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1" r:id="rId5"/>
    <p:sldMasterId id="214748365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6858000" cx="12192000"/>
  <p:notesSz cx="6858000" cy="9144000"/>
  <p:embeddedFontLst>
    <p:embeddedFont>
      <p:font typeface="Roboto"/>
      <p:regular r:id="rId33"/>
      <p:bold r:id="rId34"/>
      <p:italic r:id="rId35"/>
      <p:boldItalic r:id="rId36"/>
    </p:embeddedFont>
    <p:embeddedFont>
      <p:font typeface="Open Sans ExtraBold"/>
      <p:bold r:id="rId37"/>
      <p:boldItalic r:id="rId38"/>
    </p:embeddedFont>
    <p:embeddedFont>
      <p:font typeface="Helvetica Neue"/>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gCHLZAV196+RbhvtOReUwSAPrQ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FFEA6F-94DD-413E-B0CA-CFE9F7A8502B}">
  <a:tblStyle styleId="{79FFEA6F-94DD-413E-B0CA-CFE9F7A8502B}" styleName="Table_0">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E6E6E7"/>
          </a:solidFill>
        </a:fill>
      </a:tcStyle>
    </a:wholeTbl>
    <a:band1H>
      <a:tcTxStyle/>
      <a:tcStyle>
        <a:fill>
          <a:solidFill>
            <a:srgbClr val="CACACC"/>
          </a:solidFill>
        </a:fill>
      </a:tcStyle>
    </a:band1H>
    <a:band2H>
      <a:tcTxStyle/>
    </a:band2H>
    <a:band1V>
      <a:tcTxStyle/>
      <a:tcStyle>
        <a:fill>
          <a:solidFill>
            <a:srgbClr val="CACACC"/>
          </a:solidFill>
        </a:fill>
      </a:tcStyle>
    </a:band1V>
    <a:band2V>
      <a:tcTxStyle/>
    </a:band2V>
    <a:lastCol>
      <a:tcTxStyle b="on" i="off"/>
    </a:lastCol>
    <a:firstCol>
      <a:tcTxStyle b="on" i="off"/>
    </a:firstCol>
    <a:lastRow>
      <a:tcTxStyle b="on" i="off"/>
      <a:tcStyle>
        <a:tcBdr>
          <a:top>
            <a:ln cap="flat" cmpd="sng" w="25400">
              <a:solidFill>
                <a:schemeClr val="accent1"/>
              </a:solidFill>
              <a:prstDash val="solid"/>
              <a:round/>
              <a:headEnd len="sm" w="sm" type="none"/>
              <a:tailEnd len="sm" w="sm" type="none"/>
            </a:ln>
          </a:top>
        </a:tcBdr>
        <a:fill>
          <a:solidFill>
            <a:srgbClr val="E6E6E7"/>
          </a:solidFill>
        </a:fill>
      </a:tcStyle>
    </a:lastRow>
    <a:seCell>
      <a:tcTxStyle/>
    </a:seCell>
    <a:swCell>
      <a:tcTxStyle/>
    </a:swCell>
    <a:firstRow>
      <a:tcTxStyle b="on" i="off"/>
      <a:tcStyle>
        <a:fill>
          <a:solidFill>
            <a:srgbClr val="E6E6E7"/>
          </a:solidFill>
        </a:fill>
      </a:tcStyle>
    </a:firstRow>
    <a:neCell>
      <a:tcTxStyle/>
    </a:neCell>
    <a:nwCell>
      <a:tcTxStyle/>
    </a:nwCell>
  </a:tblStyle>
  <a:tblStyle styleId="{64D9DB62-73E3-4838-94A9-9DC93488A727}"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7"/>
          </a:solidFill>
        </a:fill>
      </a:tcStyle>
    </a:wholeTbl>
    <a:band1H>
      <a:tcTxStyle/>
      <a:tcStyle>
        <a:fill>
          <a:solidFill>
            <a:srgbClr val="CACACC"/>
          </a:solidFill>
        </a:fill>
      </a:tcStyle>
    </a:band1H>
    <a:band2H>
      <a:tcTxStyle/>
    </a:band2H>
    <a:band1V>
      <a:tcTxStyle/>
      <a:tcStyle>
        <a:fill>
          <a:solidFill>
            <a:srgbClr val="CACACC"/>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HelveticaNeue-bold.fntdata"/><Relationship Id="rId20" Type="http://schemas.openxmlformats.org/officeDocument/2006/relationships/slide" Target="slides/slide13.xml"/><Relationship Id="rId42" Type="http://schemas.openxmlformats.org/officeDocument/2006/relationships/font" Target="fonts/HelveticaNeue-boldItalic.fntdata"/><Relationship Id="rId41" Type="http://schemas.openxmlformats.org/officeDocument/2006/relationships/font" Target="fonts/HelveticaNeue-italic.fntdata"/><Relationship Id="rId22" Type="http://schemas.openxmlformats.org/officeDocument/2006/relationships/slide" Target="slides/slide15.xml"/><Relationship Id="rId44" Type="http://schemas.openxmlformats.org/officeDocument/2006/relationships/font" Target="fonts/OpenSans-bold.fntdata"/><Relationship Id="rId21" Type="http://schemas.openxmlformats.org/officeDocument/2006/relationships/slide" Target="slides/slide14.xml"/><Relationship Id="rId43" Type="http://schemas.openxmlformats.org/officeDocument/2006/relationships/font" Target="fonts/OpenSans-regular.fntdata"/><Relationship Id="rId24" Type="http://schemas.openxmlformats.org/officeDocument/2006/relationships/slide" Target="slides/slide17.xml"/><Relationship Id="rId46" Type="http://schemas.openxmlformats.org/officeDocument/2006/relationships/font" Target="fonts/OpenSans-boldItalic.fntdata"/><Relationship Id="rId23" Type="http://schemas.openxmlformats.org/officeDocument/2006/relationships/slide" Target="slides/slide16.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customschemas.google.com/relationships/presentationmetadata" Target="meta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Roboto-regular.fntdata"/><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Roboto-italic.fntdata"/><Relationship Id="rId12" Type="http://schemas.openxmlformats.org/officeDocument/2006/relationships/slide" Target="slides/slide5.xml"/><Relationship Id="rId34" Type="http://schemas.openxmlformats.org/officeDocument/2006/relationships/font" Target="fonts/Roboto-bold.fntdata"/><Relationship Id="rId15" Type="http://schemas.openxmlformats.org/officeDocument/2006/relationships/slide" Target="slides/slide8.xml"/><Relationship Id="rId37" Type="http://schemas.openxmlformats.org/officeDocument/2006/relationships/font" Target="fonts/OpenSansExtraBold-bold.fntdata"/><Relationship Id="rId14" Type="http://schemas.openxmlformats.org/officeDocument/2006/relationships/slide" Target="slides/slide7.xml"/><Relationship Id="rId36" Type="http://schemas.openxmlformats.org/officeDocument/2006/relationships/font" Target="fonts/Roboto-boldItalic.fntdata"/><Relationship Id="rId17" Type="http://schemas.openxmlformats.org/officeDocument/2006/relationships/slide" Target="slides/slide10.xml"/><Relationship Id="rId39" Type="http://schemas.openxmlformats.org/officeDocument/2006/relationships/font" Target="fonts/HelveticaNeue-regular.fntdata"/><Relationship Id="rId16" Type="http://schemas.openxmlformats.org/officeDocument/2006/relationships/slide" Target="slides/slide9.xml"/><Relationship Id="rId38" Type="http://schemas.openxmlformats.org/officeDocument/2006/relationships/font" Target="fonts/OpenSansExtraBold-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 name="Google Shape;6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b="0" i="0" lang="en-GB" u="none" strike="noStrike">
                <a:latin typeface="Arial"/>
                <a:ea typeface="Arial"/>
                <a:cs typeface="Arial"/>
                <a:sym typeface="Arial"/>
              </a:rPr>
              <a:t>Welcome to this presentation on supply chains and the workforce. </a:t>
            </a:r>
            <a:endParaRPr/>
          </a:p>
          <a:p>
            <a:pPr indent="-171450" lvl="0" marL="171450" rtl="0" algn="l">
              <a:spcBef>
                <a:spcPts val="0"/>
              </a:spcBef>
              <a:spcAft>
                <a:spcPts val="0"/>
              </a:spcAft>
              <a:buClr>
                <a:schemeClr val="dk1"/>
              </a:buClr>
              <a:buSzPts val="1200"/>
              <a:buFont typeface="Arial"/>
              <a:buChar char="•"/>
            </a:pPr>
            <a:r>
              <a:rPr b="0" i="0" lang="en-GB" u="none" strike="noStrike">
                <a:latin typeface="Arial"/>
                <a:ea typeface="Arial"/>
                <a:cs typeface="Arial"/>
                <a:sym typeface="Arial"/>
              </a:rPr>
              <a:t>As we envision a future that is sustainable, efficient, and environmentally responsible, it becomes really important to address the complex web of activities involved in the procurement, production, and distribution of energy resources. This is where supply chains come into play.</a:t>
            </a:r>
            <a:endParaRPr/>
          </a:p>
          <a:p>
            <a:pPr indent="-171450" lvl="0" marL="171450" rtl="0" algn="l">
              <a:spcBef>
                <a:spcPts val="0"/>
              </a:spcBef>
              <a:spcAft>
                <a:spcPts val="0"/>
              </a:spcAft>
              <a:buClr>
                <a:schemeClr val="dk1"/>
              </a:buClr>
              <a:buSzPts val="1200"/>
              <a:buFont typeface="Arial"/>
              <a:buChar char="•"/>
            </a:pPr>
            <a:r>
              <a:rPr b="0" i="0" lang="en-GB" u="none" strike="noStrike">
                <a:latin typeface="Arial"/>
                <a:ea typeface="Arial"/>
                <a:cs typeface="Arial"/>
                <a:sym typeface="Arial"/>
              </a:rPr>
              <a:t>Supply chains encompass the interconnected network of organizations, resources, technologies, and processes that collaborate to deliver goods and services to end consumers. In the context of the energy sector, supply chains play a vital role in ensuring the reliable and efficient flow of energy resources from their source to the point of consumption. This brings us to the second focus of the lecture</a:t>
            </a:r>
            <a:endParaRPr/>
          </a:p>
          <a:p>
            <a:pPr indent="-171450" lvl="0" marL="171450" marR="0" rtl="0" algn="l">
              <a:lnSpc>
                <a:spcPct val="100000"/>
              </a:lnSpc>
              <a:spcBef>
                <a:spcPts val="0"/>
              </a:spcBef>
              <a:spcAft>
                <a:spcPts val="0"/>
              </a:spcAft>
              <a:buClr>
                <a:schemeClr val="dk1"/>
              </a:buClr>
              <a:buSzPts val="1200"/>
              <a:buFont typeface="Arial"/>
              <a:buChar char="•"/>
            </a:pPr>
            <a:r>
              <a:rPr b="0" i="0" lang="en-GB" u="none" strike="noStrike">
                <a:latin typeface="Arial"/>
                <a:ea typeface="Arial"/>
                <a:cs typeface="Arial"/>
                <a:sym typeface="Arial"/>
              </a:rPr>
              <a:t>the workforce is the driving force behind the successful implementation and operation of any energy system. A well-equipped and skilled workforce is crucial to navigate the complexities of energy supply chains. We must ensure that the workforce is equipped with the necessary knowledge, skills, and training to adapt to these evolving demands. The workforce needs to be agile, capable of harnessing the potential of new technologies, and embracing innovative solutions that drive the energy transition forward.</a:t>
            </a:r>
            <a:endParaRPr/>
          </a:p>
          <a:p>
            <a:pPr indent="-171450" lvl="0" marL="171450" rtl="0" algn="l">
              <a:spcBef>
                <a:spcPts val="0"/>
              </a:spcBef>
              <a:spcAft>
                <a:spcPts val="0"/>
              </a:spcAft>
              <a:buClr>
                <a:schemeClr val="dk1"/>
              </a:buClr>
              <a:buSzPts val="1200"/>
              <a:buFont typeface="Arial"/>
              <a:buChar char="•"/>
            </a:pPr>
            <a:r>
              <a:rPr b="0" i="0" lang="en-GB" u="none" strike="noStrike">
                <a:latin typeface="Arial"/>
                <a:ea typeface="Arial"/>
                <a:cs typeface="Arial"/>
                <a:sym typeface="Arial"/>
              </a:rPr>
              <a:t>From engineers and technicians who design and maintain infrastructure to logistics professionals who optimize transportation and storage, every role within the workforce contributes to the smooth functioning of the energy ecosystem.</a:t>
            </a:r>
            <a:endParaRPr/>
          </a:p>
          <a:p>
            <a:pPr indent="-171450" lvl="0" marL="171450" rtl="0" algn="l">
              <a:spcBef>
                <a:spcPts val="0"/>
              </a:spcBef>
              <a:spcAft>
                <a:spcPts val="0"/>
              </a:spcAft>
              <a:buClr>
                <a:srgbClr val="222222"/>
              </a:buClr>
              <a:buSzPts val="1200"/>
              <a:buFont typeface="Arial"/>
              <a:buChar char="•"/>
            </a:pPr>
            <a:r>
              <a:rPr b="0" i="0" lang="en-GB" u="none" strike="noStrike">
                <a:solidFill>
                  <a:srgbClr val="222222"/>
                </a:solidFill>
                <a:latin typeface="Roboto"/>
                <a:ea typeface="Roboto"/>
                <a:cs typeface="Roboto"/>
                <a:sym typeface="Roboto"/>
              </a:rPr>
              <a:t>Getting to net zero will require astonishing growth in solar, wind, and other renewables, plus systems to store energy and feed the grid. This clean energy boom will mean manufacturing new technology in enormous quantities. Supply chains—material, production, and distribution networks—are only as strong as their weakest links. So this kind of brings us to the next slide on making sure that our future supply chains are sustainable, resilient and reliable</a:t>
            </a:r>
            <a:r>
              <a:rPr b="0" i="0" lang="en-GB" u="none" strike="noStrike">
                <a:solidFill>
                  <a:srgbClr val="222222"/>
                </a:solidFill>
                <a:latin typeface="Arial"/>
                <a:ea typeface="Arial"/>
                <a:cs typeface="Arial"/>
                <a:sym typeface="Arial"/>
              </a:rPr>
              <a:t>.</a:t>
            </a:r>
            <a:endParaRPr b="0" i="0" u="none" strike="noStrike">
              <a:solidFill>
                <a:srgbClr val="222222"/>
              </a:solidFill>
              <a:latin typeface="Roboto"/>
              <a:ea typeface="Roboto"/>
              <a:cs typeface="Roboto"/>
              <a:sym typeface="Roboto"/>
            </a:endParaRPr>
          </a:p>
        </p:txBody>
      </p:sp>
      <p:sp>
        <p:nvSpPr>
          <p:cNvPr id="64" name="Google Shape;6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rgbClr val="374151"/>
              </a:buClr>
              <a:buSzPts val="1200"/>
              <a:buFont typeface="Arial"/>
              <a:buChar char="•"/>
            </a:pPr>
            <a:r>
              <a:rPr b="0" i="0" lang="en-GB" u="none" strike="noStrike">
                <a:solidFill>
                  <a:srgbClr val="374151"/>
                </a:solidFill>
                <a:latin typeface="Arial"/>
                <a:ea typeface="Arial"/>
                <a:cs typeface="Arial"/>
                <a:sym typeface="Arial"/>
              </a:rPr>
              <a:t>In addition to addressing supply chain risks and vulnerabilities, it is important to consider alternative solutions that can mitigate these challenges.</a:t>
            </a:r>
            <a:endParaRPr/>
          </a:p>
          <a:p>
            <a:pPr indent="-171450" lvl="0" marL="171450" rtl="0" algn="l">
              <a:spcBef>
                <a:spcPts val="0"/>
              </a:spcBef>
              <a:spcAft>
                <a:spcPts val="0"/>
              </a:spcAft>
              <a:buClr>
                <a:srgbClr val="374151"/>
              </a:buClr>
              <a:buSzPts val="1200"/>
              <a:buFont typeface="Arial"/>
              <a:buChar char="•"/>
            </a:pPr>
            <a:r>
              <a:rPr b="0" i="0" lang="en-GB" u="none" strike="noStrike">
                <a:solidFill>
                  <a:srgbClr val="374151"/>
                </a:solidFill>
                <a:latin typeface="Arial"/>
                <a:ea typeface="Arial"/>
                <a:cs typeface="Arial"/>
                <a:sym typeface="Arial"/>
              </a:rPr>
              <a:t>In summary, key considerations when identifying alternative solutions include the process of identifying alternative materials or substitutes involves conducting research to find viable options, assessing their feasibility and readiness, evaluating their advancement and scalability, analysing direct substitution possibilities, and considering the level of development required for integration into the supply chain. This comprehensive approach helps determine the most suitable alternatives and their potential for long-term sustainability.</a:t>
            </a:r>
            <a:endParaRPr/>
          </a:p>
          <a:p>
            <a:pPr indent="0" lvl="0" marL="0" rtl="0" algn="l">
              <a:spcBef>
                <a:spcPts val="0"/>
              </a:spcBef>
              <a:spcAft>
                <a:spcPts val="0"/>
              </a:spcAft>
              <a:buNone/>
            </a:pPr>
            <a:r>
              <a:t/>
            </a:r>
            <a:endParaRPr b="0" i="0" u="none" strike="noStrike">
              <a:solidFill>
                <a:srgbClr val="374151"/>
              </a:solidFill>
              <a:latin typeface="Arial"/>
              <a:ea typeface="Arial"/>
              <a:cs typeface="Arial"/>
              <a:sym typeface="Arial"/>
            </a:endParaRPr>
          </a:p>
          <a:p>
            <a:pPr indent="0" lvl="0" marL="0" rtl="0" algn="l">
              <a:spcBef>
                <a:spcPts val="0"/>
              </a:spcBef>
              <a:spcAft>
                <a:spcPts val="0"/>
              </a:spcAft>
              <a:buNone/>
            </a:pPr>
            <a:r>
              <a:rPr b="0" i="0" lang="en-GB" u="none" strike="noStrike">
                <a:solidFill>
                  <a:srgbClr val="374151"/>
                </a:solidFill>
                <a:latin typeface="Arial"/>
                <a:ea typeface="Arial"/>
                <a:cs typeface="Arial"/>
                <a:sym typeface="Arial"/>
              </a:rPr>
              <a:t>Alongside exploring alternative solutions, it is important to consider infrastructure conversion and recycling as strategies to enhance supply chain resilience. Including:</a:t>
            </a:r>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Conversion of existing infrastructure: Explore the possibility of converting or leveraging existing infrastructure. This entails repurposing or modifying existing facilities or systems to accommodate the changing needs of the supply chain. This approach can potentially save time and resources.</a:t>
            </a:r>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Use of recycled materials: Assess the potential for incorporating recycled materials into the supply chain. Recycling can help reduce dependence on virgin materials and mitigate environmental impacts. Evaluate the availability and quality of recycled materials and their suitability for the specific supply chain requirements.</a:t>
            </a:r>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Utilizing latent capacity or inventory: Consider the availability of latent capacity or inventory that can be utilized. This involves identifying underutilized resources or existing inventory that can be repurposed or redistributed to meet the demands of the supply chain.</a:t>
            </a:r>
            <a:endParaRPr/>
          </a:p>
          <a:p>
            <a:pPr indent="0" lvl="0" marL="0" rtl="0" algn="l">
              <a:spcBef>
                <a:spcPts val="0"/>
              </a:spcBef>
              <a:spcAft>
                <a:spcPts val="0"/>
              </a:spcAft>
              <a:buNone/>
            </a:pPr>
            <a:r>
              <a:rPr b="0" i="0" lang="en-GB" u="none" strike="noStrike">
                <a:solidFill>
                  <a:srgbClr val="374151"/>
                </a:solidFill>
                <a:latin typeface="Arial"/>
                <a:ea typeface="Arial"/>
                <a:cs typeface="Arial"/>
                <a:sym typeface="Arial"/>
              </a:rPr>
              <a:t>By exploring alternative solutions and considering infrastructure conversion and recycling, we can diversify supply chain options, reduce reliance on specific materials, and enhance the sustainability and resilience of the overall system.</a:t>
            </a:r>
            <a:endParaRPr/>
          </a:p>
          <a:p>
            <a:pPr indent="-95250" lvl="0" marL="171450" rtl="0" algn="l">
              <a:spcBef>
                <a:spcPts val="0"/>
              </a:spcBef>
              <a:spcAft>
                <a:spcPts val="0"/>
              </a:spcAft>
              <a:buClr>
                <a:schemeClr val="dk1"/>
              </a:buClr>
              <a:buSzPts val="1200"/>
              <a:buFont typeface="Arial"/>
              <a:buNone/>
            </a:pPr>
            <a:r>
              <a:t/>
            </a:r>
            <a:endParaRPr/>
          </a:p>
        </p:txBody>
      </p:sp>
      <p:sp>
        <p:nvSpPr>
          <p:cNvPr id="162" name="Google Shape;16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63" name="Google Shape;163;p10: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u="none" strike="noStrike">
                <a:solidFill>
                  <a:srgbClr val="374151"/>
                </a:solidFill>
                <a:latin typeface="Arial"/>
                <a:ea typeface="Arial"/>
                <a:cs typeface="Arial"/>
                <a:sym typeface="Arial"/>
              </a:rPr>
              <a:t>Supply Chain Management (SCM) involves coordinating activities to provide a final product or service, starting from raw materials to end customer delivery and, eventually, product recycling, remanufacturing, or disposal. It's crucial for borrowers procuring goods from manufacturers relying on input materials from various suppliers. This applies not only to manufacturing but also to infrastructure and construction projects.</a:t>
            </a:r>
            <a:endParaRPr/>
          </a:p>
          <a:p>
            <a:pPr indent="0" lvl="0" marL="0" rtl="0" algn="l">
              <a:spcBef>
                <a:spcPts val="0"/>
              </a:spcBef>
              <a:spcAft>
                <a:spcPts val="0"/>
              </a:spcAft>
              <a:buNone/>
            </a:pPr>
            <a:r>
              <a:t/>
            </a:r>
            <a:endParaRPr b="0" i="0" u="none" strike="noStrike">
              <a:solidFill>
                <a:srgbClr val="374151"/>
              </a:solidFill>
              <a:latin typeface="Arial"/>
              <a:ea typeface="Arial"/>
              <a:cs typeface="Arial"/>
              <a:sym typeface="Arial"/>
            </a:endParaRPr>
          </a:p>
          <a:p>
            <a:pPr indent="0" lvl="0" marL="0" rtl="0" algn="l">
              <a:spcBef>
                <a:spcPts val="0"/>
              </a:spcBef>
              <a:spcAft>
                <a:spcPts val="0"/>
              </a:spcAft>
              <a:buNone/>
            </a:pPr>
            <a:r>
              <a:rPr b="0" i="0" lang="en-GB" u="none" strike="noStrike">
                <a:solidFill>
                  <a:srgbClr val="374151"/>
                </a:solidFill>
                <a:latin typeface="Arial"/>
                <a:ea typeface="Arial"/>
                <a:cs typeface="Arial"/>
                <a:sym typeface="Arial"/>
              </a:rPr>
              <a:t>SCM aims to enhance supply chain resilience, addressing disruptions, transportation challenges, and environmental and social sustainability. It also monitors project performance. The World Bank's report introduces SCM practices, highlighting its relevance throughout the procurement lifecycle to improve supply chain resilience and reduce risks. Borrowers can benefit from tools and approaches for mapping supply chains, identifying weaknesses, and enhancing resilience and security in the increasingly complex global supply chain landscape. Managing these supply chains is vital, considering their vulnerability to shocks and crises.</a:t>
            </a:r>
            <a:endParaRPr/>
          </a:p>
          <a:p>
            <a:pPr indent="0" lvl="0" marL="0" rtl="0" algn="l">
              <a:spcBef>
                <a:spcPts val="0"/>
              </a:spcBef>
              <a:spcAft>
                <a:spcPts val="0"/>
              </a:spcAft>
              <a:buNone/>
            </a:pPr>
            <a:r>
              <a:t/>
            </a:r>
            <a:endParaRPr b="0" i="0" u="none" strike="noStrike">
              <a:solidFill>
                <a:srgbClr val="374151"/>
              </a:solidFill>
              <a:latin typeface="Arial"/>
              <a:ea typeface="Arial"/>
              <a:cs typeface="Arial"/>
              <a:sym typeface="Arial"/>
            </a:endParaRPr>
          </a:p>
          <a:p>
            <a:pPr indent="0" lvl="0" marL="0" rtl="0" algn="l">
              <a:spcBef>
                <a:spcPts val="0"/>
              </a:spcBef>
              <a:spcAft>
                <a:spcPts val="0"/>
              </a:spcAft>
              <a:buNone/>
            </a:pPr>
            <a:r>
              <a:rPr b="0" i="0" lang="en-GB" u="none" strike="noStrike">
                <a:solidFill>
                  <a:srgbClr val="374151"/>
                </a:solidFill>
                <a:latin typeface="Arial"/>
                <a:ea typeface="Arial"/>
                <a:cs typeface="Arial"/>
                <a:sym typeface="Arial"/>
              </a:rPr>
              <a:t>This guidance supports successful project outcomes by incorporating best practice SCM, emphasizing the need for borrowers to understand and manage the full chain of supply chain activities effectively and safely.</a:t>
            </a:r>
            <a:endParaRPr/>
          </a:p>
        </p:txBody>
      </p:sp>
      <p:sp>
        <p:nvSpPr>
          <p:cNvPr id="179" name="Google Shape;17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80" name="Google Shape;180;p1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2800" u="none" strike="noStrike">
                <a:solidFill>
                  <a:srgbClr val="374151"/>
                </a:solidFill>
                <a:latin typeface="Arial"/>
                <a:ea typeface="Arial"/>
                <a:cs typeface="Arial"/>
                <a:sym typeface="Arial"/>
              </a:rPr>
              <a:t>In alignment with the findings of the Energy Technology Perspectives report from 2023, there are vital policy recommendations for governments to consider. These recommendations are instrumental in mitigating the risks and vulnerabilities associated with significant supply disruptions while expediting the deployment of clean energy technologies.</a:t>
            </a:r>
            <a:endParaRPr/>
          </a:p>
          <a:p>
            <a:pPr indent="0" lvl="0" marL="0" rtl="0" algn="l">
              <a:spcBef>
                <a:spcPts val="0"/>
              </a:spcBef>
              <a:spcAft>
                <a:spcPts val="0"/>
              </a:spcAft>
              <a:buNone/>
            </a:pPr>
            <a:r>
              <a:t/>
            </a:r>
            <a:endParaRPr b="0" i="0" sz="2800" u="none" strike="noStrike">
              <a:solidFill>
                <a:srgbClr val="374151"/>
              </a:solidFill>
              <a:latin typeface="Arial"/>
              <a:ea typeface="Arial"/>
              <a:cs typeface="Arial"/>
              <a:sym typeface="Arial"/>
            </a:endParaRPr>
          </a:p>
          <a:p>
            <a:pPr indent="0" lvl="0" marL="0" rtl="0" algn="l">
              <a:spcBef>
                <a:spcPts val="0"/>
              </a:spcBef>
              <a:spcAft>
                <a:spcPts val="0"/>
              </a:spcAft>
              <a:buNone/>
            </a:pPr>
            <a:r>
              <a:rPr b="0" i="0" lang="en-GB" sz="2800" u="none" strike="noStrike">
                <a:solidFill>
                  <a:srgbClr val="374151"/>
                </a:solidFill>
                <a:latin typeface="Arial"/>
                <a:ea typeface="Arial"/>
                <a:cs typeface="Arial"/>
                <a:sym typeface="Arial"/>
              </a:rPr>
              <a:t>The core objectives of these policy recommendations are to empower policymakers with effective tools. These tools will enable them to accelerate the transition towards clean energy by proactively addressing bottlenecks, fostering secure and diversified supply chains, enhancing resilience by minimizing input requirements, and establishing sustainable supply chains that address emissions and other adverse environmental and social impacts.</a:t>
            </a:r>
            <a:endParaRPr/>
          </a:p>
          <a:p>
            <a:pPr indent="0" lvl="0" marL="0" rtl="0" algn="l">
              <a:spcBef>
                <a:spcPts val="0"/>
              </a:spcBef>
              <a:spcAft>
                <a:spcPts val="0"/>
              </a:spcAft>
              <a:buNone/>
            </a:pPr>
            <a:r>
              <a:t/>
            </a:r>
            <a:endParaRPr b="0" i="0" sz="2800" u="none" strike="noStrike">
              <a:solidFill>
                <a:srgbClr val="374151"/>
              </a:solidFill>
              <a:latin typeface="Arial"/>
              <a:ea typeface="Arial"/>
              <a:cs typeface="Arial"/>
              <a:sym typeface="Arial"/>
            </a:endParaRPr>
          </a:p>
          <a:p>
            <a:pPr indent="0" lvl="0" marL="0" rtl="0" algn="l">
              <a:spcBef>
                <a:spcPts val="0"/>
              </a:spcBef>
              <a:spcAft>
                <a:spcPts val="0"/>
              </a:spcAft>
              <a:buNone/>
            </a:pPr>
            <a:r>
              <a:rPr b="0" i="0" lang="en-GB" sz="2800" u="none" strike="noStrike">
                <a:solidFill>
                  <a:srgbClr val="374151"/>
                </a:solidFill>
                <a:latin typeface="Arial"/>
                <a:ea typeface="Arial"/>
                <a:cs typeface="Arial"/>
                <a:sym typeface="Arial"/>
              </a:rPr>
              <a:t>The table presented here provides a concise summary of these crucial policy recommendations. However, for more comprehensive insights and real-world case studies illustrating how governments are already implementing these actions, I would encourage you to refer to the full report. The report serves as a valuable resource for policymakers seeking guidance on how to shape the future of clean energy technology deployment and secure the resilience and sustainability of energy supply chains.</a:t>
            </a:r>
            <a:endParaRPr/>
          </a:p>
          <a:p>
            <a:pPr indent="0" lvl="0" marL="0" rtl="0" algn="l">
              <a:spcBef>
                <a:spcPts val="0"/>
              </a:spcBef>
              <a:spcAft>
                <a:spcPts val="0"/>
              </a:spcAft>
              <a:buNone/>
            </a:pPr>
            <a:r>
              <a:t/>
            </a:r>
            <a:endParaRPr/>
          </a:p>
        </p:txBody>
      </p:sp>
      <p:sp>
        <p:nvSpPr>
          <p:cNvPr id="188" name="Google Shape;18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3: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195" name="Google Shape;195;p13: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171450" lvl="0" marL="171450" marR="0" rtl="0" algn="l">
              <a:lnSpc>
                <a:spcPct val="100000"/>
              </a:lnSpc>
              <a:spcBef>
                <a:spcPts val="0"/>
              </a:spcBef>
              <a:spcAft>
                <a:spcPts val="0"/>
              </a:spcAft>
              <a:buClr>
                <a:schemeClr val="dk1"/>
              </a:buClr>
              <a:buSzPts val="1200"/>
              <a:buFont typeface="Arial"/>
              <a:buChar char="•"/>
            </a:pPr>
            <a:r>
              <a:rPr b="0" lang="en-GB" sz="1200">
                <a:solidFill>
                  <a:srgbClr val="191919"/>
                </a:solidFill>
                <a:latin typeface="Helvetica Neue"/>
                <a:ea typeface="Helvetica Neue"/>
                <a:cs typeface="Helvetica Neue"/>
                <a:sym typeface="Helvetica Neue"/>
              </a:rPr>
              <a:t>Emerging employment and skills gaps are one of the biggest obstacles to reaching net zero, and </a:t>
            </a:r>
            <a:r>
              <a:rPr b="0" i="0" lang="en-GB" sz="1200" u="none" strike="noStrike">
                <a:solidFill>
                  <a:srgbClr val="374151"/>
                </a:solidFill>
                <a:latin typeface="Arial"/>
                <a:ea typeface="Arial"/>
                <a:cs typeface="Arial"/>
                <a:sym typeface="Arial"/>
              </a:rPr>
              <a:t>t</a:t>
            </a:r>
            <a:r>
              <a:rPr b="0" i="0" lang="en-GB" u="none" strike="noStrike">
                <a:solidFill>
                  <a:srgbClr val="374151"/>
                </a:solidFill>
                <a:latin typeface="Arial"/>
                <a:ea typeface="Arial"/>
                <a:cs typeface="Arial"/>
                <a:sym typeface="Arial"/>
              </a:rPr>
              <a:t>he success of supply chain transformation heavily relies on the workforce's readiness, skills, and adaptability. </a:t>
            </a:r>
            <a:endParaRPr/>
          </a:p>
          <a:p>
            <a:pPr indent="-95250" lvl="0" marL="171450" marR="0" rtl="0" algn="l">
              <a:lnSpc>
                <a:spcPct val="100000"/>
              </a:lnSpc>
              <a:spcBef>
                <a:spcPts val="0"/>
              </a:spcBef>
              <a:spcAft>
                <a:spcPts val="0"/>
              </a:spcAft>
              <a:buClr>
                <a:schemeClr val="dk1"/>
              </a:buClr>
              <a:buSzPts val="1200"/>
              <a:buFont typeface="Arial"/>
              <a:buNone/>
            </a:pPr>
            <a:r>
              <a:t/>
            </a:r>
            <a:endParaRPr b="0" i="0" u="none" strike="noStrike">
              <a:solidFill>
                <a:srgbClr val="374151"/>
              </a:solidFill>
              <a:latin typeface="Arial"/>
              <a:ea typeface="Arial"/>
              <a:cs typeface="Arial"/>
              <a:sym typeface="Arial"/>
            </a:endParaRPr>
          </a:p>
          <a:p>
            <a:pPr indent="-171450" lvl="0" marL="171450" rtl="0" algn="l">
              <a:spcBef>
                <a:spcPts val="0"/>
              </a:spcBef>
              <a:spcAft>
                <a:spcPts val="0"/>
              </a:spcAft>
              <a:buClr>
                <a:schemeClr val="dk1"/>
              </a:buClr>
              <a:buSzPts val="1200"/>
              <a:buFont typeface="Arial"/>
              <a:buChar char="•"/>
            </a:pPr>
            <a:r>
              <a:rPr b="0" i="0" lang="en-GB" u="none" strike="noStrike">
                <a:solidFill>
                  <a:srgbClr val="374151"/>
                </a:solidFill>
                <a:latin typeface="Arial"/>
                <a:ea typeface="Arial"/>
                <a:cs typeface="Arial"/>
                <a:sym typeface="Arial"/>
              </a:rPr>
              <a:t>it is crucial to develop strategies that address the workforce transition to achieve net zero emissions, including conducting a skills gap analysis, identifying training needs, and creating job opportunities. </a:t>
            </a:r>
            <a:endParaRPr/>
          </a:p>
          <a:p>
            <a:pPr indent="-95250" lvl="0" marL="171450" rtl="0" algn="l">
              <a:spcBef>
                <a:spcPts val="0"/>
              </a:spcBef>
              <a:spcAft>
                <a:spcPts val="0"/>
              </a:spcAft>
              <a:buClr>
                <a:schemeClr val="dk1"/>
              </a:buClr>
              <a:buSzPts val="1200"/>
              <a:buFont typeface="Arial"/>
              <a:buNone/>
            </a:pPr>
            <a:r>
              <a:t/>
            </a:r>
            <a:endParaRPr b="0" i="0" u="none" strike="noStrike">
              <a:solidFill>
                <a:srgbClr val="374151"/>
              </a:solidFill>
              <a:latin typeface="Arial"/>
              <a:ea typeface="Arial"/>
              <a:cs typeface="Arial"/>
              <a:sym typeface="Arial"/>
            </a:endParaRPr>
          </a:p>
          <a:p>
            <a:pPr indent="-95250" lvl="0" marL="171450" rtl="0" algn="l">
              <a:spcBef>
                <a:spcPts val="0"/>
              </a:spcBef>
              <a:spcAft>
                <a:spcPts val="0"/>
              </a:spcAft>
              <a:buClr>
                <a:schemeClr val="dk1"/>
              </a:buClr>
              <a:buSzPts val="1200"/>
              <a:buFont typeface="Arial"/>
              <a:buNone/>
            </a:pPr>
            <a:r>
              <a:t/>
            </a:r>
            <a:endParaRPr b="0" i="0" u="none" strike="noStrike">
              <a:solidFill>
                <a:srgbClr val="374151"/>
              </a:solidFill>
              <a:latin typeface="Arial"/>
              <a:ea typeface="Arial"/>
              <a:cs typeface="Arial"/>
              <a:sym typeface="Arial"/>
            </a:endParaRPr>
          </a:p>
          <a:p>
            <a:pPr indent="-95250" lvl="0" marL="171450" rtl="0" algn="l">
              <a:spcBef>
                <a:spcPts val="0"/>
              </a:spcBef>
              <a:spcAft>
                <a:spcPts val="0"/>
              </a:spcAft>
              <a:buClr>
                <a:schemeClr val="dk1"/>
              </a:buClr>
              <a:buSzPts val="1200"/>
              <a:buFont typeface="Arial"/>
              <a:buNone/>
            </a:pPr>
            <a:r>
              <a:t/>
            </a:r>
            <a:endParaRPr/>
          </a:p>
        </p:txBody>
      </p:sp>
      <p:sp>
        <p:nvSpPr>
          <p:cNvPr id="196" name="Google Shape;196;p13: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4: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0" i="0" lang="en-GB" u="none" strike="noStrike"/>
              <a:t>Employment is a top concern in regard to a c</a:t>
            </a:r>
            <a:r>
              <a:rPr lang="en-GB" sz="1200"/>
              <a:t>lean energy transition and efforts to decarbonise energy. </a:t>
            </a:r>
            <a:r>
              <a:rPr b="0" i="0" lang="en-GB" u="none" strike="noStrike"/>
              <a:t>The transition </a:t>
            </a:r>
            <a:r>
              <a:rPr lang="en-GB" sz="1200"/>
              <a:t>will rely on the workers currently employed in the energy sector and the ability of the energy sector to attract and train new workers. </a:t>
            </a:r>
            <a:r>
              <a:rPr lang="en-GB"/>
              <a:t>T</a:t>
            </a:r>
            <a:r>
              <a:rPr lang="en-GB" sz="1200"/>
              <a:t>his change requires many more workers than today, and while some jobs will be lost, many more will be created. D</a:t>
            </a:r>
            <a:r>
              <a:rPr b="0" i="0" lang="en-GB" u="none" strike="noStrike"/>
              <a:t>ifferent countries and regions have different starting points and t</a:t>
            </a:r>
            <a:r>
              <a:rPr lang="en-GB" sz="1200"/>
              <a:t>he new jobs will not always be in the places where jobs are lost, </a:t>
            </a:r>
            <a:r>
              <a:rPr b="0" i="0" lang="en-GB" u="none" strike="noStrike"/>
              <a:t>with uneven impacts across sectors, communities, regions and countries</a:t>
            </a:r>
            <a:endParaRPr/>
          </a:p>
          <a:p>
            <a:pPr indent="0" lvl="0" marL="0" rtl="0" algn="just">
              <a:spcBef>
                <a:spcPts val="0"/>
              </a:spcBef>
              <a:spcAft>
                <a:spcPts val="0"/>
              </a:spcAft>
              <a:buNone/>
            </a:pPr>
            <a:r>
              <a:t/>
            </a:r>
            <a:endParaRPr/>
          </a:p>
          <a:p>
            <a:pPr indent="0" lvl="0" marL="0" rtl="0" algn="just">
              <a:spcBef>
                <a:spcPts val="0"/>
              </a:spcBef>
              <a:spcAft>
                <a:spcPts val="0"/>
              </a:spcAft>
              <a:buNone/>
            </a:pPr>
            <a:r>
              <a:rPr lang="en-GB" sz="1200"/>
              <a:t>With strategic foresight and commitment to achieving just and people-centred transitions, policy makers and industry decision makers can provide the support workers need to transition out of declining industries and maximise opportunities for additional good quality jobs across different regions. This can be done by capitalising on existing strengths, infrastructure and skill sets; promoting innovation; and identifying opportunities in new and emerging areas. </a:t>
            </a:r>
            <a:endParaRPr/>
          </a:p>
        </p:txBody>
      </p:sp>
      <p:sp>
        <p:nvSpPr>
          <p:cNvPr id="203" name="Google Shape;20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204" name="Google Shape;204;p1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rgbClr val="374151"/>
              </a:buClr>
              <a:buSzPts val="1200"/>
              <a:buFont typeface="Arial"/>
              <a:buChar char="•"/>
            </a:pPr>
            <a:r>
              <a:rPr b="0" i="0" lang="en-GB" u="none" strike="noStrike">
                <a:solidFill>
                  <a:srgbClr val="374151"/>
                </a:solidFill>
                <a:latin typeface="Arial"/>
                <a:ea typeface="Arial"/>
                <a:cs typeface="Arial"/>
                <a:sym typeface="Arial"/>
              </a:rPr>
              <a:t>The energy workforce of today represents a relatively skilled set of workers, but the transition towards clean energy industries requires an even higher share of skilled employees. </a:t>
            </a:r>
            <a:endParaRPr/>
          </a:p>
          <a:p>
            <a:pPr indent="-171450" lvl="0" marL="171450" marR="0" rtl="0" algn="l">
              <a:lnSpc>
                <a:spcPct val="100000"/>
              </a:lnSpc>
              <a:spcBef>
                <a:spcPts val="0"/>
              </a:spcBef>
              <a:spcAft>
                <a:spcPts val="0"/>
              </a:spcAft>
              <a:buClr>
                <a:srgbClr val="191919"/>
              </a:buClr>
              <a:buSzPts val="1200"/>
              <a:buFont typeface="Arial"/>
              <a:buChar char="•"/>
            </a:pPr>
            <a:r>
              <a:rPr b="0" lang="en-GB" sz="1200">
                <a:solidFill>
                  <a:srgbClr val="191919"/>
                </a:solidFill>
                <a:latin typeface="Helvetica Neue"/>
                <a:ea typeface="Helvetica Neue"/>
                <a:cs typeface="Helvetica Neue"/>
                <a:sym typeface="Helvetica Neue"/>
              </a:rPr>
              <a:t>And we are currently experiencing, a retirement crunch, competition for talent, a shortfall in the skills pipeline and a lack of diversity and this threatens our ability to build the workforce we need </a:t>
            </a:r>
            <a:endParaRPr b="0" i="0" u="none" strike="noStrike">
              <a:solidFill>
                <a:srgbClr val="374151"/>
              </a:solidFill>
              <a:latin typeface="Arial"/>
              <a:ea typeface="Arial"/>
              <a:cs typeface="Arial"/>
              <a:sym typeface="Arial"/>
            </a:endParaRPr>
          </a:p>
          <a:p>
            <a:pPr indent="-171450" lvl="0" marL="171450" marR="0" rtl="0" algn="l">
              <a:lnSpc>
                <a:spcPct val="100000"/>
              </a:lnSpc>
              <a:spcBef>
                <a:spcPts val="0"/>
              </a:spcBef>
              <a:spcAft>
                <a:spcPts val="0"/>
              </a:spcAft>
              <a:buClr>
                <a:srgbClr val="374151"/>
              </a:buClr>
              <a:buSzPts val="1200"/>
              <a:buFont typeface="Arial"/>
              <a:buChar char="•"/>
            </a:pPr>
            <a:r>
              <a:rPr b="0" i="0" lang="en-GB" u="none" strike="noStrike">
                <a:solidFill>
                  <a:srgbClr val="374151"/>
                </a:solidFill>
                <a:latin typeface="Arial"/>
                <a:ea typeface="Arial"/>
                <a:cs typeface="Arial"/>
                <a:sym typeface="Arial"/>
              </a:rPr>
              <a:t>To effectively address this shift, it is crucial to quantify </a:t>
            </a:r>
            <a:r>
              <a:rPr b="0" lang="en-GB" sz="1200">
                <a:solidFill>
                  <a:srgbClr val="191919"/>
                </a:solidFill>
                <a:latin typeface="Helvetica Neue"/>
                <a:ea typeface="Helvetica Neue"/>
                <a:cs typeface="Helvetica Neue"/>
                <a:sym typeface="Helvetica Neue"/>
              </a:rPr>
              <a:t>the future levels of employment needed to operate, manage and maintain the network of increasingly clean energy generation, transmission and distribution. </a:t>
            </a:r>
            <a:endParaRPr b="0" i="0" sz="1200" u="none" strike="noStrike">
              <a:solidFill>
                <a:srgbClr val="374151"/>
              </a:solidFill>
              <a:latin typeface="Arial"/>
              <a:ea typeface="Arial"/>
              <a:cs typeface="Arial"/>
              <a:sym typeface="Arial"/>
            </a:endParaRPr>
          </a:p>
          <a:p>
            <a:pPr indent="-171450" lvl="0" marL="171450" rtl="0" algn="l">
              <a:spcBef>
                <a:spcPts val="0"/>
              </a:spcBef>
              <a:spcAft>
                <a:spcPts val="0"/>
              </a:spcAft>
              <a:buClr>
                <a:srgbClr val="374151"/>
              </a:buClr>
              <a:buSzPts val="1200"/>
              <a:buFont typeface="Arial"/>
              <a:buChar char="•"/>
            </a:pPr>
            <a:r>
              <a:rPr b="0" i="0" lang="en-GB" u="none" strike="noStrike">
                <a:solidFill>
                  <a:srgbClr val="374151"/>
                </a:solidFill>
                <a:latin typeface="Arial"/>
                <a:ea typeface="Arial"/>
                <a:cs typeface="Arial"/>
                <a:sym typeface="Arial"/>
              </a:rPr>
              <a:t>By doing so, governments can gain a better understanding of future employment opportunities and plan for education and training programs accordingly.</a:t>
            </a:r>
            <a:endParaRPr/>
          </a:p>
          <a:p>
            <a:pPr indent="0" lvl="0" marL="0" rtl="0" algn="l">
              <a:spcBef>
                <a:spcPts val="0"/>
              </a:spcBef>
              <a:spcAft>
                <a:spcPts val="0"/>
              </a:spcAft>
              <a:buNone/>
            </a:pPr>
            <a:r>
              <a:t/>
            </a:r>
            <a:endParaRPr b="0" i="0" u="none" strike="noStrike">
              <a:solidFill>
                <a:srgbClr val="374151"/>
              </a:solidFill>
              <a:latin typeface="Arial"/>
              <a:ea typeface="Arial"/>
              <a:cs typeface="Arial"/>
              <a:sym typeface="Arial"/>
            </a:endParaRPr>
          </a:p>
          <a:p>
            <a:pPr indent="0" lvl="0" marL="0" rtl="0" algn="l">
              <a:spcBef>
                <a:spcPts val="0"/>
              </a:spcBef>
              <a:spcAft>
                <a:spcPts val="0"/>
              </a:spcAft>
              <a:buNone/>
            </a:pPr>
            <a:r>
              <a:t/>
            </a:r>
            <a:endParaRPr b="0" i="0" u="none" strike="noStrike">
              <a:solidFill>
                <a:srgbClr val="374151"/>
              </a:solidFill>
              <a:latin typeface="Arial"/>
              <a:ea typeface="Arial"/>
              <a:cs typeface="Arial"/>
              <a:sym typeface="Arial"/>
            </a:endParaRPr>
          </a:p>
        </p:txBody>
      </p:sp>
      <p:sp>
        <p:nvSpPr>
          <p:cNvPr id="214" name="Google Shape;21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215" name="Google Shape;215;p1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u="none" strike="noStrike">
                <a:solidFill>
                  <a:srgbClr val="000000"/>
                </a:solidFill>
                <a:latin typeface="Arial"/>
                <a:ea typeface="Arial"/>
                <a:cs typeface="Arial"/>
                <a:sym typeface="Arial"/>
              </a:rPr>
              <a:t>Quantifying the potential for new jobs and identify needed skills, will also help to identify areas for opportunities</a:t>
            </a:r>
            <a:r>
              <a:rPr b="0" i="0" lang="en-GB" u="none" strike="noStrike">
                <a:solidFill>
                  <a:srgbClr val="374151"/>
                </a:solidFill>
                <a:latin typeface="Arial"/>
                <a:ea typeface="Arial"/>
                <a:cs typeface="Arial"/>
                <a:sym typeface="Arial"/>
              </a:rPr>
              <a:t>The demand for net-zero roles will span various skill levels—new entrants, recent graduates, and experienced hires. As we progress towards net zero, new roles will emerge, focusing on cutting-edge expertise, such as carbon capture scientists, clean gas specialists, renewable energy engineers, and heat pump and EV charge point installers.</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GB" u="none" strike="noStrike">
                <a:solidFill>
                  <a:srgbClr val="374151"/>
                </a:solidFill>
                <a:latin typeface="Arial"/>
                <a:ea typeface="Arial"/>
                <a:cs typeface="Arial"/>
                <a:sym typeface="Arial"/>
              </a:rPr>
              <a:t>Our efforts will yield net gains in overall employment, creating a substantial number of quality jobs through investments in environmentally sustainable production. Job quality and incomes will improve significantly, driven by more efficient processes and the expansion of greener products and services in sectors like agriculture, construction, recycling, and tourism.</a:t>
            </a:r>
            <a:endParaRPr/>
          </a:p>
          <a:p>
            <a:pPr indent="0" lvl="0" marL="0" rtl="0" algn="l">
              <a:spcBef>
                <a:spcPts val="0"/>
              </a:spcBef>
              <a:spcAft>
                <a:spcPts val="0"/>
              </a:spcAft>
              <a:buNone/>
            </a:pPr>
            <a:r>
              <a:t/>
            </a:r>
            <a:endParaRPr b="0" i="0" u="none" strike="noStrike">
              <a:solidFill>
                <a:srgbClr val="374151"/>
              </a:solidFill>
              <a:latin typeface="Arial"/>
              <a:ea typeface="Arial"/>
              <a:cs typeface="Arial"/>
              <a:sym typeface="Arial"/>
            </a:endParaRPr>
          </a:p>
          <a:p>
            <a:pPr indent="0" lvl="0" marL="0" rtl="0" algn="l">
              <a:spcBef>
                <a:spcPts val="0"/>
              </a:spcBef>
              <a:spcAft>
                <a:spcPts val="0"/>
              </a:spcAft>
              <a:buNone/>
            </a:pPr>
            <a:r>
              <a:rPr b="0" i="0" lang="en-GB" u="none" strike="noStrike">
                <a:solidFill>
                  <a:srgbClr val="374151"/>
                </a:solidFill>
                <a:latin typeface="Arial"/>
                <a:ea typeface="Arial"/>
                <a:cs typeface="Arial"/>
                <a:sym typeface="Arial"/>
              </a:rPr>
              <a:t>Furthermore, these efforts will promote social inclusion by enhancing access to affordable, environmentally sustainable energy and offering payments for environmental services. This is particularly relevant to women and residents in rural areas.</a:t>
            </a:r>
            <a:endParaRPr/>
          </a:p>
          <a:p>
            <a:pPr indent="0" lvl="0" marL="0" rtl="0" algn="l">
              <a:spcBef>
                <a:spcPts val="0"/>
              </a:spcBef>
              <a:spcAft>
                <a:spcPts val="0"/>
              </a:spcAft>
              <a:buNone/>
            </a:pPr>
            <a:r>
              <a:t/>
            </a:r>
            <a:endParaRPr b="0" i="0" u="none" strike="noStrike">
              <a:solidFill>
                <a:srgbClr val="374151"/>
              </a:solidFill>
              <a:latin typeface="Arial"/>
              <a:ea typeface="Arial"/>
              <a:cs typeface="Arial"/>
              <a:sym typeface="Arial"/>
            </a:endParaRPr>
          </a:p>
          <a:p>
            <a:pPr indent="0" lvl="0" marL="0" rtl="0" algn="l">
              <a:spcBef>
                <a:spcPts val="0"/>
              </a:spcBef>
              <a:spcAft>
                <a:spcPts val="0"/>
              </a:spcAft>
              <a:buNone/>
            </a:pPr>
            <a:r>
              <a:rPr b="0" i="0" lang="en-GB" u="none" strike="noStrike">
                <a:solidFill>
                  <a:srgbClr val="374151"/>
                </a:solidFill>
                <a:latin typeface="Arial"/>
                <a:ea typeface="Arial"/>
                <a:cs typeface="Arial"/>
                <a:sym typeface="Arial"/>
              </a:rPr>
              <a:t>It's worth noting that a massive retraining or immigration of existing adult workers can be challenging and politically complex. Alternatively, adjusting and enhancing the education system to align with the future job market can be a more manageable and politically feasible approach.</a:t>
            </a:r>
            <a:endParaRPr/>
          </a:p>
          <a:p>
            <a:pPr indent="0" lvl="0" marL="0" rtl="0" algn="l">
              <a:spcBef>
                <a:spcPts val="0"/>
              </a:spcBef>
              <a:spcAft>
                <a:spcPts val="0"/>
              </a:spcAft>
              <a:buNone/>
            </a:pPr>
            <a:r>
              <a:t/>
            </a:r>
            <a:endParaRPr/>
          </a:p>
        </p:txBody>
      </p:sp>
      <p:sp>
        <p:nvSpPr>
          <p:cNvPr id="244" name="Google Shape;24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245" name="Google Shape;245;p1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7: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chemeClr val="dk1"/>
              </a:buClr>
              <a:buSzPts val="2800"/>
              <a:buFont typeface="Arial"/>
              <a:buChar char="•"/>
            </a:pPr>
            <a:r>
              <a:rPr lang="en-GB" sz="2800"/>
              <a:t>Once granular skills data is obtained from skills gap analysis, decision-makers can design training programs to match workers with jobs in emerging sectors and technologies, a critical step in the energy transition. Education and training institutions play a pivotal role in this process by providing the necessary training and development opportunities.</a:t>
            </a:r>
            <a:endParaRPr/>
          </a:p>
          <a:p>
            <a:pPr indent="-457200" lvl="0" marL="457200" marR="0" rtl="0" algn="l">
              <a:lnSpc>
                <a:spcPct val="100000"/>
              </a:lnSpc>
              <a:spcBef>
                <a:spcPts val="0"/>
              </a:spcBef>
              <a:spcAft>
                <a:spcPts val="0"/>
              </a:spcAft>
              <a:buClr>
                <a:schemeClr val="dk1"/>
              </a:buClr>
              <a:buSzPts val="2800"/>
              <a:buFont typeface="Arial"/>
              <a:buChar char="•"/>
            </a:pPr>
            <a:r>
              <a:rPr lang="en-GB" sz="2800"/>
              <a:t>To minimize adverse impacts on local employment, it's imperative to prioritize skills retraining and upskilling. Adequate investment and collaboration with educational institutions are essential components. Retaining and retraining the existing energy sector workforce is crucial, ensuring individuals of all ages and backgrounds can contribute to the journey to net zero. Equally important is focusing on educating younger generations in clean energy fields to build the workforce of the future.</a:t>
            </a:r>
            <a:endParaRPr/>
          </a:p>
          <a:p>
            <a:pPr indent="-457200" lvl="0" marL="457200" marR="0" rtl="0" algn="l">
              <a:lnSpc>
                <a:spcPct val="100000"/>
              </a:lnSpc>
              <a:spcBef>
                <a:spcPts val="0"/>
              </a:spcBef>
              <a:spcAft>
                <a:spcPts val="0"/>
              </a:spcAft>
              <a:buClr>
                <a:schemeClr val="dk1"/>
              </a:buClr>
              <a:buSzPts val="2800"/>
              <a:buFont typeface="Arial"/>
              <a:buChar char="•"/>
            </a:pPr>
            <a:r>
              <a:rPr lang="en-GB" sz="2800"/>
              <a:t>Anticipating skills requirements and understanding labor market outcomes are essential for effective labor market interventions. Providing comprehensive employment services, including job matching, promoting employee well-being, facilitating on and off-job training, and offering employment safety nets, is vital. Measures to facilitate labor mobility, such as relocation grants, should also be considered.</a:t>
            </a:r>
            <a:endParaRPr/>
          </a:p>
          <a:p>
            <a:pPr indent="-457200" lvl="0" marL="457200" marR="0" rtl="0" algn="l">
              <a:lnSpc>
                <a:spcPct val="100000"/>
              </a:lnSpc>
              <a:spcBef>
                <a:spcPts val="0"/>
              </a:spcBef>
              <a:spcAft>
                <a:spcPts val="0"/>
              </a:spcAft>
              <a:buClr>
                <a:schemeClr val="dk1"/>
              </a:buClr>
              <a:buSzPts val="2800"/>
              <a:buFont typeface="Arial"/>
              <a:buChar char="•"/>
            </a:pPr>
            <a:r>
              <a:rPr lang="en-GB" sz="2800"/>
              <a:t>Recognizing that reskilling and adjustments take time and may not always succeed, interim support is necessary. This includes unemployment insurance and other social protection measures, particularly for vulnerable workers and their communities.</a:t>
            </a:r>
            <a:endParaRPr/>
          </a:p>
          <a:p>
            <a:pPr indent="-457200" lvl="0" marL="457200" marR="0" rtl="0" algn="l">
              <a:lnSpc>
                <a:spcPct val="100000"/>
              </a:lnSpc>
              <a:spcBef>
                <a:spcPts val="0"/>
              </a:spcBef>
              <a:spcAft>
                <a:spcPts val="0"/>
              </a:spcAft>
              <a:buClr>
                <a:schemeClr val="dk1"/>
              </a:buClr>
              <a:buSzPts val="2800"/>
              <a:buFont typeface="Arial"/>
              <a:buChar char="•"/>
            </a:pPr>
            <a:r>
              <a:rPr lang="en-GB" sz="2800"/>
              <a:t>Policies and programs should center on vocational training, curricula development, teacher training, leveraging information and communications technology (ICT), fostering public-private partnerships, and promoting the recruitment of underrepresented groups, such as women, into the clean energy workforce.</a:t>
            </a:r>
            <a:endParaRPr/>
          </a:p>
          <a:p>
            <a:pPr indent="-457200" lvl="0" marL="457200" marR="0" rtl="0" algn="l">
              <a:lnSpc>
                <a:spcPct val="100000"/>
              </a:lnSpc>
              <a:spcBef>
                <a:spcPts val="0"/>
              </a:spcBef>
              <a:spcAft>
                <a:spcPts val="0"/>
              </a:spcAft>
              <a:buClr>
                <a:schemeClr val="dk1"/>
              </a:buClr>
              <a:buSzPts val="2800"/>
              <a:buFont typeface="Arial"/>
              <a:buChar char="•"/>
            </a:pPr>
            <a:r>
              <a:rPr lang="en-GB" sz="2800"/>
              <a:t>By addressing these aspects, policymakers can create a robust framework for workforce development that aligns with the demands of the energy transition while ensuring inclusivity and social protection for all.</a:t>
            </a:r>
            <a:endParaRPr/>
          </a:p>
        </p:txBody>
      </p:sp>
      <p:sp>
        <p:nvSpPr>
          <p:cNvPr id="254" name="Google Shape;25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255" name="Google Shape;255;p1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8: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GB" sz="1200">
                <a:solidFill>
                  <a:srgbClr val="1C2BBC"/>
                </a:solidFill>
                <a:latin typeface="Arial"/>
                <a:ea typeface="Arial"/>
                <a:cs typeface="Arial"/>
                <a:sym typeface="Arial"/>
              </a:rPr>
              <a:t>The concept of a "just transition" is a framework conceived by the trade union movement. It encompasses a range of social interventions essential for safeguarding workers' rights and livelihoods when economies make the shift toward sustainable production, primarily aimed at combatting climate change and preserving biodiversity.</a:t>
            </a:r>
            <a:endParaRPr b="0" sz="1200">
              <a:solidFill>
                <a:srgbClr val="1C2BBC"/>
              </a:solidFill>
              <a:latin typeface="Arial"/>
              <a:ea typeface="Arial"/>
              <a:cs typeface="Arial"/>
              <a:sym typeface="Arial"/>
            </a:endParaRPr>
          </a:p>
          <a:p>
            <a:pPr indent="0" lvl="0" marL="0" rtl="0" algn="l">
              <a:spcBef>
                <a:spcPts val="0"/>
              </a:spcBef>
              <a:spcAft>
                <a:spcPts val="0"/>
              </a:spcAft>
              <a:buNone/>
            </a:pPr>
            <a:r>
              <a:t/>
            </a:r>
            <a:endParaRPr b="0" sz="1200">
              <a:solidFill>
                <a:srgbClr val="1C2BBC"/>
              </a:solidFill>
              <a:latin typeface="Arial"/>
              <a:ea typeface="Arial"/>
              <a:cs typeface="Arial"/>
              <a:sym typeface="Arial"/>
            </a:endParaRPr>
          </a:p>
          <a:p>
            <a:pPr indent="0" lvl="0" marL="0" rtl="0" algn="l">
              <a:spcBef>
                <a:spcPts val="0"/>
              </a:spcBef>
              <a:spcAft>
                <a:spcPts val="0"/>
              </a:spcAft>
              <a:buNone/>
            </a:pPr>
            <a:r>
              <a:rPr b="0" lang="en-GB" sz="1200">
                <a:solidFill>
                  <a:srgbClr val="1C2BBC"/>
                </a:solidFill>
                <a:latin typeface="Arial"/>
                <a:ea typeface="Arial"/>
                <a:cs typeface="Arial"/>
                <a:sym typeface="Arial"/>
              </a:rPr>
              <a:t>Linking skills development with the just transition planning agenda is pivotal. Ensuring an appropriate number of skilled individuals to support the energy transition is a key element of a just transition. Skill development efforts should be directed at workers and communities currently in carbon-intensive sectors, providing them with access to new labor market opportunities. Furthermore, extending green job opportunities to underrepresented groups, such as women and young people, will enhance the inclusivity of the energy transition.</a:t>
            </a:r>
            <a:endParaRPr b="0" sz="1200">
              <a:solidFill>
                <a:srgbClr val="1C2BBC"/>
              </a:solidFill>
              <a:latin typeface="Arial"/>
              <a:ea typeface="Arial"/>
              <a:cs typeface="Arial"/>
              <a:sym typeface="Arial"/>
            </a:endParaRPr>
          </a:p>
          <a:p>
            <a:pPr indent="0" lvl="0" marL="0" rtl="0" algn="l">
              <a:spcBef>
                <a:spcPts val="0"/>
              </a:spcBef>
              <a:spcAft>
                <a:spcPts val="0"/>
              </a:spcAft>
              <a:buNone/>
            </a:pPr>
            <a:r>
              <a:t/>
            </a:r>
            <a:endParaRPr b="0" sz="1200">
              <a:solidFill>
                <a:srgbClr val="1C2BBC"/>
              </a:solidFill>
              <a:latin typeface="Arial"/>
              <a:ea typeface="Arial"/>
              <a:cs typeface="Arial"/>
              <a:sym typeface="Arial"/>
            </a:endParaRPr>
          </a:p>
          <a:p>
            <a:pPr indent="0" lvl="0" marL="0" rtl="0" algn="l">
              <a:spcBef>
                <a:spcPts val="0"/>
              </a:spcBef>
              <a:spcAft>
                <a:spcPts val="0"/>
              </a:spcAft>
              <a:buNone/>
            </a:pPr>
            <a:r>
              <a:rPr b="0" lang="en-GB" sz="1200">
                <a:solidFill>
                  <a:srgbClr val="1C2BBC"/>
                </a:solidFill>
                <a:latin typeface="Arial"/>
                <a:ea typeface="Arial"/>
                <a:cs typeface="Arial"/>
                <a:sym typeface="Arial"/>
              </a:rPr>
              <a:t>Green skills will be needed across various educational institutions and training forms, including formal education, technical and vocational education and training (TVET), and on-the-job training. Present initiatives are fragmented and would benefit from a comprehensive national green skills agenda aligned with industry needs.</a:t>
            </a:r>
            <a:endParaRPr b="0" sz="1200">
              <a:solidFill>
                <a:srgbClr val="1C2BBC"/>
              </a:solidFill>
              <a:latin typeface="Arial"/>
              <a:ea typeface="Arial"/>
              <a:cs typeface="Arial"/>
              <a:sym typeface="Arial"/>
            </a:endParaRPr>
          </a:p>
          <a:p>
            <a:pPr indent="0" lvl="0" marL="0" rtl="0" algn="l">
              <a:spcBef>
                <a:spcPts val="0"/>
              </a:spcBef>
              <a:spcAft>
                <a:spcPts val="0"/>
              </a:spcAft>
              <a:buNone/>
            </a:pPr>
            <a:r>
              <a:t/>
            </a:r>
            <a:endParaRPr b="0" sz="1200">
              <a:solidFill>
                <a:srgbClr val="1C2BBC"/>
              </a:solidFill>
              <a:latin typeface="Arial"/>
              <a:ea typeface="Arial"/>
              <a:cs typeface="Arial"/>
              <a:sym typeface="Arial"/>
            </a:endParaRPr>
          </a:p>
          <a:p>
            <a:pPr indent="0" lvl="0" marL="0" rtl="0" algn="l">
              <a:spcBef>
                <a:spcPts val="0"/>
              </a:spcBef>
              <a:spcAft>
                <a:spcPts val="0"/>
              </a:spcAft>
              <a:buNone/>
            </a:pPr>
            <a:r>
              <a:rPr b="0" lang="en-GB" sz="1200">
                <a:solidFill>
                  <a:srgbClr val="1C2BBC"/>
                </a:solidFill>
                <a:latin typeface="Arial"/>
                <a:ea typeface="Arial"/>
                <a:cs typeface="Arial"/>
                <a:sym typeface="Arial"/>
              </a:rPr>
              <a:t>Relevant questions to consider include identifying the workers and communities affected by the shift away from fossil fuels and designing the energy transition to ensure a just transition for them. Strategies for retraining, reskilling, and supporting transition into new sectors, along with financial assistance and collaboration with labor unions and community representatives, are essential components of a just transition. Developing inclusive policies and programs that consider diverse perspectives is paramount to achieving a fair and equitable energy transition.</a:t>
            </a:r>
            <a:endParaRPr b="0">
              <a:latin typeface="Arial"/>
              <a:ea typeface="Arial"/>
              <a:cs typeface="Arial"/>
              <a:sym typeface="Arial"/>
            </a:endParaRPr>
          </a:p>
        </p:txBody>
      </p:sp>
      <p:sp>
        <p:nvSpPr>
          <p:cNvPr id="293" name="Google Shape;29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294" name="Google Shape;294;p1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Arial"/>
                <a:ea typeface="Arial"/>
                <a:cs typeface="Arial"/>
                <a:sym typeface="Arial"/>
              </a:rPr>
              <a:t>Here are actionable steps to support a just transition in the power sector:</a:t>
            </a:r>
            <a:endParaRPr/>
          </a:p>
          <a:p>
            <a:pPr indent="0" lvl="0" marL="0" rtl="0" algn="l">
              <a:spcBef>
                <a:spcPts val="0"/>
              </a:spcBef>
              <a:spcAft>
                <a:spcPts val="0"/>
              </a:spcAft>
              <a:buNone/>
            </a:pPr>
            <a:r>
              <a:t/>
            </a:r>
            <a:endParaRPr>
              <a:latin typeface="Arial"/>
              <a:ea typeface="Arial"/>
              <a:cs typeface="Arial"/>
              <a:sym typeface="Arial"/>
            </a:endParaRPr>
          </a:p>
          <a:p>
            <a:pPr indent="-228600" lvl="0" marL="228600" rtl="0" algn="l">
              <a:spcBef>
                <a:spcPts val="0"/>
              </a:spcBef>
              <a:spcAft>
                <a:spcPts val="0"/>
              </a:spcAft>
              <a:buClr>
                <a:schemeClr val="dk1"/>
              </a:buClr>
              <a:buSzPts val="1200"/>
              <a:buFont typeface="Calibri"/>
              <a:buAutoNum type="arabicPeriod"/>
            </a:pPr>
            <a:r>
              <a:rPr lang="en-GB">
                <a:latin typeface="Arial"/>
                <a:ea typeface="Arial"/>
                <a:cs typeface="Arial"/>
                <a:sym typeface="Arial"/>
              </a:rPr>
              <a:t>Develop a Time-Bound Net Zero Action Plan: Craft a well-defined, time-bound action plan for achieving net-zero emissions in the power sector. This plan should prioritize fairness and equity throughout the transition.</a:t>
            </a:r>
            <a:endParaRPr/>
          </a:p>
          <a:p>
            <a:pPr indent="-228600" lvl="0" marL="228600" rtl="0" algn="l">
              <a:spcBef>
                <a:spcPts val="0"/>
              </a:spcBef>
              <a:spcAft>
                <a:spcPts val="0"/>
              </a:spcAft>
              <a:buClr>
                <a:schemeClr val="dk1"/>
              </a:buClr>
              <a:buSzPts val="1200"/>
              <a:buFont typeface="Calibri"/>
              <a:buAutoNum type="arabicPeriod"/>
            </a:pPr>
            <a:r>
              <a:rPr lang="en-GB">
                <a:latin typeface="Arial"/>
                <a:ea typeface="Arial"/>
                <a:cs typeface="Arial"/>
                <a:sym typeface="Arial"/>
              </a:rPr>
              <a:t>Prioritize 'Just Transition' in Economic Planning: Explicitly prioritize the concept of a 'Just Transition' in economic strategic planning, especially at the local level. Collaborate with relevant bodies to embed this concept into the core of economic strategies.</a:t>
            </a:r>
            <a:endParaRPr/>
          </a:p>
          <a:p>
            <a:pPr indent="-228600" lvl="0" marL="228600" rtl="0" algn="l">
              <a:spcBef>
                <a:spcPts val="0"/>
              </a:spcBef>
              <a:spcAft>
                <a:spcPts val="0"/>
              </a:spcAft>
              <a:buClr>
                <a:schemeClr val="dk1"/>
              </a:buClr>
              <a:buSzPts val="1200"/>
              <a:buFont typeface="Calibri"/>
              <a:buAutoNum type="arabicPeriod"/>
            </a:pPr>
            <a:r>
              <a:rPr lang="en-GB">
                <a:latin typeface="Arial"/>
                <a:ea typeface="Arial"/>
                <a:cs typeface="Arial"/>
                <a:sym typeface="Arial"/>
              </a:rPr>
              <a:t>Establish Skills Assessment Framework: Create a skills assessment framework that simplifies the identification and transferability of common skills and certifications. This will facilitate the transition of workers into new roles.</a:t>
            </a:r>
            <a:endParaRPr/>
          </a:p>
          <a:p>
            <a:pPr indent="-228600" lvl="0" marL="228600" rtl="0" algn="l">
              <a:spcBef>
                <a:spcPts val="0"/>
              </a:spcBef>
              <a:spcAft>
                <a:spcPts val="0"/>
              </a:spcAft>
              <a:buClr>
                <a:schemeClr val="dk1"/>
              </a:buClr>
              <a:buSzPts val="1200"/>
              <a:buFont typeface="Calibri"/>
              <a:buAutoNum type="arabicPeriod"/>
            </a:pPr>
            <a:r>
              <a:rPr lang="en-GB">
                <a:latin typeface="Arial"/>
                <a:ea typeface="Arial"/>
                <a:cs typeface="Arial"/>
                <a:sym typeface="Arial"/>
              </a:rPr>
              <a:t>Conduct National Skills Review: Undertake a comprehensive national skills review and study to identify and address skills gaps for the future low-carbon economy. This ensures that the workforce is adequately prepared.</a:t>
            </a:r>
            <a:endParaRPr/>
          </a:p>
          <a:p>
            <a:pPr indent="-228600" lvl="0" marL="228600" rtl="0" algn="l">
              <a:spcBef>
                <a:spcPts val="0"/>
              </a:spcBef>
              <a:spcAft>
                <a:spcPts val="0"/>
              </a:spcAft>
              <a:buClr>
                <a:schemeClr val="dk1"/>
              </a:buClr>
              <a:buSzPts val="1200"/>
              <a:buFont typeface="Calibri"/>
              <a:buAutoNum type="arabicPeriod"/>
            </a:pPr>
            <a:r>
              <a:rPr lang="en-GB">
                <a:latin typeface="Arial"/>
                <a:ea typeface="Arial"/>
                <a:cs typeface="Arial"/>
                <a:sym typeface="Arial"/>
              </a:rPr>
              <a:t>Structured Training Programs: Develop structured training programs that enhance essential shared skills required for the energy transition. These programs will prepare workers for new opportunities.</a:t>
            </a:r>
            <a:endParaRPr/>
          </a:p>
          <a:p>
            <a:pPr indent="-228600" lvl="0" marL="228600" rtl="0" algn="l">
              <a:spcBef>
                <a:spcPts val="0"/>
              </a:spcBef>
              <a:spcAft>
                <a:spcPts val="0"/>
              </a:spcAft>
              <a:buClr>
                <a:schemeClr val="dk1"/>
              </a:buClr>
              <a:buSzPts val="1200"/>
              <a:buFont typeface="Calibri"/>
              <a:buAutoNum type="arabicPeriod"/>
            </a:pPr>
            <a:r>
              <a:rPr lang="en-GB">
                <a:latin typeface="Arial"/>
                <a:ea typeface="Arial"/>
                <a:cs typeface="Arial"/>
                <a:sym typeface="Arial"/>
              </a:rPr>
              <a:t>Support Skills Matching: Create a platform or portal for low-carbon jobs that welcomes individuals with high-carbon experience. This supports skills matching and eases the transition for workers.</a:t>
            </a:r>
            <a:endParaRPr/>
          </a:p>
          <a:p>
            <a:pPr indent="-228600" lvl="0" marL="228600" rtl="0" algn="l">
              <a:spcBef>
                <a:spcPts val="0"/>
              </a:spcBef>
              <a:spcAft>
                <a:spcPts val="0"/>
              </a:spcAft>
              <a:buClr>
                <a:schemeClr val="dk1"/>
              </a:buClr>
              <a:buSzPts val="1200"/>
              <a:buFont typeface="Calibri"/>
              <a:buAutoNum type="arabicPeriod"/>
            </a:pPr>
            <a:r>
              <a:rPr lang="en-GB">
                <a:latin typeface="Arial"/>
                <a:ea typeface="Arial"/>
                <a:cs typeface="Arial"/>
                <a:sym typeface="Arial"/>
              </a:rPr>
              <a:t>Facilitate Social Dialogue: Promote social dialogue and collaboration among industry, trade unions, and environmental organizations. Establish a 'Just Transition Commission' to facilitate these important discussions.</a:t>
            </a:r>
            <a:endParaRPr/>
          </a:p>
          <a:p>
            <a:pPr indent="-228600" lvl="0" marL="228600" rtl="0" algn="l">
              <a:spcBef>
                <a:spcPts val="0"/>
              </a:spcBef>
              <a:spcAft>
                <a:spcPts val="0"/>
              </a:spcAft>
              <a:buClr>
                <a:schemeClr val="dk1"/>
              </a:buClr>
              <a:buSzPts val="1200"/>
              <a:buFont typeface="Calibri"/>
              <a:buAutoNum type="arabicPeriod"/>
            </a:pPr>
            <a:r>
              <a:rPr lang="en-GB">
                <a:latin typeface="Arial"/>
                <a:ea typeface="Arial"/>
                <a:cs typeface="Arial"/>
                <a:sym typeface="Arial"/>
              </a:rPr>
              <a:t>Establish a Just Transition Fund: Work in consultation with high-carbon workers and industry to establish a 'Just Transition Fund.' Ensure efficient utilization of training resources to support affected workers during the transition.</a:t>
            </a:r>
            <a:endParaRPr/>
          </a:p>
          <a:p>
            <a:pPr indent="-228600" lvl="0" marL="228600" rtl="0" algn="l">
              <a:spcBef>
                <a:spcPts val="0"/>
              </a:spcBef>
              <a:spcAft>
                <a:spcPts val="0"/>
              </a:spcAft>
              <a:buClr>
                <a:schemeClr val="dk1"/>
              </a:buClr>
              <a:buSzPts val="1200"/>
              <a:buFont typeface="Calibri"/>
              <a:buAutoNum type="arabicPeriod"/>
            </a:pPr>
            <a:r>
              <a:rPr lang="en-GB">
                <a:latin typeface="Arial"/>
                <a:ea typeface="Arial"/>
                <a:cs typeface="Arial"/>
                <a:sym typeface="Arial"/>
              </a:rPr>
              <a:t>By implementing these measures, we can ensure that the shift toward a low-carbon economy in the power sector is fair, inclusive, and supportive of workers and communities.</a:t>
            </a:r>
            <a:endParaRPr/>
          </a:p>
        </p:txBody>
      </p:sp>
      <p:sp>
        <p:nvSpPr>
          <p:cNvPr id="302" name="Google Shape;30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 name="Google Shape;7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u="none" strike="noStrike">
                <a:solidFill>
                  <a:srgbClr val="374151"/>
                </a:solidFill>
                <a:latin typeface="Arial"/>
                <a:ea typeface="Arial"/>
                <a:cs typeface="Arial"/>
                <a:sym typeface="Arial"/>
              </a:rPr>
              <a:t>This lecture is structured into several sections for a systematic approach to understanding supply chains and the workforce in the energy sector. Here's an overview of what each section covers:</a:t>
            </a:r>
            <a:endParaRPr/>
          </a:p>
          <a:p>
            <a:pPr indent="0" lvl="0" marL="0" rtl="0" algn="l">
              <a:spcBef>
                <a:spcPts val="0"/>
              </a:spcBef>
              <a:spcAft>
                <a:spcPts val="0"/>
              </a:spcAft>
              <a:buNone/>
            </a:pPr>
            <a:r>
              <a:t/>
            </a:r>
            <a:endParaRPr b="0" i="0" u="none" strike="noStrike">
              <a:solidFill>
                <a:srgbClr val="374151"/>
              </a:solidFill>
              <a:latin typeface="Arial"/>
              <a:ea typeface="Arial"/>
              <a:cs typeface="Arial"/>
              <a:sym typeface="Arial"/>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Learning Objectives: We'll start by outlining the key learning objectives for this session.</a:t>
            </a:r>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Fundamentals of Supply Chains: This section provides an overview of secure, resilient, and sustainable clean energy technology supply chains.</a:t>
            </a:r>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Supply Chain Requirements: We'll explore the essential elements that contribute to efficient and sustainable supply chains.</a:t>
            </a:r>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Challenges in Supply Chains: Recognizing potential risks that can disrupt supply chain operations and how to manage them effectively.</a:t>
            </a:r>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Supply Chain Management: Understanding principles and strategies to optimize supply chain operations, enhance efficiency, and reduce costs.</a:t>
            </a:r>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Workforce Landscape: An overview of the diverse roles, responsibilities, and contributions of individuals in the energy sector.</a:t>
            </a:r>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Skills Gap: Discussing the disparity between industry-required skills and workforce skills and identifying opportunities for bridging this gap.</a:t>
            </a:r>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Workforce Opportunities: Exploring emerging trends and areas for contributing to sustainable energy solutions.</a:t>
            </a:r>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Workforce Development: The importance of ongoing learning, professional development, and training programs for individuals and organizations in the energy transition.</a:t>
            </a:r>
            <a:endParaRPr/>
          </a:p>
        </p:txBody>
      </p:sp>
      <p:sp>
        <p:nvSpPr>
          <p:cNvPr id="74" name="Google Shape;7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0: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308" name="Google Shape;308;p20: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Arial"/>
              <a:buNone/>
            </a:pPr>
            <a:r>
              <a:rPr lang="en-GB">
                <a:latin typeface="Arial"/>
                <a:ea typeface="Arial"/>
                <a:cs typeface="Arial"/>
                <a:sym typeface="Arial"/>
              </a:rPr>
              <a:t>In this discussion section, we will introduce several critical questions that lie at the heart of strategic mineral supply chains and the transition to a sustainable energy future. </a:t>
            </a:r>
            <a:endParaRPr>
              <a:latin typeface="Arial"/>
              <a:ea typeface="Arial"/>
              <a:cs typeface="Arial"/>
              <a:sym typeface="Arial"/>
            </a:endParaRPr>
          </a:p>
        </p:txBody>
      </p:sp>
      <p:sp>
        <p:nvSpPr>
          <p:cNvPr id="309" name="Google Shape;309;p20: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u="none" strike="noStrike">
                <a:solidFill>
                  <a:srgbClr val="374151"/>
                </a:solidFill>
                <a:latin typeface="Arial"/>
                <a:ea typeface="Arial"/>
                <a:cs typeface="Arial"/>
                <a:sym typeface="Arial"/>
              </a:rPr>
              <a:t>In the realm of supply chain and workforce considerations, there are several vital questions to ponder:</a:t>
            </a:r>
            <a:endParaRPr/>
          </a:p>
          <a:p>
            <a:pPr indent="-76200" lvl="0" marL="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Existing Initiatives and Commitments: Reflect on the current initiatives and commitments in your country. What steps have been taken, and what progress has been made?</a:t>
            </a:r>
            <a:endParaRPr/>
          </a:p>
          <a:p>
            <a:pPr indent="-76200" lvl="0" marL="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Contributions for Progress: Consider how your country, or an international initiative you lead or support, can contribute further to advancing this year. Are additional funding, resources, or commitments required to drive meaningful progress?</a:t>
            </a:r>
            <a:endParaRPr/>
          </a:p>
          <a:p>
            <a:pPr indent="-76200" lvl="0" marL="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Ministerial Role: Contemplate the role of high-level ministers in facilitating a just and successful workforce transition. How can they play a pivotal role in driving this transition forward?</a:t>
            </a:r>
            <a:endParaRPr/>
          </a:p>
          <a:p>
            <a:pPr indent="-76200" lvl="0" marL="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Engagement and Progress: Explore how ministers can actively engage and drive progress. What topics should they be briefed on and discuss? What aspects of this transition will excite and motivate them to take action?</a:t>
            </a:r>
            <a:endParaRPr/>
          </a:p>
        </p:txBody>
      </p:sp>
      <p:sp>
        <p:nvSpPr>
          <p:cNvPr id="316" name="Google Shape;31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Market Structure of Strategic Minerals: Explore the current market structure for each strategic mineral. What are the dominant players, and how do market dynamics influence supply and pricing?</a:t>
            </a:r>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Contract Structures: Analyze how contracts for these minerals are structured. Are they predominantly long-term or short-term agreements? What implications do these structures have on supply stability?</a:t>
            </a:r>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Determinants of New Production: Consider the factors that determine the potential for new production of strategic minerals. What economic, technical, and geopolitical variables come into play?</a:t>
            </a:r>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Overcoming Barriers: Contemplate how international collaboration can help overcome economic, political, and technical barriers to increasing supply or reducing demand for these minerals. What strategies and partnerships can be leveraged?</a:t>
            </a:r>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Role of Low-Carbon Institutions: Explore the potential contributions of low-carbon institutions like the CCG (Clean Energy Ministerial) and IEA (International Energy Agency) to economies. How can these organizations support the transition to a low-carbon future and address supply chain challenges?</a:t>
            </a:r>
            <a:endParaRPr/>
          </a:p>
          <a:p>
            <a:pPr indent="0" lvl="0" marL="0" rtl="0" algn="l">
              <a:spcBef>
                <a:spcPts val="0"/>
              </a:spcBef>
              <a:spcAft>
                <a:spcPts val="0"/>
              </a:spcAft>
              <a:buNone/>
            </a:pPr>
            <a:r>
              <a:t/>
            </a:r>
            <a:endParaRPr b="0" i="0" u="none" strike="noStrike">
              <a:solidFill>
                <a:srgbClr val="374151"/>
              </a:solidFill>
              <a:latin typeface="Arial"/>
              <a:ea typeface="Arial"/>
              <a:cs typeface="Arial"/>
              <a:sym typeface="Arial"/>
            </a:endParaRPr>
          </a:p>
          <a:p>
            <a:pPr indent="0" lvl="0" marL="0" rtl="0" algn="l">
              <a:spcBef>
                <a:spcPts val="0"/>
              </a:spcBef>
              <a:spcAft>
                <a:spcPts val="0"/>
              </a:spcAft>
              <a:buNone/>
            </a:pPr>
            <a:r>
              <a:rPr b="0" i="0" lang="en-GB" u="none" strike="noStrike">
                <a:solidFill>
                  <a:srgbClr val="374151"/>
                </a:solidFill>
                <a:latin typeface="Arial"/>
                <a:ea typeface="Arial"/>
                <a:cs typeface="Arial"/>
                <a:sym typeface="Arial"/>
              </a:rPr>
              <a:t>These questions encourage critical thinking and discussions surrounding the complexities of strategic minerals, supply chain dynamics, and international collaboration for a sustainable energy future.</a:t>
            </a:r>
            <a:endParaRPr/>
          </a:p>
          <a:p>
            <a:pPr indent="0" lvl="0" marL="0" rtl="0" algn="l">
              <a:spcBef>
                <a:spcPts val="0"/>
              </a:spcBef>
              <a:spcAft>
                <a:spcPts val="0"/>
              </a:spcAft>
              <a:buNone/>
            </a:pPr>
            <a:r>
              <a:t/>
            </a:r>
            <a:endParaRPr/>
          </a:p>
        </p:txBody>
      </p:sp>
      <p:sp>
        <p:nvSpPr>
          <p:cNvPr id="323" name="Google Shape;32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36" name="Google Shape;33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u="none" strike="noStrike">
                <a:solidFill>
                  <a:srgbClr val="374151"/>
                </a:solidFill>
                <a:latin typeface="Arial"/>
                <a:ea typeface="Arial"/>
                <a:cs typeface="Arial"/>
                <a:sym typeface="Arial"/>
              </a:rPr>
              <a:t>In this session, you will achieve the following learning objectives</a:t>
            </a:r>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Supply Chain Transition: Gain insights into transitioning energy sector supply chains toward achieving net zero emissions. Explore scale-up requirements, potential risks, and viable solutions for this transformative process</a:t>
            </a:r>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Workforce Transition: Understand the workforce's role in achieving net zero emissions, including skills gap analysis and necessary training. Discover job creation opportunities as the energy sector evolves</a:t>
            </a:r>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Policy Instruments: Develop a clear understanding of policy instruments' significance in the energy transition. Explore various policy frameworks and best practice case studies to learn how to effectively support supply chain and workforce transitions.</a:t>
            </a:r>
            <a:endParaRPr/>
          </a:p>
        </p:txBody>
      </p:sp>
      <p:sp>
        <p:nvSpPr>
          <p:cNvPr id="81" name="Google Shape;8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82" name="Google Shape;82;p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102" name="Google Shape;102;p4: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b="0" i="0" lang="en-GB" u="none" strike="noStrike">
                <a:latin typeface="Arial"/>
                <a:ea typeface="Arial"/>
                <a:cs typeface="Arial"/>
                <a:sym typeface="Arial"/>
              </a:rPr>
              <a:t>Throughout this presentation, we will shine a spotlight on the critical role of supply chains and the workforce in achieving our energy transition goals. We will examine the challenges they face, the opportunities they present, and the strategies required to build resilient and agile supply chains supported by a skilled and adaptable workforce.</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rgbClr val="374151"/>
              </a:buClr>
              <a:buSzPts val="1200"/>
              <a:buFont typeface="Arial"/>
              <a:buNone/>
            </a:pPr>
            <a:r>
              <a:rPr b="0" i="0" lang="en-GB" u="none" strike="noStrike">
                <a:solidFill>
                  <a:srgbClr val="374151"/>
                </a:solidFill>
                <a:latin typeface="Arial"/>
                <a:ea typeface="Arial"/>
                <a:cs typeface="Arial"/>
                <a:sym typeface="Arial"/>
              </a:rPr>
              <a:t>This lecture is divided into two sections:</a:t>
            </a:r>
            <a:endParaRPr/>
          </a:p>
          <a:p>
            <a:pPr indent="-228600" lvl="0" marL="228600" marR="0" rtl="0" algn="l">
              <a:lnSpc>
                <a:spcPct val="100000"/>
              </a:lnSpc>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Supply Chain Focus: In this initial segment, we delve into specific supply chain topics, including the attributes of secure and sustainable supply chains, the risks inherent in supply chains, and the fundamentals of supply chain management.</a:t>
            </a:r>
            <a:endParaRPr/>
          </a:p>
          <a:p>
            <a:pPr indent="-228600" lvl="0" marL="228600" marR="0" rtl="0" algn="l">
              <a:lnSpc>
                <a:spcPct val="100000"/>
              </a:lnSpc>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Workforce Landscape: The second section shifts its focus to the workforce landscape, addressing issues such as the skills gap, opportunities within the energy transition, and the significance of workforce development and training.</a:t>
            </a:r>
            <a:endParaRPr/>
          </a:p>
        </p:txBody>
      </p:sp>
      <p:sp>
        <p:nvSpPr>
          <p:cNvPr id="103" name="Google Shape;103;p4: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u="none" strike="noStrike">
                <a:solidFill>
                  <a:srgbClr val="374151"/>
                </a:solidFill>
                <a:latin typeface="Arial"/>
                <a:ea typeface="Arial"/>
                <a:cs typeface="Arial"/>
                <a:sym typeface="Arial"/>
              </a:rPr>
              <a:t>Secure, resilient, and sustainable clean energy supply chains are vital in the global energy transition. The Covid-19 pandemic and events in Ukraine have strained these supply chains, causing spikes in oil, gas, and coal prices and shortages of critical minerals. In the context of the global energy transition, the focus is on establishing secure, resilient, and sustainable clean energy supply chains. These supply chains play a central role in scaling up the deployment of clean energy technologies worldwide, which is critical for mitigating the adverse impacts of climate change.</a:t>
            </a:r>
            <a:endParaRPr/>
          </a:p>
          <a:p>
            <a:pPr indent="0" lvl="0" marL="0" rtl="0" algn="l">
              <a:spcBef>
                <a:spcPts val="0"/>
              </a:spcBef>
              <a:spcAft>
                <a:spcPts val="0"/>
              </a:spcAft>
              <a:buNone/>
            </a:pPr>
            <a:r>
              <a:t/>
            </a:r>
            <a:endParaRPr b="0" i="0" u="none" strike="noStrike">
              <a:solidFill>
                <a:srgbClr val="374151"/>
              </a:solidFill>
              <a:latin typeface="Arial"/>
              <a:ea typeface="Arial"/>
              <a:cs typeface="Arial"/>
              <a:sym typeface="Arial"/>
            </a:endParaRPr>
          </a:p>
          <a:p>
            <a:pPr indent="0" lvl="0" marL="0" rtl="0" algn="l">
              <a:spcBef>
                <a:spcPts val="0"/>
              </a:spcBef>
              <a:spcAft>
                <a:spcPts val="0"/>
              </a:spcAft>
              <a:buNone/>
            </a:pPr>
            <a:r>
              <a:rPr b="0" i="0" lang="en-GB" u="none" strike="noStrike">
                <a:solidFill>
                  <a:srgbClr val="374151"/>
                </a:solidFill>
                <a:latin typeface="Arial"/>
                <a:ea typeface="Arial"/>
                <a:cs typeface="Arial"/>
                <a:sym typeface="Arial"/>
              </a:rPr>
              <a:t>Characteristics of these supply chains include:</a:t>
            </a:r>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Secure: They must ensure an ample, reliable, and uninterrupted supply of essential inputs while maintaining stable and affordable prices.</a:t>
            </a:r>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Resilient: These supply chains need to be adaptable and capable of responding swiftly to disruptions. Achieving resilience involves diversifying markets, suppliers, and technologies, as well as fostering interconnectedness across supply chains.</a:t>
            </a:r>
            <a:endParaRPr/>
          </a:p>
          <a:p>
            <a:pPr indent="-228600" lvl="0" marL="228600" rtl="0" algn="l">
              <a:spcBef>
                <a:spcPts val="0"/>
              </a:spcBef>
              <a:spcAft>
                <a:spcPts val="0"/>
              </a:spcAft>
              <a:buClr>
                <a:srgbClr val="374151"/>
              </a:buClr>
              <a:buSzPts val="1200"/>
              <a:buFont typeface="Calibri"/>
              <a:buAutoNum type="arabicPeriod"/>
            </a:pPr>
            <a:r>
              <a:rPr b="0" i="0" lang="en-GB" u="none" strike="noStrike">
                <a:solidFill>
                  <a:srgbClr val="374151"/>
                </a:solidFill>
                <a:latin typeface="Arial"/>
                <a:ea typeface="Arial"/>
                <a:cs typeface="Arial"/>
                <a:sym typeface="Arial"/>
              </a:rPr>
              <a:t>Sustainable: Sustainability entails keeping greenhouse gas (GHG) emissions as low as possible, aligning with net-zero pathways. ESG (Environmental, Social, and Governance) considerations should be integrated throughout the supply chain, and responsible use of natural resources should be prioritized. This includes promoting circularity and end-of-life stewardship.</a:t>
            </a:r>
            <a:endParaRPr/>
          </a:p>
          <a:p>
            <a:pPr indent="-152400" lvl="0" marL="228600" rtl="0" algn="l">
              <a:spcBef>
                <a:spcPts val="0"/>
              </a:spcBef>
              <a:spcAft>
                <a:spcPts val="0"/>
              </a:spcAft>
              <a:buClr>
                <a:schemeClr val="dk1"/>
              </a:buClr>
              <a:buSzPts val="1200"/>
              <a:buFont typeface="Calibri"/>
              <a:buNone/>
            </a:pPr>
            <a:r>
              <a:t/>
            </a:r>
            <a:endParaRPr b="0" i="0" u="none" strike="noStrike">
              <a:solidFill>
                <a:srgbClr val="374151"/>
              </a:solidFill>
              <a:latin typeface="Arial"/>
              <a:ea typeface="Arial"/>
              <a:cs typeface="Arial"/>
              <a:sym typeface="Arial"/>
            </a:endParaRPr>
          </a:p>
          <a:p>
            <a:pPr indent="0" lvl="0" marL="0" rtl="0" algn="l">
              <a:spcBef>
                <a:spcPts val="0"/>
              </a:spcBef>
              <a:spcAft>
                <a:spcPts val="0"/>
              </a:spcAft>
              <a:buNone/>
            </a:pPr>
            <a:r>
              <a:t/>
            </a:r>
            <a:endParaRPr b="0" i="0" u="none" strike="noStrike">
              <a:solidFill>
                <a:srgbClr val="374151"/>
              </a:solidFill>
              <a:latin typeface="Arial"/>
              <a:ea typeface="Arial"/>
              <a:cs typeface="Arial"/>
              <a:sym typeface="Arial"/>
            </a:endParaRPr>
          </a:p>
          <a:p>
            <a:pPr indent="0" lvl="0" marL="0" rtl="0" algn="l">
              <a:spcBef>
                <a:spcPts val="0"/>
              </a:spcBef>
              <a:spcAft>
                <a:spcPts val="0"/>
              </a:spcAft>
              <a:buNone/>
            </a:pPr>
            <a:r>
              <a:t/>
            </a:r>
            <a:endParaRPr b="0" i="0" u="none" strike="noStrike">
              <a:solidFill>
                <a:srgbClr val="374151"/>
              </a:solidFill>
              <a:latin typeface="Arial"/>
              <a:ea typeface="Arial"/>
              <a:cs typeface="Arial"/>
              <a:sym typeface="Arial"/>
            </a:endParaRPr>
          </a:p>
          <a:p>
            <a:pPr indent="0" lvl="0" marL="0" rtl="0" algn="l">
              <a:spcBef>
                <a:spcPts val="0"/>
              </a:spcBef>
              <a:spcAft>
                <a:spcPts val="0"/>
              </a:spcAft>
              <a:buNone/>
            </a:pPr>
            <a:r>
              <a:t/>
            </a:r>
            <a:endParaRPr b="0" i="0" u="none" strike="noStrike">
              <a:solidFill>
                <a:srgbClr val="374151"/>
              </a:solidFill>
              <a:latin typeface="Arial"/>
              <a:ea typeface="Arial"/>
              <a:cs typeface="Arial"/>
              <a:sym typeface="Arial"/>
            </a:endParaRPr>
          </a:p>
        </p:txBody>
      </p:sp>
      <p:sp>
        <p:nvSpPr>
          <p:cNvPr id="110" name="Google Shape;11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11" name="Google Shape;111;p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u="none" strike="noStrike">
                <a:solidFill>
                  <a:srgbClr val="374151"/>
                </a:solidFill>
                <a:latin typeface="Arial"/>
                <a:ea typeface="Arial"/>
                <a:cs typeface="Arial"/>
                <a:sym typeface="Arial"/>
              </a:rPr>
              <a:t>As we strive for net-zero emissions, there's a substantial surge in demand for essential transition technologies. To manage this demand effectively, governments must proactively develop procurement strategies. Here are key considerations for these strategies:</a:t>
            </a:r>
            <a:endParaRPr/>
          </a:p>
          <a:p>
            <a:pPr indent="0" lvl="0" marL="0" rtl="0" algn="l">
              <a:spcBef>
                <a:spcPts val="0"/>
              </a:spcBef>
              <a:spcAft>
                <a:spcPts val="0"/>
              </a:spcAft>
              <a:buClr>
                <a:schemeClr val="dk1"/>
              </a:buClr>
              <a:buSzPts val="1200"/>
              <a:buFont typeface="Calibri"/>
              <a:buNone/>
            </a:pPr>
            <a:r>
              <a:t/>
            </a:r>
            <a:endParaRPr b="1" i="0" u="none" strike="noStrike">
              <a:solidFill>
                <a:srgbClr val="374151"/>
              </a:solidFill>
              <a:latin typeface="Arial"/>
              <a:ea typeface="Arial"/>
              <a:cs typeface="Arial"/>
              <a:sym typeface="Arial"/>
            </a:endParaRPr>
          </a:p>
          <a:p>
            <a:pPr indent="-228600" lvl="0" marL="228600" rtl="0" algn="l">
              <a:spcBef>
                <a:spcPts val="0"/>
              </a:spcBef>
              <a:spcAft>
                <a:spcPts val="0"/>
              </a:spcAft>
              <a:buClr>
                <a:srgbClr val="374151"/>
              </a:buClr>
              <a:buSzPts val="1200"/>
              <a:buFont typeface="Calibri"/>
              <a:buAutoNum type="arabicPeriod"/>
            </a:pPr>
            <a:r>
              <a:rPr b="1" i="0" lang="en-GB" u="none" strike="noStrike">
                <a:solidFill>
                  <a:srgbClr val="374151"/>
                </a:solidFill>
                <a:latin typeface="Arial"/>
                <a:ea typeface="Arial"/>
                <a:cs typeface="Arial"/>
                <a:sym typeface="Arial"/>
              </a:rPr>
              <a:t>Scale and Timeline</a:t>
            </a:r>
            <a:r>
              <a:rPr b="0" i="0" lang="en-GB" u="none" strike="noStrike">
                <a:solidFill>
                  <a:srgbClr val="374151"/>
                </a:solidFill>
                <a:latin typeface="Arial"/>
                <a:ea typeface="Arial"/>
                <a:cs typeface="Arial"/>
                <a:sym typeface="Arial"/>
              </a:rPr>
              <a:t>: Governments need to assess the scale and timeline for deploying key technologies like wind, solar, batteries, and grid infrastructure. This assessment provides a roadmap for procurement planning, determining how much of each technology should be deployed and within what timeframe.</a:t>
            </a:r>
            <a:endParaRPr/>
          </a:p>
          <a:p>
            <a:pPr indent="-228600" lvl="0" marL="228600" rtl="0" algn="l">
              <a:spcBef>
                <a:spcPts val="0"/>
              </a:spcBef>
              <a:spcAft>
                <a:spcPts val="0"/>
              </a:spcAft>
              <a:buClr>
                <a:srgbClr val="374151"/>
              </a:buClr>
              <a:buSzPts val="1200"/>
              <a:buFont typeface="Calibri"/>
              <a:buAutoNum type="arabicPeriod"/>
            </a:pPr>
            <a:r>
              <a:rPr b="1" i="0" lang="en-GB" u="none" strike="noStrike">
                <a:solidFill>
                  <a:srgbClr val="374151"/>
                </a:solidFill>
                <a:latin typeface="Arial"/>
                <a:ea typeface="Arial"/>
                <a:cs typeface="Arial"/>
                <a:sym typeface="Arial"/>
              </a:rPr>
              <a:t>Global, Regional, and Local Markets</a:t>
            </a:r>
            <a:r>
              <a:rPr b="0" i="0" lang="en-GB" u="none" strike="noStrike">
                <a:solidFill>
                  <a:srgbClr val="374151"/>
                </a:solidFill>
                <a:latin typeface="Arial"/>
                <a:ea typeface="Arial"/>
                <a:cs typeface="Arial"/>
                <a:sym typeface="Arial"/>
              </a:rPr>
              <a:t>: After determining the scale and timeline, governments must explore global, regional, and local markets to identify potential suppliers. Evaluating the strengths and capabilities of different markets is vital to establish a diversified and reliable supply chain.</a:t>
            </a:r>
            <a:endParaRPr/>
          </a:p>
          <a:p>
            <a:pPr indent="-228600" lvl="0" marL="228600" rtl="0" algn="l">
              <a:spcBef>
                <a:spcPts val="0"/>
              </a:spcBef>
              <a:spcAft>
                <a:spcPts val="0"/>
              </a:spcAft>
              <a:buClr>
                <a:srgbClr val="374151"/>
              </a:buClr>
              <a:buSzPts val="1200"/>
              <a:buFont typeface="Calibri"/>
              <a:buAutoNum type="arabicPeriod"/>
            </a:pPr>
            <a:r>
              <a:rPr b="1" i="0" lang="en-GB" u="none" strike="noStrike">
                <a:solidFill>
                  <a:srgbClr val="374151"/>
                </a:solidFill>
                <a:latin typeface="Arial"/>
                <a:ea typeface="Arial"/>
                <a:cs typeface="Arial"/>
                <a:sym typeface="Arial"/>
              </a:rPr>
              <a:t>Addressing Capacity Gaps</a:t>
            </a:r>
            <a:r>
              <a:rPr b="0" i="0" lang="en-GB" u="none" strike="noStrike">
                <a:solidFill>
                  <a:srgbClr val="374151"/>
                </a:solidFill>
                <a:latin typeface="Arial"/>
                <a:ea typeface="Arial"/>
                <a:cs typeface="Arial"/>
                <a:sym typeface="Arial"/>
              </a:rPr>
              <a:t>: In cases where demand surpasses immediate supply capabilities, governments must take prompt action to secure orders and bridge capacity gaps. Strategies include engaging with technology providers and manufacturers, forming partnerships with other governments or organizations, and incentivizing local production capacity investments.</a:t>
            </a:r>
            <a:endParaRPr/>
          </a:p>
          <a:p>
            <a:pPr indent="-228600" lvl="0" marL="228600" rtl="0" algn="l">
              <a:spcBef>
                <a:spcPts val="0"/>
              </a:spcBef>
              <a:spcAft>
                <a:spcPts val="0"/>
              </a:spcAft>
              <a:buClr>
                <a:srgbClr val="374151"/>
              </a:buClr>
              <a:buSzPts val="1200"/>
              <a:buFont typeface="Calibri"/>
              <a:buAutoNum type="arabicPeriod"/>
            </a:pPr>
            <a:r>
              <a:rPr b="1" i="0" lang="en-GB" u="none" strike="noStrike">
                <a:solidFill>
                  <a:srgbClr val="374151"/>
                </a:solidFill>
                <a:latin typeface="Arial"/>
                <a:ea typeface="Arial"/>
                <a:cs typeface="Arial"/>
                <a:sym typeface="Arial"/>
              </a:rPr>
              <a:t>Building Local Capacity</a:t>
            </a:r>
            <a:r>
              <a:rPr b="0" i="0" lang="en-GB" u="none" strike="noStrike">
                <a:solidFill>
                  <a:srgbClr val="374151"/>
                </a:solidFill>
                <a:latin typeface="Arial"/>
                <a:ea typeface="Arial"/>
                <a:cs typeface="Arial"/>
                <a:sym typeface="Arial"/>
              </a:rPr>
              <a:t>: To enhance supply chain resilience and reduce external dependency, governments can invest in local capacity for key technologies. This involves supporting domestic industries, facilitating technology transfer, fostering research and development, and offering incentives for local manufacturing and production.</a:t>
            </a:r>
            <a:endParaRPr/>
          </a:p>
          <a:p>
            <a:pPr indent="-228600" lvl="0" marL="228600" rtl="0" algn="l">
              <a:spcBef>
                <a:spcPts val="0"/>
              </a:spcBef>
              <a:spcAft>
                <a:spcPts val="0"/>
              </a:spcAft>
              <a:buClr>
                <a:srgbClr val="374151"/>
              </a:buClr>
              <a:buSzPts val="1200"/>
              <a:buFont typeface="Calibri"/>
              <a:buAutoNum type="arabicPeriod"/>
            </a:pPr>
            <a:r>
              <a:rPr b="1" i="0" lang="en-GB" u="none" strike="noStrike">
                <a:solidFill>
                  <a:srgbClr val="374151"/>
                </a:solidFill>
                <a:latin typeface="Arial"/>
                <a:ea typeface="Arial"/>
                <a:cs typeface="Arial"/>
                <a:sym typeface="Arial"/>
              </a:rPr>
              <a:t>Collaboration with the Supply Chain</a:t>
            </a:r>
            <a:r>
              <a:rPr b="0" i="0" lang="en-GB" u="none" strike="noStrike">
                <a:solidFill>
                  <a:srgbClr val="374151"/>
                </a:solidFill>
                <a:latin typeface="Arial"/>
                <a:ea typeface="Arial"/>
                <a:cs typeface="Arial"/>
                <a:sym typeface="Arial"/>
              </a:rPr>
              <a:t>: Effective technology procurement hinges on close collaboration with the supply chain. Governments should work closely with technology providers, manufacturers, and suppliers to understand their capabilities, address challenges, and establish mutually beneficial partnerships. This collaboration ensures a smooth and efficient supply chain capable of meeting the demands of the net-zero transition.</a:t>
            </a:r>
            <a:endParaRPr/>
          </a:p>
          <a:p>
            <a:pPr indent="0" lvl="0" marL="0" rtl="0" algn="l">
              <a:spcBef>
                <a:spcPts val="0"/>
              </a:spcBef>
              <a:spcAft>
                <a:spcPts val="0"/>
              </a:spcAft>
              <a:buNone/>
            </a:pPr>
            <a:r>
              <a:t/>
            </a:r>
            <a:endParaRPr b="0" i="0" u="none" strike="noStrike">
              <a:solidFill>
                <a:srgbClr val="374151"/>
              </a:solidFill>
              <a:latin typeface="Arial"/>
              <a:ea typeface="Arial"/>
              <a:cs typeface="Arial"/>
              <a:sym typeface="Arial"/>
            </a:endParaRPr>
          </a:p>
          <a:p>
            <a:pPr indent="0" lvl="0" marL="0" rtl="0" algn="l">
              <a:spcBef>
                <a:spcPts val="0"/>
              </a:spcBef>
              <a:spcAft>
                <a:spcPts val="0"/>
              </a:spcAft>
              <a:buNone/>
            </a:pPr>
            <a:r>
              <a:rPr b="0" i="0" lang="en-GB" u="none" strike="noStrike">
                <a:solidFill>
                  <a:srgbClr val="374151"/>
                </a:solidFill>
                <a:latin typeface="Arial"/>
                <a:ea typeface="Arial"/>
                <a:cs typeface="Arial"/>
                <a:sym typeface="Arial"/>
              </a:rPr>
              <a:t>By considering these factors and formulating a comprehensive procurement strategy, governments can proactively secure key technologies, promote local capacity development, and establish resilient supply chains. These efforts are pivotal in achieving the ambitious goals of the net-zero transition, paving the way for a sustainable, low-carbon future.</a:t>
            </a:r>
            <a:endParaRPr/>
          </a:p>
          <a:p>
            <a:pPr indent="0" lvl="0" marL="0" rtl="0" algn="l">
              <a:spcBef>
                <a:spcPts val="0"/>
              </a:spcBef>
              <a:spcAft>
                <a:spcPts val="0"/>
              </a:spcAft>
              <a:buNone/>
            </a:pPr>
            <a:r>
              <a:t/>
            </a:r>
            <a:endParaRPr/>
          </a:p>
        </p:txBody>
      </p:sp>
      <p:sp>
        <p:nvSpPr>
          <p:cNvPr id="121" name="Google Shape;12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u="none" strike="noStrike">
                <a:solidFill>
                  <a:srgbClr val="374151"/>
                </a:solidFill>
                <a:latin typeface="Arial"/>
                <a:ea typeface="Arial"/>
                <a:cs typeface="Arial"/>
                <a:sym typeface="Arial"/>
              </a:rPr>
              <a:t>Effectively navigating the challenges and opportunities within clean energy supply chains requires careful consideration of several key factors:</a:t>
            </a:r>
            <a:endParaRPr/>
          </a:p>
          <a:p>
            <a:pPr indent="0" lvl="0" marL="0" rtl="0" algn="l">
              <a:spcBef>
                <a:spcPts val="0"/>
              </a:spcBef>
              <a:spcAft>
                <a:spcPts val="0"/>
              </a:spcAft>
              <a:buNone/>
            </a:pPr>
            <a:r>
              <a:t/>
            </a:r>
            <a:endParaRPr b="1" i="0" u="none" strike="noStrike">
              <a:solidFill>
                <a:srgbClr val="374151"/>
              </a:solidFill>
              <a:latin typeface="Arial"/>
              <a:ea typeface="Arial"/>
              <a:cs typeface="Arial"/>
              <a:sym typeface="Arial"/>
            </a:endParaRPr>
          </a:p>
          <a:p>
            <a:pPr indent="-228600" lvl="0" marL="228600" rtl="0" algn="l">
              <a:spcBef>
                <a:spcPts val="0"/>
              </a:spcBef>
              <a:spcAft>
                <a:spcPts val="0"/>
              </a:spcAft>
              <a:buClr>
                <a:srgbClr val="374151"/>
              </a:buClr>
              <a:buSzPts val="1200"/>
              <a:buFont typeface="Calibri"/>
              <a:buAutoNum type="arabicPeriod"/>
            </a:pPr>
            <a:r>
              <a:rPr b="1" i="0" lang="en-GB" u="none" strike="noStrike">
                <a:solidFill>
                  <a:srgbClr val="374151"/>
                </a:solidFill>
                <a:latin typeface="Arial"/>
                <a:ea typeface="Arial"/>
                <a:cs typeface="Arial"/>
                <a:sym typeface="Arial"/>
              </a:rPr>
              <a:t>Scale-up Requirements</a:t>
            </a:r>
            <a:r>
              <a:rPr b="0" i="0" lang="en-GB" u="none" strike="noStrike">
                <a:solidFill>
                  <a:srgbClr val="374151"/>
                </a:solidFill>
                <a:latin typeface="Arial"/>
                <a:ea typeface="Arial"/>
                <a:cs typeface="Arial"/>
                <a:sym typeface="Arial"/>
              </a:rPr>
              <a:t>: Assessing scale-up needs for new supply sources, such as mines and factories, is crucial. This involves determining the required capacity to meet growing demand while identifying potential bottlenecks. Speeding up the scaling-up process is vital to minimize supply chain vulnerabilities, necessitating urgent investments in infrastructure expansion. Understanding local supply chain capacity and capabilities is essential, as specific technologies like offshore wind require assembly near installation sites, demanding infrastructure like deep-water ports and specialized vessels.</a:t>
            </a:r>
            <a:endParaRPr/>
          </a:p>
          <a:p>
            <a:pPr indent="-228600" lvl="0" marL="228600" rtl="0" algn="l">
              <a:spcBef>
                <a:spcPts val="0"/>
              </a:spcBef>
              <a:spcAft>
                <a:spcPts val="0"/>
              </a:spcAft>
              <a:buClr>
                <a:srgbClr val="374151"/>
              </a:buClr>
              <a:buSzPts val="1200"/>
              <a:buFont typeface="Calibri"/>
              <a:buAutoNum type="arabicPeriod"/>
            </a:pPr>
            <a:r>
              <a:rPr b="1" i="0" lang="en-GB" u="none" strike="noStrike">
                <a:solidFill>
                  <a:srgbClr val="374151"/>
                </a:solidFill>
                <a:latin typeface="Arial"/>
                <a:ea typeface="Arial"/>
                <a:cs typeface="Arial"/>
                <a:sym typeface="Arial"/>
              </a:rPr>
              <a:t>Market Responsiveness</a:t>
            </a:r>
            <a:r>
              <a:rPr b="0" i="0" lang="en-GB" u="none" strike="noStrike">
                <a:solidFill>
                  <a:srgbClr val="374151"/>
                </a:solidFill>
                <a:latin typeface="Arial"/>
                <a:ea typeface="Arial"/>
                <a:cs typeface="Arial"/>
                <a:sym typeface="Arial"/>
              </a:rPr>
              <a:t>: Analyzing the maturity of international markets and their responsiveness to price signals is essential. Understanding market dynamics, supply, and demand enables us to anticipate market stability and identify challenges or opportunities. Assessing a market's ability to adapt to changing circumstances is vital, especially for resources with limited suppliers and long lead times, like grid development components.</a:t>
            </a:r>
            <a:endParaRPr/>
          </a:p>
          <a:p>
            <a:pPr indent="0" lvl="0" marL="0" rtl="0" algn="l">
              <a:spcBef>
                <a:spcPts val="0"/>
              </a:spcBef>
              <a:spcAft>
                <a:spcPts val="0"/>
              </a:spcAft>
              <a:buNone/>
            </a:pPr>
            <a:r>
              <a:t/>
            </a:r>
            <a:endParaRPr b="0" i="0" u="none" strike="noStrike">
              <a:solidFill>
                <a:srgbClr val="374151"/>
              </a:solidFill>
              <a:latin typeface="Arial"/>
              <a:ea typeface="Arial"/>
              <a:cs typeface="Arial"/>
              <a:sym typeface="Arial"/>
            </a:endParaRPr>
          </a:p>
          <a:p>
            <a:pPr indent="0" lvl="0" marL="0" rtl="0" algn="l">
              <a:spcBef>
                <a:spcPts val="0"/>
              </a:spcBef>
              <a:spcAft>
                <a:spcPts val="0"/>
              </a:spcAft>
              <a:buNone/>
            </a:pPr>
            <a:r>
              <a:rPr b="0" i="0" lang="en-GB" u="none" strike="noStrike">
                <a:solidFill>
                  <a:srgbClr val="374151"/>
                </a:solidFill>
                <a:latin typeface="Arial"/>
                <a:ea typeface="Arial"/>
                <a:cs typeface="Arial"/>
                <a:sym typeface="Arial"/>
              </a:rPr>
              <a:t>To bridge production gaps, substantial investments are required. In 2021, investments for mining, critical materials production, and clean energy technology manufacturing for the necessary capacity by 2030 totaled approximately USD 1.2 trillion. Already announced projects cover around 60% of this amount, leaving significant gaps, particularly in critical mineral mining and certain technology manufacturing. Despite feasibility, the timeframe is tight, with most investments needed between 2023 and 2025, averaging over USD 270 billion annually during this period. This represents a substantial portion of the oil and gas industry's capital spending and nearly seven times the average annual investment in clean energy supply chains between 2016 and 2021.</a:t>
            </a:r>
            <a:endParaRPr/>
          </a:p>
        </p:txBody>
      </p:sp>
      <p:sp>
        <p:nvSpPr>
          <p:cNvPr id="128" name="Google Shape;12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29" name="Google Shape;129;p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u="none" strike="noStrike">
                <a:solidFill>
                  <a:srgbClr val="374151"/>
                </a:solidFill>
                <a:latin typeface="Arial"/>
                <a:ea typeface="Arial"/>
                <a:cs typeface="Arial"/>
                <a:sym typeface="Arial"/>
              </a:rPr>
              <a:t>Supply chain risks impact procurement, manufacturing, logistics, and construction, posing significant disruptions to key energy transition technologies. Assessing the risk profile of each supply chain element is crucial for bolstering security, resilience, and sustainability and developing policies to address vulnerabilities. These profiles vary by country, region, and specific supply chain and evolve over time with the emergence of new technologies and materials, and maturation of existing technologies and markets.</a:t>
            </a:r>
            <a:endParaRPr/>
          </a:p>
          <a:p>
            <a:pPr indent="0" lvl="0" marL="0" rtl="0" algn="l">
              <a:spcBef>
                <a:spcPts val="0"/>
              </a:spcBef>
              <a:spcAft>
                <a:spcPts val="0"/>
              </a:spcAft>
              <a:buNone/>
            </a:pPr>
            <a:r>
              <a:t/>
            </a:r>
            <a:endParaRPr b="0" i="0" u="none" strike="noStrike">
              <a:solidFill>
                <a:srgbClr val="374151"/>
              </a:solidFill>
              <a:latin typeface="Arial"/>
              <a:ea typeface="Arial"/>
              <a:cs typeface="Arial"/>
              <a:sym typeface="Arial"/>
            </a:endParaRPr>
          </a:p>
          <a:p>
            <a:pPr indent="-228600" lvl="0" marL="228600" rtl="0" algn="l">
              <a:spcBef>
                <a:spcPts val="0"/>
              </a:spcBef>
              <a:spcAft>
                <a:spcPts val="0"/>
              </a:spcAft>
              <a:buClr>
                <a:srgbClr val="374151"/>
              </a:buClr>
              <a:buSzPts val="1200"/>
              <a:buFont typeface="Calibri"/>
              <a:buAutoNum type="arabicPeriod"/>
            </a:pPr>
            <a:r>
              <a:rPr b="1" i="0" lang="en-GB" u="none" strike="noStrike">
                <a:solidFill>
                  <a:srgbClr val="374151"/>
                </a:solidFill>
                <a:latin typeface="Arial"/>
                <a:ea typeface="Arial"/>
                <a:cs typeface="Arial"/>
                <a:sym typeface="Arial"/>
              </a:rPr>
              <a:t>Volume Shortage</a:t>
            </a:r>
            <a:r>
              <a:rPr b="0" i="0" lang="en-GB" u="none" strike="noStrike">
                <a:solidFill>
                  <a:srgbClr val="374151"/>
                </a:solidFill>
                <a:latin typeface="Arial"/>
                <a:ea typeface="Arial"/>
                <a:cs typeface="Arial"/>
                <a:sym typeface="Arial"/>
              </a:rPr>
              <a:t>: Occurs when the supply chain can't deliver materials or components at the required scale, due to extended lead times or fundamental capacity constraints in mining or production.</a:t>
            </a:r>
            <a:endParaRPr/>
          </a:p>
          <a:p>
            <a:pPr indent="-228600" lvl="0" marL="228600" rtl="0" algn="l">
              <a:spcBef>
                <a:spcPts val="0"/>
              </a:spcBef>
              <a:spcAft>
                <a:spcPts val="0"/>
              </a:spcAft>
              <a:buClr>
                <a:srgbClr val="374151"/>
              </a:buClr>
              <a:buSzPts val="1200"/>
              <a:buFont typeface="Calibri"/>
              <a:buAutoNum type="arabicPeriod"/>
            </a:pPr>
            <a:r>
              <a:rPr b="1" i="0" lang="en-GB" u="none" strike="noStrike">
                <a:solidFill>
                  <a:srgbClr val="374151"/>
                </a:solidFill>
                <a:latin typeface="Arial"/>
                <a:ea typeface="Arial"/>
                <a:cs typeface="Arial"/>
                <a:sym typeface="Arial"/>
              </a:rPr>
              <a:t>Price Volatility</a:t>
            </a:r>
            <a:r>
              <a:rPr b="0" i="0" lang="en-GB" u="none" strike="noStrike">
                <a:solidFill>
                  <a:srgbClr val="374151"/>
                </a:solidFill>
                <a:latin typeface="Arial"/>
                <a:ea typeface="Arial"/>
                <a:cs typeface="Arial"/>
                <a:sym typeface="Arial"/>
              </a:rPr>
              <a:t>: Materials or components exposed to market forces experience consistently rising or unpredictable prices, impacting cost predictability.</a:t>
            </a:r>
            <a:endParaRPr/>
          </a:p>
          <a:p>
            <a:pPr indent="-228600" lvl="0" marL="228600" rtl="0" algn="l">
              <a:spcBef>
                <a:spcPts val="0"/>
              </a:spcBef>
              <a:spcAft>
                <a:spcPts val="0"/>
              </a:spcAft>
              <a:buClr>
                <a:srgbClr val="374151"/>
              </a:buClr>
              <a:buSzPts val="1200"/>
              <a:buFont typeface="Calibri"/>
              <a:buAutoNum type="arabicPeriod"/>
            </a:pPr>
            <a:r>
              <a:rPr b="1" i="0" lang="en-GB" u="none" strike="noStrike">
                <a:solidFill>
                  <a:srgbClr val="374151"/>
                </a:solidFill>
                <a:latin typeface="Arial"/>
                <a:ea typeface="Arial"/>
                <a:cs typeface="Arial"/>
                <a:sym typeface="Arial"/>
              </a:rPr>
              <a:t>Geographical Sourcing Dependency</a:t>
            </a:r>
            <a:r>
              <a:rPr b="0" i="0" lang="en-GB" u="none" strike="noStrike">
                <a:solidFill>
                  <a:srgbClr val="374151"/>
                </a:solidFill>
                <a:latin typeface="Arial"/>
                <a:ea typeface="Arial"/>
                <a:cs typeface="Arial"/>
                <a:sym typeface="Arial"/>
              </a:rPr>
              <a:t>: When production of materials or components is heavily concentrated in a region susceptible to geopolitical, social, regulatory, or other factors that could disrupt trade flows.</a:t>
            </a:r>
            <a:endParaRPr/>
          </a:p>
          <a:p>
            <a:pPr indent="-228600" lvl="0" marL="228600" rtl="0" algn="l">
              <a:spcBef>
                <a:spcPts val="0"/>
              </a:spcBef>
              <a:spcAft>
                <a:spcPts val="0"/>
              </a:spcAft>
              <a:buClr>
                <a:srgbClr val="374151"/>
              </a:buClr>
              <a:buSzPts val="1200"/>
              <a:buFont typeface="Calibri"/>
              <a:buAutoNum type="arabicPeriod"/>
            </a:pPr>
            <a:r>
              <a:rPr b="1" i="0" lang="en-GB" u="none" strike="noStrike">
                <a:solidFill>
                  <a:srgbClr val="374151"/>
                </a:solidFill>
                <a:latin typeface="Arial"/>
                <a:ea typeface="Arial"/>
                <a:cs typeface="Arial"/>
                <a:sym typeface="Arial"/>
              </a:rPr>
              <a:t>Long Lead Times</a:t>
            </a:r>
            <a:r>
              <a:rPr b="0" i="0" lang="en-GB" u="none" strike="noStrike">
                <a:solidFill>
                  <a:srgbClr val="374151"/>
                </a:solidFill>
                <a:latin typeface="Arial"/>
                <a:ea typeface="Arial"/>
                <a:cs typeface="Arial"/>
                <a:sym typeface="Arial"/>
              </a:rPr>
              <a:t>: Materials or components with extended procurement times may delay project timelines, affecting overall efficiency.</a:t>
            </a:r>
            <a:endParaRPr/>
          </a:p>
          <a:p>
            <a:pPr indent="-228600" lvl="0" marL="228600" rtl="0" algn="l">
              <a:spcBef>
                <a:spcPts val="0"/>
              </a:spcBef>
              <a:spcAft>
                <a:spcPts val="0"/>
              </a:spcAft>
              <a:buClr>
                <a:srgbClr val="374151"/>
              </a:buClr>
              <a:buSzPts val="1200"/>
              <a:buFont typeface="Calibri"/>
              <a:buAutoNum type="arabicPeriod"/>
            </a:pPr>
            <a:r>
              <a:rPr b="1" i="0" lang="en-GB" u="none" strike="noStrike">
                <a:solidFill>
                  <a:srgbClr val="374151"/>
                </a:solidFill>
                <a:latin typeface="Arial"/>
                <a:ea typeface="Arial"/>
                <a:cs typeface="Arial"/>
                <a:sym typeface="Arial"/>
              </a:rPr>
              <a:t>Quality</a:t>
            </a:r>
            <a:r>
              <a:rPr b="0" i="0" lang="en-GB" u="none" strike="noStrike">
                <a:solidFill>
                  <a:srgbClr val="374151"/>
                </a:solidFill>
                <a:latin typeface="Arial"/>
                <a:ea typeface="Arial"/>
                <a:cs typeface="Arial"/>
                <a:sym typeface="Arial"/>
              </a:rPr>
              <a:t>: A surge in demand may compromise quality due to reduced quality controls aimed at expediting production.</a:t>
            </a:r>
            <a:endParaRPr/>
          </a:p>
          <a:p>
            <a:pPr indent="0" lvl="0" marL="0" rtl="0" algn="l">
              <a:spcBef>
                <a:spcPts val="0"/>
              </a:spcBef>
              <a:spcAft>
                <a:spcPts val="0"/>
              </a:spcAft>
              <a:buNone/>
            </a:pPr>
            <a:r>
              <a:t/>
            </a:r>
            <a:endParaRPr b="0" i="0" u="none" strike="noStrike">
              <a:solidFill>
                <a:srgbClr val="374151"/>
              </a:solidFill>
              <a:latin typeface="Arial"/>
              <a:ea typeface="Arial"/>
              <a:cs typeface="Arial"/>
              <a:sym typeface="Arial"/>
            </a:endParaRPr>
          </a:p>
          <a:p>
            <a:pPr indent="0" lvl="0" marL="0" rtl="0" algn="l">
              <a:spcBef>
                <a:spcPts val="0"/>
              </a:spcBef>
              <a:spcAft>
                <a:spcPts val="0"/>
              </a:spcAft>
              <a:buNone/>
            </a:pPr>
            <a:r>
              <a:rPr b="0" i="0" lang="en-GB" u="none" strike="noStrike">
                <a:solidFill>
                  <a:srgbClr val="374151"/>
                </a:solidFill>
                <a:latin typeface="Arial"/>
                <a:ea typeface="Arial"/>
                <a:cs typeface="Arial"/>
                <a:sym typeface="Arial"/>
              </a:rPr>
              <a:t>Understanding and mitigating these risks is vital for ensuring a secure and resilient supply chain, especially as the energy transition progresses, and supply chains continue to evolve.</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45" name="Google Shape;14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4000" u="none" strike="noStrike">
                <a:solidFill>
                  <a:srgbClr val="374151"/>
                </a:solidFill>
                <a:latin typeface="Arial"/>
                <a:ea typeface="Arial"/>
                <a:cs typeface="Arial"/>
                <a:sym typeface="Arial"/>
              </a:rPr>
              <a:t>Governments and businesses can use a risk assessment framework developed by the International Energy Agency (IEA) to evaluate supply chain risks and vulnerabilities. This framework assesses the likelihood and impact of clean energy and technology supply chains failing to expand securely, resiliently, and sustainably to meet climate goals. It focuses on the gap between near-term scaling prospects and ambitious climate objectives.</a:t>
            </a:r>
            <a:endParaRPr/>
          </a:p>
          <a:p>
            <a:pPr indent="0" lvl="0" marL="0" rtl="0" algn="l">
              <a:spcBef>
                <a:spcPts val="0"/>
              </a:spcBef>
              <a:spcAft>
                <a:spcPts val="0"/>
              </a:spcAft>
              <a:buNone/>
            </a:pPr>
            <a:r>
              <a:t/>
            </a:r>
            <a:endParaRPr sz="4000"/>
          </a:p>
          <a:p>
            <a:pPr indent="0" lvl="0" marL="0" rtl="0" algn="l">
              <a:spcBef>
                <a:spcPts val="0"/>
              </a:spcBef>
              <a:spcAft>
                <a:spcPts val="0"/>
              </a:spcAft>
              <a:buNone/>
            </a:pPr>
            <a:r>
              <a:rPr b="0" i="0" lang="en-GB" sz="5400" u="none" strike="noStrike">
                <a:solidFill>
                  <a:srgbClr val="374151"/>
                </a:solidFill>
                <a:latin typeface="Arial"/>
                <a:ea typeface="Arial"/>
                <a:cs typeface="Arial"/>
                <a:sym typeface="Arial"/>
              </a:rPr>
              <a:t>The risk assessment framework considers indicators like expansion lead times and investment gaps to represent risk magnitude. For instance, the supply of lithium, vital for batteries, is concentrated and vulnerable to disruptions. Long lead times for new mines pose challenges. Similarly, solar PV manufacturing's concentration in a few countries makes it susceptible to supply disruptions.</a:t>
            </a:r>
            <a:endParaRPr/>
          </a:p>
          <a:p>
            <a:pPr indent="0" lvl="0" marL="0" rtl="0" algn="l">
              <a:spcBef>
                <a:spcPts val="0"/>
              </a:spcBef>
              <a:spcAft>
                <a:spcPts val="0"/>
              </a:spcAft>
              <a:buNone/>
            </a:pPr>
            <a:r>
              <a:t/>
            </a:r>
            <a:endParaRPr b="0" i="0" sz="5400" u="none" strike="noStrike">
              <a:solidFill>
                <a:srgbClr val="374151"/>
              </a:solidFill>
              <a:latin typeface="Arial"/>
              <a:ea typeface="Arial"/>
              <a:cs typeface="Arial"/>
              <a:sym typeface="Arial"/>
            </a:endParaRPr>
          </a:p>
          <a:p>
            <a:pPr indent="0" lvl="0" marL="0" rtl="0" algn="l">
              <a:spcBef>
                <a:spcPts val="0"/>
              </a:spcBef>
              <a:spcAft>
                <a:spcPts val="0"/>
              </a:spcAft>
              <a:buNone/>
            </a:pPr>
            <a:r>
              <a:rPr b="0" i="0" lang="en-GB" sz="4000" u="none" strike="noStrike">
                <a:solidFill>
                  <a:srgbClr val="374151"/>
                </a:solidFill>
                <a:latin typeface="Arial"/>
                <a:ea typeface="Arial"/>
                <a:cs typeface="Arial"/>
                <a:sym typeface="Arial"/>
              </a:rPr>
              <a:t>The IEA's risk assessment framework assesses short to medium-term risks in global, national, or regional clean energy and technology supply chains. It focuses on understanding deployment delays and the global implications of not achieving security, resilience, and sustainability. By using this framework, stakeholders can identify and mitigate risks, ensuring a secure, resilient, and sustainable clean energy transition. </a:t>
            </a:r>
            <a:endParaRPr/>
          </a:p>
          <a:p>
            <a:pPr indent="0" lvl="0" marL="0" rtl="0" algn="l">
              <a:spcBef>
                <a:spcPts val="0"/>
              </a:spcBef>
              <a:spcAft>
                <a:spcPts val="0"/>
              </a:spcAft>
              <a:buNone/>
            </a:pPr>
            <a:r>
              <a:t/>
            </a:r>
            <a:endParaRPr b="0" i="0" sz="4000" u="none" strike="noStrike">
              <a:solidFill>
                <a:srgbClr val="374151"/>
              </a:solidFill>
              <a:latin typeface="Arial"/>
              <a:ea typeface="Arial"/>
              <a:cs typeface="Arial"/>
              <a:sym typeface="Arial"/>
            </a:endParaRPr>
          </a:p>
          <a:p>
            <a:pPr indent="0" lvl="0" marL="0" rtl="0" algn="l">
              <a:spcBef>
                <a:spcPts val="0"/>
              </a:spcBef>
              <a:spcAft>
                <a:spcPts val="0"/>
              </a:spcAft>
              <a:buNone/>
            </a:pPr>
            <a:r>
              <a:rPr b="0" i="0" lang="en-GB" sz="4000" u="none" strike="noStrike">
                <a:solidFill>
                  <a:srgbClr val="374151"/>
                </a:solidFill>
                <a:latin typeface="Arial"/>
                <a:ea typeface="Arial"/>
                <a:cs typeface="Arial"/>
                <a:sym typeface="Arial"/>
              </a:rPr>
              <a:t>Key indicators, like expansion lead times and investment gaps, represent risk magnitude. For example, the concentrated supply of lithium, crucial for batteries, faces large investment needs and vulnerability to disruptions. Similar vulnerabilities exist in solar PV manufacturing, mainly located in a few countries.</a:t>
            </a:r>
            <a:endParaRPr/>
          </a:p>
        </p:txBody>
      </p:sp>
      <p:sp>
        <p:nvSpPr>
          <p:cNvPr id="152" name="Google Shape;15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53" name="Google Shape;153;p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1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3" name="Shape 13"/>
        <p:cNvGrpSpPr/>
        <p:nvPr/>
      </p:nvGrpSpPr>
      <p:grpSpPr>
        <a:xfrm>
          <a:off x="0" y="0"/>
          <a:ext cx="0" cy="0"/>
          <a:chOff x="0" y="0"/>
          <a:chExt cx="0" cy="0"/>
        </a:xfrm>
      </p:grpSpPr>
      <p:pic>
        <p:nvPicPr>
          <p:cNvPr descr="A picture containing website&#10;&#10;Description automatically generated" id="14" name="Google Shape;14;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27"/>
          <p:cNvSpPr txBox="1"/>
          <p:nvPr>
            <p:ph type="ctrTitle"/>
          </p:nvPr>
        </p:nvSpPr>
        <p:spPr>
          <a:xfrm>
            <a:off x="651352" y="4301318"/>
            <a:ext cx="7029608" cy="1948751"/>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800"/>
              <a:buNone/>
              <a:defRPr b="1" i="0" sz="4400">
                <a:latin typeface="Open Sans ExtraBold"/>
                <a:ea typeface="Open Sans ExtraBold"/>
                <a:cs typeface="Open Sans ExtraBold"/>
                <a:sym typeface="Open Sa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27"/>
          <p:cNvSpPr txBox="1"/>
          <p:nvPr>
            <p:ph idx="1" type="subTitle"/>
          </p:nvPr>
        </p:nvSpPr>
        <p:spPr>
          <a:xfrm>
            <a:off x="688931" y="3374796"/>
            <a:ext cx="2846121" cy="954803"/>
          </a:xfrm>
          <a:prstGeom prst="rect">
            <a:avLst/>
          </a:prstGeom>
          <a:noFill/>
          <a:ln>
            <a:noFill/>
          </a:ln>
        </p:spPr>
        <p:txBody>
          <a:bodyPr anchorCtr="0" anchor="b" bIns="91425" lIns="91425" spcFirstLastPara="1" rIns="91425" wrap="square" tIns="91425">
            <a:normAutofit/>
          </a:bodyPr>
          <a:lstStyle>
            <a:lvl1pPr lvl="0" algn="l">
              <a:lnSpc>
                <a:spcPct val="115000"/>
              </a:lnSpc>
              <a:spcBef>
                <a:spcPts val="0"/>
              </a:spcBef>
              <a:spcAft>
                <a:spcPts val="0"/>
              </a:spcAft>
              <a:buSzPts val="1800"/>
              <a:buNone/>
              <a:defRPr b="1" i="0" sz="1800">
                <a:solidFill>
                  <a:schemeClr val="dk1"/>
                </a:solidFill>
                <a:latin typeface="Open Sans ExtraBold"/>
                <a:ea typeface="Open Sans ExtraBold"/>
                <a:cs typeface="Open Sans ExtraBold"/>
                <a:sym typeface="Open Sans ExtraBold"/>
              </a:defRPr>
            </a:lvl1pPr>
            <a:lvl2pPr lvl="1" algn="ctr">
              <a:lnSpc>
                <a:spcPct val="115000"/>
              </a:lnSpc>
              <a:spcBef>
                <a:spcPts val="1600"/>
              </a:spcBef>
              <a:spcAft>
                <a:spcPts val="0"/>
              </a:spcAft>
              <a:buSzPts val="1400"/>
              <a:buNone/>
              <a:defRPr sz="2000"/>
            </a:lvl2pPr>
            <a:lvl3pPr lvl="2" algn="ctr">
              <a:lnSpc>
                <a:spcPct val="115000"/>
              </a:lnSpc>
              <a:spcBef>
                <a:spcPts val="1600"/>
              </a:spcBef>
              <a:spcAft>
                <a:spcPts val="0"/>
              </a:spcAft>
              <a:buSzPts val="1400"/>
              <a:buNone/>
              <a:defRPr sz="1800"/>
            </a:lvl3pPr>
            <a:lvl4pPr lvl="3" algn="ctr">
              <a:lnSpc>
                <a:spcPct val="115000"/>
              </a:lnSpc>
              <a:spcBef>
                <a:spcPts val="1600"/>
              </a:spcBef>
              <a:spcAft>
                <a:spcPts val="0"/>
              </a:spcAft>
              <a:buSzPts val="1400"/>
              <a:buNone/>
              <a:defRPr sz="1600"/>
            </a:lvl4pPr>
            <a:lvl5pPr lvl="4" algn="ctr">
              <a:lnSpc>
                <a:spcPct val="115000"/>
              </a:lnSpc>
              <a:spcBef>
                <a:spcPts val="1600"/>
              </a:spcBef>
              <a:spcAft>
                <a:spcPts val="0"/>
              </a:spcAft>
              <a:buSzPts val="1400"/>
              <a:buNone/>
              <a:defRPr sz="1600"/>
            </a:lvl5pPr>
            <a:lvl6pPr lvl="5" algn="ctr">
              <a:lnSpc>
                <a:spcPct val="115000"/>
              </a:lnSpc>
              <a:spcBef>
                <a:spcPts val="1600"/>
              </a:spcBef>
              <a:spcAft>
                <a:spcPts val="0"/>
              </a:spcAft>
              <a:buSzPts val="1400"/>
              <a:buNone/>
              <a:defRPr sz="1600"/>
            </a:lvl6pPr>
            <a:lvl7pPr lvl="6" algn="ctr">
              <a:lnSpc>
                <a:spcPct val="115000"/>
              </a:lnSpc>
              <a:spcBef>
                <a:spcPts val="1600"/>
              </a:spcBef>
              <a:spcAft>
                <a:spcPts val="0"/>
              </a:spcAft>
              <a:buSzPts val="1400"/>
              <a:buNone/>
              <a:defRPr sz="1600"/>
            </a:lvl7pPr>
            <a:lvl8pPr lvl="7" algn="ctr">
              <a:lnSpc>
                <a:spcPct val="115000"/>
              </a:lnSpc>
              <a:spcBef>
                <a:spcPts val="1600"/>
              </a:spcBef>
              <a:spcAft>
                <a:spcPts val="0"/>
              </a:spcAft>
              <a:buSzPts val="1400"/>
              <a:buNone/>
              <a:defRPr sz="1600"/>
            </a:lvl8pPr>
            <a:lvl9pPr lvl="8" algn="ctr">
              <a:lnSpc>
                <a:spcPct val="115000"/>
              </a:lnSpc>
              <a:spcBef>
                <a:spcPts val="1600"/>
              </a:spcBef>
              <a:spcAft>
                <a:spcPts val="1600"/>
              </a:spcAft>
              <a:buSzPts val="1400"/>
              <a:buNone/>
              <a:defRPr sz="1600"/>
            </a:lvl9pPr>
          </a:lstStyle>
          <a:p/>
        </p:txBody>
      </p:sp>
      <p:sp>
        <p:nvSpPr>
          <p:cNvPr id="17" name="Google Shape;17;p27"/>
          <p:cNvSpPr txBox="1"/>
          <p:nvPr>
            <p:ph idx="2" type="body"/>
          </p:nvPr>
        </p:nvSpPr>
        <p:spPr>
          <a:xfrm>
            <a:off x="8453438" y="6106160"/>
            <a:ext cx="3738562" cy="335915"/>
          </a:xfrm>
          <a:prstGeom prst="rect">
            <a:avLst/>
          </a:prstGeom>
          <a:noFill/>
          <a:ln>
            <a:noFill/>
          </a:ln>
        </p:spPr>
        <p:txBody>
          <a:bodyPr anchorCtr="0" anchor="ctr" bIns="91425" lIns="91425" spcFirstLastPara="1" rIns="91425" wrap="square" tIns="91425">
            <a:normAutofit/>
          </a:bodyPr>
          <a:lstStyle>
            <a:lvl1pPr indent="-228600" lvl="0" marL="457200" algn="ctr">
              <a:lnSpc>
                <a:spcPct val="115000"/>
              </a:lnSpc>
              <a:spcBef>
                <a:spcPts val="0"/>
              </a:spcBef>
              <a:spcAft>
                <a:spcPts val="0"/>
              </a:spcAft>
              <a:buSzPts val="1800"/>
              <a:buNone/>
              <a:defRPr sz="1600">
                <a:solidFill>
                  <a:schemeClr val="lt1"/>
                </a:solidFil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pic>
        <p:nvPicPr>
          <p:cNvPr id="18" name="Google Shape;18;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19" name="Shape 19"/>
        <p:cNvGrpSpPr/>
        <p:nvPr/>
      </p:nvGrpSpPr>
      <p:grpSpPr>
        <a:xfrm>
          <a:off x="0" y="0"/>
          <a:ext cx="0" cy="0"/>
          <a:chOff x="0" y="0"/>
          <a:chExt cx="0" cy="0"/>
        </a:xfrm>
      </p:grpSpPr>
      <p:sp>
        <p:nvSpPr>
          <p:cNvPr id="20" name="Google Shape;20;p28"/>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8"/>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lvl1pPr indent="-355600" lvl="0" marL="457200" algn="l">
              <a:lnSpc>
                <a:spcPct val="110000"/>
              </a:lnSpc>
              <a:spcBef>
                <a:spcPts val="300"/>
              </a:spcBef>
              <a:spcAft>
                <a:spcPts val="0"/>
              </a:spcAft>
              <a:buClr>
                <a:schemeClr val="dk1"/>
              </a:buClr>
              <a:buSzPts val="2000"/>
              <a:buFont typeface="Arial"/>
              <a:buAutoNum type="arabicPeriod"/>
              <a:defRPr sz="2000">
                <a:latin typeface="Arial"/>
                <a:ea typeface="Arial"/>
                <a:cs typeface="Arial"/>
                <a:sym typeface="Arial"/>
              </a:defRPr>
            </a:lvl1pPr>
            <a:lvl2pPr indent="-355600" lvl="1" marL="914400" algn="l">
              <a:lnSpc>
                <a:spcPct val="100000"/>
              </a:lnSpc>
              <a:spcBef>
                <a:spcPts val="300"/>
              </a:spcBef>
              <a:spcAft>
                <a:spcPts val="0"/>
              </a:spcAft>
              <a:buSzPts val="2000"/>
              <a:buFont typeface="Arial"/>
              <a:buChar char="•"/>
              <a:defRPr sz="2000">
                <a:latin typeface="Trebuchet MS"/>
                <a:ea typeface="Trebuchet MS"/>
                <a:cs typeface="Trebuchet MS"/>
                <a:sym typeface="Trebuchet MS"/>
              </a:defRPr>
            </a:lvl2pPr>
            <a:lvl3pPr indent="-355600" lvl="2" marL="1371600" algn="l">
              <a:lnSpc>
                <a:spcPct val="100000"/>
              </a:lnSpc>
              <a:spcBef>
                <a:spcPts val="0"/>
              </a:spcBef>
              <a:spcAft>
                <a:spcPts val="0"/>
              </a:spcAft>
              <a:buSzPts val="2000"/>
              <a:buChar char="–"/>
              <a:defRPr sz="2000">
                <a:latin typeface="Trebuchet MS"/>
                <a:ea typeface="Trebuchet MS"/>
                <a:cs typeface="Trebuchet MS"/>
                <a:sym typeface="Trebuchet MS"/>
              </a:defRPr>
            </a:lvl3pPr>
            <a:lvl4pPr indent="-406400" lvl="3" marL="1828800" algn="l">
              <a:lnSpc>
                <a:spcPct val="100000"/>
              </a:lnSpc>
              <a:spcBef>
                <a:spcPts val="0"/>
              </a:spcBef>
              <a:spcAft>
                <a:spcPts val="0"/>
              </a:spcAft>
              <a:buSzPts val="2800"/>
              <a:buChar char="​"/>
              <a:defRPr sz="2800">
                <a:latin typeface="Trebuchet MS"/>
                <a:ea typeface="Trebuchet MS"/>
                <a:cs typeface="Trebuchet MS"/>
                <a:sym typeface="Trebuchet MS"/>
              </a:defRPr>
            </a:lvl4pPr>
            <a:lvl5pPr indent="-406400" lvl="4" marL="22860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indent="-342900" lvl="5" marL="2743200" algn="l">
              <a:lnSpc>
                <a:spcPct val="90000"/>
              </a:lnSpc>
              <a:spcBef>
                <a:spcPts val="0"/>
              </a:spcBef>
              <a:spcAft>
                <a:spcPts val="0"/>
              </a:spcAft>
              <a:buSzPts val="1800"/>
              <a:buChar char="•"/>
              <a:defRPr/>
            </a:lvl6pPr>
            <a:lvl7pPr indent="-342900" lvl="6" marL="3200400" algn="l">
              <a:lnSpc>
                <a:spcPct val="90000"/>
              </a:lnSpc>
              <a:spcBef>
                <a:spcPts val="900"/>
              </a:spcBef>
              <a:spcAft>
                <a:spcPts val="0"/>
              </a:spcAft>
              <a:buClr>
                <a:schemeClr val="dk1"/>
              </a:buClr>
              <a:buSzPts val="1800"/>
              <a:buChar char="​"/>
              <a:defRPr/>
            </a:lvl7pPr>
            <a:lvl8pPr indent="-342900" lvl="7" marL="3657600" algn="l">
              <a:lnSpc>
                <a:spcPct val="90000"/>
              </a:lnSpc>
              <a:spcBef>
                <a:spcPts val="900"/>
              </a:spcBef>
              <a:spcAft>
                <a:spcPts val="0"/>
              </a:spcAft>
              <a:buClr>
                <a:schemeClr val="dk2"/>
              </a:buClr>
              <a:buSzPts val="1800"/>
              <a:buChar char="​"/>
              <a:defRPr/>
            </a:lvl8pPr>
            <a:lvl9pPr indent="-342900" lvl="8" marL="4114800" algn="l">
              <a:lnSpc>
                <a:spcPct val="100000"/>
              </a:lnSpc>
              <a:spcBef>
                <a:spcPts val="0"/>
              </a:spcBef>
              <a:spcAft>
                <a:spcPts val="900"/>
              </a:spcAft>
              <a:buClr>
                <a:schemeClr val="dk2"/>
              </a:buClr>
              <a:buSzPts val="1800"/>
              <a:buChar char="​"/>
              <a:defRPr/>
            </a:lvl9pPr>
          </a:lstStyle>
          <a:p/>
        </p:txBody>
      </p:sp>
      <p:sp>
        <p:nvSpPr>
          <p:cNvPr id="22" name="Google Shape;22;p28"/>
          <p:cNvSpPr/>
          <p:nvPr/>
        </p:nvSpPr>
        <p:spPr>
          <a:xfrm>
            <a:off x="-819002" y="919694"/>
            <a:ext cx="11001390" cy="147106"/>
          </a:xfrm>
          <a:custGeom>
            <a:rect b="b" l="l" r="r" t="t"/>
            <a:pathLst>
              <a:path extrusionOk="0" h="179922" w="4751573">
                <a:moveTo>
                  <a:pt x="629821" y="68802"/>
                </a:moveTo>
                <a:lnTo>
                  <a:pt x="4121752" y="68802"/>
                </a:lnTo>
                <a:lnTo>
                  <a:pt x="4121752" y="111120"/>
                </a:lnTo>
                <a:lnTo>
                  <a:pt x="629821" y="111120"/>
                </a:lnTo>
                <a:lnTo>
                  <a:pt x="629821" y="68802"/>
                </a:lnTo>
                <a:close/>
              </a:path>
            </a:pathLst>
          </a:custGeom>
          <a:solidFill>
            <a:srgbClr val="1CBC2B"/>
          </a:solidFill>
          <a:ln cap="flat" cmpd="sng" w="9525">
            <a:solidFill>
              <a:srgbClr val="1CBC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3" name="Google Shape;23;p28"/>
          <p:cNvGrpSpPr/>
          <p:nvPr/>
        </p:nvGrpSpPr>
        <p:grpSpPr>
          <a:xfrm>
            <a:off x="9055065" y="276080"/>
            <a:ext cx="1097280" cy="718618"/>
            <a:chOff x="3403969" y="5271776"/>
            <a:chExt cx="1878150" cy="1161732"/>
          </a:xfrm>
        </p:grpSpPr>
        <p:pic>
          <p:nvPicPr>
            <p:cNvPr descr="Logo&#10;&#10;Description automatically generated" id="24" name="Google Shape;24;p28"/>
            <p:cNvPicPr preferRelativeResize="0"/>
            <p:nvPr/>
          </p:nvPicPr>
          <p:blipFill rotWithShape="1">
            <a:blip r:embed="rId2">
              <a:alphaModFix/>
            </a:blip>
            <a:srcRect b="0" l="0" r="82996" t="0"/>
            <a:stretch/>
          </p:blipFill>
          <p:spPr>
            <a:xfrm>
              <a:off x="3403969" y="5271776"/>
              <a:ext cx="620982" cy="1124526"/>
            </a:xfrm>
            <a:prstGeom prst="rect">
              <a:avLst/>
            </a:prstGeom>
            <a:noFill/>
            <a:ln>
              <a:noFill/>
            </a:ln>
          </p:spPr>
        </p:pic>
        <p:pic>
          <p:nvPicPr>
            <p:cNvPr descr="Logo&#10;&#10;Description automatically generated" id="25" name="Google Shape;25;p28"/>
            <p:cNvPicPr preferRelativeResize="0"/>
            <p:nvPr/>
          </p:nvPicPr>
          <p:blipFill rotWithShape="1">
            <a:blip r:embed="rId2">
              <a:alphaModFix/>
            </a:blip>
            <a:srcRect b="0" l="17004" r="48163" t="0"/>
            <a:stretch/>
          </p:blipFill>
          <p:spPr>
            <a:xfrm>
              <a:off x="4010024" y="5308982"/>
              <a:ext cx="1272095" cy="1124526"/>
            </a:xfrm>
            <a:prstGeom prst="rect">
              <a:avLst/>
            </a:prstGeom>
            <a:noFill/>
            <a:ln>
              <a:noFill/>
            </a:ln>
          </p:spPr>
        </p:pic>
      </p:grpSp>
      <p:pic>
        <p:nvPicPr>
          <p:cNvPr id="26" name="Google Shape;26;p28"/>
          <p:cNvPicPr preferRelativeResize="0"/>
          <p:nvPr/>
        </p:nvPicPr>
        <p:blipFill rotWithShape="1">
          <a:blip r:embed="rId3">
            <a:alphaModFix/>
          </a:blip>
          <a:srcRect b="55139" l="72969" r="1015" t="6111"/>
          <a:stretch/>
        </p:blipFill>
        <p:spPr>
          <a:xfrm>
            <a:off x="10504156" y="185243"/>
            <a:ext cx="1097280" cy="91934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ine" showMasterSp="0">
  <p:cSld name="Section header line">
    <p:bg>
      <p:bgPr>
        <a:gradFill>
          <a:gsLst>
            <a:gs pos="0">
              <a:srgbClr val="003192"/>
            </a:gs>
            <a:gs pos="100000">
              <a:srgbClr val="002060"/>
            </a:gs>
          </a:gsLst>
          <a:lin ang="8100000" scaled="0"/>
        </a:gradFill>
      </p:bgPr>
    </p:bg>
    <p:spTree>
      <p:nvGrpSpPr>
        <p:cNvPr id="34" name="Shape 34"/>
        <p:cNvGrpSpPr/>
        <p:nvPr/>
      </p:nvGrpSpPr>
      <p:grpSpPr>
        <a:xfrm>
          <a:off x="0" y="0"/>
          <a:ext cx="0" cy="0"/>
          <a:chOff x="0" y="0"/>
          <a:chExt cx="0" cy="0"/>
        </a:xfrm>
      </p:grpSpPr>
      <p:sp>
        <p:nvSpPr>
          <p:cNvPr id="35" name="Google Shape;35;p30"/>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chemeClr val="lt1"/>
              </a:buClr>
              <a:buSzPts val="1000"/>
              <a:buFont typeface="Trebuchet MS"/>
              <a:buNone/>
            </a:pPr>
            <a:fld id="{00000000-1234-1234-1234-123412341234}" type="slidenum">
              <a:rPr b="0" i="0" lang="en-GB" sz="1000" u="none" cap="none" strike="noStrike">
                <a:solidFill>
                  <a:schemeClr val="lt1"/>
                </a:solidFill>
                <a:latin typeface="Trebuchet MS"/>
                <a:ea typeface="Trebuchet MS"/>
                <a:cs typeface="Trebuchet MS"/>
                <a:sym typeface="Trebuchet MS"/>
              </a:rPr>
              <a:t>‹#›</a:t>
            </a:fld>
            <a:endParaRPr b="0" i="0" sz="1000" u="none" cap="none" strike="noStrike">
              <a:solidFill>
                <a:schemeClr val="lt1"/>
              </a:solidFill>
              <a:latin typeface="Trebuchet MS"/>
              <a:ea typeface="Trebuchet MS"/>
              <a:cs typeface="Trebuchet MS"/>
              <a:sym typeface="Trebuchet MS"/>
            </a:endParaRPr>
          </a:p>
        </p:txBody>
      </p:sp>
      <p:sp>
        <p:nvSpPr>
          <p:cNvPr id="36" name="Google Shape;36;p30"/>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0"/>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8" name="Google Shape;38;p30"/>
          <p:cNvCxnSpPr/>
          <p:nvPr/>
        </p:nvCxnSpPr>
        <p:spPr>
          <a:xfrm>
            <a:off x="618898" y="3680016"/>
            <a:ext cx="11576304" cy="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mc:AlternateContent>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39" name="Shape 39"/>
        <p:cNvGrpSpPr/>
        <p:nvPr/>
      </p:nvGrpSpPr>
      <p:grpSpPr>
        <a:xfrm>
          <a:off x="0" y="0"/>
          <a:ext cx="0" cy="0"/>
          <a:chOff x="0" y="0"/>
          <a:chExt cx="0" cy="0"/>
        </a:xfrm>
      </p:grpSpPr>
      <p:sp>
        <p:nvSpPr>
          <p:cNvPr id="40" name="Google Shape;40;p31"/>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1"/>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lvl1pPr indent="-355600" lvl="0" marL="457200" algn="l">
              <a:lnSpc>
                <a:spcPct val="110000"/>
              </a:lnSpc>
              <a:spcBef>
                <a:spcPts val="300"/>
              </a:spcBef>
              <a:spcAft>
                <a:spcPts val="0"/>
              </a:spcAft>
              <a:buClr>
                <a:schemeClr val="dk1"/>
              </a:buClr>
              <a:buSzPts val="2000"/>
              <a:buFont typeface="Arial"/>
              <a:buAutoNum type="arabicPeriod"/>
              <a:defRPr sz="2000">
                <a:latin typeface="Arial"/>
                <a:ea typeface="Arial"/>
                <a:cs typeface="Arial"/>
                <a:sym typeface="Arial"/>
              </a:defRPr>
            </a:lvl1pPr>
            <a:lvl2pPr indent="-355600" lvl="1" marL="914400" algn="l">
              <a:lnSpc>
                <a:spcPct val="100000"/>
              </a:lnSpc>
              <a:spcBef>
                <a:spcPts val="300"/>
              </a:spcBef>
              <a:spcAft>
                <a:spcPts val="0"/>
              </a:spcAft>
              <a:buSzPts val="2000"/>
              <a:buFont typeface="Arial"/>
              <a:buChar char="•"/>
              <a:defRPr sz="2000">
                <a:latin typeface="Trebuchet MS"/>
                <a:ea typeface="Trebuchet MS"/>
                <a:cs typeface="Trebuchet MS"/>
                <a:sym typeface="Trebuchet MS"/>
              </a:defRPr>
            </a:lvl2pPr>
            <a:lvl3pPr indent="-355600" lvl="2" marL="1371600" algn="l">
              <a:lnSpc>
                <a:spcPct val="100000"/>
              </a:lnSpc>
              <a:spcBef>
                <a:spcPts val="0"/>
              </a:spcBef>
              <a:spcAft>
                <a:spcPts val="0"/>
              </a:spcAft>
              <a:buSzPts val="2000"/>
              <a:buChar char="–"/>
              <a:defRPr sz="2000">
                <a:latin typeface="Trebuchet MS"/>
                <a:ea typeface="Trebuchet MS"/>
                <a:cs typeface="Trebuchet MS"/>
                <a:sym typeface="Trebuchet MS"/>
              </a:defRPr>
            </a:lvl3pPr>
            <a:lvl4pPr indent="-406400" lvl="3" marL="1828800" algn="l">
              <a:lnSpc>
                <a:spcPct val="100000"/>
              </a:lnSpc>
              <a:spcBef>
                <a:spcPts val="0"/>
              </a:spcBef>
              <a:spcAft>
                <a:spcPts val="0"/>
              </a:spcAft>
              <a:buSzPts val="2800"/>
              <a:buChar char="​"/>
              <a:defRPr sz="2800">
                <a:latin typeface="Trebuchet MS"/>
                <a:ea typeface="Trebuchet MS"/>
                <a:cs typeface="Trebuchet MS"/>
                <a:sym typeface="Trebuchet MS"/>
              </a:defRPr>
            </a:lvl4pPr>
            <a:lvl5pPr indent="-406400" lvl="4" marL="22860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indent="-342900" lvl="5" marL="2743200" algn="l">
              <a:lnSpc>
                <a:spcPct val="90000"/>
              </a:lnSpc>
              <a:spcBef>
                <a:spcPts val="0"/>
              </a:spcBef>
              <a:spcAft>
                <a:spcPts val="0"/>
              </a:spcAft>
              <a:buSzPts val="1800"/>
              <a:buChar char="•"/>
              <a:defRPr/>
            </a:lvl6pPr>
            <a:lvl7pPr indent="-342900" lvl="6" marL="3200400" algn="l">
              <a:lnSpc>
                <a:spcPct val="90000"/>
              </a:lnSpc>
              <a:spcBef>
                <a:spcPts val="900"/>
              </a:spcBef>
              <a:spcAft>
                <a:spcPts val="0"/>
              </a:spcAft>
              <a:buClr>
                <a:schemeClr val="dk1"/>
              </a:buClr>
              <a:buSzPts val="1800"/>
              <a:buChar char="​"/>
              <a:defRPr/>
            </a:lvl7pPr>
            <a:lvl8pPr indent="-342900" lvl="7" marL="3657600" algn="l">
              <a:lnSpc>
                <a:spcPct val="90000"/>
              </a:lnSpc>
              <a:spcBef>
                <a:spcPts val="900"/>
              </a:spcBef>
              <a:spcAft>
                <a:spcPts val="0"/>
              </a:spcAft>
              <a:buClr>
                <a:schemeClr val="dk2"/>
              </a:buClr>
              <a:buSzPts val="1800"/>
              <a:buChar char="​"/>
              <a:defRPr/>
            </a:lvl8pPr>
            <a:lvl9pPr indent="-342900" lvl="8" marL="4114800" algn="l">
              <a:lnSpc>
                <a:spcPct val="100000"/>
              </a:lnSpc>
              <a:spcBef>
                <a:spcPts val="0"/>
              </a:spcBef>
              <a:spcAft>
                <a:spcPts val="900"/>
              </a:spcAft>
              <a:buClr>
                <a:schemeClr val="dk2"/>
              </a:buClr>
              <a:buSzPts val="1800"/>
              <a:buChar char="​"/>
              <a:defRPr/>
            </a:lvl9pPr>
          </a:lstStyle>
          <a:p/>
        </p:txBody>
      </p:sp>
      <p:sp>
        <p:nvSpPr>
          <p:cNvPr id="42" name="Google Shape;42;p31"/>
          <p:cNvSpPr/>
          <p:nvPr/>
        </p:nvSpPr>
        <p:spPr>
          <a:xfrm>
            <a:off x="-819002" y="919694"/>
            <a:ext cx="11001390" cy="147106"/>
          </a:xfrm>
          <a:custGeom>
            <a:rect b="b" l="l" r="r" t="t"/>
            <a:pathLst>
              <a:path extrusionOk="0" h="179922" w="4751573">
                <a:moveTo>
                  <a:pt x="629821" y="68802"/>
                </a:moveTo>
                <a:lnTo>
                  <a:pt x="4121752" y="68802"/>
                </a:lnTo>
                <a:lnTo>
                  <a:pt x="4121752" y="111120"/>
                </a:lnTo>
                <a:lnTo>
                  <a:pt x="629821" y="111120"/>
                </a:lnTo>
                <a:lnTo>
                  <a:pt x="629821" y="68802"/>
                </a:lnTo>
                <a:close/>
              </a:path>
            </a:pathLst>
          </a:custGeom>
          <a:solidFill>
            <a:srgbClr val="1CBC2B"/>
          </a:solidFill>
          <a:ln cap="flat" cmpd="sng" w="9525">
            <a:solidFill>
              <a:srgbClr val="1CBC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3" name="Google Shape;43;p31"/>
          <p:cNvGrpSpPr/>
          <p:nvPr/>
        </p:nvGrpSpPr>
        <p:grpSpPr>
          <a:xfrm>
            <a:off x="9055065" y="276080"/>
            <a:ext cx="1097280" cy="718618"/>
            <a:chOff x="3403969" y="5271776"/>
            <a:chExt cx="1878150" cy="1161732"/>
          </a:xfrm>
        </p:grpSpPr>
        <p:pic>
          <p:nvPicPr>
            <p:cNvPr descr="Logo&#10;&#10;Description automatically generated" id="44" name="Google Shape;44;p31"/>
            <p:cNvPicPr preferRelativeResize="0"/>
            <p:nvPr/>
          </p:nvPicPr>
          <p:blipFill rotWithShape="1">
            <a:blip r:embed="rId2">
              <a:alphaModFix/>
            </a:blip>
            <a:srcRect b="0" l="0" r="82996" t="0"/>
            <a:stretch/>
          </p:blipFill>
          <p:spPr>
            <a:xfrm>
              <a:off x="3403969" y="5271776"/>
              <a:ext cx="620982" cy="1124526"/>
            </a:xfrm>
            <a:prstGeom prst="rect">
              <a:avLst/>
            </a:prstGeom>
            <a:noFill/>
            <a:ln>
              <a:noFill/>
            </a:ln>
          </p:spPr>
        </p:pic>
        <p:pic>
          <p:nvPicPr>
            <p:cNvPr descr="Logo&#10;&#10;Description automatically generated" id="45" name="Google Shape;45;p31"/>
            <p:cNvPicPr preferRelativeResize="0"/>
            <p:nvPr/>
          </p:nvPicPr>
          <p:blipFill rotWithShape="1">
            <a:blip r:embed="rId2">
              <a:alphaModFix/>
            </a:blip>
            <a:srcRect b="0" l="17004" r="48163" t="0"/>
            <a:stretch/>
          </p:blipFill>
          <p:spPr>
            <a:xfrm>
              <a:off x="4010024" y="5308982"/>
              <a:ext cx="1272095" cy="1124526"/>
            </a:xfrm>
            <a:prstGeom prst="rect">
              <a:avLst/>
            </a:prstGeom>
            <a:noFill/>
            <a:ln>
              <a:noFill/>
            </a:ln>
          </p:spPr>
        </p:pic>
      </p:grpSp>
      <p:pic>
        <p:nvPicPr>
          <p:cNvPr id="46" name="Google Shape;46;p31"/>
          <p:cNvPicPr preferRelativeResize="0"/>
          <p:nvPr/>
        </p:nvPicPr>
        <p:blipFill rotWithShape="1">
          <a:blip r:embed="rId3">
            <a:alphaModFix/>
          </a:blip>
          <a:srcRect b="55139" l="72969" r="1015" t="6111"/>
          <a:stretch/>
        </p:blipFill>
        <p:spPr>
          <a:xfrm>
            <a:off x="10504156" y="185243"/>
            <a:ext cx="1097280" cy="91934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 name="Shape 47"/>
        <p:cNvGrpSpPr/>
        <p:nvPr/>
      </p:nvGrpSpPr>
      <p:grpSpPr>
        <a:xfrm>
          <a:off x="0" y="0"/>
          <a:ext cx="0" cy="0"/>
          <a:chOff x="0" y="0"/>
          <a:chExt cx="0" cy="0"/>
        </a:xfrm>
      </p:grpSpPr>
      <p:sp>
        <p:nvSpPr>
          <p:cNvPr id="48" name="Google Shape;48;p32"/>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2"/>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algn="l">
              <a:lnSpc>
                <a:spcPct val="110000"/>
              </a:lnSpc>
              <a:spcBef>
                <a:spcPts val="600"/>
              </a:spcBef>
              <a:spcAft>
                <a:spcPts val="0"/>
              </a:spcAft>
              <a:buSzPts val="1200"/>
              <a:buChar char="​"/>
              <a:defRPr/>
            </a:lvl1pPr>
            <a:lvl2pPr indent="-304800" lvl="1" marL="914400" algn="l">
              <a:lnSpc>
                <a:spcPct val="90000"/>
              </a:lnSpc>
              <a:spcBef>
                <a:spcPts val="300"/>
              </a:spcBef>
              <a:spcAft>
                <a:spcPts val="0"/>
              </a:spcAft>
              <a:buSzPts val="1200"/>
              <a:buChar char="•"/>
              <a:defRPr/>
            </a:lvl2pPr>
            <a:lvl3pPr indent="-304800" lvl="2" marL="1371600" algn="l">
              <a:lnSpc>
                <a:spcPct val="90000"/>
              </a:lnSpc>
              <a:spcBef>
                <a:spcPts val="300"/>
              </a:spcBef>
              <a:spcAft>
                <a:spcPts val="0"/>
              </a:spcAft>
              <a:buSzPts val="1200"/>
              <a:buChar char="–"/>
              <a:defRPr/>
            </a:lvl3pPr>
            <a:lvl4pPr indent="-330200" lvl="3" marL="1828800" algn="l">
              <a:lnSpc>
                <a:spcPct val="110000"/>
              </a:lnSpc>
              <a:spcBef>
                <a:spcPts val="300"/>
              </a:spcBef>
              <a:spcAft>
                <a:spcPts val="0"/>
              </a:spcAft>
              <a:buSzPts val="1600"/>
              <a:buChar char="​"/>
              <a:defRPr/>
            </a:lvl4pPr>
            <a:lvl5pPr indent="-330200" lvl="4" marL="2286000" algn="l">
              <a:lnSpc>
                <a:spcPct val="100000"/>
              </a:lnSpc>
              <a:spcBef>
                <a:spcPts val="300"/>
              </a:spcBef>
              <a:spcAft>
                <a:spcPts val="0"/>
              </a:spcAft>
              <a:buSzPts val="1600"/>
              <a:buChar char="​"/>
              <a:defRPr/>
            </a:lvl5pPr>
            <a:lvl6pPr indent="-330200" lvl="5" marL="2743200" algn="l">
              <a:lnSpc>
                <a:spcPct val="90000"/>
              </a:lnSpc>
              <a:spcBef>
                <a:spcPts val="300"/>
              </a:spcBef>
              <a:spcAft>
                <a:spcPts val="0"/>
              </a:spcAft>
              <a:buSzPts val="1600"/>
              <a:buChar char="•"/>
              <a:defRPr/>
            </a:lvl6pPr>
            <a:lvl7pPr indent="-508000" lvl="6" marL="3200400" algn="l">
              <a:lnSpc>
                <a:spcPct val="90000"/>
              </a:lnSpc>
              <a:spcBef>
                <a:spcPts val="900"/>
              </a:spcBef>
              <a:spcAft>
                <a:spcPts val="0"/>
              </a:spcAft>
              <a:buSzPts val="4400"/>
              <a:buChar char="​"/>
              <a:defRPr/>
            </a:lvl7pPr>
            <a:lvl8pPr indent="-571500" lvl="7" marL="3657600" algn="l">
              <a:lnSpc>
                <a:spcPct val="90000"/>
              </a:lnSpc>
              <a:spcBef>
                <a:spcPts val="900"/>
              </a:spcBef>
              <a:spcAft>
                <a:spcPts val="0"/>
              </a:spcAft>
              <a:buSzPts val="5400"/>
              <a:buChar char="​"/>
              <a:defRPr/>
            </a:lvl8pPr>
            <a:lvl9pPr indent="-381000" lvl="8" marL="4114800" algn="l">
              <a:lnSpc>
                <a:spcPct val="100000"/>
              </a:lnSpc>
              <a:spcBef>
                <a:spcPts val="0"/>
              </a:spcBef>
              <a:spcAft>
                <a:spcPts val="900"/>
              </a:spcAft>
              <a:buSzPts val="2400"/>
              <a:buChar char="​"/>
              <a:defRPr/>
            </a:lvl9pPr>
          </a:lstStyle>
          <a:p/>
        </p:txBody>
      </p:sp>
      <p:sp>
        <p:nvSpPr>
          <p:cNvPr id="50" name="Google Shape;50;p32"/>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2" name="Google Shape;52;p3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 name="Shape 57"/>
        <p:cNvGrpSpPr/>
        <p:nvPr/>
      </p:nvGrpSpPr>
      <p:grpSpPr>
        <a:xfrm>
          <a:off x="0" y="0"/>
          <a:ext cx="0" cy="0"/>
          <a:chOff x="0" y="0"/>
          <a:chExt cx="0" cy="0"/>
        </a:xfrm>
      </p:grpSpPr>
      <p:sp>
        <p:nvSpPr>
          <p:cNvPr id="58" name="Google Shape;58;p34"/>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8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9" name="Google Shape;59;p34"/>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800"/>
              <a:buNone/>
              <a:defRPr sz="2400"/>
            </a:lvl1pPr>
            <a:lvl2pPr lvl="1" algn="ctr">
              <a:lnSpc>
                <a:spcPct val="115000"/>
              </a:lnSpc>
              <a:spcBef>
                <a:spcPts val="1600"/>
              </a:spcBef>
              <a:spcAft>
                <a:spcPts val="0"/>
              </a:spcAft>
              <a:buSzPts val="1400"/>
              <a:buNone/>
              <a:defRPr sz="2000"/>
            </a:lvl2pPr>
            <a:lvl3pPr lvl="2" algn="ctr">
              <a:lnSpc>
                <a:spcPct val="115000"/>
              </a:lnSpc>
              <a:spcBef>
                <a:spcPts val="1600"/>
              </a:spcBef>
              <a:spcAft>
                <a:spcPts val="0"/>
              </a:spcAft>
              <a:buSzPts val="1400"/>
              <a:buNone/>
              <a:defRPr sz="1800"/>
            </a:lvl3pPr>
            <a:lvl4pPr lvl="3" algn="ctr">
              <a:lnSpc>
                <a:spcPct val="115000"/>
              </a:lnSpc>
              <a:spcBef>
                <a:spcPts val="1600"/>
              </a:spcBef>
              <a:spcAft>
                <a:spcPts val="0"/>
              </a:spcAft>
              <a:buSzPts val="1400"/>
              <a:buNone/>
              <a:defRPr sz="1600"/>
            </a:lvl4pPr>
            <a:lvl5pPr lvl="4" algn="ctr">
              <a:lnSpc>
                <a:spcPct val="115000"/>
              </a:lnSpc>
              <a:spcBef>
                <a:spcPts val="1600"/>
              </a:spcBef>
              <a:spcAft>
                <a:spcPts val="0"/>
              </a:spcAft>
              <a:buSzPts val="1400"/>
              <a:buNone/>
              <a:defRPr sz="1600"/>
            </a:lvl5pPr>
            <a:lvl6pPr lvl="5" algn="ctr">
              <a:lnSpc>
                <a:spcPct val="115000"/>
              </a:lnSpc>
              <a:spcBef>
                <a:spcPts val="1600"/>
              </a:spcBef>
              <a:spcAft>
                <a:spcPts val="0"/>
              </a:spcAft>
              <a:buSzPts val="1400"/>
              <a:buNone/>
              <a:defRPr sz="1600"/>
            </a:lvl6pPr>
            <a:lvl7pPr lvl="6" algn="ctr">
              <a:lnSpc>
                <a:spcPct val="115000"/>
              </a:lnSpc>
              <a:spcBef>
                <a:spcPts val="1600"/>
              </a:spcBef>
              <a:spcAft>
                <a:spcPts val="0"/>
              </a:spcAft>
              <a:buSzPts val="1400"/>
              <a:buNone/>
              <a:defRPr sz="1600"/>
            </a:lvl7pPr>
            <a:lvl8pPr lvl="7" algn="ctr">
              <a:lnSpc>
                <a:spcPct val="115000"/>
              </a:lnSpc>
              <a:spcBef>
                <a:spcPts val="1600"/>
              </a:spcBef>
              <a:spcAft>
                <a:spcPts val="0"/>
              </a:spcAft>
              <a:buSzPts val="1400"/>
              <a:buNone/>
              <a:defRPr sz="1600"/>
            </a:lvl8pPr>
            <a:lvl9pPr lvl="8" algn="ctr">
              <a:lnSpc>
                <a:spcPct val="115000"/>
              </a:lnSpc>
              <a:spcBef>
                <a:spcPts val="1600"/>
              </a:spcBef>
              <a:spcAft>
                <a:spcPts val="1600"/>
              </a:spcAft>
              <a:buSzPts val="1400"/>
              <a:buNone/>
              <a:defRPr sz="1600"/>
            </a:lvl9pPr>
          </a:lstStyle>
          <a:p/>
        </p:txBody>
      </p:sp>
      <p:sp>
        <p:nvSpPr>
          <p:cNvPr id="60" name="Google Shape;60;p3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a:lvl1pPr>
            <a:lvl2pPr indent="0" lvl="1" marL="0" marR="0" algn="r">
              <a:lnSpc>
                <a:spcPct val="100000"/>
              </a:lnSpc>
              <a:spcBef>
                <a:spcPts val="0"/>
              </a:spcBef>
              <a:spcAft>
                <a:spcPts val="0"/>
              </a:spcAft>
              <a:buClr>
                <a:srgbClr val="000000"/>
              </a:buClr>
              <a:buSzPts val="1000"/>
              <a:buFont typeface="Arial"/>
              <a:buNone/>
              <a:defRPr/>
            </a:lvl2pPr>
            <a:lvl3pPr indent="0" lvl="2" marL="0" marR="0" algn="r">
              <a:lnSpc>
                <a:spcPct val="100000"/>
              </a:lnSpc>
              <a:spcBef>
                <a:spcPts val="0"/>
              </a:spcBef>
              <a:spcAft>
                <a:spcPts val="0"/>
              </a:spcAft>
              <a:buClr>
                <a:srgbClr val="000000"/>
              </a:buClr>
              <a:buSzPts val="1000"/>
              <a:buFont typeface="Arial"/>
              <a:buNone/>
              <a:defRPr/>
            </a:lvl3pPr>
            <a:lvl4pPr indent="0" lvl="3" marL="0" marR="0" algn="r">
              <a:lnSpc>
                <a:spcPct val="100000"/>
              </a:lnSpc>
              <a:spcBef>
                <a:spcPts val="0"/>
              </a:spcBef>
              <a:spcAft>
                <a:spcPts val="0"/>
              </a:spcAft>
              <a:buClr>
                <a:srgbClr val="000000"/>
              </a:buClr>
              <a:buSzPts val="1000"/>
              <a:buFont typeface="Arial"/>
              <a:buNone/>
              <a:defRPr/>
            </a:lvl4pPr>
            <a:lvl5pPr indent="0" lvl="4" marL="0" marR="0" algn="r">
              <a:lnSpc>
                <a:spcPct val="100000"/>
              </a:lnSpc>
              <a:spcBef>
                <a:spcPts val="0"/>
              </a:spcBef>
              <a:spcAft>
                <a:spcPts val="0"/>
              </a:spcAft>
              <a:buClr>
                <a:srgbClr val="000000"/>
              </a:buClr>
              <a:buSzPts val="1000"/>
              <a:buFont typeface="Arial"/>
              <a:buNone/>
              <a:defRPr/>
            </a:lvl5pPr>
            <a:lvl6pPr indent="0" lvl="5" marL="0" marR="0" algn="r">
              <a:lnSpc>
                <a:spcPct val="100000"/>
              </a:lnSpc>
              <a:spcBef>
                <a:spcPts val="0"/>
              </a:spcBef>
              <a:spcAft>
                <a:spcPts val="0"/>
              </a:spcAft>
              <a:buClr>
                <a:srgbClr val="000000"/>
              </a:buClr>
              <a:buSzPts val="1000"/>
              <a:buFont typeface="Arial"/>
              <a:buNone/>
              <a:defRPr/>
            </a:lvl6pPr>
            <a:lvl7pPr indent="0" lvl="6" marL="0" marR="0" algn="r">
              <a:lnSpc>
                <a:spcPct val="100000"/>
              </a:lnSpc>
              <a:spcBef>
                <a:spcPts val="0"/>
              </a:spcBef>
              <a:spcAft>
                <a:spcPts val="0"/>
              </a:spcAft>
              <a:buClr>
                <a:srgbClr val="000000"/>
              </a:buClr>
              <a:buSzPts val="1000"/>
              <a:buFont typeface="Arial"/>
              <a:buNone/>
              <a:defRPr/>
            </a:lvl7pPr>
            <a:lvl8pPr indent="0" lvl="7" marL="0" marR="0" algn="r">
              <a:lnSpc>
                <a:spcPct val="100000"/>
              </a:lnSpc>
              <a:spcBef>
                <a:spcPts val="0"/>
              </a:spcBef>
              <a:spcAft>
                <a:spcPts val="0"/>
              </a:spcAft>
              <a:buClr>
                <a:srgbClr val="000000"/>
              </a:buClr>
              <a:buSzPts val="1000"/>
              <a:buFont typeface="Arial"/>
              <a:buNone/>
              <a:defRPr/>
            </a:lvl8pPr>
            <a:lvl9pPr indent="0" lvl="8" marL="0" marR="0" algn="r">
              <a:lnSpc>
                <a:spcPct val="100000"/>
              </a:lnSpc>
              <a:spcBef>
                <a:spcPts val="0"/>
              </a:spcBef>
              <a:spcAft>
                <a:spcPts val="0"/>
              </a:spcAft>
              <a:buClr>
                <a:srgbClr val="000000"/>
              </a:buClr>
              <a:buSzPts val="1000"/>
              <a:buFont typeface="Arial"/>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26"/>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p2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 name="Shape 27"/>
        <p:cNvGrpSpPr/>
        <p:nvPr/>
      </p:nvGrpSpPr>
      <p:grpSpPr>
        <a:xfrm>
          <a:off x="0" y="0"/>
          <a:ext cx="0" cy="0"/>
          <a:chOff x="0" y="0"/>
          <a:chExt cx="0" cy="0"/>
        </a:xfrm>
      </p:grpSpPr>
      <p:sp>
        <p:nvSpPr>
          <p:cNvPr id="28" name="Google Shape;28;p29"/>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7F7F7F"/>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9" name="Google Shape;29;p29"/>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7F7F7F"/>
              </a:buClr>
              <a:buSzPts val="1000"/>
              <a:buFont typeface="Trebuchet MS"/>
              <a:buNone/>
            </a:pPr>
            <a:fld id="{00000000-1234-1234-1234-123412341234}" type="slidenum">
              <a:rPr b="0" i="0" lang="en-GB" sz="1000" u="none" cap="none" strike="noStrike">
                <a:solidFill>
                  <a:srgbClr val="7F7F7F"/>
                </a:solidFill>
                <a:latin typeface="Trebuchet MS"/>
                <a:ea typeface="Trebuchet MS"/>
                <a:cs typeface="Trebuchet MS"/>
                <a:sym typeface="Trebuchet MS"/>
              </a:rPr>
              <a:t>‹#›</a:t>
            </a:fld>
            <a:endParaRPr b="0" i="0" sz="1000" u="none" cap="none" strike="noStrike">
              <a:solidFill>
                <a:srgbClr val="7F7F7F"/>
              </a:solidFill>
              <a:latin typeface="Trebuchet MS"/>
              <a:ea typeface="Trebuchet MS"/>
              <a:cs typeface="Trebuchet MS"/>
              <a:sym typeface="Trebuchet MS"/>
            </a:endParaRPr>
          </a:p>
        </p:txBody>
      </p:sp>
      <p:sp>
        <p:nvSpPr>
          <p:cNvPr id="30" name="Google Shape;30;p29"/>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dk2"/>
              </a:buClr>
              <a:buSzPts val="2400"/>
              <a:buFont typeface="Trebuchet MS"/>
              <a:buNone/>
              <a:defRPr b="0" i="0" sz="24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 name="Google Shape;31;p29"/>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marR="0" rtl="0" algn="l">
              <a:lnSpc>
                <a:spcPct val="110000"/>
              </a:lnSpc>
              <a:spcBef>
                <a:spcPts val="600"/>
              </a:spcBef>
              <a:spcAft>
                <a:spcPts val="0"/>
              </a:spcAft>
              <a:buClr>
                <a:schemeClr val="dk1"/>
              </a:buClr>
              <a:buSzPts val="1200"/>
              <a:buFont typeface="Arial"/>
              <a:buChar char="​"/>
              <a:defRPr b="0" i="0" sz="1200" u="none" cap="none" strike="noStrike">
                <a:solidFill>
                  <a:schemeClr val="dk1"/>
                </a:solidFill>
                <a:latin typeface="Trebuchet MS"/>
                <a:ea typeface="Trebuchet MS"/>
                <a:cs typeface="Trebuchet MS"/>
                <a:sym typeface="Trebuchet MS"/>
              </a:defRPr>
            </a:lvl1pPr>
            <a:lvl2pPr indent="-304800" lvl="1" marL="914400" marR="0" rtl="0" algn="l">
              <a:lnSpc>
                <a:spcPct val="90000"/>
              </a:lnSpc>
              <a:spcBef>
                <a:spcPts val="300"/>
              </a:spcBef>
              <a:spcAft>
                <a:spcPts val="0"/>
              </a:spcAft>
              <a:buClr>
                <a:schemeClr val="dk2"/>
              </a:buClr>
              <a:buSzPts val="1200"/>
              <a:buFont typeface="Arial"/>
              <a:buChar char="•"/>
              <a:defRPr b="0" i="0" sz="1200" u="none" cap="none" strike="noStrike">
                <a:solidFill>
                  <a:schemeClr val="dk1"/>
                </a:solidFill>
                <a:latin typeface="Trebuchet MS"/>
                <a:ea typeface="Trebuchet MS"/>
                <a:cs typeface="Trebuchet MS"/>
                <a:sym typeface="Trebuchet MS"/>
              </a:defRPr>
            </a:lvl2pPr>
            <a:lvl3pPr indent="-304800" lvl="2" marL="1371600" marR="0" rtl="0" algn="l">
              <a:lnSpc>
                <a:spcPct val="90000"/>
              </a:lnSpc>
              <a:spcBef>
                <a:spcPts val="300"/>
              </a:spcBef>
              <a:spcAft>
                <a:spcPts val="0"/>
              </a:spcAft>
              <a:buClr>
                <a:schemeClr val="dk2"/>
              </a:buClr>
              <a:buSzPts val="1200"/>
              <a:buFont typeface="Trebuchet MS"/>
              <a:buChar char="–"/>
              <a:defRPr b="0" i="0" sz="1200" u="none" cap="none" strike="noStrike">
                <a:solidFill>
                  <a:schemeClr val="dk1"/>
                </a:solidFill>
                <a:latin typeface="Trebuchet MS"/>
                <a:ea typeface="Trebuchet MS"/>
                <a:cs typeface="Trebuchet MS"/>
                <a:sym typeface="Trebuchet MS"/>
              </a:defRPr>
            </a:lvl3pPr>
            <a:lvl4pPr indent="-330200" lvl="3" marL="1828800" marR="0" rtl="0" algn="l">
              <a:lnSpc>
                <a:spcPct val="110000"/>
              </a:lnSpc>
              <a:spcBef>
                <a:spcPts val="300"/>
              </a:spcBef>
              <a:spcAft>
                <a:spcPts val="0"/>
              </a:spcAft>
              <a:buClr>
                <a:schemeClr val="dk2"/>
              </a:buClr>
              <a:buSzPts val="1600"/>
              <a:buFont typeface="Arial"/>
              <a:buChar char="​"/>
              <a:defRPr b="0" i="0" sz="1600" u="none" cap="none" strike="noStrike">
                <a:solidFill>
                  <a:schemeClr val="dk2"/>
                </a:solidFill>
                <a:latin typeface="Trebuchet MS"/>
                <a:ea typeface="Trebuchet MS"/>
                <a:cs typeface="Trebuchet MS"/>
                <a:sym typeface="Trebuchet MS"/>
              </a:defRPr>
            </a:lvl4pPr>
            <a:lvl5pPr indent="-330200" lvl="4" marL="2286000" marR="0" rtl="0" algn="l">
              <a:lnSpc>
                <a:spcPct val="100000"/>
              </a:lnSpc>
              <a:spcBef>
                <a:spcPts val="300"/>
              </a:spcBef>
              <a:spcAft>
                <a:spcPts val="0"/>
              </a:spcAft>
              <a:buClr>
                <a:schemeClr val="dk1"/>
              </a:buClr>
              <a:buSzPts val="1600"/>
              <a:buFont typeface="Arial"/>
              <a:buChar char="​"/>
              <a:defRPr b="1" i="0" sz="1600" u="none" cap="none" strike="noStrike">
                <a:solidFill>
                  <a:schemeClr val="dk1"/>
                </a:solidFill>
                <a:latin typeface="Trebuchet MS"/>
                <a:ea typeface="Trebuchet MS"/>
                <a:cs typeface="Trebuchet MS"/>
                <a:sym typeface="Trebuchet MS"/>
              </a:defRPr>
            </a:lvl5pPr>
            <a:lvl6pPr indent="-330200" lvl="5" marL="2743200" marR="0" rtl="0" algn="l">
              <a:lnSpc>
                <a:spcPct val="90000"/>
              </a:lnSpc>
              <a:spcBef>
                <a:spcPts val="300"/>
              </a:spcBef>
              <a:spcAft>
                <a:spcPts val="0"/>
              </a:spcAft>
              <a:buClr>
                <a:schemeClr val="dk2"/>
              </a:buClr>
              <a:buSzPts val="1600"/>
              <a:buFont typeface="Arial"/>
              <a:buChar char="•"/>
              <a:defRPr b="0" i="0" sz="1600" u="none" cap="none" strike="noStrike">
                <a:solidFill>
                  <a:schemeClr val="dk1"/>
                </a:solidFill>
                <a:latin typeface="Trebuchet MS"/>
                <a:ea typeface="Trebuchet MS"/>
                <a:cs typeface="Trebuchet MS"/>
                <a:sym typeface="Trebuchet MS"/>
              </a:defRPr>
            </a:lvl6pPr>
            <a:lvl7pPr indent="-508000" lvl="6" marL="3200400" marR="0" rtl="0" algn="l">
              <a:lnSpc>
                <a:spcPct val="90000"/>
              </a:lnSpc>
              <a:spcBef>
                <a:spcPts val="900"/>
              </a:spcBef>
              <a:spcAft>
                <a:spcPts val="0"/>
              </a:spcAft>
              <a:buClr>
                <a:schemeClr val="dk1"/>
              </a:buClr>
              <a:buSzPts val="4400"/>
              <a:buFont typeface="Arial"/>
              <a:buChar char="​"/>
              <a:defRPr b="0" i="0" sz="4400" u="none" cap="none" strike="noStrike">
                <a:solidFill>
                  <a:schemeClr val="dk1"/>
                </a:solidFill>
                <a:latin typeface="Trebuchet MS"/>
                <a:ea typeface="Trebuchet MS"/>
                <a:cs typeface="Trebuchet MS"/>
                <a:sym typeface="Trebuchet MS"/>
              </a:defRPr>
            </a:lvl7pPr>
            <a:lvl8pPr indent="-571500" lvl="7" marL="3657600" marR="0" rtl="0" algn="l">
              <a:lnSpc>
                <a:spcPct val="90000"/>
              </a:lnSpc>
              <a:spcBef>
                <a:spcPts val="900"/>
              </a:spcBef>
              <a:spcAft>
                <a:spcPts val="0"/>
              </a:spcAft>
              <a:buClr>
                <a:schemeClr val="dk2"/>
              </a:buClr>
              <a:buSzPts val="5400"/>
              <a:buFont typeface="Arial"/>
              <a:buChar char="​"/>
              <a:defRPr b="0" i="0" sz="5400" u="none" cap="none" strike="noStrike">
                <a:solidFill>
                  <a:schemeClr val="dk2"/>
                </a:solidFill>
                <a:latin typeface="Trebuchet MS"/>
                <a:ea typeface="Trebuchet MS"/>
                <a:cs typeface="Trebuchet MS"/>
                <a:sym typeface="Trebuchet MS"/>
              </a:defRPr>
            </a:lvl8pPr>
            <a:lvl9pPr indent="-381000" lvl="8" marL="4114800" marR="0" rtl="0" algn="l">
              <a:lnSpc>
                <a:spcPct val="100000"/>
              </a:lnSpc>
              <a:spcBef>
                <a:spcPts val="0"/>
              </a:spcBef>
              <a:spcAft>
                <a:spcPts val="900"/>
              </a:spcAft>
              <a:buClr>
                <a:schemeClr val="dk2"/>
              </a:buClr>
              <a:buSzPts val="2400"/>
              <a:buFont typeface="Arial"/>
              <a:buChar char="​"/>
              <a:defRPr b="0" i="0" sz="2400" u="none" cap="none" strike="noStrike">
                <a:solidFill>
                  <a:schemeClr val="dk2"/>
                </a:solidFill>
                <a:latin typeface="Trebuchet MS"/>
                <a:ea typeface="Trebuchet MS"/>
                <a:cs typeface="Trebuchet MS"/>
                <a:sym typeface="Trebuchet MS"/>
              </a:defRPr>
            </a:lvl9pPr>
          </a:lstStyle>
          <a:p/>
        </p:txBody>
      </p:sp>
      <p:sp>
        <p:nvSpPr>
          <p:cNvPr id="32" name="Google Shape;32;p29"/>
          <p:cNvSpPr txBox="1"/>
          <p:nvPr/>
        </p:nvSpPr>
        <p:spPr>
          <a:xfrm>
            <a:off x="0" y="670560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
        <p:nvSpPr>
          <p:cNvPr id="33" name="Google Shape;33;p29"/>
          <p:cNvSpPr txBox="1"/>
          <p:nvPr/>
        </p:nvSpPr>
        <p:spPr>
          <a:xfrm>
            <a:off x="0" y="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Lst>
  <mc:AlternateContent>
    <mc:Choice Requires="p14">
      <p:transition p14:dur="25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33"/>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5" name="Google Shape;55;p33"/>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6" name="Google Shape;56;p3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0.jp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ctrTitle"/>
          </p:nvPr>
        </p:nvSpPr>
        <p:spPr>
          <a:xfrm>
            <a:off x="651352" y="4421387"/>
            <a:ext cx="7892284" cy="1948751"/>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46434"/>
              <a:buNone/>
            </a:pPr>
            <a:r>
              <a:rPr lang="en-GB" sz="6700">
                <a:solidFill>
                  <a:schemeClr val="lt1"/>
                </a:solidFill>
              </a:rPr>
              <a:t>Lecture 8 </a:t>
            </a:r>
            <a:br>
              <a:rPr lang="en-GB"/>
            </a:br>
            <a:r>
              <a:rPr lang="en-GB"/>
              <a:t>Supply Chain and the Workforce </a:t>
            </a:r>
            <a:endParaRPr/>
          </a:p>
        </p:txBody>
      </p:sp>
      <p:sp>
        <p:nvSpPr>
          <p:cNvPr id="67" name="Google Shape;67;p1"/>
          <p:cNvSpPr txBox="1"/>
          <p:nvPr>
            <p:ph idx="1" type="subTitle"/>
          </p:nvPr>
        </p:nvSpPr>
        <p:spPr>
          <a:xfrm>
            <a:off x="688931" y="3396297"/>
            <a:ext cx="3186383" cy="954803"/>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1800"/>
              <a:buNone/>
            </a:pPr>
            <a:r>
              <a:rPr lang="en-GB"/>
              <a:t>The Electricity Transition Playbook</a:t>
            </a:r>
            <a:endParaRPr/>
          </a:p>
        </p:txBody>
      </p:sp>
      <p:sp>
        <p:nvSpPr>
          <p:cNvPr id="68" name="Google Shape;68;p1"/>
          <p:cNvSpPr txBox="1"/>
          <p:nvPr>
            <p:ph idx="2" type="body"/>
          </p:nvPr>
        </p:nvSpPr>
        <p:spPr>
          <a:xfrm>
            <a:off x="8707582" y="6106160"/>
            <a:ext cx="3484418" cy="335915"/>
          </a:xfrm>
          <a:prstGeom prst="rect">
            <a:avLst/>
          </a:prstGeom>
          <a:noFill/>
          <a:ln>
            <a:noFill/>
          </a:ln>
        </p:spPr>
        <p:txBody>
          <a:bodyPr anchorCtr="0" anchor="ctr" bIns="91425" lIns="91425" spcFirstLastPara="1" rIns="91425" wrap="square" tIns="91425">
            <a:normAutofit fontScale="62500" lnSpcReduction="20000"/>
          </a:bodyPr>
          <a:lstStyle/>
          <a:p>
            <a:pPr indent="0" lvl="0" marL="0" rtl="0" algn="ctr">
              <a:lnSpc>
                <a:spcPct val="115000"/>
              </a:lnSpc>
              <a:spcBef>
                <a:spcPts val="0"/>
              </a:spcBef>
              <a:spcAft>
                <a:spcPts val="0"/>
              </a:spcAft>
              <a:buSzPct val="180000"/>
              <a:buNone/>
            </a:pPr>
            <a:r>
              <a:rPr lang="en-GB"/>
              <a:t>Version 1.0</a:t>
            </a:r>
            <a:endParaRPr/>
          </a:p>
        </p:txBody>
      </p:sp>
      <p:sp>
        <p:nvSpPr>
          <p:cNvPr id="69" name="Google Shape;69;p1"/>
          <p:cNvSpPr txBox="1"/>
          <p:nvPr/>
        </p:nvSpPr>
        <p:spPr>
          <a:xfrm>
            <a:off x="8788855" y="3367815"/>
            <a:ext cx="169550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CCG and Green Grids Initiative</a:t>
            </a:r>
            <a:endParaRPr/>
          </a:p>
        </p:txBody>
      </p:sp>
      <p:pic>
        <p:nvPicPr>
          <p:cNvPr id="70" name="Google Shape;70;p1"/>
          <p:cNvPicPr preferRelativeResize="0"/>
          <p:nvPr/>
        </p:nvPicPr>
        <p:blipFill rotWithShape="1">
          <a:blip r:embed="rId3">
            <a:alphaModFix/>
          </a:blip>
          <a:srcRect b="0" l="0" r="0" t="0"/>
          <a:stretch/>
        </p:blipFill>
        <p:spPr>
          <a:xfrm>
            <a:off x="10515101" y="3409135"/>
            <a:ext cx="1340490" cy="4249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0"/>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166" name="Google Shape;166;p10"/>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a:t>Alternatives</a:t>
            </a:r>
            <a:endParaRPr/>
          </a:p>
        </p:txBody>
      </p:sp>
      <p:grpSp>
        <p:nvGrpSpPr>
          <p:cNvPr id="167" name="Google Shape;167;p10"/>
          <p:cNvGrpSpPr/>
          <p:nvPr/>
        </p:nvGrpSpPr>
        <p:grpSpPr>
          <a:xfrm>
            <a:off x="629480" y="1531754"/>
            <a:ext cx="10970308" cy="4468143"/>
            <a:chOff x="0" y="8858"/>
            <a:chExt cx="10970308" cy="4468143"/>
          </a:xfrm>
        </p:grpSpPr>
        <p:sp>
          <p:nvSpPr>
            <p:cNvPr id="168" name="Google Shape;168;p10"/>
            <p:cNvSpPr/>
            <p:nvPr/>
          </p:nvSpPr>
          <p:spPr>
            <a:xfrm>
              <a:off x="0" y="8858"/>
              <a:ext cx="10970308" cy="465937"/>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0"/>
            <p:cNvSpPr txBox="1"/>
            <p:nvPr/>
          </p:nvSpPr>
          <p:spPr>
            <a:xfrm>
              <a:off x="22745" y="31603"/>
              <a:ext cx="10924818" cy="420447"/>
            </a:xfrm>
            <a:prstGeom prst="rect">
              <a:avLst/>
            </a:prstGeom>
            <a:noFill/>
            <a:ln>
              <a:noFill/>
            </a:ln>
          </p:spPr>
          <p:txBody>
            <a:bodyPr anchorCtr="0" anchor="ctr" bIns="76200" lIns="76200" spcFirstLastPara="1" rIns="76200" wrap="square" tIns="76200">
              <a:noAutofit/>
            </a:bodyPr>
            <a:lstStyle/>
            <a:p>
              <a:pPr indent="0" lvl="0" marL="0" marR="0" rtl="0" algn="just">
                <a:lnSpc>
                  <a:spcPct val="90000"/>
                </a:lnSpc>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Alternative Solutions</a:t>
              </a:r>
              <a:endParaRPr sz="2000">
                <a:solidFill>
                  <a:schemeClr val="lt1"/>
                </a:solidFill>
                <a:latin typeface="Arial"/>
                <a:ea typeface="Arial"/>
                <a:cs typeface="Arial"/>
                <a:sym typeface="Arial"/>
              </a:endParaRPr>
            </a:p>
          </p:txBody>
        </p:sp>
        <p:sp>
          <p:nvSpPr>
            <p:cNvPr id="170" name="Google Shape;170;p10"/>
            <p:cNvSpPr/>
            <p:nvPr/>
          </p:nvSpPr>
          <p:spPr>
            <a:xfrm>
              <a:off x="0" y="474795"/>
              <a:ext cx="10970308" cy="23546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0"/>
            <p:cNvSpPr txBox="1"/>
            <p:nvPr/>
          </p:nvSpPr>
          <p:spPr>
            <a:xfrm>
              <a:off x="0" y="474795"/>
              <a:ext cx="10970308" cy="2354625"/>
            </a:xfrm>
            <a:prstGeom prst="rect">
              <a:avLst/>
            </a:prstGeom>
            <a:noFill/>
            <a:ln>
              <a:noFill/>
            </a:ln>
          </p:spPr>
          <p:txBody>
            <a:bodyPr anchorCtr="0" anchor="t" bIns="22850" lIns="348300" spcFirstLastPara="1" rIns="128000" wrap="square" tIns="22850">
              <a:noAutofit/>
            </a:bodyPr>
            <a:lstStyle/>
            <a:p>
              <a:pPr indent="-57150" lvl="1" marL="171450" marR="0" rtl="0" algn="just">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71450" lvl="1" marL="171450" marR="0" rtl="0" algn="just">
                <a:lnSpc>
                  <a:spcPct val="90000"/>
                </a:lnSpc>
                <a:spcBef>
                  <a:spcPts val="36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Identify alternative materials or substitutes for the element in question</a:t>
              </a:r>
              <a:endParaRPr b="0" i="0" sz="1800" u="none" cap="none" strike="noStrike">
                <a:solidFill>
                  <a:schemeClr val="dk1"/>
                </a:solidFill>
                <a:latin typeface="Arial"/>
                <a:ea typeface="Arial"/>
                <a:cs typeface="Arial"/>
                <a:sym typeface="Arial"/>
              </a:endParaRPr>
            </a:p>
            <a:p>
              <a:pPr indent="-171450" lvl="1" marL="171450" marR="0" rtl="0" algn="just">
                <a:lnSpc>
                  <a:spcPct val="90000"/>
                </a:lnSpc>
                <a:spcBef>
                  <a:spcPts val="36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Assess the feasibility and readiness of alternative solutions</a:t>
              </a:r>
              <a:endParaRPr/>
            </a:p>
            <a:p>
              <a:pPr indent="-171450" lvl="1" marL="171450" marR="0" rtl="0" algn="just">
                <a:lnSpc>
                  <a:spcPct val="90000"/>
                </a:lnSpc>
                <a:spcBef>
                  <a:spcPts val="36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Consider the level of advancement and potential scalability of alternatives</a:t>
              </a:r>
              <a:endParaRPr/>
            </a:p>
            <a:p>
              <a:pPr indent="-171450" lvl="1" marL="171450" marR="0" rtl="0" algn="just">
                <a:lnSpc>
                  <a:spcPct val="90000"/>
                </a:lnSpc>
                <a:spcBef>
                  <a:spcPts val="36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Can the materials be directly substituted with alternatives? (i.e., synthetic for natural graphite)</a:t>
              </a:r>
              <a:endParaRPr b="0" i="0" sz="1800" u="none" cap="none" strike="noStrike">
                <a:solidFill>
                  <a:schemeClr val="dk1"/>
                </a:solidFill>
                <a:latin typeface="Arial"/>
                <a:ea typeface="Arial"/>
                <a:cs typeface="Arial"/>
                <a:sym typeface="Arial"/>
              </a:endParaRPr>
            </a:p>
            <a:p>
              <a:pPr indent="-171450" lvl="1" marL="171450" marR="0" rtl="0" algn="just">
                <a:lnSpc>
                  <a:spcPct val="90000"/>
                </a:lnSpc>
                <a:spcBef>
                  <a:spcPts val="36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How advanced are the alternatives? </a:t>
              </a:r>
              <a:endParaRPr b="0" i="0" sz="1800" u="none" cap="none" strike="noStrike">
                <a:solidFill>
                  <a:schemeClr val="dk1"/>
                </a:solidFill>
                <a:latin typeface="Arial"/>
                <a:ea typeface="Arial"/>
                <a:cs typeface="Arial"/>
                <a:sym typeface="Arial"/>
              </a:endParaRPr>
            </a:p>
            <a:p>
              <a:pPr indent="-57150" lvl="1" marL="171450" marR="0" rtl="0" algn="just">
                <a:lnSpc>
                  <a:spcPct val="90000"/>
                </a:lnSpc>
                <a:spcBef>
                  <a:spcPts val="36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57150" lvl="1" marL="171450" marR="0" rtl="0" algn="just">
                <a:lnSpc>
                  <a:spcPct val="90000"/>
                </a:lnSpc>
                <a:spcBef>
                  <a:spcPts val="36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2" name="Google Shape;172;p10"/>
            <p:cNvSpPr/>
            <p:nvPr/>
          </p:nvSpPr>
          <p:spPr>
            <a:xfrm>
              <a:off x="0" y="2829420"/>
              <a:ext cx="10970308" cy="470268"/>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0"/>
            <p:cNvSpPr txBox="1"/>
            <p:nvPr/>
          </p:nvSpPr>
          <p:spPr>
            <a:xfrm>
              <a:off x="22957" y="2852377"/>
              <a:ext cx="10924394" cy="424354"/>
            </a:xfrm>
            <a:prstGeom prst="rect">
              <a:avLst/>
            </a:prstGeom>
            <a:noFill/>
            <a:ln>
              <a:noFill/>
            </a:ln>
          </p:spPr>
          <p:txBody>
            <a:bodyPr anchorCtr="0" anchor="ctr" bIns="76200" lIns="76200" spcFirstLastPara="1" rIns="76200" wrap="square" tIns="76200">
              <a:noAutofit/>
            </a:bodyPr>
            <a:lstStyle/>
            <a:p>
              <a:pPr indent="0" lvl="0" marL="0" marR="0" rtl="0" algn="just">
                <a:lnSpc>
                  <a:spcPct val="90000"/>
                </a:lnSpc>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Infrastructure Conversion and Recycling</a:t>
              </a:r>
              <a:endParaRPr sz="2000">
                <a:solidFill>
                  <a:schemeClr val="lt1"/>
                </a:solidFill>
                <a:latin typeface="Arial"/>
                <a:ea typeface="Arial"/>
                <a:cs typeface="Arial"/>
                <a:sym typeface="Arial"/>
              </a:endParaRPr>
            </a:p>
          </p:txBody>
        </p:sp>
        <p:sp>
          <p:nvSpPr>
            <p:cNvPr id="174" name="Google Shape;174;p10"/>
            <p:cNvSpPr/>
            <p:nvPr/>
          </p:nvSpPr>
          <p:spPr>
            <a:xfrm>
              <a:off x="0" y="3299689"/>
              <a:ext cx="10970308" cy="117731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0"/>
            <p:cNvSpPr txBox="1"/>
            <p:nvPr/>
          </p:nvSpPr>
          <p:spPr>
            <a:xfrm>
              <a:off x="0" y="3299689"/>
              <a:ext cx="10970308" cy="1177312"/>
            </a:xfrm>
            <a:prstGeom prst="rect">
              <a:avLst/>
            </a:prstGeom>
            <a:noFill/>
            <a:ln>
              <a:noFill/>
            </a:ln>
          </p:spPr>
          <p:txBody>
            <a:bodyPr anchorCtr="0" anchor="t" bIns="22850" lIns="348300" spcFirstLastPara="1" rIns="128000" wrap="square" tIns="22850">
              <a:noAutofit/>
            </a:bodyPr>
            <a:lstStyle/>
            <a:p>
              <a:pPr indent="-57150" lvl="1" marL="171450" marR="0" rtl="0" algn="just">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71450" lvl="1" marL="171450" marR="0" rtl="0" algn="just">
                <a:lnSpc>
                  <a:spcPct val="90000"/>
                </a:lnSpc>
                <a:spcBef>
                  <a:spcPts val="36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Explore the possibility of converting or leveraging existing infrastructure</a:t>
              </a:r>
              <a:endParaRPr b="0" i="0" sz="1800" u="none" cap="none" strike="noStrike">
                <a:solidFill>
                  <a:schemeClr val="dk1"/>
                </a:solidFill>
                <a:latin typeface="Arial"/>
                <a:ea typeface="Arial"/>
                <a:cs typeface="Arial"/>
                <a:sym typeface="Arial"/>
              </a:endParaRPr>
            </a:p>
            <a:p>
              <a:pPr indent="-171450" lvl="1" marL="171450" marR="0" rtl="0" algn="just">
                <a:lnSpc>
                  <a:spcPct val="90000"/>
                </a:lnSpc>
                <a:spcBef>
                  <a:spcPts val="36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Assess the potential for using recycled materials in the supply chain</a:t>
              </a:r>
              <a:endParaRPr/>
            </a:p>
            <a:p>
              <a:pPr indent="-171450" lvl="1" marL="171450" marR="0" rtl="0" algn="just">
                <a:lnSpc>
                  <a:spcPct val="90000"/>
                </a:lnSpc>
                <a:spcBef>
                  <a:spcPts val="36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Consider the availability of latent capacity or inventory that can be utilised</a:t>
              </a:r>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1"/>
          <p:cNvSpPr txBox="1"/>
          <p:nvPr/>
        </p:nvSpPr>
        <p:spPr>
          <a:xfrm>
            <a:off x="592212" y="1343984"/>
            <a:ext cx="11028032" cy="48013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D0680"/>
              </a:buClr>
              <a:buSzPts val="1800"/>
              <a:buFont typeface="Arial"/>
              <a:buNone/>
            </a:pPr>
            <a:r>
              <a:rPr b="1" i="0" lang="en-GB" sz="1800" u="none" cap="none" strike="noStrike">
                <a:solidFill>
                  <a:srgbClr val="0D0680"/>
                </a:solidFill>
                <a:latin typeface="Arial"/>
                <a:ea typeface="Arial"/>
                <a:cs typeface="Arial"/>
                <a:sym typeface="Arial"/>
              </a:rPr>
              <a:t>What:</a:t>
            </a:r>
            <a:endParaRPr/>
          </a:p>
          <a:p>
            <a:pPr indent="-285750" lvl="0" marL="285750" marR="0" rtl="0" algn="l">
              <a:lnSpc>
                <a:spcPct val="100000"/>
              </a:lnSpc>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The coordination of activities needed to provide a final product or service</a:t>
            </a:r>
            <a:endParaRPr b="1" i="0" sz="1800" u="none" cap="none" strike="noStrike">
              <a:solidFill>
                <a:srgbClr val="0D068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1" sz="1800">
              <a:solidFill>
                <a:srgbClr val="0D0680"/>
              </a:solidFill>
              <a:latin typeface="Arial"/>
              <a:ea typeface="Arial"/>
              <a:cs typeface="Arial"/>
              <a:sym typeface="Arial"/>
            </a:endParaRPr>
          </a:p>
          <a:p>
            <a:pPr indent="0" lvl="0" marL="0" marR="0" rtl="0" algn="l">
              <a:lnSpc>
                <a:spcPct val="100000"/>
              </a:lnSpc>
              <a:spcBef>
                <a:spcPts val="0"/>
              </a:spcBef>
              <a:spcAft>
                <a:spcPts val="0"/>
              </a:spcAft>
              <a:buClr>
                <a:srgbClr val="0D0680"/>
              </a:buClr>
              <a:buSzPts val="1800"/>
              <a:buFont typeface="Arial"/>
              <a:buNone/>
            </a:pPr>
            <a:r>
              <a:rPr b="1" i="0" lang="en-GB" sz="1800" u="none" cap="none" strike="noStrike">
                <a:solidFill>
                  <a:srgbClr val="0D0680"/>
                </a:solidFill>
                <a:latin typeface="Arial"/>
                <a:ea typeface="Arial"/>
                <a:cs typeface="Arial"/>
                <a:sym typeface="Arial"/>
              </a:rPr>
              <a:t>Objectives:</a:t>
            </a:r>
            <a:endParaRPr sz="1800">
              <a:solidFill>
                <a:srgbClr val="242424"/>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Making the supply chain more resilient (e.g., creating a supply chain that can withstand shocks and disruptions) </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Responding to supply chain disruptions (e.g., caused by COVID-19, natural catastrophes, delays at customs) and market distortions (e.g., a constrained global supply) </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Addressing transportation challenges and delays (e.g., posed by more complex logistics arrange- ments and higher costs) </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Managing increased delivery lead times (e.g., due to supply shortages or capacity limitations) </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Promoting environmental and social sustainability through the supply chain (e.g., </a:t>
            </a:r>
            <a:r>
              <a:rPr lang="en-GB" sz="1800">
                <a:solidFill>
                  <a:srgbClr val="000000"/>
                </a:solidFill>
                <a:latin typeface="Helvetica Neue"/>
                <a:ea typeface="Helvetica Neue"/>
                <a:cs typeface="Helvetica Neue"/>
                <a:sym typeface="Helvetica Neue"/>
              </a:rPr>
              <a:t>Free, Previous and Informed Consent (FPIC) of affected communities, Strategic Environmental Assessments (SEAs), Environmental, Social and/or Human Rights Impact Assessments (ESHIAs), and human rights and environmental due diligence (mHREDD</a:t>
            </a:r>
            <a:r>
              <a:rPr lang="en-GB" sz="1800">
                <a:solidFill>
                  <a:schemeClr val="dk1"/>
                </a:solidFill>
                <a:latin typeface="Arial"/>
                <a:ea typeface="Arial"/>
                <a:cs typeface="Arial"/>
                <a:sym typeface="Arial"/>
              </a:rPr>
              <a:t>) </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Monitoring project performance and completion according to specifications (e.g., on-time and on-budget performance, which can also be determined by the supply chain) </a:t>
            </a:r>
            <a:endParaRPr/>
          </a:p>
        </p:txBody>
      </p:sp>
      <p:sp>
        <p:nvSpPr>
          <p:cNvPr id="183" name="Google Shape;183;p11"/>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a:t>Supply Chain Management</a:t>
            </a:r>
            <a:endParaRPr/>
          </a:p>
        </p:txBody>
      </p:sp>
      <p:sp>
        <p:nvSpPr>
          <p:cNvPr id="184" name="Google Shape;184;p11"/>
          <p:cNvSpPr txBox="1"/>
          <p:nvPr/>
        </p:nvSpPr>
        <p:spPr>
          <a:xfrm>
            <a:off x="7714593" y="6611779"/>
            <a:ext cx="4477407"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GB" sz="1000">
                <a:solidFill>
                  <a:schemeClr val="dk1"/>
                </a:solidFill>
                <a:latin typeface="Arial"/>
                <a:ea typeface="Arial"/>
                <a:cs typeface="Arial"/>
                <a:sym typeface="Arial"/>
              </a:rPr>
              <a:t>Source: Supply Chain Management (WBG, 2023)</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2"/>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sz="3200">
                <a:solidFill>
                  <a:srgbClr val="0D0680"/>
                </a:solidFill>
                <a:latin typeface="Arial"/>
                <a:ea typeface="Arial"/>
                <a:cs typeface="Arial"/>
                <a:sym typeface="Arial"/>
              </a:rPr>
              <a:t>What can you do to support this</a:t>
            </a:r>
            <a:endParaRPr>
              <a:solidFill>
                <a:srgbClr val="0D0680"/>
              </a:solidFill>
            </a:endParaRPr>
          </a:p>
        </p:txBody>
      </p:sp>
      <p:sp>
        <p:nvSpPr>
          <p:cNvPr id="191" name="Google Shape;191;p12"/>
          <p:cNvSpPr txBox="1"/>
          <p:nvPr/>
        </p:nvSpPr>
        <p:spPr>
          <a:xfrm>
            <a:off x="7714593" y="6611779"/>
            <a:ext cx="4477407"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GB" sz="1000">
                <a:solidFill>
                  <a:schemeClr val="dk1"/>
                </a:solidFill>
                <a:latin typeface="Arial"/>
                <a:ea typeface="Arial"/>
                <a:cs typeface="Arial"/>
                <a:sym typeface="Arial"/>
              </a:rPr>
              <a:t>Source: Energy Technology Perspectives 2023 (IEA, 2023)</a:t>
            </a:r>
            <a:endParaRPr/>
          </a:p>
        </p:txBody>
      </p:sp>
      <p:graphicFrame>
        <p:nvGraphicFramePr>
          <p:cNvPr id="192" name="Google Shape;192;p12"/>
          <p:cNvGraphicFramePr/>
          <p:nvPr/>
        </p:nvGraphicFramePr>
        <p:xfrm>
          <a:off x="629400" y="1324689"/>
          <a:ext cx="3000000" cy="3000000"/>
        </p:xfrm>
        <a:graphic>
          <a:graphicData uri="http://schemas.openxmlformats.org/drawingml/2006/table">
            <a:tbl>
              <a:tblPr bandRow="1" firstRow="1">
                <a:noFill/>
                <a:tableStyleId>{64D9DB62-73E3-4838-94A9-9DC93488A727}</a:tableStyleId>
              </a:tblPr>
              <a:tblGrid>
                <a:gridCol w="2513200"/>
                <a:gridCol w="7993525"/>
              </a:tblGrid>
              <a:tr h="416875">
                <a:tc gridSpan="2">
                  <a:txBody>
                    <a:bodyPr/>
                    <a:lstStyle/>
                    <a:p>
                      <a:pPr indent="0" lvl="0" marL="0" marR="0" rtl="0" algn="ctr">
                        <a:lnSpc>
                          <a:spcPct val="100000"/>
                        </a:lnSpc>
                        <a:spcBef>
                          <a:spcPts val="0"/>
                        </a:spcBef>
                        <a:spcAft>
                          <a:spcPts val="0"/>
                        </a:spcAft>
                        <a:buClr>
                          <a:srgbClr val="000000"/>
                        </a:buClr>
                        <a:buSzPts val="2400"/>
                        <a:buFont typeface="Arial"/>
                        <a:buNone/>
                      </a:pPr>
                      <a:r>
                        <a:rPr lang="en-GB" sz="2400" u="none" cap="none" strike="noStrike"/>
                        <a:t>Recommendations for secure, resilient and sustainable supply chains</a:t>
                      </a:r>
                      <a:endParaRPr/>
                    </a:p>
                  </a:txBody>
                  <a:tcPr marT="45725" marB="45725" marR="91450" marL="91450"/>
                </a:tc>
                <a:tc hMerge="1"/>
              </a:tr>
              <a:tr h="1045400">
                <a:tc>
                  <a:txBody>
                    <a:bodyPr/>
                    <a:lstStyle/>
                    <a:p>
                      <a:pPr indent="0" lvl="0" marL="0" marR="0" rtl="0" algn="ctr">
                        <a:lnSpc>
                          <a:spcPct val="100000"/>
                        </a:lnSpc>
                        <a:spcBef>
                          <a:spcPts val="0"/>
                        </a:spcBef>
                        <a:spcAft>
                          <a:spcPts val="0"/>
                        </a:spcAft>
                        <a:buNone/>
                      </a:pPr>
                      <a:r>
                        <a:rPr b="1" lang="en-GB" sz="1800" u="none" cap="none" strike="noStrike"/>
                        <a:t>Accelerate the clean energy transition</a:t>
                      </a:r>
                      <a:endParaRPr/>
                    </a:p>
                  </a:txBody>
                  <a:tcPr marT="45725" marB="45725" marR="91450" marL="91450" anchor="ctr"/>
                </a:tc>
                <a:tc>
                  <a:txBody>
                    <a:bodyPr/>
                    <a:lstStyle/>
                    <a:p>
                      <a:pPr indent="-285750" lvl="0" marL="285750" marR="0" rtl="0" algn="l">
                        <a:lnSpc>
                          <a:spcPct val="100000"/>
                        </a:lnSpc>
                        <a:spcBef>
                          <a:spcPts val="0"/>
                        </a:spcBef>
                        <a:spcAft>
                          <a:spcPts val="0"/>
                        </a:spcAft>
                        <a:buClr>
                          <a:srgbClr val="000000"/>
                        </a:buClr>
                        <a:buSzPts val="1700"/>
                        <a:buFont typeface="Arial"/>
                        <a:buChar char="•"/>
                      </a:pPr>
                      <a:r>
                        <a:rPr b="0" i="0" lang="en-GB" sz="1700" u="none" cap="none" strike="noStrike">
                          <a:solidFill>
                            <a:schemeClr val="dk1"/>
                          </a:solidFill>
                          <a:latin typeface="Arial"/>
                          <a:ea typeface="Arial"/>
                          <a:cs typeface="Arial"/>
                          <a:sym typeface="Arial"/>
                        </a:rPr>
                        <a:t>Review permitting and approval processes</a:t>
                      </a:r>
                      <a:endParaRPr sz="1700" u="none" cap="none" strike="noStrike"/>
                    </a:p>
                    <a:p>
                      <a:pPr indent="-285750" lvl="0" marL="285750" marR="0" rtl="0" algn="l">
                        <a:lnSpc>
                          <a:spcPct val="100000"/>
                        </a:lnSpc>
                        <a:spcBef>
                          <a:spcPts val="0"/>
                        </a:spcBef>
                        <a:spcAft>
                          <a:spcPts val="0"/>
                        </a:spcAft>
                        <a:buClr>
                          <a:srgbClr val="000000"/>
                        </a:buClr>
                        <a:buSzPts val="1700"/>
                        <a:buFont typeface="Arial"/>
                        <a:buChar char="•"/>
                      </a:pPr>
                      <a:r>
                        <a:rPr b="0" i="0" lang="en-GB" sz="1700" u="none" cap="none" strike="noStrike">
                          <a:solidFill>
                            <a:schemeClr val="dk1"/>
                          </a:solidFill>
                          <a:latin typeface="Arial"/>
                          <a:ea typeface="Arial"/>
                          <a:cs typeface="Arial"/>
                          <a:sym typeface="Arial"/>
                        </a:rPr>
                        <a:t>Prioritise and co-ordinate the rollout of enabling infrastructure </a:t>
                      </a:r>
                      <a:endParaRPr sz="1700" u="none" cap="none" strike="noStrike"/>
                    </a:p>
                    <a:p>
                      <a:pPr indent="-285750" lvl="0" marL="285750" marR="0" rtl="0" algn="l">
                        <a:lnSpc>
                          <a:spcPct val="100000"/>
                        </a:lnSpc>
                        <a:spcBef>
                          <a:spcPts val="0"/>
                        </a:spcBef>
                        <a:spcAft>
                          <a:spcPts val="0"/>
                        </a:spcAft>
                        <a:buClr>
                          <a:srgbClr val="000000"/>
                        </a:buClr>
                        <a:buSzPts val="1700"/>
                        <a:buFont typeface="Arial"/>
                        <a:buChar char="•"/>
                      </a:pPr>
                      <a:r>
                        <a:rPr b="0" i="0" lang="en-GB" sz="1700" u="none" cap="none" strike="noStrike">
                          <a:solidFill>
                            <a:schemeClr val="dk1"/>
                          </a:solidFill>
                          <a:latin typeface="Arial"/>
                          <a:ea typeface="Arial"/>
                          <a:cs typeface="Arial"/>
                          <a:sym typeface="Arial"/>
                        </a:rPr>
                        <a:t>Support recruitment, training and accreditation programmes </a:t>
                      </a:r>
                      <a:endParaRPr sz="1700" u="none" cap="none" strike="noStrike"/>
                    </a:p>
                    <a:p>
                      <a:pPr indent="-285750" lvl="0" marL="285750" marR="0" rtl="0" algn="l">
                        <a:lnSpc>
                          <a:spcPct val="100000"/>
                        </a:lnSpc>
                        <a:spcBef>
                          <a:spcPts val="0"/>
                        </a:spcBef>
                        <a:spcAft>
                          <a:spcPts val="0"/>
                        </a:spcAft>
                        <a:buClr>
                          <a:srgbClr val="000000"/>
                        </a:buClr>
                        <a:buSzPts val="1700"/>
                        <a:buFont typeface="Arial"/>
                        <a:buChar char="•"/>
                      </a:pPr>
                      <a:r>
                        <a:rPr b="0" i="0" lang="en-GB" sz="1700" u="none" cap="none" strike="noStrike">
                          <a:solidFill>
                            <a:schemeClr val="dk1"/>
                          </a:solidFill>
                          <a:latin typeface="Arial"/>
                          <a:ea typeface="Arial"/>
                          <a:cs typeface="Arial"/>
                          <a:sym typeface="Arial"/>
                        </a:rPr>
                        <a:t>Step up innovation programmes</a:t>
                      </a:r>
                      <a:endParaRPr sz="1700" u="none" cap="none" strike="noStrike"/>
                    </a:p>
                  </a:txBody>
                  <a:tcPr marT="45725" marB="45725" marR="91450" marL="91450" anchor="ctr">
                    <a:solidFill>
                      <a:schemeClr val="accent5"/>
                    </a:solidFill>
                  </a:tcPr>
                </a:tc>
              </a:tr>
              <a:tr h="676475">
                <a:tc>
                  <a:txBody>
                    <a:bodyPr/>
                    <a:lstStyle/>
                    <a:p>
                      <a:pPr indent="0" lvl="0" marL="0" marR="0" rtl="0" algn="ctr">
                        <a:lnSpc>
                          <a:spcPct val="100000"/>
                        </a:lnSpc>
                        <a:spcBef>
                          <a:spcPts val="0"/>
                        </a:spcBef>
                        <a:spcAft>
                          <a:spcPts val="0"/>
                        </a:spcAft>
                        <a:buNone/>
                      </a:pPr>
                      <a:r>
                        <a:rPr b="1" lang="en-GB" sz="1800" u="none" cap="none" strike="noStrike"/>
                        <a:t>Secure supply chains</a:t>
                      </a:r>
                      <a:endParaRPr/>
                    </a:p>
                  </a:txBody>
                  <a:tcPr marT="45725" marB="45725" marR="91450" marL="91450" anchor="ctr"/>
                </a:tc>
                <a:tc>
                  <a:txBody>
                    <a:bodyPr/>
                    <a:lstStyle/>
                    <a:p>
                      <a:pPr indent="-285750" lvl="0" marL="285750" marR="0" rtl="0" algn="l">
                        <a:lnSpc>
                          <a:spcPct val="100000"/>
                        </a:lnSpc>
                        <a:spcBef>
                          <a:spcPts val="0"/>
                        </a:spcBef>
                        <a:spcAft>
                          <a:spcPts val="0"/>
                        </a:spcAft>
                        <a:buClr>
                          <a:srgbClr val="000000"/>
                        </a:buClr>
                        <a:buSzPts val="1700"/>
                        <a:buFont typeface="Arial"/>
                        <a:buChar char="•"/>
                      </a:pPr>
                      <a:r>
                        <a:rPr b="0" i="0" lang="en-GB" sz="1700" u="none" cap="none" strike="noStrike">
                          <a:solidFill>
                            <a:schemeClr val="dk1"/>
                          </a:solidFill>
                          <a:latin typeface="Arial"/>
                          <a:ea typeface="Arial"/>
                          <a:cs typeface="Arial"/>
                          <a:sym typeface="Arial"/>
                        </a:rPr>
                        <a:t>Develop geological surveys for critical mineral resources</a:t>
                      </a:r>
                      <a:endParaRPr/>
                    </a:p>
                    <a:p>
                      <a:pPr indent="-285750" lvl="0" marL="285750" marR="0" rtl="0" algn="l">
                        <a:lnSpc>
                          <a:spcPct val="100000"/>
                        </a:lnSpc>
                        <a:spcBef>
                          <a:spcPts val="0"/>
                        </a:spcBef>
                        <a:spcAft>
                          <a:spcPts val="0"/>
                        </a:spcAft>
                        <a:buClr>
                          <a:srgbClr val="000000"/>
                        </a:buClr>
                        <a:buSzPts val="1700"/>
                        <a:buFont typeface="Arial"/>
                        <a:buChar char="•"/>
                      </a:pPr>
                      <a:r>
                        <a:rPr b="0" i="0" lang="en-GB" sz="1700" u="none" cap="none" strike="noStrike">
                          <a:solidFill>
                            <a:schemeClr val="dk1"/>
                          </a:solidFill>
                          <a:latin typeface="Arial"/>
                          <a:ea typeface="Arial"/>
                          <a:cs typeface="Arial"/>
                          <a:sym typeface="Arial"/>
                        </a:rPr>
                        <a:t>Consider critical mineral stockpiles</a:t>
                      </a:r>
                      <a:endParaRPr/>
                    </a:p>
                    <a:p>
                      <a:pPr indent="-285750" lvl="0" marL="285750" marR="0" rtl="0" algn="l">
                        <a:lnSpc>
                          <a:spcPct val="100000"/>
                        </a:lnSpc>
                        <a:spcBef>
                          <a:spcPts val="0"/>
                        </a:spcBef>
                        <a:spcAft>
                          <a:spcPts val="0"/>
                        </a:spcAft>
                        <a:buClr>
                          <a:srgbClr val="000000"/>
                        </a:buClr>
                        <a:buSzPts val="1700"/>
                        <a:buFont typeface="Arial"/>
                        <a:buChar char="•"/>
                      </a:pPr>
                      <a:r>
                        <a:rPr b="0" i="0" lang="en-GB" sz="1700" u="none" cap="none" strike="noStrike">
                          <a:solidFill>
                            <a:schemeClr val="dk1"/>
                          </a:solidFill>
                          <a:latin typeface="Arial"/>
                          <a:ea typeface="Arial"/>
                          <a:cs typeface="Arial"/>
                          <a:sym typeface="Arial"/>
                        </a:rPr>
                        <a:t>Design industrial strategies to incentivise investment</a:t>
                      </a:r>
                      <a:endParaRPr/>
                    </a:p>
                    <a:p>
                      <a:pPr indent="-285750" lvl="0" marL="285750" marR="0" rtl="0" algn="l">
                        <a:lnSpc>
                          <a:spcPct val="100000"/>
                        </a:lnSpc>
                        <a:spcBef>
                          <a:spcPts val="0"/>
                        </a:spcBef>
                        <a:spcAft>
                          <a:spcPts val="0"/>
                        </a:spcAft>
                        <a:buClr>
                          <a:srgbClr val="000000"/>
                        </a:buClr>
                        <a:buSzPts val="1700"/>
                        <a:buFont typeface="Arial"/>
                        <a:buChar char="•"/>
                      </a:pPr>
                      <a:r>
                        <a:rPr b="0" i="0" lang="en-GB" sz="1700" u="none" cap="none" strike="noStrike">
                          <a:solidFill>
                            <a:schemeClr val="dk1"/>
                          </a:solidFill>
                          <a:latin typeface="Arial"/>
                          <a:ea typeface="Arial"/>
                          <a:cs typeface="Arial"/>
                          <a:sym typeface="Arial"/>
                        </a:rPr>
                        <a:t>Co-ordinate supply chain assessments</a:t>
                      </a:r>
                      <a:endParaRPr/>
                    </a:p>
                  </a:txBody>
                  <a:tcPr marT="45725" marB="45725" marR="91450" marL="91450" anchor="ctr">
                    <a:solidFill>
                      <a:schemeClr val="accent5"/>
                    </a:solidFill>
                  </a:tcPr>
                </a:tc>
              </a:tr>
              <a:tr h="276025">
                <a:tc>
                  <a:txBody>
                    <a:bodyPr/>
                    <a:lstStyle/>
                    <a:p>
                      <a:pPr indent="0" lvl="0" marL="0" marR="0" rtl="0" algn="ctr">
                        <a:lnSpc>
                          <a:spcPct val="100000"/>
                        </a:lnSpc>
                        <a:spcBef>
                          <a:spcPts val="0"/>
                        </a:spcBef>
                        <a:spcAft>
                          <a:spcPts val="0"/>
                        </a:spcAft>
                        <a:buClr>
                          <a:srgbClr val="000000"/>
                        </a:buClr>
                        <a:buSzPts val="1800"/>
                        <a:buFont typeface="Arial"/>
                        <a:buNone/>
                      </a:pPr>
                      <a:r>
                        <a:rPr b="1" lang="en-GB" sz="1800" u="none" cap="none" strike="noStrike"/>
                        <a:t>Boost resilience</a:t>
                      </a:r>
                      <a:endParaRPr/>
                    </a:p>
                  </a:txBody>
                  <a:tcPr marT="45725" marB="45725" marR="91450" marL="91450" anchor="ctr"/>
                </a:tc>
                <a:tc>
                  <a:txBody>
                    <a:bodyPr/>
                    <a:lstStyle/>
                    <a:p>
                      <a:pPr indent="-285750" lvl="0" marL="285750" marR="0" rtl="0" algn="l">
                        <a:lnSpc>
                          <a:spcPct val="100000"/>
                        </a:lnSpc>
                        <a:spcBef>
                          <a:spcPts val="0"/>
                        </a:spcBef>
                        <a:spcAft>
                          <a:spcPts val="0"/>
                        </a:spcAft>
                        <a:buClr>
                          <a:srgbClr val="000000"/>
                        </a:buClr>
                        <a:buSzPts val="1700"/>
                        <a:buFont typeface="Arial"/>
                        <a:buChar char="•"/>
                      </a:pPr>
                      <a:r>
                        <a:rPr b="0" i="0" lang="en-GB" sz="1700" u="none" cap="none" strike="noStrike">
                          <a:solidFill>
                            <a:schemeClr val="dk1"/>
                          </a:solidFill>
                          <a:latin typeface="Arial"/>
                          <a:ea typeface="Arial"/>
                          <a:cs typeface="Arial"/>
                          <a:sym typeface="Arial"/>
                        </a:rPr>
                        <a:t>Review design and manufacturing regulations</a:t>
                      </a:r>
                      <a:endParaRPr/>
                    </a:p>
                    <a:p>
                      <a:pPr indent="-285750" lvl="0" marL="285750" marR="0" rtl="0" algn="l">
                        <a:lnSpc>
                          <a:spcPct val="100000"/>
                        </a:lnSpc>
                        <a:spcBef>
                          <a:spcPts val="0"/>
                        </a:spcBef>
                        <a:spcAft>
                          <a:spcPts val="0"/>
                        </a:spcAft>
                        <a:buClr>
                          <a:srgbClr val="000000"/>
                        </a:buClr>
                        <a:buSzPts val="1700"/>
                        <a:buFont typeface="Arial"/>
                        <a:buChar char="•"/>
                      </a:pPr>
                      <a:r>
                        <a:rPr b="0" i="0" lang="en-GB" sz="1700" u="none" cap="none" strike="noStrike">
                          <a:solidFill>
                            <a:schemeClr val="dk1"/>
                          </a:solidFill>
                          <a:latin typeface="Arial"/>
                          <a:ea typeface="Arial"/>
                          <a:cs typeface="Arial"/>
                          <a:sym typeface="Arial"/>
                        </a:rPr>
                        <a:t>Promote repairability and longer lifetimes</a:t>
                      </a:r>
                      <a:endParaRPr/>
                    </a:p>
                    <a:p>
                      <a:pPr indent="-285750" lvl="0" marL="285750" marR="0" rtl="0" algn="l">
                        <a:lnSpc>
                          <a:spcPct val="100000"/>
                        </a:lnSpc>
                        <a:spcBef>
                          <a:spcPts val="0"/>
                        </a:spcBef>
                        <a:spcAft>
                          <a:spcPts val="0"/>
                        </a:spcAft>
                        <a:buClr>
                          <a:srgbClr val="000000"/>
                        </a:buClr>
                        <a:buSzPts val="1700"/>
                        <a:buFont typeface="Arial"/>
                        <a:buChar char="•"/>
                      </a:pPr>
                      <a:r>
                        <a:rPr b="0" i="0" lang="en-GB" sz="1700" u="none" cap="none" strike="noStrike">
                          <a:solidFill>
                            <a:schemeClr val="dk1"/>
                          </a:solidFill>
                          <a:latin typeface="Arial"/>
                          <a:ea typeface="Arial"/>
                          <a:cs typeface="Arial"/>
                          <a:sym typeface="Arial"/>
                        </a:rPr>
                        <a:t>Explore opportunities to repurpose infrastructure</a:t>
                      </a:r>
                      <a:endParaRPr/>
                    </a:p>
                    <a:p>
                      <a:pPr indent="-285750" lvl="0" marL="285750" marR="0" rtl="0" algn="l">
                        <a:lnSpc>
                          <a:spcPct val="100000"/>
                        </a:lnSpc>
                        <a:spcBef>
                          <a:spcPts val="0"/>
                        </a:spcBef>
                        <a:spcAft>
                          <a:spcPts val="0"/>
                        </a:spcAft>
                        <a:buClr>
                          <a:srgbClr val="000000"/>
                        </a:buClr>
                        <a:buSzPts val="1700"/>
                        <a:buFont typeface="Arial"/>
                        <a:buChar char="•"/>
                      </a:pPr>
                      <a:r>
                        <a:rPr b="0" i="0" lang="en-GB" sz="1700" u="none" cap="none" strike="noStrike">
                          <a:solidFill>
                            <a:schemeClr val="dk1"/>
                          </a:solidFill>
                          <a:latin typeface="Arial"/>
                          <a:ea typeface="Arial"/>
                          <a:cs typeface="Arial"/>
                          <a:sym typeface="Arial"/>
                        </a:rPr>
                        <a:t>Leverage competitive advantages</a:t>
                      </a:r>
                      <a:endParaRPr/>
                    </a:p>
                  </a:txBody>
                  <a:tcPr marT="45725" marB="45725" marR="91450" marL="91450" anchor="ctr">
                    <a:solidFill>
                      <a:schemeClr val="accent5"/>
                    </a:solidFill>
                  </a:tcPr>
                </a:tc>
              </a:tr>
              <a:tr h="747950">
                <a:tc>
                  <a:txBody>
                    <a:bodyPr/>
                    <a:lstStyle/>
                    <a:p>
                      <a:pPr indent="0" lvl="0" marL="0" marR="0" rtl="0" algn="ctr">
                        <a:lnSpc>
                          <a:spcPct val="100000"/>
                        </a:lnSpc>
                        <a:spcBef>
                          <a:spcPts val="0"/>
                        </a:spcBef>
                        <a:spcAft>
                          <a:spcPts val="0"/>
                        </a:spcAft>
                        <a:buClr>
                          <a:srgbClr val="000000"/>
                        </a:buClr>
                        <a:buSzPts val="1800"/>
                        <a:buFont typeface="Arial"/>
                        <a:buNone/>
                      </a:pPr>
                      <a:r>
                        <a:rPr b="1" lang="en-GB" sz="1800" u="none" cap="none" strike="noStrike"/>
                        <a:t>Establish sustainability</a:t>
                      </a:r>
                      <a:endParaRPr/>
                    </a:p>
                  </a:txBody>
                  <a:tcPr marT="45725" marB="45725" marR="91450" marL="91450" anchor="ctr"/>
                </a:tc>
                <a:tc>
                  <a:txBody>
                    <a:bodyPr/>
                    <a:lstStyle/>
                    <a:p>
                      <a:pPr indent="-285750" lvl="0" marL="285750" marR="0" rtl="0" algn="l">
                        <a:lnSpc>
                          <a:spcPct val="100000"/>
                        </a:lnSpc>
                        <a:spcBef>
                          <a:spcPts val="0"/>
                        </a:spcBef>
                        <a:spcAft>
                          <a:spcPts val="0"/>
                        </a:spcAft>
                        <a:buClr>
                          <a:srgbClr val="000000"/>
                        </a:buClr>
                        <a:buSzPts val="1700"/>
                        <a:buFont typeface="Arial"/>
                        <a:buChar char="•"/>
                      </a:pPr>
                      <a:r>
                        <a:rPr lang="en-GB" sz="1700" u="none" cap="none" strike="noStrike"/>
                        <a:t>Increase material reuse, recyclability and recycling rates</a:t>
                      </a:r>
                      <a:endParaRPr/>
                    </a:p>
                    <a:p>
                      <a:pPr indent="-285750" lvl="0" marL="285750" marR="0" rtl="0" algn="l">
                        <a:lnSpc>
                          <a:spcPct val="100000"/>
                        </a:lnSpc>
                        <a:spcBef>
                          <a:spcPts val="0"/>
                        </a:spcBef>
                        <a:spcAft>
                          <a:spcPts val="0"/>
                        </a:spcAft>
                        <a:buClr>
                          <a:srgbClr val="000000"/>
                        </a:buClr>
                        <a:buSzPts val="1700"/>
                        <a:buFont typeface="Arial"/>
                        <a:buChar char="•"/>
                      </a:pPr>
                      <a:r>
                        <a:rPr lang="en-GB" sz="1700" u="none" cap="none" strike="noStrike"/>
                        <a:t>Adopt standards for clean technologies and traceability</a:t>
                      </a:r>
                      <a:endParaRPr/>
                    </a:p>
                    <a:p>
                      <a:pPr indent="-285750" lvl="0" marL="285750" marR="0" rtl="0" algn="l">
                        <a:lnSpc>
                          <a:spcPct val="100000"/>
                        </a:lnSpc>
                        <a:spcBef>
                          <a:spcPts val="0"/>
                        </a:spcBef>
                        <a:spcAft>
                          <a:spcPts val="0"/>
                        </a:spcAft>
                        <a:buClr>
                          <a:srgbClr val="000000"/>
                        </a:buClr>
                        <a:buSzPts val="1700"/>
                        <a:buFont typeface="Arial"/>
                        <a:buChar char="•"/>
                      </a:pPr>
                      <a:r>
                        <a:rPr lang="en-GB" sz="1700" u="none" cap="none" strike="noStrike"/>
                        <a:t>Consider ESG regulations</a:t>
                      </a:r>
                      <a:endParaRPr/>
                    </a:p>
                    <a:p>
                      <a:pPr indent="-285750" lvl="0" marL="285750" marR="0" rtl="0" algn="l">
                        <a:lnSpc>
                          <a:spcPct val="100000"/>
                        </a:lnSpc>
                        <a:spcBef>
                          <a:spcPts val="0"/>
                        </a:spcBef>
                        <a:spcAft>
                          <a:spcPts val="0"/>
                        </a:spcAft>
                        <a:buClr>
                          <a:srgbClr val="000000"/>
                        </a:buClr>
                        <a:buSzPts val="1700"/>
                        <a:buFont typeface="Arial"/>
                        <a:buChar char="•"/>
                      </a:pPr>
                      <a:r>
                        <a:rPr lang="en-GB" sz="1700" u="none" cap="none" strike="noStrike"/>
                        <a:t>Support near zero emission material production</a:t>
                      </a:r>
                      <a:endParaRPr/>
                    </a:p>
                  </a:txBody>
                  <a:tcPr marT="45725" marB="45725" marR="91450" marL="91450" anchor="ctr">
                    <a:solidFill>
                      <a:schemeClr val="accent5"/>
                    </a:solidFill>
                  </a:tcPr>
                </a:tc>
              </a:tr>
            </a:tbl>
          </a:graphicData>
        </a:graphic>
      </p:graphicFrame>
    </p:spTree>
  </p:cSld>
  <p:clrMapOvr>
    <a:masterClrMapping/>
  </p:clrMapOvr>
  <mc:AlternateContent>
    <mc:Choice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3"/>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Net Zero Playbook</a:t>
            </a:r>
            <a:endParaRPr/>
          </a:p>
        </p:txBody>
      </p:sp>
      <p:sp>
        <p:nvSpPr>
          <p:cNvPr id="199" name="Google Shape;199;p13"/>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Workforce</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4"/>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207" name="Google Shape;207;p14"/>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a:t>Overview</a:t>
            </a:r>
            <a:endParaRPr/>
          </a:p>
        </p:txBody>
      </p:sp>
      <p:sp>
        <p:nvSpPr>
          <p:cNvPr id="208" name="Google Shape;208;p14"/>
          <p:cNvSpPr txBox="1"/>
          <p:nvPr/>
        </p:nvSpPr>
        <p:spPr>
          <a:xfrm>
            <a:off x="571756" y="1343984"/>
            <a:ext cx="8161540" cy="369331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GB" sz="1800" u="none" strike="noStrike">
                <a:solidFill>
                  <a:srgbClr val="0D0680"/>
                </a:solidFill>
                <a:latin typeface="Arial"/>
                <a:ea typeface="Arial"/>
                <a:cs typeface="Arial"/>
                <a:sym typeface="Arial"/>
              </a:rPr>
              <a:t>WHAT: </a:t>
            </a:r>
            <a:endParaRPr/>
          </a:p>
          <a:p>
            <a:pPr indent="-285750" lvl="0" marL="285750" marR="0" rtl="0" algn="just">
              <a:spcBef>
                <a:spcPts val="0"/>
              </a:spcBef>
              <a:spcAft>
                <a:spcPts val="0"/>
              </a:spcAft>
              <a:buClr>
                <a:schemeClr val="dk1"/>
              </a:buClr>
              <a:buSzPts val="1800"/>
              <a:buFont typeface="Arial"/>
              <a:buChar char="•"/>
            </a:pPr>
            <a:r>
              <a:rPr b="0" i="0" lang="en-GB" sz="1800" u="none" strike="noStrike">
                <a:solidFill>
                  <a:schemeClr val="dk1"/>
                </a:solidFill>
                <a:latin typeface="Arial"/>
                <a:ea typeface="Arial"/>
                <a:cs typeface="Arial"/>
                <a:sym typeface="Arial"/>
              </a:rPr>
              <a:t>Employment is a top concern with regard to </a:t>
            </a:r>
            <a:r>
              <a:rPr lang="en-GB" sz="1800">
                <a:solidFill>
                  <a:schemeClr val="dk1"/>
                </a:solidFill>
                <a:latin typeface="Arial"/>
                <a:ea typeface="Arial"/>
                <a:cs typeface="Arial"/>
                <a:sym typeface="Arial"/>
              </a:rPr>
              <a:t>the</a:t>
            </a:r>
            <a:r>
              <a:rPr b="0" i="0" lang="en-GB" sz="1800" u="none" strike="noStrike">
                <a:solidFill>
                  <a:schemeClr val="dk1"/>
                </a:solidFill>
                <a:latin typeface="Arial"/>
                <a:ea typeface="Arial"/>
                <a:cs typeface="Arial"/>
                <a:sym typeface="Arial"/>
              </a:rPr>
              <a:t> c</a:t>
            </a:r>
            <a:r>
              <a:rPr lang="en-GB" sz="1800">
                <a:solidFill>
                  <a:schemeClr val="dk1"/>
                </a:solidFill>
                <a:latin typeface="Arial"/>
                <a:ea typeface="Arial"/>
                <a:cs typeface="Arial"/>
                <a:sym typeface="Arial"/>
              </a:rPr>
              <a:t>lean energy transition and efforts to decarbonise</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The success of the transition will rest on the shoulders of the workforce</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D</a:t>
            </a:r>
            <a:r>
              <a:rPr b="0" i="0" lang="en-GB" sz="1800" u="none" strike="noStrike">
                <a:solidFill>
                  <a:schemeClr val="dk1"/>
                </a:solidFill>
                <a:latin typeface="Arial"/>
                <a:ea typeface="Arial"/>
                <a:cs typeface="Arial"/>
                <a:sym typeface="Arial"/>
              </a:rPr>
              <a:t>ifferent countries and regions have different starting points</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There will be uneven impacts across sectors, communities, </a:t>
            </a:r>
            <a:endParaRPr/>
          </a:p>
          <a:p>
            <a:pPr indent="0" lvl="0" marL="0" marR="0" rtl="0" algn="just">
              <a:spcBef>
                <a:spcPts val="0"/>
              </a:spcBef>
              <a:spcAft>
                <a:spcPts val="0"/>
              </a:spcAft>
              <a:buNone/>
            </a:pPr>
            <a:r>
              <a:rPr lang="en-GB" sz="1800">
                <a:solidFill>
                  <a:schemeClr val="dk1"/>
                </a:solidFill>
                <a:latin typeface="Arial"/>
                <a:ea typeface="Arial"/>
                <a:cs typeface="Arial"/>
                <a:sym typeface="Arial"/>
              </a:rPr>
              <a:t>     regions and countries</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b="1" lang="en-GB" sz="1800">
                <a:solidFill>
                  <a:srgbClr val="0D0680"/>
                </a:solidFill>
                <a:latin typeface="Arial"/>
                <a:ea typeface="Arial"/>
                <a:cs typeface="Arial"/>
                <a:sym typeface="Arial"/>
              </a:rPr>
              <a:t>HOW:</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Capitalising on existing strengths, infrastructure and </a:t>
            </a:r>
            <a:endParaRPr/>
          </a:p>
          <a:p>
            <a:pPr indent="0" lvl="0" marL="0" marR="0" rtl="0" algn="just">
              <a:spcBef>
                <a:spcPts val="0"/>
              </a:spcBef>
              <a:spcAft>
                <a:spcPts val="0"/>
              </a:spcAft>
              <a:buNone/>
            </a:pPr>
            <a:r>
              <a:rPr lang="en-GB" sz="1800">
                <a:solidFill>
                  <a:schemeClr val="dk1"/>
                </a:solidFill>
                <a:latin typeface="Arial"/>
                <a:ea typeface="Arial"/>
                <a:cs typeface="Arial"/>
                <a:sym typeface="Arial"/>
              </a:rPr>
              <a:t>     skill sets; promoting innovation; and identifying </a:t>
            </a:r>
            <a:endParaRPr/>
          </a:p>
          <a:p>
            <a:pPr indent="0" lvl="0" marL="0" marR="0" rtl="0" algn="just">
              <a:spcBef>
                <a:spcPts val="0"/>
              </a:spcBef>
              <a:spcAft>
                <a:spcPts val="0"/>
              </a:spcAft>
              <a:buNone/>
            </a:pPr>
            <a:r>
              <a:rPr lang="en-GB" sz="1800">
                <a:solidFill>
                  <a:schemeClr val="dk1"/>
                </a:solidFill>
                <a:latin typeface="Arial"/>
                <a:ea typeface="Arial"/>
                <a:cs typeface="Arial"/>
                <a:sym typeface="Arial"/>
              </a:rPr>
              <a:t>     opportunities in new and emerging areas. </a:t>
            </a:r>
            <a:endParaRPr/>
          </a:p>
        </p:txBody>
      </p:sp>
      <p:pic>
        <p:nvPicPr>
          <p:cNvPr id="209" name="Google Shape;209;p14"/>
          <p:cNvPicPr preferRelativeResize="0"/>
          <p:nvPr/>
        </p:nvPicPr>
        <p:blipFill rotWithShape="1">
          <a:blip r:embed="rId3">
            <a:alphaModFix/>
          </a:blip>
          <a:srcRect b="0" l="0" r="0" t="0"/>
          <a:stretch/>
        </p:blipFill>
        <p:spPr>
          <a:xfrm>
            <a:off x="7040380" y="1983773"/>
            <a:ext cx="4765178" cy="4629298"/>
          </a:xfrm>
          <a:prstGeom prst="rect">
            <a:avLst/>
          </a:prstGeom>
          <a:noFill/>
          <a:ln>
            <a:noFill/>
          </a:ln>
        </p:spPr>
      </p:pic>
      <p:sp>
        <p:nvSpPr>
          <p:cNvPr id="210" name="Google Shape;210;p14"/>
          <p:cNvSpPr txBox="1"/>
          <p:nvPr/>
        </p:nvSpPr>
        <p:spPr>
          <a:xfrm>
            <a:off x="10155160" y="6613071"/>
            <a:ext cx="208582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000">
                <a:solidFill>
                  <a:schemeClr val="dk1"/>
                </a:solidFill>
                <a:latin typeface="Arial"/>
                <a:ea typeface="Arial"/>
                <a:cs typeface="Arial"/>
                <a:sym typeface="Arial"/>
              </a:rPr>
              <a:t>Image: https://www.juliusedu.com</a:t>
            </a:r>
            <a:endParaRPr i="1" sz="10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5"/>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218" name="Google Shape;218;p15"/>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a:t>Skills Gap</a:t>
            </a:r>
            <a:endParaRPr/>
          </a:p>
        </p:txBody>
      </p:sp>
      <p:sp>
        <p:nvSpPr>
          <p:cNvPr id="219" name="Google Shape;219;p15"/>
          <p:cNvSpPr txBox="1"/>
          <p:nvPr/>
        </p:nvSpPr>
        <p:spPr>
          <a:xfrm>
            <a:off x="571756" y="1244245"/>
            <a:ext cx="1104848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0D0680"/>
                </a:solidFill>
                <a:latin typeface="Arial"/>
                <a:ea typeface="Arial"/>
                <a:cs typeface="Arial"/>
                <a:sym typeface="Arial"/>
              </a:rPr>
              <a:t>WHAT: </a:t>
            </a:r>
            <a:r>
              <a:rPr lang="en-GB" sz="1800">
                <a:solidFill>
                  <a:schemeClr val="dk1"/>
                </a:solidFill>
                <a:latin typeface="Arial"/>
                <a:ea typeface="Arial"/>
                <a:cs typeface="Arial"/>
                <a:sym typeface="Arial"/>
              </a:rPr>
              <a:t>N</a:t>
            </a:r>
            <a:r>
              <a:rPr b="0" i="0" lang="en-GB" sz="1800" u="none" strike="noStrike">
                <a:solidFill>
                  <a:schemeClr val="dk1"/>
                </a:solidFill>
                <a:latin typeface="Arial"/>
                <a:ea typeface="Arial"/>
                <a:cs typeface="Arial"/>
                <a:sym typeface="Arial"/>
              </a:rPr>
              <a:t>eed to quantify the potential for new jobs and identify skills required to help governments understand future employment opportunities and plan for education and training.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GB" sz="1800">
                <a:solidFill>
                  <a:srgbClr val="0D0680"/>
                </a:solidFill>
                <a:latin typeface="Arial"/>
                <a:ea typeface="Arial"/>
                <a:cs typeface="Arial"/>
                <a:sym typeface="Arial"/>
              </a:rPr>
              <a:t>HOW:</a:t>
            </a:r>
            <a:endParaRPr/>
          </a:p>
        </p:txBody>
      </p:sp>
      <p:grpSp>
        <p:nvGrpSpPr>
          <p:cNvPr id="220" name="Google Shape;220;p15"/>
          <p:cNvGrpSpPr/>
          <p:nvPr/>
        </p:nvGrpSpPr>
        <p:grpSpPr>
          <a:xfrm>
            <a:off x="1189552" y="2421773"/>
            <a:ext cx="9833351" cy="4184597"/>
            <a:chOff x="1189552" y="2361813"/>
            <a:chExt cx="9833351" cy="4184597"/>
          </a:xfrm>
        </p:grpSpPr>
        <p:grpSp>
          <p:nvGrpSpPr>
            <p:cNvPr id="221" name="Google Shape;221;p15"/>
            <p:cNvGrpSpPr/>
            <p:nvPr/>
          </p:nvGrpSpPr>
          <p:grpSpPr>
            <a:xfrm>
              <a:off x="1189553" y="2361813"/>
              <a:ext cx="9833350" cy="2280465"/>
              <a:chOff x="1340818" y="4127579"/>
              <a:chExt cx="9833350" cy="2280465"/>
            </a:xfrm>
          </p:grpSpPr>
          <p:sp>
            <p:nvSpPr>
              <p:cNvPr id="222" name="Google Shape;222;p15"/>
              <p:cNvSpPr/>
              <p:nvPr/>
            </p:nvSpPr>
            <p:spPr>
              <a:xfrm>
                <a:off x="8993530" y="4966505"/>
                <a:ext cx="254436" cy="576072"/>
              </a:xfrm>
              <a:custGeom>
                <a:rect b="b" l="l" r="r" t="t"/>
                <a:pathLst>
                  <a:path extrusionOk="0" h="589861" w="254436">
                    <a:moveTo>
                      <a:pt x="0" y="0"/>
                    </a:moveTo>
                    <a:lnTo>
                      <a:pt x="166218" y="0"/>
                    </a:lnTo>
                    <a:cubicBezTo>
                      <a:pt x="215905" y="75535"/>
                      <a:pt x="247240" y="164219"/>
                      <a:pt x="253299" y="259531"/>
                    </a:cubicBezTo>
                    <a:cubicBezTo>
                      <a:pt x="260917" y="379354"/>
                      <a:pt x="230101" y="493602"/>
                      <a:pt x="165872" y="589861"/>
                    </a:cubicBezTo>
                    <a:lnTo>
                      <a:pt x="0" y="589861"/>
                    </a:ln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3" name="Google Shape;223;p15"/>
              <p:cNvSpPr/>
              <p:nvPr/>
            </p:nvSpPr>
            <p:spPr>
              <a:xfrm>
                <a:off x="6937574" y="4966505"/>
                <a:ext cx="268834" cy="576072"/>
              </a:xfrm>
              <a:custGeom>
                <a:rect b="b" l="l" r="r" t="t"/>
                <a:pathLst>
                  <a:path extrusionOk="0" h="589861" w="268834">
                    <a:moveTo>
                      <a:pt x="0" y="0"/>
                    </a:moveTo>
                    <a:lnTo>
                      <a:pt x="180616" y="0"/>
                    </a:lnTo>
                    <a:cubicBezTo>
                      <a:pt x="230303" y="75535"/>
                      <a:pt x="261638" y="164219"/>
                      <a:pt x="267697" y="259531"/>
                    </a:cubicBezTo>
                    <a:cubicBezTo>
                      <a:pt x="275315" y="379354"/>
                      <a:pt x="244499" y="493602"/>
                      <a:pt x="180270" y="589861"/>
                    </a:cubicBezTo>
                    <a:lnTo>
                      <a:pt x="0" y="589861"/>
                    </a:ln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4" name="Google Shape;224;p15"/>
              <p:cNvSpPr/>
              <p:nvPr/>
            </p:nvSpPr>
            <p:spPr>
              <a:xfrm>
                <a:off x="4857850" y="4966505"/>
                <a:ext cx="292427" cy="576072"/>
              </a:xfrm>
              <a:custGeom>
                <a:rect b="b" l="l" r="r" t="t"/>
                <a:pathLst>
                  <a:path extrusionOk="0" h="589861" w="292427">
                    <a:moveTo>
                      <a:pt x="0" y="0"/>
                    </a:moveTo>
                    <a:lnTo>
                      <a:pt x="204209" y="0"/>
                    </a:lnTo>
                    <a:cubicBezTo>
                      <a:pt x="253896" y="75535"/>
                      <a:pt x="285231" y="164219"/>
                      <a:pt x="291290" y="259531"/>
                    </a:cubicBezTo>
                    <a:cubicBezTo>
                      <a:pt x="298908" y="379354"/>
                      <a:pt x="268092" y="493602"/>
                      <a:pt x="203863" y="589861"/>
                    </a:cubicBezTo>
                    <a:lnTo>
                      <a:pt x="0" y="589861"/>
                    </a:lnTo>
                    <a:close/>
                  </a:path>
                </a:pathLst>
              </a:custGeom>
              <a:solidFill>
                <a:schemeClr val="l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5" name="Google Shape;225;p15"/>
              <p:cNvSpPr/>
              <p:nvPr/>
            </p:nvSpPr>
            <p:spPr>
              <a:xfrm>
                <a:off x="7459470" y="4127579"/>
                <a:ext cx="3714698" cy="2253925"/>
              </a:xfrm>
              <a:custGeom>
                <a:rect b="b" l="l" r="r" t="t"/>
                <a:pathLst>
                  <a:path extrusionOk="0" h="21425" w="21457">
                    <a:moveTo>
                      <a:pt x="21450" y="10376"/>
                    </a:moveTo>
                    <a:lnTo>
                      <a:pt x="21450" y="10376"/>
                    </a:lnTo>
                    <a:cubicBezTo>
                      <a:pt x="21415" y="9470"/>
                      <a:pt x="21234" y="8627"/>
                      <a:pt x="20947" y="7909"/>
                    </a:cubicBezTo>
                    <a:lnTo>
                      <a:pt x="15765" y="7909"/>
                    </a:lnTo>
                    <a:lnTo>
                      <a:pt x="15257" y="7909"/>
                    </a:lnTo>
                    <a:cubicBezTo>
                      <a:pt x="14212" y="7909"/>
                      <a:pt x="13231" y="7203"/>
                      <a:pt x="12512" y="6004"/>
                    </a:cubicBezTo>
                    <a:cubicBezTo>
                      <a:pt x="12318" y="5682"/>
                      <a:pt x="12142" y="5326"/>
                      <a:pt x="11990" y="4936"/>
                    </a:cubicBezTo>
                    <a:cubicBezTo>
                      <a:pt x="10904" y="2152"/>
                      <a:pt x="9056" y="247"/>
                      <a:pt x="6933" y="22"/>
                    </a:cubicBezTo>
                    <a:cubicBezTo>
                      <a:pt x="5064" y="-175"/>
                      <a:pt x="3232" y="962"/>
                      <a:pt x="1908" y="3139"/>
                    </a:cubicBezTo>
                    <a:cubicBezTo>
                      <a:pt x="584" y="5318"/>
                      <a:pt x="-106" y="8331"/>
                      <a:pt x="13" y="11407"/>
                    </a:cubicBezTo>
                    <a:cubicBezTo>
                      <a:pt x="221" y="16764"/>
                      <a:pt x="2832" y="21061"/>
                      <a:pt x="6086" y="21404"/>
                    </a:cubicBezTo>
                    <a:cubicBezTo>
                      <a:pt x="6225" y="21419"/>
                      <a:pt x="6365" y="21425"/>
                      <a:pt x="6503" y="21425"/>
                    </a:cubicBezTo>
                    <a:cubicBezTo>
                      <a:pt x="8226" y="21425"/>
                      <a:pt x="9886" y="20301"/>
                      <a:pt x="11111" y="18285"/>
                    </a:cubicBezTo>
                    <a:cubicBezTo>
                      <a:pt x="11450" y="17727"/>
                      <a:pt x="11748" y="17113"/>
                      <a:pt x="12000" y="16458"/>
                    </a:cubicBezTo>
                    <a:cubicBezTo>
                      <a:pt x="12148" y="16077"/>
                      <a:pt x="12318" y="15730"/>
                      <a:pt x="12506" y="15415"/>
                    </a:cubicBezTo>
                    <a:cubicBezTo>
                      <a:pt x="13223" y="14214"/>
                      <a:pt x="14211" y="13516"/>
                      <a:pt x="15256" y="13516"/>
                    </a:cubicBezTo>
                    <a:lnTo>
                      <a:pt x="15763" y="13516"/>
                    </a:lnTo>
                    <a:lnTo>
                      <a:pt x="20945" y="13516"/>
                    </a:lnTo>
                    <a:cubicBezTo>
                      <a:pt x="21316" y="12601"/>
                      <a:pt x="21494" y="11515"/>
                      <a:pt x="21450" y="10376"/>
                    </a:cubicBezTo>
                    <a:close/>
                    <a:moveTo>
                      <a:pt x="8701" y="14320"/>
                    </a:moveTo>
                    <a:cubicBezTo>
                      <a:pt x="8061" y="15374"/>
                      <a:pt x="7209" y="15901"/>
                      <a:pt x="6305" y="15806"/>
                    </a:cubicBezTo>
                    <a:cubicBezTo>
                      <a:pt x="4757" y="15644"/>
                      <a:pt x="3515" y="13598"/>
                      <a:pt x="3415" y="11051"/>
                    </a:cubicBezTo>
                    <a:cubicBezTo>
                      <a:pt x="3357" y="9562"/>
                      <a:pt x="3678" y="8161"/>
                      <a:pt x="4318" y="7107"/>
                    </a:cubicBezTo>
                    <a:cubicBezTo>
                      <a:pt x="4910" y="6134"/>
                      <a:pt x="5680" y="5609"/>
                      <a:pt x="6507" y="5609"/>
                    </a:cubicBezTo>
                    <a:cubicBezTo>
                      <a:pt x="6577" y="5609"/>
                      <a:pt x="6646" y="5612"/>
                      <a:pt x="6716" y="5620"/>
                    </a:cubicBezTo>
                    <a:cubicBezTo>
                      <a:pt x="8263" y="5782"/>
                      <a:pt x="9505" y="7828"/>
                      <a:pt x="9605" y="10375"/>
                    </a:cubicBezTo>
                    <a:lnTo>
                      <a:pt x="9605" y="10375"/>
                    </a:lnTo>
                    <a:cubicBezTo>
                      <a:pt x="9663" y="11867"/>
                      <a:pt x="9341" y="13266"/>
                      <a:pt x="8701" y="14320"/>
                    </a:cubicBezTo>
                    <a:close/>
                  </a:path>
                </a:pathLst>
              </a:custGeom>
              <a:solidFill>
                <a:srgbClr val="0092A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6" name="Google Shape;226;p15"/>
              <p:cNvSpPr/>
              <p:nvPr/>
            </p:nvSpPr>
            <p:spPr>
              <a:xfrm>
                <a:off x="5418898" y="4127579"/>
                <a:ext cx="3714698" cy="2253925"/>
              </a:xfrm>
              <a:custGeom>
                <a:rect b="b" l="l" r="r" t="t"/>
                <a:pathLst>
                  <a:path extrusionOk="0" h="21425" w="21457">
                    <a:moveTo>
                      <a:pt x="21450" y="10376"/>
                    </a:moveTo>
                    <a:lnTo>
                      <a:pt x="21450" y="10376"/>
                    </a:lnTo>
                    <a:cubicBezTo>
                      <a:pt x="21415" y="9470"/>
                      <a:pt x="21234" y="8627"/>
                      <a:pt x="20947" y="7909"/>
                    </a:cubicBezTo>
                    <a:lnTo>
                      <a:pt x="15765" y="7909"/>
                    </a:lnTo>
                    <a:lnTo>
                      <a:pt x="15257" y="7909"/>
                    </a:lnTo>
                    <a:cubicBezTo>
                      <a:pt x="14212" y="7909"/>
                      <a:pt x="13231" y="7203"/>
                      <a:pt x="12512" y="6004"/>
                    </a:cubicBezTo>
                    <a:cubicBezTo>
                      <a:pt x="12318" y="5682"/>
                      <a:pt x="12142" y="5326"/>
                      <a:pt x="11990" y="4936"/>
                    </a:cubicBezTo>
                    <a:cubicBezTo>
                      <a:pt x="10904" y="2152"/>
                      <a:pt x="9056" y="247"/>
                      <a:pt x="6933" y="22"/>
                    </a:cubicBezTo>
                    <a:cubicBezTo>
                      <a:pt x="5064" y="-175"/>
                      <a:pt x="3232" y="962"/>
                      <a:pt x="1908" y="3139"/>
                    </a:cubicBezTo>
                    <a:cubicBezTo>
                      <a:pt x="584" y="5318"/>
                      <a:pt x="-106" y="8331"/>
                      <a:pt x="13" y="11407"/>
                    </a:cubicBezTo>
                    <a:cubicBezTo>
                      <a:pt x="221" y="16764"/>
                      <a:pt x="2832" y="21061"/>
                      <a:pt x="6086" y="21404"/>
                    </a:cubicBezTo>
                    <a:cubicBezTo>
                      <a:pt x="6225" y="21419"/>
                      <a:pt x="6365" y="21425"/>
                      <a:pt x="6503" y="21425"/>
                    </a:cubicBezTo>
                    <a:cubicBezTo>
                      <a:pt x="8226" y="21425"/>
                      <a:pt x="9886" y="20301"/>
                      <a:pt x="11111" y="18285"/>
                    </a:cubicBezTo>
                    <a:cubicBezTo>
                      <a:pt x="11450" y="17727"/>
                      <a:pt x="11748" y="17113"/>
                      <a:pt x="12000" y="16458"/>
                    </a:cubicBezTo>
                    <a:cubicBezTo>
                      <a:pt x="12148" y="16077"/>
                      <a:pt x="12318" y="15730"/>
                      <a:pt x="12506" y="15415"/>
                    </a:cubicBezTo>
                    <a:cubicBezTo>
                      <a:pt x="13223" y="14214"/>
                      <a:pt x="14211" y="13516"/>
                      <a:pt x="15256" y="13516"/>
                    </a:cubicBezTo>
                    <a:lnTo>
                      <a:pt x="15763" y="13516"/>
                    </a:lnTo>
                    <a:lnTo>
                      <a:pt x="20945" y="13516"/>
                    </a:lnTo>
                    <a:cubicBezTo>
                      <a:pt x="21316" y="12601"/>
                      <a:pt x="21494" y="11515"/>
                      <a:pt x="21450" y="10376"/>
                    </a:cubicBezTo>
                    <a:close/>
                    <a:moveTo>
                      <a:pt x="8701" y="14320"/>
                    </a:moveTo>
                    <a:cubicBezTo>
                      <a:pt x="8061" y="15374"/>
                      <a:pt x="7209" y="15901"/>
                      <a:pt x="6305" y="15806"/>
                    </a:cubicBezTo>
                    <a:cubicBezTo>
                      <a:pt x="4757" y="15644"/>
                      <a:pt x="3515" y="13598"/>
                      <a:pt x="3415" y="11051"/>
                    </a:cubicBezTo>
                    <a:cubicBezTo>
                      <a:pt x="3357" y="9562"/>
                      <a:pt x="3678" y="8161"/>
                      <a:pt x="4318" y="7107"/>
                    </a:cubicBezTo>
                    <a:cubicBezTo>
                      <a:pt x="4910" y="6134"/>
                      <a:pt x="5680" y="5609"/>
                      <a:pt x="6507" y="5609"/>
                    </a:cubicBezTo>
                    <a:cubicBezTo>
                      <a:pt x="6577" y="5609"/>
                      <a:pt x="6646" y="5612"/>
                      <a:pt x="6716" y="5620"/>
                    </a:cubicBezTo>
                    <a:cubicBezTo>
                      <a:pt x="8263" y="5782"/>
                      <a:pt x="9505" y="7828"/>
                      <a:pt x="9605" y="10375"/>
                    </a:cubicBezTo>
                    <a:lnTo>
                      <a:pt x="9605" y="10375"/>
                    </a:lnTo>
                    <a:cubicBezTo>
                      <a:pt x="9663" y="11867"/>
                      <a:pt x="9341" y="13266"/>
                      <a:pt x="8701" y="14320"/>
                    </a:cubicBezTo>
                    <a:close/>
                  </a:path>
                </a:pathLst>
              </a:custGeom>
              <a:solidFill>
                <a:srgbClr val="00A09C"/>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7" name="Google Shape;227;p15"/>
              <p:cNvSpPr/>
              <p:nvPr/>
            </p:nvSpPr>
            <p:spPr>
              <a:xfrm>
                <a:off x="3377340" y="4127579"/>
                <a:ext cx="3714698" cy="2253925"/>
              </a:xfrm>
              <a:custGeom>
                <a:rect b="b" l="l" r="r" t="t"/>
                <a:pathLst>
                  <a:path extrusionOk="0" h="21425" w="21457">
                    <a:moveTo>
                      <a:pt x="21450" y="10376"/>
                    </a:moveTo>
                    <a:lnTo>
                      <a:pt x="21450" y="10376"/>
                    </a:lnTo>
                    <a:cubicBezTo>
                      <a:pt x="21415" y="9470"/>
                      <a:pt x="21234" y="8627"/>
                      <a:pt x="20947" y="7909"/>
                    </a:cubicBezTo>
                    <a:lnTo>
                      <a:pt x="15765" y="7909"/>
                    </a:lnTo>
                    <a:lnTo>
                      <a:pt x="15257" y="7909"/>
                    </a:lnTo>
                    <a:cubicBezTo>
                      <a:pt x="14212" y="7909"/>
                      <a:pt x="13231" y="7203"/>
                      <a:pt x="12512" y="6004"/>
                    </a:cubicBezTo>
                    <a:cubicBezTo>
                      <a:pt x="12318" y="5682"/>
                      <a:pt x="12142" y="5326"/>
                      <a:pt x="11990" y="4936"/>
                    </a:cubicBezTo>
                    <a:cubicBezTo>
                      <a:pt x="10904" y="2152"/>
                      <a:pt x="9056" y="247"/>
                      <a:pt x="6933" y="22"/>
                    </a:cubicBezTo>
                    <a:cubicBezTo>
                      <a:pt x="5064" y="-175"/>
                      <a:pt x="3232" y="962"/>
                      <a:pt x="1908" y="3139"/>
                    </a:cubicBezTo>
                    <a:cubicBezTo>
                      <a:pt x="584" y="5318"/>
                      <a:pt x="-106" y="8331"/>
                      <a:pt x="13" y="11407"/>
                    </a:cubicBezTo>
                    <a:cubicBezTo>
                      <a:pt x="221" y="16764"/>
                      <a:pt x="2832" y="21061"/>
                      <a:pt x="6086" y="21404"/>
                    </a:cubicBezTo>
                    <a:cubicBezTo>
                      <a:pt x="6225" y="21419"/>
                      <a:pt x="6365" y="21425"/>
                      <a:pt x="6503" y="21425"/>
                    </a:cubicBezTo>
                    <a:cubicBezTo>
                      <a:pt x="8226" y="21425"/>
                      <a:pt x="9886" y="20301"/>
                      <a:pt x="11111" y="18285"/>
                    </a:cubicBezTo>
                    <a:cubicBezTo>
                      <a:pt x="11450" y="17727"/>
                      <a:pt x="11748" y="17113"/>
                      <a:pt x="12000" y="16458"/>
                    </a:cubicBezTo>
                    <a:cubicBezTo>
                      <a:pt x="12148" y="16077"/>
                      <a:pt x="12318" y="15730"/>
                      <a:pt x="12506" y="15415"/>
                    </a:cubicBezTo>
                    <a:cubicBezTo>
                      <a:pt x="13223" y="14214"/>
                      <a:pt x="14211" y="13516"/>
                      <a:pt x="15256" y="13516"/>
                    </a:cubicBezTo>
                    <a:lnTo>
                      <a:pt x="15763" y="13516"/>
                    </a:lnTo>
                    <a:lnTo>
                      <a:pt x="20945" y="13516"/>
                    </a:lnTo>
                    <a:cubicBezTo>
                      <a:pt x="21316" y="12601"/>
                      <a:pt x="21494" y="11515"/>
                      <a:pt x="21450" y="10376"/>
                    </a:cubicBezTo>
                    <a:close/>
                    <a:moveTo>
                      <a:pt x="8701" y="14320"/>
                    </a:moveTo>
                    <a:cubicBezTo>
                      <a:pt x="8061" y="15374"/>
                      <a:pt x="7209" y="15901"/>
                      <a:pt x="6305" y="15806"/>
                    </a:cubicBezTo>
                    <a:cubicBezTo>
                      <a:pt x="4757" y="15644"/>
                      <a:pt x="3515" y="13598"/>
                      <a:pt x="3415" y="11051"/>
                    </a:cubicBezTo>
                    <a:cubicBezTo>
                      <a:pt x="3357" y="9562"/>
                      <a:pt x="3678" y="8161"/>
                      <a:pt x="4318" y="7107"/>
                    </a:cubicBezTo>
                    <a:cubicBezTo>
                      <a:pt x="4910" y="6134"/>
                      <a:pt x="5680" y="5609"/>
                      <a:pt x="6507" y="5609"/>
                    </a:cubicBezTo>
                    <a:cubicBezTo>
                      <a:pt x="6577" y="5609"/>
                      <a:pt x="6646" y="5612"/>
                      <a:pt x="6716" y="5620"/>
                    </a:cubicBezTo>
                    <a:cubicBezTo>
                      <a:pt x="8263" y="5782"/>
                      <a:pt x="9505" y="7828"/>
                      <a:pt x="9605" y="10375"/>
                    </a:cubicBezTo>
                    <a:lnTo>
                      <a:pt x="9605" y="10375"/>
                    </a:lnTo>
                    <a:cubicBezTo>
                      <a:pt x="9663" y="11867"/>
                      <a:pt x="9341" y="13266"/>
                      <a:pt x="8701" y="14320"/>
                    </a:cubicBezTo>
                    <a:close/>
                  </a:path>
                </a:pathLst>
              </a:custGeom>
              <a:solidFill>
                <a:srgbClr val="00A685"/>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8" name="Google Shape;228;p15"/>
              <p:cNvSpPr/>
              <p:nvPr/>
            </p:nvSpPr>
            <p:spPr>
              <a:xfrm>
                <a:off x="3377164" y="4629568"/>
                <a:ext cx="686501" cy="1249947"/>
              </a:xfrm>
              <a:custGeom>
                <a:rect b="b" l="l" r="r" t="t"/>
                <a:pathLst>
                  <a:path extrusionOk="0" h="1249947" w="686501">
                    <a:moveTo>
                      <a:pt x="405765" y="299701"/>
                    </a:moveTo>
                    <a:lnTo>
                      <a:pt x="405849" y="301013"/>
                    </a:lnTo>
                    <a:lnTo>
                      <a:pt x="413886" y="302245"/>
                    </a:lnTo>
                    <a:close/>
                    <a:moveTo>
                      <a:pt x="190680" y="0"/>
                    </a:moveTo>
                    <a:lnTo>
                      <a:pt x="202669" y="16502"/>
                    </a:lnTo>
                    <a:cubicBezTo>
                      <a:pt x="228983" y="57530"/>
                      <a:pt x="259453" y="94982"/>
                      <a:pt x="293039" y="128856"/>
                    </a:cubicBezTo>
                    <a:cubicBezTo>
                      <a:pt x="386395" y="223458"/>
                      <a:pt x="505266" y="288886"/>
                      <a:pt x="635189" y="315688"/>
                    </a:cubicBezTo>
                    <a:lnTo>
                      <a:pt x="684341" y="320702"/>
                    </a:lnTo>
                    <a:lnTo>
                      <a:pt x="677425" y="329158"/>
                    </a:lnTo>
                    <a:lnTo>
                      <a:pt x="589492" y="329158"/>
                    </a:lnTo>
                    <a:lnTo>
                      <a:pt x="589456" y="329154"/>
                    </a:lnTo>
                    <a:lnTo>
                      <a:pt x="589493" y="329160"/>
                    </a:lnTo>
                    <a:lnTo>
                      <a:pt x="677426" y="329160"/>
                    </a:lnTo>
                    <a:lnTo>
                      <a:pt x="674997" y="334474"/>
                    </a:lnTo>
                    <a:cubicBezTo>
                      <a:pt x="613095" y="430047"/>
                      <a:pt x="583718" y="542322"/>
                      <a:pt x="591249" y="659805"/>
                    </a:cubicBezTo>
                    <a:cubicBezTo>
                      <a:pt x="597741" y="760285"/>
                      <a:pt x="632036" y="853353"/>
                      <a:pt x="686501" y="931337"/>
                    </a:cubicBezTo>
                    <a:lnTo>
                      <a:pt x="683650" y="927645"/>
                    </a:lnTo>
                    <a:lnTo>
                      <a:pt x="634832" y="932571"/>
                    </a:lnTo>
                    <a:cubicBezTo>
                      <a:pt x="504584" y="959146"/>
                      <a:pt x="385097" y="1024140"/>
                      <a:pt x="292000" y="1118900"/>
                    </a:cubicBezTo>
                    <a:cubicBezTo>
                      <a:pt x="259453" y="1152038"/>
                      <a:pt x="230022" y="1188543"/>
                      <a:pt x="204400" y="1228624"/>
                    </a:cubicBezTo>
                    <a:lnTo>
                      <a:pt x="189185" y="1249947"/>
                    </a:lnTo>
                    <a:lnTo>
                      <a:pt x="186545" y="1246480"/>
                    </a:lnTo>
                    <a:cubicBezTo>
                      <a:pt x="159497" y="1205760"/>
                      <a:pt x="135021" y="1163189"/>
                      <a:pt x="113350" y="1119005"/>
                    </a:cubicBezTo>
                    <a:lnTo>
                      <a:pt x="116242" y="1116592"/>
                    </a:lnTo>
                    <a:lnTo>
                      <a:pt x="73169" y="1024322"/>
                    </a:lnTo>
                    <a:cubicBezTo>
                      <a:pt x="34079" y="921602"/>
                      <a:pt x="9600" y="811730"/>
                      <a:pt x="2285" y="697257"/>
                    </a:cubicBezTo>
                    <a:cubicBezTo>
                      <a:pt x="-8016" y="535458"/>
                      <a:pt x="16697" y="375316"/>
                      <a:pt x="72638" y="226970"/>
                    </a:cubicBezTo>
                    <a:lnTo>
                      <a:pt x="115317" y="129646"/>
                    </a:lnTo>
                    <a:lnTo>
                      <a:pt x="165005" y="171059"/>
                    </a:lnTo>
                    <a:lnTo>
                      <a:pt x="165005" y="171058"/>
                    </a:lnTo>
                    <a:lnTo>
                      <a:pt x="114118" y="128646"/>
                    </a:lnTo>
                    <a:close/>
                  </a:path>
                </a:pathLst>
              </a:custGeom>
              <a:solidFill>
                <a:schemeClr val="dk1">
                  <a:alpha val="20784"/>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9" name="Google Shape;229;p15"/>
              <p:cNvSpPr/>
              <p:nvPr/>
            </p:nvSpPr>
            <p:spPr>
              <a:xfrm>
                <a:off x="5532215" y="4620144"/>
                <a:ext cx="570466" cy="1268794"/>
              </a:xfrm>
              <a:custGeom>
                <a:rect b="b" l="l" r="r" t="t"/>
                <a:pathLst>
                  <a:path extrusionOk="0" h="1268794" w="570466">
                    <a:moveTo>
                      <a:pt x="475950" y="929211"/>
                    </a:moveTo>
                    <a:lnTo>
                      <a:pt x="563882" y="929211"/>
                    </a:lnTo>
                    <a:lnTo>
                      <a:pt x="570255" y="936845"/>
                    </a:lnTo>
                    <a:lnTo>
                      <a:pt x="500595" y="950243"/>
                    </a:lnTo>
                    <a:cubicBezTo>
                      <a:pt x="338691" y="992095"/>
                      <a:pt x="196172" y="1093877"/>
                      <a:pt x="104303" y="1238501"/>
                    </a:cubicBezTo>
                    <a:lnTo>
                      <a:pt x="82667" y="1268794"/>
                    </a:lnTo>
                    <a:lnTo>
                      <a:pt x="73195" y="1256357"/>
                    </a:lnTo>
                    <a:cubicBezTo>
                      <a:pt x="46147" y="1215637"/>
                      <a:pt x="21671" y="1173066"/>
                      <a:pt x="0" y="1128882"/>
                    </a:cubicBezTo>
                    <a:cubicBezTo>
                      <a:pt x="124027" y="1002536"/>
                      <a:pt x="295093" y="929211"/>
                      <a:pt x="475950" y="929211"/>
                    </a:cubicBezTo>
                    <a:close/>
                    <a:moveTo>
                      <a:pt x="83208" y="0"/>
                    </a:moveTo>
                    <a:lnTo>
                      <a:pt x="102383" y="26379"/>
                    </a:lnTo>
                    <a:cubicBezTo>
                      <a:pt x="195404" y="171398"/>
                      <a:pt x="337779" y="274817"/>
                      <a:pt x="500106" y="317462"/>
                    </a:cubicBezTo>
                    <a:lnTo>
                      <a:pt x="570466" y="331221"/>
                    </a:lnTo>
                    <a:lnTo>
                      <a:pt x="564074" y="339035"/>
                    </a:lnTo>
                    <a:lnTo>
                      <a:pt x="476142" y="339035"/>
                    </a:lnTo>
                    <a:cubicBezTo>
                      <a:pt x="295093" y="339035"/>
                      <a:pt x="125371" y="264553"/>
                      <a:pt x="768" y="138523"/>
                    </a:cubicBezTo>
                    <a:close/>
                  </a:path>
                </a:pathLst>
              </a:custGeom>
              <a:solidFill>
                <a:schemeClr val="dk1">
                  <a:alpha val="20784"/>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0" name="Google Shape;230;p15"/>
              <p:cNvSpPr/>
              <p:nvPr/>
            </p:nvSpPr>
            <p:spPr>
              <a:xfrm>
                <a:off x="7573916" y="4620143"/>
                <a:ext cx="570464" cy="1268797"/>
              </a:xfrm>
              <a:custGeom>
                <a:rect b="b" l="l" r="r" t="t"/>
                <a:pathLst>
                  <a:path extrusionOk="0" h="1268797" w="570464">
                    <a:moveTo>
                      <a:pt x="475933" y="929213"/>
                    </a:moveTo>
                    <a:lnTo>
                      <a:pt x="563863" y="929213"/>
                    </a:lnTo>
                    <a:lnTo>
                      <a:pt x="570244" y="936849"/>
                    </a:lnTo>
                    <a:lnTo>
                      <a:pt x="500593" y="950245"/>
                    </a:lnTo>
                    <a:cubicBezTo>
                      <a:pt x="338689" y="992097"/>
                      <a:pt x="196171" y="1093879"/>
                      <a:pt x="104302" y="1238503"/>
                    </a:cubicBezTo>
                    <a:lnTo>
                      <a:pt x="82665" y="1268797"/>
                    </a:lnTo>
                    <a:lnTo>
                      <a:pt x="73193" y="1256359"/>
                    </a:lnTo>
                    <a:cubicBezTo>
                      <a:pt x="46146" y="1215639"/>
                      <a:pt x="21671" y="1173068"/>
                      <a:pt x="0" y="1128884"/>
                    </a:cubicBezTo>
                    <a:cubicBezTo>
                      <a:pt x="124023" y="1002538"/>
                      <a:pt x="295082" y="929213"/>
                      <a:pt x="475933" y="929213"/>
                    </a:cubicBezTo>
                    <a:close/>
                    <a:moveTo>
                      <a:pt x="83206" y="0"/>
                    </a:moveTo>
                    <a:lnTo>
                      <a:pt x="102382" y="26381"/>
                    </a:lnTo>
                    <a:cubicBezTo>
                      <a:pt x="195403" y="171400"/>
                      <a:pt x="337777" y="274819"/>
                      <a:pt x="500104" y="317464"/>
                    </a:cubicBezTo>
                    <a:lnTo>
                      <a:pt x="570464" y="331223"/>
                    </a:lnTo>
                    <a:lnTo>
                      <a:pt x="564055" y="339037"/>
                    </a:lnTo>
                    <a:lnTo>
                      <a:pt x="476125" y="339037"/>
                    </a:lnTo>
                    <a:cubicBezTo>
                      <a:pt x="295082" y="339037"/>
                      <a:pt x="125367" y="264555"/>
                      <a:pt x="768" y="138525"/>
                    </a:cubicBezTo>
                    <a:close/>
                  </a:path>
                </a:pathLst>
              </a:custGeom>
              <a:solidFill>
                <a:schemeClr val="dk1">
                  <a:alpha val="20784"/>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1" name="Google Shape;231;p15"/>
              <p:cNvSpPr/>
              <p:nvPr/>
            </p:nvSpPr>
            <p:spPr>
              <a:xfrm>
                <a:off x="1340818" y="4154119"/>
                <a:ext cx="3714698" cy="2253925"/>
              </a:xfrm>
              <a:custGeom>
                <a:rect b="b" l="l" r="r" t="t"/>
                <a:pathLst>
                  <a:path extrusionOk="0" h="21425" w="21457">
                    <a:moveTo>
                      <a:pt x="21450" y="10376"/>
                    </a:moveTo>
                    <a:lnTo>
                      <a:pt x="21450" y="10376"/>
                    </a:lnTo>
                    <a:cubicBezTo>
                      <a:pt x="21415" y="9470"/>
                      <a:pt x="21234" y="8627"/>
                      <a:pt x="20947" y="7909"/>
                    </a:cubicBezTo>
                    <a:lnTo>
                      <a:pt x="15765" y="7909"/>
                    </a:lnTo>
                    <a:lnTo>
                      <a:pt x="15257" y="7909"/>
                    </a:lnTo>
                    <a:cubicBezTo>
                      <a:pt x="14212" y="7909"/>
                      <a:pt x="13231" y="7203"/>
                      <a:pt x="12512" y="6004"/>
                    </a:cubicBezTo>
                    <a:cubicBezTo>
                      <a:pt x="12318" y="5682"/>
                      <a:pt x="12142" y="5326"/>
                      <a:pt x="11990" y="4936"/>
                    </a:cubicBezTo>
                    <a:cubicBezTo>
                      <a:pt x="10904" y="2152"/>
                      <a:pt x="9056" y="247"/>
                      <a:pt x="6933" y="22"/>
                    </a:cubicBezTo>
                    <a:cubicBezTo>
                      <a:pt x="5064" y="-175"/>
                      <a:pt x="3232" y="962"/>
                      <a:pt x="1908" y="3139"/>
                    </a:cubicBezTo>
                    <a:cubicBezTo>
                      <a:pt x="584" y="5318"/>
                      <a:pt x="-106" y="8331"/>
                      <a:pt x="13" y="11407"/>
                    </a:cubicBezTo>
                    <a:cubicBezTo>
                      <a:pt x="221" y="16764"/>
                      <a:pt x="2832" y="21061"/>
                      <a:pt x="6086" y="21404"/>
                    </a:cubicBezTo>
                    <a:cubicBezTo>
                      <a:pt x="6225" y="21419"/>
                      <a:pt x="6365" y="21425"/>
                      <a:pt x="6503" y="21425"/>
                    </a:cubicBezTo>
                    <a:cubicBezTo>
                      <a:pt x="8226" y="21425"/>
                      <a:pt x="9886" y="20301"/>
                      <a:pt x="11111" y="18285"/>
                    </a:cubicBezTo>
                    <a:cubicBezTo>
                      <a:pt x="11450" y="17727"/>
                      <a:pt x="11748" y="17113"/>
                      <a:pt x="12000" y="16458"/>
                    </a:cubicBezTo>
                    <a:cubicBezTo>
                      <a:pt x="12148" y="16077"/>
                      <a:pt x="12318" y="15730"/>
                      <a:pt x="12506" y="15415"/>
                    </a:cubicBezTo>
                    <a:cubicBezTo>
                      <a:pt x="13223" y="14214"/>
                      <a:pt x="14211" y="13516"/>
                      <a:pt x="15256" y="13516"/>
                    </a:cubicBezTo>
                    <a:lnTo>
                      <a:pt x="15763" y="13516"/>
                    </a:lnTo>
                    <a:lnTo>
                      <a:pt x="20945" y="13516"/>
                    </a:lnTo>
                    <a:cubicBezTo>
                      <a:pt x="21316" y="12601"/>
                      <a:pt x="21494" y="11515"/>
                      <a:pt x="21450" y="10376"/>
                    </a:cubicBezTo>
                    <a:close/>
                    <a:moveTo>
                      <a:pt x="8701" y="14320"/>
                    </a:moveTo>
                    <a:cubicBezTo>
                      <a:pt x="8061" y="15374"/>
                      <a:pt x="7209" y="15901"/>
                      <a:pt x="6305" y="15806"/>
                    </a:cubicBezTo>
                    <a:cubicBezTo>
                      <a:pt x="4757" y="15644"/>
                      <a:pt x="3515" y="13598"/>
                      <a:pt x="3415" y="11051"/>
                    </a:cubicBezTo>
                    <a:cubicBezTo>
                      <a:pt x="3357" y="9562"/>
                      <a:pt x="3678" y="8161"/>
                      <a:pt x="4318" y="7107"/>
                    </a:cubicBezTo>
                    <a:cubicBezTo>
                      <a:pt x="4910" y="6134"/>
                      <a:pt x="5680" y="5609"/>
                      <a:pt x="6507" y="5609"/>
                    </a:cubicBezTo>
                    <a:cubicBezTo>
                      <a:pt x="6577" y="5609"/>
                      <a:pt x="6646" y="5612"/>
                      <a:pt x="6716" y="5620"/>
                    </a:cubicBezTo>
                    <a:cubicBezTo>
                      <a:pt x="8263" y="5782"/>
                      <a:pt x="9505" y="7828"/>
                      <a:pt x="9605" y="10375"/>
                    </a:cubicBezTo>
                    <a:lnTo>
                      <a:pt x="9605" y="10375"/>
                    </a:lnTo>
                    <a:cubicBezTo>
                      <a:pt x="9663" y="11867"/>
                      <a:pt x="9341" y="13266"/>
                      <a:pt x="8701" y="14320"/>
                    </a:cubicBezTo>
                    <a:close/>
                  </a:path>
                </a:pathLst>
              </a:custGeom>
              <a:solidFill>
                <a:srgbClr val="00AD6C"/>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32" name="Google Shape;232;p15"/>
            <p:cNvSpPr txBox="1"/>
            <p:nvPr/>
          </p:nvSpPr>
          <p:spPr>
            <a:xfrm>
              <a:off x="1189552" y="5069082"/>
              <a:ext cx="1913412" cy="1477328"/>
            </a:xfrm>
            <a:prstGeom prst="rect">
              <a:avLst/>
            </a:prstGeom>
            <a:noFill/>
            <a:ln>
              <a:noFill/>
            </a:ln>
          </p:spPr>
          <p:txBody>
            <a:bodyPr anchorCtr="0" anchor="t" bIns="45700" lIns="0" spcFirstLastPara="1" rIns="0" wrap="square" tIns="45700">
              <a:spAutoFit/>
            </a:bodyPr>
            <a:lstStyle/>
            <a:p>
              <a:pPr indent="0" lvl="0" marL="0" marR="0" rtl="0" algn="just">
                <a:spcBef>
                  <a:spcPts val="0"/>
                </a:spcBef>
                <a:spcAft>
                  <a:spcPts val="0"/>
                </a:spcAft>
                <a:buNone/>
              </a:pPr>
              <a:r>
                <a:rPr lang="en-GB" sz="1800">
                  <a:solidFill>
                    <a:schemeClr val="dk1"/>
                  </a:solidFill>
                  <a:latin typeface="Arial"/>
                  <a:ea typeface="Arial"/>
                  <a:cs typeface="Arial"/>
                  <a:sym typeface="Arial"/>
                </a:rPr>
                <a:t>Identify w</a:t>
              </a:r>
              <a:r>
                <a:rPr b="0" i="0" lang="en-GB" sz="1800" u="none" strike="noStrike">
                  <a:solidFill>
                    <a:schemeClr val="dk1"/>
                  </a:solidFill>
                  <a:latin typeface="Arial"/>
                  <a:ea typeface="Arial"/>
                  <a:cs typeface="Arial"/>
                  <a:sym typeface="Arial"/>
                </a:rPr>
                <a:t>here jobs will be gained, and where will they be lost. </a:t>
              </a:r>
              <a:endParaRPr/>
            </a:p>
            <a:p>
              <a:pPr indent="0" lvl="0" marL="0" marR="0" rtl="0" algn="just">
                <a:spcBef>
                  <a:spcPts val="0"/>
                </a:spcBef>
                <a:spcAft>
                  <a:spcPts val="0"/>
                </a:spcAft>
                <a:buNone/>
              </a:pPr>
              <a:r>
                <a:t/>
              </a:r>
              <a:endParaRPr sz="1800">
                <a:solidFill>
                  <a:srgbClr val="707070"/>
                </a:solidFill>
                <a:latin typeface="Arial"/>
                <a:ea typeface="Arial"/>
                <a:cs typeface="Arial"/>
                <a:sym typeface="Arial"/>
              </a:endParaRPr>
            </a:p>
          </p:txBody>
        </p:sp>
        <p:sp>
          <p:nvSpPr>
            <p:cNvPr id="233" name="Google Shape;233;p15"/>
            <p:cNvSpPr txBox="1"/>
            <p:nvPr/>
          </p:nvSpPr>
          <p:spPr>
            <a:xfrm>
              <a:off x="3346392" y="5069080"/>
              <a:ext cx="1913412" cy="1477328"/>
            </a:xfrm>
            <a:prstGeom prst="rect">
              <a:avLst/>
            </a:prstGeom>
            <a:noFill/>
            <a:ln>
              <a:noFill/>
            </a:ln>
          </p:spPr>
          <p:txBody>
            <a:bodyPr anchorCtr="0" anchor="t" bIns="45700" lIns="0" spcFirstLastPara="1" rIns="0" wrap="square" tIns="45700">
              <a:spAutoFit/>
            </a:bodyPr>
            <a:lstStyle/>
            <a:p>
              <a:pPr indent="0" lvl="0" marL="0" marR="0" rtl="0" algn="just">
                <a:spcBef>
                  <a:spcPts val="0"/>
                </a:spcBef>
                <a:spcAft>
                  <a:spcPts val="0"/>
                </a:spcAft>
                <a:buNone/>
              </a:pPr>
              <a:r>
                <a:rPr lang="en-GB" sz="1800">
                  <a:solidFill>
                    <a:schemeClr val="dk1"/>
                  </a:solidFill>
                  <a:latin typeface="Arial"/>
                  <a:ea typeface="Arial"/>
                  <a:cs typeface="Arial"/>
                  <a:sym typeface="Arial"/>
                </a:rPr>
                <a:t>Assess </a:t>
              </a:r>
              <a:r>
                <a:rPr b="0" i="0" lang="en-GB" sz="1800" u="none" strike="noStrike">
                  <a:solidFill>
                    <a:schemeClr val="dk1"/>
                  </a:solidFill>
                  <a:latin typeface="Arial"/>
                  <a:ea typeface="Arial"/>
                  <a:cs typeface="Arial"/>
                  <a:sym typeface="Arial"/>
                </a:rPr>
                <a:t>the skills of the current workforce in the energy sector</a:t>
              </a:r>
              <a:endParaRPr/>
            </a:p>
            <a:p>
              <a:pPr indent="0" lvl="0" marL="0" marR="0" rtl="0" algn="l">
                <a:spcBef>
                  <a:spcPts val="0"/>
                </a:spcBef>
                <a:spcAft>
                  <a:spcPts val="0"/>
                </a:spcAft>
                <a:buNone/>
              </a:pPr>
              <a:r>
                <a:t/>
              </a:r>
              <a:endParaRPr sz="1800">
                <a:solidFill>
                  <a:srgbClr val="707070"/>
                </a:solidFill>
                <a:latin typeface="Arial"/>
                <a:ea typeface="Arial"/>
                <a:cs typeface="Arial"/>
                <a:sym typeface="Arial"/>
              </a:endParaRPr>
            </a:p>
          </p:txBody>
        </p:sp>
        <p:sp>
          <p:nvSpPr>
            <p:cNvPr id="234" name="Google Shape;234;p15"/>
            <p:cNvSpPr txBox="1"/>
            <p:nvPr/>
          </p:nvSpPr>
          <p:spPr>
            <a:xfrm>
              <a:off x="5503233" y="5069080"/>
              <a:ext cx="1913412" cy="1477328"/>
            </a:xfrm>
            <a:prstGeom prst="rect">
              <a:avLst/>
            </a:prstGeom>
            <a:noFill/>
            <a:ln>
              <a:noFill/>
            </a:ln>
          </p:spPr>
          <p:txBody>
            <a:bodyPr anchorCtr="0" anchor="t" bIns="45700" lIns="0" spcFirstLastPara="1" rIns="0" wrap="square" tIns="45700">
              <a:spAutoFit/>
            </a:bodyPr>
            <a:lstStyle/>
            <a:p>
              <a:pPr indent="0" lvl="0" marL="0" marR="0" rtl="0" algn="just">
                <a:spcBef>
                  <a:spcPts val="0"/>
                </a:spcBef>
                <a:spcAft>
                  <a:spcPts val="0"/>
                </a:spcAft>
                <a:buNone/>
              </a:pPr>
              <a:r>
                <a:rPr lang="en-GB" sz="1800">
                  <a:solidFill>
                    <a:schemeClr val="dk1"/>
                  </a:solidFill>
                  <a:latin typeface="Arial"/>
                  <a:ea typeface="Arial"/>
                  <a:cs typeface="Arial"/>
                  <a:sym typeface="Arial"/>
                </a:rPr>
                <a:t>Analyse the skills required in the emerging sectors and technologies</a:t>
              </a:r>
              <a:endParaRPr/>
            </a:p>
            <a:p>
              <a:pPr indent="0" lvl="0" marL="0" marR="0" rtl="0" algn="just">
                <a:spcBef>
                  <a:spcPts val="0"/>
                </a:spcBef>
                <a:spcAft>
                  <a:spcPts val="0"/>
                </a:spcAft>
                <a:buNone/>
              </a:pPr>
              <a:r>
                <a:t/>
              </a:r>
              <a:endParaRPr sz="1800">
                <a:solidFill>
                  <a:srgbClr val="707070"/>
                </a:solidFill>
                <a:latin typeface="Arial"/>
                <a:ea typeface="Arial"/>
                <a:cs typeface="Arial"/>
                <a:sym typeface="Arial"/>
              </a:endParaRPr>
            </a:p>
          </p:txBody>
        </p:sp>
        <p:sp>
          <p:nvSpPr>
            <p:cNvPr id="235" name="Google Shape;235;p15"/>
            <p:cNvSpPr txBox="1"/>
            <p:nvPr/>
          </p:nvSpPr>
          <p:spPr>
            <a:xfrm>
              <a:off x="7660074" y="5069080"/>
              <a:ext cx="1913412" cy="1477328"/>
            </a:xfrm>
            <a:prstGeom prst="rect">
              <a:avLst/>
            </a:prstGeom>
            <a:noFill/>
            <a:ln>
              <a:noFill/>
            </a:ln>
          </p:spPr>
          <p:txBody>
            <a:bodyPr anchorCtr="0" anchor="t" bIns="45700" lIns="0" spcFirstLastPara="1" rIns="0" wrap="square" tIns="45700">
              <a:spAutoFit/>
            </a:bodyPr>
            <a:lstStyle/>
            <a:p>
              <a:pPr indent="0" lvl="0" marL="0" marR="0" rtl="0" algn="just">
                <a:spcBef>
                  <a:spcPts val="0"/>
                </a:spcBef>
                <a:spcAft>
                  <a:spcPts val="0"/>
                </a:spcAft>
                <a:buNone/>
              </a:pPr>
              <a:r>
                <a:rPr lang="en-GB" sz="1800">
                  <a:solidFill>
                    <a:schemeClr val="dk1"/>
                  </a:solidFill>
                  <a:latin typeface="Arial"/>
                  <a:ea typeface="Arial"/>
                  <a:cs typeface="Arial"/>
                  <a:sym typeface="Arial"/>
                </a:rPr>
                <a:t>Identify gaps that need to be filled for a net zero energy system</a:t>
              </a:r>
              <a:endParaRPr/>
            </a:p>
            <a:p>
              <a:pPr indent="0" lvl="0" marL="0" marR="0" rtl="0" algn="just">
                <a:spcBef>
                  <a:spcPts val="0"/>
                </a:spcBef>
                <a:spcAft>
                  <a:spcPts val="0"/>
                </a:spcAft>
                <a:buNone/>
              </a:pPr>
              <a:r>
                <a:t/>
              </a:r>
              <a:endParaRPr sz="1800">
                <a:solidFill>
                  <a:srgbClr val="707070"/>
                </a:solidFill>
                <a:latin typeface="Arial"/>
                <a:ea typeface="Arial"/>
                <a:cs typeface="Arial"/>
                <a:sym typeface="Arial"/>
              </a:endParaRPr>
            </a:p>
          </p:txBody>
        </p:sp>
      </p:grpSp>
      <p:grpSp>
        <p:nvGrpSpPr>
          <p:cNvPr id="236" name="Google Shape;236;p15"/>
          <p:cNvGrpSpPr/>
          <p:nvPr/>
        </p:nvGrpSpPr>
        <p:grpSpPr>
          <a:xfrm>
            <a:off x="1189552" y="4814236"/>
            <a:ext cx="8383934" cy="646333"/>
            <a:chOff x="1189552" y="4814236"/>
            <a:chExt cx="8383934" cy="646333"/>
          </a:xfrm>
        </p:grpSpPr>
        <p:sp>
          <p:nvSpPr>
            <p:cNvPr id="237" name="Google Shape;237;p15"/>
            <p:cNvSpPr txBox="1"/>
            <p:nvPr/>
          </p:nvSpPr>
          <p:spPr>
            <a:xfrm>
              <a:off x="1189552" y="4814238"/>
              <a:ext cx="1913412" cy="64633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GB" sz="1800">
                  <a:solidFill>
                    <a:srgbClr val="0D0680"/>
                  </a:solidFill>
                  <a:latin typeface="Arial"/>
                  <a:ea typeface="Arial"/>
                  <a:cs typeface="Arial"/>
                  <a:sym typeface="Arial"/>
                </a:rPr>
                <a:t>1.</a:t>
              </a:r>
              <a:endParaRPr b="1" i="0" sz="1800" u="none" strike="noStrike">
                <a:solidFill>
                  <a:srgbClr val="0D0680"/>
                </a:solidFill>
                <a:latin typeface="Arial"/>
                <a:ea typeface="Arial"/>
                <a:cs typeface="Arial"/>
                <a:sym typeface="Arial"/>
              </a:endParaRPr>
            </a:p>
            <a:p>
              <a:pPr indent="0" lvl="0" marL="0" marR="0" rtl="0" algn="ctr">
                <a:spcBef>
                  <a:spcPts val="0"/>
                </a:spcBef>
                <a:spcAft>
                  <a:spcPts val="0"/>
                </a:spcAft>
                <a:buNone/>
              </a:pPr>
              <a:r>
                <a:t/>
              </a:r>
              <a:endParaRPr b="1" sz="1800">
                <a:solidFill>
                  <a:srgbClr val="0D0680"/>
                </a:solidFill>
                <a:latin typeface="Arial"/>
                <a:ea typeface="Arial"/>
                <a:cs typeface="Arial"/>
                <a:sym typeface="Arial"/>
              </a:endParaRPr>
            </a:p>
          </p:txBody>
        </p:sp>
        <p:sp>
          <p:nvSpPr>
            <p:cNvPr id="238" name="Google Shape;238;p15"/>
            <p:cNvSpPr txBox="1"/>
            <p:nvPr/>
          </p:nvSpPr>
          <p:spPr>
            <a:xfrm>
              <a:off x="3346392" y="4814236"/>
              <a:ext cx="1913412" cy="64633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GB" sz="1800">
                  <a:solidFill>
                    <a:srgbClr val="0D0680"/>
                  </a:solidFill>
                  <a:latin typeface="Arial"/>
                  <a:ea typeface="Arial"/>
                  <a:cs typeface="Arial"/>
                  <a:sym typeface="Arial"/>
                </a:rPr>
                <a:t>2.</a:t>
              </a:r>
              <a:endParaRPr b="1" i="0" sz="1800" u="none" strike="noStrike">
                <a:solidFill>
                  <a:srgbClr val="0D0680"/>
                </a:solidFill>
                <a:latin typeface="Arial"/>
                <a:ea typeface="Arial"/>
                <a:cs typeface="Arial"/>
                <a:sym typeface="Arial"/>
              </a:endParaRPr>
            </a:p>
            <a:p>
              <a:pPr indent="0" lvl="0" marL="0" marR="0" rtl="0" algn="ctr">
                <a:spcBef>
                  <a:spcPts val="0"/>
                </a:spcBef>
                <a:spcAft>
                  <a:spcPts val="0"/>
                </a:spcAft>
                <a:buNone/>
              </a:pPr>
              <a:r>
                <a:t/>
              </a:r>
              <a:endParaRPr b="1" sz="1800">
                <a:solidFill>
                  <a:srgbClr val="0D0680"/>
                </a:solidFill>
                <a:latin typeface="Arial"/>
                <a:ea typeface="Arial"/>
                <a:cs typeface="Arial"/>
                <a:sym typeface="Arial"/>
              </a:endParaRPr>
            </a:p>
          </p:txBody>
        </p:sp>
        <p:sp>
          <p:nvSpPr>
            <p:cNvPr id="239" name="Google Shape;239;p15"/>
            <p:cNvSpPr txBox="1"/>
            <p:nvPr/>
          </p:nvSpPr>
          <p:spPr>
            <a:xfrm>
              <a:off x="5503233" y="4814236"/>
              <a:ext cx="1913412" cy="64633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GB" sz="1800">
                  <a:solidFill>
                    <a:srgbClr val="0D0680"/>
                  </a:solidFill>
                  <a:latin typeface="Arial"/>
                  <a:ea typeface="Arial"/>
                  <a:cs typeface="Arial"/>
                  <a:sym typeface="Arial"/>
                </a:rPr>
                <a:t>3.</a:t>
              </a:r>
              <a:endParaRPr/>
            </a:p>
            <a:p>
              <a:pPr indent="0" lvl="0" marL="0" marR="0" rtl="0" algn="ctr">
                <a:spcBef>
                  <a:spcPts val="0"/>
                </a:spcBef>
                <a:spcAft>
                  <a:spcPts val="0"/>
                </a:spcAft>
                <a:buNone/>
              </a:pPr>
              <a:r>
                <a:t/>
              </a:r>
              <a:endParaRPr b="1" sz="1800">
                <a:solidFill>
                  <a:srgbClr val="0D0680"/>
                </a:solidFill>
                <a:latin typeface="Arial"/>
                <a:ea typeface="Arial"/>
                <a:cs typeface="Arial"/>
                <a:sym typeface="Arial"/>
              </a:endParaRPr>
            </a:p>
          </p:txBody>
        </p:sp>
        <p:sp>
          <p:nvSpPr>
            <p:cNvPr id="240" name="Google Shape;240;p15"/>
            <p:cNvSpPr txBox="1"/>
            <p:nvPr/>
          </p:nvSpPr>
          <p:spPr>
            <a:xfrm>
              <a:off x="7660074" y="4814236"/>
              <a:ext cx="1913412" cy="64633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GB" sz="1800">
                  <a:solidFill>
                    <a:srgbClr val="0D0680"/>
                  </a:solidFill>
                  <a:latin typeface="Arial"/>
                  <a:ea typeface="Arial"/>
                  <a:cs typeface="Arial"/>
                  <a:sym typeface="Arial"/>
                </a:rPr>
                <a:t>4.</a:t>
              </a:r>
              <a:endParaRPr/>
            </a:p>
            <a:p>
              <a:pPr indent="0" lvl="0" marL="0" marR="0" rtl="0" algn="ctr">
                <a:spcBef>
                  <a:spcPts val="0"/>
                </a:spcBef>
                <a:spcAft>
                  <a:spcPts val="0"/>
                </a:spcAft>
                <a:buNone/>
              </a:pPr>
              <a:r>
                <a:t/>
              </a:r>
              <a:endParaRPr b="1" sz="1800">
                <a:solidFill>
                  <a:srgbClr val="0D0680"/>
                </a:solidFill>
                <a:latin typeface="Arial"/>
                <a:ea typeface="Arial"/>
                <a:cs typeface="Arial"/>
                <a:sym typeface="Arial"/>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6"/>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248" name="Google Shape;248;p16"/>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a:t>Opportunities</a:t>
            </a:r>
            <a:endParaRPr/>
          </a:p>
        </p:txBody>
      </p:sp>
      <p:sp>
        <p:nvSpPr>
          <p:cNvPr id="249" name="Google Shape;249;p16"/>
          <p:cNvSpPr txBox="1"/>
          <p:nvPr/>
        </p:nvSpPr>
        <p:spPr>
          <a:xfrm>
            <a:off x="571756" y="1244245"/>
            <a:ext cx="6557674" cy="53553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u="none" strike="noStrike">
                <a:solidFill>
                  <a:srgbClr val="0D0680"/>
                </a:solidFill>
                <a:latin typeface="Arial"/>
                <a:ea typeface="Arial"/>
                <a:cs typeface="Arial"/>
                <a:sym typeface="Arial"/>
              </a:rPr>
              <a:t>Key Questions:</a:t>
            </a:r>
            <a:endParaRPr/>
          </a:p>
          <a:p>
            <a:pPr indent="0" lvl="0" marL="0" marR="0" rtl="0" algn="l">
              <a:spcBef>
                <a:spcPts val="0"/>
              </a:spcBef>
              <a:spcAft>
                <a:spcPts val="0"/>
              </a:spcAft>
              <a:buNone/>
            </a:pPr>
            <a:r>
              <a:rPr b="0" i="0" lang="en-GB" sz="1800" u="none" strike="noStrike">
                <a:solidFill>
                  <a:schemeClr val="dk1"/>
                </a:solidFill>
                <a:latin typeface="Arial"/>
                <a:ea typeface="Arial"/>
                <a:cs typeface="Arial"/>
                <a:sym typeface="Arial"/>
              </a:rPr>
              <a:t>What are the job creation and employment opportunities that will arise from the energy transition? </a:t>
            </a:r>
            <a:endParaRPr/>
          </a:p>
          <a:p>
            <a:pPr indent="0" lvl="0" marL="0" marR="0" rtl="0" algn="l">
              <a:spcBef>
                <a:spcPts val="0"/>
              </a:spcBef>
              <a:spcAft>
                <a:spcPts val="0"/>
              </a:spcAft>
              <a:buNone/>
            </a:pPr>
            <a:r>
              <a:rPr b="0" i="0" lang="en-GB" sz="1800" u="none" strike="noStrike">
                <a:solidFill>
                  <a:schemeClr val="dk1"/>
                </a:solidFill>
                <a:latin typeface="Arial"/>
                <a:ea typeface="Arial"/>
                <a:cs typeface="Arial"/>
                <a:sym typeface="Arial"/>
              </a:rPr>
              <a:t>How can these be maximized to benefit the workforce and the wider economy?  </a:t>
            </a:r>
            <a:endParaRPr/>
          </a:p>
          <a:p>
            <a:pPr indent="0" lvl="0" marL="0" marR="0" rtl="0" algn="l">
              <a:spcBef>
                <a:spcPts val="0"/>
              </a:spcBef>
              <a:spcAft>
                <a:spcPts val="0"/>
              </a:spcAft>
              <a:buNone/>
            </a:pPr>
            <a:r>
              <a:t/>
            </a:r>
            <a:endParaRPr b="0" i="0" sz="1800" u="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b="0" i="0" lang="en-GB" sz="1800" u="none" strike="noStrike">
                <a:solidFill>
                  <a:schemeClr val="dk1"/>
                </a:solidFill>
                <a:latin typeface="Arial"/>
                <a:ea typeface="Arial"/>
                <a:cs typeface="Arial"/>
                <a:sym typeface="Arial"/>
              </a:rPr>
              <a:t>Highlight job creation and employment opportunities in the energy transition</a:t>
            </a:r>
            <a:endParaRPr/>
          </a:p>
          <a:p>
            <a:pPr indent="-285750" lvl="0" marL="285750" marR="0" rtl="0" algn="l">
              <a:spcBef>
                <a:spcPts val="0"/>
              </a:spcBef>
              <a:spcAft>
                <a:spcPts val="0"/>
              </a:spcAft>
              <a:buClr>
                <a:schemeClr val="dk1"/>
              </a:buClr>
              <a:buSzPts val="1800"/>
              <a:buFont typeface="Arial"/>
              <a:buChar char="•"/>
            </a:pPr>
            <a:r>
              <a:rPr b="0" i="0" lang="en-GB" sz="1800" u="none" strike="noStrike">
                <a:solidFill>
                  <a:schemeClr val="dk1"/>
                </a:solidFill>
                <a:latin typeface="Arial"/>
                <a:ea typeface="Arial"/>
                <a:cs typeface="Arial"/>
                <a:sym typeface="Arial"/>
              </a:rPr>
              <a:t>Identify potential sectors for growth and expansion</a:t>
            </a:r>
            <a:endParaRPr/>
          </a:p>
          <a:p>
            <a:pPr indent="-285750" lvl="0" marL="285750" marR="0" rtl="0" algn="l">
              <a:spcBef>
                <a:spcPts val="0"/>
              </a:spcBef>
              <a:spcAft>
                <a:spcPts val="0"/>
              </a:spcAft>
              <a:buClr>
                <a:schemeClr val="dk1"/>
              </a:buClr>
              <a:buSzPts val="1800"/>
              <a:buFont typeface="Arial"/>
              <a:buChar char="•"/>
            </a:pPr>
            <a:r>
              <a:rPr b="0" i="0" lang="en-GB" sz="1800" u="none" strike="noStrike">
                <a:solidFill>
                  <a:schemeClr val="dk1"/>
                </a:solidFill>
                <a:latin typeface="Arial"/>
                <a:ea typeface="Arial"/>
                <a:cs typeface="Arial"/>
                <a:sym typeface="Arial"/>
              </a:rPr>
              <a:t>Maximize opportunities for workforce development and economic growth</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Many of the workforce who will design and build the infrastructure to reach Net Zero are likely still in school, and some have not even started yet.</a:t>
            </a:r>
            <a:endParaRPr/>
          </a:p>
          <a:p>
            <a:pPr indent="-285750" lvl="0" marL="285750" marR="0" rtl="0" algn="l">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Growth of traditional skills, e.g., increased demand for welding within the hydrogen sector</a:t>
            </a:r>
            <a:endParaRPr/>
          </a:p>
          <a:p>
            <a:pPr indent="-171450" lvl="0" marL="285750" marR="0" rtl="0" algn="l">
              <a:spcBef>
                <a:spcPts val="0"/>
              </a:spcBef>
              <a:spcAft>
                <a:spcPts val="0"/>
              </a:spcAft>
              <a:buClr>
                <a:schemeClr val="dk1"/>
              </a:buClr>
              <a:buSzPts val="1800"/>
              <a:buFont typeface="Arial"/>
              <a:buNone/>
            </a:pPr>
            <a:r>
              <a:t/>
            </a:r>
            <a:endParaRPr b="0" i="0" sz="1800" u="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800" u="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250" name="Google Shape;250;p16"/>
          <p:cNvPicPr preferRelativeResize="0"/>
          <p:nvPr/>
        </p:nvPicPr>
        <p:blipFill rotWithShape="1">
          <a:blip r:embed="rId3">
            <a:alphaModFix/>
          </a:blip>
          <a:srcRect b="0" l="0" r="0" t="0"/>
          <a:stretch/>
        </p:blipFill>
        <p:spPr>
          <a:xfrm>
            <a:off x="7129430" y="2023303"/>
            <a:ext cx="4997254" cy="4805561"/>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7"/>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a:t>Workforce Development Training</a:t>
            </a:r>
            <a:endParaRPr/>
          </a:p>
        </p:txBody>
      </p:sp>
      <p:grpSp>
        <p:nvGrpSpPr>
          <p:cNvPr id="258" name="Google Shape;258;p17"/>
          <p:cNvGrpSpPr/>
          <p:nvPr/>
        </p:nvGrpSpPr>
        <p:grpSpPr>
          <a:xfrm>
            <a:off x="474191" y="1701039"/>
            <a:ext cx="11243618" cy="1992512"/>
            <a:chOff x="555019" y="1695058"/>
            <a:chExt cx="11243618" cy="1992512"/>
          </a:xfrm>
        </p:grpSpPr>
        <p:grpSp>
          <p:nvGrpSpPr>
            <p:cNvPr id="259" name="Google Shape;259;p17"/>
            <p:cNvGrpSpPr/>
            <p:nvPr/>
          </p:nvGrpSpPr>
          <p:grpSpPr>
            <a:xfrm>
              <a:off x="555019" y="1733871"/>
              <a:ext cx="7601484" cy="1953699"/>
              <a:chOff x="244068" y="1695058"/>
              <a:chExt cx="10835211" cy="2712720"/>
            </a:xfrm>
          </p:grpSpPr>
          <p:sp>
            <p:nvSpPr>
              <p:cNvPr id="260" name="Google Shape;260;p17"/>
              <p:cNvSpPr/>
              <p:nvPr/>
            </p:nvSpPr>
            <p:spPr>
              <a:xfrm>
                <a:off x="346161" y="1792258"/>
                <a:ext cx="731520" cy="731520"/>
              </a:xfrm>
              <a:custGeom>
                <a:rect b="b" l="l" r="r" t="t"/>
                <a:pathLst>
                  <a:path extrusionOk="0" h="683455" w="683432">
                    <a:moveTo>
                      <a:pt x="341787" y="0"/>
                    </a:moveTo>
                    <a:cubicBezTo>
                      <a:pt x="530993" y="0"/>
                      <a:pt x="683432" y="152465"/>
                      <a:pt x="683432" y="341727"/>
                    </a:cubicBezTo>
                    <a:cubicBezTo>
                      <a:pt x="683432" y="530990"/>
                      <a:pt x="530993" y="683455"/>
                      <a:pt x="341787" y="683455"/>
                    </a:cubicBezTo>
                    <a:cubicBezTo>
                      <a:pt x="152440" y="683455"/>
                      <a:pt x="0" y="525715"/>
                      <a:pt x="0" y="341727"/>
                    </a:cubicBezTo>
                    <a:cubicBezTo>
                      <a:pt x="0" y="152465"/>
                      <a:pt x="152440" y="0"/>
                      <a:pt x="34178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1</a:t>
                </a:r>
                <a:endParaRPr/>
              </a:p>
            </p:txBody>
          </p:sp>
          <p:sp>
            <p:nvSpPr>
              <p:cNvPr id="261" name="Google Shape;261;p17"/>
              <p:cNvSpPr/>
              <p:nvPr/>
            </p:nvSpPr>
            <p:spPr>
              <a:xfrm>
                <a:off x="404354" y="2519015"/>
                <a:ext cx="1737360" cy="1737360"/>
              </a:xfrm>
              <a:custGeom>
                <a:rect b="b" l="l" r="r" t="t"/>
                <a:pathLst>
                  <a:path extrusionOk="0" h="1703236" w="1703277">
                    <a:moveTo>
                      <a:pt x="851709" y="0"/>
                    </a:moveTo>
                    <a:cubicBezTo>
                      <a:pt x="1319492" y="0"/>
                      <a:pt x="1703277" y="383674"/>
                      <a:pt x="1703277" y="851618"/>
                    </a:cubicBezTo>
                    <a:cubicBezTo>
                      <a:pt x="1703277" y="1324837"/>
                      <a:pt x="1319492" y="1703236"/>
                      <a:pt x="851709" y="1703236"/>
                    </a:cubicBezTo>
                    <a:cubicBezTo>
                      <a:pt x="383786" y="1703236"/>
                      <a:pt x="0" y="1319562"/>
                      <a:pt x="0" y="851618"/>
                    </a:cubicBezTo>
                    <a:cubicBezTo>
                      <a:pt x="0" y="383674"/>
                      <a:pt x="383786" y="0"/>
                      <a:pt x="8517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2" name="Google Shape;262;p17"/>
              <p:cNvSpPr/>
              <p:nvPr/>
            </p:nvSpPr>
            <p:spPr>
              <a:xfrm>
                <a:off x="244068" y="1695058"/>
                <a:ext cx="3054443" cy="2712720"/>
              </a:xfrm>
              <a:custGeom>
                <a:rect b="b" l="l" r="r" t="t"/>
                <a:pathLst>
                  <a:path extrusionOk="0" h="21600" w="21600">
                    <a:moveTo>
                      <a:pt x="14425" y="13479"/>
                    </a:moveTo>
                    <a:cubicBezTo>
                      <a:pt x="14425" y="9000"/>
                      <a:pt x="11190" y="5358"/>
                      <a:pt x="7212" y="5358"/>
                    </a:cubicBezTo>
                    <a:cubicBezTo>
                      <a:pt x="6841" y="5358"/>
                      <a:pt x="6506" y="5400"/>
                      <a:pt x="6134" y="5442"/>
                    </a:cubicBezTo>
                    <a:cubicBezTo>
                      <a:pt x="6395" y="4898"/>
                      <a:pt x="6543" y="4312"/>
                      <a:pt x="6543" y="3684"/>
                    </a:cubicBezTo>
                    <a:cubicBezTo>
                      <a:pt x="6543" y="1633"/>
                      <a:pt x="5093" y="0"/>
                      <a:pt x="3272" y="0"/>
                    </a:cubicBezTo>
                    <a:cubicBezTo>
                      <a:pt x="1450" y="0"/>
                      <a:pt x="0" y="1633"/>
                      <a:pt x="0" y="3684"/>
                    </a:cubicBezTo>
                    <a:cubicBezTo>
                      <a:pt x="0" y="5442"/>
                      <a:pt x="1078" y="6907"/>
                      <a:pt x="2565" y="7284"/>
                    </a:cubicBezTo>
                    <a:cubicBezTo>
                      <a:pt x="1004" y="8791"/>
                      <a:pt x="0" y="10967"/>
                      <a:pt x="0" y="13479"/>
                    </a:cubicBezTo>
                    <a:cubicBezTo>
                      <a:pt x="0" y="17958"/>
                      <a:pt x="3234" y="21600"/>
                      <a:pt x="7212" y="21600"/>
                    </a:cubicBezTo>
                    <a:lnTo>
                      <a:pt x="21600" y="21600"/>
                    </a:lnTo>
                    <a:cubicBezTo>
                      <a:pt x="17659" y="21600"/>
                      <a:pt x="14425" y="17958"/>
                      <a:pt x="14425" y="13479"/>
                    </a:cubicBezTo>
                    <a:close/>
                    <a:moveTo>
                      <a:pt x="892" y="3726"/>
                    </a:moveTo>
                    <a:cubicBezTo>
                      <a:pt x="892" y="2219"/>
                      <a:pt x="1970" y="1005"/>
                      <a:pt x="3309" y="1005"/>
                    </a:cubicBezTo>
                    <a:cubicBezTo>
                      <a:pt x="4647" y="1005"/>
                      <a:pt x="5725" y="2219"/>
                      <a:pt x="5725" y="3726"/>
                    </a:cubicBezTo>
                    <a:cubicBezTo>
                      <a:pt x="5725" y="5233"/>
                      <a:pt x="4647" y="6447"/>
                      <a:pt x="3309" y="6447"/>
                    </a:cubicBezTo>
                    <a:cubicBezTo>
                      <a:pt x="1970" y="6447"/>
                      <a:pt x="892" y="5191"/>
                      <a:pt x="892" y="3726"/>
                    </a:cubicBezTo>
                    <a:close/>
                    <a:moveTo>
                      <a:pt x="7250" y="20260"/>
                    </a:moveTo>
                    <a:cubicBezTo>
                      <a:pt x="3941" y="20260"/>
                      <a:pt x="1227" y="17205"/>
                      <a:pt x="1227" y="13479"/>
                    </a:cubicBezTo>
                    <a:cubicBezTo>
                      <a:pt x="1227" y="9753"/>
                      <a:pt x="3941" y="6698"/>
                      <a:pt x="7250" y="6698"/>
                    </a:cubicBezTo>
                    <a:cubicBezTo>
                      <a:pt x="10558" y="6698"/>
                      <a:pt x="13272" y="9753"/>
                      <a:pt x="13272" y="13479"/>
                    </a:cubicBezTo>
                    <a:cubicBezTo>
                      <a:pt x="13272" y="17247"/>
                      <a:pt x="10558" y="20260"/>
                      <a:pt x="7250" y="20260"/>
                    </a:cubicBezTo>
                    <a:close/>
                  </a:path>
                </a:pathLst>
              </a:custGeom>
              <a:solidFill>
                <a:srgbClr val="56C83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3" name="Google Shape;263;p17"/>
              <p:cNvSpPr/>
              <p:nvPr/>
            </p:nvSpPr>
            <p:spPr>
              <a:xfrm>
                <a:off x="2941470" y="1792258"/>
                <a:ext cx="731520" cy="731520"/>
              </a:xfrm>
              <a:custGeom>
                <a:rect b="b" l="l" r="r" t="t"/>
                <a:pathLst>
                  <a:path extrusionOk="0" h="683455" w="683432">
                    <a:moveTo>
                      <a:pt x="341787" y="0"/>
                    </a:moveTo>
                    <a:cubicBezTo>
                      <a:pt x="530993" y="0"/>
                      <a:pt x="683432" y="152465"/>
                      <a:pt x="683432" y="341727"/>
                    </a:cubicBezTo>
                    <a:cubicBezTo>
                      <a:pt x="683432" y="530990"/>
                      <a:pt x="530993" y="683455"/>
                      <a:pt x="341787" y="683455"/>
                    </a:cubicBezTo>
                    <a:cubicBezTo>
                      <a:pt x="152440" y="683455"/>
                      <a:pt x="0" y="525715"/>
                      <a:pt x="0" y="341727"/>
                    </a:cubicBezTo>
                    <a:cubicBezTo>
                      <a:pt x="0" y="152465"/>
                      <a:pt x="152440" y="0"/>
                      <a:pt x="34178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2</a:t>
                </a:r>
                <a:endParaRPr/>
              </a:p>
            </p:txBody>
          </p:sp>
          <p:sp>
            <p:nvSpPr>
              <p:cNvPr id="264" name="Google Shape;264;p17"/>
              <p:cNvSpPr/>
              <p:nvPr/>
            </p:nvSpPr>
            <p:spPr>
              <a:xfrm>
                <a:off x="2993615" y="2519015"/>
                <a:ext cx="1737360" cy="1737360"/>
              </a:xfrm>
              <a:custGeom>
                <a:rect b="b" l="l" r="r" t="t"/>
                <a:pathLst>
                  <a:path extrusionOk="0" h="1703236" w="1703277">
                    <a:moveTo>
                      <a:pt x="851709" y="0"/>
                    </a:moveTo>
                    <a:cubicBezTo>
                      <a:pt x="1319492" y="0"/>
                      <a:pt x="1703277" y="383674"/>
                      <a:pt x="1703277" y="851618"/>
                    </a:cubicBezTo>
                    <a:cubicBezTo>
                      <a:pt x="1703277" y="1324837"/>
                      <a:pt x="1319492" y="1703236"/>
                      <a:pt x="851709" y="1703236"/>
                    </a:cubicBezTo>
                    <a:cubicBezTo>
                      <a:pt x="383786" y="1703236"/>
                      <a:pt x="0" y="1319562"/>
                      <a:pt x="0" y="851618"/>
                    </a:cubicBezTo>
                    <a:cubicBezTo>
                      <a:pt x="0" y="383674"/>
                      <a:pt x="383786" y="0"/>
                      <a:pt x="8517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 name="Google Shape;265;p17"/>
              <p:cNvSpPr/>
              <p:nvPr/>
            </p:nvSpPr>
            <p:spPr>
              <a:xfrm>
                <a:off x="2837657" y="1695058"/>
                <a:ext cx="3054443" cy="2712720"/>
              </a:xfrm>
              <a:custGeom>
                <a:rect b="b" l="l" r="r" t="t"/>
                <a:pathLst>
                  <a:path extrusionOk="0" h="21600" w="21600">
                    <a:moveTo>
                      <a:pt x="14425" y="13479"/>
                    </a:moveTo>
                    <a:cubicBezTo>
                      <a:pt x="14425" y="9000"/>
                      <a:pt x="11190" y="5358"/>
                      <a:pt x="7212" y="5358"/>
                    </a:cubicBezTo>
                    <a:cubicBezTo>
                      <a:pt x="6841" y="5358"/>
                      <a:pt x="6506" y="5400"/>
                      <a:pt x="6134" y="5442"/>
                    </a:cubicBezTo>
                    <a:cubicBezTo>
                      <a:pt x="6395" y="4898"/>
                      <a:pt x="6543" y="4312"/>
                      <a:pt x="6543" y="3684"/>
                    </a:cubicBezTo>
                    <a:cubicBezTo>
                      <a:pt x="6543" y="1633"/>
                      <a:pt x="5093" y="0"/>
                      <a:pt x="3272" y="0"/>
                    </a:cubicBezTo>
                    <a:cubicBezTo>
                      <a:pt x="1450" y="0"/>
                      <a:pt x="0" y="1633"/>
                      <a:pt x="0" y="3684"/>
                    </a:cubicBezTo>
                    <a:cubicBezTo>
                      <a:pt x="0" y="5442"/>
                      <a:pt x="1078" y="6907"/>
                      <a:pt x="2565" y="7284"/>
                    </a:cubicBezTo>
                    <a:cubicBezTo>
                      <a:pt x="1004" y="8791"/>
                      <a:pt x="0" y="10967"/>
                      <a:pt x="0" y="13479"/>
                    </a:cubicBezTo>
                    <a:cubicBezTo>
                      <a:pt x="0" y="17958"/>
                      <a:pt x="3234" y="21600"/>
                      <a:pt x="7212" y="21600"/>
                    </a:cubicBezTo>
                    <a:lnTo>
                      <a:pt x="21600" y="21600"/>
                    </a:lnTo>
                    <a:cubicBezTo>
                      <a:pt x="17659" y="21600"/>
                      <a:pt x="14425" y="17958"/>
                      <a:pt x="14425" y="13479"/>
                    </a:cubicBezTo>
                    <a:close/>
                    <a:moveTo>
                      <a:pt x="892" y="3726"/>
                    </a:moveTo>
                    <a:cubicBezTo>
                      <a:pt x="892" y="2219"/>
                      <a:pt x="1970" y="1005"/>
                      <a:pt x="3309" y="1005"/>
                    </a:cubicBezTo>
                    <a:cubicBezTo>
                      <a:pt x="4647" y="1005"/>
                      <a:pt x="5725" y="2219"/>
                      <a:pt x="5725" y="3726"/>
                    </a:cubicBezTo>
                    <a:cubicBezTo>
                      <a:pt x="5725" y="5233"/>
                      <a:pt x="4647" y="6447"/>
                      <a:pt x="3309" y="6447"/>
                    </a:cubicBezTo>
                    <a:cubicBezTo>
                      <a:pt x="1970" y="6447"/>
                      <a:pt x="892" y="5191"/>
                      <a:pt x="892" y="3726"/>
                    </a:cubicBezTo>
                    <a:close/>
                    <a:moveTo>
                      <a:pt x="7250" y="20260"/>
                    </a:moveTo>
                    <a:cubicBezTo>
                      <a:pt x="3941" y="20260"/>
                      <a:pt x="1227" y="17205"/>
                      <a:pt x="1227" y="13479"/>
                    </a:cubicBezTo>
                    <a:cubicBezTo>
                      <a:pt x="1227" y="9753"/>
                      <a:pt x="3941" y="6698"/>
                      <a:pt x="7250" y="6698"/>
                    </a:cubicBezTo>
                    <a:cubicBezTo>
                      <a:pt x="10558" y="6698"/>
                      <a:pt x="13272" y="9753"/>
                      <a:pt x="13272" y="13479"/>
                    </a:cubicBezTo>
                    <a:cubicBezTo>
                      <a:pt x="13272" y="17247"/>
                      <a:pt x="10558" y="20260"/>
                      <a:pt x="7250" y="20260"/>
                    </a:cubicBezTo>
                    <a:close/>
                  </a:path>
                </a:pathLst>
              </a:custGeom>
              <a:solidFill>
                <a:srgbClr val="00AD6C"/>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 name="Google Shape;266;p17"/>
              <p:cNvSpPr/>
              <p:nvPr/>
            </p:nvSpPr>
            <p:spPr>
              <a:xfrm>
                <a:off x="5536779" y="1792258"/>
                <a:ext cx="731520" cy="731520"/>
              </a:xfrm>
              <a:custGeom>
                <a:rect b="b" l="l" r="r" t="t"/>
                <a:pathLst>
                  <a:path extrusionOk="0" h="683455" w="683432">
                    <a:moveTo>
                      <a:pt x="341787" y="0"/>
                    </a:moveTo>
                    <a:cubicBezTo>
                      <a:pt x="530993" y="0"/>
                      <a:pt x="683432" y="152465"/>
                      <a:pt x="683432" y="341727"/>
                    </a:cubicBezTo>
                    <a:cubicBezTo>
                      <a:pt x="683432" y="530990"/>
                      <a:pt x="530993" y="683455"/>
                      <a:pt x="341787" y="683455"/>
                    </a:cubicBezTo>
                    <a:cubicBezTo>
                      <a:pt x="152440" y="683455"/>
                      <a:pt x="0" y="525715"/>
                      <a:pt x="0" y="341727"/>
                    </a:cubicBezTo>
                    <a:cubicBezTo>
                      <a:pt x="0" y="152465"/>
                      <a:pt x="152440" y="0"/>
                      <a:pt x="34178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3</a:t>
                </a:r>
                <a:endParaRPr/>
              </a:p>
            </p:txBody>
          </p:sp>
          <p:sp>
            <p:nvSpPr>
              <p:cNvPr id="267" name="Google Shape;267;p17"/>
              <p:cNvSpPr/>
              <p:nvPr/>
            </p:nvSpPr>
            <p:spPr>
              <a:xfrm>
                <a:off x="5582876" y="2519015"/>
                <a:ext cx="1737360" cy="1737360"/>
              </a:xfrm>
              <a:custGeom>
                <a:rect b="b" l="l" r="r" t="t"/>
                <a:pathLst>
                  <a:path extrusionOk="0" h="1703236" w="1703277">
                    <a:moveTo>
                      <a:pt x="851709" y="0"/>
                    </a:moveTo>
                    <a:cubicBezTo>
                      <a:pt x="1319492" y="0"/>
                      <a:pt x="1703277" y="383674"/>
                      <a:pt x="1703277" y="851618"/>
                    </a:cubicBezTo>
                    <a:cubicBezTo>
                      <a:pt x="1703277" y="1324837"/>
                      <a:pt x="1319492" y="1703236"/>
                      <a:pt x="851709" y="1703236"/>
                    </a:cubicBezTo>
                    <a:cubicBezTo>
                      <a:pt x="383786" y="1703236"/>
                      <a:pt x="0" y="1319562"/>
                      <a:pt x="0" y="851618"/>
                    </a:cubicBezTo>
                    <a:cubicBezTo>
                      <a:pt x="0" y="383674"/>
                      <a:pt x="383786" y="0"/>
                      <a:pt x="8517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 name="Google Shape;268;p17"/>
              <p:cNvSpPr/>
              <p:nvPr/>
            </p:nvSpPr>
            <p:spPr>
              <a:xfrm>
                <a:off x="5431246" y="1695058"/>
                <a:ext cx="3054443" cy="2712720"/>
              </a:xfrm>
              <a:custGeom>
                <a:rect b="b" l="l" r="r" t="t"/>
                <a:pathLst>
                  <a:path extrusionOk="0" h="21600" w="21600">
                    <a:moveTo>
                      <a:pt x="14425" y="13479"/>
                    </a:moveTo>
                    <a:cubicBezTo>
                      <a:pt x="14425" y="9000"/>
                      <a:pt x="11190" y="5358"/>
                      <a:pt x="7212" y="5358"/>
                    </a:cubicBezTo>
                    <a:cubicBezTo>
                      <a:pt x="6841" y="5358"/>
                      <a:pt x="6506" y="5400"/>
                      <a:pt x="6134" y="5442"/>
                    </a:cubicBezTo>
                    <a:cubicBezTo>
                      <a:pt x="6395" y="4898"/>
                      <a:pt x="6543" y="4312"/>
                      <a:pt x="6543" y="3684"/>
                    </a:cubicBezTo>
                    <a:cubicBezTo>
                      <a:pt x="6543" y="1633"/>
                      <a:pt x="5093" y="0"/>
                      <a:pt x="3272" y="0"/>
                    </a:cubicBezTo>
                    <a:cubicBezTo>
                      <a:pt x="1450" y="0"/>
                      <a:pt x="0" y="1633"/>
                      <a:pt x="0" y="3684"/>
                    </a:cubicBezTo>
                    <a:cubicBezTo>
                      <a:pt x="0" y="5442"/>
                      <a:pt x="1078" y="6907"/>
                      <a:pt x="2565" y="7284"/>
                    </a:cubicBezTo>
                    <a:cubicBezTo>
                      <a:pt x="1004" y="8791"/>
                      <a:pt x="0" y="10967"/>
                      <a:pt x="0" y="13479"/>
                    </a:cubicBezTo>
                    <a:cubicBezTo>
                      <a:pt x="0" y="17958"/>
                      <a:pt x="3234" y="21600"/>
                      <a:pt x="7212" y="21600"/>
                    </a:cubicBezTo>
                    <a:lnTo>
                      <a:pt x="21600" y="21600"/>
                    </a:lnTo>
                    <a:cubicBezTo>
                      <a:pt x="17622" y="21600"/>
                      <a:pt x="14425" y="17958"/>
                      <a:pt x="14425" y="13479"/>
                    </a:cubicBezTo>
                    <a:close/>
                    <a:moveTo>
                      <a:pt x="892" y="3726"/>
                    </a:moveTo>
                    <a:cubicBezTo>
                      <a:pt x="892" y="2219"/>
                      <a:pt x="1970" y="1005"/>
                      <a:pt x="3309" y="1005"/>
                    </a:cubicBezTo>
                    <a:cubicBezTo>
                      <a:pt x="4647" y="1005"/>
                      <a:pt x="5725" y="2219"/>
                      <a:pt x="5725" y="3726"/>
                    </a:cubicBezTo>
                    <a:cubicBezTo>
                      <a:pt x="5725" y="5233"/>
                      <a:pt x="4647" y="6447"/>
                      <a:pt x="3309" y="6447"/>
                    </a:cubicBezTo>
                    <a:cubicBezTo>
                      <a:pt x="1970" y="6447"/>
                      <a:pt x="892" y="5191"/>
                      <a:pt x="892" y="3726"/>
                    </a:cubicBezTo>
                    <a:close/>
                    <a:moveTo>
                      <a:pt x="7212" y="20260"/>
                    </a:moveTo>
                    <a:cubicBezTo>
                      <a:pt x="3904" y="20260"/>
                      <a:pt x="1190" y="17205"/>
                      <a:pt x="1190" y="13479"/>
                    </a:cubicBezTo>
                    <a:cubicBezTo>
                      <a:pt x="1190" y="9753"/>
                      <a:pt x="3904" y="6698"/>
                      <a:pt x="7212" y="6698"/>
                    </a:cubicBezTo>
                    <a:cubicBezTo>
                      <a:pt x="10521" y="6698"/>
                      <a:pt x="13235" y="9753"/>
                      <a:pt x="13235" y="13479"/>
                    </a:cubicBezTo>
                    <a:cubicBezTo>
                      <a:pt x="13235" y="17247"/>
                      <a:pt x="10558" y="20260"/>
                      <a:pt x="7212" y="20260"/>
                    </a:cubicBezTo>
                    <a:close/>
                  </a:path>
                </a:pathLst>
              </a:custGeom>
              <a:solidFill>
                <a:srgbClr val="00A685"/>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9" name="Google Shape;269;p17"/>
              <p:cNvSpPr/>
              <p:nvPr/>
            </p:nvSpPr>
            <p:spPr>
              <a:xfrm>
                <a:off x="8132089" y="1792258"/>
                <a:ext cx="731520" cy="731520"/>
              </a:xfrm>
              <a:custGeom>
                <a:rect b="b" l="l" r="r" t="t"/>
                <a:pathLst>
                  <a:path extrusionOk="0" h="683455" w="683432">
                    <a:moveTo>
                      <a:pt x="341787" y="0"/>
                    </a:moveTo>
                    <a:cubicBezTo>
                      <a:pt x="530993" y="0"/>
                      <a:pt x="683432" y="152465"/>
                      <a:pt x="683432" y="341727"/>
                    </a:cubicBezTo>
                    <a:cubicBezTo>
                      <a:pt x="683432" y="530990"/>
                      <a:pt x="530993" y="683455"/>
                      <a:pt x="341787" y="683455"/>
                    </a:cubicBezTo>
                    <a:cubicBezTo>
                      <a:pt x="152440" y="683455"/>
                      <a:pt x="0" y="525715"/>
                      <a:pt x="0" y="341727"/>
                    </a:cubicBezTo>
                    <a:cubicBezTo>
                      <a:pt x="0" y="152465"/>
                      <a:pt x="152440" y="0"/>
                      <a:pt x="34178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4</a:t>
                </a:r>
                <a:endParaRPr/>
              </a:p>
            </p:txBody>
          </p:sp>
          <p:sp>
            <p:nvSpPr>
              <p:cNvPr id="270" name="Google Shape;270;p17"/>
              <p:cNvSpPr/>
              <p:nvPr/>
            </p:nvSpPr>
            <p:spPr>
              <a:xfrm>
                <a:off x="8172139" y="2519015"/>
                <a:ext cx="1737360" cy="1737360"/>
              </a:xfrm>
              <a:custGeom>
                <a:rect b="b" l="l" r="r" t="t"/>
                <a:pathLst>
                  <a:path extrusionOk="0" h="1703236" w="1703277">
                    <a:moveTo>
                      <a:pt x="851709" y="0"/>
                    </a:moveTo>
                    <a:cubicBezTo>
                      <a:pt x="1319492" y="0"/>
                      <a:pt x="1703277" y="383674"/>
                      <a:pt x="1703277" y="851618"/>
                    </a:cubicBezTo>
                    <a:cubicBezTo>
                      <a:pt x="1703277" y="1324837"/>
                      <a:pt x="1319492" y="1703236"/>
                      <a:pt x="851709" y="1703236"/>
                    </a:cubicBezTo>
                    <a:cubicBezTo>
                      <a:pt x="383786" y="1703236"/>
                      <a:pt x="0" y="1319562"/>
                      <a:pt x="0" y="851618"/>
                    </a:cubicBezTo>
                    <a:cubicBezTo>
                      <a:pt x="0" y="383674"/>
                      <a:pt x="383786" y="0"/>
                      <a:pt x="8517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 name="Google Shape;271;p17"/>
              <p:cNvSpPr/>
              <p:nvPr/>
            </p:nvSpPr>
            <p:spPr>
              <a:xfrm>
                <a:off x="8024836" y="1695058"/>
                <a:ext cx="3054443" cy="2712720"/>
              </a:xfrm>
              <a:custGeom>
                <a:rect b="b" l="l" r="r" t="t"/>
                <a:pathLst>
                  <a:path extrusionOk="0" h="21600" w="21600">
                    <a:moveTo>
                      <a:pt x="14425" y="13479"/>
                    </a:moveTo>
                    <a:cubicBezTo>
                      <a:pt x="14425" y="9000"/>
                      <a:pt x="11190" y="5358"/>
                      <a:pt x="7212" y="5358"/>
                    </a:cubicBezTo>
                    <a:cubicBezTo>
                      <a:pt x="6841" y="5358"/>
                      <a:pt x="6506" y="5400"/>
                      <a:pt x="6134" y="5442"/>
                    </a:cubicBezTo>
                    <a:cubicBezTo>
                      <a:pt x="6395" y="4898"/>
                      <a:pt x="6543" y="4312"/>
                      <a:pt x="6543" y="3684"/>
                    </a:cubicBezTo>
                    <a:cubicBezTo>
                      <a:pt x="6543" y="1633"/>
                      <a:pt x="5093" y="0"/>
                      <a:pt x="3272" y="0"/>
                    </a:cubicBezTo>
                    <a:cubicBezTo>
                      <a:pt x="1450" y="0"/>
                      <a:pt x="0" y="1633"/>
                      <a:pt x="0" y="3684"/>
                    </a:cubicBezTo>
                    <a:cubicBezTo>
                      <a:pt x="0" y="5442"/>
                      <a:pt x="1078" y="6907"/>
                      <a:pt x="2565" y="7284"/>
                    </a:cubicBezTo>
                    <a:cubicBezTo>
                      <a:pt x="1004" y="8791"/>
                      <a:pt x="0" y="10967"/>
                      <a:pt x="0" y="13479"/>
                    </a:cubicBezTo>
                    <a:cubicBezTo>
                      <a:pt x="0" y="17958"/>
                      <a:pt x="3234" y="21600"/>
                      <a:pt x="7212" y="21600"/>
                    </a:cubicBezTo>
                    <a:lnTo>
                      <a:pt x="21600" y="21600"/>
                    </a:lnTo>
                    <a:cubicBezTo>
                      <a:pt x="17622" y="21600"/>
                      <a:pt x="14425" y="17958"/>
                      <a:pt x="14425" y="13479"/>
                    </a:cubicBezTo>
                    <a:close/>
                    <a:moveTo>
                      <a:pt x="892" y="3726"/>
                    </a:moveTo>
                    <a:cubicBezTo>
                      <a:pt x="892" y="2219"/>
                      <a:pt x="1971" y="1005"/>
                      <a:pt x="3309" y="1005"/>
                    </a:cubicBezTo>
                    <a:cubicBezTo>
                      <a:pt x="4647" y="1005"/>
                      <a:pt x="5725" y="2219"/>
                      <a:pt x="5725" y="3726"/>
                    </a:cubicBezTo>
                    <a:cubicBezTo>
                      <a:pt x="5725" y="5233"/>
                      <a:pt x="4647" y="6447"/>
                      <a:pt x="3309" y="6447"/>
                    </a:cubicBezTo>
                    <a:cubicBezTo>
                      <a:pt x="1971" y="6447"/>
                      <a:pt x="892" y="5191"/>
                      <a:pt x="892" y="3726"/>
                    </a:cubicBezTo>
                    <a:close/>
                    <a:moveTo>
                      <a:pt x="7212" y="20260"/>
                    </a:moveTo>
                    <a:cubicBezTo>
                      <a:pt x="3904" y="20260"/>
                      <a:pt x="1190" y="17205"/>
                      <a:pt x="1190" y="13479"/>
                    </a:cubicBezTo>
                    <a:cubicBezTo>
                      <a:pt x="1190" y="9753"/>
                      <a:pt x="3904" y="6698"/>
                      <a:pt x="7212" y="6698"/>
                    </a:cubicBezTo>
                    <a:cubicBezTo>
                      <a:pt x="10521" y="6698"/>
                      <a:pt x="13235" y="9753"/>
                      <a:pt x="13235" y="13479"/>
                    </a:cubicBezTo>
                    <a:cubicBezTo>
                      <a:pt x="13235" y="17247"/>
                      <a:pt x="10558" y="20260"/>
                      <a:pt x="7212" y="20260"/>
                    </a:cubicBezTo>
                    <a:close/>
                  </a:path>
                </a:pathLst>
              </a:custGeom>
              <a:solidFill>
                <a:srgbClr val="00A09C"/>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72" name="Google Shape;272;p17"/>
            <p:cNvSpPr/>
            <p:nvPr/>
          </p:nvSpPr>
          <p:spPr>
            <a:xfrm>
              <a:off x="7907863" y="1765061"/>
              <a:ext cx="513201" cy="526840"/>
            </a:xfrm>
            <a:custGeom>
              <a:rect b="b" l="l" r="r" t="t"/>
              <a:pathLst>
                <a:path extrusionOk="0" h="683455" w="683432">
                  <a:moveTo>
                    <a:pt x="341787" y="0"/>
                  </a:moveTo>
                  <a:cubicBezTo>
                    <a:pt x="530993" y="0"/>
                    <a:pt x="683432" y="152465"/>
                    <a:pt x="683432" y="341727"/>
                  </a:cubicBezTo>
                  <a:cubicBezTo>
                    <a:pt x="683432" y="530990"/>
                    <a:pt x="530993" y="683455"/>
                    <a:pt x="341787" y="683455"/>
                  </a:cubicBezTo>
                  <a:cubicBezTo>
                    <a:pt x="152440" y="683455"/>
                    <a:pt x="0" y="525715"/>
                    <a:pt x="0" y="341727"/>
                  </a:cubicBezTo>
                  <a:cubicBezTo>
                    <a:pt x="0" y="152465"/>
                    <a:pt x="152440" y="0"/>
                    <a:pt x="34178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5</a:t>
              </a:r>
              <a:endParaRPr/>
            </a:p>
          </p:txBody>
        </p:sp>
        <p:sp>
          <p:nvSpPr>
            <p:cNvPr id="273" name="Google Shape;273;p17"/>
            <p:cNvSpPr/>
            <p:nvPr/>
          </p:nvSpPr>
          <p:spPr>
            <a:xfrm>
              <a:off x="7948688" y="2288471"/>
              <a:ext cx="1218852" cy="1251245"/>
            </a:xfrm>
            <a:custGeom>
              <a:rect b="b" l="l" r="r" t="t"/>
              <a:pathLst>
                <a:path extrusionOk="0" h="1703236" w="1703277">
                  <a:moveTo>
                    <a:pt x="851709" y="0"/>
                  </a:moveTo>
                  <a:cubicBezTo>
                    <a:pt x="1319492" y="0"/>
                    <a:pt x="1703277" y="383674"/>
                    <a:pt x="1703277" y="851618"/>
                  </a:cubicBezTo>
                  <a:cubicBezTo>
                    <a:pt x="1703277" y="1324837"/>
                    <a:pt x="1319492" y="1703236"/>
                    <a:pt x="851709" y="1703236"/>
                  </a:cubicBezTo>
                  <a:cubicBezTo>
                    <a:pt x="383786" y="1703236"/>
                    <a:pt x="0" y="1319562"/>
                    <a:pt x="0" y="851618"/>
                  </a:cubicBezTo>
                  <a:cubicBezTo>
                    <a:pt x="0" y="383674"/>
                    <a:pt x="383786" y="0"/>
                    <a:pt x="8517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 name="Google Shape;274;p17"/>
            <p:cNvSpPr/>
            <p:nvPr/>
          </p:nvSpPr>
          <p:spPr>
            <a:xfrm>
              <a:off x="7836239" y="1695058"/>
              <a:ext cx="2142856" cy="1953699"/>
            </a:xfrm>
            <a:custGeom>
              <a:rect b="b" l="l" r="r" t="t"/>
              <a:pathLst>
                <a:path extrusionOk="0" h="21600" w="21600">
                  <a:moveTo>
                    <a:pt x="14425" y="13479"/>
                  </a:moveTo>
                  <a:cubicBezTo>
                    <a:pt x="14425" y="9000"/>
                    <a:pt x="11190" y="5358"/>
                    <a:pt x="7212" y="5358"/>
                  </a:cubicBezTo>
                  <a:cubicBezTo>
                    <a:pt x="6841" y="5358"/>
                    <a:pt x="6506" y="5400"/>
                    <a:pt x="6134" y="5442"/>
                  </a:cubicBezTo>
                  <a:cubicBezTo>
                    <a:pt x="6395" y="4898"/>
                    <a:pt x="6543" y="4312"/>
                    <a:pt x="6543" y="3684"/>
                  </a:cubicBezTo>
                  <a:cubicBezTo>
                    <a:pt x="6543" y="1633"/>
                    <a:pt x="5093" y="0"/>
                    <a:pt x="3272" y="0"/>
                  </a:cubicBezTo>
                  <a:cubicBezTo>
                    <a:pt x="1450" y="0"/>
                    <a:pt x="0" y="1633"/>
                    <a:pt x="0" y="3684"/>
                  </a:cubicBezTo>
                  <a:cubicBezTo>
                    <a:pt x="0" y="5442"/>
                    <a:pt x="1078" y="6907"/>
                    <a:pt x="2565" y="7284"/>
                  </a:cubicBezTo>
                  <a:cubicBezTo>
                    <a:pt x="1004" y="8791"/>
                    <a:pt x="0" y="10967"/>
                    <a:pt x="0" y="13479"/>
                  </a:cubicBezTo>
                  <a:cubicBezTo>
                    <a:pt x="0" y="17958"/>
                    <a:pt x="3234" y="21600"/>
                    <a:pt x="7212" y="21600"/>
                  </a:cubicBezTo>
                  <a:lnTo>
                    <a:pt x="21600" y="21600"/>
                  </a:lnTo>
                  <a:cubicBezTo>
                    <a:pt x="17659" y="21600"/>
                    <a:pt x="14425" y="17958"/>
                    <a:pt x="14425" y="13479"/>
                  </a:cubicBezTo>
                  <a:close/>
                  <a:moveTo>
                    <a:pt x="892" y="3726"/>
                  </a:moveTo>
                  <a:cubicBezTo>
                    <a:pt x="892" y="2219"/>
                    <a:pt x="1970" y="1005"/>
                    <a:pt x="3309" y="1005"/>
                  </a:cubicBezTo>
                  <a:cubicBezTo>
                    <a:pt x="4647" y="1005"/>
                    <a:pt x="5725" y="2219"/>
                    <a:pt x="5725" y="3726"/>
                  </a:cubicBezTo>
                  <a:cubicBezTo>
                    <a:pt x="5725" y="5233"/>
                    <a:pt x="4647" y="6447"/>
                    <a:pt x="3309" y="6447"/>
                  </a:cubicBezTo>
                  <a:cubicBezTo>
                    <a:pt x="1970" y="6447"/>
                    <a:pt x="892" y="5191"/>
                    <a:pt x="892" y="3726"/>
                  </a:cubicBezTo>
                  <a:close/>
                  <a:moveTo>
                    <a:pt x="7250" y="20260"/>
                  </a:moveTo>
                  <a:cubicBezTo>
                    <a:pt x="3941" y="20260"/>
                    <a:pt x="1227" y="17205"/>
                    <a:pt x="1227" y="13479"/>
                  </a:cubicBezTo>
                  <a:cubicBezTo>
                    <a:pt x="1227" y="9753"/>
                    <a:pt x="3941" y="6698"/>
                    <a:pt x="7250" y="6698"/>
                  </a:cubicBezTo>
                  <a:cubicBezTo>
                    <a:pt x="10558" y="6698"/>
                    <a:pt x="13272" y="9753"/>
                    <a:pt x="13272" y="13479"/>
                  </a:cubicBezTo>
                  <a:cubicBezTo>
                    <a:pt x="13272" y="17247"/>
                    <a:pt x="10558" y="20260"/>
                    <a:pt x="7250" y="20260"/>
                  </a:cubicBezTo>
                  <a:close/>
                </a:path>
              </a:pathLst>
            </a:custGeom>
            <a:solidFill>
              <a:srgbClr val="0092A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 name="Google Shape;275;p17"/>
            <p:cNvSpPr/>
            <p:nvPr/>
          </p:nvSpPr>
          <p:spPr>
            <a:xfrm>
              <a:off x="9728612" y="1765061"/>
              <a:ext cx="513201" cy="526840"/>
            </a:xfrm>
            <a:custGeom>
              <a:rect b="b" l="l" r="r" t="t"/>
              <a:pathLst>
                <a:path extrusionOk="0" h="683455" w="683432">
                  <a:moveTo>
                    <a:pt x="341787" y="0"/>
                  </a:moveTo>
                  <a:cubicBezTo>
                    <a:pt x="530993" y="0"/>
                    <a:pt x="683432" y="152465"/>
                    <a:pt x="683432" y="341727"/>
                  </a:cubicBezTo>
                  <a:cubicBezTo>
                    <a:pt x="683432" y="530990"/>
                    <a:pt x="530993" y="683455"/>
                    <a:pt x="341787" y="683455"/>
                  </a:cubicBezTo>
                  <a:cubicBezTo>
                    <a:pt x="152440" y="683455"/>
                    <a:pt x="0" y="525715"/>
                    <a:pt x="0" y="341727"/>
                  </a:cubicBezTo>
                  <a:cubicBezTo>
                    <a:pt x="0" y="152465"/>
                    <a:pt x="152440" y="0"/>
                    <a:pt x="34178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6</a:t>
              </a:r>
              <a:endParaRPr/>
            </a:p>
          </p:txBody>
        </p:sp>
        <p:sp>
          <p:nvSpPr>
            <p:cNvPr id="276" name="Google Shape;276;p17"/>
            <p:cNvSpPr/>
            <p:nvPr/>
          </p:nvSpPr>
          <p:spPr>
            <a:xfrm>
              <a:off x="9765194" y="2288471"/>
              <a:ext cx="1218852" cy="1251245"/>
            </a:xfrm>
            <a:custGeom>
              <a:rect b="b" l="l" r="r" t="t"/>
              <a:pathLst>
                <a:path extrusionOk="0" h="1703236" w="1703277">
                  <a:moveTo>
                    <a:pt x="851709" y="0"/>
                  </a:moveTo>
                  <a:cubicBezTo>
                    <a:pt x="1319492" y="0"/>
                    <a:pt x="1703277" y="383674"/>
                    <a:pt x="1703277" y="851618"/>
                  </a:cubicBezTo>
                  <a:cubicBezTo>
                    <a:pt x="1703277" y="1324837"/>
                    <a:pt x="1319492" y="1703236"/>
                    <a:pt x="851709" y="1703236"/>
                  </a:cubicBezTo>
                  <a:cubicBezTo>
                    <a:pt x="383786" y="1703236"/>
                    <a:pt x="0" y="1319562"/>
                    <a:pt x="0" y="851618"/>
                  </a:cubicBezTo>
                  <a:cubicBezTo>
                    <a:pt x="0" y="383674"/>
                    <a:pt x="383786" y="0"/>
                    <a:pt x="8517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 name="Google Shape;277;p17"/>
            <p:cNvSpPr/>
            <p:nvPr/>
          </p:nvSpPr>
          <p:spPr>
            <a:xfrm>
              <a:off x="9655781" y="1695058"/>
              <a:ext cx="2142856" cy="1953699"/>
            </a:xfrm>
            <a:custGeom>
              <a:rect b="b" l="l" r="r" t="t"/>
              <a:pathLst>
                <a:path extrusionOk="0" h="21600" w="21600">
                  <a:moveTo>
                    <a:pt x="14425" y="13479"/>
                  </a:moveTo>
                  <a:cubicBezTo>
                    <a:pt x="14425" y="9000"/>
                    <a:pt x="11190" y="5358"/>
                    <a:pt x="7212" y="5358"/>
                  </a:cubicBezTo>
                  <a:cubicBezTo>
                    <a:pt x="6841" y="5358"/>
                    <a:pt x="6506" y="5400"/>
                    <a:pt x="6134" y="5442"/>
                  </a:cubicBezTo>
                  <a:cubicBezTo>
                    <a:pt x="6395" y="4898"/>
                    <a:pt x="6543" y="4312"/>
                    <a:pt x="6543" y="3684"/>
                  </a:cubicBezTo>
                  <a:cubicBezTo>
                    <a:pt x="6543" y="1633"/>
                    <a:pt x="5093" y="0"/>
                    <a:pt x="3272" y="0"/>
                  </a:cubicBezTo>
                  <a:cubicBezTo>
                    <a:pt x="1450" y="0"/>
                    <a:pt x="0" y="1633"/>
                    <a:pt x="0" y="3684"/>
                  </a:cubicBezTo>
                  <a:cubicBezTo>
                    <a:pt x="0" y="5442"/>
                    <a:pt x="1078" y="6907"/>
                    <a:pt x="2565" y="7284"/>
                  </a:cubicBezTo>
                  <a:cubicBezTo>
                    <a:pt x="1004" y="8791"/>
                    <a:pt x="0" y="10967"/>
                    <a:pt x="0" y="13479"/>
                  </a:cubicBezTo>
                  <a:cubicBezTo>
                    <a:pt x="0" y="17958"/>
                    <a:pt x="3234" y="21600"/>
                    <a:pt x="7212" y="21600"/>
                  </a:cubicBezTo>
                  <a:lnTo>
                    <a:pt x="21600" y="21600"/>
                  </a:lnTo>
                  <a:cubicBezTo>
                    <a:pt x="17659" y="21600"/>
                    <a:pt x="14425" y="17958"/>
                    <a:pt x="14425" y="13479"/>
                  </a:cubicBezTo>
                  <a:close/>
                  <a:moveTo>
                    <a:pt x="892" y="3726"/>
                  </a:moveTo>
                  <a:cubicBezTo>
                    <a:pt x="892" y="2219"/>
                    <a:pt x="1970" y="1005"/>
                    <a:pt x="3309" y="1005"/>
                  </a:cubicBezTo>
                  <a:cubicBezTo>
                    <a:pt x="4647" y="1005"/>
                    <a:pt x="5725" y="2219"/>
                    <a:pt x="5725" y="3726"/>
                  </a:cubicBezTo>
                  <a:cubicBezTo>
                    <a:pt x="5725" y="5233"/>
                    <a:pt x="4647" y="6447"/>
                    <a:pt x="3309" y="6447"/>
                  </a:cubicBezTo>
                  <a:cubicBezTo>
                    <a:pt x="1970" y="6447"/>
                    <a:pt x="892" y="5191"/>
                    <a:pt x="892" y="3726"/>
                  </a:cubicBezTo>
                  <a:close/>
                  <a:moveTo>
                    <a:pt x="7250" y="20260"/>
                  </a:moveTo>
                  <a:cubicBezTo>
                    <a:pt x="3941" y="20260"/>
                    <a:pt x="1227" y="17205"/>
                    <a:pt x="1227" y="13479"/>
                  </a:cubicBezTo>
                  <a:cubicBezTo>
                    <a:pt x="1227" y="9753"/>
                    <a:pt x="3941" y="6698"/>
                    <a:pt x="7250" y="6698"/>
                  </a:cubicBezTo>
                  <a:cubicBezTo>
                    <a:pt x="10558" y="6698"/>
                    <a:pt x="13272" y="9753"/>
                    <a:pt x="13272" y="13479"/>
                  </a:cubicBezTo>
                  <a:cubicBezTo>
                    <a:pt x="13272" y="17247"/>
                    <a:pt x="10558" y="20260"/>
                    <a:pt x="7250" y="20260"/>
                  </a:cubicBezTo>
                  <a:close/>
                </a:path>
              </a:pathLst>
            </a:custGeom>
            <a:solidFill>
              <a:srgbClr val="008A99"/>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78" name="Google Shape;278;p17"/>
          <p:cNvSpPr txBox="1"/>
          <p:nvPr/>
        </p:nvSpPr>
        <p:spPr>
          <a:xfrm>
            <a:off x="586640" y="3790987"/>
            <a:ext cx="1568445" cy="1754326"/>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Establish comprehensive workforce development programs</a:t>
            </a:r>
            <a:endParaRPr/>
          </a:p>
          <a:p>
            <a:pPr indent="0" lvl="0" marL="0" marR="0" rtl="0" algn="just">
              <a:spcBef>
                <a:spcPts val="0"/>
              </a:spcBef>
              <a:spcAft>
                <a:spcPts val="0"/>
              </a:spcAft>
              <a:buNone/>
            </a:pPr>
            <a:r>
              <a:t/>
            </a:r>
            <a:endParaRPr sz="1800">
              <a:solidFill>
                <a:srgbClr val="707070"/>
              </a:solidFill>
              <a:latin typeface="Arial"/>
              <a:ea typeface="Arial"/>
              <a:cs typeface="Arial"/>
              <a:sym typeface="Arial"/>
            </a:endParaRPr>
          </a:p>
        </p:txBody>
      </p:sp>
      <p:sp>
        <p:nvSpPr>
          <p:cNvPr id="279" name="Google Shape;279;p17"/>
          <p:cNvSpPr txBox="1"/>
          <p:nvPr/>
        </p:nvSpPr>
        <p:spPr>
          <a:xfrm>
            <a:off x="2458539" y="3775044"/>
            <a:ext cx="1710130" cy="2308324"/>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Establish partnerships with educational centers to develop specialized programs</a:t>
            </a:r>
            <a:endParaRPr/>
          </a:p>
          <a:p>
            <a:pPr indent="0" lvl="0" marL="0" marR="0" rtl="0" algn="l">
              <a:spcBef>
                <a:spcPts val="0"/>
              </a:spcBef>
              <a:spcAft>
                <a:spcPts val="0"/>
              </a:spcAft>
              <a:buNone/>
            </a:pPr>
            <a:r>
              <a:t/>
            </a:r>
            <a:endParaRPr sz="1800">
              <a:solidFill>
                <a:srgbClr val="707070"/>
              </a:solidFill>
              <a:latin typeface="Arial"/>
              <a:ea typeface="Arial"/>
              <a:cs typeface="Arial"/>
              <a:sym typeface="Arial"/>
            </a:endParaRPr>
          </a:p>
        </p:txBody>
      </p:sp>
      <p:sp>
        <p:nvSpPr>
          <p:cNvPr id="280" name="Google Shape;280;p17"/>
          <p:cNvSpPr txBox="1"/>
          <p:nvPr/>
        </p:nvSpPr>
        <p:spPr>
          <a:xfrm>
            <a:off x="4302469" y="3790987"/>
            <a:ext cx="1694673" cy="2308324"/>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Align curricula with industry needs and provide targeted training for displaced workers</a:t>
            </a:r>
            <a:endParaRPr/>
          </a:p>
          <a:p>
            <a:pPr indent="0" lvl="0" marL="0" marR="0" rtl="0" algn="just">
              <a:spcBef>
                <a:spcPts val="0"/>
              </a:spcBef>
              <a:spcAft>
                <a:spcPts val="0"/>
              </a:spcAft>
              <a:buNone/>
            </a:pPr>
            <a:r>
              <a:t/>
            </a:r>
            <a:endParaRPr sz="1800">
              <a:solidFill>
                <a:srgbClr val="707070"/>
              </a:solidFill>
              <a:latin typeface="Arial"/>
              <a:ea typeface="Arial"/>
              <a:cs typeface="Arial"/>
              <a:sym typeface="Arial"/>
            </a:endParaRPr>
          </a:p>
        </p:txBody>
      </p:sp>
      <p:sp>
        <p:nvSpPr>
          <p:cNvPr id="281" name="Google Shape;281;p17"/>
          <p:cNvSpPr txBox="1"/>
          <p:nvPr/>
        </p:nvSpPr>
        <p:spPr>
          <a:xfrm>
            <a:off x="6036160" y="3790987"/>
            <a:ext cx="1694673" cy="2031325"/>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Offer financial assistance and incentives for participation in training programs</a:t>
            </a:r>
            <a:endParaRPr/>
          </a:p>
          <a:p>
            <a:pPr indent="0" lvl="0" marL="0" marR="0" rtl="0" algn="just">
              <a:spcBef>
                <a:spcPts val="0"/>
              </a:spcBef>
              <a:spcAft>
                <a:spcPts val="0"/>
              </a:spcAft>
              <a:buNone/>
            </a:pPr>
            <a:r>
              <a:t/>
            </a:r>
            <a:endParaRPr sz="1800">
              <a:solidFill>
                <a:srgbClr val="707070"/>
              </a:solidFill>
              <a:latin typeface="Arial"/>
              <a:ea typeface="Arial"/>
              <a:cs typeface="Arial"/>
              <a:sym typeface="Arial"/>
            </a:endParaRPr>
          </a:p>
        </p:txBody>
      </p:sp>
      <p:sp>
        <p:nvSpPr>
          <p:cNvPr id="282" name="Google Shape;282;p17"/>
          <p:cNvSpPr txBox="1"/>
          <p:nvPr/>
        </p:nvSpPr>
        <p:spPr>
          <a:xfrm>
            <a:off x="9875430" y="3775044"/>
            <a:ext cx="1920994" cy="1754326"/>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Continuously adapt strategies based on feedback and lessons learned</a:t>
            </a:r>
            <a:endParaRPr/>
          </a:p>
          <a:p>
            <a:pPr indent="0" lvl="0" marL="0" marR="0" rtl="0" algn="just">
              <a:spcBef>
                <a:spcPts val="0"/>
              </a:spcBef>
              <a:spcAft>
                <a:spcPts val="0"/>
              </a:spcAft>
              <a:buNone/>
            </a:pPr>
            <a:r>
              <a:t/>
            </a:r>
            <a:endParaRPr sz="1800">
              <a:solidFill>
                <a:srgbClr val="707070"/>
              </a:solidFill>
              <a:latin typeface="Arial"/>
              <a:ea typeface="Arial"/>
              <a:cs typeface="Arial"/>
              <a:sym typeface="Arial"/>
            </a:endParaRPr>
          </a:p>
        </p:txBody>
      </p:sp>
      <p:sp>
        <p:nvSpPr>
          <p:cNvPr id="283" name="Google Shape;283;p17"/>
          <p:cNvSpPr txBox="1"/>
          <p:nvPr/>
        </p:nvSpPr>
        <p:spPr>
          <a:xfrm>
            <a:off x="7867860" y="3775044"/>
            <a:ext cx="1920994" cy="2585323"/>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Establish monitoring and evaluation mechanisms to assess the effectiveness of workforce initiatives</a:t>
            </a:r>
            <a:endParaRPr/>
          </a:p>
          <a:p>
            <a:pPr indent="0" lvl="0" marL="0" marR="0" rtl="0" algn="just">
              <a:spcBef>
                <a:spcPts val="0"/>
              </a:spcBef>
              <a:spcAft>
                <a:spcPts val="0"/>
              </a:spcAft>
              <a:buNone/>
            </a:pPr>
            <a:r>
              <a:t/>
            </a:r>
            <a:endParaRPr sz="1800">
              <a:solidFill>
                <a:srgbClr val="707070"/>
              </a:solidFill>
              <a:latin typeface="Arial"/>
              <a:ea typeface="Arial"/>
              <a:cs typeface="Arial"/>
              <a:sym typeface="Arial"/>
            </a:endParaRPr>
          </a:p>
        </p:txBody>
      </p:sp>
      <p:pic>
        <p:nvPicPr>
          <p:cNvPr descr="Bank check outline" id="284" name="Google Shape;284;p17"/>
          <p:cNvPicPr preferRelativeResize="0"/>
          <p:nvPr/>
        </p:nvPicPr>
        <p:blipFill rotWithShape="1">
          <a:blip r:embed="rId3">
            <a:alphaModFix/>
          </a:blip>
          <a:srcRect b="0" l="0" r="0" t="0"/>
          <a:stretch/>
        </p:blipFill>
        <p:spPr>
          <a:xfrm>
            <a:off x="6188386" y="2499120"/>
            <a:ext cx="914400" cy="914400"/>
          </a:xfrm>
          <a:prstGeom prst="rect">
            <a:avLst/>
          </a:prstGeom>
          <a:noFill/>
          <a:ln>
            <a:noFill/>
          </a:ln>
        </p:spPr>
      </p:pic>
      <p:pic>
        <p:nvPicPr>
          <p:cNvPr descr="Clipboard outline" id="285" name="Google Shape;285;p17"/>
          <p:cNvPicPr preferRelativeResize="0"/>
          <p:nvPr/>
        </p:nvPicPr>
        <p:blipFill rotWithShape="1">
          <a:blip r:embed="rId4">
            <a:alphaModFix/>
          </a:blip>
          <a:srcRect b="0" l="0" r="0" t="0"/>
          <a:stretch/>
        </p:blipFill>
        <p:spPr>
          <a:xfrm>
            <a:off x="8025771" y="2462874"/>
            <a:ext cx="914400" cy="914400"/>
          </a:xfrm>
          <a:prstGeom prst="rect">
            <a:avLst/>
          </a:prstGeom>
          <a:noFill/>
          <a:ln>
            <a:noFill/>
          </a:ln>
        </p:spPr>
      </p:pic>
      <p:pic>
        <p:nvPicPr>
          <p:cNvPr descr="Construction worker male outline" id="286" name="Google Shape;286;p17"/>
          <p:cNvPicPr preferRelativeResize="0"/>
          <p:nvPr/>
        </p:nvPicPr>
        <p:blipFill rotWithShape="1">
          <a:blip r:embed="rId5">
            <a:alphaModFix/>
          </a:blip>
          <a:srcRect b="0" l="0" r="0" t="0"/>
          <a:stretch/>
        </p:blipFill>
        <p:spPr>
          <a:xfrm>
            <a:off x="4368843" y="2460991"/>
            <a:ext cx="914400" cy="914400"/>
          </a:xfrm>
          <a:prstGeom prst="rect">
            <a:avLst/>
          </a:prstGeom>
          <a:noFill/>
          <a:ln>
            <a:noFill/>
          </a:ln>
        </p:spPr>
      </p:pic>
      <p:pic>
        <p:nvPicPr>
          <p:cNvPr descr="List outline" id="287" name="Google Shape;287;p17"/>
          <p:cNvPicPr preferRelativeResize="0"/>
          <p:nvPr/>
        </p:nvPicPr>
        <p:blipFill rotWithShape="1">
          <a:blip r:embed="rId6">
            <a:alphaModFix/>
          </a:blip>
          <a:srcRect b="0" l="0" r="0" t="0"/>
          <a:stretch/>
        </p:blipFill>
        <p:spPr>
          <a:xfrm>
            <a:off x="736070" y="2499120"/>
            <a:ext cx="914400" cy="914400"/>
          </a:xfrm>
          <a:prstGeom prst="rect">
            <a:avLst/>
          </a:prstGeom>
          <a:noFill/>
          <a:ln>
            <a:noFill/>
          </a:ln>
        </p:spPr>
      </p:pic>
      <p:pic>
        <p:nvPicPr>
          <p:cNvPr descr="Arrow circle outline" id="288" name="Google Shape;288;p17"/>
          <p:cNvPicPr preferRelativeResize="0"/>
          <p:nvPr/>
        </p:nvPicPr>
        <p:blipFill rotWithShape="1">
          <a:blip r:embed="rId7">
            <a:alphaModFix/>
          </a:blip>
          <a:srcRect b="0" l="0" r="0" t="0"/>
          <a:stretch/>
        </p:blipFill>
        <p:spPr>
          <a:xfrm>
            <a:off x="9836592" y="2460991"/>
            <a:ext cx="914400" cy="914400"/>
          </a:xfrm>
          <a:prstGeom prst="rect">
            <a:avLst/>
          </a:prstGeom>
          <a:noFill/>
          <a:ln>
            <a:noFill/>
          </a:ln>
        </p:spPr>
      </p:pic>
      <p:pic>
        <p:nvPicPr>
          <p:cNvPr descr="Classroom outline" id="289" name="Google Shape;289;p17"/>
          <p:cNvPicPr preferRelativeResize="0"/>
          <p:nvPr/>
        </p:nvPicPr>
        <p:blipFill rotWithShape="1">
          <a:blip r:embed="rId8">
            <a:alphaModFix/>
          </a:blip>
          <a:srcRect b="0" l="0" r="0" t="0"/>
          <a:stretch/>
        </p:blipFill>
        <p:spPr>
          <a:xfrm>
            <a:off x="2543147" y="2458129"/>
            <a:ext cx="914400" cy="9144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8"/>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297" name="Google Shape;297;p18"/>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a:t>Just Transition</a:t>
            </a:r>
            <a:endParaRPr/>
          </a:p>
        </p:txBody>
      </p:sp>
      <p:sp>
        <p:nvSpPr>
          <p:cNvPr id="298" name="Google Shape;298;p18"/>
          <p:cNvSpPr txBox="1"/>
          <p:nvPr/>
        </p:nvSpPr>
        <p:spPr>
          <a:xfrm>
            <a:off x="571756" y="1244245"/>
            <a:ext cx="11048488" cy="45243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GB" sz="1800" u="none" strike="noStrike">
                <a:solidFill>
                  <a:srgbClr val="0D0680"/>
                </a:solidFill>
                <a:latin typeface="Arial"/>
                <a:ea typeface="Arial"/>
                <a:cs typeface="Arial"/>
                <a:sym typeface="Arial"/>
              </a:rPr>
              <a:t>WHAT: </a:t>
            </a:r>
            <a:r>
              <a:rPr b="0" i="0" lang="en-GB" sz="1800" u="none" strike="noStrike">
                <a:solidFill>
                  <a:schemeClr val="dk1"/>
                </a:solidFill>
                <a:latin typeface="Arial"/>
                <a:ea typeface="Arial"/>
                <a:cs typeface="Arial"/>
                <a:sym typeface="Arial"/>
              </a:rPr>
              <a:t>Just transition is a framework developed by the trade union movement to encompass a range of social interventions needed to secure workers’ rights and livelihoods when economies are shifting to sustainable production, primarily combating climate change and protecting biodiversity.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i="0" lang="en-GB" sz="1800" u="none" strike="noStrike">
                <a:solidFill>
                  <a:srgbClr val="0D0680"/>
                </a:solidFill>
                <a:latin typeface="Arial"/>
                <a:ea typeface="Arial"/>
                <a:cs typeface="Arial"/>
                <a:sym typeface="Arial"/>
              </a:rPr>
              <a:t>Pertinent</a:t>
            </a:r>
            <a:r>
              <a:rPr b="1" lang="en-GB" sz="1800">
                <a:solidFill>
                  <a:srgbClr val="0D0680"/>
                </a:solidFill>
                <a:latin typeface="Arial"/>
                <a:ea typeface="Arial"/>
                <a:cs typeface="Arial"/>
                <a:sym typeface="Arial"/>
              </a:rPr>
              <a:t> Questions:</a:t>
            </a:r>
            <a:endParaRPr b="1" i="0" sz="1800" u="none" strike="noStrike">
              <a:solidFill>
                <a:srgbClr val="0D0680"/>
              </a:solidFill>
              <a:latin typeface="Arial"/>
              <a:ea typeface="Arial"/>
              <a:cs typeface="Arial"/>
              <a:sym typeface="Arial"/>
            </a:endParaRPr>
          </a:p>
          <a:p>
            <a:pPr indent="-285750" lvl="0" marL="285750" marR="0" rtl="0" algn="l">
              <a:spcBef>
                <a:spcPts val="0"/>
              </a:spcBef>
              <a:spcAft>
                <a:spcPts val="0"/>
              </a:spcAft>
              <a:buClr>
                <a:srgbClr val="000000"/>
              </a:buClr>
              <a:buSzPts val="1800"/>
              <a:buFont typeface="Arial"/>
              <a:buChar char="•"/>
            </a:pPr>
            <a:r>
              <a:rPr b="0" i="0" lang="en-GB" sz="1800" u="none" strike="noStrike">
                <a:solidFill>
                  <a:srgbClr val="000000"/>
                </a:solidFill>
                <a:latin typeface="Arial"/>
                <a:ea typeface="Arial"/>
                <a:cs typeface="Arial"/>
                <a:sym typeface="Arial"/>
              </a:rPr>
              <a:t>Which workers and communities may be affected by the shift away from fossil fuels, and how? </a:t>
            </a:r>
            <a:endParaRPr sz="1800">
              <a:solidFill>
                <a:srgbClr val="000000"/>
              </a:solidFill>
              <a:latin typeface="Arial"/>
              <a:ea typeface="Arial"/>
              <a:cs typeface="Arial"/>
              <a:sym typeface="Arial"/>
            </a:endParaRPr>
          </a:p>
          <a:p>
            <a:pPr indent="-285750" lvl="0" marL="285750" marR="0" rtl="0" algn="l">
              <a:spcBef>
                <a:spcPts val="0"/>
              </a:spcBef>
              <a:spcAft>
                <a:spcPts val="0"/>
              </a:spcAft>
              <a:buClr>
                <a:srgbClr val="000000"/>
              </a:buClr>
              <a:buSzPts val="1800"/>
              <a:buFont typeface="Arial"/>
              <a:buChar char="•"/>
            </a:pPr>
            <a:r>
              <a:rPr b="0" i="0" lang="en-GB" sz="1800" u="none" strike="noStrike">
                <a:solidFill>
                  <a:srgbClr val="000000"/>
                </a:solidFill>
                <a:latin typeface="Arial"/>
                <a:ea typeface="Arial"/>
                <a:cs typeface="Arial"/>
                <a:sym typeface="Arial"/>
              </a:rPr>
              <a:t>How could the energy transition be designed to help ensure a just transition for them?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b="0" i="0" lang="en-GB" sz="1800" u="none" strike="noStrike">
                <a:solidFill>
                  <a:schemeClr val="dk1"/>
                </a:solidFill>
                <a:latin typeface="Arial"/>
                <a:ea typeface="Arial"/>
                <a:cs typeface="Arial"/>
                <a:sym typeface="Arial"/>
              </a:rPr>
              <a:t>Identify workers and communities affected by the shift away from fossil fuels</a:t>
            </a:r>
            <a:endParaRPr/>
          </a:p>
          <a:p>
            <a:pPr indent="-285750" lvl="0" marL="285750" marR="0" rtl="0" algn="l">
              <a:spcBef>
                <a:spcPts val="0"/>
              </a:spcBef>
              <a:spcAft>
                <a:spcPts val="0"/>
              </a:spcAft>
              <a:buClr>
                <a:schemeClr val="dk1"/>
              </a:buClr>
              <a:buSzPts val="1800"/>
              <a:buFont typeface="Arial"/>
              <a:buChar char="•"/>
            </a:pPr>
            <a:r>
              <a:rPr b="0" i="0" lang="en-GB" sz="1800" u="none" strike="noStrike">
                <a:solidFill>
                  <a:schemeClr val="dk1"/>
                </a:solidFill>
                <a:latin typeface="Arial"/>
                <a:ea typeface="Arial"/>
                <a:cs typeface="Arial"/>
                <a:sym typeface="Arial"/>
              </a:rPr>
              <a:t>Develop strategies for a just transition to support affected workers</a:t>
            </a:r>
            <a:endParaRPr/>
          </a:p>
          <a:p>
            <a:pPr indent="-285750" lvl="0" marL="285750" marR="0" rtl="0" algn="l">
              <a:spcBef>
                <a:spcPts val="0"/>
              </a:spcBef>
              <a:spcAft>
                <a:spcPts val="0"/>
              </a:spcAft>
              <a:buClr>
                <a:schemeClr val="dk1"/>
              </a:buClr>
              <a:buSzPts val="1800"/>
              <a:buFont typeface="Arial"/>
              <a:buChar char="•"/>
            </a:pPr>
            <a:r>
              <a:rPr b="0" i="0" lang="en-GB" sz="1800" u="none" strike="noStrike">
                <a:solidFill>
                  <a:schemeClr val="dk1"/>
                </a:solidFill>
                <a:latin typeface="Arial"/>
                <a:ea typeface="Arial"/>
                <a:cs typeface="Arial"/>
                <a:sym typeface="Arial"/>
              </a:rPr>
              <a:t>Provide retraining, reskilling, and support for transition into new sectors</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b="0" i="0" lang="en-GB" sz="1800" u="none" strike="noStrike">
                <a:solidFill>
                  <a:schemeClr val="dk1"/>
                </a:solidFill>
                <a:latin typeface="Arial"/>
                <a:ea typeface="Arial"/>
                <a:cs typeface="Arial"/>
                <a:sym typeface="Arial"/>
              </a:rPr>
              <a:t>Allocate funds to support workers and communities affected by the energy transition</a:t>
            </a:r>
            <a:endParaRPr/>
          </a:p>
          <a:p>
            <a:pPr indent="-285750" lvl="0" marL="285750" marR="0" rtl="0" algn="l">
              <a:spcBef>
                <a:spcPts val="0"/>
              </a:spcBef>
              <a:spcAft>
                <a:spcPts val="0"/>
              </a:spcAft>
              <a:buClr>
                <a:schemeClr val="dk1"/>
              </a:buClr>
              <a:buSzPts val="1800"/>
              <a:buFont typeface="Arial"/>
              <a:buChar char="•"/>
            </a:pPr>
            <a:r>
              <a:rPr b="0" i="0" lang="en-GB" sz="1800" u="none" strike="noStrike">
                <a:solidFill>
                  <a:schemeClr val="dk1"/>
                </a:solidFill>
                <a:latin typeface="Arial"/>
                <a:ea typeface="Arial"/>
                <a:cs typeface="Arial"/>
                <a:sym typeface="Arial"/>
              </a:rPr>
              <a:t>Invest in community development and infrastructure projects</a:t>
            </a:r>
            <a:endParaRPr/>
          </a:p>
          <a:p>
            <a:pPr indent="-285750" lvl="0" marL="285750" marR="0" rtl="0" algn="l">
              <a:spcBef>
                <a:spcPts val="0"/>
              </a:spcBef>
              <a:spcAft>
                <a:spcPts val="0"/>
              </a:spcAft>
              <a:buClr>
                <a:schemeClr val="dk1"/>
              </a:buClr>
              <a:buSzPts val="1800"/>
              <a:buFont typeface="Arial"/>
              <a:buChar char="•"/>
            </a:pPr>
            <a:r>
              <a:rPr b="0" i="0" lang="en-GB" sz="1800" u="none" strike="noStrike">
                <a:solidFill>
                  <a:schemeClr val="dk1"/>
                </a:solidFill>
                <a:latin typeface="Arial"/>
                <a:ea typeface="Arial"/>
                <a:cs typeface="Arial"/>
                <a:sym typeface="Arial"/>
              </a:rPr>
              <a:t>Provide financial assistance for workforce retraining and job placement</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b="0" i="0" lang="en-GB" sz="1800" u="none" strike="noStrike">
                <a:solidFill>
                  <a:schemeClr val="dk1"/>
                </a:solidFill>
                <a:latin typeface="Arial"/>
                <a:ea typeface="Arial"/>
                <a:cs typeface="Arial"/>
                <a:sym typeface="Arial"/>
              </a:rPr>
              <a:t>Engage with labour unions, industry associations, and community representatives</a:t>
            </a:r>
            <a:endParaRPr/>
          </a:p>
          <a:p>
            <a:pPr indent="-285750" lvl="0" marL="285750" marR="0" rtl="0" algn="l">
              <a:spcBef>
                <a:spcPts val="0"/>
              </a:spcBef>
              <a:spcAft>
                <a:spcPts val="0"/>
              </a:spcAft>
              <a:buClr>
                <a:schemeClr val="dk1"/>
              </a:buClr>
              <a:buSzPts val="1800"/>
              <a:buFont typeface="Arial"/>
              <a:buChar char="•"/>
            </a:pPr>
            <a:r>
              <a:rPr b="0" i="0" lang="en-GB" sz="1800" u="none" strike="noStrike">
                <a:solidFill>
                  <a:schemeClr val="dk1"/>
                </a:solidFill>
                <a:latin typeface="Arial"/>
                <a:ea typeface="Arial"/>
                <a:cs typeface="Arial"/>
                <a:sym typeface="Arial"/>
              </a:rPr>
              <a:t>Foster dialogue and collaboration to address workforce concerns</a:t>
            </a:r>
            <a:endParaRPr/>
          </a:p>
          <a:p>
            <a:pPr indent="-285750" lvl="0" marL="285750" marR="0" rtl="0" algn="l">
              <a:spcBef>
                <a:spcPts val="0"/>
              </a:spcBef>
              <a:spcAft>
                <a:spcPts val="0"/>
              </a:spcAft>
              <a:buClr>
                <a:schemeClr val="dk1"/>
              </a:buClr>
              <a:buSzPts val="1800"/>
              <a:buFont typeface="Arial"/>
              <a:buChar char="•"/>
            </a:pPr>
            <a:r>
              <a:rPr b="0" i="0" lang="en-GB" sz="1800" u="none" strike="noStrike">
                <a:solidFill>
                  <a:schemeClr val="dk1"/>
                </a:solidFill>
                <a:latin typeface="Arial"/>
                <a:ea typeface="Arial"/>
                <a:cs typeface="Arial"/>
                <a:sym typeface="Arial"/>
              </a:rPr>
              <a:t>Develop inclusive policies and programs that consider diverse perspectives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9"/>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sz="3200">
                <a:solidFill>
                  <a:srgbClr val="0D0680"/>
                </a:solidFill>
                <a:latin typeface="Arial"/>
                <a:ea typeface="Arial"/>
                <a:cs typeface="Arial"/>
                <a:sym typeface="Arial"/>
              </a:rPr>
              <a:t>What can you do to support this</a:t>
            </a:r>
            <a:endParaRPr>
              <a:solidFill>
                <a:srgbClr val="0D0680"/>
              </a:solidFill>
            </a:endParaRPr>
          </a:p>
        </p:txBody>
      </p:sp>
      <p:sp>
        <p:nvSpPr>
          <p:cNvPr id="305" name="Google Shape;305;p19"/>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457200" lvl="0" marL="558800" rtl="0" algn="l">
              <a:lnSpc>
                <a:spcPct val="110000"/>
              </a:lnSpc>
              <a:spcBef>
                <a:spcPts val="300"/>
              </a:spcBef>
              <a:spcAft>
                <a:spcPts val="0"/>
              </a:spcAft>
              <a:buSzPts val="2000"/>
              <a:buFont typeface="Arial"/>
              <a:buChar char="•"/>
            </a:pPr>
            <a:r>
              <a:rPr lang="en-GB" sz="1800">
                <a:solidFill>
                  <a:schemeClr val="dk1"/>
                </a:solidFill>
              </a:rPr>
              <a:t>Develop a time-bound net zero action plan for a just transition in the power sector</a:t>
            </a:r>
            <a:endParaRPr/>
          </a:p>
          <a:p>
            <a:pPr indent="-457200" lvl="0" marL="558800" rtl="0" algn="l">
              <a:lnSpc>
                <a:spcPct val="110000"/>
              </a:lnSpc>
              <a:spcBef>
                <a:spcPts val="600"/>
              </a:spcBef>
              <a:spcAft>
                <a:spcPts val="0"/>
              </a:spcAft>
              <a:buSzPts val="2000"/>
              <a:buFont typeface="Arial"/>
              <a:buChar char="•"/>
            </a:pPr>
            <a:r>
              <a:rPr lang="en-GB" sz="1800">
                <a:solidFill>
                  <a:schemeClr val="dk1"/>
                </a:solidFill>
              </a:rPr>
              <a:t>Explicitly prioritise the ‘Just Transition’ in economic strategic planning, particularly at the local level and work with bodies to embed the concept</a:t>
            </a:r>
            <a:endParaRPr sz="1800">
              <a:solidFill>
                <a:schemeClr val="dk1"/>
              </a:solidFill>
            </a:endParaRPr>
          </a:p>
          <a:p>
            <a:pPr indent="-457200" lvl="0" marL="558800" rtl="0" algn="l">
              <a:lnSpc>
                <a:spcPct val="110000"/>
              </a:lnSpc>
              <a:spcBef>
                <a:spcPts val="600"/>
              </a:spcBef>
              <a:spcAft>
                <a:spcPts val="0"/>
              </a:spcAft>
              <a:buSzPts val="2000"/>
              <a:buFont typeface="Arial"/>
              <a:buChar char="•"/>
            </a:pPr>
            <a:r>
              <a:rPr b="0" i="0" lang="en-GB" sz="1800" u="none" strike="noStrike">
                <a:solidFill>
                  <a:schemeClr val="dk1"/>
                </a:solidFill>
              </a:rPr>
              <a:t>Establish a skills assessment framework to facilitate the identification and transferability of common skills and certifications.</a:t>
            </a:r>
            <a:endParaRPr/>
          </a:p>
          <a:p>
            <a:pPr indent="-457200" lvl="0" marL="558800" rtl="0" algn="l">
              <a:lnSpc>
                <a:spcPct val="110000"/>
              </a:lnSpc>
              <a:spcBef>
                <a:spcPts val="600"/>
              </a:spcBef>
              <a:spcAft>
                <a:spcPts val="0"/>
              </a:spcAft>
              <a:buSzPts val="2000"/>
              <a:buFont typeface="Arial"/>
              <a:buChar char="•"/>
            </a:pPr>
            <a:r>
              <a:rPr b="0" i="0" lang="en-GB" sz="1800" u="none" strike="noStrike">
                <a:solidFill>
                  <a:schemeClr val="dk1"/>
                </a:solidFill>
              </a:rPr>
              <a:t>Conduct a comprehensive national skills review and study to address skills gaps for the future low-carbon economy.</a:t>
            </a:r>
            <a:endParaRPr/>
          </a:p>
          <a:p>
            <a:pPr indent="-457200" lvl="0" marL="558800" rtl="0" algn="l">
              <a:lnSpc>
                <a:spcPct val="110000"/>
              </a:lnSpc>
              <a:spcBef>
                <a:spcPts val="600"/>
              </a:spcBef>
              <a:spcAft>
                <a:spcPts val="0"/>
              </a:spcAft>
              <a:buSzPts val="2000"/>
              <a:buFont typeface="Arial"/>
              <a:buChar char="•"/>
            </a:pPr>
            <a:r>
              <a:rPr b="0" i="0" lang="en-GB" sz="1800" u="none" strike="noStrike">
                <a:solidFill>
                  <a:schemeClr val="dk1"/>
                </a:solidFill>
              </a:rPr>
              <a:t>Develop structured training programs to enhance key shared skills.</a:t>
            </a:r>
            <a:endParaRPr/>
          </a:p>
          <a:p>
            <a:pPr indent="-457200" lvl="0" marL="558800" rtl="0" algn="l">
              <a:lnSpc>
                <a:spcPct val="110000"/>
              </a:lnSpc>
              <a:spcBef>
                <a:spcPts val="600"/>
              </a:spcBef>
              <a:spcAft>
                <a:spcPts val="0"/>
              </a:spcAft>
              <a:buSzPts val="2000"/>
              <a:buFont typeface="Arial"/>
              <a:buChar char="•"/>
            </a:pPr>
            <a:r>
              <a:rPr b="0" i="0" lang="en-GB" sz="1800" u="none" strike="noStrike">
                <a:solidFill>
                  <a:schemeClr val="dk1"/>
                </a:solidFill>
              </a:rPr>
              <a:t>Provide support for skills matching, such as creating a portal for low-carbon jobs that welcomes individuals with high-carbon experience.</a:t>
            </a:r>
            <a:endParaRPr sz="1800">
              <a:solidFill>
                <a:schemeClr val="dk1"/>
              </a:solidFill>
            </a:endParaRPr>
          </a:p>
          <a:p>
            <a:pPr indent="-457200" lvl="0" marL="558800" rtl="0" algn="l">
              <a:lnSpc>
                <a:spcPct val="110000"/>
              </a:lnSpc>
              <a:spcBef>
                <a:spcPts val="600"/>
              </a:spcBef>
              <a:spcAft>
                <a:spcPts val="0"/>
              </a:spcAft>
              <a:buSzPts val="2000"/>
              <a:buFont typeface="Arial"/>
              <a:buChar char="•"/>
            </a:pPr>
            <a:r>
              <a:rPr lang="en-GB" sz="1800">
                <a:solidFill>
                  <a:schemeClr val="dk1"/>
                </a:solidFill>
              </a:rPr>
              <a:t>Provide social dialogue and collaboration between industry, trade unions and environmental organisations by establishing a Just Transition Commission</a:t>
            </a:r>
            <a:endParaRPr/>
          </a:p>
          <a:p>
            <a:pPr indent="-457200" lvl="0" marL="558800" rtl="0" algn="l">
              <a:lnSpc>
                <a:spcPct val="110000"/>
              </a:lnSpc>
              <a:spcBef>
                <a:spcPts val="600"/>
              </a:spcBef>
              <a:spcAft>
                <a:spcPts val="300"/>
              </a:spcAft>
              <a:buSzPts val="2000"/>
              <a:buFont typeface="Arial"/>
              <a:buChar char="•"/>
            </a:pPr>
            <a:r>
              <a:rPr b="0" i="0" lang="en-GB" sz="1800" u="none" strike="noStrike">
                <a:solidFill>
                  <a:schemeClr val="dk1"/>
                </a:solidFill>
              </a:rPr>
              <a:t>Build a Just Transition Fund in consultation with high-carbon workers and industry, ensuring efficient utilization of training resources.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2"/>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a:t>Agenda</a:t>
            </a:r>
            <a:endParaRPr/>
          </a:p>
        </p:txBody>
      </p:sp>
      <p:sp>
        <p:nvSpPr>
          <p:cNvPr id="77" name="Google Shape;77;p2"/>
          <p:cNvSpPr txBox="1"/>
          <p:nvPr>
            <p:ph idx="1" type="body"/>
          </p:nvPr>
        </p:nvSpPr>
        <p:spPr>
          <a:xfrm>
            <a:off x="629399" y="1252729"/>
            <a:ext cx="10933801" cy="5351272"/>
          </a:xfrm>
          <a:prstGeom prst="rect">
            <a:avLst/>
          </a:prstGeom>
          <a:noFill/>
          <a:ln>
            <a:noFill/>
          </a:ln>
        </p:spPr>
        <p:txBody>
          <a:bodyPr anchorCtr="0" anchor="t" bIns="0" lIns="0" spcFirstLastPara="1" rIns="0" wrap="square" tIns="0">
            <a:noAutofit/>
          </a:bodyPr>
          <a:lstStyle/>
          <a:p>
            <a:pPr indent="0" lvl="0" marL="101600" rtl="0" algn="just">
              <a:lnSpc>
                <a:spcPct val="110000"/>
              </a:lnSpc>
              <a:spcBef>
                <a:spcPts val="300"/>
              </a:spcBef>
              <a:spcAft>
                <a:spcPts val="0"/>
              </a:spcAft>
              <a:buSzPts val="2000"/>
              <a:buNone/>
            </a:pPr>
            <a:r>
              <a:rPr b="1" lang="en-GB" sz="1800"/>
              <a:t>Lecture Summary: </a:t>
            </a:r>
            <a:r>
              <a:rPr lang="en-GB" sz="1800"/>
              <a:t>This lecture aims to provide energy sector specialists with a primer on supply chains and the workforce, to understand better requirements, risks and solutions to the energy transition. The lecture will include discussion points and be structure as follows:</a:t>
            </a:r>
            <a:endParaRPr/>
          </a:p>
          <a:p>
            <a:pPr indent="0" lvl="0" marL="101600" rtl="0" algn="just">
              <a:lnSpc>
                <a:spcPct val="110000"/>
              </a:lnSpc>
              <a:spcBef>
                <a:spcPts val="600"/>
              </a:spcBef>
              <a:spcAft>
                <a:spcPts val="0"/>
              </a:spcAft>
              <a:buSzPts val="2000"/>
              <a:buNone/>
            </a:pPr>
            <a:r>
              <a:t/>
            </a:r>
            <a:endParaRPr b="1" sz="1800"/>
          </a:p>
          <a:p>
            <a:pPr indent="0" lvl="1" marL="558800" rtl="0" algn="just">
              <a:lnSpc>
                <a:spcPct val="100000"/>
              </a:lnSpc>
              <a:spcBef>
                <a:spcPts val="300"/>
              </a:spcBef>
              <a:spcAft>
                <a:spcPts val="0"/>
              </a:spcAft>
              <a:buSzPts val="2000"/>
              <a:buNone/>
            </a:pPr>
            <a:r>
              <a:rPr b="1" lang="en-GB" sz="1800">
                <a:solidFill>
                  <a:srgbClr val="0D0680"/>
                </a:solidFill>
              </a:rPr>
              <a:t>Learning Objectives</a:t>
            </a:r>
            <a:endParaRPr/>
          </a:p>
          <a:p>
            <a:pPr indent="0" lvl="1" marL="558800" rtl="0" algn="just">
              <a:lnSpc>
                <a:spcPct val="100000"/>
              </a:lnSpc>
              <a:spcBef>
                <a:spcPts val="0"/>
              </a:spcBef>
              <a:spcAft>
                <a:spcPts val="0"/>
              </a:spcAft>
              <a:buSzPts val="2000"/>
              <a:buNone/>
            </a:pPr>
            <a:r>
              <a:rPr b="1" lang="en-GB" sz="1800">
                <a:solidFill>
                  <a:srgbClr val="0D0680"/>
                </a:solidFill>
              </a:rPr>
              <a:t>Supply Chain</a:t>
            </a:r>
            <a:endParaRPr/>
          </a:p>
          <a:p>
            <a:pPr indent="0" lvl="2" marL="914400" rtl="0" algn="just">
              <a:lnSpc>
                <a:spcPct val="100000"/>
              </a:lnSpc>
              <a:spcBef>
                <a:spcPts val="0"/>
              </a:spcBef>
              <a:spcAft>
                <a:spcPts val="0"/>
              </a:spcAft>
              <a:buSzPts val="2000"/>
              <a:buNone/>
            </a:pPr>
            <a:r>
              <a:rPr lang="en-GB" sz="1800"/>
              <a:t>Overview</a:t>
            </a:r>
            <a:endParaRPr/>
          </a:p>
          <a:p>
            <a:pPr indent="0" lvl="2" marL="914400" rtl="0" algn="just">
              <a:lnSpc>
                <a:spcPct val="100000"/>
              </a:lnSpc>
              <a:spcBef>
                <a:spcPts val="0"/>
              </a:spcBef>
              <a:spcAft>
                <a:spcPts val="0"/>
              </a:spcAft>
              <a:buSzPts val="2000"/>
              <a:buNone/>
            </a:pPr>
            <a:r>
              <a:rPr lang="en-GB" sz="1800"/>
              <a:t>Requirements</a:t>
            </a:r>
            <a:endParaRPr/>
          </a:p>
          <a:p>
            <a:pPr indent="0" lvl="2" marL="914400" rtl="0" algn="just">
              <a:lnSpc>
                <a:spcPct val="100000"/>
              </a:lnSpc>
              <a:spcBef>
                <a:spcPts val="0"/>
              </a:spcBef>
              <a:spcAft>
                <a:spcPts val="0"/>
              </a:spcAft>
              <a:buSzPts val="2000"/>
              <a:buNone/>
            </a:pPr>
            <a:r>
              <a:rPr lang="en-GB" sz="1800"/>
              <a:t>Risks</a:t>
            </a:r>
            <a:endParaRPr/>
          </a:p>
          <a:p>
            <a:pPr indent="0" lvl="2" marL="914400" rtl="0" algn="just">
              <a:lnSpc>
                <a:spcPct val="100000"/>
              </a:lnSpc>
              <a:spcBef>
                <a:spcPts val="0"/>
              </a:spcBef>
              <a:spcAft>
                <a:spcPts val="0"/>
              </a:spcAft>
              <a:buSzPts val="2000"/>
              <a:buNone/>
            </a:pPr>
            <a:r>
              <a:rPr lang="en-GB" sz="1800"/>
              <a:t>Management</a:t>
            </a:r>
            <a:endParaRPr/>
          </a:p>
          <a:p>
            <a:pPr indent="0" lvl="1" marL="558800" rtl="0" algn="just">
              <a:lnSpc>
                <a:spcPct val="100000"/>
              </a:lnSpc>
              <a:spcBef>
                <a:spcPts val="0"/>
              </a:spcBef>
              <a:spcAft>
                <a:spcPts val="0"/>
              </a:spcAft>
              <a:buSzPts val="2000"/>
              <a:buNone/>
            </a:pPr>
            <a:r>
              <a:rPr b="1" lang="en-GB" sz="1800">
                <a:solidFill>
                  <a:srgbClr val="0D0680"/>
                </a:solidFill>
              </a:rPr>
              <a:t>Workforce</a:t>
            </a:r>
            <a:endParaRPr/>
          </a:p>
          <a:p>
            <a:pPr indent="0" lvl="2" marL="914400" rtl="0" algn="just">
              <a:lnSpc>
                <a:spcPct val="100000"/>
              </a:lnSpc>
              <a:spcBef>
                <a:spcPts val="0"/>
              </a:spcBef>
              <a:spcAft>
                <a:spcPts val="0"/>
              </a:spcAft>
              <a:buSzPts val="2000"/>
              <a:buNone/>
            </a:pPr>
            <a:r>
              <a:rPr lang="en-GB" sz="1800"/>
              <a:t>Overview</a:t>
            </a:r>
            <a:endParaRPr/>
          </a:p>
          <a:p>
            <a:pPr indent="0" lvl="2" marL="914400" rtl="0" algn="just">
              <a:lnSpc>
                <a:spcPct val="100000"/>
              </a:lnSpc>
              <a:spcBef>
                <a:spcPts val="0"/>
              </a:spcBef>
              <a:spcAft>
                <a:spcPts val="0"/>
              </a:spcAft>
              <a:buSzPts val="2000"/>
              <a:buNone/>
            </a:pPr>
            <a:r>
              <a:rPr lang="en-GB" sz="1800"/>
              <a:t>Skills Gap </a:t>
            </a:r>
            <a:endParaRPr/>
          </a:p>
          <a:p>
            <a:pPr indent="0" lvl="2" marL="914400" rtl="0" algn="just">
              <a:lnSpc>
                <a:spcPct val="100000"/>
              </a:lnSpc>
              <a:spcBef>
                <a:spcPts val="0"/>
              </a:spcBef>
              <a:spcAft>
                <a:spcPts val="0"/>
              </a:spcAft>
              <a:buSzPts val="2000"/>
              <a:buNone/>
            </a:pPr>
            <a:r>
              <a:rPr lang="en-GB" sz="1800"/>
              <a:t>Opportunities</a:t>
            </a:r>
            <a:endParaRPr/>
          </a:p>
          <a:p>
            <a:pPr indent="0" lvl="2" marL="914400" rtl="0" algn="just">
              <a:lnSpc>
                <a:spcPct val="100000"/>
              </a:lnSpc>
              <a:spcBef>
                <a:spcPts val="0"/>
              </a:spcBef>
              <a:spcAft>
                <a:spcPts val="0"/>
              </a:spcAft>
              <a:buSzPts val="2000"/>
              <a:buNone/>
            </a:pPr>
            <a:r>
              <a:rPr lang="en-GB" sz="1800"/>
              <a:t>Workforce Development and Training</a:t>
            </a:r>
            <a:endParaRPr/>
          </a:p>
          <a:p>
            <a:pPr indent="0" lvl="2" marL="914400" rtl="0" algn="just">
              <a:lnSpc>
                <a:spcPct val="100000"/>
              </a:lnSpc>
              <a:spcBef>
                <a:spcPts val="0"/>
              </a:spcBef>
              <a:spcAft>
                <a:spcPts val="0"/>
              </a:spcAft>
              <a:buSzPts val="2000"/>
              <a:buNone/>
            </a:pPr>
            <a:r>
              <a:rPr lang="en-GB" sz="1800"/>
              <a:t>Just Transition</a:t>
            </a:r>
            <a:endParaRPr/>
          </a:p>
          <a:p>
            <a:pPr indent="0" lvl="1" marL="558800" rtl="0" algn="just">
              <a:lnSpc>
                <a:spcPct val="100000"/>
              </a:lnSpc>
              <a:spcBef>
                <a:spcPts val="0"/>
              </a:spcBef>
              <a:spcAft>
                <a:spcPts val="0"/>
              </a:spcAft>
              <a:buSzPts val="2000"/>
              <a:buNone/>
            </a:pPr>
            <a:r>
              <a:rPr b="1" lang="en-GB" sz="1800">
                <a:solidFill>
                  <a:srgbClr val="0D0680"/>
                </a:solidFill>
              </a:rPr>
              <a:t>Resources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0"/>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Net Zero Playbook</a:t>
            </a:r>
            <a:endParaRPr b="0" i="0" sz="1800" u="none" cap="none" strike="noStrike">
              <a:solidFill>
                <a:srgbClr val="242424"/>
              </a:solidFill>
              <a:latin typeface="Arial"/>
              <a:ea typeface="Arial"/>
              <a:cs typeface="Arial"/>
              <a:sym typeface="Arial"/>
            </a:endParaRPr>
          </a:p>
        </p:txBody>
      </p:sp>
      <p:sp>
        <p:nvSpPr>
          <p:cNvPr id="312" name="Google Shape;312;p20"/>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latin typeface="Trebuchet MS"/>
                <a:ea typeface="Trebuchet MS"/>
                <a:cs typeface="Trebuchet MS"/>
                <a:sym typeface="Trebuchet MS"/>
              </a:rPr>
              <a:t>Discussion</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1"/>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a:t>Discussion questions </a:t>
            </a:r>
            <a:endParaRPr/>
          </a:p>
        </p:txBody>
      </p:sp>
      <p:sp>
        <p:nvSpPr>
          <p:cNvPr id="319" name="Google Shape;319;p21"/>
          <p:cNvSpPr txBox="1"/>
          <p:nvPr/>
        </p:nvSpPr>
        <p:spPr>
          <a:xfrm>
            <a:off x="365993" y="1449117"/>
            <a:ext cx="11400190" cy="489364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2400">
                <a:solidFill>
                  <a:schemeClr val="dk1"/>
                </a:solidFill>
                <a:latin typeface="Arial"/>
                <a:ea typeface="Arial"/>
                <a:cs typeface="Arial"/>
                <a:sym typeface="Arial"/>
              </a:rPr>
              <a:t>In the context of supply chain and the workforce: </a:t>
            </a:r>
            <a:endParaRPr sz="2400">
              <a:solidFill>
                <a:schemeClr val="dk1"/>
              </a:solidFill>
              <a:latin typeface="Arial"/>
              <a:ea typeface="Arial"/>
              <a:cs typeface="Arial"/>
              <a:sym typeface="Arial"/>
            </a:endParaRPr>
          </a:p>
          <a:p>
            <a:pPr indent="0" lvl="0" marL="0" marR="0" rtl="0" algn="just">
              <a:spcBef>
                <a:spcPts val="0"/>
              </a:spcBef>
              <a:spcAft>
                <a:spcPts val="0"/>
              </a:spcAft>
              <a:buNone/>
            </a:pPr>
            <a:r>
              <a:t/>
            </a:r>
            <a:endParaRPr sz="24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What current initiatives and commitments exist within your country?</a:t>
            </a:r>
            <a:endParaRPr/>
          </a:p>
          <a:p>
            <a:pPr indent="0" lvl="0" marL="0" marR="0" rtl="0" algn="just">
              <a:spcBef>
                <a:spcPts val="0"/>
              </a:spcBef>
              <a:spcAft>
                <a:spcPts val="0"/>
              </a:spcAft>
              <a:buNone/>
            </a:pPr>
            <a:r>
              <a:t/>
            </a:r>
            <a:endParaRPr sz="24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How can your country, or an international initiative you lead or support, further contribute to driving progress this year? For example, what additional funding, resources or commitments are needed.</a:t>
            </a:r>
            <a:endParaRPr/>
          </a:p>
          <a:p>
            <a:pPr indent="-190500" lvl="0" marL="342900" marR="0" rtl="0" algn="just">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What is the role of high-level ministers in facilitating a just and successful workforce transition?</a:t>
            </a:r>
            <a:endParaRPr sz="2400">
              <a:solidFill>
                <a:schemeClr val="dk1"/>
              </a:solidFill>
              <a:latin typeface="Arial"/>
              <a:ea typeface="Arial"/>
              <a:cs typeface="Arial"/>
              <a:sym typeface="Arial"/>
            </a:endParaRPr>
          </a:p>
          <a:p>
            <a:pPr indent="0" lvl="0" marL="0" marR="0" rtl="0" algn="just">
              <a:spcBef>
                <a:spcPts val="0"/>
              </a:spcBef>
              <a:spcAft>
                <a:spcPts val="0"/>
              </a:spcAft>
              <a:buNone/>
            </a:pPr>
            <a:r>
              <a:t/>
            </a:r>
            <a:endParaRPr sz="24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How can Ministers engage with and drive progress – what aspects should they be briefed on and discuss? What will excite and engage them?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2"/>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a:t>Discussion Points</a:t>
            </a:r>
            <a:endParaRPr/>
          </a:p>
        </p:txBody>
      </p:sp>
      <p:sp>
        <p:nvSpPr>
          <p:cNvPr id="326" name="Google Shape;326;p22"/>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457200" lvl="0" marL="558800" rtl="0" algn="l">
              <a:lnSpc>
                <a:spcPct val="110000"/>
              </a:lnSpc>
              <a:spcBef>
                <a:spcPts val="1000"/>
              </a:spcBef>
              <a:spcAft>
                <a:spcPts val="0"/>
              </a:spcAft>
              <a:buSzPts val="2000"/>
              <a:buFont typeface="Arial"/>
              <a:buChar char="•"/>
            </a:pPr>
            <a:r>
              <a:rPr b="0" i="0" lang="en-GB" sz="2400" u="none" strike="noStrike">
                <a:solidFill>
                  <a:srgbClr val="000000"/>
                </a:solidFill>
                <a:latin typeface="Arial"/>
                <a:ea typeface="Arial"/>
                <a:cs typeface="Arial"/>
                <a:sym typeface="Arial"/>
              </a:rPr>
              <a:t>What is the current market structure of each strategic mineral? How are contracts structured: long vs. short term? What are the variables that determine the potential for new production? </a:t>
            </a:r>
            <a:endParaRPr/>
          </a:p>
          <a:p>
            <a:pPr indent="-457200" lvl="0" marL="558800" rtl="0" algn="l">
              <a:lnSpc>
                <a:spcPct val="110000"/>
              </a:lnSpc>
              <a:spcBef>
                <a:spcPts val="1000"/>
              </a:spcBef>
              <a:spcAft>
                <a:spcPts val="0"/>
              </a:spcAft>
              <a:buSzPts val="2000"/>
              <a:buFont typeface="Arial"/>
              <a:buChar char="•"/>
            </a:pPr>
            <a:r>
              <a:rPr b="0" i="0" lang="en-GB" sz="2400" u="none" strike="noStrike">
                <a:solidFill>
                  <a:srgbClr val="000000"/>
                </a:solidFill>
                <a:latin typeface="Arial"/>
                <a:ea typeface="Arial"/>
                <a:cs typeface="Arial"/>
                <a:sym typeface="Arial"/>
              </a:rPr>
              <a:t>How could the economic and political barriers to increasing supply, or the technical barriers to reducing demand, be overcome through international collaboration? </a:t>
            </a:r>
            <a:endParaRPr sz="2400">
              <a:solidFill>
                <a:srgbClr val="000000"/>
              </a:solidFill>
              <a:latin typeface="Arial"/>
              <a:ea typeface="Arial"/>
              <a:cs typeface="Arial"/>
              <a:sym typeface="Arial"/>
            </a:endParaRPr>
          </a:p>
          <a:p>
            <a:pPr indent="-457200" lvl="0" marL="558800" rtl="0" algn="l">
              <a:lnSpc>
                <a:spcPct val="110000"/>
              </a:lnSpc>
              <a:spcBef>
                <a:spcPts val="1000"/>
              </a:spcBef>
              <a:spcAft>
                <a:spcPts val="0"/>
              </a:spcAft>
              <a:buSzPts val="2000"/>
              <a:buFont typeface="Arial"/>
              <a:buChar char="•"/>
            </a:pPr>
            <a:r>
              <a:rPr b="0" i="0" lang="en-GB" sz="2400" u="none" strike="noStrike">
                <a:solidFill>
                  <a:srgbClr val="000000"/>
                </a:solidFill>
                <a:latin typeface="Arial"/>
                <a:ea typeface="Arial"/>
                <a:cs typeface="Arial"/>
                <a:sym typeface="Arial"/>
              </a:rPr>
              <a:t>What could low-carbon institutions offer the economies, i.e., CCG, IEA, etc?</a:t>
            </a:r>
            <a:br>
              <a:rPr lang="en-GB" sz="2400">
                <a:latin typeface="Arial"/>
                <a:ea typeface="Arial"/>
                <a:cs typeface="Arial"/>
                <a:sym typeface="Arial"/>
              </a:rPr>
            </a:br>
            <a:br>
              <a:rPr lang="en-GB" sz="2400">
                <a:latin typeface="Arial"/>
                <a:ea typeface="Arial"/>
                <a:cs typeface="Arial"/>
                <a:sym typeface="Arial"/>
              </a:rPr>
            </a:br>
            <a:endParaRPr sz="2400">
              <a:latin typeface="Arial"/>
              <a:ea typeface="Arial"/>
              <a:cs typeface="Arial"/>
              <a:sym typeface="Arial"/>
            </a:endParaRPr>
          </a:p>
        </p:txBody>
      </p:sp>
      <p:sp>
        <p:nvSpPr>
          <p:cNvPr id="327" name="Google Shape;327;p22"/>
          <p:cNvSpPr txBox="1"/>
          <p:nvPr/>
        </p:nvSpPr>
        <p:spPr>
          <a:xfrm>
            <a:off x="7510653" y="5731561"/>
            <a:ext cx="4051948" cy="443198"/>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Clr>
                <a:schemeClr val="dk2"/>
              </a:buClr>
              <a:buSzPts val="3400"/>
              <a:buFont typeface="Trebuchet MS"/>
              <a:buNone/>
            </a:pPr>
            <a:r>
              <a:rPr b="0" i="0" lang="en-GB" sz="3200" u="none" cap="none" strike="noStrike">
                <a:solidFill>
                  <a:srgbClr val="0D0780"/>
                </a:solidFill>
                <a:latin typeface="Arial"/>
                <a:ea typeface="Arial"/>
                <a:cs typeface="Arial"/>
                <a:sym typeface="Arial"/>
              </a:rPr>
              <a:t>Other reflections…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3"/>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a:t>Acknowledgements</a:t>
            </a:r>
            <a:endParaRPr/>
          </a:p>
        </p:txBody>
      </p:sp>
      <p:sp>
        <p:nvSpPr>
          <p:cNvPr id="333" name="Google Shape;333;p23"/>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457200" lvl="0" marL="558800" rtl="0" algn="l">
              <a:lnSpc>
                <a:spcPct val="110000"/>
              </a:lnSpc>
              <a:spcBef>
                <a:spcPts val="1000"/>
              </a:spcBef>
              <a:spcAft>
                <a:spcPts val="0"/>
              </a:spcAft>
              <a:buSzPts val="2000"/>
              <a:buFont typeface="Arial"/>
              <a:buChar char="•"/>
            </a:pPr>
            <a:r>
              <a:rPr lang="en-GB" sz="1800"/>
              <a:t>Ben Marshall- HVDC Centre</a:t>
            </a:r>
            <a:endParaRPr/>
          </a:p>
          <a:p>
            <a:pPr indent="-457200" lvl="0" marL="558800" rtl="0" algn="l">
              <a:lnSpc>
                <a:spcPct val="110000"/>
              </a:lnSpc>
              <a:spcBef>
                <a:spcPts val="1000"/>
              </a:spcBef>
              <a:spcAft>
                <a:spcPts val="0"/>
              </a:spcAft>
              <a:buSzPts val="2000"/>
              <a:buFont typeface="Arial"/>
              <a:buChar char="•"/>
            </a:pPr>
            <a:r>
              <a:rPr lang="en-GB" sz="1800"/>
              <a:t>Andrea Wainer- ren21</a:t>
            </a:r>
            <a:br>
              <a:rPr lang="en-GB" sz="1800"/>
            </a:br>
            <a:endParaRPr sz="1800"/>
          </a:p>
        </p:txBody>
      </p:sp>
    </p:spTree>
  </p:cSld>
  <p:clrMapOvr>
    <a:masterClrMapping/>
  </p:clrMapOvr>
  <mc:AlternateContent>
    <mc:Choice Requires="p14">
      <p:transition p14:dur="25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39" name="Google Shape;339;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340" name="Google Shape;340;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1" name="Google Shape;341;p24"/>
          <p:cNvSpPr txBox="1"/>
          <p:nvPr/>
        </p:nvSpPr>
        <p:spPr>
          <a:xfrm>
            <a:off x="9027736" y="5114953"/>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Luscombe, H., 2023.</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8: Supply Chain and the Workforce.</a:t>
            </a:r>
            <a:endParaRPr/>
          </a:p>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The Electricity Transition Playbook. Release Version 1.0  [online presentation]. Climate Compatible Growth Programme, Green Grids Initiative</a:t>
            </a:r>
            <a:endParaRPr sz="1800">
              <a:solidFill>
                <a:schemeClr val="dk1"/>
              </a:solidFill>
              <a:latin typeface="Arial"/>
              <a:ea typeface="Arial"/>
              <a:cs typeface="Arial"/>
              <a:sym typeface="Arial"/>
            </a:endParaRPr>
          </a:p>
        </p:txBody>
      </p:sp>
      <p:sp>
        <p:nvSpPr>
          <p:cNvPr id="342" name="Google Shape;342;p24"/>
          <p:cNvSpPr txBox="1"/>
          <p:nvPr/>
        </p:nvSpPr>
        <p:spPr>
          <a:xfrm>
            <a:off x="9266839" y="3300962"/>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Supported by and in collaboration </a:t>
            </a:r>
            <a:br>
              <a:rPr b="1" i="1" lang="en-GB" sz="900">
                <a:solidFill>
                  <a:schemeClr val="lt1"/>
                </a:solidFill>
                <a:latin typeface="Open Sans"/>
                <a:ea typeface="Open Sans"/>
                <a:cs typeface="Open Sans"/>
                <a:sym typeface="Open Sans"/>
              </a:rPr>
            </a:br>
            <a:r>
              <a:rPr b="1" i="1" lang="en-GB" sz="900">
                <a:solidFill>
                  <a:schemeClr val="lt1"/>
                </a:solidFill>
                <a:latin typeface="Open Sans"/>
                <a:ea typeface="Open Sans"/>
                <a:cs typeface="Open Sans"/>
                <a:sym typeface="Open Sans"/>
              </a:rPr>
              <a:t>with CCG and Green Grids Initiative</a:t>
            </a:r>
            <a:endParaRPr sz="1800">
              <a:solidFill>
                <a:schemeClr val="dk1"/>
              </a:solidFill>
              <a:latin typeface="Arial"/>
              <a:ea typeface="Arial"/>
              <a:cs typeface="Arial"/>
              <a:sym typeface="Arial"/>
            </a:endParaRPr>
          </a:p>
        </p:txBody>
      </p:sp>
      <p:sp>
        <p:nvSpPr>
          <p:cNvPr id="343" name="Google Shape;343;p24"/>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Calibri"/>
              <a:ea typeface="Calibri"/>
              <a:cs typeface="Calibri"/>
              <a:sym typeface="Calibri"/>
            </a:endParaRPr>
          </a:p>
        </p:txBody>
      </p:sp>
      <p:sp>
        <p:nvSpPr>
          <p:cNvPr id="344" name="Google Shape;344;p24"/>
          <p:cNvSpPr txBox="1"/>
          <p:nvPr/>
        </p:nvSpPr>
        <p:spPr>
          <a:xfrm>
            <a:off x="9266839" y="4569195"/>
            <a:ext cx="23720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Consolidated by Hannah Luscombe from CCG and Green Grids Initiative</a:t>
            </a:r>
            <a:endParaRPr/>
          </a:p>
        </p:txBody>
      </p:sp>
      <p:pic>
        <p:nvPicPr>
          <p:cNvPr id="345" name="Google Shape;345;p24"/>
          <p:cNvPicPr preferRelativeResize="0"/>
          <p:nvPr/>
        </p:nvPicPr>
        <p:blipFill rotWithShape="1">
          <a:blip r:embed="rId4">
            <a:alphaModFix/>
          </a:blip>
          <a:srcRect b="0" l="0" r="0" t="0"/>
          <a:stretch/>
        </p:blipFill>
        <p:spPr>
          <a:xfrm>
            <a:off x="9500089" y="3810192"/>
            <a:ext cx="1939850" cy="614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descr="Graphical user interface, text" id="350" name="Google Shape;350;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1" name="Google Shape;351;p25"/>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2"/>
                </a:solidFill>
                <a:latin typeface="Arial"/>
                <a:ea typeface="Arial"/>
                <a:cs typeface="Arial"/>
                <a:sym typeface="Arial"/>
              </a:rPr>
              <a:t>This document was updated on </a:t>
            </a:r>
            <a:r>
              <a:rPr b="1" lang="en-GB" sz="2400">
                <a:solidFill>
                  <a:schemeClr val="accent2"/>
                </a:solidFill>
              </a:rPr>
              <a:t>1</a:t>
            </a:r>
            <a:r>
              <a:rPr b="1" lang="en-GB" sz="2400">
                <a:solidFill>
                  <a:schemeClr val="accent2"/>
                </a:solidFill>
                <a:latin typeface="Arial"/>
                <a:ea typeface="Arial"/>
                <a:cs typeface="Arial"/>
                <a:sym typeface="Arial"/>
              </a:rPr>
              <a:t>1.1</a:t>
            </a:r>
            <a:r>
              <a:rPr b="1" lang="en-GB" sz="2400">
                <a:solidFill>
                  <a:schemeClr val="accent2"/>
                </a:solidFill>
              </a:rPr>
              <a:t>0</a:t>
            </a:r>
            <a:r>
              <a:rPr b="1" lang="en-GB" sz="2400">
                <a:solidFill>
                  <a:schemeClr val="accent2"/>
                </a:solidFill>
                <a:latin typeface="Arial"/>
                <a:ea typeface="Arial"/>
                <a:cs typeface="Arial"/>
                <a:sym typeface="Arial"/>
              </a:rPr>
              <a:t>.202</a:t>
            </a:r>
            <a:r>
              <a:rPr b="1" lang="en-GB" sz="2400">
                <a:solidFill>
                  <a:schemeClr val="accent2"/>
                </a:solidFill>
              </a:rPr>
              <a:t>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3"/>
          <p:cNvGrpSpPr/>
          <p:nvPr/>
        </p:nvGrpSpPr>
        <p:grpSpPr>
          <a:xfrm>
            <a:off x="-6125176" y="120457"/>
            <a:ext cx="17650186" cy="7293488"/>
            <a:chOff x="-6125176" y="-937410"/>
            <a:chExt cx="17650186" cy="7293488"/>
          </a:xfrm>
        </p:grpSpPr>
        <p:sp>
          <p:nvSpPr>
            <p:cNvPr id="85" name="Google Shape;85;p3"/>
            <p:cNvSpPr/>
            <p:nvPr/>
          </p:nvSpPr>
          <p:spPr>
            <a:xfrm>
              <a:off x="-6125176" y="-937410"/>
              <a:ext cx="7293488" cy="7293488"/>
            </a:xfrm>
            <a:prstGeom prst="blockArc">
              <a:avLst>
                <a:gd fmla="val 18900000" name="adj1"/>
                <a:gd fmla="val 2700000" name="adj2"/>
                <a:gd fmla="val 296" name="adj3"/>
              </a:avLst>
            </a:prstGeom>
            <a:noFill/>
            <a:ln cap="flat" cmpd="sng" w="25400">
              <a:solidFill>
                <a:srgbClr val="4646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752110" y="541866"/>
              <a:ext cx="10772899" cy="1083733"/>
            </a:xfrm>
            <a:prstGeom prst="rect">
              <a:avLst/>
            </a:prstGeom>
            <a:solidFill>
              <a:schemeClr val="dk2"/>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txBox="1"/>
            <p:nvPr/>
          </p:nvSpPr>
          <p:spPr>
            <a:xfrm>
              <a:off x="752110" y="541866"/>
              <a:ext cx="10772899" cy="1083733"/>
            </a:xfrm>
            <a:prstGeom prst="rect">
              <a:avLst/>
            </a:prstGeom>
            <a:noFill/>
            <a:ln>
              <a:noFill/>
            </a:ln>
          </p:spPr>
          <p:txBody>
            <a:bodyPr anchorCtr="0" anchor="ctr" bIns="60950" lIns="860200" spcFirstLastPara="1" rIns="60950" wrap="square" tIns="60950">
              <a:noAutofit/>
            </a:bodyPr>
            <a:lstStyle/>
            <a:p>
              <a:pPr indent="0" lvl="0" marL="0" marR="0" rtl="0" algn="l">
                <a:lnSpc>
                  <a:spcPct val="90000"/>
                </a:lnSpc>
                <a:spcBef>
                  <a:spcPts val="0"/>
                </a:spcBef>
                <a:spcAft>
                  <a:spcPts val="0"/>
                </a:spcAft>
                <a:buClr>
                  <a:schemeClr val="lt1"/>
                </a:buClr>
                <a:buSzPts val="2400"/>
                <a:buFont typeface="Arial"/>
                <a:buNone/>
              </a:pPr>
              <a:r>
                <a:rPr b="0" i="0" lang="en-GB" sz="2400" u="none" strike="noStrike">
                  <a:solidFill>
                    <a:schemeClr val="lt1"/>
                  </a:solidFill>
                  <a:latin typeface="Arial"/>
                  <a:ea typeface="Arial"/>
                  <a:cs typeface="Arial"/>
                  <a:sym typeface="Arial"/>
                </a:rPr>
                <a:t>Understand the </a:t>
              </a:r>
              <a:r>
                <a:rPr b="1" i="0" lang="en-GB" sz="2400" u="none" strike="noStrike">
                  <a:solidFill>
                    <a:schemeClr val="lt1"/>
                  </a:solidFill>
                  <a:latin typeface="Arial"/>
                  <a:ea typeface="Arial"/>
                  <a:cs typeface="Arial"/>
                  <a:sym typeface="Arial"/>
                </a:rPr>
                <a:t>supply chain transition </a:t>
              </a:r>
              <a:r>
                <a:rPr b="0" i="0" lang="en-GB" sz="2400" u="none" strike="noStrike">
                  <a:solidFill>
                    <a:schemeClr val="lt1"/>
                  </a:solidFill>
                  <a:latin typeface="Arial"/>
                  <a:ea typeface="Arial"/>
                  <a:cs typeface="Arial"/>
                  <a:sym typeface="Arial"/>
                </a:rPr>
                <a:t>to achieve net-zero emissions, including the </a:t>
              </a:r>
              <a:r>
                <a:rPr b="1" i="0" lang="en-GB" sz="2400" u="none" strike="noStrike">
                  <a:solidFill>
                    <a:schemeClr val="lt1"/>
                  </a:solidFill>
                  <a:latin typeface="Arial"/>
                  <a:ea typeface="Arial"/>
                  <a:cs typeface="Arial"/>
                  <a:sym typeface="Arial"/>
                </a:rPr>
                <a:t>scale-up requirements</a:t>
              </a:r>
              <a:r>
                <a:rPr b="0" i="0" lang="en-GB" sz="2400" u="none" strike="noStrike">
                  <a:solidFill>
                    <a:schemeClr val="lt1"/>
                  </a:solidFill>
                  <a:latin typeface="Arial"/>
                  <a:ea typeface="Arial"/>
                  <a:cs typeface="Arial"/>
                  <a:sym typeface="Arial"/>
                </a:rPr>
                <a:t>, </a:t>
              </a:r>
              <a:r>
                <a:rPr b="1" i="0" lang="en-GB" sz="2400" u="none" strike="noStrike">
                  <a:solidFill>
                    <a:schemeClr val="lt1"/>
                  </a:solidFill>
                  <a:latin typeface="Arial"/>
                  <a:ea typeface="Arial"/>
                  <a:cs typeface="Arial"/>
                  <a:sym typeface="Arial"/>
                </a:rPr>
                <a:t>risks</a:t>
              </a:r>
              <a:r>
                <a:rPr b="0" i="0" lang="en-GB" sz="2400" u="none" strike="noStrike">
                  <a:solidFill>
                    <a:schemeClr val="lt1"/>
                  </a:solidFill>
                  <a:latin typeface="Arial"/>
                  <a:ea typeface="Arial"/>
                  <a:cs typeface="Arial"/>
                  <a:sym typeface="Arial"/>
                </a:rPr>
                <a:t>, and </a:t>
              </a:r>
              <a:r>
                <a:rPr b="1" i="0" lang="en-GB" sz="2400" u="none" strike="noStrike">
                  <a:solidFill>
                    <a:schemeClr val="lt1"/>
                  </a:solidFill>
                  <a:latin typeface="Arial"/>
                  <a:ea typeface="Arial"/>
                  <a:cs typeface="Arial"/>
                  <a:sym typeface="Arial"/>
                </a:rPr>
                <a:t>solutions</a:t>
              </a:r>
              <a:r>
                <a:rPr b="0" i="0" lang="en-GB" sz="2400" u="none" strike="noStrike">
                  <a:solidFill>
                    <a:schemeClr val="lt1"/>
                  </a:solidFill>
                  <a:latin typeface="Arial"/>
                  <a:ea typeface="Arial"/>
                  <a:cs typeface="Arial"/>
                  <a:sym typeface="Arial"/>
                </a:rPr>
                <a:t>.  </a:t>
              </a:r>
              <a:endParaRPr sz="2400">
                <a:solidFill>
                  <a:schemeClr val="lt1"/>
                </a:solidFill>
                <a:latin typeface="Arial"/>
                <a:ea typeface="Arial"/>
                <a:cs typeface="Arial"/>
                <a:sym typeface="Arial"/>
              </a:endParaRPr>
            </a:p>
          </p:txBody>
        </p:sp>
        <p:sp>
          <p:nvSpPr>
            <p:cNvPr id="88" name="Google Shape;88;p3"/>
            <p:cNvSpPr/>
            <p:nvPr/>
          </p:nvSpPr>
          <p:spPr>
            <a:xfrm>
              <a:off x="74777" y="406400"/>
              <a:ext cx="1354666" cy="1354666"/>
            </a:xfrm>
            <a:prstGeom prst="ellipse">
              <a:avLst/>
            </a:prstGeom>
            <a:solidFill>
              <a:schemeClr val="lt2"/>
            </a:solidFill>
            <a:ln cap="flat" cmpd="sng" w="254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1146048" y="2167466"/>
              <a:ext cx="10378962" cy="1083733"/>
            </a:xfrm>
            <a:prstGeom prst="rect">
              <a:avLst/>
            </a:prstGeom>
            <a:solidFill>
              <a:schemeClr val="dk2"/>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txBox="1"/>
            <p:nvPr/>
          </p:nvSpPr>
          <p:spPr>
            <a:xfrm>
              <a:off x="1146048" y="2167466"/>
              <a:ext cx="10378962" cy="1083733"/>
            </a:xfrm>
            <a:prstGeom prst="rect">
              <a:avLst/>
            </a:prstGeom>
            <a:noFill/>
            <a:ln>
              <a:noFill/>
            </a:ln>
          </p:spPr>
          <p:txBody>
            <a:bodyPr anchorCtr="0" anchor="ctr" bIns="60950" lIns="860200" spcFirstLastPara="1" rIns="60950" wrap="square" tIns="60950">
              <a:noAutofit/>
            </a:bodyPr>
            <a:lstStyle/>
            <a:p>
              <a:pPr indent="0" lvl="0" marL="0" marR="0" rtl="0" algn="l">
                <a:lnSpc>
                  <a:spcPct val="90000"/>
                </a:lnSpc>
                <a:spcBef>
                  <a:spcPts val="0"/>
                </a:spcBef>
                <a:spcAft>
                  <a:spcPts val="0"/>
                </a:spcAft>
                <a:buClr>
                  <a:schemeClr val="lt1"/>
                </a:buClr>
                <a:buSzPts val="2400"/>
                <a:buFont typeface="Arial"/>
                <a:buNone/>
              </a:pPr>
              <a:r>
                <a:rPr b="0" i="0" lang="en-GB" sz="2400" u="none" strike="noStrike">
                  <a:solidFill>
                    <a:schemeClr val="lt1"/>
                  </a:solidFill>
                  <a:latin typeface="Arial"/>
                  <a:ea typeface="Arial"/>
                  <a:cs typeface="Arial"/>
                  <a:sym typeface="Arial"/>
                </a:rPr>
                <a:t>Understand the </a:t>
              </a:r>
              <a:r>
                <a:rPr b="1" i="0" lang="en-GB" sz="2400" u="none" strike="noStrike">
                  <a:solidFill>
                    <a:schemeClr val="lt1"/>
                  </a:solidFill>
                  <a:latin typeface="Arial"/>
                  <a:ea typeface="Arial"/>
                  <a:cs typeface="Arial"/>
                  <a:sym typeface="Arial"/>
                </a:rPr>
                <a:t>workforce transition</a:t>
              </a:r>
              <a:r>
                <a:rPr b="0" i="0" lang="en-GB" sz="2400" u="none" strike="noStrike">
                  <a:solidFill>
                    <a:schemeClr val="lt1"/>
                  </a:solidFill>
                  <a:latin typeface="Arial"/>
                  <a:ea typeface="Arial"/>
                  <a:cs typeface="Arial"/>
                  <a:sym typeface="Arial"/>
                </a:rPr>
                <a:t> to achieve net-zero emissions, including </a:t>
              </a:r>
              <a:r>
                <a:rPr b="1" i="0" lang="en-GB" sz="2400" u="none" strike="noStrike">
                  <a:solidFill>
                    <a:schemeClr val="lt1"/>
                  </a:solidFill>
                  <a:latin typeface="Arial"/>
                  <a:ea typeface="Arial"/>
                  <a:cs typeface="Arial"/>
                  <a:sym typeface="Arial"/>
                </a:rPr>
                <a:t>skills gap analysis</a:t>
              </a:r>
              <a:r>
                <a:rPr b="0" i="0" lang="en-GB" sz="2400" u="none" strike="noStrike">
                  <a:solidFill>
                    <a:schemeClr val="lt1"/>
                  </a:solidFill>
                  <a:latin typeface="Arial"/>
                  <a:ea typeface="Arial"/>
                  <a:cs typeface="Arial"/>
                  <a:sym typeface="Arial"/>
                </a:rPr>
                <a:t>, </a:t>
              </a:r>
              <a:r>
                <a:rPr b="1" i="0" lang="en-GB" sz="2400" u="none" strike="noStrike">
                  <a:solidFill>
                    <a:schemeClr val="lt1"/>
                  </a:solidFill>
                  <a:latin typeface="Arial"/>
                  <a:ea typeface="Arial"/>
                  <a:cs typeface="Arial"/>
                  <a:sym typeface="Arial"/>
                </a:rPr>
                <a:t>training needs</a:t>
              </a:r>
              <a:r>
                <a:rPr b="0" i="0" lang="en-GB" sz="2400" u="none" strike="noStrike">
                  <a:solidFill>
                    <a:schemeClr val="lt1"/>
                  </a:solidFill>
                  <a:latin typeface="Arial"/>
                  <a:ea typeface="Arial"/>
                  <a:cs typeface="Arial"/>
                  <a:sym typeface="Arial"/>
                </a:rPr>
                <a:t>, and job creation </a:t>
              </a:r>
              <a:r>
                <a:rPr b="1" i="0" lang="en-GB" sz="2400" u="none" strike="noStrike">
                  <a:solidFill>
                    <a:schemeClr val="lt1"/>
                  </a:solidFill>
                  <a:latin typeface="Arial"/>
                  <a:ea typeface="Arial"/>
                  <a:cs typeface="Arial"/>
                  <a:sym typeface="Arial"/>
                </a:rPr>
                <a:t>opportunities</a:t>
              </a:r>
              <a:r>
                <a:rPr b="0" i="0" lang="en-GB" sz="2400" u="none" strike="noStrike">
                  <a:solidFill>
                    <a:schemeClr val="lt1"/>
                  </a:solidFill>
                  <a:latin typeface="Arial"/>
                  <a:ea typeface="Arial"/>
                  <a:cs typeface="Arial"/>
                  <a:sym typeface="Arial"/>
                </a:rPr>
                <a:t>.  </a:t>
              </a:r>
              <a:endParaRPr sz="2400">
                <a:solidFill>
                  <a:schemeClr val="lt1"/>
                </a:solidFill>
                <a:latin typeface="Arial"/>
                <a:ea typeface="Arial"/>
                <a:cs typeface="Arial"/>
                <a:sym typeface="Arial"/>
              </a:endParaRPr>
            </a:p>
          </p:txBody>
        </p:sp>
        <p:sp>
          <p:nvSpPr>
            <p:cNvPr id="91" name="Google Shape;91;p3"/>
            <p:cNvSpPr/>
            <p:nvPr/>
          </p:nvSpPr>
          <p:spPr>
            <a:xfrm>
              <a:off x="468714" y="2032000"/>
              <a:ext cx="1354666" cy="1354666"/>
            </a:xfrm>
            <a:prstGeom prst="ellipse">
              <a:avLst/>
            </a:prstGeom>
            <a:solidFill>
              <a:schemeClr val="lt2"/>
            </a:solidFill>
            <a:ln cap="flat" cmpd="sng" w="254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752110" y="3793066"/>
              <a:ext cx="10772899" cy="1083733"/>
            </a:xfrm>
            <a:prstGeom prst="rect">
              <a:avLst/>
            </a:prstGeom>
            <a:solidFill>
              <a:schemeClr val="dk2"/>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txBox="1"/>
            <p:nvPr/>
          </p:nvSpPr>
          <p:spPr>
            <a:xfrm>
              <a:off x="752110" y="3793066"/>
              <a:ext cx="10772899" cy="1083733"/>
            </a:xfrm>
            <a:prstGeom prst="rect">
              <a:avLst/>
            </a:prstGeom>
            <a:noFill/>
            <a:ln>
              <a:noFill/>
            </a:ln>
          </p:spPr>
          <p:txBody>
            <a:bodyPr anchorCtr="0" anchor="ctr" bIns="60950" lIns="860200" spcFirstLastPara="1" rIns="60950" wrap="square" tIns="60950">
              <a:noAutofit/>
            </a:bodyPr>
            <a:lstStyle/>
            <a:p>
              <a:pPr indent="0" lvl="0" marL="0" marR="0" rtl="0" algn="l">
                <a:lnSpc>
                  <a:spcPct val="90000"/>
                </a:lnSpc>
                <a:spcBef>
                  <a:spcPts val="0"/>
                </a:spcBef>
                <a:spcAft>
                  <a:spcPts val="0"/>
                </a:spcAft>
                <a:buClr>
                  <a:schemeClr val="lt1"/>
                </a:buClr>
                <a:buSzPts val="2400"/>
                <a:buFont typeface="Arial"/>
                <a:buNone/>
              </a:pPr>
              <a:r>
                <a:rPr b="0" i="0" lang="en-GB" sz="2400" u="none" strike="noStrike">
                  <a:solidFill>
                    <a:schemeClr val="lt1"/>
                  </a:solidFill>
                  <a:latin typeface="Arial"/>
                  <a:ea typeface="Arial"/>
                  <a:cs typeface="Arial"/>
                  <a:sym typeface="Arial"/>
                </a:rPr>
                <a:t>Develop a clear understanding of what </a:t>
              </a:r>
              <a:r>
                <a:rPr b="1" i="0" lang="en-GB" sz="2400" u="none" strike="noStrike">
                  <a:solidFill>
                    <a:schemeClr val="lt1"/>
                  </a:solidFill>
                  <a:latin typeface="Arial"/>
                  <a:ea typeface="Arial"/>
                  <a:cs typeface="Arial"/>
                  <a:sym typeface="Arial"/>
                </a:rPr>
                <a:t>policy instruments </a:t>
              </a:r>
              <a:r>
                <a:rPr b="0" i="0" lang="en-GB" sz="2400" u="none" strike="noStrike">
                  <a:solidFill>
                    <a:schemeClr val="lt1"/>
                  </a:solidFill>
                  <a:latin typeface="Arial"/>
                  <a:ea typeface="Arial"/>
                  <a:cs typeface="Arial"/>
                  <a:sym typeface="Arial"/>
                </a:rPr>
                <a:t>could be put in place, learning from best practice case studies.  </a:t>
              </a:r>
              <a:endParaRPr sz="2400">
                <a:solidFill>
                  <a:schemeClr val="lt1"/>
                </a:solidFill>
                <a:latin typeface="Arial"/>
                <a:ea typeface="Arial"/>
                <a:cs typeface="Arial"/>
                <a:sym typeface="Arial"/>
              </a:endParaRPr>
            </a:p>
          </p:txBody>
        </p:sp>
        <p:sp>
          <p:nvSpPr>
            <p:cNvPr id="94" name="Google Shape;94;p3"/>
            <p:cNvSpPr/>
            <p:nvPr/>
          </p:nvSpPr>
          <p:spPr>
            <a:xfrm>
              <a:off x="74777" y="3657600"/>
              <a:ext cx="1354666" cy="1354666"/>
            </a:xfrm>
            <a:prstGeom prst="ellipse">
              <a:avLst/>
            </a:prstGeom>
            <a:solidFill>
              <a:schemeClr val="lt2"/>
            </a:solidFill>
            <a:ln cap="flat" cmpd="sng" w="254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3"/>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96" name="Google Shape;96;p3"/>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a:t>Learning Objectives</a:t>
            </a:r>
            <a:endParaRPr/>
          </a:p>
        </p:txBody>
      </p:sp>
      <p:pic>
        <p:nvPicPr>
          <p:cNvPr descr="Connected with solid fill" id="97" name="Google Shape;97;p3"/>
          <p:cNvPicPr preferRelativeResize="0"/>
          <p:nvPr/>
        </p:nvPicPr>
        <p:blipFill rotWithShape="1">
          <a:blip r:embed="rId3">
            <a:alphaModFix/>
          </a:blip>
          <a:srcRect b="0" l="0" r="0" t="0"/>
          <a:stretch/>
        </p:blipFill>
        <p:spPr>
          <a:xfrm>
            <a:off x="298630" y="1713316"/>
            <a:ext cx="914400" cy="914400"/>
          </a:xfrm>
          <a:prstGeom prst="rect">
            <a:avLst/>
          </a:prstGeom>
          <a:noFill/>
          <a:ln>
            <a:noFill/>
          </a:ln>
        </p:spPr>
      </p:pic>
      <p:pic>
        <p:nvPicPr>
          <p:cNvPr descr="List with solid fill" id="98" name="Google Shape;98;p3"/>
          <p:cNvPicPr preferRelativeResize="0"/>
          <p:nvPr/>
        </p:nvPicPr>
        <p:blipFill rotWithShape="1">
          <a:blip r:embed="rId4">
            <a:alphaModFix/>
          </a:blip>
          <a:srcRect b="0" l="0" r="0" t="0"/>
          <a:stretch/>
        </p:blipFill>
        <p:spPr>
          <a:xfrm>
            <a:off x="256617" y="4938209"/>
            <a:ext cx="914400" cy="914400"/>
          </a:xfrm>
          <a:prstGeom prst="rect">
            <a:avLst/>
          </a:prstGeom>
          <a:noFill/>
          <a:ln>
            <a:noFill/>
          </a:ln>
        </p:spPr>
      </p:pic>
      <p:pic>
        <p:nvPicPr>
          <p:cNvPr descr="Customer review outline" id="99" name="Google Shape;99;p3"/>
          <p:cNvPicPr preferRelativeResize="0"/>
          <p:nvPr/>
        </p:nvPicPr>
        <p:blipFill rotWithShape="1">
          <a:blip r:embed="rId5">
            <a:alphaModFix/>
          </a:blip>
          <a:srcRect b="0" l="0" r="0" t="0"/>
          <a:stretch/>
        </p:blipFill>
        <p:spPr>
          <a:xfrm>
            <a:off x="701117" y="3457005"/>
            <a:ext cx="770965" cy="770965"/>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Net Zero Playbook</a:t>
            </a:r>
            <a:endParaRPr/>
          </a:p>
        </p:txBody>
      </p:sp>
      <p:sp>
        <p:nvSpPr>
          <p:cNvPr id="106" name="Google Shape;106;p4"/>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Supply Chain</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114" name="Google Shape;114;p5"/>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a:t>Overview</a:t>
            </a:r>
            <a:endParaRPr/>
          </a:p>
        </p:txBody>
      </p:sp>
      <p:sp>
        <p:nvSpPr>
          <p:cNvPr id="115" name="Google Shape;115;p5"/>
          <p:cNvSpPr txBox="1"/>
          <p:nvPr/>
        </p:nvSpPr>
        <p:spPr>
          <a:xfrm>
            <a:off x="571756" y="1343984"/>
            <a:ext cx="11074853" cy="258532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GB" sz="1800" u="none" cap="none" strike="noStrike">
                <a:solidFill>
                  <a:srgbClr val="0D0680"/>
                </a:solidFill>
                <a:latin typeface="Arial"/>
                <a:ea typeface="Arial"/>
                <a:cs typeface="Arial"/>
                <a:sym typeface="Arial"/>
              </a:rPr>
              <a:t>What: </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Secure, resilient and sustainable clean energy supply chains are central to the global energy transition</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The deployment of clean energy technologies needs to be scaled up rapidly around the world to avert the worst effects of climate change. </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b="1" i="0" lang="en-GB" sz="1800" u="none" cap="none" strike="noStrike">
                <a:solidFill>
                  <a:srgbClr val="0D0680"/>
                </a:solidFill>
                <a:latin typeface="Arial"/>
                <a:ea typeface="Arial"/>
                <a:cs typeface="Arial"/>
                <a:sym typeface="Arial"/>
              </a:rPr>
              <a:t>How: </a:t>
            </a:r>
            <a:r>
              <a:rPr b="1" lang="en-GB" sz="1800">
                <a:solidFill>
                  <a:schemeClr val="dk1"/>
                </a:solidFill>
                <a:latin typeface="Arial"/>
                <a:ea typeface="Arial"/>
                <a:cs typeface="Arial"/>
                <a:sym typeface="Arial"/>
              </a:rPr>
              <a:t>Characteristics of secure, resilient and sustainable clean energy technology supply chains </a:t>
            </a:r>
            <a:endParaRPr/>
          </a:p>
          <a:p>
            <a:pPr indent="0" lvl="0" marL="0" marR="0" rtl="0" algn="just">
              <a:spcBef>
                <a:spcPts val="0"/>
              </a:spcBef>
              <a:spcAft>
                <a:spcPts val="0"/>
              </a:spcAft>
              <a:buNone/>
            </a:pPr>
            <a:r>
              <a:t/>
            </a:r>
            <a:endParaRPr b="1"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i="0" sz="1800" u="none" cap="none" strike="noStrike">
              <a:solidFill>
                <a:schemeClr val="dk1"/>
              </a:solidFill>
              <a:latin typeface="Arial"/>
              <a:ea typeface="Arial"/>
              <a:cs typeface="Arial"/>
              <a:sym typeface="Arial"/>
            </a:endParaRPr>
          </a:p>
        </p:txBody>
      </p:sp>
      <p:graphicFrame>
        <p:nvGraphicFramePr>
          <p:cNvPr id="116" name="Google Shape;116;p5"/>
          <p:cNvGraphicFramePr/>
          <p:nvPr/>
        </p:nvGraphicFramePr>
        <p:xfrm>
          <a:off x="629400" y="3505799"/>
          <a:ext cx="3000000" cy="3000000"/>
        </p:xfrm>
        <a:graphic>
          <a:graphicData uri="http://schemas.openxmlformats.org/drawingml/2006/table">
            <a:tbl>
              <a:tblPr bandRow="1" firstRow="1">
                <a:noFill/>
                <a:tableStyleId>{79FFEA6F-94DD-413E-B0CA-CFE9F7A8502B}</a:tableStyleId>
              </a:tblPr>
              <a:tblGrid>
                <a:gridCol w="2688000"/>
                <a:gridCol w="8302850"/>
              </a:tblGrid>
              <a:tr h="359825">
                <a:tc>
                  <a:txBody>
                    <a:bodyPr/>
                    <a:lstStyle/>
                    <a:p>
                      <a:pPr indent="0" lvl="0" marL="0" marR="0" rtl="0" algn="l">
                        <a:lnSpc>
                          <a:spcPct val="100000"/>
                        </a:lnSpc>
                        <a:spcBef>
                          <a:spcPts val="0"/>
                        </a:spcBef>
                        <a:spcAft>
                          <a:spcPts val="0"/>
                        </a:spcAft>
                        <a:buNone/>
                      </a:pPr>
                      <a:r>
                        <a:rPr b="1" lang="en-GB" sz="1600" u="none" cap="none" strike="noStrike">
                          <a:solidFill>
                            <a:schemeClr val="dk1"/>
                          </a:solidFill>
                        </a:rPr>
                        <a:t>Secure</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b="0" lang="en-GB" sz="1600" u="none" cap="none" strike="noStrike">
                          <a:solidFill>
                            <a:schemeClr val="dk1"/>
                          </a:solidFill>
                        </a:rPr>
                        <a:t>Adequate, reliable and uninterrupted supply of inputs Stable and affordable prices </a:t>
                      </a:r>
                      <a:endParaRPr b="0" sz="1600" u="none" cap="none" strike="noStrike">
                        <a:solidFill>
                          <a:schemeClr val="dk1"/>
                        </a:solidFill>
                      </a:endParaRPr>
                    </a:p>
                  </a:txBody>
                  <a:tcPr marT="45725" marB="45725" marR="91450" marL="91450"/>
                </a:tc>
              </a:tr>
              <a:tr h="687200">
                <a:tc>
                  <a:txBody>
                    <a:bodyPr/>
                    <a:lstStyle/>
                    <a:p>
                      <a:pPr indent="0" lvl="0" marL="0" marR="0" rtl="0" algn="l">
                        <a:lnSpc>
                          <a:spcPct val="100000"/>
                        </a:lnSpc>
                        <a:spcBef>
                          <a:spcPts val="0"/>
                        </a:spcBef>
                        <a:spcAft>
                          <a:spcPts val="0"/>
                        </a:spcAft>
                        <a:buNone/>
                      </a:pPr>
                      <a:r>
                        <a:rPr b="1" lang="en-GB" sz="1600" u="none" cap="none" strike="noStrike">
                          <a:solidFill>
                            <a:schemeClr val="dk1"/>
                          </a:solidFill>
                        </a:rPr>
                        <a:t>Resilient</a:t>
                      </a:r>
                      <a:endParaRPr/>
                    </a:p>
                  </a:txBody>
                  <a:tcPr marT="45725" marB="45725" marR="91450" marL="91450"/>
                </a:tc>
                <a:tc>
                  <a:txBody>
                    <a:bodyPr/>
                    <a:lstStyle/>
                    <a:p>
                      <a:pPr indent="0" lvl="0" marL="0" marR="0" rtl="0" algn="l">
                        <a:lnSpc>
                          <a:spcPct val="100000"/>
                        </a:lnSpc>
                        <a:spcBef>
                          <a:spcPts val="0"/>
                        </a:spcBef>
                        <a:spcAft>
                          <a:spcPts val="0"/>
                        </a:spcAft>
                        <a:buNone/>
                      </a:pPr>
                      <a:r>
                        <a:rPr b="0" lang="en-GB" sz="1600" u="none" cap="none" strike="noStrike">
                          <a:solidFill>
                            <a:schemeClr val="dk1"/>
                          </a:solidFill>
                        </a:rPr>
                        <a:t>Able to respond and quickly adjust to disruptions </a:t>
                      </a:r>
                      <a:endParaRPr/>
                    </a:p>
                    <a:p>
                      <a:pPr indent="0" lvl="0" marL="0" marR="0" rtl="0" algn="l">
                        <a:lnSpc>
                          <a:spcPct val="100000"/>
                        </a:lnSpc>
                        <a:spcBef>
                          <a:spcPts val="0"/>
                        </a:spcBef>
                        <a:spcAft>
                          <a:spcPts val="0"/>
                        </a:spcAft>
                        <a:buNone/>
                      </a:pPr>
                      <a:r>
                        <a:rPr b="0" lang="en-GB" sz="1600" u="none" cap="none" strike="noStrike">
                          <a:solidFill>
                            <a:schemeClr val="dk1"/>
                          </a:solidFill>
                        </a:rPr>
                        <a:t>Diversity in market, suppliers and technologies </a:t>
                      </a:r>
                      <a:endParaRPr b="0" sz="1600" u="none" cap="none" strike="noStrike">
                        <a:solidFill>
                          <a:schemeClr val="dk1"/>
                        </a:solidFill>
                      </a:endParaRPr>
                    </a:p>
                    <a:p>
                      <a:pPr indent="0" lvl="0" marL="0" marR="0" rtl="0" algn="l">
                        <a:lnSpc>
                          <a:spcPct val="100000"/>
                        </a:lnSpc>
                        <a:spcBef>
                          <a:spcPts val="0"/>
                        </a:spcBef>
                        <a:spcAft>
                          <a:spcPts val="0"/>
                        </a:spcAft>
                        <a:buNone/>
                      </a:pPr>
                      <a:r>
                        <a:rPr b="0" lang="en-GB" sz="1600" u="none" cap="none" strike="noStrike">
                          <a:solidFill>
                            <a:schemeClr val="dk1"/>
                          </a:solidFill>
                        </a:rPr>
                        <a:t>Interconnection across supply chains </a:t>
                      </a:r>
                      <a:endParaRPr b="0" sz="1600" u="none" cap="none" strike="noStrike">
                        <a:solidFill>
                          <a:schemeClr val="dk1"/>
                        </a:solidFill>
                      </a:endParaRPr>
                    </a:p>
                  </a:txBody>
                  <a:tcPr marT="45725" marB="45725" marR="91450" marL="91450"/>
                </a:tc>
              </a:tr>
              <a:tr h="687200">
                <a:tc>
                  <a:txBody>
                    <a:bodyPr/>
                    <a:lstStyle/>
                    <a:p>
                      <a:pPr indent="0" lvl="0" marL="0" marR="0" rtl="0" algn="l">
                        <a:lnSpc>
                          <a:spcPct val="100000"/>
                        </a:lnSpc>
                        <a:spcBef>
                          <a:spcPts val="0"/>
                        </a:spcBef>
                        <a:spcAft>
                          <a:spcPts val="0"/>
                        </a:spcAft>
                        <a:buNone/>
                      </a:pPr>
                      <a:r>
                        <a:rPr b="1" lang="en-GB" sz="1600" u="none" cap="none" strike="noStrike">
                          <a:solidFill>
                            <a:schemeClr val="dk1"/>
                          </a:solidFill>
                        </a:rPr>
                        <a:t>Sustainable</a:t>
                      </a:r>
                      <a:endParaRPr/>
                    </a:p>
                  </a:txBody>
                  <a:tcPr marT="45725" marB="45725" marR="91450" marL="91450"/>
                </a:tc>
                <a:tc>
                  <a:txBody>
                    <a:bodyPr/>
                    <a:lstStyle/>
                    <a:p>
                      <a:pPr indent="0" lvl="0" marL="0" marR="0" rtl="0" algn="l">
                        <a:lnSpc>
                          <a:spcPct val="100000"/>
                        </a:lnSpc>
                        <a:spcBef>
                          <a:spcPts val="0"/>
                        </a:spcBef>
                        <a:spcAft>
                          <a:spcPts val="0"/>
                        </a:spcAft>
                        <a:buNone/>
                      </a:pPr>
                      <a:r>
                        <a:rPr b="0" lang="en-GB" sz="1600" u="none" cap="none" strike="noStrike">
                          <a:solidFill>
                            <a:schemeClr val="dk1"/>
                          </a:solidFill>
                        </a:rPr>
                        <a:t>GHG emissions as low as possible and consistent with net zero pathways </a:t>
                      </a:r>
                      <a:endParaRPr b="0" sz="1600" u="none" cap="none" strike="noStrike">
                        <a:solidFill>
                          <a:schemeClr val="dk1"/>
                        </a:solidFill>
                      </a:endParaRPr>
                    </a:p>
                    <a:p>
                      <a:pPr indent="0" lvl="0" marL="0" marR="0" rtl="0" algn="l">
                        <a:lnSpc>
                          <a:spcPct val="100000"/>
                        </a:lnSpc>
                        <a:spcBef>
                          <a:spcPts val="0"/>
                        </a:spcBef>
                        <a:spcAft>
                          <a:spcPts val="0"/>
                        </a:spcAft>
                        <a:buNone/>
                      </a:pPr>
                      <a:r>
                        <a:rPr b="0" lang="en-GB" sz="1600" u="none" cap="none" strike="noStrike">
                          <a:solidFill>
                            <a:schemeClr val="dk1"/>
                          </a:solidFill>
                        </a:rPr>
                        <a:t>Recognition and adoption of ESG requirements along all aspects of the supply chain </a:t>
                      </a:r>
                      <a:endParaRPr b="0" sz="1600" u="none" cap="none" strike="noStrike">
                        <a:solidFill>
                          <a:schemeClr val="dk1"/>
                        </a:solidFill>
                      </a:endParaRPr>
                    </a:p>
                    <a:p>
                      <a:pPr indent="0" lvl="0" marL="0" marR="0" rtl="0" algn="l">
                        <a:lnSpc>
                          <a:spcPct val="100000"/>
                        </a:lnSpc>
                        <a:spcBef>
                          <a:spcPts val="0"/>
                        </a:spcBef>
                        <a:spcAft>
                          <a:spcPts val="0"/>
                        </a:spcAft>
                        <a:buNone/>
                      </a:pPr>
                      <a:r>
                        <a:rPr b="0" lang="en-GB" sz="1600" u="none" cap="none" strike="noStrike">
                          <a:solidFill>
                            <a:schemeClr val="dk1"/>
                          </a:solidFill>
                        </a:rPr>
                        <a:t>Efficient and responsible use of natural resources, including through promotion of circularity and end-of-life stewardship </a:t>
                      </a:r>
                      <a:endParaRPr b="0" sz="1600" u="none" cap="none" strike="noStrike">
                        <a:solidFill>
                          <a:schemeClr val="dk1"/>
                        </a:solidFill>
                      </a:endParaRPr>
                    </a:p>
                  </a:txBody>
                  <a:tcPr marT="45725" marB="45725" marR="91450" marL="91450"/>
                </a:tc>
              </a:tr>
            </a:tbl>
          </a:graphicData>
        </a:graphic>
      </p:graphicFrame>
      <p:sp>
        <p:nvSpPr>
          <p:cNvPr id="117" name="Google Shape;117;p5"/>
          <p:cNvSpPr txBox="1"/>
          <p:nvPr/>
        </p:nvSpPr>
        <p:spPr>
          <a:xfrm>
            <a:off x="8770871" y="6611779"/>
            <a:ext cx="3421129"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GB" sz="1000">
                <a:solidFill>
                  <a:schemeClr val="dk1"/>
                </a:solidFill>
                <a:latin typeface="Arial"/>
                <a:ea typeface="Arial"/>
                <a:cs typeface="Arial"/>
                <a:sym typeface="Arial"/>
              </a:rPr>
              <a:t>Source: Securing clean energy technology supply chains </a:t>
            </a:r>
            <a:endParaRPr i="1" sz="10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a:t>Requirements</a:t>
            </a:r>
            <a:endParaRPr/>
          </a:p>
        </p:txBody>
      </p:sp>
      <p:sp>
        <p:nvSpPr>
          <p:cNvPr id="124" name="Google Shape;124;p6"/>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b="0" i="0" lang="en-GB" u="none" strike="noStrike">
                <a:solidFill>
                  <a:schemeClr val="dk1"/>
                </a:solidFill>
                <a:latin typeface="Arial"/>
                <a:ea typeface="Arial"/>
                <a:cs typeface="Arial"/>
                <a:sym typeface="Arial"/>
              </a:rPr>
              <a:t>There will be a high demand for technologies required to reach net zero and governments must get onto the front foot to ensure they have a strategy to procure key technologies.</a:t>
            </a:r>
            <a:endParaRPr>
              <a:solidFill>
                <a:schemeClr val="dk1"/>
              </a:solidFill>
            </a:endParaRPr>
          </a:p>
          <a:p>
            <a:pPr indent="0" lvl="0" marL="101600" rtl="0" algn="l">
              <a:lnSpc>
                <a:spcPct val="110000"/>
              </a:lnSpc>
              <a:spcBef>
                <a:spcPts val="600"/>
              </a:spcBef>
              <a:spcAft>
                <a:spcPts val="0"/>
              </a:spcAft>
              <a:buSzPts val="2000"/>
              <a:buNone/>
            </a:pPr>
            <a:r>
              <a:t/>
            </a:r>
            <a:endParaRPr b="0" i="0" u="none" strike="noStrike">
              <a:solidFill>
                <a:schemeClr val="dk1"/>
              </a:solidFill>
              <a:latin typeface="Arial"/>
              <a:ea typeface="Arial"/>
              <a:cs typeface="Arial"/>
              <a:sym typeface="Arial"/>
            </a:endParaRPr>
          </a:p>
          <a:p>
            <a:pPr indent="0" lvl="0" marL="101600" rtl="0" algn="l">
              <a:lnSpc>
                <a:spcPct val="110000"/>
              </a:lnSpc>
              <a:spcBef>
                <a:spcPts val="600"/>
              </a:spcBef>
              <a:spcAft>
                <a:spcPts val="0"/>
              </a:spcAft>
              <a:buSzPts val="2000"/>
              <a:buNone/>
            </a:pPr>
            <a:r>
              <a:rPr b="1" lang="en-GB">
                <a:solidFill>
                  <a:srgbClr val="0D0680"/>
                </a:solidFill>
                <a:latin typeface="Arial"/>
                <a:ea typeface="Arial"/>
                <a:cs typeface="Arial"/>
                <a:sym typeface="Arial"/>
              </a:rPr>
              <a:t>Considerations:</a:t>
            </a:r>
            <a:endParaRPr/>
          </a:p>
          <a:p>
            <a:pPr indent="-342900" lvl="0" marL="444500" rtl="0" algn="l">
              <a:lnSpc>
                <a:spcPct val="110000"/>
              </a:lnSpc>
              <a:spcBef>
                <a:spcPts val="600"/>
              </a:spcBef>
              <a:spcAft>
                <a:spcPts val="0"/>
              </a:spcAft>
              <a:buSzPts val="2000"/>
              <a:buFont typeface="Arial"/>
              <a:buChar char="•"/>
            </a:pPr>
            <a:r>
              <a:rPr b="0" i="0" lang="en-GB" u="none" strike="noStrike">
                <a:solidFill>
                  <a:schemeClr val="dk1"/>
                </a:solidFill>
                <a:latin typeface="Arial"/>
                <a:ea typeface="Arial"/>
                <a:cs typeface="Arial"/>
                <a:sym typeface="Arial"/>
              </a:rPr>
              <a:t>How much of x (wind, solar, battery, grid) do we need to build by when? </a:t>
            </a:r>
            <a:endParaRPr/>
          </a:p>
          <a:p>
            <a:pPr indent="-342900" lvl="0" marL="444500" rtl="0" algn="l">
              <a:lnSpc>
                <a:spcPct val="110000"/>
              </a:lnSpc>
              <a:spcBef>
                <a:spcPts val="600"/>
              </a:spcBef>
              <a:spcAft>
                <a:spcPts val="0"/>
              </a:spcAft>
              <a:buSzPts val="2000"/>
              <a:buFont typeface="Arial"/>
              <a:buChar char="•"/>
            </a:pPr>
            <a:r>
              <a:rPr b="0" i="0" lang="en-GB" u="none" strike="noStrike">
                <a:solidFill>
                  <a:schemeClr val="dk1"/>
                </a:solidFill>
                <a:latin typeface="Arial"/>
                <a:ea typeface="Arial"/>
                <a:cs typeface="Arial"/>
                <a:sym typeface="Arial"/>
              </a:rPr>
              <a:t>Where can I get it from? </a:t>
            </a:r>
            <a:endParaRPr/>
          </a:p>
          <a:p>
            <a:pPr indent="-342900" lvl="0" marL="444500" rtl="0" algn="l">
              <a:lnSpc>
                <a:spcPct val="110000"/>
              </a:lnSpc>
              <a:spcBef>
                <a:spcPts val="600"/>
              </a:spcBef>
              <a:spcAft>
                <a:spcPts val="0"/>
              </a:spcAft>
              <a:buSzPts val="2000"/>
              <a:buFont typeface="Arial"/>
              <a:buChar char="•"/>
            </a:pPr>
            <a:r>
              <a:rPr b="0" i="0" lang="en-GB" u="none" strike="noStrike">
                <a:solidFill>
                  <a:schemeClr val="dk1"/>
                </a:solidFill>
                <a:latin typeface="Arial"/>
                <a:ea typeface="Arial"/>
                <a:cs typeface="Arial"/>
                <a:sym typeface="Arial"/>
              </a:rPr>
              <a:t>Global, regional, local markets? </a:t>
            </a:r>
            <a:endParaRPr/>
          </a:p>
          <a:p>
            <a:pPr indent="-342900" lvl="0" marL="444500" rtl="0" algn="l">
              <a:lnSpc>
                <a:spcPct val="110000"/>
              </a:lnSpc>
              <a:spcBef>
                <a:spcPts val="600"/>
              </a:spcBef>
              <a:spcAft>
                <a:spcPts val="0"/>
              </a:spcAft>
              <a:buSzPts val="2000"/>
              <a:buFont typeface="Arial"/>
              <a:buChar char="•"/>
            </a:pPr>
            <a:r>
              <a:rPr b="0" i="0" lang="en-GB" u="none" strike="noStrike">
                <a:solidFill>
                  <a:schemeClr val="dk1"/>
                </a:solidFill>
                <a:latin typeface="Arial"/>
                <a:ea typeface="Arial"/>
                <a:cs typeface="Arial"/>
                <a:sym typeface="Arial"/>
              </a:rPr>
              <a:t>If there is a capacity gap, what can I do to a) secure orders b) build local capacity c) work with supply chain etc. </a:t>
            </a:r>
            <a:endParaRPr/>
          </a:p>
          <a:p>
            <a:pPr indent="0" lvl="0" marL="101600" rtl="0" algn="l">
              <a:lnSpc>
                <a:spcPct val="110000"/>
              </a:lnSpc>
              <a:spcBef>
                <a:spcPts val="600"/>
              </a:spcBef>
              <a:spcAft>
                <a:spcPts val="300"/>
              </a:spcAft>
              <a:buSzPts val="2000"/>
              <a:buNone/>
            </a:pPr>
            <a:r>
              <a:t/>
            </a:r>
            <a:endParaRPr>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7"/>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132" name="Google Shape;132;p7"/>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a:t>Requirements</a:t>
            </a:r>
            <a:endParaRPr/>
          </a:p>
        </p:txBody>
      </p:sp>
      <p:grpSp>
        <p:nvGrpSpPr>
          <p:cNvPr id="133" name="Google Shape;133;p7"/>
          <p:cNvGrpSpPr/>
          <p:nvPr/>
        </p:nvGrpSpPr>
        <p:grpSpPr>
          <a:xfrm>
            <a:off x="592292" y="1350032"/>
            <a:ext cx="10970308" cy="4473763"/>
            <a:chOff x="0" y="6048"/>
            <a:chExt cx="10970308" cy="4473763"/>
          </a:xfrm>
        </p:grpSpPr>
        <p:sp>
          <p:nvSpPr>
            <p:cNvPr id="134" name="Google Shape;134;p7"/>
            <p:cNvSpPr/>
            <p:nvPr/>
          </p:nvSpPr>
          <p:spPr>
            <a:xfrm>
              <a:off x="0" y="6048"/>
              <a:ext cx="10970308" cy="301067"/>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7"/>
            <p:cNvSpPr txBox="1"/>
            <p:nvPr/>
          </p:nvSpPr>
          <p:spPr>
            <a:xfrm>
              <a:off x="14697" y="20745"/>
              <a:ext cx="10940914" cy="271673"/>
            </a:xfrm>
            <a:prstGeom prst="rect">
              <a:avLst/>
            </a:prstGeom>
            <a:noFill/>
            <a:ln>
              <a:noFill/>
            </a:ln>
          </p:spPr>
          <p:txBody>
            <a:bodyPr anchorCtr="0" anchor="ctr" bIns="76200" lIns="76200" spcFirstLastPara="1" rIns="76200" wrap="square" tIns="76200">
              <a:noAutofit/>
            </a:bodyPr>
            <a:lstStyle/>
            <a:p>
              <a:pPr indent="0" lvl="0" marL="0" marR="0" rtl="0" algn="just">
                <a:lnSpc>
                  <a:spcPct val="90000"/>
                </a:lnSpc>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Scale-up Requirements</a:t>
              </a:r>
              <a:endParaRPr sz="2000">
                <a:solidFill>
                  <a:schemeClr val="lt1"/>
                </a:solidFill>
                <a:latin typeface="Arial"/>
                <a:ea typeface="Arial"/>
                <a:cs typeface="Arial"/>
                <a:sym typeface="Arial"/>
              </a:endParaRPr>
            </a:p>
          </p:txBody>
        </p:sp>
        <p:sp>
          <p:nvSpPr>
            <p:cNvPr id="136" name="Google Shape;136;p7"/>
            <p:cNvSpPr/>
            <p:nvPr/>
          </p:nvSpPr>
          <p:spPr>
            <a:xfrm>
              <a:off x="0" y="307115"/>
              <a:ext cx="10970308" cy="21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
            <p:cNvSpPr txBox="1"/>
            <p:nvPr/>
          </p:nvSpPr>
          <p:spPr>
            <a:xfrm>
              <a:off x="0" y="307115"/>
              <a:ext cx="10970308" cy="2173500"/>
            </a:xfrm>
            <a:prstGeom prst="rect">
              <a:avLst/>
            </a:prstGeom>
            <a:noFill/>
            <a:ln>
              <a:noFill/>
            </a:ln>
          </p:spPr>
          <p:txBody>
            <a:bodyPr anchorCtr="0" anchor="t" bIns="22850" lIns="348300" spcFirstLastPara="1" rIns="128000" wrap="square" tIns="22850">
              <a:noAutofit/>
            </a:bodyPr>
            <a:lstStyle/>
            <a:p>
              <a:pPr indent="-171450" lvl="1" marL="171450" marR="0" rtl="0" algn="just">
                <a:lnSpc>
                  <a:spcPct val="90000"/>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Assess the scale-up requirement for new sources of supply (mines, factories, etc.)</a:t>
              </a:r>
              <a:endParaRPr b="0" i="0" sz="1800" u="none" cap="none" strike="noStrike">
                <a:solidFill>
                  <a:schemeClr val="dk1"/>
                </a:solidFill>
                <a:latin typeface="Arial"/>
                <a:ea typeface="Arial"/>
                <a:cs typeface="Arial"/>
                <a:sym typeface="Arial"/>
              </a:endParaRPr>
            </a:p>
            <a:p>
              <a:pPr indent="-171450" lvl="1" marL="171450" marR="0" rtl="0" algn="just">
                <a:lnSpc>
                  <a:spcPct val="90000"/>
                </a:lnSpc>
                <a:spcBef>
                  <a:spcPts val="36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Evaluate the speed of scaling up to meet growing demand- accelerating deployment calls for shorter lead times and assessing vulnerabilities in supply chains</a:t>
              </a:r>
              <a:endParaRPr/>
            </a:p>
            <a:p>
              <a:pPr indent="-171450" lvl="1" marL="171450" marR="0" rtl="0" algn="just">
                <a:lnSpc>
                  <a:spcPct val="90000"/>
                </a:lnSpc>
                <a:spcBef>
                  <a:spcPts val="36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More Investments are needed urgently to avoid bottlenecks</a:t>
              </a:r>
              <a:endParaRPr/>
            </a:p>
            <a:p>
              <a:pPr indent="-171450" lvl="1" marL="171450" marR="0" rtl="0" algn="just">
                <a:lnSpc>
                  <a:spcPct val="90000"/>
                </a:lnSpc>
                <a:spcBef>
                  <a:spcPts val="36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Understand the local supply chain capacity and capability for some technologies, offshore wind for example, due to the size and scale of the components, assembly needs to take place near to the installation, deep water ports are needed, specific boats and barges are needed.</a:t>
              </a:r>
              <a:endParaRPr b="0" i="0" sz="1800" u="none" cap="none" strike="noStrike">
                <a:solidFill>
                  <a:schemeClr val="dk1"/>
                </a:solidFill>
                <a:latin typeface="Arial"/>
                <a:ea typeface="Arial"/>
                <a:cs typeface="Arial"/>
                <a:sym typeface="Arial"/>
              </a:endParaRPr>
            </a:p>
            <a:p>
              <a:pPr indent="-57150" lvl="1" marL="171450" marR="0" rtl="0" algn="just">
                <a:lnSpc>
                  <a:spcPct val="90000"/>
                </a:lnSpc>
                <a:spcBef>
                  <a:spcPts val="36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8" name="Google Shape;138;p7"/>
            <p:cNvSpPr/>
            <p:nvPr/>
          </p:nvSpPr>
          <p:spPr>
            <a:xfrm>
              <a:off x="0" y="2480615"/>
              <a:ext cx="10970308" cy="30386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7"/>
            <p:cNvSpPr txBox="1"/>
            <p:nvPr/>
          </p:nvSpPr>
          <p:spPr>
            <a:xfrm>
              <a:off x="14834" y="2495449"/>
              <a:ext cx="10940640" cy="274198"/>
            </a:xfrm>
            <a:prstGeom prst="rect">
              <a:avLst/>
            </a:prstGeom>
            <a:noFill/>
            <a:ln>
              <a:noFill/>
            </a:ln>
          </p:spPr>
          <p:txBody>
            <a:bodyPr anchorCtr="0" anchor="ctr" bIns="76200" lIns="76200" spcFirstLastPara="1" rIns="76200" wrap="square" tIns="76200">
              <a:noAutofit/>
            </a:bodyPr>
            <a:lstStyle/>
            <a:p>
              <a:pPr indent="0" lvl="0" marL="0" marR="0" rtl="0" algn="just">
                <a:lnSpc>
                  <a:spcPct val="90000"/>
                </a:lnSpc>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Market Responsiveness</a:t>
              </a:r>
              <a:endParaRPr sz="2000">
                <a:solidFill>
                  <a:schemeClr val="lt1"/>
                </a:solidFill>
                <a:latin typeface="Arial"/>
                <a:ea typeface="Arial"/>
                <a:cs typeface="Arial"/>
                <a:sym typeface="Arial"/>
              </a:endParaRPr>
            </a:p>
          </p:txBody>
        </p:sp>
        <p:sp>
          <p:nvSpPr>
            <p:cNvPr id="140" name="Google Shape;140;p7"/>
            <p:cNvSpPr/>
            <p:nvPr/>
          </p:nvSpPr>
          <p:spPr>
            <a:xfrm>
              <a:off x="0" y="2784481"/>
              <a:ext cx="10970308" cy="16953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
            <p:cNvSpPr txBox="1"/>
            <p:nvPr/>
          </p:nvSpPr>
          <p:spPr>
            <a:xfrm>
              <a:off x="0" y="2784481"/>
              <a:ext cx="10970308" cy="1695330"/>
            </a:xfrm>
            <a:prstGeom prst="rect">
              <a:avLst/>
            </a:prstGeom>
            <a:noFill/>
            <a:ln>
              <a:noFill/>
            </a:ln>
          </p:spPr>
          <p:txBody>
            <a:bodyPr anchorCtr="0" anchor="t" bIns="22850" lIns="348300" spcFirstLastPara="1" rIns="128000" wrap="square" tIns="22850">
              <a:noAutofit/>
            </a:bodyPr>
            <a:lstStyle/>
            <a:p>
              <a:pPr indent="-171450" lvl="1" marL="171450" marR="0" rtl="0" algn="just">
                <a:lnSpc>
                  <a:spcPct val="90000"/>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Consider the maturity of the market within the international trading system  </a:t>
              </a:r>
              <a:endParaRPr b="0" i="0" sz="1800" u="none" cap="none" strike="noStrike">
                <a:solidFill>
                  <a:schemeClr val="dk1"/>
                </a:solidFill>
                <a:latin typeface="Arial"/>
                <a:ea typeface="Arial"/>
                <a:cs typeface="Arial"/>
                <a:sym typeface="Arial"/>
              </a:endParaRPr>
            </a:p>
            <a:p>
              <a:pPr indent="-171450" lvl="1" marL="171450" marR="0" rtl="0" algn="just">
                <a:lnSpc>
                  <a:spcPct val="90000"/>
                </a:lnSpc>
                <a:spcBef>
                  <a:spcPts val="36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Analyse the market’s responsiveness to price signals</a:t>
              </a:r>
              <a:endParaRPr b="0" i="0" sz="1800" u="none" cap="none" strike="noStrike">
                <a:solidFill>
                  <a:schemeClr val="dk1"/>
                </a:solidFill>
                <a:latin typeface="Arial"/>
                <a:ea typeface="Arial"/>
                <a:cs typeface="Arial"/>
                <a:sym typeface="Arial"/>
              </a:endParaRPr>
            </a:p>
            <a:p>
              <a:pPr indent="-171450" lvl="1" marL="171450" marR="0" rtl="0" algn="just">
                <a:lnSpc>
                  <a:spcPct val="90000"/>
                </a:lnSpc>
                <a:spcBef>
                  <a:spcPts val="36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Understand how supply and demand dynamics impact market stability</a:t>
              </a:r>
              <a:endParaRPr/>
            </a:p>
            <a:p>
              <a:pPr indent="-171450" lvl="1" marL="171450" marR="0" rtl="0" algn="just">
                <a:lnSpc>
                  <a:spcPct val="90000"/>
                </a:lnSpc>
                <a:spcBef>
                  <a:spcPts val="36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Evaluate the market’s ability to adapt to changing circumstances</a:t>
              </a:r>
              <a:endParaRPr b="0" i="0" sz="1800" u="none" cap="none" strike="noStrike">
                <a:solidFill>
                  <a:schemeClr val="dk1"/>
                </a:solidFill>
                <a:latin typeface="Arial"/>
                <a:ea typeface="Arial"/>
                <a:cs typeface="Arial"/>
                <a:sym typeface="Arial"/>
              </a:endParaRPr>
            </a:p>
            <a:p>
              <a:pPr indent="-171450" lvl="1" marL="171450" marR="0" rtl="0" algn="just">
                <a:lnSpc>
                  <a:spcPct val="90000"/>
                </a:lnSpc>
                <a:spcBef>
                  <a:spcPts val="36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Understand that the required resources for grid development come from relatively few suppliers with long lead times</a:t>
              </a:r>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8"/>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a:t>Risks</a:t>
            </a:r>
            <a:endParaRPr/>
          </a:p>
        </p:txBody>
      </p:sp>
      <p:sp>
        <p:nvSpPr>
          <p:cNvPr id="148" name="Google Shape;148;p8"/>
          <p:cNvSpPr txBox="1"/>
          <p:nvPr/>
        </p:nvSpPr>
        <p:spPr>
          <a:xfrm>
            <a:off x="629400" y="1382751"/>
            <a:ext cx="10575331"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Arial"/>
                <a:ea typeface="Arial"/>
                <a:cs typeface="Arial"/>
                <a:sym typeface="Arial"/>
              </a:rPr>
              <a:t>Supply chains are associated with five areas of potential risk</a:t>
            </a:r>
            <a:endParaRPr/>
          </a:p>
          <a:p>
            <a:pPr indent="0" lvl="0" marL="0" marR="0" rtl="0" algn="l">
              <a:spcBef>
                <a:spcPts val="0"/>
              </a:spcBef>
              <a:spcAft>
                <a:spcPts val="0"/>
              </a:spcAft>
              <a:buNone/>
            </a:pPr>
            <a:r>
              <a:t/>
            </a:r>
            <a:endParaRPr sz="28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800"/>
              <a:buFont typeface="Arial"/>
              <a:buAutoNum type="arabicPeriod"/>
            </a:pPr>
            <a:r>
              <a:rPr lang="en-GB" sz="2800">
                <a:solidFill>
                  <a:schemeClr val="dk1"/>
                </a:solidFill>
                <a:latin typeface="Arial"/>
                <a:ea typeface="Arial"/>
                <a:cs typeface="Arial"/>
                <a:sym typeface="Arial"/>
              </a:rPr>
              <a:t>Volume Shortage</a:t>
            </a:r>
            <a:endParaRPr/>
          </a:p>
          <a:p>
            <a:pPr indent="-342900" lvl="0" marL="342900" marR="0" rtl="0" algn="l">
              <a:spcBef>
                <a:spcPts val="0"/>
              </a:spcBef>
              <a:spcAft>
                <a:spcPts val="0"/>
              </a:spcAft>
              <a:buClr>
                <a:schemeClr val="dk1"/>
              </a:buClr>
              <a:buSzPts val="2800"/>
              <a:buFont typeface="Arial"/>
              <a:buAutoNum type="arabicPeriod"/>
            </a:pPr>
            <a:r>
              <a:rPr lang="en-GB" sz="2800">
                <a:solidFill>
                  <a:schemeClr val="dk1"/>
                </a:solidFill>
                <a:latin typeface="Arial"/>
                <a:ea typeface="Arial"/>
                <a:cs typeface="Arial"/>
                <a:sym typeface="Arial"/>
              </a:rPr>
              <a:t>Price Volatility</a:t>
            </a:r>
            <a:endParaRPr/>
          </a:p>
          <a:p>
            <a:pPr indent="-342900" lvl="0" marL="342900" marR="0" rtl="0" algn="l">
              <a:spcBef>
                <a:spcPts val="0"/>
              </a:spcBef>
              <a:spcAft>
                <a:spcPts val="0"/>
              </a:spcAft>
              <a:buClr>
                <a:schemeClr val="dk1"/>
              </a:buClr>
              <a:buSzPts val="2800"/>
              <a:buFont typeface="Arial"/>
              <a:buAutoNum type="arabicPeriod"/>
            </a:pPr>
            <a:r>
              <a:rPr lang="en-GB" sz="2800">
                <a:solidFill>
                  <a:schemeClr val="dk1"/>
                </a:solidFill>
                <a:latin typeface="Arial"/>
                <a:ea typeface="Arial"/>
                <a:cs typeface="Arial"/>
                <a:sym typeface="Arial"/>
              </a:rPr>
              <a:t>Geographical-sourcing dependency</a:t>
            </a:r>
            <a:endParaRPr/>
          </a:p>
          <a:p>
            <a:pPr indent="-342900" lvl="0" marL="342900" marR="0" rtl="0" algn="l">
              <a:spcBef>
                <a:spcPts val="0"/>
              </a:spcBef>
              <a:spcAft>
                <a:spcPts val="0"/>
              </a:spcAft>
              <a:buClr>
                <a:schemeClr val="dk1"/>
              </a:buClr>
              <a:buSzPts val="2800"/>
              <a:buFont typeface="Arial"/>
              <a:buAutoNum type="arabicPeriod"/>
            </a:pPr>
            <a:r>
              <a:rPr lang="en-GB" sz="2800">
                <a:solidFill>
                  <a:schemeClr val="dk1"/>
                </a:solidFill>
                <a:latin typeface="Arial"/>
                <a:ea typeface="Arial"/>
                <a:cs typeface="Arial"/>
                <a:sym typeface="Arial"/>
              </a:rPr>
              <a:t>Long lead times</a:t>
            </a:r>
            <a:endParaRPr/>
          </a:p>
          <a:p>
            <a:pPr indent="-342900" lvl="0" marL="342900" marR="0" rtl="0" algn="l">
              <a:spcBef>
                <a:spcPts val="0"/>
              </a:spcBef>
              <a:spcAft>
                <a:spcPts val="0"/>
              </a:spcAft>
              <a:buClr>
                <a:schemeClr val="dk1"/>
              </a:buClr>
              <a:buSzPts val="2800"/>
              <a:buFont typeface="Arial"/>
              <a:buAutoNum type="arabicPeriod"/>
            </a:pPr>
            <a:r>
              <a:rPr lang="en-GB" sz="2800">
                <a:solidFill>
                  <a:schemeClr val="dk1"/>
                </a:solidFill>
                <a:latin typeface="Arial"/>
                <a:ea typeface="Arial"/>
                <a:cs typeface="Arial"/>
                <a:sym typeface="Arial"/>
              </a:rPr>
              <a:t>Quality</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9"/>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156" name="Google Shape;156;p9"/>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a:t>Risks</a:t>
            </a:r>
            <a:endParaRPr/>
          </a:p>
        </p:txBody>
      </p:sp>
      <p:graphicFrame>
        <p:nvGraphicFramePr>
          <p:cNvPr id="157" name="Google Shape;157;p9"/>
          <p:cNvGraphicFramePr/>
          <p:nvPr/>
        </p:nvGraphicFramePr>
        <p:xfrm>
          <a:off x="629400" y="1324689"/>
          <a:ext cx="3000000" cy="3000000"/>
        </p:xfrm>
        <a:graphic>
          <a:graphicData uri="http://schemas.openxmlformats.org/drawingml/2006/table">
            <a:tbl>
              <a:tblPr bandRow="1" firstRow="1">
                <a:noFill/>
                <a:tableStyleId>{64D9DB62-73E3-4838-94A9-9DC93488A727}</a:tableStyleId>
              </a:tblPr>
              <a:tblGrid>
                <a:gridCol w="463675"/>
                <a:gridCol w="5253350"/>
                <a:gridCol w="5253350"/>
              </a:tblGrid>
              <a:tr h="416875">
                <a:tc gridSpan="3">
                  <a:txBody>
                    <a:bodyPr/>
                    <a:lstStyle/>
                    <a:p>
                      <a:pPr indent="0" lvl="0" marL="0" marR="0" rtl="0" algn="ctr">
                        <a:lnSpc>
                          <a:spcPct val="100000"/>
                        </a:lnSpc>
                        <a:spcBef>
                          <a:spcPts val="0"/>
                        </a:spcBef>
                        <a:spcAft>
                          <a:spcPts val="0"/>
                        </a:spcAft>
                        <a:buNone/>
                      </a:pPr>
                      <a:r>
                        <a:rPr lang="en-GB" sz="2400" u="none" cap="none" strike="noStrike"/>
                        <a:t>Supply Chain Risk Assessment Framework</a:t>
                      </a:r>
                      <a:endParaRPr/>
                    </a:p>
                  </a:txBody>
                  <a:tcPr marT="45725" marB="45725" marR="91450" marL="91450" anchor="ctr"/>
                </a:tc>
                <a:tc hMerge="1"/>
                <a:tc hMerge="1"/>
              </a:tr>
              <a:tr h="898250">
                <a:tc gridSpan="3">
                  <a:txBody>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Arial"/>
                          <a:ea typeface="Arial"/>
                          <a:cs typeface="Arial"/>
                          <a:sym typeface="Arial"/>
                        </a:rPr>
                        <a:t>Accelerating clean energy transitions</a:t>
                      </a:r>
                      <a:r>
                        <a:rPr b="0" i="0" lang="en-GB" sz="2000" u="none" cap="none" strike="noStrike">
                          <a:solidFill>
                            <a:schemeClr val="dk1"/>
                          </a:solidFill>
                          <a:latin typeface="Arial"/>
                          <a:ea typeface="Arial"/>
                          <a:cs typeface="Arial"/>
                          <a:sym typeface="Arial"/>
                        </a:rPr>
                        <a:t>: What is the risk of a supply chain element failing to scale up at the pace required to meet the trajectory?</a:t>
                      </a:r>
                      <a:endParaRPr sz="2000" u="none" cap="none" strike="noStrike"/>
                    </a:p>
                  </a:txBody>
                  <a:tcPr marT="45725" marB="45725" marR="91450" marL="91450" anchor="ctr"/>
                </a:tc>
                <a:tc hMerge="1"/>
                <a:tc hMerge="1"/>
              </a:tr>
              <a:tr h="1780550">
                <a:tc>
                  <a:txBody>
                    <a:bodyPr/>
                    <a:lstStyle/>
                    <a:p>
                      <a:pPr indent="0" lvl="0" marL="0" marR="0" rtl="0" algn="ctr">
                        <a:lnSpc>
                          <a:spcPct val="100000"/>
                        </a:lnSpc>
                        <a:spcBef>
                          <a:spcPts val="0"/>
                        </a:spcBef>
                        <a:spcAft>
                          <a:spcPts val="0"/>
                        </a:spcAft>
                        <a:buClr>
                          <a:srgbClr val="000000"/>
                        </a:buClr>
                        <a:buSzPts val="1800"/>
                        <a:buFont typeface="Arial"/>
                        <a:buNone/>
                      </a:pPr>
                      <a:r>
                        <a:rPr b="1" lang="en-GB" sz="1800" u="none" cap="none" strike="noStrike"/>
                        <a:t>Questions</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What is the investment gap to match NZE Scenario needs in 2030? </a:t>
                      </a:r>
                      <a:endParaRPr sz="1800" u="none" cap="none" strike="noStrike"/>
                    </a:p>
                    <a:p>
                      <a:pPr indent="0" lvl="0" marL="0" marR="0" rtl="0" algn="ctr">
                        <a:lnSpc>
                          <a:spcPct val="100000"/>
                        </a:lnSpc>
                        <a:spcBef>
                          <a:spcPts val="0"/>
                        </a:spcBef>
                        <a:spcAft>
                          <a:spcPts val="0"/>
                        </a:spcAft>
                        <a:buNone/>
                      </a:pPr>
                      <a:r>
                        <a:t/>
                      </a:r>
                      <a:endParaRPr b="1" sz="1800" u="none" cap="none" strike="noStrike"/>
                    </a:p>
                    <a:p>
                      <a:pPr indent="0" lvl="0" marL="0" marR="0" rtl="0" algn="ctr">
                        <a:lnSpc>
                          <a:spcPct val="100000"/>
                        </a:lnSpc>
                        <a:spcBef>
                          <a:spcPts val="0"/>
                        </a:spcBef>
                        <a:spcAft>
                          <a:spcPts val="0"/>
                        </a:spcAft>
                        <a:buNone/>
                      </a:pPr>
                      <a:r>
                        <a:t/>
                      </a:r>
                      <a:endParaRPr b="1" sz="18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What are the lead times to develop additional mining, material production, manufacturing capacity and infrastructure?</a:t>
                      </a:r>
                      <a:endParaRPr sz="1800" u="none" cap="none" strike="noStrike"/>
                    </a:p>
                  </a:txBody>
                  <a:tcPr marT="45725" marB="45725" marR="91450" marL="91450" anchor="ctr">
                    <a:solidFill>
                      <a:schemeClr val="accent5"/>
                    </a:solidFill>
                  </a:tcPr>
                </a:tc>
              </a:tr>
              <a:tr h="1780550">
                <a:tc>
                  <a:txBody>
                    <a:bodyPr/>
                    <a:lstStyle/>
                    <a:p>
                      <a:pPr indent="0" lvl="0" marL="0" marR="0" rtl="0" algn="ctr">
                        <a:lnSpc>
                          <a:spcPct val="100000"/>
                        </a:lnSpc>
                        <a:spcBef>
                          <a:spcPts val="0"/>
                        </a:spcBef>
                        <a:spcAft>
                          <a:spcPts val="0"/>
                        </a:spcAft>
                        <a:buClr>
                          <a:srgbClr val="000000"/>
                        </a:buClr>
                        <a:buSzPts val="1800"/>
                        <a:buFont typeface="Arial"/>
                        <a:buNone/>
                      </a:pPr>
                      <a:r>
                        <a:rPr b="1" lang="en-GB" sz="1800" u="none" cap="none" strike="noStrike"/>
                        <a:t>Consequences</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The impact of failing to scale up will be lower if the investment gap between the expected throughput capacity and that required to match a targeted clean energy transition trajectory is relatively small. </a:t>
                      </a:r>
                      <a:endParaRPr sz="18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Longer lead times and labour shortages increase the probability of not scaling up quickly enough. Technologies at earlier development stages are most at risk.</a:t>
                      </a:r>
                      <a:endParaRPr sz="1800" u="none" cap="none" strike="noStrike"/>
                    </a:p>
                  </a:txBody>
                  <a:tcPr marT="45725" marB="45725" marR="91450" marL="91450" anchor="ctr">
                    <a:solidFill>
                      <a:schemeClr val="accent5"/>
                    </a:solidFill>
                  </a:tcPr>
                </a:tc>
              </a:tr>
            </a:tbl>
          </a:graphicData>
        </a:graphic>
      </p:graphicFrame>
      <p:sp>
        <p:nvSpPr>
          <p:cNvPr id="158" name="Google Shape;158;p9"/>
          <p:cNvSpPr txBox="1"/>
          <p:nvPr/>
        </p:nvSpPr>
        <p:spPr>
          <a:xfrm>
            <a:off x="7714593" y="6611779"/>
            <a:ext cx="4477407"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GB" sz="1000">
                <a:solidFill>
                  <a:schemeClr val="dk1"/>
                </a:solidFill>
                <a:latin typeface="Arial"/>
                <a:ea typeface="Arial"/>
                <a:cs typeface="Arial"/>
                <a:sym typeface="Arial"/>
              </a:rPr>
              <a:t>Source: Energy Technology Perspectives 2023 (IEA, 2023)</a:t>
            </a:r>
            <a:endParaRPr/>
          </a:p>
        </p:txBody>
      </p:sp>
    </p:spTree>
  </p:cSld>
  <p:clrMapOvr>
    <a:masterClrMapping/>
  </p:clrMapOvr>
  <mc:AlternateContent>
    <mc:Choice Requires="p14">
      <p:transition p14:dur="250">
        <p:fade/>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2023-03-02T11:39:23Z</dcterms:created>
  <dc:creator>George, Megan (BEIS)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