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57" r:id="rId6"/>
    <p:sldId id="263" r:id="rId7"/>
    <p:sldId id="264" r:id="rId8"/>
    <p:sldId id="265" r:id="rId9"/>
    <p:sldId id="266" r:id="rId10"/>
    <p:sldId id="267" r:id="rId11"/>
    <p:sldId id="272" r:id="rId12"/>
    <p:sldId id="271" r:id="rId13"/>
    <p:sldId id="270" r:id="rId14"/>
    <p:sldId id="269" r:id="rId15"/>
    <p:sldId id="268" r:id="rId16"/>
    <p:sldId id="284" r:id="rId17"/>
    <p:sldId id="277" r:id="rId18"/>
    <p:sldId id="276" r:id="rId19"/>
    <p:sldId id="275" r:id="rId20"/>
    <p:sldId id="274" r:id="rId21"/>
    <p:sldId id="273" r:id="rId22"/>
    <p:sldId id="285" r:id="rId23"/>
    <p:sldId id="288" r:id="rId24"/>
    <p:sldId id="282" r:id="rId25"/>
    <p:sldId id="281" r:id="rId26"/>
    <p:sldId id="280" r:id="rId27"/>
    <p:sldId id="279" r:id="rId28"/>
    <p:sldId id="286"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SGti3VXthVMSLCgh5s8Pw==" hashData="BQOCVONAjpW4uvAjt4eBlqc1i+8lGEH5ed4zV27+mLqjf9aPZIzGDHEuwL7Lj9jmLVX5HdvXACMAji+EEp3oY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34C31-DE30-993D-E92E-E3A21528CB25}" v="493" dt="2021-03-25T11:09:03.818"/>
    <p1510:client id="{33AE8582-1ADA-EAA1-8A55-63F6C4859A1E}" v="1" dt="2021-03-26T06:25:41.865"/>
    <p1510:client id="{63026D45-FB2C-9655-42FE-4591787B8CE3}" v="7" dt="2021-03-25T23:01:31.284"/>
    <p1510:client id="{72121004-860B-70FE-3382-EF5B85514604}" v="48" dt="2021-03-25T15:53:20.868"/>
    <p1510:client id="{BA5BAAC0-663D-FA0E-8166-0B75E4153AA9}" v="1" dt="2021-03-25T23:04:32.387"/>
    <p1510:client id="{DDBD2E51-F822-0D55-AF50-1CAA3123B58F}" v="555" dt="2021-03-25T15:19:42.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7676"/>
  </p:normalViewPr>
  <p:slideViewPr>
    <p:cSldViewPr snapToGrid="0">
      <p:cViewPr varScale="1">
        <p:scale>
          <a:sx n="75" d="100"/>
          <a:sy n="75" d="100"/>
        </p:scale>
        <p:origin x="19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ngton, Lucy" userId="0c3dcd08-4988-403f-8eba-f42e59c87b71" providerId="ADAL" clId="{C969785A-E5C6-41E1-BC8A-6FA961C372F6}"/>
    <pc:docChg chg="modSld">
      <pc:chgData name="Allington, Lucy" userId="0c3dcd08-4988-403f-8eba-f42e59c87b71" providerId="ADAL" clId="{C969785A-E5C6-41E1-BC8A-6FA961C372F6}" dt="2021-03-26T06:27:11.133" v="1" actId="255"/>
      <pc:docMkLst>
        <pc:docMk/>
      </pc:docMkLst>
      <pc:sldChg chg="modSp mod">
        <pc:chgData name="Allington, Lucy" userId="0c3dcd08-4988-403f-8eba-f42e59c87b71" providerId="ADAL" clId="{C969785A-E5C6-41E1-BC8A-6FA961C372F6}" dt="2021-03-26T06:27:11.133" v="1" actId="255"/>
        <pc:sldMkLst>
          <pc:docMk/>
          <pc:sldMk cId="96489157" sldId="276"/>
        </pc:sldMkLst>
        <pc:spChg chg="mod">
          <ac:chgData name="Allington, Lucy" userId="0c3dcd08-4988-403f-8eba-f42e59c87b71" providerId="ADAL" clId="{C969785A-E5C6-41E1-BC8A-6FA961C372F6}" dt="2021-03-26T06:27:11.133" v="1" actId="255"/>
          <ac:spMkLst>
            <pc:docMk/>
            <pc:sldMk cId="96489157" sldId="276"/>
            <ac:spMk id="9" creationId="{262748B8-6714-3141-9B8E-FC9653A96C84}"/>
          </ac:spMkLst>
        </pc:spChg>
      </pc:sldChg>
    </pc:docChg>
  </pc:docChgLst>
  <pc:docChgLst>
    <pc:chgData name="Allington, Lucy" userId="S::lucy.allington19_imperial.ac.uk#ext#@lunet.onmicrosoft.com::4927d0bd-f935-4b67-a619-3e826b9f9ac1" providerId="AD" clId="Web-{72121004-860B-70FE-3382-EF5B85514604}"/>
    <pc:docChg chg="modSld">
      <pc:chgData name="Allington, Lucy" userId="S::lucy.allington19_imperial.ac.uk#ext#@lunet.onmicrosoft.com::4927d0bd-f935-4b67-a619-3e826b9f9ac1" providerId="AD" clId="Web-{72121004-860B-70FE-3382-EF5B85514604}" dt="2021-03-25T15:53:20.868" v="24" actId="20577"/>
      <pc:docMkLst>
        <pc:docMk/>
      </pc:docMkLst>
      <pc:sldChg chg="modSp">
        <pc:chgData name="Allington, Lucy" userId="S::lucy.allington19_imperial.ac.uk#ext#@lunet.onmicrosoft.com::4927d0bd-f935-4b67-a619-3e826b9f9ac1" providerId="AD" clId="Web-{72121004-860B-70FE-3382-EF5B85514604}" dt="2021-03-25T15:52:15.725" v="22" actId="1076"/>
        <pc:sldMkLst>
          <pc:docMk/>
          <pc:sldMk cId="2559802330" sldId="256"/>
        </pc:sldMkLst>
        <pc:spChg chg="mod">
          <ac:chgData name="Allington, Lucy" userId="S::lucy.allington19_imperial.ac.uk#ext#@lunet.onmicrosoft.com::4927d0bd-f935-4b67-a619-3e826b9f9ac1" providerId="AD" clId="Web-{72121004-860B-70FE-3382-EF5B85514604}" dt="2021-03-25T15:52:08.490" v="21" actId="14100"/>
          <ac:spMkLst>
            <pc:docMk/>
            <pc:sldMk cId="2559802330" sldId="256"/>
            <ac:spMk id="5" creationId="{7A64E691-7814-FE47-A332-0A7257AB0132}"/>
          </ac:spMkLst>
        </pc:spChg>
        <pc:spChg chg="mod">
          <ac:chgData name="Allington, Lucy" userId="S::lucy.allington19_imperial.ac.uk#ext#@lunet.onmicrosoft.com::4927d0bd-f935-4b67-a619-3e826b9f9ac1" providerId="AD" clId="Web-{72121004-860B-70FE-3382-EF5B85514604}" dt="2021-03-25T15:52:15.725" v="22" actId="1076"/>
          <ac:spMkLst>
            <pc:docMk/>
            <pc:sldMk cId="2559802330" sldId="256"/>
            <ac:spMk id="6" creationId="{99DEA05E-3DE2-714D-9D7C-D14D82DB9D79}"/>
          </ac:spMkLst>
        </pc:spChg>
      </pc:sldChg>
      <pc:sldChg chg="modSp">
        <pc:chgData name="Allington, Lucy" userId="S::lucy.allington19_imperial.ac.uk#ext#@lunet.onmicrosoft.com::4927d0bd-f935-4b67-a619-3e826b9f9ac1" providerId="AD" clId="Web-{72121004-860B-70FE-3382-EF5B85514604}" dt="2021-03-25T15:53:20.868" v="24" actId="20577"/>
        <pc:sldMkLst>
          <pc:docMk/>
          <pc:sldMk cId="96489157" sldId="276"/>
        </pc:sldMkLst>
        <pc:spChg chg="mod">
          <ac:chgData name="Allington, Lucy" userId="S::lucy.allington19_imperial.ac.uk#ext#@lunet.onmicrosoft.com::4927d0bd-f935-4b67-a619-3e826b9f9ac1" providerId="AD" clId="Web-{72121004-860B-70FE-3382-EF5B85514604}" dt="2021-03-25T15:53:20.868" v="24" actId="20577"/>
          <ac:spMkLst>
            <pc:docMk/>
            <pc:sldMk cId="96489157" sldId="276"/>
            <ac:spMk id="9" creationId="{262748B8-6714-3141-9B8E-FC9653A96C84}"/>
          </ac:spMkLst>
        </pc:spChg>
      </pc:sldChg>
    </pc:docChg>
  </pc:docChgLst>
  <pc:docChgLst>
    <pc:chgData name="simon.anthony.patterson@gmail.com" userId="S::urn:spo:guest#simon.anthony.patterson@gmail.com::" providerId="AD" clId="Web-{63026D45-FB2C-9655-42FE-4591787B8CE3}"/>
    <pc:docChg chg="modSld">
      <pc:chgData name="simon.anthony.patterson@gmail.com" userId="S::urn:spo:guest#simon.anthony.patterson@gmail.com::" providerId="AD" clId="Web-{63026D45-FB2C-9655-42FE-4591787B8CE3}" dt="2021-03-25T23:01:31.284" v="2" actId="20577"/>
      <pc:docMkLst>
        <pc:docMk/>
      </pc:docMkLst>
      <pc:sldChg chg="modSp">
        <pc:chgData name="simon.anthony.patterson@gmail.com" userId="S::urn:spo:guest#simon.anthony.patterson@gmail.com::" providerId="AD" clId="Web-{63026D45-FB2C-9655-42FE-4591787B8CE3}" dt="2021-03-25T23:01:31.284" v="2" actId="20577"/>
        <pc:sldMkLst>
          <pc:docMk/>
          <pc:sldMk cId="4233018141" sldId="257"/>
        </pc:sldMkLst>
        <pc:spChg chg="mod">
          <ac:chgData name="simon.anthony.patterson@gmail.com" userId="S::urn:spo:guest#simon.anthony.patterson@gmail.com::" providerId="AD" clId="Web-{63026D45-FB2C-9655-42FE-4591787B8CE3}" dt="2021-03-25T23:01:31.284" v="2" actId="20577"/>
          <ac:spMkLst>
            <pc:docMk/>
            <pc:sldMk cId="4233018141" sldId="257"/>
            <ac:spMk id="18" creationId="{C955E120-6C4A-409B-B2BB-F331E08FAC4E}"/>
          </ac:spMkLst>
        </pc:spChg>
      </pc:sldChg>
    </pc:docChg>
  </pc:docChgLst>
  <pc:docChgLst>
    <pc:chgData name="Kell, Alexander J M" userId="S::a.kell_imperial.ac.uk#ext#@lunet.onmicrosoft.com::2d719ca8-e096-4499-80ca-17d2a1fa41d9" providerId="AD" clId="Web-{EEF1E339-1F49-CD2E-D976-784D259726AA}"/>
    <pc:docChg chg="modSld">
      <pc:chgData name="Kell, Alexander J M" userId="S::a.kell_imperial.ac.uk#ext#@lunet.onmicrosoft.com::2d719ca8-e096-4499-80ca-17d2a1fa41d9" providerId="AD" clId="Web-{EEF1E339-1F49-CD2E-D976-784D259726AA}" dt="2021-03-15T16:35:37.304" v="31" actId="14100"/>
      <pc:docMkLst>
        <pc:docMk/>
      </pc:docMkLst>
      <pc:sldChg chg="modSp">
        <pc:chgData name="Kell, Alexander J M" userId="S::a.kell_imperial.ac.uk#ext#@lunet.onmicrosoft.com::2d719ca8-e096-4499-80ca-17d2a1fa41d9" providerId="AD" clId="Web-{EEF1E339-1F49-CD2E-D976-784D259726AA}" dt="2021-03-15T16:34:01.239" v="0" actId="20577"/>
        <pc:sldMkLst>
          <pc:docMk/>
          <pc:sldMk cId="174070660" sldId="267"/>
        </pc:sldMkLst>
        <pc:spChg chg="mod">
          <ac:chgData name="Kell, Alexander J M" userId="S::a.kell_imperial.ac.uk#ext#@lunet.onmicrosoft.com::2d719ca8-e096-4499-80ca-17d2a1fa41d9" providerId="AD" clId="Web-{EEF1E339-1F49-CD2E-D976-784D259726AA}" dt="2021-03-15T16:34:01.239" v="0" actId="20577"/>
          <ac:spMkLst>
            <pc:docMk/>
            <pc:sldMk cId="174070660" sldId="267"/>
            <ac:spMk id="9" creationId="{36AE36ED-AA75-824B-8DF3-50BA6F5CA4B8}"/>
          </ac:spMkLst>
        </pc:spChg>
      </pc:sldChg>
      <pc:sldChg chg="modSp">
        <pc:chgData name="Kell, Alexander J M" userId="S::a.kell_imperial.ac.uk#ext#@lunet.onmicrosoft.com::2d719ca8-e096-4499-80ca-17d2a1fa41d9" providerId="AD" clId="Web-{EEF1E339-1F49-CD2E-D976-784D259726AA}" dt="2021-03-15T16:35:37.304" v="31" actId="14100"/>
        <pc:sldMkLst>
          <pc:docMk/>
          <pc:sldMk cId="3403935878" sldId="275"/>
        </pc:sldMkLst>
        <pc:spChg chg="mod">
          <ac:chgData name="Kell, Alexander J M" userId="S::a.kell_imperial.ac.uk#ext#@lunet.onmicrosoft.com::2d719ca8-e096-4499-80ca-17d2a1fa41d9" providerId="AD" clId="Web-{EEF1E339-1F49-CD2E-D976-784D259726AA}" dt="2021-03-15T16:35:37.304" v="31" actId="14100"/>
          <ac:spMkLst>
            <pc:docMk/>
            <pc:sldMk cId="3403935878" sldId="275"/>
            <ac:spMk id="9" creationId="{7BA1C42E-7020-0E46-98C2-D797ADAE03CB}"/>
          </ac:spMkLst>
        </pc:spChg>
      </pc:sldChg>
      <pc:sldChg chg="modSp">
        <pc:chgData name="Kell, Alexander J M" userId="S::a.kell_imperial.ac.uk#ext#@lunet.onmicrosoft.com::2d719ca8-e096-4499-80ca-17d2a1fa41d9" providerId="AD" clId="Web-{EEF1E339-1F49-CD2E-D976-784D259726AA}" dt="2021-03-15T16:35:21.194" v="26" actId="20577"/>
        <pc:sldMkLst>
          <pc:docMk/>
          <pc:sldMk cId="1366613964" sldId="277"/>
        </pc:sldMkLst>
        <pc:spChg chg="mod">
          <ac:chgData name="Kell, Alexander J M" userId="S::a.kell_imperial.ac.uk#ext#@lunet.onmicrosoft.com::2d719ca8-e096-4499-80ca-17d2a1fa41d9" providerId="AD" clId="Web-{EEF1E339-1F49-CD2E-D976-784D259726AA}" dt="2021-03-15T16:35:21.194" v="26" actId="20577"/>
          <ac:spMkLst>
            <pc:docMk/>
            <pc:sldMk cId="1366613964" sldId="277"/>
            <ac:spMk id="9" creationId="{80A7BF99-5E6F-2F40-A19F-66A722DEEF3F}"/>
          </ac:spMkLst>
        </pc:spChg>
      </pc:sldChg>
    </pc:docChg>
  </pc:docChgLst>
  <pc:docChgLst>
    <pc:chgData name="Allington, Lucy" userId="S::lucy.allington19_imperial.ac.uk#ext#@lunet.onmicrosoft.com::4927d0bd-f935-4b67-a619-3e826b9f9ac1" providerId="AD" clId="Web-{33AE8582-1ADA-EAA1-8A55-63F6C4859A1E}"/>
    <pc:docChg chg="delSld">
      <pc:chgData name="Allington, Lucy" userId="S::lucy.allington19_imperial.ac.uk#ext#@lunet.onmicrosoft.com::4927d0bd-f935-4b67-a619-3e826b9f9ac1" providerId="AD" clId="Web-{33AE8582-1ADA-EAA1-8A55-63F6C4859A1E}" dt="2021-03-26T06:25:41.865" v="0"/>
      <pc:docMkLst>
        <pc:docMk/>
      </pc:docMkLst>
      <pc:sldChg chg="del">
        <pc:chgData name="Allington, Lucy" userId="S::lucy.allington19_imperial.ac.uk#ext#@lunet.onmicrosoft.com::4927d0bd-f935-4b67-a619-3e826b9f9ac1" providerId="AD" clId="Web-{33AE8582-1ADA-EAA1-8A55-63F6C4859A1E}" dt="2021-03-26T06:25:41.865" v="0"/>
        <pc:sldMkLst>
          <pc:docMk/>
          <pc:sldMk cId="1195408070" sldId="283"/>
        </pc:sldMkLst>
      </pc:sldChg>
    </pc:docChg>
  </pc:docChgLst>
  <pc:docChgLst>
    <pc:chgData name="Kell, Alexander J M" userId="S::a.kell_imperial.ac.uk#ext#@lunet.onmicrosoft.com::2d719ca8-e096-4499-80ca-17d2a1fa41d9" providerId="AD" clId="Web-{DDBD2E51-F822-0D55-AF50-1CAA3123B58F}"/>
    <pc:docChg chg="modSld">
      <pc:chgData name="Kell, Alexander J M" userId="S::a.kell_imperial.ac.uk#ext#@lunet.onmicrosoft.com::2d719ca8-e096-4499-80ca-17d2a1fa41d9" providerId="AD" clId="Web-{DDBD2E51-F822-0D55-AF50-1CAA3123B58F}" dt="2021-03-25T15:26:40.095" v="693"/>
      <pc:docMkLst>
        <pc:docMk/>
      </pc:docMkLst>
      <pc:sldChg chg="modSp modNotes">
        <pc:chgData name="Kell, Alexander J M" userId="S::a.kell_imperial.ac.uk#ext#@lunet.onmicrosoft.com::2d719ca8-e096-4499-80ca-17d2a1fa41d9" providerId="AD" clId="Web-{DDBD2E51-F822-0D55-AF50-1CAA3123B58F}" dt="2021-03-25T14:48:40.095" v="176"/>
        <pc:sldMkLst>
          <pc:docMk/>
          <pc:sldMk cId="348628638" sldId="263"/>
        </pc:sldMkLst>
        <pc:spChg chg="mod">
          <ac:chgData name="Kell, Alexander J M" userId="S::a.kell_imperial.ac.uk#ext#@lunet.onmicrosoft.com::2d719ca8-e096-4499-80ca-17d2a1fa41d9" providerId="AD" clId="Web-{DDBD2E51-F822-0D55-AF50-1CAA3123B58F}" dt="2021-03-25T14:48:20.578" v="140" actId="20577"/>
          <ac:spMkLst>
            <pc:docMk/>
            <pc:sldMk cId="348628638" sldId="263"/>
            <ac:spMk id="4" creationId="{684F6B77-50F2-4847-A57A-988C6038CCF7}"/>
          </ac:spMkLst>
        </pc:spChg>
      </pc:sldChg>
      <pc:sldChg chg="modSp">
        <pc:chgData name="Kell, Alexander J M" userId="S::a.kell_imperial.ac.uk#ext#@lunet.onmicrosoft.com::2d719ca8-e096-4499-80ca-17d2a1fa41d9" providerId="AD" clId="Web-{DDBD2E51-F822-0D55-AF50-1CAA3123B58F}" dt="2021-03-25T14:49:21.707" v="177" actId="20577"/>
        <pc:sldMkLst>
          <pc:docMk/>
          <pc:sldMk cId="986106943" sldId="266"/>
        </pc:sldMkLst>
        <pc:spChg chg="mod">
          <ac:chgData name="Kell, Alexander J M" userId="S::a.kell_imperial.ac.uk#ext#@lunet.onmicrosoft.com::2d719ca8-e096-4499-80ca-17d2a1fa41d9" providerId="AD" clId="Web-{DDBD2E51-F822-0D55-AF50-1CAA3123B58F}" dt="2021-03-25T14:49:21.707" v="177" actId="20577"/>
          <ac:spMkLst>
            <pc:docMk/>
            <pc:sldMk cId="986106943" sldId="266"/>
            <ac:spMk id="10" creationId="{DCA81718-961D-D44E-91F0-E1907DFACEE2}"/>
          </ac:spMkLst>
        </pc:spChg>
      </pc:sldChg>
      <pc:sldChg chg="modSp modNotes">
        <pc:chgData name="Kell, Alexander J M" userId="S::a.kell_imperial.ac.uk#ext#@lunet.onmicrosoft.com::2d719ca8-e096-4499-80ca-17d2a1fa41d9" providerId="AD" clId="Web-{DDBD2E51-F822-0D55-AF50-1CAA3123B58F}" dt="2021-03-25T14:55:03.257" v="194"/>
        <pc:sldMkLst>
          <pc:docMk/>
          <pc:sldMk cId="174070660" sldId="267"/>
        </pc:sldMkLst>
        <pc:spChg chg="mod">
          <ac:chgData name="Kell, Alexander J M" userId="S::a.kell_imperial.ac.uk#ext#@lunet.onmicrosoft.com::2d719ca8-e096-4499-80ca-17d2a1fa41d9" providerId="AD" clId="Web-{DDBD2E51-F822-0D55-AF50-1CAA3123B58F}" dt="2021-03-25T14:53:46.206" v="185" actId="20577"/>
          <ac:spMkLst>
            <pc:docMk/>
            <pc:sldMk cId="174070660" sldId="267"/>
            <ac:spMk id="9" creationId="{36AE36ED-AA75-824B-8DF3-50BA6F5CA4B8}"/>
          </ac:spMkLst>
        </pc:spChg>
      </pc:sldChg>
      <pc:sldChg chg="modNotes">
        <pc:chgData name="Kell, Alexander J M" userId="S::a.kell_imperial.ac.uk#ext#@lunet.onmicrosoft.com::2d719ca8-e096-4499-80ca-17d2a1fa41d9" providerId="AD" clId="Web-{DDBD2E51-F822-0D55-AF50-1CAA3123B58F}" dt="2021-03-25T15:03:48.113" v="233"/>
        <pc:sldMkLst>
          <pc:docMk/>
          <pc:sldMk cId="1732966013" sldId="268"/>
        </pc:sldMkLst>
      </pc:sldChg>
      <pc:sldChg chg="modSp">
        <pc:chgData name="Kell, Alexander J M" userId="S::a.kell_imperial.ac.uk#ext#@lunet.onmicrosoft.com::2d719ca8-e096-4499-80ca-17d2a1fa41d9" providerId="AD" clId="Web-{DDBD2E51-F822-0D55-AF50-1CAA3123B58F}" dt="2021-03-25T15:02:13.389" v="213" actId="20577"/>
        <pc:sldMkLst>
          <pc:docMk/>
          <pc:sldMk cId="587726888" sldId="271"/>
        </pc:sldMkLst>
        <pc:spChg chg="mod">
          <ac:chgData name="Kell, Alexander J M" userId="S::a.kell_imperial.ac.uk#ext#@lunet.onmicrosoft.com::2d719ca8-e096-4499-80ca-17d2a1fa41d9" providerId="AD" clId="Web-{DDBD2E51-F822-0D55-AF50-1CAA3123B58F}" dt="2021-03-25T15:02:13.389" v="213" actId="20577"/>
          <ac:spMkLst>
            <pc:docMk/>
            <pc:sldMk cId="587726888" sldId="271"/>
            <ac:spMk id="9" creationId="{3D1C14EB-904E-B145-ACE4-5B30DCBF1343}"/>
          </ac:spMkLst>
        </pc:spChg>
      </pc:sldChg>
      <pc:sldChg chg="modSp modNotes">
        <pc:chgData name="Kell, Alexander J M" userId="S::a.kell_imperial.ac.uk#ext#@lunet.onmicrosoft.com::2d719ca8-e096-4499-80ca-17d2a1fa41d9" providerId="AD" clId="Web-{DDBD2E51-F822-0D55-AF50-1CAA3123B58F}" dt="2021-03-25T15:00:00.288" v="204"/>
        <pc:sldMkLst>
          <pc:docMk/>
          <pc:sldMk cId="512869664" sldId="272"/>
        </pc:sldMkLst>
        <pc:spChg chg="mod">
          <ac:chgData name="Kell, Alexander J M" userId="S::a.kell_imperial.ac.uk#ext#@lunet.onmicrosoft.com::2d719ca8-e096-4499-80ca-17d2a1fa41d9" providerId="AD" clId="Web-{DDBD2E51-F822-0D55-AF50-1CAA3123B58F}" dt="2021-03-25T14:55:35.321" v="197" actId="20577"/>
          <ac:spMkLst>
            <pc:docMk/>
            <pc:sldMk cId="512869664" sldId="272"/>
            <ac:spMk id="53" creationId="{5A11DD64-4F4F-8445-A004-2C8F24C610BC}"/>
          </ac:spMkLst>
        </pc:spChg>
      </pc:sldChg>
      <pc:sldChg chg="modSp">
        <pc:chgData name="Kell, Alexander J M" userId="S::a.kell_imperial.ac.uk#ext#@lunet.onmicrosoft.com::2d719ca8-e096-4499-80ca-17d2a1fa41d9" providerId="AD" clId="Web-{DDBD2E51-F822-0D55-AF50-1CAA3123B58F}" dt="2021-03-25T15:11:05.840" v="256" actId="20577"/>
        <pc:sldMkLst>
          <pc:docMk/>
          <pc:sldMk cId="3260765223" sldId="274"/>
        </pc:sldMkLst>
        <pc:spChg chg="mod">
          <ac:chgData name="Kell, Alexander J M" userId="S::a.kell_imperial.ac.uk#ext#@lunet.onmicrosoft.com::2d719ca8-e096-4499-80ca-17d2a1fa41d9" providerId="AD" clId="Web-{DDBD2E51-F822-0D55-AF50-1CAA3123B58F}" dt="2021-03-25T15:11:05.840" v="256" actId="20577"/>
          <ac:spMkLst>
            <pc:docMk/>
            <pc:sldMk cId="3260765223" sldId="274"/>
            <ac:spMk id="9" creationId="{AA91FD49-1ED7-4445-A574-F28AA796200D}"/>
          </ac:spMkLst>
        </pc:spChg>
      </pc:sldChg>
      <pc:sldChg chg="modSp">
        <pc:chgData name="Kell, Alexander J M" userId="S::a.kell_imperial.ac.uk#ext#@lunet.onmicrosoft.com::2d719ca8-e096-4499-80ca-17d2a1fa41d9" providerId="AD" clId="Web-{DDBD2E51-F822-0D55-AF50-1CAA3123B58F}" dt="2021-03-25T15:08:10.987" v="253"/>
        <pc:sldMkLst>
          <pc:docMk/>
          <pc:sldMk cId="3403935878" sldId="275"/>
        </pc:sldMkLst>
        <pc:graphicFrameChg chg="mod modGraphic">
          <ac:chgData name="Kell, Alexander J M" userId="S::a.kell_imperial.ac.uk#ext#@lunet.onmicrosoft.com::2d719ca8-e096-4499-80ca-17d2a1fa41d9" providerId="AD" clId="Web-{DDBD2E51-F822-0D55-AF50-1CAA3123B58F}" dt="2021-03-25T15:08:10.987" v="253"/>
          <ac:graphicFrameMkLst>
            <pc:docMk/>
            <pc:sldMk cId="3403935878" sldId="275"/>
            <ac:graphicFrameMk id="13" creationId="{4ED64328-FFFA-8145-8CF1-7CCBC95EEFB9}"/>
          </ac:graphicFrameMkLst>
        </pc:graphicFrameChg>
      </pc:sldChg>
      <pc:sldChg chg="modSp modNotes">
        <pc:chgData name="Kell, Alexander J M" userId="S::a.kell_imperial.ac.uk#ext#@lunet.onmicrosoft.com::2d719ca8-e096-4499-80ca-17d2a1fa41d9" providerId="AD" clId="Web-{DDBD2E51-F822-0D55-AF50-1CAA3123B58F}" dt="2021-03-25T15:05:07.149" v="251"/>
        <pc:sldMkLst>
          <pc:docMk/>
          <pc:sldMk cId="1366613964" sldId="277"/>
        </pc:sldMkLst>
        <pc:spChg chg="mod">
          <ac:chgData name="Kell, Alexander J M" userId="S::a.kell_imperial.ac.uk#ext#@lunet.onmicrosoft.com::2d719ca8-e096-4499-80ca-17d2a1fa41d9" providerId="AD" clId="Web-{DDBD2E51-F822-0D55-AF50-1CAA3123B58F}" dt="2021-03-25T15:04:59.039" v="243" actId="1076"/>
          <ac:spMkLst>
            <pc:docMk/>
            <pc:sldMk cId="1366613964" sldId="277"/>
            <ac:spMk id="21" creationId="{0B7622D3-B433-904A-BAF9-3096B61EC241}"/>
          </ac:spMkLst>
        </pc:spChg>
      </pc:sldChg>
      <pc:sldChg chg="modNotes">
        <pc:chgData name="Kell, Alexander J M" userId="S::a.kell_imperial.ac.uk#ext#@lunet.onmicrosoft.com::2d719ca8-e096-4499-80ca-17d2a1fa41d9" providerId="AD" clId="Web-{DDBD2E51-F822-0D55-AF50-1CAA3123B58F}" dt="2021-03-25T15:26:40.095" v="693"/>
        <pc:sldMkLst>
          <pc:docMk/>
          <pc:sldMk cId="2952233061" sldId="279"/>
        </pc:sldMkLst>
      </pc:sldChg>
      <pc:sldChg chg="modNotes">
        <pc:chgData name="Kell, Alexander J M" userId="S::a.kell_imperial.ac.uk#ext#@lunet.onmicrosoft.com::2d719ca8-e096-4499-80ca-17d2a1fa41d9" providerId="AD" clId="Web-{DDBD2E51-F822-0D55-AF50-1CAA3123B58F}" dt="2021-03-25T15:24:17.353" v="610"/>
        <pc:sldMkLst>
          <pc:docMk/>
          <pc:sldMk cId="2832146655" sldId="281"/>
        </pc:sldMkLst>
      </pc:sldChg>
      <pc:sldChg chg="modSp">
        <pc:chgData name="Kell, Alexander J M" userId="S::a.kell_imperial.ac.uk#ext#@lunet.onmicrosoft.com::2d719ca8-e096-4499-80ca-17d2a1fa41d9" providerId="AD" clId="Web-{DDBD2E51-F822-0D55-AF50-1CAA3123B58F}" dt="2021-03-25T15:19:42.260" v="512" actId="1076"/>
        <pc:sldMkLst>
          <pc:docMk/>
          <pc:sldMk cId="4047703891" sldId="282"/>
        </pc:sldMkLst>
        <pc:spChg chg="mod">
          <ac:chgData name="Kell, Alexander J M" userId="S::a.kell_imperial.ac.uk#ext#@lunet.onmicrosoft.com::2d719ca8-e096-4499-80ca-17d2a1fa41d9" providerId="AD" clId="Web-{DDBD2E51-F822-0D55-AF50-1CAA3123B58F}" dt="2021-03-25T15:19:42.260" v="512" actId="1076"/>
          <ac:spMkLst>
            <pc:docMk/>
            <pc:sldMk cId="4047703891" sldId="282"/>
            <ac:spMk id="26" creationId="{CD37AEA7-475F-DF4C-B1C1-E32D35D16150}"/>
          </ac:spMkLst>
        </pc:spChg>
        <pc:picChg chg="mod">
          <ac:chgData name="Kell, Alexander J M" userId="S::a.kell_imperial.ac.uk#ext#@lunet.onmicrosoft.com::2d719ca8-e096-4499-80ca-17d2a1fa41d9" providerId="AD" clId="Web-{DDBD2E51-F822-0D55-AF50-1CAA3123B58F}" dt="2021-03-25T15:19:37.244" v="511" actId="1076"/>
          <ac:picMkLst>
            <pc:docMk/>
            <pc:sldMk cId="4047703891" sldId="282"/>
            <ac:picMk id="21" creationId="{E51B57CD-3557-9E4A-BAD1-D8338A8F06F5}"/>
          </ac:picMkLst>
        </pc:picChg>
      </pc:sldChg>
      <pc:sldChg chg="modSp modNotes">
        <pc:chgData name="Kell, Alexander J M" userId="S::a.kell_imperial.ac.uk#ext#@lunet.onmicrosoft.com::2d719ca8-e096-4499-80ca-17d2a1fa41d9" providerId="AD" clId="Web-{DDBD2E51-F822-0D55-AF50-1CAA3123B58F}" dt="2021-03-25T15:17:52.238" v="508"/>
        <pc:sldMkLst>
          <pc:docMk/>
          <pc:sldMk cId="472837635" sldId="288"/>
        </pc:sldMkLst>
        <pc:spChg chg="mod">
          <ac:chgData name="Kell, Alexander J M" userId="S::a.kell_imperial.ac.uk#ext#@lunet.onmicrosoft.com::2d719ca8-e096-4499-80ca-17d2a1fa41d9" providerId="AD" clId="Web-{DDBD2E51-F822-0D55-AF50-1CAA3123B58F}" dt="2021-03-25T15:17:36.909" v="485" actId="20577"/>
          <ac:spMkLst>
            <pc:docMk/>
            <pc:sldMk cId="472837635" sldId="288"/>
            <ac:spMk id="9" creationId="{E85C12FA-3212-1C4F-AD49-151BF4BEE1F4}"/>
          </ac:spMkLst>
        </pc:spChg>
        <pc:spChg chg="mod">
          <ac:chgData name="Kell, Alexander J M" userId="S::a.kell_imperial.ac.uk#ext#@lunet.onmicrosoft.com::2d719ca8-e096-4499-80ca-17d2a1fa41d9" providerId="AD" clId="Web-{DDBD2E51-F822-0D55-AF50-1CAA3123B58F}" dt="2021-03-25T15:16:35.125" v="391" actId="20577"/>
          <ac:spMkLst>
            <pc:docMk/>
            <pc:sldMk cId="472837635" sldId="288"/>
            <ac:spMk id="28" creationId="{7F3AC51D-7F98-874D-A9E1-2C3DA5BC9132}"/>
          </ac:spMkLst>
        </pc:spChg>
        <pc:spChg chg="mod">
          <ac:chgData name="Kell, Alexander J M" userId="S::a.kell_imperial.ac.uk#ext#@lunet.onmicrosoft.com::2d719ca8-e096-4499-80ca-17d2a1fa41d9" providerId="AD" clId="Web-{DDBD2E51-F822-0D55-AF50-1CAA3123B58F}" dt="2021-03-25T15:16:41.688" v="394" actId="20577"/>
          <ac:spMkLst>
            <pc:docMk/>
            <pc:sldMk cId="472837635" sldId="288"/>
            <ac:spMk id="29" creationId="{42946D07-DAFF-AD4F-A183-C0694F8DC473}"/>
          </ac:spMkLst>
        </pc:spChg>
        <pc:spChg chg="mod">
          <ac:chgData name="Kell, Alexander J M" userId="S::a.kell_imperial.ac.uk#ext#@lunet.onmicrosoft.com::2d719ca8-e096-4499-80ca-17d2a1fa41d9" providerId="AD" clId="Web-{DDBD2E51-F822-0D55-AF50-1CAA3123B58F}" dt="2021-03-25T15:14:04.756" v="325" actId="1076"/>
          <ac:spMkLst>
            <pc:docMk/>
            <pc:sldMk cId="472837635" sldId="288"/>
            <ac:spMk id="31" creationId="{BE5E421D-1F41-A547-A900-1C37523F12C4}"/>
          </ac:spMkLst>
        </pc:spChg>
        <pc:spChg chg="mod">
          <ac:chgData name="Kell, Alexander J M" userId="S::a.kell_imperial.ac.uk#ext#@lunet.onmicrosoft.com::2d719ca8-e096-4499-80ca-17d2a1fa41d9" providerId="AD" clId="Web-{DDBD2E51-F822-0D55-AF50-1CAA3123B58F}" dt="2021-03-25T15:14:04.772" v="326" actId="1076"/>
          <ac:spMkLst>
            <pc:docMk/>
            <pc:sldMk cId="472837635" sldId="288"/>
            <ac:spMk id="32" creationId="{D302351B-53CB-3E41-A8B5-1D71EEA92C5A}"/>
          </ac:spMkLst>
        </pc:spChg>
        <pc:picChg chg="mod">
          <ac:chgData name="Kell, Alexander J M" userId="S::a.kell_imperial.ac.uk#ext#@lunet.onmicrosoft.com::2d719ca8-e096-4499-80ca-17d2a1fa41d9" providerId="AD" clId="Web-{DDBD2E51-F822-0D55-AF50-1CAA3123B58F}" dt="2021-03-25T15:14:04.709" v="320" actId="1076"/>
          <ac:picMkLst>
            <pc:docMk/>
            <pc:sldMk cId="472837635" sldId="288"/>
            <ac:picMk id="16" creationId="{163C836D-C07B-0C4D-B6CB-185E18A61694}"/>
          </ac:picMkLst>
        </pc:picChg>
        <pc:picChg chg="mod">
          <ac:chgData name="Kell, Alexander J M" userId="S::a.kell_imperial.ac.uk#ext#@lunet.onmicrosoft.com::2d719ca8-e096-4499-80ca-17d2a1fa41d9" providerId="AD" clId="Web-{DDBD2E51-F822-0D55-AF50-1CAA3123B58F}" dt="2021-03-25T15:14:04.725" v="321" actId="1076"/>
          <ac:picMkLst>
            <pc:docMk/>
            <pc:sldMk cId="472837635" sldId="288"/>
            <ac:picMk id="25" creationId="{69FEDF75-EA66-B64D-842E-F18F868C0916}"/>
          </ac:picMkLst>
        </pc:picChg>
        <pc:picChg chg="mod">
          <ac:chgData name="Kell, Alexander J M" userId="S::a.kell_imperial.ac.uk#ext#@lunet.onmicrosoft.com::2d719ca8-e096-4499-80ca-17d2a1fa41d9" providerId="AD" clId="Web-{DDBD2E51-F822-0D55-AF50-1CAA3123B58F}" dt="2021-03-25T15:14:04.756" v="324" actId="1076"/>
          <ac:picMkLst>
            <pc:docMk/>
            <pc:sldMk cId="472837635" sldId="288"/>
            <ac:picMk id="30" creationId="{27004906-0378-E149-8F2E-0D5546437AA8}"/>
          </ac:picMkLst>
        </pc:picChg>
      </pc:sldChg>
    </pc:docChg>
  </pc:docChgLst>
  <pc:docChgLst>
    <pc:chgData name="simon.anthony.patterson@gmail.com" userId="S::urn:spo:guest#simon.anthony.patterson@gmail.com::" providerId="AD" clId="Web-{BA5BAAC0-663D-FA0E-8166-0B75E4153AA9}"/>
    <pc:docChg chg="modSld">
      <pc:chgData name="simon.anthony.patterson@gmail.com" userId="S::urn:spo:guest#simon.anthony.patterson@gmail.com::" providerId="AD" clId="Web-{BA5BAAC0-663D-FA0E-8166-0B75E4153AA9}" dt="2021-03-25T23:04:32.387" v="0" actId="14100"/>
      <pc:docMkLst>
        <pc:docMk/>
      </pc:docMkLst>
      <pc:sldChg chg="modSp">
        <pc:chgData name="simon.anthony.patterson@gmail.com" userId="S::urn:spo:guest#simon.anthony.patterson@gmail.com::" providerId="AD" clId="Web-{BA5BAAC0-663D-FA0E-8166-0B75E4153AA9}" dt="2021-03-25T23:04:32.387" v="0" actId="14100"/>
        <pc:sldMkLst>
          <pc:docMk/>
          <pc:sldMk cId="4233018141" sldId="257"/>
        </pc:sldMkLst>
        <pc:spChg chg="mod">
          <ac:chgData name="simon.anthony.patterson@gmail.com" userId="S::urn:spo:guest#simon.anthony.patterson@gmail.com::" providerId="AD" clId="Web-{BA5BAAC0-663D-FA0E-8166-0B75E4153AA9}" dt="2021-03-25T23:04:32.387" v="0" actId="14100"/>
          <ac:spMkLst>
            <pc:docMk/>
            <pc:sldMk cId="4233018141" sldId="257"/>
            <ac:spMk id="18" creationId="{C955E120-6C4A-409B-B2BB-F331E08FAC4E}"/>
          </ac:spMkLst>
        </pc:spChg>
      </pc:sldChg>
    </pc:docChg>
  </pc:docChgLst>
  <pc:docChgLst>
    <pc:chgData name=" " userId="2d719ca8-e096-4499-80ca-17d2a1fa41d9" providerId="ADAL" clId="{EF0EB322-E8F9-804D-8F59-CAB4FE1A6CD7}"/>
    <pc:docChg chg="custSel modSld">
      <pc:chgData name=" " userId="2d719ca8-e096-4499-80ca-17d2a1fa41d9" providerId="ADAL" clId="{EF0EB322-E8F9-804D-8F59-CAB4FE1A6CD7}" dt="2021-03-25T15:28:58.640" v="8" actId="58"/>
      <pc:docMkLst>
        <pc:docMk/>
      </pc:docMkLst>
      <pc:sldChg chg="modSp mod">
        <pc:chgData name=" " userId="2d719ca8-e096-4499-80ca-17d2a1fa41d9" providerId="ADAL" clId="{EF0EB322-E8F9-804D-8F59-CAB4FE1A6CD7}" dt="2021-03-25T15:28:58.640" v="8" actId="58"/>
        <pc:sldMkLst>
          <pc:docMk/>
          <pc:sldMk cId="986106943" sldId="266"/>
        </pc:sldMkLst>
        <pc:spChg chg="mod">
          <ac:chgData name=" " userId="2d719ca8-e096-4499-80ca-17d2a1fa41d9" providerId="ADAL" clId="{EF0EB322-E8F9-804D-8F59-CAB4FE1A6CD7}" dt="2021-03-25T15:28:58.640" v="8" actId="58"/>
          <ac:spMkLst>
            <pc:docMk/>
            <pc:sldMk cId="986106943" sldId="266"/>
            <ac:spMk id="10" creationId="{DCA81718-961D-D44E-91F0-E1907DFACEE2}"/>
          </ac:spMkLst>
        </pc:spChg>
      </pc:sldChg>
      <pc:sldChg chg="modSp mod modNotesTx">
        <pc:chgData name=" " userId="2d719ca8-e096-4499-80ca-17d2a1fa41d9" providerId="ADAL" clId="{EF0EB322-E8F9-804D-8F59-CAB4FE1A6CD7}" dt="2021-03-25T15:28:12.399" v="5" actId="20577"/>
        <pc:sldMkLst>
          <pc:docMk/>
          <pc:sldMk cId="174070660" sldId="267"/>
        </pc:sldMkLst>
        <pc:spChg chg="mod">
          <ac:chgData name=" " userId="2d719ca8-e096-4499-80ca-17d2a1fa41d9" providerId="ADAL" clId="{EF0EB322-E8F9-804D-8F59-CAB4FE1A6CD7}" dt="2021-03-25T15:27:48.157" v="0" actId="313"/>
          <ac:spMkLst>
            <pc:docMk/>
            <pc:sldMk cId="174070660" sldId="267"/>
            <ac:spMk id="9" creationId="{36AE36ED-AA75-824B-8DF3-50BA6F5CA4B8}"/>
          </ac:spMkLst>
        </pc:spChg>
      </pc:sldChg>
      <pc:sldChg chg="modSp mod">
        <pc:chgData name=" " userId="2d719ca8-e096-4499-80ca-17d2a1fa41d9" providerId="ADAL" clId="{EF0EB322-E8F9-804D-8F59-CAB4FE1A6CD7}" dt="2021-03-25T15:28:48.601" v="7" actId="58"/>
        <pc:sldMkLst>
          <pc:docMk/>
          <pc:sldMk cId="587726888" sldId="271"/>
        </pc:sldMkLst>
        <pc:spChg chg="mod">
          <ac:chgData name=" " userId="2d719ca8-e096-4499-80ca-17d2a1fa41d9" providerId="ADAL" clId="{EF0EB322-E8F9-804D-8F59-CAB4FE1A6CD7}" dt="2021-03-25T15:28:48.601" v="7" actId="58"/>
          <ac:spMkLst>
            <pc:docMk/>
            <pc:sldMk cId="587726888" sldId="271"/>
            <ac:spMk id="9" creationId="{3D1C14EB-904E-B145-ACE4-5B30DCBF1343}"/>
          </ac:spMkLst>
        </pc:spChg>
      </pc:sldChg>
      <pc:sldChg chg="modSp mod">
        <pc:chgData name=" " userId="2d719ca8-e096-4499-80ca-17d2a1fa41d9" providerId="ADAL" clId="{EF0EB322-E8F9-804D-8F59-CAB4FE1A6CD7}" dt="2021-03-25T15:28:39.090" v="6" actId="58"/>
        <pc:sldMkLst>
          <pc:docMk/>
          <pc:sldMk cId="1399507600" sldId="280"/>
        </pc:sldMkLst>
        <pc:spChg chg="mod">
          <ac:chgData name=" " userId="2d719ca8-e096-4499-80ca-17d2a1fa41d9" providerId="ADAL" clId="{EF0EB322-E8F9-804D-8F59-CAB4FE1A6CD7}" dt="2021-03-25T15:28:39.090" v="6" actId="58"/>
          <ac:spMkLst>
            <pc:docMk/>
            <pc:sldMk cId="1399507600" sldId="280"/>
            <ac:spMk id="9" creationId="{B7333949-E0F9-4B47-8187-A5CA5BB1DDE5}"/>
          </ac:spMkLst>
        </pc:spChg>
      </pc:sldChg>
    </pc:docChg>
  </pc:docChgLst>
  <pc:docChgLst>
    <pc:chgData name="simon.anthony.patterson@gmail.com" userId="S::urn:spo:guest#simon.anthony.patterson@gmail.com::" providerId="AD" clId="Web-{A9D1F81B-AB5E-117A-B80C-920D2D056897}"/>
    <pc:docChg chg="modSld">
      <pc:chgData name="simon.anthony.patterson@gmail.com" userId="S::urn:spo:guest#simon.anthony.patterson@gmail.com::" providerId="AD" clId="Web-{A9D1F81B-AB5E-117A-B80C-920D2D056897}" dt="2021-03-26T13:28:27.628" v="1"/>
      <pc:docMkLst>
        <pc:docMk/>
      </pc:docMkLst>
      <pc:sldChg chg="modNotes">
        <pc:chgData name="simon.anthony.patterson@gmail.com" userId="S::urn:spo:guest#simon.anthony.patterson@gmail.com::" providerId="AD" clId="Web-{A9D1F81B-AB5E-117A-B80C-920D2D056897}" dt="2021-03-26T13:28:27.628" v="1"/>
        <pc:sldMkLst>
          <pc:docMk/>
          <pc:sldMk cId="2952233061" sldId="279"/>
        </pc:sldMkLst>
      </pc:sldChg>
    </pc:docChg>
  </pc:docChgLst>
  <pc:docChgLst>
    <pc:chgData name="simon.anthony.patterson@gmail.com" userId="S::urn:spo:guest#simon.anthony.patterson@gmail.com::" providerId="AD" clId="Web-{00A34C31-DE30-993D-E92E-E3A21528CB25}"/>
    <pc:docChg chg="modSld">
      <pc:chgData name="simon.anthony.patterson@gmail.com" userId="S::urn:spo:guest#simon.anthony.patterson@gmail.com::" providerId="AD" clId="Web-{00A34C31-DE30-993D-E92E-E3A21528CB25}" dt="2021-03-25T11:11:05.195" v="704"/>
      <pc:docMkLst>
        <pc:docMk/>
      </pc:docMkLst>
      <pc:sldChg chg="modNotes">
        <pc:chgData name="simon.anthony.patterson@gmail.com" userId="S::urn:spo:guest#simon.anthony.patterson@gmail.com::" providerId="AD" clId="Web-{00A34C31-DE30-993D-E92E-E3A21528CB25}" dt="2021-03-25T08:58:53.238" v="158"/>
        <pc:sldMkLst>
          <pc:docMk/>
          <pc:sldMk cId="4233018141" sldId="257"/>
        </pc:sldMkLst>
      </pc:sldChg>
      <pc:sldChg chg="modSp modNotes">
        <pc:chgData name="simon.anthony.patterson@gmail.com" userId="S::urn:spo:guest#simon.anthony.patterson@gmail.com::" providerId="AD" clId="Web-{00A34C31-DE30-993D-E92E-E3A21528CB25}" dt="2021-03-25T09:05:13.199" v="170"/>
        <pc:sldMkLst>
          <pc:docMk/>
          <pc:sldMk cId="348628638" sldId="263"/>
        </pc:sldMkLst>
        <pc:spChg chg="mod">
          <ac:chgData name="simon.anthony.patterson@gmail.com" userId="S::urn:spo:guest#simon.anthony.patterson@gmail.com::" providerId="AD" clId="Web-{00A34C31-DE30-993D-E92E-E3A21528CB25}" dt="2021-03-25T08:56:48.313" v="148" actId="20577"/>
          <ac:spMkLst>
            <pc:docMk/>
            <pc:sldMk cId="348628638" sldId="263"/>
            <ac:spMk id="4" creationId="{684F6B77-50F2-4847-A57A-988C6038CCF7}"/>
          </ac:spMkLst>
        </pc:spChg>
        <pc:spChg chg="mod">
          <ac:chgData name="simon.anthony.patterson@gmail.com" userId="S::urn:spo:guest#simon.anthony.patterson@gmail.com::" providerId="AD" clId="Web-{00A34C31-DE30-993D-E92E-E3A21528CB25}" dt="2021-03-25T08:51:24.743" v="8" actId="20577"/>
          <ac:spMkLst>
            <pc:docMk/>
            <pc:sldMk cId="348628638" sldId="263"/>
            <ac:spMk id="8" creationId="{63FE2775-FB72-4D44-B480-06EBB7F679B3}"/>
          </ac:spMkLst>
        </pc:spChg>
        <pc:spChg chg="mod">
          <ac:chgData name="simon.anthony.patterson@gmail.com" userId="S::urn:spo:guest#simon.anthony.patterson@gmail.com::" providerId="AD" clId="Web-{00A34C31-DE30-993D-E92E-E3A21528CB25}" dt="2021-03-25T08:51:17.728" v="4" actId="20577"/>
          <ac:spMkLst>
            <pc:docMk/>
            <pc:sldMk cId="348628638" sldId="263"/>
            <ac:spMk id="9" creationId="{D65E6D98-BE8C-6B4C-B23E-6167300445AE}"/>
          </ac:spMkLst>
        </pc:spChg>
      </pc:sldChg>
      <pc:sldChg chg="modSp modNotes">
        <pc:chgData name="simon.anthony.patterson@gmail.com" userId="S::urn:spo:guest#simon.anthony.patterson@gmail.com::" providerId="AD" clId="Web-{00A34C31-DE30-993D-E92E-E3A21528CB25}" dt="2021-03-25T11:04:16.296" v="655" actId="20577"/>
        <pc:sldMkLst>
          <pc:docMk/>
          <pc:sldMk cId="2708744156" sldId="264"/>
        </pc:sldMkLst>
        <pc:spChg chg="mod">
          <ac:chgData name="simon.anthony.patterson@gmail.com" userId="S::urn:spo:guest#simon.anthony.patterson@gmail.com::" providerId="AD" clId="Web-{00A34C31-DE30-993D-E92E-E3A21528CB25}" dt="2021-03-25T08:51:35.134" v="15" actId="20577"/>
          <ac:spMkLst>
            <pc:docMk/>
            <pc:sldMk cId="2708744156" sldId="264"/>
            <ac:spMk id="2" creationId="{1A6FC7C2-CCA9-470D-AF59-C536F4780FC9}"/>
          </ac:spMkLst>
        </pc:spChg>
        <pc:spChg chg="mod">
          <ac:chgData name="simon.anthony.patterson@gmail.com" userId="S::urn:spo:guest#simon.anthony.patterson@gmail.com::" providerId="AD" clId="Web-{00A34C31-DE30-993D-E92E-E3A21528CB25}" dt="2021-03-25T08:51:28.650" v="10" actId="20577"/>
          <ac:spMkLst>
            <pc:docMk/>
            <pc:sldMk cId="2708744156" sldId="264"/>
            <ac:spMk id="3" creationId="{CB23013E-5B7C-4C9E-9EE4-91E4D8D32DAC}"/>
          </ac:spMkLst>
        </pc:spChg>
        <pc:spChg chg="mod">
          <ac:chgData name="simon.anthony.patterson@gmail.com" userId="S::urn:spo:guest#simon.anthony.patterson@gmail.com::" providerId="AD" clId="Web-{00A34C31-DE30-993D-E92E-E3A21528CB25}" dt="2021-03-25T11:04:16.296" v="655" actId="20577"/>
          <ac:spMkLst>
            <pc:docMk/>
            <pc:sldMk cId="2708744156" sldId="264"/>
            <ac:spMk id="9" creationId="{E2EAF1E2-3CEF-9145-835B-29C3E526E276}"/>
          </ac:spMkLst>
        </pc:spChg>
      </pc:sldChg>
      <pc:sldChg chg="modSp modNotes">
        <pc:chgData name="simon.anthony.patterson@gmail.com" userId="S::urn:spo:guest#simon.anthony.patterson@gmail.com::" providerId="AD" clId="Web-{00A34C31-DE30-993D-E92E-E3A21528CB25}" dt="2021-03-25T09:28:50.715" v="226"/>
        <pc:sldMkLst>
          <pc:docMk/>
          <pc:sldMk cId="3278782939" sldId="265"/>
        </pc:sldMkLst>
        <pc:spChg chg="mod">
          <ac:chgData name="simon.anthony.patterson@gmail.com" userId="S::urn:spo:guest#simon.anthony.patterson@gmail.com::" providerId="AD" clId="Web-{00A34C31-DE30-993D-E92E-E3A21528CB25}" dt="2021-03-25T08:51:42.806" v="21" actId="20577"/>
          <ac:spMkLst>
            <pc:docMk/>
            <pc:sldMk cId="3278782939" sldId="265"/>
            <ac:spMk id="2" creationId="{A63B7A96-ECCB-46C0-8C20-BFD1C7DDC1F2}"/>
          </ac:spMkLst>
        </pc:spChg>
        <pc:spChg chg="mod">
          <ac:chgData name="simon.anthony.patterson@gmail.com" userId="S::urn:spo:guest#simon.anthony.patterson@gmail.com::" providerId="AD" clId="Web-{00A34C31-DE30-993D-E92E-E3A21528CB25}" dt="2021-03-25T08:51:38.681" v="16" actId="20577"/>
          <ac:spMkLst>
            <pc:docMk/>
            <pc:sldMk cId="3278782939" sldId="265"/>
            <ac:spMk id="3" creationId="{22DD3658-F79E-43A0-AA5B-39D1232E8064}"/>
          </ac:spMkLst>
        </pc:spChg>
        <pc:spChg chg="mod">
          <ac:chgData name="simon.anthony.patterson@gmail.com" userId="S::urn:spo:guest#simon.anthony.patterson@gmail.com::" providerId="AD" clId="Web-{00A34C31-DE30-993D-E92E-E3A21528CB25}" dt="2021-03-25T09:24:01.083" v="184" actId="20577"/>
          <ac:spMkLst>
            <pc:docMk/>
            <pc:sldMk cId="3278782939" sldId="265"/>
            <ac:spMk id="9" creationId="{5F46AA45-3FD5-894D-8517-6059D8D01ABB}"/>
          </ac:spMkLst>
        </pc:spChg>
      </pc:sldChg>
      <pc:sldChg chg="modSp modNotes">
        <pc:chgData name="simon.anthony.patterson@gmail.com" userId="S::urn:spo:guest#simon.anthony.patterson@gmail.com::" providerId="AD" clId="Web-{00A34C31-DE30-993D-E92E-E3A21528CB25}" dt="2021-03-25T11:03:44.748" v="650"/>
        <pc:sldMkLst>
          <pc:docMk/>
          <pc:sldMk cId="986106943" sldId="266"/>
        </pc:sldMkLst>
        <pc:spChg chg="mod">
          <ac:chgData name="simon.anthony.patterson@gmail.com" userId="S::urn:spo:guest#simon.anthony.patterson@gmail.com::" providerId="AD" clId="Web-{00A34C31-DE30-993D-E92E-E3A21528CB25}" dt="2021-03-25T08:51:50.010" v="23" actId="20577"/>
          <ac:spMkLst>
            <pc:docMk/>
            <pc:sldMk cId="986106943" sldId="266"/>
            <ac:spMk id="2" creationId="{1E5CB060-C008-4424-93CC-4448E5F712D1}"/>
          </ac:spMkLst>
        </pc:spChg>
        <pc:spChg chg="mod">
          <ac:chgData name="simon.anthony.patterson@gmail.com" userId="S::urn:spo:guest#simon.anthony.patterson@gmail.com::" providerId="AD" clId="Web-{00A34C31-DE30-993D-E92E-E3A21528CB25}" dt="2021-03-25T08:51:46.119" v="22" actId="20577"/>
          <ac:spMkLst>
            <pc:docMk/>
            <pc:sldMk cId="986106943" sldId="266"/>
            <ac:spMk id="3" creationId="{905F26A7-57A9-43C0-BACC-67C40AECCE2B}"/>
          </ac:spMkLst>
        </pc:spChg>
      </pc:sldChg>
      <pc:sldChg chg="modSp modNotes">
        <pc:chgData name="simon.anthony.patterson@gmail.com" userId="S::urn:spo:guest#simon.anthony.patterson@gmail.com::" providerId="AD" clId="Web-{00A34C31-DE30-993D-E92E-E3A21528CB25}" dt="2021-03-25T09:40:06.136" v="251"/>
        <pc:sldMkLst>
          <pc:docMk/>
          <pc:sldMk cId="174070660" sldId="267"/>
        </pc:sldMkLst>
        <pc:spChg chg="mod">
          <ac:chgData name="simon.anthony.patterson@gmail.com" userId="S::urn:spo:guest#simon.anthony.patterson@gmail.com::" providerId="AD" clId="Web-{00A34C31-DE30-993D-E92E-E3A21528CB25}" dt="2021-03-25T08:51:59.588" v="26" actId="20577"/>
          <ac:spMkLst>
            <pc:docMk/>
            <pc:sldMk cId="174070660" sldId="267"/>
            <ac:spMk id="2" creationId="{0D518822-2540-4C37-94DC-7D4210115BF3}"/>
          </ac:spMkLst>
        </pc:spChg>
        <pc:spChg chg="mod">
          <ac:chgData name="simon.anthony.patterson@gmail.com" userId="S::urn:spo:guest#simon.anthony.patterson@gmail.com::" providerId="AD" clId="Web-{00A34C31-DE30-993D-E92E-E3A21528CB25}" dt="2021-03-25T08:51:53.572" v="24" actId="20577"/>
          <ac:spMkLst>
            <pc:docMk/>
            <pc:sldMk cId="174070660" sldId="267"/>
            <ac:spMk id="3" creationId="{FD9CC5E6-5840-4009-A306-5BDF4F5E348F}"/>
          </ac:spMkLst>
        </pc:spChg>
      </pc:sldChg>
      <pc:sldChg chg="modSp modNotes">
        <pc:chgData name="simon.anthony.patterson@gmail.com" userId="S::urn:spo:guest#simon.anthony.patterson@gmail.com::" providerId="AD" clId="Web-{00A34C31-DE30-993D-E92E-E3A21528CB25}" dt="2021-03-25T10:11:55.272" v="318"/>
        <pc:sldMkLst>
          <pc:docMk/>
          <pc:sldMk cId="1732966013" sldId="268"/>
        </pc:sldMkLst>
        <pc:spChg chg="mod">
          <ac:chgData name="simon.anthony.patterson@gmail.com" userId="S::urn:spo:guest#simon.anthony.patterson@gmail.com::" providerId="AD" clId="Web-{00A34C31-DE30-993D-E92E-E3A21528CB25}" dt="2021-03-25T08:53:26.777" v="71" actId="20577"/>
          <ac:spMkLst>
            <pc:docMk/>
            <pc:sldMk cId="1732966013" sldId="268"/>
            <ac:spMk id="2" creationId="{28CDE5CA-C3C5-43BA-974E-1857E9FDEFE0}"/>
          </ac:spMkLst>
        </pc:spChg>
        <pc:spChg chg="mod">
          <ac:chgData name="simon.anthony.patterson@gmail.com" userId="S::urn:spo:guest#simon.anthony.patterson@gmail.com::" providerId="AD" clId="Web-{00A34C31-DE30-993D-E92E-E3A21528CB25}" dt="2021-03-25T08:53:21.496" v="66" actId="20577"/>
          <ac:spMkLst>
            <pc:docMk/>
            <pc:sldMk cId="1732966013" sldId="268"/>
            <ac:spMk id="3" creationId="{B893F1BA-AED6-4C2A-B32B-63CB6F0C7F9A}"/>
          </ac:spMkLst>
        </pc:spChg>
      </pc:sldChg>
      <pc:sldChg chg="modSp modNotes">
        <pc:chgData name="simon.anthony.patterson@gmail.com" userId="S::urn:spo:guest#simon.anthony.patterson@gmail.com::" providerId="AD" clId="Web-{00A34C31-DE30-993D-E92E-E3A21528CB25}" dt="2021-03-25T10:01:55.727" v="315"/>
        <pc:sldMkLst>
          <pc:docMk/>
          <pc:sldMk cId="3720167370" sldId="269"/>
        </pc:sldMkLst>
        <pc:spChg chg="mod">
          <ac:chgData name="simon.anthony.patterson@gmail.com" userId="S::urn:spo:guest#simon.anthony.patterson@gmail.com::" providerId="AD" clId="Web-{00A34C31-DE30-993D-E92E-E3A21528CB25}" dt="2021-03-25T08:53:15.480" v="58" actId="20577"/>
          <ac:spMkLst>
            <pc:docMk/>
            <pc:sldMk cId="3720167370" sldId="269"/>
            <ac:spMk id="2" creationId="{29640623-8B58-4DD6-8CCD-D161D15E0210}"/>
          </ac:spMkLst>
        </pc:spChg>
        <pc:spChg chg="mod">
          <ac:chgData name="simon.anthony.patterson@gmail.com" userId="S::urn:spo:guest#simon.anthony.patterson@gmail.com::" providerId="AD" clId="Web-{00A34C31-DE30-993D-E92E-E3A21528CB25}" dt="2021-03-25T08:53:12.199" v="53" actId="20577"/>
          <ac:spMkLst>
            <pc:docMk/>
            <pc:sldMk cId="3720167370" sldId="269"/>
            <ac:spMk id="3" creationId="{EA2D3ED2-314B-4216-BEA0-3D1EF64B3DF6}"/>
          </ac:spMkLst>
        </pc:spChg>
        <pc:spChg chg="mod">
          <ac:chgData name="simon.anthony.patterson@gmail.com" userId="S::urn:spo:guest#simon.anthony.patterson@gmail.com::" providerId="AD" clId="Web-{00A34C31-DE30-993D-E92E-E3A21528CB25}" dt="2021-03-25T09:59:51.443" v="304" actId="20577"/>
          <ac:spMkLst>
            <pc:docMk/>
            <pc:sldMk cId="3720167370" sldId="269"/>
            <ac:spMk id="9" creationId="{F5DD5294-6D7C-A24B-8F93-9FCA516B0D8D}"/>
          </ac:spMkLst>
        </pc:spChg>
      </pc:sldChg>
      <pc:sldChg chg="modSp modNotes">
        <pc:chgData name="simon.anthony.patterson@gmail.com" userId="S::urn:spo:guest#simon.anthony.patterson@gmail.com::" providerId="AD" clId="Web-{00A34C31-DE30-993D-E92E-E3A21528CB25}" dt="2021-03-25T09:58:38.895" v="294"/>
        <pc:sldMkLst>
          <pc:docMk/>
          <pc:sldMk cId="114964038" sldId="270"/>
        </pc:sldMkLst>
        <pc:spChg chg="mod">
          <ac:chgData name="simon.anthony.patterson@gmail.com" userId="S::urn:spo:guest#simon.anthony.patterson@gmail.com::" providerId="AD" clId="Web-{00A34C31-DE30-993D-E92E-E3A21528CB25}" dt="2021-03-25T08:53:06.511" v="51" actId="20577"/>
          <ac:spMkLst>
            <pc:docMk/>
            <pc:sldMk cId="114964038" sldId="270"/>
            <ac:spMk id="2" creationId="{5F3B2F5C-3EEC-46B5-82C9-37BD0B5A8ABA}"/>
          </ac:spMkLst>
        </pc:spChg>
        <pc:spChg chg="mod">
          <ac:chgData name="simon.anthony.patterson@gmail.com" userId="S::urn:spo:guest#simon.anthony.patterson@gmail.com::" providerId="AD" clId="Web-{00A34C31-DE30-993D-E92E-E3A21528CB25}" dt="2021-03-25T08:52:54.230" v="43" actId="20577"/>
          <ac:spMkLst>
            <pc:docMk/>
            <pc:sldMk cId="114964038" sldId="270"/>
            <ac:spMk id="3" creationId="{E9C8CFDD-47C6-4FD9-A290-8AE79F0FCF01}"/>
          </ac:spMkLst>
        </pc:spChg>
        <pc:spChg chg="mod">
          <ac:chgData name="simon.anthony.patterson@gmail.com" userId="S::urn:spo:guest#simon.anthony.patterson@gmail.com::" providerId="AD" clId="Web-{00A34C31-DE30-993D-E92E-E3A21528CB25}" dt="2021-03-25T09:56:24.751" v="269" actId="20577"/>
          <ac:spMkLst>
            <pc:docMk/>
            <pc:sldMk cId="114964038" sldId="270"/>
            <ac:spMk id="9" creationId="{CF195017-AE81-4C4B-A387-4849967D35ED}"/>
          </ac:spMkLst>
        </pc:spChg>
      </pc:sldChg>
      <pc:sldChg chg="modSp modNotes">
        <pc:chgData name="simon.anthony.patterson@gmail.com" userId="S::urn:spo:guest#simon.anthony.patterson@gmail.com::" providerId="AD" clId="Web-{00A34C31-DE30-993D-E92E-E3A21528CB25}" dt="2021-03-25T09:55:42.860" v="266"/>
        <pc:sldMkLst>
          <pc:docMk/>
          <pc:sldMk cId="587726888" sldId="271"/>
        </pc:sldMkLst>
        <pc:spChg chg="mod">
          <ac:chgData name="simon.anthony.patterson@gmail.com" userId="S::urn:spo:guest#simon.anthony.patterson@gmail.com::" providerId="AD" clId="Web-{00A34C31-DE30-993D-E92E-E3A21528CB25}" dt="2021-03-25T08:52:27.214" v="38" actId="20577"/>
          <ac:spMkLst>
            <pc:docMk/>
            <pc:sldMk cId="587726888" sldId="271"/>
            <ac:spMk id="2" creationId="{613BA12B-0FEF-4ABB-890B-4DBB09D7E127}"/>
          </ac:spMkLst>
        </pc:spChg>
        <pc:spChg chg="mod">
          <ac:chgData name="simon.anthony.patterson@gmail.com" userId="S::urn:spo:guest#simon.anthony.patterson@gmail.com::" providerId="AD" clId="Web-{00A34C31-DE30-993D-E92E-E3A21528CB25}" dt="2021-03-25T08:52:20.213" v="35" actId="20577"/>
          <ac:spMkLst>
            <pc:docMk/>
            <pc:sldMk cId="587726888" sldId="271"/>
            <ac:spMk id="3" creationId="{D11CE719-EC0B-4155-BC83-A4588A332E41}"/>
          </ac:spMkLst>
        </pc:spChg>
        <pc:spChg chg="mod">
          <ac:chgData name="simon.anthony.patterson@gmail.com" userId="S::urn:spo:guest#simon.anthony.patterson@gmail.com::" providerId="AD" clId="Web-{00A34C31-DE30-993D-E92E-E3A21528CB25}" dt="2021-03-25T08:52:49.511" v="39" actId="20577"/>
          <ac:spMkLst>
            <pc:docMk/>
            <pc:sldMk cId="587726888" sldId="271"/>
            <ac:spMk id="9" creationId="{3D1C14EB-904E-B145-ACE4-5B30DCBF1343}"/>
          </ac:spMkLst>
        </pc:spChg>
      </pc:sldChg>
      <pc:sldChg chg="modSp modNotes">
        <pc:chgData name="simon.anthony.patterson@gmail.com" userId="S::urn:spo:guest#simon.anthony.patterson@gmail.com::" providerId="AD" clId="Web-{00A34C31-DE30-993D-E92E-E3A21528CB25}" dt="2021-03-25T10:40:42.482" v="561" actId="20577"/>
        <pc:sldMkLst>
          <pc:docMk/>
          <pc:sldMk cId="512869664" sldId="272"/>
        </pc:sldMkLst>
        <pc:spChg chg="mod">
          <ac:chgData name="simon.anthony.patterson@gmail.com" userId="S::urn:spo:guest#simon.anthony.patterson@gmail.com::" providerId="AD" clId="Web-{00A34C31-DE30-993D-E92E-E3A21528CB25}" dt="2021-03-25T08:52:08.041" v="30" actId="20577"/>
          <ac:spMkLst>
            <pc:docMk/>
            <pc:sldMk cId="512869664" sldId="272"/>
            <ac:spMk id="14" creationId="{A58EF622-1AB4-4544-9FE7-2A7013B49AA2}"/>
          </ac:spMkLst>
        </pc:spChg>
        <pc:spChg chg="mod">
          <ac:chgData name="simon.anthony.patterson@gmail.com" userId="S::urn:spo:guest#simon.anthony.patterson@gmail.com::" providerId="AD" clId="Web-{00A34C31-DE30-993D-E92E-E3A21528CB25}" dt="2021-03-25T08:52:04.322" v="28" actId="20577"/>
          <ac:spMkLst>
            <pc:docMk/>
            <pc:sldMk cId="512869664" sldId="272"/>
            <ac:spMk id="16" creationId="{DD127327-DFED-4F90-BAD9-25607E1245A9}"/>
          </ac:spMkLst>
        </pc:spChg>
        <pc:spChg chg="mod">
          <ac:chgData name="simon.anthony.patterson@gmail.com" userId="S::urn:spo:guest#simon.anthony.patterson@gmail.com::" providerId="AD" clId="Web-{00A34C31-DE30-993D-E92E-E3A21528CB25}" dt="2021-03-25T10:40:42.482" v="561" actId="20577"/>
          <ac:spMkLst>
            <pc:docMk/>
            <pc:sldMk cId="512869664" sldId="272"/>
            <ac:spMk id="55" creationId="{0742FBBC-076D-E242-B2B3-894174F8492D}"/>
          </ac:spMkLst>
        </pc:spChg>
        <pc:spChg chg="mod">
          <ac:chgData name="simon.anthony.patterson@gmail.com" userId="S::urn:spo:guest#simon.anthony.patterson@gmail.com::" providerId="AD" clId="Web-{00A34C31-DE30-993D-E92E-E3A21528CB25}" dt="2021-03-25T10:40:39.966" v="560" actId="20577"/>
          <ac:spMkLst>
            <pc:docMk/>
            <pc:sldMk cId="512869664" sldId="272"/>
            <ac:spMk id="56" creationId="{33C0B54E-B7EA-D942-95CB-07BD8C27FE8F}"/>
          </ac:spMkLst>
        </pc:spChg>
        <pc:spChg chg="mod">
          <ac:chgData name="simon.anthony.patterson@gmail.com" userId="S::urn:spo:guest#simon.anthony.patterson@gmail.com::" providerId="AD" clId="Web-{00A34C31-DE30-993D-E92E-E3A21528CB25}" dt="2021-03-25T08:52:12.307" v="31" actId="20577"/>
          <ac:spMkLst>
            <pc:docMk/>
            <pc:sldMk cId="512869664" sldId="272"/>
            <ac:spMk id="73" creationId="{8729E9FE-CAA8-EB40-90AD-27D2D8B79516}"/>
          </ac:spMkLst>
        </pc:spChg>
      </pc:sldChg>
      <pc:sldChg chg="modSp modNotes">
        <pc:chgData name="simon.anthony.patterson@gmail.com" userId="S::urn:spo:guest#simon.anthony.patterson@gmail.com::" providerId="AD" clId="Web-{00A34C31-DE30-993D-E92E-E3A21528CB25}" dt="2021-03-25T10:41:43.405" v="566"/>
        <pc:sldMkLst>
          <pc:docMk/>
          <pc:sldMk cId="2350981283" sldId="273"/>
        </pc:sldMkLst>
        <pc:spChg chg="mod">
          <ac:chgData name="simon.anthony.patterson@gmail.com" userId="S::urn:spo:guest#simon.anthony.patterson@gmail.com::" providerId="AD" clId="Web-{00A34C31-DE30-993D-E92E-E3A21528CB25}" dt="2021-03-25T08:54:38.810" v="115" actId="20577"/>
          <ac:spMkLst>
            <pc:docMk/>
            <pc:sldMk cId="2350981283" sldId="273"/>
            <ac:spMk id="2" creationId="{FADB97D1-802D-4A55-8795-73969639FFD8}"/>
          </ac:spMkLst>
        </pc:spChg>
        <pc:spChg chg="mod">
          <ac:chgData name="simon.anthony.patterson@gmail.com" userId="S::urn:spo:guest#simon.anthony.patterson@gmail.com::" providerId="AD" clId="Web-{00A34C31-DE30-993D-E92E-E3A21528CB25}" dt="2021-03-25T08:54:31.966" v="110" actId="20577"/>
          <ac:spMkLst>
            <pc:docMk/>
            <pc:sldMk cId="2350981283" sldId="273"/>
            <ac:spMk id="3" creationId="{E6934D26-62CC-42CA-9C15-56CAD712AAF7}"/>
          </ac:spMkLst>
        </pc:spChg>
        <pc:spChg chg="mod">
          <ac:chgData name="simon.anthony.patterson@gmail.com" userId="S::urn:spo:guest#simon.anthony.patterson@gmail.com::" providerId="AD" clId="Web-{00A34C31-DE30-993D-E92E-E3A21528CB25}" dt="2021-03-25T10:40:52.982" v="564" actId="20577"/>
          <ac:spMkLst>
            <pc:docMk/>
            <pc:sldMk cId="2350981283" sldId="273"/>
            <ac:spMk id="9" creationId="{857B1448-347A-0A45-AF39-C1D2F0C8EB8C}"/>
          </ac:spMkLst>
        </pc:spChg>
      </pc:sldChg>
      <pc:sldChg chg="modSp">
        <pc:chgData name="simon.anthony.patterson@gmail.com" userId="S::urn:spo:guest#simon.anthony.patterson@gmail.com::" providerId="AD" clId="Web-{00A34C31-DE30-993D-E92E-E3A21528CB25}" dt="2021-03-25T10:39:03.855" v="555" actId="20577"/>
        <pc:sldMkLst>
          <pc:docMk/>
          <pc:sldMk cId="3260765223" sldId="274"/>
        </pc:sldMkLst>
        <pc:spChg chg="mod">
          <ac:chgData name="simon.anthony.patterson@gmail.com" userId="S::urn:spo:guest#simon.anthony.patterson@gmail.com::" providerId="AD" clId="Web-{00A34C31-DE30-993D-E92E-E3A21528CB25}" dt="2021-03-25T08:54:22.060" v="106" actId="20577"/>
          <ac:spMkLst>
            <pc:docMk/>
            <pc:sldMk cId="3260765223" sldId="274"/>
            <ac:spMk id="2" creationId="{49229B8C-5752-4C60-83BF-591678EEB8F7}"/>
          </ac:spMkLst>
        </pc:spChg>
        <pc:spChg chg="mod">
          <ac:chgData name="simon.anthony.patterson@gmail.com" userId="S::urn:spo:guest#simon.anthony.patterson@gmail.com::" providerId="AD" clId="Web-{00A34C31-DE30-993D-E92E-E3A21528CB25}" dt="2021-03-25T08:54:15.747" v="99" actId="20577"/>
          <ac:spMkLst>
            <pc:docMk/>
            <pc:sldMk cId="3260765223" sldId="274"/>
            <ac:spMk id="3" creationId="{E46BF089-335D-4495-AE44-CCFD00FEE23D}"/>
          </ac:spMkLst>
        </pc:spChg>
        <pc:spChg chg="mod">
          <ac:chgData name="simon.anthony.patterson@gmail.com" userId="S::urn:spo:guest#simon.anthony.patterson@gmail.com::" providerId="AD" clId="Web-{00A34C31-DE30-993D-E92E-E3A21528CB25}" dt="2021-03-25T10:39:03.855" v="555" actId="20577"/>
          <ac:spMkLst>
            <pc:docMk/>
            <pc:sldMk cId="3260765223" sldId="274"/>
            <ac:spMk id="9" creationId="{AA91FD49-1ED7-4445-A574-F28AA796200D}"/>
          </ac:spMkLst>
        </pc:spChg>
      </pc:sldChg>
      <pc:sldChg chg="modSp modNotes">
        <pc:chgData name="simon.anthony.patterson@gmail.com" userId="S::urn:spo:guest#simon.anthony.patterson@gmail.com::" providerId="AD" clId="Web-{00A34C31-DE30-993D-E92E-E3A21528CB25}" dt="2021-03-25T10:34:44.240" v="553"/>
        <pc:sldMkLst>
          <pc:docMk/>
          <pc:sldMk cId="3403935878" sldId="275"/>
        </pc:sldMkLst>
        <pc:spChg chg="mod">
          <ac:chgData name="simon.anthony.patterson@gmail.com" userId="S::urn:spo:guest#simon.anthony.patterson@gmail.com::" providerId="AD" clId="Web-{00A34C31-DE30-993D-E92E-E3A21528CB25}" dt="2021-03-25T08:54:10.794" v="97" actId="20577"/>
          <ac:spMkLst>
            <pc:docMk/>
            <pc:sldMk cId="3403935878" sldId="275"/>
            <ac:spMk id="2" creationId="{5B4051D8-337D-4286-834F-0ECA129E5358}"/>
          </ac:spMkLst>
        </pc:spChg>
        <pc:spChg chg="mod">
          <ac:chgData name="simon.anthony.patterson@gmail.com" userId="S::urn:spo:guest#simon.anthony.patterson@gmail.com::" providerId="AD" clId="Web-{00A34C31-DE30-993D-E92E-E3A21528CB25}" dt="2021-03-25T08:53:56.309" v="92" actId="20577"/>
          <ac:spMkLst>
            <pc:docMk/>
            <pc:sldMk cId="3403935878" sldId="275"/>
            <ac:spMk id="3" creationId="{D336B3B5-C08F-493C-9F52-F7EB7852715E}"/>
          </ac:spMkLst>
        </pc:spChg>
        <pc:spChg chg="mod">
          <ac:chgData name="simon.anthony.patterson@gmail.com" userId="S::urn:spo:guest#simon.anthony.patterson@gmail.com::" providerId="AD" clId="Web-{00A34C31-DE30-993D-E92E-E3A21528CB25}" dt="2021-03-25T10:30:31.640" v="404" actId="20577"/>
          <ac:spMkLst>
            <pc:docMk/>
            <pc:sldMk cId="3403935878" sldId="275"/>
            <ac:spMk id="9" creationId="{7BA1C42E-7020-0E46-98C2-D797ADAE03CB}"/>
          </ac:spMkLst>
        </pc:spChg>
      </pc:sldChg>
      <pc:sldChg chg="modSp modNotes">
        <pc:chgData name="simon.anthony.patterson@gmail.com" userId="S::urn:spo:guest#simon.anthony.patterson@gmail.com::" providerId="AD" clId="Web-{00A34C31-DE30-993D-E92E-E3A21528CB25}" dt="2021-03-25T10:30:06.640" v="402" actId="20577"/>
        <pc:sldMkLst>
          <pc:docMk/>
          <pc:sldMk cId="96489157" sldId="276"/>
        </pc:sldMkLst>
        <pc:spChg chg="mod">
          <ac:chgData name="simon.anthony.patterson@gmail.com" userId="S::urn:spo:guest#simon.anthony.patterson@gmail.com::" providerId="AD" clId="Web-{00A34C31-DE30-993D-E92E-E3A21528CB25}" dt="2021-03-25T08:53:50.840" v="90" actId="20577"/>
          <ac:spMkLst>
            <pc:docMk/>
            <pc:sldMk cId="96489157" sldId="276"/>
            <ac:spMk id="2" creationId="{E204DB0F-0438-4977-BCCA-7331495AFA49}"/>
          </ac:spMkLst>
        </pc:spChg>
        <pc:spChg chg="mod">
          <ac:chgData name="simon.anthony.patterson@gmail.com" userId="S::urn:spo:guest#simon.anthony.patterson@gmail.com::" providerId="AD" clId="Web-{00A34C31-DE30-993D-E92E-E3A21528CB25}" dt="2021-03-25T08:53:42.762" v="81" actId="20577"/>
          <ac:spMkLst>
            <pc:docMk/>
            <pc:sldMk cId="96489157" sldId="276"/>
            <ac:spMk id="3" creationId="{B49F7216-4443-4233-A470-F5E623A66687}"/>
          </ac:spMkLst>
        </pc:spChg>
        <pc:spChg chg="mod">
          <ac:chgData name="simon.anthony.patterson@gmail.com" userId="S::urn:spo:guest#simon.anthony.patterson@gmail.com::" providerId="AD" clId="Web-{00A34C31-DE30-993D-E92E-E3A21528CB25}" dt="2021-03-25T10:30:06.640" v="402" actId="20577"/>
          <ac:spMkLst>
            <pc:docMk/>
            <pc:sldMk cId="96489157" sldId="276"/>
            <ac:spMk id="15" creationId="{C1334FA2-C337-6E4E-B9DF-F3AD43983C9E}"/>
          </ac:spMkLst>
        </pc:spChg>
      </pc:sldChg>
      <pc:sldChg chg="modSp modNotes">
        <pc:chgData name="simon.anthony.patterson@gmail.com" userId="S::urn:spo:guest#simon.anthony.patterson@gmail.com::" providerId="AD" clId="Web-{00A34C31-DE30-993D-E92E-E3A21528CB25}" dt="2021-03-25T10:21:09.268" v="393"/>
        <pc:sldMkLst>
          <pc:docMk/>
          <pc:sldMk cId="1366613964" sldId="277"/>
        </pc:sldMkLst>
        <pc:spChg chg="mod">
          <ac:chgData name="simon.anthony.patterson@gmail.com" userId="S::urn:spo:guest#simon.anthony.patterson@gmail.com::" providerId="AD" clId="Web-{00A34C31-DE30-993D-E92E-E3A21528CB25}" dt="2021-03-25T08:53:35.887" v="78" actId="20577"/>
          <ac:spMkLst>
            <pc:docMk/>
            <pc:sldMk cId="1366613964" sldId="277"/>
            <ac:spMk id="2" creationId="{E5290789-4A7F-4A16-A49B-ED3E401AA4D0}"/>
          </ac:spMkLst>
        </pc:spChg>
        <pc:spChg chg="mod">
          <ac:chgData name="simon.anthony.patterson@gmail.com" userId="S::urn:spo:guest#simon.anthony.patterson@gmail.com::" providerId="AD" clId="Web-{00A34C31-DE30-993D-E92E-E3A21528CB25}" dt="2021-03-25T08:53:33.012" v="74" actId="20577"/>
          <ac:spMkLst>
            <pc:docMk/>
            <pc:sldMk cId="1366613964" sldId="277"/>
            <ac:spMk id="3" creationId="{10D20B26-BC9C-42AC-BE6B-C7F1D0F1B2DE}"/>
          </ac:spMkLst>
        </pc:spChg>
        <pc:spChg chg="mod">
          <ac:chgData name="simon.anthony.patterson@gmail.com" userId="S::urn:spo:guest#simon.anthony.patterson@gmail.com::" providerId="AD" clId="Web-{00A34C31-DE30-993D-E92E-E3A21528CB25}" dt="2021-03-25T10:17:38.092" v="325" actId="20577"/>
          <ac:spMkLst>
            <pc:docMk/>
            <pc:sldMk cId="1366613964" sldId="277"/>
            <ac:spMk id="9" creationId="{80A7BF99-5E6F-2F40-A19F-66A722DEEF3F}"/>
          </ac:spMkLst>
        </pc:spChg>
        <pc:spChg chg="mod">
          <ac:chgData name="simon.anthony.patterson@gmail.com" userId="S::urn:spo:guest#simon.anthony.patterson@gmail.com::" providerId="AD" clId="Web-{00A34C31-DE30-993D-E92E-E3A21528CB25}" dt="2021-03-25T10:14:19.603" v="319" actId="20577"/>
          <ac:spMkLst>
            <pc:docMk/>
            <pc:sldMk cId="1366613964" sldId="277"/>
            <ac:spMk id="14" creationId="{59B6A636-7897-F646-902C-C8FCA35AC95D}"/>
          </ac:spMkLst>
        </pc:spChg>
      </pc:sldChg>
      <pc:sldChg chg="modSp modNotes">
        <pc:chgData name="simon.anthony.patterson@gmail.com" userId="S::urn:spo:guest#simon.anthony.patterson@gmail.com::" providerId="AD" clId="Web-{00A34C31-DE30-993D-E92E-E3A21528CB25}" dt="2021-03-25T11:11:05.195" v="704"/>
        <pc:sldMkLst>
          <pc:docMk/>
          <pc:sldMk cId="2952233061" sldId="279"/>
        </pc:sldMkLst>
        <pc:spChg chg="mod">
          <ac:chgData name="simon.anthony.patterson@gmail.com" userId="S::urn:spo:guest#simon.anthony.patterson@gmail.com::" providerId="AD" clId="Web-{00A34C31-DE30-993D-E92E-E3A21528CB25}" dt="2021-03-25T08:56:42.704" v="147" actId="20577"/>
          <ac:spMkLst>
            <pc:docMk/>
            <pc:sldMk cId="2952233061" sldId="279"/>
            <ac:spMk id="2" creationId="{E719454D-F154-4623-87A1-5C8A8D35B8D6}"/>
          </ac:spMkLst>
        </pc:spChg>
        <pc:spChg chg="mod">
          <ac:chgData name="simon.anthony.patterson@gmail.com" userId="S::urn:spo:guest#simon.anthony.patterson@gmail.com::" providerId="AD" clId="Web-{00A34C31-DE30-993D-E92E-E3A21528CB25}" dt="2021-03-25T08:56:37.703" v="143" actId="20577"/>
          <ac:spMkLst>
            <pc:docMk/>
            <pc:sldMk cId="2952233061" sldId="279"/>
            <ac:spMk id="3" creationId="{27CDF012-95B2-44DF-BEEE-B412B4985BF0}"/>
          </ac:spMkLst>
        </pc:spChg>
      </pc:sldChg>
      <pc:sldChg chg="modSp modNotes">
        <pc:chgData name="simon.anthony.patterson@gmail.com" userId="S::urn:spo:guest#simon.anthony.patterson@gmail.com::" providerId="AD" clId="Web-{00A34C31-DE30-993D-E92E-E3A21528CB25}" dt="2021-03-25T11:04:49.343" v="677"/>
        <pc:sldMkLst>
          <pc:docMk/>
          <pc:sldMk cId="1399507600" sldId="280"/>
        </pc:sldMkLst>
        <pc:spChg chg="mod">
          <ac:chgData name="simon.anthony.patterson@gmail.com" userId="S::urn:spo:guest#simon.anthony.patterson@gmail.com::" providerId="AD" clId="Web-{00A34C31-DE30-993D-E92E-E3A21528CB25}" dt="2021-03-25T08:56:32.453" v="141" actId="20577"/>
          <ac:spMkLst>
            <pc:docMk/>
            <pc:sldMk cId="1399507600" sldId="280"/>
            <ac:spMk id="2" creationId="{A0C963D5-E744-4F4F-85F6-02DB6E445BB1}"/>
          </ac:spMkLst>
        </pc:spChg>
        <pc:spChg chg="mod">
          <ac:chgData name="simon.anthony.patterson@gmail.com" userId="S::urn:spo:guest#simon.anthony.patterson@gmail.com::" providerId="AD" clId="Web-{00A34C31-DE30-993D-E92E-E3A21528CB25}" dt="2021-03-25T08:56:27.344" v="136" actId="20577"/>
          <ac:spMkLst>
            <pc:docMk/>
            <pc:sldMk cId="1399507600" sldId="280"/>
            <ac:spMk id="3" creationId="{712935FE-5BBA-41F1-9FB2-660B40352769}"/>
          </ac:spMkLst>
        </pc:spChg>
        <pc:spChg chg="mod">
          <ac:chgData name="simon.anthony.patterson@gmail.com" userId="S::urn:spo:guest#simon.anthony.patterson@gmail.com::" providerId="AD" clId="Web-{00A34C31-DE30-993D-E92E-E3A21528CB25}" dt="2021-03-25T11:01:09.323" v="648" actId="20577"/>
          <ac:spMkLst>
            <pc:docMk/>
            <pc:sldMk cId="1399507600" sldId="280"/>
            <ac:spMk id="9" creationId="{B7333949-E0F9-4B47-8187-A5CA5BB1DDE5}"/>
          </ac:spMkLst>
        </pc:spChg>
      </pc:sldChg>
      <pc:sldChg chg="modSp modNotes">
        <pc:chgData name="simon.anthony.patterson@gmail.com" userId="S::urn:spo:guest#simon.anthony.patterson@gmail.com::" providerId="AD" clId="Web-{00A34C31-DE30-993D-E92E-E3A21528CB25}" dt="2021-03-25T10:58:56.882" v="643"/>
        <pc:sldMkLst>
          <pc:docMk/>
          <pc:sldMk cId="2832146655" sldId="281"/>
        </pc:sldMkLst>
        <pc:spChg chg="mod">
          <ac:chgData name="simon.anthony.patterson@gmail.com" userId="S::urn:spo:guest#simon.anthony.patterson@gmail.com::" providerId="AD" clId="Web-{00A34C31-DE30-993D-E92E-E3A21528CB25}" dt="2021-03-25T08:56:24.594" v="135" actId="20577"/>
          <ac:spMkLst>
            <pc:docMk/>
            <pc:sldMk cId="2832146655" sldId="281"/>
            <ac:spMk id="2" creationId="{20E7C9F4-C39A-42AD-AAC3-76FBE09D7CC1}"/>
          </ac:spMkLst>
        </pc:spChg>
        <pc:spChg chg="mod">
          <ac:chgData name="simon.anthony.patterson@gmail.com" userId="S::urn:spo:guest#simon.anthony.patterson@gmail.com::" providerId="AD" clId="Web-{00A34C31-DE30-993D-E92E-E3A21528CB25}" dt="2021-03-25T08:56:17.765" v="131" actId="20577"/>
          <ac:spMkLst>
            <pc:docMk/>
            <pc:sldMk cId="2832146655" sldId="281"/>
            <ac:spMk id="3" creationId="{EC6F2EEA-4570-43F2-984D-D5B0E8755638}"/>
          </ac:spMkLst>
        </pc:spChg>
      </pc:sldChg>
      <pc:sldChg chg="modSp modNotes">
        <pc:chgData name="simon.anthony.patterson@gmail.com" userId="S::urn:spo:guest#simon.anthony.patterson@gmail.com::" providerId="AD" clId="Web-{00A34C31-DE30-993D-E92E-E3A21528CB25}" dt="2021-03-25T10:51:11.746" v="624"/>
        <pc:sldMkLst>
          <pc:docMk/>
          <pc:sldMk cId="4047703891" sldId="282"/>
        </pc:sldMkLst>
        <pc:spChg chg="mod">
          <ac:chgData name="simon.anthony.patterson@gmail.com" userId="S::urn:spo:guest#simon.anthony.patterson@gmail.com::" providerId="AD" clId="Web-{00A34C31-DE30-993D-E92E-E3A21528CB25}" dt="2021-03-25T08:56:13.969" v="130" actId="20577"/>
          <ac:spMkLst>
            <pc:docMk/>
            <pc:sldMk cId="4047703891" sldId="282"/>
            <ac:spMk id="2" creationId="{8940687F-D932-47B2-AC62-223983333317}"/>
          </ac:spMkLst>
        </pc:spChg>
        <pc:spChg chg="mod">
          <ac:chgData name="simon.anthony.patterson@gmail.com" userId="S::urn:spo:guest#simon.anthony.patterson@gmail.com::" providerId="AD" clId="Web-{00A34C31-DE30-993D-E92E-E3A21528CB25}" dt="2021-03-25T08:56:11.218" v="129" actId="20577"/>
          <ac:spMkLst>
            <pc:docMk/>
            <pc:sldMk cId="4047703891" sldId="282"/>
            <ac:spMk id="3" creationId="{CF31A909-63D7-4AE0-89F9-809218C9F44C}"/>
          </ac:spMkLst>
        </pc:spChg>
      </pc:sldChg>
      <pc:sldChg chg="modSp modNotes">
        <pc:chgData name="simon.anthony.patterson@gmail.com" userId="S::urn:spo:guest#simon.anthony.patterson@gmail.com::" providerId="AD" clId="Web-{00A34C31-DE30-993D-E92E-E3A21528CB25}" dt="2021-03-25T10:45:45.301" v="610"/>
        <pc:sldMkLst>
          <pc:docMk/>
          <pc:sldMk cId="472837635" sldId="288"/>
        </pc:sldMkLst>
        <pc:spChg chg="mod">
          <ac:chgData name="simon.anthony.patterson@gmail.com" userId="S::urn:spo:guest#simon.anthony.patterson@gmail.com::" providerId="AD" clId="Web-{00A34C31-DE30-993D-E92E-E3A21528CB25}" dt="2021-03-25T08:55:45.421" v="126" actId="20577"/>
          <ac:spMkLst>
            <pc:docMk/>
            <pc:sldMk cId="472837635" sldId="288"/>
            <ac:spMk id="2" creationId="{8940687F-D932-47B2-AC62-223983333317}"/>
          </ac:spMkLst>
        </pc:spChg>
        <pc:spChg chg="mod">
          <ac:chgData name="simon.anthony.patterson@gmail.com" userId="S::urn:spo:guest#simon.anthony.patterson@gmail.com::" providerId="AD" clId="Web-{00A34C31-DE30-993D-E92E-E3A21528CB25}" dt="2021-03-25T08:54:47.810" v="119" actId="20577"/>
          <ac:spMkLst>
            <pc:docMk/>
            <pc:sldMk cId="472837635" sldId="288"/>
            <ac:spMk id="3" creationId="{CF31A909-63D7-4AE0-89F9-809218C9F4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75846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Le stockage </a:t>
            </a:r>
            <a:r>
              <a:rPr lang="en-GB" dirty="0" err="1"/>
              <a:t>est</a:t>
            </a:r>
            <a:r>
              <a:rPr lang="en-GB" dirty="0"/>
              <a:t> </a:t>
            </a:r>
            <a:r>
              <a:rPr lang="en-GB" dirty="0" err="1"/>
              <a:t>souvent</a:t>
            </a:r>
            <a:r>
              <a:rPr lang="en-GB" dirty="0"/>
              <a:t> </a:t>
            </a:r>
            <a:r>
              <a:rPr lang="en-GB" dirty="0" err="1"/>
              <a:t>utilisé</a:t>
            </a:r>
            <a:r>
              <a:rPr lang="en-GB" dirty="0"/>
              <a:t> </a:t>
            </a:r>
            <a:r>
              <a:rPr lang="en-GB" dirty="0" err="1"/>
              <a:t>puisqu’il</a:t>
            </a:r>
            <a:r>
              <a:rPr lang="en-GB" dirty="0"/>
              <a:t> peut être un </a:t>
            </a:r>
            <a:r>
              <a:rPr lang="en-GB" dirty="0" err="1"/>
              <a:t>moyen</a:t>
            </a:r>
            <a:r>
              <a:rPr lang="en-GB" dirty="0"/>
              <a:t> très utile </a:t>
            </a:r>
            <a:r>
              <a:rPr lang="en-GB" dirty="0" err="1"/>
              <a:t>afin</a:t>
            </a:r>
            <a:r>
              <a:rPr lang="en-GB" dirty="0"/>
              <a:t> d'ajouter de la flexibilité à un </a:t>
            </a:r>
            <a:r>
              <a:rPr lang="en-GB" dirty="0" err="1"/>
              <a:t>système</a:t>
            </a:r>
            <a:r>
              <a:rPr lang="en-GB" dirty="0"/>
              <a:t> </a:t>
            </a:r>
            <a:r>
              <a:rPr lang="en-GB" dirty="0" err="1"/>
              <a:t>énergétique</a:t>
            </a:r>
            <a:r>
              <a:rPr lang="en-GB" dirty="0"/>
              <a:t>.</a:t>
            </a:r>
          </a:p>
          <a:p>
            <a:pPr marL="0" lvl="0" indent="0" algn="l" rtl="0">
              <a:spcBef>
                <a:spcPts val="0"/>
              </a:spcBef>
              <a:spcAft>
                <a:spcPts val="0"/>
              </a:spcAft>
              <a:buNone/>
            </a:pPr>
            <a:endParaRPr lang="en-GB" dirty="0"/>
          </a:p>
          <a:p>
            <a:r>
              <a:rPr lang="en-GB" dirty="0"/>
              <a:t>Dans </a:t>
            </a:r>
            <a:r>
              <a:rPr lang="en-GB" dirty="0" err="1"/>
              <a:t>FlexTool</a:t>
            </a:r>
            <a:r>
              <a:rPr lang="en-GB" dirty="0"/>
              <a:t>, il est possible de modéliser des unités de stockage </a:t>
            </a:r>
            <a:r>
              <a:rPr lang="en-GB" dirty="0" err="1"/>
              <a:t>particulières</a:t>
            </a:r>
            <a:r>
              <a:rPr lang="en-GB" dirty="0"/>
              <a:t> qui stockent l'énergie, par exemple en période de forte offre et de faible demande. Cette énergie peut ensuite être libérée au moment qui convient à l'opérateur du </a:t>
            </a:r>
            <a:r>
              <a:rPr lang="en-GB" dirty="0" err="1"/>
              <a:t>système</a:t>
            </a:r>
            <a:r>
              <a:rPr lang="en-GB" dirty="0"/>
              <a:t>, par </a:t>
            </a:r>
            <a:r>
              <a:rPr lang="en-GB" dirty="0" err="1"/>
              <a:t>exemple</a:t>
            </a:r>
            <a:r>
              <a:rPr lang="en-GB" dirty="0"/>
              <a:t> en période de </a:t>
            </a:r>
            <a:r>
              <a:rPr lang="en-GB" dirty="0" err="1"/>
              <a:t>faible</a:t>
            </a:r>
            <a:r>
              <a:rPr lang="en-GB" dirty="0"/>
              <a:t> offer et forte </a:t>
            </a:r>
            <a:r>
              <a:rPr lang="en-GB" dirty="0" err="1"/>
              <a:t>demande</a:t>
            </a:r>
            <a:r>
              <a:rPr lang="en-GB" dirty="0"/>
              <a:t>.</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Il </a:t>
            </a:r>
            <a:r>
              <a:rPr lang="en-GB" dirty="0" err="1"/>
              <a:t>est</a:t>
            </a:r>
            <a:r>
              <a:rPr lang="en-GB" dirty="0"/>
              <a:t> facile de modéliser des unités de base telles que les batteries de stockage. Il est également possible de modéliser des études de cas plus avancées. Il peut s'agir, par exemple, d'unités de charge de stockage qui stockent l'énergie dans un réseau de stockage, et d'unités de décharge de stockage, qui </a:t>
            </a:r>
            <a:r>
              <a:rPr lang="en-GB" dirty="0" err="1"/>
              <a:t>reconvertissent</a:t>
            </a:r>
            <a:r>
              <a:rPr lang="en-GB" dirty="0"/>
              <a:t> par </a:t>
            </a:r>
            <a:r>
              <a:rPr lang="en-GB" dirty="0" err="1"/>
              <a:t>défaut</a:t>
            </a:r>
            <a:r>
              <a:rPr lang="en-GB" dirty="0"/>
              <a:t> </a:t>
            </a:r>
            <a:r>
              <a:rPr lang="en-GB" dirty="0" err="1"/>
              <a:t>l'énergie</a:t>
            </a:r>
            <a:r>
              <a:rPr lang="en-GB" dirty="0"/>
              <a:t> </a:t>
            </a:r>
            <a:r>
              <a:rPr lang="en-GB" dirty="0" err="1"/>
              <a:t>emmagasinée</a:t>
            </a:r>
            <a:r>
              <a:rPr lang="en-GB" dirty="0"/>
              <a:t> dans le reseau de stockage. Ceci </a:t>
            </a:r>
            <a:r>
              <a:rPr lang="en-GB" dirty="0" err="1"/>
              <a:t>ouvre</a:t>
            </a:r>
            <a:r>
              <a:rPr lang="en-GB" dirty="0"/>
              <a:t> la </a:t>
            </a:r>
            <a:r>
              <a:rPr lang="en-GB" dirty="0" err="1"/>
              <a:t>possibilité</a:t>
            </a:r>
            <a:r>
              <a:rPr lang="en-GB" dirty="0"/>
              <a:t> </a:t>
            </a:r>
            <a:r>
              <a:rPr lang="en-GB" dirty="0" err="1"/>
              <a:t>d’avoir</a:t>
            </a:r>
            <a:r>
              <a:rPr lang="en-GB" dirty="0"/>
              <a:t> des puissances d'entrée et de sortie </a:t>
            </a:r>
            <a:r>
              <a:rPr lang="en-GB" dirty="0" err="1"/>
              <a:t>différentes</a:t>
            </a:r>
            <a:r>
              <a:rPr lang="en-GB" dirty="0"/>
              <a:t>.</a:t>
            </a:r>
            <a:endParaRPr lang="en-GB" dirty="0">
              <a:cs typeface="Calibri"/>
            </a:endParaRPr>
          </a:p>
          <a:p>
            <a:pPr marL="0" lvl="0" indent="0" algn="l" rtl="0">
              <a:spcBef>
                <a:spcPts val="0"/>
              </a:spcBef>
              <a:spcAft>
                <a:spcPts val="0"/>
              </a:spcAft>
              <a:buNone/>
            </a:pPr>
            <a:endParaRPr lang="en-GB" dirty="0"/>
          </a:p>
          <a:p>
            <a:r>
              <a:rPr lang="en-GB" dirty="0"/>
              <a:t>Il est possible de modéliser plusieurs types de stockage </a:t>
            </a:r>
            <a:r>
              <a:rPr lang="en-GB" dirty="0" err="1"/>
              <a:t>différents</a:t>
            </a:r>
            <a:r>
              <a:rPr lang="en-GB" dirty="0"/>
              <a:t> tells que les batteries, l'hydroélectricité par pompage, le “Power-to-x” (</a:t>
            </a:r>
            <a:r>
              <a:rPr lang="en-GB" dirty="0" err="1"/>
              <a:t>électricité</a:t>
            </a:r>
            <a:r>
              <a:rPr lang="en-GB" dirty="0"/>
              <a:t> et </a:t>
            </a:r>
            <a:r>
              <a:rPr lang="en-GB" dirty="0" err="1"/>
              <a:t>hydrogène</a:t>
            </a:r>
            <a:r>
              <a:rPr lang="en-GB" dirty="0"/>
              <a:t>), etc.</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Cette capacité permet aux utilisateurs de comprendre les avantages à court et à long </a:t>
            </a:r>
            <a:r>
              <a:rPr lang="en-GB" dirty="0" err="1"/>
              <a:t>terme</a:t>
            </a:r>
            <a:r>
              <a:rPr lang="en-GB" dirty="0"/>
              <a:t> que les différentes options de stockage apportent au système énergétique.</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74073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Le couplage </a:t>
            </a:r>
            <a:r>
              <a:rPr lang="en-GB" dirty="0" err="1"/>
              <a:t>sectoriel</a:t>
            </a:r>
            <a:r>
              <a:rPr lang="en-GB" dirty="0"/>
              <a:t> </a:t>
            </a:r>
            <a:r>
              <a:rPr lang="en-GB" dirty="0" err="1"/>
              <a:t>peut</a:t>
            </a:r>
            <a:r>
              <a:rPr lang="en-GB" dirty="0"/>
              <a:t> constituer une source importante de flexibilité pour le réseau. Par exemple, l'industrie </a:t>
            </a:r>
            <a:r>
              <a:rPr lang="en-GB" dirty="0" err="1"/>
              <a:t>peut</a:t>
            </a:r>
            <a:r>
              <a:rPr lang="en-GB" dirty="0"/>
              <a:t> </a:t>
            </a:r>
            <a:r>
              <a:rPr lang="en-GB" dirty="0" err="1"/>
              <a:t>être</a:t>
            </a:r>
            <a:r>
              <a:rPr lang="en-GB" dirty="0"/>
              <a:t> appelée à utiliser un surplus d'énergie. La transformation de la canne à sucre ou du tabac en sont deux exemples. Il en va de même pour le chauffage, la réfrigération et les transports.</a:t>
            </a:r>
          </a:p>
          <a:p>
            <a:pPr marL="0" lvl="0" indent="0" algn="l" rtl="0">
              <a:spcBef>
                <a:spcPts val="0"/>
              </a:spcBef>
              <a:spcAft>
                <a:spcPts val="0"/>
              </a:spcAft>
              <a:buNone/>
            </a:pPr>
            <a:endParaRPr lang="en-GB" dirty="0"/>
          </a:p>
          <a:p>
            <a:r>
              <a:rPr lang="en-GB" dirty="0" err="1"/>
              <a:t>FlexTool</a:t>
            </a:r>
            <a:r>
              <a:rPr lang="en-GB" dirty="0"/>
              <a:t> </a:t>
            </a:r>
            <a:r>
              <a:rPr lang="en-GB" dirty="0" err="1"/>
              <a:t>offre</a:t>
            </a:r>
            <a:r>
              <a:rPr lang="en-GB" dirty="0"/>
              <a:t> un moyen de </a:t>
            </a:r>
            <a:r>
              <a:rPr lang="en-GB" dirty="0" err="1"/>
              <a:t>modéliser</a:t>
            </a:r>
            <a:r>
              <a:rPr lang="en-GB" dirty="0"/>
              <a:t> le couplage sectoriel et est fourni avec des </a:t>
            </a:r>
            <a:r>
              <a:rPr lang="en-GB" dirty="0" err="1"/>
              <a:t>exemples</a:t>
            </a:r>
            <a:r>
              <a:rPr lang="en-GB" dirty="0"/>
              <a:t> de fichiers de données qui </a:t>
            </a:r>
            <a:r>
              <a:rPr lang="en-GB" dirty="0" err="1"/>
              <a:t>présentent</a:t>
            </a:r>
            <a:r>
              <a:rPr lang="en-GB" dirty="0"/>
              <a:t> comment modéliser ces trois approches avec une étude de cas de véhicule </a:t>
            </a:r>
            <a:r>
              <a:rPr lang="en-GB" dirty="0" err="1"/>
              <a:t>électrique</a:t>
            </a:r>
            <a:r>
              <a:rPr lang="en-GB" dirty="0"/>
              <a:t> (VÉ).</a:t>
            </a:r>
            <a:endParaRPr lang="en-GB" dirty="0">
              <a:cs typeface="Calibri"/>
            </a:endParaRPr>
          </a:p>
          <a:p>
            <a:pPr marL="0" lvl="0" indent="0" algn="l" rtl="0">
              <a:spcBef>
                <a:spcPts val="0"/>
              </a:spcBef>
              <a:spcAft>
                <a:spcPts val="0"/>
              </a:spcAft>
              <a:buNone/>
            </a:pPr>
            <a:endParaRPr lang="en-GB" dirty="0"/>
          </a:p>
          <a:p>
            <a:r>
              <a:rPr lang="en-GB" dirty="0"/>
              <a:t>Par exemple, les véhicules électriques peuvent utiliser le couplage sectoriel pour exploiter les batteries des véhicules électriques lorsqu'elles ne les </a:t>
            </a:r>
            <a:r>
              <a:rPr lang="en-GB" dirty="0" err="1"/>
              <a:t>utilisent</a:t>
            </a:r>
            <a:r>
              <a:rPr lang="en-GB" dirty="0"/>
              <a:t> pas. Il </a:t>
            </a:r>
            <a:r>
              <a:rPr lang="en-GB" dirty="0" err="1"/>
              <a:t>existe</a:t>
            </a:r>
            <a:r>
              <a:rPr lang="en-GB" dirty="0"/>
              <a:t> trois types </a:t>
            </a:r>
            <a:r>
              <a:rPr lang="en-GB" dirty="0" err="1"/>
              <a:t>d'utilisation</a:t>
            </a:r>
            <a:r>
              <a:rPr lang="en-GB" dirty="0"/>
              <a:t> </a:t>
            </a:r>
            <a:r>
              <a:rPr lang="en-GB" dirty="0" err="1"/>
              <a:t>particulières</a:t>
            </a:r>
            <a:r>
              <a:rPr lang="en-GB" dirty="0"/>
              <a:t>: (1) la recharge sans </a:t>
            </a:r>
            <a:r>
              <a:rPr lang="en-GB" dirty="0" err="1"/>
              <a:t>avantage</a:t>
            </a:r>
            <a:r>
              <a:rPr lang="en-GB" dirty="0"/>
              <a:t> des </a:t>
            </a:r>
            <a:r>
              <a:rPr lang="en-GB" dirty="0" err="1"/>
              <a:t>véhicules</a:t>
            </a:r>
            <a:r>
              <a:rPr lang="en-GB" dirty="0"/>
              <a:t> </a:t>
            </a:r>
            <a:r>
              <a:rPr lang="en-GB" dirty="0" err="1"/>
              <a:t>électriques</a:t>
            </a:r>
            <a:r>
              <a:rPr lang="en-GB" dirty="0"/>
              <a:t>, où les propriétaires de voitures chargent leurs véhicules mais ne les déchargent jamais dans le réseau. La recharge </a:t>
            </a:r>
            <a:r>
              <a:rPr lang="en-GB" dirty="0" err="1"/>
              <a:t>intelligente</a:t>
            </a:r>
            <a:r>
              <a:rPr lang="en-GB" dirty="0"/>
              <a:t>, où une certaine proportion de propriétaires de véhicules </a:t>
            </a:r>
            <a:r>
              <a:rPr lang="en-GB" dirty="0" err="1"/>
              <a:t>électriques</a:t>
            </a:r>
            <a:r>
              <a:rPr lang="en-GB" dirty="0"/>
              <a:t> </a:t>
            </a:r>
            <a:r>
              <a:rPr lang="en-GB" dirty="0" err="1"/>
              <a:t>reportent</a:t>
            </a:r>
            <a:r>
              <a:rPr lang="en-GB" dirty="0"/>
              <a:t> leur recharge à un moment qui </a:t>
            </a:r>
            <a:r>
              <a:rPr lang="en-GB" dirty="0" err="1"/>
              <a:t>favorise</a:t>
            </a:r>
            <a:r>
              <a:rPr lang="en-GB" dirty="0"/>
              <a:t> la gestion du réseau. Enfin, les véhicules électriques peuvent être utilisés comme moyen de stockage, c'est-à-dire qu'ils sont directement utilisés pour équilibrer le réseau. C'est ce que l'on appelle le “Vehicle-to-Grid (V2G)”.</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Toutes ces méthodes auront un impact sur la flexibilité du </a:t>
            </a:r>
            <a:r>
              <a:rPr lang="en-GB" dirty="0" err="1"/>
              <a:t>réseau</a:t>
            </a:r>
            <a:r>
              <a:rPr lang="en-GB" dirty="0"/>
              <a:t>. </a:t>
            </a:r>
            <a:r>
              <a:rPr lang="en-GB" dirty="0" err="1"/>
              <a:t>Différentes</a:t>
            </a:r>
            <a:r>
              <a:rPr lang="en-GB" dirty="0"/>
              <a:t> approches peuvent être utilisées dans différents secteurs. Par exemple, la production combinée de chaleur et d'électricité peut être utilisée pour l'industrie et le chauffage urbain.</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423948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Les scénarios permettent à </a:t>
            </a:r>
            <a:r>
              <a:rPr lang="en-GB" dirty="0" err="1"/>
              <a:t>l'utilisateur</a:t>
            </a:r>
            <a:r>
              <a:rPr lang="en-GB" dirty="0"/>
              <a:t> </a:t>
            </a:r>
            <a:r>
              <a:rPr lang="en-GB" dirty="0" err="1"/>
              <a:t>d’effectuer</a:t>
            </a:r>
            <a:r>
              <a:rPr lang="en-GB" dirty="0"/>
              <a:t> de </a:t>
            </a:r>
            <a:r>
              <a:rPr lang="en-GB" dirty="0" err="1"/>
              <a:t>nombreux</a:t>
            </a:r>
            <a:r>
              <a:rPr lang="en-GB" dirty="0"/>
              <a:t> scenarios </a:t>
            </a:r>
            <a:r>
              <a:rPr lang="en-GB" dirty="0" err="1"/>
              <a:t>alternatifs</a:t>
            </a:r>
            <a:r>
              <a:rPr lang="en-GB" dirty="0"/>
              <a:t> d’un </a:t>
            </a:r>
            <a:r>
              <a:rPr lang="en-GB" dirty="0" err="1"/>
              <a:t>système</a:t>
            </a:r>
            <a:r>
              <a:rPr lang="en-GB" dirty="0"/>
              <a:t> </a:t>
            </a:r>
            <a:r>
              <a:rPr lang="en-GB" dirty="0" err="1"/>
              <a:t>électrique</a:t>
            </a:r>
            <a:r>
              <a:rPr lang="en-GB" dirty="0"/>
              <a:t>. Ils permettent aux utilisateurs d'apporter </a:t>
            </a:r>
            <a:r>
              <a:rPr lang="en-GB" dirty="0" err="1"/>
              <a:t>rapidement</a:t>
            </a:r>
            <a:r>
              <a:rPr lang="en-GB" dirty="0"/>
              <a:t> des modifications (</a:t>
            </a:r>
            <a:r>
              <a:rPr lang="en-GB" dirty="0" err="1"/>
              <a:t>potentiellement</a:t>
            </a:r>
            <a:r>
              <a:rPr lang="en-GB" dirty="0"/>
              <a:t> </a:t>
            </a:r>
            <a:r>
              <a:rPr lang="en-GB" dirty="0" err="1"/>
              <a:t>mineures</a:t>
            </a:r>
            <a:r>
              <a:rPr lang="en-GB" dirty="0"/>
              <a:t>) qui ne changent pas les données de base. Toutefois, il est important de noter que les scénarios ne </a:t>
            </a:r>
            <a:r>
              <a:rPr lang="en-GB" dirty="0" err="1"/>
              <a:t>sont</a:t>
            </a:r>
            <a:r>
              <a:rPr lang="en-GB" dirty="0"/>
              <a:t> </a:t>
            </a:r>
            <a:r>
              <a:rPr lang="en-GB" dirty="0" err="1"/>
              <a:t>habituellement</a:t>
            </a:r>
            <a:r>
              <a:rPr lang="en-GB" dirty="0"/>
              <a:t> pas </a:t>
            </a:r>
            <a:r>
              <a:rPr lang="en-GB" dirty="0" err="1"/>
              <a:t>utilisés</a:t>
            </a:r>
            <a:r>
              <a:rPr lang="en-GB" dirty="0"/>
              <a:t> pour modifier un grand nombre de paramètres.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Ces scénarios peuvent être utilisés pour étudier l'impact des paramètres sur un système. Par exemple, qu'advient-il de la flexibilité du système si nous faisons varier la demande d'électricité de plus ou </a:t>
            </a:r>
            <a:r>
              <a:rPr lang="en-GB" dirty="0" err="1"/>
              <a:t>moins</a:t>
            </a:r>
            <a:r>
              <a:rPr lang="en-GB" dirty="0"/>
              <a:t> 10%, ou si nous augmentons la quantité d'énergie solaire dans le système ?</a:t>
            </a:r>
          </a:p>
          <a:p>
            <a:pPr marL="0" lvl="0" indent="0" algn="l" rtl="0">
              <a:spcBef>
                <a:spcPts val="0"/>
              </a:spcBef>
              <a:spcAft>
                <a:spcPts val="0"/>
              </a:spcAft>
              <a:buNone/>
            </a:pPr>
            <a:endParaRPr lang="en-GB" dirty="0"/>
          </a:p>
          <a:p>
            <a:r>
              <a:rPr lang="en-GB" dirty="0"/>
              <a:t>Ces scénarios peuvent nous aider à répondre à des questions </a:t>
            </a:r>
            <a:r>
              <a:rPr lang="en-GB" dirty="0" err="1"/>
              <a:t>telles</a:t>
            </a:r>
            <a:r>
              <a:rPr lang="en-GB" dirty="0"/>
              <a:t> que: quel est </a:t>
            </a:r>
            <a:r>
              <a:rPr lang="en-GB" dirty="0" err="1"/>
              <a:t>l'impact</a:t>
            </a:r>
            <a:r>
              <a:rPr lang="en-GB" dirty="0"/>
              <a:t> de </a:t>
            </a:r>
            <a:r>
              <a:rPr lang="en-GB" dirty="0" err="1"/>
              <a:t>permettre</a:t>
            </a:r>
            <a:r>
              <a:rPr lang="en-GB" dirty="0"/>
              <a:t> à </a:t>
            </a:r>
            <a:r>
              <a:rPr lang="en-GB" dirty="0" err="1"/>
              <a:t>FlexTool</a:t>
            </a:r>
            <a:r>
              <a:rPr lang="en-GB" dirty="0"/>
              <a:t> de fonctionner en mode investissement ? Obtenons-nous un système moins coûteux que si nous faisions fonctionner </a:t>
            </a:r>
            <a:r>
              <a:rPr lang="en-GB" dirty="0" err="1"/>
              <a:t>FlexTool </a:t>
            </a:r>
            <a:r>
              <a:rPr lang="en-GB" dirty="0"/>
              <a:t>en mode répartition ?</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Enfin, les scénarios peuvent nous aider à étudier l'impact des paramètres qui </a:t>
            </a:r>
            <a:r>
              <a:rPr lang="en-GB" dirty="0" err="1"/>
              <a:t>contrôlent</a:t>
            </a:r>
            <a:r>
              <a:rPr lang="en-GB" dirty="0"/>
              <a:t> les contraintes. Ceci peut nous aider à déterminer si des paramètres particuliers ont un impact disproportionné sur les résultats du modèle et nous permettre d'approfondir nos recherches.</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684595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 données d'entrée de </a:t>
            </a:r>
            <a:r>
              <a:rPr lang="en-GB" dirty="0" err="1"/>
              <a:t>FlexTool </a:t>
            </a:r>
            <a:r>
              <a:rPr lang="en-GB" dirty="0"/>
              <a:t>sont définies dans des feuilles de calcul Excel. L'exemple que nous utiliserons pour explorer ces feuilles de calcul Excel </a:t>
            </a:r>
            <a:r>
              <a:rPr lang="en-GB" dirty="0" err="1"/>
              <a:t>s'appelle</a:t>
            </a:r>
            <a:r>
              <a:rPr lang="en-GB" dirty="0"/>
              <a:t> </a:t>
            </a:r>
            <a:r>
              <a:rPr lang="en-GB" i="1" dirty="0"/>
              <a:t>demoModel-1</a:t>
            </a:r>
            <a:r>
              <a:rPr lang="en-GB" dirty="0"/>
              <a:t>. Il se trouve dans le dossier </a:t>
            </a:r>
            <a:r>
              <a:rPr lang="en-GB" i="1" dirty="0" err="1"/>
              <a:t>InputData</a:t>
            </a:r>
            <a:r>
              <a:rPr lang="en-GB" dirty="0"/>
              <a:t> du modèle téléchargé dans le cours précédent.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Nous allons maintenant expliquer les principales sections du modèle d'entrée et les couleurs utilisées pour définir </a:t>
            </a:r>
            <a:r>
              <a:rPr lang="en-GB" dirty="0" err="1"/>
              <a:t>chaque</a:t>
            </a:r>
            <a:r>
              <a:rPr lang="en-GB" dirty="0"/>
              <a:t> type de données.</a:t>
            </a:r>
            <a:endParaRPr lang="en-GB" dirty="0">
              <a:cs typeface="Calibri"/>
            </a:endParaRPr>
          </a:p>
          <a:p>
            <a:pPr marL="0" lvl="0" indent="0" algn="l" rtl="0">
              <a:spcBef>
                <a:spcPts val="0"/>
              </a:spcBef>
              <a:spcAft>
                <a:spcPts val="0"/>
              </a:spcAft>
              <a:buNone/>
            </a:pPr>
            <a:endParaRPr lang="en-GB" dirty="0"/>
          </a:p>
          <a:p>
            <a:r>
              <a:rPr lang="en-GB" dirty="0"/>
              <a:t>Dans la zone (1) de la diapositive, nous voyons des cellules de couleur violette. Les cellules </a:t>
            </a:r>
            <a:r>
              <a:rPr lang="en-GB" dirty="0" err="1"/>
              <a:t>violettes</a:t>
            </a:r>
            <a:r>
              <a:rPr lang="en-GB" dirty="0"/>
              <a:t> servent à définir les nœuds, les grilles, les types </a:t>
            </a:r>
            <a:r>
              <a:rPr lang="en-GB" dirty="0" err="1"/>
              <a:t>d'unités</a:t>
            </a:r>
            <a:r>
              <a:rPr lang="en-GB" dirty="0"/>
              <a:t> et les combustibles.</a:t>
            </a:r>
            <a:endParaRPr lang="en-GB" dirty="0">
              <a:cs typeface="Calibri"/>
            </a:endParaRPr>
          </a:p>
          <a:p>
            <a:pPr marL="0" lvl="0" indent="0" algn="l" rtl="0">
              <a:spcBef>
                <a:spcPts val="0"/>
              </a:spcBef>
              <a:spcAft>
                <a:spcPts val="0"/>
              </a:spcAft>
              <a:buNone/>
            </a:pPr>
            <a:endParaRPr lang="en-GB" dirty="0"/>
          </a:p>
          <a:p>
            <a:r>
              <a:rPr lang="en-GB" dirty="0"/>
              <a:t>Dans la zone (2), les cellules bleu clair </a:t>
            </a:r>
            <a:r>
              <a:rPr lang="en-GB" dirty="0" err="1"/>
              <a:t>permettent</a:t>
            </a:r>
            <a:r>
              <a:rPr lang="en-GB" dirty="0"/>
              <a:t> </a:t>
            </a:r>
            <a:r>
              <a:rPr lang="en-GB" dirty="0" err="1"/>
              <a:t>d’entrer</a:t>
            </a:r>
            <a:r>
              <a:rPr lang="en-GB" dirty="0"/>
              <a:t> des </a:t>
            </a:r>
            <a:r>
              <a:rPr lang="en-GB" dirty="0" err="1"/>
              <a:t>valeurs</a:t>
            </a:r>
            <a:r>
              <a:rPr lang="en-GB" dirty="0"/>
              <a:t> </a:t>
            </a:r>
            <a:r>
              <a:rPr lang="en-GB" dirty="0" err="1"/>
              <a:t>numériques</a:t>
            </a:r>
            <a:r>
              <a:rPr lang="en-GB" dirty="0"/>
              <a:t> (par exemple, dans ce cas, la demande par </a:t>
            </a:r>
            <a:r>
              <a:rPr lang="en-GB" dirty="0" err="1"/>
              <a:t>nœud</a:t>
            </a:r>
            <a:r>
              <a:rPr lang="en-GB" dirty="0"/>
              <a:t>).</a:t>
            </a:r>
            <a:endParaRPr lang="en-GB" dirty="0">
              <a:cs typeface="Calibri"/>
            </a:endParaRPr>
          </a:p>
          <a:p>
            <a:pPr marL="0" lvl="0" indent="0" algn="l" rtl="0">
              <a:spcBef>
                <a:spcPts val="0"/>
              </a:spcBef>
              <a:spcAft>
                <a:spcPts val="0"/>
              </a:spcAft>
              <a:buNone/>
            </a:pPr>
            <a:endParaRPr lang="en-GB" dirty="0"/>
          </a:p>
          <a:p>
            <a:r>
              <a:rPr lang="en-GB" dirty="0"/>
              <a:t>Dans La zone (3), les cellules bleu </a:t>
            </a:r>
            <a:r>
              <a:rPr lang="en-GB" dirty="0" err="1"/>
              <a:t>foncé</a:t>
            </a:r>
            <a:r>
              <a:rPr lang="en-GB" dirty="0"/>
              <a:t> </a:t>
            </a:r>
            <a:r>
              <a:rPr lang="en-GB" dirty="0" err="1"/>
              <a:t>comportent</a:t>
            </a:r>
            <a:r>
              <a:rPr lang="en-GB" dirty="0"/>
              <a:t> des menus déroulants qui permettent de choisir les noms définis dans les cellules violettes ou vertes.</a:t>
            </a:r>
            <a:endParaRPr lang="en-GB" dirty="0">
              <a:cs typeface="Calibri"/>
            </a:endParaRPr>
          </a:p>
          <a:p>
            <a:pPr marL="0" lvl="0" indent="0" algn="l" rtl="0">
              <a:spcBef>
                <a:spcPts val="0"/>
              </a:spcBef>
              <a:spcAft>
                <a:spcPts val="0"/>
              </a:spcAft>
              <a:buNone/>
            </a:pPr>
            <a:endParaRPr lang="en-GB" dirty="0"/>
          </a:p>
          <a:p>
            <a:r>
              <a:rPr lang="en-GB" dirty="0"/>
              <a:t>Enfin, dans la zone (4), les cellules </a:t>
            </a:r>
            <a:r>
              <a:rPr lang="en-GB" dirty="0" err="1"/>
              <a:t>vertes</a:t>
            </a:r>
            <a:r>
              <a:rPr lang="en-GB" dirty="0"/>
              <a:t> </a:t>
            </a:r>
            <a:r>
              <a:rPr lang="en-GB" dirty="0" err="1"/>
              <a:t>définissent</a:t>
            </a:r>
            <a:r>
              <a:rPr lang="en-GB" dirty="0"/>
              <a:t> le nom des séries temporelles nécessaires dans les feuilles </a:t>
            </a:r>
            <a:r>
              <a:rPr lang="en-GB" dirty="0" err="1"/>
              <a:t>d'unités</a:t>
            </a:r>
            <a:r>
              <a:rPr lang="en-GB" dirty="0"/>
              <a:t>.</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Dans les diapositives suivantes, nous verrons comment utiliser ces boîtes pour créer un modèle de </a:t>
            </a:r>
            <a:r>
              <a:rPr lang="en-GB" dirty="0" err="1"/>
              <a:t>FlexTool</a:t>
            </a:r>
            <a:r>
              <a:rPr lang="en-GB"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40472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Les données d'entrée de </a:t>
            </a:r>
            <a:r>
              <a:rPr lang="en-GB" dirty="0" err="1"/>
              <a:t>FlexTool</a:t>
            </a:r>
            <a:r>
              <a:rPr lang="en-GB" dirty="0"/>
              <a:t> sont définies dans </a:t>
            </a:r>
            <a:r>
              <a:rPr lang="en-GB" dirty="0" err="1"/>
              <a:t>plusieurs</a:t>
            </a:r>
            <a:r>
              <a:rPr lang="en-GB" dirty="0"/>
              <a:t> </a:t>
            </a:r>
            <a:r>
              <a:rPr lang="en-GB" dirty="0" err="1"/>
              <a:t>feuilles</a:t>
            </a:r>
            <a:r>
              <a:rPr lang="en-GB" dirty="0"/>
              <a:t> d’un </a:t>
            </a:r>
            <a:r>
              <a:rPr lang="en-GB" dirty="0" err="1"/>
              <a:t>fichier</a:t>
            </a:r>
            <a:r>
              <a:rPr lang="en-GB" dirty="0"/>
              <a:t> Excel.</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Nous examinerons tout d'abord les </a:t>
            </a:r>
            <a:r>
              <a:rPr lang="en-GB" dirty="0" err="1"/>
              <a:t>feuilles</a:t>
            </a:r>
            <a:r>
              <a:rPr lang="en-GB" dirty="0"/>
              <a:t> “</a:t>
            </a:r>
            <a:r>
              <a:rPr lang="en-GB" dirty="0" err="1"/>
              <a:t>nodeGroup</a:t>
            </a:r>
            <a:r>
              <a:rPr lang="en-GB" dirty="0"/>
              <a:t>” et “</a:t>
            </a:r>
            <a:r>
              <a:rPr lang="en-GB" dirty="0" err="1"/>
              <a:t>gridNode</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Les “</a:t>
            </a:r>
            <a:r>
              <a:rPr lang="en-GB" dirty="0" err="1"/>
              <a:t>nodeGroups</a:t>
            </a:r>
            <a:r>
              <a:rPr lang="en-GB" dirty="0"/>
              <a:t>” définissent une </a:t>
            </a:r>
            <a:r>
              <a:rPr lang="en-GB" dirty="0" err="1"/>
              <a:t>région</a:t>
            </a:r>
            <a:r>
              <a:rPr lang="en-GB" dirty="0"/>
              <a:t> </a:t>
            </a:r>
            <a:r>
              <a:rPr lang="en-GB" dirty="0" err="1"/>
              <a:t>géographique</a:t>
            </a:r>
            <a:r>
              <a:rPr lang="en-GB" dirty="0"/>
              <a:t>; par exemple, un pays ou </a:t>
            </a:r>
            <a:r>
              <a:rPr lang="en-GB" dirty="0" err="1"/>
              <a:t>une</a:t>
            </a:r>
            <a:r>
              <a:rPr lang="en-GB" dirty="0"/>
              <a:t> </a:t>
            </a:r>
            <a:r>
              <a:rPr lang="en-GB" dirty="0" err="1"/>
              <a:t>région</a:t>
            </a:r>
            <a:r>
              <a:rPr lang="en-GB" dirty="0"/>
              <a:t> d'un pays. Dans cet exemple, le “</a:t>
            </a:r>
            <a:r>
              <a:rPr lang="en-GB" dirty="0" err="1"/>
              <a:t>nodeGroup</a:t>
            </a:r>
            <a:r>
              <a:rPr lang="en-GB" dirty="0"/>
              <a:t>” fait </a:t>
            </a:r>
            <a:r>
              <a:rPr lang="en-GB" dirty="0" err="1"/>
              <a:t>référence</a:t>
            </a:r>
            <a:r>
              <a:rPr lang="en-GB" dirty="0"/>
              <a:t> à continent.</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Il est alors possible de définir la marge de capacité, les exigences de réserve, la part non synchrone et la </a:t>
            </a:r>
            <a:r>
              <a:rPr lang="en-GB" dirty="0" err="1"/>
              <a:t>limite</a:t>
            </a:r>
            <a:r>
              <a:rPr lang="en-GB" dirty="0"/>
              <a:t> </a:t>
            </a:r>
            <a:r>
              <a:rPr lang="en-GB" dirty="0" err="1"/>
              <a:t>d'inertie</a:t>
            </a:r>
            <a:r>
              <a:rPr lang="en-GB" dirty="0"/>
              <a:t> en modifiant simplement les cases bleu </a:t>
            </a:r>
            <a:r>
              <a:rPr lang="en-GB" dirty="0" err="1"/>
              <a:t>clair</a:t>
            </a:r>
            <a:r>
              <a:rPr lang="en-GB" dirty="0"/>
              <a:t> à la droite du “</a:t>
            </a:r>
            <a:r>
              <a:rPr lang="en-GB" dirty="0" err="1"/>
              <a:t>nodeGroup</a:t>
            </a:r>
            <a:r>
              <a:rPr lang="en-GB" dirty="0"/>
              <a:t>”.</a:t>
            </a:r>
            <a:endParaRPr lang="en-GB" dirty="0">
              <a:cs typeface="Calibri"/>
            </a:endParaRPr>
          </a:p>
          <a:p>
            <a:pPr marL="0" lvl="0" indent="0" algn="l" rtl="0">
              <a:spcBef>
                <a:spcPts val="0"/>
              </a:spcBef>
              <a:spcAft>
                <a:spcPts val="0"/>
              </a:spcAft>
              <a:buNone/>
            </a:pPr>
            <a:endParaRPr lang="en-GB" dirty="0"/>
          </a:p>
          <a:p>
            <a:r>
              <a:rPr lang="en-GB" dirty="0"/>
              <a:t>La </a:t>
            </a:r>
            <a:r>
              <a:rPr lang="en-GB" dirty="0" err="1"/>
              <a:t>feuille</a:t>
            </a:r>
            <a:r>
              <a:rPr lang="en-GB" dirty="0"/>
              <a:t> “</a:t>
            </a:r>
            <a:r>
              <a:rPr lang="en-GB" dirty="0" err="1"/>
              <a:t>gridNode</a:t>
            </a:r>
            <a:r>
              <a:rPr lang="en-GB" dirty="0"/>
              <a:t>” permet de définir une grille, par exemple "</a:t>
            </a:r>
            <a:r>
              <a:rPr lang="en-GB" dirty="0" err="1"/>
              <a:t>elec</a:t>
            </a:r>
            <a:r>
              <a:rPr lang="en-GB" dirty="0"/>
              <a:t>" pour l'électricité, puis un nœud pour cette grille. Dans </a:t>
            </a:r>
            <a:r>
              <a:rPr lang="en-GB" dirty="0" err="1"/>
              <a:t>cet</a:t>
            </a:r>
            <a:r>
              <a:rPr lang="en-GB" dirty="0"/>
              <a:t> </a:t>
            </a:r>
            <a:r>
              <a:rPr lang="en-GB" dirty="0" err="1"/>
              <a:t>exemple</a:t>
            </a:r>
            <a:r>
              <a:rPr lang="en-GB" dirty="0"/>
              <a:t>, un nœud pourrait être la </a:t>
            </a:r>
            <a:r>
              <a:rPr lang="en-GB" dirty="0" err="1"/>
              <a:t>partie</a:t>
            </a:r>
            <a:r>
              <a:rPr lang="en-GB" dirty="0"/>
              <a:t> </a:t>
            </a:r>
            <a:r>
              <a:rPr lang="en-GB" dirty="0" err="1"/>
              <a:t>nord</a:t>
            </a:r>
            <a:r>
              <a:rPr lang="en-GB" dirty="0"/>
              <a:t> du continent.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Nous pouvons ensuite </a:t>
            </a:r>
            <a:r>
              <a:rPr lang="en-GB" dirty="0" err="1"/>
              <a:t>définir</a:t>
            </a:r>
            <a:r>
              <a:rPr lang="en-GB" dirty="0"/>
              <a:t>, pour </a:t>
            </a:r>
            <a:r>
              <a:rPr lang="en-GB" dirty="0" err="1"/>
              <a:t>chaque</a:t>
            </a:r>
            <a:r>
              <a:rPr lang="en-GB" dirty="0"/>
              <a:t> </a:t>
            </a:r>
            <a:r>
              <a:rPr lang="en-GB" dirty="0" err="1"/>
              <a:t>noeud</a:t>
            </a:r>
            <a:r>
              <a:rPr lang="en-GB" dirty="0"/>
              <a:t>, la </a:t>
            </a:r>
            <a:r>
              <a:rPr lang="en-GB" dirty="0" err="1"/>
              <a:t>demande</a:t>
            </a:r>
            <a:r>
              <a:rPr lang="en-GB" dirty="0"/>
              <a:t> (</a:t>
            </a:r>
            <a:r>
              <a:rPr lang="en-GB" dirty="0" err="1"/>
              <a:t>en</a:t>
            </a:r>
            <a:r>
              <a:rPr lang="en-GB" dirty="0"/>
              <a:t> </a:t>
            </a:r>
            <a:r>
              <a:rPr lang="en-GB" dirty="0" err="1"/>
              <a:t>mégawattheures</a:t>
            </a:r>
            <a:r>
              <a:rPr lang="en-GB" dirty="0"/>
              <a:t>), la quantité d'énergie importée, la marge de capacité et les réserves. Il est possible de modifier </a:t>
            </a:r>
            <a:r>
              <a:rPr lang="en-GB" dirty="0" err="1"/>
              <a:t>ces</a:t>
            </a:r>
            <a:r>
              <a:rPr lang="en-GB" dirty="0"/>
              <a:t> données dans les cases bleu </a:t>
            </a:r>
            <a:r>
              <a:rPr lang="en-GB" dirty="0" err="1"/>
              <a:t>clair</a:t>
            </a:r>
            <a:r>
              <a:rPr lang="en-GB" dirty="0"/>
              <a:t>.</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26750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La demande </a:t>
            </a:r>
            <a:r>
              <a:rPr lang="en-GB" dirty="0" err="1"/>
              <a:t>nette</a:t>
            </a:r>
            <a:r>
              <a:rPr lang="en-GB" dirty="0"/>
              <a:t> de chaque nœud est la somme de la demande et des importations.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À </a:t>
            </a:r>
            <a:r>
              <a:rPr lang="en-GB" dirty="0" err="1"/>
              <a:t>chaque</a:t>
            </a:r>
            <a:r>
              <a:rPr lang="en-GB" dirty="0"/>
              <a:t> </a:t>
            </a:r>
            <a:r>
              <a:rPr lang="en-GB" dirty="0" err="1"/>
              <a:t>nœud</a:t>
            </a:r>
            <a:r>
              <a:rPr lang="en-GB" dirty="0"/>
              <a:t> correspond </a:t>
            </a:r>
            <a:r>
              <a:rPr lang="en-GB" dirty="0" err="1"/>
              <a:t>une</a:t>
            </a:r>
            <a:r>
              <a:rPr lang="en-GB" dirty="0"/>
              <a:t> </a:t>
            </a:r>
            <a:r>
              <a:rPr lang="en-GB" dirty="0" err="1"/>
              <a:t>seule</a:t>
            </a:r>
            <a:r>
              <a:rPr lang="en-GB" dirty="0"/>
              <a:t> donnée pour la </a:t>
            </a:r>
            <a:r>
              <a:rPr lang="en-GB" dirty="0" err="1"/>
              <a:t>demande</a:t>
            </a:r>
            <a:r>
              <a:rPr lang="en-GB" dirty="0"/>
              <a:t> (</a:t>
            </a:r>
            <a:r>
              <a:rPr lang="en-GB" dirty="0" err="1"/>
              <a:t>en</a:t>
            </a:r>
            <a:r>
              <a:rPr lang="en-GB" dirty="0"/>
              <a:t> MWh). </a:t>
            </a:r>
            <a:r>
              <a:rPr lang="en-GB" dirty="0" err="1"/>
              <a:t>Cette</a:t>
            </a:r>
            <a:r>
              <a:rPr lang="en-GB" dirty="0"/>
              <a:t> </a:t>
            </a:r>
            <a:r>
              <a:rPr lang="en-GB" dirty="0" err="1"/>
              <a:t>demande</a:t>
            </a:r>
            <a:r>
              <a:rPr lang="en-GB" dirty="0"/>
              <a:t> </a:t>
            </a:r>
            <a:r>
              <a:rPr lang="en-GB" dirty="0" err="1"/>
              <a:t>totale</a:t>
            </a:r>
            <a:r>
              <a:rPr lang="en-GB" dirty="0"/>
              <a:t> doit </a:t>
            </a:r>
            <a:r>
              <a:rPr lang="en-GB" dirty="0" err="1"/>
              <a:t>être</a:t>
            </a:r>
            <a:r>
              <a:rPr lang="en-GB" dirty="0"/>
              <a:t> </a:t>
            </a:r>
            <a:r>
              <a:rPr lang="en-GB" dirty="0" err="1"/>
              <a:t>répartie</a:t>
            </a:r>
            <a:r>
              <a:rPr lang="en-GB" dirty="0"/>
              <a:t> </a:t>
            </a:r>
            <a:r>
              <a:rPr lang="en-GB" dirty="0" err="1"/>
              <a:t>en</a:t>
            </a:r>
            <a:r>
              <a:rPr lang="en-GB" dirty="0"/>
              <a:t> </a:t>
            </a:r>
            <a:r>
              <a:rPr lang="en-GB" dirty="0" err="1"/>
              <a:t>utilisant</a:t>
            </a:r>
            <a:r>
              <a:rPr lang="en-GB" dirty="0"/>
              <a:t> une série temporelle.</a:t>
            </a:r>
          </a:p>
          <a:p>
            <a:pPr marL="0" lvl="0" indent="0" algn="l" rtl="0">
              <a:spcBef>
                <a:spcPts val="0"/>
              </a:spcBef>
              <a:spcAft>
                <a:spcPts val="0"/>
              </a:spcAft>
              <a:buNone/>
            </a:pPr>
            <a:endParaRPr lang="en-GB" dirty="0"/>
          </a:p>
          <a:p>
            <a:r>
              <a:rPr lang="en-GB" dirty="0"/>
              <a:t>Nous </a:t>
            </a:r>
            <a:r>
              <a:rPr lang="en-GB" dirty="0" err="1"/>
              <a:t>définissons</a:t>
            </a:r>
            <a:r>
              <a:rPr lang="en-GB" dirty="0"/>
              <a:t> la demande nette dans la </a:t>
            </a:r>
            <a:r>
              <a:rPr lang="en-GB" dirty="0" err="1"/>
              <a:t>feuille</a:t>
            </a:r>
            <a:r>
              <a:rPr lang="en-GB" dirty="0"/>
              <a:t> “</a:t>
            </a:r>
            <a:r>
              <a:rPr lang="en-GB" dirty="0" err="1"/>
              <a:t>gridNode</a:t>
            </a:r>
            <a:r>
              <a:rPr lang="en-GB" dirty="0"/>
              <a:t>” </a:t>
            </a:r>
            <a:r>
              <a:rPr lang="en-GB" dirty="0" err="1"/>
              <a:t>tel</a:t>
            </a:r>
            <a:r>
              <a:rPr lang="en-GB" dirty="0"/>
              <a:t> que </a:t>
            </a:r>
            <a:r>
              <a:rPr lang="en-GB" dirty="0" err="1"/>
              <a:t>présenté</a:t>
            </a:r>
            <a:r>
              <a:rPr lang="en-GB" dirty="0"/>
              <a:t> dans la </a:t>
            </a:r>
            <a:r>
              <a:rPr lang="en-GB" dirty="0" err="1"/>
              <a:t>partie</a:t>
            </a:r>
            <a:r>
              <a:rPr lang="en-GB" dirty="0"/>
              <a:t> (1) de la diapositive. Dans la </a:t>
            </a:r>
            <a:r>
              <a:rPr lang="en-GB" dirty="0" err="1"/>
              <a:t>partie</a:t>
            </a:r>
            <a:r>
              <a:rPr lang="en-GB" dirty="0"/>
              <a:t> (2), </a:t>
            </a:r>
            <a:r>
              <a:rPr lang="en-GB" dirty="0" err="1"/>
              <a:t>afin</a:t>
            </a:r>
            <a:r>
              <a:rPr lang="en-GB" dirty="0"/>
              <a:t> de determiner la </a:t>
            </a:r>
            <a:r>
              <a:rPr lang="en-GB" dirty="0" err="1"/>
              <a:t>demande</a:t>
            </a:r>
            <a:r>
              <a:rPr lang="en-GB" dirty="0"/>
              <a:t> de </a:t>
            </a:r>
            <a:r>
              <a:rPr lang="en-GB" dirty="0" err="1"/>
              <a:t>chaque</a:t>
            </a:r>
            <a:r>
              <a:rPr lang="en-GB" dirty="0"/>
              <a:t> plage </a:t>
            </a:r>
            <a:r>
              <a:rPr lang="en-GB" dirty="0" err="1"/>
              <a:t>horaire</a:t>
            </a:r>
            <a:r>
              <a:rPr lang="en-GB" dirty="0"/>
              <a:t>, la </a:t>
            </a:r>
            <a:r>
              <a:rPr lang="en-GB" dirty="0" err="1"/>
              <a:t>demande</a:t>
            </a:r>
            <a:r>
              <a:rPr lang="en-GB" dirty="0"/>
              <a:t> </a:t>
            </a:r>
            <a:r>
              <a:rPr lang="en-GB" dirty="0" err="1"/>
              <a:t>totale</a:t>
            </a:r>
            <a:r>
              <a:rPr lang="en-GB" dirty="0"/>
              <a:t> </a:t>
            </a:r>
            <a:r>
              <a:rPr lang="en-GB" dirty="0" err="1"/>
              <a:t>est</a:t>
            </a:r>
            <a:r>
              <a:rPr lang="en-GB" dirty="0"/>
              <a:t> </a:t>
            </a:r>
            <a:r>
              <a:rPr lang="en-GB" dirty="0" err="1"/>
              <a:t>répartie</a:t>
            </a:r>
            <a:r>
              <a:rPr lang="en-GB" dirty="0"/>
              <a:t> </a:t>
            </a:r>
            <a:r>
              <a:rPr lang="en-GB" dirty="0" err="1"/>
              <a:t>selon</a:t>
            </a:r>
            <a:r>
              <a:rPr lang="en-GB" dirty="0"/>
              <a:t> la série </a:t>
            </a:r>
            <a:r>
              <a:rPr lang="en-GB" dirty="0" err="1"/>
              <a:t>temporelle</a:t>
            </a:r>
            <a:r>
              <a:rPr lang="en-GB" dirty="0"/>
              <a:t> </a:t>
            </a:r>
            <a:r>
              <a:rPr lang="en-GB" dirty="0" err="1"/>
              <a:t>située</a:t>
            </a:r>
            <a:r>
              <a:rPr lang="en-GB" dirty="0"/>
              <a:t> dans la </a:t>
            </a:r>
            <a:r>
              <a:rPr lang="en-GB" dirty="0" err="1"/>
              <a:t>feuille</a:t>
            </a:r>
            <a:r>
              <a:rPr lang="en-GB" dirty="0"/>
              <a:t> “</a:t>
            </a:r>
            <a:r>
              <a:rPr lang="en-GB" dirty="0" err="1"/>
              <a:t>ts_energy</a:t>
            </a:r>
            <a:r>
              <a:rPr lang="en-GB" dirty="0"/>
              <a:t>”.</a:t>
            </a:r>
          </a:p>
          <a:p>
            <a:endParaRPr lang="en-GB" dirty="0"/>
          </a:p>
          <a:p>
            <a:r>
              <a:rPr lang="en-GB" dirty="0"/>
              <a:t>Dans la </a:t>
            </a:r>
            <a:r>
              <a:rPr lang="en-GB" dirty="0" err="1"/>
              <a:t>partie</a:t>
            </a:r>
            <a:r>
              <a:rPr lang="en-GB" dirty="0"/>
              <a:t> (3), la </a:t>
            </a:r>
            <a:r>
              <a:rPr lang="en-GB" dirty="0" err="1"/>
              <a:t>même</a:t>
            </a:r>
            <a:r>
              <a:rPr lang="en-GB" dirty="0"/>
              <a:t> </a:t>
            </a:r>
            <a:r>
              <a:rPr lang="en-GB" dirty="0" err="1"/>
              <a:t>approche</a:t>
            </a:r>
            <a:r>
              <a:rPr lang="en-GB" dirty="0"/>
              <a:t> </a:t>
            </a:r>
            <a:r>
              <a:rPr lang="en-GB" dirty="0" err="1"/>
              <a:t>est</a:t>
            </a:r>
            <a:r>
              <a:rPr lang="en-GB" dirty="0"/>
              <a:t> </a:t>
            </a:r>
            <a:r>
              <a:rPr lang="en-GB" dirty="0" err="1"/>
              <a:t>utilisée</a:t>
            </a:r>
            <a:r>
              <a:rPr lang="en-GB" dirty="0"/>
              <a:t> pour les importations </a:t>
            </a:r>
            <a:r>
              <a:rPr lang="en-GB" dirty="0" err="1"/>
              <a:t>en</a:t>
            </a:r>
            <a:r>
              <a:rPr lang="en-GB" dirty="0"/>
              <a:t> </a:t>
            </a:r>
            <a:r>
              <a:rPr lang="en-GB" dirty="0" err="1"/>
              <a:t>utilisant</a:t>
            </a:r>
            <a:r>
              <a:rPr lang="en-GB" dirty="0"/>
              <a:t> </a:t>
            </a:r>
            <a:r>
              <a:rPr lang="en-GB" dirty="0" err="1"/>
              <a:t>toutefois</a:t>
            </a:r>
            <a:r>
              <a:rPr lang="en-GB" dirty="0"/>
              <a:t> les données de la </a:t>
            </a:r>
            <a:r>
              <a:rPr lang="en-GB" dirty="0" err="1"/>
              <a:t>feuille</a:t>
            </a:r>
            <a:r>
              <a:rPr lang="en-GB" dirty="0"/>
              <a:t> “</a:t>
            </a:r>
            <a:r>
              <a:rPr lang="en-GB" dirty="0" err="1"/>
              <a:t>ts_import</a:t>
            </a:r>
            <a:r>
              <a:rPr lang="en-GB" dirty="0"/>
              <a:t>”.</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C’est</a:t>
            </a:r>
            <a:r>
              <a:rPr lang="en-GB" dirty="0"/>
              <a:t> </a:t>
            </a:r>
            <a:r>
              <a:rPr lang="en-GB" dirty="0" err="1"/>
              <a:t>ainsi</a:t>
            </a:r>
            <a:r>
              <a:rPr lang="en-GB" dirty="0"/>
              <a:t> </a:t>
            </a:r>
            <a:r>
              <a:rPr lang="en-GB" dirty="0" err="1"/>
              <a:t>qu’est</a:t>
            </a:r>
            <a:r>
              <a:rPr lang="en-GB" dirty="0"/>
              <a:t> </a:t>
            </a:r>
            <a:r>
              <a:rPr lang="en-GB" dirty="0" err="1"/>
              <a:t>définie</a:t>
            </a:r>
            <a:r>
              <a:rPr lang="en-GB" dirty="0"/>
              <a:t> </a:t>
            </a:r>
            <a:r>
              <a:rPr lang="en-GB" dirty="0" err="1"/>
              <a:t>finement</a:t>
            </a:r>
            <a:r>
              <a:rPr lang="en-GB" dirty="0"/>
              <a:t> la </a:t>
            </a:r>
            <a:r>
              <a:rPr lang="en-GB" dirty="0" err="1"/>
              <a:t>demande</a:t>
            </a:r>
            <a:r>
              <a:rPr lang="en-GB" dirty="0"/>
              <a:t> par </a:t>
            </a:r>
            <a:r>
              <a:rPr lang="en-GB" dirty="0" err="1"/>
              <a:t>noeur</a:t>
            </a:r>
            <a:r>
              <a:rPr lang="en-GB" dirty="0"/>
              <a:t> par plage </a:t>
            </a:r>
            <a:r>
              <a:rPr lang="en-GB" dirty="0" err="1"/>
              <a:t>horaire</a:t>
            </a:r>
            <a:r>
              <a:rPr lang="en-GB" dirty="0"/>
              <a:t> (</a:t>
            </a:r>
            <a:r>
              <a:rPr lang="en-GB" dirty="0" err="1"/>
              <a:t>d’une</a:t>
            </a:r>
            <a:r>
              <a:rPr lang="en-GB" dirty="0"/>
              <a:t> durée </a:t>
            </a:r>
            <a:r>
              <a:rPr lang="en-GB" dirty="0" err="1"/>
              <a:t>d’une</a:t>
            </a:r>
            <a:r>
              <a:rPr lang="en-GB" dirty="0"/>
              <a:t> </a:t>
            </a:r>
            <a:r>
              <a:rPr lang="en-GB" dirty="0" err="1"/>
              <a:t>heure</a:t>
            </a:r>
            <a:r>
              <a:rPr lang="en-GB" dirty="0"/>
              <a:t> </a:t>
            </a:r>
            <a:r>
              <a:rPr lang="en-GB" dirty="0" err="1"/>
              <a:t>chacune</a:t>
            </a:r>
            <a:r>
              <a:rPr lang="en-GB"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312916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a:t>
            </a:r>
            <a:r>
              <a:rPr lang="en-US" dirty="0" err="1"/>
              <a:t>est</a:t>
            </a:r>
            <a:r>
              <a:rPr lang="en-US" dirty="0"/>
              <a:t> possible de définir des réserves statiques avec </a:t>
            </a:r>
            <a:r>
              <a:rPr lang="en-US" dirty="0" err="1"/>
              <a:t>FlexTool</a:t>
            </a:r>
            <a:r>
              <a:rPr lang="en-US" dirty="0"/>
              <a:t>. Une réserve statique est une réserve de capacité qui doit être conservée à tout moment, et </a:t>
            </a:r>
            <a:r>
              <a:rPr lang="en-US" dirty="0" err="1"/>
              <a:t>ce</a:t>
            </a:r>
            <a:r>
              <a:rPr lang="en-US" dirty="0"/>
              <a:t> quelle que soit la capacité de production. Les réserves statiques peuvent être appliquées à un seul nœud ou à un groupe de nœuds.</a:t>
            </a:r>
          </a:p>
          <a:p>
            <a:endParaRPr lang="en-US" dirty="0"/>
          </a:p>
          <a:p>
            <a:r>
              <a:rPr lang="en-US" dirty="0"/>
              <a:t>Les réserves statiques sont basées sur des séries temporelles prédéfinies qui doivent être activées dans la </a:t>
            </a:r>
            <a:r>
              <a:rPr lang="en-US" dirty="0" err="1"/>
              <a:t>feuille</a:t>
            </a:r>
            <a:r>
              <a:rPr lang="en-US" dirty="0"/>
              <a:t> “</a:t>
            </a:r>
            <a:r>
              <a:rPr lang="en-US" dirty="0" err="1"/>
              <a:t>gridNode</a:t>
            </a:r>
            <a:r>
              <a:rPr lang="en-US" dirty="0"/>
              <a:t>”. Les </a:t>
            </a:r>
            <a:r>
              <a:rPr lang="en-US" dirty="0" err="1"/>
              <a:t>feuilles</a:t>
            </a:r>
            <a:r>
              <a:rPr lang="en-US" dirty="0"/>
              <a:t> “</a:t>
            </a:r>
            <a:r>
              <a:rPr lang="en-US" dirty="0" err="1"/>
              <a:t>ts_reserve_node</a:t>
            </a:r>
            <a:r>
              <a:rPr lang="en-US" dirty="0"/>
              <a:t>” et “</a:t>
            </a:r>
            <a:r>
              <a:rPr lang="en-US" dirty="0" err="1"/>
              <a:t>ts_reserve_nodeGroup</a:t>
            </a:r>
            <a:r>
              <a:rPr lang="en-US" dirty="0"/>
              <a:t>” définissent les séries </a:t>
            </a:r>
            <a:r>
              <a:rPr lang="en-US" dirty="0" err="1"/>
              <a:t>temporelles</a:t>
            </a:r>
            <a:r>
              <a:rPr lang="en-US" dirty="0"/>
              <a:t> des réserves statiques et se réfèrent respectivement à un nœud et à un groupe de nœuds.</a:t>
            </a:r>
          </a:p>
          <a:p>
            <a:endParaRPr lang="en-US" dirty="0"/>
          </a:p>
          <a:p>
            <a:r>
              <a:rPr lang="en-US" dirty="0"/>
              <a:t>Chaque nœud et groupe de </a:t>
            </a:r>
            <a:r>
              <a:rPr lang="en-US" dirty="0" err="1"/>
              <a:t>nœuds</a:t>
            </a:r>
            <a:r>
              <a:rPr lang="en-US" dirty="0"/>
              <a:t> </a:t>
            </a:r>
            <a:r>
              <a:rPr lang="en-US" dirty="0" err="1"/>
              <a:t>nécessite</a:t>
            </a:r>
            <a:r>
              <a:rPr lang="en-US" dirty="0"/>
              <a:t> </a:t>
            </a:r>
            <a:r>
              <a:rPr lang="en-US" dirty="0" err="1"/>
              <a:t>sa</a:t>
            </a:r>
            <a:r>
              <a:rPr lang="en-US" dirty="0"/>
              <a:t> propre </a:t>
            </a:r>
            <a:r>
              <a:rPr lang="en-US" dirty="0" err="1"/>
              <a:t>série</a:t>
            </a:r>
            <a:r>
              <a:rPr lang="en-US" dirty="0"/>
              <a:t> </a:t>
            </a:r>
            <a:r>
              <a:rPr lang="en-US" dirty="0" err="1"/>
              <a:t>temporelle</a:t>
            </a:r>
            <a:r>
              <a:rPr lang="en-US" dirty="0"/>
              <a:t>.</a:t>
            </a:r>
          </a:p>
          <a:p>
            <a:endParaRPr lang="en-US" dirty="0"/>
          </a:p>
          <a:p>
            <a:r>
              <a:rPr lang="en-US" dirty="0"/>
              <a:t>Les réserves dynamiques sont calculées sur la base des unités de production (</a:t>
            </a:r>
            <a:r>
              <a:rPr lang="en-US" dirty="0" err="1"/>
              <a:t>voir</a:t>
            </a:r>
            <a:r>
              <a:rPr lang="en-US" dirty="0"/>
              <a:t> la diapositive </a:t>
            </a:r>
            <a:r>
              <a:rPr lang="en-US" dirty="0" err="1"/>
              <a:t>suivante</a:t>
            </a:r>
            <a:r>
              <a:rPr lang="en-US"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87689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réserves dynamiques varient en fonction de la quantité d'électricité produite. Par exemple, si une éolienne a un </a:t>
            </a:r>
            <a:r>
              <a:rPr lang="en-US" dirty="0" err="1"/>
              <a:t>taux</a:t>
            </a:r>
            <a:r>
              <a:rPr lang="en-US" dirty="0"/>
              <a:t> de réserve de 10%, </a:t>
            </a:r>
            <a:r>
              <a:rPr lang="en-US" dirty="0" err="1"/>
              <a:t>alors</a:t>
            </a:r>
            <a:r>
              <a:rPr lang="en-US" dirty="0"/>
              <a:t> </a:t>
            </a:r>
            <a:r>
              <a:rPr lang="en-US" dirty="0" err="1"/>
              <a:t>une</a:t>
            </a:r>
            <a:r>
              <a:rPr lang="en-US" dirty="0"/>
              <a:t> production de 10 MW </a:t>
            </a:r>
            <a:r>
              <a:rPr lang="en-US" dirty="0" err="1"/>
              <a:t>d'électricité</a:t>
            </a:r>
            <a:r>
              <a:rPr lang="en-US" dirty="0"/>
              <a:t> </a:t>
            </a:r>
            <a:r>
              <a:rPr lang="en-US" dirty="0" err="1"/>
              <a:t>nécessite</a:t>
            </a:r>
            <a:r>
              <a:rPr lang="en-US" dirty="0"/>
              <a:t> 1 MW de </a:t>
            </a:r>
            <a:r>
              <a:rPr lang="en-US" dirty="0" err="1"/>
              <a:t>réserve</a:t>
            </a:r>
            <a:r>
              <a:rPr lang="en-US" dirty="0"/>
              <a:t>.</a:t>
            </a:r>
          </a:p>
          <a:p>
            <a:endParaRPr lang="en-US" dirty="0"/>
          </a:p>
          <a:p>
            <a:r>
              <a:rPr lang="en-US" dirty="0"/>
              <a:t>Il est possible de définir le </a:t>
            </a:r>
            <a:r>
              <a:rPr lang="en-US" dirty="0" err="1"/>
              <a:t>taux</a:t>
            </a:r>
            <a:r>
              <a:rPr lang="en-US" dirty="0"/>
              <a:t> de la réserve pour les unites de production dans la </a:t>
            </a:r>
            <a:r>
              <a:rPr lang="en-US" dirty="0" err="1"/>
              <a:t>feuille</a:t>
            </a:r>
            <a:r>
              <a:rPr lang="en-US" dirty="0"/>
              <a:t> “</a:t>
            </a:r>
            <a:r>
              <a:rPr lang="en-US" dirty="0" err="1"/>
              <a:t>Unit_sheet</a:t>
            </a:r>
            <a:r>
              <a:rPr lang="en-US" dirty="0"/>
              <a:t>”. Ce ratio est utilisé par défaut pour les énergies renouvelables variables.</a:t>
            </a:r>
          </a:p>
          <a:p>
            <a:endParaRPr lang="en-US" dirty="0"/>
          </a:p>
          <a:p>
            <a:r>
              <a:rPr lang="en-US" dirty="0"/>
              <a:t>La réserve dynamique ne s'ajoute pas à la réserve statique. Le </a:t>
            </a:r>
            <a:r>
              <a:rPr lang="en-US" dirty="0" err="1"/>
              <a:t>modèle</a:t>
            </a:r>
            <a:r>
              <a:rPr lang="en-US" dirty="0"/>
              <a:t> </a:t>
            </a:r>
            <a:r>
              <a:rPr lang="en-US" dirty="0" err="1"/>
              <a:t>vérifiera</a:t>
            </a:r>
            <a:r>
              <a:rPr lang="en-US" dirty="0"/>
              <a:t> pour </a:t>
            </a:r>
            <a:r>
              <a:rPr lang="en-US" dirty="0" err="1"/>
              <a:t>chacune</a:t>
            </a:r>
            <a:r>
              <a:rPr lang="en-US" dirty="0"/>
              <a:t> des </a:t>
            </a:r>
            <a:r>
              <a:rPr lang="en-US" dirty="0" err="1"/>
              <a:t>heures</a:t>
            </a:r>
            <a:r>
              <a:rPr lang="en-US" dirty="0"/>
              <a:t> </a:t>
            </a:r>
            <a:r>
              <a:rPr lang="en-US" dirty="0" err="1"/>
              <a:t>laquelle</a:t>
            </a:r>
            <a:r>
              <a:rPr lang="en-US" dirty="0"/>
              <a:t> des deux réserves a l'exigence la plus stricte et </a:t>
            </a:r>
            <a:r>
              <a:rPr lang="en-US" dirty="0" err="1"/>
              <a:t>utilisera</a:t>
            </a:r>
            <a:r>
              <a:rPr lang="en-US" dirty="0"/>
              <a:t> cette réserve.</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1188142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Les technologies non synchrones sont des technologies qui ne produisent pas la même </a:t>
            </a:r>
            <a:r>
              <a:rPr lang="en-GB" dirty="0" err="1">
                <a:cs typeface="Calibri"/>
              </a:rPr>
              <a:t>quantité</a:t>
            </a:r>
            <a:r>
              <a:rPr lang="en-GB" dirty="0">
                <a:cs typeface="Calibri"/>
              </a:rPr>
              <a:t> </a:t>
            </a:r>
            <a:r>
              <a:rPr lang="en-GB" dirty="0" err="1">
                <a:cs typeface="Calibri"/>
              </a:rPr>
              <a:t>d'énergie</a:t>
            </a:r>
            <a:r>
              <a:rPr lang="en-GB" dirty="0">
                <a:cs typeface="Calibri"/>
              </a:rPr>
              <a:t> </a:t>
            </a:r>
            <a:r>
              <a:rPr lang="en-GB" dirty="0" err="1">
                <a:cs typeface="Calibri"/>
              </a:rPr>
              <a:t>en</a:t>
            </a:r>
            <a:r>
              <a:rPr lang="en-GB" dirty="0">
                <a:cs typeface="Calibri"/>
              </a:rPr>
              <a:t> tout temps (par exemple l'énergie éolienne et </a:t>
            </a:r>
            <a:r>
              <a:rPr lang="en-GB" dirty="0" err="1">
                <a:cs typeface="Calibri"/>
              </a:rPr>
              <a:t>l'énergie</a:t>
            </a:r>
            <a:r>
              <a:rPr lang="en-GB" dirty="0">
                <a:cs typeface="Calibri"/>
              </a:rPr>
              <a:t> </a:t>
            </a:r>
            <a:r>
              <a:rPr lang="en-GB" dirty="0" err="1">
                <a:cs typeface="Calibri"/>
              </a:rPr>
              <a:t>solaire</a:t>
            </a:r>
            <a:r>
              <a:rPr lang="en-GB" dirty="0">
                <a:cs typeface="Calibri"/>
              </a:rPr>
              <a:t>). Les technologies synchrones, en revanche, peuvent produire la même quantité d'énergie à tout moment. Les centrales électriques au charbon et au gaz en sont des exemples.</a:t>
            </a:r>
            <a:endParaRPr lang="en-GB" dirty="0"/>
          </a:p>
          <a:p>
            <a:endParaRPr lang="en-GB" dirty="0"/>
          </a:p>
          <a:p>
            <a:r>
              <a:rPr lang="en-GB" dirty="0"/>
              <a:t>L'utilisation de la part non synchrone maximale est définie dans la </a:t>
            </a:r>
            <a:r>
              <a:rPr lang="en-GB" dirty="0" err="1"/>
              <a:t>feuille</a:t>
            </a:r>
            <a:r>
              <a:rPr lang="en-GB" dirty="0"/>
              <a:t> “</a:t>
            </a:r>
            <a:r>
              <a:rPr lang="en-GB" dirty="0" err="1"/>
              <a:t>Master_sheet</a:t>
            </a:r>
            <a:r>
              <a:rPr lang="en-GB" dirty="0"/>
              <a:t>” (</a:t>
            </a:r>
            <a:r>
              <a:rPr lang="en-GB" dirty="0" err="1"/>
              <a:t>voir</a:t>
            </a:r>
            <a:r>
              <a:rPr lang="en-GB" dirty="0"/>
              <a:t> </a:t>
            </a:r>
            <a:r>
              <a:rPr lang="en-GB" dirty="0" err="1"/>
              <a:t>partie</a:t>
            </a:r>
            <a:r>
              <a:rPr lang="en-GB" dirty="0"/>
              <a:t> (1) de la diapositive). Ceci indique à </a:t>
            </a:r>
            <a:r>
              <a:rPr lang="en-GB" dirty="0" err="1"/>
              <a:t>FlexTool</a:t>
            </a:r>
            <a:r>
              <a:rPr lang="en-GB" dirty="0"/>
              <a:t> que nous aimerions avoir une contrainte de part non synchrone </a:t>
            </a:r>
            <a:r>
              <a:rPr lang="en-GB" dirty="0" err="1"/>
              <a:t>maximale</a:t>
            </a:r>
            <a:r>
              <a:rPr lang="en-GB" dirty="0"/>
              <a:t> </a:t>
            </a:r>
            <a:r>
              <a:rPr lang="en-GB" dirty="0" err="1"/>
              <a:t>en</a:t>
            </a:r>
            <a:r>
              <a:rPr lang="en-GB" dirty="0"/>
              <a:t> </a:t>
            </a:r>
            <a:r>
              <a:rPr lang="en-GB" dirty="0" err="1"/>
              <a:t>ce</a:t>
            </a:r>
            <a:r>
              <a:rPr lang="en-GB" dirty="0"/>
              <a:t> qui </a:t>
            </a:r>
            <a:r>
              <a:rPr lang="en-GB" dirty="0" err="1"/>
              <a:t>concerne</a:t>
            </a:r>
            <a:r>
              <a:rPr lang="en-GB" dirty="0"/>
              <a:t> la production de </a:t>
            </a:r>
            <a:r>
              <a:rPr lang="en-GB" dirty="0" err="1"/>
              <a:t>l’électricité</a:t>
            </a:r>
            <a:r>
              <a:rPr lang="en-GB" dirty="0"/>
              <a:t>.</a:t>
            </a:r>
          </a:p>
          <a:p>
            <a:pPr marL="0" lvl="0" indent="0" algn="l" rtl="0">
              <a:spcBef>
                <a:spcPts val="0"/>
              </a:spcBef>
              <a:spcAft>
                <a:spcPts val="0"/>
              </a:spcAft>
              <a:buNone/>
            </a:pPr>
            <a:endParaRPr lang="en-GB" dirty="0"/>
          </a:p>
          <a:p>
            <a:r>
              <a:rPr lang="en-GB" dirty="0"/>
              <a:t>Nous pouvons définir quels types d'unités sont non synchrones. Dans la </a:t>
            </a:r>
            <a:r>
              <a:rPr lang="en-GB" dirty="0" err="1"/>
              <a:t>partie</a:t>
            </a:r>
            <a:r>
              <a:rPr lang="en-GB" dirty="0"/>
              <a:t> (2) de </a:t>
            </a:r>
            <a:r>
              <a:rPr lang="en-GB" dirty="0" err="1"/>
              <a:t>cet</a:t>
            </a:r>
            <a:r>
              <a:rPr lang="en-GB" dirty="0"/>
              <a:t> </a:t>
            </a:r>
            <a:r>
              <a:rPr lang="en-GB" dirty="0" err="1"/>
              <a:t>exemple</a:t>
            </a:r>
            <a:r>
              <a:rPr lang="en-GB" dirty="0"/>
              <a:t>, l'énergie éolienne, l'énergie photovoltaïque et les batteries sont </a:t>
            </a:r>
            <a:r>
              <a:rPr lang="en-GB" dirty="0" err="1"/>
              <a:t>définies</a:t>
            </a:r>
            <a:r>
              <a:rPr lang="en-GB" dirty="0"/>
              <a:t> </a:t>
            </a:r>
            <a:r>
              <a:rPr lang="en-GB" dirty="0" err="1"/>
              <a:t>comme</a:t>
            </a:r>
            <a:r>
              <a:rPr lang="en-GB" dirty="0"/>
              <a:t> </a:t>
            </a:r>
            <a:r>
              <a:rPr lang="en-GB" dirty="0" err="1"/>
              <a:t>étant</a:t>
            </a:r>
            <a:r>
              <a:rPr lang="en-GB" dirty="0"/>
              <a:t> non synchrones. Il </a:t>
            </a:r>
            <a:r>
              <a:rPr lang="en-GB" dirty="0" err="1"/>
              <a:t>est</a:t>
            </a:r>
            <a:r>
              <a:rPr lang="en-GB" dirty="0"/>
              <a:t> possible de modifier </a:t>
            </a:r>
            <a:r>
              <a:rPr lang="en-GB" dirty="0" err="1"/>
              <a:t>ces</a:t>
            </a:r>
            <a:r>
              <a:rPr lang="en-GB" dirty="0"/>
              <a:t> données </a:t>
            </a:r>
            <a:r>
              <a:rPr lang="en-GB" dirty="0" err="1"/>
              <a:t>selon</a:t>
            </a:r>
            <a:r>
              <a:rPr lang="en-GB" dirty="0"/>
              <a:t> la </a:t>
            </a:r>
            <a:r>
              <a:rPr lang="en-GB" dirty="0" err="1"/>
              <a:t>réalité</a:t>
            </a:r>
            <a:r>
              <a:rPr lang="en-GB" dirty="0"/>
              <a:t> du </a:t>
            </a:r>
            <a:r>
              <a:rPr lang="en-GB" dirty="0" err="1"/>
              <a:t>système</a:t>
            </a:r>
            <a:r>
              <a:rPr lang="en-GB" dirty="0"/>
              <a:t> </a:t>
            </a:r>
            <a:r>
              <a:rPr lang="en-GB" dirty="0" err="1"/>
              <a:t>étudié</a:t>
            </a:r>
            <a:r>
              <a:rPr lang="en-GB" dirty="0"/>
              <a:t>.</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Dans la </a:t>
            </a:r>
            <a:r>
              <a:rPr lang="en-GB" dirty="0" err="1"/>
              <a:t>partie</a:t>
            </a:r>
            <a:r>
              <a:rPr lang="en-GB" dirty="0"/>
              <a:t> (3), on </a:t>
            </a:r>
            <a:r>
              <a:rPr lang="en-GB" dirty="0" err="1"/>
              <a:t>définit</a:t>
            </a:r>
            <a:r>
              <a:rPr lang="en-GB" dirty="0"/>
              <a:t> la valeur réelle de la part non synchrone dans le système </a:t>
            </a:r>
            <a:r>
              <a:rPr lang="en-GB" dirty="0" err="1"/>
              <a:t>électrique</a:t>
            </a:r>
            <a:r>
              <a:rPr lang="en-GB" dirty="0"/>
              <a:t>. Dans cet exemple, la part non </a:t>
            </a:r>
            <a:r>
              <a:rPr lang="en-GB" dirty="0" err="1"/>
              <a:t>synchrone</a:t>
            </a:r>
            <a:r>
              <a:rPr lang="en-GB" dirty="0"/>
              <a:t> </a:t>
            </a:r>
            <a:r>
              <a:rPr lang="en-GB" dirty="0" err="1"/>
              <a:t>est</a:t>
            </a:r>
            <a:r>
              <a:rPr lang="en-GB" dirty="0"/>
              <a:t> </a:t>
            </a:r>
            <a:r>
              <a:rPr lang="en-GB" dirty="0" err="1"/>
              <a:t>fixée</a:t>
            </a:r>
            <a:r>
              <a:rPr lang="en-GB" dirty="0"/>
              <a:t> à 80% dans la </a:t>
            </a:r>
            <a:r>
              <a:rPr lang="en-GB" dirty="0" err="1"/>
              <a:t>partie</a:t>
            </a:r>
            <a:r>
              <a:rPr lang="en-GB" dirty="0"/>
              <a:t> </a:t>
            </a:r>
            <a:r>
              <a:rPr lang="en-GB" dirty="0" err="1"/>
              <a:t>continentale</a:t>
            </a:r>
            <a:r>
              <a:rPr lang="en-GB" dirty="0"/>
              <a:t>.</a:t>
            </a:r>
          </a:p>
          <a:p>
            <a:pPr marL="0" lvl="0" indent="0" algn="l" rtl="0">
              <a:spcBef>
                <a:spcPts val="0"/>
              </a:spcBef>
              <a:spcAft>
                <a:spcPts val="0"/>
              </a:spcAft>
              <a:buNone/>
            </a:pPr>
            <a:endParaRPr lang="en-GB" dirty="0"/>
          </a:p>
          <a:p>
            <a:r>
              <a:rPr lang="en-GB" dirty="0"/>
              <a:t>Il </a:t>
            </a:r>
            <a:r>
              <a:rPr lang="en-GB" dirty="0" err="1"/>
              <a:t>est</a:t>
            </a:r>
            <a:r>
              <a:rPr lang="en-GB" dirty="0"/>
              <a:t> possible de définir une part non synchrone différente pour </a:t>
            </a:r>
            <a:r>
              <a:rPr lang="en-GB" dirty="0" err="1"/>
              <a:t>chaque</a:t>
            </a:r>
            <a:r>
              <a:rPr lang="en-GB" dirty="0"/>
              <a:t> </a:t>
            </a:r>
            <a:r>
              <a:rPr lang="en-GB" dirty="0" err="1"/>
              <a:t>nœud</a:t>
            </a:r>
            <a:r>
              <a:rPr lang="en-GB" dirty="0"/>
              <a:t>. La  </a:t>
            </a:r>
            <a:r>
              <a:rPr lang="en-GB" dirty="0" err="1"/>
              <a:t>partie</a:t>
            </a:r>
            <a:r>
              <a:rPr lang="en-GB" dirty="0"/>
              <a:t> (4) </a:t>
            </a:r>
            <a:r>
              <a:rPr lang="en-GB" dirty="0" err="1"/>
              <a:t>indique</a:t>
            </a:r>
            <a:r>
              <a:rPr lang="en-GB" dirty="0"/>
              <a:t> que les nœuds A, B et C ont une part non synchrone de 0,9 tandis que le nœud D a une part non synchrone de 0,8.</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 modifiant </a:t>
            </a:r>
            <a:r>
              <a:rPr lang="en-GB" dirty="0" err="1"/>
              <a:t>ces</a:t>
            </a:r>
            <a:r>
              <a:rPr lang="en-GB" dirty="0"/>
              <a:t> données, il est possible de créer vos études de cas avec leurs parts non-synchrones maximales respectives.</a:t>
            </a: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421700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limite minimale </a:t>
            </a:r>
            <a:r>
              <a:rPr lang="en-GB" dirty="0" err="1"/>
              <a:t>d'inertie</a:t>
            </a:r>
            <a:r>
              <a:rPr lang="en-GB" dirty="0"/>
              <a:t> </a:t>
            </a:r>
            <a:r>
              <a:rPr lang="en-GB" dirty="0" err="1"/>
              <a:t>est</a:t>
            </a:r>
            <a:r>
              <a:rPr lang="en-GB" dirty="0"/>
              <a:t> </a:t>
            </a:r>
            <a:r>
              <a:rPr lang="en-GB" dirty="0" err="1"/>
              <a:t>définie</a:t>
            </a:r>
            <a:r>
              <a:rPr lang="en-GB" dirty="0"/>
              <a:t> dans la </a:t>
            </a:r>
            <a:r>
              <a:rPr lang="en-GB" dirty="0" err="1"/>
              <a:t>feuille</a:t>
            </a:r>
            <a:r>
              <a:rPr lang="en-GB" dirty="0"/>
              <a:t> “</a:t>
            </a:r>
            <a:r>
              <a:rPr lang="en-GB" dirty="0" err="1"/>
              <a:t>Master_sheet</a:t>
            </a:r>
            <a:r>
              <a:rPr lang="en-GB" dirty="0"/>
              <a:t>”. Ceci est illustré dans la </a:t>
            </a:r>
            <a:r>
              <a:rPr lang="en-GB" dirty="0" err="1"/>
              <a:t>partie</a:t>
            </a:r>
            <a:r>
              <a:rPr lang="en-GB" dirty="0"/>
              <a:t> (1) de la diapositive. Dans cet exemple, nous n'imposons pas de </a:t>
            </a:r>
            <a:r>
              <a:rPr lang="en-GB" dirty="0" err="1"/>
              <a:t>limite</a:t>
            </a:r>
            <a:r>
              <a:rPr lang="en-GB" dirty="0"/>
              <a:t> </a:t>
            </a:r>
            <a:r>
              <a:rPr lang="en-GB" dirty="0" err="1"/>
              <a:t>d'inertie</a:t>
            </a:r>
            <a:r>
              <a:rPr lang="en-GB" dirty="0"/>
              <a:t> </a:t>
            </a:r>
            <a:r>
              <a:rPr lang="en-GB" dirty="0" err="1"/>
              <a:t>puisque</a:t>
            </a:r>
            <a:r>
              <a:rPr lang="en-GB" dirty="0"/>
              <a:t> la valeur est fixée à zéro.</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L'inertie</a:t>
            </a:r>
            <a:r>
              <a:rPr lang="en-GB" dirty="0"/>
              <a:t> d’un </a:t>
            </a:r>
            <a:r>
              <a:rPr lang="en-GB" dirty="0" err="1"/>
              <a:t>système</a:t>
            </a:r>
            <a:r>
              <a:rPr lang="en-GB" dirty="0"/>
              <a:t> </a:t>
            </a:r>
            <a:r>
              <a:rPr lang="en-GB" dirty="0" err="1"/>
              <a:t>électrique</a:t>
            </a:r>
            <a:r>
              <a:rPr lang="en-GB" dirty="0"/>
              <a:t> fait référence à l'énergie stockée dans les grands générateurs et moteurs rotatifs. Cette </a:t>
            </a:r>
            <a:r>
              <a:rPr lang="en-GB" dirty="0" err="1"/>
              <a:t>énergie</a:t>
            </a:r>
            <a:r>
              <a:rPr lang="en-GB" dirty="0"/>
              <a:t> </a:t>
            </a:r>
            <a:r>
              <a:rPr lang="en-GB" dirty="0" err="1"/>
              <a:t>fournit</a:t>
            </a:r>
            <a:r>
              <a:rPr lang="en-GB" dirty="0"/>
              <a:t> à ces générateurs et moteurs la capacité de rester en rotation. Elle peut être utilisée lorsque des centrales électriques particulièrement importantes tombent en panne pour compenser la perte de puissance du générateur défaillant.</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Si on </a:t>
            </a:r>
            <a:r>
              <a:rPr lang="en-GB" dirty="0" err="1"/>
              <a:t>veut</a:t>
            </a:r>
            <a:r>
              <a:rPr lang="en-GB" dirty="0"/>
              <a:t> fixer une limite minimale d'inertie, il faut utiliser la </a:t>
            </a:r>
            <a:r>
              <a:rPr lang="en-GB" dirty="0" err="1"/>
              <a:t>feuille</a:t>
            </a:r>
            <a:r>
              <a:rPr lang="en-GB" dirty="0"/>
              <a:t> “</a:t>
            </a:r>
            <a:r>
              <a:rPr lang="en-GB" dirty="0" err="1"/>
              <a:t>nodeGroup</a:t>
            </a:r>
            <a:r>
              <a:rPr lang="en-GB" dirty="0"/>
              <a:t>”. La </a:t>
            </a:r>
            <a:r>
              <a:rPr lang="en-GB" dirty="0" err="1"/>
              <a:t>partie</a:t>
            </a:r>
            <a:r>
              <a:rPr lang="en-GB" dirty="0"/>
              <a:t> (2) </a:t>
            </a:r>
            <a:r>
              <a:rPr lang="en-GB" dirty="0" err="1"/>
              <a:t>présente</a:t>
            </a:r>
            <a:r>
              <a:rPr lang="en-GB" dirty="0"/>
              <a:t> un </a:t>
            </a:r>
            <a:r>
              <a:rPr lang="en-GB" dirty="0" err="1"/>
              <a:t>exemple</a:t>
            </a:r>
            <a:r>
              <a:rPr lang="en-GB" dirty="0"/>
              <a:t> dans </a:t>
            </a:r>
            <a:r>
              <a:rPr lang="en-GB" dirty="0" err="1"/>
              <a:t>lequel</a:t>
            </a:r>
            <a:r>
              <a:rPr lang="en-GB" dirty="0"/>
              <a:t> la limite </a:t>
            </a:r>
            <a:r>
              <a:rPr lang="en-GB" dirty="0" err="1"/>
              <a:t>d'inertie</a:t>
            </a:r>
            <a:r>
              <a:rPr lang="en-GB" dirty="0"/>
              <a:t> (</a:t>
            </a:r>
            <a:r>
              <a:rPr lang="en-GB" dirty="0" err="1"/>
              <a:t>en</a:t>
            </a:r>
            <a:r>
              <a:rPr lang="en-GB" dirty="0"/>
              <a:t> </a:t>
            </a:r>
            <a:r>
              <a:rPr lang="en-GB" dirty="0" err="1"/>
              <a:t>mégawatts</a:t>
            </a:r>
            <a:r>
              <a:rPr lang="en-GB" dirty="0"/>
              <a:t>-seconds) </a:t>
            </a:r>
            <a:r>
              <a:rPr lang="en-GB" dirty="0" err="1"/>
              <a:t>est</a:t>
            </a:r>
            <a:r>
              <a:rPr lang="en-GB" dirty="0"/>
              <a:t> </a:t>
            </a:r>
            <a:r>
              <a:rPr lang="en-GB" dirty="0" err="1"/>
              <a:t>fixée</a:t>
            </a:r>
            <a:r>
              <a:rPr lang="en-GB" dirty="0"/>
              <a:t> à 100. La limite minimale d'inertie ne peut être définie que pour les groupes de nœuds.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 valeur de l'inertie est une constante et est définie par type </a:t>
            </a:r>
            <a:r>
              <a:rPr lang="en-GB" dirty="0" err="1"/>
              <a:t>d'unite</a:t>
            </a:r>
            <a:r>
              <a:rPr lang="en-GB" dirty="0"/>
              <a:t> de </a:t>
            </a:r>
            <a:r>
              <a:rPr lang="en-GB" dirty="0" err="1"/>
              <a:t>productino</a:t>
            </a:r>
            <a:r>
              <a:rPr lang="en-GB" dirty="0"/>
              <a:t> dans la </a:t>
            </a:r>
            <a:r>
              <a:rPr lang="en-GB" dirty="0" err="1"/>
              <a:t>feuille</a:t>
            </a:r>
            <a:r>
              <a:rPr lang="en-GB" dirty="0"/>
              <a:t> “</a:t>
            </a:r>
            <a:r>
              <a:rPr lang="en-GB" dirty="0" err="1"/>
              <a:t>Unit_type</a:t>
            </a:r>
            <a:r>
              <a:rPr lang="en-GB"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40344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À la fin de </a:t>
            </a:r>
            <a:r>
              <a:rPr lang="en-US" dirty="0" err="1"/>
              <a:t>ce</a:t>
            </a:r>
            <a:r>
              <a:rPr lang="en-US" dirty="0"/>
              <a:t> </a:t>
            </a:r>
            <a:r>
              <a:rPr lang="en-US" dirty="0" err="1"/>
              <a:t>cours</a:t>
            </a:r>
            <a:r>
              <a:rPr lang="en-US" dirty="0"/>
              <a:t>, </a:t>
            </a:r>
            <a:r>
              <a:rPr lang="en-US" dirty="0" err="1"/>
              <a:t>vous</a:t>
            </a:r>
            <a:r>
              <a:rPr lang="en-US" dirty="0"/>
              <a:t> </a:t>
            </a:r>
            <a:r>
              <a:rPr lang="en-US" dirty="0" err="1"/>
              <a:t>devriez</a:t>
            </a:r>
            <a:r>
              <a:rPr lang="en-US" dirty="0"/>
              <a:t>:</a:t>
            </a:r>
          </a:p>
          <a:p>
            <a:endParaRPr lang="en-US" dirty="0"/>
          </a:p>
          <a:p>
            <a:r>
              <a:rPr lang="en-US" dirty="0"/>
              <a:t>1) </a:t>
            </a:r>
            <a:r>
              <a:rPr lang="en-US" dirty="0" err="1"/>
              <a:t>Comprendre</a:t>
            </a:r>
            <a:r>
              <a:rPr lang="en-US" dirty="0"/>
              <a:t> les principales hypothèses qui sous-tendent </a:t>
            </a:r>
            <a:r>
              <a:rPr lang="en-US" dirty="0" err="1"/>
              <a:t>FlexTool</a:t>
            </a:r>
            <a:endParaRPr lang="en-US" dirty="0"/>
          </a:p>
          <a:p>
            <a:r>
              <a:rPr lang="en-US" dirty="0"/>
              <a:t>2) </a:t>
            </a:r>
            <a:r>
              <a:rPr lang="en-US" dirty="0" err="1"/>
              <a:t>Comprendre</a:t>
            </a:r>
            <a:r>
              <a:rPr lang="en-US" dirty="0"/>
              <a:t> les éléments constitutifs de </a:t>
            </a:r>
            <a:r>
              <a:rPr lang="en-US" dirty="0" err="1"/>
              <a:t>FlexTool</a:t>
            </a:r>
            <a:endParaRPr lang="en-US" dirty="0"/>
          </a:p>
          <a:p>
            <a:r>
              <a:rPr lang="en-US" dirty="0"/>
              <a:t>3) </a:t>
            </a:r>
            <a:r>
              <a:rPr lang="en-US" dirty="0" err="1"/>
              <a:t>Comprendre</a:t>
            </a:r>
            <a:r>
              <a:rPr lang="en-US" dirty="0"/>
              <a:t> comment </a:t>
            </a:r>
            <a:r>
              <a:rPr lang="en-US" dirty="0" err="1"/>
              <a:t>FlexTool</a:t>
            </a:r>
            <a:r>
              <a:rPr lang="en-US" dirty="0"/>
              <a:t> calcule les solutions</a:t>
            </a:r>
          </a:p>
          <a:p>
            <a:r>
              <a:rPr lang="en-US" dirty="0"/>
              <a:t>4) </a:t>
            </a:r>
            <a:r>
              <a:rPr lang="en-US" dirty="0" err="1"/>
              <a:t>Comprendre</a:t>
            </a:r>
            <a:r>
              <a:rPr lang="en-US" dirty="0"/>
              <a:t> les </a:t>
            </a:r>
            <a:r>
              <a:rPr lang="en-US" dirty="0" err="1"/>
              <a:t>principales</a:t>
            </a:r>
            <a:r>
              <a:rPr lang="en-US" dirty="0"/>
              <a:t> données de </a:t>
            </a:r>
            <a:r>
              <a:rPr lang="en-US" dirty="0" err="1"/>
              <a:t>FlexTool</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2402468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 </a:t>
            </a:r>
            <a:r>
              <a:rPr lang="en-GB" dirty="0" err="1"/>
              <a:t>est</a:t>
            </a:r>
            <a:r>
              <a:rPr lang="en-GB" dirty="0"/>
              <a:t> possible de </a:t>
            </a:r>
            <a:r>
              <a:rPr lang="en-GB" dirty="0" err="1"/>
              <a:t>vouloir</a:t>
            </a:r>
            <a:r>
              <a:rPr lang="en-GB" dirty="0"/>
              <a:t> </a:t>
            </a:r>
            <a:r>
              <a:rPr lang="en-GB" dirty="0" err="1"/>
              <a:t>permettre</a:t>
            </a:r>
            <a:r>
              <a:rPr lang="en-GB" dirty="0"/>
              <a:t> le </a:t>
            </a:r>
            <a:r>
              <a:rPr lang="en-GB" dirty="0" err="1"/>
              <a:t>transfert</a:t>
            </a:r>
            <a:r>
              <a:rPr lang="en-GB" dirty="0"/>
              <a:t> </a:t>
            </a:r>
            <a:r>
              <a:rPr lang="en-GB" dirty="0" err="1"/>
              <a:t>d'électricité</a:t>
            </a:r>
            <a:r>
              <a:rPr lang="en-GB" dirty="0"/>
              <a:t> d’un </a:t>
            </a:r>
            <a:r>
              <a:rPr lang="en-GB" dirty="0" err="1"/>
              <a:t>endroit</a:t>
            </a:r>
            <a:r>
              <a:rPr lang="en-GB" dirty="0"/>
              <a:t> </a:t>
            </a:r>
            <a:r>
              <a:rPr lang="en-GB" dirty="0" err="1"/>
              <a:t>vers</a:t>
            </a:r>
            <a:r>
              <a:rPr lang="en-GB" dirty="0"/>
              <a:t> un </a:t>
            </a:r>
            <a:r>
              <a:rPr lang="en-GB" dirty="0" err="1"/>
              <a:t>autre</a:t>
            </a:r>
            <a:r>
              <a:rPr lang="en-GB" dirty="0"/>
              <a:t> (par </a:t>
            </a:r>
            <a:r>
              <a:rPr lang="en-GB" dirty="0" err="1"/>
              <a:t>exemple</a:t>
            </a:r>
            <a:r>
              <a:rPr lang="en-GB" dirty="0"/>
              <a:t>: du nord du pays vers le sud, c'est-à-dire, dans cet exemple, du nœud A vers le </a:t>
            </a:r>
            <a:r>
              <a:rPr lang="en-GB" dirty="0" err="1"/>
              <a:t>nœud</a:t>
            </a:r>
            <a:r>
              <a:rPr lang="en-GB" dirty="0"/>
              <a:t> B).</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Pour </a:t>
            </a:r>
            <a:r>
              <a:rPr lang="en-GB" dirty="0" err="1"/>
              <a:t>permettre</a:t>
            </a:r>
            <a:r>
              <a:rPr lang="en-GB" dirty="0"/>
              <a:t> un </a:t>
            </a:r>
            <a:r>
              <a:rPr lang="en-GB" dirty="0" err="1"/>
              <a:t>tel</a:t>
            </a:r>
            <a:r>
              <a:rPr lang="en-GB" dirty="0"/>
              <a:t> transfert, les deux nœuds doivent appartenir au même réseau. Par exemple, il n'est pas possible d'effectuer un transfert d'un nœud de gaz vers un </a:t>
            </a:r>
            <a:r>
              <a:rPr lang="en-GB" dirty="0" err="1"/>
              <a:t>nœud</a:t>
            </a:r>
            <a:r>
              <a:rPr lang="en-GB" dirty="0"/>
              <a:t> </a:t>
            </a:r>
            <a:r>
              <a:rPr lang="en-GB" dirty="0" err="1"/>
              <a:t>d'électricité</a:t>
            </a:r>
            <a:r>
              <a:rPr lang="en-GB" dirty="0"/>
              <a:t> (</a:t>
            </a:r>
            <a:r>
              <a:rPr lang="en-GB" dirty="0" err="1"/>
              <a:t>puisqu’il</a:t>
            </a:r>
            <a:r>
              <a:rPr lang="en-GB" dirty="0"/>
              <a:t> </a:t>
            </a:r>
            <a:r>
              <a:rPr lang="en-GB" dirty="0" err="1"/>
              <a:t>s’agit</a:t>
            </a:r>
            <a:r>
              <a:rPr lang="en-GB" dirty="0"/>
              <a:t> de deux reseaux </a:t>
            </a:r>
            <a:r>
              <a:rPr lang="en-GB" dirty="0" err="1"/>
              <a:t>distincts</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Il est possible d'autoriser les transferts existants à avoir des capacités différentes dans des directions différentes. Par exemple, la capacité du nœud A vers le nœud B peut être de 150 mégawatts et celle du nœud B vers le nœud A de 100 mégawatts. Toutefois, les investissements futurs auront toujours des capacités égales dans les deux directions (</a:t>
            </a:r>
            <a:r>
              <a:rPr lang="en-GB" dirty="0" err="1"/>
              <a:t>voir</a:t>
            </a:r>
            <a:r>
              <a:rPr lang="en-GB" dirty="0"/>
              <a:t> </a:t>
            </a:r>
            <a:r>
              <a:rPr lang="en-GB" dirty="0" err="1"/>
              <a:t>feuille</a:t>
            </a:r>
            <a:r>
              <a:rPr lang="en-GB" dirty="0"/>
              <a:t> “</a:t>
            </a:r>
            <a:r>
              <a:rPr lang="en-GB" dirty="0" err="1"/>
              <a:t>nodeNode</a:t>
            </a:r>
            <a:r>
              <a:rPr lang="en-GB" dirty="0"/>
              <a:t>” de la diapositive). Dans l'exemple présenté, les transferts du nœud A vers le </a:t>
            </a:r>
            <a:r>
              <a:rPr lang="en-GB" dirty="0" err="1"/>
              <a:t>nœud</a:t>
            </a:r>
            <a:r>
              <a:rPr lang="en-GB" dirty="0"/>
              <a:t> B </a:t>
            </a:r>
            <a:r>
              <a:rPr lang="en-GB" dirty="0" err="1"/>
              <a:t>sont</a:t>
            </a:r>
            <a:r>
              <a:rPr lang="en-GB" dirty="0"/>
              <a:t> </a:t>
            </a:r>
            <a:r>
              <a:rPr lang="en-GB" dirty="0" err="1"/>
              <a:t>autorisés</a:t>
            </a:r>
            <a:r>
              <a:rPr lang="en-GB" dirty="0"/>
              <a:t>, et vice versa, ainsi que les transferts entre le nœud B et le nœud C (et vice versa).</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Les </a:t>
            </a:r>
            <a:r>
              <a:rPr lang="en-GB" dirty="0" err="1"/>
              <a:t>capacités</a:t>
            </a:r>
            <a:r>
              <a:rPr lang="en-GB" dirty="0"/>
              <a:t> de </a:t>
            </a:r>
            <a:r>
              <a:rPr lang="en-GB" dirty="0" err="1"/>
              <a:t>transferts</a:t>
            </a:r>
            <a:r>
              <a:rPr lang="en-GB" dirty="0"/>
              <a:t> du nœud A au nœud B sont de 150 </a:t>
            </a:r>
            <a:r>
              <a:rPr lang="en-GB" dirty="0" err="1"/>
              <a:t>mégawatts</a:t>
            </a:r>
            <a:r>
              <a:rPr lang="en-GB" dirty="0"/>
              <a:t> dans les deux directions. Elle </a:t>
            </a:r>
            <a:r>
              <a:rPr lang="en-GB" dirty="0" err="1"/>
              <a:t>sont</a:t>
            </a:r>
            <a:r>
              <a:rPr lang="en-GB" dirty="0"/>
              <a:t> de 100 </a:t>
            </a:r>
            <a:r>
              <a:rPr lang="en-GB" dirty="0" err="1"/>
              <a:t>mégawatts</a:t>
            </a:r>
            <a:r>
              <a:rPr lang="en-GB" dirty="0"/>
              <a:t> dans </a:t>
            </a:r>
            <a:r>
              <a:rPr lang="en-GB" dirty="0" err="1"/>
              <a:t>chaque</a:t>
            </a:r>
            <a:r>
              <a:rPr lang="en-GB" dirty="0"/>
              <a:t> direction entre les nœuds B et C.</a:t>
            </a:r>
          </a:p>
          <a:p>
            <a:pPr marL="0" lvl="0" indent="0" algn="l" rtl="0">
              <a:spcBef>
                <a:spcPts val="0"/>
              </a:spcBef>
              <a:spcAft>
                <a:spcPts val="0"/>
              </a:spcAft>
              <a:buNone/>
            </a:pPr>
            <a:endParaRPr lang="en-GB" dirty="0"/>
          </a:p>
          <a:p>
            <a:r>
              <a:rPr lang="en-GB" dirty="0"/>
              <a:t>Les “</a:t>
            </a:r>
            <a:r>
              <a:rPr lang="en-GB" dirty="0" err="1"/>
              <a:t>pertes</a:t>
            </a:r>
            <a:r>
              <a:rPr lang="en-GB" dirty="0"/>
              <a:t> </a:t>
            </a:r>
            <a:r>
              <a:rPr lang="en-GB" dirty="0" err="1"/>
              <a:t>volontaires</a:t>
            </a:r>
            <a:r>
              <a:rPr lang="en-GB" dirty="0"/>
              <a:t>” </a:t>
            </a:r>
            <a:r>
              <a:rPr lang="en-GB" dirty="0" err="1"/>
              <a:t>d’énegie</a:t>
            </a:r>
            <a:r>
              <a:rPr lang="en-GB" dirty="0"/>
              <a:t> </a:t>
            </a:r>
            <a:r>
              <a:rPr lang="en-GB" dirty="0" err="1"/>
              <a:t>peuvent</a:t>
            </a:r>
            <a:r>
              <a:rPr lang="en-GB" dirty="0"/>
              <a:t> être </a:t>
            </a:r>
            <a:r>
              <a:rPr lang="en-GB" dirty="0" err="1"/>
              <a:t>utilisées</a:t>
            </a:r>
            <a:r>
              <a:rPr lang="en-GB" dirty="0"/>
              <a:t> au lieu de </a:t>
            </a:r>
            <a:r>
              <a:rPr lang="en-GB" dirty="0" err="1"/>
              <a:t>réduire</a:t>
            </a:r>
            <a:r>
              <a:rPr lang="en-GB" dirty="0"/>
              <a:t> la production des ÉRV. Dans cet exemple, la perte sur les deux lignes est de 1%. Par exemple, si le système n'est pas assez flexible, les pertes de transmission peuvent être utilisées pour dissiper l'électricité sous forme de </a:t>
            </a:r>
            <a:r>
              <a:rPr lang="en-GB" dirty="0" err="1"/>
              <a:t>pertes</a:t>
            </a:r>
            <a:r>
              <a:rPr lang="en-GB" dirty="0"/>
              <a:t> du </a:t>
            </a:r>
            <a:r>
              <a:rPr lang="en-GB" dirty="0" err="1"/>
              <a:t>secteur</a:t>
            </a:r>
            <a:r>
              <a:rPr lang="en-GB" dirty="0"/>
              <a:t> de la distribution.</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469336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Les unités en mode </a:t>
            </a:r>
            <a:r>
              <a:rPr lang="en-GB" dirty="0" err="1"/>
              <a:t>Répartition</a:t>
            </a:r>
            <a:r>
              <a:rPr lang="en-GB" dirty="0"/>
              <a:t> et en mode </a:t>
            </a:r>
            <a:r>
              <a:rPr lang="en-GB" dirty="0" err="1"/>
              <a:t>Investissement</a:t>
            </a:r>
            <a:r>
              <a:rPr lang="en-GB" dirty="0"/>
              <a:t> sont modélisées de manière </a:t>
            </a:r>
            <a:r>
              <a:rPr lang="en-GB" dirty="0" err="1"/>
              <a:t>légèrement</a:t>
            </a:r>
            <a:r>
              <a:rPr lang="en-GB" dirty="0"/>
              <a:t> </a:t>
            </a:r>
            <a:r>
              <a:rPr lang="en-GB" dirty="0" err="1"/>
              <a:t>différente</a:t>
            </a:r>
            <a:r>
              <a:rPr lang="en-GB" dirty="0"/>
              <a:t> en raison des contraintes de calcul supplémentaires du mode </a:t>
            </a:r>
            <a:r>
              <a:rPr lang="en-GB" dirty="0" err="1"/>
              <a:t>Investissement</a:t>
            </a:r>
            <a:r>
              <a:rPr lang="en-GB" dirty="0"/>
              <a:t>. Les principales contraintes du mode </a:t>
            </a:r>
            <a:r>
              <a:rPr lang="en-GB" dirty="0" err="1"/>
              <a:t>Répartition</a:t>
            </a:r>
            <a:r>
              <a:rPr lang="en-GB" dirty="0"/>
              <a:t> sont </a:t>
            </a:r>
            <a:r>
              <a:rPr lang="en-GB" dirty="0" err="1"/>
              <a:t>examinées</a:t>
            </a:r>
            <a:r>
              <a:rPr lang="en-GB" dirty="0"/>
              <a:t> dans </a:t>
            </a:r>
            <a:r>
              <a:rPr lang="en-GB" dirty="0" err="1"/>
              <a:t>cette</a:t>
            </a:r>
            <a:r>
              <a:rPr lang="en-GB" dirty="0"/>
              <a:t> diapositive.</a:t>
            </a:r>
          </a:p>
          <a:p>
            <a:pPr marL="0" lvl="0" indent="0" algn="l" rtl="0">
              <a:spcBef>
                <a:spcPts val="0"/>
              </a:spcBef>
              <a:spcAft>
                <a:spcPts val="0"/>
              </a:spcAft>
              <a:buNone/>
            </a:pPr>
            <a:endParaRPr lang="en-GB" dirty="0"/>
          </a:p>
          <a:p>
            <a:r>
              <a:rPr lang="en-GB" dirty="0"/>
              <a:t>Les principales contraintes pour les unités en mode </a:t>
            </a:r>
            <a:r>
              <a:rPr lang="en-GB" dirty="0" err="1"/>
              <a:t>Répartition</a:t>
            </a:r>
            <a:r>
              <a:rPr lang="en-GB" dirty="0"/>
              <a:t> sont toujours actives. Il s'agit des limites à la hausse de la production, de la réserve, de la charge et de la décharge du stockage.</a:t>
            </a:r>
            <a:endParaRPr lang="en-GB" dirty="0">
              <a:cs typeface="Calibri"/>
            </a:endParaRPr>
          </a:p>
          <a:p>
            <a:pPr marL="0" lvl="0" indent="0" algn="l" rtl="0">
              <a:spcBef>
                <a:spcPts val="0"/>
              </a:spcBef>
              <a:spcAft>
                <a:spcPts val="0"/>
              </a:spcAft>
              <a:buNone/>
            </a:pPr>
            <a:endParaRPr lang="en-GB" dirty="0"/>
          </a:p>
          <a:p>
            <a:r>
              <a:rPr lang="en-GB" dirty="0"/>
              <a:t>Les </a:t>
            </a:r>
            <a:r>
              <a:rPr lang="en-GB" dirty="0" err="1"/>
              <a:t>unités</a:t>
            </a:r>
            <a:r>
              <a:rPr lang="en-GB" dirty="0"/>
              <a:t> de production peuvent </a:t>
            </a:r>
            <a:r>
              <a:rPr lang="en-GB" dirty="0" err="1"/>
              <a:t>être</a:t>
            </a:r>
            <a:r>
              <a:rPr lang="en-GB" dirty="0"/>
              <a:t> </a:t>
            </a:r>
            <a:r>
              <a:rPr lang="en-GB" dirty="0" err="1"/>
              <a:t>classées</a:t>
            </a:r>
            <a:r>
              <a:rPr lang="en-GB" dirty="0"/>
              <a:t> </a:t>
            </a:r>
            <a:r>
              <a:rPr lang="en-GB" dirty="0" err="1"/>
              <a:t>en</a:t>
            </a:r>
            <a:r>
              <a:rPr lang="en-GB" dirty="0"/>
              <a:t> </a:t>
            </a:r>
            <a:r>
              <a:rPr lang="en-GB" dirty="0" err="1"/>
              <a:t>centrales</a:t>
            </a:r>
            <a:r>
              <a:rPr lang="en-GB" dirty="0"/>
              <a:t> </a:t>
            </a:r>
            <a:r>
              <a:rPr lang="en-GB" dirty="0" err="1"/>
              <a:t>hydroélectrique</a:t>
            </a:r>
            <a:r>
              <a:rPr lang="en-GB" dirty="0"/>
              <a:t>, avec </a:t>
            </a:r>
            <a:r>
              <a:rPr lang="en-GB" dirty="0" err="1"/>
              <a:t>ou</a:t>
            </a:r>
            <a:r>
              <a:rPr lang="en-GB" dirty="0"/>
              <a:t> sans </a:t>
            </a:r>
            <a:r>
              <a:rPr lang="en-GB" dirty="0" err="1"/>
              <a:t>capacité</a:t>
            </a:r>
            <a:r>
              <a:rPr lang="en-GB" dirty="0"/>
              <a:t> de stockage, </a:t>
            </a:r>
            <a:r>
              <a:rPr lang="en-GB" dirty="0" err="1"/>
              <a:t>centrales</a:t>
            </a:r>
            <a:r>
              <a:rPr lang="en-GB" dirty="0"/>
              <a:t> </a:t>
            </a:r>
            <a:r>
              <a:rPr lang="en-GB" dirty="0" err="1"/>
              <a:t>thermiques</a:t>
            </a:r>
            <a:r>
              <a:rPr lang="en-GB" dirty="0"/>
              <a:t>, </a:t>
            </a:r>
            <a:r>
              <a:rPr lang="en-GB" dirty="0" err="1"/>
              <a:t>utilisant</a:t>
            </a:r>
            <a:r>
              <a:rPr lang="en-GB" dirty="0"/>
              <a:t> des ÉRV, </a:t>
            </a:r>
            <a:r>
              <a:rPr lang="en-GB" dirty="0" err="1"/>
              <a:t>ou</a:t>
            </a:r>
            <a:r>
              <a:rPr lang="en-GB" dirty="0"/>
              <a:t> encore les </a:t>
            </a:r>
            <a:r>
              <a:rPr lang="en-GB" dirty="0" err="1"/>
              <a:t>unités</a:t>
            </a:r>
            <a:r>
              <a:rPr lang="en-GB" dirty="0"/>
              <a:t> de conversion.</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De plus, certaines contraintes peuvent être activées par l'utilisateur. Si elles sont activées, les unites de production peuvent également avoir des coûts de démarrage, des temps de fonctionnement et </a:t>
            </a:r>
            <a:r>
              <a:rPr lang="en-GB" dirty="0" err="1"/>
              <a:t>d'arrêt</a:t>
            </a:r>
            <a:r>
              <a:rPr lang="en-GB" dirty="0"/>
              <a:t> </a:t>
            </a:r>
            <a:r>
              <a:rPr lang="en-GB" dirty="0" err="1"/>
              <a:t>minimaux</a:t>
            </a:r>
            <a:r>
              <a:rPr lang="en-GB" dirty="0"/>
              <a:t>, une perte d'efficacité en cas de charge partielle et des contraintes de montée </a:t>
            </a:r>
            <a:r>
              <a:rPr lang="en-GB" dirty="0" err="1"/>
              <a:t>en</a:t>
            </a:r>
            <a:r>
              <a:rPr lang="en-GB" dirty="0"/>
              <a:t> puissance.</a:t>
            </a:r>
            <a:endParaRPr lang="en-GB" dirty="0">
              <a:cs typeface="Calibri"/>
            </a:endParaRPr>
          </a:p>
          <a:p>
            <a:pPr marL="0" lvl="0" indent="0" algn="l" rtl="0">
              <a:spcBef>
                <a:spcPts val="0"/>
              </a:spcBef>
              <a:spcAft>
                <a:spcPts val="0"/>
              </a:spcAft>
              <a:buNone/>
            </a:pPr>
            <a:endParaRPr lang="en-GB" dirty="0"/>
          </a:p>
          <a:p>
            <a:r>
              <a:rPr lang="en-GB" dirty="0" err="1"/>
              <a:t>Finalement</a:t>
            </a:r>
            <a:r>
              <a:rPr lang="en-GB" dirty="0"/>
              <a:t>, des contraintes sont définies pour les </a:t>
            </a:r>
            <a:r>
              <a:rPr lang="en-GB" dirty="0" err="1"/>
              <a:t>unités</a:t>
            </a:r>
            <a:r>
              <a:rPr lang="en-GB" dirty="0"/>
              <a:t> </a:t>
            </a:r>
            <a:r>
              <a:rPr lang="en-GB" dirty="0" err="1"/>
              <a:t>en</a:t>
            </a:r>
            <a:r>
              <a:rPr lang="en-GB" dirty="0"/>
              <a:t> </a:t>
            </a:r>
            <a:r>
              <a:rPr lang="en-GB" dirty="0" err="1"/>
              <a:t>opération</a:t>
            </a:r>
            <a:r>
              <a:rPr lang="en-GB" dirty="0"/>
              <a:t>. Ces coûts comprennent les coûts variables, tels que les coûts des combustibles, les coûts variables d'exploitation et de maintenance, les coûts du dioxyde de carbone et les coûts de démarrage. De plus, les coûts peuvent inclure des </a:t>
            </a:r>
            <a:r>
              <a:rPr lang="en-GB" dirty="0" err="1"/>
              <a:t>coûts</a:t>
            </a:r>
            <a:r>
              <a:rPr lang="en-GB" dirty="0"/>
              <a:t> fixes tels que les coûts fixes d'exploitation et de maintenance.</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4243875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Une unité peut être classée en quatre </a:t>
            </a:r>
            <a:r>
              <a:rPr lang="en-GB" dirty="0" err="1"/>
              <a:t>catégories</a:t>
            </a:r>
            <a:r>
              <a:rPr lang="en-GB" dirty="0"/>
              <a:t>: unité de production, avec </a:t>
            </a:r>
            <a:r>
              <a:rPr lang="en-GB" dirty="0" err="1"/>
              <a:t>ou</a:t>
            </a:r>
            <a:r>
              <a:rPr lang="en-GB" dirty="0"/>
              <a:t> sans stockage, unité d'énergie renouvelable variable (ou </a:t>
            </a:r>
            <a:r>
              <a:rPr lang="en-GB" dirty="0" err="1"/>
              <a:t>unité</a:t>
            </a:r>
            <a:r>
              <a:rPr lang="en-GB" dirty="0"/>
              <a:t> ÉRV) et unité de conversion.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Il est possible de définir les types d'unités sur la base des données </a:t>
            </a:r>
            <a:r>
              <a:rPr lang="en-GB" dirty="0" err="1"/>
              <a:t>définies</a:t>
            </a:r>
            <a:r>
              <a:rPr lang="en-GB" dirty="0"/>
              <a:t> dans la </a:t>
            </a:r>
            <a:r>
              <a:rPr lang="en-GB" dirty="0" err="1"/>
              <a:t>feuille</a:t>
            </a:r>
            <a:r>
              <a:rPr lang="en-GB" dirty="0"/>
              <a:t> “Units”. Ces entrées sont indiquées dans les colonnes C, D, E, F et G.</a:t>
            </a:r>
          </a:p>
          <a:p>
            <a:pPr marL="0" lvl="0" indent="0" algn="l" rtl="0">
              <a:spcBef>
                <a:spcPts val="0"/>
              </a:spcBef>
              <a:spcAft>
                <a:spcPts val="0"/>
              </a:spcAft>
              <a:buNone/>
            </a:pPr>
            <a:endParaRPr lang="en-GB" dirty="0"/>
          </a:p>
          <a:p>
            <a:r>
              <a:rPr lang="en-GB" dirty="0"/>
              <a:t>Les options d'entrée affichées ici sont le combustible, le “</a:t>
            </a:r>
            <a:r>
              <a:rPr lang="en-GB" dirty="0" err="1"/>
              <a:t>cf_profile</a:t>
            </a:r>
            <a:r>
              <a:rPr lang="en-GB" dirty="0"/>
              <a:t>”, le débit entrant, la </a:t>
            </a:r>
            <a:r>
              <a:rPr lang="en-GB" dirty="0" err="1"/>
              <a:t>réseau</a:t>
            </a:r>
            <a:r>
              <a:rPr lang="en-GB" dirty="0"/>
              <a:t>, le </a:t>
            </a:r>
            <a:r>
              <a:rPr lang="en-GB" dirty="0" err="1"/>
              <a:t>nœud</a:t>
            </a:r>
            <a:r>
              <a:rPr lang="en-GB" dirty="0"/>
              <a:t> ou aucune.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Dans </a:t>
            </a:r>
            <a:r>
              <a:rPr lang="en-GB" dirty="0" err="1"/>
              <a:t>cette</a:t>
            </a:r>
            <a:r>
              <a:rPr lang="en-GB" dirty="0"/>
              <a:t> diapositive, le </a:t>
            </a:r>
            <a:r>
              <a:rPr lang="en-GB" dirty="0" err="1"/>
              <a:t>charbon</a:t>
            </a:r>
            <a:r>
              <a:rPr lang="en-GB" dirty="0"/>
              <a:t>, le pétrole et la biomasse sont tous des unités de production. Cela s'explique par le fait qu'elles sont alimentées par des combustibles.</a:t>
            </a:r>
            <a:endParaRPr lang="en-GB" dirty="0">
              <a:cs typeface="Calibri"/>
            </a:endParaRPr>
          </a:p>
          <a:p>
            <a:pPr marL="0" lvl="0" indent="0" algn="l" rtl="0">
              <a:spcBef>
                <a:spcPts val="0"/>
              </a:spcBef>
              <a:spcAft>
                <a:spcPts val="0"/>
              </a:spcAft>
              <a:buNone/>
            </a:pPr>
            <a:endParaRPr lang="en-GB" dirty="0"/>
          </a:p>
          <a:p>
            <a:r>
              <a:rPr lang="en-GB" dirty="0"/>
              <a:t>L'énergie éolienne et l'énergie </a:t>
            </a:r>
            <a:r>
              <a:rPr lang="en-GB" dirty="0" err="1"/>
              <a:t>photovoltaïque</a:t>
            </a:r>
            <a:r>
              <a:rPr lang="en-GB" dirty="0"/>
              <a:t> (PV) sont des </a:t>
            </a:r>
            <a:r>
              <a:rPr lang="en-GB" dirty="0" err="1"/>
              <a:t>unités</a:t>
            </a:r>
            <a:r>
              <a:rPr lang="en-GB" dirty="0"/>
              <a:t> à ÉRV </a:t>
            </a:r>
            <a:r>
              <a:rPr lang="en-GB" dirty="0" err="1"/>
              <a:t>puisqu’elles</a:t>
            </a:r>
            <a:r>
              <a:rPr lang="en-GB" dirty="0"/>
              <a:t> </a:t>
            </a:r>
            <a:r>
              <a:rPr lang="en-GB" dirty="0" err="1"/>
              <a:t>utilisent</a:t>
            </a:r>
            <a:r>
              <a:rPr lang="en-GB" dirty="0"/>
              <a:t> </a:t>
            </a:r>
            <a:r>
              <a:rPr lang="en-GB" dirty="0" err="1"/>
              <a:t>l’entrée</a:t>
            </a:r>
            <a:r>
              <a:rPr lang="en-GB" dirty="0"/>
              <a:t> de données “</a:t>
            </a:r>
            <a:r>
              <a:rPr lang="en-GB" dirty="0" err="1"/>
              <a:t>cf_profile</a:t>
            </a:r>
            <a:r>
              <a:rPr lang="en-GB" dirty="0"/>
              <a:t>”. Le nœud B RES est une unité de production </a:t>
            </a:r>
            <a:r>
              <a:rPr lang="en-GB" dirty="0" err="1"/>
              <a:t>puisqu’il</a:t>
            </a:r>
            <a:r>
              <a:rPr lang="en-GB" dirty="0"/>
              <a:t> dispose d'un flux entrant et d'une capacité de stockage. Ceci est illustré ici par un stockage de 150 000 MWh dans la </a:t>
            </a:r>
            <a:r>
              <a:rPr lang="en-GB" dirty="0" err="1"/>
              <a:t>colonne</a:t>
            </a:r>
            <a:r>
              <a:rPr lang="en-GB" dirty="0"/>
              <a:t> M.</a:t>
            </a:r>
            <a:endParaRPr lang="en-GB" dirty="0">
              <a:cs typeface="Calibri"/>
            </a:endParaRPr>
          </a:p>
          <a:p>
            <a:pPr marL="0" lvl="0" indent="0" algn="l" rtl="0">
              <a:spcBef>
                <a:spcPts val="0"/>
              </a:spcBef>
              <a:spcAft>
                <a:spcPts val="0"/>
              </a:spcAft>
              <a:buNone/>
            </a:pPr>
            <a:endParaRPr lang="en-GB" dirty="0"/>
          </a:p>
          <a:p>
            <a:r>
              <a:rPr lang="en-GB" dirty="0"/>
              <a:t>Le nœud B Raw a un flux entrant, mais un stockage de zéro. Il s'agit donc d'une unité de </a:t>
            </a:r>
            <a:r>
              <a:rPr lang="en-GB" dirty="0" err="1"/>
              <a:t>débit</a:t>
            </a:r>
            <a:r>
              <a:rPr lang="en-GB" dirty="0"/>
              <a:t> sans stockage.</a:t>
            </a:r>
          </a:p>
          <a:p>
            <a:pPr marL="0" lvl="0" indent="0" algn="l" rtl="0">
              <a:spcBef>
                <a:spcPts val="0"/>
              </a:spcBef>
              <a:spcAft>
                <a:spcPts val="0"/>
              </a:spcAft>
              <a:buNone/>
            </a:pPr>
            <a:endParaRPr lang="en-GB" dirty="0"/>
          </a:p>
          <a:p>
            <a:r>
              <a:rPr lang="en-GB" dirty="0"/>
              <a:t>Enfin, le </a:t>
            </a:r>
            <a:r>
              <a:rPr lang="en-GB" dirty="0" err="1"/>
              <a:t>chargeur</a:t>
            </a:r>
            <a:r>
              <a:rPr lang="en-GB" dirty="0"/>
              <a:t> “EV” est une entrée provenant d'un </a:t>
            </a:r>
            <a:r>
              <a:rPr lang="en-GB" dirty="0" err="1"/>
              <a:t>nœud</a:t>
            </a:r>
            <a:r>
              <a:rPr lang="en-GB" dirty="0"/>
              <a:t> ou d'une unité de conversion: dans ce </a:t>
            </a:r>
            <a:r>
              <a:rPr lang="en-GB" dirty="0" err="1"/>
              <a:t>cas</a:t>
            </a:r>
            <a:r>
              <a:rPr lang="en-GB" dirty="0"/>
              <a:t>, il </a:t>
            </a:r>
            <a:r>
              <a:rPr lang="en-GB" dirty="0" err="1"/>
              <a:t>s’agit</a:t>
            </a:r>
            <a:r>
              <a:rPr lang="en-GB" dirty="0"/>
              <a:t> d’un chargeur de voiture électrique.</a:t>
            </a:r>
          </a:p>
          <a:p>
            <a:endParaRPr lang="en-GB" dirty="0">
              <a:cs typeface="Calibri"/>
            </a:endParaRPr>
          </a:p>
          <a:p>
            <a:r>
              <a:rPr lang="en-GB" dirty="0">
                <a:cs typeface="Calibri"/>
              </a:rPr>
              <a:t>Vous avez maintenant atteint la fin de cette conférence. L'exposé 15 portera sur la manière de concevoir une évaluation de la flexibilité à l'</a:t>
            </a:r>
            <a:r>
              <a:rPr lang="en-GB" dirty="0" err="1">
                <a:cs typeface="Calibri"/>
              </a:rPr>
              <a:t>aide de FlexTool.</a:t>
            </a: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3076660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1217869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97315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r>
              <a:rPr lang="en-GB" dirty="0" err="1"/>
              <a:t>FlexTool </a:t>
            </a:r>
            <a:r>
              <a:rPr lang="en-GB" dirty="0"/>
              <a:t>fait une hypothèse clé sur l'incertitude de l'avenir. En effet, </a:t>
            </a:r>
            <a:r>
              <a:rPr lang="en-GB" dirty="0" err="1"/>
              <a:t>FlexTool </a:t>
            </a:r>
            <a:r>
              <a:rPr lang="en-GB" dirty="0"/>
              <a:t>connaît parfaitement l'avenir de la période de simulation. C'est ce que l'on appelle </a:t>
            </a:r>
            <a:r>
              <a:rPr lang="en-GB" dirty="0" err="1"/>
              <a:t>une</a:t>
            </a:r>
            <a:r>
              <a:rPr lang="en-GB" dirty="0"/>
              <a:t> </a:t>
            </a:r>
            <a:r>
              <a:rPr lang="en-GB" dirty="0" err="1"/>
              <a:t>approche</a:t>
            </a:r>
            <a:r>
              <a:rPr lang="en-GB" dirty="0"/>
              <a:t> </a:t>
            </a:r>
            <a:r>
              <a:rPr lang="en-GB" dirty="0" err="1"/>
              <a:t>déterministe</a:t>
            </a:r>
            <a:r>
              <a:rPr lang="en-GB" dirty="0"/>
              <a:t>. Par </a:t>
            </a:r>
            <a:r>
              <a:rPr lang="en-GB" dirty="0" err="1"/>
              <a:t>exemple</a:t>
            </a:r>
            <a:r>
              <a:rPr lang="en-GB" dirty="0"/>
              <a:t>, si une simulation est effectuée sur une période de deux semaines, les conditions </a:t>
            </a:r>
            <a:r>
              <a:rPr lang="en-GB" dirty="0" err="1"/>
              <a:t>météorologiques</a:t>
            </a:r>
            <a:r>
              <a:rPr lang="en-GB" dirty="0"/>
              <a:t> de </a:t>
            </a:r>
            <a:r>
              <a:rPr lang="en-GB" dirty="0" err="1"/>
              <a:t>toute</a:t>
            </a:r>
            <a:r>
              <a:rPr lang="en-GB" dirty="0"/>
              <a:t> </a:t>
            </a:r>
            <a:r>
              <a:rPr lang="en-GB" dirty="0" err="1"/>
              <a:t>cette</a:t>
            </a:r>
            <a:r>
              <a:rPr lang="en-GB" dirty="0"/>
              <a:t> </a:t>
            </a:r>
            <a:r>
              <a:rPr lang="en-GB" dirty="0" err="1"/>
              <a:t>période</a:t>
            </a:r>
            <a:r>
              <a:rPr lang="en-GB" dirty="0"/>
              <a:t> </a:t>
            </a:r>
            <a:r>
              <a:rPr lang="en-GB" dirty="0" err="1"/>
              <a:t>sont</a:t>
            </a:r>
            <a:r>
              <a:rPr lang="en-GB" dirty="0"/>
              <a:t> parfaitement connues au début de la simulation (</a:t>
            </a:r>
            <a:r>
              <a:rPr lang="en-GB" dirty="0" err="1"/>
              <a:t>ce</a:t>
            </a:r>
            <a:r>
              <a:rPr lang="en-GB" dirty="0"/>
              <a:t> qui </a:t>
            </a:r>
            <a:r>
              <a:rPr lang="en-GB" dirty="0" err="1"/>
              <a:t>n’est</a:t>
            </a:r>
            <a:r>
              <a:rPr lang="en-GB" dirty="0"/>
              <a:t> </a:t>
            </a:r>
            <a:r>
              <a:rPr lang="en-GB" dirty="0" err="1"/>
              <a:t>évidemment</a:t>
            </a:r>
            <a:r>
              <a:rPr lang="en-GB" dirty="0"/>
              <a:t> pas le </a:t>
            </a:r>
            <a:r>
              <a:rPr lang="en-GB" dirty="0" err="1"/>
              <a:t>cas</a:t>
            </a:r>
            <a:r>
              <a:rPr lang="en-GB" dirty="0"/>
              <a:t> </a:t>
            </a:r>
            <a:r>
              <a:rPr lang="en-GB" dirty="0" err="1"/>
              <a:t>en</a:t>
            </a:r>
            <a:r>
              <a:rPr lang="en-GB" dirty="0"/>
              <a:t> </a:t>
            </a:r>
            <a:r>
              <a:rPr lang="en-GB" dirty="0" err="1"/>
              <a:t>réalité</a:t>
            </a:r>
            <a:r>
              <a:rPr lang="en-GB" dirty="0"/>
              <a:t>). Il s'agit d'une hypothèse nécessaire à </a:t>
            </a:r>
            <a:r>
              <a:rPr lang="en-GB" dirty="0" err="1"/>
              <a:t>l'optimisation</a:t>
            </a:r>
            <a:r>
              <a:rPr lang="en-GB" dirty="0"/>
              <a:t> </a:t>
            </a:r>
            <a:r>
              <a:rPr lang="en-GB" dirty="0" err="1"/>
              <a:t>en</a:t>
            </a:r>
            <a:r>
              <a:rPr lang="en-GB" dirty="0"/>
              <a:t> </a:t>
            </a:r>
            <a:r>
              <a:rPr lang="en-GB" dirty="0" err="1"/>
              <a:t>programmation</a:t>
            </a:r>
            <a:r>
              <a:rPr lang="en-GB" dirty="0"/>
              <a:t> linéaire. Malgré </a:t>
            </a:r>
            <a:r>
              <a:rPr lang="en-GB" dirty="0" err="1"/>
              <a:t>cette</a:t>
            </a:r>
            <a:r>
              <a:rPr lang="en-GB" dirty="0"/>
              <a:t> </a:t>
            </a:r>
            <a:r>
              <a:rPr lang="en-GB" dirty="0" err="1"/>
              <a:t>hypothèse</a:t>
            </a:r>
            <a:r>
              <a:rPr lang="en-GB" dirty="0"/>
              <a:t> </a:t>
            </a:r>
            <a:r>
              <a:rPr lang="en-GB" dirty="0" err="1"/>
              <a:t>audacieuse</a:t>
            </a:r>
            <a:r>
              <a:rPr lang="en-GB" dirty="0"/>
              <a:t>, </a:t>
            </a:r>
            <a:r>
              <a:rPr lang="en-GB" dirty="0" err="1"/>
              <a:t>l’approche</a:t>
            </a:r>
            <a:r>
              <a:rPr lang="en-GB" dirty="0"/>
              <a:t> </a:t>
            </a:r>
            <a:r>
              <a:rPr lang="en-GB" dirty="0" err="1"/>
              <a:t>déterministe</a:t>
            </a:r>
            <a:r>
              <a:rPr lang="en-GB" dirty="0"/>
              <a:t> </a:t>
            </a:r>
            <a:r>
              <a:rPr lang="en-GB" dirty="0" err="1"/>
              <a:t>fournit</a:t>
            </a:r>
            <a:r>
              <a:rPr lang="en-GB" dirty="0"/>
              <a:t> des </a:t>
            </a:r>
            <a:r>
              <a:rPr lang="en-GB" dirty="0" err="1"/>
              <a:t>informations</a:t>
            </a:r>
            <a:r>
              <a:rPr lang="en-GB" dirty="0"/>
              <a:t> </a:t>
            </a:r>
            <a:r>
              <a:rPr lang="en-GB" dirty="0" err="1"/>
              <a:t>précieuses</a:t>
            </a:r>
            <a:r>
              <a:rPr lang="en-GB" dirty="0"/>
              <a:t> </a:t>
            </a:r>
            <a:r>
              <a:rPr lang="en-GB" dirty="0" err="1"/>
              <a:t>concernant</a:t>
            </a:r>
            <a:r>
              <a:rPr lang="en-GB" dirty="0"/>
              <a:t> divers </a:t>
            </a:r>
            <a:r>
              <a:rPr lang="en-GB" dirty="0" err="1"/>
              <a:t>scénarios</a:t>
            </a:r>
            <a:r>
              <a:rPr lang="en-GB" dirty="0"/>
              <a:t> et </a:t>
            </a:r>
            <a:r>
              <a:rPr lang="en-GB" dirty="0" err="1"/>
              <a:t>elle</a:t>
            </a:r>
            <a:r>
              <a:rPr lang="en-GB" dirty="0"/>
              <a:t> </a:t>
            </a:r>
            <a:r>
              <a:rPr lang="en-GB" dirty="0" err="1"/>
              <a:t>est</a:t>
            </a:r>
            <a:r>
              <a:rPr lang="en-GB" dirty="0"/>
              <a:t> preferable à </a:t>
            </a:r>
            <a:r>
              <a:rPr lang="en-GB" dirty="0" err="1"/>
              <a:t>une</a:t>
            </a:r>
            <a:r>
              <a:rPr lang="en-GB" dirty="0"/>
              <a:t> absence d'informations.</a:t>
            </a:r>
          </a:p>
          <a:p>
            <a:pPr marL="0" lvl="0" indent="0" algn="l" rtl="0">
              <a:spcBef>
                <a:spcPts val="900"/>
              </a:spcBef>
              <a:spcAft>
                <a:spcPts val="0"/>
              </a:spcAft>
              <a:buNone/>
            </a:pPr>
            <a:endParaRPr lang="en-GB" dirty="0"/>
          </a:p>
          <a:p>
            <a:pPr>
              <a:spcBef>
                <a:spcPts val="900"/>
              </a:spcBef>
            </a:pPr>
            <a:r>
              <a:rPr lang="en-GB" dirty="0"/>
              <a:t>Dans la </a:t>
            </a:r>
            <a:r>
              <a:rPr lang="en-GB" dirty="0" err="1"/>
              <a:t>réalité</a:t>
            </a:r>
            <a:r>
              <a:rPr lang="en-GB" dirty="0"/>
              <a:t>, l'incertitude de ce qui peut se </a:t>
            </a:r>
            <a:r>
              <a:rPr lang="en-GB" dirty="0" err="1"/>
              <a:t>produire</a:t>
            </a:r>
            <a:r>
              <a:rPr lang="en-GB" dirty="0"/>
              <a:t> dans le </a:t>
            </a:r>
            <a:r>
              <a:rPr lang="en-GB" dirty="0" err="1"/>
              <a:t>futur</a:t>
            </a:r>
            <a:r>
              <a:rPr lang="en-GB" dirty="0"/>
              <a:t> oblige les gestionnaires de réseaux de transport à engager plus de ressources d'approvisionnement que ce qui </a:t>
            </a:r>
            <a:r>
              <a:rPr lang="en-GB" dirty="0" err="1"/>
              <a:t>est</a:t>
            </a:r>
            <a:r>
              <a:rPr lang="en-GB" dirty="0"/>
              <a:t> necessaire </a:t>
            </a:r>
            <a:r>
              <a:rPr lang="en-GB" dirty="0" err="1"/>
              <a:t>lorsque</a:t>
            </a:r>
            <a:r>
              <a:rPr lang="en-GB" dirty="0"/>
              <a:t> les données </a:t>
            </a:r>
            <a:r>
              <a:rPr lang="en-GB" dirty="0" err="1"/>
              <a:t>sont</a:t>
            </a:r>
            <a:r>
              <a:rPr lang="en-GB" dirty="0"/>
              <a:t> </a:t>
            </a:r>
            <a:r>
              <a:rPr lang="en-GB" dirty="0" err="1"/>
              <a:t>connues</a:t>
            </a:r>
            <a:r>
              <a:rPr lang="en-GB" dirty="0"/>
              <a:t> à </a:t>
            </a:r>
            <a:r>
              <a:rPr lang="en-GB" dirty="0" err="1"/>
              <a:t>l’avance</a:t>
            </a:r>
            <a:r>
              <a:rPr lang="en-GB" dirty="0"/>
              <a:t>. Ceci permet de garantir que l'offre répond toujours à la demande, même dans le cas d'une demande élevée et d'une offre faible. Un autre aspect de </a:t>
            </a:r>
            <a:r>
              <a:rPr lang="en-GB" dirty="0" err="1"/>
              <a:t>l'incertitude</a:t>
            </a:r>
            <a:r>
              <a:rPr lang="en-GB" dirty="0"/>
              <a:t> future est que les profils de charge et de décharge du stockage d'énergie ne peuvent pas être optimaux. Par exemple, dans la </a:t>
            </a:r>
            <a:r>
              <a:rPr lang="en-GB" dirty="0" err="1"/>
              <a:t>réalité</a:t>
            </a:r>
            <a:r>
              <a:rPr lang="en-GB" dirty="0"/>
              <a:t>, nous ne savons pas si nous aurons besoin d'une grande quantité d'électricité stockée dans un avenir proche pour répondre à </a:t>
            </a:r>
            <a:r>
              <a:rPr lang="en-GB" dirty="0" err="1"/>
              <a:t>une</a:t>
            </a:r>
            <a:r>
              <a:rPr lang="en-GB" dirty="0"/>
              <a:t> pointe </a:t>
            </a:r>
            <a:r>
              <a:rPr lang="en-GB" dirty="0" err="1"/>
              <a:t>imprévue</a:t>
            </a:r>
            <a:r>
              <a:rPr lang="en-GB" dirty="0"/>
              <a:t> de la demande d'électricité. </a:t>
            </a:r>
            <a:endParaRPr lang="en-GB" dirty="0">
              <a:cs typeface="Calibri"/>
            </a:endParaRPr>
          </a:p>
          <a:p>
            <a:pPr marL="0" lvl="0" indent="0" algn="l" rtl="0">
              <a:spcBef>
                <a:spcPts val="900"/>
              </a:spcBef>
              <a:spcAft>
                <a:spcPts val="0"/>
              </a:spcAft>
              <a:buNone/>
            </a:pPr>
            <a:endParaRPr lang="en-GB" dirty="0"/>
          </a:p>
          <a:p>
            <a:pPr marL="0" lvl="0" indent="0" algn="l" rtl="0">
              <a:spcBef>
                <a:spcPts val="900"/>
              </a:spcBef>
              <a:spcAft>
                <a:spcPts val="0"/>
              </a:spcAft>
              <a:buNone/>
            </a:pPr>
            <a:r>
              <a:rPr lang="en-GB" dirty="0"/>
              <a:t>Il en résulte que </a:t>
            </a:r>
            <a:r>
              <a:rPr lang="en-GB" dirty="0" err="1"/>
              <a:t>FlexTool</a:t>
            </a:r>
            <a:r>
              <a:rPr lang="en-GB" dirty="0"/>
              <a:t> peut répondre à la demande avec moins d'unités </a:t>
            </a:r>
            <a:r>
              <a:rPr lang="en-GB" dirty="0" err="1"/>
              <a:t>en</a:t>
            </a:r>
            <a:r>
              <a:rPr lang="en-GB" dirty="0"/>
              <a:t> operation. Plus précisément, une capacité de réserve plus faible est nécessaire pour répondre aux </a:t>
            </a:r>
            <a:r>
              <a:rPr lang="en-GB" dirty="0" err="1"/>
              <a:t>demandes</a:t>
            </a:r>
            <a:r>
              <a:rPr lang="en-GB" dirty="0"/>
              <a:t> </a:t>
            </a:r>
            <a:r>
              <a:rPr lang="en-GB" dirty="0" err="1"/>
              <a:t>imprévues</a:t>
            </a:r>
            <a:r>
              <a:rPr lang="en-GB" dirty="0"/>
              <a:t>. Il </a:t>
            </a:r>
            <a:r>
              <a:rPr lang="en-GB" dirty="0" err="1"/>
              <a:t>en</a:t>
            </a:r>
            <a:r>
              <a:rPr lang="en-GB" dirty="0"/>
              <a:t> </a:t>
            </a:r>
            <a:r>
              <a:rPr lang="en-GB" dirty="0" err="1"/>
              <a:t>résulte</a:t>
            </a:r>
            <a:r>
              <a:rPr lang="en-GB" dirty="0"/>
              <a:t>, dans </a:t>
            </a:r>
            <a:r>
              <a:rPr lang="en-GB" dirty="0" err="1"/>
              <a:t>FlexTool</a:t>
            </a:r>
            <a:r>
              <a:rPr lang="en-GB" dirty="0"/>
              <a:t>, que le stockage de </a:t>
            </a:r>
            <a:r>
              <a:rPr lang="en-GB" dirty="0" err="1"/>
              <a:t>l'énergie</a:t>
            </a:r>
            <a:r>
              <a:rPr lang="en-GB" dirty="0"/>
              <a:t> peut être utilisé de manière optimale et une valeur plus élevée peut être extraite du stockage de </a:t>
            </a:r>
            <a:r>
              <a:rPr lang="en-GB" dirty="0" err="1"/>
              <a:t>l'énergie</a:t>
            </a:r>
            <a:r>
              <a:rPr lang="en-GB" dirty="0"/>
              <a:t> </a:t>
            </a:r>
            <a:r>
              <a:rPr lang="en-GB" dirty="0" err="1"/>
              <a:t>comparativement</a:t>
            </a:r>
            <a:r>
              <a:rPr lang="en-GB" dirty="0"/>
              <a:t> à ce qui aurait pu être réalisé dans la pratique.</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La modélisation linéaire est un moyen de trouver une solution optimale à un </a:t>
            </a:r>
            <a:r>
              <a:rPr lang="en-GB" dirty="0" err="1"/>
              <a:t>problème</a:t>
            </a:r>
            <a:r>
              <a:rPr lang="en-GB" dirty="0"/>
              <a:t> </a:t>
            </a:r>
            <a:r>
              <a:rPr lang="en-GB" dirty="0" err="1"/>
              <a:t>soumis</a:t>
            </a:r>
            <a:r>
              <a:rPr lang="en-GB" dirty="0"/>
              <a:t> à un ensemble de contraintes. Le type de modélisation utilisé par </a:t>
            </a:r>
            <a:r>
              <a:rPr lang="en-GB" dirty="0" err="1"/>
              <a:t>FlexTool</a:t>
            </a:r>
            <a:r>
              <a:rPr lang="en-GB" dirty="0"/>
              <a:t> est appelé </a:t>
            </a:r>
            <a:r>
              <a:rPr lang="en-GB" i="1" dirty="0"/>
              <a:t>modélisation linéaire</a:t>
            </a:r>
            <a:r>
              <a:rPr lang="en-GB" dirty="0"/>
              <a:t>, qui ne modélise pas les variables de décision entières. Ceci signifie que lors de la répartition d'une unité de production d'électricité, celle-ci n'est pas activée ou désactivée, mais augmente de manière linéaire. Dans la </a:t>
            </a:r>
            <a:r>
              <a:rPr lang="en-GB" dirty="0" err="1"/>
              <a:t>réalité</a:t>
            </a:r>
            <a:r>
              <a:rPr lang="en-GB" dirty="0"/>
              <a:t>, lorsque la lumière du soleil frappe un panneau solaire photovoltaïque, de l'électricité est presque immédiatement produite. </a:t>
            </a:r>
            <a:r>
              <a:rPr lang="en-GB" dirty="0" err="1"/>
              <a:t>FlexTool</a:t>
            </a:r>
            <a:r>
              <a:rPr lang="en-GB" dirty="0"/>
              <a:t>, cependant, modélise ce phénomène comme un démarrage à augmentation linéaire.</a:t>
            </a:r>
          </a:p>
          <a:p>
            <a:pPr marL="0" lvl="0" indent="0" algn="l" rtl="0">
              <a:spcBef>
                <a:spcPts val="0"/>
              </a:spcBef>
              <a:spcAft>
                <a:spcPts val="0"/>
              </a:spcAft>
              <a:buNone/>
            </a:pPr>
            <a:endParaRPr lang="en-GB" dirty="0"/>
          </a:p>
          <a:p>
            <a:r>
              <a:rPr lang="en-GB" dirty="0"/>
              <a:t>Cette hypothèse devient importante dans un certain nombre de scénarios. L'un d'entre eux concerne l'optimisation opérationnelle du fonctionnement réel du système. Par exemple, en </a:t>
            </a:r>
            <a:r>
              <a:rPr lang="en-GB" dirty="0" err="1"/>
              <a:t>utilisant</a:t>
            </a:r>
            <a:r>
              <a:rPr lang="en-GB" dirty="0"/>
              <a:t> de l'énergie solaire photovoltaïque, des </a:t>
            </a:r>
            <a:r>
              <a:rPr lang="en-GB" dirty="0" err="1"/>
              <a:t>mesures</a:t>
            </a:r>
            <a:r>
              <a:rPr lang="en-GB" dirty="0"/>
              <a:t> </a:t>
            </a:r>
            <a:r>
              <a:rPr lang="en-GB" dirty="0" err="1"/>
              <a:t>d’appoint</a:t>
            </a:r>
            <a:r>
              <a:rPr lang="en-GB" dirty="0"/>
              <a:t> </a:t>
            </a:r>
            <a:r>
              <a:rPr lang="en-GB" dirty="0" err="1"/>
              <a:t>doivent</a:t>
            </a:r>
            <a:r>
              <a:rPr lang="en-GB" dirty="0"/>
              <a:t> </a:t>
            </a:r>
            <a:r>
              <a:rPr lang="en-GB" dirty="0" err="1"/>
              <a:t>être</a:t>
            </a:r>
            <a:r>
              <a:rPr lang="en-GB" dirty="0"/>
              <a:t> </a:t>
            </a:r>
            <a:r>
              <a:rPr lang="en-GB" dirty="0" err="1"/>
              <a:t>utilisées</a:t>
            </a:r>
            <a:r>
              <a:rPr lang="en-GB" dirty="0"/>
              <a:t> pour </a:t>
            </a:r>
            <a:r>
              <a:rPr lang="en-GB" dirty="0" err="1"/>
              <a:t>équilibrer</a:t>
            </a:r>
            <a:r>
              <a:rPr lang="en-GB" dirty="0"/>
              <a:t> l'offre et la demande à chaque instant. Par conséquent, la lumière qui frappe soudainement un panneau solaire photovoltaïque doit </a:t>
            </a:r>
            <a:r>
              <a:rPr lang="en-GB" dirty="0" err="1"/>
              <a:t>être</a:t>
            </a:r>
            <a:r>
              <a:rPr lang="en-GB" dirty="0"/>
              <a:t> </a:t>
            </a:r>
            <a:r>
              <a:rPr lang="en-GB" dirty="0" err="1"/>
              <a:t>géré</a:t>
            </a:r>
            <a:r>
              <a:rPr lang="en-GB" dirty="0"/>
              <a:t> en réduisant la production flexible presque instantanément. En n'utilisant pas de variables de décision entières, cette fonctionnalité n'existe pas.</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Un autre exemple de cette importance est la comparaison de technologies qui présentent des caractéristiques de démarrage </a:t>
            </a:r>
            <a:r>
              <a:rPr lang="en-GB" dirty="0" err="1"/>
              <a:t>distinctes</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Enfin, si un système dispose d'un petit nombre d'unités de production, le problème se pose en raison de l'importance relative plus grande de chacune des unités par rapport à un grand système.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Cependant, pour la planification à long terme de haut niveau et les systèmes avec des profils de production flexibles, </a:t>
            </a:r>
            <a:r>
              <a:rPr lang="en-GB" dirty="0" err="1"/>
              <a:t>cela</a:t>
            </a:r>
            <a:r>
              <a:rPr lang="en-GB" dirty="0"/>
              <a:t> n'a pas autant d'importance. Par conséquent, </a:t>
            </a:r>
            <a:r>
              <a:rPr lang="en-GB" dirty="0" err="1"/>
              <a:t>FlexTool</a:t>
            </a:r>
            <a:r>
              <a:rPr lang="en-GB" dirty="0"/>
              <a:t> peut utiliser la modélisation linéaire sans </a:t>
            </a:r>
            <a:r>
              <a:rPr lang="en-GB" dirty="0" err="1"/>
              <a:t>compromettre</a:t>
            </a:r>
            <a:r>
              <a:rPr lang="en-GB" dirty="0"/>
              <a:t> la </a:t>
            </a:r>
            <a:r>
              <a:rPr lang="en-GB" dirty="0" err="1"/>
              <a:t>précision</a:t>
            </a:r>
            <a:r>
              <a:rPr lang="en-GB" dirty="0"/>
              <a:t> </a:t>
            </a:r>
            <a:r>
              <a:rPr lang="en-GB" dirty="0" err="1"/>
              <a:t>ses</a:t>
            </a:r>
            <a:r>
              <a:rPr lang="en-GB" dirty="0"/>
              <a:t> </a:t>
            </a:r>
            <a:r>
              <a:rPr lang="en-GB" dirty="0" err="1"/>
              <a:t>résultats</a:t>
            </a:r>
            <a:r>
              <a:rPr lang="en-GB"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Pour calculer la solution d’un </a:t>
            </a:r>
            <a:r>
              <a:rPr lang="en-GB" dirty="0" err="1"/>
              <a:t>modèle</a:t>
            </a:r>
            <a:r>
              <a:rPr lang="en-GB" dirty="0"/>
              <a:t> de programmation linéaire, le langage de </a:t>
            </a:r>
            <a:r>
              <a:rPr lang="en-GB" dirty="0" err="1"/>
              <a:t>modélisation</a:t>
            </a:r>
            <a:r>
              <a:rPr lang="en-GB" dirty="0"/>
              <a:t> GNU </a:t>
            </a:r>
            <a:r>
              <a:rPr lang="en-GB" dirty="0" err="1"/>
              <a:t>MathProg</a:t>
            </a:r>
            <a:r>
              <a:rPr lang="en-GB" dirty="0"/>
              <a:t> </a:t>
            </a:r>
            <a:r>
              <a:rPr lang="en-GB" dirty="0" err="1"/>
              <a:t>est</a:t>
            </a:r>
            <a:r>
              <a:rPr lang="en-GB" dirty="0"/>
              <a:t> utilisé. GNU </a:t>
            </a:r>
            <a:r>
              <a:rPr lang="en-GB" dirty="0" err="1"/>
              <a:t>MathProg</a:t>
            </a:r>
            <a:r>
              <a:rPr lang="en-GB" dirty="0"/>
              <a:t> est un moyen de </a:t>
            </a:r>
            <a:r>
              <a:rPr lang="en-GB" dirty="0" err="1"/>
              <a:t>représenter</a:t>
            </a:r>
            <a:r>
              <a:rPr lang="en-GB" dirty="0"/>
              <a:t> des modèles de programmation mathématique linéaire. Le modèle est décrit par un ensemble de déclarations et de blocs de données. Le solveur minimise ou maximise la function-</a:t>
            </a:r>
            <a:r>
              <a:rPr lang="en-GB" dirty="0" err="1"/>
              <a:t>objectif</a:t>
            </a:r>
            <a:r>
              <a:rPr lang="en-GB" dirty="0"/>
              <a:t> </a:t>
            </a:r>
            <a:r>
              <a:rPr lang="en-GB" dirty="0" err="1"/>
              <a:t>soumis</a:t>
            </a:r>
            <a:r>
              <a:rPr lang="en-GB" dirty="0"/>
              <a:t> à un ensemble </a:t>
            </a:r>
            <a:r>
              <a:rPr lang="en-GB" dirty="0" err="1"/>
              <a:t>contraintes</a:t>
            </a:r>
            <a:r>
              <a:rPr lang="en-GB" dirty="0"/>
              <a:t> (</a:t>
            </a:r>
            <a:r>
              <a:rPr lang="en-GB" dirty="0" err="1"/>
              <a:t>linéaires</a:t>
            </a:r>
            <a:r>
              <a:rPr lang="en-GB" dirty="0"/>
              <a:t>). Dans </a:t>
            </a:r>
            <a:r>
              <a:rPr lang="en-GB" dirty="0" err="1"/>
              <a:t>FlexTool</a:t>
            </a:r>
            <a:r>
              <a:rPr lang="en-GB" dirty="0"/>
              <a:t>, le fichier qui contient ces équations est appelé </a:t>
            </a:r>
            <a:r>
              <a:rPr lang="en-GB" dirty="0" err="1"/>
              <a:t>flexModel.mod</a:t>
            </a:r>
            <a:r>
              <a:rPr lang="en-GB" dirty="0"/>
              <a:t>.</a:t>
            </a:r>
          </a:p>
          <a:p>
            <a:pPr marL="0" lvl="0" indent="0" algn="l" rtl="0">
              <a:spcBef>
                <a:spcPts val="0"/>
              </a:spcBef>
              <a:spcAft>
                <a:spcPts val="0"/>
              </a:spcAft>
              <a:buNone/>
            </a:pPr>
            <a:endParaRPr lang="en-GB" dirty="0"/>
          </a:p>
          <a:p>
            <a:r>
              <a:rPr lang="en-GB" dirty="0"/>
              <a:t>Les </a:t>
            </a:r>
            <a:r>
              <a:rPr lang="en-GB" dirty="0" err="1"/>
              <a:t>solveurs</a:t>
            </a:r>
            <a:r>
              <a:rPr lang="en-GB" dirty="0"/>
              <a:t> à code source </a:t>
            </a:r>
            <a:r>
              <a:rPr lang="en-GB" dirty="0" err="1"/>
              <a:t>ouvert</a:t>
            </a:r>
            <a:r>
              <a:rPr lang="en-GB" dirty="0"/>
              <a:t> donnent généralement de bons résultats lors de la résolution de problèmes de programmation linéaire. C'est particulièrement vrai pour le solveur utilisé par </a:t>
            </a:r>
            <a:r>
              <a:rPr lang="en-GB" dirty="0" err="1"/>
              <a:t>FlexTool</a:t>
            </a:r>
            <a:r>
              <a:rPr lang="en-GB" dirty="0"/>
              <a:t>: </a:t>
            </a:r>
            <a:r>
              <a:rPr lang="en-GB" dirty="0" err="1"/>
              <a:t>Clp</a:t>
            </a:r>
            <a:r>
              <a:rPr lang="en-GB" dirty="0"/>
              <a:t>, qui est l'abréviation de “COIN-OR linear programming” (programmation linéaire COIN-OR). Cependant, lors de la résolution de problèmes mixtes, les solveurs commerciaux sont bien meilleurs que les </a:t>
            </a:r>
            <a:r>
              <a:rPr lang="en-GB" dirty="0" err="1"/>
              <a:t>solveurs</a:t>
            </a:r>
            <a:r>
              <a:rPr lang="en-GB" dirty="0"/>
              <a:t> à code source </a:t>
            </a:r>
            <a:r>
              <a:rPr lang="en-GB" dirty="0" err="1"/>
              <a:t>ouvert</a:t>
            </a:r>
            <a:r>
              <a:rPr lang="en-GB" dirty="0"/>
              <a:t>.</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 résolution efficace des </a:t>
            </a:r>
            <a:r>
              <a:rPr lang="en-GB" dirty="0" err="1"/>
              <a:t>problèmes</a:t>
            </a:r>
            <a:r>
              <a:rPr lang="en-GB" dirty="0"/>
              <a:t> est largement basée sur la </a:t>
            </a:r>
            <a:r>
              <a:rPr lang="en-GB" dirty="0" err="1"/>
              <a:t>méthode</a:t>
            </a:r>
            <a:r>
              <a:rPr lang="en-GB" dirty="0"/>
              <a:t> du simplexe primal, la </a:t>
            </a:r>
            <a:r>
              <a:rPr lang="en-GB" dirty="0" err="1"/>
              <a:t>méthode</a:t>
            </a:r>
            <a:r>
              <a:rPr lang="en-GB" dirty="0"/>
              <a:t> dual du simplexe et </a:t>
            </a:r>
            <a:r>
              <a:rPr lang="en-GB" dirty="0" err="1"/>
              <a:t>celle</a:t>
            </a:r>
            <a:r>
              <a:rPr lang="en-GB" dirty="0"/>
              <a:t> de point intérieur. Si vous souhaitez en savoir plus sur ces méthodes, nous vous encourageons à trouver du contenu </a:t>
            </a:r>
            <a:r>
              <a:rPr lang="en-GB" dirty="0" err="1"/>
              <a:t>en</a:t>
            </a:r>
            <a:r>
              <a:rPr lang="en-GB" dirty="0"/>
              <a:t> </a:t>
            </a:r>
            <a:r>
              <a:rPr lang="en-GB" dirty="0" err="1"/>
              <a:t>ligne</a:t>
            </a:r>
            <a:r>
              <a:rPr lang="en-GB" dirty="0"/>
              <a:t>; cependant, ceci ne fait pas </a:t>
            </a:r>
            <a:r>
              <a:rPr lang="en-GB" dirty="0" err="1"/>
              <a:t>partie</a:t>
            </a:r>
            <a:r>
              <a:rPr lang="en-GB" dirty="0"/>
              <a:t> du present </a:t>
            </a:r>
            <a:r>
              <a:rPr lang="en-GB" dirty="0" err="1"/>
              <a:t>cours</a:t>
            </a:r>
            <a:r>
              <a:rPr lang="en-GB" dirty="0"/>
              <a:t>.</a:t>
            </a:r>
            <a:endParaRPr lang="en-GB" dirty="0">
              <a:cs typeface="Calibri"/>
            </a:endParaRPr>
          </a:p>
          <a:p>
            <a:pPr marL="0" lvl="0" indent="0" algn="l" rtl="0">
              <a:spcBef>
                <a:spcPts val="0"/>
              </a:spcBef>
              <a:spcAft>
                <a:spcPts val="0"/>
              </a:spcAft>
              <a:buNone/>
            </a:pPr>
            <a:endParaRPr lang="en-GB" dirty="0"/>
          </a:p>
          <a:p>
            <a:r>
              <a:rPr lang="en-GB" dirty="0"/>
              <a:t>Les problèmes </a:t>
            </a:r>
            <a:r>
              <a:rPr lang="en-GB" dirty="0" err="1"/>
              <a:t>linéaires</a:t>
            </a:r>
            <a:r>
              <a:rPr lang="en-GB" dirty="0"/>
              <a:t> </a:t>
            </a:r>
            <a:r>
              <a:rPr lang="en-GB" dirty="0" err="1"/>
              <a:t>fournissent</a:t>
            </a:r>
            <a:r>
              <a:rPr lang="en-GB" dirty="0"/>
              <a:t> </a:t>
            </a:r>
            <a:r>
              <a:rPr lang="en-GB" dirty="0" err="1"/>
              <a:t>généralement</a:t>
            </a:r>
            <a:r>
              <a:rPr lang="en-GB" dirty="0"/>
              <a:t> </a:t>
            </a:r>
            <a:r>
              <a:rPr lang="en-GB" dirty="0" err="1"/>
              <a:t>une</a:t>
            </a:r>
            <a:r>
              <a:rPr lang="en-GB" dirty="0"/>
              <a:t> solution </a:t>
            </a:r>
            <a:r>
              <a:rPr lang="en-GB" dirty="0" err="1"/>
              <a:t>optimale</a:t>
            </a:r>
            <a:r>
              <a:rPr lang="en-GB" dirty="0"/>
              <a:t> </a:t>
            </a:r>
            <a:r>
              <a:rPr lang="en-GB" dirty="0" err="1"/>
              <a:t>globale</a:t>
            </a:r>
            <a:r>
              <a:rPr lang="en-GB" dirty="0"/>
              <a:t>. Ceci signifie que la meilleure solution possible </a:t>
            </a:r>
            <a:r>
              <a:rPr lang="en-GB" dirty="0" err="1"/>
              <a:t>est</a:t>
            </a:r>
            <a:r>
              <a:rPr lang="en-GB" dirty="0"/>
              <a:t> </a:t>
            </a:r>
            <a:r>
              <a:rPr lang="en-GB" dirty="0" err="1"/>
              <a:t>identifiée</a:t>
            </a:r>
            <a:r>
              <a:rPr lang="en-GB" dirty="0"/>
              <a:t>. Par </a:t>
            </a:r>
            <a:r>
              <a:rPr lang="en-GB" dirty="0" err="1"/>
              <a:t>ailleurs</a:t>
            </a:r>
            <a:r>
              <a:rPr lang="en-GB" dirty="0"/>
              <a:t>, la </a:t>
            </a:r>
            <a:r>
              <a:rPr lang="en-GB" dirty="0" err="1"/>
              <a:t>résolution</a:t>
            </a:r>
            <a:r>
              <a:rPr lang="en-GB" dirty="0"/>
              <a:t> des problèmes en </a:t>
            </a:r>
            <a:r>
              <a:rPr lang="en-GB" dirty="0" err="1"/>
              <a:t>nombres</a:t>
            </a:r>
            <a:r>
              <a:rPr lang="en-GB" dirty="0"/>
              <a:t> </a:t>
            </a:r>
            <a:r>
              <a:rPr lang="en-GB" dirty="0" err="1"/>
              <a:t>entiers</a:t>
            </a:r>
            <a:r>
              <a:rPr lang="en-GB" dirty="0"/>
              <a:t> </a:t>
            </a:r>
            <a:r>
              <a:rPr lang="en-GB" dirty="0" err="1"/>
              <a:t>peut</a:t>
            </a:r>
            <a:r>
              <a:rPr lang="en-GB" dirty="0"/>
              <a:t> ne pas </a:t>
            </a:r>
            <a:r>
              <a:rPr lang="en-GB" dirty="0" err="1"/>
              <a:t>mener</a:t>
            </a:r>
            <a:r>
              <a:rPr lang="en-GB" dirty="0"/>
              <a:t> à la solution </a:t>
            </a:r>
            <a:r>
              <a:rPr lang="en-GB" dirty="0" err="1"/>
              <a:t>optimale</a:t>
            </a:r>
            <a:r>
              <a:rPr lang="en-GB" dirty="0"/>
              <a:t> et </a:t>
            </a:r>
            <a:r>
              <a:rPr lang="en-GB" dirty="0" err="1"/>
              <a:t>converger</a:t>
            </a:r>
            <a:r>
              <a:rPr lang="en-GB" dirty="0"/>
              <a:t> vers un optimum local. Un optimum local est une solution qui peut ne pas être la meilleure possible.</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78295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FlexTool </a:t>
            </a:r>
            <a:r>
              <a:rPr lang="en-GB" dirty="0"/>
              <a:t>cherche à minimiser les coûts globaux du système. Par conséquent, nous disons que la function-</a:t>
            </a:r>
            <a:r>
              <a:rPr lang="en-GB" dirty="0" err="1"/>
              <a:t>objectif</a:t>
            </a:r>
            <a:r>
              <a:rPr lang="en-GB" dirty="0"/>
              <a:t> est celle de la minimisation des coûts. Cependant, un certain nombre de variables sont nécessaires pour identifier les décisions. Dans cette diapositive, nous allons explorer les variables clés qui influencent ces décisions. En général, ces variables se répartissent en trois </a:t>
            </a:r>
            <a:r>
              <a:rPr lang="en-GB" dirty="0" err="1"/>
              <a:t>catégories</a:t>
            </a:r>
            <a:r>
              <a:rPr lang="en-GB" dirty="0"/>
              <a:t>: les coûts du système, les pénalités et les investissements réalisés.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Tout d'abord, les coûts globaux du système doivent être pris en compte. Les coûts utilisés par </a:t>
            </a:r>
            <a:r>
              <a:rPr lang="en-GB" dirty="0" err="1"/>
              <a:t>FlexTool </a:t>
            </a:r>
            <a:r>
              <a:rPr lang="en-GB" dirty="0"/>
              <a:t>sont les coûts fixes d'exploitation et de maintenance, les coûts variables d'exploitation et de maintenance, les coûts des combustibles, les coûts des émissions de CO2 et les coûts de démarrage. Ces variables représentent les coûts d'exploitation d'un générateur d'électricité.</a:t>
            </a:r>
            <a:endParaRPr lang="en-GB" dirty="0">
              <a:cs typeface="Calibri"/>
            </a:endParaRPr>
          </a:p>
          <a:p>
            <a:pPr marL="0" lvl="0" indent="0" algn="l" rtl="0">
              <a:spcBef>
                <a:spcPts val="0"/>
              </a:spcBef>
              <a:spcAft>
                <a:spcPts val="0"/>
              </a:spcAft>
              <a:buNone/>
            </a:pPr>
            <a:endParaRPr lang="en-GB" dirty="0"/>
          </a:p>
          <a:p>
            <a:r>
              <a:rPr lang="en-GB" dirty="0"/>
              <a:t>Bien sûr, nous pouvons être en mesure de réduire ces coûts, mais cela se ferait au détriment d'autres facteurs, tels que l'inadéquation de l'offre et de la demande. C'est pourquoi plusieurs pénalités sont également modélisées dans </a:t>
            </a:r>
            <a:r>
              <a:rPr lang="en-GB" dirty="0" err="1"/>
              <a:t>FlexTool </a:t>
            </a:r>
            <a:r>
              <a:rPr lang="en-GB" dirty="0"/>
              <a:t>pour réduire ces résultats indésirables. Il s'agit notamment de la perte de charge, de </a:t>
            </a:r>
            <a:r>
              <a:rPr lang="en-GB" dirty="0" err="1"/>
              <a:t>réserves</a:t>
            </a:r>
            <a:r>
              <a:rPr lang="en-GB" dirty="0"/>
              <a:t> à la </a:t>
            </a:r>
            <a:r>
              <a:rPr lang="en-GB" dirty="0" err="1"/>
              <a:t>hausse</a:t>
            </a:r>
            <a:r>
              <a:rPr lang="en-GB" dirty="0"/>
              <a:t> insuffisantes, d'une marge de capacité insuffisante, de la réduction des sources d'énergie renouvelables variables et d'une inertie insuffisante.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Enfin, nous devons tenir compte des coûts d'investissement. Il s'agit des coûts d'investissement unitaires, des coûts </a:t>
            </a:r>
            <a:r>
              <a:rPr lang="en-GB" dirty="0" err="1"/>
              <a:t>d'investissement</a:t>
            </a:r>
            <a:r>
              <a:rPr lang="en-GB" dirty="0"/>
              <a:t> de stockage et des coûts nécessaires à </a:t>
            </a:r>
            <a:r>
              <a:rPr lang="en-GB" dirty="0" err="1"/>
              <a:t>l'investissement</a:t>
            </a:r>
            <a:r>
              <a:rPr lang="en-GB" dirty="0"/>
              <a:t> pour les lignes de transport.</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06027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FlexTool </a:t>
            </a:r>
            <a:r>
              <a:rPr lang="en-GB" dirty="0"/>
              <a:t>est composé de quatre éléments fondamentaux. Dans cette section, nous expliquerons ces composants majeurs et comment ils sont réunis pour créer une version abstraite du système énergétique modélisé.</a:t>
            </a:r>
          </a:p>
          <a:p>
            <a:pPr marL="0" lvl="0" indent="0" algn="l" rtl="0">
              <a:spcBef>
                <a:spcPts val="0"/>
              </a:spcBef>
              <a:spcAft>
                <a:spcPts val="0"/>
              </a:spcAft>
              <a:buNone/>
            </a:pPr>
            <a:r>
              <a:rPr lang="en-GB" dirty="0"/>
              <a:t>Tout d'abord, les réseaux sont définis dans ce système énergétique. Un réseau (g) est constitué d'un produit particulier, par exemple l'électricité ou le gaz naturel.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Les </a:t>
            </a:r>
            <a:r>
              <a:rPr lang="en-GB" dirty="0" err="1"/>
              <a:t>réseaux</a:t>
            </a:r>
            <a:r>
              <a:rPr lang="en-GB" dirty="0"/>
              <a:t> sont ensuite localisés à leurs emplacements respectifs. Ces emplacements sont définis comme un nœud. Par exemple, nous pourrions définir quatre nœuds dans un pays donné, à savoir le nord, le sud, l'est et l'ouest. Un nombre plus ou moins important de nœuds peut </a:t>
            </a:r>
            <a:r>
              <a:rPr lang="en-GB" dirty="0" err="1"/>
              <a:t>être</a:t>
            </a:r>
            <a:r>
              <a:rPr lang="en-GB" dirty="0"/>
              <a:t> </a:t>
            </a:r>
            <a:r>
              <a:rPr lang="en-GB" dirty="0" err="1"/>
              <a:t>défini</a:t>
            </a:r>
            <a:r>
              <a:rPr lang="en-GB" dirty="0"/>
              <a:t> (</a:t>
            </a:r>
            <a:r>
              <a:rPr lang="en-GB" dirty="0" err="1"/>
              <a:t>selon</a:t>
            </a:r>
            <a:r>
              <a:rPr lang="en-GB" dirty="0"/>
              <a:t> le </a:t>
            </a:r>
            <a:r>
              <a:rPr lang="en-GB" dirty="0" err="1"/>
              <a:t>système</a:t>
            </a:r>
            <a:r>
              <a:rPr lang="en-GB" dirty="0"/>
              <a:t> </a:t>
            </a:r>
            <a:r>
              <a:rPr lang="en-GB" dirty="0" err="1"/>
              <a:t>étudié</a:t>
            </a:r>
            <a:r>
              <a:rPr lang="en-GB" dirty="0"/>
              <a:t>).</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À l'intérieur de ces nœuds se trouvent des unités. Les unités peuvent produire, consommer et stocker de l'énergie à partir d'un nœud du réseau. Par exemple, une centrale électrique produit de l'électricité à un nœud situé dans le sud du pays en question.</a:t>
            </a:r>
          </a:p>
          <a:p>
            <a:pPr marL="0" lvl="0" indent="0" algn="l" rtl="0">
              <a:spcBef>
                <a:spcPts val="0"/>
              </a:spcBef>
              <a:spcAft>
                <a:spcPts val="0"/>
              </a:spcAft>
              <a:buNone/>
            </a:pPr>
            <a:endParaRPr lang="en-GB" dirty="0">
              <a:cs typeface="Calibri"/>
            </a:endParaRPr>
          </a:p>
          <a:p>
            <a:pPr marL="0" lvl="0" indent="0" algn="l" rtl="0">
              <a:spcBef>
                <a:spcPts val="0"/>
              </a:spcBef>
              <a:spcAft>
                <a:spcPts val="0"/>
              </a:spcAft>
              <a:buNone/>
            </a:pPr>
            <a:r>
              <a:rPr lang="en-GB" dirty="0"/>
              <a:t>Enfin, nous avons les tranches </a:t>
            </a:r>
            <a:r>
              <a:rPr lang="en-GB" dirty="0" err="1"/>
              <a:t>de temps</a:t>
            </a:r>
            <a:r>
              <a:rPr lang="en-GB" dirty="0"/>
              <a:t>. Les tranches de temps sont une série ordonnée d'intervalles de temps (par </a:t>
            </a:r>
            <a:r>
              <a:rPr lang="en-GB" dirty="0" err="1"/>
              <a:t>exemple</a:t>
            </a:r>
            <a:r>
              <a:rPr lang="en-GB" dirty="0"/>
              <a:t>: les heures de </a:t>
            </a:r>
            <a:r>
              <a:rPr lang="en-GB" dirty="0" err="1"/>
              <a:t>l'année</a:t>
            </a:r>
            <a:r>
              <a:rPr lang="en-GB" dirty="0"/>
              <a:t>). Le </a:t>
            </a:r>
            <a:r>
              <a:rPr lang="en-GB" dirty="0" err="1"/>
              <a:t>modèle</a:t>
            </a:r>
            <a:r>
              <a:rPr lang="en-GB" dirty="0"/>
              <a:t> </a:t>
            </a:r>
            <a:r>
              <a:rPr lang="en-GB" dirty="0" err="1"/>
              <a:t>analysera</a:t>
            </a:r>
            <a:r>
              <a:rPr lang="en-GB" dirty="0"/>
              <a:t> les </a:t>
            </a:r>
            <a:r>
              <a:rPr lang="en-GB" dirty="0" err="1"/>
              <a:t>réseaux</a:t>
            </a:r>
            <a:r>
              <a:rPr lang="en-GB" dirty="0"/>
              <a:t>, les nœuds et les unités par intervalle de temps.</a:t>
            </a:r>
            <a:endParaRPr lang="en-GB" dirty="0">
              <a:cs typeface="Calibri" panose="020F0502020204030204"/>
            </a:endParaRPr>
          </a:p>
          <a:p>
            <a:pPr marL="0" lvl="0" indent="0" algn="l" rtl="0">
              <a:spcBef>
                <a:spcPts val="0"/>
              </a:spcBef>
              <a:spcAft>
                <a:spcPts val="0"/>
              </a:spcAft>
              <a:buNone/>
            </a:pPr>
            <a:endParaRPr lang="en-GB" dirty="0"/>
          </a:p>
          <a:p>
            <a:r>
              <a:rPr lang="en-GB" dirty="0"/>
              <a:t>Ces composants constituent le système énergétique modélisé, connu dans ce cas sous le nom de </a:t>
            </a:r>
            <a:r>
              <a:rPr lang="en-GB" dirty="0" err="1"/>
              <a:t>système</a:t>
            </a:r>
            <a:r>
              <a:rPr lang="en-GB" dirty="0"/>
              <a:t> </a:t>
            </a:r>
            <a:r>
              <a:rPr lang="en-GB" dirty="0" err="1"/>
              <a:t>Gnut</a:t>
            </a:r>
            <a:r>
              <a:rPr lang="en-GB" dirty="0"/>
              <a:t>. L'utilisateur peut définir son propre </a:t>
            </a:r>
            <a:r>
              <a:rPr lang="en-GB" dirty="0" err="1"/>
              <a:t>système</a:t>
            </a:r>
            <a:r>
              <a:rPr lang="en-GB" dirty="0"/>
              <a:t> </a:t>
            </a:r>
            <a:r>
              <a:rPr lang="en-GB" dirty="0" err="1"/>
              <a:t>Gnut</a:t>
            </a:r>
            <a:r>
              <a:rPr lang="en-GB" dirty="0"/>
              <a:t> à l'aide de données d'entrée. Des données d'entrée différentes peuvent conduire à des </a:t>
            </a:r>
            <a:r>
              <a:rPr lang="en-GB" dirty="0" err="1"/>
              <a:t>systèmes</a:t>
            </a:r>
            <a:r>
              <a:rPr lang="en-GB" dirty="0"/>
              <a:t> </a:t>
            </a:r>
            <a:r>
              <a:rPr lang="en-GB" dirty="0" err="1"/>
              <a:t>Gnut</a:t>
            </a:r>
            <a:r>
              <a:rPr lang="en-GB" dirty="0"/>
              <a:t> très différents grâce à la flexibilité inhérente à </a:t>
            </a:r>
            <a:r>
              <a:rPr lang="en-GB" dirty="0" err="1"/>
              <a:t>FlexTool</a:t>
            </a:r>
            <a:r>
              <a:rPr lang="en-GB"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14720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Cette</a:t>
            </a:r>
            <a:r>
              <a:rPr lang="en-GB" dirty="0"/>
              <a:t> diapositive </a:t>
            </a:r>
            <a:r>
              <a:rPr lang="en-GB" dirty="0" err="1"/>
              <a:t>présente</a:t>
            </a:r>
            <a:r>
              <a:rPr lang="en-GB" dirty="0"/>
              <a:t> un </a:t>
            </a:r>
            <a:r>
              <a:rPr lang="en-GB" dirty="0" err="1"/>
              <a:t>exemple</a:t>
            </a:r>
            <a:r>
              <a:rPr lang="en-GB" dirty="0"/>
              <a:t> de système. Il est </a:t>
            </a:r>
            <a:r>
              <a:rPr lang="en-GB" dirty="0" err="1"/>
              <a:t>composé</a:t>
            </a:r>
            <a:r>
              <a:rPr lang="en-GB" dirty="0"/>
              <a:t> des trois nœuds A, B et C. Chacun de ces nœuds a une demande. Ces nœuds sont soumis à certaines contraintes, représentées par les cases de gauche. La demande à chacun des nœuds est satisfaite par trois types </a:t>
            </a:r>
            <a:r>
              <a:rPr lang="en-GB" dirty="0" err="1"/>
              <a:t>d'unités</a:t>
            </a:r>
            <a:r>
              <a:rPr lang="en-GB" dirty="0"/>
              <a:t> composées de charbon et d'énergie éolienne.</a:t>
            </a:r>
          </a:p>
          <a:p>
            <a:pPr marL="0" lvl="0" indent="0" algn="l" rtl="0">
              <a:spcBef>
                <a:spcPts val="0"/>
              </a:spcBef>
              <a:spcAft>
                <a:spcPts val="0"/>
              </a:spcAft>
              <a:buNone/>
            </a:pPr>
            <a:endParaRPr lang="en-GB" dirty="0"/>
          </a:p>
          <a:p>
            <a:r>
              <a:rPr lang="en-GB" dirty="0"/>
              <a:t>Il est possible de définir des contraintes sur les nœuds. Dans cet exemple, nous avons deux contraintes pour chacun des nœuds. La première contrainte s'applique à tous les </a:t>
            </a:r>
            <a:r>
              <a:rPr lang="en-GB" dirty="0" err="1"/>
              <a:t>nœuds</a:t>
            </a:r>
            <a:r>
              <a:rPr lang="en-GB" dirty="0"/>
              <a:t>: A, B et C doivent avoir une limite d'inertie de 10 000 mégawatts cumulés. Dans ce contexte, l'inertie fait référence à l'énergie stockée dans les grands </a:t>
            </a:r>
            <a:r>
              <a:rPr lang="en-GB" dirty="0" err="1"/>
              <a:t>générateurs</a:t>
            </a:r>
            <a:r>
              <a:rPr lang="en-GB" dirty="0"/>
              <a:t> </a:t>
            </a:r>
            <a:r>
              <a:rPr lang="en-GB" dirty="0" err="1"/>
              <a:t>rotatifs</a:t>
            </a:r>
            <a:r>
              <a:rPr lang="en-GB" dirty="0"/>
              <a:t> et qui peut être utilisée pour compenser des réductions soudaines de </a:t>
            </a:r>
            <a:r>
              <a:rPr lang="en-GB" dirty="0" err="1"/>
              <a:t>l'approvisionnement</a:t>
            </a:r>
            <a:r>
              <a:rPr lang="en-GB" dirty="0"/>
              <a:t> </a:t>
            </a:r>
            <a:r>
              <a:rPr lang="en-GB" dirty="0" err="1"/>
              <a:t>ailleurs</a:t>
            </a:r>
            <a:r>
              <a:rPr lang="en-GB" dirty="0"/>
              <a:t> dans le </a:t>
            </a:r>
            <a:r>
              <a:rPr lang="en-GB" dirty="0" err="1"/>
              <a:t>système</a:t>
            </a:r>
            <a:r>
              <a:rPr lang="en-GB" dirty="0"/>
              <a:t>.</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 deuxième contrainte imposée aux nœuds est celle d'une réserve dynamique. Une réserve dynamique, dans ce contexte, fait référence à la nécessité de disposer d'une capacité de réserve basée sur la production </a:t>
            </a:r>
            <a:r>
              <a:rPr lang="en-GB" dirty="0" err="1"/>
              <a:t>en</a:t>
            </a:r>
            <a:r>
              <a:rPr lang="en-GB" dirty="0"/>
              <a:t> </a:t>
            </a:r>
            <a:r>
              <a:rPr lang="en-GB" dirty="0" err="1"/>
              <a:t>opération</a:t>
            </a:r>
            <a:r>
              <a:rPr lang="en-GB" dirty="0"/>
              <a:t>. Par exemple, 5% de toute la production d'énergie éolienne </a:t>
            </a:r>
            <a:r>
              <a:rPr lang="en-GB" dirty="0" err="1"/>
              <a:t>en</a:t>
            </a:r>
            <a:r>
              <a:rPr lang="en-GB" dirty="0"/>
              <a:t> </a:t>
            </a:r>
            <a:r>
              <a:rPr lang="en-GB" dirty="0" err="1"/>
              <a:t>opération</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Ensuite, nous définissons les demandes d'électricité pour chacun de ces nœuds. Le nœud A a une demande de 1000 MWh, le nœud B une demande de 1500 MWh et le nœud C une demande de 500 MWh.</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Enfin, le type d'unité définit des détails génériques sur les unités qui répondent à cette demande. Ainsi, dans cet exemple, toutes les unités au charbon ont un rendement de 28% et un coût d'investissement de 800 €/kW. Toutes les unités éoliennes ont un rendement de 100% et un coût d'investissement de 1000 €/kW.</a:t>
            </a:r>
            <a:endParaRPr lang="en-GB" u="none"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7371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FlexTool</a:t>
            </a:r>
            <a:r>
              <a:rPr lang="en-GB" dirty="0"/>
              <a:t> peut fonctionner selon deux modes </a:t>
            </a:r>
            <a:r>
              <a:rPr lang="en-GB" dirty="0" err="1"/>
              <a:t>différents</a:t>
            </a:r>
            <a:r>
              <a:rPr lang="en-GB" dirty="0"/>
              <a:t>: (1) </a:t>
            </a:r>
            <a:r>
              <a:rPr lang="en-GB" dirty="0" err="1"/>
              <a:t>Répartition</a:t>
            </a:r>
            <a:r>
              <a:rPr lang="en-GB" dirty="0"/>
              <a:t> et (2) </a:t>
            </a:r>
            <a:r>
              <a:rPr lang="en-GB" dirty="0" err="1"/>
              <a:t>Investissement</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Dans le mode </a:t>
            </a:r>
            <a:r>
              <a:rPr lang="en-GB" i="0" dirty="0" err="1"/>
              <a:t>Répartition</a:t>
            </a:r>
            <a:r>
              <a:rPr lang="en-GB" dirty="0"/>
              <a:t>, </a:t>
            </a:r>
            <a:r>
              <a:rPr lang="en-GB" dirty="0" err="1"/>
              <a:t>FlexTool</a:t>
            </a:r>
            <a:r>
              <a:rPr lang="en-GB" dirty="0"/>
              <a:t> optimise les </a:t>
            </a:r>
            <a:r>
              <a:rPr lang="en-GB" dirty="0" err="1"/>
              <a:t>opérations</a:t>
            </a:r>
            <a:r>
              <a:rPr lang="en-GB" dirty="0"/>
              <a:t> d'une capacité prédéfinie. Par exemple, une étude de cas existante dans un nœud particulier peut avoir une demande de 1000 </a:t>
            </a:r>
            <a:r>
              <a:rPr lang="en-GB" dirty="0" err="1"/>
              <a:t>mégawattheures</a:t>
            </a:r>
            <a:r>
              <a:rPr lang="en-GB" dirty="0"/>
              <a:t> qui est satisfaite par 500 mégawatts d'énergie solaire, 500 mégawatts d'énergie éolienne et 500 </a:t>
            </a:r>
            <a:r>
              <a:rPr lang="en-GB" dirty="0" err="1"/>
              <a:t>mégawatts</a:t>
            </a:r>
            <a:r>
              <a:rPr lang="en-GB" dirty="0"/>
              <a:t> </a:t>
            </a:r>
            <a:r>
              <a:rPr lang="en-GB" dirty="0" err="1"/>
              <a:t>en</a:t>
            </a:r>
            <a:r>
              <a:rPr lang="en-GB" dirty="0"/>
              <a:t> </a:t>
            </a:r>
            <a:r>
              <a:rPr lang="en-GB" dirty="0" err="1"/>
              <a:t>utilisant</a:t>
            </a:r>
            <a:r>
              <a:rPr lang="en-GB" dirty="0"/>
              <a:t> des turbines à gaz. Avec </a:t>
            </a:r>
            <a:r>
              <a:rPr lang="en-GB" dirty="0" err="1"/>
              <a:t>ce</a:t>
            </a:r>
            <a:r>
              <a:rPr lang="en-GB" dirty="0"/>
              <a:t> </a:t>
            </a:r>
            <a:r>
              <a:rPr lang="en-GB" dirty="0" err="1"/>
              <a:t>système</a:t>
            </a:r>
            <a:r>
              <a:rPr lang="en-GB" dirty="0"/>
              <a:t> </a:t>
            </a:r>
            <a:r>
              <a:rPr lang="en-GB" dirty="0" err="1"/>
              <a:t>existant</a:t>
            </a:r>
            <a:r>
              <a:rPr lang="en-GB" dirty="0"/>
              <a:t>, </a:t>
            </a:r>
            <a:r>
              <a:rPr lang="en-GB" dirty="0" err="1"/>
              <a:t>FlexTool</a:t>
            </a:r>
            <a:r>
              <a:rPr lang="en-GB" dirty="0"/>
              <a:t> </a:t>
            </a:r>
            <a:r>
              <a:rPr lang="en-GB" dirty="0" err="1"/>
              <a:t>indique</a:t>
            </a:r>
            <a:r>
              <a:rPr lang="en-GB" dirty="0"/>
              <a:t> la façon optimale d'utiliser ces sources pour répondre à la </a:t>
            </a:r>
            <a:r>
              <a:rPr lang="en-GB" dirty="0" err="1"/>
              <a:t>demande</a:t>
            </a:r>
            <a:r>
              <a:rPr lang="en-GB" dirty="0"/>
              <a:t>.</a:t>
            </a:r>
            <a:r>
              <a:rPr lang="en-GB" dirty="0">
                <a:cs typeface="Calibri"/>
              </a:rPr>
              <a:t> </a:t>
            </a:r>
            <a:r>
              <a:rPr lang="en-GB" dirty="0"/>
              <a:t>Le mode de </a:t>
            </a:r>
            <a:r>
              <a:rPr lang="en-GB" dirty="0" err="1"/>
              <a:t>Répartition</a:t>
            </a:r>
            <a:r>
              <a:rPr lang="en-GB" dirty="0"/>
              <a:t> peut être utilisé pour étudier les </a:t>
            </a:r>
            <a:r>
              <a:rPr lang="en-GB" dirty="0" err="1"/>
              <a:t>défis</a:t>
            </a:r>
            <a:r>
              <a:rPr lang="en-GB" dirty="0"/>
              <a:t> de flexibilité actuels ou les plans </a:t>
            </a:r>
            <a:r>
              <a:rPr lang="en-GB" dirty="0" err="1"/>
              <a:t>d’expansion</a:t>
            </a:r>
            <a:r>
              <a:rPr lang="en-GB" dirty="0"/>
              <a:t> de la </a:t>
            </a:r>
            <a:r>
              <a:rPr lang="en-GB" dirty="0" err="1"/>
              <a:t>capacité</a:t>
            </a:r>
            <a:r>
              <a:rPr lang="en-GB" dirty="0"/>
              <a:t> </a:t>
            </a:r>
            <a:r>
              <a:rPr lang="en-GB" dirty="0" err="1"/>
              <a:t>existante</a:t>
            </a:r>
            <a:r>
              <a:rPr lang="en-GB" dirty="0"/>
              <a:t>. Il peut également être utilisé pour determiner la </a:t>
            </a:r>
            <a:r>
              <a:rPr lang="en-GB" dirty="0" err="1"/>
              <a:t>réduction</a:t>
            </a:r>
            <a:r>
              <a:rPr lang="en-GB" dirty="0"/>
              <a:t> les émissions de CO2 résultant d'un plan d'expansion de la capacité.</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Dans le mode </a:t>
            </a:r>
            <a:r>
              <a:rPr lang="en-GB" dirty="0" err="1"/>
              <a:t>Investissement</a:t>
            </a:r>
            <a:r>
              <a:rPr lang="en-GB" dirty="0"/>
              <a:t>, </a:t>
            </a:r>
            <a:r>
              <a:rPr lang="en-GB" dirty="0" err="1"/>
              <a:t>FlexTool</a:t>
            </a:r>
            <a:r>
              <a:rPr lang="en-GB" dirty="0"/>
              <a:t> </a:t>
            </a:r>
            <a:r>
              <a:rPr lang="en-GB" dirty="0" err="1"/>
              <a:t>peut</a:t>
            </a:r>
            <a:r>
              <a:rPr lang="en-GB" dirty="0"/>
              <a:t> identifier des </a:t>
            </a:r>
            <a:r>
              <a:rPr lang="en-GB" dirty="0" err="1"/>
              <a:t>investissements</a:t>
            </a:r>
            <a:r>
              <a:rPr lang="en-GB" dirty="0"/>
              <a:t> </a:t>
            </a:r>
            <a:r>
              <a:rPr lang="en-GB" dirty="0" err="1"/>
              <a:t>optimaux</a:t>
            </a:r>
            <a:r>
              <a:rPr lang="en-GB" dirty="0"/>
              <a:t>. Par exemple, </a:t>
            </a:r>
            <a:r>
              <a:rPr lang="en-GB" dirty="0" err="1"/>
              <a:t>FlexTool</a:t>
            </a:r>
            <a:r>
              <a:rPr lang="en-GB" dirty="0"/>
              <a:t> </a:t>
            </a:r>
            <a:r>
              <a:rPr lang="en-GB" dirty="0" err="1"/>
              <a:t>peut</a:t>
            </a:r>
            <a:r>
              <a:rPr lang="en-GB" dirty="0"/>
              <a:t> </a:t>
            </a:r>
            <a:r>
              <a:rPr lang="en-GB" dirty="0" err="1"/>
              <a:t>déterminer</a:t>
            </a:r>
            <a:r>
              <a:rPr lang="en-GB" dirty="0"/>
              <a:t> la meilleure façon </a:t>
            </a:r>
            <a:r>
              <a:rPr lang="en-GB" dirty="0" err="1"/>
              <a:t>d'investir</a:t>
            </a:r>
            <a:r>
              <a:rPr lang="en-GB" dirty="0"/>
              <a:t> </a:t>
            </a:r>
            <a:r>
              <a:rPr lang="en-GB" dirty="0" err="1"/>
              <a:t>afin</a:t>
            </a:r>
            <a:r>
              <a:rPr lang="en-GB" dirty="0"/>
              <a:t> de faire face aux </a:t>
            </a:r>
            <a:r>
              <a:rPr lang="en-GB" dirty="0" err="1"/>
              <a:t>défis</a:t>
            </a:r>
            <a:r>
              <a:rPr lang="en-GB" dirty="0"/>
              <a:t> de </a:t>
            </a:r>
            <a:r>
              <a:rPr lang="en-GB" dirty="0" err="1"/>
              <a:t>flexibilité</a:t>
            </a:r>
            <a:r>
              <a:rPr lang="en-GB" dirty="0"/>
              <a:t> </a:t>
            </a:r>
            <a:r>
              <a:rPr lang="en-GB" dirty="0" err="1"/>
              <a:t>ou</a:t>
            </a:r>
            <a:r>
              <a:rPr lang="en-GB" dirty="0"/>
              <a:t> de réduire les coûts </a:t>
            </a:r>
            <a:r>
              <a:rPr lang="en-GB" dirty="0" err="1"/>
              <a:t>d'exploitation</a:t>
            </a:r>
            <a:r>
              <a:rPr lang="en-GB" dirty="0"/>
              <a:t>. Dans </a:t>
            </a:r>
            <a:r>
              <a:rPr lang="en-GB" dirty="0" err="1"/>
              <a:t>ce</a:t>
            </a:r>
            <a:r>
              <a:rPr lang="en-GB" dirty="0"/>
              <a:t> mode, les utilisateurs peuvent définir des </a:t>
            </a:r>
            <a:r>
              <a:rPr lang="en-GB" dirty="0" err="1"/>
              <a:t>limites</a:t>
            </a:r>
            <a:r>
              <a:rPr lang="en-GB" dirty="0"/>
              <a:t> au </a:t>
            </a:r>
            <a:r>
              <a:rPr lang="en-GB" dirty="0" err="1"/>
              <a:t>niveau</a:t>
            </a:r>
            <a:r>
              <a:rPr lang="en-GB" dirty="0"/>
              <a:t> des </a:t>
            </a:r>
            <a:r>
              <a:rPr lang="en-GB" dirty="0" err="1"/>
              <a:t>investissements</a:t>
            </a:r>
            <a:r>
              <a:rPr lang="en-GB" dirty="0"/>
              <a:t> autorisés en ajoutant des </a:t>
            </a:r>
            <a:r>
              <a:rPr lang="en-GB" dirty="0" err="1"/>
              <a:t>contraintes</a:t>
            </a:r>
            <a:r>
              <a:rPr lang="en-GB" dirty="0"/>
              <a:t>, par </a:t>
            </a:r>
            <a:r>
              <a:rPr lang="en-GB" dirty="0" err="1"/>
              <a:t>exemple</a:t>
            </a:r>
            <a:r>
              <a:rPr lang="en-GB" dirty="0"/>
              <a:t> </a:t>
            </a:r>
            <a:r>
              <a:rPr lang="en-GB" dirty="0" err="1"/>
              <a:t>en</a:t>
            </a:r>
            <a:r>
              <a:rPr lang="en-GB" dirty="0"/>
              <a:t> </a:t>
            </a:r>
            <a:r>
              <a:rPr lang="en-GB" dirty="0" err="1"/>
              <a:t>fixant</a:t>
            </a:r>
            <a:r>
              <a:rPr lang="en-GB" dirty="0"/>
              <a:t> un </a:t>
            </a:r>
            <a:r>
              <a:rPr lang="en-GB" dirty="0" err="1"/>
              <a:t>niveau</a:t>
            </a:r>
            <a:r>
              <a:rPr lang="en-GB" dirty="0"/>
              <a:t> maximal </a:t>
            </a:r>
            <a:r>
              <a:rPr lang="en-GB" dirty="0" err="1"/>
              <a:t>d’utilisation</a:t>
            </a:r>
            <a:r>
              <a:rPr lang="en-GB" dirty="0"/>
              <a:t> des sources </a:t>
            </a:r>
            <a:r>
              <a:rPr lang="en-GB" dirty="0" err="1"/>
              <a:t>d'énergie</a:t>
            </a:r>
            <a:r>
              <a:rPr lang="en-GB" dirty="0"/>
              <a:t> </a:t>
            </a:r>
            <a:r>
              <a:rPr lang="en-GB" dirty="0" err="1"/>
              <a:t>renouvelables</a:t>
            </a:r>
            <a:r>
              <a:rPr lang="en-GB" dirty="0"/>
              <a:t> telles que le solaire et l'éolien.</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57720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3BAF3904-44E0-4C3F-A22C-DBEDF2BA6BDF}"/>
              </a:ext>
            </a:extLst>
          </p:cNvPr>
          <p:cNvPicPr>
            <a:picLocks noChangeAspect="1"/>
          </p:cNvPicPr>
          <p:nvPr/>
        </p:nvPicPr>
        <p:blipFill>
          <a:blip r:embed="rId3"/>
          <a:stretch>
            <a:fillRect/>
          </a:stretch>
        </p:blipFill>
        <p:spPr>
          <a:xfrm>
            <a:off x="0" y="153"/>
            <a:ext cx="12192000" cy="6857693"/>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47853" y="3782936"/>
            <a:ext cx="4052747"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La </a:t>
            </a:r>
            <a:r>
              <a:rPr lang="en-ZA" b="1" dirty="0" err="1">
                <a:latin typeface="Open Sans ExtraBold"/>
                <a:ea typeface="Open Sans ExtraBold" panose="020B0606030504020204" pitchFamily="34" charset="0"/>
                <a:cs typeface="Open Sans ExtraBold" panose="020B0606030504020204" pitchFamily="34" charset="0"/>
              </a:rPr>
              <a:t>modélisation</a:t>
            </a:r>
            <a:r>
              <a:rPr lang="en-ZA" b="1" dirty="0">
                <a:latin typeface="Open Sans ExtraBold"/>
                <a:ea typeface="Open Sans ExtraBold" panose="020B0606030504020204" pitchFamily="34" charset="0"/>
                <a:cs typeface="Open Sans ExtraBold" panose="020B0606030504020204" pitchFamily="34" charset="0"/>
              </a:rPr>
              <a:t> et la </a:t>
            </a:r>
            <a:r>
              <a:rPr lang="en-ZA" b="1" dirty="0" err="1">
                <a:latin typeface="Open Sans ExtraBold"/>
                <a:ea typeface="Open Sans ExtraBold" panose="020B0606030504020204" pitchFamily="34" charset="0"/>
                <a:cs typeface="Open Sans ExtraBold" panose="020B0606030504020204" pitchFamily="34" charset="0"/>
              </a:rPr>
              <a:t>flexibilité</a:t>
            </a:r>
            <a:r>
              <a:rPr lang="en-ZA" b="1" dirty="0">
                <a:latin typeface="Open Sans ExtraBold"/>
                <a:ea typeface="Open Sans ExtraBold" panose="020B0606030504020204" pitchFamily="34" charset="0"/>
                <a:cs typeface="Open Sans ExtraBold" panose="020B0606030504020204" pitchFamily="34" charset="0"/>
              </a:rPr>
              <a:t> </a:t>
            </a:r>
            <a:br>
              <a:rPr lang="en-ZA" b="1" dirty="0">
                <a:latin typeface="Open Sans ExtraBold"/>
                <a:ea typeface="Open Sans ExtraBold" panose="020B0606030504020204" pitchFamily="34" charset="0"/>
                <a:cs typeface="Open Sans ExtraBold" panose="020B0606030504020204" pitchFamily="34" charset="0"/>
              </a:rPr>
            </a:br>
            <a:r>
              <a:rPr lang="en-ZA" b="1" dirty="0">
                <a:latin typeface="Open Sans ExtraBold"/>
                <a:ea typeface="Open Sans ExtraBold" panose="020B0606030504020204" pitchFamily="34" charset="0"/>
                <a:cs typeface="Open Sans ExtraBold" panose="020B0606030504020204" pitchFamily="34" charset="0"/>
              </a:rPr>
              <a:t>du </a:t>
            </a:r>
            <a:r>
              <a:rPr lang="en-ZA" b="1" dirty="0" err="1">
                <a:latin typeface="Open Sans ExtraBold"/>
                <a:ea typeface="Open Sans ExtraBold" panose="020B0606030504020204" pitchFamily="34" charset="0"/>
                <a:cs typeface="Open Sans ExtraBold" panose="020B0606030504020204" pitchFamily="34" charset="0"/>
              </a:rPr>
              <a:t>secteur</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énergétique</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47853" y="4429267"/>
            <a:ext cx="6842310" cy="1446550"/>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Cours 14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err="1">
                <a:latin typeface="Open Sans ExtraBold"/>
                <a:ea typeface="Open Sans ExtraBold" panose="020B0606030504020204" pitchFamily="34" charset="0"/>
                <a:cs typeface="Open Sans ExtraBold" panose="020B0606030504020204" pitchFamily="34" charset="0"/>
              </a:rPr>
              <a:t>Méthodologie</a:t>
            </a:r>
            <a:r>
              <a:rPr lang="en-ZA" sz="4400" b="1" dirty="0">
                <a:latin typeface="Open Sans ExtraBold"/>
                <a:ea typeface="Open Sans ExtraBold" panose="020B0606030504020204" pitchFamily="34" charset="0"/>
                <a:cs typeface="Open Sans ExtraBold" panose="020B0606030504020204" pitchFamily="34" charset="0"/>
              </a:rPr>
              <a:t> </a:t>
            </a:r>
            <a:r>
              <a:rPr lang="en-ZA" sz="4400" b="1" dirty="0" err="1">
                <a:latin typeface="Open Sans ExtraBold"/>
                <a:ea typeface="Open Sans ExtraBold" panose="020B0606030504020204" pitchFamily="34" charset="0"/>
                <a:cs typeface="Open Sans ExtraBold" panose="020B0606030504020204" pitchFamily="34" charset="0"/>
              </a:rPr>
              <a:t>FlexTool</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55980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5F3B2F5C-3EEC-46B5-82C9-37BD0B5A8ABA}"/>
              </a:ext>
            </a:extLst>
          </p:cNvPr>
          <p:cNvSpPr/>
          <p:nvPr/>
        </p:nvSpPr>
        <p:spPr>
          <a:xfrm>
            <a:off x="949846" y="997328"/>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14.2.3 Stockage dans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E9C8CFDD-47C6-4FD9-A290-8AE79F0FCF01}"/>
              </a:ext>
            </a:extLst>
          </p:cNvPr>
          <p:cNvSpPr txBox="1">
            <a:spLocks/>
          </p:cNvSpPr>
          <p:nvPr/>
        </p:nvSpPr>
        <p:spPr>
          <a:xfrm>
            <a:off x="838200" y="-456262"/>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a:t>
            </a:r>
            <a:r>
              <a:rPr lang="en-GB" sz="4400" dirty="0" err="1">
                <a:latin typeface="Open Sans"/>
                <a:ea typeface="Open Sans" panose="020B0606030504020204" pitchFamily="34" charset="0"/>
                <a:cs typeface="Open Sans" panose="020B0606030504020204" pitchFamily="34" charset="0"/>
                <a:sym typeface="Bodoni SvtyTwo ITC TT-Book"/>
              </a:rPr>
              <a:t>Méthodologie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CF195017-AE81-4C4B-A387-4849967D35ED}"/>
              </a:ext>
            </a:extLst>
          </p:cNvPr>
          <p:cNvSpPr>
            <a:spLocks noGrp="1"/>
          </p:cNvSpPr>
          <p:nvPr>
            <p:ph idx="1"/>
          </p:nvPr>
        </p:nvSpPr>
        <p:spPr>
          <a:xfrm>
            <a:off x="838200" y="1552625"/>
            <a:ext cx="10515600" cy="4308047"/>
          </a:xfrm>
        </p:spPr>
        <p:txBody>
          <a:bodyPr vert="horz" lIns="91440" tIns="45720" rIns="91440" bIns="45720" rtlCol="0" anchor="t">
            <a:normAutofit/>
          </a:bodyPr>
          <a:lstStyle/>
          <a:p>
            <a:r>
              <a:rPr lang="en-US" sz="2000" dirty="0">
                <a:latin typeface="Open Sans"/>
                <a:ea typeface="Open Sans" panose="020B0606030504020204" pitchFamily="34" charset="0"/>
                <a:cs typeface="Open Sans" panose="020B0606030504020204" pitchFamily="34" charset="0"/>
              </a:rPr>
              <a:t>Dans </a:t>
            </a:r>
            <a:r>
              <a:rPr lang="en-US" sz="2000" dirty="0" err="1">
                <a:latin typeface="Open Sans"/>
                <a:ea typeface="Open Sans" panose="020B0606030504020204" pitchFamily="34" charset="0"/>
                <a:cs typeface="Open Sans" panose="020B0606030504020204" pitchFamily="34" charset="0"/>
              </a:rPr>
              <a:t>FlexTool, il est possible de </a:t>
            </a:r>
            <a:r>
              <a:rPr lang="en-US" sz="2000" dirty="0">
                <a:latin typeface="Open Sans"/>
                <a:ea typeface="Open Sans" panose="020B0606030504020204" pitchFamily="34" charset="0"/>
                <a:cs typeface="Open Sans" panose="020B0606030504020204" pitchFamily="34" charset="0"/>
              </a:rPr>
              <a:t>modéliser des unités de stockage.</a:t>
            </a:r>
          </a:p>
          <a:p>
            <a:r>
              <a:rPr lang="en-US" sz="2000" dirty="0">
                <a:latin typeface="Open Sans"/>
                <a:ea typeface="Open Sans" panose="020B0606030504020204" pitchFamily="34" charset="0"/>
                <a:cs typeface="Open Sans" panose="020B0606030504020204" pitchFamily="34" charset="0"/>
              </a:rPr>
              <a:t>Ces unités de stockage emmagasinent l'énergie et la restituent ultérieurement.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Les unités de base, par exemple les batteries, sont très simples à </a:t>
            </a:r>
            <a:r>
              <a:rPr lang="en-US" sz="2000" dirty="0" err="1">
                <a:latin typeface="Open Sans" panose="020B0606030504020204" pitchFamily="34" charset="0"/>
                <a:ea typeface="Open Sans" panose="020B0606030504020204" pitchFamily="34" charset="0"/>
                <a:cs typeface="Open Sans" panose="020B0606030504020204" pitchFamily="34" charset="0"/>
              </a:rPr>
              <a:t>modéliser</a:t>
            </a:r>
            <a:r>
              <a:rPr lang="en-US" sz="2000" dirty="0">
                <a:latin typeface="Open Sans" panose="020B0606030504020204" pitchFamily="34" charset="0"/>
                <a:ea typeface="Open Sans" panose="020B0606030504020204" pitchFamily="34" charset="0"/>
                <a:cs typeface="Open Sans" panose="020B0606030504020204" pitchFamily="34" charset="0"/>
              </a:rPr>
              <a:t> dans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a:ea typeface="Open Sans" panose="020B0606030504020204" pitchFamily="34" charset="0"/>
                <a:cs typeface="Open Sans" panose="020B0606030504020204" pitchFamily="34" charset="0"/>
              </a:rPr>
              <a:t>Les études de cas plus avancées peuvent comporter des unités de charge de stockage qui </a:t>
            </a:r>
            <a:r>
              <a:rPr lang="en-US" sz="2000" dirty="0" err="1">
                <a:latin typeface="Open Sans"/>
                <a:ea typeface="Open Sans" panose="020B0606030504020204" pitchFamily="34" charset="0"/>
                <a:cs typeface="Open Sans" panose="020B0606030504020204" pitchFamily="34" charset="0"/>
              </a:rPr>
              <a:t>emmagasinent</a:t>
            </a:r>
            <a:r>
              <a:rPr lang="en-US" sz="2000" dirty="0">
                <a:latin typeface="Open Sans"/>
                <a:ea typeface="Open Sans" panose="020B0606030504020204" pitchFamily="34" charset="0"/>
                <a:cs typeface="Open Sans" panose="020B0606030504020204" pitchFamily="34" charset="0"/>
              </a:rPr>
              <a:t> l'énergie dans un réseau de stockage.</a:t>
            </a:r>
          </a:p>
          <a:p>
            <a:pPr lvl="1"/>
            <a:r>
              <a:rPr lang="en-US" sz="2000" dirty="0">
                <a:latin typeface="Open Sans" panose="020B0606030504020204" pitchFamily="34" charset="0"/>
                <a:ea typeface="Open Sans" panose="020B0606030504020204" pitchFamily="34" charset="0"/>
                <a:cs typeface="Open Sans" panose="020B0606030504020204" pitchFamily="34" charset="0"/>
              </a:rPr>
              <a:t>Il est également possible d'utiliser des unités de décharge de stockage, qui </a:t>
            </a:r>
            <a:r>
              <a:rPr lang="en-US" sz="2000" dirty="0" err="1">
                <a:latin typeface="Open Sans" panose="020B0606030504020204" pitchFamily="34" charset="0"/>
                <a:ea typeface="Open Sans" panose="020B0606030504020204" pitchFamily="34" charset="0"/>
                <a:cs typeface="Open Sans" panose="020B0606030504020204" pitchFamily="34" charset="0"/>
              </a:rPr>
              <a:t>convertissent</a:t>
            </a:r>
            <a:r>
              <a:rPr lang="en-US" sz="2000" dirty="0">
                <a:latin typeface="Open Sans" panose="020B0606030504020204" pitchFamily="34" charset="0"/>
                <a:ea typeface="Open Sans" panose="020B0606030504020204" pitchFamily="34" charset="0"/>
                <a:cs typeface="Open Sans" panose="020B0606030504020204" pitchFamily="34" charset="0"/>
              </a:rPr>
              <a:t> par </a:t>
            </a:r>
            <a:r>
              <a:rPr lang="en-US" sz="2000" dirty="0" err="1">
                <a:latin typeface="Open Sans" panose="020B0606030504020204" pitchFamily="34" charset="0"/>
                <a:ea typeface="Open Sans" panose="020B0606030504020204" pitchFamily="34" charset="0"/>
                <a:cs typeface="Open Sans" panose="020B0606030504020204" pitchFamily="34" charset="0"/>
              </a:rPr>
              <a:t>défaut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l'énergie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emmagasinée</a:t>
            </a:r>
            <a:r>
              <a:rPr lang="en-US" sz="2000" dirty="0">
                <a:latin typeface="Open Sans" panose="020B0606030504020204" pitchFamily="34" charset="0"/>
                <a:ea typeface="Open Sans" panose="020B0606030504020204" pitchFamily="34" charset="0"/>
                <a:cs typeface="Open Sans" panose="020B0606030504020204" pitchFamily="34" charset="0"/>
              </a:rPr>
              <a:t> en </a:t>
            </a:r>
            <a:r>
              <a:rPr lang="en-US" sz="2000" dirty="0" err="1">
                <a:latin typeface="Open Sans" panose="020B0606030504020204" pitchFamily="34" charset="0"/>
                <a:ea typeface="Open Sans" panose="020B0606030504020204" pitchFamily="34" charset="0"/>
                <a:cs typeface="Open Sans" panose="020B0606030504020204" pitchFamily="34" charset="0"/>
              </a:rPr>
              <a:t>énergie</a:t>
            </a:r>
            <a:r>
              <a:rPr lang="en-US" sz="2000" dirty="0">
                <a:latin typeface="Open Sans" panose="020B0606030504020204" pitchFamily="34" charset="0"/>
                <a:ea typeface="Open Sans" panose="020B0606030504020204" pitchFamily="34" charset="0"/>
                <a:cs typeface="Open Sans" panose="020B0606030504020204" pitchFamily="34" charset="0"/>
              </a:rPr>
              <a:t> disponible dans le reseau de stockage.</a:t>
            </a:r>
          </a:p>
          <a:p>
            <a:r>
              <a:rPr lang="en-US" sz="2000" dirty="0">
                <a:latin typeface="Open Sans"/>
                <a:ea typeface="Open Sans" panose="020B0606030504020204" pitchFamily="34" charset="0"/>
                <a:cs typeface="Open Sans" panose="020B0606030504020204" pitchFamily="34" charset="0"/>
              </a:rPr>
              <a:t>Il est possible de modéliser différents types de stockage tells que les batteries, l'hydroélectricité par </a:t>
            </a:r>
            <a:r>
              <a:rPr lang="en-US" sz="2000" dirty="0" err="1">
                <a:latin typeface="Open Sans"/>
                <a:ea typeface="Open Sans" panose="020B0606030504020204" pitchFamily="34" charset="0"/>
                <a:cs typeface="Open Sans" panose="020B0606030504020204" pitchFamily="34" charset="0"/>
              </a:rPr>
              <a:t>pompage</a:t>
            </a:r>
            <a:r>
              <a:rPr lang="en-US" sz="2000" dirty="0">
                <a:latin typeface="Open Sans"/>
                <a:ea typeface="Open Sans" panose="020B0606030504020204" pitchFamily="34" charset="0"/>
                <a:cs typeface="Open Sans" panose="020B0606030504020204" pitchFamily="34" charset="0"/>
              </a:rPr>
              <a:t>, le “Power-to-x” (</a:t>
            </a:r>
            <a:r>
              <a:rPr lang="en-US" sz="2000" dirty="0" err="1">
                <a:latin typeface="Open Sans"/>
                <a:ea typeface="Open Sans" panose="020B0606030504020204" pitchFamily="34" charset="0"/>
                <a:cs typeface="Open Sans" panose="020B0606030504020204" pitchFamily="34" charset="0"/>
              </a:rPr>
              <a:t>électricité</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ou</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hydrogène</a:t>
            </a:r>
            <a:r>
              <a:rPr lang="en-US" sz="2000" dirty="0">
                <a:latin typeface="Open Sans"/>
                <a:ea typeface="Open Sans" panose="020B0606030504020204" pitchFamily="34" charset="0"/>
                <a:cs typeface="Open Sans" panose="020B0606030504020204" pitchFamily="34" charset="0"/>
              </a:rPr>
              <a:t>).</a:t>
            </a:r>
          </a:p>
          <a:p>
            <a:r>
              <a:rPr lang="en-US" sz="2000" dirty="0">
                <a:latin typeface="Open Sans" panose="020B0606030504020204" pitchFamily="34" charset="0"/>
                <a:ea typeface="Open Sans" panose="020B0606030504020204" pitchFamily="34" charset="0"/>
                <a:cs typeface="Open Sans" panose="020B0606030504020204" pitchFamily="34" charset="0"/>
              </a:rPr>
              <a:t>Les utilisateurs peuvent étudier les avantages des systèmes de stockage pour les systèmes énergétiques à court et à long terme.</a:t>
            </a:r>
          </a:p>
        </p:txBody>
      </p:sp>
    </p:spTree>
    <p:extLst>
      <p:ext uri="{BB962C8B-B14F-4D97-AF65-F5344CB8AC3E}">
        <p14:creationId xmlns:p14="http://schemas.microsoft.com/office/powerpoint/2010/main" val="11496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29640623-8B58-4DD6-8CCD-D161D15E0210}"/>
              </a:ext>
            </a:extLst>
          </p:cNvPr>
          <p:cNvSpPr/>
          <p:nvPr/>
        </p:nvSpPr>
        <p:spPr>
          <a:xfrm>
            <a:off x="949845" y="1034804"/>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14.2.4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Couplage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secteurs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EA2D3ED2-314B-4216-BEA0-3D1EF64B3DF6}"/>
              </a:ext>
            </a:extLst>
          </p:cNvPr>
          <p:cNvSpPr txBox="1">
            <a:spLocks/>
          </p:cNvSpPr>
          <p:nvPr/>
        </p:nvSpPr>
        <p:spPr>
          <a:xfrm>
            <a:off x="838200" y="-456262"/>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a:t>
            </a:r>
            <a:r>
              <a:rPr lang="en-GB" sz="4400" dirty="0" err="1">
                <a:latin typeface="Open Sans"/>
                <a:ea typeface="Open Sans" panose="020B0606030504020204" pitchFamily="34" charset="0"/>
                <a:cs typeface="Open Sans" panose="020B0606030504020204" pitchFamily="34" charset="0"/>
                <a:sym typeface="Bodoni SvtyTwo ITC TT-Book"/>
              </a:rPr>
              <a:t>Méthodologie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F5DD5294-6D7C-A24B-8F93-9FCA516B0D8D}"/>
              </a:ext>
            </a:extLst>
          </p:cNvPr>
          <p:cNvSpPr>
            <a:spLocks noGrp="1"/>
          </p:cNvSpPr>
          <p:nvPr>
            <p:ph idx="1"/>
          </p:nvPr>
        </p:nvSpPr>
        <p:spPr>
          <a:xfrm>
            <a:off x="838200" y="1497290"/>
            <a:ext cx="10515600" cy="4441611"/>
          </a:xfrm>
        </p:spPr>
        <p:txBody>
          <a:bodyPr vert="horz" lIns="91440" tIns="45720" rIns="91440" bIns="45720" rtlCol="0" anchor="t">
            <a:normAutofit lnSpcReduction="10000"/>
          </a:bodyPr>
          <a:lstStyle/>
          <a:p>
            <a:r>
              <a:rPr lang="en-US" sz="2000" dirty="0">
                <a:latin typeface="Open Sans" panose="020B0606030504020204" pitchFamily="34" charset="0"/>
                <a:ea typeface="Open Sans" panose="020B0606030504020204" pitchFamily="34" charset="0"/>
                <a:cs typeface="Open Sans" panose="020B0606030504020204" pitchFamily="34" charset="0"/>
              </a:rPr>
              <a:t>Le couplage sectoriel </a:t>
            </a:r>
            <a:r>
              <a:rPr lang="en-US" sz="2000" dirty="0" err="1">
                <a:latin typeface="Open Sans" panose="020B0606030504020204" pitchFamily="34" charset="0"/>
                <a:ea typeface="Open Sans" panose="020B0606030504020204" pitchFamily="34" charset="0"/>
                <a:cs typeface="Open Sans" panose="020B0606030504020204" pitchFamily="34" charset="0"/>
              </a:rPr>
              <a:t>peut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constituer</a:t>
            </a:r>
            <a:r>
              <a:rPr lang="en-US" sz="2000" dirty="0">
                <a:latin typeface="Open Sans" panose="020B0606030504020204" pitchFamily="34" charset="0"/>
                <a:ea typeface="Open Sans" panose="020B0606030504020204" pitchFamily="34" charset="0"/>
                <a:cs typeface="Open Sans" panose="020B0606030504020204" pitchFamily="34" charset="0"/>
              </a:rPr>
              <a:t> une source importante de flexibilité pour le réseau.</a:t>
            </a:r>
          </a:p>
          <a:p>
            <a:r>
              <a:rPr lang="en-US" sz="2000" dirty="0">
                <a:latin typeface="Open Sans" panose="020B0606030504020204" pitchFamily="34" charset="0"/>
                <a:ea typeface="Open Sans" panose="020B0606030504020204" pitchFamily="34" charset="0"/>
                <a:cs typeface="Open Sans" panose="020B0606030504020204" pitchFamily="34" charset="0"/>
              </a:rPr>
              <a:t>Par </a:t>
            </a:r>
            <a:r>
              <a:rPr lang="en-US" sz="2000" dirty="0" err="1">
                <a:latin typeface="Open Sans" panose="020B0606030504020204" pitchFamily="34" charset="0"/>
                <a:ea typeface="Open Sans" panose="020B0606030504020204" pitchFamily="34" charset="0"/>
                <a:cs typeface="Open Sans" panose="020B0606030504020204" pitchFamily="34" charset="0"/>
              </a:rPr>
              <a:t>exemple</a:t>
            </a:r>
            <a:r>
              <a:rPr lang="en-US" sz="2000" dirty="0">
                <a:latin typeface="Open Sans" panose="020B0606030504020204" pitchFamily="34" charset="0"/>
                <a:ea typeface="Open Sans" panose="020B0606030504020204" pitchFamily="34" charset="0"/>
                <a:cs typeface="Open Sans" panose="020B0606030504020204" pitchFamily="34" charset="0"/>
              </a:rPr>
              <a:t>: la transformation de la canne à sucre ou du tabac pour les charges de pointe et </a:t>
            </a:r>
            <a:r>
              <a:rPr lang="en-US" sz="2000" dirty="0" err="1">
                <a:latin typeface="Open Sans" panose="020B0606030504020204" pitchFamily="34" charset="0"/>
                <a:ea typeface="Open Sans" panose="020B0606030504020204" pitchFamily="34" charset="0"/>
                <a:cs typeface="Open Sans" panose="020B0606030504020204" pitchFamily="34" charset="0"/>
              </a:rPr>
              <a:t>l'énergie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excédentaire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Exemple de couplage du secteur des véhicules électriques (VÉ):</a:t>
            </a:r>
          </a:p>
          <a:p>
            <a:pPr lvl="1"/>
            <a:r>
              <a:rPr lang="en-US" sz="2000" b="1" dirty="0">
                <a:latin typeface="Open Sans"/>
                <a:ea typeface="Open Sans" panose="020B0606030504020204" pitchFamily="34" charset="0"/>
                <a:cs typeface="Open Sans" panose="020B0606030504020204" pitchFamily="34" charset="0"/>
              </a:rPr>
              <a:t>La recharge sans </a:t>
            </a:r>
            <a:r>
              <a:rPr lang="en-US" sz="2000" b="1" dirty="0" err="1">
                <a:latin typeface="Open Sans"/>
                <a:ea typeface="Open Sans" panose="020B0606030504020204" pitchFamily="34" charset="0"/>
                <a:cs typeface="Open Sans" panose="020B0606030504020204" pitchFamily="34" charset="0"/>
              </a:rPr>
              <a:t>avantage</a:t>
            </a:r>
            <a:r>
              <a:rPr lang="en-US" sz="2000" b="1" dirty="0">
                <a:latin typeface="Open Sans"/>
                <a:ea typeface="Open Sans" panose="020B0606030504020204" pitchFamily="34" charset="0"/>
                <a:cs typeface="Open Sans" panose="020B0606030504020204" pitchFamily="34" charset="0"/>
              </a:rPr>
              <a:t> des VÉ:</a:t>
            </a:r>
            <a:r>
              <a:rPr lang="en-US" sz="2000" dirty="0">
                <a:latin typeface="Open Sans"/>
                <a:ea typeface="Open Sans" panose="020B0606030504020204" pitchFamily="34" charset="0"/>
                <a:cs typeface="Open Sans" panose="020B0606030504020204" pitchFamily="34" charset="0"/>
              </a:rPr>
              <a:t> les propriétaires de voitures chargent leurs véhicules, mais ne les </a:t>
            </a:r>
            <a:r>
              <a:rPr lang="en-US" sz="2000" dirty="0" err="1">
                <a:latin typeface="Open Sans"/>
                <a:ea typeface="Open Sans" panose="020B0606030504020204" pitchFamily="34" charset="0"/>
                <a:cs typeface="Open Sans" panose="020B0606030504020204" pitchFamily="34" charset="0"/>
              </a:rPr>
              <a:t>déchargent</a:t>
            </a:r>
            <a:r>
              <a:rPr lang="en-US" sz="2000" dirty="0">
                <a:latin typeface="Open Sans"/>
                <a:ea typeface="Open Sans" panose="020B0606030504020204" pitchFamily="34" charset="0"/>
                <a:cs typeface="Open Sans" panose="020B0606030504020204" pitchFamily="34" charset="0"/>
              </a:rPr>
              <a:t> pas jamais le réseau.</a:t>
            </a:r>
          </a:p>
          <a:p>
            <a:pPr lvl="1"/>
            <a:r>
              <a:rPr lang="en-US" sz="2000" b="1" dirty="0">
                <a:latin typeface="Open Sans" panose="020B0606030504020204" pitchFamily="34" charset="0"/>
                <a:ea typeface="Open Sans" panose="020B0606030504020204" pitchFamily="34" charset="0"/>
                <a:cs typeface="Open Sans" panose="020B0606030504020204" pitchFamily="34" charset="0"/>
              </a:rPr>
              <a:t>La recharge intelligente des VÉ:</a:t>
            </a:r>
            <a:r>
              <a:rPr lang="en-US" sz="2000" dirty="0">
                <a:latin typeface="Open Sans" panose="020B0606030504020204" pitchFamily="34" charset="0"/>
                <a:ea typeface="Open Sans" panose="020B0606030504020204" pitchFamily="34" charset="0"/>
                <a:cs typeface="Open Sans" panose="020B0606030504020204" pitchFamily="34" charset="0"/>
              </a:rPr>
              <a:t> un certain nombre de propriétaires de véhicules électriques de décaler leur recharge de quelques heures afin d'aider le réseau.</a:t>
            </a:r>
          </a:p>
          <a:p>
            <a:pPr lvl="1"/>
            <a:r>
              <a:rPr lang="en-US" sz="2000" b="1" dirty="0">
                <a:latin typeface="Open Sans" panose="020B0606030504020204" pitchFamily="34" charset="0"/>
                <a:ea typeface="Open Sans" panose="020B0606030504020204" pitchFamily="34" charset="0"/>
                <a:cs typeface="Open Sans" panose="020B0606030504020204" pitchFamily="34" charset="0"/>
              </a:rPr>
              <a:t>Les VÉ comme moyen de stockage: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certaine </a:t>
            </a:r>
            <a:r>
              <a:rPr lang="en-GB" sz="2000" dirty="0">
                <a:latin typeface="Open Sans" panose="020B0606030504020204" pitchFamily="34" charset="0"/>
                <a:ea typeface="Open Sans" panose="020B0606030504020204" pitchFamily="34" charset="0"/>
                <a:cs typeface="Open Sans" panose="020B0606030504020204" pitchFamily="34" charset="0"/>
              </a:rPr>
              <a:t>proportion de propriétaires de voitures </a:t>
            </a:r>
            <a:r>
              <a:rPr lang="en-GB" sz="2000" dirty="0" err="1">
                <a:latin typeface="Open Sans" panose="020B0606030504020204" pitchFamily="34" charset="0"/>
                <a:ea typeface="Open Sans" panose="020B0606030504020204" pitchFamily="34" charset="0"/>
                <a:cs typeface="Open Sans" panose="020B0606030504020204" pitchFamily="34" charset="0"/>
              </a:rPr>
              <a:t>permettent</a:t>
            </a:r>
            <a:r>
              <a:rPr lang="en-GB" sz="2000" dirty="0">
                <a:latin typeface="Open Sans" panose="020B0606030504020204" pitchFamily="34" charset="0"/>
                <a:ea typeface="Open Sans" panose="020B0606030504020204" pitchFamily="34" charset="0"/>
                <a:cs typeface="Open Sans" panose="020B0606030504020204" pitchFamily="34" charset="0"/>
              </a:rPr>
              <a:t> à leurs batteries d'être utilisées comme moyen de stockage </a:t>
            </a:r>
            <a:r>
              <a:rPr lang="en-GB" sz="2000" dirty="0" err="1">
                <a:latin typeface="Open Sans" panose="020B0606030504020204" pitchFamily="34" charset="0"/>
                <a:ea typeface="Open Sans" panose="020B0606030504020204" pitchFamily="34" charset="0"/>
                <a:cs typeface="Open Sans" panose="020B0606030504020204" pitchFamily="34" charset="0"/>
              </a:rPr>
              <a:t>d'équilibrage</a:t>
            </a:r>
            <a:r>
              <a:rPr lang="en-GB" sz="2000" dirty="0">
                <a:latin typeface="Open Sans" panose="020B0606030504020204" pitchFamily="34" charset="0"/>
                <a:ea typeface="Open Sans" panose="020B0606030504020204" pitchFamily="34" charset="0"/>
                <a:cs typeface="Open Sans" panose="020B0606030504020204" pitchFamily="34" charset="0"/>
              </a:rPr>
              <a:t> pour le réseau. C'est ce que l'on appelle la connexion </a:t>
            </a:r>
            <a:r>
              <a:rPr lang="en-GB" sz="2000" dirty="0" err="1">
                <a:latin typeface="Open Sans" panose="020B0606030504020204" pitchFamily="34" charset="0"/>
                <a:ea typeface="Open Sans" panose="020B0606030504020204" pitchFamily="34" charset="0"/>
                <a:cs typeface="Open Sans" panose="020B0606030504020204" pitchFamily="34" charset="0"/>
              </a:rPr>
              <a:t>véhicule-réseau</a:t>
            </a:r>
            <a:r>
              <a:rPr lang="en-GB" sz="2000" dirty="0">
                <a:latin typeface="Open Sans" panose="020B0606030504020204" pitchFamily="34" charset="0"/>
                <a:ea typeface="Open Sans" panose="020B0606030504020204" pitchFamily="34" charset="0"/>
                <a:cs typeface="Open Sans" panose="020B0606030504020204" pitchFamily="34" charset="0"/>
              </a:rPr>
              <a:t> (“V2G: Vehicle to Grid”).</a:t>
            </a:r>
          </a:p>
          <a:p>
            <a:r>
              <a:rPr lang="en-US" sz="2000" dirty="0">
                <a:latin typeface="Open Sans"/>
                <a:ea typeface="Open Sans" panose="020B0606030504020204" pitchFamily="34" charset="0"/>
                <a:cs typeface="Open Sans" panose="020B0606030504020204" pitchFamily="34" charset="0"/>
              </a:rPr>
              <a:t>Il est possible de modéliser un seul de </a:t>
            </a:r>
            <a:r>
              <a:rPr lang="en-US" sz="2000" dirty="0" err="1">
                <a:latin typeface="Open Sans"/>
                <a:ea typeface="Open Sans" panose="020B0606030504020204" pitchFamily="34" charset="0"/>
                <a:cs typeface="Open Sans" panose="020B0606030504020204" pitchFamily="34" charset="0"/>
              </a:rPr>
              <a:t>ces</a:t>
            </a:r>
            <a:r>
              <a:rPr lang="en-US" sz="2000" dirty="0">
                <a:latin typeface="Open Sans"/>
                <a:ea typeface="Open Sans" panose="020B0606030504020204" pitchFamily="34" charset="0"/>
                <a:cs typeface="Open Sans" panose="020B0606030504020204" pitchFamily="34" charset="0"/>
              </a:rPr>
              <a:t> types ou un mélange de tous les types.</a:t>
            </a:r>
          </a:p>
        </p:txBody>
      </p:sp>
    </p:spTree>
    <p:extLst>
      <p:ext uri="{BB962C8B-B14F-4D97-AF65-F5344CB8AC3E}">
        <p14:creationId xmlns:p14="http://schemas.microsoft.com/office/powerpoint/2010/main" val="372016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12</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28CDE5CA-C3C5-43BA-974E-1857E9FDEFE0}"/>
              </a:ext>
            </a:extLst>
          </p:cNvPr>
          <p:cNvSpPr/>
          <p:nvPr/>
        </p:nvSpPr>
        <p:spPr>
          <a:xfrm>
            <a:off x="974897" y="86332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14.2.5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Scénarios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B893F1BA-AED6-4C2A-B32B-63CB6F0C7F9A}"/>
              </a:ext>
            </a:extLst>
          </p:cNvPr>
          <p:cNvSpPr txBox="1">
            <a:spLocks/>
          </p:cNvSpPr>
          <p:nvPr/>
        </p:nvSpPr>
        <p:spPr>
          <a:xfrm>
            <a:off x="887215" y="-573297"/>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a:t>
            </a:r>
            <a:r>
              <a:rPr lang="en-GB" sz="4400" dirty="0" err="1">
                <a:latin typeface="Open Sans"/>
                <a:ea typeface="Open Sans" panose="020B0606030504020204" pitchFamily="34" charset="0"/>
                <a:cs typeface="Open Sans" panose="020B0606030504020204" pitchFamily="34" charset="0"/>
                <a:sym typeface="Bodoni SvtyTwo ITC TT-Book"/>
              </a:rPr>
              <a:t>Méthodologie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34938C41-DDB3-F248-B77C-EA4025DD6EB6}"/>
              </a:ext>
            </a:extLst>
          </p:cNvPr>
          <p:cNvSpPr>
            <a:spLocks noGrp="1"/>
          </p:cNvSpPr>
          <p:nvPr>
            <p:ph idx="1"/>
          </p:nvPr>
        </p:nvSpPr>
        <p:spPr>
          <a:xfrm>
            <a:off x="838200" y="1369074"/>
            <a:ext cx="10515600" cy="3969000"/>
          </a:xfrm>
        </p:spPr>
        <p:txBody>
          <a:bodyPr>
            <a:normAutofit lnSpcReduction="10000"/>
          </a:bodyPr>
          <a:lstStyle/>
          <a:p>
            <a:r>
              <a:rPr lang="en-US" sz="2000" dirty="0">
                <a:latin typeface="Open Sans" panose="020B0606030504020204" pitchFamily="34" charset="0"/>
                <a:ea typeface="Open Sans" panose="020B0606030504020204" pitchFamily="34" charset="0"/>
                <a:cs typeface="Open Sans" panose="020B0606030504020204" pitchFamily="34" charset="0"/>
              </a:rPr>
              <a:t>Les scénarios permettent à l'utilisateur d'apporter </a:t>
            </a:r>
            <a:r>
              <a:rPr lang="en-US" sz="2000" dirty="0" err="1">
                <a:latin typeface="Open Sans" panose="020B0606030504020204" pitchFamily="34" charset="0"/>
                <a:ea typeface="Open Sans" panose="020B0606030504020204" pitchFamily="34" charset="0"/>
                <a:cs typeface="Open Sans" panose="020B0606030504020204" pitchFamily="34" charset="0"/>
              </a:rPr>
              <a:t>rapidement</a:t>
            </a:r>
            <a:r>
              <a:rPr lang="en-US" sz="2000" dirty="0">
                <a:latin typeface="Open Sans" panose="020B0606030504020204" pitchFamily="34" charset="0"/>
                <a:ea typeface="Open Sans" panose="020B0606030504020204" pitchFamily="34" charset="0"/>
                <a:cs typeface="Open Sans" panose="020B0606030504020204" pitchFamily="34" charset="0"/>
              </a:rPr>
              <a:t> des modifications (</a:t>
            </a:r>
            <a:r>
              <a:rPr lang="en-US" sz="2000" dirty="0" err="1">
                <a:latin typeface="Open Sans" panose="020B0606030504020204" pitchFamily="34" charset="0"/>
                <a:ea typeface="Open Sans" panose="020B0606030504020204" pitchFamily="34" charset="0"/>
                <a:cs typeface="Open Sans" panose="020B0606030504020204" pitchFamily="34" charset="0"/>
              </a:rPr>
              <a:t>potentiellement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mineures</a:t>
            </a:r>
            <a:r>
              <a:rPr lang="en-US" sz="2000" dirty="0">
                <a:latin typeface="Open Sans" panose="020B0606030504020204" pitchFamily="34" charset="0"/>
                <a:ea typeface="Open Sans" panose="020B0606030504020204" pitchFamily="34" charset="0"/>
                <a:cs typeface="Open Sans" panose="020B0606030504020204" pitchFamily="34" charset="0"/>
              </a:rPr>
              <a:t>) qui ne changent pas les données d'entrée de base.</a:t>
            </a:r>
          </a:p>
          <a:p>
            <a:r>
              <a:rPr lang="en-US" sz="2000" dirty="0">
                <a:latin typeface="Open Sans" panose="020B0606030504020204" pitchFamily="34" charset="0"/>
                <a:ea typeface="Open Sans" panose="020B0606030504020204" pitchFamily="34" charset="0"/>
                <a:cs typeface="Open Sans" panose="020B0606030504020204" pitchFamily="34" charset="0"/>
              </a:rPr>
              <a:t>Il </a:t>
            </a:r>
            <a:r>
              <a:rPr lang="en-US" sz="2000" dirty="0" err="1">
                <a:latin typeface="Open Sans" panose="020B0606030504020204" pitchFamily="34" charset="0"/>
                <a:ea typeface="Open Sans" panose="020B0606030504020204" pitchFamily="34" charset="0"/>
                <a:cs typeface="Open Sans" panose="020B0606030504020204" pitchFamily="34" charset="0"/>
              </a:rPr>
              <a:t>est</a:t>
            </a:r>
            <a:r>
              <a:rPr lang="en-US" sz="2000" dirty="0">
                <a:latin typeface="Open Sans" panose="020B0606030504020204" pitchFamily="34" charset="0"/>
                <a:ea typeface="Open Sans" panose="020B0606030504020204" pitchFamily="34" charset="0"/>
                <a:cs typeface="Open Sans" panose="020B0606030504020204" pitchFamily="34" charset="0"/>
              </a:rPr>
              <a:t> facile </a:t>
            </a:r>
            <a:r>
              <a:rPr lang="en-US" sz="2000" dirty="0" err="1">
                <a:latin typeface="Open Sans" panose="020B0606030504020204" pitchFamily="34" charset="0"/>
                <a:ea typeface="Open Sans" panose="020B0606030504020204" pitchFamily="34" charset="0"/>
                <a:cs typeface="Open Sans" panose="020B0606030504020204" pitchFamily="34" charset="0"/>
              </a:rPr>
              <a:t>d’analyser</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nombreux</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scénarios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err="1">
                <a:latin typeface="Open Sans" panose="020B0606030504020204" pitchFamily="34" charset="0"/>
                <a:ea typeface="Open Sans" panose="020B0606030504020204" pitchFamily="34" charset="0"/>
                <a:cs typeface="Open Sans" panose="020B0606030504020204" pitchFamily="34" charset="0"/>
              </a:rPr>
              <a:t>Quelles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sont</a:t>
            </a:r>
            <a:r>
              <a:rPr lang="en-US" sz="2000" b="1" dirty="0">
                <a:latin typeface="Open Sans" panose="020B0606030504020204" pitchFamily="34" charset="0"/>
                <a:ea typeface="Open Sans" panose="020B0606030504020204" pitchFamily="34" charset="0"/>
                <a:cs typeface="Open Sans" panose="020B0606030504020204" pitchFamily="34" charset="0"/>
              </a:rPr>
              <a:t> les </a:t>
            </a:r>
            <a:r>
              <a:rPr lang="en-US" sz="2000" b="1" dirty="0" err="1">
                <a:latin typeface="Open Sans" panose="020B0606030504020204" pitchFamily="34" charset="0"/>
                <a:ea typeface="Open Sans" panose="020B0606030504020204" pitchFamily="34" charset="0"/>
                <a:cs typeface="Open Sans" panose="020B0606030504020204" pitchFamily="34" charset="0"/>
              </a:rPr>
              <a:t>possibilités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concernant</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l’utilisation</a:t>
            </a:r>
            <a:r>
              <a:rPr lang="en-US" sz="2000" b="1" dirty="0">
                <a:latin typeface="Open Sans" panose="020B0606030504020204" pitchFamily="34" charset="0"/>
                <a:ea typeface="Open Sans" panose="020B0606030504020204" pitchFamily="34" charset="0"/>
                <a:cs typeface="Open Sans" panose="020B0606030504020204" pitchFamily="34" charset="0"/>
              </a:rPr>
              <a:t> de </a:t>
            </a:r>
            <a:r>
              <a:rPr lang="en-US" sz="2000" b="1" dirty="0" err="1">
                <a:latin typeface="Open Sans" panose="020B0606030504020204" pitchFamily="34" charset="0"/>
                <a:ea typeface="Open Sans" panose="020B0606030504020204" pitchFamily="34" charset="0"/>
                <a:cs typeface="Open Sans" panose="020B0606030504020204" pitchFamily="34" charset="0"/>
              </a:rPr>
              <a:t>scénarios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r>
              <a:rPr lang="en-US" sz="2000" dirty="0" err="1">
                <a:latin typeface="Open Sans" panose="020B0606030504020204" pitchFamily="34" charset="0"/>
                <a:ea typeface="Open Sans" panose="020B0606030504020204" pitchFamily="34" charset="0"/>
                <a:cs typeface="Open Sans" panose="020B0606030504020204" pitchFamily="34" charset="0"/>
              </a:rPr>
              <a:t>Rendre</a:t>
            </a:r>
            <a:r>
              <a:rPr lang="en-US" sz="2000" dirty="0">
                <a:latin typeface="Open Sans" panose="020B0606030504020204" pitchFamily="34" charset="0"/>
                <a:ea typeface="Open Sans" panose="020B0606030504020204" pitchFamily="34" charset="0"/>
                <a:cs typeface="Open Sans" panose="020B0606030504020204" pitchFamily="34" charset="0"/>
              </a:rPr>
              <a:t> possible les analyses de </a:t>
            </a:r>
            <a:r>
              <a:rPr lang="en-US" sz="2000" dirty="0" err="1">
                <a:latin typeface="Open Sans" panose="020B0606030504020204" pitchFamily="34" charset="0"/>
                <a:ea typeface="Open Sans" panose="020B0606030504020204" pitchFamily="34" charset="0"/>
                <a:cs typeface="Open Sans" panose="020B0606030504020204" pitchFamily="34" charset="0"/>
              </a:rPr>
              <a:t>sensibilité</a:t>
            </a:r>
            <a:r>
              <a:rPr lang="en-US" sz="2000" dirty="0">
                <a:latin typeface="Open Sans" panose="020B0606030504020204" pitchFamily="34" charset="0"/>
                <a:ea typeface="Open Sans" panose="020B0606030504020204" pitchFamily="34" charset="0"/>
                <a:cs typeface="Open Sans" panose="020B0606030504020204" pitchFamily="34" charset="0"/>
              </a:rPr>
              <a:t>; par exemple, que se passe-t-il si nous faisons varier la demande d'électricité de </a:t>
            </a:r>
            <a:r>
              <a:rPr lang="en-GB" sz="2000" dirty="0">
                <a:latin typeface="Open Sans" panose="020B0606030504020204" pitchFamily="34" charset="0"/>
                <a:ea typeface="Open Sans" panose="020B0606030504020204" pitchFamily="34" charset="0"/>
                <a:cs typeface="Open Sans" panose="020B0606030504020204" pitchFamily="34" charset="0"/>
              </a:rPr>
              <a:t>±10% ?</a:t>
            </a:r>
          </a:p>
          <a:p>
            <a:r>
              <a:rPr lang="en-US" sz="2000" dirty="0">
                <a:latin typeface="Open Sans" panose="020B0606030504020204" pitchFamily="34" charset="0"/>
                <a:ea typeface="Open Sans" panose="020B0606030504020204" pitchFamily="34" charset="0"/>
                <a:cs typeface="Open Sans" panose="020B0606030504020204" pitchFamily="34" charset="0"/>
              </a:rPr>
              <a:t>Modifier les </a:t>
            </a:r>
            <a:r>
              <a:rPr lang="en-US" sz="2000" dirty="0" err="1">
                <a:latin typeface="Open Sans" panose="020B0606030504020204" pitchFamily="34" charset="0"/>
                <a:ea typeface="Open Sans" panose="020B0606030504020204" pitchFamily="34" charset="0"/>
                <a:cs typeface="Open Sans" panose="020B0606030504020204" pitchFamily="34" charset="0"/>
              </a:rPr>
              <a:t>paramètres</a:t>
            </a:r>
            <a:r>
              <a:rPr lang="en-US" sz="2000" dirty="0">
                <a:latin typeface="Open Sans" panose="020B0606030504020204" pitchFamily="34" charset="0"/>
                <a:ea typeface="Open Sans" panose="020B0606030504020204" pitchFamily="34" charset="0"/>
                <a:cs typeface="Open Sans" panose="020B0606030504020204" pitchFamily="34" charset="0"/>
              </a:rPr>
              <a:t>; par </a:t>
            </a:r>
            <a:r>
              <a:rPr lang="en-US" sz="2000" dirty="0" err="1">
                <a:latin typeface="Open Sans" panose="020B0606030504020204" pitchFamily="34" charset="0"/>
                <a:ea typeface="Open Sans" panose="020B0606030504020204" pitchFamily="34" charset="0"/>
                <a:cs typeface="Open Sans" panose="020B0606030504020204" pitchFamily="34" charset="0"/>
              </a:rPr>
              <a:t>exemple</a:t>
            </a:r>
            <a:r>
              <a:rPr lang="en-US" sz="2000" dirty="0">
                <a:latin typeface="Open Sans" panose="020B0606030504020204" pitchFamily="34" charset="0"/>
                <a:ea typeface="Open Sans" panose="020B0606030504020204" pitchFamily="34" charset="0"/>
                <a:cs typeface="Open Sans" panose="020B0606030504020204" pitchFamily="34" charset="0"/>
              </a:rPr>
              <a:t>: augmenter la quantité d'énergie solaire dans le système.</a:t>
            </a:r>
          </a:p>
          <a:p>
            <a:r>
              <a:rPr lang="en-US" sz="2000" dirty="0">
                <a:latin typeface="Open Sans" panose="020B0606030504020204" pitchFamily="34" charset="0"/>
                <a:ea typeface="Open Sans" panose="020B0606030504020204" pitchFamily="34" charset="0"/>
                <a:cs typeface="Open Sans" panose="020B0606030504020204" pitchFamily="34" charset="0"/>
              </a:rPr>
              <a:t>Modifier le mode de fonctionnement du </a:t>
            </a:r>
            <a:r>
              <a:rPr lang="en-US" sz="2000" dirty="0" err="1">
                <a:latin typeface="Open Sans" panose="020B0606030504020204" pitchFamily="34" charset="0"/>
                <a:ea typeface="Open Sans" panose="020B0606030504020204" pitchFamily="34" charset="0"/>
                <a:cs typeface="Open Sans" panose="020B0606030504020204" pitchFamily="34" charset="0"/>
              </a:rPr>
              <a:t>modèle</a:t>
            </a:r>
            <a:r>
              <a:rPr lang="en-US" sz="2000" dirty="0">
                <a:latin typeface="Open Sans" panose="020B0606030504020204" pitchFamily="34" charset="0"/>
                <a:ea typeface="Open Sans" panose="020B0606030504020204" pitchFamily="34" charset="0"/>
                <a:cs typeface="Open Sans" panose="020B0606030504020204" pitchFamily="34" charset="0"/>
              </a:rPr>
              <a:t>; par </a:t>
            </a:r>
            <a:r>
              <a:rPr lang="en-US" sz="2000" dirty="0" err="1">
                <a:latin typeface="Open Sans" panose="020B0606030504020204" pitchFamily="34" charset="0"/>
                <a:ea typeface="Open Sans" panose="020B0606030504020204" pitchFamily="34" charset="0"/>
                <a:cs typeface="Open Sans" panose="020B0606030504020204" pitchFamily="34" charset="0"/>
              </a:rPr>
              <a:t>exemple</a:t>
            </a:r>
            <a:r>
              <a:rPr lang="en-US" sz="2000" dirty="0">
                <a:latin typeface="Open Sans" panose="020B0606030504020204" pitchFamily="34" charset="0"/>
                <a:ea typeface="Open Sans" panose="020B0606030504020204" pitchFamily="34" charset="0"/>
                <a:cs typeface="Open Sans" panose="020B0606030504020204" pitchFamily="34" charset="0"/>
              </a:rPr>
              <a:t>: répartition et investissement.</a:t>
            </a:r>
          </a:p>
          <a:p>
            <a:r>
              <a:rPr lang="en-US" sz="2000" dirty="0">
                <a:latin typeface="Open Sans" panose="020B0606030504020204" pitchFamily="34" charset="0"/>
                <a:ea typeface="Open Sans" panose="020B0606030504020204" pitchFamily="34" charset="0"/>
                <a:cs typeface="Open Sans" panose="020B0606030504020204" pitchFamily="34" charset="0"/>
              </a:rPr>
              <a:t>Étudier l'impact des paramètres qui contrôlent les contraintes.</a:t>
            </a:r>
          </a:p>
        </p:txBody>
      </p:sp>
    </p:spTree>
    <p:extLst>
      <p:ext uri="{BB962C8B-B14F-4D97-AF65-F5344CB8AC3E}">
        <p14:creationId xmlns:p14="http://schemas.microsoft.com/office/powerpoint/2010/main" val="173296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03B02CEE-7EEE-42EE-829E-04AA912D4508}"/>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14.2 </a:t>
            </a:r>
            <a:r>
              <a:rPr lang="en-GB" sz="4400" dirty="0" err="1">
                <a:latin typeface="Open Sans"/>
              </a:rPr>
              <a:t>Références</a:t>
            </a:r>
            <a:endParaRPr lang="en-GB" sz="4400" dirty="0">
              <a:latin typeface="Open Sans"/>
            </a:endParaRPr>
          </a:p>
        </p:txBody>
      </p:sp>
      <p:sp>
        <p:nvSpPr>
          <p:cNvPr id="14" name="TextBox 13">
            <a:extLst>
              <a:ext uri="{FF2B5EF4-FFF2-40B4-BE49-F238E27FC236}">
                <a16:creationId xmlns:a16="http://schemas.microsoft.com/office/drawing/2014/main" id="{8818C6DB-DCC8-4F77-9788-739B2C5587D2}"/>
              </a:ext>
            </a:extLst>
          </p:cNvPr>
          <p:cNvSpPr txBox="1"/>
          <p:nvPr/>
        </p:nvSpPr>
        <p:spPr>
          <a:xfrm>
            <a:off x="929196" y="1494761"/>
            <a:ext cx="53029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Tx/>
              <a:buAutoNum type="arabicPeriod"/>
            </a:pPr>
            <a:r>
              <a:rPr lang="en-GB"/>
              <a:t>IRENA (2020), IRENA FlexTool Basic Training, Agence internationale pour les énergies renouvelables, Abu Dhabi.</a:t>
            </a:r>
            <a:endParaRPr lang="en-US"/>
          </a:p>
        </p:txBody>
      </p:sp>
    </p:spTree>
    <p:extLst>
      <p:ext uri="{BB962C8B-B14F-4D97-AF65-F5344CB8AC3E}">
        <p14:creationId xmlns:p14="http://schemas.microsoft.com/office/powerpoint/2010/main" val="149134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5290789-4A7F-4A16-A49B-ED3E401AA4D0}"/>
              </a:ext>
            </a:extLst>
          </p:cNvPr>
          <p:cNvSpPr/>
          <p:nvPr/>
        </p:nvSpPr>
        <p:spPr>
          <a:xfrm>
            <a:off x="838200" y="91090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14.3.1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Données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d'entrée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10D20B26-BC9C-42AC-BE6B-C7F1D0F1B2DE}"/>
              </a:ext>
            </a:extLst>
          </p:cNvPr>
          <p:cNvSpPr txBox="1">
            <a:spLocks/>
          </p:cNvSpPr>
          <p:nvPr/>
        </p:nvSpPr>
        <p:spPr>
          <a:xfrm>
            <a:off x="838200" y="-590333"/>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14.3 Utilisation de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80A7BF99-5E6F-2F40-A19F-66A722DEEF3F}"/>
              </a:ext>
            </a:extLst>
          </p:cNvPr>
          <p:cNvSpPr>
            <a:spLocks noGrp="1"/>
          </p:cNvSpPr>
          <p:nvPr>
            <p:ph idx="1"/>
          </p:nvPr>
        </p:nvSpPr>
        <p:spPr>
          <a:xfrm>
            <a:off x="514295" y="1369074"/>
            <a:ext cx="10515600" cy="3701960"/>
          </a:xfrm>
        </p:spPr>
        <p:txBody>
          <a:bodyPr vert="horz" lIns="91440" tIns="45720" rIns="91440" bIns="45720" rtlCol="0" anchor="t">
            <a:normAutofit/>
          </a:bodyPr>
          <a:lstStyle/>
          <a:p>
            <a:r>
              <a:rPr lang="en-US" sz="2000" dirty="0">
                <a:latin typeface="Open Sans"/>
                <a:ea typeface="Open Sans" panose="020B0606030504020204" pitchFamily="34" charset="0"/>
                <a:cs typeface="Open Sans" panose="020B0606030504020204" pitchFamily="34" charset="0"/>
              </a:rPr>
              <a:t>Les données </a:t>
            </a:r>
            <a:r>
              <a:rPr lang="en-US" sz="2000" dirty="0" err="1">
                <a:latin typeface="Open Sans"/>
                <a:ea typeface="Open Sans" panose="020B0606030504020204" pitchFamily="34" charset="0"/>
                <a:cs typeface="Open Sans" panose="020B0606030504020204" pitchFamily="34" charset="0"/>
              </a:rPr>
              <a:t>d'entrée</a:t>
            </a:r>
            <a:r>
              <a:rPr lang="en-US" sz="2000" dirty="0">
                <a:latin typeface="Open Sans"/>
                <a:ea typeface="Open Sans" panose="020B0606030504020204" pitchFamily="34" charset="0"/>
                <a:cs typeface="Open Sans" panose="020B0606030504020204" pitchFamily="34" charset="0"/>
              </a:rPr>
              <a:t> de </a:t>
            </a:r>
            <a:r>
              <a:rPr lang="en-US" sz="2000" dirty="0" err="1">
                <a:latin typeface="Open Sans"/>
                <a:ea typeface="Open Sans" panose="020B0606030504020204" pitchFamily="34" charset="0"/>
                <a:cs typeface="Open Sans" panose="020B0606030504020204" pitchFamily="34" charset="0"/>
              </a:rPr>
              <a:t>FlexTool</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sont</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définies</a:t>
            </a:r>
            <a:r>
              <a:rPr lang="en-US" sz="2000" dirty="0">
                <a:latin typeface="Open Sans"/>
                <a:ea typeface="Open Sans" panose="020B0606030504020204" pitchFamily="34" charset="0"/>
                <a:cs typeface="Open Sans" panose="020B0606030504020204" pitchFamily="34" charset="0"/>
              </a:rPr>
              <a:t> dans des </a:t>
            </a:r>
            <a:r>
              <a:rPr lang="en-US" sz="2000" dirty="0" err="1">
                <a:latin typeface="Open Sans"/>
                <a:ea typeface="Open Sans" panose="020B0606030504020204" pitchFamily="34" charset="0"/>
                <a:cs typeface="Open Sans" panose="020B0606030504020204" pitchFamily="34" charset="0"/>
              </a:rPr>
              <a:t>feuilles</a:t>
            </a:r>
            <a:r>
              <a:rPr lang="en-US" sz="2000" dirty="0">
                <a:latin typeface="Open Sans"/>
                <a:ea typeface="Open Sans" panose="020B0606030504020204" pitchFamily="34" charset="0"/>
                <a:cs typeface="Open Sans" panose="020B0606030504020204" pitchFamily="34" charset="0"/>
              </a:rPr>
              <a:t> de </a:t>
            </a:r>
            <a:r>
              <a:rPr lang="en-US" sz="2000" dirty="0" err="1">
                <a:latin typeface="Open Sans"/>
                <a:ea typeface="Open Sans" panose="020B0606030504020204" pitchFamily="34" charset="0"/>
                <a:cs typeface="Open Sans" panose="020B0606030504020204" pitchFamily="34" charset="0"/>
              </a:rPr>
              <a:t>calcul</a:t>
            </a:r>
            <a:r>
              <a:rPr lang="en-US" sz="2000" dirty="0">
                <a:latin typeface="Open Sans"/>
                <a:ea typeface="Open Sans" panose="020B0606030504020204" pitchFamily="34" charset="0"/>
                <a:cs typeface="Open Sans" panose="020B0606030504020204" pitchFamily="34" charset="0"/>
              </a:rPr>
              <a:t> Excel, par </a:t>
            </a:r>
            <a:r>
              <a:rPr lang="en-US" sz="2000" dirty="0" err="1">
                <a:latin typeface="Open Sans"/>
                <a:ea typeface="Open Sans" panose="020B0606030504020204" pitchFamily="34" charset="0"/>
                <a:cs typeface="Open Sans" panose="020B0606030504020204" pitchFamily="34" charset="0"/>
              </a:rPr>
              <a:t>exemple</a:t>
            </a:r>
            <a:r>
              <a:rPr lang="en-US" sz="2000" dirty="0">
                <a:latin typeface="Open Sans"/>
                <a:ea typeface="Open Sans" panose="020B0606030504020204" pitchFamily="34" charset="0"/>
                <a:cs typeface="Open Sans" panose="020B0606030504020204" pitchFamily="34" charset="0"/>
              </a:rPr>
              <a:t> </a:t>
            </a:r>
            <a:r>
              <a:rPr lang="en-US" sz="2000" dirty="0">
                <a:latin typeface="Open Sans"/>
              </a:rPr>
              <a:t>dans le </a:t>
            </a:r>
            <a:r>
              <a:rPr lang="en-US" sz="2000" dirty="0">
                <a:latin typeface="Open Sans"/>
                <a:ea typeface="Open Sans" panose="020B0606030504020204" pitchFamily="34" charset="0"/>
                <a:cs typeface="Open Sans" panose="020B0606030504020204" pitchFamily="34" charset="0"/>
              </a:rPr>
              <a:t>dossier </a:t>
            </a:r>
            <a:r>
              <a:rPr lang="en-US" sz="2000" dirty="0" err="1">
                <a:latin typeface="Open Sans"/>
                <a:ea typeface="Open Sans" panose="020B0606030504020204" pitchFamily="34" charset="0"/>
                <a:cs typeface="Open Sans" panose="020B0606030504020204" pitchFamily="34" charset="0"/>
              </a:rPr>
              <a:t>InputData</a:t>
            </a:r>
            <a:r>
              <a:rPr lang="en-US" sz="2000" dirty="0">
                <a:latin typeface="Open Sans"/>
                <a:ea typeface="Open Sans" panose="020B0606030504020204" pitchFamily="34" charset="0"/>
                <a:cs typeface="Open Sans" panose="020B0606030504020204" pitchFamily="34" charset="0"/>
              </a:rPr>
              <a:t> et le </a:t>
            </a:r>
            <a:r>
              <a:rPr lang="en-US" sz="2000" dirty="0" err="1">
                <a:latin typeface="Open Sans"/>
                <a:ea typeface="Open Sans" panose="020B0606030504020204" pitchFamily="34" charset="0"/>
                <a:cs typeface="Open Sans" panose="020B0606030504020204" pitchFamily="34" charset="0"/>
              </a:rPr>
              <a:t>fichier</a:t>
            </a:r>
            <a:r>
              <a:rPr lang="en-US" sz="2000" dirty="0">
                <a:latin typeface="Open Sans"/>
                <a:ea typeface="Open Sans" panose="020B0606030504020204" pitchFamily="34" charset="0"/>
                <a:cs typeface="Open Sans" panose="020B0606030504020204" pitchFamily="34" charset="0"/>
              </a:rPr>
              <a:t> demoModel-1.xlsm.</a:t>
            </a:r>
          </a:p>
        </p:txBody>
      </p:sp>
      <p:pic>
        <p:nvPicPr>
          <p:cNvPr id="10" name="Picture 9">
            <a:extLst>
              <a:ext uri="{FF2B5EF4-FFF2-40B4-BE49-F238E27FC236}">
                <a16:creationId xmlns:a16="http://schemas.microsoft.com/office/drawing/2014/main" id="{FF5EA323-8689-EF49-B0FD-CF3E24ADC471}"/>
              </a:ext>
            </a:extLst>
          </p:cNvPr>
          <p:cNvPicPr>
            <a:picLocks noChangeAspect="1"/>
          </p:cNvPicPr>
          <p:nvPr/>
        </p:nvPicPr>
        <p:blipFill>
          <a:blip r:embed="rId4"/>
          <a:stretch>
            <a:fillRect/>
          </a:stretch>
        </p:blipFill>
        <p:spPr>
          <a:xfrm>
            <a:off x="8335260" y="2969977"/>
            <a:ext cx="2863459" cy="1396655"/>
          </a:xfrm>
          <a:prstGeom prst="rect">
            <a:avLst/>
          </a:prstGeom>
        </p:spPr>
      </p:pic>
      <p:cxnSp>
        <p:nvCxnSpPr>
          <p:cNvPr id="11" name="Straight Arrow Connector 10">
            <a:extLst>
              <a:ext uri="{FF2B5EF4-FFF2-40B4-BE49-F238E27FC236}">
                <a16:creationId xmlns:a16="http://schemas.microsoft.com/office/drawing/2014/main" id="{6BAD527A-7042-C34B-B597-711AD367D7E3}"/>
              </a:ext>
            </a:extLst>
          </p:cNvPr>
          <p:cNvCxnSpPr>
            <a:cxnSpLocks/>
            <a:stCxn id="14" idx="2"/>
          </p:cNvCxnSpPr>
          <p:nvPr/>
        </p:nvCxnSpPr>
        <p:spPr>
          <a:xfrm>
            <a:off x="7223466" y="3829686"/>
            <a:ext cx="1280618" cy="16841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643F76C2-8481-3C42-80E5-AA23D211F493}"/>
              </a:ext>
            </a:extLst>
          </p:cNvPr>
          <p:cNvSpPr txBox="1"/>
          <p:nvPr/>
        </p:nvSpPr>
        <p:spPr>
          <a:xfrm>
            <a:off x="9311798" y="2377004"/>
            <a:ext cx="2302501" cy="40011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US" sz="1000" dirty="0"/>
              <a:t>Les cellules bleu </a:t>
            </a:r>
            <a:r>
              <a:rPr lang="en-US" sz="1000" dirty="0" err="1"/>
              <a:t>clair</a:t>
            </a:r>
            <a:r>
              <a:rPr lang="en-US" sz="1000" dirty="0"/>
              <a:t> </a:t>
            </a:r>
            <a:r>
              <a:rPr lang="en-US" sz="1000" dirty="0" err="1"/>
              <a:t>sont</a:t>
            </a:r>
            <a:r>
              <a:rPr lang="en-US" sz="1000" dirty="0"/>
              <a:t> </a:t>
            </a:r>
            <a:r>
              <a:rPr lang="en-US" sz="1000" dirty="0" err="1"/>
              <a:t>destinées</a:t>
            </a:r>
            <a:r>
              <a:rPr lang="en-US" sz="1000" dirty="0"/>
              <a:t> aux </a:t>
            </a:r>
            <a:r>
              <a:rPr lang="en-US" sz="1000" dirty="0" err="1"/>
              <a:t>valeurs</a:t>
            </a:r>
            <a:r>
              <a:rPr lang="en-US" sz="1000" dirty="0"/>
              <a:t> </a:t>
            </a:r>
            <a:r>
              <a:rPr lang="en-US" sz="1000" dirty="0" err="1"/>
              <a:t>numériques</a:t>
            </a:r>
            <a:endParaRPr lang="en-US" sz="1000" dirty="0"/>
          </a:p>
        </p:txBody>
      </p:sp>
      <p:cxnSp>
        <p:nvCxnSpPr>
          <p:cNvPr id="13" name="Straight Arrow Connector 12">
            <a:extLst>
              <a:ext uri="{FF2B5EF4-FFF2-40B4-BE49-F238E27FC236}">
                <a16:creationId xmlns:a16="http://schemas.microsoft.com/office/drawing/2014/main" id="{FDAAD036-4862-8F4B-8BC0-74342B9C46E4}"/>
              </a:ext>
            </a:extLst>
          </p:cNvPr>
          <p:cNvCxnSpPr>
            <a:cxnSpLocks/>
            <a:stCxn id="12" idx="2"/>
          </p:cNvCxnSpPr>
          <p:nvPr/>
        </p:nvCxnSpPr>
        <p:spPr>
          <a:xfrm flipH="1">
            <a:off x="9752838" y="2777114"/>
            <a:ext cx="710211" cy="997534"/>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59B6A636-7897-F646-902C-C8FCA35AC95D}"/>
              </a:ext>
            </a:extLst>
          </p:cNvPr>
          <p:cNvSpPr txBox="1"/>
          <p:nvPr/>
        </p:nvSpPr>
        <p:spPr>
          <a:xfrm>
            <a:off x="6280495" y="2967912"/>
            <a:ext cx="1885941" cy="861774"/>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91440" tIns="45720" rIns="91440" bIns="45720" rtlCol="0" anchor="t">
            <a:spAutoFit/>
          </a:bodyPr>
          <a:lstStyle/>
          <a:p>
            <a:r>
              <a:rPr lang="en-US" sz="1000" dirty="0"/>
              <a:t>Les cellules </a:t>
            </a:r>
            <a:r>
              <a:rPr lang="en-US" sz="1000" dirty="0" err="1"/>
              <a:t>violettes</a:t>
            </a:r>
            <a:r>
              <a:rPr lang="en-US" sz="1000" dirty="0"/>
              <a:t> </a:t>
            </a:r>
            <a:r>
              <a:rPr lang="en-US" sz="1000" dirty="0" err="1"/>
              <a:t>sont</a:t>
            </a:r>
            <a:r>
              <a:rPr lang="en-US" sz="1000" dirty="0"/>
              <a:t> </a:t>
            </a:r>
            <a:r>
              <a:rPr lang="en-US" sz="1000" dirty="0" err="1"/>
              <a:t>destinées</a:t>
            </a:r>
            <a:r>
              <a:rPr lang="en-US" sz="1000" dirty="0"/>
              <a:t> au </a:t>
            </a:r>
            <a:r>
              <a:rPr lang="en-US" sz="1000" dirty="0" err="1"/>
              <a:t>texte</a:t>
            </a:r>
            <a:r>
              <a:rPr lang="en-US" sz="1000" dirty="0"/>
              <a:t> </a:t>
            </a:r>
            <a:r>
              <a:rPr lang="en-US" sz="1000" dirty="0" err="1"/>
              <a:t>définissant</a:t>
            </a:r>
            <a:r>
              <a:rPr lang="en-US" sz="1000" dirty="0"/>
              <a:t> les </a:t>
            </a:r>
            <a:r>
              <a:rPr lang="en-US" sz="1000" dirty="0" err="1"/>
              <a:t>noms</a:t>
            </a:r>
            <a:r>
              <a:rPr lang="en-US" sz="1000" dirty="0"/>
              <a:t> des </a:t>
            </a:r>
            <a:r>
              <a:rPr lang="en-US" sz="1000" dirty="0" err="1"/>
              <a:t>nœuds</a:t>
            </a:r>
            <a:r>
              <a:rPr lang="en-US" sz="1000" dirty="0"/>
              <a:t>, des grilles, des types </a:t>
            </a:r>
            <a:r>
              <a:rPr lang="en-US" sz="1000" dirty="0" err="1"/>
              <a:t>d'unités</a:t>
            </a:r>
            <a:r>
              <a:rPr lang="en-US" sz="1000" dirty="0"/>
              <a:t> et des combustibles.</a:t>
            </a:r>
          </a:p>
        </p:txBody>
      </p:sp>
      <p:pic>
        <p:nvPicPr>
          <p:cNvPr id="15" name="Picture 14">
            <a:extLst>
              <a:ext uri="{FF2B5EF4-FFF2-40B4-BE49-F238E27FC236}">
                <a16:creationId xmlns:a16="http://schemas.microsoft.com/office/drawing/2014/main" id="{805B3B3F-665B-9149-85F8-401375248DE2}"/>
              </a:ext>
            </a:extLst>
          </p:cNvPr>
          <p:cNvPicPr>
            <a:picLocks noChangeAspect="1"/>
          </p:cNvPicPr>
          <p:nvPr/>
        </p:nvPicPr>
        <p:blipFill>
          <a:blip r:embed="rId5"/>
          <a:stretch>
            <a:fillRect/>
          </a:stretch>
        </p:blipFill>
        <p:spPr>
          <a:xfrm>
            <a:off x="514295" y="4371278"/>
            <a:ext cx="5041303" cy="1511225"/>
          </a:xfrm>
          <a:prstGeom prst="rect">
            <a:avLst/>
          </a:prstGeom>
        </p:spPr>
      </p:pic>
      <p:cxnSp>
        <p:nvCxnSpPr>
          <p:cNvPr id="16" name="Straight Arrow Connector 15">
            <a:extLst>
              <a:ext uri="{FF2B5EF4-FFF2-40B4-BE49-F238E27FC236}">
                <a16:creationId xmlns:a16="http://schemas.microsoft.com/office/drawing/2014/main" id="{386541CB-3B7D-D446-9F97-FC9A28A92F94}"/>
              </a:ext>
            </a:extLst>
          </p:cNvPr>
          <p:cNvCxnSpPr>
            <a:cxnSpLocks/>
          </p:cNvCxnSpPr>
          <p:nvPr/>
        </p:nvCxnSpPr>
        <p:spPr>
          <a:xfrm>
            <a:off x="2355808" y="4258767"/>
            <a:ext cx="60250" cy="88686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1D572B7D-191B-0649-99CF-B5C4F36F6395}"/>
              </a:ext>
            </a:extLst>
          </p:cNvPr>
          <p:cNvSpPr txBox="1"/>
          <p:nvPr/>
        </p:nvSpPr>
        <p:spPr>
          <a:xfrm>
            <a:off x="756672" y="3858656"/>
            <a:ext cx="3665016" cy="55399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US" sz="1000" dirty="0"/>
              <a:t>Les cellules bleu </a:t>
            </a:r>
            <a:r>
              <a:rPr lang="en-US" sz="1000" dirty="0" err="1"/>
              <a:t>foncé</a:t>
            </a:r>
            <a:r>
              <a:rPr lang="en-US" sz="1000" dirty="0"/>
              <a:t> </a:t>
            </a:r>
            <a:r>
              <a:rPr lang="en-US" sz="1000" dirty="0" err="1"/>
              <a:t>comportent</a:t>
            </a:r>
            <a:r>
              <a:rPr lang="en-US" sz="1000" dirty="0"/>
              <a:t> des menus </a:t>
            </a:r>
            <a:r>
              <a:rPr lang="en-US" sz="1000" dirty="0" err="1"/>
              <a:t>déroulants</a:t>
            </a:r>
            <a:r>
              <a:rPr lang="en-US" sz="1000" dirty="0"/>
              <a:t> </a:t>
            </a:r>
            <a:r>
              <a:rPr lang="en-US" sz="1000" dirty="0" err="1"/>
              <a:t>permettant</a:t>
            </a:r>
            <a:r>
              <a:rPr lang="en-US" sz="1000" dirty="0"/>
              <a:t> de </a:t>
            </a:r>
            <a:r>
              <a:rPr lang="en-US" sz="1000" dirty="0" err="1"/>
              <a:t>choisir</a:t>
            </a:r>
            <a:r>
              <a:rPr lang="en-US" sz="1000" dirty="0"/>
              <a:t> les </a:t>
            </a:r>
            <a:r>
              <a:rPr lang="en-US" sz="1000" dirty="0" err="1"/>
              <a:t>noms</a:t>
            </a:r>
            <a:r>
              <a:rPr lang="en-US" sz="1000" dirty="0"/>
              <a:t> </a:t>
            </a:r>
            <a:r>
              <a:rPr lang="en-US" sz="1000" dirty="0" err="1"/>
              <a:t>définis</a:t>
            </a:r>
            <a:r>
              <a:rPr lang="en-US" sz="1000" dirty="0"/>
              <a:t> dans les cellules </a:t>
            </a:r>
            <a:r>
              <a:rPr lang="en-US" sz="1000" dirty="0" err="1"/>
              <a:t>violettes</a:t>
            </a:r>
            <a:r>
              <a:rPr lang="en-US" sz="1000" dirty="0"/>
              <a:t> </a:t>
            </a:r>
            <a:r>
              <a:rPr lang="en-US" sz="1000" dirty="0" err="1"/>
              <a:t>ou</a:t>
            </a:r>
            <a:r>
              <a:rPr lang="en-US" sz="1000" dirty="0"/>
              <a:t> </a:t>
            </a:r>
            <a:r>
              <a:rPr lang="en-US" sz="1000" dirty="0" err="1"/>
              <a:t>vertes</a:t>
            </a:r>
            <a:r>
              <a:rPr lang="en-US" sz="1000" dirty="0"/>
              <a:t>.</a:t>
            </a:r>
          </a:p>
        </p:txBody>
      </p:sp>
      <p:pic>
        <p:nvPicPr>
          <p:cNvPr id="18" name="Picture 17">
            <a:extLst>
              <a:ext uri="{FF2B5EF4-FFF2-40B4-BE49-F238E27FC236}">
                <a16:creationId xmlns:a16="http://schemas.microsoft.com/office/drawing/2014/main" id="{52D1748D-7BC0-B64C-B704-D0027DFEC01E}"/>
              </a:ext>
            </a:extLst>
          </p:cNvPr>
          <p:cNvPicPr>
            <a:picLocks noChangeAspect="1"/>
          </p:cNvPicPr>
          <p:nvPr/>
        </p:nvPicPr>
        <p:blipFill>
          <a:blip r:embed="rId6"/>
          <a:stretch>
            <a:fillRect/>
          </a:stretch>
        </p:blipFill>
        <p:spPr>
          <a:xfrm>
            <a:off x="5816097" y="4652946"/>
            <a:ext cx="1923474" cy="1207164"/>
          </a:xfrm>
          <a:prstGeom prst="rect">
            <a:avLst/>
          </a:prstGeom>
        </p:spPr>
      </p:pic>
      <p:cxnSp>
        <p:nvCxnSpPr>
          <p:cNvPr id="19" name="Straight Arrow Connector 18">
            <a:extLst>
              <a:ext uri="{FF2B5EF4-FFF2-40B4-BE49-F238E27FC236}">
                <a16:creationId xmlns:a16="http://schemas.microsoft.com/office/drawing/2014/main" id="{48016152-3159-AD4D-BE55-98EB21D8854D}"/>
              </a:ext>
            </a:extLst>
          </p:cNvPr>
          <p:cNvCxnSpPr>
            <a:cxnSpLocks/>
          </p:cNvCxnSpPr>
          <p:nvPr/>
        </p:nvCxnSpPr>
        <p:spPr>
          <a:xfrm flipH="1" flipV="1">
            <a:off x="7579259" y="4922678"/>
            <a:ext cx="693690" cy="206453"/>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20" name="TextBox 19">
            <a:extLst>
              <a:ext uri="{FF2B5EF4-FFF2-40B4-BE49-F238E27FC236}">
                <a16:creationId xmlns:a16="http://schemas.microsoft.com/office/drawing/2014/main" id="{E5480A3E-9287-8140-8CBA-C0D39C75926F}"/>
              </a:ext>
            </a:extLst>
          </p:cNvPr>
          <p:cNvSpPr txBox="1"/>
          <p:nvPr/>
        </p:nvSpPr>
        <p:spPr>
          <a:xfrm>
            <a:off x="8272949" y="5013773"/>
            <a:ext cx="3341350" cy="40011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US" sz="1000" dirty="0"/>
              <a:t>Les cellules </a:t>
            </a:r>
            <a:r>
              <a:rPr lang="en-US" sz="1000" dirty="0" err="1"/>
              <a:t>vertes</a:t>
            </a:r>
            <a:r>
              <a:rPr lang="en-US" sz="1000" dirty="0"/>
              <a:t> </a:t>
            </a:r>
            <a:r>
              <a:rPr lang="en-US" sz="1000" dirty="0" err="1"/>
              <a:t>définissent</a:t>
            </a:r>
            <a:r>
              <a:rPr lang="en-US" sz="1000" dirty="0"/>
              <a:t> les </a:t>
            </a:r>
            <a:r>
              <a:rPr lang="en-US" sz="1000" dirty="0" err="1"/>
              <a:t>noms</a:t>
            </a:r>
            <a:r>
              <a:rPr lang="en-US" sz="1000" dirty="0"/>
              <a:t> des </a:t>
            </a:r>
            <a:r>
              <a:rPr lang="en-US" sz="1000" dirty="0" err="1"/>
              <a:t>séries</a:t>
            </a:r>
            <a:r>
              <a:rPr lang="en-US" sz="1000" dirty="0"/>
              <a:t> </a:t>
            </a:r>
            <a:r>
              <a:rPr lang="en-US" sz="1000" dirty="0" err="1"/>
              <a:t>temporelles</a:t>
            </a:r>
            <a:r>
              <a:rPr lang="en-US" sz="1000" dirty="0"/>
              <a:t> qui </a:t>
            </a:r>
            <a:r>
              <a:rPr lang="en-US" sz="1000" dirty="0" err="1"/>
              <a:t>sont</a:t>
            </a:r>
            <a:r>
              <a:rPr lang="en-US" sz="1000" dirty="0"/>
              <a:t> </a:t>
            </a:r>
            <a:r>
              <a:rPr lang="en-US" sz="1000" dirty="0" err="1"/>
              <a:t>nécessaires</a:t>
            </a:r>
            <a:r>
              <a:rPr lang="en-US" sz="1000" dirty="0"/>
              <a:t> dans la </a:t>
            </a:r>
            <a:r>
              <a:rPr lang="en-US" sz="1000" dirty="0" err="1"/>
              <a:t>feuille</a:t>
            </a:r>
            <a:r>
              <a:rPr lang="en-US" sz="1000" dirty="0"/>
              <a:t> "</a:t>
            </a:r>
            <a:r>
              <a:rPr lang="en-US" sz="1000" dirty="0" err="1"/>
              <a:t>unités</a:t>
            </a:r>
            <a:r>
              <a:rPr lang="en-US" sz="1000" dirty="0"/>
              <a:t>".</a:t>
            </a:r>
          </a:p>
        </p:txBody>
      </p:sp>
      <p:sp>
        <p:nvSpPr>
          <p:cNvPr id="21" name="Oval 20">
            <a:extLst>
              <a:ext uri="{FF2B5EF4-FFF2-40B4-BE49-F238E27FC236}">
                <a16:creationId xmlns:a16="http://schemas.microsoft.com/office/drawing/2014/main" id="{0B7622D3-B433-904A-BAF9-3096B61EC241}"/>
              </a:ext>
            </a:extLst>
          </p:cNvPr>
          <p:cNvSpPr/>
          <p:nvPr/>
        </p:nvSpPr>
        <p:spPr>
          <a:xfrm>
            <a:off x="5879084" y="2883571"/>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1</a:t>
            </a:r>
          </a:p>
        </p:txBody>
      </p:sp>
      <p:sp>
        <p:nvSpPr>
          <p:cNvPr id="22" name="Oval 21">
            <a:extLst>
              <a:ext uri="{FF2B5EF4-FFF2-40B4-BE49-F238E27FC236}">
                <a16:creationId xmlns:a16="http://schemas.microsoft.com/office/drawing/2014/main" id="{952A5FF8-721D-4B45-ACC3-5EBFDDD2FDE5}"/>
              </a:ext>
            </a:extLst>
          </p:cNvPr>
          <p:cNvSpPr/>
          <p:nvPr/>
        </p:nvSpPr>
        <p:spPr>
          <a:xfrm>
            <a:off x="11131144" y="2030252"/>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2</a:t>
            </a:r>
          </a:p>
        </p:txBody>
      </p:sp>
      <p:sp>
        <p:nvSpPr>
          <p:cNvPr id="23" name="Oval 22">
            <a:extLst>
              <a:ext uri="{FF2B5EF4-FFF2-40B4-BE49-F238E27FC236}">
                <a16:creationId xmlns:a16="http://schemas.microsoft.com/office/drawing/2014/main" id="{23B4A1E6-7B91-C444-9D98-2F344E6E1DBD}"/>
              </a:ext>
            </a:extLst>
          </p:cNvPr>
          <p:cNvSpPr/>
          <p:nvPr/>
        </p:nvSpPr>
        <p:spPr>
          <a:xfrm>
            <a:off x="387709" y="3587547"/>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3</a:t>
            </a:r>
          </a:p>
        </p:txBody>
      </p:sp>
      <p:sp>
        <p:nvSpPr>
          <p:cNvPr id="24" name="Oval 23">
            <a:extLst>
              <a:ext uri="{FF2B5EF4-FFF2-40B4-BE49-F238E27FC236}">
                <a16:creationId xmlns:a16="http://schemas.microsoft.com/office/drawing/2014/main" id="{ECEA5F05-0D76-6E4C-8DE9-14525CEADB6C}"/>
              </a:ext>
            </a:extLst>
          </p:cNvPr>
          <p:cNvSpPr/>
          <p:nvPr/>
        </p:nvSpPr>
        <p:spPr>
          <a:xfrm>
            <a:off x="11310115" y="4701987"/>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4</a:t>
            </a:r>
          </a:p>
        </p:txBody>
      </p:sp>
      <p:sp>
        <p:nvSpPr>
          <p:cNvPr id="31" name="TextBox 30">
            <a:extLst>
              <a:ext uri="{FF2B5EF4-FFF2-40B4-BE49-F238E27FC236}">
                <a16:creationId xmlns:a16="http://schemas.microsoft.com/office/drawing/2014/main" id="{17326630-603D-2A41-841B-56342B6A555B}"/>
              </a:ext>
            </a:extLst>
          </p:cNvPr>
          <p:cNvSpPr txBox="1"/>
          <p:nvPr/>
        </p:nvSpPr>
        <p:spPr>
          <a:xfrm>
            <a:off x="577701" y="5979560"/>
            <a:ext cx="4847054" cy="261610"/>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Source: </a:t>
            </a:r>
            <a:r>
              <a:rPr lang="en-US" sz="1100" dirty="0" err="1">
                <a:latin typeface="Open Sans" panose="020B0606030504020204" pitchFamily="34" charset="0"/>
                <a:ea typeface="Open Sans" panose="020B0606030504020204" pitchFamily="34" charset="0"/>
                <a:cs typeface="Open Sans" panose="020B0606030504020204" pitchFamily="34" charset="0"/>
              </a:rPr>
              <a:t>Modèle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FlexTool</a:t>
            </a:r>
            <a:r>
              <a:rPr lang="en-US" sz="1100" dirty="0">
                <a:latin typeface="Open Sans" panose="020B0606030504020204" pitchFamily="34" charset="0"/>
                <a:ea typeface="Open Sans" panose="020B0606030504020204" pitchFamily="34" charset="0"/>
                <a:cs typeface="Open Sans" panose="020B0606030504020204" pitchFamily="34" charset="0"/>
              </a:rPr>
              <a:t> de </a:t>
            </a:r>
            <a:r>
              <a:rPr lang="en-US" sz="1100" dirty="0" err="1">
                <a:latin typeface="Open Sans" panose="020B0606030504020204" pitchFamily="34" charset="0"/>
                <a:ea typeface="Open Sans" panose="020B0606030504020204" pitchFamily="34" charset="0"/>
                <a:cs typeface="Open Sans" panose="020B0606030504020204" pitchFamily="34" charset="0"/>
              </a:rPr>
              <a:t>l'IRENA</a:t>
            </a:r>
            <a:r>
              <a:rPr lang="en-US" sz="1100" dirty="0">
                <a:latin typeface="Open Sans" panose="020B0606030504020204" pitchFamily="34" charset="0"/>
                <a:ea typeface="Open Sans" panose="020B0606030504020204" pitchFamily="34" charset="0"/>
                <a:cs typeface="Open Sans" panose="020B0606030504020204" pitchFamily="34" charset="0"/>
              </a:rPr>
              <a:t> [1]</a:t>
            </a:r>
          </a:p>
        </p:txBody>
      </p:sp>
      <p:sp>
        <p:nvSpPr>
          <p:cNvPr id="32" name="TextBox 31">
            <a:extLst>
              <a:ext uri="{FF2B5EF4-FFF2-40B4-BE49-F238E27FC236}">
                <a16:creationId xmlns:a16="http://schemas.microsoft.com/office/drawing/2014/main" id="{CD33DB86-EE0F-F54E-BDB8-07CE4552EEB2}"/>
              </a:ext>
            </a:extLst>
          </p:cNvPr>
          <p:cNvSpPr txBox="1"/>
          <p:nvPr/>
        </p:nvSpPr>
        <p:spPr>
          <a:xfrm>
            <a:off x="5756652" y="5890578"/>
            <a:ext cx="4847054" cy="261610"/>
          </a:xfrm>
          <a:prstGeom prst="rect">
            <a:avLst/>
          </a:prstGeom>
          <a:noFill/>
        </p:spPr>
        <p:txBody>
          <a:bodyPr wrap="square" rtlCol="0">
            <a:spAutoFit/>
          </a:bodyPr>
          <a:lstStyle/>
          <a:p>
            <a:r>
              <a:rPr lang="en-US" sz="1050" b="1" dirty="0">
                <a:latin typeface="Open Sans" panose="020B0606030504020204" pitchFamily="34" charset="0"/>
                <a:ea typeface="Open Sans" panose="020B0606030504020204" pitchFamily="34" charset="0"/>
                <a:cs typeface="Open Sans" panose="020B0606030504020204" pitchFamily="34" charset="0"/>
              </a:rPr>
              <a:t>Source: </a:t>
            </a:r>
            <a:r>
              <a:rPr lang="en-US" sz="1050" dirty="0" err="1">
                <a:latin typeface="Open Sans" panose="020B0606030504020204" pitchFamily="34" charset="0"/>
                <a:ea typeface="Open Sans" panose="020B0606030504020204" pitchFamily="34" charset="0"/>
                <a:cs typeface="Open Sans" panose="020B0606030504020204" pitchFamily="34" charset="0"/>
              </a:rPr>
              <a:t>Modèle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FlexTool</a:t>
            </a:r>
            <a:r>
              <a:rPr lang="en-US" sz="1050" dirty="0">
                <a:latin typeface="Open Sans" panose="020B0606030504020204" pitchFamily="34" charset="0"/>
                <a:ea typeface="Open Sans" panose="020B0606030504020204" pitchFamily="34" charset="0"/>
                <a:cs typeface="Open Sans" panose="020B0606030504020204" pitchFamily="34" charset="0"/>
              </a:rPr>
              <a:t> de </a:t>
            </a:r>
            <a:r>
              <a:rPr lang="en-US" sz="1050" dirty="0" err="1">
                <a:latin typeface="Open Sans" panose="020B0606030504020204" pitchFamily="34" charset="0"/>
                <a:ea typeface="Open Sans" panose="020B0606030504020204" pitchFamily="34" charset="0"/>
                <a:cs typeface="Open Sans" panose="020B0606030504020204" pitchFamily="34" charset="0"/>
              </a:rPr>
              <a:t>l'IRENA</a:t>
            </a:r>
            <a:r>
              <a:rPr lang="en-US" sz="1050" dirty="0">
                <a:latin typeface="Open Sans" panose="020B0606030504020204" pitchFamily="34" charset="0"/>
                <a:ea typeface="Open Sans" panose="020B0606030504020204" pitchFamily="34" charset="0"/>
                <a:cs typeface="Open Sans" panose="020B0606030504020204" pitchFamily="34" charset="0"/>
              </a:rPr>
              <a:t> [1]</a:t>
            </a:r>
          </a:p>
        </p:txBody>
      </p:sp>
      <p:sp>
        <p:nvSpPr>
          <p:cNvPr id="33" name="TextBox 32">
            <a:extLst>
              <a:ext uri="{FF2B5EF4-FFF2-40B4-BE49-F238E27FC236}">
                <a16:creationId xmlns:a16="http://schemas.microsoft.com/office/drawing/2014/main" id="{8F01C42B-0200-C342-9991-D8163415A812}"/>
              </a:ext>
            </a:extLst>
          </p:cNvPr>
          <p:cNvSpPr txBox="1"/>
          <p:nvPr/>
        </p:nvSpPr>
        <p:spPr>
          <a:xfrm>
            <a:off x="8272949" y="4343207"/>
            <a:ext cx="4847054" cy="261610"/>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Source: </a:t>
            </a:r>
            <a:r>
              <a:rPr lang="en-US" sz="1100" dirty="0" err="1">
                <a:latin typeface="Open Sans" panose="020B0606030504020204" pitchFamily="34" charset="0"/>
                <a:ea typeface="Open Sans" panose="020B0606030504020204" pitchFamily="34" charset="0"/>
                <a:cs typeface="Open Sans" panose="020B0606030504020204" pitchFamily="34" charset="0"/>
              </a:rPr>
              <a:t>Modèle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FlexTool</a:t>
            </a:r>
            <a:r>
              <a:rPr lang="en-US" sz="1100" dirty="0">
                <a:latin typeface="Open Sans" panose="020B0606030504020204" pitchFamily="34" charset="0"/>
                <a:ea typeface="Open Sans" panose="020B0606030504020204" pitchFamily="34" charset="0"/>
                <a:cs typeface="Open Sans" panose="020B0606030504020204" pitchFamily="34" charset="0"/>
              </a:rPr>
              <a:t> de </a:t>
            </a:r>
            <a:r>
              <a:rPr lang="en-US" sz="1100" dirty="0" err="1">
                <a:latin typeface="Open Sans" panose="020B0606030504020204" pitchFamily="34" charset="0"/>
                <a:ea typeface="Open Sans" panose="020B0606030504020204" pitchFamily="34" charset="0"/>
                <a:cs typeface="Open Sans" panose="020B0606030504020204" pitchFamily="34" charset="0"/>
              </a:rPr>
              <a:t>l'IRENA</a:t>
            </a:r>
            <a:r>
              <a:rPr lang="en-US" sz="1100" dirty="0">
                <a:latin typeface="Open Sans" panose="020B0606030504020204" pitchFamily="34" charset="0"/>
                <a:ea typeface="Open Sans" panose="020B0606030504020204" pitchFamily="34" charset="0"/>
                <a:cs typeface="Open Sans" panose="020B0606030504020204" pitchFamily="34" charset="0"/>
              </a:rPr>
              <a:t> [1]</a:t>
            </a:r>
          </a:p>
        </p:txBody>
      </p:sp>
    </p:spTree>
    <p:extLst>
      <p:ext uri="{BB962C8B-B14F-4D97-AF65-F5344CB8AC3E}">
        <p14:creationId xmlns:p14="http://schemas.microsoft.com/office/powerpoint/2010/main" val="136661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15</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204DB0F-0438-4977-BCCA-7331495AFA49}"/>
              </a:ext>
            </a:extLst>
          </p:cNvPr>
          <p:cNvSpPr/>
          <p:nvPr/>
        </p:nvSpPr>
        <p:spPr>
          <a:xfrm>
            <a:off x="838199" y="821005"/>
            <a:ext cx="8449491"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14.3.2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Définition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des grilles, des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nœuds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et des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groupes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nœuds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B49F7216-4443-4233-A470-F5E623A66687}"/>
              </a:ext>
            </a:extLst>
          </p:cNvPr>
          <p:cNvSpPr txBox="1">
            <a:spLocks/>
          </p:cNvSpPr>
          <p:nvPr/>
        </p:nvSpPr>
        <p:spPr>
          <a:xfrm>
            <a:off x="838200" y="-583195"/>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14.3 Utilisation de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262748B8-6714-3141-9B8E-FC9653A96C84}"/>
              </a:ext>
            </a:extLst>
          </p:cNvPr>
          <p:cNvSpPr>
            <a:spLocks noGrp="1"/>
          </p:cNvSpPr>
          <p:nvPr>
            <p:ph idx="1"/>
          </p:nvPr>
        </p:nvSpPr>
        <p:spPr>
          <a:xfrm>
            <a:off x="838200" y="1673907"/>
            <a:ext cx="10515600" cy="1492928"/>
          </a:xfrm>
        </p:spPr>
        <p:txBody>
          <a:bodyPr vert="horz" lIns="91440" tIns="45720" rIns="91440" bIns="45720" rtlCol="0" anchor="t">
            <a:normAutofit/>
          </a:bodyPr>
          <a:lstStyle/>
          <a:p>
            <a:r>
              <a:rPr lang="en-US" sz="2000" dirty="0">
                <a:latin typeface="Open Sans" panose="020B0606030504020204"/>
              </a:rPr>
              <a:t>Les feuilles Excel définissent différentes données d'entrée.</a:t>
            </a:r>
          </a:p>
          <a:p>
            <a:r>
              <a:rPr lang="en-US" sz="2000" dirty="0" err="1">
                <a:latin typeface="Open Sans" panose="020B0606030504020204"/>
              </a:rPr>
              <a:t>Les groupes de nœuds </a:t>
            </a:r>
            <a:r>
              <a:rPr lang="en-US" sz="2000" dirty="0">
                <a:latin typeface="Open Sans" panose="020B0606030504020204"/>
              </a:rPr>
              <a:t>et les nœuds sont définis dans les feuilles "</a:t>
            </a:r>
            <a:r>
              <a:rPr lang="en-US" sz="2000" dirty="0" err="1">
                <a:latin typeface="Open Sans" panose="020B0606030504020204"/>
              </a:rPr>
              <a:t>nodeGroup</a:t>
            </a:r>
            <a:r>
              <a:rPr lang="en-US" sz="2000" dirty="0">
                <a:latin typeface="Open Sans" panose="020B0606030504020204"/>
              </a:rPr>
              <a:t>" et "</a:t>
            </a:r>
            <a:r>
              <a:rPr lang="en-US" sz="2000" dirty="0" err="1">
                <a:latin typeface="Open Sans" panose="020B0606030504020204"/>
              </a:rPr>
              <a:t>gridNode</a:t>
            </a:r>
            <a:r>
              <a:rPr lang="en-US" sz="2000" dirty="0">
                <a:latin typeface="Open Sans" panose="020B0606030504020204"/>
              </a:rPr>
              <a:t>".</a:t>
            </a:r>
          </a:p>
        </p:txBody>
      </p:sp>
      <p:sp>
        <p:nvSpPr>
          <p:cNvPr id="10" name="Rounded Rectangle 9">
            <a:extLst>
              <a:ext uri="{FF2B5EF4-FFF2-40B4-BE49-F238E27FC236}">
                <a16:creationId xmlns:a16="http://schemas.microsoft.com/office/drawing/2014/main" id="{6B05EE94-3E3F-C74B-995F-356865919A0A}"/>
              </a:ext>
            </a:extLst>
          </p:cNvPr>
          <p:cNvSpPr/>
          <p:nvPr/>
        </p:nvSpPr>
        <p:spPr>
          <a:xfrm>
            <a:off x="5147473" y="2574203"/>
            <a:ext cx="4502309" cy="3545525"/>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6CDBD54B-4A7A-974C-954B-622E6EB76E4A}"/>
              </a:ext>
            </a:extLst>
          </p:cNvPr>
          <p:cNvSpPr/>
          <p:nvPr/>
        </p:nvSpPr>
        <p:spPr>
          <a:xfrm>
            <a:off x="1859622" y="2992210"/>
            <a:ext cx="2951458" cy="255532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8A19DF-6088-4F48-B697-5C7ECE18A022}"/>
              </a:ext>
            </a:extLst>
          </p:cNvPr>
          <p:cNvSpPr txBox="1"/>
          <p:nvPr/>
        </p:nvSpPr>
        <p:spPr>
          <a:xfrm>
            <a:off x="6625175" y="2881189"/>
            <a:ext cx="1398139" cy="276999"/>
          </a:xfrm>
          <a:prstGeom prst="rect">
            <a:avLst/>
          </a:prstGeom>
          <a:noFill/>
        </p:spPr>
        <p:txBody>
          <a:bodyPr wrap="none" rtlCol="0">
            <a:spAutoFit/>
          </a:bodyPr>
          <a:lstStyle/>
          <a:p>
            <a:pPr algn="ctr"/>
            <a:r>
              <a:rPr lang="en-US" sz="1200" dirty="0" err="1">
                <a:latin typeface="Open Sans" panose="020B0606030504020204" pitchFamily="34" charset="0"/>
                <a:ea typeface="Open Sans" panose="020B0606030504020204" pitchFamily="34" charset="0"/>
                <a:cs typeface="Open Sans" panose="020B0606030504020204" pitchFamily="34" charset="0"/>
              </a:rPr>
              <a:t>Feuille</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dirty="0" err="1">
                <a:latin typeface="Open Sans" panose="020B0606030504020204" pitchFamily="34" charset="0"/>
                <a:ea typeface="Open Sans" panose="020B0606030504020204" pitchFamily="34" charset="0"/>
                <a:cs typeface="Open Sans" panose="020B0606030504020204" pitchFamily="34" charset="0"/>
              </a:rPr>
              <a:t>gridNode</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15000B71-4BA2-9E4D-A18C-CFF61C8D68C2}"/>
              </a:ext>
            </a:extLst>
          </p:cNvPr>
          <p:cNvSpPr txBox="1"/>
          <p:nvPr/>
        </p:nvSpPr>
        <p:spPr>
          <a:xfrm>
            <a:off x="2540411" y="3229837"/>
            <a:ext cx="1483227" cy="276999"/>
          </a:xfrm>
          <a:prstGeom prst="rect">
            <a:avLst/>
          </a:prstGeom>
          <a:noFill/>
        </p:spPr>
        <p:txBody>
          <a:bodyPr wrap="none" rtlCol="0">
            <a:spAutoFit/>
          </a:bodyPr>
          <a:lstStyle/>
          <a:p>
            <a:pPr algn="ctr"/>
            <a:r>
              <a:rPr lang="en-US" sz="1200" dirty="0" err="1">
                <a:latin typeface="Open Sans" panose="020B0606030504020204" pitchFamily="34" charset="0"/>
                <a:ea typeface="Open Sans" panose="020B0606030504020204" pitchFamily="34" charset="0"/>
                <a:cs typeface="Open Sans" panose="020B0606030504020204" pitchFamily="34" charset="0"/>
              </a:rPr>
              <a:t>feuille</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dirty="0" err="1">
                <a:latin typeface="Open Sans" panose="020B0606030504020204" pitchFamily="34" charset="0"/>
                <a:ea typeface="Open Sans" panose="020B0606030504020204" pitchFamily="34" charset="0"/>
                <a:cs typeface="Open Sans" panose="020B0606030504020204" pitchFamily="34" charset="0"/>
              </a:rPr>
              <a:t>nodeGroup</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FCFFCA03-E0F1-D14B-9580-DD437F7B2D65}"/>
              </a:ext>
            </a:extLst>
          </p:cNvPr>
          <p:cNvSpPr txBox="1"/>
          <p:nvPr/>
        </p:nvSpPr>
        <p:spPr>
          <a:xfrm>
            <a:off x="2300845" y="4701130"/>
            <a:ext cx="2225417" cy="830997"/>
          </a:xfrm>
          <a:prstGeom prst="rect">
            <a:avLst/>
          </a:prstGeom>
          <a:noFill/>
        </p:spPr>
        <p:txBody>
          <a:bodyPr wrap="none" rtlCol="0">
            <a:spAutoFit/>
          </a:bodyPr>
          <a:lstStyle/>
          <a:p>
            <a:r>
              <a:rPr lang="en-US" sz="1200" dirty="0" err="1">
                <a:latin typeface="Open Sans" panose="020B0606030504020204" pitchFamily="34" charset="0"/>
                <a:ea typeface="Open Sans" panose="020B0606030504020204" pitchFamily="34" charset="0"/>
                <a:cs typeface="Open Sans" panose="020B0606030504020204" pitchFamily="34" charset="0"/>
              </a:rPr>
              <a:t>Définit</a:t>
            </a:r>
            <a:r>
              <a:rPr lang="en-US" sz="1200"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Courier New" panose="02070309020205020404" pitchFamily="49" charset="0"/>
              <a:buChar char="o"/>
            </a:pPr>
            <a:r>
              <a:rPr lang="en-US" sz="1200" dirty="0">
                <a:latin typeface="Open Sans" panose="020B0606030504020204" pitchFamily="34" charset="0"/>
                <a:ea typeface="Open Sans" panose="020B0606030504020204" pitchFamily="34" charset="0"/>
                <a:cs typeface="Open Sans" panose="020B0606030504020204" pitchFamily="34" charset="0"/>
              </a:rPr>
              <a:t>la marge de </a:t>
            </a:r>
            <a:r>
              <a:rPr lang="en-US" sz="1200" dirty="0" err="1">
                <a:latin typeface="Open Sans" panose="020B0606030504020204" pitchFamily="34" charset="0"/>
                <a:ea typeface="Open Sans" panose="020B0606030504020204" pitchFamily="34" charset="0"/>
                <a:cs typeface="Open Sans" panose="020B0606030504020204" pitchFamily="34" charset="0"/>
              </a:rPr>
              <a:t>capacité</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Courier New" panose="02070309020205020404" pitchFamily="49" charset="0"/>
              <a:buChar char="o"/>
            </a:pPr>
            <a:r>
              <a:rPr lang="en-US" sz="1200" dirty="0">
                <a:latin typeface="Open Sans" panose="020B0606030504020204" pitchFamily="34" charset="0"/>
                <a:ea typeface="Open Sans" panose="020B0606030504020204" pitchFamily="34" charset="0"/>
                <a:cs typeface="Open Sans" panose="020B0606030504020204" pitchFamily="34" charset="0"/>
              </a:rPr>
              <a:t>la </a:t>
            </a:r>
            <a:r>
              <a:rPr lang="en-US" sz="1200" dirty="0" err="1">
                <a:latin typeface="Open Sans" panose="020B0606030504020204" pitchFamily="34" charset="0"/>
                <a:ea typeface="Open Sans" panose="020B0606030504020204" pitchFamily="34" charset="0"/>
                <a:cs typeface="Open Sans" panose="020B0606030504020204" pitchFamily="34" charset="0"/>
              </a:rPr>
              <a:t>limite</a:t>
            </a:r>
            <a:r>
              <a:rPr lang="en-US" sz="1200" dirty="0">
                <a:latin typeface="Open Sans" panose="020B0606030504020204" pitchFamily="34" charset="0"/>
                <a:ea typeface="Open Sans" panose="020B0606030504020204" pitchFamily="34" charset="0"/>
                <a:cs typeface="Open Sans" panose="020B0606030504020204" pitchFamily="34" charset="0"/>
              </a:rPr>
              <a:t> non </a:t>
            </a:r>
            <a:r>
              <a:rPr lang="en-US" sz="1200" dirty="0" err="1">
                <a:latin typeface="Open Sans" panose="020B0606030504020204" pitchFamily="34" charset="0"/>
                <a:ea typeface="Open Sans" panose="020B0606030504020204" pitchFamily="34" charset="0"/>
                <a:cs typeface="Open Sans" panose="020B0606030504020204" pitchFamily="34" charset="0"/>
              </a:rPr>
              <a:t>synchrone</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Courier New" panose="02070309020205020404" pitchFamily="49" charset="0"/>
              <a:buChar char="o"/>
            </a:pPr>
            <a:r>
              <a:rPr lang="en-US" sz="1200" dirty="0">
                <a:latin typeface="Open Sans" panose="020B0606030504020204" pitchFamily="34" charset="0"/>
                <a:ea typeface="Open Sans" panose="020B0606030504020204" pitchFamily="34" charset="0"/>
                <a:cs typeface="Open Sans" panose="020B0606030504020204" pitchFamily="34" charset="0"/>
              </a:rPr>
              <a:t>la </a:t>
            </a:r>
            <a:r>
              <a:rPr lang="en-US" sz="1200" dirty="0" err="1">
                <a:latin typeface="Open Sans" panose="020B0606030504020204" pitchFamily="34" charset="0"/>
                <a:ea typeface="Open Sans" panose="020B0606030504020204" pitchFamily="34" charset="0"/>
                <a:cs typeface="Open Sans" panose="020B0606030504020204" pitchFamily="34" charset="0"/>
              </a:rPr>
              <a:t>limite</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dirty="0" err="1">
                <a:latin typeface="Open Sans" panose="020B0606030504020204" pitchFamily="34" charset="0"/>
                <a:ea typeface="Open Sans" panose="020B0606030504020204" pitchFamily="34" charset="0"/>
                <a:cs typeface="Open Sans" panose="020B0606030504020204" pitchFamily="34" charset="0"/>
              </a:rPr>
              <a:t>d'inertie</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C1334FA2-C337-6E4E-B9DF-F3AD43983C9E}"/>
              </a:ext>
            </a:extLst>
          </p:cNvPr>
          <p:cNvSpPr txBox="1"/>
          <p:nvPr/>
        </p:nvSpPr>
        <p:spPr>
          <a:xfrm>
            <a:off x="5453240" y="4529893"/>
            <a:ext cx="3891613" cy="1384995"/>
          </a:xfrm>
          <a:prstGeom prst="rect">
            <a:avLst/>
          </a:prstGeom>
          <a:noFill/>
        </p:spPr>
        <p:txBody>
          <a:bodyPr wrap="square" lIns="91440" tIns="45720" rIns="91440" bIns="45720" rtlCol="0" anchor="t">
            <a:spAutoFit/>
          </a:bodyPr>
          <a:lstStyle/>
          <a:p>
            <a:r>
              <a:rPr lang="en-US" sz="1200" dirty="0" err="1">
                <a:latin typeface="Open Sans" panose="020B0606030504020204" pitchFamily="34" charset="0"/>
                <a:ea typeface="Open Sans" panose="020B0606030504020204" pitchFamily="34" charset="0"/>
                <a:cs typeface="Open Sans" panose="020B0606030504020204" pitchFamily="34" charset="0"/>
              </a:rPr>
              <a:t>Définit</a:t>
            </a:r>
            <a:r>
              <a:rPr lang="en-US" sz="1200"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Courier New" panose="02070309020205020404" pitchFamily="49" charset="0"/>
              <a:buChar char="o"/>
            </a:pPr>
            <a:r>
              <a:rPr lang="en-US" sz="1200" dirty="0">
                <a:latin typeface="Open Sans"/>
                <a:ea typeface="Open Sans" panose="020B0606030504020204" pitchFamily="34" charset="0"/>
                <a:cs typeface="Open Sans" panose="020B0606030504020204" pitchFamily="34" charset="0"/>
              </a:rPr>
              <a:t>les grilles qui </a:t>
            </a:r>
            <a:r>
              <a:rPr lang="en-US" sz="1200" dirty="0" err="1">
                <a:latin typeface="Open Sans"/>
                <a:ea typeface="Open Sans" panose="020B0606030504020204" pitchFamily="34" charset="0"/>
                <a:cs typeface="Open Sans" panose="020B0606030504020204" pitchFamily="34" charset="0"/>
              </a:rPr>
              <a:t>identifient</a:t>
            </a:r>
            <a:r>
              <a:rPr lang="en-US" sz="1200" dirty="0">
                <a:latin typeface="Open Sans"/>
                <a:ea typeface="Open Sans" panose="020B0606030504020204" pitchFamily="34" charset="0"/>
                <a:cs typeface="Open Sans" panose="020B0606030504020204" pitchFamily="34" charset="0"/>
              </a:rPr>
              <a:t> les </a:t>
            </a:r>
            <a:r>
              <a:rPr lang="en-US" sz="1200" dirty="0" err="1">
                <a:latin typeface="Open Sans"/>
                <a:ea typeface="Open Sans" panose="020B0606030504020204" pitchFamily="34" charset="0"/>
                <a:cs typeface="Open Sans" panose="020B0606030504020204" pitchFamily="34" charset="0"/>
              </a:rPr>
              <a:t>réseaux</a:t>
            </a:r>
            <a:r>
              <a:rPr lang="en-US" sz="1200" dirty="0">
                <a:latin typeface="Open Sans"/>
                <a:ea typeface="Open Sans" panose="020B0606030504020204" pitchFamily="34" charset="0"/>
                <a:cs typeface="Open Sans" panose="020B0606030504020204" pitchFamily="34" charset="0"/>
              </a:rPr>
              <a:t>, par </a:t>
            </a:r>
            <a:r>
              <a:rPr lang="en-US" sz="1200" dirty="0" err="1">
                <a:latin typeface="Open Sans"/>
                <a:ea typeface="Open Sans" panose="020B0606030504020204" pitchFamily="34" charset="0"/>
                <a:cs typeface="Open Sans" panose="020B0606030504020204" pitchFamily="34" charset="0"/>
              </a:rPr>
              <a:t>exemple</a:t>
            </a:r>
            <a:r>
              <a:rPr lang="en-US" sz="1200" dirty="0">
                <a:latin typeface="Open Sans"/>
                <a:ea typeface="Open Sans" panose="020B0606030504020204" pitchFamily="34" charset="0"/>
                <a:cs typeface="Open Sans" panose="020B0606030504020204" pitchFamily="34" charset="0"/>
              </a:rPr>
              <a:t> </a:t>
            </a:r>
            <a:r>
              <a:rPr lang="en-US" sz="1200" dirty="0" err="1">
                <a:latin typeface="Open Sans"/>
                <a:ea typeface="Open Sans" panose="020B0606030504020204" pitchFamily="34" charset="0"/>
                <a:cs typeface="Open Sans" panose="020B0606030504020204" pitchFamily="34" charset="0"/>
              </a:rPr>
              <a:t>d'électricité</a:t>
            </a:r>
            <a:r>
              <a:rPr lang="en-US" sz="1200" dirty="0">
                <a:latin typeface="Open Sans"/>
                <a:ea typeface="Open Sans" panose="020B0606030504020204" pitchFamily="34" charset="0"/>
                <a:cs typeface="Open Sans" panose="020B0606030504020204" pitchFamily="34" charset="0"/>
              </a:rPr>
              <a:t> et de </a:t>
            </a:r>
            <a:r>
              <a:rPr lang="en-US" sz="1200" dirty="0" err="1">
                <a:latin typeface="Open Sans"/>
                <a:ea typeface="Open Sans" panose="020B0606030504020204" pitchFamily="34" charset="0"/>
                <a:cs typeface="Open Sans" panose="020B0606030504020204" pitchFamily="34" charset="0"/>
              </a:rPr>
              <a:t>gaz</a:t>
            </a:r>
            <a:r>
              <a:rPr lang="en-US" sz="1200" dirty="0">
                <a:latin typeface="Open Sans"/>
                <a:ea typeface="Open Sans" panose="020B0606030504020204" pitchFamily="34" charset="0"/>
                <a:cs typeface="Open Sans" panose="020B0606030504020204" pitchFamily="34" charset="0"/>
              </a:rPr>
              <a:t> naturel</a:t>
            </a:r>
          </a:p>
          <a:p>
            <a:pPr marL="285750" indent="-285750">
              <a:buFont typeface="Courier New" panose="02070309020205020404" pitchFamily="49" charset="0"/>
              <a:buChar char="o"/>
            </a:pPr>
            <a:r>
              <a:rPr lang="en-US" sz="1200" dirty="0">
                <a:latin typeface="Open Sans" panose="020B0606030504020204" pitchFamily="34" charset="0"/>
                <a:ea typeface="Open Sans" panose="020B0606030504020204" pitchFamily="34" charset="0"/>
                <a:cs typeface="Open Sans" panose="020B0606030504020204" pitchFamily="34" charset="0"/>
              </a:rPr>
              <a:t>un </a:t>
            </a:r>
            <a:r>
              <a:rPr lang="en-US" sz="1200" dirty="0" err="1">
                <a:latin typeface="Open Sans" panose="020B0606030504020204" pitchFamily="34" charset="0"/>
                <a:ea typeface="Open Sans" panose="020B0606030504020204" pitchFamily="34" charset="0"/>
                <a:cs typeface="Open Sans" panose="020B0606030504020204" pitchFamily="34" charset="0"/>
              </a:rPr>
              <a:t>nœud</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dirty="0" err="1">
                <a:latin typeface="Open Sans" panose="020B0606030504020204" pitchFamily="34" charset="0"/>
                <a:ea typeface="Open Sans" panose="020B0606030504020204" pitchFamily="34" charset="0"/>
                <a:cs typeface="Open Sans" panose="020B0606030504020204" pitchFamily="34" charset="0"/>
              </a:rPr>
              <a:t>celui</a:t>
            </a:r>
            <a:r>
              <a:rPr lang="en-US" sz="1200" dirty="0">
                <a:latin typeface="Open Sans" panose="020B0606030504020204" pitchFamily="34" charset="0"/>
                <a:ea typeface="Open Sans" panose="020B0606030504020204" pitchFamily="34" charset="0"/>
                <a:cs typeface="Open Sans" panose="020B0606030504020204" pitchFamily="34" charset="0"/>
              </a:rPr>
              <a:t>-ci ne </a:t>
            </a:r>
            <a:r>
              <a:rPr lang="en-US" sz="1200" dirty="0" err="1">
                <a:latin typeface="Open Sans" panose="020B0606030504020204" pitchFamily="34" charset="0"/>
                <a:ea typeface="Open Sans" panose="020B0606030504020204" pitchFamily="34" charset="0"/>
                <a:cs typeface="Open Sans" panose="020B0606030504020204" pitchFamily="34" charset="0"/>
              </a:rPr>
              <a:t>peut</a:t>
            </a:r>
            <a:r>
              <a:rPr lang="en-US" sz="1200" dirty="0">
                <a:latin typeface="Open Sans" panose="020B0606030504020204" pitchFamily="34" charset="0"/>
                <a:ea typeface="Open Sans" panose="020B0606030504020204" pitchFamily="34" charset="0"/>
                <a:cs typeface="Open Sans" panose="020B0606030504020204" pitchFamily="34" charset="0"/>
              </a:rPr>
              <a:t> faire </a:t>
            </a:r>
            <a:r>
              <a:rPr lang="en-US" sz="1200" dirty="0" err="1">
                <a:latin typeface="Open Sans" panose="020B0606030504020204" pitchFamily="34" charset="0"/>
                <a:ea typeface="Open Sans" panose="020B0606030504020204" pitchFamily="34" charset="0"/>
                <a:cs typeface="Open Sans" panose="020B0606030504020204" pitchFamily="34" charset="0"/>
              </a:rPr>
              <a:t>partie</a:t>
            </a:r>
            <a:r>
              <a:rPr lang="en-US" sz="1200" dirty="0">
                <a:latin typeface="Open Sans" panose="020B0606030504020204" pitchFamily="34" charset="0"/>
                <a:ea typeface="Open Sans" panose="020B0606030504020204" pitchFamily="34" charset="0"/>
                <a:cs typeface="Open Sans" panose="020B0606030504020204" pitchFamily="34" charset="0"/>
              </a:rPr>
              <a:t> que </a:t>
            </a:r>
            <a:r>
              <a:rPr lang="en-US" sz="1200" dirty="0" err="1">
                <a:latin typeface="Open Sans" panose="020B0606030504020204" pitchFamily="34" charset="0"/>
                <a:ea typeface="Open Sans" panose="020B0606030504020204" pitchFamily="34" charset="0"/>
                <a:cs typeface="Open Sans" panose="020B0606030504020204" pitchFamily="34" charset="0"/>
              </a:rPr>
              <a:t>d'une</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dirty="0" err="1">
                <a:latin typeface="Open Sans" panose="020B0606030504020204" pitchFamily="34" charset="0"/>
                <a:ea typeface="Open Sans" panose="020B0606030504020204" pitchFamily="34" charset="0"/>
                <a:cs typeface="Open Sans" panose="020B0606030504020204" pitchFamily="34" charset="0"/>
              </a:rPr>
              <a:t>seule</a:t>
            </a:r>
            <a:r>
              <a:rPr lang="en-US" sz="1200" dirty="0">
                <a:latin typeface="Open Sans" panose="020B0606030504020204" pitchFamily="34" charset="0"/>
                <a:ea typeface="Open Sans" panose="020B0606030504020204" pitchFamily="34" charset="0"/>
                <a:cs typeface="Open Sans" panose="020B0606030504020204" pitchFamily="34" charset="0"/>
              </a:rPr>
              <a:t> grille</a:t>
            </a:r>
          </a:p>
          <a:p>
            <a:pPr marL="285750" indent="-285750">
              <a:buFont typeface="Courier New" panose="02070309020205020404" pitchFamily="49" charset="0"/>
              <a:buChar char="o"/>
            </a:pPr>
            <a:r>
              <a:rPr lang="en-US" sz="1200" dirty="0">
                <a:latin typeface="Open Sans"/>
                <a:ea typeface="Open Sans" panose="020B0606030504020204" pitchFamily="34" charset="0"/>
                <a:cs typeface="Open Sans" panose="020B0606030504020204" pitchFamily="34" charset="0"/>
              </a:rPr>
              <a:t>la </a:t>
            </a:r>
            <a:r>
              <a:rPr lang="en-US" sz="1200" dirty="0" err="1">
                <a:latin typeface="Open Sans"/>
                <a:ea typeface="Open Sans" panose="020B0606030504020204" pitchFamily="34" charset="0"/>
                <a:cs typeface="Open Sans" panose="020B0606030504020204" pitchFamily="34" charset="0"/>
              </a:rPr>
              <a:t>demande</a:t>
            </a:r>
            <a:r>
              <a:rPr lang="en-US" sz="1200" dirty="0">
                <a:latin typeface="Open Sans"/>
                <a:ea typeface="Open Sans" panose="020B0606030504020204" pitchFamily="34" charset="0"/>
                <a:cs typeface="Open Sans" panose="020B0606030504020204" pitchFamily="34" charset="0"/>
              </a:rPr>
              <a:t>, les importations, la marge de </a:t>
            </a:r>
            <a:r>
              <a:rPr lang="en-US" sz="1200" dirty="0" err="1">
                <a:latin typeface="Open Sans"/>
                <a:ea typeface="Open Sans" panose="020B0606030504020204" pitchFamily="34" charset="0"/>
                <a:cs typeface="Open Sans" panose="020B0606030504020204" pitchFamily="34" charset="0"/>
              </a:rPr>
              <a:t>capacité</a:t>
            </a:r>
            <a:r>
              <a:rPr lang="en-US" sz="1200" dirty="0">
                <a:latin typeface="Open Sans"/>
                <a:ea typeface="Open Sans" panose="020B0606030504020204" pitchFamily="34" charset="0"/>
                <a:cs typeface="Open Sans" panose="020B0606030504020204" pitchFamily="34" charset="0"/>
              </a:rPr>
              <a:t> et la </a:t>
            </a:r>
            <a:r>
              <a:rPr lang="en-US" sz="1200" dirty="0" err="1">
                <a:latin typeface="Open Sans"/>
                <a:ea typeface="Open Sans" panose="020B0606030504020204" pitchFamily="34" charset="0"/>
                <a:cs typeface="Open Sans" panose="020B0606030504020204" pitchFamily="34" charset="0"/>
              </a:rPr>
              <a:t>réserve</a:t>
            </a:r>
            <a:r>
              <a:rPr lang="en-US" sz="1200" dirty="0">
                <a:latin typeface="Open Sans"/>
                <a:ea typeface="Open Sans" panose="020B0606030504020204" pitchFamily="34" charset="0"/>
                <a:cs typeface="Open Sans" panose="020B0606030504020204" pitchFamily="34" charset="0"/>
              </a:rPr>
              <a:t>.</a:t>
            </a:r>
          </a:p>
        </p:txBody>
      </p:sp>
      <p:graphicFrame>
        <p:nvGraphicFramePr>
          <p:cNvPr id="16" name="Table 15">
            <a:extLst>
              <a:ext uri="{FF2B5EF4-FFF2-40B4-BE49-F238E27FC236}">
                <a16:creationId xmlns:a16="http://schemas.microsoft.com/office/drawing/2014/main" id="{58176893-C6BA-FD4F-AD30-D574E6A346A3}"/>
              </a:ext>
            </a:extLst>
          </p:cNvPr>
          <p:cNvGraphicFramePr>
            <a:graphicFrameLocks noGrp="1"/>
          </p:cNvGraphicFramePr>
          <p:nvPr>
            <p:extLst>
              <p:ext uri="{D42A27DB-BD31-4B8C-83A1-F6EECF244321}">
                <p14:modId xmlns:p14="http://schemas.microsoft.com/office/powerpoint/2010/main" val="2514803836"/>
              </p:ext>
            </p:extLst>
          </p:nvPr>
        </p:nvGraphicFramePr>
        <p:xfrm>
          <a:off x="5373383" y="3310742"/>
          <a:ext cx="4060231" cy="1149622"/>
        </p:xfrm>
        <a:graphic>
          <a:graphicData uri="http://schemas.openxmlformats.org/drawingml/2006/table">
            <a:tbl>
              <a:tblPr/>
              <a:tblGrid>
                <a:gridCol w="365338">
                  <a:extLst>
                    <a:ext uri="{9D8B030D-6E8A-4147-A177-3AD203B41FA5}">
                      <a16:colId xmlns:a16="http://schemas.microsoft.com/office/drawing/2014/main" val="2123442491"/>
                    </a:ext>
                  </a:extLst>
                </a:gridCol>
                <a:gridCol w="498188">
                  <a:extLst>
                    <a:ext uri="{9D8B030D-6E8A-4147-A177-3AD203B41FA5}">
                      <a16:colId xmlns:a16="http://schemas.microsoft.com/office/drawing/2014/main" val="4053055092"/>
                    </a:ext>
                  </a:extLst>
                </a:gridCol>
                <a:gridCol w="498188">
                  <a:extLst>
                    <a:ext uri="{9D8B030D-6E8A-4147-A177-3AD203B41FA5}">
                      <a16:colId xmlns:a16="http://schemas.microsoft.com/office/drawing/2014/main" val="271929127"/>
                    </a:ext>
                  </a:extLst>
                </a:gridCol>
                <a:gridCol w="498188">
                  <a:extLst>
                    <a:ext uri="{9D8B030D-6E8A-4147-A177-3AD203B41FA5}">
                      <a16:colId xmlns:a16="http://schemas.microsoft.com/office/drawing/2014/main" val="2766406673"/>
                    </a:ext>
                  </a:extLst>
                </a:gridCol>
                <a:gridCol w="498188">
                  <a:extLst>
                    <a:ext uri="{9D8B030D-6E8A-4147-A177-3AD203B41FA5}">
                      <a16:colId xmlns:a16="http://schemas.microsoft.com/office/drawing/2014/main" val="1897054898"/>
                    </a:ext>
                  </a:extLst>
                </a:gridCol>
                <a:gridCol w="504830">
                  <a:extLst>
                    <a:ext uri="{9D8B030D-6E8A-4147-A177-3AD203B41FA5}">
                      <a16:colId xmlns:a16="http://schemas.microsoft.com/office/drawing/2014/main" val="2322629944"/>
                    </a:ext>
                  </a:extLst>
                </a:gridCol>
                <a:gridCol w="293931">
                  <a:extLst>
                    <a:ext uri="{9D8B030D-6E8A-4147-A177-3AD203B41FA5}">
                      <a16:colId xmlns:a16="http://schemas.microsoft.com/office/drawing/2014/main" val="1823811159"/>
                    </a:ext>
                  </a:extLst>
                </a:gridCol>
                <a:gridCol w="225845">
                  <a:extLst>
                    <a:ext uri="{9D8B030D-6E8A-4147-A177-3AD203B41FA5}">
                      <a16:colId xmlns:a16="http://schemas.microsoft.com/office/drawing/2014/main" val="3078177607"/>
                    </a:ext>
                  </a:extLst>
                </a:gridCol>
                <a:gridCol w="225845">
                  <a:extLst>
                    <a:ext uri="{9D8B030D-6E8A-4147-A177-3AD203B41FA5}">
                      <a16:colId xmlns:a16="http://schemas.microsoft.com/office/drawing/2014/main" val="3758278838"/>
                    </a:ext>
                  </a:extLst>
                </a:gridCol>
                <a:gridCol w="225845">
                  <a:extLst>
                    <a:ext uri="{9D8B030D-6E8A-4147-A177-3AD203B41FA5}">
                      <a16:colId xmlns:a16="http://schemas.microsoft.com/office/drawing/2014/main" val="3077596310"/>
                    </a:ext>
                  </a:extLst>
                </a:gridCol>
                <a:gridCol w="225845">
                  <a:extLst>
                    <a:ext uri="{9D8B030D-6E8A-4147-A177-3AD203B41FA5}">
                      <a16:colId xmlns:a16="http://schemas.microsoft.com/office/drawing/2014/main" val="162945104"/>
                    </a:ext>
                  </a:extLst>
                </a:gridCol>
              </a:tblGrid>
              <a:tr h="750910">
                <a:tc>
                  <a:txBody>
                    <a:bodyPr/>
                    <a:lstStyle/>
                    <a:p>
                      <a:pPr algn="ctr" fontAlgn="b"/>
                      <a:r>
                        <a:rPr lang="en-GB" sz="600" b="1" i="0" u="none" strike="noStrike">
                          <a:solidFill>
                            <a:srgbClr val="000000"/>
                          </a:solidFill>
                          <a:effectLst/>
                          <a:latin typeface="Calibri" panose="020F0502020204030204" pitchFamily="34" charset="0"/>
                        </a:rPr>
                        <a:t>grille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nœud</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groupe de nœuds</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dirty="0" err="1">
                          <a:solidFill>
                            <a:srgbClr val="000000"/>
                          </a:solidFill>
                          <a:effectLst/>
                          <a:latin typeface="Calibri" panose="020F0502020204030204" pitchFamily="34" charset="0"/>
                        </a:rPr>
                        <a:t>groupe</a:t>
                      </a:r>
                      <a:r>
                        <a:rPr lang="en-GB" sz="600" b="1" i="0" u="none" strike="noStrike" dirty="0">
                          <a:solidFill>
                            <a:srgbClr val="000000"/>
                          </a:solidFill>
                          <a:effectLst/>
                          <a:latin typeface="Calibri" panose="020F0502020204030204" pitchFamily="34" charset="0"/>
                        </a:rPr>
                        <a:t> de nœuds2</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dirty="0" err="1">
                          <a:solidFill>
                            <a:srgbClr val="000000"/>
                          </a:solidFill>
                          <a:effectLst/>
                          <a:latin typeface="Calibri" panose="020F0502020204030204" pitchFamily="34" charset="0"/>
                        </a:rPr>
                        <a:t>demande</a:t>
                      </a:r>
                      <a:r>
                        <a:rPr lang="en-GB" sz="600" b="1" i="0" u="none" strike="noStrike" dirty="0">
                          <a:solidFill>
                            <a:srgbClr val="000000"/>
                          </a:solidFill>
                          <a:effectLst/>
                          <a:latin typeface="Calibri" panose="020F0502020204030204" pitchFamily="34" charset="0"/>
                        </a:rPr>
                        <a:t> (MWh)</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dirty="0">
                          <a:solidFill>
                            <a:srgbClr val="000000"/>
                          </a:solidFill>
                          <a:effectLst/>
                          <a:latin typeface="Calibri" panose="020F0502020204030204" pitchFamily="34" charset="0"/>
                        </a:rPr>
                        <a:t>importation (MWh)</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dirty="0">
                          <a:solidFill>
                            <a:srgbClr val="000000"/>
                          </a:solidFill>
                          <a:effectLst/>
                          <a:latin typeface="Calibri" panose="020F0502020204030204" pitchFamily="34" charset="0"/>
                        </a:rPr>
                        <a:t>marge de </a:t>
                      </a:r>
                      <a:r>
                        <a:rPr lang="en-GB" sz="600" b="1" i="0" u="none" strike="noStrike" dirty="0" err="1">
                          <a:solidFill>
                            <a:srgbClr val="000000"/>
                          </a:solidFill>
                          <a:effectLst/>
                          <a:latin typeface="Calibri" panose="020F0502020204030204" pitchFamily="34" charset="0"/>
                        </a:rPr>
                        <a:t>capacité</a:t>
                      </a:r>
                      <a:r>
                        <a:rPr lang="en-GB" sz="600" b="1" i="0" u="none" strike="noStrike" dirty="0">
                          <a:solidFill>
                            <a:srgbClr val="000000"/>
                          </a:solidFill>
                          <a:effectLst/>
                          <a:latin typeface="Calibri" panose="020F0502020204030204" pitchFamily="34" charset="0"/>
                        </a:rPr>
                        <a:t> (MW)</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dirty="0">
                          <a:solidFill>
                            <a:srgbClr val="000000"/>
                          </a:solidFill>
                          <a:effectLst/>
                          <a:latin typeface="Calibri" panose="020F0502020204030204" pitchFamily="34" charset="0"/>
                        </a:rPr>
                        <a:t>utiliser </a:t>
                      </a:r>
                      <a:r>
                        <a:rPr lang="en-GB" sz="600" b="1" i="0" u="none" strike="noStrike" dirty="0" err="1">
                          <a:solidFill>
                            <a:srgbClr val="000000"/>
                          </a:solidFill>
                          <a:effectLst/>
                          <a:latin typeface="Calibri" panose="020F0502020204030204" pitchFamily="34" charset="0"/>
                        </a:rPr>
                        <a:t>ts_reserve</a:t>
                      </a:r>
                      <a:endParaRPr lang="en-GB" sz="600" b="1" i="0" u="none" strike="noStrike" dirty="0">
                        <a:solidFill>
                          <a:srgbClr val="000000"/>
                        </a:solidFill>
                        <a:effectLst/>
                        <a:latin typeface="Calibri" panose="020F0502020204030204" pitchFamily="34" charset="0"/>
                      </a:endParaRP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dirty="0">
                          <a:solidFill>
                            <a:srgbClr val="000000"/>
                          </a:solidFill>
                          <a:effectLst/>
                          <a:latin typeface="Calibri" panose="020F0502020204030204" pitchFamily="34" charset="0"/>
                        </a:rPr>
                        <a:t>utiliser la </a:t>
                      </a:r>
                      <a:r>
                        <a:rPr lang="en-GB" sz="600" b="1" i="0" u="none" strike="noStrike" dirty="0" err="1">
                          <a:solidFill>
                            <a:srgbClr val="000000"/>
                          </a:solidFill>
                          <a:effectLst/>
                          <a:latin typeface="Calibri" panose="020F0502020204030204" pitchFamily="34" charset="0"/>
                        </a:rPr>
                        <a:t>réserve</a:t>
                      </a:r>
                      <a:r>
                        <a:rPr lang="en-GB" sz="600" b="1" i="0" u="none" strike="noStrike" dirty="0">
                          <a:solidFill>
                            <a:srgbClr val="000000"/>
                          </a:solidFill>
                          <a:effectLst/>
                          <a:latin typeface="Calibri" panose="020F0502020204030204" pitchFamily="34" charset="0"/>
                        </a:rPr>
                        <a:t> </a:t>
                      </a:r>
                      <a:r>
                        <a:rPr lang="en-GB" sz="600" b="1" i="0" u="none" strike="noStrike" dirty="0" err="1">
                          <a:solidFill>
                            <a:srgbClr val="000000"/>
                          </a:solidFill>
                          <a:effectLst/>
                          <a:latin typeface="Calibri" panose="020F0502020204030204" pitchFamily="34" charset="0"/>
                        </a:rPr>
                        <a:t>dynamique</a:t>
                      </a:r>
                      <a:endParaRPr lang="en-GB" sz="600" b="1" i="0" u="none" strike="noStrike" dirty="0">
                        <a:solidFill>
                          <a:srgbClr val="000000"/>
                        </a:solidFill>
                        <a:effectLst/>
                        <a:latin typeface="Calibri" panose="020F0502020204030204" pitchFamily="34" charset="0"/>
                      </a:endParaRP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dirty="0" err="1">
                          <a:solidFill>
                            <a:srgbClr val="000000"/>
                          </a:solidFill>
                          <a:effectLst/>
                          <a:latin typeface="Calibri" panose="020F0502020204030204" pitchFamily="34" charset="0"/>
                        </a:rPr>
                        <a:t>imprimer</a:t>
                      </a:r>
                      <a:r>
                        <a:rPr lang="en-GB" sz="600" b="1" i="0" u="none" strike="noStrike" dirty="0">
                          <a:solidFill>
                            <a:srgbClr val="000000"/>
                          </a:solidFill>
                          <a:effectLst/>
                          <a:latin typeface="Calibri" panose="020F0502020204030204" pitchFamily="34" charset="0"/>
                        </a:rPr>
                        <a:t> les </a:t>
                      </a:r>
                      <a:r>
                        <a:rPr lang="en-GB" sz="600" b="1" i="0" u="none" strike="noStrike" dirty="0" err="1">
                          <a:solidFill>
                            <a:srgbClr val="000000"/>
                          </a:solidFill>
                          <a:effectLst/>
                          <a:latin typeface="Calibri" panose="020F0502020204030204" pitchFamily="34" charset="0"/>
                        </a:rPr>
                        <a:t>résultats</a:t>
                      </a:r>
                      <a:endParaRPr lang="en-GB" sz="600" b="1" i="0" u="none" strike="noStrike" dirty="0">
                        <a:solidFill>
                          <a:srgbClr val="000000"/>
                        </a:solidFill>
                        <a:effectLst/>
                        <a:latin typeface="Calibri" panose="020F0502020204030204" pitchFamily="34" charset="0"/>
                      </a:endParaRP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dirty="0" err="1">
                          <a:solidFill>
                            <a:srgbClr val="000000"/>
                          </a:solidFill>
                          <a:effectLst/>
                          <a:latin typeface="Calibri" panose="020F0502020204030204" pitchFamily="34" charset="0"/>
                        </a:rPr>
                        <a:t>résultats</a:t>
                      </a:r>
                      <a:r>
                        <a:rPr lang="en-GB" sz="600" b="1" i="0" u="none" strike="noStrike" dirty="0">
                          <a:solidFill>
                            <a:srgbClr val="000000"/>
                          </a:solidFill>
                          <a:effectLst/>
                          <a:latin typeface="Calibri" panose="020F0502020204030204" pitchFamily="34" charset="0"/>
                        </a:rPr>
                        <a:t> </a:t>
                      </a:r>
                      <a:r>
                        <a:rPr lang="en-GB" sz="600" b="1" i="0" u="none" strike="noStrike" dirty="0" err="1">
                          <a:solidFill>
                            <a:srgbClr val="000000"/>
                          </a:solidFill>
                          <a:effectLst/>
                          <a:latin typeface="Calibri" panose="020F0502020204030204" pitchFamily="34" charset="0"/>
                        </a:rPr>
                        <a:t>en</a:t>
                      </a:r>
                      <a:r>
                        <a:rPr lang="en-GB" sz="600" b="1" i="0" u="none" strike="noStrike" dirty="0">
                          <a:solidFill>
                            <a:srgbClr val="000000"/>
                          </a:solidFill>
                          <a:effectLst/>
                          <a:latin typeface="Calibri" panose="020F0502020204030204" pitchFamily="34" charset="0"/>
                        </a:rPr>
                        <a:t> couleur</a:t>
                      </a:r>
                    </a:p>
                  </a:txBody>
                  <a:tcPr marL="0" marR="0" marT="0" marB="0" vert="vert270" anchor="b">
                    <a:lnL w="6350" cap="flat" cmpd="sng" algn="ctr">
                      <a:solidFill>
                        <a:srgbClr val="A9A9A9"/>
                      </a:solidFill>
                      <a:prstDash val="solid"/>
                      <a:round/>
                      <a:headEnd type="none" w="med" len="med"/>
                      <a:tailEnd type="none" w="med" len="med"/>
                    </a:lnL>
                    <a:lnR>
                      <a:noFill/>
                    </a:lnR>
                    <a:lnT>
                      <a:noFill/>
                    </a:lnT>
                    <a:lnB w="6350" cap="flat" cmpd="sng" algn="ctr">
                      <a:solidFill>
                        <a:srgbClr val="8DB4E2"/>
                      </a:solidFill>
                      <a:prstDash val="solid"/>
                      <a:round/>
                      <a:headEnd type="none" w="med" len="med"/>
                      <a:tailEnd type="none" w="med" len="med"/>
                    </a:lnB>
                    <a:solidFill>
                      <a:srgbClr val="C4C4C4"/>
                    </a:solidFill>
                  </a:tcPr>
                </a:tc>
                <a:extLst>
                  <a:ext uri="{0D108BD9-81ED-4DB2-BD59-A6C34878D82A}">
                    <a16:rowId xmlns:a16="http://schemas.microsoft.com/office/drawing/2014/main" val="3987708478"/>
                  </a:ext>
                </a:extLst>
              </a:tr>
              <a:tr h="99678">
                <a:tc>
                  <a:txBody>
                    <a:bodyPr/>
                    <a:lstStyle/>
                    <a:p>
                      <a:pPr algn="ctr" fontAlgn="b"/>
                      <a:r>
                        <a:rPr lang="en-GB" sz="600" b="0" i="0" u="none" strike="noStrike" dirty="0" err="1">
                          <a:solidFill>
                            <a:srgbClr val="000000"/>
                          </a:solidFill>
                          <a:effectLst/>
                          <a:latin typeface="Calibri" panose="020F0502020204030204" pitchFamily="34" charset="0"/>
                        </a:rPr>
                        <a:t>elec</a:t>
                      </a:r>
                      <a:endParaRPr lang="en-GB" sz="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dirty="0" err="1">
                          <a:solidFill>
                            <a:srgbClr val="000000"/>
                          </a:solidFill>
                          <a:effectLst/>
                          <a:latin typeface="Calibri" panose="020F0502020204030204" pitchFamily="34" charset="0"/>
                        </a:rPr>
                        <a:t>nœudA</a:t>
                      </a:r>
                      <a:endParaRPr lang="en-GB" sz="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7008000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350400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35</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CE6F1"/>
                    </a:solidFill>
                  </a:tcPr>
                </a:tc>
                <a:extLst>
                  <a:ext uri="{0D108BD9-81ED-4DB2-BD59-A6C34878D82A}">
                    <a16:rowId xmlns:a16="http://schemas.microsoft.com/office/drawing/2014/main" val="2077514587"/>
                  </a:ext>
                </a:extLst>
              </a:tr>
              <a:tr h="99678">
                <a:tc>
                  <a:txBody>
                    <a:bodyPr/>
                    <a:lstStyle/>
                    <a:p>
                      <a:pPr algn="ctr" fontAlgn="b"/>
                      <a:r>
                        <a:rPr lang="en-GB" sz="6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nœudB</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2190000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95B3D7"/>
                    </a:solidFill>
                  </a:tcPr>
                </a:tc>
                <a:extLst>
                  <a:ext uri="{0D108BD9-81ED-4DB2-BD59-A6C34878D82A}">
                    <a16:rowId xmlns:a16="http://schemas.microsoft.com/office/drawing/2014/main" val="87578338"/>
                  </a:ext>
                </a:extLst>
              </a:tr>
              <a:tr h="99678">
                <a:tc>
                  <a:txBody>
                    <a:bodyPr/>
                    <a:lstStyle/>
                    <a:p>
                      <a:pPr algn="ctr" fontAlgn="b"/>
                      <a:r>
                        <a:rPr lang="en-GB" sz="6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nœudC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3504000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20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FFC000"/>
                    </a:solidFill>
                  </a:tcPr>
                </a:tc>
                <a:extLst>
                  <a:ext uri="{0D108BD9-81ED-4DB2-BD59-A6C34878D82A}">
                    <a16:rowId xmlns:a16="http://schemas.microsoft.com/office/drawing/2014/main" val="3153363123"/>
                  </a:ext>
                </a:extLst>
              </a:tr>
              <a:tr h="99678">
                <a:tc>
                  <a:txBody>
                    <a:bodyPr/>
                    <a:lstStyle/>
                    <a:p>
                      <a:pPr algn="ctr" fontAlgn="b"/>
                      <a:r>
                        <a:rPr lang="en-GB" sz="6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nodeD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438000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5</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366092"/>
                    </a:solidFill>
                  </a:tcPr>
                </a:tc>
                <a:extLst>
                  <a:ext uri="{0D108BD9-81ED-4DB2-BD59-A6C34878D82A}">
                    <a16:rowId xmlns:a16="http://schemas.microsoft.com/office/drawing/2014/main" val="607326771"/>
                  </a:ext>
                </a:extLst>
              </a:tr>
            </a:tbl>
          </a:graphicData>
        </a:graphic>
      </p:graphicFrame>
      <p:graphicFrame>
        <p:nvGraphicFramePr>
          <p:cNvPr id="17" name="Table 16">
            <a:extLst>
              <a:ext uri="{FF2B5EF4-FFF2-40B4-BE49-F238E27FC236}">
                <a16:creationId xmlns:a16="http://schemas.microsoft.com/office/drawing/2014/main" id="{2534693B-8937-0F4A-B5D7-32EBDF7AB6FA}"/>
              </a:ext>
            </a:extLst>
          </p:cNvPr>
          <p:cNvGraphicFramePr>
            <a:graphicFrameLocks noGrp="1"/>
          </p:cNvGraphicFramePr>
          <p:nvPr>
            <p:extLst>
              <p:ext uri="{D42A27DB-BD31-4B8C-83A1-F6EECF244321}">
                <p14:modId xmlns:p14="http://schemas.microsoft.com/office/powerpoint/2010/main" val="2353182825"/>
              </p:ext>
            </p:extLst>
          </p:nvPr>
        </p:nvGraphicFramePr>
        <p:xfrm>
          <a:off x="2203890" y="3664695"/>
          <a:ext cx="2288054" cy="950880"/>
        </p:xfrm>
        <a:graphic>
          <a:graphicData uri="http://schemas.openxmlformats.org/drawingml/2006/table">
            <a:tbl>
              <a:tblPr/>
              <a:tblGrid>
                <a:gridCol w="549800">
                  <a:extLst>
                    <a:ext uri="{9D8B030D-6E8A-4147-A177-3AD203B41FA5}">
                      <a16:colId xmlns:a16="http://schemas.microsoft.com/office/drawing/2014/main" val="1960602402"/>
                    </a:ext>
                  </a:extLst>
                </a:gridCol>
                <a:gridCol w="327658">
                  <a:extLst>
                    <a:ext uri="{9D8B030D-6E8A-4147-A177-3AD203B41FA5}">
                      <a16:colId xmlns:a16="http://schemas.microsoft.com/office/drawing/2014/main" val="2870178999"/>
                    </a:ext>
                  </a:extLst>
                </a:gridCol>
                <a:gridCol w="327658">
                  <a:extLst>
                    <a:ext uri="{9D8B030D-6E8A-4147-A177-3AD203B41FA5}">
                      <a16:colId xmlns:a16="http://schemas.microsoft.com/office/drawing/2014/main" val="3169579334"/>
                    </a:ext>
                  </a:extLst>
                </a:gridCol>
                <a:gridCol w="327658">
                  <a:extLst>
                    <a:ext uri="{9D8B030D-6E8A-4147-A177-3AD203B41FA5}">
                      <a16:colId xmlns:a16="http://schemas.microsoft.com/office/drawing/2014/main" val="1231362711"/>
                    </a:ext>
                  </a:extLst>
                </a:gridCol>
                <a:gridCol w="251760">
                  <a:extLst>
                    <a:ext uri="{9D8B030D-6E8A-4147-A177-3AD203B41FA5}">
                      <a16:colId xmlns:a16="http://schemas.microsoft.com/office/drawing/2014/main" val="2413709004"/>
                    </a:ext>
                  </a:extLst>
                </a:gridCol>
                <a:gridCol w="251760">
                  <a:extLst>
                    <a:ext uri="{9D8B030D-6E8A-4147-A177-3AD203B41FA5}">
                      <a16:colId xmlns:a16="http://schemas.microsoft.com/office/drawing/2014/main" val="1467441500"/>
                    </a:ext>
                  </a:extLst>
                </a:gridCol>
                <a:gridCol w="251760">
                  <a:extLst>
                    <a:ext uri="{9D8B030D-6E8A-4147-A177-3AD203B41FA5}">
                      <a16:colId xmlns:a16="http://schemas.microsoft.com/office/drawing/2014/main" val="2842837359"/>
                    </a:ext>
                  </a:extLst>
                </a:gridCol>
              </a:tblGrid>
              <a:tr h="839449">
                <a:tc>
                  <a:txBody>
                    <a:bodyPr/>
                    <a:lstStyle/>
                    <a:p>
                      <a:pPr algn="ctr" fontAlgn="b"/>
                      <a:r>
                        <a:rPr lang="en-GB" sz="600" b="1" i="0" u="none" strike="noStrike" dirty="0" err="1">
                          <a:solidFill>
                            <a:srgbClr val="000000"/>
                          </a:solidFill>
                          <a:effectLst/>
                          <a:latin typeface="Calibri" panose="020F0502020204030204" pitchFamily="34" charset="0"/>
                        </a:rPr>
                        <a:t>groupe</a:t>
                      </a:r>
                      <a:r>
                        <a:rPr lang="en-GB" sz="600" b="1" i="0" u="none" strike="noStrike" dirty="0">
                          <a:solidFill>
                            <a:srgbClr val="000000"/>
                          </a:solidFill>
                          <a:effectLst/>
                          <a:latin typeface="Calibri" panose="020F0502020204030204" pitchFamily="34" charset="0"/>
                        </a:rPr>
                        <a:t> de </a:t>
                      </a:r>
                      <a:r>
                        <a:rPr lang="en-GB" sz="600" b="1" i="0" u="none" strike="noStrike" dirty="0" err="1">
                          <a:solidFill>
                            <a:srgbClr val="000000"/>
                          </a:solidFill>
                          <a:effectLst/>
                          <a:latin typeface="Calibri" panose="020F0502020204030204" pitchFamily="34" charset="0"/>
                        </a:rPr>
                        <a:t>nœuds</a:t>
                      </a:r>
                      <a:endParaRPr lang="en-GB" sz="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marge de capacité (MW)</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partage non synchrone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limite d'inertie (MWs)</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utiliser ts_reserve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utiliser la réserve dynamique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résultats en couleur</a:t>
                      </a:r>
                    </a:p>
                  </a:txBody>
                  <a:tcPr marL="0" marR="0" marT="0" marB="0" vert="vert270" anchor="b">
                    <a:lnL w="6350" cap="flat" cmpd="sng" algn="ctr">
                      <a:solidFill>
                        <a:srgbClr val="A9A9A9"/>
                      </a:solidFill>
                      <a:prstDash val="solid"/>
                      <a:round/>
                      <a:headEnd type="none" w="med" len="med"/>
                      <a:tailEnd type="none" w="med" len="med"/>
                    </a:lnL>
                    <a:lnR>
                      <a:noFill/>
                    </a:lnR>
                    <a:lnT>
                      <a:noFill/>
                    </a:lnT>
                    <a:lnB>
                      <a:noFill/>
                    </a:lnB>
                    <a:solidFill>
                      <a:srgbClr val="C4C4C4"/>
                    </a:solidFill>
                  </a:tcPr>
                </a:tc>
                <a:extLst>
                  <a:ext uri="{0D108BD9-81ED-4DB2-BD59-A6C34878D82A}">
                    <a16:rowId xmlns:a16="http://schemas.microsoft.com/office/drawing/2014/main" val="2210279289"/>
                  </a:ext>
                </a:extLst>
              </a:tr>
              <a:tr h="111431">
                <a:tc>
                  <a:txBody>
                    <a:bodyPr/>
                    <a:lstStyle/>
                    <a:p>
                      <a:pPr algn="ctr" fontAlgn="b"/>
                      <a:r>
                        <a:rPr lang="en-GB" sz="6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120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0.80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a:noFill/>
                    </a:lnR>
                    <a:lnT>
                      <a:noFill/>
                    </a:lnT>
                    <a:lnB>
                      <a:noFill/>
                    </a:lnB>
                    <a:solidFill>
                      <a:srgbClr val="76933C"/>
                    </a:solidFill>
                  </a:tcPr>
                </a:tc>
                <a:extLst>
                  <a:ext uri="{0D108BD9-81ED-4DB2-BD59-A6C34878D82A}">
                    <a16:rowId xmlns:a16="http://schemas.microsoft.com/office/drawing/2014/main" val="2686763039"/>
                  </a:ext>
                </a:extLst>
              </a:tr>
            </a:tbl>
          </a:graphicData>
        </a:graphic>
      </p:graphicFrame>
      <p:sp>
        <p:nvSpPr>
          <p:cNvPr id="18" name="TextBox 17">
            <a:extLst>
              <a:ext uri="{FF2B5EF4-FFF2-40B4-BE49-F238E27FC236}">
                <a16:creationId xmlns:a16="http://schemas.microsoft.com/office/drawing/2014/main" id="{0A689B59-7084-B043-B4B1-7B605698168E}"/>
              </a:ext>
            </a:extLst>
          </p:cNvPr>
          <p:cNvSpPr txBox="1"/>
          <p:nvPr/>
        </p:nvSpPr>
        <p:spPr>
          <a:xfrm>
            <a:off x="32632" y="6093251"/>
            <a:ext cx="4847054" cy="261610"/>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Source : </a:t>
            </a:r>
            <a:r>
              <a:rPr lang="en-US" sz="1100" dirty="0" err="1">
                <a:latin typeface="Open Sans" panose="020B0606030504020204" pitchFamily="34" charset="0"/>
                <a:ea typeface="Open Sans" panose="020B0606030504020204" pitchFamily="34" charset="0"/>
                <a:cs typeface="Open Sans" panose="020B0606030504020204" pitchFamily="34" charset="0"/>
              </a:rPr>
              <a:t>Modèle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FlexTool</a:t>
            </a:r>
            <a:r>
              <a:rPr lang="en-US" sz="1100" dirty="0">
                <a:latin typeface="Open Sans" panose="020B0606030504020204" pitchFamily="34" charset="0"/>
                <a:ea typeface="Open Sans" panose="020B0606030504020204" pitchFamily="34" charset="0"/>
                <a:cs typeface="Open Sans" panose="020B0606030504020204" pitchFamily="34" charset="0"/>
              </a:rPr>
              <a:t> de </a:t>
            </a:r>
            <a:r>
              <a:rPr lang="en-US" sz="1100" dirty="0" err="1">
                <a:latin typeface="Open Sans" panose="020B0606030504020204" pitchFamily="34" charset="0"/>
                <a:ea typeface="Open Sans" panose="020B0606030504020204" pitchFamily="34" charset="0"/>
                <a:cs typeface="Open Sans" panose="020B0606030504020204" pitchFamily="34" charset="0"/>
              </a:rPr>
              <a:t>l'IRENA</a:t>
            </a:r>
            <a:r>
              <a:rPr lang="en-US" sz="1100" dirty="0">
                <a:latin typeface="Open Sans" panose="020B0606030504020204" pitchFamily="34" charset="0"/>
                <a:ea typeface="Open Sans" panose="020B0606030504020204" pitchFamily="34" charset="0"/>
                <a:cs typeface="Open Sans" panose="020B0606030504020204" pitchFamily="34" charset="0"/>
              </a:rPr>
              <a:t> [1]</a:t>
            </a:r>
          </a:p>
        </p:txBody>
      </p:sp>
    </p:spTree>
    <p:extLst>
      <p:ext uri="{BB962C8B-B14F-4D97-AF65-F5344CB8AC3E}">
        <p14:creationId xmlns:p14="http://schemas.microsoft.com/office/powerpoint/2010/main" val="9648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16</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5B4051D8-337D-4286-834F-0ECA129E5358}"/>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14.3.3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Demande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chaque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nœud</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D336B3B5-C08F-493C-9F52-F7EB7852715E}"/>
              </a:ext>
            </a:extLst>
          </p:cNvPr>
          <p:cNvSpPr txBox="1">
            <a:spLocks/>
          </p:cNvSpPr>
          <p:nvPr/>
        </p:nvSpPr>
        <p:spPr>
          <a:xfrm>
            <a:off x="133776" y="-51745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14.3 Utilisation de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7BA1C42E-7020-0E46-98C2-D797ADAE03CB}"/>
              </a:ext>
            </a:extLst>
          </p:cNvPr>
          <p:cNvSpPr>
            <a:spLocks noGrp="1"/>
          </p:cNvSpPr>
          <p:nvPr>
            <p:ph idx="1"/>
          </p:nvPr>
        </p:nvSpPr>
        <p:spPr>
          <a:xfrm>
            <a:off x="838200" y="1825625"/>
            <a:ext cx="6586522" cy="1949541"/>
          </a:xfrm>
        </p:spPr>
        <p:txBody>
          <a:bodyPr vert="horz" lIns="91440" tIns="45720" rIns="91440" bIns="45720" rtlCol="0" anchor="t">
            <a:normAutofit/>
          </a:bodyPr>
          <a:lstStyle/>
          <a:p>
            <a:r>
              <a:rPr lang="en-US" sz="2000" dirty="0">
                <a:latin typeface="Open Sans"/>
                <a:ea typeface="Open Sans" panose="020B0606030504020204" pitchFamily="34" charset="0"/>
                <a:cs typeface="Open Sans" panose="020B0606030504020204" pitchFamily="34" charset="0"/>
              </a:rPr>
              <a:t>La demande </a:t>
            </a:r>
            <a:r>
              <a:rPr lang="en-US" sz="2000" dirty="0" err="1">
                <a:latin typeface="Open Sans"/>
                <a:ea typeface="Open Sans" panose="020B0606030504020204" pitchFamily="34" charset="0"/>
                <a:cs typeface="Open Sans" panose="020B0606030504020204" pitchFamily="34" charset="0"/>
              </a:rPr>
              <a:t>nette</a:t>
            </a:r>
            <a:r>
              <a:rPr lang="en-US" sz="2000" dirty="0">
                <a:latin typeface="Open Sans"/>
                <a:ea typeface="Open Sans" panose="020B0606030504020204" pitchFamily="34" charset="0"/>
                <a:cs typeface="Open Sans" panose="020B0606030504020204" pitchFamily="34" charset="0"/>
              </a:rPr>
              <a:t> d’un nœud est la somme de la demande et des importations.</a:t>
            </a:r>
          </a:p>
          <a:p>
            <a:pPr lvl="1"/>
            <a:r>
              <a:rPr lang="en-US" sz="2000" dirty="0">
                <a:latin typeface="Open Sans"/>
                <a:ea typeface="Open Sans" panose="020B0606030504020204" pitchFamily="34" charset="0"/>
                <a:cs typeface="Open Sans" panose="020B0606030504020204" pitchFamily="34" charset="0"/>
              </a:rPr>
              <a:t>Les sommes annuelles sont définies dans la </a:t>
            </a:r>
            <a:r>
              <a:rPr lang="en-US" sz="2000" dirty="0" err="1">
                <a:latin typeface="Open Sans"/>
                <a:ea typeface="Open Sans" panose="020B0606030504020204" pitchFamily="34" charset="0"/>
                <a:cs typeface="Open Sans" panose="020B0606030504020204" pitchFamily="34" charset="0"/>
              </a:rPr>
              <a:t>feuille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gridNode</a:t>
            </a:r>
            <a:r>
              <a:rPr lang="en-US" sz="2000" dirty="0">
                <a:latin typeface="Open Sans"/>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Les valeurs horaires sont calculées sur la base d'une série temporelle normalisée.</a:t>
            </a:r>
          </a:p>
        </p:txBody>
      </p:sp>
      <p:graphicFrame>
        <p:nvGraphicFramePr>
          <p:cNvPr id="10" name="Table 9">
            <a:extLst>
              <a:ext uri="{FF2B5EF4-FFF2-40B4-BE49-F238E27FC236}">
                <a16:creationId xmlns:a16="http://schemas.microsoft.com/office/drawing/2014/main" id="{D45E3DA6-7F76-914D-A410-6CD62A8FB73D}"/>
              </a:ext>
            </a:extLst>
          </p:cNvPr>
          <p:cNvGraphicFramePr>
            <a:graphicFrameLocks noGrp="1"/>
          </p:cNvGraphicFramePr>
          <p:nvPr>
            <p:extLst>
              <p:ext uri="{D42A27DB-BD31-4B8C-83A1-F6EECF244321}">
                <p14:modId xmlns:p14="http://schemas.microsoft.com/office/powerpoint/2010/main" val="3826201128"/>
              </p:ext>
            </p:extLst>
          </p:nvPr>
        </p:nvGraphicFramePr>
        <p:xfrm>
          <a:off x="303473" y="3871412"/>
          <a:ext cx="5220128" cy="2095318"/>
        </p:xfrm>
        <a:graphic>
          <a:graphicData uri="http://schemas.openxmlformats.org/drawingml/2006/table">
            <a:tbl>
              <a:tblPr/>
              <a:tblGrid>
                <a:gridCol w="666142">
                  <a:extLst>
                    <a:ext uri="{9D8B030D-6E8A-4147-A177-3AD203B41FA5}">
                      <a16:colId xmlns:a16="http://schemas.microsoft.com/office/drawing/2014/main" val="4068748185"/>
                    </a:ext>
                  </a:extLst>
                </a:gridCol>
                <a:gridCol w="908375">
                  <a:extLst>
                    <a:ext uri="{9D8B030D-6E8A-4147-A177-3AD203B41FA5}">
                      <a16:colId xmlns:a16="http://schemas.microsoft.com/office/drawing/2014/main" val="1214263199"/>
                    </a:ext>
                  </a:extLst>
                </a:gridCol>
                <a:gridCol w="908375">
                  <a:extLst>
                    <a:ext uri="{9D8B030D-6E8A-4147-A177-3AD203B41FA5}">
                      <a16:colId xmlns:a16="http://schemas.microsoft.com/office/drawing/2014/main" val="3677761813"/>
                    </a:ext>
                  </a:extLst>
                </a:gridCol>
                <a:gridCol w="908375">
                  <a:extLst>
                    <a:ext uri="{9D8B030D-6E8A-4147-A177-3AD203B41FA5}">
                      <a16:colId xmlns:a16="http://schemas.microsoft.com/office/drawing/2014/main" val="168888142"/>
                    </a:ext>
                  </a:extLst>
                </a:gridCol>
                <a:gridCol w="908375">
                  <a:extLst>
                    <a:ext uri="{9D8B030D-6E8A-4147-A177-3AD203B41FA5}">
                      <a16:colId xmlns:a16="http://schemas.microsoft.com/office/drawing/2014/main" val="2393797832"/>
                    </a:ext>
                  </a:extLst>
                </a:gridCol>
                <a:gridCol w="920486">
                  <a:extLst>
                    <a:ext uri="{9D8B030D-6E8A-4147-A177-3AD203B41FA5}">
                      <a16:colId xmlns:a16="http://schemas.microsoft.com/office/drawing/2014/main" val="745570787"/>
                    </a:ext>
                  </a:extLst>
                </a:gridCol>
              </a:tblGrid>
              <a:tr h="1368618">
                <a:tc>
                  <a:txBody>
                    <a:bodyPr/>
                    <a:lstStyle/>
                    <a:p>
                      <a:pPr algn="ctr" fontAlgn="b"/>
                      <a:r>
                        <a:rPr lang="en-GB" sz="1000" b="1" i="0" u="none" strike="noStrike">
                          <a:solidFill>
                            <a:srgbClr val="000000"/>
                          </a:solidFill>
                          <a:effectLst/>
                          <a:latin typeface="Calibri" panose="020F0502020204030204" pitchFamily="34" charset="0"/>
                        </a:rPr>
                        <a:t>grille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1000" b="1" i="0" u="none" strike="noStrike">
                          <a:solidFill>
                            <a:srgbClr val="000000"/>
                          </a:solidFill>
                          <a:effectLst/>
                          <a:latin typeface="Calibri" panose="020F0502020204030204" pitchFamily="34" charset="0"/>
                        </a:rPr>
                        <a:t>nœud</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1000" b="1" i="0" u="none" strike="noStrike">
                          <a:solidFill>
                            <a:srgbClr val="000000"/>
                          </a:solidFill>
                          <a:effectLst/>
                          <a:latin typeface="Calibri" panose="020F0502020204030204" pitchFamily="34" charset="0"/>
                        </a:rPr>
                        <a:t>groupe de nœuds</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1000" b="1" i="0" u="none" strike="noStrike">
                          <a:solidFill>
                            <a:srgbClr val="000000"/>
                          </a:solidFill>
                          <a:effectLst/>
                          <a:latin typeface="Calibri" panose="020F0502020204030204" pitchFamily="34" charset="0"/>
                        </a:rPr>
                        <a:t>groupe de nœuds2</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1000" b="1" i="0" u="none" strike="noStrike">
                          <a:solidFill>
                            <a:srgbClr val="000000"/>
                          </a:solidFill>
                          <a:effectLst/>
                          <a:latin typeface="Calibri" panose="020F0502020204030204" pitchFamily="34" charset="0"/>
                        </a:rPr>
                        <a:t>demande (MWh)</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1000" b="1" i="0" u="none" strike="noStrike">
                          <a:solidFill>
                            <a:srgbClr val="000000"/>
                          </a:solidFill>
                          <a:effectLst/>
                          <a:latin typeface="Calibri" panose="020F0502020204030204" pitchFamily="34" charset="0"/>
                        </a:rPr>
                        <a:t>importation (MWh)</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extLst>
                  <a:ext uri="{0D108BD9-81ED-4DB2-BD59-A6C34878D82A}">
                    <a16:rowId xmlns:a16="http://schemas.microsoft.com/office/drawing/2014/main" val="3004801072"/>
                  </a:ext>
                </a:extLst>
              </a:tr>
              <a:tr h="181675">
                <a:tc>
                  <a:txBody>
                    <a:bodyPr/>
                    <a:lstStyle/>
                    <a:p>
                      <a:pPr algn="ctr" fontAlgn="b"/>
                      <a:r>
                        <a:rPr lang="en-GB" sz="10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nœudA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7008000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1000" b="0" i="0" u="none" strike="noStrike">
                          <a:solidFill>
                            <a:srgbClr val="000000"/>
                          </a:solidFill>
                          <a:effectLst/>
                          <a:latin typeface="Calibri" panose="020F0502020204030204" pitchFamily="34" charset="0"/>
                        </a:rPr>
                        <a:t>350400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448174635"/>
                  </a:ext>
                </a:extLst>
              </a:tr>
              <a:tr h="181675">
                <a:tc>
                  <a:txBody>
                    <a:bodyPr/>
                    <a:lstStyle/>
                    <a:p>
                      <a:pPr algn="ctr" fontAlgn="b"/>
                      <a:r>
                        <a:rPr lang="en-GB" sz="10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nœudB</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2190000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793829280"/>
                  </a:ext>
                </a:extLst>
              </a:tr>
              <a:tr h="181675">
                <a:tc>
                  <a:txBody>
                    <a:bodyPr/>
                    <a:lstStyle/>
                    <a:p>
                      <a:pPr algn="ctr" fontAlgn="b"/>
                      <a:r>
                        <a:rPr lang="en-GB" sz="10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nœudC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3504000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062921026"/>
                  </a:ext>
                </a:extLst>
              </a:tr>
              <a:tr h="181675">
                <a:tc>
                  <a:txBody>
                    <a:bodyPr/>
                    <a:lstStyle/>
                    <a:p>
                      <a:pPr algn="ctr" fontAlgn="b"/>
                      <a:r>
                        <a:rPr lang="en-GB" sz="10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nodeD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1000" b="0" i="0" u="none" strike="noStrike">
                          <a:solidFill>
                            <a:srgbClr val="000000"/>
                          </a:solidFill>
                          <a:effectLst/>
                          <a:latin typeface="Calibri" panose="020F0502020204030204" pitchFamily="34" charset="0"/>
                        </a:rPr>
                        <a:t>438000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1827693284"/>
                  </a:ext>
                </a:extLst>
              </a:tr>
            </a:tbl>
          </a:graphicData>
        </a:graphic>
      </p:graphicFrame>
      <p:sp>
        <p:nvSpPr>
          <p:cNvPr id="11" name="TextBox 10">
            <a:extLst>
              <a:ext uri="{FF2B5EF4-FFF2-40B4-BE49-F238E27FC236}">
                <a16:creationId xmlns:a16="http://schemas.microsoft.com/office/drawing/2014/main" id="{D1E37772-C7F5-A241-A7CB-BC781B1B36E7}"/>
              </a:ext>
            </a:extLst>
          </p:cNvPr>
          <p:cNvSpPr txBox="1"/>
          <p:nvPr/>
        </p:nvSpPr>
        <p:spPr>
          <a:xfrm>
            <a:off x="1173912" y="5966730"/>
            <a:ext cx="3680816" cy="253916"/>
          </a:xfrm>
          <a:prstGeom prst="rect">
            <a:avLst/>
          </a:prstGeom>
          <a:noFill/>
        </p:spPr>
        <p:txBody>
          <a:bodyPr wrap="none" rtlCol="0">
            <a:spAutoFit/>
          </a:bodyPr>
          <a:lstStyle/>
          <a:p>
            <a:r>
              <a:rPr lang="en-US" sz="1050" dirty="0" err="1">
                <a:latin typeface="Open Sans" panose="020B0606030504020204" pitchFamily="34" charset="0"/>
                <a:ea typeface="Open Sans" panose="020B0606030504020204" pitchFamily="34" charset="0"/>
                <a:cs typeface="Open Sans" panose="020B0606030504020204" pitchFamily="34" charset="0"/>
              </a:rPr>
              <a:t>feuille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gridNode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b="1" dirty="0">
                <a:latin typeface="Open Sans" panose="020B0606030504020204" pitchFamily="34" charset="0"/>
                <a:ea typeface="Open Sans" panose="020B0606030504020204" pitchFamily="34" charset="0"/>
                <a:cs typeface="Open Sans" panose="020B0606030504020204" pitchFamily="34" charset="0"/>
              </a:rPr>
              <a:t>Source: </a:t>
            </a:r>
            <a:r>
              <a:rPr lang="en-US" sz="1050" dirty="0" err="1">
                <a:latin typeface="Open Sans" panose="020B0606030504020204" pitchFamily="34" charset="0"/>
                <a:ea typeface="Open Sans" panose="020B0606030504020204" pitchFamily="34" charset="0"/>
                <a:cs typeface="Open Sans" panose="020B0606030504020204" pitchFamily="34" charset="0"/>
              </a:rPr>
              <a:t>Modèle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FlexTool</a:t>
            </a:r>
            <a:r>
              <a:rPr lang="en-US" sz="1050" dirty="0">
                <a:latin typeface="Open Sans" panose="020B0606030504020204" pitchFamily="34" charset="0"/>
                <a:ea typeface="Open Sans" panose="020B0606030504020204" pitchFamily="34" charset="0"/>
                <a:cs typeface="Open Sans" panose="020B0606030504020204" pitchFamily="34" charset="0"/>
              </a:rPr>
              <a:t> de </a:t>
            </a:r>
            <a:r>
              <a:rPr lang="en-US" sz="1050" dirty="0" err="1">
                <a:latin typeface="Open Sans" panose="020B0606030504020204" pitchFamily="34" charset="0"/>
                <a:ea typeface="Open Sans" panose="020B0606030504020204" pitchFamily="34" charset="0"/>
                <a:cs typeface="Open Sans" panose="020B0606030504020204" pitchFamily="34" charset="0"/>
              </a:rPr>
              <a:t>l'IRENA</a:t>
            </a:r>
            <a:r>
              <a:rPr lang="en-US" sz="1050" dirty="0">
                <a:latin typeface="Open Sans" panose="020B0606030504020204" pitchFamily="34" charset="0"/>
                <a:ea typeface="Open Sans" panose="020B0606030504020204" pitchFamily="34" charset="0"/>
                <a:cs typeface="Open Sans" panose="020B0606030504020204" pitchFamily="34" charset="0"/>
              </a:rPr>
              <a:t> [1]</a:t>
            </a:r>
          </a:p>
        </p:txBody>
      </p:sp>
      <p:graphicFrame>
        <p:nvGraphicFramePr>
          <p:cNvPr id="12" name="Table 11">
            <a:extLst>
              <a:ext uri="{FF2B5EF4-FFF2-40B4-BE49-F238E27FC236}">
                <a16:creationId xmlns:a16="http://schemas.microsoft.com/office/drawing/2014/main" id="{FFD57AAD-B468-9545-A59C-67F580276C96}"/>
              </a:ext>
            </a:extLst>
          </p:cNvPr>
          <p:cNvGraphicFramePr>
            <a:graphicFrameLocks noGrp="1"/>
          </p:cNvGraphicFramePr>
          <p:nvPr>
            <p:extLst>
              <p:ext uri="{D42A27DB-BD31-4B8C-83A1-F6EECF244321}">
                <p14:modId xmlns:p14="http://schemas.microsoft.com/office/powerpoint/2010/main" val="1628991036"/>
              </p:ext>
            </p:extLst>
          </p:nvPr>
        </p:nvGraphicFramePr>
        <p:xfrm>
          <a:off x="8343919" y="1669354"/>
          <a:ext cx="2479007" cy="1328040"/>
        </p:xfrm>
        <a:graphic>
          <a:graphicData uri="http://schemas.openxmlformats.org/drawingml/2006/table">
            <a:tbl>
              <a:tblPr/>
              <a:tblGrid>
                <a:gridCol w="541053">
                  <a:extLst>
                    <a:ext uri="{9D8B030D-6E8A-4147-A177-3AD203B41FA5}">
                      <a16:colId xmlns:a16="http://schemas.microsoft.com/office/drawing/2014/main" val="208496488"/>
                    </a:ext>
                  </a:extLst>
                </a:gridCol>
                <a:gridCol w="541053">
                  <a:extLst>
                    <a:ext uri="{9D8B030D-6E8A-4147-A177-3AD203B41FA5}">
                      <a16:colId xmlns:a16="http://schemas.microsoft.com/office/drawing/2014/main" val="497590311"/>
                    </a:ext>
                  </a:extLst>
                </a:gridCol>
                <a:gridCol w="718125">
                  <a:extLst>
                    <a:ext uri="{9D8B030D-6E8A-4147-A177-3AD203B41FA5}">
                      <a16:colId xmlns:a16="http://schemas.microsoft.com/office/drawing/2014/main" val="3956785237"/>
                    </a:ext>
                  </a:extLst>
                </a:gridCol>
                <a:gridCol w="678776">
                  <a:extLst>
                    <a:ext uri="{9D8B030D-6E8A-4147-A177-3AD203B41FA5}">
                      <a16:colId xmlns:a16="http://schemas.microsoft.com/office/drawing/2014/main" val="2330907850"/>
                    </a:ext>
                  </a:extLst>
                </a:gridCol>
              </a:tblGrid>
              <a:tr h="147560">
                <a:tc>
                  <a:txBody>
                    <a:bodyPr/>
                    <a:lstStyle/>
                    <a:p>
                      <a:pPr algn="l" fontAlgn="b"/>
                      <a:r>
                        <a:rPr lang="en-GB"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A9A9A9"/>
                      </a:solidFill>
                      <a:prstDash val="solid"/>
                      <a:round/>
                      <a:headEnd type="none" w="med" len="med"/>
                      <a:tailEnd type="none" w="med" len="med"/>
                    </a:lnB>
                    <a:solidFill>
                      <a:srgbClr val="C4C4C4"/>
                    </a:solidFill>
                  </a:tcPr>
                </a:tc>
                <a:tc>
                  <a:txBody>
                    <a:bodyPr/>
                    <a:lstStyle/>
                    <a:p>
                      <a:pPr algn="l" fontAlgn="b"/>
                      <a:r>
                        <a:rPr lang="en-GB" sz="900" b="1" i="0" u="none" strike="noStrike">
                          <a:solidFill>
                            <a:srgbClr val="000000"/>
                          </a:solidFill>
                          <a:effectLst/>
                          <a:latin typeface="Calibri" panose="020F0502020204030204" pitchFamily="34" charset="0"/>
                        </a:rPr>
                        <a:t>grille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C4C4C4"/>
                    </a:solidFill>
                  </a:tcPr>
                </a:tc>
                <a:tc>
                  <a:txBody>
                    <a:bodyPr/>
                    <a:lstStyle/>
                    <a:p>
                      <a:pPr algn="ctr" fontAlgn="b"/>
                      <a:r>
                        <a:rPr lang="en-GB" sz="9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6EA0DC"/>
                    </a:solidFill>
                  </a:tcPr>
                </a:tc>
                <a:tc>
                  <a:txBody>
                    <a:bodyPr/>
                    <a:lstStyle/>
                    <a:p>
                      <a:pPr algn="ctr" fontAlgn="b"/>
                      <a:r>
                        <a:rPr lang="en-GB" sz="9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6EA0DC"/>
                    </a:solidFill>
                  </a:tcPr>
                </a:tc>
                <a:extLst>
                  <a:ext uri="{0D108BD9-81ED-4DB2-BD59-A6C34878D82A}">
                    <a16:rowId xmlns:a16="http://schemas.microsoft.com/office/drawing/2014/main" val="691141750"/>
                  </a:ext>
                </a:extLst>
              </a:tr>
              <a:tr h="147560">
                <a:tc>
                  <a:txBody>
                    <a:bodyPr/>
                    <a:lstStyle/>
                    <a:p>
                      <a:pPr algn="l" fontAlgn="b"/>
                      <a:r>
                        <a:rPr lang="en-GB"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a:noFill/>
                    </a:lnB>
                    <a:solidFill>
                      <a:srgbClr val="C4C4C4"/>
                    </a:solidFill>
                  </a:tcPr>
                </a:tc>
                <a:tc>
                  <a:txBody>
                    <a:bodyPr/>
                    <a:lstStyle/>
                    <a:p>
                      <a:pPr algn="l" fontAlgn="b"/>
                      <a:r>
                        <a:rPr lang="en-GB" sz="900" b="1" i="0" u="none" strike="noStrike">
                          <a:solidFill>
                            <a:srgbClr val="000000"/>
                          </a:solidFill>
                          <a:effectLst/>
                          <a:latin typeface="Calibri" panose="020F0502020204030204" pitchFamily="34" charset="0"/>
                        </a:rPr>
                        <a:t>nœud</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b"/>
                      <a:r>
                        <a:rPr lang="en-GB" sz="900" b="0" i="0" u="none" strike="noStrike">
                          <a:solidFill>
                            <a:srgbClr val="000000"/>
                          </a:solidFill>
                          <a:effectLst/>
                          <a:latin typeface="Calibri" panose="020F0502020204030204" pitchFamily="34" charset="0"/>
                        </a:rPr>
                        <a:t>nœudA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6EA0DC"/>
                    </a:solidFill>
                  </a:tcPr>
                </a:tc>
                <a:tc>
                  <a:txBody>
                    <a:bodyPr/>
                    <a:lstStyle/>
                    <a:p>
                      <a:pPr algn="ctr" fontAlgn="b"/>
                      <a:r>
                        <a:rPr lang="en-GB" sz="900" b="0" i="0" u="none" strike="noStrike">
                          <a:solidFill>
                            <a:srgbClr val="000000"/>
                          </a:solidFill>
                          <a:effectLst/>
                          <a:latin typeface="Calibri" panose="020F0502020204030204" pitchFamily="34" charset="0"/>
                        </a:rPr>
                        <a:t>nœudB</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6EA0DC"/>
                    </a:solidFill>
                  </a:tcPr>
                </a:tc>
                <a:extLst>
                  <a:ext uri="{0D108BD9-81ED-4DB2-BD59-A6C34878D82A}">
                    <a16:rowId xmlns:a16="http://schemas.microsoft.com/office/drawing/2014/main" val="581794900"/>
                  </a:ext>
                </a:extLst>
              </a:tr>
              <a:tr h="147560">
                <a:tc>
                  <a:txBody>
                    <a:bodyPr/>
                    <a:lstStyle/>
                    <a:p>
                      <a:pPr algn="l" fontAlgn="b"/>
                      <a:r>
                        <a:rPr lang="en-GB" sz="900" b="1" i="0" u="none" strike="noStrike">
                          <a:solidFill>
                            <a:srgbClr val="000000"/>
                          </a:solidFill>
                          <a:effectLst/>
                          <a:latin typeface="Calibri" panose="020F0502020204030204" pitchFamily="34" charset="0"/>
                        </a:rPr>
                        <a:t>temps</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C4C4C4"/>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F2F2F2"/>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F2F2F2"/>
                    </a:solidFill>
                  </a:tcPr>
                </a:tc>
                <a:extLst>
                  <a:ext uri="{0D108BD9-81ED-4DB2-BD59-A6C34878D82A}">
                    <a16:rowId xmlns:a16="http://schemas.microsoft.com/office/drawing/2014/main" val="1480538260"/>
                  </a:ext>
                </a:extLst>
              </a:tr>
              <a:tr h="147560">
                <a:tc>
                  <a:txBody>
                    <a:bodyPr/>
                    <a:lstStyle/>
                    <a:p>
                      <a:pPr algn="l" fontAlgn="b"/>
                      <a:r>
                        <a:rPr lang="en-GB" sz="900" b="0" i="0" u="none" strike="noStrike">
                          <a:solidFill>
                            <a:srgbClr val="000000"/>
                          </a:solidFill>
                          <a:effectLst/>
                          <a:latin typeface="Calibri" panose="020F0502020204030204" pitchFamily="34" charset="0"/>
                        </a:rPr>
                        <a:t>t0000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589</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900" b="0" i="0" u="none" strike="noStrike">
                          <a:solidFill>
                            <a:srgbClr val="000000"/>
                          </a:solidFill>
                          <a:effectLst/>
                          <a:latin typeface="Calibri" panose="020F0502020204030204" pitchFamily="34" charset="0"/>
                        </a:rPr>
                        <a:t>208</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767163035"/>
                  </a:ext>
                </a:extLst>
              </a:tr>
              <a:tr h="147560">
                <a:tc>
                  <a:txBody>
                    <a:bodyPr/>
                    <a:lstStyle/>
                    <a:p>
                      <a:pPr algn="l" fontAlgn="b"/>
                      <a:r>
                        <a:rPr lang="en-GB" sz="900" b="0" i="0" u="none" strike="noStrike">
                          <a:solidFill>
                            <a:srgbClr val="000000"/>
                          </a:solidFill>
                          <a:effectLst/>
                          <a:latin typeface="Calibri" panose="020F0502020204030204" pitchFamily="34" charset="0"/>
                        </a:rPr>
                        <a:t>t0001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537</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900" b="0" i="0" u="none" strike="noStrike">
                          <a:solidFill>
                            <a:srgbClr val="000000"/>
                          </a:solidFill>
                          <a:effectLst/>
                          <a:latin typeface="Calibri" panose="020F0502020204030204" pitchFamily="34" charset="0"/>
                        </a:rPr>
                        <a:t>203</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1251347394"/>
                  </a:ext>
                </a:extLst>
              </a:tr>
              <a:tr h="147560">
                <a:tc>
                  <a:txBody>
                    <a:bodyPr/>
                    <a:lstStyle/>
                    <a:p>
                      <a:pPr algn="l" fontAlgn="b"/>
                      <a:r>
                        <a:rPr lang="en-GB" sz="900" b="0" i="0" u="none" strike="noStrike">
                          <a:solidFill>
                            <a:srgbClr val="000000"/>
                          </a:solidFill>
                          <a:effectLst/>
                          <a:latin typeface="Calibri" panose="020F0502020204030204" pitchFamily="34" charset="0"/>
                        </a:rPr>
                        <a:t>t0002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506</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900" b="0" i="0" u="none" strike="noStrike">
                          <a:solidFill>
                            <a:srgbClr val="000000"/>
                          </a:solidFill>
                          <a:effectLst/>
                          <a:latin typeface="Calibri" panose="020F0502020204030204" pitchFamily="34" charset="0"/>
                        </a:rPr>
                        <a:t>197</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017099169"/>
                  </a:ext>
                </a:extLst>
              </a:tr>
              <a:tr h="147560">
                <a:tc>
                  <a:txBody>
                    <a:bodyPr/>
                    <a:lstStyle/>
                    <a:p>
                      <a:pPr algn="l" fontAlgn="b"/>
                      <a:r>
                        <a:rPr lang="en-GB" sz="900" b="0" i="0" u="none" strike="noStrike">
                          <a:solidFill>
                            <a:srgbClr val="000000"/>
                          </a:solidFill>
                          <a:effectLst/>
                          <a:latin typeface="Calibri" panose="020F0502020204030204" pitchFamily="34" charset="0"/>
                        </a:rPr>
                        <a:t>t0003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482</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900" b="0" i="0" u="none" strike="noStrike">
                          <a:solidFill>
                            <a:srgbClr val="000000"/>
                          </a:solidFill>
                          <a:effectLst/>
                          <a:latin typeface="Calibri" panose="020F0502020204030204" pitchFamily="34" charset="0"/>
                        </a:rPr>
                        <a:t>190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969777801"/>
                  </a:ext>
                </a:extLst>
              </a:tr>
              <a:tr h="147560">
                <a:tc>
                  <a:txBody>
                    <a:bodyPr/>
                    <a:lstStyle/>
                    <a:p>
                      <a:pPr algn="l" fontAlgn="b"/>
                      <a:r>
                        <a:rPr lang="en-GB" sz="900" b="0" i="0" u="none" strike="noStrike">
                          <a:solidFill>
                            <a:srgbClr val="000000"/>
                          </a:solidFill>
                          <a:effectLst/>
                          <a:latin typeface="Calibri" panose="020F0502020204030204" pitchFamily="34" charset="0"/>
                        </a:rPr>
                        <a:t>t0004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472</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900" b="0" i="0" u="none" strike="noStrike">
                          <a:solidFill>
                            <a:srgbClr val="000000"/>
                          </a:solidFill>
                          <a:effectLst/>
                          <a:latin typeface="Calibri" panose="020F0502020204030204" pitchFamily="34" charset="0"/>
                        </a:rPr>
                        <a:t>188</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245955861"/>
                  </a:ext>
                </a:extLst>
              </a:tr>
              <a:tr h="147560">
                <a:tc>
                  <a:txBody>
                    <a:bodyPr/>
                    <a:lstStyle/>
                    <a:p>
                      <a:pPr algn="l" fontAlgn="b"/>
                      <a:r>
                        <a:rPr lang="en-GB" sz="900" b="0" i="0" u="none" strike="noStrike">
                          <a:solidFill>
                            <a:srgbClr val="000000"/>
                          </a:solidFill>
                          <a:effectLst/>
                          <a:latin typeface="Calibri" panose="020F0502020204030204" pitchFamily="34" charset="0"/>
                        </a:rPr>
                        <a:t>t0005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454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900" b="0" i="0" u="none" strike="noStrike">
                          <a:solidFill>
                            <a:srgbClr val="000000"/>
                          </a:solidFill>
                          <a:effectLst/>
                          <a:latin typeface="Calibri" panose="020F0502020204030204" pitchFamily="34" charset="0"/>
                        </a:rPr>
                        <a:t>184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059840206"/>
                  </a:ext>
                </a:extLst>
              </a:tr>
            </a:tbl>
          </a:graphicData>
        </a:graphic>
      </p:graphicFrame>
      <p:graphicFrame>
        <p:nvGraphicFramePr>
          <p:cNvPr id="13" name="Table 12">
            <a:extLst>
              <a:ext uri="{FF2B5EF4-FFF2-40B4-BE49-F238E27FC236}">
                <a16:creationId xmlns:a16="http://schemas.microsoft.com/office/drawing/2014/main" id="{4ED64328-FFFA-8145-8CF1-7CCBC95EEFB9}"/>
              </a:ext>
            </a:extLst>
          </p:cNvPr>
          <p:cNvGraphicFramePr>
            <a:graphicFrameLocks noGrp="1"/>
          </p:cNvGraphicFramePr>
          <p:nvPr>
            <p:extLst>
              <p:ext uri="{D42A27DB-BD31-4B8C-83A1-F6EECF244321}">
                <p14:modId xmlns:p14="http://schemas.microsoft.com/office/powerpoint/2010/main" val="983225598"/>
              </p:ext>
            </p:extLst>
          </p:nvPr>
        </p:nvGraphicFramePr>
        <p:xfrm>
          <a:off x="8105983" y="4312701"/>
          <a:ext cx="1672989" cy="1368810"/>
        </p:xfrm>
        <a:graphic>
          <a:graphicData uri="http://schemas.openxmlformats.org/drawingml/2006/table">
            <a:tbl>
              <a:tblPr/>
              <a:tblGrid>
                <a:gridCol w="557663">
                  <a:extLst>
                    <a:ext uri="{9D8B030D-6E8A-4147-A177-3AD203B41FA5}">
                      <a16:colId xmlns:a16="http://schemas.microsoft.com/office/drawing/2014/main" val="1048080812"/>
                    </a:ext>
                  </a:extLst>
                </a:gridCol>
                <a:gridCol w="557663">
                  <a:extLst>
                    <a:ext uri="{9D8B030D-6E8A-4147-A177-3AD203B41FA5}">
                      <a16:colId xmlns:a16="http://schemas.microsoft.com/office/drawing/2014/main" val="252729768"/>
                    </a:ext>
                  </a:extLst>
                </a:gridCol>
                <a:gridCol w="557663">
                  <a:extLst>
                    <a:ext uri="{9D8B030D-6E8A-4147-A177-3AD203B41FA5}">
                      <a16:colId xmlns:a16="http://schemas.microsoft.com/office/drawing/2014/main" val="1836885181"/>
                    </a:ext>
                  </a:extLst>
                </a:gridCol>
              </a:tblGrid>
              <a:tr h="152090">
                <a:tc>
                  <a:txBody>
                    <a:bodyPr/>
                    <a:lstStyle/>
                    <a:p>
                      <a:pPr algn="l" fontAlgn="b"/>
                      <a:r>
                        <a:rPr lang="en-GB"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A9A9A9"/>
                      </a:solidFill>
                      <a:prstDash val="solid"/>
                      <a:round/>
                      <a:headEnd type="none" w="med" len="med"/>
                      <a:tailEnd type="none" w="med" len="med"/>
                    </a:lnB>
                    <a:solidFill>
                      <a:srgbClr val="C4C4C4"/>
                    </a:solidFill>
                  </a:tcPr>
                </a:tc>
                <a:tc>
                  <a:txBody>
                    <a:bodyPr/>
                    <a:lstStyle/>
                    <a:p>
                      <a:pPr algn="l" fontAlgn="b"/>
                      <a:r>
                        <a:rPr lang="en-GB" sz="900" b="1" i="0" u="none" strike="noStrike">
                          <a:solidFill>
                            <a:srgbClr val="000000"/>
                          </a:solidFill>
                          <a:effectLst/>
                          <a:latin typeface="Calibri" panose="020F0502020204030204" pitchFamily="34" charset="0"/>
                        </a:rPr>
                        <a:t>grille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C4C4C4"/>
                    </a:solidFill>
                  </a:tcPr>
                </a:tc>
                <a:tc>
                  <a:txBody>
                    <a:bodyPr/>
                    <a:lstStyle/>
                    <a:p>
                      <a:pPr algn="ctr" fontAlgn="b"/>
                      <a:r>
                        <a:rPr lang="en-GB" sz="9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6EA0DC"/>
                    </a:solidFill>
                  </a:tcPr>
                </a:tc>
                <a:extLst>
                  <a:ext uri="{0D108BD9-81ED-4DB2-BD59-A6C34878D82A}">
                    <a16:rowId xmlns:a16="http://schemas.microsoft.com/office/drawing/2014/main" val="760579766"/>
                  </a:ext>
                </a:extLst>
              </a:tr>
              <a:tr h="152090">
                <a:tc>
                  <a:txBody>
                    <a:bodyPr/>
                    <a:lstStyle/>
                    <a:p>
                      <a:pPr algn="l" fontAlgn="b"/>
                      <a:r>
                        <a:rPr lang="en-GB"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a:noFill/>
                    </a:lnB>
                    <a:solidFill>
                      <a:srgbClr val="C4C4C4"/>
                    </a:solidFill>
                  </a:tcPr>
                </a:tc>
                <a:tc>
                  <a:txBody>
                    <a:bodyPr/>
                    <a:lstStyle/>
                    <a:p>
                      <a:pPr algn="l" fontAlgn="b"/>
                      <a:r>
                        <a:rPr lang="en-GB" sz="900" b="1" i="0" u="none" strike="noStrike">
                          <a:solidFill>
                            <a:srgbClr val="000000"/>
                          </a:solidFill>
                          <a:effectLst/>
                          <a:latin typeface="Calibri" panose="020F0502020204030204" pitchFamily="34" charset="0"/>
                        </a:rPr>
                        <a:t>nœud</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b"/>
                      <a:r>
                        <a:rPr lang="en-GB" sz="900" b="0" i="0" u="none" strike="noStrike">
                          <a:solidFill>
                            <a:srgbClr val="000000"/>
                          </a:solidFill>
                          <a:effectLst/>
                          <a:latin typeface="Calibri" panose="020F0502020204030204" pitchFamily="34" charset="0"/>
                        </a:rPr>
                        <a:t>nœudA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6EA0DC"/>
                    </a:solidFill>
                  </a:tcPr>
                </a:tc>
                <a:extLst>
                  <a:ext uri="{0D108BD9-81ED-4DB2-BD59-A6C34878D82A}">
                    <a16:rowId xmlns:a16="http://schemas.microsoft.com/office/drawing/2014/main" val="669909038"/>
                  </a:ext>
                </a:extLst>
              </a:tr>
              <a:tr h="152090">
                <a:tc>
                  <a:txBody>
                    <a:bodyPr/>
                    <a:lstStyle/>
                    <a:p>
                      <a:pPr algn="l" fontAlgn="b"/>
                      <a:r>
                        <a:rPr lang="en-GB" sz="900" b="1" i="0" u="none" strike="noStrike">
                          <a:solidFill>
                            <a:srgbClr val="000000"/>
                          </a:solidFill>
                          <a:effectLst/>
                          <a:latin typeface="Calibri" panose="020F0502020204030204" pitchFamily="34" charset="0"/>
                        </a:rPr>
                        <a:t>temps</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C4C4C4"/>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F2F2F2"/>
                    </a:solidFill>
                  </a:tcPr>
                </a:tc>
                <a:extLst>
                  <a:ext uri="{0D108BD9-81ED-4DB2-BD59-A6C34878D82A}">
                    <a16:rowId xmlns:a16="http://schemas.microsoft.com/office/drawing/2014/main" val="606937835"/>
                  </a:ext>
                </a:extLst>
              </a:tr>
              <a:tr h="152090">
                <a:tc>
                  <a:txBody>
                    <a:bodyPr/>
                    <a:lstStyle/>
                    <a:p>
                      <a:pPr algn="l" fontAlgn="b"/>
                      <a:r>
                        <a:rPr lang="en-GB" sz="900" b="0" i="0" u="none" strike="noStrike">
                          <a:solidFill>
                            <a:srgbClr val="000000"/>
                          </a:solidFill>
                          <a:effectLst/>
                          <a:latin typeface="Calibri" panose="020F0502020204030204" pitchFamily="34" charset="0"/>
                        </a:rPr>
                        <a:t>t0000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99546899"/>
                  </a:ext>
                </a:extLst>
              </a:tr>
              <a:tr h="152090">
                <a:tc>
                  <a:txBody>
                    <a:bodyPr/>
                    <a:lstStyle/>
                    <a:p>
                      <a:pPr algn="l" fontAlgn="b"/>
                      <a:r>
                        <a:rPr lang="en-GB" sz="900" b="0" i="0" u="none" strike="noStrike">
                          <a:solidFill>
                            <a:srgbClr val="000000"/>
                          </a:solidFill>
                          <a:effectLst/>
                          <a:latin typeface="Calibri" panose="020F0502020204030204" pitchFamily="34" charset="0"/>
                        </a:rPr>
                        <a:t>t0001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4036356461"/>
                  </a:ext>
                </a:extLst>
              </a:tr>
              <a:tr h="152090">
                <a:tc>
                  <a:txBody>
                    <a:bodyPr/>
                    <a:lstStyle/>
                    <a:p>
                      <a:pPr algn="l" fontAlgn="b"/>
                      <a:r>
                        <a:rPr lang="en-GB" sz="900" b="0" i="0" u="none" strike="noStrike">
                          <a:solidFill>
                            <a:srgbClr val="000000"/>
                          </a:solidFill>
                          <a:effectLst/>
                          <a:latin typeface="Calibri" panose="020F0502020204030204" pitchFamily="34" charset="0"/>
                        </a:rPr>
                        <a:t>t0002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1237354048"/>
                  </a:ext>
                </a:extLst>
              </a:tr>
              <a:tr h="152090">
                <a:tc>
                  <a:txBody>
                    <a:bodyPr/>
                    <a:lstStyle/>
                    <a:p>
                      <a:pPr algn="l" fontAlgn="b"/>
                      <a:r>
                        <a:rPr lang="en-GB" sz="900" b="0" i="0" u="none" strike="noStrike">
                          <a:solidFill>
                            <a:srgbClr val="000000"/>
                          </a:solidFill>
                          <a:effectLst/>
                          <a:latin typeface="Calibri" panose="020F0502020204030204" pitchFamily="34" charset="0"/>
                        </a:rPr>
                        <a:t>t0003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901700352"/>
                  </a:ext>
                </a:extLst>
              </a:tr>
              <a:tr h="152090">
                <a:tc>
                  <a:txBody>
                    <a:bodyPr/>
                    <a:lstStyle/>
                    <a:p>
                      <a:pPr algn="l" fontAlgn="b"/>
                      <a:r>
                        <a:rPr lang="en-GB" sz="900" b="0" i="0" u="none" strike="noStrike">
                          <a:solidFill>
                            <a:srgbClr val="000000"/>
                          </a:solidFill>
                          <a:effectLst/>
                          <a:latin typeface="Calibri" panose="020F0502020204030204" pitchFamily="34" charset="0"/>
                        </a:rPr>
                        <a:t>t0004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194336138"/>
                  </a:ext>
                </a:extLst>
              </a:tr>
              <a:tr h="152090">
                <a:tc>
                  <a:txBody>
                    <a:bodyPr/>
                    <a:lstStyle/>
                    <a:p>
                      <a:pPr algn="l" fontAlgn="b"/>
                      <a:r>
                        <a:rPr lang="en-GB" sz="900" b="0" i="0" u="none" strike="noStrike">
                          <a:solidFill>
                            <a:srgbClr val="000000"/>
                          </a:solidFill>
                          <a:effectLst/>
                          <a:latin typeface="Calibri" panose="020F0502020204030204" pitchFamily="34" charset="0"/>
                        </a:rPr>
                        <a:t>t0005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521864979"/>
                  </a:ext>
                </a:extLst>
              </a:tr>
            </a:tbl>
          </a:graphicData>
        </a:graphic>
      </p:graphicFrame>
      <p:sp>
        <p:nvSpPr>
          <p:cNvPr id="14" name="TextBox 13">
            <a:extLst>
              <a:ext uri="{FF2B5EF4-FFF2-40B4-BE49-F238E27FC236}">
                <a16:creationId xmlns:a16="http://schemas.microsoft.com/office/drawing/2014/main" id="{37BE03EA-EA65-1F42-831E-D70B4997B2F5}"/>
              </a:ext>
            </a:extLst>
          </p:cNvPr>
          <p:cNvSpPr txBox="1"/>
          <p:nvPr/>
        </p:nvSpPr>
        <p:spPr>
          <a:xfrm>
            <a:off x="7217485" y="5681511"/>
            <a:ext cx="3818674" cy="261610"/>
          </a:xfrm>
          <a:prstGeom prst="rect">
            <a:avLst/>
          </a:prstGeom>
          <a:noFill/>
        </p:spPr>
        <p:txBody>
          <a:bodyPr wrap="none" rtlCol="0">
            <a:spAutoFit/>
          </a:bodyPr>
          <a:lstStyle/>
          <a:p>
            <a:r>
              <a:rPr lang="en-US" sz="1100" dirty="0" err="1">
                <a:latin typeface="Open Sans" panose="020B0606030504020204" pitchFamily="34" charset="0"/>
                <a:ea typeface="Open Sans" panose="020B0606030504020204" pitchFamily="34" charset="0"/>
                <a:cs typeface="Open Sans" panose="020B0606030504020204" pitchFamily="34" charset="0"/>
              </a:rPr>
              <a:t>ts_import</a:t>
            </a:r>
            <a:r>
              <a:rPr lang="en-US" sz="1100" dirty="0">
                <a:latin typeface="Open Sans" panose="020B0606030504020204" pitchFamily="34" charset="0"/>
                <a:ea typeface="Open Sans" panose="020B0606030504020204" pitchFamily="34" charset="0"/>
                <a:cs typeface="Open Sans" panose="020B0606030504020204" pitchFamily="34" charset="0"/>
              </a:rPr>
              <a:t> sheet, </a:t>
            </a:r>
            <a:r>
              <a:rPr lang="en-US" sz="1100" b="1" dirty="0">
                <a:latin typeface="Open Sans" panose="020B0606030504020204" pitchFamily="34" charset="0"/>
                <a:ea typeface="Open Sans" panose="020B0606030504020204" pitchFamily="34" charset="0"/>
                <a:cs typeface="Open Sans" panose="020B0606030504020204" pitchFamily="34" charset="0"/>
              </a:rPr>
              <a:t>Source: </a:t>
            </a:r>
            <a:r>
              <a:rPr lang="en-US" sz="1100" dirty="0" err="1">
                <a:latin typeface="Open Sans" panose="020B0606030504020204" pitchFamily="34" charset="0"/>
                <a:ea typeface="Open Sans" panose="020B0606030504020204" pitchFamily="34" charset="0"/>
                <a:cs typeface="Open Sans" panose="020B0606030504020204" pitchFamily="34" charset="0"/>
              </a:rPr>
              <a:t>Modèle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FlexTool</a:t>
            </a:r>
            <a:r>
              <a:rPr lang="en-US" sz="1100" dirty="0">
                <a:latin typeface="Open Sans" panose="020B0606030504020204" pitchFamily="34" charset="0"/>
                <a:ea typeface="Open Sans" panose="020B0606030504020204" pitchFamily="34" charset="0"/>
                <a:cs typeface="Open Sans" panose="020B0606030504020204" pitchFamily="34" charset="0"/>
              </a:rPr>
              <a:t> de </a:t>
            </a:r>
            <a:r>
              <a:rPr lang="en-US" sz="1100" dirty="0" err="1">
                <a:latin typeface="Open Sans" panose="020B0606030504020204" pitchFamily="34" charset="0"/>
                <a:ea typeface="Open Sans" panose="020B0606030504020204" pitchFamily="34" charset="0"/>
                <a:cs typeface="Open Sans" panose="020B0606030504020204" pitchFamily="34" charset="0"/>
              </a:rPr>
              <a:t>l'IRENA</a:t>
            </a:r>
            <a:r>
              <a:rPr lang="en-US" sz="1100" dirty="0">
                <a:latin typeface="Open Sans" panose="020B0606030504020204" pitchFamily="34" charset="0"/>
                <a:ea typeface="Open Sans" panose="020B0606030504020204" pitchFamily="34" charset="0"/>
                <a:cs typeface="Open Sans" panose="020B0606030504020204" pitchFamily="34" charset="0"/>
              </a:rPr>
              <a:t> [1]</a:t>
            </a:r>
          </a:p>
        </p:txBody>
      </p:sp>
      <p:sp>
        <p:nvSpPr>
          <p:cNvPr id="15" name="TextBox 14">
            <a:extLst>
              <a:ext uri="{FF2B5EF4-FFF2-40B4-BE49-F238E27FC236}">
                <a16:creationId xmlns:a16="http://schemas.microsoft.com/office/drawing/2014/main" id="{80193BB6-3F24-9441-92D0-751C852464F1}"/>
              </a:ext>
            </a:extLst>
          </p:cNvPr>
          <p:cNvSpPr txBox="1"/>
          <p:nvPr/>
        </p:nvSpPr>
        <p:spPr>
          <a:xfrm>
            <a:off x="7730608" y="2980415"/>
            <a:ext cx="3821880" cy="261610"/>
          </a:xfrm>
          <a:prstGeom prst="rect">
            <a:avLst/>
          </a:prstGeom>
          <a:noFill/>
        </p:spPr>
        <p:txBody>
          <a:bodyPr wrap="none" rtlCol="0">
            <a:spAutoFit/>
          </a:bodyPr>
          <a:lstStyle/>
          <a:p>
            <a:r>
              <a:rPr lang="en-US" sz="1100" dirty="0" err="1">
                <a:latin typeface="Open Sans" panose="020B0606030504020204" pitchFamily="34" charset="0"/>
                <a:ea typeface="Open Sans" panose="020B0606030504020204" pitchFamily="34" charset="0"/>
                <a:cs typeface="Open Sans" panose="020B0606030504020204" pitchFamily="34" charset="0"/>
              </a:rPr>
              <a:t>ts_energy</a:t>
            </a:r>
            <a:r>
              <a:rPr lang="en-US" sz="1100" dirty="0">
                <a:latin typeface="Open Sans" panose="020B0606030504020204" pitchFamily="34" charset="0"/>
                <a:ea typeface="Open Sans" panose="020B0606030504020204" pitchFamily="34" charset="0"/>
                <a:cs typeface="Open Sans" panose="020B0606030504020204" pitchFamily="34" charset="0"/>
              </a:rPr>
              <a:t> sheet, </a:t>
            </a:r>
            <a:r>
              <a:rPr lang="en-US" sz="1100" b="1" dirty="0">
                <a:latin typeface="Open Sans" panose="020B0606030504020204" pitchFamily="34" charset="0"/>
                <a:ea typeface="Open Sans" panose="020B0606030504020204" pitchFamily="34" charset="0"/>
                <a:cs typeface="Open Sans" panose="020B0606030504020204" pitchFamily="34" charset="0"/>
              </a:rPr>
              <a:t>Source: </a:t>
            </a:r>
            <a:r>
              <a:rPr lang="en-US" sz="1100" dirty="0" err="1">
                <a:latin typeface="Open Sans" panose="020B0606030504020204" pitchFamily="34" charset="0"/>
                <a:ea typeface="Open Sans" panose="020B0606030504020204" pitchFamily="34" charset="0"/>
                <a:cs typeface="Open Sans" panose="020B0606030504020204" pitchFamily="34" charset="0"/>
              </a:rPr>
              <a:t>Modèle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FlexTool</a:t>
            </a:r>
            <a:r>
              <a:rPr lang="en-US" sz="1100" dirty="0">
                <a:latin typeface="Open Sans" panose="020B0606030504020204" pitchFamily="34" charset="0"/>
                <a:ea typeface="Open Sans" panose="020B0606030504020204" pitchFamily="34" charset="0"/>
                <a:cs typeface="Open Sans" panose="020B0606030504020204" pitchFamily="34" charset="0"/>
              </a:rPr>
              <a:t> de </a:t>
            </a:r>
            <a:r>
              <a:rPr lang="en-US" sz="1100" dirty="0" err="1">
                <a:latin typeface="Open Sans" panose="020B0606030504020204" pitchFamily="34" charset="0"/>
                <a:ea typeface="Open Sans" panose="020B0606030504020204" pitchFamily="34" charset="0"/>
                <a:cs typeface="Open Sans" panose="020B0606030504020204" pitchFamily="34" charset="0"/>
              </a:rPr>
              <a:t>l'IRENA</a:t>
            </a:r>
            <a:r>
              <a:rPr lang="en-US" sz="1100" dirty="0">
                <a:latin typeface="Open Sans" panose="020B0606030504020204" pitchFamily="34" charset="0"/>
                <a:ea typeface="Open Sans" panose="020B0606030504020204" pitchFamily="34" charset="0"/>
                <a:cs typeface="Open Sans" panose="020B0606030504020204" pitchFamily="34" charset="0"/>
              </a:rPr>
              <a:t> [1]</a:t>
            </a:r>
          </a:p>
        </p:txBody>
      </p:sp>
      <p:sp>
        <p:nvSpPr>
          <p:cNvPr id="16" name="Rounded Rectangle 15">
            <a:extLst>
              <a:ext uri="{FF2B5EF4-FFF2-40B4-BE49-F238E27FC236}">
                <a16:creationId xmlns:a16="http://schemas.microsoft.com/office/drawing/2014/main" id="{C13E9EBD-170F-8C49-BB37-58734A3F1340}"/>
              </a:ext>
            </a:extLst>
          </p:cNvPr>
          <p:cNvSpPr/>
          <p:nvPr/>
        </p:nvSpPr>
        <p:spPr>
          <a:xfrm>
            <a:off x="7563394" y="78653"/>
            <a:ext cx="3915472" cy="1493983"/>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err="1"/>
              <a:t>Demande</a:t>
            </a:r>
            <a:r>
              <a:rPr lang="en-US" dirty="0"/>
              <a:t> </a:t>
            </a:r>
            <a:r>
              <a:rPr lang="en-US" dirty="0" err="1"/>
              <a:t>normalisée</a:t>
            </a:r>
            <a:r>
              <a:rPr lang="en-US" dirty="0"/>
              <a:t> pour </a:t>
            </a:r>
            <a:r>
              <a:rPr lang="en-US" dirty="0" err="1"/>
              <a:t>une</a:t>
            </a:r>
            <a:r>
              <a:rPr lang="en-US" dirty="0"/>
              <a:t> </a:t>
            </a:r>
            <a:r>
              <a:rPr lang="en-US" dirty="0" err="1"/>
              <a:t>heure</a:t>
            </a:r>
            <a:r>
              <a:rPr lang="en-US" dirty="0"/>
              <a:t>:</a:t>
            </a:r>
          </a:p>
          <a:p>
            <a:pPr algn="ctr"/>
            <a:r>
              <a:rPr lang="en-US" dirty="0" err="1"/>
              <a:t>Demande</a:t>
            </a:r>
            <a:r>
              <a:rPr lang="en-US" dirty="0"/>
              <a:t>(t0001)  =</a:t>
            </a:r>
          </a:p>
          <a:p>
            <a:pPr algn="ctr"/>
            <a:r>
              <a:rPr lang="en-US" dirty="0" err="1"/>
              <a:t>ts_energy</a:t>
            </a:r>
            <a:r>
              <a:rPr lang="en-US" dirty="0"/>
              <a:t>(t0001)/</a:t>
            </a:r>
            <a:r>
              <a:rPr lang="en-US" dirty="0" err="1"/>
              <a:t>sum_t</a:t>
            </a:r>
            <a:r>
              <a:rPr lang="en-US" dirty="0"/>
              <a:t>(</a:t>
            </a:r>
            <a:r>
              <a:rPr lang="en-US" dirty="0" err="1"/>
              <a:t>ts_energy</a:t>
            </a:r>
            <a:r>
              <a:rPr lang="en-US" dirty="0"/>
              <a:t>) * </a:t>
            </a:r>
            <a:r>
              <a:rPr lang="en-US" dirty="0" err="1"/>
              <a:t>demande</a:t>
            </a:r>
            <a:r>
              <a:rPr lang="en-US" dirty="0"/>
              <a:t> </a:t>
            </a:r>
            <a:r>
              <a:rPr lang="en-US" dirty="0" err="1"/>
              <a:t>annuelle</a:t>
            </a:r>
            <a:endParaRPr lang="en-US" dirty="0"/>
          </a:p>
        </p:txBody>
      </p:sp>
      <p:sp>
        <p:nvSpPr>
          <p:cNvPr id="17" name="Oval 16">
            <a:extLst>
              <a:ext uri="{FF2B5EF4-FFF2-40B4-BE49-F238E27FC236}">
                <a16:creationId xmlns:a16="http://schemas.microsoft.com/office/drawing/2014/main" id="{8A3B6F46-8971-C745-888F-0787A0E6E0E6}"/>
              </a:ext>
            </a:extLst>
          </p:cNvPr>
          <p:cNvSpPr/>
          <p:nvPr/>
        </p:nvSpPr>
        <p:spPr>
          <a:xfrm>
            <a:off x="266653" y="3543771"/>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1</a:t>
            </a:r>
          </a:p>
        </p:txBody>
      </p:sp>
      <p:sp>
        <p:nvSpPr>
          <p:cNvPr id="18" name="Oval 17">
            <a:extLst>
              <a:ext uri="{FF2B5EF4-FFF2-40B4-BE49-F238E27FC236}">
                <a16:creationId xmlns:a16="http://schemas.microsoft.com/office/drawing/2014/main" id="{0DE618D4-5D47-5647-B9D9-63AD07F719F3}"/>
              </a:ext>
            </a:extLst>
          </p:cNvPr>
          <p:cNvSpPr/>
          <p:nvPr/>
        </p:nvSpPr>
        <p:spPr>
          <a:xfrm>
            <a:off x="7990469" y="1670068"/>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2</a:t>
            </a:r>
          </a:p>
        </p:txBody>
      </p:sp>
      <p:sp>
        <p:nvSpPr>
          <p:cNvPr id="19" name="Oval 18">
            <a:extLst>
              <a:ext uri="{FF2B5EF4-FFF2-40B4-BE49-F238E27FC236}">
                <a16:creationId xmlns:a16="http://schemas.microsoft.com/office/drawing/2014/main" id="{4F30ECF8-851B-6D48-BC3F-BDE8BCF8FD62}"/>
              </a:ext>
            </a:extLst>
          </p:cNvPr>
          <p:cNvSpPr/>
          <p:nvPr/>
        </p:nvSpPr>
        <p:spPr>
          <a:xfrm>
            <a:off x="7785080" y="4013191"/>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3</a:t>
            </a:r>
          </a:p>
        </p:txBody>
      </p:sp>
    </p:spTree>
    <p:extLst>
      <p:ext uri="{BB962C8B-B14F-4D97-AF65-F5344CB8AC3E}">
        <p14:creationId xmlns:p14="http://schemas.microsoft.com/office/powerpoint/2010/main" val="340393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17</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49229B8C-5752-4C60-83BF-591678EEB8F7}"/>
              </a:ext>
            </a:extLst>
          </p:cNvPr>
          <p:cNvSpPr/>
          <p:nvPr/>
        </p:nvSpPr>
        <p:spPr>
          <a:xfrm>
            <a:off x="838200" y="884370"/>
            <a:ext cx="5340531" cy="707886"/>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14.3.4 Exigences en matière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réserves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les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réserves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statiques</a:t>
            </a:r>
          </a:p>
        </p:txBody>
      </p:sp>
      <p:sp>
        <p:nvSpPr>
          <p:cNvPr id="3" name="Title 10">
            <a:extLst>
              <a:ext uri="{FF2B5EF4-FFF2-40B4-BE49-F238E27FC236}">
                <a16:creationId xmlns:a16="http://schemas.microsoft.com/office/drawing/2014/main" id="{E46BF089-335D-4495-AE44-CCFD00FEE23D}"/>
              </a:ext>
            </a:extLst>
          </p:cNvPr>
          <p:cNvSpPr txBox="1">
            <a:spLocks/>
          </p:cNvSpPr>
          <p:nvPr/>
        </p:nvSpPr>
        <p:spPr>
          <a:xfrm>
            <a:off x="819046" y="-515841"/>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14.3 Utilisation de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AA91FD49-1ED7-4445-A574-F28AA796200D}"/>
              </a:ext>
            </a:extLst>
          </p:cNvPr>
          <p:cNvSpPr>
            <a:spLocks noGrp="1"/>
          </p:cNvSpPr>
          <p:nvPr>
            <p:ph idx="1"/>
          </p:nvPr>
        </p:nvSpPr>
        <p:spPr>
          <a:xfrm>
            <a:off x="496390" y="1825625"/>
            <a:ext cx="5986604" cy="4132489"/>
          </a:xfrm>
        </p:spPr>
        <p:txBody>
          <a:bodyPr vert="horz" lIns="91440" tIns="45720" rIns="91440" bIns="45720" rtlCol="0" anchor="t">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Les réserves statiques sont des séries temporelles prédéfinies qui doivent être activées.</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Elles</a:t>
            </a:r>
            <a:r>
              <a:rPr lang="en-US" sz="2000" dirty="0">
                <a:latin typeface="Open Sans" panose="020B0606030504020204" pitchFamily="34" charset="0"/>
                <a:ea typeface="Open Sans" panose="020B0606030504020204" pitchFamily="34" charset="0"/>
                <a:cs typeface="Open Sans" panose="020B0606030504020204" pitchFamily="34" charset="0"/>
              </a:rPr>
              <a:t> peuvent </a:t>
            </a:r>
            <a:r>
              <a:rPr lang="en-US" sz="2000" dirty="0" err="1">
                <a:latin typeface="Open Sans" panose="020B0606030504020204" pitchFamily="34" charset="0"/>
                <a:ea typeface="Open Sans" panose="020B0606030504020204" pitchFamily="34" charset="0"/>
                <a:cs typeface="Open Sans" panose="020B0606030504020204" pitchFamily="34" charset="0"/>
              </a:rPr>
              <a:t>être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appliquées</a:t>
            </a:r>
            <a:r>
              <a:rPr lang="en-US" sz="2000" dirty="0">
                <a:latin typeface="Open Sans" panose="020B0606030504020204" pitchFamily="34" charset="0"/>
                <a:ea typeface="Open Sans" panose="020B0606030504020204" pitchFamily="34" charset="0"/>
                <a:cs typeface="Open Sans" panose="020B0606030504020204" pitchFamily="34" charset="0"/>
              </a:rPr>
              <a:t> à un seul nœud ou à un groupe de nœuds.</a:t>
            </a:r>
          </a:p>
          <a:p>
            <a:r>
              <a:rPr lang="en-US" sz="2000" dirty="0">
                <a:latin typeface="Open Sans"/>
                <a:ea typeface="Open Sans" panose="020B0606030504020204" pitchFamily="34" charset="0"/>
                <a:cs typeface="Open Sans" panose="020B0606030504020204" pitchFamily="34" charset="0"/>
              </a:rPr>
              <a:t>Les séries </a:t>
            </a:r>
            <a:r>
              <a:rPr lang="en-US" sz="2000" dirty="0" err="1">
                <a:latin typeface="Open Sans"/>
                <a:ea typeface="Open Sans" panose="020B0606030504020204" pitchFamily="34" charset="0"/>
                <a:cs typeface="Open Sans" panose="020B0606030504020204" pitchFamily="34" charset="0"/>
              </a:rPr>
              <a:t>temporelles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ts_reserve_node</a:t>
            </a:r>
            <a:r>
              <a:rPr lang="en-US" sz="2000" dirty="0">
                <a:latin typeface="Open Sans"/>
                <a:ea typeface="Open Sans" panose="020B0606030504020204" pitchFamily="34" charset="0"/>
                <a:cs typeface="Open Sans" panose="020B0606030504020204" pitchFamily="34" charset="0"/>
              </a:rPr>
              <a:t>” et “</a:t>
            </a:r>
            <a:r>
              <a:rPr lang="en-US" sz="2000" dirty="0" err="1">
                <a:latin typeface="Open Sans"/>
                <a:ea typeface="Open Sans" panose="020B0606030504020204" pitchFamily="34" charset="0"/>
                <a:cs typeface="Open Sans" panose="020B0606030504020204" pitchFamily="34" charset="0"/>
              </a:rPr>
              <a:t>ts_reserve_nodeGroup</a:t>
            </a:r>
            <a:r>
              <a:rPr lang="en-US" sz="2000" dirty="0">
                <a:latin typeface="Open Sans"/>
                <a:ea typeface="Open Sans" panose="020B0606030504020204" pitchFamily="34" charset="0"/>
                <a:cs typeface="Open Sans" panose="020B0606030504020204" pitchFamily="34" charset="0"/>
              </a:rPr>
              <a:t>” définissent la réserve statique.</a:t>
            </a:r>
          </a:p>
          <a:p>
            <a:r>
              <a:rPr lang="en-US" sz="2000" dirty="0">
                <a:latin typeface="Open Sans"/>
                <a:ea typeface="Open Sans" panose="020B0606030504020204" pitchFamily="34" charset="0"/>
                <a:cs typeface="Open Sans" panose="020B0606030504020204" pitchFamily="34" charset="0"/>
              </a:rPr>
              <a:t>Chaque nœud et groupe de nœuds a besoin de sa propre série temporelle correspondante.</a:t>
            </a:r>
          </a:p>
          <a:p>
            <a:r>
              <a:rPr lang="en-US" sz="2000" dirty="0">
                <a:latin typeface="Open Sans" panose="020B0606030504020204" pitchFamily="34" charset="0"/>
                <a:ea typeface="Open Sans" panose="020B0606030504020204" pitchFamily="34" charset="0"/>
                <a:cs typeface="Open Sans" panose="020B0606030504020204" pitchFamily="34" charset="0"/>
              </a:rPr>
              <a:t>Les réserves dynamiques sont calculées sur la base des unités de production (</a:t>
            </a:r>
            <a:r>
              <a:rPr lang="en-US" sz="2000" dirty="0" err="1">
                <a:latin typeface="Open Sans" panose="020B0606030504020204" pitchFamily="34" charset="0"/>
                <a:ea typeface="Open Sans" panose="020B0606030504020204" pitchFamily="34" charset="0"/>
                <a:cs typeface="Open Sans" panose="020B0606030504020204" pitchFamily="34" charset="0"/>
              </a:rPr>
              <a:t>voir</a:t>
            </a:r>
            <a:r>
              <a:rPr lang="en-US" sz="2000" dirty="0">
                <a:latin typeface="Open Sans" panose="020B0606030504020204" pitchFamily="34" charset="0"/>
                <a:ea typeface="Open Sans" panose="020B0606030504020204" pitchFamily="34" charset="0"/>
                <a:cs typeface="Open Sans" panose="020B0606030504020204" pitchFamily="34" charset="0"/>
              </a:rPr>
              <a:t> diapositive suivante).</a:t>
            </a:r>
          </a:p>
        </p:txBody>
      </p:sp>
      <p:graphicFrame>
        <p:nvGraphicFramePr>
          <p:cNvPr id="15" name="Table 14">
            <a:extLst>
              <a:ext uri="{FF2B5EF4-FFF2-40B4-BE49-F238E27FC236}">
                <a16:creationId xmlns:a16="http://schemas.microsoft.com/office/drawing/2014/main" id="{AD490E04-E948-AC47-B5B9-CA7495A3F015}"/>
              </a:ext>
            </a:extLst>
          </p:cNvPr>
          <p:cNvGraphicFramePr>
            <a:graphicFrameLocks noGrp="1"/>
          </p:cNvGraphicFramePr>
          <p:nvPr>
            <p:extLst>
              <p:ext uri="{D42A27DB-BD31-4B8C-83A1-F6EECF244321}">
                <p14:modId xmlns:p14="http://schemas.microsoft.com/office/powerpoint/2010/main" val="1083882436"/>
              </p:ext>
            </p:extLst>
          </p:nvPr>
        </p:nvGraphicFramePr>
        <p:xfrm>
          <a:off x="6482993" y="3313343"/>
          <a:ext cx="2795472" cy="1828377"/>
        </p:xfrm>
        <a:graphic>
          <a:graphicData uri="http://schemas.openxmlformats.org/drawingml/2006/table">
            <a:tbl>
              <a:tblPr/>
              <a:tblGrid>
                <a:gridCol w="563190">
                  <a:extLst>
                    <a:ext uri="{9D8B030D-6E8A-4147-A177-3AD203B41FA5}">
                      <a16:colId xmlns:a16="http://schemas.microsoft.com/office/drawing/2014/main" val="2695323828"/>
                    </a:ext>
                  </a:extLst>
                </a:gridCol>
                <a:gridCol w="767987">
                  <a:extLst>
                    <a:ext uri="{9D8B030D-6E8A-4147-A177-3AD203B41FA5}">
                      <a16:colId xmlns:a16="http://schemas.microsoft.com/office/drawing/2014/main" val="256354000"/>
                    </a:ext>
                  </a:extLst>
                </a:gridCol>
                <a:gridCol w="767987">
                  <a:extLst>
                    <a:ext uri="{9D8B030D-6E8A-4147-A177-3AD203B41FA5}">
                      <a16:colId xmlns:a16="http://schemas.microsoft.com/office/drawing/2014/main" val="533814463"/>
                    </a:ext>
                  </a:extLst>
                </a:gridCol>
                <a:gridCol w="348154">
                  <a:extLst>
                    <a:ext uri="{9D8B030D-6E8A-4147-A177-3AD203B41FA5}">
                      <a16:colId xmlns:a16="http://schemas.microsoft.com/office/drawing/2014/main" val="3979316738"/>
                    </a:ext>
                  </a:extLst>
                </a:gridCol>
                <a:gridCol w="348154">
                  <a:extLst>
                    <a:ext uri="{9D8B030D-6E8A-4147-A177-3AD203B41FA5}">
                      <a16:colId xmlns:a16="http://schemas.microsoft.com/office/drawing/2014/main" val="3511299658"/>
                    </a:ext>
                  </a:extLst>
                </a:gridCol>
              </a:tblGrid>
              <a:tr h="1194257">
                <a:tc>
                  <a:txBody>
                    <a:bodyPr/>
                    <a:lstStyle/>
                    <a:p>
                      <a:pPr algn="ctr" fontAlgn="b"/>
                      <a:r>
                        <a:rPr lang="en-GB" sz="800" b="1" i="0" u="none" strike="noStrike">
                          <a:solidFill>
                            <a:srgbClr val="000000"/>
                          </a:solidFill>
                          <a:effectLst/>
                          <a:latin typeface="Calibri" panose="020F0502020204030204" pitchFamily="34" charset="0"/>
                        </a:rPr>
                        <a:t>grille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nœud</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dirty="0" err="1">
                          <a:solidFill>
                            <a:srgbClr val="000000"/>
                          </a:solidFill>
                          <a:effectLst/>
                          <a:latin typeface="Calibri" panose="020F0502020204030204" pitchFamily="34" charset="0"/>
                        </a:rPr>
                        <a:t>groupe</a:t>
                      </a:r>
                      <a:r>
                        <a:rPr lang="en-GB" sz="800" b="1" i="0" u="none" strike="noStrike" dirty="0">
                          <a:solidFill>
                            <a:srgbClr val="000000"/>
                          </a:solidFill>
                          <a:effectLst/>
                          <a:latin typeface="Calibri" panose="020F0502020204030204" pitchFamily="34" charset="0"/>
                        </a:rPr>
                        <a:t> de </a:t>
                      </a:r>
                      <a:r>
                        <a:rPr lang="en-GB" sz="800" b="1" i="0" u="none" strike="noStrike" dirty="0" err="1">
                          <a:solidFill>
                            <a:srgbClr val="000000"/>
                          </a:solidFill>
                          <a:effectLst/>
                          <a:latin typeface="Calibri" panose="020F0502020204030204" pitchFamily="34" charset="0"/>
                        </a:rPr>
                        <a:t>nœuds</a:t>
                      </a:r>
                      <a:endParaRPr lang="en-GB"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utiliser ts_reserve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utiliser la réserve dynamique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extLst>
                  <a:ext uri="{0D108BD9-81ED-4DB2-BD59-A6C34878D82A}">
                    <a16:rowId xmlns:a16="http://schemas.microsoft.com/office/drawing/2014/main" val="336417991"/>
                  </a:ext>
                </a:extLst>
              </a:tr>
              <a:tr h="158530">
                <a:tc>
                  <a:txBody>
                    <a:bodyPr/>
                    <a:lstStyle/>
                    <a:p>
                      <a:pPr algn="ctr" fontAlgn="b"/>
                      <a:r>
                        <a:rPr lang="en-GB" sz="8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nœudA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extLst>
                  <a:ext uri="{0D108BD9-81ED-4DB2-BD59-A6C34878D82A}">
                    <a16:rowId xmlns:a16="http://schemas.microsoft.com/office/drawing/2014/main" val="1374195446"/>
                  </a:ext>
                </a:extLst>
              </a:tr>
              <a:tr h="158530">
                <a:tc>
                  <a:txBody>
                    <a:bodyPr/>
                    <a:lstStyle/>
                    <a:p>
                      <a:pPr algn="ctr" fontAlgn="b"/>
                      <a:r>
                        <a:rPr lang="en-GB" sz="8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nœudB</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extLst>
                  <a:ext uri="{0D108BD9-81ED-4DB2-BD59-A6C34878D82A}">
                    <a16:rowId xmlns:a16="http://schemas.microsoft.com/office/drawing/2014/main" val="2116471561"/>
                  </a:ext>
                </a:extLst>
              </a:tr>
              <a:tr h="158530">
                <a:tc>
                  <a:txBody>
                    <a:bodyPr/>
                    <a:lstStyle/>
                    <a:p>
                      <a:pPr algn="ctr" fontAlgn="b"/>
                      <a:r>
                        <a:rPr lang="en-GB" sz="8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nœudC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extLst>
                  <a:ext uri="{0D108BD9-81ED-4DB2-BD59-A6C34878D82A}">
                    <a16:rowId xmlns:a16="http://schemas.microsoft.com/office/drawing/2014/main" val="3732131310"/>
                  </a:ext>
                </a:extLst>
              </a:tr>
              <a:tr h="158530">
                <a:tc>
                  <a:txBody>
                    <a:bodyPr/>
                    <a:lstStyle/>
                    <a:p>
                      <a:pPr algn="ctr" fontAlgn="b"/>
                      <a:r>
                        <a:rPr lang="en-GB" sz="800" b="0" i="0" u="none" strike="noStrike" err="1">
                          <a:solidFill>
                            <a:srgbClr val="000000"/>
                          </a:solidFill>
                          <a:effectLst/>
                          <a:latin typeface="Calibri" panose="020F0502020204030204" pitchFamily="34" charset="0"/>
                        </a:rPr>
                        <a:t>elec</a:t>
                      </a:r>
                      <a:endParaRPr lang="en-GB" sz="800" b="0" i="0" u="none" strike="noStrike">
                        <a:solidFill>
                          <a:srgbClr val="000000"/>
                        </a:solidFill>
                        <a:effectLst/>
                        <a:latin typeface="Calibri" panose="020F0502020204030204" pitchFamily="34" charset="0"/>
                      </a:endParaRP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nodeD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extLst>
                  <a:ext uri="{0D108BD9-81ED-4DB2-BD59-A6C34878D82A}">
                    <a16:rowId xmlns:a16="http://schemas.microsoft.com/office/drawing/2014/main" val="3009454470"/>
                  </a:ext>
                </a:extLst>
              </a:tr>
            </a:tbl>
          </a:graphicData>
        </a:graphic>
      </p:graphicFrame>
      <p:graphicFrame>
        <p:nvGraphicFramePr>
          <p:cNvPr id="16" name="Table 15">
            <a:extLst>
              <a:ext uri="{FF2B5EF4-FFF2-40B4-BE49-F238E27FC236}">
                <a16:creationId xmlns:a16="http://schemas.microsoft.com/office/drawing/2014/main" id="{C139E471-1C63-354D-AF68-9C9841056D27}"/>
              </a:ext>
            </a:extLst>
          </p:cNvPr>
          <p:cNvGraphicFramePr>
            <a:graphicFrameLocks noGrp="1"/>
          </p:cNvGraphicFramePr>
          <p:nvPr>
            <p:extLst>
              <p:ext uri="{D42A27DB-BD31-4B8C-83A1-F6EECF244321}">
                <p14:modId xmlns:p14="http://schemas.microsoft.com/office/powerpoint/2010/main" val="2338078702"/>
              </p:ext>
            </p:extLst>
          </p:nvPr>
        </p:nvGraphicFramePr>
        <p:xfrm>
          <a:off x="6560486" y="1232480"/>
          <a:ext cx="2573241" cy="1476193"/>
        </p:xfrm>
        <a:graphic>
          <a:graphicData uri="http://schemas.openxmlformats.org/drawingml/2006/table">
            <a:tbl>
              <a:tblPr/>
              <a:tblGrid>
                <a:gridCol w="694775">
                  <a:extLst>
                    <a:ext uri="{9D8B030D-6E8A-4147-A177-3AD203B41FA5}">
                      <a16:colId xmlns:a16="http://schemas.microsoft.com/office/drawing/2014/main" val="3119116514"/>
                    </a:ext>
                  </a:extLst>
                </a:gridCol>
                <a:gridCol w="414058">
                  <a:extLst>
                    <a:ext uri="{9D8B030D-6E8A-4147-A177-3AD203B41FA5}">
                      <a16:colId xmlns:a16="http://schemas.microsoft.com/office/drawing/2014/main" val="858922847"/>
                    </a:ext>
                  </a:extLst>
                </a:gridCol>
                <a:gridCol w="414058">
                  <a:extLst>
                    <a:ext uri="{9D8B030D-6E8A-4147-A177-3AD203B41FA5}">
                      <a16:colId xmlns:a16="http://schemas.microsoft.com/office/drawing/2014/main" val="2325702823"/>
                    </a:ext>
                  </a:extLst>
                </a:gridCol>
                <a:gridCol w="414058">
                  <a:extLst>
                    <a:ext uri="{9D8B030D-6E8A-4147-A177-3AD203B41FA5}">
                      <a16:colId xmlns:a16="http://schemas.microsoft.com/office/drawing/2014/main" val="2634658735"/>
                    </a:ext>
                  </a:extLst>
                </a:gridCol>
                <a:gridCol w="318146">
                  <a:extLst>
                    <a:ext uri="{9D8B030D-6E8A-4147-A177-3AD203B41FA5}">
                      <a16:colId xmlns:a16="http://schemas.microsoft.com/office/drawing/2014/main" val="3997779915"/>
                    </a:ext>
                  </a:extLst>
                </a:gridCol>
                <a:gridCol w="318146">
                  <a:extLst>
                    <a:ext uri="{9D8B030D-6E8A-4147-A177-3AD203B41FA5}">
                      <a16:colId xmlns:a16="http://schemas.microsoft.com/office/drawing/2014/main" val="2010537823"/>
                    </a:ext>
                  </a:extLst>
                </a:gridCol>
              </a:tblGrid>
              <a:tr h="1303202">
                <a:tc>
                  <a:txBody>
                    <a:bodyPr/>
                    <a:lstStyle/>
                    <a:p>
                      <a:pPr algn="ctr" fontAlgn="b"/>
                      <a:r>
                        <a:rPr lang="en-GB" sz="800" b="1" i="0" u="none" strike="noStrike">
                          <a:solidFill>
                            <a:srgbClr val="000000"/>
                          </a:solidFill>
                          <a:effectLst/>
                          <a:latin typeface="Calibri" panose="020F0502020204030204" pitchFamily="34" charset="0"/>
                        </a:rPr>
                        <a:t>groupe de nœuds</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marge de capacité (MW)</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partage non synchrone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limite d'inertie (MWs)</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utiliser </a:t>
                      </a:r>
                      <a:r>
                        <a:rPr lang="en-GB" sz="800" b="1" i="0" u="none" strike="noStrike" err="1">
                          <a:solidFill>
                            <a:srgbClr val="000000"/>
                          </a:solidFill>
                          <a:effectLst/>
                          <a:latin typeface="Calibri" panose="020F0502020204030204" pitchFamily="34" charset="0"/>
                        </a:rPr>
                        <a:t>ts_reserve</a:t>
                      </a:r>
                      <a:endParaRPr lang="en-GB" sz="800" b="1" i="0" u="none" strike="noStrike">
                        <a:solidFill>
                          <a:srgbClr val="000000"/>
                        </a:solidFill>
                        <a:effectLst/>
                        <a:latin typeface="Calibri" panose="020F0502020204030204" pitchFamily="34" charset="0"/>
                      </a:endParaRP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utiliser la réserve dynamique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extLst>
                  <a:ext uri="{0D108BD9-81ED-4DB2-BD59-A6C34878D82A}">
                    <a16:rowId xmlns:a16="http://schemas.microsoft.com/office/drawing/2014/main" val="1830967082"/>
                  </a:ext>
                </a:extLst>
              </a:tr>
              <a:tr h="172991">
                <a:tc>
                  <a:txBody>
                    <a:bodyPr/>
                    <a:lstStyle/>
                    <a:p>
                      <a:pPr algn="ctr" fontAlgn="b"/>
                      <a:r>
                        <a:rPr lang="en-GB" sz="8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120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800" b="0" i="0" u="none" strike="noStrike">
                          <a:solidFill>
                            <a:srgbClr val="000000"/>
                          </a:solidFill>
                          <a:effectLst/>
                          <a:latin typeface="Calibri" panose="020F0502020204030204" pitchFamily="34" charset="0"/>
                        </a:rPr>
                        <a:t>0.80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extLst>
                  <a:ext uri="{0D108BD9-81ED-4DB2-BD59-A6C34878D82A}">
                    <a16:rowId xmlns:a16="http://schemas.microsoft.com/office/drawing/2014/main" val="1340451285"/>
                  </a:ext>
                </a:extLst>
              </a:tr>
            </a:tbl>
          </a:graphicData>
        </a:graphic>
      </p:graphicFrame>
      <p:graphicFrame>
        <p:nvGraphicFramePr>
          <p:cNvPr id="17" name="Table 16">
            <a:extLst>
              <a:ext uri="{FF2B5EF4-FFF2-40B4-BE49-F238E27FC236}">
                <a16:creationId xmlns:a16="http://schemas.microsoft.com/office/drawing/2014/main" id="{E3CF1909-087D-B64B-AA8D-9D4DF506343F}"/>
              </a:ext>
            </a:extLst>
          </p:cNvPr>
          <p:cNvGraphicFramePr>
            <a:graphicFrameLocks noGrp="1"/>
          </p:cNvGraphicFramePr>
          <p:nvPr>
            <p:extLst>
              <p:ext uri="{D42A27DB-BD31-4B8C-83A1-F6EECF244321}">
                <p14:modId xmlns:p14="http://schemas.microsoft.com/office/powerpoint/2010/main" val="1227425350"/>
              </p:ext>
            </p:extLst>
          </p:nvPr>
        </p:nvGraphicFramePr>
        <p:xfrm>
          <a:off x="9408587" y="3313346"/>
          <a:ext cx="2196658" cy="1828370"/>
        </p:xfrm>
        <a:graphic>
          <a:graphicData uri="http://schemas.openxmlformats.org/drawingml/2006/table">
            <a:tbl>
              <a:tblPr/>
              <a:tblGrid>
                <a:gridCol w="649549">
                  <a:extLst>
                    <a:ext uri="{9D8B030D-6E8A-4147-A177-3AD203B41FA5}">
                      <a16:colId xmlns:a16="http://schemas.microsoft.com/office/drawing/2014/main" val="2771935640"/>
                    </a:ext>
                  </a:extLst>
                </a:gridCol>
                <a:gridCol w="649549">
                  <a:extLst>
                    <a:ext uri="{9D8B030D-6E8A-4147-A177-3AD203B41FA5}">
                      <a16:colId xmlns:a16="http://schemas.microsoft.com/office/drawing/2014/main" val="2902114267"/>
                    </a:ext>
                  </a:extLst>
                </a:gridCol>
                <a:gridCol w="897560">
                  <a:extLst>
                    <a:ext uri="{9D8B030D-6E8A-4147-A177-3AD203B41FA5}">
                      <a16:colId xmlns:a16="http://schemas.microsoft.com/office/drawing/2014/main" val="2870640640"/>
                    </a:ext>
                  </a:extLst>
                </a:gridCol>
              </a:tblGrid>
              <a:tr h="182837">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b"/>
                      <a:r>
                        <a:rPr lang="en-GB" sz="1000" b="1" i="0" u="none" strike="noStrike">
                          <a:solidFill>
                            <a:srgbClr val="000000"/>
                          </a:solidFill>
                          <a:effectLst/>
                          <a:latin typeface="Calibri" panose="020F0502020204030204" pitchFamily="34" charset="0"/>
                        </a:rPr>
                        <a:t>nœud</a:t>
                      </a:r>
                    </a:p>
                  </a:txBody>
                  <a:tcPr marL="0" marR="0" marT="0" marB="0" anchor="b">
                    <a:lnL>
                      <a:noFill/>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b"/>
                      <a:r>
                        <a:rPr lang="en-GB" sz="1000" b="0" i="0" u="none" strike="noStrike">
                          <a:solidFill>
                            <a:srgbClr val="000000"/>
                          </a:solidFill>
                          <a:effectLst/>
                          <a:latin typeface="Calibri" panose="020F0502020204030204" pitchFamily="34" charset="0"/>
                        </a:rPr>
                        <a:t>nœudA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6EA0DC"/>
                    </a:solidFill>
                  </a:tcPr>
                </a:tc>
                <a:extLst>
                  <a:ext uri="{0D108BD9-81ED-4DB2-BD59-A6C34878D82A}">
                    <a16:rowId xmlns:a16="http://schemas.microsoft.com/office/drawing/2014/main" val="2050370198"/>
                  </a:ext>
                </a:extLst>
              </a:tr>
              <a:tr h="182837">
                <a:tc>
                  <a:txBody>
                    <a:bodyPr/>
                    <a:lstStyle/>
                    <a:p>
                      <a:pPr algn="l" fontAlgn="b"/>
                      <a:r>
                        <a:rPr lang="en-GB" sz="1000" b="1" i="0" u="none" strike="noStrike">
                          <a:solidFill>
                            <a:srgbClr val="000000"/>
                          </a:solidFill>
                          <a:effectLst/>
                          <a:latin typeface="Calibri" panose="020F0502020204030204" pitchFamily="34" charset="0"/>
                        </a:rPr>
                        <a:t>L'heure</a:t>
                      </a:r>
                    </a:p>
                  </a:txBody>
                  <a:tcPr marL="0" marR="0" marT="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BFBFB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F2F2F2"/>
                    </a:solidFill>
                  </a:tcPr>
                </a:tc>
                <a:extLst>
                  <a:ext uri="{0D108BD9-81ED-4DB2-BD59-A6C34878D82A}">
                    <a16:rowId xmlns:a16="http://schemas.microsoft.com/office/drawing/2014/main" val="3773928490"/>
                  </a:ext>
                </a:extLst>
              </a:tr>
              <a:tr h="182837">
                <a:tc>
                  <a:txBody>
                    <a:bodyPr/>
                    <a:lstStyle/>
                    <a:p>
                      <a:pPr algn="l" fontAlgn="b"/>
                      <a:r>
                        <a:rPr lang="en-GB" sz="1000" b="0" i="0" u="none" strike="noStrike">
                          <a:solidFill>
                            <a:srgbClr val="000000"/>
                          </a:solidFill>
                          <a:effectLst/>
                          <a:latin typeface="Calibri" panose="020F0502020204030204" pitchFamily="34" charset="0"/>
                        </a:rPr>
                        <a:t>t0000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145778846"/>
                  </a:ext>
                </a:extLst>
              </a:tr>
              <a:tr h="182837">
                <a:tc>
                  <a:txBody>
                    <a:bodyPr/>
                    <a:lstStyle/>
                    <a:p>
                      <a:pPr algn="l" fontAlgn="b"/>
                      <a:r>
                        <a:rPr lang="en-GB" sz="1000" b="0" i="0" u="none" strike="noStrike">
                          <a:solidFill>
                            <a:srgbClr val="000000"/>
                          </a:solidFill>
                          <a:effectLst/>
                          <a:latin typeface="Calibri" panose="020F0502020204030204" pitchFamily="34" charset="0"/>
                        </a:rPr>
                        <a:t>t0001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984715958"/>
                  </a:ext>
                </a:extLst>
              </a:tr>
              <a:tr h="182837">
                <a:tc>
                  <a:txBody>
                    <a:bodyPr/>
                    <a:lstStyle/>
                    <a:p>
                      <a:pPr algn="l" fontAlgn="b"/>
                      <a:r>
                        <a:rPr lang="en-GB" sz="1000" b="0" i="0" u="none" strike="noStrike">
                          <a:solidFill>
                            <a:srgbClr val="000000"/>
                          </a:solidFill>
                          <a:effectLst/>
                          <a:latin typeface="Calibri" panose="020F0502020204030204" pitchFamily="34" charset="0"/>
                        </a:rPr>
                        <a:t>t0002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4026871334"/>
                  </a:ext>
                </a:extLst>
              </a:tr>
              <a:tr h="182837">
                <a:tc>
                  <a:txBody>
                    <a:bodyPr/>
                    <a:lstStyle/>
                    <a:p>
                      <a:pPr algn="l" fontAlgn="b"/>
                      <a:r>
                        <a:rPr lang="en-GB" sz="1000" b="0" i="0" u="none" strike="noStrike">
                          <a:solidFill>
                            <a:srgbClr val="000000"/>
                          </a:solidFill>
                          <a:effectLst/>
                          <a:latin typeface="Calibri" panose="020F0502020204030204" pitchFamily="34" charset="0"/>
                        </a:rPr>
                        <a:t>t0003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350470981"/>
                  </a:ext>
                </a:extLst>
              </a:tr>
              <a:tr h="182837">
                <a:tc>
                  <a:txBody>
                    <a:bodyPr/>
                    <a:lstStyle/>
                    <a:p>
                      <a:pPr algn="l" fontAlgn="b"/>
                      <a:r>
                        <a:rPr lang="en-GB" sz="1000" b="0" i="0" u="none" strike="noStrike">
                          <a:solidFill>
                            <a:srgbClr val="000000"/>
                          </a:solidFill>
                          <a:effectLst/>
                          <a:latin typeface="Calibri" panose="020F0502020204030204" pitchFamily="34" charset="0"/>
                        </a:rPr>
                        <a:t>t0004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855060261"/>
                  </a:ext>
                </a:extLst>
              </a:tr>
              <a:tr h="182837">
                <a:tc>
                  <a:txBody>
                    <a:bodyPr/>
                    <a:lstStyle/>
                    <a:p>
                      <a:pPr algn="l" fontAlgn="b"/>
                      <a:r>
                        <a:rPr lang="en-GB" sz="1000" b="0" i="0" u="none" strike="noStrike">
                          <a:solidFill>
                            <a:srgbClr val="000000"/>
                          </a:solidFill>
                          <a:effectLst/>
                          <a:latin typeface="Calibri" panose="020F0502020204030204" pitchFamily="34" charset="0"/>
                        </a:rPr>
                        <a:t>t0005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44161514"/>
                  </a:ext>
                </a:extLst>
              </a:tr>
              <a:tr h="182837">
                <a:tc>
                  <a:txBody>
                    <a:bodyPr/>
                    <a:lstStyle/>
                    <a:p>
                      <a:pPr algn="l" fontAlgn="b"/>
                      <a:r>
                        <a:rPr lang="en-GB" sz="1000" b="0" i="0" u="none" strike="noStrike">
                          <a:solidFill>
                            <a:srgbClr val="000000"/>
                          </a:solidFill>
                          <a:effectLst/>
                          <a:latin typeface="Calibri" panose="020F0502020204030204" pitchFamily="34" charset="0"/>
                        </a:rPr>
                        <a:t>t0006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100140868"/>
                  </a:ext>
                </a:extLst>
              </a:tr>
              <a:tr h="182837">
                <a:tc>
                  <a:txBody>
                    <a:bodyPr/>
                    <a:lstStyle/>
                    <a:p>
                      <a:pPr algn="l" fontAlgn="b"/>
                      <a:r>
                        <a:rPr lang="en-GB" sz="1000" b="0" i="0" u="none" strike="noStrike">
                          <a:solidFill>
                            <a:srgbClr val="000000"/>
                          </a:solidFill>
                          <a:effectLst/>
                          <a:latin typeface="Calibri" panose="020F0502020204030204" pitchFamily="34" charset="0"/>
                        </a:rPr>
                        <a:t>t0007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1224302494"/>
                  </a:ext>
                </a:extLst>
              </a:tr>
            </a:tbl>
          </a:graphicData>
        </a:graphic>
      </p:graphicFrame>
      <p:graphicFrame>
        <p:nvGraphicFramePr>
          <p:cNvPr id="18" name="Table 17">
            <a:extLst>
              <a:ext uri="{FF2B5EF4-FFF2-40B4-BE49-F238E27FC236}">
                <a16:creationId xmlns:a16="http://schemas.microsoft.com/office/drawing/2014/main" id="{3EACF406-4F43-2C44-9C0D-65DAAA5EF5A9}"/>
              </a:ext>
            </a:extLst>
          </p:cNvPr>
          <p:cNvGraphicFramePr>
            <a:graphicFrameLocks noGrp="1"/>
          </p:cNvGraphicFramePr>
          <p:nvPr>
            <p:extLst>
              <p:ext uri="{D42A27DB-BD31-4B8C-83A1-F6EECF244321}">
                <p14:modId xmlns:p14="http://schemas.microsoft.com/office/powerpoint/2010/main" val="674473479"/>
              </p:ext>
            </p:extLst>
          </p:nvPr>
        </p:nvGraphicFramePr>
        <p:xfrm>
          <a:off x="9211142" y="1212351"/>
          <a:ext cx="2394103" cy="1496322"/>
        </p:xfrm>
        <a:graphic>
          <a:graphicData uri="http://schemas.openxmlformats.org/drawingml/2006/table">
            <a:tbl>
              <a:tblPr/>
              <a:tblGrid>
                <a:gridCol w="609610">
                  <a:extLst>
                    <a:ext uri="{9D8B030D-6E8A-4147-A177-3AD203B41FA5}">
                      <a16:colId xmlns:a16="http://schemas.microsoft.com/office/drawing/2014/main" val="2044467288"/>
                    </a:ext>
                  </a:extLst>
                </a:gridCol>
                <a:gridCol w="942124">
                  <a:extLst>
                    <a:ext uri="{9D8B030D-6E8A-4147-A177-3AD203B41FA5}">
                      <a16:colId xmlns:a16="http://schemas.microsoft.com/office/drawing/2014/main" val="3525062975"/>
                    </a:ext>
                  </a:extLst>
                </a:gridCol>
                <a:gridCol w="842369">
                  <a:extLst>
                    <a:ext uri="{9D8B030D-6E8A-4147-A177-3AD203B41FA5}">
                      <a16:colId xmlns:a16="http://schemas.microsoft.com/office/drawing/2014/main" val="1228311871"/>
                    </a:ext>
                  </a:extLst>
                </a:gridCol>
              </a:tblGrid>
              <a:tr h="166258">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b"/>
                      <a:r>
                        <a:rPr lang="en-GB" sz="1000" b="1" i="0" u="none" strike="noStrike">
                          <a:solidFill>
                            <a:srgbClr val="000000"/>
                          </a:solidFill>
                          <a:effectLst/>
                          <a:latin typeface="Calibri" panose="020F0502020204030204" pitchFamily="34" charset="0"/>
                        </a:rPr>
                        <a:t>groupe de nœuds</a:t>
                      </a:r>
                    </a:p>
                  </a:txBody>
                  <a:tcPr marL="0" marR="0" marT="0" marB="0" anchor="b">
                    <a:lnL>
                      <a:noFill/>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b"/>
                      <a:r>
                        <a:rPr lang="en-GB" sz="1000" b="0" i="0" u="none" strike="noStrike">
                          <a:solidFill>
                            <a:srgbClr val="000000"/>
                          </a:solidFill>
                          <a:effectLst/>
                          <a:latin typeface="Calibri" panose="020F0502020204030204" pitchFamily="34" charset="0"/>
                        </a:rPr>
                        <a:t>continentale</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6EA0DC"/>
                    </a:solidFill>
                  </a:tcPr>
                </a:tc>
                <a:extLst>
                  <a:ext uri="{0D108BD9-81ED-4DB2-BD59-A6C34878D82A}">
                    <a16:rowId xmlns:a16="http://schemas.microsoft.com/office/drawing/2014/main" val="2438096792"/>
                  </a:ext>
                </a:extLst>
              </a:tr>
              <a:tr h="166258">
                <a:tc>
                  <a:txBody>
                    <a:bodyPr/>
                    <a:lstStyle/>
                    <a:p>
                      <a:pPr algn="l" fontAlgn="b"/>
                      <a:r>
                        <a:rPr lang="en-GB" sz="1000" b="1" i="0" u="none" strike="noStrike">
                          <a:solidFill>
                            <a:srgbClr val="000000"/>
                          </a:solidFill>
                          <a:effectLst/>
                          <a:latin typeface="Calibri" panose="020F0502020204030204" pitchFamily="34" charset="0"/>
                        </a:rPr>
                        <a:t>L'heure</a:t>
                      </a:r>
                    </a:p>
                  </a:txBody>
                  <a:tcPr marL="0" marR="0" marT="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BFBFB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F2F2F2"/>
                    </a:solidFill>
                  </a:tcPr>
                </a:tc>
                <a:extLst>
                  <a:ext uri="{0D108BD9-81ED-4DB2-BD59-A6C34878D82A}">
                    <a16:rowId xmlns:a16="http://schemas.microsoft.com/office/drawing/2014/main" val="798343848"/>
                  </a:ext>
                </a:extLst>
              </a:tr>
              <a:tr h="166258">
                <a:tc>
                  <a:txBody>
                    <a:bodyPr/>
                    <a:lstStyle/>
                    <a:p>
                      <a:pPr algn="l" fontAlgn="b"/>
                      <a:r>
                        <a:rPr lang="en-GB" sz="1000" b="0" i="0" u="none" strike="noStrike">
                          <a:solidFill>
                            <a:srgbClr val="000000"/>
                          </a:solidFill>
                          <a:effectLst/>
                          <a:latin typeface="Calibri" panose="020F0502020204030204" pitchFamily="34" charset="0"/>
                        </a:rPr>
                        <a:t>t0000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54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522800033"/>
                  </a:ext>
                </a:extLst>
              </a:tr>
              <a:tr h="166258">
                <a:tc>
                  <a:txBody>
                    <a:bodyPr/>
                    <a:lstStyle/>
                    <a:p>
                      <a:pPr algn="l" fontAlgn="b"/>
                      <a:r>
                        <a:rPr lang="en-GB" sz="1000" b="0" i="0" u="none" strike="noStrike">
                          <a:solidFill>
                            <a:srgbClr val="000000"/>
                          </a:solidFill>
                          <a:effectLst/>
                          <a:latin typeface="Calibri" panose="020F0502020204030204" pitchFamily="34" charset="0"/>
                        </a:rPr>
                        <a:t>t0001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50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619768132"/>
                  </a:ext>
                </a:extLst>
              </a:tr>
              <a:tr h="166258">
                <a:tc>
                  <a:txBody>
                    <a:bodyPr/>
                    <a:lstStyle/>
                    <a:p>
                      <a:pPr algn="l" fontAlgn="b"/>
                      <a:r>
                        <a:rPr lang="en-GB" sz="1000" b="0" i="0" u="none" strike="noStrike">
                          <a:solidFill>
                            <a:srgbClr val="000000"/>
                          </a:solidFill>
                          <a:effectLst/>
                          <a:latin typeface="Calibri" panose="020F0502020204030204" pitchFamily="34" charset="0"/>
                        </a:rPr>
                        <a:t>t0002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47</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633203224"/>
                  </a:ext>
                </a:extLst>
              </a:tr>
              <a:tr h="166258">
                <a:tc>
                  <a:txBody>
                    <a:bodyPr/>
                    <a:lstStyle/>
                    <a:p>
                      <a:pPr algn="l" fontAlgn="b"/>
                      <a:r>
                        <a:rPr lang="en-GB" sz="1000" b="0" i="0" u="none" strike="noStrike">
                          <a:solidFill>
                            <a:srgbClr val="000000"/>
                          </a:solidFill>
                          <a:effectLst/>
                          <a:latin typeface="Calibri" panose="020F0502020204030204" pitchFamily="34" charset="0"/>
                        </a:rPr>
                        <a:t>t0003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45</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741430125"/>
                  </a:ext>
                </a:extLst>
              </a:tr>
              <a:tr h="166258">
                <a:tc>
                  <a:txBody>
                    <a:bodyPr/>
                    <a:lstStyle/>
                    <a:p>
                      <a:pPr algn="l" fontAlgn="b"/>
                      <a:r>
                        <a:rPr lang="en-GB" sz="1000" b="0" i="0" u="none" strike="noStrike">
                          <a:solidFill>
                            <a:srgbClr val="000000"/>
                          </a:solidFill>
                          <a:effectLst/>
                          <a:latin typeface="Calibri" panose="020F0502020204030204" pitchFamily="34" charset="0"/>
                        </a:rPr>
                        <a:t>t0004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44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135473241"/>
                  </a:ext>
                </a:extLst>
              </a:tr>
              <a:tr h="166258">
                <a:tc>
                  <a:txBody>
                    <a:bodyPr/>
                    <a:lstStyle/>
                    <a:p>
                      <a:pPr algn="l" fontAlgn="b"/>
                      <a:r>
                        <a:rPr lang="en-GB" sz="1000" b="0" i="0" u="none" strike="noStrike">
                          <a:solidFill>
                            <a:srgbClr val="000000"/>
                          </a:solidFill>
                          <a:effectLst/>
                          <a:latin typeface="Calibri" panose="020F0502020204030204" pitchFamily="34" charset="0"/>
                        </a:rPr>
                        <a:t>t0005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43</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335948727"/>
                  </a:ext>
                </a:extLst>
              </a:tr>
              <a:tr h="166258">
                <a:tc>
                  <a:txBody>
                    <a:bodyPr/>
                    <a:lstStyle/>
                    <a:p>
                      <a:pPr algn="l" fontAlgn="b"/>
                      <a:r>
                        <a:rPr lang="en-GB" sz="1000" b="0" i="0" u="none" strike="noStrike">
                          <a:solidFill>
                            <a:srgbClr val="000000"/>
                          </a:solidFill>
                          <a:effectLst/>
                          <a:latin typeface="Calibri" panose="020F0502020204030204" pitchFamily="34" charset="0"/>
                        </a:rPr>
                        <a:t>t0006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39111012"/>
                  </a:ext>
                </a:extLst>
              </a:tr>
            </a:tbl>
          </a:graphicData>
        </a:graphic>
      </p:graphicFrame>
      <p:sp>
        <p:nvSpPr>
          <p:cNvPr id="19" name="TextBox 18">
            <a:extLst>
              <a:ext uri="{FF2B5EF4-FFF2-40B4-BE49-F238E27FC236}">
                <a16:creationId xmlns:a16="http://schemas.microsoft.com/office/drawing/2014/main" id="{3F6CFC6F-8839-6145-BF27-731BE076D926}"/>
              </a:ext>
            </a:extLst>
          </p:cNvPr>
          <p:cNvSpPr txBox="1"/>
          <p:nvPr/>
        </p:nvSpPr>
        <p:spPr>
          <a:xfrm>
            <a:off x="7001691" y="2737632"/>
            <a:ext cx="4539344" cy="261610"/>
          </a:xfrm>
          <a:prstGeom prst="rect">
            <a:avLst/>
          </a:prstGeom>
          <a:noFill/>
        </p:spPr>
        <p:txBody>
          <a:bodyPr wrap="square" rtlCol="0">
            <a:spAutoFit/>
          </a:bodyPr>
          <a:lstStyle/>
          <a:p>
            <a:r>
              <a:rPr lang="en-US" sz="1100" dirty="0" err="1"/>
              <a:t>gridNode</a:t>
            </a:r>
            <a:r>
              <a:rPr lang="en-US" sz="1100" dirty="0"/>
              <a:t> sheet + </a:t>
            </a:r>
            <a:r>
              <a:rPr lang="en-US" sz="1100" dirty="0" err="1"/>
              <a:t>ts_reserve_node</a:t>
            </a:r>
            <a:r>
              <a:rPr lang="en-US" sz="1100" dirty="0"/>
              <a:t>, </a:t>
            </a:r>
            <a:r>
              <a:rPr lang="en-US" sz="1100" b="1" dirty="0"/>
              <a:t>Source: </a:t>
            </a:r>
            <a:r>
              <a:rPr lang="en-US" sz="1100" dirty="0" err="1"/>
              <a:t>Modèle</a:t>
            </a:r>
            <a:r>
              <a:rPr lang="en-US" sz="1100" dirty="0"/>
              <a:t> </a:t>
            </a:r>
            <a:r>
              <a:rPr lang="en-US" sz="1100" dirty="0" err="1"/>
              <a:t>FlexTool</a:t>
            </a:r>
            <a:r>
              <a:rPr lang="en-US" sz="1100" dirty="0"/>
              <a:t> de </a:t>
            </a:r>
            <a:r>
              <a:rPr lang="en-US" sz="1100" dirty="0" err="1"/>
              <a:t>l'IRENA</a:t>
            </a:r>
            <a:r>
              <a:rPr lang="en-US" sz="1100" dirty="0"/>
              <a:t> [1]</a:t>
            </a:r>
          </a:p>
        </p:txBody>
      </p:sp>
      <p:sp>
        <p:nvSpPr>
          <p:cNvPr id="20" name="TextBox 19">
            <a:extLst>
              <a:ext uri="{FF2B5EF4-FFF2-40B4-BE49-F238E27FC236}">
                <a16:creationId xmlns:a16="http://schemas.microsoft.com/office/drawing/2014/main" id="{6F228479-E644-644E-931A-9840E0A96D40}"/>
              </a:ext>
            </a:extLst>
          </p:cNvPr>
          <p:cNvSpPr txBox="1"/>
          <p:nvPr/>
        </p:nvSpPr>
        <p:spPr>
          <a:xfrm>
            <a:off x="6762086" y="5216194"/>
            <a:ext cx="5293002" cy="253916"/>
          </a:xfrm>
          <a:prstGeom prst="rect">
            <a:avLst/>
          </a:prstGeom>
          <a:noFill/>
        </p:spPr>
        <p:txBody>
          <a:bodyPr wrap="square" rtlCol="0">
            <a:spAutoFit/>
          </a:bodyPr>
          <a:lstStyle/>
          <a:p>
            <a:r>
              <a:rPr lang="en-US" sz="1050" dirty="0" err="1"/>
              <a:t>nodeGroup</a:t>
            </a:r>
            <a:r>
              <a:rPr lang="en-US" sz="1050" dirty="0"/>
              <a:t> sheet + </a:t>
            </a:r>
            <a:r>
              <a:rPr lang="en-US" sz="1050" dirty="0" err="1"/>
              <a:t>ts_reserve_nodeGroup</a:t>
            </a:r>
            <a:r>
              <a:rPr lang="en-US" sz="1050" dirty="0"/>
              <a:t>, </a:t>
            </a:r>
            <a:r>
              <a:rPr lang="en-US" sz="1050" b="1" dirty="0"/>
              <a:t>Source:</a:t>
            </a:r>
            <a:r>
              <a:rPr lang="en-US" sz="1050" dirty="0"/>
              <a:t> </a:t>
            </a:r>
            <a:r>
              <a:rPr lang="en-US" sz="1050" dirty="0" err="1"/>
              <a:t>Modèle</a:t>
            </a:r>
            <a:r>
              <a:rPr lang="en-US" sz="1050" dirty="0"/>
              <a:t> </a:t>
            </a:r>
            <a:r>
              <a:rPr lang="en-US" sz="1050" dirty="0" err="1"/>
              <a:t>FlexTool</a:t>
            </a:r>
            <a:r>
              <a:rPr lang="en-US" sz="1050" dirty="0"/>
              <a:t> de </a:t>
            </a:r>
            <a:r>
              <a:rPr lang="en-US" sz="1050" dirty="0" err="1"/>
              <a:t>l'IRENA</a:t>
            </a:r>
            <a:r>
              <a:rPr lang="en-US" sz="1050" dirty="0"/>
              <a:t> [1]</a:t>
            </a:r>
          </a:p>
        </p:txBody>
      </p:sp>
    </p:spTree>
    <p:extLst>
      <p:ext uri="{BB962C8B-B14F-4D97-AF65-F5344CB8AC3E}">
        <p14:creationId xmlns:p14="http://schemas.microsoft.com/office/powerpoint/2010/main" val="3260765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18</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FADB97D1-802D-4A55-8795-73969639FFD8}"/>
              </a:ext>
            </a:extLst>
          </p:cNvPr>
          <p:cNvSpPr/>
          <p:nvPr/>
        </p:nvSpPr>
        <p:spPr>
          <a:xfrm>
            <a:off x="870391" y="848253"/>
            <a:ext cx="8652431"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14.3.5 Exigences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en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matière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réserves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les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réserves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dynamiques</a:t>
            </a:r>
            <a:endParaRPr lang="en-US" dirty="0">
              <a:solidFill>
                <a:schemeClr val="accent5">
                  <a:lumMod val="60000"/>
                  <a:lumOff val="40000"/>
                </a:schemeClr>
              </a:solidFill>
            </a:endParaRPr>
          </a:p>
        </p:txBody>
      </p:sp>
      <p:sp>
        <p:nvSpPr>
          <p:cNvPr id="3" name="Title 10">
            <a:extLst>
              <a:ext uri="{FF2B5EF4-FFF2-40B4-BE49-F238E27FC236}">
                <a16:creationId xmlns:a16="http://schemas.microsoft.com/office/drawing/2014/main" id="{E6934D26-62CC-42CA-9C15-56CAD712AAF7}"/>
              </a:ext>
            </a:extLst>
          </p:cNvPr>
          <p:cNvSpPr txBox="1">
            <a:spLocks/>
          </p:cNvSpPr>
          <p:nvPr/>
        </p:nvSpPr>
        <p:spPr>
          <a:xfrm>
            <a:off x="838200" y="-529296"/>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14.3 Utilisation de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857B1448-347A-0A45-AF39-C1D2F0C8EB8C}"/>
              </a:ext>
            </a:extLst>
          </p:cNvPr>
          <p:cNvSpPr>
            <a:spLocks noGrp="1"/>
          </p:cNvSpPr>
          <p:nvPr>
            <p:ph idx="1"/>
          </p:nvPr>
        </p:nvSpPr>
        <p:spPr>
          <a:xfrm>
            <a:off x="838200" y="1434226"/>
            <a:ext cx="6456452" cy="3989548"/>
          </a:xfrm>
        </p:spPr>
        <p:txBody>
          <a:bodyPr vert="horz" lIns="91440" tIns="45720" rIns="91440" bIns="45720" rtlCol="0" anchor="t">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La </a:t>
            </a:r>
            <a:r>
              <a:rPr lang="en-US" sz="2000" dirty="0" err="1">
                <a:latin typeface="Open Sans" panose="020B0606030504020204" pitchFamily="34" charset="0"/>
                <a:ea typeface="Open Sans" panose="020B0606030504020204" pitchFamily="34" charset="0"/>
                <a:cs typeface="Open Sans" panose="020B0606030504020204" pitchFamily="34" charset="0"/>
              </a:rPr>
              <a:t>réserve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dynamique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peut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être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définie</a:t>
            </a:r>
            <a:r>
              <a:rPr lang="en-US" sz="2000" dirty="0">
                <a:latin typeface="Open Sans" panose="020B0606030504020204" pitchFamily="34" charset="0"/>
                <a:ea typeface="Open Sans" panose="020B0606030504020204" pitchFamily="34" charset="0"/>
                <a:cs typeface="Open Sans" panose="020B0606030504020204" pitchFamily="34" charset="0"/>
              </a:rPr>
              <a:t> pour les unites de production.</a:t>
            </a:r>
          </a:p>
          <a:p>
            <a:pPr lvl="1"/>
            <a:r>
              <a:rPr lang="en-US" sz="2000" dirty="0">
                <a:latin typeface="Open Sans"/>
                <a:ea typeface="Open Sans" panose="020B0606030504020204" pitchFamily="34" charset="0"/>
                <a:cs typeface="Open Sans" panose="020B0606030504020204" pitchFamily="34" charset="0"/>
              </a:rPr>
              <a:t>Le parameter “</a:t>
            </a:r>
            <a:r>
              <a:rPr lang="en-US" sz="2000" dirty="0" err="1">
                <a:latin typeface="Open Sans"/>
                <a:ea typeface="Open Sans" panose="020B0606030504020204" pitchFamily="34" charset="0"/>
                <a:cs typeface="Open Sans" panose="020B0606030504020204" pitchFamily="34" charset="0"/>
              </a:rPr>
              <a:t>reserve_increase_ration</a:t>
            </a:r>
            <a:r>
              <a:rPr lang="en-US" sz="2000" dirty="0">
                <a:latin typeface="Open Sans"/>
                <a:ea typeface="Open Sans" panose="020B0606030504020204" pitchFamily="34" charset="0"/>
                <a:cs typeface="Open Sans" panose="020B0606030504020204" pitchFamily="34" charset="0"/>
              </a:rPr>
              <a:t>” se </a:t>
            </a:r>
            <a:r>
              <a:rPr lang="en-US" sz="2000" dirty="0" err="1">
                <a:latin typeface="Open Sans"/>
                <a:ea typeface="Open Sans" panose="020B0606030504020204" pitchFamily="34" charset="0"/>
                <a:cs typeface="Open Sans" panose="020B0606030504020204" pitchFamily="34" charset="0"/>
              </a:rPr>
              <a:t>trouve</a:t>
            </a:r>
            <a:r>
              <a:rPr lang="en-US" sz="2000" dirty="0">
                <a:latin typeface="Open Sans"/>
                <a:ea typeface="Open Sans" panose="020B0606030504020204" pitchFamily="34" charset="0"/>
                <a:cs typeface="Open Sans" panose="020B0606030504020204" pitchFamily="34" charset="0"/>
              </a:rPr>
              <a:t> dans la </a:t>
            </a:r>
            <a:r>
              <a:rPr lang="en-US" sz="2000" dirty="0" err="1">
                <a:latin typeface="Open Sans"/>
                <a:ea typeface="Open Sans" panose="020B0606030504020204" pitchFamily="34" charset="0"/>
                <a:cs typeface="Open Sans" panose="020B0606030504020204" pitchFamily="34" charset="0"/>
              </a:rPr>
              <a:t>feuille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Unit_sheet</a:t>
            </a:r>
            <a:r>
              <a:rPr lang="en-US" sz="2000" dirty="0">
                <a:latin typeface="Open Sans"/>
                <a:ea typeface="Open Sans" panose="020B0606030504020204" pitchFamily="34" charset="0"/>
                <a:cs typeface="Open Sans" panose="020B0606030504020204" pitchFamily="34" charset="0"/>
              </a:rPr>
              <a:t>”.</a:t>
            </a:r>
          </a:p>
          <a:p>
            <a:pPr lvl="1"/>
            <a:r>
              <a:rPr lang="en-US" sz="2000" dirty="0" err="1">
                <a:latin typeface="Open Sans"/>
                <a:ea typeface="Open Sans" panose="020B0606030504020204" pitchFamily="34" charset="0"/>
                <a:cs typeface="Open Sans" panose="020B0606030504020204" pitchFamily="34" charset="0"/>
              </a:rPr>
              <a:t>Utilisée</a:t>
            </a:r>
            <a:r>
              <a:rPr lang="en-US" sz="2000" dirty="0">
                <a:latin typeface="Open Sans"/>
                <a:ea typeface="Open Sans" panose="020B0606030504020204" pitchFamily="34" charset="0"/>
                <a:cs typeface="Open Sans" panose="020B0606030504020204" pitchFamily="34" charset="0"/>
              </a:rPr>
              <a:t> par </a:t>
            </a:r>
            <a:r>
              <a:rPr lang="en-US" sz="2000" dirty="0" err="1">
                <a:latin typeface="Open Sans"/>
                <a:ea typeface="Open Sans" panose="020B0606030504020204" pitchFamily="34" charset="0"/>
                <a:cs typeface="Open Sans" panose="020B0606030504020204" pitchFamily="34" charset="0"/>
              </a:rPr>
              <a:t>défaut</a:t>
            </a:r>
            <a:r>
              <a:rPr lang="en-US" sz="2000" dirty="0">
                <a:latin typeface="Open Sans"/>
                <a:ea typeface="Open Sans" panose="020B0606030504020204" pitchFamily="34" charset="0"/>
                <a:cs typeface="Open Sans" panose="020B0606030504020204" pitchFamily="34" charset="0"/>
              </a:rPr>
              <a:t> avec la </a:t>
            </a:r>
            <a:r>
              <a:rPr lang="en-US" sz="2000" dirty="0" err="1">
                <a:latin typeface="Open Sans"/>
                <a:ea typeface="Open Sans" panose="020B0606030504020204" pitchFamily="34" charset="0"/>
                <a:cs typeface="Open Sans" panose="020B0606030504020204" pitchFamily="34" charset="0"/>
              </a:rPr>
              <a:t>génération</a:t>
            </a:r>
            <a:r>
              <a:rPr lang="en-US" sz="2000" dirty="0">
                <a:latin typeface="Open Sans"/>
                <a:ea typeface="Open Sans" panose="020B0606030504020204" pitchFamily="34" charset="0"/>
                <a:cs typeface="Open Sans" panose="020B0606030504020204" pitchFamily="34" charset="0"/>
              </a:rPr>
              <a:t> des ÉRV.</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Lorsqu’une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produit</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l’électricité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elle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augmente</a:t>
            </a:r>
            <a:r>
              <a:rPr lang="en-US" sz="2000" dirty="0">
                <a:latin typeface="Open Sans" panose="020B0606030504020204" pitchFamily="34" charset="0"/>
                <a:ea typeface="Open Sans" panose="020B0606030504020204" pitchFamily="34" charset="0"/>
                <a:cs typeface="Open Sans" panose="020B0606030504020204" pitchFamily="34" charset="0"/>
              </a:rPr>
              <a:t> la </a:t>
            </a:r>
            <a:r>
              <a:rPr lang="en-US" sz="2000" dirty="0" err="1">
                <a:latin typeface="Open Sans" panose="020B0606030504020204" pitchFamily="34" charset="0"/>
                <a:ea typeface="Open Sans" panose="020B0606030504020204" pitchFamily="34" charset="0"/>
                <a:cs typeface="Open Sans" panose="020B0606030504020204" pitchFamily="34" charset="0"/>
              </a:rPr>
              <a:t>réserve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nécessaire</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a:ea typeface="Open Sans" panose="020B0606030504020204" pitchFamily="34" charset="0"/>
                <a:cs typeface="Open Sans" panose="020B0606030504020204" pitchFamily="34" charset="0"/>
              </a:rPr>
              <a:t>Par </a:t>
            </a:r>
            <a:r>
              <a:rPr lang="en-US" sz="2000" dirty="0" err="1">
                <a:latin typeface="Open Sans"/>
                <a:ea typeface="Open Sans" panose="020B0606030504020204" pitchFamily="34" charset="0"/>
                <a:cs typeface="Open Sans" panose="020B0606030504020204" pitchFamily="34" charset="0"/>
              </a:rPr>
              <a:t>exemple</a:t>
            </a:r>
            <a:r>
              <a:rPr lang="en-US" sz="2000" dirty="0">
                <a:latin typeface="Open Sans"/>
                <a:ea typeface="Open Sans" panose="020B0606030504020204" pitchFamily="34" charset="0"/>
                <a:cs typeface="Open Sans" panose="020B0606030504020204" pitchFamily="34" charset="0"/>
              </a:rPr>
              <a:t>, 10 MW </a:t>
            </a:r>
            <a:r>
              <a:rPr lang="en-US" sz="2000" dirty="0" err="1">
                <a:latin typeface="Open Sans"/>
                <a:ea typeface="Open Sans" panose="020B0606030504020204" pitchFamily="34" charset="0"/>
                <a:cs typeface="Open Sans" panose="020B0606030504020204" pitchFamily="34" charset="0"/>
              </a:rPr>
              <a:t>d'énergie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éolienne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nécessitent</a:t>
            </a:r>
            <a:r>
              <a:rPr lang="en-US" sz="2000" dirty="0">
                <a:latin typeface="Open Sans"/>
                <a:ea typeface="Open Sans" panose="020B0606030504020204" pitchFamily="34" charset="0"/>
                <a:cs typeface="Open Sans" panose="020B0606030504020204" pitchFamily="34" charset="0"/>
              </a:rPr>
              <a:t> 1 MW de </a:t>
            </a:r>
            <a:r>
              <a:rPr lang="en-US" sz="2000" dirty="0" err="1">
                <a:latin typeface="Open Sans"/>
                <a:ea typeface="Open Sans" panose="020B0606030504020204" pitchFamily="34" charset="0"/>
                <a:cs typeface="Open Sans" panose="020B0606030504020204" pitchFamily="34" charset="0"/>
              </a:rPr>
              <a:t>réserve</a:t>
            </a:r>
            <a:r>
              <a:rPr lang="en-US" sz="2000" dirty="0">
                <a:latin typeface="Open Sans"/>
                <a:ea typeface="Open Sans" panose="020B0606030504020204" pitchFamily="34" charset="0"/>
                <a:cs typeface="Open Sans" panose="020B0606030504020204" pitchFamily="34" charset="0"/>
              </a:rPr>
              <a:t>.</a:t>
            </a:r>
          </a:p>
          <a:p>
            <a:r>
              <a:rPr lang="en-US" sz="2000" dirty="0">
                <a:latin typeface="Open Sans" panose="020B0606030504020204" pitchFamily="34" charset="0"/>
                <a:ea typeface="Open Sans" panose="020B0606030504020204" pitchFamily="34" charset="0"/>
                <a:cs typeface="Open Sans" panose="020B0606030504020204" pitchFamily="34" charset="0"/>
              </a:rPr>
              <a:t>La </a:t>
            </a:r>
            <a:r>
              <a:rPr lang="en-US" sz="2000" dirty="0" err="1">
                <a:latin typeface="Open Sans" panose="020B0606030504020204" pitchFamily="34" charset="0"/>
                <a:ea typeface="Open Sans" panose="020B0606030504020204" pitchFamily="34" charset="0"/>
                <a:cs typeface="Open Sans" panose="020B0606030504020204" pitchFamily="34" charset="0"/>
              </a:rPr>
              <a:t>réserve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dynamique</a:t>
            </a:r>
            <a:r>
              <a:rPr lang="en-US" sz="2000" dirty="0">
                <a:latin typeface="Open Sans" panose="020B0606030504020204" pitchFamily="34" charset="0"/>
                <a:ea typeface="Open Sans" panose="020B0606030504020204" pitchFamily="34" charset="0"/>
                <a:cs typeface="Open Sans" panose="020B0606030504020204" pitchFamily="34" charset="0"/>
              </a:rPr>
              <a:t> ne </a:t>
            </a:r>
            <a:r>
              <a:rPr lang="en-US" sz="2000" dirty="0" err="1">
                <a:latin typeface="Open Sans" panose="020B0606030504020204" pitchFamily="34" charset="0"/>
                <a:ea typeface="Open Sans" panose="020B0606030504020204" pitchFamily="34" charset="0"/>
                <a:cs typeface="Open Sans" panose="020B0606030504020204" pitchFamily="34" charset="0"/>
              </a:rPr>
              <a:t>s'ajoute</a:t>
            </a:r>
            <a:r>
              <a:rPr lang="en-US" sz="2000" dirty="0">
                <a:latin typeface="Open Sans" panose="020B0606030504020204" pitchFamily="34" charset="0"/>
                <a:ea typeface="Open Sans" panose="020B0606030504020204" pitchFamily="34" charset="0"/>
                <a:cs typeface="Open Sans" panose="020B0606030504020204" pitchFamily="34" charset="0"/>
              </a:rPr>
              <a:t> pas à la </a:t>
            </a:r>
            <a:r>
              <a:rPr lang="en-US" sz="2000" dirty="0" err="1">
                <a:latin typeface="Open Sans" panose="020B0606030504020204" pitchFamily="34" charset="0"/>
                <a:ea typeface="Open Sans" panose="020B0606030504020204" pitchFamily="34" charset="0"/>
                <a:cs typeface="Open Sans" panose="020B0606030504020204" pitchFamily="34" charset="0"/>
              </a:rPr>
              <a:t>réserve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statique</a:t>
            </a:r>
            <a:r>
              <a:rPr lang="en-US" sz="2000" dirty="0">
                <a:latin typeface="Open Sans" panose="020B0606030504020204" pitchFamily="34" charset="0"/>
                <a:ea typeface="Open Sans" panose="020B0606030504020204" pitchFamily="34" charset="0"/>
                <a:cs typeface="Open Sans" panose="020B0606030504020204" pitchFamily="34" charset="0"/>
              </a:rPr>
              <a:t>; le </a:t>
            </a:r>
            <a:r>
              <a:rPr lang="en-US" sz="2000" dirty="0" err="1">
                <a:latin typeface="Open Sans" panose="020B0606030504020204" pitchFamily="34" charset="0"/>
                <a:ea typeface="Open Sans" panose="020B0606030504020204" pitchFamily="34" charset="0"/>
                <a:cs typeface="Open Sans" panose="020B0606030504020204" pitchFamily="34" charset="0"/>
              </a:rPr>
              <a:t>modèle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vérifie</a:t>
            </a:r>
            <a:r>
              <a:rPr lang="en-US" sz="2000" dirty="0">
                <a:latin typeface="Open Sans" panose="020B0606030504020204" pitchFamily="34" charset="0"/>
                <a:ea typeface="Open Sans" panose="020B0606030504020204" pitchFamily="34" charset="0"/>
                <a:cs typeface="Open Sans" panose="020B0606030504020204" pitchFamily="34" charset="0"/>
              </a:rPr>
              <a:t> les exigences les plus </a:t>
            </a:r>
            <a:r>
              <a:rPr lang="en-US" sz="2000" dirty="0" err="1">
                <a:latin typeface="Open Sans" panose="020B0606030504020204" pitchFamily="34" charset="0"/>
                <a:ea typeface="Open Sans" panose="020B0606030504020204" pitchFamily="34" charset="0"/>
                <a:cs typeface="Open Sans" panose="020B0606030504020204" pitchFamily="34" charset="0"/>
              </a:rPr>
              <a:t>strictes</a:t>
            </a:r>
            <a:r>
              <a:rPr lang="en-US" sz="2000" dirty="0">
                <a:latin typeface="Open Sans" panose="020B0606030504020204" pitchFamily="34" charset="0"/>
                <a:ea typeface="Open Sans" panose="020B0606030504020204" pitchFamily="34" charset="0"/>
                <a:cs typeface="Open Sans" panose="020B0606030504020204" pitchFamily="34" charset="0"/>
              </a:rPr>
              <a:t> pour </a:t>
            </a:r>
            <a:r>
              <a:rPr lang="en-US" sz="2000" dirty="0" err="1">
                <a:latin typeface="Open Sans" panose="020B0606030504020204" pitchFamily="34" charset="0"/>
                <a:ea typeface="Open Sans" panose="020B0606030504020204" pitchFamily="34" charset="0"/>
                <a:cs typeface="Open Sans" panose="020B0606030504020204" pitchFamily="34" charset="0"/>
              </a:rPr>
              <a:t>chacune</a:t>
            </a:r>
            <a:r>
              <a:rPr lang="en-US" sz="2000" dirty="0">
                <a:latin typeface="Open Sans" panose="020B0606030504020204" pitchFamily="34" charset="0"/>
                <a:ea typeface="Open Sans" panose="020B0606030504020204" pitchFamily="34" charset="0"/>
                <a:cs typeface="Open Sans" panose="020B0606030504020204" pitchFamily="34" charset="0"/>
              </a:rPr>
              <a:t> des </a:t>
            </a:r>
            <a:r>
              <a:rPr lang="en-US" sz="2000" dirty="0" err="1">
                <a:latin typeface="Open Sans" panose="020B0606030504020204" pitchFamily="34" charset="0"/>
                <a:ea typeface="Open Sans" panose="020B0606030504020204" pitchFamily="34" charset="0"/>
                <a:cs typeface="Open Sans" panose="020B0606030504020204" pitchFamily="34" charset="0"/>
              </a:rPr>
              <a:t>heures</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10" name="Picture 9" descr="Timeline&#10;&#10;Description automatically generated with medium confidence">
            <a:extLst>
              <a:ext uri="{FF2B5EF4-FFF2-40B4-BE49-F238E27FC236}">
                <a16:creationId xmlns:a16="http://schemas.microsoft.com/office/drawing/2014/main" id="{C7A81682-3729-C043-A958-E2CEC3D7296E}"/>
              </a:ext>
            </a:extLst>
          </p:cNvPr>
          <p:cNvPicPr>
            <a:picLocks noChangeAspect="1"/>
          </p:cNvPicPr>
          <p:nvPr/>
        </p:nvPicPr>
        <p:blipFill>
          <a:blip r:embed="rId4"/>
          <a:stretch>
            <a:fillRect/>
          </a:stretch>
        </p:blipFill>
        <p:spPr>
          <a:xfrm>
            <a:off x="7424971" y="1411390"/>
            <a:ext cx="4217250" cy="2891829"/>
          </a:xfrm>
          <a:prstGeom prst="rect">
            <a:avLst/>
          </a:prstGeom>
        </p:spPr>
      </p:pic>
      <p:sp>
        <p:nvSpPr>
          <p:cNvPr id="11" name="TextBox 10">
            <a:extLst>
              <a:ext uri="{FF2B5EF4-FFF2-40B4-BE49-F238E27FC236}">
                <a16:creationId xmlns:a16="http://schemas.microsoft.com/office/drawing/2014/main" id="{A9553EAA-BADB-A94E-9613-029B9A146C84}"/>
              </a:ext>
            </a:extLst>
          </p:cNvPr>
          <p:cNvSpPr txBox="1"/>
          <p:nvPr/>
        </p:nvSpPr>
        <p:spPr>
          <a:xfrm>
            <a:off x="8249640" y="4303219"/>
            <a:ext cx="3291394" cy="261610"/>
          </a:xfrm>
          <a:prstGeom prst="rect">
            <a:avLst/>
          </a:prstGeom>
          <a:noFill/>
        </p:spPr>
        <p:txBody>
          <a:bodyPr wrap="square" rtlCol="0">
            <a:spAutoFit/>
          </a:bodyPr>
          <a:lstStyle/>
          <a:p>
            <a:r>
              <a:rPr lang="en-US" sz="1100" dirty="0" err="1"/>
              <a:t>Unit_sheet</a:t>
            </a:r>
            <a:r>
              <a:rPr lang="en-US" sz="1100" dirty="0"/>
              <a:t>, </a:t>
            </a:r>
            <a:r>
              <a:rPr lang="en-US" sz="1100" b="1" dirty="0"/>
              <a:t>Source:</a:t>
            </a:r>
            <a:r>
              <a:rPr lang="en-US" sz="1100" dirty="0"/>
              <a:t> </a:t>
            </a:r>
            <a:r>
              <a:rPr lang="en-US" sz="1100" dirty="0" err="1"/>
              <a:t>Modèle</a:t>
            </a:r>
            <a:r>
              <a:rPr lang="en-US" sz="1100" dirty="0"/>
              <a:t> </a:t>
            </a:r>
            <a:r>
              <a:rPr lang="en-US" sz="1100" dirty="0" err="1"/>
              <a:t>FlexTool</a:t>
            </a:r>
            <a:r>
              <a:rPr lang="en-US" sz="1100" dirty="0"/>
              <a:t> de </a:t>
            </a:r>
            <a:r>
              <a:rPr lang="en-US" sz="1100" dirty="0" err="1"/>
              <a:t>l'IRENA</a:t>
            </a:r>
            <a:r>
              <a:rPr lang="en-US" sz="1100" dirty="0"/>
              <a:t> [1]</a:t>
            </a:r>
          </a:p>
        </p:txBody>
      </p:sp>
    </p:spTree>
    <p:extLst>
      <p:ext uri="{BB962C8B-B14F-4D97-AF65-F5344CB8AC3E}">
        <p14:creationId xmlns:p14="http://schemas.microsoft.com/office/powerpoint/2010/main" val="235098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Title 10">
            <a:extLst>
              <a:ext uri="{FF2B5EF4-FFF2-40B4-BE49-F238E27FC236}">
                <a16:creationId xmlns:a16="http://schemas.microsoft.com/office/drawing/2014/main" id="{ADC0324C-2421-47BE-9747-3F51E9D00F6C}"/>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14.3 </a:t>
            </a:r>
            <a:r>
              <a:rPr lang="en-GB" sz="4400" dirty="0" err="1">
                <a:latin typeface="Open Sans"/>
              </a:rPr>
              <a:t>Références</a:t>
            </a:r>
            <a:endParaRPr lang="en-GB" sz="4400" dirty="0">
              <a:latin typeface="Open Sans"/>
            </a:endParaRPr>
          </a:p>
        </p:txBody>
      </p:sp>
      <p:sp>
        <p:nvSpPr>
          <p:cNvPr id="14" name="TextBox 13">
            <a:extLst>
              <a:ext uri="{FF2B5EF4-FFF2-40B4-BE49-F238E27FC236}">
                <a16:creationId xmlns:a16="http://schemas.microsoft.com/office/drawing/2014/main" id="{7D507794-18A6-470A-8393-F248ED44D8B9}"/>
              </a:ext>
            </a:extLst>
          </p:cNvPr>
          <p:cNvSpPr txBox="1"/>
          <p:nvPr/>
        </p:nvSpPr>
        <p:spPr>
          <a:xfrm>
            <a:off x="929196" y="1494761"/>
            <a:ext cx="53029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a:t>IRENA, Abu Dhabi, </a:t>
            </a:r>
            <a:r>
              <a:rPr lang="en-GB" dirty="0" err="1"/>
              <a:t>FlexTool</a:t>
            </a:r>
            <a:r>
              <a:rPr lang="en-GB" dirty="0"/>
              <a:t> Model, 2020.</a:t>
            </a:r>
            <a:endParaRPr lang="en-US" dirty="0"/>
          </a:p>
        </p:txBody>
      </p:sp>
    </p:spTree>
    <p:extLst>
      <p:ext uri="{BB962C8B-B14F-4D97-AF65-F5344CB8AC3E}">
        <p14:creationId xmlns:p14="http://schemas.microsoft.com/office/powerpoint/2010/main" val="145115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8" name="Title 10">
            <a:extLst>
              <a:ext uri="{FF2B5EF4-FFF2-40B4-BE49-F238E27FC236}">
                <a16:creationId xmlns:a16="http://schemas.microsoft.com/office/drawing/2014/main" id="{6557CF9A-6914-444F-AC1E-3F0D640570C2}"/>
              </a:ext>
            </a:extLst>
          </p:cNvPr>
          <p:cNvSpPr txBox="1">
            <a:spLocks/>
          </p:cNvSpPr>
          <p:nvPr/>
        </p:nvSpPr>
        <p:spPr>
          <a:xfrm>
            <a:off x="835429" y="425194"/>
            <a:ext cx="5885411" cy="1361676"/>
          </a:xfrm>
          <a:prstGeom prst="rect">
            <a:avLst/>
          </a:prstGeom>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dirty="0" err="1">
                <a:latin typeface="Open Sans"/>
              </a:rPr>
              <a:t>Résultats</a:t>
            </a:r>
            <a:r>
              <a:rPr lang="en-GB" sz="4400" dirty="0">
                <a:latin typeface="Open Sans"/>
              </a:rPr>
              <a:t> </a:t>
            </a:r>
            <a:r>
              <a:rPr lang="en-GB" sz="4400" dirty="0" err="1">
                <a:latin typeface="Open Sans"/>
              </a:rPr>
              <a:t>attendus</a:t>
            </a:r>
            <a:r>
              <a:rPr lang="en-GB" sz="4400" dirty="0">
                <a:latin typeface="Open Sans"/>
              </a:rPr>
              <a:t> des </a:t>
            </a:r>
            <a:r>
              <a:rPr lang="en-GB" sz="4400" dirty="0" err="1">
                <a:latin typeface="Open Sans"/>
              </a:rPr>
              <a:t>apprentissages</a:t>
            </a:r>
            <a:endParaRPr lang="en-GB" sz="4400" dirty="0">
              <a:latin typeface="Open Sans"/>
            </a:endParaRPr>
          </a:p>
        </p:txBody>
      </p:sp>
      <p:sp>
        <p:nvSpPr>
          <p:cNvPr id="18" name="Content Placeholder 13">
            <a:extLst>
              <a:ext uri="{FF2B5EF4-FFF2-40B4-BE49-F238E27FC236}">
                <a16:creationId xmlns:a16="http://schemas.microsoft.com/office/drawing/2014/main" id="{C955E120-6C4A-409B-B2BB-F331E08FAC4E}"/>
              </a:ext>
            </a:extLst>
          </p:cNvPr>
          <p:cNvSpPr txBox="1">
            <a:spLocks/>
          </p:cNvSpPr>
          <p:nvPr/>
        </p:nvSpPr>
        <p:spPr>
          <a:xfrm>
            <a:off x="875904" y="1943163"/>
            <a:ext cx="8829799" cy="227016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000" b="1" dirty="0">
                <a:solidFill>
                  <a:schemeClr val="accent5">
                    <a:lumMod val="60000"/>
                    <a:lumOff val="40000"/>
                  </a:schemeClr>
                </a:solidFill>
                <a:latin typeface="Open Sans"/>
                <a:ea typeface="+mn-lt"/>
                <a:cs typeface="+mn-lt"/>
              </a:rPr>
              <a:t>À la fin de </a:t>
            </a:r>
            <a:r>
              <a:rPr lang="en-GB" sz="2000" b="1" dirty="0" err="1">
                <a:solidFill>
                  <a:schemeClr val="accent5">
                    <a:lumMod val="60000"/>
                    <a:lumOff val="40000"/>
                  </a:schemeClr>
                </a:solidFill>
                <a:latin typeface="Open Sans"/>
                <a:ea typeface="+mn-lt"/>
                <a:cs typeface="+mn-lt"/>
              </a:rPr>
              <a:t>ce</a:t>
            </a:r>
            <a:r>
              <a:rPr lang="en-GB" sz="2000" b="1" dirty="0">
                <a:solidFill>
                  <a:schemeClr val="accent5">
                    <a:lumMod val="60000"/>
                    <a:lumOff val="40000"/>
                  </a:schemeClr>
                </a:solidFill>
                <a:latin typeface="Open Sans"/>
                <a:ea typeface="+mn-lt"/>
                <a:cs typeface="+mn-lt"/>
              </a:rPr>
              <a:t> </a:t>
            </a:r>
            <a:r>
              <a:rPr lang="en-GB" sz="2000" b="1" dirty="0" err="1">
                <a:solidFill>
                  <a:schemeClr val="accent5">
                    <a:lumMod val="60000"/>
                    <a:lumOff val="40000"/>
                  </a:schemeClr>
                </a:solidFill>
                <a:latin typeface="Open Sans"/>
                <a:ea typeface="+mn-lt"/>
                <a:cs typeface="+mn-lt"/>
              </a:rPr>
              <a:t>cours</a:t>
            </a:r>
            <a:r>
              <a:rPr lang="en-GB" sz="2000" b="1" dirty="0">
                <a:solidFill>
                  <a:schemeClr val="accent5">
                    <a:lumMod val="60000"/>
                    <a:lumOff val="40000"/>
                  </a:schemeClr>
                </a:solidFill>
                <a:latin typeface="Open Sans"/>
                <a:ea typeface="+mn-lt"/>
                <a:cs typeface="+mn-lt"/>
              </a:rPr>
              <a:t>, </a:t>
            </a:r>
            <a:r>
              <a:rPr lang="en-GB" sz="2000" b="1" dirty="0" err="1">
                <a:solidFill>
                  <a:schemeClr val="accent5">
                    <a:lumMod val="60000"/>
                    <a:lumOff val="40000"/>
                  </a:schemeClr>
                </a:solidFill>
                <a:latin typeface="Open Sans"/>
                <a:ea typeface="+mn-lt"/>
                <a:cs typeface="+mn-lt"/>
              </a:rPr>
              <a:t>vous</a:t>
            </a:r>
            <a:r>
              <a:rPr lang="en-GB" sz="2000" b="1" dirty="0">
                <a:solidFill>
                  <a:schemeClr val="accent5">
                    <a:lumMod val="60000"/>
                    <a:lumOff val="40000"/>
                  </a:schemeClr>
                </a:solidFill>
                <a:latin typeface="Open Sans"/>
                <a:ea typeface="+mn-lt"/>
                <a:cs typeface="+mn-lt"/>
              </a:rPr>
              <a:t> </a:t>
            </a:r>
            <a:r>
              <a:rPr lang="en-GB" sz="2000" b="1" dirty="0" err="1">
                <a:solidFill>
                  <a:schemeClr val="accent5">
                    <a:lumMod val="60000"/>
                    <a:lumOff val="40000"/>
                  </a:schemeClr>
                </a:solidFill>
                <a:latin typeface="Open Sans"/>
                <a:ea typeface="+mn-lt"/>
                <a:cs typeface="+mn-lt"/>
              </a:rPr>
              <a:t>devriez</a:t>
            </a:r>
            <a:r>
              <a:rPr lang="en-GB" sz="2000" b="1" dirty="0">
                <a:solidFill>
                  <a:schemeClr val="accent5">
                    <a:lumMod val="60000"/>
                    <a:lumOff val="40000"/>
                  </a:schemeClr>
                </a:solidFill>
                <a:latin typeface="Open Sans"/>
                <a:ea typeface="+mn-lt"/>
                <a:cs typeface="+mn-lt"/>
              </a:rPr>
              <a:t>:</a:t>
            </a:r>
            <a:endParaRPr lang="en-US" sz="2000" b="1" dirty="0">
              <a:solidFill>
                <a:schemeClr val="accent5">
                  <a:lumMod val="60000"/>
                  <a:lumOff val="40000"/>
                </a:schemeClr>
              </a:solidFill>
              <a:latin typeface="Open Sans"/>
              <a:cs typeface="Calibri" panose="020F0502020204030204"/>
            </a:endParaRPr>
          </a:p>
          <a:p>
            <a:pPr>
              <a:spcBef>
                <a:spcPts val="1000"/>
              </a:spcBef>
            </a:pPr>
            <a:r>
              <a:rPr lang="en-GB" sz="2000" dirty="0">
                <a:latin typeface="Open Sans"/>
                <a:ea typeface="+mn-lt"/>
                <a:cs typeface="+mn-lt"/>
              </a:rPr>
              <a:t>RAA1: </a:t>
            </a:r>
            <a:r>
              <a:rPr lang="en-GB" sz="2000" dirty="0" err="1">
                <a:latin typeface="Open Sans"/>
                <a:ea typeface="+mn-lt"/>
                <a:cs typeface="+mn-lt"/>
              </a:rPr>
              <a:t>Comprendre</a:t>
            </a:r>
            <a:r>
              <a:rPr lang="en-GB" sz="2000" dirty="0">
                <a:latin typeface="Open Sans"/>
                <a:ea typeface="+mn-lt"/>
                <a:cs typeface="+mn-lt"/>
              </a:rPr>
              <a:t> les principales hypothèses qui sous-tendent </a:t>
            </a:r>
            <a:r>
              <a:rPr lang="en-GB" sz="2000" dirty="0" err="1">
                <a:latin typeface="Open Sans"/>
                <a:ea typeface="+mn-lt"/>
                <a:cs typeface="+mn-lt"/>
              </a:rPr>
              <a:t>FlexTool</a:t>
            </a:r>
            <a:endParaRPr lang="en-GB" sz="2000" dirty="0">
              <a:latin typeface="Open Sans"/>
              <a:ea typeface="+mn-lt"/>
              <a:cs typeface="+mn-lt"/>
            </a:endParaRPr>
          </a:p>
          <a:p>
            <a:pPr>
              <a:spcBef>
                <a:spcPts val="1000"/>
              </a:spcBef>
            </a:pPr>
            <a:r>
              <a:rPr lang="en-US" sz="2000" dirty="0">
                <a:latin typeface="Open Sans"/>
                <a:ea typeface="+mn-lt"/>
                <a:cs typeface="+mn-lt"/>
              </a:rPr>
              <a:t>RAA2: Comprendre les éléments constitutifs de </a:t>
            </a:r>
            <a:r>
              <a:rPr lang="en-US" sz="2000" dirty="0" err="1">
                <a:latin typeface="Open Sans"/>
                <a:ea typeface="+mn-lt"/>
                <a:cs typeface="+mn-lt"/>
              </a:rPr>
              <a:t>FlexTool</a:t>
            </a:r>
            <a:endParaRPr lang="en-US" dirty="0">
              <a:cs typeface="Calibri"/>
            </a:endParaRPr>
          </a:p>
          <a:p>
            <a:pPr algn="l">
              <a:lnSpc>
                <a:spcPct val="100000"/>
              </a:lnSpc>
              <a:spcBef>
                <a:spcPts val="1000"/>
              </a:spcBef>
            </a:pPr>
            <a:r>
              <a:rPr lang="en-US" sz="2000" dirty="0">
                <a:latin typeface="Open Sans"/>
                <a:ea typeface="+mn-lt"/>
                <a:cs typeface="+mn-lt"/>
              </a:rPr>
              <a:t>RAA3: Comprendre comment FlexTool calcule les solutions</a:t>
            </a:r>
            <a:endParaRPr lang="en-US" sz="2000" b="1" dirty="0">
              <a:latin typeface="Open Sans"/>
              <a:ea typeface="+mn-lt"/>
              <a:cs typeface="+mn-lt"/>
            </a:endParaRPr>
          </a:p>
          <a:p>
            <a:pPr algn="l">
              <a:lnSpc>
                <a:spcPct val="100000"/>
              </a:lnSpc>
              <a:spcBef>
                <a:spcPts val="1000"/>
              </a:spcBef>
            </a:pPr>
            <a:r>
              <a:rPr lang="en-US" sz="2000" dirty="0">
                <a:latin typeface="Open Sans"/>
                <a:ea typeface="+mn-lt"/>
                <a:cs typeface="+mn-lt"/>
              </a:rPr>
              <a:t>RRA4: </a:t>
            </a:r>
            <a:r>
              <a:rPr lang="en-US" sz="2000" dirty="0" err="1">
                <a:latin typeface="Open Sans"/>
                <a:ea typeface="+mn-lt"/>
                <a:cs typeface="+mn-lt"/>
              </a:rPr>
              <a:t>Comprendre</a:t>
            </a:r>
            <a:r>
              <a:rPr lang="en-US" sz="2000" dirty="0">
                <a:latin typeface="Open Sans"/>
                <a:ea typeface="+mn-lt"/>
                <a:cs typeface="+mn-lt"/>
              </a:rPr>
              <a:t> les </a:t>
            </a:r>
            <a:r>
              <a:rPr lang="en-US" sz="2000" dirty="0" err="1">
                <a:latin typeface="Open Sans"/>
                <a:ea typeface="+mn-lt"/>
                <a:cs typeface="+mn-lt"/>
              </a:rPr>
              <a:t>principales</a:t>
            </a:r>
            <a:r>
              <a:rPr lang="en-US" sz="2000" dirty="0">
                <a:latin typeface="Open Sans"/>
                <a:ea typeface="+mn-lt"/>
                <a:cs typeface="+mn-lt"/>
              </a:rPr>
              <a:t> données de </a:t>
            </a:r>
            <a:r>
              <a:rPr lang="en-US" sz="2000" dirty="0" err="1">
                <a:latin typeface="Open Sans"/>
                <a:ea typeface="+mn-lt"/>
                <a:cs typeface="+mn-lt"/>
              </a:rPr>
              <a:t>FlexTool</a:t>
            </a:r>
            <a:endParaRPr lang="en-US" sz="2000" b="1" dirty="0">
              <a:latin typeface="Open Sans"/>
              <a:cs typeface="Calibri"/>
            </a:endParaRPr>
          </a:p>
        </p:txBody>
      </p:sp>
    </p:spTree>
    <p:extLst>
      <p:ext uri="{BB962C8B-B14F-4D97-AF65-F5344CB8AC3E}">
        <p14:creationId xmlns:p14="http://schemas.microsoft.com/office/powerpoint/2010/main" val="423301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8940687F-D932-47B2-AC62-223983333317}"/>
              </a:ext>
            </a:extLst>
          </p:cNvPr>
          <p:cNvSpPr/>
          <p:nvPr/>
        </p:nvSpPr>
        <p:spPr>
          <a:xfrm>
            <a:off x="738596" y="80004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14.4.1 Part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maximale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non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synchrone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CF31A909-63D7-4AE0-89F9-809218C9F44C}"/>
              </a:ext>
            </a:extLst>
          </p:cNvPr>
          <p:cNvSpPr txBox="1">
            <a:spLocks/>
          </p:cNvSpPr>
          <p:nvPr/>
        </p:nvSpPr>
        <p:spPr>
          <a:xfrm>
            <a:off x="708052" y="192776"/>
            <a:ext cx="8847427" cy="53570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14.4 Entrée de données dans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E85C12FA-3212-1C4F-AD49-151BF4BEE1F4}"/>
              </a:ext>
            </a:extLst>
          </p:cNvPr>
          <p:cNvSpPr>
            <a:spLocks noGrp="1"/>
          </p:cNvSpPr>
          <p:nvPr>
            <p:ph idx="1"/>
          </p:nvPr>
        </p:nvSpPr>
        <p:spPr>
          <a:xfrm>
            <a:off x="489857" y="1281848"/>
            <a:ext cx="7282543" cy="2511391"/>
          </a:xfrm>
        </p:spPr>
        <p:txBody>
          <a:bodyPr vert="horz" lIns="91440" tIns="45720" rIns="91440" bIns="45720" rtlCol="0" anchor="t">
            <a:normAutofit fontScale="85000" lnSpcReduction="20000"/>
          </a:bodyPr>
          <a:lstStyle/>
          <a:p>
            <a:r>
              <a:rPr lang="en-US" sz="2000" dirty="0">
                <a:latin typeface="Open Sans"/>
                <a:ea typeface="Open Sans" panose="020B0606030504020204" pitchFamily="34" charset="0"/>
                <a:cs typeface="Open Sans" panose="020B0606030504020204" pitchFamily="34" charset="0"/>
              </a:rPr>
              <a:t>Les technologies non synchrones ne produisent pas la même quantité d'énergie </a:t>
            </a:r>
            <a:r>
              <a:rPr lang="en-US" sz="2000" dirty="0" err="1">
                <a:latin typeface="Open Sans"/>
                <a:ea typeface="Open Sans" panose="020B0606030504020204" pitchFamily="34" charset="0"/>
                <a:cs typeface="Open Sans" panose="020B0606030504020204" pitchFamily="34" charset="0"/>
              </a:rPr>
              <a:t>en</a:t>
            </a:r>
            <a:r>
              <a:rPr lang="en-US" sz="2000" dirty="0">
                <a:latin typeface="Open Sans"/>
                <a:ea typeface="Open Sans" panose="020B0606030504020204" pitchFamily="34" charset="0"/>
                <a:cs typeface="Open Sans" panose="020B0606030504020204" pitchFamily="34" charset="0"/>
              </a:rPr>
              <a:t> permanence (par </a:t>
            </a:r>
            <a:r>
              <a:rPr lang="en-US" sz="2000" dirty="0" err="1">
                <a:latin typeface="Open Sans"/>
                <a:ea typeface="Open Sans" panose="020B0606030504020204" pitchFamily="34" charset="0"/>
                <a:cs typeface="Open Sans" panose="020B0606030504020204" pitchFamily="34" charset="0"/>
              </a:rPr>
              <a:t>exemple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l'énergie</a:t>
            </a:r>
            <a:r>
              <a:rPr lang="en-US" sz="2000" dirty="0">
                <a:latin typeface="Open Sans"/>
                <a:ea typeface="Open Sans" panose="020B0606030504020204" pitchFamily="34" charset="0"/>
                <a:cs typeface="Open Sans" panose="020B0606030504020204" pitchFamily="34" charset="0"/>
              </a:rPr>
              <a:t> éolienne </a:t>
            </a:r>
            <a:r>
              <a:rPr lang="en-US" sz="2000" dirty="0" err="1">
                <a:latin typeface="Open Sans"/>
                <a:ea typeface="Open Sans" panose="020B0606030504020204" pitchFamily="34" charset="0"/>
                <a:cs typeface="Open Sans" panose="020B0606030504020204" pitchFamily="34" charset="0"/>
              </a:rPr>
              <a:t>ou</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solaire</a:t>
            </a:r>
            <a:r>
              <a:rPr lang="en-US" sz="2000" dirty="0">
                <a:latin typeface="Open Sans"/>
                <a:ea typeface="Open Sans" panose="020B0606030504020204" pitchFamily="34" charset="0"/>
                <a:cs typeface="Open Sans" panose="020B0606030504020204" pitchFamily="34" charset="0"/>
              </a:rPr>
              <a:t>).</a:t>
            </a:r>
          </a:p>
          <a:p>
            <a:r>
              <a:rPr lang="en-US" sz="2000" dirty="0">
                <a:latin typeface="Open Sans"/>
                <a:ea typeface="Open Sans" panose="020B0606030504020204" pitchFamily="34" charset="0"/>
                <a:cs typeface="Open Sans" panose="020B0606030504020204" pitchFamily="34" charset="0"/>
              </a:rPr>
              <a:t>Les technologies synchrones le </a:t>
            </a:r>
            <a:r>
              <a:rPr lang="en-US" sz="2000" dirty="0" err="1">
                <a:latin typeface="Open Sans"/>
                <a:ea typeface="Open Sans" panose="020B0606030504020204" pitchFamily="34" charset="0"/>
                <a:cs typeface="Open Sans" panose="020B0606030504020204" pitchFamily="34" charset="0"/>
              </a:rPr>
              <a:t>peuvent</a:t>
            </a:r>
            <a:r>
              <a:rPr lang="en-US" sz="2000" dirty="0">
                <a:latin typeface="Open Sans"/>
                <a:ea typeface="Open Sans" panose="020B0606030504020204" pitchFamily="34" charset="0"/>
                <a:cs typeface="Open Sans" panose="020B0606030504020204" pitchFamily="34" charset="0"/>
              </a:rPr>
              <a:t> (par </a:t>
            </a:r>
            <a:r>
              <a:rPr lang="en-US" sz="2000" dirty="0" err="1">
                <a:latin typeface="Open Sans"/>
                <a:ea typeface="Open Sans" panose="020B0606030504020204" pitchFamily="34" charset="0"/>
                <a:cs typeface="Open Sans" panose="020B0606030504020204" pitchFamily="34" charset="0"/>
              </a:rPr>
              <a:t>exemple</a:t>
            </a:r>
            <a:r>
              <a:rPr lang="en-US" sz="2000" dirty="0">
                <a:latin typeface="Open Sans"/>
                <a:ea typeface="Open Sans" panose="020B0606030504020204" pitchFamily="34" charset="0"/>
                <a:cs typeface="Open Sans" panose="020B0606030504020204" pitchFamily="34" charset="0"/>
              </a:rPr>
              <a:t> le charbon et le </a:t>
            </a:r>
            <a:r>
              <a:rPr lang="en-US" sz="2000" dirty="0" err="1">
                <a:latin typeface="Open Sans"/>
                <a:ea typeface="Open Sans" panose="020B0606030504020204" pitchFamily="34" charset="0"/>
                <a:cs typeface="Open Sans" panose="020B0606030504020204" pitchFamily="34" charset="0"/>
              </a:rPr>
              <a:t>gaz</a:t>
            </a:r>
            <a:r>
              <a:rPr lang="en-US" sz="2000" dirty="0">
                <a:latin typeface="Open Sans"/>
                <a:ea typeface="Open Sans" panose="020B0606030504020204" pitchFamily="34" charset="0"/>
                <a:cs typeface="Open Sans" panose="020B0606030504020204" pitchFamily="34" charset="0"/>
              </a:rPr>
              <a:t>).</a:t>
            </a:r>
          </a:p>
          <a:p>
            <a:r>
              <a:rPr lang="en-US" sz="2000" dirty="0">
                <a:latin typeface="Open Sans"/>
                <a:ea typeface="Open Sans" panose="020B0606030504020204" pitchFamily="34" charset="0"/>
                <a:cs typeface="Open Sans" panose="020B0606030504020204" pitchFamily="34" charset="0"/>
              </a:rPr>
              <a:t>L'utilisation maximale de parts non synchrones est définie dans la </a:t>
            </a:r>
            <a:r>
              <a:rPr lang="en-US" sz="2000" dirty="0" err="1">
                <a:latin typeface="Open Sans"/>
                <a:ea typeface="Open Sans" panose="020B0606030504020204" pitchFamily="34" charset="0"/>
                <a:cs typeface="Open Sans" panose="020B0606030504020204" pitchFamily="34" charset="0"/>
              </a:rPr>
              <a:t>feuille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master_sheet</a:t>
            </a:r>
            <a:r>
              <a:rPr lang="en-US" sz="2000" dirty="0">
                <a:latin typeface="Open Sans"/>
                <a:ea typeface="Open Sans" panose="020B0606030504020204" pitchFamily="34" charset="0"/>
                <a:cs typeface="Open Sans" panose="020B0606030504020204" pitchFamily="34" charset="0"/>
              </a:rPr>
              <a:t>”.</a:t>
            </a:r>
            <a:endParaRPr lang="en-US" sz="2000" dirty="0">
              <a:latin typeface="Open Sans"/>
            </a:endParaRPr>
          </a:p>
          <a:p>
            <a:r>
              <a:rPr lang="en-US" sz="2000" dirty="0" err="1">
                <a:latin typeface="Open Sans"/>
                <a:ea typeface="Open Sans" panose="020B0606030504020204" pitchFamily="34" charset="0"/>
                <a:cs typeface="Open Sans" panose="020B0606030504020204" pitchFamily="34" charset="0"/>
              </a:rPr>
              <a:t>Définie</a:t>
            </a:r>
            <a:r>
              <a:rPr lang="en-US" sz="2000" dirty="0">
                <a:latin typeface="Open Sans"/>
                <a:ea typeface="Open Sans" panose="020B0606030504020204" pitchFamily="34" charset="0"/>
                <a:cs typeface="Open Sans" panose="020B0606030504020204" pitchFamily="34" charset="0"/>
              </a:rPr>
              <a:t> pour un nœud unique ou un groupe de nœuds.</a:t>
            </a:r>
          </a:p>
          <a:p>
            <a:r>
              <a:rPr lang="en-US" sz="2000" dirty="0">
                <a:latin typeface="Open Sans" panose="020B0606030504020204" pitchFamily="34" charset="0"/>
                <a:ea typeface="Open Sans" panose="020B0606030504020204" pitchFamily="34" charset="0"/>
                <a:cs typeface="Open Sans" panose="020B0606030504020204" pitchFamily="34" charset="0"/>
              </a:rPr>
              <a:t>Les </a:t>
            </a:r>
            <a:r>
              <a:rPr lang="en-US" sz="2000" dirty="0" err="1">
                <a:latin typeface="Open Sans" panose="020B0606030504020204" pitchFamily="34" charset="0"/>
                <a:ea typeface="Open Sans" panose="020B0606030504020204" pitchFamily="34" charset="0"/>
                <a:cs typeface="Open Sans" panose="020B0606030504020204" pitchFamily="34" charset="0"/>
              </a:rPr>
              <a:t>unités</a:t>
            </a:r>
            <a:r>
              <a:rPr lang="en-US" sz="2000" dirty="0">
                <a:latin typeface="Open Sans" panose="020B0606030504020204" pitchFamily="34" charset="0"/>
                <a:ea typeface="Open Sans" panose="020B0606030504020204" pitchFamily="34" charset="0"/>
                <a:cs typeface="Open Sans" panose="020B0606030504020204" pitchFamily="34" charset="0"/>
              </a:rPr>
              <a:t> de production </a:t>
            </a:r>
            <a:r>
              <a:rPr lang="en-US" sz="2000" dirty="0" err="1">
                <a:latin typeface="Open Sans" panose="020B0606030504020204" pitchFamily="34" charset="0"/>
                <a:ea typeface="Open Sans" panose="020B0606030504020204" pitchFamily="34" charset="0"/>
                <a:cs typeface="Open Sans" panose="020B0606030504020204" pitchFamily="34" charset="0"/>
              </a:rPr>
              <a:t>sont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identifiées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comme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étant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comme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étant</a:t>
            </a:r>
            <a:r>
              <a:rPr lang="en-US" sz="2000" dirty="0">
                <a:latin typeface="Open Sans" panose="020B0606030504020204" pitchFamily="34" charset="0"/>
                <a:ea typeface="Open Sans" panose="020B0606030504020204" pitchFamily="34" charset="0"/>
                <a:cs typeface="Open Sans" panose="020B0606030504020204" pitchFamily="34" charset="0"/>
              </a:rPr>
              <a:t> synchrones (0) ou non synchrones (1) dans la </a:t>
            </a:r>
            <a:r>
              <a:rPr lang="en-US" sz="2000" dirty="0" err="1">
                <a:latin typeface="Open Sans" panose="020B0606030504020204" pitchFamily="34" charset="0"/>
                <a:ea typeface="Open Sans" panose="020B0606030504020204" pitchFamily="34" charset="0"/>
                <a:cs typeface="Open Sans" panose="020B0606030504020204" pitchFamily="34" charset="0"/>
              </a:rPr>
              <a:t>feuille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unitType</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21" name="Picture 20" descr="Table&#10;&#10;Description automatically generated with medium confidence">
            <a:extLst>
              <a:ext uri="{FF2B5EF4-FFF2-40B4-BE49-F238E27FC236}">
                <a16:creationId xmlns:a16="http://schemas.microsoft.com/office/drawing/2014/main" id="{E51B57CD-3557-9E4A-BAD1-D8338A8F06F5}"/>
              </a:ext>
            </a:extLst>
          </p:cNvPr>
          <p:cNvPicPr>
            <a:picLocks noChangeAspect="1"/>
          </p:cNvPicPr>
          <p:nvPr/>
        </p:nvPicPr>
        <p:blipFill>
          <a:blip r:embed="rId4"/>
          <a:stretch>
            <a:fillRect/>
          </a:stretch>
        </p:blipFill>
        <p:spPr>
          <a:xfrm>
            <a:off x="8237615" y="879114"/>
            <a:ext cx="2789122" cy="4841495"/>
          </a:xfrm>
          <a:prstGeom prst="rect">
            <a:avLst/>
          </a:prstGeom>
        </p:spPr>
      </p:pic>
      <p:sp>
        <p:nvSpPr>
          <p:cNvPr id="22" name="Oval 21">
            <a:extLst>
              <a:ext uri="{FF2B5EF4-FFF2-40B4-BE49-F238E27FC236}">
                <a16:creationId xmlns:a16="http://schemas.microsoft.com/office/drawing/2014/main" id="{34757A59-28EE-144E-AB30-E9E45594A525}"/>
              </a:ext>
            </a:extLst>
          </p:cNvPr>
          <p:cNvSpPr/>
          <p:nvPr/>
        </p:nvSpPr>
        <p:spPr>
          <a:xfrm>
            <a:off x="8050379" y="4031546"/>
            <a:ext cx="3296297" cy="274140"/>
          </a:xfrm>
          <a:prstGeom prst="ellipse">
            <a:avLst/>
          </a:prstGeom>
          <a:noFill/>
          <a:ln w="31750">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81155066-F8B3-024F-9F58-703BF0C361BA}"/>
              </a:ext>
            </a:extLst>
          </p:cNvPr>
          <p:cNvSpPr txBox="1"/>
          <p:nvPr/>
        </p:nvSpPr>
        <p:spPr>
          <a:xfrm>
            <a:off x="8222206" y="5637505"/>
            <a:ext cx="2804531" cy="430887"/>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a:t>
            </a:r>
            <a:r>
              <a:rPr lang="en-US" sz="1100" dirty="0" err="1">
                <a:latin typeface="Open Sans" panose="020B0606030504020204" pitchFamily="34" charset="0"/>
                <a:ea typeface="Open Sans" panose="020B0606030504020204" pitchFamily="34" charset="0"/>
                <a:cs typeface="Open Sans" panose="020B0606030504020204" pitchFamily="34" charset="0"/>
              </a:rPr>
              <a:t>Master_Sheet</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b="1" dirty="0">
                <a:latin typeface="Open Sans" panose="020B0606030504020204" pitchFamily="34" charset="0"/>
                <a:ea typeface="Open Sans" panose="020B0606030504020204" pitchFamily="34" charset="0"/>
                <a:cs typeface="Open Sans" panose="020B0606030504020204" pitchFamily="34" charset="0"/>
              </a:rPr>
              <a:t>Source: </a:t>
            </a:r>
            <a:r>
              <a:rPr lang="en-US" sz="1100" dirty="0" err="1">
                <a:latin typeface="Open Sans" panose="020B0606030504020204" pitchFamily="34" charset="0"/>
                <a:ea typeface="Open Sans" panose="020B0606030504020204" pitchFamily="34" charset="0"/>
                <a:cs typeface="Open Sans" panose="020B0606030504020204" pitchFamily="34" charset="0"/>
              </a:rPr>
              <a:t>Modèle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FlexTool</a:t>
            </a:r>
            <a:r>
              <a:rPr lang="en-US" sz="1100" dirty="0">
                <a:latin typeface="Open Sans" panose="020B0606030504020204" pitchFamily="34" charset="0"/>
                <a:ea typeface="Open Sans" panose="020B0606030504020204" pitchFamily="34" charset="0"/>
                <a:cs typeface="Open Sans" panose="020B0606030504020204" pitchFamily="34" charset="0"/>
              </a:rPr>
              <a:t> de </a:t>
            </a:r>
            <a:r>
              <a:rPr lang="en-US" sz="1100" dirty="0" err="1">
                <a:latin typeface="Open Sans" panose="020B0606030504020204" pitchFamily="34" charset="0"/>
                <a:ea typeface="Open Sans" panose="020B0606030504020204" pitchFamily="34" charset="0"/>
                <a:cs typeface="Open Sans" panose="020B0606030504020204" pitchFamily="34" charset="0"/>
              </a:rPr>
              <a:t>l'IRENA</a:t>
            </a:r>
            <a:r>
              <a:rPr lang="en-US" sz="1100" dirty="0">
                <a:latin typeface="Open Sans" panose="020B0606030504020204" pitchFamily="34" charset="0"/>
                <a:ea typeface="Open Sans" panose="020B0606030504020204" pitchFamily="34" charset="0"/>
                <a:cs typeface="Open Sans" panose="020B0606030504020204" pitchFamily="34" charset="0"/>
              </a:rPr>
              <a:t> [1]</a:t>
            </a:r>
          </a:p>
        </p:txBody>
      </p:sp>
      <p:sp>
        <p:nvSpPr>
          <p:cNvPr id="24" name="Oval 23">
            <a:extLst>
              <a:ext uri="{FF2B5EF4-FFF2-40B4-BE49-F238E27FC236}">
                <a16:creationId xmlns:a16="http://schemas.microsoft.com/office/drawing/2014/main" id="{F507D7AB-B3B5-FA4C-97F4-46F9260BE4B7}"/>
              </a:ext>
            </a:extLst>
          </p:cNvPr>
          <p:cNvSpPr/>
          <p:nvPr/>
        </p:nvSpPr>
        <p:spPr>
          <a:xfrm>
            <a:off x="7886504" y="973187"/>
            <a:ext cx="309578" cy="326130"/>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1</a:t>
            </a:r>
          </a:p>
        </p:txBody>
      </p:sp>
      <p:pic>
        <p:nvPicPr>
          <p:cNvPr id="16" name="Picture 15" descr="Table, timeline&#10;&#10;Description automatically generated">
            <a:extLst>
              <a:ext uri="{FF2B5EF4-FFF2-40B4-BE49-F238E27FC236}">
                <a16:creationId xmlns:a16="http://schemas.microsoft.com/office/drawing/2014/main" id="{163C836D-C07B-0C4D-B6CB-185E18A61694}"/>
              </a:ext>
            </a:extLst>
          </p:cNvPr>
          <p:cNvPicPr>
            <a:picLocks noChangeAspect="1"/>
          </p:cNvPicPr>
          <p:nvPr/>
        </p:nvPicPr>
        <p:blipFill>
          <a:blip r:embed="rId5"/>
          <a:stretch>
            <a:fillRect/>
          </a:stretch>
        </p:blipFill>
        <p:spPr>
          <a:xfrm>
            <a:off x="5134745" y="4411129"/>
            <a:ext cx="2564523" cy="1749027"/>
          </a:xfrm>
          <a:prstGeom prst="rect">
            <a:avLst/>
          </a:prstGeom>
        </p:spPr>
      </p:pic>
      <p:pic>
        <p:nvPicPr>
          <p:cNvPr id="25" name="Picture 24" descr="Text&#10;&#10;Description automatically generated">
            <a:extLst>
              <a:ext uri="{FF2B5EF4-FFF2-40B4-BE49-F238E27FC236}">
                <a16:creationId xmlns:a16="http://schemas.microsoft.com/office/drawing/2014/main" id="{69FEDF75-EA66-B64D-842E-F18F868C0916}"/>
              </a:ext>
            </a:extLst>
          </p:cNvPr>
          <p:cNvPicPr>
            <a:picLocks noChangeAspect="1"/>
          </p:cNvPicPr>
          <p:nvPr/>
        </p:nvPicPr>
        <p:blipFill>
          <a:blip r:embed="rId6"/>
          <a:stretch>
            <a:fillRect/>
          </a:stretch>
        </p:blipFill>
        <p:spPr>
          <a:xfrm>
            <a:off x="2978706" y="4330089"/>
            <a:ext cx="1963164" cy="1830068"/>
          </a:xfrm>
          <a:prstGeom prst="rect">
            <a:avLst/>
          </a:prstGeom>
        </p:spPr>
      </p:pic>
      <p:sp>
        <p:nvSpPr>
          <p:cNvPr id="28" name="Oval 27">
            <a:extLst>
              <a:ext uri="{FF2B5EF4-FFF2-40B4-BE49-F238E27FC236}">
                <a16:creationId xmlns:a16="http://schemas.microsoft.com/office/drawing/2014/main" id="{7F3AC51D-7F98-874D-A9E1-2C3DA5BC9132}"/>
              </a:ext>
            </a:extLst>
          </p:cNvPr>
          <p:cNvSpPr/>
          <p:nvPr/>
        </p:nvSpPr>
        <p:spPr>
          <a:xfrm>
            <a:off x="5334441" y="4047463"/>
            <a:ext cx="304184" cy="304724"/>
          </a:xfrm>
          <a:prstGeom prst="ellipse">
            <a:avLst/>
          </a:prstGeom>
          <a:noFill/>
          <a:ln w="28575" cap="flat" cmpd="sng" algn="ctr">
            <a:solidFill>
              <a:schemeClr val="bg1">
                <a:lumMod val="6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91440" tIns="45720" rIns="91440" bIns="45720" rtlCol="0" anchor="ctr"/>
          <a:lstStyle/>
          <a:p>
            <a:pPr algn="ctr"/>
            <a:r>
              <a:rPr lang="en-US" dirty="0">
                <a:solidFill>
                  <a:schemeClr val="bg1">
                    <a:lumMod val="65000"/>
                  </a:schemeClr>
                </a:solidFill>
                <a:cs typeface="Calibri"/>
              </a:rPr>
              <a:t>4</a:t>
            </a:r>
          </a:p>
        </p:txBody>
      </p:sp>
      <p:sp>
        <p:nvSpPr>
          <p:cNvPr id="29" name="Oval 28">
            <a:extLst>
              <a:ext uri="{FF2B5EF4-FFF2-40B4-BE49-F238E27FC236}">
                <a16:creationId xmlns:a16="http://schemas.microsoft.com/office/drawing/2014/main" id="{42946D07-DAFF-AD4F-A183-C0694F8DC473}"/>
              </a:ext>
            </a:extLst>
          </p:cNvPr>
          <p:cNvSpPr/>
          <p:nvPr/>
        </p:nvSpPr>
        <p:spPr>
          <a:xfrm>
            <a:off x="3450478" y="4000962"/>
            <a:ext cx="304184" cy="304724"/>
          </a:xfrm>
          <a:prstGeom prst="ellipse">
            <a:avLst/>
          </a:prstGeom>
          <a:noFill/>
          <a:ln w="28575" cap="flat" cmpd="sng" algn="ctr">
            <a:solidFill>
              <a:schemeClr val="bg1">
                <a:lumMod val="6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91440" tIns="45720" rIns="91440" bIns="45720" rtlCol="0" anchor="ctr"/>
          <a:lstStyle/>
          <a:p>
            <a:pPr algn="ctr"/>
            <a:r>
              <a:rPr lang="en-US" dirty="0">
                <a:solidFill>
                  <a:schemeClr val="bg1">
                    <a:lumMod val="65000"/>
                  </a:schemeClr>
                </a:solidFill>
              </a:rPr>
              <a:t>3</a:t>
            </a:r>
            <a:endParaRPr lang="en-US" dirty="0">
              <a:solidFill>
                <a:schemeClr val="bg1">
                  <a:lumMod val="65000"/>
                </a:schemeClr>
              </a:solidFill>
              <a:cs typeface="Calibri"/>
            </a:endParaRPr>
          </a:p>
        </p:txBody>
      </p:sp>
      <p:pic>
        <p:nvPicPr>
          <p:cNvPr id="30" name="Picture 29" descr="A picture containing chart&#10;&#10;Description automatically generated">
            <a:extLst>
              <a:ext uri="{FF2B5EF4-FFF2-40B4-BE49-F238E27FC236}">
                <a16:creationId xmlns:a16="http://schemas.microsoft.com/office/drawing/2014/main" id="{27004906-0378-E149-8F2E-0D5546437AA8}"/>
              </a:ext>
            </a:extLst>
          </p:cNvPr>
          <p:cNvPicPr>
            <a:picLocks noChangeAspect="1"/>
          </p:cNvPicPr>
          <p:nvPr/>
        </p:nvPicPr>
        <p:blipFill>
          <a:blip r:embed="rId7"/>
          <a:stretch>
            <a:fillRect/>
          </a:stretch>
        </p:blipFill>
        <p:spPr>
          <a:xfrm>
            <a:off x="1048053" y="4254713"/>
            <a:ext cx="1877129" cy="1911730"/>
          </a:xfrm>
          <a:prstGeom prst="rect">
            <a:avLst/>
          </a:prstGeom>
        </p:spPr>
      </p:pic>
      <p:sp>
        <p:nvSpPr>
          <p:cNvPr id="31" name="TextBox 30">
            <a:extLst>
              <a:ext uri="{FF2B5EF4-FFF2-40B4-BE49-F238E27FC236}">
                <a16:creationId xmlns:a16="http://schemas.microsoft.com/office/drawing/2014/main" id="{BE5E421D-1F41-A547-A900-1C37523F12C4}"/>
              </a:ext>
            </a:extLst>
          </p:cNvPr>
          <p:cNvSpPr txBox="1"/>
          <p:nvPr/>
        </p:nvSpPr>
        <p:spPr>
          <a:xfrm>
            <a:off x="1395310" y="6154095"/>
            <a:ext cx="5984331" cy="261610"/>
          </a:xfrm>
          <a:prstGeom prst="rect">
            <a:avLst/>
          </a:prstGeom>
          <a:noFill/>
        </p:spPr>
        <p:txBody>
          <a:bodyPr wrap="none" rtlCol="0">
            <a:spAutoFit/>
          </a:bodyPr>
          <a:lstStyle/>
          <a:p>
            <a:pPr algn="ctr"/>
            <a:r>
              <a:rPr lang="en-US" sz="1100" dirty="0" err="1"/>
              <a:t>feuille</a:t>
            </a:r>
            <a:r>
              <a:rPr lang="en-US" sz="1100" dirty="0"/>
              <a:t> “</a:t>
            </a:r>
            <a:r>
              <a:rPr lang="en-US" sz="1100" dirty="0" err="1"/>
              <a:t>unitType</a:t>
            </a:r>
            <a:r>
              <a:rPr lang="en-US" sz="1100" dirty="0"/>
              <a:t>” + </a:t>
            </a:r>
            <a:r>
              <a:rPr lang="en-US" sz="1100" dirty="0" err="1"/>
              <a:t>feuille</a:t>
            </a:r>
            <a:r>
              <a:rPr lang="en-US" sz="1100" dirty="0"/>
              <a:t> “</a:t>
            </a:r>
            <a:r>
              <a:rPr lang="en-US" sz="1100" dirty="0" err="1"/>
              <a:t>nodeGroup</a:t>
            </a:r>
            <a:r>
              <a:rPr lang="en-US" sz="1100" dirty="0"/>
              <a:t>” + </a:t>
            </a:r>
            <a:r>
              <a:rPr lang="en-US" sz="1100" dirty="0" err="1"/>
              <a:t>feuille</a:t>
            </a:r>
            <a:r>
              <a:rPr lang="en-US" sz="1100" dirty="0"/>
              <a:t> “</a:t>
            </a:r>
            <a:r>
              <a:rPr lang="en-US" sz="1100" dirty="0" err="1"/>
              <a:t>gridNode</a:t>
            </a:r>
            <a:r>
              <a:rPr lang="en-US" sz="1100" dirty="0"/>
              <a:t>”, </a:t>
            </a:r>
            <a:r>
              <a:rPr lang="en-US" sz="1100" b="1" dirty="0"/>
              <a:t>Source: </a:t>
            </a:r>
            <a:r>
              <a:rPr lang="en-US" sz="1100" dirty="0" err="1"/>
              <a:t>Modèle</a:t>
            </a:r>
            <a:r>
              <a:rPr lang="en-US" sz="1100" dirty="0"/>
              <a:t> </a:t>
            </a:r>
            <a:r>
              <a:rPr lang="en-US" sz="1100" dirty="0" err="1"/>
              <a:t>FlexTool</a:t>
            </a:r>
            <a:r>
              <a:rPr lang="en-US" sz="1100" dirty="0"/>
              <a:t> de </a:t>
            </a:r>
            <a:r>
              <a:rPr lang="en-US" sz="1100" dirty="0" err="1"/>
              <a:t>l'IRENA</a:t>
            </a:r>
            <a:r>
              <a:rPr lang="en-US" sz="1100" dirty="0"/>
              <a:t> [1]</a:t>
            </a:r>
          </a:p>
        </p:txBody>
      </p:sp>
      <p:sp>
        <p:nvSpPr>
          <p:cNvPr id="32" name="Oval 31">
            <a:extLst>
              <a:ext uri="{FF2B5EF4-FFF2-40B4-BE49-F238E27FC236}">
                <a16:creationId xmlns:a16="http://schemas.microsoft.com/office/drawing/2014/main" id="{D302351B-53CB-3E41-A8B5-1D71EEA92C5A}"/>
              </a:ext>
            </a:extLst>
          </p:cNvPr>
          <p:cNvSpPr/>
          <p:nvPr/>
        </p:nvSpPr>
        <p:spPr>
          <a:xfrm>
            <a:off x="1282819" y="3929339"/>
            <a:ext cx="304184" cy="304724"/>
          </a:xfrm>
          <a:prstGeom prst="ellipse">
            <a:avLst/>
          </a:prstGeom>
          <a:noFill/>
          <a:ln w="28575" cap="flat" cmpd="sng" algn="ctr">
            <a:solidFill>
              <a:schemeClr val="bg1">
                <a:lumMod val="6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2</a:t>
            </a:r>
          </a:p>
        </p:txBody>
      </p:sp>
    </p:spTree>
    <p:extLst>
      <p:ext uri="{BB962C8B-B14F-4D97-AF65-F5344CB8AC3E}">
        <p14:creationId xmlns:p14="http://schemas.microsoft.com/office/powerpoint/2010/main" val="47283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8940687F-D932-47B2-AC62-223983333317}"/>
              </a:ext>
            </a:extLst>
          </p:cNvPr>
          <p:cNvSpPr/>
          <p:nvPr/>
        </p:nvSpPr>
        <p:spPr>
          <a:xfrm>
            <a:off x="821938" y="77291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14.4.2 La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limite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d'inertie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minimale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CF31A909-63D7-4AE0-89F9-809218C9F44C}"/>
              </a:ext>
            </a:extLst>
          </p:cNvPr>
          <p:cNvSpPr txBox="1">
            <a:spLocks/>
          </p:cNvSpPr>
          <p:nvPr/>
        </p:nvSpPr>
        <p:spPr>
          <a:xfrm>
            <a:off x="722948" y="54276"/>
            <a:ext cx="10066972" cy="7140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14.4 Entrée de données dans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E85C12FA-3212-1C4F-AD49-151BF4BEE1F4}"/>
              </a:ext>
            </a:extLst>
          </p:cNvPr>
          <p:cNvSpPr>
            <a:spLocks noGrp="1"/>
          </p:cNvSpPr>
          <p:nvPr>
            <p:ph idx="1"/>
          </p:nvPr>
        </p:nvSpPr>
        <p:spPr>
          <a:xfrm>
            <a:off x="655273" y="1263465"/>
            <a:ext cx="6598225" cy="1806306"/>
          </a:xfrm>
        </p:spPr>
        <p:txBody>
          <a:bodyPr>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La limite minimale d'inertie est activée à partir de la </a:t>
            </a:r>
            <a:r>
              <a:rPr lang="en-US" sz="2000" dirty="0" err="1">
                <a:latin typeface="Open Sans" panose="020B0606030504020204" pitchFamily="34" charset="0"/>
                <a:ea typeface="Open Sans" panose="020B0606030504020204" pitchFamily="34" charset="0"/>
                <a:cs typeface="Open Sans" panose="020B0606030504020204" pitchFamily="34" charset="0"/>
              </a:rPr>
              <a:t>feuille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Master_sheet</a:t>
            </a:r>
            <a:r>
              <a:rPr lang="en-US" sz="2000" dirty="0">
                <a:latin typeface="Open Sans" panose="020B0606030504020204" pitchFamily="34" charset="0"/>
                <a:ea typeface="Open Sans" panose="020B0606030504020204" pitchFamily="34" charset="0"/>
                <a:cs typeface="Open Sans" panose="020B0606030504020204" pitchFamily="34" charset="0"/>
              </a:rPr>
              <a:t>” dans les données d'entrée.</a:t>
            </a:r>
          </a:p>
          <a:p>
            <a:r>
              <a:rPr lang="en-US" sz="2000" dirty="0" err="1">
                <a:latin typeface="Open Sans" panose="020B0606030504020204" pitchFamily="34" charset="0"/>
                <a:ea typeface="Open Sans" panose="020B0606030504020204" pitchFamily="34" charset="0"/>
                <a:cs typeface="Open Sans" panose="020B0606030504020204" pitchFamily="34" charset="0"/>
              </a:rPr>
              <a:t>Définie</a:t>
            </a:r>
            <a:r>
              <a:rPr lang="en-US" sz="2000" dirty="0">
                <a:latin typeface="Open Sans" panose="020B0606030504020204" pitchFamily="34" charset="0"/>
                <a:ea typeface="Open Sans" panose="020B0606030504020204" pitchFamily="34" charset="0"/>
                <a:cs typeface="Open Sans" panose="020B0606030504020204" pitchFamily="34" charset="0"/>
              </a:rPr>
              <a:t> uniquement pour les groupes de </a:t>
            </a:r>
            <a:r>
              <a:rPr lang="en-US" sz="2000" dirty="0" err="1">
                <a:latin typeface="Open Sans" panose="020B0606030504020204" pitchFamily="34" charset="0"/>
                <a:ea typeface="Open Sans" panose="020B0606030504020204" pitchFamily="34" charset="0"/>
                <a:cs typeface="Open Sans" panose="020B0606030504020204" pitchFamily="34" charset="0"/>
              </a:rPr>
              <a:t>nœuds</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a:latin typeface="Open Sans" panose="020B0606030504020204" pitchFamily="34" charset="0"/>
                <a:ea typeface="Open Sans" panose="020B0606030504020204" pitchFamily="34" charset="0"/>
                <a:cs typeface="Open Sans" panose="020B0606030504020204" pitchFamily="34" charset="0"/>
              </a:rPr>
              <a:t>L'inertie est constante pour chaque unité définie dans “</a:t>
            </a:r>
            <a:r>
              <a:rPr lang="en-US" sz="2000" dirty="0" err="1">
                <a:latin typeface="Open Sans" panose="020B0606030504020204" pitchFamily="34" charset="0"/>
                <a:ea typeface="Open Sans" panose="020B0606030504020204" pitchFamily="34" charset="0"/>
                <a:cs typeface="Open Sans" panose="020B0606030504020204" pitchFamily="34" charset="0"/>
              </a:rPr>
              <a:t>unitType</a:t>
            </a:r>
            <a:r>
              <a:rPr lang="en-US" sz="2000" dirty="0">
                <a:latin typeface="Open Sans" panose="020B0606030504020204" pitchFamily="34" charset="0"/>
                <a:ea typeface="Open Sans" panose="020B0606030504020204" pitchFamily="34" charset="0"/>
                <a:cs typeface="Open Sans" panose="020B0606030504020204" pitchFamily="34" charset="0"/>
              </a:rPr>
              <a:t> (MWs/MW)”.</a:t>
            </a:r>
          </a:p>
        </p:txBody>
      </p:sp>
      <p:pic>
        <p:nvPicPr>
          <p:cNvPr id="15" name="Picture 14" descr="Timeline&#10;&#10;Description automatically generated with medium confidence">
            <a:extLst>
              <a:ext uri="{FF2B5EF4-FFF2-40B4-BE49-F238E27FC236}">
                <a16:creationId xmlns:a16="http://schemas.microsoft.com/office/drawing/2014/main" id="{784B6F62-EA21-E847-BF17-F0FB953FE8E7}"/>
              </a:ext>
            </a:extLst>
          </p:cNvPr>
          <p:cNvPicPr>
            <a:picLocks noChangeAspect="1"/>
          </p:cNvPicPr>
          <p:nvPr/>
        </p:nvPicPr>
        <p:blipFill>
          <a:blip r:embed="rId4"/>
          <a:stretch>
            <a:fillRect/>
          </a:stretch>
        </p:blipFill>
        <p:spPr>
          <a:xfrm>
            <a:off x="898017" y="4103277"/>
            <a:ext cx="1701800" cy="1612900"/>
          </a:xfrm>
          <a:prstGeom prst="rect">
            <a:avLst/>
          </a:prstGeom>
        </p:spPr>
      </p:pic>
      <p:pic>
        <p:nvPicPr>
          <p:cNvPr id="17" name="Picture 16" descr="A picture containing timeline&#10;&#10;Description automatically generated">
            <a:extLst>
              <a:ext uri="{FF2B5EF4-FFF2-40B4-BE49-F238E27FC236}">
                <a16:creationId xmlns:a16="http://schemas.microsoft.com/office/drawing/2014/main" id="{02B43417-6097-424A-B167-7F738A88A7C6}"/>
              </a:ext>
            </a:extLst>
          </p:cNvPr>
          <p:cNvPicPr>
            <a:picLocks noChangeAspect="1"/>
          </p:cNvPicPr>
          <p:nvPr/>
        </p:nvPicPr>
        <p:blipFill>
          <a:blip r:embed="rId5"/>
          <a:stretch>
            <a:fillRect/>
          </a:stretch>
        </p:blipFill>
        <p:spPr>
          <a:xfrm>
            <a:off x="3726203" y="3899666"/>
            <a:ext cx="1701800" cy="1985434"/>
          </a:xfrm>
          <a:prstGeom prst="rect">
            <a:avLst/>
          </a:prstGeom>
        </p:spPr>
      </p:pic>
      <p:sp>
        <p:nvSpPr>
          <p:cNvPr id="18" name="TextBox 17">
            <a:extLst>
              <a:ext uri="{FF2B5EF4-FFF2-40B4-BE49-F238E27FC236}">
                <a16:creationId xmlns:a16="http://schemas.microsoft.com/office/drawing/2014/main" id="{33540A4F-9F3E-DF4A-82B2-EC3B41CA2114}"/>
              </a:ext>
            </a:extLst>
          </p:cNvPr>
          <p:cNvSpPr txBox="1"/>
          <p:nvPr/>
        </p:nvSpPr>
        <p:spPr>
          <a:xfrm>
            <a:off x="592369" y="5909163"/>
            <a:ext cx="5113900" cy="253916"/>
          </a:xfrm>
          <a:prstGeom prst="rect">
            <a:avLst/>
          </a:prstGeom>
          <a:noFill/>
        </p:spPr>
        <p:txBody>
          <a:bodyPr wrap="none" rtlCol="0">
            <a:spAutoFit/>
          </a:bodyPr>
          <a:lstStyle/>
          <a:p>
            <a:pPr algn="ctr"/>
            <a:r>
              <a:rPr lang="en-US" sz="1050" dirty="0" err="1">
                <a:latin typeface="Open Sans" panose="020B0606030504020204" pitchFamily="34" charset="0"/>
                <a:ea typeface="Open Sans" panose="020B0606030504020204" pitchFamily="34" charset="0"/>
                <a:cs typeface="Open Sans" panose="020B0606030504020204" pitchFamily="34" charset="0"/>
              </a:rPr>
              <a:t>feuille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nodeGroup</a:t>
            </a:r>
            <a:r>
              <a:rPr lang="en-US" sz="1050" dirty="0">
                <a:latin typeface="Open Sans" panose="020B0606030504020204" pitchFamily="34" charset="0"/>
                <a:ea typeface="Open Sans" panose="020B0606030504020204" pitchFamily="34" charset="0"/>
                <a:cs typeface="Open Sans" panose="020B0606030504020204" pitchFamily="34" charset="0"/>
              </a:rPr>
              <a:t>” + </a:t>
            </a:r>
            <a:r>
              <a:rPr lang="en-US" sz="1050" dirty="0" err="1">
                <a:latin typeface="Open Sans" panose="020B0606030504020204" pitchFamily="34" charset="0"/>
                <a:ea typeface="Open Sans" panose="020B0606030504020204" pitchFamily="34" charset="0"/>
                <a:cs typeface="Open Sans" panose="020B0606030504020204" pitchFamily="34" charset="0"/>
              </a:rPr>
              <a:t>feuille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unitType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b="1" dirty="0">
                <a:latin typeface="Open Sans" panose="020B0606030504020204" pitchFamily="34" charset="0"/>
                <a:ea typeface="Open Sans" panose="020B0606030504020204" pitchFamily="34" charset="0"/>
                <a:cs typeface="Open Sans" panose="020B0606030504020204" pitchFamily="34" charset="0"/>
              </a:rPr>
              <a:t>Source: </a:t>
            </a:r>
            <a:r>
              <a:rPr lang="en-US" sz="1050" dirty="0" err="1">
                <a:latin typeface="Open Sans" panose="020B0606030504020204" pitchFamily="34" charset="0"/>
                <a:ea typeface="Open Sans" panose="020B0606030504020204" pitchFamily="34" charset="0"/>
                <a:cs typeface="Open Sans" panose="020B0606030504020204" pitchFamily="34" charset="0"/>
              </a:rPr>
              <a:t>Modèle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FlexTool</a:t>
            </a:r>
            <a:r>
              <a:rPr lang="en-US" sz="1050" dirty="0">
                <a:latin typeface="Open Sans" panose="020B0606030504020204" pitchFamily="34" charset="0"/>
                <a:ea typeface="Open Sans" panose="020B0606030504020204" pitchFamily="34" charset="0"/>
                <a:cs typeface="Open Sans" panose="020B0606030504020204" pitchFamily="34" charset="0"/>
              </a:rPr>
              <a:t> de </a:t>
            </a:r>
            <a:r>
              <a:rPr lang="en-US" sz="1050" dirty="0" err="1">
                <a:latin typeface="Open Sans" panose="020B0606030504020204" pitchFamily="34" charset="0"/>
                <a:ea typeface="Open Sans" panose="020B0606030504020204" pitchFamily="34" charset="0"/>
                <a:cs typeface="Open Sans" panose="020B0606030504020204" pitchFamily="34" charset="0"/>
              </a:rPr>
              <a:t>l'IRENA</a:t>
            </a:r>
            <a:r>
              <a:rPr lang="en-US" sz="1050" dirty="0">
                <a:latin typeface="Open Sans" panose="020B0606030504020204" pitchFamily="34" charset="0"/>
                <a:ea typeface="Open Sans" panose="020B0606030504020204" pitchFamily="34" charset="0"/>
                <a:cs typeface="Open Sans" panose="020B0606030504020204" pitchFamily="34" charset="0"/>
              </a:rPr>
              <a:t> [1]</a:t>
            </a:r>
          </a:p>
        </p:txBody>
      </p:sp>
      <p:sp>
        <p:nvSpPr>
          <p:cNvPr id="19" name="Oval 18">
            <a:extLst>
              <a:ext uri="{FF2B5EF4-FFF2-40B4-BE49-F238E27FC236}">
                <a16:creationId xmlns:a16="http://schemas.microsoft.com/office/drawing/2014/main" id="{7F2DEB66-9128-3B4B-8FA2-D8C48FD82741}"/>
              </a:ext>
            </a:extLst>
          </p:cNvPr>
          <p:cNvSpPr/>
          <p:nvPr/>
        </p:nvSpPr>
        <p:spPr>
          <a:xfrm>
            <a:off x="1281738" y="3740159"/>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dirty="0"/>
              <a:t>2</a:t>
            </a:r>
          </a:p>
        </p:txBody>
      </p:sp>
      <p:sp>
        <p:nvSpPr>
          <p:cNvPr id="20" name="Oval 19">
            <a:extLst>
              <a:ext uri="{FF2B5EF4-FFF2-40B4-BE49-F238E27FC236}">
                <a16:creationId xmlns:a16="http://schemas.microsoft.com/office/drawing/2014/main" id="{9F08A1E8-80A2-064E-ABE8-001D6A1E140D}"/>
              </a:ext>
            </a:extLst>
          </p:cNvPr>
          <p:cNvSpPr/>
          <p:nvPr/>
        </p:nvSpPr>
        <p:spPr>
          <a:xfrm>
            <a:off x="3957592" y="3537367"/>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3</a:t>
            </a:r>
          </a:p>
        </p:txBody>
      </p:sp>
      <p:pic>
        <p:nvPicPr>
          <p:cNvPr id="21" name="Picture 20" descr="Table&#10;&#10;Description automatically generated with medium confidence">
            <a:extLst>
              <a:ext uri="{FF2B5EF4-FFF2-40B4-BE49-F238E27FC236}">
                <a16:creationId xmlns:a16="http://schemas.microsoft.com/office/drawing/2014/main" id="{E51B57CD-3557-9E4A-BAD1-D8338A8F06F5}"/>
              </a:ext>
            </a:extLst>
          </p:cNvPr>
          <p:cNvPicPr>
            <a:picLocks noChangeAspect="1"/>
          </p:cNvPicPr>
          <p:nvPr/>
        </p:nvPicPr>
        <p:blipFill>
          <a:blip r:embed="rId6"/>
          <a:stretch>
            <a:fillRect/>
          </a:stretch>
        </p:blipFill>
        <p:spPr>
          <a:xfrm>
            <a:off x="8237615" y="879114"/>
            <a:ext cx="2789122" cy="4841495"/>
          </a:xfrm>
          <a:prstGeom prst="rect">
            <a:avLst/>
          </a:prstGeom>
        </p:spPr>
      </p:pic>
      <p:sp>
        <p:nvSpPr>
          <p:cNvPr id="23" name="TextBox 22">
            <a:extLst>
              <a:ext uri="{FF2B5EF4-FFF2-40B4-BE49-F238E27FC236}">
                <a16:creationId xmlns:a16="http://schemas.microsoft.com/office/drawing/2014/main" id="{81155066-F8B3-024F-9F58-703BF0C361BA}"/>
              </a:ext>
            </a:extLst>
          </p:cNvPr>
          <p:cNvSpPr txBox="1"/>
          <p:nvPr/>
        </p:nvSpPr>
        <p:spPr>
          <a:xfrm>
            <a:off x="8222206" y="5637505"/>
            <a:ext cx="2804531" cy="415498"/>
          </a:xfrm>
          <a:prstGeom prst="rect">
            <a:avLst/>
          </a:prstGeom>
          <a:noFill/>
        </p:spPr>
        <p:txBody>
          <a:bodyPr wrap="square" rtlCol="0">
            <a:spAutoFit/>
          </a:bodyPr>
          <a:lstStyle/>
          <a:p>
            <a:pPr algn="ctr"/>
            <a:r>
              <a:rPr lang="en-US" sz="1050" dirty="0" err="1">
                <a:latin typeface="Open Sans" panose="020B0606030504020204" pitchFamily="34" charset="0"/>
                <a:ea typeface="Open Sans" panose="020B0606030504020204" pitchFamily="34" charset="0"/>
                <a:cs typeface="Open Sans" panose="020B0606030504020204" pitchFamily="34" charset="0"/>
              </a:rPr>
              <a:t>feuille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Master_sheet</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b="1" dirty="0">
                <a:latin typeface="Open Sans" panose="020B0606030504020204" pitchFamily="34" charset="0"/>
                <a:ea typeface="Open Sans" panose="020B0606030504020204" pitchFamily="34" charset="0"/>
                <a:cs typeface="Open Sans" panose="020B0606030504020204" pitchFamily="34" charset="0"/>
              </a:rPr>
              <a:t>Source: </a:t>
            </a:r>
            <a:r>
              <a:rPr lang="en-US" sz="1050" dirty="0" err="1">
                <a:latin typeface="Open Sans" panose="020B0606030504020204" pitchFamily="34" charset="0"/>
                <a:ea typeface="Open Sans" panose="020B0606030504020204" pitchFamily="34" charset="0"/>
                <a:cs typeface="Open Sans" panose="020B0606030504020204" pitchFamily="34" charset="0"/>
              </a:rPr>
              <a:t>Modèle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FlexTool</a:t>
            </a:r>
            <a:r>
              <a:rPr lang="en-US" sz="1050" dirty="0">
                <a:latin typeface="Open Sans" panose="020B0606030504020204" pitchFamily="34" charset="0"/>
                <a:ea typeface="Open Sans" panose="020B0606030504020204" pitchFamily="34" charset="0"/>
                <a:cs typeface="Open Sans" panose="020B0606030504020204" pitchFamily="34" charset="0"/>
              </a:rPr>
              <a:t> de </a:t>
            </a:r>
            <a:r>
              <a:rPr lang="en-US" sz="1050" dirty="0" err="1">
                <a:latin typeface="Open Sans" panose="020B0606030504020204" pitchFamily="34" charset="0"/>
                <a:ea typeface="Open Sans" panose="020B0606030504020204" pitchFamily="34" charset="0"/>
                <a:cs typeface="Open Sans" panose="020B0606030504020204" pitchFamily="34" charset="0"/>
              </a:rPr>
              <a:t>l'IRENA</a:t>
            </a:r>
            <a:r>
              <a:rPr lang="en-US" sz="1050" dirty="0">
                <a:latin typeface="Open Sans" panose="020B0606030504020204" pitchFamily="34" charset="0"/>
                <a:ea typeface="Open Sans" panose="020B0606030504020204" pitchFamily="34" charset="0"/>
                <a:cs typeface="Open Sans" panose="020B0606030504020204" pitchFamily="34" charset="0"/>
              </a:rPr>
              <a:t> [1]</a:t>
            </a:r>
          </a:p>
        </p:txBody>
      </p:sp>
      <p:sp>
        <p:nvSpPr>
          <p:cNvPr id="24" name="Oval 23">
            <a:extLst>
              <a:ext uri="{FF2B5EF4-FFF2-40B4-BE49-F238E27FC236}">
                <a16:creationId xmlns:a16="http://schemas.microsoft.com/office/drawing/2014/main" id="{F507D7AB-B3B5-FA4C-97F4-46F9260BE4B7}"/>
              </a:ext>
            </a:extLst>
          </p:cNvPr>
          <p:cNvSpPr/>
          <p:nvPr/>
        </p:nvSpPr>
        <p:spPr>
          <a:xfrm>
            <a:off x="7874858" y="973182"/>
            <a:ext cx="315551" cy="326125"/>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dirty="0"/>
              <a:t>1</a:t>
            </a:r>
          </a:p>
        </p:txBody>
      </p:sp>
      <p:sp>
        <p:nvSpPr>
          <p:cNvPr id="26" name="Oval 25">
            <a:extLst>
              <a:ext uri="{FF2B5EF4-FFF2-40B4-BE49-F238E27FC236}">
                <a16:creationId xmlns:a16="http://schemas.microsoft.com/office/drawing/2014/main" id="{CD37AEA7-475F-DF4C-B1C1-E32D35D16150}"/>
              </a:ext>
            </a:extLst>
          </p:cNvPr>
          <p:cNvSpPr/>
          <p:nvPr/>
        </p:nvSpPr>
        <p:spPr>
          <a:xfrm>
            <a:off x="7970613" y="4270732"/>
            <a:ext cx="3296297" cy="274140"/>
          </a:xfrm>
          <a:prstGeom prst="ellipse">
            <a:avLst/>
          </a:prstGeom>
          <a:noFill/>
          <a:ln w="31750">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4770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23</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20E7C9F4-C39A-42AD-AAC3-76FBE09D7CC1}"/>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14.4.3 Transferts</a:t>
            </a:r>
          </a:p>
        </p:txBody>
      </p:sp>
      <p:sp>
        <p:nvSpPr>
          <p:cNvPr id="3" name="Title 10">
            <a:extLst>
              <a:ext uri="{FF2B5EF4-FFF2-40B4-BE49-F238E27FC236}">
                <a16:creationId xmlns:a16="http://schemas.microsoft.com/office/drawing/2014/main" id="{EC6F2EEA-4570-43F2-984D-D5B0E8755638}"/>
              </a:ext>
            </a:extLst>
          </p:cNvPr>
          <p:cNvSpPr txBox="1">
            <a:spLocks/>
          </p:cNvSpPr>
          <p:nvPr/>
        </p:nvSpPr>
        <p:spPr>
          <a:xfrm>
            <a:off x="887215" y="496389"/>
            <a:ext cx="10183556" cy="8845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14.4 Entrée de données dans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653CE303-4896-0B44-8DB2-4EFBB46F2E99}"/>
              </a:ext>
            </a:extLst>
          </p:cNvPr>
          <p:cNvSpPr>
            <a:spLocks noGrp="1"/>
          </p:cNvSpPr>
          <p:nvPr>
            <p:ph idx="1"/>
          </p:nvPr>
        </p:nvSpPr>
        <p:spPr>
          <a:xfrm>
            <a:off x="838200" y="1825626"/>
            <a:ext cx="10515600" cy="1760056"/>
          </a:xfrm>
        </p:spPr>
        <p:txBody>
          <a:bodyPr>
            <a:normAutofit lnSpcReduction="10000"/>
          </a:bodyPr>
          <a:lstStyle/>
          <a:p>
            <a:r>
              <a:rPr lang="en-US" sz="2000" dirty="0">
                <a:latin typeface="Open Sans" panose="020B0606030504020204" pitchFamily="34" charset="0"/>
                <a:ea typeface="Open Sans" panose="020B0606030504020204" pitchFamily="34" charset="0"/>
                <a:cs typeface="Open Sans" panose="020B0606030504020204" pitchFamily="34" charset="0"/>
              </a:rPr>
              <a:t>Les transferts entre nœuds sont définis dans la </a:t>
            </a:r>
            <a:r>
              <a:rPr lang="en-US" sz="2000" dirty="0" err="1">
                <a:latin typeface="Open Sans" panose="020B0606030504020204" pitchFamily="34" charset="0"/>
                <a:ea typeface="Open Sans" panose="020B0606030504020204" pitchFamily="34" charset="0"/>
                <a:cs typeface="Open Sans" panose="020B0606030504020204" pitchFamily="34" charset="0"/>
              </a:rPr>
              <a:t>feuille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nodeNode</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Les deux nœuds doivent appartenir à la même grille.</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Les liens de </a:t>
            </a:r>
            <a:r>
              <a:rPr lang="en-US" sz="2000" dirty="0" err="1">
                <a:latin typeface="Open Sans" panose="020B0606030504020204" pitchFamily="34" charset="0"/>
                <a:ea typeface="Open Sans" panose="020B0606030504020204" pitchFamily="34" charset="0"/>
                <a:cs typeface="Open Sans" panose="020B0606030504020204" pitchFamily="34" charset="0"/>
              </a:rPr>
              <a:t>transfert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existants</a:t>
            </a:r>
            <a:r>
              <a:rPr lang="en-US" sz="2000" dirty="0">
                <a:latin typeface="Open Sans" panose="020B0606030504020204" pitchFamily="34" charset="0"/>
                <a:ea typeface="Open Sans" panose="020B0606030504020204" pitchFamily="34" charset="0"/>
                <a:cs typeface="Open Sans" panose="020B0606030504020204" pitchFamily="34" charset="0"/>
              </a:rPr>
              <a:t> peuvent avoir des capacités </a:t>
            </a:r>
            <a:r>
              <a:rPr lang="en-US" sz="2000" dirty="0" err="1">
                <a:latin typeface="Open Sans" panose="020B0606030504020204" pitchFamily="34" charset="0"/>
                <a:ea typeface="Open Sans" panose="020B0606030504020204" pitchFamily="34" charset="0"/>
                <a:cs typeface="Open Sans" panose="020B0606030504020204" pitchFamily="34" charset="0"/>
              </a:rPr>
              <a:t>différentes</a:t>
            </a:r>
            <a:r>
              <a:rPr lang="en-US" sz="2000" dirty="0">
                <a:latin typeface="Open Sans" panose="020B0606030504020204" pitchFamily="34" charset="0"/>
                <a:ea typeface="Open Sans" panose="020B0606030504020204" pitchFamily="34" charset="0"/>
                <a:cs typeface="Open Sans" panose="020B0606030504020204" pitchFamily="34" charset="0"/>
              </a:rPr>
              <a:t> dans un </a:t>
            </a:r>
            <a:r>
              <a:rPr lang="en-US" sz="2000" dirty="0" err="1">
                <a:latin typeface="Open Sans" panose="020B0606030504020204" pitchFamily="34" charset="0"/>
                <a:ea typeface="Open Sans" panose="020B0606030504020204" pitchFamily="34" charset="0"/>
                <a:cs typeface="Open Sans" panose="020B0606030504020204" pitchFamily="34" charset="0"/>
              </a:rPr>
              <a:t>sens</a:t>
            </a:r>
            <a:r>
              <a:rPr lang="en-US" sz="2000" dirty="0">
                <a:latin typeface="Open Sans" panose="020B0606030504020204" pitchFamily="34" charset="0"/>
                <a:ea typeface="Open Sans" panose="020B0606030504020204" pitchFamily="34" charset="0"/>
                <a:cs typeface="Open Sans" panose="020B0606030504020204" pitchFamily="34" charset="0"/>
              </a:rPr>
              <a:t> et </a:t>
            </a:r>
            <a:r>
              <a:rPr lang="en-US" sz="2000" dirty="0" err="1">
                <a:latin typeface="Open Sans" panose="020B0606030504020204" pitchFamily="34" charset="0"/>
                <a:ea typeface="Open Sans" panose="020B0606030504020204" pitchFamily="34" charset="0"/>
                <a:cs typeface="Open Sans" panose="020B0606030504020204" pitchFamily="34" charset="0"/>
              </a:rPr>
              <a:t>puis</a:t>
            </a:r>
            <a:r>
              <a:rPr lang="en-US" sz="2000" dirty="0">
                <a:latin typeface="Open Sans" panose="020B0606030504020204" pitchFamily="34" charset="0"/>
                <a:ea typeface="Open Sans" panose="020B0606030504020204" pitchFamily="34" charset="0"/>
                <a:cs typeface="Open Sans" panose="020B0606030504020204" pitchFamily="34" charset="0"/>
              </a:rPr>
              <a:t> dans </a:t>
            </a:r>
            <a:r>
              <a:rPr lang="en-US" sz="2000" dirty="0" err="1">
                <a:latin typeface="Open Sans" panose="020B0606030504020204" pitchFamily="34" charset="0"/>
                <a:ea typeface="Open Sans" panose="020B0606030504020204" pitchFamily="34" charset="0"/>
                <a:cs typeface="Open Sans" panose="020B0606030504020204" pitchFamily="34" charset="0"/>
              </a:rPr>
              <a:t>l’autre</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Les investissements futurs auront toujours une capacité égale dans les deux sens.</a:t>
            </a:r>
          </a:p>
        </p:txBody>
      </p:sp>
      <p:pic>
        <p:nvPicPr>
          <p:cNvPr id="10" name="Picture 9" descr="Table&#10;&#10;Description automatically generated">
            <a:extLst>
              <a:ext uri="{FF2B5EF4-FFF2-40B4-BE49-F238E27FC236}">
                <a16:creationId xmlns:a16="http://schemas.microsoft.com/office/drawing/2014/main" id="{3821AB12-CCDE-D24F-9B3D-DF3A7EA35B2D}"/>
              </a:ext>
            </a:extLst>
          </p:cNvPr>
          <p:cNvPicPr>
            <a:picLocks noChangeAspect="1"/>
          </p:cNvPicPr>
          <p:nvPr/>
        </p:nvPicPr>
        <p:blipFill>
          <a:blip r:embed="rId4"/>
          <a:stretch>
            <a:fillRect/>
          </a:stretch>
        </p:blipFill>
        <p:spPr>
          <a:xfrm>
            <a:off x="3062893" y="3589466"/>
            <a:ext cx="6066213" cy="1993185"/>
          </a:xfrm>
          <a:prstGeom prst="rect">
            <a:avLst/>
          </a:prstGeom>
        </p:spPr>
      </p:pic>
      <p:sp>
        <p:nvSpPr>
          <p:cNvPr id="11" name="TextBox 10">
            <a:extLst>
              <a:ext uri="{FF2B5EF4-FFF2-40B4-BE49-F238E27FC236}">
                <a16:creationId xmlns:a16="http://schemas.microsoft.com/office/drawing/2014/main" id="{C82ED9C1-2083-3F4A-9831-629665F6E91F}"/>
              </a:ext>
            </a:extLst>
          </p:cNvPr>
          <p:cNvSpPr txBox="1"/>
          <p:nvPr/>
        </p:nvSpPr>
        <p:spPr>
          <a:xfrm>
            <a:off x="4175088" y="5663074"/>
            <a:ext cx="4022255" cy="261610"/>
          </a:xfrm>
          <a:prstGeom prst="rect">
            <a:avLst/>
          </a:prstGeom>
          <a:noFill/>
        </p:spPr>
        <p:txBody>
          <a:bodyPr wrap="none" rtlCol="0">
            <a:spAutoFit/>
          </a:bodyPr>
          <a:lstStyle/>
          <a:p>
            <a:r>
              <a:rPr lang="en-US" sz="1100" dirty="0" err="1">
                <a:latin typeface="Open Sans" panose="020B0606030504020204" pitchFamily="34" charset="0"/>
                <a:ea typeface="Open Sans" panose="020B0606030504020204" pitchFamily="34" charset="0"/>
                <a:cs typeface="Open Sans" panose="020B0606030504020204" pitchFamily="34" charset="0"/>
              </a:rPr>
              <a:t>feuille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nodeNode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b="1" dirty="0">
                <a:latin typeface="Open Sans" panose="020B0606030504020204" pitchFamily="34" charset="0"/>
                <a:ea typeface="Open Sans" panose="020B0606030504020204" pitchFamily="34" charset="0"/>
                <a:cs typeface="Open Sans" panose="020B0606030504020204" pitchFamily="34" charset="0"/>
              </a:rPr>
              <a:t>Source: </a:t>
            </a:r>
            <a:r>
              <a:rPr lang="en-US" sz="1100" dirty="0" err="1">
                <a:latin typeface="Open Sans" panose="020B0606030504020204" pitchFamily="34" charset="0"/>
                <a:ea typeface="Open Sans" panose="020B0606030504020204" pitchFamily="34" charset="0"/>
                <a:cs typeface="Open Sans" panose="020B0606030504020204" pitchFamily="34" charset="0"/>
              </a:rPr>
              <a:t>Modèle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FlexTool</a:t>
            </a:r>
            <a:r>
              <a:rPr lang="en-US" sz="1100" dirty="0">
                <a:latin typeface="Open Sans" panose="020B0606030504020204" pitchFamily="34" charset="0"/>
                <a:ea typeface="Open Sans" panose="020B0606030504020204" pitchFamily="34" charset="0"/>
                <a:cs typeface="Open Sans" panose="020B0606030504020204" pitchFamily="34" charset="0"/>
              </a:rPr>
              <a:t> de </a:t>
            </a:r>
            <a:r>
              <a:rPr lang="en-US" sz="1100" dirty="0" err="1">
                <a:latin typeface="Open Sans" panose="020B0606030504020204" pitchFamily="34" charset="0"/>
                <a:ea typeface="Open Sans" panose="020B0606030504020204" pitchFamily="34" charset="0"/>
                <a:cs typeface="Open Sans" panose="020B0606030504020204" pitchFamily="34" charset="0"/>
              </a:rPr>
              <a:t>l'IRENA</a:t>
            </a:r>
            <a:r>
              <a:rPr lang="en-US" sz="1100" dirty="0">
                <a:latin typeface="Open Sans" panose="020B0606030504020204" pitchFamily="34" charset="0"/>
                <a:ea typeface="Open Sans" panose="020B0606030504020204" pitchFamily="34" charset="0"/>
                <a:cs typeface="Open Sans" panose="020B0606030504020204" pitchFamily="34" charset="0"/>
              </a:rPr>
              <a:t> [1]</a:t>
            </a:r>
          </a:p>
        </p:txBody>
      </p:sp>
    </p:spTree>
    <p:extLst>
      <p:ext uri="{BB962C8B-B14F-4D97-AF65-F5344CB8AC3E}">
        <p14:creationId xmlns:p14="http://schemas.microsoft.com/office/powerpoint/2010/main" val="283214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24</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A0C963D5-E744-4F4F-85F6-02DB6E445BB1}"/>
              </a:ext>
            </a:extLst>
          </p:cNvPr>
          <p:cNvSpPr/>
          <p:nvPr/>
        </p:nvSpPr>
        <p:spPr>
          <a:xfrm>
            <a:off x="838200" y="867431"/>
            <a:ext cx="917448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14.4.4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Contraintes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d’une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unite de production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en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mode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répartition</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712935FE-5BBA-41F1-9FB2-660B40352769}"/>
              </a:ext>
            </a:extLst>
          </p:cNvPr>
          <p:cNvSpPr txBox="1">
            <a:spLocks/>
          </p:cNvSpPr>
          <p:nvPr/>
        </p:nvSpPr>
        <p:spPr>
          <a:xfrm>
            <a:off x="838199" y="71845"/>
            <a:ext cx="10376263" cy="8409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14.4 Entrées de données dans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B7333949-E0F9-4B47-8187-A5CA5BB1DDE5}"/>
              </a:ext>
            </a:extLst>
          </p:cNvPr>
          <p:cNvSpPr>
            <a:spLocks noGrp="1"/>
          </p:cNvSpPr>
          <p:nvPr>
            <p:ph idx="1"/>
          </p:nvPr>
        </p:nvSpPr>
        <p:spPr>
          <a:xfrm>
            <a:off x="838200" y="1231511"/>
            <a:ext cx="10515600" cy="3886806"/>
          </a:xfrm>
        </p:spPr>
        <p:txBody>
          <a:bodyPr vert="horz" lIns="91440" tIns="45720" rIns="91440" bIns="45720" rtlCol="0" anchor="t">
            <a:noAutofit/>
          </a:bodyPr>
          <a:lstStyle/>
          <a:p>
            <a:r>
              <a:rPr lang="en-US" sz="2000" dirty="0">
                <a:latin typeface="Open Sans"/>
                <a:ea typeface="Open Sans" panose="020B0606030504020204" pitchFamily="34" charset="0"/>
                <a:cs typeface="Open Sans" panose="020B0606030504020204" pitchFamily="34" charset="0"/>
              </a:rPr>
              <a:t>Les </a:t>
            </a:r>
            <a:r>
              <a:rPr lang="en-US" sz="2000" dirty="0" err="1">
                <a:latin typeface="Open Sans"/>
                <a:ea typeface="Open Sans" panose="020B0606030504020204" pitchFamily="34" charset="0"/>
                <a:cs typeface="Open Sans" panose="020B0606030504020204" pitchFamily="34" charset="0"/>
              </a:rPr>
              <a:t>principales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contraintes</a:t>
            </a:r>
            <a:r>
              <a:rPr lang="en-US" sz="2000" dirty="0">
                <a:latin typeface="Open Sans"/>
                <a:ea typeface="Open Sans" panose="020B0606030504020204" pitchFamily="34" charset="0"/>
                <a:cs typeface="Open Sans" panose="020B0606030504020204" pitchFamily="34" charset="0"/>
              </a:rPr>
              <a:t> et </a:t>
            </a:r>
            <a:r>
              <a:rPr lang="en-US" sz="2000" dirty="0" err="1">
                <a:latin typeface="Open Sans"/>
                <a:ea typeface="Open Sans" panose="020B0606030504020204" pitchFamily="34" charset="0"/>
                <a:cs typeface="Open Sans" panose="020B0606030504020204" pitchFamily="34" charset="0"/>
              </a:rPr>
              <a:t>équations</a:t>
            </a:r>
            <a:r>
              <a:rPr lang="en-US" sz="2000" dirty="0">
                <a:latin typeface="Open Sans"/>
                <a:ea typeface="Open Sans" panose="020B0606030504020204" pitchFamily="34" charset="0"/>
                <a:cs typeface="Open Sans" panose="020B0606030504020204" pitchFamily="34" charset="0"/>
              </a:rPr>
              <a:t> pour les </a:t>
            </a:r>
            <a:r>
              <a:rPr lang="en-US" sz="2000" dirty="0" err="1">
                <a:latin typeface="Open Sans"/>
                <a:ea typeface="Open Sans" panose="020B0606030504020204" pitchFamily="34" charset="0"/>
                <a:cs typeface="Open Sans" panose="020B0606030504020204" pitchFamily="34" charset="0"/>
              </a:rPr>
              <a:t>unités</a:t>
            </a:r>
            <a:r>
              <a:rPr lang="en-US" sz="2000" dirty="0">
                <a:latin typeface="Open Sans"/>
                <a:ea typeface="Open Sans" panose="020B0606030504020204" pitchFamily="34" charset="0"/>
                <a:cs typeface="Open Sans" panose="020B0606030504020204" pitchFamily="34" charset="0"/>
              </a:rPr>
              <a:t> de production </a:t>
            </a:r>
            <a:r>
              <a:rPr lang="en-US" sz="2000" dirty="0" err="1">
                <a:latin typeface="Open Sans"/>
                <a:ea typeface="Open Sans" panose="020B0606030504020204" pitchFamily="34" charset="0"/>
                <a:cs typeface="Open Sans" panose="020B0606030504020204" pitchFamily="34" charset="0"/>
              </a:rPr>
              <a:t>en</a:t>
            </a:r>
            <a:r>
              <a:rPr lang="en-US" sz="2000" dirty="0">
                <a:latin typeface="Open Sans"/>
                <a:ea typeface="Open Sans" panose="020B0606030504020204" pitchFamily="34" charset="0"/>
                <a:cs typeface="Open Sans" panose="020B0606030504020204" pitchFamily="34" charset="0"/>
              </a:rPr>
              <a:t> mode </a:t>
            </a:r>
            <a:r>
              <a:rPr lang="en-US" sz="2000" dirty="0" err="1">
                <a:latin typeface="Open Sans"/>
                <a:ea typeface="Open Sans" panose="020B0606030504020204" pitchFamily="34" charset="0"/>
                <a:cs typeface="Open Sans" panose="020B0606030504020204" pitchFamily="34" charset="0"/>
              </a:rPr>
              <a:t>répartition</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sont</a:t>
            </a:r>
            <a:r>
              <a:rPr lang="en-US" sz="2000" dirty="0">
                <a:latin typeface="Open Sans"/>
                <a:ea typeface="Open Sans" panose="020B0606030504020204" pitchFamily="34" charset="0"/>
                <a:cs typeface="Open Sans" panose="020B0606030504020204" pitchFamily="34" charset="0"/>
              </a:rPr>
              <a:t> les </a:t>
            </a:r>
            <a:r>
              <a:rPr lang="en-US" sz="2000" dirty="0" err="1">
                <a:latin typeface="Open Sans"/>
                <a:ea typeface="Open Sans" panose="020B0606030504020204" pitchFamily="34" charset="0"/>
                <a:cs typeface="Open Sans" panose="020B0606030504020204" pitchFamily="34" charset="0"/>
              </a:rPr>
              <a:t>suivantes</a:t>
            </a:r>
            <a:r>
              <a:rPr lang="en-US" sz="2000" dirty="0">
                <a:latin typeface="Open Sans"/>
                <a:ea typeface="Open Sans" panose="020B0606030504020204" pitchFamily="34" charset="0"/>
                <a:cs typeface="Open Sans" panose="020B0606030504020204" pitchFamily="34" charset="0"/>
              </a:rPr>
              <a:t>:</a:t>
            </a:r>
          </a:p>
          <a:p>
            <a:pPr lvl="1"/>
            <a:r>
              <a:rPr lang="en-US" sz="2000" dirty="0" err="1">
                <a:latin typeface="Open Sans"/>
                <a:ea typeface="Open Sans" panose="020B0606030504020204" pitchFamily="34" charset="0"/>
                <a:cs typeface="Open Sans" panose="020B0606030504020204" pitchFamily="34" charset="0"/>
              </a:rPr>
              <a:t>limite</a:t>
            </a:r>
            <a:r>
              <a:rPr lang="en-US" sz="2000" dirty="0">
                <a:latin typeface="Open Sans"/>
                <a:ea typeface="Open Sans" panose="020B0606030504020204" pitchFamily="34" charset="0"/>
                <a:cs typeface="Open Sans" panose="020B0606030504020204" pitchFamily="34" charset="0"/>
              </a:rPr>
              <a:t> à la </a:t>
            </a:r>
            <a:r>
              <a:rPr lang="en-US" sz="2000" dirty="0" err="1">
                <a:latin typeface="Open Sans"/>
                <a:ea typeface="Open Sans" panose="020B0606030504020204" pitchFamily="34" charset="0"/>
                <a:cs typeface="Open Sans" panose="020B0606030504020204" pitchFamily="34" charset="0"/>
              </a:rPr>
              <a:t>hausse</a:t>
            </a:r>
            <a:r>
              <a:rPr lang="en-US" sz="2000" dirty="0">
                <a:latin typeface="Open Sans"/>
                <a:ea typeface="Open Sans" panose="020B0606030504020204" pitchFamily="34" charset="0"/>
                <a:cs typeface="Open Sans" panose="020B0606030504020204" pitchFamily="34" charset="0"/>
              </a:rPr>
              <a:t> de la production, de la </a:t>
            </a:r>
            <a:r>
              <a:rPr lang="en-US" sz="2000" dirty="0" err="1">
                <a:latin typeface="Open Sans"/>
                <a:ea typeface="Open Sans" panose="020B0606030504020204" pitchFamily="34" charset="0"/>
                <a:cs typeface="Open Sans" panose="020B0606030504020204" pitchFamily="34" charset="0"/>
              </a:rPr>
              <a:t>réserve</a:t>
            </a:r>
            <a:r>
              <a:rPr lang="en-US" sz="2000" dirty="0">
                <a:latin typeface="Open Sans"/>
                <a:ea typeface="Open Sans" panose="020B0606030504020204" pitchFamily="34" charset="0"/>
                <a:cs typeface="Open Sans" panose="020B0606030504020204" pitchFamily="34" charset="0"/>
              </a:rPr>
              <a:t> et de la charge/</a:t>
            </a:r>
            <a:r>
              <a:rPr lang="en-US" sz="2000" dirty="0" err="1">
                <a:latin typeface="Open Sans"/>
                <a:ea typeface="Open Sans" panose="020B0606030504020204" pitchFamily="34" charset="0"/>
                <a:cs typeface="Open Sans" panose="020B0606030504020204" pitchFamily="34" charset="0"/>
              </a:rPr>
              <a:t>décharge</a:t>
            </a:r>
            <a:r>
              <a:rPr lang="en-US" sz="2000" dirty="0">
                <a:latin typeface="Open Sans"/>
                <a:ea typeface="Open Sans" panose="020B0606030504020204" pitchFamily="34" charset="0"/>
                <a:cs typeface="Open Sans" panose="020B0606030504020204" pitchFamily="34" charset="0"/>
              </a:rPr>
              <a:t> du stockage (</a:t>
            </a:r>
            <a:r>
              <a:rPr lang="en-US" sz="2000" dirty="0" err="1">
                <a:latin typeface="Open Sans"/>
                <a:ea typeface="Open Sans" panose="020B0606030504020204" pitchFamily="34" charset="0"/>
                <a:cs typeface="Open Sans" panose="020B0606030504020204" pitchFamily="34" charset="0"/>
              </a:rPr>
              <a:t>toujours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activée</a:t>
            </a:r>
            <a:r>
              <a:rPr lang="en-US" sz="2000" dirty="0">
                <a:latin typeface="Open Sans"/>
                <a:ea typeface="Open Sans" panose="020B0606030504020204" pitchFamily="34" charset="0"/>
                <a:cs typeface="Open Sans" panose="020B0606030504020204" pitchFamily="34" charset="0"/>
              </a:rPr>
              <a:t>);</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catégories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d'unités</a:t>
            </a:r>
            <a:r>
              <a:rPr lang="en-US" sz="2000" dirty="0">
                <a:latin typeface="Open Sans" panose="020B0606030504020204" pitchFamily="34" charset="0"/>
                <a:ea typeface="Open Sans" panose="020B0606030504020204" pitchFamily="34" charset="0"/>
                <a:cs typeface="Open Sans" panose="020B0606030504020204" pitchFamily="34" charset="0"/>
              </a:rPr>
              <a:t> de production: </a:t>
            </a:r>
            <a:r>
              <a:rPr lang="en-US" sz="2000" dirty="0" err="1">
                <a:latin typeface="Open Sans" panose="020B0606030504020204" pitchFamily="34" charset="0"/>
                <a:ea typeface="Open Sans" panose="020B0606030504020204" pitchFamily="34" charset="0"/>
                <a:cs typeface="Open Sans" panose="020B0606030504020204" pitchFamily="34" charset="0"/>
              </a:rPr>
              <a:t>centrales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hydroélectrique</a:t>
            </a:r>
            <a:r>
              <a:rPr lang="en-US" sz="2000" dirty="0">
                <a:latin typeface="Open Sans" panose="020B0606030504020204" pitchFamily="34" charset="0"/>
                <a:ea typeface="Open Sans" panose="020B0606030504020204" pitchFamily="34" charset="0"/>
                <a:cs typeface="Open Sans" panose="020B0606030504020204" pitchFamily="34" charset="0"/>
              </a:rPr>
              <a:t>, avec </a:t>
            </a:r>
            <a:r>
              <a:rPr lang="en-US" sz="2000" dirty="0" err="1">
                <a:latin typeface="Open Sans" panose="020B0606030504020204" pitchFamily="34" charset="0"/>
                <a:ea typeface="Open Sans" panose="020B0606030504020204" pitchFamily="34" charset="0"/>
                <a:cs typeface="Open Sans" panose="020B0606030504020204" pitchFamily="34" charset="0"/>
              </a:rPr>
              <a:t>ou</a:t>
            </a:r>
            <a:r>
              <a:rPr lang="en-US" sz="2000" dirty="0">
                <a:latin typeface="Open Sans" panose="020B0606030504020204" pitchFamily="34" charset="0"/>
                <a:ea typeface="Open Sans" panose="020B0606030504020204" pitchFamily="34" charset="0"/>
                <a:cs typeface="Open Sans" panose="020B0606030504020204" pitchFamily="34" charset="0"/>
              </a:rPr>
              <a:t> sans </a:t>
            </a:r>
            <a:r>
              <a:rPr lang="en-US" sz="2000" dirty="0" err="1">
                <a:latin typeface="Open Sans" panose="020B0606030504020204" pitchFamily="34" charset="0"/>
                <a:ea typeface="Open Sans" panose="020B0606030504020204" pitchFamily="34" charset="0"/>
                <a:cs typeface="Open Sans" panose="020B0606030504020204" pitchFamily="34" charset="0"/>
              </a:rPr>
              <a:t>capacité</a:t>
            </a:r>
            <a:r>
              <a:rPr lang="en-US" sz="2000" dirty="0">
                <a:latin typeface="Open Sans" panose="020B0606030504020204" pitchFamily="34" charset="0"/>
                <a:ea typeface="Open Sans" panose="020B0606030504020204" pitchFamily="34" charset="0"/>
                <a:cs typeface="Open Sans" panose="020B0606030504020204" pitchFamily="34" charset="0"/>
              </a:rPr>
              <a:t> de stockage, </a:t>
            </a:r>
            <a:r>
              <a:rPr lang="en-US" sz="2000" dirty="0" err="1">
                <a:latin typeface="Open Sans" panose="020B0606030504020204" pitchFamily="34" charset="0"/>
                <a:ea typeface="Open Sans" panose="020B0606030504020204" pitchFamily="34" charset="0"/>
                <a:cs typeface="Open Sans" panose="020B0606030504020204" pitchFamily="34" charset="0"/>
              </a:rPr>
              <a:t>centrales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thermiques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unités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utilisant</a:t>
            </a:r>
            <a:r>
              <a:rPr lang="en-US" sz="2000" dirty="0">
                <a:latin typeface="Open Sans" panose="020B0606030504020204" pitchFamily="34" charset="0"/>
                <a:ea typeface="Open Sans" panose="020B0606030504020204" pitchFamily="34" charset="0"/>
                <a:cs typeface="Open Sans" panose="020B0606030504020204" pitchFamily="34" charset="0"/>
              </a:rPr>
              <a:t> des ÉRV, </a:t>
            </a:r>
            <a:r>
              <a:rPr lang="en-US" sz="2000" dirty="0" err="1">
                <a:latin typeface="Open Sans" panose="020B0606030504020204" pitchFamily="34" charset="0"/>
                <a:ea typeface="Open Sans" panose="020B0606030504020204" pitchFamily="34" charset="0"/>
                <a:cs typeface="Open Sans" panose="020B0606030504020204" pitchFamily="34" charset="0"/>
              </a:rPr>
              <a:t>unités</a:t>
            </a:r>
            <a:r>
              <a:rPr lang="en-US" sz="2000" dirty="0">
                <a:latin typeface="Open Sans" panose="020B0606030504020204" pitchFamily="34" charset="0"/>
                <a:ea typeface="Open Sans" panose="020B0606030504020204" pitchFamily="34" charset="0"/>
                <a:cs typeface="Open Sans" panose="020B0606030504020204" pitchFamily="34" charset="0"/>
              </a:rPr>
              <a:t> de conversion.</a:t>
            </a:r>
          </a:p>
          <a:p>
            <a:r>
              <a:rPr lang="en-US" sz="2000" dirty="0" err="1">
                <a:latin typeface="Open Sans" panose="020B0606030504020204" pitchFamily="34" charset="0"/>
                <a:ea typeface="Open Sans" panose="020B0606030504020204" pitchFamily="34" charset="0"/>
                <a:cs typeface="Open Sans" panose="020B0606030504020204" pitchFamily="34" charset="0"/>
              </a:rPr>
              <a:t>Unités</a:t>
            </a:r>
            <a:r>
              <a:rPr lang="en-US" sz="2000" dirty="0">
                <a:latin typeface="Open Sans" panose="020B0606030504020204" pitchFamily="34" charset="0"/>
                <a:ea typeface="Open Sans" panose="020B0606030504020204" pitchFamily="34" charset="0"/>
                <a:cs typeface="Open Sans" panose="020B0606030504020204" pitchFamily="34" charset="0"/>
              </a:rPr>
              <a:t> de production variable </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US" sz="2000" b="1" dirty="0" err="1">
                <a:latin typeface="Open Sans" panose="020B0606030504020204" pitchFamily="34" charset="0"/>
                <a:ea typeface="Open Sans" panose="020B0606030504020204" pitchFamily="34" charset="0"/>
                <a:cs typeface="Open Sans" panose="020B0606030504020204" pitchFamily="34" charset="0"/>
              </a:rPr>
              <a:t>activée</a:t>
            </a:r>
            <a:r>
              <a:rPr lang="en-US" sz="2000" b="1" dirty="0">
                <a:latin typeface="Open Sans" panose="020B0606030504020204" pitchFamily="34" charset="0"/>
                <a:ea typeface="Open Sans" panose="020B0606030504020204" pitchFamily="34" charset="0"/>
                <a:cs typeface="Open Sans" panose="020B0606030504020204" pitchFamily="34" charset="0"/>
              </a:rPr>
              <a:t> par </a:t>
            </a:r>
            <a:r>
              <a:rPr lang="en-US" sz="2000" b="1" dirty="0" err="1">
                <a:latin typeface="Open Sans" panose="020B0606030504020204" pitchFamily="34" charset="0"/>
                <a:ea typeface="Open Sans" panose="020B0606030504020204" pitchFamily="34" charset="0"/>
                <a:cs typeface="Open Sans" panose="020B0606030504020204" pitchFamily="34" charset="0"/>
              </a:rPr>
              <a:t>l'utilisateur</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si</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elle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est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activée</a:t>
            </a:r>
            <a:r>
              <a:rPr lang="en-US" sz="2000" dirty="0">
                <a:latin typeface="Open Sans" panose="020B0606030504020204" pitchFamily="34" charset="0"/>
                <a:ea typeface="Open Sans" panose="020B0606030504020204" pitchFamily="34" charset="0"/>
                <a:cs typeface="Open Sans" panose="020B0606030504020204" pitchFamily="34" charset="0"/>
              </a:rPr>
              <a:t>, les </a:t>
            </a:r>
            <a:r>
              <a:rPr lang="en-US" sz="2000" dirty="0" err="1">
                <a:latin typeface="Open Sans" panose="020B0606030504020204" pitchFamily="34" charset="0"/>
                <a:ea typeface="Open Sans" panose="020B0606030504020204" pitchFamily="34" charset="0"/>
                <a:cs typeface="Open Sans" panose="020B0606030504020204" pitchFamily="34" charset="0"/>
              </a:rPr>
              <a:t>unités</a:t>
            </a:r>
            <a:r>
              <a:rPr lang="en-US" sz="2000" dirty="0">
                <a:latin typeface="Open Sans" panose="020B0606030504020204" pitchFamily="34" charset="0"/>
                <a:ea typeface="Open Sans" panose="020B0606030504020204" pitchFamily="34" charset="0"/>
                <a:cs typeface="Open Sans" panose="020B0606030504020204" pitchFamily="34" charset="0"/>
              </a:rPr>
              <a:t> de production </a:t>
            </a:r>
            <a:r>
              <a:rPr lang="en-US" sz="2000" dirty="0" err="1">
                <a:latin typeface="Open Sans" panose="020B0606030504020204" pitchFamily="34" charset="0"/>
                <a:ea typeface="Open Sans" panose="020B0606030504020204" pitchFamily="34" charset="0"/>
                <a:cs typeface="Open Sans" panose="020B0606030504020204" pitchFamily="34" charset="0"/>
              </a:rPr>
              <a:t>peuvent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avoir</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des </a:t>
            </a:r>
            <a:r>
              <a:rPr lang="en-US" sz="2000"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démarrage</a:t>
            </a:r>
            <a:r>
              <a:rPr lang="en-US" sz="2000" dirty="0">
                <a:latin typeface="Open Sans" panose="020B0606030504020204" pitchFamily="34" charset="0"/>
                <a:ea typeface="Open Sans" panose="020B0606030504020204" pitchFamily="34" charset="0"/>
                <a:cs typeface="Open Sans" panose="020B0606030504020204" pitchFamily="34" charset="0"/>
              </a:rPr>
              <a:t>, un temps de </a:t>
            </a:r>
            <a:r>
              <a:rPr lang="en-US" sz="2000" dirty="0" err="1">
                <a:latin typeface="Open Sans" panose="020B0606030504020204" pitchFamily="34" charset="0"/>
                <a:ea typeface="Open Sans" panose="020B0606030504020204" pitchFamily="34" charset="0"/>
                <a:cs typeface="Open Sans" panose="020B0606030504020204" pitchFamily="34" charset="0"/>
              </a:rPr>
              <a:t>fonctionnement</a:t>
            </a:r>
            <a:r>
              <a:rPr lang="en-US" sz="2000" dirty="0">
                <a:latin typeface="Open Sans" panose="020B0606030504020204" pitchFamily="34" charset="0"/>
                <a:ea typeface="Open Sans" panose="020B0606030504020204" pitchFamily="34" charset="0"/>
                <a:cs typeface="Open Sans" panose="020B0606030504020204" pitchFamily="34" charset="0"/>
              </a:rPr>
              <a:t> et </a:t>
            </a:r>
            <a:r>
              <a:rPr lang="en-US" sz="2000" dirty="0" err="1">
                <a:latin typeface="Open Sans" panose="020B0606030504020204" pitchFamily="34" charset="0"/>
                <a:ea typeface="Open Sans" panose="020B0606030504020204" pitchFamily="34" charset="0"/>
                <a:cs typeface="Open Sans" panose="020B0606030504020204" pitchFamily="34" charset="0"/>
              </a:rPr>
              <a:t>d'arrêt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minimaux</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perte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d'efficacité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en</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cas</a:t>
            </a:r>
            <a:r>
              <a:rPr lang="en-US" sz="2000" dirty="0">
                <a:latin typeface="Open Sans" panose="020B0606030504020204" pitchFamily="34" charset="0"/>
                <a:ea typeface="Open Sans" panose="020B0606030504020204" pitchFamily="34" charset="0"/>
                <a:cs typeface="Open Sans" panose="020B0606030504020204" pitchFamily="34" charset="0"/>
              </a:rPr>
              <a:t> de charge </a:t>
            </a:r>
            <a:r>
              <a:rPr lang="en-US" sz="2000" dirty="0" err="1">
                <a:latin typeface="Open Sans" panose="020B0606030504020204" pitchFamily="34" charset="0"/>
                <a:ea typeface="Open Sans" panose="020B0606030504020204" pitchFamily="34" charset="0"/>
                <a:cs typeface="Open Sans" panose="020B0606030504020204" pitchFamily="34" charset="0"/>
              </a:rPr>
              <a:t>partielle</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err="1">
                <a:latin typeface="Open Sans" panose="020B0606030504020204" pitchFamily="34" charset="0"/>
                <a:ea typeface="Open Sans" panose="020B0606030504020204" pitchFamily="34" charset="0"/>
                <a:cs typeface="Open Sans" panose="020B0606030504020204" pitchFamily="34" charset="0"/>
              </a:rPr>
              <a:t>Contraintes</a:t>
            </a:r>
            <a:r>
              <a:rPr lang="en-US" sz="2000" dirty="0">
                <a:latin typeface="Open Sans" panose="020B0606030504020204" pitchFamily="34" charset="0"/>
                <a:ea typeface="Open Sans" panose="020B0606030504020204" pitchFamily="34" charset="0"/>
                <a:cs typeface="Open Sans" panose="020B0606030504020204" pitchFamily="34" charset="0"/>
              </a:rPr>
              <a:t> de montée </a:t>
            </a:r>
            <a:r>
              <a:rPr lang="en-US" sz="2000" dirty="0" err="1">
                <a:latin typeface="Open Sans" panose="020B0606030504020204" pitchFamily="34" charset="0"/>
                <a:ea typeface="Open Sans" panose="020B0606030504020204" pitchFamily="34" charset="0"/>
                <a:cs typeface="Open Sans" panose="020B0606030504020204" pitchFamily="34" charset="0"/>
              </a:rPr>
              <a:t>en</a:t>
            </a:r>
            <a:r>
              <a:rPr lang="en-US" sz="2000" dirty="0">
                <a:latin typeface="Open Sans" panose="020B0606030504020204" pitchFamily="34" charset="0"/>
                <a:ea typeface="Open Sans" panose="020B0606030504020204" pitchFamily="34" charset="0"/>
                <a:cs typeface="Open Sans" panose="020B0606030504020204" pitchFamily="34" charset="0"/>
              </a:rPr>
              <a:t> puissance </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US" sz="2000" b="1" dirty="0" err="1">
                <a:latin typeface="Open Sans" panose="020B0606030504020204" pitchFamily="34" charset="0"/>
                <a:ea typeface="Open Sans" panose="020B0606030504020204" pitchFamily="34" charset="0"/>
                <a:cs typeface="Open Sans" panose="020B0606030504020204" pitchFamily="34" charset="0"/>
              </a:rPr>
              <a:t>activées</a:t>
            </a:r>
            <a:r>
              <a:rPr lang="en-US" sz="2000" b="1" dirty="0">
                <a:latin typeface="Open Sans" panose="020B0606030504020204" pitchFamily="34" charset="0"/>
                <a:ea typeface="Open Sans" panose="020B0606030504020204" pitchFamily="34" charset="0"/>
                <a:cs typeface="Open Sans" panose="020B0606030504020204" pitchFamily="34" charset="0"/>
              </a:rPr>
              <a:t> par </a:t>
            </a:r>
            <a:r>
              <a:rPr lang="en-US" sz="2000" b="1" dirty="0" err="1">
                <a:latin typeface="Open Sans" panose="020B0606030504020204" pitchFamily="34" charset="0"/>
                <a:ea typeface="Open Sans" panose="020B0606030504020204" pitchFamily="34" charset="0"/>
                <a:cs typeface="Open Sans" panose="020B0606030504020204" pitchFamily="34" charset="0"/>
              </a:rPr>
              <a:t>l'utilisateur</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liés</a:t>
            </a:r>
            <a:r>
              <a:rPr lang="en-US" sz="2000" dirty="0">
                <a:latin typeface="Open Sans" panose="020B0606030504020204" pitchFamily="34" charset="0"/>
                <a:ea typeface="Open Sans" panose="020B0606030504020204" pitchFamily="34" charset="0"/>
                <a:cs typeface="Open Sans" panose="020B0606030504020204" pitchFamily="34" charset="0"/>
              </a:rPr>
              <a:t> aux </a:t>
            </a:r>
            <a:r>
              <a:rPr lang="en-US" sz="2000" dirty="0" err="1">
                <a:latin typeface="Open Sans" panose="020B0606030504020204" pitchFamily="34" charset="0"/>
                <a:ea typeface="Open Sans" panose="020B0606030504020204" pitchFamily="34" charset="0"/>
                <a:cs typeface="Open Sans" panose="020B0606030504020204" pitchFamily="34" charset="0"/>
              </a:rPr>
              <a:t>opérations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US" sz="2000" b="1" dirty="0" err="1">
                <a:latin typeface="Open Sans" panose="020B0606030504020204" pitchFamily="34" charset="0"/>
                <a:ea typeface="Open Sans" panose="020B0606030504020204" pitchFamily="34" charset="0"/>
                <a:cs typeface="Open Sans" panose="020B0606030504020204" pitchFamily="34" charset="0"/>
              </a:rPr>
              <a:t>toujours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activés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mais</a:t>
            </a:r>
            <a:r>
              <a:rPr lang="en-US" sz="2000" b="1" dirty="0">
                <a:latin typeface="Open Sans" panose="020B0606030504020204" pitchFamily="34" charset="0"/>
                <a:ea typeface="Open Sans" panose="020B0606030504020204" pitchFamily="34" charset="0"/>
                <a:cs typeface="Open Sans" panose="020B0606030504020204" pitchFamily="34" charset="0"/>
              </a:rPr>
              <a:t> les </a:t>
            </a:r>
            <a:r>
              <a:rPr lang="en-US" sz="2000" b="1" dirty="0" err="1">
                <a:latin typeface="Open Sans" panose="020B0606030504020204" pitchFamily="34" charset="0"/>
                <a:ea typeface="Open Sans" panose="020B0606030504020204" pitchFamily="34" charset="0"/>
                <a:cs typeface="Open Sans" panose="020B0606030504020204" pitchFamily="34" charset="0"/>
              </a:rPr>
              <a:t>paramètres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peuvent</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avoir</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une</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valeur</a:t>
            </a:r>
            <a:r>
              <a:rPr lang="en-US" sz="2000" b="1" dirty="0">
                <a:latin typeface="Open Sans" panose="020B0606030504020204" pitchFamily="34" charset="0"/>
                <a:ea typeface="Open Sans" panose="020B0606030504020204" pitchFamily="34" charset="0"/>
                <a:cs typeface="Open Sans" panose="020B0606030504020204" pitchFamily="34" charset="0"/>
              </a:rPr>
              <a:t> de 0)</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 variables: carburant, </a:t>
            </a:r>
            <a:r>
              <a:rPr lang="en-US" sz="2000"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 variables </a:t>
            </a:r>
            <a:r>
              <a:rPr lang="en-US" sz="2000" dirty="0" err="1">
                <a:latin typeface="Open Sans" panose="020B0606030504020204" pitchFamily="34" charset="0"/>
                <a:ea typeface="Open Sans" panose="020B0606030504020204" pitchFamily="34" charset="0"/>
                <a:cs typeface="Open Sans" panose="020B0606030504020204" pitchFamily="34" charset="0"/>
              </a:rPr>
              <a:t>d’opération</a:t>
            </a:r>
            <a:r>
              <a:rPr lang="en-US" sz="2000" dirty="0">
                <a:latin typeface="Open Sans" panose="020B0606030504020204" pitchFamily="34" charset="0"/>
                <a:ea typeface="Open Sans" panose="020B0606030504020204" pitchFamily="34" charset="0"/>
                <a:cs typeface="Open Sans" panose="020B0606030504020204" pitchFamily="34" charset="0"/>
              </a:rPr>
              <a:t> et de maintenance, </a:t>
            </a:r>
            <a:r>
              <a:rPr lang="en-US" sz="2000" dirty="0" err="1">
                <a:latin typeface="Open Sans" panose="020B0606030504020204" pitchFamily="34" charset="0"/>
                <a:ea typeface="Open Sans" panose="020B0606030504020204" pitchFamily="34" charset="0"/>
                <a:cs typeface="Open Sans" panose="020B0606030504020204" pitchFamily="34" charset="0"/>
              </a:rPr>
              <a:t>coût</a:t>
            </a:r>
            <a:r>
              <a:rPr lang="en-US" sz="2000" dirty="0">
                <a:latin typeface="Open Sans" panose="020B0606030504020204" pitchFamily="34" charset="0"/>
                <a:ea typeface="Open Sans" panose="020B0606030504020204" pitchFamily="34" charset="0"/>
                <a:cs typeface="Open Sans" panose="020B0606030504020204" pitchFamily="34" charset="0"/>
              </a:rPr>
              <a:t> du CO</a:t>
            </a:r>
            <a:r>
              <a:rPr lang="en-US" sz="2000" baseline="-25000" dirty="0">
                <a:latin typeface="Open Sans" panose="020B0606030504020204" pitchFamily="34" charset="0"/>
                <a:ea typeface="Open Sans" panose="020B0606030504020204" pitchFamily="34" charset="0"/>
                <a:cs typeface="Open Sans" panose="020B0606030504020204" pitchFamily="34" charset="0"/>
              </a:rPr>
              <a:t>2</a:t>
            </a:r>
            <a:r>
              <a:rPr lang="en-US" sz="2000" dirty="0">
                <a:latin typeface="Open Sans" panose="020B0606030504020204" pitchFamily="34" charset="0"/>
                <a:ea typeface="Open Sans" panose="020B0606030504020204" pitchFamily="34" charset="0"/>
                <a:cs typeface="Open Sans" panose="020B0606030504020204" pitchFamily="34" charset="0"/>
              </a:rPr>
              <a:t> , </a:t>
            </a:r>
            <a:r>
              <a:rPr lang="en-US" sz="2000"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démarrage</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 fixes: </a:t>
            </a:r>
            <a:r>
              <a:rPr lang="en-US" sz="2000"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 fixes </a:t>
            </a:r>
            <a:r>
              <a:rPr lang="en-US" sz="2000" dirty="0" err="1">
                <a:latin typeface="Open Sans" panose="020B0606030504020204" pitchFamily="34" charset="0"/>
                <a:ea typeface="Open Sans" panose="020B0606030504020204" pitchFamily="34" charset="0"/>
                <a:cs typeface="Open Sans" panose="020B0606030504020204" pitchFamily="34" charset="0"/>
              </a:rPr>
              <a:t>d’opératoin</a:t>
            </a:r>
            <a:r>
              <a:rPr lang="en-US" sz="2000" dirty="0">
                <a:latin typeface="Open Sans" panose="020B0606030504020204" pitchFamily="34" charset="0"/>
                <a:ea typeface="Open Sans" panose="020B0606030504020204" pitchFamily="34" charset="0"/>
                <a:cs typeface="Open Sans" panose="020B0606030504020204" pitchFamily="34" charset="0"/>
              </a:rPr>
              <a:t> et de maintenance.</a:t>
            </a:r>
          </a:p>
        </p:txBody>
      </p:sp>
    </p:spTree>
    <p:extLst>
      <p:ext uri="{BB962C8B-B14F-4D97-AF65-F5344CB8AC3E}">
        <p14:creationId xmlns:p14="http://schemas.microsoft.com/office/powerpoint/2010/main" val="139950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a:ln>
            <a:noFill/>
          </a:ln>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25</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719454D-F154-4623-87A1-5C8A8D35B8D6}"/>
              </a:ext>
            </a:extLst>
          </p:cNvPr>
          <p:cNvSpPr/>
          <p:nvPr/>
        </p:nvSpPr>
        <p:spPr>
          <a:xfrm>
            <a:off x="646175" y="946249"/>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14.4.5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Catégorie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d'unités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27CDF012-95B2-44DF-BEEE-B412B4985BF0}"/>
              </a:ext>
            </a:extLst>
          </p:cNvPr>
          <p:cNvSpPr txBox="1">
            <a:spLocks/>
          </p:cNvSpPr>
          <p:nvPr/>
        </p:nvSpPr>
        <p:spPr>
          <a:xfrm>
            <a:off x="543729" y="19589"/>
            <a:ext cx="10468260" cy="8628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14.4 Entrée des données dans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420F50A3-A3DF-9842-82A0-98E22E770CC9}"/>
              </a:ext>
            </a:extLst>
          </p:cNvPr>
          <p:cNvSpPr>
            <a:spLocks noGrp="1"/>
          </p:cNvSpPr>
          <p:nvPr>
            <p:ph idx="1"/>
          </p:nvPr>
        </p:nvSpPr>
        <p:spPr>
          <a:xfrm>
            <a:off x="651173" y="1525552"/>
            <a:ext cx="5593422" cy="3814887"/>
          </a:xfrm>
        </p:spPr>
        <p:txBody>
          <a:bodyPr>
            <a:normAutofit lnSpcReduction="10000"/>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Quatre </a:t>
            </a:r>
            <a:r>
              <a:rPr lang="en-US" sz="2000" b="1" dirty="0" err="1">
                <a:latin typeface="Open Sans" panose="020B0606030504020204" pitchFamily="34" charset="0"/>
                <a:ea typeface="Open Sans" panose="020B0606030504020204" pitchFamily="34" charset="0"/>
                <a:cs typeface="Open Sans" panose="020B0606030504020204" pitchFamily="34" charset="0"/>
              </a:rPr>
              <a:t>catégories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d'unités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unités</a:t>
            </a:r>
            <a:r>
              <a:rPr lang="en-US" sz="2000" dirty="0">
                <a:latin typeface="Open Sans" panose="020B0606030504020204" pitchFamily="34" charset="0"/>
                <a:ea typeface="Open Sans" panose="020B0606030504020204" pitchFamily="34" charset="0"/>
                <a:cs typeface="Open Sans" panose="020B0606030504020204" pitchFamily="34" charset="0"/>
              </a:rPr>
              <a:t> de production, avec </a:t>
            </a:r>
            <a:r>
              <a:rPr lang="en-US" sz="2000" dirty="0" err="1">
                <a:latin typeface="Open Sans" panose="020B0606030504020204" pitchFamily="34" charset="0"/>
                <a:ea typeface="Open Sans" panose="020B0606030504020204" pitchFamily="34" charset="0"/>
                <a:cs typeface="Open Sans" panose="020B0606030504020204" pitchFamily="34" charset="0"/>
              </a:rPr>
              <a:t>ou</a:t>
            </a:r>
            <a:r>
              <a:rPr lang="en-US" sz="2000" dirty="0">
                <a:latin typeface="Open Sans" panose="020B0606030504020204" pitchFamily="34" charset="0"/>
                <a:ea typeface="Open Sans" panose="020B0606030504020204" pitchFamily="34" charset="0"/>
                <a:cs typeface="Open Sans" panose="020B0606030504020204" pitchFamily="34" charset="0"/>
              </a:rPr>
              <a:t> sans stockage, </a:t>
            </a:r>
            <a:r>
              <a:rPr lang="en-US" sz="2000" dirty="0" err="1">
                <a:latin typeface="Open Sans" panose="020B0606030504020204" pitchFamily="34" charset="0"/>
                <a:ea typeface="Open Sans" panose="020B0606030504020204" pitchFamily="34" charset="0"/>
                <a:cs typeface="Open Sans" panose="020B0606030504020204" pitchFamily="34" charset="0"/>
              </a:rPr>
              <a:t>unités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utilisant</a:t>
            </a:r>
            <a:r>
              <a:rPr lang="en-US" sz="2000" dirty="0">
                <a:latin typeface="Open Sans" panose="020B0606030504020204" pitchFamily="34" charset="0"/>
                <a:ea typeface="Open Sans" panose="020B0606030504020204" pitchFamily="34" charset="0"/>
                <a:cs typeface="Open Sans" panose="020B0606030504020204" pitchFamily="34" charset="0"/>
              </a:rPr>
              <a:t> des ÉRV, </a:t>
            </a:r>
            <a:r>
              <a:rPr lang="en-US" sz="2000" dirty="0" err="1">
                <a:latin typeface="Open Sans" panose="020B0606030504020204" pitchFamily="34" charset="0"/>
                <a:ea typeface="Open Sans" panose="020B0606030504020204" pitchFamily="34" charset="0"/>
                <a:cs typeface="Open Sans" panose="020B0606030504020204" pitchFamily="34" charset="0"/>
              </a:rPr>
              <a:t>unité</a:t>
            </a:r>
            <a:r>
              <a:rPr lang="en-US" sz="2000" dirty="0">
                <a:latin typeface="Open Sans" panose="020B0606030504020204" pitchFamily="34" charset="0"/>
                <a:ea typeface="Open Sans" panose="020B0606030504020204" pitchFamily="34" charset="0"/>
                <a:cs typeface="Open Sans" panose="020B0606030504020204" pitchFamily="34" charset="0"/>
              </a:rPr>
              <a:t> de conversion.</a:t>
            </a:r>
          </a:p>
          <a:p>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détermine</a:t>
            </a:r>
            <a:r>
              <a:rPr lang="en-US" sz="2000" dirty="0">
                <a:latin typeface="Open Sans" panose="020B0606030504020204" pitchFamily="34" charset="0"/>
                <a:ea typeface="Open Sans" panose="020B0606030504020204" pitchFamily="34" charset="0"/>
                <a:cs typeface="Open Sans" panose="020B0606030504020204" pitchFamily="34" charset="0"/>
              </a:rPr>
              <a:t> la </a:t>
            </a:r>
            <a:r>
              <a:rPr lang="en-US" sz="2000" dirty="0" err="1">
                <a:latin typeface="Open Sans" panose="020B0606030504020204" pitchFamily="34" charset="0"/>
                <a:ea typeface="Open Sans" panose="020B0606030504020204" pitchFamily="34" charset="0"/>
                <a:cs typeface="Open Sans" panose="020B0606030504020204" pitchFamily="34" charset="0"/>
              </a:rPr>
              <a:t>catégorie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d'unités</a:t>
            </a:r>
            <a:r>
              <a:rPr lang="en-US" sz="2000" dirty="0">
                <a:latin typeface="Open Sans" panose="020B0606030504020204" pitchFamily="34" charset="0"/>
                <a:ea typeface="Open Sans" panose="020B0606030504020204" pitchFamily="34" charset="0"/>
                <a:cs typeface="Open Sans" panose="020B0606030504020204" pitchFamily="34" charset="0"/>
              </a:rPr>
              <a:t> sur la base de </a:t>
            </a:r>
            <a:r>
              <a:rPr lang="en-US" sz="2000" dirty="0" err="1">
                <a:latin typeface="Open Sans" panose="020B0606030504020204" pitchFamily="34" charset="0"/>
                <a:ea typeface="Open Sans" panose="020B0606030504020204" pitchFamily="34" charset="0"/>
                <a:cs typeface="Open Sans" panose="020B0606030504020204" pitchFamily="34" charset="0"/>
              </a:rPr>
              <a:t>l'entrée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d'unité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définie</a:t>
            </a:r>
            <a:r>
              <a:rPr lang="en-US" sz="2000" dirty="0">
                <a:latin typeface="Open Sans" panose="020B0606030504020204" pitchFamily="34" charset="0"/>
                <a:ea typeface="Open Sans" panose="020B0606030504020204" pitchFamily="34" charset="0"/>
                <a:cs typeface="Open Sans" panose="020B0606030504020204" pitchFamily="34" charset="0"/>
              </a:rPr>
              <a:t> dans la </a:t>
            </a:r>
            <a:r>
              <a:rPr lang="en-US" sz="2000" dirty="0" err="1">
                <a:latin typeface="Open Sans" panose="020B0606030504020204" pitchFamily="34" charset="0"/>
                <a:ea typeface="Open Sans" panose="020B0606030504020204" pitchFamily="34" charset="0"/>
                <a:cs typeface="Open Sans" panose="020B0606030504020204" pitchFamily="34" charset="0"/>
              </a:rPr>
              <a:t>feuille</a:t>
            </a:r>
            <a:r>
              <a:rPr lang="en-US" sz="2000" dirty="0">
                <a:latin typeface="Open Sans" panose="020B0606030504020204" pitchFamily="34" charset="0"/>
                <a:ea typeface="Open Sans" panose="020B0606030504020204" pitchFamily="34" charset="0"/>
                <a:cs typeface="Open Sans" panose="020B0606030504020204" pitchFamily="34" charset="0"/>
              </a:rPr>
              <a:t> “Units".</a:t>
            </a:r>
          </a:p>
          <a:p>
            <a:r>
              <a:rPr lang="en-US" sz="2000" dirty="0">
                <a:latin typeface="Open Sans" panose="020B0606030504020204" pitchFamily="34" charset="0"/>
                <a:ea typeface="Open Sans" panose="020B0606030504020204" pitchFamily="34" charset="0"/>
                <a:cs typeface="Open Sans" panose="020B0606030504020204" pitchFamily="34" charset="0"/>
              </a:rPr>
              <a:t>Options de données:</a:t>
            </a:r>
          </a:p>
          <a:p>
            <a:pPr lvl="1"/>
            <a:r>
              <a:rPr lang="en-US" sz="2000" dirty="0">
                <a:latin typeface="Open Sans" panose="020B0606030504020204" pitchFamily="34" charset="0"/>
                <a:ea typeface="Open Sans" panose="020B0606030504020204" pitchFamily="34" charset="0"/>
                <a:cs typeface="Open Sans" panose="020B0606030504020204" pitchFamily="34" charset="0"/>
              </a:rPr>
              <a:t>carburant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cf_profil</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Sans stockage</a:t>
            </a:r>
          </a:p>
          <a:p>
            <a:pPr lvl="1"/>
            <a:r>
              <a:rPr lang="en-US" sz="2000" dirty="0">
                <a:latin typeface="Open Sans" panose="020B0606030504020204" pitchFamily="34" charset="0"/>
                <a:ea typeface="Open Sans" panose="020B0606030504020204" pitchFamily="34" charset="0"/>
                <a:cs typeface="Open Sans" panose="020B0606030504020204" pitchFamily="34" charset="0"/>
              </a:rPr>
              <a:t>grille/</a:t>
            </a:r>
            <a:r>
              <a:rPr lang="en-US" sz="2000" dirty="0" err="1">
                <a:latin typeface="Open Sans" panose="020B0606030504020204" pitchFamily="34" charset="0"/>
                <a:ea typeface="Open Sans" panose="020B0606030504020204" pitchFamily="34" charset="0"/>
                <a:cs typeface="Open Sans" panose="020B0606030504020204" pitchFamily="34" charset="0"/>
              </a:rPr>
              <a:t>nœud</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d'entrée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aucun</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9" name="Picture 28" descr="Table&#10;&#10;Description automatically generated">
            <a:extLst>
              <a:ext uri="{FF2B5EF4-FFF2-40B4-BE49-F238E27FC236}">
                <a16:creationId xmlns:a16="http://schemas.microsoft.com/office/drawing/2014/main" id="{990D2D4F-9C6C-BE4F-A858-587CD99059F6}"/>
              </a:ext>
            </a:extLst>
          </p:cNvPr>
          <p:cNvPicPr>
            <a:picLocks noChangeAspect="1"/>
          </p:cNvPicPr>
          <p:nvPr/>
        </p:nvPicPr>
        <p:blipFill>
          <a:blip r:embed="rId4"/>
          <a:stretch>
            <a:fillRect/>
          </a:stretch>
        </p:blipFill>
        <p:spPr>
          <a:xfrm>
            <a:off x="6805842" y="1980878"/>
            <a:ext cx="4364016" cy="2261100"/>
          </a:xfrm>
          <a:prstGeom prst="rect">
            <a:avLst/>
          </a:prstGeom>
        </p:spPr>
      </p:pic>
      <p:sp>
        <p:nvSpPr>
          <p:cNvPr id="30" name="Oval 29">
            <a:extLst>
              <a:ext uri="{FF2B5EF4-FFF2-40B4-BE49-F238E27FC236}">
                <a16:creationId xmlns:a16="http://schemas.microsoft.com/office/drawing/2014/main" id="{656FCCE2-D91C-804C-A96E-0F182955BC3C}"/>
              </a:ext>
            </a:extLst>
          </p:cNvPr>
          <p:cNvSpPr/>
          <p:nvPr/>
        </p:nvSpPr>
        <p:spPr>
          <a:xfrm>
            <a:off x="7755554" y="3123651"/>
            <a:ext cx="439479" cy="425302"/>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299556CC-B035-7040-8ECC-A77442AD0538}"/>
              </a:ext>
            </a:extLst>
          </p:cNvPr>
          <p:cNvCxnSpPr>
            <a:cxnSpLocks/>
            <a:endCxn id="30" idx="1"/>
          </p:cNvCxnSpPr>
          <p:nvPr/>
        </p:nvCxnSpPr>
        <p:spPr>
          <a:xfrm>
            <a:off x="6883684" y="1769772"/>
            <a:ext cx="936230" cy="1416163"/>
          </a:xfrm>
          <a:prstGeom prst="straightConnector1">
            <a:avLst/>
          </a:prstGeom>
          <a:ln w="28575">
            <a:solidFill>
              <a:srgbClr val="FF0000"/>
            </a:solidFill>
            <a:tailEnd type="triangle"/>
          </a:ln>
          <a:effectLst/>
        </p:spPr>
        <p:style>
          <a:lnRef idx="2">
            <a:schemeClr val="accent3"/>
          </a:lnRef>
          <a:fillRef idx="0">
            <a:schemeClr val="accent3"/>
          </a:fillRef>
          <a:effectRef idx="1">
            <a:schemeClr val="accent3"/>
          </a:effectRef>
          <a:fontRef idx="minor">
            <a:schemeClr val="tx1"/>
          </a:fontRef>
        </p:style>
      </p:cxnSp>
      <p:sp>
        <p:nvSpPr>
          <p:cNvPr id="32" name="TextBox 31">
            <a:extLst>
              <a:ext uri="{FF2B5EF4-FFF2-40B4-BE49-F238E27FC236}">
                <a16:creationId xmlns:a16="http://schemas.microsoft.com/office/drawing/2014/main" id="{EBF91212-B7B9-9643-BD93-F4593363AE2F}"/>
              </a:ext>
            </a:extLst>
          </p:cNvPr>
          <p:cNvSpPr txBox="1"/>
          <p:nvPr/>
        </p:nvSpPr>
        <p:spPr>
          <a:xfrm>
            <a:off x="6096000" y="1517561"/>
            <a:ext cx="1136850" cy="261610"/>
          </a:xfrm>
          <a:prstGeom prst="rect">
            <a:avLst/>
          </a:prstGeom>
          <a:noFill/>
        </p:spPr>
        <p:txBody>
          <a:bodyPr wrap="none" rtlCol="0">
            <a:spAutoFit/>
          </a:bodyPr>
          <a:lstStyle/>
          <a:p>
            <a:r>
              <a:rPr lang="en-US" sz="1100"/>
              <a:t>Unités de production</a:t>
            </a:r>
          </a:p>
        </p:txBody>
      </p:sp>
      <p:sp>
        <p:nvSpPr>
          <p:cNvPr id="33" name="Oval 32">
            <a:extLst>
              <a:ext uri="{FF2B5EF4-FFF2-40B4-BE49-F238E27FC236}">
                <a16:creationId xmlns:a16="http://schemas.microsoft.com/office/drawing/2014/main" id="{35E78B05-02D2-4D45-9781-3598FBE478D5}"/>
              </a:ext>
            </a:extLst>
          </p:cNvPr>
          <p:cNvSpPr/>
          <p:nvPr/>
        </p:nvSpPr>
        <p:spPr>
          <a:xfrm>
            <a:off x="8120605" y="3405341"/>
            <a:ext cx="386316" cy="398777"/>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3283BCC1-7C9A-D24D-A032-37EFBF523930}"/>
              </a:ext>
            </a:extLst>
          </p:cNvPr>
          <p:cNvCxnSpPr>
            <a:cxnSpLocks/>
            <a:stCxn id="35" idx="0"/>
            <a:endCxn id="33" idx="3"/>
          </p:cNvCxnSpPr>
          <p:nvPr/>
        </p:nvCxnSpPr>
        <p:spPr>
          <a:xfrm flipV="1">
            <a:off x="7479931" y="3745718"/>
            <a:ext cx="697249" cy="618398"/>
          </a:xfrm>
          <a:prstGeom prst="straightConnector1">
            <a:avLst/>
          </a:prstGeom>
          <a:ln w="28575">
            <a:solidFill>
              <a:srgbClr val="FF0000"/>
            </a:solidFill>
            <a:tailEnd type="triangle"/>
          </a:ln>
          <a:effectLst/>
        </p:spPr>
        <p:style>
          <a:lnRef idx="2">
            <a:schemeClr val="accent3"/>
          </a:lnRef>
          <a:fillRef idx="0">
            <a:schemeClr val="accent3"/>
          </a:fillRef>
          <a:effectRef idx="1">
            <a:schemeClr val="accent3"/>
          </a:effectRef>
          <a:fontRef idx="minor">
            <a:schemeClr val="tx1"/>
          </a:fontRef>
        </p:style>
      </p:cxnSp>
      <p:sp>
        <p:nvSpPr>
          <p:cNvPr id="35" name="TextBox 34">
            <a:extLst>
              <a:ext uri="{FF2B5EF4-FFF2-40B4-BE49-F238E27FC236}">
                <a16:creationId xmlns:a16="http://schemas.microsoft.com/office/drawing/2014/main" id="{9E1A1256-C6C1-5E49-85ED-C62E3325936D}"/>
              </a:ext>
            </a:extLst>
          </p:cNvPr>
          <p:cNvSpPr txBox="1"/>
          <p:nvPr/>
        </p:nvSpPr>
        <p:spPr>
          <a:xfrm>
            <a:off x="7075012" y="4364116"/>
            <a:ext cx="809837" cy="261610"/>
          </a:xfrm>
          <a:prstGeom prst="rect">
            <a:avLst/>
          </a:prstGeom>
          <a:noFill/>
        </p:spPr>
        <p:txBody>
          <a:bodyPr wrap="none" rtlCol="0">
            <a:spAutoFit/>
          </a:bodyPr>
          <a:lstStyle/>
          <a:p>
            <a:r>
              <a:rPr lang="en-US" sz="1100" dirty="0" err="1"/>
              <a:t>Unités</a:t>
            </a:r>
            <a:r>
              <a:rPr lang="en-US" sz="1100" dirty="0"/>
              <a:t> ÉRV</a:t>
            </a:r>
          </a:p>
        </p:txBody>
      </p:sp>
      <p:sp>
        <p:nvSpPr>
          <p:cNvPr id="36" name="Oval 35">
            <a:extLst>
              <a:ext uri="{FF2B5EF4-FFF2-40B4-BE49-F238E27FC236}">
                <a16:creationId xmlns:a16="http://schemas.microsoft.com/office/drawing/2014/main" id="{8C57C14B-31DF-8E46-9B93-B4F3F72051E8}"/>
              </a:ext>
            </a:extLst>
          </p:cNvPr>
          <p:cNvSpPr/>
          <p:nvPr/>
        </p:nvSpPr>
        <p:spPr>
          <a:xfrm>
            <a:off x="9215759" y="4052228"/>
            <a:ext cx="386316" cy="248094"/>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5417F3CB-5F7C-9F4C-B853-3ACB3B6D9E94}"/>
              </a:ext>
            </a:extLst>
          </p:cNvPr>
          <p:cNvCxnSpPr>
            <a:cxnSpLocks/>
          </p:cNvCxnSpPr>
          <p:nvPr/>
        </p:nvCxnSpPr>
        <p:spPr>
          <a:xfrm flipV="1">
            <a:off x="9426296" y="4300322"/>
            <a:ext cx="0" cy="202293"/>
          </a:xfrm>
          <a:prstGeom prst="straightConnector1">
            <a:avLst/>
          </a:prstGeom>
          <a:ln>
            <a:solidFill>
              <a:srgbClr val="FF0000"/>
            </a:solidFill>
            <a:tailEnd type="triangle"/>
          </a:ln>
          <a:effectLst/>
        </p:spPr>
        <p:style>
          <a:lnRef idx="2">
            <a:schemeClr val="accent3"/>
          </a:lnRef>
          <a:fillRef idx="0">
            <a:schemeClr val="accent3"/>
          </a:fillRef>
          <a:effectRef idx="1">
            <a:schemeClr val="accent3"/>
          </a:effectRef>
          <a:fontRef idx="minor">
            <a:schemeClr val="tx1"/>
          </a:fontRef>
        </p:style>
      </p:cxnSp>
      <p:sp>
        <p:nvSpPr>
          <p:cNvPr id="38" name="TextBox 37">
            <a:extLst>
              <a:ext uri="{FF2B5EF4-FFF2-40B4-BE49-F238E27FC236}">
                <a16:creationId xmlns:a16="http://schemas.microsoft.com/office/drawing/2014/main" id="{7F468DD7-093B-214B-A3CD-FF3756957E93}"/>
              </a:ext>
            </a:extLst>
          </p:cNvPr>
          <p:cNvSpPr txBox="1"/>
          <p:nvPr/>
        </p:nvSpPr>
        <p:spPr>
          <a:xfrm>
            <a:off x="8962320" y="4497162"/>
            <a:ext cx="893189" cy="707886"/>
          </a:xfrm>
          <a:prstGeom prst="rect">
            <a:avLst/>
          </a:prstGeom>
          <a:noFill/>
        </p:spPr>
        <p:txBody>
          <a:bodyPr wrap="square" rtlCol="0">
            <a:spAutoFit/>
          </a:bodyPr>
          <a:lstStyle/>
          <a:p>
            <a:pPr algn="ctr"/>
            <a:r>
              <a:rPr lang="en-US" sz="1100"/>
              <a:t>Entrée du nœud -&gt; unité de conversion</a:t>
            </a:r>
          </a:p>
        </p:txBody>
      </p:sp>
      <p:sp>
        <p:nvSpPr>
          <p:cNvPr id="39" name="Oval 38">
            <a:extLst>
              <a:ext uri="{FF2B5EF4-FFF2-40B4-BE49-F238E27FC236}">
                <a16:creationId xmlns:a16="http://schemas.microsoft.com/office/drawing/2014/main" id="{38754CAD-C8E7-654F-ADC7-F96460186FA9}"/>
              </a:ext>
            </a:extLst>
          </p:cNvPr>
          <p:cNvSpPr/>
          <p:nvPr/>
        </p:nvSpPr>
        <p:spPr>
          <a:xfrm>
            <a:off x="8464526" y="3954996"/>
            <a:ext cx="542258" cy="182706"/>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183839A9-B4E8-2540-A562-71150BE3922E}"/>
              </a:ext>
            </a:extLst>
          </p:cNvPr>
          <p:cNvCxnSpPr>
            <a:cxnSpLocks/>
            <a:endCxn id="39" idx="4"/>
          </p:cNvCxnSpPr>
          <p:nvPr/>
        </p:nvCxnSpPr>
        <p:spPr>
          <a:xfrm flipV="1">
            <a:off x="8496421" y="4137702"/>
            <a:ext cx="239234" cy="618398"/>
          </a:xfrm>
          <a:prstGeom prst="straightConnector1">
            <a:avLst/>
          </a:prstGeom>
          <a:ln w="28575">
            <a:solidFill>
              <a:srgbClr val="FF0000"/>
            </a:solidFill>
            <a:tailEnd type="triangle"/>
          </a:ln>
          <a:effectLst/>
        </p:spPr>
        <p:style>
          <a:lnRef idx="2">
            <a:schemeClr val="accent3"/>
          </a:lnRef>
          <a:fillRef idx="0">
            <a:schemeClr val="accent3"/>
          </a:fillRef>
          <a:effectRef idx="1">
            <a:schemeClr val="accent3"/>
          </a:effectRef>
          <a:fontRef idx="minor">
            <a:schemeClr val="tx1"/>
          </a:fontRef>
        </p:style>
      </p:cxnSp>
      <p:sp>
        <p:nvSpPr>
          <p:cNvPr id="41" name="TextBox 40">
            <a:extLst>
              <a:ext uri="{FF2B5EF4-FFF2-40B4-BE49-F238E27FC236}">
                <a16:creationId xmlns:a16="http://schemas.microsoft.com/office/drawing/2014/main" id="{3E018FF7-7D43-294C-9674-7B9307DE331E}"/>
              </a:ext>
            </a:extLst>
          </p:cNvPr>
          <p:cNvSpPr txBox="1"/>
          <p:nvPr/>
        </p:nvSpPr>
        <p:spPr>
          <a:xfrm>
            <a:off x="7405974" y="4769725"/>
            <a:ext cx="1696370" cy="646331"/>
          </a:xfrm>
          <a:prstGeom prst="rect">
            <a:avLst/>
          </a:prstGeom>
          <a:noFill/>
        </p:spPr>
        <p:txBody>
          <a:bodyPr wrap="square" rtlCol="0">
            <a:spAutoFit/>
          </a:bodyPr>
          <a:lstStyle/>
          <a:p>
            <a:r>
              <a:rPr lang="en-US" sz="1100"/>
              <a:t>Flux entrant, mais pas de stockage -&gt; unité de flux entrant sans stockage</a:t>
            </a:r>
          </a:p>
        </p:txBody>
      </p:sp>
      <p:sp>
        <p:nvSpPr>
          <p:cNvPr id="42" name="Oval 41">
            <a:extLst>
              <a:ext uri="{FF2B5EF4-FFF2-40B4-BE49-F238E27FC236}">
                <a16:creationId xmlns:a16="http://schemas.microsoft.com/office/drawing/2014/main" id="{781BA64E-947F-6C4F-92BF-A1E728DDE49A}"/>
              </a:ext>
            </a:extLst>
          </p:cNvPr>
          <p:cNvSpPr/>
          <p:nvPr/>
        </p:nvSpPr>
        <p:spPr>
          <a:xfrm>
            <a:off x="10775921" y="3804119"/>
            <a:ext cx="386316" cy="340258"/>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3" name="Oval 42">
            <a:extLst>
              <a:ext uri="{FF2B5EF4-FFF2-40B4-BE49-F238E27FC236}">
                <a16:creationId xmlns:a16="http://schemas.microsoft.com/office/drawing/2014/main" id="{4A18D8AA-5F9C-4F4C-A464-B664022E79EC}"/>
              </a:ext>
            </a:extLst>
          </p:cNvPr>
          <p:cNvSpPr/>
          <p:nvPr/>
        </p:nvSpPr>
        <p:spPr>
          <a:xfrm>
            <a:off x="8453895" y="3809689"/>
            <a:ext cx="542258" cy="182706"/>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43C2A14B-095C-FA40-B13E-0F69426A5A87}"/>
              </a:ext>
            </a:extLst>
          </p:cNvPr>
          <p:cNvCxnSpPr>
            <a:cxnSpLocks/>
            <a:endCxn id="43" idx="0"/>
          </p:cNvCxnSpPr>
          <p:nvPr/>
        </p:nvCxnSpPr>
        <p:spPr>
          <a:xfrm flipH="1">
            <a:off x="8725024" y="1441944"/>
            <a:ext cx="486887" cy="2367745"/>
          </a:xfrm>
          <a:prstGeom prst="straightConnector1">
            <a:avLst/>
          </a:prstGeom>
          <a:ln w="28575">
            <a:solidFill>
              <a:srgbClr val="FF0000"/>
            </a:solidFill>
            <a:tailEnd type="triangle"/>
          </a:ln>
          <a:effectLst/>
        </p:spPr>
        <p:style>
          <a:lnRef idx="2">
            <a:schemeClr val="accent3"/>
          </a:lnRef>
          <a:fillRef idx="0">
            <a:schemeClr val="accent3"/>
          </a:fillRef>
          <a:effectRef idx="1">
            <a:schemeClr val="accent3"/>
          </a:effectRef>
          <a:fontRef idx="minor">
            <a:schemeClr val="tx1"/>
          </a:fontRef>
        </p:style>
      </p:cxnSp>
      <p:sp>
        <p:nvSpPr>
          <p:cNvPr id="45" name="TextBox 44">
            <a:extLst>
              <a:ext uri="{FF2B5EF4-FFF2-40B4-BE49-F238E27FC236}">
                <a16:creationId xmlns:a16="http://schemas.microsoft.com/office/drawing/2014/main" id="{E7E8D45B-11B0-CE4D-8100-ABF2646D46EA}"/>
              </a:ext>
            </a:extLst>
          </p:cNvPr>
          <p:cNvSpPr txBox="1"/>
          <p:nvPr/>
        </p:nvSpPr>
        <p:spPr>
          <a:xfrm>
            <a:off x="8436866" y="1138842"/>
            <a:ext cx="2515385" cy="276999"/>
          </a:xfrm>
          <a:prstGeom prst="rect">
            <a:avLst/>
          </a:prstGeom>
          <a:noFill/>
        </p:spPr>
        <p:txBody>
          <a:bodyPr wrap="square" rtlCol="0">
            <a:spAutoFit/>
          </a:bodyPr>
          <a:lstStyle/>
          <a:p>
            <a:r>
              <a:rPr lang="en-US" sz="1100"/>
              <a:t>Entrée et stockage -&gt; unité de production</a:t>
            </a:r>
          </a:p>
        </p:txBody>
      </p:sp>
      <p:cxnSp>
        <p:nvCxnSpPr>
          <p:cNvPr id="46" name="Straight Arrow Connector 45">
            <a:extLst>
              <a:ext uri="{FF2B5EF4-FFF2-40B4-BE49-F238E27FC236}">
                <a16:creationId xmlns:a16="http://schemas.microsoft.com/office/drawing/2014/main" id="{666214AF-C622-1644-B48E-51D243CD11E5}"/>
              </a:ext>
            </a:extLst>
          </p:cNvPr>
          <p:cNvCxnSpPr>
            <a:cxnSpLocks/>
            <a:stCxn id="42" idx="1"/>
            <a:endCxn id="45" idx="2"/>
          </p:cNvCxnSpPr>
          <p:nvPr/>
        </p:nvCxnSpPr>
        <p:spPr>
          <a:xfrm flipH="1" flipV="1">
            <a:off x="9694559" y="1415841"/>
            <a:ext cx="1137937" cy="24381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8C4446E-3669-3442-B27C-63B71A58B9AE}"/>
              </a:ext>
            </a:extLst>
          </p:cNvPr>
          <p:cNvCxnSpPr>
            <a:cxnSpLocks/>
          </p:cNvCxnSpPr>
          <p:nvPr/>
        </p:nvCxnSpPr>
        <p:spPr>
          <a:xfrm flipH="1">
            <a:off x="8517552" y="4071719"/>
            <a:ext cx="2269000" cy="6843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B5D816A-268D-D04F-8F66-820B481D71FD}"/>
              </a:ext>
            </a:extLst>
          </p:cNvPr>
          <p:cNvSpPr txBox="1"/>
          <p:nvPr/>
        </p:nvSpPr>
        <p:spPr>
          <a:xfrm>
            <a:off x="7382995" y="5431060"/>
            <a:ext cx="3223959" cy="261610"/>
          </a:xfrm>
          <a:prstGeom prst="rect">
            <a:avLst/>
          </a:prstGeom>
          <a:noFill/>
        </p:spPr>
        <p:txBody>
          <a:bodyPr wrap="none" rtlCol="0">
            <a:spAutoFit/>
          </a:bodyPr>
          <a:lstStyle/>
          <a:p>
            <a:pPr algn="ctr"/>
            <a:r>
              <a:rPr lang="en-US" sz="1100" b="1" dirty="0"/>
              <a:t>Source: </a:t>
            </a:r>
            <a:r>
              <a:rPr lang="en-US" sz="1100" dirty="0"/>
              <a:t>fiche </a:t>
            </a:r>
            <a:r>
              <a:rPr lang="en-US" sz="1100" dirty="0" err="1"/>
              <a:t>d'unité</a:t>
            </a:r>
            <a:r>
              <a:rPr lang="en-US" sz="1100" dirty="0"/>
              <a:t>, </a:t>
            </a:r>
            <a:r>
              <a:rPr lang="en-US" sz="1100" dirty="0" err="1"/>
              <a:t>modèle</a:t>
            </a:r>
            <a:r>
              <a:rPr lang="en-US" sz="1100" dirty="0"/>
              <a:t> </a:t>
            </a:r>
            <a:r>
              <a:rPr lang="en-US" sz="1100" dirty="0" err="1"/>
              <a:t>FlexTool</a:t>
            </a:r>
            <a:r>
              <a:rPr lang="en-US" sz="1100" dirty="0"/>
              <a:t> de </a:t>
            </a:r>
            <a:r>
              <a:rPr lang="en-US" sz="1100" dirty="0" err="1"/>
              <a:t>l'IRENA</a:t>
            </a:r>
            <a:r>
              <a:rPr lang="en-US" sz="1100" dirty="0"/>
              <a:t> [1].</a:t>
            </a:r>
          </a:p>
        </p:txBody>
      </p:sp>
    </p:spTree>
    <p:extLst>
      <p:ext uri="{BB962C8B-B14F-4D97-AF65-F5344CB8AC3E}">
        <p14:creationId xmlns:p14="http://schemas.microsoft.com/office/powerpoint/2010/main" val="295223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Title 10">
            <a:extLst>
              <a:ext uri="{FF2B5EF4-FFF2-40B4-BE49-F238E27FC236}">
                <a16:creationId xmlns:a16="http://schemas.microsoft.com/office/drawing/2014/main" id="{4681F426-BB8F-4E0B-9EAE-F53969EB0D7A}"/>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14.4 </a:t>
            </a:r>
            <a:r>
              <a:rPr lang="en-GB" sz="4400" dirty="0" err="1">
                <a:latin typeface="Open Sans"/>
              </a:rPr>
              <a:t>Références</a:t>
            </a:r>
            <a:endParaRPr lang="en-GB" sz="4400" dirty="0">
              <a:latin typeface="Open Sans"/>
            </a:endParaRPr>
          </a:p>
        </p:txBody>
      </p:sp>
      <p:sp>
        <p:nvSpPr>
          <p:cNvPr id="14" name="TextBox 13">
            <a:extLst>
              <a:ext uri="{FF2B5EF4-FFF2-40B4-BE49-F238E27FC236}">
                <a16:creationId xmlns:a16="http://schemas.microsoft.com/office/drawing/2014/main" id="{C69CA143-2BD3-4F7E-B9FC-DD699FDC0A63}"/>
              </a:ext>
            </a:extLst>
          </p:cNvPr>
          <p:cNvSpPr txBox="1"/>
          <p:nvPr/>
        </p:nvSpPr>
        <p:spPr>
          <a:xfrm>
            <a:off x="929196" y="1494761"/>
            <a:ext cx="53029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a:t>IRENA, Abu Dhabi, </a:t>
            </a:r>
            <a:r>
              <a:rPr lang="en-GB" dirty="0" err="1"/>
              <a:t>FlexTool</a:t>
            </a:r>
            <a:r>
              <a:rPr lang="en-GB" dirty="0"/>
              <a:t> Model, 2020.</a:t>
            </a:r>
            <a:endParaRPr lang="en-US" dirty="0"/>
          </a:p>
        </p:txBody>
      </p:sp>
    </p:spTree>
    <p:extLst>
      <p:ext uri="{BB962C8B-B14F-4D97-AF65-F5344CB8AC3E}">
        <p14:creationId xmlns:p14="http://schemas.microsoft.com/office/powerpoint/2010/main" val="1201676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23</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3" descr="Graphical user interface, website&#10;&#10;Description automatically generated">
            <a:extLst>
              <a:ext uri="{FF2B5EF4-FFF2-40B4-BE49-F238E27FC236}">
                <a16:creationId xmlns:a16="http://schemas.microsoft.com/office/drawing/2014/main" id="{9D9A137C-A88D-4042-9A09-8919BC82739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442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38200" y="91201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14.1.1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Prévisions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parfaites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ou</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incertaines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38200" y="-457064"/>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a:t>
            </a:r>
            <a:r>
              <a:rPr lang="en-GB" sz="4400" dirty="0" err="1">
                <a:latin typeface="Open Sans"/>
                <a:ea typeface="Open Sans" panose="020B0606030504020204" pitchFamily="34" charset="0"/>
                <a:cs typeface="Open Sans" panose="020B0606030504020204" pitchFamily="34" charset="0"/>
                <a:sym typeface="Bodoni SvtyTwo ITC TT-Book"/>
              </a:rPr>
              <a:t>Hypothèses</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4" name="Content Placeholder 3">
            <a:extLst>
              <a:ext uri="{FF2B5EF4-FFF2-40B4-BE49-F238E27FC236}">
                <a16:creationId xmlns:a16="http://schemas.microsoft.com/office/drawing/2014/main" id="{684F6B77-50F2-4847-A57A-988C6038CCF7}"/>
              </a:ext>
            </a:extLst>
          </p:cNvPr>
          <p:cNvSpPr>
            <a:spLocks noGrp="1"/>
          </p:cNvSpPr>
          <p:nvPr>
            <p:ph idx="1"/>
          </p:nvPr>
        </p:nvSpPr>
        <p:spPr>
          <a:xfrm>
            <a:off x="692331" y="1376820"/>
            <a:ext cx="10829109" cy="4352753"/>
          </a:xfrm>
        </p:spPr>
        <p:txBody>
          <a:bodyPr vert="horz" lIns="91440" tIns="45720" rIns="91440" bIns="45720" rtlCol="0" anchor="t">
            <a:normAutofit fontScale="92500" lnSpcReduction="20000"/>
          </a:bodyPr>
          <a:lstStyle/>
          <a:p>
            <a:r>
              <a:rPr lang="en-GB" sz="2000" dirty="0" err="1">
                <a:latin typeface="Open Sans" panose="020B0606030504020204" pitchFamily="34" charset="0"/>
                <a:ea typeface="Open Sans" panose="020B0606030504020204" pitchFamily="34" charset="0"/>
                <a:cs typeface="Open Sans" panose="020B0606030504020204" pitchFamily="34" charset="0"/>
              </a:rPr>
              <a:t>FlexTool</a:t>
            </a:r>
            <a:r>
              <a:rPr lang="en-GB" sz="2000" dirty="0">
                <a:latin typeface="Open Sans" panose="020B0606030504020204" pitchFamily="34" charset="0"/>
                <a:ea typeface="Open Sans" panose="020B0606030504020204" pitchFamily="34" charset="0"/>
                <a:cs typeface="Open Sans" panose="020B0606030504020204" pitchFamily="34" charset="0"/>
              </a:rPr>
              <a:t> n'a aucune incertitude quant à </a:t>
            </a:r>
            <a:r>
              <a:rPr lang="en-GB" sz="2000" dirty="0" err="1">
                <a:latin typeface="Open Sans" panose="020B0606030504020204" pitchFamily="34" charset="0"/>
                <a:ea typeface="Open Sans" panose="020B0606030504020204" pitchFamily="34" charset="0"/>
                <a:cs typeface="Open Sans" panose="020B0606030504020204" pitchFamily="34" charset="0"/>
              </a:rPr>
              <a:t>l'avenir</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approche</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déterministe</a:t>
            </a:r>
            <a:r>
              <a:rPr lang="en-GB" sz="2000" dirty="0">
                <a:latin typeface="Open Sans" panose="020B0606030504020204" pitchFamily="34" charset="0"/>
                <a:ea typeface="Open Sans" panose="020B0606030504020204" pitchFamily="34" charset="0"/>
                <a:cs typeface="Open Sans" panose="020B0606030504020204" pitchFamily="34" charset="0"/>
              </a:rPr>
              <a:t> des données </a:t>
            </a:r>
            <a:r>
              <a:rPr lang="en-GB" sz="2000" dirty="0" err="1">
                <a:latin typeface="Open Sans" panose="020B0606030504020204" pitchFamily="34" charset="0"/>
                <a:ea typeface="Open Sans" panose="020B0606030504020204" pitchFamily="34" charset="0"/>
                <a:cs typeface="Open Sans" panose="020B0606030504020204" pitchFamily="34" charset="0"/>
              </a:rPr>
              <a:t>présentes</a:t>
            </a:r>
            <a:r>
              <a:rPr lang="en-GB" sz="2000" dirty="0">
                <a:latin typeface="Open Sans" panose="020B0606030504020204" pitchFamily="34" charset="0"/>
                <a:ea typeface="Open Sans" panose="020B0606030504020204" pitchFamily="34" charset="0"/>
                <a:cs typeface="Open Sans" panose="020B0606030504020204" pitchFamily="34" charset="0"/>
              </a:rPr>
              <a:t> et futures):</a:t>
            </a:r>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lvl="1"/>
            <a:r>
              <a:rPr lang="en-US" sz="2000" dirty="0" err="1">
                <a:latin typeface="Open Sans"/>
                <a:ea typeface="Open Sans" panose="020B0606030504020204" pitchFamily="34" charset="0"/>
                <a:cs typeface="Open Sans" panose="020B0606030504020204" pitchFamily="34" charset="0"/>
              </a:rPr>
              <a:t>FlexTool </a:t>
            </a:r>
            <a:r>
              <a:rPr lang="en-US" sz="2000" dirty="0">
                <a:latin typeface="Open Sans"/>
                <a:ea typeface="Open Sans" panose="020B0606030504020204" pitchFamily="34" charset="0"/>
                <a:cs typeface="Open Sans" panose="020B0606030504020204" pitchFamily="34" charset="0"/>
              </a:rPr>
              <a:t>connaît les caractéristiques de la simulation au début de la simulation (par exemple, la demande et la météo).</a:t>
            </a:r>
          </a:p>
          <a:p>
            <a:pPr lvl="1"/>
            <a:r>
              <a:rPr lang="en-US" sz="2000" dirty="0">
                <a:latin typeface="Open Sans"/>
                <a:ea typeface="Open Sans" panose="020B0606030504020204" pitchFamily="34" charset="0"/>
                <a:cs typeface="Open Sans" panose="020B0606030504020204" pitchFamily="34" charset="0"/>
              </a:rPr>
              <a:t>Il s'agit d'une hypothèse nécessaire à </a:t>
            </a:r>
            <a:r>
              <a:rPr lang="en-US" sz="2000" dirty="0" err="1">
                <a:latin typeface="Open Sans"/>
                <a:ea typeface="Open Sans" panose="020B0606030504020204" pitchFamily="34" charset="0"/>
                <a:cs typeface="Open Sans" panose="020B0606030504020204" pitchFamily="34" charset="0"/>
              </a:rPr>
              <a:t>l'optimisation</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en</a:t>
            </a:r>
            <a:r>
              <a:rPr lang="en-US" sz="2000" dirty="0">
                <a:latin typeface="Open Sans"/>
                <a:ea typeface="Open Sans" panose="020B0606030504020204" pitchFamily="34" charset="0"/>
                <a:cs typeface="Open Sans" panose="020B0606030504020204" pitchFamily="34" charset="0"/>
              </a:rPr>
              <a:t> programmation linéaire.</a:t>
            </a:r>
          </a:p>
          <a:p>
            <a:pPr lvl="1"/>
            <a:r>
              <a:rPr lang="en-US" sz="2000" dirty="0">
                <a:latin typeface="Open Sans"/>
                <a:ea typeface="Open Sans" panose="020B0606030504020204" pitchFamily="34" charset="0"/>
                <a:cs typeface="Open Sans" panose="020B0606030504020204" pitchFamily="34" charset="0"/>
              </a:rPr>
              <a:t>Ces informations fournissent des renseignements sur certains scénarios et sont préférables à l'absence d'informations.</a:t>
            </a:r>
          </a:p>
          <a:p>
            <a:r>
              <a:rPr lang="en-US" sz="2000" dirty="0">
                <a:latin typeface="Open Sans" panose="020B0606030504020204" pitchFamily="34" charset="0"/>
                <a:ea typeface="Open Sans" panose="020B0606030504020204" pitchFamily="34" charset="0"/>
                <a:cs typeface="Open Sans" panose="020B0606030504020204" pitchFamily="34" charset="0"/>
              </a:rPr>
              <a:t>La réalité :</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Les conditions météorologiques et la </a:t>
            </a:r>
            <a:r>
              <a:rPr lang="en-US" sz="2000" dirty="0" err="1">
                <a:latin typeface="Open Sans" panose="020B0606030504020204" pitchFamily="34" charset="0"/>
                <a:ea typeface="Open Sans" panose="020B0606030504020204" pitchFamily="34" charset="0"/>
                <a:cs typeface="Open Sans" panose="020B0606030504020204" pitchFamily="34" charset="0"/>
              </a:rPr>
              <a:t>demande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sont</a:t>
            </a:r>
            <a:r>
              <a:rPr lang="en-US" sz="2000" dirty="0">
                <a:latin typeface="Open Sans" panose="020B0606030504020204" pitchFamily="34" charset="0"/>
                <a:ea typeface="Open Sans" panose="020B0606030504020204" pitchFamily="34" charset="0"/>
                <a:cs typeface="Open Sans" panose="020B0606030504020204" pitchFamily="34" charset="0"/>
              </a:rPr>
              <a:t> inconnues à </a:t>
            </a:r>
            <a:r>
              <a:rPr lang="en-US" sz="2000" dirty="0" err="1">
                <a:latin typeface="Open Sans" panose="020B0606030504020204" pitchFamily="34" charset="0"/>
                <a:ea typeface="Open Sans" panose="020B0606030504020204" pitchFamily="34" charset="0"/>
                <a:cs typeface="Open Sans" panose="020B0606030504020204" pitchFamily="34" charset="0"/>
              </a:rPr>
              <a:t>l'avance</a:t>
            </a:r>
            <a:r>
              <a:rPr lang="en-US" sz="2000" dirty="0">
                <a:latin typeface="Open Sans" panose="020B0606030504020204" pitchFamily="34" charset="0"/>
                <a:ea typeface="Open Sans" panose="020B0606030504020204" pitchFamily="34" charset="0"/>
                <a:cs typeface="Open Sans" panose="020B0606030504020204" pitchFamily="34" charset="0"/>
              </a:rPr>
              <a:t> et il faut davantage de ressources d'appoint que dans le cas d'une prévision parfaite.</a:t>
            </a:r>
          </a:p>
          <a:p>
            <a:pPr lvl="1"/>
            <a:r>
              <a:rPr lang="en-US" sz="2000" dirty="0">
                <a:latin typeface="Open Sans"/>
                <a:ea typeface="Open Sans" panose="020B0606030504020204" pitchFamily="34" charset="0"/>
                <a:cs typeface="Open Sans" panose="020B0606030504020204" pitchFamily="34" charset="0"/>
              </a:rPr>
              <a:t>La charge et la décharge du stockage d'énergie ne peuvent pas être optimales.</a:t>
            </a:r>
          </a:p>
          <a:p>
            <a:r>
              <a:rPr lang="en-US" sz="2000" dirty="0">
                <a:latin typeface="Open Sans" panose="020B0606030504020204" pitchFamily="34" charset="0"/>
                <a:ea typeface="Open Sans" panose="020B0606030504020204" pitchFamily="34" charset="0"/>
                <a:cs typeface="Open Sans" panose="020B0606030504020204" pitchFamily="34" charset="0"/>
              </a:rPr>
              <a:t>Conséquences :</a:t>
            </a:r>
          </a:p>
          <a:p>
            <a:pPr lvl="1"/>
            <a:r>
              <a:rPr lang="en-US" sz="2000" dirty="0">
                <a:latin typeface="Open Sans" panose="020B0606030504020204" pitchFamily="34" charset="0"/>
                <a:ea typeface="Open Sans" panose="020B0606030504020204" pitchFamily="34" charset="0"/>
                <a:cs typeface="Open Sans" panose="020B0606030504020204" pitchFamily="34" charset="0"/>
              </a:rPr>
              <a:t>Des coûts moindres, car le modèle peut répondre à la demande avec moins d'unités </a:t>
            </a:r>
            <a:r>
              <a:rPr lang="en-US" sz="2000" dirty="0" err="1">
                <a:latin typeface="Open Sans" panose="020B0606030504020204" pitchFamily="34" charset="0"/>
                <a:ea typeface="Open Sans" panose="020B0606030504020204" pitchFamily="34" charset="0"/>
                <a:cs typeface="Open Sans" panose="020B0606030504020204" pitchFamily="34" charset="0"/>
              </a:rPr>
              <a:t>en</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opération</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Les profils d'utilisation du stockage de l'énergie sont plus optimaux que dans le cas incertain.</a:t>
            </a:r>
          </a:p>
        </p:txBody>
      </p:sp>
    </p:spTree>
    <p:extLst>
      <p:ext uri="{BB962C8B-B14F-4D97-AF65-F5344CB8AC3E}">
        <p14:creationId xmlns:p14="http://schemas.microsoft.com/office/powerpoint/2010/main" val="34862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1013872" y="77837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14.1.2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linéaire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38200" y="-590704"/>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a:t>
            </a:r>
            <a:r>
              <a:rPr lang="en-GB" sz="4400" dirty="0" err="1">
                <a:latin typeface="Open Sans"/>
                <a:ea typeface="Open Sans" panose="020B0606030504020204" pitchFamily="34" charset="0"/>
                <a:cs typeface="Open Sans" panose="020B0606030504020204" pitchFamily="34" charset="0"/>
                <a:sym typeface="Bodoni SvtyTwo ITC TT-Book"/>
              </a:rPr>
              <a:t>Hypothèses</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E2EAF1E2-3CEF-9145-835B-29C3E526E276}"/>
              </a:ext>
            </a:extLst>
          </p:cNvPr>
          <p:cNvSpPr>
            <a:spLocks noGrp="1"/>
          </p:cNvSpPr>
          <p:nvPr>
            <p:ph idx="1"/>
          </p:nvPr>
        </p:nvSpPr>
        <p:spPr>
          <a:xfrm>
            <a:off x="838200" y="1556740"/>
            <a:ext cx="10515600" cy="4379966"/>
          </a:xfrm>
        </p:spPr>
        <p:txBody>
          <a:bodyPr vert="horz" lIns="91440" tIns="45720" rIns="91440" bIns="45720" rtlCol="0" anchor="t">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La modélisation linéaire est une méthode permettant de trouver une solution optimale à un problème </a:t>
            </a:r>
            <a:r>
              <a:rPr lang="en-US" sz="2000" dirty="0" err="1">
                <a:latin typeface="Open Sans" panose="020B0606030504020204" pitchFamily="34" charset="0"/>
                <a:ea typeface="Open Sans" panose="020B0606030504020204" pitchFamily="34" charset="0"/>
                <a:cs typeface="Open Sans" panose="020B0606030504020204" pitchFamily="34" charset="0"/>
              </a:rPr>
              <a:t>soumis</a:t>
            </a:r>
            <a:r>
              <a:rPr lang="en-US" sz="2000" dirty="0">
                <a:latin typeface="Open Sans" panose="020B0606030504020204" pitchFamily="34" charset="0"/>
                <a:ea typeface="Open Sans" panose="020B0606030504020204" pitchFamily="34" charset="0"/>
                <a:cs typeface="Open Sans" panose="020B0606030504020204" pitchFamily="34" charset="0"/>
              </a:rPr>
              <a:t> à un ensemble de contraintes.</a:t>
            </a:r>
          </a:p>
          <a:p>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n'utilise pas de variables de décision entières (par </a:t>
            </a:r>
            <a:r>
              <a:rPr lang="en-US" sz="2000" dirty="0" err="1">
                <a:latin typeface="Open Sans" panose="020B0606030504020204" pitchFamily="34" charset="0"/>
                <a:ea typeface="Open Sans" panose="020B0606030504020204" pitchFamily="34" charset="0"/>
                <a:cs typeface="Open Sans" panose="020B0606030504020204" pitchFamily="34" charset="0"/>
              </a:rPr>
              <a:t>exemple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ouvert</a:t>
            </a:r>
            <a:r>
              <a:rPr lang="en-US" sz="2000" dirty="0">
                <a:latin typeface="Open Sans" panose="020B0606030504020204" pitchFamily="34" charset="0"/>
                <a:ea typeface="Open Sans" panose="020B0606030504020204" pitchFamily="34" charset="0"/>
                <a:cs typeface="Open Sans" panose="020B0606030504020204" pitchFamily="34" charset="0"/>
              </a:rPr>
              <a:t>/fermé).</a:t>
            </a:r>
          </a:p>
          <a:p>
            <a:pPr lvl="1"/>
            <a:r>
              <a:rPr lang="en-US" sz="2000" dirty="0">
                <a:latin typeface="Open Sans"/>
                <a:ea typeface="Open Sans" panose="020B0606030504020204" pitchFamily="34" charset="0"/>
                <a:cs typeface="Open Sans" panose="020B0606030504020204" pitchFamily="34" charset="0"/>
              </a:rPr>
              <a:t>Les démarrages ont été linéarisés ou les unités peuvent être partiellement démarrées.</a:t>
            </a:r>
          </a:p>
          <a:p>
            <a:r>
              <a:rPr lang="en-US" sz="2000" b="1" dirty="0">
                <a:latin typeface="Open Sans" panose="020B0606030504020204" pitchFamily="34" charset="0"/>
                <a:ea typeface="Open Sans" panose="020B0606030504020204" pitchFamily="34" charset="0"/>
                <a:cs typeface="Open Sans" panose="020B0606030504020204" pitchFamily="34" charset="0"/>
              </a:rPr>
              <a:t>Quand cela est-il important ?</a:t>
            </a:r>
          </a:p>
          <a:p>
            <a:pPr lvl="1"/>
            <a:r>
              <a:rPr lang="en-US" sz="2000" dirty="0">
                <a:latin typeface="Open Sans" panose="020B0606030504020204" pitchFamily="34" charset="0"/>
                <a:ea typeface="Open Sans" panose="020B0606030504020204" pitchFamily="34" charset="0"/>
                <a:cs typeface="Open Sans" panose="020B0606030504020204" pitchFamily="34" charset="0"/>
              </a:rPr>
              <a:t>Optimisation opérationnelle pour le fonctionnement réel du </a:t>
            </a:r>
            <a:r>
              <a:rPr lang="en-US" sz="2000" dirty="0" err="1">
                <a:latin typeface="Open Sans" panose="020B0606030504020204" pitchFamily="34" charset="0"/>
                <a:ea typeface="Open Sans" panose="020B0606030504020204" pitchFamily="34" charset="0"/>
                <a:cs typeface="Open Sans" panose="020B0606030504020204" pitchFamily="34" charset="0"/>
              </a:rPr>
              <a:t>système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r>
              <a:rPr lang="en-US" sz="2000" dirty="0">
                <a:latin typeface="Open Sans" panose="020B0606030504020204" pitchFamily="34" charset="0"/>
                <a:ea typeface="Open Sans" panose="020B0606030504020204" pitchFamily="34" charset="0"/>
                <a:cs typeface="Open Sans" panose="020B0606030504020204" pitchFamily="34" charset="0"/>
              </a:rPr>
              <a:t>Comparer des technologies qui ont des caractéristiques de démarrage distinctes (par exemple, turbine à gaz ou moteur à </a:t>
            </a:r>
            <a:r>
              <a:rPr lang="en-US" sz="2000" dirty="0" err="1">
                <a:latin typeface="Open Sans" panose="020B0606030504020204" pitchFamily="34" charset="0"/>
                <a:ea typeface="Open Sans" panose="020B0606030504020204" pitchFamily="34" charset="0"/>
                <a:cs typeface="Open Sans" panose="020B0606030504020204" pitchFamily="34" charset="0"/>
              </a:rPr>
              <a:t>gaz</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Petits systèmes composés de </a:t>
            </a:r>
            <a:r>
              <a:rPr lang="en-US" sz="2000" dirty="0" err="1">
                <a:latin typeface="Open Sans" panose="020B0606030504020204" pitchFamily="34" charset="0"/>
                <a:ea typeface="Open Sans" panose="020B0606030504020204" pitchFamily="34" charset="0"/>
                <a:cs typeface="Open Sans" panose="020B0606030504020204" pitchFamily="34" charset="0"/>
              </a:rPr>
              <a:t>quelques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unités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b="1" dirty="0">
                <a:latin typeface="Open Sans"/>
                <a:ea typeface="Open Sans" panose="020B0606030504020204" pitchFamily="34" charset="0"/>
                <a:cs typeface="Open Sans" panose="020B0606030504020204" pitchFamily="34" charset="0"/>
              </a:rPr>
              <a:t>Quand cela aura-t-il moins d'importance ?</a:t>
            </a:r>
          </a:p>
          <a:p>
            <a:pPr lvl="1"/>
            <a:r>
              <a:rPr lang="en-US" sz="2000" dirty="0">
                <a:latin typeface="Open Sans"/>
                <a:ea typeface="Open Sans" panose="020B0606030504020204" pitchFamily="34" charset="0"/>
                <a:cs typeface="Open Sans" panose="020B0606030504020204" pitchFamily="34" charset="0"/>
              </a:rPr>
              <a:t>Planification à long terme de haut niveau et systèmes avec des profils de production flexibles</a:t>
            </a:r>
          </a:p>
        </p:txBody>
      </p:sp>
    </p:spTree>
    <p:extLst>
      <p:ext uri="{BB962C8B-B14F-4D97-AF65-F5344CB8AC3E}">
        <p14:creationId xmlns:p14="http://schemas.microsoft.com/office/powerpoint/2010/main" val="270874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A63B7A96-ECCB-46C0-8C20-BFD1C7DDC1F2}"/>
              </a:ext>
            </a:extLst>
          </p:cNvPr>
          <p:cNvSpPr/>
          <p:nvPr/>
        </p:nvSpPr>
        <p:spPr>
          <a:xfrm>
            <a:off x="974897" y="968964"/>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Calcul</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la solution</a:t>
            </a:r>
          </a:p>
        </p:txBody>
      </p:sp>
      <p:sp>
        <p:nvSpPr>
          <p:cNvPr id="3" name="Title 10">
            <a:extLst>
              <a:ext uri="{FF2B5EF4-FFF2-40B4-BE49-F238E27FC236}">
                <a16:creationId xmlns:a16="http://schemas.microsoft.com/office/drawing/2014/main" id="{22DD3658-F79E-43A0-AA5B-39D1232E8064}"/>
              </a:ext>
            </a:extLst>
          </p:cNvPr>
          <p:cNvSpPr txBox="1">
            <a:spLocks/>
          </p:cNvSpPr>
          <p:nvPr/>
        </p:nvSpPr>
        <p:spPr>
          <a:xfrm>
            <a:off x="838200" y="-558722"/>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a:t>
            </a:r>
            <a:r>
              <a:rPr lang="en-GB" sz="4400" dirty="0" err="1">
                <a:latin typeface="Open Sans"/>
                <a:ea typeface="Open Sans" panose="020B0606030504020204" pitchFamily="34" charset="0"/>
                <a:cs typeface="Open Sans" panose="020B0606030504020204" pitchFamily="34" charset="0"/>
                <a:sym typeface="Bodoni SvtyTwo ITC TT-Book"/>
              </a:rPr>
              <a:t>Hypothèses</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5F46AA45-3FD5-894D-8517-6059D8D01ABB}"/>
              </a:ext>
            </a:extLst>
          </p:cNvPr>
          <p:cNvSpPr>
            <a:spLocks noGrp="1"/>
          </p:cNvSpPr>
          <p:nvPr>
            <p:ph idx="1"/>
          </p:nvPr>
        </p:nvSpPr>
        <p:spPr>
          <a:xfrm>
            <a:off x="838200" y="1457699"/>
            <a:ext cx="10515600" cy="4431337"/>
          </a:xfrm>
        </p:spPr>
        <p:txBody>
          <a:bodyPr vert="horz" lIns="91440" tIns="45720" rIns="91440" bIns="45720" rtlCol="0" anchor="t">
            <a:normAutofit fontScale="92500" lnSpcReduction="10000"/>
          </a:bodyPr>
          <a:lstStyle/>
          <a:p>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utilise le langage </a:t>
            </a:r>
            <a:r>
              <a:rPr lang="en-US" sz="2000" b="1" dirty="0">
                <a:latin typeface="Open Sans" panose="020B0606030504020204" pitchFamily="34" charset="0"/>
                <a:ea typeface="Open Sans" panose="020B0606030504020204" pitchFamily="34" charset="0"/>
                <a:cs typeface="Open Sans" panose="020B0606030504020204" pitchFamily="34" charset="0"/>
              </a:rPr>
              <a:t>GNU </a:t>
            </a:r>
            <a:r>
              <a:rPr lang="en-US" sz="2000" b="1" dirty="0" err="1">
                <a:latin typeface="Open Sans" panose="020B0606030504020204" pitchFamily="34" charset="0"/>
                <a:ea typeface="Open Sans" panose="020B0606030504020204" pitchFamily="34" charset="0"/>
                <a:cs typeface="Open Sans" panose="020B0606030504020204" pitchFamily="34" charset="0"/>
              </a:rPr>
              <a:t>MathProg</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pour formuler le problème </a:t>
            </a:r>
            <a:r>
              <a:rPr lang="en-US" sz="2000" dirty="0" err="1">
                <a:latin typeface="Open Sans" panose="020B0606030504020204" pitchFamily="34" charset="0"/>
                <a:ea typeface="Open Sans" panose="020B0606030504020204" pitchFamily="34" charset="0"/>
                <a:cs typeface="Open Sans" panose="020B0606030504020204" pitchFamily="34" charset="0"/>
              </a:rPr>
              <a:t>d'optimisation</a:t>
            </a:r>
            <a:r>
              <a:rPr lang="en-US" sz="2000" dirty="0">
                <a:latin typeface="Open Sans" panose="020B0606030504020204" pitchFamily="34" charset="0"/>
                <a:ea typeface="Open Sans" panose="020B0606030504020204" pitchFamily="34" charset="0"/>
                <a:cs typeface="Open Sans" panose="020B0606030504020204" pitchFamily="34" charset="0"/>
              </a:rPr>
              <a:t> et le </a:t>
            </a:r>
            <a:r>
              <a:rPr lang="en-US" sz="2000" dirty="0" err="1">
                <a:latin typeface="Open Sans" panose="020B0606030504020204" pitchFamily="34" charset="0"/>
                <a:ea typeface="Open Sans" panose="020B0606030504020204" pitchFamily="34" charset="0"/>
                <a:cs typeface="Open Sans" panose="020B0606030504020204" pitchFamily="34" charset="0"/>
              </a:rPr>
              <a:t>soumettre</a:t>
            </a:r>
            <a:r>
              <a:rPr lang="en-US" sz="2000" dirty="0">
                <a:latin typeface="Open Sans" panose="020B0606030504020204" pitchFamily="34" charset="0"/>
                <a:ea typeface="Open Sans" panose="020B0606030504020204" pitchFamily="34" charset="0"/>
                <a:cs typeface="Open Sans" panose="020B0606030504020204" pitchFamily="34" charset="0"/>
              </a:rPr>
              <a:t> à un </a:t>
            </a:r>
            <a:r>
              <a:rPr lang="en-US" sz="2000" dirty="0" err="1">
                <a:latin typeface="Open Sans" panose="020B0606030504020204" pitchFamily="34" charset="0"/>
                <a:ea typeface="Open Sans" panose="020B0606030504020204" pitchFamily="34" charset="0"/>
                <a:cs typeface="Open Sans" panose="020B0606030504020204" pitchFamily="34" charset="0"/>
              </a:rPr>
              <a:t>solveur</a:t>
            </a:r>
            <a:r>
              <a:rPr lang="en-US" sz="2000" dirty="0">
                <a:latin typeface="Open Sans" panose="020B0606030504020204" pitchFamily="34" charset="0"/>
                <a:ea typeface="Open Sans" panose="020B0606030504020204" pitchFamily="34" charset="0"/>
                <a:cs typeface="Open Sans" panose="020B0606030504020204" pitchFamily="34" charset="0"/>
              </a:rPr>
              <a:t> (qui, </a:t>
            </a:r>
            <a:r>
              <a:rPr lang="en-US" sz="2000" dirty="0" err="1">
                <a:latin typeface="Open Sans" panose="020B0606030504020204" pitchFamily="34" charset="0"/>
                <a:ea typeface="Open Sans" panose="020B0606030504020204" pitchFamily="34" charset="0"/>
                <a:cs typeface="Open Sans" panose="020B0606030504020204" pitchFamily="34" charset="0"/>
              </a:rPr>
              <a:t>lui</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est</a:t>
            </a:r>
            <a:r>
              <a:rPr lang="en-US" sz="2000" dirty="0">
                <a:latin typeface="Open Sans" panose="020B0606030504020204" pitchFamily="34" charset="0"/>
                <a:ea typeface="Open Sans" panose="020B0606030504020204" pitchFamily="34" charset="0"/>
                <a:cs typeface="Open Sans" panose="020B0606030504020204" pitchFamily="34" charset="0"/>
              </a:rPr>
              <a:t> distinct de la formulation du </a:t>
            </a:r>
            <a:r>
              <a:rPr lang="en-US" sz="2000" dirty="0" err="1">
                <a:latin typeface="Open Sans" panose="020B0606030504020204" pitchFamily="34" charset="0"/>
                <a:ea typeface="Open Sans" panose="020B0606030504020204" pitchFamily="34" charset="0"/>
                <a:cs typeface="Open Sans" panose="020B0606030504020204" pitchFamily="34" charset="0"/>
              </a:rPr>
              <a:t>problème</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a:latin typeface="Open Sans"/>
                <a:ea typeface="Open Sans" panose="020B0606030504020204" pitchFamily="34" charset="0"/>
                <a:cs typeface="Open Sans" panose="020B0606030504020204" pitchFamily="34" charset="0"/>
              </a:rPr>
              <a:t>Ce solveur minimise (ou </a:t>
            </a:r>
            <a:r>
              <a:rPr lang="en-US" sz="2000" dirty="0" err="1">
                <a:latin typeface="Open Sans"/>
                <a:ea typeface="Open Sans" panose="020B0606030504020204" pitchFamily="34" charset="0"/>
                <a:cs typeface="Open Sans" panose="020B0606030504020204" pitchFamily="34" charset="0"/>
              </a:rPr>
              <a:t>maximise</a:t>
            </a:r>
            <a:r>
              <a:rPr lang="en-US" sz="2000" dirty="0">
                <a:latin typeface="Open Sans"/>
                <a:ea typeface="Open Sans" panose="020B0606030504020204" pitchFamily="34" charset="0"/>
                <a:cs typeface="Open Sans" panose="020B0606030504020204" pitchFamily="34" charset="0"/>
              </a:rPr>
              <a:t>) la </a:t>
            </a:r>
            <a:r>
              <a:rPr lang="en-US" sz="2000" dirty="0" err="1">
                <a:latin typeface="Open Sans"/>
                <a:ea typeface="Open Sans" panose="020B0606030504020204" pitchFamily="34" charset="0"/>
                <a:cs typeface="Open Sans" panose="020B0606030504020204" pitchFamily="34" charset="0"/>
              </a:rPr>
              <a:t>fonction-objectif</a:t>
            </a:r>
            <a:r>
              <a:rPr lang="en-US" sz="2000" dirty="0">
                <a:latin typeface="Open Sans"/>
                <a:ea typeface="Open Sans" panose="020B0606030504020204" pitchFamily="34" charset="0"/>
                <a:cs typeface="Open Sans" panose="020B0606030504020204" pitchFamily="34" charset="0"/>
              </a:rPr>
              <a:t> d’un </a:t>
            </a:r>
            <a:r>
              <a:rPr lang="en-US" sz="2000" dirty="0" err="1">
                <a:latin typeface="Open Sans"/>
                <a:ea typeface="Open Sans" panose="020B0606030504020204" pitchFamily="34" charset="0"/>
                <a:cs typeface="Open Sans" panose="020B0606030504020204" pitchFamily="34" charset="0"/>
              </a:rPr>
              <a:t>système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soumis</a:t>
            </a:r>
            <a:r>
              <a:rPr lang="en-US" sz="2000" dirty="0">
                <a:latin typeface="Open Sans"/>
                <a:ea typeface="Open Sans" panose="020B0606030504020204" pitchFamily="34" charset="0"/>
                <a:cs typeface="Open Sans" panose="020B0606030504020204" pitchFamily="34" charset="0"/>
              </a:rPr>
              <a:t> à un ensemble </a:t>
            </a:r>
            <a:r>
              <a:rPr lang="en-US" sz="2000" dirty="0" err="1">
                <a:latin typeface="Open Sans"/>
                <a:ea typeface="Open Sans" panose="020B0606030504020204" pitchFamily="34" charset="0"/>
                <a:cs typeface="Open Sans" panose="020B0606030504020204" pitchFamily="34" charset="0"/>
              </a:rPr>
              <a:t>contraintes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linéaires</a:t>
            </a:r>
            <a:r>
              <a:rPr lang="en-US" sz="2000" dirty="0">
                <a:latin typeface="Open Sans"/>
                <a:ea typeface="Open Sans" panose="020B0606030504020204" pitchFamily="34" charset="0"/>
                <a:cs typeface="Open Sans" panose="020B0606030504020204" pitchFamily="34" charset="0"/>
              </a:rPr>
              <a:t>).</a:t>
            </a:r>
          </a:p>
          <a:p>
            <a:pPr lvl="1"/>
            <a:r>
              <a:rPr lang="en-US" sz="2000" b="1" dirty="0">
                <a:latin typeface="Open Sans"/>
                <a:ea typeface="Open Sans" panose="020B0606030504020204" pitchFamily="34" charset="0"/>
                <a:cs typeface="Open Sans" panose="020B0606030504020204" pitchFamily="34" charset="0"/>
              </a:rPr>
              <a:t>flexModel.mod </a:t>
            </a:r>
            <a:r>
              <a:rPr lang="en-US" sz="2000" dirty="0">
                <a:latin typeface="Open Sans"/>
                <a:ea typeface="Open Sans" panose="020B0606030504020204" pitchFamily="34" charset="0"/>
                <a:cs typeface="Open Sans" panose="020B0606030504020204" pitchFamily="34" charset="0"/>
              </a:rPr>
              <a:t>est un </a:t>
            </a:r>
            <a:r>
              <a:rPr lang="en-US" sz="2000" dirty="0" err="1">
                <a:latin typeface="Open Sans"/>
                <a:ea typeface="Open Sans" panose="020B0606030504020204" pitchFamily="34" charset="0"/>
                <a:cs typeface="Open Sans" panose="020B0606030504020204" pitchFamily="34" charset="0"/>
              </a:rPr>
              <a:t>fichier</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contenant</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une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représentation</a:t>
            </a:r>
            <a:r>
              <a:rPr lang="en-US" sz="2000" dirty="0">
                <a:latin typeface="Open Sans"/>
                <a:ea typeface="Open Sans" panose="020B0606030504020204" pitchFamily="34" charset="0"/>
                <a:cs typeface="Open Sans" panose="020B0606030504020204" pitchFamily="34" charset="0"/>
              </a:rPr>
              <a:t> propre à GNU </a:t>
            </a:r>
            <a:r>
              <a:rPr lang="en-US" sz="2000" dirty="0" err="1">
                <a:latin typeface="Open Sans"/>
                <a:ea typeface="Open Sans" panose="020B0606030504020204" pitchFamily="34" charset="0"/>
                <a:cs typeface="Open Sans" panose="020B0606030504020204" pitchFamily="34" charset="0"/>
              </a:rPr>
              <a:t>MathProg</a:t>
            </a:r>
            <a:r>
              <a:rPr lang="en-US" sz="2000" dirty="0">
                <a:latin typeface="Open Sans"/>
                <a:ea typeface="Open Sans" panose="020B0606030504020204" pitchFamily="34" charset="0"/>
                <a:cs typeface="Open Sans" panose="020B0606030504020204" pitchFamily="34" charset="0"/>
              </a:rPr>
              <a:t> de </a:t>
            </a:r>
            <a:r>
              <a:rPr lang="en-US" sz="2000" dirty="0" err="1">
                <a:latin typeface="Open Sans"/>
                <a:ea typeface="Open Sans" panose="020B0606030504020204" pitchFamily="34" charset="0"/>
                <a:cs typeface="Open Sans" panose="020B0606030504020204" pitchFamily="34" charset="0"/>
              </a:rPr>
              <a:t>ces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éléments</a:t>
            </a:r>
            <a:r>
              <a:rPr lang="en-US" sz="2000" dirty="0">
                <a:latin typeface="Open Sans"/>
                <a:ea typeface="Open Sans" panose="020B0606030504020204" pitchFamily="34" charset="0"/>
                <a:cs typeface="Open Sans" panose="020B0606030504020204" pitchFamily="34" charset="0"/>
              </a:rPr>
              <a:t>.</a:t>
            </a:r>
          </a:p>
          <a:p>
            <a:r>
              <a:rPr lang="en-US" sz="2000" dirty="0">
                <a:latin typeface="Open Sans"/>
                <a:ea typeface="Open Sans" panose="020B0606030504020204" pitchFamily="34" charset="0"/>
                <a:cs typeface="Open Sans" panose="020B0606030504020204" pitchFamily="34" charset="0"/>
              </a:rPr>
              <a:t>Pour les problèmes linéaires, le </a:t>
            </a:r>
            <a:r>
              <a:rPr lang="en-US" sz="2000" dirty="0" err="1">
                <a:latin typeface="Open Sans"/>
                <a:ea typeface="Open Sans" panose="020B0606030504020204" pitchFamily="34" charset="0"/>
                <a:cs typeface="Open Sans" panose="020B0606030504020204" pitchFamily="34" charset="0"/>
              </a:rPr>
              <a:t>solveur</a:t>
            </a:r>
            <a:r>
              <a:rPr lang="en-US" sz="2000" dirty="0">
                <a:latin typeface="Open Sans"/>
                <a:ea typeface="Open Sans" panose="020B0606030504020204" pitchFamily="34" charset="0"/>
                <a:cs typeface="Open Sans" panose="020B0606030504020204" pitchFamily="34" charset="0"/>
              </a:rPr>
              <a:t> à code source </a:t>
            </a:r>
            <a:r>
              <a:rPr lang="en-US" sz="2000" dirty="0" err="1">
                <a:latin typeface="Open Sans"/>
                <a:ea typeface="Open Sans" panose="020B0606030504020204" pitchFamily="34" charset="0"/>
                <a:cs typeface="Open Sans" panose="020B0606030504020204" pitchFamily="34" charset="0"/>
              </a:rPr>
              <a:t>ouvert</a:t>
            </a:r>
            <a:r>
              <a:rPr lang="en-US" sz="2000" dirty="0">
                <a:latin typeface="Open Sans"/>
                <a:ea typeface="Open Sans" panose="020B0606030504020204" pitchFamily="34" charset="0"/>
                <a:cs typeface="Open Sans" panose="020B0606030504020204" pitchFamily="34" charset="0"/>
              </a:rPr>
              <a:t> donne de bons résultats.</a:t>
            </a:r>
          </a:p>
          <a:p>
            <a:r>
              <a:rPr lang="en-US" sz="2000" dirty="0">
                <a:latin typeface="Open Sans"/>
                <a:ea typeface="Open Sans" panose="020B0606030504020204" pitchFamily="34" charset="0"/>
                <a:cs typeface="Open Sans" panose="020B0606030504020204" pitchFamily="34" charset="0"/>
              </a:rPr>
              <a:t>Les algorithmes de résolution efficaces sont basés sur les méthodes du simplexe primal, de la </a:t>
            </a:r>
            <a:r>
              <a:rPr lang="en-US" sz="2000" dirty="0" err="1">
                <a:latin typeface="Open Sans"/>
                <a:ea typeface="Open Sans" panose="020B0606030504020204" pitchFamily="34" charset="0"/>
                <a:cs typeface="Open Sans" panose="020B0606030504020204" pitchFamily="34" charset="0"/>
              </a:rPr>
              <a:t>méthode</a:t>
            </a:r>
            <a:r>
              <a:rPr lang="en-US" sz="2000" dirty="0">
                <a:latin typeface="Open Sans"/>
                <a:ea typeface="Open Sans" panose="020B0606030504020204" pitchFamily="34" charset="0"/>
                <a:cs typeface="Open Sans" panose="020B0606030504020204" pitchFamily="34" charset="0"/>
              </a:rPr>
              <a:t> duale du </a:t>
            </a:r>
            <a:r>
              <a:rPr lang="en-US" sz="2000" dirty="0" err="1">
                <a:latin typeface="Open Sans"/>
                <a:ea typeface="Open Sans" panose="020B0606030504020204" pitchFamily="34" charset="0"/>
                <a:cs typeface="Open Sans" panose="020B0606030504020204" pitchFamily="34" charset="0"/>
              </a:rPr>
              <a:t>simplexe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ainsi</a:t>
            </a:r>
            <a:r>
              <a:rPr lang="en-US" sz="2000" dirty="0">
                <a:latin typeface="Open Sans"/>
                <a:ea typeface="Open Sans" panose="020B0606030504020204" pitchFamily="34" charset="0"/>
                <a:cs typeface="Open Sans" panose="020B0606030504020204" pitchFamily="34" charset="0"/>
              </a:rPr>
              <a:t> que </a:t>
            </a:r>
            <a:r>
              <a:rPr lang="en-US" sz="2000" dirty="0" err="1">
                <a:latin typeface="Open Sans"/>
                <a:ea typeface="Open Sans" panose="020B0606030504020204" pitchFamily="34" charset="0"/>
                <a:cs typeface="Open Sans" panose="020B0606030504020204" pitchFamily="34" charset="0"/>
              </a:rPr>
              <a:t>celle</a:t>
            </a:r>
            <a:r>
              <a:rPr lang="en-US" sz="2000" dirty="0">
                <a:latin typeface="Open Sans"/>
                <a:ea typeface="Open Sans" panose="020B0606030504020204" pitchFamily="34" charset="0"/>
                <a:cs typeface="Open Sans" panose="020B0606030504020204" pitchFamily="34" charset="0"/>
              </a:rPr>
              <a:t> de point intérieur.</a:t>
            </a:r>
          </a:p>
          <a:p>
            <a:r>
              <a:rPr lang="en-US" sz="2000" dirty="0">
                <a:latin typeface="Open Sans"/>
                <a:ea typeface="Open Sans" panose="020B0606030504020204" pitchFamily="34" charset="0"/>
                <a:cs typeface="Open Sans" panose="020B0606030504020204" pitchFamily="34" charset="0"/>
              </a:rPr>
              <a:t>Pour les </a:t>
            </a:r>
            <a:r>
              <a:rPr lang="en-US" sz="2000" dirty="0" err="1">
                <a:latin typeface="Open Sans"/>
                <a:ea typeface="Open Sans" panose="020B0606030504020204" pitchFamily="34" charset="0"/>
                <a:cs typeface="Open Sans" panose="020B0606030504020204" pitchFamily="34" charset="0"/>
              </a:rPr>
              <a:t>problèmes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en</a:t>
            </a:r>
            <a:r>
              <a:rPr lang="en-US" sz="2000" dirty="0">
                <a:latin typeface="Open Sans"/>
                <a:ea typeface="Open Sans" panose="020B0606030504020204" pitchFamily="34" charset="0"/>
                <a:cs typeface="Open Sans" panose="020B0606030504020204" pitchFamily="34" charset="0"/>
              </a:rPr>
              <a:t> nombres entiers mixtes, les solveurs commerciaux sont bien meilleurs que les solutions à code source ouvert.</a:t>
            </a:r>
          </a:p>
          <a:p>
            <a:r>
              <a:rPr lang="en-US" sz="2000" dirty="0">
                <a:latin typeface="Open Sans" panose="020B0606030504020204" pitchFamily="34" charset="0"/>
                <a:ea typeface="Open Sans" panose="020B0606030504020204" pitchFamily="34" charset="0"/>
                <a:cs typeface="Open Sans" panose="020B0606030504020204" pitchFamily="34" charset="0"/>
              </a:rPr>
              <a:t>Les problèmes </a:t>
            </a:r>
            <a:r>
              <a:rPr lang="en-US" sz="2000" dirty="0" err="1">
                <a:latin typeface="Open Sans" panose="020B0606030504020204" pitchFamily="34" charset="0"/>
                <a:ea typeface="Open Sans" panose="020B0606030504020204" pitchFamily="34" charset="0"/>
                <a:cs typeface="Open Sans" panose="020B0606030504020204" pitchFamily="34" charset="0"/>
              </a:rPr>
              <a:t>linéaires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fournissent</a:t>
            </a:r>
            <a:r>
              <a:rPr lang="en-US" sz="2000" dirty="0">
                <a:latin typeface="Open Sans" panose="020B0606030504020204" pitchFamily="34" charset="0"/>
                <a:ea typeface="Open Sans" panose="020B0606030504020204" pitchFamily="34" charset="0"/>
                <a:cs typeface="Open Sans" panose="020B0606030504020204" pitchFamily="34" charset="0"/>
              </a:rPr>
              <a:t> généralement une </a:t>
            </a:r>
            <a:r>
              <a:rPr lang="en-US" sz="2000" b="1" dirty="0">
                <a:latin typeface="Open Sans" panose="020B0606030504020204" pitchFamily="34" charset="0"/>
                <a:ea typeface="Open Sans" panose="020B0606030504020204" pitchFamily="34" charset="0"/>
                <a:cs typeface="Open Sans" panose="020B0606030504020204" pitchFamily="34" charset="0"/>
              </a:rPr>
              <a:t>solution optimale globale</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err="1">
                <a:latin typeface="Open Sans" panose="020B0606030504020204" pitchFamily="34" charset="0"/>
                <a:ea typeface="Open Sans" panose="020B0606030504020204" pitchFamily="34" charset="0"/>
                <a:cs typeface="Open Sans" panose="020B0606030504020204" pitchFamily="34" charset="0"/>
              </a:rPr>
              <a:t>Dépendant</a:t>
            </a:r>
            <a:r>
              <a:rPr lang="en-US" sz="2000" dirty="0">
                <a:latin typeface="Open Sans" panose="020B0606030504020204" pitchFamily="34" charset="0"/>
                <a:ea typeface="Open Sans" panose="020B0606030504020204" pitchFamily="34" charset="0"/>
                <a:cs typeface="Open Sans" panose="020B0606030504020204" pitchFamily="34" charset="0"/>
              </a:rPr>
              <a:t> des </a:t>
            </a:r>
            <a:r>
              <a:rPr lang="en-US" sz="2000" dirty="0" err="1">
                <a:latin typeface="Open Sans" panose="020B0606030504020204" pitchFamily="34" charset="0"/>
                <a:ea typeface="Open Sans" panose="020B0606030504020204" pitchFamily="34" charset="0"/>
                <a:cs typeface="Open Sans" panose="020B0606030504020204" pitchFamily="34" charset="0"/>
              </a:rPr>
              <a:t>cas</a:t>
            </a:r>
            <a:r>
              <a:rPr lang="en-US" sz="2000" dirty="0">
                <a:latin typeface="Open Sans" panose="020B0606030504020204" pitchFamily="34" charset="0"/>
                <a:ea typeface="Open Sans" panose="020B0606030504020204" pitchFamily="34" charset="0"/>
                <a:cs typeface="Open Sans" panose="020B0606030504020204" pitchFamily="34" charset="0"/>
              </a:rPr>
              <a:t>, les </a:t>
            </a:r>
            <a:r>
              <a:rPr lang="en-US" sz="2000" dirty="0" err="1">
                <a:latin typeface="Open Sans" panose="020B0606030504020204" pitchFamily="34" charset="0"/>
                <a:ea typeface="Open Sans" panose="020B0606030504020204" pitchFamily="34" charset="0"/>
                <a:cs typeface="Open Sans" panose="020B0606030504020204" pitchFamily="34" charset="0"/>
              </a:rPr>
              <a:t>problèmes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en</a:t>
            </a:r>
            <a:r>
              <a:rPr lang="en-US" sz="2000" dirty="0">
                <a:latin typeface="Open Sans" panose="020B0606030504020204" pitchFamily="34" charset="0"/>
                <a:ea typeface="Open Sans" panose="020B0606030504020204" pitchFamily="34" charset="0"/>
                <a:cs typeface="Open Sans" panose="020B0606030504020204" pitchFamily="34" charset="0"/>
              </a:rPr>
              <a:t> nombres </a:t>
            </a:r>
            <a:r>
              <a:rPr lang="en-US" sz="2000" dirty="0" err="1">
                <a:latin typeface="Open Sans" panose="020B0606030504020204" pitchFamily="34" charset="0"/>
                <a:ea typeface="Open Sans" panose="020B0606030504020204" pitchFamily="34" charset="0"/>
                <a:cs typeface="Open Sans" panose="020B0606030504020204" pitchFamily="34" charset="0"/>
              </a:rPr>
              <a:t>entiers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peuvent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trouver</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solution </a:t>
            </a:r>
            <a:r>
              <a:rPr lang="en-US" sz="2000" b="1" dirty="0" err="1">
                <a:latin typeface="Open Sans" panose="020B0606030504020204" pitchFamily="34" charset="0"/>
                <a:ea typeface="Open Sans" panose="020B0606030504020204" pitchFamily="34" charset="0"/>
                <a:cs typeface="Open Sans" panose="020B0606030504020204" pitchFamily="34" charset="0"/>
              </a:rPr>
              <a:t>optimale</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globale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ou</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solution optimale locale</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27878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E5CB060-C008-4424-93CC-4448E5F712D1}"/>
              </a:ext>
            </a:extLst>
          </p:cNvPr>
          <p:cNvSpPr/>
          <p:nvPr/>
        </p:nvSpPr>
        <p:spPr>
          <a:xfrm>
            <a:off x="1010928" y="91491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14.1.4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Fonction-objectif</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905F26A7-57A9-43C0-BACC-67C40AECCE2B}"/>
              </a:ext>
            </a:extLst>
          </p:cNvPr>
          <p:cNvSpPr txBox="1">
            <a:spLocks/>
          </p:cNvSpPr>
          <p:nvPr/>
        </p:nvSpPr>
        <p:spPr>
          <a:xfrm>
            <a:off x="838200" y="-553407"/>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Hypothèses</a:t>
            </a:r>
          </a:p>
        </p:txBody>
      </p:sp>
      <p:sp>
        <p:nvSpPr>
          <p:cNvPr id="9" name="Content Placeholder 8">
            <a:extLst>
              <a:ext uri="{FF2B5EF4-FFF2-40B4-BE49-F238E27FC236}">
                <a16:creationId xmlns:a16="http://schemas.microsoft.com/office/drawing/2014/main" id="{3BF2A559-5685-0E4A-8D5C-CB96E953DC7A}"/>
              </a:ext>
            </a:extLst>
          </p:cNvPr>
          <p:cNvSpPr>
            <a:spLocks noGrp="1"/>
          </p:cNvSpPr>
          <p:nvPr>
            <p:ph idx="1"/>
          </p:nvPr>
        </p:nvSpPr>
        <p:spPr>
          <a:xfrm>
            <a:off x="838200" y="1408707"/>
            <a:ext cx="10515600" cy="815667"/>
          </a:xfrm>
        </p:spPr>
        <p:txBody>
          <a:bodyPr>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La function-</a:t>
            </a:r>
            <a:r>
              <a:rPr lang="en-US" sz="2000" dirty="0" err="1">
                <a:latin typeface="Open Sans" panose="020B0606030504020204" pitchFamily="34" charset="0"/>
                <a:ea typeface="Open Sans" panose="020B0606030504020204" pitchFamily="34" charset="0"/>
                <a:cs typeface="Open Sans" panose="020B0606030504020204" pitchFamily="34" charset="0"/>
              </a:rPr>
              <a:t>objectif</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est</a:t>
            </a:r>
            <a:r>
              <a:rPr lang="en-US" sz="2000" dirty="0">
                <a:latin typeface="Open Sans" panose="020B0606030504020204" pitchFamily="34" charset="0"/>
                <a:ea typeface="Open Sans" panose="020B0606030504020204" pitchFamily="34" charset="0"/>
                <a:cs typeface="Open Sans" panose="020B0606030504020204" pitchFamily="34" charset="0"/>
              </a:rPr>
              <a:t> la </a:t>
            </a:r>
            <a:r>
              <a:rPr lang="en-US" sz="2000" b="1" dirty="0" err="1">
                <a:latin typeface="Open Sans" panose="020B0606030504020204" pitchFamily="34" charset="0"/>
                <a:ea typeface="Open Sans" panose="020B0606030504020204" pitchFamily="34" charset="0"/>
                <a:cs typeface="Open Sans" panose="020B0606030504020204" pitchFamily="34" charset="0"/>
              </a:rPr>
              <a:t>minimisation</a:t>
            </a:r>
            <a:r>
              <a:rPr lang="en-US" sz="2000" b="1" dirty="0">
                <a:latin typeface="Open Sans" panose="020B0606030504020204" pitchFamily="34" charset="0"/>
                <a:ea typeface="Open Sans" panose="020B0606030504020204" pitchFamily="34" charset="0"/>
                <a:cs typeface="Open Sans" panose="020B0606030504020204" pitchFamily="34" charset="0"/>
              </a:rPr>
              <a:t> des </a:t>
            </a:r>
            <a:r>
              <a:rPr lang="en-US" sz="2000" b="1"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Variables :</a:t>
            </a:r>
          </a:p>
        </p:txBody>
      </p:sp>
      <p:sp>
        <p:nvSpPr>
          <p:cNvPr id="10" name="Rounded Rectangle 9">
            <a:extLst>
              <a:ext uri="{FF2B5EF4-FFF2-40B4-BE49-F238E27FC236}">
                <a16:creationId xmlns:a16="http://schemas.microsoft.com/office/drawing/2014/main" id="{DCA81718-961D-D44E-91F0-E1907DFACEE2}"/>
              </a:ext>
            </a:extLst>
          </p:cNvPr>
          <p:cNvSpPr/>
          <p:nvPr/>
        </p:nvSpPr>
        <p:spPr>
          <a:xfrm>
            <a:off x="1010928" y="2342368"/>
            <a:ext cx="3172890" cy="389559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2000" b="1" u="sng" dirty="0" err="1"/>
              <a:t>Fonctionnement</a:t>
            </a:r>
            <a:endParaRPr lang="en-US" sz="2000" b="1" u="sng" dirty="0"/>
          </a:p>
          <a:p>
            <a:pPr algn="ctr"/>
            <a:endParaRPr lang="en-US" sz="2000" dirty="0"/>
          </a:p>
          <a:p>
            <a:pPr marL="285750" indent="-285750">
              <a:buFont typeface="Arial" panose="020B0604020202020204" pitchFamily="34" charset="0"/>
              <a:buChar char="•"/>
            </a:pPr>
            <a:r>
              <a:rPr lang="en-US" sz="2000" dirty="0" err="1">
                <a:latin typeface="Open Sans"/>
              </a:rPr>
              <a:t>Coûts</a:t>
            </a:r>
            <a:r>
              <a:rPr lang="en-US" sz="2000" dirty="0">
                <a:latin typeface="Open Sans"/>
              </a:rPr>
              <a:t> fixes </a:t>
            </a:r>
            <a:r>
              <a:rPr lang="en-US" sz="2000" dirty="0" err="1">
                <a:latin typeface="Open Sans"/>
              </a:rPr>
              <a:t>d'exploitation</a:t>
            </a:r>
            <a:r>
              <a:rPr lang="en-US" sz="2000" dirty="0">
                <a:latin typeface="Open Sans"/>
              </a:rPr>
              <a:t> et de maintenance</a:t>
            </a:r>
          </a:p>
          <a:p>
            <a:pPr marL="285750" indent="-285750">
              <a:buFont typeface="Arial" panose="020B0604020202020204" pitchFamily="34" charset="0"/>
              <a:buChar char="•"/>
            </a:pPr>
            <a:r>
              <a:rPr lang="en-US" sz="2000" dirty="0" err="1">
                <a:latin typeface="Open Sans"/>
              </a:rPr>
              <a:t>Coûts</a:t>
            </a:r>
            <a:r>
              <a:rPr lang="en-US" sz="2000" dirty="0">
                <a:latin typeface="Open Sans"/>
              </a:rPr>
              <a:t> variables </a:t>
            </a:r>
            <a:r>
              <a:rPr lang="en-US" sz="2000" dirty="0" err="1">
                <a:latin typeface="Open Sans"/>
              </a:rPr>
              <a:t>d'</a:t>
            </a:r>
            <a:r>
              <a:rPr lang="en-US" sz="2000" dirty="0" err="1">
                <a:latin typeface="Open Sans"/>
                <a:ea typeface="Open Sans" panose="020B0606030504020204" pitchFamily="34" charset="0"/>
                <a:cs typeface="Open Sans" panose="020B0606030504020204" pitchFamily="34" charset="0"/>
              </a:rPr>
              <a:t>exploitation</a:t>
            </a:r>
            <a:r>
              <a:rPr lang="en-US" sz="2000" dirty="0">
                <a:latin typeface="Open Sans"/>
                <a:ea typeface="Open Sans" panose="020B0606030504020204" pitchFamily="34" charset="0"/>
                <a:cs typeface="Open Sans" panose="020B0606030504020204" pitchFamily="34" charset="0"/>
              </a:rPr>
              <a:t> </a:t>
            </a:r>
            <a:r>
              <a:rPr lang="en-US" sz="2000" dirty="0">
                <a:latin typeface="Open Sans"/>
              </a:rPr>
              <a:t>et de maintenance</a:t>
            </a:r>
          </a:p>
          <a:p>
            <a:pPr marL="285750" indent="-285750">
              <a:buFont typeface="Arial" panose="020B0604020202020204" pitchFamily="34" charset="0"/>
              <a:buChar char="•"/>
            </a:pPr>
            <a:r>
              <a:rPr lang="en-US" sz="2000" dirty="0" err="1">
                <a:latin typeface="Open Sans"/>
              </a:rPr>
              <a:t>Coût</a:t>
            </a:r>
            <a:r>
              <a:rPr lang="en-US" sz="2000" dirty="0">
                <a:latin typeface="Open Sans"/>
              </a:rPr>
              <a:t> du carburant</a:t>
            </a:r>
          </a:p>
          <a:p>
            <a:pPr marL="285750" indent="-285750">
              <a:buFont typeface="Arial" panose="020B0604020202020204" pitchFamily="34" charset="0"/>
              <a:buChar char="•"/>
            </a:pPr>
            <a:r>
              <a:rPr lang="en-US" sz="2000" dirty="0">
                <a:latin typeface="Open Sans"/>
              </a:rPr>
              <a:t>CO</a:t>
            </a:r>
            <a:r>
              <a:rPr lang="en-US" sz="2000" baseline="-25000" dirty="0">
                <a:latin typeface="Open Sans"/>
              </a:rPr>
              <a:t>2</a:t>
            </a:r>
            <a:r>
              <a:rPr lang="en-US" sz="2000" dirty="0">
                <a:latin typeface="Open Sans"/>
              </a:rPr>
              <a:t>: </a:t>
            </a:r>
            <a:r>
              <a:rPr lang="en-US" sz="2000" dirty="0" err="1">
                <a:latin typeface="Open Sans"/>
              </a:rPr>
              <a:t>coûts</a:t>
            </a:r>
            <a:r>
              <a:rPr lang="en-US" sz="2000" dirty="0">
                <a:latin typeface="Open Sans"/>
              </a:rPr>
              <a:t> des </a:t>
            </a:r>
            <a:r>
              <a:rPr lang="en-US" sz="2000" dirty="0" err="1">
                <a:latin typeface="Open Sans"/>
              </a:rPr>
              <a:t>émissions</a:t>
            </a:r>
            <a:endParaRPr lang="en-US" sz="2000" dirty="0">
              <a:latin typeface="Open Sans"/>
            </a:endParaRPr>
          </a:p>
          <a:p>
            <a:pPr marL="285750" indent="-285750">
              <a:buFont typeface="Arial" panose="020B0604020202020204" pitchFamily="34" charset="0"/>
              <a:buChar char="•"/>
            </a:pPr>
            <a:r>
              <a:rPr lang="en-US" sz="2000" dirty="0">
                <a:latin typeface="Open Sans"/>
              </a:rPr>
              <a:t>Frais de </a:t>
            </a:r>
            <a:r>
              <a:rPr lang="en-US" sz="2000" dirty="0" err="1">
                <a:latin typeface="Open Sans"/>
              </a:rPr>
              <a:t>démarrage</a:t>
            </a:r>
            <a:endParaRPr lang="en-US" sz="2000" dirty="0">
              <a:latin typeface="Open Sans"/>
            </a:endParaRPr>
          </a:p>
        </p:txBody>
      </p:sp>
      <p:sp>
        <p:nvSpPr>
          <p:cNvPr id="11" name="Rounded Rectangle 10">
            <a:extLst>
              <a:ext uri="{FF2B5EF4-FFF2-40B4-BE49-F238E27FC236}">
                <a16:creationId xmlns:a16="http://schemas.microsoft.com/office/drawing/2014/main" id="{9CC3E4A6-7555-1741-8086-28DF83E2189F}"/>
              </a:ext>
            </a:extLst>
          </p:cNvPr>
          <p:cNvSpPr/>
          <p:nvPr/>
        </p:nvSpPr>
        <p:spPr>
          <a:xfrm>
            <a:off x="4327958" y="2624935"/>
            <a:ext cx="3172889" cy="337850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dirty="0">
                <a:latin typeface="Open Sans" panose="020B0606030504020204" pitchFamily="34" charset="0"/>
                <a:ea typeface="Open Sans" panose="020B0606030504020204" pitchFamily="34" charset="0"/>
                <a:cs typeface="Open Sans" panose="020B0606030504020204" pitchFamily="34" charset="0"/>
              </a:rPr>
              <a:t>Sanctions</a:t>
            </a:r>
          </a:p>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err="1">
                <a:latin typeface="Open Sans" panose="020B0606030504020204" pitchFamily="34" charset="0"/>
                <a:ea typeface="Open Sans" panose="020B0606030504020204" pitchFamily="34" charset="0"/>
                <a:cs typeface="Open Sans" panose="020B0606030504020204" pitchFamily="34" charset="0"/>
              </a:rPr>
              <a:t>Perte</a:t>
            </a:r>
            <a:r>
              <a:rPr lang="en-US" sz="2000" dirty="0">
                <a:latin typeface="Open Sans" panose="020B0606030504020204" pitchFamily="34" charset="0"/>
                <a:ea typeface="Open Sans" panose="020B0606030504020204" pitchFamily="34" charset="0"/>
                <a:cs typeface="Open Sans" panose="020B0606030504020204" pitchFamily="34" charset="0"/>
              </a:rPr>
              <a:t> de charge</a:t>
            </a:r>
          </a:p>
          <a:p>
            <a:pPr marL="285750" indent="-285750">
              <a:buFont typeface="Arial" panose="020B0604020202020204" pitchFamily="34" charset="0"/>
              <a:buChar char="•"/>
            </a:pPr>
            <a:r>
              <a:rPr lang="en-US" sz="2000" dirty="0" err="1">
                <a:latin typeface="Open Sans" panose="020B0606030504020204" pitchFamily="34" charset="0"/>
                <a:ea typeface="Open Sans" panose="020B0606030504020204" pitchFamily="34" charset="0"/>
                <a:cs typeface="Open Sans" panose="020B0606030504020204" pitchFamily="34" charset="0"/>
              </a:rPr>
              <a:t>Insuffisance</a:t>
            </a:r>
            <a:r>
              <a:rPr lang="en-US" sz="2000" dirty="0">
                <a:latin typeface="Open Sans" panose="020B0606030504020204" pitchFamily="34" charset="0"/>
                <a:ea typeface="Open Sans" panose="020B0606030504020204" pitchFamily="34" charset="0"/>
                <a:cs typeface="Open Sans" panose="020B0606030504020204" pitchFamily="34" charset="0"/>
              </a:rPr>
              <a:t> des </a:t>
            </a:r>
            <a:r>
              <a:rPr lang="en-US" sz="2000" dirty="0" err="1">
                <a:latin typeface="Open Sans" panose="020B0606030504020204" pitchFamily="34" charset="0"/>
                <a:ea typeface="Open Sans" panose="020B0606030504020204" pitchFamily="34" charset="0"/>
                <a:cs typeface="Open Sans" panose="020B0606030504020204" pitchFamily="34" charset="0"/>
              </a:rPr>
              <a:t>réserves</a:t>
            </a:r>
            <a:r>
              <a:rPr lang="en-US" sz="2000" dirty="0">
                <a:latin typeface="Open Sans" panose="020B0606030504020204" pitchFamily="34" charset="0"/>
                <a:ea typeface="Open Sans" panose="020B0606030504020204" pitchFamily="34" charset="0"/>
                <a:cs typeface="Open Sans" panose="020B0606030504020204" pitchFamily="34" charset="0"/>
              </a:rPr>
              <a:t> à la </a:t>
            </a:r>
            <a:r>
              <a:rPr lang="en-US" sz="2000" dirty="0" err="1">
                <a:latin typeface="Open Sans" panose="020B0606030504020204" pitchFamily="34" charset="0"/>
                <a:ea typeface="Open Sans" panose="020B0606030504020204" pitchFamily="34" charset="0"/>
                <a:cs typeface="Open Sans" panose="020B0606030504020204" pitchFamily="34" charset="0"/>
              </a:rPr>
              <a:t>hausse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Marge de </a:t>
            </a:r>
            <a:r>
              <a:rPr lang="en-US" sz="2000" dirty="0" err="1">
                <a:latin typeface="Open Sans" panose="020B0606030504020204" pitchFamily="34" charset="0"/>
                <a:ea typeface="Open Sans" panose="020B0606030504020204" pitchFamily="34" charset="0"/>
                <a:cs typeface="Open Sans" panose="020B0606030504020204" pitchFamily="34" charset="0"/>
              </a:rPr>
              <a:t>capacité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insuffisante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err="1">
                <a:latin typeface="Open Sans" panose="020B0606030504020204" pitchFamily="34" charset="0"/>
                <a:ea typeface="Open Sans" panose="020B0606030504020204" pitchFamily="34" charset="0"/>
                <a:cs typeface="Open Sans" panose="020B0606030504020204" pitchFamily="34" charset="0"/>
              </a:rPr>
              <a:t>Réduction</a:t>
            </a:r>
            <a:r>
              <a:rPr lang="en-US" sz="2000" dirty="0">
                <a:latin typeface="Open Sans" panose="020B0606030504020204" pitchFamily="34" charset="0"/>
                <a:ea typeface="Open Sans" panose="020B0606030504020204" pitchFamily="34" charset="0"/>
                <a:cs typeface="Open Sans" panose="020B0606030504020204" pitchFamily="34" charset="0"/>
              </a:rPr>
              <a:t> des ÉRV</a:t>
            </a:r>
          </a:p>
          <a:p>
            <a:pPr marL="285750" indent="-285750">
              <a:buFont typeface="Arial" panose="020B0604020202020204" pitchFamily="34" charset="0"/>
              <a:buChar char="•"/>
            </a:pPr>
            <a:r>
              <a:rPr lang="en-US" sz="2000" dirty="0" err="1">
                <a:latin typeface="Open Sans" panose="020B0606030504020204" pitchFamily="34" charset="0"/>
                <a:ea typeface="Open Sans" panose="020B0606030504020204" pitchFamily="34" charset="0"/>
                <a:cs typeface="Open Sans" panose="020B0606030504020204" pitchFamily="34" charset="0"/>
              </a:rPr>
              <a:t>Inertie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insuffisante</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ounded Rectangle 11">
            <a:extLst>
              <a:ext uri="{FF2B5EF4-FFF2-40B4-BE49-F238E27FC236}">
                <a16:creationId xmlns:a16="http://schemas.microsoft.com/office/drawing/2014/main" id="{88A4380F-1EAF-0E47-8A24-00EDE2F98232}"/>
              </a:ext>
            </a:extLst>
          </p:cNvPr>
          <p:cNvSpPr/>
          <p:nvPr/>
        </p:nvSpPr>
        <p:spPr>
          <a:xfrm>
            <a:off x="7644987" y="2224374"/>
            <a:ext cx="3172889" cy="398674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dirty="0" err="1">
                <a:latin typeface="Open Sans" panose="020B0606030504020204" pitchFamily="34" charset="0"/>
                <a:ea typeface="Open Sans" panose="020B0606030504020204" pitchFamily="34" charset="0"/>
                <a:cs typeface="Open Sans" panose="020B0606030504020204" pitchFamily="34" charset="0"/>
              </a:rPr>
              <a:t>Investissement</a:t>
            </a:r>
            <a:endParaRPr lang="en-US" sz="2000" b="1"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d'investissement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unitaires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d'investissement</a:t>
            </a:r>
            <a:r>
              <a:rPr lang="en-US" sz="2000" dirty="0">
                <a:latin typeface="Open Sans" panose="020B0606030504020204" pitchFamily="34" charset="0"/>
                <a:ea typeface="Open Sans" panose="020B0606030504020204" pitchFamily="34" charset="0"/>
                <a:cs typeface="Open Sans" panose="020B0606030504020204" pitchFamily="34" charset="0"/>
              </a:rPr>
              <a:t> de stockage</a:t>
            </a:r>
          </a:p>
          <a:p>
            <a:pPr marL="285750" indent="-285750">
              <a:buFont typeface="Arial" panose="020B0604020202020204" pitchFamily="34" charset="0"/>
              <a:buChar char="•"/>
            </a:pPr>
            <a:r>
              <a:rPr lang="en-US" sz="2000" dirty="0" err="1">
                <a:latin typeface="Open Sans" panose="020B0606030504020204" pitchFamily="34" charset="0"/>
                <a:ea typeface="Open Sans" panose="020B0606030504020204" pitchFamily="34" charset="0"/>
                <a:cs typeface="Open Sans" panose="020B0606030504020204" pitchFamily="34" charset="0"/>
              </a:rPr>
              <a:t>Investissement</a:t>
            </a:r>
            <a:r>
              <a:rPr lang="en-US" sz="2000" dirty="0">
                <a:latin typeface="Open Sans" panose="020B0606030504020204" pitchFamily="34" charset="0"/>
                <a:ea typeface="Open Sans" panose="020B0606030504020204" pitchFamily="34" charset="0"/>
                <a:cs typeface="Open Sans" panose="020B0606030504020204" pitchFamily="34" charset="0"/>
              </a:rPr>
              <a:t> pour les </a:t>
            </a:r>
            <a:r>
              <a:rPr lang="en-US" sz="2000" dirty="0" err="1">
                <a:latin typeface="Open Sans" panose="020B0606030504020204" pitchFamily="34" charset="0"/>
                <a:ea typeface="Open Sans" panose="020B0606030504020204" pitchFamily="34" charset="0"/>
                <a:cs typeface="Open Sans" panose="020B0606030504020204" pitchFamily="34" charset="0"/>
              </a:rPr>
              <a:t>lignes</a:t>
            </a:r>
            <a:r>
              <a:rPr lang="en-US" sz="2000" dirty="0">
                <a:latin typeface="Open Sans" panose="020B0606030504020204" pitchFamily="34" charset="0"/>
                <a:ea typeface="Open Sans" panose="020B0606030504020204" pitchFamily="34" charset="0"/>
                <a:cs typeface="Open Sans" panose="020B0606030504020204" pitchFamily="34" charset="0"/>
              </a:rPr>
              <a:t> de transmission</a:t>
            </a:r>
          </a:p>
          <a:p>
            <a:pPr marL="285750" indent="-28575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8610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0D518822-2540-4C37-94DC-7D4210115BF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14.1.5 Blocs de construction </a:t>
            </a:r>
            <a:r>
              <a:rPr lang="en-ZA" sz="2000" b="1"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p>
        </p:txBody>
      </p:sp>
      <p:sp>
        <p:nvSpPr>
          <p:cNvPr id="3" name="Title 10">
            <a:extLst>
              <a:ext uri="{FF2B5EF4-FFF2-40B4-BE49-F238E27FC236}">
                <a16:creationId xmlns:a16="http://schemas.microsoft.com/office/drawing/2014/main" id="{FD9CC5E6-5840-4009-A306-5BDF4F5E348F}"/>
              </a:ext>
            </a:extLst>
          </p:cNvPr>
          <p:cNvSpPr txBox="1">
            <a:spLocks/>
          </p:cNvSpPr>
          <p:nvPr/>
        </p:nvSpPr>
        <p:spPr>
          <a:xfrm>
            <a:off x="887215" y="11897"/>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panose="020B0606030504020204" pitchFamily="34" charset="0"/>
                <a:cs typeface="Open Sans" panose="020B0606030504020204" pitchFamily="34" charset="0"/>
                <a:sym typeface="Bodoni SvtyTwo ITC TT-Book"/>
              </a:rPr>
              <a:t>14.1 Hypothèses</a:t>
            </a:r>
          </a:p>
        </p:txBody>
      </p:sp>
      <p:sp>
        <p:nvSpPr>
          <p:cNvPr id="9" name="Content Placeholder 8">
            <a:extLst>
              <a:ext uri="{FF2B5EF4-FFF2-40B4-BE49-F238E27FC236}">
                <a16:creationId xmlns:a16="http://schemas.microsoft.com/office/drawing/2014/main" id="{36AE36ED-AA75-824B-8DF3-50BA6F5CA4B8}"/>
              </a:ext>
            </a:extLst>
          </p:cNvPr>
          <p:cNvSpPr>
            <a:spLocks noGrp="1"/>
          </p:cNvSpPr>
          <p:nvPr>
            <p:ph idx="1"/>
          </p:nvPr>
        </p:nvSpPr>
        <p:spPr>
          <a:xfrm>
            <a:off x="653143" y="1956246"/>
            <a:ext cx="10700657" cy="3974284"/>
          </a:xfrm>
        </p:spPr>
        <p:txBody>
          <a:bodyPr vert="horz" lIns="91440" tIns="45720" rIns="91440" bIns="45720" rtlCol="0" anchor="t">
            <a:normAutofit/>
          </a:bodyPr>
          <a:lstStyle/>
          <a:p>
            <a:r>
              <a:rPr lang="en-US" sz="2000" dirty="0" err="1">
                <a:latin typeface="Open Sans" panose="020B0606030504020204" pitchFamily="34" charset="0"/>
                <a:ea typeface="Open Sans" panose="020B0606030504020204" pitchFamily="34" charset="0"/>
                <a:cs typeface="Open Sans" panose="020B0606030504020204" pitchFamily="34" charset="0"/>
              </a:rPr>
              <a:t>FlexTool </a:t>
            </a:r>
            <a:r>
              <a:rPr lang="en-US" sz="2000" dirty="0">
                <a:latin typeface="Open Sans" panose="020B0606030504020204" pitchFamily="34" charset="0"/>
                <a:ea typeface="Open Sans" panose="020B0606030504020204" pitchFamily="34" charset="0"/>
                <a:cs typeface="Open Sans" panose="020B0606030504020204" pitchFamily="34" charset="0"/>
              </a:rPr>
              <a:t>est composé de quatre éléments de base :</a:t>
            </a:r>
          </a:p>
          <a:p>
            <a:pPr lvl="1"/>
            <a:r>
              <a:rPr lang="en-US" sz="2000" b="1" dirty="0">
                <a:latin typeface="Open Sans" panose="020B0606030504020204" pitchFamily="34" charset="0"/>
                <a:ea typeface="Open Sans" panose="020B0606030504020204" pitchFamily="34" charset="0"/>
                <a:cs typeface="Open Sans" panose="020B0606030504020204" pitchFamily="34" charset="0"/>
              </a:rPr>
              <a:t>Réseau (g):</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Chaque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réseau</a:t>
            </a:r>
            <a:r>
              <a:rPr lang="en-US" sz="2000" dirty="0">
                <a:latin typeface="Open Sans" panose="020B0606030504020204" pitchFamily="34" charset="0"/>
                <a:ea typeface="Open Sans" panose="020B0606030504020204" pitchFamily="34" charset="0"/>
                <a:cs typeface="Open Sans" panose="020B0606030504020204" pitchFamily="34" charset="0"/>
              </a:rPr>
              <a:t> est constituée d'un produit (par </a:t>
            </a:r>
            <a:r>
              <a:rPr lang="en-US" sz="2000" dirty="0" err="1">
                <a:latin typeface="Open Sans" panose="020B0606030504020204" pitchFamily="34" charset="0"/>
                <a:ea typeface="Open Sans" panose="020B0606030504020204" pitchFamily="34" charset="0"/>
                <a:cs typeface="Open Sans" panose="020B0606030504020204" pitchFamily="34" charset="0"/>
              </a:rPr>
              <a:t>exemple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l'électricité</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b="1" dirty="0">
                <a:latin typeface="Open Sans" panose="020B0606030504020204" pitchFamily="34" charset="0"/>
                <a:ea typeface="Open Sans" panose="020B0606030504020204" pitchFamily="34" charset="0"/>
                <a:cs typeface="Open Sans" panose="020B0606030504020204" pitchFamily="34" charset="0"/>
              </a:rPr>
              <a:t>Nœud (n): </a:t>
            </a:r>
            <a:r>
              <a:rPr lang="en-US" sz="2000" dirty="0" err="1">
                <a:latin typeface="Open Sans" panose="020B0606030504020204" pitchFamily="34" charset="0"/>
                <a:ea typeface="Open Sans" panose="020B0606030504020204" pitchFamily="34" charset="0"/>
                <a:cs typeface="Open Sans" panose="020B0606030504020204" pitchFamily="34" charset="0"/>
              </a:rPr>
              <a:t>Chaque</a:t>
            </a:r>
            <a:r>
              <a:rPr lang="en-US" sz="2000" dirty="0">
                <a:latin typeface="Open Sans" panose="020B0606030504020204" pitchFamily="34" charset="0"/>
                <a:ea typeface="Open Sans" panose="020B0606030504020204" pitchFamily="34" charset="0"/>
                <a:cs typeface="Open Sans" panose="020B0606030504020204" pitchFamily="34" charset="0"/>
              </a:rPr>
              <a:t> réseau est localisé dans un ou </a:t>
            </a:r>
            <a:r>
              <a:rPr lang="en-US" sz="2000" dirty="0" err="1">
                <a:latin typeface="Open Sans" panose="020B0606030504020204" pitchFamily="34" charset="0"/>
                <a:ea typeface="Open Sans" panose="020B0606030504020204" pitchFamily="34" charset="0"/>
                <a:cs typeface="Open Sans" panose="020B0606030504020204" pitchFamily="34" charset="0"/>
              </a:rPr>
              <a:t>plusieurs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nœuds</a:t>
            </a:r>
            <a:r>
              <a:rPr lang="en-US" sz="2000" dirty="0">
                <a:latin typeface="Open Sans" panose="020B0606030504020204" pitchFamily="34" charset="0"/>
                <a:ea typeface="Open Sans" panose="020B0606030504020204" pitchFamily="34" charset="0"/>
                <a:cs typeface="Open Sans" panose="020B0606030504020204" pitchFamily="34" charset="0"/>
              </a:rPr>
              <a:t> (par </a:t>
            </a:r>
            <a:r>
              <a:rPr lang="en-US" sz="2000" dirty="0" err="1">
                <a:latin typeface="Open Sans" panose="020B0606030504020204" pitchFamily="34" charset="0"/>
                <a:ea typeface="Open Sans" panose="020B0606030504020204" pitchFamily="34" charset="0"/>
                <a:cs typeface="Open Sans" panose="020B0606030504020204" pitchFamily="34" charset="0"/>
              </a:rPr>
              <a:t>exemple</a:t>
            </a:r>
            <a:r>
              <a:rPr lang="en-US" sz="2000" dirty="0">
                <a:latin typeface="Open Sans" panose="020B0606030504020204" pitchFamily="34" charset="0"/>
                <a:ea typeface="Open Sans" panose="020B0606030504020204" pitchFamily="34" charset="0"/>
                <a:cs typeface="Open Sans" panose="020B0606030504020204" pitchFamily="34" charset="0"/>
              </a:rPr>
              <a:t>: le réseau électrique peut être divisé en deux parties, le nord et le sud).</a:t>
            </a:r>
          </a:p>
          <a:p>
            <a:pPr lvl="1"/>
            <a:r>
              <a:rPr lang="en-US" sz="2000" b="1" dirty="0">
                <a:latin typeface="Open Sans" panose="020B0606030504020204" pitchFamily="34" charset="0"/>
                <a:ea typeface="Open Sans" panose="020B0606030504020204" pitchFamily="34" charset="0"/>
                <a:cs typeface="Open Sans" panose="020B0606030504020204" pitchFamily="34" charset="0"/>
              </a:rPr>
              <a:t>Unité (u):</a:t>
            </a:r>
            <a:r>
              <a:rPr lang="en-US" sz="2000" dirty="0">
                <a:latin typeface="Open Sans" panose="020B0606030504020204" pitchFamily="34" charset="0"/>
                <a:ea typeface="Open Sans" panose="020B0606030504020204" pitchFamily="34" charset="0"/>
                <a:cs typeface="Open Sans" panose="020B0606030504020204" pitchFamily="34" charset="0"/>
              </a:rPr>
              <a:t> Les unités peuvent produire, consommer et stocker à partir d'un nœud dans une grille.</a:t>
            </a:r>
          </a:p>
          <a:p>
            <a:pPr lvl="1"/>
            <a:r>
              <a:rPr lang="en-US" sz="2000" b="1" dirty="0">
                <a:latin typeface="Open Sans"/>
                <a:ea typeface="Open Sans" panose="020B0606030504020204" pitchFamily="34" charset="0"/>
                <a:cs typeface="Open Sans" panose="020B0606030504020204" pitchFamily="34" charset="0"/>
              </a:rPr>
              <a:t>Tranches de temps (t): </a:t>
            </a:r>
            <a:r>
              <a:rPr lang="en-US" sz="2000" dirty="0">
                <a:latin typeface="Open Sans"/>
                <a:ea typeface="Open Sans" panose="020B0606030504020204" pitchFamily="34" charset="0"/>
                <a:cs typeface="Open Sans" panose="020B0606030504020204" pitchFamily="34" charset="0"/>
              </a:rPr>
              <a:t>Les tranches de temps sont une série </a:t>
            </a:r>
            <a:r>
              <a:rPr lang="en-US" sz="2000" dirty="0" err="1">
                <a:latin typeface="Open Sans"/>
                <a:ea typeface="Open Sans" panose="020B0606030504020204" pitchFamily="34" charset="0"/>
                <a:cs typeface="Open Sans" panose="020B0606030504020204" pitchFamily="34" charset="0"/>
              </a:rPr>
              <a:t>ordonnée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d’intervalles</a:t>
            </a:r>
            <a:r>
              <a:rPr lang="en-US" sz="2000" dirty="0">
                <a:latin typeface="Open Sans"/>
                <a:ea typeface="Open Sans" panose="020B0606030504020204" pitchFamily="34" charset="0"/>
                <a:cs typeface="Open Sans" panose="020B0606030504020204" pitchFamily="34" charset="0"/>
              </a:rPr>
              <a:t> de temps (par </a:t>
            </a:r>
            <a:r>
              <a:rPr lang="en-US" sz="2000" dirty="0" err="1">
                <a:latin typeface="Open Sans"/>
                <a:ea typeface="Open Sans" panose="020B0606030504020204" pitchFamily="34" charset="0"/>
                <a:cs typeface="Open Sans" panose="020B0606030504020204" pitchFamily="34" charset="0"/>
              </a:rPr>
              <a:t>exemple</a:t>
            </a:r>
            <a:r>
              <a:rPr lang="en-US" sz="2000" dirty="0">
                <a:latin typeface="Open Sans"/>
                <a:ea typeface="Open Sans" panose="020B0606030504020204" pitchFamily="34" charset="0"/>
                <a:cs typeface="Open Sans" panose="020B0606030504020204" pitchFamily="34" charset="0"/>
              </a:rPr>
              <a:t>: les heures d'une année).</a:t>
            </a:r>
          </a:p>
          <a:p>
            <a:r>
              <a:rPr lang="en-US" sz="2000" dirty="0">
                <a:latin typeface="Open Sans" panose="020B0606030504020204" pitchFamily="34" charset="0"/>
                <a:ea typeface="Open Sans" panose="020B0606030504020204" pitchFamily="34" charset="0"/>
                <a:cs typeface="Open Sans" panose="020B0606030504020204" pitchFamily="34" charset="0"/>
              </a:rPr>
              <a:t>Ils constituent une version abstraite du système énergétique modélisé </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US" sz="2000" b="1" dirty="0" err="1">
                <a:latin typeface="Open Sans" panose="020B0606030504020204" pitchFamily="34" charset="0"/>
                <a:ea typeface="Open Sans" panose="020B0606030504020204" pitchFamily="34" charset="0"/>
                <a:cs typeface="Open Sans" panose="020B0606030504020204" pitchFamily="34" charset="0"/>
              </a:rPr>
              <a:t>gnut-system</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a:latin typeface="Open Sans" panose="020B0606030504020204" pitchFamily="34" charset="0"/>
                <a:ea typeface="Open Sans" panose="020B0606030504020204" pitchFamily="34" charset="0"/>
                <a:cs typeface="Open Sans" panose="020B0606030504020204" pitchFamily="34" charset="0"/>
              </a:rPr>
              <a:t>Les données d'entrée définissent le </a:t>
            </a:r>
            <a:r>
              <a:rPr lang="en-US" sz="2000" dirty="0" err="1">
                <a:latin typeface="Open Sans" panose="020B0606030504020204" pitchFamily="34" charset="0"/>
                <a:ea typeface="Open Sans" panose="020B0606030504020204" pitchFamily="34" charset="0"/>
                <a:cs typeface="Open Sans" panose="020B0606030504020204" pitchFamily="34" charset="0"/>
              </a:rPr>
              <a:t>système gnut</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a:latin typeface="Open Sans"/>
                <a:ea typeface="Open Sans" panose="020B0606030504020204" pitchFamily="34" charset="0"/>
                <a:cs typeface="Open Sans" panose="020B0606030504020204" pitchFamily="34" charset="0"/>
              </a:rPr>
              <a:t>Le modèle est flexible et permet des </a:t>
            </a:r>
            <a:r>
              <a:rPr lang="en-US" sz="2000" dirty="0" err="1">
                <a:latin typeface="Open Sans"/>
                <a:ea typeface="Open Sans" panose="020B0606030504020204" pitchFamily="34" charset="0"/>
                <a:cs typeface="Open Sans" panose="020B0606030504020204" pitchFamily="34" charset="0"/>
              </a:rPr>
              <a:t>systèmes gnut </a:t>
            </a:r>
            <a:r>
              <a:rPr lang="en-US" sz="2000" dirty="0">
                <a:latin typeface="Open Sans"/>
                <a:ea typeface="Open Sans" panose="020B0606030504020204" pitchFamily="34" charset="0"/>
                <a:cs typeface="Open Sans" panose="020B0606030504020204" pitchFamily="34" charset="0"/>
              </a:rPr>
              <a:t>très différents.</a:t>
            </a:r>
          </a:p>
        </p:txBody>
      </p:sp>
    </p:spTree>
    <p:extLst>
      <p:ext uri="{BB962C8B-B14F-4D97-AF65-F5344CB8AC3E}">
        <p14:creationId xmlns:p14="http://schemas.microsoft.com/office/powerpoint/2010/main" val="17407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4" name="Rectangle 13">
            <a:extLst>
              <a:ext uri="{FF2B5EF4-FFF2-40B4-BE49-F238E27FC236}">
                <a16:creationId xmlns:a16="http://schemas.microsoft.com/office/drawing/2014/main" id="{A58EF622-1AB4-4544-9FE7-2A7013B49AA2}"/>
              </a:ext>
            </a:extLst>
          </p:cNvPr>
          <p:cNvSpPr/>
          <p:nvPr/>
        </p:nvSpPr>
        <p:spPr>
          <a:xfrm>
            <a:off x="1008189" y="1099107"/>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14.2.1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Exemple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système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gnut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16" name="Title 10">
            <a:extLst>
              <a:ext uri="{FF2B5EF4-FFF2-40B4-BE49-F238E27FC236}">
                <a16:creationId xmlns:a16="http://schemas.microsoft.com/office/drawing/2014/main" id="{DD127327-DFED-4F90-BAD9-25607E1245A9}"/>
              </a:ext>
            </a:extLst>
          </p:cNvPr>
          <p:cNvSpPr txBox="1">
            <a:spLocks/>
          </p:cNvSpPr>
          <p:nvPr/>
        </p:nvSpPr>
        <p:spPr>
          <a:xfrm>
            <a:off x="887215" y="-439223"/>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a:t>
            </a:r>
            <a:r>
              <a:rPr lang="en-GB" sz="4400" dirty="0" err="1">
                <a:latin typeface="Open Sans"/>
                <a:ea typeface="Open Sans" panose="020B0606030504020204" pitchFamily="34" charset="0"/>
                <a:cs typeface="Open Sans" panose="020B0606030504020204" pitchFamily="34" charset="0"/>
                <a:sym typeface="Bodoni SvtyTwo ITC TT-Book"/>
              </a:rPr>
              <a:t>Méthodologie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cxnSp>
        <p:nvCxnSpPr>
          <p:cNvPr id="50" name="Straight Connector 49">
            <a:extLst>
              <a:ext uri="{FF2B5EF4-FFF2-40B4-BE49-F238E27FC236}">
                <a16:creationId xmlns:a16="http://schemas.microsoft.com/office/drawing/2014/main" id="{8E0BD087-AEF3-D94C-B28C-4DD210E6D0EA}"/>
              </a:ext>
            </a:extLst>
          </p:cNvPr>
          <p:cNvCxnSpPr>
            <a:cxnSpLocks/>
            <a:stCxn id="60" idx="1"/>
            <a:endCxn id="56" idx="3"/>
          </p:cNvCxnSpPr>
          <p:nvPr/>
        </p:nvCxnSpPr>
        <p:spPr>
          <a:xfrm flipH="1" flipV="1">
            <a:off x="7105134" y="3892784"/>
            <a:ext cx="1037033" cy="1263116"/>
          </a:xfrm>
          <a:prstGeom prst="line">
            <a:avLst/>
          </a:prstGeom>
          <a:ln w="31750"/>
          <a:effectLst/>
        </p:spPr>
        <p:style>
          <a:lnRef idx="2">
            <a:schemeClr val="accent2"/>
          </a:lnRef>
          <a:fillRef idx="0">
            <a:schemeClr val="accent2"/>
          </a:fillRef>
          <a:effectRef idx="1">
            <a:schemeClr val="accent2"/>
          </a:effectRef>
          <a:fontRef idx="minor">
            <a:schemeClr val="tx1"/>
          </a:fontRef>
        </p:style>
      </p:cxnSp>
      <p:cxnSp>
        <p:nvCxnSpPr>
          <p:cNvPr id="51" name="Straight Connector 50">
            <a:extLst>
              <a:ext uri="{FF2B5EF4-FFF2-40B4-BE49-F238E27FC236}">
                <a16:creationId xmlns:a16="http://schemas.microsoft.com/office/drawing/2014/main" id="{7CB8E4E4-A967-FA44-A2D1-CBCD2F30FC6B}"/>
              </a:ext>
            </a:extLst>
          </p:cNvPr>
          <p:cNvCxnSpPr>
            <a:cxnSpLocks/>
            <a:stCxn id="60" idx="1"/>
            <a:endCxn id="55" idx="3"/>
          </p:cNvCxnSpPr>
          <p:nvPr/>
        </p:nvCxnSpPr>
        <p:spPr>
          <a:xfrm flipH="1" flipV="1">
            <a:off x="7105132" y="2839850"/>
            <a:ext cx="1037035" cy="2316050"/>
          </a:xfrm>
          <a:prstGeom prst="line">
            <a:avLst/>
          </a:prstGeom>
          <a:ln w="31750"/>
          <a:effectLst/>
        </p:spPr>
        <p:style>
          <a:lnRef idx="2">
            <a:schemeClr val="accent2"/>
          </a:lnRef>
          <a:fillRef idx="0">
            <a:schemeClr val="accent2"/>
          </a:fillRef>
          <a:effectRef idx="1">
            <a:schemeClr val="accent2"/>
          </a:effectRef>
          <a:fontRef idx="minor">
            <a:schemeClr val="tx1"/>
          </a:fontRef>
        </p:style>
      </p:cxnSp>
      <p:cxnSp>
        <p:nvCxnSpPr>
          <p:cNvPr id="52" name="Straight Connector 51">
            <a:extLst>
              <a:ext uri="{FF2B5EF4-FFF2-40B4-BE49-F238E27FC236}">
                <a16:creationId xmlns:a16="http://schemas.microsoft.com/office/drawing/2014/main" id="{1C53AB16-62EA-1648-91D2-FD9426EFBD3B}"/>
              </a:ext>
            </a:extLst>
          </p:cNvPr>
          <p:cNvCxnSpPr>
            <a:cxnSpLocks/>
            <a:stCxn id="54" idx="3"/>
            <a:endCxn id="55" idx="1"/>
          </p:cNvCxnSpPr>
          <p:nvPr/>
        </p:nvCxnSpPr>
        <p:spPr>
          <a:xfrm flipV="1">
            <a:off x="4117149" y="2839850"/>
            <a:ext cx="694662" cy="1579401"/>
          </a:xfrm>
          <a:prstGeom prst="line">
            <a:avLst/>
          </a:prstGeom>
          <a:ln w="31750">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sp>
        <p:nvSpPr>
          <p:cNvPr id="53" name="Rectangle 52">
            <a:extLst>
              <a:ext uri="{FF2B5EF4-FFF2-40B4-BE49-F238E27FC236}">
                <a16:creationId xmlns:a16="http://schemas.microsoft.com/office/drawing/2014/main" id="{5A11DD64-4F4F-8445-A004-2C8F24C610BC}"/>
              </a:ext>
            </a:extLst>
          </p:cNvPr>
          <p:cNvSpPr/>
          <p:nvPr/>
        </p:nvSpPr>
        <p:spPr>
          <a:xfrm>
            <a:off x="1823825" y="2559722"/>
            <a:ext cx="2293324" cy="9275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300" dirty="0" err="1">
                <a:latin typeface="Open Sans"/>
                <a:ea typeface="Open Sans" panose="020B0606030504020204" pitchFamily="34" charset="0"/>
                <a:cs typeface="Open Sans" panose="020B0606030504020204" pitchFamily="34" charset="0"/>
              </a:rPr>
              <a:t>nodeGroup</a:t>
            </a:r>
            <a:r>
              <a:rPr lang="en-US" sz="1300" dirty="0">
                <a:latin typeface="Open Sans"/>
                <a:ea typeface="Open Sans" panose="020B0606030504020204" pitchFamily="34" charset="0"/>
                <a:cs typeface="Open Sans" panose="020B0606030504020204" pitchFamily="34" charset="0"/>
              </a:rPr>
              <a:t>: Inertie1</a:t>
            </a:r>
          </a:p>
          <a:p>
            <a:pPr algn="ctr"/>
            <a:r>
              <a:rPr lang="en-US" sz="1300" dirty="0" err="1">
                <a:latin typeface="Open Sans"/>
                <a:ea typeface="Open Sans" panose="020B0606030504020204" pitchFamily="34" charset="0"/>
                <a:cs typeface="Open Sans" panose="020B0606030504020204" pitchFamily="34" charset="0"/>
              </a:rPr>
              <a:t>Limite</a:t>
            </a:r>
            <a:r>
              <a:rPr lang="en-US" sz="1300" dirty="0">
                <a:latin typeface="Open Sans"/>
                <a:ea typeface="Open Sans" panose="020B0606030504020204" pitchFamily="34" charset="0"/>
                <a:cs typeface="Open Sans" panose="020B0606030504020204" pitchFamily="34" charset="0"/>
              </a:rPr>
              <a:t> </a:t>
            </a:r>
            <a:r>
              <a:rPr lang="en-US" sz="1300" dirty="0" err="1">
                <a:latin typeface="Open Sans"/>
                <a:ea typeface="Open Sans" panose="020B0606030504020204" pitchFamily="34" charset="0"/>
                <a:cs typeface="Open Sans" panose="020B0606030504020204" pitchFamily="34" charset="0"/>
              </a:rPr>
              <a:t>d'inertie</a:t>
            </a:r>
            <a:r>
              <a:rPr lang="en-US" sz="1300" dirty="0">
                <a:latin typeface="Open Sans"/>
                <a:ea typeface="Open Sans" panose="020B0606030504020204" pitchFamily="34" charset="0"/>
                <a:cs typeface="Open Sans" panose="020B0606030504020204" pitchFamily="34" charset="0"/>
              </a:rPr>
              <a:t>: 10 000 MW</a:t>
            </a:r>
          </a:p>
        </p:txBody>
      </p:sp>
      <p:sp>
        <p:nvSpPr>
          <p:cNvPr id="54" name="Rectangle 53">
            <a:extLst>
              <a:ext uri="{FF2B5EF4-FFF2-40B4-BE49-F238E27FC236}">
                <a16:creationId xmlns:a16="http://schemas.microsoft.com/office/drawing/2014/main" id="{9537B7D9-111C-884F-A796-5DAA600CA4CA}"/>
              </a:ext>
            </a:extLst>
          </p:cNvPr>
          <p:cNvSpPr/>
          <p:nvPr/>
        </p:nvSpPr>
        <p:spPr>
          <a:xfrm>
            <a:off x="1823825" y="3892784"/>
            <a:ext cx="2293324" cy="10529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err="1">
                <a:latin typeface="Open Sans" panose="020B0606030504020204" pitchFamily="34" charset="0"/>
                <a:ea typeface="Open Sans" panose="020B0606030504020204" pitchFamily="34" charset="0"/>
                <a:cs typeface="Open Sans" panose="020B0606030504020204" pitchFamily="34" charset="0"/>
              </a:rPr>
              <a:t>nodeGroup</a:t>
            </a:r>
            <a:r>
              <a:rPr lang="en-US" sz="1300" dirty="0">
                <a:latin typeface="Open Sans" panose="020B0606030504020204" pitchFamily="34" charset="0"/>
                <a:ea typeface="Open Sans" panose="020B0606030504020204" pitchFamily="34" charset="0"/>
                <a:cs typeface="Open Sans" panose="020B0606030504020204" pitchFamily="34" charset="0"/>
              </a:rPr>
              <a:t>: Réserve1</a:t>
            </a:r>
          </a:p>
          <a:p>
            <a:pPr algn="ctr"/>
            <a:r>
              <a:rPr lang="en-US" sz="1300" dirty="0" err="1">
                <a:latin typeface="Open Sans" panose="020B0606030504020204" pitchFamily="34" charset="0"/>
                <a:ea typeface="Open Sans" panose="020B0606030504020204" pitchFamily="34" charset="0"/>
                <a:cs typeface="Open Sans" panose="020B0606030504020204" pitchFamily="34" charset="0"/>
              </a:rPr>
              <a:t>Réserve</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dynamique</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Vrai</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55" name="Rounded Rectangle 54">
            <a:extLst>
              <a:ext uri="{FF2B5EF4-FFF2-40B4-BE49-F238E27FC236}">
                <a16:creationId xmlns:a16="http://schemas.microsoft.com/office/drawing/2014/main" id="{0742FBBC-076D-E242-B2B3-894174F8492D}"/>
              </a:ext>
            </a:extLst>
          </p:cNvPr>
          <p:cNvSpPr/>
          <p:nvPr/>
        </p:nvSpPr>
        <p:spPr>
          <a:xfrm>
            <a:off x="4811811" y="2376066"/>
            <a:ext cx="2293321" cy="92756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00" dirty="0" err="1">
                <a:latin typeface="Open Sans" panose="020B0606030504020204" pitchFamily="34" charset="0"/>
                <a:ea typeface="Open Sans" panose="020B0606030504020204" pitchFamily="34" charset="0"/>
                <a:cs typeface="Open Sans" panose="020B0606030504020204" pitchFamily="34" charset="0"/>
              </a:rPr>
              <a:t>Nœud</a:t>
            </a:r>
            <a:r>
              <a:rPr lang="en-US" sz="1300" dirty="0">
                <a:latin typeface="Open Sans" panose="020B0606030504020204" pitchFamily="34" charset="0"/>
                <a:ea typeface="Open Sans" panose="020B0606030504020204" pitchFamily="34" charset="0"/>
                <a:cs typeface="Open Sans" panose="020B0606030504020204" pitchFamily="34" charset="0"/>
              </a:rPr>
              <a:t> A</a:t>
            </a:r>
          </a:p>
          <a:p>
            <a:pPr algn="ctr"/>
            <a:r>
              <a:rPr lang="en-US" sz="1300" dirty="0" err="1">
                <a:latin typeface="Open Sans" panose="020B0606030504020204" pitchFamily="34" charset="0"/>
                <a:ea typeface="Open Sans" panose="020B0606030504020204" pitchFamily="34" charset="0"/>
                <a:cs typeface="Open Sans" panose="020B0606030504020204" pitchFamily="34" charset="0"/>
              </a:rPr>
              <a:t>Demande</a:t>
            </a:r>
            <a:r>
              <a:rPr lang="en-US" sz="1300" dirty="0">
                <a:latin typeface="Open Sans" panose="020B0606030504020204" pitchFamily="34" charset="0"/>
                <a:ea typeface="Open Sans" panose="020B0606030504020204" pitchFamily="34" charset="0"/>
                <a:cs typeface="Open Sans" panose="020B0606030504020204" pitchFamily="34" charset="0"/>
              </a:rPr>
              <a:t>: 1000 MWh</a:t>
            </a:r>
          </a:p>
        </p:txBody>
      </p:sp>
      <p:sp>
        <p:nvSpPr>
          <p:cNvPr id="56" name="Rounded Rectangle 55">
            <a:extLst>
              <a:ext uri="{FF2B5EF4-FFF2-40B4-BE49-F238E27FC236}">
                <a16:creationId xmlns:a16="http://schemas.microsoft.com/office/drawing/2014/main" id="{33C0B54E-B7EA-D942-95CB-07BD8C27FE8F}"/>
              </a:ext>
            </a:extLst>
          </p:cNvPr>
          <p:cNvSpPr/>
          <p:nvPr/>
        </p:nvSpPr>
        <p:spPr>
          <a:xfrm>
            <a:off x="4811811" y="3429000"/>
            <a:ext cx="2293323" cy="92756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00" dirty="0" err="1">
                <a:latin typeface="Open Sans" panose="020B0606030504020204" pitchFamily="34" charset="0"/>
                <a:ea typeface="Open Sans" panose="020B0606030504020204" pitchFamily="34" charset="0"/>
                <a:cs typeface="Open Sans" panose="020B0606030504020204" pitchFamily="34" charset="0"/>
              </a:rPr>
              <a:t>Nœud</a:t>
            </a:r>
            <a:r>
              <a:rPr lang="en-US" sz="1300" dirty="0">
                <a:latin typeface="Open Sans" panose="020B0606030504020204" pitchFamily="34" charset="0"/>
                <a:ea typeface="Open Sans" panose="020B0606030504020204" pitchFamily="34" charset="0"/>
                <a:cs typeface="Open Sans" panose="020B0606030504020204" pitchFamily="34" charset="0"/>
              </a:rPr>
              <a:t> B</a:t>
            </a:r>
          </a:p>
          <a:p>
            <a:pPr algn="ctr"/>
            <a:r>
              <a:rPr lang="en-US" sz="1300" dirty="0" err="1">
                <a:latin typeface="Open Sans" panose="020B0606030504020204" pitchFamily="34" charset="0"/>
                <a:ea typeface="Open Sans" panose="020B0606030504020204" pitchFamily="34" charset="0"/>
                <a:cs typeface="Open Sans" panose="020B0606030504020204" pitchFamily="34" charset="0"/>
              </a:rPr>
              <a:t>Demande</a:t>
            </a:r>
            <a:r>
              <a:rPr lang="en-US" sz="1300" dirty="0">
                <a:latin typeface="Open Sans" panose="020B0606030504020204" pitchFamily="34" charset="0"/>
                <a:ea typeface="Open Sans" panose="020B0606030504020204" pitchFamily="34" charset="0"/>
                <a:cs typeface="Open Sans" panose="020B0606030504020204" pitchFamily="34" charset="0"/>
              </a:rPr>
              <a:t>: 1500 MWh</a:t>
            </a:r>
          </a:p>
        </p:txBody>
      </p:sp>
      <p:sp>
        <p:nvSpPr>
          <p:cNvPr id="57" name="Rounded Rectangle 56">
            <a:extLst>
              <a:ext uri="{FF2B5EF4-FFF2-40B4-BE49-F238E27FC236}">
                <a16:creationId xmlns:a16="http://schemas.microsoft.com/office/drawing/2014/main" id="{391E25EF-1995-BC43-845B-9FE7A4C1341F}"/>
              </a:ext>
            </a:extLst>
          </p:cNvPr>
          <p:cNvSpPr/>
          <p:nvPr/>
        </p:nvSpPr>
        <p:spPr>
          <a:xfrm>
            <a:off x="4811812" y="4481934"/>
            <a:ext cx="2293324" cy="92756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00" dirty="0" err="1">
                <a:latin typeface="Open Sans" panose="020B0606030504020204" pitchFamily="34" charset="0"/>
                <a:ea typeface="Open Sans" panose="020B0606030504020204" pitchFamily="34" charset="0"/>
                <a:cs typeface="Open Sans" panose="020B0606030504020204" pitchFamily="34" charset="0"/>
              </a:rPr>
              <a:t>Nœud</a:t>
            </a:r>
            <a:r>
              <a:rPr lang="en-US" sz="1300" dirty="0">
                <a:latin typeface="Open Sans" panose="020B0606030504020204" pitchFamily="34" charset="0"/>
                <a:ea typeface="Open Sans" panose="020B0606030504020204" pitchFamily="34" charset="0"/>
                <a:cs typeface="Open Sans" panose="020B0606030504020204" pitchFamily="34" charset="0"/>
              </a:rPr>
              <a:t> C</a:t>
            </a:r>
          </a:p>
          <a:p>
            <a:pPr algn="ctr"/>
            <a:r>
              <a:rPr lang="en-US" sz="1300" dirty="0" err="1">
                <a:latin typeface="Open Sans" panose="020B0606030504020204" pitchFamily="34" charset="0"/>
                <a:ea typeface="Open Sans" panose="020B0606030504020204" pitchFamily="34" charset="0"/>
                <a:cs typeface="Open Sans" panose="020B0606030504020204" pitchFamily="34" charset="0"/>
              </a:rPr>
              <a:t>Demande</a:t>
            </a:r>
            <a:r>
              <a:rPr lang="en-US" sz="1300" dirty="0">
                <a:latin typeface="Open Sans" panose="020B0606030504020204" pitchFamily="34" charset="0"/>
                <a:ea typeface="Open Sans" panose="020B0606030504020204" pitchFamily="34" charset="0"/>
                <a:cs typeface="Open Sans" panose="020B0606030504020204" pitchFamily="34" charset="0"/>
              </a:rPr>
              <a:t>: 500 MWh</a:t>
            </a:r>
          </a:p>
        </p:txBody>
      </p:sp>
      <p:sp>
        <p:nvSpPr>
          <p:cNvPr id="58" name="Rectangle 57">
            <a:extLst>
              <a:ext uri="{FF2B5EF4-FFF2-40B4-BE49-F238E27FC236}">
                <a16:creationId xmlns:a16="http://schemas.microsoft.com/office/drawing/2014/main" id="{8B2FBA55-AD6A-914D-ACD3-1AF2C7629CA6}"/>
              </a:ext>
            </a:extLst>
          </p:cNvPr>
          <p:cNvSpPr/>
          <p:nvPr/>
        </p:nvSpPr>
        <p:spPr>
          <a:xfrm>
            <a:off x="8142165" y="2214343"/>
            <a:ext cx="2368297" cy="1058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latin typeface="Open Sans" panose="020B0606030504020204" pitchFamily="34" charset="0"/>
                <a:ea typeface="Open Sans" panose="020B0606030504020204" pitchFamily="34" charset="0"/>
                <a:cs typeface="Open Sans" panose="020B0606030504020204" pitchFamily="34" charset="0"/>
              </a:rPr>
              <a:t>Type </a:t>
            </a:r>
            <a:r>
              <a:rPr lang="en-US" sz="1300" dirty="0" err="1">
                <a:latin typeface="Open Sans" panose="020B0606030504020204" pitchFamily="34" charset="0"/>
                <a:ea typeface="Open Sans" panose="020B0606030504020204" pitchFamily="34" charset="0"/>
                <a:cs typeface="Open Sans" panose="020B0606030504020204" pitchFamily="34" charset="0"/>
              </a:rPr>
              <a:t>d'unité</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Charbon</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300" dirty="0" err="1">
                <a:latin typeface="Open Sans" panose="020B0606030504020204" pitchFamily="34" charset="0"/>
                <a:ea typeface="Open Sans" panose="020B0606030504020204" pitchFamily="34" charset="0"/>
                <a:cs typeface="Open Sans" panose="020B0606030504020204" pitchFamily="34" charset="0"/>
              </a:rPr>
              <a:t>Efficacité</a:t>
            </a:r>
            <a:r>
              <a:rPr lang="en-US" sz="1300" dirty="0">
                <a:latin typeface="Open Sans" panose="020B0606030504020204" pitchFamily="34" charset="0"/>
                <a:ea typeface="Open Sans" panose="020B0606030504020204" pitchFamily="34" charset="0"/>
                <a:cs typeface="Open Sans" panose="020B0606030504020204" pitchFamily="34" charset="0"/>
              </a:rPr>
              <a:t>: 28</a:t>
            </a:r>
          </a:p>
          <a:p>
            <a:pPr algn="ctr"/>
            <a:r>
              <a:rPr lang="en-US" sz="1300" dirty="0" err="1">
                <a:latin typeface="Open Sans" panose="020B0606030504020204" pitchFamily="34" charset="0"/>
                <a:ea typeface="Open Sans" panose="020B0606030504020204" pitchFamily="34" charset="0"/>
                <a:cs typeface="Open Sans" panose="020B0606030504020204" pitchFamily="34" charset="0"/>
              </a:rPr>
              <a:t>Coût</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d'investissement</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algn="ctr"/>
            <a:r>
              <a:rPr lang="en-US" sz="1300" dirty="0">
                <a:latin typeface="Open Sans" panose="020B0606030504020204" pitchFamily="34" charset="0"/>
                <a:ea typeface="Open Sans" panose="020B0606030504020204" pitchFamily="34" charset="0"/>
                <a:cs typeface="Open Sans" panose="020B0606030504020204" pitchFamily="34" charset="0"/>
              </a:rPr>
              <a:t>800 €/kW</a:t>
            </a:r>
          </a:p>
        </p:txBody>
      </p:sp>
      <p:sp>
        <p:nvSpPr>
          <p:cNvPr id="59" name="Rectangle 58">
            <a:extLst>
              <a:ext uri="{FF2B5EF4-FFF2-40B4-BE49-F238E27FC236}">
                <a16:creationId xmlns:a16="http://schemas.microsoft.com/office/drawing/2014/main" id="{15AD4C0D-E272-904E-B4DF-92712001CF42}"/>
              </a:ext>
            </a:extLst>
          </p:cNvPr>
          <p:cNvSpPr/>
          <p:nvPr/>
        </p:nvSpPr>
        <p:spPr>
          <a:xfrm>
            <a:off x="8142165" y="3398254"/>
            <a:ext cx="2368297" cy="1058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err="1">
                <a:latin typeface="Open Sans" panose="020B0606030504020204" pitchFamily="34" charset="0"/>
                <a:ea typeface="Open Sans" panose="020B0606030504020204" pitchFamily="34" charset="0"/>
                <a:cs typeface="Open Sans" panose="020B0606030504020204" pitchFamily="34" charset="0"/>
              </a:rPr>
              <a:t>unitGroup</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min_wind</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300" dirty="0" err="1">
                <a:latin typeface="Open Sans" panose="020B0606030504020204" pitchFamily="34" charset="0"/>
                <a:ea typeface="Open Sans" panose="020B0606030504020204" pitchFamily="34" charset="0"/>
                <a:cs typeface="Open Sans" panose="020B0606030504020204" pitchFamily="34" charset="0"/>
              </a:rPr>
              <a:t>Investissement</a:t>
            </a:r>
            <a:r>
              <a:rPr lang="en-US" sz="1300" dirty="0">
                <a:latin typeface="Open Sans" panose="020B0606030504020204" pitchFamily="34" charset="0"/>
                <a:ea typeface="Open Sans" panose="020B0606030504020204" pitchFamily="34" charset="0"/>
                <a:cs typeface="Open Sans" panose="020B0606030504020204" pitchFamily="34" charset="0"/>
              </a:rPr>
              <a:t> minimum: 200 MW</a:t>
            </a:r>
          </a:p>
        </p:txBody>
      </p:sp>
      <p:sp>
        <p:nvSpPr>
          <p:cNvPr id="60" name="Rectangle 59">
            <a:extLst>
              <a:ext uri="{FF2B5EF4-FFF2-40B4-BE49-F238E27FC236}">
                <a16:creationId xmlns:a16="http://schemas.microsoft.com/office/drawing/2014/main" id="{582CBFD4-124A-D944-BB5B-4984A53879E2}"/>
              </a:ext>
            </a:extLst>
          </p:cNvPr>
          <p:cNvSpPr/>
          <p:nvPr/>
        </p:nvSpPr>
        <p:spPr>
          <a:xfrm>
            <a:off x="8142167" y="4626511"/>
            <a:ext cx="2368296" cy="1058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latin typeface="Open Sans" panose="020B0606030504020204" pitchFamily="34" charset="0"/>
                <a:ea typeface="Open Sans" panose="020B0606030504020204" pitchFamily="34" charset="0"/>
                <a:cs typeface="Open Sans" panose="020B0606030504020204" pitchFamily="34" charset="0"/>
              </a:rPr>
              <a:t>Type </a:t>
            </a:r>
            <a:r>
              <a:rPr lang="en-US" sz="1300" dirty="0" err="1">
                <a:latin typeface="Open Sans" panose="020B0606030504020204" pitchFamily="34" charset="0"/>
                <a:ea typeface="Open Sans" panose="020B0606030504020204" pitchFamily="34" charset="0"/>
                <a:cs typeface="Open Sans" panose="020B0606030504020204" pitchFamily="34" charset="0"/>
              </a:rPr>
              <a:t>d'unité</a:t>
            </a:r>
            <a:r>
              <a:rPr lang="en-US" sz="1300" dirty="0">
                <a:latin typeface="Open Sans" panose="020B0606030504020204" pitchFamily="34" charset="0"/>
                <a:ea typeface="Open Sans" panose="020B0606030504020204" pitchFamily="34" charset="0"/>
                <a:cs typeface="Open Sans" panose="020B0606030504020204" pitchFamily="34" charset="0"/>
              </a:rPr>
              <a:t>: Vent</a:t>
            </a:r>
          </a:p>
          <a:p>
            <a:pPr algn="ctr"/>
            <a:r>
              <a:rPr lang="en-US" sz="1300" dirty="0" err="1">
                <a:latin typeface="Open Sans" panose="020B0606030504020204" pitchFamily="34" charset="0"/>
                <a:ea typeface="Open Sans" panose="020B0606030504020204" pitchFamily="34" charset="0"/>
                <a:cs typeface="Open Sans" panose="020B0606030504020204" pitchFamily="34" charset="0"/>
              </a:rPr>
              <a:t>Efficacité</a:t>
            </a:r>
            <a:r>
              <a:rPr lang="en-US" sz="1300" dirty="0">
                <a:latin typeface="Open Sans" panose="020B0606030504020204" pitchFamily="34" charset="0"/>
                <a:ea typeface="Open Sans" panose="020B0606030504020204" pitchFamily="34" charset="0"/>
                <a:cs typeface="Open Sans" panose="020B0606030504020204" pitchFamily="34" charset="0"/>
              </a:rPr>
              <a:t>  100</a:t>
            </a:r>
          </a:p>
          <a:p>
            <a:pPr algn="ctr"/>
            <a:r>
              <a:rPr lang="en-US" sz="1300" dirty="0" err="1">
                <a:latin typeface="Open Sans" panose="020B0606030504020204" pitchFamily="34" charset="0"/>
                <a:ea typeface="Open Sans" panose="020B0606030504020204" pitchFamily="34" charset="0"/>
                <a:cs typeface="Open Sans" panose="020B0606030504020204" pitchFamily="34" charset="0"/>
              </a:rPr>
              <a:t>Coût</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d'investissement</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algn="ctr"/>
            <a:r>
              <a:rPr lang="en-US" sz="1300" dirty="0">
                <a:latin typeface="Open Sans" panose="020B0606030504020204" pitchFamily="34" charset="0"/>
                <a:ea typeface="Open Sans" panose="020B0606030504020204" pitchFamily="34" charset="0"/>
                <a:cs typeface="Open Sans" panose="020B0606030504020204" pitchFamily="34" charset="0"/>
              </a:rPr>
              <a:t>1000 €/kW</a:t>
            </a:r>
          </a:p>
        </p:txBody>
      </p:sp>
      <p:cxnSp>
        <p:nvCxnSpPr>
          <p:cNvPr id="61" name="Straight Connector 60">
            <a:extLst>
              <a:ext uri="{FF2B5EF4-FFF2-40B4-BE49-F238E27FC236}">
                <a16:creationId xmlns:a16="http://schemas.microsoft.com/office/drawing/2014/main" id="{69495E94-BA76-C041-A9E4-A0D4E33C704A}"/>
              </a:ext>
            </a:extLst>
          </p:cNvPr>
          <p:cNvCxnSpPr>
            <a:cxnSpLocks/>
            <a:stCxn id="53" idx="3"/>
            <a:endCxn id="55" idx="1"/>
          </p:cNvCxnSpPr>
          <p:nvPr/>
        </p:nvCxnSpPr>
        <p:spPr>
          <a:xfrm flipV="1">
            <a:off x="4117149" y="2839850"/>
            <a:ext cx="694662" cy="183655"/>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53CB609B-0DC0-034C-B4E8-C992A16CC61B}"/>
              </a:ext>
            </a:extLst>
          </p:cNvPr>
          <p:cNvCxnSpPr>
            <a:cxnSpLocks/>
            <a:stCxn id="53" idx="3"/>
            <a:endCxn id="56" idx="1"/>
          </p:cNvCxnSpPr>
          <p:nvPr/>
        </p:nvCxnSpPr>
        <p:spPr>
          <a:xfrm>
            <a:off x="4117149" y="3023505"/>
            <a:ext cx="694662" cy="869279"/>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D230B75-12A3-8641-84FA-AD65F20C00A7}"/>
              </a:ext>
            </a:extLst>
          </p:cNvPr>
          <p:cNvCxnSpPr>
            <a:cxnSpLocks/>
            <a:stCxn id="54" idx="3"/>
            <a:endCxn id="56" idx="1"/>
          </p:cNvCxnSpPr>
          <p:nvPr/>
        </p:nvCxnSpPr>
        <p:spPr>
          <a:xfrm flipV="1">
            <a:off x="4117149" y="3892784"/>
            <a:ext cx="694662" cy="526467"/>
          </a:xfrm>
          <a:prstGeom prst="line">
            <a:avLst/>
          </a:prstGeom>
          <a:ln w="31750">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cxnSp>
        <p:nvCxnSpPr>
          <p:cNvPr id="64" name="Straight Connector 63">
            <a:extLst>
              <a:ext uri="{FF2B5EF4-FFF2-40B4-BE49-F238E27FC236}">
                <a16:creationId xmlns:a16="http://schemas.microsoft.com/office/drawing/2014/main" id="{61E09A96-B43A-FE41-9537-F7A914F52F2A}"/>
              </a:ext>
            </a:extLst>
          </p:cNvPr>
          <p:cNvCxnSpPr>
            <a:cxnSpLocks/>
            <a:stCxn id="54" idx="3"/>
            <a:endCxn id="57" idx="1"/>
          </p:cNvCxnSpPr>
          <p:nvPr/>
        </p:nvCxnSpPr>
        <p:spPr>
          <a:xfrm>
            <a:off x="4117149" y="4419251"/>
            <a:ext cx="694663" cy="526467"/>
          </a:xfrm>
          <a:prstGeom prst="line">
            <a:avLst/>
          </a:prstGeom>
          <a:ln w="31750">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cxnSp>
        <p:nvCxnSpPr>
          <p:cNvPr id="65" name="Straight Connector 64">
            <a:extLst>
              <a:ext uri="{FF2B5EF4-FFF2-40B4-BE49-F238E27FC236}">
                <a16:creationId xmlns:a16="http://schemas.microsoft.com/office/drawing/2014/main" id="{EA7689CD-B5B3-BA41-9F9D-03F7A2F10527}"/>
              </a:ext>
            </a:extLst>
          </p:cNvPr>
          <p:cNvCxnSpPr>
            <a:cxnSpLocks/>
            <a:stCxn id="53" idx="3"/>
            <a:endCxn id="57" idx="1"/>
          </p:cNvCxnSpPr>
          <p:nvPr/>
        </p:nvCxnSpPr>
        <p:spPr>
          <a:xfrm>
            <a:off x="4117149" y="3023505"/>
            <a:ext cx="694663" cy="1922213"/>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D0242EFB-57FE-A84D-BDE0-CFC1AD22BD4A}"/>
              </a:ext>
            </a:extLst>
          </p:cNvPr>
          <p:cNvCxnSpPr>
            <a:cxnSpLocks/>
            <a:stCxn id="55" idx="3"/>
            <a:endCxn id="58" idx="1"/>
          </p:cNvCxnSpPr>
          <p:nvPr/>
        </p:nvCxnSpPr>
        <p:spPr>
          <a:xfrm flipV="1">
            <a:off x="7105132" y="2743732"/>
            <a:ext cx="1037033" cy="96118"/>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48EC3DD-23F0-CD4D-8E4D-3A235FBA426E}"/>
              </a:ext>
            </a:extLst>
          </p:cNvPr>
          <p:cNvCxnSpPr>
            <a:cxnSpLocks/>
            <a:stCxn id="55" idx="3"/>
            <a:endCxn id="59" idx="1"/>
          </p:cNvCxnSpPr>
          <p:nvPr/>
        </p:nvCxnSpPr>
        <p:spPr>
          <a:xfrm>
            <a:off x="7105132" y="2839850"/>
            <a:ext cx="1037033" cy="1087793"/>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6F5D5FC-D1D7-1C43-B466-2BBE242F62D3}"/>
              </a:ext>
            </a:extLst>
          </p:cNvPr>
          <p:cNvCxnSpPr>
            <a:cxnSpLocks/>
            <a:stCxn id="56" idx="3"/>
            <a:endCxn id="59" idx="1"/>
          </p:cNvCxnSpPr>
          <p:nvPr/>
        </p:nvCxnSpPr>
        <p:spPr>
          <a:xfrm>
            <a:off x="7105134" y="3892784"/>
            <a:ext cx="1037031" cy="34859"/>
          </a:xfrm>
          <a:prstGeom prst="line">
            <a:avLst/>
          </a:prstGeom>
          <a:ln w="31750">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cxnSp>
        <p:nvCxnSpPr>
          <p:cNvPr id="69" name="Straight Connector 68">
            <a:extLst>
              <a:ext uri="{FF2B5EF4-FFF2-40B4-BE49-F238E27FC236}">
                <a16:creationId xmlns:a16="http://schemas.microsoft.com/office/drawing/2014/main" id="{858B50AD-1F97-AF45-ADDB-F0BFE1A8F633}"/>
              </a:ext>
            </a:extLst>
          </p:cNvPr>
          <p:cNvCxnSpPr>
            <a:cxnSpLocks/>
            <a:stCxn id="55" idx="3"/>
            <a:endCxn id="59" idx="1"/>
          </p:cNvCxnSpPr>
          <p:nvPr/>
        </p:nvCxnSpPr>
        <p:spPr>
          <a:xfrm>
            <a:off x="7105132" y="2839850"/>
            <a:ext cx="1037033" cy="1087793"/>
          </a:xfrm>
          <a:prstGeom prst="line">
            <a:avLst/>
          </a:prstGeom>
          <a:ln w="31750">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cxnSp>
        <p:nvCxnSpPr>
          <p:cNvPr id="70" name="Straight Connector 69">
            <a:extLst>
              <a:ext uri="{FF2B5EF4-FFF2-40B4-BE49-F238E27FC236}">
                <a16:creationId xmlns:a16="http://schemas.microsoft.com/office/drawing/2014/main" id="{729E946E-64E1-234D-834C-9E0F61EF8D68}"/>
              </a:ext>
            </a:extLst>
          </p:cNvPr>
          <p:cNvCxnSpPr>
            <a:cxnSpLocks/>
            <a:stCxn id="57" idx="3"/>
            <a:endCxn id="59" idx="1"/>
          </p:cNvCxnSpPr>
          <p:nvPr/>
        </p:nvCxnSpPr>
        <p:spPr>
          <a:xfrm flipV="1">
            <a:off x="7105136" y="3927643"/>
            <a:ext cx="1037029" cy="1018075"/>
          </a:xfrm>
          <a:prstGeom prst="line">
            <a:avLst/>
          </a:prstGeom>
          <a:ln w="31750">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cxnSp>
        <p:nvCxnSpPr>
          <p:cNvPr id="71" name="Straight Connector 70">
            <a:extLst>
              <a:ext uri="{FF2B5EF4-FFF2-40B4-BE49-F238E27FC236}">
                <a16:creationId xmlns:a16="http://schemas.microsoft.com/office/drawing/2014/main" id="{B74B6369-0301-FB4D-B139-196C594AE2AF}"/>
              </a:ext>
            </a:extLst>
          </p:cNvPr>
          <p:cNvCxnSpPr>
            <a:cxnSpLocks/>
            <a:stCxn id="58" idx="1"/>
            <a:endCxn id="56" idx="3"/>
          </p:cNvCxnSpPr>
          <p:nvPr/>
        </p:nvCxnSpPr>
        <p:spPr>
          <a:xfrm flipH="1">
            <a:off x="7105134" y="2743732"/>
            <a:ext cx="1037031" cy="1149052"/>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9F2B02E-06BC-6443-99B3-33716E4BC320}"/>
              </a:ext>
            </a:extLst>
          </p:cNvPr>
          <p:cNvCxnSpPr>
            <a:cxnSpLocks/>
            <a:stCxn id="60" idx="1"/>
            <a:endCxn id="57" idx="3"/>
          </p:cNvCxnSpPr>
          <p:nvPr/>
        </p:nvCxnSpPr>
        <p:spPr>
          <a:xfrm flipH="1" flipV="1">
            <a:off x="7105136" y="4945718"/>
            <a:ext cx="1037031" cy="210182"/>
          </a:xfrm>
          <a:prstGeom prst="line">
            <a:avLst/>
          </a:prstGeom>
          <a:ln w="31750"/>
          <a:effectLst/>
        </p:spPr>
        <p:style>
          <a:lnRef idx="2">
            <a:schemeClr val="accent2"/>
          </a:lnRef>
          <a:fillRef idx="0">
            <a:schemeClr val="accent2"/>
          </a:fillRef>
          <a:effectRef idx="1">
            <a:schemeClr val="accent2"/>
          </a:effectRef>
          <a:fontRef idx="minor">
            <a:schemeClr val="tx1"/>
          </a:fontRef>
        </p:style>
      </p:cxnSp>
      <p:sp>
        <p:nvSpPr>
          <p:cNvPr id="73" name="Google Shape;150;p21">
            <a:extLst>
              <a:ext uri="{FF2B5EF4-FFF2-40B4-BE49-F238E27FC236}">
                <a16:creationId xmlns:a16="http://schemas.microsoft.com/office/drawing/2014/main" id="{8729E9FE-CAA8-EB40-90AD-27D2D8B79516}"/>
              </a:ext>
            </a:extLst>
          </p:cNvPr>
          <p:cNvSpPr txBox="1">
            <a:spLocks/>
          </p:cNvSpPr>
          <p:nvPr/>
        </p:nvSpPr>
        <p:spPr>
          <a:xfrm>
            <a:off x="1704707" y="1799130"/>
            <a:ext cx="2521131" cy="760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algn="ctr"/>
            <a:r>
              <a:rPr lang="en-GB" sz="1300" dirty="0" err="1">
                <a:latin typeface="Open Sans" panose="020B0606030504020204" pitchFamily="34" charset="0"/>
                <a:ea typeface="Open Sans" panose="020B0606030504020204" pitchFamily="34" charset="0"/>
                <a:cs typeface="Open Sans" panose="020B0606030504020204" pitchFamily="34" charset="0"/>
              </a:rPr>
              <a:t>Contraintes</a:t>
            </a:r>
            <a:r>
              <a:rPr lang="en-GB" sz="1300" dirty="0">
                <a:latin typeface="Open Sans" panose="020B0606030504020204" pitchFamily="34" charset="0"/>
                <a:ea typeface="Open Sans" panose="020B0606030504020204" pitchFamily="34" charset="0"/>
                <a:cs typeface="Open Sans" panose="020B0606030504020204" pitchFamily="34" charset="0"/>
              </a:rPr>
              <a:t> </a:t>
            </a:r>
            <a:r>
              <a:rPr lang="en-GB" sz="1300" dirty="0" err="1">
                <a:latin typeface="Open Sans" panose="020B0606030504020204" pitchFamily="34" charset="0"/>
                <a:ea typeface="Open Sans" panose="020B0606030504020204" pitchFamily="34" charset="0"/>
                <a:cs typeface="Open Sans" panose="020B0606030504020204" pitchFamily="34" charset="0"/>
              </a:rPr>
              <a:t>liées</a:t>
            </a:r>
            <a:r>
              <a:rPr lang="en-GB" sz="1300" dirty="0">
                <a:latin typeface="Open Sans" panose="020B0606030504020204" pitchFamily="34" charset="0"/>
                <a:ea typeface="Open Sans" panose="020B0606030504020204" pitchFamily="34" charset="0"/>
                <a:cs typeface="Open Sans" panose="020B0606030504020204" pitchFamily="34" charset="0"/>
              </a:rPr>
              <a:t> au </a:t>
            </a:r>
            <a:r>
              <a:rPr lang="en-GB" sz="1300" dirty="0" err="1">
                <a:latin typeface="Open Sans" panose="020B0606030504020204" pitchFamily="34" charset="0"/>
                <a:ea typeface="Open Sans" panose="020B0606030504020204" pitchFamily="34" charset="0"/>
                <a:cs typeface="Open Sans" panose="020B0606030504020204" pitchFamily="34" charset="0"/>
              </a:rPr>
              <a:t>groupe</a:t>
            </a:r>
            <a:r>
              <a:rPr lang="en-GB" sz="1300" dirty="0">
                <a:latin typeface="Open Sans" panose="020B0606030504020204" pitchFamily="34" charset="0"/>
                <a:ea typeface="Open Sans" panose="020B0606030504020204" pitchFamily="34" charset="0"/>
                <a:cs typeface="Open Sans" panose="020B0606030504020204" pitchFamily="34" charset="0"/>
              </a:rPr>
              <a:t> de </a:t>
            </a:r>
            <a:r>
              <a:rPr lang="en-GB" sz="1300" dirty="0" err="1">
                <a:latin typeface="Open Sans" panose="020B0606030504020204" pitchFamily="34" charset="0"/>
                <a:ea typeface="Open Sans" panose="020B0606030504020204" pitchFamily="34" charset="0"/>
                <a:cs typeface="Open Sans" panose="020B0606030504020204" pitchFamily="34" charset="0"/>
              </a:rPr>
              <a:t>nœuds</a:t>
            </a:r>
            <a:r>
              <a:rPr lang="en-GB" sz="1300" dirty="0">
                <a:latin typeface="Open Sans" panose="020B0606030504020204" pitchFamily="34" charset="0"/>
                <a:ea typeface="Open Sans" panose="020B0606030504020204" pitchFamily="34" charset="0"/>
                <a:cs typeface="Open Sans" panose="020B0606030504020204" pitchFamily="34" charset="0"/>
              </a:rPr>
              <a:t>; </a:t>
            </a:r>
            <a:r>
              <a:rPr lang="en-GB" sz="1300" dirty="0">
                <a:latin typeface="Open Sans"/>
                <a:ea typeface="Open Sans" panose="020B0606030504020204" pitchFamily="34" charset="0"/>
                <a:cs typeface="Open Sans" panose="020B0606030504020204" pitchFamily="34" charset="0"/>
              </a:rPr>
              <a:t>par </a:t>
            </a:r>
            <a:r>
              <a:rPr lang="en-GB" sz="1300" dirty="0" err="1">
                <a:latin typeface="Open Sans"/>
                <a:ea typeface="Open Sans" panose="020B0606030504020204" pitchFamily="34" charset="0"/>
                <a:cs typeface="Open Sans" panose="020B0606030504020204" pitchFamily="34" charset="0"/>
              </a:rPr>
              <a:t>exemple</a:t>
            </a:r>
            <a:r>
              <a:rPr lang="en-GB" sz="1300" dirty="0">
                <a:latin typeface="Open Sans"/>
                <a:ea typeface="Open Sans" panose="020B0606030504020204" pitchFamily="34" charset="0"/>
                <a:cs typeface="Open Sans" panose="020B0606030504020204" pitchFamily="34" charset="0"/>
              </a:rPr>
              <a:t>:</a:t>
            </a:r>
          </a:p>
          <a:p>
            <a:pPr algn="ctr"/>
            <a:r>
              <a:rPr lang="en-GB" sz="1300" dirty="0">
                <a:latin typeface="Open Sans"/>
                <a:ea typeface="Open Sans" panose="020B0606030504020204" pitchFamily="34" charset="0"/>
                <a:cs typeface="Open Sans" panose="020B0606030504020204" pitchFamily="34" charset="0"/>
              </a:rPr>
              <a:t>les </a:t>
            </a:r>
            <a:r>
              <a:rPr lang="en-GB" sz="1300" dirty="0" err="1">
                <a:latin typeface="Open Sans"/>
                <a:ea typeface="Open Sans" panose="020B0606030504020204" pitchFamily="34" charset="0"/>
                <a:cs typeface="Open Sans" panose="020B0606030504020204" pitchFamily="34" charset="0"/>
              </a:rPr>
              <a:t>contraintes</a:t>
            </a:r>
            <a:r>
              <a:rPr lang="en-GB" sz="1300" dirty="0">
                <a:latin typeface="Open Sans"/>
                <a:ea typeface="Open Sans" panose="020B0606030504020204" pitchFamily="34" charset="0"/>
                <a:cs typeface="Open Sans" panose="020B0606030504020204" pitchFamily="34" charset="0"/>
              </a:rPr>
              <a:t> d’un pays</a:t>
            </a:r>
          </a:p>
        </p:txBody>
      </p:sp>
      <p:sp>
        <p:nvSpPr>
          <p:cNvPr id="74" name="Google Shape;150;p21">
            <a:extLst>
              <a:ext uri="{FF2B5EF4-FFF2-40B4-BE49-F238E27FC236}">
                <a16:creationId xmlns:a16="http://schemas.microsoft.com/office/drawing/2014/main" id="{762CB5EC-A419-8241-918B-B0447D0905F2}"/>
              </a:ext>
            </a:extLst>
          </p:cNvPr>
          <p:cNvSpPr txBox="1">
            <a:spLocks/>
          </p:cNvSpPr>
          <p:nvPr/>
        </p:nvSpPr>
        <p:spPr>
          <a:xfrm>
            <a:off x="5016148" y="1850601"/>
            <a:ext cx="1879989" cy="5152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algn="ctr"/>
            <a:r>
              <a:rPr lang="en-GB" sz="1300" dirty="0" err="1">
                <a:latin typeface="Open Sans" panose="020B0606030504020204" pitchFamily="34" charset="0"/>
                <a:ea typeface="Open Sans" panose="020B0606030504020204" pitchFamily="34" charset="0"/>
                <a:cs typeface="Open Sans" panose="020B0606030504020204" pitchFamily="34" charset="0"/>
              </a:rPr>
              <a:t>Demandes</a:t>
            </a:r>
            <a:r>
              <a:rPr lang="en-GB" sz="1300" dirty="0">
                <a:latin typeface="Open Sans" panose="020B0606030504020204" pitchFamily="34" charset="0"/>
                <a:ea typeface="Open Sans" panose="020B0606030504020204" pitchFamily="34" charset="0"/>
                <a:cs typeface="Open Sans" panose="020B0606030504020204" pitchFamily="34" charset="0"/>
              </a:rPr>
              <a:t> au sein de </a:t>
            </a:r>
            <a:r>
              <a:rPr lang="en-GB" sz="1300" dirty="0" err="1">
                <a:latin typeface="Open Sans" panose="020B0606030504020204" pitchFamily="34" charset="0"/>
                <a:ea typeface="Open Sans" panose="020B0606030504020204" pitchFamily="34" charset="0"/>
                <a:cs typeface="Open Sans" panose="020B0606030504020204" pitchFamily="34" charset="0"/>
              </a:rPr>
              <a:t>chaque</a:t>
            </a:r>
            <a:r>
              <a:rPr lang="en-GB" sz="1300" dirty="0">
                <a:latin typeface="Open Sans" panose="020B0606030504020204" pitchFamily="34" charset="0"/>
                <a:ea typeface="Open Sans" panose="020B0606030504020204" pitchFamily="34" charset="0"/>
                <a:cs typeface="Open Sans" panose="020B0606030504020204" pitchFamily="34" charset="0"/>
              </a:rPr>
              <a:t> </a:t>
            </a:r>
            <a:r>
              <a:rPr lang="en-GB" sz="1300" dirty="0" err="1">
                <a:latin typeface="Open Sans" panose="020B0606030504020204" pitchFamily="34" charset="0"/>
                <a:ea typeface="Open Sans" panose="020B0606030504020204" pitchFamily="34" charset="0"/>
                <a:cs typeface="Open Sans" panose="020B0606030504020204" pitchFamily="34" charset="0"/>
              </a:rPr>
              <a:t>nœud</a:t>
            </a:r>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75" name="Google Shape;150;p21">
            <a:extLst>
              <a:ext uri="{FF2B5EF4-FFF2-40B4-BE49-F238E27FC236}">
                <a16:creationId xmlns:a16="http://schemas.microsoft.com/office/drawing/2014/main" id="{D9D85519-784C-654B-A803-E33F5E13BACC}"/>
              </a:ext>
            </a:extLst>
          </p:cNvPr>
          <p:cNvSpPr txBox="1">
            <a:spLocks/>
          </p:cNvSpPr>
          <p:nvPr/>
        </p:nvSpPr>
        <p:spPr>
          <a:xfrm>
            <a:off x="8035748" y="1478833"/>
            <a:ext cx="2577825" cy="7268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algn="ctr"/>
            <a:r>
              <a:rPr lang="en-GB" sz="1300" dirty="0" err="1">
                <a:latin typeface="Open Sans" panose="020B0606030504020204" pitchFamily="34" charset="0"/>
                <a:ea typeface="Open Sans" panose="020B0606030504020204" pitchFamily="34" charset="0"/>
                <a:cs typeface="Open Sans" panose="020B0606030504020204" pitchFamily="34" charset="0"/>
              </a:rPr>
              <a:t>Unités</a:t>
            </a:r>
            <a:r>
              <a:rPr lang="en-GB" sz="1300" dirty="0">
                <a:latin typeface="Open Sans" panose="020B0606030504020204" pitchFamily="34" charset="0"/>
                <a:ea typeface="Open Sans" panose="020B0606030504020204" pitchFamily="34" charset="0"/>
                <a:cs typeface="Open Sans" panose="020B0606030504020204" pitchFamily="34" charset="0"/>
              </a:rPr>
              <a:t> à </a:t>
            </a:r>
            <a:r>
              <a:rPr lang="en-GB" sz="1300" dirty="0" err="1">
                <a:latin typeface="Open Sans" panose="020B0606030504020204" pitchFamily="34" charset="0"/>
                <a:ea typeface="Open Sans" panose="020B0606030504020204" pitchFamily="34" charset="0"/>
                <a:cs typeface="Open Sans" panose="020B0606030504020204" pitchFamily="34" charset="0"/>
              </a:rPr>
              <a:t>l'intérieur</a:t>
            </a:r>
            <a:r>
              <a:rPr lang="en-GB" sz="1300" dirty="0">
                <a:latin typeface="Open Sans" panose="020B0606030504020204" pitchFamily="34" charset="0"/>
                <a:ea typeface="Open Sans" panose="020B0606030504020204" pitchFamily="34" charset="0"/>
                <a:cs typeface="Open Sans" panose="020B0606030504020204" pitchFamily="34" charset="0"/>
              </a:rPr>
              <a:t> du pays pour </a:t>
            </a:r>
            <a:r>
              <a:rPr lang="en-GB" sz="1300" dirty="0" err="1">
                <a:latin typeface="Open Sans" panose="020B0606030504020204" pitchFamily="34" charset="0"/>
                <a:ea typeface="Open Sans" panose="020B0606030504020204" pitchFamily="34" charset="0"/>
                <a:cs typeface="Open Sans" panose="020B0606030504020204" pitchFamily="34" charset="0"/>
              </a:rPr>
              <a:t>répondre</a:t>
            </a:r>
            <a:r>
              <a:rPr lang="en-GB" sz="1300" dirty="0">
                <a:latin typeface="Open Sans" panose="020B0606030504020204" pitchFamily="34" charset="0"/>
                <a:ea typeface="Open Sans" panose="020B0606030504020204" pitchFamily="34" charset="0"/>
                <a:cs typeface="Open Sans" panose="020B0606030504020204" pitchFamily="34" charset="0"/>
              </a:rPr>
              <a:t> à la </a:t>
            </a:r>
            <a:r>
              <a:rPr lang="en-GB" sz="1300" dirty="0" err="1">
                <a:latin typeface="Open Sans" panose="020B0606030504020204" pitchFamily="34" charset="0"/>
                <a:ea typeface="Open Sans" panose="020B0606030504020204" pitchFamily="34" charset="0"/>
                <a:cs typeface="Open Sans" panose="020B0606030504020204" pitchFamily="34" charset="0"/>
              </a:rPr>
              <a:t>demande</a:t>
            </a:r>
            <a:r>
              <a:rPr lang="en-GB" sz="1300" dirty="0">
                <a:latin typeface="Open Sans" panose="020B0606030504020204" pitchFamily="34" charset="0"/>
                <a:ea typeface="Open Sans" panose="020B0606030504020204" pitchFamily="34" charset="0"/>
                <a:cs typeface="Open Sans" panose="020B0606030504020204" pitchFamily="34" charset="0"/>
              </a:rPr>
              <a:t>, avec </a:t>
            </a:r>
            <a:r>
              <a:rPr lang="en-GB" sz="1300" dirty="0" err="1">
                <a:latin typeface="Open Sans" panose="020B0606030504020204" pitchFamily="34" charset="0"/>
                <a:ea typeface="Open Sans" panose="020B0606030504020204" pitchFamily="34" charset="0"/>
                <a:cs typeface="Open Sans" panose="020B0606030504020204" pitchFamily="34" charset="0"/>
              </a:rPr>
              <a:t>diverses</a:t>
            </a:r>
            <a:r>
              <a:rPr lang="en-GB" sz="1300" dirty="0">
                <a:latin typeface="Open Sans" panose="020B0606030504020204" pitchFamily="34" charset="0"/>
                <a:ea typeface="Open Sans" panose="020B0606030504020204" pitchFamily="34" charset="0"/>
                <a:cs typeface="Open Sans" panose="020B0606030504020204" pitchFamily="34" charset="0"/>
              </a:rPr>
              <a:t> </a:t>
            </a:r>
            <a:r>
              <a:rPr lang="en-GB" sz="1300" dirty="0" err="1">
                <a:latin typeface="Open Sans" panose="020B0606030504020204" pitchFamily="34" charset="0"/>
                <a:ea typeface="Open Sans" panose="020B0606030504020204" pitchFamily="34" charset="0"/>
                <a:cs typeface="Open Sans" panose="020B0606030504020204" pitchFamily="34" charset="0"/>
              </a:rPr>
              <a:t>contraintes</a:t>
            </a:r>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76" name="TextBox 75">
            <a:extLst>
              <a:ext uri="{FF2B5EF4-FFF2-40B4-BE49-F238E27FC236}">
                <a16:creationId xmlns:a16="http://schemas.microsoft.com/office/drawing/2014/main" id="{DE3A780F-9BB4-EE4B-A4E7-8B6E15E1D52D}"/>
              </a:ext>
            </a:extLst>
          </p:cNvPr>
          <p:cNvSpPr txBox="1"/>
          <p:nvPr/>
        </p:nvSpPr>
        <p:spPr>
          <a:xfrm>
            <a:off x="1898489" y="2040830"/>
            <a:ext cx="184731" cy="246221"/>
          </a:xfrm>
          <a:prstGeom prst="rect">
            <a:avLst/>
          </a:prstGeom>
          <a:noFill/>
        </p:spPr>
        <p:txBody>
          <a:bodyPr wrap="square" rtlCol="0">
            <a:spAutoFit/>
          </a:bodyPr>
          <a:lstStyle/>
          <a:p>
            <a:endParaRPr lang="en-US" sz="130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5E67643-B94A-3947-8363-24859AD6E125}"/>
              </a:ext>
            </a:extLst>
          </p:cNvPr>
          <p:cNvSpPr txBox="1"/>
          <p:nvPr/>
        </p:nvSpPr>
        <p:spPr>
          <a:xfrm>
            <a:off x="2532841" y="5713522"/>
            <a:ext cx="6888479" cy="369332"/>
          </a:xfrm>
          <a:prstGeom prst="rect">
            <a:avLst/>
          </a:prstGeom>
          <a:noFill/>
        </p:spPr>
        <p:txBody>
          <a:bodyPr wrap="square" rtlCol="0">
            <a:spAutoFit/>
          </a:bodyPr>
          <a:lstStyle/>
          <a:p>
            <a:r>
              <a:rPr lang="en-US" dirty="0" err="1"/>
              <a:t>Exemple</a:t>
            </a:r>
            <a:r>
              <a:rPr lang="en-US" dirty="0"/>
              <a:t> de </a:t>
            </a:r>
            <a:r>
              <a:rPr lang="en-US" dirty="0" err="1"/>
              <a:t>système</a:t>
            </a:r>
            <a:r>
              <a:rPr lang="en-US" dirty="0"/>
              <a:t> </a:t>
            </a:r>
            <a:r>
              <a:rPr lang="en-US" dirty="0" err="1"/>
              <a:t>gnut</a:t>
            </a:r>
            <a:r>
              <a:rPr lang="en-US" dirty="0"/>
              <a:t> (IRENA </a:t>
            </a:r>
            <a:r>
              <a:rPr lang="en-US" dirty="0" err="1"/>
              <a:t>FlexTool</a:t>
            </a:r>
            <a:r>
              <a:rPr lang="en-US" dirty="0"/>
              <a:t> Basic Training 2020) [1].</a:t>
            </a:r>
          </a:p>
        </p:txBody>
      </p:sp>
    </p:spTree>
    <p:extLst>
      <p:ext uri="{BB962C8B-B14F-4D97-AF65-F5344CB8AC3E}">
        <p14:creationId xmlns:p14="http://schemas.microsoft.com/office/powerpoint/2010/main" val="51286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8D13CC-D83D-584E-9123-CA47E6B42FD1}"/>
              </a:ext>
            </a:extLst>
          </p:cNvPr>
          <p:cNvPicPr>
            <a:picLocks noChangeAspect="1"/>
          </p:cNvPicPr>
          <p:nvPr/>
        </p:nvPicPr>
        <p:blipFill>
          <a:blip r:embed="rId3"/>
          <a:srcRect/>
          <a:stretch/>
        </p:blipFill>
        <p:spPr>
          <a:xfrm>
            <a:off x="0" y="679"/>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613BA12B-0FEF-4ABB-890B-4DBB09D7E127}"/>
              </a:ext>
            </a:extLst>
          </p:cNvPr>
          <p:cNvSpPr/>
          <p:nvPr/>
        </p:nvSpPr>
        <p:spPr>
          <a:xfrm>
            <a:off x="937319" y="100404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14.2.2 Modes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fonctionnement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D11CE719-EC0B-4155-BC83-A4588A332E41}"/>
              </a:ext>
            </a:extLst>
          </p:cNvPr>
          <p:cNvSpPr txBox="1">
            <a:spLocks/>
          </p:cNvSpPr>
          <p:nvPr/>
        </p:nvSpPr>
        <p:spPr>
          <a:xfrm>
            <a:off x="838200" y="-455922"/>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a:t>
            </a:r>
            <a:r>
              <a:rPr lang="en-GB" sz="4400" dirty="0" err="1">
                <a:latin typeface="Open Sans"/>
                <a:ea typeface="Open Sans" panose="020B0606030504020204" pitchFamily="34" charset="0"/>
                <a:cs typeface="Open Sans" panose="020B0606030504020204" pitchFamily="34" charset="0"/>
                <a:sym typeface="Bodoni SvtyTwo ITC TT-Book"/>
              </a:rPr>
              <a:t>Méthodologie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3D1C14EB-904E-B145-ACE4-5B30DCBF1343}"/>
              </a:ext>
            </a:extLst>
          </p:cNvPr>
          <p:cNvSpPr>
            <a:spLocks noGrp="1"/>
          </p:cNvSpPr>
          <p:nvPr>
            <p:ph idx="1"/>
          </p:nvPr>
        </p:nvSpPr>
        <p:spPr>
          <a:xfrm>
            <a:off x="838200" y="1545912"/>
            <a:ext cx="6949611" cy="4308047"/>
          </a:xfrm>
        </p:spPr>
        <p:txBody>
          <a:bodyPr vert="horz" lIns="91440" tIns="45720" rIns="91440" bIns="45720" rtlCol="0" anchor="t">
            <a:normAutofit fontScale="92500" lnSpcReduction="10000"/>
          </a:bodyPr>
          <a:lstStyle/>
          <a:p>
            <a:r>
              <a:rPr lang="en-US" sz="2000" b="1" dirty="0" err="1">
                <a:latin typeface="Open Sans" panose="020B0606030504020204" pitchFamily="34" charset="0"/>
                <a:ea typeface="Open Sans" panose="020B0606030504020204" pitchFamily="34" charset="0"/>
                <a:cs typeface="Open Sans" panose="020B0606030504020204" pitchFamily="34" charset="0"/>
              </a:rPr>
              <a:t>Répartition</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optimise</a:t>
            </a:r>
            <a:r>
              <a:rPr lang="en-US" sz="2000" dirty="0">
                <a:latin typeface="Open Sans" panose="020B0606030504020204" pitchFamily="34" charset="0"/>
                <a:ea typeface="Open Sans" panose="020B0606030504020204" pitchFamily="34" charset="0"/>
                <a:cs typeface="Open Sans" panose="020B0606030504020204" pitchFamily="34" charset="0"/>
              </a:rPr>
              <a:t> les </a:t>
            </a:r>
            <a:r>
              <a:rPr lang="en-US" sz="2000" dirty="0" err="1">
                <a:latin typeface="Open Sans" panose="020B0606030504020204" pitchFamily="34" charset="0"/>
                <a:ea typeface="Open Sans" panose="020B0606030504020204" pitchFamily="34" charset="0"/>
                <a:cs typeface="Open Sans" panose="020B0606030504020204" pitchFamily="34" charset="0"/>
              </a:rPr>
              <a:t>opérations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d'une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capacité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prédéfinie</a:t>
            </a:r>
            <a:r>
              <a:rPr lang="en-US" sz="2000" dirty="0">
                <a:latin typeface="Open Sans" panose="020B0606030504020204" pitchFamily="34" charset="0"/>
                <a:ea typeface="Open Sans" panose="020B0606030504020204" pitchFamily="34" charset="0"/>
                <a:cs typeface="Open Sans" panose="020B0606030504020204" pitchFamily="34" charset="0"/>
              </a:rPr>
              <a:t>. Ce mode </a:t>
            </a:r>
            <a:r>
              <a:rPr lang="en-US" sz="2000" dirty="0" err="1">
                <a:latin typeface="Open Sans" panose="020B0606030504020204" pitchFamily="34" charset="0"/>
                <a:ea typeface="Open Sans" panose="020B0606030504020204" pitchFamily="34" charset="0"/>
                <a:cs typeface="Open Sans" panose="020B0606030504020204" pitchFamily="34" charset="0"/>
              </a:rPr>
              <a:t>peut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être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utilisé</a:t>
            </a:r>
            <a:r>
              <a:rPr lang="en-US" sz="2000" dirty="0">
                <a:latin typeface="Open Sans" panose="020B0606030504020204" pitchFamily="34" charset="0"/>
                <a:ea typeface="Open Sans" panose="020B0606030504020204" pitchFamily="34" charset="0"/>
                <a:cs typeface="Open Sans" panose="020B0606030504020204" pitchFamily="34" charset="0"/>
              </a:rPr>
              <a:t> pour </a:t>
            </a:r>
            <a:r>
              <a:rPr lang="en-US" sz="2000" dirty="0" err="1">
                <a:latin typeface="Open Sans" panose="020B0606030504020204" pitchFamily="34" charset="0"/>
                <a:ea typeface="Open Sans" panose="020B0606030504020204" pitchFamily="34" charset="0"/>
                <a:cs typeface="Open Sans" panose="020B0606030504020204" pitchFamily="34" charset="0"/>
              </a:rPr>
              <a:t>étudier</a:t>
            </a:r>
            <a:r>
              <a:rPr lang="en-US" sz="2000" dirty="0">
                <a:latin typeface="Open Sans" panose="020B0606030504020204" pitchFamily="34" charset="0"/>
                <a:ea typeface="Open Sans" panose="020B0606030504020204" pitchFamily="34" charset="0"/>
                <a:cs typeface="Open Sans" panose="020B0606030504020204" pitchFamily="34" charset="0"/>
              </a:rPr>
              <a:t>, par </a:t>
            </a:r>
            <a:r>
              <a:rPr lang="en-US" sz="2000" dirty="0" err="1">
                <a:latin typeface="Open Sans" panose="020B0606030504020204" pitchFamily="34" charset="0"/>
                <a:ea typeface="Open Sans" panose="020B0606030504020204" pitchFamily="34" charset="0"/>
                <a:cs typeface="Open Sans" panose="020B0606030504020204" pitchFamily="34" charset="0"/>
              </a:rPr>
              <a:t>exemple</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Les </a:t>
            </a:r>
            <a:r>
              <a:rPr lang="en-US" sz="2000" dirty="0" err="1">
                <a:latin typeface="Open Sans" panose="020B0606030504020204" pitchFamily="34" charset="0"/>
                <a:ea typeface="Open Sans" panose="020B0606030504020204" pitchFamily="34" charset="0"/>
                <a:cs typeface="Open Sans" panose="020B0606030504020204" pitchFamily="34" charset="0"/>
              </a:rPr>
              <a:t>défis</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flexibilité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actuels</a:t>
            </a:r>
            <a:r>
              <a:rPr lang="en-US" sz="2000" dirty="0">
                <a:latin typeface="Open Sans" panose="020B0606030504020204" pitchFamily="34" charset="0"/>
                <a:ea typeface="Open Sans" panose="020B0606030504020204" pitchFamily="34" charset="0"/>
                <a:cs typeface="Open Sans" panose="020B0606030504020204" pitchFamily="34" charset="0"/>
              </a:rPr>
              <a:t> et les plans </a:t>
            </a:r>
            <a:r>
              <a:rPr lang="en-US" sz="2000" dirty="0" err="1">
                <a:latin typeface="Open Sans" panose="020B0606030504020204" pitchFamily="34" charset="0"/>
                <a:ea typeface="Open Sans" panose="020B0606030504020204" pitchFamily="34" charset="0"/>
                <a:cs typeface="Open Sans" panose="020B0606030504020204" pitchFamily="34" charset="0"/>
              </a:rPr>
              <a:t>d'expansion</a:t>
            </a:r>
            <a:r>
              <a:rPr lang="en-US" sz="2000" dirty="0">
                <a:latin typeface="Open Sans" panose="020B0606030504020204" pitchFamily="34" charset="0"/>
                <a:ea typeface="Open Sans" panose="020B0606030504020204" pitchFamily="34" charset="0"/>
                <a:cs typeface="Open Sans" panose="020B0606030504020204" pitchFamily="34" charset="0"/>
              </a:rPr>
              <a:t> de la </a:t>
            </a:r>
            <a:r>
              <a:rPr lang="en-US" sz="2000" dirty="0" err="1">
                <a:latin typeface="Open Sans" panose="020B0606030504020204" pitchFamily="34" charset="0"/>
                <a:ea typeface="Open Sans" panose="020B0606030504020204" pitchFamily="34" charset="0"/>
                <a:cs typeface="Open Sans" panose="020B0606030504020204" pitchFamily="34" charset="0"/>
              </a:rPr>
              <a:t>capacité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existante</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err="1">
                <a:latin typeface="Open Sans"/>
                <a:ea typeface="Open Sans" panose="020B0606030504020204" pitchFamily="34" charset="0"/>
                <a:cs typeface="Open Sans" panose="020B0606030504020204" pitchFamily="34" charset="0"/>
              </a:rPr>
              <a:t>Réductions</a:t>
            </a:r>
            <a:r>
              <a:rPr lang="en-US" sz="2000" dirty="0">
                <a:latin typeface="Open Sans"/>
                <a:ea typeface="Open Sans" panose="020B0606030504020204" pitchFamily="34" charset="0"/>
                <a:cs typeface="Open Sans" panose="020B0606030504020204" pitchFamily="34" charset="0"/>
              </a:rPr>
              <a:t> de </a:t>
            </a:r>
            <a:r>
              <a:rPr lang="en-US" sz="2000" dirty="0">
                <a:latin typeface="Open Sans"/>
                <a:ea typeface="+mn-lt"/>
                <a:cs typeface="+mn-lt"/>
              </a:rPr>
              <a:t>CO</a:t>
            </a:r>
            <a:r>
              <a:rPr lang="en-US" sz="2000" baseline="-25000" dirty="0">
                <a:latin typeface="Open Sans"/>
                <a:ea typeface="+mn-lt"/>
                <a:cs typeface="+mn-lt"/>
              </a:rPr>
              <a:t>2</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résultant</a:t>
            </a:r>
            <a:r>
              <a:rPr lang="en-US" sz="2000" dirty="0">
                <a:latin typeface="Open Sans"/>
                <a:ea typeface="Open Sans" panose="020B0606030504020204" pitchFamily="34" charset="0"/>
                <a:cs typeface="Open Sans" panose="020B0606030504020204" pitchFamily="34" charset="0"/>
              </a:rPr>
              <a:t> du plan </a:t>
            </a:r>
            <a:r>
              <a:rPr lang="en-US" sz="2000" dirty="0" err="1">
                <a:latin typeface="Open Sans"/>
                <a:ea typeface="Open Sans" panose="020B0606030504020204" pitchFamily="34" charset="0"/>
                <a:cs typeface="Open Sans" panose="020B0606030504020204" pitchFamily="34" charset="0"/>
              </a:rPr>
              <a:t>d'expansion</a:t>
            </a:r>
            <a:r>
              <a:rPr lang="en-US" sz="2000" dirty="0">
                <a:latin typeface="Open Sans"/>
                <a:ea typeface="Open Sans" panose="020B0606030504020204" pitchFamily="34" charset="0"/>
                <a:cs typeface="Open Sans" panose="020B0606030504020204" pitchFamily="34" charset="0"/>
              </a:rPr>
              <a:t> de la </a:t>
            </a:r>
            <a:r>
              <a:rPr lang="en-US" sz="2000" dirty="0" err="1">
                <a:latin typeface="Open Sans"/>
                <a:ea typeface="Open Sans" panose="020B0606030504020204" pitchFamily="34" charset="0"/>
                <a:cs typeface="Open Sans" panose="020B0606030504020204" pitchFamily="34" charset="0"/>
              </a:rPr>
              <a:t>capacité</a:t>
            </a:r>
            <a:r>
              <a:rPr lang="en-US" sz="2000" dirty="0">
                <a:latin typeface="Open Sans"/>
                <a:ea typeface="Open Sans" panose="020B0606030504020204" pitchFamily="34" charset="0"/>
                <a:cs typeface="Open Sans" panose="020B0606030504020204" pitchFamily="34" charset="0"/>
              </a:rPr>
              <a:t>.</a:t>
            </a:r>
            <a:endParaRPr lang="en-US" sz="2000" dirty="0">
              <a:latin typeface="Open Sans"/>
            </a:endParaRPr>
          </a:p>
          <a:p>
            <a:r>
              <a:rPr lang="en-US" sz="2000" b="1" dirty="0" err="1">
                <a:latin typeface="Open Sans" panose="020B0606030504020204" pitchFamily="34" charset="0"/>
                <a:ea typeface="Open Sans" panose="020B0606030504020204" pitchFamily="34" charset="0"/>
                <a:cs typeface="Open Sans" panose="020B0606030504020204" pitchFamily="34" charset="0"/>
              </a:rPr>
              <a:t>Investissement</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peut</a:t>
            </a:r>
            <a:r>
              <a:rPr lang="en-US" sz="2000" dirty="0">
                <a:latin typeface="Open Sans" panose="020B0606030504020204" pitchFamily="34" charset="0"/>
                <a:ea typeface="Open Sans" panose="020B0606030504020204" pitchFamily="34" charset="0"/>
                <a:cs typeface="Open Sans" panose="020B0606030504020204" pitchFamily="34" charset="0"/>
              </a:rPr>
              <a:t> determiner les </a:t>
            </a:r>
            <a:r>
              <a:rPr lang="en-US" sz="2000" dirty="0" err="1">
                <a:latin typeface="Open Sans" panose="020B0606030504020204" pitchFamily="34" charset="0"/>
                <a:ea typeface="Open Sans" panose="020B0606030504020204" pitchFamily="34" charset="0"/>
                <a:cs typeface="Open Sans" panose="020B0606030504020204" pitchFamily="34" charset="0"/>
              </a:rPr>
              <a:t>investissements</a:t>
            </a:r>
            <a:r>
              <a:rPr lang="en-US" sz="2000" dirty="0">
                <a:latin typeface="Open Sans" panose="020B0606030504020204" pitchFamily="34" charset="0"/>
                <a:ea typeface="Open Sans" panose="020B0606030504020204" pitchFamily="34" charset="0"/>
                <a:cs typeface="Open Sans" panose="020B0606030504020204" pitchFamily="34" charset="0"/>
              </a:rPr>
              <a:t> dans de </a:t>
            </a:r>
            <a:r>
              <a:rPr lang="en-US" sz="2000" dirty="0" err="1">
                <a:latin typeface="Open Sans" panose="020B0606030504020204" pitchFamily="34" charset="0"/>
                <a:ea typeface="Open Sans" panose="020B0606030504020204" pitchFamily="34" charset="0"/>
                <a:cs typeface="Open Sans" panose="020B0606030504020204" pitchFamily="34" charset="0"/>
              </a:rPr>
              <a:t>nouvelles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capacités</a:t>
            </a:r>
            <a:r>
              <a:rPr lang="en-US" sz="2000" dirty="0">
                <a:latin typeface="Open Sans" panose="020B0606030504020204" pitchFamily="34" charset="0"/>
                <a:ea typeface="Open Sans" panose="020B0606030504020204" pitchFamily="34" charset="0"/>
                <a:cs typeface="Open Sans" panose="020B0606030504020204" pitchFamily="34" charset="0"/>
              </a:rPr>
              <a:t> pour </a:t>
            </a:r>
            <a:r>
              <a:rPr lang="en-US" sz="2000" dirty="0" err="1">
                <a:latin typeface="Open Sans" panose="020B0606030504020204" pitchFamily="34" charset="0"/>
                <a:ea typeface="Open Sans" panose="020B0606030504020204" pitchFamily="34" charset="0"/>
                <a:cs typeface="Open Sans" panose="020B0606030504020204" pitchFamily="34" charset="0"/>
              </a:rPr>
              <a:t>résoudre</a:t>
            </a:r>
            <a:r>
              <a:rPr lang="en-US" sz="2000" dirty="0">
                <a:latin typeface="Open Sans" panose="020B0606030504020204" pitchFamily="34" charset="0"/>
                <a:ea typeface="Open Sans" panose="020B0606030504020204" pitchFamily="34" charset="0"/>
                <a:cs typeface="Open Sans" panose="020B0606030504020204" pitchFamily="34" charset="0"/>
              </a:rPr>
              <a:t> des </a:t>
            </a:r>
            <a:r>
              <a:rPr lang="en-US" sz="2000" dirty="0" err="1">
                <a:latin typeface="Open Sans" panose="020B0606030504020204" pitchFamily="34" charset="0"/>
                <a:ea typeface="Open Sans" panose="020B0606030504020204" pitchFamily="34" charset="0"/>
                <a:cs typeface="Open Sans" panose="020B0606030504020204" pitchFamily="34" charset="0"/>
              </a:rPr>
              <a:t>défis</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flexibilité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ou</a:t>
            </a:r>
            <a:r>
              <a:rPr lang="en-US" sz="2000" dirty="0">
                <a:latin typeface="Open Sans" panose="020B0606030504020204" pitchFamily="34" charset="0"/>
                <a:ea typeface="Open Sans" panose="020B0606030504020204" pitchFamily="34" charset="0"/>
                <a:cs typeface="Open Sans" panose="020B0606030504020204" pitchFamily="34" charset="0"/>
              </a:rPr>
              <a:t> pour </a:t>
            </a:r>
            <a:r>
              <a:rPr lang="en-US" sz="2000" dirty="0" err="1">
                <a:latin typeface="Open Sans" panose="020B0606030504020204" pitchFamily="34" charset="0"/>
                <a:ea typeface="Open Sans" panose="020B0606030504020204" pitchFamily="34" charset="0"/>
                <a:cs typeface="Open Sans" panose="020B0606030504020204" pitchFamily="34" charset="0"/>
              </a:rPr>
              <a:t>réduire</a:t>
            </a:r>
            <a:r>
              <a:rPr lang="en-US" sz="2000" dirty="0">
                <a:latin typeface="Open Sans" panose="020B0606030504020204" pitchFamily="34" charset="0"/>
                <a:ea typeface="Open Sans" panose="020B0606030504020204" pitchFamily="34" charset="0"/>
                <a:cs typeface="Open Sans" panose="020B0606030504020204" pitchFamily="34" charset="0"/>
              </a:rPr>
              <a:t> les </a:t>
            </a:r>
            <a:r>
              <a:rPr lang="en-US" sz="2000" dirty="0" err="1">
                <a:latin typeface="Open Sans" panose="020B0606030504020204" pitchFamily="34" charset="0"/>
                <a:ea typeface="Open Sans" panose="020B0606030504020204" pitchFamily="34" charset="0"/>
                <a:cs typeface="Open Sans" panose="020B0606030504020204" pitchFamily="34" charset="0"/>
              </a:rPr>
              <a:t>coûts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d'exploitation</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a:ea typeface="Open Sans" panose="020B0606030504020204" pitchFamily="34" charset="0"/>
                <a:cs typeface="Open Sans" panose="020B0606030504020204" pitchFamily="34" charset="0"/>
              </a:rPr>
              <a:t>Les </a:t>
            </a:r>
            <a:r>
              <a:rPr lang="en-US" sz="2000" dirty="0" err="1">
                <a:latin typeface="Open Sans"/>
                <a:ea typeface="Open Sans" panose="020B0606030504020204" pitchFamily="34" charset="0"/>
                <a:cs typeface="Open Sans" panose="020B0606030504020204" pitchFamily="34" charset="0"/>
              </a:rPr>
              <a:t>utilisateurs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peuvent</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définir</a:t>
            </a:r>
            <a:r>
              <a:rPr lang="en-US" sz="2000" dirty="0">
                <a:latin typeface="Open Sans"/>
                <a:ea typeface="Open Sans" panose="020B0606030504020204" pitchFamily="34" charset="0"/>
                <a:cs typeface="Open Sans" panose="020B0606030504020204" pitchFamily="34" charset="0"/>
              </a:rPr>
              <a:t> des </a:t>
            </a:r>
            <a:r>
              <a:rPr lang="en-US" sz="2000" dirty="0" err="1">
                <a:latin typeface="Open Sans"/>
                <a:ea typeface="Open Sans" panose="020B0606030504020204" pitchFamily="34" charset="0"/>
                <a:cs typeface="Open Sans" panose="020B0606030504020204" pitchFamily="34" charset="0"/>
              </a:rPr>
              <a:t>limites</a:t>
            </a:r>
            <a:r>
              <a:rPr lang="en-US" sz="2000" dirty="0">
                <a:latin typeface="Open Sans"/>
                <a:ea typeface="Open Sans" panose="020B0606030504020204" pitchFamily="34" charset="0"/>
                <a:cs typeface="Open Sans" panose="020B0606030504020204" pitchFamily="34" charset="0"/>
              </a:rPr>
              <a:t> au </a:t>
            </a:r>
            <a:r>
              <a:rPr lang="en-US" sz="2000" dirty="0" err="1">
                <a:latin typeface="Open Sans"/>
                <a:ea typeface="Open Sans" panose="020B0606030504020204" pitchFamily="34" charset="0"/>
                <a:cs typeface="Open Sans" panose="020B0606030504020204" pitchFamily="34" charset="0"/>
              </a:rPr>
              <a:t>niveau</a:t>
            </a:r>
            <a:r>
              <a:rPr lang="en-US" sz="2000" dirty="0">
                <a:latin typeface="Open Sans"/>
                <a:ea typeface="Open Sans" panose="020B0606030504020204" pitchFamily="34" charset="0"/>
                <a:cs typeface="Open Sans" panose="020B0606030504020204" pitchFamily="34" charset="0"/>
              </a:rPr>
              <a:t> des </a:t>
            </a:r>
            <a:r>
              <a:rPr lang="en-US" sz="2000" dirty="0" err="1">
                <a:latin typeface="Open Sans"/>
                <a:ea typeface="Open Sans" panose="020B0606030504020204" pitchFamily="34" charset="0"/>
                <a:cs typeface="Open Sans" panose="020B0606030504020204" pitchFamily="34" charset="0"/>
              </a:rPr>
              <a:t>investissements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autorisés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en</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ajoutant</a:t>
            </a:r>
            <a:r>
              <a:rPr lang="en-US" sz="2000" dirty="0">
                <a:latin typeface="Open Sans"/>
                <a:ea typeface="Open Sans" panose="020B0606030504020204" pitchFamily="34" charset="0"/>
                <a:cs typeface="Open Sans" panose="020B0606030504020204" pitchFamily="34" charset="0"/>
              </a:rPr>
              <a:t> des </a:t>
            </a:r>
            <a:r>
              <a:rPr lang="en-US" sz="2000" dirty="0" err="1">
                <a:latin typeface="Open Sans"/>
                <a:ea typeface="Open Sans" panose="020B0606030504020204" pitchFamily="34" charset="0"/>
                <a:cs typeface="Open Sans" panose="020B0606030504020204" pitchFamily="34" charset="0"/>
              </a:rPr>
              <a:t>contraintes</a:t>
            </a:r>
            <a:r>
              <a:rPr lang="en-US" sz="2000" dirty="0">
                <a:latin typeface="Open Sans"/>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Par </a:t>
            </a:r>
            <a:r>
              <a:rPr lang="en-US" sz="2000" dirty="0" err="1">
                <a:latin typeface="Open Sans" panose="020B0606030504020204" pitchFamily="34" charset="0"/>
                <a:ea typeface="Open Sans" panose="020B0606030504020204" pitchFamily="34" charset="0"/>
                <a:cs typeface="Open Sans" panose="020B0606030504020204" pitchFamily="34" charset="0"/>
              </a:rPr>
              <a:t>exemple</a:t>
            </a:r>
            <a:r>
              <a:rPr lang="en-US" sz="2000" dirty="0">
                <a:latin typeface="Open Sans" panose="020B0606030504020204" pitchFamily="34" charset="0"/>
                <a:ea typeface="Open Sans" panose="020B0606030504020204" pitchFamily="34" charset="0"/>
                <a:cs typeface="Open Sans" panose="020B0606030504020204" pitchFamily="34" charset="0"/>
              </a:rPr>
              <a:t>: fixer un </a:t>
            </a:r>
            <a:r>
              <a:rPr lang="en-US" sz="2000" dirty="0" err="1">
                <a:latin typeface="Open Sans" panose="020B0606030504020204" pitchFamily="34" charset="0"/>
                <a:ea typeface="Open Sans" panose="020B0606030504020204" pitchFamily="34" charset="0"/>
                <a:cs typeface="Open Sans" panose="020B0606030504020204" pitchFamily="34" charset="0"/>
              </a:rPr>
              <a:t>niveau</a:t>
            </a:r>
            <a:r>
              <a:rPr lang="en-US" sz="2000" dirty="0">
                <a:latin typeface="Open Sans" panose="020B0606030504020204" pitchFamily="34" charset="0"/>
                <a:ea typeface="Open Sans" panose="020B0606030504020204" pitchFamily="34" charset="0"/>
                <a:cs typeface="Open Sans" panose="020B0606030504020204" pitchFamily="34" charset="0"/>
              </a:rPr>
              <a:t> maximal </a:t>
            </a:r>
            <a:r>
              <a:rPr lang="en-US" sz="2000" dirty="0" err="1">
                <a:latin typeface="Open Sans" panose="020B0606030504020204" pitchFamily="34" charset="0"/>
                <a:ea typeface="Open Sans" panose="020B0606030504020204" pitchFamily="34" charset="0"/>
                <a:cs typeface="Open Sans" panose="020B0606030504020204" pitchFamily="34" charset="0"/>
              </a:rPr>
              <a:t>d’utilisation</a:t>
            </a:r>
            <a:r>
              <a:rPr lang="en-US" sz="2000" dirty="0">
                <a:latin typeface="Open Sans" panose="020B0606030504020204" pitchFamily="34" charset="0"/>
                <a:ea typeface="Open Sans" panose="020B0606030504020204" pitchFamily="34" charset="0"/>
                <a:cs typeface="Open Sans" panose="020B0606030504020204" pitchFamily="34" charset="0"/>
              </a:rPr>
              <a:t> des sources </a:t>
            </a:r>
            <a:r>
              <a:rPr lang="en-US" sz="2000" dirty="0" err="1">
                <a:latin typeface="Open Sans" panose="020B0606030504020204" pitchFamily="34" charset="0"/>
                <a:ea typeface="Open Sans" panose="020B0606030504020204" pitchFamily="34" charset="0"/>
                <a:cs typeface="Open Sans" panose="020B0606030504020204" pitchFamily="34" charset="0"/>
              </a:rPr>
              <a:t>d'énergie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renouvelables</a:t>
            </a:r>
            <a:r>
              <a:rPr lang="en-US" sz="2000" dirty="0">
                <a:latin typeface="Open Sans" panose="020B0606030504020204" pitchFamily="34" charset="0"/>
                <a:ea typeface="Open Sans" panose="020B0606030504020204" pitchFamily="34" charset="0"/>
                <a:cs typeface="Open Sans" panose="020B0606030504020204" pitchFamily="34" charset="0"/>
              </a:rPr>
              <a:t> variables.</a:t>
            </a:r>
          </a:p>
        </p:txBody>
      </p:sp>
    </p:spTree>
    <p:extLst>
      <p:ext uri="{BB962C8B-B14F-4D97-AF65-F5344CB8AC3E}">
        <p14:creationId xmlns:p14="http://schemas.microsoft.com/office/powerpoint/2010/main" val="587726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6EAC594B-6EBB-45F0-96A2-CD600FDFADFB}">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F587A4-2E70-45EC-BE7D-17F9D27F3F2F}">
  <ds:schemaRefs>
    <ds:schemaRef ds:uri="http://schemas.microsoft.com/office/2006/documentManagement/types"/>
    <ds:schemaRef ds:uri="http://schemas.microsoft.com/office/2006/metadata/properties"/>
    <ds:schemaRef ds:uri="0b696a8a-ab1a-459b-a09e-44df7cbe9330"/>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35b8b66e-5759-43c1-a138-f967a8bf5a2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1242</TotalTime>
  <Words>7631</Words>
  <Application>Microsoft Office PowerPoint</Application>
  <PresentationFormat>Widescreen</PresentationFormat>
  <Paragraphs>749</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Courier New</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keywords>, docId:816DC8400DF65C41F40697B0C50FBCFC</cp:keywords>
  <cp:lastModifiedBy>Ashutosh.Bhagurkar</cp:lastModifiedBy>
  <cp:revision>54</cp:revision>
  <dcterms:created xsi:type="dcterms:W3CDTF">2021-02-10T16:48:02Z</dcterms:created>
  <dcterms:modified xsi:type="dcterms:W3CDTF">2025-03-19T16:35:43Z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