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oboto"/>
      <p:regular r:id="rId30"/>
      <p:bold r:id="rId31"/>
      <p:italic r:id="rId32"/>
      <p:boldItalic r:id="rId33"/>
    </p:embeddedFon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jVXG/89ThdOuiUclUq1wLIjOer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In this slide, we compare these two sources of financing we have talked about so far: equity and debt.</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b="1" lang="en-US"/>
              <a:t>EQUITY: </a:t>
            </a:r>
            <a:endParaRPr/>
          </a:p>
          <a:p>
            <a:pPr indent="-171450" lvl="0" marL="171450" rtl="0" algn="l">
              <a:lnSpc>
                <a:spcPct val="100000"/>
              </a:lnSpc>
              <a:spcBef>
                <a:spcPts val="0"/>
              </a:spcBef>
              <a:spcAft>
                <a:spcPts val="0"/>
              </a:spcAft>
              <a:buClr>
                <a:schemeClr val="dk1"/>
              </a:buClr>
              <a:buSzPts val="1100"/>
              <a:buFont typeface="Calibri"/>
              <a:buChar char="●"/>
            </a:pPr>
            <a:r>
              <a:rPr lang="en-US"/>
              <a:t>Equity refers to funds put into the project by promoters or shareholders of the company. </a:t>
            </a:r>
            <a:endParaRPr/>
          </a:p>
          <a:p>
            <a:pPr indent="-171450" lvl="0" marL="171450" rtl="0" algn="l">
              <a:spcBef>
                <a:spcPts val="0"/>
              </a:spcBef>
              <a:spcAft>
                <a:spcPts val="0"/>
              </a:spcAft>
              <a:buClr>
                <a:schemeClr val="dk1"/>
              </a:buClr>
              <a:buSzPts val="1100"/>
              <a:buFont typeface="Calibri"/>
              <a:buChar char="●"/>
            </a:pPr>
            <a:r>
              <a:rPr lang="en-US"/>
              <a:t>Equity holders are owners of the company, and they have voting power, and therefore are in control of the corporation. </a:t>
            </a:r>
            <a:endParaRPr/>
          </a:p>
          <a:p>
            <a:pPr indent="-171450" lvl="0" marL="171450" rtl="0" algn="l">
              <a:lnSpc>
                <a:spcPct val="100000"/>
              </a:lnSpc>
              <a:spcBef>
                <a:spcPts val="0"/>
              </a:spcBef>
              <a:spcAft>
                <a:spcPts val="0"/>
              </a:spcAft>
              <a:buClr>
                <a:schemeClr val="dk1"/>
              </a:buClr>
              <a:buSzPts val="1100"/>
              <a:buFont typeface="Calibri"/>
              <a:buChar char="●"/>
            </a:pPr>
            <a:r>
              <a:rPr lang="en-US"/>
              <a:t>They receive dividends based on net profits and benefit from capital gains if share price increases. </a:t>
            </a:r>
            <a:endParaRPr/>
          </a:p>
          <a:p>
            <a:pPr indent="-171450" lvl="0" marL="171450" rtl="0" algn="l">
              <a:lnSpc>
                <a:spcPct val="100000"/>
              </a:lnSpc>
              <a:spcBef>
                <a:spcPts val="0"/>
              </a:spcBef>
              <a:spcAft>
                <a:spcPts val="0"/>
              </a:spcAft>
              <a:buClr>
                <a:schemeClr val="dk1"/>
              </a:buClr>
              <a:buSzPts val="1100"/>
              <a:buFont typeface="Calibri"/>
              <a:buChar char="●"/>
            </a:pPr>
            <a:r>
              <a:rPr lang="en-US"/>
              <a:t>Equity holders take risk. They would receive no dividend payments if the company make losses.</a:t>
            </a:r>
            <a:endParaRPr/>
          </a:p>
          <a:p>
            <a:pPr indent="-171450" lvl="0" marL="171450" rtl="0" algn="l">
              <a:spcBef>
                <a:spcPts val="0"/>
              </a:spcBef>
              <a:spcAft>
                <a:spcPts val="0"/>
              </a:spcAft>
              <a:buClr>
                <a:schemeClr val="dk1"/>
              </a:buClr>
              <a:buSzPts val="1100"/>
              <a:buFont typeface="Calibri"/>
              <a:buChar char="●"/>
            </a:pPr>
            <a:r>
              <a:rPr lang="en-US"/>
              <a:t>In the case of bankruptcy, shareholders would have residual claim over the company’s assets, that is after the lenders' claims. </a:t>
            </a:r>
            <a:endParaRPr/>
          </a:p>
          <a:p>
            <a:pPr indent="-171450" lvl="0" marL="171450" rtl="0" algn="l">
              <a:lnSpc>
                <a:spcPct val="100000"/>
              </a:lnSpc>
              <a:spcBef>
                <a:spcPts val="0"/>
              </a:spcBef>
              <a:spcAft>
                <a:spcPts val="0"/>
              </a:spcAft>
              <a:buClr>
                <a:schemeClr val="dk1"/>
              </a:buClr>
              <a:buSzPts val="1100"/>
              <a:buFont typeface="Calibri"/>
              <a:buChar char="●"/>
            </a:pPr>
            <a:r>
              <a:rPr lang="en-US"/>
              <a:t>As they take higher risk, therefore, they expect higher return on their investment. </a:t>
            </a:r>
            <a:endParaRPr/>
          </a:p>
          <a:p>
            <a:pPr indent="-171450" lvl="0" marL="171450" rtl="0" algn="l">
              <a:lnSpc>
                <a:spcPct val="100000"/>
              </a:lnSpc>
              <a:spcBef>
                <a:spcPts val="0"/>
              </a:spcBef>
              <a:spcAft>
                <a:spcPts val="0"/>
              </a:spcAft>
              <a:buClr>
                <a:schemeClr val="dk1"/>
              </a:buClr>
              <a:buSzPts val="1100"/>
              <a:buFont typeface="Calibri"/>
              <a:buChar char="●"/>
            </a:pPr>
            <a:r>
              <a:rPr lang="en-US"/>
              <a:t>Dividend is taxable.</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rPr lang="en-US"/>
              <a:t>Now to discuss </a:t>
            </a:r>
            <a:r>
              <a:rPr b="1" lang="en-US"/>
              <a:t>DEBT:</a:t>
            </a:r>
            <a:endParaRPr/>
          </a:p>
          <a:p>
            <a:pPr indent="-171450" lvl="0" marL="171450" rtl="0" algn="l">
              <a:lnSpc>
                <a:spcPct val="100000"/>
              </a:lnSpc>
              <a:spcBef>
                <a:spcPts val="0"/>
              </a:spcBef>
              <a:spcAft>
                <a:spcPts val="0"/>
              </a:spcAft>
              <a:buClr>
                <a:schemeClr val="dk1"/>
              </a:buClr>
              <a:buSzPts val="1100"/>
              <a:buFont typeface="Calibri"/>
              <a:buChar char="●"/>
            </a:pPr>
            <a:r>
              <a:rPr lang="en-US"/>
              <a:t>Those who lend money are the creditors. They are not the owners. </a:t>
            </a:r>
            <a:endParaRPr/>
          </a:p>
          <a:p>
            <a:pPr indent="-171450" lvl="0" marL="171450" rtl="0" algn="l">
              <a:lnSpc>
                <a:spcPct val="100000"/>
              </a:lnSpc>
              <a:spcBef>
                <a:spcPts val="0"/>
              </a:spcBef>
              <a:spcAft>
                <a:spcPts val="0"/>
              </a:spcAft>
              <a:buClr>
                <a:schemeClr val="dk1"/>
              </a:buClr>
              <a:buSzPts val="1100"/>
              <a:buFont typeface="Calibri"/>
              <a:buChar char="●"/>
            </a:pPr>
            <a:r>
              <a:rPr lang="en-US"/>
              <a:t>They lend funds at an agreed interest rate for a specific period. </a:t>
            </a:r>
            <a:endParaRPr/>
          </a:p>
          <a:p>
            <a:pPr indent="-171450" lvl="0" marL="171450" rtl="0" algn="l">
              <a:lnSpc>
                <a:spcPct val="100000"/>
              </a:lnSpc>
              <a:spcBef>
                <a:spcPts val="0"/>
              </a:spcBef>
              <a:spcAft>
                <a:spcPts val="0"/>
              </a:spcAft>
              <a:buClr>
                <a:schemeClr val="dk1"/>
              </a:buClr>
              <a:buSzPts val="1100"/>
              <a:buFont typeface="Calibri"/>
              <a:buChar char="●"/>
            </a:pPr>
            <a:r>
              <a:rPr lang="en-US"/>
              <a:t>They receive payments for principal and interest, whether the company makes profits or losses. </a:t>
            </a:r>
            <a:endParaRPr/>
          </a:p>
          <a:p>
            <a:pPr indent="-171450" lvl="0" marL="171450" rtl="0" algn="l">
              <a:spcBef>
                <a:spcPts val="0"/>
              </a:spcBef>
              <a:spcAft>
                <a:spcPts val="0"/>
              </a:spcAft>
              <a:buClr>
                <a:schemeClr val="dk1"/>
              </a:buClr>
              <a:buSzPts val="1100"/>
              <a:buFont typeface="Calibri"/>
              <a:buChar char="●"/>
            </a:pPr>
            <a:r>
              <a:rPr lang="en-US"/>
              <a:t>In the case of bankruptcy, lenders would have a priority claim over the company’s assets. </a:t>
            </a:r>
            <a:endParaRPr/>
          </a:p>
          <a:p>
            <a:pPr indent="-171450" lvl="0" marL="171450" rtl="0" algn="l">
              <a:spcBef>
                <a:spcPts val="0"/>
              </a:spcBef>
              <a:spcAft>
                <a:spcPts val="0"/>
              </a:spcAft>
              <a:buClr>
                <a:schemeClr val="dk1"/>
              </a:buClr>
              <a:buSzPts val="1100"/>
              <a:buFont typeface="Calibri"/>
              <a:buChar char="●"/>
            </a:pPr>
            <a:r>
              <a:rPr lang="en-US"/>
              <a:t>As lenders take less risk, therefore, debt financing costs less than equity finance.</a:t>
            </a:r>
            <a:endParaRPr/>
          </a:p>
          <a:p>
            <a:pPr indent="-171450" lvl="0" marL="171450" rtl="0" algn="l">
              <a:spcBef>
                <a:spcPts val="0"/>
              </a:spcBef>
              <a:spcAft>
                <a:spcPts val="0"/>
              </a:spcAft>
              <a:buClr>
                <a:schemeClr val="dk1"/>
              </a:buClr>
              <a:buSzPts val="1100"/>
              <a:buFont typeface="Calibri"/>
              <a:buChar char="●"/>
            </a:pPr>
            <a:r>
              <a:rPr lang="en-US"/>
              <a:t>In addition, interest is tax deductible. These features of debt improve the return from the project's net cash flow, and hence are beneficial for the shareholders. </a:t>
            </a:r>
            <a:endParaRPr/>
          </a:p>
          <a:p>
            <a:pPr indent="-171450" lvl="0" marL="171450" rtl="0" algn="l">
              <a:lnSpc>
                <a:spcPct val="100000"/>
              </a:lnSpc>
              <a:spcBef>
                <a:spcPts val="0"/>
              </a:spcBef>
              <a:spcAft>
                <a:spcPts val="0"/>
              </a:spcAft>
              <a:buClr>
                <a:schemeClr val="dk1"/>
              </a:buClr>
              <a:buSzPts val="1100"/>
              <a:buFont typeface="Calibri"/>
              <a:buChar char="●"/>
            </a:pPr>
            <a:r>
              <a:rPr lang="en-US"/>
              <a:t>Therefore, higher debt improves the project return; however, it also increases the risk of bankruptcy. </a:t>
            </a:r>
            <a:endParaRPr/>
          </a:p>
        </p:txBody>
      </p:sp>
      <p:sp>
        <p:nvSpPr>
          <p:cNvPr id="200" name="Google Shape;2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Today, there are many innovative financial instruments, some of which have the characteristics of both debt and equity. This group, which comes in a variety of forms, is called </a:t>
            </a:r>
            <a:r>
              <a:rPr b="1" lang="en-US"/>
              <a:t>HYBRID or MEZZANINE FINANCE</a:t>
            </a:r>
            <a:r>
              <a:rPr lang="en-US"/>
              <a:t>.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rPr b="1" lang="en-US"/>
              <a:t>PREFERRED SHARE </a:t>
            </a:r>
            <a:r>
              <a:rPr lang="en-US"/>
              <a:t>is one such instrument. It is also called quasi equity, occasionally used to attract risk-averse investors. They receive a dividend – normally with a fixed rate. However, the board of directors may decide not to pay dividends on preferred shares. Payment to holders of preferred shares takes priority over dividends to ordinary shareholders but is subordinated to the claims of debt financiers and other creditors of the company. Holders of preferred stock sometimes have no voting rights.</a:t>
            </a:r>
            <a:endParaRPr/>
          </a:p>
        </p:txBody>
      </p:sp>
      <p:sp>
        <p:nvSpPr>
          <p:cNvPr id="213" name="Google Shape;21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Debts are sometimes labelled as senior or junior, or </a:t>
            </a:r>
            <a:r>
              <a:rPr b="1" lang="en-US"/>
              <a:t>SUBORDINATED</a:t>
            </a:r>
            <a:r>
              <a:rPr lang="en-US"/>
              <a:t>. Seniority in this case indicates hierarchy in loan repayment over other lenders.</a:t>
            </a:r>
            <a:endParaRPr/>
          </a:p>
          <a:p>
            <a:pPr indent="-171450" lvl="0" marL="171450" rtl="0" algn="l">
              <a:lnSpc>
                <a:spcPct val="100000"/>
              </a:lnSpc>
              <a:spcBef>
                <a:spcPts val="0"/>
              </a:spcBef>
              <a:spcAft>
                <a:spcPts val="0"/>
              </a:spcAft>
              <a:buClr>
                <a:schemeClr val="dk1"/>
              </a:buClr>
              <a:buSzPts val="1100"/>
              <a:buFont typeface="Calibri"/>
              <a:buChar char="●"/>
            </a:pPr>
            <a:r>
              <a:rPr lang="en-US"/>
              <a:t>Holders of subordinated debt have second claim to the assets of the project in the event of default. Usually this means that the subordinated lenders will be paid off only after the specified senior creditors have been compensated. </a:t>
            </a:r>
            <a:endParaRPr/>
          </a:p>
          <a:p>
            <a:pPr indent="-171450" lvl="0" marL="171450" rtl="0" algn="l">
              <a:spcBef>
                <a:spcPts val="0"/>
              </a:spcBef>
              <a:spcAft>
                <a:spcPts val="0"/>
              </a:spcAft>
              <a:buClr>
                <a:schemeClr val="dk1"/>
              </a:buClr>
              <a:buSzPts val="1100"/>
              <a:buFont typeface="Calibri"/>
              <a:buChar char="●"/>
            </a:pPr>
            <a:r>
              <a:rPr lang="en-US"/>
              <a:t>It often comes from sources that have direct interest in the project. For example, a project sponsor or specialized funds that are comfortable taking more risk than a senior lender would. </a:t>
            </a:r>
            <a:endParaRPr/>
          </a:p>
          <a:p>
            <a:pPr indent="-171450" lvl="0" marL="171450" rtl="0" algn="l">
              <a:lnSpc>
                <a:spcPct val="100000"/>
              </a:lnSpc>
              <a:spcBef>
                <a:spcPts val="0"/>
              </a:spcBef>
              <a:spcAft>
                <a:spcPts val="0"/>
              </a:spcAft>
              <a:buClr>
                <a:schemeClr val="dk1"/>
              </a:buClr>
              <a:buSzPts val="1100"/>
              <a:buFont typeface="Calibri"/>
              <a:buChar char="●"/>
            </a:pPr>
            <a:r>
              <a:rPr lang="en-US"/>
              <a:t>As expected, subordinated debt can be significantly more expensive than senior debt. </a:t>
            </a:r>
            <a:endParaRPr/>
          </a:p>
          <a:p>
            <a:pPr indent="-171450" lvl="0" marL="171450" rtl="0" algn="l">
              <a:spcBef>
                <a:spcPts val="0"/>
              </a:spcBef>
              <a:spcAft>
                <a:spcPts val="0"/>
              </a:spcAft>
              <a:buClr>
                <a:schemeClr val="dk1"/>
              </a:buClr>
              <a:buSzPts val="1100"/>
              <a:buFont typeface="Calibri"/>
              <a:buChar char="●"/>
            </a:pPr>
            <a:r>
              <a:rPr lang="en-US"/>
              <a:t>The interest rate on a subordinated loan is higher than the senior debt. The premium would depend on various risk parameters. However, as the interest payment is tax deductible, it therefore reduces the overall cost of capital.</a:t>
            </a:r>
            <a:endParaRPr/>
          </a:p>
        </p:txBody>
      </p:sp>
      <p:sp>
        <p:nvSpPr>
          <p:cNvPr id="225" name="Google Shape;2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Now that you have learned the various characteristics of equity and debt capital, we should look at </a:t>
            </a:r>
            <a:r>
              <a:rPr b="1" lang="en-US"/>
              <a:t>CAPITAL STRUCTURE</a:t>
            </a:r>
            <a:r>
              <a:rPr lang="en-US"/>
              <a:t>. </a:t>
            </a:r>
            <a:endParaRPr/>
          </a:p>
          <a:p>
            <a:pPr indent="-171450" lvl="0" marL="171450" rtl="0" algn="l">
              <a:lnSpc>
                <a:spcPct val="100000"/>
              </a:lnSpc>
              <a:spcBef>
                <a:spcPts val="0"/>
              </a:spcBef>
              <a:spcAft>
                <a:spcPts val="0"/>
              </a:spcAft>
              <a:buClr>
                <a:schemeClr val="dk1"/>
              </a:buClr>
              <a:buSzPts val="1100"/>
              <a:buFont typeface="Calibri"/>
              <a:buChar char="●"/>
            </a:pPr>
            <a:r>
              <a:rPr lang="en-US"/>
              <a:t>A firm’s capital structure is the mixture of long-term debt and equity the firm uses to finance its capital requirement. </a:t>
            </a:r>
            <a:endParaRPr/>
          </a:p>
          <a:p>
            <a:pPr indent="-171450" lvl="0" marL="171450" rtl="0" algn="l">
              <a:spcBef>
                <a:spcPts val="0"/>
              </a:spcBef>
              <a:spcAft>
                <a:spcPts val="0"/>
              </a:spcAft>
              <a:buClr>
                <a:schemeClr val="dk1"/>
              </a:buClr>
              <a:buSzPts val="1100"/>
              <a:buFont typeface="Calibri"/>
              <a:buChar char="●"/>
            </a:pPr>
            <a:r>
              <a:rPr lang="en-US"/>
              <a:t>Structuring a project finance package involves deciding how much of the project resources should come in the form of equity. The rest will be project debt. </a:t>
            </a:r>
            <a:endParaRPr/>
          </a:p>
          <a:p>
            <a:pPr indent="-171450" lvl="0" marL="171450" rtl="0" algn="l">
              <a:lnSpc>
                <a:spcPct val="100000"/>
              </a:lnSpc>
              <a:spcBef>
                <a:spcPts val="0"/>
              </a:spcBef>
              <a:spcAft>
                <a:spcPts val="0"/>
              </a:spcAft>
              <a:buClr>
                <a:schemeClr val="dk1"/>
              </a:buClr>
              <a:buSzPts val="1100"/>
              <a:buFont typeface="Calibri"/>
              <a:buChar char="●"/>
            </a:pPr>
            <a:r>
              <a:rPr lang="en-US"/>
              <a:t>As debt and equity capital have different costs, capital structure decisions can have important implications for the value of the firm and its cost of capital. </a:t>
            </a:r>
            <a:endParaRPr/>
          </a:p>
          <a:p>
            <a:pPr indent="-171450" lvl="0" marL="171450" rtl="0" algn="l">
              <a:spcBef>
                <a:spcPts val="0"/>
              </a:spcBef>
              <a:spcAft>
                <a:spcPts val="0"/>
              </a:spcAft>
              <a:buClr>
                <a:schemeClr val="dk1"/>
              </a:buClr>
              <a:buSzPts val="1100"/>
              <a:buFont typeface="Calibri"/>
              <a:buChar char="●"/>
            </a:pPr>
            <a:r>
              <a:rPr lang="en-US"/>
              <a:t>This is a difficult question to answer: What is the best capital structure for a firm, at a particular time?</a:t>
            </a:r>
            <a:endParaRPr/>
          </a:p>
          <a:p>
            <a:pPr indent="-101600" lvl="0" marL="17145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b="1" lang="en-US"/>
              <a:t>DEBT-TO-EQUITY RATIO </a:t>
            </a:r>
            <a:r>
              <a:rPr lang="en-US"/>
              <a:t>is an important financial ratio.</a:t>
            </a:r>
            <a:endParaRPr/>
          </a:p>
          <a:p>
            <a:pPr indent="-171450" lvl="0" marL="171450" rtl="0" algn="l">
              <a:lnSpc>
                <a:spcPct val="100000"/>
              </a:lnSpc>
              <a:spcBef>
                <a:spcPts val="0"/>
              </a:spcBef>
              <a:spcAft>
                <a:spcPts val="0"/>
              </a:spcAft>
              <a:buClr>
                <a:schemeClr val="dk1"/>
              </a:buClr>
              <a:buSzPts val="1100"/>
              <a:buFont typeface="Calibri"/>
              <a:buChar char="●"/>
            </a:pPr>
            <a:r>
              <a:rPr lang="en-US"/>
              <a:t>It indicates the relative proportion of shareholders' equity and debt used to finance a company's assets. It is also known as Risk, Gearing, or Leverage.</a:t>
            </a:r>
            <a:endParaRPr/>
          </a:p>
          <a:p>
            <a:pPr indent="-171450" lvl="0" marL="171450" rtl="0" algn="l">
              <a:spcBef>
                <a:spcPts val="0"/>
              </a:spcBef>
              <a:spcAft>
                <a:spcPts val="0"/>
              </a:spcAft>
              <a:buClr>
                <a:schemeClr val="dk1"/>
              </a:buClr>
              <a:buSzPts val="1100"/>
              <a:buFont typeface="Calibri"/>
              <a:buChar char="●"/>
            </a:pPr>
            <a:r>
              <a:rPr lang="en-US"/>
              <a:t>The debt–equity ratio is equal to long-term debt divided by the shareholders' equity. </a:t>
            </a:r>
            <a:endParaRPr/>
          </a:p>
          <a:p>
            <a:pPr indent="-171450" lvl="0" marL="171450" rtl="0" algn="l">
              <a:lnSpc>
                <a:spcPct val="100000"/>
              </a:lnSpc>
              <a:spcBef>
                <a:spcPts val="0"/>
              </a:spcBef>
              <a:spcAft>
                <a:spcPts val="0"/>
              </a:spcAft>
              <a:buClr>
                <a:schemeClr val="dk1"/>
              </a:buClr>
              <a:buSzPts val="1100"/>
              <a:buFont typeface="Calibri"/>
              <a:buChar char="●"/>
            </a:pPr>
            <a:r>
              <a:rPr lang="en-US"/>
              <a:t>Typically, the data from the prior fiscal year is used in the calculation. </a:t>
            </a:r>
            <a:endParaRPr/>
          </a:p>
          <a:p>
            <a:pPr indent="-171450" lvl="0" marL="171450" rtl="0" algn="l">
              <a:lnSpc>
                <a:spcPct val="100000"/>
              </a:lnSpc>
              <a:spcBef>
                <a:spcPts val="0"/>
              </a:spcBef>
              <a:spcAft>
                <a:spcPts val="0"/>
              </a:spcAft>
              <a:buClr>
                <a:schemeClr val="dk1"/>
              </a:buClr>
              <a:buSzPts val="1100"/>
              <a:buFont typeface="Calibri"/>
              <a:buChar char="●"/>
            </a:pPr>
            <a:r>
              <a:rPr lang="en-US"/>
              <a:t>If the ratio is greater than 1, the majority of assets are financed through debt.</a:t>
            </a:r>
            <a:endParaRPr/>
          </a:p>
          <a:p>
            <a:pPr indent="-171450" lvl="0" marL="171450" rtl="0" algn="l">
              <a:lnSpc>
                <a:spcPct val="100000"/>
              </a:lnSpc>
              <a:spcBef>
                <a:spcPts val="0"/>
              </a:spcBef>
              <a:spcAft>
                <a:spcPts val="0"/>
              </a:spcAft>
              <a:buClr>
                <a:schemeClr val="dk1"/>
              </a:buClr>
              <a:buSzPts val="1100"/>
              <a:buFont typeface="Calibri"/>
              <a:buChar char="●"/>
            </a:pPr>
            <a:r>
              <a:rPr lang="en-US"/>
              <a:t>If it is smaller than 1, assets are primarily financed through equity. </a:t>
            </a:r>
            <a:endParaRPr/>
          </a:p>
          <a:p>
            <a:pPr indent="-171450" lvl="0" marL="171450" rtl="0" algn="l">
              <a:lnSpc>
                <a:spcPct val="100000"/>
              </a:lnSpc>
              <a:spcBef>
                <a:spcPts val="0"/>
              </a:spcBef>
              <a:spcAft>
                <a:spcPts val="0"/>
              </a:spcAft>
              <a:buClr>
                <a:schemeClr val="dk1"/>
              </a:buClr>
              <a:buSzPts val="1100"/>
              <a:buFont typeface="Calibri"/>
              <a:buChar char="●"/>
            </a:pPr>
            <a:r>
              <a:rPr lang="en-US"/>
              <a:t>Investing in a company with a higher debt-equity ratio may be riskier, especially in times of rising interest rates, as additional interest has to be paid out. </a:t>
            </a:r>
            <a:endParaRPr/>
          </a:p>
        </p:txBody>
      </p:sp>
      <p:sp>
        <p:nvSpPr>
          <p:cNvPr id="237" name="Google Shape;2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 this slide, you can see two projects with different capital structures. The assets of the first one are financed by equal proportion of equity and debt, while the second one uses more equity and less debt to finance its assets.</a:t>
            </a:r>
            <a:endParaRPr/>
          </a:p>
          <a:p>
            <a:pPr indent="-171450" lvl="0" marL="171450" rtl="0" algn="l">
              <a:spcBef>
                <a:spcPts val="0"/>
              </a:spcBef>
              <a:spcAft>
                <a:spcPts val="0"/>
              </a:spcAft>
              <a:buClr>
                <a:schemeClr val="dk1"/>
              </a:buClr>
              <a:buSzPts val="1100"/>
              <a:buFont typeface="Calibri"/>
              <a:buChar char="●"/>
            </a:pPr>
            <a:r>
              <a:rPr lang="en-US"/>
              <a:t>Equity financing is expensive, as equity investors expect a higher rate of return. Also, many corporate systems allow interest to be deducted as costs, which provides a significant tax advantage to the use of debt finance. What this means, effectively, is that the government pays some of the interest. That helps to increase the profit, and hence the return of the investment. This also brings down the cost of capital, which we will explain later in detail.</a:t>
            </a:r>
            <a:endParaRPr/>
          </a:p>
          <a:p>
            <a:pPr indent="-171450" lvl="0" marL="171450" rtl="0" algn="l">
              <a:spcBef>
                <a:spcPts val="0"/>
              </a:spcBef>
              <a:spcAft>
                <a:spcPts val="0"/>
              </a:spcAft>
              <a:buClr>
                <a:schemeClr val="dk1"/>
              </a:buClr>
              <a:buSzPts val="1100"/>
              <a:buFont typeface="Calibri"/>
              <a:buChar char="●"/>
            </a:pPr>
            <a:r>
              <a:rPr lang="en-US"/>
              <a:t>Thus, the debt–equity ratio determines the average cost of capital used in the project. Higher equity raises the cost of capital. There is, however, a trade-off, since too high a level of debt increases the risks of bankruptcy. </a:t>
            </a:r>
            <a:endParaRPr/>
          </a:p>
          <a:p>
            <a:pPr indent="-171450" lvl="0" marL="171450" rtl="0" algn="l">
              <a:lnSpc>
                <a:spcPct val="100000"/>
              </a:lnSpc>
              <a:spcBef>
                <a:spcPts val="0"/>
              </a:spcBef>
              <a:spcAft>
                <a:spcPts val="0"/>
              </a:spcAft>
              <a:buClr>
                <a:schemeClr val="dk1"/>
              </a:buClr>
              <a:buSzPts val="1100"/>
              <a:buFont typeface="Calibri"/>
              <a:buChar char="●"/>
            </a:pPr>
            <a:r>
              <a:rPr lang="en-US"/>
              <a:t>The debt-to-equity ratio provides a quick tool for financial analysts and prospective investors.</a:t>
            </a:r>
            <a:endParaRPr/>
          </a:p>
          <a:p>
            <a:pPr indent="-171450" lvl="0" marL="171450" rtl="0" algn="l">
              <a:spcBef>
                <a:spcPts val="0"/>
              </a:spcBef>
              <a:spcAft>
                <a:spcPts val="0"/>
              </a:spcAft>
              <a:buClr>
                <a:schemeClr val="dk1"/>
              </a:buClr>
              <a:buSzPts val="1100"/>
              <a:buFont typeface="Calibri"/>
              <a:buChar char="●"/>
            </a:pPr>
            <a:r>
              <a:rPr lang="en-US"/>
              <a:t>Clearly, a higher equity share means a higher commitment by project sponsors and a lower risk to lenders. Thus, lenders like to see a high equity share, whereas sponsors prefer a lower equity share to minimize the funds they lock into one project. </a:t>
            </a:r>
            <a:endParaRPr/>
          </a:p>
          <a:p>
            <a:pPr indent="-171450" lvl="0" marL="171450" rtl="0" algn="l">
              <a:spcBef>
                <a:spcPts val="0"/>
              </a:spcBef>
              <a:spcAft>
                <a:spcPts val="0"/>
              </a:spcAft>
              <a:buClr>
                <a:schemeClr val="dk1"/>
              </a:buClr>
              <a:buSzPts val="1100"/>
              <a:buFont typeface="Arial"/>
              <a:buChar char="•"/>
            </a:pPr>
            <a:r>
              <a:rPr lang="en-US"/>
              <a:t>The acceptable debt–equity ratio depends on the creditworthiness of the sponsors, the risks, and the location of the project. </a:t>
            </a:r>
            <a:endParaRPr/>
          </a:p>
          <a:p>
            <a:pPr indent="-171450" lvl="0" marL="171450" rtl="0" algn="l">
              <a:spcBef>
                <a:spcPts val="0"/>
              </a:spcBef>
              <a:spcAft>
                <a:spcPts val="0"/>
              </a:spcAft>
              <a:buClr>
                <a:schemeClr val="dk1"/>
              </a:buClr>
              <a:buSzPts val="1100"/>
              <a:buFont typeface="Arial"/>
              <a:buChar char="•"/>
            </a:pPr>
            <a:r>
              <a:rPr lang="en-US"/>
              <a:t>The debt–equity ratio may be specified by corporate law in a country.</a:t>
            </a:r>
            <a:endParaRPr/>
          </a:p>
        </p:txBody>
      </p:sp>
      <p:sp>
        <p:nvSpPr>
          <p:cNvPr id="250" name="Google Shape;25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Calibri"/>
              <a:buNone/>
            </a:pPr>
            <a:r>
              <a:rPr lang="en-US"/>
              <a:t>The term </a:t>
            </a:r>
            <a:r>
              <a:rPr b="1" lang="en-US"/>
              <a:t>DIVIDEND</a:t>
            </a:r>
            <a:r>
              <a:rPr lang="en-US"/>
              <a:t> usually refers to a payment made by a corporation to its shareholders from its net income as a distribution of profits. </a:t>
            </a:r>
            <a:endParaRPr/>
          </a:p>
          <a:p>
            <a:pPr indent="0" lvl="0" marL="0" rtl="0" algn="l">
              <a:lnSpc>
                <a:spcPct val="115000"/>
              </a:lnSpc>
              <a:spcBef>
                <a:spcPts val="2400"/>
              </a:spcBef>
              <a:spcAft>
                <a:spcPts val="0"/>
              </a:spcAft>
              <a:buClr>
                <a:schemeClr val="dk1"/>
              </a:buClr>
              <a:buSzPts val="1100"/>
              <a:buFont typeface="Calibri"/>
              <a:buNone/>
            </a:pPr>
            <a:r>
              <a:rPr b="1" lang="en-US"/>
              <a:t>RETURN ON EQUITY</a:t>
            </a:r>
            <a:r>
              <a:rPr lang="en-US"/>
              <a:t>, or ROE, is a measure of how the stockholders’ investment fared during the year and defined as Dividend divided by Shareholders' Equity.</a:t>
            </a:r>
            <a:endParaRPr/>
          </a:p>
          <a:p>
            <a:pPr indent="0" lvl="0" marL="0" rtl="0" algn="l">
              <a:lnSpc>
                <a:spcPct val="115000"/>
              </a:lnSpc>
              <a:spcBef>
                <a:spcPts val="2400"/>
              </a:spcBef>
              <a:spcAft>
                <a:spcPts val="0"/>
              </a:spcAft>
              <a:buClr>
                <a:schemeClr val="dk1"/>
              </a:buClr>
              <a:buSzPts val="1100"/>
              <a:buFont typeface="Calibri"/>
              <a:buNone/>
            </a:pPr>
            <a:r>
              <a:rPr lang="en-US"/>
              <a:t>In other words, </a:t>
            </a:r>
            <a:r>
              <a:rPr b="0" i="1" lang="en-US">
                <a:solidFill>
                  <a:srgbClr val="202124"/>
                </a:solidFill>
                <a:latin typeface="Roboto"/>
                <a:ea typeface="Roboto"/>
                <a:cs typeface="Roboto"/>
                <a:sym typeface="Roboto"/>
              </a:rPr>
              <a:t>Return on equity is the percentage an equity shareholder earns for </a:t>
            </a:r>
            <a:r>
              <a:rPr i="1" lang="en-US">
                <a:solidFill>
                  <a:srgbClr val="202124"/>
                </a:solidFill>
                <a:latin typeface="Roboto"/>
                <a:ea typeface="Roboto"/>
                <a:cs typeface="Roboto"/>
                <a:sym typeface="Roboto"/>
              </a:rPr>
              <a:t>their</a:t>
            </a:r>
            <a:r>
              <a:rPr b="0" i="1" lang="en-US">
                <a:solidFill>
                  <a:srgbClr val="202124"/>
                </a:solidFill>
                <a:latin typeface="Roboto"/>
                <a:ea typeface="Roboto"/>
                <a:cs typeface="Roboto"/>
                <a:sym typeface="Roboto"/>
              </a:rPr>
              <a:t> investment, similar to what interest refers to for a bank account. A shareholder profits from dividend payments, which are put in relation to the money </a:t>
            </a:r>
            <a:r>
              <a:rPr i="1" lang="en-US">
                <a:solidFill>
                  <a:srgbClr val="202124"/>
                </a:solidFill>
                <a:latin typeface="Roboto"/>
                <a:ea typeface="Roboto"/>
                <a:cs typeface="Roboto"/>
                <a:sym typeface="Roboto"/>
              </a:rPr>
              <a:t>they</a:t>
            </a:r>
            <a:r>
              <a:rPr b="0" i="1" lang="en-US">
                <a:solidFill>
                  <a:srgbClr val="202124"/>
                </a:solidFill>
                <a:latin typeface="Roboto"/>
                <a:ea typeface="Roboto"/>
                <a:cs typeface="Roboto"/>
                <a:sym typeface="Roboto"/>
              </a:rPr>
              <a:t> invested, i.e., </a:t>
            </a:r>
            <a:r>
              <a:rPr i="1" lang="en-US">
                <a:solidFill>
                  <a:srgbClr val="202124"/>
                </a:solidFill>
                <a:latin typeface="Roboto"/>
                <a:ea typeface="Roboto"/>
                <a:cs typeface="Roboto"/>
                <a:sym typeface="Roboto"/>
              </a:rPr>
              <a:t>their</a:t>
            </a:r>
            <a:r>
              <a:rPr b="0" i="1" lang="en-US">
                <a:solidFill>
                  <a:srgbClr val="202124"/>
                </a:solidFill>
                <a:latin typeface="Roboto"/>
                <a:ea typeface="Roboto"/>
                <a:cs typeface="Roboto"/>
                <a:sym typeface="Roboto"/>
              </a:rPr>
              <a:t> equity.</a:t>
            </a:r>
            <a:endParaRPr/>
          </a:p>
        </p:txBody>
      </p:sp>
      <p:sp>
        <p:nvSpPr>
          <p:cNvPr id="264" name="Google Shape;2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The </a:t>
            </a:r>
            <a:r>
              <a:rPr b="1" lang="en-US"/>
              <a:t>COST OF EQUITY</a:t>
            </a:r>
            <a:r>
              <a:rPr lang="en-US"/>
              <a:t> R(E) is the return that equity investors require on their investment in the firm. </a:t>
            </a:r>
            <a:endParaRPr/>
          </a:p>
          <a:p>
            <a:pPr indent="-171450" lvl="0" marL="171450" rtl="0" algn="l">
              <a:lnSpc>
                <a:spcPct val="100000"/>
              </a:lnSpc>
              <a:spcBef>
                <a:spcPts val="0"/>
              </a:spcBef>
              <a:spcAft>
                <a:spcPts val="0"/>
              </a:spcAft>
              <a:buClr>
                <a:schemeClr val="dk1"/>
              </a:buClr>
              <a:buSzPts val="1100"/>
              <a:buFont typeface="Calibri"/>
              <a:buChar char="●"/>
            </a:pPr>
            <a:r>
              <a:rPr lang="en-US"/>
              <a:t>The required return depends upon the risk of the investment. </a:t>
            </a:r>
            <a:endParaRPr/>
          </a:p>
          <a:p>
            <a:pPr indent="-171450" lvl="0" marL="171450" rtl="0" algn="l">
              <a:lnSpc>
                <a:spcPct val="100000"/>
              </a:lnSpc>
              <a:spcBef>
                <a:spcPts val="0"/>
              </a:spcBef>
              <a:spcAft>
                <a:spcPts val="0"/>
              </a:spcAft>
              <a:buClr>
                <a:schemeClr val="dk1"/>
              </a:buClr>
              <a:buSzPts val="1100"/>
              <a:buFont typeface="Calibri"/>
              <a:buChar char="●"/>
            </a:pPr>
            <a:r>
              <a:rPr lang="en-US"/>
              <a:t>The higher the risk, the higher the required return.</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US"/>
              <a:t>In addition to equity, firms use debt to finance their investments. The </a:t>
            </a:r>
            <a:r>
              <a:rPr b="1" lang="en-US"/>
              <a:t>COST OF DEBT</a:t>
            </a:r>
            <a:r>
              <a:rPr lang="en-US"/>
              <a:t>, R(D), is simply the interest rate the firm must pay on new borrowing.</a:t>
            </a:r>
            <a:endParaRPr/>
          </a:p>
          <a:p>
            <a:pPr indent="0" lvl="0" marL="0" rtl="0" algn="l">
              <a:spcBef>
                <a:spcPts val="0"/>
              </a:spcBef>
              <a:spcAft>
                <a:spcPts val="0"/>
              </a:spcAft>
              <a:buNone/>
            </a:pPr>
            <a:r>
              <a:t/>
            </a:r>
            <a:endParaRPr/>
          </a:p>
        </p:txBody>
      </p:sp>
      <p:sp>
        <p:nvSpPr>
          <p:cNvPr id="277" name="Google Shape;27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The </a:t>
            </a:r>
            <a:r>
              <a:rPr b="1" lang="en-US"/>
              <a:t>WEIGHTED AVERAGE COST OF CAPITAL</a:t>
            </a:r>
            <a:r>
              <a:rPr lang="en-US"/>
              <a:t>, or WACC: </a:t>
            </a:r>
            <a:endParaRPr/>
          </a:p>
          <a:p>
            <a:pPr indent="-171450" lvl="0" marL="171450" rtl="0" algn="l">
              <a:spcBef>
                <a:spcPts val="0"/>
              </a:spcBef>
              <a:spcAft>
                <a:spcPts val="0"/>
              </a:spcAft>
              <a:buClr>
                <a:schemeClr val="dk1"/>
              </a:buClr>
              <a:buSzPts val="1100"/>
              <a:buFont typeface="Calibri"/>
              <a:buChar char="●"/>
            </a:pPr>
            <a:r>
              <a:rPr lang="en-US"/>
              <a:t>This is the minimum return that a company must earn from the project asset to satisfy its creditors, owners, and other providers of capital; otherwise, they will invest elsewhere. </a:t>
            </a:r>
            <a:endParaRPr/>
          </a:p>
          <a:p>
            <a:pPr indent="-171450" lvl="0" marL="171450" rtl="0" algn="l">
              <a:lnSpc>
                <a:spcPct val="100000"/>
              </a:lnSpc>
              <a:spcBef>
                <a:spcPts val="0"/>
              </a:spcBef>
              <a:spcAft>
                <a:spcPts val="0"/>
              </a:spcAft>
              <a:buClr>
                <a:schemeClr val="dk1"/>
              </a:buClr>
              <a:buSzPts val="1100"/>
              <a:buFont typeface="Calibri"/>
              <a:buChar char="●"/>
            </a:pPr>
            <a:r>
              <a:rPr lang="en-US"/>
              <a:t>For an existing company, WACC is the overall return the firm must earn on its existing assets to maintain the value of its stock. It is also the required return on any investments by the firm that have essentially the same risks. </a:t>
            </a:r>
            <a:endParaRPr/>
          </a:p>
          <a:p>
            <a:pPr indent="-171450" lvl="0" marL="171450" rtl="0" algn="l">
              <a:spcBef>
                <a:spcPts val="0"/>
              </a:spcBef>
              <a:spcAft>
                <a:spcPts val="0"/>
              </a:spcAft>
              <a:buClr>
                <a:schemeClr val="dk1"/>
              </a:buClr>
              <a:buSzPts val="1100"/>
              <a:buFont typeface="Arial"/>
              <a:buChar char="•"/>
            </a:pPr>
            <a:r>
              <a:rPr lang="en-US"/>
              <a:t>So, if we were evaluating the cash flows from a proposed expansion, this is the discount rate we would use.</a:t>
            </a:r>
            <a:r>
              <a:rPr i="1" lang="en-US" u="sng"/>
              <a:t> In other words, the WACC is the rate at which a company’s future cash flows need to be discounted to arrive at a present value for the business.</a:t>
            </a:r>
            <a:endParaRPr i="1" u="sng"/>
          </a:p>
          <a:p>
            <a:pPr indent="0" lvl="0" marL="0" rtl="0" algn="l">
              <a:lnSpc>
                <a:spcPct val="100000"/>
              </a:lnSpc>
              <a:spcBef>
                <a:spcPts val="0"/>
              </a:spcBef>
              <a:spcAft>
                <a:spcPts val="0"/>
              </a:spcAft>
              <a:buClr>
                <a:schemeClr val="dk1"/>
              </a:buClr>
              <a:buSzPts val="1100"/>
              <a:buFont typeface="Calibri"/>
              <a:buNone/>
            </a:pPr>
            <a:r>
              <a:rPr lang="en-US"/>
              <a:t>***</a:t>
            </a:r>
            <a:endParaRPr/>
          </a:p>
          <a:p>
            <a:pPr indent="-171450" lvl="0" marL="171450" rtl="0" algn="l">
              <a:lnSpc>
                <a:spcPct val="100000"/>
              </a:lnSpc>
              <a:spcBef>
                <a:spcPts val="0"/>
              </a:spcBef>
              <a:spcAft>
                <a:spcPts val="0"/>
              </a:spcAft>
              <a:buClr>
                <a:schemeClr val="dk1"/>
              </a:buClr>
              <a:buSzPts val="1100"/>
              <a:buFont typeface="Calibri"/>
              <a:buChar char="●"/>
            </a:pPr>
            <a:r>
              <a:rPr lang="en-US"/>
              <a:t>A primary reason for studying the WACC is that the value of the firm is maximized when the WACC is minimized.</a:t>
            </a:r>
            <a:endParaRPr/>
          </a:p>
          <a:p>
            <a:pPr indent="-171450" lvl="0" marL="171450" rtl="0" algn="l">
              <a:lnSpc>
                <a:spcPct val="100000"/>
              </a:lnSpc>
              <a:spcBef>
                <a:spcPts val="0"/>
              </a:spcBef>
              <a:spcAft>
                <a:spcPts val="0"/>
              </a:spcAft>
              <a:buClr>
                <a:schemeClr val="dk1"/>
              </a:buClr>
              <a:buSzPts val="1100"/>
              <a:buFont typeface="Calibri"/>
              <a:buChar char="●"/>
            </a:pPr>
            <a:r>
              <a:rPr lang="en-US"/>
              <a:t>WACC is the appropriate discount rate for the firm’s overall cash flow. Because values and discount rates move in opposite directions, minimizing the WACC will maximize the value of the firm’s cash flows. Thus, we will want to choose the firm’s capital structure so that the WACC is minimized. </a:t>
            </a:r>
            <a:endParaRPr/>
          </a:p>
          <a:p>
            <a:pPr indent="-171450" lvl="0" marL="171450" rtl="0" algn="l">
              <a:spcBef>
                <a:spcPts val="0"/>
              </a:spcBef>
              <a:spcAft>
                <a:spcPts val="0"/>
              </a:spcAft>
              <a:buClr>
                <a:schemeClr val="dk1"/>
              </a:buClr>
              <a:buSzPts val="1100"/>
              <a:buFont typeface="Calibri"/>
              <a:buChar char="●"/>
            </a:pPr>
            <a:r>
              <a:rPr lang="en-US"/>
              <a:t>One capital structure is better than another if it results in a lower WACC. A particular debt–equity ratio represents the optimal capital structure if it results in the lowest possible WACC. </a:t>
            </a:r>
            <a:endParaRPr/>
          </a:p>
          <a:p>
            <a:pPr indent="-171450" lvl="0" marL="171450" rtl="0" algn="l">
              <a:spcBef>
                <a:spcPts val="0"/>
              </a:spcBef>
              <a:spcAft>
                <a:spcPts val="0"/>
              </a:spcAft>
              <a:buClr>
                <a:schemeClr val="dk1"/>
              </a:buClr>
              <a:buSzPts val="1100"/>
              <a:buFont typeface="Calibri"/>
              <a:buChar char="●"/>
            </a:pPr>
            <a:r>
              <a:rPr lang="en-US"/>
              <a:t>Companies can use WACC to decide which project to undertake. It will go ahead with the new project if the return is greater than the cost of capital required to finance it. Or if return on equity (ROE) is greater than WACC.</a:t>
            </a:r>
            <a:endParaRPr/>
          </a:p>
          <a:p>
            <a:pPr indent="0" lvl="0" marL="0" rtl="0" algn="l">
              <a:spcBef>
                <a:spcPts val="0"/>
              </a:spcBef>
              <a:spcAft>
                <a:spcPts val="0"/>
              </a:spcAft>
              <a:buNone/>
            </a:pPr>
            <a:r>
              <a:t/>
            </a:r>
            <a:endParaRPr/>
          </a:p>
        </p:txBody>
      </p:sp>
      <p:sp>
        <p:nvSpPr>
          <p:cNvPr id="289" name="Google Shape;2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solidFill>
                  <a:schemeClr val="dk1"/>
                </a:solidFill>
              </a:rPr>
              <a:t>The </a:t>
            </a:r>
            <a:r>
              <a:rPr b="1" lang="en-US">
                <a:solidFill>
                  <a:schemeClr val="dk1"/>
                </a:solidFill>
              </a:rPr>
              <a:t>FINANCIAL MARKET </a:t>
            </a:r>
            <a:r>
              <a:rPr lang="en-US">
                <a:solidFill>
                  <a:schemeClr val="dk1"/>
                </a:solidFill>
              </a:rPr>
              <a:t>plays an important role in financing the project. </a:t>
            </a:r>
            <a:endParaRPr/>
          </a:p>
          <a:p>
            <a:pPr indent="0" lvl="0" marL="0" rtl="0" algn="l">
              <a:lnSpc>
                <a:spcPct val="100000"/>
              </a:lnSpc>
              <a:spcBef>
                <a:spcPts val="0"/>
              </a:spcBef>
              <a:spcAft>
                <a:spcPts val="0"/>
              </a:spcAft>
              <a:buClr>
                <a:schemeClr val="dk1"/>
              </a:buClr>
              <a:buSzPts val="1100"/>
              <a:buFont typeface="Calibri"/>
              <a:buNone/>
            </a:pPr>
            <a:r>
              <a:rPr lang="en-US">
                <a:solidFill>
                  <a:schemeClr val="dk1"/>
                </a:solidFill>
              </a:rPr>
              <a:t>A financial market, just like any market, is a way to bring buyers and sellers together. </a:t>
            </a:r>
            <a:endParaRPr/>
          </a:p>
          <a:p>
            <a:pPr indent="0" lvl="0" marL="0" rtl="0" algn="l">
              <a:spcBef>
                <a:spcPts val="0"/>
              </a:spcBef>
              <a:spcAft>
                <a:spcPts val="0"/>
              </a:spcAft>
              <a:buNone/>
            </a:pPr>
            <a:r>
              <a:rPr lang="en-US">
                <a:solidFill>
                  <a:schemeClr val="dk1"/>
                </a:solidFill>
              </a:rPr>
              <a:t>In a financial market, it is debt and equity security that are bought and sold. </a:t>
            </a:r>
            <a:endParaRPr/>
          </a:p>
          <a:p>
            <a:pPr indent="0" lvl="0" marL="0" rtl="0" algn="l">
              <a:lnSpc>
                <a:spcPct val="100000"/>
              </a:lnSpc>
              <a:spcBef>
                <a:spcPts val="0"/>
              </a:spcBef>
              <a:spcAft>
                <a:spcPts val="0"/>
              </a:spcAft>
              <a:buClr>
                <a:schemeClr val="dk1"/>
              </a:buClr>
              <a:buSzPts val="1100"/>
              <a:buFont typeface="Calibri"/>
              <a:buNone/>
            </a:pPr>
            <a:r>
              <a:rPr lang="en-US">
                <a:solidFill>
                  <a:schemeClr val="dk1"/>
                </a:solidFill>
              </a:rPr>
              <a:t>Financial markets differ in detail, however. </a:t>
            </a:r>
            <a:endParaRPr/>
          </a:p>
          <a:p>
            <a:pPr indent="0" lvl="0" marL="0" rtl="0" algn="l">
              <a:lnSpc>
                <a:spcPct val="100000"/>
              </a:lnSpc>
              <a:spcBef>
                <a:spcPts val="0"/>
              </a:spcBef>
              <a:spcAft>
                <a:spcPts val="0"/>
              </a:spcAft>
              <a:buClr>
                <a:schemeClr val="dk1"/>
              </a:buClr>
              <a:buSzPts val="11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Calibri"/>
              <a:buNone/>
            </a:pPr>
            <a:r>
              <a:rPr lang="en-US"/>
              <a:t>This diagram presents </a:t>
            </a:r>
            <a:r>
              <a:rPr b="1" lang="en-US"/>
              <a:t>THE INTERPLAY BETWEEN THE CORPORATION AND THE FINANCIAL MARKET</a:t>
            </a:r>
            <a:r>
              <a:rPr lang="en-US"/>
              <a:t>. </a:t>
            </a:r>
            <a:endParaRPr/>
          </a:p>
          <a:p>
            <a:pPr indent="0" lvl="0" marL="0" rtl="0" algn="l">
              <a:spcBef>
                <a:spcPts val="0"/>
              </a:spcBef>
              <a:spcAft>
                <a:spcPts val="0"/>
              </a:spcAft>
              <a:buNone/>
            </a:pPr>
            <a:r>
              <a:rPr lang="en-US"/>
              <a:t>Suppose we start with a firm selling shares of stock and borrowing money to raise cash. Cash flows to the firm from the financial markets, shown by </a:t>
            </a:r>
            <a:r>
              <a:rPr b="1" lang="en-US"/>
              <a:t>A</a:t>
            </a:r>
            <a:r>
              <a:rPr lang="en-US"/>
              <a:t>. The firm then invests the cash in current and fixed assets, shown in the diagram as </a:t>
            </a:r>
            <a:r>
              <a:rPr b="1" lang="en-US"/>
              <a:t>B</a:t>
            </a:r>
            <a:r>
              <a:rPr lang="en-US"/>
              <a:t>. These assets generate cash flow, </a:t>
            </a:r>
            <a:r>
              <a:rPr b="1" lang="en-US"/>
              <a:t>C</a:t>
            </a:r>
            <a:r>
              <a:rPr lang="en-US"/>
              <a:t>. Some of which goes to pay corporate tax, shown as </a:t>
            </a:r>
            <a:r>
              <a:rPr b="1" lang="en-US"/>
              <a:t>D</a:t>
            </a:r>
            <a:r>
              <a:rPr lang="en-US"/>
              <a:t>. After taxes are paid, some of the cash flow is reinvested in the firm, shown as </a:t>
            </a:r>
            <a:r>
              <a:rPr b="1" lang="en-US"/>
              <a:t>E</a:t>
            </a:r>
            <a:r>
              <a:rPr lang="en-US"/>
              <a:t>. The rest goes back to the financial markets as dividends and debt servicing payments to creditors and shareholders, shown here as </a:t>
            </a:r>
            <a:r>
              <a:rPr b="1" lang="en-US"/>
              <a:t>F</a:t>
            </a:r>
            <a:r>
              <a:rPr lang="en-US"/>
              <a:t>. </a:t>
            </a:r>
            <a:endParaRPr/>
          </a:p>
        </p:txBody>
      </p:sp>
      <p:sp>
        <p:nvSpPr>
          <p:cNvPr id="303" name="Google Shape;3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lang="en-US"/>
              <a:t>When financing a new project, a sponsor can choose one of these two alternatives: </a:t>
            </a:r>
            <a:endParaRPr/>
          </a:p>
          <a:p>
            <a:pPr indent="-171450" lvl="0" marL="171450" rtl="0" algn="l">
              <a:lnSpc>
                <a:spcPct val="100000"/>
              </a:lnSpc>
              <a:spcBef>
                <a:spcPts val="0"/>
              </a:spcBef>
              <a:spcAft>
                <a:spcPts val="0"/>
              </a:spcAft>
              <a:buClr>
                <a:schemeClr val="dk1"/>
              </a:buClr>
              <a:buSzPts val="1100"/>
              <a:buFont typeface="Calibri"/>
              <a:buChar char="●"/>
            </a:pPr>
            <a:r>
              <a:rPr b="1" lang="en-US"/>
              <a:t>CORPORATE (or recourse) financing</a:t>
            </a:r>
            <a:endParaRPr/>
          </a:p>
          <a:p>
            <a:pPr indent="-171450" lvl="0" marL="171450" rtl="0" algn="l">
              <a:lnSpc>
                <a:spcPct val="100000"/>
              </a:lnSpc>
              <a:spcBef>
                <a:spcPts val="0"/>
              </a:spcBef>
              <a:spcAft>
                <a:spcPts val="0"/>
              </a:spcAft>
              <a:buClr>
                <a:schemeClr val="dk1"/>
              </a:buClr>
              <a:buSzPts val="1100"/>
              <a:buFont typeface="Calibri"/>
              <a:buChar char="●"/>
            </a:pPr>
            <a:r>
              <a:rPr b="1" lang="en-US"/>
              <a:t>PROJECT (or non-recourse) financing.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US"/>
              <a:t>We will firstly explain the </a:t>
            </a:r>
            <a:r>
              <a:rPr b="1" lang="en-US"/>
              <a:t>CORPORATE FINANCING.</a:t>
            </a:r>
            <a:endParaRPr/>
          </a:p>
          <a:p>
            <a:pPr indent="-171450" lvl="0" marL="171450" rtl="0" algn="l">
              <a:spcBef>
                <a:spcPts val="0"/>
              </a:spcBef>
              <a:spcAft>
                <a:spcPts val="0"/>
              </a:spcAft>
              <a:buClr>
                <a:schemeClr val="dk1"/>
              </a:buClr>
              <a:buSzPts val="1100"/>
              <a:buFont typeface="Calibri"/>
              <a:buChar char="●"/>
            </a:pPr>
            <a:r>
              <a:rPr lang="en-US"/>
              <a:t>In many cases, a new project is funded by an existing company, public or private, on the basis of the credibility, income, and assets of the company. The new project would be built as an extension of the already existing assets of the company. </a:t>
            </a:r>
            <a:endParaRPr/>
          </a:p>
          <a:p>
            <a:pPr indent="-171450" lvl="0" marL="171450" rtl="0" algn="l">
              <a:lnSpc>
                <a:spcPct val="100000"/>
              </a:lnSpc>
              <a:spcBef>
                <a:spcPts val="0"/>
              </a:spcBef>
              <a:spcAft>
                <a:spcPts val="0"/>
              </a:spcAft>
              <a:buClr>
                <a:schemeClr val="dk1"/>
              </a:buClr>
              <a:buSzPts val="1100"/>
              <a:buFont typeface="Calibri"/>
              <a:buChar char="●"/>
            </a:pPr>
            <a:r>
              <a:rPr lang="en-US"/>
              <a:t>The funds for such an investment would come from the company's internal cash and borrowing.</a:t>
            </a:r>
            <a:endParaRPr/>
          </a:p>
          <a:p>
            <a:pPr indent="-171450" lvl="0" marL="171450" rtl="0" algn="l">
              <a:spcBef>
                <a:spcPts val="0"/>
              </a:spcBef>
              <a:spcAft>
                <a:spcPts val="0"/>
              </a:spcAft>
              <a:buClr>
                <a:schemeClr val="dk1"/>
              </a:buClr>
              <a:buSzPts val="1100"/>
              <a:buFont typeface="Calibri"/>
              <a:buChar char="●"/>
            </a:pPr>
            <a:r>
              <a:rPr lang="en-US"/>
              <a:t>Both assets and debt will appear in the company's balance sheet. Capital investment and borrowing would not be on the project's account. The loans would be considered to be the company’s debt and the lenders would have full recourse to all assets and revenues of the company, not just those related to the new project.</a:t>
            </a:r>
            <a:endParaRPr/>
          </a:p>
          <a:p>
            <a:pPr indent="-171450" lvl="0" marL="171450" rtl="0" algn="l">
              <a:spcBef>
                <a:spcPts val="0"/>
              </a:spcBef>
              <a:spcAft>
                <a:spcPts val="0"/>
              </a:spcAft>
              <a:buClr>
                <a:schemeClr val="dk1"/>
              </a:buClr>
              <a:buSzPts val="1100"/>
              <a:buFont typeface="Calibri"/>
              <a:buChar char="●"/>
            </a:pPr>
            <a:r>
              <a:rPr lang="en-US"/>
              <a:t>This is corporate financing or balance sheet financing. That is, borrowing is carried out by the company as a whole, rather than by an entity created specifically to hold ownership of the new project. </a:t>
            </a:r>
            <a:endParaRPr/>
          </a:p>
          <a:p>
            <a:pPr indent="-171450" lvl="0" marL="171450" rtl="0" algn="l">
              <a:lnSpc>
                <a:spcPct val="100000"/>
              </a:lnSpc>
              <a:spcBef>
                <a:spcPts val="0"/>
              </a:spcBef>
              <a:spcAft>
                <a:spcPts val="0"/>
              </a:spcAft>
              <a:buClr>
                <a:schemeClr val="dk1"/>
              </a:buClr>
              <a:buSzPts val="1100"/>
              <a:buFont typeface="Calibri"/>
              <a:buChar char="●"/>
            </a:pPr>
            <a:r>
              <a:rPr lang="en-US"/>
              <a:t>Although funds may be provided for investment in a specific project, lenders in a corporate financing arrangement look to the cash flow and assets of the entire company to service the debt and to provide security. </a:t>
            </a:r>
            <a:endParaRPr/>
          </a:p>
          <a:p>
            <a:pPr indent="-171450" lvl="0" marL="171450" rtl="0" algn="l">
              <a:lnSpc>
                <a:spcPct val="100000"/>
              </a:lnSpc>
              <a:spcBef>
                <a:spcPts val="0"/>
              </a:spcBef>
              <a:spcAft>
                <a:spcPts val="0"/>
              </a:spcAft>
              <a:buClr>
                <a:schemeClr val="dk1"/>
              </a:buClr>
              <a:buSzPts val="1100"/>
              <a:buFont typeface="Calibri"/>
              <a:buChar char="●"/>
            </a:pPr>
            <a:r>
              <a:rPr lang="en-US"/>
              <a:t>Lenders thus carefully examine the company’s financial track record, the viability of its expansion plans and its projected financial performance.</a:t>
            </a:r>
            <a:endParaRPr/>
          </a:p>
        </p:txBody>
      </p:sp>
      <p:sp>
        <p:nvSpPr>
          <p:cNvPr id="316" name="Google Shape;31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lecture has four Intended Learner Outcomes:</a:t>
            </a:r>
            <a:endParaRPr/>
          </a:p>
          <a:p>
            <a:pPr indent="-171450" lvl="0" marL="171450" rtl="0" algn="l">
              <a:spcBef>
                <a:spcPts val="0"/>
              </a:spcBef>
              <a:spcAft>
                <a:spcPts val="0"/>
              </a:spcAft>
              <a:buClr>
                <a:schemeClr val="dk1"/>
              </a:buClr>
              <a:buSzPts val="1200"/>
              <a:buFont typeface="Arial"/>
              <a:buChar char="•"/>
            </a:pPr>
            <a:r>
              <a:rPr lang="en-US"/>
              <a:t>Understand what are some sources of financing (e.g. debt, equity) to consider when starting a business;</a:t>
            </a:r>
            <a:endParaRPr/>
          </a:p>
          <a:p>
            <a:pPr indent="-171450" lvl="0" marL="171450" rtl="0" algn="l">
              <a:spcBef>
                <a:spcPts val="0"/>
              </a:spcBef>
              <a:spcAft>
                <a:spcPts val="0"/>
              </a:spcAft>
              <a:buClr>
                <a:schemeClr val="dk1"/>
              </a:buClr>
              <a:buSzPts val="1200"/>
              <a:buFont typeface="Arial"/>
              <a:buChar char="•"/>
            </a:pPr>
            <a:r>
              <a:rPr lang="en-US"/>
              <a:t>Distinguish between equity and debt financing;</a:t>
            </a:r>
            <a:endParaRPr/>
          </a:p>
          <a:p>
            <a:pPr indent="-171450" lvl="0" marL="171450" rtl="0" algn="l">
              <a:spcBef>
                <a:spcPts val="0"/>
              </a:spcBef>
              <a:spcAft>
                <a:spcPts val="0"/>
              </a:spcAft>
              <a:buClr>
                <a:schemeClr val="dk1"/>
              </a:buClr>
              <a:buSzPts val="1200"/>
              <a:buFont typeface="Arial"/>
              <a:buChar char="•"/>
            </a:pPr>
            <a:r>
              <a:rPr lang="en-US"/>
              <a:t>Calculate some important financial ratios; </a:t>
            </a:r>
            <a:endParaRPr/>
          </a:p>
          <a:p>
            <a:pPr indent="-171450" lvl="0" marL="171450" rtl="0" algn="l">
              <a:spcBef>
                <a:spcPts val="0"/>
              </a:spcBef>
              <a:spcAft>
                <a:spcPts val="0"/>
              </a:spcAft>
              <a:buClr>
                <a:schemeClr val="dk1"/>
              </a:buClr>
              <a:buSzPts val="1200"/>
              <a:buFont typeface="Arial"/>
              <a:buChar char="•"/>
            </a:pPr>
            <a:r>
              <a:rPr lang="en-US"/>
              <a:t>Understand two different mechanisms used for financing a new project.</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shows a hypothetical example of how corporate financing might work. A.B.C corporation, an existing company, will finance a new power plant through balance sheet financing. It will put its own resource as equity. It will borrow the money from the lender and put it in the project. A.B.C corporation will receive the earnings from the new power plant. Part of these earnings will be used for debt repayment and the rest it will keep as return on equity capital it has invested in the project.</a:t>
            </a:r>
            <a:endParaRPr/>
          </a:p>
        </p:txBody>
      </p:sp>
      <p:sp>
        <p:nvSpPr>
          <p:cNvPr id="328" name="Google Shape;32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100"/>
              <a:buFont typeface="Calibri"/>
              <a:buNone/>
            </a:pPr>
            <a:r>
              <a:rPr lang="en-US"/>
              <a:t>Now, we will talk about the </a:t>
            </a:r>
            <a:r>
              <a:rPr b="1" lang="en-US"/>
              <a:t>PROJECT or NON-RECOURSE FINANCING</a:t>
            </a:r>
            <a:r>
              <a:rPr lang="en-US"/>
              <a:t>:</a:t>
            </a:r>
            <a:endParaRPr/>
          </a:p>
          <a:p>
            <a:pPr indent="-342900" lvl="0" marL="342900" rtl="0" algn="l">
              <a:lnSpc>
                <a:spcPct val="107000"/>
              </a:lnSpc>
              <a:spcBef>
                <a:spcPts val="800"/>
              </a:spcBef>
              <a:spcAft>
                <a:spcPts val="0"/>
              </a:spcAft>
              <a:buClr>
                <a:schemeClr val="dk1"/>
              </a:buClr>
              <a:buSzPts val="1100"/>
              <a:buFont typeface="Calibri"/>
              <a:buChar char="●"/>
            </a:pPr>
            <a:r>
              <a:rPr lang="en-US"/>
              <a:t>An alternative to corporate financing is the formation of a project company specifically to construct a new project. This new company is called a special purpose vehicle or S.P.V.</a:t>
            </a:r>
            <a:endParaRPr/>
          </a:p>
          <a:p>
            <a:pPr indent="-342900" lvl="0" marL="342900" rtl="0" algn="l">
              <a:lnSpc>
                <a:spcPct val="107000"/>
              </a:lnSpc>
              <a:spcBef>
                <a:spcPts val="800"/>
              </a:spcBef>
              <a:spcAft>
                <a:spcPts val="0"/>
              </a:spcAft>
              <a:buClr>
                <a:schemeClr val="dk1"/>
              </a:buClr>
              <a:buSzPts val="1100"/>
              <a:buFont typeface="Calibri"/>
              <a:buChar char="●"/>
            </a:pPr>
            <a:r>
              <a:rPr lang="en-US"/>
              <a:t>In this case, investments in construction of the new project are viewed as assets of the S.P.V. These funds come in the form of equity or debt. Equity comes from the promoter or sponsor, which can be an existing company. Additional funds are borrowed from various sources. </a:t>
            </a:r>
            <a:endParaRPr/>
          </a:p>
          <a:p>
            <a:pPr indent="-342900" lvl="0" marL="342900" rtl="0" algn="l">
              <a:lnSpc>
                <a:spcPct val="107000"/>
              </a:lnSpc>
              <a:spcBef>
                <a:spcPts val="800"/>
              </a:spcBef>
              <a:spcAft>
                <a:spcPts val="0"/>
              </a:spcAft>
              <a:buClr>
                <a:schemeClr val="dk1"/>
              </a:buClr>
              <a:buSzPts val="1100"/>
              <a:buFont typeface="Calibri"/>
              <a:buChar char="●"/>
            </a:pPr>
            <a:r>
              <a:rPr lang="en-US"/>
              <a:t>In such arrangements, the project’s assets and cash flow secure the debt. Creditors or lenders, therefore, scrutinize the cash flow carefully. Creditors do not have claim to the sponsors other available resources. Thus, borrowing for the project is not recorded against a sponsor's general balance sheet or creditworthiness. </a:t>
            </a:r>
            <a:endParaRPr/>
          </a:p>
          <a:p>
            <a:pPr indent="-342900" lvl="0" marL="342900" marR="0" rtl="0" algn="l">
              <a:lnSpc>
                <a:spcPct val="107000"/>
              </a:lnSpc>
              <a:spcBef>
                <a:spcPts val="800"/>
              </a:spcBef>
              <a:spcAft>
                <a:spcPts val="0"/>
              </a:spcAft>
              <a:buClr>
                <a:schemeClr val="dk1"/>
              </a:buClr>
              <a:buSzPts val="1100"/>
              <a:buFont typeface="Calibri"/>
              <a:buChar char="●"/>
            </a:pPr>
            <a:r>
              <a:rPr lang="en-US"/>
              <a:t>Such self-standing borrowing, with no guarantees from sponsors to lenders, is known as non-recourse financing.</a:t>
            </a:r>
            <a:endParaRPr/>
          </a:p>
          <a:p>
            <a:pPr indent="-342900" lvl="0" marL="342900" rtl="0" algn="l">
              <a:lnSpc>
                <a:spcPct val="107000"/>
              </a:lnSpc>
              <a:spcBef>
                <a:spcPts val="800"/>
              </a:spcBef>
              <a:spcAft>
                <a:spcPts val="0"/>
              </a:spcAft>
              <a:buClr>
                <a:schemeClr val="dk1"/>
              </a:buClr>
              <a:buSzPts val="1100"/>
              <a:buFont typeface="Calibri"/>
              <a:buChar char="●"/>
            </a:pPr>
            <a:r>
              <a:rPr lang="en-US"/>
              <a:t>In practice, however, most projects have limited recourse financing, for which sponsors commit to provide contingent financial support, above their upfront equity commitment, to give lenders extra comfort. </a:t>
            </a:r>
            <a:endParaRPr/>
          </a:p>
          <a:p>
            <a:pPr indent="-342900" lvl="0" marL="342900" marR="0" rtl="0" algn="l">
              <a:lnSpc>
                <a:spcPct val="107000"/>
              </a:lnSpc>
              <a:spcBef>
                <a:spcPts val="800"/>
              </a:spcBef>
              <a:spcAft>
                <a:spcPts val="0"/>
              </a:spcAft>
              <a:buClr>
                <a:schemeClr val="dk1"/>
              </a:buClr>
              <a:buSzPts val="1100"/>
              <a:buFont typeface="Calibri"/>
              <a:buChar char="●"/>
            </a:pPr>
            <a:r>
              <a:rPr lang="en-US"/>
              <a:t>The extra security usually focuses on the construction and start-up periods, which are the riskiest times. After completion, however, the lender’s claim is limited to the income stream from the project and its underlying assets, including plant contracts and permits.</a:t>
            </a:r>
            <a:endParaRPr/>
          </a:p>
          <a:p>
            <a:pPr indent="-342900" lvl="0" marL="342900" rtl="0" algn="l">
              <a:lnSpc>
                <a:spcPct val="107000"/>
              </a:lnSpc>
              <a:spcBef>
                <a:spcPts val="800"/>
              </a:spcBef>
              <a:spcAft>
                <a:spcPts val="0"/>
              </a:spcAft>
              <a:buClr>
                <a:schemeClr val="dk1"/>
              </a:buClr>
              <a:buSzPts val="1100"/>
              <a:buFont typeface="Calibri"/>
              <a:buChar char="●"/>
            </a:pPr>
            <a:r>
              <a:rPr lang="en-US"/>
              <a:t>Structuring and organizing such a deal is much more costly than the corporate financing option. Evidence shows an average incidence of transaction costs on the total investment of 5–10%.</a:t>
            </a:r>
            <a:endParaRPr/>
          </a:p>
        </p:txBody>
      </p:sp>
      <p:sp>
        <p:nvSpPr>
          <p:cNvPr id="341" name="Google Shape;34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shows how a hypothetical airport project is financed through project financing. </a:t>
            </a:r>
            <a:endParaRPr/>
          </a:p>
          <a:p>
            <a:pPr indent="-171450" lvl="0" marL="171450" rtl="0" algn="l">
              <a:spcBef>
                <a:spcPts val="0"/>
              </a:spcBef>
              <a:spcAft>
                <a:spcPts val="0"/>
              </a:spcAft>
              <a:buClr>
                <a:schemeClr val="dk1"/>
              </a:buClr>
              <a:buSzPts val="1100"/>
              <a:buFont typeface="Calibri"/>
              <a:buChar char="●"/>
            </a:pPr>
            <a:r>
              <a:rPr lang="en-US"/>
              <a:t>XYZ corporation is the promoter of the project. They float a new company for the project, called Airport Company. </a:t>
            </a:r>
            <a:endParaRPr/>
          </a:p>
          <a:p>
            <a:pPr indent="-171450" lvl="0" marL="171450" rtl="0" algn="l">
              <a:lnSpc>
                <a:spcPct val="100000"/>
              </a:lnSpc>
              <a:spcBef>
                <a:spcPts val="0"/>
              </a:spcBef>
              <a:spcAft>
                <a:spcPts val="0"/>
              </a:spcAft>
              <a:buClr>
                <a:schemeClr val="dk1"/>
              </a:buClr>
              <a:buSzPts val="1100"/>
              <a:buFont typeface="Calibri"/>
              <a:buChar char="●"/>
            </a:pPr>
            <a:r>
              <a:rPr lang="en-US"/>
              <a:t>XYZ corporation provides some equity capital into it. </a:t>
            </a:r>
            <a:endParaRPr/>
          </a:p>
          <a:p>
            <a:pPr indent="-171450" lvl="0" marL="171450" rtl="0" algn="l">
              <a:lnSpc>
                <a:spcPct val="100000"/>
              </a:lnSpc>
              <a:spcBef>
                <a:spcPts val="0"/>
              </a:spcBef>
              <a:spcAft>
                <a:spcPts val="0"/>
              </a:spcAft>
              <a:buClr>
                <a:schemeClr val="dk1"/>
              </a:buClr>
              <a:buSzPts val="1100"/>
              <a:buFont typeface="Calibri"/>
              <a:buChar char="●"/>
            </a:pPr>
            <a:r>
              <a:rPr lang="en-US"/>
              <a:t>Other investors also provide equity capital. </a:t>
            </a:r>
            <a:endParaRPr/>
          </a:p>
          <a:p>
            <a:pPr indent="-171450" lvl="0" marL="171450" rtl="0" algn="l">
              <a:lnSpc>
                <a:spcPct val="100000"/>
              </a:lnSpc>
              <a:spcBef>
                <a:spcPts val="0"/>
              </a:spcBef>
              <a:spcAft>
                <a:spcPts val="0"/>
              </a:spcAft>
              <a:buClr>
                <a:schemeClr val="dk1"/>
              </a:buClr>
              <a:buSzPts val="1100"/>
              <a:buFont typeface="Calibri"/>
              <a:buChar char="●"/>
            </a:pPr>
            <a:r>
              <a:rPr lang="en-US"/>
              <a:t>Airport company borrows the remaining capital, from a set of lenders. </a:t>
            </a:r>
            <a:endParaRPr/>
          </a:p>
          <a:p>
            <a:pPr indent="-171450" lvl="0" marL="171450" rtl="0" algn="l">
              <a:spcBef>
                <a:spcPts val="0"/>
              </a:spcBef>
              <a:spcAft>
                <a:spcPts val="0"/>
              </a:spcAft>
              <a:buClr>
                <a:schemeClr val="dk1"/>
              </a:buClr>
              <a:buSzPts val="1100"/>
              <a:buFont typeface="Calibri"/>
              <a:buChar char="●"/>
            </a:pPr>
            <a:r>
              <a:rPr lang="en-US"/>
              <a:t>When Airport Company starts receiving revenue, it uses part of the revenue to repay the debt and the remaining revenue is distributed among the equity holders, including X.Y.Z corporation.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rPr lang="en-US"/>
              <a:t>This is the end of this module and we will now move onto module 2 on how power projects are financed in developing countries.</a:t>
            </a:r>
            <a:endParaRPr/>
          </a:p>
        </p:txBody>
      </p:sp>
      <p:sp>
        <p:nvSpPr>
          <p:cNvPr id="353" name="Google Shape;35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start with the basics of financing. When starting a business, one has to answer three sets of questions: </a:t>
            </a:r>
            <a:endParaRPr/>
          </a:p>
          <a:p>
            <a:pPr indent="0" lvl="0" marL="0" rtl="0" algn="l">
              <a:spcBef>
                <a:spcPts val="0"/>
              </a:spcBef>
              <a:spcAft>
                <a:spcPts val="0"/>
              </a:spcAft>
              <a:buNone/>
            </a:pPr>
            <a:r>
              <a:t/>
            </a:r>
            <a:endParaRPr/>
          </a:p>
          <a:p>
            <a:pPr indent="-228600" lvl="0" marL="228600" rtl="0" algn="l">
              <a:spcBef>
                <a:spcPts val="0"/>
              </a:spcBef>
              <a:spcAft>
                <a:spcPts val="0"/>
              </a:spcAft>
              <a:buClr>
                <a:schemeClr val="dk1"/>
              </a:buClr>
              <a:buSzPts val="1200"/>
              <a:buFont typeface="Calibri"/>
              <a:buAutoNum type="arabicPeriod"/>
            </a:pPr>
            <a:r>
              <a:rPr lang="en-US"/>
              <a:t>The first question is: What long-term investment to take on? That is, what lines of business will you be in, and what sorts of buildings, machinery, and equipment will you need? </a:t>
            </a:r>
            <a:endParaRPr/>
          </a:p>
          <a:p>
            <a:pPr indent="-228600" lvl="0" marL="228600" rtl="0" algn="l">
              <a:spcBef>
                <a:spcPts val="0"/>
              </a:spcBef>
              <a:spcAft>
                <a:spcPts val="0"/>
              </a:spcAft>
              <a:buClr>
                <a:schemeClr val="dk1"/>
              </a:buClr>
              <a:buSzPts val="1200"/>
              <a:buFont typeface="Calibri"/>
              <a:buAutoNum type="arabicPeriod"/>
            </a:pPr>
            <a:r>
              <a:rPr lang="en-US"/>
              <a:t>The second set of questions is: Where will you get the long-term financing to pay for your investment? Will you entirely use your own money, will you bring in other owners, or will you borrow the money? </a:t>
            </a:r>
            <a:endParaRPr/>
          </a:p>
          <a:p>
            <a:pPr indent="-228600" lvl="0" marL="228600" rtl="0" algn="l">
              <a:spcBef>
                <a:spcPts val="0"/>
              </a:spcBef>
              <a:spcAft>
                <a:spcPts val="0"/>
              </a:spcAft>
              <a:buClr>
                <a:schemeClr val="dk1"/>
              </a:buClr>
              <a:buSzPts val="1200"/>
              <a:buFont typeface="Calibri"/>
              <a:buAutoNum type="arabicPeriod"/>
            </a:pPr>
            <a:r>
              <a:rPr lang="en-US"/>
              <a:t>And the third question is: How will you manage your everyday financial activities, such as collecting from customers and paying suppliers?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two questions are the interest of this module, and we ignore the third one as it does not make the purpose of the current course. This is because in this course we are interested in how to get financing, not how to manage financing activities on a daily basis. </a:t>
            </a:r>
            <a:endParaRPr/>
          </a:p>
          <a:p>
            <a:pPr indent="0" lvl="0" marL="0" rtl="0" algn="l">
              <a:spcBef>
                <a:spcPts val="0"/>
              </a:spcBef>
              <a:spcAft>
                <a:spcPts val="0"/>
              </a:spcAft>
              <a:buNone/>
            </a:pPr>
            <a:r>
              <a:rPr lang="en-US"/>
              <a:t>In the next slides, we elaborate on these two sets of questions further.</a:t>
            </a:r>
            <a:endParaRPr/>
          </a:p>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t>Question 1 concerns the firm’s long-term investments. </a:t>
            </a:r>
            <a:endParaRPr/>
          </a:p>
          <a:p>
            <a:pPr indent="-171450" lvl="0" marL="171450" rtl="0" algn="l">
              <a:lnSpc>
                <a:spcPct val="100000"/>
              </a:lnSpc>
              <a:spcBef>
                <a:spcPts val="0"/>
              </a:spcBef>
              <a:spcAft>
                <a:spcPts val="0"/>
              </a:spcAft>
              <a:buClr>
                <a:schemeClr val="dk1"/>
              </a:buClr>
              <a:buSzPts val="1100"/>
              <a:buFont typeface="Calibri"/>
              <a:buChar char="●"/>
            </a:pPr>
            <a:r>
              <a:rPr lang="en-US"/>
              <a:t>The process of planning and managing a firm’s long-term investment is called capital budgeting, meaning that the financial manager tries to identify investment opportunities that are worth more to the firm than they cost to acquire.</a:t>
            </a:r>
            <a:endParaRPr/>
          </a:p>
          <a:p>
            <a:pPr indent="-171450" lvl="0" marL="171450" rtl="0" algn="l">
              <a:lnSpc>
                <a:spcPct val="100000"/>
              </a:lnSpc>
              <a:spcBef>
                <a:spcPts val="0"/>
              </a:spcBef>
              <a:spcAft>
                <a:spcPts val="0"/>
              </a:spcAft>
              <a:buClr>
                <a:schemeClr val="dk1"/>
              </a:buClr>
              <a:buSzPts val="1100"/>
              <a:buFont typeface="Calibri"/>
              <a:buChar char="●"/>
            </a:pPr>
            <a:r>
              <a:rPr lang="en-US"/>
              <a:t>This means that the value of the cash flow generated by an asset should exceed the cost of acquiring or creating that asset.</a:t>
            </a:r>
            <a:endParaRPr/>
          </a:p>
          <a:p>
            <a:pPr indent="-171450" lvl="0" marL="171450" rtl="0" algn="l">
              <a:spcBef>
                <a:spcPts val="0"/>
              </a:spcBef>
              <a:spcAft>
                <a:spcPts val="0"/>
              </a:spcAft>
              <a:buClr>
                <a:schemeClr val="dk1"/>
              </a:buClr>
              <a:buSzPts val="1100"/>
              <a:buFont typeface="Calibri"/>
              <a:buChar char="●"/>
            </a:pPr>
            <a:r>
              <a:rPr lang="en-US"/>
              <a:t>Financial managers must consider not only how much cash they expect to receive, but also when they expect to receive it, and how likely it is that they will receive it. Evaluating the size, timing, and risk of future cash flows is within the scope of the capital budgeting.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rPr b="1" lang="en-US"/>
              <a:t>Question 2 is: Where will you get long-term financing to pay for the investment?</a:t>
            </a:r>
            <a:endParaRPr/>
          </a:p>
          <a:p>
            <a:pPr indent="-171450" lvl="0" marL="171450" rtl="0" algn="l">
              <a:lnSpc>
                <a:spcPct val="100000"/>
              </a:lnSpc>
              <a:spcBef>
                <a:spcPts val="0"/>
              </a:spcBef>
              <a:spcAft>
                <a:spcPts val="0"/>
              </a:spcAft>
              <a:buClr>
                <a:schemeClr val="dk1"/>
              </a:buClr>
              <a:buSzPts val="1100"/>
              <a:buFont typeface="Calibri"/>
              <a:buChar char="●"/>
            </a:pPr>
            <a:r>
              <a:rPr lang="en-US"/>
              <a:t>There are two options for the financial manager: First, they can use their own capital, also called equity, or they bring co-owners and use their capital (again called equity), and/or second, they should borrow.</a:t>
            </a:r>
            <a:endParaRPr/>
          </a:p>
          <a:p>
            <a:pPr indent="-171450" lvl="0" marL="171450" rtl="0" algn="l">
              <a:lnSpc>
                <a:spcPct val="100000"/>
              </a:lnSpc>
              <a:spcBef>
                <a:spcPts val="0"/>
              </a:spcBef>
              <a:spcAft>
                <a:spcPts val="0"/>
              </a:spcAft>
              <a:buClr>
                <a:schemeClr val="dk1"/>
              </a:buClr>
              <a:buSzPts val="1100"/>
              <a:buFont typeface="Calibri"/>
              <a:buChar char="●"/>
            </a:pPr>
            <a:r>
              <a:rPr lang="en-US"/>
              <a:t>A firm’s capital structure is the specific mixture of the long-term debt and equity the firm uses to finance its operations. </a:t>
            </a:r>
            <a:endParaRPr/>
          </a:p>
          <a:p>
            <a:pPr indent="-171450" lvl="0" marL="171450" rtl="0" algn="l">
              <a:lnSpc>
                <a:spcPct val="100000"/>
              </a:lnSpc>
              <a:spcBef>
                <a:spcPts val="0"/>
              </a:spcBef>
              <a:spcAft>
                <a:spcPts val="0"/>
              </a:spcAft>
              <a:buClr>
                <a:schemeClr val="dk1"/>
              </a:buClr>
              <a:buSzPts val="1100"/>
              <a:buFont typeface="Calibri"/>
              <a:buChar char="●"/>
            </a:pPr>
            <a:r>
              <a:rPr lang="en-US"/>
              <a:t>But there are two concerns in this area:</a:t>
            </a:r>
            <a:endParaRPr/>
          </a:p>
          <a:p>
            <a:pPr indent="-171450" lvl="1" marL="628650" rtl="0" algn="l">
              <a:spcBef>
                <a:spcPts val="0"/>
              </a:spcBef>
              <a:spcAft>
                <a:spcPts val="0"/>
              </a:spcAft>
              <a:buClr>
                <a:schemeClr val="dk1"/>
              </a:buClr>
              <a:buSzPts val="1100"/>
              <a:buFont typeface="Calibri"/>
              <a:buChar char="○"/>
            </a:pPr>
            <a:r>
              <a:rPr lang="en-US"/>
              <a:t>First, how much the firm should borrow? What mixture of debt and equity is best. The mixture chosen will affect both the risk and value of the firm. </a:t>
            </a:r>
            <a:endParaRPr/>
          </a:p>
          <a:p>
            <a:pPr indent="-171450" lvl="1" marL="628650" rtl="0" algn="l">
              <a:lnSpc>
                <a:spcPct val="100000"/>
              </a:lnSpc>
              <a:spcBef>
                <a:spcPts val="0"/>
              </a:spcBef>
              <a:spcAft>
                <a:spcPts val="0"/>
              </a:spcAft>
              <a:buClr>
                <a:schemeClr val="dk1"/>
              </a:buClr>
              <a:buSzPts val="1100"/>
              <a:buFont typeface="Calibri"/>
              <a:buChar char="○"/>
            </a:pPr>
            <a:r>
              <a:rPr lang="en-US"/>
              <a:t>Second, what are the least expensive sources of funds for the firm?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en-US"/>
              <a:t>These two questions are main topics for financial analysis.</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t>There are two sources of financing: equity and debt. </a:t>
            </a:r>
            <a:endParaRPr/>
          </a:p>
          <a:p>
            <a:pPr indent="-171450" lvl="0" marL="171450" rtl="0" algn="l">
              <a:spcBef>
                <a:spcPts val="0"/>
              </a:spcBef>
              <a:spcAft>
                <a:spcPts val="0"/>
              </a:spcAft>
              <a:buClr>
                <a:schemeClr val="dk1"/>
              </a:buClr>
              <a:buSzPts val="1100"/>
              <a:buFont typeface="Calibri"/>
              <a:buChar char="●"/>
            </a:pPr>
            <a:r>
              <a:rPr lang="en-US"/>
              <a:t>When starting a business, first one invests one's own money, then the question is whether to bring in other co-owners or to borrow the money?</a:t>
            </a:r>
            <a:endParaRPr/>
          </a:p>
          <a:p>
            <a:pPr indent="-171450" lvl="0" marL="171450" rtl="0" algn="l">
              <a:lnSpc>
                <a:spcPct val="100000"/>
              </a:lnSpc>
              <a:spcBef>
                <a:spcPts val="0"/>
              </a:spcBef>
              <a:spcAft>
                <a:spcPts val="0"/>
              </a:spcAft>
              <a:buClr>
                <a:schemeClr val="dk1"/>
              </a:buClr>
              <a:buSzPts val="1100"/>
              <a:buFont typeface="Calibri"/>
              <a:buChar char="●"/>
            </a:pPr>
            <a:r>
              <a:rPr lang="en-US"/>
              <a:t>Capital provided by the owner or co-owners is equity capital. Capital that is borrowed is debt. </a:t>
            </a:r>
            <a:endParaRPr/>
          </a:p>
          <a:p>
            <a:pPr indent="-171450" lvl="0" marL="171450" marR="0" rtl="0" algn="l">
              <a:lnSpc>
                <a:spcPct val="100000"/>
              </a:lnSpc>
              <a:spcBef>
                <a:spcPts val="0"/>
              </a:spcBef>
              <a:spcAft>
                <a:spcPts val="0"/>
              </a:spcAft>
              <a:buClr>
                <a:schemeClr val="dk1"/>
              </a:buClr>
              <a:buSzPts val="1100"/>
              <a:buFont typeface="Calibri"/>
              <a:buChar char="●"/>
            </a:pPr>
            <a:r>
              <a:rPr b="1" lang="en-US">
                <a:solidFill>
                  <a:schemeClr val="dk1"/>
                </a:solidFill>
              </a:rPr>
              <a:t>Equity financing </a:t>
            </a:r>
            <a:r>
              <a:rPr lang="en-US">
                <a:solidFill>
                  <a:schemeClr val="dk1"/>
                </a:solidFill>
              </a:rPr>
              <a:t>is the process of raising capital through the sale of shares. Companies raise money because they might have a short-term need to pay bills or have a long-term goal and require funds to invest in their growth. By selling shares, a company is effectively selling ownership in their company in return for cash. It is typical for companies to use equity financing several times during the process of reaching maturity. For example, i</a:t>
            </a:r>
            <a:r>
              <a:rPr lang="en-US"/>
              <a:t>f a firm gives up ownership, it issues a piece of paper called a security or share through private negotiation, for example, among friends or through a public sale in a stock market. Those who buy those securities are called shareholders. They are the owners of the firm. </a:t>
            </a:r>
            <a:endParaRPr/>
          </a:p>
          <a:p>
            <a:pPr indent="-171450" lvl="0" marL="171450" rtl="0" algn="l">
              <a:lnSpc>
                <a:spcPct val="100000"/>
              </a:lnSpc>
              <a:spcBef>
                <a:spcPts val="0"/>
              </a:spcBef>
              <a:spcAft>
                <a:spcPts val="0"/>
              </a:spcAft>
              <a:buClr>
                <a:schemeClr val="dk1"/>
              </a:buClr>
              <a:buSzPts val="1100"/>
              <a:buFont typeface="Calibri"/>
              <a:buChar char="●"/>
            </a:pPr>
            <a:r>
              <a:rPr b="1" lang="en-US"/>
              <a:t>Debt financing </a:t>
            </a:r>
            <a:r>
              <a:rPr lang="en-US"/>
              <a:t>occurs when a firm raises money for working capital or capital expenditures by selling debt instruments to individuals and/or institutional investors. In return for lending the money, the individuals or institutions become creditors and receive a promise that the principal and interest on the debt will be repaid. </a:t>
            </a:r>
            <a:endParaRPr/>
          </a:p>
          <a:p>
            <a:pPr indent="-171450" lvl="0" marL="171450" rtl="0" algn="l">
              <a:lnSpc>
                <a:spcPct val="100000"/>
              </a:lnSpc>
              <a:spcBef>
                <a:spcPts val="0"/>
              </a:spcBef>
              <a:spcAft>
                <a:spcPts val="0"/>
              </a:spcAft>
              <a:buClr>
                <a:schemeClr val="dk1"/>
              </a:buClr>
              <a:buSzPts val="1100"/>
              <a:buFont typeface="Calibri"/>
              <a:buChar char="●"/>
            </a:pPr>
            <a:r>
              <a:rPr lang="en-US"/>
              <a:t>Structuring a project finance package involves deciding how much of the project resources should come in the form of equity. The rest will be debt.</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solidFill>
                  <a:schemeClr val="dk1"/>
                </a:solidFill>
              </a:rPr>
              <a:t>EQUITY</a:t>
            </a:r>
            <a:endParaRPr/>
          </a:p>
          <a:p>
            <a:pPr indent="-171450" lvl="0" marL="171450" rtl="0" algn="l">
              <a:spcBef>
                <a:spcPts val="0"/>
              </a:spcBef>
              <a:spcAft>
                <a:spcPts val="0"/>
              </a:spcAft>
              <a:buClr>
                <a:schemeClr val="dk1"/>
              </a:buClr>
              <a:buSzPts val="1100"/>
              <a:buFont typeface="Calibri"/>
              <a:buChar char="●"/>
            </a:pPr>
            <a:r>
              <a:rPr lang="en-US">
                <a:solidFill>
                  <a:schemeClr val="dk1"/>
                </a:solidFill>
              </a:rPr>
              <a:t>Equity shares, also known as ordinary shares or common stock, represent non-contractual claims on the residual cash flow of the firm. Residual flow means cash flow left after meeting all expenses of the firm including debt.</a:t>
            </a:r>
            <a:endParaRPr>
              <a:solidFill>
                <a:schemeClr val="dk1"/>
              </a:solidFill>
            </a:endParaRPr>
          </a:p>
          <a:p>
            <a:pPr indent="-171450" lvl="0" marL="171450" rtl="0" algn="l">
              <a:lnSpc>
                <a:spcPct val="100000"/>
              </a:lnSpc>
              <a:spcBef>
                <a:spcPts val="0"/>
              </a:spcBef>
              <a:spcAft>
                <a:spcPts val="0"/>
              </a:spcAft>
              <a:buClr>
                <a:schemeClr val="dk1"/>
              </a:buClr>
              <a:buSzPts val="1100"/>
              <a:buFont typeface="Calibri"/>
              <a:buChar char="●"/>
            </a:pPr>
            <a:r>
              <a:rPr lang="en-US">
                <a:solidFill>
                  <a:schemeClr val="dk1"/>
                </a:solidFill>
              </a:rPr>
              <a:t>Equity shareholders are owners of the company. </a:t>
            </a:r>
            <a:endParaRPr/>
          </a:p>
          <a:p>
            <a:pPr indent="-171450" lvl="0" marL="171450" rtl="0" algn="l">
              <a:spcBef>
                <a:spcPts val="0"/>
              </a:spcBef>
              <a:spcAft>
                <a:spcPts val="0"/>
              </a:spcAft>
              <a:buClr>
                <a:schemeClr val="dk1"/>
              </a:buClr>
              <a:buSzPts val="1100"/>
              <a:buFont typeface="Calibri"/>
              <a:buChar char="●"/>
            </a:pPr>
            <a:r>
              <a:rPr lang="en-US">
                <a:solidFill>
                  <a:schemeClr val="dk1"/>
                </a:solidFill>
              </a:rPr>
              <a:t>They receive dividends based on net profits and also benefit from capital gains. A dividend is a payment made out of a firm's earnings to the shareholders. This represents a return to the shareholders’ capital. Capital gain is the profit due to appreciation of the stock price. </a:t>
            </a:r>
            <a:endParaRPr>
              <a:solidFill>
                <a:schemeClr val="dk1"/>
              </a:solidFill>
            </a:endParaRPr>
          </a:p>
          <a:p>
            <a:pPr indent="-171450" lvl="0" marL="171450" rtl="0" algn="l">
              <a:lnSpc>
                <a:spcPct val="100000"/>
              </a:lnSpc>
              <a:spcBef>
                <a:spcPts val="0"/>
              </a:spcBef>
              <a:spcAft>
                <a:spcPts val="0"/>
              </a:spcAft>
              <a:buClr>
                <a:schemeClr val="dk1"/>
              </a:buClr>
              <a:buSzPts val="1100"/>
              <a:buFont typeface="Calibri"/>
              <a:buChar char="●"/>
            </a:pPr>
            <a:r>
              <a:rPr lang="en-US">
                <a:solidFill>
                  <a:schemeClr val="dk1"/>
                </a:solidFill>
              </a:rPr>
              <a:t>Equity holders take risk. They would receive no dividend payments if the company makes losses. Therefore, they demand higher return. </a:t>
            </a:r>
            <a:endParaRPr/>
          </a:p>
          <a:p>
            <a:pPr indent="-171450" lvl="0" marL="171450" rtl="0" algn="l">
              <a:lnSpc>
                <a:spcPct val="100000"/>
              </a:lnSpc>
              <a:spcBef>
                <a:spcPts val="0"/>
              </a:spcBef>
              <a:spcAft>
                <a:spcPts val="0"/>
              </a:spcAft>
              <a:buClr>
                <a:schemeClr val="dk1"/>
              </a:buClr>
              <a:buSzPts val="1100"/>
              <a:buFont typeface="Calibri"/>
              <a:buChar char="●"/>
            </a:pPr>
            <a:r>
              <a:rPr lang="en-US">
                <a:solidFill>
                  <a:schemeClr val="dk1"/>
                </a:solidFill>
              </a:rPr>
              <a:t>In other words, equity capital is expensive.</a:t>
            </a:r>
            <a:endParaRPr/>
          </a:p>
          <a:p>
            <a:pPr indent="-171450" lvl="0" marL="171450" rtl="0" algn="l">
              <a:lnSpc>
                <a:spcPct val="100000"/>
              </a:lnSpc>
              <a:spcBef>
                <a:spcPts val="0"/>
              </a:spcBef>
              <a:spcAft>
                <a:spcPts val="0"/>
              </a:spcAft>
              <a:buClr>
                <a:schemeClr val="dk1"/>
              </a:buClr>
              <a:buSzPts val="1100"/>
              <a:buFont typeface="Calibri"/>
              <a:buChar char="●"/>
            </a:pPr>
            <a:r>
              <a:rPr lang="en-US">
                <a:solidFill>
                  <a:schemeClr val="dk1"/>
                </a:solidFill>
              </a:rPr>
              <a:t>Structuring a project finance package entails deciding how much of the project resources should come in the form of equity, the rest will be project debt.</a:t>
            </a:r>
            <a:endParaRPr/>
          </a:p>
          <a:p>
            <a:pPr indent="0" lvl="0" marL="0" rtl="0" algn="l">
              <a:lnSpc>
                <a:spcPct val="100000"/>
              </a:lnSpc>
              <a:spcBef>
                <a:spcPts val="0"/>
              </a:spcBef>
              <a:spcAft>
                <a:spcPts val="0"/>
              </a:spcAft>
              <a:buClr>
                <a:schemeClr val="dk1"/>
              </a:buClr>
              <a:buSzPts val="11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Calibri"/>
              <a:buNone/>
            </a:pPr>
            <a:r>
              <a:rPr b="1" lang="en-US">
                <a:solidFill>
                  <a:schemeClr val="dk1"/>
                </a:solidFill>
              </a:rPr>
              <a:t>EQUITY ISSUES</a:t>
            </a:r>
            <a:endParaRPr/>
          </a:p>
          <a:p>
            <a:pPr indent="-171450" lvl="0" marL="171450" rtl="0" algn="l">
              <a:lnSpc>
                <a:spcPct val="100000"/>
              </a:lnSpc>
              <a:spcBef>
                <a:spcPts val="0"/>
              </a:spcBef>
              <a:spcAft>
                <a:spcPts val="0"/>
              </a:spcAft>
              <a:buClr>
                <a:schemeClr val="dk1"/>
              </a:buClr>
              <a:buSzPts val="1100"/>
              <a:buFont typeface="Calibri"/>
              <a:buChar char="●"/>
            </a:pPr>
            <a:r>
              <a:rPr lang="en-US">
                <a:solidFill>
                  <a:schemeClr val="dk1"/>
                </a:solidFill>
              </a:rPr>
              <a:t>Sponsors usually want to contribute as little equity as possible and as late as possible. Equity invested in the project, on the other hand, is seen by lenders as a sign of sponsors' strong commitment.</a:t>
            </a:r>
            <a:endParaRPr/>
          </a:p>
          <a:p>
            <a:pPr indent="-171450" lvl="0" marL="171450" rtl="0" algn="l">
              <a:spcBef>
                <a:spcPts val="0"/>
              </a:spcBef>
              <a:spcAft>
                <a:spcPts val="0"/>
              </a:spcAft>
              <a:buClr>
                <a:schemeClr val="dk1"/>
              </a:buClr>
              <a:buSzPts val="1100"/>
              <a:buFont typeface="Calibri"/>
              <a:buChar char="●"/>
            </a:pPr>
            <a:r>
              <a:rPr lang="en-US">
                <a:solidFill>
                  <a:schemeClr val="dk1"/>
                </a:solidFill>
              </a:rPr>
              <a:t>The higher the equity, the higher the risks borne by sponsors, which means less risks for lenders, reducing the cost of borrowing.</a:t>
            </a:r>
            <a:endParaRPr/>
          </a:p>
          <a:p>
            <a:pPr indent="-171450" lvl="0" marL="171450" rtl="0" algn="l">
              <a:spcBef>
                <a:spcPts val="0"/>
              </a:spcBef>
              <a:spcAft>
                <a:spcPts val="0"/>
              </a:spcAft>
              <a:buClr>
                <a:schemeClr val="dk1"/>
              </a:buClr>
              <a:buSzPts val="1100"/>
              <a:buFont typeface="Calibri"/>
              <a:buChar char="●"/>
            </a:pPr>
            <a:r>
              <a:rPr lang="en-US">
                <a:solidFill>
                  <a:schemeClr val="dk1"/>
                </a:solidFill>
              </a:rPr>
              <a:t>The amount and timing of equity are determined in agreement with the lenders.</a:t>
            </a:r>
            <a:endParaRPr/>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t>DEBT</a:t>
            </a:r>
            <a:endParaRPr/>
          </a:p>
          <a:p>
            <a:pPr indent="-171450" lvl="0" marL="171450" rtl="0" algn="l">
              <a:lnSpc>
                <a:spcPct val="100000"/>
              </a:lnSpc>
              <a:spcBef>
                <a:spcPts val="0"/>
              </a:spcBef>
              <a:spcAft>
                <a:spcPts val="0"/>
              </a:spcAft>
              <a:buClr>
                <a:schemeClr val="dk1"/>
              </a:buClr>
              <a:buSzPts val="1100"/>
              <a:buFont typeface="Calibri"/>
              <a:buChar char="●"/>
            </a:pPr>
            <a:r>
              <a:rPr lang="en-US"/>
              <a:t>Those who provide debt are lenders or creditors. </a:t>
            </a:r>
            <a:endParaRPr/>
          </a:p>
          <a:p>
            <a:pPr indent="-171450" lvl="0" marL="171450" rtl="0" algn="l">
              <a:lnSpc>
                <a:spcPct val="100000"/>
              </a:lnSpc>
              <a:spcBef>
                <a:spcPts val="0"/>
              </a:spcBef>
              <a:spcAft>
                <a:spcPts val="0"/>
              </a:spcAft>
              <a:buClr>
                <a:schemeClr val="dk1"/>
              </a:buClr>
              <a:buSzPts val="1100"/>
              <a:buFont typeface="Calibri"/>
              <a:buChar char="●"/>
            </a:pPr>
            <a:r>
              <a:rPr lang="en-US"/>
              <a:t>They do not get ownership.</a:t>
            </a:r>
            <a:endParaRPr/>
          </a:p>
          <a:p>
            <a:pPr indent="-171450" lvl="0" marL="171450" rtl="0" algn="l">
              <a:spcBef>
                <a:spcPts val="0"/>
              </a:spcBef>
              <a:spcAft>
                <a:spcPts val="0"/>
              </a:spcAft>
              <a:buClr>
                <a:schemeClr val="dk1"/>
              </a:buClr>
              <a:buSzPts val="1100"/>
              <a:buFont typeface="Calibri"/>
              <a:buChar char="●"/>
            </a:pPr>
            <a:r>
              <a:rPr lang="en-US"/>
              <a:t>However, they have the first claim to the project cash flow. Equity holders are only entitled to the residual cash flow - the portion left after creditors are paid. </a:t>
            </a:r>
            <a:endParaRPr/>
          </a:p>
          <a:p>
            <a:pPr indent="-171450" lvl="0" marL="171450" rtl="0" algn="l">
              <a:lnSpc>
                <a:spcPct val="100000"/>
              </a:lnSpc>
              <a:spcBef>
                <a:spcPts val="0"/>
              </a:spcBef>
              <a:spcAft>
                <a:spcPts val="0"/>
              </a:spcAft>
              <a:buClr>
                <a:schemeClr val="dk1"/>
              </a:buClr>
              <a:buSzPts val="1100"/>
              <a:buFont typeface="Calibri"/>
              <a:buChar char="●"/>
            </a:pPr>
            <a:r>
              <a:rPr lang="en-US"/>
              <a:t>Debt should be returned at an agreed cost, which is called interest, and within a specific time period, which is maturity. </a:t>
            </a:r>
            <a:endParaRPr/>
          </a:p>
          <a:p>
            <a:pPr indent="-171450" lvl="0" marL="171450" rtl="0" algn="l">
              <a:lnSpc>
                <a:spcPct val="100000"/>
              </a:lnSpc>
              <a:spcBef>
                <a:spcPts val="0"/>
              </a:spcBef>
              <a:spcAft>
                <a:spcPts val="0"/>
              </a:spcAft>
              <a:buClr>
                <a:schemeClr val="dk1"/>
              </a:buClr>
              <a:buSzPts val="1100"/>
              <a:buFont typeface="Calibri"/>
              <a:buChar char="●"/>
            </a:pPr>
            <a:r>
              <a:rPr lang="en-US"/>
              <a:t>If the company fails to pay the debt, it is in default, and legal action can be initiated against it. </a:t>
            </a:r>
            <a:endParaRPr/>
          </a:p>
          <a:p>
            <a:pPr indent="-171450" lvl="0" marL="171450" rtl="0" algn="l">
              <a:spcBef>
                <a:spcPts val="0"/>
              </a:spcBef>
              <a:spcAft>
                <a:spcPts val="0"/>
              </a:spcAft>
              <a:buClr>
                <a:schemeClr val="dk1"/>
              </a:buClr>
              <a:buSzPts val="1100"/>
              <a:buFont typeface="Calibri"/>
              <a:buChar char="●"/>
            </a:pPr>
            <a:r>
              <a:rPr lang="en-US"/>
              <a:t>Debt is less risky, and therefore less expensive, compared to equity capital. This is because the cost of equity is generally higher than the cost of debt since equity investors take on more risk when purchasing a company’s stock as opposed to a company’s bond. Therefore, equity investors will demand higher returns (an Equity Risk Premium) than the equivalent bond investor to compensate them for the additional risk that they are taking on when purchasing stock. </a:t>
            </a:r>
            <a:endParaRPr/>
          </a:p>
          <a:p>
            <a:pPr indent="-171450" lvl="0" marL="171450" rtl="0" algn="l">
              <a:spcBef>
                <a:spcPts val="0"/>
              </a:spcBef>
              <a:spcAft>
                <a:spcPts val="0"/>
              </a:spcAft>
              <a:buClr>
                <a:schemeClr val="dk1"/>
              </a:buClr>
              <a:buSzPts val="1100"/>
              <a:buFont typeface="Calibri"/>
              <a:buChar char="●"/>
            </a:pPr>
            <a:r>
              <a:rPr lang="en-US"/>
              <a:t>Investing in stocks is riskier than investing in bonds because of a number of factors, for example: </a:t>
            </a:r>
            <a:endParaRPr/>
          </a:p>
          <a:p>
            <a:pPr indent="-171450" lvl="1" marL="628650" rtl="0" algn="l">
              <a:spcBef>
                <a:spcPts val="0"/>
              </a:spcBef>
              <a:spcAft>
                <a:spcPts val="0"/>
              </a:spcAft>
              <a:buClr>
                <a:schemeClr val="dk1"/>
              </a:buClr>
              <a:buSzPts val="1100"/>
              <a:buFont typeface="Calibri"/>
              <a:buChar char="●"/>
            </a:pPr>
            <a:r>
              <a:rPr lang="en-US"/>
              <a:t>The stock market has higher volatility of returns than the bond market</a:t>
            </a:r>
            <a:endParaRPr/>
          </a:p>
          <a:p>
            <a:pPr indent="-171450" lvl="1" marL="628650" rtl="0" algn="l">
              <a:spcBef>
                <a:spcPts val="0"/>
              </a:spcBef>
              <a:spcAft>
                <a:spcPts val="0"/>
              </a:spcAft>
              <a:buClr>
                <a:schemeClr val="dk1"/>
              </a:buClr>
              <a:buSzPts val="1100"/>
              <a:buFont typeface="Calibri"/>
              <a:buChar char="●"/>
            </a:pPr>
            <a:r>
              <a:rPr lang="en-US"/>
              <a:t>Stockholders have a lower claim on company assets in case of company default</a:t>
            </a:r>
            <a:endParaRPr/>
          </a:p>
          <a:p>
            <a:pPr indent="-171450" lvl="1" marL="628650" rtl="0" algn="l">
              <a:spcBef>
                <a:spcPts val="0"/>
              </a:spcBef>
              <a:spcAft>
                <a:spcPts val="0"/>
              </a:spcAft>
              <a:buClr>
                <a:schemeClr val="dk1"/>
              </a:buClr>
              <a:buSzPts val="1100"/>
              <a:buFont typeface="Calibri"/>
              <a:buChar char="●"/>
            </a:pPr>
            <a:r>
              <a:rPr lang="en-US"/>
              <a:t>Capital gains are not a guarantee</a:t>
            </a:r>
            <a:endParaRPr/>
          </a:p>
          <a:p>
            <a:pPr indent="-171450" lvl="1" marL="628650" rtl="0" algn="l">
              <a:spcBef>
                <a:spcPts val="0"/>
              </a:spcBef>
              <a:spcAft>
                <a:spcPts val="0"/>
              </a:spcAft>
              <a:buClr>
                <a:schemeClr val="dk1"/>
              </a:buClr>
              <a:buSzPts val="1100"/>
              <a:buFont typeface="Calibri"/>
              <a:buChar char="●"/>
            </a:pPr>
            <a:r>
              <a:rPr lang="en-US"/>
              <a:t>Dividends are discretionary (i.e., a company has no legal obligation to issue dividends)</a:t>
            </a:r>
            <a:endParaRPr/>
          </a:p>
          <a:p>
            <a:pPr indent="-171450" lvl="0" marL="171450" rtl="0" algn="l">
              <a:spcBef>
                <a:spcPts val="0"/>
              </a:spcBef>
              <a:spcAft>
                <a:spcPts val="0"/>
              </a:spcAft>
              <a:buClr>
                <a:schemeClr val="dk1"/>
              </a:buClr>
              <a:buSzPts val="1100"/>
              <a:buFont typeface="Calibri"/>
              <a:buChar char="●"/>
            </a:pPr>
            <a:r>
              <a:rPr lang="en-US"/>
              <a:t>Increasing debt in a project can magnify both gains and losses. As it is cheap, it increases the potential reward to the shareholders; however, it also increases the possibility of business failure and bankruptcy.</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t>SOURCES OF EQUITY</a:t>
            </a:r>
            <a:endParaRPr/>
          </a:p>
          <a:p>
            <a:pPr indent="-171450" lvl="0" marL="171450" rtl="0" algn="l">
              <a:spcBef>
                <a:spcPts val="0"/>
              </a:spcBef>
              <a:spcAft>
                <a:spcPts val="0"/>
              </a:spcAft>
              <a:buClr>
                <a:schemeClr val="dk1"/>
              </a:buClr>
              <a:buSzPts val="1100"/>
              <a:buFont typeface="Calibri"/>
              <a:buChar char="●"/>
            </a:pPr>
            <a:r>
              <a:rPr lang="en-US"/>
              <a:t>The equity can be contributed by project sponsors or promoters, who are promoting the project. </a:t>
            </a:r>
            <a:endParaRPr/>
          </a:p>
          <a:p>
            <a:pPr indent="-171450" lvl="0" marL="171450" rtl="0" algn="l">
              <a:spcBef>
                <a:spcPts val="0"/>
              </a:spcBef>
              <a:spcAft>
                <a:spcPts val="0"/>
              </a:spcAft>
              <a:buClr>
                <a:schemeClr val="dk1"/>
              </a:buClr>
              <a:buSzPts val="1100"/>
              <a:buFont typeface="Calibri"/>
              <a:buChar char="●"/>
            </a:pPr>
            <a:r>
              <a:rPr lang="en-US"/>
              <a:t>In some countries, local banks are also allowed to make equity investment. </a:t>
            </a:r>
            <a:endParaRPr/>
          </a:p>
          <a:p>
            <a:pPr indent="-171450" lvl="0" marL="171450" rtl="0" algn="l">
              <a:lnSpc>
                <a:spcPct val="100000"/>
              </a:lnSpc>
              <a:spcBef>
                <a:spcPts val="0"/>
              </a:spcBef>
              <a:spcAft>
                <a:spcPts val="0"/>
              </a:spcAft>
              <a:buClr>
                <a:schemeClr val="dk1"/>
              </a:buClr>
              <a:buSzPts val="1100"/>
              <a:buFont typeface="Calibri"/>
              <a:buChar char="●"/>
            </a:pPr>
            <a:r>
              <a:rPr lang="en-US"/>
              <a:t>Certain investment funds are also in equity financing business.</a:t>
            </a:r>
            <a:endParaRPr/>
          </a:p>
          <a:p>
            <a:pPr indent="-171450" lvl="0" marL="171450" rtl="0" algn="l">
              <a:spcBef>
                <a:spcPts val="0"/>
              </a:spcBef>
              <a:spcAft>
                <a:spcPts val="0"/>
              </a:spcAft>
              <a:buClr>
                <a:schemeClr val="dk1"/>
              </a:buClr>
              <a:buSzPts val="1100"/>
              <a:buFont typeface="Calibri"/>
              <a:buChar char="●"/>
            </a:pPr>
            <a:r>
              <a:rPr lang="en-US"/>
              <a:t>Multilateral institutions, such as the International Finance Corporation (I.F.C), or Asian Development Bank, also invest in equity to fulfil their agenda of promoting private sector investment in projects in developing countries. </a:t>
            </a:r>
            <a:endParaRPr/>
          </a:p>
          <a:p>
            <a:pPr indent="-171450" lvl="0" marL="171450" rtl="0" algn="l">
              <a:spcBef>
                <a:spcPts val="0"/>
              </a:spcBef>
              <a:spcAft>
                <a:spcPts val="0"/>
              </a:spcAft>
              <a:buClr>
                <a:schemeClr val="dk1"/>
              </a:buClr>
              <a:buSzPts val="1100"/>
              <a:buFont typeface="Calibri"/>
              <a:buChar char="●"/>
            </a:pPr>
            <a:r>
              <a:rPr lang="en-US"/>
              <a:t>Foreign and domestic institutional investors, such as pension funds and mutual funds also provide equity capital. </a:t>
            </a:r>
            <a:endParaRPr/>
          </a:p>
          <a:p>
            <a:pPr indent="-171450" lvl="0" marL="171450" rtl="0" algn="l">
              <a:spcBef>
                <a:spcPts val="0"/>
              </a:spcBef>
              <a:spcAft>
                <a:spcPts val="0"/>
              </a:spcAft>
              <a:buClr>
                <a:schemeClr val="dk1"/>
              </a:buClr>
              <a:buSzPts val="1100"/>
              <a:buFont typeface="Calibri"/>
              <a:buChar char="●"/>
            </a:pPr>
            <a:r>
              <a:rPr lang="en-US"/>
              <a:t>Company can also obtain equity capital by issuing shares in the domestic or foreign equity markets.</a:t>
            </a:r>
            <a:endParaRPr/>
          </a:p>
        </p:txBody>
      </p:sp>
      <p:sp>
        <p:nvSpPr>
          <p:cNvPr id="176" name="Google Shape;17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rPr b="1" lang="en-US"/>
              <a:t>SOURCES OF DEBT FINANCING</a:t>
            </a:r>
            <a:endParaRPr/>
          </a:p>
          <a:p>
            <a:pPr indent="-171450" lvl="0" marL="171450" rtl="0" algn="l">
              <a:lnSpc>
                <a:spcPct val="100000"/>
              </a:lnSpc>
              <a:spcBef>
                <a:spcPts val="0"/>
              </a:spcBef>
              <a:spcAft>
                <a:spcPts val="0"/>
              </a:spcAft>
              <a:buClr>
                <a:schemeClr val="dk1"/>
              </a:buClr>
              <a:buSzPts val="1100"/>
              <a:buFont typeface="Calibri"/>
              <a:buChar char="●"/>
            </a:pPr>
            <a:r>
              <a:rPr lang="en-US"/>
              <a:t>Debt is provided through banks in the country where the project is located.</a:t>
            </a:r>
            <a:endParaRPr/>
          </a:p>
          <a:p>
            <a:pPr indent="-171450" lvl="0" marL="171450" rtl="0" algn="l">
              <a:spcBef>
                <a:spcPts val="0"/>
              </a:spcBef>
              <a:spcAft>
                <a:spcPts val="0"/>
              </a:spcAft>
              <a:buClr>
                <a:schemeClr val="dk1"/>
              </a:buClr>
              <a:buSzPts val="1100"/>
              <a:buFont typeface="Calibri"/>
              <a:buChar char="●"/>
            </a:pPr>
            <a:r>
              <a:rPr lang="en-US"/>
              <a:t>Project companies can also issue bonds in local and International bond markets.</a:t>
            </a:r>
            <a:endParaRPr/>
          </a:p>
          <a:p>
            <a:pPr indent="-171450" lvl="0" marL="171450" rtl="0" algn="l">
              <a:spcBef>
                <a:spcPts val="0"/>
              </a:spcBef>
              <a:spcAft>
                <a:spcPts val="0"/>
              </a:spcAft>
              <a:buClr>
                <a:schemeClr val="dk1"/>
              </a:buClr>
              <a:buSzPts val="1100"/>
              <a:buFont typeface="Calibri"/>
              <a:buChar char="●"/>
            </a:pPr>
            <a:r>
              <a:rPr lang="en-US"/>
              <a:t>Large international commercial banks, such as Citi Bank, H.S.B.C etc., also provide loans, which could be repaid over a longer period.</a:t>
            </a:r>
            <a:endParaRPr/>
          </a:p>
          <a:p>
            <a:pPr indent="-171450" lvl="0" marL="171450" rtl="0" algn="l">
              <a:spcBef>
                <a:spcPts val="0"/>
              </a:spcBef>
              <a:spcAft>
                <a:spcPts val="0"/>
              </a:spcAft>
              <a:buClr>
                <a:schemeClr val="dk1"/>
              </a:buClr>
              <a:buSzPts val="1100"/>
              <a:buFont typeface="Calibri"/>
              <a:buChar char="●"/>
            </a:pPr>
            <a:r>
              <a:rPr lang="en-US"/>
              <a:t>Multilateral institutions like the International Finance Corporation, European Investment Bank also provide long-term debt at favourable conditions. </a:t>
            </a:r>
            <a:endParaRPr/>
          </a:p>
          <a:p>
            <a:pPr indent="-171450" lvl="0" marL="171450" rtl="0" algn="l">
              <a:spcBef>
                <a:spcPts val="0"/>
              </a:spcBef>
              <a:spcAft>
                <a:spcPts val="0"/>
              </a:spcAft>
              <a:buClr>
                <a:schemeClr val="dk1"/>
              </a:buClr>
              <a:buSzPts val="1100"/>
              <a:buFont typeface="Calibri"/>
              <a:buChar char="●"/>
            </a:pPr>
            <a:r>
              <a:rPr lang="en-US"/>
              <a:t>Many countries launch specialized energy funds, or infrastructure funds, that provide loan for power projects. Infrastructure development funds in India, and the Marguerite Fund in Europe are some examples.</a:t>
            </a:r>
            <a:endParaRPr/>
          </a:p>
          <a:p>
            <a:pPr indent="-171450" lvl="0" marL="171450" rtl="0" algn="l">
              <a:lnSpc>
                <a:spcPct val="100000"/>
              </a:lnSpc>
              <a:spcBef>
                <a:spcPts val="0"/>
              </a:spcBef>
              <a:spcAft>
                <a:spcPts val="0"/>
              </a:spcAft>
              <a:buClr>
                <a:schemeClr val="dk1"/>
              </a:buClr>
              <a:buSzPts val="1100"/>
              <a:buFont typeface="Calibri"/>
              <a:buChar char="●"/>
            </a:pPr>
            <a:r>
              <a:rPr lang="en-US"/>
              <a:t>Institutional investors, such as pension funds, insurance companies, and mutual funds are also important sources of long-term loan.</a:t>
            </a:r>
            <a:endParaRPr/>
          </a:p>
          <a:p>
            <a:pPr indent="-171450" lvl="0" marL="171450" rtl="0" algn="l">
              <a:spcBef>
                <a:spcPts val="0"/>
              </a:spcBef>
              <a:spcAft>
                <a:spcPts val="0"/>
              </a:spcAft>
              <a:buClr>
                <a:schemeClr val="dk1"/>
              </a:buClr>
              <a:buSzPts val="1100"/>
              <a:buFont typeface="Calibri"/>
              <a:buChar char="●"/>
            </a:pPr>
            <a:r>
              <a:rPr lang="en-US"/>
              <a:t>Government-guaranteed official loans from multilateral institutions, such as the World Bank, regional banks such as the Asian Development Bank, and bilateral agencies have been important sources and sometimes the only source of loans in many developing countries. However, loans from these institutions are available only to the projects owned by state agency or those that are joint ventures by the private and public sectors and not completely owned by the private sector.</a:t>
            </a:r>
            <a:endParaRPr/>
          </a:p>
          <a:p>
            <a:pPr indent="0" lvl="0" marL="0" rtl="0" algn="l">
              <a:spcBef>
                <a:spcPts val="0"/>
              </a:spcBef>
              <a:spcAft>
                <a:spcPts val="0"/>
              </a:spcAft>
              <a:buNone/>
            </a:pPr>
            <a:r>
              <a:rPr lang="en-US"/>
              <a:t>In the upcoming lectures, all these sources will be discussed in greater details.</a:t>
            </a:r>
            <a:endParaRPr/>
          </a:p>
        </p:txBody>
      </p:sp>
      <p:sp>
        <p:nvSpPr>
          <p:cNvPr id="188" name="Google Shape;18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p:nvPr>
            <p:ph idx="2" type="pic"/>
          </p:nvPr>
        </p:nvSpPr>
        <p:spPr>
          <a:xfrm>
            <a:off x="5183188" y="987425"/>
            <a:ext cx="6172200" cy="4873625"/>
          </a:xfrm>
          <a:prstGeom prst="rect">
            <a:avLst/>
          </a:prstGeom>
          <a:noFill/>
          <a:ln>
            <a:noFill/>
          </a:ln>
        </p:spPr>
      </p:sp>
      <p:sp>
        <p:nvSpPr>
          <p:cNvPr id="69" name="Google Shape;69;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14.pn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13.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6.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28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34506" y="-2336"/>
            <a:ext cx="12225067" cy="6869861"/>
          </a:xfrm>
          <a:prstGeom prst="rect">
            <a:avLst/>
          </a:prstGeom>
          <a:noFill/>
          <a:ln>
            <a:noFill/>
          </a:ln>
        </p:spPr>
      </p:pic>
      <p:sp>
        <p:nvSpPr>
          <p:cNvPr id="91" name="Google Shape;91;p1"/>
          <p:cNvSpPr txBox="1"/>
          <p:nvPr/>
        </p:nvSpPr>
        <p:spPr>
          <a:xfrm>
            <a:off x="759949" y="4699651"/>
            <a:ext cx="8050696"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US" sz="1800" u="none" cap="none" strike="noStrike">
                <a:solidFill>
                  <a:schemeClr val="dk1"/>
                </a:solidFill>
                <a:latin typeface="Open Sans ExtraBold"/>
                <a:ea typeface="Open Sans ExtraBold"/>
                <a:cs typeface="Open Sans ExtraBold"/>
                <a:sym typeface="Open Sans ExtraBold"/>
              </a:rPr>
              <a:t>FINPLAN</a:t>
            </a:r>
            <a:endParaRPr b="1" i="0" sz="1800" u="none" cap="none" strike="noStrike">
              <a:solidFill>
                <a:srgbClr val="000000"/>
              </a:solidFill>
              <a:latin typeface="Open Sans ExtraBold"/>
              <a:ea typeface="Open Sans ExtraBold"/>
              <a:cs typeface="Open Sans ExtraBold"/>
              <a:sym typeface="Open Sans ExtraBold"/>
            </a:endParaRPr>
          </a:p>
        </p:txBody>
      </p:sp>
      <p:sp>
        <p:nvSpPr>
          <p:cNvPr id="92" name="Google Shape;92;p1"/>
          <p:cNvSpPr txBox="1"/>
          <p:nvPr/>
        </p:nvSpPr>
        <p:spPr>
          <a:xfrm>
            <a:off x="726102" y="5048434"/>
            <a:ext cx="6799084" cy="144655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FFFFFF"/>
              </a:buClr>
              <a:buSzPts val="4400"/>
              <a:buFont typeface="Open Sans ExtraBold"/>
              <a:buNone/>
            </a:pPr>
            <a:r>
              <a:rPr b="1" i="0" lang="en-US" sz="4400" u="none" cap="none" strike="noStrike">
                <a:solidFill>
                  <a:srgbClr val="FFFFFF"/>
                </a:solidFill>
                <a:latin typeface="Open Sans ExtraBold"/>
                <a:ea typeface="Open Sans ExtraBold"/>
                <a:cs typeface="Open Sans ExtraBold"/>
                <a:sym typeface="Open Sans ExtraBold"/>
              </a:rPr>
              <a:t>LECTURE 2</a:t>
            </a:r>
            <a:r>
              <a:rPr b="1" i="0" lang="en-US" sz="4400" u="none" cap="none" strike="noStrike">
                <a:solidFill>
                  <a:srgbClr val="000000"/>
                </a:solidFill>
                <a:latin typeface="Open Sans ExtraBold"/>
                <a:ea typeface="Open Sans ExtraBold"/>
                <a:cs typeface="Open Sans ExtraBold"/>
                <a:sym typeface="Open Sans ExtraBold"/>
              </a:rPr>
              <a:t> </a:t>
            </a:r>
            <a:br>
              <a:rPr b="1" i="0" lang="en-US" sz="4400" u="none" cap="none" strike="noStrike">
                <a:solidFill>
                  <a:srgbClr val="000000"/>
                </a:solidFill>
                <a:latin typeface="Open Sans ExtraBold"/>
                <a:ea typeface="Open Sans ExtraBold"/>
                <a:cs typeface="Open Sans ExtraBold"/>
                <a:sym typeface="Open Sans ExtraBold"/>
              </a:rPr>
            </a:br>
            <a:r>
              <a:rPr b="1" i="0" lang="en-US" sz="4400" u="none" cap="none" strike="noStrike">
                <a:solidFill>
                  <a:srgbClr val="000000"/>
                </a:solidFill>
                <a:latin typeface="Open Sans ExtraBold"/>
                <a:ea typeface="Open Sans ExtraBold"/>
                <a:cs typeface="Open Sans ExtraBold"/>
                <a:sym typeface="Open Sans ExtraBold"/>
              </a:rPr>
              <a:t>BASICS OF FINANCING</a:t>
            </a:r>
            <a:endParaRPr b="1" i="0" sz="4400" u="none" cap="none" strike="noStrike">
              <a:solidFill>
                <a:srgbClr val="000000"/>
              </a:solidFill>
              <a:latin typeface="Open Sans ExtraBold"/>
              <a:ea typeface="Open Sans ExtraBold"/>
              <a:cs typeface="Open Sans ExtraBold"/>
              <a:sym typeface="Open Sans ExtraBold"/>
            </a:endParaRPr>
          </a:p>
        </p:txBody>
      </p:sp>
      <p:sp>
        <p:nvSpPr>
          <p:cNvPr id="93" name="Google Shape;93;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1.1</a:t>
            </a:r>
            <a:endParaRPr b="0" i="0" sz="1050" u="none" cap="none" strike="noStrike">
              <a:solidFill>
                <a:schemeClr val="lt1"/>
              </a:solidFill>
              <a:latin typeface="Open Sans"/>
              <a:ea typeface="Open Sans"/>
              <a:cs typeface="Open Sans"/>
              <a:sym typeface="Open Sans"/>
            </a:endParaRPr>
          </a:p>
        </p:txBody>
      </p:sp>
      <p:sp>
        <p:nvSpPr>
          <p:cNvPr id="94" name="Google Shape;94;p1"/>
          <p:cNvSpPr/>
          <p:nvPr/>
        </p:nvSpPr>
        <p:spPr>
          <a:xfrm>
            <a:off x="7408042" y="54904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Track5_Lecture2_Slide1.mp3" id="95" name="Google Shape;95;p1"/>
          <p:cNvPicPr preferRelativeResize="0"/>
          <p:nvPr/>
        </p:nvPicPr>
        <p:blipFill rotWithShape="1">
          <a:blip r:embed="rId4">
            <a:alphaModFix/>
          </a:blip>
          <a:srcRect b="0" l="0" r="0" t="0"/>
          <a:stretch/>
        </p:blipFill>
        <p:spPr>
          <a:xfrm>
            <a:off x="7479407" y="5561854"/>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431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Graphical user interface, text&#10;&#10;Description automatically generated" id="202" name="Google Shape;202;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3" name="Google Shape;203;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10"/>
          <p:cNvSpPr/>
          <p:nvPr/>
        </p:nvSpPr>
        <p:spPr>
          <a:xfrm>
            <a:off x="887215" y="141181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2.2.3 Equity and Debt Finance</a:t>
            </a:r>
            <a:endParaRPr/>
          </a:p>
        </p:txBody>
      </p:sp>
      <p:sp>
        <p:nvSpPr>
          <p:cNvPr id="205" name="Google Shape;205;p10"/>
          <p:cNvSpPr txBox="1"/>
          <p:nvPr/>
        </p:nvSpPr>
        <p:spPr>
          <a:xfrm>
            <a:off x="887215" y="4640"/>
            <a:ext cx="8465495" cy="13899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Equity and Debt Financing </a:t>
            </a:r>
            <a:endParaRPr/>
          </a:p>
        </p:txBody>
      </p:sp>
      <p:sp>
        <p:nvSpPr>
          <p:cNvPr id="206" name="Google Shape;206;p10"/>
          <p:cNvSpPr txBox="1"/>
          <p:nvPr>
            <p:ph idx="1" type="body"/>
          </p:nvPr>
        </p:nvSpPr>
        <p:spPr>
          <a:xfrm>
            <a:off x="887215" y="1921800"/>
            <a:ext cx="5022931"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u="sng">
                <a:latin typeface="Open Sans"/>
                <a:ea typeface="Open Sans"/>
                <a:cs typeface="Open Sans"/>
                <a:sym typeface="Open Sans"/>
              </a:rPr>
              <a:t>EQUITY FINANCE</a:t>
            </a:r>
            <a:endParaRPr sz="2000"/>
          </a:p>
          <a:p>
            <a:pPr indent="0" lvl="0" marL="0" rtl="0" algn="l">
              <a:lnSpc>
                <a:spcPct val="100000"/>
              </a:lnSpc>
              <a:spcBef>
                <a:spcPts val="1000"/>
              </a:spcBef>
              <a:spcAft>
                <a:spcPts val="0"/>
              </a:spcAft>
              <a:buClr>
                <a:schemeClr val="dk1"/>
              </a:buClr>
              <a:buSzPts val="2000"/>
              <a:buNone/>
            </a:pPr>
            <a:r>
              <a:rPr b="1" lang="en-US" sz="2000">
                <a:latin typeface="Open Sans"/>
                <a:ea typeface="Open Sans"/>
                <a:cs typeface="Open Sans"/>
                <a:sym typeface="Open Sans"/>
              </a:rPr>
              <a:t>Equity / Share Holders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Owners of the company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Have voting power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Receive dividends and capital gains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Take risk: no dividend if the company makes losses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Expect higher return</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Dividend is taxable</a:t>
            </a:r>
            <a:endParaRPr/>
          </a:p>
        </p:txBody>
      </p:sp>
      <p:sp>
        <p:nvSpPr>
          <p:cNvPr id="207" name="Google Shape;207;p10"/>
          <p:cNvSpPr txBox="1"/>
          <p:nvPr/>
        </p:nvSpPr>
        <p:spPr>
          <a:xfrm>
            <a:off x="6281854" y="1921800"/>
            <a:ext cx="493999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b="1" lang="en-US" sz="2000" u="sng">
                <a:solidFill>
                  <a:schemeClr val="dk1"/>
                </a:solidFill>
                <a:latin typeface="Open Sans"/>
                <a:ea typeface="Open Sans"/>
                <a:cs typeface="Open Sans"/>
                <a:sym typeface="Open Sans"/>
              </a:rPr>
              <a:t>DEBT FINANCE</a:t>
            </a:r>
            <a:endParaRPr sz="20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000"/>
              <a:buFont typeface="Arial"/>
              <a:buNone/>
            </a:pPr>
            <a:r>
              <a:rPr b="1" lang="en-US" sz="2000">
                <a:solidFill>
                  <a:schemeClr val="dk1"/>
                </a:solidFill>
                <a:latin typeface="Open Sans"/>
                <a:ea typeface="Open Sans"/>
                <a:cs typeface="Open Sans"/>
                <a:sym typeface="Open Sans"/>
              </a:rPr>
              <a:t>Creditors / Lenders</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Lend funds at an agreed cost for a specific period</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Receive payments for principal and interest whether the company makes or loses money</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Priority claim on assets</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Less risk, less expensive</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Interest is tax deductible</a:t>
            </a:r>
            <a:endParaRPr/>
          </a:p>
        </p:txBody>
      </p:sp>
      <p:sp>
        <p:nvSpPr>
          <p:cNvPr id="208" name="Google Shape;208;p10"/>
          <p:cNvSpPr/>
          <p:nvPr/>
        </p:nvSpPr>
        <p:spPr>
          <a:xfrm>
            <a:off x="89096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0.mp3" id="209" name="Google Shape;209;p10"/>
          <p:cNvPicPr preferRelativeResize="0"/>
          <p:nvPr/>
        </p:nvPicPr>
        <p:blipFill rotWithShape="1">
          <a:blip r:embed="rId4">
            <a:alphaModFix/>
          </a:blip>
          <a:srcRect b="0" l="0" r="0" t="0"/>
          <a:stretch/>
        </p:blipFill>
        <p:spPr>
          <a:xfrm>
            <a:off x="8980981" y="78818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Graphical user interface, text&#10;&#10;Description automatically generated" id="215" name="Google Shape;215;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6" name="Google Shape;21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7" name="Google Shape;217;p11"/>
          <p:cNvSpPr/>
          <p:nvPr/>
        </p:nvSpPr>
        <p:spPr>
          <a:xfrm>
            <a:off x="887215" y="141181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2.2.4 Hybrid Financing </a:t>
            </a:r>
            <a:endParaRPr/>
          </a:p>
        </p:txBody>
      </p:sp>
      <p:sp>
        <p:nvSpPr>
          <p:cNvPr id="218" name="Google Shape;218;p11"/>
          <p:cNvSpPr txBox="1"/>
          <p:nvPr/>
        </p:nvSpPr>
        <p:spPr>
          <a:xfrm>
            <a:off x="887215" y="4640"/>
            <a:ext cx="8674262" cy="140038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Equity and Debt Financing </a:t>
            </a:r>
            <a:endParaRPr/>
          </a:p>
        </p:txBody>
      </p:sp>
      <p:sp>
        <p:nvSpPr>
          <p:cNvPr id="219" name="Google Shape;219;p11"/>
          <p:cNvSpPr txBox="1"/>
          <p:nvPr>
            <p:ph idx="1" type="body"/>
          </p:nvPr>
        </p:nvSpPr>
        <p:spPr>
          <a:xfrm>
            <a:off x="889381" y="1999641"/>
            <a:ext cx="9559996"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HYBRID FINANCING</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Instruments with characteristics of both DEBT and EQUITY:</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rPr b="1" lang="en-US" sz="2000">
                <a:latin typeface="Open Sans"/>
                <a:ea typeface="Open Sans"/>
                <a:cs typeface="Open Sans"/>
                <a:sym typeface="Open Sans"/>
              </a:rPr>
              <a:t>1. PREFERRED SHARES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Shares with dividend priority over common stock, normally with a fixed dividend rate, sometimes without voting rights.</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20" name="Google Shape;220;p11"/>
          <p:cNvSpPr/>
          <p:nvPr/>
        </p:nvSpPr>
        <p:spPr>
          <a:xfrm>
            <a:off x="89096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1.mp3" id="221" name="Google Shape;221;p11"/>
          <p:cNvPicPr preferRelativeResize="0"/>
          <p:nvPr/>
        </p:nvPicPr>
        <p:blipFill rotWithShape="1">
          <a:blip r:embed="rId4">
            <a:alphaModFix/>
          </a:blip>
          <a:srcRect b="0" l="0" r="0" t="0"/>
          <a:stretch/>
        </p:blipFill>
        <p:spPr>
          <a:xfrm>
            <a:off x="8965260" y="7990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Graphical user interface, text&#10;&#10;Description automatically generated" id="227" name="Google Shape;227;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9" name="Google Shape;229;p12"/>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2.2.5 Hybrid Financing </a:t>
            </a:r>
            <a:endParaRPr/>
          </a:p>
        </p:txBody>
      </p:sp>
      <p:sp>
        <p:nvSpPr>
          <p:cNvPr id="230" name="Google Shape;230;p12"/>
          <p:cNvSpPr txBox="1"/>
          <p:nvPr/>
        </p:nvSpPr>
        <p:spPr>
          <a:xfrm>
            <a:off x="887215" y="4640"/>
            <a:ext cx="9112673" cy="13795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Equity and Debt Financing </a:t>
            </a:r>
            <a:endParaRPr/>
          </a:p>
        </p:txBody>
      </p:sp>
      <p:sp>
        <p:nvSpPr>
          <p:cNvPr id="231" name="Google Shape;231;p12"/>
          <p:cNvSpPr txBox="1"/>
          <p:nvPr>
            <p:ph idx="1" type="body"/>
          </p:nvPr>
        </p:nvSpPr>
        <p:spPr>
          <a:xfrm>
            <a:off x="889382" y="2036631"/>
            <a:ext cx="10021139" cy="24500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2. SUBORDINATED DEBT</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Second claim to the assets of the project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Comes from sources with direct interest in the project (e.g., owner) or specialized funds that are comfortable taking more risk than a senior lender would.</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Significantly more expensive than senior debt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Interest payment is tax deductible; therefore, it reduces the cost of capital</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32" name="Google Shape;232;p12"/>
          <p:cNvSpPr/>
          <p:nvPr/>
        </p:nvSpPr>
        <p:spPr>
          <a:xfrm>
            <a:off x="89096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2.mp3" id="233" name="Google Shape;233;p12"/>
          <p:cNvPicPr preferRelativeResize="0"/>
          <p:nvPr/>
        </p:nvPicPr>
        <p:blipFill rotWithShape="1">
          <a:blip r:embed="rId4">
            <a:alphaModFix/>
          </a:blip>
          <a:srcRect b="0" l="0" r="0" t="0"/>
          <a:stretch/>
        </p:blipFill>
        <p:spPr>
          <a:xfrm>
            <a:off x="8980981" y="7969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Graphical user interface, text&#10;&#10;Description automatically generated" id="239" name="Google Shape;239;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0" name="Google Shape;24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1" name="Google Shape;241;p13"/>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2.3.1 Debt–Equity Ratio </a:t>
            </a:r>
            <a:endParaRPr/>
          </a:p>
        </p:txBody>
      </p:sp>
      <p:sp>
        <p:nvSpPr>
          <p:cNvPr id="242" name="Google Shape;242;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Capital Structure</a:t>
            </a:r>
            <a:endParaRPr/>
          </a:p>
        </p:txBody>
      </p:sp>
      <p:sp>
        <p:nvSpPr>
          <p:cNvPr id="243" name="Google Shape;243;p13"/>
          <p:cNvSpPr txBox="1"/>
          <p:nvPr>
            <p:ph idx="1" type="body"/>
          </p:nvPr>
        </p:nvSpPr>
        <p:spPr>
          <a:xfrm>
            <a:off x="887215" y="2007693"/>
            <a:ext cx="9059276" cy="434394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n-US" sz="2000">
                <a:latin typeface="Open Sans"/>
                <a:ea typeface="Open Sans"/>
                <a:cs typeface="Open Sans"/>
                <a:sym typeface="Open Sans"/>
              </a:rPr>
              <a:t>CAPITAL STRUCTURE:</a:t>
            </a:r>
            <a:r>
              <a:rPr lang="en-US" sz="2000">
                <a:latin typeface="Open Sans"/>
                <a:ea typeface="Open Sans"/>
                <a:cs typeface="Open Sans"/>
                <a:sym typeface="Open Sans"/>
              </a:rPr>
              <a:t> mix of debt and equity that a company uses to finance the project</a:t>
            </a:r>
            <a:endParaRPr sz="2000">
              <a:latin typeface="Calibri"/>
              <a:ea typeface="Calibri"/>
              <a:cs typeface="Calibri"/>
              <a:sym typeface="Calibri"/>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Capital structure decisions can have important implications for the value of the firm and its cost of capital.</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Difficult to answer: What is the best capital structure for a firm at a particular time?</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DEBT – EQUITY RATIO</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If &gt; 1, the majority of assets are financed through debt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If &lt; 1, assets are primarily financed through equity</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id="244" name="Google Shape;244;p13"/>
          <p:cNvPicPr preferRelativeResize="0"/>
          <p:nvPr/>
        </p:nvPicPr>
        <p:blipFill rotWithShape="1">
          <a:blip r:embed="rId4">
            <a:alphaModFix/>
          </a:blip>
          <a:srcRect b="0" l="0" r="0" t="0"/>
          <a:stretch/>
        </p:blipFill>
        <p:spPr>
          <a:xfrm>
            <a:off x="3920066" y="4122953"/>
            <a:ext cx="3251199" cy="869873"/>
          </a:xfrm>
          <a:prstGeom prst="rect">
            <a:avLst/>
          </a:prstGeom>
          <a:noFill/>
          <a:ln>
            <a:noFill/>
          </a:ln>
        </p:spPr>
      </p:pic>
      <p:sp>
        <p:nvSpPr>
          <p:cNvPr id="245" name="Google Shape;245;p13"/>
          <p:cNvSpPr/>
          <p:nvPr/>
        </p:nvSpPr>
        <p:spPr>
          <a:xfrm>
            <a:off x="64712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3.mp3" id="246" name="Google Shape;246;p13"/>
          <p:cNvPicPr preferRelativeResize="0"/>
          <p:nvPr/>
        </p:nvPicPr>
        <p:blipFill rotWithShape="1">
          <a:blip r:embed="rId5">
            <a:alphaModFix/>
          </a:blip>
          <a:srcRect b="0" l="0" r="0" t="0"/>
          <a:stretch/>
        </p:blipFill>
        <p:spPr>
          <a:xfrm>
            <a:off x="6542581" y="79484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Graphical user interface, text&#10;&#10;Description automatically generated" id="252" name="Google Shape;252;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3" name="Google Shape;253;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4" name="Google Shape;254;p14"/>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2.3.2 Debt–Equity Ratio</a:t>
            </a:r>
            <a:endParaRPr/>
          </a:p>
        </p:txBody>
      </p:sp>
      <p:sp>
        <p:nvSpPr>
          <p:cNvPr id="255" name="Google Shape;255;p1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Capital Structure </a:t>
            </a:r>
            <a:endParaRPr/>
          </a:p>
        </p:txBody>
      </p:sp>
      <p:sp>
        <p:nvSpPr>
          <p:cNvPr id="256" name="Google Shape;256;p14"/>
          <p:cNvSpPr txBox="1"/>
          <p:nvPr>
            <p:ph idx="1" type="body"/>
          </p:nvPr>
        </p:nvSpPr>
        <p:spPr>
          <a:xfrm>
            <a:off x="887215" y="4129124"/>
            <a:ext cx="8740067" cy="1593322"/>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00000"/>
              </a:lnSpc>
              <a:spcBef>
                <a:spcPts val="0"/>
              </a:spcBef>
              <a:spcAft>
                <a:spcPts val="0"/>
              </a:spcAft>
              <a:buClr>
                <a:schemeClr val="dk1"/>
              </a:buClr>
              <a:buSzPct val="100000"/>
              <a:buChar char="•"/>
            </a:pPr>
            <a:r>
              <a:rPr lang="en-US" sz="2000">
                <a:latin typeface="Open Sans"/>
                <a:ea typeface="Open Sans"/>
                <a:cs typeface="Open Sans"/>
                <a:sym typeface="Open Sans"/>
              </a:rPr>
              <a:t>As equity investors expect a higher rate of return and interest payment is tax deductible, the use of debt finance has the advantage of:</a:t>
            </a:r>
            <a:endParaRPr sz="2000"/>
          </a:p>
          <a:p>
            <a:pPr indent="-228600" lvl="0" marL="228600" rtl="0" algn="l">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Increasing return of the investment</a:t>
            </a:r>
            <a:endParaRPr/>
          </a:p>
          <a:p>
            <a:pPr indent="-228600" lvl="0" marL="228600" rtl="0" algn="l">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Reducing the cost of capital</a:t>
            </a:r>
            <a:endParaRPr/>
          </a:p>
        </p:txBody>
      </p:sp>
      <p:pic>
        <p:nvPicPr>
          <p:cNvPr id="257" name="Google Shape;257;p14"/>
          <p:cNvPicPr preferRelativeResize="0"/>
          <p:nvPr/>
        </p:nvPicPr>
        <p:blipFill rotWithShape="1">
          <a:blip r:embed="rId4">
            <a:alphaModFix/>
          </a:blip>
          <a:srcRect b="0" l="0" r="0" t="0"/>
          <a:stretch/>
        </p:blipFill>
        <p:spPr>
          <a:xfrm>
            <a:off x="3139138" y="1718180"/>
            <a:ext cx="3566817" cy="2316953"/>
          </a:xfrm>
          <a:prstGeom prst="rect">
            <a:avLst/>
          </a:prstGeom>
          <a:noFill/>
          <a:ln>
            <a:noFill/>
          </a:ln>
        </p:spPr>
      </p:pic>
      <p:pic>
        <p:nvPicPr>
          <p:cNvPr id="258" name="Google Shape;258;p14"/>
          <p:cNvPicPr preferRelativeResize="0"/>
          <p:nvPr/>
        </p:nvPicPr>
        <p:blipFill rotWithShape="1">
          <a:blip r:embed="rId5">
            <a:alphaModFix/>
          </a:blip>
          <a:srcRect b="0" l="0" r="0" t="0"/>
          <a:stretch/>
        </p:blipFill>
        <p:spPr>
          <a:xfrm>
            <a:off x="6695760" y="1688892"/>
            <a:ext cx="3566533" cy="2374462"/>
          </a:xfrm>
          <a:prstGeom prst="rect">
            <a:avLst/>
          </a:prstGeom>
          <a:noFill/>
          <a:ln>
            <a:noFill/>
          </a:ln>
        </p:spPr>
      </p:pic>
      <p:sp>
        <p:nvSpPr>
          <p:cNvPr id="259" name="Google Shape;259;p14"/>
          <p:cNvSpPr/>
          <p:nvPr/>
        </p:nvSpPr>
        <p:spPr>
          <a:xfrm>
            <a:off x="64712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4.mp3" id="260" name="Google Shape;260;p14"/>
          <p:cNvPicPr preferRelativeResize="0"/>
          <p:nvPr/>
        </p:nvPicPr>
        <p:blipFill rotWithShape="1">
          <a:blip r:embed="rId6">
            <a:alphaModFix/>
          </a:blip>
          <a:srcRect b="0" l="0" r="0" t="0"/>
          <a:stretch/>
        </p:blipFill>
        <p:spPr>
          <a:xfrm>
            <a:off x="6542581" y="7969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Graphical user interface, text&#10;&#10;Description automatically generated" id="266" name="Google Shape;266;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7" name="Google Shape;267;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8" name="Google Shape;268;p15"/>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2.3.3 Return on Equity</a:t>
            </a:r>
            <a:endParaRPr/>
          </a:p>
        </p:txBody>
      </p:sp>
      <p:sp>
        <p:nvSpPr>
          <p:cNvPr id="269" name="Google Shape;269;p1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Capital Structure </a:t>
            </a:r>
            <a:endParaRPr/>
          </a:p>
        </p:txBody>
      </p:sp>
      <p:sp>
        <p:nvSpPr>
          <p:cNvPr id="270" name="Google Shape;270;p15"/>
          <p:cNvSpPr txBox="1"/>
          <p:nvPr>
            <p:ph idx="1" type="body"/>
          </p:nvPr>
        </p:nvSpPr>
        <p:spPr>
          <a:xfrm>
            <a:off x="887215" y="2103868"/>
            <a:ext cx="9043387" cy="75588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b="1" lang="en-US" sz="2000">
                <a:latin typeface="Open Sans"/>
                <a:ea typeface="Open Sans"/>
                <a:cs typeface="Open Sans"/>
                <a:sym typeface="Open Sans"/>
              </a:rPr>
              <a:t>DIVIDEND </a:t>
            </a:r>
            <a:r>
              <a:rPr lang="en-US" sz="2000">
                <a:latin typeface="Open Sans"/>
                <a:ea typeface="Open Sans"/>
                <a:cs typeface="Open Sans"/>
                <a:sym typeface="Open Sans"/>
              </a:rPr>
              <a:t>= a payment made by a corporation to its shareholders from its net income as a distribution of profits</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id="271" name="Google Shape;271;p15"/>
          <p:cNvPicPr preferRelativeResize="0"/>
          <p:nvPr/>
        </p:nvPicPr>
        <p:blipFill rotWithShape="1">
          <a:blip r:embed="rId4">
            <a:alphaModFix/>
          </a:blip>
          <a:srcRect b="0" l="0" r="0" t="0"/>
          <a:stretch/>
        </p:blipFill>
        <p:spPr>
          <a:xfrm>
            <a:off x="1902178" y="3213429"/>
            <a:ext cx="7032977" cy="1094363"/>
          </a:xfrm>
          <a:prstGeom prst="rect">
            <a:avLst/>
          </a:prstGeom>
          <a:noFill/>
          <a:ln>
            <a:noFill/>
          </a:ln>
        </p:spPr>
      </p:pic>
      <p:sp>
        <p:nvSpPr>
          <p:cNvPr id="272" name="Google Shape;272;p15"/>
          <p:cNvSpPr/>
          <p:nvPr/>
        </p:nvSpPr>
        <p:spPr>
          <a:xfrm>
            <a:off x="64712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5.mp3" id="273" name="Google Shape;273;p15"/>
          <p:cNvPicPr preferRelativeResize="0"/>
          <p:nvPr/>
        </p:nvPicPr>
        <p:blipFill rotWithShape="1">
          <a:blip r:embed="rId5">
            <a:alphaModFix/>
          </a:blip>
          <a:srcRect b="0" l="0" r="0" t="0"/>
          <a:stretch/>
        </p:blipFill>
        <p:spPr>
          <a:xfrm>
            <a:off x="6542581" y="7969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text&#10;&#10;Description automatically generated" id="279" name="Google Shape;279;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1" name="Google Shape;281;p16"/>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2.3.4 Cost of Equity and Debt </a:t>
            </a:r>
            <a:endParaRPr/>
          </a:p>
        </p:txBody>
      </p:sp>
      <p:sp>
        <p:nvSpPr>
          <p:cNvPr id="282" name="Google Shape;282;p16"/>
          <p:cNvSpPr txBox="1"/>
          <p:nvPr/>
        </p:nvSpPr>
        <p:spPr>
          <a:xfrm>
            <a:off x="887215" y="4640"/>
            <a:ext cx="8778646" cy="13899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Capital Structure and Costs </a:t>
            </a:r>
            <a:endParaRPr/>
          </a:p>
        </p:txBody>
      </p:sp>
      <p:sp>
        <p:nvSpPr>
          <p:cNvPr id="283" name="Google Shape;283;p16"/>
          <p:cNvSpPr txBox="1"/>
          <p:nvPr>
            <p:ph idx="1" type="body"/>
          </p:nvPr>
        </p:nvSpPr>
        <p:spPr>
          <a:xfrm>
            <a:off x="887215" y="2022489"/>
            <a:ext cx="9465076" cy="313065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COST OF EQUITY  R(</a:t>
            </a:r>
            <a:r>
              <a:rPr b="1" baseline="-25000" lang="en-US" sz="2000">
                <a:latin typeface="Open Sans"/>
                <a:ea typeface="Open Sans"/>
                <a:cs typeface="Open Sans"/>
                <a:sym typeface="Open Sans"/>
              </a:rPr>
              <a:t>E</a:t>
            </a:r>
            <a:r>
              <a:rPr b="1" lang="en-US" sz="2000">
                <a:latin typeface="Open Sans"/>
                <a:ea typeface="Open Sans"/>
                <a:cs typeface="Open Sans"/>
                <a:sym typeface="Open Sans"/>
              </a:rPr>
              <a:t>) </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cost of equity is the return equity investors require on their investment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Depends upon the risk</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higher the risk, the higher the required return</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rPr b="1" lang="en-US" sz="2000">
                <a:latin typeface="Open Sans"/>
                <a:ea typeface="Open Sans"/>
                <a:cs typeface="Open Sans"/>
                <a:sym typeface="Open Sans"/>
              </a:rPr>
              <a:t>COST OF DEBT R(</a:t>
            </a:r>
            <a:r>
              <a:rPr b="1" baseline="-25000" lang="en-US" sz="2000">
                <a:latin typeface="Open Sans"/>
                <a:ea typeface="Open Sans"/>
                <a:cs typeface="Open Sans"/>
                <a:sym typeface="Open Sans"/>
              </a:rPr>
              <a:t>D</a:t>
            </a:r>
            <a:r>
              <a:rPr b="1" lang="en-US" sz="2000">
                <a:latin typeface="Open Sans"/>
                <a:ea typeface="Open Sans"/>
                <a:cs typeface="Open Sans"/>
                <a:sym typeface="Open Sans"/>
              </a:rPr>
              <a:t>) </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cost of debt is the interest rate on new borrowing</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84" name="Google Shape;284;p16"/>
          <p:cNvSpPr/>
          <p:nvPr/>
        </p:nvSpPr>
        <p:spPr>
          <a:xfrm>
            <a:off x="9170802"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6.mp3" id="285" name="Google Shape;285;p16"/>
          <p:cNvPicPr preferRelativeResize="0"/>
          <p:nvPr/>
        </p:nvPicPr>
        <p:blipFill rotWithShape="1">
          <a:blip r:embed="rId4">
            <a:alphaModFix/>
          </a:blip>
          <a:srcRect b="0" l="0" r="0" t="0"/>
          <a:stretch/>
        </p:blipFill>
        <p:spPr>
          <a:xfrm>
            <a:off x="9242176" y="7997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Graphical user interface, text&#10;&#10;Description automatically generated" id="291" name="Google Shape;291;p17"/>
          <p:cNvPicPr preferRelativeResize="0"/>
          <p:nvPr/>
        </p:nvPicPr>
        <p:blipFill rotWithShape="1">
          <a:blip r:embed="rId3">
            <a:alphaModFix/>
          </a:blip>
          <a:srcRect b="0" l="0" r="0" t="0"/>
          <a:stretch/>
        </p:blipFill>
        <p:spPr>
          <a:xfrm>
            <a:off x="0" y="-2831"/>
            <a:ext cx="12192000" cy="6858000"/>
          </a:xfrm>
          <a:prstGeom prst="rect">
            <a:avLst/>
          </a:prstGeom>
          <a:noFill/>
          <a:ln>
            <a:noFill/>
          </a:ln>
        </p:spPr>
      </p:pic>
      <p:sp>
        <p:nvSpPr>
          <p:cNvPr id="292" name="Google Shape;292;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3" name="Google Shape;293;p17"/>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2.3.5 Weighted Average Cost of Capital (WACC)</a:t>
            </a:r>
            <a:endParaRPr/>
          </a:p>
        </p:txBody>
      </p:sp>
      <p:sp>
        <p:nvSpPr>
          <p:cNvPr id="294" name="Google Shape;294;p17"/>
          <p:cNvSpPr txBox="1"/>
          <p:nvPr/>
        </p:nvSpPr>
        <p:spPr>
          <a:xfrm>
            <a:off x="887215" y="4640"/>
            <a:ext cx="8945659" cy="13899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Capital Structure and Costs </a:t>
            </a:r>
            <a:endParaRPr/>
          </a:p>
        </p:txBody>
      </p:sp>
      <p:sp>
        <p:nvSpPr>
          <p:cNvPr id="295" name="Google Shape;295;p17"/>
          <p:cNvSpPr txBox="1"/>
          <p:nvPr>
            <p:ph idx="1" type="body"/>
          </p:nvPr>
        </p:nvSpPr>
        <p:spPr>
          <a:xfrm>
            <a:off x="887215" y="4096346"/>
            <a:ext cx="10515600" cy="2005407"/>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Value of the firm is maximized when the WACC is minimized.</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WACC is the appropriate discount rate for the firm’s overall cash flow.</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Companies can use WACC to decide which project to undertake.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Investors select project if ROE &gt; WACC</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id="296" name="Google Shape;296;p17"/>
          <p:cNvPicPr preferRelativeResize="0"/>
          <p:nvPr/>
        </p:nvPicPr>
        <p:blipFill rotWithShape="1">
          <a:blip r:embed="rId4">
            <a:alphaModFix/>
          </a:blip>
          <a:srcRect b="0" l="0" r="0" t="0"/>
          <a:stretch/>
        </p:blipFill>
        <p:spPr>
          <a:xfrm>
            <a:off x="887215" y="2396902"/>
            <a:ext cx="5480131" cy="1054708"/>
          </a:xfrm>
          <a:prstGeom prst="rect">
            <a:avLst/>
          </a:prstGeom>
          <a:noFill/>
          <a:ln>
            <a:noFill/>
          </a:ln>
        </p:spPr>
      </p:pic>
      <p:sp>
        <p:nvSpPr>
          <p:cNvPr id="297" name="Google Shape;297;p17"/>
          <p:cNvSpPr txBox="1"/>
          <p:nvPr/>
        </p:nvSpPr>
        <p:spPr>
          <a:xfrm>
            <a:off x="6741606" y="1774856"/>
            <a:ext cx="4208892"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D = Debt amount</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 = Equity amount</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V = Total value of the asset</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r(D) = Cost of debt</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r(E) = Expected return on equity</a:t>
            </a:r>
            <a:endParaRPr sz="2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000">
                <a:solidFill>
                  <a:schemeClr val="dk1"/>
                </a:solidFill>
                <a:latin typeface="Open Sans"/>
                <a:ea typeface="Open Sans"/>
                <a:cs typeface="Open Sans"/>
                <a:sym typeface="Open Sans"/>
              </a:rPr>
              <a:t>t = Corporate tax rate</a:t>
            </a:r>
            <a:endParaRPr sz="2000">
              <a:solidFill>
                <a:schemeClr val="dk1"/>
              </a:solidFill>
              <a:latin typeface="Open Sans"/>
              <a:ea typeface="Open Sans"/>
              <a:cs typeface="Open Sans"/>
              <a:sym typeface="Open Sans"/>
            </a:endParaRPr>
          </a:p>
        </p:txBody>
      </p:sp>
      <p:sp>
        <p:nvSpPr>
          <p:cNvPr id="298" name="Google Shape;298;p17"/>
          <p:cNvSpPr/>
          <p:nvPr/>
        </p:nvSpPr>
        <p:spPr>
          <a:xfrm>
            <a:off x="9170802"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7.mp3" id="299" name="Google Shape;299;p17"/>
          <p:cNvPicPr preferRelativeResize="0"/>
          <p:nvPr/>
        </p:nvPicPr>
        <p:blipFill rotWithShape="1">
          <a:blip r:embed="rId5">
            <a:alphaModFix/>
          </a:blip>
          <a:srcRect b="0" l="0" r="0" t="0"/>
          <a:stretch/>
        </p:blipFill>
        <p:spPr>
          <a:xfrm>
            <a:off x="9242167" y="80839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Graphical user interface, text&#10;&#10;Description automatically generated" id="305" name="Google Shape;305;p18"/>
          <p:cNvPicPr preferRelativeResize="0"/>
          <p:nvPr/>
        </p:nvPicPr>
        <p:blipFill rotWithShape="1">
          <a:blip r:embed="rId3">
            <a:alphaModFix/>
          </a:blip>
          <a:srcRect b="0" l="0" r="0" t="0"/>
          <a:stretch/>
        </p:blipFill>
        <p:spPr>
          <a:xfrm>
            <a:off x="-456" y="679"/>
            <a:ext cx="12192000" cy="6858000"/>
          </a:xfrm>
          <a:prstGeom prst="rect">
            <a:avLst/>
          </a:prstGeom>
          <a:noFill/>
          <a:ln>
            <a:noFill/>
          </a:ln>
        </p:spPr>
      </p:pic>
      <p:sp>
        <p:nvSpPr>
          <p:cNvPr id="306" name="Google Shape;306;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7" name="Google Shape;307;p18"/>
          <p:cNvSpPr/>
          <p:nvPr/>
        </p:nvSpPr>
        <p:spPr>
          <a:xfrm>
            <a:off x="887214" y="1389619"/>
            <a:ext cx="79414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2.4.1 Cash Flow between the Firm and the Financial Market</a:t>
            </a:r>
            <a:endParaRPr/>
          </a:p>
        </p:txBody>
      </p:sp>
      <p:sp>
        <p:nvSpPr>
          <p:cNvPr id="308" name="Google Shape;308;p1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Financial Markets </a:t>
            </a:r>
            <a:endParaRPr/>
          </a:p>
        </p:txBody>
      </p:sp>
      <p:sp>
        <p:nvSpPr>
          <p:cNvPr id="309" name="Google Shape;309;p18"/>
          <p:cNvSpPr txBox="1"/>
          <p:nvPr>
            <p:ph idx="1" type="body"/>
          </p:nvPr>
        </p:nvSpPr>
        <p:spPr>
          <a:xfrm>
            <a:off x="887215" y="1867130"/>
            <a:ext cx="2613766" cy="4225187"/>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A financial market brings buyers and sellers of debt and equity security together. </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Financial markets differ in detail, however.</a:t>
            </a:r>
            <a:endParaRPr/>
          </a:p>
          <a:p>
            <a:pPr indent="0" lvl="0" marL="0" rtl="0" algn="l">
              <a:lnSpc>
                <a:spcPct val="100000"/>
              </a:lnSpc>
              <a:spcBef>
                <a:spcPts val="1000"/>
              </a:spcBef>
              <a:spcAft>
                <a:spcPts val="0"/>
              </a:spcAft>
              <a:buClr>
                <a:schemeClr val="dk1"/>
              </a:buClr>
              <a:buSzPts val="2000"/>
              <a:buNone/>
            </a:pPr>
            <a:r>
              <a:t/>
            </a:r>
            <a:endParaRPr sz="2000"/>
          </a:p>
        </p:txBody>
      </p:sp>
      <p:pic>
        <p:nvPicPr>
          <p:cNvPr id="310" name="Google Shape;310;p18"/>
          <p:cNvPicPr preferRelativeResize="0"/>
          <p:nvPr/>
        </p:nvPicPr>
        <p:blipFill rotWithShape="1">
          <a:blip r:embed="rId4">
            <a:alphaModFix/>
          </a:blip>
          <a:srcRect b="0" l="0" r="0" t="0"/>
          <a:stretch/>
        </p:blipFill>
        <p:spPr>
          <a:xfrm>
            <a:off x="3544866" y="1781446"/>
            <a:ext cx="7941499" cy="4318064"/>
          </a:xfrm>
          <a:prstGeom prst="rect">
            <a:avLst/>
          </a:prstGeom>
          <a:noFill/>
          <a:ln>
            <a:noFill/>
          </a:ln>
        </p:spPr>
      </p:pic>
      <p:sp>
        <p:nvSpPr>
          <p:cNvPr id="311" name="Google Shape;311;p18"/>
          <p:cNvSpPr/>
          <p:nvPr/>
        </p:nvSpPr>
        <p:spPr>
          <a:xfrm>
            <a:off x="8538519" y="68917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312" name="Google Shape;312;p18"/>
          <p:cNvPicPr preferRelativeResize="0"/>
          <p:nvPr/>
        </p:nvPicPr>
        <p:blipFill rotWithShape="1">
          <a:blip r:embed="rId5">
            <a:alphaModFix/>
          </a:blip>
          <a:srcRect b="0" l="0" r="0" t="0"/>
          <a:stretch/>
        </p:blipFill>
        <p:spPr>
          <a:xfrm>
            <a:off x="8673715" y="790704"/>
            <a:ext cx="752475" cy="75247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Graphical user interface, text&#10;&#10;Description automatically generated" id="318" name="Google Shape;318;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9" name="Google Shape;319;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0" name="Google Shape;320;p19"/>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2.4.2 Corporate or Recourse Financing </a:t>
            </a:r>
            <a:endParaRPr/>
          </a:p>
        </p:txBody>
      </p:sp>
      <p:sp>
        <p:nvSpPr>
          <p:cNvPr id="321" name="Google Shape;321;p19"/>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Types of Financing </a:t>
            </a:r>
            <a:endParaRPr/>
          </a:p>
        </p:txBody>
      </p:sp>
      <p:sp>
        <p:nvSpPr>
          <p:cNvPr id="322" name="Google Shape;322;p19"/>
          <p:cNvSpPr txBox="1"/>
          <p:nvPr>
            <p:ph idx="1" type="body"/>
          </p:nvPr>
        </p:nvSpPr>
        <p:spPr>
          <a:xfrm>
            <a:off x="887215" y="2007693"/>
            <a:ext cx="8592105" cy="318984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1. CORPORATE or RECOURSE FINANCING</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New project is funded by an existing company.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Funds for such an investment would come from the internal cash (profit) and borrowing.</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Both assets and debt will appear in the company’s balance sheet.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Loans would be considered to be the company’s debt.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Lenders would have full recourse to all assets and revenues of the company, not just those related to the new project.</a:t>
            </a:r>
            <a:endParaRPr/>
          </a:p>
        </p:txBody>
      </p:sp>
      <p:sp>
        <p:nvSpPr>
          <p:cNvPr id="323" name="Google Shape;323;p19"/>
          <p:cNvSpPr/>
          <p:nvPr/>
        </p:nvSpPr>
        <p:spPr>
          <a:xfrm>
            <a:off x="7036820"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19.mp3" id="324" name="Google Shape;324;p19"/>
          <p:cNvPicPr preferRelativeResize="0"/>
          <p:nvPr/>
        </p:nvPicPr>
        <p:blipFill rotWithShape="1">
          <a:blip r:embed="rId4">
            <a:alphaModFix/>
          </a:blip>
          <a:srcRect b="0" l="0" r="0" t="0"/>
          <a:stretch/>
        </p:blipFill>
        <p:spPr>
          <a:xfrm>
            <a:off x="7093984" y="8068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24601"/>
            <a:ext cx="7651304" cy="136167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lang="en-US" sz="4400" u="none">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10491"/>
            <a:ext cx="5993532" cy="349027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9CC2E5"/>
              </a:buClr>
              <a:buSzPts val="2000"/>
              <a:buFont typeface="Arial"/>
              <a:buNone/>
            </a:pPr>
            <a:r>
              <a:rPr b="1" lang="en-US" sz="2000" u="none">
                <a:solidFill>
                  <a:srgbClr val="9CC2E5"/>
                </a:solidFill>
                <a:latin typeface="Open Sans"/>
                <a:ea typeface="Open Sans"/>
                <a:cs typeface="Open Sans"/>
                <a:sym typeface="Open Sans"/>
              </a:rPr>
              <a:t>By the end of this lecture, you will be able to:</a:t>
            </a:r>
            <a:endParaRPr b="1" sz="2000" u="none">
              <a:solidFill>
                <a:srgbClr val="9CC2E5"/>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ILO1: Understand what are some </a:t>
            </a:r>
            <a:r>
              <a:rPr b="1" lang="en-US" sz="2000" u="none">
                <a:solidFill>
                  <a:schemeClr val="dk1"/>
                </a:solidFill>
                <a:latin typeface="Open Sans"/>
                <a:ea typeface="Open Sans"/>
                <a:cs typeface="Open Sans"/>
                <a:sym typeface="Open Sans"/>
              </a:rPr>
              <a:t>sources of financing </a:t>
            </a:r>
            <a:r>
              <a:rPr b="0" lang="en-US" sz="2000" u="none">
                <a:solidFill>
                  <a:schemeClr val="dk1"/>
                </a:solidFill>
                <a:latin typeface="Open Sans"/>
                <a:ea typeface="Open Sans"/>
                <a:cs typeface="Open Sans"/>
                <a:sym typeface="Open Sans"/>
              </a:rPr>
              <a:t>to consider when starting a business</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ILO2: Distinguish between </a:t>
            </a:r>
            <a:r>
              <a:rPr b="1" lang="en-US" sz="2000" u="none">
                <a:solidFill>
                  <a:schemeClr val="dk1"/>
                </a:solidFill>
                <a:latin typeface="Open Sans"/>
                <a:ea typeface="Open Sans"/>
                <a:cs typeface="Open Sans"/>
                <a:sym typeface="Open Sans"/>
              </a:rPr>
              <a:t>equity</a:t>
            </a:r>
            <a:r>
              <a:rPr b="0" lang="en-US" sz="2000" u="none">
                <a:solidFill>
                  <a:schemeClr val="dk1"/>
                </a:solidFill>
                <a:latin typeface="Open Sans"/>
                <a:ea typeface="Open Sans"/>
                <a:cs typeface="Open Sans"/>
                <a:sym typeface="Open Sans"/>
              </a:rPr>
              <a:t> and </a:t>
            </a:r>
            <a:r>
              <a:rPr b="1" lang="en-US" sz="2000" u="none">
                <a:solidFill>
                  <a:schemeClr val="dk1"/>
                </a:solidFill>
                <a:latin typeface="Open Sans"/>
                <a:ea typeface="Open Sans"/>
                <a:cs typeface="Open Sans"/>
                <a:sym typeface="Open Sans"/>
              </a:rPr>
              <a:t>debt financing</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ILO3: Calculate some important </a:t>
            </a:r>
            <a:r>
              <a:rPr b="1" lang="en-US" sz="2000" u="none">
                <a:solidFill>
                  <a:schemeClr val="dk1"/>
                </a:solidFill>
                <a:latin typeface="Open Sans"/>
                <a:ea typeface="Open Sans"/>
                <a:cs typeface="Open Sans"/>
                <a:sym typeface="Open Sans"/>
              </a:rPr>
              <a:t>financial ratios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Open Sans"/>
                <a:ea typeface="Open Sans"/>
                <a:cs typeface="Open Sans"/>
                <a:sym typeface="Open Sans"/>
              </a:rPr>
              <a:t>ILO4: Understand two different </a:t>
            </a:r>
            <a:r>
              <a:rPr b="1" lang="en-US" sz="2000" u="none">
                <a:solidFill>
                  <a:schemeClr val="dk1"/>
                </a:solidFill>
                <a:latin typeface="Open Sans"/>
                <a:ea typeface="Open Sans"/>
                <a:cs typeface="Open Sans"/>
                <a:sym typeface="Open Sans"/>
              </a:rPr>
              <a:t>mechanisms used for financing a new project</a:t>
            </a:r>
            <a:endParaRPr b="1" sz="2000" u="none">
              <a:solidFill>
                <a:schemeClr val="dk1"/>
              </a:solidFill>
              <a:latin typeface="Open Sans"/>
              <a:ea typeface="Open Sans"/>
              <a:cs typeface="Open Sans"/>
              <a:sym typeface="Open Sans"/>
            </a:endParaRPr>
          </a:p>
          <a:p>
            <a:pPr indent="-215900" lvl="0" marL="34290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2000"/>
              <a:buFont typeface="Arial"/>
              <a:buNone/>
            </a:pPr>
            <a:r>
              <a:t/>
            </a:r>
            <a:endParaRPr b="0" sz="2000" u="none">
              <a:solidFill>
                <a:schemeClr val="dk1"/>
              </a:solidFill>
              <a:latin typeface="Open Sans"/>
              <a:ea typeface="Open Sans"/>
              <a:cs typeface="Open Sans"/>
              <a:sym typeface="Open Sans"/>
            </a:endParaRPr>
          </a:p>
        </p:txBody>
      </p:sp>
      <p:sp>
        <p:nvSpPr>
          <p:cNvPr id="109" name="Google Shape;109;p2"/>
          <p:cNvSpPr/>
          <p:nvPr/>
        </p:nvSpPr>
        <p:spPr>
          <a:xfrm>
            <a:off x="698622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2.mp3" id="110" name="Google Shape;110;p2"/>
          <p:cNvPicPr preferRelativeResize="0"/>
          <p:nvPr/>
        </p:nvPicPr>
        <p:blipFill rotWithShape="1">
          <a:blip r:embed="rId4">
            <a:alphaModFix/>
          </a:blip>
          <a:srcRect b="0" l="0" r="0" t="0"/>
          <a:stretch/>
        </p:blipFill>
        <p:spPr>
          <a:xfrm>
            <a:off x="7057588" y="7789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Graphical user interface, text&#10;&#10;Description automatically generated" id="330" name="Google Shape;330;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1" name="Google Shape;331;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2" name="Google Shape;332;p20"/>
          <p:cNvSpPr/>
          <p:nvPr/>
        </p:nvSpPr>
        <p:spPr>
          <a:xfrm>
            <a:off x="887215" y="1212279"/>
            <a:ext cx="6543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2.4.3 Corporate or Recourse Financing – Illustration of Balance Sheet </a:t>
            </a:r>
            <a:endParaRPr/>
          </a:p>
        </p:txBody>
      </p:sp>
      <p:sp>
        <p:nvSpPr>
          <p:cNvPr id="333" name="Google Shape;333;p20"/>
          <p:cNvSpPr txBox="1"/>
          <p:nvPr/>
        </p:nvSpPr>
        <p:spPr>
          <a:xfrm>
            <a:off x="887215" y="-17270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Types of Financing </a:t>
            </a:r>
            <a:endParaRPr/>
          </a:p>
        </p:txBody>
      </p:sp>
      <p:sp>
        <p:nvSpPr>
          <p:cNvPr id="334" name="Google Shape;334;p20"/>
          <p:cNvSpPr txBox="1"/>
          <p:nvPr>
            <p:ph idx="1" type="body"/>
          </p:nvPr>
        </p:nvSpPr>
        <p:spPr>
          <a:xfrm>
            <a:off x="887215" y="1963305"/>
            <a:ext cx="7807911" cy="47475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How does ABC Inc. finance a new power plant?</a:t>
            </a:r>
            <a:endParaRPr/>
          </a:p>
        </p:txBody>
      </p:sp>
      <p:pic>
        <p:nvPicPr>
          <p:cNvPr id="335" name="Google Shape;335;p20"/>
          <p:cNvPicPr preferRelativeResize="0"/>
          <p:nvPr/>
        </p:nvPicPr>
        <p:blipFill rotWithShape="1">
          <a:blip r:embed="rId4">
            <a:alphaModFix/>
          </a:blip>
          <a:srcRect b="0" l="0" r="0" t="0"/>
          <a:stretch/>
        </p:blipFill>
        <p:spPr>
          <a:xfrm>
            <a:off x="960775" y="2583190"/>
            <a:ext cx="8026047" cy="3523784"/>
          </a:xfrm>
          <a:prstGeom prst="rect">
            <a:avLst/>
          </a:prstGeom>
          <a:noFill/>
          <a:ln>
            <a:noFill/>
          </a:ln>
        </p:spPr>
      </p:pic>
      <p:sp>
        <p:nvSpPr>
          <p:cNvPr id="336" name="Google Shape;336;p20"/>
          <p:cNvSpPr/>
          <p:nvPr/>
        </p:nvSpPr>
        <p:spPr>
          <a:xfrm>
            <a:off x="7047331" y="5786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20.mp3" id="337" name="Google Shape;337;p20"/>
          <p:cNvPicPr preferRelativeResize="0"/>
          <p:nvPr/>
        </p:nvPicPr>
        <p:blipFill rotWithShape="1">
          <a:blip r:embed="rId5">
            <a:alphaModFix/>
          </a:blip>
          <a:srcRect b="0" l="0" r="0" t="0"/>
          <a:stretch/>
        </p:blipFill>
        <p:spPr>
          <a:xfrm>
            <a:off x="7118696" y="6500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Graphical user interface, text&#10;&#10;Description automatically generated" id="343" name="Google Shape;34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4" name="Google Shape;344;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5" name="Google Shape;345;p21"/>
          <p:cNvSpPr/>
          <p:nvPr/>
        </p:nvSpPr>
        <p:spPr>
          <a:xfrm>
            <a:off x="887214" y="1389619"/>
            <a:ext cx="81675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2.4.4 Project or Non-Recourse Financing </a:t>
            </a:r>
            <a:endParaRPr/>
          </a:p>
        </p:txBody>
      </p:sp>
      <p:sp>
        <p:nvSpPr>
          <p:cNvPr id="346" name="Google Shape;346;p21"/>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Types of Financing </a:t>
            </a:r>
            <a:endParaRPr/>
          </a:p>
        </p:txBody>
      </p:sp>
      <p:sp>
        <p:nvSpPr>
          <p:cNvPr id="347" name="Google Shape;347;p21"/>
          <p:cNvSpPr txBox="1"/>
          <p:nvPr>
            <p:ph idx="1" type="body"/>
          </p:nvPr>
        </p:nvSpPr>
        <p:spPr>
          <a:xfrm>
            <a:off x="887215" y="1963304"/>
            <a:ext cx="10515600" cy="377976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2. PROJECT or NON-RECOURSE FINANCING</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A project company (Special Purpose Vehicle (SPV)) is formed specifically to construct the new project.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Investments of new plants are viewed as assets of the SPV.</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Equity comes from the promoter or sponsor.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Project assets and cash flow secure the debt.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Creditors do not have recourse to the sponsors’ other available resources.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Borrowing for the project is not recorded against sponsors' general balance sheet or creditworthiness.</a:t>
            </a:r>
            <a:endParaRPr/>
          </a:p>
          <a:p>
            <a:pPr indent="-76200" lvl="0" marL="228600" rtl="0" algn="l">
              <a:lnSpc>
                <a:spcPct val="100000"/>
              </a:lnSpc>
              <a:spcBef>
                <a:spcPts val="1000"/>
              </a:spcBef>
              <a:spcAft>
                <a:spcPts val="0"/>
              </a:spcAft>
              <a:buClr>
                <a:schemeClr val="dk1"/>
              </a:buClr>
              <a:buSzPts val="2400"/>
              <a:buNone/>
            </a:pPr>
            <a:r>
              <a:t/>
            </a:r>
            <a:endParaRPr sz="2400"/>
          </a:p>
        </p:txBody>
      </p:sp>
      <p:sp>
        <p:nvSpPr>
          <p:cNvPr id="348" name="Google Shape;348;p21"/>
          <p:cNvSpPr/>
          <p:nvPr/>
        </p:nvSpPr>
        <p:spPr>
          <a:xfrm>
            <a:off x="7036820"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21.mp3" id="349" name="Google Shape;349;p21"/>
          <p:cNvPicPr preferRelativeResize="0"/>
          <p:nvPr/>
        </p:nvPicPr>
        <p:blipFill rotWithShape="1">
          <a:blip r:embed="rId4">
            <a:alphaModFix/>
          </a:blip>
          <a:srcRect b="0" l="0" r="0" t="0"/>
          <a:stretch/>
        </p:blipFill>
        <p:spPr>
          <a:xfrm>
            <a:off x="7108185" y="79690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Graphical user interface, text&#10;&#10;Description automatically generated" id="355" name="Google Shape;355;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6" name="Google Shape;356;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7" name="Google Shape;357;p22"/>
          <p:cNvSpPr/>
          <p:nvPr/>
        </p:nvSpPr>
        <p:spPr>
          <a:xfrm>
            <a:off x="887215" y="1404415"/>
            <a:ext cx="816757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2.4.5 Project or Non-Recourse Financing </a:t>
            </a:r>
            <a:endParaRPr/>
          </a:p>
        </p:txBody>
      </p:sp>
      <p:sp>
        <p:nvSpPr>
          <p:cNvPr id="358" name="Google Shape;358;p2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Types of Financing </a:t>
            </a:r>
            <a:endParaRPr/>
          </a:p>
        </p:txBody>
      </p:sp>
      <p:sp>
        <p:nvSpPr>
          <p:cNvPr id="359" name="Google Shape;359;p22"/>
          <p:cNvSpPr txBox="1"/>
          <p:nvPr>
            <p:ph idx="1" type="body"/>
          </p:nvPr>
        </p:nvSpPr>
        <p:spPr>
          <a:xfrm>
            <a:off x="887215" y="200029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How does XYZ Inc. finance an airport?</a:t>
            </a:r>
            <a:endParaRPr/>
          </a:p>
          <a:p>
            <a:pPr indent="0" lvl="0" marL="0" rtl="0" algn="l">
              <a:lnSpc>
                <a:spcPct val="90000"/>
              </a:lnSpc>
              <a:spcBef>
                <a:spcPts val="1000"/>
              </a:spcBef>
              <a:spcAft>
                <a:spcPts val="0"/>
              </a:spcAft>
              <a:buClr>
                <a:schemeClr val="dk1"/>
              </a:buClr>
              <a:buSzPts val="2400"/>
              <a:buNone/>
            </a:pPr>
            <a:r>
              <a:t/>
            </a:r>
            <a:endParaRPr sz="2400"/>
          </a:p>
        </p:txBody>
      </p:sp>
      <p:pic>
        <p:nvPicPr>
          <p:cNvPr id="360" name="Google Shape;360;p22"/>
          <p:cNvPicPr preferRelativeResize="0"/>
          <p:nvPr/>
        </p:nvPicPr>
        <p:blipFill rotWithShape="1">
          <a:blip r:embed="rId4">
            <a:alphaModFix/>
          </a:blip>
          <a:srcRect b="0" l="0" r="0" t="0"/>
          <a:stretch/>
        </p:blipFill>
        <p:spPr>
          <a:xfrm>
            <a:off x="1001561" y="2572395"/>
            <a:ext cx="8846770" cy="3668752"/>
          </a:xfrm>
          <a:prstGeom prst="rect">
            <a:avLst/>
          </a:prstGeom>
          <a:noFill/>
          <a:ln>
            <a:noFill/>
          </a:ln>
        </p:spPr>
      </p:pic>
      <p:sp>
        <p:nvSpPr>
          <p:cNvPr id="361" name="Google Shape;361;p22"/>
          <p:cNvSpPr/>
          <p:nvPr/>
        </p:nvSpPr>
        <p:spPr>
          <a:xfrm>
            <a:off x="7036820"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22.mp3" id="362" name="Google Shape;362;p22"/>
          <p:cNvPicPr preferRelativeResize="0"/>
          <p:nvPr/>
        </p:nvPicPr>
        <p:blipFill rotWithShape="1">
          <a:blip r:embed="rId5">
            <a:alphaModFix/>
          </a:blip>
          <a:srcRect b="0" l="0" r="0" t="0"/>
          <a:stretch/>
        </p:blipFill>
        <p:spPr>
          <a:xfrm>
            <a:off x="7102390" y="79167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Graphical user interface, website&#10;&#10;Description automatically generated" id="368" name="Google Shape;368;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9" name="Google Shape;369;p23"/>
          <p:cNvSpPr txBox="1"/>
          <p:nvPr/>
        </p:nvSpPr>
        <p:spPr>
          <a:xfrm>
            <a:off x="9195668" y="4650830"/>
            <a:ext cx="24078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Money A., Fanaian S. Pop M., Berdellans I., Hasanovic S., Gritsevskyi A, Stankeviciute L.,</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Tan N., 2021. Lecture 2: Basics of Financing, </a:t>
            </a:r>
            <a:r>
              <a:rPr i="1" lang="en-US" sz="800">
                <a:solidFill>
                  <a:schemeClr val="lt1"/>
                </a:solidFill>
                <a:latin typeface="Open Sans"/>
                <a:ea typeface="Open Sans"/>
                <a:cs typeface="Open Sans"/>
                <a:sym typeface="Open Sans"/>
              </a:rPr>
              <a:t>FinPlan.</a:t>
            </a:r>
            <a:r>
              <a:rPr lang="en-US" sz="800">
                <a:solidFill>
                  <a:schemeClr val="lt1"/>
                </a:solidFill>
                <a:latin typeface="Open Sans"/>
                <a:ea typeface="Open Sans"/>
                <a:cs typeface="Open Sans"/>
                <a:sym typeface="Open Sans"/>
              </a:rPr>
              <a:t> Release Version 1.0.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[online presentation]. Climate Compatible Growth Programme and International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Atomic Energy Agency.</a:t>
            </a:r>
            <a:endParaRPr sz="1800">
              <a:solidFill>
                <a:schemeClr val="lt1"/>
              </a:solidFill>
              <a:latin typeface="Calibri"/>
              <a:ea typeface="Calibri"/>
              <a:cs typeface="Calibri"/>
              <a:sym typeface="Calibri"/>
            </a:endParaRPr>
          </a:p>
        </p:txBody>
      </p:sp>
      <p:sp>
        <p:nvSpPr>
          <p:cNvPr id="370" name="Google Shape;370;p23"/>
          <p:cNvSpPr txBox="1"/>
          <p:nvPr/>
        </p:nvSpPr>
        <p:spPr>
          <a:xfrm>
            <a:off x="9899301" y="5886940"/>
            <a:ext cx="197617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371" name="Google Shape;371;p23"/>
          <p:cNvGrpSpPr/>
          <p:nvPr/>
        </p:nvGrpSpPr>
        <p:grpSpPr>
          <a:xfrm>
            <a:off x="3339465" y="4105009"/>
            <a:ext cx="1877504" cy="558800"/>
            <a:chOff x="929196" y="5461000"/>
            <a:chExt cx="1877504" cy="558800"/>
          </a:xfrm>
        </p:grpSpPr>
        <p:sp>
          <p:nvSpPr>
            <p:cNvPr id="372" name="Google Shape;372;p23">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374" name="Google Shape;374;p23">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Graphical user interface, text" id="379" name="Google Shape;379;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0" name="Google Shape;380;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4" y="1397017"/>
            <a:ext cx="64424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2.1.1 Questions to ask when starting a business </a:t>
            </a:r>
            <a:endParaRPr/>
          </a:p>
        </p:txBody>
      </p:sp>
      <p:sp>
        <p:nvSpPr>
          <p:cNvPr id="119" name="Google Shape;119;p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Starting a Business </a:t>
            </a:r>
            <a:endParaRPr/>
          </a:p>
        </p:txBody>
      </p:sp>
      <p:sp>
        <p:nvSpPr>
          <p:cNvPr id="120" name="Google Shape;120;p3"/>
          <p:cNvSpPr txBox="1"/>
          <p:nvPr>
            <p:ph idx="1" type="body"/>
          </p:nvPr>
        </p:nvSpPr>
        <p:spPr>
          <a:xfrm>
            <a:off x="887215" y="1939385"/>
            <a:ext cx="8361972" cy="203631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Three most important questions</a:t>
            </a:r>
            <a:r>
              <a:rPr lang="en-US" sz="2000">
                <a:latin typeface="Open Sans"/>
                <a:ea typeface="Open Sans"/>
                <a:cs typeface="Open Sans"/>
                <a:sym typeface="Open Sans"/>
              </a:rPr>
              <a:t> are: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What long-term investment to take on?</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Where will you get long-term financing to pay for the investment?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How will everyday financing activities (such as collecting from the customers and paying the suppliers) be managed?</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121" name="Google Shape;121;p3"/>
          <p:cNvSpPr/>
          <p:nvPr/>
        </p:nvSpPr>
        <p:spPr>
          <a:xfrm>
            <a:off x="713136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3.mp3" id="122" name="Google Shape;122;p3"/>
          <p:cNvPicPr preferRelativeResize="0"/>
          <p:nvPr/>
        </p:nvPicPr>
        <p:blipFill rotWithShape="1">
          <a:blip r:embed="rId4">
            <a:alphaModFix/>
          </a:blip>
          <a:srcRect b="0" l="0" r="0" t="0"/>
          <a:stretch/>
        </p:blipFill>
        <p:spPr>
          <a:xfrm>
            <a:off x="7202728" y="78427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4" y="1397017"/>
            <a:ext cx="65295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2.1.2 Questions to ask when starting a business  </a:t>
            </a:r>
            <a:endParaRPr/>
          </a:p>
        </p:txBody>
      </p:sp>
      <p:sp>
        <p:nvSpPr>
          <p:cNvPr id="131" name="Google Shape;131;p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Starting a Business </a:t>
            </a:r>
            <a:endParaRPr/>
          </a:p>
        </p:txBody>
      </p:sp>
      <p:sp>
        <p:nvSpPr>
          <p:cNvPr id="132" name="Google Shape;132;p4"/>
          <p:cNvSpPr txBox="1"/>
          <p:nvPr>
            <p:ph idx="1" type="body"/>
          </p:nvPr>
        </p:nvSpPr>
        <p:spPr>
          <a:xfrm>
            <a:off x="887214" y="1862615"/>
            <a:ext cx="10037498" cy="458519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Question 1: </a:t>
            </a:r>
            <a:r>
              <a:rPr b="1" lang="en-US" sz="2000" u="sng">
                <a:latin typeface="Open Sans"/>
                <a:ea typeface="Open Sans"/>
                <a:cs typeface="Open Sans"/>
                <a:sym typeface="Open Sans"/>
              </a:rPr>
              <a:t>What long-term investment to take on?</a:t>
            </a:r>
            <a:endParaRPr sz="2000"/>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CAPITAL BUDGETING: </a:t>
            </a:r>
            <a:r>
              <a:rPr lang="en-US" sz="2000">
                <a:latin typeface="Open Sans"/>
                <a:ea typeface="Open Sans"/>
                <a:cs typeface="Open Sans"/>
                <a:sym typeface="Open Sans"/>
              </a:rPr>
              <a:t>the financial manager tries to identify investment opportunities that are worth more to the firm than they cost to acquire.</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Value of the cash flow &gt; Cost of acquiring or creating that asset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Three important concerns: size, timing, risks</a:t>
            </a:r>
            <a:endParaRPr/>
          </a:p>
          <a:p>
            <a:pPr indent="0" lvl="0" marL="0" rtl="0" algn="l">
              <a:lnSpc>
                <a:spcPct val="100000"/>
              </a:lnSpc>
              <a:spcBef>
                <a:spcPts val="1000"/>
              </a:spcBef>
              <a:spcAft>
                <a:spcPts val="0"/>
              </a:spcAft>
              <a:buClr>
                <a:schemeClr val="dk1"/>
              </a:buClr>
              <a:buSzPts val="2000"/>
              <a:buNone/>
            </a:pPr>
            <a:r>
              <a:rPr b="1" lang="en-US" sz="2000">
                <a:latin typeface="Open Sans"/>
                <a:ea typeface="Open Sans"/>
                <a:cs typeface="Open Sans"/>
                <a:sym typeface="Open Sans"/>
              </a:rPr>
              <a:t>Question 2: </a:t>
            </a:r>
            <a:r>
              <a:rPr b="1" lang="en-US" sz="2000" u="sng">
                <a:latin typeface="Open Sans"/>
                <a:ea typeface="Open Sans"/>
                <a:cs typeface="Open Sans"/>
                <a:sym typeface="Open Sans"/>
              </a:rPr>
              <a:t>Where will you get long-term financing to pay for the investment?</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Two options: Own capital (also called equity), or/and borrow capital</a:t>
            </a:r>
            <a:endParaRPr/>
          </a:p>
          <a:p>
            <a:pPr indent="-228600" lvl="0" marL="228600" rtl="0" algn="l">
              <a:lnSpc>
                <a:spcPct val="100000"/>
              </a:lnSpc>
              <a:spcBef>
                <a:spcPts val="1000"/>
              </a:spcBef>
              <a:spcAft>
                <a:spcPts val="0"/>
              </a:spcAft>
              <a:buClr>
                <a:schemeClr val="dk1"/>
              </a:buClr>
              <a:buSzPts val="2000"/>
              <a:buChar char="•"/>
            </a:pPr>
            <a:r>
              <a:rPr b="1" lang="en-US" sz="2000">
                <a:latin typeface="Open Sans"/>
                <a:ea typeface="Open Sans"/>
                <a:cs typeface="Open Sans"/>
                <a:sym typeface="Open Sans"/>
              </a:rPr>
              <a:t>CAPITAL STRUCTURE:</a:t>
            </a:r>
            <a:r>
              <a:rPr lang="en-US" sz="2000">
                <a:latin typeface="Open Sans"/>
                <a:ea typeface="Open Sans"/>
                <a:cs typeface="Open Sans"/>
                <a:sym typeface="Open Sans"/>
              </a:rPr>
              <a:t> the specific mixture of the long-term debt and equity.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Two concerns: </a:t>
            </a:r>
            <a:endParaRPr/>
          </a:p>
          <a:p>
            <a:pPr indent="-228600" lvl="2" marL="1143000" rtl="0" algn="l">
              <a:lnSpc>
                <a:spcPct val="100000"/>
              </a:lnSpc>
              <a:spcBef>
                <a:spcPts val="500"/>
              </a:spcBef>
              <a:spcAft>
                <a:spcPts val="0"/>
              </a:spcAft>
              <a:buClr>
                <a:schemeClr val="dk1"/>
              </a:buClr>
              <a:buSzPts val="2000"/>
              <a:buChar char="•"/>
            </a:pPr>
            <a:r>
              <a:rPr lang="en-US">
                <a:latin typeface="Open Sans"/>
                <a:ea typeface="Open Sans"/>
                <a:cs typeface="Open Sans"/>
                <a:sym typeface="Open Sans"/>
              </a:rPr>
              <a:t>How much should the firm borrow?</a:t>
            </a:r>
            <a:endParaRPr/>
          </a:p>
          <a:p>
            <a:pPr indent="-228600" lvl="2" marL="1143000" rtl="0" algn="l">
              <a:lnSpc>
                <a:spcPct val="100000"/>
              </a:lnSpc>
              <a:spcBef>
                <a:spcPts val="500"/>
              </a:spcBef>
              <a:spcAft>
                <a:spcPts val="0"/>
              </a:spcAft>
              <a:buClr>
                <a:schemeClr val="dk1"/>
              </a:buClr>
              <a:buSzPts val="2000"/>
              <a:buChar char="•"/>
            </a:pPr>
            <a:r>
              <a:rPr lang="en-US">
                <a:latin typeface="Open Sans"/>
                <a:ea typeface="Open Sans"/>
                <a:cs typeface="Open Sans"/>
                <a:sym typeface="Open Sans"/>
              </a:rPr>
              <a:t>What are the least expensive sources of funds for the firm?</a:t>
            </a:r>
            <a:endParaRPr/>
          </a:p>
        </p:txBody>
      </p:sp>
      <p:sp>
        <p:nvSpPr>
          <p:cNvPr id="133" name="Google Shape;133;p4"/>
          <p:cNvSpPr/>
          <p:nvPr/>
        </p:nvSpPr>
        <p:spPr>
          <a:xfrm>
            <a:off x="713136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34" name="Google Shape;134;p4"/>
          <p:cNvPicPr preferRelativeResize="0"/>
          <p:nvPr/>
        </p:nvPicPr>
        <p:blipFill rotWithShape="1">
          <a:blip r:embed="rId4">
            <a:alphaModFix/>
          </a:blip>
          <a:srcRect b="0" l="0" r="0" t="0"/>
          <a:stretch/>
        </p:blipFill>
        <p:spPr>
          <a:xfrm>
            <a:off x="7259009" y="829995"/>
            <a:ext cx="691588" cy="691588"/>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text&#10;&#10;Description automatically generated" id="140" name="Google Shape;140;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2.1.3 Sources of Finance</a:t>
            </a:r>
            <a:endParaRPr/>
          </a:p>
        </p:txBody>
      </p:sp>
      <p:sp>
        <p:nvSpPr>
          <p:cNvPr id="143" name="Google Shape;143;p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Starting a Business </a:t>
            </a:r>
            <a:endParaRPr/>
          </a:p>
        </p:txBody>
      </p:sp>
      <p:sp>
        <p:nvSpPr>
          <p:cNvPr id="144" name="Google Shape;144;p5"/>
          <p:cNvSpPr txBox="1"/>
          <p:nvPr>
            <p:ph idx="1" type="body"/>
          </p:nvPr>
        </p:nvSpPr>
        <p:spPr>
          <a:xfrm>
            <a:off x="887215" y="207282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Open Sans"/>
                <a:ea typeface="Open Sans"/>
                <a:cs typeface="Open Sans"/>
                <a:sym typeface="Open Sans"/>
              </a:rPr>
              <a:t>There are two </a:t>
            </a:r>
            <a:r>
              <a:rPr b="1" lang="en-US" sz="2000">
                <a:latin typeface="Open Sans"/>
                <a:ea typeface="Open Sans"/>
                <a:cs typeface="Open Sans"/>
                <a:sym typeface="Open Sans"/>
              </a:rPr>
              <a:t>SOURCES OF FINANCE</a:t>
            </a:r>
            <a:r>
              <a:rPr lang="en-US" sz="2000">
                <a:latin typeface="Open Sans"/>
                <a:ea typeface="Open Sans"/>
                <a:cs typeface="Open Sans"/>
                <a:sym typeface="Open Sans"/>
              </a:rPr>
              <a:t>:</a:t>
            </a:r>
            <a:endParaRPr sz="2000"/>
          </a:p>
          <a:p>
            <a:pPr indent="-101600" lvl="1" marL="685800" rtl="0" algn="l">
              <a:lnSpc>
                <a:spcPct val="100000"/>
              </a:lnSpc>
              <a:spcBef>
                <a:spcPts val="500"/>
              </a:spcBef>
              <a:spcAft>
                <a:spcPts val="0"/>
              </a:spcAft>
              <a:buClr>
                <a:schemeClr val="dk1"/>
              </a:buClr>
              <a:buSzPts val="2000"/>
              <a:buNone/>
            </a:pPr>
            <a:r>
              <a:t/>
            </a:r>
            <a:endParaRPr sz="2000">
              <a:latin typeface="Open Sans"/>
              <a:ea typeface="Open Sans"/>
              <a:cs typeface="Open Sans"/>
              <a:sym typeface="Open Sans"/>
            </a:endParaRPr>
          </a:p>
          <a:p>
            <a:pPr indent="-228600" lvl="1" marL="685800" rtl="0" algn="l">
              <a:lnSpc>
                <a:spcPct val="100000"/>
              </a:lnSpc>
              <a:spcBef>
                <a:spcPts val="500"/>
              </a:spcBef>
              <a:spcAft>
                <a:spcPts val="0"/>
              </a:spcAft>
              <a:buClr>
                <a:schemeClr val="dk1"/>
              </a:buClr>
              <a:buSzPts val="2000"/>
              <a:buChar char="•"/>
            </a:pPr>
            <a:r>
              <a:rPr b="1" lang="en-US" sz="2000">
                <a:latin typeface="Open Sans"/>
                <a:ea typeface="Open Sans"/>
                <a:cs typeface="Open Sans"/>
                <a:sym typeface="Open Sans"/>
              </a:rPr>
              <a:t>EQUITY</a:t>
            </a:r>
            <a:endParaRPr/>
          </a:p>
          <a:p>
            <a:pPr indent="-228600" lvl="1" marL="685800" rtl="0" algn="l">
              <a:lnSpc>
                <a:spcPct val="100000"/>
              </a:lnSpc>
              <a:spcBef>
                <a:spcPts val="500"/>
              </a:spcBef>
              <a:spcAft>
                <a:spcPts val="0"/>
              </a:spcAft>
              <a:buClr>
                <a:schemeClr val="dk1"/>
              </a:buClr>
              <a:buSzPts val="2000"/>
              <a:buChar char="•"/>
            </a:pPr>
            <a:r>
              <a:rPr b="1" lang="en-US" sz="2000">
                <a:latin typeface="Open Sans"/>
                <a:ea typeface="Open Sans"/>
                <a:cs typeface="Open Sans"/>
                <a:sym typeface="Open Sans"/>
              </a:rPr>
              <a:t>DEBT FINANCING</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id="145" name="Google Shape;145;p5"/>
          <p:cNvPicPr preferRelativeResize="0"/>
          <p:nvPr/>
        </p:nvPicPr>
        <p:blipFill rotWithShape="1">
          <a:blip r:embed="rId4">
            <a:alphaModFix/>
          </a:blip>
          <a:srcRect b="0" l="0" r="0" t="0"/>
          <a:stretch/>
        </p:blipFill>
        <p:spPr>
          <a:xfrm>
            <a:off x="5931573" y="2132004"/>
            <a:ext cx="5373212" cy="3693988"/>
          </a:xfrm>
          <a:prstGeom prst="rect">
            <a:avLst/>
          </a:prstGeom>
          <a:noFill/>
          <a:ln>
            <a:noFill/>
          </a:ln>
        </p:spPr>
      </p:pic>
      <p:sp>
        <p:nvSpPr>
          <p:cNvPr id="146" name="Google Shape;146;p5"/>
          <p:cNvSpPr/>
          <p:nvPr/>
        </p:nvSpPr>
        <p:spPr>
          <a:xfrm>
            <a:off x="713136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47" name="Google Shape;147;p5"/>
          <p:cNvPicPr preferRelativeResize="0"/>
          <p:nvPr/>
        </p:nvPicPr>
        <p:blipFill rotWithShape="1">
          <a:blip r:embed="rId5">
            <a:alphaModFix/>
          </a:blip>
          <a:srcRect b="0" l="0" r="0" t="0"/>
          <a:stretch/>
        </p:blipFill>
        <p:spPr>
          <a:xfrm>
            <a:off x="7278890" y="827386"/>
            <a:ext cx="728600" cy="7286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Graphical user interface, text&#10;&#10;Description automatically generated" id="153" name="Google Shape;153;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4" name="Google Shape;154;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5" name="Google Shape;155;p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2.1.4 Sources of Finance</a:t>
            </a:r>
            <a:endParaRPr/>
          </a:p>
        </p:txBody>
      </p:sp>
      <p:sp>
        <p:nvSpPr>
          <p:cNvPr id="156" name="Google Shape;156;p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Starting a Business </a:t>
            </a:r>
            <a:endParaRPr/>
          </a:p>
        </p:txBody>
      </p:sp>
      <p:sp>
        <p:nvSpPr>
          <p:cNvPr id="157" name="Google Shape;157;p6"/>
          <p:cNvSpPr txBox="1"/>
          <p:nvPr>
            <p:ph idx="1" type="body"/>
          </p:nvPr>
        </p:nvSpPr>
        <p:spPr>
          <a:xfrm>
            <a:off x="887215" y="1948505"/>
            <a:ext cx="10466585"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EQUITY</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Ordinary shares / Common stock</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Claim on residual flow of the firm</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Equity shareholders are the owners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Dividends and capital gains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Equity holders take risks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Equity capital is expensive</a:t>
            </a:r>
            <a:endParaRPr sz="2000">
              <a:latin typeface="Open Sans"/>
              <a:ea typeface="Open Sans"/>
              <a:cs typeface="Open Sans"/>
              <a:sym typeface="Open Sans"/>
            </a:endParaRPr>
          </a:p>
        </p:txBody>
      </p:sp>
      <p:sp>
        <p:nvSpPr>
          <p:cNvPr id="158" name="Google Shape;158;p6"/>
          <p:cNvSpPr txBox="1"/>
          <p:nvPr/>
        </p:nvSpPr>
        <p:spPr>
          <a:xfrm>
            <a:off x="6204494" y="1948505"/>
            <a:ext cx="5100291"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b="1" lang="en-US" sz="2000">
                <a:solidFill>
                  <a:schemeClr val="dk1"/>
                </a:solidFill>
                <a:latin typeface="Open Sans"/>
                <a:ea typeface="Open Sans"/>
                <a:cs typeface="Open Sans"/>
                <a:sym typeface="Open Sans"/>
              </a:rPr>
              <a:t>EQUITY ISSUES</a:t>
            </a:r>
            <a:endParaRPr sz="2000">
              <a:solidFill>
                <a:schemeClr val="dk1"/>
              </a:solidFill>
              <a:latin typeface="Calibri"/>
              <a:ea typeface="Calibri"/>
              <a:cs typeface="Calibri"/>
              <a:sym typeface="Calibri"/>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Equity is seen by lenders as a sign of strong sponsor commitment</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Higher equity means less risks for lenders, reducing the cost of borrowing</a:t>
            </a:r>
            <a:endParaRPr/>
          </a:p>
          <a:p>
            <a:pPr indent="-228600" lvl="0" marL="228600" marR="0" rtl="0" algn="l">
              <a:lnSpc>
                <a:spcPct val="10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Amount and timing of contributions</a:t>
            </a:r>
            <a:endParaRPr/>
          </a:p>
          <a:p>
            <a:pPr indent="-101600" lvl="0" marL="228600" marR="0" rtl="0" algn="l">
              <a:lnSpc>
                <a:spcPct val="10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159" name="Google Shape;159;p6"/>
          <p:cNvSpPr/>
          <p:nvPr/>
        </p:nvSpPr>
        <p:spPr>
          <a:xfrm>
            <a:off x="713136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6.mp3" id="160" name="Google Shape;160;p6"/>
          <p:cNvPicPr preferRelativeResize="0"/>
          <p:nvPr/>
        </p:nvPicPr>
        <p:blipFill rotWithShape="1">
          <a:blip r:embed="rId4">
            <a:alphaModFix/>
          </a:blip>
          <a:srcRect b="0" l="0" r="0" t="0"/>
          <a:stretch/>
        </p:blipFill>
        <p:spPr>
          <a:xfrm>
            <a:off x="7197629" y="7768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Graphical user interface, sunburst chart&#10;&#10;Description automatically generated" id="166" name="Google Shape;166;p7"/>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67" name="Google Shape;16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8" name="Google Shape;168;p7"/>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2.1.5 Sources of Finance  </a:t>
            </a:r>
            <a:endParaRPr/>
          </a:p>
        </p:txBody>
      </p:sp>
      <p:sp>
        <p:nvSpPr>
          <p:cNvPr id="169" name="Google Shape;169;p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Starting a Business </a:t>
            </a:r>
            <a:endParaRPr/>
          </a:p>
        </p:txBody>
      </p:sp>
      <p:sp>
        <p:nvSpPr>
          <p:cNvPr id="170" name="Google Shape;170;p7"/>
          <p:cNvSpPr txBox="1"/>
          <p:nvPr>
            <p:ph idx="1" type="body"/>
          </p:nvPr>
        </p:nvSpPr>
        <p:spPr>
          <a:xfrm>
            <a:off x="887215" y="1939385"/>
            <a:ext cx="4774707"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Open Sans"/>
                <a:ea typeface="Open Sans"/>
                <a:cs typeface="Open Sans"/>
                <a:sym typeface="Open Sans"/>
              </a:rPr>
              <a:t>DEBT</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Lenders / Creditors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No ownership</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First claim to the firm’s cash flow</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To be returned at an agreed cost (interest) and time period (maturity)</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Less expensive than equity capital</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171" name="Google Shape;171;p7"/>
          <p:cNvSpPr/>
          <p:nvPr/>
        </p:nvSpPr>
        <p:spPr>
          <a:xfrm>
            <a:off x="7131363" y="7139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72" name="Google Shape;172;p7"/>
          <p:cNvPicPr preferRelativeResize="0"/>
          <p:nvPr/>
        </p:nvPicPr>
        <p:blipFill rotWithShape="1">
          <a:blip r:embed="rId4">
            <a:alphaModFix/>
          </a:blip>
          <a:srcRect b="0" l="0" r="0" t="0"/>
          <a:stretch/>
        </p:blipFill>
        <p:spPr>
          <a:xfrm>
            <a:off x="7268188" y="829605"/>
            <a:ext cx="724162" cy="72416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79" name="Google Shape;17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0" name="Google Shape;180;p8"/>
          <p:cNvSpPr/>
          <p:nvPr/>
        </p:nvSpPr>
        <p:spPr>
          <a:xfrm>
            <a:off x="887215" y="141181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2.2.1 Sources of Equity </a:t>
            </a:r>
            <a:endParaRPr/>
          </a:p>
        </p:txBody>
      </p:sp>
      <p:sp>
        <p:nvSpPr>
          <p:cNvPr id="181" name="Google Shape;181;p8"/>
          <p:cNvSpPr txBox="1"/>
          <p:nvPr/>
        </p:nvSpPr>
        <p:spPr>
          <a:xfrm>
            <a:off x="897653" y="4640"/>
            <a:ext cx="8162783" cy="13899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Equity and Debt Financing </a:t>
            </a:r>
            <a:endParaRPr/>
          </a:p>
        </p:txBody>
      </p:sp>
      <p:sp>
        <p:nvSpPr>
          <p:cNvPr id="182" name="Google Shape;182;p8"/>
          <p:cNvSpPr txBox="1"/>
          <p:nvPr>
            <p:ph idx="1" type="body"/>
          </p:nvPr>
        </p:nvSpPr>
        <p:spPr>
          <a:xfrm>
            <a:off x="904178" y="1967544"/>
            <a:ext cx="1038364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Sponsors' own capital</a:t>
            </a:r>
            <a:endParaRPr sz="2000"/>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Local banks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Certain investment funds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Multilateral institutions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Foreign and domestic institutional investors</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Local and international equity markets</a:t>
            </a:r>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183" name="Google Shape;183;p8"/>
          <p:cNvSpPr/>
          <p:nvPr/>
        </p:nvSpPr>
        <p:spPr>
          <a:xfrm>
            <a:off x="89096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8.mp3" id="184" name="Google Shape;184;p8"/>
          <p:cNvPicPr preferRelativeResize="0"/>
          <p:nvPr/>
        </p:nvPicPr>
        <p:blipFill rotWithShape="1">
          <a:blip r:embed="rId4">
            <a:alphaModFix/>
          </a:blip>
          <a:srcRect b="0" l="0" r="0" t="0"/>
          <a:stretch/>
        </p:blipFill>
        <p:spPr>
          <a:xfrm>
            <a:off x="8980981" y="7993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Graphical user interface, text&#10;&#10;Description automatically generated" id="190" name="Google Shape;19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1" name="Google Shape;191;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2" name="Google Shape;192;p9"/>
          <p:cNvSpPr/>
          <p:nvPr/>
        </p:nvSpPr>
        <p:spPr>
          <a:xfrm>
            <a:off x="887215" y="14044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2.2.2 Sources of Debt Financing </a:t>
            </a:r>
            <a:endParaRPr/>
          </a:p>
        </p:txBody>
      </p:sp>
      <p:sp>
        <p:nvSpPr>
          <p:cNvPr id="193" name="Google Shape;193;p9"/>
          <p:cNvSpPr txBox="1"/>
          <p:nvPr/>
        </p:nvSpPr>
        <p:spPr>
          <a:xfrm>
            <a:off x="897653" y="4640"/>
            <a:ext cx="8204537" cy="13899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Equity and Debt Financing </a:t>
            </a:r>
            <a:endParaRPr/>
          </a:p>
        </p:txBody>
      </p:sp>
      <p:sp>
        <p:nvSpPr>
          <p:cNvPr id="194" name="Google Shape;194;p9"/>
          <p:cNvSpPr txBox="1"/>
          <p:nvPr>
            <p:ph idx="1" type="body"/>
          </p:nvPr>
        </p:nvSpPr>
        <p:spPr>
          <a:xfrm>
            <a:off x="904178" y="1986094"/>
            <a:ext cx="1038364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000000"/>
              </a:buClr>
              <a:buSzPts val="2000"/>
              <a:buChar char="•"/>
            </a:pPr>
            <a:r>
              <a:rPr lang="en-US" sz="2000">
                <a:solidFill>
                  <a:srgbClr val="000000"/>
                </a:solidFill>
                <a:latin typeface="Open Sans"/>
                <a:ea typeface="Open Sans"/>
                <a:cs typeface="Open Sans"/>
                <a:sym typeface="Open Sans"/>
              </a:rPr>
              <a:t>Local banks</a:t>
            </a:r>
            <a:endParaRPr sz="2000"/>
          </a:p>
          <a:p>
            <a:pPr indent="-228600" lvl="0" marL="228600" rtl="0" algn="l">
              <a:lnSpc>
                <a:spcPct val="100000"/>
              </a:lnSpc>
              <a:spcBef>
                <a:spcPts val="1000"/>
              </a:spcBef>
              <a:spcAft>
                <a:spcPts val="0"/>
              </a:spcAft>
              <a:buClr>
                <a:srgbClr val="000000"/>
              </a:buClr>
              <a:buSzPts val="2000"/>
              <a:buChar char="•"/>
            </a:pPr>
            <a:r>
              <a:rPr lang="en-US" sz="2000">
                <a:solidFill>
                  <a:srgbClr val="000000"/>
                </a:solidFill>
                <a:latin typeface="Open Sans"/>
                <a:ea typeface="Open Sans"/>
                <a:cs typeface="Open Sans"/>
                <a:sym typeface="Open Sans"/>
              </a:rPr>
              <a:t>Local as well as international bond markets</a:t>
            </a:r>
            <a:endParaRPr/>
          </a:p>
          <a:p>
            <a:pPr indent="-228600" lvl="0" marL="228600" rtl="0" algn="l">
              <a:lnSpc>
                <a:spcPct val="100000"/>
              </a:lnSpc>
              <a:spcBef>
                <a:spcPts val="1000"/>
              </a:spcBef>
              <a:spcAft>
                <a:spcPts val="0"/>
              </a:spcAft>
              <a:buClr>
                <a:srgbClr val="000000"/>
              </a:buClr>
              <a:buSzPts val="2000"/>
              <a:buChar char="•"/>
            </a:pPr>
            <a:r>
              <a:rPr lang="en-US" sz="2000">
                <a:solidFill>
                  <a:srgbClr val="000000"/>
                </a:solidFill>
                <a:latin typeface="Open Sans"/>
                <a:ea typeface="Open Sans"/>
                <a:cs typeface="Open Sans"/>
                <a:sym typeface="Open Sans"/>
              </a:rPr>
              <a:t>International commercial banks</a:t>
            </a:r>
            <a:endParaRPr/>
          </a:p>
          <a:p>
            <a:pPr indent="-228600" lvl="0" marL="228600" rtl="0" algn="l">
              <a:lnSpc>
                <a:spcPct val="100000"/>
              </a:lnSpc>
              <a:spcBef>
                <a:spcPts val="1000"/>
              </a:spcBef>
              <a:spcAft>
                <a:spcPts val="0"/>
              </a:spcAft>
              <a:buClr>
                <a:srgbClr val="000000"/>
              </a:buClr>
              <a:buSzPts val="2000"/>
              <a:buChar char="•"/>
            </a:pPr>
            <a:r>
              <a:rPr lang="en-US" sz="2000">
                <a:solidFill>
                  <a:srgbClr val="000000"/>
                </a:solidFill>
                <a:latin typeface="Open Sans"/>
                <a:ea typeface="Open Sans"/>
                <a:cs typeface="Open Sans"/>
                <a:sym typeface="Open Sans"/>
              </a:rPr>
              <a:t>Multilateral finance institutions</a:t>
            </a:r>
            <a:endParaRPr/>
          </a:p>
          <a:p>
            <a:pPr indent="-228600" lvl="0" marL="228600" rtl="0" algn="l">
              <a:lnSpc>
                <a:spcPct val="100000"/>
              </a:lnSpc>
              <a:spcBef>
                <a:spcPts val="1000"/>
              </a:spcBef>
              <a:spcAft>
                <a:spcPts val="0"/>
              </a:spcAft>
              <a:buClr>
                <a:srgbClr val="000000"/>
              </a:buClr>
              <a:buSzPts val="2000"/>
              <a:buChar char="•"/>
            </a:pPr>
            <a:r>
              <a:rPr lang="en-US" sz="2000">
                <a:solidFill>
                  <a:srgbClr val="000000"/>
                </a:solidFill>
                <a:latin typeface="Open Sans"/>
                <a:ea typeface="Open Sans"/>
                <a:cs typeface="Open Sans"/>
                <a:sym typeface="Open Sans"/>
              </a:rPr>
              <a:t>Specialized energy and infrastructure funds</a:t>
            </a:r>
            <a:endParaRPr/>
          </a:p>
          <a:p>
            <a:pPr indent="-228600" lvl="0" marL="228600" rtl="0" algn="l">
              <a:lnSpc>
                <a:spcPct val="100000"/>
              </a:lnSpc>
              <a:spcBef>
                <a:spcPts val="1000"/>
              </a:spcBef>
              <a:spcAft>
                <a:spcPts val="0"/>
              </a:spcAft>
              <a:buClr>
                <a:srgbClr val="000000"/>
              </a:buClr>
              <a:buSzPts val="2000"/>
              <a:buChar char="•"/>
            </a:pPr>
            <a:r>
              <a:rPr lang="en-US" sz="2000">
                <a:solidFill>
                  <a:srgbClr val="000000"/>
                </a:solidFill>
                <a:latin typeface="Open Sans"/>
                <a:ea typeface="Open Sans"/>
                <a:cs typeface="Open Sans"/>
                <a:sym typeface="Open Sans"/>
              </a:rPr>
              <a:t>Institutional investors (pension funds, insurance companies, mutual funds)</a:t>
            </a:r>
            <a:endParaRPr/>
          </a:p>
          <a:p>
            <a:pPr indent="-228600" lvl="0" marL="228600" rtl="0" algn="l">
              <a:lnSpc>
                <a:spcPct val="100000"/>
              </a:lnSpc>
              <a:spcBef>
                <a:spcPts val="1000"/>
              </a:spcBef>
              <a:spcAft>
                <a:spcPts val="0"/>
              </a:spcAft>
              <a:buClr>
                <a:srgbClr val="000000"/>
              </a:buClr>
              <a:buSzPts val="2000"/>
              <a:buChar char="•"/>
            </a:pPr>
            <a:r>
              <a:rPr lang="en-US" sz="2000">
                <a:solidFill>
                  <a:srgbClr val="000000"/>
                </a:solidFill>
                <a:latin typeface="Open Sans"/>
                <a:ea typeface="Open Sans"/>
                <a:cs typeface="Open Sans"/>
                <a:sym typeface="Open Sans"/>
              </a:rPr>
              <a:t>Government-guaranteed official loans from multilateral institutions, regional banks, bilateral agencies</a:t>
            </a:r>
            <a:endParaRPr/>
          </a:p>
          <a:p>
            <a:pPr indent="-101600" lvl="0" marL="228600" rtl="0" algn="l">
              <a:lnSpc>
                <a:spcPct val="100000"/>
              </a:lnSpc>
              <a:spcBef>
                <a:spcPts val="1000"/>
              </a:spcBef>
              <a:spcAft>
                <a:spcPts val="0"/>
              </a:spcAft>
              <a:buClr>
                <a:schemeClr val="dk1"/>
              </a:buClr>
              <a:buSzPts val="2000"/>
              <a:buNone/>
            </a:pPr>
            <a:r>
              <a:t/>
            </a:r>
            <a:endParaRPr sz="2000">
              <a:solidFill>
                <a:srgbClr val="000000"/>
              </a:solidFill>
              <a:latin typeface="Open Sans"/>
              <a:ea typeface="Open Sans"/>
              <a:cs typeface="Open Sans"/>
              <a:sym typeface="Open Sans"/>
            </a:endParaRPr>
          </a:p>
        </p:txBody>
      </p:sp>
      <p:sp>
        <p:nvSpPr>
          <p:cNvPr id="195" name="Google Shape;195;p9"/>
          <p:cNvSpPr/>
          <p:nvPr/>
        </p:nvSpPr>
        <p:spPr>
          <a:xfrm>
            <a:off x="8909616" y="7255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2_Slide9.mp3" id="196" name="Google Shape;196;p9"/>
          <p:cNvPicPr preferRelativeResize="0"/>
          <p:nvPr/>
        </p:nvPicPr>
        <p:blipFill rotWithShape="1">
          <a:blip r:embed="rId4">
            <a:alphaModFix/>
          </a:blip>
          <a:srcRect b="0" l="0" r="0" t="0"/>
          <a:stretch/>
        </p:blipFill>
        <p:spPr>
          <a:xfrm>
            <a:off x="8980981" y="79167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