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Helvetica Neue"/>
      <p:regular r:id="rId26"/>
      <p:bold r:id="rId27"/>
      <p:italic r:id="rId28"/>
      <p:boldItalic r:id="rId29"/>
    </p:embeddedFont>
    <p:embeddedFont>
      <p:font typeface="Arial Black"/>
      <p:regular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i1+1h5LsffKQy4x2FS9NZobt1U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regular.fntdata"/><Relationship Id="rId25" Type="http://schemas.openxmlformats.org/officeDocument/2006/relationships/slide" Target="slides/slide21.xml"/><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regular.fntdata"/><Relationship Id="rId30" Type="http://schemas.openxmlformats.org/officeDocument/2006/relationships/font" Target="fonts/ArialBlack-regular.fntdata"/><Relationship Id="rId11" Type="http://schemas.openxmlformats.org/officeDocument/2006/relationships/slide" Target="slides/slide7.xml"/><Relationship Id="rId33" Type="http://schemas.openxmlformats.org/officeDocument/2006/relationships/font" Target="fonts/OpenSans-italic.fntdata"/><Relationship Id="rId10" Type="http://schemas.openxmlformats.org/officeDocument/2006/relationships/slide" Target="slides/slide6.xml"/><Relationship Id="rId32" Type="http://schemas.openxmlformats.org/officeDocument/2006/relationships/font" Target="fonts/OpenSans-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OpenSans-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rPr lang="sv-SE" sz="1100">
                <a:latin typeface="Arial"/>
                <a:ea typeface="Arial"/>
                <a:cs typeface="Arial"/>
                <a:sym typeface="Arial"/>
              </a:rPr>
              <a:t>Policy cycle is </a:t>
            </a:r>
            <a:r>
              <a:rPr b="1" lang="sv-SE" sz="1100">
                <a:latin typeface="Arial"/>
                <a:ea typeface="Arial"/>
                <a:cs typeface="Arial"/>
                <a:sym typeface="Arial"/>
              </a:rPr>
              <a:t>a hypothetical process that explains how policy is drafted, implemented and assessed</a:t>
            </a:r>
            <a:r>
              <a:rPr lang="sv-SE" sz="1100">
                <a:latin typeface="Arial"/>
                <a:ea typeface="Arial"/>
                <a:cs typeface="Arial"/>
                <a:sym typeface="Arial"/>
              </a:rPr>
              <a:t>. It serves more as an instructive guide than as a practical strictly-defined process. </a:t>
            </a:r>
            <a:endParaRPr sz="1100">
              <a:latin typeface="Arial"/>
              <a:ea typeface="Arial"/>
              <a:cs typeface="Arial"/>
              <a:sym typeface="Arial"/>
            </a:endParaRPr>
          </a:p>
          <a:p>
            <a:pPr indent="0" lvl="0" marL="0" rtl="0" algn="just">
              <a:lnSpc>
                <a:spcPct val="100000"/>
              </a:lnSpc>
              <a:spcBef>
                <a:spcPts val="0"/>
              </a:spcBef>
              <a:spcAft>
                <a:spcPts val="0"/>
              </a:spcAft>
              <a:buSzPts val="1400"/>
              <a:buNone/>
            </a:pPr>
            <a:r>
              <a:rPr lang="sv-SE" sz="1100">
                <a:latin typeface="Arial"/>
                <a:ea typeface="Arial"/>
                <a:cs typeface="Arial"/>
                <a:sym typeface="Arial"/>
              </a:rPr>
              <a:t>It is important to note that, this sequential representation of activities does not reflect the realities of policymaking. The cycle </a:t>
            </a:r>
            <a:r>
              <a:rPr i="0" lang="sv-SE" sz="1100" u="none" strike="noStrike">
                <a:solidFill>
                  <a:schemeClr val="dk1"/>
                </a:solidFill>
                <a:latin typeface="Arial"/>
                <a:ea typeface="Arial"/>
                <a:cs typeface="Arial"/>
                <a:sym typeface="Arial"/>
              </a:rPr>
              <a:t>reduces policy making to a structured, logical methodical process that does not reflect reality. Even policies which have the semblance of proceeding in stages actually consist of a series of reversals and repetition.</a:t>
            </a:r>
            <a:endParaRPr sz="1100">
              <a:latin typeface="Arial"/>
              <a:ea typeface="Arial"/>
              <a:cs typeface="Arial"/>
              <a:sym typeface="Arial"/>
            </a:endParaRPr>
          </a:p>
          <a:p>
            <a:pPr indent="0" lvl="0" marL="0" rtl="0" algn="just">
              <a:lnSpc>
                <a:spcPct val="100000"/>
              </a:lnSpc>
              <a:spcBef>
                <a:spcPts val="0"/>
              </a:spcBef>
              <a:spcAft>
                <a:spcPts val="0"/>
              </a:spcAft>
              <a:buSzPts val="1400"/>
              <a:buNone/>
            </a:pPr>
            <a:r>
              <a:rPr lang="sv-SE" sz="1100">
                <a:latin typeface="Arial"/>
                <a:ea typeface="Arial"/>
                <a:cs typeface="Arial"/>
                <a:sym typeface="Arial"/>
              </a:rPr>
              <a:t>Once policymakers identify a problem exists it becomes eligible for (public) policy solutions. </a:t>
            </a:r>
            <a:endParaRPr sz="1100">
              <a:latin typeface="Arial"/>
              <a:ea typeface="Arial"/>
              <a:cs typeface="Arial"/>
              <a:sym typeface="Arial"/>
            </a:endParaRPr>
          </a:p>
          <a:p>
            <a:pPr indent="0" lvl="0" marL="0" rtl="0" algn="just">
              <a:lnSpc>
                <a:spcPct val="100000"/>
              </a:lnSpc>
              <a:spcBef>
                <a:spcPts val="0"/>
              </a:spcBef>
              <a:spcAft>
                <a:spcPts val="0"/>
              </a:spcAft>
              <a:buSzPts val="1400"/>
              <a:buNone/>
            </a:pPr>
            <a:r>
              <a:rPr lang="sv-SE" sz="1100">
                <a:latin typeface="Arial"/>
                <a:ea typeface="Arial"/>
                <a:cs typeface="Arial"/>
                <a:sym typeface="Arial"/>
              </a:rPr>
              <a:t>The process of developing, evaluating and producing a policy also includes several process phases.</a:t>
            </a:r>
            <a:endParaRPr sz="1100">
              <a:latin typeface="Arial"/>
              <a:ea typeface="Arial"/>
              <a:cs typeface="Arial"/>
              <a:sym typeface="Arial"/>
            </a:endParaRPr>
          </a:p>
          <a:p>
            <a:pPr indent="0" lvl="0" marL="0" rtl="0" algn="just">
              <a:lnSpc>
                <a:spcPct val="100000"/>
              </a:lnSpc>
              <a:spcBef>
                <a:spcPts val="0"/>
              </a:spcBef>
              <a:spcAft>
                <a:spcPts val="0"/>
              </a:spcAft>
              <a:buSzPts val="1400"/>
              <a:buNone/>
            </a:pPr>
            <a:r>
              <a:rPr lang="sv-SE" sz="1100">
                <a:latin typeface="Arial"/>
                <a:ea typeface="Arial"/>
                <a:cs typeface="Arial"/>
                <a:sym typeface="Arial"/>
              </a:rPr>
              <a:t>The policy making process contains four sequential stages, also known as a policy cycle covering from a notional point at which policymakers begin to think about a problem to a notional end point at which a policy has been evaluated.</a:t>
            </a:r>
            <a:endParaRPr sz="1100">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There are many ways of describing policymaking as a process, the policy sequential analysis model provides a simplified understanding of the complexities of the policy process</a:t>
            </a:r>
            <a:endParaRPr sz="1100">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i="0" lang="sv-SE" sz="1100" u="none" cap="none" strike="noStrike">
                <a:solidFill>
                  <a:schemeClr val="dk1"/>
                </a:solidFill>
                <a:latin typeface="Arial"/>
                <a:ea typeface="Arial"/>
                <a:cs typeface="Arial"/>
                <a:sym typeface="Arial"/>
              </a:rPr>
              <a:t>The stages of the policy cycle may vary depending on the policy context, but the general process remains the same.</a:t>
            </a:r>
            <a:endParaRPr i="0" sz="1100" u="none" cap="none" strike="noStrike">
              <a:solidFill>
                <a:schemeClr val="dk1"/>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190" name="Google Shape;190;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An issue needs to be recognised as a “problem” by politicians, policy-makers and the overall community before it can be raised in the policy-making agenda.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This is achieved either on an ad hoc basis through focusing on events such as disasters, accidents or crises and the linked media attention.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Or, through more deliberate or planned avenues, where modelling results showing key information on the magnitude of the problem.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Once a problem is identified, policymakers must determine whether or not it is a priority and whether it requires action.</a:t>
            </a:r>
            <a:endParaRPr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211" name="Google Shape;21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rPr lang="sv-SE" sz="1100">
                <a:latin typeface="Arial"/>
                <a:ea typeface="Arial"/>
                <a:cs typeface="Arial"/>
                <a:sym typeface="Arial"/>
              </a:rPr>
              <a:t>agenda setting refers to the process of defining and understanding the nature of the problem. </a:t>
            </a:r>
            <a:endParaRPr sz="1100">
              <a:latin typeface="Arial"/>
              <a:ea typeface="Arial"/>
              <a:cs typeface="Arial"/>
              <a:sym typeface="Arial"/>
            </a:endParaRPr>
          </a:p>
          <a:p>
            <a:pPr indent="0" lvl="0" marL="0" rtl="0" algn="just">
              <a:lnSpc>
                <a:spcPct val="100000"/>
              </a:lnSpc>
              <a:spcBef>
                <a:spcPts val="0"/>
              </a:spcBef>
              <a:spcAft>
                <a:spcPts val="0"/>
              </a:spcAft>
              <a:buSzPts val="1400"/>
              <a:buNone/>
            </a:pPr>
            <a:r>
              <a:rPr lang="sv-SE" sz="1100">
                <a:latin typeface="Arial"/>
                <a:ea typeface="Arial"/>
                <a:cs typeface="Arial"/>
                <a:sym typeface="Arial"/>
              </a:rPr>
              <a:t>Negotiation among stakeholders begins in this phase as how the agenda is defined can determine the tone and framework of the results to be achieved. </a:t>
            </a:r>
            <a:endParaRPr sz="1100">
              <a:latin typeface="Arial"/>
              <a:ea typeface="Arial"/>
              <a:cs typeface="Arial"/>
              <a:sym typeface="Arial"/>
            </a:endParaRPr>
          </a:p>
          <a:p>
            <a:pPr indent="0" lvl="0" marL="0" rtl="0" algn="just">
              <a:lnSpc>
                <a:spcPct val="100000"/>
              </a:lnSpc>
              <a:spcBef>
                <a:spcPts val="0"/>
              </a:spcBef>
              <a:spcAft>
                <a:spcPts val="0"/>
              </a:spcAft>
              <a:buSzPts val="1400"/>
              <a:buNone/>
            </a:pPr>
            <a:r>
              <a:rPr lang="sv-SE" sz="1100">
                <a:latin typeface="Arial"/>
                <a:ea typeface="Arial"/>
                <a:cs typeface="Arial"/>
                <a:sym typeface="Arial"/>
              </a:rPr>
              <a:t>Stakeholders often see this phase as vital to the policy-making process.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i="0" sz="1100" u="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0" lang="sv-SE" sz="1100" u="none" strike="noStrike">
                <a:solidFill>
                  <a:schemeClr val="dk1"/>
                </a:solidFill>
                <a:latin typeface="Arial"/>
                <a:ea typeface="Arial"/>
                <a:cs typeface="Arial"/>
                <a:sym typeface="Arial"/>
              </a:rPr>
              <a:t>This step identifies new issues that may require government action. </a:t>
            </a:r>
            <a:r>
              <a:rPr lang="sv-SE" sz="1100">
                <a:latin typeface="Arial"/>
                <a:ea typeface="Arial"/>
                <a:cs typeface="Arial"/>
                <a:sym typeface="Arial"/>
              </a:rPr>
              <a:t>Decisions at this phase focus on whether and how to proceed. </a:t>
            </a:r>
            <a:r>
              <a:rPr i="0" lang="sv-SE" sz="1100" u="none" strike="noStrike">
                <a:solidFill>
                  <a:schemeClr val="dk1"/>
                </a:solidFill>
                <a:latin typeface="Arial"/>
                <a:ea typeface="Arial"/>
                <a:cs typeface="Arial"/>
                <a:sym typeface="Arial"/>
              </a:rPr>
              <a:t>For example, If multiple areas are identified policymakers might need to reach consensus if all can all be assessed, or particular issues may be given a priority.</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i="0" sz="1100" u="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0" lang="sv-SE" sz="1100" u="none" strike="noStrike">
                <a:solidFill>
                  <a:schemeClr val="dk1"/>
                </a:solidFill>
                <a:latin typeface="Arial"/>
                <a:ea typeface="Arial"/>
                <a:cs typeface="Arial"/>
                <a:sym typeface="Arial"/>
              </a:rPr>
              <a:t>New scientific results can be the foundation for new policies. Or new focus areas can be realised through horizon/foresight scanning events that identify emerging issues with policy-relevance.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1" lang="sv-SE" sz="1100" u="none" strike="noStrike">
                <a:solidFill>
                  <a:schemeClr val="dk1"/>
                </a:solidFill>
                <a:latin typeface="Arial"/>
                <a:ea typeface="Arial"/>
                <a:cs typeface="Arial"/>
                <a:sym typeface="Arial"/>
              </a:rPr>
              <a:t>For example</a:t>
            </a:r>
            <a:r>
              <a:rPr i="0" lang="sv-SE" sz="1100" u="none" strike="noStrike">
                <a:solidFill>
                  <a:schemeClr val="dk1"/>
                </a:solidFill>
                <a:latin typeface="Arial"/>
                <a:ea typeface="Arial"/>
                <a:cs typeface="Arial"/>
                <a:sym typeface="Arial"/>
              </a:rPr>
              <a:t>: a foresight study may indicate that growing population and steadily increasing energy consumption per capita will require an increased energy production. This, along with the need to reduce emissions and limit future climate change, may result in policymakers deciding to explore and assess if increasing solar panel usage is a relevant option.</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227" name="Google Shape;227;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 formulation refers to the search for solutions.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In this stage, policymakers develop potential solutions to the problem at hand. This involves conducting research, consulting with experts, and considering the potential costs and benefits of different policy options.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Before a problem can reach the decision agenda, decision-makers must be given at least one alternative solution and ready to put in place. Politicians concerned with an array of problems will prioritize to act on the ones where the administration, the scientific community, or somebody else, could provide a constructive solution, often worked out in advance. Often developed by policy communities (including public institutions, universities, think-tanks, and/or private bodies) these provide alternative solutions for the problems. To achieve success, these policies should be technically sound, culturally and ethically acceptable and financially reasonable. Such solutions are accepted more readily if they do not conflict with other interests, and therefore, it is often worth studying other interests and pursuing such solutions.</a:t>
            </a:r>
            <a:endParaRPr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243" name="Google Shape;243;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 adoption stage involves gaining approval for the proposed policy from relevant government bodies.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This may involve drafting legislation, consulting with stakeholders, and negotiating with other policymakers.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1" lang="sv-SE" sz="1100" u="none" cap="none" strike="noStrike">
                <a:solidFill>
                  <a:schemeClr val="dk1"/>
                </a:solidFill>
                <a:latin typeface="Arial"/>
                <a:ea typeface="Arial"/>
                <a:cs typeface="Arial"/>
                <a:sym typeface="Arial"/>
              </a:rPr>
              <a:t>Example</a:t>
            </a:r>
            <a:r>
              <a:rPr i="0" lang="sv-SE" sz="1100" u="none" cap="none" strike="noStrike">
                <a:solidFill>
                  <a:schemeClr val="dk1"/>
                </a:solidFill>
                <a:latin typeface="Arial"/>
                <a:ea typeface="Arial"/>
                <a:cs typeface="Arial"/>
                <a:sym typeface="Arial"/>
              </a:rPr>
              <a:t>: A nation-wide policy to increase solar capacity can be implemented by the national government, but changing a law will require a vote in Parliament.</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Policymakers also seek approval and consent from interest groups.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Policymakers need to be able to recognize appropriate moments in politics when a policy decision can be made.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Suitable opportunities often arise in election campaigns; during the establishment of a new government; or during a change in parliament.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 political process involves negotiations between all the parties involved and the more conflicting interests there are, the more difficult the process to find a common solution.</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259" name="Google Shape;259;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Once a policy has been adopted, it must be implemented. This involves putting the policy into action, often through the creation of new programs or the modification of existing ones.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Implementation may also involve hiring staff, developing guidelines and procedures, and distributing resources.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0" lang="sv-SE" sz="1100" u="none" strike="noStrike">
                <a:solidFill>
                  <a:schemeClr val="dk1"/>
                </a:solidFill>
                <a:latin typeface="Arial"/>
                <a:ea typeface="Arial"/>
                <a:cs typeface="Arial"/>
                <a:sym typeface="Arial"/>
              </a:rPr>
              <a:t>The implementation phase is e</a:t>
            </a:r>
            <a:r>
              <a:rPr lang="sv-SE" sz="1100">
                <a:latin typeface="Arial"/>
                <a:ea typeface="Arial"/>
                <a:cs typeface="Arial"/>
                <a:sym typeface="Arial"/>
              </a:rPr>
              <a:t>nsuring that the entity to operationalise the policy has the resources to do so, and that policy decisions are carried out as planned. This includes planning, sequencing actions, and developing resources, timeline, expenses and revenue etc. </a:t>
            </a:r>
            <a:r>
              <a:rPr i="0" lang="sv-SE" sz="1100" u="none" strike="noStrike">
                <a:solidFill>
                  <a:schemeClr val="dk1"/>
                </a:solidFill>
                <a:latin typeface="Arial"/>
                <a:ea typeface="Arial"/>
                <a:cs typeface="Arial"/>
                <a:sym typeface="Arial"/>
              </a:rPr>
              <a:t>This may include establishing that the correct partners have the resources and knowledge to implement the policy and monitoring to ensure correct policy implementation is also necessary.</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i="0" sz="1100" u="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0" lang="sv-SE" sz="1100" u="none" strike="noStrike">
                <a:solidFill>
                  <a:schemeClr val="dk1"/>
                </a:solidFill>
                <a:latin typeface="Arial"/>
                <a:ea typeface="Arial"/>
                <a:cs typeface="Arial"/>
                <a:sym typeface="Arial"/>
              </a:rPr>
              <a:t>Policy evaluation. This step assesses the effectiveness and success of the policy. </a:t>
            </a:r>
            <a:r>
              <a:rPr lang="sv-SE" sz="1100">
                <a:latin typeface="Arial"/>
                <a:ea typeface="Arial"/>
                <a:cs typeface="Arial"/>
                <a:sym typeface="Arial"/>
              </a:rPr>
              <a:t>After a policy has been implemented, policymakers must assess its effectiveness. This involves collecting data, monitoring progress, and analysing outcomes.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 results of the evaluation can inform revisions to the policy or help policymakers make decisions about future policies.</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i="0" lang="sv-SE" sz="1100" u="none" strike="noStrike">
                <a:solidFill>
                  <a:schemeClr val="dk1"/>
                </a:solidFill>
                <a:latin typeface="Arial"/>
                <a:ea typeface="Arial"/>
                <a:cs typeface="Arial"/>
                <a:sym typeface="Arial"/>
              </a:rPr>
              <a:t> Did any unpredicted effects occur? These assessments can be quantitative and/or qualitative.</a:t>
            </a:r>
            <a:r>
              <a:rPr lang="sv-SE" sz="1100">
                <a:latin typeface="Arial"/>
                <a:ea typeface="Arial"/>
                <a:cs typeface="Arial"/>
                <a:sym typeface="Arial"/>
              </a:rPr>
              <a:t> Assessing the extent to which the policy was successful or the decision was the correct one; if it was implemented correctly and, if so, had the desired effect.</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i="0" sz="1100" u="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271" name="Google Shape;27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sv-SE" sz="1200" u="none" cap="none" strike="noStrike">
                <a:solidFill>
                  <a:schemeClr val="dk1"/>
                </a:solidFill>
                <a:latin typeface="Calibri"/>
                <a:ea typeface="Calibri"/>
                <a:cs typeface="Calibri"/>
                <a:sym typeface="Calibri"/>
              </a:rPr>
              <a:t>The politics of policymaking refers to the ways in which political actors, institutions, and processes shape the development and implementation of public policies. Policymaking involves a complex interplay of competing interests, values, and ideologies, and is influenced by a wide range of factors, including public opinion, interest group advocacy, economic conditions, and electoral politics.</a:t>
            </a:r>
            <a:endParaRPr/>
          </a:p>
          <a:p>
            <a:pPr indent="-228600" lvl="0" marL="457200" marR="0" rtl="0" algn="l">
              <a:lnSpc>
                <a:spcPct val="100000"/>
              </a:lnSpc>
              <a:spcBef>
                <a:spcPts val="0"/>
              </a:spcBef>
              <a:spcAft>
                <a:spcPts val="0"/>
              </a:spcAft>
              <a:buClr>
                <a:srgbClr val="000000"/>
              </a:buClr>
              <a:buSzPts val="1400"/>
              <a:buFont typeface="Arial"/>
              <a:buNone/>
            </a:pPr>
            <a:r>
              <a:rPr b="0" i="0" lang="sv-SE" sz="1200" u="none" cap="none" strike="noStrike">
                <a:solidFill>
                  <a:schemeClr val="dk1"/>
                </a:solidFill>
                <a:latin typeface="Calibri"/>
                <a:ea typeface="Calibri"/>
                <a:cs typeface="Calibri"/>
                <a:sym typeface="Calibri"/>
              </a:rPr>
              <a:t>The politics of policymaking can also be shaped by the broader political context, such as the partisan makeup of government, the distribution of political power among different levels of government, and the role of interest groups and other stakeholders in shaping policy outcomes.</a:t>
            </a:r>
            <a:endParaRPr/>
          </a:p>
        </p:txBody>
      </p:sp>
      <p:sp>
        <p:nvSpPr>
          <p:cNvPr id="287" name="Google Shape;28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Within this context, The policy cycle formula is useful to understand the process. However, its simplification is misleading. In reality, policymaking is fraught with complexity, uncertainty, inadequate data, and political conflict.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policy-making is a complex, highly political and a continual process. It can stretch over long periods of time and involves many actors and interests, which may vary over the course of time.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It is almost never straight forward and often feels more like a tangled web of process. Often, the completion of one stage does not guarantee movement to the next. Nor is progress in one stage dependent on completion of all tasks in the previous stage. The making of public policy is also often embedded in competitive politics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Because policy is expressly about values – “who gets what, when and how” – and a process of determining how resources are distributed, the process is characterised by argumentation and persuasion and consensus is achieved as a result of negotiations and bargaining and trade-offs. </a:t>
            </a:r>
            <a:endParaRPr b="1"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295" name="Google Shape;295;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rPr b="0" i="0" lang="sv-SE" sz="1200" u="none" cap="none" strike="noStrike">
                <a:solidFill>
                  <a:schemeClr val="dk1"/>
                </a:solidFill>
                <a:latin typeface="Calibri"/>
                <a:ea typeface="Calibri"/>
                <a:cs typeface="Calibri"/>
                <a:sym typeface="Calibri"/>
              </a:rPr>
              <a:t>Energy policy decisions are influenced by </a:t>
            </a:r>
            <a:endParaRPr/>
          </a:p>
          <a:p>
            <a:pPr indent="-228600" lvl="0" marL="457200" rtl="0" algn="just">
              <a:lnSpc>
                <a:spcPct val="100000"/>
              </a:lnSpc>
              <a:spcBef>
                <a:spcPts val="0"/>
              </a:spcBef>
              <a:spcAft>
                <a:spcPts val="0"/>
              </a:spcAft>
              <a:buSzPts val="1400"/>
              <a:buFont typeface="Arial"/>
              <a:buChar char="•"/>
            </a:pPr>
            <a:r>
              <a:rPr b="0" i="0" lang="sv-SE" sz="1200" u="none" cap="none" strike="noStrike">
                <a:solidFill>
                  <a:schemeClr val="dk1"/>
                </a:solidFill>
                <a:latin typeface="Calibri"/>
                <a:ea typeface="Calibri"/>
                <a:cs typeface="Calibri"/>
                <a:sym typeface="Calibri"/>
              </a:rPr>
              <a:t>the interests of various stakeholders, including energy producers, consumers, environmental groups, labour unions, and government officials. These stakeholders may have different priorities and may advocate for policies that benefit their interests.</a:t>
            </a:r>
            <a:endParaRPr/>
          </a:p>
          <a:p>
            <a:pPr indent="-228600" lvl="0" marL="457200" rtl="0" algn="just">
              <a:lnSpc>
                <a:spcPct val="100000"/>
              </a:lnSpc>
              <a:spcBef>
                <a:spcPts val="0"/>
              </a:spcBef>
              <a:spcAft>
                <a:spcPts val="0"/>
              </a:spcAft>
              <a:buSzPts val="1400"/>
              <a:buFont typeface="Arial"/>
              <a:buChar char="•"/>
            </a:pPr>
            <a:r>
              <a:rPr b="0" i="0" lang="sv-SE" sz="1200" u="none" cap="none" strike="noStrike">
                <a:solidFill>
                  <a:schemeClr val="dk1"/>
                </a:solidFill>
                <a:latin typeface="Calibri"/>
                <a:ea typeface="Calibri"/>
                <a:cs typeface="Calibri"/>
                <a:sym typeface="Calibri"/>
              </a:rPr>
              <a:t>political ideology, with different political parties and actors advocating for different approaches to energy production and consumption. For example, some politicians may prioritize the development of renewable energy sources, while others may prioritize the use of fossil fuels.</a:t>
            </a:r>
            <a:endParaRPr/>
          </a:p>
          <a:p>
            <a:pPr indent="-228600" lvl="0" marL="457200" marR="0" rtl="0" algn="just">
              <a:lnSpc>
                <a:spcPct val="100000"/>
              </a:lnSpc>
              <a:spcBef>
                <a:spcPts val="0"/>
              </a:spcBef>
              <a:spcAft>
                <a:spcPts val="0"/>
              </a:spcAft>
              <a:buClr>
                <a:srgbClr val="000000"/>
              </a:buClr>
              <a:buSzPts val="1400"/>
              <a:buFont typeface="Arial"/>
              <a:buChar char="•"/>
            </a:pPr>
            <a:r>
              <a:rPr b="0" i="0" lang="sv-SE" sz="1200" u="none" cap="none" strike="noStrike">
                <a:solidFill>
                  <a:schemeClr val="dk1"/>
                </a:solidFill>
                <a:latin typeface="Calibri"/>
                <a:ea typeface="Calibri"/>
                <a:cs typeface="Calibri"/>
                <a:sym typeface="Calibri"/>
              </a:rPr>
              <a:t>Economic considerations, including the cost of energy production and the impact of energy policy on economic growth and job creation.</a:t>
            </a:r>
            <a:endParaRPr/>
          </a:p>
          <a:p>
            <a:pPr indent="-228600" lvl="0" marL="457200" marR="0" rtl="0" algn="just">
              <a:lnSpc>
                <a:spcPct val="100000"/>
              </a:lnSpc>
              <a:spcBef>
                <a:spcPts val="0"/>
              </a:spcBef>
              <a:spcAft>
                <a:spcPts val="0"/>
              </a:spcAft>
              <a:buClr>
                <a:srgbClr val="000000"/>
              </a:buClr>
              <a:buSzPts val="1400"/>
              <a:buFont typeface="Arial"/>
              <a:buChar char="•"/>
            </a:pPr>
            <a:r>
              <a:rPr b="0" i="0" lang="sv-SE" sz="1200" u="none" cap="none" strike="noStrike">
                <a:solidFill>
                  <a:schemeClr val="dk1"/>
                </a:solidFill>
                <a:latin typeface="Calibri"/>
                <a:ea typeface="Calibri"/>
                <a:cs typeface="Calibri"/>
                <a:sym typeface="Calibri"/>
              </a:rPr>
              <a:t>international relations, including geopolitical considerations and the influence of international energy markets.</a:t>
            </a:r>
            <a:endParaRPr/>
          </a:p>
          <a:p>
            <a:pPr indent="-228600" lvl="0" marL="457200" rtl="0" algn="just">
              <a:lnSpc>
                <a:spcPct val="100000"/>
              </a:lnSpc>
              <a:spcBef>
                <a:spcPts val="0"/>
              </a:spcBef>
              <a:spcAft>
                <a:spcPts val="0"/>
              </a:spcAft>
              <a:buSzPts val="1400"/>
              <a:buNone/>
            </a:pPr>
            <a:r>
              <a:t/>
            </a:r>
            <a:endParaRPr b="1" sz="1200">
              <a:latin typeface="Times New Roman"/>
              <a:ea typeface="Times New Roman"/>
              <a:cs typeface="Times New Roman"/>
              <a:sym typeface="Times New Roman"/>
            </a:endParaRPr>
          </a:p>
        </p:txBody>
      </p:sp>
      <p:sp>
        <p:nvSpPr>
          <p:cNvPr id="307" name="Google Shape;307;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just">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Energy policy is inherently political as it involves decisions made by governments and other political actors regarding the production, distribution, and consumption of energy resources. Here are some examples of energy policies that are political:</a:t>
            </a:r>
            <a:endParaRPr sz="1100">
              <a:latin typeface="Arial"/>
              <a:ea typeface="Arial"/>
              <a:cs typeface="Arial"/>
              <a:sym typeface="Arial"/>
            </a:endParaRPr>
          </a:p>
          <a:p>
            <a:pPr indent="-266700" lvl="0" marL="285750" rtl="0" algn="l">
              <a:lnSpc>
                <a:spcPct val="100000"/>
              </a:lnSpc>
              <a:spcBef>
                <a:spcPts val="0"/>
              </a:spcBef>
              <a:spcAft>
                <a:spcPts val="0"/>
              </a:spcAft>
              <a:buSzPts val="1100"/>
              <a:buChar char="•"/>
            </a:pPr>
            <a:r>
              <a:rPr lang="sv-SE" sz="1100">
                <a:latin typeface="Arial"/>
                <a:ea typeface="Arial"/>
                <a:cs typeface="Arial"/>
                <a:sym typeface="Arial"/>
              </a:rPr>
              <a:t>Financial support to the fossil fuel industry can be seen as a political decision to support the industry and its interests.</a:t>
            </a:r>
            <a:endParaRPr sz="1100">
              <a:latin typeface="Arial"/>
              <a:ea typeface="Arial"/>
              <a:cs typeface="Arial"/>
              <a:sym typeface="Arial"/>
            </a:endParaRPr>
          </a:p>
          <a:p>
            <a:pPr indent="-266700" lvl="0" marL="285750" rtl="0" algn="l">
              <a:lnSpc>
                <a:spcPct val="100000"/>
              </a:lnSpc>
              <a:spcBef>
                <a:spcPts val="0"/>
              </a:spcBef>
              <a:spcAft>
                <a:spcPts val="0"/>
              </a:spcAft>
              <a:buSzPts val="1100"/>
              <a:buChar char="•"/>
            </a:pPr>
            <a:r>
              <a:rPr lang="sv-SE" sz="1100">
                <a:latin typeface="Arial"/>
                <a:ea typeface="Arial"/>
                <a:cs typeface="Arial"/>
                <a:sym typeface="Arial"/>
              </a:rPr>
              <a:t>Governments incentives such as tax credits to promote the development of renewable energy sources may be seen as a political decision.</a:t>
            </a:r>
            <a:endParaRPr sz="1100">
              <a:latin typeface="Arial"/>
              <a:ea typeface="Arial"/>
              <a:cs typeface="Arial"/>
              <a:sym typeface="Arial"/>
            </a:endParaRPr>
          </a:p>
          <a:p>
            <a:pPr indent="-266700" lvl="0" marL="285750" rtl="0" algn="l">
              <a:lnSpc>
                <a:spcPct val="100000"/>
              </a:lnSpc>
              <a:spcBef>
                <a:spcPts val="0"/>
              </a:spcBef>
              <a:spcAft>
                <a:spcPts val="0"/>
              </a:spcAft>
              <a:buSzPts val="1100"/>
              <a:buChar char="•"/>
            </a:pPr>
            <a:r>
              <a:rPr lang="sv-SE" sz="1100">
                <a:latin typeface="Arial"/>
                <a:ea typeface="Arial"/>
                <a:cs typeface="Arial"/>
                <a:sym typeface="Arial"/>
              </a:rPr>
              <a:t>Some countries prioritise energy independence more than anything as a political goal, which can involve investing in domestic energy production.</a:t>
            </a:r>
            <a:endParaRPr sz="1100">
              <a:latin typeface="Arial"/>
              <a:ea typeface="Arial"/>
              <a:cs typeface="Arial"/>
              <a:sym typeface="Arial"/>
            </a:endParaRPr>
          </a:p>
          <a:p>
            <a:pPr indent="-266700" lvl="0" marL="285750" rtl="0" algn="l">
              <a:lnSpc>
                <a:spcPct val="100000"/>
              </a:lnSpc>
              <a:spcBef>
                <a:spcPts val="0"/>
              </a:spcBef>
              <a:spcAft>
                <a:spcPts val="0"/>
              </a:spcAft>
              <a:buSzPts val="1100"/>
              <a:buChar char="•"/>
            </a:pPr>
            <a:r>
              <a:rPr lang="sv-SE" sz="1100">
                <a:latin typeface="Arial"/>
                <a:ea typeface="Arial"/>
                <a:cs typeface="Arial"/>
                <a:sym typeface="Arial"/>
              </a:rPr>
              <a:t>Climate change regulations, such as carbon pricing, are often politically contentious, as they can have economic impacts.</a:t>
            </a:r>
            <a:endParaRPr sz="1100">
              <a:latin typeface="Arial"/>
              <a:ea typeface="Arial"/>
              <a:cs typeface="Arial"/>
              <a:sym typeface="Arial"/>
            </a:endParaRPr>
          </a:p>
          <a:p>
            <a:pPr indent="-228600" lvl="0" marL="457200" marR="0" rtl="0" algn="just">
              <a:lnSpc>
                <a:spcPct val="100000"/>
              </a:lnSpc>
              <a:spcBef>
                <a:spcPts val="0"/>
              </a:spcBef>
              <a:spcAft>
                <a:spcPts val="0"/>
              </a:spcAft>
              <a:buClr>
                <a:srgbClr val="000000"/>
              </a:buClr>
              <a:buSzPts val="1400"/>
              <a:buFont typeface="Arial"/>
              <a:buNone/>
            </a:pPr>
            <a:r>
              <a:rPr i="0" lang="sv-SE" sz="1100" u="none" cap="none" strike="noStrike">
                <a:solidFill>
                  <a:schemeClr val="dk1"/>
                </a:solidFill>
                <a:latin typeface="Arial"/>
                <a:ea typeface="Arial"/>
                <a:cs typeface="Arial"/>
                <a:sym typeface="Arial"/>
              </a:rPr>
              <a:t>Overall, energy policy is closely tied to political decisions and priorities, and can have significant economic, social, and environmental implications.</a:t>
            </a:r>
            <a:endParaRPr sz="1100">
              <a:latin typeface="Arial"/>
              <a:ea typeface="Arial"/>
              <a:cs typeface="Arial"/>
              <a:sym typeface="Arial"/>
            </a:endParaRPr>
          </a:p>
          <a:p>
            <a:pPr indent="-228600" lvl="0" marL="457200" rtl="0" algn="just">
              <a:lnSpc>
                <a:spcPct val="100000"/>
              </a:lnSpc>
              <a:spcBef>
                <a:spcPts val="0"/>
              </a:spcBef>
              <a:spcAft>
                <a:spcPts val="0"/>
              </a:spcAft>
              <a:buSzPts val="1400"/>
              <a:buNone/>
            </a:pPr>
            <a:r>
              <a:t/>
            </a:r>
            <a:endParaRPr b="1" sz="1100">
              <a:latin typeface="Arial"/>
              <a:ea typeface="Arial"/>
              <a:cs typeface="Arial"/>
              <a:sym typeface="Arial"/>
            </a:endParaRPr>
          </a:p>
        </p:txBody>
      </p:sp>
      <p:sp>
        <p:nvSpPr>
          <p:cNvPr id="349" name="Google Shape;349;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1000"/>
              </a:spcBef>
              <a:spcAft>
                <a:spcPts val="0"/>
              </a:spcAft>
              <a:buSzPts val="1400"/>
              <a:buNone/>
            </a:pPr>
            <a:r>
              <a:rPr i="0" lang="sv-SE" sz="1100" u="none" cap="none" strike="noStrike">
                <a:solidFill>
                  <a:schemeClr val="dk1"/>
                </a:solidFill>
                <a:latin typeface="Arial"/>
                <a:ea typeface="Arial"/>
                <a:cs typeface="Arial"/>
                <a:sym typeface="Arial"/>
              </a:rPr>
              <a:t>Lecture 2: policy and policymaking</a:t>
            </a:r>
            <a:endParaRPr sz="1100">
              <a:latin typeface="Arial"/>
              <a:ea typeface="Arial"/>
              <a:cs typeface="Arial"/>
              <a:sym typeface="Arial"/>
            </a:endParaRPr>
          </a:p>
          <a:p>
            <a:pPr indent="-228600" lvl="0" marL="457200" marR="0" rtl="0" algn="l">
              <a:lnSpc>
                <a:spcPct val="100000"/>
              </a:lnSpc>
              <a:spcBef>
                <a:spcPts val="1000"/>
              </a:spcBef>
              <a:spcAft>
                <a:spcPts val="0"/>
              </a:spcAft>
              <a:buClr>
                <a:srgbClr val="000000"/>
              </a:buClr>
              <a:buSzPts val="1400"/>
              <a:buFont typeface="Arial"/>
              <a:buNone/>
            </a:pPr>
            <a:r>
              <a:rPr lang="sv-SE" sz="1100">
                <a:latin typeface="Arial"/>
                <a:ea typeface="Arial"/>
                <a:cs typeface="Arial"/>
                <a:sym typeface="Arial"/>
              </a:rPr>
              <a:t>By the end of this lecture, you will be able to define policy and describe the process of public policymaking, understand the concept of ‘science-policy interface’ and the role of evidence in policymaking, discuss the political nature of the policymaking process, start discussion on the political factors that influence policymaking and understand the politics of energy policymaking</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80" name="Google Shape;8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58" name="Google Shape;358;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Policy is a term used to describe a formal decision or plan of action adopted by an entity representing public or private interests (e.g. government, ministry, agency, industry, firm) to achieve a goal. Thus, it largely refers to the choices actors with authority make.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There are many reasons why policies are needed, for example to set goals, to guide the design and delivery of services, and articulate rules and regulations.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sv-SE" sz="1100">
                <a:latin typeface="Arial"/>
                <a:ea typeface="Arial"/>
                <a:cs typeface="Arial"/>
                <a:sym typeface="Arial"/>
              </a:rPr>
              <a:t>Policy aims to solve a problem by identifying and articulating solutions. Hence it is often a goal oriented and purposive statement of action that offer guidance on the design and delivery of a stated objective (e.g. services).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Policy can be</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Broad and goa-oriented statement– set direction; (for example, transition to net zero economy)</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a statement of principle and an expression of intent intent (for example, ‘will increase access to clean energy’);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Calibri"/>
              <a:buNone/>
            </a:pPr>
            <a:r>
              <a:rPr i="0" lang="sv-SE" sz="1100" u="none" cap="none" strike="noStrike">
                <a:solidFill>
                  <a:schemeClr val="dk1"/>
                </a:solidFill>
                <a:latin typeface="Arial"/>
                <a:ea typeface="Arial"/>
                <a:cs typeface="Arial"/>
                <a:sym typeface="Arial"/>
              </a:rPr>
              <a:t>an expression of standards and expectations to guide public or economic sector actions,</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Calibri"/>
              <a:buNone/>
            </a:pPr>
            <a:r>
              <a:rPr i="0" lang="sv-SE" sz="1100" u="none" cap="none" strike="noStrike">
                <a:solidFill>
                  <a:schemeClr val="dk1"/>
                </a:solidFill>
                <a:latin typeface="Arial"/>
                <a:ea typeface="Arial"/>
                <a:cs typeface="Arial"/>
                <a:sym typeface="Arial"/>
              </a:rPr>
              <a:t>an authorisation of decisions, or stated position of intended outcome</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Calibri"/>
              <a:buNone/>
            </a:pPr>
            <a:r>
              <a:rPr i="0" lang="sv-SE" sz="1100" u="none" cap="none" strike="noStrike">
                <a:solidFill>
                  <a:schemeClr val="dk1"/>
                </a:solidFill>
                <a:latin typeface="Arial"/>
                <a:ea typeface="Arial"/>
                <a:cs typeface="Arial"/>
                <a:sym typeface="Arial"/>
              </a:rPr>
              <a:t>an outcome-based commitment that are endorsed by authorities and political leaders.</a:t>
            </a:r>
            <a:r>
              <a:rPr lang="sv-SE" sz="1100">
                <a:latin typeface="Arial"/>
                <a:ea typeface="Arial"/>
                <a:cs typeface="Arial"/>
                <a:sym typeface="Arial"/>
              </a:rPr>
              <a:t>  (for example, set target for reducing GHG emissions).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89" name="Google Shape;8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sv-SE" sz="1200">
                <a:latin typeface="Calibri"/>
                <a:ea typeface="Calibri"/>
                <a:cs typeface="Calibri"/>
                <a:sym typeface="Calibri"/>
              </a:rPr>
              <a:t> </a:t>
            </a:r>
            <a:r>
              <a:rPr lang="sv-SE" sz="1200">
                <a:solidFill>
                  <a:schemeClr val="dk1"/>
                </a:solidFill>
                <a:latin typeface="Arial"/>
                <a:ea typeface="Arial"/>
                <a:cs typeface="Arial"/>
                <a:sym typeface="Arial"/>
              </a:rPr>
              <a:t>Public policy can be defined as a course or principle of action adopted or proposed by government agencies and bodies. </a:t>
            </a:r>
            <a:endParaRPr/>
          </a:p>
          <a:p>
            <a:pPr indent="0" lvl="0" marL="0" marR="0" rtl="0" algn="l">
              <a:lnSpc>
                <a:spcPct val="100000"/>
              </a:lnSpc>
              <a:spcBef>
                <a:spcPts val="0"/>
              </a:spcBef>
              <a:spcAft>
                <a:spcPts val="0"/>
              </a:spcAft>
              <a:buClr>
                <a:schemeClr val="dk1"/>
              </a:buClr>
              <a:buSzPts val="1200"/>
              <a:buFont typeface="Times New Roman"/>
              <a:buNone/>
            </a:pPr>
            <a:r>
              <a:rPr lang="sv-SE" sz="1200">
                <a:latin typeface="Times New Roman"/>
                <a:ea typeface="Times New Roman"/>
                <a:cs typeface="Times New Roman"/>
                <a:sym typeface="Times New Roman"/>
              </a:rPr>
              <a:t>Thomas Dye (1976) defines public policy as “whatever governments choose to do or not to do” meaning a public policy (as opposed to the policy of a firm or an industry) flows from the decisions of a </a:t>
            </a:r>
            <a:r>
              <a:rPr b="1" lang="sv-SE" sz="1200">
                <a:latin typeface="Times New Roman"/>
                <a:ea typeface="Times New Roman"/>
                <a:cs typeface="Times New Roman"/>
                <a:sym typeface="Times New Roman"/>
              </a:rPr>
              <a:t>government</a:t>
            </a:r>
            <a:r>
              <a:rPr lang="sv-SE" sz="1200">
                <a:latin typeface="Times New Roman"/>
                <a:ea typeface="Times New Roman"/>
                <a:cs typeface="Times New Roman"/>
                <a:sym typeface="Times New Roman"/>
              </a:rPr>
              <a:t> (the duly constituted executive authority of a territory); it is a result of deliberate </a:t>
            </a:r>
            <a:r>
              <a:rPr b="1" lang="sv-SE" sz="1200">
                <a:latin typeface="Times New Roman"/>
                <a:ea typeface="Times New Roman"/>
                <a:cs typeface="Times New Roman"/>
                <a:sym typeface="Times New Roman"/>
              </a:rPr>
              <a:t>choice</a:t>
            </a:r>
            <a:r>
              <a:rPr lang="sv-SE" sz="1200">
                <a:latin typeface="Times New Roman"/>
                <a:ea typeface="Times New Roman"/>
                <a:cs typeface="Times New Roman"/>
                <a:sym typeface="Times New Roman"/>
              </a:rPr>
              <a:t> between alternative ways of proceeding; and it results in </a:t>
            </a:r>
            <a:r>
              <a:rPr b="1" lang="sv-SE" sz="1200">
                <a:latin typeface="Times New Roman"/>
                <a:ea typeface="Times New Roman"/>
                <a:cs typeface="Times New Roman"/>
                <a:sym typeface="Times New Roman"/>
              </a:rPr>
              <a:t>actions and action plans</a:t>
            </a:r>
            <a:r>
              <a:rPr lang="sv-SE" sz="1200">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sv-SE" sz="1200">
                <a:solidFill>
                  <a:schemeClr val="dk1"/>
                </a:solidFill>
                <a:latin typeface="Arial"/>
                <a:ea typeface="Arial"/>
                <a:cs typeface="Arial"/>
                <a:sym typeface="Arial"/>
              </a:rPr>
              <a:t>In total, Public policy encompasses the system of laws, regulatory measures, administrative mechanisms, courses of action and funding priorities concerning a given topic implemented by a governmental entity or its representatives.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sv-SE" sz="1200">
                <a:highlight>
                  <a:srgbClr val="FFFF00"/>
                </a:highlight>
              </a:rPr>
              <a:t>The specific feature of public policy lies in the fact that they are politically legitimised. Political officials endorse them and present them as the desirable or unavoidable result of collective choices.</a:t>
            </a:r>
            <a:endParaRPr/>
          </a:p>
          <a:p>
            <a:pPr indent="0" lvl="0" marL="0" marR="0" rtl="0" algn="l">
              <a:lnSpc>
                <a:spcPct val="100000"/>
              </a:lnSpc>
              <a:spcBef>
                <a:spcPts val="0"/>
              </a:spcBef>
              <a:spcAft>
                <a:spcPts val="0"/>
              </a:spcAft>
              <a:buClr>
                <a:schemeClr val="dk1"/>
              </a:buClr>
              <a:buSzPts val="1200"/>
              <a:buFont typeface="Calibri"/>
              <a:buNone/>
            </a:pPr>
            <a:r>
              <a:t/>
            </a:r>
            <a:endParaRPr sz="1200">
              <a:highlight>
                <a:srgbClr val="FFFF00"/>
              </a:highlight>
            </a:endParaRPr>
          </a:p>
          <a:p>
            <a:pPr indent="0" lvl="0" marL="0" marR="0" rtl="0" algn="l">
              <a:lnSpc>
                <a:spcPct val="100000"/>
              </a:lnSpc>
              <a:spcBef>
                <a:spcPts val="0"/>
              </a:spcBef>
              <a:spcAft>
                <a:spcPts val="0"/>
              </a:spcAft>
              <a:buClr>
                <a:schemeClr val="dk1"/>
              </a:buClr>
              <a:buSzPts val="1200"/>
              <a:buFont typeface="Calibri"/>
              <a:buNone/>
            </a:pPr>
            <a:r>
              <a:rPr b="0" i="0" lang="sv-SE" sz="1200" u="none" cap="none" strike="noStrike">
                <a:solidFill>
                  <a:schemeClr val="dk1"/>
                </a:solidFill>
                <a:highlight>
                  <a:srgbClr val="FFFF00"/>
                </a:highlight>
                <a:latin typeface="Calibri"/>
                <a:ea typeface="Calibri"/>
                <a:cs typeface="Calibri"/>
                <a:sym typeface="Calibri"/>
              </a:rPr>
              <a:t>Public policy plays a critical role in regulating the relationship between different economic sectors, social groups and political organisations. it defines roles, responsibilities and accountabilities, it distributes risks and opportunities, and it mediates between competing interests. </a:t>
            </a:r>
            <a:endParaRPr>
              <a:highlight>
                <a:srgbClr val="FFFF00"/>
              </a:highlight>
            </a:endParaRPr>
          </a:p>
          <a:p>
            <a:pPr indent="0" lvl="0" marL="0" marR="0" rtl="0" algn="l">
              <a:lnSpc>
                <a:spcPct val="100000"/>
              </a:lnSpc>
              <a:spcBef>
                <a:spcPts val="0"/>
              </a:spcBef>
              <a:spcAft>
                <a:spcPts val="0"/>
              </a:spcAft>
              <a:buClr>
                <a:schemeClr val="dk1"/>
              </a:buClr>
              <a:buSzPts val="1200"/>
              <a:buFont typeface="Calibri"/>
              <a:buNone/>
            </a:pPr>
            <a:r>
              <a:t/>
            </a:r>
            <a:endParaRPr sz="1200">
              <a:highlight>
                <a:srgbClr val="FFFF00"/>
              </a:highlight>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98" name="Google Shape;9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v-SE" sz="1100">
                <a:latin typeface="Arial"/>
                <a:ea typeface="Arial"/>
                <a:cs typeface="Arial"/>
                <a:sym typeface="Arial"/>
              </a:rPr>
              <a:t>The term policymaker refers to those responsible and qualified for formulating policies and making policy decisions.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A policymaker gathers information </a:t>
            </a:r>
            <a:r>
              <a:rPr i="0" lang="sv-SE" sz="1100" u="none" cap="none" strike="noStrike">
                <a:solidFill>
                  <a:schemeClr val="dk1"/>
                </a:solidFill>
                <a:latin typeface="Arial"/>
                <a:ea typeface="Arial"/>
                <a:cs typeface="Arial"/>
                <a:sym typeface="Arial"/>
              </a:rPr>
              <a:t>to identify solutions and options. No single individual or group has absolute control over the drafting, discussion and adoption of a public policy.</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0" lang="sv-SE" sz="1100" u="none" cap="none" strike="noStrike">
                <a:solidFill>
                  <a:schemeClr val="dk1"/>
                </a:solidFill>
                <a:latin typeface="Arial"/>
                <a:ea typeface="Arial"/>
                <a:cs typeface="Arial"/>
                <a:sym typeface="Arial"/>
              </a:rPr>
              <a:t>Policy decisions are not the same as technical decisions. </a:t>
            </a:r>
            <a:r>
              <a:rPr lang="sv-SE" sz="1100">
                <a:latin typeface="Arial"/>
                <a:ea typeface="Arial"/>
                <a:cs typeface="Arial"/>
                <a:sym typeface="Arial"/>
              </a:rPr>
              <a:t>Making technical decisions is the process of choosing technologies, frameworks, and other tools that is needed to solve a given problem.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0" lang="sv-SE" sz="1100" u="none" cap="none" strike="noStrike">
                <a:solidFill>
                  <a:schemeClr val="dk1"/>
                </a:solidFill>
                <a:latin typeface="Arial"/>
                <a:ea typeface="Arial"/>
                <a:cs typeface="Arial"/>
                <a:sym typeface="Arial"/>
              </a:rPr>
              <a:t>Policy decisions are shaped by multitude of factors and different actors. Decisions often involve trade-offs between multiple values as decisionmakers attempt to balance competing interests.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107" name="Google Shape;10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sv-SE" sz="1100" u="none" cap="none" strike="noStrike">
                <a:solidFill>
                  <a:schemeClr val="dk1"/>
                </a:solidFill>
                <a:latin typeface="Calibri"/>
                <a:ea typeface="Calibri"/>
                <a:cs typeface="Calibri"/>
                <a:sym typeface="Calibri"/>
              </a:rPr>
              <a:t>Bounded rationality is a concept in policymaking that recognizes that decision makers are not always able to make fully rational and optimal decisions due to various limitations, such as limited information, time, cognitive capacity, and resources.</a:t>
            </a:r>
            <a:endParaRPr sz="1100"/>
          </a:p>
          <a:p>
            <a:pPr indent="-228600" lvl="0" marL="457200" marR="0" rtl="0" algn="l">
              <a:lnSpc>
                <a:spcPct val="100000"/>
              </a:lnSpc>
              <a:spcBef>
                <a:spcPts val="0"/>
              </a:spcBef>
              <a:spcAft>
                <a:spcPts val="0"/>
              </a:spcAft>
              <a:buClr>
                <a:srgbClr val="000000"/>
              </a:buClr>
              <a:buSzPts val="1400"/>
              <a:buFont typeface="Arial"/>
              <a:buNone/>
            </a:pPr>
            <a:r>
              <a:rPr b="0" i="0" lang="sv-SE" sz="1100" u="none" cap="none" strike="noStrike">
                <a:solidFill>
                  <a:schemeClr val="dk1"/>
                </a:solidFill>
                <a:latin typeface="Calibri"/>
                <a:ea typeface="Calibri"/>
                <a:cs typeface="Calibri"/>
                <a:sym typeface="Calibri"/>
              </a:rPr>
              <a:t>In other words, policymakers are constrained by their own cognitive and organizational limitations, as well as by the complex and uncertain nature of the problems they face. Therefore, they often rely on heuristics, rules of thumb, and simplified models to make decisions that are good enough, but not necessarily optimal.</a:t>
            </a:r>
            <a:endParaRPr sz="1100"/>
          </a:p>
          <a:p>
            <a:pPr indent="-228600" lvl="0" marL="457200" marR="0" rtl="0" algn="l">
              <a:lnSpc>
                <a:spcPct val="100000"/>
              </a:lnSpc>
              <a:spcBef>
                <a:spcPts val="0"/>
              </a:spcBef>
              <a:spcAft>
                <a:spcPts val="0"/>
              </a:spcAft>
              <a:buClr>
                <a:srgbClr val="000000"/>
              </a:buClr>
              <a:buSzPts val="1400"/>
              <a:buFont typeface="Arial"/>
              <a:buNone/>
            </a:pPr>
            <a:r>
              <a:rPr b="0" i="0" lang="sv-SE" sz="1100" u="none" cap="none" strike="noStrike">
                <a:solidFill>
                  <a:schemeClr val="dk1"/>
                </a:solidFill>
                <a:latin typeface="Calibri"/>
                <a:ea typeface="Calibri"/>
                <a:cs typeface="Calibri"/>
                <a:sym typeface="Calibri"/>
              </a:rPr>
              <a:t>This concept was first introduced by the Nobel laureate Herbert Simon in the 1950s, who argued that policymakers operate under conditions of "bounded rationality" and suggested that they adopt a more incremental and adaptive approach to decision-making, rather than trying to find a perfect solution.</a:t>
            </a:r>
            <a:endParaRPr sz="1100"/>
          </a:p>
          <a:p>
            <a:pPr indent="-228600" lvl="0" marL="457200" marR="0" rtl="0" algn="l">
              <a:lnSpc>
                <a:spcPct val="100000"/>
              </a:lnSpc>
              <a:spcBef>
                <a:spcPts val="0"/>
              </a:spcBef>
              <a:spcAft>
                <a:spcPts val="0"/>
              </a:spcAft>
              <a:buClr>
                <a:srgbClr val="000000"/>
              </a:buClr>
              <a:buSzPts val="1400"/>
              <a:buFont typeface="Arial"/>
              <a:buNone/>
            </a:pPr>
            <a:r>
              <a:rPr b="0" i="0" lang="sv-SE" sz="1100" u="none" cap="none" strike="noStrike">
                <a:solidFill>
                  <a:schemeClr val="dk1"/>
                </a:solidFill>
                <a:latin typeface="Calibri"/>
                <a:ea typeface="Calibri"/>
                <a:cs typeface="Calibri"/>
                <a:sym typeface="Calibri"/>
              </a:rPr>
              <a:t>In practice, bounded rationality means that policymakers should recognize their own limitations and work within them seeking information, and evaluating trade-offs. </a:t>
            </a:r>
            <a:endParaRPr sz="1100"/>
          </a:p>
          <a:p>
            <a:pPr indent="0" lvl="0" marL="0" rtl="0" algn="l">
              <a:lnSpc>
                <a:spcPct val="100000"/>
              </a:lnSpc>
              <a:spcBef>
                <a:spcPts val="0"/>
              </a:spcBef>
              <a:spcAft>
                <a:spcPts val="0"/>
              </a:spcAft>
              <a:buSzPts val="1400"/>
              <a:buNone/>
            </a:pPr>
            <a:r>
              <a:t/>
            </a:r>
            <a:endParaRPr sz="1100"/>
          </a:p>
          <a:p>
            <a:pPr indent="-228600" lvl="0" marL="457200" marR="0" rtl="0" algn="l">
              <a:lnSpc>
                <a:spcPct val="100000"/>
              </a:lnSpc>
              <a:spcBef>
                <a:spcPts val="0"/>
              </a:spcBef>
              <a:spcAft>
                <a:spcPts val="0"/>
              </a:spcAft>
              <a:buClr>
                <a:srgbClr val="000000"/>
              </a:buClr>
              <a:buSzPts val="1400"/>
              <a:buFont typeface="Arial"/>
              <a:buNone/>
            </a:pPr>
            <a:r>
              <a:t/>
            </a:r>
            <a:endParaRPr sz="1100"/>
          </a:p>
        </p:txBody>
      </p:sp>
      <p:sp>
        <p:nvSpPr>
          <p:cNvPr id="116" name="Google Shape;11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Public policy is the result of a deliberate choice between multiple options and multiple objectives.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 decisions are seldom taken in a vacuum: analysis and proposals are generally prepared in by official advisers (civil servants), often working with political advisers. In drafting they also rely on others – subject experts, modellers and industries -  to help them synthesis and analyse information.</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 advice and eventual decisions are both shaped by the influence and advocacy of a wide range of actors that are directly or indirectly affected by the problem the policy is trying to resolve including interest groups in business and civil society, opinion formers in the media, allies and opponents in parliament and the political parties at large, and academic experts.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There are thus many potential points of access to influence and inform decisions.</a:t>
            </a:r>
            <a:endParaRPr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134" name="Google Shape;13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0" lang="sv-SE" sz="1100" u="none" cap="none" strike="noStrike">
                <a:solidFill>
                  <a:schemeClr val="dk1"/>
                </a:solidFill>
                <a:latin typeface="Arial"/>
                <a:ea typeface="Arial"/>
                <a:cs typeface="Arial"/>
                <a:sym typeface="Arial"/>
              </a:rPr>
              <a:t>Policy is a process not something that can be determined by a single event or decision.</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i="0" lang="sv-SE" sz="1100" u="none" cap="none" strike="noStrike">
                <a:solidFill>
                  <a:schemeClr val="dk1"/>
                </a:solidFill>
                <a:latin typeface="Arial"/>
                <a:ea typeface="Arial"/>
                <a:cs typeface="Arial"/>
                <a:sym typeface="Arial"/>
              </a:rPr>
              <a:t>A policy is adopted after considerable negotiations and debates on several aspects including how to define a problem, what evidence to use and which policy option to endorse.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sv-SE" sz="1100">
                <a:latin typeface="Arial"/>
                <a:ea typeface="Arial"/>
                <a:cs typeface="Arial"/>
                <a:sym typeface="Arial"/>
              </a:rPr>
              <a:t>In the process, each stakeholder seeks to frame the agenda in a way that serves their interest.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lang="sv-SE" sz="1100">
                <a:latin typeface="Arial"/>
                <a:ea typeface="Arial"/>
                <a:cs typeface="Arial"/>
                <a:sym typeface="Arial"/>
              </a:rPr>
              <a:t>Policy makers are encouraged to use scientific and other research information available to inform policy decisions</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sv-SE" sz="1100">
                <a:latin typeface="Arial"/>
                <a:ea typeface="Arial"/>
                <a:cs typeface="Arial"/>
                <a:sym typeface="Arial"/>
              </a:rPr>
              <a:t>and researchers must also learn to understand and navigate the policymaking process in order to promote the application of their research in policy development.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172" name="Google Shape;17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i="0" lang="sv-SE" sz="1100" u="none" cap="none" strike="noStrike">
                <a:solidFill>
                  <a:schemeClr val="dk1"/>
                </a:solidFill>
                <a:latin typeface="Arial"/>
                <a:ea typeface="Arial"/>
                <a:cs typeface="Arial"/>
                <a:sym typeface="Arial"/>
              </a:rPr>
              <a:t>Public policy is the result of a deliberate choice between multiple options and multiple objectives.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0" lang="sv-SE" sz="1100" u="none" cap="none" strike="noStrike">
                <a:solidFill>
                  <a:schemeClr val="dk1"/>
                </a:solidFill>
                <a:latin typeface="Arial"/>
                <a:ea typeface="Arial"/>
                <a:cs typeface="Arial"/>
                <a:sym typeface="Arial"/>
              </a:rPr>
              <a:t>For example, for every decision they make they must consider a range of factors such impact on employment,  economic competitiveness, public acceptability, and alignment with other social and political priorities.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However, policymakers often have to make decisions under constraints of time and resources, and lack knowledge and research capabilities.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Thus, rely on others – subject experts, scientists, modellers and industries -  to help them synthesis and analyse information to aid their policy decisions.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181" name="Google Shape;181;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pic>
        <p:nvPicPr>
          <p:cNvPr id="14" name="Google Shape;14;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17"/>
          <p:cNvSpPr txBox="1"/>
          <p:nvPr>
            <p:ph type="ctrTitle"/>
          </p:nvPr>
        </p:nvSpPr>
        <p:spPr>
          <a:xfrm>
            <a:off x="1" y="4188409"/>
            <a:ext cx="9332842" cy="2387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4800"/>
              <a:buFont typeface="Helvetica Neue"/>
              <a:buNone/>
              <a:defRPr b="1" i="0" sz="44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3">
    <p:spTree>
      <p:nvGrpSpPr>
        <p:cNvPr id="56" name="Shape 56"/>
        <p:cNvGrpSpPr/>
        <p:nvPr/>
      </p:nvGrpSpPr>
      <p:grpSpPr>
        <a:xfrm>
          <a:off x="0" y="0"/>
          <a:ext cx="0" cy="0"/>
          <a:chOff x="0" y="0"/>
          <a:chExt cx="0" cy="0"/>
        </a:xfrm>
      </p:grpSpPr>
      <p:pic>
        <p:nvPicPr>
          <p:cNvPr id="57" name="Google Shape;57;p5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8" name="Google Shape;58;p51"/>
          <p:cNvSpPr/>
          <p:nvPr>
            <p:ph idx="2" type="pic"/>
          </p:nvPr>
        </p:nvSpPr>
        <p:spPr>
          <a:xfrm>
            <a:off x="6096000" y="1971040"/>
            <a:ext cx="5608320" cy="4419600"/>
          </a:xfrm>
          <a:prstGeom prst="rect">
            <a:avLst/>
          </a:prstGeom>
          <a:noFill/>
          <a:ln>
            <a:noFill/>
          </a:ln>
        </p:spPr>
      </p:sp>
      <p:sp>
        <p:nvSpPr>
          <p:cNvPr id="59" name="Google Shape;59;p5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
        <p:nvSpPr>
          <p:cNvPr id="60" name="Google Shape;60;p51"/>
          <p:cNvSpPr txBox="1"/>
          <p:nvPr>
            <p:ph idx="1" type="body"/>
          </p:nvPr>
        </p:nvSpPr>
        <p:spPr>
          <a:xfrm>
            <a:off x="839788" y="1681163"/>
            <a:ext cx="4910771" cy="823912"/>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1" name="Google Shape;61;p51"/>
          <p:cNvSpPr txBox="1"/>
          <p:nvPr>
            <p:ph idx="3" type="body"/>
          </p:nvPr>
        </p:nvSpPr>
        <p:spPr>
          <a:xfrm>
            <a:off x="839788" y="2505075"/>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62" name="Google Shape;62;p51"/>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3" name="Shape 63"/>
        <p:cNvGrpSpPr/>
        <p:nvPr/>
      </p:nvGrpSpPr>
      <p:grpSpPr>
        <a:xfrm>
          <a:off x="0" y="0"/>
          <a:ext cx="0" cy="0"/>
          <a:chOff x="0" y="0"/>
          <a:chExt cx="0" cy="0"/>
        </a:xfrm>
      </p:grpSpPr>
      <p:sp>
        <p:nvSpPr>
          <p:cNvPr id="64" name="Google Shape;64;p52"/>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66" name="Shape 66"/>
        <p:cNvGrpSpPr/>
        <p:nvPr/>
      </p:nvGrpSpPr>
      <p:grpSpPr>
        <a:xfrm>
          <a:off x="0" y="0"/>
          <a:ext cx="0" cy="0"/>
          <a:chOff x="0" y="0"/>
          <a:chExt cx="0" cy="0"/>
        </a:xfrm>
      </p:grpSpPr>
      <p:pic>
        <p:nvPicPr>
          <p:cNvPr id="67" name="Google Shape;67;p5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8" name="Google Shape;68;p53"/>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bg>
      <p:bgPr>
        <a:solidFill>
          <a:schemeClr val="lt1"/>
        </a:solidFill>
      </p:bgPr>
    </p:bg>
    <p:spTree>
      <p:nvGrpSpPr>
        <p:cNvPr id="16" name="Shape 16"/>
        <p:cNvGrpSpPr/>
        <p:nvPr/>
      </p:nvGrpSpPr>
      <p:grpSpPr>
        <a:xfrm>
          <a:off x="0" y="0"/>
          <a:ext cx="0" cy="0"/>
          <a:chOff x="0" y="0"/>
          <a:chExt cx="0" cy="0"/>
        </a:xfrm>
      </p:grpSpPr>
      <p:pic>
        <p:nvPicPr>
          <p:cNvPr id="17" name="Google Shape;17;p4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44"/>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
        <p:nvSpPr>
          <p:cNvPr id="20" name="Google Shape;20;p44"/>
          <p:cNvSpPr txBox="1"/>
          <p:nvPr>
            <p:ph idx="1" type="body"/>
          </p:nvPr>
        </p:nvSpPr>
        <p:spPr>
          <a:xfrm>
            <a:off x="838200" y="2286000"/>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 name="Google Shape;21;p44"/>
          <p:cNvSpPr txBox="1"/>
          <p:nvPr>
            <p:ph idx="2" type="body"/>
          </p:nvPr>
        </p:nvSpPr>
        <p:spPr>
          <a:xfrm>
            <a:off x="834081" y="1681164"/>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accent4"/>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bg>
      <p:bgPr>
        <a:solidFill>
          <a:schemeClr val="lt1"/>
        </a:solidFill>
      </p:bgPr>
    </p:bg>
    <p:spTree>
      <p:nvGrpSpPr>
        <p:cNvPr id="22" name="Shape 22"/>
        <p:cNvGrpSpPr/>
        <p:nvPr/>
      </p:nvGrpSpPr>
      <p:grpSpPr>
        <a:xfrm>
          <a:off x="0" y="0"/>
          <a:ext cx="0" cy="0"/>
          <a:chOff x="0" y="0"/>
          <a:chExt cx="0" cy="0"/>
        </a:xfrm>
      </p:grpSpPr>
      <p:sp>
        <p:nvSpPr>
          <p:cNvPr id="23" name="Google Shape;23;p4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
        <p:nvSpPr>
          <p:cNvPr id="24" name="Google Shape;24;p45"/>
          <p:cNvSpPr txBox="1"/>
          <p:nvPr>
            <p:ph idx="1" type="body"/>
          </p:nvPr>
        </p:nvSpPr>
        <p:spPr>
          <a:xfrm>
            <a:off x="838200" y="2286000"/>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45"/>
          <p:cNvSpPr txBox="1"/>
          <p:nvPr>
            <p:ph idx="2" type="body"/>
          </p:nvPr>
        </p:nvSpPr>
        <p:spPr>
          <a:xfrm>
            <a:off x="834081" y="1681164"/>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 name="Shape 26"/>
        <p:cNvGrpSpPr/>
        <p:nvPr/>
      </p:nvGrpSpPr>
      <p:grpSpPr>
        <a:xfrm>
          <a:off x="0" y="0"/>
          <a:ext cx="0" cy="0"/>
          <a:chOff x="0" y="0"/>
          <a:chExt cx="0" cy="0"/>
        </a:xfrm>
      </p:grpSpPr>
      <p:pic>
        <p:nvPicPr>
          <p:cNvPr id="27" name="Google Shape;27;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 name="Google Shape;28;p21"/>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1"/>
          <p:cNvSpPr txBox="1"/>
          <p:nvPr>
            <p:ph idx="1" type="body"/>
          </p:nvPr>
        </p:nvSpPr>
        <p:spPr>
          <a:xfrm>
            <a:off x="839788" y="1712055"/>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30" name="Google Shape;30;p2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1" name="Shape 31"/>
        <p:cNvGrpSpPr/>
        <p:nvPr/>
      </p:nvGrpSpPr>
      <p:grpSpPr>
        <a:xfrm>
          <a:off x="0" y="0"/>
          <a:ext cx="0" cy="0"/>
          <a:chOff x="0" y="0"/>
          <a:chExt cx="0" cy="0"/>
        </a:xfrm>
      </p:grpSpPr>
      <p:pic>
        <p:nvPicPr>
          <p:cNvPr descr="Background pattern&#10;&#10;Description automatically generated" id="32" name="Google Shape;32;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p4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34" name="Shape 34"/>
        <p:cNvGrpSpPr/>
        <p:nvPr/>
      </p:nvGrpSpPr>
      <p:grpSpPr>
        <a:xfrm>
          <a:off x="0" y="0"/>
          <a:ext cx="0" cy="0"/>
          <a:chOff x="0" y="0"/>
          <a:chExt cx="0" cy="0"/>
        </a:xfrm>
      </p:grpSpPr>
      <p:pic>
        <p:nvPicPr>
          <p:cNvPr id="35" name="Google Shape;35;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6" name="Google Shape;36;p4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38" name="Google Shape;38;p4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39" name="Google Shape;39;p4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0" name="Google Shape;40;p4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1" name="Google Shape;41;p4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pic>
        <p:nvPicPr>
          <p:cNvPr id="43" name="Google Shape;43;p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4" name="Google Shape;44;p48"/>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bg>
      <p:bgPr>
        <a:solidFill>
          <a:schemeClr val="lt1"/>
        </a:solidFill>
      </p:bgPr>
    </p:bg>
    <p:spTree>
      <p:nvGrpSpPr>
        <p:cNvPr id="46" name="Shape 46"/>
        <p:cNvGrpSpPr/>
        <p:nvPr/>
      </p:nvGrpSpPr>
      <p:grpSpPr>
        <a:xfrm>
          <a:off x="0" y="0"/>
          <a:ext cx="0" cy="0"/>
          <a:chOff x="0" y="0"/>
          <a:chExt cx="0" cy="0"/>
        </a:xfrm>
      </p:grpSpPr>
      <p:sp>
        <p:nvSpPr>
          <p:cNvPr id="47" name="Google Shape;47;p4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2">
    <p:spTree>
      <p:nvGrpSpPr>
        <p:cNvPr id="48" name="Shape 48"/>
        <p:cNvGrpSpPr/>
        <p:nvPr/>
      </p:nvGrpSpPr>
      <p:grpSpPr>
        <a:xfrm>
          <a:off x="0" y="0"/>
          <a:ext cx="0" cy="0"/>
          <a:chOff x="0" y="0"/>
          <a:chExt cx="0" cy="0"/>
        </a:xfrm>
      </p:grpSpPr>
      <p:pic>
        <p:nvPicPr>
          <p:cNvPr id="49" name="Google Shape;49;p5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0" name="Google Shape;50;p50"/>
          <p:cNvSpPr/>
          <p:nvPr>
            <p:ph idx="2" type="pic"/>
          </p:nvPr>
        </p:nvSpPr>
        <p:spPr>
          <a:xfrm>
            <a:off x="6096000" y="1971040"/>
            <a:ext cx="5608320" cy="4419600"/>
          </a:xfrm>
          <a:prstGeom prst="rect">
            <a:avLst/>
          </a:prstGeom>
          <a:noFill/>
          <a:ln>
            <a:noFill/>
          </a:ln>
        </p:spPr>
      </p:sp>
      <p:sp>
        <p:nvSpPr>
          <p:cNvPr id="51" name="Google Shape;51;p5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
        <p:nvSpPr>
          <p:cNvPr id="52" name="Google Shape;52;p50"/>
          <p:cNvSpPr txBox="1"/>
          <p:nvPr>
            <p:ph type="title"/>
          </p:nvPr>
        </p:nvSpPr>
        <p:spPr>
          <a:xfrm>
            <a:off x="839788" y="365125"/>
            <a:ext cx="1086453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0"/>
          <p:cNvSpPr txBox="1"/>
          <p:nvPr>
            <p:ph idx="1" type="body"/>
          </p:nvPr>
        </p:nvSpPr>
        <p:spPr>
          <a:xfrm>
            <a:off x="839788" y="1681163"/>
            <a:ext cx="4910771" cy="82391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54" name="Google Shape;54;p50"/>
          <p:cNvSpPr txBox="1"/>
          <p:nvPr>
            <p:ph idx="3" type="body"/>
          </p:nvPr>
        </p:nvSpPr>
        <p:spPr>
          <a:xfrm>
            <a:off x="839788" y="2505075"/>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cxnSp>
        <p:nvCxnSpPr>
          <p:cNvPr id="55" name="Google Shape;55;p50"/>
          <p:cNvCxnSpPr/>
          <p:nvPr/>
        </p:nvCxnSpPr>
        <p:spPr>
          <a:xfrm>
            <a:off x="6169572" y="5370785"/>
            <a:ext cx="5517931" cy="0"/>
          </a:xfrm>
          <a:prstGeom prst="straightConnector1">
            <a:avLst/>
          </a:prstGeom>
          <a:noFill/>
          <a:ln cap="flat" cmpd="sng" w="19050">
            <a:solidFill>
              <a:srgbClr val="0851FC"/>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6"/>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1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12" name="Google Shape;12;p16"/>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9.png"/><Relationship Id="rId13" Type="http://schemas.openxmlformats.org/officeDocument/2006/relationships/image" Target="../media/image11.png"/><Relationship Id="rId12" Type="http://schemas.openxmlformats.org/officeDocument/2006/relationships/hyperlink" Target="http://www.climatecompatiblegrowth.com/" TargetMode="External"/><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twitter.com/researchccg" TargetMode="External"/><Relationship Id="rId4" Type="http://schemas.openxmlformats.org/officeDocument/2006/relationships/hyperlink" Target="https://www.facebook.com/ResearchCCG/" TargetMode="External"/><Relationship Id="rId9" Type="http://schemas.openxmlformats.org/officeDocument/2006/relationships/image" Target="../media/image15.png"/><Relationship Id="rId15" Type="http://schemas.openxmlformats.org/officeDocument/2006/relationships/hyperlink" Target="https://www.open.edu/openlearncreate/mod/quiz/view.php?id=174723" TargetMode="External"/><Relationship Id="rId14" Type="http://schemas.openxmlformats.org/officeDocument/2006/relationships/hyperlink" Target="http://www.google.com/" TargetMode="External"/><Relationship Id="rId5" Type="http://schemas.openxmlformats.org/officeDocument/2006/relationships/hyperlink" Target="https://www.instagram.com/research_ccg/" TargetMode="External"/><Relationship Id="rId6" Type="http://schemas.openxmlformats.org/officeDocument/2006/relationships/hyperlink" Target="https://www.linkedin.com/company/climate-compatible-growth-ccg" TargetMode="External"/><Relationship Id="rId7" Type="http://schemas.openxmlformats.org/officeDocument/2006/relationships/hyperlink" Target="https://www.youtube.com/channel/UCnrr4preO57lHgt_6W2FyoA" TargetMode="External"/><Relationship Id="rId8"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type="ctrTitle"/>
          </p:nvPr>
        </p:nvSpPr>
        <p:spPr>
          <a:xfrm>
            <a:off x="976183" y="4473145"/>
            <a:ext cx="8356659" cy="21028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800"/>
              <a:buNone/>
            </a:pPr>
            <a:r>
              <a:rPr lang="sv-SE">
                <a:solidFill>
                  <a:schemeClr val="dk1"/>
                </a:solidFill>
              </a:rPr>
              <a:t>LECTURE 2 </a:t>
            </a:r>
            <a:br>
              <a:rPr lang="sv-SE">
                <a:solidFill>
                  <a:schemeClr val="lt1"/>
                </a:solidFill>
              </a:rPr>
            </a:br>
            <a:r>
              <a:rPr lang="sv-SE" cap="none"/>
              <a:t>POLICY AND POLICYMAKING</a:t>
            </a:r>
            <a:endParaRPr cap="none"/>
          </a:p>
        </p:txBody>
      </p:sp>
      <p:sp>
        <p:nvSpPr>
          <p:cNvPr id="75" name="Google Shape;75;p2"/>
          <p:cNvSpPr txBox="1"/>
          <p:nvPr/>
        </p:nvSpPr>
        <p:spPr>
          <a:xfrm>
            <a:off x="9332842" y="6157376"/>
            <a:ext cx="257907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sv-SE"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76" name="Google Shape;76;p2"/>
          <p:cNvSpPr txBox="1"/>
          <p:nvPr/>
        </p:nvSpPr>
        <p:spPr>
          <a:xfrm>
            <a:off x="976183" y="3765259"/>
            <a:ext cx="8050696" cy="707886"/>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1" i="0" lang="sv-SE" sz="2000" u="none" cap="none" strike="noStrike">
                <a:solidFill>
                  <a:schemeClr val="lt1"/>
                </a:solidFill>
                <a:latin typeface="Arial"/>
                <a:ea typeface="Arial"/>
                <a:cs typeface="Arial"/>
                <a:sym typeface="Arial"/>
              </a:rPr>
              <a:t>Modelling, policy </a:t>
            </a:r>
            <a:endParaRPr/>
          </a:p>
          <a:p>
            <a:pPr indent="0" lvl="0" marL="0" marR="0" rtl="0" algn="l">
              <a:lnSpc>
                <a:spcPct val="100000"/>
              </a:lnSpc>
              <a:spcBef>
                <a:spcPts val="0"/>
              </a:spcBef>
              <a:spcAft>
                <a:spcPts val="0"/>
              </a:spcAft>
              <a:buNone/>
            </a:pPr>
            <a:r>
              <a:rPr b="1" i="0" lang="sv-SE" sz="2000" u="none" cap="none" strike="noStrike">
                <a:solidFill>
                  <a:schemeClr val="lt1"/>
                </a:solidFill>
                <a:latin typeface="Arial"/>
                <a:ea typeface="Arial"/>
                <a:cs typeface="Arial"/>
                <a:sym typeface="Arial"/>
              </a:rPr>
              <a:t>and political economy</a:t>
            </a:r>
            <a:endParaRPr b="1" i="0" sz="20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2"/>
          <p:cNvSpPr txBox="1"/>
          <p:nvPr>
            <p:ph idx="1" type="body"/>
          </p:nvPr>
        </p:nvSpPr>
        <p:spPr>
          <a:xfrm>
            <a:off x="836867" y="1774048"/>
            <a:ext cx="6916005" cy="2669844"/>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2000"/>
              <a:buNone/>
            </a:pPr>
            <a:r>
              <a:rPr lang="sv-SE"/>
              <a:t>Policy cycle is a hypothetical process that is used to explain how policy is developed, implemented &amp; evaluated. </a:t>
            </a:r>
            <a:endParaRPr/>
          </a:p>
          <a:p>
            <a:pPr indent="0" lvl="0" marL="0" rtl="0" algn="l">
              <a:lnSpc>
                <a:spcPct val="90000"/>
              </a:lnSpc>
              <a:spcBef>
                <a:spcPts val="1000"/>
              </a:spcBef>
              <a:spcAft>
                <a:spcPts val="0"/>
              </a:spcAft>
              <a:buSzPts val="2000"/>
              <a:buNone/>
            </a:pPr>
            <a:r>
              <a:rPr lang="sv-SE"/>
              <a:t>The cycle contains six stages that begins with a notional point at which a problem is identified to an end point at which a policy has been evaluated.</a:t>
            </a:r>
            <a:endParaRPr/>
          </a:p>
          <a:p>
            <a:pPr indent="0" lvl="0" marL="0" rtl="0" algn="l">
              <a:lnSpc>
                <a:spcPct val="90000"/>
              </a:lnSpc>
              <a:spcBef>
                <a:spcPts val="1000"/>
              </a:spcBef>
              <a:spcAft>
                <a:spcPts val="0"/>
              </a:spcAft>
              <a:buNone/>
            </a:pPr>
            <a:r>
              <a:rPr lang="sv-SE"/>
              <a:t>The stages of the policy cycle may vary depending on the policy context, but the general process remains the same.</a:t>
            </a:r>
            <a:endParaRPr/>
          </a:p>
        </p:txBody>
      </p:sp>
      <p:sp>
        <p:nvSpPr>
          <p:cNvPr id="193" name="Google Shape;193;p3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194" name="Google Shape;194;p32"/>
          <p:cNvSpPr txBox="1"/>
          <p:nvPr>
            <p:ph idx="2" type="body"/>
          </p:nvPr>
        </p:nvSpPr>
        <p:spPr>
          <a:xfrm>
            <a:off x="838199" y="910602"/>
            <a:ext cx="7223684"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400">
                <a:latin typeface="Open Sans"/>
                <a:ea typeface="Open Sans"/>
                <a:cs typeface="Open Sans"/>
                <a:sym typeface="Open Sans"/>
              </a:rPr>
              <a:t>2.2 The process of policymaking: policy cycle</a:t>
            </a:r>
            <a:endParaRPr/>
          </a:p>
          <a:p>
            <a:pPr indent="0" lvl="0" marL="0" rtl="0" algn="l">
              <a:lnSpc>
                <a:spcPct val="90000"/>
              </a:lnSpc>
              <a:spcBef>
                <a:spcPts val="1000"/>
              </a:spcBef>
              <a:spcAft>
                <a:spcPts val="0"/>
              </a:spcAft>
              <a:buClr>
                <a:schemeClr val="dk1"/>
              </a:buClr>
              <a:buSzPts val="2400"/>
              <a:buNone/>
            </a:pPr>
            <a:r>
              <a:t/>
            </a:r>
            <a:endParaRPr b="0" sz="2000">
              <a:solidFill>
                <a:srgbClr val="000000"/>
              </a:solidFill>
            </a:endParaRPr>
          </a:p>
        </p:txBody>
      </p:sp>
      <p:sp>
        <p:nvSpPr>
          <p:cNvPr id="195" name="Google Shape;195;p32"/>
          <p:cNvSpPr txBox="1"/>
          <p:nvPr/>
        </p:nvSpPr>
        <p:spPr>
          <a:xfrm>
            <a:off x="9151536" y="2409733"/>
            <a:ext cx="91147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1600" u="none" cap="none" strike="noStrike">
                <a:solidFill>
                  <a:schemeClr val="lt1"/>
                </a:solidFill>
                <a:latin typeface="Arial"/>
                <a:ea typeface="Arial"/>
                <a:cs typeface="Arial"/>
                <a:sym typeface="Arial"/>
              </a:rPr>
              <a:t>Agenda setting</a:t>
            </a:r>
            <a:endParaRPr/>
          </a:p>
        </p:txBody>
      </p:sp>
      <p:sp>
        <p:nvSpPr>
          <p:cNvPr id="196" name="Google Shape;196;p32"/>
          <p:cNvSpPr/>
          <p:nvPr/>
        </p:nvSpPr>
        <p:spPr>
          <a:xfrm>
            <a:off x="9703855" y="1684717"/>
            <a:ext cx="1440392" cy="1383171"/>
          </a:xfrm>
          <a:custGeom>
            <a:rect b="b" l="l" r="r" t="t"/>
            <a:pathLst>
              <a:path extrusionOk="0" h="1511" w="1572">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84A9FD"/>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7" name="Google Shape;197;p32"/>
          <p:cNvSpPr/>
          <p:nvPr/>
        </p:nvSpPr>
        <p:spPr>
          <a:xfrm>
            <a:off x="10279277" y="2660641"/>
            <a:ext cx="1110532" cy="1691358"/>
          </a:xfrm>
          <a:custGeom>
            <a:rect b="b" l="l" r="r" t="t"/>
            <a:pathLst>
              <a:path extrusionOk="0" h="1842" w="1209">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B55FF">
              <a:alpha val="29803"/>
            </a:srgbClr>
          </a:solidFill>
          <a:ln>
            <a:noFill/>
          </a:ln>
        </p:spPr>
        <p:txBody>
          <a:bodyPr anchorCtr="0" anchor="ctr" bIns="45700" lIns="91425" spcFirstLastPara="1" rIns="91425" wrap="square" tIns="2743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198" name="Google Shape;198;p32"/>
          <p:cNvSpPr/>
          <p:nvPr/>
        </p:nvSpPr>
        <p:spPr>
          <a:xfrm>
            <a:off x="8120524" y="1681047"/>
            <a:ext cx="1748262" cy="1313461"/>
          </a:xfrm>
          <a:custGeom>
            <a:rect b="b" l="l" r="r" t="t"/>
            <a:pathLst>
              <a:path extrusionOk="0" h="1432" w="1905">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A73"/>
          </a:solidFill>
          <a:ln>
            <a:noFill/>
          </a:ln>
        </p:spPr>
        <p:txBody>
          <a:bodyPr anchorCtr="0" anchor="ctr" bIns="45700" lIns="5486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rgbClr val="000000"/>
              </a:solidFill>
              <a:latin typeface="Arial"/>
              <a:ea typeface="Arial"/>
              <a:cs typeface="Arial"/>
              <a:sym typeface="Arial"/>
            </a:endParaRPr>
          </a:p>
        </p:txBody>
      </p:sp>
      <p:sp>
        <p:nvSpPr>
          <p:cNvPr id="199" name="Google Shape;199;p32"/>
          <p:cNvSpPr/>
          <p:nvPr/>
        </p:nvSpPr>
        <p:spPr>
          <a:xfrm>
            <a:off x="7850592" y="2589096"/>
            <a:ext cx="1103202" cy="1676682"/>
          </a:xfrm>
          <a:custGeom>
            <a:rect b="b" l="l" r="r" t="t"/>
            <a:pathLst>
              <a:path extrusionOk="0" h="1826" w="1201">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57A8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00" name="Google Shape;200;p32"/>
          <p:cNvSpPr/>
          <p:nvPr/>
        </p:nvSpPr>
        <p:spPr>
          <a:xfrm>
            <a:off x="8061883" y="3860366"/>
            <a:ext cx="1433062" cy="1383171"/>
          </a:xfrm>
          <a:custGeom>
            <a:rect b="b" l="l" r="r" t="t"/>
            <a:pathLst>
              <a:path extrusionOk="0" h="1510" w="1564">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AC8D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01" name="Google Shape;201;p32"/>
          <p:cNvSpPr/>
          <p:nvPr/>
        </p:nvSpPr>
        <p:spPr>
          <a:xfrm>
            <a:off x="9330013" y="3944751"/>
            <a:ext cx="1762922" cy="1302456"/>
          </a:xfrm>
          <a:custGeom>
            <a:rect b="b" l="l" r="r" t="t"/>
            <a:pathLst>
              <a:path extrusionOk="0" h="1419" w="1922">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4A9FD">
              <a:alpha val="29803"/>
            </a:srgbClr>
          </a:solidFill>
          <a:ln>
            <a:noFill/>
          </a:ln>
        </p:spPr>
        <p:txBody>
          <a:bodyPr anchorCtr="0" anchor="ctr" bIns="45700" lIns="91425" spcFirstLastPara="1" rIns="91425" wrap="square" tIns="2743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2" name="Google Shape;202;p32"/>
          <p:cNvSpPr txBox="1"/>
          <p:nvPr/>
        </p:nvSpPr>
        <p:spPr>
          <a:xfrm>
            <a:off x="8266991" y="4101040"/>
            <a:ext cx="108008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1400" u="none" cap="none" strike="noStrike">
                <a:solidFill>
                  <a:schemeClr val="dk1"/>
                </a:solidFill>
                <a:latin typeface="Calibri"/>
                <a:ea typeface="Calibri"/>
                <a:cs typeface="Calibri"/>
                <a:sym typeface="Calibri"/>
              </a:rPr>
              <a:t>Policy Adoption</a:t>
            </a:r>
            <a:endParaRPr/>
          </a:p>
        </p:txBody>
      </p:sp>
      <p:sp>
        <p:nvSpPr>
          <p:cNvPr id="203" name="Google Shape;203;p32"/>
          <p:cNvSpPr txBox="1"/>
          <p:nvPr/>
        </p:nvSpPr>
        <p:spPr>
          <a:xfrm>
            <a:off x="8683620" y="1979655"/>
            <a:ext cx="102023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1400" u="none" cap="none" strike="noStrike">
                <a:solidFill>
                  <a:schemeClr val="dk1"/>
                </a:solidFill>
                <a:latin typeface="Arial"/>
                <a:ea typeface="Arial"/>
                <a:cs typeface="Arial"/>
                <a:sym typeface="Arial"/>
              </a:rPr>
              <a:t>Policy Evaluation</a:t>
            </a:r>
            <a:endParaRPr/>
          </a:p>
        </p:txBody>
      </p:sp>
      <p:sp>
        <p:nvSpPr>
          <p:cNvPr id="204" name="Google Shape;204;p32"/>
          <p:cNvSpPr txBox="1"/>
          <p:nvPr/>
        </p:nvSpPr>
        <p:spPr>
          <a:xfrm>
            <a:off x="9910877" y="2208772"/>
            <a:ext cx="127379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1400" u="none" cap="none" strike="noStrike">
                <a:solidFill>
                  <a:schemeClr val="dk1"/>
                </a:solidFill>
                <a:latin typeface="Arial"/>
                <a:ea typeface="Arial"/>
                <a:cs typeface="Arial"/>
                <a:sym typeface="Arial"/>
              </a:rPr>
              <a:t>Problem Identification</a:t>
            </a:r>
            <a:endParaRPr/>
          </a:p>
        </p:txBody>
      </p:sp>
      <p:sp>
        <p:nvSpPr>
          <p:cNvPr id="205" name="Google Shape;205;p32"/>
          <p:cNvSpPr txBox="1"/>
          <p:nvPr/>
        </p:nvSpPr>
        <p:spPr>
          <a:xfrm>
            <a:off x="7823649" y="3044087"/>
            <a:ext cx="11608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1400" u="none" cap="none" strike="noStrike">
                <a:solidFill>
                  <a:schemeClr val="dk1"/>
                </a:solidFill>
                <a:latin typeface="Arial"/>
                <a:ea typeface="Arial"/>
                <a:cs typeface="Arial"/>
                <a:sym typeface="Arial"/>
              </a:rPr>
              <a:t>Policy</a:t>
            </a:r>
            <a:r>
              <a:rPr b="1" i="0" lang="sv-SE" sz="14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sv-SE" sz="1400" u="none" cap="none" strike="noStrike">
                <a:solidFill>
                  <a:schemeClr val="dk1"/>
                </a:solidFill>
                <a:latin typeface="Arial"/>
                <a:ea typeface="Arial"/>
                <a:cs typeface="Arial"/>
                <a:sym typeface="Arial"/>
              </a:rPr>
              <a:t>Implement</a:t>
            </a:r>
            <a:endParaRPr/>
          </a:p>
        </p:txBody>
      </p:sp>
      <p:sp>
        <p:nvSpPr>
          <p:cNvPr id="206" name="Google Shape;206;p32"/>
          <p:cNvSpPr txBox="1"/>
          <p:nvPr/>
        </p:nvSpPr>
        <p:spPr>
          <a:xfrm>
            <a:off x="9565722" y="4389244"/>
            <a:ext cx="123185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1400" u="none" cap="none" strike="noStrike">
                <a:solidFill>
                  <a:schemeClr val="dk1"/>
                </a:solidFill>
                <a:latin typeface="Arial"/>
                <a:ea typeface="Arial"/>
                <a:cs typeface="Arial"/>
                <a:sym typeface="Arial"/>
              </a:rPr>
              <a:t>Policy </a:t>
            </a:r>
            <a:br>
              <a:rPr b="0" i="0" lang="sv-SE" sz="1400" u="none" cap="none" strike="noStrike">
                <a:solidFill>
                  <a:schemeClr val="dk1"/>
                </a:solidFill>
                <a:latin typeface="Arial"/>
                <a:ea typeface="Arial"/>
                <a:cs typeface="Arial"/>
                <a:sym typeface="Arial"/>
              </a:rPr>
            </a:br>
            <a:r>
              <a:rPr b="0" i="0" lang="sv-SE" sz="1400" u="none" cap="none" strike="noStrike">
                <a:solidFill>
                  <a:schemeClr val="dk1"/>
                </a:solidFill>
                <a:latin typeface="Arial"/>
                <a:ea typeface="Arial"/>
                <a:cs typeface="Arial"/>
                <a:sym typeface="Arial"/>
              </a:rPr>
              <a:t>Formulation</a:t>
            </a:r>
            <a:endParaRPr/>
          </a:p>
        </p:txBody>
      </p:sp>
      <p:sp>
        <p:nvSpPr>
          <p:cNvPr id="207" name="Google Shape;207;p32"/>
          <p:cNvSpPr txBox="1"/>
          <p:nvPr/>
        </p:nvSpPr>
        <p:spPr>
          <a:xfrm>
            <a:off x="10401109" y="3381604"/>
            <a:ext cx="101147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1400" u="none" cap="none" strike="noStrike">
                <a:solidFill>
                  <a:schemeClr val="dk1"/>
                </a:solidFill>
                <a:latin typeface="Arial"/>
                <a:ea typeface="Arial"/>
                <a:cs typeface="Arial"/>
                <a:sym typeface="Arial"/>
              </a:rPr>
              <a:t>Agenda Setting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txBox="1"/>
          <p:nvPr>
            <p:ph idx="1" type="body"/>
          </p:nvPr>
        </p:nvSpPr>
        <p:spPr>
          <a:xfrm>
            <a:off x="845530" y="1670504"/>
            <a:ext cx="6441182" cy="2721635"/>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a:t>The first stage of the policy cycle involves identifying a problem or issue that requires government attention. </a:t>
            </a:r>
            <a:endParaRPr/>
          </a:p>
          <a:p>
            <a:pPr indent="0" lvl="0" marL="0" rtl="0" algn="l">
              <a:lnSpc>
                <a:spcPct val="90000"/>
              </a:lnSpc>
              <a:spcBef>
                <a:spcPts val="1000"/>
              </a:spcBef>
              <a:spcAft>
                <a:spcPts val="0"/>
              </a:spcAft>
              <a:buNone/>
            </a:pPr>
            <a:r>
              <a:rPr lang="sv-SE"/>
              <a:t>This can happen through various means such as public outcry, media coverage, or expert analysis. </a:t>
            </a:r>
            <a:endParaRPr/>
          </a:p>
          <a:p>
            <a:pPr indent="0" lvl="0" marL="0" rtl="0" algn="l">
              <a:lnSpc>
                <a:spcPct val="90000"/>
              </a:lnSpc>
              <a:spcBef>
                <a:spcPts val="1000"/>
              </a:spcBef>
              <a:spcAft>
                <a:spcPts val="0"/>
              </a:spcAft>
              <a:buNone/>
            </a:pPr>
            <a:r>
              <a:rPr lang="sv-SE"/>
              <a:t>Once a problem is identified, policymakers must determine whether or not it is a priority and whether it requires action.</a:t>
            </a:r>
            <a:endParaRPr/>
          </a:p>
        </p:txBody>
      </p:sp>
      <p:sp>
        <p:nvSpPr>
          <p:cNvPr id="214" name="Google Shape;214;p3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215" name="Google Shape;215;p33"/>
          <p:cNvSpPr txBox="1"/>
          <p:nvPr>
            <p:ph idx="2" type="body"/>
          </p:nvPr>
        </p:nvSpPr>
        <p:spPr>
          <a:xfrm>
            <a:off x="838200" y="770875"/>
            <a:ext cx="4957200" cy="567000"/>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lang="sv-SE">
                <a:latin typeface="Open Sans"/>
                <a:ea typeface="Open Sans"/>
                <a:cs typeface="Open Sans"/>
                <a:sym typeface="Open Sans"/>
              </a:rPr>
              <a:t>2.2.1 Problem identification</a:t>
            </a:r>
            <a:endParaRPr>
              <a:latin typeface="Open Sans"/>
              <a:ea typeface="Open Sans"/>
              <a:cs typeface="Open Sans"/>
              <a:sym typeface="Open Sans"/>
            </a:endParaRPr>
          </a:p>
        </p:txBody>
      </p:sp>
      <p:sp>
        <p:nvSpPr>
          <p:cNvPr id="216" name="Google Shape;216;p33"/>
          <p:cNvSpPr txBox="1"/>
          <p:nvPr/>
        </p:nvSpPr>
        <p:spPr>
          <a:xfrm>
            <a:off x="9148719" y="2395879"/>
            <a:ext cx="91147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1600" u="none" cap="none" strike="noStrike">
                <a:solidFill>
                  <a:schemeClr val="lt1"/>
                </a:solidFill>
                <a:latin typeface="Arial"/>
                <a:ea typeface="Arial"/>
                <a:cs typeface="Arial"/>
                <a:sym typeface="Arial"/>
              </a:rPr>
              <a:t>Agenda setting</a:t>
            </a:r>
            <a:endParaRPr/>
          </a:p>
        </p:txBody>
      </p:sp>
      <p:sp>
        <p:nvSpPr>
          <p:cNvPr id="217" name="Google Shape;217;p33"/>
          <p:cNvSpPr/>
          <p:nvPr/>
        </p:nvSpPr>
        <p:spPr>
          <a:xfrm>
            <a:off x="8859449" y="815727"/>
            <a:ext cx="1965387" cy="2180482"/>
          </a:xfrm>
          <a:custGeom>
            <a:rect b="b" l="l" r="r" t="t"/>
            <a:pathLst>
              <a:path extrusionOk="0" h="1511" w="1572">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DFE8FF"/>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8" name="Google Shape;218;p33"/>
          <p:cNvSpPr/>
          <p:nvPr/>
        </p:nvSpPr>
        <p:spPr>
          <a:xfrm>
            <a:off x="9612442" y="2297288"/>
            <a:ext cx="1515299" cy="2666320"/>
          </a:xfrm>
          <a:custGeom>
            <a:rect b="b" l="l" r="r" t="t"/>
            <a:pathLst>
              <a:path extrusionOk="0" h="1842" w="1209">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F56FD">
              <a:alpha val="44705"/>
            </a:srgbClr>
          </a:solidFill>
          <a:ln>
            <a:noFill/>
          </a:ln>
        </p:spPr>
        <p:txBody>
          <a:bodyPr anchorCtr="0" anchor="ctr" bIns="45700" lIns="91425" spcFirstLastPara="1" rIns="91425" wrap="square" tIns="2743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19" name="Google Shape;219;p33"/>
          <p:cNvSpPr/>
          <p:nvPr/>
        </p:nvSpPr>
        <p:spPr>
          <a:xfrm>
            <a:off x="8307884" y="4262592"/>
            <a:ext cx="2405473" cy="2053240"/>
          </a:xfrm>
          <a:custGeom>
            <a:rect b="b" l="l" r="r" t="t"/>
            <a:pathLst>
              <a:path extrusionOk="0" h="1419" w="1922">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5A9FD">
              <a:alpha val="60000"/>
            </a:srgbClr>
          </a:solidFill>
          <a:ln>
            <a:noFill/>
          </a:ln>
        </p:spPr>
        <p:txBody>
          <a:bodyPr anchorCtr="0" anchor="ctr" bIns="45700" lIns="91425" spcFirstLastPara="1" rIns="91425" wrap="square" tIns="2743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0" name="Google Shape;220;p33"/>
          <p:cNvSpPr/>
          <p:nvPr/>
        </p:nvSpPr>
        <p:spPr>
          <a:xfrm>
            <a:off x="6660135" y="800172"/>
            <a:ext cx="2476935" cy="2180482"/>
          </a:xfrm>
          <a:custGeom>
            <a:rect b="b" l="l" r="r" t="t"/>
            <a:pathLst>
              <a:path extrusionOk="0" h="1432" w="1905">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C74">
              <a:alpha val="9803"/>
            </a:srgbClr>
          </a:solidFill>
          <a:ln>
            <a:noFill/>
          </a:ln>
        </p:spPr>
        <p:txBody>
          <a:bodyPr anchorCtr="0" anchor="ctr" bIns="45700" lIns="5486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rgbClr val="000000"/>
              </a:solidFill>
              <a:latin typeface="Arial"/>
              <a:ea typeface="Arial"/>
              <a:cs typeface="Arial"/>
              <a:sym typeface="Arial"/>
            </a:endParaRPr>
          </a:p>
        </p:txBody>
      </p:sp>
      <p:sp>
        <p:nvSpPr>
          <p:cNvPr id="221" name="Google Shape;221;p33"/>
          <p:cNvSpPr/>
          <p:nvPr/>
        </p:nvSpPr>
        <p:spPr>
          <a:xfrm>
            <a:off x="6244918" y="2211657"/>
            <a:ext cx="1551476" cy="2574233"/>
          </a:xfrm>
          <a:custGeom>
            <a:rect b="b" l="l" r="r" t="t"/>
            <a:pathLst>
              <a:path extrusionOk="0" h="1826" w="1201">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47D90">
              <a:alpha val="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22" name="Google Shape;222;p33"/>
          <p:cNvSpPr/>
          <p:nvPr/>
        </p:nvSpPr>
        <p:spPr>
          <a:xfrm>
            <a:off x="6559013" y="4187980"/>
            <a:ext cx="2032256" cy="2202464"/>
          </a:xfrm>
          <a:custGeom>
            <a:rect b="b" l="l" r="r" t="t"/>
            <a:pathLst>
              <a:path extrusionOk="0" h="1510" w="1564">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BC9D1">
              <a:alpha val="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23" name="Google Shape;223;p33"/>
          <p:cNvSpPr txBox="1"/>
          <p:nvPr/>
        </p:nvSpPr>
        <p:spPr>
          <a:xfrm>
            <a:off x="9083273" y="1687993"/>
            <a:ext cx="1869845"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sv-SE" sz="2000" u="none" cap="none" strike="noStrike">
                <a:solidFill>
                  <a:schemeClr val="dk1"/>
                </a:solidFill>
                <a:latin typeface="Arial"/>
                <a:ea typeface="Arial"/>
                <a:cs typeface="Arial"/>
                <a:sym typeface="Arial"/>
              </a:rPr>
              <a:t>Problem identification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4"/>
          <p:cNvSpPr txBox="1"/>
          <p:nvPr>
            <p:ph idx="1" type="body"/>
          </p:nvPr>
        </p:nvSpPr>
        <p:spPr>
          <a:xfrm>
            <a:off x="810315" y="1567625"/>
            <a:ext cx="6476396" cy="2975282"/>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2000"/>
              <a:buNone/>
            </a:pPr>
            <a:r>
              <a:rPr lang="sv-SE"/>
              <a:t>Agenda setting refers to the process of defining and understanding the nature of the problem.</a:t>
            </a:r>
            <a:endParaRPr/>
          </a:p>
          <a:p>
            <a:pPr indent="0" lvl="0" marL="0" rtl="0" algn="l">
              <a:lnSpc>
                <a:spcPct val="90000"/>
              </a:lnSpc>
              <a:spcBef>
                <a:spcPts val="1000"/>
              </a:spcBef>
              <a:spcAft>
                <a:spcPts val="0"/>
              </a:spcAft>
              <a:buSzPts val="2000"/>
              <a:buNone/>
            </a:pPr>
            <a:r>
              <a:rPr lang="sv-SE"/>
              <a:t>Decisions at this phase focus on how to frame the problem, what information is needed to proceed, and who needs to be consulted.</a:t>
            </a:r>
            <a:endParaRPr/>
          </a:p>
        </p:txBody>
      </p:sp>
      <p:sp>
        <p:nvSpPr>
          <p:cNvPr id="230" name="Google Shape;230;p3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231" name="Google Shape;231;p34"/>
          <p:cNvSpPr txBox="1"/>
          <p:nvPr>
            <p:ph idx="2" type="body"/>
          </p:nvPr>
        </p:nvSpPr>
        <p:spPr>
          <a:xfrm>
            <a:off x="838201" y="770867"/>
            <a:ext cx="5067924" cy="942109"/>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lang="sv-SE">
                <a:latin typeface="Open Sans"/>
                <a:ea typeface="Open Sans"/>
                <a:cs typeface="Open Sans"/>
                <a:sym typeface="Open Sans"/>
              </a:rPr>
              <a:t>2.2.2 Agenda setting and Framing</a:t>
            </a:r>
            <a:endParaRPr>
              <a:latin typeface="Open Sans"/>
              <a:ea typeface="Open Sans"/>
              <a:cs typeface="Open Sans"/>
              <a:sym typeface="Open Sans"/>
            </a:endParaRPr>
          </a:p>
        </p:txBody>
      </p:sp>
      <p:sp>
        <p:nvSpPr>
          <p:cNvPr id="232" name="Google Shape;232;p34"/>
          <p:cNvSpPr txBox="1"/>
          <p:nvPr/>
        </p:nvSpPr>
        <p:spPr>
          <a:xfrm>
            <a:off x="9148719" y="2395879"/>
            <a:ext cx="91147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1600" u="none" cap="none" strike="noStrike">
                <a:solidFill>
                  <a:schemeClr val="lt1"/>
                </a:solidFill>
                <a:latin typeface="Arial"/>
                <a:ea typeface="Arial"/>
                <a:cs typeface="Arial"/>
                <a:sym typeface="Arial"/>
              </a:rPr>
              <a:t>Agenda setting</a:t>
            </a:r>
            <a:endParaRPr/>
          </a:p>
        </p:txBody>
      </p:sp>
      <p:sp>
        <p:nvSpPr>
          <p:cNvPr id="233" name="Google Shape;233;p34"/>
          <p:cNvSpPr/>
          <p:nvPr/>
        </p:nvSpPr>
        <p:spPr>
          <a:xfrm>
            <a:off x="8859449" y="815727"/>
            <a:ext cx="1965387" cy="2180482"/>
          </a:xfrm>
          <a:custGeom>
            <a:rect b="b" l="l" r="r" t="t"/>
            <a:pathLst>
              <a:path extrusionOk="0" h="1511" w="1572">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DFE8FF"/>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4" name="Google Shape;234;p34"/>
          <p:cNvSpPr/>
          <p:nvPr/>
        </p:nvSpPr>
        <p:spPr>
          <a:xfrm>
            <a:off x="9612442" y="2297288"/>
            <a:ext cx="1515299" cy="2666320"/>
          </a:xfrm>
          <a:custGeom>
            <a:rect b="b" l="l" r="r" t="t"/>
            <a:pathLst>
              <a:path extrusionOk="0" h="1842" w="1209">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B55FF">
              <a:alpha val="29803"/>
            </a:srgbClr>
          </a:solidFill>
          <a:ln>
            <a:noFill/>
          </a:ln>
        </p:spPr>
        <p:txBody>
          <a:bodyPr anchorCtr="0" anchor="ctr" bIns="45700" lIns="91425" spcFirstLastPara="1" rIns="91425" wrap="square" tIns="2743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35" name="Google Shape;235;p34"/>
          <p:cNvSpPr/>
          <p:nvPr/>
        </p:nvSpPr>
        <p:spPr>
          <a:xfrm>
            <a:off x="8307884" y="4262592"/>
            <a:ext cx="2405473" cy="2053240"/>
          </a:xfrm>
          <a:custGeom>
            <a:rect b="b" l="l" r="r" t="t"/>
            <a:pathLst>
              <a:path extrusionOk="0" h="1419" w="1922">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5A9FD">
              <a:alpha val="60000"/>
            </a:srgbClr>
          </a:solidFill>
          <a:ln>
            <a:noFill/>
          </a:ln>
        </p:spPr>
        <p:txBody>
          <a:bodyPr anchorCtr="0" anchor="ctr" bIns="45700" lIns="91425" spcFirstLastPara="1" rIns="91425" wrap="square" tIns="2743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6" name="Google Shape;236;p34"/>
          <p:cNvSpPr txBox="1"/>
          <p:nvPr/>
        </p:nvSpPr>
        <p:spPr>
          <a:xfrm>
            <a:off x="9852394" y="3410358"/>
            <a:ext cx="138013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sv-SE" sz="2000" u="none" cap="none" strike="noStrike">
                <a:solidFill>
                  <a:schemeClr val="dk1"/>
                </a:solidFill>
                <a:latin typeface="Arial"/>
                <a:ea typeface="Arial"/>
                <a:cs typeface="Arial"/>
                <a:sym typeface="Arial"/>
              </a:rPr>
              <a:t>Agenda Setting</a:t>
            </a:r>
            <a:endParaRPr/>
          </a:p>
        </p:txBody>
      </p:sp>
      <p:sp>
        <p:nvSpPr>
          <p:cNvPr id="237" name="Google Shape;237;p34"/>
          <p:cNvSpPr/>
          <p:nvPr/>
        </p:nvSpPr>
        <p:spPr>
          <a:xfrm>
            <a:off x="6660135" y="800172"/>
            <a:ext cx="2476935" cy="2180482"/>
          </a:xfrm>
          <a:custGeom>
            <a:rect b="b" l="l" r="r" t="t"/>
            <a:pathLst>
              <a:path extrusionOk="0" h="1432" w="1905">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C74">
              <a:alpha val="9803"/>
            </a:srgbClr>
          </a:solidFill>
          <a:ln>
            <a:noFill/>
          </a:ln>
        </p:spPr>
        <p:txBody>
          <a:bodyPr anchorCtr="0" anchor="ctr" bIns="45700" lIns="5486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rgbClr val="000000"/>
              </a:solidFill>
              <a:latin typeface="Arial"/>
              <a:ea typeface="Arial"/>
              <a:cs typeface="Arial"/>
              <a:sym typeface="Arial"/>
            </a:endParaRPr>
          </a:p>
        </p:txBody>
      </p:sp>
      <p:sp>
        <p:nvSpPr>
          <p:cNvPr id="238" name="Google Shape;238;p34"/>
          <p:cNvSpPr/>
          <p:nvPr/>
        </p:nvSpPr>
        <p:spPr>
          <a:xfrm>
            <a:off x="6244918" y="2211657"/>
            <a:ext cx="1551476" cy="2574233"/>
          </a:xfrm>
          <a:custGeom>
            <a:rect b="b" l="l" r="r" t="t"/>
            <a:pathLst>
              <a:path extrusionOk="0" h="1826" w="1201">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47D90">
              <a:alpha val="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39" name="Google Shape;239;p34"/>
          <p:cNvSpPr/>
          <p:nvPr/>
        </p:nvSpPr>
        <p:spPr>
          <a:xfrm>
            <a:off x="6559013" y="4187980"/>
            <a:ext cx="2032256" cy="2202464"/>
          </a:xfrm>
          <a:custGeom>
            <a:rect b="b" l="l" r="r" t="t"/>
            <a:pathLst>
              <a:path extrusionOk="0" h="1510" w="1564">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BC9D1">
              <a:alpha val="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idx="1" type="body"/>
          </p:nvPr>
        </p:nvSpPr>
        <p:spPr>
          <a:xfrm>
            <a:off x="845529" y="1533525"/>
            <a:ext cx="6697713" cy="4174036"/>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a:t>Policy formulation refers to the search for solutions.</a:t>
            </a:r>
            <a:endParaRPr/>
          </a:p>
          <a:p>
            <a:pPr indent="0" lvl="0" marL="0" rtl="0" algn="l">
              <a:lnSpc>
                <a:spcPct val="90000"/>
              </a:lnSpc>
              <a:spcBef>
                <a:spcPts val="1000"/>
              </a:spcBef>
              <a:spcAft>
                <a:spcPts val="0"/>
              </a:spcAft>
              <a:buNone/>
            </a:pPr>
            <a:r>
              <a:rPr lang="sv-SE"/>
              <a:t>This involves conducting research, consulting with experts, and considering the costs and benefits of different options. </a:t>
            </a:r>
            <a:endParaRPr/>
          </a:p>
          <a:p>
            <a:pPr indent="0" lvl="0" marL="0" rtl="0" algn="l">
              <a:lnSpc>
                <a:spcPct val="90000"/>
              </a:lnSpc>
              <a:spcBef>
                <a:spcPts val="1000"/>
              </a:spcBef>
              <a:spcAft>
                <a:spcPts val="0"/>
              </a:spcAft>
              <a:buNone/>
            </a:pPr>
            <a:r>
              <a:rPr lang="sv-SE"/>
              <a:t>At the end of this stage, policymakers will typically settle on a policy option that is technically sound, ethically acceptable and financially reasonable.</a:t>
            </a:r>
            <a:endParaRPr/>
          </a:p>
          <a:p>
            <a:pPr indent="0" lvl="0" marL="0" rtl="0" algn="l">
              <a:lnSpc>
                <a:spcPct val="90000"/>
              </a:lnSpc>
              <a:spcBef>
                <a:spcPts val="1000"/>
              </a:spcBef>
              <a:spcAft>
                <a:spcPts val="0"/>
              </a:spcAft>
              <a:buNone/>
            </a:pPr>
            <a:r>
              <a:rPr lang="sv-SE"/>
              <a:t>Solutions are accepted more readily if they do not conflict with other interests</a:t>
            </a:r>
            <a:r>
              <a:rPr lang="sv-SE">
                <a:latin typeface="Open Sans"/>
                <a:ea typeface="Open Sans"/>
                <a:cs typeface="Open Sans"/>
                <a:sym typeface="Open Sans"/>
              </a:rPr>
              <a:t>.</a:t>
            </a:r>
            <a:endParaRPr sz="3200">
              <a:latin typeface="Open Sans"/>
              <a:ea typeface="Open Sans"/>
              <a:cs typeface="Open Sans"/>
              <a:sym typeface="Open Sans"/>
            </a:endParaRPr>
          </a:p>
        </p:txBody>
      </p:sp>
      <p:sp>
        <p:nvSpPr>
          <p:cNvPr id="246" name="Google Shape;246;p3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247" name="Google Shape;247;p35"/>
          <p:cNvSpPr txBox="1"/>
          <p:nvPr>
            <p:ph idx="2" type="body"/>
          </p:nvPr>
        </p:nvSpPr>
        <p:spPr>
          <a:xfrm>
            <a:off x="838201" y="770868"/>
            <a:ext cx="4233862" cy="56686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lang="sv-SE">
                <a:latin typeface="Open Sans"/>
                <a:ea typeface="Open Sans"/>
                <a:cs typeface="Open Sans"/>
                <a:sym typeface="Open Sans"/>
              </a:rPr>
              <a:t>2.2.3 Policy formulation</a:t>
            </a:r>
            <a:endParaRPr>
              <a:latin typeface="Open Sans"/>
              <a:ea typeface="Open Sans"/>
              <a:cs typeface="Open Sans"/>
              <a:sym typeface="Open Sans"/>
            </a:endParaRPr>
          </a:p>
        </p:txBody>
      </p:sp>
      <p:sp>
        <p:nvSpPr>
          <p:cNvPr id="248" name="Google Shape;248;p35"/>
          <p:cNvSpPr txBox="1"/>
          <p:nvPr/>
        </p:nvSpPr>
        <p:spPr>
          <a:xfrm>
            <a:off x="9148719" y="2395879"/>
            <a:ext cx="91147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1600" u="none" cap="none" strike="noStrike">
                <a:solidFill>
                  <a:schemeClr val="lt1"/>
                </a:solidFill>
                <a:latin typeface="Arial"/>
                <a:ea typeface="Arial"/>
                <a:cs typeface="Arial"/>
                <a:sym typeface="Arial"/>
              </a:rPr>
              <a:t>Agenda setting</a:t>
            </a:r>
            <a:endParaRPr/>
          </a:p>
        </p:txBody>
      </p:sp>
      <p:sp>
        <p:nvSpPr>
          <p:cNvPr id="249" name="Google Shape;249;p35"/>
          <p:cNvSpPr/>
          <p:nvPr/>
        </p:nvSpPr>
        <p:spPr>
          <a:xfrm>
            <a:off x="8859449" y="815727"/>
            <a:ext cx="1965387" cy="2180482"/>
          </a:xfrm>
          <a:custGeom>
            <a:rect b="b" l="l" r="r" t="t"/>
            <a:pathLst>
              <a:path extrusionOk="0" h="1511" w="1572">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DFE8FF"/>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0" name="Google Shape;250;p35"/>
          <p:cNvSpPr/>
          <p:nvPr/>
        </p:nvSpPr>
        <p:spPr>
          <a:xfrm>
            <a:off x="9612442" y="2297288"/>
            <a:ext cx="1515299" cy="2666320"/>
          </a:xfrm>
          <a:custGeom>
            <a:rect b="b" l="l" r="r" t="t"/>
            <a:pathLst>
              <a:path extrusionOk="0" h="1842" w="1209">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F56FD">
              <a:alpha val="44705"/>
            </a:srgbClr>
          </a:solidFill>
          <a:ln>
            <a:noFill/>
          </a:ln>
        </p:spPr>
        <p:txBody>
          <a:bodyPr anchorCtr="0" anchor="ctr" bIns="45700" lIns="91425" spcFirstLastPara="1" rIns="91425" wrap="square" tIns="2743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51" name="Google Shape;251;p35"/>
          <p:cNvSpPr/>
          <p:nvPr/>
        </p:nvSpPr>
        <p:spPr>
          <a:xfrm>
            <a:off x="8307884" y="4262592"/>
            <a:ext cx="2405473" cy="2053240"/>
          </a:xfrm>
          <a:custGeom>
            <a:rect b="b" l="l" r="r" t="t"/>
            <a:pathLst>
              <a:path extrusionOk="0" h="1419" w="1922">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5A9FD">
              <a:alpha val="49803"/>
            </a:srgbClr>
          </a:solidFill>
          <a:ln>
            <a:noFill/>
          </a:ln>
        </p:spPr>
        <p:txBody>
          <a:bodyPr anchorCtr="0" anchor="ctr" bIns="45700" lIns="91425" spcFirstLastPara="1" rIns="91425" wrap="square" tIns="2743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2" name="Google Shape;252;p35"/>
          <p:cNvSpPr/>
          <p:nvPr/>
        </p:nvSpPr>
        <p:spPr>
          <a:xfrm>
            <a:off x="6660135" y="800172"/>
            <a:ext cx="2476935" cy="2180482"/>
          </a:xfrm>
          <a:custGeom>
            <a:rect b="b" l="l" r="r" t="t"/>
            <a:pathLst>
              <a:path extrusionOk="0" h="1432" w="1905">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C74">
              <a:alpha val="9803"/>
            </a:srgbClr>
          </a:solidFill>
          <a:ln>
            <a:noFill/>
          </a:ln>
        </p:spPr>
        <p:txBody>
          <a:bodyPr anchorCtr="0" anchor="ctr" bIns="45700" lIns="5486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rgbClr val="000000"/>
              </a:solidFill>
              <a:latin typeface="Arial"/>
              <a:ea typeface="Arial"/>
              <a:cs typeface="Arial"/>
              <a:sym typeface="Arial"/>
            </a:endParaRPr>
          </a:p>
        </p:txBody>
      </p:sp>
      <p:sp>
        <p:nvSpPr>
          <p:cNvPr id="253" name="Google Shape;253;p35"/>
          <p:cNvSpPr/>
          <p:nvPr/>
        </p:nvSpPr>
        <p:spPr>
          <a:xfrm>
            <a:off x="6244918" y="2211657"/>
            <a:ext cx="1551476" cy="2574233"/>
          </a:xfrm>
          <a:custGeom>
            <a:rect b="b" l="l" r="r" t="t"/>
            <a:pathLst>
              <a:path extrusionOk="0" h="1826" w="1201">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47D90">
              <a:alpha val="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54" name="Google Shape;254;p35"/>
          <p:cNvSpPr/>
          <p:nvPr/>
        </p:nvSpPr>
        <p:spPr>
          <a:xfrm>
            <a:off x="6559013" y="4187980"/>
            <a:ext cx="2032256" cy="2202464"/>
          </a:xfrm>
          <a:custGeom>
            <a:rect b="b" l="l" r="r" t="t"/>
            <a:pathLst>
              <a:path extrusionOk="0" h="1510" w="1564">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BC9D1">
              <a:alpha val="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55" name="Google Shape;255;p35"/>
          <p:cNvSpPr txBox="1"/>
          <p:nvPr/>
        </p:nvSpPr>
        <p:spPr>
          <a:xfrm>
            <a:off x="8670200" y="4999675"/>
            <a:ext cx="168084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sv-SE" sz="2000" u="none" cap="none" strike="noStrike">
                <a:solidFill>
                  <a:schemeClr val="dk1"/>
                </a:solidFill>
                <a:latin typeface="Arial"/>
                <a:ea typeface="Arial"/>
                <a:cs typeface="Arial"/>
                <a:sym typeface="Arial"/>
              </a:rPr>
              <a:t>Policy </a:t>
            </a:r>
            <a:br>
              <a:rPr b="1" i="0" lang="sv-SE" sz="2000" u="none" cap="none" strike="noStrike">
                <a:solidFill>
                  <a:schemeClr val="dk1"/>
                </a:solidFill>
                <a:latin typeface="Arial"/>
                <a:ea typeface="Arial"/>
                <a:cs typeface="Arial"/>
                <a:sym typeface="Arial"/>
              </a:rPr>
            </a:br>
            <a:r>
              <a:rPr b="1" i="0" lang="sv-SE" sz="2000" u="none" cap="none" strike="noStrike">
                <a:solidFill>
                  <a:schemeClr val="dk1"/>
                </a:solidFill>
                <a:latin typeface="Arial"/>
                <a:ea typeface="Arial"/>
                <a:cs typeface="Arial"/>
                <a:sym typeface="Arial"/>
              </a:rPr>
              <a:t>Formulation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idx="1" type="body"/>
          </p:nvPr>
        </p:nvSpPr>
        <p:spPr>
          <a:xfrm>
            <a:off x="838200" y="1449736"/>
            <a:ext cx="6971912" cy="3442410"/>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a:t>The adoption stage involves gaining approval for the proposed policy from relevant government bodies. </a:t>
            </a:r>
            <a:endParaRPr/>
          </a:p>
          <a:p>
            <a:pPr indent="0" lvl="0" marL="0" rtl="0" algn="l">
              <a:lnSpc>
                <a:spcPct val="90000"/>
              </a:lnSpc>
              <a:spcBef>
                <a:spcPts val="1000"/>
              </a:spcBef>
              <a:spcAft>
                <a:spcPts val="0"/>
              </a:spcAft>
              <a:buNone/>
            </a:pPr>
            <a:r>
              <a:rPr lang="sv-SE"/>
              <a:t>This may involve drafting legislation, consulting with stakeholders, and negotiating with other policymakers.</a:t>
            </a:r>
            <a:endParaRPr/>
          </a:p>
          <a:p>
            <a:pPr indent="0" lvl="0" marL="0" rtl="0" algn="l">
              <a:lnSpc>
                <a:spcPct val="90000"/>
              </a:lnSpc>
              <a:spcBef>
                <a:spcPts val="1000"/>
              </a:spcBef>
              <a:spcAft>
                <a:spcPts val="0"/>
              </a:spcAft>
              <a:buNone/>
            </a:pPr>
            <a:r>
              <a:rPr lang="sv-SE"/>
              <a:t>Policymakers also seek approval and consent from interest groups.</a:t>
            </a:r>
            <a:endParaRPr/>
          </a:p>
          <a:p>
            <a:pPr indent="0" lvl="0" marL="0" rtl="0" algn="l">
              <a:lnSpc>
                <a:spcPct val="90000"/>
              </a:lnSpc>
              <a:spcBef>
                <a:spcPts val="1000"/>
              </a:spcBef>
              <a:spcAft>
                <a:spcPts val="0"/>
              </a:spcAft>
              <a:buNone/>
            </a:pPr>
            <a:r>
              <a:rPr lang="sv-SE"/>
              <a:t>The political process involves negotiations between all the parties involved and the more conflicting interests there are, the more difficult the process to find a common solution.</a:t>
            </a:r>
            <a:endParaRPr/>
          </a:p>
          <a:p>
            <a:pPr indent="0" lvl="0" marL="0" rtl="0" algn="l">
              <a:lnSpc>
                <a:spcPct val="90000"/>
              </a:lnSpc>
              <a:spcBef>
                <a:spcPts val="1000"/>
              </a:spcBef>
              <a:spcAft>
                <a:spcPts val="0"/>
              </a:spcAft>
              <a:buSzPts val="2000"/>
              <a:buNone/>
            </a:pPr>
            <a:r>
              <a:t/>
            </a:r>
            <a:endParaRPr>
              <a:latin typeface="Arial"/>
              <a:ea typeface="Arial"/>
              <a:cs typeface="Arial"/>
              <a:sym typeface="Arial"/>
            </a:endParaRPr>
          </a:p>
        </p:txBody>
      </p:sp>
      <p:sp>
        <p:nvSpPr>
          <p:cNvPr id="262" name="Google Shape;262;p3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263" name="Google Shape;263;p36"/>
          <p:cNvSpPr txBox="1"/>
          <p:nvPr>
            <p:ph idx="2" type="body"/>
          </p:nvPr>
        </p:nvSpPr>
        <p:spPr>
          <a:xfrm>
            <a:off x="838200" y="620871"/>
            <a:ext cx="5183188" cy="610521"/>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1" lang="sv-SE" sz="2400">
                <a:latin typeface="Open Sans"/>
                <a:ea typeface="Open Sans"/>
                <a:cs typeface="Open Sans"/>
                <a:sym typeface="Open Sans"/>
              </a:rPr>
              <a:t>2.2.4 Policy decision legitimation</a:t>
            </a:r>
            <a:endParaRPr b="1" sz="2400">
              <a:latin typeface="Open Sans"/>
              <a:ea typeface="Open Sans"/>
              <a:cs typeface="Open Sans"/>
              <a:sym typeface="Open Sans"/>
            </a:endParaRPr>
          </a:p>
        </p:txBody>
      </p:sp>
      <p:sp>
        <p:nvSpPr>
          <p:cNvPr id="264" name="Google Shape;264;p36"/>
          <p:cNvSpPr/>
          <p:nvPr/>
        </p:nvSpPr>
        <p:spPr>
          <a:xfrm>
            <a:off x="8593785" y="282307"/>
            <a:ext cx="2409575" cy="2334859"/>
          </a:xfrm>
          <a:custGeom>
            <a:rect b="b" l="l" r="r" t="t"/>
            <a:pathLst>
              <a:path extrusionOk="0" h="1432" w="1905">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A73"/>
          </a:solidFill>
          <a:ln>
            <a:noFill/>
          </a:ln>
        </p:spPr>
        <p:txBody>
          <a:bodyPr anchorCtr="0" anchor="ctr" bIns="45700" lIns="5486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rgbClr val="000000"/>
              </a:solidFill>
              <a:latin typeface="Arial"/>
              <a:ea typeface="Arial"/>
              <a:cs typeface="Arial"/>
              <a:sym typeface="Arial"/>
            </a:endParaRPr>
          </a:p>
        </p:txBody>
      </p:sp>
      <p:sp>
        <p:nvSpPr>
          <p:cNvPr id="265" name="Google Shape;265;p36"/>
          <p:cNvSpPr/>
          <p:nvPr/>
        </p:nvSpPr>
        <p:spPr>
          <a:xfrm>
            <a:off x="8244833" y="1794249"/>
            <a:ext cx="1520509" cy="2980534"/>
          </a:xfrm>
          <a:custGeom>
            <a:rect b="b" l="l" r="r" t="t"/>
            <a:pathLst>
              <a:path extrusionOk="0" h="1826" w="1201">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57A8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66" name="Google Shape;266;p36"/>
          <p:cNvSpPr/>
          <p:nvPr/>
        </p:nvSpPr>
        <p:spPr>
          <a:xfrm>
            <a:off x="8583301" y="3997832"/>
            <a:ext cx="1975145" cy="2458778"/>
          </a:xfrm>
          <a:custGeom>
            <a:rect b="b" l="l" r="r" t="t"/>
            <a:pathLst>
              <a:path extrusionOk="0" h="1510" w="1564">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AC8D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67" name="Google Shape;267;p36"/>
          <p:cNvSpPr txBox="1"/>
          <p:nvPr/>
        </p:nvSpPr>
        <p:spPr>
          <a:xfrm>
            <a:off x="8889659" y="4523130"/>
            <a:ext cx="149469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sv-SE" sz="1800" u="none" cap="none" strike="noStrike">
                <a:solidFill>
                  <a:schemeClr val="dk1"/>
                </a:solidFill>
                <a:latin typeface="Arial"/>
                <a:ea typeface="Arial"/>
                <a:cs typeface="Arial"/>
                <a:sym typeface="Arial"/>
              </a:rPr>
              <a:t>Policy</a:t>
            </a:r>
            <a:r>
              <a:rPr b="1" i="0" lang="sv-SE" sz="1800" u="none" cap="none" strike="noStrike">
                <a:solidFill>
                  <a:schemeClr val="dk1"/>
                </a:solidFill>
                <a:latin typeface="Arial Black"/>
                <a:ea typeface="Arial Black"/>
                <a:cs typeface="Arial Black"/>
                <a:sym typeface="Arial Black"/>
              </a:rPr>
              <a:t> </a:t>
            </a:r>
            <a:r>
              <a:rPr b="1" i="0" lang="sv-SE" sz="1800" u="none" cap="none" strike="noStrike">
                <a:solidFill>
                  <a:schemeClr val="dk1"/>
                </a:solidFill>
                <a:latin typeface="Calibri"/>
                <a:ea typeface="Calibri"/>
                <a:cs typeface="Calibri"/>
                <a:sym typeface="Calibri"/>
              </a:rPr>
              <a:t>Adoption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7"/>
          <p:cNvSpPr txBox="1"/>
          <p:nvPr>
            <p:ph idx="1" type="body"/>
          </p:nvPr>
        </p:nvSpPr>
        <p:spPr>
          <a:xfrm>
            <a:off x="838199" y="1564061"/>
            <a:ext cx="7688691" cy="1740554"/>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a:t>Once a policy has been adopted, it must be implemented. This involves putting the policy into action, often through the creation of new programs or the modification of existing ones. </a:t>
            </a:r>
            <a:endParaRPr/>
          </a:p>
          <a:p>
            <a:pPr indent="0" lvl="0" marL="0" rtl="0" algn="l">
              <a:lnSpc>
                <a:spcPct val="90000"/>
              </a:lnSpc>
              <a:spcBef>
                <a:spcPts val="1000"/>
              </a:spcBef>
              <a:spcAft>
                <a:spcPts val="0"/>
              </a:spcAft>
              <a:buNone/>
            </a:pPr>
            <a:r>
              <a:rPr lang="sv-SE"/>
              <a:t>Implementation may also involve hiring staff, developing guidelines and procedures, and distributing resources.</a:t>
            </a:r>
            <a:endParaRPr/>
          </a:p>
        </p:txBody>
      </p:sp>
      <p:sp>
        <p:nvSpPr>
          <p:cNvPr id="274" name="Google Shape;274;p3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275" name="Google Shape;275;p37"/>
          <p:cNvSpPr txBox="1"/>
          <p:nvPr>
            <p:ph idx="2" type="body"/>
          </p:nvPr>
        </p:nvSpPr>
        <p:spPr>
          <a:xfrm>
            <a:off x="838200" y="839215"/>
            <a:ext cx="5183188" cy="610521"/>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1" lang="sv-SE" sz="2400">
                <a:latin typeface="Open Sans"/>
                <a:ea typeface="Open Sans"/>
                <a:cs typeface="Open Sans"/>
                <a:sym typeface="Open Sans"/>
              </a:rPr>
              <a:t>2.2.5 Policy implementation</a:t>
            </a:r>
            <a:endParaRPr b="1" sz="2400">
              <a:latin typeface="Open Sans"/>
              <a:ea typeface="Open Sans"/>
              <a:cs typeface="Open Sans"/>
              <a:sym typeface="Open Sans"/>
            </a:endParaRPr>
          </a:p>
        </p:txBody>
      </p:sp>
      <p:sp>
        <p:nvSpPr>
          <p:cNvPr id="276" name="Google Shape;276;p37"/>
          <p:cNvSpPr txBox="1"/>
          <p:nvPr/>
        </p:nvSpPr>
        <p:spPr>
          <a:xfrm>
            <a:off x="838199" y="3240706"/>
            <a:ext cx="3748790" cy="604836"/>
          </a:xfrm>
          <a:prstGeom prst="rect">
            <a:avLst/>
          </a:prstGeom>
          <a:noFill/>
          <a:ln>
            <a:noFill/>
          </a:ln>
        </p:spPr>
        <p:txBody>
          <a:bodyPr anchorCtr="0" anchor="t" bIns="90000" lIns="91425" spcFirstLastPara="1" rIns="91425" wrap="square" tIns="36000">
            <a:noAutofit/>
          </a:bodyPr>
          <a:lstStyle/>
          <a:p>
            <a:pPr indent="0" lvl="0" marL="0" marR="0" rtl="0" algn="l">
              <a:lnSpc>
                <a:spcPct val="90000"/>
              </a:lnSpc>
              <a:spcBef>
                <a:spcPts val="1000"/>
              </a:spcBef>
              <a:spcAft>
                <a:spcPts val="1200"/>
              </a:spcAft>
              <a:buClr>
                <a:schemeClr val="dk1"/>
              </a:buClr>
              <a:buSzPts val="2400"/>
              <a:buFont typeface="Arial"/>
              <a:buNone/>
            </a:pPr>
            <a:r>
              <a:rPr b="1" i="0" lang="sv-SE" sz="2400" u="none" cap="none" strike="noStrike">
                <a:solidFill>
                  <a:schemeClr val="accent5"/>
                </a:solidFill>
                <a:latin typeface="Open Sans"/>
                <a:ea typeface="Open Sans"/>
                <a:cs typeface="Open Sans"/>
                <a:sym typeface="Open Sans"/>
              </a:rPr>
              <a:t>2.2.6 Policy evaluation</a:t>
            </a:r>
            <a:endParaRPr b="1" i="0" sz="2400" u="none" cap="none" strike="noStrike">
              <a:solidFill>
                <a:schemeClr val="accent5"/>
              </a:solidFill>
              <a:latin typeface="Open Sans"/>
              <a:ea typeface="Open Sans"/>
              <a:cs typeface="Open Sans"/>
              <a:sym typeface="Open Sans"/>
            </a:endParaRPr>
          </a:p>
        </p:txBody>
      </p:sp>
      <p:sp>
        <p:nvSpPr>
          <p:cNvPr id="277" name="Google Shape;277;p37"/>
          <p:cNvSpPr txBox="1"/>
          <p:nvPr/>
        </p:nvSpPr>
        <p:spPr>
          <a:xfrm>
            <a:off x="838199" y="3953667"/>
            <a:ext cx="8020988" cy="1753781"/>
          </a:xfrm>
          <a:prstGeom prst="rect">
            <a:avLst/>
          </a:prstGeom>
          <a:noFill/>
          <a:ln>
            <a:noFill/>
          </a:ln>
        </p:spPr>
        <p:txBody>
          <a:bodyPr anchorCtr="0" anchor="t" bIns="90000" lIns="90000" spcFirstLastPara="1" rIns="91425" wrap="square" tIns="36000">
            <a:noAutofit/>
          </a:bodyPr>
          <a:lstStyle/>
          <a:p>
            <a:pPr indent="0" lvl="0" marL="0" marR="0" rtl="0" algn="l">
              <a:lnSpc>
                <a:spcPct val="90000"/>
              </a:lnSpc>
              <a:spcBef>
                <a:spcPts val="0"/>
              </a:spcBef>
              <a:spcAft>
                <a:spcPts val="0"/>
              </a:spcAft>
              <a:buNone/>
            </a:pPr>
            <a:r>
              <a:rPr b="0" i="0" lang="sv-SE" sz="2000" u="none" cap="none" strike="noStrike">
                <a:solidFill>
                  <a:srgbClr val="000000"/>
                </a:solidFill>
                <a:latin typeface="Arial"/>
                <a:ea typeface="Arial"/>
                <a:cs typeface="Arial"/>
                <a:sym typeface="Arial"/>
              </a:rPr>
              <a:t>After a policy has been implemented, policymakers must assess its effectiveness. This involves collecting data, monitoring progress, and analysing outcomes. </a:t>
            </a:r>
            <a:endParaRPr/>
          </a:p>
          <a:p>
            <a:pPr indent="0" lvl="0" marL="0" marR="0" rtl="0" algn="l">
              <a:lnSpc>
                <a:spcPct val="90000"/>
              </a:lnSpc>
              <a:spcBef>
                <a:spcPts val="1000"/>
              </a:spcBef>
              <a:spcAft>
                <a:spcPts val="0"/>
              </a:spcAft>
              <a:buNone/>
            </a:pPr>
            <a:r>
              <a:rPr b="0" i="0" lang="sv-SE" sz="2000" u="none" cap="none" strike="noStrike">
                <a:solidFill>
                  <a:srgbClr val="000000"/>
                </a:solidFill>
                <a:latin typeface="Arial"/>
                <a:ea typeface="Arial"/>
                <a:cs typeface="Arial"/>
                <a:sym typeface="Arial"/>
              </a:rPr>
              <a:t>The results of the evaluation can inform revisions to the policy or help policymakers make decisions about future policies.</a:t>
            </a:r>
            <a:endParaRPr/>
          </a:p>
        </p:txBody>
      </p:sp>
      <p:sp>
        <p:nvSpPr>
          <p:cNvPr id="278" name="Google Shape;278;p37"/>
          <p:cNvSpPr txBox="1"/>
          <p:nvPr/>
        </p:nvSpPr>
        <p:spPr>
          <a:xfrm>
            <a:off x="795227" y="2945284"/>
            <a:ext cx="6120000" cy="763275"/>
          </a:xfrm>
          <a:prstGeom prst="rect">
            <a:avLst/>
          </a:prstGeom>
          <a:noFill/>
          <a:ln>
            <a:noFill/>
          </a:ln>
        </p:spPr>
        <p:txBody>
          <a:bodyPr anchorCtr="0" anchor="t" bIns="90000" lIns="90000" spcFirstLastPara="1" rIns="91425" wrap="square" tIns="360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79" name="Google Shape;279;p37"/>
          <p:cNvSpPr/>
          <p:nvPr/>
        </p:nvSpPr>
        <p:spPr>
          <a:xfrm>
            <a:off x="8593785" y="282307"/>
            <a:ext cx="2409575" cy="2334859"/>
          </a:xfrm>
          <a:custGeom>
            <a:rect b="b" l="l" r="r" t="t"/>
            <a:pathLst>
              <a:path extrusionOk="0" h="1432" w="1905">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A73"/>
          </a:solidFill>
          <a:ln>
            <a:noFill/>
          </a:ln>
        </p:spPr>
        <p:txBody>
          <a:bodyPr anchorCtr="0" anchor="ctr" bIns="45700" lIns="5486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rgbClr val="000000"/>
              </a:solidFill>
              <a:latin typeface="Arial"/>
              <a:ea typeface="Arial"/>
              <a:cs typeface="Arial"/>
              <a:sym typeface="Arial"/>
            </a:endParaRPr>
          </a:p>
        </p:txBody>
      </p:sp>
      <p:sp>
        <p:nvSpPr>
          <p:cNvPr id="280" name="Google Shape;280;p37"/>
          <p:cNvSpPr/>
          <p:nvPr/>
        </p:nvSpPr>
        <p:spPr>
          <a:xfrm>
            <a:off x="8244833" y="1794249"/>
            <a:ext cx="1520509" cy="2980534"/>
          </a:xfrm>
          <a:custGeom>
            <a:rect b="b" l="l" r="r" t="t"/>
            <a:pathLst>
              <a:path extrusionOk="0" h="1826" w="1201">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57A8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81" name="Google Shape;281;p37"/>
          <p:cNvSpPr/>
          <p:nvPr/>
        </p:nvSpPr>
        <p:spPr>
          <a:xfrm>
            <a:off x="8583301" y="3997832"/>
            <a:ext cx="1975145" cy="2458778"/>
          </a:xfrm>
          <a:custGeom>
            <a:rect b="b" l="l" r="r" t="t"/>
            <a:pathLst>
              <a:path extrusionOk="0" h="1510" w="1564">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AC8D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sp>
        <p:nvSpPr>
          <p:cNvPr id="282" name="Google Shape;282;p37"/>
          <p:cNvSpPr txBox="1"/>
          <p:nvPr/>
        </p:nvSpPr>
        <p:spPr>
          <a:xfrm>
            <a:off x="9375840" y="1064619"/>
            <a:ext cx="138390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sv-SE" sz="1800" u="none" cap="none" strike="noStrike">
                <a:solidFill>
                  <a:schemeClr val="dk1"/>
                </a:solidFill>
                <a:latin typeface="Arial"/>
                <a:ea typeface="Arial"/>
                <a:cs typeface="Arial"/>
                <a:sym typeface="Arial"/>
              </a:rPr>
              <a:t>Policy Evaluation</a:t>
            </a:r>
            <a:endParaRPr/>
          </a:p>
        </p:txBody>
      </p:sp>
      <p:sp>
        <p:nvSpPr>
          <p:cNvPr id="283" name="Google Shape;283;p37"/>
          <p:cNvSpPr txBox="1"/>
          <p:nvPr/>
        </p:nvSpPr>
        <p:spPr>
          <a:xfrm>
            <a:off x="8244833" y="2688679"/>
            <a:ext cx="158696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1800" u="none" cap="none" strike="noStrike">
                <a:solidFill>
                  <a:schemeClr val="dk1"/>
                </a:solidFill>
                <a:latin typeface="Arial Black"/>
                <a:ea typeface="Arial Black"/>
                <a:cs typeface="Arial Black"/>
                <a:sym typeface="Arial Black"/>
              </a:rPr>
              <a:t> </a:t>
            </a:r>
            <a:r>
              <a:rPr b="1" i="0" lang="sv-SE" sz="1800" u="none" cap="none" strike="noStrike">
                <a:solidFill>
                  <a:schemeClr val="dk1"/>
                </a:solidFill>
                <a:latin typeface="Arial"/>
                <a:ea typeface="Arial"/>
                <a:cs typeface="Arial"/>
                <a:sym typeface="Arial"/>
              </a:rPr>
              <a:t>Policy </a:t>
            </a:r>
            <a:endParaRPr/>
          </a:p>
          <a:p>
            <a:pPr indent="0" lvl="0" marL="0" marR="0" rtl="0" algn="l">
              <a:lnSpc>
                <a:spcPct val="100000"/>
              </a:lnSpc>
              <a:spcBef>
                <a:spcPts val="0"/>
              </a:spcBef>
              <a:spcAft>
                <a:spcPts val="0"/>
              </a:spcAft>
              <a:buNone/>
            </a:pPr>
            <a:r>
              <a:rPr b="1" i="0" lang="sv-SE" sz="1800" u="none" cap="none" strike="noStrike">
                <a:solidFill>
                  <a:schemeClr val="dk1"/>
                </a:solidFill>
                <a:latin typeface="Arial"/>
                <a:ea typeface="Arial"/>
                <a:cs typeface="Arial"/>
                <a:sym typeface="Arial"/>
              </a:rPr>
              <a:t>implement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8"/>
          <p:cNvSpPr txBox="1"/>
          <p:nvPr>
            <p:ph idx="1" type="body"/>
          </p:nvPr>
        </p:nvSpPr>
        <p:spPr>
          <a:xfrm>
            <a:off x="838199" y="1836436"/>
            <a:ext cx="8627533" cy="3125031"/>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a:t>Policymaking involves a complex interplay of competing interests, values, and ideologies, and is influenced by a range of factors, including public opinion, interest group advocacy, and electoral politics.</a:t>
            </a:r>
            <a:endParaRPr/>
          </a:p>
          <a:p>
            <a:pPr indent="0" lvl="0" marL="0" rtl="0" algn="l">
              <a:lnSpc>
                <a:spcPct val="90000"/>
              </a:lnSpc>
              <a:spcBef>
                <a:spcPts val="1000"/>
              </a:spcBef>
              <a:spcAft>
                <a:spcPts val="0"/>
              </a:spcAft>
              <a:buNone/>
            </a:pPr>
            <a:r>
              <a:rPr lang="sv-SE"/>
              <a:t>The politics of policymaking refers to the ways in which policy and political actors, institutions, and processes shape the development and implementation of public policies. </a:t>
            </a:r>
            <a:endParaRPr/>
          </a:p>
          <a:p>
            <a:pPr indent="0" lvl="0" marL="0" rtl="0" algn="l">
              <a:lnSpc>
                <a:spcPct val="90000"/>
              </a:lnSpc>
              <a:spcBef>
                <a:spcPts val="1000"/>
              </a:spcBef>
              <a:spcAft>
                <a:spcPts val="0"/>
              </a:spcAft>
              <a:buNone/>
            </a:pPr>
            <a:r>
              <a:rPr lang="sv-SE"/>
              <a:t>The politics of policymaking can also be shaped by the broader political context, such as the partisan makeup of government and the distribution of political power among different levels of government.</a:t>
            </a:r>
            <a:endParaRPr/>
          </a:p>
        </p:txBody>
      </p:sp>
      <p:sp>
        <p:nvSpPr>
          <p:cNvPr id="290" name="Google Shape;290;p3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291" name="Google Shape;291;p38"/>
          <p:cNvSpPr txBox="1"/>
          <p:nvPr/>
        </p:nvSpPr>
        <p:spPr>
          <a:xfrm>
            <a:off x="838200" y="1050610"/>
            <a:ext cx="5183188" cy="604836"/>
          </a:xfrm>
          <a:prstGeom prst="rect">
            <a:avLst/>
          </a:prstGeom>
          <a:noFill/>
          <a:ln>
            <a:noFill/>
          </a:ln>
        </p:spPr>
        <p:txBody>
          <a:bodyPr anchorCtr="0" anchor="t" bIns="90000" lIns="91425" spcFirstLastPara="1" rIns="91425" wrap="square" tIns="36000">
            <a:noAutofit/>
          </a:bodyPr>
          <a:lstStyle/>
          <a:p>
            <a:pPr indent="0" lvl="0" marL="0" marR="0" rtl="0" algn="l">
              <a:lnSpc>
                <a:spcPct val="90000"/>
              </a:lnSpc>
              <a:spcBef>
                <a:spcPts val="1000"/>
              </a:spcBef>
              <a:spcAft>
                <a:spcPts val="0"/>
              </a:spcAft>
              <a:buClr>
                <a:schemeClr val="dk1"/>
              </a:buClr>
              <a:buSzPts val="2400"/>
              <a:buFont typeface="Arial"/>
              <a:buNone/>
            </a:pPr>
            <a:r>
              <a:rPr b="1" i="0" lang="sv-SE" sz="2400" u="none" cap="none" strike="noStrike">
                <a:solidFill>
                  <a:schemeClr val="accent5"/>
                </a:solidFill>
                <a:latin typeface="Open Sans"/>
                <a:ea typeface="Open Sans"/>
                <a:cs typeface="Open Sans"/>
                <a:sym typeface="Open Sans"/>
              </a:rPr>
              <a:t>2.4 The politics of policymaking</a:t>
            </a:r>
            <a:endParaRPr b="1" i="0" sz="2400" u="none" cap="none" strike="noStrike">
              <a:solidFill>
                <a:schemeClr val="accent5"/>
              </a:solidFill>
              <a:latin typeface="Open Sans"/>
              <a:ea typeface="Open Sans"/>
              <a:cs typeface="Open Sans"/>
              <a:sym typeface="Open Sans"/>
            </a:endParaRPr>
          </a:p>
          <a:p>
            <a:pPr indent="0" lvl="0" marL="0" marR="0" rtl="0" algn="l">
              <a:lnSpc>
                <a:spcPct val="90000"/>
              </a:lnSpc>
              <a:spcBef>
                <a:spcPts val="1000"/>
              </a:spcBef>
              <a:spcAft>
                <a:spcPts val="0"/>
              </a:spcAft>
              <a:buClr>
                <a:schemeClr val="dk1"/>
              </a:buClr>
              <a:buSzPts val="2400"/>
              <a:buFont typeface="Arial"/>
              <a:buNone/>
            </a:pPr>
            <a:r>
              <a:t/>
            </a:r>
            <a:endParaRPr b="1" i="0" sz="2400" u="none" cap="none" strike="noStrike">
              <a:solidFill>
                <a:schemeClr val="accent5"/>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9"/>
          <p:cNvSpPr txBox="1"/>
          <p:nvPr>
            <p:ph idx="1" type="body"/>
          </p:nvPr>
        </p:nvSpPr>
        <p:spPr>
          <a:xfrm>
            <a:off x="838200" y="1836436"/>
            <a:ext cx="6793066" cy="3799866"/>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a:t>Within this context, while the policy cycle approach is useful to understand the process, its simplification can be misleading. </a:t>
            </a:r>
            <a:endParaRPr/>
          </a:p>
          <a:p>
            <a:pPr indent="0" lvl="0" marL="0" rtl="0" algn="l">
              <a:lnSpc>
                <a:spcPct val="90000"/>
              </a:lnSpc>
              <a:spcBef>
                <a:spcPts val="1000"/>
              </a:spcBef>
              <a:spcAft>
                <a:spcPts val="0"/>
              </a:spcAft>
              <a:buNone/>
            </a:pPr>
            <a:r>
              <a:rPr lang="sv-SE"/>
              <a:t>In reality, policy-making is a complex process often embedded in competitive politics </a:t>
            </a:r>
            <a:endParaRPr/>
          </a:p>
          <a:p>
            <a:pPr indent="0" lvl="0" marL="0" rtl="0" algn="l">
              <a:lnSpc>
                <a:spcPct val="90000"/>
              </a:lnSpc>
              <a:spcBef>
                <a:spcPts val="1000"/>
              </a:spcBef>
              <a:spcAft>
                <a:spcPts val="0"/>
              </a:spcAft>
              <a:buNone/>
            </a:pPr>
            <a:r>
              <a:rPr lang="sv-SE"/>
              <a:t>Policy decisions are expressly about values and characterised by argumentation and persuasion.</a:t>
            </a:r>
            <a:endParaRPr/>
          </a:p>
          <a:p>
            <a:pPr indent="0" lvl="0" marL="0" rtl="0" algn="l">
              <a:lnSpc>
                <a:spcPct val="90000"/>
              </a:lnSpc>
              <a:spcBef>
                <a:spcPts val="1000"/>
              </a:spcBef>
              <a:spcAft>
                <a:spcPts val="0"/>
              </a:spcAft>
              <a:buNone/>
            </a:pPr>
            <a:r>
              <a:rPr lang="sv-SE"/>
              <a:t>Thus, finding an optimal policy solution often means a political compromise and negotiation.</a:t>
            </a:r>
            <a:endParaRPr/>
          </a:p>
          <a:p>
            <a:pPr indent="0" lvl="0" marL="0" rtl="0" algn="l">
              <a:lnSpc>
                <a:spcPct val="90000"/>
              </a:lnSpc>
              <a:spcBef>
                <a:spcPts val="1000"/>
              </a:spcBef>
              <a:spcAft>
                <a:spcPts val="0"/>
              </a:spcAft>
              <a:buNone/>
            </a:pPr>
            <a:r>
              <a:t/>
            </a:r>
            <a:endParaRPr>
              <a:latin typeface="Open Sans"/>
              <a:ea typeface="Open Sans"/>
              <a:cs typeface="Open Sans"/>
              <a:sym typeface="Open Sans"/>
            </a:endParaRPr>
          </a:p>
          <a:p>
            <a:pPr indent="0" lvl="0" marL="0" rtl="0" algn="l">
              <a:lnSpc>
                <a:spcPct val="90000"/>
              </a:lnSpc>
              <a:spcBef>
                <a:spcPts val="1000"/>
              </a:spcBef>
              <a:spcAft>
                <a:spcPts val="0"/>
              </a:spcAft>
              <a:buSzPts val="2000"/>
              <a:buNone/>
            </a:pPr>
            <a:r>
              <a:t/>
            </a:r>
            <a:endParaRPr>
              <a:latin typeface="Arial"/>
              <a:ea typeface="Arial"/>
              <a:cs typeface="Arial"/>
              <a:sym typeface="Arial"/>
            </a:endParaRPr>
          </a:p>
        </p:txBody>
      </p:sp>
      <p:sp>
        <p:nvSpPr>
          <p:cNvPr id="298" name="Google Shape;298;p3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299" name="Google Shape;299;p39"/>
          <p:cNvSpPr txBox="1"/>
          <p:nvPr/>
        </p:nvSpPr>
        <p:spPr>
          <a:xfrm>
            <a:off x="838200" y="1050610"/>
            <a:ext cx="5183188" cy="604836"/>
          </a:xfrm>
          <a:prstGeom prst="rect">
            <a:avLst/>
          </a:prstGeom>
          <a:noFill/>
          <a:ln>
            <a:noFill/>
          </a:ln>
        </p:spPr>
        <p:txBody>
          <a:bodyPr anchorCtr="0" anchor="t" bIns="90000" lIns="91425" spcFirstLastPara="1" rIns="91425" wrap="square" tIns="36000">
            <a:noAutofit/>
          </a:bodyPr>
          <a:lstStyle/>
          <a:p>
            <a:pPr indent="0" lvl="0" marL="0" marR="0" rtl="0" algn="l">
              <a:lnSpc>
                <a:spcPct val="90000"/>
              </a:lnSpc>
              <a:spcBef>
                <a:spcPts val="1000"/>
              </a:spcBef>
              <a:spcAft>
                <a:spcPts val="0"/>
              </a:spcAft>
              <a:buClr>
                <a:schemeClr val="dk1"/>
              </a:buClr>
              <a:buSzPts val="2400"/>
              <a:buFont typeface="Arial"/>
              <a:buNone/>
            </a:pPr>
            <a:r>
              <a:rPr b="1" i="0" lang="sv-SE" sz="2400" u="none" cap="none" strike="noStrike">
                <a:solidFill>
                  <a:schemeClr val="accent5"/>
                </a:solidFill>
                <a:latin typeface="Open Sans"/>
                <a:ea typeface="Open Sans"/>
                <a:cs typeface="Open Sans"/>
                <a:sym typeface="Open Sans"/>
              </a:rPr>
              <a:t>2.4 The politics of policymaking</a:t>
            </a:r>
            <a:endParaRPr b="1" i="0" sz="2400" u="none" cap="none" strike="noStrike">
              <a:solidFill>
                <a:schemeClr val="accent5"/>
              </a:solidFill>
              <a:latin typeface="Open Sans"/>
              <a:ea typeface="Open Sans"/>
              <a:cs typeface="Open Sans"/>
              <a:sym typeface="Open Sans"/>
            </a:endParaRPr>
          </a:p>
          <a:p>
            <a:pPr indent="0" lvl="0" marL="0" marR="0" rtl="0" algn="l">
              <a:lnSpc>
                <a:spcPct val="90000"/>
              </a:lnSpc>
              <a:spcBef>
                <a:spcPts val="1000"/>
              </a:spcBef>
              <a:spcAft>
                <a:spcPts val="0"/>
              </a:spcAft>
              <a:buClr>
                <a:schemeClr val="dk1"/>
              </a:buClr>
              <a:buSzPts val="2400"/>
              <a:buFont typeface="Arial"/>
              <a:buNone/>
            </a:pPr>
            <a:r>
              <a:t/>
            </a:r>
            <a:endParaRPr b="1" i="0" sz="2400" u="none" cap="none" strike="noStrike">
              <a:solidFill>
                <a:schemeClr val="accent5"/>
              </a:solidFill>
              <a:latin typeface="Arial"/>
              <a:ea typeface="Arial"/>
              <a:cs typeface="Arial"/>
              <a:sym typeface="Arial"/>
            </a:endParaRPr>
          </a:p>
        </p:txBody>
      </p:sp>
      <p:pic>
        <p:nvPicPr>
          <p:cNvPr id="300" name="Google Shape;300;p39"/>
          <p:cNvPicPr preferRelativeResize="0"/>
          <p:nvPr/>
        </p:nvPicPr>
        <p:blipFill rotWithShape="1">
          <a:blip r:embed="rId3">
            <a:alphaModFix/>
          </a:blip>
          <a:srcRect b="0" l="0" r="0" t="0"/>
          <a:stretch/>
        </p:blipFill>
        <p:spPr>
          <a:xfrm>
            <a:off x="7920696" y="1836436"/>
            <a:ext cx="1799010" cy="1799010"/>
          </a:xfrm>
          <a:prstGeom prst="rect">
            <a:avLst/>
          </a:prstGeom>
          <a:noFill/>
          <a:ln cap="flat" cmpd="sng" w="38100">
            <a:solidFill>
              <a:srgbClr val="CEDCFF"/>
            </a:solidFill>
            <a:prstDash val="solid"/>
            <a:round/>
            <a:headEnd len="sm" w="sm" type="none"/>
            <a:tailEnd len="sm" w="sm" type="none"/>
          </a:ln>
        </p:spPr>
      </p:pic>
      <p:pic>
        <p:nvPicPr>
          <p:cNvPr id="301" name="Google Shape;301;p39"/>
          <p:cNvPicPr preferRelativeResize="0"/>
          <p:nvPr/>
        </p:nvPicPr>
        <p:blipFill rotWithShape="1">
          <a:blip r:embed="rId3">
            <a:alphaModFix/>
          </a:blip>
          <a:srcRect b="0" l="0" r="0" t="0"/>
          <a:stretch/>
        </p:blipFill>
        <p:spPr>
          <a:xfrm>
            <a:off x="9818300" y="1836436"/>
            <a:ext cx="1799010" cy="1799010"/>
          </a:xfrm>
          <a:prstGeom prst="rect">
            <a:avLst/>
          </a:prstGeom>
          <a:solidFill>
            <a:srgbClr val="BDD1FE"/>
          </a:solidFill>
          <a:ln cap="flat" cmpd="sng" w="38100">
            <a:solidFill>
              <a:schemeClr val="lt1"/>
            </a:solidFill>
            <a:prstDash val="solid"/>
            <a:round/>
            <a:headEnd len="sm" w="sm" type="none"/>
            <a:tailEnd len="sm" w="sm" type="none"/>
          </a:ln>
        </p:spPr>
      </p:pic>
      <p:pic>
        <p:nvPicPr>
          <p:cNvPr id="302" name="Google Shape;302;p39"/>
          <p:cNvPicPr preferRelativeResize="0"/>
          <p:nvPr/>
        </p:nvPicPr>
        <p:blipFill rotWithShape="1">
          <a:blip r:embed="rId3">
            <a:alphaModFix/>
          </a:blip>
          <a:srcRect b="0" l="0" r="0" t="0"/>
          <a:stretch/>
        </p:blipFill>
        <p:spPr>
          <a:xfrm>
            <a:off x="7920696" y="3736369"/>
            <a:ext cx="1799009" cy="1799009"/>
          </a:xfrm>
          <a:prstGeom prst="rect">
            <a:avLst/>
          </a:prstGeom>
          <a:solidFill>
            <a:srgbClr val="BDD1FE"/>
          </a:solidFill>
          <a:ln cap="flat" cmpd="sng" w="57150">
            <a:solidFill>
              <a:schemeClr val="lt1"/>
            </a:solidFill>
            <a:prstDash val="solid"/>
            <a:round/>
            <a:headEnd len="sm" w="sm" type="none"/>
            <a:tailEnd len="sm" w="sm" type="none"/>
          </a:ln>
        </p:spPr>
      </p:pic>
      <p:pic>
        <p:nvPicPr>
          <p:cNvPr id="303" name="Google Shape;303;p39"/>
          <p:cNvPicPr preferRelativeResize="0"/>
          <p:nvPr/>
        </p:nvPicPr>
        <p:blipFill rotWithShape="1">
          <a:blip r:embed="rId3">
            <a:alphaModFix/>
          </a:blip>
          <a:srcRect b="0" l="0" r="0" t="0"/>
          <a:stretch/>
        </p:blipFill>
        <p:spPr>
          <a:xfrm>
            <a:off x="9838361" y="3733598"/>
            <a:ext cx="1801779" cy="1801779"/>
          </a:xfrm>
          <a:prstGeom prst="rect">
            <a:avLst/>
          </a:prstGeom>
          <a:noFill/>
          <a:ln cap="flat" cmpd="sng" w="38100">
            <a:solidFill>
              <a:srgbClr val="CEDCFF"/>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0"/>
          <p:cNvSpPr txBox="1"/>
          <p:nvPr>
            <p:ph idx="1" type="body"/>
          </p:nvPr>
        </p:nvSpPr>
        <p:spPr>
          <a:xfrm>
            <a:off x="838199" y="1678713"/>
            <a:ext cx="8203551" cy="3843168"/>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a:t>Energy policies can have significant economic, social, and environmental implications. </a:t>
            </a:r>
            <a:endParaRPr/>
          </a:p>
          <a:p>
            <a:pPr indent="0" lvl="0" marL="0" rtl="0" algn="l">
              <a:lnSpc>
                <a:spcPct val="90000"/>
              </a:lnSpc>
              <a:spcBef>
                <a:spcPts val="1000"/>
              </a:spcBef>
              <a:spcAft>
                <a:spcPts val="0"/>
              </a:spcAft>
              <a:buNone/>
            </a:pPr>
            <a:r>
              <a:rPr lang="sv-SE"/>
              <a:t>Such policies are also shaped by competing interests, values, and ideologies. Policy decisions may be influenced by </a:t>
            </a:r>
            <a:endParaRPr/>
          </a:p>
          <a:p>
            <a:pPr indent="-342900" lvl="0" marL="342900" rtl="0" algn="l">
              <a:lnSpc>
                <a:spcPct val="90000"/>
              </a:lnSpc>
              <a:spcBef>
                <a:spcPts val="1000"/>
              </a:spcBef>
              <a:spcAft>
                <a:spcPts val="0"/>
              </a:spcAft>
              <a:buSzPts val="2000"/>
              <a:buFont typeface="Arial"/>
              <a:buChar char="•"/>
            </a:pPr>
            <a:r>
              <a:rPr lang="sv-SE"/>
              <a:t>stakeholders with different priorities and interests (producers, consumers, environmental groups, labour unions etc) </a:t>
            </a:r>
            <a:endParaRPr/>
          </a:p>
          <a:p>
            <a:pPr indent="-342900" lvl="0" marL="342900" rtl="0" algn="l">
              <a:lnSpc>
                <a:spcPct val="90000"/>
              </a:lnSpc>
              <a:spcBef>
                <a:spcPts val="1000"/>
              </a:spcBef>
              <a:spcAft>
                <a:spcPts val="0"/>
              </a:spcAft>
              <a:buSzPts val="2000"/>
              <a:buFont typeface="Arial"/>
              <a:buChar char="•"/>
            </a:pPr>
            <a:r>
              <a:rPr lang="sv-SE"/>
              <a:t>political ideology, with actors advocating for different approaches to production and consumption</a:t>
            </a:r>
            <a:endParaRPr/>
          </a:p>
          <a:p>
            <a:pPr indent="-342900" lvl="0" marL="342900" rtl="0" algn="l">
              <a:lnSpc>
                <a:spcPct val="90000"/>
              </a:lnSpc>
              <a:spcBef>
                <a:spcPts val="1000"/>
              </a:spcBef>
              <a:spcAft>
                <a:spcPts val="0"/>
              </a:spcAft>
              <a:buSzPts val="2000"/>
              <a:buFont typeface="Arial"/>
              <a:buChar char="•"/>
            </a:pPr>
            <a:r>
              <a:rPr lang="sv-SE"/>
              <a:t>economic consideration including the cost of production and economic growth.</a:t>
            </a:r>
            <a:endParaRPr/>
          </a:p>
          <a:p>
            <a:pPr indent="-342900" lvl="0" marL="342900" rtl="0" algn="l">
              <a:lnSpc>
                <a:spcPct val="90000"/>
              </a:lnSpc>
              <a:spcBef>
                <a:spcPts val="1000"/>
              </a:spcBef>
              <a:spcAft>
                <a:spcPts val="0"/>
              </a:spcAft>
              <a:buSzPts val="2000"/>
              <a:buFont typeface="Arial"/>
              <a:buChar char="•"/>
            </a:pPr>
            <a:r>
              <a:rPr lang="sv-SE"/>
              <a:t>international relations, including geopolitical considerations.</a:t>
            </a:r>
            <a:endParaRPr/>
          </a:p>
          <a:p>
            <a:pPr indent="-215900" lvl="0" marL="342900" rtl="0" algn="l">
              <a:lnSpc>
                <a:spcPct val="90000"/>
              </a:lnSpc>
              <a:spcBef>
                <a:spcPts val="1000"/>
              </a:spcBef>
              <a:spcAft>
                <a:spcPts val="0"/>
              </a:spcAft>
              <a:buSzPts val="2000"/>
              <a:buFont typeface="Arial"/>
              <a:buNone/>
            </a:pPr>
            <a:r>
              <a:t/>
            </a:r>
            <a:endParaRPr/>
          </a:p>
          <a:p>
            <a:pPr indent="-184150" lvl="0" marL="285750" rtl="0" algn="l">
              <a:lnSpc>
                <a:spcPct val="90000"/>
              </a:lnSpc>
              <a:spcBef>
                <a:spcPts val="1000"/>
              </a:spcBef>
              <a:spcAft>
                <a:spcPts val="0"/>
              </a:spcAft>
              <a:buSzPts val="1600"/>
              <a:buFont typeface="Arial"/>
              <a:buNone/>
            </a:pPr>
            <a:r>
              <a:t/>
            </a:r>
            <a:endParaRPr sz="1600">
              <a:latin typeface="Open Sans"/>
              <a:ea typeface="Open Sans"/>
              <a:cs typeface="Open Sans"/>
              <a:sym typeface="Open Sans"/>
            </a:endParaRPr>
          </a:p>
        </p:txBody>
      </p:sp>
      <p:sp>
        <p:nvSpPr>
          <p:cNvPr id="310" name="Google Shape;310;p4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311" name="Google Shape;311;p40"/>
          <p:cNvSpPr txBox="1"/>
          <p:nvPr>
            <p:ph idx="2" type="body"/>
          </p:nvPr>
        </p:nvSpPr>
        <p:spPr>
          <a:xfrm>
            <a:off x="838200" y="849890"/>
            <a:ext cx="6591300"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400">
                <a:latin typeface="Open Sans"/>
                <a:ea typeface="Open Sans"/>
                <a:cs typeface="Open Sans"/>
                <a:sym typeface="Open Sans"/>
              </a:rPr>
              <a:t>2.5 The politics of energy policymaking</a:t>
            </a:r>
            <a:endParaRPr b="1" sz="2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400"/>
              <a:buNone/>
            </a:pPr>
            <a:r>
              <a:t/>
            </a:r>
            <a:endParaRPr/>
          </a:p>
        </p:txBody>
      </p:sp>
      <p:sp>
        <p:nvSpPr>
          <p:cNvPr id="312" name="Google Shape;312;p40"/>
          <p:cNvSpPr txBox="1"/>
          <p:nvPr/>
        </p:nvSpPr>
        <p:spPr>
          <a:xfrm>
            <a:off x="5799789" y="2999211"/>
            <a:ext cx="5340928" cy="1938549"/>
          </a:xfrm>
          <a:prstGeom prst="rect">
            <a:avLst/>
          </a:prstGeom>
          <a:noFill/>
          <a:ln>
            <a:noFill/>
          </a:ln>
        </p:spPr>
        <p:txBody>
          <a:bodyPr anchorCtr="0" anchor="t" bIns="90000" lIns="90000" spcFirstLastPara="1" rIns="91425" wrap="square" tIns="360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grpSp>
        <p:nvGrpSpPr>
          <p:cNvPr id="313" name="Google Shape;313;p40"/>
          <p:cNvGrpSpPr/>
          <p:nvPr/>
        </p:nvGrpSpPr>
        <p:grpSpPr>
          <a:xfrm>
            <a:off x="9025466" y="1947333"/>
            <a:ext cx="2659329" cy="3224274"/>
            <a:chOff x="8004748" y="819857"/>
            <a:chExt cx="3680048" cy="4351750"/>
          </a:xfrm>
        </p:grpSpPr>
        <p:grpSp>
          <p:nvGrpSpPr>
            <p:cNvPr id="314" name="Google Shape;314;p40"/>
            <p:cNvGrpSpPr/>
            <p:nvPr/>
          </p:nvGrpSpPr>
          <p:grpSpPr>
            <a:xfrm>
              <a:off x="9361476" y="819857"/>
              <a:ext cx="1745252" cy="1714577"/>
              <a:chOff x="4962532" y="1439337"/>
              <a:chExt cx="461290" cy="460448"/>
            </a:xfrm>
          </p:grpSpPr>
          <p:sp>
            <p:nvSpPr>
              <p:cNvPr id="315" name="Google Shape;315;p40"/>
              <p:cNvSpPr/>
              <p:nvPr/>
            </p:nvSpPr>
            <p:spPr>
              <a:xfrm>
                <a:off x="5055479" y="1533058"/>
                <a:ext cx="274621" cy="273848"/>
              </a:xfrm>
              <a:custGeom>
                <a:rect b="b" l="l" r="r" t="t"/>
                <a:pathLst>
                  <a:path extrusionOk="0" h="3895" w="3906">
                    <a:moveTo>
                      <a:pt x="1953" y="1"/>
                    </a:moveTo>
                    <a:cubicBezTo>
                      <a:pt x="881" y="1"/>
                      <a:pt x="0" y="870"/>
                      <a:pt x="0" y="1942"/>
                    </a:cubicBezTo>
                    <a:cubicBezTo>
                      <a:pt x="0" y="3013"/>
                      <a:pt x="881" y="3894"/>
                      <a:pt x="1953" y="3894"/>
                    </a:cubicBezTo>
                    <a:cubicBezTo>
                      <a:pt x="3024" y="3894"/>
                      <a:pt x="3905" y="3013"/>
                      <a:pt x="3905" y="1942"/>
                    </a:cubicBezTo>
                    <a:cubicBezTo>
                      <a:pt x="3905" y="870"/>
                      <a:pt x="3024" y="1"/>
                      <a:pt x="1953"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40"/>
              <p:cNvSpPr/>
              <p:nvPr/>
            </p:nvSpPr>
            <p:spPr>
              <a:xfrm>
                <a:off x="5247138" y="1456422"/>
                <a:ext cx="46122" cy="62503"/>
              </a:xfrm>
              <a:custGeom>
                <a:rect b="b" l="l" r="r" t="t"/>
                <a:pathLst>
                  <a:path extrusionOk="0" h="889" w="656">
                    <a:moveTo>
                      <a:pt x="423" y="1"/>
                    </a:moveTo>
                    <a:cubicBezTo>
                      <a:pt x="352" y="1"/>
                      <a:pt x="285" y="45"/>
                      <a:pt x="251" y="115"/>
                    </a:cubicBezTo>
                    <a:lnTo>
                      <a:pt x="48" y="627"/>
                    </a:lnTo>
                    <a:cubicBezTo>
                      <a:pt x="1" y="734"/>
                      <a:pt x="48" y="829"/>
                      <a:pt x="143" y="877"/>
                    </a:cubicBezTo>
                    <a:cubicBezTo>
                      <a:pt x="179" y="889"/>
                      <a:pt x="191" y="889"/>
                      <a:pt x="227" y="889"/>
                    </a:cubicBezTo>
                    <a:cubicBezTo>
                      <a:pt x="298" y="889"/>
                      <a:pt x="370" y="853"/>
                      <a:pt x="405" y="769"/>
                    </a:cubicBezTo>
                    <a:lnTo>
                      <a:pt x="608" y="269"/>
                    </a:lnTo>
                    <a:cubicBezTo>
                      <a:pt x="655" y="162"/>
                      <a:pt x="608" y="55"/>
                      <a:pt x="501" y="19"/>
                    </a:cubicBezTo>
                    <a:cubicBezTo>
                      <a:pt x="475" y="7"/>
                      <a:pt x="449" y="1"/>
                      <a:pt x="423"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0"/>
              <p:cNvSpPr/>
              <p:nvPr/>
            </p:nvSpPr>
            <p:spPr>
              <a:xfrm>
                <a:off x="5092250" y="1821461"/>
                <a:ext cx="46122" cy="63277"/>
              </a:xfrm>
              <a:custGeom>
                <a:rect b="b" l="l" r="r" t="t"/>
                <a:pathLst>
                  <a:path extrusionOk="0" h="900" w="656">
                    <a:moveTo>
                      <a:pt x="425" y="0"/>
                    </a:moveTo>
                    <a:cubicBezTo>
                      <a:pt x="353" y="0"/>
                      <a:pt x="286" y="47"/>
                      <a:pt x="251" y="126"/>
                    </a:cubicBezTo>
                    <a:lnTo>
                      <a:pt x="37" y="626"/>
                    </a:lnTo>
                    <a:cubicBezTo>
                      <a:pt x="1" y="733"/>
                      <a:pt x="37" y="840"/>
                      <a:pt x="144" y="876"/>
                    </a:cubicBezTo>
                    <a:cubicBezTo>
                      <a:pt x="180" y="900"/>
                      <a:pt x="191" y="900"/>
                      <a:pt x="215" y="900"/>
                    </a:cubicBezTo>
                    <a:cubicBezTo>
                      <a:pt x="299" y="900"/>
                      <a:pt x="370" y="852"/>
                      <a:pt x="406" y="780"/>
                    </a:cubicBezTo>
                    <a:lnTo>
                      <a:pt x="608" y="268"/>
                    </a:lnTo>
                    <a:cubicBezTo>
                      <a:pt x="656" y="161"/>
                      <a:pt x="608" y="54"/>
                      <a:pt x="501" y="18"/>
                    </a:cubicBezTo>
                    <a:cubicBezTo>
                      <a:pt x="476" y="6"/>
                      <a:pt x="450" y="0"/>
                      <a:pt x="425"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40"/>
              <p:cNvSpPr/>
              <p:nvPr/>
            </p:nvSpPr>
            <p:spPr>
              <a:xfrm>
                <a:off x="4975891" y="1571165"/>
                <a:ext cx="67073" cy="42325"/>
              </a:xfrm>
              <a:custGeom>
                <a:rect b="b" l="l" r="r" t="t"/>
                <a:pathLst>
                  <a:path extrusionOk="0" h="602" w="954">
                    <a:moveTo>
                      <a:pt x="215" y="0"/>
                    </a:moveTo>
                    <a:cubicBezTo>
                      <a:pt x="140" y="0"/>
                      <a:pt x="75" y="47"/>
                      <a:pt x="49" y="126"/>
                    </a:cubicBezTo>
                    <a:cubicBezTo>
                      <a:pt x="1" y="233"/>
                      <a:pt x="49" y="328"/>
                      <a:pt x="156" y="376"/>
                    </a:cubicBezTo>
                    <a:lnTo>
                      <a:pt x="656" y="590"/>
                    </a:lnTo>
                    <a:cubicBezTo>
                      <a:pt x="692" y="602"/>
                      <a:pt x="703" y="602"/>
                      <a:pt x="727" y="602"/>
                    </a:cubicBezTo>
                    <a:cubicBezTo>
                      <a:pt x="811" y="602"/>
                      <a:pt x="882" y="554"/>
                      <a:pt x="906" y="483"/>
                    </a:cubicBezTo>
                    <a:cubicBezTo>
                      <a:pt x="953" y="376"/>
                      <a:pt x="906" y="269"/>
                      <a:pt x="811" y="233"/>
                    </a:cubicBezTo>
                    <a:lnTo>
                      <a:pt x="299" y="19"/>
                    </a:lnTo>
                    <a:cubicBezTo>
                      <a:pt x="270" y="6"/>
                      <a:pt x="242" y="0"/>
                      <a:pt x="215"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40"/>
              <p:cNvSpPr/>
              <p:nvPr/>
            </p:nvSpPr>
            <p:spPr>
              <a:xfrm>
                <a:off x="5340929" y="1727178"/>
                <a:ext cx="67003" cy="42044"/>
              </a:xfrm>
              <a:custGeom>
                <a:rect b="b" l="l" r="r" t="t"/>
                <a:pathLst>
                  <a:path extrusionOk="0" h="598" w="953">
                    <a:moveTo>
                      <a:pt x="220" y="1"/>
                    </a:moveTo>
                    <a:cubicBezTo>
                      <a:pt x="146" y="1"/>
                      <a:pt x="83" y="41"/>
                      <a:pt x="48" y="121"/>
                    </a:cubicBezTo>
                    <a:cubicBezTo>
                      <a:pt x="0" y="228"/>
                      <a:pt x="48" y="336"/>
                      <a:pt x="155" y="371"/>
                    </a:cubicBezTo>
                    <a:lnTo>
                      <a:pt x="655" y="586"/>
                    </a:lnTo>
                    <a:cubicBezTo>
                      <a:pt x="691" y="597"/>
                      <a:pt x="703" y="597"/>
                      <a:pt x="738" y="597"/>
                    </a:cubicBezTo>
                    <a:cubicBezTo>
                      <a:pt x="810" y="597"/>
                      <a:pt x="881" y="550"/>
                      <a:pt x="917" y="478"/>
                    </a:cubicBezTo>
                    <a:cubicBezTo>
                      <a:pt x="953" y="371"/>
                      <a:pt x="917" y="276"/>
                      <a:pt x="810" y="228"/>
                    </a:cubicBezTo>
                    <a:lnTo>
                      <a:pt x="298" y="14"/>
                    </a:lnTo>
                    <a:cubicBezTo>
                      <a:pt x="271" y="5"/>
                      <a:pt x="245" y="1"/>
                      <a:pt x="220"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40"/>
              <p:cNvSpPr/>
              <p:nvPr/>
            </p:nvSpPr>
            <p:spPr>
              <a:xfrm>
                <a:off x="5094781" y="1454032"/>
                <a:ext cx="46965" cy="63206"/>
              </a:xfrm>
              <a:custGeom>
                <a:rect b="b" l="l" r="r" t="t"/>
                <a:pathLst>
                  <a:path extrusionOk="0" h="899" w="668">
                    <a:moveTo>
                      <a:pt x="232" y="1"/>
                    </a:moveTo>
                    <a:cubicBezTo>
                      <a:pt x="207" y="1"/>
                      <a:pt x="181" y="6"/>
                      <a:pt x="155" y="18"/>
                    </a:cubicBezTo>
                    <a:cubicBezTo>
                      <a:pt x="60" y="65"/>
                      <a:pt x="1" y="172"/>
                      <a:pt x="48" y="268"/>
                    </a:cubicBezTo>
                    <a:lnTo>
                      <a:pt x="263" y="780"/>
                    </a:lnTo>
                    <a:cubicBezTo>
                      <a:pt x="286" y="851"/>
                      <a:pt x="370" y="899"/>
                      <a:pt x="441" y="899"/>
                    </a:cubicBezTo>
                    <a:cubicBezTo>
                      <a:pt x="465" y="899"/>
                      <a:pt x="477" y="899"/>
                      <a:pt x="513" y="887"/>
                    </a:cubicBezTo>
                    <a:cubicBezTo>
                      <a:pt x="608" y="839"/>
                      <a:pt x="667" y="732"/>
                      <a:pt x="620" y="625"/>
                    </a:cubicBezTo>
                    <a:lnTo>
                      <a:pt x="405" y="125"/>
                    </a:lnTo>
                    <a:cubicBezTo>
                      <a:pt x="378" y="53"/>
                      <a:pt x="310" y="1"/>
                      <a:pt x="232"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0"/>
              <p:cNvSpPr/>
              <p:nvPr/>
            </p:nvSpPr>
            <p:spPr>
              <a:xfrm>
                <a:off x="5243764" y="1822375"/>
                <a:ext cx="46122" cy="63206"/>
              </a:xfrm>
              <a:custGeom>
                <a:rect b="b" l="l" r="r" t="t"/>
                <a:pathLst>
                  <a:path extrusionOk="0" h="899" w="656">
                    <a:moveTo>
                      <a:pt x="226" y="1"/>
                    </a:moveTo>
                    <a:cubicBezTo>
                      <a:pt x="202" y="1"/>
                      <a:pt x="179" y="6"/>
                      <a:pt x="156" y="17"/>
                    </a:cubicBezTo>
                    <a:cubicBezTo>
                      <a:pt x="60" y="65"/>
                      <a:pt x="1" y="172"/>
                      <a:pt x="49" y="267"/>
                    </a:cubicBezTo>
                    <a:lnTo>
                      <a:pt x="251" y="779"/>
                    </a:lnTo>
                    <a:cubicBezTo>
                      <a:pt x="287" y="851"/>
                      <a:pt x="358" y="898"/>
                      <a:pt x="430" y="898"/>
                    </a:cubicBezTo>
                    <a:cubicBezTo>
                      <a:pt x="453" y="898"/>
                      <a:pt x="477" y="898"/>
                      <a:pt x="513" y="887"/>
                    </a:cubicBezTo>
                    <a:cubicBezTo>
                      <a:pt x="596" y="839"/>
                      <a:pt x="656" y="732"/>
                      <a:pt x="608" y="625"/>
                    </a:cubicBezTo>
                    <a:lnTo>
                      <a:pt x="406" y="125"/>
                    </a:lnTo>
                    <a:cubicBezTo>
                      <a:pt x="370" y="52"/>
                      <a:pt x="299" y="1"/>
                      <a:pt x="226"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0"/>
              <p:cNvSpPr/>
              <p:nvPr/>
            </p:nvSpPr>
            <p:spPr>
              <a:xfrm>
                <a:off x="4975117" y="1723171"/>
                <a:ext cx="67003" cy="41833"/>
              </a:xfrm>
              <a:custGeom>
                <a:rect b="b" l="l" r="r" t="t"/>
                <a:pathLst>
                  <a:path extrusionOk="0" h="595" w="953">
                    <a:moveTo>
                      <a:pt x="718" y="1"/>
                    </a:moveTo>
                    <a:cubicBezTo>
                      <a:pt x="698" y="1"/>
                      <a:pt x="677" y="4"/>
                      <a:pt x="655" y="12"/>
                    </a:cubicBezTo>
                    <a:lnTo>
                      <a:pt x="143" y="226"/>
                    </a:lnTo>
                    <a:cubicBezTo>
                      <a:pt x="60" y="273"/>
                      <a:pt x="0" y="369"/>
                      <a:pt x="48" y="476"/>
                    </a:cubicBezTo>
                    <a:cubicBezTo>
                      <a:pt x="71" y="547"/>
                      <a:pt x="143" y="595"/>
                      <a:pt x="226" y="595"/>
                    </a:cubicBezTo>
                    <a:cubicBezTo>
                      <a:pt x="250" y="595"/>
                      <a:pt x="286" y="595"/>
                      <a:pt x="298" y="583"/>
                    </a:cubicBezTo>
                    <a:lnTo>
                      <a:pt x="798" y="369"/>
                    </a:lnTo>
                    <a:cubicBezTo>
                      <a:pt x="893" y="333"/>
                      <a:pt x="953" y="226"/>
                      <a:pt x="905" y="119"/>
                    </a:cubicBezTo>
                    <a:cubicBezTo>
                      <a:pt x="867" y="52"/>
                      <a:pt x="799" y="1"/>
                      <a:pt x="718"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0"/>
              <p:cNvSpPr/>
              <p:nvPr/>
            </p:nvSpPr>
            <p:spPr>
              <a:xfrm>
                <a:off x="5343390" y="1574610"/>
                <a:ext cx="67073" cy="42255"/>
              </a:xfrm>
              <a:custGeom>
                <a:rect b="b" l="l" r="r" t="t"/>
                <a:pathLst>
                  <a:path extrusionOk="0" h="601" w="954">
                    <a:moveTo>
                      <a:pt x="731" y="0"/>
                    </a:moveTo>
                    <a:cubicBezTo>
                      <a:pt x="707" y="0"/>
                      <a:pt x="682" y="6"/>
                      <a:pt x="656" y="17"/>
                    </a:cubicBezTo>
                    <a:lnTo>
                      <a:pt x="144" y="220"/>
                    </a:lnTo>
                    <a:cubicBezTo>
                      <a:pt x="60" y="267"/>
                      <a:pt x="1" y="374"/>
                      <a:pt x="48" y="481"/>
                    </a:cubicBezTo>
                    <a:cubicBezTo>
                      <a:pt x="72" y="553"/>
                      <a:pt x="144" y="601"/>
                      <a:pt x="227" y="601"/>
                    </a:cubicBezTo>
                    <a:cubicBezTo>
                      <a:pt x="251" y="601"/>
                      <a:pt x="263" y="601"/>
                      <a:pt x="298" y="577"/>
                    </a:cubicBezTo>
                    <a:lnTo>
                      <a:pt x="799" y="374"/>
                    </a:lnTo>
                    <a:cubicBezTo>
                      <a:pt x="894" y="327"/>
                      <a:pt x="953" y="220"/>
                      <a:pt x="906" y="124"/>
                    </a:cubicBezTo>
                    <a:cubicBezTo>
                      <a:pt x="870" y="52"/>
                      <a:pt x="806" y="0"/>
                      <a:pt x="731"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40"/>
              <p:cNvSpPr/>
              <p:nvPr/>
            </p:nvSpPr>
            <p:spPr>
              <a:xfrm>
                <a:off x="5180205" y="1439337"/>
                <a:ext cx="26014" cy="64542"/>
              </a:xfrm>
              <a:custGeom>
                <a:rect b="b" l="l" r="r" t="t"/>
                <a:pathLst>
                  <a:path extrusionOk="0" h="918" w="370">
                    <a:moveTo>
                      <a:pt x="179" y="0"/>
                    </a:moveTo>
                    <a:cubicBezTo>
                      <a:pt x="72" y="0"/>
                      <a:pt x="0" y="96"/>
                      <a:pt x="0" y="203"/>
                    </a:cubicBezTo>
                    <a:lnTo>
                      <a:pt x="0" y="715"/>
                    </a:lnTo>
                    <a:cubicBezTo>
                      <a:pt x="0" y="822"/>
                      <a:pt x="83" y="917"/>
                      <a:pt x="191" y="917"/>
                    </a:cubicBezTo>
                    <a:cubicBezTo>
                      <a:pt x="298" y="917"/>
                      <a:pt x="369" y="822"/>
                      <a:pt x="369" y="739"/>
                    </a:cubicBezTo>
                    <a:lnTo>
                      <a:pt x="369" y="203"/>
                    </a:lnTo>
                    <a:cubicBezTo>
                      <a:pt x="369" y="96"/>
                      <a:pt x="286" y="0"/>
                      <a:pt x="179"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40"/>
              <p:cNvSpPr/>
              <p:nvPr/>
            </p:nvSpPr>
            <p:spPr>
              <a:xfrm>
                <a:off x="5180205" y="1836086"/>
                <a:ext cx="26014" cy="63699"/>
              </a:xfrm>
              <a:custGeom>
                <a:rect b="b" l="l" r="r" t="t"/>
                <a:pathLst>
                  <a:path extrusionOk="0" h="906" w="370">
                    <a:moveTo>
                      <a:pt x="179" y="1"/>
                    </a:moveTo>
                    <a:cubicBezTo>
                      <a:pt x="72" y="1"/>
                      <a:pt x="0" y="96"/>
                      <a:pt x="0" y="191"/>
                    </a:cubicBezTo>
                    <a:lnTo>
                      <a:pt x="0" y="715"/>
                    </a:lnTo>
                    <a:cubicBezTo>
                      <a:pt x="0" y="822"/>
                      <a:pt x="83" y="906"/>
                      <a:pt x="191" y="906"/>
                    </a:cubicBezTo>
                    <a:cubicBezTo>
                      <a:pt x="298" y="906"/>
                      <a:pt x="369" y="834"/>
                      <a:pt x="369" y="727"/>
                    </a:cubicBezTo>
                    <a:lnTo>
                      <a:pt x="369" y="191"/>
                    </a:lnTo>
                    <a:cubicBezTo>
                      <a:pt x="369" y="96"/>
                      <a:pt x="286" y="1"/>
                      <a:pt x="179"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40"/>
              <p:cNvSpPr/>
              <p:nvPr/>
            </p:nvSpPr>
            <p:spPr>
              <a:xfrm>
                <a:off x="4962532" y="1657011"/>
                <a:ext cx="63699" cy="26857"/>
              </a:xfrm>
              <a:custGeom>
                <a:rect b="b" l="l" r="r" t="t"/>
                <a:pathLst>
                  <a:path extrusionOk="0" h="382" w="906">
                    <a:moveTo>
                      <a:pt x="191" y="0"/>
                    </a:moveTo>
                    <a:cubicBezTo>
                      <a:pt x="84" y="0"/>
                      <a:pt x="0" y="95"/>
                      <a:pt x="0" y="202"/>
                    </a:cubicBezTo>
                    <a:cubicBezTo>
                      <a:pt x="0" y="298"/>
                      <a:pt x="84" y="381"/>
                      <a:pt x="191" y="381"/>
                    </a:cubicBezTo>
                    <a:lnTo>
                      <a:pt x="715" y="381"/>
                    </a:lnTo>
                    <a:cubicBezTo>
                      <a:pt x="822" y="381"/>
                      <a:pt x="905" y="286"/>
                      <a:pt x="905" y="179"/>
                    </a:cubicBezTo>
                    <a:cubicBezTo>
                      <a:pt x="905" y="83"/>
                      <a:pt x="822" y="0"/>
                      <a:pt x="715"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40"/>
              <p:cNvSpPr/>
              <p:nvPr/>
            </p:nvSpPr>
            <p:spPr>
              <a:xfrm>
                <a:off x="5360123" y="1657011"/>
                <a:ext cx="63699" cy="26857"/>
              </a:xfrm>
              <a:custGeom>
                <a:rect b="b" l="l" r="r" t="t"/>
                <a:pathLst>
                  <a:path extrusionOk="0" h="382" w="906">
                    <a:moveTo>
                      <a:pt x="191" y="0"/>
                    </a:moveTo>
                    <a:cubicBezTo>
                      <a:pt x="84" y="0"/>
                      <a:pt x="1" y="95"/>
                      <a:pt x="1" y="202"/>
                    </a:cubicBezTo>
                    <a:cubicBezTo>
                      <a:pt x="1" y="298"/>
                      <a:pt x="84" y="381"/>
                      <a:pt x="191" y="381"/>
                    </a:cubicBezTo>
                    <a:lnTo>
                      <a:pt x="715" y="381"/>
                    </a:lnTo>
                    <a:cubicBezTo>
                      <a:pt x="822" y="381"/>
                      <a:pt x="894" y="286"/>
                      <a:pt x="906" y="179"/>
                    </a:cubicBezTo>
                    <a:cubicBezTo>
                      <a:pt x="906" y="83"/>
                      <a:pt x="822" y="0"/>
                      <a:pt x="715"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40"/>
              <p:cNvSpPr/>
              <p:nvPr/>
            </p:nvSpPr>
            <p:spPr>
              <a:xfrm>
                <a:off x="5023630" y="1502544"/>
                <a:ext cx="57019" cy="54066"/>
              </a:xfrm>
              <a:custGeom>
                <a:rect b="b" l="l" r="r" t="t"/>
                <a:pathLst>
                  <a:path extrusionOk="0" h="769" w="811">
                    <a:moveTo>
                      <a:pt x="215" y="0"/>
                    </a:moveTo>
                    <a:cubicBezTo>
                      <a:pt x="167" y="0"/>
                      <a:pt x="120" y="18"/>
                      <a:pt x="84" y="54"/>
                    </a:cubicBezTo>
                    <a:cubicBezTo>
                      <a:pt x="1" y="137"/>
                      <a:pt x="1" y="256"/>
                      <a:pt x="84" y="328"/>
                    </a:cubicBezTo>
                    <a:lnTo>
                      <a:pt x="465" y="709"/>
                    </a:lnTo>
                    <a:cubicBezTo>
                      <a:pt x="501" y="756"/>
                      <a:pt x="560" y="768"/>
                      <a:pt x="596" y="768"/>
                    </a:cubicBezTo>
                    <a:cubicBezTo>
                      <a:pt x="644" y="768"/>
                      <a:pt x="703" y="756"/>
                      <a:pt x="739" y="709"/>
                    </a:cubicBezTo>
                    <a:cubicBezTo>
                      <a:pt x="810" y="637"/>
                      <a:pt x="810" y="518"/>
                      <a:pt x="739" y="447"/>
                    </a:cubicBezTo>
                    <a:lnTo>
                      <a:pt x="346" y="54"/>
                    </a:lnTo>
                    <a:cubicBezTo>
                      <a:pt x="310" y="18"/>
                      <a:pt x="263" y="0"/>
                      <a:pt x="215"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0"/>
              <p:cNvSpPr/>
              <p:nvPr/>
            </p:nvSpPr>
            <p:spPr>
              <a:xfrm>
                <a:off x="5304931" y="1782933"/>
                <a:ext cx="56105" cy="54066"/>
              </a:xfrm>
              <a:custGeom>
                <a:rect b="b" l="l" r="r" t="t"/>
                <a:pathLst>
                  <a:path extrusionOk="0" h="769" w="798">
                    <a:moveTo>
                      <a:pt x="203" y="1"/>
                    </a:moveTo>
                    <a:cubicBezTo>
                      <a:pt x="155" y="1"/>
                      <a:pt x="107" y="19"/>
                      <a:pt x="72" y="54"/>
                    </a:cubicBezTo>
                    <a:cubicBezTo>
                      <a:pt x="0" y="138"/>
                      <a:pt x="0" y="257"/>
                      <a:pt x="72" y="328"/>
                    </a:cubicBezTo>
                    <a:lnTo>
                      <a:pt x="453" y="709"/>
                    </a:lnTo>
                    <a:cubicBezTo>
                      <a:pt x="488" y="757"/>
                      <a:pt x="548" y="769"/>
                      <a:pt x="595" y="769"/>
                    </a:cubicBezTo>
                    <a:cubicBezTo>
                      <a:pt x="631" y="769"/>
                      <a:pt x="691" y="757"/>
                      <a:pt x="726" y="709"/>
                    </a:cubicBezTo>
                    <a:cubicBezTo>
                      <a:pt x="798" y="638"/>
                      <a:pt x="798" y="519"/>
                      <a:pt x="726" y="447"/>
                    </a:cubicBezTo>
                    <a:lnTo>
                      <a:pt x="333" y="54"/>
                    </a:lnTo>
                    <a:cubicBezTo>
                      <a:pt x="298" y="19"/>
                      <a:pt x="250" y="1"/>
                      <a:pt x="203"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40"/>
              <p:cNvSpPr/>
              <p:nvPr/>
            </p:nvSpPr>
            <p:spPr>
              <a:xfrm>
                <a:off x="5023630" y="1782933"/>
                <a:ext cx="57019" cy="54066"/>
              </a:xfrm>
              <a:custGeom>
                <a:rect b="b" l="l" r="r" t="t"/>
                <a:pathLst>
                  <a:path extrusionOk="0" h="769" w="811">
                    <a:moveTo>
                      <a:pt x="597" y="1"/>
                    </a:moveTo>
                    <a:cubicBezTo>
                      <a:pt x="548" y="1"/>
                      <a:pt x="501" y="19"/>
                      <a:pt x="465" y="54"/>
                    </a:cubicBezTo>
                    <a:lnTo>
                      <a:pt x="84" y="447"/>
                    </a:lnTo>
                    <a:cubicBezTo>
                      <a:pt x="1" y="519"/>
                      <a:pt x="1" y="638"/>
                      <a:pt x="84" y="709"/>
                    </a:cubicBezTo>
                    <a:cubicBezTo>
                      <a:pt x="108" y="757"/>
                      <a:pt x="167" y="769"/>
                      <a:pt x="215" y="769"/>
                    </a:cubicBezTo>
                    <a:cubicBezTo>
                      <a:pt x="263" y="769"/>
                      <a:pt x="322" y="757"/>
                      <a:pt x="346" y="709"/>
                    </a:cubicBezTo>
                    <a:lnTo>
                      <a:pt x="739" y="328"/>
                    </a:lnTo>
                    <a:cubicBezTo>
                      <a:pt x="810" y="257"/>
                      <a:pt x="810" y="138"/>
                      <a:pt x="739" y="54"/>
                    </a:cubicBezTo>
                    <a:cubicBezTo>
                      <a:pt x="697" y="19"/>
                      <a:pt x="647" y="1"/>
                      <a:pt x="597"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0"/>
              <p:cNvSpPr/>
              <p:nvPr/>
            </p:nvSpPr>
            <p:spPr>
              <a:xfrm>
                <a:off x="5304931" y="1502544"/>
                <a:ext cx="56105" cy="54066"/>
              </a:xfrm>
              <a:custGeom>
                <a:rect b="b" l="l" r="r" t="t"/>
                <a:pathLst>
                  <a:path extrusionOk="0" h="769" w="798">
                    <a:moveTo>
                      <a:pt x="585" y="0"/>
                    </a:moveTo>
                    <a:cubicBezTo>
                      <a:pt x="536" y="0"/>
                      <a:pt x="488" y="18"/>
                      <a:pt x="453" y="54"/>
                    </a:cubicBezTo>
                    <a:lnTo>
                      <a:pt x="72" y="447"/>
                    </a:lnTo>
                    <a:cubicBezTo>
                      <a:pt x="0" y="518"/>
                      <a:pt x="0" y="637"/>
                      <a:pt x="72" y="709"/>
                    </a:cubicBezTo>
                    <a:cubicBezTo>
                      <a:pt x="95" y="756"/>
                      <a:pt x="155" y="768"/>
                      <a:pt x="203" y="768"/>
                    </a:cubicBezTo>
                    <a:cubicBezTo>
                      <a:pt x="262" y="768"/>
                      <a:pt x="310" y="756"/>
                      <a:pt x="333" y="709"/>
                    </a:cubicBezTo>
                    <a:lnTo>
                      <a:pt x="726" y="328"/>
                    </a:lnTo>
                    <a:cubicBezTo>
                      <a:pt x="798" y="256"/>
                      <a:pt x="798" y="137"/>
                      <a:pt x="726" y="54"/>
                    </a:cubicBezTo>
                    <a:cubicBezTo>
                      <a:pt x="685" y="18"/>
                      <a:pt x="634" y="0"/>
                      <a:pt x="585"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2" name="Google Shape;332;p40"/>
            <p:cNvSpPr/>
            <p:nvPr/>
          </p:nvSpPr>
          <p:spPr>
            <a:xfrm>
              <a:off x="8004748" y="1737361"/>
              <a:ext cx="3680048" cy="3434246"/>
            </a:xfrm>
            <a:prstGeom prst="ellipse">
              <a:avLst/>
            </a:prstGeom>
            <a:solidFill>
              <a:srgbClr val="D4DDF6"/>
            </a:solidFill>
            <a:ln cap="flat" cmpd="sng" w="25400">
              <a:solidFill>
                <a:srgbClr val="D4DD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333" name="Google Shape;333;p40"/>
            <p:cNvGrpSpPr/>
            <p:nvPr/>
          </p:nvGrpSpPr>
          <p:grpSpPr>
            <a:xfrm>
              <a:off x="9248931" y="3417757"/>
              <a:ext cx="1576993" cy="1520003"/>
              <a:chOff x="2940056" y="3379206"/>
              <a:chExt cx="463819" cy="465157"/>
            </a:xfrm>
          </p:grpSpPr>
          <p:sp>
            <p:nvSpPr>
              <p:cNvPr id="334" name="Google Shape;334;p40"/>
              <p:cNvSpPr/>
              <p:nvPr/>
            </p:nvSpPr>
            <p:spPr>
              <a:xfrm>
                <a:off x="3106686" y="3598215"/>
                <a:ext cx="56949" cy="57019"/>
              </a:xfrm>
              <a:custGeom>
                <a:rect b="b" l="l" r="r" t="t"/>
                <a:pathLst>
                  <a:path extrusionOk="0" h="811" w="810">
                    <a:moveTo>
                      <a:pt x="0" y="1"/>
                    </a:moveTo>
                    <a:lnTo>
                      <a:pt x="0" y="1"/>
                    </a:lnTo>
                    <a:cubicBezTo>
                      <a:pt x="24" y="215"/>
                      <a:pt x="84" y="489"/>
                      <a:pt x="215" y="632"/>
                    </a:cubicBezTo>
                    <a:cubicBezTo>
                      <a:pt x="346" y="763"/>
                      <a:pt x="453" y="810"/>
                      <a:pt x="524" y="810"/>
                    </a:cubicBezTo>
                    <a:lnTo>
                      <a:pt x="453" y="727"/>
                    </a:lnTo>
                    <a:cubicBezTo>
                      <a:pt x="381" y="655"/>
                      <a:pt x="381" y="536"/>
                      <a:pt x="453" y="465"/>
                    </a:cubicBezTo>
                    <a:cubicBezTo>
                      <a:pt x="488" y="429"/>
                      <a:pt x="536" y="411"/>
                      <a:pt x="584" y="411"/>
                    </a:cubicBezTo>
                    <a:cubicBezTo>
                      <a:pt x="631" y="411"/>
                      <a:pt x="679" y="429"/>
                      <a:pt x="715" y="465"/>
                    </a:cubicBezTo>
                    <a:lnTo>
                      <a:pt x="810" y="548"/>
                    </a:lnTo>
                    <a:lnTo>
                      <a:pt x="810" y="536"/>
                    </a:lnTo>
                    <a:cubicBezTo>
                      <a:pt x="798" y="417"/>
                      <a:pt x="738" y="310"/>
                      <a:pt x="631" y="215"/>
                    </a:cubicBezTo>
                    <a:cubicBezTo>
                      <a:pt x="500" y="72"/>
                      <a:pt x="215" y="12"/>
                      <a:pt x="0" y="1"/>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40"/>
              <p:cNvSpPr/>
              <p:nvPr/>
            </p:nvSpPr>
            <p:spPr>
              <a:xfrm>
                <a:off x="3174462" y="3379206"/>
                <a:ext cx="73753" cy="147083"/>
              </a:xfrm>
              <a:custGeom>
                <a:rect b="b" l="l" r="r" t="t"/>
                <a:pathLst>
                  <a:path extrusionOk="0" h="2092" w="1049">
                    <a:moveTo>
                      <a:pt x="191" y="0"/>
                    </a:moveTo>
                    <a:cubicBezTo>
                      <a:pt x="79" y="0"/>
                      <a:pt x="1" y="86"/>
                      <a:pt x="1" y="199"/>
                    </a:cubicBezTo>
                    <a:lnTo>
                      <a:pt x="1" y="1865"/>
                    </a:lnTo>
                    <a:cubicBezTo>
                      <a:pt x="13" y="1996"/>
                      <a:pt x="96" y="2092"/>
                      <a:pt x="203" y="2092"/>
                    </a:cubicBezTo>
                    <a:cubicBezTo>
                      <a:pt x="310" y="2092"/>
                      <a:pt x="394" y="1996"/>
                      <a:pt x="394" y="1889"/>
                    </a:cubicBezTo>
                    <a:lnTo>
                      <a:pt x="394" y="1675"/>
                    </a:lnTo>
                    <a:lnTo>
                      <a:pt x="834" y="1675"/>
                    </a:lnTo>
                    <a:cubicBezTo>
                      <a:pt x="917" y="1675"/>
                      <a:pt x="989" y="1615"/>
                      <a:pt x="1025" y="1520"/>
                    </a:cubicBezTo>
                    <a:cubicBezTo>
                      <a:pt x="1048" y="1389"/>
                      <a:pt x="965" y="1270"/>
                      <a:pt x="834" y="1270"/>
                    </a:cubicBezTo>
                    <a:lnTo>
                      <a:pt x="394" y="1270"/>
                    </a:lnTo>
                    <a:lnTo>
                      <a:pt x="394" y="806"/>
                    </a:lnTo>
                    <a:lnTo>
                      <a:pt x="834" y="806"/>
                    </a:lnTo>
                    <a:cubicBezTo>
                      <a:pt x="917" y="806"/>
                      <a:pt x="989" y="746"/>
                      <a:pt x="1025" y="663"/>
                    </a:cubicBezTo>
                    <a:cubicBezTo>
                      <a:pt x="1048" y="532"/>
                      <a:pt x="965" y="401"/>
                      <a:pt x="834" y="401"/>
                    </a:cubicBezTo>
                    <a:lnTo>
                      <a:pt x="394" y="401"/>
                    </a:lnTo>
                    <a:lnTo>
                      <a:pt x="394" y="199"/>
                    </a:lnTo>
                    <a:cubicBezTo>
                      <a:pt x="394" y="103"/>
                      <a:pt x="334" y="20"/>
                      <a:pt x="251" y="8"/>
                    </a:cubicBezTo>
                    <a:cubicBezTo>
                      <a:pt x="230" y="3"/>
                      <a:pt x="210" y="0"/>
                      <a:pt x="191" y="0"/>
                    </a:cubicBezTo>
                    <a:close/>
                  </a:path>
                </a:pathLst>
              </a:custGeom>
              <a:solidFill>
                <a:srgbClr val="012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0"/>
              <p:cNvSpPr/>
              <p:nvPr/>
            </p:nvSpPr>
            <p:spPr>
              <a:xfrm>
                <a:off x="2940056" y="3393127"/>
                <a:ext cx="463819" cy="389293"/>
              </a:xfrm>
              <a:custGeom>
                <a:rect b="b" l="l" r="r" t="t"/>
                <a:pathLst>
                  <a:path extrusionOk="0" h="5537" w="6597">
                    <a:moveTo>
                      <a:pt x="2188" y="2501"/>
                    </a:moveTo>
                    <a:cubicBezTo>
                      <a:pt x="2326" y="2501"/>
                      <a:pt x="2962" y="2511"/>
                      <a:pt x="3263" y="2846"/>
                    </a:cubicBezTo>
                    <a:cubicBezTo>
                      <a:pt x="3430" y="3025"/>
                      <a:pt x="3537" y="3203"/>
                      <a:pt x="3549" y="3394"/>
                    </a:cubicBezTo>
                    <a:cubicBezTo>
                      <a:pt x="3561" y="3513"/>
                      <a:pt x="3537" y="3632"/>
                      <a:pt x="3478" y="3739"/>
                    </a:cubicBezTo>
                    <a:lnTo>
                      <a:pt x="3513" y="3763"/>
                    </a:lnTo>
                    <a:cubicBezTo>
                      <a:pt x="3585" y="3858"/>
                      <a:pt x="3585" y="3977"/>
                      <a:pt x="3513" y="4049"/>
                    </a:cubicBezTo>
                    <a:cubicBezTo>
                      <a:pt x="3466" y="4096"/>
                      <a:pt x="3418" y="4108"/>
                      <a:pt x="3370" y="4108"/>
                    </a:cubicBezTo>
                    <a:cubicBezTo>
                      <a:pt x="3323" y="4108"/>
                      <a:pt x="3263" y="4096"/>
                      <a:pt x="3239" y="4049"/>
                    </a:cubicBezTo>
                    <a:lnTo>
                      <a:pt x="3192" y="4001"/>
                    </a:lnTo>
                    <a:cubicBezTo>
                      <a:pt x="3108" y="4049"/>
                      <a:pt x="3001" y="4072"/>
                      <a:pt x="2894" y="4072"/>
                    </a:cubicBezTo>
                    <a:cubicBezTo>
                      <a:pt x="2704" y="4072"/>
                      <a:pt x="2489" y="3989"/>
                      <a:pt x="2299" y="3799"/>
                    </a:cubicBezTo>
                    <a:cubicBezTo>
                      <a:pt x="2156" y="3644"/>
                      <a:pt x="2049" y="3406"/>
                      <a:pt x="2001" y="3096"/>
                    </a:cubicBezTo>
                    <a:cubicBezTo>
                      <a:pt x="1977" y="2870"/>
                      <a:pt x="1977" y="2691"/>
                      <a:pt x="1977" y="2691"/>
                    </a:cubicBezTo>
                    <a:cubicBezTo>
                      <a:pt x="1977" y="2596"/>
                      <a:pt x="2061" y="2513"/>
                      <a:pt x="2168" y="2501"/>
                    </a:cubicBezTo>
                    <a:cubicBezTo>
                      <a:pt x="2172" y="2501"/>
                      <a:pt x="2179" y="2501"/>
                      <a:pt x="2188" y="2501"/>
                    </a:cubicBezTo>
                    <a:close/>
                    <a:moveTo>
                      <a:pt x="3001" y="1"/>
                    </a:moveTo>
                    <a:lnTo>
                      <a:pt x="2239" y="96"/>
                    </a:lnTo>
                    <a:cubicBezTo>
                      <a:pt x="2001" y="120"/>
                      <a:pt x="1823" y="310"/>
                      <a:pt x="1823" y="536"/>
                    </a:cubicBezTo>
                    <a:lnTo>
                      <a:pt x="1823" y="667"/>
                    </a:lnTo>
                    <a:lnTo>
                      <a:pt x="680" y="667"/>
                    </a:lnTo>
                    <a:cubicBezTo>
                      <a:pt x="299" y="667"/>
                      <a:pt x="1" y="965"/>
                      <a:pt x="1" y="1346"/>
                    </a:cubicBezTo>
                    <a:lnTo>
                      <a:pt x="1" y="5192"/>
                    </a:lnTo>
                    <a:cubicBezTo>
                      <a:pt x="1" y="5370"/>
                      <a:pt x="132" y="5513"/>
                      <a:pt x="299" y="5537"/>
                    </a:cubicBezTo>
                    <a:cubicBezTo>
                      <a:pt x="263" y="5108"/>
                      <a:pt x="453" y="4668"/>
                      <a:pt x="811" y="4394"/>
                    </a:cubicBezTo>
                    <a:cubicBezTo>
                      <a:pt x="1049" y="4215"/>
                      <a:pt x="1346" y="4108"/>
                      <a:pt x="1644" y="4108"/>
                    </a:cubicBezTo>
                    <a:cubicBezTo>
                      <a:pt x="1882" y="4108"/>
                      <a:pt x="2120" y="4168"/>
                      <a:pt x="2335" y="4287"/>
                    </a:cubicBezTo>
                    <a:cubicBezTo>
                      <a:pt x="2775" y="4537"/>
                      <a:pt x="3037" y="5037"/>
                      <a:pt x="3001" y="5537"/>
                    </a:cubicBezTo>
                    <a:lnTo>
                      <a:pt x="3359" y="5537"/>
                    </a:lnTo>
                    <a:cubicBezTo>
                      <a:pt x="3335" y="5108"/>
                      <a:pt x="3525" y="4668"/>
                      <a:pt x="3882" y="4394"/>
                    </a:cubicBezTo>
                    <a:cubicBezTo>
                      <a:pt x="4121" y="4215"/>
                      <a:pt x="4418" y="4108"/>
                      <a:pt x="4716" y="4108"/>
                    </a:cubicBezTo>
                    <a:cubicBezTo>
                      <a:pt x="4954" y="4108"/>
                      <a:pt x="5192" y="4168"/>
                      <a:pt x="5394" y="4287"/>
                    </a:cubicBezTo>
                    <a:cubicBezTo>
                      <a:pt x="5847" y="4537"/>
                      <a:pt x="6097" y="5037"/>
                      <a:pt x="6061" y="5537"/>
                    </a:cubicBezTo>
                    <a:lnTo>
                      <a:pt x="6264" y="5537"/>
                    </a:lnTo>
                    <a:cubicBezTo>
                      <a:pt x="6454" y="5537"/>
                      <a:pt x="6597" y="5394"/>
                      <a:pt x="6597" y="5192"/>
                    </a:cubicBezTo>
                    <a:lnTo>
                      <a:pt x="6597" y="4406"/>
                    </a:lnTo>
                    <a:cubicBezTo>
                      <a:pt x="6549" y="4120"/>
                      <a:pt x="6371" y="3870"/>
                      <a:pt x="6097" y="3775"/>
                    </a:cubicBezTo>
                    <a:cubicBezTo>
                      <a:pt x="5418" y="3561"/>
                      <a:pt x="4549" y="2846"/>
                      <a:pt x="4132" y="2513"/>
                    </a:cubicBezTo>
                    <a:cubicBezTo>
                      <a:pt x="4085" y="2489"/>
                      <a:pt x="4049" y="2441"/>
                      <a:pt x="4013" y="2418"/>
                    </a:cubicBezTo>
                    <a:cubicBezTo>
                      <a:pt x="3775" y="2215"/>
                      <a:pt x="3489" y="2120"/>
                      <a:pt x="3192" y="2120"/>
                    </a:cubicBezTo>
                    <a:lnTo>
                      <a:pt x="1751" y="2120"/>
                    </a:lnTo>
                    <a:cubicBezTo>
                      <a:pt x="1203" y="2120"/>
                      <a:pt x="692" y="2370"/>
                      <a:pt x="382" y="2787"/>
                    </a:cubicBezTo>
                    <a:lnTo>
                      <a:pt x="382" y="1310"/>
                    </a:lnTo>
                    <a:cubicBezTo>
                      <a:pt x="382" y="1144"/>
                      <a:pt x="513" y="1013"/>
                      <a:pt x="680" y="1013"/>
                    </a:cubicBezTo>
                    <a:lnTo>
                      <a:pt x="1823" y="1013"/>
                    </a:lnTo>
                    <a:lnTo>
                      <a:pt x="1823" y="1144"/>
                    </a:lnTo>
                    <a:cubicBezTo>
                      <a:pt x="1823" y="1370"/>
                      <a:pt x="2001" y="1560"/>
                      <a:pt x="2239" y="1596"/>
                    </a:cubicBezTo>
                    <a:lnTo>
                      <a:pt x="3001" y="1679"/>
                    </a:lnTo>
                    <a:lnTo>
                      <a:pt x="3001" y="1"/>
                    </a:lnTo>
                    <a:close/>
                  </a:path>
                </a:pathLst>
              </a:custGeom>
              <a:solidFill>
                <a:srgbClr val="024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0"/>
              <p:cNvSpPr/>
              <p:nvPr/>
            </p:nvSpPr>
            <p:spPr>
              <a:xfrm>
                <a:off x="2980272" y="3707896"/>
                <a:ext cx="145747" cy="136467"/>
              </a:xfrm>
              <a:custGeom>
                <a:rect b="b" l="l" r="r" t="t"/>
                <a:pathLst>
                  <a:path extrusionOk="0" h="1941" w="2073">
                    <a:moveTo>
                      <a:pt x="1048" y="393"/>
                    </a:moveTo>
                    <a:cubicBezTo>
                      <a:pt x="1155" y="393"/>
                      <a:pt x="1251" y="417"/>
                      <a:pt x="1346" y="465"/>
                    </a:cubicBezTo>
                    <a:cubicBezTo>
                      <a:pt x="1548" y="596"/>
                      <a:pt x="1655" y="858"/>
                      <a:pt x="1608" y="1084"/>
                    </a:cubicBezTo>
                    <a:cubicBezTo>
                      <a:pt x="1548" y="1358"/>
                      <a:pt x="1310" y="1548"/>
                      <a:pt x="1048" y="1548"/>
                    </a:cubicBezTo>
                    <a:cubicBezTo>
                      <a:pt x="810" y="1548"/>
                      <a:pt x="584" y="1405"/>
                      <a:pt x="489" y="1167"/>
                    </a:cubicBezTo>
                    <a:cubicBezTo>
                      <a:pt x="405" y="929"/>
                      <a:pt x="489" y="667"/>
                      <a:pt x="691" y="512"/>
                    </a:cubicBezTo>
                    <a:cubicBezTo>
                      <a:pt x="786" y="441"/>
                      <a:pt x="905" y="393"/>
                      <a:pt x="1048" y="393"/>
                    </a:cubicBezTo>
                    <a:close/>
                    <a:moveTo>
                      <a:pt x="1048" y="0"/>
                    </a:moveTo>
                    <a:cubicBezTo>
                      <a:pt x="834" y="0"/>
                      <a:pt x="608" y="84"/>
                      <a:pt x="453" y="215"/>
                    </a:cubicBezTo>
                    <a:cubicBezTo>
                      <a:pt x="120" y="465"/>
                      <a:pt x="0" y="893"/>
                      <a:pt x="143" y="1298"/>
                    </a:cubicBezTo>
                    <a:cubicBezTo>
                      <a:pt x="274" y="1691"/>
                      <a:pt x="643" y="1941"/>
                      <a:pt x="1048" y="1941"/>
                    </a:cubicBezTo>
                    <a:cubicBezTo>
                      <a:pt x="1501" y="1941"/>
                      <a:pt x="1905" y="1608"/>
                      <a:pt x="1977" y="1167"/>
                    </a:cubicBezTo>
                    <a:cubicBezTo>
                      <a:pt x="2072" y="762"/>
                      <a:pt x="1882" y="346"/>
                      <a:pt x="1536" y="143"/>
                    </a:cubicBezTo>
                    <a:cubicBezTo>
                      <a:pt x="1382" y="48"/>
                      <a:pt x="1227" y="0"/>
                      <a:pt x="1048" y="0"/>
                    </a:cubicBezTo>
                    <a:close/>
                  </a:path>
                </a:pathLst>
              </a:custGeom>
              <a:solidFill>
                <a:srgbClr val="012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40"/>
              <p:cNvSpPr/>
              <p:nvPr/>
            </p:nvSpPr>
            <p:spPr>
              <a:xfrm>
                <a:off x="3037995" y="3762666"/>
                <a:ext cx="30232" cy="28123"/>
              </a:xfrm>
              <a:custGeom>
                <a:rect b="b" l="l" r="r" t="t"/>
                <a:pathLst>
                  <a:path extrusionOk="0" h="400" w="430">
                    <a:moveTo>
                      <a:pt x="217" y="1"/>
                    </a:moveTo>
                    <a:cubicBezTo>
                      <a:pt x="176" y="1"/>
                      <a:pt x="136" y="16"/>
                      <a:pt x="96" y="43"/>
                    </a:cubicBezTo>
                    <a:cubicBezTo>
                      <a:pt x="37" y="90"/>
                      <a:pt x="1" y="174"/>
                      <a:pt x="37" y="269"/>
                    </a:cubicBezTo>
                    <a:cubicBezTo>
                      <a:pt x="61" y="340"/>
                      <a:pt x="132" y="400"/>
                      <a:pt x="215" y="400"/>
                    </a:cubicBezTo>
                    <a:cubicBezTo>
                      <a:pt x="299" y="400"/>
                      <a:pt x="394" y="340"/>
                      <a:pt x="406" y="257"/>
                    </a:cubicBezTo>
                    <a:cubicBezTo>
                      <a:pt x="430" y="150"/>
                      <a:pt x="394" y="79"/>
                      <a:pt x="311" y="31"/>
                    </a:cubicBezTo>
                    <a:cubicBezTo>
                      <a:pt x="279" y="10"/>
                      <a:pt x="248" y="1"/>
                      <a:pt x="217" y="1"/>
                    </a:cubicBezTo>
                    <a:close/>
                  </a:path>
                </a:pathLst>
              </a:custGeom>
              <a:solidFill>
                <a:srgbClr val="012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40"/>
              <p:cNvSpPr/>
              <p:nvPr/>
            </p:nvSpPr>
            <p:spPr>
              <a:xfrm>
                <a:off x="3193727" y="3707896"/>
                <a:ext cx="145747" cy="136467"/>
              </a:xfrm>
              <a:custGeom>
                <a:rect b="b" l="l" r="r" t="t"/>
                <a:pathLst>
                  <a:path extrusionOk="0" h="1941" w="2073">
                    <a:moveTo>
                      <a:pt x="1060" y="393"/>
                    </a:moveTo>
                    <a:cubicBezTo>
                      <a:pt x="1167" y="393"/>
                      <a:pt x="1275" y="417"/>
                      <a:pt x="1358" y="465"/>
                    </a:cubicBezTo>
                    <a:cubicBezTo>
                      <a:pt x="1548" y="596"/>
                      <a:pt x="1667" y="858"/>
                      <a:pt x="1620" y="1084"/>
                    </a:cubicBezTo>
                    <a:cubicBezTo>
                      <a:pt x="1560" y="1358"/>
                      <a:pt x="1322" y="1548"/>
                      <a:pt x="1060" y="1548"/>
                    </a:cubicBezTo>
                    <a:cubicBezTo>
                      <a:pt x="822" y="1548"/>
                      <a:pt x="596" y="1405"/>
                      <a:pt x="513" y="1167"/>
                    </a:cubicBezTo>
                    <a:cubicBezTo>
                      <a:pt x="417" y="929"/>
                      <a:pt x="513" y="667"/>
                      <a:pt x="703" y="512"/>
                    </a:cubicBezTo>
                    <a:cubicBezTo>
                      <a:pt x="810" y="441"/>
                      <a:pt x="929" y="393"/>
                      <a:pt x="1060" y="393"/>
                    </a:cubicBezTo>
                    <a:close/>
                    <a:moveTo>
                      <a:pt x="1048" y="0"/>
                    </a:moveTo>
                    <a:cubicBezTo>
                      <a:pt x="834" y="0"/>
                      <a:pt x="620" y="84"/>
                      <a:pt x="453" y="215"/>
                    </a:cubicBezTo>
                    <a:cubicBezTo>
                      <a:pt x="120" y="465"/>
                      <a:pt x="1" y="893"/>
                      <a:pt x="143" y="1298"/>
                    </a:cubicBezTo>
                    <a:cubicBezTo>
                      <a:pt x="274" y="1691"/>
                      <a:pt x="643" y="1941"/>
                      <a:pt x="1048" y="1941"/>
                    </a:cubicBezTo>
                    <a:cubicBezTo>
                      <a:pt x="1513" y="1941"/>
                      <a:pt x="1906" y="1608"/>
                      <a:pt x="1989" y="1167"/>
                    </a:cubicBezTo>
                    <a:cubicBezTo>
                      <a:pt x="2072" y="762"/>
                      <a:pt x="1894" y="346"/>
                      <a:pt x="1536" y="143"/>
                    </a:cubicBezTo>
                    <a:cubicBezTo>
                      <a:pt x="1394" y="48"/>
                      <a:pt x="1227" y="0"/>
                      <a:pt x="1048" y="0"/>
                    </a:cubicBezTo>
                    <a:close/>
                  </a:path>
                </a:pathLst>
              </a:custGeom>
              <a:solidFill>
                <a:srgbClr val="012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40"/>
              <p:cNvSpPr/>
              <p:nvPr/>
            </p:nvSpPr>
            <p:spPr>
              <a:xfrm>
                <a:off x="3252293" y="3762666"/>
                <a:ext cx="29389" cy="28123"/>
              </a:xfrm>
              <a:custGeom>
                <a:rect b="b" l="l" r="r" t="t"/>
                <a:pathLst>
                  <a:path extrusionOk="0" h="400" w="418">
                    <a:moveTo>
                      <a:pt x="219" y="1"/>
                    </a:moveTo>
                    <a:cubicBezTo>
                      <a:pt x="176" y="1"/>
                      <a:pt x="136" y="16"/>
                      <a:pt x="96" y="43"/>
                    </a:cubicBezTo>
                    <a:cubicBezTo>
                      <a:pt x="37" y="90"/>
                      <a:pt x="1" y="174"/>
                      <a:pt x="37" y="269"/>
                    </a:cubicBezTo>
                    <a:cubicBezTo>
                      <a:pt x="61" y="340"/>
                      <a:pt x="144" y="400"/>
                      <a:pt x="215" y="400"/>
                    </a:cubicBezTo>
                    <a:cubicBezTo>
                      <a:pt x="299" y="400"/>
                      <a:pt x="394" y="340"/>
                      <a:pt x="406" y="257"/>
                    </a:cubicBezTo>
                    <a:cubicBezTo>
                      <a:pt x="418" y="150"/>
                      <a:pt x="394" y="79"/>
                      <a:pt x="322" y="31"/>
                    </a:cubicBezTo>
                    <a:cubicBezTo>
                      <a:pt x="286" y="10"/>
                      <a:pt x="252" y="1"/>
                      <a:pt x="219" y="1"/>
                    </a:cubicBezTo>
                    <a:close/>
                  </a:path>
                </a:pathLst>
              </a:custGeom>
              <a:solidFill>
                <a:srgbClr val="012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1" name="Google Shape;341;p40"/>
            <p:cNvGrpSpPr/>
            <p:nvPr/>
          </p:nvGrpSpPr>
          <p:grpSpPr>
            <a:xfrm>
              <a:off x="9881208" y="1576551"/>
              <a:ext cx="1585157" cy="1544485"/>
              <a:chOff x="6029806" y="1443486"/>
              <a:chExt cx="463819" cy="463046"/>
            </a:xfrm>
          </p:grpSpPr>
          <p:sp>
            <p:nvSpPr>
              <p:cNvPr id="342" name="Google Shape;342;p40"/>
              <p:cNvSpPr/>
              <p:nvPr/>
            </p:nvSpPr>
            <p:spPr>
              <a:xfrm>
                <a:off x="6264212" y="1443486"/>
                <a:ext cx="229413" cy="182589"/>
              </a:xfrm>
              <a:custGeom>
                <a:rect b="b" l="l" r="r" t="t"/>
                <a:pathLst>
                  <a:path extrusionOk="0" h="2597" w="3263">
                    <a:moveTo>
                      <a:pt x="953" y="1"/>
                    </a:moveTo>
                    <a:cubicBezTo>
                      <a:pt x="620" y="1"/>
                      <a:pt x="370" y="275"/>
                      <a:pt x="370" y="596"/>
                    </a:cubicBezTo>
                    <a:lnTo>
                      <a:pt x="370" y="692"/>
                    </a:lnTo>
                    <a:lnTo>
                      <a:pt x="251" y="692"/>
                    </a:lnTo>
                    <a:cubicBezTo>
                      <a:pt x="144" y="692"/>
                      <a:pt x="72" y="763"/>
                      <a:pt x="60" y="870"/>
                    </a:cubicBezTo>
                    <a:lnTo>
                      <a:pt x="1" y="1942"/>
                    </a:lnTo>
                    <a:cubicBezTo>
                      <a:pt x="227" y="2025"/>
                      <a:pt x="370" y="2239"/>
                      <a:pt x="370" y="2477"/>
                    </a:cubicBezTo>
                    <a:lnTo>
                      <a:pt x="370" y="2597"/>
                    </a:lnTo>
                    <a:lnTo>
                      <a:pt x="727" y="2120"/>
                    </a:lnTo>
                    <a:cubicBezTo>
                      <a:pt x="822" y="2001"/>
                      <a:pt x="953" y="1930"/>
                      <a:pt x="1096" y="1894"/>
                    </a:cubicBezTo>
                    <a:lnTo>
                      <a:pt x="1037" y="858"/>
                    </a:lnTo>
                    <a:cubicBezTo>
                      <a:pt x="1037" y="751"/>
                      <a:pt x="953" y="668"/>
                      <a:pt x="846" y="668"/>
                    </a:cubicBezTo>
                    <a:lnTo>
                      <a:pt x="739" y="668"/>
                    </a:lnTo>
                    <a:lnTo>
                      <a:pt x="739" y="584"/>
                    </a:lnTo>
                    <a:cubicBezTo>
                      <a:pt x="739" y="465"/>
                      <a:pt x="834" y="370"/>
                      <a:pt x="953" y="370"/>
                    </a:cubicBezTo>
                    <a:lnTo>
                      <a:pt x="3061" y="370"/>
                    </a:lnTo>
                    <a:cubicBezTo>
                      <a:pt x="3168" y="370"/>
                      <a:pt x="3263" y="287"/>
                      <a:pt x="3263" y="180"/>
                    </a:cubicBezTo>
                    <a:cubicBezTo>
                      <a:pt x="3263" y="96"/>
                      <a:pt x="3168" y="1"/>
                      <a:pt x="3061" y="1"/>
                    </a:cubicBezTo>
                    <a:close/>
                  </a:path>
                </a:pathLst>
              </a:custGeom>
              <a:solidFill>
                <a:srgbClr val="024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0"/>
              <p:cNvSpPr/>
              <p:nvPr/>
            </p:nvSpPr>
            <p:spPr>
              <a:xfrm>
                <a:off x="6152915" y="1759942"/>
                <a:ext cx="54488" cy="52801"/>
              </a:xfrm>
              <a:custGeom>
                <a:rect b="b" l="l" r="r" t="t"/>
                <a:pathLst>
                  <a:path extrusionOk="0" h="751" w="775">
                    <a:moveTo>
                      <a:pt x="774" y="0"/>
                    </a:moveTo>
                    <a:cubicBezTo>
                      <a:pt x="715" y="0"/>
                      <a:pt x="655" y="0"/>
                      <a:pt x="595" y="12"/>
                    </a:cubicBezTo>
                    <a:cubicBezTo>
                      <a:pt x="322" y="48"/>
                      <a:pt x="203" y="131"/>
                      <a:pt x="155" y="167"/>
                    </a:cubicBezTo>
                    <a:cubicBezTo>
                      <a:pt x="83" y="239"/>
                      <a:pt x="0" y="346"/>
                      <a:pt x="48" y="477"/>
                    </a:cubicBezTo>
                    <a:lnTo>
                      <a:pt x="119" y="405"/>
                    </a:lnTo>
                    <a:cubicBezTo>
                      <a:pt x="161" y="364"/>
                      <a:pt x="211" y="343"/>
                      <a:pt x="261" y="343"/>
                    </a:cubicBezTo>
                    <a:cubicBezTo>
                      <a:pt x="310" y="343"/>
                      <a:pt x="357" y="364"/>
                      <a:pt x="393" y="405"/>
                    </a:cubicBezTo>
                    <a:cubicBezTo>
                      <a:pt x="464" y="477"/>
                      <a:pt x="464" y="596"/>
                      <a:pt x="393" y="667"/>
                    </a:cubicBezTo>
                    <a:lnTo>
                      <a:pt x="322" y="739"/>
                    </a:lnTo>
                    <a:cubicBezTo>
                      <a:pt x="334" y="739"/>
                      <a:pt x="357" y="751"/>
                      <a:pt x="381" y="751"/>
                    </a:cubicBezTo>
                    <a:cubicBezTo>
                      <a:pt x="453" y="751"/>
                      <a:pt x="536" y="727"/>
                      <a:pt x="619" y="632"/>
                    </a:cubicBezTo>
                    <a:cubicBezTo>
                      <a:pt x="738" y="524"/>
                      <a:pt x="762" y="227"/>
                      <a:pt x="77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0"/>
              <p:cNvSpPr/>
              <p:nvPr/>
            </p:nvSpPr>
            <p:spPr>
              <a:xfrm>
                <a:off x="6029806" y="1604210"/>
                <a:ext cx="463819" cy="302322"/>
              </a:xfrm>
              <a:custGeom>
                <a:rect b="b" l="l" r="r" t="t"/>
                <a:pathLst>
                  <a:path extrusionOk="0" h="4300" w="6597">
                    <a:moveTo>
                      <a:pt x="4097" y="2144"/>
                    </a:moveTo>
                    <a:cubicBezTo>
                      <a:pt x="4192" y="2144"/>
                      <a:pt x="4287" y="2227"/>
                      <a:pt x="4287" y="2335"/>
                    </a:cubicBezTo>
                    <a:cubicBezTo>
                      <a:pt x="4287" y="2442"/>
                      <a:pt x="4192" y="2525"/>
                      <a:pt x="4097" y="2525"/>
                    </a:cubicBezTo>
                    <a:lnTo>
                      <a:pt x="3692" y="2525"/>
                    </a:lnTo>
                    <a:cubicBezTo>
                      <a:pt x="3585" y="2525"/>
                      <a:pt x="3501" y="2442"/>
                      <a:pt x="3501" y="2335"/>
                    </a:cubicBezTo>
                    <a:cubicBezTo>
                      <a:pt x="3501" y="2227"/>
                      <a:pt x="3585" y="2144"/>
                      <a:pt x="3692" y="2144"/>
                    </a:cubicBezTo>
                    <a:close/>
                    <a:moveTo>
                      <a:pt x="5371" y="2144"/>
                    </a:moveTo>
                    <a:cubicBezTo>
                      <a:pt x="5478" y="2144"/>
                      <a:pt x="5561" y="2227"/>
                      <a:pt x="5561" y="2335"/>
                    </a:cubicBezTo>
                    <a:cubicBezTo>
                      <a:pt x="5561" y="2442"/>
                      <a:pt x="5478" y="2525"/>
                      <a:pt x="5371" y="2525"/>
                    </a:cubicBezTo>
                    <a:lnTo>
                      <a:pt x="4966" y="2525"/>
                    </a:lnTo>
                    <a:cubicBezTo>
                      <a:pt x="4871" y="2525"/>
                      <a:pt x="4775" y="2442"/>
                      <a:pt x="4775" y="2335"/>
                    </a:cubicBezTo>
                    <a:cubicBezTo>
                      <a:pt x="4775" y="2227"/>
                      <a:pt x="4871" y="2144"/>
                      <a:pt x="4966" y="2144"/>
                    </a:cubicBezTo>
                    <a:close/>
                    <a:moveTo>
                      <a:pt x="4097" y="2918"/>
                    </a:moveTo>
                    <a:cubicBezTo>
                      <a:pt x="4192" y="2918"/>
                      <a:pt x="4287" y="3001"/>
                      <a:pt x="4287" y="3108"/>
                    </a:cubicBezTo>
                    <a:cubicBezTo>
                      <a:pt x="4287" y="3216"/>
                      <a:pt x="4192" y="3299"/>
                      <a:pt x="4097" y="3299"/>
                    </a:cubicBezTo>
                    <a:lnTo>
                      <a:pt x="3692" y="3299"/>
                    </a:lnTo>
                    <a:cubicBezTo>
                      <a:pt x="3585" y="3299"/>
                      <a:pt x="3501" y="3216"/>
                      <a:pt x="3501" y="3108"/>
                    </a:cubicBezTo>
                    <a:cubicBezTo>
                      <a:pt x="3501" y="3001"/>
                      <a:pt x="3585" y="2918"/>
                      <a:pt x="3692" y="2918"/>
                    </a:cubicBezTo>
                    <a:close/>
                    <a:moveTo>
                      <a:pt x="5371" y="2918"/>
                    </a:moveTo>
                    <a:cubicBezTo>
                      <a:pt x="5478" y="2918"/>
                      <a:pt x="5561" y="3001"/>
                      <a:pt x="5561" y="3108"/>
                    </a:cubicBezTo>
                    <a:cubicBezTo>
                      <a:pt x="5561" y="3216"/>
                      <a:pt x="5478" y="3299"/>
                      <a:pt x="5371" y="3299"/>
                    </a:cubicBezTo>
                    <a:lnTo>
                      <a:pt x="4966" y="3299"/>
                    </a:lnTo>
                    <a:cubicBezTo>
                      <a:pt x="4871" y="3299"/>
                      <a:pt x="4775" y="3216"/>
                      <a:pt x="4775" y="3108"/>
                    </a:cubicBezTo>
                    <a:cubicBezTo>
                      <a:pt x="4775" y="3001"/>
                      <a:pt x="4871" y="2918"/>
                      <a:pt x="4966" y="2918"/>
                    </a:cubicBezTo>
                    <a:close/>
                    <a:moveTo>
                      <a:pt x="2583" y="1876"/>
                    </a:moveTo>
                    <a:cubicBezTo>
                      <a:pt x="2652" y="1876"/>
                      <a:pt x="2700" y="1879"/>
                      <a:pt x="2716" y="1882"/>
                    </a:cubicBezTo>
                    <a:cubicBezTo>
                      <a:pt x="2811" y="1882"/>
                      <a:pt x="2894" y="1977"/>
                      <a:pt x="2894" y="2061"/>
                    </a:cubicBezTo>
                    <a:cubicBezTo>
                      <a:pt x="2930" y="2096"/>
                      <a:pt x="2966" y="2811"/>
                      <a:pt x="2644" y="3132"/>
                    </a:cubicBezTo>
                    <a:cubicBezTo>
                      <a:pt x="2466" y="3335"/>
                      <a:pt x="2275" y="3370"/>
                      <a:pt x="2144" y="3370"/>
                    </a:cubicBezTo>
                    <a:lnTo>
                      <a:pt x="2096" y="3370"/>
                    </a:lnTo>
                    <a:cubicBezTo>
                      <a:pt x="1989" y="3358"/>
                      <a:pt x="1870" y="3335"/>
                      <a:pt x="1787" y="3263"/>
                    </a:cubicBezTo>
                    <a:lnTo>
                      <a:pt x="1537" y="3525"/>
                    </a:lnTo>
                    <a:cubicBezTo>
                      <a:pt x="1489" y="3561"/>
                      <a:pt x="1442" y="3585"/>
                      <a:pt x="1394" y="3585"/>
                    </a:cubicBezTo>
                    <a:cubicBezTo>
                      <a:pt x="1358" y="3585"/>
                      <a:pt x="1299" y="3573"/>
                      <a:pt x="1263" y="3525"/>
                    </a:cubicBezTo>
                    <a:cubicBezTo>
                      <a:pt x="1192" y="3442"/>
                      <a:pt x="1192" y="3335"/>
                      <a:pt x="1263" y="3251"/>
                    </a:cubicBezTo>
                    <a:lnTo>
                      <a:pt x="1501" y="3013"/>
                    </a:lnTo>
                    <a:cubicBezTo>
                      <a:pt x="1323" y="2739"/>
                      <a:pt x="1346" y="2418"/>
                      <a:pt x="1620" y="2156"/>
                    </a:cubicBezTo>
                    <a:cubicBezTo>
                      <a:pt x="1861" y="1916"/>
                      <a:pt x="2345" y="1876"/>
                      <a:pt x="2583" y="1876"/>
                    </a:cubicBezTo>
                    <a:close/>
                    <a:moveTo>
                      <a:pt x="1251" y="1"/>
                    </a:moveTo>
                    <a:cubicBezTo>
                      <a:pt x="1192" y="1"/>
                      <a:pt x="1132" y="25"/>
                      <a:pt x="1084" y="72"/>
                    </a:cubicBezTo>
                    <a:lnTo>
                      <a:pt x="1" y="1608"/>
                    </a:lnTo>
                    <a:lnTo>
                      <a:pt x="1" y="4299"/>
                    </a:lnTo>
                    <a:lnTo>
                      <a:pt x="6573" y="4299"/>
                    </a:lnTo>
                    <a:lnTo>
                      <a:pt x="6573" y="191"/>
                    </a:lnTo>
                    <a:cubicBezTo>
                      <a:pt x="6597" y="84"/>
                      <a:pt x="6502" y="1"/>
                      <a:pt x="6395" y="1"/>
                    </a:cubicBezTo>
                    <a:lnTo>
                      <a:pt x="6180" y="1"/>
                    </a:lnTo>
                    <a:cubicBezTo>
                      <a:pt x="6121" y="1"/>
                      <a:pt x="6061" y="25"/>
                      <a:pt x="6025" y="72"/>
                    </a:cubicBezTo>
                    <a:lnTo>
                      <a:pt x="4954" y="1442"/>
                    </a:lnTo>
                    <a:lnTo>
                      <a:pt x="4954" y="191"/>
                    </a:lnTo>
                    <a:cubicBezTo>
                      <a:pt x="4954" y="84"/>
                      <a:pt x="4871" y="1"/>
                      <a:pt x="4763" y="1"/>
                    </a:cubicBezTo>
                    <a:lnTo>
                      <a:pt x="4525" y="1"/>
                    </a:lnTo>
                    <a:cubicBezTo>
                      <a:pt x="4466" y="1"/>
                      <a:pt x="4406" y="25"/>
                      <a:pt x="4371" y="72"/>
                    </a:cubicBezTo>
                    <a:lnTo>
                      <a:pt x="3323" y="1430"/>
                    </a:lnTo>
                    <a:lnTo>
                      <a:pt x="3323" y="191"/>
                    </a:lnTo>
                    <a:cubicBezTo>
                      <a:pt x="3323" y="84"/>
                      <a:pt x="3228" y="1"/>
                      <a:pt x="3120" y="1"/>
                    </a:cubicBezTo>
                    <a:lnTo>
                      <a:pt x="2882" y="1"/>
                    </a:lnTo>
                    <a:cubicBezTo>
                      <a:pt x="2823" y="1"/>
                      <a:pt x="2763" y="25"/>
                      <a:pt x="2739" y="72"/>
                    </a:cubicBezTo>
                    <a:lnTo>
                      <a:pt x="1680" y="1430"/>
                    </a:lnTo>
                    <a:lnTo>
                      <a:pt x="1680" y="191"/>
                    </a:lnTo>
                    <a:cubicBezTo>
                      <a:pt x="1680" y="84"/>
                      <a:pt x="1596" y="1"/>
                      <a:pt x="1489" y="1"/>
                    </a:cubicBezTo>
                    <a:close/>
                  </a:path>
                </a:pathLst>
              </a:custGeom>
              <a:solidFill>
                <a:srgbClr val="024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5" name="Google Shape;345;p40"/>
            <p:cNvSpPr/>
            <p:nvPr/>
          </p:nvSpPr>
          <p:spPr>
            <a:xfrm>
              <a:off x="8359176" y="1154243"/>
              <a:ext cx="1398693" cy="2076986"/>
            </a:xfrm>
            <a:custGeom>
              <a:rect b="b" l="l" r="r" t="t"/>
              <a:pathLst>
                <a:path extrusionOk="0" h="6609" w="5382">
                  <a:moveTo>
                    <a:pt x="3120" y="382"/>
                  </a:moveTo>
                  <a:lnTo>
                    <a:pt x="3203" y="894"/>
                  </a:lnTo>
                  <a:lnTo>
                    <a:pt x="2762" y="787"/>
                  </a:lnTo>
                  <a:cubicBezTo>
                    <a:pt x="2739" y="787"/>
                    <a:pt x="2720" y="781"/>
                    <a:pt x="2703" y="781"/>
                  </a:cubicBezTo>
                  <a:cubicBezTo>
                    <a:pt x="2695" y="781"/>
                    <a:pt x="2687" y="783"/>
                    <a:pt x="2679" y="787"/>
                  </a:cubicBezTo>
                  <a:lnTo>
                    <a:pt x="2179" y="906"/>
                  </a:lnTo>
                  <a:lnTo>
                    <a:pt x="2286" y="382"/>
                  </a:lnTo>
                  <a:close/>
                  <a:moveTo>
                    <a:pt x="1691" y="1418"/>
                  </a:moveTo>
                  <a:lnTo>
                    <a:pt x="1572" y="2037"/>
                  </a:lnTo>
                  <a:lnTo>
                    <a:pt x="917" y="2037"/>
                  </a:lnTo>
                  <a:lnTo>
                    <a:pt x="917" y="1608"/>
                  </a:lnTo>
                  <a:lnTo>
                    <a:pt x="1691" y="1418"/>
                  </a:lnTo>
                  <a:close/>
                  <a:moveTo>
                    <a:pt x="3715" y="1418"/>
                  </a:moveTo>
                  <a:lnTo>
                    <a:pt x="4489" y="1608"/>
                  </a:lnTo>
                  <a:lnTo>
                    <a:pt x="4489" y="2037"/>
                  </a:lnTo>
                  <a:lnTo>
                    <a:pt x="3834" y="2037"/>
                  </a:lnTo>
                  <a:lnTo>
                    <a:pt x="3715" y="1418"/>
                  </a:lnTo>
                  <a:close/>
                  <a:moveTo>
                    <a:pt x="2715" y="1180"/>
                  </a:moveTo>
                  <a:lnTo>
                    <a:pt x="3298" y="1322"/>
                  </a:lnTo>
                  <a:lnTo>
                    <a:pt x="3429" y="2049"/>
                  </a:lnTo>
                  <a:lnTo>
                    <a:pt x="1977" y="2049"/>
                  </a:lnTo>
                  <a:lnTo>
                    <a:pt x="1977" y="2037"/>
                  </a:lnTo>
                  <a:lnTo>
                    <a:pt x="2107" y="1322"/>
                  </a:lnTo>
                  <a:lnTo>
                    <a:pt x="2715" y="1180"/>
                  </a:lnTo>
                  <a:close/>
                  <a:moveTo>
                    <a:pt x="3155" y="2430"/>
                  </a:moveTo>
                  <a:lnTo>
                    <a:pt x="2703" y="2823"/>
                  </a:lnTo>
                  <a:lnTo>
                    <a:pt x="2262" y="2430"/>
                  </a:lnTo>
                  <a:close/>
                  <a:moveTo>
                    <a:pt x="3524" y="2584"/>
                  </a:moveTo>
                  <a:lnTo>
                    <a:pt x="3751" y="3751"/>
                  </a:lnTo>
                  <a:lnTo>
                    <a:pt x="2989" y="3085"/>
                  </a:lnTo>
                  <a:lnTo>
                    <a:pt x="3524" y="2584"/>
                  </a:lnTo>
                  <a:close/>
                  <a:moveTo>
                    <a:pt x="1869" y="2608"/>
                  </a:moveTo>
                  <a:lnTo>
                    <a:pt x="2405" y="3085"/>
                  </a:lnTo>
                  <a:lnTo>
                    <a:pt x="1643" y="3763"/>
                  </a:lnTo>
                  <a:lnTo>
                    <a:pt x="1869" y="2608"/>
                  </a:lnTo>
                  <a:close/>
                  <a:moveTo>
                    <a:pt x="4108" y="3477"/>
                  </a:moveTo>
                  <a:lnTo>
                    <a:pt x="5013" y="3656"/>
                  </a:lnTo>
                  <a:lnTo>
                    <a:pt x="5013" y="4073"/>
                  </a:lnTo>
                  <a:lnTo>
                    <a:pt x="4227" y="4073"/>
                  </a:lnTo>
                  <a:lnTo>
                    <a:pt x="4108" y="3477"/>
                  </a:lnTo>
                  <a:close/>
                  <a:moveTo>
                    <a:pt x="1322" y="3501"/>
                  </a:moveTo>
                  <a:lnTo>
                    <a:pt x="1215" y="4097"/>
                  </a:lnTo>
                  <a:lnTo>
                    <a:pt x="417" y="4097"/>
                  </a:lnTo>
                  <a:lnTo>
                    <a:pt x="417" y="3680"/>
                  </a:lnTo>
                  <a:lnTo>
                    <a:pt x="1322" y="3501"/>
                  </a:lnTo>
                  <a:close/>
                  <a:moveTo>
                    <a:pt x="2703" y="3346"/>
                  </a:moveTo>
                  <a:lnTo>
                    <a:pt x="3536" y="4097"/>
                  </a:lnTo>
                  <a:lnTo>
                    <a:pt x="1869" y="4097"/>
                  </a:lnTo>
                  <a:lnTo>
                    <a:pt x="2703" y="3346"/>
                  </a:lnTo>
                  <a:close/>
                  <a:moveTo>
                    <a:pt x="3334" y="4478"/>
                  </a:moveTo>
                  <a:lnTo>
                    <a:pt x="2691" y="4847"/>
                  </a:lnTo>
                  <a:lnTo>
                    <a:pt x="2048" y="4478"/>
                  </a:lnTo>
                  <a:close/>
                  <a:moveTo>
                    <a:pt x="3893" y="4585"/>
                  </a:moveTo>
                  <a:lnTo>
                    <a:pt x="4108" y="5668"/>
                  </a:lnTo>
                  <a:lnTo>
                    <a:pt x="3072" y="5073"/>
                  </a:lnTo>
                  <a:lnTo>
                    <a:pt x="3893" y="4585"/>
                  </a:lnTo>
                  <a:close/>
                  <a:moveTo>
                    <a:pt x="1500" y="4585"/>
                  </a:moveTo>
                  <a:lnTo>
                    <a:pt x="2322" y="5073"/>
                  </a:lnTo>
                  <a:lnTo>
                    <a:pt x="1286" y="5680"/>
                  </a:lnTo>
                  <a:lnTo>
                    <a:pt x="1500" y="4585"/>
                  </a:lnTo>
                  <a:close/>
                  <a:moveTo>
                    <a:pt x="2703" y="5299"/>
                  </a:moveTo>
                  <a:lnTo>
                    <a:pt x="3667" y="5859"/>
                  </a:lnTo>
                  <a:lnTo>
                    <a:pt x="1738" y="5859"/>
                  </a:lnTo>
                  <a:lnTo>
                    <a:pt x="2703" y="5299"/>
                  </a:lnTo>
                  <a:close/>
                  <a:moveTo>
                    <a:pt x="2107" y="1"/>
                  </a:moveTo>
                  <a:cubicBezTo>
                    <a:pt x="2024" y="1"/>
                    <a:pt x="1929" y="60"/>
                    <a:pt x="1917" y="156"/>
                  </a:cubicBezTo>
                  <a:lnTo>
                    <a:pt x="1750" y="989"/>
                  </a:lnTo>
                  <a:lnTo>
                    <a:pt x="667" y="1263"/>
                  </a:lnTo>
                  <a:cubicBezTo>
                    <a:pt x="572" y="1275"/>
                    <a:pt x="512" y="1370"/>
                    <a:pt x="512" y="1453"/>
                  </a:cubicBezTo>
                  <a:lnTo>
                    <a:pt x="512" y="2227"/>
                  </a:lnTo>
                  <a:cubicBezTo>
                    <a:pt x="512" y="2334"/>
                    <a:pt x="607" y="2430"/>
                    <a:pt x="714" y="2430"/>
                  </a:cubicBezTo>
                  <a:lnTo>
                    <a:pt x="738" y="2430"/>
                  </a:lnTo>
                  <a:lnTo>
                    <a:pt x="738" y="2573"/>
                  </a:lnTo>
                  <a:cubicBezTo>
                    <a:pt x="738" y="2668"/>
                    <a:pt x="798" y="2751"/>
                    <a:pt x="893" y="2763"/>
                  </a:cubicBezTo>
                  <a:cubicBezTo>
                    <a:pt x="912" y="2768"/>
                    <a:pt x="930" y="2771"/>
                    <a:pt x="948" y="2771"/>
                  </a:cubicBezTo>
                  <a:cubicBezTo>
                    <a:pt x="1053" y="2771"/>
                    <a:pt x="1131" y="2685"/>
                    <a:pt x="1131" y="2573"/>
                  </a:cubicBezTo>
                  <a:lnTo>
                    <a:pt x="1131" y="2430"/>
                  </a:lnTo>
                  <a:lnTo>
                    <a:pt x="1512" y="2430"/>
                  </a:lnTo>
                  <a:lnTo>
                    <a:pt x="1381" y="3096"/>
                  </a:lnTo>
                  <a:lnTo>
                    <a:pt x="155" y="3335"/>
                  </a:lnTo>
                  <a:cubicBezTo>
                    <a:pt x="72" y="3346"/>
                    <a:pt x="0" y="3430"/>
                    <a:pt x="0" y="3525"/>
                  </a:cubicBezTo>
                  <a:lnTo>
                    <a:pt x="0" y="4299"/>
                  </a:lnTo>
                  <a:cubicBezTo>
                    <a:pt x="0" y="4406"/>
                    <a:pt x="83" y="4489"/>
                    <a:pt x="191" y="4489"/>
                  </a:cubicBezTo>
                  <a:lnTo>
                    <a:pt x="333" y="4478"/>
                  </a:lnTo>
                  <a:lnTo>
                    <a:pt x="333" y="4632"/>
                  </a:lnTo>
                  <a:cubicBezTo>
                    <a:pt x="333" y="4716"/>
                    <a:pt x="393" y="4811"/>
                    <a:pt x="488" y="4823"/>
                  </a:cubicBezTo>
                  <a:cubicBezTo>
                    <a:pt x="503" y="4826"/>
                    <a:pt x="518" y="4827"/>
                    <a:pt x="532" y="4827"/>
                  </a:cubicBezTo>
                  <a:cubicBezTo>
                    <a:pt x="642" y="4827"/>
                    <a:pt x="726" y="4748"/>
                    <a:pt x="726" y="4632"/>
                  </a:cubicBezTo>
                  <a:lnTo>
                    <a:pt x="726" y="4478"/>
                  </a:lnTo>
                  <a:lnTo>
                    <a:pt x="1095" y="4478"/>
                  </a:lnTo>
                  <a:lnTo>
                    <a:pt x="738" y="6371"/>
                  </a:lnTo>
                  <a:cubicBezTo>
                    <a:pt x="726" y="6478"/>
                    <a:pt x="786" y="6573"/>
                    <a:pt x="881" y="6597"/>
                  </a:cubicBezTo>
                  <a:cubicBezTo>
                    <a:pt x="890" y="6598"/>
                    <a:pt x="899" y="6598"/>
                    <a:pt x="908" y="6598"/>
                  </a:cubicBezTo>
                  <a:cubicBezTo>
                    <a:pt x="1006" y="6598"/>
                    <a:pt x="1096" y="6540"/>
                    <a:pt x="1107" y="6442"/>
                  </a:cubicBezTo>
                  <a:lnTo>
                    <a:pt x="1143" y="6264"/>
                  </a:lnTo>
                  <a:lnTo>
                    <a:pt x="4155" y="6264"/>
                  </a:lnTo>
                  <a:lnTo>
                    <a:pt x="4191" y="6442"/>
                  </a:lnTo>
                  <a:cubicBezTo>
                    <a:pt x="4203" y="6537"/>
                    <a:pt x="4298" y="6609"/>
                    <a:pt x="4382" y="6609"/>
                  </a:cubicBezTo>
                  <a:lnTo>
                    <a:pt x="4417" y="6609"/>
                  </a:lnTo>
                  <a:cubicBezTo>
                    <a:pt x="4513" y="6597"/>
                    <a:pt x="4596" y="6490"/>
                    <a:pt x="4560" y="6383"/>
                  </a:cubicBezTo>
                  <a:lnTo>
                    <a:pt x="4203" y="4489"/>
                  </a:lnTo>
                  <a:lnTo>
                    <a:pt x="4596" y="4489"/>
                  </a:lnTo>
                  <a:lnTo>
                    <a:pt x="4596" y="4656"/>
                  </a:lnTo>
                  <a:cubicBezTo>
                    <a:pt x="4596" y="4763"/>
                    <a:pt x="4679" y="4847"/>
                    <a:pt x="4786" y="4847"/>
                  </a:cubicBezTo>
                  <a:cubicBezTo>
                    <a:pt x="4894" y="4847"/>
                    <a:pt x="4989" y="4656"/>
                    <a:pt x="4989" y="4656"/>
                  </a:cubicBezTo>
                  <a:lnTo>
                    <a:pt x="4989" y="4525"/>
                  </a:lnTo>
                  <a:lnTo>
                    <a:pt x="5132" y="4525"/>
                  </a:lnTo>
                  <a:cubicBezTo>
                    <a:pt x="5227" y="4513"/>
                    <a:pt x="5322" y="4430"/>
                    <a:pt x="5322" y="4323"/>
                  </a:cubicBezTo>
                  <a:lnTo>
                    <a:pt x="5322" y="3561"/>
                  </a:lnTo>
                  <a:cubicBezTo>
                    <a:pt x="5382" y="3418"/>
                    <a:pt x="5310" y="3335"/>
                    <a:pt x="5215" y="3323"/>
                  </a:cubicBezTo>
                  <a:lnTo>
                    <a:pt x="4012" y="3085"/>
                  </a:lnTo>
                  <a:lnTo>
                    <a:pt x="3893" y="2430"/>
                  </a:lnTo>
                  <a:lnTo>
                    <a:pt x="4263" y="2430"/>
                  </a:lnTo>
                  <a:lnTo>
                    <a:pt x="4263" y="2573"/>
                  </a:lnTo>
                  <a:cubicBezTo>
                    <a:pt x="4263" y="2668"/>
                    <a:pt x="4322" y="2751"/>
                    <a:pt x="4417" y="2763"/>
                  </a:cubicBezTo>
                  <a:cubicBezTo>
                    <a:pt x="4436" y="2768"/>
                    <a:pt x="4454" y="2771"/>
                    <a:pt x="4472" y="2771"/>
                  </a:cubicBezTo>
                  <a:cubicBezTo>
                    <a:pt x="4577" y="2771"/>
                    <a:pt x="4655" y="2685"/>
                    <a:pt x="4655" y="2573"/>
                  </a:cubicBezTo>
                  <a:lnTo>
                    <a:pt x="4655" y="2430"/>
                  </a:lnTo>
                  <a:lnTo>
                    <a:pt x="4667" y="2430"/>
                  </a:lnTo>
                  <a:cubicBezTo>
                    <a:pt x="4774" y="2430"/>
                    <a:pt x="4858" y="2334"/>
                    <a:pt x="4858" y="2227"/>
                  </a:cubicBezTo>
                  <a:lnTo>
                    <a:pt x="4858" y="1453"/>
                  </a:lnTo>
                  <a:cubicBezTo>
                    <a:pt x="4858" y="1370"/>
                    <a:pt x="4798" y="1299"/>
                    <a:pt x="4715" y="1263"/>
                  </a:cubicBezTo>
                  <a:lnTo>
                    <a:pt x="3608" y="989"/>
                  </a:lnTo>
                  <a:lnTo>
                    <a:pt x="3465" y="156"/>
                  </a:lnTo>
                  <a:cubicBezTo>
                    <a:pt x="3453" y="72"/>
                    <a:pt x="3370" y="1"/>
                    <a:pt x="3274" y="1"/>
                  </a:cubicBezTo>
                  <a:close/>
                </a:path>
              </a:pathLst>
            </a:custGeom>
            <a:solidFill>
              <a:srgbClr val="024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1"/>
          <p:cNvSpPr txBox="1"/>
          <p:nvPr>
            <p:ph idx="1" type="body"/>
          </p:nvPr>
        </p:nvSpPr>
        <p:spPr>
          <a:xfrm>
            <a:off x="838199" y="1678713"/>
            <a:ext cx="9541934" cy="3843168"/>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a:latin typeface="Open Sans"/>
                <a:ea typeface="Open Sans"/>
                <a:cs typeface="Open Sans"/>
                <a:sym typeface="Open Sans"/>
              </a:rPr>
              <a:t>Some examples why energy policy is inherently political may include:</a:t>
            </a:r>
            <a:endParaRPr/>
          </a:p>
          <a:p>
            <a:pPr indent="-285750" lvl="0" marL="285750" rtl="0" algn="l">
              <a:lnSpc>
                <a:spcPct val="90000"/>
              </a:lnSpc>
              <a:spcBef>
                <a:spcPts val="1000"/>
              </a:spcBef>
              <a:spcAft>
                <a:spcPts val="0"/>
              </a:spcAft>
              <a:buSzPts val="2000"/>
              <a:buFont typeface="Arial"/>
              <a:buChar char="•"/>
            </a:pPr>
            <a:r>
              <a:rPr lang="sv-SE">
                <a:latin typeface="Open Sans"/>
                <a:ea typeface="Open Sans"/>
                <a:cs typeface="Open Sans"/>
                <a:sym typeface="Open Sans"/>
              </a:rPr>
              <a:t>Financial support to the fossil fuel industry can be seen as a political decision to support the industry and its interests.</a:t>
            </a:r>
            <a:endParaRPr/>
          </a:p>
          <a:p>
            <a:pPr indent="-285750" lvl="0" marL="285750" rtl="0" algn="l">
              <a:lnSpc>
                <a:spcPct val="90000"/>
              </a:lnSpc>
              <a:spcBef>
                <a:spcPts val="1000"/>
              </a:spcBef>
              <a:spcAft>
                <a:spcPts val="0"/>
              </a:spcAft>
              <a:buSzPts val="2000"/>
              <a:buFont typeface="Arial"/>
              <a:buChar char="•"/>
            </a:pPr>
            <a:r>
              <a:rPr lang="sv-SE">
                <a:latin typeface="Open Sans"/>
                <a:ea typeface="Open Sans"/>
                <a:cs typeface="Open Sans"/>
                <a:sym typeface="Open Sans"/>
              </a:rPr>
              <a:t>Tax credits to promote the development of renewable energy sources may be seen as a political decision.</a:t>
            </a:r>
            <a:endParaRPr/>
          </a:p>
          <a:p>
            <a:pPr indent="-285750" lvl="0" marL="285750" rtl="0" algn="l">
              <a:lnSpc>
                <a:spcPct val="90000"/>
              </a:lnSpc>
              <a:spcBef>
                <a:spcPts val="1000"/>
              </a:spcBef>
              <a:spcAft>
                <a:spcPts val="0"/>
              </a:spcAft>
              <a:buSzPts val="2000"/>
              <a:buFont typeface="Arial"/>
              <a:buChar char="•"/>
            </a:pPr>
            <a:r>
              <a:rPr lang="sv-SE">
                <a:latin typeface="Open Sans"/>
                <a:ea typeface="Open Sans"/>
                <a:cs typeface="Open Sans"/>
                <a:sym typeface="Open Sans"/>
              </a:rPr>
              <a:t>Prioritising energy independence more than anything as a political goal.</a:t>
            </a:r>
            <a:endParaRPr/>
          </a:p>
          <a:p>
            <a:pPr indent="-285750" lvl="0" marL="285750" rtl="0" algn="l">
              <a:lnSpc>
                <a:spcPct val="90000"/>
              </a:lnSpc>
              <a:spcBef>
                <a:spcPts val="1000"/>
              </a:spcBef>
              <a:spcAft>
                <a:spcPts val="0"/>
              </a:spcAft>
              <a:buSzPts val="2000"/>
              <a:buFont typeface="Arial"/>
              <a:buChar char="•"/>
            </a:pPr>
            <a:r>
              <a:rPr lang="sv-SE">
                <a:latin typeface="Open Sans"/>
                <a:ea typeface="Open Sans"/>
                <a:cs typeface="Open Sans"/>
                <a:sym typeface="Open Sans"/>
              </a:rPr>
              <a:t>Climate regulations, such as carbon pricing, are often politically contentious, with economic impacts.</a:t>
            </a:r>
            <a:endParaRPr/>
          </a:p>
          <a:p>
            <a:pPr indent="-158750" lvl="0" marL="285750" rtl="0" algn="l">
              <a:lnSpc>
                <a:spcPct val="90000"/>
              </a:lnSpc>
              <a:spcBef>
                <a:spcPts val="1000"/>
              </a:spcBef>
              <a:spcAft>
                <a:spcPts val="0"/>
              </a:spcAft>
              <a:buSzPts val="2000"/>
              <a:buFont typeface="Arial"/>
              <a:buNone/>
            </a:pPr>
            <a:r>
              <a:t/>
            </a:r>
            <a:endParaRPr/>
          </a:p>
          <a:p>
            <a:pPr indent="-158750" lvl="0" marL="285750" rtl="0" algn="l">
              <a:lnSpc>
                <a:spcPct val="90000"/>
              </a:lnSpc>
              <a:spcBef>
                <a:spcPts val="1000"/>
              </a:spcBef>
              <a:spcAft>
                <a:spcPts val="0"/>
              </a:spcAft>
              <a:buSzPts val="2000"/>
              <a:buFont typeface="Arial"/>
              <a:buNone/>
            </a:pPr>
            <a:r>
              <a:t/>
            </a:r>
            <a:endParaRPr/>
          </a:p>
          <a:p>
            <a:pPr indent="-184150" lvl="0" marL="285750" rtl="0" algn="l">
              <a:lnSpc>
                <a:spcPct val="90000"/>
              </a:lnSpc>
              <a:spcBef>
                <a:spcPts val="1000"/>
              </a:spcBef>
              <a:spcAft>
                <a:spcPts val="0"/>
              </a:spcAft>
              <a:buSzPts val="1600"/>
              <a:buFont typeface="Arial"/>
              <a:buNone/>
            </a:pPr>
            <a:r>
              <a:t/>
            </a:r>
            <a:endParaRPr sz="1600">
              <a:latin typeface="Open Sans"/>
              <a:ea typeface="Open Sans"/>
              <a:cs typeface="Open Sans"/>
              <a:sym typeface="Open Sans"/>
            </a:endParaRPr>
          </a:p>
        </p:txBody>
      </p:sp>
      <p:sp>
        <p:nvSpPr>
          <p:cNvPr id="352" name="Google Shape;352;p4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353" name="Google Shape;353;p41"/>
          <p:cNvSpPr txBox="1"/>
          <p:nvPr>
            <p:ph idx="2" type="body"/>
          </p:nvPr>
        </p:nvSpPr>
        <p:spPr>
          <a:xfrm>
            <a:off x="838200" y="849890"/>
            <a:ext cx="6591300"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400">
                <a:latin typeface="Open Sans"/>
                <a:ea typeface="Open Sans"/>
                <a:cs typeface="Open Sans"/>
                <a:sym typeface="Open Sans"/>
              </a:rPr>
              <a:t>2.5 The politics of energy policymaking</a:t>
            </a:r>
            <a:endParaRPr b="1" sz="2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400"/>
              <a:buNone/>
            </a:pPr>
            <a:r>
              <a:t/>
            </a:r>
            <a:endParaRPr/>
          </a:p>
        </p:txBody>
      </p:sp>
      <p:sp>
        <p:nvSpPr>
          <p:cNvPr id="354" name="Google Shape;354;p41"/>
          <p:cNvSpPr txBox="1"/>
          <p:nvPr/>
        </p:nvSpPr>
        <p:spPr>
          <a:xfrm>
            <a:off x="5799789" y="2999211"/>
            <a:ext cx="5340928" cy="1938549"/>
          </a:xfrm>
          <a:prstGeom prst="rect">
            <a:avLst/>
          </a:prstGeom>
          <a:noFill/>
          <a:ln>
            <a:noFill/>
          </a:ln>
        </p:spPr>
        <p:txBody>
          <a:bodyPr anchorCtr="0" anchor="t" bIns="90000" lIns="90000" spcFirstLastPara="1" rIns="91425" wrap="square" tIns="360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3600">
                <a:latin typeface="Open Sans"/>
                <a:ea typeface="Open Sans"/>
                <a:cs typeface="Open Sans"/>
                <a:sym typeface="Open Sans"/>
              </a:rPr>
              <a:t>Lecture 2: Learning Outcomes</a:t>
            </a:r>
            <a:endParaRPr sz="3600"/>
          </a:p>
        </p:txBody>
      </p:sp>
      <p:sp>
        <p:nvSpPr>
          <p:cNvPr id="83" name="Google Shape;83;p4"/>
          <p:cNvSpPr txBox="1"/>
          <p:nvPr>
            <p:ph idx="1" type="body"/>
          </p:nvPr>
        </p:nvSpPr>
        <p:spPr>
          <a:xfrm>
            <a:off x="838199" y="2286001"/>
            <a:ext cx="7459133" cy="3236976"/>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sz="2000"/>
              <a:t>ILO1</a:t>
            </a:r>
            <a:r>
              <a:rPr lang="sv-SE"/>
              <a:t>:</a:t>
            </a:r>
            <a:r>
              <a:rPr lang="sv-SE" sz="2000"/>
              <a:t> Define policy and policymaking</a:t>
            </a:r>
            <a:endParaRPr/>
          </a:p>
          <a:p>
            <a:pPr indent="0" lvl="0" marL="0" rtl="0" algn="l">
              <a:lnSpc>
                <a:spcPct val="90000"/>
              </a:lnSpc>
              <a:spcBef>
                <a:spcPts val="1000"/>
              </a:spcBef>
              <a:spcAft>
                <a:spcPts val="0"/>
              </a:spcAft>
              <a:buNone/>
            </a:pPr>
            <a:r>
              <a:rPr lang="sv-SE" sz="2000"/>
              <a:t>ILO2</a:t>
            </a:r>
            <a:r>
              <a:rPr lang="sv-SE"/>
              <a:t>:</a:t>
            </a:r>
            <a:r>
              <a:rPr lang="sv-SE" sz="2000"/>
              <a:t> Ex</a:t>
            </a:r>
            <a:r>
              <a:rPr lang="sv-SE"/>
              <a:t>plain the public </a:t>
            </a:r>
            <a:r>
              <a:rPr lang="sv-SE" sz="2000"/>
              <a:t>policymaking process (policy cycle)</a:t>
            </a:r>
            <a:endParaRPr/>
          </a:p>
          <a:p>
            <a:pPr indent="0" lvl="0" marL="0" rtl="0" algn="l">
              <a:lnSpc>
                <a:spcPct val="90000"/>
              </a:lnSpc>
              <a:spcBef>
                <a:spcPts val="1000"/>
              </a:spcBef>
              <a:spcAft>
                <a:spcPts val="0"/>
              </a:spcAft>
              <a:buNone/>
            </a:pPr>
            <a:r>
              <a:rPr lang="sv-SE"/>
              <a:t>ILO3: Discuss the political nature of the policymaking process</a:t>
            </a:r>
            <a:endParaRPr sz="2000"/>
          </a:p>
          <a:p>
            <a:pPr indent="0" lvl="0" marL="0" rtl="0" algn="l">
              <a:lnSpc>
                <a:spcPct val="90000"/>
              </a:lnSpc>
              <a:spcBef>
                <a:spcPts val="1000"/>
              </a:spcBef>
              <a:spcAft>
                <a:spcPts val="0"/>
              </a:spcAft>
              <a:buNone/>
            </a:pPr>
            <a:r>
              <a:rPr lang="sv-SE" sz="2000"/>
              <a:t>ILO4</a:t>
            </a:r>
            <a:r>
              <a:rPr lang="sv-SE"/>
              <a:t>:</a:t>
            </a:r>
            <a:r>
              <a:rPr lang="sv-SE" sz="2000"/>
              <a:t> Start to identify the political factors that influence policymaking.</a:t>
            </a:r>
            <a:endParaRPr/>
          </a:p>
          <a:p>
            <a:pPr indent="0" lvl="0" marL="0" rtl="0" algn="l">
              <a:lnSpc>
                <a:spcPct val="90000"/>
              </a:lnSpc>
              <a:spcBef>
                <a:spcPts val="1000"/>
              </a:spcBef>
              <a:spcAft>
                <a:spcPts val="0"/>
              </a:spcAft>
              <a:buNone/>
            </a:pPr>
            <a:r>
              <a:rPr lang="sv-SE"/>
              <a:t>ILO5: Understand the politics associated with energy policymaking</a:t>
            </a:r>
            <a:endParaRPr sz="2000"/>
          </a:p>
        </p:txBody>
      </p:sp>
      <p:sp>
        <p:nvSpPr>
          <p:cNvPr id="84" name="Google Shape;84;p4"/>
          <p:cNvSpPr txBox="1"/>
          <p:nvPr>
            <p:ph idx="2" type="body"/>
          </p:nvPr>
        </p:nvSpPr>
        <p:spPr>
          <a:xfrm>
            <a:off x="834081" y="1681164"/>
            <a:ext cx="6616586"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lang="sv-SE" sz="2000">
                <a:latin typeface="Open Sans"/>
                <a:ea typeface="Open Sans"/>
                <a:cs typeface="Open Sans"/>
                <a:sym typeface="Open Sans"/>
              </a:rPr>
              <a:t>By the end of this lecture, you will be able to:</a:t>
            </a:r>
            <a:endParaRPr/>
          </a:p>
        </p:txBody>
      </p:sp>
      <p:sp>
        <p:nvSpPr>
          <p:cNvPr id="85" name="Google Shape;85;p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2"/>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Helvetica Neue"/>
              <a:buNone/>
            </a:pPr>
            <a:r>
              <a:rPr lang="sv-SE" sz="3200">
                <a:latin typeface="Open Sans"/>
                <a:ea typeface="Open Sans"/>
                <a:cs typeface="Open Sans"/>
                <a:sym typeface="Open Sans"/>
              </a:rPr>
              <a:t>Lecture 2</a:t>
            </a:r>
            <a:r>
              <a:rPr lang="sv-SE">
                <a:latin typeface="Open Sans"/>
                <a:ea typeface="Open Sans"/>
                <a:cs typeface="Open Sans"/>
                <a:sym typeface="Open Sans"/>
              </a:rPr>
              <a:t>.</a:t>
            </a:r>
            <a:r>
              <a:rPr lang="sv-SE" sz="3200">
                <a:latin typeface="Open Sans"/>
                <a:ea typeface="Open Sans"/>
                <a:cs typeface="Open Sans"/>
                <a:sym typeface="Open Sans"/>
              </a:rPr>
              <a:t> References</a:t>
            </a:r>
            <a:endParaRPr/>
          </a:p>
        </p:txBody>
      </p:sp>
      <p:sp>
        <p:nvSpPr>
          <p:cNvPr id="361" name="Google Shape;361;p42"/>
          <p:cNvSpPr txBox="1"/>
          <p:nvPr>
            <p:ph idx="1" type="body"/>
          </p:nvPr>
        </p:nvSpPr>
        <p:spPr>
          <a:xfrm>
            <a:off x="839788" y="1712055"/>
            <a:ext cx="7593011" cy="403560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20000"/>
              </a:lnSpc>
              <a:spcBef>
                <a:spcPts val="1000"/>
              </a:spcBef>
              <a:spcAft>
                <a:spcPts val="0"/>
              </a:spcAft>
              <a:buSzPct val="117936"/>
              <a:buNone/>
            </a:pPr>
            <a:r>
              <a:rPr lang="sv-SE" sz="2200">
                <a:latin typeface="Arial"/>
                <a:ea typeface="Arial"/>
                <a:cs typeface="Arial"/>
                <a:sym typeface="Arial"/>
              </a:rPr>
              <a:t>T. Dye. Policy Analysis: What Governments Do, Why They Do It, and What Difference It Makes. University of Alabama Press (1976)</a:t>
            </a:r>
            <a:endParaRPr/>
          </a:p>
          <a:p>
            <a:pPr indent="0" lvl="0" marL="0" rtl="0" algn="l">
              <a:lnSpc>
                <a:spcPct val="120000"/>
              </a:lnSpc>
              <a:spcBef>
                <a:spcPts val="1000"/>
              </a:spcBef>
              <a:spcAft>
                <a:spcPts val="0"/>
              </a:spcAft>
              <a:buSzPct val="117936"/>
              <a:buNone/>
            </a:pPr>
            <a:r>
              <a:rPr lang="sv-SE" sz="2200">
                <a:latin typeface="Arial"/>
                <a:ea typeface="Arial"/>
                <a:cs typeface="Arial"/>
                <a:sym typeface="Arial"/>
              </a:rPr>
              <a:t>P.A. Sabatier, C. Weible. Theories of the Policy Process (third ed.), Westview Press (2014)</a:t>
            </a:r>
            <a:endParaRPr/>
          </a:p>
          <a:p>
            <a:pPr indent="0" lvl="0" marL="0" rtl="0" algn="l">
              <a:lnSpc>
                <a:spcPct val="120000"/>
              </a:lnSpc>
              <a:spcBef>
                <a:spcPts val="1000"/>
              </a:spcBef>
              <a:spcAft>
                <a:spcPts val="0"/>
              </a:spcAft>
              <a:buSzPct val="117936"/>
              <a:buNone/>
            </a:pPr>
            <a:r>
              <a:rPr lang="sv-SE" sz="2200">
                <a:latin typeface="Arial"/>
                <a:ea typeface="Arial"/>
                <a:cs typeface="Arial"/>
                <a:sym typeface="Arial"/>
              </a:rPr>
              <a:t>﻿V. de Gooyert, A. ﻿Größler.  On the difference between theoretical and applied system dynamics modelling. System Dynamics Review 34 (2018), pp. 575-583</a:t>
            </a:r>
            <a:endParaRPr/>
          </a:p>
          <a:p>
            <a:pPr indent="0" lvl="0" marL="0" rtl="0" algn="l">
              <a:lnSpc>
                <a:spcPct val="120000"/>
              </a:lnSpc>
              <a:spcBef>
                <a:spcPts val="1000"/>
              </a:spcBef>
              <a:spcAft>
                <a:spcPts val="0"/>
              </a:spcAft>
              <a:buSzPct val="117936"/>
              <a:buNone/>
            </a:pPr>
            <a:r>
              <a:rPr lang="sv-SE" sz="2200">
                <a:latin typeface="Arial"/>
                <a:ea typeface="Arial"/>
                <a:cs typeface="Arial"/>
                <a:sym typeface="Arial"/>
              </a:rPr>
              <a:t>J. Kingdon Agenda, Alternatives, and Public Policies (2nd ed.), Longman Press, New York, USA (2003)</a:t>
            </a:r>
            <a:endParaRPr/>
          </a:p>
          <a:p>
            <a:pPr indent="-133350" lvl="0" marL="285750" rtl="0" algn="l">
              <a:lnSpc>
                <a:spcPct val="120000"/>
              </a:lnSpc>
              <a:spcBef>
                <a:spcPts val="1000"/>
              </a:spcBef>
              <a:spcAft>
                <a:spcPts val="0"/>
              </a:spcAft>
              <a:buSzPct val="144144"/>
              <a:buFont typeface="Arial"/>
              <a:buNone/>
            </a:pPr>
            <a:r>
              <a:t/>
            </a:r>
            <a:endParaRPr sz="1800"/>
          </a:p>
          <a:p>
            <a:pPr indent="-133350" lvl="0" marL="285750" rtl="0" algn="l">
              <a:lnSpc>
                <a:spcPct val="120000"/>
              </a:lnSpc>
              <a:spcBef>
                <a:spcPts val="1000"/>
              </a:spcBef>
              <a:spcAft>
                <a:spcPts val="0"/>
              </a:spcAft>
              <a:buSzPct val="144144"/>
              <a:buFont typeface="Arial"/>
              <a:buNone/>
            </a:pPr>
            <a:r>
              <a:t/>
            </a:r>
            <a:endParaRPr sz="1800"/>
          </a:p>
        </p:txBody>
      </p:sp>
      <p:sp>
        <p:nvSpPr>
          <p:cNvPr id="362" name="Google Shape;362;p42"/>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1" i="0" lang="sv-SE" sz="1400" u="none" cap="none" strike="noStrike">
                <a:solidFill>
                  <a:schemeClr val="lt1"/>
                </a:solidFill>
                <a:latin typeface="Arial"/>
                <a:ea typeface="Arial"/>
                <a:cs typeface="Arial"/>
                <a:sym typeface="Arial"/>
              </a:rPr>
              <a:t>‹#›</a:t>
            </a:fld>
            <a:endParaRPr b="1"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3"/>
          <p:cNvSpPr txBox="1"/>
          <p:nvPr/>
        </p:nvSpPr>
        <p:spPr>
          <a:xfrm>
            <a:off x="4232564" y="1611402"/>
            <a:ext cx="3727269" cy="418576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br>
              <a:rPr b="1" i="0" lang="sv-SE" sz="1400" u="none" cap="none" strike="noStrike">
                <a:solidFill>
                  <a:schemeClr val="dk1"/>
                </a:solidFill>
                <a:latin typeface="Open Sans"/>
                <a:ea typeface="Open Sans"/>
                <a:cs typeface="Open Sans"/>
                <a:sym typeface="Open Sans"/>
              </a:rPr>
            </a:br>
            <a:br>
              <a:rPr b="1" i="0" lang="sv-SE" sz="1400" u="none" cap="none" strike="noStrike">
                <a:solidFill>
                  <a:schemeClr val="dk1"/>
                </a:solidFill>
                <a:latin typeface="Open Sans"/>
                <a:ea typeface="Open Sans"/>
                <a:cs typeface="Open Sans"/>
                <a:sym typeface="Open Sans"/>
              </a:rPr>
            </a:br>
            <a:br>
              <a:rPr b="1" i="0" lang="sv-SE" sz="1400" u="none" cap="none" strike="noStrike">
                <a:solidFill>
                  <a:schemeClr val="dk1"/>
                </a:solidFill>
                <a:latin typeface="Open Sans"/>
                <a:ea typeface="Open Sans"/>
                <a:cs typeface="Open Sans"/>
                <a:sym typeface="Open Sans"/>
              </a:rPr>
            </a:br>
            <a:br>
              <a:rPr b="1" i="0" lang="sv-SE" sz="1400" u="none" cap="none" strike="noStrike">
                <a:solidFill>
                  <a:schemeClr val="dk1"/>
                </a:solidFill>
                <a:latin typeface="Open Sans"/>
                <a:ea typeface="Open Sans"/>
                <a:cs typeface="Open Sans"/>
                <a:sym typeface="Open Sans"/>
              </a:rPr>
            </a:br>
            <a:r>
              <a:rPr b="1" i="0" lang="sv-SE" sz="1400" u="sng" cap="none" strike="noStrike">
                <a:solidFill>
                  <a:schemeClr val="lt1"/>
                </a:solidFill>
                <a:latin typeface="Open Sans"/>
                <a:ea typeface="Open Sans"/>
                <a:cs typeface="Open Sans"/>
                <a:sym typeface="Open Sans"/>
                <a:hlinkClick r:id="rId3">
                  <a:extLst>
                    <a:ext uri="{A12FA001-AC4F-418D-AE19-62706E023703}">
                      <ahyp:hlinkClr val="tx"/>
                    </a:ext>
                  </a:extLst>
                </a:hlinkClick>
              </a:rPr>
              <a:t>@ResearchCcg</a:t>
            </a:r>
            <a:endParaRPr b="1"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None/>
            </a:pPr>
            <a:r>
              <a:t/>
            </a:r>
            <a:endParaRPr b="1"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None/>
            </a:pPr>
            <a:br>
              <a:rPr b="1" i="0" lang="sv-SE" sz="1400" u="none" cap="none" strike="noStrike">
                <a:solidFill>
                  <a:schemeClr val="dk1"/>
                </a:solidFill>
                <a:latin typeface="Open Sans"/>
                <a:ea typeface="Open Sans"/>
                <a:cs typeface="Open Sans"/>
                <a:sym typeface="Open Sans"/>
              </a:rPr>
            </a:br>
            <a:r>
              <a:rPr b="1" i="0" lang="sv-SE" sz="1400" u="sng" cap="none" strike="noStrike">
                <a:solidFill>
                  <a:schemeClr val="lt1"/>
                </a:solidFill>
                <a:latin typeface="Open Sans"/>
                <a:ea typeface="Open Sans"/>
                <a:cs typeface="Open Sans"/>
                <a:sym typeface="Open Sans"/>
                <a:hlinkClick r:id="rId4">
                  <a:extLst>
                    <a:ext uri="{A12FA001-AC4F-418D-AE19-62706E023703}">
                      <ahyp:hlinkClr val="tx"/>
                    </a:ext>
                  </a:extLst>
                </a:hlinkClick>
              </a:rPr>
              <a:t>@ResearchCCG</a:t>
            </a:r>
            <a:br>
              <a:rPr b="1" i="0" lang="sv-SE" sz="1400" u="none" cap="none" strike="noStrike">
                <a:solidFill>
                  <a:schemeClr val="dk1"/>
                </a:solidFill>
                <a:latin typeface="Open Sans"/>
                <a:ea typeface="Open Sans"/>
                <a:cs typeface="Open Sans"/>
                <a:sym typeface="Open Sans"/>
              </a:rPr>
            </a:br>
            <a:endParaRPr b="1"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None/>
            </a:pPr>
            <a:r>
              <a:t/>
            </a:r>
            <a:endParaRPr b="1"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None/>
            </a:pPr>
            <a:r>
              <a:rPr b="1" i="0" lang="sv-SE" sz="1400" u="sng" cap="none" strike="noStrike">
                <a:solidFill>
                  <a:schemeClr val="lt1"/>
                </a:solidFill>
                <a:latin typeface="Open Sans"/>
                <a:ea typeface="Open Sans"/>
                <a:cs typeface="Open Sans"/>
                <a:sym typeface="Open Sans"/>
                <a:hlinkClick r:id="rId5">
                  <a:extLst>
                    <a:ext uri="{A12FA001-AC4F-418D-AE19-62706E023703}">
                      <ahyp:hlinkClr val="tx"/>
                    </a:ext>
                  </a:extLst>
                </a:hlinkClick>
              </a:rPr>
              <a:t>@research_ccg</a:t>
            </a:r>
            <a:br>
              <a:rPr b="1" i="0" lang="sv-SE" sz="1400" u="none" cap="none" strike="noStrike">
                <a:solidFill>
                  <a:schemeClr val="dk1"/>
                </a:solidFill>
                <a:latin typeface="Open Sans"/>
                <a:ea typeface="Open Sans"/>
                <a:cs typeface="Open Sans"/>
                <a:sym typeface="Open Sans"/>
              </a:rPr>
            </a:br>
            <a:endParaRPr b="1"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None/>
            </a:pPr>
            <a:r>
              <a:t/>
            </a:r>
            <a:endParaRPr b="1"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None/>
            </a:pPr>
            <a:r>
              <a:rPr b="1" i="0" lang="sv-SE" sz="1400" u="sng" cap="none" strike="noStrike">
                <a:solidFill>
                  <a:schemeClr val="lt1"/>
                </a:solidFill>
                <a:latin typeface="Open Sans"/>
                <a:ea typeface="Open Sans"/>
                <a:cs typeface="Open Sans"/>
                <a:sym typeface="Open Sans"/>
                <a:hlinkClick r:id="rId6">
                  <a:extLst>
                    <a:ext uri="{A12FA001-AC4F-418D-AE19-62706E023703}">
                      <ahyp:hlinkClr val="tx"/>
                    </a:ext>
                  </a:extLst>
                </a:hlinkClick>
              </a:rPr>
              <a:t>Climate Compatible Growth CCG</a:t>
            </a:r>
            <a:endParaRPr b="1"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None/>
            </a:pPr>
            <a:r>
              <a:t/>
            </a:r>
            <a:endParaRPr b="1" i="0" sz="1400" u="none" cap="none" strike="noStrike">
              <a:solidFill>
                <a:schemeClr val="dk1"/>
              </a:solidFill>
              <a:latin typeface="Open Sans"/>
              <a:ea typeface="Open Sans"/>
              <a:cs typeface="Open Sans"/>
              <a:sym typeface="Open Sans"/>
            </a:endParaRPr>
          </a:p>
          <a:p>
            <a:pPr indent="0" lvl="0" marL="0" marR="0" rtl="0" algn="ctr">
              <a:lnSpc>
                <a:spcPct val="100000"/>
              </a:lnSpc>
              <a:spcBef>
                <a:spcPts val="0"/>
              </a:spcBef>
              <a:spcAft>
                <a:spcPts val="0"/>
              </a:spcAft>
              <a:buNone/>
            </a:pPr>
            <a:br>
              <a:rPr b="0" i="0" lang="sv-SE" sz="1400" u="none" cap="none" strike="noStrike">
                <a:solidFill>
                  <a:schemeClr val="dk1"/>
                </a:solidFill>
                <a:latin typeface="Arial"/>
                <a:ea typeface="Arial"/>
                <a:cs typeface="Arial"/>
                <a:sym typeface="Arial"/>
              </a:rPr>
            </a:br>
            <a:r>
              <a:rPr b="1" i="0" lang="sv-SE" sz="1400" u="sng" cap="none" strike="noStrike">
                <a:solidFill>
                  <a:schemeClr val="lt1"/>
                </a:solidFill>
                <a:latin typeface="Open Sans"/>
                <a:ea typeface="Open Sans"/>
                <a:cs typeface="Open Sans"/>
                <a:sym typeface="Open Sans"/>
                <a:hlinkClick r:id="rId7">
                  <a:extLst>
                    <a:ext uri="{A12FA001-AC4F-418D-AE19-62706E023703}">
                      <ahyp:hlinkClr val="tx"/>
                    </a:ext>
                  </a:extLst>
                </a:hlinkClick>
              </a:rPr>
              <a:t>#CCG – Climate Compatible Growth</a:t>
            </a:r>
            <a:br>
              <a:rPr b="1" i="0" lang="sv-SE" sz="1400" u="none" cap="none" strike="noStrike">
                <a:solidFill>
                  <a:schemeClr val="dk1"/>
                </a:solidFill>
                <a:latin typeface="Open Sans"/>
                <a:ea typeface="Open Sans"/>
                <a:cs typeface="Open Sans"/>
                <a:sym typeface="Open Sans"/>
              </a:rPr>
            </a:br>
            <a:br>
              <a:rPr b="1" i="0" lang="sv-SE" sz="1400" u="none" cap="none" strike="noStrike">
                <a:solidFill>
                  <a:schemeClr val="dk1"/>
                </a:solidFill>
                <a:latin typeface="Open Sans"/>
                <a:ea typeface="Open Sans"/>
                <a:cs typeface="Open Sans"/>
                <a:sym typeface="Open Sans"/>
              </a:rPr>
            </a:br>
            <a:endParaRPr b="1" i="0" sz="1400" u="none" cap="none" strike="noStrike">
              <a:solidFill>
                <a:schemeClr val="lt1"/>
              </a:solidFill>
              <a:latin typeface="Open Sans"/>
              <a:ea typeface="Open Sans"/>
              <a:cs typeface="Open Sans"/>
              <a:sym typeface="Open Sans"/>
            </a:endParaRPr>
          </a:p>
        </p:txBody>
      </p:sp>
      <p:pic>
        <p:nvPicPr>
          <p:cNvPr descr="Icon&#10;&#10;Description automatically generated" id="368" name="Google Shape;368;p43"/>
          <p:cNvPicPr preferRelativeResize="0"/>
          <p:nvPr/>
        </p:nvPicPr>
        <p:blipFill rotWithShape="1">
          <a:blip r:embed="rId8">
            <a:alphaModFix/>
          </a:blip>
          <a:srcRect b="0" l="0" r="0" t="0"/>
          <a:stretch/>
        </p:blipFill>
        <p:spPr>
          <a:xfrm>
            <a:off x="5779655" y="3985928"/>
            <a:ext cx="632873" cy="632873"/>
          </a:xfrm>
          <a:prstGeom prst="rect">
            <a:avLst/>
          </a:prstGeom>
          <a:noFill/>
          <a:ln>
            <a:noFill/>
          </a:ln>
        </p:spPr>
      </p:pic>
      <p:pic>
        <p:nvPicPr>
          <p:cNvPr descr="Icon&#10;&#10;Description automatically generated" id="369" name="Google Shape;369;p43"/>
          <p:cNvPicPr preferRelativeResize="0"/>
          <p:nvPr/>
        </p:nvPicPr>
        <p:blipFill rotWithShape="1">
          <a:blip r:embed="rId9">
            <a:alphaModFix/>
          </a:blip>
          <a:srcRect b="0" l="0" r="0" t="0"/>
          <a:stretch/>
        </p:blipFill>
        <p:spPr>
          <a:xfrm>
            <a:off x="5779655" y="2065065"/>
            <a:ext cx="632873" cy="632873"/>
          </a:xfrm>
          <a:prstGeom prst="rect">
            <a:avLst/>
          </a:prstGeom>
          <a:noFill/>
          <a:ln>
            <a:noFill/>
          </a:ln>
        </p:spPr>
      </p:pic>
      <p:pic>
        <p:nvPicPr>
          <p:cNvPr descr="Icon&#10;&#10;Description automatically generated" id="370" name="Google Shape;370;p43"/>
          <p:cNvPicPr preferRelativeResize="0"/>
          <p:nvPr/>
        </p:nvPicPr>
        <p:blipFill rotWithShape="1">
          <a:blip r:embed="rId10">
            <a:alphaModFix/>
          </a:blip>
          <a:srcRect b="0" l="0" r="0" t="0"/>
          <a:stretch/>
        </p:blipFill>
        <p:spPr>
          <a:xfrm>
            <a:off x="5779655" y="3343716"/>
            <a:ext cx="632873" cy="632873"/>
          </a:xfrm>
          <a:prstGeom prst="rect">
            <a:avLst/>
          </a:prstGeom>
          <a:noFill/>
          <a:ln>
            <a:noFill/>
          </a:ln>
        </p:spPr>
      </p:pic>
      <p:pic>
        <p:nvPicPr>
          <p:cNvPr descr="Icon&#10;&#10;Description automatically generated" id="371" name="Google Shape;371;p43"/>
          <p:cNvPicPr preferRelativeResize="0"/>
          <p:nvPr/>
        </p:nvPicPr>
        <p:blipFill rotWithShape="1">
          <a:blip r:embed="rId11">
            <a:alphaModFix/>
          </a:blip>
          <a:srcRect b="0" l="0" r="0" t="0"/>
          <a:stretch/>
        </p:blipFill>
        <p:spPr>
          <a:xfrm>
            <a:off x="5779655" y="2701504"/>
            <a:ext cx="632873" cy="632873"/>
          </a:xfrm>
          <a:prstGeom prst="rect">
            <a:avLst/>
          </a:prstGeom>
          <a:noFill/>
          <a:ln>
            <a:noFill/>
          </a:ln>
        </p:spPr>
      </p:pic>
      <p:sp>
        <p:nvSpPr>
          <p:cNvPr id="372" name="Google Shape;372;p43"/>
          <p:cNvSpPr txBox="1"/>
          <p:nvPr/>
        </p:nvSpPr>
        <p:spPr>
          <a:xfrm>
            <a:off x="0" y="5702011"/>
            <a:ext cx="1191837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sv-SE" sz="2400" u="sng" cap="none" strike="noStrike">
                <a:solidFill>
                  <a:schemeClr val="lt1"/>
                </a:solidFill>
                <a:latin typeface="Open Sans"/>
                <a:ea typeface="Open Sans"/>
                <a:cs typeface="Open Sans"/>
                <a:sym typeface="Open Sans"/>
                <a:hlinkClick r:id="rId12">
                  <a:extLst>
                    <a:ext uri="{A12FA001-AC4F-418D-AE19-62706E023703}">
                      <ahyp:hlinkClr val="tx"/>
                    </a:ext>
                  </a:extLst>
                </a:hlinkClick>
              </a:rPr>
              <a:t>www.climatecompatiblegrowth.com</a:t>
            </a:r>
            <a:endParaRPr b="1" i="0" sz="2400" u="none" cap="none" strike="noStrike">
              <a:solidFill>
                <a:schemeClr val="lt1"/>
              </a:solidFill>
              <a:latin typeface="Open Sans"/>
              <a:ea typeface="Open Sans"/>
              <a:cs typeface="Open Sans"/>
              <a:sym typeface="Open Sans"/>
            </a:endParaRPr>
          </a:p>
        </p:txBody>
      </p:sp>
      <p:pic>
        <p:nvPicPr>
          <p:cNvPr descr="Icon&#10;&#10;Description automatically generated" id="373" name="Google Shape;373;p43"/>
          <p:cNvPicPr preferRelativeResize="0"/>
          <p:nvPr/>
        </p:nvPicPr>
        <p:blipFill rotWithShape="1">
          <a:blip r:embed="rId13">
            <a:alphaModFix/>
          </a:blip>
          <a:srcRect b="0" l="0" r="0" t="0"/>
          <a:stretch/>
        </p:blipFill>
        <p:spPr>
          <a:xfrm>
            <a:off x="5779655" y="4628140"/>
            <a:ext cx="638175" cy="638175"/>
          </a:xfrm>
          <a:prstGeom prst="rect">
            <a:avLst/>
          </a:prstGeom>
          <a:noFill/>
          <a:ln>
            <a:noFill/>
          </a:ln>
        </p:spPr>
      </p:pic>
      <p:grpSp>
        <p:nvGrpSpPr>
          <p:cNvPr id="374" name="Google Shape;374;p43"/>
          <p:cNvGrpSpPr/>
          <p:nvPr/>
        </p:nvGrpSpPr>
        <p:grpSpPr>
          <a:xfrm>
            <a:off x="9506924" y="4559900"/>
            <a:ext cx="1877504" cy="558800"/>
            <a:chOff x="929196" y="5461000"/>
            <a:chExt cx="1877504" cy="558800"/>
          </a:xfrm>
        </p:grpSpPr>
        <p:sp>
          <p:nvSpPr>
            <p:cNvPr id="375" name="Google Shape;375;p43">
              <a:hlinkClick r:id="rId14"/>
            </p:cNvPr>
            <p:cNvSpPr/>
            <p:nvPr/>
          </p:nvSpPr>
          <p:spPr>
            <a:xfrm>
              <a:off x="929196" y="5461000"/>
              <a:ext cx="1877504" cy="558800"/>
            </a:xfrm>
            <a:prstGeom prst="roundRect">
              <a:avLst>
                <a:gd fmla="val 16667" name="adj"/>
              </a:avLst>
            </a:prstGeom>
            <a:solidFill>
              <a:schemeClr val="accent1"/>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6" name="Google Shape;376;p43"/>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sv-SE" sz="1400" u="none" cap="none" strike="noStrike">
                  <a:solidFill>
                    <a:schemeClr val="lt1"/>
                  </a:solidFill>
                  <a:latin typeface="Arial"/>
                  <a:ea typeface="Arial"/>
                  <a:cs typeface="Arial"/>
                  <a:sym typeface="Arial"/>
                </a:rPr>
                <a:t>Take Quiz</a:t>
              </a:r>
              <a:endParaRPr/>
            </a:p>
          </p:txBody>
        </p:sp>
        <p:sp>
          <p:nvSpPr>
            <p:cNvPr id="377" name="Google Shape;377;p43">
              <a:hlinkClick r:id="rId1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6"/>
          <p:cNvSpPr txBox="1"/>
          <p:nvPr>
            <p:ph idx="1" type="body"/>
          </p:nvPr>
        </p:nvSpPr>
        <p:spPr>
          <a:xfrm>
            <a:off x="838198" y="1691983"/>
            <a:ext cx="7747001" cy="4347869"/>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a:t>Policy is a formal decision or plan adopted by an entity representing private or public interests. </a:t>
            </a:r>
            <a:endParaRPr/>
          </a:p>
          <a:p>
            <a:pPr indent="0" lvl="0" marL="0" rtl="0" algn="l">
              <a:lnSpc>
                <a:spcPct val="90000"/>
              </a:lnSpc>
              <a:spcBef>
                <a:spcPts val="1000"/>
              </a:spcBef>
              <a:spcAft>
                <a:spcPts val="0"/>
              </a:spcAft>
              <a:buNone/>
            </a:pPr>
            <a:r>
              <a:rPr lang="sv-SE"/>
              <a:t>Policy can be </a:t>
            </a:r>
            <a:endParaRPr/>
          </a:p>
          <a:p>
            <a:pPr indent="-342900" lvl="0" marL="342900" rtl="0" algn="l">
              <a:lnSpc>
                <a:spcPct val="90000"/>
              </a:lnSpc>
              <a:spcBef>
                <a:spcPts val="1000"/>
              </a:spcBef>
              <a:spcAft>
                <a:spcPts val="0"/>
              </a:spcAft>
              <a:buSzPts val="2000"/>
              <a:buFont typeface="Arial"/>
              <a:buChar char="•"/>
            </a:pPr>
            <a:r>
              <a:rPr lang="sv-SE"/>
              <a:t>broad and goal-oriented statement</a:t>
            </a:r>
            <a:endParaRPr/>
          </a:p>
          <a:p>
            <a:pPr indent="-342900" lvl="0" marL="342900" rtl="0" algn="l">
              <a:lnSpc>
                <a:spcPct val="90000"/>
              </a:lnSpc>
              <a:spcBef>
                <a:spcPts val="1000"/>
              </a:spcBef>
              <a:spcAft>
                <a:spcPts val="0"/>
              </a:spcAft>
              <a:buSzPts val="2000"/>
              <a:buFont typeface="Arial"/>
              <a:buChar char="•"/>
            </a:pPr>
            <a:r>
              <a:rPr lang="sv-SE"/>
              <a:t>a statement of principle and an expression of intent </a:t>
            </a:r>
            <a:endParaRPr/>
          </a:p>
          <a:p>
            <a:pPr indent="-342900" lvl="0" marL="342900" rtl="0" algn="l">
              <a:lnSpc>
                <a:spcPct val="90000"/>
              </a:lnSpc>
              <a:spcBef>
                <a:spcPts val="1000"/>
              </a:spcBef>
              <a:spcAft>
                <a:spcPts val="0"/>
              </a:spcAft>
              <a:buSzPts val="2000"/>
              <a:buFont typeface="Arial"/>
              <a:buChar char="•"/>
            </a:pPr>
            <a:r>
              <a:rPr lang="sv-SE"/>
              <a:t>a set of standards and expectations to guide public or economic sector actions</a:t>
            </a:r>
            <a:endParaRPr/>
          </a:p>
          <a:p>
            <a:pPr indent="-342900" lvl="0" marL="342900" rtl="0" algn="l">
              <a:lnSpc>
                <a:spcPct val="90000"/>
              </a:lnSpc>
              <a:spcBef>
                <a:spcPts val="1000"/>
              </a:spcBef>
              <a:spcAft>
                <a:spcPts val="0"/>
              </a:spcAft>
              <a:buSzPts val="2000"/>
              <a:buFont typeface="Arial"/>
              <a:buChar char="•"/>
            </a:pPr>
            <a:r>
              <a:rPr lang="sv-SE"/>
              <a:t>an outcome-based commitment that is endorsed by authorities.</a:t>
            </a:r>
            <a:endParaRPr/>
          </a:p>
          <a:p>
            <a:pPr indent="0" lvl="0" marL="0" rtl="0" algn="l">
              <a:lnSpc>
                <a:spcPct val="90000"/>
              </a:lnSpc>
              <a:spcBef>
                <a:spcPts val="1000"/>
              </a:spcBef>
              <a:spcAft>
                <a:spcPts val="0"/>
              </a:spcAft>
              <a:buNone/>
            </a:pPr>
            <a:r>
              <a:t/>
            </a:r>
            <a:endParaRPr>
              <a:latin typeface="Open Sans"/>
              <a:ea typeface="Open Sans"/>
              <a:cs typeface="Open Sans"/>
              <a:sym typeface="Open Sans"/>
            </a:endParaRPr>
          </a:p>
          <a:p>
            <a:pPr indent="0" lvl="0" marL="0" rtl="0" algn="l">
              <a:lnSpc>
                <a:spcPct val="90000"/>
              </a:lnSpc>
              <a:spcBef>
                <a:spcPts val="1000"/>
              </a:spcBef>
              <a:spcAft>
                <a:spcPts val="0"/>
              </a:spcAft>
              <a:buNone/>
            </a:pPr>
            <a:r>
              <a:t/>
            </a:r>
            <a:endParaRPr/>
          </a:p>
        </p:txBody>
      </p:sp>
      <p:sp>
        <p:nvSpPr>
          <p:cNvPr id="92" name="Google Shape;92;p6"/>
          <p:cNvSpPr txBox="1"/>
          <p:nvPr>
            <p:ph idx="2" type="body"/>
          </p:nvPr>
        </p:nvSpPr>
        <p:spPr>
          <a:xfrm>
            <a:off x="838199" y="88335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800">
                <a:latin typeface="Open Sans"/>
                <a:ea typeface="Open Sans"/>
                <a:cs typeface="Open Sans"/>
                <a:sym typeface="Open Sans"/>
              </a:rPr>
              <a:t>2.1 Policy</a:t>
            </a:r>
            <a:endParaRPr b="1" sz="28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400"/>
              <a:buNone/>
            </a:pPr>
            <a:r>
              <a:t/>
            </a:r>
            <a:endParaRPr/>
          </a:p>
        </p:txBody>
      </p:sp>
      <p:sp>
        <p:nvSpPr>
          <p:cNvPr id="93" name="Google Shape;93;p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pic>
        <p:nvPicPr>
          <p:cNvPr id="94" name="Google Shape;94;p6"/>
          <p:cNvPicPr preferRelativeResize="0"/>
          <p:nvPr/>
        </p:nvPicPr>
        <p:blipFill rotWithShape="1">
          <a:blip r:embed="rId3">
            <a:alphaModFix/>
          </a:blip>
          <a:srcRect b="0" l="0" r="0" t="0"/>
          <a:stretch/>
        </p:blipFill>
        <p:spPr>
          <a:xfrm>
            <a:off x="8526139" y="1691983"/>
            <a:ext cx="3272161" cy="32721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8"/>
          <p:cNvSpPr txBox="1"/>
          <p:nvPr>
            <p:ph idx="1" type="body"/>
          </p:nvPr>
        </p:nvSpPr>
        <p:spPr>
          <a:xfrm>
            <a:off x="838199" y="1691984"/>
            <a:ext cx="7105178" cy="3637460"/>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a:solidFill>
                  <a:schemeClr val="dk1"/>
                </a:solidFill>
              </a:rPr>
              <a:t>Public policy is a course or principle of action adopted by government agencies and bodies</a:t>
            </a:r>
            <a:endParaRPr>
              <a:solidFill>
                <a:schemeClr val="dk1"/>
              </a:solidFill>
            </a:endParaRPr>
          </a:p>
          <a:p>
            <a:pPr indent="0" lvl="0" marL="0" rtl="0" algn="l">
              <a:lnSpc>
                <a:spcPct val="90000"/>
              </a:lnSpc>
              <a:spcBef>
                <a:spcPts val="1000"/>
              </a:spcBef>
              <a:spcAft>
                <a:spcPts val="0"/>
              </a:spcAft>
              <a:buNone/>
            </a:pPr>
            <a:r>
              <a:rPr lang="sv-SE"/>
              <a:t>The specific feature of public policy lies in the fact that it is politically legitimised. </a:t>
            </a:r>
            <a:endParaRPr/>
          </a:p>
          <a:p>
            <a:pPr indent="0" lvl="0" marL="0" rtl="0" algn="l">
              <a:lnSpc>
                <a:spcPct val="90000"/>
              </a:lnSpc>
              <a:spcBef>
                <a:spcPts val="1000"/>
              </a:spcBef>
              <a:spcAft>
                <a:spcPts val="0"/>
              </a:spcAft>
              <a:buNone/>
            </a:pPr>
            <a:r>
              <a:rPr lang="sv-SE"/>
              <a:t>Public policy </a:t>
            </a:r>
            <a:r>
              <a:rPr lang="sv-SE">
                <a:solidFill>
                  <a:schemeClr val="dk1"/>
                </a:solidFill>
              </a:rPr>
              <a:t>plays a critical role in</a:t>
            </a:r>
            <a:endParaRPr/>
          </a:p>
          <a:p>
            <a:pPr indent="-342900" lvl="0" marL="342900" rtl="0" algn="l">
              <a:lnSpc>
                <a:spcPct val="90000"/>
              </a:lnSpc>
              <a:spcBef>
                <a:spcPts val="1000"/>
              </a:spcBef>
              <a:spcAft>
                <a:spcPts val="0"/>
              </a:spcAft>
              <a:buSzPts val="2000"/>
              <a:buFont typeface="Arial"/>
              <a:buChar char="•"/>
            </a:pPr>
            <a:r>
              <a:rPr lang="sv-SE">
                <a:solidFill>
                  <a:schemeClr val="dk1"/>
                </a:solidFill>
              </a:rPr>
              <a:t>regulating relationships, </a:t>
            </a:r>
            <a:endParaRPr/>
          </a:p>
          <a:p>
            <a:pPr indent="-342900" lvl="0" marL="342900" rtl="0" algn="l">
              <a:lnSpc>
                <a:spcPct val="90000"/>
              </a:lnSpc>
              <a:spcBef>
                <a:spcPts val="1000"/>
              </a:spcBef>
              <a:spcAft>
                <a:spcPts val="0"/>
              </a:spcAft>
              <a:buSzPts val="2000"/>
              <a:buFont typeface="Arial"/>
              <a:buChar char="•"/>
            </a:pPr>
            <a:r>
              <a:rPr lang="sv-SE">
                <a:solidFill>
                  <a:schemeClr val="dk1"/>
                </a:solidFill>
              </a:rPr>
              <a:t>defining responsibilities and accountabilities, </a:t>
            </a:r>
            <a:endParaRPr/>
          </a:p>
          <a:p>
            <a:pPr indent="-342900" lvl="0" marL="342900" rtl="0" algn="l">
              <a:lnSpc>
                <a:spcPct val="90000"/>
              </a:lnSpc>
              <a:spcBef>
                <a:spcPts val="1000"/>
              </a:spcBef>
              <a:spcAft>
                <a:spcPts val="0"/>
              </a:spcAft>
              <a:buSzPts val="2000"/>
              <a:buFont typeface="Arial"/>
              <a:buChar char="•"/>
            </a:pPr>
            <a:r>
              <a:rPr lang="sv-SE">
                <a:solidFill>
                  <a:schemeClr val="dk1"/>
                </a:solidFill>
              </a:rPr>
              <a:t>distributing risks and opportunities, and</a:t>
            </a:r>
            <a:endParaRPr/>
          </a:p>
          <a:p>
            <a:pPr indent="-342900" lvl="0" marL="342900" rtl="0" algn="l">
              <a:lnSpc>
                <a:spcPct val="90000"/>
              </a:lnSpc>
              <a:spcBef>
                <a:spcPts val="1000"/>
              </a:spcBef>
              <a:spcAft>
                <a:spcPts val="0"/>
              </a:spcAft>
              <a:buSzPts val="2000"/>
              <a:buFont typeface="Arial"/>
              <a:buChar char="•"/>
            </a:pPr>
            <a:r>
              <a:rPr lang="sv-SE">
                <a:solidFill>
                  <a:schemeClr val="dk1"/>
                </a:solidFill>
              </a:rPr>
              <a:t>mediating  between competing interests. </a:t>
            </a:r>
            <a:endParaRPr/>
          </a:p>
          <a:p>
            <a:pPr indent="0" lvl="0" marL="0" rtl="0" algn="l">
              <a:lnSpc>
                <a:spcPct val="90000"/>
              </a:lnSpc>
              <a:spcBef>
                <a:spcPts val="1000"/>
              </a:spcBef>
              <a:spcAft>
                <a:spcPts val="0"/>
              </a:spcAft>
              <a:buNone/>
            </a:pPr>
            <a:r>
              <a:t/>
            </a:r>
            <a:endParaRPr>
              <a:latin typeface="Open Sans"/>
              <a:ea typeface="Open Sans"/>
              <a:cs typeface="Open Sans"/>
              <a:sym typeface="Open Sans"/>
            </a:endParaRPr>
          </a:p>
          <a:p>
            <a:pPr indent="0" lvl="0" marL="0" rtl="0" algn="l">
              <a:lnSpc>
                <a:spcPct val="90000"/>
              </a:lnSpc>
              <a:spcBef>
                <a:spcPts val="1000"/>
              </a:spcBef>
              <a:spcAft>
                <a:spcPts val="0"/>
              </a:spcAft>
              <a:buNone/>
            </a:pPr>
            <a:r>
              <a:t/>
            </a:r>
            <a:endParaRPr>
              <a:latin typeface="Open Sans"/>
              <a:ea typeface="Open Sans"/>
              <a:cs typeface="Open Sans"/>
              <a:sym typeface="Open Sans"/>
            </a:endParaRPr>
          </a:p>
          <a:p>
            <a:pPr indent="0" lvl="0" marL="0" rtl="0" algn="l">
              <a:lnSpc>
                <a:spcPct val="90000"/>
              </a:lnSpc>
              <a:spcBef>
                <a:spcPts val="1000"/>
              </a:spcBef>
              <a:spcAft>
                <a:spcPts val="0"/>
              </a:spcAft>
              <a:buNone/>
            </a:pPr>
            <a:r>
              <a:t/>
            </a:r>
            <a:endParaRPr/>
          </a:p>
        </p:txBody>
      </p:sp>
      <p:sp>
        <p:nvSpPr>
          <p:cNvPr id="101" name="Google Shape;101;p8"/>
          <p:cNvSpPr txBox="1"/>
          <p:nvPr>
            <p:ph idx="2" type="body"/>
          </p:nvPr>
        </p:nvSpPr>
        <p:spPr>
          <a:xfrm>
            <a:off x="838199" y="88335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800">
                <a:latin typeface="Arial"/>
                <a:ea typeface="Arial"/>
                <a:cs typeface="Arial"/>
                <a:sym typeface="Arial"/>
              </a:rPr>
              <a:t>2.1 Public policy</a:t>
            </a:r>
            <a:endParaRPr b="1" sz="28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a:p>
        </p:txBody>
      </p:sp>
      <p:sp>
        <p:nvSpPr>
          <p:cNvPr id="102" name="Google Shape;102;p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pic>
        <p:nvPicPr>
          <p:cNvPr id="103" name="Google Shape;103;p8"/>
          <p:cNvPicPr preferRelativeResize="0"/>
          <p:nvPr/>
        </p:nvPicPr>
        <p:blipFill rotWithShape="1">
          <a:blip r:embed="rId3">
            <a:alphaModFix/>
          </a:blip>
          <a:srcRect b="0" l="0" r="0" t="0"/>
          <a:stretch/>
        </p:blipFill>
        <p:spPr>
          <a:xfrm>
            <a:off x="7943377" y="1488186"/>
            <a:ext cx="3589742" cy="35897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0"/>
          <p:cNvSpPr txBox="1"/>
          <p:nvPr>
            <p:ph idx="1" type="body"/>
          </p:nvPr>
        </p:nvSpPr>
        <p:spPr>
          <a:xfrm>
            <a:off x="838199" y="1652017"/>
            <a:ext cx="7463590" cy="3704896"/>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a:t>A policymaker is a person qualified to formulate policies and make policy decisions.</a:t>
            </a:r>
            <a:endParaRPr/>
          </a:p>
          <a:p>
            <a:pPr indent="0" lvl="0" marL="0" rtl="0" algn="l">
              <a:lnSpc>
                <a:spcPct val="90000"/>
              </a:lnSpc>
              <a:spcBef>
                <a:spcPts val="1000"/>
              </a:spcBef>
              <a:spcAft>
                <a:spcPts val="0"/>
              </a:spcAft>
              <a:buNone/>
            </a:pPr>
            <a:r>
              <a:rPr lang="sv-SE"/>
              <a:t>No single individual or group has absolute control over the drafting, discussion and adoption of a public policy.</a:t>
            </a:r>
            <a:endParaRPr/>
          </a:p>
          <a:p>
            <a:pPr indent="0" lvl="0" marL="0" rtl="0" algn="l">
              <a:lnSpc>
                <a:spcPct val="90000"/>
              </a:lnSpc>
              <a:spcBef>
                <a:spcPts val="1000"/>
              </a:spcBef>
              <a:spcAft>
                <a:spcPts val="0"/>
              </a:spcAft>
              <a:buNone/>
            </a:pPr>
            <a:r>
              <a:rPr lang="sv-SE"/>
              <a:t>When designing policies, policymakers must consider and balance a range of factors including</a:t>
            </a:r>
            <a:endParaRPr/>
          </a:p>
          <a:p>
            <a:pPr indent="-342900" lvl="0" marL="342900" rtl="0" algn="l">
              <a:lnSpc>
                <a:spcPct val="90000"/>
              </a:lnSpc>
              <a:spcBef>
                <a:spcPts val="1000"/>
              </a:spcBef>
              <a:spcAft>
                <a:spcPts val="0"/>
              </a:spcAft>
              <a:buSzPts val="2000"/>
              <a:buFont typeface="Arial"/>
              <a:buChar char="•"/>
            </a:pPr>
            <a:r>
              <a:rPr lang="sv-SE"/>
              <a:t>overall effectiveness, economic efficiency, competitiveness effects, public acceptability, and alignment with wider social, environmental and economic priorities. </a:t>
            </a:r>
            <a:endParaRPr/>
          </a:p>
          <a:p>
            <a:pPr indent="0" lvl="0" marL="0" rtl="0" algn="l">
              <a:lnSpc>
                <a:spcPct val="90000"/>
              </a:lnSpc>
              <a:spcBef>
                <a:spcPts val="1000"/>
              </a:spcBef>
              <a:spcAft>
                <a:spcPts val="0"/>
              </a:spcAft>
              <a:buNone/>
            </a:pPr>
            <a:r>
              <a:t/>
            </a:r>
            <a:endParaRPr>
              <a:latin typeface="Open Sans"/>
              <a:ea typeface="Open Sans"/>
              <a:cs typeface="Open Sans"/>
              <a:sym typeface="Open Sans"/>
            </a:endParaRPr>
          </a:p>
        </p:txBody>
      </p:sp>
      <p:sp>
        <p:nvSpPr>
          <p:cNvPr id="110" name="Google Shape;110;p1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111" name="Google Shape;111;p10"/>
          <p:cNvSpPr txBox="1"/>
          <p:nvPr>
            <p:ph idx="2" type="body"/>
          </p:nvPr>
        </p:nvSpPr>
        <p:spPr>
          <a:xfrm>
            <a:off x="838200" y="88335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800">
                <a:latin typeface="Arial"/>
                <a:ea typeface="Arial"/>
                <a:cs typeface="Arial"/>
                <a:sym typeface="Arial"/>
              </a:rPr>
              <a:t>2.1 Public policymaking</a:t>
            </a:r>
            <a:endParaRPr b="1" sz="28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a:p>
        </p:txBody>
      </p:sp>
      <p:pic>
        <p:nvPicPr>
          <p:cNvPr id="112" name="Google Shape;112;p10"/>
          <p:cNvPicPr preferRelativeResize="0"/>
          <p:nvPr/>
        </p:nvPicPr>
        <p:blipFill rotWithShape="1">
          <a:blip r:embed="rId3">
            <a:alphaModFix/>
          </a:blip>
          <a:srcRect b="0" l="0" r="0" t="0"/>
          <a:stretch/>
        </p:blipFill>
        <p:spPr>
          <a:xfrm>
            <a:off x="8533391" y="1652017"/>
            <a:ext cx="2985755" cy="29857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2"/>
          <p:cNvSpPr txBox="1"/>
          <p:nvPr>
            <p:ph idx="1" type="body"/>
          </p:nvPr>
        </p:nvSpPr>
        <p:spPr>
          <a:xfrm>
            <a:off x="838198" y="1652017"/>
            <a:ext cx="9954719" cy="806370"/>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a:t>Bounded rationality is a concept in policymaking that recognizes that decision makers are not always able to make fully rational and optimal decisions. </a:t>
            </a:r>
            <a:endParaRPr/>
          </a:p>
          <a:p>
            <a:pPr indent="0" lvl="0" marL="0" rtl="0" algn="l">
              <a:lnSpc>
                <a:spcPct val="90000"/>
              </a:lnSpc>
              <a:spcBef>
                <a:spcPts val="1000"/>
              </a:spcBef>
              <a:spcAft>
                <a:spcPts val="0"/>
              </a:spcAft>
              <a:buNone/>
            </a:pPr>
            <a:r>
              <a:t/>
            </a:r>
            <a:endParaRPr>
              <a:latin typeface="Open Sans"/>
              <a:ea typeface="Open Sans"/>
              <a:cs typeface="Open Sans"/>
              <a:sym typeface="Open Sans"/>
            </a:endParaRPr>
          </a:p>
        </p:txBody>
      </p:sp>
      <p:sp>
        <p:nvSpPr>
          <p:cNvPr id="119" name="Google Shape;119;p1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120" name="Google Shape;120;p12"/>
          <p:cNvSpPr txBox="1"/>
          <p:nvPr>
            <p:ph idx="2" type="body"/>
          </p:nvPr>
        </p:nvSpPr>
        <p:spPr>
          <a:xfrm>
            <a:off x="838199" y="883350"/>
            <a:ext cx="8209547"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a:latin typeface="Arial"/>
                <a:ea typeface="Arial"/>
                <a:cs typeface="Arial"/>
                <a:sym typeface="Arial"/>
              </a:rPr>
              <a:t>2.1 Public policymaking &amp; bounded rationality</a:t>
            </a:r>
            <a:endParaRPr b="1">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a:p>
        </p:txBody>
      </p:sp>
      <p:sp>
        <p:nvSpPr>
          <p:cNvPr id="121" name="Google Shape;121;p12"/>
          <p:cNvSpPr/>
          <p:nvPr/>
        </p:nvSpPr>
        <p:spPr>
          <a:xfrm>
            <a:off x="4582650" y="2741080"/>
            <a:ext cx="1963712" cy="1888760"/>
          </a:xfrm>
          <a:prstGeom prst="ellipse">
            <a:avLst/>
          </a:prstGeom>
          <a:solidFill>
            <a:schemeClr val="accent1"/>
          </a:solidFill>
          <a:ln cap="flat" cmpd="sng" w="25400">
            <a:solidFill>
              <a:srgbClr val="013C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2000" u="none" cap="none" strike="noStrike">
                <a:solidFill>
                  <a:schemeClr val="lt1"/>
                </a:solidFill>
                <a:latin typeface="Arial"/>
                <a:ea typeface="Arial"/>
                <a:cs typeface="Arial"/>
                <a:sym typeface="Arial"/>
              </a:rPr>
              <a:t>Bounded rationality</a:t>
            </a:r>
            <a:endParaRPr/>
          </a:p>
        </p:txBody>
      </p:sp>
      <p:sp>
        <p:nvSpPr>
          <p:cNvPr id="122" name="Google Shape;122;p12"/>
          <p:cNvSpPr/>
          <p:nvPr/>
        </p:nvSpPr>
        <p:spPr>
          <a:xfrm rot="5400000">
            <a:off x="7372990" y="2814688"/>
            <a:ext cx="239843" cy="1704537"/>
          </a:xfrm>
          <a:prstGeom prst="upArrow">
            <a:avLst>
              <a:gd fmla="val 50000" name="adj1"/>
              <a:gd fmla="val 50000" name="adj2"/>
            </a:avLst>
          </a:prstGeom>
          <a:solidFill>
            <a:srgbClr val="DDE7FF"/>
          </a:solidFill>
          <a:ln cap="flat" cmpd="sng" w="25400">
            <a:solidFill>
              <a:srgbClr val="012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3" name="Google Shape;123;p12"/>
          <p:cNvSpPr/>
          <p:nvPr/>
        </p:nvSpPr>
        <p:spPr>
          <a:xfrm>
            <a:off x="8439461" y="2765425"/>
            <a:ext cx="2353456" cy="1618937"/>
          </a:xfrm>
          <a:prstGeom prst="ellipse">
            <a:avLst/>
          </a:prstGeom>
          <a:solidFill>
            <a:srgbClr val="FABCC5"/>
          </a:solidFill>
          <a:ln cap="flat" cmpd="sng" w="25400">
            <a:solidFill>
              <a:srgbClr val="FABC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800" u="none" cap="none" strike="noStrike">
                <a:solidFill>
                  <a:srgbClr val="012884"/>
                </a:solidFill>
                <a:latin typeface="Open Sans"/>
                <a:ea typeface="Open Sans"/>
                <a:cs typeface="Open Sans"/>
                <a:sym typeface="Open Sans"/>
              </a:rPr>
              <a:t>Sub-optimal decision </a:t>
            </a:r>
            <a:endParaRPr/>
          </a:p>
        </p:txBody>
      </p:sp>
      <p:sp>
        <p:nvSpPr>
          <p:cNvPr id="124" name="Google Shape;124;p12"/>
          <p:cNvSpPr/>
          <p:nvPr/>
        </p:nvSpPr>
        <p:spPr>
          <a:xfrm>
            <a:off x="1000757" y="2622218"/>
            <a:ext cx="2113613" cy="644577"/>
          </a:xfrm>
          <a:prstGeom prst="roundRect">
            <a:avLst>
              <a:gd fmla="val 16667" name="adj"/>
            </a:avLst>
          </a:prstGeom>
          <a:solidFill>
            <a:srgbClr val="DDE7FF"/>
          </a:solidFill>
          <a:ln cap="flat" cmpd="sng" w="25400">
            <a:solidFill>
              <a:srgbClr val="DDE7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800" u="none" cap="none" strike="noStrike">
                <a:solidFill>
                  <a:srgbClr val="012884"/>
                </a:solidFill>
                <a:latin typeface="Open Sans"/>
                <a:ea typeface="Open Sans"/>
                <a:cs typeface="Open Sans"/>
                <a:sym typeface="Open Sans"/>
              </a:rPr>
              <a:t>Limited information</a:t>
            </a:r>
            <a:endParaRPr/>
          </a:p>
        </p:txBody>
      </p:sp>
      <p:sp>
        <p:nvSpPr>
          <p:cNvPr id="125" name="Google Shape;125;p12"/>
          <p:cNvSpPr/>
          <p:nvPr/>
        </p:nvSpPr>
        <p:spPr>
          <a:xfrm>
            <a:off x="1009437" y="3341747"/>
            <a:ext cx="2113613" cy="607900"/>
          </a:xfrm>
          <a:prstGeom prst="roundRect">
            <a:avLst>
              <a:gd fmla="val 16667" name="adj"/>
            </a:avLst>
          </a:prstGeom>
          <a:solidFill>
            <a:srgbClr val="DDE7FF"/>
          </a:solidFill>
          <a:ln cap="flat" cmpd="sng" w="25400">
            <a:solidFill>
              <a:srgbClr val="DDE7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800" u="none" cap="none" strike="noStrike">
                <a:solidFill>
                  <a:srgbClr val="012884"/>
                </a:solidFill>
                <a:latin typeface="Open Sans"/>
                <a:ea typeface="Open Sans"/>
                <a:cs typeface="Open Sans"/>
                <a:sym typeface="Open Sans"/>
              </a:rPr>
              <a:t>Time constraints</a:t>
            </a:r>
            <a:endParaRPr/>
          </a:p>
        </p:txBody>
      </p:sp>
      <p:sp>
        <p:nvSpPr>
          <p:cNvPr id="126" name="Google Shape;126;p12"/>
          <p:cNvSpPr/>
          <p:nvPr/>
        </p:nvSpPr>
        <p:spPr>
          <a:xfrm>
            <a:off x="1009438" y="4024599"/>
            <a:ext cx="2113613" cy="605241"/>
          </a:xfrm>
          <a:prstGeom prst="roundRect">
            <a:avLst>
              <a:gd fmla="val 16667" name="adj"/>
            </a:avLst>
          </a:prstGeom>
          <a:solidFill>
            <a:srgbClr val="DDE7FF"/>
          </a:solidFill>
          <a:ln cap="flat" cmpd="sng" w="25400">
            <a:solidFill>
              <a:srgbClr val="DDE7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v-SE" sz="1800" u="none" cap="none" strike="noStrike">
                <a:solidFill>
                  <a:srgbClr val="012884"/>
                </a:solidFill>
                <a:latin typeface="Open Sans"/>
                <a:ea typeface="Open Sans"/>
                <a:cs typeface="Open Sans"/>
                <a:sym typeface="Open Sans"/>
              </a:rPr>
              <a:t>Cognitive limitations</a:t>
            </a:r>
            <a:endParaRPr/>
          </a:p>
        </p:txBody>
      </p:sp>
      <p:cxnSp>
        <p:nvCxnSpPr>
          <p:cNvPr id="127" name="Google Shape;127;p12"/>
          <p:cNvCxnSpPr/>
          <p:nvPr/>
        </p:nvCxnSpPr>
        <p:spPr>
          <a:xfrm>
            <a:off x="3359442" y="3645697"/>
            <a:ext cx="889154" cy="0"/>
          </a:xfrm>
          <a:prstGeom prst="straightConnector1">
            <a:avLst/>
          </a:prstGeom>
          <a:noFill/>
          <a:ln cap="flat" cmpd="sng" w="38100">
            <a:solidFill>
              <a:srgbClr val="001D68"/>
            </a:solidFill>
            <a:prstDash val="solid"/>
            <a:round/>
            <a:headEnd len="sm" w="sm" type="none"/>
            <a:tailEnd len="med" w="med" type="triangle"/>
          </a:ln>
        </p:spPr>
      </p:cxnSp>
      <p:cxnSp>
        <p:nvCxnSpPr>
          <p:cNvPr id="128" name="Google Shape;128;p12"/>
          <p:cNvCxnSpPr/>
          <p:nvPr/>
        </p:nvCxnSpPr>
        <p:spPr>
          <a:xfrm flipH="1" rot="10800000">
            <a:off x="3290078" y="3971176"/>
            <a:ext cx="865617" cy="350408"/>
          </a:xfrm>
          <a:prstGeom prst="straightConnector1">
            <a:avLst/>
          </a:prstGeom>
          <a:noFill/>
          <a:ln cap="flat" cmpd="sng" w="38100">
            <a:solidFill>
              <a:srgbClr val="001D68"/>
            </a:solidFill>
            <a:prstDash val="solid"/>
            <a:round/>
            <a:headEnd len="sm" w="sm" type="none"/>
            <a:tailEnd len="med" w="med" type="triangle"/>
          </a:ln>
        </p:spPr>
      </p:cxnSp>
      <p:cxnSp>
        <p:nvCxnSpPr>
          <p:cNvPr id="129" name="Google Shape;129;p12"/>
          <p:cNvCxnSpPr/>
          <p:nvPr/>
        </p:nvCxnSpPr>
        <p:spPr>
          <a:xfrm>
            <a:off x="3359442" y="2959762"/>
            <a:ext cx="900460" cy="353067"/>
          </a:xfrm>
          <a:prstGeom prst="straightConnector1">
            <a:avLst/>
          </a:prstGeom>
          <a:noFill/>
          <a:ln cap="flat" cmpd="sng" w="38100">
            <a:solidFill>
              <a:srgbClr val="001D68"/>
            </a:solidFill>
            <a:prstDash val="solid"/>
            <a:round/>
            <a:headEnd len="sm" w="sm" type="none"/>
            <a:tailEnd len="med" w="med" type="triangle"/>
          </a:ln>
        </p:spPr>
      </p:cxnSp>
      <p:sp>
        <p:nvSpPr>
          <p:cNvPr id="130" name="Google Shape;130;p12"/>
          <p:cNvSpPr txBox="1"/>
          <p:nvPr/>
        </p:nvSpPr>
        <p:spPr>
          <a:xfrm>
            <a:off x="1009437" y="5021705"/>
            <a:ext cx="9573619" cy="12311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2000" u="none" cap="none" strike="noStrike">
                <a:solidFill>
                  <a:srgbClr val="000000"/>
                </a:solidFill>
                <a:latin typeface="Arial"/>
                <a:ea typeface="Arial"/>
                <a:cs typeface="Arial"/>
                <a:sym typeface="Arial"/>
              </a:rPr>
              <a:t>In practice, this means that policymakers should recognize their own limitations and seek help (consult with experts) to better understand the potential implications of their decisions.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idx="1" type="body"/>
          </p:nvPr>
        </p:nvSpPr>
        <p:spPr>
          <a:xfrm>
            <a:off x="838200" y="1677508"/>
            <a:ext cx="6821774" cy="3919727"/>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a:t>Policy  decisions are rarely taken in a vacuum:</a:t>
            </a:r>
            <a:endParaRPr/>
          </a:p>
          <a:p>
            <a:pPr indent="0" lvl="0" marL="0" rtl="0" algn="l">
              <a:lnSpc>
                <a:spcPct val="90000"/>
              </a:lnSpc>
              <a:spcBef>
                <a:spcPts val="1000"/>
              </a:spcBef>
              <a:spcAft>
                <a:spcPts val="0"/>
              </a:spcAft>
              <a:buNone/>
            </a:pPr>
            <a:r>
              <a:rPr lang="sv-SE"/>
              <a:t>Public policy proposals are generally prepared by official advisers (civil servants). </a:t>
            </a:r>
            <a:endParaRPr/>
          </a:p>
          <a:p>
            <a:pPr indent="0" lvl="0" marL="0" rtl="0" algn="l">
              <a:lnSpc>
                <a:spcPct val="90000"/>
              </a:lnSpc>
              <a:spcBef>
                <a:spcPts val="1000"/>
              </a:spcBef>
              <a:spcAft>
                <a:spcPts val="0"/>
              </a:spcAft>
              <a:buNone/>
            </a:pPr>
            <a:r>
              <a:rPr lang="sv-SE"/>
              <a:t>In drafting they rely on – subject experts, modellers and industries -  to help them synthesis and analyse information.</a:t>
            </a:r>
            <a:endParaRPr/>
          </a:p>
          <a:p>
            <a:pPr indent="0" lvl="0" marL="0" rtl="0" algn="l">
              <a:lnSpc>
                <a:spcPct val="90000"/>
              </a:lnSpc>
              <a:spcBef>
                <a:spcPts val="1000"/>
              </a:spcBef>
              <a:spcAft>
                <a:spcPts val="0"/>
              </a:spcAft>
              <a:buNone/>
            </a:pPr>
            <a:r>
              <a:rPr lang="sv-SE"/>
              <a:t>However, eventual decisions are shaped by the influence of a wide range of actors that are directly or indirectly affected by the problem the policy is aiming to solve.</a:t>
            </a:r>
            <a:endParaRPr/>
          </a:p>
        </p:txBody>
      </p:sp>
      <p:sp>
        <p:nvSpPr>
          <p:cNvPr id="137" name="Google Shape;137;p1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138" name="Google Shape;138;p14"/>
          <p:cNvSpPr txBox="1"/>
          <p:nvPr>
            <p:ph idx="2" type="body"/>
          </p:nvPr>
        </p:nvSpPr>
        <p:spPr>
          <a:xfrm>
            <a:off x="838200" y="88335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400">
                <a:latin typeface="Arial"/>
                <a:ea typeface="Arial"/>
                <a:cs typeface="Arial"/>
                <a:sym typeface="Arial"/>
              </a:rPr>
              <a:t>2.1 Public policymaking</a:t>
            </a:r>
            <a:endParaRPr b="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a:p>
        </p:txBody>
      </p:sp>
      <p:grpSp>
        <p:nvGrpSpPr>
          <p:cNvPr id="139" name="Google Shape;139;p14"/>
          <p:cNvGrpSpPr/>
          <p:nvPr/>
        </p:nvGrpSpPr>
        <p:grpSpPr>
          <a:xfrm>
            <a:off x="7250152" y="1203748"/>
            <a:ext cx="4586301" cy="4299137"/>
            <a:chOff x="-38154" y="17980"/>
            <a:chExt cx="4586301" cy="4299137"/>
          </a:xfrm>
        </p:grpSpPr>
        <p:sp>
          <p:nvSpPr>
            <p:cNvPr id="140" name="Google Shape;140;p14"/>
            <p:cNvSpPr/>
            <p:nvPr/>
          </p:nvSpPr>
          <p:spPr>
            <a:xfrm>
              <a:off x="1654212" y="17980"/>
              <a:ext cx="1231842" cy="648207"/>
            </a:xfrm>
            <a:prstGeom prst="roundRect">
              <a:avLst>
                <a:gd fmla="val 16667" name="adj"/>
              </a:avLst>
            </a:prstGeom>
            <a:noFill/>
            <a:ln cap="flat" cmpd="sng" w="25400">
              <a:solidFill>
                <a:srgbClr val="F57A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txBox="1"/>
            <p:nvPr/>
          </p:nvSpPr>
          <p:spPr>
            <a:xfrm>
              <a:off x="1685855" y="49623"/>
              <a:ext cx="1168556" cy="584921"/>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chemeClr val="dk1"/>
                  </a:solidFill>
                  <a:latin typeface="Open Sans"/>
                  <a:ea typeface="Open Sans"/>
                  <a:cs typeface="Open Sans"/>
                  <a:sym typeface="Open Sans"/>
                </a:rPr>
                <a:t>Subject experts science community</a:t>
              </a:r>
              <a:endParaRPr/>
            </a:p>
          </p:txBody>
        </p:sp>
        <p:sp>
          <p:nvSpPr>
            <p:cNvPr id="142" name="Google Shape;142;p14"/>
            <p:cNvSpPr/>
            <p:nvPr/>
          </p:nvSpPr>
          <p:spPr>
            <a:xfrm>
              <a:off x="425723" y="342083"/>
              <a:ext cx="3688820" cy="3688820"/>
            </a:xfrm>
            <a:custGeom>
              <a:rect b="b" l="l" r="r" t="t"/>
              <a:pathLst>
                <a:path extrusionOk="0" h="120000" w="120000">
                  <a:moveTo>
                    <a:pt x="80138" y="3480"/>
                  </a:moveTo>
                  <a:lnTo>
                    <a:pt x="80138" y="3480"/>
                  </a:lnTo>
                  <a:cubicBezTo>
                    <a:pt x="83454" y="4661"/>
                    <a:pt x="86659" y="6132"/>
                    <a:pt x="89716" y="7875"/>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p:nvPr/>
          </p:nvSpPr>
          <p:spPr>
            <a:xfrm>
              <a:off x="3013314" y="585820"/>
              <a:ext cx="1122029" cy="592956"/>
            </a:xfrm>
            <a:prstGeom prst="roundRect">
              <a:avLst>
                <a:gd fmla="val 16667" name="adj"/>
              </a:avLst>
            </a:prstGeom>
            <a:noFill/>
            <a:ln cap="flat" cmpd="sng" w="25400">
              <a:solidFill>
                <a:srgbClr val="F57A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txBox="1"/>
            <p:nvPr/>
          </p:nvSpPr>
          <p:spPr>
            <a:xfrm>
              <a:off x="3042260" y="614766"/>
              <a:ext cx="1064137" cy="53506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rgbClr val="000000"/>
                  </a:solidFill>
                  <a:latin typeface="Open Sans"/>
                  <a:ea typeface="Open Sans"/>
                  <a:cs typeface="Open Sans"/>
                  <a:sym typeface="Open Sans"/>
                </a:rPr>
                <a:t>Public agencies / regulators</a:t>
              </a:r>
              <a:endParaRPr/>
            </a:p>
          </p:txBody>
        </p:sp>
        <p:sp>
          <p:nvSpPr>
            <p:cNvPr id="145" name="Google Shape;145;p14"/>
            <p:cNvSpPr/>
            <p:nvPr/>
          </p:nvSpPr>
          <p:spPr>
            <a:xfrm>
              <a:off x="425723" y="342083"/>
              <a:ext cx="3688820" cy="3688820"/>
            </a:xfrm>
            <a:custGeom>
              <a:rect b="b" l="l" r="r" t="t"/>
              <a:pathLst>
                <a:path extrusionOk="0" h="120000" w="120000">
                  <a:moveTo>
                    <a:pt x="110388" y="27426"/>
                  </a:moveTo>
                  <a:lnTo>
                    <a:pt x="110388" y="27426"/>
                  </a:lnTo>
                  <a:cubicBezTo>
                    <a:pt x="114837" y="34308"/>
                    <a:pt x="117829" y="42028"/>
                    <a:pt x="119179" y="50110"/>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p:nvPr/>
          </p:nvSpPr>
          <p:spPr>
            <a:xfrm>
              <a:off x="3680939" y="1890015"/>
              <a:ext cx="867208" cy="592956"/>
            </a:xfrm>
            <a:prstGeom prst="roundRect">
              <a:avLst>
                <a:gd fmla="val 16667" name="adj"/>
              </a:avLst>
            </a:pr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txBox="1"/>
            <p:nvPr/>
          </p:nvSpPr>
          <p:spPr>
            <a:xfrm>
              <a:off x="3709885" y="1918961"/>
              <a:ext cx="809316" cy="53506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chemeClr val="dk1"/>
                  </a:solidFill>
                  <a:latin typeface="Open Sans"/>
                  <a:ea typeface="Open Sans"/>
                  <a:cs typeface="Open Sans"/>
                  <a:sym typeface="Open Sans"/>
                </a:rPr>
                <a:t>Market (suppliers, investors)</a:t>
              </a:r>
              <a:endParaRPr/>
            </a:p>
          </p:txBody>
        </p:sp>
        <p:sp>
          <p:nvSpPr>
            <p:cNvPr id="148" name="Google Shape;148;p14"/>
            <p:cNvSpPr/>
            <p:nvPr/>
          </p:nvSpPr>
          <p:spPr>
            <a:xfrm>
              <a:off x="425723" y="342083"/>
              <a:ext cx="3688820" cy="3688820"/>
            </a:xfrm>
            <a:custGeom>
              <a:rect b="b" l="l" r="r" t="t"/>
              <a:pathLst>
                <a:path extrusionOk="0" h="120000" w="120000">
                  <a:moveTo>
                    <a:pt x="119179" y="69889"/>
                  </a:moveTo>
                  <a:lnTo>
                    <a:pt x="119179" y="69889"/>
                  </a:lnTo>
                  <a:cubicBezTo>
                    <a:pt x="117828" y="77971"/>
                    <a:pt x="114836" y="85691"/>
                    <a:pt x="110388" y="92573"/>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
            <p:cNvSpPr/>
            <p:nvPr/>
          </p:nvSpPr>
          <p:spPr>
            <a:xfrm>
              <a:off x="3110450" y="3194210"/>
              <a:ext cx="927756" cy="592956"/>
            </a:xfrm>
            <a:prstGeom prst="roundRect">
              <a:avLst>
                <a:gd fmla="val 16667" name="adj"/>
              </a:avLst>
            </a:pr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4"/>
            <p:cNvSpPr txBox="1"/>
            <p:nvPr/>
          </p:nvSpPr>
          <p:spPr>
            <a:xfrm>
              <a:off x="3139396" y="3223156"/>
              <a:ext cx="869864" cy="53506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rgbClr val="000000"/>
                  </a:solidFill>
                  <a:latin typeface="Open Sans"/>
                  <a:ea typeface="Open Sans"/>
                  <a:cs typeface="Open Sans"/>
                  <a:sym typeface="Open Sans"/>
                </a:rPr>
                <a:t>Media &amp;</a:t>
              </a:r>
              <a:endParaRPr/>
            </a:p>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rgbClr val="000000"/>
                  </a:solidFill>
                  <a:latin typeface="Open Sans"/>
                  <a:ea typeface="Open Sans"/>
                  <a:cs typeface="Open Sans"/>
                  <a:sym typeface="Open Sans"/>
                </a:rPr>
                <a:t>The public</a:t>
              </a:r>
              <a:endParaRPr/>
            </a:p>
          </p:txBody>
        </p:sp>
        <p:sp>
          <p:nvSpPr>
            <p:cNvPr id="151" name="Google Shape;151;p14"/>
            <p:cNvSpPr/>
            <p:nvPr/>
          </p:nvSpPr>
          <p:spPr>
            <a:xfrm>
              <a:off x="425723" y="342083"/>
              <a:ext cx="3688820" cy="3688820"/>
            </a:xfrm>
            <a:custGeom>
              <a:rect b="b" l="l" r="r" t="t"/>
              <a:pathLst>
                <a:path extrusionOk="0" h="120000" w="120000">
                  <a:moveTo>
                    <a:pt x="89700" y="112134"/>
                  </a:moveTo>
                  <a:cubicBezTo>
                    <a:pt x="86097" y="114187"/>
                    <a:pt x="82291" y="115860"/>
                    <a:pt x="78342" y="117128"/>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
            <p:cNvSpPr/>
            <p:nvPr/>
          </p:nvSpPr>
          <p:spPr>
            <a:xfrm>
              <a:off x="1710013" y="3744691"/>
              <a:ext cx="1120240" cy="572426"/>
            </a:xfrm>
            <a:prstGeom prst="roundRect">
              <a:avLst>
                <a:gd fmla="val 16667" name="adj"/>
              </a:avLst>
            </a:prstGeom>
            <a:no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
            <p:cNvSpPr txBox="1"/>
            <p:nvPr/>
          </p:nvSpPr>
          <p:spPr>
            <a:xfrm>
              <a:off x="1737957" y="3772635"/>
              <a:ext cx="1064352" cy="516538"/>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chemeClr val="dk1"/>
                  </a:solidFill>
                  <a:latin typeface="Open Sans"/>
                  <a:ea typeface="Open Sans"/>
                  <a:cs typeface="Open Sans"/>
                  <a:sym typeface="Open Sans"/>
                </a:rPr>
                <a:t>Affected communities</a:t>
              </a:r>
              <a:endParaRPr/>
            </a:p>
          </p:txBody>
        </p:sp>
        <p:sp>
          <p:nvSpPr>
            <p:cNvPr id="154" name="Google Shape;154;p14"/>
            <p:cNvSpPr/>
            <p:nvPr/>
          </p:nvSpPr>
          <p:spPr>
            <a:xfrm>
              <a:off x="425723" y="342083"/>
              <a:ext cx="3688820" cy="3688820"/>
            </a:xfrm>
            <a:custGeom>
              <a:rect b="b" l="l" r="r" t="t"/>
              <a:pathLst>
                <a:path extrusionOk="0" h="120000" w="120000">
                  <a:moveTo>
                    <a:pt x="41657" y="117127"/>
                  </a:moveTo>
                  <a:cubicBezTo>
                    <a:pt x="37675" y="115849"/>
                    <a:pt x="33839" y="114157"/>
                    <a:pt x="30209" y="112081"/>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4"/>
            <p:cNvSpPr/>
            <p:nvPr/>
          </p:nvSpPr>
          <p:spPr>
            <a:xfrm>
              <a:off x="502060" y="3195838"/>
              <a:ext cx="927756" cy="589701"/>
            </a:xfrm>
            <a:prstGeom prst="roundRect">
              <a:avLst>
                <a:gd fmla="val 16667" name="adj"/>
              </a:avLst>
            </a:prstGeom>
            <a:no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4"/>
            <p:cNvSpPr txBox="1"/>
            <p:nvPr/>
          </p:nvSpPr>
          <p:spPr>
            <a:xfrm>
              <a:off x="530847" y="3224625"/>
              <a:ext cx="870182" cy="53212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1" i="0" lang="sv-SE" sz="1100" u="none" cap="none" strike="noStrike">
                  <a:solidFill>
                    <a:schemeClr val="dk1"/>
                  </a:solidFill>
                  <a:latin typeface="Arial"/>
                  <a:ea typeface="Arial"/>
                  <a:cs typeface="Arial"/>
                  <a:sym typeface="Arial"/>
                </a:rPr>
                <a:t>Industry </a:t>
              </a:r>
              <a:endParaRPr/>
            </a:p>
            <a:p>
              <a:pPr indent="0" lvl="0" marL="0" marR="0" rtl="0" algn="ctr">
                <a:lnSpc>
                  <a:spcPct val="90000"/>
                </a:lnSpc>
                <a:spcBef>
                  <a:spcPts val="0"/>
                </a:spcBef>
                <a:spcAft>
                  <a:spcPts val="0"/>
                </a:spcAft>
                <a:buClr>
                  <a:srgbClr val="000000"/>
                </a:buClr>
                <a:buSzPts val="1100"/>
                <a:buFont typeface="Arial"/>
                <a:buNone/>
              </a:pPr>
              <a:r>
                <a:rPr b="1" i="0" lang="sv-SE" sz="1100" u="none" cap="none" strike="noStrike">
                  <a:solidFill>
                    <a:schemeClr val="dk1"/>
                  </a:solidFill>
                  <a:latin typeface="Arial"/>
                  <a:ea typeface="Arial"/>
                  <a:cs typeface="Arial"/>
                  <a:sym typeface="Arial"/>
                </a:rPr>
                <a:t>(firms)</a:t>
              </a:r>
              <a:endParaRPr/>
            </a:p>
          </p:txBody>
        </p:sp>
        <p:sp>
          <p:nvSpPr>
            <p:cNvPr id="157" name="Google Shape;157;p14"/>
            <p:cNvSpPr/>
            <p:nvPr/>
          </p:nvSpPr>
          <p:spPr>
            <a:xfrm>
              <a:off x="425723" y="342083"/>
              <a:ext cx="3688820" cy="3688820"/>
            </a:xfrm>
            <a:custGeom>
              <a:rect b="b" l="l" r="r" t="t"/>
              <a:pathLst>
                <a:path extrusionOk="0" h="120000" w="120000">
                  <a:moveTo>
                    <a:pt x="9646" y="92626"/>
                  </a:moveTo>
                  <a:lnTo>
                    <a:pt x="9646" y="92626"/>
                  </a:lnTo>
                  <a:cubicBezTo>
                    <a:pt x="5179" y="85731"/>
                    <a:pt x="2175" y="77993"/>
                    <a:pt x="821" y="69890"/>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
            <p:cNvSpPr/>
            <p:nvPr/>
          </p:nvSpPr>
          <p:spPr>
            <a:xfrm>
              <a:off x="-38154" y="1890015"/>
              <a:ext cx="927756" cy="592956"/>
            </a:xfrm>
            <a:prstGeom prst="roundRect">
              <a:avLst>
                <a:gd fmla="val 16667" name="adj"/>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txBox="1"/>
            <p:nvPr/>
          </p:nvSpPr>
          <p:spPr>
            <a:xfrm>
              <a:off x="-9208" y="1918961"/>
              <a:ext cx="869864" cy="53506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chemeClr val="dk1"/>
                  </a:solidFill>
                  <a:latin typeface="Open Sans"/>
                  <a:ea typeface="Open Sans"/>
                  <a:cs typeface="Open Sans"/>
                  <a:sym typeface="Open Sans"/>
                </a:rPr>
                <a:t>Civil society groups</a:t>
              </a:r>
              <a:endParaRPr/>
            </a:p>
          </p:txBody>
        </p:sp>
        <p:sp>
          <p:nvSpPr>
            <p:cNvPr id="160" name="Google Shape;160;p14"/>
            <p:cNvSpPr/>
            <p:nvPr/>
          </p:nvSpPr>
          <p:spPr>
            <a:xfrm>
              <a:off x="425723" y="342083"/>
              <a:ext cx="3688820" cy="3688820"/>
            </a:xfrm>
            <a:custGeom>
              <a:rect b="b" l="l" r="r" t="t"/>
              <a:pathLst>
                <a:path extrusionOk="0" h="120000" w="120000">
                  <a:moveTo>
                    <a:pt x="821" y="50110"/>
                  </a:moveTo>
                  <a:lnTo>
                    <a:pt x="821" y="50110"/>
                  </a:lnTo>
                  <a:cubicBezTo>
                    <a:pt x="2172" y="42028"/>
                    <a:pt x="5164" y="34308"/>
                    <a:pt x="9612" y="27426"/>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p:nvPr/>
          </p:nvSpPr>
          <p:spPr>
            <a:xfrm>
              <a:off x="502060" y="585820"/>
              <a:ext cx="927756" cy="592956"/>
            </a:xfrm>
            <a:prstGeom prst="roundRect">
              <a:avLst>
                <a:gd fmla="val 16667" name="adj"/>
              </a:avLst>
            </a:prstGeom>
            <a:solidFill>
              <a:schemeClr val="lt1"/>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4"/>
            <p:cNvSpPr txBox="1"/>
            <p:nvPr/>
          </p:nvSpPr>
          <p:spPr>
            <a:xfrm>
              <a:off x="531006" y="614766"/>
              <a:ext cx="869864" cy="53506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chemeClr val="dk1"/>
                  </a:solidFill>
                  <a:latin typeface="Open Sans"/>
                  <a:ea typeface="Open Sans"/>
                  <a:cs typeface="Open Sans"/>
                  <a:sym typeface="Open Sans"/>
                </a:rPr>
                <a:t>Financial sector</a:t>
              </a:r>
              <a:endParaRPr/>
            </a:p>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chemeClr val="dk1"/>
                  </a:solidFill>
                  <a:latin typeface="Open Sans"/>
                  <a:ea typeface="Open Sans"/>
                  <a:cs typeface="Open Sans"/>
                  <a:sym typeface="Open Sans"/>
                </a:rPr>
                <a:t>(lenders)</a:t>
              </a:r>
              <a:endParaRPr/>
            </a:p>
          </p:txBody>
        </p:sp>
        <p:sp>
          <p:nvSpPr>
            <p:cNvPr id="163" name="Google Shape;163;p14"/>
            <p:cNvSpPr/>
            <p:nvPr/>
          </p:nvSpPr>
          <p:spPr>
            <a:xfrm>
              <a:off x="425723" y="342083"/>
              <a:ext cx="3688820" cy="3688820"/>
            </a:xfrm>
            <a:custGeom>
              <a:rect b="b" l="l" r="r" t="t"/>
              <a:pathLst>
                <a:path extrusionOk="0" h="120000" w="120000">
                  <a:moveTo>
                    <a:pt x="30284" y="7876"/>
                  </a:moveTo>
                  <a:lnTo>
                    <a:pt x="30284" y="7876"/>
                  </a:lnTo>
                  <a:cubicBezTo>
                    <a:pt x="33342" y="6133"/>
                    <a:pt x="36547" y="4662"/>
                    <a:pt x="39862" y="3481"/>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14"/>
          <p:cNvGrpSpPr/>
          <p:nvPr/>
        </p:nvGrpSpPr>
        <p:grpSpPr>
          <a:xfrm>
            <a:off x="8467720" y="2381848"/>
            <a:ext cx="2151166" cy="1942938"/>
            <a:chOff x="3984003" y="1989337"/>
            <a:chExt cx="4059114" cy="3634547"/>
          </a:xfrm>
        </p:grpSpPr>
        <p:sp>
          <p:nvSpPr>
            <p:cNvPr id="165" name="Google Shape;165;p14"/>
            <p:cNvSpPr/>
            <p:nvPr/>
          </p:nvSpPr>
          <p:spPr>
            <a:xfrm>
              <a:off x="6073065" y="3694036"/>
              <a:ext cx="1970052" cy="1929848"/>
            </a:xfrm>
            <a:custGeom>
              <a:rect b="b" l="l" r="r" t="t"/>
              <a:pathLst>
                <a:path extrusionOk="0" h="4802" w="4897">
                  <a:moveTo>
                    <a:pt x="4560" y="0"/>
                  </a:moveTo>
                  <a:lnTo>
                    <a:pt x="4532" y="28"/>
                  </a:lnTo>
                  <a:lnTo>
                    <a:pt x="4474" y="81"/>
                  </a:lnTo>
                  <a:lnTo>
                    <a:pt x="4411" y="131"/>
                  </a:lnTo>
                  <a:lnTo>
                    <a:pt x="4339" y="176"/>
                  </a:lnTo>
                  <a:lnTo>
                    <a:pt x="4303" y="197"/>
                  </a:lnTo>
                  <a:lnTo>
                    <a:pt x="4240" y="228"/>
                  </a:lnTo>
                  <a:lnTo>
                    <a:pt x="4114" y="271"/>
                  </a:lnTo>
                  <a:lnTo>
                    <a:pt x="3988" y="295"/>
                  </a:lnTo>
                  <a:lnTo>
                    <a:pt x="3865" y="304"/>
                  </a:lnTo>
                  <a:lnTo>
                    <a:pt x="3807" y="303"/>
                  </a:lnTo>
                  <a:lnTo>
                    <a:pt x="3757" y="302"/>
                  </a:lnTo>
                  <a:lnTo>
                    <a:pt x="3664" y="295"/>
                  </a:lnTo>
                  <a:lnTo>
                    <a:pt x="3575" y="282"/>
                  </a:lnTo>
                  <a:lnTo>
                    <a:pt x="3490" y="263"/>
                  </a:lnTo>
                  <a:lnTo>
                    <a:pt x="3450" y="251"/>
                  </a:lnTo>
                  <a:lnTo>
                    <a:pt x="3433" y="306"/>
                  </a:lnTo>
                  <a:lnTo>
                    <a:pt x="3394" y="409"/>
                  </a:lnTo>
                  <a:lnTo>
                    <a:pt x="3349" y="504"/>
                  </a:lnTo>
                  <a:lnTo>
                    <a:pt x="3297" y="592"/>
                  </a:lnTo>
                  <a:lnTo>
                    <a:pt x="3239" y="671"/>
                  </a:lnTo>
                  <a:lnTo>
                    <a:pt x="3173" y="742"/>
                  </a:lnTo>
                  <a:lnTo>
                    <a:pt x="3100" y="806"/>
                  </a:lnTo>
                  <a:lnTo>
                    <a:pt x="3023" y="860"/>
                  </a:lnTo>
                  <a:lnTo>
                    <a:pt x="2980" y="885"/>
                  </a:lnTo>
                  <a:lnTo>
                    <a:pt x="2915" y="919"/>
                  </a:lnTo>
                  <a:lnTo>
                    <a:pt x="2780" y="967"/>
                  </a:lnTo>
                  <a:lnTo>
                    <a:pt x="2645" y="997"/>
                  </a:lnTo>
                  <a:lnTo>
                    <a:pt x="2513" y="1009"/>
                  </a:lnTo>
                  <a:lnTo>
                    <a:pt x="2448" y="1009"/>
                  </a:lnTo>
                  <a:lnTo>
                    <a:pt x="2395" y="1009"/>
                  </a:lnTo>
                  <a:lnTo>
                    <a:pt x="2294" y="1003"/>
                  </a:lnTo>
                  <a:lnTo>
                    <a:pt x="2157" y="984"/>
                  </a:lnTo>
                  <a:lnTo>
                    <a:pt x="1953" y="933"/>
                  </a:lnTo>
                  <a:lnTo>
                    <a:pt x="1914" y="919"/>
                  </a:lnTo>
                  <a:lnTo>
                    <a:pt x="1918" y="910"/>
                  </a:lnTo>
                  <a:lnTo>
                    <a:pt x="1916" y="912"/>
                  </a:lnTo>
                  <a:lnTo>
                    <a:pt x="1913" y="914"/>
                  </a:lnTo>
                  <a:lnTo>
                    <a:pt x="1873" y="946"/>
                  </a:lnTo>
                  <a:lnTo>
                    <a:pt x="1787" y="1002"/>
                  </a:lnTo>
                  <a:lnTo>
                    <a:pt x="1698" y="1050"/>
                  </a:lnTo>
                  <a:lnTo>
                    <a:pt x="1602" y="1091"/>
                  </a:lnTo>
                  <a:lnTo>
                    <a:pt x="1501" y="1122"/>
                  </a:lnTo>
                  <a:lnTo>
                    <a:pt x="1396" y="1147"/>
                  </a:lnTo>
                  <a:lnTo>
                    <a:pt x="1284" y="1164"/>
                  </a:lnTo>
                  <a:lnTo>
                    <a:pt x="1168" y="1171"/>
                  </a:lnTo>
                  <a:lnTo>
                    <a:pt x="1107" y="1171"/>
                  </a:lnTo>
                  <a:lnTo>
                    <a:pt x="1030" y="1170"/>
                  </a:lnTo>
                  <a:lnTo>
                    <a:pt x="868" y="1159"/>
                  </a:lnTo>
                  <a:lnTo>
                    <a:pt x="784" y="1146"/>
                  </a:lnTo>
                  <a:lnTo>
                    <a:pt x="724" y="1135"/>
                  </a:lnTo>
                  <a:lnTo>
                    <a:pt x="607" y="1103"/>
                  </a:lnTo>
                  <a:lnTo>
                    <a:pt x="495" y="1059"/>
                  </a:lnTo>
                  <a:lnTo>
                    <a:pt x="390" y="1006"/>
                  </a:lnTo>
                  <a:lnTo>
                    <a:pt x="292" y="943"/>
                  </a:lnTo>
                  <a:lnTo>
                    <a:pt x="200" y="876"/>
                  </a:lnTo>
                  <a:lnTo>
                    <a:pt x="74" y="768"/>
                  </a:lnTo>
                  <a:lnTo>
                    <a:pt x="0" y="696"/>
                  </a:lnTo>
                  <a:lnTo>
                    <a:pt x="0" y="2727"/>
                  </a:lnTo>
                  <a:lnTo>
                    <a:pt x="23" y="2788"/>
                  </a:lnTo>
                  <a:lnTo>
                    <a:pt x="85" y="2917"/>
                  </a:lnTo>
                  <a:lnTo>
                    <a:pt x="149" y="3017"/>
                  </a:lnTo>
                  <a:lnTo>
                    <a:pt x="200" y="3081"/>
                  </a:lnTo>
                  <a:lnTo>
                    <a:pt x="257" y="3142"/>
                  </a:lnTo>
                  <a:lnTo>
                    <a:pt x="321" y="3197"/>
                  </a:lnTo>
                  <a:lnTo>
                    <a:pt x="358" y="3223"/>
                  </a:lnTo>
                  <a:lnTo>
                    <a:pt x="395" y="3248"/>
                  </a:lnTo>
                  <a:lnTo>
                    <a:pt x="476" y="3291"/>
                  </a:lnTo>
                  <a:lnTo>
                    <a:pt x="561" y="3323"/>
                  </a:lnTo>
                  <a:lnTo>
                    <a:pt x="652" y="3346"/>
                  </a:lnTo>
                  <a:lnTo>
                    <a:pt x="748" y="3361"/>
                  </a:lnTo>
                  <a:lnTo>
                    <a:pt x="848" y="3366"/>
                  </a:lnTo>
                  <a:lnTo>
                    <a:pt x="954" y="3362"/>
                  </a:lnTo>
                  <a:lnTo>
                    <a:pt x="1065" y="3348"/>
                  </a:lnTo>
                  <a:lnTo>
                    <a:pt x="1122" y="3337"/>
                  </a:lnTo>
                  <a:lnTo>
                    <a:pt x="1120" y="3302"/>
                  </a:lnTo>
                  <a:lnTo>
                    <a:pt x="1121" y="3228"/>
                  </a:lnTo>
                  <a:lnTo>
                    <a:pt x="1129" y="3151"/>
                  </a:lnTo>
                  <a:lnTo>
                    <a:pt x="1143" y="3070"/>
                  </a:lnTo>
                  <a:lnTo>
                    <a:pt x="1165" y="2986"/>
                  </a:lnTo>
                  <a:lnTo>
                    <a:pt x="1196" y="2899"/>
                  </a:lnTo>
                  <a:lnTo>
                    <a:pt x="1236" y="2809"/>
                  </a:lnTo>
                  <a:lnTo>
                    <a:pt x="1287" y="2715"/>
                  </a:lnTo>
                  <a:lnTo>
                    <a:pt x="1316" y="2667"/>
                  </a:lnTo>
                  <a:lnTo>
                    <a:pt x="1479" y="2768"/>
                  </a:lnTo>
                  <a:lnTo>
                    <a:pt x="1440" y="2833"/>
                  </a:lnTo>
                  <a:lnTo>
                    <a:pt x="1380" y="2956"/>
                  </a:lnTo>
                  <a:lnTo>
                    <a:pt x="1340" y="3072"/>
                  </a:lnTo>
                  <a:lnTo>
                    <a:pt x="1319" y="3179"/>
                  </a:lnTo>
                  <a:lnTo>
                    <a:pt x="1313" y="3280"/>
                  </a:lnTo>
                  <a:lnTo>
                    <a:pt x="1319" y="3372"/>
                  </a:lnTo>
                  <a:lnTo>
                    <a:pt x="1338" y="3457"/>
                  </a:lnTo>
                  <a:lnTo>
                    <a:pt x="1363" y="3533"/>
                  </a:lnTo>
                  <a:lnTo>
                    <a:pt x="1397" y="3602"/>
                  </a:lnTo>
                  <a:lnTo>
                    <a:pt x="1433" y="3663"/>
                  </a:lnTo>
                  <a:lnTo>
                    <a:pt x="1493" y="3739"/>
                  </a:lnTo>
                  <a:lnTo>
                    <a:pt x="1599" y="3840"/>
                  </a:lnTo>
                  <a:lnTo>
                    <a:pt x="1625" y="3857"/>
                  </a:lnTo>
                  <a:lnTo>
                    <a:pt x="1522" y="4018"/>
                  </a:lnTo>
                  <a:lnTo>
                    <a:pt x="1511" y="4013"/>
                  </a:lnTo>
                  <a:lnTo>
                    <a:pt x="1432" y="3948"/>
                  </a:lnTo>
                  <a:lnTo>
                    <a:pt x="1347" y="3858"/>
                  </a:lnTo>
                  <a:lnTo>
                    <a:pt x="1286" y="3781"/>
                  </a:lnTo>
                  <a:lnTo>
                    <a:pt x="1227" y="3690"/>
                  </a:lnTo>
                  <a:lnTo>
                    <a:pt x="1178" y="3585"/>
                  </a:lnTo>
                  <a:lnTo>
                    <a:pt x="1159" y="3527"/>
                  </a:lnTo>
                  <a:lnTo>
                    <a:pt x="1078" y="3541"/>
                  </a:lnTo>
                  <a:lnTo>
                    <a:pt x="925" y="3556"/>
                  </a:lnTo>
                  <a:lnTo>
                    <a:pt x="851" y="3558"/>
                  </a:lnTo>
                  <a:lnTo>
                    <a:pt x="766" y="3556"/>
                  </a:lnTo>
                  <a:lnTo>
                    <a:pt x="604" y="3533"/>
                  </a:lnTo>
                  <a:lnTo>
                    <a:pt x="490" y="3502"/>
                  </a:lnTo>
                  <a:lnTo>
                    <a:pt x="417" y="3475"/>
                  </a:lnTo>
                  <a:lnTo>
                    <a:pt x="347" y="3441"/>
                  </a:lnTo>
                  <a:lnTo>
                    <a:pt x="280" y="3402"/>
                  </a:lnTo>
                  <a:lnTo>
                    <a:pt x="247" y="3380"/>
                  </a:lnTo>
                  <a:lnTo>
                    <a:pt x="210" y="3354"/>
                  </a:lnTo>
                  <a:lnTo>
                    <a:pt x="141" y="3296"/>
                  </a:lnTo>
                  <a:lnTo>
                    <a:pt x="80" y="3235"/>
                  </a:lnTo>
                  <a:lnTo>
                    <a:pt x="25" y="3171"/>
                  </a:lnTo>
                  <a:lnTo>
                    <a:pt x="0" y="3138"/>
                  </a:lnTo>
                  <a:lnTo>
                    <a:pt x="0" y="3306"/>
                  </a:lnTo>
                  <a:lnTo>
                    <a:pt x="1" y="3402"/>
                  </a:lnTo>
                  <a:lnTo>
                    <a:pt x="14" y="3581"/>
                  </a:lnTo>
                  <a:lnTo>
                    <a:pt x="39" y="3747"/>
                  </a:lnTo>
                  <a:lnTo>
                    <a:pt x="75" y="3899"/>
                  </a:lnTo>
                  <a:lnTo>
                    <a:pt x="120" y="4037"/>
                  </a:lnTo>
                  <a:lnTo>
                    <a:pt x="177" y="4163"/>
                  </a:lnTo>
                  <a:lnTo>
                    <a:pt x="242" y="4277"/>
                  </a:lnTo>
                  <a:lnTo>
                    <a:pt x="316" y="4378"/>
                  </a:lnTo>
                  <a:lnTo>
                    <a:pt x="398" y="4468"/>
                  </a:lnTo>
                  <a:lnTo>
                    <a:pt x="486" y="4547"/>
                  </a:lnTo>
                  <a:lnTo>
                    <a:pt x="581" y="4613"/>
                  </a:lnTo>
                  <a:lnTo>
                    <a:pt x="680" y="4670"/>
                  </a:lnTo>
                  <a:lnTo>
                    <a:pt x="785" y="4715"/>
                  </a:lnTo>
                  <a:lnTo>
                    <a:pt x="893" y="4751"/>
                  </a:lnTo>
                  <a:lnTo>
                    <a:pt x="1006" y="4777"/>
                  </a:lnTo>
                  <a:lnTo>
                    <a:pt x="1120" y="4794"/>
                  </a:lnTo>
                  <a:lnTo>
                    <a:pt x="1235" y="4802"/>
                  </a:lnTo>
                  <a:lnTo>
                    <a:pt x="1353" y="4802"/>
                  </a:lnTo>
                  <a:lnTo>
                    <a:pt x="1470" y="4793"/>
                  </a:lnTo>
                  <a:lnTo>
                    <a:pt x="1588" y="4776"/>
                  </a:lnTo>
                  <a:lnTo>
                    <a:pt x="1703" y="4751"/>
                  </a:lnTo>
                  <a:lnTo>
                    <a:pt x="1817" y="4720"/>
                  </a:lnTo>
                  <a:lnTo>
                    <a:pt x="1929" y="4681"/>
                  </a:lnTo>
                  <a:lnTo>
                    <a:pt x="2037" y="4636"/>
                  </a:lnTo>
                  <a:lnTo>
                    <a:pt x="2141" y="4586"/>
                  </a:lnTo>
                  <a:lnTo>
                    <a:pt x="2241" y="4528"/>
                  </a:lnTo>
                  <a:lnTo>
                    <a:pt x="2334" y="4466"/>
                  </a:lnTo>
                  <a:lnTo>
                    <a:pt x="2422" y="4399"/>
                  </a:lnTo>
                  <a:lnTo>
                    <a:pt x="2503" y="4326"/>
                  </a:lnTo>
                  <a:lnTo>
                    <a:pt x="2575" y="4250"/>
                  </a:lnTo>
                  <a:lnTo>
                    <a:pt x="2640" y="4169"/>
                  </a:lnTo>
                  <a:lnTo>
                    <a:pt x="2696" y="4085"/>
                  </a:lnTo>
                  <a:lnTo>
                    <a:pt x="2719" y="4041"/>
                  </a:lnTo>
                  <a:lnTo>
                    <a:pt x="2726" y="4042"/>
                  </a:lnTo>
                  <a:lnTo>
                    <a:pt x="2733" y="4044"/>
                  </a:lnTo>
                  <a:lnTo>
                    <a:pt x="2767" y="3982"/>
                  </a:lnTo>
                  <a:lnTo>
                    <a:pt x="2831" y="3840"/>
                  </a:lnTo>
                  <a:lnTo>
                    <a:pt x="2868" y="3722"/>
                  </a:lnTo>
                  <a:lnTo>
                    <a:pt x="2886" y="3639"/>
                  </a:lnTo>
                  <a:lnTo>
                    <a:pt x="2898" y="3552"/>
                  </a:lnTo>
                  <a:lnTo>
                    <a:pt x="2902" y="3463"/>
                  </a:lnTo>
                  <a:lnTo>
                    <a:pt x="2901" y="3418"/>
                  </a:lnTo>
                  <a:lnTo>
                    <a:pt x="2897" y="3361"/>
                  </a:lnTo>
                  <a:lnTo>
                    <a:pt x="2877" y="3248"/>
                  </a:lnTo>
                  <a:lnTo>
                    <a:pt x="2844" y="3138"/>
                  </a:lnTo>
                  <a:lnTo>
                    <a:pt x="2797" y="3029"/>
                  </a:lnTo>
                  <a:lnTo>
                    <a:pt x="2737" y="2923"/>
                  </a:lnTo>
                  <a:lnTo>
                    <a:pt x="2663" y="2818"/>
                  </a:lnTo>
                  <a:lnTo>
                    <a:pt x="2577" y="2714"/>
                  </a:lnTo>
                  <a:lnTo>
                    <a:pt x="2477" y="2613"/>
                  </a:lnTo>
                  <a:lnTo>
                    <a:pt x="2421" y="2564"/>
                  </a:lnTo>
                  <a:lnTo>
                    <a:pt x="2395" y="2596"/>
                  </a:lnTo>
                  <a:lnTo>
                    <a:pt x="2338" y="2657"/>
                  </a:lnTo>
                  <a:lnTo>
                    <a:pt x="2273" y="2716"/>
                  </a:lnTo>
                  <a:lnTo>
                    <a:pt x="2201" y="2772"/>
                  </a:lnTo>
                  <a:lnTo>
                    <a:pt x="2120" y="2824"/>
                  </a:lnTo>
                  <a:lnTo>
                    <a:pt x="2030" y="2872"/>
                  </a:lnTo>
                  <a:lnTo>
                    <a:pt x="1930" y="2915"/>
                  </a:lnTo>
                  <a:lnTo>
                    <a:pt x="1820" y="2951"/>
                  </a:lnTo>
                  <a:lnTo>
                    <a:pt x="1760" y="2967"/>
                  </a:lnTo>
                  <a:lnTo>
                    <a:pt x="1713" y="2781"/>
                  </a:lnTo>
                  <a:lnTo>
                    <a:pt x="1795" y="2758"/>
                  </a:lnTo>
                  <a:lnTo>
                    <a:pt x="1938" y="2704"/>
                  </a:lnTo>
                  <a:lnTo>
                    <a:pt x="2058" y="2637"/>
                  </a:lnTo>
                  <a:lnTo>
                    <a:pt x="2159" y="2561"/>
                  </a:lnTo>
                  <a:lnTo>
                    <a:pt x="2242" y="2479"/>
                  </a:lnTo>
                  <a:lnTo>
                    <a:pt x="2310" y="2391"/>
                  </a:lnTo>
                  <a:lnTo>
                    <a:pt x="2360" y="2302"/>
                  </a:lnTo>
                  <a:lnTo>
                    <a:pt x="2399" y="2210"/>
                  </a:lnTo>
                  <a:lnTo>
                    <a:pt x="2426" y="2120"/>
                  </a:lnTo>
                  <a:lnTo>
                    <a:pt x="2444" y="2033"/>
                  </a:lnTo>
                  <a:lnTo>
                    <a:pt x="2457" y="1913"/>
                  </a:lnTo>
                  <a:lnTo>
                    <a:pt x="2451" y="1729"/>
                  </a:lnTo>
                  <a:lnTo>
                    <a:pt x="2443" y="1691"/>
                  </a:lnTo>
                  <a:lnTo>
                    <a:pt x="2632" y="1654"/>
                  </a:lnTo>
                  <a:lnTo>
                    <a:pt x="2635" y="1668"/>
                  </a:lnTo>
                  <a:lnTo>
                    <a:pt x="2647" y="1795"/>
                  </a:lnTo>
                  <a:lnTo>
                    <a:pt x="2643" y="1949"/>
                  </a:lnTo>
                  <a:lnTo>
                    <a:pt x="2630" y="2068"/>
                  </a:lnTo>
                  <a:lnTo>
                    <a:pt x="2601" y="2198"/>
                  </a:lnTo>
                  <a:lnTo>
                    <a:pt x="2556" y="2332"/>
                  </a:lnTo>
                  <a:lnTo>
                    <a:pt x="2523" y="2399"/>
                  </a:lnTo>
                  <a:lnTo>
                    <a:pt x="2590" y="2457"/>
                  </a:lnTo>
                  <a:lnTo>
                    <a:pt x="2709" y="2574"/>
                  </a:lnTo>
                  <a:lnTo>
                    <a:pt x="2811" y="2694"/>
                  </a:lnTo>
                  <a:lnTo>
                    <a:pt x="2899" y="2819"/>
                  </a:lnTo>
                  <a:lnTo>
                    <a:pt x="2971" y="2945"/>
                  </a:lnTo>
                  <a:lnTo>
                    <a:pt x="3025" y="3074"/>
                  </a:lnTo>
                  <a:lnTo>
                    <a:pt x="3065" y="3206"/>
                  </a:lnTo>
                  <a:lnTo>
                    <a:pt x="3087" y="3341"/>
                  </a:lnTo>
                  <a:lnTo>
                    <a:pt x="3092" y="3410"/>
                  </a:lnTo>
                  <a:lnTo>
                    <a:pt x="3094" y="3455"/>
                  </a:lnTo>
                  <a:lnTo>
                    <a:pt x="3091" y="3543"/>
                  </a:lnTo>
                  <a:lnTo>
                    <a:pt x="3077" y="3672"/>
                  </a:lnTo>
                  <a:lnTo>
                    <a:pt x="3038" y="3831"/>
                  </a:lnTo>
                  <a:lnTo>
                    <a:pt x="2984" y="3976"/>
                  </a:lnTo>
                  <a:lnTo>
                    <a:pt x="2953" y="4042"/>
                  </a:lnTo>
                  <a:lnTo>
                    <a:pt x="3025" y="4029"/>
                  </a:lnTo>
                  <a:lnTo>
                    <a:pt x="3177" y="3984"/>
                  </a:lnTo>
                  <a:lnTo>
                    <a:pt x="3330" y="3915"/>
                  </a:lnTo>
                  <a:lnTo>
                    <a:pt x="3479" y="3822"/>
                  </a:lnTo>
                  <a:lnTo>
                    <a:pt x="3621" y="3707"/>
                  </a:lnTo>
                  <a:lnTo>
                    <a:pt x="3720" y="3606"/>
                  </a:lnTo>
                  <a:lnTo>
                    <a:pt x="3781" y="3533"/>
                  </a:lnTo>
                  <a:lnTo>
                    <a:pt x="3838" y="3454"/>
                  </a:lnTo>
                  <a:lnTo>
                    <a:pt x="3890" y="3370"/>
                  </a:lnTo>
                  <a:lnTo>
                    <a:pt x="3936" y="3282"/>
                  </a:lnTo>
                  <a:lnTo>
                    <a:pt x="3978" y="3188"/>
                  </a:lnTo>
                  <a:lnTo>
                    <a:pt x="3996" y="3139"/>
                  </a:lnTo>
                  <a:lnTo>
                    <a:pt x="3993" y="3139"/>
                  </a:lnTo>
                  <a:lnTo>
                    <a:pt x="4001" y="3121"/>
                  </a:lnTo>
                  <a:lnTo>
                    <a:pt x="4031" y="3002"/>
                  </a:lnTo>
                  <a:lnTo>
                    <a:pt x="4052" y="2885"/>
                  </a:lnTo>
                  <a:lnTo>
                    <a:pt x="4065" y="2745"/>
                  </a:lnTo>
                  <a:lnTo>
                    <a:pt x="4063" y="2587"/>
                  </a:lnTo>
                  <a:lnTo>
                    <a:pt x="4046" y="2462"/>
                  </a:lnTo>
                  <a:lnTo>
                    <a:pt x="4028" y="2377"/>
                  </a:lnTo>
                  <a:lnTo>
                    <a:pt x="4001" y="2291"/>
                  </a:lnTo>
                  <a:lnTo>
                    <a:pt x="3966" y="2206"/>
                  </a:lnTo>
                  <a:lnTo>
                    <a:pt x="3944" y="2164"/>
                  </a:lnTo>
                  <a:lnTo>
                    <a:pt x="3914" y="2111"/>
                  </a:lnTo>
                  <a:lnTo>
                    <a:pt x="3843" y="2011"/>
                  </a:lnTo>
                  <a:lnTo>
                    <a:pt x="3759" y="1921"/>
                  </a:lnTo>
                  <a:lnTo>
                    <a:pt x="3660" y="1839"/>
                  </a:lnTo>
                  <a:lnTo>
                    <a:pt x="3549" y="1765"/>
                  </a:lnTo>
                  <a:lnTo>
                    <a:pt x="3424" y="1699"/>
                  </a:lnTo>
                  <a:lnTo>
                    <a:pt x="3287" y="1643"/>
                  </a:lnTo>
                  <a:lnTo>
                    <a:pt x="3137" y="1595"/>
                  </a:lnTo>
                  <a:lnTo>
                    <a:pt x="3056" y="1575"/>
                  </a:lnTo>
                  <a:lnTo>
                    <a:pt x="3102" y="1388"/>
                  </a:lnTo>
                  <a:lnTo>
                    <a:pt x="3192" y="1411"/>
                  </a:lnTo>
                  <a:lnTo>
                    <a:pt x="3362" y="1466"/>
                  </a:lnTo>
                  <a:lnTo>
                    <a:pt x="3518" y="1531"/>
                  </a:lnTo>
                  <a:lnTo>
                    <a:pt x="3659" y="1607"/>
                  </a:lnTo>
                  <a:lnTo>
                    <a:pt x="3786" y="1693"/>
                  </a:lnTo>
                  <a:lnTo>
                    <a:pt x="3899" y="1788"/>
                  </a:lnTo>
                  <a:lnTo>
                    <a:pt x="3996" y="1896"/>
                  </a:lnTo>
                  <a:lnTo>
                    <a:pt x="4079" y="2013"/>
                  </a:lnTo>
                  <a:lnTo>
                    <a:pt x="4114" y="2075"/>
                  </a:lnTo>
                  <a:lnTo>
                    <a:pt x="4144" y="2133"/>
                  </a:lnTo>
                  <a:lnTo>
                    <a:pt x="4190" y="2249"/>
                  </a:lnTo>
                  <a:lnTo>
                    <a:pt x="4223" y="2364"/>
                  </a:lnTo>
                  <a:lnTo>
                    <a:pt x="4245" y="2477"/>
                  </a:lnTo>
                  <a:lnTo>
                    <a:pt x="4251" y="2532"/>
                  </a:lnTo>
                  <a:lnTo>
                    <a:pt x="4289" y="2494"/>
                  </a:lnTo>
                  <a:lnTo>
                    <a:pt x="4365" y="2403"/>
                  </a:lnTo>
                  <a:lnTo>
                    <a:pt x="4439" y="2300"/>
                  </a:lnTo>
                  <a:lnTo>
                    <a:pt x="4503" y="2188"/>
                  </a:lnTo>
                  <a:lnTo>
                    <a:pt x="4552" y="2066"/>
                  </a:lnTo>
                  <a:lnTo>
                    <a:pt x="4573" y="1971"/>
                  </a:lnTo>
                  <a:lnTo>
                    <a:pt x="4580" y="1908"/>
                  </a:lnTo>
                  <a:lnTo>
                    <a:pt x="4580" y="1842"/>
                  </a:lnTo>
                  <a:lnTo>
                    <a:pt x="4571" y="1775"/>
                  </a:lnTo>
                  <a:lnTo>
                    <a:pt x="4555" y="1709"/>
                  </a:lnTo>
                  <a:lnTo>
                    <a:pt x="4529" y="1643"/>
                  </a:lnTo>
                  <a:lnTo>
                    <a:pt x="4510" y="1610"/>
                  </a:lnTo>
                  <a:lnTo>
                    <a:pt x="4565" y="1566"/>
                  </a:lnTo>
                  <a:lnTo>
                    <a:pt x="4658" y="1470"/>
                  </a:lnTo>
                  <a:lnTo>
                    <a:pt x="4735" y="1366"/>
                  </a:lnTo>
                  <a:lnTo>
                    <a:pt x="4796" y="1258"/>
                  </a:lnTo>
                  <a:lnTo>
                    <a:pt x="4841" y="1146"/>
                  </a:lnTo>
                  <a:lnTo>
                    <a:pt x="4872" y="1030"/>
                  </a:lnTo>
                  <a:lnTo>
                    <a:pt x="4892" y="915"/>
                  </a:lnTo>
                  <a:lnTo>
                    <a:pt x="4897" y="798"/>
                  </a:lnTo>
                  <a:lnTo>
                    <a:pt x="4892" y="683"/>
                  </a:lnTo>
                  <a:lnTo>
                    <a:pt x="4875" y="571"/>
                  </a:lnTo>
                  <a:lnTo>
                    <a:pt x="4849" y="463"/>
                  </a:lnTo>
                  <a:lnTo>
                    <a:pt x="4812" y="360"/>
                  </a:lnTo>
                  <a:lnTo>
                    <a:pt x="4768" y="264"/>
                  </a:lnTo>
                  <a:lnTo>
                    <a:pt x="4717" y="176"/>
                  </a:lnTo>
                  <a:lnTo>
                    <a:pt x="4658" y="97"/>
                  </a:lnTo>
                  <a:lnTo>
                    <a:pt x="4593" y="28"/>
                  </a:lnTo>
                  <a:lnTo>
                    <a:pt x="4560" y="0"/>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166" name="Google Shape;166;p14"/>
            <p:cNvSpPr/>
            <p:nvPr/>
          </p:nvSpPr>
          <p:spPr>
            <a:xfrm>
              <a:off x="6073064" y="1989337"/>
              <a:ext cx="1849436" cy="2098711"/>
            </a:xfrm>
            <a:custGeom>
              <a:rect b="b" l="l" r="r" t="t"/>
              <a:pathLst>
                <a:path extrusionOk="0" h="2098711" w="1849436">
                  <a:moveTo>
                    <a:pt x="874060" y="254097"/>
                  </a:moveTo>
                  <a:lnTo>
                    <a:pt x="918285" y="256911"/>
                  </a:lnTo>
                  <a:lnTo>
                    <a:pt x="961305" y="264550"/>
                  </a:lnTo>
                  <a:lnTo>
                    <a:pt x="1003520" y="276612"/>
                  </a:lnTo>
                  <a:lnTo>
                    <a:pt x="1043725" y="293096"/>
                  </a:lnTo>
                  <a:lnTo>
                    <a:pt x="1081920" y="313601"/>
                  </a:lnTo>
                  <a:lnTo>
                    <a:pt x="1117703" y="337322"/>
                  </a:lnTo>
                  <a:lnTo>
                    <a:pt x="1151073" y="364259"/>
                  </a:lnTo>
                  <a:lnTo>
                    <a:pt x="1181227" y="393207"/>
                  </a:lnTo>
                  <a:lnTo>
                    <a:pt x="1208566" y="424165"/>
                  </a:lnTo>
                  <a:lnTo>
                    <a:pt x="1233092" y="456329"/>
                  </a:lnTo>
                  <a:lnTo>
                    <a:pt x="1253194" y="490102"/>
                  </a:lnTo>
                  <a:lnTo>
                    <a:pt x="1269276" y="523874"/>
                  </a:lnTo>
                  <a:lnTo>
                    <a:pt x="1281740" y="558048"/>
                  </a:lnTo>
                  <a:lnTo>
                    <a:pt x="1289781" y="591419"/>
                  </a:lnTo>
                  <a:lnTo>
                    <a:pt x="1291389" y="607501"/>
                  </a:lnTo>
                  <a:lnTo>
                    <a:pt x="1290183" y="607501"/>
                  </a:lnTo>
                  <a:lnTo>
                    <a:pt x="1289781" y="607903"/>
                  </a:lnTo>
                  <a:lnTo>
                    <a:pt x="1291389" y="607501"/>
                  </a:lnTo>
                  <a:lnTo>
                    <a:pt x="1303451" y="666200"/>
                  </a:lnTo>
                  <a:lnTo>
                    <a:pt x="1315110" y="741384"/>
                  </a:lnTo>
                  <a:lnTo>
                    <a:pt x="1319533" y="786012"/>
                  </a:lnTo>
                  <a:lnTo>
                    <a:pt x="1319935" y="827423"/>
                  </a:lnTo>
                  <a:lnTo>
                    <a:pt x="1315914" y="865216"/>
                  </a:lnTo>
                  <a:lnTo>
                    <a:pt x="1307471" y="900999"/>
                  </a:lnTo>
                  <a:lnTo>
                    <a:pt x="1293399" y="934771"/>
                  </a:lnTo>
                  <a:lnTo>
                    <a:pt x="1284152" y="951255"/>
                  </a:lnTo>
                  <a:lnTo>
                    <a:pt x="1275307" y="964925"/>
                  </a:lnTo>
                  <a:lnTo>
                    <a:pt x="1256008" y="989852"/>
                  </a:lnTo>
                  <a:lnTo>
                    <a:pt x="1233896" y="1012367"/>
                  </a:lnTo>
                  <a:lnTo>
                    <a:pt x="1210979" y="1032470"/>
                  </a:lnTo>
                  <a:lnTo>
                    <a:pt x="1173990" y="1058201"/>
                  </a:lnTo>
                  <a:lnTo>
                    <a:pt x="1123332" y="1083932"/>
                  </a:lnTo>
                  <a:lnTo>
                    <a:pt x="1075487" y="1102427"/>
                  </a:lnTo>
                  <a:lnTo>
                    <a:pt x="1033272" y="1114488"/>
                  </a:lnTo>
                  <a:lnTo>
                    <a:pt x="987840" y="1123333"/>
                  </a:lnTo>
                  <a:lnTo>
                    <a:pt x="980603" y="1124539"/>
                  </a:lnTo>
                  <a:lnTo>
                    <a:pt x="987840" y="1200929"/>
                  </a:lnTo>
                  <a:lnTo>
                    <a:pt x="999098" y="1200125"/>
                  </a:lnTo>
                  <a:lnTo>
                    <a:pt x="1053777" y="1188868"/>
                  </a:lnTo>
                  <a:lnTo>
                    <a:pt x="1103631" y="1174796"/>
                  </a:lnTo>
                  <a:lnTo>
                    <a:pt x="1159918" y="1152683"/>
                  </a:lnTo>
                  <a:lnTo>
                    <a:pt x="1204144" y="1129766"/>
                  </a:lnTo>
                  <a:lnTo>
                    <a:pt x="1233494" y="1111272"/>
                  </a:lnTo>
                  <a:lnTo>
                    <a:pt x="1262441" y="1090365"/>
                  </a:lnTo>
                  <a:lnTo>
                    <a:pt x="1289781" y="1066644"/>
                  </a:lnTo>
                  <a:lnTo>
                    <a:pt x="1315914" y="1038902"/>
                  </a:lnTo>
                  <a:lnTo>
                    <a:pt x="1339233" y="1008346"/>
                  </a:lnTo>
                  <a:lnTo>
                    <a:pt x="1349686" y="991460"/>
                  </a:lnTo>
                  <a:lnTo>
                    <a:pt x="1360542" y="972162"/>
                  </a:lnTo>
                  <a:lnTo>
                    <a:pt x="1378634" y="931957"/>
                  </a:lnTo>
                  <a:lnTo>
                    <a:pt x="1391902" y="889741"/>
                  </a:lnTo>
                  <a:lnTo>
                    <a:pt x="1399541" y="845113"/>
                  </a:lnTo>
                  <a:lnTo>
                    <a:pt x="1402757" y="798073"/>
                  </a:lnTo>
                  <a:lnTo>
                    <a:pt x="1401149" y="748621"/>
                  </a:lnTo>
                  <a:lnTo>
                    <a:pt x="1394314" y="697158"/>
                  </a:lnTo>
                  <a:lnTo>
                    <a:pt x="1383057" y="643283"/>
                  </a:lnTo>
                  <a:lnTo>
                    <a:pt x="1375016" y="615944"/>
                  </a:lnTo>
                  <a:lnTo>
                    <a:pt x="1395118" y="621171"/>
                  </a:lnTo>
                  <a:lnTo>
                    <a:pt x="1434117" y="635242"/>
                  </a:lnTo>
                  <a:lnTo>
                    <a:pt x="1471508" y="653737"/>
                  </a:lnTo>
                  <a:lnTo>
                    <a:pt x="1507693" y="676654"/>
                  </a:lnTo>
                  <a:lnTo>
                    <a:pt x="1541465" y="703993"/>
                  </a:lnTo>
                  <a:lnTo>
                    <a:pt x="1573227" y="734147"/>
                  </a:lnTo>
                  <a:lnTo>
                    <a:pt x="1601773" y="767919"/>
                  </a:lnTo>
                  <a:lnTo>
                    <a:pt x="1627906" y="804506"/>
                  </a:lnTo>
                  <a:lnTo>
                    <a:pt x="1650823" y="843505"/>
                  </a:lnTo>
                  <a:lnTo>
                    <a:pt x="1670121" y="884514"/>
                  </a:lnTo>
                  <a:lnTo>
                    <a:pt x="1685801" y="927936"/>
                  </a:lnTo>
                  <a:lnTo>
                    <a:pt x="1697059" y="972564"/>
                  </a:lnTo>
                  <a:lnTo>
                    <a:pt x="1704698" y="1019202"/>
                  </a:lnTo>
                  <a:lnTo>
                    <a:pt x="1706708" y="1065840"/>
                  </a:lnTo>
                  <a:lnTo>
                    <a:pt x="1703894" y="1113282"/>
                  </a:lnTo>
                  <a:lnTo>
                    <a:pt x="1696255" y="1161528"/>
                  </a:lnTo>
                  <a:lnTo>
                    <a:pt x="1689822" y="1184847"/>
                  </a:lnTo>
                  <a:lnTo>
                    <a:pt x="1701481" y="1188466"/>
                  </a:lnTo>
                  <a:lnTo>
                    <a:pt x="1722790" y="1196909"/>
                  </a:lnTo>
                  <a:lnTo>
                    <a:pt x="1742088" y="1207362"/>
                  </a:lnTo>
                  <a:lnTo>
                    <a:pt x="1759377" y="1219826"/>
                  </a:lnTo>
                  <a:lnTo>
                    <a:pt x="1782294" y="1241537"/>
                  </a:lnTo>
                  <a:lnTo>
                    <a:pt x="1807221" y="1276515"/>
                  </a:lnTo>
                  <a:lnTo>
                    <a:pt x="1825313" y="1316720"/>
                  </a:lnTo>
                  <a:lnTo>
                    <a:pt x="1838581" y="1359740"/>
                  </a:lnTo>
                  <a:lnTo>
                    <a:pt x="1846220" y="1405172"/>
                  </a:lnTo>
                  <a:lnTo>
                    <a:pt x="1849436" y="1451810"/>
                  </a:lnTo>
                  <a:lnTo>
                    <a:pt x="1849034" y="1474727"/>
                  </a:lnTo>
                  <a:lnTo>
                    <a:pt x="1847426" y="1492819"/>
                  </a:lnTo>
                  <a:lnTo>
                    <a:pt x="1840993" y="1528602"/>
                  </a:lnTo>
                  <a:lnTo>
                    <a:pt x="1836168" y="1545890"/>
                  </a:lnTo>
                  <a:lnTo>
                    <a:pt x="1832148" y="1559962"/>
                  </a:lnTo>
                  <a:lnTo>
                    <a:pt x="1821695" y="1586095"/>
                  </a:lnTo>
                  <a:lnTo>
                    <a:pt x="1808829" y="1611022"/>
                  </a:lnTo>
                  <a:lnTo>
                    <a:pt x="1793551" y="1633537"/>
                  </a:lnTo>
                  <a:lnTo>
                    <a:pt x="1775861" y="1654846"/>
                  </a:lnTo>
                  <a:lnTo>
                    <a:pt x="1755758" y="1674144"/>
                  </a:lnTo>
                  <a:lnTo>
                    <a:pt x="1732841" y="1692237"/>
                  </a:lnTo>
                  <a:lnTo>
                    <a:pt x="1707110" y="1708721"/>
                  </a:lnTo>
                  <a:lnTo>
                    <a:pt x="1693440" y="1716360"/>
                  </a:lnTo>
                  <a:lnTo>
                    <a:pt x="1680173" y="1723195"/>
                  </a:lnTo>
                  <a:lnTo>
                    <a:pt x="1652833" y="1734050"/>
                  </a:lnTo>
                  <a:lnTo>
                    <a:pt x="1625494" y="1742091"/>
                  </a:lnTo>
                  <a:lnTo>
                    <a:pt x="1598154" y="1746514"/>
                  </a:lnTo>
                  <a:lnTo>
                    <a:pt x="1557547" y="1750132"/>
                  </a:lnTo>
                  <a:lnTo>
                    <a:pt x="1506084" y="1748524"/>
                  </a:lnTo>
                  <a:lnTo>
                    <a:pt x="1459446" y="1742091"/>
                  </a:lnTo>
                  <a:lnTo>
                    <a:pt x="1421654" y="1732442"/>
                  </a:lnTo>
                  <a:lnTo>
                    <a:pt x="1381851" y="1719978"/>
                  </a:lnTo>
                  <a:lnTo>
                    <a:pt x="1376222" y="1717566"/>
                  </a:lnTo>
                  <a:lnTo>
                    <a:pt x="1347676" y="1704700"/>
                  </a:lnTo>
                  <a:lnTo>
                    <a:pt x="1331996" y="1695453"/>
                  </a:lnTo>
                  <a:lnTo>
                    <a:pt x="1303451" y="1672536"/>
                  </a:lnTo>
                  <a:lnTo>
                    <a:pt x="1290585" y="1659671"/>
                  </a:lnTo>
                  <a:lnTo>
                    <a:pt x="1274503" y="1641176"/>
                  </a:lnTo>
                  <a:lnTo>
                    <a:pt x="1249978" y="1601775"/>
                  </a:lnTo>
                  <a:lnTo>
                    <a:pt x="1233092" y="1561168"/>
                  </a:lnTo>
                  <a:lnTo>
                    <a:pt x="1221834" y="1521365"/>
                  </a:lnTo>
                  <a:lnTo>
                    <a:pt x="1213793" y="1468294"/>
                  </a:lnTo>
                  <a:lnTo>
                    <a:pt x="1212185" y="1422460"/>
                  </a:lnTo>
                  <a:lnTo>
                    <a:pt x="1212587" y="1417233"/>
                  </a:lnTo>
                  <a:lnTo>
                    <a:pt x="1135795" y="1410800"/>
                  </a:lnTo>
                  <a:lnTo>
                    <a:pt x="1134991" y="1418841"/>
                  </a:lnTo>
                  <a:lnTo>
                    <a:pt x="1135393" y="1459047"/>
                  </a:lnTo>
                  <a:lnTo>
                    <a:pt x="1139012" y="1496437"/>
                  </a:lnTo>
                  <a:lnTo>
                    <a:pt x="1147053" y="1540663"/>
                  </a:lnTo>
                  <a:lnTo>
                    <a:pt x="1160320" y="1589311"/>
                  </a:lnTo>
                  <a:lnTo>
                    <a:pt x="1182433" y="1639166"/>
                  </a:lnTo>
                  <a:lnTo>
                    <a:pt x="1204948" y="1676155"/>
                  </a:lnTo>
                  <a:lnTo>
                    <a:pt x="1223040" y="1699876"/>
                  </a:lnTo>
                  <a:lnTo>
                    <a:pt x="1233494" y="1711535"/>
                  </a:lnTo>
                  <a:lnTo>
                    <a:pt x="1251586" y="1730432"/>
                  </a:lnTo>
                  <a:lnTo>
                    <a:pt x="1292997" y="1762596"/>
                  </a:lnTo>
                  <a:lnTo>
                    <a:pt x="1315110" y="1775864"/>
                  </a:lnTo>
                  <a:lnTo>
                    <a:pt x="1309883" y="1795162"/>
                  </a:lnTo>
                  <a:lnTo>
                    <a:pt x="1297420" y="1830945"/>
                  </a:lnTo>
                  <a:lnTo>
                    <a:pt x="1282544" y="1863913"/>
                  </a:lnTo>
                  <a:lnTo>
                    <a:pt x="1265256" y="1894067"/>
                  </a:lnTo>
                  <a:lnTo>
                    <a:pt x="1245957" y="1921808"/>
                  </a:lnTo>
                  <a:lnTo>
                    <a:pt x="1224648" y="1945529"/>
                  </a:lnTo>
                  <a:lnTo>
                    <a:pt x="1201329" y="1966838"/>
                  </a:lnTo>
                  <a:lnTo>
                    <a:pt x="1175196" y="1985735"/>
                  </a:lnTo>
                  <a:lnTo>
                    <a:pt x="1161124" y="1993776"/>
                  </a:lnTo>
                  <a:lnTo>
                    <a:pt x="1139012" y="2005033"/>
                  </a:lnTo>
                  <a:lnTo>
                    <a:pt x="1092374" y="2021115"/>
                  </a:lnTo>
                  <a:lnTo>
                    <a:pt x="1044932" y="2030764"/>
                  </a:lnTo>
                  <a:lnTo>
                    <a:pt x="997892" y="2034383"/>
                  </a:lnTo>
                  <a:lnTo>
                    <a:pt x="953264" y="2033177"/>
                  </a:lnTo>
                  <a:lnTo>
                    <a:pt x="911451" y="2029156"/>
                  </a:lnTo>
                  <a:lnTo>
                    <a:pt x="856772" y="2019507"/>
                  </a:lnTo>
                  <a:lnTo>
                    <a:pt x="829432" y="2013074"/>
                  </a:lnTo>
                  <a:lnTo>
                    <a:pt x="848328" y="1988951"/>
                  </a:lnTo>
                  <a:lnTo>
                    <a:pt x="879286" y="1939901"/>
                  </a:lnTo>
                  <a:lnTo>
                    <a:pt x="903007" y="1891654"/>
                  </a:lnTo>
                  <a:lnTo>
                    <a:pt x="919894" y="1845419"/>
                  </a:lnTo>
                  <a:lnTo>
                    <a:pt x="936378" y="1785111"/>
                  </a:lnTo>
                  <a:lnTo>
                    <a:pt x="944419" y="1732844"/>
                  </a:lnTo>
                  <a:lnTo>
                    <a:pt x="944821" y="1725607"/>
                  </a:lnTo>
                  <a:lnTo>
                    <a:pt x="867627" y="1721587"/>
                  </a:lnTo>
                  <a:lnTo>
                    <a:pt x="867225" y="1728019"/>
                  </a:lnTo>
                  <a:lnTo>
                    <a:pt x="860792" y="1767420"/>
                  </a:lnTo>
                  <a:lnTo>
                    <a:pt x="851545" y="1805615"/>
                  </a:lnTo>
                  <a:lnTo>
                    <a:pt x="836267" y="1849841"/>
                  </a:lnTo>
                  <a:lnTo>
                    <a:pt x="814556" y="1897685"/>
                  </a:lnTo>
                  <a:lnTo>
                    <a:pt x="784402" y="1946334"/>
                  </a:lnTo>
                  <a:lnTo>
                    <a:pt x="754651" y="1980910"/>
                  </a:lnTo>
                  <a:lnTo>
                    <a:pt x="732136" y="2003023"/>
                  </a:lnTo>
                  <a:lnTo>
                    <a:pt x="719672" y="2013476"/>
                  </a:lnTo>
                  <a:lnTo>
                    <a:pt x="701982" y="2027548"/>
                  </a:lnTo>
                  <a:lnTo>
                    <a:pt x="662983" y="2051269"/>
                  </a:lnTo>
                  <a:lnTo>
                    <a:pt x="620767" y="2070166"/>
                  </a:lnTo>
                  <a:lnTo>
                    <a:pt x="574934" y="2084639"/>
                  </a:lnTo>
                  <a:lnTo>
                    <a:pt x="525883" y="2094289"/>
                  </a:lnTo>
                  <a:lnTo>
                    <a:pt x="473215" y="2098711"/>
                  </a:lnTo>
                  <a:lnTo>
                    <a:pt x="417329" y="2098711"/>
                  </a:lnTo>
                  <a:lnTo>
                    <a:pt x="357826" y="2094289"/>
                  </a:lnTo>
                  <a:lnTo>
                    <a:pt x="327270" y="2089866"/>
                  </a:lnTo>
                  <a:lnTo>
                    <a:pt x="300333" y="2085443"/>
                  </a:lnTo>
                  <a:lnTo>
                    <a:pt x="248066" y="2068557"/>
                  </a:lnTo>
                  <a:lnTo>
                    <a:pt x="199418" y="2045238"/>
                  </a:lnTo>
                  <a:lnTo>
                    <a:pt x="153584" y="2016693"/>
                  </a:lnTo>
                  <a:lnTo>
                    <a:pt x="112173" y="1984126"/>
                  </a:lnTo>
                  <a:lnTo>
                    <a:pt x="74380" y="1950354"/>
                  </a:lnTo>
                  <a:lnTo>
                    <a:pt x="25329" y="1898891"/>
                  </a:lnTo>
                  <a:lnTo>
                    <a:pt x="0" y="1867933"/>
                  </a:lnTo>
                  <a:lnTo>
                    <a:pt x="0" y="786012"/>
                  </a:lnTo>
                  <a:lnTo>
                    <a:pt x="32968" y="780383"/>
                  </a:lnTo>
                  <a:lnTo>
                    <a:pt x="95286" y="772744"/>
                  </a:lnTo>
                  <a:lnTo>
                    <a:pt x="154388" y="770734"/>
                  </a:lnTo>
                  <a:lnTo>
                    <a:pt x="209067" y="773548"/>
                  </a:lnTo>
                  <a:lnTo>
                    <a:pt x="260127" y="781991"/>
                  </a:lnTo>
                  <a:lnTo>
                    <a:pt x="306765" y="796063"/>
                  </a:lnTo>
                  <a:lnTo>
                    <a:pt x="350187" y="815362"/>
                  </a:lnTo>
                  <a:lnTo>
                    <a:pt x="389186" y="839887"/>
                  </a:lnTo>
                  <a:lnTo>
                    <a:pt x="406876" y="853959"/>
                  </a:lnTo>
                  <a:lnTo>
                    <a:pt x="418938" y="864814"/>
                  </a:lnTo>
                  <a:lnTo>
                    <a:pt x="440648" y="887329"/>
                  </a:lnTo>
                  <a:lnTo>
                    <a:pt x="459947" y="911854"/>
                  </a:lnTo>
                  <a:lnTo>
                    <a:pt x="477235" y="937183"/>
                  </a:lnTo>
                  <a:lnTo>
                    <a:pt x="498544" y="976986"/>
                  </a:lnTo>
                  <a:lnTo>
                    <a:pt x="519853" y="1031263"/>
                  </a:lnTo>
                  <a:lnTo>
                    <a:pt x="535131" y="1084736"/>
                  </a:lnTo>
                  <a:lnTo>
                    <a:pt x="543976" y="1134993"/>
                  </a:lnTo>
                  <a:lnTo>
                    <a:pt x="550811" y="1198919"/>
                  </a:lnTo>
                  <a:lnTo>
                    <a:pt x="551213" y="1227465"/>
                  </a:lnTo>
                  <a:lnTo>
                    <a:pt x="528296" y="1234702"/>
                  </a:lnTo>
                  <a:lnTo>
                    <a:pt x="486884" y="1253598"/>
                  </a:lnTo>
                  <a:lnTo>
                    <a:pt x="450298" y="1274907"/>
                  </a:lnTo>
                  <a:lnTo>
                    <a:pt x="419340" y="1297824"/>
                  </a:lnTo>
                  <a:lnTo>
                    <a:pt x="383557" y="1330390"/>
                  </a:lnTo>
                  <a:lnTo>
                    <a:pt x="357022" y="1359740"/>
                  </a:lnTo>
                  <a:lnTo>
                    <a:pt x="354207" y="1363760"/>
                  </a:lnTo>
                  <a:lnTo>
                    <a:pt x="417329" y="1407986"/>
                  </a:lnTo>
                  <a:lnTo>
                    <a:pt x="424566" y="1397935"/>
                  </a:lnTo>
                  <a:lnTo>
                    <a:pt x="466782" y="1356925"/>
                  </a:lnTo>
                  <a:lnTo>
                    <a:pt x="498544" y="1334411"/>
                  </a:lnTo>
                  <a:lnTo>
                    <a:pt x="523873" y="1320339"/>
                  </a:lnTo>
                  <a:lnTo>
                    <a:pt x="552017" y="1307875"/>
                  </a:lnTo>
                  <a:lnTo>
                    <a:pt x="582975" y="1298628"/>
                  </a:lnTo>
                  <a:lnTo>
                    <a:pt x="617551" y="1292597"/>
                  </a:lnTo>
                  <a:lnTo>
                    <a:pt x="654540" y="1291793"/>
                  </a:lnTo>
                  <a:lnTo>
                    <a:pt x="694745" y="1295814"/>
                  </a:lnTo>
                  <a:lnTo>
                    <a:pt x="737764" y="1306267"/>
                  </a:lnTo>
                  <a:lnTo>
                    <a:pt x="783196" y="1323957"/>
                  </a:lnTo>
                  <a:lnTo>
                    <a:pt x="831844" y="1350091"/>
                  </a:lnTo>
                  <a:lnTo>
                    <a:pt x="857174" y="1366575"/>
                  </a:lnTo>
                  <a:lnTo>
                    <a:pt x="900997" y="1303051"/>
                  </a:lnTo>
                  <a:lnTo>
                    <a:pt x="881297" y="1290185"/>
                  </a:lnTo>
                  <a:lnTo>
                    <a:pt x="843504" y="1267670"/>
                  </a:lnTo>
                  <a:lnTo>
                    <a:pt x="807319" y="1249980"/>
                  </a:lnTo>
                  <a:lnTo>
                    <a:pt x="771537" y="1235908"/>
                  </a:lnTo>
                  <a:lnTo>
                    <a:pt x="737362" y="1225454"/>
                  </a:lnTo>
                  <a:lnTo>
                    <a:pt x="704394" y="1218620"/>
                  </a:lnTo>
                  <a:lnTo>
                    <a:pt x="673436" y="1215001"/>
                  </a:lnTo>
                  <a:lnTo>
                    <a:pt x="642880" y="1214197"/>
                  </a:lnTo>
                  <a:lnTo>
                    <a:pt x="628406" y="1214599"/>
                  </a:lnTo>
                  <a:lnTo>
                    <a:pt x="627200" y="1190476"/>
                  </a:lnTo>
                  <a:lnTo>
                    <a:pt x="621572" y="1127354"/>
                  </a:lnTo>
                  <a:lnTo>
                    <a:pt x="607500" y="1052974"/>
                  </a:lnTo>
                  <a:lnTo>
                    <a:pt x="589005" y="993069"/>
                  </a:lnTo>
                  <a:lnTo>
                    <a:pt x="572521" y="952461"/>
                  </a:lnTo>
                  <a:lnTo>
                    <a:pt x="562872" y="931957"/>
                  </a:lnTo>
                  <a:lnTo>
                    <a:pt x="592624" y="914266"/>
                  </a:lnTo>
                  <a:lnTo>
                    <a:pt x="645695" y="875669"/>
                  </a:lnTo>
                  <a:lnTo>
                    <a:pt x="682683" y="843907"/>
                  </a:lnTo>
                  <a:lnTo>
                    <a:pt x="720074" y="806516"/>
                  </a:lnTo>
                  <a:lnTo>
                    <a:pt x="755455" y="763095"/>
                  </a:lnTo>
                  <a:lnTo>
                    <a:pt x="788021" y="714447"/>
                  </a:lnTo>
                  <a:lnTo>
                    <a:pt x="814958" y="659365"/>
                  </a:lnTo>
                  <a:lnTo>
                    <a:pt x="825814" y="629212"/>
                  </a:lnTo>
                  <a:lnTo>
                    <a:pt x="832648" y="607903"/>
                  </a:lnTo>
                  <a:lnTo>
                    <a:pt x="843102" y="564883"/>
                  </a:lnTo>
                  <a:lnTo>
                    <a:pt x="848731" y="520255"/>
                  </a:lnTo>
                  <a:lnTo>
                    <a:pt x="850339" y="475628"/>
                  </a:lnTo>
                  <a:lnTo>
                    <a:pt x="847926" y="429392"/>
                  </a:lnTo>
                  <a:lnTo>
                    <a:pt x="841092" y="382352"/>
                  </a:lnTo>
                  <a:lnTo>
                    <a:pt x="830236" y="334910"/>
                  </a:lnTo>
                  <a:lnTo>
                    <a:pt x="814556" y="286261"/>
                  </a:lnTo>
                  <a:lnTo>
                    <a:pt x="804907" y="262138"/>
                  </a:lnTo>
                  <a:lnTo>
                    <a:pt x="828628" y="257716"/>
                  </a:lnTo>
                  <a:close/>
                  <a:moveTo>
                    <a:pt x="337672" y="0"/>
                  </a:moveTo>
                  <a:lnTo>
                    <a:pt x="354174" y="805"/>
                  </a:lnTo>
                  <a:lnTo>
                    <a:pt x="386371" y="3218"/>
                  </a:lnTo>
                  <a:lnTo>
                    <a:pt x="433058" y="11665"/>
                  </a:lnTo>
                  <a:lnTo>
                    <a:pt x="489806" y="30972"/>
                  </a:lnTo>
                  <a:lnTo>
                    <a:pt x="540920" y="57118"/>
                  </a:lnTo>
                  <a:lnTo>
                    <a:pt x="586801" y="88090"/>
                  </a:lnTo>
                  <a:lnTo>
                    <a:pt x="627048" y="123890"/>
                  </a:lnTo>
                  <a:lnTo>
                    <a:pt x="660856" y="160896"/>
                  </a:lnTo>
                  <a:lnTo>
                    <a:pt x="689431" y="197901"/>
                  </a:lnTo>
                  <a:lnTo>
                    <a:pt x="701103" y="216002"/>
                  </a:lnTo>
                  <a:lnTo>
                    <a:pt x="714787" y="242550"/>
                  </a:lnTo>
                  <a:lnTo>
                    <a:pt x="736520" y="294841"/>
                  </a:lnTo>
                  <a:lnTo>
                    <a:pt x="753826" y="345925"/>
                  </a:lnTo>
                  <a:lnTo>
                    <a:pt x="765900" y="395401"/>
                  </a:lnTo>
                  <a:lnTo>
                    <a:pt x="772340" y="443669"/>
                  </a:lnTo>
                  <a:lnTo>
                    <a:pt x="773547" y="491133"/>
                  </a:lnTo>
                  <a:lnTo>
                    <a:pt x="769925" y="536989"/>
                  </a:lnTo>
                  <a:lnTo>
                    <a:pt x="760668" y="581637"/>
                  </a:lnTo>
                  <a:lnTo>
                    <a:pt x="753826" y="603358"/>
                  </a:lnTo>
                  <a:lnTo>
                    <a:pt x="744569" y="629101"/>
                  </a:lnTo>
                  <a:lnTo>
                    <a:pt x="720824" y="676565"/>
                  </a:lnTo>
                  <a:lnTo>
                    <a:pt x="692248" y="718800"/>
                  </a:lnTo>
                  <a:lnTo>
                    <a:pt x="660856" y="756209"/>
                  </a:lnTo>
                  <a:lnTo>
                    <a:pt x="627853" y="788790"/>
                  </a:lnTo>
                  <a:lnTo>
                    <a:pt x="595253" y="816544"/>
                  </a:lnTo>
                  <a:lnTo>
                    <a:pt x="548164" y="849930"/>
                  </a:lnTo>
                  <a:lnTo>
                    <a:pt x="522809" y="865215"/>
                  </a:lnTo>
                  <a:lnTo>
                    <a:pt x="508722" y="846310"/>
                  </a:lnTo>
                  <a:lnTo>
                    <a:pt x="476122" y="811315"/>
                  </a:lnTo>
                  <a:lnTo>
                    <a:pt x="458011" y="794823"/>
                  </a:lnTo>
                  <a:lnTo>
                    <a:pt x="437082" y="777929"/>
                  </a:lnTo>
                  <a:lnTo>
                    <a:pt x="391603" y="748968"/>
                  </a:lnTo>
                  <a:lnTo>
                    <a:pt x="342100" y="726041"/>
                  </a:lnTo>
                  <a:lnTo>
                    <a:pt x="288974" y="708744"/>
                  </a:lnTo>
                  <a:lnTo>
                    <a:pt x="231420" y="697884"/>
                  </a:lnTo>
                  <a:lnTo>
                    <a:pt x="170647" y="693057"/>
                  </a:lnTo>
                  <a:lnTo>
                    <a:pt x="105447" y="694264"/>
                  </a:lnTo>
                  <a:lnTo>
                    <a:pt x="35820" y="700700"/>
                  </a:lnTo>
                  <a:lnTo>
                    <a:pt x="0" y="707135"/>
                  </a:lnTo>
                  <a:lnTo>
                    <a:pt x="0" y="425166"/>
                  </a:lnTo>
                  <a:lnTo>
                    <a:pt x="403" y="402641"/>
                  </a:lnTo>
                  <a:lnTo>
                    <a:pt x="3220" y="359199"/>
                  </a:lnTo>
                  <a:lnTo>
                    <a:pt x="7647" y="316964"/>
                  </a:lnTo>
                  <a:lnTo>
                    <a:pt x="15697" y="277142"/>
                  </a:lnTo>
                  <a:lnTo>
                    <a:pt x="26161" y="238930"/>
                  </a:lnTo>
                  <a:lnTo>
                    <a:pt x="39442" y="202326"/>
                  </a:lnTo>
                  <a:lnTo>
                    <a:pt x="55139" y="168538"/>
                  </a:lnTo>
                  <a:lnTo>
                    <a:pt x="73652" y="137163"/>
                  </a:lnTo>
                  <a:lnTo>
                    <a:pt x="94581" y="109007"/>
                  </a:lnTo>
                  <a:lnTo>
                    <a:pt x="117924" y="83263"/>
                  </a:lnTo>
                  <a:lnTo>
                    <a:pt x="144487" y="60738"/>
                  </a:lnTo>
                  <a:lnTo>
                    <a:pt x="173867" y="41431"/>
                  </a:lnTo>
                  <a:lnTo>
                    <a:pt x="204857" y="25743"/>
                  </a:lnTo>
                  <a:lnTo>
                    <a:pt x="239470" y="13274"/>
                  </a:lnTo>
                  <a:lnTo>
                    <a:pt x="276497" y="4827"/>
                  </a:lnTo>
                  <a:lnTo>
                    <a:pt x="316744" y="805"/>
                  </a:lnTo>
                  <a:close/>
                </a:path>
              </a:pathLst>
            </a:custGeom>
            <a:solidFill>
              <a:srgbClr val="F57A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167" name="Google Shape;167;p14"/>
            <p:cNvSpPr/>
            <p:nvPr/>
          </p:nvSpPr>
          <p:spPr>
            <a:xfrm>
              <a:off x="4104618" y="1989337"/>
              <a:ext cx="1847829" cy="2220934"/>
            </a:xfrm>
            <a:custGeom>
              <a:rect b="b" l="l" r="r" t="t"/>
              <a:pathLst>
                <a:path extrusionOk="0" h="2220934" w="1847829">
                  <a:moveTo>
                    <a:pt x="649716" y="931151"/>
                  </a:moveTo>
                  <a:lnTo>
                    <a:pt x="675045" y="945217"/>
                  </a:lnTo>
                  <a:lnTo>
                    <a:pt x="724497" y="969330"/>
                  </a:lnTo>
                  <a:lnTo>
                    <a:pt x="773145" y="987414"/>
                  </a:lnTo>
                  <a:lnTo>
                    <a:pt x="821794" y="1001078"/>
                  </a:lnTo>
                  <a:lnTo>
                    <a:pt x="869236" y="1008714"/>
                  </a:lnTo>
                  <a:lnTo>
                    <a:pt x="916276" y="1011929"/>
                  </a:lnTo>
                  <a:lnTo>
                    <a:pt x="962512" y="1009518"/>
                  </a:lnTo>
                  <a:lnTo>
                    <a:pt x="1007944" y="1001078"/>
                  </a:lnTo>
                  <a:lnTo>
                    <a:pt x="1030056" y="995452"/>
                  </a:lnTo>
                  <a:lnTo>
                    <a:pt x="1048953" y="989022"/>
                  </a:lnTo>
                  <a:lnTo>
                    <a:pt x="1085540" y="974554"/>
                  </a:lnTo>
                  <a:lnTo>
                    <a:pt x="1102024" y="965713"/>
                  </a:lnTo>
                  <a:lnTo>
                    <a:pt x="1117704" y="991031"/>
                  </a:lnTo>
                  <a:lnTo>
                    <a:pt x="1144239" y="1040865"/>
                  </a:lnTo>
                  <a:lnTo>
                    <a:pt x="1164744" y="1088689"/>
                  </a:lnTo>
                  <a:lnTo>
                    <a:pt x="1179218" y="1135307"/>
                  </a:lnTo>
                  <a:lnTo>
                    <a:pt x="1188063" y="1181925"/>
                  </a:lnTo>
                  <a:lnTo>
                    <a:pt x="1191681" y="1227338"/>
                  </a:lnTo>
                  <a:lnTo>
                    <a:pt x="1189269" y="1272348"/>
                  </a:lnTo>
                  <a:lnTo>
                    <a:pt x="1181228" y="1317761"/>
                  </a:lnTo>
                  <a:lnTo>
                    <a:pt x="1175599" y="1340668"/>
                  </a:lnTo>
                  <a:lnTo>
                    <a:pt x="1170372" y="1355940"/>
                  </a:lnTo>
                  <a:lnTo>
                    <a:pt x="1153084" y="1384875"/>
                  </a:lnTo>
                  <a:lnTo>
                    <a:pt x="1129363" y="1412605"/>
                  </a:lnTo>
                  <a:lnTo>
                    <a:pt x="1100013" y="1437521"/>
                  </a:lnTo>
                  <a:lnTo>
                    <a:pt x="1066643" y="1460027"/>
                  </a:lnTo>
                  <a:lnTo>
                    <a:pt x="1030861" y="1479317"/>
                  </a:lnTo>
                  <a:lnTo>
                    <a:pt x="993872" y="1494187"/>
                  </a:lnTo>
                  <a:lnTo>
                    <a:pt x="956883" y="1504636"/>
                  </a:lnTo>
                  <a:lnTo>
                    <a:pt x="938389" y="1507851"/>
                  </a:lnTo>
                  <a:lnTo>
                    <a:pt x="888132" y="1516290"/>
                  </a:lnTo>
                  <a:lnTo>
                    <a:pt x="909843" y="1562507"/>
                  </a:lnTo>
                  <a:lnTo>
                    <a:pt x="916276" y="1576572"/>
                  </a:lnTo>
                  <a:lnTo>
                    <a:pt x="925925" y="1604704"/>
                  </a:lnTo>
                  <a:lnTo>
                    <a:pt x="932760" y="1632434"/>
                  </a:lnTo>
                  <a:lnTo>
                    <a:pt x="935976" y="1658958"/>
                  </a:lnTo>
                  <a:lnTo>
                    <a:pt x="935574" y="1684678"/>
                  </a:lnTo>
                  <a:lnTo>
                    <a:pt x="931554" y="1708791"/>
                  </a:lnTo>
                  <a:lnTo>
                    <a:pt x="924317" y="1732904"/>
                  </a:lnTo>
                  <a:lnTo>
                    <a:pt x="913864" y="1755410"/>
                  </a:lnTo>
                  <a:lnTo>
                    <a:pt x="907431" y="1765858"/>
                  </a:lnTo>
                  <a:lnTo>
                    <a:pt x="898988" y="1777915"/>
                  </a:lnTo>
                  <a:lnTo>
                    <a:pt x="878081" y="1800822"/>
                  </a:lnTo>
                  <a:lnTo>
                    <a:pt x="853154" y="1820514"/>
                  </a:lnTo>
                  <a:lnTo>
                    <a:pt x="824206" y="1837795"/>
                  </a:lnTo>
                  <a:lnTo>
                    <a:pt x="793248" y="1852263"/>
                  </a:lnTo>
                  <a:lnTo>
                    <a:pt x="758270" y="1863516"/>
                  </a:lnTo>
                  <a:lnTo>
                    <a:pt x="721281" y="1871955"/>
                  </a:lnTo>
                  <a:lnTo>
                    <a:pt x="682282" y="1877180"/>
                  </a:lnTo>
                  <a:lnTo>
                    <a:pt x="661777" y="1878385"/>
                  </a:lnTo>
                  <a:lnTo>
                    <a:pt x="659365" y="1864319"/>
                  </a:lnTo>
                  <a:lnTo>
                    <a:pt x="651726" y="1834982"/>
                  </a:lnTo>
                  <a:lnTo>
                    <a:pt x="641675" y="1806047"/>
                  </a:lnTo>
                  <a:lnTo>
                    <a:pt x="628005" y="1776709"/>
                  </a:lnTo>
                  <a:lnTo>
                    <a:pt x="619964" y="1762643"/>
                  </a:lnTo>
                  <a:lnTo>
                    <a:pt x="609510" y="1744961"/>
                  </a:lnTo>
                  <a:lnTo>
                    <a:pt x="585789" y="1711604"/>
                  </a:lnTo>
                  <a:lnTo>
                    <a:pt x="558450" y="1681463"/>
                  </a:lnTo>
                  <a:lnTo>
                    <a:pt x="529502" y="1654135"/>
                  </a:lnTo>
                  <a:lnTo>
                    <a:pt x="497338" y="1630424"/>
                  </a:lnTo>
                  <a:lnTo>
                    <a:pt x="463164" y="1609929"/>
                  </a:lnTo>
                  <a:lnTo>
                    <a:pt x="427381" y="1593853"/>
                  </a:lnTo>
                  <a:lnTo>
                    <a:pt x="390392" y="1581395"/>
                  </a:lnTo>
                  <a:lnTo>
                    <a:pt x="371094" y="1577376"/>
                  </a:lnTo>
                  <a:lnTo>
                    <a:pt x="347775" y="1572554"/>
                  </a:lnTo>
                  <a:lnTo>
                    <a:pt x="300333" y="1567731"/>
                  </a:lnTo>
                  <a:lnTo>
                    <a:pt x="253293" y="1567731"/>
                  </a:lnTo>
                  <a:lnTo>
                    <a:pt x="207459" y="1571348"/>
                  </a:lnTo>
                  <a:lnTo>
                    <a:pt x="163233" y="1578180"/>
                  </a:lnTo>
                  <a:lnTo>
                    <a:pt x="120213" y="1588227"/>
                  </a:lnTo>
                  <a:lnTo>
                    <a:pt x="60308" y="1605910"/>
                  </a:lnTo>
                  <a:lnTo>
                    <a:pt x="24927" y="1618770"/>
                  </a:lnTo>
                  <a:lnTo>
                    <a:pt x="16484" y="1594255"/>
                  </a:lnTo>
                  <a:lnTo>
                    <a:pt x="5227" y="1537590"/>
                  </a:lnTo>
                  <a:lnTo>
                    <a:pt x="0" y="1474495"/>
                  </a:lnTo>
                  <a:lnTo>
                    <a:pt x="2010" y="1409390"/>
                  </a:lnTo>
                  <a:lnTo>
                    <a:pt x="10453" y="1361566"/>
                  </a:lnTo>
                  <a:lnTo>
                    <a:pt x="18092" y="1330621"/>
                  </a:lnTo>
                  <a:lnTo>
                    <a:pt x="29350" y="1301686"/>
                  </a:lnTo>
                  <a:lnTo>
                    <a:pt x="43421" y="1274358"/>
                  </a:lnTo>
                  <a:lnTo>
                    <a:pt x="59906" y="1249441"/>
                  </a:lnTo>
                  <a:lnTo>
                    <a:pt x="80410" y="1227739"/>
                  </a:lnTo>
                  <a:lnTo>
                    <a:pt x="103729" y="1208851"/>
                  </a:lnTo>
                  <a:lnTo>
                    <a:pt x="130265" y="1194383"/>
                  </a:lnTo>
                  <a:lnTo>
                    <a:pt x="145543" y="1188757"/>
                  </a:lnTo>
                  <a:lnTo>
                    <a:pt x="164841" y="1190766"/>
                  </a:lnTo>
                  <a:lnTo>
                    <a:pt x="203438" y="1193981"/>
                  </a:lnTo>
                  <a:lnTo>
                    <a:pt x="222335" y="1193981"/>
                  </a:lnTo>
                  <a:lnTo>
                    <a:pt x="255705" y="1193178"/>
                  </a:lnTo>
                  <a:lnTo>
                    <a:pt x="323250" y="1184336"/>
                  </a:lnTo>
                  <a:lnTo>
                    <a:pt x="357022" y="1176701"/>
                  </a:lnTo>
                  <a:lnTo>
                    <a:pt x="385970" y="1167859"/>
                  </a:lnTo>
                  <a:lnTo>
                    <a:pt x="439845" y="1144148"/>
                  </a:lnTo>
                  <a:lnTo>
                    <a:pt x="487689" y="1114811"/>
                  </a:lnTo>
                  <a:lnTo>
                    <a:pt x="529904" y="1081455"/>
                  </a:lnTo>
                  <a:lnTo>
                    <a:pt x="566491" y="1045285"/>
                  </a:lnTo>
                  <a:lnTo>
                    <a:pt x="597047" y="1009518"/>
                  </a:lnTo>
                  <a:lnTo>
                    <a:pt x="633634" y="958881"/>
                  </a:lnTo>
                  <a:close/>
                  <a:moveTo>
                    <a:pt x="1510910" y="0"/>
                  </a:moveTo>
                  <a:lnTo>
                    <a:pt x="1531817" y="804"/>
                  </a:lnTo>
                  <a:lnTo>
                    <a:pt x="1571620" y="4824"/>
                  </a:lnTo>
                  <a:lnTo>
                    <a:pt x="1608608" y="13265"/>
                  </a:lnTo>
                  <a:lnTo>
                    <a:pt x="1642783" y="25727"/>
                  </a:lnTo>
                  <a:lnTo>
                    <a:pt x="1674545" y="41404"/>
                  </a:lnTo>
                  <a:lnTo>
                    <a:pt x="1703895" y="60699"/>
                  </a:lnTo>
                  <a:lnTo>
                    <a:pt x="1730028" y="83210"/>
                  </a:lnTo>
                  <a:lnTo>
                    <a:pt x="1753347" y="108936"/>
                  </a:lnTo>
                  <a:lnTo>
                    <a:pt x="1774656" y="137075"/>
                  </a:lnTo>
                  <a:lnTo>
                    <a:pt x="1793150" y="168429"/>
                  </a:lnTo>
                  <a:lnTo>
                    <a:pt x="1808428" y="202196"/>
                  </a:lnTo>
                  <a:lnTo>
                    <a:pt x="1821696" y="238776"/>
                  </a:lnTo>
                  <a:lnTo>
                    <a:pt x="1832149" y="276964"/>
                  </a:lnTo>
                  <a:lnTo>
                    <a:pt x="1839788" y="316760"/>
                  </a:lnTo>
                  <a:lnTo>
                    <a:pt x="1845015" y="358967"/>
                  </a:lnTo>
                  <a:lnTo>
                    <a:pt x="1847829" y="402381"/>
                  </a:lnTo>
                  <a:lnTo>
                    <a:pt x="1847829" y="424892"/>
                  </a:lnTo>
                  <a:lnTo>
                    <a:pt x="1847829" y="1993012"/>
                  </a:lnTo>
                  <a:lnTo>
                    <a:pt x="1821696" y="1980551"/>
                  </a:lnTo>
                  <a:lnTo>
                    <a:pt x="1767821" y="1960050"/>
                  </a:lnTo>
                  <a:lnTo>
                    <a:pt x="1714348" y="1945579"/>
                  </a:lnTo>
                  <a:lnTo>
                    <a:pt x="1660071" y="1936735"/>
                  </a:lnTo>
                  <a:lnTo>
                    <a:pt x="1606598" y="1934323"/>
                  </a:lnTo>
                  <a:lnTo>
                    <a:pt x="1552723" y="1937137"/>
                  </a:lnTo>
                  <a:lnTo>
                    <a:pt x="1500055" y="1945981"/>
                  </a:lnTo>
                  <a:lnTo>
                    <a:pt x="1448592" y="1961256"/>
                  </a:lnTo>
                  <a:lnTo>
                    <a:pt x="1422861" y="1971707"/>
                  </a:lnTo>
                  <a:lnTo>
                    <a:pt x="1401954" y="1980953"/>
                  </a:lnTo>
                  <a:lnTo>
                    <a:pt x="1361347" y="2003062"/>
                  </a:lnTo>
                  <a:lnTo>
                    <a:pt x="1323956" y="2028386"/>
                  </a:lnTo>
                  <a:lnTo>
                    <a:pt x="1289782" y="2057731"/>
                  </a:lnTo>
                  <a:lnTo>
                    <a:pt x="1258422" y="2089487"/>
                  </a:lnTo>
                  <a:lnTo>
                    <a:pt x="1230278" y="2123655"/>
                  </a:lnTo>
                  <a:lnTo>
                    <a:pt x="1205753" y="2161441"/>
                  </a:lnTo>
                  <a:lnTo>
                    <a:pt x="1185248" y="2200433"/>
                  </a:lnTo>
                  <a:lnTo>
                    <a:pt x="1176403" y="2220934"/>
                  </a:lnTo>
                  <a:lnTo>
                    <a:pt x="1169166" y="2201639"/>
                  </a:lnTo>
                  <a:lnTo>
                    <a:pt x="1151878" y="2165059"/>
                  </a:lnTo>
                  <a:lnTo>
                    <a:pt x="1132579" y="2132097"/>
                  </a:lnTo>
                  <a:lnTo>
                    <a:pt x="1112477" y="2102350"/>
                  </a:lnTo>
                  <a:lnTo>
                    <a:pt x="1091168" y="2075418"/>
                  </a:lnTo>
                  <a:lnTo>
                    <a:pt x="1068251" y="2051299"/>
                  </a:lnTo>
                  <a:lnTo>
                    <a:pt x="1044128" y="2029994"/>
                  </a:lnTo>
                  <a:lnTo>
                    <a:pt x="1019201" y="2011503"/>
                  </a:lnTo>
                  <a:lnTo>
                    <a:pt x="980202" y="1986982"/>
                  </a:lnTo>
                  <a:lnTo>
                    <a:pt x="926729" y="1962864"/>
                  </a:lnTo>
                  <a:lnTo>
                    <a:pt x="872050" y="1945981"/>
                  </a:lnTo>
                  <a:lnTo>
                    <a:pt x="818175" y="1936333"/>
                  </a:lnTo>
                  <a:lnTo>
                    <a:pt x="791238" y="1933519"/>
                  </a:lnTo>
                  <a:lnTo>
                    <a:pt x="820185" y="1924274"/>
                  </a:lnTo>
                  <a:lnTo>
                    <a:pt x="872050" y="1899351"/>
                  </a:lnTo>
                  <a:lnTo>
                    <a:pt x="917482" y="1867595"/>
                  </a:lnTo>
                  <a:lnTo>
                    <a:pt x="946027" y="1839456"/>
                  </a:lnTo>
                  <a:lnTo>
                    <a:pt x="962914" y="1818955"/>
                  </a:lnTo>
                  <a:lnTo>
                    <a:pt x="970151" y="1808102"/>
                  </a:lnTo>
                  <a:lnTo>
                    <a:pt x="982614" y="1788405"/>
                  </a:lnTo>
                  <a:lnTo>
                    <a:pt x="1000304" y="1746599"/>
                  </a:lnTo>
                  <a:lnTo>
                    <a:pt x="1010356" y="1701979"/>
                  </a:lnTo>
                  <a:lnTo>
                    <a:pt x="1011964" y="1655350"/>
                  </a:lnTo>
                  <a:lnTo>
                    <a:pt x="1009150" y="1631633"/>
                  </a:lnTo>
                  <a:lnTo>
                    <a:pt x="1032871" y="1646506"/>
                  </a:lnTo>
                  <a:lnTo>
                    <a:pt x="1078705" y="1673037"/>
                  </a:lnTo>
                  <a:lnTo>
                    <a:pt x="1123332" y="1695950"/>
                  </a:lnTo>
                  <a:lnTo>
                    <a:pt x="1167558" y="1714843"/>
                  </a:lnTo>
                  <a:lnTo>
                    <a:pt x="1210577" y="1730520"/>
                  </a:lnTo>
                  <a:lnTo>
                    <a:pt x="1251989" y="1741775"/>
                  </a:lnTo>
                  <a:lnTo>
                    <a:pt x="1292194" y="1749413"/>
                  </a:lnTo>
                  <a:lnTo>
                    <a:pt x="1331997" y="1753433"/>
                  </a:lnTo>
                  <a:lnTo>
                    <a:pt x="1350893" y="1753433"/>
                  </a:lnTo>
                  <a:lnTo>
                    <a:pt x="1379841" y="1753031"/>
                  </a:lnTo>
                  <a:lnTo>
                    <a:pt x="1435324" y="1744187"/>
                  </a:lnTo>
                  <a:lnTo>
                    <a:pt x="1462664" y="1735746"/>
                  </a:lnTo>
                  <a:lnTo>
                    <a:pt x="1478746" y="1729314"/>
                  </a:lnTo>
                  <a:lnTo>
                    <a:pt x="1508900" y="1715245"/>
                  </a:lnTo>
                  <a:lnTo>
                    <a:pt x="1536641" y="1699165"/>
                  </a:lnTo>
                  <a:lnTo>
                    <a:pt x="1561568" y="1681076"/>
                  </a:lnTo>
                  <a:lnTo>
                    <a:pt x="1594939" y="1651330"/>
                  </a:lnTo>
                  <a:lnTo>
                    <a:pt x="1630721" y="1609122"/>
                  </a:lnTo>
                  <a:lnTo>
                    <a:pt x="1658463" y="1567316"/>
                  </a:lnTo>
                  <a:lnTo>
                    <a:pt x="1677761" y="1530334"/>
                  </a:lnTo>
                  <a:lnTo>
                    <a:pt x="1695050" y="1488528"/>
                  </a:lnTo>
                  <a:lnTo>
                    <a:pt x="1697462" y="1479685"/>
                  </a:lnTo>
                  <a:lnTo>
                    <a:pt x="1623484" y="1457978"/>
                  </a:lnTo>
                  <a:lnTo>
                    <a:pt x="1621876" y="1463606"/>
                  </a:lnTo>
                  <a:lnTo>
                    <a:pt x="1608608" y="1496568"/>
                  </a:lnTo>
                  <a:lnTo>
                    <a:pt x="1592526" y="1526716"/>
                  </a:lnTo>
                  <a:lnTo>
                    <a:pt x="1570414" y="1560483"/>
                  </a:lnTo>
                  <a:lnTo>
                    <a:pt x="1541868" y="1595053"/>
                  </a:lnTo>
                  <a:lnTo>
                    <a:pt x="1505683" y="1626809"/>
                  </a:lnTo>
                  <a:lnTo>
                    <a:pt x="1473519" y="1647310"/>
                  </a:lnTo>
                  <a:lnTo>
                    <a:pt x="1449396" y="1658164"/>
                  </a:lnTo>
                  <a:lnTo>
                    <a:pt x="1436932" y="1662585"/>
                  </a:lnTo>
                  <a:lnTo>
                    <a:pt x="1416830" y="1669017"/>
                  </a:lnTo>
                  <a:lnTo>
                    <a:pt x="1374212" y="1675851"/>
                  </a:lnTo>
                  <a:lnTo>
                    <a:pt x="1329183" y="1676253"/>
                  </a:lnTo>
                  <a:lnTo>
                    <a:pt x="1281741" y="1669419"/>
                  </a:lnTo>
                  <a:lnTo>
                    <a:pt x="1231886" y="1656556"/>
                  </a:lnTo>
                  <a:lnTo>
                    <a:pt x="1179619" y="1636859"/>
                  </a:lnTo>
                  <a:lnTo>
                    <a:pt x="1124940" y="1610730"/>
                  </a:lnTo>
                  <a:lnTo>
                    <a:pt x="1068251" y="1577768"/>
                  </a:lnTo>
                  <a:lnTo>
                    <a:pt x="1038901" y="1558473"/>
                  </a:lnTo>
                  <a:lnTo>
                    <a:pt x="1056592" y="1551237"/>
                  </a:lnTo>
                  <a:lnTo>
                    <a:pt x="1091168" y="1533952"/>
                  </a:lnTo>
                  <a:lnTo>
                    <a:pt x="1124538" y="1513853"/>
                  </a:lnTo>
                  <a:lnTo>
                    <a:pt x="1155094" y="1490940"/>
                  </a:lnTo>
                  <a:lnTo>
                    <a:pt x="1183238" y="1465616"/>
                  </a:lnTo>
                  <a:lnTo>
                    <a:pt x="1207763" y="1438281"/>
                  </a:lnTo>
                  <a:lnTo>
                    <a:pt x="1228268" y="1408937"/>
                  </a:lnTo>
                  <a:lnTo>
                    <a:pt x="1243144" y="1377582"/>
                  </a:lnTo>
                  <a:lnTo>
                    <a:pt x="1248370" y="1361503"/>
                  </a:lnTo>
                  <a:lnTo>
                    <a:pt x="1257215" y="1327737"/>
                  </a:lnTo>
                  <a:lnTo>
                    <a:pt x="1266061" y="1263018"/>
                  </a:lnTo>
                  <a:lnTo>
                    <a:pt x="1266061" y="1201113"/>
                  </a:lnTo>
                  <a:lnTo>
                    <a:pt x="1258824" y="1142425"/>
                  </a:lnTo>
                  <a:lnTo>
                    <a:pt x="1244752" y="1086951"/>
                  </a:lnTo>
                  <a:lnTo>
                    <a:pt x="1225453" y="1035498"/>
                  </a:lnTo>
                  <a:lnTo>
                    <a:pt x="1202938" y="988065"/>
                  </a:lnTo>
                  <a:lnTo>
                    <a:pt x="1179217" y="944249"/>
                  </a:lnTo>
                  <a:lnTo>
                    <a:pt x="1166754" y="923748"/>
                  </a:lnTo>
                  <a:lnTo>
                    <a:pt x="1181630" y="912492"/>
                  </a:lnTo>
                  <a:lnTo>
                    <a:pt x="1209371" y="887972"/>
                  </a:lnTo>
                  <a:lnTo>
                    <a:pt x="1246762" y="849784"/>
                  </a:lnTo>
                  <a:lnTo>
                    <a:pt x="1288173" y="799938"/>
                  </a:lnTo>
                  <a:lnTo>
                    <a:pt x="1319131" y="753711"/>
                  </a:lnTo>
                  <a:lnTo>
                    <a:pt x="1330791" y="734416"/>
                  </a:lnTo>
                  <a:lnTo>
                    <a:pt x="1348883" y="751299"/>
                  </a:lnTo>
                  <a:lnTo>
                    <a:pt x="1389490" y="780643"/>
                  </a:lnTo>
                  <a:lnTo>
                    <a:pt x="1411603" y="792301"/>
                  </a:lnTo>
                  <a:lnTo>
                    <a:pt x="1428891" y="799938"/>
                  </a:lnTo>
                  <a:lnTo>
                    <a:pt x="1463468" y="810792"/>
                  </a:lnTo>
                  <a:lnTo>
                    <a:pt x="1497642" y="818027"/>
                  </a:lnTo>
                  <a:lnTo>
                    <a:pt x="1531013" y="821243"/>
                  </a:lnTo>
                  <a:lnTo>
                    <a:pt x="1547095" y="821243"/>
                  </a:lnTo>
                  <a:lnTo>
                    <a:pt x="1563579" y="821243"/>
                  </a:lnTo>
                  <a:lnTo>
                    <a:pt x="1596145" y="818027"/>
                  </a:lnTo>
                  <a:lnTo>
                    <a:pt x="1638762" y="810792"/>
                  </a:lnTo>
                  <a:lnTo>
                    <a:pt x="1701884" y="791095"/>
                  </a:lnTo>
                  <a:lnTo>
                    <a:pt x="1713142" y="785467"/>
                  </a:lnTo>
                  <a:lnTo>
                    <a:pt x="1679772" y="715925"/>
                  </a:lnTo>
                  <a:lnTo>
                    <a:pt x="1675751" y="718337"/>
                  </a:lnTo>
                  <a:lnTo>
                    <a:pt x="1635144" y="732406"/>
                  </a:lnTo>
                  <a:lnTo>
                    <a:pt x="1585692" y="741651"/>
                  </a:lnTo>
                  <a:lnTo>
                    <a:pt x="1547497" y="744063"/>
                  </a:lnTo>
                  <a:lnTo>
                    <a:pt x="1506889" y="741651"/>
                  </a:lnTo>
                  <a:lnTo>
                    <a:pt x="1465076" y="731200"/>
                  </a:lnTo>
                  <a:lnTo>
                    <a:pt x="1444169" y="722356"/>
                  </a:lnTo>
                  <a:lnTo>
                    <a:pt x="1430098" y="715121"/>
                  </a:lnTo>
                  <a:lnTo>
                    <a:pt x="1404366" y="696630"/>
                  </a:lnTo>
                  <a:lnTo>
                    <a:pt x="1380243" y="674923"/>
                  </a:lnTo>
                  <a:lnTo>
                    <a:pt x="1357728" y="648392"/>
                  </a:lnTo>
                  <a:lnTo>
                    <a:pt x="1338028" y="618244"/>
                  </a:lnTo>
                  <a:lnTo>
                    <a:pt x="1320740" y="583272"/>
                  </a:lnTo>
                  <a:lnTo>
                    <a:pt x="1305060" y="544682"/>
                  </a:lnTo>
                  <a:lnTo>
                    <a:pt x="1292194" y="501268"/>
                  </a:lnTo>
                  <a:lnTo>
                    <a:pt x="1286565" y="478355"/>
                  </a:lnTo>
                  <a:lnTo>
                    <a:pt x="1211382" y="496042"/>
                  </a:lnTo>
                  <a:lnTo>
                    <a:pt x="1217010" y="521367"/>
                  </a:lnTo>
                  <a:lnTo>
                    <a:pt x="1231886" y="567996"/>
                  </a:lnTo>
                  <a:lnTo>
                    <a:pt x="1248370" y="611008"/>
                  </a:lnTo>
                  <a:lnTo>
                    <a:pt x="1267669" y="650000"/>
                  </a:lnTo>
                  <a:lnTo>
                    <a:pt x="1278524" y="668089"/>
                  </a:lnTo>
                  <a:lnTo>
                    <a:pt x="1268071" y="687786"/>
                  </a:lnTo>
                  <a:lnTo>
                    <a:pt x="1237917" y="736024"/>
                  </a:lnTo>
                  <a:lnTo>
                    <a:pt x="1210577" y="773408"/>
                  </a:lnTo>
                  <a:lnTo>
                    <a:pt x="1176403" y="812400"/>
                  </a:lnTo>
                  <a:lnTo>
                    <a:pt x="1135796" y="849784"/>
                  </a:lnTo>
                  <a:lnTo>
                    <a:pt x="1089158" y="883952"/>
                  </a:lnTo>
                  <a:lnTo>
                    <a:pt x="1049355" y="904855"/>
                  </a:lnTo>
                  <a:lnTo>
                    <a:pt x="1021211" y="916110"/>
                  </a:lnTo>
                  <a:lnTo>
                    <a:pt x="1006737" y="920934"/>
                  </a:lnTo>
                  <a:lnTo>
                    <a:pt x="986233" y="926160"/>
                  </a:lnTo>
                  <a:lnTo>
                    <a:pt x="945223" y="932993"/>
                  </a:lnTo>
                  <a:lnTo>
                    <a:pt x="903008" y="933797"/>
                  </a:lnTo>
                  <a:lnTo>
                    <a:pt x="860390" y="929778"/>
                  </a:lnTo>
                  <a:lnTo>
                    <a:pt x="815763" y="919728"/>
                  </a:lnTo>
                  <a:lnTo>
                    <a:pt x="771135" y="904855"/>
                  </a:lnTo>
                  <a:lnTo>
                    <a:pt x="725301" y="884354"/>
                  </a:lnTo>
                  <a:lnTo>
                    <a:pt x="678261" y="858627"/>
                  </a:lnTo>
                  <a:lnTo>
                    <a:pt x="654540" y="843754"/>
                  </a:lnTo>
                  <a:lnTo>
                    <a:pt x="616345" y="818831"/>
                  </a:lnTo>
                  <a:lnTo>
                    <a:pt x="598253" y="860235"/>
                  </a:lnTo>
                  <a:lnTo>
                    <a:pt x="595036" y="867069"/>
                  </a:lnTo>
                  <a:lnTo>
                    <a:pt x="572522" y="907267"/>
                  </a:lnTo>
                  <a:lnTo>
                    <a:pt x="547594" y="944249"/>
                  </a:lnTo>
                  <a:lnTo>
                    <a:pt x="515028" y="984849"/>
                  </a:lnTo>
                  <a:lnTo>
                    <a:pt x="474019" y="1025449"/>
                  </a:lnTo>
                  <a:lnTo>
                    <a:pt x="438236" y="1053587"/>
                  </a:lnTo>
                  <a:lnTo>
                    <a:pt x="411701" y="1070470"/>
                  </a:lnTo>
                  <a:lnTo>
                    <a:pt x="382753" y="1084942"/>
                  </a:lnTo>
                  <a:lnTo>
                    <a:pt x="352197" y="1097001"/>
                  </a:lnTo>
                  <a:lnTo>
                    <a:pt x="336115" y="1101423"/>
                  </a:lnTo>
                  <a:lnTo>
                    <a:pt x="311992" y="1107452"/>
                  </a:lnTo>
                  <a:lnTo>
                    <a:pt x="263344" y="1114286"/>
                  </a:lnTo>
                  <a:lnTo>
                    <a:pt x="215098" y="1115492"/>
                  </a:lnTo>
                  <a:lnTo>
                    <a:pt x="167656" y="1112678"/>
                  </a:lnTo>
                  <a:lnTo>
                    <a:pt x="143533" y="1109462"/>
                  </a:lnTo>
                  <a:lnTo>
                    <a:pt x="141522" y="1083736"/>
                  </a:lnTo>
                  <a:lnTo>
                    <a:pt x="141924" y="1034292"/>
                  </a:lnTo>
                  <a:lnTo>
                    <a:pt x="148357" y="984849"/>
                  </a:lnTo>
                  <a:lnTo>
                    <a:pt x="159213" y="937415"/>
                  </a:lnTo>
                  <a:lnTo>
                    <a:pt x="174490" y="891188"/>
                  </a:lnTo>
                  <a:lnTo>
                    <a:pt x="194593" y="847372"/>
                  </a:lnTo>
                  <a:lnTo>
                    <a:pt x="218314" y="805566"/>
                  </a:lnTo>
                  <a:lnTo>
                    <a:pt x="245654" y="766574"/>
                  </a:lnTo>
                  <a:lnTo>
                    <a:pt x="276210" y="731200"/>
                  </a:lnTo>
                  <a:lnTo>
                    <a:pt x="309982" y="699444"/>
                  </a:lnTo>
                  <a:lnTo>
                    <a:pt x="345764" y="671305"/>
                  </a:lnTo>
                  <a:lnTo>
                    <a:pt x="383959" y="647990"/>
                  </a:lnTo>
                  <a:lnTo>
                    <a:pt x="424165" y="629097"/>
                  </a:lnTo>
                  <a:lnTo>
                    <a:pt x="465576" y="615430"/>
                  </a:lnTo>
                  <a:lnTo>
                    <a:pt x="508997" y="607792"/>
                  </a:lnTo>
                  <a:lnTo>
                    <a:pt x="552821" y="605783"/>
                  </a:lnTo>
                  <a:lnTo>
                    <a:pt x="574532" y="606988"/>
                  </a:lnTo>
                  <a:lnTo>
                    <a:pt x="575336" y="590105"/>
                  </a:lnTo>
                  <a:lnTo>
                    <a:pt x="581367" y="553927"/>
                  </a:lnTo>
                  <a:lnTo>
                    <a:pt x="593026" y="516945"/>
                  </a:lnTo>
                  <a:lnTo>
                    <a:pt x="609912" y="479963"/>
                  </a:lnTo>
                  <a:lnTo>
                    <a:pt x="632025" y="444187"/>
                  </a:lnTo>
                  <a:lnTo>
                    <a:pt x="658561" y="409215"/>
                  </a:lnTo>
                  <a:lnTo>
                    <a:pt x="689117" y="375851"/>
                  </a:lnTo>
                  <a:lnTo>
                    <a:pt x="723693" y="345702"/>
                  </a:lnTo>
                  <a:lnTo>
                    <a:pt x="761888" y="317966"/>
                  </a:lnTo>
                  <a:lnTo>
                    <a:pt x="802495" y="295053"/>
                  </a:lnTo>
                  <a:lnTo>
                    <a:pt x="846319" y="275758"/>
                  </a:lnTo>
                  <a:lnTo>
                    <a:pt x="891348" y="262090"/>
                  </a:lnTo>
                  <a:lnTo>
                    <a:pt x="939595" y="254453"/>
                  </a:lnTo>
                  <a:lnTo>
                    <a:pt x="988243" y="253247"/>
                  </a:lnTo>
                  <a:lnTo>
                    <a:pt x="1038499" y="259277"/>
                  </a:lnTo>
                  <a:lnTo>
                    <a:pt x="1089158" y="273346"/>
                  </a:lnTo>
                  <a:lnTo>
                    <a:pt x="1114889" y="282993"/>
                  </a:lnTo>
                  <a:lnTo>
                    <a:pt x="1121322" y="265306"/>
                  </a:lnTo>
                  <a:lnTo>
                    <a:pt x="1143033" y="223098"/>
                  </a:lnTo>
                  <a:lnTo>
                    <a:pt x="1174393" y="176871"/>
                  </a:lnTo>
                  <a:lnTo>
                    <a:pt x="1215000" y="129839"/>
                  </a:lnTo>
                  <a:lnTo>
                    <a:pt x="1251989" y="96073"/>
                  </a:lnTo>
                  <a:lnTo>
                    <a:pt x="1279730" y="75170"/>
                  </a:lnTo>
                  <a:lnTo>
                    <a:pt x="1309482" y="55875"/>
                  </a:lnTo>
                  <a:lnTo>
                    <a:pt x="1341244" y="39394"/>
                  </a:lnTo>
                  <a:lnTo>
                    <a:pt x="1375017" y="24521"/>
                  </a:lnTo>
                  <a:lnTo>
                    <a:pt x="1411201" y="13265"/>
                  </a:lnTo>
                  <a:lnTo>
                    <a:pt x="1449396" y="4824"/>
                  </a:lnTo>
                  <a:lnTo>
                    <a:pt x="1489601" y="804"/>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168" name="Google Shape;168;p14"/>
            <p:cNvSpPr/>
            <p:nvPr/>
          </p:nvSpPr>
          <p:spPr>
            <a:xfrm>
              <a:off x="3984003" y="3634532"/>
              <a:ext cx="1968444" cy="1989352"/>
            </a:xfrm>
            <a:custGeom>
              <a:rect b="b" l="l" r="r" t="t"/>
              <a:pathLst>
                <a:path extrusionOk="0" h="4951" w="4897">
                  <a:moveTo>
                    <a:pt x="3916" y="991"/>
                  </a:moveTo>
                  <a:lnTo>
                    <a:pt x="3858" y="1017"/>
                  </a:lnTo>
                  <a:lnTo>
                    <a:pt x="3754" y="1078"/>
                  </a:lnTo>
                  <a:lnTo>
                    <a:pt x="3658" y="1152"/>
                  </a:lnTo>
                  <a:lnTo>
                    <a:pt x="3572" y="1236"/>
                  </a:lnTo>
                  <a:lnTo>
                    <a:pt x="3499" y="1330"/>
                  </a:lnTo>
                  <a:lnTo>
                    <a:pt x="3439" y="1432"/>
                  </a:lnTo>
                  <a:lnTo>
                    <a:pt x="3392" y="1540"/>
                  </a:lnTo>
                  <a:lnTo>
                    <a:pt x="3361" y="1655"/>
                  </a:lnTo>
                  <a:lnTo>
                    <a:pt x="3350" y="1713"/>
                  </a:lnTo>
                  <a:lnTo>
                    <a:pt x="3335" y="1834"/>
                  </a:lnTo>
                  <a:lnTo>
                    <a:pt x="3221" y="1790"/>
                  </a:lnTo>
                  <a:lnTo>
                    <a:pt x="3173" y="1772"/>
                  </a:lnTo>
                  <a:lnTo>
                    <a:pt x="3072" y="1747"/>
                  </a:lnTo>
                  <a:lnTo>
                    <a:pt x="2969" y="1735"/>
                  </a:lnTo>
                  <a:lnTo>
                    <a:pt x="2867" y="1733"/>
                  </a:lnTo>
                  <a:lnTo>
                    <a:pt x="2768" y="1740"/>
                  </a:lnTo>
                  <a:lnTo>
                    <a:pt x="2674" y="1757"/>
                  </a:lnTo>
                  <a:lnTo>
                    <a:pt x="2587" y="1781"/>
                  </a:lnTo>
                  <a:lnTo>
                    <a:pt x="2511" y="1812"/>
                  </a:lnTo>
                  <a:lnTo>
                    <a:pt x="2476" y="1829"/>
                  </a:lnTo>
                  <a:lnTo>
                    <a:pt x="2421" y="1861"/>
                  </a:lnTo>
                  <a:lnTo>
                    <a:pt x="2320" y="1941"/>
                  </a:lnTo>
                  <a:lnTo>
                    <a:pt x="2233" y="2040"/>
                  </a:lnTo>
                  <a:lnTo>
                    <a:pt x="2179" y="2127"/>
                  </a:lnTo>
                  <a:lnTo>
                    <a:pt x="2149" y="2189"/>
                  </a:lnTo>
                  <a:lnTo>
                    <a:pt x="2124" y="2256"/>
                  </a:lnTo>
                  <a:lnTo>
                    <a:pt x="2105" y="2326"/>
                  </a:lnTo>
                  <a:lnTo>
                    <a:pt x="2093" y="2399"/>
                  </a:lnTo>
                  <a:lnTo>
                    <a:pt x="2087" y="2477"/>
                  </a:lnTo>
                  <a:lnTo>
                    <a:pt x="2089" y="2557"/>
                  </a:lnTo>
                  <a:lnTo>
                    <a:pt x="2098" y="2640"/>
                  </a:lnTo>
                  <a:lnTo>
                    <a:pt x="2116" y="2726"/>
                  </a:lnTo>
                  <a:lnTo>
                    <a:pt x="2144" y="2814"/>
                  </a:lnTo>
                  <a:lnTo>
                    <a:pt x="2161" y="2859"/>
                  </a:lnTo>
                  <a:lnTo>
                    <a:pt x="2225" y="2845"/>
                  </a:lnTo>
                  <a:lnTo>
                    <a:pt x="2355" y="2833"/>
                  </a:lnTo>
                  <a:lnTo>
                    <a:pt x="2482" y="2842"/>
                  </a:lnTo>
                  <a:lnTo>
                    <a:pt x="2606" y="2871"/>
                  </a:lnTo>
                  <a:lnTo>
                    <a:pt x="2727" y="2920"/>
                  </a:lnTo>
                  <a:lnTo>
                    <a:pt x="2842" y="2989"/>
                  </a:lnTo>
                  <a:lnTo>
                    <a:pt x="2954" y="3077"/>
                  </a:lnTo>
                  <a:lnTo>
                    <a:pt x="3059" y="3183"/>
                  </a:lnTo>
                  <a:lnTo>
                    <a:pt x="3108" y="3244"/>
                  </a:lnTo>
                  <a:lnTo>
                    <a:pt x="3109" y="3243"/>
                  </a:lnTo>
                  <a:lnTo>
                    <a:pt x="3111" y="3241"/>
                  </a:lnTo>
                  <a:lnTo>
                    <a:pt x="3142" y="3218"/>
                  </a:lnTo>
                  <a:lnTo>
                    <a:pt x="3204" y="3178"/>
                  </a:lnTo>
                  <a:lnTo>
                    <a:pt x="3267" y="3144"/>
                  </a:lnTo>
                  <a:lnTo>
                    <a:pt x="3334" y="3117"/>
                  </a:lnTo>
                  <a:lnTo>
                    <a:pt x="3402" y="3095"/>
                  </a:lnTo>
                  <a:lnTo>
                    <a:pt x="3472" y="3079"/>
                  </a:lnTo>
                  <a:lnTo>
                    <a:pt x="3544" y="3072"/>
                  </a:lnTo>
                  <a:lnTo>
                    <a:pt x="3616" y="3068"/>
                  </a:lnTo>
                  <a:lnTo>
                    <a:pt x="3728" y="3075"/>
                  </a:lnTo>
                  <a:lnTo>
                    <a:pt x="3879" y="3107"/>
                  </a:lnTo>
                  <a:lnTo>
                    <a:pt x="4033" y="3162"/>
                  </a:lnTo>
                  <a:lnTo>
                    <a:pt x="4189" y="3244"/>
                  </a:lnTo>
                  <a:lnTo>
                    <a:pt x="4267" y="3295"/>
                  </a:lnTo>
                  <a:lnTo>
                    <a:pt x="4158" y="3453"/>
                  </a:lnTo>
                  <a:lnTo>
                    <a:pt x="4094" y="3411"/>
                  </a:lnTo>
                  <a:lnTo>
                    <a:pt x="3967" y="3344"/>
                  </a:lnTo>
                  <a:lnTo>
                    <a:pt x="3842" y="3297"/>
                  </a:lnTo>
                  <a:lnTo>
                    <a:pt x="3719" y="3269"/>
                  </a:lnTo>
                  <a:lnTo>
                    <a:pt x="3599" y="3261"/>
                  </a:lnTo>
                  <a:lnTo>
                    <a:pt x="3485" y="3274"/>
                  </a:lnTo>
                  <a:lnTo>
                    <a:pt x="3378" y="3306"/>
                  </a:lnTo>
                  <a:lnTo>
                    <a:pt x="3277" y="3358"/>
                  </a:lnTo>
                  <a:lnTo>
                    <a:pt x="3229" y="3393"/>
                  </a:lnTo>
                  <a:lnTo>
                    <a:pt x="3186" y="3428"/>
                  </a:lnTo>
                  <a:lnTo>
                    <a:pt x="3112" y="3508"/>
                  </a:lnTo>
                  <a:lnTo>
                    <a:pt x="3052" y="3599"/>
                  </a:lnTo>
                  <a:lnTo>
                    <a:pt x="3006" y="3698"/>
                  </a:lnTo>
                  <a:lnTo>
                    <a:pt x="2975" y="3803"/>
                  </a:lnTo>
                  <a:lnTo>
                    <a:pt x="2960" y="3910"/>
                  </a:lnTo>
                  <a:lnTo>
                    <a:pt x="2962" y="4019"/>
                  </a:lnTo>
                  <a:lnTo>
                    <a:pt x="2981" y="4125"/>
                  </a:lnTo>
                  <a:lnTo>
                    <a:pt x="2998" y="4177"/>
                  </a:lnTo>
                  <a:lnTo>
                    <a:pt x="2816" y="4242"/>
                  </a:lnTo>
                  <a:lnTo>
                    <a:pt x="2798" y="4188"/>
                  </a:lnTo>
                  <a:lnTo>
                    <a:pt x="2775" y="4076"/>
                  </a:lnTo>
                  <a:lnTo>
                    <a:pt x="2767" y="3962"/>
                  </a:lnTo>
                  <a:lnTo>
                    <a:pt x="2774" y="3848"/>
                  </a:lnTo>
                  <a:lnTo>
                    <a:pt x="2794" y="3736"/>
                  </a:lnTo>
                  <a:lnTo>
                    <a:pt x="2829" y="3626"/>
                  </a:lnTo>
                  <a:lnTo>
                    <a:pt x="2876" y="3523"/>
                  </a:lnTo>
                  <a:lnTo>
                    <a:pt x="2936" y="3425"/>
                  </a:lnTo>
                  <a:lnTo>
                    <a:pt x="2971" y="3380"/>
                  </a:lnTo>
                  <a:lnTo>
                    <a:pt x="2930" y="3327"/>
                  </a:lnTo>
                  <a:lnTo>
                    <a:pt x="2842" y="3235"/>
                  </a:lnTo>
                  <a:lnTo>
                    <a:pt x="2750" y="3160"/>
                  </a:lnTo>
                  <a:lnTo>
                    <a:pt x="2656" y="3101"/>
                  </a:lnTo>
                  <a:lnTo>
                    <a:pt x="2556" y="3059"/>
                  </a:lnTo>
                  <a:lnTo>
                    <a:pt x="2455" y="3033"/>
                  </a:lnTo>
                  <a:lnTo>
                    <a:pt x="2352" y="3025"/>
                  </a:lnTo>
                  <a:lnTo>
                    <a:pt x="2247" y="3035"/>
                  </a:lnTo>
                  <a:lnTo>
                    <a:pt x="2196" y="3048"/>
                  </a:lnTo>
                  <a:lnTo>
                    <a:pt x="2142" y="3064"/>
                  </a:lnTo>
                  <a:lnTo>
                    <a:pt x="2043" y="3109"/>
                  </a:lnTo>
                  <a:lnTo>
                    <a:pt x="1952" y="3170"/>
                  </a:lnTo>
                  <a:lnTo>
                    <a:pt x="1872" y="3244"/>
                  </a:lnTo>
                  <a:lnTo>
                    <a:pt x="1803" y="3328"/>
                  </a:lnTo>
                  <a:lnTo>
                    <a:pt x="1748" y="3422"/>
                  </a:lnTo>
                  <a:lnTo>
                    <a:pt x="1708" y="3523"/>
                  </a:lnTo>
                  <a:lnTo>
                    <a:pt x="1684" y="3629"/>
                  </a:lnTo>
                  <a:lnTo>
                    <a:pt x="1680" y="3683"/>
                  </a:lnTo>
                  <a:lnTo>
                    <a:pt x="1488" y="3673"/>
                  </a:lnTo>
                  <a:lnTo>
                    <a:pt x="1493" y="3615"/>
                  </a:lnTo>
                  <a:lnTo>
                    <a:pt x="1515" y="3501"/>
                  </a:lnTo>
                  <a:lnTo>
                    <a:pt x="1553" y="3390"/>
                  </a:lnTo>
                  <a:lnTo>
                    <a:pt x="1605" y="3285"/>
                  </a:lnTo>
                  <a:lnTo>
                    <a:pt x="1669" y="3188"/>
                  </a:lnTo>
                  <a:lnTo>
                    <a:pt x="1746" y="3100"/>
                  </a:lnTo>
                  <a:lnTo>
                    <a:pt x="1833" y="3022"/>
                  </a:lnTo>
                  <a:lnTo>
                    <a:pt x="1930" y="2955"/>
                  </a:lnTo>
                  <a:lnTo>
                    <a:pt x="1982" y="2928"/>
                  </a:lnTo>
                  <a:lnTo>
                    <a:pt x="1961" y="2875"/>
                  </a:lnTo>
                  <a:lnTo>
                    <a:pt x="1930" y="2770"/>
                  </a:lnTo>
                  <a:lnTo>
                    <a:pt x="1909" y="2667"/>
                  </a:lnTo>
                  <a:lnTo>
                    <a:pt x="1899" y="2567"/>
                  </a:lnTo>
                  <a:lnTo>
                    <a:pt x="1897" y="2470"/>
                  </a:lnTo>
                  <a:lnTo>
                    <a:pt x="1904" y="2377"/>
                  </a:lnTo>
                  <a:lnTo>
                    <a:pt x="1919" y="2286"/>
                  </a:lnTo>
                  <a:lnTo>
                    <a:pt x="1943" y="2199"/>
                  </a:lnTo>
                  <a:lnTo>
                    <a:pt x="1973" y="2118"/>
                  </a:lnTo>
                  <a:lnTo>
                    <a:pt x="2010" y="2039"/>
                  </a:lnTo>
                  <a:lnTo>
                    <a:pt x="2053" y="1966"/>
                  </a:lnTo>
                  <a:lnTo>
                    <a:pt x="2102" y="1897"/>
                  </a:lnTo>
                  <a:lnTo>
                    <a:pt x="2158" y="1834"/>
                  </a:lnTo>
                  <a:lnTo>
                    <a:pt x="2218" y="1777"/>
                  </a:lnTo>
                  <a:lnTo>
                    <a:pt x="2281" y="1725"/>
                  </a:lnTo>
                  <a:lnTo>
                    <a:pt x="2348" y="1680"/>
                  </a:lnTo>
                  <a:lnTo>
                    <a:pt x="2385" y="1660"/>
                  </a:lnTo>
                  <a:lnTo>
                    <a:pt x="2416" y="1643"/>
                  </a:lnTo>
                  <a:lnTo>
                    <a:pt x="2485" y="1615"/>
                  </a:lnTo>
                  <a:lnTo>
                    <a:pt x="2561" y="1589"/>
                  </a:lnTo>
                  <a:lnTo>
                    <a:pt x="2644" y="1568"/>
                  </a:lnTo>
                  <a:lnTo>
                    <a:pt x="2732" y="1553"/>
                  </a:lnTo>
                  <a:lnTo>
                    <a:pt x="2824" y="1543"/>
                  </a:lnTo>
                  <a:lnTo>
                    <a:pt x="2920" y="1541"/>
                  </a:lnTo>
                  <a:lnTo>
                    <a:pt x="3017" y="1546"/>
                  </a:lnTo>
                  <a:lnTo>
                    <a:pt x="3065" y="1553"/>
                  </a:lnTo>
                  <a:lnTo>
                    <a:pt x="3043" y="1490"/>
                  </a:lnTo>
                  <a:lnTo>
                    <a:pt x="2990" y="1378"/>
                  </a:lnTo>
                  <a:lnTo>
                    <a:pt x="2929" y="1280"/>
                  </a:lnTo>
                  <a:lnTo>
                    <a:pt x="2863" y="1196"/>
                  </a:lnTo>
                  <a:lnTo>
                    <a:pt x="2790" y="1125"/>
                  </a:lnTo>
                  <a:lnTo>
                    <a:pt x="2713" y="1065"/>
                  </a:lnTo>
                  <a:lnTo>
                    <a:pt x="2632" y="1016"/>
                  </a:lnTo>
                  <a:lnTo>
                    <a:pt x="2548" y="978"/>
                  </a:lnTo>
                  <a:lnTo>
                    <a:pt x="2463" y="949"/>
                  </a:lnTo>
                  <a:lnTo>
                    <a:pt x="2376" y="928"/>
                  </a:lnTo>
                  <a:lnTo>
                    <a:pt x="2245" y="910"/>
                  </a:lnTo>
                  <a:lnTo>
                    <a:pt x="2076" y="907"/>
                  </a:lnTo>
                  <a:lnTo>
                    <a:pt x="1921" y="921"/>
                  </a:lnTo>
                  <a:lnTo>
                    <a:pt x="1851" y="933"/>
                  </a:lnTo>
                  <a:lnTo>
                    <a:pt x="1690" y="961"/>
                  </a:lnTo>
                  <a:lnTo>
                    <a:pt x="1743" y="807"/>
                  </a:lnTo>
                  <a:lnTo>
                    <a:pt x="1750" y="785"/>
                  </a:lnTo>
                  <a:lnTo>
                    <a:pt x="1759" y="739"/>
                  </a:lnTo>
                  <a:lnTo>
                    <a:pt x="1761" y="663"/>
                  </a:lnTo>
                  <a:lnTo>
                    <a:pt x="1743" y="554"/>
                  </a:lnTo>
                  <a:lnTo>
                    <a:pt x="1703" y="444"/>
                  </a:lnTo>
                  <a:lnTo>
                    <a:pt x="1673" y="389"/>
                  </a:lnTo>
                  <a:lnTo>
                    <a:pt x="1652" y="354"/>
                  </a:lnTo>
                  <a:lnTo>
                    <a:pt x="1606" y="287"/>
                  </a:lnTo>
                  <a:lnTo>
                    <a:pt x="1553" y="228"/>
                  </a:lnTo>
                  <a:lnTo>
                    <a:pt x="1493" y="173"/>
                  </a:lnTo>
                  <a:lnTo>
                    <a:pt x="1431" y="125"/>
                  </a:lnTo>
                  <a:lnTo>
                    <a:pt x="1363" y="85"/>
                  </a:lnTo>
                  <a:lnTo>
                    <a:pt x="1292" y="53"/>
                  </a:lnTo>
                  <a:lnTo>
                    <a:pt x="1220" y="30"/>
                  </a:lnTo>
                  <a:lnTo>
                    <a:pt x="1182" y="20"/>
                  </a:lnTo>
                  <a:lnTo>
                    <a:pt x="1121" y="9"/>
                  </a:lnTo>
                  <a:lnTo>
                    <a:pt x="1001" y="0"/>
                  </a:lnTo>
                  <a:lnTo>
                    <a:pt x="880" y="5"/>
                  </a:lnTo>
                  <a:lnTo>
                    <a:pt x="763" y="20"/>
                  </a:lnTo>
                  <a:lnTo>
                    <a:pt x="651" y="44"/>
                  </a:lnTo>
                  <a:lnTo>
                    <a:pt x="544" y="75"/>
                  </a:lnTo>
                  <a:lnTo>
                    <a:pt x="400" y="128"/>
                  </a:lnTo>
                  <a:lnTo>
                    <a:pt x="319" y="164"/>
                  </a:lnTo>
                  <a:lnTo>
                    <a:pt x="286" y="194"/>
                  </a:lnTo>
                  <a:lnTo>
                    <a:pt x="224" y="264"/>
                  </a:lnTo>
                  <a:lnTo>
                    <a:pt x="168" y="343"/>
                  </a:lnTo>
                  <a:lnTo>
                    <a:pt x="119" y="433"/>
                  </a:lnTo>
                  <a:lnTo>
                    <a:pt x="78" y="529"/>
                  </a:lnTo>
                  <a:lnTo>
                    <a:pt x="44" y="631"/>
                  </a:lnTo>
                  <a:lnTo>
                    <a:pt x="19" y="737"/>
                  </a:lnTo>
                  <a:lnTo>
                    <a:pt x="5" y="849"/>
                  </a:lnTo>
                  <a:lnTo>
                    <a:pt x="0" y="961"/>
                  </a:lnTo>
                  <a:lnTo>
                    <a:pt x="8" y="1076"/>
                  </a:lnTo>
                  <a:lnTo>
                    <a:pt x="27" y="1191"/>
                  </a:lnTo>
                  <a:lnTo>
                    <a:pt x="60" y="1304"/>
                  </a:lnTo>
                  <a:lnTo>
                    <a:pt x="105" y="1414"/>
                  </a:lnTo>
                  <a:lnTo>
                    <a:pt x="166" y="1520"/>
                  </a:lnTo>
                  <a:lnTo>
                    <a:pt x="242" y="1620"/>
                  </a:lnTo>
                  <a:lnTo>
                    <a:pt x="333" y="1715"/>
                  </a:lnTo>
                  <a:lnTo>
                    <a:pt x="386" y="1759"/>
                  </a:lnTo>
                  <a:lnTo>
                    <a:pt x="363" y="1805"/>
                  </a:lnTo>
                  <a:lnTo>
                    <a:pt x="332" y="1896"/>
                  </a:lnTo>
                  <a:lnTo>
                    <a:pt x="317" y="1987"/>
                  </a:lnTo>
                  <a:lnTo>
                    <a:pt x="319" y="2077"/>
                  </a:lnTo>
                  <a:lnTo>
                    <a:pt x="333" y="2166"/>
                  </a:lnTo>
                  <a:lnTo>
                    <a:pt x="359" y="2251"/>
                  </a:lnTo>
                  <a:lnTo>
                    <a:pt x="394" y="2334"/>
                  </a:lnTo>
                  <a:lnTo>
                    <a:pt x="437" y="2413"/>
                  </a:lnTo>
                  <a:lnTo>
                    <a:pt x="509" y="2523"/>
                  </a:lnTo>
                  <a:lnTo>
                    <a:pt x="616" y="2650"/>
                  </a:lnTo>
                  <a:lnTo>
                    <a:pt x="717" y="2750"/>
                  </a:lnTo>
                  <a:lnTo>
                    <a:pt x="796" y="2816"/>
                  </a:lnTo>
                  <a:lnTo>
                    <a:pt x="822" y="2834"/>
                  </a:lnTo>
                  <a:lnTo>
                    <a:pt x="824" y="2920"/>
                  </a:lnTo>
                  <a:lnTo>
                    <a:pt x="845" y="3083"/>
                  </a:lnTo>
                  <a:lnTo>
                    <a:pt x="884" y="3236"/>
                  </a:lnTo>
                  <a:lnTo>
                    <a:pt x="936" y="3380"/>
                  </a:lnTo>
                  <a:lnTo>
                    <a:pt x="1003" y="3514"/>
                  </a:lnTo>
                  <a:lnTo>
                    <a:pt x="1081" y="3635"/>
                  </a:lnTo>
                  <a:lnTo>
                    <a:pt x="1169" y="3747"/>
                  </a:lnTo>
                  <a:lnTo>
                    <a:pt x="1266" y="3847"/>
                  </a:lnTo>
                  <a:lnTo>
                    <a:pt x="1370" y="3935"/>
                  </a:lnTo>
                  <a:lnTo>
                    <a:pt x="1477" y="4011"/>
                  </a:lnTo>
                  <a:lnTo>
                    <a:pt x="1589" y="4075"/>
                  </a:lnTo>
                  <a:lnTo>
                    <a:pt x="1700" y="4125"/>
                  </a:lnTo>
                  <a:lnTo>
                    <a:pt x="1813" y="4164"/>
                  </a:lnTo>
                  <a:lnTo>
                    <a:pt x="1923" y="4189"/>
                  </a:lnTo>
                  <a:lnTo>
                    <a:pt x="2030" y="4200"/>
                  </a:lnTo>
                  <a:lnTo>
                    <a:pt x="2131" y="4198"/>
                  </a:lnTo>
                  <a:lnTo>
                    <a:pt x="2177" y="4190"/>
                  </a:lnTo>
                  <a:lnTo>
                    <a:pt x="2202" y="4234"/>
                  </a:lnTo>
                  <a:lnTo>
                    <a:pt x="2256" y="4318"/>
                  </a:lnTo>
                  <a:lnTo>
                    <a:pt x="2321" y="4399"/>
                  </a:lnTo>
                  <a:lnTo>
                    <a:pt x="2395" y="4475"/>
                  </a:lnTo>
                  <a:lnTo>
                    <a:pt x="2476" y="4548"/>
                  </a:lnTo>
                  <a:lnTo>
                    <a:pt x="2562" y="4615"/>
                  </a:lnTo>
                  <a:lnTo>
                    <a:pt x="2657" y="4677"/>
                  </a:lnTo>
                  <a:lnTo>
                    <a:pt x="2757" y="4735"/>
                  </a:lnTo>
                  <a:lnTo>
                    <a:pt x="2860" y="4785"/>
                  </a:lnTo>
                  <a:lnTo>
                    <a:pt x="2968" y="4830"/>
                  </a:lnTo>
                  <a:lnTo>
                    <a:pt x="3080" y="4869"/>
                  </a:lnTo>
                  <a:lnTo>
                    <a:pt x="3194" y="4900"/>
                  </a:lnTo>
                  <a:lnTo>
                    <a:pt x="3310" y="4925"/>
                  </a:lnTo>
                  <a:lnTo>
                    <a:pt x="3427" y="4942"/>
                  </a:lnTo>
                  <a:lnTo>
                    <a:pt x="3545" y="4951"/>
                  </a:lnTo>
                  <a:lnTo>
                    <a:pt x="3661" y="4951"/>
                  </a:lnTo>
                  <a:lnTo>
                    <a:pt x="3778" y="4943"/>
                  </a:lnTo>
                  <a:lnTo>
                    <a:pt x="3892" y="4926"/>
                  </a:lnTo>
                  <a:lnTo>
                    <a:pt x="4004" y="4900"/>
                  </a:lnTo>
                  <a:lnTo>
                    <a:pt x="4113" y="4864"/>
                  </a:lnTo>
                  <a:lnTo>
                    <a:pt x="4218" y="4819"/>
                  </a:lnTo>
                  <a:lnTo>
                    <a:pt x="4317" y="4762"/>
                  </a:lnTo>
                  <a:lnTo>
                    <a:pt x="4411" y="4696"/>
                  </a:lnTo>
                  <a:lnTo>
                    <a:pt x="4500" y="4617"/>
                  </a:lnTo>
                  <a:lnTo>
                    <a:pt x="4580" y="4527"/>
                  </a:lnTo>
                  <a:lnTo>
                    <a:pt x="4654" y="4426"/>
                  </a:lnTo>
                  <a:lnTo>
                    <a:pt x="4720" y="4312"/>
                  </a:lnTo>
                  <a:lnTo>
                    <a:pt x="4776" y="4186"/>
                  </a:lnTo>
                  <a:lnTo>
                    <a:pt x="4823" y="4048"/>
                  </a:lnTo>
                  <a:lnTo>
                    <a:pt x="4859" y="3896"/>
                  </a:lnTo>
                  <a:lnTo>
                    <a:pt x="4884" y="3730"/>
                  </a:lnTo>
                  <a:lnTo>
                    <a:pt x="4897" y="3551"/>
                  </a:lnTo>
                  <a:lnTo>
                    <a:pt x="4897" y="3455"/>
                  </a:lnTo>
                  <a:lnTo>
                    <a:pt x="4897" y="1087"/>
                  </a:lnTo>
                  <a:lnTo>
                    <a:pt x="4837" y="1052"/>
                  </a:lnTo>
                  <a:lnTo>
                    <a:pt x="4713" y="995"/>
                  </a:lnTo>
                  <a:lnTo>
                    <a:pt x="4588" y="954"/>
                  </a:lnTo>
                  <a:lnTo>
                    <a:pt x="4464" y="926"/>
                  </a:lnTo>
                  <a:lnTo>
                    <a:pt x="4338" y="915"/>
                  </a:lnTo>
                  <a:lnTo>
                    <a:pt x="4215" y="917"/>
                  </a:lnTo>
                  <a:lnTo>
                    <a:pt x="4093" y="936"/>
                  </a:lnTo>
                  <a:lnTo>
                    <a:pt x="3974" y="968"/>
                  </a:lnTo>
                  <a:lnTo>
                    <a:pt x="3916" y="991"/>
                  </a:lnTo>
                  <a:close/>
                </a:path>
              </a:pathLst>
            </a:custGeom>
            <a:solidFill>
              <a:srgbClr val="00184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idx="1" type="body"/>
          </p:nvPr>
        </p:nvSpPr>
        <p:spPr>
          <a:xfrm>
            <a:off x="838200" y="1700969"/>
            <a:ext cx="6921701" cy="3342639"/>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2000"/>
              <a:buNone/>
            </a:pPr>
            <a:r>
              <a:rPr lang="sv-SE"/>
              <a:t>Policy is not something that can be determined by a single event or decision.</a:t>
            </a:r>
            <a:endParaRPr/>
          </a:p>
          <a:p>
            <a:pPr indent="0" lvl="0" marL="0" rtl="0" algn="l">
              <a:lnSpc>
                <a:spcPct val="90000"/>
              </a:lnSpc>
              <a:spcBef>
                <a:spcPts val="1000"/>
              </a:spcBef>
              <a:spcAft>
                <a:spcPts val="0"/>
              </a:spcAft>
              <a:buSzPts val="2000"/>
              <a:buNone/>
            </a:pPr>
            <a:r>
              <a:rPr lang="sv-SE"/>
              <a:t>A policy decision is adopted after considerable negotiations and debates on several aspects including what evidence to use. Thus:</a:t>
            </a:r>
            <a:endParaRPr/>
          </a:p>
          <a:p>
            <a:pPr indent="-342900" lvl="0" marL="342900" rtl="0" algn="l">
              <a:lnSpc>
                <a:spcPct val="90000"/>
              </a:lnSpc>
              <a:spcBef>
                <a:spcPts val="1000"/>
              </a:spcBef>
              <a:spcAft>
                <a:spcPts val="0"/>
              </a:spcAft>
              <a:buSzPts val="2000"/>
              <a:buFont typeface="Arial"/>
              <a:buChar char="•"/>
            </a:pPr>
            <a:r>
              <a:rPr lang="sv-SE"/>
              <a:t>Policymakers are advised to use science and research to inform policy decisions</a:t>
            </a:r>
            <a:endParaRPr/>
          </a:p>
          <a:p>
            <a:pPr indent="-342900" lvl="0" marL="342900" rtl="0" algn="l">
              <a:lnSpc>
                <a:spcPct val="90000"/>
              </a:lnSpc>
              <a:spcBef>
                <a:spcPts val="1000"/>
              </a:spcBef>
              <a:spcAft>
                <a:spcPts val="0"/>
              </a:spcAft>
              <a:buSzPts val="2000"/>
              <a:buFont typeface="Arial"/>
              <a:buChar char="•"/>
            </a:pPr>
            <a:r>
              <a:rPr lang="sv-SE"/>
              <a:t>Researchers are encouraged to understand the policymaking process in order to support decisions</a:t>
            </a:r>
            <a:r>
              <a:rPr lang="sv-SE">
                <a:latin typeface="Open Sans"/>
                <a:ea typeface="Open Sans"/>
                <a:cs typeface="Open Sans"/>
                <a:sym typeface="Open Sans"/>
              </a:rPr>
              <a:t>.</a:t>
            </a:r>
            <a:endParaRPr/>
          </a:p>
          <a:p>
            <a:pPr indent="0" lvl="0" marL="0" rtl="0" algn="l">
              <a:lnSpc>
                <a:spcPct val="90000"/>
              </a:lnSpc>
              <a:spcBef>
                <a:spcPts val="1000"/>
              </a:spcBef>
              <a:spcAft>
                <a:spcPts val="0"/>
              </a:spcAft>
              <a:buSzPts val="2000"/>
              <a:buNone/>
            </a:pPr>
            <a:r>
              <a:t/>
            </a:r>
            <a:endParaRPr>
              <a:latin typeface="Arial"/>
              <a:ea typeface="Arial"/>
              <a:cs typeface="Arial"/>
              <a:sym typeface="Arial"/>
            </a:endParaRPr>
          </a:p>
        </p:txBody>
      </p:sp>
      <p:sp>
        <p:nvSpPr>
          <p:cNvPr id="175" name="Google Shape;175;p3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176" name="Google Shape;176;p30"/>
          <p:cNvSpPr txBox="1"/>
          <p:nvPr>
            <p:ph idx="2" type="body"/>
          </p:nvPr>
        </p:nvSpPr>
        <p:spPr>
          <a:xfrm>
            <a:off x="838200" y="88335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400">
                <a:latin typeface="Open Sans"/>
                <a:ea typeface="Open Sans"/>
                <a:cs typeface="Open Sans"/>
                <a:sym typeface="Open Sans"/>
              </a:rPr>
              <a:t>2.1 Public policymaking</a:t>
            </a:r>
            <a:endParaRPr b="1" sz="2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400"/>
              <a:buNone/>
            </a:pPr>
            <a:r>
              <a:t/>
            </a:r>
            <a:endParaRPr/>
          </a:p>
        </p:txBody>
      </p:sp>
      <p:pic>
        <p:nvPicPr>
          <p:cNvPr id="177" name="Google Shape;177;p30"/>
          <p:cNvPicPr preferRelativeResize="0"/>
          <p:nvPr/>
        </p:nvPicPr>
        <p:blipFill rotWithShape="1">
          <a:blip r:embed="rId3">
            <a:alphaModFix/>
          </a:blip>
          <a:srcRect b="0" l="0" r="0" t="0"/>
          <a:stretch/>
        </p:blipFill>
        <p:spPr>
          <a:xfrm>
            <a:off x="7981356" y="1836436"/>
            <a:ext cx="3417511" cy="34175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idx="1" type="body"/>
          </p:nvPr>
        </p:nvSpPr>
        <p:spPr>
          <a:xfrm>
            <a:off x="838198" y="1664208"/>
            <a:ext cx="6477001" cy="3919727"/>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sv-SE">
                <a:latin typeface="Arial"/>
                <a:ea typeface="Arial"/>
                <a:cs typeface="Arial"/>
                <a:sym typeface="Arial"/>
              </a:rPr>
              <a:t>Public policy is the result of a deliberate choice between multiple options and multiple objectives.</a:t>
            </a:r>
            <a:endParaRPr/>
          </a:p>
          <a:p>
            <a:pPr indent="0" lvl="0" marL="0" rtl="0" algn="l">
              <a:lnSpc>
                <a:spcPct val="90000"/>
              </a:lnSpc>
              <a:spcBef>
                <a:spcPts val="1000"/>
              </a:spcBef>
              <a:spcAft>
                <a:spcPts val="0"/>
              </a:spcAft>
              <a:buNone/>
            </a:pPr>
            <a:r>
              <a:rPr lang="sv-SE"/>
              <a:t>Thus, In drafting they rely on others – subject experts, scientists, modellers and industries -  to help them synthesis and analyse information to aid their policy decisions.</a:t>
            </a:r>
            <a:endParaRPr/>
          </a:p>
          <a:p>
            <a:pPr indent="0" lvl="0" marL="0" rtl="0" algn="l">
              <a:lnSpc>
                <a:spcPct val="90000"/>
              </a:lnSpc>
              <a:spcBef>
                <a:spcPts val="1000"/>
              </a:spcBef>
              <a:spcAft>
                <a:spcPts val="0"/>
              </a:spcAft>
              <a:buNone/>
            </a:pPr>
            <a:r>
              <a:t/>
            </a:r>
            <a:endParaRPr>
              <a:latin typeface="Arial"/>
              <a:ea typeface="Arial"/>
              <a:cs typeface="Arial"/>
              <a:sym typeface="Arial"/>
            </a:endParaRPr>
          </a:p>
        </p:txBody>
      </p:sp>
      <p:sp>
        <p:nvSpPr>
          <p:cNvPr id="184" name="Google Shape;184;p3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185" name="Google Shape;185;p31"/>
          <p:cNvSpPr txBox="1"/>
          <p:nvPr>
            <p:ph idx="2" type="body"/>
          </p:nvPr>
        </p:nvSpPr>
        <p:spPr>
          <a:xfrm>
            <a:off x="838200" y="88335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400">
                <a:latin typeface="Open Sans"/>
                <a:ea typeface="Open Sans"/>
                <a:cs typeface="Open Sans"/>
                <a:sym typeface="Open Sans"/>
              </a:rPr>
              <a:t>2.1 Public policymaking</a:t>
            </a:r>
            <a:endParaRPr b="1" sz="2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400"/>
              <a:buNone/>
            </a:pPr>
            <a:r>
              <a:t/>
            </a:r>
            <a:endParaRPr/>
          </a:p>
        </p:txBody>
      </p:sp>
      <p:pic>
        <p:nvPicPr>
          <p:cNvPr id="186" name="Google Shape;186;p31"/>
          <p:cNvPicPr preferRelativeResize="0"/>
          <p:nvPr/>
        </p:nvPicPr>
        <p:blipFill rotWithShape="1">
          <a:blip r:embed="rId3">
            <a:alphaModFix/>
          </a:blip>
          <a:srcRect b="0" l="0" r="0" t="0"/>
          <a:stretch/>
        </p:blipFill>
        <p:spPr>
          <a:xfrm>
            <a:off x="7842513" y="2131629"/>
            <a:ext cx="2984884" cy="29848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2019-06-09T10:25:43Z</dcterms:created>
  <dc:creator>Eunice Ramos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