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626" r:id="rId5"/>
    <p:sldId id="627" r:id="rId6"/>
    <p:sldId id="628" r:id="rId7"/>
    <p:sldId id="629" r:id="rId8"/>
    <p:sldId id="630" r:id="rId9"/>
    <p:sldId id="631" r:id="rId10"/>
    <p:sldId id="632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640" r:id="rId19"/>
    <p:sldId id="641" r:id="rId20"/>
    <p:sldId id="642" r:id="rId21"/>
    <p:sldId id="643" r:id="rId22"/>
    <p:sldId id="644" r:id="rId23"/>
    <p:sldId id="645" r:id="rId24"/>
    <p:sldId id="646" r:id="rId25"/>
    <p:sldId id="647" r:id="rId26"/>
    <p:sldId id="648" r:id="rId27"/>
    <p:sldId id="649" r:id="rId28"/>
    <p:sldId id="650" r:id="rId29"/>
    <p:sldId id="651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AA11B-707A-B80D-AB32-B85432B510F8}" v="11" dt="2026-02-09T14:47:59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2" autoAdjust="0"/>
    <p:restoredTop sz="86422" autoAdjust="0"/>
  </p:normalViewPr>
  <p:slideViewPr>
    <p:cSldViewPr snapToGrid="0">
      <p:cViewPr varScale="1">
        <p:scale>
          <a:sx n="85" d="100"/>
          <a:sy n="85" d="100"/>
        </p:scale>
        <p:origin x="184" y="328"/>
      </p:cViewPr>
      <p:guideLst/>
    </p:cSldViewPr>
  </p:slideViewPr>
  <p:outlineViewPr>
    <p:cViewPr>
      <p:scale>
        <a:sx n="33" d="100"/>
        <a:sy n="33" d="100"/>
      </p:scale>
      <p:origin x="0" y="-55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7T15:23:37.192" v="61" actId="1076"/>
      <pc:docMkLst>
        <pc:docMk/>
      </pc:docMkLst>
      <pc:sldChg chg="modSp mod">
        <pc:chgData name="Alexander Deliukov" userId="d5fda0f2-1d08-4016-b7e9-bb882f168707" providerId="ADAL" clId="{FE9DFF45-01DC-45CC-A80A-B50597210401}" dt="2026-01-27T15:21:32.540" v="22" actId="20577"/>
        <pc:sldMkLst>
          <pc:docMk/>
          <pc:sldMk cId="762437489" sldId="626"/>
        </pc:sldMkLst>
        <pc:spChg chg="mod">
          <ac:chgData name="Alexander Deliukov" userId="d5fda0f2-1d08-4016-b7e9-bb882f168707" providerId="ADAL" clId="{FE9DFF45-01DC-45CC-A80A-B50597210401}" dt="2026-01-27T15:21:32.540" v="22" actId="20577"/>
          <ac:spMkLst>
            <pc:docMk/>
            <pc:sldMk cId="762437489" sldId="626"/>
            <ac:spMk id="2" creationId="{FFC334A6-DBAB-A543-12EB-79F451596E4F}"/>
          </ac:spMkLst>
        </pc:spChg>
      </pc:sldChg>
      <pc:sldChg chg="modSp modAnim">
        <pc:chgData name="Alexander Deliukov" userId="d5fda0f2-1d08-4016-b7e9-bb882f168707" providerId="ADAL" clId="{FE9DFF45-01DC-45CC-A80A-B50597210401}" dt="2026-01-27T15:22:16.185" v="35" actId="6549"/>
        <pc:sldMkLst>
          <pc:docMk/>
          <pc:sldMk cId="3547527" sldId="627"/>
        </pc:sldMkLst>
        <pc:spChg chg="mod">
          <ac:chgData name="Alexander Deliukov" userId="d5fda0f2-1d08-4016-b7e9-bb882f168707" providerId="ADAL" clId="{FE9DFF45-01DC-45CC-A80A-B50597210401}" dt="2026-01-27T15:22:16.185" v="35" actId="6549"/>
          <ac:spMkLst>
            <pc:docMk/>
            <pc:sldMk cId="3547527" sldId="627"/>
            <ac:spMk id="2" creationId="{0FE65402-2D24-4C0B-3A9B-70B199ADCEA8}"/>
          </ac:spMkLst>
        </pc:spChg>
      </pc:sldChg>
      <pc:sldChg chg="modSp mod">
        <pc:chgData name="Alexander Deliukov" userId="d5fda0f2-1d08-4016-b7e9-bb882f168707" providerId="ADAL" clId="{FE9DFF45-01DC-45CC-A80A-B50597210401}" dt="2026-01-27T15:22:25.528" v="37" actId="404"/>
        <pc:sldMkLst>
          <pc:docMk/>
          <pc:sldMk cId="349749265" sldId="631"/>
        </pc:sldMkLst>
        <pc:spChg chg="mod">
          <ac:chgData name="Alexander Deliukov" userId="d5fda0f2-1d08-4016-b7e9-bb882f168707" providerId="ADAL" clId="{FE9DFF45-01DC-45CC-A80A-B50597210401}" dt="2026-01-27T15:22:25.528" v="37" actId="404"/>
          <ac:spMkLst>
            <pc:docMk/>
            <pc:sldMk cId="349749265" sldId="631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7T15:22:32.345" v="39" actId="1076"/>
        <pc:sldMkLst>
          <pc:docMk/>
          <pc:sldMk cId="924459838" sldId="633"/>
        </pc:sldMkLst>
        <pc:spChg chg="mod">
          <ac:chgData name="Alexander Deliukov" userId="d5fda0f2-1d08-4016-b7e9-bb882f168707" providerId="ADAL" clId="{FE9DFF45-01DC-45CC-A80A-B50597210401}" dt="2026-01-27T15:22:32.345" v="39" actId="1076"/>
          <ac:spMkLst>
            <pc:docMk/>
            <pc:sldMk cId="924459838" sldId="633"/>
            <ac:spMk id="4" creationId="{12E9D6D4-ADBC-D7EB-E231-9A2E3FFD7EF4}"/>
          </ac:spMkLst>
        </pc:spChg>
      </pc:sldChg>
      <pc:sldChg chg="modSp mod">
        <pc:chgData name="Alexander Deliukov" userId="d5fda0f2-1d08-4016-b7e9-bb882f168707" providerId="ADAL" clId="{FE9DFF45-01DC-45CC-A80A-B50597210401}" dt="2026-01-27T15:22:38.504" v="41" actId="1076"/>
        <pc:sldMkLst>
          <pc:docMk/>
          <pc:sldMk cId="3304620497" sldId="635"/>
        </pc:sldMkLst>
        <pc:spChg chg="mod">
          <ac:chgData name="Alexander Deliukov" userId="d5fda0f2-1d08-4016-b7e9-bb882f168707" providerId="ADAL" clId="{FE9DFF45-01DC-45CC-A80A-B50597210401}" dt="2026-01-27T15:22:38.504" v="41" actId="1076"/>
          <ac:spMkLst>
            <pc:docMk/>
            <pc:sldMk cId="3304620497" sldId="635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7T15:22:45.464" v="43" actId="1076"/>
        <pc:sldMkLst>
          <pc:docMk/>
          <pc:sldMk cId="473064951" sldId="637"/>
        </pc:sldMkLst>
        <pc:spChg chg="mod">
          <ac:chgData name="Alexander Deliukov" userId="d5fda0f2-1d08-4016-b7e9-bb882f168707" providerId="ADAL" clId="{FE9DFF45-01DC-45CC-A80A-B50597210401}" dt="2026-01-27T15:22:45.464" v="43" actId="1076"/>
          <ac:spMkLst>
            <pc:docMk/>
            <pc:sldMk cId="473064951" sldId="637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7T15:22:48.271" v="44" actId="1076"/>
        <pc:sldMkLst>
          <pc:docMk/>
          <pc:sldMk cId="542654583" sldId="639"/>
        </pc:sldMkLst>
        <pc:spChg chg="mod">
          <ac:chgData name="Alexander Deliukov" userId="d5fda0f2-1d08-4016-b7e9-bb882f168707" providerId="ADAL" clId="{FE9DFF45-01DC-45CC-A80A-B50597210401}" dt="2026-01-27T15:22:48.271" v="44" actId="1076"/>
          <ac:spMkLst>
            <pc:docMk/>
            <pc:sldMk cId="542654583" sldId="639"/>
            <ac:spMk id="4" creationId="{C48B4B3E-49EA-5666-7C14-9015697F413B}"/>
          </ac:spMkLst>
        </pc:spChg>
      </pc:sldChg>
      <pc:sldChg chg="modSp mod">
        <pc:chgData name="Alexander Deliukov" userId="d5fda0f2-1d08-4016-b7e9-bb882f168707" providerId="ADAL" clId="{FE9DFF45-01DC-45CC-A80A-B50597210401}" dt="2026-01-27T15:22:59.954" v="48" actId="20577"/>
        <pc:sldMkLst>
          <pc:docMk/>
          <pc:sldMk cId="1258875290" sldId="641"/>
        </pc:sldMkLst>
        <pc:spChg chg="mod">
          <ac:chgData name="Alexander Deliukov" userId="d5fda0f2-1d08-4016-b7e9-bb882f168707" providerId="ADAL" clId="{FE9DFF45-01DC-45CC-A80A-B50597210401}" dt="2026-01-27T15:22:59.954" v="48" actId="20577"/>
          <ac:spMkLst>
            <pc:docMk/>
            <pc:sldMk cId="1258875290" sldId="641"/>
            <ac:spMk id="4" creationId="{5B37293F-24F8-0380-1F80-AE575BD0E6B4}"/>
          </ac:spMkLst>
        </pc:spChg>
      </pc:sldChg>
      <pc:sldChg chg="modSp mod">
        <pc:chgData name="Alexander Deliukov" userId="d5fda0f2-1d08-4016-b7e9-bb882f168707" providerId="ADAL" clId="{FE9DFF45-01DC-45CC-A80A-B50597210401}" dt="2026-01-27T15:23:05.750" v="49" actId="1076"/>
        <pc:sldMkLst>
          <pc:docMk/>
          <pc:sldMk cId="1833866021" sldId="643"/>
        </pc:sldMkLst>
        <pc:spChg chg="mod">
          <ac:chgData name="Alexander Deliukov" userId="d5fda0f2-1d08-4016-b7e9-bb882f168707" providerId="ADAL" clId="{FE9DFF45-01DC-45CC-A80A-B50597210401}" dt="2026-01-27T15:23:05.750" v="49" actId="1076"/>
          <ac:spMkLst>
            <pc:docMk/>
            <pc:sldMk cId="1833866021" sldId="643"/>
            <ac:spMk id="4" creationId="{C6FF838B-BFE6-EDA6-76BC-6105074602D6}"/>
          </ac:spMkLst>
        </pc:spChg>
      </pc:sldChg>
      <pc:sldChg chg="modSp mod">
        <pc:chgData name="Alexander Deliukov" userId="d5fda0f2-1d08-4016-b7e9-bb882f168707" providerId="ADAL" clId="{FE9DFF45-01DC-45CC-A80A-B50597210401}" dt="2026-01-27T15:23:14.691" v="52" actId="1076"/>
        <pc:sldMkLst>
          <pc:docMk/>
          <pc:sldMk cId="315731832" sldId="645"/>
        </pc:sldMkLst>
        <pc:spChg chg="mod">
          <ac:chgData name="Alexander Deliukov" userId="d5fda0f2-1d08-4016-b7e9-bb882f168707" providerId="ADAL" clId="{FE9DFF45-01DC-45CC-A80A-B50597210401}" dt="2026-01-27T15:23:14.691" v="52" actId="1076"/>
          <ac:spMkLst>
            <pc:docMk/>
            <pc:sldMk cId="315731832" sldId="645"/>
            <ac:spMk id="4" creationId="{18C55726-5E4A-A0F6-F79D-6164468DD29C}"/>
          </ac:spMkLst>
        </pc:spChg>
      </pc:sldChg>
      <pc:sldChg chg="modSp mod">
        <pc:chgData name="Alexander Deliukov" userId="d5fda0f2-1d08-4016-b7e9-bb882f168707" providerId="ADAL" clId="{FE9DFF45-01DC-45CC-A80A-B50597210401}" dt="2026-01-27T15:23:22.865" v="54" actId="1076"/>
        <pc:sldMkLst>
          <pc:docMk/>
          <pc:sldMk cId="1661331381" sldId="647"/>
        </pc:sldMkLst>
        <pc:spChg chg="mod">
          <ac:chgData name="Alexander Deliukov" userId="d5fda0f2-1d08-4016-b7e9-bb882f168707" providerId="ADAL" clId="{FE9DFF45-01DC-45CC-A80A-B50597210401}" dt="2026-01-27T15:23:22.865" v="54" actId="1076"/>
          <ac:spMkLst>
            <pc:docMk/>
            <pc:sldMk cId="1661331381" sldId="647"/>
            <ac:spMk id="4" creationId="{98F002ED-7076-C12C-76BA-4FEBBC6F2705}"/>
          </ac:spMkLst>
        </pc:spChg>
      </pc:sldChg>
      <pc:sldChg chg="modSp mod">
        <pc:chgData name="Alexander Deliukov" userId="d5fda0f2-1d08-4016-b7e9-bb882f168707" providerId="ADAL" clId="{FE9DFF45-01DC-45CC-A80A-B50597210401}" dt="2026-01-27T15:23:37.192" v="61" actId="1076"/>
        <pc:sldMkLst>
          <pc:docMk/>
          <pc:sldMk cId="3900357193" sldId="648"/>
        </pc:sldMkLst>
        <pc:spChg chg="mod">
          <ac:chgData name="Alexander Deliukov" userId="d5fda0f2-1d08-4016-b7e9-bb882f168707" providerId="ADAL" clId="{FE9DFF45-01DC-45CC-A80A-B50597210401}" dt="2026-01-27T15:23:26.693" v="55" actId="1076"/>
          <ac:spMkLst>
            <pc:docMk/>
            <pc:sldMk cId="3900357193" sldId="648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15:23:28.124" v="56" actId="1076"/>
          <ac:spMkLst>
            <pc:docMk/>
            <pc:sldMk cId="3900357193" sldId="648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15:23:30.590" v="58" actId="1076"/>
          <ac:spMkLst>
            <pc:docMk/>
            <pc:sldMk cId="3900357193" sldId="648"/>
            <ac:spMk id="43" creationId="{D8C4E46F-1B05-476B-90D3-800B8F061E5E}"/>
          </ac:spMkLst>
        </pc:spChg>
        <pc:spChg chg="mod">
          <ac:chgData name="Alexander Deliukov" userId="d5fda0f2-1d08-4016-b7e9-bb882f168707" providerId="ADAL" clId="{FE9DFF45-01DC-45CC-A80A-B50597210401}" dt="2026-01-27T15:23:34.577" v="60" actId="14100"/>
          <ac:spMkLst>
            <pc:docMk/>
            <pc:sldMk cId="3900357193" sldId="648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15:23:37.192" v="61" actId="1076"/>
          <ac:spMkLst>
            <pc:docMk/>
            <pc:sldMk cId="3900357193" sldId="648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7T15:21:59.509" v="31" actId="20577"/>
        <pc:sldMkLst>
          <pc:docMk/>
          <pc:sldMk cId="1215475497" sldId="649"/>
        </pc:sldMkLst>
        <pc:spChg chg="mod">
          <ac:chgData name="Alexander Deliukov" userId="d5fda0f2-1d08-4016-b7e9-bb882f168707" providerId="ADAL" clId="{FE9DFF45-01DC-45CC-A80A-B50597210401}" dt="2026-01-27T15:21:59.509" v="31" actId="20577"/>
          <ac:spMkLst>
            <pc:docMk/>
            <pc:sldMk cId="1215475497" sldId="649"/>
            <ac:spMk id="4" creationId="{B6E2F0C4-3708-062E-837B-49F21B8E51C4}"/>
          </ac:spMkLst>
        </pc:spChg>
      </pc:sldChg>
    </pc:docChg>
  </pc:docChgLst>
  <pc:docChgLst>
    <pc:chgData name="Alexander Deliukov" userId="S::alexander_think-e.be#ext#@flux50.onmicrosoft.com::bee075c1-faac-4166-8fcb-7b2057bad6f6" providerId="AD" clId="Web-{5E1AA11B-707A-B80D-AB32-B85432B510F8}"/>
    <pc:docChg chg="modSld">
      <pc:chgData name="Alexander Deliukov" userId="S::alexander_think-e.be#ext#@flux50.onmicrosoft.com::bee075c1-faac-4166-8fcb-7b2057bad6f6" providerId="AD" clId="Web-{5E1AA11B-707A-B80D-AB32-B85432B510F8}" dt="2026-02-09T14:47:59.699" v="8" actId="1076"/>
      <pc:docMkLst>
        <pc:docMk/>
      </pc:docMkLst>
      <pc:sldChg chg="addSp delSp modSp">
        <pc:chgData name="Alexander Deliukov" userId="S::alexander_think-e.be#ext#@flux50.onmicrosoft.com::bee075c1-faac-4166-8fcb-7b2057bad6f6" providerId="AD" clId="Web-{5E1AA11B-707A-B80D-AB32-B85432B510F8}" dt="2026-02-09T14:47:59.699" v="8" actId="1076"/>
        <pc:sldMkLst>
          <pc:docMk/>
          <pc:sldMk cId="762437489" sldId="626"/>
        </pc:sldMkLst>
        <pc:picChg chg="add del mod">
          <ac:chgData name="Alexander Deliukov" userId="S::alexander_think-e.be#ext#@flux50.onmicrosoft.com::bee075c1-faac-4166-8fcb-7b2057bad6f6" providerId="AD" clId="Web-{5E1AA11B-707A-B80D-AB32-B85432B510F8}" dt="2026-02-09T14:45:07.246" v="4"/>
          <ac:picMkLst>
            <pc:docMk/>
            <pc:sldMk cId="762437489" sldId="626"/>
            <ac:picMk id="4" creationId="{7336FBFE-46A4-46E5-080B-1C45FBE510F8}"/>
          </ac:picMkLst>
        </pc:picChg>
        <pc:picChg chg="add mod">
          <ac:chgData name="Alexander Deliukov" userId="S::alexander_think-e.be#ext#@flux50.onmicrosoft.com::bee075c1-faac-4166-8fcb-7b2057bad6f6" providerId="AD" clId="Web-{5E1AA11B-707A-B80D-AB32-B85432B510F8}" dt="2026-02-09T14:47:59.699" v="8" actId="1076"/>
          <ac:picMkLst>
            <pc:docMk/>
            <pc:sldMk cId="762437489" sldId="626"/>
            <ac:picMk id="5" creationId="{837A7D75-12F4-A481-52DC-7C38FB6C97C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2026. 3. 15.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Edição do estilo do texto mestre</a:t>
            </a:r>
          </a:p>
          <a:p>
            <a:pPr lvl="1"/>
            <a:r>
              <a:rPr lang="ko-KR" altLang="en-US"/>
              <a:t>Segundo nível</a:t>
            </a:r>
          </a:p>
          <a:p>
            <a:pPr lvl="2"/>
            <a:r>
              <a:rPr lang="ko-KR" altLang="en-US"/>
              <a:t>Terceiro nível</a:t>
            </a:r>
          </a:p>
          <a:p>
            <a:pPr lvl="3"/>
            <a:r>
              <a:rPr lang="ko-KR" altLang="en-US"/>
              <a:t>Quarto nível</a:t>
            </a:r>
          </a:p>
          <a:p>
            <a:pPr lvl="4"/>
            <a:r>
              <a:rPr lang="ko-KR" altLang="en-US"/>
              <a:t>Quinto nível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dvice/solar-panel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coop.eu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sgowsciencecentre.org/our-blog/energy-saving-tips-for-kid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articles/zxxg3j6#zsmjh4j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kvenergy.com/blog/sustainable-landscaping-idea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newableenergyhub.co.uk/blog/how-landlords-can-create-energy-efficient-propertie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index.php?categoryid=1459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every1.energy/learning-materials/what-energy-community-and-why-should-i-join" TargetMode="External"/></Relationships>
</file>

<file path=ppt/notesSlides/_rels/notes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aily_net_metering.png" TargetMode="External"/><Relationship Id="rId13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commons.wikimedia.org/w/index.php?curid=119935282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enecomedia/5600325194/" TargetMode="External"/><Relationship Id="rId4" Type="http://schemas.openxmlformats.org/officeDocument/2006/relationships/hyperlink" Target="https://www.flickr.com/photos/runasun/4531010970/in/photolist-A22YkS-7UoBGN-yoC18r-8Pco9t-5F64Yh-47UmLv-8zeaRX-cAuqrJ-cfpbU-8kvbRu-53QL3o-b4FmCP-8yaPuZ-29X6Ey-busgmk-NMx9Yg-31Krp8-edA7rR-2yUoaZ-5UjNoL-89B1bV-6fC1GJ-2D8m2p-3i6Qar-C9fQW-7wPmj-2AZgnA-8WLNZp-5D8zX-a1B3aL-5d7Fab-dGHwQ2-2DcQCd-8R1qa3-6vWc6-98YTMT-4c7Di8-k52dG-bFWRP-9oC7Cq-eyB4P-duFqnJ-b7F9bz-MBFob-27cHUML-9EwpBG-f1WV9R" TargetMode="External"/><Relationship Id="rId9" Type="http://schemas.openxmlformats.org/officeDocument/2006/relationships/hyperlink" Target="https://creativecommons.org/licenses/by-sa/3.0/deed.en" TargetMode="External"/></Relationships>
</file>

<file path=ppt/notesSlides/_rels/notes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2.0/" TargetMode="External"/><Relationship Id="rId3" Type="http://schemas.openxmlformats.org/officeDocument/2006/relationships/hyperlink" Target="https://www.pexels.com/photo/vertical-forest-residential-skyscrapers-in-milan-italy-19579742/" TargetMode="External"/><Relationship Id="rId7" Type="http://schemas.openxmlformats.org/officeDocument/2006/relationships/hyperlink" Target="https://www.flickr.com/photos/jirka_matousek/50749644658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www.flickr.com/photos/thebetterday4u/51174493609/in/photolist-2Hsku-d8MLGY-2g2Evun-2g2Ey3Y-2g2Ew9U-2kY7E4k-2kXZ9GG-2kY9cGj-V3w587-2kY4Lug-2dohZqx-7nGu5-2osSaWJ-29iEFg-fMVrz-2oiaDBr-2oMJ7Lb-5bG5rE-2kvmnH5-4TEpSW-fPFSBx-4Tbyib-FQo2Nu-3mnd3-2m14AXo-2iNznNK-4eY2Vj-2k3DLTG-2okiw8V-c4t8fE-2m6vnHC-2nCjkK1-GWnJks-2nfDJjQ-2jMsD4k-2aQvgoe-ePzjq-2qzRq1S-2qgAaJ8-2gssWMj-2mXd4wc-7FKzGD-29e47rR-9dtn7V-2mYRqic-8pMQHn-22J2TDQ-2hjf54F-2pUHkFe-2qzRq2J" TargetMode="External"/><Relationship Id="rId10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www.pexels.com/license/" TargetMode="External"/><Relationship Id="rId9" Type="http://schemas.openxmlformats.org/officeDocument/2006/relationships/hyperlink" Target="https://www.flickr.com/photos/vizpix/4544572654/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nergygb.org/smart-living/smart-energy-tips/switching-appliances-off-stand-b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cience.howstuffworks.com/environmental/green-tech/sustainable/smart-power-strip.htm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Envolva-se na Transição Energética Digital: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9 passos fáceis para proprietários e senhorios 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projeto recebeu financiamento do Programa Horizonte para Investigação e Inovação (2021-2027) da União Europeia ao abrigo do acordo de subvenção n.º 101075596. A responsabilidade pelo conteúdo deste material é exclusivamente do projeto Every1 e não reflete necessariamente a opinião da União Europeia. A apresentação está licenciada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sob 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indicação em contrário.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77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Tornar-se um prosumidor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Um prosumidor é alguém que produz e consome energia.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Por exemplo, se investir em sistemas de energia renovável, como painéis solares, irá gerar a sua própria eletricidade. Isto reduz a dependência da rede elétrica. Também poderá vender o excesso de energia às empresas de serviços públicos.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 instalação de painéis solares pode aumentar o valor da sua propriedade.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Se for proprietário, a instalação de painéis solares também pode atrair inquilinos preocupados com o ambiente.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Pode usar a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calculadora de painéis solares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 da Energy Saving Trust para explorar se os painéis solares podem ser adequados para si.</a:t>
            </a:r>
          </a:p>
          <a:p>
            <a:pPr latinLnBrk="0"/>
            <a:endParaRPr lang="en-US" sz="1200" dirty="0"/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097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Trabalhando juntos: Comunidades energéticas 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Como é que aderir a uma comunidade energética pode aumentar a eficiência energética e a poupança de custos?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704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Trabalhando juntos: Comunidades energéticas </a:t>
            </a:r>
            <a:endParaRPr lang="en-US" sz="1050" dirty="0">
              <a:solidFill>
                <a:schemeClr val="bg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As comunidades energéticas investem coletivamente em projetos de energia renovável, partilham recursos e apoiam-se mutuamente na redução do consumo de energia.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Existem milhares de comunidades energéticas em toda a Europa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Junte-se ou forme uma comunidade energética para colaborar com os vizinhos em iniciativas de poupança de energia. </a:t>
            </a:r>
            <a:endParaRPr lang="en-US" sz="1200" dirty="0">
              <a:ea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Ao trabalharem em conjunto, os membros podem beneficiar do conhecimento partilhado, do poder de compra em grande escala e da negociação coletiva para obter melhores tarifas de energia.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 </a:t>
            </a:r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816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Apoiar outras pessoas a poupar energia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Como pode ajudar os outros a adotar práticas de poupança de energia?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786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Apoiar os outros a poupar energia</a:t>
            </a:r>
            <a:endParaRPr lang="en-US" sz="1050" dirty="0">
              <a:solidFill>
                <a:schemeClr val="bg1"/>
              </a:solidFill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Incentive as pessoas com quem vive ou os seus inquilinos a compreenderem como e quando estão a consumir energia. 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Nunca se é demasiado jovem para pensar em poupar energia! Leia algumas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dicas de poupança de energia para crianças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ou consulte este artigo da BBC Bitesize sobre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  <a:hlinkClick r:id="rId4"/>
              </a:rPr>
              <a:t>poupança de energia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Se for proprietário, pode considerar oferecer incentivos aos inquilinos que participam ativamente em iniciativas de poupança de energia, tais como redução do aluguer ou créditos nas contas de serviços públicos. </a:t>
            </a:r>
            <a:endParaRPr lang="en-GB" sz="1200" noProof="0" dirty="0">
              <a:ea typeface="Public Sans"/>
            </a:endParaRPr>
          </a:p>
          <a:p>
            <a:pPr latinLnBrk="0"/>
            <a:endParaRPr lang="en-GB" sz="1200" noProof="0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https://www.glasgowsciencecentre.org/our-blog/energy-saving-tips-for-kids</a:t>
            </a:r>
          </a:p>
          <a:p>
            <a:r>
              <a:rPr lang="en-GB" dirty="0"/>
              <a:t>https://www.bbc.co.uk/bitesize/articles/zxxg3j6#zsmjh4j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519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6. Paisagismo energeticamente eficiente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Como é que um paisagismo energeticamente eficiente pode reduzir os custos energéticos e melhorar o conforto?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607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6. Paisagismo energeticamente eficiente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A forma como paisagizamos os espaços externos pode reduzir o consumo de energia e, ao mesmo tempo, aumentar o conforto e a biodiversidade.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Por exemplo: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Plantar árvores pode ajudar a arrefecer os edifícios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A utilização de plantas resistentes à seca pode reduzir o consumo de água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O paisagismo também pode ser usado para melhorar o isolamento e reduzir a necessidade de aquecimento e refrigeração.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Saiba mais sobre paisagismo com eficiência energética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. </a:t>
            </a:r>
            <a:endParaRPr lang="en-US" sz="2200" dirty="0">
              <a:solidFill>
                <a:srgbClr val="2B2C30"/>
              </a:solidFill>
              <a:cs typeface="Segoe U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https://bkvenergy.com/blog/sustainable-landscaping-ideas/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855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Manutenção e inspeções regulares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Por que a manutenção e inspeção regulares são importantes para a eficiência energética?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266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Manutenção e inspeções regulares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É importante manter a sua casa ou propriedade em bom estado.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Deve considerar a manutenção e inspeções regulares dos sistemas de aquecimento, ventilação e ar condicionado (AVAC), isolamento e janelas para garantir que estão a funcionar de forma eficiente.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Resolva quaisquer problemas rapidamente para evitar o desperdício de energia e manter o desempenho ideal da sua casa.</a:t>
            </a:r>
          </a:p>
          <a:p>
            <a:pPr marL="457200" indent="-457200" latinLnBrk="0">
              <a:buChar char="•"/>
            </a:pPr>
            <a:r>
              <a:rPr lang="en-US" sz="1200" dirty="0" err="1">
                <a:solidFill>
                  <a:srgbClr val="2B2C30"/>
                </a:solidFill>
                <a:cs typeface="Segoe UI"/>
              </a:rPr>
              <a:t>Dê prioridade </a:t>
            </a:r>
            <a:r>
              <a:rPr lang="en-US" sz="1200" dirty="0">
                <a:solidFill>
                  <a:srgbClr val="2B2C30"/>
                </a:solidFill>
                <a:cs typeface="Segoe UI"/>
              </a:rPr>
              <a:t>à eficiência energética ao considerar melhorias na casa, novos sistemas e eletrodomésticos.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366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Atualize para iluminação energeticamente eficiente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Quais são os benefícios de atualizar para iluminação inteligente e energeticamente eficiente? 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26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/>
              <a:t>Quando é proprietário da sua própria casa ou aluga o seu imóvel a inquilinos, pode questionar-se como – e por que razão – deve envolver-se na transição energética digital.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A transição energética digital permite que você e os seus inquilinos compreendam melhor o seu consumo de energia. Com essa compreensão, podemos tomar decisões informadas sobre como economizar energia, sem inconvenientes ou sacrifícios de conforto. Investir no seu imóvel também pode significar grandes economias a longo prazo!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Nesta breve apresentação, exploraremos: </a:t>
            </a:r>
          </a:p>
          <a:p>
            <a:pPr latinLnBrk="0"/>
            <a:endParaRPr lang="en-GB" sz="1200" dirty="0"/>
          </a:p>
          <a:p>
            <a:pPr marL="457200" indent="-457200" latinLnBrk="0">
              <a:buChar char="•"/>
            </a:pPr>
            <a:r>
              <a:rPr lang="en-GB" sz="1200" dirty="0"/>
              <a:t>Por que deve investir em tecnologias energéticas digitais. </a:t>
            </a:r>
          </a:p>
          <a:p>
            <a:pPr marL="457200" indent="-457200" latinLnBrk="0">
              <a:buChar char="•"/>
            </a:pPr>
            <a:r>
              <a:rPr lang="en-GB" sz="1200" dirty="0"/>
              <a:t>Oportunidades e benefícios de investir no seu imóvel. </a:t>
            </a:r>
          </a:p>
          <a:p>
            <a:pPr marL="457200" indent="-457200" latinLnBrk="0">
              <a:buChar char="•"/>
            </a:pPr>
            <a:r>
              <a:rPr lang="en-GB" sz="1200" dirty="0"/>
              <a:t>Passos simples que pode seguir para compreender e reduzir o seu consumo de energia e, potencialmente, poupar dinheiro.</a:t>
            </a:r>
          </a:p>
          <a:p>
            <a:pPr marL="457200" indent="-457200" latinLnBrk="0">
              <a:buChar char="•"/>
            </a:pPr>
            <a:r>
              <a:rPr lang="en-GB" sz="1200" dirty="0"/>
              <a:t>Se aluga o seu imóvel, como pode ajudar os seus inquilinos a poupar energia. </a:t>
            </a:r>
          </a:p>
          <a:p>
            <a:pPr latinLnBrk="0"/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118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Atualize para iluminação energeticamente eficiente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As lâmpadas LED (Light-Emitting Diode) consomem significativamente menos energia e têm uma vida útil mais longa, reduzindo assim os custos de manutenção e o consumo de energia.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Considere substituir as lâmpadas incandescentes tradicionais por iluminação LED inteligente e energeticamente eficiente.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cs typeface="Segoe UI"/>
              </a:rPr>
              <a:t>As lâmpadas inteligentes podem ajudar a aumentar a consciencialização sobre o consumo de energia e incentivar a poupança de energia, uma vez que podem ser controladas remotamente.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466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9. Implementação de soluções de energia renovável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Quais são os benefícios da implementação de soluções de energia renovável?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13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9. Implementação de soluções de energia renovável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Soluções de energia renovável, como a instalação de painéis solares ou turbinas eólicas, apoiam a geração de energia limpa.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Reduzir a dependência da rede elétrica e diminuir os custos de energia pode economizar dinheiro.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As soluções de energia renovável podem atrair inquilinos ou potenciais compradores preocupados com o ambiente, quando vender a sua casa.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Existem conselhos relevantes para todos os proprietários em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Como os senhorios podem criar propriedades energeticamente eficientes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endParaRPr lang="en-GB" dirty="0"/>
          </a:p>
          <a:p>
            <a:r>
              <a:rPr lang="en-GB" dirty="0"/>
              <a:t>https://www.renewableenergyhub.co.uk/blog/how-landlords-can-create-energy-efficient-properties </a:t>
            </a:r>
          </a:p>
          <a:p>
            <a:r>
              <a:rPr lang="en-GB" dirty="0"/>
              <a:t>https://energysavingtrust.org.uk/advice/solar-panels/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486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Próximos passos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quiser saber mais sobre a transição energética digital, os seguintes recursos podem ser úteis: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Consulte o conjunto de cursos de curta duração da Every1: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Noções básicas sobre energia digital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Leia o folheto informativo da Every1 </a:t>
            </a:r>
            <a:r>
              <a:rPr lang="en-US" altLang="ko-KR" sz="1200" i="1" dirty="0">
                <a:solidFill>
                  <a:srgbClr val="373737"/>
                </a:solidFill>
                <a:hlinkClick r:id="rId4"/>
              </a:rPr>
              <a:t>O que é uma comunidade energética e por que devo aderir?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Leia o artigo da Energy Monitor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Desmistificando os mitos em torno das tecnologias de energia renovável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6"/>
              </a:rPr>
              <a:t>Saiba mais sobre os materiais didáticos do projeto Every1.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331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Agradecimentos</a:t>
            </a:r>
          </a:p>
          <a:p>
            <a:pPr latinLnBrk="0"/>
            <a:r>
              <a:rPr lang="en-GB" dirty="0"/>
              <a:t>Esta apresentação de slides </a:t>
            </a:r>
            <a:r>
              <a:rPr lang="en-GB" i="1" dirty="0"/>
              <a:t>Participe na transição energética digital: 10 passos fáceis para proprietários e senhorios </a:t>
            </a:r>
            <a:r>
              <a:rPr lang="en-GB" dirty="0"/>
              <a:t>foi produzida pelo projeto Every1 e está licenciada </a:t>
            </a:r>
            <a:r>
              <a:rPr lang="en-GB" dirty="0">
                <a:hlinkClick r:id="rId3"/>
              </a:rPr>
              <a:t>sob CC BY-SA 4.0</a:t>
            </a:r>
            <a:r>
              <a:rPr lang="en-GB" dirty="0"/>
              <a:t>, salvo indicação em contrário.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As imagens utilizadas nesta apresentação são as seguintes: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da capa: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casa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Loraine e Mark 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texto de introdução: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Papel ao lado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 Macbook,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Lukas, em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Porquê investir em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tecnologias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digitais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?: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7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por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está licenciada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sob 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Compreender o seu próprio consumo de energia: </a:t>
            </a:r>
            <a:r>
              <a:rPr lang="en-GB" dirty="0">
                <a:solidFill>
                  <a:srgbClr val="242424"/>
                </a:solidFill>
                <a:hlinkClick r:id="rId8"/>
              </a:rPr>
              <a:t>Daily net metering.png </a:t>
            </a:r>
            <a:r>
              <a:rPr lang="en-GB" dirty="0">
                <a:solidFill>
                  <a:srgbClr val="242424"/>
                </a:solidFill>
              </a:rPr>
              <a:t>por Delphi234 está licenciada </a:t>
            </a:r>
            <a:r>
              <a:rPr lang="en-GB" dirty="0">
                <a:solidFill>
                  <a:srgbClr val="242424"/>
                </a:solidFill>
                <a:hlinkClick r:id="rId9"/>
              </a:rPr>
              <a:t>sob CC BY-SA 3.0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Tornar-se um prosumidor: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Energia solar, Amersfoort </a:t>
            </a:r>
            <a:r>
              <a:rPr lang="en-GB" dirty="0">
                <a:solidFill>
                  <a:srgbClr val="242424"/>
                </a:solidFill>
              </a:rPr>
              <a:t>por Eneco Group está licenciado </a:t>
            </a:r>
            <a:r>
              <a:rPr lang="en-GB" dirty="0">
                <a:solidFill>
                  <a:srgbClr val="242424"/>
                </a:solidFill>
                <a:hlinkClick r:id="rId11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Trabalhar em conjunto: Grupos de energia coletiva: </a:t>
            </a:r>
            <a:r>
              <a:rPr lang="en-GB" dirty="0">
                <a:solidFill>
                  <a:srgbClr val="242424"/>
                </a:solidFill>
                <a:hlinkClick r:id="rId12"/>
              </a:rPr>
              <a:t>Comunidades energéticas report.jpg </a:t>
            </a:r>
            <a:r>
              <a:rPr lang="en-GB" dirty="0">
                <a:solidFill>
                  <a:srgbClr val="242424"/>
                </a:solidFill>
              </a:rPr>
              <a:t>por Joint Research Centre (JRC) está licenciado </a:t>
            </a:r>
            <a:r>
              <a:rPr lang="en-GB" dirty="0">
                <a:solidFill>
                  <a:srgbClr val="242424"/>
                </a:solidFill>
                <a:hlinkClick r:id="rId3"/>
              </a:rPr>
              <a:t>sob CC BY-SA 4.0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Apoiar os outros a poupar energia: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13"/>
              </a:rPr>
              <a:t>Contas de eletricidade com lâmpada e calculadora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por Uswitch.com Images está </a:t>
            </a:r>
            <a:r>
              <a:rPr lang="en-GB" dirty="0">
                <a:solidFill>
                  <a:srgbClr val="242424"/>
                </a:solidFill>
              </a:rPr>
              <a:t>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Esta imagem foi recortada.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2C076-5568-11C7-637A-4FC27F0A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378696-0E21-77A1-9189-23747D4FC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F1581-5471-3531-8D5E-1126FB2C6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Agradecimentos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Paisagismo energeticamente eficiente: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arranha-céus residenciais com florestas verticais em Milão, Itália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por Sophie Otto em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Pexels.com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Manutenção e inspeções regulares: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PASECO Air Condition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HS You está 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sob CC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BY-ND 2.0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Atualização para iluminação energeticamente eficiente: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Lâmpada UMAX U-Smart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Wifi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Jirka Matousek está licenciada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sob 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Implementação de soluções de energia renovável: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Energia limpa no trabalho para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o Dia da Terra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!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naturalflow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D3E98-DD98-53AF-BD13-DD97A5DDE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844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Obrigado!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30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nossa exploração de cada etapa começa com uma pergunta reflexiva. Reserve um momento para refletir sobre cada pergunta antes de passar para o próximo slide.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Pode trabalhar cada etapa por vez. Alternativamente, pode selecionar uma etapa específica que gostaria de explorar primeiro através do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35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9 passos fáceis para proprietários e senhorios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Por que investir em tecnologias digitais de energia?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Compreender o seu próprio consumo de energia.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Tornar-se um prosumidor.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Trabalhar em conjunto: comunidades energéticas.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Apoiar os outros a poupar energia.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Paisagismo energeticamente eficiente.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Manutenção e inspeções regulares.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Atualizar para iluminação energeticamente eficiente.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 Implementação de soluções de energia renovável.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3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Por que investir em tecnologias digitais de energia?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5"/>
                </a:solidFill>
              </a:rPr>
              <a:t>Como as tecnologias digitais de energia podem ajudá-lo a otimizar o uso de energia e reduzir custos?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83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Por que investir em tecnologias digitais de energia?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GB" sz="1200" noProof="1">
                <a:solidFill>
                  <a:srgbClr val="2B2C30"/>
                </a:solidFill>
                <a:ea typeface="Public Sans"/>
                <a:cs typeface="Segoe UI"/>
              </a:rPr>
              <a:t>As tecnologias digitais de energia incluem medidores inteligentes, sistemas de gestão de energia e termostatos inteligentes.</a:t>
            </a:r>
          </a:p>
          <a:p>
            <a:pPr marL="457200" indent="-457200" latinLnBrk="0">
              <a:buChar char="•"/>
            </a:pPr>
            <a:r>
              <a:rPr lang="en-GB" sz="1200" noProof="1">
                <a:solidFill>
                  <a:srgbClr val="2B2C30"/>
                </a:solidFill>
                <a:ea typeface="Public Sans"/>
                <a:cs typeface="Segoe UI"/>
              </a:rPr>
              <a:t>As tecnologias digitais de energia fornecem dados em tempo real sobre o consumo de energia, que podem ser usados para monitorizar e otimizar o uso de energia remotamente, por exemplo, usando aplicações para smartphones. 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  <a:cs typeface="Segoe UI"/>
              </a:rPr>
              <a:t>Pode haver momentos do dia em que consome mais energia. As tecnologias digitais de energia permitem-lhe identificar tendências e oportunidades para reduzir o consumo.</a:t>
            </a:r>
          </a:p>
          <a:p>
            <a:pPr marL="457200" indent="-457200" latinLnBrk="0">
              <a:buChar char="•"/>
            </a:pPr>
            <a:r>
              <a:rPr lang="en-GB" sz="1200" noProof="1">
                <a:solidFill>
                  <a:srgbClr val="2B2C30"/>
                </a:solidFill>
                <a:ea typeface="Public Sans"/>
                <a:cs typeface="Segoe UI"/>
              </a:rPr>
              <a:t>Se for proprietário, este tipo de tecnologias pode aumentar a satisfação dos inquilinos, fornecendo-lhes ferramentas para compreenderem e gerirem melhor o seu próprio consumo de energia.</a:t>
            </a:r>
            <a:endParaRPr lang="en-GB" sz="1200" noProof="1">
              <a:solidFill>
                <a:srgbClr val="2B2C30"/>
              </a:solidFill>
              <a:cs typeface="Segoe U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609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Compreender o seu próprio consumo de energia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dirty="0">
                <a:solidFill>
                  <a:schemeClr val="accent5"/>
                </a:solidFill>
              </a:rPr>
              <a:t>Como compreender o seu consumo de energia pode ajudar a poupar energia e reduzir as contas de eletricidade?</a:t>
            </a:r>
          </a:p>
          <a:p>
            <a:pPr algn="ctr" latinLnBrk="0"/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18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Compreender o seu próprio consumo de energia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cs typeface="Segoe UI"/>
              </a:rPr>
              <a:t>Um medidor inteligente permite que você — e o seu fornecedor de energia — monitorem e analisem os seus padrões de consumo de energia em tempo real. </a:t>
            </a:r>
            <a:endParaRPr lang="en-GB" sz="2200" noProof="0" dirty="0">
              <a:solidFill>
                <a:srgbClr val="2B2C30"/>
              </a:solidFill>
              <a:ea typeface="Public Sans"/>
              <a:cs typeface="Segoe UI"/>
            </a:endParaRPr>
          </a:p>
          <a:p>
            <a:pPr marL="457200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Segoe UI"/>
              </a:rPr>
              <a:t>Pode </a:t>
            </a:r>
            <a:r>
              <a:rPr lang="en-GB" sz="2200" noProof="0" dirty="0">
                <a:solidFill>
                  <a:srgbClr val="2B2C30"/>
                </a:solidFill>
                <a:ea typeface="Public Sans"/>
                <a:cs typeface="Segoe UI"/>
              </a:rPr>
              <a:t>analisar os dados para identificar tendências, picos de consumo e áreas onde a energia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Segoe UI"/>
              </a:rPr>
              <a:t>poderia ser utilizada de forma mais eficiente</a:t>
            </a:r>
            <a:r>
              <a:rPr lang="en-GB" sz="2200" noProof="0" dirty="0">
                <a:solidFill>
                  <a:srgbClr val="2B2C30"/>
                </a:solidFill>
                <a:ea typeface="Public Sans"/>
                <a:cs typeface="Segoe UI"/>
              </a:rPr>
              <a:t>. </a:t>
            </a:r>
          </a:p>
          <a:p>
            <a:pPr marL="457200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Segoe UI"/>
              </a:rPr>
              <a:t>Pode </a:t>
            </a:r>
            <a:r>
              <a:rPr lang="en-GB" sz="2200" noProof="0" dirty="0">
                <a:solidFill>
                  <a:srgbClr val="2B2C30"/>
                </a:solidFill>
                <a:ea typeface="Public Sans"/>
                <a:cs typeface="Segoe UI"/>
              </a:rPr>
              <a:t>utilizar estas informações para implementar medidas de poupança de energia, sem </a:t>
            </a:r>
            <a:r>
              <a:rPr lang="en-GB" sz="2200" dirty="0">
                <a:solidFill>
                  <a:srgbClr val="2B2C30"/>
                </a:solidFill>
                <a:cs typeface="Segoe UI"/>
              </a:rPr>
              <a:t>reduzir a conveniência ou o conforto. Por exemplo: </a:t>
            </a:r>
          </a:p>
          <a:p>
            <a:pPr marL="914400" lvl="1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cs typeface="Segoe UI"/>
                <a:hlinkClick r:id="rId3"/>
              </a:rPr>
              <a:t>Desligar os dispositivos quando não estiverem a ser utilizados, em vez de os deixar em modo de espera</a:t>
            </a:r>
            <a:r>
              <a:rPr lang="en-GB" sz="2200" dirty="0">
                <a:solidFill>
                  <a:srgbClr val="2B2C30"/>
                </a:solidFill>
                <a:cs typeface="Segoe UI"/>
              </a:rPr>
              <a:t>, reduz o consumo de energia. </a:t>
            </a:r>
          </a:p>
          <a:p>
            <a:pPr marL="914400" lvl="1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cs typeface="Segoe UI"/>
                <a:hlinkClick r:id="rId4"/>
              </a:rPr>
              <a:t>As extensões inteligentes </a:t>
            </a:r>
            <a:r>
              <a:rPr lang="en-GB" sz="2200" dirty="0">
                <a:solidFill>
                  <a:srgbClr val="2B2C30"/>
                </a:solidFill>
                <a:cs typeface="Segoe UI"/>
              </a:rPr>
              <a:t>também podem ajudá-lo a gerir vários dispositivos de forma mais eficiente. </a:t>
            </a:r>
            <a:endParaRPr lang="en-GB" sz="2200" noProof="0" dirty="0">
              <a:ea typeface="Public San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https://www.smartenergygb.org/smart-living/smart-energy-tips/switching-appliances-off-stand-by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https://science.howstuffworks.com/environmental/green-tech/sustainable/smart-power-strip.htm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175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Tornar-se um prosumidor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Quais são os benefícios de ser um prosumidor e investir em sistemas de energia renovável?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73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B0CE08-AEEE-A8E4-0CAA-DBFD822D3D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3" y="6212109"/>
            <a:ext cx="2043805" cy="42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58B13B-2B04-AF2B-0E4B-283851CD255D}"/>
              </a:ext>
            </a:extLst>
          </p:cNvPr>
          <p:cNvSpPr txBox="1"/>
          <p:nvPr userDrawn="1"/>
        </p:nvSpPr>
        <p:spPr>
          <a:xfrm>
            <a:off x="2133599" y="6072366"/>
            <a:ext cx="5451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pt-P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projeto recebeu financiamento do Programa Horizonte para a Investigação e Inovação (2021-2027) da União Europeia ao abrigo do acordo de subvenção n.º 101075596. A responsabilidade pelo conteúdo deste material é exclusivamente do projeto Every1 e não reflete necessariamente a opinião da União Europeia. A apresentação está licenciada </a:t>
            </a:r>
            <a:r>
              <a:rPr lang="pt-PT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sob CC BY-SA 4.0, </a:t>
            </a:r>
            <a:r>
              <a:rPr lang="pt-P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indicação em contrário. </a:t>
            </a:r>
            <a:endParaRPr lang="pt-PT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dvice/solar-panel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coop.e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sgowsciencecentre.org/our-blog/energy-saving-tips-for-kid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hyperlink" Target="https://www.bbc.co.uk/bitesize/articles/zxxg3j6#zsmjh4j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kvenergy.com/blog/sustainable-landscaping-idea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newableenergyhub.co.uk/blog/how-landlords-can-create-energy-efficient-properti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index.php?categoryid=1459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every1.energy/learning-materials/what-energy-community-and-why-should-i-join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aily_net_metering.png" TargetMode="External"/><Relationship Id="rId13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commons.wikimedia.org/w/index.php?curid=11993528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enecomedia/5600325194/" TargetMode="External"/><Relationship Id="rId4" Type="http://schemas.openxmlformats.org/officeDocument/2006/relationships/hyperlink" Target="https://www.flickr.com/photos/runasun/4531010970/in/photolist-A22YkS-7UoBGN-yoC18r-8Pco9t-5F64Yh-47UmLv-8zeaRX-cAuqrJ-cfpbU-8kvbRu-53QL3o-b4FmCP-8yaPuZ-29X6Ey-busgmk-NMx9Yg-31Krp8-edA7rR-2yUoaZ-5UjNoL-89B1bV-6fC1GJ-2D8m2p-3i6Qar-C9fQW-7wPmj-2AZgnA-8WLNZp-5D8zX-a1B3aL-5d7Fab-dGHwQ2-2DcQCd-8R1qa3-6vWc6-98YTMT-4c7Di8-k52dG-bFWRP-9oC7Cq-eyB4P-duFqnJ-b7F9bz-MBFob-27cHUML-9EwpBG-f1WV9R" TargetMode="External"/><Relationship Id="rId9" Type="http://schemas.openxmlformats.org/officeDocument/2006/relationships/hyperlink" Target="https://creativecommons.org/licenses/by-sa/3.0/deed.en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2.0/" TargetMode="External"/><Relationship Id="rId3" Type="http://schemas.openxmlformats.org/officeDocument/2006/relationships/hyperlink" Target="https://www.pexels.com/photo/vertical-forest-residential-skyscrapers-in-milan-italy-19579742/" TargetMode="External"/><Relationship Id="rId7" Type="http://schemas.openxmlformats.org/officeDocument/2006/relationships/hyperlink" Target="https://www.flickr.com/photos/jirka_matousek/50749644658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www.flickr.com/photos/thebetterday4u/51174493609/in/photolist-2Hsku-d8MLGY-2g2Evun-2g2Ey3Y-2g2Ew9U-2kY7E4k-2kXZ9GG-2kY9cGj-V3w587-2kY4Lug-2dohZqx-7nGu5-2osSaWJ-29iEFg-fMVrz-2oiaDBr-2oMJ7Lb-5bG5rE-2kvmnH5-4TEpSW-fPFSBx-4Tbyib-FQo2Nu-3mnd3-2m14AXo-2iNznNK-4eY2Vj-2k3DLTG-2okiw8V-c4t8fE-2m6vnHC-2nCjkK1-GWnJks-2nfDJjQ-2jMsD4k-2aQvgoe-ePzjq-2qzRq1S-2qgAaJ8-2gssWMj-2mXd4wc-7FKzGD-29e47rR-9dtn7V-2mYRqic-8pMQHn-22J2TDQ-2hjf54F-2pUHkFe-2qzRq2J" TargetMode="External"/><Relationship Id="rId10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www.pexels.com/license/" TargetMode="External"/><Relationship Id="rId9" Type="http://schemas.openxmlformats.org/officeDocument/2006/relationships/hyperlink" Target="https://www.flickr.com/photos/vizpix/4544572654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nergygb.org/smart-living/smart-energy-tips/switching-appliances-off-stand-b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science.howstuffworks.com/environmental/green-tech/sustainable/smart-power-strip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547F62-1C5C-142D-81C4-0CDB05DF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81" y="1875711"/>
            <a:ext cx="4501019" cy="3376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334A6-DBAB-A543-12EB-79F451596E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3" y="420576"/>
            <a:ext cx="6777446" cy="547077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60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Envolva-se na Transição Energética: </a:t>
            </a:r>
            <a:r>
              <a:rPr lang="pt-PT" sz="6000" kern="1200" noProof="1">
                <a:solidFill>
                  <a:schemeClr val="tx1"/>
                </a:solidFill>
                <a:effectLst/>
              </a:rPr>
              <a:t>9 passos fáceis para proprietários e senhorios</a:t>
            </a:r>
            <a:endParaRPr lang="pt-PT" sz="6000" noProof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243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27C7BF-6E5E-B9AD-A627-48AFBB0BE6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1628" y="6204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Tornar-se um prosumidor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4491346" y="2223521"/>
            <a:ext cx="77006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Um prosumidor é alguém que produz e consome energia.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Por exemplo, se investir em sistemas de energia renovável, como painéis solares, irá gerar a sua própria eletricidade. Isto reduz a dependência da rede elétrica. Também poderá vender o excesso de energia às empresas de serviços públicos.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A instalação de painéis solares pode aumentar o valor da sua propriedade.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Se for proprietário, a instalação de painéis solares também pode atrair inquilinos preocupados com o ambiente.</a:t>
            </a:r>
          </a:p>
          <a:p>
            <a:pPr marL="457200" indent="-457200" latinLnBrk="0">
              <a:buFontTx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Pode usar a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calculadora de painéis solares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 da Energy Saving Trust para explorar se os painéis solares podem ser adequados para si.</a:t>
            </a:r>
          </a:p>
          <a:p>
            <a:pPr latinLnBrk="0"/>
            <a:endParaRPr lang="en-US" sz="2000" dirty="0"/>
          </a:p>
          <a:p>
            <a:pPr marL="457200" indent="-457200" latinLnBrk="0">
              <a:buChar char="•"/>
            </a:pPr>
            <a:endParaRPr lang="en-US" sz="2000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7CFAA-ECA7-9A7A-CAA7-AB4249706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6691"/>
            <a:ext cx="4491346" cy="29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624E-35BF-3B85-1628-D369F47D57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408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Trabalhando juntos: Comunidades energéticas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478071" y="2718148"/>
            <a:ext cx="9594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Como é que aderir a uma comunidade energética pode aumentar a eficiência energética e a poupança de custos?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3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F6551-3F84-A61D-A32C-FB3218F838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5" y="63879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Trabalhar em conjunto: Comunidades energéticas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5456603" y="2128314"/>
            <a:ext cx="65047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As comunidades energéticas investem coletivamente em projetos de energia renovável, partilham recursos e apoiam-se mutuamente na redução do consumo de energia.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Existem milhares de comunidades energéticas em toda a Europa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Junte-se ou forme uma comunidade energética para colaborar com os vizinhos em iniciativas de poupança de energia. </a:t>
            </a:r>
            <a:endParaRPr lang="en-US" sz="2000" dirty="0">
              <a:ea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Ao trabalharem em conjunto, os membros podem beneficiar do conhecimento partilhado, do poder de compra em grande escala e da negociação coletiva para obter melhores tarifas energéticas.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 </a:t>
            </a:r>
            <a:endParaRPr lang="en-US" sz="20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20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6D64EB-C785-0DF9-1A1E-7E4D92148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" y="2962021"/>
            <a:ext cx="5197866" cy="25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6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C754-7477-97EF-D72C-660366773E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4882" y="70476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Apoiar outras pessoas a poupar energia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65545" y="2693096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Como pode apoiar outras pessoas a adotarem práticas de poupança de energia? </a:t>
            </a:r>
          </a:p>
        </p:txBody>
      </p:sp>
    </p:spTree>
    <p:extLst>
      <p:ext uri="{BB962C8B-B14F-4D97-AF65-F5344CB8AC3E}">
        <p14:creationId xmlns:p14="http://schemas.microsoft.com/office/powerpoint/2010/main" val="373698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4A22-610E-74D8-6B7C-A0E8F809E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3376" y="76466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Apoiar outras pessoas a poupar energia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4113310" y="2307681"/>
            <a:ext cx="7675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Incentive as pessoas com quem vive ou os seus inquilinos a compreenderem como e quando estão a consumir energia. </a:t>
            </a: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Nunca se é demasiado jovem para pensar em poupar energia! Leia algumas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dicas de poupança de energia para crianças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ou consulte este artigo da BBC Bitesize sobre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  <a:hlinkClick r:id="rId4"/>
              </a:rPr>
              <a:t>poupança de energia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Se for proprietário, pode considerar oferecer incentivos aos inquilinos que participam ativamente em iniciativas de poupança de energia, tais como redução do aluguer ou créditos nas contas de serviços públicos. </a:t>
            </a:r>
            <a:endParaRPr lang="en-GB" sz="2400" noProof="0" dirty="0">
              <a:ea typeface="Public Sans"/>
            </a:endParaRPr>
          </a:p>
          <a:p>
            <a:pPr latinLnBrk="0"/>
            <a:endParaRPr lang="en-GB" sz="2400" noProof="0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AA019A-3DA0-9B9E-8470-EDE6DEB81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6" y="2090230"/>
            <a:ext cx="3249588" cy="45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2CAC-892E-6ED1-89B2-C5EC92C8D7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408" y="71782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Paisagismo energeticamente eficiente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78071" y="2906038"/>
            <a:ext cx="9594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Como é que um paisagismo energeticamente eficiente pode reduzir os custos energéticos e melhorar o conforto?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5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CFAE-2A20-93D4-EA4F-0AC98D5534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594" y="70690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Paisagismo energeticamente eficiente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5739394" y="2217536"/>
            <a:ext cx="60751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A forma como projetamos os espaços externos pode reduzir o consumo de energia e, ao mesmo tempo, aumentar o conforto e a biodiversidade.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Por exemplo: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Plantar árvores pode ajudar a arrefecer os edifícios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A utilização de plantas resistentes à seca pode reduzir o consumo de água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O paisagismo também pode ser usado para melhorar o isolamento e reduzir a necessidade de aquecimento e refrigeração.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Saiba mais sobre paisagismo com </a:t>
            </a:r>
            <a:r>
              <a:rPr lang="en-US" sz="2000" dirty="0" err="1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eficiência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 </a:t>
            </a:r>
            <a:r>
              <a:rPr lang="en-US" sz="2000" dirty="0" err="1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energética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. </a:t>
            </a:r>
            <a:endParaRPr lang="en-US" sz="2000" dirty="0">
              <a:solidFill>
                <a:srgbClr val="2B2C30"/>
              </a:solidFill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B16652-390B-8B26-E7A3-42D71352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0" y="2292039"/>
            <a:ext cx="5259230" cy="39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6C88A-4827-E78F-6E46-7015F147C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33B342-4CF9-03A9-AC2E-86118EF6A5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408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Manutenção e inspeções regulares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B2072-28EA-1A3F-E8BA-84B26C31EC0A}"/>
              </a:ext>
            </a:extLst>
          </p:cNvPr>
          <p:cNvSpPr txBox="1"/>
          <p:nvPr/>
        </p:nvSpPr>
        <p:spPr>
          <a:xfrm>
            <a:off x="1478071" y="2906038"/>
            <a:ext cx="9594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Por que a manutenção e inspeção regulares são importantes para a eficiência energética?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70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7DC49-6DA9-659C-DAE8-BA0B96A6B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FF838B-BFE6-EDA6-76BC-6105074602D6}"/>
              </a:ext>
            </a:extLst>
          </p:cNvPr>
          <p:cNvSpPr txBox="1"/>
          <p:nvPr/>
        </p:nvSpPr>
        <p:spPr>
          <a:xfrm>
            <a:off x="4896067" y="1988224"/>
            <a:ext cx="67264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É importante manter a sua casa ou propriedade em bom estado.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Deve considerar a manutenção e inspeção regulares dos sistemas de aquecimento, ventilação e ar condicionado (AVAC), isolamento e janelas para garantir que estão a funcionar de forma eficiente.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Resolva quaisquer problemas rapidamente para evitar o desperdício de energia e manter o desempenho ideal da sua casa.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cs typeface="Segoe UI"/>
              </a:rPr>
              <a:t>Dê prioridade à eficiência energética ao considerar melhorias na casa, novos sistemas e eletrodomésticos.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B4A65-77A0-DCC1-6CFA-F83F1857B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" y="2101736"/>
            <a:ext cx="4136809" cy="4603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15D84-A160-9D70-14B1-05EB1E8BD9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457" y="77617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Manutenção e inspeções regulares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18338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6D807-DAB9-1AB0-3541-504CB006F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968650-E49A-EC62-296F-09C4430C51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671" y="71782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Atualizar para iluminação energeticamente eficiente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E6772-2864-A659-EF4C-1D84F481CA30}"/>
              </a:ext>
            </a:extLst>
          </p:cNvPr>
          <p:cNvSpPr txBox="1"/>
          <p:nvPr/>
        </p:nvSpPr>
        <p:spPr>
          <a:xfrm>
            <a:off x="563671" y="2906038"/>
            <a:ext cx="11085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Quais são os benefícios de atualizar para uma iluminação inteligente e energeticamente eficiente? 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5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361D24-B993-F460-A104-4A972DC812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z="2800" b="1" noProof="1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306868" y="333137"/>
            <a:ext cx="767845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dirty="0"/>
              <a:t>Quando é proprietário da sua própria casa ou aluga o seu imóvel a inquilinos, pode questionar-se como – e por que razão – </a:t>
            </a:r>
            <a:r>
              <a:rPr lang="en-GB" sz="2000" dirty="0" err="1"/>
              <a:t>deve</a:t>
            </a:r>
            <a:r>
              <a:rPr lang="en-GB" sz="2000" dirty="0"/>
              <a:t> </a:t>
            </a:r>
            <a:r>
              <a:rPr lang="en-GB" sz="2000" dirty="0" err="1"/>
              <a:t>envolverse</a:t>
            </a:r>
            <a:r>
              <a:rPr lang="en-GB" sz="2000" dirty="0"/>
              <a:t> na transição energética digital. </a:t>
            </a:r>
          </a:p>
          <a:p>
            <a:pPr latinLnBrk="0"/>
            <a:endParaRPr lang="en-GB" sz="700" dirty="0"/>
          </a:p>
          <a:p>
            <a:pPr latinLnBrk="0"/>
            <a:r>
              <a:rPr lang="en-GB" sz="2000" dirty="0"/>
              <a:t>A transição energética digital permite que você e os seus inquilinos compreendam melhor o seu consumo de energia. Através dessa compreensão, podemos tomar decisões informadas sobre como economizar energia, sem inconvenientes ou sacrificar o conforto. Investir no seu imóvel também pode significar grandes economias a longo prazo! </a:t>
            </a:r>
          </a:p>
          <a:p>
            <a:pPr latinLnBrk="0"/>
            <a:endParaRPr lang="en-GB" sz="700" dirty="0"/>
          </a:p>
          <a:p>
            <a:pPr latinLnBrk="0"/>
            <a:r>
              <a:rPr lang="en-GB" sz="2000" dirty="0"/>
              <a:t>Nesta breve apresentação, exploraremos: </a:t>
            </a:r>
          </a:p>
          <a:p>
            <a:pPr marL="457200" indent="-457200" latinLnBrk="0">
              <a:buChar char="•"/>
            </a:pPr>
            <a:r>
              <a:rPr lang="en-GB" sz="2000" dirty="0"/>
              <a:t>Por que deve investir em tecnologias energéticas digitais. </a:t>
            </a:r>
          </a:p>
          <a:p>
            <a:pPr marL="457200" indent="-457200" latinLnBrk="0">
              <a:buChar char="•"/>
            </a:pPr>
            <a:r>
              <a:rPr lang="en-GB" sz="2000" dirty="0"/>
              <a:t>Oportunidades e benefícios de investir no seu imóvel. </a:t>
            </a:r>
          </a:p>
          <a:p>
            <a:pPr marL="457200" indent="-457200" latinLnBrk="0">
              <a:buChar char="•"/>
            </a:pPr>
            <a:r>
              <a:rPr lang="en-GB" sz="2000" dirty="0"/>
              <a:t>Passos simples que pode seguir para compreender e reduzir o seu consumo de energia e, potencialmente, poupar dinheiro.</a:t>
            </a:r>
          </a:p>
          <a:p>
            <a:pPr marL="457200" indent="-457200" latinLnBrk="0">
              <a:buChar char="•"/>
            </a:pPr>
            <a:r>
              <a:rPr lang="en-GB" sz="2000" dirty="0"/>
              <a:t>Se aluga o seu imóvel, como pode ajudar os seus inquilinos a poupar energia. </a:t>
            </a:r>
          </a:p>
          <a:p>
            <a:pPr latinLnBrk="0"/>
            <a:endParaRPr lang="en-GB" sz="200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92EE8-091B-0FE0-B4BE-A7D17AA55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35A1-50A2-9344-4C19-FE53E688B2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70475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Atualize para iluminação energeticamente eficiente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55726-5E4A-A0F6-F79D-6164468DD29C}"/>
              </a:ext>
            </a:extLst>
          </p:cNvPr>
          <p:cNvSpPr txBox="1"/>
          <p:nvPr/>
        </p:nvSpPr>
        <p:spPr>
          <a:xfrm>
            <a:off x="5917233" y="2367589"/>
            <a:ext cx="58972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As lâmpadas LED (Light-Emitting Diode) consomem significativamente menos energia e têm uma vida útil mais longa, reduzindo assim os custos de manutenção e o consumo de energia.</a:t>
            </a:r>
          </a:p>
          <a:p>
            <a:pPr marL="457200" indent="-457200" latinLnBrk="0">
              <a:buFontTx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Considere substituir as lâmpadas incandescentes tradicionais por iluminação LED inteligente e energeticamente eficiente.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cs typeface="Segoe UI"/>
              </a:rPr>
              <a:t>As lâmpadas inteligentes podem ajudar a aumentar a consciencialização sobre o consumo de energia e incentivar a poupança de energia, uma vez que podem ser controladas remotamente.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CB6B6-9BB0-0902-DE11-18FF7F51B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434812"/>
            <a:ext cx="5252581" cy="39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F82FF-2403-0C51-C25B-F2416358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BAAC-901C-2533-E07E-F4ABBE8AC7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280" y="78313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Implementação de soluções de energia renovável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5C836-0C4E-2B70-2559-800920D4B8CB}"/>
              </a:ext>
            </a:extLst>
          </p:cNvPr>
          <p:cNvSpPr txBox="1"/>
          <p:nvPr/>
        </p:nvSpPr>
        <p:spPr>
          <a:xfrm>
            <a:off x="377482" y="2693096"/>
            <a:ext cx="11259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Quais são os benefícios da implementação de soluções de energia renovável?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67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8F51B-8541-BED7-1085-2608B37A2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DC311A-63E6-AD38-E85F-2277301254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7743" y="75701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Implementação de soluções de energia renovável</a:t>
            </a:r>
            <a:endParaRPr lang="pt-PT" noProof="1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002ED-7076-C12C-76BA-4FEBBC6F2705}"/>
              </a:ext>
            </a:extLst>
          </p:cNvPr>
          <p:cNvSpPr txBox="1"/>
          <p:nvPr/>
        </p:nvSpPr>
        <p:spPr>
          <a:xfrm>
            <a:off x="5548684" y="2419850"/>
            <a:ext cx="60751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Soluções de energia renovável - como a instalação de painéis solares ou turbinas eólicas - apoiam a geração de energia limpa.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Reduzir a dependência da rede elétrica e diminuir os custos de energia pode economizar dinheiro.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As soluções de energia renovável podem atrair inquilinos ou potenciais compradores preocupados com o ambiente, quando vender a sua casa.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Existem conselhos relevantes para todos os proprietários em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Como os senhorios podem criar propriedades energeticamente eficientes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D3D558-C361-A745-D15A-55913F424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" y="2419850"/>
            <a:ext cx="5343742" cy="34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3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F8FBA0-89C2-DA26-70E1-50529B2E51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363" y="59862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Próximos passos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quiser saber mais sobre a transição energética digital, os seguintes recursos podem ser úteis: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244411"/>
            <a:ext cx="217549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 Consulte o conjunto de cursos de curta duração da Every1: 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  <a:hlinkClick r:id="rId3"/>
              </a:rPr>
              <a:t>Noções básicas sobre energia digital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341758"/>
            <a:ext cx="2364667" cy="21236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Leia o folheto informativo da Every1 </a:t>
            </a:r>
            <a:r>
              <a:rPr lang="en-US" altLang="ko-KR" sz="2200" i="1" dirty="0">
                <a:solidFill>
                  <a:srgbClr val="373737"/>
                </a:solidFill>
                <a:hlinkClick r:id="rId4"/>
              </a:rPr>
              <a:t>O que é uma comunidade energética e por que devo aderir?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160843"/>
            <a:ext cx="2400919" cy="246221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Leia o artigo da Energy Monitor intitulado </a:t>
            </a:r>
            <a:r>
              <a:rPr lang="en-US" altLang="ko-KR" sz="2200" i="1" dirty="0">
                <a:solidFill>
                  <a:srgbClr val="373737"/>
                </a:solidFill>
                <a:hlinkClick r:id="rId5"/>
              </a:rPr>
              <a:t>«Desmistificando os mitos em torno das tecnologias de energia renovável</a:t>
            </a:r>
            <a:r>
              <a:rPr lang="en-US" altLang="ko-KR" sz="2200" i="1" dirty="0">
                <a:solidFill>
                  <a:srgbClr val="373737"/>
                </a:solidFill>
              </a:rPr>
              <a:t>».</a:t>
            </a:r>
            <a:endParaRPr lang="ko-KR" altLang="en-US" sz="2200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064438" y="3498182"/>
            <a:ext cx="2071376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hlinkClick r:id="rId6"/>
              </a:rPr>
              <a:t>Saiba mais sobre os materiais didáticos do projeto Every1.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57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46322" y="308388"/>
            <a:ext cx="7628351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Esta apresentação de slides “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Envolva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-se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na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Transição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Energética: </a:t>
            </a:r>
            <a:r>
              <a:rPr lang="en-US" dirty="0"/>
              <a:t>9 </a:t>
            </a:r>
            <a:r>
              <a:rPr lang="en-US" dirty="0" err="1"/>
              <a:t>passos</a:t>
            </a:r>
            <a:r>
              <a:rPr lang="en-US" dirty="0"/>
              <a:t> </a:t>
            </a:r>
            <a:r>
              <a:rPr lang="en-US" dirty="0" err="1"/>
              <a:t>fáceis</a:t>
            </a:r>
            <a:r>
              <a:rPr lang="en-US" dirty="0"/>
              <a:t> para </a:t>
            </a:r>
            <a:r>
              <a:rPr lang="en-US" dirty="0" err="1"/>
              <a:t>proprietários</a:t>
            </a:r>
            <a:r>
              <a:rPr lang="en-US" dirty="0"/>
              <a:t> e </a:t>
            </a:r>
            <a:r>
              <a:rPr lang="en-US" dirty="0" err="1"/>
              <a:t>senhorios</a:t>
            </a:r>
            <a:r>
              <a:rPr lang="en-US" dirty="0"/>
              <a:t>” </a:t>
            </a:r>
            <a:r>
              <a:rPr lang="en-GB" dirty="0" err="1"/>
              <a:t>foi</a:t>
            </a:r>
            <a:r>
              <a:rPr lang="en-GB" dirty="0"/>
              <a:t> produzida pelo projeto Every1 e está licenciada </a:t>
            </a:r>
            <a:r>
              <a:rPr lang="en-GB" dirty="0">
                <a:hlinkClick r:id="rId3"/>
              </a:rPr>
              <a:t>sob CC BY-SA 4.0</a:t>
            </a:r>
            <a:r>
              <a:rPr lang="en-GB" dirty="0"/>
              <a:t>, salvo indicação em contrário.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As imagens utilizadas nesta apresentação são as seguintes: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da capa: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casa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Loraine e Mark 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8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texto de introdução: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Papel ao lado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 Macbook,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Lukas, em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Porquê investir em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tecnologias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digitais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?: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Vorarlberger 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por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está licenciado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sob 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Compreender o seu próprio consumo de energia: </a:t>
            </a:r>
            <a:r>
              <a:rPr lang="en-GB" dirty="0">
                <a:solidFill>
                  <a:srgbClr val="242424"/>
                </a:solidFill>
                <a:hlinkClick r:id="rId8"/>
              </a:rPr>
              <a:t>Daily net metering.png </a:t>
            </a:r>
            <a:r>
              <a:rPr lang="en-GB" dirty="0">
                <a:solidFill>
                  <a:srgbClr val="242424"/>
                </a:solidFill>
              </a:rPr>
              <a:t>por Delphi234 está licenciada </a:t>
            </a:r>
            <a:r>
              <a:rPr lang="en-GB" dirty="0">
                <a:solidFill>
                  <a:srgbClr val="242424"/>
                </a:solidFill>
                <a:hlinkClick r:id="rId9"/>
              </a:rPr>
              <a:t>sob CC BY-SA 3.0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Tornar-se um prosumidor: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Energia solar, Amersfoort </a:t>
            </a:r>
            <a:r>
              <a:rPr lang="en-GB" dirty="0">
                <a:solidFill>
                  <a:srgbClr val="242424"/>
                </a:solidFill>
              </a:rPr>
              <a:t>por Eneco Group está licenciado </a:t>
            </a:r>
            <a:r>
              <a:rPr lang="en-GB" dirty="0">
                <a:solidFill>
                  <a:srgbClr val="242424"/>
                </a:solidFill>
                <a:hlinkClick r:id="rId11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Trabalhar em conjunto: Grupos de energia coletiva: </a:t>
            </a:r>
            <a:r>
              <a:rPr lang="en-GB" dirty="0">
                <a:solidFill>
                  <a:srgbClr val="242424"/>
                </a:solidFill>
                <a:hlinkClick r:id="rId12"/>
              </a:rPr>
              <a:t>Comunidades energéticas report.jpg </a:t>
            </a:r>
            <a:r>
              <a:rPr lang="en-GB" dirty="0">
                <a:solidFill>
                  <a:srgbClr val="242424"/>
                </a:solidFill>
              </a:rPr>
              <a:t>por Joint Research Centre (JRC) está licenciado </a:t>
            </a:r>
            <a:r>
              <a:rPr lang="en-GB" dirty="0">
                <a:solidFill>
                  <a:srgbClr val="242424"/>
                </a:solidFill>
                <a:hlinkClick r:id="rId3"/>
              </a:rPr>
              <a:t>sob CC BY-SA 4.0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Apoiar os outros a poupar energia: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13"/>
              </a:rPr>
              <a:t>Contas de eletricidade com lâmpada e calculadora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GB" sz="1800" dirty="0" err="1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Uswitch.com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Images está </a:t>
            </a:r>
            <a:r>
              <a:rPr lang="en-GB" dirty="0">
                <a:solidFill>
                  <a:srgbClr val="242424"/>
                </a:solidFill>
              </a:rPr>
              <a:t>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Esta imagem foi recortada.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A18C26-1269-C927-57EE-BF4F664603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327" y="101826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Agradecimentos 1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1215475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93706-38C2-DA73-1F48-3591D2080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BA671B-4366-A68A-28DD-76DB95051182}"/>
              </a:ext>
            </a:extLst>
          </p:cNvPr>
          <p:cNvSpPr txBox="1"/>
          <p:nvPr/>
        </p:nvSpPr>
        <p:spPr>
          <a:xfrm>
            <a:off x="4246322" y="308388"/>
            <a:ext cx="7628351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Paisagismo energeticamente eficiente: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arranha-céus residenciais com florestas verticais em Milão, Itália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por Sophie Otto em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Pexels.com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Manutenção e inspeções regulares: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PASECO Air Condition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HS You está 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sob CC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BY-ND 2.0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Atualização para iluminação energeticamente eficiente: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Lâmpada UMAX U-Smart Wifi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Jirka Matousek está licenciada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sob 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Implementação de soluções de energia renovável: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Energia limpa no trabalho para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o Dia da Terra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!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naturalflow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2A671B-98E0-1953-CED2-0F85C0E4D3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327" y="1031330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b="1" kern="1200" noProof="1">
                <a:solidFill>
                  <a:schemeClr val="bg1"/>
                </a:solidFill>
                <a:effectLst/>
              </a:rPr>
              <a:t>Agradecimentos 2</a:t>
            </a:r>
            <a:endParaRPr lang="pt-PT" sz="2800" b="1" noProof="1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2844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B2BD-8A64-2A9E-36B6-889EBDC727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6532" y="262499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Obrigado!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101542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484947" y="2090172"/>
            <a:ext cx="694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nossa exploração de cada etapa começa com uma pergunta reflexiva. Reserve um momento para refletir sobre cada pergunta antes de passar para o próximo slide.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Pode trabalhar cada etapa individualmente. Em alternativa, pode selecionar uma etapa específica que gostaria de explorar primeiro através do menu. </a:t>
            </a:r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0E6374C-C291-6834-91B4-BD411A4704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4547" y="5942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z="2800" b="1" noProof="1">
                <a:solidFill>
                  <a:schemeClr val="bg1"/>
                </a:solidFill>
              </a:rPr>
              <a:t>Esta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0900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1D369A-7542-6E47-111F-18346733C4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131" y="69169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 passos fáceis para proprietários e senhorios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Por que investir em tecnologias digitais de energia?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Compreender o seu próprio consumo de energia.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Tornar-se um prosumidor.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Trabalhar em conjunto: comunidades energéticas.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Apoiar os outros a poupar energia.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Paisagismo energeticamente eficiente.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Manutenção e inspeções regulares.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Atualizar para iluminação energeticamente eficiente.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 Implementação de soluções de energia renovável.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2400" noProof="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19607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76AD-17BC-8F0E-A09F-10D83311C5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867" y="69275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Porquê investir em tecnologias energéticas digitais? - Introdução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298530" y="3194137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5"/>
                </a:solidFill>
              </a:rPr>
              <a:t>Como as tecnologias digitais de energia podem ajudá-lo a otimizar o uso de energia e reduzir custos?</a:t>
            </a:r>
          </a:p>
        </p:txBody>
      </p:sp>
    </p:spTree>
    <p:extLst>
      <p:ext uri="{BB962C8B-B14F-4D97-AF65-F5344CB8AC3E}">
        <p14:creationId xmlns:p14="http://schemas.microsoft.com/office/powerpoint/2010/main" val="163419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C88A-D5C6-7421-F82E-1B039E9BE1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377" y="66557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Porquê investir em tecnologias energéticas digitais?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3719385" y="2119407"/>
            <a:ext cx="7906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GB" sz="2000" noProof="1">
                <a:solidFill>
                  <a:srgbClr val="2B2C30"/>
                </a:solidFill>
                <a:ea typeface="Public Sans"/>
                <a:cs typeface="Segoe UI"/>
              </a:rPr>
              <a:t>As tecnologias energéticas digitais incluem contadores inteligentes, sistemas de gestão de energia e termóstatos inteligentes.</a:t>
            </a:r>
          </a:p>
          <a:p>
            <a:pPr marL="457200" indent="-457200" latinLnBrk="0">
              <a:buChar char="•"/>
            </a:pPr>
            <a:r>
              <a:rPr lang="en-GB" sz="2000" noProof="1">
                <a:solidFill>
                  <a:srgbClr val="2B2C30"/>
                </a:solidFill>
                <a:ea typeface="Public Sans"/>
                <a:cs typeface="Segoe UI"/>
              </a:rPr>
              <a:t>As tecnologias energéticas digitais fornecem dados em tempo real sobre o consumo de energia, que podem ser usados para monitorizar e otimizar o uso de energia remotamente, por exemplo, usando aplicações para smartphones. </a:t>
            </a:r>
          </a:p>
          <a:p>
            <a:pPr marL="457200" indent="-457200" latinLnBrk="0"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</a:rPr>
              <a:t>Pode haver momentos do dia em que consome mais energia. As tecnologias energéticas digitais permitem-lhe identificar tendências e oportunidades para reduzir o consumo.</a:t>
            </a:r>
          </a:p>
          <a:p>
            <a:pPr marL="457200" indent="-457200" latinLnBrk="0">
              <a:buChar char="•"/>
            </a:pPr>
            <a:r>
              <a:rPr lang="en-GB" sz="2000" noProof="1">
                <a:solidFill>
                  <a:srgbClr val="2B2C30"/>
                </a:solidFill>
                <a:ea typeface="Public Sans"/>
                <a:cs typeface="Segoe UI"/>
              </a:rPr>
              <a:t>Se for proprietário, este tipo de tecnologias pode aumentar a satisfação dos inquilinos, fornecendo-lhes ferramentas para compreenderem e gerirem melhor o seu próprio consumo de energia.</a:t>
            </a:r>
            <a:endParaRPr lang="en-GB" sz="2000" noProof="1">
              <a:solidFill>
                <a:srgbClr val="2B2C30"/>
              </a:solidFill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414CB-E4FB-3249-B22D-6AE5311A8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5" y="2119407"/>
            <a:ext cx="2803801" cy="45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8B32-CB9A-8867-599F-97DF6D2D80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3231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Compreender o seu próprio consumo de energia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553231" y="2768252"/>
            <a:ext cx="110855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dirty="0">
                <a:solidFill>
                  <a:schemeClr val="accent5"/>
                </a:solidFill>
              </a:rPr>
              <a:t>Como compreender o seu consumo de energia pode ajudar a poupar energia e reduzir as contas de eletricidade?</a:t>
            </a:r>
          </a:p>
          <a:p>
            <a:pPr algn="ctr" latinLnBrk="0"/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1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BF80ED-6F9E-5DB6-BDF0-1610D3110F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062" y="64095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Compreender o seu próprio consumo de energia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300994" y="2130590"/>
            <a:ext cx="77560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</a:rPr>
              <a:t>Um medidor inteligente permite que você e o seu fornecedor de energia monitorem e analisem os seus padrões de consumo de energia em tempo real. </a:t>
            </a:r>
            <a:endParaRPr lang="en-GB" sz="2000" noProof="0" dirty="0">
              <a:solidFill>
                <a:srgbClr val="2B2C30"/>
              </a:solidFill>
              <a:ea typeface="Public Sans"/>
              <a:cs typeface="Segoe UI"/>
            </a:endParaRPr>
          </a:p>
          <a:p>
            <a:pPr marL="457200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ea typeface="Public Sans"/>
                <a:cs typeface="Segoe UI"/>
              </a:rPr>
              <a:t>Pode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analisar os dados para identificar tendências, picos de consumo e áreas onde a energia </a:t>
            </a:r>
            <a:r>
              <a:rPr lang="en-GB" sz="2000" dirty="0">
                <a:solidFill>
                  <a:srgbClr val="2B2C30"/>
                </a:solidFill>
                <a:ea typeface="Public Sans"/>
                <a:cs typeface="Segoe UI"/>
              </a:rPr>
              <a:t>poderia ser utilizada de forma mais eficiente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. </a:t>
            </a:r>
          </a:p>
          <a:p>
            <a:pPr marL="457200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ea typeface="Public Sans"/>
                <a:cs typeface="Segoe UI"/>
              </a:rPr>
              <a:t>Pode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utilizar estas informações para implementar medidas de poupança de energia, sem </a:t>
            </a:r>
            <a:r>
              <a:rPr lang="en-GB" sz="2000" dirty="0">
                <a:solidFill>
                  <a:srgbClr val="2B2C30"/>
                </a:solidFill>
                <a:cs typeface="Segoe UI"/>
              </a:rPr>
              <a:t>reduzir a conveniência ou o conforto. Por exemplo: </a:t>
            </a:r>
          </a:p>
          <a:p>
            <a:pPr marL="914400" lvl="1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  <a:hlinkClick r:id="rId3"/>
              </a:rPr>
              <a:t>Desligar os dispositivos quando não estiverem a ser utilizados - em vez de os deixar em modo de espera </a:t>
            </a:r>
            <a:r>
              <a:rPr lang="en-GB" sz="2000" dirty="0">
                <a:solidFill>
                  <a:srgbClr val="2B2C30"/>
                </a:solidFill>
                <a:cs typeface="Segoe UI"/>
              </a:rPr>
              <a:t>- reduz o consumo de energia. </a:t>
            </a:r>
          </a:p>
          <a:p>
            <a:pPr marL="914400" lvl="1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  <a:hlinkClick r:id="rId4"/>
              </a:rPr>
              <a:t>As extensões inteligentes </a:t>
            </a:r>
            <a:r>
              <a:rPr lang="en-GB" sz="2000" dirty="0">
                <a:solidFill>
                  <a:srgbClr val="2B2C30"/>
                </a:solidFill>
                <a:cs typeface="Segoe UI"/>
              </a:rPr>
              <a:t>também podem ajudá-lo a gerir vários dispositivos de forma mais eficiente. </a:t>
            </a:r>
            <a:endParaRPr lang="en-GB" sz="2000" noProof="0" dirty="0">
              <a:ea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3BBF7-D67E-03E5-4172-D95CF9CCC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" y="2406249"/>
            <a:ext cx="4166011" cy="39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59D6-E751-58A9-03D7-8A3CB5A076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377" y="71782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Tornar-se um prosumidor 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2868460"/>
            <a:ext cx="10421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Quais são os benefícios de ser um prosumidor e investir em sistemas de energia renovável? </a:t>
            </a:r>
          </a:p>
        </p:txBody>
      </p:sp>
    </p:spTree>
    <p:extLst>
      <p:ext uri="{BB962C8B-B14F-4D97-AF65-F5344CB8AC3E}">
        <p14:creationId xmlns:p14="http://schemas.microsoft.com/office/powerpoint/2010/main" val="997247673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0D3FDE-BC0C-4DA6-9B10-A4674B57D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3651</Words>
  <Application>Microsoft Macintosh PowerPoint</Application>
  <PresentationFormat>Widescreen</PresentationFormat>
  <Paragraphs>286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맑은 고딕</vt:lpstr>
      <vt:lpstr>Arial</vt:lpstr>
      <vt:lpstr>Calibri</vt:lpstr>
      <vt:lpstr>Public Sans</vt:lpstr>
      <vt:lpstr>Segoe UI</vt:lpstr>
      <vt:lpstr>Every1 slide master</vt:lpstr>
      <vt:lpstr>Envolva-se na Transição Energética: 9 passos fáceis para proprietários e senhorios</vt:lpstr>
      <vt:lpstr>Introdução</vt:lpstr>
      <vt:lpstr>Esta apresentação</vt:lpstr>
      <vt:lpstr>9 passos fáceis para proprietários e senhorios </vt:lpstr>
      <vt:lpstr>1. Porquê investir em tecnologias energéticas digitais? - Introdução  </vt:lpstr>
      <vt:lpstr>1. Porquê investir em tecnologias energéticas digitais?  </vt:lpstr>
      <vt:lpstr>2. Compreender o seu próprio consumo de energia - Introdução </vt:lpstr>
      <vt:lpstr>2. Compreender o seu próprio consumo de energia </vt:lpstr>
      <vt:lpstr>3. Tornar-se um prosumidor - Introdução </vt:lpstr>
      <vt:lpstr>3. Tornar-se um prosumidor </vt:lpstr>
      <vt:lpstr>4. Trabalhando juntos: Comunidades energéticas - Introdução </vt:lpstr>
      <vt:lpstr>4. Trabalhar em conjunto: Comunidades energéticas  </vt:lpstr>
      <vt:lpstr>5. Apoiar outras pessoas a poupar energia - Introdução </vt:lpstr>
      <vt:lpstr>5. Apoiar outras pessoas a poupar energia </vt:lpstr>
      <vt:lpstr>6. Paisagismo energeticamente eficiente - Introdução </vt:lpstr>
      <vt:lpstr>6. Paisagismo energeticamente eficiente  </vt:lpstr>
      <vt:lpstr>7. Manutenção e inspeções regulares - Introdução </vt:lpstr>
      <vt:lpstr>7. Manutenção e inspeções regulares </vt:lpstr>
      <vt:lpstr>8. Atualizar para iluminação energeticamente eficiente - Introdução </vt:lpstr>
      <vt:lpstr>8. Atualize para iluminação energeticamente eficiente  </vt:lpstr>
      <vt:lpstr>9. Implementação de soluções de energia renovável  </vt:lpstr>
      <vt:lpstr>9. Implementação de soluções de energia renovável</vt:lpstr>
      <vt:lpstr>Próximos passos </vt:lpstr>
      <vt:lpstr>Agradecimentos 1 </vt:lpstr>
      <vt:lpstr>Agradecimentos 2</vt:lpstr>
      <vt:lpstr>Obrigado!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55</cp:revision>
  <cp:lastPrinted>2025-03-21T11:31:47Z</cp:lastPrinted>
  <dcterms:created xsi:type="dcterms:W3CDTF">2019-04-06T05:20:47Z</dcterms:created>
  <dcterms:modified xsi:type="dcterms:W3CDTF">2026-03-15T10:07:10Z</dcterms:modified>
  <cp:category/>
</cp:coreProperties>
</file>