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4"/>
  </p:sldMasterIdLst>
  <p:notesMasterIdLst>
    <p:notesMasterId r:id="rId31"/>
  </p:notesMasterIdLst>
  <p:handoutMasterIdLst>
    <p:handoutMasterId r:id="rId32"/>
  </p:handoutMasterIdLst>
  <p:sldIdLst>
    <p:sldId id="626" r:id="rId5"/>
    <p:sldId id="627" r:id="rId6"/>
    <p:sldId id="628" r:id="rId7"/>
    <p:sldId id="629" r:id="rId8"/>
    <p:sldId id="630" r:id="rId9"/>
    <p:sldId id="631" r:id="rId10"/>
    <p:sldId id="632" r:id="rId11"/>
    <p:sldId id="633" r:id="rId12"/>
    <p:sldId id="634" r:id="rId13"/>
    <p:sldId id="635" r:id="rId14"/>
    <p:sldId id="636" r:id="rId15"/>
    <p:sldId id="637" r:id="rId16"/>
    <p:sldId id="638" r:id="rId17"/>
    <p:sldId id="639" r:id="rId18"/>
    <p:sldId id="640" r:id="rId19"/>
    <p:sldId id="641" r:id="rId20"/>
    <p:sldId id="642" r:id="rId21"/>
    <p:sldId id="643" r:id="rId22"/>
    <p:sldId id="644" r:id="rId23"/>
    <p:sldId id="645" r:id="rId24"/>
    <p:sldId id="646" r:id="rId25"/>
    <p:sldId id="647" r:id="rId26"/>
    <p:sldId id="648" r:id="rId27"/>
    <p:sldId id="649" r:id="rId28"/>
    <p:sldId id="650" r:id="rId29"/>
    <p:sldId id="651" r:id="rId30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DB3F7DB-7419-9C79-D4D1-5F5117578549}" name="Claudia Winkler" initials="CW" userId="S::claudia.winkler_joanneum.at#ext#@flux50.onmicrosoft.com::52be4535-67a9-4335-aabe-f2d5892662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737"/>
    <a:srgbClr val="F4C04F"/>
    <a:srgbClr val="EDEDED"/>
    <a:srgbClr val="D8B05A"/>
    <a:srgbClr val="F8F8F8"/>
    <a:srgbClr val="59BDAA"/>
    <a:srgbClr val="FEE880"/>
    <a:srgbClr val="FCE501"/>
    <a:srgbClr val="F1E400"/>
    <a:srgbClr val="14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1AA11B-707A-B80D-AB32-B85432B510F8}" v="11" dt="2026-02-09T14:47:59.6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12" autoAdjust="0"/>
    <p:restoredTop sz="86422" autoAdjust="0"/>
  </p:normalViewPr>
  <p:slideViewPr>
    <p:cSldViewPr snapToGrid="0">
      <p:cViewPr varScale="1">
        <p:scale>
          <a:sx n="85" d="100"/>
          <a:sy n="85" d="100"/>
        </p:scale>
        <p:origin x="184" y="328"/>
      </p:cViewPr>
      <p:guideLst/>
    </p:cSldViewPr>
  </p:slideViewPr>
  <p:outlineViewPr>
    <p:cViewPr>
      <p:scale>
        <a:sx n="33" d="100"/>
        <a:sy n="33" d="100"/>
      </p:scale>
      <p:origin x="0" y="-552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8/10/relationships/authors" Target="authors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Deliukov" userId="d5fda0f2-1d08-4016-b7e9-bb882f168707" providerId="ADAL" clId="{FE9DFF45-01DC-45CC-A80A-B50597210401}"/>
    <pc:docChg chg="undo custSel delSld modSld">
      <pc:chgData name="Alexander Deliukov" userId="d5fda0f2-1d08-4016-b7e9-bb882f168707" providerId="ADAL" clId="{FE9DFF45-01DC-45CC-A80A-B50597210401}" dt="2026-01-27T15:23:37.192" v="61" actId="1076"/>
      <pc:docMkLst>
        <pc:docMk/>
      </pc:docMkLst>
      <pc:sldChg chg="modSp mod">
        <pc:chgData name="Alexander Deliukov" userId="d5fda0f2-1d08-4016-b7e9-bb882f168707" providerId="ADAL" clId="{FE9DFF45-01DC-45CC-A80A-B50597210401}" dt="2026-01-27T15:21:32.540" v="22" actId="20577"/>
        <pc:sldMkLst>
          <pc:docMk/>
          <pc:sldMk cId="762437489" sldId="626"/>
        </pc:sldMkLst>
        <pc:spChg chg="mod">
          <ac:chgData name="Alexander Deliukov" userId="d5fda0f2-1d08-4016-b7e9-bb882f168707" providerId="ADAL" clId="{FE9DFF45-01DC-45CC-A80A-B50597210401}" dt="2026-01-27T15:21:32.540" v="22" actId="20577"/>
          <ac:spMkLst>
            <pc:docMk/>
            <pc:sldMk cId="762437489" sldId="626"/>
            <ac:spMk id="2" creationId="{FFC334A6-DBAB-A543-12EB-79F451596E4F}"/>
          </ac:spMkLst>
        </pc:spChg>
      </pc:sldChg>
      <pc:sldChg chg="modSp modAnim">
        <pc:chgData name="Alexander Deliukov" userId="d5fda0f2-1d08-4016-b7e9-bb882f168707" providerId="ADAL" clId="{FE9DFF45-01DC-45CC-A80A-B50597210401}" dt="2026-01-27T15:22:16.185" v="35" actId="6549"/>
        <pc:sldMkLst>
          <pc:docMk/>
          <pc:sldMk cId="3547527" sldId="627"/>
        </pc:sldMkLst>
        <pc:spChg chg="mod">
          <ac:chgData name="Alexander Deliukov" userId="d5fda0f2-1d08-4016-b7e9-bb882f168707" providerId="ADAL" clId="{FE9DFF45-01DC-45CC-A80A-B50597210401}" dt="2026-01-27T15:22:16.185" v="35" actId="6549"/>
          <ac:spMkLst>
            <pc:docMk/>
            <pc:sldMk cId="3547527" sldId="627"/>
            <ac:spMk id="2" creationId="{0FE65402-2D24-4C0B-3A9B-70B199ADCEA8}"/>
          </ac:spMkLst>
        </pc:spChg>
      </pc:sldChg>
      <pc:sldChg chg="modSp mod">
        <pc:chgData name="Alexander Deliukov" userId="d5fda0f2-1d08-4016-b7e9-bb882f168707" providerId="ADAL" clId="{FE9DFF45-01DC-45CC-A80A-B50597210401}" dt="2026-01-27T15:22:25.528" v="37" actId="404"/>
        <pc:sldMkLst>
          <pc:docMk/>
          <pc:sldMk cId="349749265" sldId="631"/>
        </pc:sldMkLst>
        <pc:spChg chg="mod">
          <ac:chgData name="Alexander Deliukov" userId="d5fda0f2-1d08-4016-b7e9-bb882f168707" providerId="ADAL" clId="{FE9DFF45-01DC-45CC-A80A-B50597210401}" dt="2026-01-27T15:22:25.528" v="37" actId="404"/>
          <ac:spMkLst>
            <pc:docMk/>
            <pc:sldMk cId="349749265" sldId="631"/>
            <ac:spMk id="4" creationId="{CB33C395-3CC3-4B54-6421-D833B99114A3}"/>
          </ac:spMkLst>
        </pc:spChg>
      </pc:sldChg>
      <pc:sldChg chg="modSp mod">
        <pc:chgData name="Alexander Deliukov" userId="d5fda0f2-1d08-4016-b7e9-bb882f168707" providerId="ADAL" clId="{FE9DFF45-01DC-45CC-A80A-B50597210401}" dt="2026-01-27T15:22:32.345" v="39" actId="1076"/>
        <pc:sldMkLst>
          <pc:docMk/>
          <pc:sldMk cId="924459838" sldId="633"/>
        </pc:sldMkLst>
        <pc:spChg chg="mod">
          <ac:chgData name="Alexander Deliukov" userId="d5fda0f2-1d08-4016-b7e9-bb882f168707" providerId="ADAL" clId="{FE9DFF45-01DC-45CC-A80A-B50597210401}" dt="2026-01-27T15:22:32.345" v="39" actId="1076"/>
          <ac:spMkLst>
            <pc:docMk/>
            <pc:sldMk cId="924459838" sldId="633"/>
            <ac:spMk id="4" creationId="{12E9D6D4-ADBC-D7EB-E231-9A2E3FFD7EF4}"/>
          </ac:spMkLst>
        </pc:spChg>
      </pc:sldChg>
      <pc:sldChg chg="modSp mod">
        <pc:chgData name="Alexander Deliukov" userId="d5fda0f2-1d08-4016-b7e9-bb882f168707" providerId="ADAL" clId="{FE9DFF45-01DC-45CC-A80A-B50597210401}" dt="2026-01-27T15:22:38.504" v="41" actId="1076"/>
        <pc:sldMkLst>
          <pc:docMk/>
          <pc:sldMk cId="3304620497" sldId="635"/>
        </pc:sldMkLst>
        <pc:spChg chg="mod">
          <ac:chgData name="Alexander Deliukov" userId="d5fda0f2-1d08-4016-b7e9-bb882f168707" providerId="ADAL" clId="{FE9DFF45-01DC-45CC-A80A-B50597210401}" dt="2026-01-27T15:22:38.504" v="41" actId="1076"/>
          <ac:spMkLst>
            <pc:docMk/>
            <pc:sldMk cId="3304620497" sldId="635"/>
            <ac:spMk id="4" creationId="{92FE9A94-DCC1-E1C5-4D79-C962BC490CDE}"/>
          </ac:spMkLst>
        </pc:spChg>
      </pc:sldChg>
      <pc:sldChg chg="modSp mod">
        <pc:chgData name="Alexander Deliukov" userId="d5fda0f2-1d08-4016-b7e9-bb882f168707" providerId="ADAL" clId="{FE9DFF45-01DC-45CC-A80A-B50597210401}" dt="2026-01-27T15:22:45.464" v="43" actId="1076"/>
        <pc:sldMkLst>
          <pc:docMk/>
          <pc:sldMk cId="473064951" sldId="637"/>
        </pc:sldMkLst>
        <pc:spChg chg="mod">
          <ac:chgData name="Alexander Deliukov" userId="d5fda0f2-1d08-4016-b7e9-bb882f168707" providerId="ADAL" clId="{FE9DFF45-01DC-45CC-A80A-B50597210401}" dt="2026-01-27T15:22:45.464" v="43" actId="1076"/>
          <ac:spMkLst>
            <pc:docMk/>
            <pc:sldMk cId="473064951" sldId="637"/>
            <ac:spMk id="4" creationId="{B86F7BA3-B558-E7EE-49BC-1EDCDFCA81CE}"/>
          </ac:spMkLst>
        </pc:spChg>
      </pc:sldChg>
      <pc:sldChg chg="modSp mod">
        <pc:chgData name="Alexander Deliukov" userId="d5fda0f2-1d08-4016-b7e9-bb882f168707" providerId="ADAL" clId="{FE9DFF45-01DC-45CC-A80A-B50597210401}" dt="2026-01-27T15:22:48.271" v="44" actId="1076"/>
        <pc:sldMkLst>
          <pc:docMk/>
          <pc:sldMk cId="542654583" sldId="639"/>
        </pc:sldMkLst>
        <pc:spChg chg="mod">
          <ac:chgData name="Alexander Deliukov" userId="d5fda0f2-1d08-4016-b7e9-bb882f168707" providerId="ADAL" clId="{FE9DFF45-01DC-45CC-A80A-B50597210401}" dt="2026-01-27T15:22:48.271" v="44" actId="1076"/>
          <ac:spMkLst>
            <pc:docMk/>
            <pc:sldMk cId="542654583" sldId="639"/>
            <ac:spMk id="4" creationId="{C48B4B3E-49EA-5666-7C14-9015697F413B}"/>
          </ac:spMkLst>
        </pc:spChg>
      </pc:sldChg>
      <pc:sldChg chg="modSp mod">
        <pc:chgData name="Alexander Deliukov" userId="d5fda0f2-1d08-4016-b7e9-bb882f168707" providerId="ADAL" clId="{FE9DFF45-01DC-45CC-A80A-B50597210401}" dt="2026-01-27T15:22:59.954" v="48" actId="20577"/>
        <pc:sldMkLst>
          <pc:docMk/>
          <pc:sldMk cId="1258875290" sldId="641"/>
        </pc:sldMkLst>
        <pc:spChg chg="mod">
          <ac:chgData name="Alexander Deliukov" userId="d5fda0f2-1d08-4016-b7e9-bb882f168707" providerId="ADAL" clId="{FE9DFF45-01DC-45CC-A80A-B50597210401}" dt="2026-01-27T15:22:59.954" v="48" actId="20577"/>
          <ac:spMkLst>
            <pc:docMk/>
            <pc:sldMk cId="1258875290" sldId="641"/>
            <ac:spMk id="4" creationId="{5B37293F-24F8-0380-1F80-AE575BD0E6B4}"/>
          </ac:spMkLst>
        </pc:spChg>
      </pc:sldChg>
      <pc:sldChg chg="modSp mod">
        <pc:chgData name="Alexander Deliukov" userId="d5fda0f2-1d08-4016-b7e9-bb882f168707" providerId="ADAL" clId="{FE9DFF45-01DC-45CC-A80A-B50597210401}" dt="2026-01-27T15:23:05.750" v="49" actId="1076"/>
        <pc:sldMkLst>
          <pc:docMk/>
          <pc:sldMk cId="1833866021" sldId="643"/>
        </pc:sldMkLst>
        <pc:spChg chg="mod">
          <ac:chgData name="Alexander Deliukov" userId="d5fda0f2-1d08-4016-b7e9-bb882f168707" providerId="ADAL" clId="{FE9DFF45-01DC-45CC-A80A-B50597210401}" dt="2026-01-27T15:23:05.750" v="49" actId="1076"/>
          <ac:spMkLst>
            <pc:docMk/>
            <pc:sldMk cId="1833866021" sldId="643"/>
            <ac:spMk id="4" creationId="{C6FF838B-BFE6-EDA6-76BC-6105074602D6}"/>
          </ac:spMkLst>
        </pc:spChg>
      </pc:sldChg>
      <pc:sldChg chg="modSp mod">
        <pc:chgData name="Alexander Deliukov" userId="d5fda0f2-1d08-4016-b7e9-bb882f168707" providerId="ADAL" clId="{FE9DFF45-01DC-45CC-A80A-B50597210401}" dt="2026-01-27T15:23:14.691" v="52" actId="1076"/>
        <pc:sldMkLst>
          <pc:docMk/>
          <pc:sldMk cId="315731832" sldId="645"/>
        </pc:sldMkLst>
        <pc:spChg chg="mod">
          <ac:chgData name="Alexander Deliukov" userId="d5fda0f2-1d08-4016-b7e9-bb882f168707" providerId="ADAL" clId="{FE9DFF45-01DC-45CC-A80A-B50597210401}" dt="2026-01-27T15:23:14.691" v="52" actId="1076"/>
          <ac:spMkLst>
            <pc:docMk/>
            <pc:sldMk cId="315731832" sldId="645"/>
            <ac:spMk id="4" creationId="{18C55726-5E4A-A0F6-F79D-6164468DD29C}"/>
          </ac:spMkLst>
        </pc:spChg>
      </pc:sldChg>
      <pc:sldChg chg="modSp mod">
        <pc:chgData name="Alexander Deliukov" userId="d5fda0f2-1d08-4016-b7e9-bb882f168707" providerId="ADAL" clId="{FE9DFF45-01DC-45CC-A80A-B50597210401}" dt="2026-01-27T15:23:22.865" v="54" actId="1076"/>
        <pc:sldMkLst>
          <pc:docMk/>
          <pc:sldMk cId="1661331381" sldId="647"/>
        </pc:sldMkLst>
        <pc:spChg chg="mod">
          <ac:chgData name="Alexander Deliukov" userId="d5fda0f2-1d08-4016-b7e9-bb882f168707" providerId="ADAL" clId="{FE9DFF45-01DC-45CC-A80A-B50597210401}" dt="2026-01-27T15:23:22.865" v="54" actId="1076"/>
          <ac:spMkLst>
            <pc:docMk/>
            <pc:sldMk cId="1661331381" sldId="647"/>
            <ac:spMk id="4" creationId="{98F002ED-7076-C12C-76BA-4FEBBC6F2705}"/>
          </ac:spMkLst>
        </pc:spChg>
      </pc:sldChg>
      <pc:sldChg chg="modSp mod">
        <pc:chgData name="Alexander Deliukov" userId="d5fda0f2-1d08-4016-b7e9-bb882f168707" providerId="ADAL" clId="{FE9DFF45-01DC-45CC-A80A-B50597210401}" dt="2026-01-27T15:23:37.192" v="61" actId="1076"/>
        <pc:sldMkLst>
          <pc:docMk/>
          <pc:sldMk cId="3900357193" sldId="648"/>
        </pc:sldMkLst>
        <pc:spChg chg="mod">
          <ac:chgData name="Alexander Deliukov" userId="d5fda0f2-1d08-4016-b7e9-bb882f168707" providerId="ADAL" clId="{FE9DFF45-01DC-45CC-A80A-B50597210401}" dt="2026-01-27T15:23:26.693" v="55" actId="1076"/>
          <ac:spMkLst>
            <pc:docMk/>
            <pc:sldMk cId="3900357193" sldId="648"/>
            <ac:spMk id="29" creationId="{4ECDE187-04E2-45C2-AB71-3163282F7484}"/>
          </ac:spMkLst>
        </pc:spChg>
        <pc:spChg chg="mod">
          <ac:chgData name="Alexander Deliukov" userId="d5fda0f2-1d08-4016-b7e9-bb882f168707" providerId="ADAL" clId="{FE9DFF45-01DC-45CC-A80A-B50597210401}" dt="2026-01-27T15:23:28.124" v="56" actId="1076"/>
          <ac:spMkLst>
            <pc:docMk/>
            <pc:sldMk cId="3900357193" sldId="648"/>
            <ac:spMk id="41" creationId="{D9C87595-16A2-4A0F-9DBB-4AF40FA3BA2C}"/>
          </ac:spMkLst>
        </pc:spChg>
        <pc:spChg chg="mod">
          <ac:chgData name="Alexander Deliukov" userId="d5fda0f2-1d08-4016-b7e9-bb882f168707" providerId="ADAL" clId="{FE9DFF45-01DC-45CC-A80A-B50597210401}" dt="2026-01-27T15:23:30.590" v="58" actId="1076"/>
          <ac:spMkLst>
            <pc:docMk/>
            <pc:sldMk cId="3900357193" sldId="648"/>
            <ac:spMk id="43" creationId="{D8C4E46F-1B05-476B-90D3-800B8F061E5E}"/>
          </ac:spMkLst>
        </pc:spChg>
        <pc:spChg chg="mod">
          <ac:chgData name="Alexander Deliukov" userId="d5fda0f2-1d08-4016-b7e9-bb882f168707" providerId="ADAL" clId="{FE9DFF45-01DC-45CC-A80A-B50597210401}" dt="2026-01-27T15:23:34.577" v="60" actId="14100"/>
          <ac:spMkLst>
            <pc:docMk/>
            <pc:sldMk cId="3900357193" sldId="648"/>
            <ac:spMk id="49" creationId="{E8F01505-D47E-4B07-82B8-EC043F5EC813}"/>
          </ac:spMkLst>
        </pc:spChg>
        <pc:spChg chg="mod">
          <ac:chgData name="Alexander Deliukov" userId="d5fda0f2-1d08-4016-b7e9-bb882f168707" providerId="ADAL" clId="{FE9DFF45-01DC-45CC-A80A-B50597210401}" dt="2026-01-27T15:23:37.192" v="61" actId="1076"/>
          <ac:spMkLst>
            <pc:docMk/>
            <pc:sldMk cId="3900357193" sldId="648"/>
            <ac:spMk id="60" creationId="{DB6D982A-54DA-4FCC-9383-F91FC1E1D9CE}"/>
          </ac:spMkLst>
        </pc:spChg>
      </pc:sldChg>
      <pc:sldChg chg="modSp mod">
        <pc:chgData name="Alexander Deliukov" userId="d5fda0f2-1d08-4016-b7e9-bb882f168707" providerId="ADAL" clId="{FE9DFF45-01DC-45CC-A80A-B50597210401}" dt="2026-01-27T15:21:59.509" v="31" actId="20577"/>
        <pc:sldMkLst>
          <pc:docMk/>
          <pc:sldMk cId="1215475497" sldId="649"/>
        </pc:sldMkLst>
        <pc:spChg chg="mod">
          <ac:chgData name="Alexander Deliukov" userId="d5fda0f2-1d08-4016-b7e9-bb882f168707" providerId="ADAL" clId="{FE9DFF45-01DC-45CC-A80A-B50597210401}" dt="2026-01-27T15:21:59.509" v="31" actId="20577"/>
          <ac:spMkLst>
            <pc:docMk/>
            <pc:sldMk cId="1215475497" sldId="649"/>
            <ac:spMk id="4" creationId="{B6E2F0C4-3708-062E-837B-49F21B8E51C4}"/>
          </ac:spMkLst>
        </pc:spChg>
      </pc:sldChg>
    </pc:docChg>
  </pc:docChgLst>
  <pc:docChgLst>
    <pc:chgData name="Alexander Deliukov" userId="S::alexander_think-e.be#ext#@flux50.onmicrosoft.com::bee075c1-faac-4166-8fcb-7b2057bad6f6" providerId="AD" clId="Web-{5E1AA11B-707A-B80D-AB32-B85432B510F8}"/>
    <pc:docChg chg="modSld">
      <pc:chgData name="Alexander Deliukov" userId="S::alexander_think-e.be#ext#@flux50.onmicrosoft.com::bee075c1-faac-4166-8fcb-7b2057bad6f6" providerId="AD" clId="Web-{5E1AA11B-707A-B80D-AB32-B85432B510F8}" dt="2026-02-09T14:47:59.699" v="8" actId="1076"/>
      <pc:docMkLst>
        <pc:docMk/>
      </pc:docMkLst>
      <pc:sldChg chg="addSp delSp modSp">
        <pc:chgData name="Alexander Deliukov" userId="S::alexander_think-e.be#ext#@flux50.onmicrosoft.com::bee075c1-faac-4166-8fcb-7b2057bad6f6" providerId="AD" clId="Web-{5E1AA11B-707A-B80D-AB32-B85432B510F8}" dt="2026-02-09T14:47:59.699" v="8" actId="1076"/>
        <pc:sldMkLst>
          <pc:docMk/>
          <pc:sldMk cId="762437489" sldId="626"/>
        </pc:sldMkLst>
        <pc:picChg chg="add del mod">
          <ac:chgData name="Alexander Deliukov" userId="S::alexander_think-e.be#ext#@flux50.onmicrosoft.com::bee075c1-faac-4166-8fcb-7b2057bad6f6" providerId="AD" clId="Web-{5E1AA11B-707A-B80D-AB32-B85432B510F8}" dt="2026-02-09T14:45:07.246" v="4"/>
          <ac:picMkLst>
            <pc:docMk/>
            <pc:sldMk cId="762437489" sldId="626"/>
            <ac:picMk id="4" creationId="{7336FBFE-46A4-46E5-080B-1C45FBE510F8}"/>
          </ac:picMkLst>
        </pc:picChg>
        <pc:picChg chg="add mod">
          <ac:chgData name="Alexander Deliukov" userId="S::alexander_think-e.be#ext#@flux50.onmicrosoft.com::bee075c1-faac-4166-8fcb-7b2057bad6f6" providerId="AD" clId="Web-{5E1AA11B-707A-B80D-AB32-B85432B510F8}" dt="2026-02-09T14:47:59.699" v="8" actId="1076"/>
          <ac:picMkLst>
            <pc:docMk/>
            <pc:sldMk cId="762437489" sldId="626"/>
            <ac:picMk id="5" creationId="{837A7D75-12F4-A481-52DC-7C38FB6C97C8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2026. 3. 15.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Edição do estilo do texto mestre</a:t>
            </a:r>
          </a:p>
          <a:p>
            <a:pPr lvl="1"/>
            <a:r>
              <a:rPr lang="ko-KR" altLang="en-US"/>
              <a:t>Segundo nível</a:t>
            </a:r>
          </a:p>
          <a:p>
            <a:pPr lvl="2"/>
            <a:r>
              <a:rPr lang="ko-KR" altLang="en-US"/>
              <a:t>Terceiro nível</a:t>
            </a:r>
          </a:p>
          <a:p>
            <a:pPr lvl="3"/>
            <a:r>
              <a:rPr lang="ko-KR" altLang="en-US"/>
              <a:t>Quarto nível</a:t>
            </a:r>
          </a:p>
          <a:p>
            <a:pPr lvl="4"/>
            <a:r>
              <a:rPr lang="ko-KR" altLang="en-US"/>
              <a:t>Quinto nível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8b75d0b6e56042db759308de25b428c2%7C0e2ed45596af4100bed3a8e5fd981685%7C0%7C0%7C638989652911880494%7CUnknown%7CTWFpbGZsb3d8eyJFbXB0eU1hcGkiOnRydWUsIlYiOiIwLjAuMDAwMCIsIlAiOiJXaW4zMiIsIkFOIjoiTWFpbCIsIldUIjoyfQ%3D%3D%7C0%7C%7C%7C&amp;sdata=%2FITZkt%2BIetR6zgRVbzpDpm%2Fe6Dlg1L5kh3Mm8lyobao%3D&amp;reserved=0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savingtrust.org.uk/advice/solar-panels/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coop.eu/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lasgowsciencecentre.org/our-blog/energy-saving-tips-for-kids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bbc.co.uk/bitesize/articles/zxxg3j6#zsmjh4j" TargetMode="Externa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bkvenergy.com/blog/sustainable-landscaping-ideas/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newableenergyhub.co.uk/blog/how-landlords-can-create-energy-efficient-properties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index.php?categoryid=1459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every1.energy/learning-materials" TargetMode="External"/><Relationship Id="rId5" Type="http://schemas.openxmlformats.org/officeDocument/2006/relationships/hyperlink" Target="https://www.energymonitor.ai/opinion/opinion-dispelling-myths-around-renewable-energy-technologies/?cf-view" TargetMode="External"/><Relationship Id="rId4" Type="http://schemas.openxmlformats.org/officeDocument/2006/relationships/hyperlink" Target="https://every1.energy/learning-materials/what-energy-community-and-why-should-i-join" TargetMode="External"/></Relationships>
</file>

<file path=ppt/notesSlides/_rels/notes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Daily_net_metering.png" TargetMode="External"/><Relationship Id="rId13" Type="http://schemas.openxmlformats.org/officeDocument/2006/relationships/hyperlink" Target="https://www.flickr.com/photos/193030246@N04/51185443459/in/photolist-2kZ5M4R-YHoUDo-2gVhBWm-EHmde9-EdduiC-Bbtyo8-FaVAcR-FaVAwD-F8C5U9-F8C7tG-EHmdTL-bmrWfT-EHme8U-FaVzkk-F8C7Bs-EHmfAU-EZekkJ-EHmeyU-FaVCeg-gmHV8W-FaVzxz-EZenzy-F2wv2F-o68auJ-F2wuor-EHmfLU-EZemMG-2gViDpA-LEdN9a-ABXbz-2pVvMsu-EZeqrf-Edyai2-FaVGaH-EddCAu-F8CcVy-21fHMqa-EZeqSq-Edybpk-EHmjKL-EdyaKe-2kZ2TrW-8WooS2-7k9nHa-BaGwqh-7kdh2Y-ezxMh4-2nBQC5a-4QjWQ2-riod3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commons.wikimedia.org/wiki/File:Vorarlberger_Kraftwerke-Energy_meter_(electro)-smart_meter-02ASD.jpg" TargetMode="External"/><Relationship Id="rId12" Type="http://schemas.openxmlformats.org/officeDocument/2006/relationships/hyperlink" Target="https://commons.wikimedia.org/w/index.php?curid=119935282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pexels.com/photo/paper-beside-macbook-669623/" TargetMode="External"/><Relationship Id="rId11" Type="http://schemas.openxmlformats.org/officeDocument/2006/relationships/hyperlink" Target="https://creativecommons.org/licenses/by/2.0/" TargetMode="External"/><Relationship Id="rId5" Type="http://schemas.openxmlformats.org/officeDocument/2006/relationships/hyperlink" Target="https://creativecommons.org/licenses/by-sa/2.0/" TargetMode="External"/><Relationship Id="rId10" Type="http://schemas.openxmlformats.org/officeDocument/2006/relationships/hyperlink" Target="https://www.flickr.com/photos/enecomedia/5600325194/" TargetMode="External"/><Relationship Id="rId4" Type="http://schemas.openxmlformats.org/officeDocument/2006/relationships/hyperlink" Target="https://www.flickr.com/photos/runasun/4531010970/in/photolist-A22YkS-7UoBGN-yoC18r-8Pco9t-5F64Yh-47UmLv-8zeaRX-cAuqrJ-cfpbU-8kvbRu-53QL3o-b4FmCP-8yaPuZ-29X6Ey-busgmk-NMx9Yg-31Krp8-edA7rR-2yUoaZ-5UjNoL-89B1bV-6fC1GJ-2D8m2p-3i6Qar-C9fQW-7wPmj-2AZgnA-8WLNZp-5D8zX-a1B3aL-5d7Fab-dGHwQ2-2DcQCd-8R1qa3-6vWc6-98YTMT-4c7Di8-k52dG-bFWRP-9oC7Cq-eyB4P-duFqnJ-b7F9bz-MBFob-27cHUML-9EwpBG-f1WV9R" TargetMode="External"/><Relationship Id="rId9" Type="http://schemas.openxmlformats.org/officeDocument/2006/relationships/hyperlink" Target="https://creativecommons.org/licenses/by-sa/3.0/deed.en" TargetMode="External"/></Relationships>
</file>

<file path=ppt/notesSlides/_rels/notes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/2.0/" TargetMode="External"/><Relationship Id="rId3" Type="http://schemas.openxmlformats.org/officeDocument/2006/relationships/hyperlink" Target="https://www.pexels.com/photo/vertical-forest-residential-skyscrapers-in-milan-italy-19579742/" TargetMode="External"/><Relationship Id="rId7" Type="http://schemas.openxmlformats.org/officeDocument/2006/relationships/hyperlink" Target="https://www.flickr.com/photos/jirka_matousek/50749644658/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creativecommons.org/licenses/by-nd/2.0/" TargetMode="External"/><Relationship Id="rId5" Type="http://schemas.openxmlformats.org/officeDocument/2006/relationships/hyperlink" Target="https://www.flickr.com/photos/thebetterday4u/51174493609/in/photolist-2Hsku-d8MLGY-2g2Evun-2g2Ey3Y-2g2Ew9U-2kY7E4k-2kXZ9GG-2kY9cGj-V3w587-2kY4Lug-2dohZqx-7nGu5-2osSaWJ-29iEFg-fMVrz-2oiaDBr-2oMJ7Lb-5bG5rE-2kvmnH5-4TEpSW-fPFSBx-4Tbyib-FQo2Nu-3mnd3-2m14AXo-2iNznNK-4eY2Vj-2k3DLTG-2okiw8V-c4t8fE-2m6vnHC-2nCjkK1-GWnJks-2nfDJjQ-2jMsD4k-2aQvgoe-ePzjq-2qzRq1S-2qgAaJ8-2gssWMj-2mXd4wc-7FKzGD-29e47rR-9dtn7V-2mYRqic-8pMQHn-22J2TDQ-2hjf54F-2pUHkFe-2qzRq2J" TargetMode="External"/><Relationship Id="rId10" Type="http://schemas.openxmlformats.org/officeDocument/2006/relationships/hyperlink" Target="https://creativecommons.org/licenses/by-sa/2.0/" TargetMode="External"/><Relationship Id="rId4" Type="http://schemas.openxmlformats.org/officeDocument/2006/relationships/hyperlink" Target="https://www.pexels.com/license/" TargetMode="External"/><Relationship Id="rId9" Type="http://schemas.openxmlformats.org/officeDocument/2006/relationships/hyperlink" Target="https://www.flickr.com/photos/vizpix/4544572654/" TargetMode="Externa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martenergygb.org/smart-living/smart-energy-tips/switching-appliances-off-stand-by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science.howstuffworks.com/environmental/green-tech/sustainable/smart-power-strip.htm" TargetMode="Externa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Envolva-se na Transição Energética Digital: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chemeClr val="tx2"/>
                </a:solidFill>
                <a:cs typeface="Arial" panose="020B0604020202020204" pitchFamily="34" charset="0"/>
              </a:rPr>
              <a:t>9 passos fáceis para proprietários e senhorios </a:t>
            </a:r>
            <a:endParaRPr lang="ko-KR" altLang="en-US" sz="1200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 projeto recebeu financiamento do Programa Horizonte para Investigação e Inovação (2021-2027) da União Europeia ao abrigo do acordo de subvenção n.º 101075596. A responsabilidade pelo conteúdo deste material é exclusivamente do projeto Every1 e não reflete necessariamente a opinião da União Europeia. A apresentação está licenciada </a:t>
            </a:r>
            <a:r>
              <a:rPr lang="en-GB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sob CC BY-SA 4.0,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salvo indicação em contrário. 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67755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3. Tornar-se um prosumidor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Um prosumidor é alguém que produz e consome energia. 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Por exemplo, se investir em sistemas de energia renovável, como painéis solares, irá gerar a sua própria eletricidade. Isto reduz a dependência da rede elétrica. Também poderá vender o excesso de energia às empresas de serviços públicos.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A instalação de painéis solares pode aumentar o valor da sua propriedade. 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Se for proprietário, a instalação de painéis solares também pode atrair inquilinos preocupados com o ambiente.</a:t>
            </a:r>
          </a:p>
          <a:p>
            <a:pPr marL="457200" indent="-457200" latinLnBrk="0">
              <a:buFontTx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Pode usar a 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calculadora de painéis solares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 da Energy Saving Trust para explorar se os painéis solares podem ser adequados para si.</a:t>
            </a:r>
          </a:p>
          <a:p>
            <a:pPr latinLnBrk="0"/>
            <a:endParaRPr lang="en-US" sz="1200" dirty="0"/>
          </a:p>
          <a:p>
            <a:pPr marL="457200" indent="-457200" latinLnBrk="0">
              <a:buChar char="•"/>
            </a:pPr>
            <a:endParaRPr lang="en-US" sz="1200" dirty="0">
              <a:solidFill>
                <a:srgbClr val="2B2C30"/>
              </a:solidFill>
              <a:ea typeface="Public Sans"/>
              <a:cs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30978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4. Trabalhando juntos: Comunidades energéticas </a:t>
            </a:r>
            <a:endParaRPr lang="en-US" sz="1050" dirty="0">
              <a:solidFill>
                <a:schemeClr val="bg1"/>
              </a:solidFill>
            </a:endParaRPr>
          </a:p>
          <a:p>
            <a:pPr algn="ctr" latinLnBrk="0"/>
            <a:r>
              <a:rPr lang="en-US" sz="1200" i="1" dirty="0">
                <a:solidFill>
                  <a:schemeClr val="accent2"/>
                </a:solidFill>
              </a:rPr>
              <a:t>Como é que aderir a uma comunidade energética pode aumentar a eficiência energética e a poupança de custos?</a:t>
            </a:r>
          </a:p>
          <a:p>
            <a:pPr algn="ctr" latinLnBrk="0"/>
            <a:endParaRPr lang="en-US" sz="120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97043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4. Trabalhando juntos: Comunidades energéticas </a:t>
            </a:r>
            <a:endParaRPr lang="en-US" sz="1050" dirty="0">
              <a:solidFill>
                <a:schemeClr val="bg1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As comunidades energéticas investem coletivamente em projetos de energia renovável, partilham recursos e apoiam-se mutuamente na redução do consumo de energia.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Existem milhares de comunidades energéticas em toda a Europa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Junte-se ou forme uma comunidade energética para colaborar com os vizinhos em iniciativas de poupança de energia. </a:t>
            </a:r>
            <a:endParaRPr lang="en-US" sz="1200" dirty="0">
              <a:ea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Ao trabalharem em conjunto, os membros podem beneficiar do conhecimento partilhado, do poder de compra em grande escala e da negociação coletiva para obter melhores tarifas de energia.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Public Sans"/>
              </a:rPr>
              <a:t> </a:t>
            </a:r>
            <a:endParaRPr lang="en-US" sz="12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58160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5. Apoiar outras pessoas a poupar energia</a:t>
            </a:r>
            <a:endParaRPr lang="en-US" sz="1050" dirty="0">
              <a:solidFill>
                <a:schemeClr val="bg1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Como pode ajudar os outros a adotar práticas de poupança de energia?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37866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5. Apoiar os outros a poupar energia</a:t>
            </a:r>
            <a:endParaRPr lang="en-US" sz="1050" dirty="0">
              <a:solidFill>
                <a:schemeClr val="bg1"/>
              </a:solidFill>
            </a:endParaRPr>
          </a:p>
          <a:p>
            <a:pPr marL="457200" indent="-457200" latinLnBrk="0">
              <a:buChar char="•"/>
            </a:pP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Incentive as pessoas com quem vive ou os seus inquilinos a compreenderem como e quando estão a consumir energia. </a:t>
            </a:r>
          </a:p>
          <a:p>
            <a:pPr marL="457200" indent="-457200" latinLnBrk="0">
              <a:buChar char="•"/>
            </a:pP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Nunca se é demasiado jovem para pensar em poupar energia! Leia algumas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dicas de poupança de energia para crianças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ou consulte este artigo da BBC Bitesize sobre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  <a:hlinkClick r:id="rId4"/>
              </a:rPr>
              <a:t>poupança de energia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.</a:t>
            </a:r>
          </a:p>
          <a:p>
            <a:pPr marL="457200" indent="-457200" latinLnBrk="0">
              <a:buChar char="•"/>
            </a:pP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Se for proprietário, pode considerar oferecer incentivos aos inquilinos que participam ativamente em iniciativas de poupança de energia, tais como redução do aluguer ou créditos nas contas de serviços públicos. </a:t>
            </a:r>
            <a:endParaRPr lang="en-GB" sz="1200" noProof="0" dirty="0">
              <a:ea typeface="Public Sans"/>
            </a:endParaRPr>
          </a:p>
          <a:p>
            <a:pPr latinLnBrk="0"/>
            <a:endParaRPr lang="en-GB" sz="1200" noProof="0" dirty="0">
              <a:solidFill>
                <a:srgbClr val="2B2C30"/>
              </a:solidFill>
              <a:ea typeface="Public Sans"/>
              <a:cs typeface="Public Sans"/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https://www.glasgowsciencecentre.org/our-blog/energy-saving-tips-for-kids</a:t>
            </a:r>
          </a:p>
          <a:p>
            <a:r>
              <a:rPr lang="en-GB" dirty="0"/>
              <a:t>https://www.bbc.co.uk/bitesize/articles/zxxg3j6#zsmjh4j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75192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6. Paisagismo energeticamente eficiente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 latinLnBrk="0"/>
            <a:r>
              <a:rPr lang="en-US" sz="1200" i="1" dirty="0">
                <a:solidFill>
                  <a:schemeClr val="accent2"/>
                </a:solidFill>
              </a:rPr>
              <a:t>Como é que um paisagismo energeticamente eficiente pode reduzir os custos energéticos e melhorar o conforto?</a:t>
            </a:r>
          </a:p>
          <a:p>
            <a:pPr algn="ctr" latinLnBrk="0"/>
            <a:endParaRPr lang="en-US" sz="120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36071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6. Paisagismo energeticamente eficiente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Segoe UI"/>
              </a:rPr>
              <a:t>A forma como paisagizamos os espaços externos pode reduzir o consumo de energia e, ao mesmo tempo, aumentar o conforto e a biodiversidade.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Segoe UI"/>
              </a:rPr>
              <a:t>Por exemplo: 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Segoe UI"/>
              </a:rPr>
              <a:t>Plantar árvores pode ajudar a arrefecer os edifícios 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Segoe UI"/>
              </a:rPr>
              <a:t>A utilização de plantas resistentes à seca pode reduzir o consumo de água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Segoe UI"/>
              </a:rPr>
              <a:t>O paisagismo também pode ser usado para melhorar o isolamento e reduzir a necessidade de aquecimento e refrigeração.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Saiba mais sobre paisagismo com eficiência energética</a:t>
            </a:r>
            <a:r>
              <a:rPr lang="en-US" sz="2200" dirty="0">
                <a:solidFill>
                  <a:srgbClr val="2B2C30"/>
                </a:solidFill>
                <a:ea typeface="Public Sans"/>
                <a:cs typeface="Segoe UI"/>
              </a:rPr>
              <a:t>. </a:t>
            </a:r>
            <a:endParaRPr lang="en-US" sz="2200" dirty="0">
              <a:solidFill>
                <a:srgbClr val="2B2C30"/>
              </a:solidFill>
              <a:cs typeface="Segoe UI"/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https://bkvenergy.com/blog/sustainable-landscaping-ideas/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58555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7. Manutenção e inspeções regulares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 latinLnBrk="0"/>
            <a:r>
              <a:rPr lang="en-US" sz="1200" i="1" dirty="0">
                <a:solidFill>
                  <a:schemeClr val="accent2"/>
                </a:solidFill>
              </a:rPr>
              <a:t>Por que a manutenção e inspeção regulares são importantes para a eficiência energética?</a:t>
            </a:r>
          </a:p>
          <a:p>
            <a:pPr algn="ctr" latinLnBrk="0"/>
            <a:endParaRPr lang="en-US" sz="120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82669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7. Manutenção e inspeções regulares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É importante manter a sua casa ou propriedade em bom estado. 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Deve considerar a manutenção e inspeções regulares dos sistemas de aquecimento, ventilação e ar condicionado (AVAC), isolamento e janelas para garantir que estão a funcionar de forma eficiente. 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Resolva quaisquer problemas rapidamente para evitar o desperdício de energia e manter o desempenho ideal da sua casa.</a:t>
            </a:r>
          </a:p>
          <a:p>
            <a:pPr marL="457200" indent="-457200" latinLnBrk="0">
              <a:buChar char="•"/>
            </a:pPr>
            <a:r>
              <a:rPr lang="en-US" sz="1200" dirty="0" err="1">
                <a:solidFill>
                  <a:srgbClr val="2B2C30"/>
                </a:solidFill>
                <a:cs typeface="Segoe UI"/>
              </a:rPr>
              <a:t>Dê prioridade </a:t>
            </a:r>
            <a:r>
              <a:rPr lang="en-US" sz="1200" dirty="0">
                <a:solidFill>
                  <a:srgbClr val="2B2C30"/>
                </a:solidFill>
                <a:cs typeface="Segoe UI"/>
              </a:rPr>
              <a:t>à eficiência energética ao considerar melhorias na casa, novos sistemas e eletrodomésticos.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03667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8. Atualize para iluminação energeticamente eficiente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 latinLnBrk="0"/>
            <a:r>
              <a:rPr lang="en-US" sz="1200" i="1" dirty="0">
                <a:solidFill>
                  <a:schemeClr val="accent2"/>
                </a:solidFill>
              </a:rPr>
              <a:t>Quais são os benefícios de atualizar para iluminação inteligente e energeticamente eficiente? </a:t>
            </a:r>
          </a:p>
          <a:p>
            <a:pPr algn="ctr" latinLnBrk="0"/>
            <a:endParaRPr lang="en-US" sz="120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92666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/>
              <a:t>Quando é proprietário da sua própria casa ou aluga o seu imóvel a inquilinos, pode questionar-se como – e por que razão – deve envolver-se na transição energética digital. </a:t>
            </a:r>
          </a:p>
          <a:p>
            <a:pPr latinLnBrk="0"/>
            <a:endParaRPr lang="en-GB" sz="1200" dirty="0"/>
          </a:p>
          <a:p>
            <a:pPr latinLnBrk="0"/>
            <a:r>
              <a:rPr lang="en-GB" sz="1200" dirty="0"/>
              <a:t>A transição energética digital permite que você e os seus inquilinos compreendam melhor o seu consumo de energia. Com essa compreensão, podemos tomar decisões informadas sobre como economizar energia, sem inconvenientes ou sacrifícios de conforto. Investir no seu imóvel também pode significar grandes economias a longo prazo! </a:t>
            </a:r>
          </a:p>
          <a:p>
            <a:pPr latinLnBrk="0"/>
            <a:endParaRPr lang="en-GB" sz="1200" dirty="0"/>
          </a:p>
          <a:p>
            <a:pPr latinLnBrk="0"/>
            <a:r>
              <a:rPr lang="en-GB" sz="1200" dirty="0"/>
              <a:t>Nesta breve apresentação, exploraremos: </a:t>
            </a:r>
          </a:p>
          <a:p>
            <a:pPr latinLnBrk="0"/>
            <a:endParaRPr lang="en-GB" sz="1200" dirty="0"/>
          </a:p>
          <a:p>
            <a:pPr marL="457200" indent="-457200" latinLnBrk="0">
              <a:buChar char="•"/>
            </a:pPr>
            <a:r>
              <a:rPr lang="en-GB" sz="1200" dirty="0"/>
              <a:t>Por que deve investir em tecnologias energéticas digitais. </a:t>
            </a:r>
          </a:p>
          <a:p>
            <a:pPr marL="457200" indent="-457200" latinLnBrk="0">
              <a:buChar char="•"/>
            </a:pPr>
            <a:r>
              <a:rPr lang="en-GB" sz="1200" dirty="0"/>
              <a:t>Oportunidades e benefícios de investir no seu imóvel. </a:t>
            </a:r>
          </a:p>
          <a:p>
            <a:pPr marL="457200" indent="-457200" latinLnBrk="0">
              <a:buChar char="•"/>
            </a:pPr>
            <a:r>
              <a:rPr lang="en-GB" sz="1200" dirty="0"/>
              <a:t>Passos simples que pode seguir para compreender e reduzir o seu consumo de energia e, potencialmente, poupar dinheiro.</a:t>
            </a:r>
          </a:p>
          <a:p>
            <a:pPr marL="457200" indent="-457200" latinLnBrk="0">
              <a:buChar char="•"/>
            </a:pPr>
            <a:r>
              <a:rPr lang="en-GB" sz="1200" dirty="0"/>
              <a:t>Se aluga o seu imóvel, como pode ajudar os seus inquilinos a poupar energia. </a:t>
            </a:r>
          </a:p>
          <a:p>
            <a:pPr latinLnBrk="0"/>
            <a:endParaRPr lang="en-GB" sz="12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21187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8. Atualize para iluminação energeticamente eficiente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As lâmpadas LED (Light-Emitting Diode) consomem significativamente menos energia e têm uma vida útil mais longa, reduzindo assim os custos de manutenção e o consumo de energia.</a:t>
            </a:r>
          </a:p>
          <a:p>
            <a:pPr marL="457200" indent="-457200" latinLnBrk="0">
              <a:buFontTx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Considere substituir as lâmpadas incandescentes tradicionais por iluminação LED inteligente e energeticamente eficiente. 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cs typeface="Segoe UI"/>
              </a:rPr>
              <a:t>As lâmpadas inteligentes podem ajudar a aumentar a consciencialização sobre o consumo de energia e incentivar a poupança de energia, uma vez que podem ser controladas remotamente. 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84665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9. Implementação de soluções de energia renovável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 latinLnBrk="0"/>
            <a:r>
              <a:rPr lang="en-US" sz="1200" i="1" dirty="0">
                <a:solidFill>
                  <a:schemeClr val="accent2"/>
                </a:solidFill>
              </a:rPr>
              <a:t>Quais são os benefícios da implementação de soluções de energia renovável?</a:t>
            </a:r>
          </a:p>
          <a:p>
            <a:pPr algn="ctr" latinLnBrk="0"/>
            <a:endParaRPr lang="en-US" sz="120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1131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9. Implementação de soluções de energia renovável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Soluções de energia renovável, como a instalação de painéis solares ou turbinas eólicas, apoiam a geração de energia limpa.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Reduzir a dependência da rede elétrica e diminuir os custos de energia pode economizar dinheiro. 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As soluções de energia renovável podem atrair inquilinos ou potenciais compradores preocupados com o ambiente, quando vender a sua casa.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Existem conselhos relevantes para todos os proprietários em 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Como os senhorios podem criar propriedades energeticamente eficientes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.</a:t>
            </a:r>
          </a:p>
          <a:p>
            <a:endParaRPr lang="en-GB" dirty="0"/>
          </a:p>
          <a:p>
            <a:r>
              <a:rPr lang="en-GB" dirty="0"/>
              <a:t>https://www.renewableenergyhub.co.uk/blog/how-landlords-can-create-energy-efficient-properties </a:t>
            </a:r>
          </a:p>
          <a:p>
            <a:r>
              <a:rPr lang="en-GB" dirty="0"/>
              <a:t>https://energysavingtrust.org.uk/advice/solar-panels/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74867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Próximos passos</a:t>
            </a:r>
            <a:endParaRPr lang="ko-KR" altLang="en-US" sz="12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Se quiser saber mais sobre a transição energética digital, os seguintes recursos podem ser úteis: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 Consulte o conjunto de cursos de curta duração da Every1: 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  <a:hlinkClick r:id="rId3"/>
              </a:rPr>
              <a:t>Noções básicas sobre energia digital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</a:rPr>
              <a:t>.</a:t>
            </a:r>
            <a:endParaRPr lang="ko-KR" altLang="en-US" sz="1200" dirty="0">
              <a:solidFill>
                <a:srgbClr val="373737"/>
              </a:solidFill>
              <a:ea typeface="맑은 고딕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Leia o folheto informativo da Every1 </a:t>
            </a:r>
            <a:r>
              <a:rPr lang="en-US" altLang="ko-KR" sz="1200" i="1" dirty="0">
                <a:solidFill>
                  <a:srgbClr val="373737"/>
                </a:solidFill>
                <a:hlinkClick r:id="rId4"/>
              </a:rPr>
              <a:t>O que é uma comunidade energética e por que devo aderir?</a:t>
            </a:r>
            <a:endParaRPr lang="ko-KR" altLang="en-US" sz="1200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Leia o artigo da Energy Monitor </a:t>
            </a:r>
            <a:r>
              <a:rPr lang="en-US" altLang="ko-KR" sz="1200" i="1" dirty="0">
                <a:solidFill>
                  <a:srgbClr val="373737"/>
                </a:solidFill>
                <a:hlinkClick r:id="rId5"/>
              </a:rPr>
              <a:t>Desmistificando os mitos em torno das tecnologias de energia renovável</a:t>
            </a:r>
            <a:r>
              <a:rPr lang="en-US" altLang="ko-KR" sz="1200" i="1" dirty="0">
                <a:solidFill>
                  <a:srgbClr val="373737"/>
                </a:solidFill>
              </a:rPr>
              <a:t>.</a:t>
            </a:r>
            <a:endParaRPr lang="ko-KR" altLang="en-US" sz="1200" i="1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hlinkClick r:id="rId6"/>
              </a:rPr>
              <a:t>Saiba mais sobre os materiais didáticos do projeto Every1.</a:t>
            </a:r>
            <a:endParaRPr lang="ko-KR" altLang="en-US" sz="1200" dirty="0">
              <a:solidFill>
                <a:srgbClr val="373737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03313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Agradecimentos</a:t>
            </a:r>
          </a:p>
          <a:p>
            <a:pPr latinLnBrk="0"/>
            <a:r>
              <a:rPr lang="en-GB" dirty="0"/>
              <a:t>Esta apresentação de slides </a:t>
            </a:r>
            <a:r>
              <a:rPr lang="en-GB" i="1" dirty="0"/>
              <a:t>Participe na transição energética digital: 10 passos fáceis para proprietários e senhorios </a:t>
            </a:r>
            <a:r>
              <a:rPr lang="en-GB" dirty="0"/>
              <a:t>foi produzida pelo projeto Every1 e está licenciada </a:t>
            </a:r>
            <a:r>
              <a:rPr lang="en-GB" dirty="0">
                <a:hlinkClick r:id="rId3"/>
              </a:rPr>
              <a:t>sob CC BY-SA 4.0</a:t>
            </a:r>
            <a:r>
              <a:rPr lang="en-GB" dirty="0"/>
              <a:t>, salvo indicação em contrário.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As imagens utilizadas nesta apresentação são as seguintes: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Imagem da capa: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casa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Loraine e Mark está licenciada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sob 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US" sz="1200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Imagem do texto de introdução: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Papel ao lado </a:t>
            </a:r>
            <a:r>
              <a:rPr lang="en-US" i="1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do Macbook,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</a:t>
            </a:r>
            <a:r>
              <a:rPr lang="en-US" sz="12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Lukas, em Pexels.com</a:t>
            </a:r>
            <a:endParaRPr lang="en-US" sz="1200" u="sng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Porquê investir em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tecnologias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digitais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?: </a:t>
            </a:r>
            <a:r>
              <a:rPr lang="en-GB" b="0" i="0" dirty="0" err="1">
                <a:solidFill>
                  <a:srgbClr val="242424"/>
                </a:solidFill>
                <a:effectLst/>
                <a:hlinkClick r:id="rId7"/>
              </a:rPr>
              <a:t>Vorarlberger </a:t>
            </a:r>
            <a:r>
              <a:rPr lang="en-GB" b="0" i="0" dirty="0">
                <a:solidFill>
                  <a:srgbClr val="242424"/>
                </a:solidFill>
                <a:effectLst/>
                <a:hlinkClick r:id="rId7"/>
              </a:rPr>
              <a:t>Kraftwerke-Energy meter (electro)-smart meter-02ASD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por </a:t>
            </a:r>
            <a:r>
              <a:rPr lang="en-GB" b="0" i="0" dirty="0" err="1">
                <a:solidFill>
                  <a:srgbClr val="242424"/>
                </a:solidFill>
                <a:effectLst/>
              </a:rPr>
              <a:t>Asurnipal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está licenciada </a:t>
            </a:r>
            <a:r>
              <a:rPr lang="en-GB" b="0" i="0" dirty="0">
                <a:solidFill>
                  <a:srgbClr val="242424"/>
                </a:solidFill>
                <a:effectLst/>
                <a:hlinkClick r:id="rId3"/>
              </a:rPr>
              <a:t>sob CC BY-SA 4.0</a:t>
            </a:r>
            <a:r>
              <a:rPr lang="en-GB" b="0" i="0" dirty="0">
                <a:solidFill>
                  <a:srgbClr val="242424"/>
                </a:solidFill>
                <a:effectLst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Compreender o seu próprio consumo de energia: </a:t>
            </a:r>
            <a:r>
              <a:rPr lang="en-GB" dirty="0">
                <a:solidFill>
                  <a:srgbClr val="242424"/>
                </a:solidFill>
                <a:hlinkClick r:id="rId8"/>
              </a:rPr>
              <a:t>Daily net metering.png </a:t>
            </a:r>
            <a:r>
              <a:rPr lang="en-GB" dirty="0">
                <a:solidFill>
                  <a:srgbClr val="242424"/>
                </a:solidFill>
              </a:rPr>
              <a:t>por Delphi234 está licenciada </a:t>
            </a:r>
            <a:r>
              <a:rPr lang="en-GB" dirty="0">
                <a:solidFill>
                  <a:srgbClr val="242424"/>
                </a:solidFill>
                <a:hlinkClick r:id="rId9"/>
              </a:rPr>
              <a:t>sob CC BY-SA 3.0</a:t>
            </a:r>
            <a:r>
              <a:rPr lang="en-GB" dirty="0">
                <a:solidFill>
                  <a:srgbClr val="242424"/>
                </a:solidFill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Tornar-se um prosumidor: </a:t>
            </a:r>
            <a:r>
              <a:rPr lang="en-GB" dirty="0">
                <a:solidFill>
                  <a:srgbClr val="242424"/>
                </a:solidFill>
                <a:hlinkClick r:id="rId10"/>
              </a:rPr>
              <a:t>Energia solar, Amersfoort </a:t>
            </a:r>
            <a:r>
              <a:rPr lang="en-GB" dirty="0">
                <a:solidFill>
                  <a:srgbClr val="242424"/>
                </a:solidFill>
              </a:rPr>
              <a:t>por Eneco Group está licenciado </a:t>
            </a:r>
            <a:r>
              <a:rPr lang="en-GB" dirty="0">
                <a:solidFill>
                  <a:srgbClr val="242424"/>
                </a:solidFill>
                <a:hlinkClick r:id="rId11"/>
              </a:rPr>
              <a:t>sob 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Trabalhar em conjunto: Grupos de energia coletiva: </a:t>
            </a:r>
            <a:r>
              <a:rPr lang="en-GB" dirty="0">
                <a:solidFill>
                  <a:srgbClr val="242424"/>
                </a:solidFill>
                <a:hlinkClick r:id="rId12"/>
              </a:rPr>
              <a:t>Comunidades energéticas report.jpg </a:t>
            </a:r>
            <a:r>
              <a:rPr lang="en-GB" dirty="0">
                <a:solidFill>
                  <a:srgbClr val="242424"/>
                </a:solidFill>
              </a:rPr>
              <a:t>por Joint Research Centre (JRC) está licenciado </a:t>
            </a:r>
            <a:r>
              <a:rPr lang="en-GB" dirty="0">
                <a:solidFill>
                  <a:srgbClr val="242424"/>
                </a:solidFill>
                <a:hlinkClick r:id="rId3"/>
              </a:rPr>
              <a:t>sob CC BY-SA 4.0</a:t>
            </a:r>
            <a:r>
              <a:rPr lang="en-GB" dirty="0">
                <a:solidFill>
                  <a:srgbClr val="242424"/>
                </a:solidFill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Apoiar os outros a poupar energia: </a:t>
            </a:r>
            <a:r>
              <a:rPr lang="en-GB" sz="1200" dirty="0">
                <a:solidFill>
                  <a:srgbClr val="242424"/>
                </a:solidFill>
                <a:ea typeface="Public Sans"/>
                <a:cs typeface="Public Sans"/>
                <a:sym typeface="Public Sans"/>
                <a:hlinkClick r:id="rId13"/>
              </a:rPr>
              <a:t>Contas de eletricidade com lâmpada e calculadora </a:t>
            </a:r>
            <a:r>
              <a:rPr lang="en-GB" sz="12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por Uswitch.com Images está </a:t>
            </a:r>
            <a:r>
              <a:rPr lang="en-GB" dirty="0">
                <a:solidFill>
                  <a:srgbClr val="242424"/>
                </a:solidFill>
              </a:rPr>
              <a:t>licenciado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sob CC BY 2.0</a:t>
            </a:r>
            <a:r>
              <a:rPr lang="en-GB" dirty="0">
                <a:solidFill>
                  <a:srgbClr val="242424"/>
                </a:solidFill>
              </a:rPr>
              <a:t>. Esta imagem foi recortada.</a:t>
            </a:r>
          </a:p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413590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2C076-5568-11C7-637A-4FC27F0AB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378696-0E21-77A1-9189-23747D4FCA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BF1581-5471-3531-8D5E-1126FB2C68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Agradecimentos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Paisagismo energeticamente eficiente: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3"/>
              </a:rPr>
              <a:t>arranha-céus residenciais com florestas verticais em Milão, Itália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por Sophie Otto em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Pexels.com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Manutenção e inspeções regulares: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PASECO Air Condition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HS You está licenciado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sob CC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BY-ND 2.0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Atualização para iluminação energeticamente eficiente: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Lâmpada UMAX U-Smart </a:t>
            </a:r>
            <a:r>
              <a:rPr lang="en-GB" noProof="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Wifi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Jirka Matousek está licenciada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sob CC BY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Implementação de soluções de energia renovável: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Energia limpa no trabalho para </a:t>
            </a:r>
            <a:r>
              <a:rPr lang="en-GB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o Dia da Terra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!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</a:t>
            </a:r>
            <a:r>
              <a:rPr lang="en-GB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naturalflow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está licenciado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sob 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dirty="0">
              <a:solidFill>
                <a:srgbClr val="242424"/>
              </a:solidFill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b="0" i="0" dirty="0">
              <a:solidFill>
                <a:srgbClr val="242424"/>
              </a:solidFill>
              <a:effectLst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dirty="0">
              <a:solidFill>
                <a:srgbClr val="242424"/>
              </a:solidFill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dirty="0"/>
          </a:p>
          <a:p>
            <a:endParaRPr lang="en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0D3E98-DD98-53AF-BD13-DD97A5DDEB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284447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dirty="0">
                <a:solidFill>
                  <a:schemeClr val="bg1"/>
                </a:solidFill>
              </a:rPr>
              <a:t>Obrigado!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43063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 nossa exploração de cada etapa começa com uma pergunta reflexiva. Reserve um momento para refletir sobre cada pergunta antes de passar para o próximo slide.</a:t>
            </a:r>
          </a:p>
          <a:p>
            <a:pPr latinLnBrk="0"/>
            <a:endParaRPr lang="en-GB" sz="12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  <a:sym typeface="Public Sans"/>
              </a:rPr>
              <a:t>Pode trabalhar cada etapa por vez. Alternativamente, pode selecionar uma etapa específica que gostaria de explorar primeiro através do menu. 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53538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9 passos fáceis para proprietários e senhorios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Por que investir em tecnologias digitais de energia?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Compreender o seu próprio consumo de energia.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Tornar-se um prosumidor.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Trabalhar em conjunto: comunidades energéticas.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Apoiar os outros a poupar energia.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Paisagismo energeticamente eficiente.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Manutenção e inspeções regulares.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Atualizar para iluminação energeticamente eficiente.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 Implementação de soluções de energia renovável.</a:t>
            </a:r>
          </a:p>
          <a:p>
            <a:pPr marL="342900" indent="-342900" latinLnBrk="0">
              <a:buFont typeface="+mj-lt"/>
              <a:buAutoNum type="arabicPeriod"/>
            </a:pPr>
            <a:endParaRPr lang="en-GB" sz="1200" noProof="0" dirty="0">
              <a:ea typeface="Public Sans"/>
              <a:cs typeface="Public Sans"/>
              <a:sym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6343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1. Por que investir em tecnologias digitais de energia?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i="1" noProof="0" dirty="0">
                <a:solidFill>
                  <a:schemeClr val="accent5"/>
                </a:solidFill>
              </a:rPr>
              <a:t>Como as tecnologias digitais de energia podem ajudá-lo a otimizar o uso de energia e reduzir custos?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48325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1. Por que investir em tecnologias digitais de energia?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457200" indent="-457200" latinLnBrk="0">
              <a:buChar char="•"/>
            </a:pPr>
            <a:r>
              <a:rPr lang="en-GB" sz="1200" noProof="1">
                <a:solidFill>
                  <a:srgbClr val="2B2C30"/>
                </a:solidFill>
                <a:ea typeface="Public Sans"/>
                <a:cs typeface="Segoe UI"/>
              </a:rPr>
              <a:t>As tecnologias digitais de energia incluem medidores inteligentes, sistemas de gestão de energia e termostatos inteligentes.</a:t>
            </a:r>
          </a:p>
          <a:p>
            <a:pPr marL="457200" indent="-457200" latinLnBrk="0">
              <a:buChar char="•"/>
            </a:pPr>
            <a:r>
              <a:rPr lang="en-GB" sz="1200" noProof="1">
                <a:solidFill>
                  <a:srgbClr val="2B2C30"/>
                </a:solidFill>
                <a:ea typeface="Public Sans"/>
                <a:cs typeface="Segoe UI"/>
              </a:rPr>
              <a:t>As tecnologias digitais de energia fornecem dados em tempo real sobre o consumo de energia, que podem ser usados para monitorizar e otimizar o uso de energia remotamente, por exemplo, usando aplicações para smartphones. </a:t>
            </a:r>
          </a:p>
          <a:p>
            <a:pPr marL="457200" indent="-457200" latinLnBrk="0">
              <a:buChar char="•"/>
            </a:pPr>
            <a:r>
              <a:rPr lang="en-GB" sz="1200" dirty="0">
                <a:solidFill>
                  <a:srgbClr val="2B2C30"/>
                </a:solidFill>
                <a:cs typeface="Segoe UI"/>
              </a:rPr>
              <a:t>Pode haver momentos do dia em que consome mais energia. As tecnologias digitais de energia permitem-lhe identificar tendências e oportunidades para reduzir o consumo.</a:t>
            </a:r>
          </a:p>
          <a:p>
            <a:pPr marL="457200" indent="-457200" latinLnBrk="0">
              <a:buChar char="•"/>
            </a:pPr>
            <a:r>
              <a:rPr lang="en-GB" sz="1200" noProof="1">
                <a:solidFill>
                  <a:srgbClr val="2B2C30"/>
                </a:solidFill>
                <a:ea typeface="Public Sans"/>
                <a:cs typeface="Segoe UI"/>
              </a:rPr>
              <a:t>Se for proprietário, este tipo de tecnologias pode aumentar a satisfação dos inquilinos, fornecendo-lhes ferramentas para compreenderem e gerirem melhor o seu próprio consumo de energia.</a:t>
            </a:r>
            <a:endParaRPr lang="en-GB" sz="1200" noProof="1">
              <a:solidFill>
                <a:srgbClr val="2B2C30"/>
              </a:solidFill>
              <a:cs typeface="Segoe UI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86093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2. Compreender o seu próprio consumo de energia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 latinLnBrk="0"/>
            <a:r>
              <a:rPr lang="en-GB" sz="1200" i="1" dirty="0">
                <a:solidFill>
                  <a:schemeClr val="accent5"/>
                </a:solidFill>
              </a:rPr>
              <a:t>Como compreender o seu consumo de energia pode ajudar a poupar energia e reduzir as contas de eletricidade?</a:t>
            </a:r>
          </a:p>
          <a:p>
            <a:pPr algn="ctr" latinLnBrk="0"/>
            <a:endParaRPr lang="en-GB" sz="1200" i="1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71827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2. Compreender o seu próprio consumo de energia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457200" indent="-457200" latinLnBrk="0">
              <a:buFontTx/>
              <a:buChar char="•"/>
            </a:pPr>
            <a:r>
              <a:rPr lang="en-GB" sz="2200" dirty="0">
                <a:solidFill>
                  <a:srgbClr val="2B2C30"/>
                </a:solidFill>
                <a:cs typeface="Segoe UI"/>
              </a:rPr>
              <a:t>Um medidor inteligente permite que você — e o seu fornecedor de energia — monitorem e analisem os seus padrões de consumo de energia em tempo real. </a:t>
            </a:r>
            <a:endParaRPr lang="en-GB" sz="2200" noProof="0" dirty="0">
              <a:solidFill>
                <a:srgbClr val="2B2C30"/>
              </a:solidFill>
              <a:ea typeface="Public Sans"/>
              <a:cs typeface="Segoe UI"/>
            </a:endParaRPr>
          </a:p>
          <a:p>
            <a:pPr marL="457200" indent="-457200" latinLnBrk="0">
              <a:buFontTx/>
              <a:buChar char="•"/>
            </a:pPr>
            <a:r>
              <a:rPr lang="en-GB" sz="2200" dirty="0">
                <a:solidFill>
                  <a:srgbClr val="2B2C30"/>
                </a:solidFill>
                <a:ea typeface="Public Sans"/>
                <a:cs typeface="Segoe UI"/>
              </a:rPr>
              <a:t>Pode </a:t>
            </a:r>
            <a:r>
              <a:rPr lang="en-GB" sz="2200" noProof="0" dirty="0">
                <a:solidFill>
                  <a:srgbClr val="2B2C30"/>
                </a:solidFill>
                <a:ea typeface="Public Sans"/>
                <a:cs typeface="Segoe UI"/>
              </a:rPr>
              <a:t>analisar os dados para identificar tendências, picos de consumo e áreas onde a energia </a:t>
            </a:r>
            <a:r>
              <a:rPr lang="en-GB" sz="2200" dirty="0">
                <a:solidFill>
                  <a:srgbClr val="2B2C30"/>
                </a:solidFill>
                <a:ea typeface="Public Sans"/>
                <a:cs typeface="Segoe UI"/>
              </a:rPr>
              <a:t>poderia ser utilizada de forma mais eficiente</a:t>
            </a:r>
            <a:r>
              <a:rPr lang="en-GB" sz="2200" noProof="0" dirty="0">
                <a:solidFill>
                  <a:srgbClr val="2B2C30"/>
                </a:solidFill>
                <a:ea typeface="Public Sans"/>
                <a:cs typeface="Segoe UI"/>
              </a:rPr>
              <a:t>. </a:t>
            </a:r>
          </a:p>
          <a:p>
            <a:pPr marL="457200" indent="-457200" latinLnBrk="0">
              <a:buFontTx/>
              <a:buChar char="•"/>
            </a:pPr>
            <a:r>
              <a:rPr lang="en-GB" sz="2200" dirty="0">
                <a:solidFill>
                  <a:srgbClr val="2B2C30"/>
                </a:solidFill>
                <a:ea typeface="Public Sans"/>
                <a:cs typeface="Segoe UI"/>
              </a:rPr>
              <a:t>Pode </a:t>
            </a:r>
            <a:r>
              <a:rPr lang="en-GB" sz="2200" noProof="0" dirty="0">
                <a:solidFill>
                  <a:srgbClr val="2B2C30"/>
                </a:solidFill>
                <a:ea typeface="Public Sans"/>
                <a:cs typeface="Segoe UI"/>
              </a:rPr>
              <a:t>utilizar estas informações para implementar medidas de poupança de energia, sem </a:t>
            </a:r>
            <a:r>
              <a:rPr lang="en-GB" sz="2200" dirty="0">
                <a:solidFill>
                  <a:srgbClr val="2B2C30"/>
                </a:solidFill>
                <a:cs typeface="Segoe UI"/>
              </a:rPr>
              <a:t>reduzir a conveniência ou o conforto. Por exemplo: </a:t>
            </a:r>
          </a:p>
          <a:p>
            <a:pPr marL="914400" lvl="1" indent="-457200" latinLnBrk="0">
              <a:buFontTx/>
              <a:buChar char="•"/>
            </a:pPr>
            <a:r>
              <a:rPr lang="en-GB" sz="2200" dirty="0">
                <a:solidFill>
                  <a:srgbClr val="2B2C30"/>
                </a:solidFill>
                <a:cs typeface="Segoe UI"/>
                <a:hlinkClick r:id="rId3"/>
              </a:rPr>
              <a:t>Desligar os dispositivos quando não estiverem a ser utilizados, em vez de os deixar em modo de espera</a:t>
            </a:r>
            <a:r>
              <a:rPr lang="en-GB" sz="2200" dirty="0">
                <a:solidFill>
                  <a:srgbClr val="2B2C30"/>
                </a:solidFill>
                <a:cs typeface="Segoe UI"/>
              </a:rPr>
              <a:t>, reduz o consumo de energia. </a:t>
            </a:r>
          </a:p>
          <a:p>
            <a:pPr marL="914400" lvl="1" indent="-457200" latinLnBrk="0">
              <a:buFontTx/>
              <a:buChar char="•"/>
            </a:pPr>
            <a:r>
              <a:rPr lang="en-GB" sz="2200" dirty="0">
                <a:solidFill>
                  <a:srgbClr val="2B2C30"/>
                </a:solidFill>
                <a:cs typeface="Segoe UI"/>
                <a:hlinkClick r:id="rId4"/>
              </a:rPr>
              <a:t>As extensões inteligentes </a:t>
            </a:r>
            <a:r>
              <a:rPr lang="en-GB" sz="2200" dirty="0">
                <a:solidFill>
                  <a:srgbClr val="2B2C30"/>
                </a:solidFill>
                <a:cs typeface="Segoe UI"/>
              </a:rPr>
              <a:t>também podem ajudá-lo a gerir vários dispositivos de forma mais eficiente. </a:t>
            </a:r>
            <a:endParaRPr lang="en-GB" sz="2200" noProof="0" dirty="0">
              <a:ea typeface="Public San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https://www.smartenergygb.org/smart-living/smart-energy-tips/switching-appliances-off-stand-by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https://science.howstuffworks.com/environmental/green-tech/sustainable/smart-power-strip.htm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81753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3. Tornar-se um prosumidor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Quais são os benefícios de ser um prosumidor e investir em sistemas de energia renovável?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1737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eur01.safelinks.protection.outlook.com/?url=https%3A%2F%2Fcreativecommons.org%2Flicenses%2Fby-sa%2F4.0%2Fdeed.en&amp;data=05%7C02%7Csimon.ball%40open.ac.uk%7C4beecf77fe94434bfc6308de21311385%7C0e2ed45596af4100bed3a8e5fd981685%7C0%7C0%7C638984691842547971%7CUnknown%7CTWFpbGZsb3d8eyJFbXB0eU1hcGkiOnRydWUsIlYiOiIwLjAuMDAwMCIsIlAiOiJXaW4zMiIsIkFOIjoiTWFpbCIsIldUIjoyfQ%3D%3D%7C0%7C%7C%7C&amp;sdata=5mfs8Lsd5R1av9opIWNEYXVyB0PpYhSoAb5GZfNhntc%3D&amp;reserved=0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6968694B-CBC0-4CFA-92E7-007B856E5C2E}"/>
              </a:ext>
            </a:extLst>
          </p:cNvPr>
          <p:cNvSpPr/>
          <p:nvPr userDrawn="1"/>
        </p:nvSpPr>
        <p:spPr>
          <a:xfrm>
            <a:off x="7678057" y="1"/>
            <a:ext cx="4513943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FF8FAC-CA3D-D985-2D00-0665579779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53029" y="6210794"/>
            <a:ext cx="377098" cy="3918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4B0CE08-AEEE-A8E4-0CAA-DBFD822D3DF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73" y="6212109"/>
            <a:ext cx="2043805" cy="428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858B13B-2B04-AF2B-0E4B-283851CD255D}"/>
              </a:ext>
            </a:extLst>
          </p:cNvPr>
          <p:cNvSpPr txBox="1"/>
          <p:nvPr userDrawn="1"/>
        </p:nvSpPr>
        <p:spPr>
          <a:xfrm>
            <a:off x="2133599" y="6072366"/>
            <a:ext cx="54512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 hangingPunct="0"/>
            <a:r>
              <a:rPr lang="pt-PT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 projeto recebeu financiamento do Programa Horizonte para a Investigação e Inovação (2021-2027) da União Europeia ao abrigo do acordo de subvenção n.º 101075596. A responsabilidade pelo conteúdo deste material é exclusivamente do projeto Every1 e não reflete necessariamente a opinião da União Europeia. A apresentação está licenciada </a:t>
            </a:r>
            <a:r>
              <a:rPr lang="pt-PT" sz="1000" b="0" i="0" u="sng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Original URL: https://creativecommons.org/licenses/by-sa/4.0/deed.en. Click or tap if you trust this link."/>
              </a:rPr>
              <a:t>sob CC BY-SA 4.0, </a:t>
            </a:r>
            <a:r>
              <a:rPr lang="pt-PT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salvo indicação em contrário. </a:t>
            </a:r>
            <a:endParaRPr lang="pt-PT" sz="1000" noProof="1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F53AAD2-4525-46D4-8AD1-5B650C307416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3558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37D69E15-8DEB-4A6D-B2E4-0E1069D88945}"/>
              </a:ext>
            </a:extLst>
          </p:cNvPr>
          <p:cNvSpPr/>
          <p:nvPr userDrawn="1"/>
        </p:nvSpPr>
        <p:spPr>
          <a:xfrm>
            <a:off x="0" y="0"/>
            <a:ext cx="12192000" cy="194936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7656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ery1 slide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328BE74-3A9A-407A-80A7-F26E850A55BA}"/>
              </a:ext>
            </a:extLst>
          </p:cNvPr>
          <p:cNvSpPr/>
          <p:nvPr userDrawn="1"/>
        </p:nvSpPr>
        <p:spPr>
          <a:xfrm>
            <a:off x="487680" y="457200"/>
            <a:ext cx="11216640" cy="59436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7001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99A7B0B-43CF-4ACA-B61B-AC7F27070D01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7739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4BD2F4-2B9E-45E4-DE4F-FE14DB8557C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499503" y="6159639"/>
            <a:ext cx="482322" cy="48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90" r:id="rId3"/>
    <p:sldLayoutId id="2147483692" r:id="rId4"/>
    <p:sldLayoutId id="2147483693" r:id="rId5"/>
    <p:sldLayoutId id="2147483687" r:id="rId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savingtrust.org.uk/advice/solar-panels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coop.eu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lasgowsciencecentre.org/our-blog/energy-saving-tips-for-kids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jpeg"/><Relationship Id="rId4" Type="http://schemas.openxmlformats.org/officeDocument/2006/relationships/hyperlink" Target="https://www.bbc.co.uk/bitesize/articles/zxxg3j6#zsmjh4j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bkvenergy.com/blog/sustainable-landscaping-ideas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newableenergyhub.co.uk/blog/how-landlords-can-create-energy-efficient-properties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index.php?categoryid=1459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every1.energy/learning-materials" TargetMode="External"/><Relationship Id="rId5" Type="http://schemas.openxmlformats.org/officeDocument/2006/relationships/hyperlink" Target="https://www.energymonitor.ai/opinion/opinion-dispelling-myths-around-renewable-energy-technologies/?cf-view" TargetMode="External"/><Relationship Id="rId4" Type="http://schemas.openxmlformats.org/officeDocument/2006/relationships/hyperlink" Target="https://every1.energy/learning-materials/what-energy-community-and-why-should-i-join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Daily_net_metering.png" TargetMode="External"/><Relationship Id="rId13" Type="http://schemas.openxmlformats.org/officeDocument/2006/relationships/hyperlink" Target="https://www.flickr.com/photos/193030246@N04/51185443459/in/photolist-2kZ5M4R-YHoUDo-2gVhBWm-EHmde9-EdduiC-Bbtyo8-FaVAcR-FaVAwD-F8C5U9-F8C7tG-EHmdTL-bmrWfT-EHme8U-FaVzkk-F8C7Bs-EHmfAU-EZekkJ-EHmeyU-FaVCeg-gmHV8W-FaVzxz-EZenzy-F2wv2F-o68auJ-F2wuor-EHmfLU-EZemMG-2gViDpA-LEdN9a-ABXbz-2pVvMsu-EZeqrf-Edyai2-FaVGaH-EddCAu-F8CcVy-21fHMqa-EZeqSq-Edybpk-EHmjKL-EdyaKe-2kZ2TrW-8WooS2-7k9nHa-BaGwqh-7kdh2Y-ezxMh4-2nBQC5a-4QjWQ2-riod3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commons.wikimedia.org/wiki/File:Vorarlberger_Kraftwerke-Energy_meter_(electro)-smart_meter-02ASD.jpg" TargetMode="External"/><Relationship Id="rId12" Type="http://schemas.openxmlformats.org/officeDocument/2006/relationships/hyperlink" Target="https://commons.wikimedia.org/w/index.php?curid=119935282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exels.com/photo/paper-beside-macbook-669623/" TargetMode="External"/><Relationship Id="rId11" Type="http://schemas.openxmlformats.org/officeDocument/2006/relationships/hyperlink" Target="https://creativecommons.org/licenses/by/2.0/" TargetMode="External"/><Relationship Id="rId5" Type="http://schemas.openxmlformats.org/officeDocument/2006/relationships/hyperlink" Target="https://creativecommons.org/licenses/by-sa/2.0/" TargetMode="External"/><Relationship Id="rId10" Type="http://schemas.openxmlformats.org/officeDocument/2006/relationships/hyperlink" Target="https://www.flickr.com/photos/enecomedia/5600325194/" TargetMode="External"/><Relationship Id="rId4" Type="http://schemas.openxmlformats.org/officeDocument/2006/relationships/hyperlink" Target="https://www.flickr.com/photos/runasun/4531010970/in/photolist-A22YkS-7UoBGN-yoC18r-8Pco9t-5F64Yh-47UmLv-8zeaRX-cAuqrJ-cfpbU-8kvbRu-53QL3o-b4FmCP-8yaPuZ-29X6Ey-busgmk-NMx9Yg-31Krp8-edA7rR-2yUoaZ-5UjNoL-89B1bV-6fC1GJ-2D8m2p-3i6Qar-C9fQW-7wPmj-2AZgnA-8WLNZp-5D8zX-a1B3aL-5d7Fab-dGHwQ2-2DcQCd-8R1qa3-6vWc6-98YTMT-4c7Di8-k52dG-bFWRP-9oC7Cq-eyB4P-duFqnJ-b7F9bz-MBFob-27cHUML-9EwpBG-f1WV9R" TargetMode="External"/><Relationship Id="rId9" Type="http://schemas.openxmlformats.org/officeDocument/2006/relationships/hyperlink" Target="https://creativecommons.org/licenses/by-sa/3.0/deed.en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/2.0/" TargetMode="External"/><Relationship Id="rId3" Type="http://schemas.openxmlformats.org/officeDocument/2006/relationships/hyperlink" Target="https://www.pexels.com/photo/vertical-forest-residential-skyscrapers-in-milan-italy-19579742/" TargetMode="External"/><Relationship Id="rId7" Type="http://schemas.openxmlformats.org/officeDocument/2006/relationships/hyperlink" Target="https://www.flickr.com/photos/jirka_matousek/50749644658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-nd/2.0/" TargetMode="External"/><Relationship Id="rId5" Type="http://schemas.openxmlformats.org/officeDocument/2006/relationships/hyperlink" Target="https://www.flickr.com/photos/thebetterday4u/51174493609/in/photolist-2Hsku-d8MLGY-2g2Evun-2g2Ey3Y-2g2Ew9U-2kY7E4k-2kXZ9GG-2kY9cGj-V3w587-2kY4Lug-2dohZqx-7nGu5-2osSaWJ-29iEFg-fMVrz-2oiaDBr-2oMJ7Lb-5bG5rE-2kvmnH5-4TEpSW-fPFSBx-4Tbyib-FQo2Nu-3mnd3-2m14AXo-2iNznNK-4eY2Vj-2k3DLTG-2okiw8V-c4t8fE-2m6vnHC-2nCjkK1-GWnJks-2nfDJjQ-2jMsD4k-2aQvgoe-ePzjq-2qzRq1S-2qgAaJ8-2gssWMj-2mXd4wc-7FKzGD-29e47rR-9dtn7V-2mYRqic-8pMQHn-22J2TDQ-2hjf54F-2pUHkFe-2qzRq2J" TargetMode="External"/><Relationship Id="rId10" Type="http://schemas.openxmlformats.org/officeDocument/2006/relationships/hyperlink" Target="https://creativecommons.org/licenses/by-sa/2.0/" TargetMode="External"/><Relationship Id="rId4" Type="http://schemas.openxmlformats.org/officeDocument/2006/relationships/hyperlink" Target="https://www.pexels.com/license/" TargetMode="External"/><Relationship Id="rId9" Type="http://schemas.openxmlformats.org/officeDocument/2006/relationships/hyperlink" Target="https://www.flickr.com/photos/vizpix/4544572654/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martenergygb.org/smart-living/smart-energy-tips/switching-appliances-off-stand-by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hyperlink" Target="https://science.howstuffworks.com/environmental/green-tech/sustainable/smart-power-strip.htm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EE2B6D-35E4-4C91-CC80-BAA946F23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748" y="420576"/>
            <a:ext cx="2547257" cy="8363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F547F62-1C5C-142D-81C4-0CDB05DF3D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981" y="1875711"/>
            <a:ext cx="4501019" cy="337662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FC334A6-DBAB-A543-12EB-79F451596E4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6943" y="420576"/>
            <a:ext cx="6777446" cy="5470773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6000" kern="1200" noProof="1">
                <a:solidFill>
                  <a:srgbClr val="231F2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Envolva-se na Transição Energética: </a:t>
            </a:r>
            <a:r>
              <a:rPr lang="pt-PT" sz="6000" kern="1200" noProof="1">
                <a:solidFill>
                  <a:schemeClr val="tx1"/>
                </a:solidFill>
                <a:effectLst/>
              </a:rPr>
              <a:t>9 passos fáceis para proprietários e senhorios</a:t>
            </a:r>
            <a:endParaRPr lang="pt-PT" sz="6000" noProof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624374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42BB5-58B6-278B-E025-E6AA0528F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A27C7BF-6E5E-B9AD-A627-48AFBB0BE61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1628" y="6204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3. Tornar-se um prosumidor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FE9A94-DCC1-E1C5-4D79-C962BC490CDE}"/>
              </a:ext>
            </a:extLst>
          </p:cNvPr>
          <p:cNvSpPr txBox="1"/>
          <p:nvPr/>
        </p:nvSpPr>
        <p:spPr>
          <a:xfrm>
            <a:off x="4491346" y="2223521"/>
            <a:ext cx="770065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Um prosumidor é alguém que produz e consome energia. </a:t>
            </a:r>
          </a:p>
          <a:p>
            <a:pPr marL="457200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Por exemplo, se investir em sistemas de energia renovável, como painéis solares, irá gerar a sua própria eletricidade. Isto reduz a dependência da rede elétrica. Também poderá vender o excesso de energia às empresas de serviços públicos.</a:t>
            </a:r>
          </a:p>
          <a:p>
            <a:pPr marL="457200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A instalação de painéis solares pode aumentar o valor da sua propriedade. </a:t>
            </a:r>
          </a:p>
          <a:p>
            <a:pPr marL="457200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Se for proprietário, a instalação de painéis solares também pode atrair inquilinos preocupados com o ambiente.</a:t>
            </a:r>
          </a:p>
          <a:p>
            <a:pPr marL="457200" indent="-457200" latinLnBrk="0">
              <a:buFontTx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Pode usar a </a:t>
            </a: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calculadora de painéis solares</a:t>
            </a: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 da Energy Saving Trust para explorar se os painéis solares podem ser adequados para si.</a:t>
            </a:r>
          </a:p>
          <a:p>
            <a:pPr latinLnBrk="0"/>
            <a:endParaRPr lang="en-US" sz="2000" dirty="0"/>
          </a:p>
          <a:p>
            <a:pPr marL="457200" indent="-457200" latinLnBrk="0">
              <a:buChar char="•"/>
            </a:pPr>
            <a:endParaRPr lang="en-US" sz="2000" dirty="0">
              <a:solidFill>
                <a:srgbClr val="2B2C30"/>
              </a:solidFill>
              <a:ea typeface="Public Sans"/>
              <a:cs typeface="Public San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DF7CFAA-ECA7-9A7A-CAA7-AB4249706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36691"/>
            <a:ext cx="4491346" cy="2982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620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0B598-3C59-58D5-BCCF-5F94FB98C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7624E-35BF-3B85-1628-D369F47D577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7408" y="678634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4. Trabalhando juntos: Comunidades energéticas - Introdução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AC321A-ECC1-6F77-28D3-B93794C698A1}"/>
              </a:ext>
            </a:extLst>
          </p:cNvPr>
          <p:cNvSpPr txBox="1"/>
          <p:nvPr/>
        </p:nvSpPr>
        <p:spPr>
          <a:xfrm>
            <a:off x="1478071" y="2718148"/>
            <a:ext cx="959493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Como é que aderir a uma comunidade energética pode aumentar a eficiência energética e a poupança de custos?</a:t>
            </a:r>
          </a:p>
          <a:p>
            <a:pPr algn="ctr" latinLnBrk="0"/>
            <a:endParaRPr lang="en-US" sz="48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531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8971A-92A2-1549-E68D-21610F539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F6551-3F84-A61D-A32C-FB3218F8387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8565" y="638790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4. Trabalhar em conjunto: Comunidades energéticas 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6F7BA3-B558-E7EE-49BC-1EDCDFCA81CE}"/>
              </a:ext>
            </a:extLst>
          </p:cNvPr>
          <p:cNvSpPr txBox="1"/>
          <p:nvPr/>
        </p:nvSpPr>
        <p:spPr>
          <a:xfrm>
            <a:off x="5456603" y="2128314"/>
            <a:ext cx="650474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As comunidades energéticas investem coletivamente em projetos de energia renovável, partilham recursos e apoiam-se mutuamente na redução do consumo de energia.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Existem milhares de comunidades energéticas em toda a Europa</a:t>
            </a: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Junte-se ou forme uma comunidade energética para colaborar com os vizinhos em iniciativas de poupança de energia. </a:t>
            </a:r>
            <a:endParaRPr lang="en-US" sz="2000" dirty="0">
              <a:ea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Ao trabalharem em conjunto, os membros podem beneficiar do conhecimento partilhado, do poder de compra em grande escala e da negociação coletiva para obter melhores tarifas energéticas.</a:t>
            </a:r>
            <a:r>
              <a:rPr lang="en-US" sz="2000" dirty="0">
                <a:solidFill>
                  <a:srgbClr val="2B2C30"/>
                </a:solidFill>
                <a:ea typeface="Public Sans"/>
                <a:cs typeface="Public Sans"/>
              </a:rPr>
              <a:t> </a:t>
            </a:r>
            <a:endParaRPr lang="en-US" sz="20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2000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C6D64EB-C785-0DF9-1A1E-7E4D92148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95" y="2962021"/>
            <a:ext cx="5197866" cy="2594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064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EB5A1-B4A9-64BD-61B2-652C301C1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3C754-7477-97EF-D72C-660366773EF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44882" y="704760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5. Apoiar outras pessoas a poupar energia - Introdução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77BFF2-33C6-968B-4039-27829257A520}"/>
              </a:ext>
            </a:extLst>
          </p:cNvPr>
          <p:cNvSpPr txBox="1"/>
          <p:nvPr/>
        </p:nvSpPr>
        <p:spPr>
          <a:xfrm>
            <a:off x="1465545" y="2693096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Como pode apoiar outras pessoas a adotarem práticas de poupança de energia? </a:t>
            </a:r>
          </a:p>
        </p:txBody>
      </p:sp>
    </p:spTree>
    <p:extLst>
      <p:ext uri="{BB962C8B-B14F-4D97-AF65-F5344CB8AC3E}">
        <p14:creationId xmlns:p14="http://schemas.microsoft.com/office/powerpoint/2010/main" val="37369823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94D80-25C1-4CFD-EC45-A3D4E808E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A4A22-610E-74D8-6B7C-A0E8F809E41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83376" y="76466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5. Apoiar outras pessoas a poupar energia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8B4B3E-49EA-5666-7C14-9015697F413B}"/>
              </a:ext>
            </a:extLst>
          </p:cNvPr>
          <p:cNvSpPr txBox="1"/>
          <p:nvPr/>
        </p:nvSpPr>
        <p:spPr>
          <a:xfrm>
            <a:off x="4113310" y="2307681"/>
            <a:ext cx="767598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Incentive as pessoas com quem vive ou os seus inquilinos a compreenderem como e quando estão a consumir energia. </a:t>
            </a:r>
          </a:p>
          <a:p>
            <a:pPr marL="457200" indent="-457200" latinLnBrk="0">
              <a:buChar char="•"/>
            </a:pP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Nunca se é demasiado jovem para pensar em poupar energia! Leia algumas </a:t>
            </a: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dicas de poupança de energia para crianças </a:t>
            </a: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ou consulte este artigo da BBC Bitesize sobre </a:t>
            </a: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  <a:hlinkClick r:id="rId4"/>
              </a:rPr>
              <a:t>poupança de energia</a:t>
            </a: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.</a:t>
            </a:r>
          </a:p>
          <a:p>
            <a:pPr marL="457200" indent="-457200" latinLnBrk="0">
              <a:buChar char="•"/>
            </a:pP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Se for proprietário, pode considerar oferecer incentivos aos inquilinos que participam ativamente em iniciativas de poupança de energia, tais como redução do aluguer ou créditos nas contas de serviços públicos. </a:t>
            </a:r>
            <a:endParaRPr lang="en-GB" sz="2400" noProof="0" dirty="0">
              <a:ea typeface="Public Sans"/>
            </a:endParaRPr>
          </a:p>
          <a:p>
            <a:pPr latinLnBrk="0"/>
            <a:endParaRPr lang="en-GB" sz="2400" noProof="0" dirty="0">
              <a:solidFill>
                <a:srgbClr val="2B2C30"/>
              </a:solidFill>
              <a:ea typeface="Public Sans"/>
              <a:cs typeface="Public San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9AA019A-3DA0-9B9E-8470-EDE6DEB81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76" y="2090230"/>
            <a:ext cx="3249588" cy="4559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654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F056E-0271-F698-8409-4BDD9B02D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32CAC-892E-6ED1-89B2-C5EC92C8D71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7408" y="717822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6. Paisagismo energeticamente eficiente - Introdução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523C7B-772E-CFDB-6B1C-08434537B540}"/>
              </a:ext>
            </a:extLst>
          </p:cNvPr>
          <p:cNvSpPr txBox="1"/>
          <p:nvPr/>
        </p:nvSpPr>
        <p:spPr>
          <a:xfrm>
            <a:off x="1478071" y="2906038"/>
            <a:ext cx="959493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Como é que um paisagismo energeticamente eficiente pode reduzir os custos energéticos e melhorar o conforto?</a:t>
            </a:r>
          </a:p>
          <a:p>
            <a:pPr algn="ctr" latinLnBrk="0"/>
            <a:endParaRPr lang="en-US" sz="48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3576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76CAE-69B9-36A4-D379-2D2350CAB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4CFAE-2A20-93D4-EA4F-0AC98D5534E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1594" y="706902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6. Paisagismo energeticamente eficiente 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37293F-24F8-0380-1F80-AE575BD0E6B4}"/>
              </a:ext>
            </a:extLst>
          </p:cNvPr>
          <p:cNvSpPr txBox="1"/>
          <p:nvPr/>
        </p:nvSpPr>
        <p:spPr>
          <a:xfrm>
            <a:off x="5739394" y="2217536"/>
            <a:ext cx="607512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A forma como projetamos os espaços externos pode reduzir o consumo de energia e, ao mesmo tempo, aumentar o conforto e a biodiversidade.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Por exemplo: 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Plantar árvores pode ajudar a arrefecer os edifícios 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A utilização de plantas resistentes à seca pode reduzir o consumo de água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O paisagismo também pode ser usado para melhorar o isolamento e reduzir a necessidade de aquecimento e refrigeração.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Saiba mais sobre paisagismo com </a:t>
            </a:r>
            <a:r>
              <a:rPr lang="en-US" sz="2000" dirty="0" err="1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eficiência</a:t>
            </a: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 </a:t>
            </a:r>
            <a:r>
              <a:rPr lang="en-US" sz="2000" dirty="0" err="1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energética</a:t>
            </a: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. </a:t>
            </a:r>
            <a:endParaRPr lang="en-US" sz="2000" dirty="0">
              <a:solidFill>
                <a:srgbClr val="2B2C30"/>
              </a:solidFill>
              <a:cs typeface="Segoe U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B16652-390B-8B26-E7A3-42D71352B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70" y="2292039"/>
            <a:ext cx="5259230" cy="394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875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6C88A-4827-E78F-6E46-7015F147C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533B342-4CF9-03A9-AC2E-86118EF6A5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7408" y="74394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7. Manutenção e inspeções regulares - Introdução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AB2072-28EA-1A3F-E8BA-84B26C31EC0A}"/>
              </a:ext>
            </a:extLst>
          </p:cNvPr>
          <p:cNvSpPr txBox="1"/>
          <p:nvPr/>
        </p:nvSpPr>
        <p:spPr>
          <a:xfrm>
            <a:off x="1478071" y="2906038"/>
            <a:ext cx="959493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Por que a manutenção e inspeção regulares são importantes para a eficiência energética?</a:t>
            </a:r>
          </a:p>
          <a:p>
            <a:pPr algn="ctr" latinLnBrk="0"/>
            <a:endParaRPr lang="en-US" sz="48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1705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07DC49-6DA9-659C-DAE8-BA0B96A6B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6FF838B-BFE6-EDA6-76BC-6105074602D6}"/>
              </a:ext>
            </a:extLst>
          </p:cNvPr>
          <p:cNvSpPr txBox="1"/>
          <p:nvPr/>
        </p:nvSpPr>
        <p:spPr>
          <a:xfrm>
            <a:off x="4896067" y="1988224"/>
            <a:ext cx="672647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É importante manter a sua casa ou propriedade em bom estado. </a:t>
            </a: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Deve considerar a manutenção e inspeção regulares dos sistemas de aquecimento, ventilação e ar condicionado (AVAC), isolamento e janelas para garantir que estão a funcionar de forma eficiente. </a:t>
            </a: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Resolva quaisquer problemas rapidamente para evitar o desperdício de energia e manter o desempenho ideal da sua casa.</a:t>
            </a: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cs typeface="Segoe UI"/>
              </a:rPr>
              <a:t>Dê prioridade à eficiência energética ao considerar melhorias na casa, novos sistemas e eletrodomésticos.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0B4A65-77A0-DCC1-6CFA-F83F1857B9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31" y="2101736"/>
            <a:ext cx="4136809" cy="46033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F15D84-A160-9D70-14B1-05EB1E8BD90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9457" y="776173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7. Manutenção e inspeções regulares</a:t>
            </a:r>
            <a:endParaRPr lang="pt-PT" noProof="1">
              <a:effectLst/>
            </a:endParaRPr>
          </a:p>
          <a:p>
            <a:endParaRPr lang="pt-PT" noProof="1"/>
          </a:p>
        </p:txBody>
      </p:sp>
    </p:spTree>
    <p:extLst>
      <p:ext uri="{BB962C8B-B14F-4D97-AF65-F5344CB8AC3E}">
        <p14:creationId xmlns:p14="http://schemas.microsoft.com/office/powerpoint/2010/main" val="1833866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C6D807-DAB9-1AB0-3541-504CB006F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4968650-E49A-EC62-296F-09C4430C51A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3671" y="717822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8. Atualizar para iluminação energeticamente eficiente - Introdução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EE6772-2864-A659-EF4C-1D84F481CA30}"/>
              </a:ext>
            </a:extLst>
          </p:cNvPr>
          <p:cNvSpPr txBox="1"/>
          <p:nvPr/>
        </p:nvSpPr>
        <p:spPr>
          <a:xfrm>
            <a:off x="563671" y="2906038"/>
            <a:ext cx="1108553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Quais são os benefícios de atualizar para uma iluminação inteligente e energeticamente eficiente? </a:t>
            </a:r>
          </a:p>
          <a:p>
            <a:pPr algn="ctr" latinLnBrk="0"/>
            <a:endParaRPr lang="en-US" sz="48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057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1361D24-B993-F460-A104-4A972DC8120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PT" sz="2800" b="1" noProof="1">
                <a:solidFill>
                  <a:schemeClr val="bg1"/>
                </a:solidFill>
              </a:rPr>
              <a:t>Introdução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E65402-2D24-4C0B-3A9B-70B199ADCEA8}"/>
              </a:ext>
            </a:extLst>
          </p:cNvPr>
          <p:cNvSpPr txBox="1"/>
          <p:nvPr/>
        </p:nvSpPr>
        <p:spPr>
          <a:xfrm>
            <a:off x="4306868" y="333137"/>
            <a:ext cx="7678453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000" dirty="0"/>
              <a:t>Quando é proprietário da sua própria casa ou aluga o seu imóvel a inquilinos, pode questionar-se como – e por que razão – </a:t>
            </a:r>
            <a:r>
              <a:rPr lang="en-GB" sz="2000" dirty="0" err="1"/>
              <a:t>deve</a:t>
            </a:r>
            <a:r>
              <a:rPr lang="en-GB" sz="2000" dirty="0"/>
              <a:t> </a:t>
            </a:r>
            <a:r>
              <a:rPr lang="en-GB" sz="2000" dirty="0" err="1"/>
              <a:t>envolverse</a:t>
            </a:r>
            <a:r>
              <a:rPr lang="en-GB" sz="2000" dirty="0"/>
              <a:t> na transição energética digital. </a:t>
            </a:r>
          </a:p>
          <a:p>
            <a:pPr latinLnBrk="0"/>
            <a:endParaRPr lang="en-GB" sz="700" dirty="0"/>
          </a:p>
          <a:p>
            <a:pPr latinLnBrk="0"/>
            <a:r>
              <a:rPr lang="en-GB" sz="2000" dirty="0"/>
              <a:t>A transição energética digital permite que você e os seus inquilinos compreendam melhor o seu consumo de energia. Através dessa compreensão, podemos tomar decisões informadas sobre como economizar energia, sem inconvenientes ou sacrificar o conforto. Investir no seu imóvel também pode significar grandes economias a longo prazo! </a:t>
            </a:r>
          </a:p>
          <a:p>
            <a:pPr latinLnBrk="0"/>
            <a:endParaRPr lang="en-GB" sz="700" dirty="0"/>
          </a:p>
          <a:p>
            <a:pPr latinLnBrk="0"/>
            <a:r>
              <a:rPr lang="en-GB" sz="2000" dirty="0"/>
              <a:t>Nesta breve apresentação, exploraremos: </a:t>
            </a:r>
          </a:p>
          <a:p>
            <a:pPr marL="457200" indent="-457200" latinLnBrk="0">
              <a:buChar char="•"/>
            </a:pPr>
            <a:r>
              <a:rPr lang="en-GB" sz="2000" dirty="0"/>
              <a:t>Por que deve investir em tecnologias energéticas digitais. </a:t>
            </a:r>
          </a:p>
          <a:p>
            <a:pPr marL="457200" indent="-457200" latinLnBrk="0">
              <a:buChar char="•"/>
            </a:pPr>
            <a:r>
              <a:rPr lang="en-GB" sz="2000" dirty="0"/>
              <a:t>Oportunidades e benefícios de investir no seu imóvel. </a:t>
            </a:r>
          </a:p>
          <a:p>
            <a:pPr marL="457200" indent="-457200" latinLnBrk="0">
              <a:buChar char="•"/>
            </a:pPr>
            <a:r>
              <a:rPr lang="en-GB" sz="2000" dirty="0"/>
              <a:t>Passos simples que pode seguir para compreender e reduzir o seu consumo de energia e, potencialmente, poupar dinheiro.</a:t>
            </a:r>
          </a:p>
          <a:p>
            <a:pPr marL="457200" indent="-457200" latinLnBrk="0">
              <a:buChar char="•"/>
            </a:pPr>
            <a:r>
              <a:rPr lang="en-GB" sz="2000" dirty="0"/>
              <a:t>Se aluga o seu imóvel, como pode ajudar os seus inquilinos a poupar energia. </a:t>
            </a:r>
          </a:p>
          <a:p>
            <a:pPr latinLnBrk="0"/>
            <a:endParaRPr lang="en-GB" sz="2000" dirty="0"/>
          </a:p>
        </p:txBody>
      </p:sp>
      <p:pic>
        <p:nvPicPr>
          <p:cNvPr id="3" name="Google Shape;97;p2">
            <a:extLst>
              <a:ext uri="{FF2B5EF4-FFF2-40B4-BE49-F238E27FC236}">
                <a16:creationId xmlns:a16="http://schemas.microsoft.com/office/drawing/2014/main" id="{E0824120-B2DC-DB41-8E97-86CAA2E28F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82388"/>
            <a:ext cx="4045907" cy="32932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E92EE8-091B-0FE0-B4BE-A7D17AA55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B35A1-50A2-9344-4C19-FE53E688B22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5503" y="704759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8. Atualize para iluminação energeticamente eficiente 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C55726-5E4A-A0F6-F79D-6164468DD29C}"/>
              </a:ext>
            </a:extLst>
          </p:cNvPr>
          <p:cNvSpPr txBox="1"/>
          <p:nvPr/>
        </p:nvSpPr>
        <p:spPr>
          <a:xfrm>
            <a:off x="5917233" y="2367589"/>
            <a:ext cx="589728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As lâmpadas LED (Light-Emitting Diode) consomem significativamente menos energia e têm uma vida útil mais longa, reduzindo assim os custos de manutenção e o consumo de energia.</a:t>
            </a:r>
          </a:p>
          <a:p>
            <a:pPr marL="457200" indent="-457200" latinLnBrk="0">
              <a:buFontTx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Considere substituir as lâmpadas incandescentes tradicionais por iluminação LED inteligente e energeticamente eficiente. </a:t>
            </a:r>
          </a:p>
          <a:p>
            <a:pPr marL="457200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  <a:cs typeface="Segoe UI"/>
              </a:rPr>
              <a:t>As lâmpadas inteligentes podem ajudar a aumentar a consciencialização sobre o consumo de energia e incentivar a poupança de energia, uma vez que podem ser controladas remotamente.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9CB6B6-9BB0-0902-DE11-18FF7F51B2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82" y="2434812"/>
            <a:ext cx="5252581" cy="3939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31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1F82FF-2403-0C51-C25B-F24163585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0BAAC-901C-2533-E07E-F4ABBE8AC77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49280" y="78313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9. Implementação de soluções de energia renovável 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E5C836-0C4E-2B70-2559-800920D4B8CB}"/>
              </a:ext>
            </a:extLst>
          </p:cNvPr>
          <p:cNvSpPr txBox="1"/>
          <p:nvPr/>
        </p:nvSpPr>
        <p:spPr>
          <a:xfrm>
            <a:off x="377482" y="2693096"/>
            <a:ext cx="112591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Quais são os benefícios da implementação de soluções de energia renovável?</a:t>
            </a:r>
          </a:p>
          <a:p>
            <a:pPr algn="ctr" latinLnBrk="0"/>
            <a:endParaRPr lang="en-US" sz="48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4671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48F51B-8541-BED7-1085-2608B37A2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CDC311A-63E6-AD38-E85F-2277301254D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7743" y="757010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9. Implementação de soluções de energia renovável</a:t>
            </a:r>
            <a:endParaRPr lang="pt-PT" noProof="1">
              <a:effectLst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F002ED-7076-C12C-76BA-4FEBBC6F2705}"/>
              </a:ext>
            </a:extLst>
          </p:cNvPr>
          <p:cNvSpPr txBox="1"/>
          <p:nvPr/>
        </p:nvSpPr>
        <p:spPr>
          <a:xfrm>
            <a:off x="5548684" y="2419850"/>
            <a:ext cx="607512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Soluções de energia renovável - como a instalação de painéis solares ou turbinas eólicas - apoiam a geração de energia limpa.</a:t>
            </a:r>
          </a:p>
          <a:p>
            <a:pPr marL="457200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Reduzir a dependência da rede elétrica e diminuir os custos de energia pode economizar dinheiro. </a:t>
            </a:r>
          </a:p>
          <a:p>
            <a:pPr marL="457200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As soluções de energia renovável podem atrair inquilinos ou potenciais compradores preocupados com o ambiente, quando vender a sua casa.</a:t>
            </a:r>
          </a:p>
          <a:p>
            <a:pPr marL="457200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Existem conselhos relevantes para todos os proprietários em </a:t>
            </a: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Como os senhorios podem criar propriedades energeticamente eficientes</a:t>
            </a: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2D3D558-C361-A745-D15A-55913F4240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24" y="2419850"/>
            <a:ext cx="5343742" cy="340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331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>
            <a:extLst>
              <a:ext uri="{FF2B5EF4-FFF2-40B4-BE49-F238E27FC236}">
                <a16:creationId xmlns:a16="http://schemas.microsoft.com/office/drawing/2014/main" id="{D8C4E46F-1B05-476B-90D3-800B8F061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88062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54E5D47-4CA2-42D3-88F2-36300092A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00763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DC1423C-2E75-48AE-A98F-626668954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220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DF8FBA0-89C2-DA26-70E1-50529B2E516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14363" y="598624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t-PT" sz="2800" kern="1200" noProof="1">
                <a:solidFill>
                  <a:srgbClr val="0E3AF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Próximos passos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85EDEE-0D89-AE70-0953-34055524EF0D}"/>
              </a:ext>
            </a:extLst>
          </p:cNvPr>
          <p:cNvSpPr txBox="1"/>
          <p:nvPr/>
        </p:nvSpPr>
        <p:spPr>
          <a:xfrm>
            <a:off x="753706" y="1215518"/>
            <a:ext cx="10648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Se quiser saber mais sobre a transição energética digital, os seguintes recursos podem ser úteis: 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AD01B13-396A-4A4F-8EA6-968460F8A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28249" y="2344322"/>
            <a:ext cx="615100" cy="604284"/>
            <a:chOff x="6810557" y="892968"/>
            <a:chExt cx="384524" cy="377762"/>
          </a:xfrm>
          <a:solidFill>
            <a:schemeClr val="accent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2C42074F-0750-4FD2-8807-D7FBE2B0EA4D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864822C-C010-4224-BC0B-E7C41C5EB6AF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8A61F9F-621E-4119-801E-4C5936CAB216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A3DBB9BC-07EE-46AC-8758-87D3A16759EA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A07292B-02E8-4BAA-BC44-60528F7C3EF0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77F8A80-C421-46CC-B4C9-0528FE07E9FE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4DD1AD9-583D-4367-A3C5-55A5C0766C8C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95811B-B365-4F32-93F0-776B8143B392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ECDE187-04E2-45C2-AB71-3163282F7484}"/>
              </a:ext>
            </a:extLst>
          </p:cNvPr>
          <p:cNvSpPr txBox="1"/>
          <p:nvPr/>
        </p:nvSpPr>
        <p:spPr>
          <a:xfrm>
            <a:off x="1017740" y="3244411"/>
            <a:ext cx="2175491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  <a:ea typeface="맑은 고딕"/>
              </a:rPr>
              <a:t> Consulte o conjunto de cursos de curta duração da Every1: </a:t>
            </a:r>
            <a:r>
              <a:rPr lang="en-US" altLang="ko-KR" sz="2200" i="1" dirty="0">
                <a:solidFill>
                  <a:srgbClr val="373737"/>
                </a:solidFill>
                <a:ea typeface="맑은 고딕"/>
                <a:hlinkClick r:id="rId3"/>
              </a:rPr>
              <a:t>Noções básicas sobre energia digital</a:t>
            </a:r>
            <a:r>
              <a:rPr lang="en-US" altLang="ko-KR" sz="2200" i="1" dirty="0">
                <a:solidFill>
                  <a:srgbClr val="373737"/>
                </a:solidFill>
                <a:ea typeface="맑은 고딕"/>
              </a:rPr>
              <a:t>.</a:t>
            </a:r>
            <a:endParaRPr lang="ko-KR" altLang="en-US" sz="2200" dirty="0">
              <a:solidFill>
                <a:srgbClr val="373737"/>
              </a:solidFill>
              <a:ea typeface="맑은 고딕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9AA80F0D-EBB3-4C6C-AADE-CFFA66F10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35138" y="2356969"/>
            <a:ext cx="620738" cy="626714"/>
            <a:chOff x="5449339" y="2217420"/>
            <a:chExt cx="388048" cy="391784"/>
          </a:xfrm>
          <a:solidFill>
            <a:schemeClr val="accent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B5A7904-CAC3-45AF-AD1B-B88536EFABA4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7FD3683-124B-4FC8-BC8A-82E8EDA88594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A91A445-0E3B-4298-8F85-60E5F18D4600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0C46BB7-2B24-4F61-B68C-D6C6C84CAE81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1CACC48-9DB5-4E01-9F86-D656492A4064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F68F072-6072-44B5-962D-CD5C2BCA3F02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2BDE4CF-280A-4584-8667-43095FCB7679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C3D891F-4EAA-4258-8585-3FD65753E409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9C87595-16A2-4A0F-9DBB-4AF40FA3BA2C}"/>
              </a:ext>
            </a:extLst>
          </p:cNvPr>
          <p:cNvSpPr txBox="1"/>
          <p:nvPr/>
        </p:nvSpPr>
        <p:spPr>
          <a:xfrm>
            <a:off x="3607495" y="3341758"/>
            <a:ext cx="2364667" cy="212365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</a:rPr>
              <a:t>Leia o folheto informativo da Every1 </a:t>
            </a:r>
            <a:r>
              <a:rPr lang="en-US" altLang="ko-KR" sz="2200" i="1" dirty="0">
                <a:solidFill>
                  <a:srgbClr val="373737"/>
                </a:solidFill>
                <a:hlinkClick r:id="rId4"/>
              </a:rPr>
              <a:t>O que é uma comunidade energética e por que devo aderir?</a:t>
            </a:r>
            <a:endParaRPr lang="ko-KR" altLang="en-US" sz="2200" dirty="0">
              <a:solidFill>
                <a:srgbClr val="373737"/>
              </a:solidFill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3A90AFA9-BBC6-4A1F-852A-2034796C8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17191" y="2373874"/>
            <a:ext cx="614072" cy="624700"/>
            <a:chOff x="7483688" y="912076"/>
            <a:chExt cx="383879" cy="390525"/>
          </a:xfrm>
          <a:solidFill>
            <a:schemeClr val="accent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BDCFC98-590A-4D8E-A462-BAE1BE13ACC2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F5FBB8A-E465-44D4-B8D1-F10F2F7522EE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E2B08763-62DC-4077-9578-8D7722FB6B96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E0A40E80-BEFD-48A6-84AE-6697C6935653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E8F01505-D47E-4B07-82B8-EC043F5EC813}"/>
              </a:ext>
            </a:extLst>
          </p:cNvPr>
          <p:cNvSpPr txBox="1"/>
          <p:nvPr/>
        </p:nvSpPr>
        <p:spPr>
          <a:xfrm>
            <a:off x="6270165" y="3160843"/>
            <a:ext cx="2400919" cy="2462213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</a:rPr>
              <a:t>Leia o artigo da Energy Monitor intitulado </a:t>
            </a:r>
            <a:r>
              <a:rPr lang="en-US" altLang="ko-KR" sz="2200" i="1" dirty="0">
                <a:solidFill>
                  <a:srgbClr val="373737"/>
                </a:solidFill>
                <a:hlinkClick r:id="rId5"/>
              </a:rPr>
              <a:t>«Desmistificando os mitos em torno das tecnologias de energia renovável</a:t>
            </a:r>
            <a:r>
              <a:rPr lang="en-US" altLang="ko-KR" sz="2200" i="1" dirty="0">
                <a:solidFill>
                  <a:srgbClr val="373737"/>
                </a:solidFill>
              </a:rPr>
              <a:t>».</a:t>
            </a:r>
            <a:endParaRPr lang="ko-KR" altLang="en-US" sz="2200" i="1" dirty="0">
              <a:solidFill>
                <a:srgbClr val="373737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7655039-CC5E-4A6C-B955-BA8E42F25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86984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0FBB8CB-27AD-447B-BBCA-ED5A88C17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14895" y="2373874"/>
            <a:ext cx="624704" cy="624700"/>
            <a:chOff x="8162630" y="1551336"/>
            <a:chExt cx="390525" cy="390525"/>
          </a:xfrm>
          <a:solidFill>
            <a:schemeClr val="accent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6D27B5B0-8EA5-4314-8D40-901A71EC91C2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8ADF8768-6762-4083-BD0C-23C359F0C680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DF82C772-CBA9-4C34-A2F6-4913D95D0A8B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BB3C32CE-37D2-4FD8-B7EA-222700C3C02A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A00B855A-7C5F-48DF-84E9-802AD90D1BF6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210DBF81-707D-4B03-A053-6E220B52166B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CDA4C86D-A84A-43D2-9577-9E3AAB8FEC1C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DB6D982A-54DA-4FCC-9383-F91FC1E1D9CE}"/>
              </a:ext>
            </a:extLst>
          </p:cNvPr>
          <p:cNvSpPr txBox="1"/>
          <p:nvPr/>
        </p:nvSpPr>
        <p:spPr>
          <a:xfrm>
            <a:off x="9064438" y="3498182"/>
            <a:ext cx="2071376" cy="178510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  <a:hlinkClick r:id="rId6"/>
              </a:rPr>
              <a:t>Saiba mais sobre os materiais didáticos do projeto Every1.</a:t>
            </a:r>
            <a:endParaRPr lang="ko-KR" altLang="en-US" sz="2200" dirty="0">
              <a:solidFill>
                <a:srgbClr val="3737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3571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6E2F0C4-3708-062E-837B-49F21B8E51C4}"/>
              </a:ext>
            </a:extLst>
          </p:cNvPr>
          <p:cNvSpPr txBox="1"/>
          <p:nvPr/>
        </p:nvSpPr>
        <p:spPr>
          <a:xfrm>
            <a:off x="4246322" y="308388"/>
            <a:ext cx="7628351" cy="618630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dirty="0"/>
              <a:t>Esta apresentação de slides “</a:t>
            </a:r>
            <a:r>
              <a:rPr lang="en-US" dirty="0" err="1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Envolva</a:t>
            </a:r>
            <a:r>
              <a:rPr lang="en-US" dirty="0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-se </a:t>
            </a:r>
            <a:r>
              <a:rPr lang="en-US" dirty="0" err="1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na</a:t>
            </a:r>
            <a:r>
              <a:rPr lang="en-US" dirty="0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Transição</a:t>
            </a:r>
            <a:r>
              <a:rPr lang="en-US" dirty="0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 Energética: </a:t>
            </a:r>
            <a:r>
              <a:rPr lang="en-US" dirty="0"/>
              <a:t>9 </a:t>
            </a:r>
            <a:r>
              <a:rPr lang="en-US" dirty="0" err="1"/>
              <a:t>passos</a:t>
            </a:r>
            <a:r>
              <a:rPr lang="en-US" dirty="0"/>
              <a:t> </a:t>
            </a:r>
            <a:r>
              <a:rPr lang="en-US" dirty="0" err="1"/>
              <a:t>fáceis</a:t>
            </a:r>
            <a:r>
              <a:rPr lang="en-US" dirty="0"/>
              <a:t> para </a:t>
            </a:r>
            <a:r>
              <a:rPr lang="en-US" dirty="0" err="1"/>
              <a:t>proprietários</a:t>
            </a:r>
            <a:r>
              <a:rPr lang="en-US" dirty="0"/>
              <a:t> e </a:t>
            </a:r>
            <a:r>
              <a:rPr lang="en-US" dirty="0" err="1"/>
              <a:t>senhorios</a:t>
            </a:r>
            <a:r>
              <a:rPr lang="en-US" dirty="0"/>
              <a:t>” </a:t>
            </a:r>
            <a:r>
              <a:rPr lang="en-GB" dirty="0" err="1"/>
              <a:t>foi</a:t>
            </a:r>
            <a:r>
              <a:rPr lang="en-GB" dirty="0"/>
              <a:t> produzida pelo projeto Every1 e está licenciada </a:t>
            </a:r>
            <a:r>
              <a:rPr lang="en-GB" dirty="0">
                <a:hlinkClick r:id="rId3"/>
              </a:rPr>
              <a:t>sob CC BY-SA 4.0</a:t>
            </a:r>
            <a:r>
              <a:rPr lang="en-GB" dirty="0"/>
              <a:t>, salvo indicação em contrário.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As imagens utilizadas nesta apresentação são as seguintes: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Imagem da capa: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casa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Loraine e Mark está licenciada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sob 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US" sz="1800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Imagem do texto de introdução: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Papel ao lado </a:t>
            </a:r>
            <a:r>
              <a:rPr lang="en-US" i="1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do Macbook,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</a:t>
            </a:r>
            <a:r>
              <a:rPr lang="en-US" sz="18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Lukas, em Pexels.com</a:t>
            </a:r>
            <a:endParaRPr lang="en-US" sz="1800" u="sng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Porquê investir em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tecnologias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digitais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?: </a:t>
            </a:r>
            <a:r>
              <a:rPr lang="en-GB" b="0" i="0" dirty="0">
                <a:solidFill>
                  <a:srgbClr val="242424"/>
                </a:solidFill>
                <a:effectLst/>
                <a:hlinkClick r:id="rId7"/>
              </a:rPr>
              <a:t>Vorarlberger Kraftwerke-Energy meter (electro)-smart meter-02ASD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por </a:t>
            </a:r>
            <a:r>
              <a:rPr lang="en-GB" b="0" i="0" dirty="0" err="1">
                <a:solidFill>
                  <a:srgbClr val="242424"/>
                </a:solidFill>
                <a:effectLst/>
              </a:rPr>
              <a:t>Asurnipal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está licenciado </a:t>
            </a:r>
            <a:r>
              <a:rPr lang="en-GB" b="0" i="0" dirty="0">
                <a:solidFill>
                  <a:srgbClr val="242424"/>
                </a:solidFill>
                <a:effectLst/>
                <a:hlinkClick r:id="rId3"/>
              </a:rPr>
              <a:t>sob CC BY-SA 4.0</a:t>
            </a:r>
            <a:r>
              <a:rPr lang="en-GB" b="0" i="0" dirty="0">
                <a:solidFill>
                  <a:srgbClr val="242424"/>
                </a:solidFill>
                <a:effectLst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Compreender o seu próprio consumo de energia: </a:t>
            </a:r>
            <a:r>
              <a:rPr lang="en-GB" dirty="0">
                <a:solidFill>
                  <a:srgbClr val="242424"/>
                </a:solidFill>
                <a:hlinkClick r:id="rId8"/>
              </a:rPr>
              <a:t>Daily net metering.png </a:t>
            </a:r>
            <a:r>
              <a:rPr lang="en-GB" dirty="0">
                <a:solidFill>
                  <a:srgbClr val="242424"/>
                </a:solidFill>
              </a:rPr>
              <a:t>por Delphi234 está licenciada </a:t>
            </a:r>
            <a:r>
              <a:rPr lang="en-GB" dirty="0">
                <a:solidFill>
                  <a:srgbClr val="242424"/>
                </a:solidFill>
                <a:hlinkClick r:id="rId9"/>
              </a:rPr>
              <a:t>sob CC BY-SA 3.0</a:t>
            </a:r>
            <a:r>
              <a:rPr lang="en-GB" dirty="0">
                <a:solidFill>
                  <a:srgbClr val="242424"/>
                </a:solidFill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Tornar-se um prosumidor: </a:t>
            </a:r>
            <a:r>
              <a:rPr lang="en-GB" dirty="0">
                <a:solidFill>
                  <a:srgbClr val="242424"/>
                </a:solidFill>
                <a:hlinkClick r:id="rId10"/>
              </a:rPr>
              <a:t>Energia solar, Amersfoort </a:t>
            </a:r>
            <a:r>
              <a:rPr lang="en-GB" dirty="0">
                <a:solidFill>
                  <a:srgbClr val="242424"/>
                </a:solidFill>
              </a:rPr>
              <a:t>por Eneco Group está licenciado </a:t>
            </a:r>
            <a:r>
              <a:rPr lang="en-GB" dirty="0">
                <a:solidFill>
                  <a:srgbClr val="242424"/>
                </a:solidFill>
                <a:hlinkClick r:id="rId11"/>
              </a:rPr>
              <a:t>sob 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Trabalhar em conjunto: Grupos de energia coletiva: </a:t>
            </a:r>
            <a:r>
              <a:rPr lang="en-GB" dirty="0">
                <a:solidFill>
                  <a:srgbClr val="242424"/>
                </a:solidFill>
                <a:hlinkClick r:id="rId12"/>
              </a:rPr>
              <a:t>Comunidades energéticas report.jpg </a:t>
            </a:r>
            <a:r>
              <a:rPr lang="en-GB" dirty="0">
                <a:solidFill>
                  <a:srgbClr val="242424"/>
                </a:solidFill>
              </a:rPr>
              <a:t>por Joint Research Centre (JRC) está licenciado </a:t>
            </a:r>
            <a:r>
              <a:rPr lang="en-GB" dirty="0">
                <a:solidFill>
                  <a:srgbClr val="242424"/>
                </a:solidFill>
                <a:hlinkClick r:id="rId3"/>
              </a:rPr>
              <a:t>sob CC BY-SA 4.0</a:t>
            </a:r>
            <a:r>
              <a:rPr lang="en-GB" dirty="0">
                <a:solidFill>
                  <a:srgbClr val="242424"/>
                </a:solidFill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Apoiar os outros a poupar energia: </a:t>
            </a:r>
            <a:r>
              <a:rPr lang="en-GB" sz="1800" dirty="0">
                <a:solidFill>
                  <a:srgbClr val="242424"/>
                </a:solidFill>
                <a:ea typeface="Public Sans"/>
                <a:cs typeface="Public Sans"/>
                <a:sym typeface="Public Sans"/>
                <a:hlinkClick r:id="rId13"/>
              </a:rPr>
              <a:t>Contas de eletricidade com lâmpada e calculadora </a:t>
            </a:r>
            <a:r>
              <a:rPr lang="en-GB" sz="18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por </a:t>
            </a:r>
            <a:r>
              <a:rPr lang="en-GB" sz="1800" dirty="0" err="1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Uswitch.com </a:t>
            </a:r>
            <a:r>
              <a:rPr lang="en-GB" sz="18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Images está </a:t>
            </a:r>
            <a:r>
              <a:rPr lang="en-GB" dirty="0">
                <a:solidFill>
                  <a:srgbClr val="242424"/>
                </a:solidFill>
              </a:rPr>
              <a:t>licenciado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sob CC BY 2.0</a:t>
            </a:r>
            <a:r>
              <a:rPr lang="en-GB" dirty="0">
                <a:solidFill>
                  <a:srgbClr val="242424"/>
                </a:solidFill>
              </a:rPr>
              <a:t>. Esta imagem foi recortada.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EA18C26-1269-C927-57EE-BF4F6646036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17327" y="101826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t-PT" sz="28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Agradecimentos 1</a:t>
            </a:r>
            <a:endParaRPr lang="pt-PT" noProof="1">
              <a:effectLst/>
            </a:endParaRPr>
          </a:p>
          <a:p>
            <a:endParaRPr lang="pt-PT" noProof="1"/>
          </a:p>
        </p:txBody>
      </p:sp>
    </p:spTree>
    <p:extLst>
      <p:ext uri="{BB962C8B-B14F-4D97-AF65-F5344CB8AC3E}">
        <p14:creationId xmlns:p14="http://schemas.microsoft.com/office/powerpoint/2010/main" val="12154754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93706-38C2-DA73-1F48-3591D2080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ABA671B-4366-A68A-28DD-76DB95051182}"/>
              </a:ext>
            </a:extLst>
          </p:cNvPr>
          <p:cNvSpPr txBox="1"/>
          <p:nvPr/>
        </p:nvSpPr>
        <p:spPr>
          <a:xfrm>
            <a:off x="4246322" y="308388"/>
            <a:ext cx="7628351" cy="50167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Paisagismo energeticamente eficiente: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3"/>
              </a:rPr>
              <a:t>arranha-céus residenciais com florestas verticais em Milão, Itália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por Sophie Otto em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Pexels.com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Manutenção e inspeções regulares: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PASECO Air Condition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HS You está licenciado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sob CC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BY-ND 2.0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Atualização para iluminação energeticamente eficiente: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Lâmpada UMAX U-Smart Wifi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Jirka Matousek está licenciada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sob CC BY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Implementação de soluções de energia renovável: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Energia limpa no trabalho para </a:t>
            </a:r>
            <a:r>
              <a:rPr lang="en-GB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o Dia da Terra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!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</a:t>
            </a:r>
            <a:r>
              <a:rPr lang="en-GB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naturalflow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está licenciado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sob 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dirty="0">
              <a:solidFill>
                <a:srgbClr val="242424"/>
              </a:solidFill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b="0" i="0" dirty="0">
              <a:solidFill>
                <a:srgbClr val="242424"/>
              </a:solidFill>
              <a:effectLst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dirty="0">
              <a:solidFill>
                <a:srgbClr val="242424"/>
              </a:solidFill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32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82A671B-98E0-1953-CED2-0F85C0E4D39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17327" y="1031330"/>
            <a:ext cx="10515600" cy="132556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2800" b="1" kern="1200" noProof="1">
                <a:solidFill>
                  <a:schemeClr val="bg1"/>
                </a:solidFill>
                <a:effectLst/>
              </a:rPr>
              <a:t>Agradecimentos 2</a:t>
            </a:r>
            <a:endParaRPr lang="pt-PT" sz="2800" b="1" noProof="1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828448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9B2BD-8A64-2A9E-36B6-889EBDC727F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16532" y="2624999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t-PT" sz="6000" b="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+mn-cs"/>
              </a:rPr>
              <a:t>Obrigado!</a:t>
            </a:r>
            <a:endParaRPr lang="pt-PT" noProof="1">
              <a:effectLst/>
            </a:endParaRPr>
          </a:p>
          <a:p>
            <a:endParaRPr lang="pt-PT" noProof="1"/>
          </a:p>
        </p:txBody>
      </p:sp>
    </p:spTree>
    <p:extLst>
      <p:ext uri="{BB962C8B-B14F-4D97-AF65-F5344CB8AC3E}">
        <p14:creationId xmlns:p14="http://schemas.microsoft.com/office/powerpoint/2010/main" val="1015424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165D3-66A4-7667-AC58-4749B4B19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366B55-7ACA-91FD-62DA-6FBF6BEC8E01}"/>
              </a:ext>
            </a:extLst>
          </p:cNvPr>
          <p:cNvSpPr txBox="1"/>
          <p:nvPr/>
        </p:nvSpPr>
        <p:spPr>
          <a:xfrm>
            <a:off x="4484947" y="2090172"/>
            <a:ext cx="694436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 nossa exploração de cada etapa começa com uma pergunta reflexiva. Reserve um momento para refletir sobre cada pergunta antes de passar para o próximo slide.</a:t>
            </a:r>
          </a:p>
          <a:p>
            <a:pPr latinLnBrk="0"/>
            <a:endParaRPr lang="en-GB" sz="24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2400" dirty="0">
                <a:solidFill>
                  <a:srgbClr val="2B2C30"/>
                </a:solidFill>
                <a:sym typeface="Public Sans"/>
              </a:rPr>
              <a:t>Pode trabalhar cada etapa individualmente. Em alternativa, pode selecionar uma etapa específica que gostaria de explorar primeiro através do menu. </a:t>
            </a:r>
            <a:endParaRPr lang="en-GB" sz="2400" noProof="0" dirty="0"/>
          </a:p>
        </p:txBody>
      </p:sp>
      <p:pic>
        <p:nvPicPr>
          <p:cNvPr id="3" name="Google Shape;97;p2">
            <a:extLst>
              <a:ext uri="{FF2B5EF4-FFF2-40B4-BE49-F238E27FC236}">
                <a16:creationId xmlns:a16="http://schemas.microsoft.com/office/drawing/2014/main" id="{46CBB049-FC30-E97A-C61F-2DF4AC28F8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82388"/>
            <a:ext cx="4045907" cy="329322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30E6374C-C291-6834-91B4-BD411A47047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547" y="59423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PT" sz="2800" b="1" noProof="1">
                <a:solidFill>
                  <a:schemeClr val="bg1"/>
                </a:solidFill>
              </a:rPr>
              <a:t>Esta apresentação</a:t>
            </a:r>
          </a:p>
        </p:txBody>
      </p:sp>
    </p:spTree>
    <p:extLst>
      <p:ext uri="{BB962C8B-B14F-4D97-AF65-F5344CB8AC3E}">
        <p14:creationId xmlns:p14="http://schemas.microsoft.com/office/powerpoint/2010/main" val="2090023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31D369A-7542-6E47-111F-18346733C47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4131" y="69169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9 passos fáceis para proprietários e senhorios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13318B-F51A-DE9B-4143-B6140E6B757E}"/>
              </a:ext>
            </a:extLst>
          </p:cNvPr>
          <p:cNvSpPr txBox="1"/>
          <p:nvPr/>
        </p:nvSpPr>
        <p:spPr>
          <a:xfrm>
            <a:off x="384131" y="2149019"/>
            <a:ext cx="1142373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Por que investir em tecnologias digitais de energia?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Compreender o seu próprio consumo de energia.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Tornar-se um prosumidor.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Trabalhar em conjunto: comunidades energéticas.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Apoiar os outros a poupar energia.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Paisagismo energeticamente eficiente.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Manutenção e inspeções regulares.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Atualizar para iluminação energeticamente eficiente.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 Implementação de soluções de energia renovável.</a:t>
            </a:r>
          </a:p>
          <a:p>
            <a:pPr marL="342900" indent="-342900" latinLnBrk="0">
              <a:buFont typeface="+mj-lt"/>
              <a:buAutoNum type="arabicPeriod"/>
            </a:pPr>
            <a:endParaRPr lang="en-GB" sz="2400" noProof="0" dirty="0">
              <a:ea typeface="Public Sans"/>
              <a:cs typeface="Public Sans"/>
              <a:sym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3196072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D76AD-17BC-8F0E-A09F-10D83311C5F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7867" y="69275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1. Porquê investir em tecnologias energéticas digitais? - Introdução 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CF41D1-D927-3D59-52A9-A0E9BBB94037}"/>
              </a:ext>
            </a:extLst>
          </p:cNvPr>
          <p:cNvSpPr txBox="1"/>
          <p:nvPr/>
        </p:nvSpPr>
        <p:spPr>
          <a:xfrm>
            <a:off x="1298530" y="3194137"/>
            <a:ext cx="95949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GB" sz="4800" i="1" noProof="0" dirty="0">
                <a:solidFill>
                  <a:schemeClr val="accent5"/>
                </a:solidFill>
              </a:rPr>
              <a:t>Como as tecnologias digitais de energia podem ajudá-lo a otimizar o uso de energia e reduzir custos?</a:t>
            </a:r>
          </a:p>
        </p:txBody>
      </p:sp>
    </p:spTree>
    <p:extLst>
      <p:ext uri="{BB962C8B-B14F-4D97-AF65-F5344CB8AC3E}">
        <p14:creationId xmlns:p14="http://schemas.microsoft.com/office/powerpoint/2010/main" val="1634192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EC3C3-1BE7-2437-BBE9-6BB97A571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3C88A-D5C6-7421-F82E-1B039E9BE1C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9377" y="665571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1. Porquê investir em tecnologias energéticas digitais? 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33C395-3CC3-4B54-6421-D833B99114A3}"/>
              </a:ext>
            </a:extLst>
          </p:cNvPr>
          <p:cNvSpPr txBox="1"/>
          <p:nvPr/>
        </p:nvSpPr>
        <p:spPr>
          <a:xfrm>
            <a:off x="3719385" y="2119407"/>
            <a:ext cx="790639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GB" sz="2000" noProof="1">
                <a:solidFill>
                  <a:srgbClr val="2B2C30"/>
                </a:solidFill>
                <a:ea typeface="Public Sans"/>
                <a:cs typeface="Segoe UI"/>
              </a:rPr>
              <a:t>As tecnologias energéticas digitais incluem contadores inteligentes, sistemas de gestão de energia e termóstatos inteligentes.</a:t>
            </a:r>
          </a:p>
          <a:p>
            <a:pPr marL="457200" indent="-457200" latinLnBrk="0">
              <a:buChar char="•"/>
            </a:pPr>
            <a:r>
              <a:rPr lang="en-GB" sz="2000" noProof="1">
                <a:solidFill>
                  <a:srgbClr val="2B2C30"/>
                </a:solidFill>
                <a:ea typeface="Public Sans"/>
                <a:cs typeface="Segoe UI"/>
              </a:rPr>
              <a:t>As tecnologias energéticas digitais fornecem dados em tempo real sobre o consumo de energia, que podem ser usados para monitorizar e otimizar o uso de energia remotamente, por exemplo, usando aplicações para smartphones. </a:t>
            </a:r>
          </a:p>
          <a:p>
            <a:pPr marL="457200" indent="-457200" latinLnBrk="0">
              <a:buChar char="•"/>
            </a:pPr>
            <a:r>
              <a:rPr lang="en-GB" sz="2000" dirty="0">
                <a:solidFill>
                  <a:srgbClr val="2B2C30"/>
                </a:solidFill>
                <a:cs typeface="Segoe UI"/>
              </a:rPr>
              <a:t>Pode haver momentos do dia em que consome mais energia. As tecnologias energéticas digitais permitem-lhe identificar tendências e oportunidades para reduzir o consumo.</a:t>
            </a:r>
          </a:p>
          <a:p>
            <a:pPr marL="457200" indent="-457200" latinLnBrk="0">
              <a:buChar char="•"/>
            </a:pPr>
            <a:r>
              <a:rPr lang="en-GB" sz="2000" noProof="1">
                <a:solidFill>
                  <a:srgbClr val="2B2C30"/>
                </a:solidFill>
                <a:ea typeface="Public Sans"/>
                <a:cs typeface="Segoe UI"/>
              </a:rPr>
              <a:t>Se for proprietário, este tipo de tecnologias pode aumentar a satisfação dos inquilinos, fornecendo-lhes ferramentas para compreenderem e gerirem melhor o seu próprio consumo de energia.</a:t>
            </a:r>
            <a:endParaRPr lang="en-GB" sz="2000" noProof="1">
              <a:solidFill>
                <a:srgbClr val="2B2C30"/>
              </a:solidFill>
              <a:cs typeface="Segoe U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BA414CB-E4FB-3249-B22D-6AE5311A8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35" y="2119407"/>
            <a:ext cx="2803801" cy="4555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49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7F9A5-B6BE-2DCD-6B42-42A3DD8C7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18B32-CB9A-8867-599F-97DF6D2D80B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3231" y="678634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2. Compreender o seu próprio consumo de energia - Introdução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90F597-7B51-9EB6-1253-74AAF241D190}"/>
              </a:ext>
            </a:extLst>
          </p:cNvPr>
          <p:cNvSpPr txBox="1"/>
          <p:nvPr/>
        </p:nvSpPr>
        <p:spPr>
          <a:xfrm>
            <a:off x="553231" y="2768252"/>
            <a:ext cx="1108553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GB" sz="4800" i="1" dirty="0">
                <a:solidFill>
                  <a:schemeClr val="accent5"/>
                </a:solidFill>
              </a:rPr>
              <a:t>Como compreender o seu consumo de energia pode ajudar a poupar energia e reduzir as contas de eletricidade?</a:t>
            </a:r>
          </a:p>
          <a:p>
            <a:pPr algn="ctr" latinLnBrk="0"/>
            <a:endParaRPr lang="en-GB" sz="48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613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2A0FC-3697-BA58-3181-7ABAA11BC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2BF80ED-6F9E-5DB6-BDF0-1610D3110FC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94062" y="640952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2. Compreender o seu próprio consumo de energia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E9D6D4-ADBC-D7EB-E231-9A2E3FFD7EF4}"/>
              </a:ext>
            </a:extLst>
          </p:cNvPr>
          <p:cNvSpPr txBox="1"/>
          <p:nvPr/>
        </p:nvSpPr>
        <p:spPr>
          <a:xfrm>
            <a:off x="4300994" y="2130590"/>
            <a:ext cx="775602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FontTx/>
              <a:buChar char="•"/>
            </a:pPr>
            <a:r>
              <a:rPr lang="en-GB" sz="2000" dirty="0">
                <a:solidFill>
                  <a:srgbClr val="2B2C30"/>
                </a:solidFill>
                <a:cs typeface="Segoe UI"/>
              </a:rPr>
              <a:t>Um medidor inteligente permite que você e o seu fornecedor de energia monitorem e analisem os seus padrões de consumo de energia em tempo real. </a:t>
            </a:r>
            <a:endParaRPr lang="en-GB" sz="2000" noProof="0" dirty="0">
              <a:solidFill>
                <a:srgbClr val="2B2C30"/>
              </a:solidFill>
              <a:ea typeface="Public Sans"/>
              <a:cs typeface="Segoe UI"/>
            </a:endParaRPr>
          </a:p>
          <a:p>
            <a:pPr marL="457200" indent="-457200" latinLnBrk="0">
              <a:buFontTx/>
              <a:buChar char="•"/>
            </a:pPr>
            <a:r>
              <a:rPr lang="en-GB" sz="2000" dirty="0">
                <a:solidFill>
                  <a:srgbClr val="2B2C30"/>
                </a:solidFill>
                <a:ea typeface="Public Sans"/>
                <a:cs typeface="Segoe UI"/>
              </a:rPr>
              <a:t>Pode </a:t>
            </a:r>
            <a:r>
              <a:rPr lang="en-GB" sz="2000" noProof="0" dirty="0">
                <a:solidFill>
                  <a:srgbClr val="2B2C30"/>
                </a:solidFill>
                <a:ea typeface="Public Sans"/>
                <a:cs typeface="Segoe UI"/>
              </a:rPr>
              <a:t>analisar os dados para identificar tendências, picos de consumo e áreas onde a energia </a:t>
            </a:r>
            <a:r>
              <a:rPr lang="en-GB" sz="2000" dirty="0">
                <a:solidFill>
                  <a:srgbClr val="2B2C30"/>
                </a:solidFill>
                <a:ea typeface="Public Sans"/>
                <a:cs typeface="Segoe UI"/>
              </a:rPr>
              <a:t>poderia ser utilizada de forma mais eficiente</a:t>
            </a:r>
            <a:r>
              <a:rPr lang="en-GB" sz="2000" noProof="0" dirty="0">
                <a:solidFill>
                  <a:srgbClr val="2B2C30"/>
                </a:solidFill>
                <a:ea typeface="Public Sans"/>
                <a:cs typeface="Segoe UI"/>
              </a:rPr>
              <a:t>. </a:t>
            </a:r>
          </a:p>
          <a:p>
            <a:pPr marL="457200" indent="-457200" latinLnBrk="0">
              <a:buFontTx/>
              <a:buChar char="•"/>
            </a:pPr>
            <a:r>
              <a:rPr lang="en-GB" sz="2000" dirty="0">
                <a:solidFill>
                  <a:srgbClr val="2B2C30"/>
                </a:solidFill>
                <a:ea typeface="Public Sans"/>
                <a:cs typeface="Segoe UI"/>
              </a:rPr>
              <a:t>Pode </a:t>
            </a:r>
            <a:r>
              <a:rPr lang="en-GB" sz="2000" noProof="0" dirty="0">
                <a:solidFill>
                  <a:srgbClr val="2B2C30"/>
                </a:solidFill>
                <a:ea typeface="Public Sans"/>
                <a:cs typeface="Segoe UI"/>
              </a:rPr>
              <a:t>utilizar estas informações para implementar medidas de poupança de energia, sem </a:t>
            </a:r>
            <a:r>
              <a:rPr lang="en-GB" sz="2000" dirty="0">
                <a:solidFill>
                  <a:srgbClr val="2B2C30"/>
                </a:solidFill>
                <a:cs typeface="Segoe UI"/>
              </a:rPr>
              <a:t>reduzir a conveniência ou o conforto. Por exemplo: </a:t>
            </a:r>
          </a:p>
          <a:p>
            <a:pPr marL="914400" lvl="1" indent="-457200" latinLnBrk="0">
              <a:buFontTx/>
              <a:buChar char="•"/>
            </a:pPr>
            <a:r>
              <a:rPr lang="en-GB" sz="2000" dirty="0">
                <a:solidFill>
                  <a:srgbClr val="2B2C30"/>
                </a:solidFill>
                <a:cs typeface="Segoe UI"/>
                <a:hlinkClick r:id="rId3"/>
              </a:rPr>
              <a:t>Desligar os dispositivos quando não estiverem a ser utilizados - em vez de os deixar em modo de espera </a:t>
            </a:r>
            <a:r>
              <a:rPr lang="en-GB" sz="2000" dirty="0">
                <a:solidFill>
                  <a:srgbClr val="2B2C30"/>
                </a:solidFill>
                <a:cs typeface="Segoe UI"/>
              </a:rPr>
              <a:t>- reduz o consumo de energia. </a:t>
            </a:r>
          </a:p>
          <a:p>
            <a:pPr marL="914400" lvl="1" indent="-457200" latinLnBrk="0">
              <a:buFontTx/>
              <a:buChar char="•"/>
            </a:pPr>
            <a:r>
              <a:rPr lang="en-GB" sz="2000" dirty="0">
                <a:solidFill>
                  <a:srgbClr val="2B2C30"/>
                </a:solidFill>
                <a:cs typeface="Segoe UI"/>
                <a:hlinkClick r:id="rId4"/>
              </a:rPr>
              <a:t>As extensões inteligentes </a:t>
            </a:r>
            <a:r>
              <a:rPr lang="en-GB" sz="2000" dirty="0">
                <a:solidFill>
                  <a:srgbClr val="2B2C30"/>
                </a:solidFill>
                <a:cs typeface="Segoe UI"/>
              </a:rPr>
              <a:t>também podem ajudá-lo a gerir vários dispositivos de forma mais eficiente. </a:t>
            </a:r>
            <a:endParaRPr lang="en-GB" sz="2000" noProof="0" dirty="0">
              <a:ea typeface="Public San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93BBF7-D67E-03E5-4172-D95CF9CCC5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83" y="2406249"/>
            <a:ext cx="4166011" cy="397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459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B3927-D115-407C-E584-86BC989C7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859D6-E751-58A9-03D7-8A3CB5A076D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9377" y="717822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3. Tornar-se um prosumidor - Introdução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78E889-170D-661A-C4C9-37B6BB6336A3}"/>
              </a:ext>
            </a:extLst>
          </p:cNvPr>
          <p:cNvSpPr txBox="1"/>
          <p:nvPr/>
        </p:nvSpPr>
        <p:spPr>
          <a:xfrm>
            <a:off x="885171" y="2868460"/>
            <a:ext cx="1042165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400" i="1" dirty="0">
                <a:solidFill>
                  <a:schemeClr val="accent5"/>
                </a:solidFill>
              </a:rPr>
              <a:t>Quais são os benefícios de ser um prosumidor e investir em sistemas de energia renovável? </a:t>
            </a:r>
          </a:p>
        </p:txBody>
      </p:sp>
    </p:spTree>
    <p:extLst>
      <p:ext uri="{BB962C8B-B14F-4D97-AF65-F5344CB8AC3E}">
        <p14:creationId xmlns:p14="http://schemas.microsoft.com/office/powerpoint/2010/main" val="997247673"/>
      </p:ext>
    </p:extLst>
  </p:cSld>
  <p:clrMapOvr>
    <a:masterClrMapping/>
  </p:clrMapOvr>
</p:sld>
</file>

<file path=ppt/theme/theme1.xml><?xml version="1.0" encoding="utf-8"?>
<a:theme xmlns:a="http://schemas.openxmlformats.org/drawingml/2006/main" name="Every1 slide master">
  <a:themeElements>
    <a:clrScheme name="0E3AF0">
      <a:dk1>
        <a:srgbClr val="231F20"/>
      </a:dk1>
      <a:lt1>
        <a:srgbClr val="FFFFFF"/>
      </a:lt1>
      <a:dk2>
        <a:srgbClr val="0E3AF0"/>
      </a:dk2>
      <a:lt2>
        <a:srgbClr val="D3D3D3"/>
      </a:lt2>
      <a:accent1>
        <a:srgbClr val="BDF03A"/>
      </a:accent1>
      <a:accent2>
        <a:srgbClr val="0E3AF0"/>
      </a:accent2>
      <a:accent3>
        <a:srgbClr val="A5A5A5"/>
      </a:accent3>
      <a:accent4>
        <a:srgbClr val="808080"/>
      </a:accent4>
      <a:accent5>
        <a:srgbClr val="0E3AF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12838" cap="flat">
          <a:noFill/>
          <a:prstDash val="solid"/>
          <a:miter/>
        </a:ln>
        <a:effectLst/>
      </a:spPr>
      <a:bodyPr rtlCol="0" anchor="ctr"/>
      <a:lstStyle>
        <a:defPPr algn="ctr">
          <a:defRPr sz="2800" dirty="0" smtClean="0">
            <a:solidFill>
              <a:srgbClr val="1A194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9c2b11d-9272-4eed-95ac-95725493c81f" xsi:nil="true"/>
    <lcf76f155ced4ddcb4097134ff3c332f xmlns="c67c0ac7-78b5-4864-aca3-db9996adcf66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C0EDCDBA201B409A2395B9861151A1" ma:contentTypeVersion="15" ma:contentTypeDescription="Een nieuw document maken." ma:contentTypeScope="" ma:versionID="50c7f522389424b49c6918a8f642ccca">
  <xsd:schema xmlns:xsd="http://www.w3.org/2001/XMLSchema" xmlns:xs="http://www.w3.org/2001/XMLSchema" xmlns:p="http://schemas.microsoft.com/office/2006/metadata/properties" xmlns:ns2="c67c0ac7-78b5-4864-aca3-db9996adcf66" xmlns:ns3="59c2b11d-9272-4eed-95ac-95725493c81f" targetNamespace="http://schemas.microsoft.com/office/2006/metadata/properties" ma:root="true" ma:fieldsID="bb5fd8cc14943147fc1cd49a2979817f" ns2:_="" ns3:_="">
    <xsd:import namespace="c67c0ac7-78b5-4864-aca3-db9996adcf66"/>
    <xsd:import namespace="59c2b11d-9272-4eed-95ac-95725493c8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7c0ac7-78b5-4864-aca3-db9996adcf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59249fec-8619-4602-8705-1823ced1ad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2b11d-9272-4eed-95ac-95725493c81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08e361e-f706-48d1-9f52-00535f2db59c}" ma:internalName="TaxCatchAll" ma:showField="CatchAllData" ma:web="59c2b11d-9272-4eed-95ac-95725493c8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3CA0DD0-504F-4EB9-B60E-59D0E157F7B9}">
  <ds:schemaRefs>
    <ds:schemaRef ds:uri="577805d4-8e47-4788-b8ec-5b1290b6ebfb"/>
    <ds:schemaRef ds:uri="59c2b11d-9272-4eed-95ac-95725493c81f"/>
    <ds:schemaRef ds:uri="75a85b04-3e87-4e6d-8e61-343b36998706"/>
    <ds:schemaRef ds:uri="c67c0ac7-78b5-4864-aca3-db9996adcf6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f45ef3b6-e1f8-4ba6-89ba-26b48c006428"/>
    <ds:schemaRef ds:uri="7b26517a-e12b-4b49-bcfd-51642f3fdde0"/>
  </ds:schemaRefs>
</ds:datastoreItem>
</file>

<file path=customXml/itemProps2.xml><?xml version="1.0" encoding="utf-8"?>
<ds:datastoreItem xmlns:ds="http://schemas.openxmlformats.org/officeDocument/2006/customXml" ds:itemID="{8E3774D8-BCA8-4A02-93E0-3307429344A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A0D3FDE-BC0C-4DA6-9B10-A4674B57DD0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7c0ac7-78b5-4864-aca3-db9996adcf66"/>
    <ds:schemaRef ds:uri="59c2b11d-9272-4eed-95ac-95725493c8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375</TotalTime>
  <Words>3651</Words>
  <Application>Microsoft Macintosh PowerPoint</Application>
  <PresentationFormat>Widescreen</PresentationFormat>
  <Paragraphs>286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맑은 고딕</vt:lpstr>
      <vt:lpstr>Arial</vt:lpstr>
      <vt:lpstr>Calibri</vt:lpstr>
      <vt:lpstr>Public Sans</vt:lpstr>
      <vt:lpstr>Segoe UI</vt:lpstr>
      <vt:lpstr>Every1 slide master</vt:lpstr>
      <vt:lpstr>Envolva-se na Transição Energética: 9 passos fáceis para proprietários e senhorios</vt:lpstr>
      <vt:lpstr>Introdução</vt:lpstr>
      <vt:lpstr>Esta apresentação</vt:lpstr>
      <vt:lpstr>9 passos fáceis para proprietários e senhorios </vt:lpstr>
      <vt:lpstr>1. Porquê investir em tecnologias energéticas digitais? - Introdução  </vt:lpstr>
      <vt:lpstr>1. Porquê investir em tecnologias energéticas digitais?  </vt:lpstr>
      <vt:lpstr>2. Compreender o seu próprio consumo de energia - Introdução </vt:lpstr>
      <vt:lpstr>2. Compreender o seu próprio consumo de energia </vt:lpstr>
      <vt:lpstr>3. Tornar-se um prosumidor - Introdução </vt:lpstr>
      <vt:lpstr>3. Tornar-se um prosumidor </vt:lpstr>
      <vt:lpstr>4. Trabalhando juntos: Comunidades energéticas - Introdução </vt:lpstr>
      <vt:lpstr>4. Trabalhar em conjunto: Comunidades energéticas  </vt:lpstr>
      <vt:lpstr>5. Apoiar outras pessoas a poupar energia - Introdução </vt:lpstr>
      <vt:lpstr>5. Apoiar outras pessoas a poupar energia </vt:lpstr>
      <vt:lpstr>6. Paisagismo energeticamente eficiente - Introdução </vt:lpstr>
      <vt:lpstr>6. Paisagismo energeticamente eficiente  </vt:lpstr>
      <vt:lpstr>7. Manutenção e inspeções regulares - Introdução </vt:lpstr>
      <vt:lpstr>7. Manutenção e inspeções regulares </vt:lpstr>
      <vt:lpstr>8. Atualizar para iluminação energeticamente eficiente - Introdução </vt:lpstr>
      <vt:lpstr>8. Atualize para iluminação energeticamente eficiente  </vt:lpstr>
      <vt:lpstr>9. Implementação de soluções de energia renovável  </vt:lpstr>
      <vt:lpstr>9. Implementação de soluções de energia renovável</vt:lpstr>
      <vt:lpstr>Próximos passos </vt:lpstr>
      <vt:lpstr>Agradecimentos 1 </vt:lpstr>
      <vt:lpstr>Agradecimentos 2</vt:lpstr>
      <vt:lpstr>Obrigado!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Beck.Pitt</cp:lastModifiedBy>
  <cp:revision>55</cp:revision>
  <cp:lastPrinted>2025-03-21T11:31:47Z</cp:lastPrinted>
  <dcterms:created xsi:type="dcterms:W3CDTF">2019-04-06T05:20:47Z</dcterms:created>
  <dcterms:modified xsi:type="dcterms:W3CDTF">2026-03-15T10:07:10Z</dcterms:modified>
  <cp:category/>
</cp:coreProperties>
</file>