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2" r:id="rId2"/>
  </p:sldMasterIdLst>
  <p:notesMasterIdLst>
    <p:notesMasterId r:id="rId10"/>
  </p:notesMasterIdLst>
  <p:handoutMasterIdLst>
    <p:handoutMasterId r:id="rId11"/>
  </p:handoutMasterIdLst>
  <p:sldIdLst>
    <p:sldId id="304" r:id="rId3"/>
    <p:sldId id="258" r:id="rId4"/>
    <p:sldId id="280" r:id="rId5"/>
    <p:sldId id="277" r:id="rId6"/>
    <p:sldId id="279" r:id="rId7"/>
    <p:sldId id="281" r:id="rId8"/>
    <p:sldId id="265"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1BBC9-ABFF-4E41-A114-D4EE304B3DC5}" v="4" dt="2019-11-04T12:06:48.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9747" autoAdjust="0"/>
  </p:normalViewPr>
  <p:slideViewPr>
    <p:cSldViewPr>
      <p:cViewPr varScale="1">
        <p:scale>
          <a:sx n="53" d="100"/>
          <a:sy n="53" d="100"/>
        </p:scale>
        <p:origin x="18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A3F1F470-5C67-45E4-8393-65923A5CE7BD}" type="datetimeFigureOut">
              <a:rPr lang="en-GB" smtClean="0"/>
              <a:t>13/05/2021</a:t>
            </a:fld>
            <a:endParaRPr lang="en-GB"/>
          </a:p>
        </p:txBody>
      </p:sp>
      <p:sp>
        <p:nvSpPr>
          <p:cNvPr id="4" name="Footer Placeholder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D949EC24-4007-42F3-BFEE-61E9E5555CB8}" type="slidenum">
              <a:rPr lang="en-GB" smtClean="0"/>
              <a:t>‹#›</a:t>
            </a:fld>
            <a:endParaRPr lang="en-GB"/>
          </a:p>
        </p:txBody>
      </p:sp>
    </p:spTree>
    <p:extLst>
      <p:ext uri="{BB962C8B-B14F-4D97-AF65-F5344CB8AC3E}">
        <p14:creationId xmlns:p14="http://schemas.microsoft.com/office/powerpoint/2010/main" val="262973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C4F76DF8-856B-452F-90BB-0CDF18EF1C07}" type="datetimeFigureOut">
              <a:rPr lang="en-GB" smtClean="0"/>
              <a:t>13/05/2021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9B73ACB7-17F5-4FE7-96DD-F787BD192541}" type="slidenum">
              <a:rPr lang="en-GB" smtClean="0"/>
              <a:t>‹#›</a:t>
            </a:fld>
            <a:endParaRPr lang="en-GB"/>
          </a:p>
        </p:txBody>
      </p:sp>
    </p:spTree>
    <p:extLst>
      <p:ext uri="{BB962C8B-B14F-4D97-AF65-F5344CB8AC3E}">
        <p14:creationId xmlns:p14="http://schemas.microsoft.com/office/powerpoint/2010/main" val="124596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Apology re mentor</a:t>
            </a:r>
          </a:p>
          <a:p>
            <a:endParaRPr lang="en-GB" dirty="0"/>
          </a:p>
          <a:p>
            <a:r>
              <a:rPr lang="en-GB" dirty="0"/>
              <a:t>Put up </a:t>
            </a:r>
            <a:r>
              <a:rPr lang="en-GB" dirty="0" err="1"/>
              <a:t>Yad</a:t>
            </a:r>
            <a:r>
              <a:rPr lang="en-GB" dirty="0"/>
              <a:t> B and </a:t>
            </a:r>
            <a:r>
              <a:rPr lang="en-GB" dirty="0" err="1"/>
              <a:t>Bago</a:t>
            </a:r>
            <a:r>
              <a:rPr lang="en-GB" dirty="0"/>
              <a:t> A Phase 3 material and ask them to talk to it</a:t>
            </a:r>
          </a:p>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2</a:t>
            </a:fld>
            <a:endParaRPr lang="en-GB"/>
          </a:p>
        </p:txBody>
      </p:sp>
    </p:spTree>
    <p:extLst>
      <p:ext uri="{BB962C8B-B14F-4D97-AF65-F5344CB8AC3E}">
        <p14:creationId xmlns:p14="http://schemas.microsoft.com/office/powerpoint/2010/main" val="188057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 them know this and a couple of other slides not in their packs</a:t>
            </a:r>
          </a:p>
        </p:txBody>
      </p:sp>
      <p:sp>
        <p:nvSpPr>
          <p:cNvPr id="4" name="Slide Number Placeholder 3"/>
          <p:cNvSpPr>
            <a:spLocks noGrp="1"/>
          </p:cNvSpPr>
          <p:nvPr>
            <p:ph type="sldNum" sz="quarter" idx="10"/>
          </p:nvPr>
        </p:nvSpPr>
        <p:spPr/>
        <p:txBody>
          <a:bodyPr/>
          <a:lstStyle/>
          <a:p>
            <a:fld id="{B273AAB7-6C1A-4E1B-8170-507D7609494A}" type="slidenum">
              <a:rPr lang="en-GB" smtClean="0"/>
              <a:pPr/>
              <a:t>3</a:t>
            </a:fld>
            <a:endParaRPr lang="en-GB"/>
          </a:p>
        </p:txBody>
      </p:sp>
    </p:spTree>
    <p:extLst>
      <p:ext uri="{BB962C8B-B14F-4D97-AF65-F5344CB8AC3E}">
        <p14:creationId xmlns:p14="http://schemas.microsoft.com/office/powerpoint/2010/main" val="3117440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3ACB7-17F5-4FE7-96DD-F787BD192541}" type="slidenum">
              <a:rPr lang="en-GB" smtClean="0"/>
              <a:t>4</a:t>
            </a:fld>
            <a:endParaRPr lang="en-GB"/>
          </a:p>
        </p:txBody>
      </p:sp>
    </p:spTree>
    <p:extLst>
      <p:ext uri="{BB962C8B-B14F-4D97-AF65-F5344CB8AC3E}">
        <p14:creationId xmlns:p14="http://schemas.microsoft.com/office/powerpoint/2010/main" val="484384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5</a:t>
            </a:fld>
            <a:endParaRPr lang="en-GB"/>
          </a:p>
        </p:txBody>
      </p:sp>
    </p:spTree>
    <p:extLst>
      <p:ext uri="{BB962C8B-B14F-4D97-AF65-F5344CB8AC3E}">
        <p14:creationId xmlns:p14="http://schemas.microsoft.com/office/powerpoint/2010/main" val="3121829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6</a:t>
            </a:fld>
            <a:endParaRPr lang="en-GB"/>
          </a:p>
        </p:txBody>
      </p:sp>
    </p:spTree>
    <p:extLst>
      <p:ext uri="{BB962C8B-B14F-4D97-AF65-F5344CB8AC3E}">
        <p14:creationId xmlns:p14="http://schemas.microsoft.com/office/powerpoint/2010/main" val="237298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7</a:t>
            </a:fld>
            <a:endParaRPr lang="en-GB"/>
          </a:p>
        </p:txBody>
      </p:sp>
    </p:spTree>
    <p:extLst>
      <p:ext uri="{BB962C8B-B14F-4D97-AF65-F5344CB8AC3E}">
        <p14:creationId xmlns:p14="http://schemas.microsoft.com/office/powerpoint/2010/main" val="43645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57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6871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94024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258878"/>
            <a:ext cx="909812" cy="623852"/>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6482692"/>
            <a:ext cx="9144000" cy="375309"/>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364883"/>
            <a:ext cx="7886972" cy="623852"/>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4941" y="210364"/>
            <a:ext cx="965609" cy="544365"/>
          </a:xfrm>
          <a:prstGeom prst="rect">
            <a:avLst/>
          </a:prstGeom>
        </p:spPr>
      </p:pic>
    </p:spTree>
    <p:extLst>
      <p:ext uri="{BB962C8B-B14F-4D97-AF65-F5344CB8AC3E}">
        <p14:creationId xmlns:p14="http://schemas.microsoft.com/office/powerpoint/2010/main" val="1756603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9144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4" y="2081216"/>
            <a:ext cx="8394719" cy="3271411"/>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1194906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4" y="6277314"/>
            <a:ext cx="483731" cy="567935"/>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5188887"/>
            <a:ext cx="4842638" cy="730735"/>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100844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225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0888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62739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12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314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3812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80316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99460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7054879" y="485814"/>
            <a:ext cx="1384271" cy="779888"/>
          </a:xfrm>
          <a:prstGeom prst="rect">
            <a:avLst/>
          </a:prstGeom>
        </p:spPr>
      </p:pic>
    </p:spTree>
    <p:extLst>
      <p:ext uri="{BB962C8B-B14F-4D97-AF65-F5344CB8AC3E}">
        <p14:creationId xmlns:p14="http://schemas.microsoft.com/office/powerpoint/2010/main" val="6095733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7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5782804"/>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396098"/>
            <a:ext cx="5269241" cy="7191228"/>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5" y="667260"/>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232871"/>
            <a:ext cx="2955352" cy="7198452"/>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1" y="4292119"/>
            <a:ext cx="4657151" cy="566472"/>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591448"/>
            <a:ext cx="1718054" cy="967065"/>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5861229"/>
            <a:ext cx="6836636" cy="922555"/>
          </a:xfrm>
          <a:prstGeom prst="rect">
            <a:avLst/>
          </a:prstGeom>
        </p:spPr>
      </p:pic>
    </p:spTree>
    <p:extLst>
      <p:ext uri="{BB962C8B-B14F-4D97-AF65-F5344CB8AC3E}">
        <p14:creationId xmlns:p14="http://schemas.microsoft.com/office/powerpoint/2010/main" val="265381036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4" y="3836012"/>
            <a:ext cx="4592861" cy="298173"/>
          </a:xfrm>
          <a:prstGeom prst="rect">
            <a:avLst/>
          </a:prstGeom>
        </p:spPr>
        <p:txBody>
          <a:bodyPr vert="horz" wrap="none" lIns="0" tIns="0" rIns="0" bIns="0" rtlCol="0">
            <a:noAutofit/>
          </a:bodyPr>
          <a:lstStyle/>
          <a:p>
            <a:pPr defTabSz="685800"/>
            <a:r>
              <a:rPr lang="en-US" sz="1600" dirty="0">
                <a:solidFill>
                  <a:prstClr val="white"/>
                </a:solidFill>
                <a:latin typeface="Helvetica"/>
              </a:rPr>
              <a:t>November 2019 Residential School</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3" y="2325690"/>
            <a:ext cx="5493047" cy="548051"/>
          </a:xfrm>
          <a:prstGeom prst="rect">
            <a:avLst/>
          </a:prstGeom>
        </p:spPr>
        <p:txBody>
          <a:bodyPr/>
          <a:lstStyle/>
          <a:p>
            <a:pPr>
              <a:lnSpc>
                <a:spcPct val="100000"/>
              </a:lnSpc>
            </a:pPr>
            <a:r>
              <a:rPr lang="en-GB" sz="3200" dirty="0">
                <a:solidFill>
                  <a:schemeClr val="bg1"/>
                </a:solidFill>
              </a:rPr>
              <a:t>Review of Phase 3 </a:t>
            </a:r>
            <a:br>
              <a:rPr lang="en-GB" sz="3200" dirty="0">
                <a:solidFill>
                  <a:schemeClr val="bg1"/>
                </a:solidFill>
              </a:rPr>
            </a:br>
            <a:r>
              <a:rPr lang="en-GB" sz="3200" dirty="0">
                <a:solidFill>
                  <a:schemeClr val="bg1"/>
                </a:solidFill>
              </a:rPr>
              <a:t>OER development activity </a:t>
            </a:r>
          </a:p>
        </p:txBody>
      </p:sp>
      <p:sp>
        <p:nvSpPr>
          <p:cNvPr id="2" name="Rectangle 1">
            <a:extLst>
              <a:ext uri="{FF2B5EF4-FFF2-40B4-BE49-F238E27FC236}">
                <a16:creationId xmlns:a16="http://schemas.microsoft.com/office/drawing/2014/main" id="{091B274E-D604-3240-A618-B29F15A3F9F6}"/>
              </a:ext>
            </a:extLst>
          </p:cNvPr>
          <p:cNvSpPr/>
          <p:nvPr/>
        </p:nvSpPr>
        <p:spPr>
          <a:xfrm>
            <a:off x="3650952" y="4429497"/>
            <a:ext cx="5220486" cy="630942"/>
          </a:xfrm>
          <a:prstGeom prst="rect">
            <a:avLst/>
          </a:prstGeom>
        </p:spPr>
        <p:txBody>
          <a:bodyPr wrap="square">
            <a:spAutoFit/>
          </a:bodyPr>
          <a:lstStyle/>
          <a:p>
            <a:pPr defTabSz="685800"/>
            <a:r>
              <a:rPr lang="en-GB" sz="700" dirty="0">
                <a:solidFill>
                  <a:prstClr val="white"/>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prstClr val="white"/>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prstClr val="white"/>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5576" y="1556792"/>
            <a:ext cx="7845064" cy="4536504"/>
          </a:xfrm>
        </p:spPr>
        <p:txBody>
          <a:bodyPr/>
          <a:lstStyle/>
          <a:p>
            <a:pPr>
              <a:lnSpc>
                <a:spcPct val="114000"/>
              </a:lnSpc>
              <a:spcAft>
                <a:spcPts val="800"/>
              </a:spcAft>
            </a:pPr>
            <a:endParaRPr lang="en-GB" sz="2000" dirty="0">
              <a:latin typeface="Calibri" panose="020F0502020204030204" pitchFamily="34" charset="0"/>
              <a:ea typeface="Calibri" panose="020F0502020204030204" pitchFamily="34" charset="0"/>
              <a:cs typeface="Arial Unicode MS" panose="020B0604020202020204" pitchFamily="34" charset="-128"/>
            </a:endParaRPr>
          </a:p>
          <a:p>
            <a:pPr lvl="0">
              <a:lnSpc>
                <a:spcPct val="100000"/>
              </a:lnSpc>
              <a:spcBef>
                <a:spcPts val="0"/>
              </a:spcBef>
            </a:pPr>
            <a:r>
              <a:rPr lang="en-GB" sz="2800" dirty="0">
                <a:solidFill>
                  <a:srgbClr val="FF0000"/>
                </a:solidFill>
              </a:rPr>
              <a:t>Introduction</a:t>
            </a:r>
            <a:endParaRPr lang="en-GB" sz="2000" dirty="0">
              <a:latin typeface="Calibri" panose="020F0502020204030204" pitchFamily="34" charset="0"/>
              <a:ea typeface="Calibri" panose="020F0502020204030204" pitchFamily="34" charset="0"/>
              <a:cs typeface="Arial Unicode MS" panose="020B0604020202020204" pitchFamily="34" charset="-128"/>
            </a:endParaRP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Today’s activity follows on from the Phase 3 OER Development Activity you have already done in your teams. </a:t>
            </a:r>
            <a:endPar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Learning outcome</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After completing this activity, you will understand the different aspects of learning design as applied to OERs.</a:t>
            </a:r>
            <a:endParaRPr lang="en-GB" sz="24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endParaRPr lang="en-US" sz="2400" dirty="0">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409413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5576" y="1052736"/>
            <a:ext cx="8280920" cy="4536504"/>
          </a:xfrm>
        </p:spPr>
        <p:txBody>
          <a:bodyPr/>
          <a:lstStyle/>
          <a:p>
            <a:pPr>
              <a:lnSpc>
                <a:spcPct val="114000"/>
              </a:lnSpc>
              <a:spcAft>
                <a:spcPts val="800"/>
              </a:spcAft>
            </a:pPr>
            <a:endParaRPr lang="en-GB" sz="2000" dirty="0">
              <a:latin typeface="Calibri" panose="020F0502020204030204" pitchFamily="34" charset="0"/>
              <a:ea typeface="Calibri" panose="020F0502020204030204" pitchFamily="34" charset="0"/>
              <a:cs typeface="Arial Unicode MS" panose="020B0604020202020204" pitchFamily="34" charset="-128"/>
            </a:endParaRPr>
          </a:p>
          <a:p>
            <a:pPr>
              <a:lnSpc>
                <a:spcPct val="114000"/>
              </a:lnSpc>
              <a:spcAft>
                <a:spcPts val="800"/>
              </a:spcAft>
            </a:pPr>
            <a:r>
              <a:rPr lang="en-GB" sz="2400" b="1" dirty="0">
                <a:latin typeface="Calibri" panose="020F0502020204030204" pitchFamily="34" charset="0"/>
              </a:rPr>
              <a:t>Question:				Tricky topics tool:</a:t>
            </a:r>
          </a:p>
          <a:p>
            <a:pPr>
              <a:lnSpc>
                <a:spcPct val="114000"/>
              </a:lnSpc>
              <a:spcAft>
                <a:spcPts val="800"/>
              </a:spcAft>
            </a:pPr>
            <a:r>
              <a:rPr lang="en-GB" sz="2000" dirty="0">
                <a:latin typeface="Calibri" panose="020F0502020204030204" pitchFamily="34" charset="0"/>
              </a:rPr>
              <a:t>Who are your students?			Student profile </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What will they say about the course?	Word wheel</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What are the key topics?			Threshold concepts/ tricky topics</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How will you present the course?		Activity profile</a:t>
            </a:r>
            <a:endParaRPr lang="en-GB" sz="24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endParaRPr lang="en-US" sz="2400" dirty="0">
              <a:latin typeface="Calibri" panose="020F0502020204030204" pitchFamily="34" charset="0"/>
              <a:ea typeface="Calibri" panose="020F0502020204030204" pitchFamily="34" charset="0"/>
              <a:cs typeface="Arial Unicode MS" panose="020B0604020202020204" pitchFamily="34" charset="-128"/>
            </a:endParaRPr>
          </a:p>
        </p:txBody>
      </p:sp>
      <p:sp>
        <p:nvSpPr>
          <p:cNvPr id="3" name="Rectangle 2">
            <a:extLst>
              <a:ext uri="{FF2B5EF4-FFF2-40B4-BE49-F238E27FC236}">
                <a16:creationId xmlns:a16="http://schemas.microsoft.com/office/drawing/2014/main" id="{47802ED6-255A-45B0-B225-C2735071BF9F}"/>
              </a:ext>
            </a:extLst>
          </p:cNvPr>
          <p:cNvSpPr/>
          <p:nvPr/>
        </p:nvSpPr>
        <p:spPr>
          <a:xfrm>
            <a:off x="467544" y="601524"/>
            <a:ext cx="6624736" cy="523220"/>
          </a:xfrm>
          <a:prstGeom prst="rect">
            <a:avLst/>
          </a:prstGeom>
        </p:spPr>
        <p:txBody>
          <a:bodyPr wrap="square">
            <a:spAutoFit/>
          </a:bodyPr>
          <a:lstStyle/>
          <a:p>
            <a:r>
              <a:rPr lang="en-GB" sz="2800" dirty="0">
                <a:solidFill>
                  <a:srgbClr val="FF0000"/>
                </a:solidFill>
              </a:rPr>
              <a:t>Learning design questions and tools to help</a:t>
            </a:r>
            <a:endParaRPr lang="en-GB" sz="2800" dirty="0"/>
          </a:p>
        </p:txBody>
      </p:sp>
    </p:spTree>
    <p:extLst>
      <p:ext uri="{BB962C8B-B14F-4D97-AF65-F5344CB8AC3E}">
        <p14:creationId xmlns:p14="http://schemas.microsoft.com/office/powerpoint/2010/main" val="280211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058" y="1988840"/>
            <a:ext cx="8208912" cy="3693319"/>
          </a:xfrm>
          <a:prstGeom prst="rect">
            <a:avLst/>
          </a:prstGeom>
        </p:spPr>
        <p:txBody>
          <a:bodyPr wrap="square">
            <a:spAutoFit/>
          </a:bodyPr>
          <a:lstStyle/>
          <a:p>
            <a:r>
              <a:rPr lang="en-US" dirty="0"/>
              <a:t>We have asked you to prepare, in your teams, an A3 poster about the OER Development activity that can be stuck on a board or wall for all to read and where you can answer any questions other participants may have. This poster needed to provide information on what your team has done in the OER Development activity; such as the topic of the course you worked on, how far you have progressed and what media you have used. We provided a template (named TIDE Open Education Resource Development Template) to use as is or adapt for this purpose.</a:t>
            </a:r>
            <a:endParaRPr lang="en-GB" dirty="0"/>
          </a:p>
          <a:p>
            <a:endParaRPr lang="en-US" dirty="0"/>
          </a:p>
          <a:p>
            <a:r>
              <a:rPr lang="en-US" dirty="0"/>
              <a:t>After reading each other teams’ posters you will discuss the various tasks you have had to do in this and previous phases and the feedback you have received from your mentor with other teams in your room. Tutors act as facilitators and collate any comments you have or issues you raise about the activity to be fed back to the TIDE team.</a:t>
            </a:r>
            <a:endParaRPr lang="en-GB" dirty="0"/>
          </a:p>
        </p:txBody>
      </p:sp>
      <p:sp>
        <p:nvSpPr>
          <p:cNvPr id="3" name="Rectangle 2"/>
          <p:cNvSpPr/>
          <p:nvPr/>
        </p:nvSpPr>
        <p:spPr>
          <a:xfrm>
            <a:off x="467544" y="404664"/>
            <a:ext cx="4824536" cy="523220"/>
          </a:xfrm>
          <a:prstGeom prst="rect">
            <a:avLst/>
          </a:prstGeom>
        </p:spPr>
        <p:txBody>
          <a:bodyPr wrap="square">
            <a:spAutoFit/>
          </a:bodyPr>
          <a:lstStyle/>
          <a:p>
            <a:r>
              <a:rPr lang="en-GB" sz="2800" dirty="0">
                <a:solidFill>
                  <a:srgbClr val="FF0000"/>
                </a:solidFill>
              </a:rPr>
              <a:t>Poster activity</a:t>
            </a:r>
            <a:endParaRPr lang="en-GB" sz="2800" dirty="0"/>
          </a:p>
        </p:txBody>
      </p:sp>
    </p:spTree>
    <p:extLst>
      <p:ext uri="{BB962C8B-B14F-4D97-AF65-F5344CB8AC3E}">
        <p14:creationId xmlns:p14="http://schemas.microsoft.com/office/powerpoint/2010/main" val="263505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1052736"/>
            <a:ext cx="8424936" cy="4536504"/>
          </a:xfrm>
        </p:spPr>
        <p:txBody>
          <a:bodyPr/>
          <a:lstStyle/>
          <a:p>
            <a:pPr>
              <a:lnSpc>
                <a:spcPct val="114000"/>
              </a:lnSpc>
              <a:spcAft>
                <a:spcPts val="800"/>
              </a:spcAft>
            </a:pPr>
            <a:endParaRPr lang="en-GB" sz="20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What did you think about the OER development activity?</a:t>
            </a:r>
          </a:p>
          <a:p>
            <a:pPr marL="457200" indent="-457200">
              <a:lnSpc>
                <a:spcPct val="107000"/>
              </a:lnSpc>
              <a:spcAft>
                <a:spcPts val="80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Arial Unicode MS" panose="020B0604020202020204" pitchFamily="34" charset="-128"/>
              </a:rPr>
              <a:t>What worked well</a:t>
            </a:r>
          </a:p>
          <a:p>
            <a:pPr marL="457200" indent="-457200">
              <a:lnSpc>
                <a:spcPct val="107000"/>
              </a:lnSpc>
              <a:spcAft>
                <a:spcPts val="80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Arial Unicode MS" panose="020B0604020202020204" pitchFamily="34" charset="-128"/>
              </a:rPr>
              <a:t>What didn’t work well</a:t>
            </a:r>
          </a:p>
        </p:txBody>
      </p:sp>
    </p:spTree>
    <p:extLst>
      <p:ext uri="{BB962C8B-B14F-4D97-AF65-F5344CB8AC3E}">
        <p14:creationId xmlns:p14="http://schemas.microsoft.com/office/powerpoint/2010/main" val="26207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1052736"/>
            <a:ext cx="8424936" cy="4536504"/>
          </a:xfrm>
        </p:spPr>
        <p:txBody>
          <a:bodyPr/>
          <a:lstStyle/>
          <a:p>
            <a:pPr>
              <a:lnSpc>
                <a:spcPct val="107000"/>
              </a:lnSpc>
              <a:spcAft>
                <a:spcPts val="800"/>
              </a:spcAft>
            </a:pPr>
            <a:endPar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What are your top 3 tips for designing online courses?</a:t>
            </a: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 Content		- Delivery </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Discuss in your groups, produce 3 tips for each area and write on post-it notes.</a:t>
            </a:r>
            <a:endParaRPr lang="en-GB" sz="24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endParaRPr lang="en-US" sz="2400" dirty="0">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74255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1520" y="1556792"/>
            <a:ext cx="7918082" cy="5019773"/>
          </a:xfrm>
        </p:spPr>
        <p:txBody>
          <a:bodyPr/>
          <a:lstStyle/>
          <a:p>
            <a:pPr>
              <a:spcAft>
                <a:spcPts val="0"/>
              </a:spcAft>
            </a:pPr>
            <a:r>
              <a:rPr lang="en-GB" sz="2000" dirty="0">
                <a:latin typeface="Calibri" panose="020F0502020204030204" pitchFamily="34" charset="0"/>
                <a:ea typeface="Calibri" panose="020F0502020204030204" pitchFamily="34" charset="0"/>
                <a:cs typeface="Arial Unicode MS" panose="020B0604020202020204"/>
              </a:rPr>
              <a:t>The learning design process for educational resources aims to enable reflection, refinement, change and communication by focusing on forms of representation, notation and documentation such as word wheels, learner profiles and course activity profiles. </a:t>
            </a:r>
          </a:p>
          <a:p>
            <a:pPr>
              <a:spcAft>
                <a:spcPts val="0"/>
              </a:spcAft>
            </a:pPr>
            <a:r>
              <a:rPr lang="en-GB" sz="2000" dirty="0">
                <a:latin typeface="Calibri" panose="020F0502020204030204" pitchFamily="34" charset="0"/>
                <a:ea typeface="Calibri" panose="020F0502020204030204" pitchFamily="34" charset="0"/>
                <a:cs typeface="Arial Unicode MS" panose="020B0604020202020204"/>
              </a:rPr>
              <a:t>This can: </a:t>
            </a:r>
          </a:p>
          <a:p>
            <a:pPr marL="342900" lvl="0" indent="-342900">
              <a:spcAft>
                <a:spcPts val="0"/>
              </a:spcAft>
              <a:buFont typeface="Calibri" panose="020F0502020204030204" pitchFamily="34" charset="0"/>
              <a:buChar char="•"/>
            </a:pPr>
            <a:r>
              <a:rPr lang="en-GB" sz="2000" dirty="0">
                <a:latin typeface="Calibri" panose="020F0502020204030204" pitchFamily="34" charset="0"/>
                <a:ea typeface="Calibri" panose="020F0502020204030204" pitchFamily="34" charset="0"/>
                <a:cs typeface="Arial Unicode MS" panose="020B0604020202020204"/>
              </a:rPr>
              <a:t>make the structures of intended teaching and learning – the pedagogy – more visible and explicit thereby promoting understanding and reflection</a:t>
            </a:r>
          </a:p>
          <a:p>
            <a:pPr marL="342900" lvl="0" indent="-342900">
              <a:spcAft>
                <a:spcPts val="0"/>
              </a:spcAft>
              <a:buFont typeface="Calibri" panose="020F0502020204030204" pitchFamily="34" charset="0"/>
              <a:buChar char="•"/>
            </a:pPr>
            <a:r>
              <a:rPr lang="en-GB" sz="2000" dirty="0">
                <a:latin typeface="Calibri" panose="020F0502020204030204" pitchFamily="34" charset="0"/>
                <a:ea typeface="Calibri" panose="020F0502020204030204" pitchFamily="34" charset="0"/>
                <a:cs typeface="Arial Unicode MS" panose="020B0604020202020204"/>
              </a:rPr>
              <a:t>serve as a description or template, which can be adaptable or reused by another teacher to suit his/her own context</a:t>
            </a:r>
          </a:p>
          <a:p>
            <a:pPr marL="342900" lvl="0" indent="-342900">
              <a:spcAft>
                <a:spcPts val="0"/>
              </a:spcAft>
              <a:buFont typeface="Calibri" panose="020F0502020204030204" pitchFamily="34" charset="0"/>
              <a:buChar char="•"/>
            </a:pPr>
            <a:r>
              <a:rPr lang="en-GB" sz="2000" dirty="0">
                <a:latin typeface="Calibri" panose="020F0502020204030204" pitchFamily="34" charset="0"/>
                <a:ea typeface="Calibri" panose="020F0502020204030204" pitchFamily="34" charset="0"/>
                <a:cs typeface="Arial Unicode MS" panose="020B0604020202020204"/>
              </a:rPr>
              <a:t>add value to the building of shared understandings and communication between those involved in the design and teaching process</a:t>
            </a:r>
          </a:p>
          <a:p>
            <a:pPr marL="342900" lvl="0" indent="-342900">
              <a:spcAft>
                <a:spcPts val="0"/>
              </a:spcAft>
              <a:buFont typeface="Calibri" panose="020F0502020204030204" pitchFamily="34" charset="0"/>
              <a:buChar char="•"/>
            </a:pPr>
            <a:r>
              <a:rPr lang="en-GB" sz="2000" dirty="0">
                <a:latin typeface="Calibri" panose="020F0502020204030204" pitchFamily="34" charset="0"/>
                <a:ea typeface="Calibri" panose="020F0502020204030204" pitchFamily="34" charset="0"/>
                <a:cs typeface="Arial Unicode MS" panose="020B0604020202020204"/>
              </a:rPr>
              <a:t>promote creativity.</a:t>
            </a:r>
          </a:p>
          <a:p>
            <a:endParaRPr lang="en-GB" sz="2400" dirty="0"/>
          </a:p>
        </p:txBody>
      </p:sp>
      <p:sp>
        <p:nvSpPr>
          <p:cNvPr id="7" name="TextBox 6"/>
          <p:cNvSpPr txBox="1"/>
          <p:nvPr/>
        </p:nvSpPr>
        <p:spPr>
          <a:xfrm>
            <a:off x="403875" y="601524"/>
            <a:ext cx="8205104" cy="523220"/>
          </a:xfrm>
          <a:prstGeom prst="rect">
            <a:avLst/>
          </a:prstGeom>
          <a:noFill/>
        </p:spPr>
        <p:txBody>
          <a:bodyPr wrap="square" rtlCol="0">
            <a:spAutoFit/>
          </a:bodyPr>
          <a:lstStyle/>
          <a:p>
            <a:r>
              <a:rPr lang="en-GB" sz="2800" dirty="0">
                <a:solidFill>
                  <a:srgbClr val="FF0000"/>
                </a:solidFill>
              </a:rPr>
              <a:t>Points to consider when designing OER</a:t>
            </a:r>
          </a:p>
        </p:txBody>
      </p:sp>
      <p:sp>
        <p:nvSpPr>
          <p:cNvPr id="2" name="Rectangle 1"/>
          <p:cNvSpPr/>
          <p:nvPr/>
        </p:nvSpPr>
        <p:spPr>
          <a:xfrm>
            <a:off x="421520" y="901490"/>
            <a:ext cx="6544389" cy="375552"/>
          </a:xfrm>
          <a:prstGeom prst="rect">
            <a:avLst/>
          </a:prstGeom>
        </p:spPr>
        <p:txBody>
          <a:bodyPr wrap="square">
            <a:spAutoFit/>
          </a:bodyPr>
          <a:lstStyle/>
          <a:p>
            <a:pPr>
              <a:lnSpc>
                <a:spcPct val="107000"/>
              </a:lnSpc>
              <a:spcAft>
                <a:spcPts val="700"/>
              </a:spcAft>
            </a:pPr>
            <a:endParaRPr lang="en-GB" dirty="0">
              <a:effectLst/>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3826527633"/>
      </p:ext>
    </p:extLst>
  </p:cSld>
  <p:clrMapOvr>
    <a:masterClrMapping/>
  </p:clrMapOvr>
</p:sld>
</file>

<file path=ppt/theme/theme1.xml><?xml version="1.0" encoding="utf-8"?>
<a:theme xmlns:a="http://schemas.openxmlformats.org/drawingml/2006/main" name="TIDE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DE PP Template [Read-Only]" id="{8A09C1CC-9DCE-4933-BFF9-F20519C2F82B}" vid="{F93D5E99-17C0-465D-9371-27053E8CE482}"/>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TIDE PP Template</Template>
  <TotalTime>604</TotalTime>
  <Words>600</Words>
  <Application>Microsoft Office PowerPoint</Application>
  <PresentationFormat>On-screen Show (4:3)</PresentationFormat>
  <Paragraphs>46</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Helvetica</vt:lpstr>
      <vt:lpstr>Lucida Grande</vt:lpstr>
      <vt:lpstr>TIDE PP Template</vt:lpstr>
      <vt:lpstr>1_Office Theme</vt:lpstr>
      <vt:lpstr>Review of Phase 3  OER development activity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Roberts</dc:creator>
  <cp:lastModifiedBy>Rachel.Rogers</cp:lastModifiedBy>
  <cp:revision>53</cp:revision>
  <cp:lastPrinted>2019-11-19T16:48:36Z</cp:lastPrinted>
  <dcterms:created xsi:type="dcterms:W3CDTF">2018-04-27T13:34:39Z</dcterms:created>
  <dcterms:modified xsi:type="dcterms:W3CDTF">2021-05-13T15:39:11Z</dcterms:modified>
</cp:coreProperties>
</file>