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 id="2147483682" r:id="rId2"/>
  </p:sldMasterIdLst>
  <p:notesMasterIdLst>
    <p:notesMasterId r:id="rId10"/>
  </p:notesMasterIdLst>
  <p:handoutMasterIdLst>
    <p:handoutMasterId r:id="rId11"/>
  </p:handoutMasterIdLst>
  <p:sldIdLst>
    <p:sldId id="304" r:id="rId3"/>
    <p:sldId id="258" r:id="rId4"/>
    <p:sldId id="280" r:id="rId5"/>
    <p:sldId id="277" r:id="rId6"/>
    <p:sldId id="279" r:id="rId7"/>
    <p:sldId id="281" r:id="rId8"/>
    <p:sldId id="265" r:id="rId9"/>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F1BBC9-ABFF-4E41-A114-D4EE304B3DC5}" v="4" dt="2019-11-04T12:06:48.7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75" autoAdjust="0"/>
    <p:restoredTop sz="79747" autoAdjust="0"/>
  </p:normalViewPr>
  <p:slideViewPr>
    <p:cSldViewPr>
      <p:cViewPr varScale="1">
        <p:scale>
          <a:sx n="53" d="100"/>
          <a:sy n="53" d="100"/>
        </p:scale>
        <p:origin x="189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6400" cy="496889"/>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9" y="1"/>
            <a:ext cx="2946400" cy="496889"/>
          </a:xfrm>
          <a:prstGeom prst="rect">
            <a:avLst/>
          </a:prstGeom>
        </p:spPr>
        <p:txBody>
          <a:bodyPr vert="horz" lIns="91440" tIns="45720" rIns="91440" bIns="45720" rtlCol="0"/>
          <a:lstStyle>
            <a:lvl1pPr algn="r">
              <a:defRPr sz="1200"/>
            </a:lvl1pPr>
          </a:lstStyle>
          <a:p>
            <a:fld id="{A3F1F470-5C67-45E4-8393-65923A5CE7BD}" type="datetimeFigureOut">
              <a:rPr lang="en-GB" smtClean="0"/>
              <a:t>13/05/2021</a:t>
            </a:fld>
            <a:endParaRPr lang="en-GB"/>
          </a:p>
        </p:txBody>
      </p:sp>
      <p:sp>
        <p:nvSpPr>
          <p:cNvPr id="4" name="Footer Placeholder 3"/>
          <p:cNvSpPr>
            <a:spLocks noGrp="1"/>
          </p:cNvSpPr>
          <p:nvPr>
            <p:ph type="ftr" sz="quarter" idx="2"/>
          </p:nvPr>
        </p:nvSpPr>
        <p:spPr>
          <a:xfrm>
            <a:off x="0" y="9429750"/>
            <a:ext cx="2946400" cy="496889"/>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9" y="9429750"/>
            <a:ext cx="2946400" cy="496889"/>
          </a:xfrm>
          <a:prstGeom prst="rect">
            <a:avLst/>
          </a:prstGeom>
        </p:spPr>
        <p:txBody>
          <a:bodyPr vert="horz" lIns="91440" tIns="45720" rIns="91440" bIns="45720" rtlCol="0" anchor="b"/>
          <a:lstStyle>
            <a:lvl1pPr algn="r">
              <a:defRPr sz="1200"/>
            </a:lvl1pPr>
          </a:lstStyle>
          <a:p>
            <a:fld id="{D949EC24-4007-42F3-BFEE-61E9E5555CB8}" type="slidenum">
              <a:rPr lang="en-GB" smtClean="0"/>
              <a:t>‹#›</a:t>
            </a:fld>
            <a:endParaRPr lang="en-GB"/>
          </a:p>
        </p:txBody>
      </p:sp>
    </p:spTree>
    <p:extLst>
      <p:ext uri="{BB962C8B-B14F-4D97-AF65-F5344CB8AC3E}">
        <p14:creationId xmlns:p14="http://schemas.microsoft.com/office/powerpoint/2010/main" val="26297329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4" y="0"/>
            <a:ext cx="2945659" cy="496332"/>
          </a:xfrm>
          <a:prstGeom prst="rect">
            <a:avLst/>
          </a:prstGeom>
        </p:spPr>
        <p:txBody>
          <a:bodyPr vert="horz" lIns="91440" tIns="45720" rIns="91440" bIns="45720" rtlCol="0"/>
          <a:lstStyle>
            <a:lvl1pPr algn="r">
              <a:defRPr sz="1200"/>
            </a:lvl1pPr>
          </a:lstStyle>
          <a:p>
            <a:fld id="{C4F76DF8-856B-452F-90BB-0CDF18EF1C07}" type="datetimeFigureOut">
              <a:rPr lang="en-GB" smtClean="0"/>
              <a:t>13/05/2021</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4"/>
            <a:ext cx="5438140" cy="446698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4" y="9428583"/>
            <a:ext cx="2945659" cy="496332"/>
          </a:xfrm>
          <a:prstGeom prst="rect">
            <a:avLst/>
          </a:prstGeom>
        </p:spPr>
        <p:txBody>
          <a:bodyPr vert="horz" lIns="91440" tIns="45720" rIns="91440" bIns="45720" rtlCol="0" anchor="b"/>
          <a:lstStyle>
            <a:lvl1pPr algn="r">
              <a:defRPr sz="1200"/>
            </a:lvl1pPr>
          </a:lstStyle>
          <a:p>
            <a:fld id="{9B73ACB7-17F5-4FE7-96DD-F787BD192541}" type="slidenum">
              <a:rPr lang="en-GB" smtClean="0"/>
              <a:t>‹#›</a:t>
            </a:fld>
            <a:endParaRPr lang="en-GB"/>
          </a:p>
        </p:txBody>
      </p:sp>
    </p:spTree>
    <p:extLst>
      <p:ext uri="{BB962C8B-B14F-4D97-AF65-F5344CB8AC3E}">
        <p14:creationId xmlns:p14="http://schemas.microsoft.com/office/powerpoint/2010/main" val="1245961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00000000-1234-1234-1234-123412341234}" type="slidenum">
              <a:rPr kumimoji="0" lang="en-GB" sz="1200" b="0" i="0" u="none" strike="noStrike" kern="1200" cap="none" spc="0" normalizeH="0" baseline="0" noProof="0" smtClean="0">
                <a:ln>
                  <a:noFill/>
                </a:ln>
                <a:solidFill>
                  <a:prstClr val="black"/>
                </a:solidFill>
                <a:effectLst/>
                <a:uLnTx/>
                <a:uFillTx/>
                <a:latin typeface="Calibri"/>
                <a:ea typeface="Calibri"/>
                <a:cs typeface="Calibri"/>
                <a:sym typeface="Calibri"/>
              </a:rPr>
              <a:pPr marL="0" marR="0" lvl="0" indent="0" algn="r" defTabSz="6858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275193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Apology re mentor</a:t>
            </a:r>
          </a:p>
          <a:p>
            <a:endParaRPr lang="en-GB" dirty="0"/>
          </a:p>
          <a:p>
            <a:r>
              <a:rPr lang="en-GB" dirty="0"/>
              <a:t>Put up </a:t>
            </a:r>
            <a:r>
              <a:rPr lang="en-GB" dirty="0" err="1"/>
              <a:t>Yad</a:t>
            </a:r>
            <a:r>
              <a:rPr lang="en-GB" dirty="0"/>
              <a:t> B and </a:t>
            </a:r>
            <a:r>
              <a:rPr lang="en-GB" dirty="0" err="1"/>
              <a:t>Bago</a:t>
            </a:r>
            <a:r>
              <a:rPr lang="en-GB" dirty="0"/>
              <a:t> A Phase 3 material and ask them to talk to it</a:t>
            </a:r>
          </a:p>
          <a:p>
            <a:endParaRPr lang="en-GB" dirty="0"/>
          </a:p>
        </p:txBody>
      </p:sp>
      <p:sp>
        <p:nvSpPr>
          <p:cNvPr id="4" name="Slide Number Placeholder 3"/>
          <p:cNvSpPr>
            <a:spLocks noGrp="1"/>
          </p:cNvSpPr>
          <p:nvPr>
            <p:ph type="sldNum" sz="quarter" idx="10"/>
          </p:nvPr>
        </p:nvSpPr>
        <p:spPr/>
        <p:txBody>
          <a:bodyPr/>
          <a:lstStyle/>
          <a:p>
            <a:fld id="{B273AAB7-6C1A-4E1B-8170-507D7609494A}" type="slidenum">
              <a:rPr lang="en-GB" smtClean="0"/>
              <a:pPr/>
              <a:t>2</a:t>
            </a:fld>
            <a:endParaRPr lang="en-GB"/>
          </a:p>
        </p:txBody>
      </p:sp>
    </p:spTree>
    <p:extLst>
      <p:ext uri="{BB962C8B-B14F-4D97-AF65-F5344CB8AC3E}">
        <p14:creationId xmlns:p14="http://schemas.microsoft.com/office/powerpoint/2010/main" val="1880574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Let them know this and a couple of other slides not in their packs</a:t>
            </a:r>
          </a:p>
        </p:txBody>
      </p:sp>
      <p:sp>
        <p:nvSpPr>
          <p:cNvPr id="4" name="Slide Number Placeholder 3"/>
          <p:cNvSpPr>
            <a:spLocks noGrp="1"/>
          </p:cNvSpPr>
          <p:nvPr>
            <p:ph type="sldNum" sz="quarter" idx="10"/>
          </p:nvPr>
        </p:nvSpPr>
        <p:spPr/>
        <p:txBody>
          <a:bodyPr/>
          <a:lstStyle/>
          <a:p>
            <a:fld id="{B273AAB7-6C1A-4E1B-8170-507D7609494A}" type="slidenum">
              <a:rPr lang="en-GB" smtClean="0"/>
              <a:pPr/>
              <a:t>3</a:t>
            </a:fld>
            <a:endParaRPr lang="en-GB"/>
          </a:p>
        </p:txBody>
      </p:sp>
    </p:spTree>
    <p:extLst>
      <p:ext uri="{BB962C8B-B14F-4D97-AF65-F5344CB8AC3E}">
        <p14:creationId xmlns:p14="http://schemas.microsoft.com/office/powerpoint/2010/main" val="31174408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B73ACB7-17F5-4FE7-96DD-F787BD192541}" type="slidenum">
              <a:rPr lang="en-GB" smtClean="0"/>
              <a:t>4</a:t>
            </a:fld>
            <a:endParaRPr lang="en-GB"/>
          </a:p>
        </p:txBody>
      </p:sp>
    </p:spTree>
    <p:extLst>
      <p:ext uri="{BB962C8B-B14F-4D97-AF65-F5344CB8AC3E}">
        <p14:creationId xmlns:p14="http://schemas.microsoft.com/office/powerpoint/2010/main" val="4843844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273AAB7-6C1A-4E1B-8170-507D7609494A}" type="slidenum">
              <a:rPr lang="en-GB" smtClean="0"/>
              <a:pPr/>
              <a:t>5</a:t>
            </a:fld>
            <a:endParaRPr lang="en-GB"/>
          </a:p>
        </p:txBody>
      </p:sp>
    </p:spTree>
    <p:extLst>
      <p:ext uri="{BB962C8B-B14F-4D97-AF65-F5344CB8AC3E}">
        <p14:creationId xmlns:p14="http://schemas.microsoft.com/office/powerpoint/2010/main" val="31218290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10"/>
          </p:nvPr>
        </p:nvSpPr>
        <p:spPr/>
        <p:txBody>
          <a:bodyPr/>
          <a:lstStyle/>
          <a:p>
            <a:fld id="{B273AAB7-6C1A-4E1B-8170-507D7609494A}" type="slidenum">
              <a:rPr lang="en-GB" smtClean="0"/>
              <a:pPr/>
              <a:t>6</a:t>
            </a:fld>
            <a:endParaRPr lang="en-GB"/>
          </a:p>
        </p:txBody>
      </p:sp>
    </p:spTree>
    <p:extLst>
      <p:ext uri="{BB962C8B-B14F-4D97-AF65-F5344CB8AC3E}">
        <p14:creationId xmlns:p14="http://schemas.microsoft.com/office/powerpoint/2010/main" val="23729880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273AAB7-6C1A-4E1B-8170-507D7609494A}" type="slidenum">
              <a:rPr lang="en-GB" smtClean="0"/>
              <a:pPr/>
              <a:t>7</a:t>
            </a:fld>
            <a:endParaRPr lang="en-GB"/>
          </a:p>
        </p:txBody>
      </p:sp>
    </p:spTree>
    <p:extLst>
      <p:ext uri="{BB962C8B-B14F-4D97-AF65-F5344CB8AC3E}">
        <p14:creationId xmlns:p14="http://schemas.microsoft.com/office/powerpoint/2010/main" val="4364526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9571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13/05/2021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268710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13/05/2021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9940249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layout - just text">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3" name="Title 1">
            <a:extLst>
              <a:ext uri="{FF2B5EF4-FFF2-40B4-BE49-F238E27FC236}">
                <a16:creationId xmlns:a16="http://schemas.microsoft.com/office/drawing/2014/main" id="{56ABEA7B-7448-4E43-A7A4-3421CD2E272B}"/>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
        <p:nvSpPr>
          <p:cNvPr id="7" name="Content Placeholder 2">
            <a:extLst>
              <a:ext uri="{FF2B5EF4-FFF2-40B4-BE49-F238E27FC236}">
                <a16:creationId xmlns:a16="http://schemas.microsoft.com/office/drawing/2014/main" id="{FDA22121-4331-41E2-B269-75755B804956}"/>
              </a:ext>
            </a:extLst>
          </p:cNvPr>
          <p:cNvSpPr>
            <a:spLocks noGrp="1"/>
          </p:cNvSpPr>
          <p:nvPr>
            <p:ph idx="1" hasCustomPrompt="1"/>
          </p:nvPr>
        </p:nvSpPr>
        <p:spPr>
          <a:xfrm>
            <a:off x="388801" y="1150618"/>
            <a:ext cx="8263493" cy="5214348"/>
          </a:xfrm>
          <a:prstGeom prst="rect">
            <a:avLst/>
          </a:prstGeom>
        </p:spPr>
        <p:txBody>
          <a:bodyPr lIns="36000" tIns="36000" rIns="36000" bIns="36000"/>
          <a:lstStyle>
            <a:lvl1pPr marL="0" indent="0">
              <a:buNone/>
              <a:defRPr sz="1200"/>
            </a:lvl1pPr>
            <a:lvl2pPr marL="457189" indent="0">
              <a:buNone/>
              <a:defRPr sz="1200"/>
            </a:lvl2pPr>
            <a:lvl3pPr marL="914377" indent="0">
              <a:buNone/>
              <a:defRPr sz="1200"/>
            </a:lvl3pPr>
            <a:lvl4pPr marL="1371566" indent="0">
              <a:buNone/>
              <a:defRPr sz="1200"/>
            </a:lvl4pPr>
            <a:lvl5pPr marL="1828754" indent="0">
              <a:buNone/>
              <a:defRPr sz="1200"/>
            </a:lvl5pPr>
          </a:lstStyle>
          <a:p>
            <a:pPr lvl="0"/>
            <a:r>
              <a:rPr lang="en-US" dirty="0"/>
              <a:t>Body text</a:t>
            </a:r>
          </a:p>
        </p:txBody>
      </p:sp>
    </p:spTree>
    <p:extLst>
      <p:ext uri="{BB962C8B-B14F-4D97-AF65-F5344CB8AC3E}">
        <p14:creationId xmlns:p14="http://schemas.microsoft.com/office/powerpoint/2010/main" val="3027451399"/>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layout - 3 column">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9" name="Text Placeholder 2">
            <a:extLst>
              <a:ext uri="{FF2B5EF4-FFF2-40B4-BE49-F238E27FC236}">
                <a16:creationId xmlns:a16="http://schemas.microsoft.com/office/drawing/2014/main" id="{4E768777-3248-42B2-85F9-58D5B20C6E63}"/>
              </a:ext>
            </a:extLst>
          </p:cNvPr>
          <p:cNvSpPr>
            <a:spLocks noGrp="1"/>
          </p:cNvSpPr>
          <p:nvPr>
            <p:ph type="body" sz="quarter" idx="17" hasCustomPrompt="1"/>
          </p:nvPr>
        </p:nvSpPr>
        <p:spPr>
          <a:xfrm>
            <a:off x="3086030" y="1150618"/>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3" name="Text Placeholder 2">
            <a:extLst>
              <a:ext uri="{FF2B5EF4-FFF2-40B4-BE49-F238E27FC236}">
                <a16:creationId xmlns:a16="http://schemas.microsoft.com/office/drawing/2014/main" id="{F7E46CCE-0535-4E3E-9668-C3EC281E6A5C}"/>
              </a:ext>
            </a:extLst>
          </p:cNvPr>
          <p:cNvSpPr>
            <a:spLocks noGrp="1"/>
          </p:cNvSpPr>
          <p:nvPr>
            <p:ph type="body" sz="quarter" idx="16" hasCustomPrompt="1"/>
          </p:nvPr>
        </p:nvSpPr>
        <p:spPr>
          <a:xfrm>
            <a:off x="5783259" y="1150615"/>
            <a:ext cx="2869035" cy="5214348"/>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6" name="Title 1">
            <a:extLst>
              <a:ext uri="{FF2B5EF4-FFF2-40B4-BE49-F238E27FC236}">
                <a16:creationId xmlns:a16="http://schemas.microsoft.com/office/drawing/2014/main" id="{99316F6E-405A-4A01-9184-79CC1058A919}"/>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749459937"/>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9" name="Picture 18" descr="1_TheOU_Logo.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970737" y="258878"/>
            <a:ext cx="909812" cy="623852"/>
          </a:xfrm>
          <a:prstGeom prst="rect">
            <a:avLst/>
          </a:prstGeom>
        </p:spPr>
      </p:pic>
      <p:sp>
        <p:nvSpPr>
          <p:cNvPr id="3" name="Rectangle 2">
            <a:extLst>
              <a:ext uri="{FF2B5EF4-FFF2-40B4-BE49-F238E27FC236}">
                <a16:creationId xmlns:a16="http://schemas.microsoft.com/office/drawing/2014/main" id="{FD07A26B-FB91-4268-AE80-63214307C03F}"/>
              </a:ext>
            </a:extLst>
          </p:cNvPr>
          <p:cNvSpPr/>
          <p:nvPr userDrawn="1"/>
        </p:nvSpPr>
        <p:spPr>
          <a:xfrm>
            <a:off x="0" y="6482692"/>
            <a:ext cx="9144000" cy="375309"/>
          </a:xfrm>
          <a:prstGeom prst="rect">
            <a:avLst/>
          </a:prstGeom>
          <a:solidFill>
            <a:srgbClr val="EB600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738"/>
          </a:p>
        </p:txBody>
      </p:sp>
      <p:sp>
        <p:nvSpPr>
          <p:cNvPr id="4" name="Title 3">
            <a:extLst>
              <a:ext uri="{FF2B5EF4-FFF2-40B4-BE49-F238E27FC236}">
                <a16:creationId xmlns:a16="http://schemas.microsoft.com/office/drawing/2014/main" id="{BF84B4DE-83A6-4726-9008-0C7F75D02D1F}"/>
              </a:ext>
            </a:extLst>
          </p:cNvPr>
          <p:cNvSpPr>
            <a:spLocks noGrp="1"/>
          </p:cNvSpPr>
          <p:nvPr>
            <p:ph type="title"/>
          </p:nvPr>
        </p:nvSpPr>
        <p:spPr>
          <a:xfrm>
            <a:off x="628515" y="364883"/>
            <a:ext cx="7886972" cy="623852"/>
          </a:xfrm>
          <a:prstGeom prst="rect">
            <a:avLst/>
          </a:prstGeom>
        </p:spPr>
        <p:txBody>
          <a:bodyPr/>
          <a:lstStyle>
            <a:lvl1pPr>
              <a:defRPr sz="1898">
                <a:latin typeface="Arial" panose="020B0604020202020204" pitchFamily="34" charset="0"/>
                <a:cs typeface="Arial" panose="020B0604020202020204" pitchFamily="34" charset="0"/>
              </a:defRPr>
            </a:lvl1pPr>
          </a:lstStyle>
          <a:p>
            <a:r>
              <a:rPr lang="en-US" dirty="0"/>
              <a:t>Click to edit Master title style</a:t>
            </a:r>
            <a:endParaRPr lang="en-GB" dirty="0"/>
          </a:p>
        </p:txBody>
      </p:sp>
      <p:pic>
        <p:nvPicPr>
          <p:cNvPr id="6" name="Picture 5">
            <a:extLst>
              <a:ext uri="{FF2B5EF4-FFF2-40B4-BE49-F238E27FC236}">
                <a16:creationId xmlns:a16="http://schemas.microsoft.com/office/drawing/2014/main" id="{F645E500-E4D1-47B6-8A49-38CF5EF7DA9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914941" y="210364"/>
            <a:ext cx="965609" cy="544365"/>
          </a:xfrm>
          <a:prstGeom prst="rect">
            <a:avLst/>
          </a:prstGeom>
        </p:spPr>
      </p:pic>
    </p:spTree>
    <p:extLst>
      <p:ext uri="{BB962C8B-B14F-4D97-AF65-F5344CB8AC3E}">
        <p14:creationId xmlns:p14="http://schemas.microsoft.com/office/powerpoint/2010/main" val="17566034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4" name="Rectangle 3"/>
          <p:cNvSpPr/>
          <p:nvPr userDrawn="1"/>
        </p:nvSpPr>
        <p:spPr>
          <a:xfrm>
            <a:off x="0" y="-2925"/>
            <a:ext cx="9144000" cy="6860925"/>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371"/>
          </a:p>
        </p:txBody>
      </p:sp>
      <p:sp>
        <p:nvSpPr>
          <p:cNvPr id="6" name="Title 1"/>
          <p:cNvSpPr>
            <a:spLocks noGrp="1"/>
          </p:cNvSpPr>
          <p:nvPr>
            <p:ph type="ctrTitle" hasCustomPrompt="1"/>
          </p:nvPr>
        </p:nvSpPr>
        <p:spPr>
          <a:xfrm>
            <a:off x="372754" y="2081216"/>
            <a:ext cx="8394719" cy="3271411"/>
          </a:xfrm>
          <a:prstGeom prst="rect">
            <a:avLst/>
          </a:prstGeom>
        </p:spPr>
        <p:txBody>
          <a:bodyPr/>
          <a:lstStyle>
            <a:lvl1pPr algn="ctr">
              <a:lnSpc>
                <a:spcPts val="2636"/>
              </a:lnSpc>
              <a:defRPr lang="en-GB" dirty="0">
                <a:solidFill>
                  <a:schemeClr val="bg1"/>
                </a:solidFill>
              </a:defRPr>
            </a:lvl1pPr>
          </a:lstStyle>
          <a:p>
            <a:br>
              <a:rPr lang="en-GB" dirty="0"/>
            </a:br>
            <a:br>
              <a:rPr lang="en-GB" dirty="0"/>
            </a:br>
            <a:br>
              <a:rPr lang="en-GB" dirty="0"/>
            </a:br>
            <a:endParaRPr lang="en-GB" dirty="0"/>
          </a:p>
        </p:txBody>
      </p:sp>
    </p:spTree>
    <p:extLst>
      <p:ext uri="{BB962C8B-B14F-4D97-AF65-F5344CB8AC3E}">
        <p14:creationId xmlns:p14="http://schemas.microsoft.com/office/powerpoint/2010/main" val="11949067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8628804" y="6277314"/>
            <a:ext cx="483731" cy="567935"/>
          </a:xfrm>
          <a:prstGeom prst="rect">
            <a:avLst/>
          </a:prstGeom>
        </p:spPr>
        <p:txBody>
          <a:bodyPr/>
          <a:lstStyle/>
          <a:p>
            <a:pPr algn="ctr"/>
            <a:fld id="{C0BADC3D-1509-2C4E-AB5E-AF0356668A88}" type="slidenum">
              <a:rPr lang="en-GB" smtClean="0"/>
              <a:pPr algn="ctr"/>
              <a:t>‹#›</a:t>
            </a:fld>
            <a:endParaRPr lang="en-GB" dirty="0"/>
          </a:p>
        </p:txBody>
      </p:sp>
      <p:sp>
        <p:nvSpPr>
          <p:cNvPr id="6" name="Title 1">
            <a:extLst>
              <a:ext uri="{FF2B5EF4-FFF2-40B4-BE49-F238E27FC236}">
                <a16:creationId xmlns:a16="http://schemas.microsoft.com/office/drawing/2014/main" id="{7EEEF48D-AAD9-49BB-8D9F-21813F6D70FC}"/>
              </a:ext>
            </a:extLst>
          </p:cNvPr>
          <p:cNvSpPr txBox="1">
            <a:spLocks/>
          </p:cNvSpPr>
          <p:nvPr userDrawn="1"/>
        </p:nvSpPr>
        <p:spPr>
          <a:xfrm>
            <a:off x="3568890" y="5188887"/>
            <a:ext cx="4842638" cy="730735"/>
          </a:xfrm>
          <a:prstGeom prst="rect">
            <a:avLst/>
          </a:prstGeom>
        </p:spPr>
        <p:txBody>
          <a:bodyPr/>
          <a:lstStyle>
            <a:lvl1pPr algn="l" defTabSz="650276" rtl="0" eaLnBrk="1" latinLnBrk="0" hangingPunct="1">
              <a:lnSpc>
                <a:spcPts val="5200"/>
              </a:lnSpc>
              <a:spcBef>
                <a:spcPts val="0"/>
              </a:spcBef>
              <a:buNone/>
              <a:defRPr sz="4500" b="1" kern="1200">
                <a:solidFill>
                  <a:schemeClr val="tx1"/>
                </a:solidFill>
                <a:latin typeface="+mj-lt"/>
                <a:ea typeface="+mj-ea"/>
                <a:cs typeface="+mj-cs"/>
              </a:defRPr>
            </a:lvl1pPr>
          </a:lstStyle>
          <a:p>
            <a:endParaRPr lang="en-GB" sz="2372" dirty="0"/>
          </a:p>
        </p:txBody>
      </p:sp>
    </p:spTree>
    <p:extLst>
      <p:ext uri="{BB962C8B-B14F-4D97-AF65-F5344CB8AC3E}">
        <p14:creationId xmlns:p14="http://schemas.microsoft.com/office/powerpoint/2010/main" val="1008444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78867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22252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13/05/2021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208880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13/05/2021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627392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n-US"/>
              <a:t>Click to edit Master title style</a:t>
            </a:r>
            <a:endParaRPr lang="en-GB"/>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13/05/2021</a:t>
            </a:fld>
            <a:endParaRPr lang="en-GB"/>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71238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13/05/2021</a:t>
            </a:fld>
            <a:endParaRPr lang="en-GB"/>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93149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13/05/2021</a:t>
            </a:fld>
            <a:endParaRPr lang="en-GB"/>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738128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13/05/2021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803161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391" y="987426"/>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13/05/2021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994600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6.xml"/><Relationship Id="rId7" Type="http://schemas.openxmlformats.org/officeDocument/2006/relationships/image" Target="../media/image4.png"/><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Content Placeholder 4"/>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7054879" y="485814"/>
            <a:ext cx="1384271" cy="779888"/>
          </a:xfrm>
          <a:prstGeom prst="rect">
            <a:avLst/>
          </a:prstGeom>
        </p:spPr>
      </p:pic>
    </p:spTree>
    <p:extLst>
      <p:ext uri="{BB962C8B-B14F-4D97-AF65-F5344CB8AC3E}">
        <p14:creationId xmlns:p14="http://schemas.microsoft.com/office/powerpoint/2010/main" val="609573363"/>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8" r:id="rId12"/>
    <p:sldLayoutId id="2147483679"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DADA9AC-09FD-7C48-9CDC-8BC3FBDEF118}"/>
              </a:ext>
            </a:extLst>
          </p:cNvPr>
          <p:cNvSpPr/>
          <p:nvPr userDrawn="1"/>
        </p:nvSpPr>
        <p:spPr>
          <a:xfrm>
            <a:off x="0" y="-1"/>
            <a:ext cx="9144000" cy="5782804"/>
          </a:xfrm>
          <a:prstGeom prst="rect">
            <a:avLst/>
          </a:prstGeom>
          <a:solidFill>
            <a:srgbClr val="EA53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0" name="Oval 9">
            <a:extLst>
              <a:ext uri="{FF2B5EF4-FFF2-40B4-BE49-F238E27FC236}">
                <a16:creationId xmlns:a16="http://schemas.microsoft.com/office/drawing/2014/main" id="{4C279D9C-41B5-407B-BB25-D4AD402308AC}"/>
              </a:ext>
            </a:extLst>
          </p:cNvPr>
          <p:cNvSpPr/>
          <p:nvPr userDrawn="1"/>
        </p:nvSpPr>
        <p:spPr>
          <a:xfrm rot="12190506">
            <a:off x="-1922246" y="-396098"/>
            <a:ext cx="5269241" cy="7191228"/>
          </a:xfrm>
          <a:prstGeom prst="chord">
            <a:avLst>
              <a:gd name="adj1" fmla="val 2776418"/>
              <a:gd name="adj2" fmla="val 16002289"/>
            </a:avLst>
          </a:prstGeom>
          <a:solidFill>
            <a:schemeClr val="bg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38" dirty="0"/>
          </a:p>
        </p:txBody>
      </p:sp>
      <p:sp>
        <p:nvSpPr>
          <p:cNvPr id="12" name="TextBox 11">
            <a:extLst>
              <a:ext uri="{FF2B5EF4-FFF2-40B4-BE49-F238E27FC236}">
                <a16:creationId xmlns:a16="http://schemas.microsoft.com/office/drawing/2014/main" id="{D3932AFB-98BB-47E6-A66A-42A8B2216A6E}"/>
              </a:ext>
            </a:extLst>
          </p:cNvPr>
          <p:cNvSpPr txBox="1"/>
          <p:nvPr userDrawn="1"/>
        </p:nvSpPr>
        <p:spPr>
          <a:xfrm>
            <a:off x="5547395" y="667260"/>
            <a:ext cx="3548481" cy="611578"/>
          </a:xfrm>
          <a:prstGeom prst="rect">
            <a:avLst/>
          </a:prstGeom>
          <a:noFill/>
        </p:spPr>
        <p:txBody>
          <a:bodyPr wrap="square" rtlCol="0">
            <a:spAutoFit/>
          </a:bodyPr>
          <a:lstStyle/>
          <a:p>
            <a:r>
              <a:rPr lang="en-GB" sz="1687" b="1" dirty="0">
                <a:solidFill>
                  <a:schemeClr val="bg1"/>
                </a:solidFill>
                <a:latin typeface="Arial" panose="020B0604020202020204" pitchFamily="34" charset="0"/>
                <a:cs typeface="Arial" panose="020B0604020202020204" pitchFamily="34" charset="0"/>
              </a:rPr>
              <a:t>Transformation by Innovation </a:t>
            </a:r>
          </a:p>
          <a:p>
            <a:r>
              <a:rPr lang="en-GB" sz="1687" b="1" dirty="0">
                <a:solidFill>
                  <a:schemeClr val="bg1"/>
                </a:solidFill>
                <a:latin typeface="Arial" panose="020B0604020202020204" pitchFamily="34" charset="0"/>
                <a:cs typeface="Arial" panose="020B0604020202020204" pitchFamily="34" charset="0"/>
              </a:rPr>
              <a:t>in Distance Education</a:t>
            </a:r>
          </a:p>
        </p:txBody>
      </p:sp>
      <p:pic>
        <p:nvPicPr>
          <p:cNvPr id="13" name="Picture 12">
            <a:extLst>
              <a:ext uri="{FF2B5EF4-FFF2-40B4-BE49-F238E27FC236}">
                <a16:creationId xmlns:a16="http://schemas.microsoft.com/office/drawing/2014/main" id="{53C559C2-8C6E-45A5-9148-D5B12B0EEC22}"/>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t="-3432" b="-4056"/>
          <a:stretch/>
        </p:blipFill>
        <p:spPr>
          <a:xfrm>
            <a:off x="-135082" y="-232871"/>
            <a:ext cx="2955352" cy="7198452"/>
          </a:xfrm>
          <a:prstGeom prst="rect">
            <a:avLst/>
          </a:prstGeom>
        </p:spPr>
      </p:pic>
      <p:sp>
        <p:nvSpPr>
          <p:cNvPr id="16" name="TextBox 15">
            <a:extLst>
              <a:ext uri="{FF2B5EF4-FFF2-40B4-BE49-F238E27FC236}">
                <a16:creationId xmlns:a16="http://schemas.microsoft.com/office/drawing/2014/main" id="{9D980B62-A8DC-41B1-BFA4-DF6E668D2134}"/>
              </a:ext>
            </a:extLst>
          </p:cNvPr>
          <p:cNvSpPr txBox="1"/>
          <p:nvPr userDrawn="1"/>
        </p:nvSpPr>
        <p:spPr>
          <a:xfrm>
            <a:off x="3701211" y="4292119"/>
            <a:ext cx="4657151" cy="566472"/>
          </a:xfrm>
          <a:prstGeom prst="rect">
            <a:avLst/>
          </a:prstGeom>
        </p:spPr>
        <p:txBody>
          <a:bodyPr vert="horz" wrap="square" lIns="0" tIns="0" rIns="0" bIns="0" rtlCol="0">
            <a:noAutofit/>
          </a:bodyPr>
          <a:lstStyle/>
          <a:p>
            <a:pPr marL="0" indent="0">
              <a:buNone/>
            </a:pPr>
            <a:endParaRPr lang="en-GB" sz="1055" dirty="0">
              <a:solidFill>
                <a:schemeClr val="bg1"/>
              </a:solidFill>
            </a:endParaRPr>
          </a:p>
        </p:txBody>
      </p:sp>
      <p:pic>
        <p:nvPicPr>
          <p:cNvPr id="21" name="Content Placeholder 7" descr="Logo&#10;&#10;Description automatically generated">
            <a:extLst>
              <a:ext uri="{FF2B5EF4-FFF2-40B4-BE49-F238E27FC236}">
                <a16:creationId xmlns:a16="http://schemas.microsoft.com/office/drawing/2014/main" id="{AF325590-A6D4-9741-870B-736FC1574C76}"/>
              </a:ext>
            </a:extLst>
          </p:cNvPr>
          <p:cNvPicPr>
            <a:picLocks noChangeAspect="1"/>
          </p:cNvPicPr>
          <p:nvPr userDrawn="1"/>
        </p:nvPicPr>
        <p:blipFill>
          <a:blip r:embed="rId6"/>
          <a:stretch>
            <a:fillRect/>
          </a:stretch>
        </p:blipFill>
        <p:spPr>
          <a:xfrm>
            <a:off x="3674633" y="591448"/>
            <a:ext cx="1718054" cy="967065"/>
          </a:xfrm>
          <a:prstGeom prst="rect">
            <a:avLst/>
          </a:prstGeom>
        </p:spPr>
      </p:pic>
      <p:pic>
        <p:nvPicPr>
          <p:cNvPr id="3" name="Picture 2">
            <a:extLst>
              <a:ext uri="{FF2B5EF4-FFF2-40B4-BE49-F238E27FC236}">
                <a16:creationId xmlns:a16="http://schemas.microsoft.com/office/drawing/2014/main" id="{1EF659DC-9D8F-B740-94AA-02A6A02D1E51}"/>
              </a:ext>
            </a:extLst>
          </p:cNvPr>
          <p:cNvPicPr>
            <a:picLocks noChangeAspect="1"/>
          </p:cNvPicPr>
          <p:nvPr userDrawn="1"/>
        </p:nvPicPr>
        <p:blipFill>
          <a:blip r:embed="rId7"/>
          <a:stretch>
            <a:fillRect/>
          </a:stretch>
        </p:blipFill>
        <p:spPr>
          <a:xfrm>
            <a:off x="2259239" y="5861229"/>
            <a:ext cx="6836636" cy="922555"/>
          </a:xfrm>
          <a:prstGeom prst="rect">
            <a:avLst/>
          </a:prstGeom>
        </p:spPr>
      </p:pic>
    </p:spTree>
    <p:extLst>
      <p:ext uri="{BB962C8B-B14F-4D97-AF65-F5344CB8AC3E}">
        <p14:creationId xmlns:p14="http://schemas.microsoft.com/office/powerpoint/2010/main" val="2653810360"/>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Lst>
  <p:hf hdr="0" ftr="0" dt="0"/>
  <p:txStyles>
    <p:titleStyle>
      <a:lvl1pPr algn="l" defTabSz="342809" rtl="0" eaLnBrk="1" latinLnBrk="0" hangingPunct="1">
        <a:lnSpc>
          <a:spcPts val="2741"/>
        </a:lnSpc>
        <a:spcBef>
          <a:spcPts val="0"/>
        </a:spcBef>
        <a:buNone/>
        <a:defRPr sz="2372" b="1" kern="1200">
          <a:solidFill>
            <a:schemeClr val="tx1"/>
          </a:solidFill>
          <a:latin typeface="+mj-lt"/>
          <a:ea typeface="+mj-ea"/>
          <a:cs typeface="+mj-cs"/>
        </a:defRPr>
      </a:lvl1pPr>
    </p:titleStyle>
    <p:bodyStyle>
      <a:lvl1pPr marL="138924" indent="-138924" algn="l" defTabSz="342809" rtl="0" eaLnBrk="1" latinLnBrk="0" hangingPunct="1">
        <a:lnSpc>
          <a:spcPts val="1371"/>
        </a:lnSpc>
        <a:spcBef>
          <a:spcPts val="580"/>
        </a:spcBef>
        <a:spcAft>
          <a:spcPts val="422"/>
        </a:spcAft>
        <a:buClr>
          <a:schemeClr val="accent3"/>
        </a:buClr>
        <a:buSzPct val="90000"/>
        <a:buFont typeface="Lucida Grande"/>
        <a:buChar char="●"/>
        <a:defRPr sz="1265" kern="1200">
          <a:solidFill>
            <a:schemeClr val="tx1"/>
          </a:solidFill>
          <a:latin typeface="+mn-lt"/>
          <a:ea typeface="+mn-ea"/>
          <a:cs typeface="+mn-cs"/>
        </a:defRPr>
      </a:lvl1pPr>
      <a:lvl2pPr marL="292075" indent="-117165" algn="l" defTabSz="342809" rtl="0" eaLnBrk="1" latinLnBrk="0" hangingPunct="1">
        <a:lnSpc>
          <a:spcPts val="1371"/>
        </a:lnSpc>
        <a:spcBef>
          <a:spcPts val="0"/>
        </a:spcBef>
        <a:buClr>
          <a:schemeClr val="accent3"/>
        </a:buClr>
        <a:buSzPct val="90000"/>
        <a:buFont typeface="Lucida Grande"/>
        <a:buChar char="●"/>
        <a:defRPr sz="949" kern="1200">
          <a:solidFill>
            <a:schemeClr val="tx1"/>
          </a:solidFill>
          <a:latin typeface="+mn-lt"/>
          <a:ea typeface="+mn-ea"/>
          <a:cs typeface="+mn-cs"/>
        </a:defRPr>
      </a:lvl2pPr>
      <a:lvl3pPr marL="180768" indent="-180768" algn="l" defTabSz="342809" rtl="0" eaLnBrk="1" latinLnBrk="0" hangingPunct="1">
        <a:lnSpc>
          <a:spcPts val="1371"/>
        </a:lnSpc>
        <a:spcBef>
          <a:spcPts val="1002"/>
        </a:spcBef>
        <a:buClr>
          <a:schemeClr val="accent3"/>
        </a:buClr>
        <a:buSzPct val="90000"/>
        <a:buFont typeface="Lucida Grande"/>
        <a:buChar char="●"/>
        <a:defRPr sz="1265" kern="1200">
          <a:solidFill>
            <a:schemeClr val="tx1"/>
          </a:solidFill>
          <a:latin typeface="+mn-lt"/>
          <a:ea typeface="+mn-ea"/>
          <a:cs typeface="+mn-cs"/>
        </a:defRPr>
      </a:lvl3pPr>
      <a:lvl4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4pPr>
      <a:lvl5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5pPr>
      <a:lvl6pPr marL="1885450" indent="-171405" algn="l" defTabSz="342809" rtl="0" eaLnBrk="1" latinLnBrk="0" hangingPunct="1">
        <a:spcBef>
          <a:spcPct val="20000"/>
        </a:spcBef>
        <a:buFont typeface="Arial"/>
        <a:buChar char="•"/>
        <a:defRPr sz="1476" kern="1200">
          <a:solidFill>
            <a:schemeClr val="tx1"/>
          </a:solidFill>
          <a:latin typeface="+mn-lt"/>
          <a:ea typeface="+mn-ea"/>
          <a:cs typeface="+mn-cs"/>
        </a:defRPr>
      </a:lvl6pPr>
      <a:lvl7pPr marL="2228258" indent="-171405" algn="l" defTabSz="342809" rtl="0" eaLnBrk="1" latinLnBrk="0" hangingPunct="1">
        <a:spcBef>
          <a:spcPct val="20000"/>
        </a:spcBef>
        <a:buFont typeface="Arial"/>
        <a:buChar char="•"/>
        <a:defRPr sz="1476" kern="1200">
          <a:solidFill>
            <a:schemeClr val="tx1"/>
          </a:solidFill>
          <a:latin typeface="+mn-lt"/>
          <a:ea typeface="+mn-ea"/>
          <a:cs typeface="+mn-cs"/>
        </a:defRPr>
      </a:lvl7pPr>
      <a:lvl8pPr marL="2571068" indent="-171405" algn="l" defTabSz="342809" rtl="0" eaLnBrk="1" latinLnBrk="0" hangingPunct="1">
        <a:spcBef>
          <a:spcPct val="20000"/>
        </a:spcBef>
        <a:buFont typeface="Arial"/>
        <a:buChar char="•"/>
        <a:defRPr sz="1476" kern="1200">
          <a:solidFill>
            <a:schemeClr val="tx1"/>
          </a:solidFill>
          <a:latin typeface="+mn-lt"/>
          <a:ea typeface="+mn-ea"/>
          <a:cs typeface="+mn-cs"/>
        </a:defRPr>
      </a:lvl8pPr>
      <a:lvl9pPr marL="2913877" indent="-171405" algn="l" defTabSz="342809" rtl="0" eaLnBrk="1" latinLnBrk="0" hangingPunct="1">
        <a:spcBef>
          <a:spcPct val="20000"/>
        </a:spcBef>
        <a:buFont typeface="Arial"/>
        <a:buChar char="•"/>
        <a:defRPr sz="1476" kern="1200">
          <a:solidFill>
            <a:schemeClr val="tx1"/>
          </a:solidFill>
          <a:latin typeface="+mn-lt"/>
          <a:ea typeface="+mn-ea"/>
          <a:cs typeface="+mn-cs"/>
        </a:defRPr>
      </a:lvl9pPr>
    </p:bodyStyle>
    <p:otherStyle>
      <a:defPPr>
        <a:defRPr lang="en-US"/>
      </a:defPPr>
      <a:lvl1pPr marL="0" algn="l" defTabSz="342809" rtl="0" eaLnBrk="1" latinLnBrk="0" hangingPunct="1">
        <a:defRPr sz="1371" kern="1200">
          <a:solidFill>
            <a:schemeClr val="tx1"/>
          </a:solidFill>
          <a:latin typeface="+mn-lt"/>
          <a:ea typeface="+mn-ea"/>
          <a:cs typeface="+mn-cs"/>
        </a:defRPr>
      </a:lvl1pPr>
      <a:lvl2pPr marL="342809" algn="l" defTabSz="342809" rtl="0" eaLnBrk="1" latinLnBrk="0" hangingPunct="1">
        <a:defRPr sz="1371" kern="1200">
          <a:solidFill>
            <a:schemeClr val="tx1"/>
          </a:solidFill>
          <a:latin typeface="+mn-lt"/>
          <a:ea typeface="+mn-ea"/>
          <a:cs typeface="+mn-cs"/>
        </a:defRPr>
      </a:lvl2pPr>
      <a:lvl3pPr marL="685618" algn="l" defTabSz="342809" rtl="0" eaLnBrk="1" latinLnBrk="0" hangingPunct="1">
        <a:defRPr sz="1371" kern="1200">
          <a:solidFill>
            <a:schemeClr val="tx1"/>
          </a:solidFill>
          <a:latin typeface="+mn-lt"/>
          <a:ea typeface="+mn-ea"/>
          <a:cs typeface="+mn-cs"/>
        </a:defRPr>
      </a:lvl3pPr>
      <a:lvl4pPr marL="1028427" algn="l" defTabSz="342809" rtl="0" eaLnBrk="1" latinLnBrk="0" hangingPunct="1">
        <a:defRPr sz="1371" kern="1200">
          <a:solidFill>
            <a:schemeClr val="tx1"/>
          </a:solidFill>
          <a:latin typeface="+mn-lt"/>
          <a:ea typeface="+mn-ea"/>
          <a:cs typeface="+mn-cs"/>
        </a:defRPr>
      </a:lvl4pPr>
      <a:lvl5pPr marL="1371236" algn="l" defTabSz="342809" rtl="0" eaLnBrk="1" latinLnBrk="0" hangingPunct="1">
        <a:defRPr sz="1371" kern="1200">
          <a:solidFill>
            <a:schemeClr val="tx1"/>
          </a:solidFill>
          <a:latin typeface="+mn-lt"/>
          <a:ea typeface="+mn-ea"/>
          <a:cs typeface="+mn-cs"/>
        </a:defRPr>
      </a:lvl5pPr>
      <a:lvl6pPr marL="1714046" algn="l" defTabSz="342809" rtl="0" eaLnBrk="1" latinLnBrk="0" hangingPunct="1">
        <a:defRPr sz="1371" kern="1200">
          <a:solidFill>
            <a:schemeClr val="tx1"/>
          </a:solidFill>
          <a:latin typeface="+mn-lt"/>
          <a:ea typeface="+mn-ea"/>
          <a:cs typeface="+mn-cs"/>
        </a:defRPr>
      </a:lvl6pPr>
      <a:lvl7pPr marL="2056854" algn="l" defTabSz="342809" rtl="0" eaLnBrk="1" latinLnBrk="0" hangingPunct="1">
        <a:defRPr sz="1371" kern="1200">
          <a:solidFill>
            <a:schemeClr val="tx1"/>
          </a:solidFill>
          <a:latin typeface="+mn-lt"/>
          <a:ea typeface="+mn-ea"/>
          <a:cs typeface="+mn-cs"/>
        </a:defRPr>
      </a:lvl7pPr>
      <a:lvl8pPr marL="2399663" algn="l" defTabSz="342809" rtl="0" eaLnBrk="1" latinLnBrk="0" hangingPunct="1">
        <a:defRPr sz="1371" kern="1200">
          <a:solidFill>
            <a:schemeClr val="tx1"/>
          </a:solidFill>
          <a:latin typeface="+mn-lt"/>
          <a:ea typeface="+mn-ea"/>
          <a:cs typeface="+mn-cs"/>
        </a:defRPr>
      </a:lvl8pPr>
      <a:lvl9pPr marL="2742472" algn="l" defTabSz="342809" rtl="0" eaLnBrk="1" latinLnBrk="0" hangingPunct="1">
        <a:defRPr sz="137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TargetMode="External"/><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72186B-9D18-1947-AF81-A057AE538664}"/>
              </a:ext>
            </a:extLst>
          </p:cNvPr>
          <p:cNvSpPr txBox="1"/>
          <p:nvPr/>
        </p:nvSpPr>
        <p:spPr>
          <a:xfrm flipH="1">
            <a:off x="3750514" y="3836012"/>
            <a:ext cx="4592861" cy="298173"/>
          </a:xfrm>
          <a:prstGeom prst="rect">
            <a:avLst/>
          </a:prstGeom>
        </p:spPr>
        <p:txBody>
          <a:bodyPr vert="horz" wrap="none" lIns="0" tIns="0" rIns="0" bIns="0" rtlCol="0">
            <a:noAutofit/>
          </a:bodyPr>
          <a:lstStyle/>
          <a:p>
            <a:pPr defTabSz="685800"/>
            <a:r>
              <a:rPr lang="en-US" sz="1600" dirty="0">
                <a:solidFill>
                  <a:prstClr val="white"/>
                </a:solidFill>
                <a:latin typeface="Helvetica"/>
              </a:rPr>
              <a:t>November 2019 Residential School</a:t>
            </a:r>
          </a:p>
        </p:txBody>
      </p:sp>
      <p:sp>
        <p:nvSpPr>
          <p:cNvPr id="6" name="Title 5">
            <a:extLst>
              <a:ext uri="{FF2B5EF4-FFF2-40B4-BE49-F238E27FC236}">
                <a16:creationId xmlns:a16="http://schemas.microsoft.com/office/drawing/2014/main" id="{D98CA6AC-AF6D-ED4D-A561-6ED549640C49}"/>
              </a:ext>
            </a:extLst>
          </p:cNvPr>
          <p:cNvSpPr>
            <a:spLocks noGrp="1"/>
          </p:cNvSpPr>
          <p:nvPr>
            <p:ph type="title" idx="4294967295"/>
          </p:nvPr>
        </p:nvSpPr>
        <p:spPr>
          <a:xfrm>
            <a:off x="3650953" y="2325690"/>
            <a:ext cx="5493047" cy="548051"/>
          </a:xfrm>
          <a:prstGeom prst="rect">
            <a:avLst/>
          </a:prstGeom>
        </p:spPr>
        <p:txBody>
          <a:bodyPr/>
          <a:lstStyle/>
          <a:p>
            <a:pPr>
              <a:lnSpc>
                <a:spcPct val="100000"/>
              </a:lnSpc>
            </a:pPr>
            <a:r>
              <a:rPr lang="en-GB" sz="3200" dirty="0">
                <a:solidFill>
                  <a:schemeClr val="bg1"/>
                </a:solidFill>
              </a:rPr>
              <a:t>Review of Phase 3 </a:t>
            </a:r>
            <a:br>
              <a:rPr lang="en-GB" sz="3200" dirty="0">
                <a:solidFill>
                  <a:schemeClr val="bg1"/>
                </a:solidFill>
              </a:rPr>
            </a:br>
            <a:r>
              <a:rPr lang="en-GB" sz="3200" dirty="0">
                <a:solidFill>
                  <a:schemeClr val="bg1"/>
                </a:solidFill>
              </a:rPr>
              <a:t>OER development activity </a:t>
            </a:r>
          </a:p>
        </p:txBody>
      </p:sp>
      <p:sp>
        <p:nvSpPr>
          <p:cNvPr id="2" name="Rectangle 1">
            <a:extLst>
              <a:ext uri="{FF2B5EF4-FFF2-40B4-BE49-F238E27FC236}">
                <a16:creationId xmlns:a16="http://schemas.microsoft.com/office/drawing/2014/main" id="{091B274E-D604-3240-A618-B29F15A3F9F6}"/>
              </a:ext>
            </a:extLst>
          </p:cNvPr>
          <p:cNvSpPr/>
          <p:nvPr/>
        </p:nvSpPr>
        <p:spPr>
          <a:xfrm>
            <a:off x="3650952" y="4429497"/>
            <a:ext cx="5220486" cy="630942"/>
          </a:xfrm>
          <a:prstGeom prst="rect">
            <a:avLst/>
          </a:prstGeom>
        </p:spPr>
        <p:txBody>
          <a:bodyPr wrap="square">
            <a:spAutoFit/>
          </a:bodyPr>
          <a:lstStyle/>
          <a:p>
            <a:pPr defTabSz="685800"/>
            <a:r>
              <a:rPr lang="en-GB" sz="700" dirty="0">
                <a:solidFill>
                  <a:prstClr val="white"/>
                </a:solidFill>
                <a:latin typeface="Arial" panose="020B0604020202020204" pitchFamily="34" charset="0"/>
                <a:cs typeface="Arial" panose="020B0604020202020204" pitchFamily="34" charset="0"/>
              </a:rPr>
              <a:t>The Transformation by Innovation in Distance Education (TIDE) project is enhancing distance learning in Myanmar by building the capacity of Higher Education staff and students, enhancing programmes of study, and strengthening systems that support Higher Educational Institutions in Myanmar. TIDE is part of the UK-Aid-funded Strategic Partnerships for Higher Education Innovation and Reform (SPHEIR) programme(</a:t>
            </a:r>
            <a:r>
              <a:rPr lang="en-GB" sz="700" u="sng" dirty="0">
                <a:solidFill>
                  <a:prstClr val="white"/>
                </a:solidFill>
                <a:latin typeface="Arial" panose="020B0604020202020204" pitchFamily="34" charset="0"/>
                <a:cs typeface="Arial" panose="020B0604020202020204" pitchFamily="34" charset="0"/>
                <a:hlinkClick r:id="rId3" tooltip="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a:extLst>
                    <a:ext uri="{A12FA001-AC4F-418D-AE19-62706E023703}">
                      <ahyp:hlinkClr xmlns:ahyp="http://schemas.microsoft.com/office/drawing/2018/hyperlinkcolor" val="tx"/>
                    </a:ext>
                  </a:extLst>
                </a:hlinkClick>
              </a:rPr>
              <a:t>www.spheir.org.uk</a:t>
            </a:r>
            <a:r>
              <a:rPr lang="en-GB" sz="700" dirty="0">
                <a:solidFill>
                  <a:prstClr val="white"/>
                </a:solidFill>
                <a:latin typeface="Arial" panose="020B0604020202020204" pitchFamily="34" charset="0"/>
                <a:cs typeface="Arial" panose="020B0604020202020204" pitchFamily="34" charset="0"/>
              </a:rPr>
              <a:t>). SPHEIR is managed on behalf of FCDO by a consortium led by the British Council that includes PwC and Universities UK International. The TIDE project will close in May 2021.</a:t>
            </a:r>
            <a:endParaRPr lang="en-US" sz="700" dirty="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9711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755576" y="1556792"/>
            <a:ext cx="7845064" cy="4536504"/>
          </a:xfrm>
        </p:spPr>
        <p:txBody>
          <a:bodyPr/>
          <a:lstStyle/>
          <a:p>
            <a:pPr>
              <a:lnSpc>
                <a:spcPct val="114000"/>
              </a:lnSpc>
              <a:spcAft>
                <a:spcPts val="800"/>
              </a:spcAft>
            </a:pPr>
            <a:endParaRPr lang="en-GB" sz="2000" dirty="0">
              <a:latin typeface="Calibri" panose="020F0502020204030204" pitchFamily="34" charset="0"/>
              <a:ea typeface="Calibri" panose="020F0502020204030204" pitchFamily="34" charset="0"/>
              <a:cs typeface="Arial Unicode MS" panose="020B0604020202020204" pitchFamily="34" charset="-128"/>
            </a:endParaRPr>
          </a:p>
          <a:p>
            <a:pPr lvl="0">
              <a:lnSpc>
                <a:spcPct val="100000"/>
              </a:lnSpc>
              <a:spcBef>
                <a:spcPts val="0"/>
              </a:spcBef>
            </a:pPr>
            <a:r>
              <a:rPr lang="en-GB" sz="2800" dirty="0">
                <a:solidFill>
                  <a:srgbClr val="FF0000"/>
                </a:solidFill>
              </a:rPr>
              <a:t>Introduction</a:t>
            </a:r>
            <a:endParaRPr lang="en-GB" sz="2000" dirty="0">
              <a:latin typeface="Calibri" panose="020F0502020204030204" pitchFamily="34" charset="0"/>
              <a:ea typeface="Calibri" panose="020F0502020204030204" pitchFamily="34" charset="0"/>
              <a:cs typeface="Arial Unicode MS" panose="020B0604020202020204" pitchFamily="34" charset="-128"/>
            </a:endParaRPr>
          </a:p>
          <a:p>
            <a:pPr>
              <a:lnSpc>
                <a:spcPct val="114000"/>
              </a:lnSpc>
              <a:spcAft>
                <a:spcPts val="800"/>
              </a:spcAft>
            </a:pPr>
            <a:r>
              <a:rPr lang="en-GB" sz="2000" dirty="0">
                <a:latin typeface="Calibri" panose="020F0502020204030204" pitchFamily="34" charset="0"/>
                <a:ea typeface="Calibri" panose="020F0502020204030204" pitchFamily="34" charset="0"/>
                <a:cs typeface="Arial Unicode MS" panose="020B0604020202020204" pitchFamily="34" charset="-128"/>
              </a:rPr>
              <a:t>Today’s activity follows on from the Phase 3 OER Development Activity you have already done in your teams. </a:t>
            </a:r>
            <a:endParaRPr lang="en-GB" sz="2800" dirty="0">
              <a:solidFill>
                <a:srgbClr val="FF0000"/>
              </a:solidFill>
              <a:latin typeface="Calibri" panose="020F0502020204030204" pitchFamily="34" charset="0"/>
              <a:ea typeface="Calibri" panose="020F0502020204030204" pitchFamily="34" charset="0"/>
              <a:cs typeface="Arial Unicode MS" panose="020B0604020202020204" pitchFamily="34" charset="-128"/>
            </a:endParaRPr>
          </a:p>
          <a:p>
            <a:pPr>
              <a:lnSpc>
                <a:spcPct val="107000"/>
              </a:lnSpc>
              <a:spcAft>
                <a:spcPts val="800"/>
              </a:spcAft>
            </a:pPr>
            <a:r>
              <a:rPr lang="en-GB" sz="2800" dirty="0">
                <a:solidFill>
                  <a:srgbClr val="FF0000"/>
                </a:solidFill>
                <a:latin typeface="Calibri" panose="020F0502020204030204" pitchFamily="34" charset="0"/>
                <a:ea typeface="Calibri" panose="020F0502020204030204" pitchFamily="34" charset="0"/>
                <a:cs typeface="Arial Unicode MS" panose="020B0604020202020204" pitchFamily="34" charset="-128"/>
              </a:rPr>
              <a:t>Learning outcome</a:t>
            </a:r>
          </a:p>
          <a:p>
            <a:pPr>
              <a:lnSpc>
                <a:spcPct val="114000"/>
              </a:lnSpc>
              <a:spcAft>
                <a:spcPts val="800"/>
              </a:spcAft>
            </a:pPr>
            <a:r>
              <a:rPr lang="en-GB" sz="2000" dirty="0">
                <a:latin typeface="Calibri" panose="020F0502020204030204" pitchFamily="34" charset="0"/>
                <a:ea typeface="Calibri" panose="020F0502020204030204" pitchFamily="34" charset="0"/>
                <a:cs typeface="Arial Unicode MS" panose="020B0604020202020204" pitchFamily="34" charset="-128"/>
              </a:rPr>
              <a:t>After completing this activity, you will understand the different aspects of learning design as applied to OERs.</a:t>
            </a:r>
            <a:endParaRPr lang="en-GB" sz="2400" dirty="0">
              <a:latin typeface="Calibri" panose="020F0502020204030204" pitchFamily="34" charset="0"/>
              <a:ea typeface="Calibri" panose="020F0502020204030204" pitchFamily="34" charset="0"/>
              <a:cs typeface="Arial Unicode MS" panose="020B0604020202020204" pitchFamily="34" charset="-128"/>
            </a:endParaRPr>
          </a:p>
          <a:p>
            <a:pPr>
              <a:lnSpc>
                <a:spcPct val="107000"/>
              </a:lnSpc>
              <a:spcAft>
                <a:spcPts val="800"/>
              </a:spcAft>
            </a:pPr>
            <a:endParaRPr lang="en-US" sz="2400" dirty="0">
              <a:latin typeface="Calibri" panose="020F0502020204030204" pitchFamily="34" charset="0"/>
              <a:ea typeface="Calibri" panose="020F0502020204030204" pitchFamily="34" charset="0"/>
              <a:cs typeface="Arial Unicode MS" panose="020B0604020202020204" pitchFamily="34" charset="-128"/>
            </a:endParaRPr>
          </a:p>
        </p:txBody>
      </p:sp>
    </p:spTree>
    <p:extLst>
      <p:ext uri="{BB962C8B-B14F-4D97-AF65-F5344CB8AC3E}">
        <p14:creationId xmlns:p14="http://schemas.microsoft.com/office/powerpoint/2010/main" val="4094130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755576" y="1052736"/>
            <a:ext cx="8280920" cy="4536504"/>
          </a:xfrm>
        </p:spPr>
        <p:txBody>
          <a:bodyPr/>
          <a:lstStyle/>
          <a:p>
            <a:pPr>
              <a:lnSpc>
                <a:spcPct val="114000"/>
              </a:lnSpc>
              <a:spcAft>
                <a:spcPts val="800"/>
              </a:spcAft>
            </a:pPr>
            <a:endParaRPr lang="en-GB" sz="2000" dirty="0">
              <a:latin typeface="Calibri" panose="020F0502020204030204" pitchFamily="34" charset="0"/>
              <a:ea typeface="Calibri" panose="020F0502020204030204" pitchFamily="34" charset="0"/>
              <a:cs typeface="Arial Unicode MS" panose="020B0604020202020204" pitchFamily="34" charset="-128"/>
            </a:endParaRPr>
          </a:p>
          <a:p>
            <a:pPr>
              <a:lnSpc>
                <a:spcPct val="114000"/>
              </a:lnSpc>
              <a:spcAft>
                <a:spcPts val="800"/>
              </a:spcAft>
            </a:pPr>
            <a:r>
              <a:rPr lang="en-GB" sz="2400" b="1" dirty="0">
                <a:latin typeface="Calibri" panose="020F0502020204030204" pitchFamily="34" charset="0"/>
              </a:rPr>
              <a:t>Question:				Tricky topics tool:</a:t>
            </a:r>
          </a:p>
          <a:p>
            <a:pPr>
              <a:lnSpc>
                <a:spcPct val="114000"/>
              </a:lnSpc>
              <a:spcAft>
                <a:spcPts val="800"/>
              </a:spcAft>
            </a:pPr>
            <a:r>
              <a:rPr lang="en-GB" sz="2000" dirty="0">
                <a:latin typeface="Calibri" panose="020F0502020204030204" pitchFamily="34" charset="0"/>
              </a:rPr>
              <a:t>Who are your students?			Student profile </a:t>
            </a:r>
          </a:p>
          <a:p>
            <a:pPr>
              <a:lnSpc>
                <a:spcPct val="114000"/>
              </a:lnSpc>
              <a:spcAft>
                <a:spcPts val="800"/>
              </a:spcAft>
            </a:pPr>
            <a:r>
              <a:rPr lang="en-GB" sz="2000" dirty="0">
                <a:latin typeface="Calibri" panose="020F0502020204030204" pitchFamily="34" charset="0"/>
                <a:ea typeface="Calibri" panose="020F0502020204030204" pitchFamily="34" charset="0"/>
                <a:cs typeface="Arial Unicode MS" panose="020B0604020202020204" pitchFamily="34" charset="-128"/>
              </a:rPr>
              <a:t>What will they say about the course?	Word wheel</a:t>
            </a:r>
          </a:p>
          <a:p>
            <a:pPr>
              <a:lnSpc>
                <a:spcPct val="114000"/>
              </a:lnSpc>
              <a:spcAft>
                <a:spcPts val="800"/>
              </a:spcAft>
            </a:pPr>
            <a:r>
              <a:rPr lang="en-GB" sz="2000" dirty="0">
                <a:latin typeface="Calibri" panose="020F0502020204030204" pitchFamily="34" charset="0"/>
                <a:ea typeface="Calibri" panose="020F0502020204030204" pitchFamily="34" charset="0"/>
                <a:cs typeface="Arial Unicode MS" panose="020B0604020202020204" pitchFamily="34" charset="-128"/>
              </a:rPr>
              <a:t>What are the key topics?			Threshold concepts/ tricky topics</a:t>
            </a:r>
          </a:p>
          <a:p>
            <a:pPr>
              <a:lnSpc>
                <a:spcPct val="114000"/>
              </a:lnSpc>
              <a:spcAft>
                <a:spcPts val="800"/>
              </a:spcAft>
            </a:pPr>
            <a:r>
              <a:rPr lang="en-GB" sz="2000" dirty="0">
                <a:latin typeface="Calibri" panose="020F0502020204030204" pitchFamily="34" charset="0"/>
                <a:ea typeface="Calibri" panose="020F0502020204030204" pitchFamily="34" charset="0"/>
                <a:cs typeface="Arial Unicode MS" panose="020B0604020202020204" pitchFamily="34" charset="-128"/>
              </a:rPr>
              <a:t>How will you present the course?		Activity profile</a:t>
            </a:r>
            <a:endParaRPr lang="en-GB" sz="2400" dirty="0">
              <a:latin typeface="Calibri" panose="020F0502020204030204" pitchFamily="34" charset="0"/>
              <a:ea typeface="Calibri" panose="020F0502020204030204" pitchFamily="34" charset="0"/>
              <a:cs typeface="Arial Unicode MS" panose="020B0604020202020204" pitchFamily="34" charset="-128"/>
            </a:endParaRPr>
          </a:p>
          <a:p>
            <a:pPr>
              <a:lnSpc>
                <a:spcPct val="107000"/>
              </a:lnSpc>
              <a:spcAft>
                <a:spcPts val="800"/>
              </a:spcAft>
            </a:pPr>
            <a:endParaRPr lang="en-US" sz="2400" dirty="0">
              <a:latin typeface="Calibri" panose="020F0502020204030204" pitchFamily="34" charset="0"/>
              <a:ea typeface="Calibri" panose="020F0502020204030204" pitchFamily="34" charset="0"/>
              <a:cs typeface="Arial Unicode MS" panose="020B0604020202020204" pitchFamily="34" charset="-128"/>
            </a:endParaRPr>
          </a:p>
        </p:txBody>
      </p:sp>
      <p:sp>
        <p:nvSpPr>
          <p:cNvPr id="3" name="Rectangle 2">
            <a:extLst>
              <a:ext uri="{FF2B5EF4-FFF2-40B4-BE49-F238E27FC236}">
                <a16:creationId xmlns:a16="http://schemas.microsoft.com/office/drawing/2014/main" id="{47802ED6-255A-45B0-B225-C2735071BF9F}"/>
              </a:ext>
            </a:extLst>
          </p:cNvPr>
          <p:cNvSpPr/>
          <p:nvPr/>
        </p:nvSpPr>
        <p:spPr>
          <a:xfrm>
            <a:off x="467544" y="601524"/>
            <a:ext cx="6624736" cy="523220"/>
          </a:xfrm>
          <a:prstGeom prst="rect">
            <a:avLst/>
          </a:prstGeom>
        </p:spPr>
        <p:txBody>
          <a:bodyPr wrap="square">
            <a:spAutoFit/>
          </a:bodyPr>
          <a:lstStyle/>
          <a:p>
            <a:r>
              <a:rPr lang="en-GB" sz="2800" dirty="0">
                <a:solidFill>
                  <a:srgbClr val="FF0000"/>
                </a:solidFill>
              </a:rPr>
              <a:t>Learning design questions and tools to help</a:t>
            </a:r>
            <a:endParaRPr lang="en-GB" sz="2800" dirty="0"/>
          </a:p>
        </p:txBody>
      </p:sp>
    </p:spTree>
    <p:extLst>
      <p:ext uri="{BB962C8B-B14F-4D97-AF65-F5344CB8AC3E}">
        <p14:creationId xmlns:p14="http://schemas.microsoft.com/office/powerpoint/2010/main" val="2802115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058" y="1988840"/>
            <a:ext cx="8208912" cy="3693319"/>
          </a:xfrm>
          <a:prstGeom prst="rect">
            <a:avLst/>
          </a:prstGeom>
        </p:spPr>
        <p:txBody>
          <a:bodyPr wrap="square">
            <a:spAutoFit/>
          </a:bodyPr>
          <a:lstStyle/>
          <a:p>
            <a:r>
              <a:rPr lang="en-US" dirty="0"/>
              <a:t>We have asked you to prepare, in your teams, an A3 poster about the OER Development activity that can be stuck on a board or wall for all to read and where you can answer any questions other participants may have. This poster needed to provide information on what your team has done in the OER Development activity; such as the topic of the course you worked on, how far you have progressed and what media you have used. We provided a template (named TIDE Open Education Resource Development Template) to use as is or adapt for this purpose.</a:t>
            </a:r>
            <a:endParaRPr lang="en-GB" dirty="0"/>
          </a:p>
          <a:p>
            <a:endParaRPr lang="en-US" dirty="0"/>
          </a:p>
          <a:p>
            <a:r>
              <a:rPr lang="en-US" dirty="0"/>
              <a:t>After reading each other teams’ posters you will discuss the various tasks you have had to do in this and previous phases and the feedback you have received from your mentor with other teams in your room. Tutors act as facilitators and collate any comments you have or issues you raise about the activity to be fed back to the TIDE team.</a:t>
            </a:r>
            <a:endParaRPr lang="en-GB" dirty="0"/>
          </a:p>
        </p:txBody>
      </p:sp>
      <p:sp>
        <p:nvSpPr>
          <p:cNvPr id="3" name="Rectangle 2"/>
          <p:cNvSpPr/>
          <p:nvPr/>
        </p:nvSpPr>
        <p:spPr>
          <a:xfrm>
            <a:off x="467544" y="404664"/>
            <a:ext cx="4824536" cy="523220"/>
          </a:xfrm>
          <a:prstGeom prst="rect">
            <a:avLst/>
          </a:prstGeom>
        </p:spPr>
        <p:txBody>
          <a:bodyPr wrap="square">
            <a:spAutoFit/>
          </a:bodyPr>
          <a:lstStyle/>
          <a:p>
            <a:r>
              <a:rPr lang="en-GB" sz="2800" dirty="0">
                <a:solidFill>
                  <a:srgbClr val="FF0000"/>
                </a:solidFill>
              </a:rPr>
              <a:t>Poster activity</a:t>
            </a:r>
            <a:endParaRPr lang="en-GB" sz="2800" dirty="0"/>
          </a:p>
        </p:txBody>
      </p:sp>
    </p:spTree>
    <p:extLst>
      <p:ext uri="{BB962C8B-B14F-4D97-AF65-F5344CB8AC3E}">
        <p14:creationId xmlns:p14="http://schemas.microsoft.com/office/powerpoint/2010/main" val="2635052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95536" y="1052736"/>
            <a:ext cx="8424936" cy="4536504"/>
          </a:xfrm>
        </p:spPr>
        <p:txBody>
          <a:bodyPr/>
          <a:lstStyle/>
          <a:p>
            <a:pPr>
              <a:lnSpc>
                <a:spcPct val="114000"/>
              </a:lnSpc>
              <a:spcAft>
                <a:spcPts val="800"/>
              </a:spcAft>
            </a:pPr>
            <a:endParaRPr lang="en-GB" sz="2000" dirty="0">
              <a:latin typeface="Calibri" panose="020F0502020204030204" pitchFamily="34" charset="0"/>
              <a:ea typeface="Calibri" panose="020F0502020204030204" pitchFamily="34" charset="0"/>
              <a:cs typeface="Arial Unicode MS" panose="020B0604020202020204" pitchFamily="34" charset="-128"/>
            </a:endParaRPr>
          </a:p>
          <a:p>
            <a:pPr>
              <a:lnSpc>
                <a:spcPct val="107000"/>
              </a:lnSpc>
              <a:spcAft>
                <a:spcPts val="800"/>
              </a:spcAft>
            </a:pPr>
            <a:r>
              <a:rPr lang="en-GB" sz="2800" dirty="0">
                <a:solidFill>
                  <a:srgbClr val="FF0000"/>
                </a:solidFill>
                <a:latin typeface="Calibri" panose="020F0502020204030204" pitchFamily="34" charset="0"/>
                <a:ea typeface="Calibri" panose="020F0502020204030204" pitchFamily="34" charset="0"/>
                <a:cs typeface="Arial Unicode MS" panose="020B0604020202020204" pitchFamily="34" charset="-128"/>
              </a:rPr>
              <a:t>What did you think about the OER development activity?</a:t>
            </a:r>
          </a:p>
          <a:p>
            <a:pPr marL="457200" indent="-457200">
              <a:lnSpc>
                <a:spcPct val="107000"/>
              </a:lnSpc>
              <a:spcAft>
                <a:spcPts val="800"/>
              </a:spcAft>
              <a:buFont typeface="Arial" panose="020B0604020202020204" pitchFamily="34" charset="0"/>
              <a:buChar char="•"/>
            </a:pPr>
            <a:r>
              <a:rPr lang="en-GB" sz="2800" dirty="0">
                <a:latin typeface="Calibri" panose="020F0502020204030204" pitchFamily="34" charset="0"/>
                <a:ea typeface="Calibri" panose="020F0502020204030204" pitchFamily="34" charset="0"/>
                <a:cs typeface="Arial Unicode MS" panose="020B0604020202020204" pitchFamily="34" charset="-128"/>
              </a:rPr>
              <a:t>What worked well</a:t>
            </a:r>
          </a:p>
          <a:p>
            <a:pPr marL="457200" indent="-457200">
              <a:lnSpc>
                <a:spcPct val="107000"/>
              </a:lnSpc>
              <a:spcAft>
                <a:spcPts val="800"/>
              </a:spcAft>
              <a:buFont typeface="Arial" panose="020B0604020202020204" pitchFamily="34" charset="0"/>
              <a:buChar char="•"/>
            </a:pPr>
            <a:r>
              <a:rPr lang="en-GB" sz="2800" dirty="0">
                <a:latin typeface="Calibri" panose="020F0502020204030204" pitchFamily="34" charset="0"/>
                <a:ea typeface="Calibri" panose="020F0502020204030204" pitchFamily="34" charset="0"/>
                <a:cs typeface="Arial Unicode MS" panose="020B0604020202020204" pitchFamily="34" charset="-128"/>
              </a:rPr>
              <a:t>What didn’t work well</a:t>
            </a:r>
          </a:p>
        </p:txBody>
      </p:sp>
    </p:spTree>
    <p:extLst>
      <p:ext uri="{BB962C8B-B14F-4D97-AF65-F5344CB8AC3E}">
        <p14:creationId xmlns:p14="http://schemas.microsoft.com/office/powerpoint/2010/main" val="2620713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95536" y="1052736"/>
            <a:ext cx="8424936" cy="4536504"/>
          </a:xfrm>
        </p:spPr>
        <p:txBody>
          <a:bodyPr/>
          <a:lstStyle/>
          <a:p>
            <a:pPr>
              <a:lnSpc>
                <a:spcPct val="107000"/>
              </a:lnSpc>
              <a:spcAft>
                <a:spcPts val="800"/>
              </a:spcAft>
            </a:pPr>
            <a:endParaRPr lang="en-GB" sz="2800" dirty="0">
              <a:solidFill>
                <a:srgbClr val="FF0000"/>
              </a:solidFill>
              <a:latin typeface="Calibri" panose="020F0502020204030204" pitchFamily="34" charset="0"/>
              <a:ea typeface="Calibri" panose="020F0502020204030204" pitchFamily="34" charset="0"/>
              <a:cs typeface="Arial Unicode MS" panose="020B0604020202020204" pitchFamily="34" charset="-128"/>
            </a:endParaRPr>
          </a:p>
          <a:p>
            <a:pPr>
              <a:lnSpc>
                <a:spcPct val="107000"/>
              </a:lnSpc>
              <a:spcAft>
                <a:spcPts val="800"/>
              </a:spcAft>
            </a:pPr>
            <a:r>
              <a:rPr lang="en-GB" sz="2800" dirty="0">
                <a:solidFill>
                  <a:srgbClr val="FF0000"/>
                </a:solidFill>
                <a:latin typeface="Calibri" panose="020F0502020204030204" pitchFamily="34" charset="0"/>
                <a:ea typeface="Calibri" panose="020F0502020204030204" pitchFamily="34" charset="0"/>
                <a:cs typeface="Arial Unicode MS" panose="020B0604020202020204" pitchFamily="34" charset="-128"/>
              </a:rPr>
              <a:t>What are your top 3 tips for designing online courses?</a:t>
            </a:r>
          </a:p>
          <a:p>
            <a:pPr>
              <a:lnSpc>
                <a:spcPct val="107000"/>
              </a:lnSpc>
              <a:spcAft>
                <a:spcPts val="800"/>
              </a:spcAft>
            </a:pPr>
            <a:r>
              <a:rPr lang="en-GB" sz="2800" dirty="0">
                <a:solidFill>
                  <a:srgbClr val="FF0000"/>
                </a:solidFill>
                <a:latin typeface="Calibri" panose="020F0502020204030204" pitchFamily="34" charset="0"/>
                <a:ea typeface="Calibri" panose="020F0502020204030204" pitchFamily="34" charset="0"/>
                <a:cs typeface="Arial Unicode MS" panose="020B0604020202020204" pitchFamily="34" charset="-128"/>
              </a:rPr>
              <a:t>- Content		- Delivery </a:t>
            </a:r>
          </a:p>
          <a:p>
            <a:pPr>
              <a:lnSpc>
                <a:spcPct val="114000"/>
              </a:lnSpc>
              <a:spcAft>
                <a:spcPts val="800"/>
              </a:spcAft>
            </a:pPr>
            <a:r>
              <a:rPr lang="en-GB" sz="2000" dirty="0">
                <a:latin typeface="Calibri" panose="020F0502020204030204" pitchFamily="34" charset="0"/>
                <a:ea typeface="Calibri" panose="020F0502020204030204" pitchFamily="34" charset="0"/>
                <a:cs typeface="Arial Unicode MS" panose="020B0604020202020204" pitchFamily="34" charset="-128"/>
              </a:rPr>
              <a:t>Discuss in your groups, produce 3 tips for each area and write on post-it notes.</a:t>
            </a:r>
            <a:endParaRPr lang="en-GB" sz="2400" dirty="0">
              <a:latin typeface="Calibri" panose="020F0502020204030204" pitchFamily="34" charset="0"/>
              <a:ea typeface="Calibri" panose="020F0502020204030204" pitchFamily="34" charset="0"/>
              <a:cs typeface="Arial Unicode MS" panose="020B0604020202020204" pitchFamily="34" charset="-128"/>
            </a:endParaRPr>
          </a:p>
          <a:p>
            <a:pPr>
              <a:lnSpc>
                <a:spcPct val="107000"/>
              </a:lnSpc>
              <a:spcAft>
                <a:spcPts val="800"/>
              </a:spcAft>
            </a:pPr>
            <a:endParaRPr lang="en-US" sz="2400" dirty="0">
              <a:latin typeface="Calibri" panose="020F0502020204030204" pitchFamily="34" charset="0"/>
              <a:ea typeface="Calibri" panose="020F0502020204030204" pitchFamily="34" charset="0"/>
              <a:cs typeface="Arial Unicode MS" panose="020B0604020202020204" pitchFamily="34" charset="-128"/>
            </a:endParaRPr>
          </a:p>
        </p:txBody>
      </p:sp>
    </p:spTree>
    <p:extLst>
      <p:ext uri="{BB962C8B-B14F-4D97-AF65-F5344CB8AC3E}">
        <p14:creationId xmlns:p14="http://schemas.microsoft.com/office/powerpoint/2010/main" val="742552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21520" y="1556792"/>
            <a:ext cx="7918082" cy="5019773"/>
          </a:xfrm>
        </p:spPr>
        <p:txBody>
          <a:bodyPr/>
          <a:lstStyle/>
          <a:p>
            <a:pPr>
              <a:spcAft>
                <a:spcPts val="0"/>
              </a:spcAft>
            </a:pPr>
            <a:r>
              <a:rPr lang="en-GB" sz="2000" dirty="0">
                <a:latin typeface="Calibri" panose="020F0502020204030204" pitchFamily="34" charset="0"/>
                <a:ea typeface="Calibri" panose="020F0502020204030204" pitchFamily="34" charset="0"/>
                <a:cs typeface="Arial Unicode MS" panose="020B0604020202020204"/>
              </a:rPr>
              <a:t>The learning design process for educational resources aims to enable reflection, refinement, change and communication by focusing on forms of representation, notation and documentation such as word wheels, learner profiles and course activity profiles. </a:t>
            </a:r>
          </a:p>
          <a:p>
            <a:pPr>
              <a:spcAft>
                <a:spcPts val="0"/>
              </a:spcAft>
            </a:pPr>
            <a:r>
              <a:rPr lang="en-GB" sz="2000" dirty="0">
                <a:latin typeface="Calibri" panose="020F0502020204030204" pitchFamily="34" charset="0"/>
                <a:ea typeface="Calibri" panose="020F0502020204030204" pitchFamily="34" charset="0"/>
                <a:cs typeface="Arial Unicode MS" panose="020B0604020202020204"/>
              </a:rPr>
              <a:t>This can: </a:t>
            </a:r>
          </a:p>
          <a:p>
            <a:pPr marL="342900" lvl="0" indent="-342900">
              <a:spcAft>
                <a:spcPts val="0"/>
              </a:spcAft>
              <a:buFont typeface="Calibri" panose="020F0502020204030204" pitchFamily="34" charset="0"/>
              <a:buChar char="•"/>
            </a:pPr>
            <a:r>
              <a:rPr lang="en-GB" sz="2000" dirty="0">
                <a:latin typeface="Calibri" panose="020F0502020204030204" pitchFamily="34" charset="0"/>
                <a:ea typeface="Calibri" panose="020F0502020204030204" pitchFamily="34" charset="0"/>
                <a:cs typeface="Arial Unicode MS" panose="020B0604020202020204"/>
              </a:rPr>
              <a:t>make the structures of intended teaching and learning – the pedagogy – more visible and explicit thereby promoting understanding and reflection</a:t>
            </a:r>
          </a:p>
          <a:p>
            <a:pPr marL="342900" lvl="0" indent="-342900">
              <a:spcAft>
                <a:spcPts val="0"/>
              </a:spcAft>
              <a:buFont typeface="Calibri" panose="020F0502020204030204" pitchFamily="34" charset="0"/>
              <a:buChar char="•"/>
            </a:pPr>
            <a:r>
              <a:rPr lang="en-GB" sz="2000" dirty="0">
                <a:latin typeface="Calibri" panose="020F0502020204030204" pitchFamily="34" charset="0"/>
                <a:ea typeface="Calibri" panose="020F0502020204030204" pitchFamily="34" charset="0"/>
                <a:cs typeface="Arial Unicode MS" panose="020B0604020202020204"/>
              </a:rPr>
              <a:t>serve as a description or template, which can be adaptable or reused by another teacher to suit his/her own context</a:t>
            </a:r>
          </a:p>
          <a:p>
            <a:pPr marL="342900" lvl="0" indent="-342900">
              <a:spcAft>
                <a:spcPts val="0"/>
              </a:spcAft>
              <a:buFont typeface="Calibri" panose="020F0502020204030204" pitchFamily="34" charset="0"/>
              <a:buChar char="•"/>
            </a:pPr>
            <a:r>
              <a:rPr lang="en-GB" sz="2000" dirty="0">
                <a:latin typeface="Calibri" panose="020F0502020204030204" pitchFamily="34" charset="0"/>
                <a:ea typeface="Calibri" panose="020F0502020204030204" pitchFamily="34" charset="0"/>
                <a:cs typeface="Arial Unicode MS" panose="020B0604020202020204"/>
              </a:rPr>
              <a:t>add value to the building of shared understandings and communication between those involved in the design and teaching process</a:t>
            </a:r>
          </a:p>
          <a:p>
            <a:pPr marL="342900" lvl="0" indent="-342900">
              <a:spcAft>
                <a:spcPts val="0"/>
              </a:spcAft>
              <a:buFont typeface="Calibri" panose="020F0502020204030204" pitchFamily="34" charset="0"/>
              <a:buChar char="•"/>
            </a:pPr>
            <a:r>
              <a:rPr lang="en-GB" sz="2000" dirty="0">
                <a:latin typeface="Calibri" panose="020F0502020204030204" pitchFamily="34" charset="0"/>
                <a:ea typeface="Calibri" panose="020F0502020204030204" pitchFamily="34" charset="0"/>
                <a:cs typeface="Arial Unicode MS" panose="020B0604020202020204"/>
              </a:rPr>
              <a:t>promote creativity.</a:t>
            </a:r>
          </a:p>
          <a:p>
            <a:endParaRPr lang="en-GB" sz="2400" dirty="0"/>
          </a:p>
        </p:txBody>
      </p:sp>
      <p:sp>
        <p:nvSpPr>
          <p:cNvPr id="7" name="TextBox 6"/>
          <p:cNvSpPr txBox="1"/>
          <p:nvPr/>
        </p:nvSpPr>
        <p:spPr>
          <a:xfrm>
            <a:off x="403875" y="601524"/>
            <a:ext cx="8205104" cy="523220"/>
          </a:xfrm>
          <a:prstGeom prst="rect">
            <a:avLst/>
          </a:prstGeom>
          <a:noFill/>
        </p:spPr>
        <p:txBody>
          <a:bodyPr wrap="square" rtlCol="0">
            <a:spAutoFit/>
          </a:bodyPr>
          <a:lstStyle/>
          <a:p>
            <a:r>
              <a:rPr lang="en-GB" sz="2800" dirty="0">
                <a:solidFill>
                  <a:srgbClr val="FF0000"/>
                </a:solidFill>
              </a:rPr>
              <a:t>Points to consider when designing OER</a:t>
            </a:r>
          </a:p>
        </p:txBody>
      </p:sp>
      <p:sp>
        <p:nvSpPr>
          <p:cNvPr id="2" name="Rectangle 1"/>
          <p:cNvSpPr/>
          <p:nvPr/>
        </p:nvSpPr>
        <p:spPr>
          <a:xfrm>
            <a:off x="421520" y="901490"/>
            <a:ext cx="6544389" cy="375552"/>
          </a:xfrm>
          <a:prstGeom prst="rect">
            <a:avLst/>
          </a:prstGeom>
        </p:spPr>
        <p:txBody>
          <a:bodyPr wrap="square">
            <a:spAutoFit/>
          </a:bodyPr>
          <a:lstStyle/>
          <a:p>
            <a:pPr>
              <a:lnSpc>
                <a:spcPct val="107000"/>
              </a:lnSpc>
              <a:spcAft>
                <a:spcPts val="700"/>
              </a:spcAft>
            </a:pPr>
            <a:endParaRPr lang="en-GB" dirty="0">
              <a:effectLst/>
              <a:latin typeface="Calibri" panose="020F0502020204030204" pitchFamily="34" charset="0"/>
              <a:ea typeface="Calibri" panose="020F0502020204030204" pitchFamily="34" charset="0"/>
              <a:cs typeface="Arial Unicode MS" panose="020B0604020202020204" pitchFamily="34" charset="-128"/>
            </a:endParaRPr>
          </a:p>
        </p:txBody>
      </p:sp>
    </p:spTree>
    <p:extLst>
      <p:ext uri="{BB962C8B-B14F-4D97-AF65-F5344CB8AC3E}">
        <p14:creationId xmlns:p14="http://schemas.microsoft.com/office/powerpoint/2010/main" val="3826527633"/>
      </p:ext>
    </p:extLst>
  </p:cSld>
  <p:clrMapOvr>
    <a:masterClrMapping/>
  </p:clrMapOvr>
</p:sld>
</file>

<file path=ppt/theme/theme1.xml><?xml version="1.0" encoding="utf-8"?>
<a:theme xmlns:a="http://schemas.openxmlformats.org/drawingml/2006/main" name="TIDE PP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IDE PP Template [Read-Only]" id="{8A09C1CC-9DCE-4933-BFF9-F20519C2F82B}" vid="{F93D5E99-17C0-465D-9371-27053E8CE482}"/>
    </a:ext>
  </a:extLst>
</a:theme>
</file>

<file path=ppt/theme/theme2.xml><?xml version="1.0" encoding="utf-8"?>
<a:theme xmlns:a="http://schemas.openxmlformats.org/drawingml/2006/main" name="1_Office Theme">
  <a:themeElements>
    <a:clrScheme name="OU">
      <a:dk1>
        <a:sysClr val="windowText" lastClr="000000"/>
      </a:dk1>
      <a:lt1>
        <a:sysClr val="window" lastClr="FFFFFF"/>
      </a:lt1>
      <a:dk2>
        <a:srgbClr val="75AAE5"/>
      </a:dk2>
      <a:lt2>
        <a:srgbClr val="FFFFFF"/>
      </a:lt2>
      <a:accent1>
        <a:srgbClr val="75AAE5"/>
      </a:accent1>
      <a:accent2>
        <a:srgbClr val="0B55A8"/>
      </a:accent2>
      <a:accent3>
        <a:srgbClr val="E80074"/>
      </a:accent3>
      <a:accent4>
        <a:srgbClr val="630031"/>
      </a:accent4>
      <a:accent5>
        <a:srgbClr val="FFC23D"/>
      </a:accent5>
      <a:accent6>
        <a:srgbClr val="A4A400"/>
      </a:accent6>
      <a:hlink>
        <a:srgbClr val="000000"/>
      </a:hlink>
      <a:folHlink>
        <a:srgbClr val="000000"/>
      </a:folHlink>
    </a:clrScheme>
    <a:fontScheme name="Office 2">
      <a:majorFont>
        <a:latin typeface="Helvetica"/>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Helvetic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cap="rnd">
          <a:prstDash val="sysDot"/>
        </a:ln>
        <a:effectLst/>
      </a:spPr>
      <a:bodyPr/>
      <a:lstStyle/>
      <a:style>
        <a:lnRef idx="2">
          <a:schemeClr val="accent1"/>
        </a:lnRef>
        <a:fillRef idx="0">
          <a:schemeClr val="accent1"/>
        </a:fillRef>
        <a:effectRef idx="1">
          <a:schemeClr val="accent1"/>
        </a:effectRef>
        <a:fontRef idx="minor">
          <a:schemeClr val="tx1"/>
        </a:fontRef>
      </a:style>
    </a:lnDef>
    <a:txDef>
      <a:spPr/>
      <a:bodyPr vert="horz" lIns="0" tIns="0" rIns="0" bIns="0" rtlCol="0">
        <a:noAutofit/>
      </a:bodyPr>
      <a:lstStyle>
        <a:defPPr marL="0" indent="0">
          <a:buNone/>
          <a:defRPr sz="2000" dirty="0" smtClean="0">
            <a:solidFill>
              <a:schemeClr val="bg1"/>
            </a:solidFill>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TIDE PP Template</Template>
  <TotalTime>604</TotalTime>
  <Words>600</Words>
  <Application>Microsoft Office PowerPoint</Application>
  <PresentationFormat>On-screen Show (4:3)</PresentationFormat>
  <Paragraphs>46</Paragraphs>
  <Slides>7</Slides>
  <Notes>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vt:i4>
      </vt:variant>
    </vt:vector>
  </HeadingPairs>
  <TitlesOfParts>
    <vt:vector size="14" baseType="lpstr">
      <vt:lpstr>Arial</vt:lpstr>
      <vt:lpstr>Calibri</vt:lpstr>
      <vt:lpstr>Calibri Light</vt:lpstr>
      <vt:lpstr>Helvetica</vt:lpstr>
      <vt:lpstr>Lucida Grande</vt:lpstr>
      <vt:lpstr>TIDE PP Template</vt:lpstr>
      <vt:lpstr>1_Office Theme</vt:lpstr>
      <vt:lpstr>Review of Phase 3  OER development activity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Jane Roberts</dc:creator>
  <cp:lastModifiedBy>Rachel.Rogers</cp:lastModifiedBy>
  <cp:revision>53</cp:revision>
  <cp:lastPrinted>2019-11-19T16:48:36Z</cp:lastPrinted>
  <dcterms:created xsi:type="dcterms:W3CDTF">2018-04-27T13:34:39Z</dcterms:created>
  <dcterms:modified xsi:type="dcterms:W3CDTF">2021-05-13T15:39:11Z</dcterms:modified>
</cp:coreProperties>
</file>