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545" r:id="rId5"/>
    <p:sldId id="546" r:id="rId6"/>
    <p:sldId id="547" r:id="rId7"/>
    <p:sldId id="548" r:id="rId8"/>
    <p:sldId id="549" r:id="rId9"/>
    <p:sldId id="550" r:id="rId10"/>
    <p:sldId id="551" r:id="rId11"/>
    <p:sldId id="552" r:id="rId12"/>
    <p:sldId id="553" r:id="rId13"/>
    <p:sldId id="554" r:id="rId14"/>
    <p:sldId id="555" r:id="rId15"/>
    <p:sldId id="556" r:id="rId16"/>
    <p:sldId id="557" r:id="rId17"/>
    <p:sldId id="558" r:id="rId18"/>
    <p:sldId id="559" r:id="rId19"/>
    <p:sldId id="560" r:id="rId20"/>
    <p:sldId id="561" r:id="rId21"/>
    <p:sldId id="562" r:id="rId22"/>
    <p:sldId id="563" r:id="rId23"/>
    <p:sldId id="564" r:id="rId24"/>
    <p:sldId id="565" r:id="rId25"/>
    <p:sldId id="566" r:id="rId26"/>
    <p:sldId id="567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D970B6-430D-0B71-3D04-24444E3E4658}" v="5" dt="2026-02-09T14:12:00.7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161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A9D970B6-430D-0B71-3D04-24444E3E4658}"/>
    <pc:docChg chg="modSld">
      <pc:chgData name="Alexander Deliukov" userId="S::alexander_think-e.be#ext#@flux50.onmicrosoft.com::bee075c1-faac-4166-8fcb-7b2057bad6f6" providerId="AD" clId="Web-{A9D970B6-430D-0B71-3D04-24444E3E4658}" dt="2026-02-09T14:12:00.715" v="3" actId="1076"/>
      <pc:docMkLst>
        <pc:docMk/>
      </pc:docMkLst>
      <pc:sldChg chg="addSp modSp">
        <pc:chgData name="Alexander Deliukov" userId="S::alexander_think-e.be#ext#@flux50.onmicrosoft.com::bee075c1-faac-4166-8fcb-7b2057bad6f6" providerId="AD" clId="Web-{A9D970B6-430D-0B71-3D04-24444E3E4658}" dt="2026-02-09T14:12:00.715" v="3" actId="1076"/>
        <pc:sldMkLst>
          <pc:docMk/>
          <pc:sldMk cId="3207074913" sldId="545"/>
        </pc:sldMkLst>
        <pc:picChg chg="add mod">
          <ac:chgData name="Alexander Deliukov" userId="S::alexander_think-e.be#ext#@flux50.onmicrosoft.com::bee075c1-faac-4166-8fcb-7b2057bad6f6" providerId="AD" clId="Web-{A9D970B6-430D-0B71-3D04-24444E3E4658}" dt="2026-02-09T14:12:00.715" v="3" actId="1076"/>
          <ac:picMkLst>
            <pc:docMk/>
            <pc:sldMk cId="3207074913" sldId="545"/>
            <ac:picMk id="4" creationId="{B675BFD5-D701-1BD4-C362-8FDC4F38FD63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custSel delSld modSld">
      <pc:chgData name="Alexander Deliukov" userId="d5fda0f2-1d08-4016-b7e9-bb882f168707" providerId="ADAL" clId="{FE9DFF45-01DC-45CC-A80A-B50597210401}" dt="2026-01-26T17:08:59.754" v="22" actId="6549"/>
      <pc:docMkLst>
        <pc:docMk/>
      </pc:docMkLst>
      <pc:sldChg chg="modSp mod">
        <pc:chgData name="Alexander Deliukov" userId="d5fda0f2-1d08-4016-b7e9-bb882f168707" providerId="ADAL" clId="{FE9DFF45-01DC-45CC-A80A-B50597210401}" dt="2026-01-26T17:08:59.754" v="22" actId="6549"/>
        <pc:sldMkLst>
          <pc:docMk/>
          <pc:sldMk cId="3207074913" sldId="545"/>
        </pc:sldMkLst>
        <pc:spChg chg="mod">
          <ac:chgData name="Alexander Deliukov" userId="d5fda0f2-1d08-4016-b7e9-bb882f168707" providerId="ADAL" clId="{FE9DFF45-01DC-45CC-A80A-B50597210401}" dt="2026-01-26T17:08:59.754" v="22" actId="6549"/>
          <ac:spMkLst>
            <pc:docMk/>
            <pc:sldMk cId="3207074913" sldId="545"/>
            <ac:spMk id="2" creationId="{3D9FAAFF-7E8F-640B-7BF0-4D0B7FC15CEF}"/>
          </ac:spMkLst>
        </pc:spChg>
      </pc:sldChg>
      <pc:sldChg chg="modSp">
        <pc:chgData name="Alexander Deliukov" userId="d5fda0f2-1d08-4016-b7e9-bb882f168707" providerId="ADAL" clId="{FE9DFF45-01DC-45CC-A80A-B50597210401}" dt="2026-01-26T17:06:04.719" v="4" actId="20577"/>
        <pc:sldMkLst>
          <pc:docMk/>
          <pc:sldMk cId="1651632323" sldId="546"/>
        </pc:sldMkLst>
        <pc:spChg chg="mod">
          <ac:chgData name="Alexander Deliukov" userId="d5fda0f2-1d08-4016-b7e9-bb882f168707" providerId="ADAL" clId="{FE9DFF45-01DC-45CC-A80A-B50597210401}" dt="2026-01-26T17:06:04.719" v="4" actId="20577"/>
          <ac:spMkLst>
            <pc:docMk/>
            <pc:sldMk cId="1651632323" sldId="546"/>
            <ac:spMk id="2" creationId="{0FE65402-2D24-4C0B-3A9B-70B199ADCEA8}"/>
          </ac:spMkLst>
        </pc:spChg>
      </pc:sldChg>
      <pc:sldChg chg="modSp mod">
        <pc:chgData name="Alexander Deliukov" userId="d5fda0f2-1d08-4016-b7e9-bb882f168707" providerId="ADAL" clId="{FE9DFF45-01DC-45CC-A80A-B50597210401}" dt="2026-01-26T17:07:06.128" v="11" actId="20577"/>
        <pc:sldMkLst>
          <pc:docMk/>
          <pc:sldMk cId="9466394" sldId="560"/>
        </pc:sldMkLst>
        <pc:spChg chg="mod">
          <ac:chgData name="Alexander Deliukov" userId="d5fda0f2-1d08-4016-b7e9-bb882f168707" providerId="ADAL" clId="{FE9DFF45-01DC-45CC-A80A-B50597210401}" dt="2026-01-26T17:07:06.128" v="11" actId="20577"/>
          <ac:spMkLst>
            <pc:docMk/>
            <pc:sldMk cId="9466394" sldId="560"/>
            <ac:spMk id="2" creationId="{EFC61126-F643-8433-7D91-EE54F239B60C}"/>
          </ac:spMkLst>
        </pc:spChg>
      </pc:sldChg>
      <pc:sldChg chg="modSp mod">
        <pc:chgData name="Alexander Deliukov" userId="d5fda0f2-1d08-4016-b7e9-bb882f168707" providerId="ADAL" clId="{FE9DFF45-01DC-45CC-A80A-B50597210401}" dt="2026-01-26T17:08:51.951" v="21" actId="313"/>
        <pc:sldMkLst>
          <pc:docMk/>
          <pc:sldMk cId="2909434133" sldId="566"/>
        </pc:sldMkLst>
        <pc:spChg chg="mod">
          <ac:chgData name="Alexander Deliukov" userId="d5fda0f2-1d08-4016-b7e9-bb882f168707" providerId="ADAL" clId="{FE9DFF45-01DC-45CC-A80A-B50597210401}" dt="2026-01-26T17:08:26.180" v="12" actId="14100"/>
          <ac:spMkLst>
            <pc:docMk/>
            <pc:sldMk cId="2909434133" sldId="566"/>
            <ac:spMk id="3" creationId="{588B6934-5886-3ADF-A471-F555B25C58CC}"/>
          </ac:spMkLst>
        </pc:spChg>
        <pc:spChg chg="mod">
          <ac:chgData name="Alexander Deliukov" userId="d5fda0f2-1d08-4016-b7e9-bb882f168707" providerId="ADAL" clId="{FE9DFF45-01DC-45CC-A80A-B50597210401}" dt="2026-01-26T17:08:51.951" v="21" actId="313"/>
          <ac:spMkLst>
            <pc:docMk/>
            <pc:sldMk cId="2909434133" sldId="566"/>
            <ac:spMk id="4" creationId="{B6E2F0C4-3708-062E-837B-49F21B8E5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2026. 3. 9.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Mester szövegstílus szerkesztése</a:t>
            </a:r>
          </a:p>
          <a:p>
            <a:pPr lvl="1"/>
            <a:r>
              <a:rPr lang="ko-KR" altLang="en-US"/>
              <a:t>Második szint</a:t>
            </a:r>
          </a:p>
          <a:p>
            <a:pPr lvl="2"/>
            <a:r>
              <a:rPr lang="ko-KR" altLang="en-US"/>
              <a:t>Harmadik szint</a:t>
            </a:r>
          </a:p>
          <a:p>
            <a:pPr lvl="3"/>
            <a:r>
              <a:rPr lang="ko-KR" altLang="en-US"/>
              <a:t>Negyedik szint</a:t>
            </a:r>
          </a:p>
          <a:p>
            <a:pPr lvl="4"/>
            <a:r>
              <a:rPr lang="ko-KR" altLang="en-US"/>
              <a:t>Ötödik szint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82d042721674ba4be6508de237141f4%7C0e2ed45596af4100bed3a8e5fd981685%7C0%7C0%7C638987166561825034%7CUnknown%7CTWFpbGZsb3d8eyJFbXB0eU1hcGkiOnRydWUsIlYiOiIwLjAuMDAwMCIsIlAiOiJXaW4zMiIsIkFOIjoiTWFpbCIsIldUIjoyfQ%3D%3D%7C0%7C%7C%7C&amp;sdata=%2BedDTg2gSu9G%2BKgo0e8qx2WtYzFzXqxraUabr1vXDjw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165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eurelectric.org/in-detail/cybersecurity-in-the-power-sector/" TargetMode="External"/><Relationship Id="rId5" Type="http://schemas.openxmlformats.org/officeDocument/2006/relationships/hyperlink" Target="https://energy.ec.europa.eu/topics/energy-security/critical-infrastructure-and-cybersecurity_en" TargetMode="External"/><Relationship Id="rId4" Type="http://schemas.openxmlformats.org/officeDocument/2006/relationships/hyperlink" Target="https://www.open.edu/openlearncreate/course/view.php?id=17128" TargetMode="External"/></Relationships>
</file>

<file path=ppt/notesSlides/_rels/notes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cogdog/25621334570/in/photolist-F3538L-e3puT1-2jPvptr-eiRPEb-W3VVvk-2qLU7r7-8sUnd6-kDEX27-6Qu5Eu-a9KGML-nys2eK-pSMqc2-6pCyxe-5rtdWR-zM1fcq-2itP53X-ayunVx-7bHKC7" TargetMode="External"/><Relationship Id="rId13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www.flickr.com/photos/136770128@N07/41397205085/in/photolist-2ogdgAj-2658uPg-6xBqJg-25cUn6m-qXN5UL-qXM5oq-qim3kw-rfgaMd-qim5vU-rfdjcz-qXU51i-rfdkWr-7SRfo4-7SUwyW-7SUx4W-7SUwfL-7SUwk9-7SRfFK-7SUwMh-7SUwBW-7SUwYG-7SUwwS-7SUwWd-7SUx13-7SUwt7-7SReRF-7SRf6a-7SUwNW-7SReW2-7SUwRy-7SRfkM-2cPxSTQ-2cPxVfy-2cTVZZz-7SUwDU-7SRfM4-P8PBNZ-2cTW5eX-2a8pG6C-2cTVUnn-2bMWDew-2bveCzp-Pmy83p-7SUwU9-kg8qkG-kg62FD-kg6GAk-kg67T2-kg6vdF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5" Type="http://schemas.openxmlformats.org/officeDocument/2006/relationships/hyperlink" Target="https://creativecommons.org/publicdomain/zero/1.0/" TargetMode="External"/><Relationship Id="rId15" Type="http://schemas.openxmlformats.org/officeDocument/2006/relationships/hyperlink" Target="https://www.flickr.com/photos/ecastro/3352213726/in/photolist-67dYmo-375Rj-4JMD5o-9YzjqQ-nndcPF-g7nnX-82aNeE-9aW8Lj-brPPoq-hppiC7-G7Zsmm-4GyUmU-bcgybX-aXz1HK-4fYWh2-6jo3LL-RDF71T-vXcbS-93R8pt-hGqa-8dxDRV-5fEiXQ-7KJWri-bQpzGz-uA5ght-uHSaf-xdAux-ai27DP-85SDc9-4NytpL-uWNio-ai27Ax-AKrbw-C4evd2-ES6s8-AKnnw-4DP18E-ai27yD-AKi15-AKqUo-AKnHG-AKqyF-AKo3e-AKa7C-AK5xu-AKmP6-AKpUw-AKpaH-AKiCV-AKb4w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worldsdirection/" TargetMode="External"/><Relationship Id="rId9" Type="http://schemas.openxmlformats.org/officeDocument/2006/relationships/hyperlink" Target="https://www.flickr.com/photos/ninara/24135500745/" TargetMode="External"/><Relationship Id="rId14" Type="http://schemas.openxmlformats.org/officeDocument/2006/relationships/hyperlink" Target="https://www.flickr.com/photos/rappan/36651981325/in/photolist-XQNZ7v-2kbhLqc-2qEioKw-uZS4s-KD2rB-2nH5y5U-QizbH5-5mTmEc-H8uNok-5FjmNU-6sf1e7-2iCLfST-2pe8Kwn-Yb45MJ-2h1QNzn-XSeRmW-9dKT25-7HVC4c-8wkhuM-buRg2w-8wodab-8wkawn-8wofdj-2kHkKTs-2oPscmV-8woeHE-3hQymR-8wodCU-8wkfkF-542EoY-29jHAV7-Ms5mGi-SdkSsg-Ay99Kn-2mcdGUJ-W7MNU4-2nxN6fd-2oPM2v6-2mEYqD2-2nr3KKW-nfLkbn-2evkV3Y-2cLGjDu-2jWuoZ7-WiSReo-28WCayp-bWARWW-21dtwGU-2m7v9up-2jZe3S5" TargetMode="Externa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A kiberbiztonsággal kapcsolatos digitális energia-mítoszok… Lebuktak!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a projekt az Európai Unió Horizont kutatási és innovációs programjának (2021–2027) támogatásában részesült, a 101075596 számú támogatási megállapodás keretében. A jelen anyag tartalmáért kizárólag az Every1 projekt felelős, és az nem feltétlenül tükrözi az Európai Unió véleményét. A prezentáció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licenc alatt áll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hacsak másképp nem jelezzük.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34444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mítosz: A kiberbiztonság kizárólag az energetikai vállalatok és a kormányok felelőssége, nem pedig az egyéneké vagy a közösségeké.</a:t>
            </a:r>
          </a:p>
          <a:p>
            <a:pPr latinLnBrk="0"/>
            <a:r>
              <a:rPr lang="en-US" sz="1200" dirty="0">
                <a:ea typeface="Calibri"/>
                <a:cs typeface="Calibri"/>
              </a:rPr>
              <a:t>Az egyéneknek és a közösségeknek is szerepük van a kiberbiztonságban, mivel ők is tehetnek lépéseket saját eszközeik és hálózataik kibertámadások elleni védelme érdekében. 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latinLnBrk="0"/>
            <a:r>
              <a:rPr lang="en-US" sz="1200" dirty="0">
                <a:ea typeface="Calibri"/>
                <a:cs typeface="Calibri"/>
              </a:rPr>
              <a:t>Az alábbi bevált gyakorlatok követésével hozzájárulhat egy biztonságosabb energia-ökoszisztéma kialakításához: 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Erős jelszavak használata.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A szoftverek frissítése.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Legyen óvatos a gyanús e-mailekkel kapcsolatban.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3860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mítosz: A megújuló energiaforrások természetüknél fogva biztonságosabbak, mint a hagyományos energiaforrások.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Mennyire biztonságosak az otthoni napelemek?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06696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mítosz: A megújuló energiaforrások természetüknél fogva biztonságosabbak, mint a hagyományos energiaforrások.</a:t>
            </a:r>
          </a:p>
          <a:p>
            <a:pPr latinLnBrk="0"/>
            <a:r>
              <a:rPr lang="en-US" sz="1200" dirty="0">
                <a:ea typeface="Calibri"/>
                <a:cs typeface="Calibri"/>
              </a:rPr>
              <a:t>A megújuló energiaforrások, mint például a napelemek és a szélturbinák, szintén sebezhetőek a kibertámadásokkal szemben, mivel a felügyelet, az irányítás és a hálózati integráció szempontjából digitális technológiákra támaszkodnak.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latinLnBrk="0"/>
            <a:r>
              <a:rPr lang="en-US" sz="1200" dirty="0">
                <a:ea typeface="Calibri"/>
                <a:cs typeface="Calibri"/>
              </a:rPr>
              <a:t>A támadók kihasználhatják a sebezhetőségeket az energiatermelés megzavarására vagy az energiaáramlás manipulálására.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24219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mítosz: A blokklánc-technológiák csodaszerként hatnak az energiaágazat kiberbiztonságára.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Milyen szerepet játszanak a blokklánc-technológiák az energiaágazat kiberbiztonságában?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67154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mítosz: A blokklánc technológiák csodaszerként hatnak az energiaágazat kiberbiztonságára.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Bár a blokklánc-technológia bizonyos szempontból javíthatja az energiaágazat biztonságát, nem jelent teljes körű megoldást az összes kiberbiztonsági kihívásra.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 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A blokklánc-hálózatok maguk is sebezhetőek lehetnek a támadásokkal szemben, és hatékonyságuk a megfelelő megvalósítástól és más biztonsági intézkedésekkel való integrációtól függ.</a:t>
            </a:r>
            <a:endParaRPr lang="en-GB" sz="1200" noProof="0" dirty="0"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921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6. mítosz: Csak a bonyolult jelszavak képesek megakadályozni a kiber támadásokat az intelligens energiaeszközök ellen.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A bonyolult jelszó megakadályozza a kibertámadásokat?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95130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6. mítosz: Csak a bonyolult jelszavak képesek megakadályozni a kiber támadásokat az intelligens energiaeszközök ellen.</a:t>
            </a:r>
          </a:p>
          <a:p>
            <a:pPr latinLnBrk="0"/>
            <a:r>
              <a:rPr lang="en-GB" sz="1200" dirty="0"/>
              <a:t>Bár az erős jelszavak elengedhetetlenek, más biztonsági intézkedések is kulcsfontosságúak a átfogó védelemhez. Ezek az intézkedések a következők: </a:t>
            </a:r>
          </a:p>
          <a:p>
            <a:pPr latinLnBrk="0"/>
            <a:endParaRPr lang="en-GB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Rendszeres szoftverfrissítések.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Biztonságos Wi-Fi hálózatok.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Többfaktoros hitelesítés.</a:t>
            </a:r>
            <a:endParaRPr lang="en-GB" sz="1200" noProof="0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08336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7. mítosz: Az energetikai infrastruktúrára irányuló kibertámadások elsősorban a nagy erőműveket és alállomásokat célozzák meg.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A kibertámadások csak az erőműveket és az alállomásokat célozzák meg?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99785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7. mítosz: Az energetikai infrastruktúrát ért kibertámadások elsősorban a nagy erőműveket és alállomásokat célozzák meg.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A kibertámadások az energiainfrastruktúra különböző elemeit célozhatják meg, beleértve a kisebb elosztóhálózatokat, a megújuló energiaforrásokat és akár az egyes intelligens mérőeszközöket is, ami zavarokat és adatvédelmi incidenseket okozhat.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30393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8. mítosz: Az antivírus szoftver használata elegendő az otthoni hálózatok védelméhez az intelligens energiaeszközöket célzó kibertámadások ellen.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Az antivírus szoftver használata megfelelő védelmet nyújt az otthoni hálózatom számára? 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0460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Az energia termelésével és fogyasztásával kapcsolatos adatvédelem, biztonság és védelem terén fennálló félreértések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gyártásában és fogyasztásában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gyakoriak. Ebben a diavetítésben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nyolc, a kiberbiztonsággal kapcsolatos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energiaipari mítoszt cáfolunk, hogy tisztázzuk ezeket a tévhiteket.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Ezeknek a mítoszoknak a feltárásával jobban megérthetjük az energiaipar digitalizálását, és tájékozottabb döntéseket hozhatunk a biztonságunk érdekében. </a:t>
            </a:r>
          </a:p>
          <a:p>
            <a:pPr latinLnBrk="0"/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8506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8. mítosz: Az antivírus szoftver használata elegendő az otthoni hálózatok védelméhez az intelligens energiaeszközöket célzó kibertámadások ellen. </a:t>
            </a:r>
          </a:p>
          <a:p>
            <a:pPr latinLnBrk="0"/>
            <a:r>
              <a:rPr lang="en-GB" sz="1200" dirty="0"/>
              <a:t>A vírusirtó szoftver csak egy védelmi réteg. 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A kibertámadások megelőzéséhez tűzfalak, biztonságos hálózati konfigurációk és az összes csatlakoztatott eszköz rendszeres biztonsági frissítései is szükségesek.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70287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Következő lépések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Ha többet szeretne megtudni a kiberbiztonságról, valamint az energia termeléséről és fogyasztásáról, az alábbi források hasznosak lehetnek: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Fedezze fel az Every1 Digital Energy Essentials tanfolyamát </a:t>
            </a:r>
            <a:r>
              <a:rPr lang="en-US" altLang="ko-KR" sz="1200" i="1" dirty="0">
                <a:solidFill>
                  <a:srgbClr val="373737"/>
                </a:solidFill>
                <a:hlinkClick r:id="rId3"/>
              </a:rPr>
              <a:t>Adatvédelem, biztonság és védelem a digitális energia világában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</a:rPr>
              <a:t>Vizsgálja meg alaposabban az energia digitalizálásával kapcsolatos mítoszokat az Every1 </a:t>
            </a:r>
            <a:r>
              <a:rPr lang="en-GB" sz="1200" i="1" noProof="0" dirty="0">
                <a:solidFill>
                  <a:srgbClr val="373737"/>
                </a:solidFill>
                <a:hlinkClick r:id="rId4"/>
              </a:rPr>
              <a:t>Energy Myths Busted! Fact Vs. Fiction (Az energia mítoszok lebontása! Tények kontra fikció) </a:t>
            </a:r>
            <a:r>
              <a:rPr lang="en-GB" sz="1200" noProof="0" dirty="0">
                <a:solidFill>
                  <a:srgbClr val="373737"/>
                </a:solidFill>
              </a:rPr>
              <a:t>című cikkében.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Olvassa el az Európai Bizottság cikkét</a:t>
            </a:r>
            <a:r>
              <a:rPr lang="en-US" altLang="ko-KR" sz="1200" i="1" dirty="0">
                <a:solidFill>
                  <a:srgbClr val="373737"/>
                </a:solidFill>
              </a:rPr>
              <a:t>: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Kritikus infrastruktúra és kiberbiztonság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Olvassa el az</a:t>
            </a:r>
            <a:r>
              <a:rPr lang="en-US" altLang="ko-KR" sz="1200" dirty="0" err="1">
                <a:solidFill>
                  <a:srgbClr val="373737"/>
                </a:solidFill>
              </a:rPr>
              <a:t> eurelectric </a:t>
            </a:r>
            <a:r>
              <a:rPr lang="en-US" altLang="ko-KR" sz="1200" dirty="0">
                <a:solidFill>
                  <a:srgbClr val="373737"/>
                </a:solidFill>
              </a:rPr>
              <a:t>cikkét: </a:t>
            </a:r>
            <a:r>
              <a:rPr lang="en-US" altLang="ko-KR" sz="1200" i="1" dirty="0">
                <a:solidFill>
                  <a:srgbClr val="373737"/>
                </a:solidFill>
                <a:hlinkClick r:id="rId6"/>
              </a:rPr>
              <a:t>Kiberbiztonság az energiaiparban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https://www.open.edu/openlearncreate/course/view.php?id=12165</a:t>
            </a:r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58664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Köszönetnyilvánítás</a:t>
            </a:r>
          </a:p>
          <a:p>
            <a:pPr latinLnBrk="0"/>
            <a:r>
              <a:rPr lang="en-GB" dirty="0"/>
              <a:t>Ez a diavetítés, </a:t>
            </a:r>
            <a:r>
              <a:rPr lang="en-GB" i="1" dirty="0"/>
              <a:t>az Energia-mítoszok lebontva! Kiberbiztonsági mítoszok az energiaágazatban, </a:t>
            </a:r>
            <a:r>
              <a:rPr lang="en-GB" dirty="0"/>
              <a:t>az Every1 projekt keretében készült, és </a:t>
            </a:r>
            <a:r>
              <a:rPr lang="en-GB" dirty="0">
                <a:hlinkClick r:id="rId3"/>
              </a:rPr>
              <a:t>CC BY-SA 4.0 </a:t>
            </a:r>
            <a:r>
              <a:rPr lang="en-GB" dirty="0"/>
              <a:t>licenc alatt áll, hacsak másképp nem jelezzük.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 prezentációban a következő képek szerepelnek: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Borítókép: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by World’s Direction,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Bevezető szöveg kép: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Paper Beside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by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on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Első mítosz kép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b="0" i="0" dirty="0" err="1">
                <a:solidFill>
                  <a:srgbClr val="242424"/>
                </a:solidFill>
                <a:effectLst/>
                <a:hlinkClick r:id="rId7"/>
              </a:rPr>
              <a:t>Vorarlberger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Kraftwerke-Energy meter (electro)-smart meter-02ASD</a:t>
            </a:r>
            <a:r>
              <a:rPr lang="en-GB" b="0" i="0" dirty="0">
                <a:solidFill>
                  <a:srgbClr val="242424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</a:t>
            </a:r>
            <a:r>
              <a:rPr lang="en-GB" b="0" i="0" dirty="0">
                <a:solidFill>
                  <a:srgbClr val="242424"/>
                </a:solidFill>
                <a:effectLst/>
              </a:rPr>
              <a:t>,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licenc alatt.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Második mítosz kép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Free as in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Wifi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Alan Levine,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i="1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Harmadik mítosz kép: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by World’s Direction,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Negyedik mítosz kép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Napelemek Belgiumban,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Ninara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Ötödik mítosz kép: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Blockchain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Mario A. P.,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Hatodik mítosz kép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Cybersecurity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Richard Patterson,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Hetedik mítosz kép: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Urbex – Power Plant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  <a:hlinkClick r:id="rId14"/>
              </a:rPr>
              <a:t>Elettricita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(IT)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Raphael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</a:rPr>
              <a:t>Panhuber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 által,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licenc alatt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Nyolcadik mítosz kép: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Tűzfal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Eric E Castro,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Köszönöm!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2876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Minden mítosz vizsgálatát egy reflektív kérdéssel kezdjük. Szánjon egy pillanatot minden kérdés átgondolására, mielőtt továbbhaladna a mítosz cáfolatával.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Az egyes mítoszokat egymás után is áttekintheti. Alternatív megoldásként a menüből kiválaszthatja azt a mítoszt, amelyet először szeretne megvizsgálni.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0807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Nyolc mítosz a kiberbiztonságról és a digitális energiáról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Az intelligens mérőórák és más digitális energiaeszközök nem sebezhetőek a kibertámadásokkal szemben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Csak a nagy energiavállalatok célpontjai a kibertámadásoknak, nem pedig az egyéni háztulajdonosok vagy kisvállalkozások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 kiberbiztonság kizárólag az energiavállalatok és a kormányok felelőssége, nem pedig az egyéneké vagy a közösségeké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 megújuló energiaforrások természetüknél fogva biztonságosabbak, mint a hagyományos energiaforrások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 blokklánc-technológiák csodaszerként hatnak az energiaágazat kiberbiztonságára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Csak a komplex jelszavak képesek megakadályozni az intelligens energiaeszközök elleni kibertámadásokat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Az energetikai infrastruktúrára irányuló kibertámadások elsősorban a nagy erőműveket és alállomásokat célozzák meg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Az antivírus szoftverek használata elegendő a háztartási hálózatok védelméhez az intelligens energiaeszközöket célzó kibertámadások ellen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8800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mítosz: Az intelligens mérőórák és más digitális energiaeszközök nem sérülékenyek a kibertámadásokkal szemben.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Az intelligens mérőórám sebezhető a kibertámadásokkal szemben?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0948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mítosz: Az intelligens mérőórák és más digitális energiaeszközök nem érzékenyek a kibertámadásokra.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US" sz="1200" dirty="0">
                <a:ea typeface="Public Sans"/>
                <a:cs typeface="Public Sans"/>
                <a:sym typeface="Public Sans"/>
              </a:rPr>
              <a:t>Az intelligens mérőórák és más digitális energiaeszközök kiber támadásoknak vannak kitéve, mivel az internethez kapcsolódnak és gyakran korlátozott biztonsági funkciókkal rendelkeznek. </a:t>
            </a:r>
          </a:p>
          <a:p>
            <a:pPr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sz="1200" dirty="0">
                <a:ea typeface="Public Sans"/>
                <a:cs typeface="Public Sans"/>
                <a:sym typeface="Public Sans"/>
              </a:rPr>
              <a:t>A támadók kihasználhatják a sebezhetőségeket, hogy hozzáférjenek az érzékeny adatokhoz, megzavarják az energiaszolgáltatást, vagy akár fizikai károkat okozzanak az energiainfrastruktúrában.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4104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mítosz: Csak a nagy energiavállalatok lehetnek célpontjai a kibertámadásoknak, nem pedig az egyéni háztulajdonosok vagy kisvállalkozások.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Célpontja lesz-e otthonom vagy vállalkozásom egy kibertámadásnak?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090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mítosz: Csak a nagy energiavállalatok lehetnek célpontjai a kibertámadásoknak, nem pedig az egyéni háztulajdonosok vagy kisvállalkozások. </a:t>
            </a: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A háztulajdonosok és a kisvállalkozások is célpontjai a kibertámadásoknak, mivel gyakran kevésbé kifinomult biztonsági intézkedésekkel rendelkeznek. </a:t>
            </a:r>
          </a:p>
          <a:p>
            <a:pPr latinLnBrk="0"/>
            <a:endParaRPr lang="en-US" sz="1200" dirty="0">
              <a:solidFill>
                <a:srgbClr val="2B2C30"/>
              </a:solidFill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A támadók kihasználhatják a házi Wi-Fi hálózatok vagy az intelligens készülékek sebezhetőségét, hogy hozzáférjenek a személyes adatokhoz vagy megzavarják az energiaszolgáltatást.</a:t>
            </a:r>
            <a:endParaRPr lang="en-US" sz="1200" dirty="0"/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7075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mítosz: A kiberbiztonság kizárólag az energetikai vállalatok és a kormányok felelőssége, nem pedig az egyéneké vagy a közösségeké.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Milyen szerepet játszom a kiberbiztonságban?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1219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6FCE9D-C298-615B-F44D-BFD403F629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18" y="6210794"/>
            <a:ext cx="2098431" cy="4398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A1DCEA-9B95-9818-02A9-9E9CF2DEFB85}"/>
              </a:ext>
            </a:extLst>
          </p:cNvPr>
          <p:cNvSpPr txBox="1"/>
          <p:nvPr userDrawn="1"/>
        </p:nvSpPr>
        <p:spPr>
          <a:xfrm>
            <a:off x="2241449" y="6072366"/>
            <a:ext cx="5343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hu-HU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a projekt az Európai Unió Horizont kutatási és innovációs programjának (2021–2027) támogatásában részesült, a 101075596 számú támogatási megállapodás keretében. A jelen anyag tartalmáért kizárólag az Every1 projekt felelős, és az nem feltétlenül tükrözi az Európai Unió véleményét. A prezentáció </a:t>
            </a:r>
            <a:r>
              <a:rPr lang="hu-HU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CC BY-SA 4.0 </a:t>
            </a:r>
            <a:r>
              <a:rPr lang="hu-HU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licenc alatt áll</a:t>
            </a:r>
            <a:r>
              <a:rPr lang="hu-HU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, </a:t>
            </a:r>
            <a:r>
              <a:rPr lang="hu-HU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hacsak másképp nem jelezzük. </a:t>
            </a:r>
            <a:endParaRPr lang="hu-HU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165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eurelectric.org/in-detail/cybersecurity-in-the-power-sector/" TargetMode="External"/><Relationship Id="rId5" Type="http://schemas.openxmlformats.org/officeDocument/2006/relationships/hyperlink" Target="https://energy.ec.europa.eu/topics/energy-security/critical-infrastructure-and-cybersecurity_en" TargetMode="External"/><Relationship Id="rId4" Type="http://schemas.openxmlformats.org/officeDocument/2006/relationships/hyperlink" Target="https://www.open.edu/openlearncreate/course/view.php?id=17128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cogdog/25621334570/in/photolist-F3538L-e3puT1-2jPvptr-eiRPEb-W3VVvk-2qLU7r7-8sUnd6-kDEX27-6Qu5Eu-a9KGML-nys2eK-pSMqc2-6pCyxe-5rtdWR-zM1fcq-2itP53X-ayunVx-7bHKC7" TargetMode="External"/><Relationship Id="rId13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www.flickr.com/photos/136770128@N07/41397205085/in/photolist-2ogdgAj-2658uPg-6xBqJg-25cUn6m-qXN5UL-qXM5oq-qim3kw-rfgaMd-qim5vU-rfdjcz-qXU51i-rfdkWr-7SRfo4-7SUwyW-7SUx4W-7SUwfL-7SUwk9-7SRfFK-7SUwMh-7SUwBW-7SUwYG-7SUwwS-7SUwWd-7SUx13-7SUwt7-7SReRF-7SRf6a-7SUwNW-7SReW2-7SUwRy-7SRfkM-2cPxSTQ-2cPxVfy-2cTVZZz-7SUwDU-7SRfM4-P8PBNZ-2cTW5eX-2a8pG6C-2cTVUnn-2bMWDew-2bveCzp-Pmy83p-7SUwU9-kg8qkG-kg62FD-kg6GAk-kg67T2-kg6vdF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5" Type="http://schemas.openxmlformats.org/officeDocument/2006/relationships/hyperlink" Target="https://creativecommons.org/publicdomain/zero/1.0/" TargetMode="External"/><Relationship Id="rId15" Type="http://schemas.openxmlformats.org/officeDocument/2006/relationships/hyperlink" Target="https://www.flickr.com/photos/ecastro/3352213726/in/photolist-67dYmo-375Rj-4JMD5o-9YzjqQ-nndcPF-g7nnX-82aNeE-9aW8Lj-brPPoq-hppiC7-G7Zsmm-4GyUmU-bcgybX-aXz1HK-4fYWh2-6jo3LL-RDF71T-vXcbS-93R8pt-hGqa-8dxDRV-5fEiXQ-7KJWri-bQpzGz-uA5ght-uHSaf-xdAux-ai27DP-85SDc9-4NytpL-uWNio-ai27Ax-AKrbw-C4evd2-ES6s8-AKnnw-4DP18E-ai27yD-AKi15-AKqUo-AKnHG-AKqyF-AKo3e-AKa7C-AK5xu-AKmP6-AKpUw-AKpaH-AKiCV-AKb4w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worldsdirection/" TargetMode="External"/><Relationship Id="rId9" Type="http://schemas.openxmlformats.org/officeDocument/2006/relationships/hyperlink" Target="https://www.flickr.com/photos/ninara/24135500745/" TargetMode="External"/><Relationship Id="rId14" Type="http://schemas.openxmlformats.org/officeDocument/2006/relationships/hyperlink" Target="https://www.flickr.com/photos/rappan/36651981325/in/photolist-XQNZ7v-2kbhLqc-2qEioKw-uZS4s-KD2rB-2nH5y5U-QizbH5-5mTmEc-H8uNok-5FjmNU-6sf1e7-2iCLfST-2pe8Kwn-Yb45MJ-2h1QNzn-XSeRmW-9dKT25-7HVC4c-8wkhuM-buRg2w-8wodab-8wkawn-8wofdj-2kHkKTs-2oPscmV-8woeHE-3hQymR-8wodCU-8wkfkF-542EoY-29jHAV7-Ms5mGi-SdkSsg-Ay99Kn-2mcdGUJ-W7MNU4-2nxN6fd-2oPM2v6-2mEYqD2-2nr3KKW-nfLkbn-2evkV3Y-2cLGjDu-2jWuoZ7-WiSReo-28WCayp-bWARWW-21dtwGU-2m7v9up-2jZe3S5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D02863-26DC-954C-0D25-64411EEFE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455" y="1905678"/>
            <a:ext cx="4513545" cy="30466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9FAAFF-7E8F-640B-7BF0-4D0B7FC15CE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2257" y="1443127"/>
            <a:ext cx="6124303" cy="3971744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72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Kiberbiztonság digitális energia  mítoszok… </a:t>
            </a:r>
            <a:br>
              <a:rPr lang="hu-HU" sz="72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lang="hu-HU" sz="72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Leleplezve! 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3207074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5298510" y="2580775"/>
            <a:ext cx="651600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ea typeface="Calibri"/>
                <a:cs typeface="Calibri"/>
              </a:rPr>
              <a:t>Az egyéneknek és a közösségeknek is szerepük van a kiberbiztonságban, mivel ők is tehetnek lépéseket saját eszközeik és hálózataik kibertámadások elleni védelme érdekében. </a:t>
            </a:r>
          </a:p>
          <a:p>
            <a:pPr latinLnBrk="0"/>
            <a:endParaRPr lang="en-US" sz="2400" dirty="0">
              <a:ea typeface="Calibri"/>
              <a:cs typeface="Calibri"/>
            </a:endParaRPr>
          </a:p>
          <a:p>
            <a:pPr latinLnBrk="0"/>
            <a:r>
              <a:rPr lang="en-US" sz="2400" dirty="0">
                <a:ea typeface="Calibri"/>
                <a:cs typeface="Calibri"/>
              </a:rPr>
              <a:t>Az alábbi bevált gyakorlatok követésével hozzájárulhat egy biztonságosabb energia-ökoszisztéma kialakításához: </a:t>
            </a:r>
          </a:p>
          <a:p>
            <a:pPr latinLnBrk="0"/>
            <a:endParaRPr lang="en-US" sz="24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Calibri"/>
                <a:cs typeface="Calibri"/>
              </a:rPr>
              <a:t>Erős jelszavak használata.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Calibri"/>
                <a:cs typeface="Calibri"/>
              </a:rPr>
              <a:t>A szoftverek frissítése.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Calibri"/>
                <a:cs typeface="Calibri"/>
              </a:rPr>
              <a:t>Legyen óvatos a gyanús e-mailekkel kapcsolatban.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E8B866-FC93-FCF5-C9FC-42DDE24E2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86" y="2755726"/>
            <a:ext cx="4712254" cy="318077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702BB5B-94FA-8DE3-CDDF-693E62A83A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1800" y="578485"/>
            <a:ext cx="1082548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mítosz: A kiberbiztonság kizárólag az energiavállalatok és a kormányok felelőssége, nem pedig az egyéneké vagy a közösségeké.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84594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C9928-D83C-17CC-ADA7-E95E988229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94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4. mítosz: A megújuló energiaforrások természetüknél fogva biztonságosabbak, mint a hagyományos energiaforrások </a:t>
            </a:r>
            <a:r>
              <a:rPr lang="hu-HU" sz="2800" b="1" kern="1200" baseline="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– 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1077238" y="3429000"/>
            <a:ext cx="10434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Mennyire biztonságosak az otthoni napelemek?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428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CCAE6-366E-EFC6-8A5A-F94219008C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1812" y="568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4. mítosz: A megújuló energiaforrások természetüknél fogva biztonságosabbak, mint a hagyományos energiaforrások.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5751332" y="3106323"/>
            <a:ext cx="61759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ea typeface="Calibri"/>
                <a:cs typeface="Calibri"/>
              </a:rPr>
              <a:t>A megújuló energiaforrások, mint például a napelemek és a szélturbinák, szintén sebezhetőek a kibertámadásokkal szemben, mivel a felügyelet, az irányítás és a hálózati integráció szempontjából digitális technológiákra támaszkodnak.</a:t>
            </a:r>
          </a:p>
          <a:p>
            <a:pPr latinLnBrk="0"/>
            <a:endParaRPr lang="en-US" sz="2400" dirty="0">
              <a:ea typeface="Calibri"/>
              <a:cs typeface="Calibri"/>
            </a:endParaRPr>
          </a:p>
          <a:p>
            <a:pPr latinLnBrk="0"/>
            <a:r>
              <a:rPr lang="en-US" sz="2400" dirty="0">
                <a:ea typeface="Calibri"/>
                <a:cs typeface="Calibri"/>
              </a:rPr>
              <a:t>A támadók kihasználhatják a sebezhetőségeket az energiatermelés megzavarására vagy az energiaáramlás manipulálására.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DABF0A-B52F-915B-32A0-277138DC5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48" y="3031298"/>
            <a:ext cx="5284864" cy="275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5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37C11-4C8B-EB7D-C5FB-5CC1DEAE58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0520" y="568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5. mítosz: A blokklánc-technológiák csodaszerként hatnak az energiaágazat kiberbiztonságára </a:t>
            </a:r>
            <a:r>
              <a:rPr lang="hu-HU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Milyen szerepet játszanak a blokklánc technológiák az energiaágazat kiberbiztonságában?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17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5661764" y="2680831"/>
            <a:ext cx="59398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ea typeface="Public Sans"/>
                <a:cs typeface="Public Sans"/>
              </a:rPr>
              <a:t>Bár a blokklánc technológia bizonyos szempontból javíthatja az energiaágazat biztonságát, nem jelent teljes körű megoldást az összes kiberbiztonsági kihívásra.</a:t>
            </a:r>
          </a:p>
          <a:p>
            <a:pPr latinLnBrk="0"/>
            <a:r>
              <a:rPr lang="en-GB" sz="2400" dirty="0">
                <a:ea typeface="Public Sans"/>
                <a:cs typeface="Public Sans"/>
              </a:rPr>
              <a:t> </a:t>
            </a:r>
          </a:p>
          <a:p>
            <a:pPr latinLnBrk="0"/>
            <a:r>
              <a:rPr lang="en-GB" sz="2400" dirty="0">
                <a:ea typeface="Public Sans"/>
                <a:cs typeface="Public Sans"/>
              </a:rPr>
              <a:t>A blokklánc-hálózatok maguk is sebezhetőek lehetnek a támadásokkal szemben, és hatékonyságuk a megfelelő megvalósítástól és más biztonsági intézkedésekkel való integrációtól függ.</a:t>
            </a:r>
            <a:endParaRPr lang="en-GB" sz="2400" noProof="0" dirty="0">
              <a:ea typeface="Public Sans"/>
              <a:cs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2A354A-22A9-D65A-DE8A-C354DC3B0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95" y="3281819"/>
            <a:ext cx="5206304" cy="22143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D9CC2A-E953-8914-D62C-03F19C8AE6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3964" y="5480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5. mítosz: A blokklánc-technológiák csodaszerként hatnak az energiaágazat kiberbiztonságára.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398775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CC7A8-3E21-E914-776A-A3F8415588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02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mítosz: Csak a komplex jelszavak képesek megakadályozni a kibertámadásokat az intelligens energiaeszközök ellen </a:t>
            </a:r>
            <a:r>
              <a:rPr lang="hu-HU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1490597" y="3429000"/>
            <a:ext cx="985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A bonyolult jelszavak megakadályozzák a kibertámadásokat?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702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5198301" y="3159944"/>
            <a:ext cx="67264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Az erős jelszavak elengedhetetlenek, de a teljes körű védelemhez más biztonsági intézkedések is szükségesek. Ezek az intézkedések a következők: </a:t>
            </a:r>
          </a:p>
          <a:p>
            <a:pPr latinLnBrk="0"/>
            <a:endParaRPr lang="en-GB" sz="24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Rendszeres szoftverfrissítések.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Biztonságos Wi-Fi hálózatok.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Többfaktoros hitelesítés.</a:t>
            </a:r>
            <a:endParaRPr lang="en-GB" sz="2400" noProof="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93E88F-78E4-95AC-BD11-FB3D2D8CA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22" y="3159944"/>
            <a:ext cx="4772416" cy="2324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C61126-F643-8433-7D91-EE54F239B6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7222" y="548005"/>
            <a:ext cx="10515600" cy="1325563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mítosz: Csak a bonyolult jelszavak képesek megakadályozni a </a:t>
            </a:r>
            <a:r>
              <a:rPr lang="hu-HU" sz="2800" b="1" noProof="1">
                <a:solidFill>
                  <a:schemeClr val="bg1"/>
                </a:solidFill>
              </a:rPr>
              <a:t>kibertámadásokat</a:t>
            </a:r>
            <a:r>
              <a:rPr lang="hu-HU" sz="2800" noProof="1"/>
              <a:t> </a:t>
            </a:r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az intelligens energiaeszközök ellen.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946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2BA2E-3066-C151-182F-FFF5CEECF39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0520" y="5378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mítosz: Az energetikai infrastruktúrát érintő kibertámadások elsősorban a nagy erőműveket és alállomásokat célozzák meg </a:t>
            </a:r>
            <a:r>
              <a:rPr lang="hu-HU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A kibertámadások csak az erőműveket és az alállomásokat célozzák meg?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585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5638086" y="3224358"/>
            <a:ext cx="58872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A kibertámadások az energiainfrastruktúra különböző elemeit célozhatják meg, beleértve a kisebb elosztóhálózatokat, a megújuló energiaforrásokat és akár az egyes intelligens mérőeszközöket is, ami zavarokat és adatvédelmi incidenseket okozhat.</a:t>
            </a:r>
            <a:endParaRPr lang="en-GB" sz="24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3B71C8-8AEE-4DA6-A79C-9B174E78E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961263"/>
            <a:ext cx="5087591" cy="28345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8A48A6-14C4-B819-EC72-F3134F040CD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7273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mítosz: Az energetikai infrastruktúrát érintő kibertámadások elsősorban a nagy erőműveket és alállomásokat célozzák meg.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282494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95347-6762-6469-7A49-EC111ABEF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919F8-1C25-D4F8-E0E2-E3CBB7FBBC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0840" y="527685"/>
            <a:ext cx="1118108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mítosz: Az antivírus szoftver használata elegendő védelmet nyújt az otthoni hálózatoknak az intelligens energiaeszközöket célzó kibertámadások ellen </a:t>
            </a:r>
            <a:r>
              <a:rPr lang="hu-HU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8B333A-EAC0-EE87-74D4-C07DB8C5CC98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Az antivírus szoftver használata megfelelő védelmet nyújt az otthoni hálózatom számára? 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335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673911" y="1351508"/>
            <a:ext cx="694436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Az energia termelésével és fogyasztásával kapcsolatos adatvédelem, biztonság és védelem terén gyakoriak a </a:t>
            </a:r>
            <a:r>
              <a:rPr lang="en-GB" sz="24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félreértések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. Ebben a diavetítésben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nyolc, a kiberbiztonsággal kapcsolatos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energiaipari mítoszt cáfolunk, hogy tisztázzuk ezeket a tévhiteket.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Ezeknek a mítoszoknak a feltárásával jobban megérthetjük az energia digitalizálását, és tájékozottabb döntéseket hozhatunk a biztonságunk érdekében. </a:t>
            </a:r>
          </a:p>
          <a:p>
            <a:pPr latinLnBrk="0"/>
            <a:endParaRPr lang="en-GB" sz="24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AC5D167-EB67-71D1-DB6B-AC9FF56F3D8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3722" y="59880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 sz="2800" b="1" noProof="1">
                <a:solidFill>
                  <a:schemeClr val="bg1"/>
                </a:solidFill>
              </a:rPr>
              <a:t>Bevezetés 1</a:t>
            </a:r>
          </a:p>
        </p:txBody>
      </p:sp>
    </p:spTree>
    <p:extLst>
      <p:ext uri="{BB962C8B-B14F-4D97-AF65-F5344CB8AC3E}">
        <p14:creationId xmlns:p14="http://schemas.microsoft.com/office/powerpoint/2010/main" val="165163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6C51D-6B2B-A6F7-C12A-DE208F2F6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25073C-6F7F-8A58-D462-A38F9A8F73AD}"/>
              </a:ext>
            </a:extLst>
          </p:cNvPr>
          <p:cNvSpPr txBox="1"/>
          <p:nvPr/>
        </p:nvSpPr>
        <p:spPr>
          <a:xfrm>
            <a:off x="5504425" y="3013547"/>
            <a:ext cx="61001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Az antivírus szoftver csak egy védelmi réteg. </a:t>
            </a:r>
          </a:p>
          <a:p>
            <a:pPr latinLnBrk="0"/>
            <a:endParaRPr lang="en-GB" sz="2400" dirty="0"/>
          </a:p>
          <a:p>
            <a:pPr latinLnBrk="0"/>
            <a:r>
              <a:rPr lang="en-GB" sz="2400" dirty="0"/>
              <a:t>A kibertámadások megelőzéséhez tűzfalak, biztonságos hálózati konfigurációk és az összes csatlakoztatott eszköz rendszeres biztonsági frissítései is szükségesek.</a:t>
            </a:r>
            <a:endParaRPr lang="en-GB" sz="24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770F88-4875-2618-1599-59E645092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755725"/>
            <a:ext cx="4971638" cy="31933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CE2E5B-D851-E1C1-6C30-4F86C63424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6624" y="608965"/>
            <a:ext cx="11132575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mítosz: Az antivírus szoftver használata elegendő a háztartási hálózatok védelméhez az intelligens energiaeszközöket célzó kibertámadások ellen. 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282963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E1116E8-AFFF-1CBA-2DE6-E956B6807F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3706" y="65574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Következő lépések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Ha többet szeretne megtudni a kiberbiztonságról, valamint az energia termeléséről és fogyasztásáról, az alábbi források hasznosak lehetnek: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33331" y="3259415"/>
            <a:ext cx="2175491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</a:rPr>
              <a:t>Fedezze fel az Every1 digitális energia alapjai tanfolyamát </a:t>
            </a:r>
            <a:r>
              <a:rPr lang="en-US" altLang="ko-KR" sz="2000" i="1" dirty="0">
                <a:solidFill>
                  <a:srgbClr val="373737"/>
                </a:solidFill>
                <a:hlinkClick r:id="rId3"/>
              </a:rPr>
              <a:t>Adatvédelem, biztonság és védelem a digitális energia világában</a:t>
            </a:r>
            <a:r>
              <a:rPr lang="en-US" altLang="ko-KR" sz="2000" i="1" dirty="0">
                <a:solidFill>
                  <a:srgbClr val="373737"/>
                </a:solidFill>
              </a:rPr>
              <a:t>.</a:t>
            </a:r>
            <a:endParaRPr lang="ko-KR" altLang="en-US" sz="2000" dirty="0">
              <a:solidFill>
                <a:srgbClr val="373737"/>
              </a:solidFill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27649" y="3287190"/>
            <a:ext cx="2364667" cy="286232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 latinLnBrk="0"/>
            <a:r>
              <a:rPr lang="en-GB" noProof="0" dirty="0">
                <a:solidFill>
                  <a:srgbClr val="373737"/>
                </a:solidFill>
              </a:rPr>
              <a:t>Vessen egy mélyebb pillantást az energia digitalizálásával kapcsolatos mítoszokra az Every1 </a:t>
            </a:r>
            <a:r>
              <a:rPr lang="en-GB" i="1" noProof="0" dirty="0">
                <a:solidFill>
                  <a:srgbClr val="373737"/>
                </a:solidFill>
                <a:hlinkClick r:id="rId4"/>
              </a:rPr>
              <a:t>Energy Myths Busted! Fact Vs. Fiction (Az energia mítoszok lebontva! Tény kontra fikció) </a:t>
            </a:r>
            <a:r>
              <a:rPr lang="en-GB" noProof="0" dirty="0">
                <a:solidFill>
                  <a:srgbClr val="373737"/>
                </a:solidFill>
              </a:rPr>
              <a:t>című cikkében.</a:t>
            </a: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04565"/>
            <a:ext cx="2338969" cy="163121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</a:rPr>
              <a:t>Olvassa el az Európai Bizottság cikkét</a:t>
            </a:r>
            <a:r>
              <a:rPr lang="en-US" altLang="ko-KR" sz="2000" i="1" dirty="0">
                <a:solidFill>
                  <a:srgbClr val="373737"/>
                </a:solidFill>
              </a:rPr>
              <a:t>:</a:t>
            </a:r>
            <a:r>
              <a:rPr lang="en-US" altLang="ko-KR" sz="2000" dirty="0">
                <a:solidFill>
                  <a:srgbClr val="373737"/>
                </a:solidFill>
              </a:rPr>
              <a:t> </a:t>
            </a:r>
            <a:r>
              <a:rPr lang="en-US" altLang="ko-KR" sz="2000" i="1" dirty="0">
                <a:solidFill>
                  <a:srgbClr val="373737"/>
                </a:solidFill>
                <a:hlinkClick r:id="rId5"/>
              </a:rPr>
              <a:t>Kritikus infrastruktúra és kiberbiztonság</a:t>
            </a:r>
            <a:r>
              <a:rPr lang="en-US" altLang="ko-KR" sz="2000" i="1" dirty="0">
                <a:solidFill>
                  <a:srgbClr val="373737"/>
                </a:solidFill>
              </a:rPr>
              <a:t>.</a:t>
            </a:r>
            <a:endParaRPr lang="ko-KR" altLang="en-US" sz="2000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087293" y="3504565"/>
            <a:ext cx="2071376" cy="132343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</a:rPr>
              <a:t>Olvassa el az</a:t>
            </a:r>
            <a:r>
              <a:rPr lang="en-US" altLang="ko-KR" sz="2000" dirty="0" err="1">
                <a:solidFill>
                  <a:srgbClr val="373737"/>
                </a:solidFill>
              </a:rPr>
              <a:t> eurelectric </a:t>
            </a:r>
            <a:r>
              <a:rPr lang="en-US" altLang="ko-KR" sz="2000" dirty="0">
                <a:solidFill>
                  <a:srgbClr val="373737"/>
                </a:solidFill>
              </a:rPr>
              <a:t>cikkét: </a:t>
            </a:r>
            <a:r>
              <a:rPr lang="en-US" altLang="ko-KR" sz="2000" i="1" dirty="0">
                <a:solidFill>
                  <a:srgbClr val="373737"/>
                </a:solidFill>
                <a:hlinkClick r:id="rId6"/>
              </a:rPr>
              <a:t>Kiberbiztonság az energiaágazatban</a:t>
            </a:r>
            <a:r>
              <a:rPr lang="en-US" altLang="ko-KR" sz="2000" i="1" dirty="0">
                <a:solidFill>
                  <a:srgbClr val="373737"/>
                </a:solidFill>
              </a:rPr>
              <a:t>.</a:t>
            </a:r>
            <a:endParaRPr lang="ko-KR" altLang="en-US" sz="20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923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88B6934-5886-3ADF-A471-F555B25C58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720725"/>
            <a:ext cx="3522542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Köszönetnyilvánítás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596486"/>
            <a:ext cx="7628351" cy="64017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/>
              <a:t>Ez a diavetítés, </a:t>
            </a:r>
            <a:r>
              <a:rPr lang="en-GB" i="1" dirty="0" err="1"/>
              <a:t>az</a:t>
            </a:r>
            <a:r>
              <a:rPr lang="en-GB" i="1" dirty="0"/>
              <a:t> “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Kiberbiztonság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digitális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energia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mítoszok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… 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Leleplezve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!”</a:t>
            </a:r>
            <a:r>
              <a:rPr lang="en-GB" i="1" dirty="0"/>
              <a:t>, </a:t>
            </a:r>
            <a:r>
              <a:rPr lang="en-GB" dirty="0"/>
              <a:t>az Every1 projekt keretében készült, és </a:t>
            </a:r>
            <a:r>
              <a:rPr lang="en-GB" dirty="0">
                <a:hlinkClick r:id="rId3"/>
              </a:rPr>
              <a:t>CC BY-SA 4.0 </a:t>
            </a:r>
            <a:r>
              <a:rPr lang="en-GB" dirty="0"/>
              <a:t>licenc alatt áll, hacsak másképp nem jelezzük.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 prezentációban a következő képek szerepelnek: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Borítókép: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by World’s Direction,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Bevezető szöveg kép: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Paper Beside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by </a:t>
            </a:r>
            <a:r>
              <a:rPr lang="en-US" sz="18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on Pexels.com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Első mítosz kép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Vorarlberger Kraftwerke-Energy meter (electro)-smart meter-02ASD</a:t>
            </a:r>
            <a:r>
              <a:rPr lang="en-GB" b="0" i="0" dirty="0">
                <a:solidFill>
                  <a:srgbClr val="242424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</a:t>
            </a:r>
            <a:r>
              <a:rPr lang="en-GB" b="0" i="0" dirty="0">
                <a:solidFill>
                  <a:srgbClr val="242424"/>
                </a:solidFill>
                <a:effectLst/>
              </a:rPr>
              <a:t>,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licenc alatt. 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Második mítosz kép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Free as in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Wifi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Alan Levine,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i="1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Harmadik mítosz kép: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by World’s Direction,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Negyedik mítosz kép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Napelemek Belgiumban,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Ninara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Ötödik mítosz kép: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Blockchain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Mario A. P.,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Hatodik mítosz kép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Cybersecurity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Richard Patterson,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Hetedik mítosz kép: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Urbex – Power Plant Elettricita (IT)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Raphael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</a:rPr>
              <a:t>Panhuber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 által,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licenc alatt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Nyolcadik mítosz kép: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Tűzfal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Eric E Castro,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9434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EDBD2-F3B7-C318-E1DD-B405D08D326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18280" y="2884805"/>
            <a:ext cx="5644230" cy="1325563"/>
          </a:xfrm>
          <a:prstGeom prst="rect">
            <a:avLst/>
          </a:prstGeom>
        </p:spPr>
        <p:txBody>
          <a:bodyPr/>
          <a:lstStyle/>
          <a:p>
            <a:r>
              <a:rPr lang="hu-HU" sz="6000" noProof="1">
                <a:solidFill>
                  <a:schemeClr val="bg1"/>
                </a:solidFill>
              </a:rPr>
              <a:t>Köszönöm!</a:t>
            </a:r>
          </a:p>
        </p:txBody>
      </p:sp>
    </p:spTree>
    <p:extLst>
      <p:ext uri="{BB962C8B-B14F-4D97-AF65-F5344CB8AC3E}">
        <p14:creationId xmlns:p14="http://schemas.microsoft.com/office/powerpoint/2010/main" val="1436709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73911" y="2005360"/>
            <a:ext cx="6944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Minden mítosz vizsgálatát egy reflektív kérdéssel kezdjük. Szánjon egy pillanatot minden kérdés átgondolására, mielőtt továbbhaladna a mítosz cáfolatával. 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Az egyes mítoszokat egymás után is áttekintheti. Alternatív megoldásként a menüből kiválaszthatja azt a mítoszt, amelyet először szeretne megvizsgálni. </a:t>
            </a:r>
            <a:endParaRPr lang="en-GB" sz="24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ED7490E-9347-3102-252B-FFF05250FE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06120" y="67979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 sz="2800" b="1" noProof="1">
                <a:solidFill>
                  <a:schemeClr val="bg1"/>
                </a:solidFill>
              </a:rPr>
              <a:t>Bevezetés 2</a:t>
            </a:r>
          </a:p>
        </p:txBody>
      </p:sp>
    </p:spTree>
    <p:extLst>
      <p:ext uri="{BB962C8B-B14F-4D97-AF65-F5344CB8AC3E}">
        <p14:creationId xmlns:p14="http://schemas.microsoft.com/office/powerpoint/2010/main" val="2694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0EF305-446B-5270-3C6D-92D8903E94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3080" y="82345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Nyolc mítosz a kiberbiztonságról a digitális energia területén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1" y="2149019"/>
            <a:ext cx="114237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Az intelligens mérőórák és más digitális energiaeszközök nem érzékenyek a kibertámadásokra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A kibertámadások célpontjai kizárólag a nagy energiavállalatok, nem pedig az egyéni háztulajdonosok vagy kisvállalkozások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A kiberbiztonság kizárólag az energiavállalatok és a kormányok felelőssége, nem pedig az egyéneké vagy a közösségeké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A megújuló energiaforrások természetüknél fogva biztonságosabbak, mint a hagyományos energiaforrások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A blokklánc-technológiák csodaszerként hatnak az energiaágazat kiberbiztonságára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Csak a komplex jelszavak képesek megakadályozni az intelligens energiaeszközök elleni kibertámadásokat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Az energetikai infrastruktúrára irányuló kibertámadások elsősorban a nagy erőműveket és alállomásokat célozzák meg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Az antivírus szoftverek használata elegendő a háztartási hálózatok védelméhez az intelligens energiaeszközöket célzó kibertámadások ellen</a:t>
            </a:r>
          </a:p>
        </p:txBody>
      </p:sp>
    </p:spTree>
    <p:extLst>
      <p:ext uri="{BB962C8B-B14F-4D97-AF65-F5344CB8AC3E}">
        <p14:creationId xmlns:p14="http://schemas.microsoft.com/office/powerpoint/2010/main" val="522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E49CC-8AAE-59BF-0B50-FCEC7A8D70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1480" y="5276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mítosz: Az intelligens mérőórák és más digitális energiaeszközök nem sebezhetőek a kibertámadásokkal szemben </a:t>
            </a:r>
            <a:r>
              <a:rPr lang="hu-HU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Az intelligens mérőórám sebezhető a kibertámadásokkal szemben?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229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2C5B0-0301-FF9A-CE7F-61B7911B25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2440" y="6292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mítosz: Az intelligens mérőórák és más digitális energiaeszközök nem sebezhetőek a kibertámadásokkal szemben.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409162" y="3148244"/>
            <a:ext cx="74053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ea typeface="Public Sans"/>
                <a:cs typeface="Public Sans"/>
                <a:sym typeface="Public Sans"/>
              </a:rPr>
              <a:t>Az intelligens mérőórák és más digitális energiaeszközök ki vannak téve a kibertámadásoknak, mivel az internethez kapcsolódnak és gyakran korlátozott biztonsági funkciókkal rendelkeznek. </a:t>
            </a:r>
          </a:p>
          <a:p>
            <a:pPr latinLnBrk="0"/>
            <a:endParaRPr lang="en-US" sz="24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sz="2400" dirty="0">
                <a:ea typeface="Public Sans"/>
                <a:cs typeface="Public Sans"/>
                <a:sym typeface="Public Sans"/>
              </a:rPr>
              <a:t>A támadók kihasználhatják a sebezhetőségeket, hogy hozzáférjenek az érzékeny adatokhoz, megzavarják az energiaszolgáltatást, vagy akár fizikai károkat okozzanak az energiainfrastruktúrában.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4FB94F-2ABE-89D5-8102-E896A52C6F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43" y="2081498"/>
            <a:ext cx="2828851" cy="459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3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3619A-E5AB-0484-A455-A4D0AE13DB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1800" y="5784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mítosz: Csak a nagy energiavállalatok lehetnek kibertámadások célpontjai, nem pedig az egyéni háztulajdonosok vagy kisvállalkozások </a:t>
            </a:r>
            <a:r>
              <a:rPr lang="hu-HU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Otthonom vagy vállalkozásom célpontja lehet-e egy kibertámadásnak?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01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1FE2F4-538C-9D07-BD13-1F872066235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mítosz: Csak a nagy energiavállalatok célpontjai a kibertámadásoknak, nem pedig az egyéni háztulajdonosok vagy kisvállalkozások.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4960307" y="2990071"/>
            <a:ext cx="68542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solidFill>
                  <a:srgbClr val="2B2C30"/>
                </a:solidFill>
              </a:rPr>
              <a:t>A háztulajdonosok és a kisvállalkozások szintén célpontjai a kibertámadásoknak, mivel gyakran kevésbé kifinomult biztonsági intézkedésekkel rendelkeznek. </a:t>
            </a:r>
          </a:p>
          <a:p>
            <a:pPr latinLnBrk="0"/>
            <a:endParaRPr lang="en-US" sz="2400" dirty="0">
              <a:solidFill>
                <a:srgbClr val="2B2C30"/>
              </a:solidFill>
            </a:endParaRPr>
          </a:p>
          <a:p>
            <a:pPr latinLnBrk="0"/>
            <a:r>
              <a:rPr lang="en-US" sz="2400" dirty="0">
                <a:solidFill>
                  <a:srgbClr val="2B2C30"/>
                </a:solidFill>
              </a:rPr>
              <a:t>A támadók kihasználhatják a házi Wi-Fi hálózatok vagy az intelligens készülékek sebezhetőségét, hogy hozzáférjenek a személyes adatokhoz vagy megzavarják az energiaszolgáltatást.</a:t>
            </a:r>
            <a:endParaRPr lang="en-US" sz="2400" dirty="0"/>
          </a:p>
          <a:p>
            <a:pPr latinLnBrk="0"/>
            <a:endParaRPr lang="en-US" sz="2400" dirty="0">
              <a:solidFill>
                <a:srgbClr val="2B2C30"/>
              </a:solidFill>
              <a:ea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00087E-7566-A936-939D-497E5774C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64" y="2905338"/>
            <a:ext cx="4458281" cy="297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51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2BC88-375A-B6A7-A107-203A1B6D27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0680" y="517525"/>
            <a:ext cx="1126236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mítosz: A kiberbiztonság kizárólag az energiavállalatok és a kormányok felelőssége, nem pedig az egyéneké vagy a közösségeké </a:t>
            </a:r>
            <a:r>
              <a:rPr lang="hu-HU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3429000"/>
            <a:ext cx="104216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Milyen szerepet játszom a kiberbiztonságban?</a:t>
            </a:r>
            <a:endParaRPr lang="en-GB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040990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9779CFD-1347-4823-9BEA-F0D4C45BE1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2484</Words>
  <Application>Microsoft Macintosh PowerPoint</Application>
  <PresentationFormat>Widescreen</PresentationFormat>
  <Paragraphs>217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맑은 고딕</vt:lpstr>
      <vt:lpstr>Arial</vt:lpstr>
      <vt:lpstr>Calibri</vt:lpstr>
      <vt:lpstr>Public Sans</vt:lpstr>
      <vt:lpstr>Every1 slide master</vt:lpstr>
      <vt:lpstr>Kiberbiztonság digitális energia  mítoszok…  Leleplezve!  </vt:lpstr>
      <vt:lpstr>Bevezetés 1</vt:lpstr>
      <vt:lpstr>Bevezetés 2</vt:lpstr>
      <vt:lpstr>Nyolc mítosz a kiberbiztonságról a digitális energia területén </vt:lpstr>
      <vt:lpstr>1. mítosz: Az intelligens mérőórák és más digitális energiaeszközök nem sebezhetőek a kibertámadásokkal szemben – Bevezetés </vt:lpstr>
      <vt:lpstr>1. mítosz: Az intelligens mérőórák és más digitális energiaeszközök nem sebezhetőek a kibertámadásokkal szemben. </vt:lpstr>
      <vt:lpstr>2. mítosz: Csak a nagy energiavállalatok lehetnek kibertámadások célpontjai, nem pedig az egyéni háztulajdonosok vagy kisvállalkozások – Bevezetés </vt:lpstr>
      <vt:lpstr>2. mítosz: Csak a nagy energiavállalatok célpontjai a kibertámadásoknak, nem pedig az egyéni háztulajdonosok vagy kisvállalkozások.  </vt:lpstr>
      <vt:lpstr>3. mítosz: A kiberbiztonság kizárólag az energiavállalatok és a kormányok felelőssége, nem pedig az egyéneké vagy a közösségeké – Bevezetés </vt:lpstr>
      <vt:lpstr>3. mítosz: A kiberbiztonság kizárólag az energiavállalatok és a kormányok felelőssége, nem pedig az egyéneké vagy a közösségeké. </vt:lpstr>
      <vt:lpstr>4. mítosz: A megújuló energiaforrások természetüknél fogva biztonságosabbak, mint a hagyományos energiaforrások – Bevezetés </vt:lpstr>
      <vt:lpstr>4. mítosz: A megújuló energiaforrások természetüknél fogva biztonságosabbak, mint a hagyományos energiaforrások. </vt:lpstr>
      <vt:lpstr>5. mítosz: A blokklánc-technológiák csodaszerként hatnak az energiaágazat kiberbiztonságára – Bevezetés </vt:lpstr>
      <vt:lpstr>5. mítosz: A blokklánc-technológiák csodaszerként hatnak az energiaágazat kiberbiztonságára. </vt:lpstr>
      <vt:lpstr>6. mítosz: Csak a komplex jelszavak képesek megakadályozni a kibertámadásokat az intelligens energiaeszközök ellen – Bevezetés </vt:lpstr>
      <vt:lpstr>6. mítosz: Csak a bonyolult jelszavak képesek megakadályozni a kibertámadásokat az intelligens energiaeszközök ellen. </vt:lpstr>
      <vt:lpstr>7. mítosz: Az energetikai infrastruktúrát érintő kibertámadások elsősorban a nagy erőműveket és alállomásokat célozzák meg – Bevezetés </vt:lpstr>
      <vt:lpstr>7. mítosz: Az energetikai infrastruktúrát érintő kibertámadások elsősorban a nagy erőműveket és alállomásokat célozzák meg. </vt:lpstr>
      <vt:lpstr>8. mítosz: Az antivírus szoftver használata elegendő védelmet nyújt az otthoni hálózatoknak az intelligens energiaeszközöket célzó kibertámadások ellen – Bevezetés </vt:lpstr>
      <vt:lpstr>8. mítosz: Az antivírus szoftver használata elegendő a háztartási hálózatok védelméhez az intelligens energiaeszközöket célzó kibertámadások ellen.  </vt:lpstr>
      <vt:lpstr>Következő lépések </vt:lpstr>
      <vt:lpstr>Köszönetnyilvánítás </vt:lpstr>
      <vt:lpstr>Köszönöm!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51</cp:revision>
  <cp:lastPrinted>2025-03-21T11:31:47Z</cp:lastPrinted>
  <dcterms:created xsi:type="dcterms:W3CDTF">2019-04-06T05:20:47Z</dcterms:created>
  <dcterms:modified xsi:type="dcterms:W3CDTF">2026-03-09T12:22:40Z</dcterms:modified>
  <cp:category/>
</cp:coreProperties>
</file>