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545" r:id="rId5"/>
    <p:sldId id="546" r:id="rId6"/>
    <p:sldId id="547" r:id="rId7"/>
    <p:sldId id="548" r:id="rId8"/>
    <p:sldId id="549" r:id="rId9"/>
    <p:sldId id="550" r:id="rId10"/>
    <p:sldId id="551" r:id="rId11"/>
    <p:sldId id="552" r:id="rId12"/>
    <p:sldId id="553" r:id="rId13"/>
    <p:sldId id="554" r:id="rId14"/>
    <p:sldId id="555" r:id="rId15"/>
    <p:sldId id="556" r:id="rId16"/>
    <p:sldId id="557" r:id="rId17"/>
    <p:sldId id="558" r:id="rId18"/>
    <p:sldId id="559" r:id="rId19"/>
    <p:sldId id="560" r:id="rId20"/>
    <p:sldId id="561" r:id="rId21"/>
    <p:sldId id="562" r:id="rId22"/>
    <p:sldId id="563" r:id="rId23"/>
    <p:sldId id="564" r:id="rId24"/>
    <p:sldId id="565" r:id="rId25"/>
    <p:sldId id="566" r:id="rId26"/>
    <p:sldId id="567" r:id="rId2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B3F7DB-7419-9C79-D4D1-5F5117578549}" name="Claudia Winkler" initials="CW" userId="S::claudia.winkler_joanneum.at#ext#@flux50.onmicrosoft.com::52be4535-67a9-4335-aabe-f2d5892662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F4C04F"/>
    <a:srgbClr val="EDEDED"/>
    <a:srgbClr val="D8B05A"/>
    <a:srgbClr val="F8F8F8"/>
    <a:srgbClr val="59BDAA"/>
    <a:srgbClr val="FEE880"/>
    <a:srgbClr val="FCE501"/>
    <a:srgbClr val="F1E400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D970B6-430D-0B71-3D04-24444E3E4658}" v="5" dt="2026-02-09T14:12:00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25" autoAdjust="0"/>
    <p:restoredTop sz="86422" autoAdjust="0"/>
  </p:normalViewPr>
  <p:slideViewPr>
    <p:cSldViewPr snapToGrid="0">
      <p:cViewPr varScale="1">
        <p:scale>
          <a:sx n="92" d="100"/>
          <a:sy n="92" d="100"/>
        </p:scale>
        <p:origin x="161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Deliukov" userId="S::alexander_think-e.be#ext#@flux50.onmicrosoft.com::bee075c1-faac-4166-8fcb-7b2057bad6f6" providerId="AD" clId="Web-{A9D970B6-430D-0B71-3D04-24444E3E4658}"/>
    <pc:docChg chg="modSld">
      <pc:chgData name="Alexander Deliukov" userId="S::alexander_think-e.be#ext#@flux50.onmicrosoft.com::bee075c1-faac-4166-8fcb-7b2057bad6f6" providerId="AD" clId="Web-{A9D970B6-430D-0B71-3D04-24444E3E4658}" dt="2026-02-09T14:12:00.715" v="3" actId="1076"/>
      <pc:docMkLst>
        <pc:docMk/>
      </pc:docMkLst>
      <pc:sldChg chg="addSp modSp">
        <pc:chgData name="Alexander Deliukov" userId="S::alexander_think-e.be#ext#@flux50.onmicrosoft.com::bee075c1-faac-4166-8fcb-7b2057bad6f6" providerId="AD" clId="Web-{A9D970B6-430D-0B71-3D04-24444E3E4658}" dt="2026-02-09T14:12:00.715" v="3" actId="1076"/>
        <pc:sldMkLst>
          <pc:docMk/>
          <pc:sldMk cId="3207074913" sldId="545"/>
        </pc:sldMkLst>
        <pc:picChg chg="add mod">
          <ac:chgData name="Alexander Deliukov" userId="S::alexander_think-e.be#ext#@flux50.onmicrosoft.com::bee075c1-faac-4166-8fcb-7b2057bad6f6" providerId="AD" clId="Web-{A9D970B6-430D-0B71-3D04-24444E3E4658}" dt="2026-02-09T14:12:00.715" v="3" actId="1076"/>
          <ac:picMkLst>
            <pc:docMk/>
            <pc:sldMk cId="3207074913" sldId="545"/>
            <ac:picMk id="4" creationId="{B675BFD5-D701-1BD4-C362-8FDC4F38FD63}"/>
          </ac:picMkLst>
        </pc:picChg>
      </pc:sldChg>
    </pc:docChg>
  </pc:docChgLst>
  <pc:docChgLst>
    <pc:chgData name="Alexander Deliukov" userId="d5fda0f2-1d08-4016-b7e9-bb882f168707" providerId="ADAL" clId="{FE9DFF45-01DC-45CC-A80A-B50597210401}"/>
    <pc:docChg chg="custSel delSld modSld">
      <pc:chgData name="Alexander Deliukov" userId="d5fda0f2-1d08-4016-b7e9-bb882f168707" providerId="ADAL" clId="{FE9DFF45-01DC-45CC-A80A-B50597210401}" dt="2026-01-26T17:08:59.754" v="22" actId="6549"/>
      <pc:docMkLst>
        <pc:docMk/>
      </pc:docMkLst>
      <pc:sldChg chg="modSp mod">
        <pc:chgData name="Alexander Deliukov" userId="d5fda0f2-1d08-4016-b7e9-bb882f168707" providerId="ADAL" clId="{FE9DFF45-01DC-45CC-A80A-B50597210401}" dt="2026-01-26T17:08:59.754" v="22" actId="6549"/>
        <pc:sldMkLst>
          <pc:docMk/>
          <pc:sldMk cId="3207074913" sldId="545"/>
        </pc:sldMkLst>
        <pc:spChg chg="mod">
          <ac:chgData name="Alexander Deliukov" userId="d5fda0f2-1d08-4016-b7e9-bb882f168707" providerId="ADAL" clId="{FE9DFF45-01DC-45CC-A80A-B50597210401}" dt="2026-01-26T17:08:59.754" v="22" actId="6549"/>
          <ac:spMkLst>
            <pc:docMk/>
            <pc:sldMk cId="3207074913" sldId="545"/>
            <ac:spMk id="2" creationId="{3D9FAAFF-7E8F-640B-7BF0-4D0B7FC15CEF}"/>
          </ac:spMkLst>
        </pc:spChg>
      </pc:sldChg>
      <pc:sldChg chg="modSp">
        <pc:chgData name="Alexander Deliukov" userId="d5fda0f2-1d08-4016-b7e9-bb882f168707" providerId="ADAL" clId="{FE9DFF45-01DC-45CC-A80A-B50597210401}" dt="2026-01-26T17:06:04.719" v="4" actId="20577"/>
        <pc:sldMkLst>
          <pc:docMk/>
          <pc:sldMk cId="1651632323" sldId="546"/>
        </pc:sldMkLst>
        <pc:spChg chg="mod">
          <ac:chgData name="Alexander Deliukov" userId="d5fda0f2-1d08-4016-b7e9-bb882f168707" providerId="ADAL" clId="{FE9DFF45-01DC-45CC-A80A-B50597210401}" dt="2026-01-26T17:06:04.719" v="4" actId="20577"/>
          <ac:spMkLst>
            <pc:docMk/>
            <pc:sldMk cId="1651632323" sldId="546"/>
            <ac:spMk id="2" creationId="{0FE65402-2D24-4C0B-3A9B-70B199ADCEA8}"/>
          </ac:spMkLst>
        </pc:spChg>
      </pc:sldChg>
      <pc:sldChg chg="modSp mod">
        <pc:chgData name="Alexander Deliukov" userId="d5fda0f2-1d08-4016-b7e9-bb882f168707" providerId="ADAL" clId="{FE9DFF45-01DC-45CC-A80A-B50597210401}" dt="2026-01-26T17:07:06.128" v="11" actId="20577"/>
        <pc:sldMkLst>
          <pc:docMk/>
          <pc:sldMk cId="9466394" sldId="560"/>
        </pc:sldMkLst>
        <pc:spChg chg="mod">
          <ac:chgData name="Alexander Deliukov" userId="d5fda0f2-1d08-4016-b7e9-bb882f168707" providerId="ADAL" clId="{FE9DFF45-01DC-45CC-A80A-B50597210401}" dt="2026-01-26T17:07:06.128" v="11" actId="20577"/>
          <ac:spMkLst>
            <pc:docMk/>
            <pc:sldMk cId="9466394" sldId="560"/>
            <ac:spMk id="2" creationId="{EFC61126-F643-8433-7D91-EE54F239B60C}"/>
          </ac:spMkLst>
        </pc:spChg>
      </pc:sldChg>
      <pc:sldChg chg="modSp mod">
        <pc:chgData name="Alexander Deliukov" userId="d5fda0f2-1d08-4016-b7e9-bb882f168707" providerId="ADAL" clId="{FE9DFF45-01DC-45CC-A80A-B50597210401}" dt="2026-01-26T17:08:51.951" v="21" actId="313"/>
        <pc:sldMkLst>
          <pc:docMk/>
          <pc:sldMk cId="2909434133" sldId="566"/>
        </pc:sldMkLst>
        <pc:spChg chg="mod">
          <ac:chgData name="Alexander Deliukov" userId="d5fda0f2-1d08-4016-b7e9-bb882f168707" providerId="ADAL" clId="{FE9DFF45-01DC-45CC-A80A-B50597210401}" dt="2026-01-26T17:08:26.180" v="12" actId="14100"/>
          <ac:spMkLst>
            <pc:docMk/>
            <pc:sldMk cId="2909434133" sldId="566"/>
            <ac:spMk id="3" creationId="{588B6934-5886-3ADF-A471-F555B25C58CC}"/>
          </ac:spMkLst>
        </pc:spChg>
        <pc:spChg chg="mod">
          <ac:chgData name="Alexander Deliukov" userId="d5fda0f2-1d08-4016-b7e9-bb882f168707" providerId="ADAL" clId="{FE9DFF45-01DC-45CC-A80A-B50597210401}" dt="2026-01-26T17:08:51.951" v="21" actId="313"/>
          <ac:spMkLst>
            <pc:docMk/>
            <pc:sldMk cId="2909434133" sldId="566"/>
            <ac:spMk id="4" creationId="{B6E2F0C4-3708-062E-837B-49F21B8E51C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2026. 3. 9.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Mester szövegstílus szerkesztése</a:t>
            </a:r>
          </a:p>
          <a:p>
            <a:pPr lvl="1"/>
            <a:r>
              <a:rPr lang="ko-KR" altLang="en-US"/>
              <a:t>Második szint</a:t>
            </a:r>
          </a:p>
          <a:p>
            <a:pPr lvl="2"/>
            <a:r>
              <a:rPr lang="ko-KR" altLang="en-US"/>
              <a:t>Harmadik szint</a:t>
            </a:r>
          </a:p>
          <a:p>
            <a:pPr lvl="3"/>
            <a:r>
              <a:rPr lang="ko-KR" altLang="en-US"/>
              <a:t>Negyedik szint</a:t>
            </a:r>
          </a:p>
          <a:p>
            <a:pPr lvl="4"/>
            <a:r>
              <a:rPr lang="ko-KR" altLang="en-US"/>
              <a:t>Ötödik szint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882d042721674ba4be6508de237141f4%7C0e2ed45596af4100bed3a8e5fd981685%7C0%7C0%7C638987166561825034%7CUnknown%7CTWFpbGZsb3d8eyJFbXB0eU1hcGkiOnRydWUsIlYiOiIwLjAuMDAwMCIsIlAiOiJXaW4zMiIsIkFOIjoiTWFpbCIsIldUIjoyfQ%3D%3D%7C0%7C%7C%7C&amp;sdata=%2BedDTg2gSu9G%2BKgo0e8qx2WtYzFzXqxraUabr1vXDjw%3D&amp;reserve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2165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eurelectric.org/in-detail/cybersecurity-in-the-power-sector/" TargetMode="External"/><Relationship Id="rId5" Type="http://schemas.openxmlformats.org/officeDocument/2006/relationships/hyperlink" Target="https://energy.ec.europa.eu/topics/energy-security/critical-infrastructure-and-cybersecurity_en" TargetMode="External"/><Relationship Id="rId4" Type="http://schemas.openxmlformats.org/officeDocument/2006/relationships/hyperlink" Target="https://www.open.edu/openlearncreate/course/view.php?id=17128" TargetMode="External"/></Relationships>
</file>

<file path=ppt/notesSlides/_rels/notes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cogdog/25621334570/in/photolist-F3538L-e3puT1-2jPvptr-eiRPEb-W3VVvk-2qLU7r7-8sUnd6-kDEX27-6Qu5Eu-a9KGML-nys2eK-pSMqc2-6pCyxe-5rtdWR-zM1fcq-2itP53X-ayunVx-7bHKC7" TargetMode="External"/><Relationship Id="rId13" Type="http://schemas.openxmlformats.org/officeDocument/2006/relationships/hyperlink" Target="https://creativecommons.org/licenses/by-sa/2.0/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ommons.wikimedia.org/wiki/File:Vorarlberger_Kraftwerke-Energy_meter_(electro)-smart_meter-02ASD.jpg" TargetMode="External"/><Relationship Id="rId12" Type="http://schemas.openxmlformats.org/officeDocument/2006/relationships/hyperlink" Target="https://www.flickr.com/photos/136770128@N07/41397205085/in/photolist-2ogdgAj-2658uPg-6xBqJg-25cUn6m-qXN5UL-qXM5oq-qim3kw-rfgaMd-qim5vU-rfdjcz-qXU51i-rfdkWr-7SRfo4-7SUwyW-7SUx4W-7SUwfL-7SUwk9-7SRfFK-7SUwMh-7SUwBW-7SUwYG-7SUwwS-7SUwWd-7SUx13-7SUwt7-7SReRF-7SRf6a-7SUwNW-7SReW2-7SUwRy-7SRfkM-2cPxSTQ-2cPxVfy-2cTVZZz-7SUwDU-7SRfM4-P8PBNZ-2cTW5eX-2a8pG6C-2cTVUnn-2bMWDew-2bveCzp-Pmy83p-7SUwU9-kg8qkG-kg62FD-kg6GAk-kg67T2-kg6vdF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exels.com/photo/paper-beside-macbook-669623/" TargetMode="External"/><Relationship Id="rId11" Type="http://schemas.openxmlformats.org/officeDocument/2006/relationships/hyperlink" Target="https://www.flickr.com/photos/oneras/32634430557/in/photolist-23xi3Q9-RHMZeP-23qkfTv-28xHrw3-28xHsEq-2ad5BPJ-2ad5D35-29Vh1AX-28xHswE-2ad5Cx7-2ad5CjG-2benF4Q-2benETE-2ad5DsJ-PaWffy-2ad5C89-23NvndY-vPGcvw-23qkg7g-wscwzm-GNWDa4-21rezdi-2c2Pk79-242S4ah-Nqj4b6-NeX7oN-XpkTx4-MXWMzj-NfsyJA-QL4Dom-NeX7RS-F1uPNv-NhDrbz-NqivEk-2heo2Sz-224jUwC-2a8h8Dh-NhD2vi-257MLkx-nkAHBh-2fzpwWv-21TkF21-RE8HCn-23Zv7BH-2aBKvvH-21AFttS-2o4e6sS-GYVsW1-NfPfMF-F3yVic" TargetMode="External"/><Relationship Id="rId5" Type="http://schemas.openxmlformats.org/officeDocument/2006/relationships/hyperlink" Target="https://creativecommons.org/publicdomain/zero/1.0/" TargetMode="External"/><Relationship Id="rId15" Type="http://schemas.openxmlformats.org/officeDocument/2006/relationships/hyperlink" Target="https://www.flickr.com/photos/ecastro/3352213726/in/photolist-67dYmo-375Rj-4JMD5o-9YzjqQ-nndcPF-g7nnX-82aNeE-9aW8Lj-brPPoq-hppiC7-G7Zsmm-4GyUmU-bcgybX-aXz1HK-4fYWh2-6jo3LL-RDF71T-vXcbS-93R8pt-hGqa-8dxDRV-5fEiXQ-7KJWri-bQpzGz-uA5ght-uHSaf-xdAux-ai27DP-85SDc9-4NytpL-uWNio-ai27Ax-AKrbw-C4evd2-ES6s8-AKnnw-4DP18E-ai27yD-AKi15-AKqUo-AKnHG-AKqyF-AKo3e-AKa7C-AK5xu-AKmP6-AKpUw-AKpaH-AKiCV-AKb4w" TargetMode="External"/><Relationship Id="rId10" Type="http://schemas.openxmlformats.org/officeDocument/2006/relationships/hyperlink" Target="https://creativecommons.org/licenses/by/2.0/" TargetMode="External"/><Relationship Id="rId4" Type="http://schemas.openxmlformats.org/officeDocument/2006/relationships/hyperlink" Target="https://www.flickr.com/photos/worldsdirection/" TargetMode="External"/><Relationship Id="rId9" Type="http://schemas.openxmlformats.org/officeDocument/2006/relationships/hyperlink" Target="https://www.flickr.com/photos/ninara/24135500745/" TargetMode="External"/><Relationship Id="rId14" Type="http://schemas.openxmlformats.org/officeDocument/2006/relationships/hyperlink" Target="https://www.flickr.com/photos/rappan/36651981325/in/photolist-XQNZ7v-2kbhLqc-2qEioKw-uZS4s-KD2rB-2nH5y5U-QizbH5-5mTmEc-H8uNok-5FjmNU-6sf1e7-2iCLfST-2pe8Kwn-Yb45MJ-2h1QNzn-XSeRmW-9dKT25-7HVC4c-8wkhuM-buRg2w-8wodab-8wkawn-8wofdj-2kHkKTs-2oPscmV-8woeHE-3hQymR-8wodCU-8wkfkF-542EoY-29jHAV7-Ms5mGi-SdkSsg-Ay99Kn-2mcdGUJ-W7MNU4-2nxN6fd-2oPM2v6-2mEYqD2-2nr3KKW-nfLkbn-2evkV3Y-2cLGjDu-2jWuoZ7-WiSReo-28WCayp-bWARWW-21dtwGU-2m7v9up-2jZe3S5" TargetMode="Externa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A kiberbiztonsággal kapcsolatos digitális energia-mítoszok… Lebuktak! 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 a projekt az Európai Unió Horizont kutatási és innovációs programjának (2021–2027) támogatásában részesült, a 101075596 számú támogatási megállapodás keretében. A jelen anyag tartalmáért kizárólag az Every1 projekt felelős, és az nem feltétlenül tükrözi az Európai Unió véleményét. A prezentáció 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CC BY-SA 4.0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licenc alatt áll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hacsak másképp nem jelezzük.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3444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3. mítosz: A kiberbiztonság kizárólag az energetikai vállalatok és a kormányok felelőssége, nem pedig az egyéneké vagy a közösségeké.</a:t>
            </a:r>
          </a:p>
          <a:p>
            <a:pPr latinLnBrk="0"/>
            <a:r>
              <a:rPr lang="en-US" sz="1200" dirty="0">
                <a:ea typeface="Calibri"/>
                <a:cs typeface="Calibri"/>
              </a:rPr>
              <a:t>Az egyéneknek és a közösségeknek is szerepük van a kiberbiztonságban, mivel ők is tehetnek lépéseket saját eszközeik és hálózataik kibertámadások elleni védelme érdekében. </a:t>
            </a:r>
          </a:p>
          <a:p>
            <a:pPr latinLnBrk="0"/>
            <a:endParaRPr lang="en-US" sz="1200" dirty="0">
              <a:ea typeface="Calibri"/>
              <a:cs typeface="Calibri"/>
            </a:endParaRPr>
          </a:p>
          <a:p>
            <a:pPr latinLnBrk="0"/>
            <a:r>
              <a:rPr lang="en-US" sz="1200" dirty="0">
                <a:ea typeface="Calibri"/>
                <a:cs typeface="Calibri"/>
              </a:rPr>
              <a:t>Az alábbi bevált gyakorlatok követésével hozzájárulhat egy biztonságosabb energia-ökoszisztéma kialakításához: </a:t>
            </a:r>
          </a:p>
          <a:p>
            <a:pPr latinLnBrk="0"/>
            <a:endParaRPr lang="en-US" sz="1200" dirty="0">
              <a:ea typeface="Calibri"/>
              <a:cs typeface="Calibri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Calibri"/>
                <a:cs typeface="Calibri"/>
              </a:rPr>
              <a:t>Erős jelszavak használata.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Calibri"/>
                <a:cs typeface="Calibri"/>
              </a:rPr>
              <a:t>A szoftverek frissítése.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Calibri"/>
                <a:cs typeface="Calibri"/>
              </a:rPr>
              <a:t>Legyen óvatos a gyanús e-mailekkel kapcsolatban.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860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4. mítosz: A megújuló energiaforrások természetüknél fogva biztonságosabbak, mint a hagyományos energiaforrások.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Mennyire biztonságosak az otthoni napelemek?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0669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4. mítosz: A megújuló energiaforrások természetüknél fogva biztonságosabbak, mint a hagyományos energiaforrások.</a:t>
            </a:r>
          </a:p>
          <a:p>
            <a:pPr latinLnBrk="0"/>
            <a:r>
              <a:rPr lang="en-US" sz="1200" dirty="0">
                <a:ea typeface="Calibri"/>
                <a:cs typeface="Calibri"/>
              </a:rPr>
              <a:t>A megújuló energiaforrások, mint például a napelemek és a szélturbinák, szintén sebezhetőek a kibertámadásokkal szemben, mivel a felügyelet, az irányítás és a hálózati integráció szempontjából digitális technológiákra támaszkodnak.</a:t>
            </a:r>
          </a:p>
          <a:p>
            <a:pPr latinLnBrk="0"/>
            <a:endParaRPr lang="en-US" sz="1200" dirty="0">
              <a:ea typeface="Calibri"/>
              <a:cs typeface="Calibri"/>
            </a:endParaRPr>
          </a:p>
          <a:p>
            <a:pPr latinLnBrk="0"/>
            <a:r>
              <a:rPr lang="en-US" sz="1200" dirty="0">
                <a:ea typeface="Calibri"/>
                <a:cs typeface="Calibri"/>
              </a:rPr>
              <a:t>A támadók kihasználhatják a sebezhetőségeket az energiatermelés megzavarására vagy az energiaáramlás manipulálására.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2421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5. mítosz: A blokklánc-technológiák csodaszerként hatnak az energiaágazat kiberbiztonságára.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Milyen szerepet játszanak a blokklánc-technológiák az energiaágazat kiberbiztonságában?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6715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5. mítosz: A blokklánc technológiák csodaszerként hatnak az energiaágazat kiberbiztonságára.</a:t>
            </a:r>
          </a:p>
          <a:p>
            <a:pPr latinLnBrk="0"/>
            <a:r>
              <a:rPr lang="en-GB" sz="1200" dirty="0">
                <a:ea typeface="Public Sans"/>
                <a:cs typeface="Public Sans"/>
              </a:rPr>
              <a:t>Bár a blokklánc-technológia bizonyos szempontból javíthatja az energiaágazat biztonságát, nem jelent teljes körű megoldást az összes kiberbiztonsági kihívásra.</a:t>
            </a:r>
          </a:p>
          <a:p>
            <a:pPr latinLnBrk="0"/>
            <a:r>
              <a:rPr lang="en-GB" sz="1200" dirty="0">
                <a:ea typeface="Public Sans"/>
                <a:cs typeface="Public Sans"/>
              </a:rPr>
              <a:t> </a:t>
            </a:r>
          </a:p>
          <a:p>
            <a:pPr latinLnBrk="0"/>
            <a:r>
              <a:rPr lang="en-GB" sz="1200" dirty="0">
                <a:ea typeface="Public Sans"/>
                <a:cs typeface="Public Sans"/>
              </a:rPr>
              <a:t>A blokklánc-hálózatok maguk is sebezhetőek lehetnek a támadásokkal szemben, és hatékonyságuk a megfelelő megvalósítástól és más biztonsági intézkedésekkel való integrációtól függ.</a:t>
            </a:r>
            <a:endParaRPr lang="en-GB" sz="1200" noProof="0" dirty="0">
              <a:ea typeface="Public Sans"/>
              <a:cs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921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6. mítosz: Csak a bonyolult jelszavak képesek megakadályozni a kiber támadásokat az intelligens energiaeszközök ellen.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A bonyolult jelszó megakadályozza a kibertámadásokat? 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9513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6. mítosz: Csak a bonyolult jelszavak képesek megakadályozni a kiber támadásokat az intelligens energiaeszközök ellen.</a:t>
            </a:r>
          </a:p>
          <a:p>
            <a:pPr latinLnBrk="0"/>
            <a:r>
              <a:rPr lang="en-GB" sz="1200" dirty="0"/>
              <a:t>Bár az erős jelszavak elengedhetetlenek, más biztonsági intézkedések is kulcsfontosságúak a átfogó védelemhez. Ezek az intézkedések a következők: </a:t>
            </a:r>
          </a:p>
          <a:p>
            <a:pPr latinLnBrk="0"/>
            <a:endParaRPr lang="en-GB" sz="12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Rendszeres szoftverfrissítések.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Biztonságos Wi-Fi hálózatok.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Többfaktoros hitelesítés.</a:t>
            </a:r>
            <a:endParaRPr lang="en-GB" sz="1200" noProof="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0833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7. mítosz: Az energetikai infrastruktúrára irányuló kibertámadások elsősorban a nagy erőműveket és alállomásokat célozzák meg.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A kibertámadások csak az erőműveket és az alállomásokat célozzák meg?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9978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7. mítosz: Az energetikai infrastruktúrát ért kibertámadások elsősorban a nagy erőműveket és alállomásokat célozzák meg.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A kibertámadások az energiainfrastruktúra különböző elemeit célozhatják meg, beleértve a kisebb elosztóhálózatokat, a megújuló energiaforrásokat és akár az egyes intelligens mérőeszközöket is, ami zavarokat és adatvédelmi incidenseket okozhat.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3039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8. mítosz: Az antivírus szoftver használata elegendő az otthoni hálózatok védelméhez az intelligens energiaeszközöket célzó kibertámadások ellen.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Az antivírus szoftver használata megfelelő védelmet nyújt az otthoni hálózatom számára?  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0460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Az energia termelésével és fogyasztásával kapcsolatos adatvédelem, biztonság és védelem terén fennálló félreértések </a:t>
            </a: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gyártásában és fogyasztásában </a:t>
            </a: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gyakoriak. Ebben a diavetítésben 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nyolc, a kiberbiztonsággal kapcsolatos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energiaipari mítoszt cáfolunk, hogy tisztázzuk ezeket a tévhiteket. </a:t>
            </a:r>
          </a:p>
          <a:p>
            <a:pPr latinLnBrk="0"/>
            <a:endParaRPr lang="en-GB" sz="12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Ezeknek a mítoszoknak a feltárásával jobban megérthetjük az energiaipar digitalizálását, és tájékozottabb döntéseket hozhatunk a biztonságunk érdekében. </a:t>
            </a:r>
          </a:p>
          <a:p>
            <a:pPr latinLnBrk="0"/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28506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8. mítosz: Az antivírus szoftver használata elegendő az otthoni hálózatok védelméhez az intelligens energiaeszközöket célzó kibertámadások ellen. </a:t>
            </a:r>
          </a:p>
          <a:p>
            <a:pPr latinLnBrk="0"/>
            <a:r>
              <a:rPr lang="en-GB" sz="1200" dirty="0"/>
              <a:t>A vírusirtó szoftver csak egy védelmi réteg. </a:t>
            </a:r>
          </a:p>
          <a:p>
            <a:pPr latinLnBrk="0"/>
            <a:endParaRPr lang="en-GB" sz="1200" dirty="0"/>
          </a:p>
          <a:p>
            <a:pPr latinLnBrk="0"/>
            <a:r>
              <a:rPr lang="en-GB" sz="1200" dirty="0"/>
              <a:t>A kibertámadások megelőzéséhez tűzfalak, biztonságos hálózati konfigurációk és az összes csatlakoztatott eszköz rendszeres biztonsági frissítései is szükségesek.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7028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Következő lépések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Ha többet szeretne megtudni a kiberbiztonságról, valamint az energia termeléséről és fogyasztásáról, az alábbi források hasznosak lehetnek: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Fedezze fel az Every1 Digital Energy Essentials tanfolyamát </a:t>
            </a:r>
            <a:r>
              <a:rPr lang="en-US" altLang="ko-KR" sz="1200" i="1" dirty="0">
                <a:solidFill>
                  <a:srgbClr val="373737"/>
                </a:solidFill>
                <a:hlinkClick r:id="rId3"/>
              </a:rPr>
              <a:t>Adatvédelem, biztonság és védelem a digitális energia világában</a:t>
            </a:r>
            <a:r>
              <a:rPr lang="en-US" altLang="ko-KR" sz="1200" i="1" dirty="0">
                <a:solidFill>
                  <a:srgbClr val="373737"/>
                </a:solidFill>
              </a:rPr>
              <a:t>.</a:t>
            </a:r>
            <a:endParaRPr lang="ko-KR" altLang="en-US" sz="120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rgbClr val="373737"/>
                </a:solidFill>
              </a:rPr>
              <a:t>Vizsgálja meg alaposabban az energia digitalizálásával kapcsolatos mítoszokat az Every1 </a:t>
            </a:r>
            <a:r>
              <a:rPr lang="en-GB" sz="1200" i="1" noProof="0" dirty="0">
                <a:solidFill>
                  <a:srgbClr val="373737"/>
                </a:solidFill>
                <a:hlinkClick r:id="rId4"/>
              </a:rPr>
              <a:t>Energy Myths Busted! Fact Vs. Fiction (Az energia mítoszok lebontása! Tények kontra fikció) </a:t>
            </a:r>
            <a:r>
              <a:rPr lang="en-GB" sz="1200" noProof="0" dirty="0">
                <a:solidFill>
                  <a:srgbClr val="373737"/>
                </a:solidFill>
              </a:rPr>
              <a:t>című cikkében.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Olvassa el az Európai Bizottság cikkét</a:t>
            </a:r>
            <a:r>
              <a:rPr lang="en-US" altLang="ko-KR" sz="1200" i="1" dirty="0">
                <a:solidFill>
                  <a:srgbClr val="373737"/>
                </a:solidFill>
              </a:rPr>
              <a:t>:</a:t>
            </a:r>
            <a:r>
              <a:rPr lang="en-US" altLang="ko-KR" sz="1200" dirty="0">
                <a:solidFill>
                  <a:srgbClr val="373737"/>
                </a:solidFill>
              </a:rPr>
              <a:t> </a:t>
            </a:r>
            <a:r>
              <a:rPr lang="en-US" altLang="ko-KR" sz="1200" i="1" dirty="0">
                <a:solidFill>
                  <a:srgbClr val="373737"/>
                </a:solidFill>
                <a:hlinkClick r:id="rId5"/>
              </a:rPr>
              <a:t>Kritikus infrastruktúra és kiberbiztonság</a:t>
            </a:r>
            <a:r>
              <a:rPr lang="en-US" altLang="ko-KR" sz="1200" i="1" dirty="0">
                <a:solidFill>
                  <a:srgbClr val="373737"/>
                </a:solidFill>
              </a:rPr>
              <a:t>.</a:t>
            </a:r>
            <a:endParaRPr lang="ko-KR" altLang="en-US" sz="1200" i="1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Olvassa el az</a:t>
            </a:r>
            <a:r>
              <a:rPr lang="en-US" altLang="ko-KR" sz="1200" dirty="0" err="1">
                <a:solidFill>
                  <a:srgbClr val="373737"/>
                </a:solidFill>
              </a:rPr>
              <a:t> eurelectric </a:t>
            </a:r>
            <a:r>
              <a:rPr lang="en-US" altLang="ko-KR" sz="1200" dirty="0">
                <a:solidFill>
                  <a:srgbClr val="373737"/>
                </a:solidFill>
              </a:rPr>
              <a:t>cikkét: </a:t>
            </a:r>
            <a:r>
              <a:rPr lang="en-US" altLang="ko-KR" sz="1200" i="1" dirty="0">
                <a:solidFill>
                  <a:srgbClr val="373737"/>
                </a:solidFill>
                <a:hlinkClick r:id="rId6"/>
              </a:rPr>
              <a:t>Kiberbiztonság az energiaiparban</a:t>
            </a:r>
            <a:r>
              <a:rPr lang="en-US" altLang="ko-KR" sz="1200" i="1" dirty="0">
                <a:solidFill>
                  <a:srgbClr val="373737"/>
                </a:solidFill>
              </a:rPr>
              <a:t>.</a:t>
            </a:r>
            <a:endParaRPr lang="ko-KR" altLang="en-US" sz="1200" dirty="0">
              <a:solidFill>
                <a:srgbClr val="373737"/>
              </a:solidFill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https://www.open.edu/openlearncreate/course/view.php?id=12165</a:t>
            </a:r>
          </a:p>
          <a:p>
            <a:r>
              <a:rPr lang="en-GB" dirty="0"/>
              <a:t>https://www.open.edu/openlearncreate/course/view.php?id=17128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58664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Köszönetnyilvánítás</a:t>
            </a:r>
          </a:p>
          <a:p>
            <a:pPr latinLnBrk="0"/>
            <a:r>
              <a:rPr lang="en-GB" dirty="0"/>
              <a:t>Ez a diavetítés, </a:t>
            </a:r>
            <a:r>
              <a:rPr lang="en-GB" i="1" dirty="0"/>
              <a:t>az Energia-mítoszok lebontva! Kiberbiztonsági mítoszok az energiaágazatban, </a:t>
            </a:r>
            <a:r>
              <a:rPr lang="en-GB" dirty="0"/>
              <a:t>az Every1 projekt keretében készült, és </a:t>
            </a:r>
            <a:r>
              <a:rPr lang="en-GB" dirty="0">
                <a:hlinkClick r:id="rId3"/>
              </a:rPr>
              <a:t>CC BY-SA 4.0 </a:t>
            </a:r>
            <a:r>
              <a:rPr lang="en-GB" dirty="0"/>
              <a:t>licenc alatt áll, hacsak másképp nem jelezzük.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A prezentációban a következő képek szerepelnek: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Borítókép: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Password Day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by World’s Direction,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Bevezető szöveg kép: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Paper Beside </a:t>
            </a:r>
            <a:r>
              <a:rPr lang="en-US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Macbook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by </a:t>
            </a:r>
            <a:r>
              <a:rPr lang="en-US" sz="12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 on Pexels.com</a:t>
            </a:r>
            <a:endParaRPr lang="en-US" sz="1200" u="sng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Első mítosz kép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GB" b="0" i="0" dirty="0" err="1">
                <a:solidFill>
                  <a:srgbClr val="242424"/>
                </a:solidFill>
                <a:effectLst/>
                <a:hlinkClick r:id="rId7"/>
              </a:rPr>
              <a:t>Vorarlberger </a:t>
            </a:r>
            <a:r>
              <a:rPr lang="en-GB" b="0" i="0" dirty="0">
                <a:solidFill>
                  <a:srgbClr val="242424"/>
                </a:solidFill>
                <a:effectLst/>
                <a:hlinkClick r:id="rId7"/>
              </a:rPr>
              <a:t>Kraftwerke-Energy meter (electro)-smart meter-02ASD</a:t>
            </a:r>
            <a:r>
              <a:rPr lang="en-GB" b="0" i="0" dirty="0">
                <a:solidFill>
                  <a:srgbClr val="242424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242424"/>
                </a:solidFill>
                <a:effectLst/>
              </a:rPr>
              <a:t>Asurnipal</a:t>
            </a:r>
            <a:r>
              <a:rPr lang="en-GB" b="0" i="0" dirty="0">
                <a:solidFill>
                  <a:srgbClr val="242424"/>
                </a:solidFill>
                <a:effectLst/>
              </a:rPr>
              <a:t>, </a:t>
            </a:r>
            <a:r>
              <a:rPr lang="en-GB" b="0" i="0" dirty="0">
                <a:solidFill>
                  <a:srgbClr val="242424"/>
                </a:solidFill>
                <a:effectLst/>
                <a:hlinkClick r:id="rId3"/>
              </a:rPr>
              <a:t>CC BY-SA 4.0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licenc alatt. 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Második mítosz kép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Free as in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Wifi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Alan Levine,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i="1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Harmadik mítosz kép: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Password Day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by World’s Direction,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Negyedik mítosz kép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Napelemek Belgiumban,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Ninara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 2.0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Ötödik mítosz kép: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Blockchain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Mario A. P.,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 2.0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Hatodik mítosz kép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Cybersecurity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Richard Patterson,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CC BY-SA 2.0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Hetedik mítosz kép: </a:t>
            </a:r>
            <a:r>
              <a:rPr lang="en-GB" i="0" u="none" strike="noStrike" dirty="0">
                <a:solidFill>
                  <a:srgbClr val="212124"/>
                </a:solidFill>
                <a:effectLst/>
                <a:hlinkClick r:id="rId14"/>
              </a:rPr>
              <a:t>Urbex – Power Plant </a:t>
            </a:r>
            <a:r>
              <a:rPr lang="en-GB" i="0" u="none" strike="noStrike" dirty="0" err="1">
                <a:solidFill>
                  <a:srgbClr val="212124"/>
                </a:solidFill>
                <a:effectLst/>
                <a:hlinkClick r:id="rId14"/>
              </a:rPr>
              <a:t>Elettricita </a:t>
            </a:r>
            <a:r>
              <a:rPr lang="en-GB" i="0" u="none" strike="noStrike" dirty="0">
                <a:solidFill>
                  <a:srgbClr val="212124"/>
                </a:solidFill>
                <a:effectLst/>
                <a:hlinkClick r:id="rId14"/>
              </a:rPr>
              <a:t>(IT) </a:t>
            </a:r>
            <a:r>
              <a:rPr lang="en-GB" i="0" u="none" strike="noStrike" dirty="0">
                <a:solidFill>
                  <a:srgbClr val="212124"/>
                </a:solidFill>
                <a:effectLst/>
              </a:rPr>
              <a:t>Raphael </a:t>
            </a:r>
            <a:r>
              <a:rPr lang="en-GB" i="0" u="none" strike="noStrike" dirty="0" err="1">
                <a:solidFill>
                  <a:srgbClr val="212124"/>
                </a:solidFill>
                <a:effectLst/>
              </a:rPr>
              <a:t>Panhuber</a:t>
            </a:r>
            <a:r>
              <a:rPr lang="en-GB" i="0" u="none" strike="noStrike" dirty="0">
                <a:solidFill>
                  <a:srgbClr val="212124"/>
                </a:solidFill>
                <a:effectLst/>
              </a:rPr>
              <a:t> által,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CC BY-SA 2.0 </a:t>
            </a:r>
            <a:r>
              <a:rPr lang="en-GB" i="0" u="none" strike="noStrike" dirty="0">
                <a:solidFill>
                  <a:srgbClr val="212124"/>
                </a:solidFill>
                <a:effectLst/>
              </a:rPr>
              <a:t>licenc alatt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Nyolcadik mítosz kép: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Tűzfal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Eric E Castro,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 2.0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359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chemeClr val="bg1"/>
                </a:solidFill>
              </a:rPr>
              <a:t>Köszönöm!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2876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Minden mítosz vizsgálatát egy reflektív kérdéssel kezdjük. Szánjon egy pillanatot minden kérdés átgondolására, mielőtt továbbhaladna a mítosz cáfolatával. </a:t>
            </a:r>
          </a:p>
          <a:p>
            <a:pPr latinLnBrk="0"/>
            <a:endParaRPr lang="en-GB" sz="12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sym typeface="Public Sans"/>
              </a:rPr>
              <a:t>Az egyes mítoszokat egymás után is áttekintheti. Alternatív megoldásként a menüből kiválaszthatja azt a mítoszt, amelyet először szeretne megvizsgálni. 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0807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Nyolc mítosz a kiberbiztonságról és a digitális energiáról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Az intelligens mérőórák és más digitális energiaeszközök nem sebezhetőek a kibertámadásokkal szemben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Csak a nagy energiavállalatok célpontjai a kibertámadásoknak, nem pedig az egyéni háztulajdonosok vagy kisvállalkozások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A kiberbiztonság kizárólag az energiavállalatok és a kormányok felelőssége, nem pedig az egyéneké vagy a közösségeké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A megújuló energiaforrások természetüknél fogva biztonságosabbak, mint a hagyományos energiaforrások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A blokklánc-technológiák csodaszerként hatnak az energiaágazat kiberbiztonságára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Csak a komplex jelszavak képesek megakadályozni az intelligens energiaeszközök elleni kibertámadásokat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Az energetikai infrastruktúrára irányuló kibertámadások elsősorban a nagy erőműveket és alállomásokat célozzák meg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Az antivírus szoftverek használata elegendő a háztartási hálózatok védelméhez az intelligens energiaeszközöket célzó kibertámadások ellen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8800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1. mítosz: Az intelligens mérőórák és más digitális energiaeszközök nem sérülékenyek a kibertámadásokkal szemben.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Az intelligens mérőórám sebezhető a kibertámadásokkal szemben?</a:t>
            </a:r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0948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1. mítosz: Az intelligens mérőórák és más digitális energiaeszközök nem érzékenyek a kibertámadásokra.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atinLnBrk="0"/>
            <a:r>
              <a:rPr lang="en-US" sz="1200" dirty="0">
                <a:ea typeface="Public Sans"/>
                <a:cs typeface="Public Sans"/>
                <a:sym typeface="Public Sans"/>
              </a:rPr>
              <a:t>Az intelligens mérőórák és más digitális energiaeszközök kiber támadásoknak vannak kitéve, mivel az internethez kapcsolódnak és gyakran korlátozott biztonsági funkciókkal rendelkeznek. </a:t>
            </a:r>
          </a:p>
          <a:p>
            <a:pPr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US" sz="1200" dirty="0">
                <a:ea typeface="Public Sans"/>
                <a:cs typeface="Public Sans"/>
                <a:sym typeface="Public Sans"/>
              </a:rPr>
              <a:t>A támadók kihasználhatják a sebezhetőségeket, hogy hozzáférjenek az érzékeny adatokhoz, megzavarják az energiaszolgáltatást, vagy akár fizikai károkat okozzanak az energiainfrastruktúrában.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4104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2. mítosz: Csak a nagy energiavállalatok lehetnek célpontjai a kibertámadásoknak, nem pedig az egyéni háztulajdonosok vagy kisvállalkozások.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Célpontja lesz-e otthonom vagy vállalkozásom egy kibertámadásnak?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090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2. mítosz: Csak a nagy energiavállalatok lehetnek célpontjai a kibertámadásoknak, nem pedig az egyéni háztulajdonosok vagy kisvállalkozások. </a:t>
            </a:r>
          </a:p>
          <a:p>
            <a:pPr latinLnBrk="0"/>
            <a:r>
              <a:rPr lang="en-US" sz="1200" dirty="0">
                <a:solidFill>
                  <a:srgbClr val="2B2C30"/>
                </a:solidFill>
              </a:rPr>
              <a:t>A háztulajdonosok és a kisvállalkozások is célpontjai a kibertámadásoknak, mivel gyakran kevésbé kifinomult biztonsági intézkedésekkel rendelkeznek. </a:t>
            </a:r>
          </a:p>
          <a:p>
            <a:pPr latinLnBrk="0"/>
            <a:endParaRPr lang="en-US" sz="1200" dirty="0">
              <a:solidFill>
                <a:srgbClr val="2B2C30"/>
              </a:solidFill>
            </a:endParaRPr>
          </a:p>
          <a:p>
            <a:pPr latinLnBrk="0"/>
            <a:r>
              <a:rPr lang="en-US" sz="1200" dirty="0">
                <a:solidFill>
                  <a:srgbClr val="2B2C30"/>
                </a:solidFill>
              </a:rPr>
              <a:t>A támadók kihasználhatják a házi Wi-Fi hálózatok vagy az intelligens készülékek sebezhetőségét, hogy hozzáférjenek a személyes adatokhoz vagy megzavarják az energiaszolgáltatást.</a:t>
            </a:r>
            <a:endParaRPr lang="en-US" sz="1200" dirty="0"/>
          </a:p>
          <a:p>
            <a:pPr latinLnBrk="0"/>
            <a:endParaRPr lang="en-US" sz="1200" dirty="0">
              <a:solidFill>
                <a:srgbClr val="2B2C30"/>
              </a:solidFill>
              <a:ea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7075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3. mítosz: A kiberbiztonság kizárólag az energetikai vállalatok és a kormányok felelőssége, nem pedig az egyéneké vagy a közösségeké.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Milyen szerepet játszom a kiberbiztonságban?</a:t>
            </a:r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121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6968694B-CBC0-4CFA-92E7-007B856E5C2E}"/>
              </a:ext>
            </a:extLst>
          </p:cNvPr>
          <p:cNvSpPr/>
          <p:nvPr userDrawn="1"/>
        </p:nvSpPr>
        <p:spPr>
          <a:xfrm>
            <a:off x="7678057" y="1"/>
            <a:ext cx="4513943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FF8FAC-CA3D-D985-2D00-066557977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3029" y="6210794"/>
            <a:ext cx="377098" cy="391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6FCE9D-C298-615B-F44D-BFD403F629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8" y="6210794"/>
            <a:ext cx="2098431" cy="439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A1DCEA-9B95-9818-02A9-9E9CF2DEFB85}"/>
              </a:ext>
            </a:extLst>
          </p:cNvPr>
          <p:cNvSpPr txBox="1"/>
          <p:nvPr userDrawn="1"/>
        </p:nvSpPr>
        <p:spPr>
          <a:xfrm>
            <a:off x="2241449" y="6072366"/>
            <a:ext cx="5343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hu-HU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 a projekt az Európai Unió Horizont kutatási és innovációs programjának (2021–2027) támogatásában részesült, a 101075596 számú támogatási megállapodás keretében. A jelen anyag tartalmáért kizárólag az Every1 projekt felelős, és az nem feltétlenül tükrözi az Európai Unió véleményét. A prezentáció </a:t>
            </a:r>
            <a:r>
              <a:rPr lang="hu-HU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Original URL: https://creativecommons.org/licenses/by-sa/4.0/deed.en. Click or tap if you trust this link."/>
              </a:rPr>
              <a:t>CC BY-SA 4.0 </a:t>
            </a:r>
            <a:r>
              <a:rPr lang="hu-HU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licenc alatt áll</a:t>
            </a:r>
            <a:r>
              <a:rPr lang="hu-HU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Original URL: https://creativecommons.org/licenses/by-sa/4.0/deed.en. Click or tap if you trust this link."/>
              </a:rPr>
              <a:t>, </a:t>
            </a:r>
            <a:r>
              <a:rPr lang="hu-HU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hacsak másképp nem jelezzük. </a:t>
            </a:r>
            <a:endParaRPr lang="hu-HU" sz="1000" noProof="1"/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53AAD2-4525-46D4-8AD1-5B650C307416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55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7D69E15-8DEB-4A6D-B2E4-0E1069D88945}"/>
              </a:ext>
            </a:extLst>
          </p:cNvPr>
          <p:cNvSpPr/>
          <p:nvPr userDrawn="1"/>
        </p:nvSpPr>
        <p:spPr>
          <a:xfrm>
            <a:off x="0" y="0"/>
            <a:ext cx="12192000" cy="194936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65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1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328BE74-3A9A-407A-80A7-F26E850A55BA}"/>
              </a:ext>
            </a:extLst>
          </p:cNvPr>
          <p:cNvSpPr/>
          <p:nvPr userDrawn="1"/>
        </p:nvSpPr>
        <p:spPr>
          <a:xfrm>
            <a:off x="487680" y="457200"/>
            <a:ext cx="11216640" cy="59436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00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99A7B0B-43CF-4ACA-B61B-AC7F27070D01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3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BD2F4-2B9E-45E4-DE4F-FE14DB8557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99503" y="6159639"/>
            <a:ext cx="482322" cy="4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90" r:id="rId3"/>
    <p:sldLayoutId id="2147483692" r:id="rId4"/>
    <p:sldLayoutId id="2147483693" r:id="rId5"/>
    <p:sldLayoutId id="214748368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2165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eurelectric.org/in-detail/cybersecurity-in-the-power-sector/" TargetMode="External"/><Relationship Id="rId5" Type="http://schemas.openxmlformats.org/officeDocument/2006/relationships/hyperlink" Target="https://energy.ec.europa.eu/topics/energy-security/critical-infrastructure-and-cybersecurity_en" TargetMode="External"/><Relationship Id="rId4" Type="http://schemas.openxmlformats.org/officeDocument/2006/relationships/hyperlink" Target="https://www.open.edu/openlearncreate/course/view.php?id=17128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cogdog/25621334570/in/photolist-F3538L-e3puT1-2jPvptr-eiRPEb-W3VVvk-2qLU7r7-8sUnd6-kDEX27-6Qu5Eu-a9KGML-nys2eK-pSMqc2-6pCyxe-5rtdWR-zM1fcq-2itP53X-ayunVx-7bHKC7" TargetMode="External"/><Relationship Id="rId13" Type="http://schemas.openxmlformats.org/officeDocument/2006/relationships/hyperlink" Target="https://creativecommons.org/licenses/by-sa/2.0/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ommons.wikimedia.org/wiki/File:Vorarlberger_Kraftwerke-Energy_meter_(electro)-smart_meter-02ASD.jpg" TargetMode="External"/><Relationship Id="rId12" Type="http://schemas.openxmlformats.org/officeDocument/2006/relationships/hyperlink" Target="https://www.flickr.com/photos/136770128@N07/41397205085/in/photolist-2ogdgAj-2658uPg-6xBqJg-25cUn6m-qXN5UL-qXM5oq-qim3kw-rfgaMd-qim5vU-rfdjcz-qXU51i-rfdkWr-7SRfo4-7SUwyW-7SUx4W-7SUwfL-7SUwk9-7SRfFK-7SUwMh-7SUwBW-7SUwYG-7SUwwS-7SUwWd-7SUx13-7SUwt7-7SReRF-7SRf6a-7SUwNW-7SReW2-7SUwRy-7SRfkM-2cPxSTQ-2cPxVfy-2cTVZZz-7SUwDU-7SRfM4-P8PBNZ-2cTW5eX-2a8pG6C-2cTVUnn-2bMWDew-2bveCzp-Pmy83p-7SUwU9-kg8qkG-kg62FD-kg6GAk-kg67T2-kg6v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photo/paper-beside-macbook-669623/" TargetMode="External"/><Relationship Id="rId11" Type="http://schemas.openxmlformats.org/officeDocument/2006/relationships/hyperlink" Target="https://www.flickr.com/photos/oneras/32634430557/in/photolist-23xi3Q9-RHMZeP-23qkfTv-28xHrw3-28xHsEq-2ad5BPJ-2ad5D35-29Vh1AX-28xHswE-2ad5Cx7-2ad5CjG-2benF4Q-2benETE-2ad5DsJ-PaWffy-2ad5C89-23NvndY-vPGcvw-23qkg7g-wscwzm-GNWDa4-21rezdi-2c2Pk79-242S4ah-Nqj4b6-NeX7oN-XpkTx4-MXWMzj-NfsyJA-QL4Dom-NeX7RS-F1uPNv-NhDrbz-NqivEk-2heo2Sz-224jUwC-2a8h8Dh-NhD2vi-257MLkx-nkAHBh-2fzpwWv-21TkF21-RE8HCn-23Zv7BH-2aBKvvH-21AFttS-2o4e6sS-GYVsW1-NfPfMF-F3yVic" TargetMode="External"/><Relationship Id="rId5" Type="http://schemas.openxmlformats.org/officeDocument/2006/relationships/hyperlink" Target="https://creativecommons.org/publicdomain/zero/1.0/" TargetMode="External"/><Relationship Id="rId15" Type="http://schemas.openxmlformats.org/officeDocument/2006/relationships/hyperlink" Target="https://www.flickr.com/photos/ecastro/3352213726/in/photolist-67dYmo-375Rj-4JMD5o-9YzjqQ-nndcPF-g7nnX-82aNeE-9aW8Lj-brPPoq-hppiC7-G7Zsmm-4GyUmU-bcgybX-aXz1HK-4fYWh2-6jo3LL-RDF71T-vXcbS-93R8pt-hGqa-8dxDRV-5fEiXQ-7KJWri-bQpzGz-uA5ght-uHSaf-xdAux-ai27DP-85SDc9-4NytpL-uWNio-ai27Ax-AKrbw-C4evd2-ES6s8-AKnnw-4DP18E-ai27yD-AKi15-AKqUo-AKnHG-AKqyF-AKo3e-AKa7C-AK5xu-AKmP6-AKpUw-AKpaH-AKiCV-AKb4w" TargetMode="External"/><Relationship Id="rId10" Type="http://schemas.openxmlformats.org/officeDocument/2006/relationships/hyperlink" Target="https://creativecommons.org/licenses/by/2.0/" TargetMode="External"/><Relationship Id="rId4" Type="http://schemas.openxmlformats.org/officeDocument/2006/relationships/hyperlink" Target="https://www.flickr.com/photos/worldsdirection/" TargetMode="External"/><Relationship Id="rId9" Type="http://schemas.openxmlformats.org/officeDocument/2006/relationships/hyperlink" Target="https://www.flickr.com/photos/ninara/24135500745/" TargetMode="External"/><Relationship Id="rId14" Type="http://schemas.openxmlformats.org/officeDocument/2006/relationships/hyperlink" Target="https://www.flickr.com/photos/rappan/36651981325/in/photolist-XQNZ7v-2kbhLqc-2qEioKw-uZS4s-KD2rB-2nH5y5U-QizbH5-5mTmEc-H8uNok-5FjmNU-6sf1e7-2iCLfST-2pe8Kwn-Yb45MJ-2h1QNzn-XSeRmW-9dKT25-7HVC4c-8wkhuM-buRg2w-8wodab-8wkawn-8wofdj-2kHkKTs-2oPscmV-8woeHE-3hQymR-8wodCU-8wkfkF-542EoY-29jHAV7-Ms5mGi-SdkSsg-Ay99Kn-2mcdGUJ-W7MNU4-2nxN6fd-2oPM2v6-2mEYqD2-2nr3KKW-nfLkbn-2evkV3Y-2cLGjDu-2jWuoZ7-WiSReo-28WCayp-bWARWW-21dtwGU-2m7v9up-2jZe3S5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E2B6D-35E4-4C91-CC80-BAA946F23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48" y="420576"/>
            <a:ext cx="2547257" cy="836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D02863-26DC-954C-0D25-64411EEFE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455" y="1905678"/>
            <a:ext cx="4513545" cy="30466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9FAAFF-7E8F-640B-7BF0-4D0B7FC15C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2257" y="1443127"/>
            <a:ext cx="6124303" cy="3971744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hu-HU" sz="7200" kern="1200" noProof="1">
                <a:solidFill>
                  <a:srgbClr val="231F2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Kiberbiztonság digitális energia  mítoszok… </a:t>
            </a:r>
            <a:br>
              <a:rPr lang="hu-HU" sz="7200" kern="1200" noProof="1">
                <a:solidFill>
                  <a:srgbClr val="231F2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</a:br>
            <a:r>
              <a:rPr lang="hu-HU" sz="7200" kern="1200" noProof="1">
                <a:solidFill>
                  <a:srgbClr val="231F2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Leleplezve! </a:t>
            </a:r>
            <a:endParaRPr lang="hu-HU" noProof="1">
              <a:effectLst/>
            </a:endParaRPr>
          </a:p>
          <a:p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3207074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2BB5-58B6-278B-E025-E6AA0528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FE9A94-DCC1-E1C5-4D79-C962BC490CDE}"/>
              </a:ext>
            </a:extLst>
          </p:cNvPr>
          <p:cNvSpPr txBox="1"/>
          <p:nvPr/>
        </p:nvSpPr>
        <p:spPr>
          <a:xfrm>
            <a:off x="5298510" y="2580775"/>
            <a:ext cx="65160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dirty="0">
                <a:ea typeface="Calibri"/>
                <a:cs typeface="Calibri"/>
              </a:rPr>
              <a:t>Az egyéneknek és a közösségeknek is szerepük van a kiberbiztonságban, mivel ők is tehetnek lépéseket saját eszközeik és hálózataik kibertámadások elleni védelme érdekében. </a:t>
            </a:r>
          </a:p>
          <a:p>
            <a:pPr latinLnBrk="0"/>
            <a:endParaRPr lang="en-US" sz="2400" dirty="0">
              <a:ea typeface="Calibri"/>
              <a:cs typeface="Calibri"/>
            </a:endParaRPr>
          </a:p>
          <a:p>
            <a:pPr latinLnBrk="0"/>
            <a:r>
              <a:rPr lang="en-US" sz="2400" dirty="0">
                <a:ea typeface="Calibri"/>
                <a:cs typeface="Calibri"/>
              </a:rPr>
              <a:t>Az alábbi bevált gyakorlatok követésével hozzájárulhat egy biztonságosabb energia-ökoszisztéma kialakításához: </a:t>
            </a:r>
          </a:p>
          <a:p>
            <a:pPr latinLnBrk="0"/>
            <a:endParaRPr lang="en-US" sz="2400" dirty="0">
              <a:ea typeface="Calibri"/>
              <a:cs typeface="Calibri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Erős jelszavak használata.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A szoftverek frissítése.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Legyen óvatos a gyanús e-mailekkel kapcsolatban.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E8B866-FC93-FCF5-C9FC-42DDE24E2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86" y="2755726"/>
            <a:ext cx="4712254" cy="318077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702BB5B-94FA-8DE3-CDDF-693E62A83A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1800" y="578485"/>
            <a:ext cx="1082548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3. mítosz: A kiberbiztonság kizárólag az energiavállalatok és a kormányok felelőssége, nem pedig az egyéneké vagy a közösségeké.</a:t>
            </a:r>
            <a:endParaRPr lang="hu-HU" noProof="1">
              <a:effectLst/>
            </a:endParaRPr>
          </a:p>
          <a:p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84594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0B598-3C59-58D5-BCCF-5F94FB98C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C9928-D83C-17CC-ADA7-E95E988229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9400" y="5886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4. mítosz: A megújuló energiaforrások természetüknél fogva biztonságosabbak, mint a hagyományos energiaforrások </a:t>
            </a:r>
            <a:r>
              <a:rPr lang="hu-HU" sz="2800" b="1" kern="1200" baseline="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– Bevezetés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C321A-ECC1-6F77-28D3-B93794C698A1}"/>
              </a:ext>
            </a:extLst>
          </p:cNvPr>
          <p:cNvSpPr txBox="1"/>
          <p:nvPr/>
        </p:nvSpPr>
        <p:spPr>
          <a:xfrm>
            <a:off x="1077238" y="3429000"/>
            <a:ext cx="10434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Mennyire biztonságosak az otthoni napelemek?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28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8971A-92A2-1549-E68D-21610F539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CCAE6-366E-EFC6-8A5A-F94219008C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1812" y="5683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4. mítosz: A megújuló energiaforrások természetüknél fogva biztonságosabbak, mint a hagyományos energiaforrások.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F7BA3-B558-E7EE-49BC-1EDCDFCA81CE}"/>
              </a:ext>
            </a:extLst>
          </p:cNvPr>
          <p:cNvSpPr txBox="1"/>
          <p:nvPr/>
        </p:nvSpPr>
        <p:spPr>
          <a:xfrm>
            <a:off x="5751332" y="3106323"/>
            <a:ext cx="6175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dirty="0">
                <a:ea typeface="Calibri"/>
                <a:cs typeface="Calibri"/>
              </a:rPr>
              <a:t>A megújuló energiaforrások, mint például a napelemek és a szélturbinák, szintén sebezhetőek a kibertámadásokkal szemben, mivel a felügyelet, az irányítás és a hálózati integráció szempontjából digitális technológiákra támaszkodnak.</a:t>
            </a:r>
          </a:p>
          <a:p>
            <a:pPr latinLnBrk="0"/>
            <a:endParaRPr lang="en-US" sz="2400" dirty="0">
              <a:ea typeface="Calibri"/>
              <a:cs typeface="Calibri"/>
            </a:endParaRPr>
          </a:p>
          <a:p>
            <a:pPr latinLnBrk="0"/>
            <a:r>
              <a:rPr lang="en-US" sz="2400" dirty="0">
                <a:ea typeface="Calibri"/>
                <a:cs typeface="Calibri"/>
              </a:rPr>
              <a:t>A támadók kihasználhatják a sebezhetőségeket az energiatermelés megzavarására vagy az energiaáramlás manipulálására.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DABF0A-B52F-915B-32A0-277138DC5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48" y="3031298"/>
            <a:ext cx="5284864" cy="275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5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EB5A1-B4A9-64BD-61B2-652C301C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37C11-4C8B-EB7D-C5FB-5CC1DEAE58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0520" y="5683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5. mítosz: A blokklánc-technológiák csodaszerként hatnak az energiaágazat kiberbiztonságára </a:t>
            </a:r>
            <a:r>
              <a:rPr lang="hu-HU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– Bevezetés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7BFF2-33C6-968B-4039-27829257A520}"/>
              </a:ext>
            </a:extLst>
          </p:cNvPr>
          <p:cNvSpPr txBox="1"/>
          <p:nvPr/>
        </p:nvSpPr>
        <p:spPr>
          <a:xfrm>
            <a:off x="1490597" y="3181611"/>
            <a:ext cx="9594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Milyen szerepet játszanak a blokklánc technológiák az energiaágazat kiberbiztonságában?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7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94D80-25C1-4CFD-EC45-A3D4E808E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8B4B3E-49EA-5666-7C14-9015697F413B}"/>
              </a:ext>
            </a:extLst>
          </p:cNvPr>
          <p:cNvSpPr txBox="1"/>
          <p:nvPr/>
        </p:nvSpPr>
        <p:spPr>
          <a:xfrm>
            <a:off x="5661764" y="2680831"/>
            <a:ext cx="59398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>
                <a:ea typeface="Public Sans"/>
                <a:cs typeface="Public Sans"/>
              </a:rPr>
              <a:t>Bár a blokklánc technológia bizonyos szempontból javíthatja az energiaágazat biztonságát, nem jelent teljes körű megoldást az összes kiberbiztonsági kihívásra.</a:t>
            </a:r>
          </a:p>
          <a:p>
            <a:pPr latinLnBrk="0"/>
            <a:r>
              <a:rPr lang="en-GB" sz="2400" dirty="0">
                <a:ea typeface="Public Sans"/>
                <a:cs typeface="Public Sans"/>
              </a:rPr>
              <a:t> </a:t>
            </a:r>
          </a:p>
          <a:p>
            <a:pPr latinLnBrk="0"/>
            <a:r>
              <a:rPr lang="en-GB" sz="2400" dirty="0">
                <a:ea typeface="Public Sans"/>
                <a:cs typeface="Public Sans"/>
              </a:rPr>
              <a:t>A blokklánc-hálózatok maguk is sebezhetőek lehetnek a támadásokkal szemben, és hatékonyságuk a megfelelő megvalósítástól és más biztonsági intézkedésekkel való integrációtól függ.</a:t>
            </a:r>
            <a:endParaRPr lang="en-GB" sz="2400" noProof="0" dirty="0">
              <a:ea typeface="Public Sans"/>
              <a:cs typeface="Public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2A354A-22A9-D65A-DE8A-C354DC3B0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95" y="3281819"/>
            <a:ext cx="5206304" cy="22143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D9CC2A-E953-8914-D62C-03F19C8AE6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3964" y="54800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5. mítosz: A blokklánc-technológiák csodaszerként hatnak az energiaágazat kiberbiztonságára.</a:t>
            </a:r>
            <a:endParaRPr lang="hu-HU" noProof="1">
              <a:effectLst/>
            </a:endParaRPr>
          </a:p>
          <a:p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398775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24449-55D8-2FC8-5533-C7D7C2589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CC7A8-3E21-E914-776A-A3F8415588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0200" y="5886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6. mítosz: Csak a komplex jelszavak képesek megakadályozni a kibertámadásokat az intelligens energiaeszközök ellen </a:t>
            </a:r>
            <a:r>
              <a:rPr lang="hu-HU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– Bevezetés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CF9DF6-E166-5036-F30B-43DE1E958B64}"/>
              </a:ext>
            </a:extLst>
          </p:cNvPr>
          <p:cNvSpPr txBox="1"/>
          <p:nvPr/>
        </p:nvSpPr>
        <p:spPr>
          <a:xfrm>
            <a:off x="1490597" y="3429000"/>
            <a:ext cx="9857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A bonyolult jelszavak megakadályozzák a kibertámadásokat? 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02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84A55-3301-C7C4-A4A7-34966C098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F24D65-3C3C-DDDB-79E7-E2DA63900FA9}"/>
              </a:ext>
            </a:extLst>
          </p:cNvPr>
          <p:cNvSpPr txBox="1"/>
          <p:nvPr/>
        </p:nvSpPr>
        <p:spPr>
          <a:xfrm>
            <a:off x="5198301" y="3159944"/>
            <a:ext cx="6726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Az erős jelszavak elengedhetetlenek, de a teljes körű védelemhez más biztonsági intézkedések is szükségesek. Ezek az intézkedések a következők: </a:t>
            </a:r>
          </a:p>
          <a:p>
            <a:pPr latinLnBrk="0"/>
            <a:endParaRPr lang="en-GB" sz="24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/>
              <a:t>Rendszeres szoftverfrissítések.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/>
              <a:t>Biztonságos Wi-Fi hálózatok.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/>
              <a:t>Többfaktoros hitelesítés.</a:t>
            </a:r>
            <a:endParaRPr lang="en-GB" sz="2400" noProof="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93E88F-78E4-95AC-BD11-FB3D2D8CA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22" y="3159944"/>
            <a:ext cx="4772416" cy="2324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C61126-F643-8433-7D91-EE54F239B6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7222" y="548005"/>
            <a:ext cx="10515600" cy="1325563"/>
          </a:xfrm>
          <a:prstGeom prst="rect">
            <a:avLst/>
          </a:prstGeom>
        </p:spPr>
        <p:txBody>
          <a:bodyPr/>
          <a:lstStyle/>
          <a:p>
            <a:pPr latinLnBrk="0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6. mítosz: Csak a bonyolult jelszavak képesek megakadályozni a </a:t>
            </a:r>
            <a:r>
              <a:rPr lang="hu-HU" sz="2800" b="1" noProof="1">
                <a:solidFill>
                  <a:schemeClr val="bg1"/>
                </a:solidFill>
              </a:rPr>
              <a:t>kibertámadásokat</a:t>
            </a:r>
            <a:r>
              <a:rPr lang="hu-HU" sz="2800" noProof="1"/>
              <a:t> </a:t>
            </a:r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az intelligens energiaeszközök ellen.</a:t>
            </a:r>
            <a:endParaRPr lang="hu-HU" noProof="1">
              <a:effectLst/>
            </a:endParaRPr>
          </a:p>
          <a:p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946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F056E-0271-F698-8409-4BDD9B02D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2BA2E-3066-C151-182F-FFF5CEECF3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0520" y="5378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7. mítosz: Az energetikai infrastruktúrát érintő kibertámadások elsősorban a nagy erőműveket és alállomásokat célozzák meg </a:t>
            </a:r>
            <a:r>
              <a:rPr lang="hu-HU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– Bevezetés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523C7B-772E-CFDB-6B1C-08434537B54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A kibertámadások csak az erőműveket és az alállomásokat célozzák meg?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85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76CAE-69B9-36A4-D379-2D2350CAB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37293F-24F8-0380-1F80-AE575BD0E6B4}"/>
              </a:ext>
            </a:extLst>
          </p:cNvPr>
          <p:cNvSpPr txBox="1"/>
          <p:nvPr/>
        </p:nvSpPr>
        <p:spPr>
          <a:xfrm>
            <a:off x="5638086" y="3224358"/>
            <a:ext cx="58872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A kibertámadások az energiainfrastruktúra különböző elemeit célozhatják meg, beleértve a kisebb elosztóhálózatokat, a megújuló energiaforrásokat és akár az egyes intelligens mérőeszközöket is, ami zavarokat és adatvédelmi incidenseket okozhat.</a:t>
            </a:r>
            <a:endParaRPr lang="en-GB" sz="2400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3B71C8-8AEE-4DA6-A79C-9B174E78E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2" y="2961263"/>
            <a:ext cx="5087591" cy="28345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8A48A6-14C4-B819-EC72-F3134F040C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7273" y="5886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7. mítosz: Az energetikai infrastruktúrát érintő kibertámadások elsősorban a nagy erőműveket és alállomásokat célozzák meg.</a:t>
            </a:r>
            <a:endParaRPr lang="hu-HU" noProof="1">
              <a:effectLst/>
            </a:endParaRPr>
          </a:p>
          <a:p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282494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95347-6762-6469-7A49-EC111ABEF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919F8-1C25-D4F8-E0E2-E3CBB7FBBC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0840" y="527685"/>
            <a:ext cx="1118108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8. mítosz: Az antivírus szoftver használata elegendő védelmet nyújt az otthoni hálózatoknak az intelligens energiaeszközöket célzó kibertámadások ellen </a:t>
            </a:r>
            <a:r>
              <a:rPr lang="hu-HU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– Bevezetés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8B333A-EAC0-EE87-74D4-C07DB8C5CC98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Az antivírus szoftver használata megfelelő védelmet nyújt az otthoni hálózatom számára?  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3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E65402-2D24-4C0B-3A9B-70B199ADCEA8}"/>
              </a:ext>
            </a:extLst>
          </p:cNvPr>
          <p:cNvSpPr txBox="1"/>
          <p:nvPr/>
        </p:nvSpPr>
        <p:spPr>
          <a:xfrm>
            <a:off x="4673911" y="1351508"/>
            <a:ext cx="69443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Az energia termelésével és fogyasztásával kapcsolatos adatvédelem, biztonság és védelem terén gyakoriak a </a:t>
            </a:r>
            <a:r>
              <a:rPr lang="en-GB" sz="2400" noProof="0" dirty="0" err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félreértések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. Ebben a diavetítésben 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nyolc, a kiberbiztonsággal kapcsolatos 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energiaipari mítoszt cáfolunk, hogy tisztázzuk ezeket a tévhiteket. </a:t>
            </a:r>
          </a:p>
          <a:p>
            <a:pPr latinLnBrk="0"/>
            <a:endParaRPr lang="en-GB" sz="24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Ezeknek a mítoszoknak a feltárásával jobban megérthetjük az energia digitalizálását, és tájékozottabb döntéseket hozhatunk a biztonságunk érdekében. </a:t>
            </a:r>
          </a:p>
          <a:p>
            <a:pPr latinLnBrk="0"/>
            <a:endParaRPr lang="en-GB" sz="2400" noProof="0" dirty="0"/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E0824120-B2DC-DB41-8E97-86CAA2E28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AC5D167-EB67-71D1-DB6B-AC9FF56F3D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722" y="59880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 sz="2800" b="1" noProof="1">
                <a:solidFill>
                  <a:schemeClr val="bg1"/>
                </a:solidFill>
              </a:rPr>
              <a:t>Bevezetés 1</a:t>
            </a:r>
          </a:p>
        </p:txBody>
      </p:sp>
    </p:spTree>
    <p:extLst>
      <p:ext uri="{BB962C8B-B14F-4D97-AF65-F5344CB8AC3E}">
        <p14:creationId xmlns:p14="http://schemas.microsoft.com/office/powerpoint/2010/main" val="165163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6C51D-6B2B-A6F7-C12A-DE208F2F6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25073C-6F7F-8A58-D462-A38F9A8F73AD}"/>
              </a:ext>
            </a:extLst>
          </p:cNvPr>
          <p:cNvSpPr txBox="1"/>
          <p:nvPr/>
        </p:nvSpPr>
        <p:spPr>
          <a:xfrm>
            <a:off x="5504425" y="3013547"/>
            <a:ext cx="61001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Az antivírus szoftver csak egy védelmi réteg. </a:t>
            </a:r>
          </a:p>
          <a:p>
            <a:pPr latinLnBrk="0"/>
            <a:endParaRPr lang="en-GB" sz="2400" dirty="0"/>
          </a:p>
          <a:p>
            <a:pPr latinLnBrk="0"/>
            <a:r>
              <a:rPr lang="en-GB" sz="2400" dirty="0"/>
              <a:t>A kibertámadások megelőzéséhez tűzfalak, biztonságos hálózati konfigurációk és az összes csatlakoztatott eszköz rendszeres biztonsági frissítései is szükségesek.</a:t>
            </a:r>
            <a:endParaRPr lang="en-GB" sz="2400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770F88-4875-2618-1599-59E645092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2" y="2755725"/>
            <a:ext cx="4971638" cy="31933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CE2E5B-D851-E1C1-6C30-4F86C63424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6624" y="608965"/>
            <a:ext cx="11132575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8. mítosz: Az antivírus szoftver használata elegendő a háztartási hálózatok védelméhez az intelligens energiaeszközöket célzó kibertámadások ellen. </a:t>
            </a:r>
            <a:endParaRPr lang="hu-HU" noProof="1">
              <a:effectLst/>
            </a:endParaRPr>
          </a:p>
          <a:p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282963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D8C4E46F-1B05-476B-90D3-800B8F06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54E5D47-4CA2-42D3-88F2-36300092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C1423C-2E75-48AE-A98F-626668954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1116E8-AFFF-1CBA-2DE6-E956B6807F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3706" y="655740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hu-HU" sz="2800" kern="1200" noProof="1">
                <a:solidFill>
                  <a:srgbClr val="0E3AF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Következő lépések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5EDEE-0D89-AE70-0953-34055524EF0D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Ha többet szeretne megtudni a kiberbiztonságról, valamint az energia termeléséről és fogyasztásáról, az alábbi források hasznosak lehetnek: 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D01B13-396A-4A4F-8EA6-968460F8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C42074F-0750-4FD2-8807-D7FBE2B0EA4D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64822C-C010-4224-BC0B-E7C41C5EB6A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8A61F9F-621E-4119-801E-4C5936CAB216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DBB9BC-07EE-46AC-8758-87D3A16759EA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A07292B-02E8-4BAA-BC44-60528F7C3EF0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77F8A80-C421-46CC-B4C9-0528FE07E9FE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4DD1AD9-583D-4367-A3C5-55A5C0766C8C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95811B-B365-4F32-93F0-776B8143B392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ECDE187-04E2-45C2-AB71-3163282F7484}"/>
              </a:ext>
            </a:extLst>
          </p:cNvPr>
          <p:cNvSpPr txBox="1"/>
          <p:nvPr/>
        </p:nvSpPr>
        <p:spPr>
          <a:xfrm>
            <a:off x="1033331" y="3259415"/>
            <a:ext cx="2175491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373737"/>
                </a:solidFill>
              </a:rPr>
              <a:t>Fedezze fel az Every1 digitális energia alapjai tanfolyamát </a:t>
            </a:r>
            <a:r>
              <a:rPr lang="en-US" altLang="ko-KR" sz="2000" i="1" dirty="0">
                <a:solidFill>
                  <a:srgbClr val="373737"/>
                </a:solidFill>
                <a:hlinkClick r:id="rId3"/>
              </a:rPr>
              <a:t>Adatvédelem, biztonság és védelem a digitális energia világában</a:t>
            </a:r>
            <a:r>
              <a:rPr lang="en-US" altLang="ko-KR" sz="2000" i="1" dirty="0">
                <a:solidFill>
                  <a:srgbClr val="373737"/>
                </a:solidFill>
              </a:rPr>
              <a:t>.</a:t>
            </a:r>
            <a:endParaRPr lang="ko-KR" altLang="en-US" sz="2000" dirty="0">
              <a:solidFill>
                <a:srgbClr val="373737"/>
              </a:solidFill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AA80F0D-EBB3-4C6C-AADE-CFFA66F1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B5A7904-CAC3-45AF-AD1B-B88536EFABA4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7FD3683-124B-4FC8-BC8A-82E8EDA88594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A91A445-0E3B-4298-8F85-60E5F18D4600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0C46BB7-2B24-4F61-B68C-D6C6C84CAE81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1CACC48-9DB5-4E01-9F86-D656492A4064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F68F072-6072-44B5-962D-CD5C2BCA3F02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2BDE4CF-280A-4584-8667-43095FCB7679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3D891F-4EAA-4258-8585-3FD65753E409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C87595-16A2-4A0F-9DBB-4AF40FA3BA2C}"/>
              </a:ext>
            </a:extLst>
          </p:cNvPr>
          <p:cNvSpPr txBox="1"/>
          <p:nvPr/>
        </p:nvSpPr>
        <p:spPr>
          <a:xfrm>
            <a:off x="3627649" y="3287190"/>
            <a:ext cx="2364667" cy="286232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 latinLnBrk="0"/>
            <a:r>
              <a:rPr lang="en-GB" noProof="0" dirty="0">
                <a:solidFill>
                  <a:srgbClr val="373737"/>
                </a:solidFill>
              </a:rPr>
              <a:t>Vessen egy mélyebb pillantást az energia digitalizálásával kapcsolatos mítoszokra az Every1 </a:t>
            </a:r>
            <a:r>
              <a:rPr lang="en-GB" i="1" noProof="0" dirty="0">
                <a:solidFill>
                  <a:srgbClr val="373737"/>
                </a:solidFill>
                <a:hlinkClick r:id="rId4"/>
              </a:rPr>
              <a:t>Energy Myths Busted! Fact Vs. Fiction (Az energia mítoszok lebontva! Tény kontra fikció) </a:t>
            </a:r>
            <a:r>
              <a:rPr lang="en-GB" noProof="0" dirty="0">
                <a:solidFill>
                  <a:srgbClr val="373737"/>
                </a:solidFill>
              </a:rPr>
              <a:t>című cikkében.</a:t>
            </a: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A90AFA9-BBC6-4A1F-852A-2034796C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BDCFC98-590A-4D8E-A462-BAE1BE13ACC2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F5FBB8A-E465-44D4-B8D1-F10F2F7522EE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2B08763-62DC-4077-9578-8D7722FB6B96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E0A40E80-BEFD-48A6-84AE-6697C6935653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8F01505-D47E-4B07-82B8-EC043F5EC813}"/>
              </a:ext>
            </a:extLst>
          </p:cNvPr>
          <p:cNvSpPr txBox="1"/>
          <p:nvPr/>
        </p:nvSpPr>
        <p:spPr>
          <a:xfrm>
            <a:off x="6270165" y="3504565"/>
            <a:ext cx="2338969" cy="163121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373737"/>
                </a:solidFill>
              </a:rPr>
              <a:t>Olvassa el az Európai Bizottság cikkét</a:t>
            </a:r>
            <a:r>
              <a:rPr lang="en-US" altLang="ko-KR" sz="2000" i="1" dirty="0">
                <a:solidFill>
                  <a:srgbClr val="373737"/>
                </a:solidFill>
              </a:rPr>
              <a:t>:</a:t>
            </a:r>
            <a:r>
              <a:rPr lang="en-US" altLang="ko-KR" sz="2000" dirty="0">
                <a:solidFill>
                  <a:srgbClr val="373737"/>
                </a:solidFill>
              </a:rPr>
              <a:t> </a:t>
            </a:r>
            <a:r>
              <a:rPr lang="en-US" altLang="ko-KR" sz="2000" i="1" dirty="0">
                <a:solidFill>
                  <a:srgbClr val="373737"/>
                </a:solidFill>
                <a:hlinkClick r:id="rId5"/>
              </a:rPr>
              <a:t>Kritikus infrastruktúra és kiberbiztonság</a:t>
            </a:r>
            <a:r>
              <a:rPr lang="en-US" altLang="ko-KR" sz="2000" i="1" dirty="0">
                <a:solidFill>
                  <a:srgbClr val="373737"/>
                </a:solidFill>
              </a:rPr>
              <a:t>.</a:t>
            </a:r>
            <a:endParaRPr lang="ko-KR" altLang="en-US" sz="2000" i="1" dirty="0">
              <a:solidFill>
                <a:srgbClr val="373737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7655039-CC5E-4A6C-B955-BA8E42F2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6984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FBB8CB-27AD-447B-BBCA-ED5A88C1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D27B5B0-8EA5-4314-8D40-901A71EC91C2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ADF8768-6762-4083-BD0C-23C359F0C680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DF82C772-CBA9-4C34-A2F6-4913D95D0A8B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B3C32CE-37D2-4FD8-B7EA-222700C3C02A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00B855A-7C5F-48DF-84E9-802AD90D1BF6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210DBF81-707D-4B03-A053-6E220B52166B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DA4C86D-A84A-43D2-9577-9E3AAB8FEC1C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B6D982A-54DA-4FCC-9383-F91FC1E1D9CE}"/>
              </a:ext>
            </a:extLst>
          </p:cNvPr>
          <p:cNvSpPr txBox="1"/>
          <p:nvPr/>
        </p:nvSpPr>
        <p:spPr>
          <a:xfrm>
            <a:off x="9087293" y="3504565"/>
            <a:ext cx="2071376" cy="132343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373737"/>
                </a:solidFill>
              </a:rPr>
              <a:t>Olvassa el az</a:t>
            </a:r>
            <a:r>
              <a:rPr lang="en-US" altLang="ko-KR" sz="2000" dirty="0" err="1">
                <a:solidFill>
                  <a:srgbClr val="373737"/>
                </a:solidFill>
              </a:rPr>
              <a:t> eurelectric </a:t>
            </a:r>
            <a:r>
              <a:rPr lang="en-US" altLang="ko-KR" sz="2000" dirty="0">
                <a:solidFill>
                  <a:srgbClr val="373737"/>
                </a:solidFill>
              </a:rPr>
              <a:t>cikkét: </a:t>
            </a:r>
            <a:r>
              <a:rPr lang="en-US" altLang="ko-KR" sz="2000" i="1" dirty="0">
                <a:solidFill>
                  <a:srgbClr val="373737"/>
                </a:solidFill>
                <a:hlinkClick r:id="rId6"/>
              </a:rPr>
              <a:t>Kiberbiztonság az energiaágazatban</a:t>
            </a:r>
            <a:r>
              <a:rPr lang="en-US" altLang="ko-KR" sz="2000" i="1" dirty="0">
                <a:solidFill>
                  <a:srgbClr val="373737"/>
                </a:solidFill>
              </a:rPr>
              <a:t>.</a:t>
            </a:r>
            <a:endParaRPr lang="ko-KR" altLang="en-US" sz="2000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923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8B6934-5886-3ADF-A471-F555B25C58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720725"/>
            <a:ext cx="3522542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hu-HU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Köszönetnyilvánítás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2F0C4-3708-062E-837B-49F21B8E51C4}"/>
              </a:ext>
            </a:extLst>
          </p:cNvPr>
          <p:cNvSpPr txBox="1"/>
          <p:nvPr/>
        </p:nvSpPr>
        <p:spPr>
          <a:xfrm>
            <a:off x="4258848" y="596486"/>
            <a:ext cx="7628351" cy="64017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dirty="0"/>
              <a:t>Ez a diavetítés, </a:t>
            </a:r>
            <a:r>
              <a:rPr lang="en-GB" i="1" dirty="0" err="1"/>
              <a:t>az</a:t>
            </a:r>
            <a:r>
              <a:rPr lang="en-GB" i="1" dirty="0"/>
              <a:t> “</a:t>
            </a:r>
            <a:r>
              <a:rPr lang="en-US" dirty="0" err="1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Kiberbiztonság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digitális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energia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mítoszok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… </a:t>
            </a:r>
            <a:r>
              <a:rPr lang="en-US" dirty="0" err="1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Leleplezve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!”</a:t>
            </a:r>
            <a:r>
              <a:rPr lang="en-GB" i="1" dirty="0"/>
              <a:t>, </a:t>
            </a:r>
            <a:r>
              <a:rPr lang="en-GB" dirty="0"/>
              <a:t>az Every1 projekt keretében készült, és </a:t>
            </a:r>
            <a:r>
              <a:rPr lang="en-GB" dirty="0">
                <a:hlinkClick r:id="rId3"/>
              </a:rPr>
              <a:t>CC BY-SA 4.0 </a:t>
            </a:r>
            <a:r>
              <a:rPr lang="en-GB" dirty="0"/>
              <a:t>licenc alatt áll, hacsak másképp nem jelezzük.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A prezentációban a következő képek szerepelnek: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Borítókép: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Password Day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by World’s Direction,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Bevezető szöveg kép: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Paper Beside </a:t>
            </a:r>
            <a:r>
              <a:rPr lang="en-US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Macbook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by </a:t>
            </a:r>
            <a:r>
              <a:rPr lang="en-US" sz="18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 on Pexels.com</a:t>
            </a:r>
            <a:endParaRPr lang="en-US" sz="1800" u="sng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Első mítosz kép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GB" b="0" i="0" dirty="0">
                <a:solidFill>
                  <a:srgbClr val="242424"/>
                </a:solidFill>
                <a:effectLst/>
                <a:hlinkClick r:id="rId7"/>
              </a:rPr>
              <a:t>Vorarlberger Kraftwerke-Energy meter (electro)-smart meter-02ASD</a:t>
            </a:r>
            <a:r>
              <a:rPr lang="en-GB" b="0" i="0" dirty="0">
                <a:solidFill>
                  <a:srgbClr val="242424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242424"/>
                </a:solidFill>
                <a:effectLst/>
              </a:rPr>
              <a:t>Asurnipal</a:t>
            </a:r>
            <a:r>
              <a:rPr lang="en-GB" b="0" i="0" dirty="0">
                <a:solidFill>
                  <a:srgbClr val="242424"/>
                </a:solidFill>
                <a:effectLst/>
              </a:rPr>
              <a:t>, </a:t>
            </a:r>
            <a:r>
              <a:rPr lang="en-GB" b="0" i="0" dirty="0">
                <a:solidFill>
                  <a:srgbClr val="242424"/>
                </a:solidFill>
                <a:effectLst/>
                <a:hlinkClick r:id="rId3"/>
              </a:rPr>
              <a:t>CC BY-SA 4.0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licenc alatt. </a:t>
            </a:r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Második mítosz kép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Free as in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Wifi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Alan Levine,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i="1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Harmadik mítosz kép: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Password Day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by World’s Direction,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Negyedik mítosz kép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Napelemek Belgiumban,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Ninara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 2.0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Ötödik mítosz kép: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Blockchain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Mario A. P.,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 2.0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Hatodik mítosz kép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Cybersecurity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Richard Patterson,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CC BY-SA 2.0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Hetedik mítosz kép: </a:t>
            </a:r>
            <a:r>
              <a:rPr lang="en-GB" i="0" u="none" strike="noStrike" dirty="0">
                <a:solidFill>
                  <a:srgbClr val="212124"/>
                </a:solidFill>
                <a:effectLst/>
                <a:hlinkClick r:id="rId14"/>
              </a:rPr>
              <a:t>Urbex – Power Plant Elettricita (IT) </a:t>
            </a:r>
            <a:r>
              <a:rPr lang="en-GB" i="0" u="none" strike="noStrike" dirty="0">
                <a:solidFill>
                  <a:srgbClr val="212124"/>
                </a:solidFill>
                <a:effectLst/>
              </a:rPr>
              <a:t>Raphael </a:t>
            </a:r>
            <a:r>
              <a:rPr lang="en-GB" i="0" u="none" strike="noStrike" dirty="0" err="1">
                <a:solidFill>
                  <a:srgbClr val="212124"/>
                </a:solidFill>
                <a:effectLst/>
              </a:rPr>
              <a:t>Panhuber</a:t>
            </a:r>
            <a:r>
              <a:rPr lang="en-GB" i="0" u="none" strike="noStrike" dirty="0">
                <a:solidFill>
                  <a:srgbClr val="212124"/>
                </a:solidFill>
                <a:effectLst/>
              </a:rPr>
              <a:t> által,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CC BY-SA 2.0 </a:t>
            </a:r>
            <a:r>
              <a:rPr lang="en-GB" i="0" u="none" strike="noStrike" dirty="0">
                <a:solidFill>
                  <a:srgbClr val="212124"/>
                </a:solidFill>
                <a:effectLst/>
              </a:rPr>
              <a:t>licenc alatt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Nyolcadik mítosz kép: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Tűzfal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Eric E Castro,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 2.0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434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EDBD2-F3B7-C318-E1DD-B405D08D32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18280" y="2884805"/>
            <a:ext cx="5644230" cy="1325563"/>
          </a:xfrm>
          <a:prstGeom prst="rect">
            <a:avLst/>
          </a:prstGeom>
        </p:spPr>
        <p:txBody>
          <a:bodyPr/>
          <a:lstStyle/>
          <a:p>
            <a:r>
              <a:rPr lang="hu-HU" sz="6000" noProof="1">
                <a:solidFill>
                  <a:schemeClr val="bg1"/>
                </a:solidFill>
              </a:rPr>
              <a:t>Köszönöm!</a:t>
            </a:r>
          </a:p>
        </p:txBody>
      </p:sp>
    </p:spTree>
    <p:extLst>
      <p:ext uri="{BB962C8B-B14F-4D97-AF65-F5344CB8AC3E}">
        <p14:creationId xmlns:p14="http://schemas.microsoft.com/office/powerpoint/2010/main" val="1436709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65D3-66A4-7667-AC58-4749B4B19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366B55-7ACA-91FD-62DA-6FBF6BEC8E01}"/>
              </a:ext>
            </a:extLst>
          </p:cNvPr>
          <p:cNvSpPr txBox="1"/>
          <p:nvPr/>
        </p:nvSpPr>
        <p:spPr>
          <a:xfrm>
            <a:off x="4673911" y="2005360"/>
            <a:ext cx="69443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Minden mítosz vizsgálatát egy reflektív kérdéssel kezdjük. Szánjon egy pillanatot minden kérdés átgondolására, mielőtt továbbhaladna a mítosz cáfolatával. </a:t>
            </a:r>
          </a:p>
          <a:p>
            <a:pPr latinLnBrk="0"/>
            <a:endParaRPr lang="en-GB" sz="24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2400" dirty="0">
                <a:solidFill>
                  <a:srgbClr val="2B2C30"/>
                </a:solidFill>
                <a:sym typeface="Public Sans"/>
              </a:rPr>
              <a:t>Az egyes mítoszokat egymás után is áttekintheti. Alternatív megoldásként a menüből kiválaszthatja azt a mítoszt, amelyet először szeretne megvizsgálni. </a:t>
            </a:r>
            <a:endParaRPr lang="en-GB" sz="2400" noProof="0" dirty="0"/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46CBB049-FC30-E97A-C61F-2DF4AC28F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D7490E-9347-3102-252B-FFF05250FE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6120" y="67979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 sz="2800" b="1" noProof="1">
                <a:solidFill>
                  <a:schemeClr val="bg1"/>
                </a:solidFill>
              </a:rPr>
              <a:t>Bevezetés 2</a:t>
            </a:r>
          </a:p>
        </p:txBody>
      </p:sp>
    </p:spTree>
    <p:extLst>
      <p:ext uri="{BB962C8B-B14F-4D97-AF65-F5344CB8AC3E}">
        <p14:creationId xmlns:p14="http://schemas.microsoft.com/office/powerpoint/2010/main" val="2694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0EF305-446B-5270-3C6D-92D8903E94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3080" y="823456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Nyolc mítosz a kiberbiztonságról a digitális energia területén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3318B-F51A-DE9B-4143-B6140E6B757E}"/>
              </a:ext>
            </a:extLst>
          </p:cNvPr>
          <p:cNvSpPr txBox="1"/>
          <p:nvPr/>
        </p:nvSpPr>
        <p:spPr>
          <a:xfrm>
            <a:off x="384131" y="2149019"/>
            <a:ext cx="114237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Az intelligens mérőórák és más digitális energiaeszközök nem érzékenyek a kibertámadásokra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A kibertámadások célpontjai kizárólag a nagy energiavállalatok, nem pedig az egyéni háztulajdonosok vagy kisvállalkozások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A kiberbiztonság kizárólag az energiavállalatok és a kormányok felelőssége, nem pedig az egyéneké vagy a közösségeké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A megújuló energiaforrások természetüknél fogva biztonságosabbak, mint a hagyományos energiaforrások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A blokklánc-technológiák csodaszerként hatnak az energiaágazat kiberbiztonságára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Csak a komplex jelszavak képesek megakadályozni az intelligens energiaeszközök elleni kibertámadásokat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Az energetikai infrastruktúrára irányuló kibertámadások elsősorban a nagy erőműveket és alállomásokat célozzák meg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Az antivírus szoftverek használata elegendő a háztartási hálózatok védelméhez az intelligens energiaeszközöket célzó kibertámadások ellen</a:t>
            </a:r>
          </a:p>
        </p:txBody>
      </p:sp>
    </p:spTree>
    <p:extLst>
      <p:ext uri="{BB962C8B-B14F-4D97-AF65-F5344CB8AC3E}">
        <p14:creationId xmlns:p14="http://schemas.microsoft.com/office/powerpoint/2010/main" val="522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E49CC-8AAE-59BF-0B50-FCEC7A8D70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1480" y="5276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1. mítosz: Az intelligens mérőórák és más digitális energiaeszközök nem sebezhetőek a kibertámadásokkal szemben </a:t>
            </a:r>
            <a:r>
              <a:rPr lang="hu-HU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– Bevezetés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F41D1-D927-3D59-52A9-A0E9BBB94037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5"/>
                </a:solidFill>
              </a:rPr>
              <a:t>Az intelligens mérőórám sebezhető a kibertámadásokkal szemben?</a:t>
            </a:r>
            <a:endParaRPr lang="en-GB" sz="48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2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EC3C3-1BE7-2437-BBE9-6BB97A571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2C5B0-0301-FF9A-CE7F-61B7911B25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2440" y="6292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1. mítosz: Az intelligens mérőórák és más digitális energiaeszközök nem sebezhetőek a kibertámadásokkal szemben.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3C395-3CC3-4B54-6421-D833B99114A3}"/>
              </a:ext>
            </a:extLst>
          </p:cNvPr>
          <p:cNvSpPr txBox="1"/>
          <p:nvPr/>
        </p:nvSpPr>
        <p:spPr>
          <a:xfrm>
            <a:off x="4409162" y="3148244"/>
            <a:ext cx="74053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dirty="0">
                <a:ea typeface="Public Sans"/>
                <a:cs typeface="Public Sans"/>
                <a:sym typeface="Public Sans"/>
              </a:rPr>
              <a:t>Az intelligens mérőórák és más digitális energiaeszközök ki vannak téve a kibertámadásoknak, mivel az internethez kapcsolódnak és gyakran korlátozott biztonsági funkciókkal rendelkeznek. </a:t>
            </a:r>
          </a:p>
          <a:p>
            <a:pPr latinLnBrk="0"/>
            <a:endParaRPr lang="en-US" sz="240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US" sz="2400" dirty="0">
                <a:ea typeface="Public Sans"/>
                <a:cs typeface="Public Sans"/>
                <a:sym typeface="Public Sans"/>
              </a:rPr>
              <a:t>A támadók kihasználhatják a sebezhetőségeket, hogy hozzáférjenek az érzékeny adatokhoz, megzavarják az energiaszolgáltatást, vagy akár fizikai károkat okozzanak az energiainfrastruktúrában.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4FB94F-2ABE-89D5-8102-E896A52C6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43" y="2081498"/>
            <a:ext cx="2828851" cy="459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3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7F9A5-B6BE-2DCD-6B42-42A3DD8C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3619A-E5AB-0484-A455-A4D0AE13DB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1800" y="5784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2. mítosz: Csak a nagy energiavállalatok lehetnek kibertámadások célpontjai, nem pedig az egyéni háztulajdonosok vagy kisvállalkozások </a:t>
            </a:r>
            <a:r>
              <a:rPr lang="hu-HU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– Bevezetés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0F597-7B51-9EB6-1253-74AAF241D19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Otthonom vagy vállalkozásom célpontja lehet-e egy kibertámadásnak?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1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A0FC-3697-BA58-3181-7ABAA11B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1FE2F4-538C-9D07-BD13-1F87206623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5886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2. mítosz: Csak a nagy energiavállalatok célpontjai a kibertámadásoknak, nem pedig az egyéni háztulajdonosok vagy kisvállalkozások. 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9D6D4-ADBC-D7EB-E231-9A2E3FFD7EF4}"/>
              </a:ext>
            </a:extLst>
          </p:cNvPr>
          <p:cNvSpPr txBox="1"/>
          <p:nvPr/>
        </p:nvSpPr>
        <p:spPr>
          <a:xfrm>
            <a:off x="4960307" y="2990071"/>
            <a:ext cx="68542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dirty="0">
                <a:solidFill>
                  <a:srgbClr val="2B2C30"/>
                </a:solidFill>
              </a:rPr>
              <a:t>A háztulajdonosok és a kisvállalkozások szintén célpontjai a kibertámadásoknak, mivel gyakran kevésbé kifinomult biztonsági intézkedésekkel rendelkeznek. </a:t>
            </a:r>
          </a:p>
          <a:p>
            <a:pPr latinLnBrk="0"/>
            <a:endParaRPr lang="en-US" sz="2400" dirty="0">
              <a:solidFill>
                <a:srgbClr val="2B2C30"/>
              </a:solidFill>
            </a:endParaRPr>
          </a:p>
          <a:p>
            <a:pPr latinLnBrk="0"/>
            <a:r>
              <a:rPr lang="en-US" sz="2400" dirty="0">
                <a:solidFill>
                  <a:srgbClr val="2B2C30"/>
                </a:solidFill>
              </a:rPr>
              <a:t>A támadók kihasználhatják a házi Wi-Fi hálózatok vagy az intelligens készülékek sebezhetőségét, hogy hozzáférjenek a személyes adatokhoz vagy megzavarják az energiaszolgáltatást.</a:t>
            </a:r>
            <a:endParaRPr lang="en-US" sz="2400" dirty="0"/>
          </a:p>
          <a:p>
            <a:pPr latinLnBrk="0"/>
            <a:endParaRPr lang="en-US" sz="2400" dirty="0">
              <a:solidFill>
                <a:srgbClr val="2B2C30"/>
              </a:solidFill>
              <a:ea typeface="Public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00087E-7566-A936-939D-497E5774C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4" y="2905338"/>
            <a:ext cx="4458281" cy="29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1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3927-D115-407C-E584-86BC989C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2BC88-375A-B6A7-A107-203A1B6D27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0680" y="517525"/>
            <a:ext cx="1126236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3. mítosz: A kiberbiztonság kizárólag az energiavállalatok és a kormányok felelőssége, nem pedig az egyéneké vagy a közösségeké </a:t>
            </a:r>
            <a:r>
              <a:rPr lang="hu-HU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– Bevezetés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8E889-170D-661A-C4C9-37B6BB6336A3}"/>
              </a:ext>
            </a:extLst>
          </p:cNvPr>
          <p:cNvSpPr txBox="1"/>
          <p:nvPr/>
        </p:nvSpPr>
        <p:spPr>
          <a:xfrm>
            <a:off x="885171" y="3429000"/>
            <a:ext cx="10421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400" i="1" dirty="0">
                <a:solidFill>
                  <a:schemeClr val="accent5"/>
                </a:solidFill>
              </a:rPr>
              <a:t>Milyen szerepet játszom a kiberbiztonságban?</a:t>
            </a:r>
            <a:endParaRPr lang="en-GB" sz="44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40990"/>
      </p:ext>
    </p:extLst>
  </p:cSld>
  <p:clrMapOvr>
    <a:masterClrMapping/>
  </p:clrMapOvr>
</p:sld>
</file>

<file path=ppt/theme/theme1.xml><?xml version="1.0" encoding="utf-8"?>
<a:theme xmlns:a="http://schemas.openxmlformats.org/drawingml/2006/main" name="Every1 slide master">
  <a:themeElements>
    <a:clrScheme name="0E3AF0">
      <a:dk1>
        <a:srgbClr val="231F20"/>
      </a:dk1>
      <a:lt1>
        <a:srgbClr val="FFFFFF"/>
      </a:lt1>
      <a:dk2>
        <a:srgbClr val="0E3AF0"/>
      </a:dk2>
      <a:lt2>
        <a:srgbClr val="D3D3D3"/>
      </a:lt2>
      <a:accent1>
        <a:srgbClr val="BDF03A"/>
      </a:accent1>
      <a:accent2>
        <a:srgbClr val="0E3AF0"/>
      </a:accent2>
      <a:accent3>
        <a:srgbClr val="A5A5A5"/>
      </a:accent3>
      <a:accent4>
        <a:srgbClr val="808080"/>
      </a:accent4>
      <a:accent5>
        <a:srgbClr val="0E3A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800" dirty="0" smtClean="0">
            <a:solidFill>
              <a:srgbClr val="1A194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0EDCDBA201B409A2395B9861151A1" ma:contentTypeVersion="15" ma:contentTypeDescription="Een nieuw document maken." ma:contentTypeScope="" ma:versionID="50c7f522389424b49c6918a8f642ccca">
  <xsd:schema xmlns:xsd="http://www.w3.org/2001/XMLSchema" xmlns:xs="http://www.w3.org/2001/XMLSchema" xmlns:p="http://schemas.microsoft.com/office/2006/metadata/properties" xmlns:ns2="c67c0ac7-78b5-4864-aca3-db9996adcf66" xmlns:ns3="59c2b11d-9272-4eed-95ac-95725493c81f" targetNamespace="http://schemas.microsoft.com/office/2006/metadata/properties" ma:root="true" ma:fieldsID="bb5fd8cc14943147fc1cd49a2979817f" ns2:_="" ns3:_="">
    <xsd:import namespace="c67c0ac7-78b5-4864-aca3-db9996adcf66"/>
    <xsd:import namespace="59c2b11d-9272-4eed-95ac-95725493c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0ac7-78b5-4864-aca3-db9996adc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9249fec-8619-4602-8705-1823ced1a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2b11d-9272-4eed-95ac-95725493c8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8e361e-f706-48d1-9f52-00535f2db59c}" ma:internalName="TaxCatchAll" ma:showField="CatchAllData" ma:web="59c2b11d-9272-4eed-95ac-95725493c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c2b11d-9272-4eed-95ac-95725493c81f" xsi:nil="true"/>
    <lcf76f155ced4ddcb4097134ff3c332f xmlns="c67c0ac7-78b5-4864-aca3-db9996adcf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9779CFD-1347-4823-9BEA-F0D4C45BE1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0ac7-78b5-4864-aca3-db9996adcf66"/>
    <ds:schemaRef ds:uri="59c2b11d-9272-4eed-95ac-95725493c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3774D8-BCA8-4A02-93E0-3307429344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CA0DD0-504F-4EB9-B60E-59D0E157F7B9}">
  <ds:schemaRefs>
    <ds:schemaRef ds:uri="577805d4-8e47-4788-b8ec-5b1290b6ebfb"/>
    <ds:schemaRef ds:uri="59c2b11d-9272-4eed-95ac-95725493c81f"/>
    <ds:schemaRef ds:uri="75a85b04-3e87-4e6d-8e61-343b36998706"/>
    <ds:schemaRef ds:uri="c67c0ac7-78b5-4864-aca3-db9996adcf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45ef3b6-e1f8-4ba6-89ba-26b48c006428"/>
    <ds:schemaRef ds:uri="7b26517a-e12b-4b49-bcfd-51642f3fdde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2484</Words>
  <Application>Microsoft Macintosh PowerPoint</Application>
  <PresentationFormat>Widescreen</PresentationFormat>
  <Paragraphs>217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맑은 고딕</vt:lpstr>
      <vt:lpstr>Arial</vt:lpstr>
      <vt:lpstr>Calibri</vt:lpstr>
      <vt:lpstr>Public Sans</vt:lpstr>
      <vt:lpstr>Every1 slide master</vt:lpstr>
      <vt:lpstr>Kiberbiztonság digitális energia  mítoszok…  Leleplezve!  </vt:lpstr>
      <vt:lpstr>Bevezetés 1</vt:lpstr>
      <vt:lpstr>Bevezetés 2</vt:lpstr>
      <vt:lpstr>Nyolc mítosz a kiberbiztonságról a digitális energia területén </vt:lpstr>
      <vt:lpstr>1. mítosz: Az intelligens mérőórák és más digitális energiaeszközök nem sebezhetőek a kibertámadásokkal szemben – Bevezetés </vt:lpstr>
      <vt:lpstr>1. mítosz: Az intelligens mérőórák és más digitális energiaeszközök nem sebezhetőek a kibertámadásokkal szemben. </vt:lpstr>
      <vt:lpstr>2. mítosz: Csak a nagy energiavállalatok lehetnek kibertámadások célpontjai, nem pedig az egyéni háztulajdonosok vagy kisvállalkozások – Bevezetés </vt:lpstr>
      <vt:lpstr>2. mítosz: Csak a nagy energiavállalatok célpontjai a kibertámadásoknak, nem pedig az egyéni háztulajdonosok vagy kisvállalkozások.  </vt:lpstr>
      <vt:lpstr>3. mítosz: A kiberbiztonság kizárólag az energiavállalatok és a kormányok felelőssége, nem pedig az egyéneké vagy a közösségeké – Bevezetés </vt:lpstr>
      <vt:lpstr>3. mítosz: A kiberbiztonság kizárólag az energiavállalatok és a kormányok felelőssége, nem pedig az egyéneké vagy a közösségeké. </vt:lpstr>
      <vt:lpstr>4. mítosz: A megújuló energiaforrások természetüknél fogva biztonságosabbak, mint a hagyományos energiaforrások – Bevezetés </vt:lpstr>
      <vt:lpstr>4. mítosz: A megújuló energiaforrások természetüknél fogva biztonságosabbak, mint a hagyományos energiaforrások. </vt:lpstr>
      <vt:lpstr>5. mítosz: A blokklánc-technológiák csodaszerként hatnak az energiaágazat kiberbiztonságára – Bevezetés </vt:lpstr>
      <vt:lpstr>5. mítosz: A blokklánc-technológiák csodaszerként hatnak az energiaágazat kiberbiztonságára. </vt:lpstr>
      <vt:lpstr>6. mítosz: Csak a komplex jelszavak képesek megakadályozni a kibertámadásokat az intelligens energiaeszközök ellen – Bevezetés </vt:lpstr>
      <vt:lpstr>6. mítosz: Csak a bonyolult jelszavak képesek megakadályozni a kibertámadásokat az intelligens energiaeszközök ellen. </vt:lpstr>
      <vt:lpstr>7. mítosz: Az energetikai infrastruktúrát érintő kibertámadások elsősorban a nagy erőműveket és alállomásokat célozzák meg – Bevezetés </vt:lpstr>
      <vt:lpstr>7. mítosz: Az energetikai infrastruktúrát érintő kibertámadások elsősorban a nagy erőműveket és alállomásokat célozzák meg. </vt:lpstr>
      <vt:lpstr>8. mítosz: Az antivírus szoftver használata elegendő védelmet nyújt az otthoni hálózatoknak az intelligens energiaeszközöket célzó kibertámadások ellen – Bevezetés </vt:lpstr>
      <vt:lpstr>8. mítosz: Az antivírus szoftver használata elegendő a háztartási hálózatok védelméhez az intelligens energiaeszközöket célzó kibertámadások ellen.  </vt:lpstr>
      <vt:lpstr>Következő lépések </vt:lpstr>
      <vt:lpstr>Köszönetnyilvánítás </vt:lpstr>
      <vt:lpstr>Köszönöm!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Beck.Pitt</cp:lastModifiedBy>
  <cp:revision>51</cp:revision>
  <cp:lastPrinted>2025-03-21T11:31:47Z</cp:lastPrinted>
  <dcterms:created xsi:type="dcterms:W3CDTF">2019-04-06T05:20:47Z</dcterms:created>
  <dcterms:modified xsi:type="dcterms:W3CDTF">2026-03-09T12:22:40Z</dcterms:modified>
  <cp:category/>
</cp:coreProperties>
</file>