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263" r:id="rId7"/>
    <p:sldId id="264" r:id="rId8"/>
    <p:sldId id="265" r:id="rId9"/>
    <p:sldId id="267" r:id="rId10"/>
    <p:sldId id="283" r:id="rId11"/>
    <p:sldId id="272" r:id="rId12"/>
    <p:sldId id="271" r:id="rId13"/>
    <p:sldId id="269" r:id="rId14"/>
    <p:sldId id="270" r:id="rId15"/>
    <p:sldId id="268" r:id="rId16"/>
    <p:sldId id="284" r:id="rId17"/>
    <p:sldId id="277" r:id="rId18"/>
    <p:sldId id="275" r:id="rId19"/>
    <p:sldId id="274" r:id="rId20"/>
    <p:sldId id="276" r:id="rId21"/>
    <p:sldId id="273" r:id="rId22"/>
    <p:sldId id="285" r:id="rId23"/>
    <p:sldId id="282" r:id="rId24"/>
    <p:sldId id="281" r:id="rId25"/>
    <p:sldId id="280" r:id="rId26"/>
    <p:sldId id="279" r:id="rId27"/>
    <p:sldId id="278" r:id="rId28"/>
    <p:sldId id="287"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06" autoAdjust="0"/>
    <p:restoredTop sz="85425" autoAdjust="0"/>
  </p:normalViewPr>
  <p:slideViewPr>
    <p:cSldViewPr snapToGrid="0">
      <p:cViewPr varScale="1">
        <p:scale>
          <a:sx n="94" d="100"/>
          <a:sy n="94" d="100"/>
        </p:scale>
        <p:origin x="75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ldChg>
      <pc:sldChg chg="modSp mod modNotesTx">
        <pc:chgData name="Allington, Lucy" userId="0c3dcd08-4988-403f-8eba-f42e59c87b71" providerId="ADAL" clId="{5A8DB444-37D8-46AE-98F7-AD59E6EA8B3B}" dt="2021-03-17T13:09:47.167" v="126" actId="20577"/>
        <pc:sldMkLst>
          <pc:docMk/>
          <pc:sldMk cId="3688935345" sldId="278"/>
        </pc:sldMkLst>
      </pc:sldChg>
    </pc:docChg>
  </pc:docChgLst>
  <pc:docChgLst>
    <pc:chgData name="Ashutosh.Bhagurkar" userId="e54b5c48-fd92-480c-8e66-acef16c1a8d2" providerId="ADAL" clId="{511BC2D9-7070-43E8-97AA-1966A6DFD436}"/>
    <pc:docChg chg="custSel addSld modSld">
      <pc:chgData name="Ashutosh.Bhagurkar" userId="e54b5c48-fd92-480c-8e66-acef16c1a8d2" providerId="ADAL" clId="{511BC2D9-7070-43E8-97AA-1966A6DFD436}" dt="2025-09-05T20:31:32.997" v="5" actId="478"/>
      <pc:docMkLst>
        <pc:docMk/>
      </pc:docMkLst>
      <pc:sldChg chg="delSp add mod">
        <pc:chgData name="Ashutosh.Bhagurkar" userId="e54b5c48-fd92-480c-8e66-acef16c1a8d2" providerId="ADAL" clId="{511BC2D9-7070-43E8-97AA-1966A6DFD436}" dt="2025-09-05T20:31:32.997" v="5" actId="478"/>
        <pc:sldMkLst>
          <pc:docMk/>
          <pc:sldMk cId="3844424903" sldId="262"/>
        </pc:sldMkLst>
        <pc:spChg chg="del">
          <ac:chgData name="Ashutosh.Bhagurkar" userId="e54b5c48-fd92-480c-8e66-acef16c1a8d2" providerId="ADAL" clId="{511BC2D9-7070-43E8-97AA-1966A6DFD436}" dt="2025-09-05T20:31:31.007" v="4" actId="478"/>
          <ac:spMkLst>
            <pc:docMk/>
            <pc:sldMk cId="3844424903" sldId="262"/>
            <ac:spMk id="10" creationId="{05F1BE48-79C1-2F4E-93A7-89D797B33B00}"/>
          </ac:spMkLst>
        </pc:spChg>
        <pc:grpChg chg="del">
          <ac:chgData name="Ashutosh.Bhagurkar" userId="e54b5c48-fd92-480c-8e66-acef16c1a8d2" providerId="ADAL" clId="{511BC2D9-7070-43E8-97AA-1966A6DFD436}" dt="2025-09-05T20:31:32.997" v="5" actId="478"/>
          <ac:grpSpMkLst>
            <pc:docMk/>
            <pc:sldMk cId="3844424903" sldId="262"/>
            <ac:grpSpMk id="7" creationId="{FEB4C371-9BB3-CC4B-8888-2FC3D43BCDF8}"/>
          </ac:grpSpMkLst>
        </pc:grpChg>
      </pc:sldChg>
      <pc:sldChg chg="add">
        <pc:chgData name="Ashutosh.Bhagurkar" userId="e54b5c48-fd92-480c-8e66-acef16c1a8d2" providerId="ADAL" clId="{511BC2D9-7070-43E8-97AA-1966A6DFD436}" dt="2025-09-05T20:31:14.656" v="1"/>
        <pc:sldMkLst>
          <pc:docMk/>
          <pc:sldMk cId="1732966013" sldId="268"/>
        </pc:sldMkLst>
      </pc:sldChg>
      <pc:sldChg chg="add">
        <pc:chgData name="Ashutosh.Bhagurkar" userId="e54b5c48-fd92-480c-8e66-acef16c1a8d2" providerId="ADAL" clId="{511BC2D9-7070-43E8-97AA-1966A6DFD436}" dt="2025-09-05T20:31:14.656" v="1"/>
        <pc:sldMkLst>
          <pc:docMk/>
          <pc:sldMk cId="3720167370" sldId="269"/>
        </pc:sldMkLst>
      </pc:sldChg>
      <pc:sldChg chg="add">
        <pc:chgData name="Ashutosh.Bhagurkar" userId="e54b5c48-fd92-480c-8e66-acef16c1a8d2" providerId="ADAL" clId="{511BC2D9-7070-43E8-97AA-1966A6DFD436}" dt="2025-09-05T20:31:14.656" v="1"/>
        <pc:sldMkLst>
          <pc:docMk/>
          <pc:sldMk cId="114964038" sldId="270"/>
        </pc:sldMkLst>
      </pc:sldChg>
      <pc:sldChg chg="add">
        <pc:chgData name="Ashutosh.Bhagurkar" userId="e54b5c48-fd92-480c-8e66-acef16c1a8d2" providerId="ADAL" clId="{511BC2D9-7070-43E8-97AA-1966A6DFD436}" dt="2025-09-05T20:30:56.372" v="0"/>
        <pc:sldMkLst>
          <pc:docMk/>
          <pc:sldMk cId="587726888" sldId="271"/>
        </pc:sldMkLst>
      </pc:sldChg>
      <pc:sldChg chg="add">
        <pc:chgData name="Ashutosh.Bhagurkar" userId="e54b5c48-fd92-480c-8e66-acef16c1a8d2" providerId="ADAL" clId="{511BC2D9-7070-43E8-97AA-1966A6DFD436}" dt="2025-09-05T20:30:56.372" v="0"/>
        <pc:sldMkLst>
          <pc:docMk/>
          <pc:sldMk cId="512869664" sldId="272"/>
        </pc:sldMkLst>
      </pc:sldChg>
      <pc:sldChg chg="add">
        <pc:chgData name="Ashutosh.Bhagurkar" userId="e54b5c48-fd92-480c-8e66-acef16c1a8d2" providerId="ADAL" clId="{511BC2D9-7070-43E8-97AA-1966A6DFD436}" dt="2025-09-05T20:31:14.656" v="1"/>
        <pc:sldMkLst>
          <pc:docMk/>
          <pc:sldMk cId="2350981283" sldId="273"/>
        </pc:sldMkLst>
      </pc:sldChg>
      <pc:sldChg chg="modSp add mod">
        <pc:chgData name="Ashutosh.Bhagurkar" userId="e54b5c48-fd92-480c-8e66-acef16c1a8d2" providerId="ADAL" clId="{511BC2D9-7070-43E8-97AA-1966A6DFD436}" dt="2025-09-05T20:31:18.578" v="3" actId="27636"/>
        <pc:sldMkLst>
          <pc:docMk/>
          <pc:sldMk cId="3260765223" sldId="274"/>
        </pc:sldMkLst>
        <pc:spChg chg="mod">
          <ac:chgData name="Ashutosh.Bhagurkar" userId="e54b5c48-fd92-480c-8e66-acef16c1a8d2" providerId="ADAL" clId="{511BC2D9-7070-43E8-97AA-1966A6DFD436}" dt="2025-09-05T20:31:18.578" v="3" actId="27636"/>
          <ac:spMkLst>
            <pc:docMk/>
            <pc:sldMk cId="3260765223" sldId="274"/>
            <ac:spMk id="14" creationId="{0C106CB6-7585-48B9-B187-D1531C29E47E}"/>
          </ac:spMkLst>
        </pc:spChg>
      </pc:sldChg>
      <pc:sldChg chg="add">
        <pc:chgData name="Ashutosh.Bhagurkar" userId="e54b5c48-fd92-480c-8e66-acef16c1a8d2" providerId="ADAL" clId="{511BC2D9-7070-43E8-97AA-1966A6DFD436}" dt="2025-09-05T20:31:14.656" v="1"/>
        <pc:sldMkLst>
          <pc:docMk/>
          <pc:sldMk cId="3403935878" sldId="275"/>
        </pc:sldMkLst>
      </pc:sldChg>
      <pc:sldChg chg="add">
        <pc:chgData name="Ashutosh.Bhagurkar" userId="e54b5c48-fd92-480c-8e66-acef16c1a8d2" providerId="ADAL" clId="{511BC2D9-7070-43E8-97AA-1966A6DFD436}" dt="2025-09-05T20:31:14.656" v="1"/>
        <pc:sldMkLst>
          <pc:docMk/>
          <pc:sldMk cId="96489157" sldId="276"/>
        </pc:sldMkLst>
      </pc:sldChg>
      <pc:sldChg chg="modSp add mod">
        <pc:chgData name="Ashutosh.Bhagurkar" userId="e54b5c48-fd92-480c-8e66-acef16c1a8d2" providerId="ADAL" clId="{511BC2D9-7070-43E8-97AA-1966A6DFD436}" dt="2025-09-05T20:31:18.548" v="2" actId="27636"/>
        <pc:sldMkLst>
          <pc:docMk/>
          <pc:sldMk cId="1366613964" sldId="277"/>
        </pc:sldMkLst>
        <pc:spChg chg="mod">
          <ac:chgData name="Ashutosh.Bhagurkar" userId="e54b5c48-fd92-480c-8e66-acef16c1a8d2" providerId="ADAL" clId="{511BC2D9-7070-43E8-97AA-1966A6DFD436}" dt="2025-09-05T20:31:18.548" v="2" actId="27636"/>
          <ac:spMkLst>
            <pc:docMk/>
            <pc:sldMk cId="1366613964" sldId="277"/>
            <ac:spMk id="7" creationId="{013FBADD-D0AE-42DB-9563-9845054B83AB}"/>
          </ac:spMkLst>
        </pc:spChg>
      </pc:sldChg>
      <pc:sldChg chg="add">
        <pc:chgData name="Ashutosh.Bhagurkar" userId="e54b5c48-fd92-480c-8e66-acef16c1a8d2" providerId="ADAL" clId="{511BC2D9-7070-43E8-97AA-1966A6DFD436}" dt="2025-09-05T20:31:14.656" v="1"/>
        <pc:sldMkLst>
          <pc:docMk/>
          <pc:sldMk cId="3688935345" sldId="278"/>
        </pc:sldMkLst>
      </pc:sldChg>
      <pc:sldChg chg="add">
        <pc:chgData name="Ashutosh.Bhagurkar" userId="e54b5c48-fd92-480c-8e66-acef16c1a8d2" providerId="ADAL" clId="{511BC2D9-7070-43E8-97AA-1966A6DFD436}" dt="2025-09-05T20:31:14.656" v="1"/>
        <pc:sldMkLst>
          <pc:docMk/>
          <pc:sldMk cId="2952233061" sldId="279"/>
        </pc:sldMkLst>
      </pc:sldChg>
      <pc:sldChg chg="add">
        <pc:chgData name="Ashutosh.Bhagurkar" userId="e54b5c48-fd92-480c-8e66-acef16c1a8d2" providerId="ADAL" clId="{511BC2D9-7070-43E8-97AA-1966A6DFD436}" dt="2025-09-05T20:31:14.656" v="1"/>
        <pc:sldMkLst>
          <pc:docMk/>
          <pc:sldMk cId="1399507600" sldId="280"/>
        </pc:sldMkLst>
      </pc:sldChg>
      <pc:sldChg chg="add">
        <pc:chgData name="Ashutosh.Bhagurkar" userId="e54b5c48-fd92-480c-8e66-acef16c1a8d2" providerId="ADAL" clId="{511BC2D9-7070-43E8-97AA-1966A6DFD436}" dt="2025-09-05T20:31:14.656" v="1"/>
        <pc:sldMkLst>
          <pc:docMk/>
          <pc:sldMk cId="2832146655" sldId="281"/>
        </pc:sldMkLst>
      </pc:sldChg>
      <pc:sldChg chg="add">
        <pc:chgData name="Ashutosh.Bhagurkar" userId="e54b5c48-fd92-480c-8e66-acef16c1a8d2" providerId="ADAL" clId="{511BC2D9-7070-43E8-97AA-1966A6DFD436}" dt="2025-09-05T20:31:14.656" v="1"/>
        <pc:sldMkLst>
          <pc:docMk/>
          <pc:sldMk cId="4047703891" sldId="282"/>
        </pc:sldMkLst>
      </pc:sldChg>
      <pc:sldChg chg="add">
        <pc:chgData name="Ashutosh.Bhagurkar" userId="e54b5c48-fd92-480c-8e66-acef16c1a8d2" providerId="ADAL" clId="{511BC2D9-7070-43E8-97AA-1966A6DFD436}" dt="2025-09-05T20:31:14.656" v="1"/>
        <pc:sldMkLst>
          <pc:docMk/>
          <pc:sldMk cId="968412573" sldId="284"/>
        </pc:sldMkLst>
      </pc:sldChg>
      <pc:sldChg chg="add">
        <pc:chgData name="Ashutosh.Bhagurkar" userId="e54b5c48-fd92-480c-8e66-acef16c1a8d2" providerId="ADAL" clId="{511BC2D9-7070-43E8-97AA-1966A6DFD436}" dt="2025-09-05T20:31:14.656" v="1"/>
        <pc:sldMkLst>
          <pc:docMk/>
          <pc:sldMk cId="4203448755" sldId="285"/>
        </pc:sldMkLst>
      </pc:sldChg>
      <pc:sldChg chg="add">
        <pc:chgData name="Ashutosh.Bhagurkar" userId="e54b5c48-fd92-480c-8e66-acef16c1a8d2" providerId="ADAL" clId="{511BC2D9-7070-43E8-97AA-1966A6DFD436}" dt="2025-09-05T20:31:14.656" v="1"/>
        <pc:sldMkLst>
          <pc:docMk/>
          <pc:sldMk cId="1976814539"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9/5/2025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 para editar os estilos de texto mestre</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 acesso à energia acessível, confiável, sustentável e moderna para todos é importante para garantir o bem-estar. A energia é fundamental para isso </a:t>
            </a:r>
            <a:r>
              <a:rPr lang="en-US" baseline="0" dirty="0"/>
              <a:t>e daremos alguns exemplos para ilustrar esse fato</a:t>
            </a:r>
            <a:r>
              <a:rPr lang="en-US" dirty="0"/>
              <a:t>: </a:t>
            </a:r>
            <a:endParaRPr lang="en-US" baseline="0" dirty="0"/>
          </a:p>
          <a:p>
            <a:r>
              <a:rPr lang="en-US" baseline="0" dirty="0"/>
              <a:t>Analisando a Meta 7.1, </a:t>
            </a:r>
            <a:r>
              <a:rPr lang="en-US" dirty="0"/>
              <a:t>a primeira meta do ODS7, </a:t>
            </a:r>
            <a:r>
              <a:rPr lang="en-US" baseline="0" dirty="0"/>
              <a:t>o acesso a </a:t>
            </a:r>
            <a:r>
              <a:rPr lang="en-US" dirty="0"/>
              <a:t>serviços modernos de energia pode, na verdade, apoiar a realização de outros Objetivos de Desenvolvimento Sustentável também. Por exemplo, </a:t>
            </a:r>
            <a:r>
              <a:rPr lang="en-US" baseline="0" dirty="0"/>
              <a:t>os serviços modernos de energia podem </a:t>
            </a:r>
            <a:r>
              <a:rPr lang="en-US" dirty="0"/>
              <a:t>elevar os padrões de vida por meio de serviços básicos, como assistência médica, </a:t>
            </a:r>
            <a:r>
              <a:rPr lang="en-US" baseline="0" dirty="0"/>
              <a:t>que está relacionada ao </a:t>
            </a:r>
            <a:r>
              <a:rPr lang="en-US" dirty="0"/>
              <a:t>ODS2. À luz da </a:t>
            </a:r>
            <a:r>
              <a:rPr lang="en-US" baseline="0" dirty="0"/>
              <a:t>pandemia de Covid-19</a:t>
            </a:r>
            <a:r>
              <a:rPr lang="en-US" dirty="0"/>
              <a:t>, </a:t>
            </a:r>
            <a:r>
              <a:rPr lang="en-US" baseline="0" dirty="0"/>
              <a:t>o acesso a </a:t>
            </a:r>
            <a:r>
              <a:rPr lang="en-US" dirty="0"/>
              <a:t>serviços </a:t>
            </a:r>
            <a:r>
              <a:rPr lang="en-US" baseline="0" dirty="0"/>
              <a:t>modernos </a:t>
            </a:r>
            <a:r>
              <a:rPr lang="en-US" dirty="0"/>
              <a:t>de </a:t>
            </a:r>
            <a:r>
              <a:rPr lang="en-US" baseline="0" dirty="0"/>
              <a:t>energia poderia fornecer </a:t>
            </a:r>
            <a:r>
              <a:rPr lang="en-US" dirty="0"/>
              <a:t>uma geladeira </a:t>
            </a:r>
            <a:r>
              <a:rPr lang="en-US" baseline="0" dirty="0"/>
              <a:t>que </a:t>
            </a:r>
            <a:r>
              <a:rPr lang="en-US" dirty="0"/>
              <a:t>permitiria </a:t>
            </a:r>
            <a:r>
              <a:rPr lang="en-US" baseline="0" dirty="0"/>
              <a:t>a um vilarejo </a:t>
            </a:r>
            <a:r>
              <a:rPr lang="en-US" dirty="0"/>
              <a:t>armazenar vacinas</a:t>
            </a:r>
            <a:r>
              <a:rPr lang="en-US" baseline="0" dirty="0"/>
              <a:t>.</a:t>
            </a:r>
            <a:endParaRPr lang="en-US" baseline="0" dirty="0">
              <a:cs typeface="Calibri"/>
            </a:endParaRPr>
          </a:p>
          <a:p>
            <a:r>
              <a:rPr lang="en-US" baseline="0" dirty="0"/>
              <a:t>O acesso à energia moderna também pode possibilitar </a:t>
            </a:r>
            <a:r>
              <a:rPr lang="en-US" dirty="0"/>
              <a:t>a educação, ODS4</a:t>
            </a:r>
            <a:r>
              <a:rPr lang="en-US" baseline="0" dirty="0"/>
              <a:t>. A meta específica 4.2, que exige que todas as meninas e meninos concluam o ensino fundamental e médio de forma gratuita, equitativa e de boa qualidade, depende do fornecimento de eletricidade às escolas e às residências. Além disso</a:t>
            </a:r>
            <a:r>
              <a:rPr lang="en-US" dirty="0"/>
              <a:t>, a eletricidade também é vital para o fornecimento de tecnologias de informação e comunicação </a:t>
            </a:r>
            <a:r>
              <a:rPr lang="en-US" baseline="0" dirty="0"/>
              <a:t>que, por sua vez, apoiam muitos dos ODSs</a:t>
            </a:r>
            <a:r>
              <a:rPr lang="en-US" dirty="0"/>
              <a:t>, </a:t>
            </a:r>
            <a:r>
              <a:rPr lang="en-US" baseline="0" dirty="0"/>
              <a:t>como a educação.</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Algumas </a:t>
            </a:r>
            <a:r>
              <a:rPr lang="en-US" baseline="0" dirty="0"/>
              <a:t>mensagens importantes a serem destacadas:</a:t>
            </a:r>
          </a:p>
          <a:p>
            <a:r>
              <a:rPr lang="en-GB" dirty="0"/>
              <a:t>Atualmente, 789 milhões de pessoas no mundo vivem sem acesso à eletricidade. Em particular, podemos ver que as áreas rurais da </a:t>
            </a:r>
            <a:r>
              <a:rPr lang="en-GB" baseline="0" dirty="0"/>
              <a:t>África </a:t>
            </a:r>
            <a:r>
              <a:rPr lang="en-GB" dirty="0"/>
              <a:t>Subsaariana têm </a:t>
            </a:r>
            <a:r>
              <a:rPr lang="en-GB" baseline="0" dirty="0"/>
              <a:t>as menores taxas de acesso.</a:t>
            </a:r>
            <a:endParaRPr lang="en-GB" dirty="0">
              <a:cs typeface="Calibri"/>
            </a:endParaRPr>
          </a:p>
          <a:p>
            <a:r>
              <a:rPr lang="en-GB" dirty="0"/>
              <a:t>No estudo de Fuso Nerini </a:t>
            </a:r>
            <a:r>
              <a:rPr lang="en-GB" baseline="0" dirty="0"/>
              <a:t>et al</a:t>
            </a:r>
            <a:r>
              <a:rPr lang="en-GB" dirty="0"/>
              <a:t>., </a:t>
            </a:r>
            <a:r>
              <a:rPr lang="en-GB" baseline="0" dirty="0"/>
              <a:t>eles descobriram que </a:t>
            </a:r>
            <a:r>
              <a:rPr lang="en-GB" dirty="0"/>
              <a:t>a energia está ligada a aproximadamente 65% das metas dos ODS.</a:t>
            </a:r>
            <a:endParaRPr lang="en-GB" dirty="0">
              <a:cs typeface="Calibri"/>
            </a:endParaRPr>
          </a:p>
          <a:p>
            <a:r>
              <a:rPr lang="en-GB" dirty="0"/>
              <a:t>É importante perceber </a:t>
            </a:r>
            <a:r>
              <a:rPr lang="en-GB" baseline="0" dirty="0"/>
              <a:t>que </a:t>
            </a:r>
            <a:r>
              <a:rPr lang="en-GB" dirty="0"/>
              <a:t>educação, saúde, igualdade de gênero e mudança climática são alguns dos ODSs que estão fortemente ligados ao sistema de energia.</a:t>
            </a:r>
            <a:r>
              <a:rPr lang="en-GB" baseline="0" dirty="0"/>
              <a:t> O que planejamos para o sistema de energia também desempenhará um papel importante nesses ODSs.</a:t>
            </a:r>
            <a:endParaRPr lang="en-GB"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GB" sz="1200" b="0" i="0" u="none" strike="noStrike" cap="none" dirty="0">
                <a:solidFill>
                  <a:srgbClr val="000000"/>
                </a:solidFill>
                <a:effectLst/>
                <a:latin typeface="Arial"/>
                <a:ea typeface="Arial"/>
                <a:cs typeface="Arial"/>
                <a:sym typeface="Arial"/>
              </a:rPr>
              <a:t>Conforme </a:t>
            </a:r>
            <a:r>
              <a:rPr lang="en-GB" dirty="0">
                <a:solidFill>
                  <a:srgbClr val="000000"/>
                </a:solidFill>
                <a:latin typeface="Arial"/>
                <a:ea typeface="Arial"/>
                <a:cs typeface="Arial"/>
                <a:sym typeface="Arial"/>
              </a:rPr>
              <a:t>descrito </a:t>
            </a:r>
            <a:r>
              <a:rPr lang="en-GB" sz="1200" b="0" i="0" u="none" strike="noStrike" cap="none" dirty="0">
                <a:solidFill>
                  <a:srgbClr val="000000"/>
                </a:solidFill>
                <a:effectLst/>
                <a:latin typeface="Arial"/>
                <a:ea typeface="Arial"/>
                <a:cs typeface="Arial"/>
                <a:sym typeface="Arial"/>
              </a:rPr>
              <a:t>nas minipalestras anteriores</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o sistema de energia está interligado a muitos outros </a:t>
            </a:r>
            <a:r>
              <a:rPr lang="en-GB" dirty="0">
                <a:solidFill>
                  <a:srgbClr val="000000"/>
                </a:solidFill>
                <a:latin typeface="Arial"/>
                <a:ea typeface="Arial"/>
                <a:cs typeface="Arial"/>
                <a:sym typeface="Arial"/>
              </a:rPr>
              <a:t>setores</a:t>
            </a:r>
            <a:r>
              <a:rPr lang="en-GB" sz="1200" b="0" i="0" u="none" strike="noStrike" cap="none" baseline="0" dirty="0">
                <a:solidFill>
                  <a:srgbClr val="000000"/>
                </a:solidFill>
                <a:effectLst/>
                <a:latin typeface="Arial"/>
                <a:ea typeface="Arial"/>
                <a:cs typeface="Arial"/>
                <a:sym typeface="Arial"/>
              </a:rPr>
              <a:t>, e as trajetórias que ele tomar terão implicações diferentes fora do sistema de energia. O acesso à energia moderna é importante para o progresso socioeconômico e para o bem-estar </a:t>
            </a:r>
            <a:r>
              <a:rPr lang="en-GB" dirty="0">
                <a:solidFill>
                  <a:srgbClr val="000000"/>
                </a:solidFill>
                <a:latin typeface="Arial"/>
                <a:ea typeface="Arial"/>
                <a:cs typeface="Arial"/>
                <a:sym typeface="Arial"/>
              </a:rPr>
              <a:t>das </a:t>
            </a:r>
            <a:r>
              <a:rPr lang="en-GB" sz="1200" i="0" u="none" strike="noStrike" cap="none" baseline="0" dirty="0">
                <a:solidFill>
                  <a:srgbClr val="000000"/>
                </a:solidFill>
                <a:effectLst/>
                <a:latin typeface="Arial"/>
                <a:ea typeface="Arial"/>
                <a:cs typeface="Arial"/>
                <a:sym typeface="Arial"/>
              </a:rPr>
              <a:t>pessoas. A política </a:t>
            </a:r>
            <a:r>
              <a:rPr lang="en-GB" dirty="0">
                <a:solidFill>
                  <a:srgbClr val="000000"/>
                </a:solidFill>
                <a:latin typeface="Arial"/>
                <a:ea typeface="Arial"/>
                <a:cs typeface="Arial"/>
                <a:sym typeface="Arial"/>
              </a:rPr>
              <a:t>energética deve ter esses fatores em mente e, ao mesmo tempo, levar em conta os requisitos de capital intensivo discutidos anteriormente.</a:t>
            </a:r>
            <a:endParaRPr lang="en-GB" dirty="0">
              <a:solidFill>
                <a:srgbClr val="000000"/>
              </a:solidFill>
              <a:latin typeface="Arial"/>
              <a:ea typeface="Arial"/>
              <a:cs typeface="Arial"/>
            </a:endParaRPr>
          </a:p>
          <a:p>
            <a:pPr marL="158750">
              <a:defRPr/>
            </a:pPr>
            <a:r>
              <a:rPr lang="en-GB" sz="1200" b="0" i="0" u="none" strike="noStrike" cap="none" baseline="0" noProof="0" dirty="0">
                <a:solidFill>
                  <a:srgbClr val="000000"/>
                </a:solidFill>
                <a:effectLst/>
                <a:latin typeface="Arial"/>
                <a:ea typeface="Arial"/>
                <a:cs typeface="Arial"/>
                <a:sym typeface="Arial"/>
              </a:rPr>
              <a:t>Para ajudar a formular a política energética, a modelagem de energia pode fornecer informações </a:t>
            </a:r>
            <a:r>
              <a:rPr lang="en-GB" sz="1200" i="0" u="none" strike="noStrike" cap="none" baseline="0" noProof="0" dirty="0">
                <a:solidFill>
                  <a:srgbClr val="000000"/>
                </a:solidFill>
                <a:effectLst/>
                <a:latin typeface="Arial"/>
                <a:ea typeface="Arial"/>
                <a:cs typeface="Arial"/>
                <a:sym typeface="Arial"/>
              </a:rPr>
              <a:t>e </a:t>
            </a:r>
            <a:r>
              <a:rPr lang="en-GB" dirty="0">
                <a:solidFill>
                  <a:srgbClr val="000000"/>
                </a:solidFill>
                <a:latin typeface="Arial"/>
                <a:cs typeface="Arial"/>
                <a:sym typeface="Arial"/>
              </a:rPr>
              <a:t>identificar </a:t>
            </a:r>
            <a:r>
              <a:rPr lang="en-GB" dirty="0">
                <a:solidFill>
                  <a:srgbClr val="000000"/>
                </a:solidFill>
                <a:latin typeface="Arial"/>
                <a:ea typeface="Arial"/>
                <a:cs typeface="Arial"/>
                <a:sym typeface="Arial"/>
              </a:rPr>
              <a:t>diferentes </a:t>
            </a:r>
            <a:r>
              <a:rPr lang="en-GB" sz="1200" b="0" i="0" u="none" strike="noStrike" cap="none" baseline="0" noProof="0" dirty="0">
                <a:solidFill>
                  <a:srgbClr val="000000"/>
                </a:solidFill>
                <a:effectLst/>
                <a:latin typeface="Arial"/>
                <a:ea typeface="Arial"/>
                <a:cs typeface="Arial"/>
                <a:sym typeface="Arial"/>
              </a:rPr>
              <a:t>caminhos</a:t>
            </a:r>
            <a:r>
              <a:rPr lang="en-GB" dirty="0">
                <a:solidFill>
                  <a:srgbClr val="000000"/>
                </a:solidFill>
                <a:latin typeface="Arial"/>
                <a:cs typeface="Arial"/>
                <a:sym typeface="Arial"/>
              </a:rPr>
              <a:t>. A modelagem de energia geralmente é realizada por apenas alguns analistas com ferramentas de modelagem que não são de código aberto e, portanto, estão fechadas para uma análise mais ampla. Isso torna o processo de modelagem opaco. Se o </a:t>
            </a:r>
            <a:r>
              <a:rPr lang="en-GB" sz="1200" b="0" i="0" u="none" strike="noStrike" cap="none" baseline="0" noProof="0" dirty="0">
                <a:solidFill>
                  <a:srgbClr val="000000"/>
                </a:solidFill>
                <a:effectLst/>
                <a:latin typeface="Arial"/>
                <a:ea typeface="Arial"/>
                <a:cs typeface="Arial"/>
                <a:sym typeface="Arial"/>
              </a:rPr>
              <a:t>insight da modelagem for adaptado à política energética, os resultados da modelagem terão um grande impacto. Portanto, o processo de modelagem deve se basear, é claro, em uma análise de modelagem profunda e </a:t>
            </a:r>
            <a:r>
              <a:rPr lang="en-GB" dirty="0">
                <a:solidFill>
                  <a:srgbClr val="000000"/>
                </a:solidFill>
                <a:latin typeface="Arial"/>
                <a:ea typeface="Arial"/>
                <a:cs typeface="Arial"/>
                <a:sym typeface="Arial"/>
              </a:rPr>
              <a:t>rigorosa</a:t>
            </a:r>
            <a:r>
              <a:rPr lang="en-GB" sz="1200" b="0" i="0" u="none" strike="noStrike" cap="none" baseline="0" noProof="0" dirty="0">
                <a:solidFill>
                  <a:srgbClr val="000000"/>
                </a:solidFill>
                <a:effectLst/>
                <a:latin typeface="Arial"/>
                <a:ea typeface="Arial"/>
                <a:cs typeface="Arial"/>
                <a:sym typeface="Arial"/>
              </a:rPr>
              <a:t>. No entanto, além disso, ele deve ser apoiado por princípios de governança, especialmente ao modelar para governos e fóruns globais, como o IPCC (Painel Intergovernamental sobre Mudanças Climáticas).</a:t>
            </a:r>
            <a:endParaRPr lang="en-GB" sz="1200" b="0" i="0" u="none" strike="noStrike" cap="none" noProof="0"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Quatro </a:t>
            </a:r>
            <a:r>
              <a:rPr lang="en-US" baseline="0" dirty="0"/>
              <a:t>observações </a:t>
            </a:r>
            <a:r>
              <a:rPr lang="en-US" dirty="0"/>
              <a:t>críticas </a:t>
            </a:r>
            <a:r>
              <a:rPr lang="en-US" baseline="0" dirty="0"/>
              <a:t>são identificadas </a:t>
            </a:r>
            <a:r>
              <a:rPr lang="en-US" dirty="0"/>
              <a:t>com relação à </a:t>
            </a:r>
            <a:r>
              <a:rPr lang="en-US" baseline="0" dirty="0"/>
              <a:t>modelagem de energia para apoio a políticas.</a:t>
            </a:r>
            <a:endParaRPr lang="en-US" dirty="0"/>
          </a:p>
          <a:p>
            <a:r>
              <a:rPr lang="en-US" dirty="0"/>
              <a:t>Em primeiro lugar</a:t>
            </a:r>
            <a:r>
              <a:rPr lang="en-US" baseline="0" dirty="0"/>
              <a:t>, conforme mencionado anteriormente, a análise geralmente é opaca</a:t>
            </a:r>
            <a:r>
              <a:rPr lang="en-US" dirty="0"/>
              <a:t>. Frequentemente, </a:t>
            </a:r>
            <a:r>
              <a:rPr lang="en-US" baseline="0" dirty="0"/>
              <a:t>o </a:t>
            </a:r>
            <a:r>
              <a:rPr lang="en-US" dirty="0"/>
              <a:t>processo de modelagem é uma "caixa preta", </a:t>
            </a:r>
            <a:r>
              <a:rPr lang="en-US" baseline="0" dirty="0"/>
              <a:t>em que </a:t>
            </a:r>
            <a:r>
              <a:rPr lang="en-US" dirty="0"/>
              <a:t>não é possível </a:t>
            </a:r>
            <a:r>
              <a:rPr lang="en-US" baseline="0" dirty="0"/>
              <a:t>examinar os resultados.</a:t>
            </a:r>
            <a:endParaRPr lang="en-US" dirty="0">
              <a:cs typeface="Calibri"/>
            </a:endParaRPr>
          </a:p>
          <a:p>
            <a:r>
              <a:rPr lang="en-US" dirty="0"/>
              <a:t>Além </a:t>
            </a:r>
            <a:r>
              <a:rPr lang="en-US" baseline="0" dirty="0"/>
              <a:t>disso, </a:t>
            </a:r>
            <a:r>
              <a:rPr lang="en-US" dirty="0"/>
              <a:t>essa </a:t>
            </a:r>
            <a:r>
              <a:rPr lang="en-US" baseline="0" dirty="0"/>
              <a:t>opacidade </a:t>
            </a:r>
            <a:r>
              <a:rPr lang="en-US" dirty="0"/>
              <a:t>significa que a modelagem de energia nacional sofre com a baixa gestão do conhecimento, pois as universidades </a:t>
            </a:r>
            <a:r>
              <a:rPr lang="en-US" baseline="0" dirty="0"/>
              <a:t>e instituições não conseguem aumentar a competência e a capacidade nacionais.</a:t>
            </a:r>
            <a:endParaRPr lang="en-US" dirty="0">
              <a:cs typeface="Calibri"/>
            </a:endParaRPr>
          </a:p>
          <a:p>
            <a:r>
              <a:rPr lang="en-US" dirty="0"/>
              <a:t>Em segundo lugar</a:t>
            </a:r>
            <a:r>
              <a:rPr lang="en-US" baseline="0" dirty="0"/>
              <a:t>, a falta de </a:t>
            </a:r>
            <a:r>
              <a:rPr lang="en-US" dirty="0"/>
              <a:t>cooperação da comunidade com os agentes socioeconômicos (como agentes do governo, agentes privados ou sociedade civil) diminui a responsabilidade pela modelagem. Portanto, é necessário estabelecer interfaces e organização </a:t>
            </a:r>
            <a:r>
              <a:rPr lang="en-US" baseline="0" dirty="0"/>
              <a:t>para possibilitar a cooperação.</a:t>
            </a:r>
            <a:endParaRPr lang="en-US" dirty="0">
              <a:cs typeface="Calibri"/>
            </a:endParaRPr>
          </a:p>
          <a:p>
            <a:r>
              <a:rPr lang="en-US" dirty="0"/>
              <a:t>Terceiro, o downstream é importante, pois vimos que a política energética tem um impacto significativo em outros setores.</a:t>
            </a:r>
            <a:endParaRPr lang="en-US" dirty="0">
              <a:cs typeface="Calibri"/>
            </a:endParaRPr>
          </a:p>
          <a:p>
            <a:pPr marL="0" lvl="0" indent="0" algn="l" rtl="0">
              <a:spcBef>
                <a:spcPts val="0"/>
              </a:spcBef>
              <a:spcAft>
                <a:spcPts val="0"/>
              </a:spcAft>
              <a:buNone/>
            </a:pPr>
            <a:r>
              <a:rPr lang="en-US" dirty="0"/>
              <a:t>E, por fim, </a:t>
            </a:r>
            <a:r>
              <a:rPr lang="en-US" baseline="0" dirty="0"/>
              <a:t>há a necessidade de uma </a:t>
            </a:r>
            <a:r>
              <a:rPr lang="en-US" dirty="0"/>
              <a:t>responsabilidade adequada, pois o impacto financeiro da modelagem de energia pode levar ao uso ineficiente do financiamento público.</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latin typeface="Arial"/>
                <a:cs typeface="Arial"/>
                <a:sym typeface="Arial"/>
              </a:rPr>
              <a:t>Para atenuar essas observações críticas, </a:t>
            </a:r>
            <a:r>
              <a:rPr lang="en-GB" b="0" i="0" u="none" strike="noStrike" cap="none" baseline="0" noProof="0" dirty="0">
                <a:effectLst/>
                <a:latin typeface="Arial"/>
                <a:cs typeface="Arial"/>
                <a:sym typeface="Arial"/>
              </a:rPr>
              <a:t>são </a:t>
            </a:r>
            <a:r>
              <a:rPr lang="en-GB" dirty="0">
                <a:latin typeface="Arial"/>
                <a:cs typeface="Arial"/>
                <a:sym typeface="Arial"/>
              </a:rPr>
              <a:t>propostos os seguintes princípios de governança U4RIA, que é o acrônimo de</a:t>
            </a:r>
            <a:endParaRPr lang="en-US" dirty="0">
              <a:sym typeface="Arial"/>
            </a:endParaRPr>
          </a:p>
          <a:p>
            <a:pPr>
              <a:defRPr/>
            </a:pPr>
            <a:r>
              <a:rPr lang="en-GB" dirty="0">
                <a:latin typeface="Arial"/>
                <a:cs typeface="Arial"/>
                <a:sym typeface="Arial"/>
              </a:rPr>
              <a:t>Ubuntu (que significa "eu sou porque você é" para capturar a interdependência) - </a:t>
            </a:r>
            <a:r>
              <a:rPr lang="en-GB" dirty="0">
                <a:latin typeface="Open Sans"/>
                <a:sym typeface="Arial"/>
              </a:rPr>
              <a:t>requer a identificação daqueles a quem a modelagem de energia para políticas deve ser responsável e em que grau.</a:t>
            </a:r>
            <a:endParaRPr lang="en-US" dirty="0">
              <a:latin typeface="Calibri" panose="020F0502020204030204"/>
              <a:cs typeface="Calibri" panose="020F0502020204030204"/>
              <a:sym typeface="Arial"/>
            </a:endParaRPr>
          </a:p>
          <a:p>
            <a:pPr>
              <a:defRPr/>
            </a:pPr>
            <a:r>
              <a:rPr lang="en-GB" dirty="0">
                <a:latin typeface="Open Sans"/>
                <a:sym typeface="Arial"/>
              </a:rPr>
              <a:t>Recuperabilidade - </a:t>
            </a:r>
            <a:r>
              <a:rPr lang="en-GB" baseline="0" noProof="0" dirty="0">
                <a:latin typeface="Open Sans"/>
              </a:rPr>
              <a:t>muitas </a:t>
            </a:r>
            <a:r>
              <a:rPr lang="en-GB" dirty="0">
                <a:latin typeface="Open Sans"/>
              </a:rPr>
              <a:t>vezes é difícil encontrar os dados. Em vez disso, deve ser fácil encontrar e acessar os dados.</a:t>
            </a:r>
            <a:endParaRPr lang="en-US" dirty="0">
              <a:cs typeface="Calibri"/>
            </a:endParaRPr>
          </a:p>
          <a:p>
            <a:pPr>
              <a:defRPr/>
            </a:pPr>
            <a:r>
              <a:rPr lang="en-GB" dirty="0">
                <a:latin typeface="Open Sans"/>
              </a:rPr>
              <a:t>Reutilização - o modelo deve ser reutilizável, independentemente do número de vezes que </a:t>
            </a:r>
            <a:r>
              <a:rPr lang="en-GB" baseline="0" noProof="0" dirty="0">
                <a:latin typeface="Open Sans"/>
              </a:rPr>
              <a:t>for </a:t>
            </a:r>
            <a:r>
              <a:rPr lang="en-GB" dirty="0">
                <a:latin typeface="Open Sans"/>
              </a:rPr>
              <a:t>licenciado.</a:t>
            </a:r>
            <a:endParaRPr lang="en-US" dirty="0"/>
          </a:p>
          <a:p>
            <a:pPr>
              <a:defRPr/>
            </a:pPr>
            <a:r>
              <a:rPr lang="en-GB" dirty="0">
                <a:latin typeface="Open Sans"/>
              </a:rPr>
              <a:t>Repetibilidade - </a:t>
            </a:r>
            <a:r>
              <a:rPr lang="en-GB" baseline="0" noProof="0" dirty="0">
                <a:latin typeface="Open Sans"/>
              </a:rPr>
              <a:t>o </a:t>
            </a:r>
            <a:r>
              <a:rPr lang="en-GB" dirty="0">
                <a:latin typeface="Open Sans"/>
              </a:rPr>
              <a:t>modelo deve ser repetível e fácil de usar em um fluxo de trabalho digital</a:t>
            </a:r>
            <a:r>
              <a:rPr lang="en-GB" noProof="0" dirty="0">
                <a:latin typeface="Open Sans"/>
              </a:rPr>
              <a:t>.</a:t>
            </a:r>
            <a:endParaRPr lang="en-GB" dirty="0">
              <a:latin typeface="Open Sans"/>
            </a:endParaRPr>
          </a:p>
          <a:p>
            <a:r>
              <a:rPr lang="en-GB" dirty="0">
                <a:latin typeface="Open Sans"/>
              </a:rPr>
              <a:t>Reconstrução - amplia o conceito de "repetibilidade" para incluir as instruções de como reconstruir os elementos de modelagem de energia, como dados de entrada, relações de modelos e cenários resultantes. </a:t>
            </a:r>
          </a:p>
          <a:p>
            <a:r>
              <a:rPr lang="en-GB" dirty="0">
                <a:latin typeface="Open Sans"/>
              </a:rPr>
              <a:t>Interoperabilidade - permite que os resultados do cenário sejam (1) testados por outros modelos ou abordagens e (2) compatíveis com outros subsetores ou com uma integração mais ampla. </a:t>
            </a:r>
            <a:endParaRPr lang="en-US" dirty="0">
              <a:latin typeface="Open Sans"/>
            </a:endParaRPr>
          </a:p>
          <a:p>
            <a:pPr>
              <a:defRPr/>
            </a:pPr>
            <a:r>
              <a:rPr lang="en-GB" dirty="0">
                <a:latin typeface="Open Sans"/>
              </a:rPr>
              <a:t>Auditabilidade - responsabilidade direta perante o financiador interno ou externo da modelagem de energia para apoio à política, bem como responsabilidade perante a sociedade de forma mais ampla.</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noProof="0" dirty="0"/>
              <a:t>A Costa Rica tem Contribuições Nacionalmente Determinadas (NDCs</a:t>
            </a:r>
            <a:r>
              <a:rPr lang="en-GB" dirty="0"/>
              <a:t>), nas quais estabelecem </a:t>
            </a:r>
            <a:r>
              <a:rPr lang="en-GB" baseline="0" noProof="0" dirty="0"/>
              <a:t>metas compatíveis com uma trajetória de 2 °C</a:t>
            </a:r>
            <a:r>
              <a:rPr lang="en-GB" dirty="0"/>
              <a:t>. Isso significa que o setor de energia precisará reduzir drasticamente as emissões de </a:t>
            </a:r>
            <a:r>
              <a:rPr lang="en-GB" baseline="0" noProof="0" dirty="0"/>
              <a:t>carbono </a:t>
            </a:r>
            <a:r>
              <a:rPr lang="en-GB" dirty="0"/>
              <a:t>nas próximas décadas. Isso significa </a:t>
            </a:r>
            <a:r>
              <a:rPr lang="en-GB" baseline="0" noProof="0" dirty="0"/>
              <a:t>que</a:t>
            </a:r>
            <a:r>
              <a:rPr lang="en-GB" dirty="0"/>
              <a:t>, nas próximas décadas, o </a:t>
            </a:r>
            <a:r>
              <a:rPr lang="en-GB" baseline="0" noProof="0" dirty="0"/>
              <a:t>setor de energia precisará reduzir drasticamente as emissões de carbono. </a:t>
            </a:r>
            <a:r>
              <a:rPr lang="en-GB" noProof="0" dirty="0"/>
              <a:t>Em um estudo realizado por Godínez-Zamora </a:t>
            </a:r>
            <a:r>
              <a:rPr lang="en-GB" baseline="0" noProof="0" dirty="0"/>
              <a:t>et al</a:t>
            </a:r>
            <a:r>
              <a:rPr lang="en-GB" dirty="0"/>
              <a:t>., </a:t>
            </a:r>
            <a:r>
              <a:rPr lang="en-GB" baseline="0" noProof="0" dirty="0"/>
              <a:t>são explorados os caminhos para </a:t>
            </a:r>
            <a:r>
              <a:rPr lang="en-GB" dirty="0"/>
              <a:t>descarbonizar </a:t>
            </a:r>
            <a:r>
              <a:rPr lang="en-GB" sz="1200" b="0" i="0" kern="1200" noProof="0" dirty="0">
                <a:solidFill>
                  <a:schemeClr val="tx1"/>
                </a:solidFill>
                <a:effectLst/>
                <a:latin typeface="+mn-lt"/>
                <a:ea typeface="+mn-ea"/>
                <a:cs typeface="+mn-cs"/>
              </a:rPr>
              <a:t>os setores de transporte e energia na </a:t>
            </a:r>
            <a:r>
              <a:rPr lang="en-GB" baseline="0" noProof="0" dirty="0"/>
              <a:t>Costa Rica. Para desenvolver um Plano Nacional Determinado (NDP), o governo da Costa Rica reconheceu que </a:t>
            </a:r>
            <a:r>
              <a:rPr lang="en-GB" dirty="0"/>
              <a:t>era </a:t>
            </a:r>
            <a:r>
              <a:rPr lang="en-GB" baseline="0" noProof="0" dirty="0"/>
              <a:t>necessária uma estrutura com métodos qualitativos e quantitativos (como visto no fluxo do processo superior). A primeira etapa foi o engajamento das </a:t>
            </a:r>
            <a:r>
              <a:rPr lang="en-GB" sz="1200" b="0" i="0" kern="1200" noProof="0" dirty="0">
                <a:solidFill>
                  <a:schemeClr val="tx1"/>
                </a:solidFill>
                <a:effectLst/>
                <a:latin typeface="+mn-lt"/>
                <a:ea typeface="+mn-ea"/>
                <a:cs typeface="+mn-cs"/>
              </a:rPr>
              <a:t>partes interessadas</a:t>
            </a:r>
            <a:r>
              <a:rPr lang="en-GB" sz="1200" b="0" i="0" kern="1200" baseline="0" noProof="0" dirty="0">
                <a:solidFill>
                  <a:schemeClr val="tx1"/>
                </a:solidFill>
                <a:effectLst/>
                <a:latin typeface="+mn-lt"/>
                <a:ea typeface="+mn-ea"/>
                <a:cs typeface="+mn-cs"/>
              </a:rPr>
              <a:t>, envolvendo tanto </a:t>
            </a:r>
            <a:r>
              <a:rPr lang="en-GB" sz="1200" b="0" i="0" kern="1200" noProof="0" dirty="0">
                <a:solidFill>
                  <a:schemeClr val="tx1"/>
                </a:solidFill>
                <a:effectLst/>
                <a:latin typeface="+mn-lt"/>
                <a:ea typeface="+mn-ea"/>
                <a:cs typeface="+mn-cs"/>
              </a:rPr>
              <a:t>atores governamentais de alto nível (</a:t>
            </a:r>
            <a:r>
              <a:rPr lang="en-GB" dirty="0"/>
              <a:t>o Presidente</a:t>
            </a:r>
            <a:r>
              <a:rPr lang="en-GB" sz="1200" b="0" i="0" kern="1200" noProof="0" dirty="0">
                <a:solidFill>
                  <a:schemeClr val="tx1"/>
                </a:solidFill>
                <a:effectLst/>
                <a:latin typeface="+mn-lt"/>
                <a:ea typeface="+mn-ea"/>
                <a:cs typeface="+mn-cs"/>
              </a:rPr>
              <a:t>, Ministros e </a:t>
            </a:r>
            <a:r>
              <a:rPr lang="en-GB" dirty="0"/>
              <a:t>Vice-Ministros </a:t>
            </a:r>
            <a:r>
              <a:rPr lang="en-GB" sz="1200" b="0" i="0" kern="1200" noProof="0" dirty="0">
                <a:solidFill>
                  <a:schemeClr val="tx1"/>
                </a:solidFill>
                <a:effectLst/>
                <a:latin typeface="+mn-lt"/>
                <a:ea typeface="+mn-ea"/>
                <a:cs typeface="+mn-cs"/>
              </a:rPr>
              <a:t>e Presidentes Executivos de instituições autônomas) </a:t>
            </a:r>
            <a:r>
              <a:rPr lang="en-GB" dirty="0"/>
              <a:t>quanto </a:t>
            </a:r>
            <a:r>
              <a:rPr lang="en-GB" sz="1200" b="0" i="0" kern="1200" noProof="0" dirty="0">
                <a:solidFill>
                  <a:schemeClr val="tx1"/>
                </a:solidFill>
                <a:effectLst/>
                <a:latin typeface="+mn-lt"/>
                <a:ea typeface="+mn-ea"/>
                <a:cs typeface="+mn-cs"/>
              </a:rPr>
              <a:t>o setor privado, a sociedade civil e a academia. </a:t>
            </a:r>
            <a:r>
              <a:rPr lang="en-GB" dirty="0"/>
              <a:t>A segunda </a:t>
            </a:r>
            <a:r>
              <a:rPr lang="en-GB" sz="1200" b="0" i="0" kern="1200" noProof="0" dirty="0">
                <a:solidFill>
                  <a:schemeClr val="tx1"/>
                </a:solidFill>
                <a:effectLst/>
                <a:latin typeface="+mn-lt"/>
                <a:ea typeface="+mn-ea"/>
                <a:cs typeface="+mn-cs"/>
              </a:rPr>
              <a:t>etapa foi a realização </a:t>
            </a:r>
            <a:r>
              <a:rPr lang="en-GB" sz="1200" b="0" i="0" kern="1200" baseline="0" noProof="0" dirty="0">
                <a:solidFill>
                  <a:schemeClr val="tx1"/>
                </a:solidFill>
                <a:effectLst/>
                <a:latin typeface="+mn-lt"/>
                <a:ea typeface="+mn-ea"/>
                <a:cs typeface="+mn-cs"/>
              </a:rPr>
              <a:t>de workshops em que surgiram dois cenários: </a:t>
            </a:r>
            <a:r>
              <a:rPr lang="en-GB" sz="1200" b="0" i="0" kern="1200" noProof="0" dirty="0">
                <a:solidFill>
                  <a:schemeClr val="tx1"/>
                </a:solidFill>
                <a:effectLst/>
                <a:latin typeface="+mn-lt"/>
                <a:ea typeface="+mn-ea"/>
                <a:cs typeface="+mn-cs"/>
              </a:rPr>
              <a:t>Business as Usual (BAU) e </a:t>
            </a:r>
            <a:r>
              <a:rPr lang="en-GB" dirty="0"/>
              <a:t>cenários de descarbonização profunda</a:t>
            </a:r>
            <a:r>
              <a:rPr lang="en-GB" sz="1200" b="0" i="0" kern="1200" noProof="0" dirty="0">
                <a:solidFill>
                  <a:schemeClr val="tx1"/>
                </a:solidFill>
                <a:effectLst/>
                <a:latin typeface="+mn-lt"/>
                <a:ea typeface="+mn-ea"/>
                <a:cs typeface="+mn-cs"/>
              </a:rPr>
              <a:t>. As partes interessadas </a:t>
            </a:r>
            <a:r>
              <a:rPr lang="en-GB" sz="1200" b="0" i="0" kern="1200" baseline="0" noProof="0" dirty="0">
                <a:solidFill>
                  <a:schemeClr val="tx1"/>
                </a:solidFill>
                <a:effectLst/>
                <a:latin typeface="+mn-lt"/>
                <a:ea typeface="+mn-ea"/>
                <a:cs typeface="+mn-cs"/>
              </a:rPr>
              <a:t>forneceram informações </a:t>
            </a:r>
            <a:r>
              <a:rPr lang="en-GB" dirty="0"/>
              <a:t>qualitativas </a:t>
            </a:r>
            <a:r>
              <a:rPr lang="en-GB" sz="1200" b="0" i="0" kern="1200" baseline="0" noProof="0" dirty="0">
                <a:solidFill>
                  <a:schemeClr val="tx1"/>
                </a:solidFill>
                <a:effectLst/>
                <a:latin typeface="+mn-lt"/>
                <a:ea typeface="+mn-ea"/>
                <a:cs typeface="+mn-cs"/>
              </a:rPr>
              <a:t>sobre os cenários, que também puderam ser divididos em nível setorial</a:t>
            </a:r>
            <a:r>
              <a:rPr lang="en-GB" dirty="0"/>
              <a:t>, </a:t>
            </a:r>
            <a:r>
              <a:rPr lang="en-GB" sz="1200" b="0" i="0" kern="1200" baseline="0" noProof="0" dirty="0">
                <a:solidFill>
                  <a:schemeClr val="tx1"/>
                </a:solidFill>
                <a:effectLst/>
                <a:latin typeface="+mn-lt"/>
                <a:ea typeface="+mn-ea"/>
                <a:cs typeface="+mn-cs"/>
              </a:rPr>
              <a:t>levando a metas para cada setor para o caminho </a:t>
            </a:r>
            <a:r>
              <a:rPr lang="en-GB" dirty="0"/>
              <a:t>da descarbonização </a:t>
            </a:r>
            <a:r>
              <a:rPr lang="en-GB" sz="1200" b="0" i="0" kern="1200" baseline="0" noProof="0" dirty="0">
                <a:solidFill>
                  <a:schemeClr val="tx1"/>
                </a:solidFill>
                <a:effectLst/>
                <a:latin typeface="+mn-lt"/>
                <a:ea typeface="+mn-ea"/>
                <a:cs typeface="+mn-cs"/>
              </a:rPr>
              <a:t>(como visto no gráfico inferior). Os cenários foram então </a:t>
            </a:r>
            <a:r>
              <a:rPr lang="en-GB" dirty="0"/>
              <a:t>construídos quantitativamente </a:t>
            </a:r>
            <a:r>
              <a:rPr lang="en-GB" sz="1200" b="0" i="0" kern="1200" baseline="0" noProof="0" dirty="0">
                <a:solidFill>
                  <a:schemeClr val="tx1"/>
                </a:solidFill>
                <a:effectLst/>
                <a:latin typeface="+mn-lt"/>
                <a:ea typeface="+mn-ea"/>
                <a:cs typeface="+mn-cs"/>
              </a:rPr>
              <a:t>no Sistema de Modelagem de Energia de Código Aberto (OSeMOSYS</a:t>
            </a:r>
            <a:r>
              <a:rPr lang="en-GB" dirty="0"/>
              <a:t>) </a:t>
            </a:r>
            <a:r>
              <a:rPr lang="en-GB" sz="1200" b="0" i="0" kern="1200" noProof="0" dirty="0">
                <a:solidFill>
                  <a:schemeClr val="tx1"/>
                </a:solidFill>
                <a:effectLst/>
                <a:latin typeface="+mn-lt"/>
                <a:ea typeface="+mn-ea"/>
                <a:cs typeface="+mn-cs"/>
              </a:rPr>
              <a:t>e os resultados foram revisados </a:t>
            </a:r>
            <a:r>
              <a:rPr lang="en-GB" sz="1200" b="0" i="0" kern="1200" baseline="0" noProof="0" dirty="0">
                <a:solidFill>
                  <a:schemeClr val="tx1"/>
                </a:solidFill>
                <a:effectLst/>
                <a:latin typeface="+mn-lt"/>
                <a:ea typeface="+mn-ea"/>
                <a:cs typeface="+mn-cs"/>
              </a:rPr>
              <a:t>pelas </a:t>
            </a:r>
            <a:r>
              <a:rPr lang="en-GB" sz="1200" b="0" i="0" kern="1200" noProof="0" dirty="0">
                <a:solidFill>
                  <a:schemeClr val="tx1"/>
                </a:solidFill>
                <a:effectLst/>
                <a:latin typeface="+mn-lt"/>
                <a:ea typeface="+mn-ea"/>
                <a:cs typeface="+mn-cs"/>
              </a:rPr>
              <a:t>partes interessadas em </a:t>
            </a:r>
            <a:r>
              <a:rPr lang="en-GB" sz="1200" b="0" i="0" kern="1200" baseline="0" noProof="0" dirty="0">
                <a:solidFill>
                  <a:schemeClr val="tx1"/>
                </a:solidFill>
                <a:effectLst/>
                <a:latin typeface="+mn-lt"/>
                <a:ea typeface="+mn-ea"/>
                <a:cs typeface="+mn-cs"/>
              </a:rPr>
              <a:t>um </a:t>
            </a:r>
            <a:r>
              <a:rPr lang="en-GB" sz="1200" b="0" i="0" kern="1200" noProof="0" dirty="0">
                <a:solidFill>
                  <a:schemeClr val="tx1"/>
                </a:solidFill>
                <a:effectLst/>
                <a:latin typeface="+mn-lt"/>
                <a:ea typeface="+mn-ea"/>
                <a:cs typeface="+mn-cs"/>
              </a:rPr>
              <a:t>processo participativo de back-casting que</a:t>
            </a:r>
            <a:r>
              <a:rPr lang="en-GB" dirty="0"/>
              <a:t>, </a:t>
            </a:r>
            <a:r>
              <a:rPr lang="en-GB" sz="1200" b="0" i="0" kern="1200" noProof="0" dirty="0">
                <a:solidFill>
                  <a:schemeClr val="tx1"/>
                </a:solidFill>
                <a:effectLst/>
                <a:latin typeface="+mn-lt"/>
                <a:ea typeface="+mn-ea"/>
                <a:cs typeface="+mn-cs"/>
              </a:rPr>
              <a:t>após acordo</a:t>
            </a:r>
            <a:r>
              <a:rPr lang="en-GB" dirty="0"/>
              <a:t>, </a:t>
            </a:r>
            <a:r>
              <a:rPr lang="en-GB" sz="1200" b="0" i="0" kern="1200" noProof="0" dirty="0">
                <a:solidFill>
                  <a:schemeClr val="tx1"/>
                </a:solidFill>
                <a:effectLst/>
                <a:latin typeface="+mn-lt"/>
                <a:ea typeface="+mn-ea"/>
                <a:cs typeface="+mn-cs"/>
              </a:rPr>
              <a:t>levou a </a:t>
            </a:r>
            <a:r>
              <a:rPr lang="en-GB" dirty="0"/>
              <a:t>um </a:t>
            </a:r>
            <a:r>
              <a:rPr lang="en-GB" sz="1200" b="0" i="0" kern="1200" noProof="0" dirty="0">
                <a:solidFill>
                  <a:schemeClr val="tx1"/>
                </a:solidFill>
                <a:effectLst/>
                <a:latin typeface="+mn-lt"/>
                <a:ea typeface="+mn-ea"/>
                <a:cs typeface="+mn-cs"/>
              </a:rPr>
              <a:t>NDP.</a:t>
            </a:r>
          </a:p>
          <a:p>
            <a:pPr>
              <a:defRPr/>
            </a:pPr>
            <a:r>
              <a:rPr lang="en-GB" sz="1200" b="0" i="0" kern="1200" noProof="0" dirty="0">
                <a:solidFill>
                  <a:schemeClr val="tx1"/>
                </a:solidFill>
                <a:effectLst/>
                <a:latin typeface="+mn-lt"/>
                <a:ea typeface="+mn-ea"/>
                <a:cs typeface="+mn-cs"/>
              </a:rPr>
              <a:t>O trabalho apresentado por </a:t>
            </a:r>
            <a:r>
              <a:rPr lang="en-GB" noProof="0" dirty="0"/>
              <a:t>Godínez-Zamora </a:t>
            </a:r>
            <a:r>
              <a:rPr lang="en-GB" sz="1200" b="0" i="0" kern="1200" noProof="0" dirty="0">
                <a:solidFill>
                  <a:schemeClr val="tx1"/>
                </a:solidFill>
                <a:effectLst/>
                <a:latin typeface="+mn-lt"/>
                <a:ea typeface="+mn-ea"/>
                <a:cs typeface="+mn-cs"/>
              </a:rPr>
              <a:t>et al. </a:t>
            </a:r>
            <a:r>
              <a:rPr lang="en-GB" dirty="0"/>
              <a:t>introduz </a:t>
            </a:r>
            <a:r>
              <a:rPr lang="en-GB" sz="1200" b="0" i="0" kern="1200" noProof="0" dirty="0">
                <a:solidFill>
                  <a:schemeClr val="tx1"/>
                </a:solidFill>
                <a:effectLst/>
                <a:latin typeface="+mn-lt"/>
                <a:ea typeface="+mn-ea"/>
                <a:cs typeface="+mn-cs"/>
              </a:rPr>
              <a:t>uma estrutura que pode </a:t>
            </a:r>
            <a:r>
              <a:rPr lang="en-GB" dirty="0"/>
              <a:t>orientar </a:t>
            </a:r>
            <a:r>
              <a:rPr lang="en-GB" sz="1200" b="0" i="0" kern="1200" noProof="0" dirty="0">
                <a:solidFill>
                  <a:schemeClr val="tx1"/>
                </a:solidFill>
                <a:effectLst/>
                <a:latin typeface="+mn-lt"/>
                <a:ea typeface="+mn-ea"/>
                <a:cs typeface="+mn-cs"/>
              </a:rPr>
              <a:t>a política nacional de energia </a:t>
            </a:r>
            <a:r>
              <a:rPr lang="en-GB" sz="1200" b="0" i="0" kern="1200" baseline="0" noProof="0" dirty="0">
                <a:solidFill>
                  <a:schemeClr val="tx1"/>
                </a:solidFill>
                <a:effectLst/>
                <a:latin typeface="+mn-lt"/>
                <a:ea typeface="+mn-ea"/>
                <a:cs typeface="+mn-cs"/>
              </a:rPr>
              <a:t>de acordo com os princípios que regem o U4RIA. O envolvimento das partes interessadas </a:t>
            </a:r>
            <a:r>
              <a:rPr lang="en-GB" dirty="0"/>
              <a:t>envolve </a:t>
            </a:r>
            <a:r>
              <a:rPr lang="en-GB" sz="1200" b="0" i="0" kern="1200" baseline="0" noProof="0" dirty="0">
                <a:solidFill>
                  <a:schemeClr val="tx1"/>
                </a:solidFill>
                <a:effectLst/>
                <a:latin typeface="+mn-lt"/>
                <a:ea typeface="+mn-ea"/>
                <a:cs typeface="+mn-cs"/>
              </a:rPr>
              <a:t>a comunidade (ubuntu), e os dados e o código do modelo OSeMOSYS são publicados abertamente no GitHub para facilitar a recuperação, a reutilização e a repetição.</a:t>
            </a:r>
            <a:r>
              <a:rPr lang="en-GB" dirty="0"/>
              <a:t> Além disso, as descrições de dados e modelos (metadados) permitem a interoperabilidade, tornando o trabalho auditável.</a:t>
            </a:r>
            <a:endParaRPr lang="en-GB" sz="1200" b="0" i="0" kern="1200" noProof="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As principais </a:t>
            </a:r>
            <a:r>
              <a:rPr lang="en-US" sz="1200" b="0" i="0" u="none" strike="noStrike" cap="none" baseline="0" dirty="0">
                <a:solidFill>
                  <a:srgbClr val="000000"/>
                </a:solidFill>
                <a:effectLst/>
                <a:latin typeface="Arial"/>
                <a:ea typeface="Arial"/>
                <a:cs typeface="Arial"/>
                <a:sym typeface="Arial"/>
              </a:rPr>
              <a:t>mensagens dessa mini-palestra são que </a:t>
            </a:r>
            <a:r>
              <a:rPr lang="en-US" sz="1200" b="0" i="0" u="none" strike="noStrike" cap="none" dirty="0">
                <a:solidFill>
                  <a:srgbClr val="000000"/>
                </a:solidFill>
                <a:effectLst/>
                <a:latin typeface="Arial"/>
                <a:ea typeface="Arial"/>
                <a:cs typeface="Arial"/>
                <a:sym typeface="Arial"/>
              </a:rPr>
              <a:t>o sistema de energia tem muitas interligações e é importante para o bem-estar</a:t>
            </a:r>
            <a:r>
              <a:rPr lang="en-US" dirty="0">
                <a:solidFill>
                  <a:srgbClr val="000000"/>
                </a:solidFill>
                <a:latin typeface="Arial"/>
                <a:ea typeface="Arial"/>
                <a:cs typeface="Arial"/>
                <a:sym typeface="Arial"/>
              </a:rPr>
              <a:t>, mas também é </a:t>
            </a:r>
            <a:r>
              <a:rPr lang="en-US" sz="1200" b="0" i="0" u="none" strike="noStrike" cap="none" dirty="0">
                <a:solidFill>
                  <a:srgbClr val="000000"/>
                </a:solidFill>
                <a:effectLst/>
                <a:latin typeface="Arial"/>
                <a:ea typeface="Arial"/>
                <a:cs typeface="Arial"/>
                <a:sym typeface="Arial"/>
              </a:rPr>
              <a:t>intensivo em capital.</a:t>
            </a:r>
          </a:p>
          <a:p>
            <a:pPr>
              <a:buClr>
                <a:schemeClr val="dk1"/>
              </a:buClr>
              <a:buSzPts val="1100"/>
              <a:defRPr/>
            </a:pPr>
            <a:r>
              <a:rPr lang="en-US" sz="1200" b="0" i="0" u="none" strike="noStrike" cap="none" dirty="0">
                <a:solidFill>
                  <a:srgbClr val="000000"/>
                </a:solidFill>
                <a:effectLst/>
                <a:latin typeface="Arial"/>
                <a:ea typeface="Arial"/>
                <a:cs typeface="Arial"/>
                <a:sym typeface="Arial"/>
              </a:rPr>
              <a:t>A modelagem de </a:t>
            </a:r>
            <a:r>
              <a:rPr lang="en-US" dirty="0">
                <a:solidFill>
                  <a:srgbClr val="000000"/>
                </a:solidFill>
                <a:latin typeface="Arial"/>
                <a:ea typeface="Arial"/>
                <a:cs typeface="Arial"/>
                <a:sym typeface="Arial"/>
              </a:rPr>
              <a:t>energia </a:t>
            </a:r>
            <a:r>
              <a:rPr lang="en-US" sz="1200" b="0" i="0" u="none" strike="noStrike" cap="none" dirty="0">
                <a:solidFill>
                  <a:srgbClr val="000000"/>
                </a:solidFill>
                <a:effectLst/>
                <a:latin typeface="Arial"/>
                <a:ea typeface="Arial"/>
                <a:cs typeface="Arial"/>
                <a:sym typeface="Arial"/>
              </a:rPr>
              <a:t>para apoio a políticas </a:t>
            </a:r>
            <a:r>
              <a:rPr lang="en-US" dirty="0">
                <a:solidFill>
                  <a:srgbClr val="000000"/>
                </a:solidFill>
                <a:latin typeface="Arial"/>
                <a:ea typeface="Arial"/>
                <a:cs typeface="Arial"/>
                <a:sym typeface="Arial"/>
              </a:rPr>
              <a:t>geralmente </a:t>
            </a:r>
            <a:r>
              <a:rPr lang="en-US" sz="1200" b="0" i="0" u="none" strike="noStrike" cap="none" dirty="0">
                <a:solidFill>
                  <a:srgbClr val="000000"/>
                </a:solidFill>
                <a:effectLst/>
                <a:latin typeface="Arial"/>
                <a:ea typeface="Arial"/>
                <a:cs typeface="Arial"/>
                <a:sym typeface="Arial"/>
              </a:rPr>
              <a:t>é um processo opaco e </a:t>
            </a:r>
            <a:r>
              <a:rPr lang="en-US" dirty="0">
                <a:solidFill>
                  <a:srgbClr val="000000"/>
                </a:solidFill>
                <a:latin typeface="Arial"/>
                <a:ea typeface="Arial"/>
                <a:cs typeface="Arial"/>
                <a:sym typeface="Arial"/>
              </a:rPr>
              <a:t>carece de </a:t>
            </a:r>
            <a:r>
              <a:rPr lang="en-US" sz="1200" b="0" i="0" u="none" strike="noStrike" cap="none" dirty="0">
                <a:solidFill>
                  <a:srgbClr val="000000"/>
                </a:solidFill>
                <a:effectLst/>
                <a:latin typeface="Arial"/>
                <a:ea typeface="Arial"/>
                <a:cs typeface="Arial"/>
                <a:sym typeface="Arial"/>
              </a:rPr>
              <a:t>envolvimento da comunidade</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endParaRPr>
          </a:p>
          <a:p>
            <a:pPr>
              <a:buClr>
                <a:schemeClr val="dk1"/>
              </a:buClr>
              <a:buSzPts val="1100"/>
              <a:defRPr/>
            </a:pPr>
            <a:r>
              <a:rPr lang="en-US" sz="1200" b="0" i="0" u="none" strike="noStrike" cap="none" dirty="0">
                <a:solidFill>
                  <a:srgbClr val="000000"/>
                </a:solidFill>
                <a:effectLst/>
                <a:latin typeface="Arial"/>
                <a:ea typeface="Arial"/>
                <a:cs typeface="Arial"/>
                <a:sym typeface="Arial"/>
              </a:rPr>
              <a:t>Conforme </a:t>
            </a:r>
            <a:r>
              <a:rPr lang="en-US" sz="1200" b="0" i="0" u="none" strike="noStrike" cap="none" baseline="0" dirty="0">
                <a:solidFill>
                  <a:srgbClr val="000000"/>
                </a:solidFill>
                <a:effectLst/>
                <a:latin typeface="Arial"/>
                <a:ea typeface="Arial"/>
                <a:cs typeface="Arial"/>
                <a:sym typeface="Arial"/>
              </a:rPr>
              <a:t>mencionado </a:t>
            </a:r>
            <a:r>
              <a:rPr lang="en-US" sz="1200" b="0" i="0" u="none" strike="noStrike" cap="none" dirty="0">
                <a:solidFill>
                  <a:srgbClr val="000000"/>
                </a:solidFill>
                <a:effectLst/>
                <a:latin typeface="Arial"/>
                <a:ea typeface="Arial"/>
                <a:cs typeface="Arial"/>
                <a:sym typeface="Arial"/>
              </a:rPr>
              <a:t>anteriormente</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 política energética tem grande impacto </a:t>
            </a:r>
            <a:r>
              <a:rPr lang="en-US" dirty="0">
                <a:solidFill>
                  <a:srgbClr val="000000"/>
                </a:solidFill>
                <a:latin typeface="Arial"/>
                <a:ea typeface="Arial"/>
                <a:cs typeface="Arial"/>
                <a:sym typeface="Arial"/>
              </a:rPr>
              <a:t>em </a:t>
            </a:r>
            <a:r>
              <a:rPr lang="en-US" sz="1200" b="0" i="0" u="none" strike="noStrike" cap="none" dirty="0">
                <a:solidFill>
                  <a:srgbClr val="000000"/>
                </a:solidFill>
                <a:effectLst/>
                <a:latin typeface="Arial"/>
                <a:ea typeface="Arial"/>
                <a:cs typeface="Arial"/>
                <a:sym typeface="Arial"/>
              </a:rPr>
              <a:t>outros setores e, portanto, precisa de responsabilidade.</a:t>
            </a:r>
            <a:endParaRPr lang="en-US" sz="1200" b="0" i="0" u="none" strike="noStrike" cap="none" dirty="0">
              <a:solidFill>
                <a:srgbClr val="000000"/>
              </a:solidFill>
              <a:effectLst/>
              <a:latin typeface="Arial"/>
              <a:ea typeface="Arial"/>
              <a:cs typeface="Arial"/>
            </a:endParaRPr>
          </a:p>
          <a:p>
            <a:pPr>
              <a:buClr>
                <a:schemeClr val="dk1"/>
              </a:buClr>
              <a:buSzPts val="1100"/>
              <a:defRPr/>
            </a:pPr>
            <a:r>
              <a:rPr lang="en-US" sz="1200" b="0" i="0" u="none" strike="noStrike" cap="none" dirty="0">
                <a:solidFill>
                  <a:srgbClr val="000000"/>
                </a:solidFill>
                <a:effectLst/>
                <a:latin typeface="Arial"/>
                <a:ea typeface="Arial"/>
                <a:cs typeface="Arial"/>
                <a:sym typeface="Arial"/>
              </a:rPr>
              <a:t>Os princípios que regem </a:t>
            </a:r>
            <a:r>
              <a:rPr lang="en-US" sz="1200" b="0" i="0" u="none" strike="noStrike" cap="none" baseline="0" dirty="0">
                <a:solidFill>
                  <a:srgbClr val="000000"/>
                </a:solidFill>
                <a:effectLst/>
                <a:latin typeface="Arial"/>
                <a:ea typeface="Arial"/>
                <a:cs typeface="Arial"/>
                <a:sym typeface="Arial"/>
              </a:rPr>
              <a:t>a modelagem de energia para suporte a políticas </a:t>
            </a:r>
            <a:r>
              <a:rPr lang="en-US" dirty="0">
                <a:solidFill>
                  <a:srgbClr val="000000"/>
                </a:solidFill>
                <a:latin typeface="Arial"/>
                <a:ea typeface="Arial"/>
                <a:cs typeface="Arial"/>
                <a:sym typeface="Arial"/>
              </a:rPr>
              <a:t>são os seguintes: Ubuntu</a:t>
            </a:r>
            <a:r>
              <a:rPr lang="en-US" sz="1200" b="0" i="0" u="none" strike="noStrike" cap="none" dirty="0">
                <a:solidFill>
                  <a:srgbClr val="000000"/>
                </a:solidFill>
                <a:effectLst/>
                <a:latin typeface="Arial"/>
                <a:ea typeface="Arial"/>
                <a:cs typeface="Arial"/>
                <a:sym typeface="Arial"/>
              </a:rPr>
              <a:t>, Recuperabilidade, Reutilização, Repetibilidade, Reconstrução, Interoperabilidade e Auditabilidade.</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 resultados gerais de aprendizagem esperados deste curso são os seguintes: </a:t>
            </a:r>
          </a:p>
          <a:p>
            <a:r>
              <a:rPr lang="en-US" dirty="0">
                <a:cs typeface="Calibri"/>
              </a:rPr>
              <a:t>Você será capaz de:</a:t>
            </a:r>
          </a:p>
          <a:p>
            <a:r>
              <a:rPr lang="en-US" dirty="0"/>
              <a:t>Descrever os conceitos básicos de modelagem geoespacial com a Open Source Spatial Electrification Tool (OnSSET).</a:t>
            </a:r>
            <a:endParaRPr lang="en-US" dirty="0">
              <a:cs typeface="Calibri"/>
            </a:endParaRPr>
          </a:p>
          <a:p>
            <a:r>
              <a:rPr lang="en-US" dirty="0"/>
              <a:t>Liste diferentes conjuntos de dados geoespaciais que são usados na modelagem geoespacial.</a:t>
            </a:r>
            <a:endParaRPr lang="en-US" dirty="0">
              <a:cs typeface="Calibri"/>
            </a:endParaRPr>
          </a:p>
          <a:p>
            <a:r>
              <a:rPr lang="en-US" dirty="0"/>
              <a:t>Descreva os diferentes métodos do Sistema de Informações Geográficas (SIG) que são usados para criar um modelo de energia geoespacial.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Você também será capaz de:</a:t>
            </a:r>
            <a:endParaRPr lang="en-US" dirty="0"/>
          </a:p>
          <a:p>
            <a:r>
              <a:rPr lang="sv-SE" dirty="0"/>
              <a:t>Explicar </a:t>
            </a:r>
            <a:r>
              <a:rPr lang="en-US" dirty="0"/>
              <a:t>a sensibilidade de diferentes dados de entrada no modelo de energia geoespacial.</a:t>
            </a:r>
            <a:endParaRPr lang="en-US" dirty="0">
              <a:cs typeface="Calibri"/>
            </a:endParaRPr>
          </a:p>
          <a:p>
            <a:r>
              <a:rPr lang="sv-SE" dirty="0"/>
              <a:t>Desenvolva </a:t>
            </a:r>
            <a:r>
              <a:rPr lang="en-US" dirty="0"/>
              <a:t>conjuntos de dados básicos do Sistema de Informações Geográficas (SIG) e crie seu próprio modelo de eletrificação de menor custo no OnSSET.</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 curso consistirá em 9 palestras:</a:t>
            </a:r>
          </a:p>
          <a:p>
            <a:r>
              <a:rPr lang="en-US" dirty="0"/>
              <a:t>Aula 1. Introdução ao curso</a:t>
            </a:r>
            <a:endParaRPr lang="en-US" dirty="0">
              <a:cs typeface="Calibri"/>
            </a:endParaRPr>
          </a:p>
          <a:p>
            <a:r>
              <a:rPr lang="en-US" dirty="0"/>
              <a:t>Palestra 2. SDGs e acesso à energia </a:t>
            </a:r>
            <a:endParaRPr lang="en-US" dirty="0">
              <a:cs typeface="Calibri"/>
            </a:endParaRPr>
          </a:p>
          <a:p>
            <a:r>
              <a:rPr lang="en-US" dirty="0"/>
              <a:t>Aula 3. Introdução ao OnSSET</a:t>
            </a:r>
            <a:endParaRPr lang="en-US" dirty="0">
              <a:cs typeface="Calibri"/>
            </a:endParaRPr>
          </a:p>
          <a:p>
            <a:r>
              <a:rPr lang="en-US" dirty="0"/>
              <a:t>Aula 4. Conceitos-chave do GIS</a:t>
            </a:r>
            <a:endParaRPr lang="en-US" dirty="0">
              <a:cs typeface="Calibri"/>
            </a:endParaRPr>
          </a:p>
          <a:p>
            <a:r>
              <a:rPr lang="en-US" dirty="0"/>
              <a:t>Aula 5. Construção do cenário da GEP</a:t>
            </a:r>
            <a:endParaRPr lang="en-US" dirty="0">
              <a:cs typeface="Calibri"/>
            </a:endParaRPr>
          </a:p>
          <a:p>
            <a:r>
              <a:rPr lang="en-US" dirty="0"/>
              <a:t>Aula 6. Gerador de cenários GEP</a:t>
            </a:r>
            <a:endParaRPr lang="en-US" dirty="0">
              <a:cs typeface="Calibri"/>
            </a:endParaRPr>
          </a:p>
          <a:p>
            <a:r>
              <a:rPr lang="en-US" dirty="0"/>
              <a:t>Aula 7. Modelagem de energia, desenvolvimento de cenários e análise de sensibilidade</a:t>
            </a:r>
            <a:endParaRPr lang="en-US" dirty="0">
              <a:cs typeface="Calibri"/>
            </a:endParaRPr>
          </a:p>
          <a:p>
            <a:r>
              <a:rPr lang="en-US" dirty="0"/>
              <a:t>Aula 8. Teoria avançada da ferramenta OnSSET</a:t>
            </a:r>
            <a:endParaRPr lang="en-US" dirty="0">
              <a:cs typeface="Calibri"/>
            </a:endParaRPr>
          </a:p>
          <a:p>
            <a:r>
              <a:rPr lang="en-US" dirty="0"/>
              <a:t>Aula 9. </a:t>
            </a:r>
            <a:r>
              <a:rPr lang="en-US" sz="1200" dirty="0">
                <a:latin typeface="Open Sans"/>
              </a:rPr>
              <a:t>Teoria avançada da ferramenta OnSSET II e comunicação dos resultados do modelo de eletrificação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Esta aula tem quatro Resultados Pretendidos de Aprendizagem. Após esta aula, você terá:</a:t>
            </a:r>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cs typeface="Calibri"/>
            </a:endParaRPr>
          </a:p>
          <a:p>
            <a:pPr rtl="0" fontAlgn="base"/>
            <a:r>
              <a:rPr lang="en-GB" dirty="0"/>
              <a:t>Entenda </a:t>
            </a:r>
            <a:r>
              <a:rPr lang="en-GB" sz="1200" b="0" i="0" u="none" strike="noStrike" kern="1200" dirty="0">
                <a:solidFill>
                  <a:schemeClr val="tx1"/>
                </a:solidFill>
                <a:effectLst/>
                <a:latin typeface="+mn-lt"/>
                <a:ea typeface="+mn-ea"/>
                <a:cs typeface="+mn-cs"/>
              </a:rPr>
              <a:t>por que a modelagem geoespacial de energia é importante</a:t>
            </a:r>
            <a:r>
              <a:rPr lang="en-GB" sz="1200" b="0" i="0" kern="1200" dirty="0">
                <a:solidFill>
                  <a:schemeClr val="tx1"/>
                </a:solidFill>
                <a:effectLst/>
                <a:latin typeface="+mn-lt"/>
                <a:ea typeface="+mn-ea"/>
                <a:cs typeface="+mn-cs"/>
              </a:rPr>
              <a:t>.</a:t>
            </a:r>
            <a:endParaRPr lang="en-GB" sz="1200" b="0" i="0" kern="1200" dirty="0">
              <a:solidFill>
                <a:schemeClr val="tx1"/>
              </a:solidFill>
              <a:effectLst/>
              <a:latin typeface="+mn-lt"/>
              <a:cs typeface="Calibri"/>
            </a:endParaRPr>
          </a:p>
          <a:p>
            <a:pPr fontAlgn="base"/>
            <a:r>
              <a:rPr lang="en-GB" dirty="0"/>
              <a:t>Ser capaz de explicar </a:t>
            </a:r>
            <a:r>
              <a:rPr lang="en-GB" sz="1200" b="0" i="0" u="none" strike="noStrike" kern="1200" dirty="0">
                <a:solidFill>
                  <a:schemeClr val="tx1"/>
                </a:solidFill>
                <a:effectLst/>
                <a:latin typeface="+mn-lt"/>
                <a:ea typeface="+mn-ea"/>
                <a:cs typeface="+mn-cs"/>
              </a:rPr>
              <a:t>as interligações entre o </a:t>
            </a:r>
            <a:r>
              <a:rPr lang="en-GB" dirty="0"/>
              <a:t>Objetivo de Desenvolvimento </a:t>
            </a:r>
            <a:r>
              <a:rPr lang="en-GB" sz="1200" b="0" i="0" u="none" strike="noStrike" kern="1200" dirty="0">
                <a:solidFill>
                  <a:schemeClr val="tx1"/>
                </a:solidFill>
                <a:effectLst/>
                <a:latin typeface="+mn-lt"/>
                <a:ea typeface="+mn-ea"/>
                <a:cs typeface="+mn-cs"/>
              </a:rPr>
              <a:t>Sustentável 7 e os outros </a:t>
            </a:r>
            <a:r>
              <a:rPr lang="en-GB" sz="1200" b="0" i="0" kern="1200" dirty="0">
                <a:solidFill>
                  <a:schemeClr val="tx1"/>
                </a:solidFill>
                <a:effectLst/>
                <a:latin typeface="+mn-lt"/>
                <a:ea typeface="+mn-ea"/>
                <a:cs typeface="+mn-cs"/>
              </a:rPr>
              <a:t>Objetivos </a:t>
            </a:r>
            <a:r>
              <a:rPr lang="en-GB" dirty="0"/>
              <a:t>de Desenvolvimento Sustentável</a:t>
            </a:r>
            <a:endParaRPr lang="en-GB" sz="1200" b="0" i="0" kern="1200" dirty="0">
              <a:solidFill>
                <a:schemeClr val="tx1"/>
              </a:solidFill>
              <a:effectLst/>
              <a:latin typeface="+mn-lt"/>
              <a:cs typeface="Calibri" panose="020F0502020204030204"/>
            </a:endParaRPr>
          </a:p>
          <a:p>
            <a:pPr fontAlgn="base"/>
            <a:r>
              <a:rPr lang="en-GB" dirty="0"/>
              <a:t>Descrever os </a:t>
            </a:r>
            <a:r>
              <a:rPr lang="en-GB" sz="1200" b="0" i="0" u="none" strike="noStrike" kern="1200" dirty="0">
                <a:solidFill>
                  <a:schemeClr val="tx1"/>
                </a:solidFill>
                <a:effectLst/>
                <a:latin typeface="+mn-lt"/>
                <a:ea typeface="+mn-ea"/>
                <a:cs typeface="+mn-cs"/>
              </a:rPr>
              <a:t>princípios básicos ligados ao </a:t>
            </a:r>
            <a:r>
              <a:rPr lang="en-US" sz="1200" b="0" i="0" kern="1200" dirty="0">
                <a:solidFill>
                  <a:schemeClr val="tx1"/>
                </a:solidFill>
                <a:effectLst/>
                <a:latin typeface="+mn-lt"/>
                <a:ea typeface="+mn-ea"/>
                <a:cs typeface="+mn-cs"/>
              </a:rPr>
              <a:t>U4RIA</a:t>
            </a:r>
            <a:endParaRPr lang="en-US" sz="1200" b="0" i="0" kern="1200" dirty="0">
              <a:solidFill>
                <a:schemeClr val="tx1"/>
              </a:solidFill>
              <a:effectLst/>
              <a:latin typeface="+mn-lt"/>
              <a:cs typeface="Calibri"/>
            </a:endParaRPr>
          </a:p>
          <a:p>
            <a:pPr fontAlgn="base"/>
            <a:r>
              <a:rPr lang="en-GB" dirty="0"/>
              <a:t>Ser apresentado ao esboço do curso</a:t>
            </a:r>
            <a:endParaRPr lang="en-GB" sz="1200" b="0" i="0" kern="1200" dirty="0">
              <a:solidFill>
                <a:schemeClr val="tx1"/>
              </a:solidFill>
              <a:effectLst/>
              <a:latin typeface="+mn-lt"/>
              <a:cs typeface="Calibri"/>
            </a:endParaRPr>
          </a:p>
          <a:p>
            <a:pPr rtl="0" fontAlgn="base"/>
            <a:endParaRPr lang="en-US" sz="1200" b="0" i="0"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Esses resultados de aprendizagem serão importantes para entender o contexto do curso.</a:t>
            </a:r>
            <a:endParaRPr lang="en-US"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1596461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Além das 9 palestras, também haverá 7 </a:t>
            </a:r>
            <a:r>
              <a:rPr lang="en-US" baseline="0" dirty="0"/>
              <a:t>exercícios </a:t>
            </a:r>
            <a:r>
              <a:rPr lang="en-US" dirty="0"/>
              <a:t>práticos </a:t>
            </a:r>
            <a:r>
              <a:rPr lang="en-US" baseline="0" dirty="0"/>
              <a:t>que o guiarão </a:t>
            </a:r>
            <a:r>
              <a:rPr lang="en-US" dirty="0"/>
              <a:t>na construção de </a:t>
            </a:r>
            <a:r>
              <a:rPr lang="en-US" baseline="0" dirty="0"/>
              <a:t>seu próprio modelo</a:t>
            </a:r>
            <a:r>
              <a:rPr lang="en-US" dirty="0"/>
              <a:t>.</a:t>
            </a:r>
            <a:endParaRPr lang="en-US" baseline="0" dirty="0"/>
          </a:p>
          <a:p>
            <a:r>
              <a:rPr lang="en-US" baseline="0" dirty="0"/>
              <a:t>Os três primeiros servem para criar um entendimento básico e desenvolver </a:t>
            </a:r>
            <a:r>
              <a:rPr lang="en-US" dirty="0"/>
              <a:t>suas </a:t>
            </a:r>
            <a:r>
              <a:rPr lang="en-US" baseline="0" dirty="0"/>
              <a:t>habilidades de </a:t>
            </a:r>
            <a:r>
              <a:rPr lang="en-US" dirty="0"/>
              <a:t>GIS</a:t>
            </a:r>
            <a:r>
              <a:rPr lang="en-US" baseline="0" dirty="0"/>
              <a:t>:</a:t>
            </a:r>
            <a:endParaRPr lang="en-US" baseline="0" dirty="0">
              <a:cs typeface="Calibri"/>
            </a:endParaRPr>
          </a:p>
          <a:p>
            <a:r>
              <a:rPr lang="en-GB" dirty="0"/>
              <a:t>1. GEP Explorer</a:t>
            </a:r>
            <a:endParaRPr lang="en-GB" dirty="0">
              <a:cs typeface="Calibri"/>
            </a:endParaRPr>
          </a:p>
          <a:p>
            <a:r>
              <a:rPr lang="en-GB" dirty="0"/>
              <a:t>2. </a:t>
            </a:r>
            <a:r>
              <a:rPr lang="en-US" dirty="0"/>
              <a:t>Trabalho com dados vetoriais</a:t>
            </a:r>
            <a:endParaRPr lang="en-US" dirty="0">
              <a:cs typeface="Calibri"/>
            </a:endParaRPr>
          </a:p>
          <a:p>
            <a:r>
              <a:rPr lang="en-GB" dirty="0"/>
              <a:t>3. </a:t>
            </a:r>
            <a:r>
              <a:rPr lang="en-US" dirty="0"/>
              <a:t>Trabalho com dados Raster</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 segunda parte, vamos nos concentrar na </a:t>
            </a:r>
            <a:r>
              <a:rPr lang="en-US" baseline="0" dirty="0"/>
              <a:t>criação do modelo no OnSSET:</a:t>
            </a:r>
          </a:p>
          <a:p>
            <a:r>
              <a:rPr lang="en-GB" dirty="0"/>
              <a:t>4. </a:t>
            </a:r>
            <a:r>
              <a:rPr lang="en-US" dirty="0"/>
              <a:t>Coleta de dados e desenvolvimento de banco de dados para o G I S</a:t>
            </a:r>
            <a:endParaRPr lang="en-US" dirty="0">
              <a:cs typeface="Calibri"/>
            </a:endParaRPr>
          </a:p>
          <a:p>
            <a:r>
              <a:rPr lang="en-GB" dirty="0"/>
              <a:t>5. </a:t>
            </a:r>
            <a:r>
              <a:rPr lang="en-US" dirty="0"/>
              <a:t>Extração de dados para CSV</a:t>
            </a:r>
            <a:endParaRPr lang="en-US" dirty="0">
              <a:cs typeface="Calibri"/>
            </a:endParaRPr>
          </a:p>
          <a:p>
            <a:r>
              <a:rPr lang="en-GB" dirty="0"/>
              <a:t>6. </a:t>
            </a:r>
            <a:r>
              <a:rPr lang="en-US" dirty="0"/>
              <a:t>Como executar uma análise de eletrificação usando o gerador de cenários GEP</a:t>
            </a:r>
            <a:endParaRPr lang="en-GB"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Modelagem de energia ou modelagem de sistema de energia é o processo de análise matemática de um sistema de energia usando programas de computador para informar o desenvolvimento de políticas de energia. Eles são usados para, de maneira abrangente, transparente e baseada em evidências, encontrar soluções de compromisso e lidar com incertezas futuras, </a:t>
            </a:r>
            <a:r>
              <a:rPr lang="en-US" baseline="0" dirty="0"/>
              <a:t>como </a:t>
            </a:r>
            <a:r>
              <a:rPr lang="en-US" dirty="0"/>
              <a:t>preços e disponibilidade de recursos primários, desenvolvimento de tecnologia, compromissos governamentais </a:t>
            </a:r>
            <a:r>
              <a:rPr lang="en-US" baseline="0" dirty="0"/>
              <a:t>e </a:t>
            </a:r>
            <a:r>
              <a:rPr lang="en-US" dirty="0"/>
              <a:t>crescimento da demanda. </a:t>
            </a:r>
          </a:p>
          <a:p>
            <a:r>
              <a:rPr lang="en-US" dirty="0"/>
              <a:t>O setor de energia é um </a:t>
            </a:r>
            <a:r>
              <a:rPr lang="en-US" baseline="0" dirty="0"/>
              <a:t>setor de capital intensivo. </a:t>
            </a:r>
            <a:r>
              <a:rPr lang="en-US" dirty="0"/>
              <a:t>A OCDE </a:t>
            </a:r>
            <a:r>
              <a:rPr lang="en-US" baseline="0" dirty="0"/>
              <a:t>constatou que, para investimentos em infraestrutura, que incluem eletricidade, transporte, telecomunicações e água, os </a:t>
            </a:r>
            <a:r>
              <a:rPr lang="en-US" dirty="0"/>
              <a:t>requisitos de investimento anual</a:t>
            </a:r>
            <a:r>
              <a:rPr lang="en-US" baseline="0" dirty="0"/>
              <a:t> global </a:t>
            </a:r>
            <a:r>
              <a:rPr lang="en-US" dirty="0"/>
              <a:t>para esses setores chegam a cerca de 2,5% do PIB mundial. </a:t>
            </a:r>
            <a:r>
              <a:rPr lang="en-US" baseline="0" dirty="0"/>
              <a:t>Se incluirmos a geração de eletricidade e outras infraestruturas de energia relacionadas, como petróleo, gás e carvão</a:t>
            </a:r>
            <a:r>
              <a:rPr lang="en-US" dirty="0"/>
              <a:t>, esse valor subiria para 3,5% do PIB mundial.</a:t>
            </a:r>
            <a:endParaRPr lang="en-US" dirty="0">
              <a:cs typeface="Calibri"/>
            </a:endParaRPr>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Historicamente, o planejamento energético tem se concentrado em grandes sistemas </a:t>
            </a:r>
            <a:r>
              <a:rPr lang="en-GB" baseline="0" dirty="0"/>
              <a:t>de energia </a:t>
            </a:r>
            <a:r>
              <a:rPr lang="en-GB" dirty="0"/>
              <a:t>baseados em redes, </a:t>
            </a:r>
            <a:r>
              <a:rPr lang="en-GB" baseline="0" dirty="0"/>
              <a:t>modelando grandes usinas de energia. No entanto, no mundo ainda há </a:t>
            </a:r>
            <a:r>
              <a:rPr lang="en-GB" dirty="0"/>
              <a:t>789 </a:t>
            </a:r>
            <a:r>
              <a:rPr lang="en-GB" baseline="0" dirty="0"/>
              <a:t>milhões de pessoas sem acesso à eletricidade, </a:t>
            </a:r>
            <a:r>
              <a:rPr lang="en-GB" dirty="0"/>
              <a:t>das quais </a:t>
            </a:r>
            <a:r>
              <a:rPr lang="en-GB" baseline="0" dirty="0"/>
              <a:t>a maioria vive na zona rural da África Subsaariana. O World </a:t>
            </a:r>
            <a:r>
              <a:rPr lang="en-GB" dirty="0"/>
              <a:t>Energy Outlook </a:t>
            </a:r>
            <a:r>
              <a:rPr lang="en-GB" baseline="0" dirty="0"/>
              <a:t>(WEO) espera que a grande maioria dessas residências seja conectada a soluções fora da rede. As tecnologias fora da rede são</a:t>
            </a:r>
            <a:r>
              <a:rPr lang="en-GB" dirty="0"/>
              <a:t>, por exemplo, </a:t>
            </a:r>
            <a:r>
              <a:rPr lang="en-GB" baseline="0" dirty="0"/>
              <a:t>sistemas solares domésticos, geradores a diesel ou mini-redes de energia </a:t>
            </a:r>
            <a:r>
              <a:rPr lang="en-GB" dirty="0"/>
              <a:t>eólica</a:t>
            </a:r>
            <a:r>
              <a:rPr lang="en-GB" baseline="0" dirty="0"/>
              <a:t>, energia hidrelétrica e energia solar fotovoltaica</a:t>
            </a:r>
            <a:r>
              <a:rPr lang="en-GB" dirty="0"/>
              <a:t>.</a:t>
            </a:r>
            <a:endParaRPr lang="en-GB" baseline="0" dirty="0">
              <a:cs typeface="Calibri"/>
            </a:endParaRPr>
          </a:p>
          <a:p>
            <a:endParaRPr lang="en-GB" baseline="0" dirty="0">
              <a:cs typeface="Calibri"/>
            </a:endParaRPr>
          </a:p>
          <a:p>
            <a:pPr>
              <a:defRPr/>
            </a:pPr>
            <a:r>
              <a:rPr lang="en-GB" dirty="0"/>
              <a:t>Na figura</a:t>
            </a:r>
            <a:r>
              <a:rPr lang="en-GB" baseline="0" dirty="0"/>
              <a:t>, você pode ver diferentes soluções tecnológicas de</a:t>
            </a:r>
            <a:r>
              <a:rPr lang="en-GB" dirty="0"/>
              <a:t> menor custo</a:t>
            </a:r>
            <a:r>
              <a:rPr lang="en-GB" baseline="0" dirty="0"/>
              <a:t>. Do lado </a:t>
            </a:r>
            <a:r>
              <a:rPr lang="en-GB" dirty="0"/>
              <a:t>esquerdo</a:t>
            </a:r>
            <a:r>
              <a:rPr lang="en-GB" baseline="0" dirty="0"/>
              <a:t>, você pode ver que</a:t>
            </a:r>
            <a:r>
              <a:rPr lang="en-GB" dirty="0"/>
              <a:t>, para </a:t>
            </a:r>
            <a:r>
              <a:rPr lang="en-GB" baseline="0" dirty="0"/>
              <a:t>cidades grandes com alta densidade populacional, a extensão da rede nacional é </a:t>
            </a:r>
            <a:r>
              <a:rPr lang="en-GB" dirty="0"/>
              <a:t>a </a:t>
            </a:r>
            <a:r>
              <a:rPr lang="en-GB" baseline="0" dirty="0"/>
              <a:t>opção de menor custo. Se nos afastarmos das cidades</a:t>
            </a:r>
            <a:r>
              <a:rPr lang="en-GB" dirty="0"/>
              <a:t>, </a:t>
            </a:r>
            <a:r>
              <a:rPr lang="en-GB" baseline="0" dirty="0"/>
              <a:t>outras opções tecnológicas se tornam </a:t>
            </a:r>
            <a:r>
              <a:rPr lang="en-GB" dirty="0"/>
              <a:t>de menor custo</a:t>
            </a:r>
            <a:r>
              <a:rPr lang="en-GB" baseline="0" dirty="0"/>
              <a:t>. </a:t>
            </a:r>
            <a:r>
              <a:rPr lang="en-GB" dirty="0"/>
              <a:t>Isso </a:t>
            </a:r>
            <a:r>
              <a:rPr lang="en-GB" baseline="0" dirty="0"/>
              <a:t>é descrito pela </a:t>
            </a:r>
            <a:r>
              <a:rPr lang="en-GB" dirty="0"/>
              <a:t>Iniciativa de Energia da UE REN21 como </a:t>
            </a:r>
            <a:r>
              <a:rPr lang="en-GB" baseline="0" dirty="0"/>
              <a:t>o </a:t>
            </a:r>
            <a:r>
              <a:rPr lang="en-GB" dirty="0"/>
              <a:t>"Espaço de minirredes", onde economicamente descobrimos </a:t>
            </a:r>
            <a:r>
              <a:rPr lang="en-GB" baseline="0" dirty="0"/>
              <a:t>que o </a:t>
            </a:r>
            <a:r>
              <a:rPr lang="en-GB" dirty="0"/>
              <a:t>espaço de minirredes é de menor custo em comparação com a extensão da rede e os sistemas autônomos. O custo das tecnologias é, obviamente, influenciado em diferentes graus por várias condições locais, que </a:t>
            </a:r>
            <a:r>
              <a:rPr lang="en-GB" baseline="0" dirty="0"/>
              <a:t>abordaremos mais neste curso</a:t>
            </a:r>
            <a:r>
              <a:rPr lang="en-GB" dirty="0"/>
              <a:t>, </a:t>
            </a:r>
            <a:r>
              <a:rPr lang="en-GB" baseline="0" dirty="0"/>
              <a:t>como </a:t>
            </a:r>
            <a:r>
              <a:rPr lang="en-GB" dirty="0"/>
              <a:t>o tamanho da comunidade ou os </a:t>
            </a:r>
            <a:r>
              <a:rPr lang="en-GB" baseline="0" dirty="0"/>
              <a:t>recursos energéticos </a:t>
            </a:r>
            <a:r>
              <a:rPr lang="en-GB" dirty="0"/>
              <a:t>disponíveis.</a:t>
            </a:r>
            <a:endParaRPr lang="en-GB" dirty="0">
              <a:cs typeface="Calibri"/>
            </a:endParaRPr>
          </a:p>
          <a:p>
            <a:endParaRPr lang="en-GB" dirty="0">
              <a:cs typeface="Calibri"/>
            </a:endParaRPr>
          </a:p>
          <a:p>
            <a:r>
              <a:rPr lang="en-GB" dirty="0"/>
              <a:t>Portanto, o acesso à energia e o planejamento do desenvolvimento da infraestrutura não podem ser abordados sem levar em conta a natureza espacial e a dinâmica da localização dos assentamentos e da produção econômica. Os requisitos de dados aumentam drasticamente para as análises espaciais de energia em comparação com as análises tradicionais de energia. </a:t>
            </a:r>
            <a:r>
              <a:rPr lang="en-GB" baseline="0" dirty="0"/>
              <a:t>Ao mesmo tempo, a </a:t>
            </a:r>
            <a:r>
              <a:rPr lang="en-GB" dirty="0"/>
              <a:t>disponibilidade de dados </a:t>
            </a:r>
            <a:r>
              <a:rPr lang="en-GB" baseline="0" dirty="0"/>
              <a:t>espaciais </a:t>
            </a:r>
            <a:r>
              <a:rPr lang="en-GB" dirty="0"/>
              <a:t>torna-se cada vez mais escassa. A análise geoespacial está se tornando cada vez mais a metodologia preferida e também está cada vez mais disponível com dados abertos, </a:t>
            </a:r>
            <a:r>
              <a:rPr lang="en-GB" baseline="0" dirty="0"/>
              <a:t>que também discutiremos mais detalhadamente neste curso.</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Há vários aspectos que afetam o custo das tecnologias de geração de eletricidade dentro ou fora da rede que variam em um país ou região. </a:t>
            </a:r>
          </a:p>
          <a:p>
            <a:pPr marL="0" lvl="0" indent="0" algn="l" rtl="0">
              <a:spcBef>
                <a:spcPts val="0"/>
              </a:spcBef>
              <a:spcAft>
                <a:spcPts val="0"/>
              </a:spcAft>
              <a:buNone/>
            </a:pPr>
            <a:endParaRPr lang="en-US" dirty="0"/>
          </a:p>
          <a:p>
            <a:r>
              <a:rPr lang="en-US" dirty="0"/>
              <a:t>A dimensão espacial da modelagem geoespacial de energia refere-se à distribuição espacial de diferentes elementos em um país ou região. Vamos considerar um vilarejo que atualmente não tem acesso à eletricidade. Se quisermos saber qual tipo de tecnologia pode fornecer eletricidade com o menor custo, há vários aspectos espaciais diferentes que precisamos entender. Em primeiro lugar, precisamos saber algumas informações sobre a aldeia. Quantas pessoas vivem lá? Qual é o tamanho da área da aldeia? Isso afetará a distância entre as residências, o que afeta a rede de distribuição e o comprimento das linhas que precisariam ser construídas para conectar todas essas residências. Se considerarmos a possibilidade de estender a rede elétrica até esse assentamento, precisaremos saber a que distância está a rede atual. Obviamente, será mais caro se precisarmos construir uma linha de média tensão de 10 km para conectar um vilarejo do que se ele estiver a apenas 5 km de distância. Da mesma forma, o terreno varia e afeta o planejamento energético.</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Levando em conta as informações espaciais e as informações de custos de diferentes tecnologias, podemos calcular quais tipos de tecnologia são a opção de menor custo para essa aldeia específica. E isso varia em toda a região. Diferentes vilarejos têm diferentes potenciais de recursos, tamanhos de população, demandas e diferentes distâncias da infraestrutura de rede atual, o que afeta o custo das tecnologias de geração de eletricidade dentro ou fora da rede. </a:t>
            </a:r>
            <a:r>
              <a:rPr lang="en-US" baseline="0" dirty="0"/>
              <a:t>Neste curso, aprenderemos mais sobre a ferramenta Open Source Spatial Electrification Tool (Ferramenta de Eletrificação Espacial de Código Aberto) chamada OnSSET e a Global Electrification Platform (GEP</a:t>
            </a:r>
            <a:r>
              <a:rPr lang="en-US" dirty="0"/>
              <a:t>), </a:t>
            </a:r>
            <a:r>
              <a:rPr lang="en-US" baseline="0" dirty="0"/>
              <a:t>que é uma ferramenta de modelagem de eletrificação geoespacial de código aberto.</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 resumo: neste curso, você aprenderá sobre </a:t>
            </a:r>
            <a:r>
              <a:rPr lang="en-US" baseline="0" dirty="0"/>
              <a:t>diferentes aspectos da modelagem de energia geoespacial</a:t>
            </a:r>
            <a:r>
              <a:rPr lang="en-US" dirty="0"/>
              <a:t>. </a:t>
            </a:r>
            <a:endParaRPr lang="en-US" baseline="0" dirty="0"/>
          </a:p>
          <a:p>
            <a:endParaRPr lang="en-US" baseline="0" dirty="0"/>
          </a:p>
          <a:p>
            <a:r>
              <a:rPr lang="en-US" baseline="0" dirty="0"/>
              <a:t>Como descrevemos </a:t>
            </a:r>
            <a:r>
              <a:rPr lang="en-US" dirty="0"/>
              <a:t>anteriormente, </a:t>
            </a:r>
            <a:r>
              <a:rPr lang="en-US" baseline="0" dirty="0"/>
              <a:t>a infraestrutura de energia é de capital intensivo</a:t>
            </a:r>
            <a:r>
              <a:rPr lang="en-US" dirty="0"/>
              <a:t>. Portanto, </a:t>
            </a:r>
            <a:r>
              <a:rPr lang="en-US" baseline="0" dirty="0"/>
              <a:t>o planejamento de diferentes cenários </a:t>
            </a:r>
            <a:r>
              <a:rPr lang="en-US" dirty="0"/>
              <a:t>que levam em conta </a:t>
            </a:r>
            <a:r>
              <a:rPr lang="en-US" baseline="0" dirty="0"/>
              <a:t>aspectos como disponibilidade </a:t>
            </a:r>
            <a:r>
              <a:rPr lang="en-US" dirty="0"/>
              <a:t>de recursos primários, desenvolvimentos tecnológicos e </a:t>
            </a:r>
            <a:r>
              <a:rPr lang="en-US" baseline="0" dirty="0"/>
              <a:t>crescimento </a:t>
            </a:r>
            <a:r>
              <a:rPr lang="en-US" dirty="0"/>
              <a:t>da demanda é um </a:t>
            </a:r>
            <a:r>
              <a:rPr lang="en-US" baseline="0" dirty="0"/>
              <a:t>instrumento importante para informar o desenvolvimento de políticas.</a:t>
            </a:r>
            <a:endParaRPr lang="en-US" baseline="0" dirty="0">
              <a:cs typeface="Calibri"/>
            </a:endParaRPr>
          </a:p>
          <a:p>
            <a:r>
              <a:rPr lang="en-US" baseline="0" dirty="0"/>
              <a:t>Há muitos estudos que indicam que as soluções fora da rede serão importantes </a:t>
            </a:r>
            <a:r>
              <a:rPr lang="en-US" dirty="0"/>
              <a:t>quando se trata de eletrificar </a:t>
            </a:r>
            <a:r>
              <a:rPr lang="en-US" baseline="0" dirty="0"/>
              <a:t>grande parte da população não eletrificada</a:t>
            </a:r>
            <a:r>
              <a:rPr lang="en-US" dirty="0"/>
              <a:t>. </a:t>
            </a:r>
            <a:endParaRPr lang="en-US" baseline="0" dirty="0">
              <a:cs typeface="Calibri"/>
            </a:endParaRPr>
          </a:p>
          <a:p>
            <a:r>
              <a:rPr lang="en-US" baseline="0" dirty="0"/>
              <a:t>O planejamento do acesso à energia precisa levar em conta a dimensão espacial para considerar as condições locais.</a:t>
            </a:r>
            <a:endParaRPr lang="en-US" baseline="0" dirty="0">
              <a:cs typeface="Calibri"/>
            </a:endParaRPr>
          </a:p>
          <a:p>
            <a:endParaRPr lang="en-US" baseline="0" dirty="0"/>
          </a:p>
          <a:p>
            <a:r>
              <a:rPr lang="en-US" dirty="0"/>
              <a:t>Esperamos </a:t>
            </a:r>
            <a:r>
              <a:rPr lang="en-US" baseline="0" dirty="0"/>
              <a:t>que </a:t>
            </a:r>
            <a:r>
              <a:rPr lang="en-US" dirty="0"/>
              <a:t>esta </a:t>
            </a:r>
            <a:r>
              <a:rPr lang="en-US" baseline="0" dirty="0"/>
              <a:t>breve introdução ao curso tenha despertado seu interesse em saber mais sobre modelagem de energia geoespacial na Ferramenta de Eletrificação Espacial de Código Aberto e na Plataforma Global </a:t>
            </a:r>
            <a:r>
              <a:rPr lang="en-US" dirty="0"/>
              <a:t>de Eletrificação</a:t>
            </a:r>
            <a:r>
              <a:rPr lang="en-US" baseline="0" dirty="0"/>
              <a:t>.</a:t>
            </a:r>
            <a:endParaRPr lang="en-US" baseline="0"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147201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Como </a:t>
            </a:r>
            <a:r>
              <a:rPr lang="en-US" baseline="0" dirty="0"/>
              <a:t>já mencionamos na última mini-palestra</a:t>
            </a:r>
            <a:r>
              <a:rPr lang="en-US" dirty="0"/>
              <a:t>, cerca de </a:t>
            </a:r>
            <a:r>
              <a:rPr lang="en-US" baseline="0" dirty="0"/>
              <a:t>0,8 bilhão de pessoas não têm acesso à eletricidade atualmente. A maioria delas vive na África Subsaariana e em áreas rurais.</a:t>
            </a:r>
          </a:p>
          <a:p>
            <a:r>
              <a:rPr lang="en-US" sz="1200" b="0" i="0" kern="1200" dirty="0">
                <a:solidFill>
                  <a:schemeClr val="tx1"/>
                </a:solidFill>
                <a:effectLst/>
                <a:latin typeface="+mn-lt"/>
                <a:ea typeface="+mn-ea"/>
                <a:cs typeface="+mn-cs"/>
              </a:rPr>
              <a:t>Observando mais de perto os países menos desenvolvidos, o acesso à eletricidade tende a ser muito maior nas áreas urbanas do que nas áreas rurais. Estima-se que</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em 2016, em média, 75% da população urbana tinha acesso à eletricidade, em comparação com apenas 31% das populações rurais. O acesso à eletricidade está se expandindo apenas um pouco mais rápido nas áreas rurais. A maioria da população (68%) vive nas áreas rurais </a:t>
            </a:r>
            <a:r>
              <a:rPr lang="en-US" sz="1200" b="0" i="0" kern="1200" baseline="0" dirty="0">
                <a:solidFill>
                  <a:schemeClr val="tx1"/>
                </a:solidFill>
                <a:effectLst/>
                <a:latin typeface="+mn-lt"/>
                <a:ea typeface="+mn-ea"/>
                <a:cs typeface="+mn-cs"/>
              </a:rPr>
              <a:t>do </a:t>
            </a:r>
            <a:r>
              <a:rPr lang="en-US" sz="1200" b="0" i="0" kern="1200" dirty="0">
                <a:solidFill>
                  <a:schemeClr val="tx1"/>
                </a:solidFill>
                <a:effectLst/>
                <a:latin typeface="+mn-lt"/>
                <a:ea typeface="+mn-ea"/>
                <a:cs typeface="+mn-cs"/>
              </a:rPr>
              <a:t>País Menos Desenvolvido</a:t>
            </a:r>
            <a:r>
              <a:rPr lang="en-US" dirty="0"/>
              <a:t>, </a:t>
            </a:r>
            <a:r>
              <a:rPr lang="en-US" sz="1200" b="0" i="0" kern="1200" dirty="0">
                <a:solidFill>
                  <a:schemeClr val="tx1"/>
                </a:solidFill>
                <a:effectLst/>
                <a:latin typeface="+mn-lt"/>
                <a:ea typeface="+mn-ea"/>
                <a:cs typeface="+mn-cs"/>
              </a:rPr>
              <a:t>deixando uma grande lacuna de eletrificação </a:t>
            </a:r>
            <a:r>
              <a:rPr lang="en-US" dirty="0"/>
              <a:t>urbano-rural</a:t>
            </a:r>
            <a:r>
              <a:rPr lang="en-US" sz="1200" b="0" i="0" kern="1200" dirty="0">
                <a:solidFill>
                  <a:schemeClr val="tx1"/>
                </a:solidFill>
                <a:effectLst/>
                <a:latin typeface="+mn-lt"/>
                <a:ea typeface="+mn-ea"/>
                <a:cs typeface="+mn-cs"/>
              </a:rPr>
              <a:t>. Para fechar essa lacuna de energia</a:t>
            </a:r>
            <a:r>
              <a:rPr lang="en-US" dirty="0"/>
              <a:t>, são </a:t>
            </a:r>
            <a:r>
              <a:rPr lang="en-US" sz="1200" b="0" i="0" kern="1200" baseline="0" dirty="0">
                <a:solidFill>
                  <a:schemeClr val="tx1"/>
                </a:solidFill>
                <a:effectLst/>
                <a:latin typeface="+mn-lt"/>
                <a:ea typeface="+mn-ea"/>
                <a:cs typeface="+mn-cs"/>
              </a:rPr>
              <a:t>necessários </a:t>
            </a:r>
            <a:r>
              <a:rPr lang="en-US" sz="1200" b="0" i="0" kern="1200" dirty="0">
                <a:solidFill>
                  <a:schemeClr val="tx1"/>
                </a:solidFill>
                <a:effectLst/>
                <a:latin typeface="+mn-lt"/>
                <a:ea typeface="+mn-ea"/>
                <a:cs typeface="+mn-cs"/>
              </a:rPr>
              <a:t>investimentos em </a:t>
            </a:r>
            <a:r>
              <a:rPr lang="en-US" sz="1200" b="0" i="0" kern="1200" baseline="0" dirty="0">
                <a:solidFill>
                  <a:schemeClr val="tx1"/>
                </a:solidFill>
                <a:effectLst/>
                <a:latin typeface="+mn-lt"/>
                <a:ea typeface="+mn-ea"/>
                <a:cs typeface="+mn-cs"/>
              </a:rPr>
              <a:t>infraestrutura. Observando a diferença entre a África e a Ásia</a:t>
            </a:r>
            <a:r>
              <a:rPr lang="en-US" dirty="0"/>
              <a:t>, </a:t>
            </a:r>
            <a:r>
              <a:rPr lang="en-US" sz="1200" b="0" i="0" kern="1200" baseline="0" dirty="0">
                <a:solidFill>
                  <a:schemeClr val="tx1"/>
                </a:solidFill>
                <a:effectLst/>
                <a:latin typeface="+mn-lt"/>
                <a:ea typeface="+mn-ea"/>
                <a:cs typeface="+mn-cs"/>
              </a:rPr>
              <a:t>a lacuna entre a população rural e urbana é maior na África</a:t>
            </a:r>
            <a:r>
              <a:rPr lang="en-US" dirty="0"/>
              <a:t>, </a:t>
            </a:r>
            <a:r>
              <a:rPr lang="en-US" sz="1200" b="0" i="0" kern="1200" baseline="0" dirty="0">
                <a:solidFill>
                  <a:schemeClr val="tx1"/>
                </a:solidFill>
                <a:effectLst/>
                <a:latin typeface="+mn-lt"/>
                <a:ea typeface="+mn-ea"/>
                <a:cs typeface="+mn-cs"/>
              </a:rPr>
              <a:t>onde apenas 14,4% têm acesso à eletricidade nas áreas rurais, em comparação com 64% na Ásia-Pacífico.</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73715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Em 2015, a Assembleia Geral das Nações Unidas lançou a Agenda 2030 para o Desenvolvimento Sustentável, que inclui 17 metas de desenvolvimento sustentável para as pessoas, o planeta e a prosperidade.  Ao longo deste curso, vamos nos concentrar no SDG7: "Garantir o acesso à energia acessível, confiável, sustentável e moderna para todos até 2030".</a:t>
            </a:r>
          </a:p>
          <a:p>
            <a:endParaRPr lang="en-US" dirty="0"/>
          </a:p>
          <a:p>
            <a:r>
              <a:rPr lang="en-US" dirty="0"/>
              <a:t>Um </a:t>
            </a:r>
            <a:r>
              <a:rPr lang="en-US" baseline="0" dirty="0"/>
              <a:t>estudo realizado por Fuso Nerini et al</a:t>
            </a:r>
            <a:r>
              <a:rPr lang="en-US" dirty="0"/>
              <a:t>. </a:t>
            </a:r>
            <a:r>
              <a:rPr lang="en-US" baseline="0" dirty="0"/>
              <a:t>em 2018 analisou as </a:t>
            </a:r>
            <a:r>
              <a:rPr lang="en-GB" sz="1200" b="0" i="0" u="none" strike="noStrike" kern="1200" baseline="0" dirty="0">
                <a:solidFill>
                  <a:schemeClr val="tx1"/>
                </a:solidFill>
                <a:latin typeface="+mn-lt"/>
                <a:ea typeface="+mn-ea"/>
                <a:cs typeface="+mn-cs"/>
              </a:rPr>
              <a:t>sinergias e os trade-offs entre o </a:t>
            </a:r>
            <a:r>
              <a:rPr lang="en-US" dirty="0"/>
              <a:t>ODS7 </a:t>
            </a:r>
            <a:r>
              <a:rPr lang="en-US" baseline="0" dirty="0"/>
              <a:t>e os outros 16 </a:t>
            </a:r>
            <a:r>
              <a:rPr lang="en-US" dirty="0"/>
              <a:t>Objetivos de Desenvolvimento Sustentável</a:t>
            </a:r>
            <a:r>
              <a:rPr lang="en-US" baseline="0" dirty="0"/>
              <a:t>. O estudo definiu uma definição ampla do sistema de energia para incluir todos os componentes dos sistemas antropogênicos e ambientais</a:t>
            </a:r>
            <a:r>
              <a:rPr lang="en-US" dirty="0"/>
              <a:t>. Isso </a:t>
            </a:r>
            <a:r>
              <a:rPr lang="en-US" baseline="0" dirty="0"/>
              <a:t>incluiu produção, conversão, fornecimento e uso de energia. No total, há 169 </a:t>
            </a:r>
            <a:r>
              <a:rPr lang="en-US" dirty="0"/>
              <a:t>metas </a:t>
            </a:r>
            <a:r>
              <a:rPr lang="en-US" baseline="0" dirty="0"/>
              <a:t>que apoiam esses 17 objetivos, e </a:t>
            </a:r>
            <a:r>
              <a:rPr lang="en-US" sz="1200" b="0" i="0" u="none" strike="noStrike" kern="1200" baseline="0" dirty="0">
                <a:solidFill>
                  <a:schemeClr val="tx1"/>
                </a:solidFill>
                <a:latin typeface="+mn-lt"/>
                <a:ea typeface="+mn-ea"/>
                <a:cs typeface="+mn-cs"/>
              </a:rPr>
              <a:t>o estudo constatou que </a:t>
            </a:r>
            <a:r>
              <a:rPr lang="en-US" dirty="0"/>
              <a:t>113 </a:t>
            </a:r>
            <a:r>
              <a:rPr lang="en-US" sz="1200" b="0" i="0" u="none" strike="noStrike" kern="1200" baseline="0" dirty="0">
                <a:solidFill>
                  <a:schemeClr val="tx1"/>
                </a:solidFill>
                <a:latin typeface="+mn-lt"/>
                <a:ea typeface="+mn-ea"/>
                <a:cs typeface="+mn-cs"/>
              </a:rPr>
              <a:t>metas, </a:t>
            </a:r>
            <a:r>
              <a:rPr lang="en-US" dirty="0"/>
              <a:t>aproximadamente 65%</a:t>
            </a:r>
            <a:r>
              <a:rPr lang="en-US" sz="1200" b="0" i="0" u="none" strike="noStrike" kern="1200" baseline="0" dirty="0">
                <a:solidFill>
                  <a:schemeClr val="tx1"/>
                </a:solidFill>
                <a:latin typeface="+mn-lt"/>
                <a:ea typeface="+mn-ea"/>
                <a:cs typeface="+mn-cs"/>
              </a:rPr>
              <a:t>, exigem ações a serem tomadas </a:t>
            </a:r>
            <a:r>
              <a:rPr lang="en-GB" sz="1200" b="0" i="0" u="none" strike="noStrike" kern="1200" baseline="0" dirty="0">
                <a:solidFill>
                  <a:schemeClr val="tx1"/>
                </a:solidFill>
                <a:latin typeface="+mn-lt"/>
                <a:ea typeface="+mn-ea"/>
                <a:cs typeface="+mn-cs"/>
              </a:rPr>
              <a:t>com relação aos sistemas de energia. Como o estudo adota essa definição ampla de energia, e a energia está presente em todos os lugares, as implicações </a:t>
            </a:r>
            <a:r>
              <a:rPr lang="en-GB" dirty="0"/>
              <a:t>para as </a:t>
            </a:r>
            <a:r>
              <a:rPr lang="en-GB" sz="1200" b="0" i="0" u="none" strike="noStrike" kern="1200" baseline="0" dirty="0">
                <a:solidFill>
                  <a:schemeClr val="tx1"/>
                </a:solidFill>
                <a:latin typeface="+mn-lt"/>
                <a:ea typeface="+mn-ea"/>
                <a:cs typeface="+mn-cs"/>
              </a:rPr>
              <a:t>outras metas são </a:t>
            </a:r>
            <a:r>
              <a:rPr lang="en-GB" dirty="0"/>
              <a:t>significativas</a:t>
            </a:r>
            <a:r>
              <a:rPr lang="en-GB" sz="1200" b="0" i="0" u="none" strike="noStrike" kern="1200" baseline="0" dirty="0">
                <a:solidFill>
                  <a:schemeClr val="tx1"/>
                </a:solidFill>
                <a:latin typeface="+mn-lt"/>
                <a:ea typeface="+mn-ea"/>
                <a:cs typeface="+mn-cs"/>
              </a:rPr>
              <a:t>. Isso significa que </a:t>
            </a:r>
            <a:r>
              <a:rPr lang="en-US" sz="1200" b="0" i="0" u="none" strike="noStrike" kern="1200" baseline="0" dirty="0">
                <a:solidFill>
                  <a:schemeClr val="tx1"/>
                </a:solidFill>
                <a:latin typeface="+mn-lt"/>
                <a:ea typeface="+mn-ea"/>
                <a:cs typeface="+mn-cs"/>
              </a:rPr>
              <a:t>são necessárias mudanças substanciais nos sistemas globais de energia para que as SDGs sejam alcançadas.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 sistema global de energia é o maior produtor </a:t>
            </a:r>
            <a:r>
              <a:rPr lang="en-US" dirty="0"/>
              <a:t>de gases de efeito estufa</a:t>
            </a:r>
            <a:r>
              <a:rPr lang="en-US" sz="1200" b="0" i="0" u="none" strike="noStrike" kern="1200" baseline="0" dirty="0">
                <a:solidFill>
                  <a:schemeClr val="tx1"/>
                </a:solidFill>
                <a:latin typeface="+mn-lt"/>
                <a:ea typeface="+mn-ea"/>
                <a:cs typeface="+mn-cs"/>
              </a:rPr>
              <a:t>, sendo responsável por </a:t>
            </a:r>
            <a:r>
              <a:rPr lang="en-US" dirty="0"/>
              <a:t>aproximadamente </a:t>
            </a:r>
            <a:r>
              <a:rPr lang="en-US" sz="1200" b="0" i="0" u="none" strike="noStrike" kern="1200" baseline="0" dirty="0">
                <a:solidFill>
                  <a:schemeClr val="tx1"/>
                </a:solidFill>
                <a:latin typeface="+mn-lt"/>
                <a:ea typeface="+mn-ea"/>
                <a:cs typeface="+mn-cs"/>
              </a:rPr>
              <a:t>60% do total de emissões antropogênicas. </a:t>
            </a:r>
            <a:r>
              <a:rPr lang="en-US" dirty="0"/>
              <a:t>Está claro </a:t>
            </a:r>
            <a:r>
              <a:rPr lang="en-US" sz="1200" b="0" i="0" u="none" strike="noStrike" kern="1200" baseline="0" dirty="0">
                <a:solidFill>
                  <a:schemeClr val="tx1"/>
                </a:solidFill>
                <a:latin typeface="+mn-lt"/>
                <a:ea typeface="+mn-ea"/>
                <a:cs typeface="+mn-cs"/>
              </a:rPr>
              <a:t>que o sistema de energia desempenha um papel fundamental no ODS 13, </a:t>
            </a:r>
            <a:r>
              <a:rPr lang="en-US" dirty="0"/>
              <a:t>Ação </a:t>
            </a:r>
            <a:r>
              <a:rPr lang="en-US" sz="1200" b="0" i="0" u="none" strike="noStrike" kern="1200" baseline="0" dirty="0">
                <a:solidFill>
                  <a:schemeClr val="tx1"/>
                </a:solidFill>
                <a:latin typeface="+mn-lt"/>
                <a:ea typeface="+mn-ea"/>
                <a:cs typeface="+mn-cs"/>
              </a:rPr>
              <a:t>Climática, </a:t>
            </a:r>
            <a:r>
              <a:rPr lang="en-US" dirty="0"/>
              <a:t>e também está ligado </a:t>
            </a:r>
            <a:r>
              <a:rPr lang="en-US" sz="1200" b="0" i="0" u="none" strike="noStrike" kern="1200" baseline="0" dirty="0">
                <a:solidFill>
                  <a:schemeClr val="tx1"/>
                </a:solidFill>
                <a:latin typeface="+mn-lt"/>
                <a:ea typeface="+mn-ea"/>
                <a:cs typeface="+mn-cs"/>
              </a:rPr>
              <a:t>à meta de investir em </a:t>
            </a:r>
            <a:r>
              <a:rPr lang="en-US" dirty="0"/>
              <a:t>sistemas </a:t>
            </a:r>
            <a:r>
              <a:rPr lang="en-US" sz="1200" b="0" i="0" u="none" strike="noStrike" kern="1200" baseline="0" dirty="0">
                <a:solidFill>
                  <a:schemeClr val="tx1"/>
                </a:solidFill>
                <a:latin typeface="+mn-lt"/>
                <a:ea typeface="+mn-ea"/>
                <a:cs typeface="+mn-cs"/>
              </a:rPr>
              <a:t>de energia de baixo carbono. No entanto</a:t>
            </a:r>
            <a:r>
              <a:rPr lang="en-US" dirty="0"/>
              <a:t>, </a:t>
            </a:r>
            <a:r>
              <a:rPr lang="en-US" sz="1200" b="0" i="0" u="none" strike="noStrike" kern="1200" baseline="0" dirty="0">
                <a:solidFill>
                  <a:schemeClr val="tx1"/>
                </a:solidFill>
                <a:latin typeface="+mn-lt"/>
                <a:ea typeface="+mn-ea"/>
                <a:cs typeface="+mn-cs"/>
              </a:rPr>
              <a:t>o sistema de energia também precisa ser confiável para permitir a adaptação e a resiliência às mudanças climáticas</a:t>
            </a:r>
            <a:r>
              <a:rPr lang="sv-SE" dirty="0"/>
              <a:t>. </a:t>
            </a:r>
            <a:endParaRPr lang="sv-SE" sz="1200" b="0" i="0" u="none" strike="noStrike" kern="1200" baseline="0" dirty="0">
              <a:solidFill>
                <a:schemeClr val="tx1"/>
              </a:solidFill>
              <a:latin typeface="+mn-lt"/>
              <a:ea typeface="+mn-ea"/>
              <a:cs typeface="+mn-cs"/>
            </a:endParaRPr>
          </a:p>
          <a:p>
            <a:r>
              <a:rPr lang="en-US" dirty="0"/>
              <a:t>Analisando </a:t>
            </a:r>
            <a:r>
              <a:rPr lang="en-US" baseline="0" dirty="0"/>
              <a:t>a igualdade </a:t>
            </a:r>
            <a:r>
              <a:rPr lang="en-US" dirty="0"/>
              <a:t>de gênero </a:t>
            </a:r>
            <a:r>
              <a:rPr lang="en-US" baseline="0" dirty="0"/>
              <a:t>(SDG5), o tempo gasto na coleta de lenha para cozinhar e iluminar é realizado principalmente por mulheres e meninas da família em países de renda baixa e média. Isso </a:t>
            </a:r>
            <a:r>
              <a:rPr lang="en-US" dirty="0"/>
              <a:t>representa </a:t>
            </a:r>
            <a:r>
              <a:rPr lang="en-US" baseline="0" dirty="0"/>
              <a:t>um risco para a segurança</a:t>
            </a:r>
            <a:r>
              <a:rPr lang="en-US" dirty="0"/>
              <a:t>, pois é preciso viajar para coletar a madeira. Há também um risco para a saúde resultante do </a:t>
            </a:r>
            <a:r>
              <a:rPr lang="en-US" baseline="0" dirty="0"/>
              <a:t>preparo da refeição em ambientes fechados se houver pouca ventilação. Isso leva à poluição do ar doméstico (</a:t>
            </a:r>
            <a:r>
              <a:rPr lang="en-US" dirty="0"/>
              <a:t>H A P</a:t>
            </a:r>
            <a:r>
              <a:rPr lang="en-US" baseline="0" dirty="0"/>
              <a:t>), que é uma emergência de saúde global, pois pode causar</a:t>
            </a:r>
            <a:r>
              <a:rPr lang="en-US" dirty="0"/>
              <a:t>, por exemplo, </a:t>
            </a:r>
            <a:r>
              <a:rPr lang="en-US" baseline="0" dirty="0"/>
              <a:t>doenças respiratórias</a:t>
            </a:r>
            <a:r>
              <a:rPr lang="en-US" dirty="0"/>
              <a:t>,</a:t>
            </a:r>
            <a:r>
              <a:rPr lang="en-US" baseline="0" dirty="0"/>
              <a:t> derrame ou doença cardíaca isquêmica. Além disso</a:t>
            </a:r>
            <a:r>
              <a:rPr lang="en-US" dirty="0"/>
              <a:t>, </a:t>
            </a:r>
            <a:r>
              <a:rPr lang="en-US" baseline="0" dirty="0"/>
              <a:t>o tempo gasto na coleta de lenha impõe </a:t>
            </a:r>
            <a:r>
              <a:rPr lang="en-US" dirty="0"/>
              <a:t>restrições significativas ao tempo disponível para educação, descanso e atividades para </a:t>
            </a:r>
            <a:r>
              <a:rPr lang="en-US" baseline="0" dirty="0"/>
              <a:t>gerar </a:t>
            </a:r>
            <a:r>
              <a:rPr lang="en-US" dirty="0"/>
              <a:t>renda.</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3948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9/5/2025</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9/5/2025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9/5/2025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9/5/2025</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9/5/2025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9/5/2025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9/5/2025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9/5/2025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9/5/2025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9/5/2025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9/5/2025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mestre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mestre</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9/5/2025</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8.jpe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0.jpe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38/s41560-017-0036-5"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apps.who.int/iris/bitstream/handle/10665/204717/9789241565233_eng.pdf;jsessionid=C8138DD2A37C77B0AEE56743FC13608E?sequence=1" TargetMode="External"/><Relationship Id="rId5" Type="http://schemas.openxmlformats.org/officeDocument/2006/relationships/hyperlink" Target="https://www.un.org/ldcportal/energy-access-and-main-challenges-in-the-ldcs/" TargetMode="External"/><Relationship Id="rId4" Type="http://schemas.openxmlformats.org/officeDocument/2006/relationships/hyperlink" Target="https://openknowledge.worldbank.org/handle/10986/33822"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3.jpeg"/><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xml"/><Relationship Id="rId7" Type="http://schemas.openxmlformats.org/officeDocument/2006/relationships/hyperlink" Target="https://creativecommons.org/licenses/by-nc-nd/4.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1016/j.esr.2020.100573" TargetMode="External"/><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38/s41560-017-0036-5"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doi.org/10.1016/j.esr.2017.12.002" TargetMode="External"/><Relationship Id="rId5" Type="http://schemas.openxmlformats.org/officeDocument/2006/relationships/hyperlink" Target="https://doi.org/10.21203/rs.3.rs-311311/v1" TargetMode="External"/><Relationship Id="rId4" Type="http://schemas.openxmlformats.org/officeDocument/2006/relationships/hyperlink" Target="https://doi.org/10.1016/j.esr.2020.100573"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usaid.gov/energy/mini-grids/economics/cost-effectiveness"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doi.org/10.5281/zenodo.4574031"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www.ren21.net/wp-content/uploads/2019/06/MinigridPolicyToolkit_Sep2014_EN.pdf" TargetMode="External"/><Relationship Id="rId7" Type="http://schemas.openxmlformats.org/officeDocument/2006/relationships/hyperlink" Target="https://doi.org/10.1596/1813-9450-7414"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doi.org/10.1088/1748-9326/aa7b29" TargetMode="External"/><Relationship Id="rId5" Type="http://schemas.openxmlformats.org/officeDocument/2006/relationships/hyperlink" Target="https://doi.org/10.1787/caf32f3b-en" TargetMode="External"/><Relationship Id="rId4" Type="http://schemas.openxmlformats.org/officeDocument/2006/relationships/hyperlink" Target="https://doi.org/10.1007/BF03399363"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ourworldindata.org/energy-access"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slideLayout" Target="../slideLayouts/slideLayout2.xml"/><Relationship Id="rId21" Type="http://schemas.openxmlformats.org/officeDocument/2006/relationships/image" Target="../media/image26.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audio" Target="../media/media8.mp3"/><Relationship Id="rId16" Type="http://schemas.openxmlformats.org/officeDocument/2006/relationships/image" Target="../media/image21.jpeg"/><Relationship Id="rId20" Type="http://schemas.openxmlformats.org/officeDocument/2006/relationships/image" Target="../media/image25.jpeg"/><Relationship Id="rId1" Type="http://schemas.microsoft.com/office/2007/relationships/media" Target="../media/media8.mp3"/><Relationship Id="rId6" Type="http://schemas.openxmlformats.org/officeDocument/2006/relationships/image" Target="../media/image11.jpeg"/><Relationship Id="rId11" Type="http://schemas.openxmlformats.org/officeDocument/2006/relationships/image" Target="../media/image16.jpeg"/><Relationship Id="rId24" Type="http://schemas.openxmlformats.org/officeDocument/2006/relationships/image" Target="../media/image2.png"/><Relationship Id="rId5" Type="http://schemas.openxmlformats.org/officeDocument/2006/relationships/image" Target="../media/image4.jpeg"/><Relationship Id="rId15" Type="http://schemas.openxmlformats.org/officeDocument/2006/relationships/image" Target="../media/image20.jpeg"/><Relationship Id="rId23" Type="http://schemas.openxmlformats.org/officeDocument/2006/relationships/hyperlink" Target="https://www.un.org/sustainabledevelopment/news/communications-material/" TargetMode="External"/><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notesSlide" Target="../notesSlides/notesSlide8.xml"/><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79DE5A30-9999-8E49-B40D-6D281B91847C}"/>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3584321"/>
            <a:ext cx="3320805"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OnSSET/Plataforma Global de Eletrificação</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28631" y="4215886"/>
            <a:ext cx="714674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1 </a:t>
            </a:r>
          </a:p>
          <a:p>
            <a:r>
              <a:rPr lang="en-ZA" sz="4400" b="1" dirty="0">
                <a:latin typeface="Open Sans ExtraBold"/>
                <a:ea typeface="Open Sans ExtraBold" panose="020B0606030504020204" pitchFamily="34" charset="0"/>
                <a:cs typeface="Open Sans ExtraBold" panose="020B0606030504020204" pitchFamily="34" charset="0"/>
              </a:rPr>
              <a:t>INTRODUÇÃO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PARA O CURSO</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6E17454E-BAE4-4AC9-9FEB-3679B2D0B1F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Versão 1.0</a:t>
            </a:r>
            <a:endParaRPr lang="en-US" sz="1050" dirty="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E70B1AD9-B13F-6B4F-A445-C464CF0558F2}"/>
              </a:ext>
            </a:extLst>
          </p:cNvPr>
          <p:cNvSpPr/>
          <p:nvPr/>
        </p:nvSpPr>
        <p:spPr>
          <a:xfrm>
            <a:off x="5618235"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 1.mp3" descr="Track1_Lecture1_Slide 1.mp3">
            <a:hlinkClick r:id="" action="ppaction://media"/>
            <a:extLst>
              <a:ext uri="{FF2B5EF4-FFF2-40B4-BE49-F238E27FC236}">
                <a16:creationId xmlns:a16="http://schemas.microsoft.com/office/drawing/2014/main" id="{7A65C880-24A1-8448-8A96-A033BCA51F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251374"/>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 meio ambiente e </a:t>
            </a:r>
            <a:r>
              <a:rPr lang="en-ZA" b="1" dirty="0">
                <a:latin typeface="Open Sans"/>
                <a:ea typeface="Open Sans" panose="020B0606030504020204" pitchFamily="34" charset="0"/>
                <a:cs typeface="Open Sans" panose="020B0606030504020204" pitchFamily="34" charset="0"/>
              </a:rPr>
              <a:t>os recursos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naturais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8710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OSD7 e Agenda </a:t>
            </a:r>
            <a:r>
              <a:rPr lang="en-GB" sz="4400" dirty="0">
                <a:latin typeface="Open Sans"/>
                <a:ea typeface="Open Sans" panose="020B0606030504020204" pitchFamily="34" charset="0"/>
                <a:cs typeface="Open Sans" panose="020B0606030504020204" pitchFamily="34" charset="0"/>
                <a:sym typeface="Bodoni SvtyTwo ITC TT-Book"/>
              </a:rPr>
              <a:t>2030  </a:t>
            </a:r>
          </a:p>
        </p:txBody>
      </p:sp>
      <p:pic>
        <p:nvPicPr>
          <p:cNvPr id="7" name="Content Placeholder 2"/>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003915" y="2157597"/>
            <a:ext cx="5338089" cy="3553033"/>
          </a:xfr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609" y="1388437"/>
            <a:ext cx="2881462" cy="4322193"/>
          </a:xfrm>
          <a:prstGeom prst="rect">
            <a:avLst/>
          </a:prstGeom>
        </p:spPr>
      </p:pic>
      <p:sp>
        <p:nvSpPr>
          <p:cNvPr id="2" name="Rectangle 1"/>
          <p:cNvSpPr/>
          <p:nvPr/>
        </p:nvSpPr>
        <p:spPr>
          <a:xfrm>
            <a:off x="9205368" y="6082107"/>
            <a:ext cx="2546595" cy="307777"/>
          </a:xfrm>
          <a:prstGeom prst="rect">
            <a:avLst/>
          </a:prstGeom>
        </p:spPr>
        <p:txBody>
          <a:bodyPr wrap="none" lIns="91440" tIns="45720" rIns="91440" bIns="45720" anchor="ctr">
            <a:spAutoFit/>
          </a:bodyPr>
          <a:lstStyle/>
          <a:p>
            <a:r>
              <a:rPr lang="en-GB" sz="1400" i="1" dirty="0">
                <a:latin typeface="Open Sans"/>
                <a:cs typeface="Calibri"/>
              </a:rPr>
              <a:t>OMS, 2016; Fuso-Nerini, 2018</a:t>
            </a:r>
          </a:p>
        </p:txBody>
      </p:sp>
      <p:sp>
        <p:nvSpPr>
          <p:cNvPr id="10" name="Oval 9">
            <a:extLst>
              <a:ext uri="{FF2B5EF4-FFF2-40B4-BE49-F238E27FC236}">
                <a16:creationId xmlns:a16="http://schemas.microsoft.com/office/drawing/2014/main" id="{BCBD6770-EE93-1148-ABA6-48C45D626F6E}"/>
              </a:ext>
            </a:extLst>
          </p:cNvPr>
          <p:cNvSpPr/>
          <p:nvPr/>
        </p:nvSpPr>
        <p:spPr>
          <a:xfrm>
            <a:off x="8555541" y="2080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0.mp3" descr="Track1_Lecture1_Slide10.mp3">
            <a:hlinkClick r:id="" action="ppaction://media"/>
            <a:extLst>
              <a:ext uri="{FF2B5EF4-FFF2-40B4-BE49-F238E27FC236}">
                <a16:creationId xmlns:a16="http://schemas.microsoft.com/office/drawing/2014/main" id="{539CD62F-B855-E144-967C-4FC632D540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2443" y="279412"/>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 energia desempenha um papel fundamental para garantir </a:t>
            </a:r>
            <a:r>
              <a:rPr lang="en-ZA" b="1" dirty="0">
                <a:latin typeface="Open Sans"/>
                <a:ea typeface="Open Sans" panose="020B0606030504020204" pitchFamily="34" charset="0"/>
                <a:cs typeface="Open Sans" panose="020B0606030504020204" pitchFamily="34" charset="0"/>
              </a:rPr>
              <a:t>o bem-estar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OSD7 e Agenda </a:t>
            </a:r>
            <a:r>
              <a:rPr lang="en-GB" sz="4400" dirty="0">
                <a:latin typeface="Open Sans"/>
                <a:ea typeface="Open Sans" panose="020B0606030504020204" pitchFamily="34" charset="0"/>
                <a:cs typeface="Open Sans" panose="020B0606030504020204" pitchFamily="34" charset="0"/>
                <a:sym typeface="Bodoni SvtyTwo ITC TT-Book"/>
              </a:rPr>
              <a:t>2030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006" y="3152797"/>
            <a:ext cx="4279042" cy="2958337"/>
          </a:xfrm>
          <a:prstGeom prst="rect">
            <a:avLst/>
          </a:prstGeom>
        </p:spPr>
      </p:pic>
      <p:sp>
        <p:nvSpPr>
          <p:cNvPr id="10" name="Rectangle 9"/>
          <p:cNvSpPr/>
          <p:nvPr/>
        </p:nvSpPr>
        <p:spPr>
          <a:xfrm>
            <a:off x="8589007" y="6076340"/>
            <a:ext cx="2751459" cy="307777"/>
          </a:xfrm>
          <a:prstGeom prst="rect">
            <a:avLst/>
          </a:prstGeom>
        </p:spPr>
        <p:txBody>
          <a:bodyPr wrap="none" lIns="91440" tIns="45720" rIns="91440" bIns="45720" anchor="t">
            <a:spAutoFit/>
          </a:bodyPr>
          <a:lstStyle/>
          <a:p>
            <a:r>
              <a:rPr lang="en-US" sz="1400" i="1" dirty="0">
                <a:latin typeface="Open Sans"/>
              </a:rPr>
              <a:t>Fuso Nerini et al, 2018; UNDESA, 2014</a:t>
            </a:r>
            <a:endParaRPr lang="en-GB" sz="1400" i="1" dirty="0">
              <a:latin typeface="Open Sans"/>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3754" y="1782905"/>
            <a:ext cx="5844799" cy="3896533"/>
          </a:xfrm>
          <a:prstGeom prst="rect">
            <a:avLst/>
          </a:prstGeom>
        </p:spPr>
      </p:pic>
      <p:sp>
        <p:nvSpPr>
          <p:cNvPr id="11" name="Oval 10">
            <a:extLst>
              <a:ext uri="{FF2B5EF4-FFF2-40B4-BE49-F238E27FC236}">
                <a16:creationId xmlns:a16="http://schemas.microsoft.com/office/drawing/2014/main" id="{DECE78BF-8CBA-8B40-8F02-7A4713A0E0A5}"/>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1.mp3" descr="Track1_Lecture1_Slide11.mp3">
            <a:hlinkClick r:id="" action="ppaction://media"/>
            <a:extLst>
              <a:ext uri="{FF2B5EF4-FFF2-40B4-BE49-F238E27FC236}">
                <a16:creationId xmlns:a16="http://schemas.microsoft.com/office/drawing/2014/main" id="{9E100D85-8A63-2640-B04A-E3E7236247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4991" y="601319"/>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E08BDB14-828A-493E-A456-1BF673F5F761}"/>
              </a:ext>
            </a:extLst>
          </p:cNvPr>
          <p:cNvPicPr>
            <a:picLocks noChangeAspect="1"/>
          </p:cNvPicPr>
          <p:nvPr/>
        </p:nvPicPr>
        <p:blipFill>
          <a:blip r:embed="rId5"/>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12</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Mensagem principal do OSD7 e interligações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OSD7 e Agenda </a:t>
            </a:r>
            <a:r>
              <a:rPr lang="en-GB" sz="4400" dirty="0">
                <a:latin typeface="Open Sans"/>
                <a:ea typeface="Open Sans" panose="020B0606030504020204" pitchFamily="34" charset="0"/>
                <a:cs typeface="Open Sans" panose="020B0606030504020204" pitchFamily="34" charset="0"/>
                <a:sym typeface="Bodoni SvtyTwo ITC TT-Book"/>
              </a:rPr>
              <a:t>2030  </a:t>
            </a:r>
          </a:p>
        </p:txBody>
      </p:sp>
      <p:sp>
        <p:nvSpPr>
          <p:cNvPr id="2" name="Content Placeholder 1"/>
          <p:cNvSpPr>
            <a:spLocks noGrp="1"/>
          </p:cNvSpPr>
          <p:nvPr>
            <p:ph idx="1"/>
          </p:nvPr>
        </p:nvSpPr>
        <p:spPr>
          <a:xfrm>
            <a:off x="838200" y="1825625"/>
            <a:ext cx="5648411" cy="2271284"/>
          </a:xfrm>
        </p:spPr>
        <p:txBody>
          <a:bodyPr vert="horz" lIns="91440" tIns="45720" rIns="91440" bIns="45720" rtlCol="0" anchor="t">
            <a:normAutofit fontScale="85000" lnSpcReduction="10000"/>
          </a:bodyPr>
          <a:lstStyle/>
          <a:p>
            <a:pPr>
              <a:lnSpc>
                <a:spcPct val="100000"/>
              </a:lnSpc>
            </a:pPr>
            <a:r>
              <a:rPr lang="en-US" sz="2000" dirty="0">
                <a:latin typeface="Open Sans"/>
              </a:rPr>
              <a:t>Um dos ODS é fornecer acesso à eletricidade para os </a:t>
            </a:r>
            <a:r>
              <a:rPr lang="en-GB" sz="2000" dirty="0">
                <a:latin typeface="Open Sans"/>
              </a:rPr>
              <a:t>789 milhões de pessoas que hoje vivem sem acesso</a:t>
            </a:r>
            <a:endParaRPr lang="en-GB" sz="2000" dirty="0">
              <a:latin typeface="Open Sans"/>
              <a:cs typeface="Calibri"/>
            </a:endParaRPr>
          </a:p>
          <a:p>
            <a:pPr>
              <a:lnSpc>
                <a:spcPct val="100000"/>
              </a:lnSpc>
            </a:pPr>
            <a:r>
              <a:rPr lang="en-GB" sz="2000" dirty="0">
                <a:latin typeface="Open Sans"/>
              </a:rPr>
              <a:t>A energia está ligada a cerca de 65% das metas</a:t>
            </a:r>
            <a:endParaRPr lang="en-GB" sz="2000" dirty="0">
              <a:latin typeface="Open Sans"/>
              <a:cs typeface="Calibri"/>
            </a:endParaRPr>
          </a:p>
          <a:p>
            <a:pPr>
              <a:lnSpc>
                <a:spcPct val="100000"/>
              </a:lnSpc>
            </a:pPr>
            <a:r>
              <a:rPr lang="en-GB" sz="2000" dirty="0">
                <a:latin typeface="Open Sans"/>
              </a:rPr>
              <a:t>Educação, saúde, igualdade de gênero e mudança climática são alguns dos ODS mencionados aqui que estão fortemente ligados ao sistema de energia.</a:t>
            </a:r>
            <a:endParaRPr lang="en-GB" sz="2000" dirty="0">
              <a:latin typeface="Open Sans"/>
              <a:cs typeface="Calibri"/>
            </a:endParaRPr>
          </a:p>
          <a:p>
            <a:pPr marL="0" indent="0">
              <a:lnSpc>
                <a:spcPct val="100000"/>
              </a:lnSpc>
              <a:buNone/>
            </a:pPr>
            <a:endParaRPr lang="en-GB" sz="2000" dirty="0">
              <a:latin typeface="Open Sans"/>
              <a:cs typeface="Calibri"/>
            </a:endParaRPr>
          </a:p>
          <a:p>
            <a:pPr>
              <a:lnSpc>
                <a:spcPct val="100000"/>
              </a:lnSpc>
            </a:pPr>
            <a:endParaRPr lang="en-GB" sz="2000" dirty="0">
              <a:latin typeface="Open Sans"/>
              <a:cs typeface="Calibri"/>
            </a:endParaRPr>
          </a:p>
        </p:txBody>
      </p:sp>
      <p:sp>
        <p:nvSpPr>
          <p:cNvPr id="7" name="Oval 6">
            <a:extLst>
              <a:ext uri="{FF2B5EF4-FFF2-40B4-BE49-F238E27FC236}">
                <a16:creationId xmlns:a16="http://schemas.microsoft.com/office/drawing/2014/main" id="{510594E7-7013-0E49-8EF3-B6A6CD9BC3B1}"/>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2.mp3" descr="Track1_Lecture1_Slide12.mp3">
            <a:hlinkClick r:id="" action="ppaction://media"/>
            <a:extLst>
              <a:ext uri="{FF2B5EF4-FFF2-40B4-BE49-F238E27FC236}">
                <a16:creationId xmlns:a16="http://schemas.microsoft.com/office/drawing/2014/main" id="{C034E27D-F96A-0946-ABDD-814024F10C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1289" y="601319"/>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CA0811EB-64F6-4BF0-89C3-27D57A20A0A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aprendizado</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46026" y="-105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1.2 Referências</a:t>
            </a:r>
          </a:p>
        </p:txBody>
      </p:sp>
      <p:sp>
        <p:nvSpPr>
          <p:cNvPr id="8" name="Rectangle 7"/>
          <p:cNvSpPr/>
          <p:nvPr/>
        </p:nvSpPr>
        <p:spPr>
          <a:xfrm>
            <a:off x="872793" y="1428166"/>
            <a:ext cx="9904986" cy="5262979"/>
          </a:xfrm>
          <a:prstGeom prst="rect">
            <a:avLst/>
          </a:prstGeom>
        </p:spPr>
        <p:txBody>
          <a:bodyPr wrap="square" lIns="91440" tIns="45720" rIns="91440" bIns="45720" anchor="t">
            <a:spAutoFit/>
          </a:bodyPr>
          <a:lstStyle/>
          <a:p>
            <a:r>
              <a:rPr lang="sv-SE" sz="1600" dirty="0">
                <a:latin typeface="Open Sans"/>
              </a:rPr>
              <a:t>Fuso Nerini, F., Tomei, J., To, L.S., Bisaga, I., Parikh, P., Black, M., Borrion, A., Spataru, C., Castán Broto, V., Anandarajah, G., Milligan, B., Mulugetta, Y., 2018. Mapping synergies and trade-offs between energy and the Sustainable Development Goals (Mapeamento de sinergias e compensações entre energia e os Objetivos de Desenvolvimento Sustentável). Nature Energy 3, 10-15. </a:t>
            </a:r>
            <a:r>
              <a:rPr lang="sv-SE" sz="1600" dirty="0">
                <a:latin typeface="Open Sans"/>
                <a:hlinkClick r:id="rId3"/>
              </a:rPr>
              <a:t>https://doi.org/10.1038/s41560-017-0036-5</a:t>
            </a:r>
            <a:endParaRPr lang="sv-SE" dirty="0">
              <a:cs typeface="Calibri" panose="020F0502020204030204"/>
            </a:endParaRPr>
          </a:p>
          <a:p>
            <a:endParaRPr lang="sv-SE" sz="1600" dirty="0">
              <a:latin typeface="Open Sans"/>
            </a:endParaRPr>
          </a:p>
          <a:p>
            <a:r>
              <a:rPr lang="sv-SE" sz="1600" dirty="0">
                <a:latin typeface="Open Sans"/>
              </a:rPr>
              <a:t>Agência Internacional de Energia; Agência Internacional de Energia Renovável; Divisão de Estatísticas das Nações Unidas; Banco Mundial; Organização Mundial da Saúde, 2020. Rastreamento do ODS 7 : The Energy Progress Report 2020. </a:t>
            </a:r>
            <a:r>
              <a:rPr lang="sv-SE" sz="1600" dirty="0">
                <a:latin typeface="Open Sans"/>
                <a:hlinkClick r:id="rId4">
                  <a:extLst>
                    <a:ext uri="{A12FA001-AC4F-418D-AE19-62706E023703}">
                      <ahyp:hlinkClr xmlns:ahyp="http://schemas.microsoft.com/office/drawing/2018/hyperlinkcolor" val="tx"/>
                    </a:ext>
                  </a:extLst>
                </a:hlinkClick>
              </a:rPr>
              <a:t>https://openknowledge.</a:t>
            </a:r>
            <a:r>
              <a:rPr lang="sv-SE" sz="1600" dirty="0">
                <a:latin typeface="Open Sans"/>
              </a:rPr>
              <a:t>worldbank.org/handle/10986/33822 </a:t>
            </a:r>
            <a:endParaRPr lang="en-US" sz="1600" dirty="0">
              <a:latin typeface="Open Sans"/>
            </a:endParaRPr>
          </a:p>
          <a:p>
            <a:pPr marL="342900" indent="-342900">
              <a:buAutoNum type="arabicPeriod"/>
            </a:pPr>
            <a:endParaRPr lang="sv-SE" sz="1600" dirty="0">
              <a:latin typeface="Open Sans"/>
            </a:endParaRPr>
          </a:p>
          <a:p>
            <a:r>
              <a:rPr lang="sv-SE" sz="1600" dirty="0">
                <a:latin typeface="Open Sans"/>
              </a:rPr>
              <a:t>Lenzi, T., Energy access and main challenges in the LDCs | LDC Portal. URL </a:t>
            </a:r>
            <a:r>
              <a:rPr lang="sv-SE" sz="1600" dirty="0">
                <a:latin typeface="Open Sans"/>
                <a:hlinkClick r:id="rId5">
                  <a:extLst>
                    <a:ext uri="{A12FA001-AC4F-418D-AE19-62706E023703}">
                      <ahyp:hlinkClr xmlns:ahyp="http://schemas.microsoft.com/office/drawing/2018/hyperlinkcolor" val="tx"/>
                    </a:ext>
                  </a:extLst>
                </a:hlinkClick>
              </a:rPr>
              <a:t>https://www.un.org/ldcportal/energy-access-and-main-challenges-in-the-ldcs/ </a:t>
            </a:r>
            <a:r>
              <a:rPr lang="sv-SE" sz="1600" dirty="0">
                <a:latin typeface="Open Sans"/>
              </a:rPr>
              <a:t>(acessado em 2.13.21).</a:t>
            </a:r>
          </a:p>
          <a:p>
            <a:endParaRPr lang="sv-SE" sz="1600" dirty="0">
              <a:latin typeface="Open Sans"/>
            </a:endParaRPr>
          </a:p>
          <a:p>
            <a:r>
              <a:rPr lang="sv-SE" sz="1600" dirty="0">
                <a:latin typeface="Open Sans"/>
              </a:rPr>
              <a:t>UNDESA, 2014. Eletricidade e educação: Os benefícios, barreiras e recomendações para alcançar a eletrificação das escolas primárias e secundárias.</a:t>
            </a:r>
          </a:p>
          <a:p>
            <a:pPr marL="342900" indent="-342900">
              <a:buAutoNum type="arabicPeriod"/>
            </a:pPr>
            <a:endParaRPr lang="sv-SE" sz="1600" dirty="0">
              <a:latin typeface="Open Sans"/>
            </a:endParaRPr>
          </a:p>
          <a:p>
            <a:r>
              <a:rPr lang="sv-SE" sz="1600" dirty="0">
                <a:latin typeface="Open Sans"/>
              </a:rPr>
              <a:t>OMS, 2016. Burning Opportunity: Clean Household Energy for Health, Sustainable Development, and Wellbeing of Women and Children [Documento WWW]. URL </a:t>
            </a:r>
            <a:r>
              <a:rPr lang="sv-SE" sz="1600" dirty="0">
                <a:latin typeface="Open Sans"/>
                <a:hlinkClick r:id="rId6"/>
              </a:rPr>
              <a:t>https://apps.who.int/iris/bitstream/handle/10665/204717/9789241565233_eng.pdf;jsessionid=C8138DD2A37C77B0AEE56743FC13608E?sequence=1 </a:t>
            </a:r>
            <a:r>
              <a:rPr lang="sv-SE" sz="1600" dirty="0">
                <a:latin typeface="Open Sans"/>
              </a:rPr>
              <a:t>(accessed 2.13.21).</a:t>
            </a:r>
            <a:endParaRPr lang="sv-SE" sz="1600" dirty="0">
              <a:ea typeface="+mn-lt"/>
              <a:cs typeface="+mn-lt"/>
            </a:endParaRPr>
          </a:p>
          <a:p>
            <a:pPr marL="342900" indent="-342900">
              <a:buAutoNum type="arabicPeriod"/>
            </a:pPr>
            <a:endParaRPr lang="sv-SE" sz="1600" dirty="0">
              <a:latin typeface="Open Sans"/>
            </a:endParaRPr>
          </a:p>
          <a:p>
            <a:endParaRPr lang="sv-SE" sz="1600" dirty="0">
              <a:latin typeface="Open Sans"/>
              <a:cs typeface="Calibri" panose="020F0502020204030204"/>
            </a:endParaRPr>
          </a:p>
          <a:p>
            <a:endParaRPr lang="sv-SE" sz="1600" dirty="0">
              <a:effectLst/>
              <a:latin typeface="Open Sans"/>
            </a:endParaRPr>
          </a:p>
        </p:txBody>
      </p:sp>
    </p:spTree>
    <p:extLst>
      <p:ext uri="{BB962C8B-B14F-4D97-AF65-F5344CB8AC3E}">
        <p14:creationId xmlns:p14="http://schemas.microsoft.com/office/powerpoint/2010/main" val="96841257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Modelagem de energia para suporte a políticas </a:t>
            </a:r>
          </a:p>
        </p:txBody>
      </p:sp>
      <p:sp>
        <p:nvSpPr>
          <p:cNvPr id="7" name="Title 10">
            <a:extLst>
              <a:ext uri="{FF2B5EF4-FFF2-40B4-BE49-F238E27FC236}">
                <a16:creationId xmlns:a16="http://schemas.microsoft.com/office/drawing/2014/main" id="{013FBADD-D0AE-42DB-9563-9845054B83AB}"/>
              </a:ext>
            </a:extLst>
          </p:cNvPr>
          <p:cNvSpPr txBox="1">
            <a:spLocks/>
          </p:cNvSpPr>
          <p:nvPr/>
        </p:nvSpPr>
        <p:spPr>
          <a:xfrm>
            <a:off x="846026" y="533234"/>
            <a:ext cx="6037374" cy="1492641"/>
          </a:xfrm>
          <a:prstGeom prst="rect">
            <a:avLst/>
          </a:prstGeom>
        </p:spPr>
        <p:txBody>
          <a:bodyPr vert="horz" lIns="91440" tIns="45720" rIns="91440" bIns="45720" rtlCol="0" anchor="b">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e a organização do processo de modelagem, das ferramentas e dos </a:t>
            </a:r>
            <a:r>
              <a:rPr lang="en-GB" sz="4400" dirty="0">
                <a:latin typeface="Open Sans"/>
                <a:ea typeface="Open Sans" panose="020B0606030504020204" pitchFamily="34" charset="0"/>
                <a:cs typeface="Open Sans" panose="020B0606030504020204" pitchFamily="34" charset="0"/>
                <a:sym typeface="Bodoni SvtyTwo ITC TT-Book"/>
              </a:rPr>
              <a:t>dados </a:t>
            </a:r>
          </a:p>
        </p:txBody>
      </p:sp>
      <p:sp>
        <p:nvSpPr>
          <p:cNvPr id="10" name="Rectangle 9"/>
          <p:cNvSpPr/>
          <p:nvPr/>
        </p:nvSpPr>
        <p:spPr>
          <a:xfrm>
            <a:off x="6338050" y="6096851"/>
            <a:ext cx="5437944" cy="307777"/>
          </a:xfrm>
          <a:prstGeom prst="rect">
            <a:avLst/>
          </a:prstGeom>
        </p:spPr>
        <p:txBody>
          <a:bodyPr wrap="square" lIns="91440" tIns="45720" rIns="91440" bIns="45720" anchor="t">
            <a:spAutoFit/>
          </a:bodyPr>
          <a:lstStyle/>
          <a:p>
            <a:r>
              <a:rPr lang="sv-SE" sz="1400" i="1" dirty="0">
                <a:latin typeface="Open Sans"/>
              </a:rPr>
              <a:t>Fuso Nerini et al., 2018; </a:t>
            </a:r>
            <a:r>
              <a:rPr lang="en-US" sz="1400" i="1" dirty="0">
                <a:latin typeface="Open Sans"/>
              </a:rPr>
              <a:t>Howells et al., 2021; Pfenninger et al., 2018</a:t>
            </a:r>
            <a:endParaRPr lang="en-GB" sz="1400" i="1" dirty="0">
              <a:latin typeface="Open San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956" y="2198510"/>
            <a:ext cx="4811403" cy="320789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97" y="4165023"/>
            <a:ext cx="3092629" cy="2051093"/>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6306" y="3291589"/>
            <a:ext cx="1835177" cy="2446902"/>
          </a:xfrm>
          <a:prstGeom prst="rect">
            <a:avLst/>
          </a:prstGeom>
        </p:spPr>
      </p:pic>
      <p:sp>
        <p:nvSpPr>
          <p:cNvPr id="14" name="Oval 13">
            <a:extLst>
              <a:ext uri="{FF2B5EF4-FFF2-40B4-BE49-F238E27FC236}">
                <a16:creationId xmlns:a16="http://schemas.microsoft.com/office/drawing/2014/main" id="{81E54AED-AF1D-9D41-B95E-1CDE0117DDBC}"/>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4.mp3" descr="Track1_Lecture1_Slide14.mp3">
            <a:hlinkClick r:id="" action="ppaction://media"/>
            <a:extLst>
              <a:ext uri="{FF2B5EF4-FFF2-40B4-BE49-F238E27FC236}">
                <a16:creationId xmlns:a16="http://schemas.microsoft.com/office/drawing/2014/main" id="{1980DF97-F21E-BE44-8070-2243F1CBA6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54765" y="873154"/>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15</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2C0C0842-7A2A-4330-BBF9-4433394F3CF0}"/>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Quatro observações críticas</a:t>
            </a:r>
          </a:p>
        </p:txBody>
      </p:sp>
      <p:sp>
        <p:nvSpPr>
          <p:cNvPr id="8" name="Content Placeholder 1">
            <a:extLst>
              <a:ext uri="{FF2B5EF4-FFF2-40B4-BE49-F238E27FC236}">
                <a16:creationId xmlns:a16="http://schemas.microsoft.com/office/drawing/2014/main" id="{BB66ECA3-0670-41AF-A672-365BA433D874}"/>
              </a:ext>
            </a:extLst>
          </p:cNvPr>
          <p:cNvSpPr>
            <a:spLocks noGrp="1"/>
          </p:cNvSpPr>
          <p:nvPr>
            <p:ph idx="1"/>
          </p:nvPr>
        </p:nvSpPr>
        <p:spPr>
          <a:xfrm>
            <a:off x="879389" y="2387446"/>
            <a:ext cx="10515600" cy="3782378"/>
          </a:xfrm>
        </p:spPr>
        <p:txBody>
          <a:bodyPr vert="horz" lIns="91440" tIns="45720" rIns="91440" bIns="45720" rtlCol="0" anchor="t">
            <a:normAutofit fontScale="92500" lnSpcReduction="20000"/>
          </a:bodyPr>
          <a:lstStyle/>
          <a:p>
            <a:pPr marL="285750" indent="-285750">
              <a:buFontTx/>
              <a:buChar char="-"/>
            </a:pPr>
            <a:r>
              <a:rPr lang="en-GB" sz="2000" b="1" dirty="0">
                <a:solidFill>
                  <a:srgbClr val="000000"/>
                </a:solidFill>
                <a:latin typeface="Open Sans" panose="020B0606030504020204"/>
              </a:rPr>
              <a:t>Análise opaca</a:t>
            </a:r>
          </a:p>
          <a:p>
            <a:pPr marL="742950" lvl="1" indent="-285750">
              <a:buFontTx/>
              <a:buChar char="-"/>
            </a:pPr>
            <a:r>
              <a:rPr lang="en-GB" sz="2000" dirty="0">
                <a:solidFill>
                  <a:srgbClr val="000000"/>
                </a:solidFill>
                <a:latin typeface="Open Sans" panose="020B0606030504020204"/>
              </a:rPr>
              <a:t>O processo de modelagem geralmente é uma "</a:t>
            </a:r>
            <a:r>
              <a:rPr lang="en-GB" sz="2000" dirty="0" err="1">
                <a:solidFill>
                  <a:srgbClr val="000000"/>
                </a:solidFill>
                <a:latin typeface="Open Sans" panose="020B0606030504020204"/>
              </a:rPr>
              <a:t>caixa</a:t>
            </a:r>
            <a:r>
              <a:rPr lang="en-GB" sz="2000" dirty="0">
                <a:solidFill>
                  <a:srgbClr val="000000"/>
                </a:solidFill>
                <a:latin typeface="Open Sans" panose="020B0606030504020204"/>
              </a:rPr>
              <a:t> </a:t>
            </a:r>
            <a:r>
              <a:rPr lang="en-GB" sz="2000" dirty="0" err="1">
                <a:solidFill>
                  <a:srgbClr val="000000"/>
                </a:solidFill>
                <a:latin typeface="Open Sans" panose="020B0606030504020204"/>
              </a:rPr>
              <a:t>preta</a:t>
            </a:r>
            <a:r>
              <a:rPr lang="en-GB" sz="2000" dirty="0">
                <a:solidFill>
                  <a:srgbClr val="000000"/>
                </a:solidFill>
                <a:latin typeface="Open Sans" panose="020B0606030504020204"/>
              </a:rPr>
              <a:t>” </a:t>
            </a:r>
          </a:p>
          <a:p>
            <a:pPr marL="742950" lvl="1" indent="-285750">
              <a:buFontTx/>
              <a:buChar char="-"/>
            </a:pPr>
            <a:r>
              <a:rPr lang="en-GB" sz="2000" dirty="0">
                <a:solidFill>
                  <a:srgbClr val="000000"/>
                </a:solidFill>
                <a:latin typeface="Open Sans" panose="020B0606030504020204"/>
              </a:rPr>
              <a:t>Leva a um baixo gerenciamento de conhecimento para modelagem de energia nacional</a:t>
            </a:r>
            <a:endParaRPr lang="en-GB" sz="2000" b="1" dirty="0">
              <a:solidFill>
                <a:srgbClr val="000000"/>
              </a:solidFill>
              <a:latin typeface="Open Sans" panose="020B0606030504020204"/>
            </a:endParaRPr>
          </a:p>
          <a:p>
            <a:pPr marL="285750" indent="-285750">
              <a:buFontTx/>
              <a:buChar char="-"/>
            </a:pPr>
            <a:r>
              <a:rPr lang="en-GB" sz="2000" b="1" dirty="0">
                <a:latin typeface="Open Sans" panose="020B0606030504020204"/>
              </a:rPr>
              <a:t>Cooperação comunitária</a:t>
            </a:r>
          </a:p>
          <a:p>
            <a:pPr marL="742950" lvl="1" indent="-285750">
              <a:buFontTx/>
              <a:buChar char="-"/>
            </a:pPr>
            <a:r>
              <a:rPr lang="en-GB" sz="2000" dirty="0">
                <a:latin typeface="Open Sans" panose="020B0606030504020204"/>
              </a:rPr>
              <a:t>O envolvimento de atores socioeconômicos pode aumentar a responsabilidade pela modelagem </a:t>
            </a:r>
          </a:p>
          <a:p>
            <a:pPr marL="742950" lvl="1" indent="-285750">
              <a:buFontTx/>
              <a:buChar char="-"/>
            </a:pPr>
            <a:r>
              <a:rPr lang="en-GB" sz="2000" dirty="0">
                <a:latin typeface="Open Sans" panose="020B0606030504020204"/>
              </a:rPr>
              <a:t>Falta de interfaces e organização para envolver a modelagem</a:t>
            </a:r>
          </a:p>
          <a:p>
            <a:pPr marL="342900" indent="-342900">
              <a:buFontTx/>
              <a:buChar char="-"/>
            </a:pPr>
            <a:r>
              <a:rPr lang="en-GB" sz="2000" b="1" dirty="0">
                <a:latin typeface="Open Sans" panose="020B0606030504020204"/>
              </a:rPr>
              <a:t>Questões downstream</a:t>
            </a:r>
          </a:p>
          <a:p>
            <a:pPr marL="800100" lvl="1" indent="-342900">
              <a:buFontTx/>
              <a:buChar char="-"/>
            </a:pPr>
            <a:r>
              <a:rPr lang="en-GB" sz="2000" dirty="0">
                <a:latin typeface="Open Sans" panose="020B0606030504020204"/>
              </a:rPr>
              <a:t>A política energética tem um impacto significativo em outros setores</a:t>
            </a:r>
          </a:p>
          <a:p>
            <a:pPr marL="342900" indent="-342900">
              <a:buFontTx/>
              <a:buChar char="-"/>
            </a:pPr>
            <a:r>
              <a:rPr lang="en-GB" sz="2000" b="1" dirty="0">
                <a:latin typeface="Open Sans" panose="020B0606030504020204"/>
              </a:rPr>
              <a:t>Capacidade de resposta adequada</a:t>
            </a:r>
          </a:p>
          <a:p>
            <a:pPr marL="800100" lvl="1" indent="-342900">
              <a:buFontTx/>
              <a:buChar char="-"/>
            </a:pPr>
            <a:r>
              <a:rPr lang="en-GB" sz="2000" dirty="0">
                <a:latin typeface="Open Sans" panose="020B0606030504020204"/>
              </a:rPr>
              <a:t>O impacto financeiro da modelagem de energia pode levar ao uso ineficiente do dinheiro. </a:t>
            </a:r>
          </a:p>
        </p:txBody>
      </p:sp>
      <p:sp>
        <p:nvSpPr>
          <p:cNvPr id="2" name="Rectangle 1"/>
          <p:cNvSpPr/>
          <p:nvPr/>
        </p:nvSpPr>
        <p:spPr>
          <a:xfrm>
            <a:off x="10124995" y="6094862"/>
            <a:ext cx="1704634"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3" name="Title 10">
            <a:extLst>
              <a:ext uri="{FF2B5EF4-FFF2-40B4-BE49-F238E27FC236}">
                <a16:creationId xmlns:a16="http://schemas.microsoft.com/office/drawing/2014/main" id="{3FB46578-397F-495A-A0A3-904A833619CE}"/>
              </a:ext>
            </a:extLst>
          </p:cNvPr>
          <p:cNvSpPr txBox="1">
            <a:spLocks/>
          </p:cNvSpPr>
          <p:nvPr/>
        </p:nvSpPr>
        <p:spPr>
          <a:xfrm>
            <a:off x="846026" y="533234"/>
            <a:ext cx="67866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e a organização do processo de modelagem, das ferramentas e dos </a:t>
            </a:r>
            <a:r>
              <a:rPr lang="en-GB" sz="4400" dirty="0">
                <a:latin typeface="Open Sans"/>
                <a:ea typeface="Open Sans" panose="020B0606030504020204" pitchFamily="34" charset="0"/>
                <a:cs typeface="Open Sans" panose="020B0606030504020204" pitchFamily="34" charset="0"/>
                <a:sym typeface="Bodoni SvtyTwo ITC TT-Book"/>
              </a:rPr>
              <a:t>dados </a:t>
            </a:r>
          </a:p>
        </p:txBody>
      </p:sp>
      <p:sp>
        <p:nvSpPr>
          <p:cNvPr id="9" name="Oval 8">
            <a:extLst>
              <a:ext uri="{FF2B5EF4-FFF2-40B4-BE49-F238E27FC236}">
                <a16:creationId xmlns:a16="http://schemas.microsoft.com/office/drawing/2014/main" id="{06CBB74F-311D-7547-97E5-6AC35937DBCA}"/>
              </a:ext>
            </a:extLst>
          </p:cNvPr>
          <p:cNvSpPr/>
          <p:nvPr/>
        </p:nvSpPr>
        <p:spPr>
          <a:xfrm>
            <a:off x="7449009" y="7984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5.mp3" descr="Track1_Lecture1_Slide15.mp3">
            <a:hlinkClick r:id="" action="ppaction://media"/>
            <a:extLst>
              <a:ext uri="{FF2B5EF4-FFF2-40B4-BE49-F238E27FC236}">
                <a16:creationId xmlns:a16="http://schemas.microsoft.com/office/drawing/2014/main" id="{88EECE5B-6FD7-8941-A346-A083072955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0374" y="878899"/>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4327E8D-F384-4A15-B367-C143A165F7D7}"/>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Os </a:t>
            </a:r>
            <a:r>
              <a:rPr lang="en-ZA" b="1" dirty="0">
                <a:latin typeface="Open Sans"/>
                <a:ea typeface="Open Sans" panose="020B0606030504020204" pitchFamily="34" charset="0"/>
                <a:cs typeface="Open Sans" panose="020B0606030504020204" pitchFamily="34" charset="0"/>
              </a:rPr>
              <a:t>princípios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governança  </a:t>
            </a:r>
          </a:p>
        </p:txBody>
      </p:sp>
      <p:sp>
        <p:nvSpPr>
          <p:cNvPr id="14" name="Title 10">
            <a:extLst>
              <a:ext uri="{FF2B5EF4-FFF2-40B4-BE49-F238E27FC236}">
                <a16:creationId xmlns:a16="http://schemas.microsoft.com/office/drawing/2014/main" id="{0C106CB6-7585-48B9-B187-D1531C29E47E}"/>
              </a:ext>
            </a:extLst>
          </p:cNvPr>
          <p:cNvSpPr txBox="1">
            <a:spLocks/>
          </p:cNvSpPr>
          <p:nvPr/>
        </p:nvSpPr>
        <p:spPr>
          <a:xfrm>
            <a:off x="846026" y="533234"/>
            <a:ext cx="5973874" cy="1492641"/>
          </a:xfrm>
          <a:prstGeom prst="rect">
            <a:avLst/>
          </a:prstGeom>
        </p:spPr>
        <p:txBody>
          <a:bodyPr vert="horz" lIns="91440" tIns="45720" rIns="91440" bIns="45720" rtlCol="0" anchor="b">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e a organização do processo de modelagem, das ferramentas e dos dados</a:t>
            </a:r>
            <a:endParaRPr lang="en-GB" sz="4400" dirty="0">
              <a:latin typeface="Open Sans"/>
              <a:ea typeface="Open Sans" panose="020B0606030504020204" pitchFamily="34" charset="0"/>
              <a:cs typeface="Open Sans" panose="020B0606030504020204" pitchFamily="34" charset="0"/>
            </a:endParaRPr>
          </a:p>
        </p:txBody>
      </p:sp>
      <p:sp>
        <p:nvSpPr>
          <p:cNvPr id="8" name="Content Placeholder 1">
            <a:extLst>
              <a:ext uri="{FF2B5EF4-FFF2-40B4-BE49-F238E27FC236}">
                <a16:creationId xmlns:a16="http://schemas.microsoft.com/office/drawing/2014/main" id="{BB66ECA3-0670-41AF-A672-365BA433D874}"/>
              </a:ext>
            </a:extLst>
          </p:cNvPr>
          <p:cNvSpPr>
            <a:spLocks noGrp="1"/>
          </p:cNvSpPr>
          <p:nvPr>
            <p:ph idx="1"/>
          </p:nvPr>
        </p:nvSpPr>
        <p:spPr>
          <a:xfrm>
            <a:off x="879389" y="2560166"/>
            <a:ext cx="10515600" cy="4351338"/>
          </a:xfrm>
        </p:spPr>
        <p:txBody>
          <a:bodyPr vert="horz" lIns="91440" tIns="45720" rIns="91440" bIns="45720" rtlCol="0" anchor="t">
            <a:normAutofit/>
          </a:bodyPr>
          <a:lstStyle/>
          <a:p>
            <a:pPr marL="0" indent="0">
              <a:buNone/>
            </a:pPr>
            <a:r>
              <a:rPr lang="sv-SE" sz="2000" b="1" dirty="0">
                <a:solidFill>
                  <a:srgbClr val="000000"/>
                </a:solidFill>
                <a:latin typeface="Open Sans" panose="020B0606030504020204"/>
              </a:rPr>
              <a:t>U4RIA é o acrônimo de</a:t>
            </a:r>
          </a:p>
          <a:p>
            <a:pPr marL="342900" indent="-342900">
              <a:buFontTx/>
              <a:buChar char="-"/>
            </a:pPr>
            <a:r>
              <a:rPr lang="sv-SE" sz="2000" b="1" dirty="0">
                <a:solidFill>
                  <a:srgbClr val="000000"/>
                </a:solidFill>
                <a:latin typeface="Open Sans" panose="020B0606030504020204"/>
              </a:rPr>
              <a:t>Ubuntu</a:t>
            </a:r>
            <a:endParaRPr lang="sv-SE" sz="2000" dirty="0">
              <a:solidFill>
                <a:srgbClr val="000000"/>
              </a:solidFill>
              <a:latin typeface="Open Sans" panose="020B0606030504020204"/>
            </a:endParaRPr>
          </a:p>
          <a:p>
            <a:pPr marL="342900" indent="-342900">
              <a:buFontTx/>
              <a:buChar char="-"/>
            </a:pPr>
            <a:r>
              <a:rPr lang="en-US" sz="2000" b="1" dirty="0">
                <a:latin typeface="Open Sans" panose="020B0606030504020204"/>
              </a:rPr>
              <a:t>Recuperabilidade</a:t>
            </a:r>
            <a:endParaRPr lang="en-US" sz="2000" dirty="0">
              <a:latin typeface="Open Sans" panose="020B0606030504020204"/>
            </a:endParaRPr>
          </a:p>
          <a:p>
            <a:pPr marL="342900" indent="-342900">
              <a:buFontTx/>
              <a:buChar char="-"/>
            </a:pPr>
            <a:r>
              <a:rPr lang="en-US" sz="2000" b="1" dirty="0">
                <a:latin typeface="Open Sans" panose="020B0606030504020204"/>
              </a:rPr>
              <a:t>Reutilização</a:t>
            </a:r>
            <a:endParaRPr lang="en-US" sz="2000" dirty="0">
              <a:latin typeface="Open Sans" panose="020B0606030504020204"/>
            </a:endParaRPr>
          </a:p>
          <a:p>
            <a:pPr marL="342900" indent="-342900">
              <a:buFontTx/>
              <a:buChar char="-"/>
            </a:pPr>
            <a:r>
              <a:rPr lang="en-US" sz="2000" b="1" dirty="0">
                <a:latin typeface="Open Sans" panose="020B0606030504020204"/>
              </a:rPr>
              <a:t>Repetibilidade</a:t>
            </a:r>
            <a:endParaRPr lang="en-US" sz="2000" dirty="0">
              <a:latin typeface="Open Sans" panose="020B0606030504020204"/>
            </a:endParaRPr>
          </a:p>
          <a:p>
            <a:pPr marL="342900" indent="-342900">
              <a:buFontTx/>
              <a:buChar char="-"/>
            </a:pPr>
            <a:r>
              <a:rPr lang="en-US" sz="2000" b="1" dirty="0">
                <a:latin typeface="Open Sans" panose="020B0606030504020204"/>
              </a:rPr>
              <a:t>Reconstrução</a:t>
            </a:r>
          </a:p>
          <a:p>
            <a:pPr marL="342900" indent="-342900">
              <a:buFontTx/>
              <a:buChar char="-"/>
            </a:pPr>
            <a:r>
              <a:rPr lang="en-US" sz="2000" b="1" dirty="0">
                <a:latin typeface="Open Sans" panose="020B0606030504020204"/>
              </a:rPr>
              <a:t>Interoperabilidade</a:t>
            </a:r>
            <a:endParaRPr lang="en-US" sz="2000" dirty="0">
              <a:latin typeface="Open Sans" panose="020B0606030504020204"/>
            </a:endParaRPr>
          </a:p>
          <a:p>
            <a:pPr marL="342900" indent="-342900">
              <a:buFontTx/>
              <a:buChar char="-"/>
            </a:pPr>
            <a:r>
              <a:rPr lang="en-US" sz="2000" b="1" dirty="0">
                <a:latin typeface="Open Sans" panose="020B0606030504020204"/>
              </a:rPr>
              <a:t>Auditabilidade</a:t>
            </a:r>
            <a:endParaRPr lang="sv-SE" sz="2000" b="1" dirty="0">
              <a:latin typeface="Open Sans" panose="020B0606030504020204"/>
            </a:endParaRPr>
          </a:p>
        </p:txBody>
      </p:sp>
      <p:sp>
        <p:nvSpPr>
          <p:cNvPr id="2" name="Rectangle 1">
            <a:extLst>
              <a:ext uri="{FF2B5EF4-FFF2-40B4-BE49-F238E27FC236}">
                <a16:creationId xmlns:a16="http://schemas.microsoft.com/office/drawing/2014/main" id="{34D55976-ED3E-43AB-9B8D-B4801B7B7D36}"/>
              </a:ext>
            </a:extLst>
          </p:cNvPr>
          <p:cNvSpPr/>
          <p:nvPr/>
        </p:nvSpPr>
        <p:spPr>
          <a:xfrm>
            <a:off x="10076928" y="6094862"/>
            <a:ext cx="1704634"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9" name="Oval 8">
            <a:extLst>
              <a:ext uri="{FF2B5EF4-FFF2-40B4-BE49-F238E27FC236}">
                <a16:creationId xmlns:a16="http://schemas.microsoft.com/office/drawing/2014/main" id="{CD18DFB0-80F2-954E-B922-D317D491BCB9}"/>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16.mp3" descr="Track1_Lecture1_Slide16.mp3">
            <a:hlinkClick r:id="" action="ppaction://media"/>
            <a:extLst>
              <a:ext uri="{FF2B5EF4-FFF2-40B4-BE49-F238E27FC236}">
                <a16:creationId xmlns:a16="http://schemas.microsoft.com/office/drawing/2014/main" id="{38F7C6C4-969B-E34C-B57C-4A3CB4C59D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4765" y="873683"/>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4" name="Title 10">
            <a:extLst>
              <a:ext uri="{FF2B5EF4-FFF2-40B4-BE49-F238E27FC236}">
                <a16:creationId xmlns:a16="http://schemas.microsoft.com/office/drawing/2014/main" id="{56DAF153-66D6-4BF5-AB63-A35DE4E9AD3D}"/>
              </a:ext>
            </a:extLst>
          </p:cNvPr>
          <p:cNvSpPr txBox="1">
            <a:spLocks/>
          </p:cNvSpPr>
          <p:nvPr/>
        </p:nvSpPr>
        <p:spPr>
          <a:xfrm>
            <a:off x="846026" y="533234"/>
            <a:ext cx="65707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e a organização do processo de modelagem, das ferramentas e dos </a:t>
            </a:r>
            <a:r>
              <a:rPr lang="en-GB" sz="4400" dirty="0">
                <a:latin typeface="Open Sans"/>
                <a:ea typeface="Open Sans" panose="020B0606030504020204" pitchFamily="34" charset="0"/>
                <a:cs typeface="Open Sans" panose="020B0606030504020204" pitchFamily="34" charset="0"/>
                <a:sym typeface="Bodoni SvtyTwo ITC TT-Book"/>
              </a:rPr>
              <a:t>dados </a:t>
            </a:r>
          </a:p>
        </p:txBody>
      </p:sp>
      <p:sp>
        <p:nvSpPr>
          <p:cNvPr id="12" name="Rectangle 11">
            <a:extLst>
              <a:ext uri="{FF2B5EF4-FFF2-40B4-BE49-F238E27FC236}">
                <a16:creationId xmlns:a16="http://schemas.microsoft.com/office/drawing/2014/main" id="{A4327E8D-F384-4A15-B367-C143A165F7D7}"/>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Exemplo de estado da arte </a:t>
            </a:r>
            <a:r>
              <a:rPr lang="en-SE"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Costa </a:t>
            </a:r>
            <a:r>
              <a:rPr lang="en-ZA" b="1" dirty="0">
                <a:latin typeface="Open Sans"/>
                <a:ea typeface="Open Sans" panose="020B0606030504020204" pitchFamily="34" charset="0"/>
                <a:cs typeface="Open Sans" panose="020B0606030504020204" pitchFamily="34" charset="0"/>
              </a:rPr>
              <a:t>Rica </a:t>
            </a:r>
          </a:p>
        </p:txBody>
      </p:sp>
      <p:sp>
        <p:nvSpPr>
          <p:cNvPr id="4" name="Rectangle 3"/>
          <p:cNvSpPr/>
          <p:nvPr/>
        </p:nvSpPr>
        <p:spPr>
          <a:xfrm rot="10800000" flipV="1">
            <a:off x="6564251" y="3570524"/>
            <a:ext cx="3332875" cy="415498"/>
          </a:xfrm>
          <a:prstGeom prst="rect">
            <a:avLst/>
          </a:prstGeom>
        </p:spPr>
        <p:txBody>
          <a:bodyPr wrap="square" lIns="91440" tIns="45720" rIns="91440" bIns="45720" anchor="ctr">
            <a:spAutoFit/>
          </a:bodyPr>
          <a:lstStyle/>
          <a:p>
            <a:r>
              <a:rPr lang="en-GB" sz="1050" b="1" dirty="0">
                <a:latin typeface="Open Sans"/>
              </a:rPr>
              <a:t>Fonte da imagem</a:t>
            </a:r>
            <a:r>
              <a:rPr lang="en-GB" sz="1050" dirty="0">
                <a:latin typeface="Open Sans"/>
              </a:rPr>
              <a:t>: Adaptado de Godínez-Zamora </a:t>
            </a:r>
            <a:br>
              <a:rPr lang="en-GB" sz="1050" dirty="0">
                <a:latin typeface="Open Sans"/>
              </a:rPr>
            </a:br>
            <a:r>
              <a:rPr lang="en-GB" sz="1050" dirty="0">
                <a:latin typeface="Open Sans"/>
              </a:rPr>
              <a:t>et al, 2020, </a:t>
            </a:r>
            <a:r>
              <a:rPr lang="en-GB" sz="1050" dirty="0">
                <a:latin typeface="Open Sans"/>
                <a:hlinkClick r:id="rId6"/>
              </a:rPr>
              <a:t>imagem</a:t>
            </a:r>
            <a:r>
              <a:rPr lang="en-GB" sz="1050" dirty="0">
                <a:latin typeface="Open Sans"/>
              </a:rPr>
              <a:t>, licenciada sob </a:t>
            </a:r>
            <a:r>
              <a:rPr lang="en-GB" sz="1050" dirty="0">
                <a:latin typeface="Open Sans"/>
                <a:hlinkClick r:id="rId7"/>
              </a:rPr>
              <a:t>CC-BY 4.0</a:t>
            </a:r>
            <a:endParaRPr lang="en-GB" sz="1050" dirty="0">
              <a:latin typeface="Open Sans"/>
            </a:endParaRPr>
          </a:p>
        </p:txBody>
      </p:sp>
      <p:sp>
        <p:nvSpPr>
          <p:cNvPr id="15" name="Rectangle 14"/>
          <p:cNvSpPr/>
          <p:nvPr/>
        </p:nvSpPr>
        <p:spPr>
          <a:xfrm>
            <a:off x="9363398" y="6086698"/>
            <a:ext cx="2047868" cy="307777"/>
          </a:xfrm>
          <a:prstGeom prst="rect">
            <a:avLst/>
          </a:prstGeom>
        </p:spPr>
        <p:txBody>
          <a:bodyPr wrap="none" lIns="91440" tIns="45720" rIns="91440" bIns="45720" anchor="t">
            <a:spAutoFit/>
          </a:bodyPr>
          <a:lstStyle/>
          <a:p>
            <a:r>
              <a:rPr lang="sv-SE" sz="1400" i="1" dirty="0">
                <a:latin typeface="Open Sans"/>
              </a:rPr>
              <a:t>Godínez-Zamora </a:t>
            </a:r>
            <a:r>
              <a:rPr lang="en-US" sz="1400" i="1" dirty="0">
                <a:latin typeface="Open Sans"/>
              </a:rPr>
              <a:t>et al.,2020</a:t>
            </a:r>
            <a:endParaRPr lang="en-GB" sz="1400" i="1" dirty="0">
              <a:latin typeface="Open Sans"/>
              <a:cs typeface="Calibri"/>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084" y="3430471"/>
            <a:ext cx="5407762" cy="2598725"/>
          </a:xfrm>
          <a:prstGeom prst="rect">
            <a:avLst/>
          </a:prstGeom>
        </p:spPr>
      </p:pic>
      <p:sp>
        <p:nvSpPr>
          <p:cNvPr id="17" name="Rectangle 16"/>
          <p:cNvSpPr/>
          <p:nvPr/>
        </p:nvSpPr>
        <p:spPr>
          <a:xfrm>
            <a:off x="882715" y="6140149"/>
            <a:ext cx="3818674" cy="246221"/>
          </a:xfrm>
          <a:prstGeom prst="rect">
            <a:avLst/>
          </a:prstGeom>
        </p:spPr>
        <p:txBody>
          <a:bodyPr wrap="none" lIns="91440" tIns="45720" rIns="91440" bIns="45720" anchor="t">
            <a:spAutoFit/>
          </a:bodyPr>
          <a:lstStyle/>
          <a:p>
            <a:r>
              <a:rPr lang="en-GB" sz="1000" b="1" dirty="0">
                <a:latin typeface="Open Sans"/>
              </a:rPr>
              <a:t>Fonte da imagem</a:t>
            </a:r>
            <a:r>
              <a:rPr lang="en-GB" sz="1000" dirty="0">
                <a:latin typeface="Open Sans"/>
              </a:rPr>
              <a:t>: </a:t>
            </a:r>
            <a:r>
              <a:rPr lang="sv-SE" sz="1000" dirty="0">
                <a:latin typeface="Open Sans"/>
              </a:rPr>
              <a:t>Godínez-Zamora </a:t>
            </a:r>
            <a:r>
              <a:rPr lang="en-GB" sz="1000" dirty="0">
                <a:latin typeface="Open Sans"/>
              </a:rPr>
              <a:t>et al, 2020, </a:t>
            </a:r>
            <a:r>
              <a:rPr lang="en-GB" sz="1000" dirty="0">
                <a:latin typeface="Open Sans"/>
                <a:hlinkClick r:id="rId6"/>
              </a:rPr>
              <a:t>imagem</a:t>
            </a:r>
            <a:r>
              <a:rPr lang="en-GB" sz="1000" dirty="0">
                <a:latin typeface="Open Sans"/>
              </a:rPr>
              <a:t>, licenciada sob </a:t>
            </a:r>
            <a:r>
              <a:rPr lang="en-GB" sz="1000" dirty="0">
                <a:latin typeface="Open Sans"/>
                <a:hlinkClick r:id="rId7"/>
              </a:rPr>
              <a:t>CC-BY 4.0</a:t>
            </a:r>
            <a:endParaRPr lang="en-GB" sz="1000" dirty="0">
              <a:latin typeface="Open Sans"/>
            </a:endParaRPr>
          </a:p>
        </p:txBody>
      </p:sp>
      <p:pic>
        <p:nvPicPr>
          <p:cNvPr id="7" name="Picture 7" descr="Graphical user interface, text, application, chat or text message&#10;&#10;Description automatically generated">
            <a:extLst>
              <a:ext uri="{FF2B5EF4-FFF2-40B4-BE49-F238E27FC236}">
                <a16:creationId xmlns:a16="http://schemas.microsoft.com/office/drawing/2014/main" id="{2A136C38-772A-416B-BDE5-11EFED151EE5}"/>
              </a:ext>
            </a:extLst>
          </p:cNvPr>
          <p:cNvPicPr>
            <a:picLocks noChangeAspect="1"/>
          </p:cNvPicPr>
          <p:nvPr/>
        </p:nvPicPr>
        <p:blipFill>
          <a:blip r:embed="rId9"/>
          <a:stretch>
            <a:fillRect/>
          </a:stretch>
        </p:blipFill>
        <p:spPr>
          <a:xfrm>
            <a:off x="6593457" y="2544748"/>
            <a:ext cx="4928558" cy="1049638"/>
          </a:xfrm>
          <a:prstGeom prst="rect">
            <a:avLst/>
          </a:prstGeom>
        </p:spPr>
      </p:pic>
      <p:sp>
        <p:nvSpPr>
          <p:cNvPr id="11" name="Oval 10">
            <a:extLst>
              <a:ext uri="{FF2B5EF4-FFF2-40B4-BE49-F238E27FC236}">
                <a16:creationId xmlns:a16="http://schemas.microsoft.com/office/drawing/2014/main" id="{E3AEF6D1-C517-3942-AC50-EE382686875A}"/>
              </a:ext>
            </a:extLst>
          </p:cNvPr>
          <p:cNvSpPr/>
          <p:nvPr/>
        </p:nvSpPr>
        <p:spPr>
          <a:xfrm>
            <a:off x="7449009"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7.mp3" descr="Track1_Lecture1_Slide17.mp3">
            <a:hlinkClick r:id="" action="ppaction://media"/>
            <a:extLst>
              <a:ext uri="{FF2B5EF4-FFF2-40B4-BE49-F238E27FC236}">
                <a16:creationId xmlns:a16="http://schemas.microsoft.com/office/drawing/2014/main" id="{10F94DE0-D32B-4146-AB2D-BF23815617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20374" y="865974"/>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0772570E-1016-4FE8-9D1F-DD32874BA1F6}"/>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Principais </a:t>
            </a:r>
            <a:r>
              <a:rPr lang="en-ZA" b="1" dirty="0">
                <a:latin typeface="Open Sans"/>
                <a:ea typeface="Open Sans" panose="020B0606030504020204" pitchFamily="34" charset="0"/>
                <a:cs typeface="Open Sans" panose="020B0606030504020204" pitchFamily="34" charset="0"/>
              </a:rPr>
              <a:t>mensagens </a:t>
            </a:r>
          </a:p>
        </p:txBody>
      </p:sp>
      <p:sp>
        <p:nvSpPr>
          <p:cNvPr id="12" name="Content Placeholder 1">
            <a:extLst>
              <a:ext uri="{FF2B5EF4-FFF2-40B4-BE49-F238E27FC236}">
                <a16:creationId xmlns:a16="http://schemas.microsoft.com/office/drawing/2014/main" id="{49649CD5-2F54-48FF-A3F4-19C950DD9F67}"/>
              </a:ext>
            </a:extLst>
          </p:cNvPr>
          <p:cNvSpPr>
            <a:spLocks noGrp="1"/>
          </p:cNvSpPr>
          <p:nvPr>
            <p:ph idx="1"/>
          </p:nvPr>
        </p:nvSpPr>
        <p:spPr>
          <a:xfrm>
            <a:off x="879389" y="2560166"/>
            <a:ext cx="10515600" cy="3525708"/>
          </a:xfrm>
        </p:spPr>
        <p:txBody>
          <a:bodyPr vert="horz" lIns="91440" tIns="45720" rIns="91440" bIns="45720" rtlCol="0" anchor="t">
            <a:normAutofit/>
          </a:bodyPr>
          <a:lstStyle/>
          <a:p>
            <a:pPr marL="285750" indent="-285750"/>
            <a:r>
              <a:rPr lang="en-GB" sz="2000" dirty="0">
                <a:latin typeface="Open Sans" panose="020B0606030504020204"/>
              </a:rPr>
              <a:t>O sistema de energia tem muitas interligações e é importante para o bem-estar das pessoas. Ao mesmo tempo, ele é muito intensivo em capital.</a:t>
            </a:r>
          </a:p>
          <a:p>
            <a:pPr marL="285750" indent="-285750"/>
            <a:r>
              <a:rPr lang="en-GB" sz="2000" dirty="0">
                <a:latin typeface="Open Sans" panose="020B0606030504020204"/>
              </a:rPr>
              <a:t>A modelagem de energia para apoio a políticas é, muitas vezes, um processo opaco e carece de envolvimento da comunidade. </a:t>
            </a:r>
          </a:p>
          <a:p>
            <a:pPr marL="285750" indent="-285750"/>
            <a:r>
              <a:rPr lang="en-GB" sz="2000" dirty="0">
                <a:latin typeface="Open Sans" panose="020B0606030504020204"/>
              </a:rPr>
              <a:t>A política energética tem grandes impactos posteriores em outros setores e, portanto, precisa de responsabilidade</a:t>
            </a:r>
          </a:p>
          <a:p>
            <a:pPr marL="285750" indent="-285750"/>
            <a:r>
              <a:rPr lang="en-GB" sz="2000" dirty="0">
                <a:latin typeface="Open Sans" panose="020B0606030504020204"/>
              </a:rPr>
              <a:t>Princípios orientadores: U4RIA (Ubuntu, Recuperabilidade, Reutilização, Repetibilidade, Reconstrução, Interoperabilidade e Auditabilidade)</a:t>
            </a:r>
          </a:p>
        </p:txBody>
      </p:sp>
      <p:sp>
        <p:nvSpPr>
          <p:cNvPr id="14" name="Title 10">
            <a:extLst>
              <a:ext uri="{FF2B5EF4-FFF2-40B4-BE49-F238E27FC236}">
                <a16:creationId xmlns:a16="http://schemas.microsoft.com/office/drawing/2014/main" id="{93A14596-AFD3-48B8-99F5-DEEBC0E1A926}"/>
              </a:ext>
            </a:extLst>
          </p:cNvPr>
          <p:cNvSpPr txBox="1">
            <a:spLocks/>
          </p:cNvSpPr>
          <p:nvPr/>
        </p:nvSpPr>
        <p:spPr>
          <a:xfrm>
            <a:off x="846026" y="533234"/>
            <a:ext cx="68120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e a organização do processo de modelagem, das ferramentas e dos dados</a:t>
            </a:r>
            <a:endParaRPr lang="en-GB" sz="4400" dirty="0">
              <a:latin typeface="Open Sans"/>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A00DF53A-3BFC-4DE5-8845-2E1A135393A0}"/>
              </a:ext>
            </a:extLst>
          </p:cNvPr>
          <p:cNvSpPr/>
          <p:nvPr/>
        </p:nvSpPr>
        <p:spPr>
          <a:xfrm>
            <a:off x="10069937" y="6087871"/>
            <a:ext cx="1650132"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8" name="Oval 7">
            <a:extLst>
              <a:ext uri="{FF2B5EF4-FFF2-40B4-BE49-F238E27FC236}">
                <a16:creationId xmlns:a16="http://schemas.microsoft.com/office/drawing/2014/main" id="{265665E6-D650-3F4C-9790-F083D4259431}"/>
              </a:ext>
            </a:extLst>
          </p:cNvPr>
          <p:cNvSpPr/>
          <p:nvPr/>
        </p:nvSpPr>
        <p:spPr>
          <a:xfrm>
            <a:off x="7477289" y="8023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8.mp3" descr="Track1_Lecture1_Slide18.mp3">
            <a:hlinkClick r:id="" action="ppaction://media"/>
            <a:extLst>
              <a:ext uri="{FF2B5EF4-FFF2-40B4-BE49-F238E27FC236}">
                <a16:creationId xmlns:a16="http://schemas.microsoft.com/office/drawing/2014/main" id="{45FD8638-F8DF-8A47-B024-0CB16958DE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8654" y="874212"/>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CE090FF5-BE9D-4BE9-AD81-804819FCBE9C}"/>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aprendizado</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792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1.3 Referências</a:t>
            </a:r>
          </a:p>
        </p:txBody>
      </p:sp>
      <p:sp>
        <p:nvSpPr>
          <p:cNvPr id="12" name="Rectangle 11"/>
          <p:cNvSpPr/>
          <p:nvPr/>
        </p:nvSpPr>
        <p:spPr>
          <a:xfrm>
            <a:off x="887215" y="1300584"/>
            <a:ext cx="10890992" cy="6247864"/>
          </a:xfrm>
          <a:prstGeom prst="rect">
            <a:avLst/>
          </a:prstGeom>
        </p:spPr>
        <p:txBody>
          <a:bodyPr wrap="square" lIns="91440" tIns="45720" rIns="91440" bIns="45720" anchor="t">
            <a:spAutoFit/>
          </a:bodyPr>
          <a:lstStyle/>
          <a:p>
            <a:r>
              <a:rPr lang="sv-SE" sz="1600" dirty="0">
                <a:latin typeface="Open Sans"/>
              </a:rPr>
              <a:t>Fuso Nerini, F., Tomei, J., To, L.S., Bisaga, I., Parikh, P., Black, M., Borrion, A., Spataru, C., Castán Broto, V., Anandarajah, G., Milligan, B., Mulugetta, Y., 2018. Mapping synergies and trade-offs between energy and the Sustainable Development Goals (Mapeamento de sinergias e compensações entre energia e os Objetivos de Desenvolvimento Sustentável). Nature Energy 3, 10-15. </a:t>
            </a:r>
            <a:r>
              <a:rPr lang="sv-SE" sz="1600" dirty="0">
                <a:latin typeface="Open Sans"/>
                <a:hlinkClick r:id="rId3"/>
              </a:rPr>
              <a:t>https://doi.org/10.1038/s41560-017-0036-5</a:t>
            </a:r>
            <a:endParaRPr lang="sv-SE" sz="1600" dirty="0">
              <a:latin typeface="Open Sans"/>
              <a:cs typeface="Calibri" panose="020F0502020204030204"/>
            </a:endParaRPr>
          </a:p>
          <a:p>
            <a:endParaRPr lang="sv-SE" sz="1600" dirty="0">
              <a:latin typeface="Open Sans"/>
            </a:endParaRPr>
          </a:p>
          <a:p>
            <a:r>
              <a:rPr lang="sv-SE" sz="1600" dirty="0">
                <a:latin typeface="Open Sans"/>
              </a:rPr>
              <a:t>Godínez-Zamora, G., Victor-Gallardo, L., Angulo-Paniagua, J., Ramos, E., Howells, M., Usher, W., De León, F., Meza, A., Quirós-Tortós, J., 2020. Descarbonização dos setores de transporte e energia: Technical feasibility and socioeconomic impacts in Costa Rica (Viabilidade técnica e impactos socioeconômicos na Costa Rica). Energy Strategy Reviews 32, 100573. </a:t>
            </a:r>
            <a:r>
              <a:rPr lang="sv-SE" sz="1600" dirty="0">
                <a:latin typeface="Open Sans"/>
                <a:hlinkClick r:id="rId4">
                  <a:extLst>
                    <a:ext uri="{A12FA001-AC4F-418D-AE19-62706E023703}">
                      <ahyp:hlinkClr xmlns:ahyp="http://schemas.microsoft.com/office/drawing/2018/hyperlinkcolor" val="tx"/>
                    </a:ext>
                  </a:extLst>
                </a:hlinkClick>
              </a:rPr>
              <a:t>https://doi.org/10.1016/j.esr.2020.100573</a:t>
            </a:r>
            <a:endParaRPr lang="sv-SE" sz="1600" dirty="0">
              <a:latin typeface="Open Sans"/>
            </a:endParaRPr>
          </a:p>
          <a:p>
            <a:pPr marL="342900" indent="-342900">
              <a:buAutoNum type="arabicPeriod"/>
            </a:pPr>
            <a:endParaRPr lang="sv-SE" sz="1600" dirty="0">
              <a:latin typeface="Open Sans"/>
            </a:endParaRPr>
          </a:p>
          <a:p>
            <a:r>
              <a:rPr lang="en-US" sz="1600" dirty="0">
                <a:latin typeface="Open Sans"/>
              </a:rPr>
              <a:t>Howells, M., Quiros-Tortos, J., Morrison, R., Rogner, H., Niet, T., Petrarulo, L., Usher, W., Blyth, W., Godínez, G., Victor, L., Angulo, J., Bock, F., Ramos, E., Gardumi, F., Hülk, L., Van-Hove, P., Peteves, E., De León, F., Meza, A., Alfstad, T., Taliotis, C., Partasides, G., Lindblad, N., Stewart, B., Shrestha, A., Rysankova, D., Vogt-Schilb, A., Bataille, C., Waisman, H., Miketa, A., Carvajal, P., Russo, D., Bazilian, M., Gritsevskyi, A., Tot, M., Tompkins, A., 2021. Análise do sistema de energia e boa governança - objetivos do U4RIA de modelagem de energia para apoio a políticas [Documento WWW]. </a:t>
            </a:r>
            <a:r>
              <a:rPr lang="en-US" sz="1600" dirty="0">
                <a:latin typeface="Open Sans"/>
                <a:hlinkClick r:id="rId5">
                  <a:extLst>
                    <a:ext uri="{A12FA001-AC4F-418D-AE19-62706E023703}">
                      <ahyp:hlinkClr xmlns:ahyp="http://schemas.microsoft.com/office/drawing/2018/hyperlinkcolor" val="tx"/>
                    </a:ext>
                  </a:extLst>
                </a:hlinkClick>
              </a:rPr>
              <a:t>https://doi.org/10.21203/rs.3.rs-311311/v1</a:t>
            </a:r>
            <a:endParaRPr lang="sv-SE" sz="1600" dirty="0">
              <a:latin typeface="Open Sans"/>
            </a:endParaRPr>
          </a:p>
          <a:p>
            <a:pPr marL="342900" indent="-342900">
              <a:buAutoNum type="arabicPeriod"/>
            </a:pPr>
            <a:endParaRPr lang="sv-SE" sz="1600" dirty="0">
              <a:latin typeface="Open Sans"/>
              <a:ea typeface="+mn-lt"/>
              <a:cs typeface="+mn-lt"/>
            </a:endParaRPr>
          </a:p>
          <a:p>
            <a:r>
              <a:rPr lang="sv-SE" sz="1600" dirty="0">
                <a:latin typeface="Open Sans"/>
              </a:rPr>
              <a:t>Pfenninger, S., Hirth, L., Schlecht, I., Schmid, E., Wiese, F., Brown, T., Davis, C., Gidden, M., Heinrichs, H., Heuberger, C., Hilpert, S., Krien, U., Matke, C., Nebel, A., Morrison, R., Müller, B., Pleßmann, G., Reeg, M., Richstein, J.C., Shivakumar, A., Staffell, I., Tröndle, T., Wingenbach, C., 2018. Abrindo a caixa preta da modelagem de energia: Strategies and lessons learned (Estratégias e lições aprendidas). Energy Strategy Reviews 19, 63-71. </a:t>
            </a:r>
            <a:r>
              <a:rPr lang="sv-SE" sz="1600" dirty="0">
                <a:latin typeface="Open Sans"/>
                <a:hlinkClick r:id="rId6"/>
              </a:rPr>
              <a:t>https://doi.org/10.1016/j.esr.2017.12.002</a:t>
            </a:r>
            <a:endParaRPr lang="sv-SE"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a:p>
            <a:endParaRPr lang="sv-SE" sz="1600" dirty="0">
              <a:latin typeface="Open Sans"/>
              <a:ea typeface="+mn-lt"/>
              <a:cs typeface="+mn-lt"/>
            </a:endParaRPr>
          </a:p>
          <a:p>
            <a:pPr marL="342900" indent="-342900">
              <a:buAutoNum type="arabicPeriod"/>
            </a:pPr>
            <a:endParaRPr lang="sv-SE" sz="1600" dirty="0">
              <a:latin typeface="Open Sans"/>
              <a:cs typeface="Calibri"/>
            </a:endParaRPr>
          </a:p>
        </p:txBody>
      </p:sp>
    </p:spTree>
    <p:extLst>
      <p:ext uri="{BB962C8B-B14F-4D97-AF65-F5344CB8AC3E}">
        <p14:creationId xmlns:p14="http://schemas.microsoft.com/office/powerpoint/2010/main" val="4203448755"/>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3758349"/>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dirty="0">
                <a:latin typeface="Open Sans ExtraBold" panose="020B0606030504020204" pitchFamily="34" charset="0"/>
                <a:ea typeface="Open Sans ExtraBold" panose="020B0606030504020204" pitchFamily="34" charset="0"/>
                <a:cs typeface="Open Sans ExtraBold" panose="020B0606030504020204" pitchFamily="34" charset="0"/>
              </a:rPr>
              <a:t>NÚMERO E NOME DA MINI PALESTRA</a:t>
            </a:r>
            <a:endParaRPr lang="en-US" sz="88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aprendizado</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Open Sans"/>
              </a:rPr>
              <a:t>Resultados</a:t>
            </a:r>
            <a:r>
              <a:rPr lang="en-GB" sz="4400" dirty="0">
                <a:latin typeface="Open Sans"/>
              </a:rPr>
              <a:t> </a:t>
            </a:r>
            <a:r>
              <a:rPr lang="en-GB" sz="4400" dirty="0" err="1">
                <a:latin typeface="Open Sans"/>
              </a:rPr>
              <a:t>esperados</a:t>
            </a:r>
            <a:r>
              <a:rPr lang="en-GB" sz="4400" dirty="0">
                <a:latin typeface="Open Sans"/>
              </a:rPr>
              <a:t> de aprendizagem</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23236"/>
            <a:ext cx="5611610" cy="3138755"/>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a:pPr>
            <a:r>
              <a:rPr lang="en-GB" sz="2000" dirty="0">
                <a:latin typeface="Open Sans"/>
                <a:ea typeface="+mn-lt"/>
                <a:cs typeface="+mn-lt"/>
              </a:rPr>
              <a:t>REA1: Entender por que a modelagem geoespacial de energia é importante.</a:t>
            </a:r>
            <a:endParaRPr lang="en-US" sz="2000" dirty="0">
              <a:latin typeface="Open Sans"/>
            </a:endParaRPr>
          </a:p>
          <a:p>
            <a:pPr marL="342900" indent="-342900" algn="l">
              <a:lnSpc>
                <a:spcPct val="100000"/>
              </a:lnSpc>
              <a:buAutoNum type="arabicPeriod"/>
            </a:pPr>
            <a:r>
              <a:rPr lang="en-GB" sz="2000" dirty="0">
                <a:latin typeface="Open Sans"/>
                <a:ea typeface="+mn-lt"/>
                <a:cs typeface="+mn-lt"/>
              </a:rPr>
              <a:t>REA2: Ser capaz de explicar as interligações entre o Objetivo de Desenvolvimento Sustentável 7 e os outros Objetivos de Desenvolvimento Sustentável</a:t>
            </a:r>
          </a:p>
          <a:p>
            <a:pPr marL="342900" indent="-342900" algn="l">
              <a:lnSpc>
                <a:spcPct val="100000"/>
              </a:lnSpc>
              <a:buAutoNum type="arabicPeriod"/>
            </a:pPr>
            <a:r>
              <a:rPr lang="en-GB" sz="2000" dirty="0">
                <a:latin typeface="Open Sans"/>
                <a:ea typeface="+mn-lt"/>
                <a:cs typeface="+mn-lt"/>
              </a:rPr>
              <a:t>REA3: Descrever os princípios básicos ligados ao U4RIA</a:t>
            </a:r>
          </a:p>
          <a:p>
            <a:pPr marL="342900" indent="-342900" algn="l">
              <a:lnSpc>
                <a:spcPct val="100000"/>
              </a:lnSpc>
              <a:buAutoNum type="arabicPeriod"/>
            </a:pPr>
            <a:r>
              <a:rPr lang="en-GB" sz="2000" dirty="0">
                <a:latin typeface="Open Sans"/>
                <a:ea typeface="+mn-lt"/>
                <a:cs typeface="+mn-lt"/>
              </a:rPr>
              <a:t>REA4: Ser apresentado ao esboço do curso.</a:t>
            </a:r>
          </a:p>
        </p:txBody>
      </p:sp>
      <p:sp>
        <p:nvSpPr>
          <p:cNvPr id="12" name="Rectangle 11"/>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Ao final desta palestra, você poderá:</a:t>
            </a:r>
            <a:endParaRPr lang="en-US" sz="2000" b="1" dirty="0">
              <a:solidFill>
                <a:schemeClr val="accent5">
                  <a:lumMod val="60000"/>
                  <a:lumOff val="40000"/>
                </a:schemeClr>
              </a:solidFill>
              <a:latin typeface="Open Sans"/>
              <a:cs typeface="Calibri" panose="020F0502020204030204"/>
            </a:endParaRPr>
          </a:p>
        </p:txBody>
      </p:sp>
      <p:sp>
        <p:nvSpPr>
          <p:cNvPr id="13" name="Oval 12">
            <a:extLst>
              <a:ext uri="{FF2B5EF4-FFF2-40B4-BE49-F238E27FC236}">
                <a16:creationId xmlns:a16="http://schemas.microsoft.com/office/drawing/2014/main" id="{CAA53B56-25BE-444B-8664-071AC16F416B}"/>
              </a:ext>
            </a:extLst>
          </p:cNvPr>
          <p:cNvSpPr/>
          <p:nvPr/>
        </p:nvSpPr>
        <p:spPr>
          <a:xfrm>
            <a:off x="6536724" y="7935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2.mp3" descr="Track1_Lecture1_Slide2.mp3">
            <a:hlinkClick r:id="" action="ppaction://media"/>
            <a:extLst>
              <a:ext uri="{FF2B5EF4-FFF2-40B4-BE49-F238E27FC236}">
                <a16:creationId xmlns:a16="http://schemas.microsoft.com/office/drawing/2014/main" id="{A38B6B68-577E-E24B-B489-7CEF0D532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8089" y="86486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44083" y="1332110"/>
            <a:ext cx="6217920" cy="400110"/>
          </a:xfrm>
          <a:prstGeom prst="rect">
            <a:avLst/>
          </a:prstGeom>
        </p:spPr>
        <p:txBody>
          <a:bodyPr wrap="square" lIns="91440" tIns="45720" rIns="91440" bIns="45720" anchor="t">
            <a:spAutoFit/>
          </a:bodyPr>
          <a:lstStyle/>
          <a:p>
            <a:pPr>
              <a:spcAft>
                <a:spcPts val="1200"/>
              </a:spcAft>
            </a:pP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Resultados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esperados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aprendizagem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44083" y="-5287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Esboço do curso </a:t>
            </a:r>
          </a:p>
        </p:txBody>
      </p:sp>
      <p:sp>
        <p:nvSpPr>
          <p:cNvPr id="2" name="Content Placeholder 1"/>
          <p:cNvSpPr>
            <a:spLocks noGrp="1"/>
          </p:cNvSpPr>
          <p:nvPr>
            <p:ph idx="1"/>
          </p:nvPr>
        </p:nvSpPr>
        <p:spPr>
          <a:xfrm>
            <a:off x="838200" y="1825625"/>
            <a:ext cx="8257060" cy="2353663"/>
          </a:xfrm>
        </p:spPr>
        <p:txBody>
          <a:bodyPr vert="horz" lIns="91440" tIns="45720" rIns="91440" bIns="45720" rtlCol="0" anchor="t">
            <a:normAutofit lnSpcReduction="10000"/>
          </a:bodyPr>
          <a:lstStyle/>
          <a:p>
            <a:pPr>
              <a:lnSpc>
                <a:spcPct val="100000"/>
              </a:lnSpc>
            </a:pPr>
            <a:r>
              <a:rPr lang="en-US" sz="2000" dirty="0">
                <a:latin typeface="Open Sans"/>
              </a:rPr>
              <a:t>REA1: Descrever os conceitos básicos de modelagem geoespacial com a Open Source Spatial Electrification Tool (OnSSET).</a:t>
            </a:r>
            <a:endParaRPr lang="en-US" sz="2000" dirty="0">
              <a:latin typeface="Open Sans"/>
              <a:cs typeface="Calibri"/>
            </a:endParaRPr>
          </a:p>
          <a:p>
            <a:pPr>
              <a:lnSpc>
                <a:spcPct val="100000"/>
              </a:lnSpc>
            </a:pPr>
            <a:r>
              <a:rPr lang="en-US" sz="2000" dirty="0">
                <a:latin typeface="Open Sans"/>
              </a:rPr>
              <a:t>REA2: Listar diferentes conjuntos de dados geoespaciais que são usados na modelagem geoespacial.</a:t>
            </a:r>
            <a:endParaRPr lang="en-US" sz="2000" dirty="0">
              <a:latin typeface="Open Sans"/>
              <a:cs typeface="Calibri"/>
            </a:endParaRPr>
          </a:p>
          <a:p>
            <a:pPr>
              <a:lnSpc>
                <a:spcPct val="100000"/>
              </a:lnSpc>
            </a:pPr>
            <a:r>
              <a:rPr lang="en-US" sz="2000" dirty="0">
                <a:latin typeface="Open Sans"/>
              </a:rPr>
              <a:t>REA3: Descrever os diferentes métodos do Sistema de Informações Geográficas (GIS) usados para criar um modelo geoespacial de energia.</a:t>
            </a:r>
            <a:endParaRPr lang="en-US" sz="2000" dirty="0">
              <a:latin typeface="Open Sans"/>
              <a:cs typeface="Calibri"/>
            </a:endParaRPr>
          </a:p>
        </p:txBody>
      </p:sp>
      <p:sp>
        <p:nvSpPr>
          <p:cNvPr id="7" name="Oval 6">
            <a:extLst>
              <a:ext uri="{FF2B5EF4-FFF2-40B4-BE49-F238E27FC236}">
                <a16:creationId xmlns:a16="http://schemas.microsoft.com/office/drawing/2014/main" id="{97224871-A0C5-D143-B0AE-F30F39AA334D}"/>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0.mp3" descr="Track1_Lecture1_Slide20.mp3">
            <a:hlinkClick r:id="" action="ppaction://media"/>
            <a:extLst>
              <a:ext uri="{FF2B5EF4-FFF2-40B4-BE49-F238E27FC236}">
                <a16:creationId xmlns:a16="http://schemas.microsoft.com/office/drawing/2014/main" id="{ED336D86-6CBE-3840-8D60-22929488B5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7987" y="648000"/>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Resultados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esperados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aprendizagem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Esboço do curso  </a:t>
            </a:r>
          </a:p>
        </p:txBody>
      </p:sp>
      <p:sp>
        <p:nvSpPr>
          <p:cNvPr id="2" name="Content Placeholder 1"/>
          <p:cNvSpPr>
            <a:spLocks noGrp="1"/>
          </p:cNvSpPr>
          <p:nvPr>
            <p:ph idx="1"/>
          </p:nvPr>
        </p:nvSpPr>
        <p:spPr>
          <a:xfrm>
            <a:off x="838200" y="1825625"/>
            <a:ext cx="6733060" cy="4351338"/>
          </a:xfrm>
        </p:spPr>
        <p:txBody>
          <a:bodyPr vert="horz" lIns="91440" tIns="45720" rIns="91440" bIns="45720" rtlCol="0" anchor="t">
            <a:normAutofit/>
          </a:bodyPr>
          <a:lstStyle/>
          <a:p>
            <a:pPr>
              <a:lnSpc>
                <a:spcPct val="100000"/>
              </a:lnSpc>
            </a:pPr>
            <a:r>
              <a:rPr lang="en-US" sz="2000" dirty="0">
                <a:latin typeface="Open Sans"/>
              </a:rPr>
              <a:t>REA4: </a:t>
            </a:r>
            <a:r>
              <a:rPr lang="sv-SE" sz="2000" dirty="0">
                <a:latin typeface="Open Sans"/>
              </a:rPr>
              <a:t>Explicar a </a:t>
            </a:r>
            <a:r>
              <a:rPr lang="en-US" sz="2000" dirty="0">
                <a:latin typeface="Open Sans"/>
              </a:rPr>
              <a:t>sensibilidade de diferentes dados de entrada no modelo de energia geoespacial.</a:t>
            </a:r>
            <a:endParaRPr lang="en-US" sz="2000" dirty="0">
              <a:latin typeface="Open Sans"/>
              <a:cs typeface="Calibri"/>
            </a:endParaRPr>
          </a:p>
          <a:p>
            <a:pPr>
              <a:lnSpc>
                <a:spcPct val="100000"/>
              </a:lnSpc>
            </a:pPr>
            <a:r>
              <a:rPr lang="en-US" sz="2000" dirty="0">
                <a:latin typeface="Open Sans"/>
              </a:rPr>
              <a:t>REA5: </a:t>
            </a:r>
            <a:r>
              <a:rPr lang="sv-SE" sz="2000" dirty="0">
                <a:latin typeface="Open Sans"/>
              </a:rPr>
              <a:t>Desenvolver </a:t>
            </a:r>
            <a:r>
              <a:rPr lang="en-US" sz="2000" dirty="0">
                <a:latin typeface="Open Sans"/>
              </a:rPr>
              <a:t>conjuntos de dados básicos do Sistema de Informações Geográficas (GIS) e criar seu próprio modelo de eletrificação de menor custo no OnSSET.</a:t>
            </a:r>
            <a:endParaRPr lang="en-GB" sz="2000" dirty="0">
              <a:latin typeface="Open Sans"/>
              <a:cs typeface="Calibri"/>
            </a:endParaRPr>
          </a:p>
        </p:txBody>
      </p:sp>
      <p:sp>
        <p:nvSpPr>
          <p:cNvPr id="7" name="Oval 6">
            <a:extLst>
              <a:ext uri="{FF2B5EF4-FFF2-40B4-BE49-F238E27FC236}">
                <a16:creationId xmlns:a16="http://schemas.microsoft.com/office/drawing/2014/main" id="{E909FC1B-BC89-9C45-9467-A01381AED5F1}"/>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1.mp3" descr="Track1_Lecture1_Slide21.mp3">
            <a:hlinkClick r:id="" action="ppaction://media"/>
            <a:extLst>
              <a:ext uri="{FF2B5EF4-FFF2-40B4-BE49-F238E27FC236}">
                <a16:creationId xmlns:a16="http://schemas.microsoft.com/office/drawing/2014/main" id="{E908D799-69D3-5944-9FA7-68DECFA280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Conteúdo do curso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Esboço do curso  </a:t>
            </a:r>
          </a:p>
        </p:txBody>
      </p:sp>
      <p:sp>
        <p:nvSpPr>
          <p:cNvPr id="2" name="Content Placeholder 1"/>
          <p:cNvSpPr>
            <a:spLocks noGrp="1"/>
          </p:cNvSpPr>
          <p:nvPr>
            <p:ph idx="1"/>
          </p:nvPr>
        </p:nvSpPr>
        <p:spPr/>
        <p:txBody>
          <a:bodyPr vert="horz" lIns="91440" tIns="45720" rIns="91440" bIns="45720" rtlCol="0" anchor="t">
            <a:normAutofit/>
          </a:bodyPr>
          <a:lstStyle/>
          <a:p>
            <a:r>
              <a:rPr lang="en-US" sz="2000" dirty="0">
                <a:latin typeface="Open Sans"/>
              </a:rPr>
              <a:t>Aula 1. Introdução ao curso</a:t>
            </a:r>
          </a:p>
          <a:p>
            <a:r>
              <a:rPr lang="en-US" sz="2000" dirty="0">
                <a:latin typeface="Open Sans"/>
              </a:rPr>
              <a:t>Aula 2. ODS e acesso à energia </a:t>
            </a:r>
          </a:p>
          <a:p>
            <a:r>
              <a:rPr lang="en-US" sz="2000" dirty="0">
                <a:latin typeface="Open Sans"/>
              </a:rPr>
              <a:t>Aula 3. Introdução ao OnSSET</a:t>
            </a:r>
          </a:p>
          <a:p>
            <a:r>
              <a:rPr lang="en-US" sz="2000" dirty="0">
                <a:latin typeface="Open Sans"/>
              </a:rPr>
              <a:t>Aula 4. Principais conceitos de GIS</a:t>
            </a:r>
          </a:p>
          <a:p>
            <a:r>
              <a:rPr lang="en-US" sz="2000" dirty="0">
                <a:latin typeface="Open Sans"/>
              </a:rPr>
              <a:t>Aula 5. Construção do cenário da GEP</a:t>
            </a:r>
          </a:p>
          <a:p>
            <a:r>
              <a:rPr lang="en-US" sz="2000" dirty="0">
                <a:latin typeface="Open Sans"/>
              </a:rPr>
              <a:t>Aula 6. Gerador de cenários GEP</a:t>
            </a:r>
          </a:p>
          <a:p>
            <a:r>
              <a:rPr lang="en-US" sz="2000" dirty="0">
                <a:latin typeface="Open Sans"/>
              </a:rPr>
              <a:t>Aula 7. Modelagem de energia, desenvolvimento de cenários e análise de sensibilidade</a:t>
            </a:r>
          </a:p>
          <a:p>
            <a:r>
              <a:rPr lang="en-US" sz="2000" dirty="0">
                <a:latin typeface="Open Sans"/>
              </a:rPr>
              <a:t>Aula 8. Teoria avançada da ferramenta OnSSET</a:t>
            </a:r>
          </a:p>
          <a:p>
            <a:r>
              <a:rPr lang="en-US" sz="2000" dirty="0">
                <a:latin typeface="Open Sans"/>
              </a:rPr>
              <a:t>Aula 9. Teoria avançada da ferramenta OnSSET II e comunicação dos resultados do modelo de eletrificação</a:t>
            </a:r>
            <a:endParaRPr lang="en-GB" sz="2000" dirty="0">
              <a:latin typeface="Open Sans"/>
            </a:endParaRPr>
          </a:p>
        </p:txBody>
      </p:sp>
      <p:sp>
        <p:nvSpPr>
          <p:cNvPr id="7" name="Oval 6">
            <a:extLst>
              <a:ext uri="{FF2B5EF4-FFF2-40B4-BE49-F238E27FC236}">
                <a16:creationId xmlns:a16="http://schemas.microsoft.com/office/drawing/2014/main" id="{FC8182EF-0304-314D-BE9F-6897F0396167}"/>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2.mp3" descr="Track1_Lecture1_Slide22.mp3">
            <a:hlinkClick r:id="" action="ppaction://media"/>
            <a:extLst>
              <a:ext uri="{FF2B5EF4-FFF2-40B4-BE49-F238E27FC236}">
                <a16:creationId xmlns:a16="http://schemas.microsoft.com/office/drawing/2014/main" id="{FDD6CE5F-2228-1B49-9281-3585867A14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335449FA-D8E2-4F94-A770-F5F892276D80}"/>
              </a:ext>
            </a:extLst>
          </p:cNvPr>
          <p:cNvPicPr>
            <a:picLocks noChangeAspect="1"/>
          </p:cNvPicPr>
          <p:nvPr/>
        </p:nvPicPr>
        <p:blipFill>
          <a:blip r:embed="rId5"/>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Conteúdo do curso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Esboço do curso  </a:t>
            </a:r>
          </a:p>
        </p:txBody>
      </p:sp>
      <p:sp>
        <p:nvSpPr>
          <p:cNvPr id="2" name="Content Placeholder 1"/>
          <p:cNvSpPr>
            <a:spLocks noGrp="1"/>
          </p:cNvSpPr>
          <p:nvPr>
            <p:ph idx="1"/>
          </p:nvPr>
        </p:nvSpPr>
        <p:spPr>
          <a:xfrm>
            <a:off x="838200" y="2177143"/>
            <a:ext cx="5971060" cy="3931172"/>
          </a:xfrm>
        </p:spPr>
        <p:txBody>
          <a:bodyPr vert="horz" lIns="91440" tIns="45720" rIns="91440" bIns="45720" rtlCol="0" anchor="t">
            <a:normAutofit/>
          </a:bodyPr>
          <a:lstStyle/>
          <a:p>
            <a:r>
              <a:rPr lang="en-GB" sz="2000" dirty="0">
                <a:latin typeface="Open Sans"/>
                <a:cs typeface="Sanskrit Text"/>
              </a:rPr>
              <a:t>Aula </a:t>
            </a:r>
            <a:r>
              <a:rPr lang="en-GB" sz="2000" dirty="0" err="1">
                <a:latin typeface="Open Sans"/>
                <a:cs typeface="Sanskrit Text"/>
              </a:rPr>
              <a:t>prática</a:t>
            </a:r>
            <a:r>
              <a:rPr lang="en-GB" sz="2000" dirty="0">
                <a:latin typeface="Open Sans"/>
                <a:cs typeface="Sanskrit Text"/>
              </a:rPr>
              <a:t> 1 GEP Explorer</a:t>
            </a:r>
          </a:p>
          <a:p>
            <a:r>
              <a:rPr lang="en-GB" sz="2000" dirty="0">
                <a:latin typeface="Open Sans"/>
                <a:cs typeface="Sanskrit Text"/>
              </a:rPr>
              <a:t>Aula </a:t>
            </a:r>
            <a:r>
              <a:rPr lang="en-GB" sz="2000" dirty="0" err="1">
                <a:latin typeface="Open Sans"/>
                <a:cs typeface="Sanskrit Text"/>
              </a:rPr>
              <a:t>prática</a:t>
            </a:r>
            <a:r>
              <a:rPr lang="en-GB" sz="2000" dirty="0">
                <a:latin typeface="Open Sans"/>
                <a:cs typeface="Sanskrit Text"/>
              </a:rPr>
              <a:t> 2 </a:t>
            </a:r>
            <a:r>
              <a:rPr lang="en-US" sz="2000" dirty="0">
                <a:latin typeface="Open Sans"/>
                <a:cs typeface="Sanskrit Text"/>
              </a:rPr>
              <a:t>Trabalhar com dados vetoriais</a:t>
            </a:r>
          </a:p>
          <a:p>
            <a:r>
              <a:rPr lang="en-GB" sz="2000" dirty="0">
                <a:latin typeface="Open Sans"/>
                <a:cs typeface="Sanskrit Text"/>
              </a:rPr>
              <a:t>Aula </a:t>
            </a:r>
            <a:r>
              <a:rPr lang="en-GB" sz="2000" dirty="0" err="1">
                <a:latin typeface="Open Sans"/>
                <a:cs typeface="Sanskrit Text"/>
              </a:rPr>
              <a:t>prática</a:t>
            </a:r>
            <a:r>
              <a:rPr lang="en-GB" sz="2000" dirty="0">
                <a:latin typeface="Open Sans"/>
                <a:cs typeface="Sanskrit Text"/>
              </a:rPr>
              <a:t> 3 </a:t>
            </a:r>
            <a:r>
              <a:rPr lang="en-US" sz="2000" dirty="0">
                <a:latin typeface="Open Sans"/>
                <a:cs typeface="Sanskrit Text"/>
              </a:rPr>
              <a:t>Trabalhando com dados Raster</a:t>
            </a:r>
          </a:p>
        </p:txBody>
      </p:sp>
      <p:sp>
        <p:nvSpPr>
          <p:cNvPr id="7" name="Oval 6">
            <a:extLst>
              <a:ext uri="{FF2B5EF4-FFF2-40B4-BE49-F238E27FC236}">
                <a16:creationId xmlns:a16="http://schemas.microsoft.com/office/drawing/2014/main" id="{4BB356C6-01CD-A043-BFD6-865A2B8B530F}"/>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23.mp3" descr="Track1_Lecture1_Slide23.mp3">
            <a:hlinkClick r:id="" action="ppaction://media"/>
            <a:extLst>
              <a:ext uri="{FF2B5EF4-FFF2-40B4-BE49-F238E27FC236}">
                <a16:creationId xmlns:a16="http://schemas.microsoft.com/office/drawing/2014/main" id="{5B8B3B2D-AA65-834D-9A67-1497EC3D60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5"/>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Conteúdo do curso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Esboço do curso  </a:t>
            </a:r>
          </a:p>
        </p:txBody>
      </p:sp>
      <p:sp>
        <p:nvSpPr>
          <p:cNvPr id="2" name="Content Placeholder 1"/>
          <p:cNvSpPr>
            <a:spLocks noGrp="1"/>
          </p:cNvSpPr>
          <p:nvPr>
            <p:ph idx="1"/>
          </p:nvPr>
        </p:nvSpPr>
        <p:spPr>
          <a:xfrm>
            <a:off x="838200" y="1825625"/>
            <a:ext cx="5524844" cy="2950906"/>
          </a:xfrm>
        </p:spPr>
        <p:txBody>
          <a:bodyPr vert="horz" lIns="91440" tIns="45720" rIns="91440" bIns="45720" rtlCol="0" anchor="t">
            <a:normAutofit/>
          </a:bodyPr>
          <a:lstStyle/>
          <a:p>
            <a:r>
              <a:rPr lang="en-GB" sz="2000" dirty="0">
                <a:latin typeface="Open Sans"/>
              </a:rPr>
              <a:t>Aula </a:t>
            </a:r>
            <a:r>
              <a:rPr lang="en-GB" sz="2000" dirty="0" err="1">
                <a:latin typeface="Open Sans"/>
              </a:rPr>
              <a:t>prática</a:t>
            </a:r>
            <a:r>
              <a:rPr lang="en-GB" sz="2000" dirty="0">
                <a:latin typeface="Open Sans"/>
              </a:rPr>
              <a:t> 4: </a:t>
            </a:r>
            <a:r>
              <a:rPr lang="en-US" sz="2000" dirty="0">
                <a:latin typeface="Open Sans"/>
              </a:rPr>
              <a:t>Coleta de dados e desenvolvimento de banco de dados para GIS</a:t>
            </a:r>
          </a:p>
          <a:p>
            <a:r>
              <a:rPr lang="en-GB" sz="2000" dirty="0">
                <a:latin typeface="Open Sans"/>
              </a:rPr>
              <a:t>Aula </a:t>
            </a:r>
            <a:r>
              <a:rPr lang="en-GB" sz="2000" dirty="0" err="1">
                <a:latin typeface="Open Sans"/>
              </a:rPr>
              <a:t>prática</a:t>
            </a:r>
            <a:r>
              <a:rPr lang="en-GB" sz="2000" dirty="0">
                <a:latin typeface="Open Sans"/>
              </a:rPr>
              <a:t> 5: </a:t>
            </a:r>
            <a:r>
              <a:rPr lang="en-US" sz="2000" dirty="0">
                <a:latin typeface="Open Sans"/>
              </a:rPr>
              <a:t>extração de dados para CSV</a:t>
            </a:r>
          </a:p>
          <a:p>
            <a:r>
              <a:rPr lang="en-GB" sz="2000" dirty="0">
                <a:latin typeface="Open Sans"/>
              </a:rPr>
              <a:t>Aula </a:t>
            </a:r>
            <a:r>
              <a:rPr lang="en-GB" sz="2000" dirty="0" err="1">
                <a:latin typeface="Open Sans"/>
              </a:rPr>
              <a:t>prática</a:t>
            </a:r>
            <a:r>
              <a:rPr lang="en-GB" sz="2000" dirty="0">
                <a:latin typeface="Open Sans"/>
              </a:rPr>
              <a:t> 6: </a:t>
            </a:r>
            <a:r>
              <a:rPr lang="en-US" sz="2000" dirty="0">
                <a:latin typeface="Open Sans"/>
              </a:rPr>
              <a:t>Como executar uma análise de eletrificação usando o gerador de cenários GEP</a:t>
            </a:r>
            <a:endParaRPr lang="en-GB" sz="2000" dirty="0">
              <a:latin typeface="Open Sans"/>
            </a:endParaRPr>
          </a:p>
          <a:p>
            <a:endParaRPr lang="en-GB" sz="2000" dirty="0">
              <a:latin typeface="Open Sans"/>
            </a:endParaRPr>
          </a:p>
        </p:txBody>
      </p:sp>
      <p:sp>
        <p:nvSpPr>
          <p:cNvPr id="7" name="Oval 6">
            <a:extLst>
              <a:ext uri="{FF2B5EF4-FFF2-40B4-BE49-F238E27FC236}">
                <a16:creationId xmlns:a16="http://schemas.microsoft.com/office/drawing/2014/main" id="{8CCE7922-AEC7-7B4B-9E55-F0A90F512A4E}"/>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24.mp3" descr="Track1_Lecture1_Slide24.mp3">
            <a:hlinkClick r:id="" action="ppaction://media"/>
            <a:extLst>
              <a:ext uri="{FF2B5EF4-FFF2-40B4-BE49-F238E27FC236}">
                <a16:creationId xmlns:a16="http://schemas.microsoft.com/office/drawing/2014/main" id="{C84CEB48-BD5C-6446-AFF3-88C2861D3A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9833" y="651077"/>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Agradecemos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por sua atenção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err="1">
                <a:latin typeface="Open Sans"/>
                <a:ea typeface="Open Sans" panose="020B0606030504020204" pitchFamily="34" charset="0"/>
                <a:cs typeface="Open Sans" panose="020B0606030504020204" pitchFamily="34" charset="0"/>
                <a:sym typeface="Bodoni SvtyTwo ITC TT-Book"/>
              </a:rPr>
              <a:t>nesta</a:t>
            </a:r>
            <a:r>
              <a:rPr lang="en-GB" sz="4400" dirty="0">
                <a:latin typeface="Open Sans"/>
                <a:ea typeface="Open Sans" panose="020B0606030504020204" pitchFamily="34" charset="0"/>
                <a:cs typeface="Open Sans" panose="020B0606030504020204" pitchFamily="34" charset="0"/>
                <a:sym typeface="Bodoni SvtyTwo ITC TT-Book"/>
              </a:rPr>
              <a:t> aula!</a:t>
            </a:r>
          </a:p>
        </p:txBody>
      </p:sp>
    </p:spTree>
    <p:extLst>
      <p:ext uri="{BB962C8B-B14F-4D97-AF65-F5344CB8AC3E}">
        <p14:creationId xmlns:p14="http://schemas.microsoft.com/office/powerpoint/2010/main" val="197681453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0C6A9906-271D-D043-B647-6349ADD6D918}"/>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do CCG (isso o levará </a:t>
            </a:r>
            <a:br>
              <a:rPr lang="en-US" sz="800" dirty="0">
                <a:solidFill>
                  <a:schemeClr val="bg1"/>
                </a:solidFill>
                <a:latin typeface="Open Sans "/>
              </a:rPr>
            </a:br>
            <a:r>
              <a:rPr lang="en-US" sz="800" dirty="0">
                <a:solidFill>
                  <a:schemeClr val="bg1"/>
                </a:solidFill>
                <a:latin typeface="Open Sans "/>
              </a:rPr>
              <a:t>para o link do site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Palestra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Plataforma. Versão de lançamento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apresentação]. Programa de Crescimento Compatível com o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Crescimento Compatível com o Clima, Programa de Assistência à Gestão do Setor de Energia e Grupo do Banco Mundial</a:t>
            </a:r>
            <a:endParaRPr lang="en-US" sz="800" dirty="0">
              <a:solidFill>
                <a:schemeClr val="bg1"/>
              </a:solidFill>
              <a:latin typeface="Open Sans"/>
              <a:ea typeface="+mn-lt"/>
              <a:cs typeface="+mn-lt"/>
            </a:endParaRP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Modelagem de energia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454" y="1388954"/>
            <a:ext cx="4717487" cy="314499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4" y="2900495"/>
            <a:ext cx="5280488" cy="3497003"/>
          </a:xfrm>
          <a:prstGeom prst="rect">
            <a:avLst/>
          </a:prstGeom>
        </p:spPr>
      </p:pic>
      <p:pic>
        <p:nvPicPr>
          <p:cNvPr id="10" name="Content Placeholder 9"/>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4434308" y="1992024"/>
            <a:ext cx="2587007" cy="3441724"/>
          </a:xfrm>
        </p:spPr>
      </p:pic>
      <p:sp>
        <p:nvSpPr>
          <p:cNvPr id="2" name="Rectangle 1"/>
          <p:cNvSpPr/>
          <p:nvPr/>
        </p:nvSpPr>
        <p:spPr>
          <a:xfrm>
            <a:off x="8412739" y="6097292"/>
            <a:ext cx="4143085" cy="307777"/>
          </a:xfrm>
          <a:prstGeom prst="rect">
            <a:avLst/>
          </a:prstGeom>
        </p:spPr>
        <p:txBody>
          <a:bodyPr wrap="square" lIns="91440" tIns="45720" rIns="91440" bIns="45720" anchor="t">
            <a:spAutoFit/>
          </a:bodyPr>
          <a:lstStyle/>
          <a:p>
            <a:r>
              <a:rPr lang="en-US" sz="1400" i="1" dirty="0">
                <a:latin typeface="Open Sans "/>
              </a:rPr>
              <a:t>Ruiz-Nuñez &amp; Wei, 2015; Herbst et al., 2012</a:t>
            </a:r>
            <a:endParaRPr lang="en-GB" sz="1400" i="1" dirty="0">
              <a:latin typeface="Open Sans "/>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887214" y="4640"/>
            <a:ext cx="5162521" cy="1369074"/>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que a modelagem geoespacial de energia?</a:t>
            </a:r>
          </a:p>
        </p:txBody>
      </p:sp>
      <p:sp>
        <p:nvSpPr>
          <p:cNvPr id="13" name="Oval 12">
            <a:extLst>
              <a:ext uri="{FF2B5EF4-FFF2-40B4-BE49-F238E27FC236}">
                <a16:creationId xmlns:a16="http://schemas.microsoft.com/office/drawing/2014/main" id="{E06CCC58-23BE-4B4E-B4AA-2C173773B21D}"/>
              </a:ext>
            </a:extLst>
          </p:cNvPr>
          <p:cNvSpPr/>
          <p:nvPr/>
        </p:nvSpPr>
        <p:spPr>
          <a:xfrm>
            <a:off x="6065785" y="2311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3.mp3" descr="Track1_Lecture1_Slide3.mp3">
            <a:hlinkClick r:id="" action="ppaction://media"/>
            <a:extLst>
              <a:ext uri="{FF2B5EF4-FFF2-40B4-BE49-F238E27FC236}">
                <a16:creationId xmlns:a16="http://schemas.microsoft.com/office/drawing/2014/main" id="{B9BF4C3F-D6A8-3649-AE85-64F7263F96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42265" y="30249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Um papel cada vez maior da rede externa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62390" cy="1369074"/>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que a modelagem geoespacial de energia?</a:t>
            </a:r>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366282" y="1825625"/>
            <a:ext cx="7056014" cy="4116008"/>
          </a:xfrm>
        </p:spPr>
      </p:pic>
      <p:sp>
        <p:nvSpPr>
          <p:cNvPr id="2" name="Rectangle 1"/>
          <p:cNvSpPr/>
          <p:nvPr/>
        </p:nvSpPr>
        <p:spPr>
          <a:xfrm>
            <a:off x="7892564" y="6091473"/>
            <a:ext cx="3887346" cy="307777"/>
          </a:xfrm>
          <a:prstGeom prst="rect">
            <a:avLst/>
          </a:prstGeom>
        </p:spPr>
        <p:txBody>
          <a:bodyPr wrap="none" lIns="91440" tIns="45720" rIns="91440" bIns="45720" anchor="t">
            <a:spAutoFit/>
          </a:bodyPr>
          <a:lstStyle/>
          <a:p>
            <a:r>
              <a:rPr lang="en-US" sz="1400" i="1" dirty="0">
                <a:latin typeface="Open Sans"/>
              </a:rPr>
              <a:t>IEA, 2019; </a:t>
            </a:r>
            <a:r>
              <a:rPr lang="sv-SE" sz="1400" i="1" dirty="0">
                <a:latin typeface="Open Sans"/>
              </a:rPr>
              <a:t>Franz et al., 2019; Mentis et al., 2017</a:t>
            </a:r>
            <a:endParaRPr lang="en-GB" sz="1400" i="1" dirty="0">
              <a:latin typeface="Open Sans"/>
            </a:endParaRPr>
          </a:p>
        </p:txBody>
      </p:sp>
      <p:sp>
        <p:nvSpPr>
          <p:cNvPr id="3" name="TextBox 2"/>
          <p:cNvSpPr txBox="1"/>
          <p:nvPr/>
        </p:nvSpPr>
        <p:spPr>
          <a:xfrm>
            <a:off x="2601775" y="6136209"/>
            <a:ext cx="3656059" cy="253916"/>
          </a:xfrm>
          <a:prstGeom prst="rect">
            <a:avLst/>
          </a:prstGeom>
          <a:noFill/>
        </p:spPr>
        <p:txBody>
          <a:bodyPr wrap="square" lIns="91440" tIns="45720" rIns="91440" bIns="45720" rtlCol="0" anchor="t">
            <a:spAutoFit/>
          </a:bodyPr>
          <a:lstStyle/>
          <a:p>
            <a:r>
              <a:rPr lang="en-GB" sz="1000" b="1" dirty="0">
                <a:latin typeface="Open Sans"/>
              </a:rPr>
              <a:t>Fonte da imagem</a:t>
            </a:r>
            <a:r>
              <a:rPr lang="en-GB" sz="1000" dirty="0">
                <a:latin typeface="Open Sans"/>
              </a:rPr>
              <a:t>: Insensus, 2014, </a:t>
            </a:r>
            <a:r>
              <a:rPr lang="en-GB" sz="1000" dirty="0">
                <a:latin typeface="Open Sans"/>
                <a:hlinkClick r:id="rId7"/>
              </a:rPr>
              <a:t>I</a:t>
            </a:r>
            <a:r>
              <a:rPr lang="en-GB" sz="1000" dirty="0">
                <a:latin typeface="Open Sans"/>
              </a:rPr>
              <a:t>, permissão do autor</a:t>
            </a:r>
          </a:p>
        </p:txBody>
      </p:sp>
      <p:sp>
        <p:nvSpPr>
          <p:cNvPr id="10" name="Oval 9">
            <a:extLst>
              <a:ext uri="{FF2B5EF4-FFF2-40B4-BE49-F238E27FC236}">
                <a16:creationId xmlns:a16="http://schemas.microsoft.com/office/drawing/2014/main" id="{35C75B87-39C5-9A4F-A28C-02650B623435}"/>
              </a:ext>
            </a:extLst>
          </p:cNvPr>
          <p:cNvSpPr/>
          <p:nvPr/>
        </p:nvSpPr>
        <p:spPr>
          <a:xfrm>
            <a:off x="6149605" y="2713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4.mp3" descr="Track1_Lecture1_Slide4.mp3">
            <a:hlinkClick r:id="" action="ppaction://media"/>
            <a:extLst>
              <a:ext uri="{FF2B5EF4-FFF2-40B4-BE49-F238E27FC236}">
                <a16:creationId xmlns:a16="http://schemas.microsoft.com/office/drawing/2014/main" id="{BB8AF9D5-AA73-C84E-99CC-A24E41754C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20970" y="342727"/>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7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920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Dimensões geoespaciais da </a:t>
            </a:r>
            <a:r>
              <a:rPr lang="en-ZA" b="1" dirty="0">
                <a:latin typeface="Open Sans"/>
                <a:ea typeface="Open Sans" panose="020B0606030504020204" pitchFamily="34" charset="0"/>
                <a:cs typeface="Open Sans" panose="020B0606030504020204" pitchFamily="34" charset="0"/>
              </a:rPr>
              <a:t>modelagem</a:t>
            </a:r>
            <a:r>
              <a:rPr lang="en-US" sz="2000" b="1" dirty="0">
                <a:solidFill>
                  <a:schemeClr val="accent5">
                    <a:lumMod val="60000"/>
                    <a:lumOff val="40000"/>
                  </a:schemeClr>
                </a:solidFill>
                <a:latin typeface="Open Sans"/>
                <a:ea typeface="+mn-lt"/>
                <a:cs typeface="+mn-lt"/>
              </a:rPr>
              <a:t> de energia  </a:t>
            </a:r>
          </a:p>
        </p:txBody>
      </p:sp>
      <p:sp>
        <p:nvSpPr>
          <p:cNvPr id="10" name="Rectangle 9"/>
          <p:cNvSpPr/>
          <p:nvPr/>
        </p:nvSpPr>
        <p:spPr>
          <a:xfrm>
            <a:off x="5779849" y="2108804"/>
            <a:ext cx="5070860" cy="3828036"/>
          </a:xfrm>
          <a:prstGeom prst="rect">
            <a:avLst/>
          </a:prstGeom>
        </p:spPr>
        <p:txBody>
          <a:bodyPr wrap="square" lIns="91440" tIns="45720" rIns="91440" bIns="45720" anchor="t">
            <a:spAutoFit/>
          </a:bodyPr>
          <a:lstStyle/>
          <a:p>
            <a:pPr>
              <a:spcAft>
                <a:spcPts val="1200"/>
              </a:spcAft>
            </a:pPr>
            <a:r>
              <a:rPr lang="en-GB" sz="2000" dirty="0">
                <a:latin typeface="Open Sans" panose="020B0606030504020204"/>
                <a:ea typeface="Georgia" panose="02040502050405020303" pitchFamily="18" charset="0"/>
                <a:cs typeface="Times New Roman"/>
              </a:rPr>
              <a:t>Algumas dessas dimensões incluem:</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Como a população (e a demanda de eletricidade) está distribuída</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Quais recursos energéticos estão disponíveis e onde (solar, eólico, hidrelétrico, etc.)</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Qual é a distância até a infraestrutura de rede existente</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Como o </a:t>
            </a:r>
            <a:r>
              <a:rPr lang="en-GB" sz="2000" dirty="0" err="1">
                <a:latin typeface="Open Sans" panose="020B0606030504020204"/>
                <a:ea typeface="Georgia" panose="02040502050405020303" pitchFamily="18" charset="0"/>
                <a:cs typeface="Times New Roman"/>
              </a:rPr>
              <a:t>terreno</a:t>
            </a:r>
            <a:r>
              <a:rPr lang="en-GB" sz="2000" dirty="0">
                <a:latin typeface="Open Sans" panose="020B0606030504020204"/>
                <a:ea typeface="Georgia" panose="02040502050405020303" pitchFamily="18" charset="0"/>
                <a:cs typeface="Times New Roman"/>
              </a:rPr>
              <a:t> varia</a:t>
            </a:r>
            <a:endParaRPr lang="sv-SE" sz="1400" dirty="0">
              <a:latin typeface="Georgia"/>
              <a:ea typeface="Georgia" panose="02040502050405020303" pitchFamily="18" charset="0"/>
              <a:cs typeface="Times New Roman"/>
            </a:endParaRPr>
          </a:p>
          <a:p>
            <a:pPr lvl="0">
              <a:lnSpc>
                <a:spcPts val="1300"/>
              </a:lnSpc>
              <a:spcAft>
                <a:spcPts val="1200"/>
              </a:spcAft>
            </a:pPr>
            <a:endParaRPr lang="sv-SE" sz="2400" dirty="0">
              <a:latin typeface="Georgia" panose="02040502050405020303" pitchFamily="18" charset="0"/>
              <a:ea typeface="Georgia" panose="02040502050405020303" pitchFamily="18" charset="0"/>
              <a:cs typeface="Times New Roman" panose="02020603050405020304" pitchFamily="18" charset="0"/>
            </a:endParaRPr>
          </a:p>
        </p:txBody>
      </p:sp>
      <p:sp>
        <p:nvSpPr>
          <p:cNvPr id="4" name="Rectangle 3"/>
          <p:cNvSpPr/>
          <p:nvPr/>
        </p:nvSpPr>
        <p:spPr>
          <a:xfrm>
            <a:off x="10109165" y="6102043"/>
            <a:ext cx="1651414" cy="307777"/>
          </a:xfrm>
          <a:prstGeom prst="rect">
            <a:avLst/>
          </a:prstGeom>
        </p:spPr>
        <p:txBody>
          <a:bodyPr wrap="none" lIns="91440" tIns="45720" rIns="91440" bIns="45720" anchor="t">
            <a:spAutoFit/>
          </a:bodyPr>
          <a:lstStyle/>
          <a:p>
            <a:r>
              <a:rPr lang="sv-SE" sz="1400" i="1" dirty="0">
                <a:latin typeface="Open Sans"/>
                <a:ea typeface="Georgia" panose="02040502050405020303" pitchFamily="18" charset="0"/>
                <a:cs typeface="Times New Roman"/>
              </a:rPr>
              <a:t>Mentis et al., 2017</a:t>
            </a:r>
          </a:p>
        </p:txBody>
      </p:sp>
      <p:sp>
        <p:nvSpPr>
          <p:cNvPr id="2" name="Title 10">
            <a:extLst>
              <a:ext uri="{FF2B5EF4-FFF2-40B4-BE49-F238E27FC236}">
                <a16:creationId xmlns:a16="http://schemas.microsoft.com/office/drawing/2014/main" id="{E945BBF1-F859-4051-801C-851675E31070}"/>
              </a:ext>
            </a:extLst>
          </p:cNvPr>
          <p:cNvSpPr txBox="1">
            <a:spLocks/>
          </p:cNvSpPr>
          <p:nvPr/>
        </p:nvSpPr>
        <p:spPr>
          <a:xfrm>
            <a:off x="887215" y="4640"/>
            <a:ext cx="5262390" cy="1369074"/>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que a modelagem geoespacial de energia?</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2766" t="14815" r="29650" b="19577"/>
          <a:stretch/>
        </p:blipFill>
        <p:spPr>
          <a:xfrm>
            <a:off x="720698" y="1789729"/>
            <a:ext cx="4615543" cy="4499429"/>
          </a:xfrm>
          <a:prstGeom prst="rect">
            <a:avLst/>
          </a:prstGeom>
        </p:spPr>
      </p:pic>
      <p:sp>
        <p:nvSpPr>
          <p:cNvPr id="12" name="TextBox 11"/>
          <p:cNvSpPr txBox="1"/>
          <p:nvPr/>
        </p:nvSpPr>
        <p:spPr>
          <a:xfrm>
            <a:off x="1372836" y="1772739"/>
            <a:ext cx="4630057" cy="338554"/>
          </a:xfrm>
          <a:prstGeom prst="rect">
            <a:avLst/>
          </a:prstGeom>
          <a:noFill/>
        </p:spPr>
        <p:txBody>
          <a:bodyPr wrap="square" rtlCol="0">
            <a:spAutoFit/>
          </a:bodyPr>
          <a:lstStyle/>
          <a:p>
            <a:r>
              <a:rPr lang="en-GB" sz="1600" dirty="0">
                <a:latin typeface="Open Sans" panose="020B0606030504020204"/>
              </a:rPr>
              <a:t>Linhas de transmissão na África Subsaariana</a:t>
            </a:r>
          </a:p>
        </p:txBody>
      </p:sp>
      <p:sp>
        <p:nvSpPr>
          <p:cNvPr id="3" name="TextBox 2"/>
          <p:cNvSpPr txBox="1"/>
          <p:nvPr/>
        </p:nvSpPr>
        <p:spPr>
          <a:xfrm>
            <a:off x="1103789" y="6156953"/>
            <a:ext cx="4847431" cy="253916"/>
          </a:xfrm>
          <a:prstGeom prst="rect">
            <a:avLst/>
          </a:prstGeom>
          <a:noFill/>
        </p:spPr>
        <p:txBody>
          <a:bodyPr wrap="square" lIns="91440" tIns="45720" rIns="91440" bIns="45720" rtlCol="0" anchor="ctr">
            <a:spAutoFit/>
          </a:bodyPr>
          <a:lstStyle/>
          <a:p>
            <a:r>
              <a:rPr lang="en-GB" sz="1000" b="1" dirty="0">
                <a:latin typeface="Open Sans"/>
              </a:rPr>
              <a:t>Fonte da imagem: </a:t>
            </a:r>
            <a:r>
              <a:rPr lang="en-GB" sz="1000" dirty="0">
                <a:latin typeface="Open Sans"/>
              </a:rPr>
              <a:t>Khavari et al. 2021, </a:t>
            </a:r>
            <a:r>
              <a:rPr lang="en-GB" sz="1000" dirty="0">
                <a:latin typeface="Open Sans"/>
                <a:hlinkClick r:id="rId7"/>
              </a:rPr>
              <a:t>imagem</a:t>
            </a:r>
            <a:r>
              <a:rPr lang="en-GB" sz="1000" dirty="0">
                <a:latin typeface="Open Sans"/>
              </a:rPr>
              <a:t>, licença sob </a:t>
            </a:r>
            <a:r>
              <a:rPr lang="en-GB" sz="1000" dirty="0">
                <a:latin typeface="Open Sans"/>
                <a:hlinkClick r:id="rId8"/>
              </a:rPr>
              <a:t>CC-BY 4.0</a:t>
            </a:r>
            <a:endParaRPr lang="en-GB" sz="1000" dirty="0">
              <a:latin typeface="Open Sans"/>
            </a:endParaRPr>
          </a:p>
        </p:txBody>
      </p:sp>
      <p:sp>
        <p:nvSpPr>
          <p:cNvPr id="11" name="Oval 10">
            <a:extLst>
              <a:ext uri="{FF2B5EF4-FFF2-40B4-BE49-F238E27FC236}">
                <a16:creationId xmlns:a16="http://schemas.microsoft.com/office/drawing/2014/main" id="{3FAA4729-FDD1-2049-BF59-8D7BF41846FC}"/>
              </a:ext>
            </a:extLst>
          </p:cNvPr>
          <p:cNvSpPr/>
          <p:nvPr/>
        </p:nvSpPr>
        <p:spPr>
          <a:xfrm>
            <a:off x="6149605" y="2713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5.mp3" descr="Track1_Lecture1_Slide5.mp3">
            <a:hlinkClick r:id="" action="ppaction://media"/>
            <a:extLst>
              <a:ext uri="{FF2B5EF4-FFF2-40B4-BE49-F238E27FC236}">
                <a16:creationId xmlns:a16="http://schemas.microsoft.com/office/drawing/2014/main" id="{997F438A-14EF-C64D-B112-33AB3334A1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20970" y="342727"/>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Principais aspectos do curso</a:t>
            </a:r>
          </a:p>
        </p:txBody>
      </p:sp>
      <p:sp>
        <p:nvSpPr>
          <p:cNvPr id="4" name="Content Placeholder 3"/>
          <p:cNvSpPr>
            <a:spLocks noGrp="1"/>
          </p:cNvSpPr>
          <p:nvPr>
            <p:ph idx="1"/>
          </p:nvPr>
        </p:nvSpPr>
        <p:spPr>
          <a:xfrm>
            <a:off x="838200" y="1825625"/>
            <a:ext cx="5957330" cy="4351338"/>
          </a:xfrm>
        </p:spPr>
        <p:txBody>
          <a:bodyPr vert="horz" lIns="91440" tIns="45720" rIns="91440" bIns="45720" rtlCol="0" anchor="t">
            <a:normAutofit/>
          </a:bodyPr>
          <a:lstStyle/>
          <a:p>
            <a:pPr>
              <a:lnSpc>
                <a:spcPct val="100000"/>
              </a:lnSpc>
            </a:pPr>
            <a:r>
              <a:rPr lang="en-GB" sz="2000" dirty="0">
                <a:latin typeface="Open Sans" panose="020B0606030504020204"/>
              </a:rPr>
              <a:t>Neste curso, você se familiarizará mais com a dimensão espacial do planejamento energético.</a:t>
            </a:r>
            <a:endParaRPr lang="en-US" dirty="0"/>
          </a:p>
          <a:p>
            <a:pPr>
              <a:lnSpc>
                <a:spcPct val="100000"/>
              </a:lnSpc>
            </a:pPr>
            <a:r>
              <a:rPr lang="en-GB" sz="2000" dirty="0">
                <a:latin typeface="Open Sans" panose="020B0606030504020204"/>
              </a:rPr>
              <a:t>A infraestrutura de energia é de capital intensivo</a:t>
            </a:r>
          </a:p>
          <a:p>
            <a:pPr>
              <a:lnSpc>
                <a:spcPct val="100000"/>
              </a:lnSpc>
            </a:pPr>
            <a:r>
              <a:rPr lang="en-GB" sz="2000" dirty="0">
                <a:latin typeface="Open Sans" panose="020B0606030504020204"/>
              </a:rPr>
              <a:t>A modelagem de energia é usada para </a:t>
            </a:r>
            <a:r>
              <a:rPr lang="en-US" sz="2000" dirty="0">
                <a:latin typeface="Open Sans" panose="020B0606030504020204"/>
              </a:rPr>
              <a:t>informar o desenvolvimento de políticas energéticas</a:t>
            </a:r>
            <a:endParaRPr lang="en-GB" sz="2000" dirty="0">
              <a:latin typeface="Open Sans" panose="020B0606030504020204"/>
            </a:endParaRPr>
          </a:p>
          <a:p>
            <a:pPr>
              <a:lnSpc>
                <a:spcPct val="100000"/>
              </a:lnSpc>
            </a:pPr>
            <a:r>
              <a:rPr lang="en-GB" sz="2000" dirty="0">
                <a:latin typeface="Open Sans" panose="020B0606030504020204"/>
              </a:rPr>
              <a:t>A dimensão espacial pode ser uma dimensão importante a ser considerada no planejamento energético.</a:t>
            </a:r>
          </a:p>
        </p:txBody>
      </p:sp>
      <p:sp>
        <p:nvSpPr>
          <p:cNvPr id="2" name="Title 10">
            <a:extLst>
              <a:ext uri="{FF2B5EF4-FFF2-40B4-BE49-F238E27FC236}">
                <a16:creationId xmlns:a16="http://schemas.microsoft.com/office/drawing/2014/main" id="{457E936C-ACB2-4947-AF84-700721E1C8FB}"/>
              </a:ext>
            </a:extLst>
          </p:cNvPr>
          <p:cNvSpPr txBox="1">
            <a:spLocks/>
          </p:cNvSpPr>
          <p:nvPr/>
        </p:nvSpPr>
        <p:spPr>
          <a:xfrm>
            <a:off x="887215" y="4640"/>
            <a:ext cx="5262390" cy="1369074"/>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que a modelagem geoespacial de energia?</a:t>
            </a:r>
          </a:p>
        </p:txBody>
      </p:sp>
      <p:sp>
        <p:nvSpPr>
          <p:cNvPr id="7" name="Oval 6">
            <a:extLst>
              <a:ext uri="{FF2B5EF4-FFF2-40B4-BE49-F238E27FC236}">
                <a16:creationId xmlns:a16="http://schemas.microsoft.com/office/drawing/2014/main" id="{4F2674A3-E9D0-514E-9D13-879131F44737}"/>
              </a:ext>
            </a:extLst>
          </p:cNvPr>
          <p:cNvSpPr/>
          <p:nvPr/>
        </p:nvSpPr>
        <p:spPr>
          <a:xfrm>
            <a:off x="6149605" y="2713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6.mp3" descr="Track1_Lecture1_Slide6.mp3">
            <a:hlinkClick r:id="" action="ppaction://media"/>
            <a:extLst>
              <a:ext uri="{FF2B5EF4-FFF2-40B4-BE49-F238E27FC236}">
                <a16:creationId xmlns:a16="http://schemas.microsoft.com/office/drawing/2014/main" id="{D38CA8F7-1D2F-1A45-B0E5-7E2E109472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0970" y="342727"/>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89C5AA2B-41E3-4547-853C-ACA2A4ACB98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aprendizado</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4080" y="-792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1.1 Referências</a:t>
            </a:r>
          </a:p>
        </p:txBody>
      </p:sp>
      <p:sp>
        <p:nvSpPr>
          <p:cNvPr id="2" name="TextBox 1">
            <a:extLst>
              <a:ext uri="{FF2B5EF4-FFF2-40B4-BE49-F238E27FC236}">
                <a16:creationId xmlns:a16="http://schemas.microsoft.com/office/drawing/2014/main" id="{FAF90D44-5101-4EC2-B9CE-EAF183347C86}"/>
              </a:ext>
            </a:extLst>
          </p:cNvPr>
          <p:cNvSpPr txBox="1"/>
          <p:nvPr/>
        </p:nvSpPr>
        <p:spPr>
          <a:xfrm>
            <a:off x="894080" y="1576391"/>
            <a:ext cx="1075714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Open Sans"/>
              </a:rPr>
              <a:t>Franz, M., Peterschmidt, N., Rohrer, M., Kondev, B., 2014. Minigrid Policy Toolkit [Documento WWW]. URL </a:t>
            </a:r>
            <a:r>
              <a:rPr lang="en-GB" sz="1600" dirty="0">
                <a:latin typeface="Open Sans"/>
                <a:hlinkClick r:id="rId3"/>
              </a:rPr>
              <a:t>https://www.ren21.net/wp-content/uploads/2019/06/MinigridPolicyToolkit_Sep2014_EN.pdf </a:t>
            </a:r>
            <a:r>
              <a:rPr lang="en-GB" sz="1600" dirty="0">
                <a:latin typeface="Open Sans"/>
              </a:rPr>
              <a:t>(acessado em 2.13.21).</a:t>
            </a:r>
            <a:endParaRPr lang="en-GB" sz="1600" dirty="0">
              <a:latin typeface="Open Sans"/>
              <a:ea typeface="+mn-lt"/>
              <a:cs typeface="+mn-lt"/>
            </a:endParaRPr>
          </a:p>
          <a:p>
            <a:endParaRPr lang="en-GB" sz="1600" dirty="0">
              <a:latin typeface="Open Sans"/>
              <a:ea typeface="+mn-lt"/>
              <a:cs typeface="+mn-lt"/>
            </a:endParaRPr>
          </a:p>
          <a:p>
            <a:r>
              <a:rPr lang="en-GB" sz="1600" dirty="0">
                <a:latin typeface="Open Sans"/>
              </a:rPr>
              <a:t>Herbst, A., Toro, F., Reitze, F., Jochem, E., 2012. Introduction to Energy Systems Modelling (Introdução à modelagem de sistemas de energia). Swiss Journal of Economics and Statistics 148, 111-135. </a:t>
            </a:r>
            <a:r>
              <a:rPr lang="en-GB" sz="1600" dirty="0">
                <a:latin typeface="Open Sans"/>
                <a:ea typeface="+mn-lt"/>
                <a:cs typeface="+mn-lt"/>
                <a:hlinkClick r:id="rId4"/>
              </a:rPr>
              <a:t>https://doi.org/10.1007/BF03399363</a:t>
            </a:r>
            <a:endParaRPr lang="en-GB" sz="1600" dirty="0">
              <a:latin typeface="Open Sans"/>
              <a:cs typeface="Calibri"/>
            </a:endParaRPr>
          </a:p>
          <a:p>
            <a:endParaRPr lang="en-GB" sz="1600" dirty="0">
              <a:latin typeface="Open Sans"/>
              <a:cs typeface="Calibri"/>
            </a:endParaRPr>
          </a:p>
          <a:p>
            <a:r>
              <a:rPr lang="en-GB" sz="1600" dirty="0">
                <a:latin typeface="Open Sans"/>
              </a:rPr>
              <a:t>IEA, 2019. PERSPECTIVA ENERGÉTICA MUNDIAL 2019. OECD Publishing 810. </a:t>
            </a:r>
            <a:r>
              <a:rPr lang="en-GB" sz="1600" dirty="0">
                <a:latin typeface="Open Sans"/>
                <a:ea typeface="+mn-lt"/>
                <a:cs typeface="+mn-lt"/>
                <a:hlinkClick r:id="rId5"/>
              </a:rPr>
              <a:t>https://doi.org/10.1787/caf32f3b-en</a:t>
            </a:r>
            <a:endParaRPr lang="en-GB" sz="1600" dirty="0">
              <a:latin typeface="Open Sans"/>
            </a:endParaRPr>
          </a:p>
          <a:p>
            <a:endParaRPr lang="en-GB" sz="1600" dirty="0">
              <a:latin typeface="Open Sans"/>
              <a:cs typeface="Calibri" panose="020F0502020204030204"/>
            </a:endParaRPr>
          </a:p>
          <a:p>
            <a:r>
              <a:rPr lang="en-GB" sz="1600" dirty="0">
                <a:latin typeface="Open Sans"/>
              </a:rPr>
              <a:t>Mentis, D., Howells, M., Rogner, H., Korkovelos, A., Arderne, C., Zepeda, E., Siyal, S., Taliotis, C., Bazilian, M., de Roo, A., Tanvez, Y., Oudalov, A., Scholtz, E., 2017. Lighting the World: a primeira aplicação de uma ferramenta de eletrificação espacial de código aberto (OnSSET) na África Subsaariana. Environmental Research Letters 12, 085003. </a:t>
            </a:r>
            <a:r>
              <a:rPr lang="en-GB" sz="1600" dirty="0">
                <a:latin typeface="Open Sans"/>
                <a:hlinkClick r:id="rId6"/>
              </a:rPr>
              <a:t>https://doi.org/10.1088/1748-9326/aa7b29</a:t>
            </a:r>
            <a:endParaRPr lang="en-GB" sz="1600" dirty="0">
              <a:latin typeface="Open Sans"/>
            </a:endParaRPr>
          </a:p>
          <a:p>
            <a:endParaRPr lang="en-GB" sz="1600" dirty="0">
              <a:latin typeface="Open Sans"/>
            </a:endParaRPr>
          </a:p>
          <a:p>
            <a:r>
              <a:rPr lang="en-GB" sz="1600" dirty="0">
                <a:latin typeface="Open Sans"/>
              </a:rPr>
              <a:t>Ruiz-Nuñez, F., Wei, Z., 2015. Infrastructure Investment Demands in Emerging Markets and Developing Economies (Demandas de investimento em infraestrutura em mercados emergentes e economias em desenvolvimento), Policy Research Working Papers. Banco Mundial. </a:t>
            </a:r>
            <a:r>
              <a:rPr lang="en-GB" sz="1600" dirty="0">
                <a:latin typeface="Open Sans"/>
                <a:ea typeface="+mn-lt"/>
                <a:cs typeface="+mn-lt"/>
                <a:hlinkClick r:id="rId7"/>
              </a:rPr>
              <a:t>https://doi.org/10.1596/1813-9450-7414</a:t>
            </a:r>
            <a:endParaRPr lang="en-GB" sz="1600" dirty="0">
              <a:latin typeface="Open Sans"/>
            </a:endParaRPr>
          </a:p>
          <a:p>
            <a:pPr marL="342900" indent="-342900">
              <a:buAutoNum type="arabicPeriod"/>
            </a:pPr>
            <a:endParaRPr lang="sv-SE" sz="1600" dirty="0">
              <a:latin typeface="Open Sans"/>
            </a:endParaRPr>
          </a:p>
          <a:p>
            <a:pPr marL="342900" indent="-342900">
              <a:buAutoNum type="arabicPeriod"/>
            </a:pPr>
            <a:endParaRPr lang="sv-SE" sz="1600" dirty="0">
              <a:latin typeface="Open Sans"/>
            </a:endParaRPr>
          </a:p>
        </p:txBody>
      </p:sp>
    </p:spTree>
    <p:extLst>
      <p:ext uri="{BB962C8B-B14F-4D97-AF65-F5344CB8AC3E}">
        <p14:creationId xmlns:p14="http://schemas.microsoft.com/office/powerpoint/2010/main" val="393808635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947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Acesso à eletricidade no mundo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ODS7 e Agenda </a:t>
            </a:r>
            <a:r>
              <a:rPr lang="en-GB" sz="4400" dirty="0">
                <a:latin typeface="Open Sans"/>
                <a:ea typeface="Open Sans" panose="020B0606030504020204" pitchFamily="34" charset="0"/>
                <a:cs typeface="Open Sans" panose="020B0606030504020204" pitchFamily="34" charset="0"/>
                <a:sym typeface="Bodoni SvtyTwo ITC TT-Book"/>
              </a:rPr>
              <a:t>2030  </a:t>
            </a:r>
          </a:p>
        </p:txBody>
      </p:sp>
      <p:sp>
        <p:nvSpPr>
          <p:cNvPr id="2" name="Content Placeholder 1"/>
          <p:cNvSpPr>
            <a:spLocks noGrp="1"/>
          </p:cNvSpPr>
          <p:nvPr>
            <p:ph idx="1"/>
          </p:nvPr>
        </p:nvSpPr>
        <p:spPr>
          <a:xfrm>
            <a:off x="7805530" y="1825625"/>
            <a:ext cx="3548270" cy="2256045"/>
          </a:xfrm>
        </p:spPr>
        <p:txBody>
          <a:bodyPr vert="horz" lIns="91440" tIns="45720" rIns="91440" bIns="45720" rtlCol="0" anchor="t">
            <a:noAutofit/>
          </a:bodyPr>
          <a:lstStyle/>
          <a:p>
            <a:pPr marL="0" lvl="0" indent="0" algn="ctr" fontAlgn="base">
              <a:lnSpc>
                <a:spcPct val="100000"/>
              </a:lnSpc>
              <a:spcBef>
                <a:spcPts val="0"/>
              </a:spcBef>
              <a:buClr>
                <a:srgbClr val="000000"/>
              </a:buClr>
              <a:buSzPts val="2400"/>
              <a:buNone/>
            </a:pPr>
            <a:r>
              <a:rPr lang="en-US" sz="2000" b="1" dirty="0">
                <a:latin typeface="Open Sans"/>
                <a:ea typeface="Calibri"/>
                <a:cs typeface="Calibri"/>
                <a:sym typeface="Calibri"/>
              </a:rPr>
              <a:t>Cerca de 789 milhões de pessoas sem acesso à eletricidade</a:t>
            </a: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r>
              <a:rPr lang="en-US" sz="2000" b="1" dirty="0">
                <a:latin typeface="Open Sans"/>
                <a:ea typeface="Calibri"/>
                <a:cs typeface="Calibri"/>
                <a:sym typeface="Calibri"/>
              </a:rPr>
              <a:t>Mais da metade na África Subsaariana</a:t>
            </a:r>
            <a:endParaRPr lang="en-US" sz="2000" b="1" dirty="0">
              <a:latin typeface="Open Sans"/>
              <a:ea typeface="Calibri"/>
              <a:cs typeface="Calibri"/>
            </a:endParaRPr>
          </a:p>
          <a:p>
            <a:pPr marL="0" indent="0">
              <a:lnSpc>
                <a:spcPct val="100000"/>
              </a:lnSpc>
              <a:buNone/>
            </a:pPr>
            <a:endParaRPr lang="en-GB" sz="2000" dirty="0">
              <a:latin typeface="Open San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215" y="1866814"/>
            <a:ext cx="5921103" cy="4169292"/>
          </a:xfrm>
          <a:prstGeom prst="rect">
            <a:avLst/>
          </a:prstGeom>
        </p:spPr>
      </p:pic>
      <p:sp>
        <p:nvSpPr>
          <p:cNvPr id="4" name="Rectangle 3"/>
          <p:cNvSpPr/>
          <p:nvPr/>
        </p:nvSpPr>
        <p:spPr>
          <a:xfrm>
            <a:off x="9868396" y="6092863"/>
            <a:ext cx="2415044" cy="307777"/>
          </a:xfrm>
          <a:prstGeom prst="rect">
            <a:avLst/>
          </a:prstGeom>
        </p:spPr>
        <p:txBody>
          <a:bodyPr wrap="square" lIns="91440" tIns="45720" rIns="91440" bIns="45720" anchor="ctr">
            <a:spAutoFit/>
          </a:bodyPr>
          <a:lstStyle/>
          <a:p>
            <a:r>
              <a:rPr lang="en-GB" sz="1400" i="1" dirty="0">
                <a:latin typeface="Open Sans"/>
                <a:cs typeface="Calibri"/>
              </a:rPr>
              <a:t>IEA, 2020; Lenzi, 2021</a:t>
            </a:r>
          </a:p>
        </p:txBody>
      </p:sp>
      <p:sp>
        <p:nvSpPr>
          <p:cNvPr id="10" name="TextBox 2"/>
          <p:cNvSpPr txBox="1"/>
          <p:nvPr/>
        </p:nvSpPr>
        <p:spPr>
          <a:xfrm>
            <a:off x="889735" y="6137058"/>
            <a:ext cx="4687848" cy="253916"/>
          </a:xfrm>
          <a:prstGeom prst="rect">
            <a:avLst/>
          </a:prstGeom>
          <a:noFill/>
        </p:spPr>
        <p:txBody>
          <a:bodyPr wrap="square" lIns="91440" tIns="45720" rIns="91440" bIns="4572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a:rPr>
              <a:t>Fonte da imagem: </a:t>
            </a:r>
            <a:r>
              <a:rPr lang="en-GB" sz="1000" dirty="0">
                <a:latin typeface="Open Sans"/>
              </a:rPr>
              <a:t>OurWorldInData, </a:t>
            </a:r>
            <a:r>
              <a:rPr lang="en-GB" sz="1000" dirty="0">
                <a:latin typeface="Open Sans"/>
                <a:hlinkClick r:id="rId7"/>
              </a:rPr>
              <a:t>imagem</a:t>
            </a:r>
            <a:r>
              <a:rPr lang="en-GB" sz="1000" dirty="0">
                <a:latin typeface="Open Sans"/>
              </a:rPr>
              <a:t>, licença sob </a:t>
            </a:r>
            <a:r>
              <a:rPr lang="en-GB" sz="1000" dirty="0">
                <a:latin typeface="Open Sans"/>
                <a:hlinkClick r:id="rId8"/>
              </a:rPr>
              <a:t>CC-BY 4.0</a:t>
            </a:r>
            <a:endParaRPr lang="en-GB" sz="1000" dirty="0">
              <a:latin typeface="Open Sans"/>
            </a:endParaRPr>
          </a:p>
        </p:txBody>
      </p:sp>
      <p:sp>
        <p:nvSpPr>
          <p:cNvPr id="11" name="Oval 10">
            <a:extLst>
              <a:ext uri="{FF2B5EF4-FFF2-40B4-BE49-F238E27FC236}">
                <a16:creationId xmlns:a16="http://schemas.microsoft.com/office/drawing/2014/main" id="{6249A5CD-6906-E445-93AD-2EFEED9D9FE7}"/>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8.mp3" descr="Track1_Lecture1_Slide8.mp3">
            <a:hlinkClick r:id="" action="ppaction://media"/>
            <a:extLst>
              <a:ext uri="{FF2B5EF4-FFF2-40B4-BE49-F238E27FC236}">
                <a16:creationId xmlns:a16="http://schemas.microsoft.com/office/drawing/2014/main" id="{956CD66C-6D06-5248-967B-865AD64597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74991" y="601319"/>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9</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707886"/>
          </a:xfrm>
          <a:prstGeom prst="rect">
            <a:avLst/>
          </a:prstGeom>
        </p:spPr>
        <p:txBody>
          <a:bodyPr wrap="square" lIns="91440" tIns="45720" rIns="91440" bIns="45720" anchor="t">
            <a:spAutoFit/>
          </a:bodyPr>
          <a:lstStyle/>
          <a:p>
            <a:r>
              <a:rPr lang="en-ZA" sz="2000" b="1" dirty="0">
                <a:solidFill>
                  <a:schemeClr val="accent5">
                    <a:lumMod val="60000"/>
                    <a:lumOff val="40000"/>
                  </a:schemeClr>
                </a:solidFill>
                <a:latin typeface="Open Sans"/>
                <a:ea typeface="+mn-lt"/>
                <a:cs typeface="+mn-lt"/>
              </a:rPr>
              <a:t>Os Objetivos de Desenvolvimento Sustentável (SDGs)</a:t>
            </a:r>
            <a:endParaRPr lang="en-US" sz="2000" dirty="0">
              <a:solidFill>
                <a:schemeClr val="accent5">
                  <a:lumMod val="60000"/>
                  <a:lumOff val="40000"/>
                </a:schemeClr>
              </a:solidFill>
              <a:latin typeface="Open Sans"/>
            </a:endParaRPr>
          </a:p>
          <a:p>
            <a:pPr>
              <a:spcAft>
                <a:spcPts val="1200"/>
              </a:spcAft>
            </a:pPr>
            <a:endParaRPr lang="en-ZA" sz="2000"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OSD7 e Agenda </a:t>
            </a:r>
            <a:r>
              <a:rPr lang="en-GB" sz="4400" dirty="0">
                <a:latin typeface="Open Sans"/>
                <a:ea typeface="Open Sans" panose="020B0606030504020204" pitchFamily="34" charset="0"/>
                <a:cs typeface="Open Sans" panose="020B0606030504020204" pitchFamily="34" charset="0"/>
                <a:sym typeface="Bodoni SvtyTwo ITC TT-Book"/>
              </a:rPr>
              <a:t>2030  </a:t>
            </a:r>
          </a:p>
        </p:txBody>
      </p:sp>
      <p:sp>
        <p:nvSpPr>
          <p:cNvPr id="4" name="TextBox 3"/>
          <p:cNvSpPr txBox="1"/>
          <p:nvPr/>
        </p:nvSpPr>
        <p:spPr>
          <a:xfrm>
            <a:off x="3458341" y="2220028"/>
            <a:ext cx="6069496" cy="954107"/>
          </a:xfrm>
          <a:prstGeom prst="rect">
            <a:avLst/>
          </a:prstGeom>
          <a:noFill/>
        </p:spPr>
        <p:txBody>
          <a:bodyPr wrap="square" lIns="91440" tIns="45720" rIns="91440" bIns="45720" rtlCol="0" anchor="t">
            <a:spAutoFit/>
          </a:bodyPr>
          <a:lstStyle/>
          <a:p>
            <a:r>
              <a:rPr lang="en-US" sz="2800" dirty="0"/>
              <a:t>"Garantir o acesso à energia acessível, confiável, sustentável e moderna para todos"</a:t>
            </a:r>
            <a:endParaRPr lang="en-GB" sz="2800" dirty="0"/>
          </a:p>
        </p:txBody>
      </p:sp>
      <p:sp>
        <p:nvSpPr>
          <p:cNvPr id="2" name="Rectangle 1"/>
          <p:cNvSpPr/>
          <p:nvPr/>
        </p:nvSpPr>
        <p:spPr>
          <a:xfrm>
            <a:off x="9753982" y="6091472"/>
            <a:ext cx="1756635" cy="307777"/>
          </a:xfrm>
          <a:prstGeom prst="rect">
            <a:avLst/>
          </a:prstGeom>
        </p:spPr>
        <p:txBody>
          <a:bodyPr wrap="none" lIns="91440" tIns="45720" rIns="91440" bIns="45720" anchor="ctr">
            <a:spAutoFit/>
          </a:bodyPr>
          <a:lstStyle/>
          <a:p>
            <a:r>
              <a:rPr lang="en-US" sz="1400" i="1" dirty="0">
                <a:latin typeface="Open Sans"/>
                <a:cs typeface="Calibri"/>
              </a:rPr>
              <a:t>Fuso Nerini et al., 2018 </a:t>
            </a:r>
            <a:endParaRPr lang="en-GB" sz="1400" i="1" dirty="0">
              <a:latin typeface="Open Sans"/>
              <a:cs typeface="Calibri"/>
            </a:endParaRPr>
          </a:p>
        </p:txBody>
      </p:sp>
      <p:pic>
        <p:nvPicPr>
          <p:cNvPr id="3" name="Content Placeholder 2"/>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69593" y="1781758"/>
            <a:ext cx="2228548" cy="2235413"/>
          </a:xfr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365" y="4081514"/>
            <a:ext cx="1080000" cy="1080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6008" y="4067611"/>
            <a:ext cx="1080000" cy="1080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8651" y="4074995"/>
            <a:ext cx="1080000" cy="10800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8159" y="4074995"/>
            <a:ext cx="1080000" cy="108000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50802" y="4074995"/>
            <a:ext cx="1080000" cy="10800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3444" y="4070559"/>
            <a:ext cx="1080000" cy="10800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42952" y="4067611"/>
            <a:ext cx="1080000" cy="108000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85595" y="4067611"/>
            <a:ext cx="1080000" cy="1080000"/>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35103" y="4067611"/>
            <a:ext cx="1080000" cy="1080000"/>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2126" y="5226469"/>
            <a:ext cx="1080000" cy="1080000"/>
          </a:xfrm>
          <a:prstGeom prst="rect">
            <a:avLst/>
          </a:prstGeom>
        </p:spPr>
      </p:pic>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15573" y="5217315"/>
            <a:ext cx="1080000" cy="1080000"/>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59021" y="5226469"/>
            <a:ext cx="1080000" cy="1080000"/>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09333" y="5226469"/>
            <a:ext cx="1080000" cy="1080000"/>
          </a:xfrm>
          <a:prstGeom prst="rect">
            <a:avLst/>
          </a:prstGeom>
        </p:spPr>
      </p:pic>
      <p:pic>
        <p:nvPicPr>
          <p:cNvPr id="24" name="Picture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52780" y="5226469"/>
            <a:ext cx="1080000" cy="1080000"/>
          </a:xfrm>
          <a:prstGeom prst="rect">
            <a:avLst/>
          </a:prstGeom>
        </p:spPr>
      </p:pic>
      <p:pic>
        <p:nvPicPr>
          <p:cNvPr id="25" name="Picture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03093" y="5215633"/>
            <a:ext cx="1073135" cy="1100594"/>
          </a:xfrm>
          <a:prstGeom prst="rect">
            <a:avLst/>
          </a:prstGeom>
        </p:spPr>
      </p:pic>
      <p:pic>
        <p:nvPicPr>
          <p:cNvPr id="26" name="Picture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846540" y="5211868"/>
            <a:ext cx="1080000" cy="1080000"/>
          </a:xfrm>
          <a:prstGeom prst="rect">
            <a:avLst/>
          </a:prstGeom>
        </p:spPr>
      </p:pic>
      <p:sp>
        <p:nvSpPr>
          <p:cNvPr id="27" name="TextBox 26"/>
          <p:cNvSpPr txBox="1"/>
          <p:nvPr/>
        </p:nvSpPr>
        <p:spPr>
          <a:xfrm>
            <a:off x="879584" y="6385553"/>
            <a:ext cx="1977582" cy="259478"/>
          </a:xfrm>
          <a:prstGeom prst="rect">
            <a:avLst/>
          </a:prstGeom>
          <a:noFill/>
        </p:spPr>
        <p:txBody>
          <a:bodyPr wrap="square" lIns="91440" tIns="45720" rIns="91440" bIns="45720" rtlCol="0" anchor="ctr">
            <a:spAutoFit/>
          </a:bodyPr>
          <a:lstStyle/>
          <a:p>
            <a:r>
              <a:rPr lang="en-GB" sz="1050" b="1" dirty="0">
                <a:latin typeface="Open Sans"/>
              </a:rPr>
              <a:t>Fonte da imagem</a:t>
            </a:r>
            <a:r>
              <a:rPr lang="en-GB" sz="1050" dirty="0">
                <a:latin typeface="Open Sans"/>
              </a:rPr>
              <a:t>: ONU, 2021, </a:t>
            </a:r>
            <a:r>
              <a:rPr lang="en-GB" sz="1050" dirty="0">
                <a:latin typeface="Open Sans"/>
                <a:hlinkClick r:id="rId23"/>
              </a:rPr>
              <a:t>I</a:t>
            </a:r>
            <a:r>
              <a:rPr lang="en-GB" sz="1050" dirty="0">
                <a:latin typeface="Open Sans"/>
              </a:rPr>
              <a:t>, </a:t>
            </a:r>
          </a:p>
        </p:txBody>
      </p:sp>
      <p:sp>
        <p:nvSpPr>
          <p:cNvPr id="28" name="Oval 27">
            <a:extLst>
              <a:ext uri="{FF2B5EF4-FFF2-40B4-BE49-F238E27FC236}">
                <a16:creationId xmlns:a16="http://schemas.microsoft.com/office/drawing/2014/main" id="{648560A5-F155-0142-9A2A-E781602AF168}"/>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9.mp3" descr="Track1_Lecture1_Slide9.mp3">
            <a:hlinkClick r:id="" action="ppaction://media"/>
            <a:extLst>
              <a:ext uri="{FF2B5EF4-FFF2-40B4-BE49-F238E27FC236}">
                <a16:creationId xmlns:a16="http://schemas.microsoft.com/office/drawing/2014/main" id="{C5C4FE2E-6770-3B47-840A-4D16460D76C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8474991" y="593043"/>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959F02BD-4F1A-4B58-99DF-C62069D4F0EA}">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http://www.w3.org/XML/1998/namespace"/>
    <ds:schemaRef ds:uri="http://purl.org/dc/terms/"/>
    <ds:schemaRef ds:uri="http://purl.org/dc/elements/1.1/"/>
    <ds:schemaRef ds:uri="0b696a8a-ab1a-459b-a09e-44df7cbe9330"/>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35b8b66e-5759-43c1-a138-f967a8bf5a2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195</TotalTime>
  <Words>5679</Words>
  <Application>Microsoft Office PowerPoint</Application>
  <PresentationFormat>Widescreen</PresentationFormat>
  <Paragraphs>310</Paragraphs>
  <Slides>26</Slides>
  <Notes>23</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Georgia</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docId:2071AC26C638AA6A1D5CC2219EF32593</cp:keywords>
  <cp:lastModifiedBy>Ashutosh.Bhagurkar</cp:lastModifiedBy>
  <cp:revision>148</cp:revision>
  <dcterms:created xsi:type="dcterms:W3CDTF">2021-02-10T16:48:02Z</dcterms:created>
  <dcterms:modified xsi:type="dcterms:W3CDTF">2025-09-05T20:32:52Z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