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embeddedFontLs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Open Sans ExtraBold" panose="020B0906030804020204" pitchFamily="34" charset="0"/>
      <p:bold r:id="rId37"/>
      <p:italic r:id="rId38"/>
      <p:boldItalic r:id="rId39"/>
    </p:embeddedFont>
    <p:embeddedFont>
      <p:font typeface="Open Sans SemiBold" panose="020B0706030804020204" pitchFamily="34" charset="0"/>
      <p:regular r:id="rId40"/>
      <p:bold r:id="rId41"/>
      <p:italic r:id="rId42"/>
      <p:boldItalic r:id="rId43"/>
    </p:embeddedFont>
    <p:embeddedFont>
      <p:font typeface="Quattrocento Sans" panose="020B0502050000020003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modifyVerifier cryptProviderType="rsaAES" cryptAlgorithmClass="hash" cryptAlgorithmType="typeAny" cryptAlgorithmSid="14" spinCount="100000" saltData="BnQmPyKBcf+HO9EGDcV5NA==" hashData="3/kWY5CHufZxjdgQWNdRfzJhnZL9jmGaEakMtsXRvN4WaCje8d2mKQAxmQsbc8CQhrrtahNnCfiaXgXk75TDeA=="/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gNuHGkVfRIhpxmF9JRW9eOp/S4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83309"/>
  </p:normalViewPr>
  <p:slideViewPr>
    <p:cSldViewPr snapToGrid="0">
      <p:cViewPr varScale="1">
        <p:scale>
          <a:sx n="92" d="100"/>
          <a:sy n="92" d="100"/>
        </p:scale>
        <p:origin x="12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" name="Google Shape;1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 </a:t>
            </a: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ferramenta de </a:t>
            </a:r>
            <a:r>
              <a:rPr lang="en-US" dirty="0" err="1"/>
              <a:t>otimização</a:t>
            </a:r>
            <a:r>
              <a:rPr lang="en-US" dirty="0"/>
              <a:t> de </a:t>
            </a:r>
            <a:r>
              <a:rPr lang="en-US" dirty="0" err="1"/>
              <a:t>sistemas</a:t>
            </a:r>
            <a:r>
              <a:rPr lang="en-US" dirty="0"/>
              <a:t> </a:t>
            </a:r>
            <a:r>
              <a:rPr lang="en-US" dirty="0" err="1"/>
              <a:t>energéticos</a:t>
            </a:r>
            <a:r>
              <a:rPr lang="en-US" dirty="0"/>
              <a:t> e,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tal</a:t>
            </a:r>
            <a:r>
              <a:rPr lang="en-US" dirty="0"/>
              <a:t>,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função</a:t>
            </a:r>
            <a:r>
              <a:rPr lang="en-US" dirty="0"/>
              <a:t> </a:t>
            </a:r>
            <a:r>
              <a:rPr lang="en-US" dirty="0" err="1"/>
              <a:t>objetiva</a:t>
            </a:r>
            <a:r>
              <a:rPr lang="en-US" dirty="0"/>
              <a:t>: </a:t>
            </a:r>
            <a:r>
              <a:rPr lang="en-US" dirty="0" err="1"/>
              <a:t>encontra</a:t>
            </a:r>
            <a:r>
              <a:rPr lang="en-US" dirty="0"/>
              <a:t> o conjunto de </a:t>
            </a:r>
            <a:r>
              <a:rPr lang="en-US" dirty="0" err="1"/>
              <a:t>investimentos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infraestrutura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e o conjunto de </a:t>
            </a:r>
            <a:r>
              <a:rPr lang="en-US" dirty="0" err="1"/>
              <a:t>usos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que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atender</a:t>
            </a:r>
            <a:r>
              <a:rPr lang="en-US" dirty="0"/>
              <a:t>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necessidades</a:t>
            </a:r>
            <a:r>
              <a:rPr lang="en-US" dirty="0"/>
              <a:t> </a:t>
            </a:r>
            <a:r>
              <a:rPr lang="en-US" dirty="0" err="1"/>
              <a:t>futuras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com o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custo</a:t>
            </a:r>
            <a:r>
              <a:rPr lang="en-US" dirty="0"/>
              <a:t>. </a:t>
            </a:r>
            <a:r>
              <a:rPr lang="en-US" dirty="0" err="1"/>
              <a:t>Geralmente</a:t>
            </a:r>
            <a:r>
              <a:rPr lang="en-US" dirty="0"/>
              <a:t>,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aplicado</a:t>
            </a:r>
            <a:r>
              <a:rPr lang="en-US" dirty="0"/>
              <a:t> a </a:t>
            </a:r>
            <a:r>
              <a:rPr lang="en-US" dirty="0" err="1"/>
              <a:t>domínios</a:t>
            </a:r>
            <a:r>
              <a:rPr lang="en-US" dirty="0"/>
              <a:t> de tempo de </a:t>
            </a:r>
            <a:r>
              <a:rPr lang="en-US" dirty="0" err="1"/>
              <a:t>décadas</a:t>
            </a:r>
            <a:r>
              <a:rPr lang="en-US" dirty="0"/>
              <a:t>, </a:t>
            </a:r>
            <a:r>
              <a:rPr lang="en-US" dirty="0" err="1"/>
              <a:t>relevantes</a:t>
            </a:r>
            <a:r>
              <a:rPr lang="en-US" dirty="0"/>
              <a:t> para o </a:t>
            </a:r>
            <a:r>
              <a:rPr lang="en-US" dirty="0" err="1"/>
              <a:t>planejamento</a:t>
            </a:r>
            <a:r>
              <a:rPr lang="en-US" dirty="0"/>
              <a:t> </a:t>
            </a:r>
            <a:r>
              <a:rPr lang="en-US" dirty="0" err="1"/>
              <a:t>estratégico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. Esse </a:t>
            </a:r>
            <a:r>
              <a:rPr lang="en-US" dirty="0" err="1"/>
              <a:t>objetivo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alcançado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mesmo</a:t>
            </a:r>
            <a:r>
              <a:rPr lang="en-US" dirty="0"/>
              <a:t> tempo </a:t>
            </a:r>
            <a:r>
              <a:rPr lang="en-US" dirty="0" err="1"/>
              <a:t>em</a:t>
            </a:r>
            <a:r>
              <a:rPr lang="en-US" dirty="0"/>
              <a:t> que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atendidas</a:t>
            </a:r>
            <a:r>
              <a:rPr lang="en-US" dirty="0"/>
              <a:t> </a:t>
            </a:r>
            <a:r>
              <a:rPr lang="en-US" dirty="0" err="1"/>
              <a:t>várias</a:t>
            </a:r>
            <a:r>
              <a:rPr lang="en-US" dirty="0"/>
              <a:t> </a:t>
            </a:r>
            <a:r>
              <a:rPr lang="en-US" dirty="0" err="1"/>
              <a:t>restrições</a:t>
            </a:r>
            <a:r>
              <a:rPr lang="en-US" dirty="0"/>
              <a:t>, que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definidas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usuário</a:t>
            </a:r>
            <a:r>
              <a:rPr lang="en-US" dirty="0"/>
              <a:t>. </a:t>
            </a:r>
            <a:r>
              <a:rPr lang="en-US" dirty="0" err="1"/>
              <a:t>Essas</a:t>
            </a:r>
            <a:r>
              <a:rPr lang="en-US" dirty="0"/>
              <a:t> </a:t>
            </a:r>
            <a:r>
              <a:rPr lang="en-US" dirty="0" err="1"/>
              <a:t>restrições</a:t>
            </a:r>
            <a:r>
              <a:rPr lang="en-US" dirty="0"/>
              <a:t> </a:t>
            </a:r>
            <a:r>
              <a:rPr lang="en-US" dirty="0" err="1"/>
              <a:t>estão</a:t>
            </a:r>
            <a:r>
              <a:rPr lang="en-US" dirty="0"/>
              <a:t> </a:t>
            </a:r>
            <a:r>
              <a:rPr lang="en-US" dirty="0" err="1"/>
              <a:t>relacionadas</a:t>
            </a:r>
            <a:r>
              <a:rPr lang="en-US" dirty="0"/>
              <a:t> a </a:t>
            </a:r>
            <a:r>
              <a:rPr lang="en-US" dirty="0" err="1"/>
              <a:t>vários</a:t>
            </a:r>
            <a:r>
              <a:rPr lang="en-US" dirty="0"/>
              <a:t> </a:t>
            </a:r>
            <a:r>
              <a:rPr lang="en-US" dirty="0" err="1"/>
              <a:t>aspectos</a:t>
            </a:r>
            <a:r>
              <a:rPr lang="en-US" dirty="0"/>
              <a:t> que </a:t>
            </a:r>
            <a:r>
              <a:rPr lang="en-US" dirty="0" err="1"/>
              <a:t>precisam</a:t>
            </a:r>
            <a:r>
              <a:rPr lang="en-US" dirty="0"/>
              <a:t> ser </a:t>
            </a:r>
            <a:r>
              <a:rPr lang="en-US" dirty="0" err="1"/>
              <a:t>levados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conta</a:t>
            </a:r>
            <a:r>
              <a:rPr lang="en-US" dirty="0"/>
              <a:t> no </a:t>
            </a:r>
            <a:r>
              <a:rPr lang="en-US" dirty="0" err="1"/>
              <a:t>planejamento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: a </a:t>
            </a:r>
            <a:r>
              <a:rPr lang="en-US" dirty="0" err="1"/>
              <a:t>necessidade</a:t>
            </a:r>
            <a:r>
              <a:rPr lang="en-US" dirty="0"/>
              <a:t> de </a:t>
            </a:r>
            <a:r>
              <a:rPr lang="en-US" dirty="0" err="1"/>
              <a:t>atender</a:t>
            </a:r>
            <a:r>
              <a:rPr lang="en-US" dirty="0"/>
              <a:t>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demandas</a:t>
            </a:r>
            <a:r>
              <a:rPr lang="en-US" dirty="0"/>
              <a:t> </a:t>
            </a:r>
            <a:r>
              <a:rPr lang="en-US" dirty="0" err="1"/>
              <a:t>atuais</a:t>
            </a:r>
            <a:r>
              <a:rPr lang="en-US" dirty="0"/>
              <a:t> e </a:t>
            </a:r>
            <a:r>
              <a:rPr lang="en-US" dirty="0" err="1"/>
              <a:t>futuras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; a </a:t>
            </a:r>
            <a:r>
              <a:rPr lang="en-US" dirty="0" err="1"/>
              <a:t>possibilidade</a:t>
            </a:r>
            <a:r>
              <a:rPr lang="en-US" dirty="0"/>
              <a:t> de usar </a:t>
            </a:r>
            <a:r>
              <a:rPr lang="en-US" dirty="0" err="1"/>
              <a:t>tecnologias</a:t>
            </a:r>
            <a:r>
              <a:rPr lang="en-US" dirty="0"/>
              <a:t> que </a:t>
            </a:r>
            <a:r>
              <a:rPr lang="en-US" dirty="0" err="1"/>
              <a:t>estão</a:t>
            </a:r>
            <a:r>
              <a:rPr lang="en-US" dirty="0"/>
              <a:t> </a:t>
            </a:r>
            <a:r>
              <a:rPr lang="en-US" dirty="0" err="1"/>
              <a:t>tecnicamente</a:t>
            </a:r>
            <a:r>
              <a:rPr lang="en-US" dirty="0"/>
              <a:t> </a:t>
            </a:r>
            <a:r>
              <a:rPr lang="en-US" dirty="0" err="1"/>
              <a:t>disponíveis</a:t>
            </a:r>
            <a:r>
              <a:rPr lang="en-US" dirty="0"/>
              <a:t> agora </a:t>
            </a:r>
            <a:r>
              <a:rPr lang="en-US" dirty="0" err="1"/>
              <a:t>ou</a:t>
            </a:r>
            <a:r>
              <a:rPr lang="en-US" dirty="0"/>
              <a:t> que </a:t>
            </a:r>
            <a:r>
              <a:rPr lang="en-US" dirty="0" err="1"/>
              <a:t>podem</a:t>
            </a:r>
            <a:r>
              <a:rPr lang="en-US" dirty="0"/>
              <a:t> se </a:t>
            </a:r>
            <a:r>
              <a:rPr lang="en-US" dirty="0" err="1"/>
              <a:t>tornar</a:t>
            </a:r>
            <a:r>
              <a:rPr lang="en-US" dirty="0"/>
              <a:t> </a:t>
            </a:r>
            <a:r>
              <a:rPr lang="en-US" dirty="0" err="1"/>
              <a:t>disponíveis</a:t>
            </a:r>
            <a:r>
              <a:rPr lang="en-US" dirty="0"/>
              <a:t> no </a:t>
            </a:r>
            <a:r>
              <a:rPr lang="en-US" dirty="0" err="1"/>
              <a:t>futuro</a:t>
            </a:r>
            <a:r>
              <a:rPr lang="en-US" dirty="0"/>
              <a:t>, com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técnicas</a:t>
            </a:r>
            <a:r>
              <a:rPr lang="en-US" dirty="0"/>
              <a:t> e </a:t>
            </a:r>
            <a:r>
              <a:rPr lang="en-US" dirty="0" err="1"/>
              <a:t>econômicas</a:t>
            </a:r>
            <a:r>
              <a:rPr lang="en-US" dirty="0"/>
              <a:t>; a </a:t>
            </a:r>
            <a:r>
              <a:rPr lang="en-US" dirty="0" err="1"/>
              <a:t>necessidade</a:t>
            </a:r>
            <a:r>
              <a:rPr lang="en-US" dirty="0"/>
              <a:t> de </a:t>
            </a:r>
            <a:r>
              <a:rPr lang="en-US" dirty="0" err="1"/>
              <a:t>respeitar</a:t>
            </a:r>
            <a:r>
              <a:rPr lang="en-US" dirty="0"/>
              <a:t> </a:t>
            </a:r>
            <a:r>
              <a:rPr lang="en-US" dirty="0" err="1"/>
              <a:t>mandatos</a:t>
            </a:r>
            <a:r>
              <a:rPr lang="en-US" dirty="0"/>
              <a:t> de </a:t>
            </a:r>
            <a:r>
              <a:rPr lang="en-US" dirty="0" err="1"/>
              <a:t>políticas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 de </a:t>
            </a:r>
            <a:r>
              <a:rPr lang="en-US" dirty="0" err="1"/>
              <a:t>emissão</a:t>
            </a:r>
            <a:r>
              <a:rPr lang="en-US" dirty="0"/>
              <a:t>, </a:t>
            </a:r>
            <a:r>
              <a:rPr lang="en-US" dirty="0" err="1"/>
              <a:t>taxações</a:t>
            </a:r>
            <a:r>
              <a:rPr lang="en-US" dirty="0"/>
              <a:t> de </a:t>
            </a:r>
            <a:r>
              <a:rPr lang="en-US" dirty="0" err="1"/>
              <a:t>emissão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metas</a:t>
            </a:r>
            <a:r>
              <a:rPr lang="en-US" dirty="0"/>
              <a:t> de </a:t>
            </a:r>
            <a:r>
              <a:rPr lang="en-US" dirty="0" err="1"/>
              <a:t>geração</a:t>
            </a:r>
            <a:r>
              <a:rPr lang="en-US" dirty="0"/>
              <a:t> para </a:t>
            </a:r>
            <a:r>
              <a:rPr lang="en-US" dirty="0" err="1"/>
              <a:t>tipos</a:t>
            </a:r>
            <a:r>
              <a:rPr lang="en-US" dirty="0"/>
              <a:t> </a:t>
            </a:r>
            <a:r>
              <a:rPr lang="en-US" dirty="0" err="1"/>
              <a:t>específicos</a:t>
            </a:r>
            <a:r>
              <a:rPr lang="en-US" dirty="0"/>
              <a:t> de </a:t>
            </a:r>
            <a:r>
              <a:rPr lang="en-US" dirty="0" err="1"/>
              <a:t>tecnologias</a:t>
            </a:r>
            <a:r>
              <a:rPr lang="en-US" dirty="0"/>
              <a:t>; e,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fim</a:t>
            </a:r>
            <a:r>
              <a:rPr lang="en-US" dirty="0"/>
              <a:t>, a </a:t>
            </a:r>
            <a:r>
              <a:rPr lang="en-US" dirty="0" err="1"/>
              <a:t>necessidade</a:t>
            </a:r>
            <a:r>
              <a:rPr lang="en-US" dirty="0"/>
              <a:t> de </a:t>
            </a:r>
            <a:r>
              <a:rPr lang="en-US" dirty="0" err="1"/>
              <a:t>cumprir</a:t>
            </a:r>
            <a:r>
              <a:rPr lang="en-US" dirty="0"/>
              <a:t> </a:t>
            </a:r>
            <a:r>
              <a:rPr lang="en-US" dirty="0" err="1"/>
              <a:t>outras</a:t>
            </a:r>
            <a:r>
              <a:rPr lang="en-US" dirty="0"/>
              <a:t> </a:t>
            </a:r>
            <a:r>
              <a:rPr lang="en-US" dirty="0" err="1"/>
              <a:t>possíveis</a:t>
            </a:r>
            <a:r>
              <a:rPr lang="en-US" dirty="0"/>
              <a:t> </a:t>
            </a:r>
            <a:r>
              <a:rPr lang="en-US" dirty="0" err="1"/>
              <a:t>restrições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decisões</a:t>
            </a:r>
            <a:r>
              <a:rPr lang="en-US" dirty="0"/>
              <a:t> de </a:t>
            </a:r>
            <a:r>
              <a:rPr lang="en-US" dirty="0" err="1"/>
              <a:t>investimento</a:t>
            </a:r>
            <a:r>
              <a:rPr lang="en-US" dirty="0"/>
              <a:t>, </a:t>
            </a:r>
            <a:r>
              <a:rPr lang="en-US" dirty="0" err="1"/>
              <a:t>restrições</a:t>
            </a:r>
            <a:r>
              <a:rPr lang="en-US" dirty="0"/>
              <a:t> </a:t>
            </a:r>
            <a:r>
              <a:rPr lang="en-US" dirty="0" err="1"/>
              <a:t>orçamentárias</a:t>
            </a:r>
            <a:r>
              <a:rPr lang="en-US" dirty="0"/>
              <a:t>, </a:t>
            </a:r>
            <a:r>
              <a:rPr lang="en-US" dirty="0" err="1"/>
              <a:t>disponibilidade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, </a:t>
            </a:r>
            <a:r>
              <a:rPr lang="en-US" dirty="0" err="1"/>
              <a:t>possibilidade</a:t>
            </a:r>
            <a:r>
              <a:rPr lang="en-US" dirty="0"/>
              <a:t> de </a:t>
            </a:r>
            <a:r>
              <a:rPr lang="en-US" dirty="0" err="1"/>
              <a:t>comércio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restrições</a:t>
            </a:r>
            <a:r>
              <a:rPr lang="en-US" dirty="0"/>
              <a:t> </a:t>
            </a:r>
            <a:r>
              <a:rPr lang="en-US" dirty="0" err="1"/>
              <a:t>técnicas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específicas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resultados</a:t>
            </a:r>
            <a:r>
              <a:rPr lang="en-US" dirty="0"/>
              <a:t> </a:t>
            </a:r>
            <a:r>
              <a:rPr lang="en-US" dirty="0" err="1"/>
              <a:t>diretos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otimização</a:t>
            </a:r>
            <a:r>
              <a:rPr lang="en-US" dirty="0"/>
              <a:t> </a:t>
            </a:r>
            <a:r>
              <a:rPr lang="en-US" dirty="0" err="1"/>
              <a:t>fornecem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modelador</a:t>
            </a:r>
            <a:r>
              <a:rPr lang="en-US" dirty="0"/>
              <a:t> </a:t>
            </a:r>
            <a:r>
              <a:rPr lang="en-US" dirty="0" err="1"/>
              <a:t>percepções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o </a:t>
            </a:r>
            <a:r>
              <a:rPr lang="en-US" dirty="0" err="1"/>
              <a:t>futuro</a:t>
            </a:r>
            <a:r>
              <a:rPr lang="en-US" dirty="0"/>
              <a:t> do </a:t>
            </a:r>
            <a:r>
              <a:rPr lang="en-US" dirty="0" err="1"/>
              <a:t>sistema</a:t>
            </a:r>
            <a:r>
              <a:rPr lang="en-US" dirty="0"/>
              <a:t> que </a:t>
            </a:r>
            <a:r>
              <a:rPr lang="en-US" dirty="0" err="1"/>
              <a:t>ele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representando</a:t>
            </a:r>
            <a:r>
              <a:rPr lang="en-US" dirty="0"/>
              <a:t>. </a:t>
            </a:r>
            <a:r>
              <a:rPr lang="en-US" b="1" dirty="0"/>
              <a:t>Esses insights </a:t>
            </a:r>
            <a:r>
              <a:rPr lang="en-US" b="1" dirty="0" err="1"/>
              <a:t>podem</a:t>
            </a:r>
            <a:r>
              <a:rPr lang="en-US" b="1" dirty="0"/>
              <a:t> </a:t>
            </a:r>
            <a:r>
              <a:rPr lang="en-US" dirty="0" err="1"/>
              <a:t>dizer</a:t>
            </a:r>
            <a:r>
              <a:rPr lang="en-US" dirty="0"/>
              <a:t>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exemplo</a:t>
            </a:r>
            <a:r>
              <a:rPr lang="en-US" dirty="0"/>
              <a:t>, quais </a:t>
            </a:r>
            <a:r>
              <a:rPr lang="en-US" dirty="0" err="1"/>
              <a:t>tecnologias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competitivas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termos</a:t>
            </a:r>
            <a:r>
              <a:rPr lang="en-US" dirty="0"/>
              <a:t> de </a:t>
            </a:r>
            <a:r>
              <a:rPr lang="en-US" dirty="0" err="1"/>
              <a:t>custo</a:t>
            </a:r>
            <a:r>
              <a:rPr lang="en-US" dirty="0"/>
              <a:t> e </a:t>
            </a:r>
            <a:r>
              <a:rPr lang="en-US" b="1" dirty="0" err="1"/>
              <a:t>serão</a:t>
            </a:r>
            <a:r>
              <a:rPr lang="en-US" b="1" dirty="0"/>
              <a:t> </a:t>
            </a:r>
            <a:r>
              <a:rPr lang="en-US" b="1" dirty="0" err="1"/>
              <a:t>eliminadas</a:t>
            </a:r>
            <a:r>
              <a:rPr lang="en-US" b="1" dirty="0"/>
              <a:t> o </a:t>
            </a:r>
            <a:r>
              <a:rPr lang="en-US" b="1" dirty="0" err="1"/>
              <a:t>mais</a:t>
            </a:r>
            <a:r>
              <a:rPr lang="en-US" b="1" dirty="0"/>
              <a:t> </a:t>
            </a:r>
            <a:r>
              <a:rPr lang="en-US" b="1" dirty="0" err="1"/>
              <a:t>rápido</a:t>
            </a:r>
            <a:r>
              <a:rPr lang="en-US" b="1" dirty="0"/>
              <a:t> </a:t>
            </a:r>
            <a:r>
              <a:rPr lang="en-US" b="1" dirty="0" err="1"/>
              <a:t>possível</a:t>
            </a:r>
            <a:r>
              <a:rPr lang="en-US" dirty="0"/>
              <a:t>;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fornecem</a:t>
            </a:r>
            <a:r>
              <a:rPr lang="en-US" dirty="0"/>
              <a:t> insights </a:t>
            </a:r>
            <a:r>
              <a:rPr lang="en-US" dirty="0" err="1"/>
              <a:t>sobre</a:t>
            </a:r>
            <a:r>
              <a:rPr lang="en-US" dirty="0"/>
              <a:t> o </a:t>
            </a:r>
            <a:r>
              <a:rPr lang="en-US" dirty="0" err="1"/>
              <a:t>tamanho</a:t>
            </a:r>
            <a:r>
              <a:rPr lang="en-US" dirty="0"/>
              <a:t> dos </a:t>
            </a:r>
            <a:r>
              <a:rPr lang="en-US" dirty="0" err="1"/>
              <a:t>investimentos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novas</a:t>
            </a:r>
            <a:r>
              <a:rPr lang="en-US" dirty="0"/>
              <a:t> </a:t>
            </a:r>
            <a:r>
              <a:rPr lang="en-US" dirty="0" err="1"/>
              <a:t>tecnologias</a:t>
            </a:r>
            <a:r>
              <a:rPr lang="en-US" dirty="0"/>
              <a:t> que </a:t>
            </a:r>
            <a:r>
              <a:rPr lang="en-US" dirty="0" err="1"/>
              <a:t>seriam</a:t>
            </a:r>
            <a:r>
              <a:rPr lang="en-US" dirty="0"/>
              <a:t> </a:t>
            </a:r>
            <a:r>
              <a:rPr lang="en-US" dirty="0" err="1"/>
              <a:t>necessários</a:t>
            </a:r>
            <a:r>
              <a:rPr lang="en-US" dirty="0"/>
              <a:t> para </a:t>
            </a:r>
            <a:r>
              <a:rPr lang="en-US" dirty="0" err="1"/>
              <a:t>atender</a:t>
            </a:r>
            <a:r>
              <a:rPr lang="en-US" dirty="0"/>
              <a:t>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futuras</a:t>
            </a:r>
            <a:r>
              <a:rPr lang="en-US" dirty="0"/>
              <a:t> </a:t>
            </a:r>
            <a:r>
              <a:rPr lang="en-US" dirty="0" err="1"/>
              <a:t>demandas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e </a:t>
            </a:r>
            <a:r>
              <a:rPr lang="en-US" dirty="0" err="1"/>
              <a:t>quando</a:t>
            </a:r>
            <a:r>
              <a:rPr lang="en-US" dirty="0"/>
              <a:t>; </a:t>
            </a:r>
            <a:r>
              <a:rPr lang="en-US" dirty="0" err="1"/>
              <a:t>destacam</a:t>
            </a:r>
            <a:r>
              <a:rPr lang="en-US" dirty="0"/>
              <a:t> se as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opções</a:t>
            </a:r>
            <a:r>
              <a:rPr lang="en-US" dirty="0"/>
              <a:t> de </a:t>
            </a:r>
            <a:r>
              <a:rPr lang="en-US" dirty="0" err="1"/>
              <a:t>geração</a:t>
            </a:r>
            <a:r>
              <a:rPr lang="en-US" dirty="0"/>
              <a:t> </a:t>
            </a:r>
            <a:r>
              <a:rPr lang="en-US" dirty="0" err="1"/>
              <a:t>permanecem</a:t>
            </a:r>
            <a:r>
              <a:rPr lang="en-US" dirty="0"/>
              <a:t> as </a:t>
            </a:r>
            <a:r>
              <a:rPr lang="en-US" dirty="0" err="1"/>
              <a:t>mesmas</a:t>
            </a:r>
            <a:r>
              <a:rPr lang="en-US" dirty="0"/>
              <a:t> de </a:t>
            </a:r>
            <a:r>
              <a:rPr lang="en-US" dirty="0" err="1"/>
              <a:t>hoje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mudam</a:t>
            </a:r>
            <a:r>
              <a:rPr lang="en-US" dirty="0"/>
              <a:t> no </a:t>
            </a:r>
            <a:r>
              <a:rPr lang="en-US" dirty="0" err="1"/>
              <a:t>futuro</a:t>
            </a:r>
            <a:r>
              <a:rPr lang="en-US" dirty="0"/>
              <a:t>; </a:t>
            </a:r>
            <a:r>
              <a:rPr lang="en-US" dirty="0" err="1"/>
              <a:t>apresentam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as </a:t>
            </a:r>
            <a:r>
              <a:rPr lang="en-US" dirty="0" err="1"/>
              <a:t>despesas</a:t>
            </a:r>
            <a:r>
              <a:rPr lang="en-US" dirty="0"/>
              <a:t> de capital e </a:t>
            </a:r>
            <a:r>
              <a:rPr lang="en-US" dirty="0" err="1"/>
              <a:t>os</a:t>
            </a:r>
            <a:r>
              <a:rPr lang="en-US" dirty="0"/>
              <a:t> custos de </a:t>
            </a:r>
            <a:r>
              <a:rPr lang="en-US" dirty="0" err="1"/>
              <a:t>operação</a:t>
            </a:r>
            <a:r>
              <a:rPr lang="en-US" dirty="0"/>
              <a:t> e </a:t>
            </a:r>
            <a:r>
              <a:rPr lang="en-US" dirty="0" err="1"/>
              <a:t>combustível</a:t>
            </a:r>
            <a:r>
              <a:rPr lang="en-US" dirty="0"/>
              <a:t> que </a:t>
            </a:r>
            <a:r>
              <a:rPr lang="en-US" dirty="0" err="1"/>
              <a:t>seriam</a:t>
            </a:r>
            <a:r>
              <a:rPr lang="en-US" dirty="0"/>
              <a:t> </a:t>
            </a:r>
            <a:r>
              <a:rPr lang="en-US" dirty="0" err="1"/>
              <a:t>incorridos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o </a:t>
            </a:r>
            <a:r>
              <a:rPr lang="en-US" dirty="0" err="1"/>
              <a:t>sistema</a:t>
            </a:r>
            <a:r>
              <a:rPr lang="en-US" dirty="0"/>
              <a:t> se o </a:t>
            </a:r>
            <a:r>
              <a:rPr lang="en-US" dirty="0" err="1"/>
              <a:t>caminho</a:t>
            </a:r>
            <a:r>
              <a:rPr lang="en-US" dirty="0"/>
              <a:t> de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custo</a:t>
            </a:r>
            <a:r>
              <a:rPr lang="en-US" dirty="0"/>
              <a:t> fosse </a:t>
            </a:r>
            <a:r>
              <a:rPr lang="en-US" dirty="0" err="1"/>
              <a:t>seguido</a:t>
            </a:r>
            <a:r>
              <a:rPr lang="en-US" dirty="0"/>
              <a:t>. </a:t>
            </a:r>
            <a:r>
              <a:rPr lang="en-US" dirty="0" err="1"/>
              <a:t>Todos</a:t>
            </a:r>
            <a:r>
              <a:rPr lang="en-US" dirty="0"/>
              <a:t> esses </a:t>
            </a:r>
            <a:r>
              <a:rPr lang="en-US" dirty="0" err="1"/>
              <a:t>resultados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fornecidos</a:t>
            </a:r>
            <a:r>
              <a:rPr lang="en-US" dirty="0"/>
              <a:t> para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ano</a:t>
            </a:r>
            <a:r>
              <a:rPr lang="en-US" dirty="0"/>
              <a:t> do </a:t>
            </a:r>
            <a:r>
              <a:rPr lang="en-US" dirty="0" err="1"/>
              <a:t>domínio</a:t>
            </a:r>
            <a:r>
              <a:rPr lang="en-US" dirty="0"/>
              <a:t> de tempo </a:t>
            </a:r>
            <a:r>
              <a:rPr lang="en-US" dirty="0" err="1"/>
              <a:t>avaliado</a:t>
            </a:r>
            <a:r>
              <a:rPr lang="en-US" dirty="0"/>
              <a:t> no </a:t>
            </a:r>
            <a:r>
              <a:rPr lang="en-US" dirty="0" err="1"/>
              <a:t>modelo</a:t>
            </a:r>
            <a:r>
              <a:rPr lang="en-US" dirty="0"/>
              <a:t> e para um </a:t>
            </a:r>
            <a:r>
              <a:rPr lang="en-US" dirty="0" err="1"/>
              <a:t>número</a:t>
            </a:r>
            <a:r>
              <a:rPr lang="en-US" dirty="0"/>
              <a:t> </a:t>
            </a:r>
            <a:r>
              <a:rPr lang="en-US" dirty="0" err="1"/>
              <a:t>personalizável</a:t>
            </a:r>
            <a:r>
              <a:rPr lang="en-US" dirty="0"/>
              <a:t> de </a:t>
            </a:r>
            <a:r>
              <a:rPr lang="en-US" dirty="0" err="1"/>
              <a:t>etapas</a:t>
            </a:r>
            <a:r>
              <a:rPr lang="en-US" dirty="0"/>
              <a:t> de tempo </a:t>
            </a:r>
            <a:r>
              <a:rPr lang="en-US" dirty="0" err="1"/>
              <a:t>dentro</a:t>
            </a:r>
            <a:r>
              <a:rPr lang="en-US" dirty="0"/>
              <a:t> de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ano</a:t>
            </a:r>
            <a:r>
              <a:rPr lang="en-US" dirty="0"/>
              <a:t>. O </a:t>
            </a:r>
            <a:r>
              <a:rPr lang="en-US" dirty="0" err="1"/>
              <a:t>escopo</a:t>
            </a:r>
            <a:r>
              <a:rPr lang="en-US" dirty="0"/>
              <a:t> e a </a:t>
            </a:r>
            <a:r>
              <a:rPr lang="en-US" dirty="0" err="1"/>
              <a:t>resolução</a:t>
            </a:r>
            <a:r>
              <a:rPr lang="en-US" dirty="0"/>
              <a:t> </a:t>
            </a:r>
            <a:r>
              <a:rPr lang="en-US" dirty="0" err="1"/>
              <a:t>espacial</a:t>
            </a:r>
            <a:r>
              <a:rPr lang="en-US" dirty="0"/>
              <a:t>, </a:t>
            </a:r>
            <a:r>
              <a:rPr lang="en-US" dirty="0" err="1"/>
              <a:t>tecnológica</a:t>
            </a:r>
            <a:r>
              <a:rPr lang="en-US" dirty="0"/>
              <a:t> e temporal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personalizáveis</a:t>
            </a:r>
            <a:r>
              <a:rPr lang="en-US" dirty="0"/>
              <a:t> e </a:t>
            </a:r>
            <a:r>
              <a:rPr lang="en-US" dirty="0" err="1"/>
              <a:t>dependem</a:t>
            </a:r>
            <a:r>
              <a:rPr lang="en-US" dirty="0"/>
              <a:t> do </a:t>
            </a:r>
            <a:r>
              <a:rPr lang="en-US" dirty="0" err="1"/>
              <a:t>tipo</a:t>
            </a:r>
            <a:r>
              <a:rPr lang="en-US" dirty="0"/>
              <a:t> de dados </a:t>
            </a:r>
            <a:r>
              <a:rPr lang="en-US" dirty="0" err="1"/>
              <a:t>fornecidos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modelador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resultados</a:t>
            </a:r>
            <a:r>
              <a:rPr lang="en-US" dirty="0"/>
              <a:t> </a:t>
            </a:r>
            <a:r>
              <a:rPr lang="en-US" dirty="0" err="1"/>
              <a:t>diretos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usados</a:t>
            </a:r>
            <a:r>
              <a:rPr lang="en-US" dirty="0"/>
              <a:t> para </a:t>
            </a:r>
            <a:r>
              <a:rPr lang="en-US" dirty="0" err="1"/>
              <a:t>fornecer</a:t>
            </a:r>
            <a:r>
              <a:rPr lang="en-US" dirty="0"/>
              <a:t> insights </a:t>
            </a:r>
            <a:r>
              <a:rPr lang="en-US" dirty="0" err="1"/>
              <a:t>aos</a:t>
            </a:r>
            <a:r>
              <a:rPr lang="en-US" dirty="0"/>
              <a:t> </a:t>
            </a:r>
            <a:r>
              <a:rPr lang="en-US" dirty="0" err="1"/>
              <a:t>formuladores</a:t>
            </a:r>
            <a:r>
              <a:rPr lang="en-US" dirty="0"/>
              <a:t> de </a:t>
            </a:r>
            <a:r>
              <a:rPr lang="en-US" dirty="0" err="1"/>
              <a:t>políticas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investidores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várias</a:t>
            </a:r>
            <a:r>
              <a:rPr lang="en-US" dirty="0"/>
              <a:t> </a:t>
            </a:r>
            <a:r>
              <a:rPr lang="en-US" dirty="0" err="1"/>
              <a:t>questões</a:t>
            </a:r>
            <a:r>
              <a:rPr lang="en-US" dirty="0"/>
              <a:t> de </a:t>
            </a:r>
            <a:r>
              <a:rPr lang="en-US" dirty="0" err="1"/>
              <a:t>planejamento</a:t>
            </a:r>
            <a:r>
              <a:rPr lang="en-US" dirty="0"/>
              <a:t> </a:t>
            </a:r>
            <a:r>
              <a:rPr lang="en-US" dirty="0" err="1"/>
              <a:t>estratégico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política</a:t>
            </a:r>
            <a:r>
              <a:rPr lang="en-US" dirty="0"/>
              <a:t> </a:t>
            </a:r>
            <a:r>
              <a:rPr lang="en-US" dirty="0" err="1"/>
              <a:t>energética</a:t>
            </a:r>
            <a:r>
              <a:rPr lang="en-US" dirty="0"/>
              <a:t>. </a:t>
            </a:r>
            <a:endParaRPr dirty="0"/>
          </a:p>
        </p:txBody>
      </p:sp>
      <p:sp>
        <p:nvSpPr>
          <p:cNvPr id="268" name="Google Shape;26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Esta </a:t>
            </a:r>
            <a:r>
              <a:rPr lang="en-US" dirty="0" err="1"/>
              <a:t>figura</a:t>
            </a:r>
            <a:r>
              <a:rPr lang="en-US" dirty="0"/>
              <a:t> </a:t>
            </a:r>
            <a:r>
              <a:rPr lang="en-US" dirty="0" err="1"/>
              <a:t>mostra</a:t>
            </a:r>
            <a:r>
              <a:rPr lang="en-US" dirty="0"/>
              <a:t> um </a:t>
            </a:r>
            <a:r>
              <a:rPr lang="en-US" dirty="0" err="1"/>
              <a:t>exemplo</a:t>
            </a:r>
            <a:r>
              <a:rPr lang="en-US" dirty="0"/>
              <a:t> simples de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resultados</a:t>
            </a:r>
            <a:r>
              <a:rPr lang="en-US" dirty="0"/>
              <a:t> do </a:t>
            </a:r>
            <a:r>
              <a:rPr lang="en-US" dirty="0" err="1"/>
              <a:t>OSeMOSYS</a:t>
            </a:r>
            <a:r>
              <a:rPr lang="en-US" dirty="0"/>
              <a:t>. Ela </a:t>
            </a:r>
            <a:r>
              <a:rPr lang="en-US" dirty="0" err="1"/>
              <a:t>representa</a:t>
            </a:r>
            <a:r>
              <a:rPr lang="en-US" dirty="0"/>
              <a:t> um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 simples </a:t>
            </a:r>
            <a:r>
              <a:rPr lang="en-US" dirty="0" err="1"/>
              <a:t>em</a:t>
            </a:r>
            <a:r>
              <a:rPr lang="en-US" dirty="0"/>
              <a:t> que as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fontes</a:t>
            </a:r>
            <a:r>
              <a:rPr lang="en-US" dirty="0"/>
              <a:t> de </a:t>
            </a:r>
            <a:r>
              <a:rPr lang="en-US" dirty="0" err="1"/>
              <a:t>fornecimento</a:t>
            </a:r>
            <a:r>
              <a:rPr lang="en-US" dirty="0"/>
              <a:t> de </a:t>
            </a:r>
            <a:r>
              <a:rPr lang="en-US" dirty="0" err="1"/>
              <a:t>eletricidade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hidrelétrica</a:t>
            </a:r>
            <a:r>
              <a:rPr lang="en-US" dirty="0"/>
              <a:t>, </a:t>
            </a:r>
            <a:r>
              <a:rPr lang="en-US" dirty="0" err="1"/>
              <a:t>eólica</a:t>
            </a:r>
            <a:r>
              <a:rPr lang="en-US" dirty="0"/>
              <a:t>, </a:t>
            </a:r>
            <a:r>
              <a:rPr lang="en-US" dirty="0" err="1"/>
              <a:t>gás</a:t>
            </a:r>
            <a:r>
              <a:rPr lang="en-US" dirty="0"/>
              <a:t> natural, </a:t>
            </a:r>
            <a:r>
              <a:rPr lang="en-US" dirty="0" err="1"/>
              <a:t>carvão</a:t>
            </a:r>
            <a:r>
              <a:rPr lang="en-US" dirty="0"/>
              <a:t> e </a:t>
            </a:r>
            <a:r>
              <a:rPr lang="en-US" dirty="0" err="1"/>
              <a:t>óleo</a:t>
            </a:r>
            <a:r>
              <a:rPr lang="en-US" dirty="0"/>
              <a:t> </a:t>
            </a:r>
            <a:r>
              <a:rPr lang="en-US" dirty="0" err="1"/>
              <a:t>combustível</a:t>
            </a:r>
            <a:r>
              <a:rPr lang="en-US" dirty="0"/>
              <a:t> </a:t>
            </a:r>
            <a:r>
              <a:rPr lang="en-US" dirty="0" err="1"/>
              <a:t>pesado</a:t>
            </a:r>
            <a:r>
              <a:rPr lang="en-US" dirty="0"/>
              <a:t>. Nesse </a:t>
            </a:r>
            <a:r>
              <a:rPr lang="en-US" dirty="0" err="1"/>
              <a:t>modelo</a:t>
            </a:r>
            <a:r>
              <a:rPr lang="en-US" dirty="0"/>
              <a:t> simples, </a:t>
            </a:r>
            <a:r>
              <a:rPr lang="en-US" dirty="0" err="1"/>
              <a:t>espera</a:t>
            </a:r>
            <a:r>
              <a:rPr lang="en-US" dirty="0"/>
              <a:t>-se que a </a:t>
            </a:r>
            <a:r>
              <a:rPr lang="en-US" dirty="0" err="1"/>
              <a:t>demanda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eletricidade</a:t>
            </a:r>
            <a:r>
              <a:rPr lang="en-US" dirty="0"/>
              <a:t> </a:t>
            </a:r>
            <a:r>
              <a:rPr lang="en-US" dirty="0" err="1"/>
              <a:t>cresça</a:t>
            </a:r>
            <a:r>
              <a:rPr lang="en-US" dirty="0"/>
              <a:t> no </a:t>
            </a:r>
            <a:r>
              <a:rPr lang="en-US" dirty="0" err="1"/>
              <a:t>futuro</a:t>
            </a:r>
            <a:r>
              <a:rPr lang="en-US" dirty="0"/>
              <a:t>, </a:t>
            </a:r>
            <a:r>
              <a:rPr lang="en-US" dirty="0" err="1"/>
              <a:t>portanto</a:t>
            </a:r>
            <a:r>
              <a:rPr lang="en-US" dirty="0"/>
              <a:t>,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necessário</a:t>
            </a:r>
            <a:r>
              <a:rPr lang="en-US" dirty="0"/>
              <a:t> que </a:t>
            </a:r>
            <a:r>
              <a:rPr lang="en-US" dirty="0" err="1"/>
              <a:t>haja</a:t>
            </a:r>
            <a:r>
              <a:rPr lang="en-US" dirty="0"/>
              <a:t> </a:t>
            </a:r>
            <a:r>
              <a:rPr lang="en-US" dirty="0" err="1"/>
              <a:t>infraestrutura</a:t>
            </a:r>
            <a:r>
              <a:rPr lang="en-US" dirty="0"/>
              <a:t> </a:t>
            </a:r>
            <a:r>
              <a:rPr lang="en-US" dirty="0" err="1"/>
              <a:t>suficiente</a:t>
            </a:r>
            <a:r>
              <a:rPr lang="en-US" dirty="0"/>
              <a:t> para </a:t>
            </a:r>
            <a:r>
              <a:rPr lang="en-US" dirty="0" err="1"/>
              <a:t>atender</a:t>
            </a:r>
            <a:r>
              <a:rPr lang="en-US" dirty="0"/>
              <a:t> à </a:t>
            </a:r>
            <a:r>
              <a:rPr lang="en-US" dirty="0" err="1"/>
              <a:t>crescente</a:t>
            </a:r>
            <a:r>
              <a:rPr lang="en-US" dirty="0"/>
              <a:t> </a:t>
            </a:r>
            <a:r>
              <a:rPr lang="en-US" dirty="0" err="1"/>
              <a:t>demanda</a:t>
            </a:r>
            <a:r>
              <a:rPr lang="en-US" dirty="0"/>
              <a:t>. A </a:t>
            </a:r>
            <a:r>
              <a:rPr lang="en-US" dirty="0" err="1"/>
              <a:t>otimização</a:t>
            </a:r>
            <a:r>
              <a:rPr lang="en-US" dirty="0"/>
              <a:t> de custos </a:t>
            </a:r>
            <a:r>
              <a:rPr lang="en-US" dirty="0" err="1"/>
              <a:t>sugere</a:t>
            </a:r>
            <a:r>
              <a:rPr lang="en-US" dirty="0"/>
              <a:t> que a </a:t>
            </a:r>
            <a:r>
              <a:rPr lang="en-US" dirty="0" err="1"/>
              <a:t>fonte</a:t>
            </a:r>
            <a:r>
              <a:rPr lang="en-US" dirty="0"/>
              <a:t> de </a:t>
            </a:r>
            <a:r>
              <a:rPr lang="en-US" dirty="0" err="1"/>
              <a:t>investimento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competitiva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termos</a:t>
            </a:r>
            <a:r>
              <a:rPr lang="en-US" dirty="0"/>
              <a:t> de custos para </a:t>
            </a:r>
            <a:r>
              <a:rPr lang="en-US" dirty="0" err="1"/>
              <a:t>atender</a:t>
            </a:r>
            <a:r>
              <a:rPr lang="en-US" dirty="0"/>
              <a:t> à </a:t>
            </a:r>
            <a:r>
              <a:rPr lang="en-US" dirty="0" err="1"/>
              <a:t>crescente</a:t>
            </a:r>
            <a:r>
              <a:rPr lang="en-US" dirty="0"/>
              <a:t> </a:t>
            </a:r>
            <a:r>
              <a:rPr lang="en-US" dirty="0" err="1"/>
              <a:t>demanda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a mini-</a:t>
            </a:r>
            <a:r>
              <a:rPr lang="en-US" dirty="0" err="1"/>
              <a:t>hidrelétrica</a:t>
            </a:r>
            <a:r>
              <a:rPr lang="en-US" dirty="0"/>
              <a:t>.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investimentos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mini-</a:t>
            </a:r>
            <a:r>
              <a:rPr lang="en-US" dirty="0" err="1"/>
              <a:t>hidrelétricas</a:t>
            </a:r>
            <a:r>
              <a:rPr lang="en-US" dirty="0"/>
              <a:t> </a:t>
            </a:r>
            <a:r>
              <a:rPr lang="en-US" dirty="0" err="1"/>
              <a:t>começam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2018 e </a:t>
            </a:r>
            <a:r>
              <a:rPr lang="en-US" dirty="0" err="1"/>
              <a:t>continuam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anos</a:t>
            </a:r>
            <a:r>
              <a:rPr lang="en-US" dirty="0"/>
              <a:t> </a:t>
            </a:r>
            <a:r>
              <a:rPr lang="en-US" dirty="0" err="1"/>
              <a:t>seguintes</a:t>
            </a:r>
            <a:r>
              <a:rPr lang="en-US" dirty="0"/>
              <a:t>, </a:t>
            </a:r>
            <a:r>
              <a:rPr lang="en-US" dirty="0" err="1"/>
              <a:t>gradualmente</a:t>
            </a:r>
            <a:r>
              <a:rPr lang="en-US" dirty="0"/>
              <a:t>. </a:t>
            </a:r>
            <a:r>
              <a:rPr lang="en-US" dirty="0" err="1"/>
              <a:t>Portanto</a:t>
            </a:r>
            <a:r>
              <a:rPr lang="en-US" dirty="0"/>
              <a:t>, a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da </a:t>
            </a:r>
            <a:r>
              <a:rPr lang="en-US" dirty="0" err="1"/>
              <a:t>eletricidade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fornecida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hidrelétricas</a:t>
            </a:r>
            <a:r>
              <a:rPr lang="en-US" dirty="0"/>
              <a:t> e </a:t>
            </a:r>
            <a:r>
              <a:rPr lang="en-US" dirty="0" err="1"/>
              <a:t>essa</a:t>
            </a:r>
            <a:r>
              <a:rPr lang="en-US" dirty="0"/>
              <a:t> </a:t>
            </a:r>
            <a:r>
              <a:rPr lang="en-US" dirty="0" err="1"/>
              <a:t>participação</a:t>
            </a:r>
            <a:r>
              <a:rPr lang="en-US" dirty="0"/>
              <a:t> </a:t>
            </a:r>
            <a:r>
              <a:rPr lang="en-US" dirty="0" err="1"/>
              <a:t>aumenta</a:t>
            </a:r>
            <a:r>
              <a:rPr lang="en-US" dirty="0"/>
              <a:t> </a:t>
            </a:r>
            <a:r>
              <a:rPr lang="en-US" dirty="0" err="1"/>
              <a:t>ano</a:t>
            </a:r>
            <a:r>
              <a:rPr lang="en-US" dirty="0"/>
              <a:t> </a:t>
            </a:r>
            <a:r>
              <a:rPr lang="en-US" dirty="0" err="1"/>
              <a:t>após</a:t>
            </a:r>
            <a:r>
              <a:rPr lang="en-US" dirty="0"/>
              <a:t> </a:t>
            </a:r>
            <a:r>
              <a:rPr lang="en-US" dirty="0" err="1"/>
              <a:t>ano</a:t>
            </a:r>
            <a:r>
              <a:rPr lang="en-US" dirty="0"/>
              <a:t>. O </a:t>
            </a:r>
            <a:r>
              <a:rPr lang="en-US" dirty="0" err="1"/>
              <a:t>gás</a:t>
            </a:r>
            <a:r>
              <a:rPr lang="en-US" dirty="0"/>
              <a:t> natural (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inferior da </a:t>
            </a:r>
            <a:r>
              <a:rPr lang="en-US" dirty="0" err="1"/>
              <a:t>figura</a:t>
            </a:r>
            <a:r>
              <a:rPr lang="en-US" dirty="0"/>
              <a:t>)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competitivo</a:t>
            </a:r>
            <a:r>
              <a:rPr lang="en-US" dirty="0"/>
              <a:t> do que a </a:t>
            </a:r>
            <a:r>
              <a:rPr lang="en-US" dirty="0" err="1"/>
              <a:t>hidrelétrica</a:t>
            </a:r>
            <a:r>
              <a:rPr lang="en-US" dirty="0"/>
              <a:t>, de </a:t>
            </a:r>
            <a:r>
              <a:rPr lang="en-US" dirty="0" err="1"/>
              <a:t>acordo</a:t>
            </a:r>
            <a:r>
              <a:rPr lang="en-US" dirty="0"/>
              <a:t> com as </a:t>
            </a:r>
            <a:r>
              <a:rPr lang="en-US" dirty="0" err="1"/>
              <a:t>premissas</a:t>
            </a:r>
            <a:r>
              <a:rPr lang="en-US" dirty="0"/>
              <a:t> </a:t>
            </a:r>
            <a:r>
              <a:rPr lang="en-US" dirty="0" err="1"/>
              <a:t>deste</a:t>
            </a:r>
            <a:r>
              <a:rPr lang="en-US" dirty="0"/>
              <a:t> </a:t>
            </a:r>
            <a:r>
              <a:rPr lang="en-US" dirty="0" err="1"/>
              <a:t>caso</a:t>
            </a:r>
            <a:r>
              <a:rPr lang="en-US" dirty="0"/>
              <a:t>, e </a:t>
            </a:r>
            <a:r>
              <a:rPr lang="en-US" dirty="0" err="1"/>
              <a:t>perde</a:t>
            </a:r>
            <a:r>
              <a:rPr lang="en-US" dirty="0"/>
              <a:t> </a:t>
            </a:r>
            <a:r>
              <a:rPr lang="en-US" dirty="0" err="1"/>
              <a:t>quase</a:t>
            </a:r>
            <a:r>
              <a:rPr lang="en-US" dirty="0"/>
              <a:t> </a:t>
            </a:r>
            <a:r>
              <a:rPr lang="en-US" dirty="0" err="1"/>
              <a:t>totalmente</a:t>
            </a:r>
            <a:r>
              <a:rPr lang="en-US" dirty="0"/>
              <a:t>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participação</a:t>
            </a:r>
            <a:r>
              <a:rPr lang="en-US" dirty="0"/>
              <a:t> no </a:t>
            </a:r>
            <a:r>
              <a:rPr lang="en-US" dirty="0" err="1"/>
              <a:t>fornecimento</a:t>
            </a:r>
            <a:r>
              <a:rPr lang="en-US" dirty="0"/>
              <a:t> de </a:t>
            </a:r>
            <a:r>
              <a:rPr lang="en-US" dirty="0" err="1"/>
              <a:t>eletricidade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2018, </a:t>
            </a:r>
            <a:r>
              <a:rPr lang="en-US" dirty="0" err="1"/>
              <a:t>assim</a:t>
            </a:r>
            <a:r>
              <a:rPr lang="en-US" dirty="0"/>
              <a:t> que a mini-</a:t>
            </a:r>
            <a:r>
              <a:rPr lang="en-US" dirty="0" err="1"/>
              <a:t>hidrelétrica</a:t>
            </a:r>
            <a:r>
              <a:rPr lang="en-US" dirty="0"/>
              <a:t> se </a:t>
            </a:r>
            <a:r>
              <a:rPr lang="en-US" dirty="0" err="1"/>
              <a:t>torna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do mix.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geradores</a:t>
            </a:r>
            <a:r>
              <a:rPr lang="en-US" dirty="0"/>
              <a:t> a diesel (a </a:t>
            </a:r>
            <a:r>
              <a:rPr lang="en-US" dirty="0" err="1"/>
              <a:t>faixa</a:t>
            </a:r>
            <a:r>
              <a:rPr lang="en-US" dirty="0"/>
              <a:t> </a:t>
            </a:r>
            <a:r>
              <a:rPr lang="en-US" dirty="0" err="1"/>
              <a:t>vermelha</a:t>
            </a:r>
            <a:r>
              <a:rPr lang="en-US" dirty="0"/>
              <a:t> no canto superior </a:t>
            </a:r>
            <a:r>
              <a:rPr lang="en-US" dirty="0" err="1"/>
              <a:t>esquerdo</a:t>
            </a:r>
            <a:r>
              <a:rPr lang="en-US" dirty="0"/>
              <a:t>) </a:t>
            </a:r>
            <a:r>
              <a:rPr lang="en-US" dirty="0" err="1"/>
              <a:t>têm</a:t>
            </a:r>
            <a:r>
              <a:rPr lang="en-US" dirty="0"/>
              <a:t> um </a:t>
            </a:r>
            <a:r>
              <a:rPr lang="en-US" dirty="0" err="1"/>
              <a:t>destino</a:t>
            </a:r>
            <a:r>
              <a:rPr lang="en-US" dirty="0"/>
              <a:t> </a:t>
            </a:r>
            <a:r>
              <a:rPr lang="en-US" dirty="0" err="1"/>
              <a:t>pior</a:t>
            </a:r>
            <a:r>
              <a:rPr lang="en-US" dirty="0"/>
              <a:t>, pois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serão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necessários</a:t>
            </a:r>
            <a:r>
              <a:rPr lang="en-US" dirty="0"/>
              <a:t> a </a:t>
            </a:r>
            <a:r>
              <a:rPr lang="en-US" dirty="0" err="1"/>
              <a:t>partir</a:t>
            </a:r>
            <a:r>
              <a:rPr lang="en-US" dirty="0"/>
              <a:t> de 2018. A </a:t>
            </a:r>
            <a:r>
              <a:rPr lang="en-US" dirty="0" err="1"/>
              <a:t>geração</a:t>
            </a:r>
            <a:r>
              <a:rPr lang="en-US" dirty="0"/>
              <a:t> a </a:t>
            </a:r>
            <a:r>
              <a:rPr lang="en-US" dirty="0" err="1"/>
              <a:t>carvão</a:t>
            </a:r>
            <a:r>
              <a:rPr lang="en-US" dirty="0"/>
              <a:t> e a </a:t>
            </a:r>
            <a:r>
              <a:rPr lang="en-US" dirty="0" err="1"/>
              <a:t>óleo</a:t>
            </a:r>
            <a:r>
              <a:rPr lang="en-US" dirty="0"/>
              <a:t> </a:t>
            </a:r>
            <a:r>
              <a:rPr lang="en-US" dirty="0" err="1"/>
              <a:t>mantém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certa</a:t>
            </a:r>
            <a:r>
              <a:rPr lang="en-US" dirty="0"/>
              <a:t> </a:t>
            </a:r>
            <a:r>
              <a:rPr lang="en-US" dirty="0" err="1"/>
              <a:t>participação</a:t>
            </a:r>
            <a:r>
              <a:rPr lang="en-US" dirty="0"/>
              <a:t> no </a:t>
            </a:r>
            <a:r>
              <a:rPr lang="en-US" dirty="0" err="1"/>
              <a:t>fornecimento</a:t>
            </a:r>
            <a:r>
              <a:rPr lang="en-US" dirty="0"/>
              <a:t> de </a:t>
            </a:r>
            <a:r>
              <a:rPr lang="en-US" dirty="0" err="1"/>
              <a:t>eletricidade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o </a:t>
            </a:r>
            <a:r>
              <a:rPr lang="en-US" dirty="0" err="1"/>
              <a:t>período</a:t>
            </a:r>
            <a:r>
              <a:rPr lang="en-US" dirty="0"/>
              <a:t>, </a:t>
            </a:r>
            <a:r>
              <a:rPr lang="en-US" dirty="0" err="1"/>
              <a:t>porque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dispendiosas</a:t>
            </a:r>
            <a:r>
              <a:rPr lang="en-US" dirty="0"/>
              <a:t> e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suporte</a:t>
            </a:r>
            <a:r>
              <a:rPr lang="en-US" dirty="0"/>
              <a:t> à mini-</a:t>
            </a:r>
            <a:r>
              <a:rPr lang="en-US" dirty="0" err="1"/>
              <a:t>hidrelétrica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ela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estiver</a:t>
            </a:r>
            <a:r>
              <a:rPr lang="en-US" dirty="0"/>
              <a:t> </a:t>
            </a:r>
            <a:r>
              <a:rPr lang="en-US" dirty="0" err="1"/>
              <a:t>disponível</a:t>
            </a:r>
            <a:r>
              <a:rPr lang="en-US" dirty="0"/>
              <a:t>. Essa </a:t>
            </a:r>
            <a:r>
              <a:rPr lang="en-US" dirty="0" err="1"/>
              <a:t>figura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exemplar e </a:t>
            </a:r>
            <a:r>
              <a:rPr lang="en-US" dirty="0" err="1"/>
              <a:t>mostra</a:t>
            </a:r>
            <a:r>
              <a:rPr lang="en-US" dirty="0"/>
              <a:t> um </a:t>
            </a:r>
            <a:r>
              <a:rPr lang="en-US" dirty="0" err="1"/>
              <a:t>caso</a:t>
            </a:r>
            <a:r>
              <a:rPr lang="en-US" dirty="0"/>
              <a:t> </a:t>
            </a:r>
            <a:r>
              <a:rPr lang="en-US" dirty="0" err="1"/>
              <a:t>simplificado</a:t>
            </a:r>
            <a:r>
              <a:rPr lang="en-US" dirty="0"/>
              <a:t>. Na </a:t>
            </a:r>
            <a:r>
              <a:rPr lang="en-US" dirty="0" err="1"/>
              <a:t>realidade</a:t>
            </a:r>
            <a:r>
              <a:rPr lang="en-US" dirty="0"/>
              <a:t>, </a:t>
            </a:r>
            <a:r>
              <a:rPr lang="en-US" dirty="0" err="1"/>
              <a:t>muitas</a:t>
            </a:r>
            <a:r>
              <a:rPr lang="en-US" dirty="0"/>
              <a:t> </a:t>
            </a:r>
            <a:r>
              <a:rPr lang="en-US" dirty="0" err="1"/>
              <a:t>outras</a:t>
            </a:r>
            <a:r>
              <a:rPr lang="en-US" dirty="0"/>
              <a:t> </a:t>
            </a:r>
            <a:r>
              <a:rPr lang="en-US" dirty="0" err="1"/>
              <a:t>fontes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analisadas</a:t>
            </a:r>
            <a:r>
              <a:rPr lang="en-US" dirty="0"/>
              <a:t>. </a:t>
            </a:r>
            <a:r>
              <a:rPr lang="en-US" dirty="0" err="1"/>
              <a:t>Além</a:t>
            </a:r>
            <a:r>
              <a:rPr lang="en-US" dirty="0"/>
              <a:t> </a:t>
            </a:r>
            <a:r>
              <a:rPr lang="en-US" dirty="0" err="1"/>
              <a:t>disso</a:t>
            </a:r>
            <a:r>
              <a:rPr lang="en-US" dirty="0"/>
              <a:t>, </a:t>
            </a:r>
            <a:r>
              <a:rPr lang="en-US" dirty="0" err="1"/>
              <a:t>muitos</a:t>
            </a:r>
            <a:r>
              <a:rPr lang="en-US" dirty="0"/>
              <a:t> outros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resultados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visualizados</a:t>
            </a:r>
            <a:r>
              <a:rPr lang="en-US" dirty="0"/>
              <a:t>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exemplo</a:t>
            </a:r>
            <a:r>
              <a:rPr lang="en-US" dirty="0"/>
              <a:t>, com </a:t>
            </a:r>
            <a:r>
              <a:rPr lang="en-US" dirty="0" err="1"/>
              <a:t>relação</a:t>
            </a:r>
            <a:r>
              <a:rPr lang="en-US" dirty="0"/>
              <a:t> à </a:t>
            </a:r>
            <a:r>
              <a:rPr lang="en-US" dirty="0" err="1"/>
              <a:t>capacidade</a:t>
            </a:r>
            <a:r>
              <a:rPr lang="en-US" dirty="0"/>
              <a:t> </a:t>
            </a:r>
            <a:r>
              <a:rPr lang="en-US" dirty="0" err="1"/>
              <a:t>instalada</a:t>
            </a:r>
            <a:r>
              <a:rPr lang="en-US" dirty="0"/>
              <a:t> </a:t>
            </a:r>
            <a:r>
              <a:rPr lang="en-US" dirty="0" err="1"/>
              <a:t>anual</a:t>
            </a:r>
            <a:r>
              <a:rPr lang="en-US" dirty="0"/>
              <a:t>,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emissões</a:t>
            </a:r>
            <a:r>
              <a:rPr lang="en-US" dirty="0"/>
              <a:t> </a:t>
            </a:r>
            <a:r>
              <a:rPr lang="en-US" dirty="0" err="1"/>
              <a:t>anuais</a:t>
            </a:r>
            <a:r>
              <a:rPr lang="en-US" dirty="0"/>
              <a:t> e </a:t>
            </a:r>
            <a:r>
              <a:rPr lang="en-US" dirty="0" err="1"/>
              <a:t>aos</a:t>
            </a:r>
            <a:r>
              <a:rPr lang="en-US" dirty="0"/>
              <a:t> custos </a:t>
            </a:r>
            <a:r>
              <a:rPr lang="en-US" dirty="0" err="1"/>
              <a:t>anuais</a:t>
            </a:r>
            <a:r>
              <a:rPr lang="en-US" dirty="0"/>
              <a:t> </a:t>
            </a:r>
            <a:r>
              <a:rPr lang="en-US" dirty="0" err="1"/>
              <a:t>incorridos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7" name="Google Shape;27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 </a:t>
            </a: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ser </a:t>
            </a:r>
            <a:r>
              <a:rPr lang="en-US" dirty="0" err="1"/>
              <a:t>usado</a:t>
            </a:r>
            <a:r>
              <a:rPr lang="en-US" dirty="0"/>
              <a:t> para </a:t>
            </a:r>
            <a:r>
              <a:rPr lang="en-US" dirty="0" err="1"/>
              <a:t>análises</a:t>
            </a:r>
            <a:r>
              <a:rPr lang="en-US" dirty="0"/>
              <a:t> que </a:t>
            </a:r>
            <a:r>
              <a:rPr lang="en-US" dirty="0" err="1"/>
              <a:t>vão</a:t>
            </a:r>
            <a:r>
              <a:rPr lang="en-US" dirty="0"/>
              <a:t> </a:t>
            </a:r>
            <a:r>
              <a:rPr lang="en-US" dirty="0" err="1"/>
              <a:t>além</a:t>
            </a:r>
            <a:r>
              <a:rPr lang="en-US" dirty="0"/>
              <a:t> do </a:t>
            </a:r>
            <a:r>
              <a:rPr lang="en-US" dirty="0" err="1"/>
              <a:t>domínio</a:t>
            </a:r>
            <a:r>
              <a:rPr lang="en-US" dirty="0"/>
              <a:t> da </a:t>
            </a:r>
            <a:r>
              <a:rPr lang="en-US" dirty="0" err="1"/>
              <a:t>energia</a:t>
            </a:r>
            <a:r>
              <a:rPr lang="en-US" dirty="0"/>
              <a:t>. Ele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sido</a:t>
            </a:r>
            <a:r>
              <a:rPr lang="en-US" dirty="0"/>
              <a:t> </a:t>
            </a:r>
            <a:r>
              <a:rPr lang="en-US" dirty="0" err="1"/>
              <a:t>usado</a:t>
            </a:r>
            <a:r>
              <a:rPr lang="en-US" dirty="0"/>
              <a:t>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exemplo</a:t>
            </a:r>
            <a:r>
              <a:rPr lang="en-US" dirty="0"/>
              <a:t>, para </a:t>
            </a:r>
            <a:r>
              <a:rPr lang="en-US" dirty="0" err="1"/>
              <a:t>modelar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usos</a:t>
            </a:r>
            <a:r>
              <a:rPr lang="en-US" dirty="0"/>
              <a:t> da </a:t>
            </a:r>
            <a:r>
              <a:rPr lang="en-US" dirty="0" err="1"/>
              <a:t>água</a:t>
            </a:r>
            <a:r>
              <a:rPr lang="en-US" dirty="0"/>
              <a:t> e da terra e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ligações</a:t>
            </a:r>
            <a:r>
              <a:rPr lang="en-US" dirty="0"/>
              <a:t> com 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. Esse </a:t>
            </a:r>
            <a:r>
              <a:rPr lang="en-US" dirty="0" err="1"/>
              <a:t>tipo</a:t>
            </a:r>
            <a:r>
              <a:rPr lang="en-US" dirty="0"/>
              <a:t> de </a:t>
            </a:r>
            <a:r>
              <a:rPr lang="en-US" dirty="0" err="1"/>
              <a:t>aplicativo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chamado</a:t>
            </a:r>
            <a:r>
              <a:rPr lang="en-US" dirty="0"/>
              <a:t> de CLEWs,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seja</a:t>
            </a:r>
            <a:r>
              <a:rPr lang="en-US" dirty="0"/>
              <a:t>, </a:t>
            </a:r>
            <a:r>
              <a:rPr lang="en-US" dirty="0" err="1"/>
              <a:t>análise</a:t>
            </a:r>
            <a:r>
              <a:rPr lang="en-US" dirty="0"/>
              <a:t> de </a:t>
            </a:r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clima</a:t>
            </a:r>
            <a:r>
              <a:rPr lang="en-US" dirty="0"/>
              <a:t>, terra, </a:t>
            </a:r>
            <a:r>
              <a:rPr lang="en-US" dirty="0" err="1"/>
              <a:t>energia</a:t>
            </a:r>
            <a:r>
              <a:rPr lang="en-US" dirty="0"/>
              <a:t> e </a:t>
            </a:r>
            <a:r>
              <a:rPr lang="en-US" dirty="0" err="1"/>
              <a:t>água</a:t>
            </a:r>
            <a:r>
              <a:rPr lang="en-US" dirty="0"/>
              <a:t>. Esse </a:t>
            </a:r>
            <a:r>
              <a:rPr lang="en-US" dirty="0" err="1"/>
              <a:t>tipo</a:t>
            </a:r>
            <a:r>
              <a:rPr lang="en-US" dirty="0"/>
              <a:t> de </a:t>
            </a:r>
            <a:r>
              <a:rPr lang="en-US" dirty="0" err="1"/>
              <a:t>aplicativo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o </a:t>
            </a:r>
            <a:r>
              <a:rPr lang="en-US" dirty="0" err="1"/>
              <a:t>objeto</a:t>
            </a:r>
            <a:r>
              <a:rPr lang="en-US" dirty="0"/>
              <a:t> </a:t>
            </a:r>
            <a:r>
              <a:rPr lang="en-US" dirty="0" err="1"/>
              <a:t>deste</a:t>
            </a:r>
            <a:r>
              <a:rPr lang="en-US" dirty="0"/>
              <a:t> </a:t>
            </a:r>
            <a:r>
              <a:rPr lang="en-US" dirty="0" err="1"/>
              <a:t>curso</a:t>
            </a:r>
            <a:r>
              <a:rPr lang="en-US" dirty="0"/>
              <a:t> e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guiado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seus</a:t>
            </a:r>
            <a:r>
              <a:rPr lang="en-US" dirty="0"/>
              <a:t> </a:t>
            </a:r>
            <a:r>
              <a:rPr lang="en-US" dirty="0" err="1"/>
              <a:t>elementos</a:t>
            </a:r>
            <a:r>
              <a:rPr lang="en-US" dirty="0"/>
              <a:t>. O que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incluído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um </a:t>
            </a:r>
            <a:r>
              <a:rPr lang="en-US" dirty="0" err="1"/>
              <a:t>aplicativo</a:t>
            </a:r>
            <a:r>
              <a:rPr lang="en-US" dirty="0"/>
              <a:t> </a:t>
            </a:r>
            <a:r>
              <a:rPr lang="en-US" dirty="0" err="1"/>
              <a:t>desse</a:t>
            </a:r>
            <a:r>
              <a:rPr lang="en-US" dirty="0"/>
              <a:t> </a:t>
            </a:r>
            <a:r>
              <a:rPr lang="en-US" dirty="0" err="1"/>
              <a:t>tipo</a:t>
            </a:r>
            <a:r>
              <a:rPr lang="en-US" dirty="0"/>
              <a:t>? O </a:t>
            </a:r>
            <a:r>
              <a:rPr lang="en-US" dirty="0" err="1"/>
              <a:t>objetivo</a:t>
            </a:r>
            <a:r>
              <a:rPr lang="en-US" dirty="0"/>
              <a:t> do </a:t>
            </a:r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muda</a:t>
            </a:r>
            <a:r>
              <a:rPr lang="en-US" dirty="0"/>
              <a:t>: </a:t>
            </a:r>
            <a:r>
              <a:rPr lang="en-US" dirty="0" err="1"/>
              <a:t>ele</a:t>
            </a:r>
            <a:r>
              <a:rPr lang="en-US" dirty="0"/>
              <a:t> </a:t>
            </a:r>
            <a:r>
              <a:rPr lang="en-US" dirty="0" err="1"/>
              <a:t>ainda</a:t>
            </a:r>
            <a:r>
              <a:rPr lang="en-US" dirty="0"/>
              <a:t> </a:t>
            </a:r>
            <a:r>
              <a:rPr lang="en-US" dirty="0" err="1"/>
              <a:t>calcula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forma de </a:t>
            </a:r>
            <a:r>
              <a:rPr lang="en-US" dirty="0" err="1"/>
              <a:t>organizar</a:t>
            </a:r>
            <a:r>
              <a:rPr lang="en-US" dirty="0"/>
              <a:t> o </a:t>
            </a:r>
            <a:r>
              <a:rPr lang="en-US" dirty="0" err="1"/>
              <a:t>sistema</a:t>
            </a:r>
            <a:r>
              <a:rPr lang="en-US" dirty="0"/>
              <a:t> que </a:t>
            </a:r>
            <a:r>
              <a:rPr lang="en-US" dirty="0" err="1"/>
              <a:t>minimiza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custos </a:t>
            </a:r>
            <a:r>
              <a:rPr lang="en-US" dirty="0" err="1"/>
              <a:t>em</a:t>
            </a:r>
            <a:r>
              <a:rPr lang="en-US" dirty="0"/>
              <a:t> um </a:t>
            </a:r>
            <a:r>
              <a:rPr lang="en-US" dirty="0" err="1"/>
              <a:t>período</a:t>
            </a:r>
            <a:r>
              <a:rPr lang="en-US" dirty="0"/>
              <a:t> de tempo, </a:t>
            </a:r>
            <a:r>
              <a:rPr lang="en-US" dirty="0" err="1"/>
              <a:t>geralmente</a:t>
            </a:r>
            <a:r>
              <a:rPr lang="en-US" dirty="0"/>
              <a:t> </a:t>
            </a:r>
            <a:r>
              <a:rPr lang="en-US" dirty="0" err="1"/>
              <a:t>longo</a:t>
            </a:r>
            <a:r>
              <a:rPr lang="en-US" dirty="0"/>
              <a:t>, sob </a:t>
            </a:r>
            <a:r>
              <a:rPr lang="en-US" dirty="0" err="1"/>
              <a:t>várias</a:t>
            </a:r>
            <a:r>
              <a:rPr lang="en-US" dirty="0"/>
              <a:t> </a:t>
            </a:r>
            <a:r>
              <a:rPr lang="en-US" dirty="0" err="1"/>
              <a:t>restrições</a:t>
            </a:r>
            <a:r>
              <a:rPr lang="en-US" dirty="0"/>
              <a:t>. </a:t>
            </a:r>
            <a:r>
              <a:rPr lang="en-US" dirty="0" err="1"/>
              <a:t>Entretanto</a:t>
            </a:r>
            <a:r>
              <a:rPr lang="en-US" dirty="0"/>
              <a:t>, </a:t>
            </a:r>
            <a:r>
              <a:rPr lang="en-US" dirty="0" err="1"/>
              <a:t>desta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inclui</a:t>
            </a:r>
            <a:r>
              <a:rPr lang="en-US" dirty="0"/>
              <a:t>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água</a:t>
            </a:r>
            <a:r>
              <a:rPr lang="en-US" dirty="0"/>
              <a:t> e terra. Por </a:t>
            </a:r>
            <a:r>
              <a:rPr lang="en-US" dirty="0" err="1"/>
              <a:t>exemplo</a:t>
            </a:r>
            <a:r>
              <a:rPr lang="en-US" dirty="0"/>
              <a:t>, </a:t>
            </a:r>
            <a:r>
              <a:rPr lang="en-US" dirty="0" err="1"/>
              <a:t>conforme</a:t>
            </a:r>
            <a:r>
              <a:rPr lang="en-US" dirty="0"/>
              <a:t> </a:t>
            </a:r>
            <a:r>
              <a:rPr lang="en-US" dirty="0" err="1"/>
              <a:t>mostrado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figura</a:t>
            </a:r>
            <a:r>
              <a:rPr lang="en-US" dirty="0"/>
              <a:t>, as </a:t>
            </a:r>
            <a:r>
              <a:rPr lang="en-US" dirty="0" err="1"/>
              <a:t>aplicações</a:t>
            </a:r>
            <a:r>
              <a:rPr lang="en-US" dirty="0"/>
              <a:t> dos CLEWs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incluir</a:t>
            </a:r>
            <a:r>
              <a:rPr lang="en-US" dirty="0"/>
              <a:t> o </a:t>
            </a:r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hídricos</a:t>
            </a:r>
            <a:r>
              <a:rPr lang="en-US" dirty="0"/>
              <a:t> para </a:t>
            </a:r>
            <a:r>
              <a:rPr lang="en-US" dirty="0" err="1"/>
              <a:t>atender</a:t>
            </a:r>
            <a:r>
              <a:rPr lang="en-US" dirty="0"/>
              <a:t> a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demanda</a:t>
            </a:r>
            <a:r>
              <a:rPr lang="en-US" dirty="0"/>
              <a:t> de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potável</a:t>
            </a:r>
            <a:r>
              <a:rPr lang="en-US" dirty="0"/>
              <a:t>, mas </a:t>
            </a:r>
            <a:r>
              <a:rPr lang="en-US" dirty="0" err="1"/>
              <a:t>também</a:t>
            </a:r>
            <a:r>
              <a:rPr lang="en-US" dirty="0"/>
              <a:t> para </a:t>
            </a:r>
            <a:r>
              <a:rPr lang="en-US" dirty="0" err="1"/>
              <a:t>fazer</a:t>
            </a:r>
            <a:r>
              <a:rPr lang="en-US" dirty="0"/>
              <a:t> com que as </a:t>
            </a:r>
            <a:r>
              <a:rPr lang="en-US" dirty="0" err="1"/>
              <a:t>usinas</a:t>
            </a:r>
            <a:r>
              <a:rPr lang="en-US" dirty="0"/>
              <a:t> </a:t>
            </a:r>
            <a:r>
              <a:rPr lang="en-US" dirty="0" err="1"/>
              <a:t>elétricas</a:t>
            </a:r>
            <a:r>
              <a:rPr lang="en-US" dirty="0"/>
              <a:t> </a:t>
            </a:r>
            <a:r>
              <a:rPr lang="en-US" dirty="0" err="1"/>
              <a:t>funcionem</a:t>
            </a:r>
            <a:r>
              <a:rPr lang="en-US" dirty="0"/>
              <a:t> e para cultivar. </a:t>
            </a:r>
            <a:r>
              <a:rPr lang="en-US" dirty="0" err="1"/>
              <a:t>Elas</a:t>
            </a:r>
            <a:r>
              <a:rPr lang="en-US" dirty="0"/>
              <a:t>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incluir</a:t>
            </a:r>
            <a:r>
              <a:rPr lang="en-US" dirty="0"/>
              <a:t> o </a:t>
            </a:r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terrestres</a:t>
            </a:r>
            <a:r>
              <a:rPr lang="en-US" dirty="0"/>
              <a:t> para o </a:t>
            </a:r>
            <a:r>
              <a:rPr lang="en-US" dirty="0" err="1"/>
              <a:t>cultivo</a:t>
            </a:r>
            <a:r>
              <a:rPr lang="en-US" dirty="0"/>
              <a:t> de </a:t>
            </a:r>
            <a:r>
              <a:rPr lang="en-US" dirty="0" err="1"/>
              <a:t>lavouras</a:t>
            </a:r>
            <a:r>
              <a:rPr lang="en-US" dirty="0"/>
              <a:t> e o </a:t>
            </a:r>
            <a:r>
              <a:rPr lang="en-US" dirty="0" err="1"/>
              <a:t>atendimento</a:t>
            </a:r>
            <a:r>
              <a:rPr lang="en-US" dirty="0"/>
              <a:t> da </a:t>
            </a:r>
            <a:r>
              <a:rPr lang="en-US" dirty="0" err="1"/>
              <a:t>demanda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alimentos</a:t>
            </a:r>
            <a:r>
              <a:rPr lang="en-US" dirty="0"/>
              <a:t> (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exemplo</a:t>
            </a:r>
            <a:r>
              <a:rPr lang="en-US" dirty="0"/>
              <a:t>, </a:t>
            </a:r>
            <a:r>
              <a:rPr lang="en-US" dirty="0" err="1"/>
              <a:t>milho</a:t>
            </a:r>
            <a:r>
              <a:rPr lang="en-US" dirty="0"/>
              <a:t>). </a:t>
            </a:r>
            <a:r>
              <a:rPr lang="en-US" dirty="0" err="1"/>
              <a:t>Além</a:t>
            </a:r>
            <a:r>
              <a:rPr lang="en-US" dirty="0"/>
              <a:t> </a:t>
            </a:r>
            <a:r>
              <a:rPr lang="en-US" dirty="0" err="1"/>
              <a:t>disso</a:t>
            </a:r>
            <a:r>
              <a:rPr lang="en-US" dirty="0"/>
              <a:t>,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restrições</a:t>
            </a:r>
            <a:r>
              <a:rPr lang="en-US" dirty="0"/>
              <a:t> </a:t>
            </a:r>
            <a:r>
              <a:rPr lang="en-US" dirty="0" err="1"/>
              <a:t>usadas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otimização</a:t>
            </a:r>
            <a:r>
              <a:rPr lang="en-US" dirty="0"/>
              <a:t> </a:t>
            </a:r>
            <a:r>
              <a:rPr lang="en-US" dirty="0" err="1"/>
              <a:t>serão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diversificados</a:t>
            </a:r>
            <a:r>
              <a:rPr lang="en-US" dirty="0"/>
              <a:t> e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apenas</a:t>
            </a:r>
            <a:r>
              <a:rPr lang="en-US" dirty="0"/>
              <a:t> </a:t>
            </a:r>
            <a:r>
              <a:rPr lang="en-US" dirty="0" err="1"/>
              <a:t>relacionados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. Por </a:t>
            </a:r>
            <a:r>
              <a:rPr lang="en-US" dirty="0" err="1"/>
              <a:t>exemplo</a:t>
            </a:r>
            <a:r>
              <a:rPr lang="en-US" dirty="0"/>
              <a:t>,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incluídas</a:t>
            </a:r>
            <a:r>
              <a:rPr lang="en-US" dirty="0"/>
              <a:t> </a:t>
            </a:r>
            <a:r>
              <a:rPr lang="en-US" dirty="0" err="1"/>
              <a:t>restrições</a:t>
            </a:r>
            <a:r>
              <a:rPr lang="en-US" dirty="0"/>
              <a:t> </a:t>
            </a:r>
            <a:r>
              <a:rPr lang="en-US" dirty="0" err="1"/>
              <a:t>relacionadas</a:t>
            </a:r>
            <a:r>
              <a:rPr lang="en-US" dirty="0"/>
              <a:t> à </a:t>
            </a:r>
            <a:r>
              <a:rPr lang="en-US" dirty="0" err="1"/>
              <a:t>disponibilidade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hídricos</a:t>
            </a:r>
            <a:r>
              <a:rPr lang="en-US" dirty="0"/>
              <a:t> e </a:t>
            </a:r>
            <a:r>
              <a:rPr lang="en-US" dirty="0" err="1"/>
              <a:t>terrestres</a:t>
            </a:r>
            <a:r>
              <a:rPr lang="en-US" dirty="0"/>
              <a:t>. </a:t>
            </a:r>
            <a:r>
              <a:rPr lang="en-US" dirty="0" err="1"/>
              <a:t>Além</a:t>
            </a:r>
            <a:r>
              <a:rPr lang="en-US" dirty="0"/>
              <a:t> </a:t>
            </a:r>
            <a:r>
              <a:rPr lang="en-US" dirty="0" err="1"/>
              <a:t>disso</a:t>
            </a:r>
            <a:r>
              <a:rPr lang="en-US" dirty="0"/>
              <a:t>,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representadas</a:t>
            </a:r>
            <a:r>
              <a:rPr lang="en-US" dirty="0"/>
              <a:t> </a:t>
            </a:r>
            <a:r>
              <a:rPr lang="en-US" dirty="0" err="1"/>
              <a:t>políticas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o </a:t>
            </a:r>
            <a:r>
              <a:rPr lang="en-US" dirty="0" err="1"/>
              <a:t>uso</a:t>
            </a:r>
            <a:r>
              <a:rPr lang="en-US" dirty="0"/>
              <a:t> e o </a:t>
            </a:r>
            <a:r>
              <a:rPr lang="en-US" dirty="0" err="1"/>
              <a:t>preço</a:t>
            </a:r>
            <a:r>
              <a:rPr lang="en-US" dirty="0"/>
              <a:t> dos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hídricos</a:t>
            </a:r>
            <a:r>
              <a:rPr lang="en-US" dirty="0"/>
              <a:t> e </a:t>
            </a:r>
            <a:r>
              <a:rPr lang="en-US" dirty="0" err="1"/>
              <a:t>terrestres</a:t>
            </a:r>
            <a:r>
              <a:rPr lang="en-US" dirty="0"/>
              <a:t>, e </a:t>
            </a:r>
            <a:r>
              <a:rPr lang="en-US" dirty="0" err="1"/>
              <a:t>assim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diante</a:t>
            </a:r>
            <a:r>
              <a:rPr lang="en-US" dirty="0"/>
              <a:t>. A </a:t>
            </a:r>
            <a:r>
              <a:rPr lang="en-US" dirty="0" err="1"/>
              <a:t>análise</a:t>
            </a:r>
            <a:r>
              <a:rPr lang="en-US" dirty="0"/>
              <a:t> </a:t>
            </a:r>
            <a:r>
              <a:rPr lang="en-US" dirty="0" err="1"/>
              <a:t>mostrada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figura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apenas</a:t>
            </a:r>
            <a:r>
              <a:rPr lang="en-US" dirty="0"/>
              <a:t> um </a:t>
            </a:r>
            <a:r>
              <a:rPr lang="en-US" dirty="0" err="1"/>
              <a:t>exemplo</a:t>
            </a:r>
            <a:r>
              <a:rPr lang="en-US" dirty="0"/>
              <a:t> simples para </a:t>
            </a:r>
            <a:r>
              <a:rPr lang="en-US" dirty="0" err="1"/>
              <a:t>ilustrar</a:t>
            </a:r>
            <a:r>
              <a:rPr lang="en-US" dirty="0"/>
              <a:t> o </a:t>
            </a:r>
            <a:r>
              <a:rPr lang="en-US" dirty="0" err="1"/>
              <a:t>conceito</a:t>
            </a:r>
            <a:r>
              <a:rPr lang="en-US" dirty="0"/>
              <a:t>.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modelos</a:t>
            </a:r>
            <a:r>
              <a:rPr lang="en-US" dirty="0"/>
              <a:t> de </a:t>
            </a:r>
            <a:r>
              <a:rPr lang="en-US" dirty="0" err="1"/>
              <a:t>clima</a:t>
            </a:r>
            <a:r>
              <a:rPr lang="en-US" dirty="0"/>
              <a:t>, terra, </a:t>
            </a:r>
            <a:r>
              <a:rPr lang="en-US" dirty="0" err="1"/>
              <a:t>energia</a:t>
            </a:r>
            <a:r>
              <a:rPr lang="en-US" dirty="0"/>
              <a:t> e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geralmente</a:t>
            </a:r>
            <a:r>
              <a:rPr lang="en-US" dirty="0"/>
              <a:t> </a:t>
            </a:r>
            <a:r>
              <a:rPr lang="en-US" dirty="0" err="1"/>
              <a:t>incluem</a:t>
            </a:r>
            <a:r>
              <a:rPr lang="en-US" dirty="0"/>
              <a:t>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detalhes</a:t>
            </a:r>
            <a:r>
              <a:rPr lang="en-US" dirty="0"/>
              <a:t> e </a:t>
            </a:r>
            <a:r>
              <a:rPr lang="en-US" dirty="0" err="1"/>
              <a:t>usos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288" name="Google Shape;28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criação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2008, o </a:t>
            </a: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sido</a:t>
            </a:r>
            <a:r>
              <a:rPr lang="en-US" dirty="0"/>
              <a:t> </a:t>
            </a:r>
            <a:r>
              <a:rPr lang="en-US" dirty="0" err="1"/>
              <a:t>amplamente</a:t>
            </a:r>
            <a:r>
              <a:rPr lang="en-US" dirty="0"/>
              <a:t> </a:t>
            </a:r>
            <a:r>
              <a:rPr lang="en-US" dirty="0" err="1"/>
              <a:t>utilizado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o </a:t>
            </a:r>
            <a:r>
              <a:rPr lang="en-US" dirty="0" err="1"/>
              <a:t>mundo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instituições</a:t>
            </a:r>
            <a:r>
              <a:rPr lang="en-US" dirty="0"/>
              <a:t>. No </a:t>
            </a:r>
            <a:r>
              <a:rPr lang="en-US" dirty="0" err="1"/>
              <a:t>meio</a:t>
            </a:r>
            <a:r>
              <a:rPr lang="en-US" dirty="0"/>
              <a:t> </a:t>
            </a:r>
            <a:r>
              <a:rPr lang="en-US" dirty="0" err="1"/>
              <a:t>acadêmico</a:t>
            </a:r>
            <a:r>
              <a:rPr lang="en-US" dirty="0"/>
              <a:t>, </a:t>
            </a:r>
            <a:r>
              <a:rPr lang="en-US" dirty="0" err="1"/>
              <a:t>ele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sido</a:t>
            </a:r>
            <a:r>
              <a:rPr lang="en-US" dirty="0"/>
              <a:t> </a:t>
            </a:r>
            <a:r>
              <a:rPr lang="en-US" dirty="0" err="1"/>
              <a:t>usado</a:t>
            </a:r>
            <a:r>
              <a:rPr lang="en-US" dirty="0"/>
              <a:t> para </a:t>
            </a:r>
            <a:r>
              <a:rPr lang="en-US" dirty="0" err="1"/>
              <a:t>trabalhos</a:t>
            </a:r>
            <a:r>
              <a:rPr lang="en-US" dirty="0"/>
              <a:t> de </a:t>
            </a:r>
            <a:r>
              <a:rPr lang="en-US" dirty="0" err="1"/>
              <a:t>pesquisa</a:t>
            </a:r>
            <a:r>
              <a:rPr lang="en-US" dirty="0"/>
              <a:t>, </a:t>
            </a:r>
            <a:r>
              <a:rPr lang="en-US" dirty="0" err="1"/>
              <a:t>ensino</a:t>
            </a:r>
            <a:r>
              <a:rPr lang="en-US" dirty="0"/>
              <a:t> e </a:t>
            </a:r>
            <a:r>
              <a:rPr lang="en-US" dirty="0" err="1"/>
              <a:t>teses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análise</a:t>
            </a:r>
            <a:r>
              <a:rPr lang="en-US" dirty="0"/>
              <a:t> de </a:t>
            </a:r>
            <a:r>
              <a:rPr lang="en-US" dirty="0" err="1"/>
              <a:t>sistemas</a:t>
            </a:r>
            <a:r>
              <a:rPr lang="en-US" dirty="0"/>
              <a:t> </a:t>
            </a:r>
            <a:r>
              <a:rPr lang="en-US" dirty="0" err="1"/>
              <a:t>energéticos</a:t>
            </a:r>
            <a:r>
              <a:rPr lang="en-US" dirty="0"/>
              <a:t>, </a:t>
            </a:r>
            <a:r>
              <a:rPr lang="en-US" dirty="0" err="1"/>
              <a:t>análise</a:t>
            </a:r>
            <a:r>
              <a:rPr lang="en-US" dirty="0"/>
              <a:t> de </a:t>
            </a:r>
            <a:r>
              <a:rPr lang="en-US" dirty="0" err="1"/>
              <a:t>economia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, </a:t>
            </a:r>
            <a:r>
              <a:rPr lang="en-US" dirty="0" err="1"/>
              <a:t>clima</a:t>
            </a:r>
            <a:r>
              <a:rPr lang="en-US" dirty="0"/>
              <a:t>,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terrestre</a:t>
            </a:r>
            <a:r>
              <a:rPr lang="en-US" dirty="0"/>
              <a:t> e </a:t>
            </a:r>
            <a:r>
              <a:rPr lang="en-US" dirty="0" err="1"/>
              <a:t>sistemas</a:t>
            </a:r>
            <a:r>
              <a:rPr lang="en-US" dirty="0"/>
              <a:t> </a:t>
            </a:r>
            <a:r>
              <a:rPr lang="en-US" dirty="0" err="1"/>
              <a:t>hídricos</a:t>
            </a:r>
            <a:r>
              <a:rPr lang="en-US" dirty="0"/>
              <a:t>. Sua </a:t>
            </a:r>
            <a:r>
              <a:rPr lang="en-US" dirty="0" err="1"/>
              <a:t>adoção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professores</a:t>
            </a:r>
            <a:r>
              <a:rPr lang="en-US" dirty="0"/>
              <a:t> e </a:t>
            </a:r>
            <a:r>
              <a:rPr lang="en-US" dirty="0" err="1"/>
              <a:t>pesquisadores</a:t>
            </a:r>
            <a:r>
              <a:rPr lang="en-US" dirty="0"/>
              <a:t>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facilitada</a:t>
            </a:r>
            <a:r>
              <a:rPr lang="en-US" dirty="0"/>
              <a:t> </a:t>
            </a:r>
            <a:r>
              <a:rPr lang="en-US" dirty="0" err="1"/>
              <a:t>principalmente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fato</a:t>
            </a:r>
            <a:r>
              <a:rPr lang="en-US" dirty="0"/>
              <a:t> de </a:t>
            </a: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disponível</a:t>
            </a:r>
            <a:r>
              <a:rPr lang="en-US" dirty="0"/>
              <a:t> </a:t>
            </a:r>
            <a:r>
              <a:rPr lang="en-US" dirty="0" err="1"/>
              <a:t>gratuitamente</a:t>
            </a:r>
            <a:r>
              <a:rPr lang="en-US" dirty="0"/>
              <a:t>. </a:t>
            </a:r>
            <a:r>
              <a:rPr lang="en-US" dirty="0" err="1"/>
              <a:t>Isso</a:t>
            </a:r>
            <a:r>
              <a:rPr lang="en-US" dirty="0"/>
              <a:t> se </a:t>
            </a:r>
            <a:r>
              <a:rPr lang="en-US" dirty="0" err="1"/>
              <a:t>aplica</a:t>
            </a:r>
            <a:r>
              <a:rPr lang="en-US" dirty="0"/>
              <a:t> </a:t>
            </a:r>
            <a:r>
              <a:rPr lang="en-US" dirty="0" err="1"/>
              <a:t>especialmente</a:t>
            </a:r>
            <a:r>
              <a:rPr lang="en-US" dirty="0"/>
              <a:t> </a:t>
            </a:r>
            <a:r>
              <a:rPr lang="en-US" dirty="0" err="1"/>
              <a:t>aos</a:t>
            </a:r>
            <a:r>
              <a:rPr lang="en-US" dirty="0"/>
              <a:t> </a:t>
            </a:r>
            <a:r>
              <a:rPr lang="en-US" dirty="0" err="1"/>
              <a:t>países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desenvolvimento</a:t>
            </a:r>
            <a:r>
              <a:rPr lang="en-US" dirty="0"/>
              <a:t>. </a:t>
            </a:r>
            <a:r>
              <a:rPr lang="en-US" dirty="0" err="1"/>
              <a:t>Muitas</a:t>
            </a:r>
            <a:r>
              <a:rPr lang="en-US" dirty="0"/>
              <a:t> </a:t>
            </a:r>
            <a:r>
              <a:rPr lang="en-US" dirty="0" err="1"/>
              <a:t>vezes</a:t>
            </a:r>
            <a:r>
              <a:rPr lang="en-US" dirty="0"/>
              <a:t>, </a:t>
            </a:r>
            <a:r>
              <a:rPr lang="en-US" dirty="0" err="1"/>
              <a:t>ele</a:t>
            </a:r>
            <a:r>
              <a:rPr lang="en-US" dirty="0"/>
              <a:t> </a:t>
            </a:r>
            <a:r>
              <a:rPr lang="en-US" dirty="0" err="1"/>
              <a:t>funcionou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um </a:t>
            </a:r>
            <a:r>
              <a:rPr lang="en-US" dirty="0" err="1"/>
              <a:t>ponto</a:t>
            </a:r>
            <a:r>
              <a:rPr lang="en-US" dirty="0"/>
              <a:t> de entrada para </a:t>
            </a:r>
            <a:r>
              <a:rPr lang="en-US" dirty="0" err="1"/>
              <a:t>pesquisadores</a:t>
            </a:r>
            <a:r>
              <a:rPr lang="en-US" dirty="0"/>
              <a:t> no campo da </a:t>
            </a:r>
            <a:r>
              <a:rPr lang="en-US" dirty="0" err="1"/>
              <a:t>análise</a:t>
            </a:r>
            <a:r>
              <a:rPr lang="en-US" dirty="0"/>
              <a:t> de </a:t>
            </a:r>
            <a:r>
              <a:rPr lang="en-US" dirty="0" err="1"/>
              <a:t>sistemas</a:t>
            </a:r>
            <a:r>
              <a:rPr lang="en-US" dirty="0"/>
              <a:t>. </a:t>
            </a:r>
            <a:r>
              <a:rPr lang="en-US" dirty="0" err="1"/>
              <a:t>Organizações</a:t>
            </a:r>
            <a:r>
              <a:rPr lang="en-US" dirty="0"/>
              <a:t> </a:t>
            </a:r>
            <a:r>
              <a:rPr lang="en-US" dirty="0" err="1"/>
              <a:t>internacionais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U.N.D.P., U.N.D.E.S.A., U.N.E.C.E., Banco Mundial e </a:t>
            </a:r>
            <a:r>
              <a:rPr lang="en-US" dirty="0" err="1"/>
              <a:t>outras</a:t>
            </a:r>
            <a:r>
              <a:rPr lang="en-US" dirty="0"/>
              <a:t>, </a:t>
            </a:r>
            <a:r>
              <a:rPr lang="en-US" dirty="0" err="1"/>
              <a:t>promoveram</a:t>
            </a:r>
            <a:r>
              <a:rPr lang="en-US" dirty="0"/>
              <a:t> o </a:t>
            </a:r>
            <a:r>
              <a:rPr lang="en-US" dirty="0" err="1"/>
              <a:t>uso</a:t>
            </a:r>
            <a:r>
              <a:rPr lang="en-US" dirty="0"/>
              <a:t> do </a:t>
            </a: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ferramenta de </a:t>
            </a:r>
            <a:r>
              <a:rPr lang="en-US" dirty="0" err="1"/>
              <a:t>baixo</a:t>
            </a:r>
            <a:r>
              <a:rPr lang="en-US" dirty="0"/>
              <a:t> </a:t>
            </a:r>
            <a:r>
              <a:rPr lang="en-US" dirty="0" err="1"/>
              <a:t>limiar</a:t>
            </a:r>
            <a:r>
              <a:rPr lang="en-US" dirty="0"/>
              <a:t> para </a:t>
            </a:r>
            <a:r>
              <a:rPr lang="en-US" dirty="0" err="1"/>
              <a:t>programas</a:t>
            </a:r>
            <a:r>
              <a:rPr lang="en-US" dirty="0"/>
              <a:t> de </a:t>
            </a:r>
            <a:r>
              <a:rPr lang="en-US" dirty="0" err="1"/>
              <a:t>capacitação</a:t>
            </a:r>
            <a:r>
              <a:rPr lang="en-US" dirty="0"/>
              <a:t> </a:t>
            </a:r>
            <a:r>
              <a:rPr lang="en-US" dirty="0" err="1"/>
              <a:t>técnica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países</a:t>
            </a:r>
            <a:r>
              <a:rPr lang="en-US" dirty="0"/>
              <a:t> e </a:t>
            </a:r>
            <a:r>
              <a:rPr lang="en-US" dirty="0" err="1"/>
              <a:t>regiões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desenvolvimento</a:t>
            </a:r>
            <a:r>
              <a:rPr lang="en-US" dirty="0"/>
              <a:t>.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programas</a:t>
            </a:r>
            <a:r>
              <a:rPr lang="en-US" dirty="0"/>
              <a:t> de </a:t>
            </a:r>
            <a:r>
              <a:rPr lang="en-US" dirty="0" err="1"/>
              <a:t>desenvolvimento</a:t>
            </a:r>
            <a:r>
              <a:rPr lang="en-US" dirty="0"/>
              <a:t> de </a:t>
            </a:r>
            <a:r>
              <a:rPr lang="en-US" dirty="0" err="1"/>
              <a:t>capacidade</a:t>
            </a:r>
            <a:r>
              <a:rPr lang="en-US" dirty="0"/>
              <a:t> </a:t>
            </a:r>
            <a:r>
              <a:rPr lang="en-US" dirty="0" err="1"/>
              <a:t>envolveram</a:t>
            </a:r>
            <a:r>
              <a:rPr lang="en-US" dirty="0"/>
              <a:t> o </a:t>
            </a:r>
            <a:r>
              <a:rPr lang="en-US" dirty="0" err="1"/>
              <a:t>fornecimento</a:t>
            </a:r>
            <a:r>
              <a:rPr lang="en-US" dirty="0"/>
              <a:t> de </a:t>
            </a:r>
            <a:r>
              <a:rPr lang="en-US" dirty="0" err="1"/>
              <a:t>treinamento</a:t>
            </a:r>
            <a:r>
              <a:rPr lang="en-US" dirty="0"/>
              <a:t> à equipe </a:t>
            </a:r>
            <a:r>
              <a:rPr lang="en-US" dirty="0" err="1"/>
              <a:t>técnica</a:t>
            </a:r>
            <a:r>
              <a:rPr lang="en-US" dirty="0"/>
              <a:t> dos </a:t>
            </a:r>
            <a:r>
              <a:rPr lang="en-US" dirty="0" err="1"/>
              <a:t>governos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conceitos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trás</a:t>
            </a:r>
            <a:r>
              <a:rPr lang="en-US" dirty="0"/>
              <a:t> da ferramenta, o </a:t>
            </a:r>
            <a:r>
              <a:rPr lang="en-US" dirty="0" err="1"/>
              <a:t>uso</a:t>
            </a:r>
            <a:r>
              <a:rPr lang="en-US" dirty="0"/>
              <a:t> da ferramenta e o </a:t>
            </a:r>
            <a:r>
              <a:rPr lang="en-US" dirty="0" err="1"/>
              <a:t>desenvolvimento</a:t>
            </a:r>
            <a:r>
              <a:rPr lang="en-US" dirty="0"/>
              <a:t> de </a:t>
            </a:r>
            <a:r>
              <a:rPr lang="en-US" dirty="0" err="1"/>
              <a:t>modelos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e CLEWs de </a:t>
            </a:r>
            <a:r>
              <a:rPr lang="en-US" dirty="0" err="1"/>
              <a:t>propriedade</a:t>
            </a:r>
            <a:r>
              <a:rPr lang="en-US" dirty="0"/>
              <a:t> local. </a:t>
            </a:r>
            <a:r>
              <a:rPr lang="en-US" dirty="0" err="1"/>
              <a:t>Isso</a:t>
            </a:r>
            <a:r>
              <a:rPr lang="en-US" dirty="0"/>
              <a:t> </a:t>
            </a:r>
            <a:r>
              <a:rPr lang="en-US" dirty="0" err="1"/>
              <a:t>levou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uso</a:t>
            </a:r>
            <a:r>
              <a:rPr lang="en-US" dirty="0"/>
              <a:t> </a:t>
            </a:r>
            <a:r>
              <a:rPr lang="en-US" dirty="0" err="1"/>
              <a:t>direto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indireto</a:t>
            </a:r>
            <a:r>
              <a:rPr lang="en-US" dirty="0"/>
              <a:t> de </a:t>
            </a:r>
            <a:r>
              <a:rPr lang="en-US" dirty="0" err="1"/>
              <a:t>percepções</a:t>
            </a:r>
            <a:r>
              <a:rPr lang="en-US" dirty="0"/>
              <a:t> dos </a:t>
            </a:r>
            <a:r>
              <a:rPr lang="en-US" dirty="0" err="1"/>
              <a:t>modelos</a:t>
            </a:r>
            <a:r>
              <a:rPr lang="en-US" dirty="0"/>
              <a:t> </a:t>
            </a: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preparação</a:t>
            </a:r>
            <a:r>
              <a:rPr lang="en-US" dirty="0"/>
              <a:t> de </a:t>
            </a:r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planos</a:t>
            </a:r>
            <a:r>
              <a:rPr lang="en-US" dirty="0"/>
              <a:t> </a:t>
            </a:r>
            <a:r>
              <a:rPr lang="en-US" dirty="0" err="1"/>
              <a:t>nacionais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e </a:t>
            </a:r>
            <a:r>
              <a:rPr lang="en-US" dirty="0" err="1"/>
              <a:t>clima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340" name="Google Shape;34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Aqui </a:t>
            </a:r>
            <a:r>
              <a:rPr lang="en-US" dirty="0" err="1"/>
              <a:t>estão</a:t>
            </a:r>
            <a:r>
              <a:rPr lang="en-US" dirty="0"/>
              <a:t> </a:t>
            </a:r>
            <a:r>
              <a:rPr lang="en-US" dirty="0" err="1"/>
              <a:t>listados</a:t>
            </a:r>
            <a:r>
              <a:rPr lang="en-US" dirty="0"/>
              <a:t> </a:t>
            </a:r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exemplos</a:t>
            </a:r>
            <a:r>
              <a:rPr lang="en-US" dirty="0"/>
              <a:t> de </a:t>
            </a:r>
            <a:r>
              <a:rPr lang="en-US" dirty="0" err="1"/>
              <a:t>aplicações</a:t>
            </a:r>
            <a:r>
              <a:rPr lang="en-US" dirty="0"/>
              <a:t> do </a:t>
            </a:r>
            <a:r>
              <a:rPr lang="en-US" dirty="0" err="1"/>
              <a:t>OSeMOSYS</a:t>
            </a:r>
            <a:r>
              <a:rPr lang="en-US" dirty="0"/>
              <a:t> para </a:t>
            </a:r>
            <a:r>
              <a:rPr lang="en-US" dirty="0" err="1"/>
              <a:t>demonstrar</a:t>
            </a:r>
            <a:r>
              <a:rPr lang="en-US" dirty="0"/>
              <a:t> o </a:t>
            </a:r>
            <a:r>
              <a:rPr lang="en-US" dirty="0" err="1"/>
              <a:t>tipo</a:t>
            </a:r>
            <a:r>
              <a:rPr lang="en-US" dirty="0"/>
              <a:t> de </a:t>
            </a:r>
            <a:r>
              <a:rPr lang="en-US" dirty="0" err="1"/>
              <a:t>percepção</a:t>
            </a:r>
            <a:r>
              <a:rPr lang="en-US" dirty="0"/>
              <a:t> que a ferramenta </a:t>
            </a:r>
            <a:r>
              <a:rPr lang="en-US" dirty="0" err="1"/>
              <a:t>oferece</a:t>
            </a:r>
            <a:r>
              <a:rPr lang="en-US" dirty="0"/>
              <a:t>. O </a:t>
            </a: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usado</a:t>
            </a:r>
            <a:r>
              <a:rPr lang="en-US" dirty="0"/>
              <a:t> para </a:t>
            </a:r>
            <a:r>
              <a:rPr lang="en-US" dirty="0" err="1"/>
              <a:t>desenvolver</a:t>
            </a:r>
            <a:r>
              <a:rPr lang="en-US" dirty="0"/>
              <a:t> </a:t>
            </a:r>
            <a:r>
              <a:rPr lang="en-US" dirty="0" err="1"/>
              <a:t>modelos</a:t>
            </a:r>
            <a:r>
              <a:rPr lang="en-US" dirty="0"/>
              <a:t> dos </a:t>
            </a:r>
            <a:r>
              <a:rPr lang="en-US" dirty="0" err="1"/>
              <a:t>sistemas</a:t>
            </a:r>
            <a:r>
              <a:rPr lang="en-US" dirty="0"/>
              <a:t> </a:t>
            </a:r>
            <a:r>
              <a:rPr lang="en-US" dirty="0" err="1"/>
              <a:t>energéticos</a:t>
            </a:r>
            <a:r>
              <a:rPr lang="en-US" dirty="0"/>
              <a:t> de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países</a:t>
            </a:r>
            <a:r>
              <a:rPr lang="en-US" dirty="0"/>
              <a:t> da </a:t>
            </a:r>
            <a:r>
              <a:rPr lang="en-US" dirty="0" err="1"/>
              <a:t>África</a:t>
            </a:r>
            <a:r>
              <a:rPr lang="en-US" dirty="0"/>
              <a:t> </a:t>
            </a:r>
            <a:r>
              <a:rPr lang="en-US" dirty="0" err="1"/>
              <a:t>Subsaariana</a:t>
            </a:r>
            <a:r>
              <a:rPr lang="en-US" dirty="0"/>
              <a:t> e as </a:t>
            </a:r>
            <a:r>
              <a:rPr lang="en-US" dirty="0" err="1"/>
              <a:t>relações</a:t>
            </a:r>
            <a:r>
              <a:rPr lang="en-US" dirty="0"/>
              <a:t> </a:t>
            </a:r>
            <a:r>
              <a:rPr lang="en-US" dirty="0" err="1"/>
              <a:t>comerciais</a:t>
            </a:r>
            <a:r>
              <a:rPr lang="en-US" dirty="0"/>
              <a:t> entre </a:t>
            </a:r>
            <a:r>
              <a:rPr lang="en-US" dirty="0" err="1"/>
              <a:t>eles</a:t>
            </a:r>
            <a:r>
              <a:rPr lang="en-US" dirty="0"/>
              <a:t>. Esses </a:t>
            </a:r>
            <a:r>
              <a:rPr lang="en-US" dirty="0" err="1"/>
              <a:t>modelos</a:t>
            </a:r>
            <a:r>
              <a:rPr lang="en-US" dirty="0"/>
              <a:t> </a:t>
            </a:r>
            <a:r>
              <a:rPr lang="en-US" dirty="0" err="1"/>
              <a:t>foram</a:t>
            </a:r>
            <a:r>
              <a:rPr lang="en-US" dirty="0"/>
              <a:t> </a:t>
            </a:r>
            <a:r>
              <a:rPr lang="en-US" dirty="0" err="1"/>
              <a:t>usados</a:t>
            </a:r>
            <a:r>
              <a:rPr lang="en-US" dirty="0"/>
              <a:t> para </a:t>
            </a:r>
            <a:r>
              <a:rPr lang="en-US" dirty="0" err="1"/>
              <a:t>realizar</a:t>
            </a:r>
            <a:r>
              <a:rPr lang="en-US" dirty="0"/>
              <a:t> </a:t>
            </a:r>
            <a:r>
              <a:rPr lang="en-US" dirty="0" err="1"/>
              <a:t>avaliações</a:t>
            </a:r>
            <a:r>
              <a:rPr lang="en-US" dirty="0"/>
              <a:t> que </a:t>
            </a:r>
            <a:r>
              <a:rPr lang="en-US" dirty="0" err="1"/>
              <a:t>serviram</a:t>
            </a:r>
            <a:r>
              <a:rPr lang="en-US" dirty="0"/>
              <a:t> de base para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série</a:t>
            </a:r>
            <a:r>
              <a:rPr lang="en-US" dirty="0"/>
              <a:t> de </a:t>
            </a:r>
            <a:r>
              <a:rPr lang="en-US" dirty="0" err="1"/>
              <a:t>publicações</a:t>
            </a:r>
            <a:r>
              <a:rPr lang="en-US" dirty="0"/>
              <a:t> da IRENA </a:t>
            </a:r>
            <a:r>
              <a:rPr lang="en-US" dirty="0" err="1"/>
              <a:t>sobre</a:t>
            </a:r>
            <a:r>
              <a:rPr lang="en-US" dirty="0"/>
              <a:t> as </a:t>
            </a:r>
            <a:r>
              <a:rPr lang="en-US" dirty="0" err="1"/>
              <a:t>perspectivas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renovável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Grupos</a:t>
            </a:r>
            <a:r>
              <a:rPr lang="en-US" dirty="0"/>
              <a:t> de Energia da </a:t>
            </a:r>
            <a:r>
              <a:rPr lang="en-US" dirty="0" err="1"/>
              <a:t>África</a:t>
            </a:r>
            <a:r>
              <a:rPr lang="en-US" dirty="0"/>
              <a:t>. Eles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foram</a:t>
            </a:r>
            <a:r>
              <a:rPr lang="en-US" dirty="0"/>
              <a:t> </a:t>
            </a:r>
            <a:r>
              <a:rPr lang="en-US" dirty="0" err="1"/>
              <a:t>usados</a:t>
            </a:r>
            <a:r>
              <a:rPr lang="en-US" dirty="0"/>
              <a:t> para as </a:t>
            </a:r>
            <a:r>
              <a:rPr lang="en-US" dirty="0" err="1"/>
              <a:t>avaliações</a:t>
            </a:r>
            <a:r>
              <a:rPr lang="en-US" dirty="0"/>
              <a:t> de </a:t>
            </a:r>
            <a:r>
              <a:rPr lang="en-US" dirty="0" err="1"/>
              <a:t>fundo</a:t>
            </a:r>
            <a:r>
              <a:rPr lang="en-US" dirty="0"/>
              <a:t> que </a:t>
            </a:r>
            <a:r>
              <a:rPr lang="en-US" dirty="0" err="1"/>
              <a:t>informam</a:t>
            </a:r>
            <a:r>
              <a:rPr lang="en-US" dirty="0"/>
              <a:t> o Africa Energy Outlook de 2014 da </a:t>
            </a:r>
            <a:r>
              <a:rPr lang="en-US" dirty="0" err="1"/>
              <a:t>Agência</a:t>
            </a:r>
            <a:r>
              <a:rPr lang="en-US" dirty="0"/>
              <a:t> Internacional de Energia e um </a:t>
            </a:r>
            <a:r>
              <a:rPr lang="en-US" dirty="0" err="1"/>
              <a:t>estudo</a:t>
            </a:r>
            <a:r>
              <a:rPr lang="en-US" dirty="0"/>
              <a:t> do Grupo do Banco Mundial </a:t>
            </a:r>
            <a:r>
              <a:rPr lang="en-US" dirty="0" err="1"/>
              <a:t>sobre</a:t>
            </a:r>
            <a:r>
              <a:rPr lang="en-US" dirty="0"/>
              <a:t> a </a:t>
            </a:r>
            <a:r>
              <a:rPr lang="en-US" dirty="0" err="1"/>
              <a:t>resiliência</a:t>
            </a:r>
            <a:r>
              <a:rPr lang="en-US" dirty="0"/>
              <a:t> </a:t>
            </a:r>
            <a:r>
              <a:rPr lang="en-US" dirty="0" err="1"/>
              <a:t>climática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infraestrutura</a:t>
            </a:r>
            <a:r>
              <a:rPr lang="en-US" dirty="0"/>
              <a:t> de </a:t>
            </a:r>
            <a:r>
              <a:rPr lang="en-US" dirty="0" err="1"/>
              <a:t>eletricidade</a:t>
            </a:r>
            <a:r>
              <a:rPr lang="en-US" dirty="0"/>
              <a:t> da </a:t>
            </a:r>
            <a:r>
              <a:rPr lang="en-US" dirty="0" err="1"/>
              <a:t>África</a:t>
            </a:r>
            <a:r>
              <a:rPr lang="en-US" dirty="0"/>
              <a:t>. O </a:t>
            </a: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apresentado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plataforma</a:t>
            </a:r>
            <a:r>
              <a:rPr lang="en-US" dirty="0"/>
              <a:t> on-line das </a:t>
            </a:r>
            <a:r>
              <a:rPr lang="en-US" dirty="0" err="1"/>
              <a:t>Nações</a:t>
            </a:r>
            <a:r>
              <a:rPr lang="en-US" dirty="0"/>
              <a:t> Unidas </a:t>
            </a:r>
            <a:r>
              <a:rPr lang="en-US" dirty="0" err="1"/>
              <a:t>chamada</a:t>
            </a:r>
            <a:r>
              <a:rPr lang="en-US" dirty="0"/>
              <a:t> "Ferramentas de </a:t>
            </a:r>
            <a:r>
              <a:rPr lang="en-US" dirty="0" err="1"/>
              <a:t>modelagem</a:t>
            </a:r>
            <a:r>
              <a:rPr lang="en-US" dirty="0"/>
              <a:t> para o </a:t>
            </a:r>
            <a:r>
              <a:rPr lang="en-US" dirty="0" err="1"/>
              <a:t>desenvolvimento</a:t>
            </a:r>
            <a:r>
              <a:rPr lang="en-US" dirty="0"/>
              <a:t> </a:t>
            </a:r>
            <a:r>
              <a:rPr lang="en-US" dirty="0" err="1"/>
              <a:t>sustentável</a:t>
            </a:r>
            <a:r>
              <a:rPr lang="en-US" dirty="0"/>
              <a:t>". A </a:t>
            </a:r>
            <a:r>
              <a:rPr lang="en-US" dirty="0" err="1"/>
              <a:t>plataforma</a:t>
            </a:r>
            <a:r>
              <a:rPr lang="en-US" dirty="0"/>
              <a:t>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usada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workshops de alto </a:t>
            </a:r>
            <a:r>
              <a:rPr lang="en-US" dirty="0" err="1"/>
              <a:t>nível</a:t>
            </a:r>
            <a:r>
              <a:rPr lang="en-US" dirty="0"/>
              <a:t> para </a:t>
            </a:r>
            <a:r>
              <a:rPr lang="en-US" dirty="0" err="1"/>
              <a:t>informar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ministérios</a:t>
            </a:r>
            <a:r>
              <a:rPr lang="en-US" dirty="0"/>
              <a:t> dos </a:t>
            </a:r>
            <a:r>
              <a:rPr lang="en-US" dirty="0" err="1"/>
              <a:t>países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desenvolvimento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o </a:t>
            </a:r>
            <a:r>
              <a:rPr lang="en-US" dirty="0" err="1"/>
              <a:t>papel</a:t>
            </a:r>
            <a:r>
              <a:rPr lang="en-US" dirty="0"/>
              <a:t> das ferramentas de </a:t>
            </a:r>
            <a:r>
              <a:rPr lang="en-US" dirty="0" err="1"/>
              <a:t>modelagem</a:t>
            </a:r>
            <a:r>
              <a:rPr lang="en-US" dirty="0"/>
              <a:t> no </a:t>
            </a:r>
            <a:r>
              <a:rPr lang="en-US" dirty="0" err="1"/>
              <a:t>apoio</a:t>
            </a:r>
            <a:r>
              <a:rPr lang="en-US" dirty="0"/>
              <a:t>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políticas</a:t>
            </a:r>
            <a:r>
              <a:rPr lang="en-US" dirty="0"/>
              <a:t>. O </a:t>
            </a: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usado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várias</a:t>
            </a:r>
            <a:r>
              <a:rPr lang="en-US" dirty="0"/>
              <a:t> </a:t>
            </a:r>
            <a:r>
              <a:rPr lang="en-US" dirty="0" err="1"/>
              <a:t>outras</a:t>
            </a:r>
            <a:r>
              <a:rPr lang="en-US" dirty="0"/>
              <a:t> </a:t>
            </a:r>
            <a:r>
              <a:rPr lang="en-US" dirty="0" err="1"/>
              <a:t>avaliações</a:t>
            </a:r>
            <a:r>
              <a:rPr lang="en-US" dirty="0"/>
              <a:t> </a:t>
            </a:r>
            <a:r>
              <a:rPr lang="en-US" dirty="0" err="1"/>
              <a:t>técnicas</a:t>
            </a:r>
            <a:r>
              <a:rPr lang="en-US" dirty="0"/>
              <a:t> e </a:t>
            </a:r>
            <a:r>
              <a:rPr lang="en-US" dirty="0" err="1"/>
              <a:t>programas</a:t>
            </a:r>
            <a:r>
              <a:rPr lang="en-US" dirty="0"/>
              <a:t> de </a:t>
            </a:r>
            <a:r>
              <a:rPr lang="en-US" dirty="0" err="1"/>
              <a:t>desenvolvimento</a:t>
            </a:r>
            <a:r>
              <a:rPr lang="en-US" dirty="0"/>
              <a:t> de </a:t>
            </a:r>
            <a:r>
              <a:rPr lang="en-US" dirty="0" err="1"/>
              <a:t>capacidade</a:t>
            </a:r>
            <a:r>
              <a:rPr lang="en-US" dirty="0"/>
              <a:t> </a:t>
            </a:r>
            <a:r>
              <a:rPr lang="en-US" dirty="0" err="1"/>
              <a:t>executados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agências</a:t>
            </a:r>
            <a:r>
              <a:rPr lang="en-US" dirty="0"/>
              <a:t> da ONU com </a:t>
            </a:r>
            <a:r>
              <a:rPr lang="en-US" dirty="0" err="1"/>
              <a:t>foco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ligações</a:t>
            </a:r>
            <a:r>
              <a:rPr lang="en-US" dirty="0"/>
              <a:t> entre </a:t>
            </a:r>
            <a:r>
              <a:rPr lang="en-US" dirty="0" err="1"/>
              <a:t>clima</a:t>
            </a:r>
            <a:r>
              <a:rPr lang="en-US" dirty="0"/>
              <a:t>, terra, </a:t>
            </a:r>
            <a:r>
              <a:rPr lang="en-US" dirty="0" err="1"/>
              <a:t>energia</a:t>
            </a:r>
            <a:r>
              <a:rPr lang="en-US" dirty="0"/>
              <a:t> e </a:t>
            </a:r>
            <a:r>
              <a:rPr lang="en-US" dirty="0" err="1"/>
              <a:t>água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1" name="Google Shape;391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/>
              <a:t>Dois</a:t>
            </a:r>
            <a:r>
              <a:rPr lang="en-US" b="1" dirty="0"/>
              <a:t> outros </a:t>
            </a:r>
            <a:r>
              <a:rPr lang="en-US" b="1" dirty="0" err="1"/>
              <a:t>exemplos</a:t>
            </a:r>
            <a:r>
              <a:rPr lang="en-US" b="1" dirty="0"/>
              <a:t> de </a:t>
            </a:r>
            <a:r>
              <a:rPr lang="en-US" b="1" dirty="0" err="1"/>
              <a:t>aplicações</a:t>
            </a:r>
            <a:r>
              <a:rPr lang="en-US" b="1" dirty="0"/>
              <a:t> do </a:t>
            </a:r>
            <a:r>
              <a:rPr lang="en-US" b="1" dirty="0" err="1"/>
              <a:t>OSeMOSYS</a:t>
            </a:r>
            <a:r>
              <a:rPr lang="en-US" b="1" dirty="0"/>
              <a:t> </a:t>
            </a:r>
            <a:r>
              <a:rPr lang="en-US" b="1" dirty="0" err="1"/>
              <a:t>são</a:t>
            </a:r>
            <a:r>
              <a:rPr lang="en-US" b="1" dirty="0"/>
              <a:t> </a:t>
            </a:r>
            <a:r>
              <a:rPr lang="en-US" b="1" dirty="0" err="1"/>
              <a:t>apresentados</a:t>
            </a:r>
            <a:r>
              <a:rPr lang="en-US" b="1" dirty="0"/>
              <a:t> no restante </a:t>
            </a:r>
            <a:r>
              <a:rPr lang="en-US" b="1" dirty="0" err="1"/>
              <a:t>desta</a:t>
            </a:r>
            <a:r>
              <a:rPr lang="en-US" b="1" dirty="0"/>
              <a:t> mini-aula </a:t>
            </a:r>
            <a:r>
              <a:rPr lang="en-US" dirty="0"/>
              <a:t>para </a:t>
            </a:r>
            <a:r>
              <a:rPr lang="en-US" dirty="0" err="1"/>
              <a:t>aprofundar</a:t>
            </a:r>
            <a:r>
              <a:rPr lang="en-US" dirty="0"/>
              <a:t> a </a:t>
            </a:r>
            <a:r>
              <a:rPr lang="en-US" dirty="0" err="1"/>
              <a:t>compreensão</a:t>
            </a:r>
            <a:r>
              <a:rPr lang="en-US" dirty="0"/>
              <a:t> do </a:t>
            </a:r>
            <a:r>
              <a:rPr lang="en-US" dirty="0" err="1"/>
              <a:t>tipo</a:t>
            </a:r>
            <a:r>
              <a:rPr lang="en-US" dirty="0"/>
              <a:t> de </a:t>
            </a:r>
            <a:r>
              <a:rPr lang="en-US" dirty="0" err="1"/>
              <a:t>questões</a:t>
            </a:r>
            <a:r>
              <a:rPr lang="en-US" dirty="0"/>
              <a:t> de </a:t>
            </a:r>
            <a:r>
              <a:rPr lang="en-US" dirty="0" err="1"/>
              <a:t>planejamento</a:t>
            </a:r>
            <a:r>
              <a:rPr lang="en-US" dirty="0"/>
              <a:t> </a:t>
            </a:r>
            <a:r>
              <a:rPr lang="en-US" dirty="0" err="1"/>
              <a:t>estratégico</a:t>
            </a:r>
            <a:r>
              <a:rPr lang="en-US" dirty="0"/>
              <a:t> com as quais o </a:t>
            </a: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ajudar</a:t>
            </a:r>
            <a:r>
              <a:rPr lang="en-US" dirty="0"/>
              <a:t>. A </a:t>
            </a:r>
            <a:r>
              <a:rPr lang="en-US" dirty="0" err="1"/>
              <a:t>primeira</a:t>
            </a:r>
            <a:r>
              <a:rPr lang="en-US" dirty="0"/>
              <a:t> </a:t>
            </a:r>
            <a:r>
              <a:rPr lang="en-US" dirty="0" err="1"/>
              <a:t>aplicação</a:t>
            </a:r>
            <a:r>
              <a:rPr lang="en-US" dirty="0"/>
              <a:t> </a:t>
            </a:r>
            <a:r>
              <a:rPr lang="en-US" dirty="0" err="1"/>
              <a:t>decorre</a:t>
            </a:r>
            <a:r>
              <a:rPr lang="en-US" dirty="0"/>
              <a:t> da </a:t>
            </a:r>
            <a:r>
              <a:rPr lang="en-US" dirty="0" err="1"/>
              <a:t>necessidade</a:t>
            </a:r>
            <a:r>
              <a:rPr lang="en-US" dirty="0"/>
              <a:t> de </a:t>
            </a:r>
            <a:r>
              <a:rPr lang="en-US" dirty="0" err="1"/>
              <a:t>vários</a:t>
            </a:r>
            <a:r>
              <a:rPr lang="en-US" dirty="0"/>
              <a:t> </a:t>
            </a:r>
            <a:r>
              <a:rPr lang="en-US" dirty="0" err="1"/>
              <a:t>países</a:t>
            </a:r>
            <a:r>
              <a:rPr lang="en-US" dirty="0"/>
              <a:t> </a:t>
            </a:r>
            <a:r>
              <a:rPr lang="en-US" dirty="0" err="1"/>
              <a:t>apoiarem</a:t>
            </a:r>
            <a:r>
              <a:rPr lang="en-US" dirty="0"/>
              <a:t> as </a:t>
            </a:r>
            <a:r>
              <a:rPr lang="en-US" dirty="0" err="1"/>
              <a:t>novas</a:t>
            </a:r>
            <a:r>
              <a:rPr lang="en-US" dirty="0"/>
              <a:t> </a:t>
            </a:r>
            <a:r>
              <a:rPr lang="en-US" dirty="0" err="1"/>
              <a:t>ações</a:t>
            </a:r>
            <a:r>
              <a:rPr lang="en-US" dirty="0"/>
              <a:t> de </a:t>
            </a:r>
            <a:r>
              <a:rPr lang="en-US" dirty="0" err="1"/>
              <a:t>mitigação</a:t>
            </a:r>
            <a:r>
              <a:rPr lang="en-US" dirty="0"/>
              <a:t> e </a:t>
            </a:r>
            <a:r>
              <a:rPr lang="en-US" dirty="0" err="1"/>
              <a:t>adaptação</a:t>
            </a:r>
            <a:r>
              <a:rPr lang="en-US" dirty="0"/>
              <a:t>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mudanças</a:t>
            </a:r>
            <a:r>
              <a:rPr lang="en-US" dirty="0"/>
              <a:t> </a:t>
            </a:r>
            <a:r>
              <a:rPr lang="en-US" dirty="0" err="1"/>
              <a:t>climáticas</a:t>
            </a:r>
            <a:r>
              <a:rPr lang="en-US" dirty="0"/>
              <a:t> </a:t>
            </a:r>
            <a:r>
              <a:rPr lang="en-US" dirty="0" err="1"/>
              <a:t>propostas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Contribuições</a:t>
            </a:r>
            <a:r>
              <a:rPr lang="en-US" dirty="0"/>
              <a:t> </a:t>
            </a:r>
            <a:r>
              <a:rPr lang="en-US" dirty="0" err="1"/>
              <a:t>Nacionalmente</a:t>
            </a:r>
            <a:r>
              <a:rPr lang="en-US" dirty="0"/>
              <a:t> </a:t>
            </a:r>
            <a:r>
              <a:rPr lang="en-US" dirty="0" err="1"/>
              <a:t>Determinadas</a:t>
            </a:r>
            <a:r>
              <a:rPr lang="en-US" dirty="0"/>
              <a:t> com </a:t>
            </a:r>
            <a:r>
              <a:rPr lang="en-US" dirty="0" err="1"/>
              <a:t>análises</a:t>
            </a:r>
            <a:r>
              <a:rPr lang="en-US" dirty="0"/>
              <a:t> </a:t>
            </a:r>
            <a:r>
              <a:rPr lang="en-US" dirty="0" err="1"/>
              <a:t>baseadas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modelos</a:t>
            </a:r>
            <a:r>
              <a:rPr lang="en-US" dirty="0"/>
              <a:t>. Esse </a:t>
            </a:r>
            <a:r>
              <a:rPr lang="en-US" dirty="0" err="1"/>
              <a:t>caso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motivado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demanda</a:t>
            </a:r>
            <a:r>
              <a:rPr lang="en-US" dirty="0"/>
              <a:t> </a:t>
            </a:r>
            <a:r>
              <a:rPr lang="en-US" dirty="0" err="1"/>
              <a:t>específica</a:t>
            </a:r>
            <a:r>
              <a:rPr lang="en-US" dirty="0"/>
              <a:t>, </a:t>
            </a:r>
            <a:r>
              <a:rPr lang="en-US" dirty="0" err="1"/>
              <a:t>encaminhada</a:t>
            </a:r>
            <a:r>
              <a:rPr lang="en-US" dirty="0"/>
              <a:t> </a:t>
            </a:r>
            <a:r>
              <a:rPr lang="en-US" dirty="0" err="1"/>
              <a:t>pelos</a:t>
            </a:r>
            <a:r>
              <a:rPr lang="en-US" dirty="0"/>
              <a:t> </a:t>
            </a:r>
            <a:r>
              <a:rPr lang="en-US" dirty="0" err="1"/>
              <a:t>países</a:t>
            </a:r>
            <a:r>
              <a:rPr lang="en-US" dirty="0"/>
              <a:t> </a:t>
            </a:r>
            <a:r>
              <a:rPr lang="en-US" dirty="0" err="1"/>
              <a:t>aos</a:t>
            </a:r>
            <a:r>
              <a:rPr lang="en-US" dirty="0"/>
              <a:t> </a:t>
            </a:r>
            <a:r>
              <a:rPr lang="en-US" dirty="0" err="1"/>
              <a:t>pontos</a:t>
            </a:r>
            <a:r>
              <a:rPr lang="en-US" dirty="0"/>
              <a:t> de </a:t>
            </a:r>
            <a:r>
              <a:rPr lang="en-US" dirty="0" err="1"/>
              <a:t>contato</a:t>
            </a:r>
            <a:r>
              <a:rPr lang="en-US" dirty="0"/>
              <a:t> </a:t>
            </a:r>
            <a:r>
              <a:rPr lang="en-US" dirty="0" err="1"/>
              <a:t>nacionais</a:t>
            </a:r>
            <a:r>
              <a:rPr lang="en-US" dirty="0"/>
              <a:t> do PNUD. A </a:t>
            </a:r>
            <a:r>
              <a:rPr lang="en-US" dirty="0" err="1"/>
              <a:t>partir</a:t>
            </a:r>
            <a:r>
              <a:rPr lang="en-US" dirty="0"/>
              <a:t> dessa </a:t>
            </a:r>
            <a:r>
              <a:rPr lang="en-US" dirty="0" err="1"/>
              <a:t>necessidade</a:t>
            </a:r>
            <a:r>
              <a:rPr lang="en-US" dirty="0"/>
              <a:t>, o PNUD, a U.N.D.E.S.A., a K.T.H. e a Simon Fraser University </a:t>
            </a:r>
            <a:r>
              <a:rPr lang="en-US" dirty="0" err="1"/>
              <a:t>ofereceram</a:t>
            </a:r>
            <a:r>
              <a:rPr lang="en-US" dirty="0"/>
              <a:t> </a:t>
            </a:r>
            <a:r>
              <a:rPr lang="en-US" dirty="0" err="1"/>
              <a:t>treinamento</a:t>
            </a:r>
            <a:r>
              <a:rPr lang="en-US" dirty="0"/>
              <a:t> para </a:t>
            </a:r>
            <a:r>
              <a:rPr lang="en-US" dirty="0" err="1"/>
              <a:t>funcionários</a:t>
            </a:r>
            <a:r>
              <a:rPr lang="en-US" dirty="0"/>
              <a:t> de </a:t>
            </a:r>
            <a:r>
              <a:rPr lang="en-US" dirty="0" err="1"/>
              <a:t>ministérios</a:t>
            </a:r>
            <a:r>
              <a:rPr lang="en-US" dirty="0"/>
              <a:t> e </a:t>
            </a:r>
            <a:r>
              <a:rPr lang="en-US" dirty="0" err="1"/>
              <a:t>unidades</a:t>
            </a:r>
            <a:r>
              <a:rPr lang="en-US" dirty="0"/>
              <a:t> de </a:t>
            </a:r>
            <a:r>
              <a:rPr lang="en-US" dirty="0" err="1"/>
              <a:t>planejamento</a:t>
            </a:r>
            <a:r>
              <a:rPr lang="en-US" dirty="0"/>
              <a:t> de </a:t>
            </a:r>
            <a:r>
              <a:rPr lang="en-US" dirty="0" err="1"/>
              <a:t>vários</a:t>
            </a:r>
            <a:r>
              <a:rPr lang="en-US" dirty="0"/>
              <a:t> </a:t>
            </a:r>
            <a:r>
              <a:rPr lang="en-US" dirty="0" err="1"/>
              <a:t>países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o </a:t>
            </a:r>
            <a:r>
              <a:rPr lang="en-US" dirty="0" err="1"/>
              <a:t>uso</a:t>
            </a:r>
            <a:r>
              <a:rPr lang="en-US" dirty="0"/>
              <a:t> de ferramentas de </a:t>
            </a:r>
            <a:r>
              <a:rPr lang="en-US" dirty="0" err="1"/>
              <a:t>modelagem</a:t>
            </a:r>
            <a:r>
              <a:rPr lang="en-US" dirty="0"/>
              <a:t> para </a:t>
            </a:r>
            <a:r>
              <a:rPr lang="en-US" dirty="0" err="1"/>
              <a:t>avaliar</a:t>
            </a:r>
            <a:r>
              <a:rPr lang="en-US" dirty="0"/>
              <a:t> as </a:t>
            </a:r>
            <a:r>
              <a:rPr lang="en-US" dirty="0" err="1"/>
              <a:t>ligações</a:t>
            </a:r>
            <a:r>
              <a:rPr lang="en-US" dirty="0"/>
              <a:t> entre </a:t>
            </a:r>
            <a:r>
              <a:rPr lang="en-US" dirty="0" err="1"/>
              <a:t>clima</a:t>
            </a:r>
            <a:r>
              <a:rPr lang="en-US" dirty="0"/>
              <a:t>, terra, </a:t>
            </a:r>
            <a:r>
              <a:rPr lang="en-US" dirty="0" err="1"/>
              <a:t>energia</a:t>
            </a:r>
            <a:r>
              <a:rPr lang="en-US" dirty="0"/>
              <a:t> e </a:t>
            </a:r>
            <a:r>
              <a:rPr lang="en-US" dirty="0" err="1"/>
              <a:t>água</a:t>
            </a:r>
            <a:r>
              <a:rPr lang="en-US" dirty="0"/>
              <a:t>. Durante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treinamento</a:t>
            </a:r>
            <a:r>
              <a:rPr lang="en-US" dirty="0"/>
              <a:t>, equipes </a:t>
            </a:r>
            <a:r>
              <a:rPr lang="en-US" dirty="0" err="1"/>
              <a:t>multidisciplinares</a:t>
            </a:r>
            <a:r>
              <a:rPr lang="en-US" dirty="0"/>
              <a:t> dessas </a:t>
            </a:r>
            <a:r>
              <a:rPr lang="en-US" dirty="0" err="1"/>
              <a:t>instituições</a:t>
            </a:r>
            <a:r>
              <a:rPr lang="en-US" dirty="0"/>
              <a:t> </a:t>
            </a:r>
            <a:r>
              <a:rPr lang="en-US" dirty="0" err="1"/>
              <a:t>foram</a:t>
            </a:r>
            <a:r>
              <a:rPr lang="en-US" dirty="0"/>
              <a:t> </a:t>
            </a:r>
            <a:r>
              <a:rPr lang="en-US" dirty="0" err="1"/>
              <a:t>orientadas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criação</a:t>
            </a:r>
            <a:r>
              <a:rPr lang="en-US" dirty="0"/>
              <a:t> </a:t>
            </a:r>
            <a:r>
              <a:rPr lang="en-US" dirty="0" err="1"/>
              <a:t>independente</a:t>
            </a:r>
            <a:r>
              <a:rPr lang="en-US" dirty="0"/>
              <a:t> de </a:t>
            </a:r>
            <a:r>
              <a:rPr lang="en-US" dirty="0" err="1"/>
              <a:t>modelos</a:t>
            </a:r>
            <a:r>
              <a:rPr lang="en-US" dirty="0"/>
              <a:t> CLEWs </a:t>
            </a:r>
            <a:r>
              <a:rPr lang="en-US" dirty="0" err="1"/>
              <a:t>usando</a:t>
            </a:r>
            <a:r>
              <a:rPr lang="en-US" dirty="0"/>
              <a:t> o </a:t>
            </a:r>
            <a:r>
              <a:rPr lang="en-US" dirty="0" err="1"/>
              <a:t>OSeMOSYS</a:t>
            </a:r>
            <a:r>
              <a:rPr lang="en-US" dirty="0"/>
              <a:t>. O </a:t>
            </a:r>
            <a:r>
              <a:rPr lang="en-US" dirty="0" err="1"/>
              <a:t>uso</a:t>
            </a:r>
            <a:r>
              <a:rPr lang="en-US" dirty="0"/>
              <a:t> do </a:t>
            </a: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facilitou</a:t>
            </a:r>
            <a:r>
              <a:rPr lang="en-US" dirty="0"/>
              <a:t> </a:t>
            </a:r>
            <a:r>
              <a:rPr lang="en-US" dirty="0" err="1"/>
              <a:t>especialmente</a:t>
            </a:r>
            <a:r>
              <a:rPr lang="en-US" dirty="0"/>
              <a:t> </a:t>
            </a:r>
            <a:r>
              <a:rPr lang="en-US" b="1" dirty="0"/>
              <a:t>para </a:t>
            </a:r>
            <a:r>
              <a:rPr lang="en-US" b="1" dirty="0" err="1"/>
              <a:t>os</a:t>
            </a:r>
            <a:r>
              <a:rPr lang="en-US" b="1" dirty="0"/>
              <a:t> </a:t>
            </a:r>
            <a:r>
              <a:rPr lang="en-US" b="1" dirty="0" err="1"/>
              <a:t>instrutores</a:t>
            </a:r>
            <a:r>
              <a:rPr lang="en-US" b="1" dirty="0"/>
              <a:t> </a:t>
            </a:r>
            <a:r>
              <a:rPr lang="en-US" dirty="0"/>
              <a:t>a </a:t>
            </a:r>
            <a:r>
              <a:rPr lang="en-US" dirty="0" err="1"/>
              <a:t>demonstração</a:t>
            </a:r>
            <a:r>
              <a:rPr lang="en-US" dirty="0"/>
              <a:t> de </a:t>
            </a:r>
            <a:r>
              <a:rPr lang="en-US" b="1" dirty="0" err="1"/>
              <a:t>conceitos</a:t>
            </a:r>
            <a:r>
              <a:rPr lang="en-US" b="1" dirty="0"/>
              <a:t> </a:t>
            </a:r>
            <a:r>
              <a:rPr lang="en-US" b="1" dirty="0" err="1"/>
              <a:t>básicos</a:t>
            </a:r>
            <a:r>
              <a:rPr lang="en-US" b="1" dirty="0"/>
              <a:t> </a:t>
            </a:r>
            <a:r>
              <a:rPr lang="en-US" dirty="0"/>
              <a:t>de </a:t>
            </a:r>
            <a:r>
              <a:rPr lang="en-US" dirty="0" err="1"/>
              <a:t>energia</a:t>
            </a:r>
            <a:r>
              <a:rPr lang="en-US" dirty="0"/>
              <a:t> e </a:t>
            </a:r>
            <a:r>
              <a:rPr lang="en-US" dirty="0" err="1"/>
              <a:t>planejamento</a:t>
            </a:r>
            <a:r>
              <a:rPr lang="en-US" dirty="0"/>
              <a:t> de </a:t>
            </a:r>
            <a:r>
              <a:rPr lang="en-US" dirty="0" err="1"/>
              <a:t>vários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 e a </a:t>
            </a:r>
            <a:r>
              <a:rPr lang="en-US" dirty="0" err="1"/>
              <a:t>garantia</a:t>
            </a:r>
            <a:r>
              <a:rPr lang="en-US" dirty="0"/>
              <a:t> de </a:t>
            </a:r>
            <a:r>
              <a:rPr lang="en-US" dirty="0" err="1"/>
              <a:t>propriedade</a:t>
            </a:r>
            <a:r>
              <a:rPr lang="en-US" dirty="0"/>
              <a:t> das </a:t>
            </a:r>
            <a:r>
              <a:rPr lang="en-US" dirty="0" err="1"/>
              <a:t>aplicações</a:t>
            </a:r>
            <a:r>
              <a:rPr lang="en-US" dirty="0"/>
              <a:t> do </a:t>
            </a:r>
            <a:r>
              <a:rPr lang="en-US" dirty="0" err="1"/>
              <a:t>modelo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400" name="Google Shape;40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treinamentos</a:t>
            </a:r>
            <a:r>
              <a:rPr lang="en-US" dirty="0"/>
              <a:t> CLEWs </a:t>
            </a:r>
            <a:r>
              <a:rPr lang="en-US" dirty="0" err="1"/>
              <a:t>realizados</a:t>
            </a:r>
            <a:r>
              <a:rPr lang="en-US" dirty="0"/>
              <a:t> com o </a:t>
            </a: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geralmente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divididos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duas partes. Durante a </a:t>
            </a:r>
            <a:r>
              <a:rPr lang="en-US" dirty="0" err="1"/>
              <a:t>primeira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, </a:t>
            </a:r>
            <a:r>
              <a:rPr lang="en-US" dirty="0" err="1"/>
              <a:t>todas</a:t>
            </a:r>
            <a:r>
              <a:rPr lang="en-US" dirty="0"/>
              <a:t> as equipes </a:t>
            </a:r>
            <a:r>
              <a:rPr lang="en-US" dirty="0" err="1"/>
              <a:t>aprendem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conceitos</a:t>
            </a:r>
            <a:r>
              <a:rPr lang="en-US" dirty="0"/>
              <a:t> 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aplicam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criação</a:t>
            </a:r>
            <a:r>
              <a:rPr lang="en-US" dirty="0"/>
              <a:t> de um </a:t>
            </a:r>
            <a:r>
              <a:rPr lang="en-US" dirty="0" err="1"/>
              <a:t>aplicativo</a:t>
            </a:r>
            <a:r>
              <a:rPr lang="en-US" dirty="0"/>
              <a:t> simples de </a:t>
            </a:r>
            <a:r>
              <a:rPr lang="en-US" dirty="0" err="1"/>
              <a:t>modelo</a:t>
            </a:r>
            <a:r>
              <a:rPr lang="en-US" dirty="0"/>
              <a:t> de </a:t>
            </a:r>
            <a:r>
              <a:rPr lang="en-US" dirty="0" err="1"/>
              <a:t>clima</a:t>
            </a:r>
            <a:r>
              <a:rPr lang="en-US" dirty="0"/>
              <a:t>, terra, </a:t>
            </a:r>
            <a:r>
              <a:rPr lang="en-US" dirty="0" err="1"/>
              <a:t>energia</a:t>
            </a:r>
            <a:r>
              <a:rPr lang="en-US" dirty="0"/>
              <a:t> e </a:t>
            </a:r>
            <a:r>
              <a:rPr lang="en-US" dirty="0" err="1"/>
              <a:t>água</a:t>
            </a:r>
            <a:r>
              <a:rPr lang="en-US" dirty="0"/>
              <a:t>, que </a:t>
            </a:r>
            <a:r>
              <a:rPr lang="en-US" dirty="0" err="1"/>
              <a:t>é</a:t>
            </a:r>
            <a:r>
              <a:rPr lang="en-US" dirty="0"/>
              <a:t> o </a:t>
            </a:r>
            <a:r>
              <a:rPr lang="en-US" dirty="0" err="1"/>
              <a:t>mesmo</a:t>
            </a:r>
            <a:r>
              <a:rPr lang="en-US" dirty="0"/>
              <a:t> para </a:t>
            </a:r>
            <a:r>
              <a:rPr lang="en-US" dirty="0" err="1"/>
              <a:t>todas</a:t>
            </a:r>
            <a:r>
              <a:rPr lang="en-US" dirty="0"/>
              <a:t> as equipes. Durante a </a:t>
            </a:r>
            <a:r>
              <a:rPr lang="en-US" dirty="0" err="1"/>
              <a:t>segunda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, </a:t>
            </a:r>
            <a:r>
              <a:rPr lang="en-US" dirty="0" err="1"/>
              <a:t>cada</a:t>
            </a:r>
            <a:r>
              <a:rPr lang="en-US" dirty="0"/>
              <a:t> equipe </a:t>
            </a:r>
            <a:r>
              <a:rPr lang="en-US" dirty="0" err="1"/>
              <a:t>usa</a:t>
            </a:r>
            <a:r>
              <a:rPr lang="en-US" dirty="0"/>
              <a:t> o </a:t>
            </a:r>
            <a:r>
              <a:rPr lang="en-US" dirty="0" err="1"/>
              <a:t>conhecimento</a:t>
            </a:r>
            <a:r>
              <a:rPr lang="en-US" dirty="0"/>
              <a:t> e as ferramentas </a:t>
            </a:r>
            <a:r>
              <a:rPr lang="en-US" dirty="0" err="1"/>
              <a:t>adquiridas</a:t>
            </a:r>
            <a:r>
              <a:rPr lang="en-US" dirty="0"/>
              <a:t> para </a:t>
            </a:r>
            <a:r>
              <a:rPr lang="en-US" dirty="0" err="1"/>
              <a:t>desenvolver</a:t>
            </a:r>
            <a:r>
              <a:rPr lang="en-US" dirty="0"/>
              <a:t> um </a:t>
            </a:r>
            <a:r>
              <a:rPr lang="en-US" dirty="0" err="1"/>
              <a:t>aplicativo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avançado</a:t>
            </a:r>
            <a:r>
              <a:rPr lang="en-US" dirty="0"/>
              <a:t>, </a:t>
            </a:r>
            <a:r>
              <a:rPr lang="en-US" dirty="0" err="1"/>
              <a:t>representando</a:t>
            </a:r>
            <a:r>
              <a:rPr lang="en-US" dirty="0"/>
              <a:t> </a:t>
            </a:r>
            <a:r>
              <a:rPr lang="en-US" dirty="0" err="1"/>
              <a:t>questões</a:t>
            </a:r>
            <a:r>
              <a:rPr lang="en-US" dirty="0"/>
              <a:t> de </a:t>
            </a:r>
            <a:r>
              <a:rPr lang="en-US" dirty="0" err="1"/>
              <a:t>clima</a:t>
            </a:r>
            <a:r>
              <a:rPr lang="en-US" dirty="0"/>
              <a:t>, terra, </a:t>
            </a:r>
            <a:r>
              <a:rPr lang="en-US" dirty="0" err="1"/>
              <a:t>energia</a:t>
            </a:r>
            <a:r>
              <a:rPr lang="en-US" dirty="0"/>
              <a:t> e </a:t>
            </a:r>
            <a:r>
              <a:rPr lang="en-US" dirty="0" err="1"/>
              <a:t>água</a:t>
            </a:r>
            <a:r>
              <a:rPr lang="en-US" dirty="0"/>
              <a:t> que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relevantes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próprio</a:t>
            </a:r>
            <a:r>
              <a:rPr lang="en-US" dirty="0"/>
              <a:t> </a:t>
            </a:r>
            <a:r>
              <a:rPr lang="en-US" dirty="0" err="1"/>
              <a:t>país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região</a:t>
            </a:r>
            <a:r>
              <a:rPr lang="en-US" dirty="0"/>
              <a:t> </a:t>
            </a:r>
            <a:r>
              <a:rPr lang="en-US" dirty="0" err="1"/>
              <a:t>específica</a:t>
            </a:r>
            <a:r>
              <a:rPr lang="en-US" dirty="0"/>
              <a:t>. Em ambas as partes, a </a:t>
            </a:r>
            <a:r>
              <a:rPr lang="en-US" dirty="0" err="1"/>
              <a:t>estrutura</a:t>
            </a:r>
            <a:r>
              <a:rPr lang="en-US" dirty="0"/>
              <a:t> dos </a:t>
            </a:r>
            <a:r>
              <a:rPr lang="en-US" dirty="0" err="1"/>
              <a:t>modelos</a:t>
            </a:r>
            <a:r>
              <a:rPr lang="en-US" dirty="0"/>
              <a:t> </a:t>
            </a:r>
            <a:r>
              <a:rPr lang="en-US" dirty="0" err="1"/>
              <a:t>usados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parecida</a:t>
            </a:r>
            <a:r>
              <a:rPr lang="en-US" dirty="0"/>
              <a:t> com a da </a:t>
            </a:r>
            <a:r>
              <a:rPr lang="en-US" dirty="0" err="1"/>
              <a:t>figura</a:t>
            </a:r>
            <a:r>
              <a:rPr lang="en-US" dirty="0"/>
              <a:t>. A </a:t>
            </a:r>
            <a:r>
              <a:rPr lang="en-US" dirty="0" err="1"/>
              <a:t>figura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complicada</a:t>
            </a:r>
            <a:r>
              <a:rPr lang="en-US" dirty="0"/>
              <a:t>, mas </a:t>
            </a:r>
            <a:r>
              <a:rPr lang="en-US" dirty="0" err="1"/>
              <a:t>mostra</a:t>
            </a:r>
            <a:r>
              <a:rPr lang="en-US" dirty="0"/>
              <a:t> </a:t>
            </a:r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pontos-chave</a:t>
            </a:r>
            <a:r>
              <a:rPr lang="en-US" dirty="0"/>
              <a:t>. A </a:t>
            </a:r>
            <a:r>
              <a:rPr lang="en-US" dirty="0" err="1"/>
              <a:t>infraestrutura</a:t>
            </a:r>
            <a:r>
              <a:rPr lang="en-US" dirty="0"/>
              <a:t> que </a:t>
            </a:r>
            <a:r>
              <a:rPr lang="en-US" dirty="0" err="1"/>
              <a:t>compõe</a:t>
            </a:r>
            <a:r>
              <a:rPr lang="en-US" dirty="0"/>
              <a:t> 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modelada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tradicionalmente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feito</a:t>
            </a:r>
            <a:r>
              <a:rPr lang="en-US" dirty="0"/>
              <a:t> no </a:t>
            </a:r>
            <a:r>
              <a:rPr lang="en-US" dirty="0" err="1"/>
              <a:t>OSeMOSYS</a:t>
            </a:r>
            <a:r>
              <a:rPr lang="en-US" dirty="0"/>
              <a:t>.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vê</a:t>
            </a:r>
            <a:r>
              <a:rPr lang="en-US" dirty="0"/>
              <a:t>-la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</a:t>
            </a:r>
            <a:r>
              <a:rPr lang="en-US" dirty="0" err="1"/>
              <a:t>direita</a:t>
            </a:r>
            <a:r>
              <a:rPr lang="en-US" dirty="0"/>
              <a:t> da </a:t>
            </a:r>
            <a:r>
              <a:rPr lang="en-US" dirty="0" err="1"/>
              <a:t>figura</a:t>
            </a:r>
            <a:r>
              <a:rPr lang="en-US" dirty="0"/>
              <a:t>, </a:t>
            </a:r>
            <a:r>
              <a:rPr lang="en-US" dirty="0" err="1"/>
              <a:t>circulada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azul</a:t>
            </a:r>
            <a:r>
              <a:rPr lang="en-US" dirty="0"/>
              <a:t>. </a:t>
            </a:r>
            <a:r>
              <a:rPr lang="en-US" dirty="0" err="1"/>
              <a:t>Entretanto</a:t>
            </a:r>
            <a:r>
              <a:rPr lang="en-US" dirty="0"/>
              <a:t>, </a:t>
            </a:r>
            <a:r>
              <a:rPr lang="en-US" dirty="0" err="1"/>
              <a:t>juntamente</a:t>
            </a:r>
            <a:r>
              <a:rPr lang="en-US" dirty="0"/>
              <a:t> com </a:t>
            </a:r>
            <a:r>
              <a:rPr lang="en-US" dirty="0" err="1"/>
              <a:t>ela</a:t>
            </a:r>
            <a:r>
              <a:rPr lang="en-US" dirty="0"/>
              <a:t>,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modelados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usos</a:t>
            </a:r>
            <a:r>
              <a:rPr lang="en-US" dirty="0"/>
              <a:t> da terra e da </a:t>
            </a:r>
            <a:r>
              <a:rPr lang="en-US" dirty="0" err="1"/>
              <a:t>água</a:t>
            </a:r>
            <a:r>
              <a:rPr lang="en-US" dirty="0"/>
              <a:t>. Eles </a:t>
            </a:r>
            <a:r>
              <a:rPr lang="en-US" dirty="0" err="1"/>
              <a:t>aparecem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central e </a:t>
            </a:r>
            <a:r>
              <a:rPr lang="en-US" dirty="0" err="1"/>
              <a:t>esquerda</a:t>
            </a:r>
            <a:r>
              <a:rPr lang="en-US" dirty="0"/>
              <a:t> da </a:t>
            </a:r>
            <a:r>
              <a:rPr lang="en-US" dirty="0" err="1"/>
              <a:t>figura</a:t>
            </a:r>
            <a:r>
              <a:rPr lang="en-US" dirty="0"/>
              <a:t>, </a:t>
            </a:r>
            <a:r>
              <a:rPr lang="en-US" dirty="0" err="1"/>
              <a:t>circulados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vermelho</a:t>
            </a:r>
            <a:r>
              <a:rPr lang="en-US" dirty="0"/>
              <a:t>. Neste </a:t>
            </a:r>
            <a:r>
              <a:rPr lang="en-US" dirty="0" err="1"/>
              <a:t>curso</a:t>
            </a:r>
            <a:r>
              <a:rPr lang="en-US" dirty="0"/>
              <a:t>,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aprenderá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dessas partes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modelada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elas</a:t>
            </a:r>
            <a:r>
              <a:rPr lang="en-US" dirty="0"/>
              <a:t> </a:t>
            </a:r>
            <a:r>
              <a:rPr lang="en-US" dirty="0" err="1"/>
              <a:t>estão</a:t>
            </a:r>
            <a:r>
              <a:rPr lang="en-US" dirty="0"/>
              <a:t> </a:t>
            </a:r>
            <a:r>
              <a:rPr lang="en-US" dirty="0" err="1"/>
              <a:t>conectadas</a:t>
            </a:r>
            <a:r>
              <a:rPr lang="en-US" dirty="0"/>
              <a:t> e quais </a:t>
            </a:r>
            <a:r>
              <a:rPr lang="en-US" dirty="0" err="1"/>
              <a:t>percepções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extraídas</a:t>
            </a:r>
            <a:r>
              <a:rPr lang="en-US" dirty="0"/>
              <a:t> do </a:t>
            </a:r>
            <a:r>
              <a:rPr lang="en-US" dirty="0" err="1"/>
              <a:t>modelo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429" name="Google Shape;42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 </a:t>
            </a:r>
            <a:r>
              <a:rPr lang="en-US" dirty="0" err="1"/>
              <a:t>segundo</a:t>
            </a:r>
            <a:r>
              <a:rPr lang="en-US" dirty="0"/>
              <a:t> </a:t>
            </a:r>
            <a:r>
              <a:rPr lang="en-US" dirty="0" err="1"/>
              <a:t>aplicativo</a:t>
            </a:r>
            <a:r>
              <a:rPr lang="en-US" dirty="0"/>
              <a:t> </a:t>
            </a:r>
            <a:r>
              <a:rPr lang="en-US" dirty="0" err="1"/>
              <a:t>trata</a:t>
            </a:r>
            <a:r>
              <a:rPr lang="en-US" dirty="0"/>
              <a:t> da </a:t>
            </a:r>
            <a:r>
              <a:rPr lang="en-US" dirty="0" err="1"/>
              <a:t>dinâmica</a:t>
            </a:r>
            <a:r>
              <a:rPr lang="en-US" dirty="0"/>
              <a:t> que </a:t>
            </a:r>
            <a:r>
              <a:rPr lang="en-US" dirty="0" err="1"/>
              <a:t>ocorre</a:t>
            </a:r>
            <a:r>
              <a:rPr lang="en-US" dirty="0"/>
              <a:t> entre 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 e 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hídrico</a:t>
            </a:r>
            <a:r>
              <a:rPr lang="en-US" dirty="0"/>
              <a:t>. Ela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motivada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desafios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diplomacia</a:t>
            </a:r>
            <a:r>
              <a:rPr lang="en-US" dirty="0"/>
              <a:t> da </a:t>
            </a:r>
            <a:r>
              <a:rPr lang="en-US" dirty="0" err="1"/>
              <a:t>água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que </a:t>
            </a:r>
            <a:r>
              <a:rPr lang="en-US" dirty="0" err="1"/>
              <a:t>países</a:t>
            </a:r>
            <a:r>
              <a:rPr lang="en-US" dirty="0"/>
              <a:t> </a:t>
            </a:r>
            <a:r>
              <a:rPr lang="en-US" dirty="0" err="1"/>
              <a:t>vizinhos</a:t>
            </a:r>
            <a:r>
              <a:rPr lang="en-US" dirty="0"/>
              <a:t> </a:t>
            </a:r>
            <a:r>
              <a:rPr lang="en-US" dirty="0" err="1"/>
              <a:t>possuem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partes de </a:t>
            </a:r>
            <a:r>
              <a:rPr lang="en-US" dirty="0" err="1"/>
              <a:t>infraestrutura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hidrelétrica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bacia</a:t>
            </a:r>
            <a:r>
              <a:rPr lang="en-US" dirty="0"/>
              <a:t> </a:t>
            </a:r>
            <a:r>
              <a:rPr lang="en-US" dirty="0" err="1"/>
              <a:t>hidrográfica</a:t>
            </a:r>
            <a:r>
              <a:rPr lang="en-US" dirty="0"/>
              <a:t>. Nesses </a:t>
            </a:r>
            <a:r>
              <a:rPr lang="en-US" dirty="0" err="1"/>
              <a:t>casos</a:t>
            </a:r>
            <a:r>
              <a:rPr lang="en-US" dirty="0"/>
              <a:t>, se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houver</a:t>
            </a:r>
            <a:r>
              <a:rPr lang="en-US" dirty="0"/>
              <a:t> </a:t>
            </a:r>
            <a:r>
              <a:rPr lang="en-US" dirty="0" err="1"/>
              <a:t>coordenação</a:t>
            </a:r>
            <a:r>
              <a:rPr lang="en-US" dirty="0"/>
              <a:t> entre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países</a:t>
            </a:r>
            <a:r>
              <a:rPr lang="en-US" dirty="0"/>
              <a:t> no </a:t>
            </a:r>
            <a:r>
              <a:rPr lang="en-US" dirty="0" err="1"/>
              <a:t>uso</a:t>
            </a:r>
            <a:r>
              <a:rPr lang="en-US" dirty="0"/>
              <a:t> da </a:t>
            </a:r>
            <a:r>
              <a:rPr lang="en-US" dirty="0" err="1"/>
              <a:t>infraestrutura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hidrelétrica</a:t>
            </a:r>
            <a:r>
              <a:rPr lang="en-US" dirty="0"/>
              <a:t>, </a:t>
            </a:r>
            <a:r>
              <a:rPr lang="en-US" dirty="0" err="1"/>
              <a:t>há</a:t>
            </a:r>
            <a:r>
              <a:rPr lang="en-US" dirty="0"/>
              <a:t> o </a:t>
            </a:r>
            <a:r>
              <a:rPr lang="en-US" dirty="0" err="1"/>
              <a:t>risco</a:t>
            </a:r>
            <a:r>
              <a:rPr lang="en-US" dirty="0"/>
              <a:t> de a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estar</a:t>
            </a:r>
            <a:r>
              <a:rPr lang="en-US" dirty="0"/>
              <a:t> </a:t>
            </a:r>
            <a:r>
              <a:rPr lang="en-US" dirty="0" err="1"/>
              <a:t>disponível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momentos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partes da </a:t>
            </a:r>
            <a:r>
              <a:rPr lang="en-US" dirty="0" err="1"/>
              <a:t>bacia</a:t>
            </a:r>
            <a:r>
              <a:rPr lang="en-US" dirty="0"/>
              <a:t> </a:t>
            </a:r>
            <a:r>
              <a:rPr lang="en-US" dirty="0" err="1"/>
              <a:t>hidrográfica</a:t>
            </a:r>
            <a:r>
              <a:rPr lang="en-US" dirty="0"/>
              <a:t>. Sem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operação</a:t>
            </a:r>
            <a:r>
              <a:rPr lang="en-US" dirty="0"/>
              <a:t> </a:t>
            </a:r>
            <a:r>
              <a:rPr lang="en-US" dirty="0" err="1"/>
              <a:t>coordenada</a:t>
            </a:r>
            <a:r>
              <a:rPr lang="en-US" dirty="0"/>
              <a:t>, </a:t>
            </a:r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extremos</a:t>
            </a:r>
            <a:r>
              <a:rPr lang="en-US" dirty="0"/>
              <a:t> </a:t>
            </a:r>
            <a:r>
              <a:rPr lang="en-US" dirty="0" err="1"/>
              <a:t>climáticos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enchentes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secas</a:t>
            </a:r>
            <a:r>
              <a:rPr lang="en-US" dirty="0"/>
              <a:t>,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representar</a:t>
            </a:r>
            <a:r>
              <a:rPr lang="en-US" dirty="0"/>
              <a:t> </a:t>
            </a:r>
            <a:r>
              <a:rPr lang="en-US" dirty="0" err="1"/>
              <a:t>ameaças</a:t>
            </a:r>
            <a:r>
              <a:rPr lang="en-US" dirty="0"/>
              <a:t> à </a:t>
            </a:r>
            <a:r>
              <a:rPr lang="en-US" dirty="0" err="1"/>
              <a:t>segurança</a:t>
            </a:r>
            <a:r>
              <a:rPr lang="en-US" dirty="0"/>
              <a:t> dos </a:t>
            </a:r>
            <a:r>
              <a:rPr lang="en-US" dirty="0" err="1"/>
              <a:t>cidadãos</a:t>
            </a:r>
            <a:r>
              <a:rPr lang="en-US" dirty="0"/>
              <a:t>, à </a:t>
            </a:r>
            <a:r>
              <a:rPr lang="en-US" dirty="0" err="1"/>
              <a:t>segurança</a:t>
            </a:r>
            <a:r>
              <a:rPr lang="en-US" dirty="0"/>
              <a:t> do </a:t>
            </a:r>
            <a:r>
              <a:rPr lang="en-US" dirty="0" err="1"/>
              <a:t>fornecimento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e à </a:t>
            </a:r>
            <a:r>
              <a:rPr lang="en-US" dirty="0" err="1"/>
              <a:t>infraestrutura</a:t>
            </a:r>
            <a:r>
              <a:rPr lang="en-US" dirty="0"/>
              <a:t>. A </a:t>
            </a:r>
            <a:r>
              <a:rPr lang="en-US" dirty="0" err="1"/>
              <a:t>questão</a:t>
            </a:r>
            <a:r>
              <a:rPr lang="en-US" dirty="0"/>
              <a:t> a ser </a:t>
            </a:r>
            <a:r>
              <a:rPr lang="en-US" dirty="0" err="1"/>
              <a:t>abordada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se a </a:t>
            </a:r>
            <a:r>
              <a:rPr lang="en-US" dirty="0" err="1"/>
              <a:t>coordenação</a:t>
            </a:r>
            <a:r>
              <a:rPr lang="en-US" dirty="0"/>
              <a:t> da </a:t>
            </a:r>
            <a:r>
              <a:rPr lang="en-US" dirty="0" err="1"/>
              <a:t>operação</a:t>
            </a:r>
            <a:r>
              <a:rPr lang="en-US" dirty="0"/>
              <a:t> de </a:t>
            </a:r>
            <a:r>
              <a:rPr lang="en-US" dirty="0" err="1"/>
              <a:t>represas</a:t>
            </a:r>
            <a:r>
              <a:rPr lang="en-US" dirty="0"/>
              <a:t> e </a:t>
            </a:r>
            <a:r>
              <a:rPr lang="en-US" dirty="0" err="1"/>
              <a:t>usinas</a:t>
            </a:r>
            <a:r>
              <a:rPr lang="en-US" dirty="0"/>
              <a:t> </a:t>
            </a:r>
            <a:r>
              <a:rPr lang="en-US" dirty="0" err="1"/>
              <a:t>hidrelétricas</a:t>
            </a:r>
            <a:r>
              <a:rPr lang="en-US" dirty="0"/>
              <a:t> entre </a:t>
            </a:r>
            <a:r>
              <a:rPr lang="en-US" dirty="0" err="1"/>
              <a:t>países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trazer</a:t>
            </a:r>
            <a:r>
              <a:rPr lang="en-US" dirty="0"/>
              <a:t> </a:t>
            </a:r>
            <a:r>
              <a:rPr lang="en-US" dirty="0" err="1"/>
              <a:t>benefícios</a:t>
            </a:r>
            <a:r>
              <a:rPr lang="en-US" dirty="0"/>
              <a:t> tanto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termos</a:t>
            </a:r>
            <a:r>
              <a:rPr lang="en-US" dirty="0"/>
              <a:t> de </a:t>
            </a:r>
            <a:r>
              <a:rPr lang="en-US" dirty="0" err="1"/>
              <a:t>resiliência</a:t>
            </a:r>
            <a:r>
              <a:rPr lang="en-US" dirty="0"/>
              <a:t> da </a:t>
            </a:r>
            <a:r>
              <a:rPr lang="en-US" dirty="0" err="1"/>
              <a:t>infraestrutura</a:t>
            </a:r>
            <a:r>
              <a:rPr lang="en-US" dirty="0"/>
              <a:t> </a:t>
            </a:r>
            <a:r>
              <a:rPr lang="en-US" dirty="0" err="1"/>
              <a:t>quanto</a:t>
            </a:r>
            <a:r>
              <a:rPr lang="en-US" dirty="0"/>
              <a:t> de </a:t>
            </a:r>
            <a:r>
              <a:rPr lang="en-US" dirty="0" err="1"/>
              <a:t>vendas</a:t>
            </a:r>
            <a:r>
              <a:rPr lang="en-US" dirty="0"/>
              <a:t> de </a:t>
            </a:r>
            <a:r>
              <a:rPr lang="en-US" dirty="0" err="1"/>
              <a:t>eletricidade</a:t>
            </a:r>
            <a:r>
              <a:rPr lang="en-US" dirty="0"/>
              <a:t>. A U.N.E.C.E. e a Global Water Partnership </a:t>
            </a:r>
            <a:r>
              <a:rPr lang="en-US" dirty="0" err="1"/>
              <a:t>conduziram</a:t>
            </a:r>
            <a:r>
              <a:rPr lang="en-US" dirty="0"/>
              <a:t> </a:t>
            </a:r>
            <a:r>
              <a:rPr lang="en-US" dirty="0" err="1"/>
              <a:t>avaliações</a:t>
            </a:r>
            <a:r>
              <a:rPr lang="en-US" dirty="0"/>
              <a:t> </a:t>
            </a:r>
            <a:r>
              <a:rPr lang="en-US" dirty="0" err="1"/>
              <a:t>técnicas</a:t>
            </a:r>
            <a:r>
              <a:rPr lang="en-US" dirty="0"/>
              <a:t> dos </a:t>
            </a:r>
            <a:r>
              <a:rPr lang="en-US" dirty="0" err="1"/>
              <a:t>benefícios</a:t>
            </a:r>
            <a:r>
              <a:rPr lang="en-US" dirty="0"/>
              <a:t> da </a:t>
            </a:r>
            <a:r>
              <a:rPr lang="en-US" dirty="0" err="1"/>
              <a:t>cooperação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gestão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hídricos</a:t>
            </a:r>
            <a:r>
              <a:rPr lang="en-US" dirty="0"/>
              <a:t> e </a:t>
            </a:r>
            <a:r>
              <a:rPr lang="en-US" dirty="0" err="1"/>
              <a:t>energéticos</a:t>
            </a:r>
            <a:r>
              <a:rPr lang="en-US" dirty="0"/>
              <a:t> </a:t>
            </a:r>
            <a:r>
              <a:rPr lang="en-US" dirty="0" err="1"/>
              <a:t>transfronteiriços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Bálcãs</a:t>
            </a:r>
            <a:r>
              <a:rPr lang="en-US" dirty="0"/>
              <a:t> </a:t>
            </a:r>
            <a:r>
              <a:rPr lang="en-US" dirty="0" err="1"/>
              <a:t>Ocidentais</a:t>
            </a:r>
            <a:r>
              <a:rPr lang="en-US" dirty="0"/>
              <a:t>. As </a:t>
            </a:r>
            <a:r>
              <a:rPr lang="en-US" dirty="0" err="1"/>
              <a:t>avaliações</a:t>
            </a:r>
            <a:r>
              <a:rPr lang="en-US" dirty="0"/>
              <a:t> </a:t>
            </a:r>
            <a:r>
              <a:rPr lang="en-US" dirty="0" err="1"/>
              <a:t>foram</a:t>
            </a:r>
            <a:r>
              <a:rPr lang="en-US" dirty="0"/>
              <a:t> </a:t>
            </a:r>
            <a:r>
              <a:rPr lang="en-US" dirty="0" err="1"/>
              <a:t>realizadas</a:t>
            </a:r>
            <a:r>
              <a:rPr lang="en-US" dirty="0"/>
              <a:t> </a:t>
            </a:r>
            <a:r>
              <a:rPr lang="en-US" dirty="0" err="1"/>
              <a:t>usando</a:t>
            </a:r>
            <a:r>
              <a:rPr lang="en-US" dirty="0"/>
              <a:t> </a:t>
            </a:r>
            <a:r>
              <a:rPr lang="en-US" dirty="0" err="1"/>
              <a:t>várias</a:t>
            </a:r>
            <a:r>
              <a:rPr lang="en-US" dirty="0"/>
              <a:t> ferramentas, </a:t>
            </a:r>
            <a:r>
              <a:rPr lang="en-US" dirty="0" err="1"/>
              <a:t>uma</a:t>
            </a:r>
            <a:r>
              <a:rPr lang="en-US" dirty="0"/>
              <a:t> das quais </a:t>
            </a:r>
            <a:r>
              <a:rPr lang="en-US" dirty="0" err="1"/>
              <a:t>foi</a:t>
            </a:r>
            <a:r>
              <a:rPr lang="en-US" dirty="0"/>
              <a:t> o </a:t>
            </a:r>
            <a:r>
              <a:rPr lang="en-US" dirty="0" err="1"/>
              <a:t>OSeMOSYS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440" name="Google Shape;44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Esta aula </a:t>
            </a:r>
            <a:r>
              <a:rPr lang="en-US" dirty="0" err="1"/>
              <a:t>tem</a:t>
            </a:r>
            <a:r>
              <a:rPr lang="en-US" dirty="0"/>
              <a:t> o </a:t>
            </a:r>
            <a:r>
              <a:rPr lang="en-US" dirty="0" err="1"/>
              <a:t>objetivo</a:t>
            </a:r>
            <a:r>
              <a:rPr lang="en-US" dirty="0"/>
              <a:t> de </a:t>
            </a:r>
            <a:r>
              <a:rPr lang="en-US" dirty="0" err="1"/>
              <a:t>fornecer</a:t>
            </a:r>
            <a:r>
              <a:rPr lang="en-US" dirty="0"/>
              <a:t> </a:t>
            </a:r>
            <a:r>
              <a:rPr lang="en-US" dirty="0" err="1"/>
              <a:t>conhecimentos</a:t>
            </a:r>
            <a:r>
              <a:rPr lang="en-US" dirty="0"/>
              <a:t> </a:t>
            </a:r>
            <a:r>
              <a:rPr lang="en-US" b="1" dirty="0" err="1"/>
              <a:t>básicos</a:t>
            </a:r>
            <a:r>
              <a:rPr lang="en-US" b="1" dirty="0"/>
              <a:t> </a:t>
            </a:r>
            <a:r>
              <a:rPr lang="en-US" dirty="0" err="1"/>
              <a:t>sobre</a:t>
            </a:r>
            <a:r>
              <a:rPr lang="en-US" dirty="0"/>
              <a:t> ferramentas de </a:t>
            </a:r>
            <a:r>
              <a:rPr lang="en-US" dirty="0" err="1"/>
              <a:t>modelagem</a:t>
            </a:r>
            <a:r>
              <a:rPr lang="en-US" dirty="0"/>
              <a:t> </a:t>
            </a:r>
            <a:r>
              <a:rPr lang="en-US" dirty="0" err="1"/>
              <a:t>energética</a:t>
            </a:r>
            <a:r>
              <a:rPr lang="en-US" dirty="0"/>
              <a:t>. A </a:t>
            </a:r>
            <a:r>
              <a:rPr lang="en-US" dirty="0" err="1"/>
              <a:t>primeira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</a:t>
            </a:r>
            <a:r>
              <a:rPr lang="en-US" dirty="0" err="1"/>
              <a:t>apresenta</a:t>
            </a:r>
            <a:r>
              <a:rPr lang="en-US" dirty="0"/>
              <a:t> as </a:t>
            </a:r>
            <a:r>
              <a:rPr lang="en-US" dirty="0" err="1"/>
              <a:t>classificações</a:t>
            </a:r>
            <a:r>
              <a:rPr lang="en-US" dirty="0"/>
              <a:t> </a:t>
            </a:r>
            <a:r>
              <a:rPr lang="en-US" dirty="0" err="1"/>
              <a:t>comuns</a:t>
            </a:r>
            <a:r>
              <a:rPr lang="en-US" dirty="0"/>
              <a:t> das ferramentas de </a:t>
            </a:r>
            <a:r>
              <a:rPr lang="en-US" dirty="0" err="1"/>
              <a:t>modelagem</a:t>
            </a:r>
            <a:r>
              <a:rPr lang="en-US" dirty="0"/>
              <a:t> </a:t>
            </a:r>
            <a:r>
              <a:rPr lang="en-US" dirty="0" err="1"/>
              <a:t>energética</a:t>
            </a:r>
            <a:r>
              <a:rPr lang="en-US" dirty="0"/>
              <a:t>. A </a:t>
            </a:r>
            <a:r>
              <a:rPr lang="en-US" dirty="0" err="1"/>
              <a:t>segunda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</a:t>
            </a:r>
            <a:r>
              <a:rPr lang="en-US" dirty="0" err="1"/>
              <a:t>apresenta</a:t>
            </a:r>
            <a:r>
              <a:rPr lang="en-US" dirty="0"/>
              <a:t> o </a:t>
            </a:r>
            <a:r>
              <a:rPr lang="en-US" dirty="0" err="1"/>
              <a:t>OSeMOSYS</a:t>
            </a:r>
            <a:r>
              <a:rPr lang="en-US" dirty="0"/>
              <a:t> e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escopo</a:t>
            </a:r>
            <a:r>
              <a:rPr lang="en-US" dirty="0"/>
              <a:t>. A </a:t>
            </a:r>
            <a:r>
              <a:rPr lang="en-US" dirty="0" err="1"/>
              <a:t>terceira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</a:t>
            </a:r>
            <a:r>
              <a:rPr lang="en-US" dirty="0" err="1"/>
              <a:t>ilustra</a:t>
            </a:r>
            <a:r>
              <a:rPr lang="en-US" dirty="0"/>
              <a:t> as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aplicações</a:t>
            </a:r>
            <a:r>
              <a:rPr lang="en-US" dirty="0"/>
              <a:t> do </a:t>
            </a:r>
            <a:r>
              <a:rPr lang="en-US" dirty="0" err="1"/>
              <a:t>OSeMOSYS</a:t>
            </a:r>
            <a:r>
              <a:rPr lang="en-US" dirty="0"/>
              <a:t>. A </a:t>
            </a:r>
            <a:r>
              <a:rPr lang="en-US" dirty="0" err="1"/>
              <a:t>quarta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</a:t>
            </a:r>
            <a:r>
              <a:rPr lang="en-US" dirty="0" err="1"/>
              <a:t>descreve</a:t>
            </a:r>
            <a:r>
              <a:rPr lang="en-US" dirty="0"/>
              <a:t> a </a:t>
            </a:r>
            <a:r>
              <a:rPr lang="en-US" dirty="0" err="1"/>
              <a:t>estrutura</a:t>
            </a:r>
            <a:r>
              <a:rPr lang="en-US" dirty="0"/>
              <a:t> e as </a:t>
            </a:r>
            <a:r>
              <a:rPr lang="en-US" dirty="0" err="1"/>
              <a:t>características</a:t>
            </a:r>
            <a:r>
              <a:rPr lang="en-US" dirty="0"/>
              <a:t> de um </a:t>
            </a:r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OSeMOSYS</a:t>
            </a:r>
            <a:r>
              <a:rPr lang="en-US" dirty="0"/>
              <a:t>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Ao final </a:t>
            </a:r>
            <a:r>
              <a:rPr lang="en-US" dirty="0" err="1"/>
              <a:t>desta</a:t>
            </a:r>
            <a:r>
              <a:rPr lang="en-US" dirty="0"/>
              <a:t> aula,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capaz</a:t>
            </a:r>
            <a:r>
              <a:rPr lang="en-US" dirty="0"/>
              <a:t> de: </a:t>
            </a:r>
            <a:r>
              <a:rPr lang="en-US" dirty="0" err="1"/>
              <a:t>descrever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 de ferramentas de </a:t>
            </a:r>
            <a:r>
              <a:rPr lang="en-US" dirty="0" err="1"/>
              <a:t>modelagem</a:t>
            </a:r>
            <a:r>
              <a:rPr lang="en-US" dirty="0"/>
              <a:t> </a:t>
            </a:r>
            <a:r>
              <a:rPr lang="en-US" dirty="0" err="1"/>
              <a:t>energética</a:t>
            </a:r>
            <a:r>
              <a:rPr lang="en-US" dirty="0"/>
              <a:t> e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uso</a:t>
            </a:r>
            <a:r>
              <a:rPr lang="en-US" dirty="0"/>
              <a:t>; </a:t>
            </a:r>
            <a:r>
              <a:rPr lang="en-US" dirty="0" err="1"/>
              <a:t>descrever</a:t>
            </a:r>
            <a:r>
              <a:rPr lang="en-US" dirty="0"/>
              <a:t> o </a:t>
            </a:r>
            <a:r>
              <a:rPr lang="en-US" dirty="0" err="1"/>
              <a:t>OSeMOSYS</a:t>
            </a:r>
            <a:r>
              <a:rPr lang="en-US" dirty="0"/>
              <a:t> e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função</a:t>
            </a:r>
            <a:r>
              <a:rPr lang="en-US" dirty="0"/>
              <a:t> entre as </a:t>
            </a:r>
            <a:r>
              <a:rPr lang="en-US" dirty="0" err="1"/>
              <a:t>diferentes</a:t>
            </a:r>
            <a:r>
              <a:rPr lang="en-US" dirty="0"/>
              <a:t> ferramentas de </a:t>
            </a:r>
            <a:r>
              <a:rPr lang="en-US" dirty="0" err="1"/>
              <a:t>modelagem</a:t>
            </a:r>
            <a:r>
              <a:rPr lang="en-US" dirty="0"/>
              <a:t> </a:t>
            </a:r>
            <a:r>
              <a:rPr lang="en-US" dirty="0" err="1"/>
              <a:t>energética</a:t>
            </a:r>
            <a:r>
              <a:rPr lang="en-US" dirty="0"/>
              <a:t>; </a:t>
            </a:r>
            <a:r>
              <a:rPr lang="en-US" dirty="0" err="1"/>
              <a:t>refletir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as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aplicações</a:t>
            </a:r>
            <a:r>
              <a:rPr lang="en-US" dirty="0"/>
              <a:t> e </a:t>
            </a:r>
            <a:r>
              <a:rPr lang="en-US" dirty="0" err="1"/>
              <a:t>usos</a:t>
            </a:r>
            <a:r>
              <a:rPr lang="en-US" dirty="0"/>
              <a:t> do </a:t>
            </a:r>
            <a:r>
              <a:rPr lang="en-US" dirty="0" err="1"/>
              <a:t>OSeMOSYS</a:t>
            </a:r>
            <a:r>
              <a:rPr lang="en-US" dirty="0"/>
              <a:t>; </a:t>
            </a:r>
            <a:r>
              <a:rPr lang="en-US" dirty="0" err="1"/>
              <a:t>identificar</a:t>
            </a:r>
            <a:r>
              <a:rPr lang="en-US" dirty="0"/>
              <a:t> as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características</a:t>
            </a:r>
            <a:r>
              <a:rPr lang="en-US" dirty="0"/>
              <a:t> e </a:t>
            </a:r>
            <a:r>
              <a:rPr lang="en-US" dirty="0" err="1"/>
              <a:t>elementos</a:t>
            </a:r>
            <a:r>
              <a:rPr lang="en-US" dirty="0"/>
              <a:t> do </a:t>
            </a:r>
            <a:r>
              <a:rPr lang="en-US" dirty="0" err="1"/>
              <a:t>OSeMOSYS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" name="Google Shape;15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Neste </a:t>
            </a:r>
            <a:r>
              <a:rPr lang="en-US" dirty="0" err="1"/>
              <a:t>curso</a:t>
            </a:r>
            <a:r>
              <a:rPr lang="en-US" dirty="0"/>
              <a:t>,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usará</a:t>
            </a:r>
            <a:r>
              <a:rPr lang="en-US" dirty="0"/>
              <a:t> o </a:t>
            </a:r>
            <a:r>
              <a:rPr lang="en-US" dirty="0" err="1"/>
              <a:t>OSeMOSYS</a:t>
            </a:r>
            <a:r>
              <a:rPr lang="en-US" dirty="0"/>
              <a:t> para </a:t>
            </a:r>
            <a:r>
              <a:rPr lang="en-US" dirty="0" err="1"/>
              <a:t>criar</a:t>
            </a:r>
            <a:r>
              <a:rPr lang="en-US" dirty="0"/>
              <a:t> </a:t>
            </a:r>
            <a:r>
              <a:rPr lang="en-US" dirty="0" err="1"/>
              <a:t>modelos</a:t>
            </a:r>
            <a:r>
              <a:rPr lang="en-US" dirty="0"/>
              <a:t> de </a:t>
            </a:r>
            <a:r>
              <a:rPr lang="en-US" dirty="0" err="1"/>
              <a:t>clima</a:t>
            </a:r>
            <a:r>
              <a:rPr lang="en-US" dirty="0"/>
              <a:t>, terra, </a:t>
            </a:r>
            <a:r>
              <a:rPr lang="en-US" dirty="0" err="1"/>
              <a:t>energia</a:t>
            </a:r>
            <a:r>
              <a:rPr lang="en-US" dirty="0"/>
              <a:t> e </a:t>
            </a:r>
            <a:r>
              <a:rPr lang="en-US" dirty="0" err="1"/>
              <a:t>água</a:t>
            </a:r>
            <a:r>
              <a:rPr lang="en-US" dirty="0"/>
              <a:t>.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primeiros</a:t>
            </a:r>
            <a:r>
              <a:rPr lang="en-US" dirty="0"/>
              <a:t> </a:t>
            </a:r>
            <a:r>
              <a:rPr lang="en-US" dirty="0" err="1"/>
              <a:t>passos</a:t>
            </a:r>
            <a:r>
              <a:rPr lang="en-US" dirty="0"/>
              <a:t> para usar o </a:t>
            </a: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entender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ele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estruturado</a:t>
            </a:r>
            <a:r>
              <a:rPr lang="en-US" dirty="0"/>
              <a:t>, com quais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objetos</a:t>
            </a:r>
            <a:r>
              <a:rPr lang="en-US" dirty="0"/>
              <a:t> o </a:t>
            </a:r>
            <a:r>
              <a:rPr lang="en-US" dirty="0" err="1"/>
              <a:t>usuário</a:t>
            </a:r>
            <a:r>
              <a:rPr lang="en-US" dirty="0"/>
              <a:t> </a:t>
            </a:r>
            <a:r>
              <a:rPr lang="en-US" dirty="0" err="1"/>
              <a:t>precisa</a:t>
            </a:r>
            <a:r>
              <a:rPr lang="en-US" dirty="0"/>
              <a:t> </a:t>
            </a:r>
            <a:r>
              <a:rPr lang="en-US" dirty="0" err="1"/>
              <a:t>trabalhar</a:t>
            </a:r>
            <a:r>
              <a:rPr lang="en-US" dirty="0"/>
              <a:t>, quais entradas </a:t>
            </a:r>
            <a:r>
              <a:rPr lang="en-US" dirty="0" err="1"/>
              <a:t>precisam</a:t>
            </a:r>
            <a:r>
              <a:rPr lang="en-US" dirty="0"/>
              <a:t> ser </a:t>
            </a:r>
            <a:r>
              <a:rPr lang="en-US" dirty="0" err="1"/>
              <a:t>fornecidas</a:t>
            </a:r>
            <a:r>
              <a:rPr lang="en-US" dirty="0"/>
              <a:t> e quais </a:t>
            </a:r>
            <a:r>
              <a:rPr lang="en-US" dirty="0" err="1"/>
              <a:t>saídas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obtidas</a:t>
            </a:r>
            <a:r>
              <a:rPr lang="en-US" dirty="0"/>
              <a:t>. Primeiro, o </a:t>
            </a:r>
            <a:r>
              <a:rPr lang="en-US" dirty="0" err="1"/>
              <a:t>usuário</a:t>
            </a:r>
            <a:r>
              <a:rPr lang="en-US" dirty="0"/>
              <a:t> </a:t>
            </a:r>
            <a:r>
              <a:rPr lang="en-US" dirty="0" err="1"/>
              <a:t>precisa</a:t>
            </a:r>
            <a:r>
              <a:rPr lang="en-US" dirty="0"/>
              <a:t> </a:t>
            </a:r>
            <a:r>
              <a:rPr lang="en-US" dirty="0" err="1"/>
              <a:t>determinar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componentes</a:t>
            </a:r>
            <a:r>
              <a:rPr lang="en-US" dirty="0"/>
              <a:t> do </a:t>
            </a:r>
            <a:r>
              <a:rPr lang="en-US" dirty="0" err="1"/>
              <a:t>modelo</a:t>
            </a:r>
            <a:r>
              <a:rPr lang="en-US" dirty="0"/>
              <a:t>. Esses </a:t>
            </a:r>
            <a:r>
              <a:rPr lang="en-US" dirty="0" err="1"/>
              <a:t>componentes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chamados</a:t>
            </a:r>
            <a:r>
              <a:rPr lang="en-US" dirty="0"/>
              <a:t> de ”Sets". Eles </a:t>
            </a:r>
            <a:r>
              <a:rPr lang="en-US" dirty="0" err="1"/>
              <a:t>constituirão</a:t>
            </a:r>
            <a:r>
              <a:rPr lang="en-US" dirty="0"/>
              <a:t> a </a:t>
            </a:r>
            <a:r>
              <a:rPr lang="en-US" dirty="0" err="1"/>
              <a:t>estrutura</a:t>
            </a:r>
            <a:r>
              <a:rPr lang="en-US" dirty="0"/>
              <a:t> do </a:t>
            </a:r>
            <a:r>
              <a:rPr lang="en-US" dirty="0" err="1"/>
              <a:t>modelo</a:t>
            </a:r>
            <a:r>
              <a:rPr lang="en-US" dirty="0"/>
              <a:t>. </a:t>
            </a:r>
            <a:r>
              <a:rPr lang="en-US" dirty="0" err="1"/>
              <a:t>Exemplos</a:t>
            </a:r>
            <a:r>
              <a:rPr lang="en-US" dirty="0"/>
              <a:t> de Sets </a:t>
            </a:r>
            <a:r>
              <a:rPr lang="en-US" dirty="0" err="1"/>
              <a:t>são</a:t>
            </a:r>
            <a:r>
              <a:rPr lang="en-US" dirty="0"/>
              <a:t>: o conjunto </a:t>
            </a:r>
            <a:r>
              <a:rPr lang="en-US" dirty="0" err="1"/>
              <a:t>região</a:t>
            </a:r>
            <a:r>
              <a:rPr lang="en-US" dirty="0"/>
              <a:t>, que </a:t>
            </a:r>
            <a:r>
              <a:rPr lang="en-US" dirty="0" err="1"/>
              <a:t>é</a:t>
            </a:r>
            <a:r>
              <a:rPr lang="en-US" dirty="0"/>
              <a:t> um </a:t>
            </a:r>
            <a:r>
              <a:rPr lang="en-US" dirty="0" err="1"/>
              <a:t>vetor</a:t>
            </a:r>
            <a:r>
              <a:rPr lang="en-US" dirty="0"/>
              <a:t> que </a:t>
            </a:r>
            <a:r>
              <a:rPr lang="en-US" dirty="0" err="1"/>
              <a:t>contém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nomes</a:t>
            </a:r>
            <a:r>
              <a:rPr lang="en-US" dirty="0"/>
              <a:t> de </a:t>
            </a:r>
            <a:r>
              <a:rPr lang="en-US" dirty="0" err="1"/>
              <a:t>todas</a:t>
            </a:r>
            <a:r>
              <a:rPr lang="en-US" dirty="0"/>
              <a:t> as </a:t>
            </a:r>
            <a:r>
              <a:rPr lang="en-US" dirty="0" err="1"/>
              <a:t>regiões</a:t>
            </a:r>
            <a:r>
              <a:rPr lang="en-US" dirty="0"/>
              <a:t> que o </a:t>
            </a:r>
            <a:r>
              <a:rPr lang="en-US" dirty="0" err="1"/>
              <a:t>usuário</a:t>
            </a:r>
            <a:r>
              <a:rPr lang="en-US" dirty="0"/>
              <a:t> </a:t>
            </a:r>
            <a:r>
              <a:rPr lang="en-US" dirty="0" err="1"/>
              <a:t>gostaria</a:t>
            </a:r>
            <a:r>
              <a:rPr lang="en-US" dirty="0"/>
              <a:t> de </a:t>
            </a:r>
            <a:r>
              <a:rPr lang="en-US" dirty="0" err="1"/>
              <a:t>modelar</a:t>
            </a:r>
            <a:r>
              <a:rPr lang="en-US" dirty="0"/>
              <a:t>; o conjunto </a:t>
            </a:r>
            <a:r>
              <a:rPr lang="en-US" dirty="0" err="1"/>
              <a:t>ano</a:t>
            </a:r>
            <a:r>
              <a:rPr lang="en-US" dirty="0"/>
              <a:t>, que </a:t>
            </a:r>
            <a:r>
              <a:rPr lang="en-US" dirty="0" err="1"/>
              <a:t>é</a:t>
            </a:r>
            <a:r>
              <a:rPr lang="en-US" dirty="0"/>
              <a:t> um </a:t>
            </a:r>
            <a:r>
              <a:rPr lang="en-US" dirty="0" err="1"/>
              <a:t>vetor</a:t>
            </a:r>
            <a:r>
              <a:rPr lang="en-US" dirty="0"/>
              <a:t> que </a:t>
            </a:r>
            <a:r>
              <a:rPr lang="en-US" dirty="0" err="1"/>
              <a:t>contém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anos</a:t>
            </a:r>
            <a:r>
              <a:rPr lang="en-US" dirty="0"/>
              <a:t> a </a:t>
            </a:r>
            <a:r>
              <a:rPr lang="en-US" dirty="0" err="1"/>
              <a:t>serem</a:t>
            </a:r>
            <a:r>
              <a:rPr lang="en-US" dirty="0"/>
              <a:t> </a:t>
            </a:r>
            <a:r>
              <a:rPr lang="en-US" dirty="0" err="1"/>
              <a:t>modelados</a:t>
            </a:r>
            <a:r>
              <a:rPr lang="en-US" dirty="0"/>
              <a:t>; Sets </a:t>
            </a:r>
            <a:r>
              <a:rPr lang="en-US" dirty="0" err="1"/>
              <a:t>importantes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commodity e </a:t>
            </a:r>
            <a:r>
              <a:rPr lang="en-US" dirty="0" err="1"/>
              <a:t>tecnologia</a:t>
            </a:r>
            <a:r>
              <a:rPr lang="en-US" dirty="0"/>
              <a:t>. O conjunto commodity </a:t>
            </a:r>
            <a:r>
              <a:rPr lang="en-US" dirty="0" err="1"/>
              <a:t>lista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as commodities a </a:t>
            </a:r>
            <a:r>
              <a:rPr lang="en-US" dirty="0" err="1"/>
              <a:t>serem</a:t>
            </a:r>
            <a:r>
              <a:rPr lang="en-US" dirty="0"/>
              <a:t> </a:t>
            </a:r>
            <a:r>
              <a:rPr lang="en-US" dirty="0" err="1"/>
              <a:t>incluídas</a:t>
            </a:r>
            <a:r>
              <a:rPr lang="en-US" dirty="0"/>
              <a:t> no </a:t>
            </a:r>
            <a:r>
              <a:rPr lang="en-US" dirty="0" err="1"/>
              <a:t>modelo</a:t>
            </a:r>
            <a:r>
              <a:rPr lang="en-US" dirty="0"/>
              <a:t>. O conjunto de </a:t>
            </a:r>
            <a:r>
              <a:rPr lang="en-US" dirty="0" err="1"/>
              <a:t>tecnologia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as </a:t>
            </a:r>
            <a:r>
              <a:rPr lang="en-US" dirty="0" err="1"/>
              <a:t>tecnologias</a:t>
            </a:r>
            <a:r>
              <a:rPr lang="en-US" dirty="0"/>
              <a:t> e </a:t>
            </a:r>
            <a:r>
              <a:rPr lang="en-US" dirty="0" err="1"/>
              <a:t>processos</a:t>
            </a:r>
            <a:r>
              <a:rPr lang="en-US" dirty="0"/>
              <a:t> a </a:t>
            </a:r>
            <a:r>
              <a:rPr lang="en-US" dirty="0" err="1"/>
              <a:t>serem</a:t>
            </a:r>
            <a:r>
              <a:rPr lang="en-US" dirty="0"/>
              <a:t> </a:t>
            </a:r>
            <a:r>
              <a:rPr lang="en-US" dirty="0" err="1"/>
              <a:t>incluídos</a:t>
            </a:r>
            <a:r>
              <a:rPr lang="en-US" dirty="0"/>
              <a:t>. </a:t>
            </a:r>
            <a:r>
              <a:rPr lang="en-US" b="1" dirty="0"/>
              <a:t>Eles </a:t>
            </a:r>
            <a:r>
              <a:rPr lang="en-US" b="1" dirty="0" err="1"/>
              <a:t>são</a:t>
            </a:r>
            <a:r>
              <a:rPr lang="en-US" b="1" dirty="0"/>
              <a:t> </a:t>
            </a:r>
            <a:r>
              <a:rPr lang="en-US" b="1" dirty="0" err="1"/>
              <a:t>descritos</a:t>
            </a:r>
            <a:r>
              <a:rPr lang="en-US" b="1" dirty="0"/>
              <a:t>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mais</a:t>
            </a:r>
            <a:r>
              <a:rPr lang="en-US" b="1" dirty="0"/>
              <a:t> </a:t>
            </a:r>
            <a:r>
              <a:rPr lang="en-US" b="1" dirty="0" err="1"/>
              <a:t>detalhes</a:t>
            </a:r>
            <a:r>
              <a:rPr lang="en-US" b="1" dirty="0"/>
              <a:t> </a:t>
            </a:r>
            <a:r>
              <a:rPr lang="en-US" b="1" dirty="0" err="1"/>
              <a:t>posteriormente</a:t>
            </a:r>
            <a:r>
              <a:rPr lang="en-US" b="1" dirty="0"/>
              <a:t> </a:t>
            </a:r>
            <a:r>
              <a:rPr lang="en-US" b="1" dirty="0" err="1"/>
              <a:t>neste</a:t>
            </a:r>
            <a:r>
              <a:rPr lang="en-US" b="1" dirty="0"/>
              <a:t> </a:t>
            </a:r>
            <a:r>
              <a:rPr lang="en-US" b="1" dirty="0" err="1"/>
              <a:t>módulo</a:t>
            </a:r>
            <a:r>
              <a:rPr lang="en-US" dirty="0"/>
              <a:t>. A </a:t>
            </a:r>
            <a:r>
              <a:rPr lang="en-US" dirty="0" err="1"/>
              <a:t>outra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que o </a:t>
            </a:r>
            <a:r>
              <a:rPr lang="en-US" dirty="0" err="1"/>
              <a:t>usuário</a:t>
            </a:r>
            <a:r>
              <a:rPr lang="en-US" dirty="0"/>
              <a:t> </a:t>
            </a:r>
            <a:r>
              <a:rPr lang="en-US" dirty="0" err="1"/>
              <a:t>precisará</a:t>
            </a:r>
            <a:r>
              <a:rPr lang="en-US" dirty="0"/>
              <a:t> </a:t>
            </a:r>
            <a:r>
              <a:rPr lang="en-US" b="1" dirty="0" err="1"/>
              <a:t>determinar</a:t>
            </a:r>
            <a:r>
              <a:rPr lang="en-US" b="1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dados de entrada. O </a:t>
            </a:r>
            <a:r>
              <a:rPr lang="en-US" dirty="0" err="1"/>
              <a:t>usuário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fornecer</a:t>
            </a:r>
            <a:r>
              <a:rPr lang="en-US" dirty="0"/>
              <a:t> entradas </a:t>
            </a:r>
            <a:r>
              <a:rPr lang="en-US" dirty="0" err="1"/>
              <a:t>numéricas</a:t>
            </a:r>
            <a:r>
              <a:rPr lang="en-US" dirty="0"/>
              <a:t> para </a:t>
            </a:r>
            <a:r>
              <a:rPr lang="en-US" dirty="0" err="1"/>
              <a:t>vários</a:t>
            </a:r>
            <a:r>
              <a:rPr lang="en-US" dirty="0"/>
              <a:t> </a:t>
            </a:r>
            <a:r>
              <a:rPr lang="en-US" dirty="0" err="1"/>
              <a:t>parâmetros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demandas</a:t>
            </a:r>
            <a:r>
              <a:rPr lang="en-US" dirty="0"/>
              <a:t> </a:t>
            </a:r>
            <a:r>
              <a:rPr lang="en-US" dirty="0" err="1"/>
              <a:t>anuais</a:t>
            </a:r>
            <a:r>
              <a:rPr lang="en-US" dirty="0"/>
              <a:t>, </a:t>
            </a:r>
            <a:r>
              <a:rPr lang="en-US" dirty="0" err="1"/>
              <a:t>eficiências</a:t>
            </a:r>
            <a:r>
              <a:rPr lang="en-US" dirty="0"/>
              <a:t> de </a:t>
            </a:r>
            <a:r>
              <a:rPr lang="en-US" dirty="0" err="1"/>
              <a:t>conversão</a:t>
            </a:r>
            <a:r>
              <a:rPr lang="en-US" dirty="0"/>
              <a:t> para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processos</a:t>
            </a:r>
            <a:r>
              <a:rPr lang="en-US" dirty="0"/>
              <a:t>, </a:t>
            </a:r>
            <a:r>
              <a:rPr lang="en-US" dirty="0" err="1"/>
              <a:t>fatores</a:t>
            </a:r>
            <a:r>
              <a:rPr lang="en-US" dirty="0"/>
              <a:t> de </a:t>
            </a:r>
            <a:r>
              <a:rPr lang="en-US" dirty="0" err="1"/>
              <a:t>emissão</a:t>
            </a:r>
            <a:r>
              <a:rPr lang="en-US" dirty="0"/>
              <a:t> e, </a:t>
            </a:r>
            <a:r>
              <a:rPr lang="en-US" dirty="0" err="1"/>
              <a:t>principalmente</a:t>
            </a:r>
            <a:r>
              <a:rPr lang="en-US" dirty="0"/>
              <a:t>,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custos. Por </a:t>
            </a:r>
            <a:r>
              <a:rPr lang="en-US" dirty="0" err="1"/>
              <a:t>fim</a:t>
            </a:r>
            <a:r>
              <a:rPr lang="en-US" dirty="0"/>
              <a:t>, o </a:t>
            </a:r>
            <a:r>
              <a:rPr lang="en-US" dirty="0" err="1"/>
              <a:t>usuário</a:t>
            </a:r>
            <a:r>
              <a:rPr lang="en-US" dirty="0"/>
              <a:t> </a:t>
            </a:r>
            <a:r>
              <a:rPr lang="en-US" dirty="0" err="1"/>
              <a:t>receberá</a:t>
            </a:r>
            <a:r>
              <a:rPr lang="en-US" dirty="0"/>
              <a:t> dos </a:t>
            </a:r>
            <a:r>
              <a:rPr lang="en-US" dirty="0" err="1"/>
              <a:t>cálculos</a:t>
            </a:r>
            <a:r>
              <a:rPr lang="en-US" dirty="0"/>
              <a:t> do </a:t>
            </a:r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vários</a:t>
            </a:r>
            <a:r>
              <a:rPr lang="en-US" dirty="0"/>
              <a:t> outputs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resultados</a:t>
            </a:r>
            <a:r>
              <a:rPr lang="en-US" dirty="0"/>
              <a:t>. Esses </a:t>
            </a:r>
            <a:r>
              <a:rPr lang="en-US" dirty="0" err="1"/>
              <a:t>resultados</a:t>
            </a:r>
            <a:r>
              <a:rPr lang="en-US" dirty="0"/>
              <a:t> </a:t>
            </a:r>
            <a:r>
              <a:rPr lang="en-US" dirty="0" err="1"/>
              <a:t>estão</a:t>
            </a:r>
            <a:r>
              <a:rPr lang="en-US" dirty="0"/>
              <a:t> </a:t>
            </a:r>
            <a:r>
              <a:rPr lang="en-US" dirty="0" err="1"/>
              <a:t>relacionados</a:t>
            </a:r>
            <a:r>
              <a:rPr lang="en-US" dirty="0"/>
              <a:t>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exemplo</a:t>
            </a:r>
            <a:r>
              <a:rPr lang="en-US" dirty="0"/>
              <a:t>,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capacidades</a:t>
            </a:r>
            <a:r>
              <a:rPr lang="en-US" dirty="0"/>
              <a:t> </a:t>
            </a:r>
            <a:r>
              <a:rPr lang="en-US" dirty="0" err="1"/>
              <a:t>recém-instaladas</a:t>
            </a:r>
            <a:r>
              <a:rPr lang="en-US" dirty="0"/>
              <a:t> das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tecnologias</a:t>
            </a:r>
            <a:r>
              <a:rPr lang="en-US" dirty="0"/>
              <a:t>, </a:t>
            </a:r>
            <a:r>
              <a:rPr lang="en-US" dirty="0" err="1"/>
              <a:t>ou</a:t>
            </a:r>
            <a:r>
              <a:rPr lang="en-US" dirty="0"/>
              <a:t> à </a:t>
            </a:r>
            <a:r>
              <a:rPr lang="en-US" dirty="0" err="1"/>
              <a:t>produção</a:t>
            </a:r>
            <a:r>
              <a:rPr lang="en-US" dirty="0"/>
              <a:t> </a:t>
            </a:r>
            <a:r>
              <a:rPr lang="en-US" dirty="0" err="1"/>
              <a:t>anual</a:t>
            </a:r>
            <a:r>
              <a:rPr lang="en-US" dirty="0"/>
              <a:t> </a:t>
            </a:r>
            <a:r>
              <a:rPr lang="en-US" dirty="0" err="1"/>
              <a:t>pelas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tecnologias</a:t>
            </a:r>
            <a:r>
              <a:rPr lang="en-US" dirty="0"/>
              <a:t>,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emissões</a:t>
            </a:r>
            <a:r>
              <a:rPr lang="en-US" dirty="0"/>
              <a:t> </a:t>
            </a:r>
            <a:r>
              <a:rPr lang="en-US" dirty="0" err="1"/>
              <a:t>anuais</a:t>
            </a:r>
            <a:r>
              <a:rPr lang="en-US" dirty="0"/>
              <a:t> e </a:t>
            </a:r>
            <a:r>
              <a:rPr lang="en-US" dirty="0" err="1"/>
              <a:t>aos</a:t>
            </a:r>
            <a:r>
              <a:rPr lang="en-US" dirty="0"/>
              <a:t> custos </a:t>
            </a:r>
            <a:r>
              <a:rPr lang="en-US" dirty="0" err="1"/>
              <a:t>anuais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458" name="Google Shape;45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Voltemos</a:t>
            </a:r>
            <a:r>
              <a:rPr lang="en-US" dirty="0"/>
              <a:t> à </a:t>
            </a:r>
            <a:r>
              <a:rPr lang="en-US" dirty="0" err="1"/>
              <a:t>definição</a:t>
            </a:r>
            <a:r>
              <a:rPr lang="en-US" dirty="0"/>
              <a:t> do conjunto de </a:t>
            </a:r>
            <a:r>
              <a:rPr lang="en-US" dirty="0" err="1"/>
              <a:t>tecnologia</a:t>
            </a:r>
            <a:r>
              <a:rPr lang="en-US" dirty="0"/>
              <a:t> e do conjunto de commodities. Ambos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componentes-chave</a:t>
            </a:r>
            <a:r>
              <a:rPr lang="en-US" dirty="0"/>
              <a:t> da </a:t>
            </a:r>
            <a:r>
              <a:rPr lang="en-US" dirty="0" err="1"/>
              <a:t>OSeMOSYS</a:t>
            </a:r>
            <a:r>
              <a:rPr lang="en-US" dirty="0"/>
              <a:t> e </a:t>
            </a:r>
            <a:r>
              <a:rPr lang="en-US" dirty="0" err="1"/>
              <a:t>merecem</a:t>
            </a:r>
            <a:r>
              <a:rPr lang="en-US" dirty="0"/>
              <a:t> </a:t>
            </a:r>
            <a:r>
              <a:rPr lang="en-US" dirty="0" err="1"/>
              <a:t>atenção</a:t>
            </a:r>
            <a:r>
              <a:rPr lang="en-US" dirty="0"/>
              <a:t> especial. "</a:t>
            </a:r>
            <a:r>
              <a:rPr lang="en-US" dirty="0" err="1"/>
              <a:t>Tecnologia</a:t>
            </a:r>
            <a:r>
              <a:rPr lang="en-US" dirty="0"/>
              <a:t>"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refere</a:t>
            </a:r>
            <a:r>
              <a:rPr lang="en-US" dirty="0"/>
              <a:t>-se a </a:t>
            </a:r>
            <a:r>
              <a:rPr lang="en-US" dirty="0" err="1"/>
              <a:t>qualquer</a:t>
            </a:r>
            <a:r>
              <a:rPr lang="en-US" dirty="0"/>
              <a:t> </a:t>
            </a:r>
            <a:r>
              <a:rPr lang="en-US" dirty="0" err="1"/>
              <a:t>tipo</a:t>
            </a:r>
            <a:r>
              <a:rPr lang="en-US" dirty="0"/>
              <a:t> de </a:t>
            </a:r>
            <a:r>
              <a:rPr lang="en-US" dirty="0" err="1"/>
              <a:t>processo</a:t>
            </a:r>
            <a:r>
              <a:rPr lang="en-US" dirty="0"/>
              <a:t>, planta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ativo</a:t>
            </a:r>
            <a:r>
              <a:rPr lang="en-US" dirty="0"/>
              <a:t> que </a:t>
            </a:r>
            <a:r>
              <a:rPr lang="en-US" dirty="0" err="1"/>
              <a:t>tenha</a:t>
            </a:r>
            <a:r>
              <a:rPr lang="en-US" dirty="0"/>
              <a:t> </a:t>
            </a:r>
            <a:r>
              <a:rPr lang="en-US" dirty="0" err="1"/>
              <a:t>alguma</a:t>
            </a:r>
            <a:r>
              <a:rPr lang="en-US" dirty="0"/>
              <a:t> entrada e/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saída</a:t>
            </a:r>
            <a:r>
              <a:rPr lang="en-US" dirty="0"/>
              <a:t>. Por </a:t>
            </a:r>
            <a:r>
              <a:rPr lang="en-US" dirty="0" err="1"/>
              <a:t>exemplo</a:t>
            </a:r>
            <a:r>
              <a:rPr lang="en-US" dirty="0"/>
              <a:t>,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tecnologia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ser o </a:t>
            </a:r>
            <a:r>
              <a:rPr lang="en-US" dirty="0" err="1"/>
              <a:t>processo</a:t>
            </a:r>
            <a:r>
              <a:rPr lang="en-US" dirty="0"/>
              <a:t> de </a:t>
            </a:r>
            <a:r>
              <a:rPr lang="en-US" dirty="0" err="1"/>
              <a:t>produção</a:t>
            </a:r>
            <a:r>
              <a:rPr lang="en-US" dirty="0"/>
              <a:t> de um </a:t>
            </a:r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primário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mina de </a:t>
            </a:r>
            <a:r>
              <a:rPr lang="en-US" dirty="0" err="1"/>
              <a:t>carvão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um campo de </a:t>
            </a:r>
            <a:r>
              <a:rPr lang="en-US" dirty="0" err="1"/>
              <a:t>gás</a:t>
            </a:r>
            <a:r>
              <a:rPr lang="en-US" dirty="0"/>
              <a:t>,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também</a:t>
            </a:r>
            <a:r>
              <a:rPr lang="en-US" dirty="0"/>
              <a:t> um </a:t>
            </a:r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terrestre</a:t>
            </a:r>
            <a:r>
              <a:rPr lang="en-US" dirty="0"/>
              <a:t> que,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exemplo</a:t>
            </a:r>
            <a:r>
              <a:rPr lang="en-US" dirty="0"/>
              <a:t>, </a:t>
            </a:r>
            <a:r>
              <a:rPr lang="en-US" dirty="0" err="1"/>
              <a:t>fornece</a:t>
            </a:r>
            <a:r>
              <a:rPr lang="en-US" dirty="0"/>
              <a:t> terra para a </a:t>
            </a:r>
            <a:r>
              <a:rPr lang="en-US" dirty="0" err="1"/>
              <a:t>agricultura</a:t>
            </a:r>
            <a:r>
              <a:rPr lang="en-US" dirty="0"/>
              <a:t>. Esses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mostrados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caixas</a:t>
            </a:r>
            <a:r>
              <a:rPr lang="en-US" dirty="0"/>
              <a:t> do </a:t>
            </a:r>
            <a:r>
              <a:rPr lang="en-US" dirty="0" err="1"/>
              <a:t>lado</a:t>
            </a:r>
            <a:r>
              <a:rPr lang="en-US" dirty="0"/>
              <a:t> </a:t>
            </a:r>
            <a:r>
              <a:rPr lang="en-US" dirty="0" err="1"/>
              <a:t>esquerdo</a:t>
            </a:r>
            <a:r>
              <a:rPr lang="en-US" dirty="0"/>
              <a:t> da </a:t>
            </a:r>
            <a:r>
              <a:rPr lang="en-US" dirty="0" err="1"/>
              <a:t>figura</a:t>
            </a:r>
            <a:r>
              <a:rPr lang="en-US" dirty="0"/>
              <a:t>. Uma </a:t>
            </a:r>
            <a:r>
              <a:rPr lang="en-US" dirty="0" err="1"/>
              <a:t>tecnologia</a:t>
            </a:r>
            <a:r>
              <a:rPr lang="en-US" dirty="0"/>
              <a:t>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ser um </a:t>
            </a:r>
            <a:r>
              <a:rPr lang="en-US" dirty="0" err="1"/>
              <a:t>processo</a:t>
            </a:r>
            <a:r>
              <a:rPr lang="en-US" dirty="0"/>
              <a:t> que </a:t>
            </a:r>
            <a:r>
              <a:rPr lang="en-US" dirty="0" err="1"/>
              <a:t>converte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mercadoria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outra</a:t>
            </a:r>
            <a:r>
              <a:rPr lang="en-US" dirty="0"/>
              <a:t>. Por </a:t>
            </a:r>
            <a:r>
              <a:rPr lang="en-US" dirty="0" err="1"/>
              <a:t>exemplo</a:t>
            </a:r>
            <a:r>
              <a:rPr lang="en-US" dirty="0"/>
              <a:t>, </a:t>
            </a:r>
            <a:r>
              <a:rPr lang="en-US" dirty="0" err="1"/>
              <a:t>pode</a:t>
            </a:r>
            <a:r>
              <a:rPr lang="en-US" dirty="0"/>
              <a:t> ser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usina</a:t>
            </a:r>
            <a:r>
              <a:rPr lang="en-US" dirty="0"/>
              <a:t> de </a:t>
            </a:r>
            <a:r>
              <a:rPr lang="en-US" dirty="0" err="1"/>
              <a:t>carvão</a:t>
            </a:r>
            <a:r>
              <a:rPr lang="en-US" dirty="0"/>
              <a:t> que </a:t>
            </a:r>
            <a:r>
              <a:rPr lang="en-US" dirty="0" err="1"/>
              <a:t>converte</a:t>
            </a:r>
            <a:r>
              <a:rPr lang="en-US" dirty="0"/>
              <a:t> a </a:t>
            </a:r>
            <a:r>
              <a:rPr lang="en-US" dirty="0" err="1"/>
              <a:t>energia</a:t>
            </a:r>
            <a:r>
              <a:rPr lang="en-US" dirty="0"/>
              <a:t> do </a:t>
            </a:r>
            <a:r>
              <a:rPr lang="en-US" dirty="0" err="1"/>
              <a:t>carvão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eletricidade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usina</a:t>
            </a:r>
            <a:r>
              <a:rPr lang="en-US" dirty="0"/>
              <a:t> de </a:t>
            </a:r>
            <a:r>
              <a:rPr lang="en-US" dirty="0" err="1"/>
              <a:t>tratamento</a:t>
            </a:r>
            <a:r>
              <a:rPr lang="en-US" dirty="0"/>
              <a:t> de </a:t>
            </a:r>
            <a:r>
              <a:rPr lang="en-US" dirty="0" err="1"/>
              <a:t>água</a:t>
            </a:r>
            <a:r>
              <a:rPr lang="en-US" dirty="0"/>
              <a:t> que </a:t>
            </a:r>
            <a:r>
              <a:rPr lang="en-US" dirty="0" err="1"/>
              <a:t>converte</a:t>
            </a:r>
            <a:r>
              <a:rPr lang="en-US" dirty="0"/>
              <a:t> a </a:t>
            </a:r>
            <a:r>
              <a:rPr lang="en-US" dirty="0" err="1"/>
              <a:t>água</a:t>
            </a:r>
            <a:r>
              <a:rPr lang="en-US" dirty="0"/>
              <a:t> da </a:t>
            </a:r>
            <a:r>
              <a:rPr lang="en-US" dirty="0" err="1"/>
              <a:t>fonte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potável</a:t>
            </a:r>
            <a:r>
              <a:rPr lang="en-US" dirty="0"/>
              <a:t>. Esses </a:t>
            </a:r>
            <a:r>
              <a:rPr lang="en-US" dirty="0" err="1"/>
              <a:t>processos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representados</a:t>
            </a:r>
            <a:r>
              <a:rPr lang="en-US" dirty="0"/>
              <a:t> </a:t>
            </a:r>
            <a:r>
              <a:rPr lang="en-US" dirty="0" err="1"/>
              <a:t>pelas</a:t>
            </a:r>
            <a:r>
              <a:rPr lang="en-US" dirty="0"/>
              <a:t> </a:t>
            </a:r>
            <a:r>
              <a:rPr lang="en-US" dirty="0" err="1"/>
              <a:t>caixas</a:t>
            </a:r>
            <a:r>
              <a:rPr lang="en-US" dirty="0"/>
              <a:t> no </a:t>
            </a:r>
            <a:r>
              <a:rPr lang="en-US" dirty="0" err="1"/>
              <a:t>lado</a:t>
            </a:r>
            <a:r>
              <a:rPr lang="en-US" dirty="0"/>
              <a:t> </a:t>
            </a:r>
            <a:r>
              <a:rPr lang="en-US" dirty="0" err="1"/>
              <a:t>direito</a:t>
            </a:r>
            <a:r>
              <a:rPr lang="en-US" dirty="0"/>
              <a:t> da </a:t>
            </a:r>
            <a:r>
              <a:rPr lang="en-US" dirty="0" err="1"/>
              <a:t>figura</a:t>
            </a:r>
            <a:r>
              <a:rPr lang="en-US" dirty="0"/>
              <a:t>. Nas </a:t>
            </a:r>
            <a:r>
              <a:rPr lang="en-US" dirty="0" err="1"/>
              <a:t>representações</a:t>
            </a:r>
            <a:r>
              <a:rPr lang="en-US" dirty="0"/>
              <a:t> </a:t>
            </a:r>
            <a:r>
              <a:rPr lang="en-US" dirty="0" err="1"/>
              <a:t>esquemáticas</a:t>
            </a:r>
            <a:r>
              <a:rPr lang="en-US" dirty="0"/>
              <a:t>, as </a:t>
            </a:r>
            <a:r>
              <a:rPr lang="en-US" dirty="0" err="1"/>
              <a:t>tecnologias</a:t>
            </a:r>
            <a:r>
              <a:rPr lang="en-US" dirty="0"/>
              <a:t> </a:t>
            </a:r>
            <a:r>
              <a:rPr lang="en-US" dirty="0" err="1"/>
              <a:t>geralmente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representadas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caixas</a:t>
            </a:r>
            <a:r>
              <a:rPr lang="en-US" dirty="0"/>
              <a:t> com </a:t>
            </a:r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produtos</a:t>
            </a:r>
            <a:r>
              <a:rPr lang="en-US" dirty="0"/>
              <a:t> de entrada e/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saída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figura</a:t>
            </a:r>
            <a:r>
              <a:rPr lang="en-US" dirty="0"/>
              <a:t>.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entender</a:t>
            </a:r>
            <a:r>
              <a:rPr lang="en-US" dirty="0"/>
              <a:t> que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tecnologia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um </a:t>
            </a:r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representar</a:t>
            </a:r>
            <a:r>
              <a:rPr lang="en-US" dirty="0"/>
              <a:t> um </a:t>
            </a:r>
            <a:r>
              <a:rPr lang="en-US" dirty="0" err="1"/>
              <a:t>processo</a:t>
            </a:r>
            <a:r>
              <a:rPr lang="en-US" dirty="0"/>
              <a:t> individual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usina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, mas </a:t>
            </a:r>
            <a:r>
              <a:rPr lang="en-US" dirty="0" err="1"/>
              <a:t>também</a:t>
            </a:r>
            <a:r>
              <a:rPr lang="en-US" dirty="0"/>
              <a:t> um </a:t>
            </a:r>
            <a:r>
              <a:rPr lang="en-US" dirty="0" err="1"/>
              <a:t>grupo</a:t>
            </a:r>
            <a:r>
              <a:rPr lang="en-US" dirty="0"/>
              <a:t> de </a:t>
            </a:r>
            <a:r>
              <a:rPr lang="en-US" dirty="0" err="1"/>
              <a:t>processos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usinas</a:t>
            </a:r>
            <a:r>
              <a:rPr lang="en-US" dirty="0"/>
              <a:t> com </a:t>
            </a:r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semelhantes</a:t>
            </a:r>
            <a:r>
              <a:rPr lang="en-US" dirty="0"/>
              <a:t>. </a:t>
            </a:r>
            <a:endParaRPr dirty="0"/>
          </a:p>
        </p:txBody>
      </p:sp>
      <p:sp>
        <p:nvSpPr>
          <p:cNvPr id="473" name="Google Shape;473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7" name="Google Shape;50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 conjunto commodity no </a:t>
            </a: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</a:t>
            </a:r>
            <a:r>
              <a:rPr lang="en-US" dirty="0" err="1"/>
              <a:t>qualquer</a:t>
            </a:r>
            <a:r>
              <a:rPr lang="en-US" dirty="0"/>
              <a:t> </a:t>
            </a:r>
            <a:r>
              <a:rPr lang="en-US" dirty="0" err="1"/>
              <a:t>tipo</a:t>
            </a:r>
            <a:r>
              <a:rPr lang="en-US" dirty="0"/>
              <a:t> de commodity que </a:t>
            </a:r>
            <a:r>
              <a:rPr lang="en-US" dirty="0" err="1"/>
              <a:t>entra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tecnologia</a:t>
            </a:r>
            <a:r>
              <a:rPr lang="en-US" dirty="0"/>
              <a:t>.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representar</a:t>
            </a:r>
            <a:r>
              <a:rPr lang="en-US" dirty="0"/>
              <a:t> </a:t>
            </a:r>
            <a:r>
              <a:rPr lang="en-US" dirty="0" err="1"/>
              <a:t>fluxos</a:t>
            </a:r>
            <a:r>
              <a:rPr lang="en-US" dirty="0"/>
              <a:t> entre </a:t>
            </a:r>
            <a:r>
              <a:rPr lang="en-US" dirty="0" err="1"/>
              <a:t>tecnologias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o </a:t>
            </a:r>
            <a:r>
              <a:rPr lang="en-US" dirty="0" err="1"/>
              <a:t>carvão</a:t>
            </a:r>
            <a:r>
              <a:rPr lang="en-US" dirty="0"/>
              <a:t> que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produzido</a:t>
            </a:r>
            <a:r>
              <a:rPr lang="en-US" dirty="0"/>
              <a:t> pela </a:t>
            </a:r>
            <a:r>
              <a:rPr lang="en-US" dirty="0" err="1"/>
              <a:t>mineração</a:t>
            </a:r>
            <a:r>
              <a:rPr lang="en-US" dirty="0"/>
              <a:t> de </a:t>
            </a:r>
            <a:r>
              <a:rPr lang="en-US" dirty="0" err="1"/>
              <a:t>carvão</a:t>
            </a:r>
            <a:r>
              <a:rPr lang="en-US" dirty="0"/>
              <a:t> e </a:t>
            </a:r>
            <a:r>
              <a:rPr lang="en-US" dirty="0" err="1"/>
              <a:t>alimenta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usina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a </a:t>
            </a:r>
            <a:r>
              <a:rPr lang="en-US" dirty="0" err="1"/>
              <a:t>carvão</a:t>
            </a:r>
            <a:r>
              <a:rPr lang="en-US" dirty="0"/>
              <a:t> (</a:t>
            </a:r>
            <a:r>
              <a:rPr lang="en-US" dirty="0" err="1"/>
              <a:t>mostrado</a:t>
            </a:r>
            <a:r>
              <a:rPr lang="en-US" dirty="0"/>
              <a:t> no </a:t>
            </a:r>
            <a:r>
              <a:rPr lang="en-US" dirty="0" err="1"/>
              <a:t>lado</a:t>
            </a:r>
            <a:r>
              <a:rPr lang="en-US" dirty="0"/>
              <a:t> </a:t>
            </a:r>
            <a:r>
              <a:rPr lang="en-US" dirty="0" err="1"/>
              <a:t>esquerdo</a:t>
            </a:r>
            <a:r>
              <a:rPr lang="en-US" dirty="0"/>
              <a:t> da </a:t>
            </a:r>
            <a:r>
              <a:rPr lang="en-US" dirty="0" err="1"/>
              <a:t>figura</a:t>
            </a:r>
            <a:r>
              <a:rPr lang="en-US" dirty="0"/>
              <a:t>).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representar</a:t>
            </a:r>
            <a:r>
              <a:rPr lang="en-US" dirty="0"/>
              <a:t> </a:t>
            </a:r>
            <a:r>
              <a:rPr lang="en-US" dirty="0" err="1"/>
              <a:t>demandas</a:t>
            </a:r>
            <a:r>
              <a:rPr lang="en-US" dirty="0"/>
              <a:t> </a:t>
            </a:r>
            <a:r>
              <a:rPr lang="en-US" dirty="0" err="1"/>
              <a:t>finais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demandas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eletricidade</a:t>
            </a:r>
            <a:r>
              <a:rPr lang="en-US" dirty="0"/>
              <a:t>, </a:t>
            </a:r>
            <a:r>
              <a:rPr lang="en-US" dirty="0" err="1"/>
              <a:t>calor</a:t>
            </a:r>
            <a:r>
              <a:rPr lang="en-US" dirty="0"/>
              <a:t>,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potável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milho</a:t>
            </a:r>
            <a:r>
              <a:rPr lang="en-US" dirty="0"/>
              <a:t> (</a:t>
            </a:r>
            <a:r>
              <a:rPr lang="en-US" dirty="0" err="1"/>
              <a:t>mostrado</a:t>
            </a:r>
            <a:r>
              <a:rPr lang="en-US" dirty="0"/>
              <a:t> no </a:t>
            </a:r>
            <a:r>
              <a:rPr lang="en-US" dirty="0" err="1"/>
              <a:t>lado</a:t>
            </a:r>
            <a:r>
              <a:rPr lang="en-US" dirty="0"/>
              <a:t> </a:t>
            </a:r>
            <a:r>
              <a:rPr lang="en-US" dirty="0" err="1"/>
              <a:t>direito</a:t>
            </a:r>
            <a:r>
              <a:rPr lang="en-US" dirty="0"/>
              <a:t> da </a:t>
            </a:r>
            <a:r>
              <a:rPr lang="en-US" dirty="0" err="1"/>
              <a:t>figura</a:t>
            </a:r>
            <a:r>
              <a:rPr lang="en-US" dirty="0"/>
              <a:t>). A </a:t>
            </a:r>
            <a:r>
              <a:rPr lang="en-US" dirty="0" err="1"/>
              <a:t>flexibilidade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definição</a:t>
            </a:r>
            <a:r>
              <a:rPr lang="en-US" dirty="0"/>
              <a:t> de </a:t>
            </a:r>
            <a:r>
              <a:rPr lang="en-US" dirty="0" err="1"/>
              <a:t>tecnologia</a:t>
            </a:r>
            <a:r>
              <a:rPr lang="en-US" dirty="0"/>
              <a:t> e commodity </a:t>
            </a:r>
            <a:r>
              <a:rPr lang="en-US" dirty="0" err="1"/>
              <a:t>é</a:t>
            </a:r>
            <a:r>
              <a:rPr lang="en-US" dirty="0"/>
              <a:t> o que </a:t>
            </a:r>
            <a:r>
              <a:rPr lang="en-US" dirty="0" err="1"/>
              <a:t>torna</a:t>
            </a:r>
            <a:r>
              <a:rPr lang="en-US" dirty="0"/>
              <a:t> o </a:t>
            </a: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adequado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apenas</a:t>
            </a:r>
            <a:r>
              <a:rPr lang="en-US" dirty="0"/>
              <a:t> para a </a:t>
            </a:r>
            <a:r>
              <a:rPr lang="en-US" dirty="0" err="1"/>
              <a:t>representação</a:t>
            </a:r>
            <a:r>
              <a:rPr lang="en-US" dirty="0"/>
              <a:t> de </a:t>
            </a:r>
            <a:r>
              <a:rPr lang="en-US" dirty="0" err="1"/>
              <a:t>sistemas</a:t>
            </a:r>
            <a:r>
              <a:rPr lang="en-US" dirty="0"/>
              <a:t> </a:t>
            </a:r>
            <a:r>
              <a:rPr lang="en-US" dirty="0" err="1"/>
              <a:t>energéticos</a:t>
            </a:r>
            <a:r>
              <a:rPr lang="en-US" dirty="0"/>
              <a:t>, mas </a:t>
            </a:r>
            <a:r>
              <a:rPr lang="en-US" dirty="0" err="1"/>
              <a:t>também</a:t>
            </a:r>
            <a:r>
              <a:rPr lang="en-US" dirty="0"/>
              <a:t> para a </a:t>
            </a:r>
            <a:r>
              <a:rPr lang="en-US" dirty="0" err="1"/>
              <a:t>representação</a:t>
            </a:r>
            <a:r>
              <a:rPr lang="en-US" dirty="0"/>
              <a:t> de </a:t>
            </a:r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hídricos</a:t>
            </a:r>
            <a:r>
              <a:rPr lang="en-US" dirty="0"/>
              <a:t> e </a:t>
            </a:r>
            <a:r>
              <a:rPr lang="en-US" dirty="0" err="1"/>
              <a:t>terrestres</a:t>
            </a:r>
            <a:r>
              <a:rPr lang="en-US" dirty="0"/>
              <a:t>. Em </a:t>
            </a:r>
            <a:r>
              <a:rPr lang="en-US" dirty="0" err="1"/>
              <a:t>princípio</a:t>
            </a:r>
            <a:r>
              <a:rPr lang="en-US" dirty="0"/>
              <a:t>,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há</a:t>
            </a:r>
            <a:r>
              <a:rPr lang="en-US" dirty="0"/>
              <a:t> </a:t>
            </a:r>
            <a:r>
              <a:rPr lang="en-US" dirty="0" err="1"/>
              <a:t>limite</a:t>
            </a:r>
            <a:r>
              <a:rPr lang="en-US" dirty="0"/>
              <a:t> para </a:t>
            </a:r>
            <a:r>
              <a:rPr lang="en-US" dirty="0" err="1"/>
              <a:t>quantas</a:t>
            </a:r>
            <a:r>
              <a:rPr lang="en-US" dirty="0"/>
              <a:t> e quais </a:t>
            </a:r>
            <a:r>
              <a:rPr lang="en-US" dirty="0" err="1"/>
              <a:t>tecnologias</a:t>
            </a:r>
            <a:r>
              <a:rPr lang="en-US" dirty="0"/>
              <a:t> e commodities o </a:t>
            </a:r>
            <a:r>
              <a:rPr lang="en-US" dirty="0" err="1"/>
              <a:t>usuário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criar</a:t>
            </a:r>
            <a:r>
              <a:rPr lang="en-US" dirty="0"/>
              <a:t>. O </a:t>
            </a:r>
            <a:r>
              <a:rPr lang="en-US" dirty="0" err="1"/>
              <a:t>usuário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criar</a:t>
            </a:r>
            <a:r>
              <a:rPr lang="en-US" dirty="0"/>
              <a:t> a commodity de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figura</a:t>
            </a:r>
            <a:r>
              <a:rPr lang="en-US" dirty="0"/>
              <a:t> </a:t>
            </a:r>
            <a:r>
              <a:rPr lang="en-US" dirty="0" err="1"/>
              <a:t>simplesmente</a:t>
            </a:r>
            <a:r>
              <a:rPr lang="en-US" dirty="0"/>
              <a:t> </a:t>
            </a:r>
            <a:r>
              <a:rPr lang="en-US" dirty="0" err="1"/>
              <a:t>adicionando</a:t>
            </a:r>
            <a:r>
              <a:rPr lang="en-US" dirty="0"/>
              <a:t> um novo item no conjunto de commodities, </a:t>
            </a:r>
            <a:r>
              <a:rPr lang="en-US" dirty="0" err="1"/>
              <a:t>nomeando</a:t>
            </a:r>
            <a:r>
              <a:rPr lang="en-US" dirty="0"/>
              <a:t>-o </a:t>
            </a:r>
            <a:r>
              <a:rPr lang="en-US" dirty="0" err="1"/>
              <a:t>como</a:t>
            </a:r>
            <a:r>
              <a:rPr lang="en-US" dirty="0"/>
              <a:t> "</a:t>
            </a:r>
            <a:r>
              <a:rPr lang="en-US" dirty="0" err="1"/>
              <a:t>água</a:t>
            </a:r>
            <a:r>
              <a:rPr lang="en-US" dirty="0"/>
              <a:t>" e </a:t>
            </a:r>
            <a:r>
              <a:rPr lang="en-US" dirty="0" err="1"/>
              <a:t>atribuindo-lhe</a:t>
            </a:r>
            <a:r>
              <a:rPr lang="en-US" dirty="0"/>
              <a:t> </a:t>
            </a:r>
            <a:r>
              <a:rPr lang="en-US" dirty="0" err="1"/>
              <a:t>algumas</a:t>
            </a:r>
            <a:r>
              <a:rPr lang="en-US" dirty="0"/>
              <a:t> entradas </a:t>
            </a:r>
            <a:r>
              <a:rPr lang="en-US" dirty="0" err="1"/>
              <a:t>numéricas</a:t>
            </a:r>
            <a:r>
              <a:rPr lang="en-US" dirty="0"/>
              <a:t>. </a:t>
            </a:r>
            <a:r>
              <a:rPr lang="en-US" dirty="0" err="1"/>
              <a:t>Essas</a:t>
            </a:r>
            <a:r>
              <a:rPr lang="en-US" dirty="0"/>
              <a:t> entradas </a:t>
            </a:r>
            <a:r>
              <a:rPr lang="en-US" dirty="0" err="1"/>
              <a:t>podem</a:t>
            </a:r>
            <a:r>
              <a:rPr lang="en-US" dirty="0"/>
              <a:t> ser,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exemplo</a:t>
            </a:r>
            <a:r>
              <a:rPr lang="en-US" dirty="0"/>
              <a:t>, </a:t>
            </a:r>
            <a:r>
              <a:rPr lang="en-US" dirty="0" err="1"/>
              <a:t>disponibilidade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anos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, </a:t>
            </a:r>
            <a:r>
              <a:rPr lang="en-US" dirty="0" err="1"/>
              <a:t>disponibilidade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um </a:t>
            </a:r>
            <a:r>
              <a:rPr lang="en-US" dirty="0" err="1"/>
              <a:t>ano</a:t>
            </a:r>
            <a:r>
              <a:rPr lang="en-US" dirty="0"/>
              <a:t>, </a:t>
            </a:r>
            <a:r>
              <a:rPr lang="en-US" dirty="0" err="1"/>
              <a:t>custo</a:t>
            </a:r>
            <a:r>
              <a:rPr lang="en-US" dirty="0"/>
              <a:t> de </a:t>
            </a:r>
            <a:r>
              <a:rPr lang="en-US" dirty="0" err="1"/>
              <a:t>produção</a:t>
            </a:r>
            <a:r>
              <a:rPr lang="en-US" dirty="0"/>
              <a:t>, </a:t>
            </a:r>
            <a:r>
              <a:rPr lang="en-US" dirty="0" err="1"/>
              <a:t>processos</a:t>
            </a:r>
            <a:r>
              <a:rPr lang="en-US" dirty="0"/>
              <a:t> que </a:t>
            </a:r>
            <a:r>
              <a:rPr lang="en-US" dirty="0" err="1"/>
              <a:t>produzem</a:t>
            </a:r>
            <a:r>
              <a:rPr lang="en-US" dirty="0"/>
              <a:t> </a:t>
            </a:r>
            <a:r>
              <a:rPr lang="en-US" b="1" dirty="0" err="1"/>
              <a:t>água</a:t>
            </a:r>
            <a:r>
              <a:rPr lang="en-US" b="1" dirty="0"/>
              <a:t> </a:t>
            </a:r>
            <a:r>
              <a:rPr lang="en-US" dirty="0"/>
              <a:t>e </a:t>
            </a:r>
            <a:r>
              <a:rPr lang="en-US" dirty="0" err="1"/>
              <a:t>processos</a:t>
            </a:r>
            <a:r>
              <a:rPr lang="en-US" dirty="0"/>
              <a:t> que </a:t>
            </a:r>
            <a:r>
              <a:rPr lang="en-US" dirty="0" err="1"/>
              <a:t>usam</a:t>
            </a:r>
            <a:r>
              <a:rPr lang="en-US" dirty="0"/>
              <a:t> </a:t>
            </a:r>
            <a:r>
              <a:rPr lang="en-US" b="1" dirty="0" err="1"/>
              <a:t>água</a:t>
            </a:r>
            <a:r>
              <a:rPr lang="en-US" dirty="0"/>
              <a:t>. Ao </a:t>
            </a:r>
            <a:r>
              <a:rPr lang="en-US" dirty="0" err="1"/>
              <a:t>longo</a:t>
            </a:r>
            <a:r>
              <a:rPr lang="en-US" dirty="0"/>
              <a:t> do </a:t>
            </a:r>
            <a:r>
              <a:rPr lang="en-US" dirty="0" err="1"/>
              <a:t>curso</a:t>
            </a:r>
            <a:r>
              <a:rPr lang="en-US" dirty="0"/>
              <a:t>,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orientado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representação</a:t>
            </a:r>
            <a:r>
              <a:rPr lang="en-US" dirty="0"/>
              <a:t> de </a:t>
            </a:r>
            <a:r>
              <a:rPr lang="en-US" dirty="0" err="1"/>
              <a:t>muitos</a:t>
            </a:r>
            <a:r>
              <a:rPr lang="en-US" dirty="0"/>
              <a:t> </a:t>
            </a:r>
            <a:r>
              <a:rPr lang="en-US" dirty="0" err="1"/>
              <a:t>desses</a:t>
            </a:r>
            <a:r>
              <a:rPr lang="en-US" dirty="0"/>
              <a:t> </a:t>
            </a:r>
            <a:r>
              <a:rPr lang="en-US" dirty="0" err="1"/>
              <a:t>elementos</a:t>
            </a:r>
            <a:r>
              <a:rPr lang="en-US" dirty="0"/>
              <a:t>, com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detalhes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508" name="Google Shape;50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Dois</a:t>
            </a:r>
            <a:r>
              <a:rPr lang="en-US" dirty="0"/>
              <a:t> </a:t>
            </a:r>
            <a:r>
              <a:rPr lang="en-US" dirty="0" err="1"/>
              <a:t>exemplos</a:t>
            </a:r>
            <a:r>
              <a:rPr lang="en-US" dirty="0"/>
              <a:t> simples </a:t>
            </a:r>
            <a:r>
              <a:rPr lang="en-US" dirty="0" err="1"/>
              <a:t>mostram</a:t>
            </a:r>
            <a:r>
              <a:rPr lang="en-US" dirty="0"/>
              <a:t> quais </a:t>
            </a:r>
            <a:r>
              <a:rPr lang="en-US" dirty="0" err="1"/>
              <a:t>tecnologias</a:t>
            </a:r>
            <a:r>
              <a:rPr lang="en-US" dirty="0"/>
              <a:t> e commodities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representadas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OSeMOSYS</a:t>
            </a:r>
            <a:r>
              <a:rPr lang="en-US" dirty="0"/>
              <a:t>. </a:t>
            </a:r>
            <a:r>
              <a:rPr lang="en-US" b="1" dirty="0"/>
              <a:t>Uma </a:t>
            </a:r>
            <a:r>
              <a:rPr lang="en-US" b="1" dirty="0" err="1"/>
              <a:t>tecnologia</a:t>
            </a:r>
            <a:r>
              <a:rPr lang="en-US" b="1" dirty="0"/>
              <a:t> </a:t>
            </a:r>
            <a:r>
              <a:rPr lang="en-US" b="1" dirty="0" err="1"/>
              <a:t>típica</a:t>
            </a:r>
            <a:r>
              <a:rPr lang="en-US" b="1" dirty="0"/>
              <a:t> </a:t>
            </a:r>
            <a:r>
              <a:rPr lang="en-US" b="1" dirty="0" err="1"/>
              <a:t>é</a:t>
            </a:r>
            <a:r>
              <a:rPr lang="en-US" b="1" dirty="0"/>
              <a:t> </a:t>
            </a:r>
            <a:r>
              <a:rPr lang="en-US" b="1" dirty="0" err="1"/>
              <a:t>uma</a:t>
            </a:r>
            <a:r>
              <a:rPr lang="en-US" b="1" dirty="0"/>
              <a:t> </a:t>
            </a:r>
            <a:r>
              <a:rPr lang="en-US" b="1" dirty="0" err="1"/>
              <a:t>usina</a:t>
            </a:r>
            <a:r>
              <a:rPr lang="en-US" b="1" dirty="0"/>
              <a:t> de </a:t>
            </a:r>
            <a:r>
              <a:rPr lang="en-US" b="1" dirty="0" err="1"/>
              <a:t>energia</a:t>
            </a:r>
            <a:r>
              <a:rPr lang="en-US" b="1" dirty="0"/>
              <a:t>, </a:t>
            </a:r>
            <a:r>
              <a:rPr lang="en-US" b="1" dirty="0" err="1"/>
              <a:t>usada</a:t>
            </a:r>
            <a:r>
              <a:rPr lang="en-US" b="1" dirty="0"/>
              <a:t>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modelos</a:t>
            </a:r>
            <a:r>
              <a:rPr lang="en-US" b="1" dirty="0"/>
              <a:t> de </a:t>
            </a:r>
            <a:r>
              <a:rPr lang="en-US" b="1" dirty="0" err="1"/>
              <a:t>sistemas</a:t>
            </a:r>
            <a:r>
              <a:rPr lang="en-US" b="1" dirty="0"/>
              <a:t> </a:t>
            </a:r>
            <a:r>
              <a:rPr lang="en-US" b="1" dirty="0" err="1"/>
              <a:t>energéticos</a:t>
            </a:r>
            <a:r>
              <a:rPr lang="en-US" dirty="0"/>
              <a:t>. Uma </a:t>
            </a:r>
            <a:r>
              <a:rPr lang="en-US" dirty="0" err="1"/>
              <a:t>usina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um </a:t>
            </a:r>
            <a:r>
              <a:rPr lang="en-US" dirty="0" err="1"/>
              <a:t>ativo</a:t>
            </a:r>
            <a:r>
              <a:rPr lang="en-US" dirty="0"/>
              <a:t> </a:t>
            </a:r>
            <a:r>
              <a:rPr lang="en-US" dirty="0" err="1"/>
              <a:t>físico</a:t>
            </a:r>
            <a:r>
              <a:rPr lang="en-US" dirty="0"/>
              <a:t> que </a:t>
            </a:r>
            <a:r>
              <a:rPr lang="en-US" dirty="0" err="1"/>
              <a:t>transforma</a:t>
            </a:r>
            <a:r>
              <a:rPr lang="en-US" dirty="0"/>
              <a:t> um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combustíveis</a:t>
            </a:r>
            <a:r>
              <a:rPr lang="en-US" dirty="0"/>
              <a:t> de entrada (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gás</a:t>
            </a:r>
            <a:r>
              <a:rPr lang="en-US" dirty="0"/>
              <a:t> natural)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saídas</a:t>
            </a:r>
            <a:r>
              <a:rPr lang="en-US" dirty="0"/>
              <a:t> (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eletricidade</a:t>
            </a:r>
            <a:r>
              <a:rPr lang="en-US" dirty="0"/>
              <a:t> e </a:t>
            </a:r>
            <a:r>
              <a:rPr lang="en-US" dirty="0" err="1"/>
              <a:t>calor</a:t>
            </a:r>
            <a:r>
              <a:rPr lang="en-US" dirty="0"/>
              <a:t>). Na </a:t>
            </a:r>
            <a:r>
              <a:rPr lang="en-US" dirty="0" err="1"/>
              <a:t>figura</a:t>
            </a:r>
            <a:r>
              <a:rPr lang="en-US" dirty="0"/>
              <a:t> à </a:t>
            </a:r>
            <a:r>
              <a:rPr lang="en-US" dirty="0" err="1"/>
              <a:t>esquerda</a:t>
            </a:r>
            <a:r>
              <a:rPr lang="en-US" dirty="0"/>
              <a:t>, a </a:t>
            </a:r>
            <a:r>
              <a:rPr lang="en-US" dirty="0" err="1"/>
              <a:t>tecnologia</a:t>
            </a:r>
            <a:r>
              <a:rPr lang="en-US" dirty="0"/>
              <a:t> que </a:t>
            </a:r>
            <a:r>
              <a:rPr lang="en-US" dirty="0" err="1"/>
              <a:t>representa</a:t>
            </a:r>
            <a:r>
              <a:rPr lang="en-US" dirty="0"/>
              <a:t> a </a:t>
            </a:r>
            <a:r>
              <a:rPr lang="en-US" dirty="0" err="1"/>
              <a:t>usina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a </a:t>
            </a:r>
            <a:r>
              <a:rPr lang="en-US" dirty="0" err="1"/>
              <a:t>gás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a </a:t>
            </a:r>
            <a:r>
              <a:rPr lang="en-US" dirty="0" err="1"/>
              <a:t>caixa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violeta</a:t>
            </a:r>
            <a:r>
              <a:rPr lang="en-US" dirty="0"/>
              <a:t>; a commodity de entrada </a:t>
            </a:r>
            <a:r>
              <a:rPr lang="en-US" dirty="0" err="1"/>
              <a:t>é</a:t>
            </a:r>
            <a:r>
              <a:rPr lang="en-US" dirty="0"/>
              <a:t> o </a:t>
            </a:r>
            <a:r>
              <a:rPr lang="en-US" dirty="0" err="1"/>
              <a:t>gás</a:t>
            </a:r>
            <a:r>
              <a:rPr lang="en-US" dirty="0"/>
              <a:t> natural; as commodities de </a:t>
            </a:r>
            <a:r>
              <a:rPr lang="en-US" dirty="0" err="1"/>
              <a:t>saída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eletricidade</a:t>
            </a:r>
            <a:r>
              <a:rPr lang="en-US" dirty="0"/>
              <a:t> e </a:t>
            </a:r>
            <a:r>
              <a:rPr lang="en-US" dirty="0" err="1"/>
              <a:t>calor</a:t>
            </a:r>
            <a:r>
              <a:rPr lang="en-US" dirty="0"/>
              <a:t>. Se o </a:t>
            </a:r>
            <a:r>
              <a:rPr lang="en-US" dirty="0" err="1"/>
              <a:t>usuário</a:t>
            </a:r>
            <a:r>
              <a:rPr lang="en-US" dirty="0"/>
              <a:t> </a:t>
            </a:r>
            <a:r>
              <a:rPr lang="en-US" dirty="0" err="1"/>
              <a:t>decidir</a:t>
            </a:r>
            <a:r>
              <a:rPr lang="en-US" dirty="0"/>
              <a:t> </a:t>
            </a:r>
            <a:r>
              <a:rPr lang="en-US" dirty="0" err="1"/>
              <a:t>modelar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usina</a:t>
            </a:r>
            <a:r>
              <a:rPr lang="en-US" dirty="0"/>
              <a:t> </a:t>
            </a:r>
            <a:r>
              <a:rPr lang="en-US" dirty="0" err="1"/>
              <a:t>combinada</a:t>
            </a:r>
            <a:r>
              <a:rPr lang="en-US" dirty="0"/>
              <a:t> de </a:t>
            </a:r>
            <a:r>
              <a:rPr lang="en-US" dirty="0" err="1"/>
              <a:t>calor</a:t>
            </a:r>
            <a:r>
              <a:rPr lang="en-US" dirty="0"/>
              <a:t> e </a:t>
            </a:r>
            <a:r>
              <a:rPr lang="en-US" dirty="0" err="1"/>
              <a:t>energia</a:t>
            </a:r>
            <a:r>
              <a:rPr lang="en-US" dirty="0"/>
              <a:t> que use </a:t>
            </a:r>
            <a:r>
              <a:rPr lang="en-US" dirty="0" err="1"/>
              <a:t>gás</a:t>
            </a:r>
            <a:r>
              <a:rPr lang="en-US" dirty="0"/>
              <a:t>, </a:t>
            </a:r>
            <a:r>
              <a:rPr lang="en-US" dirty="0" err="1"/>
              <a:t>ele</a:t>
            </a:r>
            <a:r>
              <a:rPr lang="en-US" dirty="0"/>
              <a:t> </a:t>
            </a:r>
            <a:r>
              <a:rPr lang="en-US" dirty="0" err="1"/>
              <a:t>terá</a:t>
            </a:r>
            <a:r>
              <a:rPr lang="en-US" dirty="0"/>
              <a:t> de </a:t>
            </a:r>
            <a:r>
              <a:rPr lang="en-US" dirty="0" err="1"/>
              <a:t>introduzir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esses </a:t>
            </a:r>
            <a:r>
              <a:rPr lang="en-US" dirty="0" err="1"/>
              <a:t>elementos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Sets e,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seguida</a:t>
            </a:r>
            <a:r>
              <a:rPr lang="en-US" dirty="0"/>
              <a:t>, </a:t>
            </a:r>
            <a:r>
              <a:rPr lang="en-US" dirty="0" err="1"/>
              <a:t>definir</a:t>
            </a:r>
            <a:r>
              <a:rPr lang="en-US" dirty="0"/>
              <a:t> entradas </a:t>
            </a:r>
            <a:r>
              <a:rPr lang="en-US" dirty="0" err="1"/>
              <a:t>numéricas</a:t>
            </a:r>
            <a:r>
              <a:rPr lang="en-US" dirty="0"/>
              <a:t> para </a:t>
            </a:r>
            <a:r>
              <a:rPr lang="en-US" dirty="0" err="1"/>
              <a:t>eles</a:t>
            </a:r>
            <a:r>
              <a:rPr lang="en-US" dirty="0"/>
              <a:t>. Mais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,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observar</a:t>
            </a:r>
            <a:r>
              <a:rPr lang="en-US" dirty="0"/>
              <a:t> que a </a:t>
            </a:r>
            <a:r>
              <a:rPr lang="en-US" dirty="0" err="1"/>
              <a:t>tecnologia</a:t>
            </a:r>
            <a:r>
              <a:rPr lang="en-US" dirty="0"/>
              <a:t> da </a:t>
            </a:r>
            <a:r>
              <a:rPr lang="en-US" dirty="0" err="1"/>
              <a:t>usina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a </a:t>
            </a:r>
            <a:r>
              <a:rPr lang="en-US" dirty="0" err="1"/>
              <a:t>gás</a:t>
            </a:r>
            <a:r>
              <a:rPr lang="en-US" dirty="0"/>
              <a:t> </a:t>
            </a:r>
            <a:r>
              <a:rPr lang="en-US" dirty="0" err="1"/>
              <a:t>mostrada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figura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representar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usina</a:t>
            </a:r>
            <a:r>
              <a:rPr lang="en-US" dirty="0"/>
              <a:t> individual </a:t>
            </a:r>
            <a:r>
              <a:rPr lang="en-US" dirty="0" err="1"/>
              <a:t>em</a:t>
            </a:r>
            <a:r>
              <a:rPr lang="en-US" dirty="0"/>
              <a:t> um </a:t>
            </a:r>
            <a:r>
              <a:rPr lang="en-US" dirty="0" err="1"/>
              <a:t>país</a:t>
            </a:r>
            <a:r>
              <a:rPr lang="en-US" dirty="0"/>
              <a:t>, </a:t>
            </a:r>
            <a:r>
              <a:rPr lang="en-US" dirty="0" err="1"/>
              <a:t>bem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as </a:t>
            </a:r>
            <a:r>
              <a:rPr lang="en-US" dirty="0" err="1"/>
              <a:t>usinas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a </a:t>
            </a:r>
            <a:r>
              <a:rPr lang="en-US" dirty="0" err="1"/>
              <a:t>gás</a:t>
            </a:r>
            <a:r>
              <a:rPr lang="en-US" dirty="0"/>
              <a:t> do </a:t>
            </a:r>
            <a:r>
              <a:rPr lang="en-US" dirty="0" err="1"/>
              <a:t>país</a:t>
            </a:r>
            <a:r>
              <a:rPr lang="en-US" dirty="0"/>
              <a:t>. A </a:t>
            </a:r>
            <a:r>
              <a:rPr lang="en-US" dirty="0" err="1"/>
              <a:t>escolha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tecnologia</a:t>
            </a:r>
            <a:r>
              <a:rPr lang="en-US" dirty="0"/>
              <a:t> </a:t>
            </a:r>
            <a:r>
              <a:rPr lang="en-US" dirty="0" err="1"/>
              <a:t>representar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usina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agregação</a:t>
            </a:r>
            <a:r>
              <a:rPr lang="en-US" dirty="0"/>
              <a:t> de </a:t>
            </a:r>
            <a:r>
              <a:rPr lang="en-US" dirty="0" err="1"/>
              <a:t>usinas</a:t>
            </a:r>
            <a:r>
              <a:rPr lang="en-US" dirty="0"/>
              <a:t> </a:t>
            </a:r>
            <a:r>
              <a:rPr lang="en-US" dirty="0" err="1"/>
              <a:t>cabe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usuário</a:t>
            </a:r>
            <a:r>
              <a:rPr lang="en-US" dirty="0"/>
              <a:t>. </a:t>
            </a:r>
            <a:r>
              <a:rPr lang="en-US" dirty="0" err="1"/>
              <a:t>Depende</a:t>
            </a:r>
            <a:r>
              <a:rPr lang="en-US" dirty="0"/>
              <a:t> se o </a:t>
            </a:r>
            <a:r>
              <a:rPr lang="en-US" dirty="0" err="1"/>
              <a:t>usuário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interessado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encontrar</a:t>
            </a:r>
            <a:r>
              <a:rPr lang="en-US" dirty="0"/>
              <a:t> </a:t>
            </a:r>
            <a:r>
              <a:rPr lang="en-US" dirty="0" err="1"/>
              <a:t>resultados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ativos</a:t>
            </a:r>
            <a:r>
              <a:rPr lang="en-US" dirty="0"/>
              <a:t> </a:t>
            </a:r>
            <a:r>
              <a:rPr lang="en-US" dirty="0" err="1"/>
              <a:t>individuais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saldos</a:t>
            </a:r>
            <a:r>
              <a:rPr lang="en-US" dirty="0"/>
              <a:t> </a:t>
            </a:r>
            <a:r>
              <a:rPr lang="en-US" dirty="0" err="1"/>
              <a:t>gerais</a:t>
            </a:r>
            <a:r>
              <a:rPr lang="en-US" dirty="0"/>
              <a:t> do </a:t>
            </a:r>
            <a:r>
              <a:rPr lang="en-US" dirty="0" err="1"/>
              <a:t>país</a:t>
            </a:r>
            <a:r>
              <a:rPr lang="en-US" dirty="0"/>
              <a:t>. </a:t>
            </a:r>
            <a:r>
              <a:rPr lang="en-US" dirty="0" err="1"/>
              <a:t>Há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compensação</a:t>
            </a:r>
            <a:r>
              <a:rPr lang="en-US" dirty="0"/>
              <a:t> entre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detalhes</a:t>
            </a:r>
            <a:r>
              <a:rPr lang="en-US" dirty="0"/>
              <a:t> do </a:t>
            </a:r>
            <a:r>
              <a:rPr lang="en-US" dirty="0" err="1"/>
              <a:t>modelo</a:t>
            </a:r>
            <a:r>
              <a:rPr lang="en-US" dirty="0"/>
              <a:t> e o </a:t>
            </a:r>
            <a:r>
              <a:rPr lang="en-US" dirty="0" err="1"/>
              <a:t>esforço</a:t>
            </a:r>
            <a:r>
              <a:rPr lang="en-US" dirty="0"/>
              <a:t> </a:t>
            </a:r>
            <a:r>
              <a:rPr lang="en-US" dirty="0" err="1"/>
              <a:t>computacional</a:t>
            </a:r>
            <a:r>
              <a:rPr lang="en-US" dirty="0"/>
              <a:t> </a:t>
            </a:r>
            <a:r>
              <a:rPr lang="en-US" dirty="0" err="1"/>
              <a:t>necessário</a:t>
            </a:r>
            <a:r>
              <a:rPr lang="en-US" dirty="0"/>
              <a:t> para </a:t>
            </a:r>
            <a:r>
              <a:rPr lang="en-US" dirty="0" err="1"/>
              <a:t>resolvê</a:t>
            </a:r>
            <a:r>
              <a:rPr lang="en-US" dirty="0"/>
              <a:t>-lo. </a:t>
            </a:r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tecnologias</a:t>
            </a:r>
            <a:r>
              <a:rPr lang="en-US" dirty="0"/>
              <a:t> e commodities o </a:t>
            </a:r>
            <a:r>
              <a:rPr lang="en-US" dirty="0" err="1"/>
              <a:t>usuário</a:t>
            </a:r>
            <a:r>
              <a:rPr lang="en-US" dirty="0"/>
              <a:t> </a:t>
            </a:r>
            <a:r>
              <a:rPr lang="en-US" dirty="0" err="1"/>
              <a:t>introduzir</a:t>
            </a:r>
            <a:r>
              <a:rPr lang="en-US" dirty="0"/>
              <a:t>, </a:t>
            </a:r>
            <a:r>
              <a:rPr lang="en-US" dirty="0" err="1"/>
              <a:t>mais</a:t>
            </a:r>
            <a:r>
              <a:rPr lang="en-US" dirty="0"/>
              <a:t> tempo e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serão</a:t>
            </a:r>
            <a:r>
              <a:rPr lang="en-US" dirty="0"/>
              <a:t> </a:t>
            </a:r>
            <a:r>
              <a:rPr lang="en-US" dirty="0" err="1"/>
              <a:t>necessários</a:t>
            </a:r>
            <a:r>
              <a:rPr lang="en-US" dirty="0"/>
              <a:t> para resolver o </a:t>
            </a:r>
            <a:r>
              <a:rPr lang="en-US" dirty="0" err="1"/>
              <a:t>modelo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553" name="Google Shape;55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1" name="Google Shape;57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Outro </a:t>
            </a:r>
            <a:r>
              <a:rPr lang="en-US" dirty="0" err="1"/>
              <a:t>exemplo</a:t>
            </a:r>
            <a:r>
              <a:rPr lang="en-US" dirty="0"/>
              <a:t> da </a:t>
            </a:r>
            <a:r>
              <a:rPr lang="en-US" dirty="0" err="1"/>
              <a:t>aplicação</a:t>
            </a:r>
            <a:r>
              <a:rPr lang="en-US" dirty="0"/>
              <a:t> do </a:t>
            </a:r>
            <a:r>
              <a:rPr lang="en-US" dirty="0" err="1"/>
              <a:t>conceito</a:t>
            </a:r>
            <a:r>
              <a:rPr lang="en-US" dirty="0"/>
              <a:t> de </a:t>
            </a:r>
            <a:r>
              <a:rPr lang="en-US" dirty="0" err="1"/>
              <a:t>tecnologia</a:t>
            </a:r>
            <a:r>
              <a:rPr lang="en-US" dirty="0"/>
              <a:t> e commodity no </a:t>
            </a: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vem</a:t>
            </a:r>
            <a:r>
              <a:rPr lang="en-US" dirty="0"/>
              <a:t> do </a:t>
            </a:r>
            <a:r>
              <a:rPr lang="en-US" dirty="0" err="1"/>
              <a:t>setor</a:t>
            </a:r>
            <a:r>
              <a:rPr lang="en-US" dirty="0"/>
              <a:t> de </a:t>
            </a:r>
            <a:r>
              <a:rPr lang="en-US" dirty="0" err="1"/>
              <a:t>uso</a:t>
            </a:r>
            <a:r>
              <a:rPr lang="en-US" dirty="0"/>
              <a:t> da terra. Com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escolha</a:t>
            </a:r>
            <a:r>
              <a:rPr lang="en-US" dirty="0"/>
              <a:t> </a:t>
            </a:r>
            <a:r>
              <a:rPr lang="en-US" dirty="0" err="1"/>
              <a:t>específica</a:t>
            </a:r>
            <a:r>
              <a:rPr lang="en-US" dirty="0"/>
              <a:t> de commodities e </a:t>
            </a:r>
            <a:r>
              <a:rPr lang="en-US" dirty="0" err="1"/>
              <a:t>tecnologias</a:t>
            </a:r>
            <a:r>
              <a:rPr lang="en-US" dirty="0"/>
              <a:t>, o </a:t>
            </a:r>
            <a:r>
              <a:rPr lang="en-US" dirty="0" err="1"/>
              <a:t>modelador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representar</a:t>
            </a:r>
            <a:r>
              <a:rPr lang="en-US" dirty="0"/>
              <a:t> o </a:t>
            </a:r>
            <a:r>
              <a:rPr lang="en-US" dirty="0" err="1"/>
              <a:t>processo</a:t>
            </a:r>
            <a:r>
              <a:rPr lang="en-US" dirty="0"/>
              <a:t> de </a:t>
            </a:r>
            <a:r>
              <a:rPr lang="en-US" dirty="0" err="1"/>
              <a:t>cultivo</a:t>
            </a:r>
            <a:r>
              <a:rPr lang="en-US" dirty="0"/>
              <a:t> de </a:t>
            </a:r>
            <a:r>
              <a:rPr lang="en-US" dirty="0" err="1"/>
              <a:t>milho</a:t>
            </a:r>
            <a:r>
              <a:rPr lang="en-US" dirty="0"/>
              <a:t>. A </a:t>
            </a:r>
            <a:r>
              <a:rPr lang="en-US" dirty="0" err="1"/>
              <a:t>cultura</a:t>
            </a:r>
            <a:r>
              <a:rPr lang="en-US" dirty="0"/>
              <a:t> do </a:t>
            </a:r>
            <a:r>
              <a:rPr lang="en-US" dirty="0" err="1"/>
              <a:t>milho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ser vista </a:t>
            </a:r>
            <a:r>
              <a:rPr lang="en-US" dirty="0" err="1"/>
              <a:t>esquematicamente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a </a:t>
            </a:r>
            <a:r>
              <a:rPr lang="en-US" dirty="0" err="1"/>
              <a:t>aplicação</a:t>
            </a:r>
            <a:r>
              <a:rPr lang="en-US" dirty="0"/>
              <a:t> de </a:t>
            </a:r>
            <a:r>
              <a:rPr lang="en-US" dirty="0" err="1"/>
              <a:t>equipamentos</a:t>
            </a:r>
            <a:r>
              <a:rPr lang="en-US" dirty="0"/>
              <a:t> </a:t>
            </a:r>
            <a:r>
              <a:rPr lang="en-US" dirty="0" err="1"/>
              <a:t>físicos</a:t>
            </a:r>
            <a:r>
              <a:rPr lang="en-US" dirty="0"/>
              <a:t> e </a:t>
            </a:r>
            <a:r>
              <a:rPr lang="en-US" dirty="0" err="1"/>
              <a:t>práticas</a:t>
            </a:r>
            <a:r>
              <a:rPr lang="en-US" dirty="0"/>
              <a:t> de </a:t>
            </a:r>
            <a:r>
              <a:rPr lang="en-US" dirty="0" err="1"/>
              <a:t>gerenciamento</a:t>
            </a:r>
            <a:r>
              <a:rPr lang="en-US" dirty="0"/>
              <a:t> para </a:t>
            </a:r>
            <a:r>
              <a:rPr lang="en-US" dirty="0" err="1"/>
              <a:t>transformar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série</a:t>
            </a:r>
            <a:r>
              <a:rPr lang="en-US" dirty="0"/>
              <a:t> de </a:t>
            </a:r>
            <a:r>
              <a:rPr lang="en-US" dirty="0" err="1"/>
              <a:t>insumos</a:t>
            </a:r>
            <a:r>
              <a:rPr lang="en-US" dirty="0"/>
              <a:t> (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 da terra, </a:t>
            </a:r>
            <a:r>
              <a:rPr lang="en-US" dirty="0" err="1"/>
              <a:t>água</a:t>
            </a:r>
            <a:r>
              <a:rPr lang="en-US" dirty="0"/>
              <a:t>, </a:t>
            </a:r>
            <a:r>
              <a:rPr lang="en-US" dirty="0" err="1"/>
              <a:t>energia</a:t>
            </a:r>
            <a:r>
              <a:rPr lang="en-US" dirty="0"/>
              <a:t>, etc.) </a:t>
            </a:r>
            <a:r>
              <a:rPr lang="en-US" dirty="0" err="1"/>
              <a:t>em</a:t>
            </a:r>
            <a:r>
              <a:rPr lang="en-US" dirty="0"/>
              <a:t> um </a:t>
            </a:r>
            <a:r>
              <a:rPr lang="en-US" dirty="0" err="1"/>
              <a:t>produto</a:t>
            </a:r>
            <a:r>
              <a:rPr lang="en-US" dirty="0"/>
              <a:t>: o </a:t>
            </a:r>
            <a:r>
              <a:rPr lang="en-US" dirty="0" err="1"/>
              <a:t>milho</a:t>
            </a:r>
            <a:r>
              <a:rPr lang="en-US" dirty="0"/>
              <a:t>. A </a:t>
            </a:r>
            <a:r>
              <a:rPr lang="en-US" dirty="0" err="1"/>
              <a:t>figura</a:t>
            </a:r>
            <a:r>
              <a:rPr lang="en-US" dirty="0"/>
              <a:t> à </a:t>
            </a:r>
            <a:r>
              <a:rPr lang="en-US" dirty="0" err="1"/>
              <a:t>direita</a:t>
            </a:r>
            <a:r>
              <a:rPr lang="en-US" dirty="0"/>
              <a:t> </a:t>
            </a:r>
            <a:r>
              <a:rPr lang="en-US" dirty="0" err="1"/>
              <a:t>mostra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o </a:t>
            </a:r>
            <a:r>
              <a:rPr lang="en-US" dirty="0" err="1"/>
              <a:t>cultivo</a:t>
            </a:r>
            <a:r>
              <a:rPr lang="en-US" dirty="0"/>
              <a:t> de </a:t>
            </a:r>
            <a:r>
              <a:rPr lang="en-US" dirty="0" err="1"/>
              <a:t>milho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ser </a:t>
            </a:r>
            <a:r>
              <a:rPr lang="en-US" dirty="0" err="1"/>
              <a:t>representado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OSeMOSYS</a:t>
            </a:r>
            <a:r>
              <a:rPr lang="en-US" dirty="0"/>
              <a:t>. Uma </a:t>
            </a:r>
            <a:r>
              <a:rPr lang="en-US" dirty="0" err="1"/>
              <a:t>tecnologia</a:t>
            </a:r>
            <a:r>
              <a:rPr lang="en-US" dirty="0"/>
              <a:t> </a:t>
            </a:r>
            <a:r>
              <a:rPr lang="en-US" dirty="0" err="1"/>
              <a:t>chamada</a:t>
            </a:r>
            <a:r>
              <a:rPr lang="en-US" dirty="0"/>
              <a:t> terra </a:t>
            </a:r>
            <a:r>
              <a:rPr lang="en-US" dirty="0" err="1"/>
              <a:t>agrícola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ser </a:t>
            </a:r>
            <a:r>
              <a:rPr lang="en-US" dirty="0" err="1"/>
              <a:t>introduzida</a:t>
            </a:r>
            <a:r>
              <a:rPr lang="en-US" dirty="0"/>
              <a:t>. Ela </a:t>
            </a:r>
            <a:r>
              <a:rPr lang="en-US" dirty="0" err="1"/>
              <a:t>representa</a:t>
            </a:r>
            <a:r>
              <a:rPr lang="en-US" dirty="0"/>
              <a:t> a terra </a:t>
            </a:r>
            <a:r>
              <a:rPr lang="en-US" dirty="0" err="1"/>
              <a:t>onde</a:t>
            </a:r>
            <a:r>
              <a:rPr lang="en-US" dirty="0"/>
              <a:t> o </a:t>
            </a:r>
            <a:r>
              <a:rPr lang="en-US" dirty="0" err="1"/>
              <a:t>milho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</a:t>
            </a:r>
            <a:r>
              <a:rPr lang="en-US" dirty="0" err="1"/>
              <a:t>cultivado</a:t>
            </a:r>
            <a:r>
              <a:rPr lang="en-US" dirty="0"/>
              <a:t> e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caracterizada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determinada</a:t>
            </a:r>
            <a:r>
              <a:rPr lang="en-US" dirty="0"/>
              <a:t> </a:t>
            </a:r>
            <a:r>
              <a:rPr lang="en-US" b="1" dirty="0" err="1"/>
              <a:t>extensão</a:t>
            </a:r>
            <a:r>
              <a:rPr lang="en-US" b="1" dirty="0"/>
              <a:t>. Essa </a:t>
            </a:r>
            <a:r>
              <a:rPr lang="en-US" b="1" dirty="0" err="1"/>
              <a:t>tecnologia</a:t>
            </a:r>
            <a:r>
              <a:rPr lang="en-US" b="1" dirty="0"/>
              <a:t> </a:t>
            </a:r>
            <a:r>
              <a:rPr lang="en-US" b="1" dirty="0" err="1"/>
              <a:t>recebe</a:t>
            </a:r>
            <a:r>
              <a:rPr lang="en-US" b="1" dirty="0"/>
              <a:t> </a:t>
            </a:r>
            <a:r>
              <a:rPr lang="en-US" b="1" dirty="0" err="1"/>
              <a:t>como</a:t>
            </a:r>
            <a:r>
              <a:rPr lang="en-US" b="1" dirty="0"/>
              <a:t> </a:t>
            </a:r>
            <a:r>
              <a:rPr lang="en-US" b="1" dirty="0" err="1"/>
              <a:t>insumos</a:t>
            </a:r>
            <a:r>
              <a:rPr lang="en-US" b="1" dirty="0"/>
              <a:t> </a:t>
            </a:r>
            <a:r>
              <a:rPr lang="en-US" b="1" dirty="0" err="1"/>
              <a:t>alguma</a:t>
            </a:r>
            <a:r>
              <a:rPr lang="en-US" b="1" dirty="0"/>
              <a:t> </a:t>
            </a:r>
            <a:r>
              <a:rPr lang="en-US" b="1" dirty="0" err="1"/>
              <a:t>área</a:t>
            </a:r>
            <a:r>
              <a:rPr lang="en-US" b="1" dirty="0"/>
              <a:t> de terra do total de </a:t>
            </a:r>
            <a:r>
              <a:rPr lang="en-US" b="1" dirty="0" err="1"/>
              <a:t>terras</a:t>
            </a:r>
            <a:r>
              <a:rPr lang="en-US" b="1" dirty="0"/>
              <a:t> </a:t>
            </a:r>
            <a:r>
              <a:rPr lang="en-US" b="1" dirty="0" err="1"/>
              <a:t>disponíveis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região</a:t>
            </a:r>
            <a:r>
              <a:rPr lang="en-US" b="1" dirty="0"/>
              <a:t>, diesel para </a:t>
            </a:r>
            <a:r>
              <a:rPr lang="en-US" b="1" dirty="0" err="1"/>
              <a:t>tratores</a:t>
            </a:r>
            <a:r>
              <a:rPr lang="en-US" b="1" dirty="0"/>
              <a:t>, </a:t>
            </a:r>
            <a:r>
              <a:rPr lang="en-US" b="1" dirty="0" err="1"/>
              <a:t>água</a:t>
            </a:r>
            <a:r>
              <a:rPr lang="en-US" b="1" dirty="0"/>
              <a:t> de </a:t>
            </a:r>
            <a:r>
              <a:rPr lang="en-US" b="1" dirty="0" err="1"/>
              <a:t>irrigação</a:t>
            </a:r>
            <a:r>
              <a:rPr lang="en-US" b="1" dirty="0"/>
              <a:t> e </a:t>
            </a:r>
            <a:r>
              <a:rPr lang="en-US" b="1" dirty="0" err="1"/>
              <a:t>também</a:t>
            </a:r>
            <a:r>
              <a:rPr lang="en-US" b="1" dirty="0"/>
              <a:t> a </a:t>
            </a:r>
            <a:r>
              <a:rPr lang="en-US" b="1" dirty="0" err="1"/>
              <a:t>precipitação</a:t>
            </a:r>
            <a:r>
              <a:rPr lang="en-US" b="1" dirty="0"/>
              <a:t> que </a:t>
            </a:r>
            <a:r>
              <a:rPr lang="en-US" b="1" dirty="0" err="1"/>
              <a:t>cai</a:t>
            </a:r>
            <a:r>
              <a:rPr lang="en-US" b="1" dirty="0"/>
              <a:t> </a:t>
            </a:r>
            <a:r>
              <a:rPr lang="en-US" b="1" dirty="0" err="1"/>
              <a:t>naturalmente</a:t>
            </a:r>
            <a:r>
              <a:rPr lang="en-US" b="1" dirty="0"/>
              <a:t>.</a:t>
            </a:r>
            <a:r>
              <a:rPr lang="en-US" dirty="0"/>
              <a:t> Ela </a:t>
            </a:r>
            <a:r>
              <a:rPr lang="en-US" dirty="0" err="1"/>
              <a:t>fornece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resultado</a:t>
            </a:r>
            <a:r>
              <a:rPr lang="en-US" dirty="0"/>
              <a:t> o </a:t>
            </a:r>
            <a:r>
              <a:rPr lang="en-US" dirty="0" err="1"/>
              <a:t>produto</a:t>
            </a:r>
            <a:r>
              <a:rPr lang="en-US" dirty="0"/>
              <a:t> </a:t>
            </a:r>
            <a:r>
              <a:rPr lang="en-US" dirty="0" err="1"/>
              <a:t>desejado</a:t>
            </a:r>
            <a:r>
              <a:rPr lang="en-US" dirty="0"/>
              <a:t>, o </a:t>
            </a:r>
            <a:r>
              <a:rPr lang="en-US" dirty="0" err="1"/>
              <a:t>milho</a:t>
            </a:r>
            <a:r>
              <a:rPr lang="en-US" dirty="0"/>
              <a:t>, e </a:t>
            </a:r>
            <a:r>
              <a:rPr lang="en-US" dirty="0" err="1"/>
              <a:t>alguns</a:t>
            </a:r>
            <a:r>
              <a:rPr lang="en-US" dirty="0"/>
              <a:t> outros </a:t>
            </a:r>
            <a:r>
              <a:rPr lang="en-US" dirty="0" err="1"/>
              <a:t>subprodutos</a:t>
            </a:r>
            <a:r>
              <a:rPr lang="en-US" dirty="0"/>
              <a:t>. Esses </a:t>
            </a:r>
            <a:r>
              <a:rPr lang="en-US" dirty="0" err="1"/>
              <a:t>são</a:t>
            </a:r>
            <a:r>
              <a:rPr lang="en-US" dirty="0"/>
              <a:t>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exemplo</a:t>
            </a:r>
            <a:r>
              <a:rPr lang="en-US" dirty="0"/>
              <a:t>, a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utilizada</a:t>
            </a:r>
            <a:r>
              <a:rPr lang="en-US" dirty="0"/>
              <a:t> para o </a:t>
            </a:r>
            <a:r>
              <a:rPr lang="en-US" dirty="0" err="1"/>
              <a:t>crescimento</a:t>
            </a:r>
            <a:r>
              <a:rPr lang="en-US" dirty="0"/>
              <a:t> da planta (</a:t>
            </a:r>
            <a:r>
              <a:rPr lang="en-US" dirty="0" err="1"/>
              <a:t>veja</a:t>
            </a:r>
            <a:r>
              <a:rPr lang="en-US" dirty="0"/>
              <a:t> a </a:t>
            </a:r>
            <a:r>
              <a:rPr lang="en-US" dirty="0" err="1"/>
              <a:t>saída</a:t>
            </a:r>
            <a:r>
              <a:rPr lang="en-US" dirty="0"/>
              <a:t> de </a:t>
            </a:r>
            <a:r>
              <a:rPr lang="en-US" dirty="0" err="1"/>
              <a:t>evapotranspiração</a:t>
            </a:r>
            <a:r>
              <a:rPr lang="en-US" dirty="0"/>
              <a:t>), a </a:t>
            </a:r>
            <a:r>
              <a:rPr lang="en-US" dirty="0" err="1"/>
              <a:t>água</a:t>
            </a:r>
            <a:r>
              <a:rPr lang="en-US" dirty="0"/>
              <a:t> que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absorvida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solo e que </a:t>
            </a:r>
            <a:r>
              <a:rPr lang="en-US" dirty="0" err="1"/>
              <a:t>escorre</a:t>
            </a:r>
            <a:r>
              <a:rPr lang="en-US" dirty="0"/>
              <a:t>, e a </a:t>
            </a:r>
            <a:r>
              <a:rPr lang="en-US" dirty="0" err="1"/>
              <a:t>água</a:t>
            </a:r>
            <a:r>
              <a:rPr lang="en-US" dirty="0"/>
              <a:t> que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absorvida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solo e </a:t>
            </a:r>
            <a:r>
              <a:rPr lang="en-US" dirty="0" err="1"/>
              <a:t>recarrega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hídricos</a:t>
            </a:r>
            <a:r>
              <a:rPr lang="en-US" dirty="0"/>
              <a:t> </a:t>
            </a:r>
            <a:r>
              <a:rPr lang="en-US" dirty="0" err="1"/>
              <a:t>subterrâneos</a:t>
            </a:r>
            <a:r>
              <a:rPr lang="en-US" dirty="0"/>
              <a:t>. Esse </a:t>
            </a:r>
            <a:r>
              <a:rPr lang="en-US" dirty="0" err="1"/>
              <a:t>exemplo</a:t>
            </a:r>
            <a:r>
              <a:rPr lang="en-US" dirty="0"/>
              <a:t> visa </a:t>
            </a:r>
            <a:r>
              <a:rPr lang="en-US" dirty="0" err="1"/>
              <a:t>apenas</a:t>
            </a:r>
            <a:r>
              <a:rPr lang="en-US" dirty="0"/>
              <a:t> </a:t>
            </a:r>
            <a:r>
              <a:rPr lang="en-US" dirty="0" err="1"/>
              <a:t>ilustrar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o </a:t>
            </a: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ser </a:t>
            </a:r>
            <a:r>
              <a:rPr lang="en-US" dirty="0" err="1"/>
              <a:t>usado</a:t>
            </a:r>
            <a:r>
              <a:rPr lang="en-US" dirty="0"/>
              <a:t>. Mais </a:t>
            </a:r>
            <a:r>
              <a:rPr lang="en-US" dirty="0" err="1"/>
              <a:t>conceitos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o </a:t>
            </a:r>
            <a:r>
              <a:rPr lang="en-US" dirty="0" err="1"/>
              <a:t>uso</a:t>
            </a:r>
            <a:r>
              <a:rPr lang="en-US" dirty="0"/>
              <a:t> da terra 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ciclos</a:t>
            </a:r>
            <a:r>
              <a:rPr lang="en-US" dirty="0"/>
              <a:t> da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serão</a:t>
            </a:r>
            <a:r>
              <a:rPr lang="en-US" dirty="0"/>
              <a:t> </a:t>
            </a:r>
            <a:r>
              <a:rPr lang="en-US" dirty="0" err="1"/>
              <a:t>apresentados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aulas </a:t>
            </a:r>
            <a:r>
              <a:rPr lang="en-US" dirty="0" err="1"/>
              <a:t>seguintes</a:t>
            </a:r>
            <a:r>
              <a:rPr lang="en-US" dirty="0"/>
              <a:t> </a:t>
            </a:r>
            <a:r>
              <a:rPr lang="en-US" dirty="0" err="1"/>
              <a:t>deste</a:t>
            </a:r>
            <a:r>
              <a:rPr lang="en-US" dirty="0"/>
              <a:t> </a:t>
            </a:r>
            <a:r>
              <a:rPr lang="en-US" dirty="0" err="1"/>
              <a:t>curso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572" name="Google Shape;572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8" name="Google Shape;59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Existem</a:t>
            </a:r>
            <a:r>
              <a:rPr lang="en-US" dirty="0"/>
              <a:t> </a:t>
            </a:r>
            <a:r>
              <a:rPr lang="en-US" dirty="0" err="1"/>
              <a:t>várias</a:t>
            </a:r>
            <a:r>
              <a:rPr lang="en-US" dirty="0"/>
              <a:t> ferramentas de </a:t>
            </a:r>
            <a:r>
              <a:rPr lang="en-US" dirty="0" err="1"/>
              <a:t>modelagem</a:t>
            </a:r>
            <a:r>
              <a:rPr lang="en-US" dirty="0"/>
              <a:t> de </a:t>
            </a:r>
            <a:r>
              <a:rPr lang="en-US" dirty="0" err="1"/>
              <a:t>sistemas</a:t>
            </a:r>
            <a:r>
              <a:rPr lang="en-US" dirty="0"/>
              <a:t> </a:t>
            </a:r>
            <a:r>
              <a:rPr lang="en-US" dirty="0" err="1"/>
              <a:t>energéticos</a:t>
            </a:r>
            <a:r>
              <a:rPr lang="en-US" dirty="0"/>
              <a:t> que </a:t>
            </a:r>
            <a:r>
              <a:rPr lang="en-US" dirty="0" err="1"/>
              <a:t>analisam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aspectos</a:t>
            </a:r>
            <a:r>
              <a:rPr lang="en-US" dirty="0"/>
              <a:t> do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. </a:t>
            </a:r>
            <a:r>
              <a:rPr lang="en-US" dirty="0" err="1"/>
              <a:t>Elas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categorizadas</a:t>
            </a:r>
            <a:r>
              <a:rPr lang="en-US" dirty="0"/>
              <a:t> de </a:t>
            </a:r>
            <a:r>
              <a:rPr lang="en-US" dirty="0" err="1"/>
              <a:t>várias</a:t>
            </a:r>
            <a:r>
              <a:rPr lang="en-US" dirty="0"/>
              <a:t> </a:t>
            </a:r>
            <a:r>
              <a:rPr lang="en-US" dirty="0" err="1"/>
              <a:t>maneiras</a:t>
            </a:r>
            <a:r>
              <a:rPr lang="en-US" dirty="0"/>
              <a:t>. Uma forma </a:t>
            </a:r>
            <a:r>
              <a:rPr lang="en-US" dirty="0" err="1"/>
              <a:t>comum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mostrada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figura</a:t>
            </a:r>
            <a:r>
              <a:rPr lang="en-US" dirty="0"/>
              <a:t>. </a:t>
            </a:r>
            <a:r>
              <a:rPr lang="en-US" dirty="0" err="1"/>
              <a:t>Existem</a:t>
            </a:r>
            <a:r>
              <a:rPr lang="en-US" dirty="0"/>
              <a:t> ferramentas top-down e bottom-up. As ferramentas top-down </a:t>
            </a:r>
            <a:r>
              <a:rPr lang="en-US" dirty="0" err="1"/>
              <a:t>geralmente</a:t>
            </a:r>
            <a:r>
              <a:rPr lang="en-US" dirty="0"/>
              <a:t> </a:t>
            </a:r>
            <a:r>
              <a:rPr lang="en-US" dirty="0" err="1"/>
              <a:t>têm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perspectiva</a:t>
            </a:r>
            <a:r>
              <a:rPr lang="en-US" dirty="0"/>
              <a:t> </a:t>
            </a:r>
            <a:r>
              <a:rPr lang="en-US" dirty="0" err="1"/>
              <a:t>macroeconômica</a:t>
            </a:r>
            <a:r>
              <a:rPr lang="en-US" dirty="0"/>
              <a:t>. </a:t>
            </a:r>
            <a:r>
              <a:rPr lang="en-US" dirty="0" err="1"/>
              <a:t>Elas</a:t>
            </a:r>
            <a:r>
              <a:rPr lang="en-US" dirty="0"/>
              <a:t> </a:t>
            </a:r>
            <a:r>
              <a:rPr lang="en-US" dirty="0" err="1"/>
              <a:t>analisam</a:t>
            </a:r>
            <a:r>
              <a:rPr lang="en-US" dirty="0"/>
              <a:t> a </a:t>
            </a:r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um </a:t>
            </a:r>
            <a:r>
              <a:rPr lang="en-US" dirty="0" err="1"/>
              <a:t>todo</a:t>
            </a:r>
            <a:r>
              <a:rPr lang="en-US" dirty="0"/>
              <a:t> e as </a:t>
            </a:r>
            <a:r>
              <a:rPr lang="en-US" dirty="0" err="1"/>
              <a:t>relações</a:t>
            </a:r>
            <a:r>
              <a:rPr lang="en-US" dirty="0"/>
              <a:t> entre as partes da </a:t>
            </a:r>
            <a:r>
              <a:rPr lang="en-US" dirty="0" err="1"/>
              <a:t>economia</a:t>
            </a:r>
            <a:r>
              <a:rPr lang="en-US" dirty="0"/>
              <a:t> (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exemplo</a:t>
            </a:r>
            <a:r>
              <a:rPr lang="en-US" dirty="0"/>
              <a:t>, </a:t>
            </a:r>
            <a:r>
              <a:rPr lang="en-US" dirty="0" err="1"/>
              <a:t>fluxos</a:t>
            </a:r>
            <a:r>
              <a:rPr lang="en-US" dirty="0"/>
              <a:t> </a:t>
            </a:r>
            <a:r>
              <a:rPr lang="en-US" dirty="0" err="1"/>
              <a:t>monetários</a:t>
            </a:r>
            <a:r>
              <a:rPr lang="en-US" dirty="0"/>
              <a:t> da base de </a:t>
            </a:r>
            <a:r>
              <a:rPr lang="en-US" dirty="0" err="1"/>
              <a:t>trabalho</a:t>
            </a:r>
            <a:r>
              <a:rPr lang="en-US" dirty="0"/>
              <a:t> para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serviços</a:t>
            </a:r>
            <a:r>
              <a:rPr lang="en-US" dirty="0"/>
              <a:t>). As ferramentas de </a:t>
            </a:r>
            <a:r>
              <a:rPr lang="en-US" dirty="0" err="1"/>
              <a:t>baixo</a:t>
            </a:r>
            <a:r>
              <a:rPr lang="en-US" dirty="0"/>
              <a:t> para </a:t>
            </a:r>
            <a:r>
              <a:rPr lang="en-US" dirty="0" err="1"/>
              <a:t>cima</a:t>
            </a:r>
            <a:r>
              <a:rPr lang="en-US" dirty="0"/>
              <a:t> </a:t>
            </a:r>
            <a:r>
              <a:rPr lang="en-US" dirty="0" err="1"/>
              <a:t>geralmente</a:t>
            </a:r>
            <a:r>
              <a:rPr lang="en-US" dirty="0"/>
              <a:t> </a:t>
            </a:r>
            <a:r>
              <a:rPr lang="en-US" dirty="0" err="1"/>
              <a:t>têm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perspectiva</a:t>
            </a:r>
            <a:r>
              <a:rPr lang="en-US" dirty="0"/>
              <a:t> </a:t>
            </a:r>
            <a:r>
              <a:rPr lang="en-US" dirty="0" err="1"/>
              <a:t>tecnológica</a:t>
            </a:r>
            <a:r>
              <a:rPr lang="en-US" dirty="0"/>
              <a:t>. </a:t>
            </a:r>
            <a:r>
              <a:rPr lang="en-US" dirty="0" err="1"/>
              <a:t>Elas</a:t>
            </a:r>
            <a:r>
              <a:rPr lang="en-US" dirty="0"/>
              <a:t> </a:t>
            </a:r>
            <a:r>
              <a:rPr lang="en-US" dirty="0" err="1"/>
              <a:t>analisam</a:t>
            </a:r>
            <a:r>
              <a:rPr lang="en-US" dirty="0"/>
              <a:t> a </a:t>
            </a:r>
            <a:r>
              <a:rPr lang="en-US" dirty="0" err="1"/>
              <a:t>implantação</a:t>
            </a:r>
            <a:r>
              <a:rPr lang="en-US" dirty="0"/>
              <a:t> e o </a:t>
            </a:r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tecnologias</a:t>
            </a:r>
            <a:r>
              <a:rPr lang="en-US" dirty="0"/>
              <a:t> e </a:t>
            </a:r>
            <a:r>
              <a:rPr lang="en-US" dirty="0" err="1"/>
              <a:t>representam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detalhes</a:t>
            </a:r>
            <a:r>
              <a:rPr lang="en-US" dirty="0"/>
              <a:t>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características</a:t>
            </a:r>
            <a:r>
              <a:rPr lang="en-US" dirty="0"/>
              <a:t>.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isso</a:t>
            </a:r>
            <a:r>
              <a:rPr lang="en-US" dirty="0"/>
              <a:t> que </a:t>
            </a:r>
            <a:r>
              <a:rPr lang="en-US" dirty="0" err="1"/>
              <a:t>elas</a:t>
            </a:r>
            <a:r>
              <a:rPr lang="en-US" dirty="0"/>
              <a:t>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chamadas</a:t>
            </a:r>
            <a:r>
              <a:rPr lang="en-US" dirty="0"/>
              <a:t> de </a:t>
            </a:r>
            <a:r>
              <a:rPr lang="en-US" dirty="0" err="1"/>
              <a:t>modelos</a:t>
            </a:r>
            <a:r>
              <a:rPr lang="en-US" dirty="0"/>
              <a:t> </a:t>
            </a:r>
            <a:r>
              <a:rPr lang="en-US" dirty="0" err="1"/>
              <a:t>ricos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tecnologia</a:t>
            </a:r>
            <a:r>
              <a:rPr lang="en-US" dirty="0"/>
              <a:t>. </a:t>
            </a:r>
            <a:r>
              <a:rPr lang="en-US" dirty="0" err="1"/>
              <a:t>Essas</a:t>
            </a:r>
            <a:r>
              <a:rPr lang="en-US" dirty="0"/>
              <a:t> duas </a:t>
            </a:r>
            <a:r>
              <a:rPr lang="en-US" dirty="0" err="1"/>
              <a:t>categorias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divididas</a:t>
            </a:r>
            <a:r>
              <a:rPr lang="en-US" dirty="0"/>
              <a:t> </a:t>
            </a:r>
            <a:r>
              <a:rPr lang="en-US" dirty="0" err="1"/>
              <a:t>ainda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.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modelos</a:t>
            </a:r>
            <a:r>
              <a:rPr lang="en-US" dirty="0"/>
              <a:t> </a:t>
            </a:r>
            <a:r>
              <a:rPr lang="en-US" dirty="0" err="1"/>
              <a:t>econométricos</a:t>
            </a:r>
            <a:r>
              <a:rPr lang="en-US" dirty="0"/>
              <a:t> </a:t>
            </a:r>
            <a:r>
              <a:rPr lang="en-US" dirty="0" err="1"/>
              <a:t>normalmente</a:t>
            </a:r>
            <a:r>
              <a:rPr lang="en-US" dirty="0"/>
              <a:t> </a:t>
            </a:r>
            <a:r>
              <a:rPr lang="en-US" dirty="0" err="1"/>
              <a:t>analisam</a:t>
            </a:r>
            <a:r>
              <a:rPr lang="en-US" dirty="0"/>
              <a:t> as </a:t>
            </a:r>
            <a:r>
              <a:rPr lang="en-US" dirty="0" err="1"/>
              <a:t>relações</a:t>
            </a:r>
            <a:r>
              <a:rPr lang="en-US" dirty="0"/>
              <a:t> entre as </a:t>
            </a:r>
            <a:r>
              <a:rPr lang="en-US" dirty="0" err="1"/>
              <a:t>tendências</a:t>
            </a:r>
            <a:r>
              <a:rPr lang="en-US" dirty="0"/>
              <a:t> (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exemplo</a:t>
            </a:r>
            <a:r>
              <a:rPr lang="en-US" dirty="0"/>
              <a:t>, entre a </a:t>
            </a:r>
            <a:r>
              <a:rPr lang="en-US" dirty="0" err="1"/>
              <a:t>renda</a:t>
            </a:r>
            <a:r>
              <a:rPr lang="en-US" dirty="0"/>
              <a:t> familiar e o </a:t>
            </a:r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) e,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seguida</a:t>
            </a:r>
            <a:r>
              <a:rPr lang="en-US" dirty="0"/>
              <a:t>, </a:t>
            </a:r>
            <a:r>
              <a:rPr lang="en-US" dirty="0" err="1"/>
              <a:t>usam</a:t>
            </a:r>
            <a:r>
              <a:rPr lang="en-US" dirty="0"/>
              <a:t> </a:t>
            </a:r>
            <a:r>
              <a:rPr lang="en-US" dirty="0" err="1"/>
              <a:t>essas</a:t>
            </a:r>
            <a:r>
              <a:rPr lang="en-US" dirty="0"/>
              <a:t> </a:t>
            </a:r>
            <a:r>
              <a:rPr lang="en-US" dirty="0" err="1"/>
              <a:t>relações</a:t>
            </a:r>
            <a:r>
              <a:rPr lang="en-US" dirty="0"/>
              <a:t> para </a:t>
            </a:r>
            <a:r>
              <a:rPr lang="en-US" dirty="0" err="1"/>
              <a:t>projeções</a:t>
            </a:r>
            <a:r>
              <a:rPr lang="en-US" dirty="0"/>
              <a:t> </a:t>
            </a:r>
            <a:r>
              <a:rPr lang="en-US" dirty="0" err="1"/>
              <a:t>futuras</a:t>
            </a:r>
            <a:r>
              <a:rPr lang="en-US" dirty="0"/>
              <a:t>.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modelos</a:t>
            </a:r>
            <a:r>
              <a:rPr lang="en-US" dirty="0"/>
              <a:t> de entrada e </a:t>
            </a:r>
            <a:r>
              <a:rPr lang="en-US" dirty="0" err="1"/>
              <a:t>saída</a:t>
            </a:r>
            <a:r>
              <a:rPr lang="en-US" dirty="0"/>
              <a:t> </a:t>
            </a:r>
            <a:r>
              <a:rPr lang="en-US" dirty="0" err="1"/>
              <a:t>mostram</a:t>
            </a:r>
            <a:r>
              <a:rPr lang="en-US" dirty="0"/>
              <a:t> as </a:t>
            </a:r>
            <a:r>
              <a:rPr lang="en-US" dirty="0" err="1"/>
              <a:t>interdependências</a:t>
            </a:r>
            <a:r>
              <a:rPr lang="en-US" dirty="0"/>
              <a:t> entre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setores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nacional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regional. Eles </a:t>
            </a:r>
            <a:r>
              <a:rPr lang="en-US" dirty="0" err="1"/>
              <a:t>levam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conta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fluxos</a:t>
            </a:r>
            <a:r>
              <a:rPr lang="en-US" dirty="0"/>
              <a:t> </a:t>
            </a:r>
            <a:r>
              <a:rPr lang="en-US" dirty="0" err="1"/>
              <a:t>monetários</a:t>
            </a:r>
            <a:r>
              <a:rPr lang="en-US" dirty="0"/>
              <a:t> de entrada e </a:t>
            </a:r>
            <a:r>
              <a:rPr lang="en-US" dirty="0" err="1"/>
              <a:t>saída</a:t>
            </a:r>
            <a:r>
              <a:rPr lang="en-US" dirty="0"/>
              <a:t> de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setor</a:t>
            </a:r>
            <a:r>
              <a:rPr lang="en-US" dirty="0"/>
              <a:t>. Eles se </a:t>
            </a:r>
            <a:r>
              <a:rPr lang="en-US" dirty="0" err="1"/>
              <a:t>baseiam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matriz</a:t>
            </a:r>
            <a:r>
              <a:rPr lang="en-US" dirty="0"/>
              <a:t> de entrada e </a:t>
            </a:r>
            <a:r>
              <a:rPr lang="en-US" dirty="0" err="1"/>
              <a:t>saída</a:t>
            </a:r>
            <a:r>
              <a:rPr lang="en-US" dirty="0"/>
              <a:t> do </a:t>
            </a:r>
            <a:r>
              <a:rPr lang="en-US" dirty="0" err="1"/>
              <a:t>país</a:t>
            </a:r>
            <a:r>
              <a:rPr lang="en-US" dirty="0"/>
              <a:t>, </a:t>
            </a:r>
            <a:r>
              <a:rPr lang="en-US" dirty="0" err="1"/>
              <a:t>representando</a:t>
            </a:r>
            <a:r>
              <a:rPr lang="en-US" dirty="0"/>
              <a:t> o que </a:t>
            </a:r>
            <a:r>
              <a:rPr lang="en-US" dirty="0" err="1"/>
              <a:t>flui</a:t>
            </a:r>
            <a:r>
              <a:rPr lang="en-US" dirty="0"/>
              <a:t> de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setor</a:t>
            </a:r>
            <a:r>
              <a:rPr lang="en-US" dirty="0"/>
              <a:t> para </a:t>
            </a:r>
            <a:r>
              <a:rPr lang="en-US" dirty="0" err="1"/>
              <a:t>os</a:t>
            </a:r>
            <a:r>
              <a:rPr lang="en-US" dirty="0"/>
              <a:t> outros</a:t>
            </a:r>
            <a:r>
              <a:rPr lang="en-US" b="0" dirty="0"/>
              <a:t>.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modelos</a:t>
            </a:r>
            <a:r>
              <a:rPr lang="en-US" dirty="0"/>
              <a:t> de </a:t>
            </a:r>
            <a:r>
              <a:rPr lang="en-US" dirty="0" err="1"/>
              <a:t>Equilíbrio</a:t>
            </a:r>
            <a:r>
              <a:rPr lang="en-US" dirty="0"/>
              <a:t> </a:t>
            </a:r>
            <a:r>
              <a:rPr lang="en-US" dirty="0" err="1"/>
              <a:t>Geral</a:t>
            </a:r>
            <a:r>
              <a:rPr lang="en-US" dirty="0"/>
              <a:t> </a:t>
            </a:r>
            <a:r>
              <a:rPr lang="en-US" dirty="0" err="1"/>
              <a:t>Computável</a:t>
            </a:r>
            <a:r>
              <a:rPr lang="en-US" dirty="0"/>
              <a:t> (E.G.C.) </a:t>
            </a:r>
            <a:r>
              <a:rPr lang="en-US" dirty="0" err="1"/>
              <a:t>determinam</a:t>
            </a:r>
            <a:r>
              <a:rPr lang="en-US" dirty="0"/>
              <a:t> um </a:t>
            </a:r>
            <a:r>
              <a:rPr lang="en-US" dirty="0" err="1"/>
              <a:t>equilíbrio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toda</a:t>
            </a:r>
            <a:r>
              <a:rPr lang="en-US" dirty="0"/>
              <a:t> a </a:t>
            </a:r>
            <a:r>
              <a:rPr lang="en-US" dirty="0" err="1"/>
              <a:t>economia</a:t>
            </a:r>
            <a:r>
              <a:rPr lang="en-US" dirty="0"/>
              <a:t> e </a:t>
            </a:r>
            <a:r>
              <a:rPr lang="en-US" dirty="0" err="1"/>
              <a:t>ajustam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preços</a:t>
            </a:r>
            <a:r>
              <a:rPr lang="en-US" dirty="0"/>
              <a:t> para </a:t>
            </a:r>
            <a:r>
              <a:rPr lang="en-US" dirty="0" err="1"/>
              <a:t>chegar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.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modelos</a:t>
            </a:r>
            <a:r>
              <a:rPr lang="en-US" dirty="0"/>
              <a:t> </a:t>
            </a:r>
            <a:r>
              <a:rPr lang="en-US" dirty="0" err="1"/>
              <a:t>contábeis</a:t>
            </a:r>
            <a:r>
              <a:rPr lang="en-US" dirty="0"/>
              <a:t> </a:t>
            </a:r>
            <a:r>
              <a:rPr lang="en-US" dirty="0" err="1"/>
              <a:t>tiram</a:t>
            </a:r>
            <a:r>
              <a:rPr lang="en-US" dirty="0"/>
              <a:t> </a:t>
            </a:r>
            <a:r>
              <a:rPr lang="en-US" dirty="0" err="1"/>
              <a:t>fotos</a:t>
            </a:r>
            <a:r>
              <a:rPr lang="en-US" dirty="0"/>
              <a:t> </a:t>
            </a:r>
            <a:r>
              <a:rPr lang="en-US" dirty="0" err="1"/>
              <a:t>instantâneas</a:t>
            </a:r>
            <a:r>
              <a:rPr lang="en-US" dirty="0"/>
              <a:t> de </a:t>
            </a:r>
            <a:r>
              <a:rPr lang="en-US" dirty="0" err="1"/>
              <a:t>fluxos</a:t>
            </a:r>
            <a:r>
              <a:rPr lang="en-US" dirty="0"/>
              <a:t> </a:t>
            </a:r>
            <a:r>
              <a:rPr lang="en-US" dirty="0" err="1"/>
              <a:t>físicos</a:t>
            </a:r>
            <a:r>
              <a:rPr lang="en-US" dirty="0"/>
              <a:t> e </a:t>
            </a:r>
            <a:r>
              <a:rPr lang="en-US" dirty="0" err="1"/>
              <a:t>balanços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.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exemplos</a:t>
            </a:r>
            <a:r>
              <a:rPr lang="en-US" dirty="0"/>
              <a:t> </a:t>
            </a:r>
            <a:r>
              <a:rPr lang="en-US" dirty="0" err="1"/>
              <a:t>incluem</a:t>
            </a:r>
            <a:r>
              <a:rPr lang="en-US" dirty="0"/>
              <a:t> MAED e LEAP. Eles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usados</a:t>
            </a:r>
            <a:r>
              <a:rPr lang="en-US" dirty="0"/>
              <a:t> </a:t>
            </a:r>
            <a:r>
              <a:rPr lang="en-US" dirty="0" err="1"/>
              <a:t>principalmente</a:t>
            </a:r>
            <a:r>
              <a:rPr lang="en-US" dirty="0"/>
              <a:t> para </a:t>
            </a:r>
            <a:r>
              <a:rPr lang="en-US" dirty="0" err="1"/>
              <a:t>construir</a:t>
            </a:r>
            <a:r>
              <a:rPr lang="en-US" dirty="0"/>
              <a:t> </a:t>
            </a:r>
            <a:r>
              <a:rPr lang="en-US" dirty="0" err="1"/>
              <a:t>cenários</a:t>
            </a:r>
            <a:r>
              <a:rPr lang="en-US" dirty="0"/>
              <a:t>. Eles </a:t>
            </a:r>
            <a:r>
              <a:rPr lang="en-US" dirty="0" err="1"/>
              <a:t>têm</a:t>
            </a:r>
            <a:r>
              <a:rPr lang="en-US" dirty="0"/>
              <a:t> a </a:t>
            </a:r>
            <a:r>
              <a:rPr lang="en-US" dirty="0" err="1"/>
              <a:t>grande</a:t>
            </a:r>
            <a:r>
              <a:rPr lang="en-US" dirty="0"/>
              <a:t> </a:t>
            </a:r>
            <a:r>
              <a:rPr lang="en-US" dirty="0" err="1"/>
              <a:t>vantagem</a:t>
            </a:r>
            <a:r>
              <a:rPr lang="en-US" dirty="0"/>
              <a:t> de </a:t>
            </a:r>
            <a:r>
              <a:rPr lang="en-US" dirty="0" err="1"/>
              <a:t>serem</a:t>
            </a:r>
            <a:r>
              <a:rPr lang="en-US" dirty="0"/>
              <a:t> simples e </a:t>
            </a:r>
            <a:r>
              <a:rPr lang="en-US" dirty="0" err="1"/>
              <a:t>transparentes</a:t>
            </a:r>
            <a:r>
              <a:rPr lang="en-US" dirty="0"/>
              <a:t>. As ferramentas de </a:t>
            </a:r>
            <a:r>
              <a:rPr lang="en-US" dirty="0" err="1"/>
              <a:t>simulação</a:t>
            </a:r>
            <a:r>
              <a:rPr lang="en-US" dirty="0"/>
              <a:t> </a:t>
            </a:r>
            <a:r>
              <a:rPr lang="en-US" dirty="0" err="1"/>
              <a:t>simulam</a:t>
            </a:r>
            <a:r>
              <a:rPr lang="en-US" dirty="0"/>
              <a:t> 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 e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operação</a:t>
            </a:r>
            <a:r>
              <a:rPr lang="en-US" dirty="0"/>
              <a:t>. </a:t>
            </a:r>
            <a:r>
              <a:rPr lang="en-US" dirty="0" err="1"/>
              <a:t>Elas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considerar</a:t>
            </a:r>
            <a:r>
              <a:rPr lang="en-US" dirty="0"/>
              <a:t> as </a:t>
            </a:r>
            <a:r>
              <a:rPr lang="en-US" dirty="0" err="1"/>
              <a:t>decisões</a:t>
            </a:r>
            <a:r>
              <a:rPr lang="en-US" dirty="0"/>
              <a:t> de </a:t>
            </a:r>
            <a:r>
              <a:rPr lang="en-US" dirty="0" err="1"/>
              <a:t>indivíduos</a:t>
            </a:r>
            <a:r>
              <a:rPr lang="en-US" dirty="0"/>
              <a:t> </a:t>
            </a:r>
            <a:r>
              <a:rPr lang="en-US" dirty="0" err="1"/>
              <a:t>dentro</a:t>
            </a:r>
            <a:r>
              <a:rPr lang="en-US" dirty="0"/>
              <a:t> do </a:t>
            </a:r>
            <a:r>
              <a:rPr lang="en-US" dirty="0" err="1"/>
              <a:t>sistema</a:t>
            </a:r>
            <a:r>
              <a:rPr lang="en-US" dirty="0"/>
              <a:t>. Por </a:t>
            </a:r>
            <a:r>
              <a:rPr lang="en-US" dirty="0" err="1"/>
              <a:t>fim</a:t>
            </a:r>
            <a:r>
              <a:rPr lang="en-US" dirty="0"/>
              <a:t>, as ferramentas de </a:t>
            </a:r>
            <a:r>
              <a:rPr lang="en-US" dirty="0" err="1"/>
              <a:t>otimização</a:t>
            </a:r>
            <a:r>
              <a:rPr lang="en-US" dirty="0"/>
              <a:t> </a:t>
            </a:r>
            <a:r>
              <a:rPr lang="en-US" dirty="0" err="1"/>
              <a:t>calculam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um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 "</a:t>
            </a:r>
            <a:r>
              <a:rPr lang="en-US" dirty="0" err="1"/>
              <a:t>deve</a:t>
            </a:r>
            <a:r>
              <a:rPr lang="en-US" dirty="0"/>
              <a:t> </a:t>
            </a:r>
            <a:r>
              <a:rPr lang="en-US" dirty="0" err="1"/>
              <a:t>funcionar</a:t>
            </a:r>
            <a:r>
              <a:rPr lang="en-US" dirty="0"/>
              <a:t>" para </a:t>
            </a:r>
            <a:r>
              <a:rPr lang="en-US" dirty="0" err="1"/>
              <a:t>atingir</a:t>
            </a:r>
            <a:r>
              <a:rPr lang="en-US" dirty="0"/>
              <a:t> um </a:t>
            </a:r>
            <a:r>
              <a:rPr lang="en-US" dirty="0" err="1"/>
              <a:t>determinado</a:t>
            </a:r>
            <a:r>
              <a:rPr lang="en-US" dirty="0"/>
              <a:t> </a:t>
            </a:r>
            <a:r>
              <a:rPr lang="en-US" dirty="0" err="1"/>
              <a:t>objetivo</a:t>
            </a:r>
            <a:r>
              <a:rPr lang="en-US" dirty="0"/>
              <a:t>. As ferramentas de </a:t>
            </a:r>
            <a:r>
              <a:rPr lang="en-US" dirty="0" err="1"/>
              <a:t>otimização</a:t>
            </a:r>
            <a:r>
              <a:rPr lang="en-US" dirty="0"/>
              <a:t> </a:t>
            </a:r>
            <a:r>
              <a:rPr lang="en-US" dirty="0" err="1"/>
              <a:t>serão</a:t>
            </a:r>
            <a:r>
              <a:rPr lang="en-US" dirty="0"/>
              <a:t> o </a:t>
            </a:r>
            <a:r>
              <a:rPr lang="en-US" dirty="0" err="1"/>
              <a:t>foco</a:t>
            </a:r>
            <a:r>
              <a:rPr lang="en-US" dirty="0"/>
              <a:t> </a:t>
            </a:r>
            <a:r>
              <a:rPr lang="en-US" dirty="0" err="1"/>
              <a:t>desta</a:t>
            </a:r>
            <a:r>
              <a:rPr lang="en-US" dirty="0"/>
              <a:t> aula.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Este </a:t>
            </a:r>
            <a:r>
              <a:rPr lang="en-US" dirty="0" err="1"/>
              <a:t>curso</a:t>
            </a:r>
            <a:r>
              <a:rPr lang="en-US" dirty="0"/>
              <a:t> </a:t>
            </a:r>
            <a:r>
              <a:rPr lang="en-US" dirty="0" err="1"/>
              <a:t>utiliza</a:t>
            </a:r>
            <a:r>
              <a:rPr lang="en-US" dirty="0"/>
              <a:t> ferramentas de </a:t>
            </a:r>
            <a:r>
              <a:rPr lang="en-US" dirty="0" err="1"/>
              <a:t>otimização</a:t>
            </a:r>
            <a:r>
              <a:rPr lang="en-US" dirty="0"/>
              <a:t>, que </a:t>
            </a:r>
            <a:r>
              <a:rPr lang="en-US" dirty="0" err="1"/>
              <a:t>são</a:t>
            </a:r>
            <a:r>
              <a:rPr lang="en-US" dirty="0"/>
              <a:t> um </a:t>
            </a:r>
            <a:r>
              <a:rPr lang="en-US" dirty="0" err="1"/>
              <a:t>tipo</a:t>
            </a:r>
            <a:r>
              <a:rPr lang="en-US" dirty="0"/>
              <a:t> de ferramenta de </a:t>
            </a:r>
            <a:r>
              <a:rPr lang="en-US" dirty="0" err="1"/>
              <a:t>baixo</a:t>
            </a:r>
            <a:r>
              <a:rPr lang="en-US" dirty="0"/>
              <a:t> para </a:t>
            </a:r>
            <a:r>
              <a:rPr lang="en-US" dirty="0" err="1"/>
              <a:t>cima</a:t>
            </a:r>
            <a:r>
              <a:rPr lang="en-US" dirty="0"/>
              <a:t>. </a:t>
            </a:r>
            <a:r>
              <a:rPr lang="en-US" dirty="0" err="1"/>
              <a:t>Elas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úteis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o </a:t>
            </a:r>
            <a:r>
              <a:rPr lang="en-US" dirty="0" err="1"/>
              <a:t>objetivo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calcular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um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 </a:t>
            </a:r>
            <a:r>
              <a:rPr lang="en-US" dirty="0" err="1"/>
              <a:t>deve</a:t>
            </a:r>
            <a:r>
              <a:rPr lang="en-US" dirty="0"/>
              <a:t> ser e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deve</a:t>
            </a:r>
            <a:r>
              <a:rPr lang="en-US" dirty="0"/>
              <a:t> </a:t>
            </a:r>
            <a:r>
              <a:rPr lang="en-US" dirty="0" err="1"/>
              <a:t>operar</a:t>
            </a:r>
            <a:r>
              <a:rPr lang="en-US" dirty="0"/>
              <a:t> para </a:t>
            </a:r>
            <a:r>
              <a:rPr lang="en-US" dirty="0" err="1"/>
              <a:t>atingir</a:t>
            </a:r>
            <a:r>
              <a:rPr lang="en-US" dirty="0"/>
              <a:t> um </a:t>
            </a:r>
            <a:r>
              <a:rPr lang="en-US" dirty="0" err="1"/>
              <a:t>determinado</a:t>
            </a:r>
            <a:r>
              <a:rPr lang="en-US" dirty="0"/>
              <a:t> </a:t>
            </a:r>
            <a:r>
              <a:rPr lang="en-US" dirty="0" err="1"/>
              <a:t>objetivo</a:t>
            </a:r>
            <a:r>
              <a:rPr lang="en-US" dirty="0"/>
              <a:t>. Esse </a:t>
            </a:r>
            <a:r>
              <a:rPr lang="en-US" dirty="0" err="1"/>
              <a:t>objetivo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ser,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exemplo</a:t>
            </a:r>
            <a:r>
              <a:rPr lang="en-US" dirty="0"/>
              <a:t>, a </a:t>
            </a:r>
            <a:r>
              <a:rPr lang="en-US" dirty="0" err="1"/>
              <a:t>minimização</a:t>
            </a:r>
            <a:r>
              <a:rPr lang="en-US" dirty="0"/>
              <a:t> do valor </a:t>
            </a:r>
            <a:r>
              <a:rPr lang="en-US" dirty="0" err="1"/>
              <a:t>presente</a:t>
            </a:r>
            <a:r>
              <a:rPr lang="en-US" dirty="0"/>
              <a:t> </a:t>
            </a:r>
            <a:r>
              <a:rPr lang="en-US" dirty="0" err="1"/>
              <a:t>líquido</a:t>
            </a:r>
            <a:r>
              <a:rPr lang="en-US" dirty="0"/>
              <a:t> total de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custos de </a:t>
            </a:r>
            <a:r>
              <a:rPr lang="en-US" dirty="0" err="1"/>
              <a:t>investimento</a:t>
            </a:r>
            <a:r>
              <a:rPr lang="en-US" dirty="0"/>
              <a:t> e </a:t>
            </a:r>
            <a:r>
              <a:rPr lang="en-US" dirty="0" err="1"/>
              <a:t>operação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um </a:t>
            </a:r>
            <a:r>
              <a:rPr lang="en-US" dirty="0" err="1"/>
              <a:t>sistema</a:t>
            </a:r>
            <a:r>
              <a:rPr lang="en-US" dirty="0"/>
              <a:t> de </a:t>
            </a:r>
            <a:r>
              <a:rPr lang="en-US" dirty="0" err="1"/>
              <a:t>eletricidade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próximos</a:t>
            </a:r>
            <a:r>
              <a:rPr lang="en-US" dirty="0"/>
              <a:t> </a:t>
            </a:r>
            <a:r>
              <a:rPr lang="en-US" dirty="0" err="1"/>
              <a:t>anos</a:t>
            </a:r>
            <a:r>
              <a:rPr lang="en-US" dirty="0"/>
              <a:t>. Esse </a:t>
            </a:r>
            <a:r>
              <a:rPr lang="en-US" dirty="0" err="1"/>
              <a:t>objetivo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um dos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usados</a:t>
            </a:r>
            <a:r>
              <a:rPr lang="en-US" dirty="0"/>
              <a:t>, pois </a:t>
            </a:r>
            <a:r>
              <a:rPr lang="en-US" dirty="0" err="1"/>
              <a:t>reflete</a:t>
            </a:r>
            <a:r>
              <a:rPr lang="en-US" dirty="0"/>
              <a:t> a </a:t>
            </a:r>
            <a:r>
              <a:rPr lang="en-US" dirty="0" err="1"/>
              <a:t>realidade</a:t>
            </a:r>
            <a:r>
              <a:rPr lang="en-US" dirty="0"/>
              <a:t> de que, </a:t>
            </a:r>
            <a:r>
              <a:rPr lang="en-US" dirty="0" err="1"/>
              <a:t>muitas</a:t>
            </a:r>
            <a:r>
              <a:rPr lang="en-US" dirty="0"/>
              <a:t> </a:t>
            </a:r>
            <a:r>
              <a:rPr lang="en-US" dirty="0" err="1"/>
              <a:t>vezes</a:t>
            </a:r>
            <a:r>
              <a:rPr lang="en-US" dirty="0"/>
              <a:t>, o </a:t>
            </a:r>
            <a:r>
              <a:rPr lang="en-US" dirty="0" err="1"/>
              <a:t>desenvolvimento</a:t>
            </a:r>
            <a:r>
              <a:rPr lang="en-US" dirty="0"/>
              <a:t> de um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 </a:t>
            </a:r>
            <a:r>
              <a:rPr lang="en-US" dirty="0" err="1"/>
              <a:t>ocorre</a:t>
            </a:r>
            <a:r>
              <a:rPr lang="en-US" dirty="0"/>
              <a:t> sob </a:t>
            </a:r>
            <a:r>
              <a:rPr lang="en-US" dirty="0" err="1"/>
              <a:t>restrições</a:t>
            </a:r>
            <a:r>
              <a:rPr lang="en-US" dirty="0"/>
              <a:t> </a:t>
            </a:r>
            <a:r>
              <a:rPr lang="en-US" dirty="0" err="1"/>
              <a:t>orçamentárias</a:t>
            </a:r>
            <a:r>
              <a:rPr lang="en-US" dirty="0"/>
              <a:t>. </a:t>
            </a:r>
            <a:r>
              <a:rPr lang="en-US" dirty="0" err="1"/>
              <a:t>Entretanto</a:t>
            </a:r>
            <a:r>
              <a:rPr lang="en-US" dirty="0"/>
              <a:t>, </a:t>
            </a:r>
            <a:r>
              <a:rPr lang="en-US" dirty="0" err="1"/>
              <a:t>pode</a:t>
            </a:r>
            <a:r>
              <a:rPr lang="en-US" dirty="0"/>
              <a:t> haver outros </a:t>
            </a:r>
            <a:r>
              <a:rPr lang="en-US" dirty="0" err="1"/>
              <a:t>objetivos</a:t>
            </a:r>
            <a:r>
              <a:rPr lang="en-US" dirty="0"/>
              <a:t>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exemplo</a:t>
            </a:r>
            <a:r>
              <a:rPr lang="en-US" dirty="0"/>
              <a:t>, a </a:t>
            </a:r>
            <a:r>
              <a:rPr lang="en-US" dirty="0" err="1"/>
              <a:t>minimização</a:t>
            </a:r>
            <a:r>
              <a:rPr lang="en-US" dirty="0"/>
              <a:t> das </a:t>
            </a:r>
            <a:r>
              <a:rPr lang="en-US" dirty="0" err="1"/>
              <a:t>emissões</a:t>
            </a:r>
            <a:r>
              <a:rPr lang="en-US" dirty="0"/>
              <a:t>, a </a:t>
            </a:r>
            <a:r>
              <a:rPr lang="en-US" dirty="0" err="1"/>
              <a:t>minimização</a:t>
            </a:r>
            <a:r>
              <a:rPr lang="en-US" dirty="0"/>
              <a:t> dos </a:t>
            </a:r>
            <a:r>
              <a:rPr lang="en-US" dirty="0" err="1"/>
              <a:t>impactos</a:t>
            </a:r>
            <a:r>
              <a:rPr lang="en-US" dirty="0"/>
              <a:t> do </a:t>
            </a:r>
            <a:r>
              <a:rPr lang="en-US" dirty="0" err="1"/>
              <a:t>ciclo</a:t>
            </a:r>
            <a:r>
              <a:rPr lang="en-US" dirty="0"/>
              <a:t> de </a:t>
            </a:r>
            <a:r>
              <a:rPr lang="en-US" dirty="0" err="1"/>
              <a:t>vida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outros. As ferramentas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comuns</a:t>
            </a:r>
            <a:r>
              <a:rPr lang="en-US" dirty="0"/>
              <a:t> de </a:t>
            </a:r>
            <a:r>
              <a:rPr lang="en-US" dirty="0" err="1"/>
              <a:t>otimização</a:t>
            </a:r>
            <a:r>
              <a:rPr lang="en-US" dirty="0"/>
              <a:t> de </a:t>
            </a:r>
            <a:r>
              <a:rPr lang="en-US" dirty="0" err="1"/>
              <a:t>sistemas</a:t>
            </a:r>
            <a:r>
              <a:rPr lang="en-US" dirty="0"/>
              <a:t> </a:t>
            </a:r>
            <a:r>
              <a:rPr lang="en-US" dirty="0" err="1"/>
              <a:t>energéticos</a:t>
            </a:r>
            <a:r>
              <a:rPr lang="en-US" dirty="0"/>
              <a:t> </a:t>
            </a:r>
            <a:r>
              <a:rPr lang="en-US" dirty="0" err="1"/>
              <a:t>calculam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quais </a:t>
            </a:r>
            <a:r>
              <a:rPr lang="en-US" dirty="0" err="1"/>
              <a:t>opções</a:t>
            </a:r>
            <a:r>
              <a:rPr lang="en-US" dirty="0"/>
              <a:t> de </a:t>
            </a:r>
            <a:r>
              <a:rPr lang="en-US" dirty="0" err="1"/>
              <a:t>fornecimento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devem</a:t>
            </a:r>
            <a:r>
              <a:rPr lang="en-US" dirty="0"/>
              <a:t> ser </a:t>
            </a:r>
            <a:r>
              <a:rPr lang="en-US" dirty="0" err="1"/>
              <a:t>investidas</a:t>
            </a:r>
            <a:r>
              <a:rPr lang="en-US" dirty="0"/>
              <a:t> a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ano</a:t>
            </a:r>
            <a:r>
              <a:rPr lang="en-US" dirty="0"/>
              <a:t>, </a:t>
            </a:r>
            <a:r>
              <a:rPr lang="en-US" dirty="0" err="1"/>
              <a:t>bem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e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elas</a:t>
            </a:r>
            <a:r>
              <a:rPr lang="en-US" dirty="0"/>
              <a:t> </a:t>
            </a:r>
            <a:r>
              <a:rPr lang="en-US" dirty="0" err="1"/>
              <a:t>devem</a:t>
            </a:r>
            <a:r>
              <a:rPr lang="en-US" dirty="0"/>
              <a:t> </a:t>
            </a:r>
            <a:r>
              <a:rPr lang="en-US" dirty="0" err="1"/>
              <a:t>operar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ano</a:t>
            </a:r>
            <a:r>
              <a:rPr lang="en-US" dirty="0"/>
              <a:t>.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modelos</a:t>
            </a:r>
            <a:r>
              <a:rPr lang="en-US" dirty="0"/>
              <a:t> de </a:t>
            </a:r>
            <a:r>
              <a:rPr lang="en-US" dirty="0" err="1"/>
              <a:t>otimização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dos </a:t>
            </a:r>
            <a:r>
              <a:rPr lang="en-US" dirty="0" err="1"/>
              <a:t>modelos</a:t>
            </a:r>
            <a:r>
              <a:rPr lang="en-US" dirty="0"/>
              <a:t> de </a:t>
            </a:r>
            <a:r>
              <a:rPr lang="en-US" dirty="0" err="1"/>
              <a:t>contabilidade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simulação</a:t>
            </a:r>
            <a:r>
              <a:rPr lang="en-US" dirty="0"/>
              <a:t>, pois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tiram</a:t>
            </a:r>
            <a:r>
              <a:rPr lang="en-US" dirty="0"/>
              <a:t> um simples </a:t>
            </a:r>
            <a:r>
              <a:rPr lang="en-US" dirty="0" err="1"/>
              <a:t>retrato</a:t>
            </a:r>
            <a:r>
              <a:rPr lang="en-US" dirty="0"/>
              <a:t> do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.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contrário</a:t>
            </a:r>
            <a:r>
              <a:rPr lang="en-US" dirty="0"/>
              <a:t>, </a:t>
            </a:r>
            <a:r>
              <a:rPr lang="en-US" dirty="0" err="1"/>
              <a:t>eles</a:t>
            </a:r>
            <a:r>
              <a:rPr lang="en-US" dirty="0"/>
              <a:t> </a:t>
            </a:r>
            <a:r>
              <a:rPr lang="en-US" dirty="0" err="1"/>
              <a:t>calculam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 </a:t>
            </a:r>
            <a:r>
              <a:rPr lang="en-US" dirty="0" err="1"/>
              <a:t>deve</a:t>
            </a:r>
            <a:r>
              <a:rPr lang="en-US" dirty="0"/>
              <a:t> mudar para </a:t>
            </a:r>
            <a:r>
              <a:rPr lang="en-US" dirty="0" err="1"/>
              <a:t>atingir</a:t>
            </a:r>
            <a:r>
              <a:rPr lang="en-US" dirty="0"/>
              <a:t> um </a:t>
            </a:r>
            <a:r>
              <a:rPr lang="en-US" dirty="0" err="1"/>
              <a:t>ótimo</a:t>
            </a:r>
            <a:r>
              <a:rPr lang="en-US" dirty="0"/>
              <a:t> global </a:t>
            </a:r>
            <a:r>
              <a:rPr lang="en-US" dirty="0" err="1"/>
              <a:t>ou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outras</a:t>
            </a:r>
            <a:r>
              <a:rPr lang="en-US" dirty="0"/>
              <a:t> </a:t>
            </a:r>
            <a:r>
              <a:rPr lang="en-US" dirty="0" err="1"/>
              <a:t>palavras</a:t>
            </a:r>
            <a:r>
              <a:rPr lang="en-US" dirty="0"/>
              <a:t>, o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resultado</a:t>
            </a:r>
            <a:r>
              <a:rPr lang="en-US" dirty="0"/>
              <a:t> </a:t>
            </a:r>
            <a:r>
              <a:rPr lang="en-US" dirty="0" err="1"/>
              <a:t>possível</a:t>
            </a:r>
            <a:r>
              <a:rPr lang="en-US" dirty="0"/>
              <a:t> para um </a:t>
            </a:r>
            <a:r>
              <a:rPr lang="en-US" dirty="0" err="1"/>
              <a:t>objetivo</a:t>
            </a:r>
            <a:r>
              <a:rPr lang="en-US" dirty="0"/>
              <a:t> </a:t>
            </a:r>
            <a:r>
              <a:rPr lang="en-US" dirty="0" err="1"/>
              <a:t>específico</a:t>
            </a:r>
            <a:r>
              <a:rPr lang="en-US" dirty="0"/>
              <a:t>. </a:t>
            </a:r>
            <a:r>
              <a:rPr lang="en-US" dirty="0" err="1"/>
              <a:t>Normalmente</a:t>
            </a:r>
            <a:r>
              <a:rPr lang="en-US" dirty="0"/>
              <a:t>, mas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exclusivamente</a:t>
            </a:r>
            <a:r>
              <a:rPr lang="en-US" dirty="0"/>
              <a:t>, as ferramentas de </a:t>
            </a:r>
            <a:r>
              <a:rPr lang="en-US" dirty="0" err="1"/>
              <a:t>otimização</a:t>
            </a:r>
            <a:r>
              <a:rPr lang="en-US" dirty="0"/>
              <a:t> </a:t>
            </a:r>
            <a:r>
              <a:rPr lang="en-US" dirty="0" err="1"/>
              <a:t>pressupõem</a:t>
            </a:r>
            <a:r>
              <a:rPr lang="en-US" dirty="0"/>
              <a:t> </a:t>
            </a:r>
            <a:r>
              <a:rPr lang="en-US" dirty="0" err="1"/>
              <a:t>concorrência</a:t>
            </a:r>
            <a:r>
              <a:rPr lang="en-US" dirty="0"/>
              <a:t> </a:t>
            </a:r>
            <a:r>
              <a:rPr lang="en-US" dirty="0" err="1"/>
              <a:t>perfeita</a:t>
            </a:r>
            <a:r>
              <a:rPr lang="en-US" dirty="0"/>
              <a:t>, </a:t>
            </a:r>
            <a:r>
              <a:rPr lang="en-US" dirty="0" err="1"/>
              <a:t>previsão</a:t>
            </a:r>
            <a:r>
              <a:rPr lang="en-US" dirty="0"/>
              <a:t> </a:t>
            </a:r>
            <a:r>
              <a:rPr lang="en-US" dirty="0" err="1"/>
              <a:t>perfeita</a:t>
            </a:r>
            <a:r>
              <a:rPr lang="en-US" dirty="0"/>
              <a:t> e </a:t>
            </a:r>
            <a:r>
              <a:rPr lang="en-US" dirty="0" err="1"/>
              <a:t>comportamento</a:t>
            </a:r>
            <a:r>
              <a:rPr lang="en-US" dirty="0"/>
              <a:t> </a:t>
            </a:r>
            <a:r>
              <a:rPr lang="en-US" dirty="0" err="1"/>
              <a:t>racional</a:t>
            </a:r>
            <a:r>
              <a:rPr lang="en-US" dirty="0"/>
              <a:t> dos </a:t>
            </a:r>
            <a:r>
              <a:rPr lang="en-US" dirty="0" err="1"/>
              <a:t>consumidores</a:t>
            </a:r>
            <a:r>
              <a:rPr lang="en-US" dirty="0"/>
              <a:t>. </a:t>
            </a:r>
            <a:endParaRPr dirty="0"/>
          </a:p>
        </p:txBody>
      </p:sp>
      <p:sp>
        <p:nvSpPr>
          <p:cNvPr id="202" name="Google Shape;20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Neste slide, </a:t>
            </a:r>
            <a:r>
              <a:rPr lang="en-US" dirty="0" err="1"/>
              <a:t>há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de </a:t>
            </a:r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comuns</a:t>
            </a:r>
            <a:r>
              <a:rPr lang="en-US" dirty="0"/>
              <a:t>, mas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exclusivas</a:t>
            </a:r>
            <a:r>
              <a:rPr lang="en-US" dirty="0"/>
              <a:t>, das ferramentas de </a:t>
            </a:r>
            <a:r>
              <a:rPr lang="en-US" dirty="0" err="1"/>
              <a:t>otimização</a:t>
            </a:r>
            <a:r>
              <a:rPr lang="en-US" dirty="0"/>
              <a:t> de </a:t>
            </a:r>
            <a:r>
              <a:rPr lang="en-US" dirty="0" err="1"/>
              <a:t>sistemas</a:t>
            </a:r>
            <a:r>
              <a:rPr lang="en-US" dirty="0"/>
              <a:t> </a:t>
            </a:r>
            <a:r>
              <a:rPr lang="en-US" dirty="0" err="1"/>
              <a:t>energéticos</a:t>
            </a:r>
            <a:r>
              <a:rPr lang="en-US" dirty="0"/>
              <a:t>. A </a:t>
            </a:r>
            <a:r>
              <a:rPr lang="en-US" dirty="0" err="1"/>
              <a:t>primeira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que </a:t>
            </a:r>
            <a:r>
              <a:rPr lang="en-US" dirty="0" err="1"/>
              <a:t>elas</a:t>
            </a:r>
            <a:r>
              <a:rPr lang="en-US" dirty="0"/>
              <a:t> </a:t>
            </a:r>
            <a:r>
              <a:rPr lang="en-US" dirty="0" err="1"/>
              <a:t>geralmente</a:t>
            </a:r>
            <a:r>
              <a:rPr lang="en-US" dirty="0"/>
              <a:t> </a:t>
            </a:r>
            <a:r>
              <a:rPr lang="en-US" dirty="0" err="1"/>
              <a:t>representam</a:t>
            </a:r>
            <a:r>
              <a:rPr lang="en-US" dirty="0"/>
              <a:t> </a:t>
            </a:r>
            <a:r>
              <a:rPr lang="en-US" dirty="0" err="1"/>
              <a:t>concorrência</a:t>
            </a:r>
            <a:r>
              <a:rPr lang="en-US" dirty="0"/>
              <a:t> </a:t>
            </a:r>
            <a:r>
              <a:rPr lang="en-US" dirty="0" err="1"/>
              <a:t>perfeita</a:t>
            </a:r>
            <a:r>
              <a:rPr lang="en-US" dirty="0"/>
              <a:t>. Esse </a:t>
            </a:r>
            <a:r>
              <a:rPr lang="en-US" dirty="0" err="1"/>
              <a:t>é</a:t>
            </a:r>
            <a:r>
              <a:rPr lang="en-US" dirty="0"/>
              <a:t> um </a:t>
            </a:r>
            <a:r>
              <a:rPr lang="en-US" dirty="0" err="1"/>
              <a:t>termo</a:t>
            </a:r>
            <a:r>
              <a:rPr lang="en-US" dirty="0"/>
              <a:t> </a:t>
            </a:r>
            <a:r>
              <a:rPr lang="en-US" dirty="0" err="1"/>
              <a:t>usado</a:t>
            </a:r>
            <a:r>
              <a:rPr lang="en-US" dirty="0"/>
              <a:t> no </a:t>
            </a:r>
            <a:r>
              <a:rPr lang="en-US" dirty="0" err="1"/>
              <a:t>domínio</a:t>
            </a:r>
            <a:r>
              <a:rPr lang="en-US" dirty="0"/>
              <a:t> dos mercados de </a:t>
            </a:r>
            <a:r>
              <a:rPr lang="en-US" dirty="0" err="1"/>
              <a:t>energia</a:t>
            </a:r>
            <a:r>
              <a:rPr lang="en-US" dirty="0"/>
              <a:t> e </a:t>
            </a:r>
            <a:r>
              <a:rPr lang="en-US" dirty="0" err="1"/>
              <a:t>significa</a:t>
            </a:r>
            <a:r>
              <a:rPr lang="en-US" dirty="0"/>
              <a:t> que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participantes</a:t>
            </a:r>
            <a:r>
              <a:rPr lang="en-US" dirty="0"/>
              <a:t> do mercado </a:t>
            </a:r>
            <a:r>
              <a:rPr lang="en-US" dirty="0" err="1"/>
              <a:t>competem</a:t>
            </a:r>
            <a:r>
              <a:rPr lang="en-US" dirty="0"/>
              <a:t> </a:t>
            </a:r>
            <a:r>
              <a:rPr lang="en-US" dirty="0" err="1"/>
              <a:t>livremente</a:t>
            </a:r>
            <a:r>
              <a:rPr lang="en-US" dirty="0"/>
              <a:t>, sob as </a:t>
            </a:r>
            <a:r>
              <a:rPr lang="en-US" dirty="0" err="1"/>
              <a:t>mesmas</a:t>
            </a:r>
            <a:r>
              <a:rPr lang="en-US" dirty="0"/>
              <a:t> </a:t>
            </a:r>
            <a:r>
              <a:rPr lang="en-US" dirty="0" err="1"/>
              <a:t>condições</a:t>
            </a:r>
            <a:r>
              <a:rPr lang="en-US" dirty="0"/>
              <a:t>. </a:t>
            </a:r>
            <a:r>
              <a:rPr lang="en-US" dirty="0" err="1"/>
              <a:t>Nenhum</a:t>
            </a:r>
            <a:r>
              <a:rPr lang="en-US" dirty="0"/>
              <a:t> </a:t>
            </a:r>
            <a:r>
              <a:rPr lang="en-US" dirty="0" err="1"/>
              <a:t>ator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posição</a:t>
            </a:r>
            <a:r>
              <a:rPr lang="en-US" dirty="0"/>
              <a:t> </a:t>
            </a:r>
            <a:r>
              <a:rPr lang="en-US" dirty="0" err="1"/>
              <a:t>privilegiada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outras</a:t>
            </a:r>
            <a:r>
              <a:rPr lang="en-US" dirty="0"/>
              <a:t> </a:t>
            </a:r>
            <a:r>
              <a:rPr lang="en-US" dirty="0" err="1"/>
              <a:t>palavras</a:t>
            </a:r>
            <a:r>
              <a:rPr lang="en-US" dirty="0"/>
              <a:t>,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há</a:t>
            </a:r>
            <a:r>
              <a:rPr lang="en-US" dirty="0"/>
              <a:t> </a:t>
            </a:r>
            <a:r>
              <a:rPr lang="en-US" dirty="0" err="1"/>
              <a:t>monopólio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oligopólio</a:t>
            </a:r>
            <a:r>
              <a:rPr lang="en-US" dirty="0"/>
              <a:t>. Em </a:t>
            </a:r>
            <a:r>
              <a:rPr lang="en-US" dirty="0" err="1"/>
              <a:t>termos</a:t>
            </a:r>
            <a:r>
              <a:rPr lang="en-US" dirty="0"/>
              <a:t> de </a:t>
            </a:r>
            <a:r>
              <a:rPr lang="en-US" dirty="0" err="1"/>
              <a:t>modelagem</a:t>
            </a:r>
            <a:r>
              <a:rPr lang="en-US" dirty="0"/>
              <a:t>, </a:t>
            </a:r>
            <a:r>
              <a:rPr lang="en-US" dirty="0" err="1"/>
              <a:t>isso</a:t>
            </a:r>
            <a:r>
              <a:rPr lang="en-US" dirty="0"/>
              <a:t> se </a:t>
            </a:r>
            <a:r>
              <a:rPr lang="en-US" dirty="0" err="1"/>
              <a:t>traduz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opções</a:t>
            </a:r>
            <a:r>
              <a:rPr lang="en-US" dirty="0"/>
              <a:t> de </a:t>
            </a:r>
            <a:r>
              <a:rPr lang="en-US" dirty="0" err="1"/>
              <a:t>tecnologia</a:t>
            </a:r>
            <a:r>
              <a:rPr lang="en-US" dirty="0"/>
              <a:t> </a:t>
            </a:r>
            <a:r>
              <a:rPr lang="en-US" dirty="0" err="1"/>
              <a:t>competindo</a:t>
            </a:r>
            <a:r>
              <a:rPr lang="en-US" dirty="0"/>
              <a:t> </a:t>
            </a:r>
            <a:r>
              <a:rPr lang="en-US" dirty="0" err="1"/>
              <a:t>apenas</a:t>
            </a:r>
            <a:r>
              <a:rPr lang="en-US" dirty="0"/>
              <a:t> com base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seus</a:t>
            </a:r>
            <a:r>
              <a:rPr lang="en-US" dirty="0"/>
              <a:t> custos e </a:t>
            </a:r>
            <a:r>
              <a:rPr lang="en-US" dirty="0" err="1"/>
              <a:t>características</a:t>
            </a:r>
            <a:r>
              <a:rPr lang="en-US" dirty="0"/>
              <a:t>. </a:t>
            </a:r>
            <a:r>
              <a:rPr lang="en-US" b="1" dirty="0"/>
              <a:t>Em </a:t>
            </a:r>
            <a:r>
              <a:rPr lang="en-US" b="1" dirty="0" err="1"/>
              <a:t>segundo</a:t>
            </a:r>
            <a:r>
              <a:rPr lang="en-US" b="1" dirty="0"/>
              <a:t> </a:t>
            </a:r>
            <a:r>
              <a:rPr lang="en-US" b="1" dirty="0" err="1"/>
              <a:t>lugar</a:t>
            </a:r>
            <a:r>
              <a:rPr lang="en-US" b="1" dirty="0"/>
              <a:t>, </a:t>
            </a:r>
            <a:r>
              <a:rPr lang="en-US" b="1" dirty="0" err="1"/>
              <a:t>geralmente</a:t>
            </a:r>
            <a:r>
              <a:rPr lang="en-US" b="1" dirty="0"/>
              <a:t> se </a:t>
            </a:r>
            <a:r>
              <a:rPr lang="en-US" b="1" dirty="0" err="1"/>
              <a:t>pressupõe</a:t>
            </a:r>
            <a:r>
              <a:rPr lang="en-US" b="1" dirty="0"/>
              <a:t> a </a:t>
            </a:r>
            <a:r>
              <a:rPr lang="en-US" b="1" dirty="0" err="1"/>
              <a:t>existência</a:t>
            </a:r>
            <a:r>
              <a:rPr lang="en-US" b="1" dirty="0"/>
              <a:t> de </a:t>
            </a:r>
            <a:r>
              <a:rPr lang="en-US" b="1" dirty="0" err="1"/>
              <a:t>informações</a:t>
            </a:r>
            <a:r>
              <a:rPr lang="en-US" b="1" dirty="0"/>
              <a:t>. </a:t>
            </a:r>
            <a:r>
              <a:rPr lang="en-US" dirty="0" err="1"/>
              <a:t>Isso</a:t>
            </a:r>
            <a:r>
              <a:rPr lang="en-US" dirty="0"/>
              <a:t> </a:t>
            </a:r>
            <a:r>
              <a:rPr lang="en-US" dirty="0" err="1"/>
              <a:t>significa</a:t>
            </a:r>
            <a:r>
              <a:rPr lang="en-US" dirty="0"/>
              <a:t> que o </a:t>
            </a:r>
            <a:r>
              <a:rPr lang="en-US" dirty="0" err="1"/>
              <a:t>agente</a:t>
            </a:r>
            <a:r>
              <a:rPr lang="en-US" dirty="0"/>
              <a:t> que </a:t>
            </a:r>
            <a:r>
              <a:rPr lang="en-US" dirty="0" err="1"/>
              <a:t>otimiza</a:t>
            </a:r>
            <a:r>
              <a:rPr lang="en-US" dirty="0"/>
              <a:t> o mercado (</a:t>
            </a:r>
            <a:r>
              <a:rPr lang="en-US" dirty="0" err="1"/>
              <a:t>nesse</a:t>
            </a:r>
            <a:r>
              <a:rPr lang="en-US" dirty="0"/>
              <a:t> </a:t>
            </a:r>
            <a:r>
              <a:rPr lang="en-US" dirty="0" err="1"/>
              <a:t>caso</a:t>
            </a:r>
            <a:r>
              <a:rPr lang="en-US" dirty="0"/>
              <a:t>, o </a:t>
            </a:r>
            <a:r>
              <a:rPr lang="en-US" b="1" dirty="0" err="1"/>
              <a:t>solucionador</a:t>
            </a:r>
            <a:r>
              <a:rPr lang="en-US" dirty="0"/>
              <a:t>) </a:t>
            </a:r>
            <a:r>
              <a:rPr lang="en-US" dirty="0" err="1"/>
              <a:t>conhece</a:t>
            </a:r>
            <a:r>
              <a:rPr lang="en-US" dirty="0"/>
              <a:t> </a:t>
            </a:r>
            <a:r>
              <a:rPr lang="en-US" dirty="0" err="1"/>
              <a:t>perfeitamente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custos e as </a:t>
            </a:r>
            <a:r>
              <a:rPr lang="en-US" dirty="0" err="1"/>
              <a:t>características</a:t>
            </a:r>
            <a:r>
              <a:rPr lang="en-US" dirty="0"/>
              <a:t> reais de </a:t>
            </a:r>
            <a:r>
              <a:rPr lang="en-US" dirty="0" err="1"/>
              <a:t>todas</a:t>
            </a:r>
            <a:r>
              <a:rPr lang="en-US" dirty="0"/>
              <a:t> as </a:t>
            </a:r>
            <a:r>
              <a:rPr lang="en-US" dirty="0" err="1"/>
              <a:t>opções</a:t>
            </a:r>
            <a:r>
              <a:rPr lang="en-US" dirty="0"/>
              <a:t> de </a:t>
            </a:r>
            <a:r>
              <a:rPr lang="en-US" dirty="0" err="1"/>
              <a:t>tecnologia</a:t>
            </a:r>
            <a:r>
              <a:rPr lang="en-US" dirty="0"/>
              <a:t> e </a:t>
            </a:r>
            <a:r>
              <a:rPr lang="en-US" dirty="0" err="1"/>
              <a:t>calcula</a:t>
            </a:r>
            <a:r>
              <a:rPr lang="en-US" dirty="0"/>
              <a:t> o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 de </a:t>
            </a:r>
            <a:r>
              <a:rPr lang="en-US" dirty="0" err="1"/>
              <a:t>acordo</a:t>
            </a:r>
            <a:r>
              <a:rPr lang="en-US" dirty="0"/>
              <a:t> com </a:t>
            </a:r>
            <a:r>
              <a:rPr lang="en-US" dirty="0" err="1"/>
              <a:t>eles</a:t>
            </a:r>
            <a:r>
              <a:rPr lang="en-US" dirty="0"/>
              <a:t>. </a:t>
            </a:r>
            <a:r>
              <a:rPr lang="en-US" dirty="0" err="1"/>
              <a:t>Além</a:t>
            </a:r>
            <a:r>
              <a:rPr lang="en-US" dirty="0"/>
              <a:t> </a:t>
            </a:r>
            <a:r>
              <a:rPr lang="en-US" dirty="0" err="1"/>
              <a:t>disso</a:t>
            </a:r>
            <a:r>
              <a:rPr lang="en-US" dirty="0"/>
              <a:t>, esses </a:t>
            </a:r>
            <a:r>
              <a:rPr lang="en-US" dirty="0" err="1"/>
              <a:t>modelos</a:t>
            </a:r>
            <a:r>
              <a:rPr lang="en-US" dirty="0"/>
              <a:t> </a:t>
            </a:r>
            <a:r>
              <a:rPr lang="en-US" dirty="0" err="1"/>
              <a:t>geralmente</a:t>
            </a:r>
            <a:r>
              <a:rPr lang="en-US" dirty="0"/>
              <a:t> </a:t>
            </a:r>
            <a:r>
              <a:rPr lang="en-US" dirty="0" err="1"/>
              <a:t>pressupõem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previsão</a:t>
            </a:r>
            <a:r>
              <a:rPr lang="en-US" dirty="0"/>
              <a:t> </a:t>
            </a:r>
            <a:r>
              <a:rPr lang="en-US" dirty="0" err="1"/>
              <a:t>perfeita</a:t>
            </a:r>
            <a:r>
              <a:rPr lang="en-US" dirty="0"/>
              <a:t>. Esse </a:t>
            </a:r>
            <a:r>
              <a:rPr lang="en-US" dirty="0" err="1"/>
              <a:t>é</a:t>
            </a:r>
            <a:r>
              <a:rPr lang="en-US" dirty="0"/>
              <a:t> um </a:t>
            </a:r>
            <a:r>
              <a:rPr lang="en-US" dirty="0" err="1"/>
              <a:t>subconjunto</a:t>
            </a:r>
            <a:r>
              <a:rPr lang="en-US" dirty="0"/>
              <a:t> do </a:t>
            </a:r>
            <a:r>
              <a:rPr lang="en-US" dirty="0" err="1"/>
              <a:t>ponto</a:t>
            </a:r>
            <a:r>
              <a:rPr lang="en-US" dirty="0"/>
              <a:t> anterior. </a:t>
            </a:r>
            <a:r>
              <a:rPr lang="en-US" dirty="0" err="1"/>
              <a:t>Isso</a:t>
            </a:r>
            <a:r>
              <a:rPr lang="en-US" dirty="0"/>
              <a:t> </a:t>
            </a:r>
            <a:r>
              <a:rPr lang="en-US" dirty="0" err="1"/>
              <a:t>implica</a:t>
            </a:r>
            <a:r>
              <a:rPr lang="en-US" dirty="0"/>
              <a:t> que </a:t>
            </a:r>
            <a:r>
              <a:rPr lang="en-US" dirty="0" err="1"/>
              <a:t>até</a:t>
            </a:r>
            <a:r>
              <a:rPr lang="en-US" dirty="0"/>
              <a:t> </a:t>
            </a:r>
            <a:r>
              <a:rPr lang="en-US" dirty="0" err="1"/>
              <a:t>mesmo</a:t>
            </a:r>
            <a:r>
              <a:rPr lang="en-US" dirty="0"/>
              <a:t> o </a:t>
            </a:r>
            <a:r>
              <a:rPr lang="en-US" dirty="0" err="1"/>
              <a:t>futuro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conhecido</a:t>
            </a:r>
            <a:r>
              <a:rPr lang="en-US" dirty="0"/>
              <a:t> e o </a:t>
            </a:r>
            <a:r>
              <a:rPr lang="en-US" dirty="0" err="1"/>
              <a:t>solucionador</a:t>
            </a:r>
            <a:r>
              <a:rPr lang="en-US" dirty="0"/>
              <a:t> de </a:t>
            </a:r>
            <a:r>
              <a:rPr lang="en-US" dirty="0" err="1"/>
              <a:t>otimização</a:t>
            </a:r>
            <a:r>
              <a:rPr lang="en-US" dirty="0"/>
              <a:t> </a:t>
            </a:r>
            <a:r>
              <a:rPr lang="en-US" dirty="0" err="1"/>
              <a:t>calcula</a:t>
            </a:r>
            <a:r>
              <a:rPr lang="en-US" dirty="0"/>
              <a:t> 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 de </a:t>
            </a:r>
            <a:r>
              <a:rPr lang="en-US" dirty="0" err="1"/>
              <a:t>menor</a:t>
            </a:r>
            <a:r>
              <a:rPr lang="en-US" dirty="0"/>
              <a:t> </a:t>
            </a:r>
            <a:r>
              <a:rPr lang="en-US" dirty="0" err="1"/>
              <a:t>custo</a:t>
            </a:r>
            <a:r>
              <a:rPr lang="en-US" dirty="0"/>
              <a:t> com base no que </a:t>
            </a:r>
            <a:r>
              <a:rPr lang="en-US" dirty="0" err="1"/>
              <a:t>acontece</a:t>
            </a:r>
            <a:r>
              <a:rPr lang="en-US" dirty="0"/>
              <a:t> </a:t>
            </a:r>
            <a:r>
              <a:rPr lang="en-US" dirty="0" err="1"/>
              <a:t>hoje</a:t>
            </a:r>
            <a:r>
              <a:rPr lang="en-US" dirty="0"/>
              <a:t> e no </a:t>
            </a:r>
            <a:r>
              <a:rPr lang="en-US" dirty="0" err="1"/>
              <a:t>futuro</a:t>
            </a:r>
            <a:r>
              <a:rPr lang="en-US" dirty="0"/>
              <a:t>. A </a:t>
            </a:r>
            <a:r>
              <a:rPr lang="en-US" dirty="0" err="1"/>
              <a:t>previsão</a:t>
            </a:r>
            <a:r>
              <a:rPr lang="en-US" dirty="0"/>
              <a:t> </a:t>
            </a:r>
            <a:r>
              <a:rPr lang="en-US" dirty="0" err="1"/>
              <a:t>perfeita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sempre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presumida</a:t>
            </a:r>
            <a:r>
              <a:rPr lang="en-US" dirty="0"/>
              <a:t>, mas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um </a:t>
            </a:r>
            <a:r>
              <a:rPr lang="en-US" dirty="0" err="1"/>
              <a:t>tópico</a:t>
            </a:r>
            <a:r>
              <a:rPr lang="en-US" dirty="0"/>
              <a:t> para outros </a:t>
            </a:r>
            <a:r>
              <a:rPr lang="en-US" dirty="0" err="1"/>
              <a:t>cursos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avançados</a:t>
            </a:r>
            <a:r>
              <a:rPr lang="en-US" dirty="0"/>
              <a:t>. Esses </a:t>
            </a:r>
            <a:r>
              <a:rPr lang="en-US" dirty="0" err="1"/>
              <a:t>modelos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dinâmicos</a:t>
            </a:r>
            <a:r>
              <a:rPr lang="en-US" dirty="0"/>
              <a:t>. Ou </a:t>
            </a:r>
            <a:r>
              <a:rPr lang="en-US" dirty="0" err="1"/>
              <a:t>seja</a:t>
            </a:r>
            <a:r>
              <a:rPr lang="en-US" dirty="0"/>
              <a:t>, </a:t>
            </a:r>
            <a:r>
              <a:rPr lang="en-US" dirty="0" err="1"/>
              <a:t>eles</a:t>
            </a:r>
            <a:r>
              <a:rPr lang="en-US" dirty="0"/>
              <a:t> </a:t>
            </a:r>
            <a:r>
              <a:rPr lang="en-US" dirty="0" err="1"/>
              <a:t>calculam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 </a:t>
            </a:r>
            <a:r>
              <a:rPr lang="en-US" dirty="0" err="1"/>
              <a:t>evolui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pontos</a:t>
            </a:r>
            <a:r>
              <a:rPr lang="en-US" dirty="0"/>
              <a:t> no tempo (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exemplo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anos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). Por </a:t>
            </a:r>
            <a:r>
              <a:rPr lang="en-US" dirty="0" err="1"/>
              <a:t>fim</a:t>
            </a:r>
            <a:r>
              <a:rPr lang="en-US" dirty="0"/>
              <a:t>, esses </a:t>
            </a:r>
            <a:r>
              <a:rPr lang="en-US" dirty="0" err="1"/>
              <a:t>modelos</a:t>
            </a:r>
            <a:r>
              <a:rPr lang="en-US" dirty="0"/>
              <a:t> </a:t>
            </a:r>
            <a:r>
              <a:rPr lang="en-US" dirty="0" err="1"/>
              <a:t>pressupõem</a:t>
            </a:r>
            <a:r>
              <a:rPr lang="en-US" dirty="0"/>
              <a:t> que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atores</a:t>
            </a:r>
            <a:r>
              <a:rPr lang="en-US" dirty="0"/>
              <a:t> do </a:t>
            </a:r>
            <a:r>
              <a:rPr lang="en-US" dirty="0" err="1"/>
              <a:t>sistema</a:t>
            </a:r>
            <a:r>
              <a:rPr lang="en-US" dirty="0"/>
              <a:t> se </a:t>
            </a:r>
            <a:r>
              <a:rPr lang="en-US" dirty="0" err="1"/>
              <a:t>comportam</a:t>
            </a:r>
            <a:r>
              <a:rPr lang="en-US" dirty="0"/>
              <a:t> de forma </a:t>
            </a:r>
            <a:r>
              <a:rPr lang="en-US" dirty="0" err="1"/>
              <a:t>racional</a:t>
            </a:r>
            <a:r>
              <a:rPr lang="en-US" dirty="0"/>
              <a:t>. </a:t>
            </a:r>
            <a:r>
              <a:rPr lang="en-US" dirty="0" err="1"/>
              <a:t>Isso</a:t>
            </a:r>
            <a:r>
              <a:rPr lang="en-US" dirty="0"/>
              <a:t> </a:t>
            </a:r>
            <a:r>
              <a:rPr lang="en-US" dirty="0" err="1"/>
              <a:t>significa</a:t>
            </a:r>
            <a:r>
              <a:rPr lang="en-US" dirty="0"/>
              <a:t> que as </a:t>
            </a:r>
            <a:r>
              <a:rPr lang="en-US" dirty="0" err="1"/>
              <a:t>decisões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tomadas</a:t>
            </a:r>
            <a:r>
              <a:rPr lang="en-US" dirty="0"/>
              <a:t> </a:t>
            </a:r>
            <a:r>
              <a:rPr lang="en-US" dirty="0" err="1"/>
              <a:t>apenas</a:t>
            </a:r>
            <a:r>
              <a:rPr lang="en-US" dirty="0"/>
              <a:t> com base no </a:t>
            </a:r>
            <a:r>
              <a:rPr lang="en-US" dirty="0" err="1"/>
              <a:t>custo</a:t>
            </a:r>
            <a:r>
              <a:rPr lang="en-US" dirty="0"/>
              <a:t> e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preferências</a:t>
            </a:r>
            <a:r>
              <a:rPr lang="en-US" dirty="0"/>
              <a:t> </a:t>
            </a:r>
            <a:r>
              <a:rPr lang="en-US" dirty="0" err="1"/>
              <a:t>subjetivas</a:t>
            </a:r>
            <a:r>
              <a:rPr lang="en-US" dirty="0"/>
              <a:t>, </a:t>
            </a:r>
            <a:r>
              <a:rPr lang="en-US" dirty="0" err="1"/>
              <a:t>preconceitos</a:t>
            </a:r>
            <a:r>
              <a:rPr lang="en-US" dirty="0"/>
              <a:t>, </a:t>
            </a:r>
            <a:r>
              <a:rPr lang="en-US" dirty="0" err="1"/>
              <a:t>medos</a:t>
            </a:r>
            <a:r>
              <a:rPr lang="en-US" dirty="0"/>
              <a:t>, </a:t>
            </a:r>
            <a:r>
              <a:rPr lang="en-US" dirty="0" err="1"/>
              <a:t>percepções</a:t>
            </a:r>
            <a:r>
              <a:rPr lang="en-US" dirty="0"/>
              <a:t> etc.</a:t>
            </a:r>
            <a:endParaRPr dirty="0"/>
          </a:p>
        </p:txBody>
      </p:sp>
      <p:sp>
        <p:nvSpPr>
          <p:cNvPr id="211" name="Google Shape;21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 ferramentas de </a:t>
            </a:r>
            <a:r>
              <a:rPr lang="en-US" dirty="0" err="1"/>
              <a:t>otimização</a:t>
            </a:r>
            <a:r>
              <a:rPr lang="en-US" dirty="0"/>
              <a:t> do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ajudar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planejadores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investidores</a:t>
            </a:r>
            <a:r>
              <a:rPr lang="en-US" dirty="0"/>
              <a:t> de </a:t>
            </a:r>
            <a:r>
              <a:rPr lang="en-US" dirty="0" err="1"/>
              <a:t>diversas</a:t>
            </a:r>
            <a:r>
              <a:rPr lang="en-US" dirty="0"/>
              <a:t> </a:t>
            </a:r>
            <a:r>
              <a:rPr lang="en-US" dirty="0" err="1"/>
              <a:t>maneiras</a:t>
            </a:r>
            <a:r>
              <a:rPr lang="en-US" dirty="0"/>
              <a:t>. </a:t>
            </a:r>
            <a:r>
              <a:rPr lang="en-US" dirty="0" err="1"/>
              <a:t>Elas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usadas</a:t>
            </a:r>
            <a:r>
              <a:rPr lang="en-US" dirty="0"/>
              <a:t> para </a:t>
            </a:r>
            <a:r>
              <a:rPr lang="en-US" dirty="0" err="1"/>
              <a:t>identificar</a:t>
            </a:r>
            <a:r>
              <a:rPr lang="en-US" dirty="0"/>
              <a:t> as </a:t>
            </a:r>
            <a:r>
              <a:rPr lang="en-US" dirty="0" err="1"/>
              <a:t>soluções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competitivas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termos</a:t>
            </a:r>
            <a:r>
              <a:rPr lang="en-US" dirty="0"/>
              <a:t> de </a:t>
            </a:r>
            <a:r>
              <a:rPr lang="en-US" dirty="0" err="1"/>
              <a:t>custo</a:t>
            </a:r>
            <a:r>
              <a:rPr lang="en-US" dirty="0"/>
              <a:t> para </a:t>
            </a:r>
            <a:r>
              <a:rPr lang="en-US" dirty="0" err="1"/>
              <a:t>desenvolver</a:t>
            </a:r>
            <a:r>
              <a:rPr lang="en-US" dirty="0"/>
              <a:t> e </a:t>
            </a:r>
            <a:r>
              <a:rPr lang="en-US" dirty="0" err="1"/>
              <a:t>ampliar</a:t>
            </a:r>
            <a:r>
              <a:rPr lang="en-US" dirty="0"/>
              <a:t> 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para </a:t>
            </a:r>
            <a:r>
              <a:rPr lang="en-US" dirty="0" err="1"/>
              <a:t>cumprir</a:t>
            </a:r>
            <a:r>
              <a:rPr lang="en-US" dirty="0"/>
              <a:t> as </a:t>
            </a:r>
            <a:r>
              <a:rPr lang="en-US" dirty="0" err="1"/>
              <a:t>restrições</a:t>
            </a:r>
            <a:r>
              <a:rPr lang="en-US" dirty="0"/>
              <a:t> de </a:t>
            </a:r>
            <a:r>
              <a:rPr lang="en-US" dirty="0" err="1"/>
              <a:t>emissão</a:t>
            </a:r>
            <a:r>
              <a:rPr lang="en-US" dirty="0"/>
              <a:t>. </a:t>
            </a:r>
            <a:r>
              <a:rPr lang="en-US" dirty="0" err="1"/>
              <a:t>Elas</a:t>
            </a:r>
            <a:r>
              <a:rPr lang="en-US" dirty="0"/>
              <a:t>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usadas</a:t>
            </a:r>
            <a:r>
              <a:rPr lang="en-US" dirty="0"/>
              <a:t> para </a:t>
            </a:r>
            <a:r>
              <a:rPr lang="en-US" dirty="0" err="1"/>
              <a:t>entender</a:t>
            </a:r>
            <a:r>
              <a:rPr lang="en-US" dirty="0"/>
              <a:t> quais </a:t>
            </a:r>
            <a:r>
              <a:rPr lang="en-US" dirty="0" err="1"/>
              <a:t>desenvolvimentos</a:t>
            </a:r>
            <a:r>
              <a:rPr lang="en-US" dirty="0"/>
              <a:t> </a:t>
            </a:r>
            <a:r>
              <a:rPr lang="en-US" dirty="0" err="1"/>
              <a:t>tecnológicos</a:t>
            </a:r>
            <a:r>
              <a:rPr lang="en-US" dirty="0"/>
              <a:t> </a:t>
            </a:r>
            <a:r>
              <a:rPr lang="en-US" dirty="0" err="1"/>
              <a:t>poderiam</a:t>
            </a:r>
            <a:r>
              <a:rPr lang="en-US" dirty="0"/>
              <a:t> </a:t>
            </a:r>
            <a:r>
              <a:rPr lang="en-US" dirty="0" err="1"/>
              <a:t>tornar</a:t>
            </a:r>
            <a:r>
              <a:rPr lang="en-US" dirty="0"/>
              <a:t> </a:t>
            </a:r>
            <a:r>
              <a:rPr lang="en-US" dirty="0" err="1"/>
              <a:t>determinadas</a:t>
            </a:r>
            <a:r>
              <a:rPr lang="en-US" dirty="0"/>
              <a:t> </a:t>
            </a:r>
            <a:r>
              <a:rPr lang="en-US" b="1" dirty="0" err="1"/>
              <a:t>fontes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exemplo</a:t>
            </a:r>
            <a:r>
              <a:rPr lang="en-US" dirty="0"/>
              <a:t>, solar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eólica</a:t>
            </a:r>
            <a:r>
              <a:rPr lang="en-US" dirty="0"/>
              <a:t>)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competitivas</a:t>
            </a:r>
            <a:r>
              <a:rPr lang="en-US" dirty="0"/>
              <a:t>. </a:t>
            </a:r>
            <a:r>
              <a:rPr lang="en-US" dirty="0" err="1"/>
              <a:t>Isso</a:t>
            </a:r>
            <a:r>
              <a:rPr lang="en-US" dirty="0"/>
              <a:t>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, </a:t>
            </a:r>
            <a:r>
              <a:rPr lang="en-US" dirty="0" err="1"/>
              <a:t>ajudará</a:t>
            </a:r>
            <a:r>
              <a:rPr lang="en-US" dirty="0"/>
              <a:t> a </a:t>
            </a:r>
            <a:r>
              <a:rPr lang="en-US" dirty="0" err="1"/>
              <a:t>entender</a:t>
            </a:r>
            <a:r>
              <a:rPr lang="en-US" dirty="0"/>
              <a:t> as </a:t>
            </a:r>
            <a:r>
              <a:rPr lang="en-US" dirty="0" err="1"/>
              <a:t>prioridades</a:t>
            </a:r>
            <a:r>
              <a:rPr lang="en-US" dirty="0"/>
              <a:t> de </a:t>
            </a:r>
            <a:r>
              <a:rPr lang="en-US" dirty="0" err="1"/>
              <a:t>pesquisa</a:t>
            </a:r>
            <a:r>
              <a:rPr lang="en-US" dirty="0"/>
              <a:t> e </a:t>
            </a:r>
            <a:r>
              <a:rPr lang="en-US" dirty="0" err="1"/>
              <a:t>desenvolvimento</a:t>
            </a:r>
            <a:r>
              <a:rPr lang="en-US" dirty="0"/>
              <a:t>. </a:t>
            </a:r>
            <a:r>
              <a:rPr lang="en-US" dirty="0" err="1"/>
              <a:t>Essas</a:t>
            </a:r>
            <a:r>
              <a:rPr lang="en-US" dirty="0"/>
              <a:t> ferramentas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usadas</a:t>
            </a:r>
            <a:r>
              <a:rPr lang="en-US" dirty="0"/>
              <a:t> de forma </a:t>
            </a:r>
            <a:r>
              <a:rPr lang="en-US" dirty="0" err="1"/>
              <a:t>normativa</a:t>
            </a:r>
            <a:r>
              <a:rPr lang="en-US" dirty="0"/>
              <a:t>,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seja</a:t>
            </a:r>
            <a:r>
              <a:rPr lang="en-US" dirty="0"/>
              <a:t>, para </a:t>
            </a:r>
            <a:r>
              <a:rPr lang="en-US" dirty="0" err="1"/>
              <a:t>avaliar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efeitos</a:t>
            </a:r>
            <a:r>
              <a:rPr lang="en-US" dirty="0"/>
              <a:t> de </a:t>
            </a:r>
            <a:r>
              <a:rPr lang="en-US" dirty="0" err="1"/>
              <a:t>novas</a:t>
            </a:r>
            <a:r>
              <a:rPr lang="en-US" dirty="0"/>
              <a:t> </a:t>
            </a:r>
            <a:r>
              <a:rPr lang="en-US" dirty="0" err="1"/>
              <a:t>normas</a:t>
            </a:r>
            <a:r>
              <a:rPr lang="en-US" dirty="0"/>
              <a:t>, </a:t>
            </a:r>
            <a:r>
              <a:rPr lang="en-US" dirty="0" err="1"/>
              <a:t>regulamentações</a:t>
            </a:r>
            <a:r>
              <a:rPr lang="en-US" dirty="0"/>
              <a:t>, </a:t>
            </a:r>
            <a:r>
              <a:rPr lang="en-US" dirty="0" err="1"/>
              <a:t>impostos</a:t>
            </a:r>
            <a:r>
              <a:rPr lang="en-US" dirty="0"/>
              <a:t>, </a:t>
            </a:r>
            <a:r>
              <a:rPr lang="en-US" dirty="0" err="1"/>
              <a:t>subsídios</a:t>
            </a:r>
            <a:r>
              <a:rPr lang="en-US" dirty="0"/>
              <a:t> e </a:t>
            </a:r>
            <a:r>
              <a:rPr lang="en-US" dirty="0" err="1"/>
              <a:t>assim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diante</a:t>
            </a:r>
            <a:r>
              <a:rPr lang="en-US" dirty="0"/>
              <a:t>. </a:t>
            </a:r>
            <a:r>
              <a:rPr lang="en-US" dirty="0" err="1"/>
              <a:t>Elas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usadas</a:t>
            </a:r>
            <a:r>
              <a:rPr lang="en-US" dirty="0"/>
              <a:t> para </a:t>
            </a:r>
            <a:r>
              <a:rPr lang="en-US" dirty="0" err="1"/>
              <a:t>criar</a:t>
            </a:r>
            <a:r>
              <a:rPr lang="en-US" dirty="0"/>
              <a:t> </a:t>
            </a:r>
            <a:r>
              <a:rPr lang="en-US" dirty="0" err="1"/>
              <a:t>projeções</a:t>
            </a:r>
            <a:r>
              <a:rPr lang="en-US" dirty="0"/>
              <a:t> de </a:t>
            </a:r>
            <a:r>
              <a:rPr lang="en-US" dirty="0" err="1"/>
              <a:t>emissões</a:t>
            </a:r>
            <a:r>
              <a:rPr lang="en-US" dirty="0"/>
              <a:t> de gases de </a:t>
            </a:r>
            <a:r>
              <a:rPr lang="en-US" dirty="0" err="1"/>
              <a:t>efeito</a:t>
            </a:r>
            <a:r>
              <a:rPr lang="en-US" dirty="0"/>
              <a:t> estufa </a:t>
            </a:r>
            <a:r>
              <a:rPr lang="en-US" dirty="0" err="1"/>
              <a:t>por</a:t>
            </a:r>
            <a:r>
              <a:rPr lang="en-US" dirty="0"/>
              <a:t> um </a:t>
            </a:r>
            <a:r>
              <a:rPr lang="en-US" dirty="0" err="1"/>
              <a:t>país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região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cenários</a:t>
            </a:r>
            <a:r>
              <a:rPr lang="en-US" dirty="0"/>
              <a:t>. </a:t>
            </a:r>
            <a:r>
              <a:rPr lang="en-US" dirty="0" err="1"/>
              <a:t>Podem</a:t>
            </a:r>
            <a:r>
              <a:rPr lang="en-US" dirty="0"/>
              <a:t> ser </a:t>
            </a:r>
            <a:r>
              <a:rPr lang="en-US" dirty="0" err="1"/>
              <a:t>usados</a:t>
            </a:r>
            <a:r>
              <a:rPr lang="en-US" dirty="0"/>
              <a:t> para </a:t>
            </a:r>
            <a:r>
              <a:rPr lang="en-US" dirty="0" err="1"/>
              <a:t>estimar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custos e </a:t>
            </a:r>
            <a:r>
              <a:rPr lang="en-US" dirty="0" err="1"/>
              <a:t>benefícios</a:t>
            </a:r>
            <a:r>
              <a:rPr lang="en-US" dirty="0"/>
              <a:t> da </a:t>
            </a:r>
            <a:r>
              <a:rPr lang="en-US" dirty="0" err="1"/>
              <a:t>cooperação</a:t>
            </a:r>
            <a:r>
              <a:rPr lang="en-US" dirty="0"/>
              <a:t> regional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criação</a:t>
            </a:r>
            <a:r>
              <a:rPr lang="en-US" dirty="0"/>
              <a:t> de </a:t>
            </a:r>
            <a:r>
              <a:rPr lang="en-US" dirty="0" err="1"/>
              <a:t>infraestrutura</a:t>
            </a:r>
            <a:r>
              <a:rPr lang="en-US" dirty="0"/>
              <a:t> de </a:t>
            </a:r>
            <a:r>
              <a:rPr lang="en-US" dirty="0" err="1"/>
              <a:t>fornecimento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de </a:t>
            </a:r>
            <a:r>
              <a:rPr lang="en-US" dirty="0" err="1"/>
              <a:t>infraestrutura</a:t>
            </a:r>
            <a:r>
              <a:rPr lang="en-US" dirty="0"/>
              <a:t> de </a:t>
            </a:r>
            <a:r>
              <a:rPr lang="en-US" dirty="0" err="1"/>
              <a:t>importação</a:t>
            </a:r>
            <a:r>
              <a:rPr lang="en-US" dirty="0"/>
              <a:t> e </a:t>
            </a:r>
            <a:r>
              <a:rPr lang="en-US" dirty="0" err="1"/>
              <a:t>exportação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. Em </a:t>
            </a:r>
            <a:r>
              <a:rPr lang="en-US" dirty="0" err="1"/>
              <a:t>síntese</a:t>
            </a:r>
            <a:r>
              <a:rPr lang="en-US" dirty="0"/>
              <a:t>, </a:t>
            </a:r>
            <a:r>
              <a:rPr lang="en-US" dirty="0" err="1"/>
              <a:t>são</a:t>
            </a:r>
            <a:r>
              <a:rPr lang="en-US" dirty="0"/>
              <a:t> ferramentas </a:t>
            </a:r>
            <a:r>
              <a:rPr lang="en-US" dirty="0" err="1"/>
              <a:t>poderosas</a:t>
            </a:r>
            <a:r>
              <a:rPr lang="en-US" dirty="0"/>
              <a:t> para </a:t>
            </a:r>
            <a:r>
              <a:rPr lang="en-US" dirty="0" err="1"/>
              <a:t>análises</a:t>
            </a:r>
            <a:r>
              <a:rPr lang="en-US" dirty="0"/>
              <a:t> de </a:t>
            </a:r>
            <a:r>
              <a:rPr lang="en-US" dirty="0" err="1"/>
              <a:t>custo-benefício</a:t>
            </a:r>
            <a:r>
              <a:rPr lang="en-US" dirty="0"/>
              <a:t> de </a:t>
            </a:r>
            <a:r>
              <a:rPr lang="en-US" dirty="0" err="1"/>
              <a:t>tecnologia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desenvolvimentos</a:t>
            </a:r>
            <a:r>
              <a:rPr lang="en-US" dirty="0"/>
              <a:t> de </a:t>
            </a:r>
            <a:r>
              <a:rPr lang="en-US" dirty="0" err="1"/>
              <a:t>políticas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escalas</a:t>
            </a:r>
            <a:r>
              <a:rPr lang="en-US" dirty="0"/>
              <a:t>. Eles </a:t>
            </a:r>
            <a:r>
              <a:rPr lang="en-US" dirty="0" err="1"/>
              <a:t>fornecem</a:t>
            </a:r>
            <a:r>
              <a:rPr lang="en-US" dirty="0"/>
              <a:t> insights para </a:t>
            </a:r>
            <a:r>
              <a:rPr lang="en-US" dirty="0" err="1"/>
              <a:t>planejadores</a:t>
            </a:r>
            <a:r>
              <a:rPr lang="en-US" dirty="0"/>
              <a:t> e </a:t>
            </a:r>
            <a:r>
              <a:rPr lang="en-US" dirty="0" err="1"/>
              <a:t>investidores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possíveis</a:t>
            </a:r>
            <a:r>
              <a:rPr lang="en-US" dirty="0"/>
              <a:t> </a:t>
            </a:r>
            <a:r>
              <a:rPr lang="en-US" dirty="0" err="1"/>
              <a:t>futuros</a:t>
            </a:r>
            <a:r>
              <a:rPr lang="en-US" dirty="0"/>
              <a:t>, </a:t>
            </a:r>
            <a:r>
              <a:rPr lang="en-US" dirty="0" err="1"/>
              <a:t>alternativas</a:t>
            </a:r>
            <a:r>
              <a:rPr lang="en-US" dirty="0"/>
              <a:t>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práticas</a:t>
            </a:r>
            <a:r>
              <a:rPr lang="en-US" dirty="0"/>
              <a:t> </a:t>
            </a:r>
            <a:r>
              <a:rPr lang="en-US" dirty="0" err="1"/>
              <a:t>atuais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decisões</a:t>
            </a:r>
            <a:r>
              <a:rPr lang="en-US" dirty="0"/>
              <a:t> de </a:t>
            </a:r>
            <a:r>
              <a:rPr lang="en-US" dirty="0" err="1"/>
              <a:t>planejamento</a:t>
            </a:r>
            <a:r>
              <a:rPr lang="en-US" dirty="0"/>
              <a:t> </a:t>
            </a:r>
            <a:r>
              <a:rPr lang="en-US" dirty="0" err="1"/>
              <a:t>estratégico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 ferramentas de </a:t>
            </a:r>
            <a:r>
              <a:rPr lang="en-US" dirty="0" err="1"/>
              <a:t>otimização</a:t>
            </a:r>
            <a:r>
              <a:rPr lang="en-US" dirty="0"/>
              <a:t> do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 e outros </a:t>
            </a:r>
            <a:r>
              <a:rPr lang="en-US" dirty="0" err="1"/>
              <a:t>tipos</a:t>
            </a:r>
            <a:r>
              <a:rPr lang="en-US" dirty="0"/>
              <a:t> de ferramentas de </a:t>
            </a:r>
            <a:r>
              <a:rPr lang="en-US" dirty="0" err="1"/>
              <a:t>modelagem</a:t>
            </a:r>
            <a:r>
              <a:rPr lang="en-US" dirty="0"/>
              <a:t> </a:t>
            </a:r>
            <a:r>
              <a:rPr lang="en-US" dirty="0" err="1"/>
              <a:t>energética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escopos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. Em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trabalho</a:t>
            </a:r>
            <a:r>
              <a:rPr lang="en-US" dirty="0"/>
              <a:t>, Welsch resume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escopos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nesta</a:t>
            </a:r>
            <a:r>
              <a:rPr lang="en-US" dirty="0"/>
              <a:t> </a:t>
            </a:r>
            <a:r>
              <a:rPr lang="en-US" dirty="0" err="1"/>
              <a:t>figura</a:t>
            </a:r>
            <a:r>
              <a:rPr lang="en-US" dirty="0"/>
              <a:t>. </a:t>
            </a:r>
            <a:r>
              <a:rPr lang="en-US" dirty="0" err="1"/>
              <a:t>Começando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canto inferior </a:t>
            </a:r>
            <a:r>
              <a:rPr lang="en-US" dirty="0" err="1"/>
              <a:t>direito</a:t>
            </a:r>
            <a:r>
              <a:rPr lang="en-US" dirty="0"/>
              <a:t>, </a:t>
            </a:r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modelos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realizam</a:t>
            </a:r>
            <a:r>
              <a:rPr lang="en-US" dirty="0"/>
              <a:t> </a:t>
            </a:r>
            <a:r>
              <a:rPr lang="en-US" dirty="0" err="1"/>
              <a:t>análises</a:t>
            </a:r>
            <a:r>
              <a:rPr lang="en-US" dirty="0"/>
              <a:t> de </a:t>
            </a:r>
            <a:r>
              <a:rPr lang="en-US" dirty="0" err="1"/>
              <a:t>longo</a:t>
            </a:r>
            <a:r>
              <a:rPr lang="en-US" dirty="0"/>
              <a:t> </a:t>
            </a:r>
            <a:r>
              <a:rPr lang="en-US" dirty="0" err="1"/>
              <a:t>prazo</a:t>
            </a:r>
            <a:r>
              <a:rPr lang="en-US" dirty="0"/>
              <a:t>, </a:t>
            </a:r>
            <a:r>
              <a:rPr lang="en-US" dirty="0" err="1"/>
              <a:t>abrangendo</a:t>
            </a:r>
            <a:r>
              <a:rPr lang="en-US" dirty="0"/>
              <a:t> um </a:t>
            </a:r>
            <a:r>
              <a:rPr lang="en-US" dirty="0" err="1"/>
              <a:t>período</a:t>
            </a:r>
            <a:r>
              <a:rPr lang="en-US" dirty="0"/>
              <a:t> de </a:t>
            </a:r>
            <a:r>
              <a:rPr lang="en-US" dirty="0" err="1"/>
              <a:t>décadas</a:t>
            </a:r>
            <a:r>
              <a:rPr lang="en-US" dirty="0"/>
              <a:t>. </a:t>
            </a:r>
            <a:r>
              <a:rPr lang="en-US" dirty="0" err="1"/>
              <a:t>Essas</a:t>
            </a:r>
            <a:r>
              <a:rPr lang="en-US" dirty="0"/>
              <a:t> ferramentas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usadas</a:t>
            </a:r>
            <a:r>
              <a:rPr lang="en-US" dirty="0"/>
              <a:t> </a:t>
            </a:r>
            <a:r>
              <a:rPr lang="en-US" dirty="0" err="1"/>
              <a:t>principalmente</a:t>
            </a:r>
            <a:r>
              <a:rPr lang="en-US" dirty="0"/>
              <a:t> para </a:t>
            </a:r>
            <a:r>
              <a:rPr lang="en-US" dirty="0" err="1"/>
              <a:t>planejamento</a:t>
            </a:r>
            <a:r>
              <a:rPr lang="en-US" dirty="0"/>
              <a:t> </a:t>
            </a:r>
            <a:r>
              <a:rPr lang="en-US" dirty="0" err="1"/>
              <a:t>estratégico</a:t>
            </a:r>
            <a:r>
              <a:rPr lang="en-US" dirty="0"/>
              <a:t>, tendo </a:t>
            </a:r>
            <a:r>
              <a:rPr lang="en-US" dirty="0" err="1"/>
              <a:t>em</a:t>
            </a:r>
            <a:r>
              <a:rPr lang="en-US" dirty="0"/>
              <a:t> vista as </a:t>
            </a:r>
            <a:r>
              <a:rPr lang="en-US" dirty="0" err="1"/>
              <a:t>metas</a:t>
            </a:r>
            <a:r>
              <a:rPr lang="en-US" dirty="0"/>
              <a:t> de </a:t>
            </a:r>
            <a:r>
              <a:rPr lang="en-US" dirty="0" err="1"/>
              <a:t>longo</a:t>
            </a:r>
            <a:r>
              <a:rPr lang="en-US" dirty="0"/>
              <a:t> </a:t>
            </a:r>
            <a:r>
              <a:rPr lang="en-US" dirty="0" err="1"/>
              <a:t>prazo</a:t>
            </a:r>
            <a:r>
              <a:rPr lang="en-US" dirty="0"/>
              <a:t>. </a:t>
            </a:r>
            <a:r>
              <a:rPr lang="en-US" dirty="0" err="1"/>
              <a:t>Prosseguindo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direção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topo, as ferramentas para </a:t>
            </a:r>
            <a:r>
              <a:rPr lang="en-US" dirty="0" err="1"/>
              <a:t>análise</a:t>
            </a:r>
            <a:r>
              <a:rPr lang="en-US" dirty="0"/>
              <a:t> do mercado de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geralmente</a:t>
            </a:r>
            <a:r>
              <a:rPr lang="en-US" dirty="0"/>
              <a:t> se </a:t>
            </a:r>
            <a:r>
              <a:rPr lang="en-US" dirty="0" err="1"/>
              <a:t>concentram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períodos</a:t>
            </a:r>
            <a:r>
              <a:rPr lang="en-US" dirty="0"/>
              <a:t> de tempo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curtos</a:t>
            </a:r>
            <a:r>
              <a:rPr lang="en-US" dirty="0"/>
              <a:t>, </a:t>
            </a:r>
            <a:r>
              <a:rPr lang="en-US" dirty="0" err="1"/>
              <a:t>relevantes</a:t>
            </a:r>
            <a:r>
              <a:rPr lang="en-US" dirty="0"/>
              <a:t> para a </a:t>
            </a:r>
            <a:r>
              <a:rPr lang="en-US" dirty="0" err="1"/>
              <a:t>infraestrutura</a:t>
            </a:r>
            <a:r>
              <a:rPr lang="en-US" dirty="0"/>
              <a:t> do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 </a:t>
            </a:r>
            <a:r>
              <a:rPr lang="en-US" dirty="0" err="1"/>
              <a:t>existente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comprometida</a:t>
            </a:r>
            <a:r>
              <a:rPr lang="en-US" dirty="0"/>
              <a:t>. </a:t>
            </a:r>
            <a:r>
              <a:rPr lang="en-US" dirty="0" err="1"/>
              <a:t>Normalmente</a:t>
            </a:r>
            <a:r>
              <a:rPr lang="en-US" dirty="0"/>
              <a:t>, </a:t>
            </a:r>
            <a:r>
              <a:rPr lang="en-US" dirty="0" err="1"/>
              <a:t>elas</a:t>
            </a:r>
            <a:r>
              <a:rPr lang="en-US" dirty="0"/>
              <a:t> </a:t>
            </a:r>
            <a:r>
              <a:rPr lang="en-US" dirty="0" err="1"/>
              <a:t>abrangem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anos</a:t>
            </a:r>
            <a:r>
              <a:rPr lang="en-US" dirty="0"/>
              <a:t> do que as ferramentas de </a:t>
            </a:r>
            <a:r>
              <a:rPr lang="en-US" dirty="0" err="1"/>
              <a:t>longo</a:t>
            </a:r>
            <a:r>
              <a:rPr lang="en-US" dirty="0"/>
              <a:t> </a:t>
            </a:r>
            <a:r>
              <a:rPr lang="en-US" dirty="0" err="1"/>
              <a:t>prazo</a:t>
            </a:r>
            <a:r>
              <a:rPr lang="en-US" dirty="0"/>
              <a:t>, mas </a:t>
            </a:r>
            <a:r>
              <a:rPr lang="en-US" dirty="0" err="1"/>
              <a:t>têm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detalhamento</a:t>
            </a:r>
            <a:r>
              <a:rPr lang="en-US" dirty="0"/>
              <a:t> </a:t>
            </a:r>
            <a:r>
              <a:rPr lang="en-US" dirty="0" err="1"/>
              <a:t>tecnológico</a:t>
            </a:r>
            <a:r>
              <a:rPr lang="en-US" dirty="0"/>
              <a:t>, a </a:t>
            </a:r>
            <a:r>
              <a:rPr lang="en-US" dirty="0" err="1"/>
              <a:t>fim</a:t>
            </a:r>
            <a:r>
              <a:rPr lang="en-US" dirty="0"/>
              <a:t> de </a:t>
            </a:r>
            <a:r>
              <a:rPr lang="en-US" dirty="0" err="1"/>
              <a:t>avaliar</a:t>
            </a:r>
            <a:r>
              <a:rPr lang="en-US" dirty="0"/>
              <a:t> as </a:t>
            </a:r>
            <a:r>
              <a:rPr lang="en-US" dirty="0" err="1"/>
              <a:t>inúmeras</a:t>
            </a:r>
            <a:r>
              <a:rPr lang="en-US" dirty="0"/>
              <a:t> </a:t>
            </a:r>
            <a:r>
              <a:rPr lang="en-US" dirty="0" err="1"/>
              <a:t>dinâmicas</a:t>
            </a:r>
            <a:r>
              <a:rPr lang="en-US" dirty="0"/>
              <a:t> que </a:t>
            </a:r>
            <a:r>
              <a:rPr lang="en-US" dirty="0" err="1"/>
              <a:t>ocorrem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mercados de </a:t>
            </a:r>
            <a:r>
              <a:rPr lang="en-US" dirty="0" err="1"/>
              <a:t>energia</a:t>
            </a:r>
            <a:r>
              <a:rPr lang="en-US" dirty="0"/>
              <a:t>. São </a:t>
            </a:r>
            <a:r>
              <a:rPr lang="en-US" dirty="0" err="1"/>
              <a:t>usadas</a:t>
            </a:r>
            <a:r>
              <a:rPr lang="en-US" dirty="0"/>
              <a:t> para fins de </a:t>
            </a:r>
            <a:r>
              <a:rPr lang="en-US" dirty="0" err="1"/>
              <a:t>planejamento</a:t>
            </a:r>
            <a:r>
              <a:rPr lang="en-US" dirty="0"/>
              <a:t> </a:t>
            </a:r>
            <a:r>
              <a:rPr lang="en-US" dirty="0" err="1"/>
              <a:t>estratégico</a:t>
            </a:r>
            <a:r>
              <a:rPr lang="en-US" dirty="0"/>
              <a:t> de </a:t>
            </a:r>
            <a:r>
              <a:rPr lang="en-US" dirty="0" err="1"/>
              <a:t>médio</a:t>
            </a:r>
            <a:r>
              <a:rPr lang="en-US" dirty="0"/>
              <a:t> </a:t>
            </a:r>
            <a:r>
              <a:rPr lang="en-US" dirty="0" err="1"/>
              <a:t>prazo</a:t>
            </a:r>
            <a:r>
              <a:rPr lang="en-US" dirty="0"/>
              <a:t> e </a:t>
            </a:r>
            <a:r>
              <a:rPr lang="en-US" dirty="0" err="1"/>
              <a:t>projeto</a:t>
            </a:r>
            <a:r>
              <a:rPr lang="en-US" dirty="0"/>
              <a:t> de </a:t>
            </a:r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eletricidade</a:t>
            </a:r>
            <a:r>
              <a:rPr lang="en-US" dirty="0"/>
              <a:t>.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modelos</a:t>
            </a:r>
            <a:r>
              <a:rPr lang="en-US" dirty="0"/>
              <a:t> para </a:t>
            </a:r>
            <a:r>
              <a:rPr lang="en-US" dirty="0" err="1"/>
              <a:t>análise</a:t>
            </a:r>
            <a:r>
              <a:rPr lang="en-US" dirty="0"/>
              <a:t> de </a:t>
            </a:r>
            <a:r>
              <a:rPr lang="en-US" dirty="0" err="1"/>
              <a:t>fluxo</a:t>
            </a:r>
            <a:r>
              <a:rPr lang="en-US" dirty="0"/>
              <a:t> de carga e </a:t>
            </a:r>
            <a:r>
              <a:rPr lang="en-US" dirty="0" err="1"/>
              <a:t>estabilidade</a:t>
            </a:r>
            <a:r>
              <a:rPr lang="en-US" dirty="0"/>
              <a:t> </a:t>
            </a:r>
            <a:r>
              <a:rPr lang="en-US" dirty="0" err="1"/>
              <a:t>concentram</a:t>
            </a:r>
            <a:r>
              <a:rPr lang="en-US" dirty="0"/>
              <a:t>-se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questões</a:t>
            </a:r>
            <a:r>
              <a:rPr lang="en-US" dirty="0"/>
              <a:t> que </a:t>
            </a:r>
            <a:r>
              <a:rPr lang="en-US" dirty="0" err="1"/>
              <a:t>ocorrem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escala</a:t>
            </a:r>
            <a:r>
              <a:rPr lang="en-US" dirty="0"/>
              <a:t> de </a:t>
            </a:r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dias</a:t>
            </a:r>
            <a:r>
              <a:rPr lang="en-US" dirty="0"/>
              <a:t>, horas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</a:t>
            </a:r>
            <a:r>
              <a:rPr lang="en-US" dirty="0" err="1"/>
              <a:t>segundos</a:t>
            </a:r>
            <a:r>
              <a:rPr lang="en-US" dirty="0"/>
              <a:t>. Eles </a:t>
            </a:r>
            <a:r>
              <a:rPr lang="en-US" dirty="0" err="1"/>
              <a:t>têm</a:t>
            </a:r>
            <a:r>
              <a:rPr lang="en-US" dirty="0"/>
              <a:t> alto </a:t>
            </a:r>
            <a:r>
              <a:rPr lang="en-US" dirty="0" err="1"/>
              <a:t>nível</a:t>
            </a:r>
            <a:r>
              <a:rPr lang="en-US" dirty="0"/>
              <a:t> de </a:t>
            </a:r>
            <a:r>
              <a:rPr lang="en-US" dirty="0" err="1"/>
              <a:t>detalhamento</a:t>
            </a:r>
            <a:r>
              <a:rPr lang="en-US" dirty="0"/>
              <a:t> </a:t>
            </a:r>
            <a:r>
              <a:rPr lang="en-US" dirty="0" err="1"/>
              <a:t>tecnológico</a:t>
            </a:r>
            <a:r>
              <a:rPr lang="en-US" dirty="0"/>
              <a:t> e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usados</a:t>
            </a:r>
            <a:r>
              <a:rPr lang="en-US" dirty="0"/>
              <a:t> </a:t>
            </a:r>
            <a:r>
              <a:rPr lang="en-US" dirty="0" err="1"/>
              <a:t>especificamente</a:t>
            </a:r>
            <a:r>
              <a:rPr lang="en-US" dirty="0"/>
              <a:t> para fins de </a:t>
            </a:r>
            <a:r>
              <a:rPr lang="en-US" dirty="0" err="1"/>
              <a:t>projeto</a:t>
            </a:r>
            <a:r>
              <a:rPr lang="en-US" dirty="0"/>
              <a:t> e </a:t>
            </a:r>
            <a:r>
              <a:rPr lang="en-US" dirty="0" err="1"/>
              <a:t>operação</a:t>
            </a:r>
            <a:r>
              <a:rPr lang="en-US" dirty="0"/>
              <a:t>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exemplo</a:t>
            </a:r>
            <a:r>
              <a:rPr lang="en-US" dirty="0"/>
              <a:t>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Operadores</a:t>
            </a:r>
            <a:r>
              <a:rPr lang="en-US" dirty="0"/>
              <a:t> de Sistemas de </a:t>
            </a:r>
            <a:r>
              <a:rPr lang="en-US" dirty="0" err="1"/>
              <a:t>Transmissão</a:t>
            </a:r>
            <a:r>
              <a:rPr lang="en-US" dirty="0"/>
              <a:t>. As ferramentas </a:t>
            </a:r>
            <a:r>
              <a:rPr lang="en-US" dirty="0" err="1"/>
              <a:t>usadas</a:t>
            </a:r>
            <a:r>
              <a:rPr lang="en-US" dirty="0"/>
              <a:t> </a:t>
            </a:r>
            <a:r>
              <a:rPr lang="en-US" dirty="0" err="1"/>
              <a:t>neste</a:t>
            </a:r>
            <a:r>
              <a:rPr lang="en-US" dirty="0"/>
              <a:t> </a:t>
            </a:r>
            <a:r>
              <a:rPr lang="en-US" dirty="0" err="1"/>
              <a:t>curso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ferramentas de </a:t>
            </a:r>
            <a:r>
              <a:rPr lang="en-US" dirty="0" err="1"/>
              <a:t>longo</a:t>
            </a:r>
            <a:r>
              <a:rPr lang="en-US" dirty="0"/>
              <a:t> </a:t>
            </a:r>
            <a:r>
              <a:rPr lang="en-US" dirty="0" err="1"/>
              <a:t>prazo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231" name="Google Shape;23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a ferramenta </a:t>
            </a:r>
            <a:r>
              <a:rPr lang="en-US" dirty="0" err="1"/>
              <a:t>usada</a:t>
            </a:r>
            <a:r>
              <a:rPr lang="en-US" dirty="0"/>
              <a:t> </a:t>
            </a:r>
            <a:r>
              <a:rPr lang="en-US" dirty="0" err="1"/>
              <a:t>neste</a:t>
            </a:r>
            <a:r>
              <a:rPr lang="en-US" dirty="0"/>
              <a:t> </a:t>
            </a:r>
            <a:r>
              <a:rPr lang="en-US" dirty="0" err="1"/>
              <a:t>curso</a:t>
            </a:r>
            <a:r>
              <a:rPr lang="en-US" dirty="0"/>
              <a:t>. </a:t>
            </a:r>
            <a:r>
              <a:rPr lang="en-US" dirty="0" err="1"/>
              <a:t>Trata</a:t>
            </a:r>
            <a:r>
              <a:rPr lang="en-US" dirty="0"/>
              <a:t>-se de </a:t>
            </a:r>
            <a:r>
              <a:rPr lang="en-US" dirty="0" err="1"/>
              <a:t>uma</a:t>
            </a:r>
            <a:r>
              <a:rPr lang="en-US" dirty="0"/>
              <a:t> ferramenta de </a:t>
            </a:r>
            <a:r>
              <a:rPr lang="en-US" dirty="0" err="1"/>
              <a:t>modelagem</a:t>
            </a:r>
            <a:r>
              <a:rPr lang="en-US" dirty="0"/>
              <a:t> de </a:t>
            </a:r>
            <a:r>
              <a:rPr lang="en-US" dirty="0" err="1"/>
              <a:t>longo</a:t>
            </a:r>
            <a:r>
              <a:rPr lang="en-US" dirty="0"/>
              <a:t> </a:t>
            </a:r>
            <a:r>
              <a:rPr lang="en-US" dirty="0" err="1"/>
              <a:t>prazo</a:t>
            </a:r>
            <a:r>
              <a:rPr lang="en-US" dirty="0"/>
              <a:t> para a </a:t>
            </a:r>
            <a:r>
              <a:rPr lang="en-US" dirty="0" err="1"/>
              <a:t>otimização</a:t>
            </a:r>
            <a:r>
              <a:rPr lang="en-US" dirty="0"/>
              <a:t> de </a:t>
            </a:r>
            <a:r>
              <a:rPr lang="en-US" dirty="0" err="1"/>
              <a:t>investimentos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sistemas</a:t>
            </a:r>
            <a:r>
              <a:rPr lang="en-US" dirty="0"/>
              <a:t> </a:t>
            </a:r>
            <a:r>
              <a:rPr lang="en-US" dirty="0" err="1"/>
              <a:t>energéticos</a:t>
            </a:r>
            <a:r>
              <a:rPr lang="en-US" dirty="0"/>
              <a:t>.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criada</a:t>
            </a:r>
            <a:r>
              <a:rPr lang="en-US" dirty="0"/>
              <a:t> </a:t>
            </a:r>
            <a:r>
              <a:rPr lang="en-US" dirty="0" err="1"/>
              <a:t>originalmente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ferramenta de </a:t>
            </a:r>
            <a:r>
              <a:rPr lang="en-US" dirty="0" err="1"/>
              <a:t>modelagem</a:t>
            </a:r>
            <a:r>
              <a:rPr lang="en-US" dirty="0"/>
              <a:t> do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, mas </a:t>
            </a:r>
            <a:r>
              <a:rPr lang="en-US" dirty="0" err="1"/>
              <a:t>também</a:t>
            </a:r>
            <a:r>
              <a:rPr lang="en-US" dirty="0"/>
              <a:t> a </a:t>
            </a:r>
            <a:r>
              <a:rPr lang="en-US" dirty="0" err="1"/>
              <a:t>usaremos</a:t>
            </a:r>
            <a:r>
              <a:rPr lang="en-US" dirty="0"/>
              <a:t> para </a:t>
            </a:r>
            <a:r>
              <a:rPr lang="en-US" dirty="0" err="1"/>
              <a:t>analisar</a:t>
            </a:r>
            <a:r>
              <a:rPr lang="en-US" dirty="0"/>
              <a:t> a </a:t>
            </a:r>
            <a:r>
              <a:rPr lang="en-US" dirty="0" err="1"/>
              <a:t>dinâmica</a:t>
            </a:r>
            <a:r>
              <a:rPr lang="en-US" dirty="0"/>
              <a:t> </a:t>
            </a:r>
            <a:r>
              <a:rPr lang="en-US" dirty="0" err="1"/>
              <a:t>relativa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clima</a:t>
            </a:r>
            <a:r>
              <a:rPr lang="en-US" dirty="0"/>
              <a:t>, à terra e à </a:t>
            </a:r>
            <a:r>
              <a:rPr lang="en-US" dirty="0" err="1"/>
              <a:t>água</a:t>
            </a:r>
            <a:r>
              <a:rPr lang="en-US" dirty="0"/>
              <a:t>. </a:t>
            </a: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a sigla de Open Source energy Modelling System (Sistema de </a:t>
            </a:r>
            <a:r>
              <a:rPr lang="en-US" dirty="0" err="1"/>
              <a:t>modelagem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de </a:t>
            </a:r>
            <a:r>
              <a:rPr lang="en-US" dirty="0" err="1"/>
              <a:t>código</a:t>
            </a:r>
            <a:r>
              <a:rPr lang="en-US" dirty="0"/>
              <a:t> </a:t>
            </a:r>
            <a:r>
              <a:rPr lang="en-US" dirty="0" err="1"/>
              <a:t>aberto</a:t>
            </a:r>
            <a:r>
              <a:rPr lang="en-US" dirty="0"/>
              <a:t>). Ele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apresentado</a:t>
            </a:r>
            <a:r>
              <a:rPr lang="en-US" dirty="0"/>
              <a:t> pela </a:t>
            </a:r>
            <a:r>
              <a:rPr lang="en-US" dirty="0" err="1"/>
              <a:t>primeira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no Workshop Internacional de Energia </a:t>
            </a:r>
            <a:r>
              <a:rPr lang="en-US" dirty="0" err="1"/>
              <a:t>em</a:t>
            </a:r>
            <a:r>
              <a:rPr lang="en-US" dirty="0"/>
              <a:t> Paris, </a:t>
            </a:r>
            <a:r>
              <a:rPr lang="en-US" dirty="0" err="1"/>
              <a:t>em</a:t>
            </a:r>
            <a:r>
              <a:rPr lang="en-US" dirty="0"/>
              <a:t> 2008, e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publicado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2011 </a:t>
            </a:r>
            <a:r>
              <a:rPr lang="en-US" dirty="0" err="1"/>
              <a:t>por</a:t>
            </a:r>
            <a:r>
              <a:rPr lang="en-US" dirty="0"/>
              <a:t> um </a:t>
            </a:r>
            <a:r>
              <a:rPr lang="en-US" dirty="0" err="1"/>
              <a:t>grupo</a:t>
            </a:r>
            <a:r>
              <a:rPr lang="en-US" dirty="0"/>
              <a:t> de </a:t>
            </a:r>
            <a:r>
              <a:rPr lang="en-US" dirty="0" err="1"/>
              <a:t>autores</a:t>
            </a:r>
            <a:r>
              <a:rPr lang="en-US" dirty="0"/>
              <a:t> e </a:t>
            </a:r>
            <a:r>
              <a:rPr lang="en-US" dirty="0" err="1"/>
              <a:t>instituições</a:t>
            </a:r>
            <a:r>
              <a:rPr lang="en-US" dirty="0"/>
              <a:t> </a:t>
            </a:r>
            <a:r>
              <a:rPr lang="en-US" dirty="0" err="1"/>
              <a:t>liderado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Mark Howells. O </a:t>
            </a:r>
            <a:r>
              <a:rPr lang="en-US" dirty="0" err="1"/>
              <a:t>OSeMOSYS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um </a:t>
            </a:r>
            <a:r>
              <a:rPr lang="en-US" dirty="0" err="1"/>
              <a:t>gerador</a:t>
            </a:r>
            <a:r>
              <a:rPr lang="en-US" dirty="0"/>
              <a:t> de </a:t>
            </a:r>
            <a:r>
              <a:rPr lang="en-US" dirty="0" err="1"/>
              <a:t>modelos</a:t>
            </a:r>
            <a:r>
              <a:rPr lang="en-US" dirty="0"/>
              <a:t>,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seja</a:t>
            </a:r>
            <a:r>
              <a:rPr lang="en-US" dirty="0"/>
              <a:t>, </a:t>
            </a:r>
            <a:r>
              <a:rPr lang="en-US" dirty="0" err="1"/>
              <a:t>uma</a:t>
            </a:r>
            <a:r>
              <a:rPr lang="en-US" dirty="0"/>
              <a:t> ferramenta que </a:t>
            </a:r>
            <a:r>
              <a:rPr lang="en-US" dirty="0" err="1"/>
              <a:t>pode</a:t>
            </a:r>
            <a:r>
              <a:rPr lang="en-US" dirty="0"/>
              <a:t> ser </a:t>
            </a:r>
            <a:r>
              <a:rPr lang="en-US" dirty="0" err="1"/>
              <a:t>usada</a:t>
            </a:r>
            <a:r>
              <a:rPr lang="en-US" dirty="0"/>
              <a:t> para </a:t>
            </a:r>
            <a:r>
              <a:rPr lang="en-US" dirty="0" err="1"/>
              <a:t>criar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modelos</a:t>
            </a:r>
            <a:r>
              <a:rPr lang="en-US" dirty="0"/>
              <a:t> </a:t>
            </a:r>
            <a:r>
              <a:rPr lang="en-US" dirty="0" err="1"/>
              <a:t>usando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entradas. Neste slide, </a:t>
            </a:r>
            <a:r>
              <a:rPr lang="en-US" dirty="0" err="1"/>
              <a:t>estão</a:t>
            </a:r>
            <a:r>
              <a:rPr lang="en-US" dirty="0"/>
              <a:t> </a:t>
            </a:r>
            <a:r>
              <a:rPr lang="en-US" dirty="0" err="1"/>
              <a:t>listadas</a:t>
            </a:r>
            <a:r>
              <a:rPr lang="en-US" dirty="0"/>
              <a:t>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características</a:t>
            </a:r>
            <a:r>
              <a:rPr lang="en-US" dirty="0"/>
              <a:t>, que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 para </a:t>
            </a:r>
            <a:r>
              <a:rPr lang="en-US" dirty="0" err="1"/>
              <a:t>entender</a:t>
            </a:r>
            <a:r>
              <a:rPr lang="en-US" dirty="0"/>
              <a:t> </a:t>
            </a:r>
            <a:r>
              <a:rPr lang="en-US" dirty="0" err="1"/>
              <a:t>seus</a:t>
            </a:r>
            <a:r>
              <a:rPr lang="en-US" dirty="0"/>
              <a:t>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usos</a:t>
            </a:r>
            <a:r>
              <a:rPr lang="en-US" dirty="0"/>
              <a:t>.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ferramenta de </a:t>
            </a:r>
            <a:r>
              <a:rPr lang="en-US" dirty="0" err="1"/>
              <a:t>modelagem</a:t>
            </a:r>
            <a:r>
              <a:rPr lang="en-US" dirty="0"/>
              <a:t> de </a:t>
            </a:r>
            <a:r>
              <a:rPr lang="en-US" dirty="0" err="1"/>
              <a:t>otimização</a:t>
            </a:r>
            <a:r>
              <a:rPr lang="en-US" dirty="0"/>
              <a:t> linear. </a:t>
            </a:r>
            <a:r>
              <a:rPr lang="en-US" dirty="0" err="1"/>
              <a:t>Isso</a:t>
            </a:r>
            <a:r>
              <a:rPr lang="en-US" dirty="0"/>
              <a:t> </a:t>
            </a:r>
            <a:r>
              <a:rPr lang="en-US" dirty="0" err="1"/>
              <a:t>significa</a:t>
            </a:r>
            <a:r>
              <a:rPr lang="en-US" dirty="0"/>
              <a:t> que </a:t>
            </a:r>
            <a:r>
              <a:rPr lang="en-US" dirty="0" err="1"/>
              <a:t>ela</a:t>
            </a:r>
            <a:r>
              <a:rPr lang="en-US" dirty="0"/>
              <a:t> </a:t>
            </a:r>
            <a:r>
              <a:rPr lang="en-US" dirty="0" err="1"/>
              <a:t>realiza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otimização</a:t>
            </a:r>
            <a:r>
              <a:rPr lang="en-US" dirty="0"/>
              <a:t> da </a:t>
            </a:r>
            <a:r>
              <a:rPr lang="en-US" dirty="0" err="1"/>
              <a:t>configuração</a:t>
            </a:r>
            <a:r>
              <a:rPr lang="en-US" dirty="0"/>
              <a:t> do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 </a:t>
            </a:r>
            <a:r>
              <a:rPr lang="en-US" dirty="0" err="1"/>
              <a:t>usando</a:t>
            </a:r>
            <a:r>
              <a:rPr lang="en-US" dirty="0"/>
              <a:t> </a:t>
            </a:r>
            <a:r>
              <a:rPr lang="en-US" dirty="0" err="1"/>
              <a:t>apenas</a:t>
            </a:r>
            <a:r>
              <a:rPr lang="en-US" dirty="0"/>
              <a:t> </a:t>
            </a:r>
            <a:r>
              <a:rPr lang="en-US" dirty="0" err="1"/>
              <a:t>relações</a:t>
            </a:r>
            <a:r>
              <a:rPr lang="en-US" dirty="0"/>
              <a:t> </a:t>
            </a:r>
            <a:r>
              <a:rPr lang="en-US" dirty="0" err="1"/>
              <a:t>lineares</a:t>
            </a:r>
            <a:r>
              <a:rPr lang="en-US" dirty="0"/>
              <a:t>.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semelhante</a:t>
            </a:r>
            <a:r>
              <a:rPr lang="en-US" dirty="0"/>
              <a:t> a </a:t>
            </a:r>
            <a:r>
              <a:rPr lang="en-US" dirty="0" err="1"/>
              <a:t>outras</a:t>
            </a:r>
            <a:r>
              <a:rPr lang="en-US" dirty="0"/>
              <a:t> ferramentas de </a:t>
            </a:r>
            <a:r>
              <a:rPr lang="en-US" dirty="0" err="1"/>
              <a:t>otimização</a:t>
            </a:r>
            <a:r>
              <a:rPr lang="en-US" dirty="0"/>
              <a:t> de </a:t>
            </a:r>
            <a:r>
              <a:rPr lang="en-US" dirty="0" err="1"/>
              <a:t>sistemas</a:t>
            </a:r>
            <a:r>
              <a:rPr lang="en-US" dirty="0"/>
              <a:t> </a:t>
            </a:r>
            <a:r>
              <a:rPr lang="en-US" dirty="0" err="1"/>
              <a:t>energéticos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o MESSAGE e o TIMES. Ao </a:t>
            </a:r>
            <a:r>
              <a:rPr lang="en-US" dirty="0" err="1"/>
              <a:t>contrário</a:t>
            </a:r>
            <a:r>
              <a:rPr lang="en-US" dirty="0"/>
              <a:t> delas, </a:t>
            </a:r>
            <a:r>
              <a:rPr lang="en-US" dirty="0" err="1"/>
              <a:t>porém</a:t>
            </a:r>
            <a:r>
              <a:rPr lang="en-US" dirty="0"/>
              <a:t>,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criada</a:t>
            </a:r>
            <a:r>
              <a:rPr lang="en-US" dirty="0"/>
              <a:t> </a:t>
            </a:r>
            <a:r>
              <a:rPr lang="en-US" dirty="0" err="1"/>
              <a:t>especificamente</a:t>
            </a:r>
            <a:r>
              <a:rPr lang="en-US" dirty="0"/>
              <a:t> para </a:t>
            </a:r>
            <a:r>
              <a:rPr lang="en-US" dirty="0" err="1"/>
              <a:t>oferecer</a:t>
            </a:r>
            <a:r>
              <a:rPr lang="en-US" dirty="0"/>
              <a:t> um </a:t>
            </a:r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totalmente</a:t>
            </a:r>
            <a:r>
              <a:rPr lang="en-US" dirty="0"/>
              <a:t> </a:t>
            </a:r>
            <a:r>
              <a:rPr lang="en-US" dirty="0" err="1"/>
              <a:t>acessível</a:t>
            </a:r>
            <a:r>
              <a:rPr lang="en-US" dirty="0"/>
              <a:t> a </a:t>
            </a:r>
            <a:r>
              <a:rPr lang="en-US" dirty="0" err="1"/>
              <a:t>todos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investimentos</a:t>
            </a:r>
            <a:r>
              <a:rPr lang="en-US" dirty="0"/>
              <a:t> </a:t>
            </a:r>
            <a:r>
              <a:rPr lang="en-US" dirty="0" err="1"/>
              <a:t>iniciais</a:t>
            </a:r>
            <a:r>
              <a:rPr lang="en-US" dirty="0"/>
              <a:t>.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isso</a:t>
            </a:r>
            <a:r>
              <a:rPr lang="en-US" dirty="0"/>
              <a:t> que </a:t>
            </a:r>
            <a:r>
              <a:rPr lang="en-US" dirty="0" err="1"/>
              <a:t>ele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disponível</a:t>
            </a:r>
            <a:r>
              <a:rPr lang="en-US" dirty="0"/>
              <a:t> </a:t>
            </a:r>
            <a:r>
              <a:rPr lang="en-US" dirty="0" err="1"/>
              <a:t>gratuitamente</a:t>
            </a:r>
            <a:r>
              <a:rPr lang="en-US" dirty="0"/>
              <a:t> on-line para </a:t>
            </a:r>
            <a:r>
              <a:rPr lang="en-US" dirty="0" err="1"/>
              <a:t>qualquer</a:t>
            </a:r>
            <a:r>
              <a:rPr lang="en-US" dirty="0"/>
              <a:t> </a:t>
            </a:r>
            <a:r>
              <a:rPr lang="en-US" dirty="0" err="1"/>
              <a:t>usuário</a:t>
            </a:r>
            <a:r>
              <a:rPr lang="en-US" dirty="0"/>
              <a:t> </a:t>
            </a:r>
            <a:r>
              <a:rPr lang="en-US" dirty="0" err="1"/>
              <a:t>interessado</a:t>
            </a:r>
            <a:r>
              <a:rPr lang="en-US" dirty="0"/>
              <a:t> e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licença</a:t>
            </a:r>
            <a:r>
              <a:rPr lang="en-US" dirty="0"/>
              <a:t> de </a:t>
            </a:r>
            <a:r>
              <a:rPr lang="en-US" dirty="0" err="1"/>
              <a:t>código</a:t>
            </a:r>
            <a:r>
              <a:rPr lang="en-US" dirty="0"/>
              <a:t> </a:t>
            </a:r>
            <a:r>
              <a:rPr lang="en-US" dirty="0" err="1"/>
              <a:t>aberto</a:t>
            </a:r>
            <a:r>
              <a:rPr lang="en-US" dirty="0"/>
              <a:t>: Apache 2.0. Como </a:t>
            </a:r>
            <a:r>
              <a:rPr lang="en-US" dirty="0" err="1"/>
              <a:t>muitas</a:t>
            </a:r>
            <a:r>
              <a:rPr lang="en-US" dirty="0"/>
              <a:t> </a:t>
            </a:r>
            <a:r>
              <a:rPr lang="en-US" dirty="0" err="1"/>
              <a:t>outras</a:t>
            </a:r>
            <a:r>
              <a:rPr lang="en-US" dirty="0"/>
              <a:t> ferramentas de </a:t>
            </a:r>
            <a:r>
              <a:rPr lang="en-US" dirty="0" err="1"/>
              <a:t>modelagem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, </a:t>
            </a:r>
            <a:r>
              <a:rPr lang="en-US" dirty="0" err="1"/>
              <a:t>ela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dinâmica</a:t>
            </a:r>
            <a:r>
              <a:rPr lang="en-US" dirty="0"/>
              <a:t>. Na </a:t>
            </a:r>
            <a:r>
              <a:rPr lang="en-US" dirty="0" err="1"/>
              <a:t>maioria</a:t>
            </a:r>
            <a:r>
              <a:rPr lang="en-US" dirty="0"/>
              <a:t> de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aplicações</a:t>
            </a:r>
            <a:r>
              <a:rPr lang="en-US" dirty="0"/>
              <a:t>, </a:t>
            </a:r>
            <a:r>
              <a:rPr lang="en-US" dirty="0" err="1"/>
              <a:t>ele</a:t>
            </a:r>
            <a:r>
              <a:rPr lang="en-US" dirty="0"/>
              <a:t> </a:t>
            </a:r>
            <a:r>
              <a:rPr lang="en-US" dirty="0" err="1"/>
              <a:t>pressupõe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previsão</a:t>
            </a:r>
            <a:r>
              <a:rPr lang="en-US" dirty="0"/>
              <a:t> </a:t>
            </a:r>
            <a:r>
              <a:rPr lang="en-US" dirty="0" err="1"/>
              <a:t>perfeita</a:t>
            </a:r>
            <a:r>
              <a:rPr lang="en-US" dirty="0"/>
              <a:t> e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determinístico</a:t>
            </a:r>
            <a:r>
              <a:rPr lang="en-US" dirty="0"/>
              <a:t>. </a:t>
            </a:r>
            <a:r>
              <a:rPr lang="en-US" dirty="0" err="1"/>
              <a:t>Determinístico</a:t>
            </a:r>
            <a:r>
              <a:rPr lang="en-US" dirty="0"/>
              <a:t> </a:t>
            </a:r>
            <a:r>
              <a:rPr lang="en-US" dirty="0" err="1"/>
              <a:t>significa</a:t>
            </a:r>
            <a:r>
              <a:rPr lang="en-US" dirty="0"/>
              <a:t> que </a:t>
            </a:r>
            <a:r>
              <a:rPr lang="en-US" dirty="0" err="1"/>
              <a:t>normalmente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usado</a:t>
            </a:r>
            <a:r>
              <a:rPr lang="en-US" dirty="0"/>
              <a:t> para </a:t>
            </a:r>
            <a:r>
              <a:rPr lang="en-US" dirty="0" err="1"/>
              <a:t>análises</a:t>
            </a:r>
            <a:r>
              <a:rPr lang="en-US" dirty="0"/>
              <a:t> </a:t>
            </a:r>
            <a:r>
              <a:rPr lang="en-US" dirty="0" err="1"/>
              <a:t>estocásticas</a:t>
            </a:r>
            <a:r>
              <a:rPr lang="en-US" dirty="0"/>
              <a:t>, mas</a:t>
            </a:r>
            <a:r>
              <a:rPr lang="en-US" b="1" dirty="0"/>
              <a:t>,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vez</a:t>
            </a:r>
            <a:r>
              <a:rPr lang="en-US" b="1" dirty="0"/>
              <a:t> </a:t>
            </a:r>
            <a:r>
              <a:rPr lang="en-US" b="1" dirty="0" err="1"/>
              <a:t>disso</a:t>
            </a:r>
            <a:r>
              <a:rPr lang="en-US" b="1" dirty="0"/>
              <a:t>, </a:t>
            </a:r>
            <a:r>
              <a:rPr lang="en-US" dirty="0"/>
              <a:t>assume </a:t>
            </a:r>
            <a:r>
              <a:rPr lang="en-US" dirty="0" err="1"/>
              <a:t>determinadas</a:t>
            </a:r>
            <a:r>
              <a:rPr lang="en-US" dirty="0"/>
              <a:t> entradas e </a:t>
            </a:r>
            <a:r>
              <a:rPr lang="en-US" dirty="0" err="1"/>
              <a:t>fornece</a:t>
            </a:r>
            <a:r>
              <a:rPr lang="en-US" dirty="0"/>
              <a:t> </a:t>
            </a:r>
            <a:r>
              <a:rPr lang="en-US" dirty="0" err="1"/>
              <a:t>determinados</a:t>
            </a:r>
            <a:r>
              <a:rPr lang="en-US" dirty="0"/>
              <a:t> </a:t>
            </a:r>
            <a:r>
              <a:rPr lang="en-US" dirty="0" err="1"/>
              <a:t>resultados</a:t>
            </a:r>
            <a:r>
              <a:rPr lang="en-US" dirty="0"/>
              <a:t>. </a:t>
            </a:r>
            <a:r>
              <a:rPr lang="en-US" dirty="0" err="1"/>
              <a:t>Entretanto</a:t>
            </a:r>
            <a:r>
              <a:rPr lang="en-US" dirty="0"/>
              <a:t>, </a:t>
            </a:r>
            <a:r>
              <a:rPr lang="en-US" dirty="0" err="1"/>
              <a:t>essas</a:t>
            </a:r>
            <a:r>
              <a:rPr lang="en-US" dirty="0"/>
              <a:t> duas </a:t>
            </a:r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fazem</a:t>
            </a:r>
            <a:r>
              <a:rPr lang="en-US" dirty="0"/>
              <a:t> </a:t>
            </a:r>
            <a:r>
              <a:rPr lang="en-US" dirty="0" err="1"/>
              <a:t>necessariamente</a:t>
            </a:r>
            <a:r>
              <a:rPr lang="en-US" dirty="0"/>
              <a:t> </a:t>
            </a:r>
            <a:r>
              <a:rPr lang="en-US" dirty="0" err="1"/>
              <a:t>parte</a:t>
            </a:r>
            <a:r>
              <a:rPr lang="en-US" dirty="0"/>
              <a:t> do </a:t>
            </a:r>
            <a:r>
              <a:rPr lang="en-US" dirty="0" err="1"/>
              <a:t>OSeMOSYS</a:t>
            </a:r>
            <a:r>
              <a:rPr lang="en-US" dirty="0"/>
              <a:t>: </a:t>
            </a:r>
            <a:r>
              <a:rPr lang="en-US" dirty="0" err="1"/>
              <a:t>existem</a:t>
            </a:r>
            <a:r>
              <a:rPr lang="en-US" dirty="0"/>
              <a:t> </a:t>
            </a:r>
            <a:r>
              <a:rPr lang="en-US" dirty="0" err="1"/>
              <a:t>aplicações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que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usadas</a:t>
            </a:r>
            <a:r>
              <a:rPr lang="en-US" dirty="0"/>
              <a:t> </a:t>
            </a:r>
            <a:r>
              <a:rPr lang="en-US" dirty="0" err="1"/>
              <a:t>abordagens</a:t>
            </a:r>
            <a:r>
              <a:rPr lang="en-US" dirty="0"/>
              <a:t> </a:t>
            </a:r>
            <a:r>
              <a:rPr lang="en-US" dirty="0" err="1"/>
              <a:t>estocásticas</a:t>
            </a:r>
            <a:r>
              <a:rPr lang="en-US" dirty="0"/>
              <a:t> e de </a:t>
            </a:r>
            <a:r>
              <a:rPr lang="en-US" dirty="0" err="1"/>
              <a:t>previsão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perfeita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9" name="Google Shape;24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8" descr="A picture containing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8"/>
          <p:cNvSpPr txBox="1">
            <a:spLocks noGrp="1"/>
          </p:cNvSpPr>
          <p:nvPr>
            <p:ph type="ctrTitle"/>
          </p:nvPr>
        </p:nvSpPr>
        <p:spPr>
          <a:xfrm>
            <a:off x="651352" y="4301318"/>
            <a:ext cx="7029608" cy="194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 ExtraBold"/>
              <a:buNone/>
              <a:defRPr sz="44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subTitle" idx="1"/>
          </p:nvPr>
        </p:nvSpPr>
        <p:spPr>
          <a:xfrm>
            <a:off x="688931" y="3374796"/>
            <a:ext cx="2846121" cy="954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ExtraBold"/>
              <a:buNone/>
              <a:defRPr sz="1800" b="1" i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body" idx="2"/>
          </p:nvPr>
        </p:nvSpPr>
        <p:spPr>
          <a:xfrm>
            <a:off x="8453438" y="6106160"/>
            <a:ext cx="3738562" cy="33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SemiBold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" name="Google Shape;20;p28" descr="A picture containing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37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37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7"/>
          <p:cNvSpPr txBox="1"/>
          <p:nvPr/>
        </p:nvSpPr>
        <p:spPr>
          <a:xfrm>
            <a:off x="9899301" y="5886940"/>
            <a:ext cx="20256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CCG courses (this will take </a:t>
            </a:r>
            <a:br>
              <a:rPr lang="en-US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you to the website link http://www.ClimateCompatibleGrowth.com/teachingmaterials)</a:t>
            </a:r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body" idx="1"/>
          </p:nvPr>
        </p:nvSpPr>
        <p:spPr>
          <a:xfrm>
            <a:off x="9069867" y="4619674"/>
            <a:ext cx="2441575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1" i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7"/>
          <p:cNvSpPr>
            <a:spLocks noGrp="1"/>
          </p:cNvSpPr>
          <p:nvPr>
            <p:ph type="pic" idx="2"/>
          </p:nvPr>
        </p:nvSpPr>
        <p:spPr>
          <a:xfrm>
            <a:off x="9069866" y="5674936"/>
            <a:ext cx="753583" cy="79730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37"/>
          <p:cNvSpPr>
            <a:spLocks noGrp="1"/>
          </p:cNvSpPr>
          <p:nvPr>
            <p:ph type="pic" idx="3"/>
          </p:nvPr>
        </p:nvSpPr>
        <p:spPr>
          <a:xfrm>
            <a:off x="9899650" y="2865438"/>
            <a:ext cx="931863" cy="820737"/>
          </a:xfrm>
          <a:prstGeom prst="rect">
            <a:avLst/>
          </a:prstGeom>
          <a:noFill/>
          <a:ln>
            <a:noFill/>
          </a:ln>
        </p:spPr>
      </p:sp>
      <p:pic>
        <p:nvPicPr>
          <p:cNvPr id="77" name="Google Shape;77;p37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37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37"/>
          <p:cNvSpPr txBox="1"/>
          <p:nvPr/>
        </p:nvSpPr>
        <p:spPr>
          <a:xfrm>
            <a:off x="9899301" y="5886940"/>
            <a:ext cx="20256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CCG courses (this will take </a:t>
            </a:r>
            <a:br>
              <a:rPr lang="en-US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you to the website link http://www.ClimateCompatibleGrowth.com/teachingmaterials)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38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38"/>
          <p:cNvSpPr txBox="1">
            <a:spLocks noGrp="1"/>
          </p:cNvSpPr>
          <p:nvPr>
            <p:ph type="body" idx="1"/>
          </p:nvPr>
        </p:nvSpPr>
        <p:spPr>
          <a:xfrm>
            <a:off x="8464731" y="5921828"/>
            <a:ext cx="3727269" cy="65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3" name="Google Shape;83;p38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39" descr="A picture containing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9"/>
          <p:cNvSpPr txBox="1">
            <a:spLocks noGrp="1"/>
          </p:cNvSpPr>
          <p:nvPr>
            <p:ph type="ctrTitle"/>
          </p:nvPr>
        </p:nvSpPr>
        <p:spPr>
          <a:xfrm>
            <a:off x="651352" y="4301318"/>
            <a:ext cx="7029608" cy="194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 ExtraBold"/>
              <a:buNone/>
              <a:defRPr sz="4400" b="1" i="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9"/>
          <p:cNvSpPr txBox="1">
            <a:spLocks noGrp="1"/>
          </p:cNvSpPr>
          <p:nvPr>
            <p:ph type="subTitle" idx="1"/>
          </p:nvPr>
        </p:nvSpPr>
        <p:spPr>
          <a:xfrm>
            <a:off x="688931" y="3374796"/>
            <a:ext cx="2846121" cy="954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ExtraBold"/>
              <a:buNone/>
              <a:defRPr sz="1800" b="1" i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8" name="Google Shape;88;p39"/>
          <p:cNvSpPr txBox="1">
            <a:spLocks noGrp="1"/>
          </p:cNvSpPr>
          <p:nvPr>
            <p:ph type="body" idx="2"/>
          </p:nvPr>
        </p:nvSpPr>
        <p:spPr>
          <a:xfrm>
            <a:off x="8453438" y="6106160"/>
            <a:ext cx="3738562" cy="33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SemiBold"/>
              <a:buNone/>
              <a:defRPr sz="16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0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0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10514556" cy="342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40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lvl="1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lvl="2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lvl="3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lvl="4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lvl="5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lvl="6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lvl="7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lvl="8" indent="0" algn="r">
              <a:spcBef>
                <a:spcPts val="0"/>
              </a:spcBef>
              <a:buNone/>
              <a:defRPr sz="1400" b="1" i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40"/>
          <p:cNvSpPr txBox="1">
            <a:spLocks noGrp="1"/>
          </p:cNvSpPr>
          <p:nvPr>
            <p:ph type="body" idx="2"/>
          </p:nvPr>
        </p:nvSpPr>
        <p:spPr>
          <a:xfrm>
            <a:off x="663575" y="2016027"/>
            <a:ext cx="438943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  <a:defRPr b="1" i="0">
                <a:solidFill>
                  <a:srgbClr val="8EA9DA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40"/>
          <p:cNvSpPr txBox="1">
            <a:spLocks noGrp="1"/>
          </p:cNvSpPr>
          <p:nvPr>
            <p:ph type="body" idx="3"/>
          </p:nvPr>
        </p:nvSpPr>
        <p:spPr>
          <a:xfrm>
            <a:off x="8188960" y="5788058"/>
            <a:ext cx="3529770" cy="60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1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40"/>
          <p:cNvSpPr txBox="1">
            <a:spLocks noGrp="1"/>
          </p:cNvSpPr>
          <p:nvPr>
            <p:ph type="body" idx="4"/>
          </p:nvPr>
        </p:nvSpPr>
        <p:spPr>
          <a:xfrm>
            <a:off x="663575" y="6035355"/>
            <a:ext cx="5180634" cy="35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  <a:defRPr sz="10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Section Header">
  <p:cSld name="2_Section 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1" descr="Graphical user interface,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1"/>
          <p:cNvSpPr txBox="1">
            <a:spLocks noGrp="1"/>
          </p:cNvSpPr>
          <p:nvPr>
            <p:ph type="title"/>
          </p:nvPr>
        </p:nvSpPr>
        <p:spPr>
          <a:xfrm>
            <a:off x="641023" y="707009"/>
            <a:ext cx="10793690" cy="5090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Open Sans"/>
              <a:buNone/>
              <a:defRPr sz="5800" b="0" i="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1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Section Header">
  <p:cSld name="3_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42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2"/>
          <p:cNvSpPr txBox="1">
            <a:spLocks noGrp="1"/>
          </p:cNvSpPr>
          <p:nvPr>
            <p:ph type="title"/>
          </p:nvPr>
        </p:nvSpPr>
        <p:spPr>
          <a:xfrm>
            <a:off x="641023" y="3325090"/>
            <a:ext cx="6270416" cy="27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Open Sans"/>
              <a:buNone/>
              <a:defRPr sz="5800" b="0" i="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2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" name="Google Shape;104;p42"/>
          <p:cNvSpPr txBox="1">
            <a:spLocks noGrp="1"/>
          </p:cNvSpPr>
          <p:nvPr>
            <p:ph type="body" idx="1"/>
          </p:nvPr>
        </p:nvSpPr>
        <p:spPr>
          <a:xfrm>
            <a:off x="641023" y="626406"/>
            <a:ext cx="5261013" cy="247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0"/>
              <a:buFont typeface="Open Sans ExtraBold"/>
              <a:buNone/>
              <a:defRPr sz="20000" b="1" i="0">
                <a:solidFill>
                  <a:srgbClr val="8EA9D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3"/>
          <p:cNvSpPr txBox="1">
            <a:spLocks noGrp="1"/>
          </p:cNvSpPr>
          <p:nvPr>
            <p:ph type="body" idx="1"/>
          </p:nvPr>
        </p:nvSpPr>
        <p:spPr>
          <a:xfrm>
            <a:off x="663574" y="2158738"/>
            <a:ext cx="5181600" cy="3876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43"/>
          <p:cNvSpPr txBox="1">
            <a:spLocks noGrp="1"/>
          </p:cNvSpPr>
          <p:nvPr>
            <p:ph type="body" idx="2"/>
          </p:nvPr>
        </p:nvSpPr>
        <p:spPr>
          <a:xfrm>
            <a:off x="5997574" y="2158738"/>
            <a:ext cx="5181600" cy="3876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43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" name="Google Shape;109;p43"/>
          <p:cNvSpPr txBox="1">
            <a:spLocks noGrp="1"/>
          </p:cNvSpPr>
          <p:nvPr>
            <p:ph type="title"/>
          </p:nvPr>
        </p:nvSpPr>
        <p:spPr>
          <a:xfrm>
            <a:off x="663574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3"/>
          <p:cNvSpPr txBox="1">
            <a:spLocks noGrp="1"/>
          </p:cNvSpPr>
          <p:nvPr>
            <p:ph type="body" idx="3"/>
          </p:nvPr>
        </p:nvSpPr>
        <p:spPr>
          <a:xfrm>
            <a:off x="8171727" y="5750351"/>
            <a:ext cx="3556364" cy="6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43"/>
          <p:cNvSpPr txBox="1">
            <a:spLocks noGrp="1"/>
          </p:cNvSpPr>
          <p:nvPr>
            <p:ph type="body" idx="4"/>
          </p:nvPr>
        </p:nvSpPr>
        <p:spPr>
          <a:xfrm>
            <a:off x="663575" y="6035355"/>
            <a:ext cx="5181599" cy="35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  <a:defRPr sz="10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4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4"/>
          <p:cNvSpPr txBox="1">
            <a:spLocks noGrp="1"/>
          </p:cNvSpPr>
          <p:nvPr>
            <p:ph type="body" idx="1"/>
          </p:nvPr>
        </p:nvSpPr>
        <p:spPr>
          <a:xfrm>
            <a:off x="663575" y="2455273"/>
            <a:ext cx="5157787" cy="45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 i="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5" name="Google Shape;115;p44"/>
          <p:cNvSpPr txBox="1">
            <a:spLocks noGrp="1"/>
          </p:cNvSpPr>
          <p:nvPr>
            <p:ph type="body" idx="2"/>
          </p:nvPr>
        </p:nvSpPr>
        <p:spPr>
          <a:xfrm>
            <a:off x="663575" y="2910428"/>
            <a:ext cx="5157787" cy="312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Open Sans SemiBold"/>
              <a:buNone/>
              <a:defRPr sz="2000" b="1" i="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i="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44"/>
          <p:cNvSpPr txBox="1">
            <a:spLocks noGrp="1"/>
          </p:cNvSpPr>
          <p:nvPr>
            <p:ph type="body" idx="3"/>
          </p:nvPr>
        </p:nvSpPr>
        <p:spPr>
          <a:xfrm>
            <a:off x="6172200" y="2455273"/>
            <a:ext cx="5183188" cy="45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7" name="Google Shape;117;p44"/>
          <p:cNvSpPr txBox="1">
            <a:spLocks noGrp="1"/>
          </p:cNvSpPr>
          <p:nvPr>
            <p:ph type="body" idx="4"/>
          </p:nvPr>
        </p:nvSpPr>
        <p:spPr>
          <a:xfrm>
            <a:off x="6172200" y="2910428"/>
            <a:ext cx="5183188" cy="312492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220" t="-161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44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p44"/>
          <p:cNvSpPr txBox="1">
            <a:spLocks noGrp="1"/>
          </p:cNvSpPr>
          <p:nvPr>
            <p:ph type="body" idx="5"/>
          </p:nvPr>
        </p:nvSpPr>
        <p:spPr>
          <a:xfrm>
            <a:off x="8209279" y="5750351"/>
            <a:ext cx="3518811" cy="6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44"/>
          <p:cNvSpPr txBox="1">
            <a:spLocks noGrp="1"/>
          </p:cNvSpPr>
          <p:nvPr>
            <p:ph type="body" idx="6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  <a:defRPr b="1" i="0">
                <a:solidFill>
                  <a:srgbClr val="8EA9DA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44"/>
          <p:cNvSpPr txBox="1">
            <a:spLocks noGrp="1"/>
          </p:cNvSpPr>
          <p:nvPr>
            <p:ph type="body" idx="7"/>
          </p:nvPr>
        </p:nvSpPr>
        <p:spPr>
          <a:xfrm>
            <a:off x="663575" y="6035355"/>
            <a:ext cx="5157787" cy="35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  <a:defRPr sz="10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45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5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6019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5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body" idx="1"/>
          </p:nvPr>
        </p:nvSpPr>
        <p:spPr>
          <a:xfrm>
            <a:off x="663575" y="2082799"/>
            <a:ext cx="5432425" cy="4006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  <a:defRPr sz="16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46" descr="Graphical user interface,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6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10514556" cy="342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lvl="1" indent="0" algn="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lvl="2" indent="0" algn="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lvl="3" indent="0" algn="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lvl="4" indent="0" algn="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lvl="5" indent="0" algn="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lvl="6" indent="0" algn="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lvl="7" indent="0" algn="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lvl="8" indent="0" algn="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body" idx="2"/>
          </p:nvPr>
        </p:nvSpPr>
        <p:spPr>
          <a:xfrm>
            <a:off x="663575" y="2016027"/>
            <a:ext cx="438943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  <a:defRPr b="1" i="0">
                <a:solidFill>
                  <a:srgbClr val="8EA9DA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body" idx="3"/>
          </p:nvPr>
        </p:nvSpPr>
        <p:spPr>
          <a:xfrm>
            <a:off x="8188960" y="5788058"/>
            <a:ext cx="3529770" cy="60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  <a:defRPr sz="1400" b="0" i="1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4"/>
          </p:nvPr>
        </p:nvSpPr>
        <p:spPr>
          <a:xfrm>
            <a:off x="663575" y="6035355"/>
            <a:ext cx="5180634" cy="35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  <a:defRPr sz="10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icture with Caption">
  <p:cSld name="2_Picture with Ca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47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7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7"/>
          <p:cNvSpPr txBox="1"/>
          <p:nvPr/>
        </p:nvSpPr>
        <p:spPr>
          <a:xfrm>
            <a:off x="9899301" y="5886940"/>
            <a:ext cx="20256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CCG courses (this will take </a:t>
            </a:r>
            <a:br>
              <a:rPr lang="en-US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you to the website link http://www.ClimateCompatibleGrowth.com/teachingmaterials)</a:t>
            </a:r>
            <a:endParaRPr/>
          </a:p>
        </p:txBody>
      </p:sp>
      <p:sp>
        <p:nvSpPr>
          <p:cNvPr id="134" name="Google Shape;134;p47"/>
          <p:cNvSpPr txBox="1">
            <a:spLocks noGrp="1"/>
          </p:cNvSpPr>
          <p:nvPr>
            <p:ph type="body" idx="1"/>
          </p:nvPr>
        </p:nvSpPr>
        <p:spPr>
          <a:xfrm>
            <a:off x="9069867" y="4619674"/>
            <a:ext cx="2441575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1" i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47"/>
          <p:cNvSpPr>
            <a:spLocks noGrp="1"/>
          </p:cNvSpPr>
          <p:nvPr>
            <p:ph type="pic" idx="2"/>
          </p:nvPr>
        </p:nvSpPr>
        <p:spPr>
          <a:xfrm>
            <a:off x="9069866" y="5674936"/>
            <a:ext cx="753583" cy="79730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47"/>
          <p:cNvSpPr>
            <a:spLocks noGrp="1"/>
          </p:cNvSpPr>
          <p:nvPr>
            <p:ph type="pic" idx="3"/>
          </p:nvPr>
        </p:nvSpPr>
        <p:spPr>
          <a:xfrm>
            <a:off x="9899650" y="2865438"/>
            <a:ext cx="931863" cy="82073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icture with Caption">
  <p:cSld name="3_Picture with Capti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48" descr="Graphical user interface, websit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48"/>
          <p:cNvSpPr txBox="1">
            <a:spLocks noGrp="1"/>
          </p:cNvSpPr>
          <p:nvPr>
            <p:ph type="body" idx="1"/>
          </p:nvPr>
        </p:nvSpPr>
        <p:spPr>
          <a:xfrm>
            <a:off x="8464731" y="5921828"/>
            <a:ext cx="3727269" cy="65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 i="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0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body" idx="1"/>
          </p:nvPr>
        </p:nvSpPr>
        <p:spPr>
          <a:xfrm>
            <a:off x="663575" y="2455273"/>
            <a:ext cx="5157787" cy="45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 i="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body" idx="2"/>
          </p:nvPr>
        </p:nvSpPr>
        <p:spPr>
          <a:xfrm>
            <a:off x="663575" y="2910428"/>
            <a:ext cx="5157787" cy="312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Open Sans SemiBold"/>
              <a:buNone/>
              <a:defRPr sz="2000" b="1" i="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i="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body" idx="3"/>
          </p:nvPr>
        </p:nvSpPr>
        <p:spPr>
          <a:xfrm>
            <a:off x="6172200" y="2455273"/>
            <a:ext cx="5183188" cy="45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4"/>
          </p:nvPr>
        </p:nvSpPr>
        <p:spPr>
          <a:xfrm>
            <a:off x="6172200" y="2910428"/>
            <a:ext cx="5183188" cy="312492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220" t="-161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5"/>
          </p:nvPr>
        </p:nvSpPr>
        <p:spPr>
          <a:xfrm>
            <a:off x="8209279" y="5750351"/>
            <a:ext cx="3518811" cy="6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  <a:defRPr sz="14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6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  <a:defRPr b="1" i="0">
                <a:solidFill>
                  <a:srgbClr val="8EA9DA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body" idx="7"/>
          </p:nvPr>
        </p:nvSpPr>
        <p:spPr>
          <a:xfrm>
            <a:off x="663575" y="6035355"/>
            <a:ext cx="5157787" cy="35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  <a:defRPr sz="10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31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31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6019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663575" y="2082799"/>
            <a:ext cx="5432425" cy="4006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  <a:defRPr sz="16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3" name="Google Shape;43;p31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" name="Google Shape;46;p32" descr="A screenshot of a computer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32" descr="A screenshot of a computer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33" descr="Graphical user interface,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641023" y="707009"/>
            <a:ext cx="10793690" cy="5090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Open Sans"/>
              <a:buNone/>
              <a:defRPr sz="5800" b="0" i="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2" name="Google Shape;52;p33" descr="Graphical user interface,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ection Header">
  <p:cSld name="1_Section 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4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641023" y="3325090"/>
            <a:ext cx="6270416" cy="27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Open Sans"/>
              <a:buNone/>
              <a:defRPr sz="5800" b="0" i="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1"/>
          </p:nvPr>
        </p:nvSpPr>
        <p:spPr>
          <a:xfrm>
            <a:off x="641023" y="626406"/>
            <a:ext cx="5261013" cy="247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EA9DA"/>
              </a:buClr>
              <a:buSzPts val="20000"/>
              <a:buFont typeface="Open Sans ExtraBold"/>
              <a:buNone/>
              <a:defRPr sz="20000" b="1" i="0">
                <a:solidFill>
                  <a:srgbClr val="8EA9DA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34" descr="Graphical user interface, sunburst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5"/>
          <p:cNvSpPr txBox="1">
            <a:spLocks noGrp="1"/>
          </p:cNvSpPr>
          <p:nvPr>
            <p:ph type="body" idx="1"/>
          </p:nvPr>
        </p:nvSpPr>
        <p:spPr>
          <a:xfrm>
            <a:off x="663574" y="2158738"/>
            <a:ext cx="5181600" cy="3876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2"/>
          </p:nvPr>
        </p:nvSpPr>
        <p:spPr>
          <a:xfrm>
            <a:off x="5997574" y="2158738"/>
            <a:ext cx="5181600" cy="3876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title"/>
          </p:nvPr>
        </p:nvSpPr>
        <p:spPr>
          <a:xfrm>
            <a:off x="663574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body" idx="3"/>
          </p:nvPr>
        </p:nvSpPr>
        <p:spPr>
          <a:xfrm>
            <a:off x="8219441" y="5750351"/>
            <a:ext cx="3508650" cy="6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  <a:defRPr sz="1400" b="0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body" idx="4"/>
          </p:nvPr>
        </p:nvSpPr>
        <p:spPr>
          <a:xfrm>
            <a:off x="663575" y="6035355"/>
            <a:ext cx="5181599" cy="35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  <a:defRPr sz="1000" b="0" i="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6" descr="Graphical user interface,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36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9" name="Google Shape;69;p36" descr="Graphical user interface,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7" descr="Graphical user interface, text&#10;&#10;Description automatically generated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7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106899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body" idx="1"/>
          </p:nvPr>
        </p:nvSpPr>
        <p:spPr>
          <a:xfrm>
            <a:off x="663880" y="2558970"/>
            <a:ext cx="10689920" cy="372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  <a:defRPr sz="2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" name="Google Shape;14;p27" descr="Graphical user interface, text&#10;&#10;Description automatically generated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4.0/" TargetMode="External"/><Relationship Id="rId4" Type="http://schemas.openxmlformats.org/officeDocument/2006/relationships/hyperlink" Target="https://en.wikipedia.org/wiki/Open_energy_system_models#/media/File:Osemosys_energy_model_results_for_fictitious_atlantis.pn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5281/zenodo.1493112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creativecommons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creativecommons.org/licenses/cc0/1.0/?ref=ccsearch&amp;atype=rich" TargetMode="External"/><Relationship Id="rId4" Type="http://schemas.openxmlformats.org/officeDocument/2006/relationships/hyperlink" Target="https://search.creativecommons.org/photos/80f908a2-9787-45f4-b98a-1715a89c6ef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jrc/en/publication/energy-projections-african-countrie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ece.org/fileadmin/DAM/env/water/publications/GUIDELINES/2017/nexus_in_Sava_River_Basin/Nexus-SavaRiverBasin_ECE-MP.WAT-NONE-3_WEB_final_corrected_for_gDoc.pdf" TargetMode="External"/><Relationship Id="rId5" Type="http://schemas.openxmlformats.org/officeDocument/2006/relationships/hyperlink" Target="https://un-modelling.github.io/" TargetMode="External"/><Relationship Id="rId4" Type="http://schemas.openxmlformats.org/officeDocument/2006/relationships/hyperlink" Target="https://www.worldbank.org/content/dam/Worldbank/Feature%20Story/Africa/Conference%20Edition%20Enhancing%20Africas%20Infrastructure.pdf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18" Type="http://schemas.openxmlformats.org/officeDocument/2006/relationships/image" Target="../media/image26.jpg"/><Relationship Id="rId3" Type="http://schemas.openxmlformats.org/officeDocument/2006/relationships/hyperlink" Target="https://www.un.org/sustainabledevelopment/news/communications-material/" TargetMode="External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4.jpg"/><Relationship Id="rId20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5" Type="http://schemas.openxmlformats.org/officeDocument/2006/relationships/image" Target="../media/image23.jpg"/><Relationship Id="rId10" Type="http://schemas.openxmlformats.org/officeDocument/2006/relationships/image" Target="../media/image18.jpg"/><Relationship Id="rId19" Type="http://schemas.openxmlformats.org/officeDocument/2006/relationships/image" Target="../media/image27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1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virichards?utm_source=unsplash&amp;utm_medium=referral&amp;utm_content=creditCopyTex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eisblack?utm_source=unsplash&amp;utm_medium=referral&amp;utm_content=creditCopyTex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kth.diva-portal.org/smash/get/diva2:664679/FULLTEXT02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5281/zenodo.149311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emosys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"/>
          <p:cNvSpPr txBox="1">
            <a:spLocks noGrp="1"/>
          </p:cNvSpPr>
          <p:nvPr>
            <p:ph type="ctrTitle"/>
          </p:nvPr>
        </p:nvSpPr>
        <p:spPr>
          <a:xfrm>
            <a:off x="651352" y="4301318"/>
            <a:ext cx="7802086" cy="194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pen Sans ExtraBold"/>
              <a:buNone/>
            </a:pPr>
            <a:r>
              <a:rPr lang="en-US" sz="3600" dirty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AULA 3</a:t>
            </a:r>
            <a:br>
              <a:rPr lang="en-US" sz="3600" dirty="0"/>
            </a:br>
            <a:r>
              <a:rPr lang="en-US" sz="3600" dirty="0">
                <a:latin typeface="Open Sans ExtraBold"/>
                <a:ea typeface="Open Sans ExtraBold"/>
                <a:cs typeface="Open Sans ExtraBold"/>
                <a:sym typeface="Open Sans ExtraBold"/>
              </a:rPr>
              <a:t>FERRAMENTAS DE MODELAGEM ENERGÉTICA </a:t>
            </a:r>
            <a:r>
              <a:rPr lang="en-US" sz="3600" dirty="0"/>
              <a:t>E</a:t>
            </a:r>
            <a:r>
              <a:rPr lang="en-US" sz="3600" dirty="0">
                <a:latin typeface="Open Sans ExtraBold"/>
                <a:ea typeface="Open Sans ExtraBold"/>
                <a:cs typeface="Open Sans ExtraBold"/>
                <a:sym typeface="Open Sans ExtraBold"/>
              </a:rPr>
              <a:t> OSEMOSYS</a:t>
            </a:r>
            <a:endParaRPr sz="3600" dirty="0"/>
          </a:p>
        </p:txBody>
      </p:sp>
      <p:sp>
        <p:nvSpPr>
          <p:cNvPr id="145" name="Google Shape;145;p1"/>
          <p:cNvSpPr txBox="1">
            <a:spLocks noGrp="1"/>
          </p:cNvSpPr>
          <p:nvPr>
            <p:ph type="subTitle" idx="1"/>
          </p:nvPr>
        </p:nvSpPr>
        <p:spPr>
          <a:xfrm>
            <a:off x="688931" y="3945925"/>
            <a:ext cx="2846121" cy="416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ExtraBold"/>
              <a:buNone/>
            </a:pPr>
            <a:r>
              <a:rPr lang="en-US" dirty="0" err="1"/>
              <a:t>Introdução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CLEWs</a:t>
            </a:r>
            <a:endParaRPr dirty="0"/>
          </a:p>
        </p:txBody>
      </p:sp>
      <p:sp>
        <p:nvSpPr>
          <p:cNvPr id="146" name="Google Shape;146;p1"/>
          <p:cNvSpPr txBox="1">
            <a:spLocks noGrp="1"/>
          </p:cNvSpPr>
          <p:nvPr>
            <p:ph type="body" idx="2"/>
          </p:nvPr>
        </p:nvSpPr>
        <p:spPr>
          <a:xfrm>
            <a:off x="8453438" y="6106160"/>
            <a:ext cx="3738562" cy="33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SemiBold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/>
              <a:t>3.2 OSeMOSYS</a:t>
            </a:r>
            <a:endParaRPr/>
          </a:p>
        </p:txBody>
      </p:sp>
      <p:sp>
        <p:nvSpPr>
          <p:cNvPr id="262" name="Google Shape;262;p10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10514556" cy="342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Ele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determina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configuração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sistema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energético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com o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custo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total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descontado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mínimo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para um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domínio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de tempo de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décadas</a:t>
            </a: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u="sng" dirty="0" err="1">
                <a:latin typeface="Open Sans"/>
                <a:ea typeface="Open Sans"/>
                <a:cs typeface="Open Sans"/>
                <a:sym typeface="Open Sans"/>
              </a:rPr>
              <a:t>limitado</a:t>
            </a:r>
            <a:r>
              <a:rPr lang="en-US" u="sng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u="sng" dirty="0" err="1"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</a:pPr>
            <a:endParaRPr dirty="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Demanda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de commodity (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exemplo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eletricidade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aquecimento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resfriamento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, km-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passageiros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, etc.) que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precisa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ser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atendida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Tecnologias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disponíveis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suas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características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técnico-econômicas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Taxações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emissões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metas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geração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exemplo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renováveis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Outras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restrições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exemplo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capacidade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aumento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velocidade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disponibilidade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recursos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decisões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investimento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etc.)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</a:pP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3" name="Google Shape;263;p10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64" name="Google Shape;264;p10"/>
          <p:cNvSpPr txBox="1">
            <a:spLocks noGrp="1"/>
          </p:cNvSpPr>
          <p:nvPr>
            <p:ph type="body" idx="2"/>
          </p:nvPr>
        </p:nvSpPr>
        <p:spPr>
          <a:xfrm>
            <a:off x="663575" y="2016027"/>
            <a:ext cx="438943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/>
              <a:t>O que ele faz?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/>
              <a:t>3.2 OSeMOSYS</a:t>
            </a:r>
            <a:endParaRPr/>
          </a:p>
        </p:txBody>
      </p:sp>
      <p:sp>
        <p:nvSpPr>
          <p:cNvPr id="271" name="Google Shape;271;p11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10514556" cy="342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</a:pP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resultados</a:t>
            </a:r>
            <a:r>
              <a:rPr lang="en-US" dirty="0"/>
              <a:t> </a:t>
            </a:r>
            <a:r>
              <a:rPr lang="en-US" dirty="0" err="1"/>
              <a:t>fornecem</a:t>
            </a:r>
            <a:r>
              <a:rPr lang="en-US" dirty="0"/>
              <a:t> </a:t>
            </a:r>
            <a:r>
              <a:rPr lang="en-US" dirty="0" err="1"/>
              <a:t>percepções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questões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:</a:t>
            </a:r>
            <a:endParaRPr dirty="0"/>
          </a:p>
          <a:p>
            <a:pPr marL="457200" lvl="0" indent="-330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Quais </a:t>
            </a:r>
            <a:r>
              <a:rPr lang="en-US" dirty="0" err="1"/>
              <a:t>tecnologias</a:t>
            </a:r>
            <a:r>
              <a:rPr lang="en-US" dirty="0"/>
              <a:t> </a:t>
            </a:r>
            <a:r>
              <a:rPr lang="en-US" dirty="0" err="1"/>
              <a:t>estão</a:t>
            </a:r>
            <a:r>
              <a:rPr lang="en-US" dirty="0"/>
              <a:t> </a:t>
            </a:r>
            <a:r>
              <a:rPr lang="en-US" dirty="0" err="1"/>
              <a:t>sendo</a:t>
            </a:r>
            <a:r>
              <a:rPr lang="en-US" dirty="0"/>
              <a:t> </a:t>
            </a:r>
            <a:r>
              <a:rPr lang="en-US" dirty="0" err="1"/>
              <a:t>descontinuadas</a:t>
            </a:r>
            <a:r>
              <a:rPr lang="en-US" dirty="0"/>
              <a:t>? </a:t>
            </a:r>
            <a:r>
              <a:rPr lang="en-US" dirty="0" err="1"/>
              <a:t>Até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? 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Quais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investimentos</a:t>
            </a:r>
            <a:r>
              <a:rPr lang="en-US" dirty="0"/>
              <a:t> </a:t>
            </a:r>
            <a:r>
              <a:rPr lang="en-US" dirty="0" err="1"/>
              <a:t>ideais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novas</a:t>
            </a:r>
            <a:r>
              <a:rPr lang="en-US" dirty="0"/>
              <a:t> </a:t>
            </a:r>
            <a:r>
              <a:rPr lang="en-US" dirty="0" err="1"/>
              <a:t>tecnologias</a:t>
            </a:r>
            <a:r>
              <a:rPr lang="en-US" dirty="0"/>
              <a:t> para </a:t>
            </a:r>
            <a:r>
              <a:rPr lang="en-US" dirty="0" err="1"/>
              <a:t>atender</a:t>
            </a:r>
            <a:r>
              <a:rPr lang="en-US" dirty="0"/>
              <a:t> à </a:t>
            </a:r>
            <a:r>
              <a:rPr lang="en-US" dirty="0" err="1"/>
              <a:t>demanda</a:t>
            </a:r>
            <a:r>
              <a:rPr lang="en-US" dirty="0"/>
              <a:t> no </a:t>
            </a:r>
            <a:r>
              <a:rPr lang="en-US" dirty="0" err="1"/>
              <a:t>futuro</a:t>
            </a:r>
            <a:r>
              <a:rPr lang="en-US" dirty="0"/>
              <a:t>? Qual </a:t>
            </a:r>
            <a:r>
              <a:rPr lang="en-US" dirty="0" err="1"/>
              <a:t>é</a:t>
            </a:r>
            <a:r>
              <a:rPr lang="en-US" dirty="0"/>
              <a:t> o </a:t>
            </a:r>
            <a:r>
              <a:rPr lang="en-US" dirty="0" err="1"/>
              <a:t>melhor</a:t>
            </a:r>
            <a:r>
              <a:rPr lang="en-US" dirty="0"/>
              <a:t> </a:t>
            </a:r>
            <a:r>
              <a:rPr lang="en-US" dirty="0" err="1"/>
              <a:t>momento</a:t>
            </a:r>
            <a:r>
              <a:rPr lang="en-US" dirty="0"/>
              <a:t> para </a:t>
            </a:r>
            <a:r>
              <a:rPr lang="en-US" dirty="0" err="1"/>
              <a:t>investir</a:t>
            </a:r>
            <a:r>
              <a:rPr lang="en-US" dirty="0"/>
              <a:t>?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Quais </a:t>
            </a:r>
            <a:r>
              <a:rPr lang="en-US" dirty="0" err="1"/>
              <a:t>são</a:t>
            </a:r>
            <a:r>
              <a:rPr lang="en-US" dirty="0"/>
              <a:t> as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tecnologias</a:t>
            </a:r>
            <a:r>
              <a:rPr lang="en-US" dirty="0"/>
              <a:t> de </a:t>
            </a:r>
            <a:r>
              <a:rPr lang="en-US" dirty="0" err="1"/>
              <a:t>geração</a:t>
            </a:r>
            <a:r>
              <a:rPr lang="en-US" dirty="0"/>
              <a:t> no mix total de </a:t>
            </a:r>
            <a:r>
              <a:rPr lang="en-US" dirty="0" err="1"/>
              <a:t>energia</a:t>
            </a:r>
            <a:r>
              <a:rPr lang="en-US" dirty="0"/>
              <a:t>? 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Quais custos o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energético</a:t>
            </a:r>
            <a:r>
              <a:rPr lang="en-US" dirty="0"/>
              <a:t> </a:t>
            </a:r>
            <a:r>
              <a:rPr lang="en-US" dirty="0" err="1"/>
              <a:t>terá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272" name="Google Shape;272;p11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73" name="Google Shape;273;p11"/>
          <p:cNvSpPr txBox="1">
            <a:spLocks noGrp="1"/>
          </p:cNvSpPr>
          <p:nvPr>
            <p:ph type="body" idx="2"/>
          </p:nvPr>
        </p:nvSpPr>
        <p:spPr>
          <a:xfrm>
            <a:off x="663575" y="2016027"/>
            <a:ext cx="438943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/>
              <a:t>Interpretação de seus resultados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2326" y="2603117"/>
            <a:ext cx="7492481" cy="306896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2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/>
              <a:t>3.2 OSeMOSYS</a:t>
            </a:r>
            <a:endParaRPr/>
          </a:p>
        </p:txBody>
      </p:sp>
      <p:sp>
        <p:nvSpPr>
          <p:cNvPr id="281" name="Google Shape;281;p12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82" name="Google Shape;282;p12"/>
          <p:cNvSpPr txBox="1">
            <a:spLocks noGrp="1"/>
          </p:cNvSpPr>
          <p:nvPr>
            <p:ph type="body" idx="2"/>
          </p:nvPr>
        </p:nvSpPr>
        <p:spPr>
          <a:xfrm>
            <a:off x="663575" y="2016027"/>
            <a:ext cx="438943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/>
              <a:t>Interpretação de seus resultados</a:t>
            </a:r>
            <a:endParaRPr/>
          </a:p>
        </p:txBody>
      </p:sp>
      <p:sp>
        <p:nvSpPr>
          <p:cNvPr id="283" name="Google Shape;283;p12"/>
          <p:cNvSpPr txBox="1">
            <a:spLocks noGrp="1"/>
          </p:cNvSpPr>
          <p:nvPr>
            <p:ph type="body" idx="4"/>
          </p:nvPr>
        </p:nvSpPr>
        <p:spPr>
          <a:xfrm>
            <a:off x="663575" y="6176963"/>
            <a:ext cx="5180634" cy="21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</a:pPr>
            <a:r>
              <a:rPr lang="en-US" b="1"/>
              <a:t>Fonte da imagem</a:t>
            </a:r>
            <a:r>
              <a:rPr lang="en-US"/>
              <a:t>: Open Energy system Models,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imagem</a:t>
            </a:r>
            <a:r>
              <a:rPr lang="en-US"/>
              <a:t>, licença sob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CC-BY-SA 4.0</a:t>
            </a:r>
            <a:endParaRPr/>
          </a:p>
        </p:txBody>
      </p:sp>
      <p:sp>
        <p:nvSpPr>
          <p:cNvPr id="284" name="Google Shape;284;p12"/>
          <p:cNvSpPr txBox="1"/>
          <p:nvPr/>
        </p:nvSpPr>
        <p:spPr>
          <a:xfrm rot="-5400000">
            <a:off x="820656" y="3971977"/>
            <a:ext cx="20642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Fornecimento de eletricidade (PJ)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3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/>
              <a:t>3.2 OSeMOSYS</a:t>
            </a:r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body" idx="1"/>
          </p:nvPr>
        </p:nvSpPr>
        <p:spPr>
          <a:xfrm>
            <a:off x="663880" y="2623288"/>
            <a:ext cx="3444196" cy="342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</a:pPr>
            <a:r>
              <a:rPr lang="en-US"/>
              <a:t>Minimizar: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Custo total do sistema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>
                <a:latin typeface="Open Sans SemiBold"/>
                <a:ea typeface="Open Sans SemiBold"/>
                <a:cs typeface="Open Sans SemiBold"/>
                <a:sym typeface="Open Sans SemiBold"/>
              </a:rPr>
              <a:t>Em um determinado período de tempo (por exemplo, 2020 - 2050)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>
                <a:latin typeface="Open Sans SemiBold"/>
                <a:ea typeface="Open Sans SemiBold"/>
                <a:cs typeface="Open Sans SemiBold"/>
                <a:sym typeface="Open Sans SemiBold"/>
              </a:rPr>
              <a:t>Sujeito a um conjunto de restrições (por exemplo, requisitos de demanda, limites de recursos)</a:t>
            </a:r>
            <a:endParaRPr/>
          </a:p>
          <a:p>
            <a:pPr marL="342900" lvl="0" indent="-215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body" idx="2"/>
          </p:nvPr>
        </p:nvSpPr>
        <p:spPr>
          <a:xfrm>
            <a:off x="663575" y="2016027"/>
            <a:ext cx="438943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/>
              <a:t>Uso em modelos CLEWs</a:t>
            </a:r>
            <a:endParaRPr/>
          </a:p>
        </p:txBody>
      </p:sp>
      <p:grpSp>
        <p:nvGrpSpPr>
          <p:cNvPr id="294" name="Google Shape;294;p13"/>
          <p:cNvGrpSpPr/>
          <p:nvPr/>
        </p:nvGrpSpPr>
        <p:grpSpPr>
          <a:xfrm>
            <a:off x="5159597" y="1651000"/>
            <a:ext cx="5782203" cy="3887720"/>
            <a:chOff x="4368750" y="1844571"/>
            <a:chExt cx="7657854" cy="4315928"/>
          </a:xfrm>
        </p:grpSpPr>
        <p:sp>
          <p:nvSpPr>
            <p:cNvPr id="295" name="Google Shape;295;p13"/>
            <p:cNvSpPr/>
            <p:nvPr/>
          </p:nvSpPr>
          <p:spPr>
            <a:xfrm>
              <a:off x="8994049" y="3318560"/>
              <a:ext cx="1478399" cy="15311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7F7F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96" name="Google Shape;296;p13"/>
            <p:cNvGrpSpPr/>
            <p:nvPr/>
          </p:nvGrpSpPr>
          <p:grpSpPr>
            <a:xfrm>
              <a:off x="4368750" y="1844571"/>
              <a:ext cx="7657854" cy="4315928"/>
              <a:chOff x="2851613" y="2453929"/>
              <a:chExt cx="7459781" cy="4059509"/>
            </a:xfrm>
          </p:grpSpPr>
          <p:sp>
            <p:nvSpPr>
              <p:cNvPr id="297" name="Google Shape;297;p13"/>
              <p:cNvSpPr/>
              <p:nvPr/>
            </p:nvSpPr>
            <p:spPr>
              <a:xfrm>
                <a:off x="5155679" y="3933647"/>
                <a:ext cx="79862" cy="2062482"/>
              </a:xfrm>
              <a:prstGeom prst="rect">
                <a:avLst/>
              </a:prstGeom>
              <a:solidFill>
                <a:srgbClr val="0070C0"/>
              </a:solidFill>
              <a:ln w="12700" cap="flat" cmpd="sng">
                <a:solidFill>
                  <a:srgbClr val="0070C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98" name="Google Shape;298;p13"/>
              <p:cNvSpPr/>
              <p:nvPr/>
            </p:nvSpPr>
            <p:spPr>
              <a:xfrm>
                <a:off x="8039069" y="2858606"/>
                <a:ext cx="76578" cy="3654051"/>
              </a:xfrm>
              <a:prstGeom prst="rect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99" name="Google Shape;299;p13"/>
              <p:cNvSpPr/>
              <p:nvPr/>
            </p:nvSpPr>
            <p:spPr>
              <a:xfrm>
                <a:off x="5170402" y="5916149"/>
                <a:ext cx="778589" cy="15568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70C0"/>
              </a:solidFill>
              <a:ln w="12700" cap="flat" cmpd="sng">
                <a:solidFill>
                  <a:srgbClr val="0070C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00" name="Google Shape;300;p13"/>
              <p:cNvSpPr txBox="1"/>
              <p:nvPr/>
            </p:nvSpPr>
            <p:spPr>
              <a:xfrm>
                <a:off x="2851614" y="2521300"/>
                <a:ext cx="1296144" cy="585059"/>
              </a:xfrm>
              <a:prstGeom prst="rect">
                <a:avLst/>
              </a:prstGeom>
              <a:solidFill>
                <a:srgbClr val="3A3838"/>
              </a:solidFill>
              <a:ln w="9525" cap="flat" cmpd="sng">
                <a:solidFill>
                  <a:srgbClr val="3A38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Mina de carvão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1" name="Google Shape;301;p13"/>
              <p:cNvSpPr txBox="1"/>
              <p:nvPr/>
            </p:nvSpPr>
            <p:spPr>
              <a:xfrm>
                <a:off x="2851614" y="3462276"/>
                <a:ext cx="1296144" cy="585059"/>
              </a:xfrm>
              <a:prstGeom prst="rect">
                <a:avLst/>
              </a:prstGeom>
              <a:solidFill>
                <a:srgbClr val="7030A0"/>
              </a:solidFill>
              <a:ln w="9525" cap="flat" cmpd="sng">
                <a:solidFill>
                  <a:srgbClr val="7030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Campo de gás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02" name="Google Shape;302;p13"/>
              <p:cNvSpPr/>
              <p:nvPr/>
            </p:nvSpPr>
            <p:spPr>
              <a:xfrm>
                <a:off x="4228973" y="2759343"/>
                <a:ext cx="1720017" cy="13136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3A3838"/>
              </a:solidFill>
              <a:ln w="12700" cap="flat" cmpd="sng">
                <a:solidFill>
                  <a:srgbClr val="3A38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03" name="Google Shape;303;p13"/>
              <p:cNvSpPr/>
              <p:nvPr/>
            </p:nvSpPr>
            <p:spPr>
              <a:xfrm>
                <a:off x="4222688" y="3682797"/>
                <a:ext cx="1721731" cy="14401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7030A0"/>
              </a:solidFill>
              <a:ln w="12700" cap="flat" cmpd="sng">
                <a:solidFill>
                  <a:srgbClr val="7030A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04" name="Google Shape;304;p13"/>
              <p:cNvSpPr/>
              <p:nvPr/>
            </p:nvSpPr>
            <p:spPr>
              <a:xfrm>
                <a:off x="7355036" y="4690909"/>
                <a:ext cx="1440161" cy="157817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70C0"/>
              </a:solidFill>
              <a:ln w="12700" cap="flat" cmpd="sng">
                <a:solidFill>
                  <a:srgbClr val="0070C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05" name="Google Shape;305;p13"/>
              <p:cNvSpPr/>
              <p:nvPr/>
            </p:nvSpPr>
            <p:spPr>
              <a:xfrm>
                <a:off x="7355036" y="2744453"/>
                <a:ext cx="1440160" cy="14401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06" name="Google Shape;306;p13"/>
              <p:cNvSpPr txBox="1"/>
              <p:nvPr/>
            </p:nvSpPr>
            <p:spPr>
              <a:xfrm>
                <a:off x="4447189" y="2453929"/>
                <a:ext cx="946462" cy="2891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 err="1">
                    <a:solidFill>
                      <a:srgbClr val="75707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Carvão</a:t>
                </a:r>
                <a:endParaRPr dirty="0"/>
              </a:p>
            </p:txBody>
          </p:sp>
          <p:sp>
            <p:nvSpPr>
              <p:cNvPr id="307" name="Google Shape;307;p13"/>
              <p:cNvSpPr txBox="1"/>
              <p:nvPr/>
            </p:nvSpPr>
            <p:spPr>
              <a:xfrm>
                <a:off x="4464696" y="3402568"/>
                <a:ext cx="806634" cy="3510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7030A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Gás</a:t>
                </a:r>
                <a:endParaRPr/>
              </a:p>
            </p:txBody>
          </p:sp>
          <p:sp>
            <p:nvSpPr>
              <p:cNvPr id="308" name="Google Shape;308;p13"/>
              <p:cNvSpPr txBox="1"/>
              <p:nvPr/>
            </p:nvSpPr>
            <p:spPr>
              <a:xfrm>
                <a:off x="4222689" y="4395218"/>
                <a:ext cx="933518" cy="3510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0070C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Água</a:t>
                </a:r>
                <a:endParaRPr/>
              </a:p>
            </p:txBody>
          </p:sp>
          <p:sp>
            <p:nvSpPr>
              <p:cNvPr id="309" name="Google Shape;309;p13"/>
              <p:cNvSpPr txBox="1"/>
              <p:nvPr/>
            </p:nvSpPr>
            <p:spPr>
              <a:xfrm>
                <a:off x="8871235" y="2659482"/>
                <a:ext cx="1440159" cy="2891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 err="1">
                    <a:solidFill>
                      <a:srgbClr val="C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Eletricidade</a:t>
                </a:r>
                <a:endParaRPr dirty="0"/>
              </a:p>
            </p:txBody>
          </p:sp>
          <p:sp>
            <p:nvSpPr>
              <p:cNvPr id="310" name="Google Shape;310;p13"/>
              <p:cNvSpPr txBox="1"/>
              <p:nvPr/>
            </p:nvSpPr>
            <p:spPr>
              <a:xfrm>
                <a:off x="2851613" y="5506244"/>
                <a:ext cx="1296144" cy="585059"/>
              </a:xfrm>
              <a:prstGeom prst="rect">
                <a:avLst/>
              </a:prstGeom>
              <a:solidFill>
                <a:srgbClr val="008A3E"/>
              </a:solidFill>
              <a:ln w="9525" cap="flat" cmpd="sng">
                <a:solidFill>
                  <a:srgbClr val="008A3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Recursos da terra</a:t>
                </a: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4222689" y="5726624"/>
                <a:ext cx="1724051" cy="14401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8A3E"/>
              </a:solidFill>
              <a:ln w="12700" cap="flat" cmpd="sng">
                <a:solidFill>
                  <a:srgbClr val="008A3E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12" name="Google Shape;312;p13"/>
              <p:cNvSpPr txBox="1"/>
              <p:nvPr/>
            </p:nvSpPr>
            <p:spPr>
              <a:xfrm>
                <a:off x="4059694" y="5383763"/>
                <a:ext cx="1117994" cy="2891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 err="1">
                    <a:solidFill>
                      <a:srgbClr val="008A3E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Terrenos</a:t>
                </a:r>
                <a:endParaRPr dirty="0"/>
              </a:p>
            </p:txBody>
          </p:sp>
          <p:sp>
            <p:nvSpPr>
              <p:cNvPr id="313" name="Google Shape;313;p13"/>
              <p:cNvSpPr/>
              <p:nvPr/>
            </p:nvSpPr>
            <p:spPr>
              <a:xfrm>
                <a:off x="7345577" y="5726624"/>
                <a:ext cx="1449619" cy="14401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C000"/>
              </a:solidFill>
              <a:ln w="127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FF99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14" name="Google Shape;314;p13"/>
              <p:cNvSpPr txBox="1"/>
              <p:nvPr/>
            </p:nvSpPr>
            <p:spPr>
              <a:xfrm>
                <a:off x="8870898" y="5633705"/>
                <a:ext cx="1211590" cy="3510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FFC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Milho</a:t>
                </a:r>
                <a:endParaRPr/>
              </a:p>
            </p:txBody>
          </p:sp>
          <p:sp>
            <p:nvSpPr>
              <p:cNvPr id="315" name="Google Shape;315;p13"/>
              <p:cNvSpPr/>
              <p:nvPr/>
            </p:nvSpPr>
            <p:spPr>
              <a:xfrm rot="5400000">
                <a:off x="7681735" y="3263455"/>
                <a:ext cx="74781" cy="730346"/>
              </a:xfrm>
              <a:prstGeom prst="rect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16" name="Google Shape;316;p13"/>
              <p:cNvSpPr txBox="1"/>
              <p:nvPr/>
            </p:nvSpPr>
            <p:spPr>
              <a:xfrm>
                <a:off x="2851614" y="4484331"/>
                <a:ext cx="1296144" cy="585059"/>
              </a:xfrm>
              <a:prstGeom prst="rect">
                <a:avLst/>
              </a:prstGeom>
              <a:solidFill>
                <a:srgbClr val="0070C0"/>
              </a:solidFill>
              <a:ln w="9525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Recursos hídricos</a:t>
                </a:r>
                <a:endParaRPr/>
              </a:p>
            </p:txBody>
          </p:sp>
          <p:sp>
            <p:nvSpPr>
              <p:cNvPr id="317" name="Google Shape;317;p13"/>
              <p:cNvSpPr/>
              <p:nvPr/>
            </p:nvSpPr>
            <p:spPr>
              <a:xfrm>
                <a:off x="4228973" y="4704710"/>
                <a:ext cx="1720017" cy="14401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70C0"/>
              </a:solidFill>
              <a:ln w="12700" cap="flat" cmpd="sng">
                <a:solidFill>
                  <a:srgbClr val="0070C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18" name="Google Shape;318;p13"/>
              <p:cNvSpPr/>
              <p:nvPr/>
            </p:nvSpPr>
            <p:spPr>
              <a:xfrm>
                <a:off x="5158792" y="3892242"/>
                <a:ext cx="790198" cy="15568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70C0"/>
              </a:solidFill>
              <a:ln w="12700" cap="flat" cmpd="sng">
                <a:solidFill>
                  <a:srgbClr val="0070C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19" name="Google Shape;319;p13"/>
              <p:cNvSpPr/>
              <p:nvPr/>
            </p:nvSpPr>
            <p:spPr>
              <a:xfrm rot="5400000">
                <a:off x="6609851" y="5038208"/>
                <a:ext cx="77800" cy="2871096"/>
              </a:xfrm>
              <a:prstGeom prst="rect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20" name="Google Shape;320;p13"/>
              <p:cNvSpPr/>
              <p:nvPr/>
            </p:nvSpPr>
            <p:spPr>
              <a:xfrm>
                <a:off x="5153935" y="4537764"/>
                <a:ext cx="81295" cy="1975674"/>
              </a:xfrm>
              <a:prstGeom prst="rect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21" name="Google Shape;321;p13"/>
              <p:cNvSpPr/>
              <p:nvPr/>
            </p:nvSpPr>
            <p:spPr>
              <a:xfrm>
                <a:off x="5230878" y="4503000"/>
                <a:ext cx="710135" cy="14140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22" name="Google Shape;322;p13"/>
              <p:cNvSpPr/>
              <p:nvPr/>
            </p:nvSpPr>
            <p:spPr>
              <a:xfrm>
                <a:off x="5235541" y="5509987"/>
                <a:ext cx="712710" cy="153982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23" name="Google Shape;323;p13"/>
              <p:cNvSpPr txBox="1"/>
              <p:nvPr/>
            </p:nvSpPr>
            <p:spPr>
              <a:xfrm>
                <a:off x="8871232" y="4617498"/>
                <a:ext cx="1080625" cy="5850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0070C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Água potável</a:t>
                </a:r>
                <a:endParaRPr/>
              </a:p>
            </p:txBody>
          </p:sp>
          <p:sp>
            <p:nvSpPr>
              <p:cNvPr id="324" name="Google Shape;324;p13"/>
              <p:cNvSpPr txBox="1"/>
              <p:nvPr/>
            </p:nvSpPr>
            <p:spPr>
              <a:xfrm>
                <a:off x="5950879" y="2495538"/>
                <a:ext cx="1530961" cy="674848"/>
              </a:xfrm>
              <a:prstGeom prst="rect">
                <a:avLst/>
              </a:prstGeom>
              <a:solidFill>
                <a:srgbClr val="3A3838"/>
              </a:solidFill>
              <a:ln w="9525" cap="flat" cmpd="sng">
                <a:solidFill>
                  <a:srgbClr val="3A38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Usina </a:t>
                </a:r>
                <a:r>
                  <a:rPr lang="en-US" sz="1200" b="1" dirty="0" err="1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termelétrica</a:t>
                </a:r>
                <a:r>
                  <a:rPr lang="en-US" sz="1200" b="1" dirty="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a </a:t>
                </a:r>
                <a:r>
                  <a:rPr lang="en-US" sz="1200" b="1" dirty="0" err="1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Carvão</a:t>
                </a:r>
                <a:endParaRPr dirty="0"/>
              </a:p>
            </p:txBody>
          </p:sp>
          <p:sp>
            <p:nvSpPr>
              <p:cNvPr id="325" name="Google Shape;325;p13"/>
              <p:cNvSpPr txBox="1"/>
              <p:nvPr/>
            </p:nvSpPr>
            <p:spPr>
              <a:xfrm>
                <a:off x="5950879" y="3476480"/>
                <a:ext cx="1530961" cy="674848"/>
              </a:xfrm>
              <a:prstGeom prst="rect">
                <a:avLst/>
              </a:prstGeom>
              <a:solidFill>
                <a:srgbClr val="7030A0"/>
              </a:solidFill>
              <a:ln w="9525" cap="flat" cmpd="sng">
                <a:solidFill>
                  <a:srgbClr val="7030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Usina </a:t>
                </a:r>
                <a:r>
                  <a:rPr lang="en-US" sz="1200" b="1" dirty="0" err="1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termelétrica</a:t>
                </a:r>
                <a:r>
                  <a:rPr lang="en-US" sz="1200" b="1" dirty="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a </a:t>
                </a:r>
                <a:r>
                  <a:rPr lang="en-US" sz="1200" b="1" dirty="0" err="1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Gás</a:t>
                </a:r>
                <a:endParaRPr dirty="0"/>
              </a:p>
            </p:txBody>
          </p:sp>
          <p:sp>
            <p:nvSpPr>
              <p:cNvPr id="326" name="Google Shape;326;p13"/>
              <p:cNvSpPr txBox="1"/>
              <p:nvPr/>
            </p:nvSpPr>
            <p:spPr>
              <a:xfrm>
                <a:off x="5950879" y="4439753"/>
                <a:ext cx="1530961" cy="482022"/>
              </a:xfrm>
              <a:prstGeom prst="rect">
                <a:avLst/>
              </a:prstGeom>
              <a:solidFill>
                <a:srgbClr val="0070C0"/>
              </a:solidFill>
              <a:ln w="9525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 err="1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Tratamento</a:t>
                </a:r>
                <a:r>
                  <a:rPr lang="en-US" sz="1200" b="1" dirty="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de </a:t>
                </a:r>
                <a:r>
                  <a:rPr lang="en-US" sz="1200" b="1" dirty="0" err="1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Água</a:t>
                </a:r>
                <a:endParaRPr dirty="0"/>
              </a:p>
            </p:txBody>
          </p:sp>
          <p:sp>
            <p:nvSpPr>
              <p:cNvPr id="327" name="Google Shape;327;p13"/>
              <p:cNvSpPr txBox="1"/>
              <p:nvPr/>
            </p:nvSpPr>
            <p:spPr>
              <a:xfrm>
                <a:off x="5950879" y="5467137"/>
                <a:ext cx="1530961" cy="585059"/>
              </a:xfrm>
              <a:prstGeom prst="rect">
                <a:avLst/>
              </a:prstGeom>
              <a:solidFill>
                <a:srgbClr val="008A3E"/>
              </a:solidFill>
              <a:ln w="9525" cap="flat" cmpd="sng">
                <a:solidFill>
                  <a:srgbClr val="008A3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Terras </a:t>
                </a:r>
                <a:r>
                  <a:rPr lang="en-US" sz="1200" b="1" dirty="0" err="1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agrícolas</a:t>
                </a:r>
                <a:endParaRPr dirty="0"/>
              </a:p>
            </p:txBody>
          </p:sp>
        </p:grpSp>
        <p:sp>
          <p:nvSpPr>
            <p:cNvPr id="328" name="Google Shape;328;p13"/>
            <p:cNvSpPr txBox="1"/>
            <p:nvPr/>
          </p:nvSpPr>
          <p:spPr>
            <a:xfrm>
              <a:off x="10548206" y="3248479"/>
              <a:ext cx="1109318" cy="373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rPr>
                <a:t>Calor</a:t>
              </a:r>
              <a:endParaRPr/>
            </a:p>
          </p:txBody>
        </p:sp>
      </p:grpSp>
      <p:sp>
        <p:nvSpPr>
          <p:cNvPr id="329" name="Google Shape;329;p13"/>
          <p:cNvSpPr/>
          <p:nvPr/>
        </p:nvSpPr>
        <p:spPr>
          <a:xfrm>
            <a:off x="4793867" y="1498600"/>
            <a:ext cx="6165483" cy="413345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6019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 dirty="0"/>
              <a:t>Aula 3.2 </a:t>
            </a:r>
            <a:r>
              <a:rPr lang="en-US" dirty="0" err="1"/>
              <a:t>Referências</a:t>
            </a:r>
            <a:endParaRPr dirty="0"/>
          </a:p>
        </p:txBody>
      </p:sp>
      <p:sp>
        <p:nvSpPr>
          <p:cNvPr id="335" name="Google Shape;335;p14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336" name="Google Shape;336;p14"/>
          <p:cNvSpPr txBox="1">
            <a:spLocks noGrp="1"/>
          </p:cNvSpPr>
          <p:nvPr>
            <p:ph type="body" idx="1"/>
          </p:nvPr>
        </p:nvSpPr>
        <p:spPr>
          <a:xfrm>
            <a:off x="663575" y="2082799"/>
            <a:ext cx="5432425" cy="4006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/>
              <a:t>Taliotis, Constantinos, Gardumi, Francesco, Shivakumar, Abhishek, Sridharan, Vignesh, Ramos, Eunice, Beltramo, Agnese, ... Howells, Mark. (2018, novembro). Introdução à otimização linear e ao OSeMOSYS. Zenodo.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http://doi.</a:t>
            </a:r>
            <a:r>
              <a:rPr lang="en-US"/>
              <a:t>org/10.5281/zenodo.1493112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/>
              <a:t>Howells, M., et al., OSeMOSYS: The Open Source Energy Modeling System: An introduction to its ethos, structure and development, Energy Policy, 39(10), 2011, pp- 5850-5870</a:t>
            </a:r>
            <a:endParaRPr/>
          </a:p>
          <a:p>
            <a:pPr marL="342900" lvl="0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/>
          </a:p>
        </p:txBody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5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/>
              <a:t>3.3 Aplicativos OSeMOSYS</a:t>
            </a:r>
            <a:endParaRPr/>
          </a:p>
        </p:txBody>
      </p:sp>
      <p:sp>
        <p:nvSpPr>
          <p:cNvPr id="343" name="Google Shape;343;p15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44" name="Google Shape;344;p15"/>
          <p:cNvSpPr txBox="1">
            <a:spLocks noGrp="1"/>
          </p:cNvSpPr>
          <p:nvPr>
            <p:ph type="body" idx="2"/>
          </p:nvPr>
        </p:nvSpPr>
        <p:spPr>
          <a:xfrm>
            <a:off x="663575" y="2016027"/>
            <a:ext cx="438943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>
                <a:latin typeface="Open Sans SemiBold"/>
                <a:ea typeface="Open Sans SemiBold"/>
                <a:cs typeface="Open Sans SemiBold"/>
                <a:sym typeface="Open Sans SemiBold"/>
              </a:rPr>
              <a:t>Onde e quem?</a:t>
            </a:r>
            <a:endParaRPr/>
          </a:p>
        </p:txBody>
      </p:sp>
      <p:sp>
        <p:nvSpPr>
          <p:cNvPr id="345" name="Google Shape;345;p15"/>
          <p:cNvSpPr txBox="1">
            <a:spLocks noGrp="1"/>
          </p:cNvSpPr>
          <p:nvPr>
            <p:ph type="body" idx="4"/>
          </p:nvPr>
        </p:nvSpPr>
        <p:spPr>
          <a:xfrm>
            <a:off x="663575" y="6138259"/>
            <a:ext cx="5180634" cy="2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</a:pPr>
            <a:r>
              <a:rPr lang="en-US" b="1"/>
              <a:t>Fonte da imagem</a:t>
            </a:r>
            <a:r>
              <a:rPr lang="en-US"/>
              <a:t>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search.creativecommons.org/</a:t>
            </a:r>
            <a:r>
              <a:rPr lang="en-US"/>
              <a:t>,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imagem</a:t>
            </a:r>
            <a:r>
              <a:rPr lang="en-US"/>
              <a:t>, licença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CC0 1.0</a:t>
            </a:r>
            <a:endParaRPr/>
          </a:p>
        </p:txBody>
      </p:sp>
      <p:pic>
        <p:nvPicPr>
          <p:cNvPr id="346" name="Google Shape;346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6317" y="2273063"/>
            <a:ext cx="6595783" cy="3519473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5"/>
          <p:cNvSpPr/>
          <p:nvPr/>
        </p:nvSpPr>
        <p:spPr>
          <a:xfrm>
            <a:off x="3899644" y="4202211"/>
            <a:ext cx="132721" cy="121023"/>
          </a:xfrm>
          <a:prstGeom prst="flowChartMerge">
            <a:avLst/>
          </a:prstGeom>
          <a:solidFill>
            <a:schemeClr val="accent1"/>
          </a:solidFill>
          <a:ln w="12700" cap="flat" cmpd="sng">
            <a:solidFill>
              <a:srgbClr val="00174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5"/>
          <p:cNvSpPr/>
          <p:nvPr/>
        </p:nvSpPr>
        <p:spPr>
          <a:xfrm>
            <a:off x="4341155" y="4778193"/>
            <a:ext cx="132721" cy="121023"/>
          </a:xfrm>
          <a:prstGeom prst="flowChartMerge">
            <a:avLst/>
          </a:prstGeom>
          <a:solidFill>
            <a:schemeClr val="accent1"/>
          </a:solidFill>
          <a:ln w="12700" cap="flat" cmpd="sng">
            <a:solidFill>
              <a:srgbClr val="00174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5"/>
          <p:cNvSpPr/>
          <p:nvPr/>
        </p:nvSpPr>
        <p:spPr>
          <a:xfrm>
            <a:off x="4554068" y="5018000"/>
            <a:ext cx="132721" cy="121023"/>
          </a:xfrm>
          <a:prstGeom prst="flowChartMerge">
            <a:avLst/>
          </a:prstGeom>
          <a:solidFill>
            <a:schemeClr val="accent1"/>
          </a:solidFill>
          <a:ln w="12700" cap="flat" cmpd="sng">
            <a:solidFill>
              <a:srgbClr val="00174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5"/>
          <p:cNvSpPr/>
          <p:nvPr/>
        </p:nvSpPr>
        <p:spPr>
          <a:xfrm>
            <a:off x="5562597" y="4399430"/>
            <a:ext cx="132721" cy="121023"/>
          </a:xfrm>
          <a:prstGeom prst="flowChartMerge">
            <a:avLst/>
          </a:prstGeom>
          <a:solidFill>
            <a:schemeClr val="accent1"/>
          </a:solidFill>
          <a:ln w="12700" cap="flat" cmpd="sng">
            <a:solidFill>
              <a:srgbClr val="00174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5"/>
          <p:cNvSpPr/>
          <p:nvPr/>
        </p:nvSpPr>
        <p:spPr>
          <a:xfrm>
            <a:off x="6441140" y="4383739"/>
            <a:ext cx="132721" cy="121023"/>
          </a:xfrm>
          <a:prstGeom prst="flowChartMerge">
            <a:avLst/>
          </a:prstGeom>
          <a:solidFill>
            <a:schemeClr val="accent1"/>
          </a:solidFill>
          <a:ln w="12700" cap="flat" cmpd="sng">
            <a:solidFill>
              <a:srgbClr val="00174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5"/>
          <p:cNvSpPr/>
          <p:nvPr/>
        </p:nvSpPr>
        <p:spPr>
          <a:xfrm>
            <a:off x="6378386" y="4448731"/>
            <a:ext cx="132721" cy="121023"/>
          </a:xfrm>
          <a:prstGeom prst="flowChartMerge">
            <a:avLst/>
          </a:prstGeom>
          <a:solidFill>
            <a:schemeClr val="accent1"/>
          </a:solidFill>
          <a:ln w="12700" cap="flat" cmpd="sng">
            <a:solidFill>
              <a:srgbClr val="00174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5"/>
          <p:cNvSpPr/>
          <p:nvPr/>
        </p:nvSpPr>
        <p:spPr>
          <a:xfrm>
            <a:off x="6618192" y="3922051"/>
            <a:ext cx="132721" cy="121023"/>
          </a:xfrm>
          <a:prstGeom prst="flowChartMerge">
            <a:avLst/>
          </a:prstGeom>
          <a:solidFill>
            <a:schemeClr val="accent1"/>
          </a:solidFill>
          <a:ln w="12700" cap="flat" cmpd="sng">
            <a:solidFill>
              <a:srgbClr val="00174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5"/>
          <p:cNvSpPr/>
          <p:nvPr/>
        </p:nvSpPr>
        <p:spPr>
          <a:xfrm>
            <a:off x="7240751" y="4419602"/>
            <a:ext cx="132721" cy="121023"/>
          </a:xfrm>
          <a:prstGeom prst="flowChartMerge">
            <a:avLst/>
          </a:prstGeom>
          <a:solidFill>
            <a:schemeClr val="accent1"/>
          </a:solidFill>
          <a:ln w="12700" cap="flat" cmpd="sng">
            <a:solidFill>
              <a:srgbClr val="00174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5"/>
          <p:cNvSpPr/>
          <p:nvPr/>
        </p:nvSpPr>
        <p:spPr>
          <a:xfrm>
            <a:off x="7822221" y="4484596"/>
            <a:ext cx="132721" cy="121023"/>
          </a:xfrm>
          <a:prstGeom prst="flowChartMerge">
            <a:avLst/>
          </a:prstGeom>
          <a:solidFill>
            <a:schemeClr val="accent1"/>
          </a:solidFill>
          <a:ln w="12700" cap="flat" cmpd="sng">
            <a:solidFill>
              <a:srgbClr val="00174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5"/>
          <p:cNvSpPr/>
          <p:nvPr/>
        </p:nvSpPr>
        <p:spPr>
          <a:xfrm>
            <a:off x="7617196" y="4455456"/>
            <a:ext cx="132721" cy="121023"/>
          </a:xfrm>
          <a:prstGeom prst="flowChartMerge">
            <a:avLst/>
          </a:prstGeom>
          <a:solidFill>
            <a:schemeClr val="accent1"/>
          </a:solidFill>
          <a:ln w="12700" cap="flat" cmpd="sng">
            <a:solidFill>
              <a:srgbClr val="00174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5"/>
          <p:cNvSpPr/>
          <p:nvPr/>
        </p:nvSpPr>
        <p:spPr>
          <a:xfrm>
            <a:off x="7497923" y="3573291"/>
            <a:ext cx="132721" cy="121023"/>
          </a:xfrm>
          <a:prstGeom prst="flowChartMerge">
            <a:avLst/>
          </a:prstGeom>
          <a:solidFill>
            <a:schemeClr val="accent1"/>
          </a:solidFill>
          <a:ln w="12700" cap="flat" cmpd="sng">
            <a:solidFill>
              <a:srgbClr val="00174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5"/>
          <p:cNvSpPr/>
          <p:nvPr/>
        </p:nvSpPr>
        <p:spPr>
          <a:xfrm>
            <a:off x="6951076" y="4036350"/>
            <a:ext cx="132721" cy="121023"/>
          </a:xfrm>
          <a:prstGeom prst="flowChartMerge">
            <a:avLst/>
          </a:prstGeom>
          <a:solidFill>
            <a:schemeClr val="accent1"/>
          </a:solidFill>
          <a:ln w="12700" cap="flat" cmpd="sng">
            <a:solidFill>
              <a:srgbClr val="00174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5"/>
          <p:cNvSpPr/>
          <p:nvPr/>
        </p:nvSpPr>
        <p:spPr>
          <a:xfrm>
            <a:off x="7174390" y="4027701"/>
            <a:ext cx="132721" cy="121023"/>
          </a:xfrm>
          <a:prstGeom prst="flowChartMerge">
            <a:avLst/>
          </a:prstGeom>
          <a:solidFill>
            <a:schemeClr val="accent1"/>
          </a:solidFill>
          <a:ln w="12700" cap="flat" cmpd="sng">
            <a:solidFill>
              <a:srgbClr val="00174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5"/>
          <p:cNvSpPr/>
          <p:nvPr/>
        </p:nvSpPr>
        <p:spPr>
          <a:xfrm>
            <a:off x="7246106" y="4045627"/>
            <a:ext cx="132721" cy="121023"/>
          </a:xfrm>
          <a:prstGeom prst="flowChartMerge">
            <a:avLst/>
          </a:prstGeom>
          <a:solidFill>
            <a:schemeClr val="accent1"/>
          </a:solidFill>
          <a:ln w="12700" cap="flat" cmpd="sng">
            <a:solidFill>
              <a:srgbClr val="00174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5"/>
          <p:cNvSpPr/>
          <p:nvPr/>
        </p:nvSpPr>
        <p:spPr>
          <a:xfrm>
            <a:off x="5844209" y="3931331"/>
            <a:ext cx="132721" cy="121023"/>
          </a:xfrm>
          <a:prstGeom prst="flowChartMerge">
            <a:avLst/>
          </a:prstGeom>
          <a:solidFill>
            <a:schemeClr val="accent1"/>
          </a:solidFill>
          <a:ln w="12700" cap="flat" cmpd="sng">
            <a:solidFill>
              <a:srgbClr val="00174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15"/>
          <p:cNvSpPr/>
          <p:nvPr/>
        </p:nvSpPr>
        <p:spPr>
          <a:xfrm>
            <a:off x="3420032" y="3454511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15"/>
          <p:cNvSpPr/>
          <p:nvPr/>
        </p:nvSpPr>
        <p:spPr>
          <a:xfrm>
            <a:off x="4681827" y="4729747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5"/>
          <p:cNvSpPr/>
          <p:nvPr/>
        </p:nvSpPr>
        <p:spPr>
          <a:xfrm>
            <a:off x="5802414" y="3678628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5"/>
          <p:cNvSpPr/>
          <p:nvPr/>
        </p:nvSpPr>
        <p:spPr>
          <a:xfrm>
            <a:off x="5840511" y="3340206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5"/>
          <p:cNvSpPr/>
          <p:nvPr/>
        </p:nvSpPr>
        <p:spPr>
          <a:xfrm>
            <a:off x="5535710" y="3371579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5"/>
          <p:cNvSpPr/>
          <p:nvPr/>
        </p:nvSpPr>
        <p:spPr>
          <a:xfrm>
            <a:off x="6024293" y="5077118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5"/>
          <p:cNvSpPr/>
          <p:nvPr/>
        </p:nvSpPr>
        <p:spPr>
          <a:xfrm>
            <a:off x="5618639" y="4389075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5"/>
          <p:cNvSpPr/>
          <p:nvPr/>
        </p:nvSpPr>
        <p:spPr>
          <a:xfrm>
            <a:off x="5811380" y="3902731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5"/>
          <p:cNvSpPr/>
          <p:nvPr/>
        </p:nvSpPr>
        <p:spPr>
          <a:xfrm>
            <a:off x="6380641" y="4404758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5"/>
          <p:cNvSpPr/>
          <p:nvPr/>
        </p:nvSpPr>
        <p:spPr>
          <a:xfrm>
            <a:off x="5452488" y="3387270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15"/>
          <p:cNvSpPr/>
          <p:nvPr/>
        </p:nvSpPr>
        <p:spPr>
          <a:xfrm>
            <a:off x="4009404" y="3804134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5"/>
          <p:cNvSpPr/>
          <p:nvPr/>
        </p:nvSpPr>
        <p:spPr>
          <a:xfrm>
            <a:off x="6537657" y="4037508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5"/>
          <p:cNvSpPr/>
          <p:nvPr/>
        </p:nvSpPr>
        <p:spPr>
          <a:xfrm>
            <a:off x="7083797" y="4189908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5"/>
          <p:cNvSpPr/>
          <p:nvPr/>
        </p:nvSpPr>
        <p:spPr>
          <a:xfrm>
            <a:off x="8377663" y="4810434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5"/>
          <p:cNvSpPr/>
          <p:nvPr/>
        </p:nvSpPr>
        <p:spPr>
          <a:xfrm>
            <a:off x="6750913" y="4896977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5"/>
          <p:cNvSpPr/>
          <p:nvPr/>
        </p:nvSpPr>
        <p:spPr>
          <a:xfrm>
            <a:off x="997347" y="3917581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15"/>
          <p:cNvSpPr/>
          <p:nvPr/>
        </p:nvSpPr>
        <p:spPr>
          <a:xfrm>
            <a:off x="1010794" y="4249269"/>
            <a:ext cx="132721" cy="121023"/>
          </a:xfrm>
          <a:prstGeom prst="flowChartMerge">
            <a:avLst/>
          </a:prstGeom>
          <a:solidFill>
            <a:schemeClr val="accent1"/>
          </a:solidFill>
          <a:ln w="12700" cap="flat" cmpd="sng">
            <a:solidFill>
              <a:srgbClr val="00174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15"/>
          <p:cNvSpPr txBox="1">
            <a:spLocks noGrp="1"/>
          </p:cNvSpPr>
          <p:nvPr>
            <p:ph type="body" idx="1"/>
          </p:nvPr>
        </p:nvSpPr>
        <p:spPr>
          <a:xfrm>
            <a:off x="1188319" y="4183152"/>
            <a:ext cx="2348261" cy="28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SemiBold"/>
              <a:buNone/>
            </a:pPr>
            <a:r>
              <a:rPr lang="en-US" sz="1200"/>
              <a:t>Desenvolvimento de capacidades</a:t>
            </a:r>
            <a:endParaRPr/>
          </a:p>
        </p:txBody>
      </p:sp>
      <p:sp>
        <p:nvSpPr>
          <p:cNvPr id="380" name="Google Shape;380;p15"/>
          <p:cNvSpPr txBox="1"/>
          <p:nvPr/>
        </p:nvSpPr>
        <p:spPr>
          <a:xfrm>
            <a:off x="1186075" y="3851457"/>
            <a:ext cx="2348261" cy="28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SemiBold"/>
              <a:buNone/>
            </a:pPr>
            <a:r>
              <a:rPr lang="en-US" sz="12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Pesquisa e ensino</a:t>
            </a:r>
            <a:endParaRPr/>
          </a:p>
        </p:txBody>
      </p:sp>
      <p:sp>
        <p:nvSpPr>
          <p:cNvPr id="381" name="Google Shape;381;p15"/>
          <p:cNvSpPr/>
          <p:nvPr/>
        </p:nvSpPr>
        <p:spPr>
          <a:xfrm>
            <a:off x="5972739" y="3378302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5"/>
          <p:cNvSpPr/>
          <p:nvPr/>
        </p:nvSpPr>
        <p:spPr>
          <a:xfrm>
            <a:off x="5788958" y="3584491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5"/>
          <p:cNvSpPr/>
          <p:nvPr/>
        </p:nvSpPr>
        <p:spPr>
          <a:xfrm>
            <a:off x="5941358" y="3555355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5"/>
          <p:cNvSpPr/>
          <p:nvPr/>
        </p:nvSpPr>
        <p:spPr>
          <a:xfrm>
            <a:off x="6087035" y="3613621"/>
            <a:ext cx="132721" cy="121023"/>
          </a:xfrm>
          <a:prstGeom prst="flowChartMerge">
            <a:avLst/>
          </a:prstGeom>
          <a:solidFill>
            <a:srgbClr val="C8102E"/>
          </a:solidFill>
          <a:ln w="12700" cap="flat" cmpd="sng">
            <a:solidFill>
              <a:srgbClr val="C810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15"/>
          <p:cNvSpPr/>
          <p:nvPr/>
        </p:nvSpPr>
        <p:spPr>
          <a:xfrm>
            <a:off x="3971358" y="4226860"/>
            <a:ext cx="132721" cy="121023"/>
          </a:xfrm>
          <a:prstGeom prst="flowChartMerge">
            <a:avLst/>
          </a:prstGeom>
          <a:solidFill>
            <a:schemeClr val="accent1"/>
          </a:solidFill>
          <a:ln w="12700" cap="flat" cmpd="sng">
            <a:solidFill>
              <a:srgbClr val="00174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5"/>
          <p:cNvSpPr/>
          <p:nvPr/>
        </p:nvSpPr>
        <p:spPr>
          <a:xfrm>
            <a:off x="3720341" y="4016185"/>
            <a:ext cx="132721" cy="121023"/>
          </a:xfrm>
          <a:prstGeom prst="flowChartMerge">
            <a:avLst/>
          </a:prstGeom>
          <a:solidFill>
            <a:schemeClr val="accent1"/>
          </a:solidFill>
          <a:ln w="12700" cap="flat" cmpd="sng">
            <a:solidFill>
              <a:srgbClr val="00174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5"/>
          <p:cNvSpPr txBox="1"/>
          <p:nvPr/>
        </p:nvSpPr>
        <p:spPr>
          <a:xfrm>
            <a:off x="1011269" y="4617945"/>
            <a:ext cx="2348261" cy="28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SemiBold"/>
              <a:buNone/>
            </a:pPr>
            <a:r>
              <a:rPr lang="en-US" sz="1200" b="1" i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Apenas alguns usos principais!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/>
              <a:t>3.3 Aplicativos OSeMOSYS</a:t>
            </a:r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10677220" cy="3779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TEMBA - A Base de </a:t>
            </a:r>
            <a:r>
              <a:rPr lang="en-US" dirty="0" err="1"/>
              <a:t>Modelos</a:t>
            </a:r>
            <a:r>
              <a:rPr lang="en-US" dirty="0"/>
              <a:t> de Energia para a </a:t>
            </a:r>
            <a:r>
              <a:rPr lang="en-US" dirty="0" err="1"/>
              <a:t>África</a:t>
            </a:r>
            <a:r>
              <a:rPr lang="en-US" dirty="0"/>
              <a:t>.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Link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 err="1"/>
              <a:t>Grupos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africanos</a:t>
            </a:r>
            <a:r>
              <a:rPr lang="en-US" dirty="0"/>
              <a:t> da IRENA: Planning and Prospects of Renewable Energy (</a:t>
            </a:r>
            <a:r>
              <a:rPr lang="en-US" dirty="0" err="1"/>
              <a:t>Planejamento</a:t>
            </a:r>
            <a:r>
              <a:rPr lang="en-US" dirty="0"/>
              <a:t> e </a:t>
            </a:r>
            <a:r>
              <a:rPr lang="en-US" dirty="0" err="1"/>
              <a:t>perspectivas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renovável</a:t>
            </a:r>
            <a:r>
              <a:rPr lang="en-US" dirty="0"/>
              <a:t>).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IEA WEO 2014 - </a:t>
            </a:r>
            <a:r>
              <a:rPr lang="en-US" dirty="0" err="1"/>
              <a:t>Perspectiva</a:t>
            </a:r>
            <a:r>
              <a:rPr lang="en-US" dirty="0"/>
              <a:t> </a:t>
            </a:r>
            <a:r>
              <a:rPr lang="en-US" dirty="0" err="1"/>
              <a:t>Energética</a:t>
            </a:r>
            <a:r>
              <a:rPr lang="en-US" dirty="0"/>
              <a:t> da </a:t>
            </a:r>
            <a:r>
              <a:rPr lang="en-US" dirty="0" err="1"/>
              <a:t>África</a:t>
            </a:r>
            <a:r>
              <a:rPr lang="en-US" dirty="0"/>
              <a:t>.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Banco Mundial - </a:t>
            </a:r>
            <a:r>
              <a:rPr lang="en-US" dirty="0" err="1"/>
              <a:t>Aumentando</a:t>
            </a:r>
            <a:r>
              <a:rPr lang="en-US" dirty="0"/>
              <a:t> a </a:t>
            </a:r>
            <a:r>
              <a:rPr lang="en-US" dirty="0" err="1"/>
              <a:t>Resiliência</a:t>
            </a:r>
            <a:r>
              <a:rPr lang="en-US" dirty="0"/>
              <a:t> </a:t>
            </a:r>
            <a:r>
              <a:rPr lang="en-US" dirty="0" err="1"/>
              <a:t>Climática</a:t>
            </a:r>
            <a:r>
              <a:rPr lang="en-US" dirty="0"/>
              <a:t> da </a:t>
            </a:r>
            <a:r>
              <a:rPr lang="en-US" dirty="0" err="1"/>
              <a:t>Infraestrutura</a:t>
            </a:r>
            <a:r>
              <a:rPr lang="en-US" dirty="0"/>
              <a:t> Africana.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Link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Entre as ferramentas de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modelagem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da ONU para o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desenvolvimento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sustentável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. </a:t>
            </a:r>
            <a:r>
              <a:rPr lang="en-US" u="sng" dirty="0">
                <a:solidFill>
                  <a:schemeClr val="hlink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5"/>
              </a:rPr>
              <a:t>Link</a:t>
            </a:r>
            <a:endParaRPr dirty="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 err="1"/>
              <a:t>Usado</a:t>
            </a:r>
            <a:r>
              <a:rPr lang="en-US" dirty="0"/>
              <a:t> pela UNECE para </a:t>
            </a:r>
            <a:r>
              <a:rPr lang="en-US" dirty="0" err="1"/>
              <a:t>avaliar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benefícios</a:t>
            </a:r>
            <a:r>
              <a:rPr lang="en-US" dirty="0"/>
              <a:t> da </a:t>
            </a:r>
            <a:r>
              <a:rPr lang="en-US" dirty="0" err="1"/>
              <a:t>cooperação</a:t>
            </a:r>
            <a:r>
              <a:rPr lang="en-US" dirty="0"/>
              <a:t> entre </a:t>
            </a:r>
            <a:r>
              <a:rPr lang="en-US" dirty="0" err="1"/>
              <a:t>água</a:t>
            </a:r>
            <a:r>
              <a:rPr lang="en-US" dirty="0"/>
              <a:t> e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bacias</a:t>
            </a:r>
            <a:r>
              <a:rPr lang="en-US" dirty="0"/>
              <a:t> </a:t>
            </a:r>
            <a:r>
              <a:rPr lang="en-US" dirty="0" err="1"/>
              <a:t>hidrográficas</a:t>
            </a:r>
            <a:r>
              <a:rPr lang="en-US" dirty="0"/>
              <a:t> </a:t>
            </a:r>
            <a:r>
              <a:rPr lang="en-US" dirty="0" err="1"/>
              <a:t>transfronteiriças</a:t>
            </a:r>
            <a:r>
              <a:rPr lang="en-US" dirty="0"/>
              <a:t>. 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Link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 err="1"/>
              <a:t>Usado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PNUD, UNDESA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programas</a:t>
            </a:r>
            <a:r>
              <a:rPr lang="en-US" dirty="0"/>
              <a:t> de </a:t>
            </a:r>
            <a:r>
              <a:rPr lang="en-US" dirty="0" err="1"/>
              <a:t>desenvolvimento</a:t>
            </a:r>
            <a:r>
              <a:rPr lang="en-US" dirty="0"/>
              <a:t> de </a:t>
            </a:r>
            <a:r>
              <a:rPr lang="en-US" dirty="0" err="1"/>
              <a:t>capacidade</a:t>
            </a:r>
            <a:r>
              <a:rPr lang="en-US" dirty="0"/>
              <a:t> </a:t>
            </a:r>
            <a:r>
              <a:rPr lang="en-US" dirty="0" err="1"/>
              <a:t>técnica</a:t>
            </a:r>
            <a:r>
              <a:rPr lang="en-US" dirty="0"/>
              <a:t> de CLEWs para </a:t>
            </a:r>
            <a:r>
              <a:rPr lang="en-US" dirty="0" err="1"/>
              <a:t>atualização</a:t>
            </a:r>
            <a:r>
              <a:rPr lang="en-US" dirty="0"/>
              <a:t> de NDCs </a:t>
            </a:r>
            <a:endParaRPr dirty="0"/>
          </a:p>
        </p:txBody>
      </p:sp>
      <p:sp>
        <p:nvSpPr>
          <p:cNvPr id="395" name="Google Shape;395;p16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396" name="Google Shape;396;p16"/>
          <p:cNvSpPr txBox="1">
            <a:spLocks noGrp="1"/>
          </p:cNvSpPr>
          <p:nvPr>
            <p:ph type="body" idx="2"/>
          </p:nvPr>
        </p:nvSpPr>
        <p:spPr>
          <a:xfrm>
            <a:off x="663575" y="2016027"/>
            <a:ext cx="438943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/>
              <a:t>O que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7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/>
              <a:t>3.3 Aplicativos OSeMOSYS</a:t>
            </a:r>
            <a:endParaRPr/>
          </a:p>
        </p:txBody>
      </p:sp>
      <p:sp>
        <p:nvSpPr>
          <p:cNvPr id="403" name="Google Shape;403;p17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4069485" cy="342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2000"/>
              <a:buFont typeface="Open Sans SemiBold"/>
              <a:buNone/>
            </a:pPr>
            <a:r>
              <a:rPr lang="en-US">
                <a:solidFill>
                  <a:srgbClr val="C8102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Pergunta: </a:t>
            </a:r>
            <a:r>
              <a:rPr lang="en-US">
                <a:latin typeface="Open Sans SemiBold"/>
                <a:ea typeface="Open Sans SemiBold"/>
                <a:cs typeface="Open Sans SemiBold"/>
                <a:sym typeface="Open Sans SemiBold"/>
              </a:rPr>
              <a:t>vários países do mundo precisam redigir suas Contribuições Nacionalmente Determinadas (ou seja, as promessas do Acordo de Paris). Eles precisam de uma base científica para definir novas metas de adaptação e mitigação do clima.</a:t>
            </a:r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body" idx="2"/>
          </p:nvPr>
        </p:nvSpPr>
        <p:spPr>
          <a:xfrm>
            <a:off x="663574" y="2016027"/>
            <a:ext cx="7250019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/>
              <a:t>Exemplo: políticas de adaptação e mitigação do clima</a:t>
            </a:r>
            <a:endParaRPr/>
          </a:p>
        </p:txBody>
      </p:sp>
      <p:sp>
        <p:nvSpPr>
          <p:cNvPr id="406" name="Google Shape;406;p17"/>
          <p:cNvSpPr txBox="1">
            <a:spLocks noGrp="1"/>
          </p:cNvSpPr>
          <p:nvPr>
            <p:ph type="body" idx="4"/>
          </p:nvPr>
        </p:nvSpPr>
        <p:spPr>
          <a:xfrm>
            <a:off x="663575" y="6132545"/>
            <a:ext cx="5180634" cy="25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Fonte da imagem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: ONU, 2021, </a:t>
            </a:r>
            <a:r>
              <a:rPr lang="en-US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I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, </a:t>
            </a:r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5368023" y="2582945"/>
            <a:ext cx="4462569" cy="3623931"/>
            <a:chOff x="6071445" y="1894041"/>
            <a:chExt cx="6120599" cy="4558588"/>
          </a:xfrm>
        </p:grpSpPr>
        <p:sp>
          <p:nvSpPr>
            <p:cNvPr id="408" name="Google Shape;408;p17"/>
            <p:cNvSpPr txBox="1"/>
            <p:nvPr/>
          </p:nvSpPr>
          <p:spPr>
            <a:xfrm>
              <a:off x="8605009" y="5767404"/>
              <a:ext cx="3587035" cy="398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409" name="Google Shape;409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24170" y="3055374"/>
              <a:ext cx="1066270" cy="1069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Google Shape;410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074662" y="1894043"/>
              <a:ext cx="1080001" cy="1093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17305" y="1894041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359948" y="1901425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509456" y="1901425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652099" y="1901425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074662" y="3055374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1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359948" y="3057262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1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502591" y="3057262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1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0652099" y="3057262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1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6071445" y="4199856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1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214892" y="4190702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17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8358340" y="4199856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17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9508652" y="4199856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17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0652099" y="4199856"/>
              <a:ext cx="1080000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17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071445" y="5352035"/>
              <a:ext cx="1068682" cy="11005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17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7210440" y="5348272"/>
              <a:ext cx="1100594" cy="110059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8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/>
              <a:t>3.3 Aplicativos OSeMOSYS</a:t>
            </a:r>
            <a:endParaRPr/>
          </a:p>
        </p:txBody>
      </p:sp>
      <p:sp>
        <p:nvSpPr>
          <p:cNvPr id="432" name="Google Shape;432;p18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433" name="Google Shape;433;p18"/>
          <p:cNvSpPr txBox="1">
            <a:spLocks noGrp="1"/>
          </p:cNvSpPr>
          <p:nvPr>
            <p:ph type="body" idx="2"/>
          </p:nvPr>
        </p:nvSpPr>
        <p:spPr>
          <a:xfrm>
            <a:off x="663574" y="2016027"/>
            <a:ext cx="691150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/>
              <a:t>Exemplo: políticas de adaptação e mitigação do clima</a:t>
            </a:r>
            <a:endParaRPr/>
          </a:p>
        </p:txBody>
      </p:sp>
      <p:pic>
        <p:nvPicPr>
          <p:cNvPr id="434" name="Google Shape;43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9894" y="2723977"/>
            <a:ext cx="8421619" cy="3120824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18"/>
          <p:cNvSpPr/>
          <p:nvPr/>
        </p:nvSpPr>
        <p:spPr>
          <a:xfrm>
            <a:off x="5474187" y="2723976"/>
            <a:ext cx="3701509" cy="2634677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18"/>
          <p:cNvSpPr/>
          <p:nvPr/>
        </p:nvSpPr>
        <p:spPr>
          <a:xfrm>
            <a:off x="1306567" y="2647022"/>
            <a:ext cx="5190075" cy="3336919"/>
          </a:xfrm>
          <a:prstGeom prst="ellipse">
            <a:avLst/>
          </a:prstGeom>
          <a:noFill/>
          <a:ln w="28575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9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/>
              <a:t>3.3 Aplicativos OSeMOSYS</a:t>
            </a:r>
            <a:endParaRPr/>
          </a:p>
        </p:txBody>
      </p:sp>
      <p:sp>
        <p:nvSpPr>
          <p:cNvPr id="443" name="Google Shape;443;p19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4069485" cy="342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2000"/>
              <a:buFont typeface="Open Sans SemiBold"/>
              <a:buNone/>
            </a:pPr>
            <a:r>
              <a:rPr lang="en-US">
                <a:solidFill>
                  <a:srgbClr val="C8102E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Pergunta: </a:t>
            </a:r>
            <a:r>
              <a:rPr lang="en-US">
                <a:latin typeface="Open Sans SemiBold"/>
                <a:ea typeface="Open Sans SemiBold"/>
                <a:cs typeface="Open Sans SemiBold"/>
                <a:sym typeface="Open Sans SemiBold"/>
              </a:rPr>
              <a:t>a operação coordenada de represas em cascata e usinas hidrelétricas em bacias hidrográficas transfronteiriças pode ajudar a mitigar os extremos climáticos (por exemplo, enchentes) e apoiar a diplomacia de água e energia? </a:t>
            </a:r>
            <a:endParaRPr/>
          </a:p>
        </p:txBody>
      </p:sp>
      <p:sp>
        <p:nvSpPr>
          <p:cNvPr id="444" name="Google Shape;444;p19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445" name="Google Shape;445;p19"/>
          <p:cNvSpPr txBox="1">
            <a:spLocks noGrp="1"/>
          </p:cNvSpPr>
          <p:nvPr>
            <p:ph type="body" idx="2"/>
          </p:nvPr>
        </p:nvSpPr>
        <p:spPr>
          <a:xfrm>
            <a:off x="663574" y="2016027"/>
            <a:ext cx="7250019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/>
              <a:t>Exemplo: cooperação entre água e energia</a:t>
            </a:r>
            <a:endParaRPr/>
          </a:p>
        </p:txBody>
      </p:sp>
      <p:sp>
        <p:nvSpPr>
          <p:cNvPr id="446" name="Google Shape;446;p19"/>
          <p:cNvSpPr txBox="1">
            <a:spLocks noGrp="1"/>
          </p:cNvSpPr>
          <p:nvPr>
            <p:ph type="body" idx="4"/>
          </p:nvPr>
        </p:nvSpPr>
        <p:spPr>
          <a:xfrm>
            <a:off x="663574" y="6132545"/>
            <a:ext cx="6651625" cy="25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Fonte da imagem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-US"/>
              <a:t>Foto de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Avi Richards </a:t>
            </a:r>
            <a:r>
              <a:rPr lang="en-US"/>
              <a:t>no Unsplash </a:t>
            </a:r>
            <a:endParaRPr/>
          </a:p>
        </p:txBody>
      </p:sp>
      <p:pic>
        <p:nvPicPr>
          <p:cNvPr id="447" name="Google Shape;44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6689" y="2626314"/>
            <a:ext cx="3947156" cy="2960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 dirty="0" err="1"/>
              <a:t>Resultados</a:t>
            </a:r>
            <a:r>
              <a:rPr lang="en-US" dirty="0"/>
              <a:t> da </a:t>
            </a:r>
            <a:r>
              <a:rPr lang="en-US" dirty="0" err="1"/>
              <a:t>aprendizagem</a:t>
            </a:r>
            <a:endParaRPr dirty="0"/>
          </a:p>
        </p:txBody>
      </p:sp>
      <p:sp>
        <p:nvSpPr>
          <p:cNvPr id="153" name="Google Shape;153;p2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10514556" cy="342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ILO1: </a:t>
            </a:r>
            <a:r>
              <a:rPr lang="en-US" dirty="0" err="1"/>
              <a:t>Descrever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 de ferramentas de </a:t>
            </a:r>
            <a:r>
              <a:rPr lang="en-US" dirty="0" err="1"/>
              <a:t>modelagem</a:t>
            </a:r>
            <a:r>
              <a:rPr lang="en-US" dirty="0"/>
              <a:t> </a:t>
            </a:r>
            <a:r>
              <a:rPr lang="en-US" dirty="0" err="1"/>
              <a:t>energética</a:t>
            </a:r>
            <a:r>
              <a:rPr lang="en-US" dirty="0"/>
              <a:t> e </a:t>
            </a:r>
            <a:r>
              <a:rPr lang="en-US" dirty="0" err="1"/>
              <a:t>seus</a:t>
            </a:r>
            <a:r>
              <a:rPr lang="en-US" dirty="0"/>
              <a:t> </a:t>
            </a:r>
            <a:r>
              <a:rPr lang="en-US" dirty="0" err="1"/>
              <a:t>usos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ILO2: </a:t>
            </a:r>
            <a:r>
              <a:rPr lang="en-US" dirty="0" err="1"/>
              <a:t>Descrever</a:t>
            </a:r>
            <a:r>
              <a:rPr lang="en-US" dirty="0"/>
              <a:t> o </a:t>
            </a:r>
            <a:r>
              <a:rPr lang="en-US" dirty="0" err="1"/>
              <a:t>OSeMOSYS</a:t>
            </a:r>
            <a:r>
              <a:rPr lang="en-US" dirty="0"/>
              <a:t> e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papel</a:t>
            </a:r>
            <a:r>
              <a:rPr lang="en-US" dirty="0"/>
              <a:t> entre as </a:t>
            </a:r>
            <a:r>
              <a:rPr lang="en-US" dirty="0" err="1"/>
              <a:t>diferentes</a:t>
            </a:r>
            <a:r>
              <a:rPr lang="en-US" dirty="0"/>
              <a:t> ferramentas de </a:t>
            </a:r>
            <a:r>
              <a:rPr lang="en-US" dirty="0" err="1"/>
              <a:t>modelagem</a:t>
            </a:r>
            <a:r>
              <a:rPr lang="en-US" dirty="0"/>
              <a:t> </a:t>
            </a:r>
            <a:r>
              <a:rPr lang="en-US" dirty="0" err="1"/>
              <a:t>energética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ILO3: </a:t>
            </a:r>
            <a:r>
              <a:rPr lang="en-US" dirty="0" err="1"/>
              <a:t>Refletir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aplicativos</a:t>
            </a:r>
            <a:r>
              <a:rPr lang="en-US" dirty="0"/>
              <a:t> e </a:t>
            </a:r>
            <a:r>
              <a:rPr lang="en-US" dirty="0" err="1"/>
              <a:t>usos</a:t>
            </a:r>
            <a:r>
              <a:rPr lang="en-US" dirty="0"/>
              <a:t> do </a:t>
            </a:r>
            <a:r>
              <a:rPr lang="en-US" dirty="0" err="1"/>
              <a:t>OSeMOSYS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ILO4: </a:t>
            </a:r>
            <a:r>
              <a:rPr lang="en-US" dirty="0" err="1"/>
              <a:t>Identificar</a:t>
            </a:r>
            <a:r>
              <a:rPr lang="en-US" dirty="0"/>
              <a:t> as </a:t>
            </a:r>
            <a:r>
              <a:rPr lang="en-US" dirty="0" err="1"/>
              <a:t>principais</a:t>
            </a:r>
            <a:r>
              <a:rPr lang="en-US" dirty="0"/>
              <a:t> </a:t>
            </a:r>
            <a:r>
              <a:rPr lang="en-US" dirty="0" err="1"/>
              <a:t>características</a:t>
            </a:r>
            <a:r>
              <a:rPr lang="en-US" dirty="0"/>
              <a:t> e </a:t>
            </a:r>
            <a:r>
              <a:rPr lang="en-US" dirty="0" err="1"/>
              <a:t>elementos</a:t>
            </a:r>
            <a:r>
              <a:rPr lang="en-US" dirty="0"/>
              <a:t> do </a:t>
            </a:r>
            <a:r>
              <a:rPr lang="en-US" dirty="0" err="1"/>
              <a:t>OSeMOSYS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</a:pPr>
            <a:endParaRPr dirty="0"/>
          </a:p>
        </p:txBody>
      </p:sp>
      <p:sp>
        <p:nvSpPr>
          <p:cNvPr id="154" name="Google Shape;154;p2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55" name="Google Shape;155;p2"/>
          <p:cNvSpPr txBox="1">
            <a:spLocks noGrp="1"/>
          </p:cNvSpPr>
          <p:nvPr>
            <p:ph type="body" idx="2"/>
          </p:nvPr>
        </p:nvSpPr>
        <p:spPr>
          <a:xfrm>
            <a:off x="663574" y="2016027"/>
            <a:ext cx="6075535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Ao final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desta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dirty="0"/>
              <a:t>aula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,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você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será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capaz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de:</a:t>
            </a:r>
            <a:endParaRPr dirty="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0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6019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/>
              <a:t>Aula 3.3 Referências</a:t>
            </a:r>
            <a:endParaRPr/>
          </a:p>
        </p:txBody>
      </p:sp>
      <p:sp>
        <p:nvSpPr>
          <p:cNvPr id="453" name="Google Shape;453;p20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454" name="Google Shape;454;p20"/>
          <p:cNvSpPr txBox="1">
            <a:spLocks noGrp="1"/>
          </p:cNvSpPr>
          <p:nvPr>
            <p:ph type="body" idx="1"/>
          </p:nvPr>
        </p:nvSpPr>
        <p:spPr>
          <a:xfrm>
            <a:off x="663575" y="1967343"/>
            <a:ext cx="6440727" cy="4391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Pappis, I., Howells, M., Sridharan, V., Usher, W., Shivakumar, A., Gardumi, F., Ramos, E.P., Energy projections for African countries, Centro de Pesquisa Conjunta da Comissão Europeia, 2019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Cervigni, R., Liden, R., Neumann, J.E., Strzepek, K.M., Enhancing the Climate Resilience of Africa's Infrastructure : The Power and Water Sectors, Washington, DC, Banco Mundial, 2015, https://openknowledge.worldbank.org/handle/10986/21875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UNECE, Reconciling resource uses in transboundary basins: assessment of the water-food-energy-ecosystems nexus in the Sava River Basin, 2016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UNDESA, PNUD, Ferramentas de modelagem para o desenvolvimento sustentável, 2016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Almulla, Y., Ramos, E.P., Gardumi, F., Taliotis, C., Lipponen, A., Howells, M., O papel do nexo energia-água para motivar a cooperação transfronteiriça:: Uma análise indicativa da bacia do rio Drina, Revista Internacional de Planejamento e Gestão de Energia Sustentável, 18, 2018, pp. 3-28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1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/>
              <a:t>3.4 Noções básicas do OSeMOSYS</a:t>
            </a:r>
            <a:endParaRPr/>
          </a:p>
        </p:txBody>
      </p:sp>
      <p:sp>
        <p:nvSpPr>
          <p:cNvPr id="461" name="Google Shape;461;p21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462" name="Google Shape;462;p21"/>
          <p:cNvSpPr txBox="1">
            <a:spLocks noGrp="1"/>
          </p:cNvSpPr>
          <p:nvPr>
            <p:ph type="body" idx="2"/>
          </p:nvPr>
        </p:nvSpPr>
        <p:spPr>
          <a:xfrm>
            <a:off x="663575" y="2016027"/>
            <a:ext cx="438943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 dirty="0" err="1"/>
              <a:t>Estrutura</a:t>
            </a:r>
            <a:endParaRPr dirty="0"/>
          </a:p>
        </p:txBody>
      </p:sp>
      <p:grpSp>
        <p:nvGrpSpPr>
          <p:cNvPr id="463" name="Google Shape;463;p21"/>
          <p:cNvGrpSpPr/>
          <p:nvPr/>
        </p:nvGrpSpPr>
        <p:grpSpPr>
          <a:xfrm>
            <a:off x="830943" y="2874636"/>
            <a:ext cx="10515599" cy="2823649"/>
            <a:chOff x="830943" y="2874636"/>
            <a:chExt cx="10515599" cy="2823649"/>
          </a:xfrm>
        </p:grpSpPr>
        <p:sp>
          <p:nvSpPr>
            <p:cNvPr id="464" name="Google Shape;464;p21"/>
            <p:cNvSpPr/>
            <p:nvPr/>
          </p:nvSpPr>
          <p:spPr>
            <a:xfrm>
              <a:off x="830943" y="2874637"/>
              <a:ext cx="3203971" cy="1043293"/>
            </a:xfrm>
            <a:custGeom>
              <a:avLst/>
              <a:gdLst/>
              <a:ahLst/>
              <a:cxnLst/>
              <a:rect l="l" t="t" r="r" b="b"/>
              <a:pathLst>
                <a:path w="3203971" h="1043155" extrusionOk="0">
                  <a:moveTo>
                    <a:pt x="0" y="0"/>
                  </a:moveTo>
                  <a:lnTo>
                    <a:pt x="3203971" y="0"/>
                  </a:lnTo>
                  <a:lnTo>
                    <a:pt x="3203971" y="1043155"/>
                  </a:lnTo>
                  <a:lnTo>
                    <a:pt x="0" y="1043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1C3"/>
            </a:solidFill>
            <a:ln w="12700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42225" tIns="81275" rIns="142225" bIns="81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Open Sans"/>
                <a:buNone/>
              </a:pPr>
              <a:r>
                <a:rPr lang="en-US" sz="2000" b="1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Sets</a:t>
              </a:r>
              <a:endParaRPr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Open Sans"/>
                <a:buNone/>
              </a:pPr>
              <a:r>
                <a:rPr lang="en-US" sz="2000" b="1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(</a:t>
              </a:r>
              <a:r>
                <a:rPr lang="en-US" sz="2000" b="1" dirty="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Componentes</a:t>
              </a:r>
              <a:r>
                <a:rPr lang="en-US" sz="2000" b="1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)</a:t>
              </a:r>
              <a:endParaRPr dirty="0"/>
            </a:p>
          </p:txBody>
        </p:sp>
        <p:sp>
          <p:nvSpPr>
            <p:cNvPr id="465" name="Google Shape;465;p21"/>
            <p:cNvSpPr/>
            <p:nvPr/>
          </p:nvSpPr>
          <p:spPr>
            <a:xfrm>
              <a:off x="830943" y="4086339"/>
              <a:ext cx="3203971" cy="1606812"/>
            </a:xfrm>
            <a:custGeom>
              <a:avLst/>
              <a:gdLst/>
              <a:ahLst/>
              <a:cxnLst/>
              <a:rect l="l" t="t" r="r" b="b"/>
              <a:pathLst>
                <a:path w="3203971" h="1579489" extrusionOk="0">
                  <a:moveTo>
                    <a:pt x="0" y="0"/>
                  </a:moveTo>
                  <a:lnTo>
                    <a:pt x="3203971" y="0"/>
                  </a:lnTo>
                  <a:lnTo>
                    <a:pt x="3203971" y="1579489"/>
                  </a:lnTo>
                  <a:lnTo>
                    <a:pt x="0" y="15794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D4E7">
                <a:alpha val="89803"/>
              </a:srgbClr>
            </a:solidFill>
            <a:ln w="12700" cap="flat" cmpd="sng">
              <a:solidFill>
                <a:srgbClr val="CDD4E7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4000" tIns="64000" rIns="85325" bIns="9600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REGIÃO</a:t>
              </a:r>
              <a:endPara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ANO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TIMESLICES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EMISSÕES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•"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COMMODITY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•"/>
              </a:pPr>
              <a:r>
                <a:rPr lang="en-US" sz="12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TECNOLOGIA</a:t>
              </a:r>
              <a:endParaRPr/>
            </a:p>
          </p:txBody>
        </p:sp>
        <p:sp>
          <p:nvSpPr>
            <p:cNvPr id="466" name="Google Shape;466;p21"/>
            <p:cNvSpPr/>
            <p:nvPr/>
          </p:nvSpPr>
          <p:spPr>
            <a:xfrm>
              <a:off x="4493485" y="2874637"/>
              <a:ext cx="3203971" cy="1043293"/>
            </a:xfrm>
            <a:custGeom>
              <a:avLst/>
              <a:gdLst/>
              <a:ahLst/>
              <a:cxnLst/>
              <a:rect l="l" t="t" r="r" b="b"/>
              <a:pathLst>
                <a:path w="3203971" h="1043293" extrusionOk="0">
                  <a:moveTo>
                    <a:pt x="0" y="0"/>
                  </a:moveTo>
                  <a:lnTo>
                    <a:pt x="3203971" y="0"/>
                  </a:lnTo>
                  <a:lnTo>
                    <a:pt x="3203971" y="1043293"/>
                  </a:lnTo>
                  <a:lnTo>
                    <a:pt x="0" y="10432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1C3"/>
            </a:solidFill>
            <a:ln w="12700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42225" tIns="81275" rIns="142225" bIns="81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Open Sans"/>
                <a:buNone/>
              </a:pPr>
              <a:r>
                <a:rPr lang="en-US" sz="20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Dados de entrada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Open Sans"/>
                <a:buNone/>
              </a:pPr>
              <a:r>
                <a:rPr lang="en-US" sz="20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(Parâmetros)</a:t>
              </a:r>
              <a:endPara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7" name="Google Shape;467;p21"/>
            <p:cNvSpPr/>
            <p:nvPr/>
          </p:nvSpPr>
          <p:spPr>
            <a:xfrm>
              <a:off x="4486757" y="4091474"/>
              <a:ext cx="3203971" cy="1606811"/>
            </a:xfrm>
            <a:custGeom>
              <a:avLst/>
              <a:gdLst/>
              <a:ahLst/>
              <a:cxnLst/>
              <a:rect l="l" t="t" r="r" b="b"/>
              <a:pathLst>
                <a:path w="3203971" h="1896781" extrusionOk="0">
                  <a:moveTo>
                    <a:pt x="0" y="0"/>
                  </a:moveTo>
                  <a:lnTo>
                    <a:pt x="3203971" y="0"/>
                  </a:lnTo>
                  <a:lnTo>
                    <a:pt x="3203971" y="1896781"/>
                  </a:lnTo>
                  <a:lnTo>
                    <a:pt x="0" y="18967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D4E7">
                <a:alpha val="89803"/>
              </a:srgbClr>
            </a:solidFill>
            <a:ln w="12700" cap="flat" cmpd="sng">
              <a:solidFill>
                <a:srgbClr val="CDD4E7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4000" tIns="64000" rIns="85325" bIns="9600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Capacidade histórica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Demanda anual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Carga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Eficiência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Custos de capital, fixos e variáveis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Taxa de atividade de emissão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Open Sans"/>
                <a:buChar char="•"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Fatores de disponibilidade</a:t>
              </a:r>
              <a:endParaRPr/>
            </a:p>
          </p:txBody>
        </p:sp>
        <p:sp>
          <p:nvSpPr>
            <p:cNvPr id="468" name="Google Shape;468;p21"/>
            <p:cNvSpPr/>
            <p:nvPr/>
          </p:nvSpPr>
          <p:spPr>
            <a:xfrm>
              <a:off x="8142571" y="2874636"/>
              <a:ext cx="3203971" cy="1043293"/>
            </a:xfrm>
            <a:custGeom>
              <a:avLst/>
              <a:gdLst/>
              <a:ahLst/>
              <a:cxnLst/>
              <a:rect l="l" t="t" r="r" b="b"/>
              <a:pathLst>
                <a:path w="3203971" h="1063334" extrusionOk="0">
                  <a:moveTo>
                    <a:pt x="0" y="0"/>
                  </a:moveTo>
                  <a:lnTo>
                    <a:pt x="3203971" y="0"/>
                  </a:lnTo>
                  <a:lnTo>
                    <a:pt x="3203971" y="1063334"/>
                  </a:lnTo>
                  <a:lnTo>
                    <a:pt x="0" y="106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1C3"/>
            </a:solidFill>
            <a:ln w="12700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42225" tIns="81275" rIns="142225" bIns="81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Open Sans"/>
                <a:buNone/>
              </a:pPr>
              <a:r>
                <a:rPr lang="en-US" sz="20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Variáveis de saída (resultados)</a:t>
              </a:r>
              <a:endPara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9" name="Google Shape;469;p21"/>
            <p:cNvSpPr/>
            <p:nvPr/>
          </p:nvSpPr>
          <p:spPr>
            <a:xfrm>
              <a:off x="8142571" y="4086339"/>
              <a:ext cx="3203971" cy="1606812"/>
            </a:xfrm>
            <a:custGeom>
              <a:avLst/>
              <a:gdLst/>
              <a:ahLst/>
              <a:cxnLst/>
              <a:rect l="l" t="t" r="r" b="b"/>
              <a:pathLst>
                <a:path w="3203971" h="1583902" extrusionOk="0">
                  <a:moveTo>
                    <a:pt x="0" y="0"/>
                  </a:moveTo>
                  <a:lnTo>
                    <a:pt x="3203971" y="0"/>
                  </a:lnTo>
                  <a:lnTo>
                    <a:pt x="3203971" y="1583902"/>
                  </a:lnTo>
                  <a:lnTo>
                    <a:pt x="0" y="1583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D4E7">
                <a:alpha val="89803"/>
              </a:srgbClr>
            </a:solidFill>
            <a:ln w="12700" cap="flat" cmpd="sng">
              <a:solidFill>
                <a:srgbClr val="CDD4E7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4000" tIns="64000" rIns="85325" bIns="9600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Char char="•"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Nova capacidade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Open Sans"/>
                <a:buChar char="•"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Produção anual total por tecnologia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Open Sans"/>
                <a:buChar char="•"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Emissões anuais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Open Sans"/>
                <a:buChar char="•"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Custos descontados</a:t>
              </a:r>
              <a:endParaRPr/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Open Sans"/>
                <a:buChar char="•"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Modelo Custo do período</a:t>
              </a:r>
              <a:endParaRPr/>
            </a:p>
          </p:txBody>
        </p:sp>
      </p:grpSp>
    </p:spTree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2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/>
              <a:t>3.4 Noções básicas do OSeMOSYS</a:t>
            </a:r>
            <a:endParaRPr/>
          </a:p>
        </p:txBody>
      </p:sp>
      <p:sp>
        <p:nvSpPr>
          <p:cNvPr id="476" name="Google Shape;476;p22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4069485" cy="3808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</a:pPr>
            <a:r>
              <a:rPr lang="en-US" u="sng">
                <a:latin typeface="Open Sans"/>
                <a:ea typeface="Open Sans"/>
                <a:cs typeface="Open Sans"/>
                <a:sym typeface="Open Sans"/>
              </a:rPr>
              <a:t>Uma tecnologia pode ser usada para: 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Fornecer ou produzir um recurso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(por exemplo, produção de biomassa, importações de gás natural)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Converter uma mercadoria em outra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(por exemplo, conversão de gás natural em eletricidade, eletricidade em luz)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</a:pPr>
            <a:r>
              <a:rPr lang="en-US" u="sng">
                <a:latin typeface="Open Sans"/>
                <a:ea typeface="Open Sans"/>
                <a:cs typeface="Open Sans"/>
                <a:sym typeface="Open Sans"/>
              </a:rPr>
              <a:t>Uma tecnologia pode representar: </a:t>
            </a:r>
            <a:endParaRPr/>
          </a:p>
          <a:p>
            <a:pPr marL="285750" lvl="0" indent="-2857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Um único processo/planta ou</a:t>
            </a:r>
            <a:endParaRPr/>
          </a:p>
          <a:p>
            <a:pPr marL="285750" lvl="0" indent="-2857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Um grupo de processos/plantas com características semelhantes</a:t>
            </a:r>
            <a:endParaRPr/>
          </a:p>
        </p:txBody>
      </p:sp>
      <p:sp>
        <p:nvSpPr>
          <p:cNvPr id="477" name="Google Shape;477;p22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478" name="Google Shape;478;p22"/>
          <p:cNvSpPr txBox="1">
            <a:spLocks noGrp="1"/>
          </p:cNvSpPr>
          <p:nvPr>
            <p:ph type="body" idx="2"/>
          </p:nvPr>
        </p:nvSpPr>
        <p:spPr>
          <a:xfrm>
            <a:off x="663574" y="2016027"/>
            <a:ext cx="7250019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/>
              <a:t>Set: Tecnologia</a:t>
            </a:r>
            <a:endParaRPr/>
          </a:p>
        </p:txBody>
      </p:sp>
      <p:grpSp>
        <p:nvGrpSpPr>
          <p:cNvPr id="479" name="Google Shape;479;p22"/>
          <p:cNvGrpSpPr/>
          <p:nvPr/>
        </p:nvGrpSpPr>
        <p:grpSpPr>
          <a:xfrm>
            <a:off x="5918948" y="2103041"/>
            <a:ext cx="5453061" cy="4188220"/>
            <a:chOff x="2221181" y="1945895"/>
            <a:chExt cx="5872162" cy="4143643"/>
          </a:xfrm>
        </p:grpSpPr>
        <p:sp>
          <p:nvSpPr>
            <p:cNvPr id="480" name="Google Shape;480;p22"/>
            <p:cNvSpPr/>
            <p:nvPr/>
          </p:nvSpPr>
          <p:spPr>
            <a:xfrm rot="5400000">
              <a:off x="5958145" y="4579492"/>
              <a:ext cx="76348" cy="2943744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1" name="Google Shape;481;p22"/>
            <p:cNvSpPr/>
            <p:nvPr/>
          </p:nvSpPr>
          <p:spPr>
            <a:xfrm>
              <a:off x="6651263" y="3123533"/>
              <a:ext cx="816929" cy="72008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2" name="Google Shape;482;p22"/>
            <p:cNvSpPr/>
            <p:nvPr/>
          </p:nvSpPr>
          <p:spPr>
            <a:xfrm>
              <a:off x="4525438" y="5079013"/>
              <a:ext cx="779987" cy="15398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3" name="Google Shape;483;p22"/>
            <p:cNvSpPr/>
            <p:nvPr/>
          </p:nvSpPr>
          <p:spPr>
            <a:xfrm>
              <a:off x="4537046" y="5485175"/>
              <a:ext cx="763094" cy="15568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4591715" y="4074266"/>
              <a:ext cx="708426" cy="14140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4525437" y="3456789"/>
              <a:ext cx="774703" cy="14140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6" name="Google Shape;486;p22"/>
            <p:cNvSpPr/>
            <p:nvPr/>
          </p:nvSpPr>
          <p:spPr>
            <a:xfrm>
              <a:off x="4522823" y="2545643"/>
              <a:ext cx="68891" cy="3536038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7" name="Google Shape;487;p22"/>
            <p:cNvSpPr/>
            <p:nvPr/>
          </p:nvSpPr>
          <p:spPr>
            <a:xfrm>
              <a:off x="7400926" y="2416176"/>
              <a:ext cx="67265" cy="3664032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8" name="Google Shape;488;p22"/>
            <p:cNvSpPr/>
            <p:nvPr/>
          </p:nvSpPr>
          <p:spPr>
            <a:xfrm>
              <a:off x="3571948" y="2315719"/>
              <a:ext cx="1728192" cy="14401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9" name="Google Shape;489;p22"/>
            <p:cNvSpPr/>
            <p:nvPr/>
          </p:nvSpPr>
          <p:spPr>
            <a:xfrm>
              <a:off x="3589333" y="3251823"/>
              <a:ext cx="1710807" cy="14401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6653183" y="4259935"/>
              <a:ext cx="1440160" cy="14401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3589333" y="5295650"/>
              <a:ext cx="1710807" cy="14401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92" name="Google Shape;492;p22"/>
            <p:cNvSpPr/>
            <p:nvPr/>
          </p:nvSpPr>
          <p:spPr>
            <a:xfrm>
              <a:off x="6653183" y="5295650"/>
              <a:ext cx="1440160" cy="14401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FF99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93" name="Google Shape;493;p22"/>
            <p:cNvSpPr/>
            <p:nvPr/>
          </p:nvSpPr>
          <p:spPr>
            <a:xfrm>
              <a:off x="3595619" y="4273736"/>
              <a:ext cx="1704522" cy="14401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94" name="Google Shape;494;p22"/>
            <p:cNvSpPr/>
            <p:nvPr/>
          </p:nvSpPr>
          <p:spPr>
            <a:xfrm>
              <a:off x="4522823" y="2475859"/>
              <a:ext cx="777317" cy="13394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95" name="Google Shape;495;p22"/>
            <p:cNvSpPr/>
            <p:nvPr/>
          </p:nvSpPr>
          <p:spPr>
            <a:xfrm>
              <a:off x="6651263" y="2318329"/>
              <a:ext cx="1440160" cy="14401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96" name="Google Shape;496;p22"/>
            <p:cNvSpPr/>
            <p:nvPr/>
          </p:nvSpPr>
          <p:spPr>
            <a:xfrm>
              <a:off x="6651263" y="3421744"/>
              <a:ext cx="1440160" cy="14401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97" name="Google Shape;497;p22"/>
            <p:cNvSpPr txBox="1"/>
            <p:nvPr/>
          </p:nvSpPr>
          <p:spPr>
            <a:xfrm>
              <a:off x="5300141" y="1945895"/>
              <a:ext cx="1651219" cy="822112"/>
            </a:xfrm>
            <a:prstGeom prst="rect">
              <a:avLst/>
            </a:prstGeom>
            <a:solidFill>
              <a:srgbClr val="3A3838"/>
            </a:solidFill>
            <a:ln w="9525" cap="flat" cmpd="sng">
              <a:solidFill>
                <a:srgbClr val="3A38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Usina </a:t>
              </a:r>
              <a:r>
                <a:rPr lang="en-US" sz="1600" b="1" dirty="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termelétrica</a:t>
              </a:r>
              <a:r>
                <a:rPr lang="en-US" sz="1600" b="1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 a </a:t>
              </a:r>
              <a:r>
                <a:rPr lang="en-US" sz="1600" b="1" dirty="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Carvão</a:t>
              </a:r>
              <a:endParaRPr dirty="0"/>
            </a:p>
          </p:txBody>
        </p:sp>
        <p:sp>
          <p:nvSpPr>
            <p:cNvPr id="498" name="Google Shape;498;p22"/>
            <p:cNvSpPr txBox="1"/>
            <p:nvPr/>
          </p:nvSpPr>
          <p:spPr>
            <a:xfrm>
              <a:off x="5317523" y="2911343"/>
              <a:ext cx="1633836" cy="822112"/>
            </a:xfrm>
            <a:prstGeom prst="rect">
              <a:avLst/>
            </a:prstGeom>
            <a:solidFill>
              <a:srgbClr val="7030A0"/>
            </a:solidFill>
            <a:ln w="952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Usina </a:t>
              </a:r>
              <a:r>
                <a:rPr lang="en-US" sz="1600" b="1" dirty="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termelétrica</a:t>
              </a:r>
              <a:r>
                <a:rPr lang="en-US" sz="1600" b="1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 a </a:t>
              </a:r>
              <a:r>
                <a:rPr lang="en-US" sz="1600" b="1" dirty="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Gás</a:t>
              </a:r>
              <a:endParaRPr dirty="0"/>
            </a:p>
          </p:txBody>
        </p:sp>
        <p:sp>
          <p:nvSpPr>
            <p:cNvPr id="499" name="Google Shape;499;p22"/>
            <p:cNvSpPr txBox="1"/>
            <p:nvPr/>
          </p:nvSpPr>
          <p:spPr>
            <a:xfrm>
              <a:off x="5317523" y="4011910"/>
              <a:ext cx="1633835" cy="578511"/>
            </a:xfrm>
            <a:prstGeom prst="rect">
              <a:avLst/>
            </a:prstGeom>
            <a:solidFill>
              <a:srgbClr val="0070C0"/>
            </a:solidFill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Tratamento</a:t>
              </a:r>
              <a:r>
                <a:rPr lang="en-US" sz="1600" b="1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 de </a:t>
              </a:r>
              <a:r>
                <a:rPr lang="en-US" sz="1600" b="1" dirty="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Água</a:t>
              </a:r>
              <a:endParaRPr dirty="0"/>
            </a:p>
          </p:txBody>
        </p:sp>
        <p:sp>
          <p:nvSpPr>
            <p:cNvPr id="500" name="Google Shape;500;p22"/>
            <p:cNvSpPr txBox="1"/>
            <p:nvPr/>
          </p:nvSpPr>
          <p:spPr>
            <a:xfrm>
              <a:off x="5319647" y="5131089"/>
              <a:ext cx="1631713" cy="444701"/>
            </a:xfrm>
            <a:prstGeom prst="rect">
              <a:avLst/>
            </a:prstGeom>
            <a:solidFill>
              <a:srgbClr val="008A3E"/>
            </a:solidFill>
            <a:ln w="9525" cap="flat" cmpd="sng">
              <a:solidFill>
                <a:srgbClr val="008A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Fazenda</a:t>
              </a:r>
              <a:endParaRPr/>
            </a:p>
          </p:txBody>
        </p:sp>
        <p:sp>
          <p:nvSpPr>
            <p:cNvPr id="501" name="Google Shape;501;p22"/>
            <p:cNvSpPr txBox="1"/>
            <p:nvPr/>
          </p:nvSpPr>
          <p:spPr>
            <a:xfrm>
              <a:off x="2221181" y="2134599"/>
              <a:ext cx="1374438" cy="444701"/>
            </a:xfrm>
            <a:prstGeom prst="rect">
              <a:avLst/>
            </a:prstGeom>
            <a:solidFill>
              <a:srgbClr val="3A3838"/>
            </a:solidFill>
            <a:ln w="9525" cap="flat" cmpd="sng">
              <a:solidFill>
                <a:srgbClr val="3A38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Mina de </a:t>
              </a:r>
              <a:r>
                <a:rPr lang="en-US" sz="1600" b="1" dirty="0" err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carvão</a:t>
              </a:r>
              <a:endParaRPr dirty="0"/>
            </a:p>
          </p:txBody>
        </p:sp>
        <p:sp>
          <p:nvSpPr>
            <p:cNvPr id="502" name="Google Shape;502;p22"/>
            <p:cNvSpPr txBox="1"/>
            <p:nvPr/>
          </p:nvSpPr>
          <p:spPr>
            <a:xfrm>
              <a:off x="2221181" y="3101482"/>
              <a:ext cx="1374438" cy="444701"/>
            </a:xfrm>
            <a:prstGeom prst="rect">
              <a:avLst/>
            </a:prstGeom>
            <a:solidFill>
              <a:srgbClr val="7030A0"/>
            </a:solidFill>
            <a:ln w="952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Campo de gás</a:t>
              </a:r>
              <a:endParaRPr/>
            </a:p>
          </p:txBody>
        </p:sp>
        <p:sp>
          <p:nvSpPr>
            <p:cNvPr id="503" name="Google Shape;503;p22"/>
            <p:cNvSpPr txBox="1"/>
            <p:nvPr/>
          </p:nvSpPr>
          <p:spPr>
            <a:xfrm>
              <a:off x="2221181" y="4925218"/>
              <a:ext cx="1374438" cy="768120"/>
            </a:xfrm>
            <a:prstGeom prst="rect">
              <a:avLst/>
            </a:prstGeom>
            <a:solidFill>
              <a:srgbClr val="008A3E"/>
            </a:solidFill>
            <a:ln w="9525" cap="flat" cmpd="sng">
              <a:solidFill>
                <a:srgbClr val="008A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Recursos da terra</a:t>
              </a:r>
              <a:endParaRPr/>
            </a:p>
          </p:txBody>
        </p:sp>
        <p:sp>
          <p:nvSpPr>
            <p:cNvPr id="504" name="Google Shape;504;p22"/>
            <p:cNvSpPr txBox="1"/>
            <p:nvPr/>
          </p:nvSpPr>
          <p:spPr>
            <a:xfrm>
              <a:off x="2234571" y="3917106"/>
              <a:ext cx="1361048" cy="768120"/>
            </a:xfrm>
            <a:prstGeom prst="rect">
              <a:avLst/>
            </a:prstGeom>
            <a:solidFill>
              <a:srgbClr val="0070C0"/>
            </a:solidFill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Recursos hídricos</a:t>
              </a:r>
              <a:endParaRPr/>
            </a:p>
          </p:txBody>
        </p:sp>
      </p:grpSp>
    </p:spTree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3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/>
              <a:t>3.4 Noções básicas do OSeMOSYS</a:t>
            </a:r>
            <a:endParaRPr/>
          </a:p>
        </p:txBody>
      </p:sp>
      <p:sp>
        <p:nvSpPr>
          <p:cNvPr id="511" name="Google Shape;511;p23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4318255" cy="342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en-US" b="0">
                <a:latin typeface="Open Sans"/>
                <a:ea typeface="Open Sans"/>
                <a:cs typeface="Open Sans"/>
                <a:sym typeface="Open Sans"/>
              </a:rPr>
              <a:t>As commodities podem ser usadas para representar: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Fluxos entre tecnologias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en-US" b="0">
                <a:latin typeface="Open Sans"/>
                <a:ea typeface="Open Sans"/>
                <a:cs typeface="Open Sans"/>
                <a:sym typeface="Open Sans"/>
              </a:rPr>
              <a:t>(por exemplo, eletricidade, gás natural, carvão)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Demandas finais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en-US" b="0">
                <a:latin typeface="Open Sans"/>
                <a:ea typeface="Open Sans"/>
                <a:cs typeface="Open Sans"/>
                <a:sym typeface="Open Sans"/>
              </a:rPr>
              <a:t>(por exemplo, demanda por iluminação, resfriamento, calor ou água limpa)</a:t>
            </a:r>
            <a:endParaRPr/>
          </a:p>
        </p:txBody>
      </p:sp>
      <p:sp>
        <p:nvSpPr>
          <p:cNvPr id="512" name="Google Shape;512;p23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513" name="Google Shape;513;p23"/>
          <p:cNvSpPr txBox="1">
            <a:spLocks noGrp="1"/>
          </p:cNvSpPr>
          <p:nvPr>
            <p:ph type="body" idx="2"/>
          </p:nvPr>
        </p:nvSpPr>
        <p:spPr>
          <a:xfrm>
            <a:off x="663574" y="2016027"/>
            <a:ext cx="7250019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/>
              <a:t>Set: Commodity</a:t>
            </a:r>
            <a:endParaRPr/>
          </a:p>
        </p:txBody>
      </p:sp>
      <p:grpSp>
        <p:nvGrpSpPr>
          <p:cNvPr id="514" name="Google Shape;514;p23"/>
          <p:cNvGrpSpPr/>
          <p:nvPr/>
        </p:nvGrpSpPr>
        <p:grpSpPr>
          <a:xfrm>
            <a:off x="5855257" y="2006600"/>
            <a:ext cx="5844636" cy="3998275"/>
            <a:chOff x="3926319" y="1601785"/>
            <a:chExt cx="8771633" cy="4181725"/>
          </a:xfrm>
        </p:grpSpPr>
        <p:grpSp>
          <p:nvGrpSpPr>
            <p:cNvPr id="515" name="Google Shape;515;p23"/>
            <p:cNvGrpSpPr/>
            <p:nvPr/>
          </p:nvGrpSpPr>
          <p:grpSpPr>
            <a:xfrm>
              <a:off x="3926319" y="1601785"/>
              <a:ext cx="8771633" cy="4181725"/>
              <a:chOff x="2338492" y="2331713"/>
              <a:chExt cx="8771633" cy="4181725"/>
            </a:xfrm>
          </p:grpSpPr>
          <p:sp>
            <p:nvSpPr>
              <p:cNvPr id="516" name="Google Shape;516;p23"/>
              <p:cNvSpPr/>
              <p:nvPr/>
            </p:nvSpPr>
            <p:spPr>
              <a:xfrm>
                <a:off x="5157802" y="2976617"/>
                <a:ext cx="77739" cy="3019512"/>
              </a:xfrm>
              <a:prstGeom prst="rect">
                <a:avLst/>
              </a:prstGeom>
              <a:solidFill>
                <a:srgbClr val="0070C0"/>
              </a:solidFill>
              <a:ln w="12700" cap="flat" cmpd="sng">
                <a:solidFill>
                  <a:srgbClr val="0070C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17" name="Google Shape;517;p23"/>
              <p:cNvSpPr/>
              <p:nvPr/>
            </p:nvSpPr>
            <p:spPr>
              <a:xfrm>
                <a:off x="8048058" y="2858606"/>
                <a:ext cx="63643" cy="3654832"/>
              </a:xfrm>
              <a:prstGeom prst="rect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18" name="Google Shape;518;p23"/>
              <p:cNvSpPr/>
              <p:nvPr/>
            </p:nvSpPr>
            <p:spPr>
              <a:xfrm>
                <a:off x="5170401" y="5916149"/>
                <a:ext cx="771787" cy="15568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70C0"/>
              </a:solidFill>
              <a:ln w="12700" cap="flat" cmpd="sng">
                <a:solidFill>
                  <a:srgbClr val="0070C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19" name="Google Shape;519;p23"/>
              <p:cNvSpPr txBox="1"/>
              <p:nvPr/>
            </p:nvSpPr>
            <p:spPr>
              <a:xfrm>
                <a:off x="2440813" y="3572028"/>
                <a:ext cx="1296144" cy="365557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rgbClr val="A5A5A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rgbClr val="8EA9D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Campo de </a:t>
                </a:r>
                <a:r>
                  <a:rPr lang="en-US" sz="1200" b="1" dirty="0" err="1">
                    <a:solidFill>
                      <a:srgbClr val="8EA9D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gás</a:t>
                </a:r>
                <a:endParaRPr dirty="0"/>
              </a:p>
            </p:txBody>
          </p:sp>
          <p:sp>
            <p:nvSpPr>
              <p:cNvPr id="520" name="Google Shape;520;p23"/>
              <p:cNvSpPr txBox="1"/>
              <p:nvPr/>
            </p:nvSpPr>
            <p:spPr>
              <a:xfrm>
                <a:off x="6029305" y="2555656"/>
                <a:ext cx="1617477" cy="675943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rgbClr val="A5A5A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rgbClr val="8EA9D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Usina </a:t>
                </a:r>
                <a:r>
                  <a:rPr lang="en-US" sz="1200" b="1" dirty="0" err="1">
                    <a:solidFill>
                      <a:srgbClr val="8EA9D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termelétricaa</a:t>
                </a:r>
                <a:r>
                  <a:rPr lang="en-US" sz="1200" b="1" dirty="0">
                    <a:solidFill>
                      <a:srgbClr val="8EA9D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 </a:t>
                </a:r>
                <a:r>
                  <a:rPr lang="en-US" sz="1200" b="1" dirty="0" err="1">
                    <a:solidFill>
                      <a:srgbClr val="8EA9D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Carvão</a:t>
                </a:r>
                <a:endParaRPr sz="1800" dirty="0">
                  <a:solidFill>
                    <a:srgbClr val="8EA9DA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23"/>
              <p:cNvSpPr txBox="1"/>
              <p:nvPr/>
            </p:nvSpPr>
            <p:spPr>
              <a:xfrm>
                <a:off x="6029304" y="3645137"/>
                <a:ext cx="1617477" cy="675943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rgbClr val="A5A5A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rgbClr val="8EA9D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Usina </a:t>
                </a:r>
                <a:r>
                  <a:rPr lang="en-US" sz="1200" b="1" dirty="0" err="1">
                    <a:solidFill>
                      <a:srgbClr val="8EA9D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termelétrica</a:t>
                </a:r>
                <a:r>
                  <a:rPr lang="en-US" sz="1200" b="1" dirty="0">
                    <a:solidFill>
                      <a:srgbClr val="8EA9D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a </a:t>
                </a:r>
                <a:r>
                  <a:rPr lang="en-US" sz="1200" b="1" dirty="0" err="1">
                    <a:solidFill>
                      <a:srgbClr val="8EA9D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Gás</a:t>
                </a:r>
                <a:endParaRPr sz="1200" b="1" dirty="0">
                  <a:solidFill>
                    <a:srgbClr val="8EA9DA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2" name="Google Shape;522;p23"/>
              <p:cNvSpPr txBox="1"/>
              <p:nvPr/>
            </p:nvSpPr>
            <p:spPr>
              <a:xfrm>
                <a:off x="5933494" y="4508533"/>
                <a:ext cx="1725648" cy="482804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rgbClr val="A5A5A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 err="1">
                    <a:solidFill>
                      <a:srgbClr val="8EA9D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Tratamento</a:t>
                </a:r>
                <a:r>
                  <a:rPr lang="en-US" sz="1200" b="1" dirty="0">
                    <a:solidFill>
                      <a:srgbClr val="8EA9D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de </a:t>
                </a:r>
                <a:r>
                  <a:rPr lang="en-US" sz="1200" b="1" dirty="0" err="1">
                    <a:solidFill>
                      <a:srgbClr val="8EA9D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Água</a:t>
                </a:r>
                <a:endParaRPr dirty="0"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3740253" y="2709352"/>
                <a:ext cx="2201934" cy="181357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3A3838"/>
              </a:solidFill>
              <a:ln w="12700" cap="flat" cmpd="sng">
                <a:solidFill>
                  <a:srgbClr val="3A38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3747050" y="3681467"/>
                <a:ext cx="2186446" cy="14534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7030A0"/>
              </a:solidFill>
              <a:ln w="12700" cap="flat" cmpd="sng">
                <a:solidFill>
                  <a:srgbClr val="7030A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7663565" y="4679238"/>
                <a:ext cx="1179997" cy="14865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70C0"/>
              </a:solidFill>
              <a:ln w="12700" cap="flat" cmpd="sng">
                <a:solidFill>
                  <a:srgbClr val="0070C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>
                <a:off x="7659145" y="2755778"/>
                <a:ext cx="1148416" cy="14865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27" name="Google Shape;527;p23"/>
              <p:cNvSpPr txBox="1"/>
              <p:nvPr/>
            </p:nvSpPr>
            <p:spPr>
              <a:xfrm>
                <a:off x="3916577" y="2331713"/>
                <a:ext cx="1476167" cy="446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>
                    <a:solidFill>
                      <a:srgbClr val="3A3838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Carvão</a:t>
                </a:r>
                <a:endParaRPr/>
              </a:p>
            </p:txBody>
          </p:sp>
          <p:sp>
            <p:nvSpPr>
              <p:cNvPr id="528" name="Google Shape;528;p23"/>
              <p:cNvSpPr txBox="1"/>
              <p:nvPr/>
            </p:nvSpPr>
            <p:spPr>
              <a:xfrm>
                <a:off x="3971510" y="3289672"/>
                <a:ext cx="891662" cy="446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>
                    <a:solidFill>
                      <a:srgbClr val="7030A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Gás</a:t>
                </a:r>
                <a:endParaRPr/>
              </a:p>
            </p:txBody>
          </p:sp>
          <p:sp>
            <p:nvSpPr>
              <p:cNvPr id="529" name="Google Shape;529;p23"/>
              <p:cNvSpPr txBox="1"/>
              <p:nvPr/>
            </p:nvSpPr>
            <p:spPr>
              <a:xfrm>
                <a:off x="3777989" y="4330323"/>
                <a:ext cx="1361031" cy="446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>
                    <a:solidFill>
                      <a:srgbClr val="0070C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Água</a:t>
                </a:r>
                <a:endParaRPr/>
              </a:p>
            </p:txBody>
          </p:sp>
          <p:sp>
            <p:nvSpPr>
              <p:cNvPr id="530" name="Google Shape;530;p23"/>
              <p:cNvSpPr txBox="1"/>
              <p:nvPr/>
            </p:nvSpPr>
            <p:spPr>
              <a:xfrm>
                <a:off x="8879065" y="2571440"/>
                <a:ext cx="2231060" cy="3540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 dirty="0" err="1">
                    <a:solidFill>
                      <a:srgbClr val="C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Eletricidade</a:t>
                </a:r>
                <a:endParaRPr dirty="0"/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>
                <a:off x="3747050" y="5726624"/>
                <a:ext cx="2195139" cy="161242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32" name="Google Shape;532;p23"/>
              <p:cNvSpPr txBox="1"/>
              <p:nvPr/>
            </p:nvSpPr>
            <p:spPr>
              <a:xfrm>
                <a:off x="3527769" y="5350189"/>
                <a:ext cx="1824582" cy="3540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 dirty="0" err="1">
                    <a:solidFill>
                      <a:srgbClr val="00B05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Terrenos</a:t>
                </a:r>
                <a:endParaRPr dirty="0"/>
              </a:p>
            </p:txBody>
          </p:sp>
          <p:sp>
            <p:nvSpPr>
              <p:cNvPr id="533" name="Google Shape;533;p23"/>
              <p:cNvSpPr txBox="1"/>
              <p:nvPr/>
            </p:nvSpPr>
            <p:spPr>
              <a:xfrm>
                <a:off x="6024027" y="5575631"/>
                <a:ext cx="1622754" cy="365557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rgbClr val="A5A5A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8EA9D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Fazenda</a:t>
                </a:r>
                <a:endParaRPr/>
              </a:p>
            </p:txBody>
          </p:sp>
          <p:sp>
            <p:nvSpPr>
              <p:cNvPr id="534" name="Google Shape;534;p23"/>
              <p:cNvSpPr/>
              <p:nvPr/>
            </p:nvSpPr>
            <p:spPr>
              <a:xfrm>
                <a:off x="7663565" y="5714954"/>
                <a:ext cx="1179999" cy="14865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C000"/>
              </a:solidFill>
              <a:ln w="127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FF99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35" name="Google Shape;535;p23"/>
              <p:cNvSpPr txBox="1"/>
              <p:nvPr/>
            </p:nvSpPr>
            <p:spPr>
              <a:xfrm>
                <a:off x="8884924" y="5551850"/>
                <a:ext cx="1562027" cy="446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>
                    <a:solidFill>
                      <a:srgbClr val="FFC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Milho</a:t>
                </a:r>
                <a:endParaRPr/>
              </a:p>
            </p:txBody>
          </p:sp>
          <p:sp>
            <p:nvSpPr>
              <p:cNvPr id="536" name="Google Shape;536;p23"/>
              <p:cNvSpPr/>
              <p:nvPr/>
            </p:nvSpPr>
            <p:spPr>
              <a:xfrm rot="5400000">
                <a:off x="7838508" y="3548917"/>
                <a:ext cx="93244" cy="451975"/>
              </a:xfrm>
              <a:prstGeom prst="rect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37" name="Google Shape;537;p23"/>
              <p:cNvSpPr txBox="1"/>
              <p:nvPr/>
            </p:nvSpPr>
            <p:spPr>
              <a:xfrm>
                <a:off x="2338492" y="4439753"/>
                <a:ext cx="1401763" cy="482804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rgbClr val="A5A5A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rgbClr val="8EA9D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Recursos hídricos</a:t>
                </a:r>
                <a:endParaRPr/>
              </a:p>
            </p:txBody>
          </p:sp>
          <p:sp>
            <p:nvSpPr>
              <p:cNvPr id="538" name="Google Shape;538;p23"/>
              <p:cNvSpPr/>
              <p:nvPr/>
            </p:nvSpPr>
            <p:spPr>
              <a:xfrm>
                <a:off x="3747050" y="4704710"/>
                <a:ext cx="2195139" cy="14401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70C0"/>
              </a:solidFill>
              <a:ln w="12700" cap="flat" cmpd="sng">
                <a:solidFill>
                  <a:srgbClr val="0070C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39" name="Google Shape;539;p23"/>
              <p:cNvSpPr/>
              <p:nvPr/>
            </p:nvSpPr>
            <p:spPr>
              <a:xfrm>
                <a:off x="5158792" y="2906833"/>
                <a:ext cx="783396" cy="15568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70C0"/>
              </a:solidFill>
              <a:ln w="12700" cap="flat" cmpd="sng">
                <a:solidFill>
                  <a:srgbClr val="0070C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40" name="Google Shape;540;p23"/>
              <p:cNvSpPr/>
              <p:nvPr/>
            </p:nvSpPr>
            <p:spPr>
              <a:xfrm>
                <a:off x="5158792" y="3887763"/>
                <a:ext cx="774703" cy="14401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70C0"/>
              </a:solidFill>
              <a:ln w="12700" cap="flat" cmpd="sng">
                <a:solidFill>
                  <a:srgbClr val="0070C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41" name="Google Shape;541;p23"/>
              <p:cNvSpPr/>
              <p:nvPr/>
            </p:nvSpPr>
            <p:spPr>
              <a:xfrm rot="5400000">
                <a:off x="6616685" y="5045042"/>
                <a:ext cx="64130" cy="2871096"/>
              </a:xfrm>
              <a:prstGeom prst="rect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42" name="Google Shape;542;p23"/>
              <p:cNvSpPr/>
              <p:nvPr/>
            </p:nvSpPr>
            <p:spPr>
              <a:xfrm>
                <a:off x="5157802" y="4542405"/>
                <a:ext cx="79830" cy="1971033"/>
              </a:xfrm>
              <a:prstGeom prst="rect">
                <a:avLst/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43" name="Google Shape;543;p23"/>
              <p:cNvSpPr/>
              <p:nvPr/>
            </p:nvSpPr>
            <p:spPr>
              <a:xfrm>
                <a:off x="5230878" y="4505240"/>
                <a:ext cx="711310" cy="14140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44" name="Google Shape;544;p23"/>
              <p:cNvSpPr/>
              <p:nvPr/>
            </p:nvSpPr>
            <p:spPr>
              <a:xfrm>
                <a:off x="5235541" y="5509987"/>
                <a:ext cx="706647" cy="153982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C00000"/>
              </a:solidFill>
              <a:ln w="127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45" name="Google Shape;545;p23"/>
              <p:cNvSpPr txBox="1"/>
              <p:nvPr/>
            </p:nvSpPr>
            <p:spPr>
              <a:xfrm>
                <a:off x="8879066" y="4440489"/>
                <a:ext cx="2128733" cy="7717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>
                    <a:solidFill>
                      <a:srgbClr val="0070C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Água potável</a:t>
                </a:r>
                <a:endParaRPr/>
              </a:p>
            </p:txBody>
          </p:sp>
          <p:sp>
            <p:nvSpPr>
              <p:cNvPr id="546" name="Google Shape;546;p23"/>
              <p:cNvSpPr txBox="1"/>
              <p:nvPr/>
            </p:nvSpPr>
            <p:spPr>
              <a:xfrm>
                <a:off x="2450906" y="2495537"/>
                <a:ext cx="1296144" cy="609262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rgbClr val="A5A5A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rgbClr val="8EA9D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Mina de </a:t>
                </a:r>
                <a:r>
                  <a:rPr lang="en-US" sz="1200" b="1" dirty="0" err="1">
                    <a:solidFill>
                      <a:srgbClr val="8EA9D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carvão</a:t>
                </a:r>
                <a:endParaRPr dirty="0"/>
              </a:p>
            </p:txBody>
          </p:sp>
          <p:sp>
            <p:nvSpPr>
              <p:cNvPr id="547" name="Google Shape;547;p23"/>
              <p:cNvSpPr txBox="1"/>
              <p:nvPr/>
            </p:nvSpPr>
            <p:spPr>
              <a:xfrm>
                <a:off x="2345286" y="5447864"/>
                <a:ext cx="1401764" cy="482804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rgbClr val="A5A5A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 err="1">
                    <a:solidFill>
                      <a:srgbClr val="8EA9D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Recursos</a:t>
                </a:r>
                <a:r>
                  <a:rPr lang="en-US" sz="1200" b="1" dirty="0">
                    <a:solidFill>
                      <a:srgbClr val="8EA9DA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da terra</a:t>
                </a:r>
                <a:endParaRPr dirty="0"/>
              </a:p>
            </p:txBody>
          </p:sp>
        </p:grpSp>
        <p:sp>
          <p:nvSpPr>
            <p:cNvPr id="548" name="Google Shape;548;p23"/>
            <p:cNvSpPr/>
            <p:nvPr/>
          </p:nvSpPr>
          <p:spPr>
            <a:xfrm>
              <a:off x="9251392" y="3157835"/>
              <a:ext cx="1136057" cy="15116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F7F7F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49" name="Google Shape;549;p23"/>
            <p:cNvSpPr txBox="1"/>
            <p:nvPr/>
          </p:nvSpPr>
          <p:spPr>
            <a:xfrm>
              <a:off x="10450842" y="2980775"/>
              <a:ext cx="1109318" cy="446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rPr>
                <a:t>Calor</a:t>
              </a:r>
              <a:endParaRPr/>
            </a:p>
          </p:txBody>
        </p:sp>
      </p:grpSp>
    </p:spTree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4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/>
              <a:t>3.4 Noções básicas do OSeMOSYS</a:t>
            </a:r>
            <a:endParaRPr/>
          </a:p>
        </p:txBody>
      </p:sp>
      <p:sp>
        <p:nvSpPr>
          <p:cNvPr id="556" name="Google Shape;556;p24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4318255" cy="342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en-US" dirty="0" err="1">
                <a:latin typeface="Open Sans"/>
                <a:ea typeface="Open Sans"/>
                <a:cs typeface="Open Sans"/>
                <a:sym typeface="Open Sans"/>
              </a:rPr>
              <a:t>Estação</a:t>
            </a: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dirty="0" err="1">
                <a:latin typeface="Open Sans"/>
                <a:ea typeface="Open Sans"/>
                <a:cs typeface="Open Sans"/>
                <a:sym typeface="Open Sans"/>
              </a:rPr>
              <a:t>energia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Um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ativo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físico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que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transforma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um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combustível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de entrada (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exemplo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gás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natural)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em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uma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ou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várias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saídas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exemplo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eletricidade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b="0" dirty="0" err="1">
                <a:latin typeface="Open Sans"/>
                <a:ea typeface="Open Sans"/>
                <a:cs typeface="Open Sans"/>
                <a:sym typeface="Open Sans"/>
              </a:rPr>
              <a:t>calor</a:t>
            </a:r>
            <a:r>
              <a:rPr lang="en-US" b="0" dirty="0"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dirty="0"/>
          </a:p>
        </p:txBody>
      </p:sp>
      <p:sp>
        <p:nvSpPr>
          <p:cNvPr id="557" name="Google Shape;557;p24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558" name="Google Shape;558;p24"/>
          <p:cNvSpPr txBox="1">
            <a:spLocks noGrp="1"/>
          </p:cNvSpPr>
          <p:nvPr>
            <p:ph type="body" idx="2"/>
          </p:nvPr>
        </p:nvSpPr>
        <p:spPr>
          <a:xfrm>
            <a:off x="663574" y="2016027"/>
            <a:ext cx="7250019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/>
              <a:t>Exemplo nº 1 - Energia</a:t>
            </a:r>
            <a:endParaRPr/>
          </a:p>
        </p:txBody>
      </p:sp>
      <p:sp>
        <p:nvSpPr>
          <p:cNvPr id="559" name="Google Shape;559;p24"/>
          <p:cNvSpPr txBox="1">
            <a:spLocks noGrp="1"/>
          </p:cNvSpPr>
          <p:nvPr>
            <p:ph type="body" idx="4"/>
          </p:nvPr>
        </p:nvSpPr>
        <p:spPr>
          <a:xfrm>
            <a:off x="663575" y="6132545"/>
            <a:ext cx="5180634" cy="25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</a:pPr>
            <a:r>
              <a:rPr lang="en-US" b="1"/>
              <a:t>Fonte da imagem</a:t>
            </a:r>
            <a:r>
              <a:rPr lang="en-US"/>
              <a:t>: Foto de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Jason Blackeye </a:t>
            </a:r>
            <a:r>
              <a:rPr lang="en-US"/>
              <a:t>no Unsplash </a:t>
            </a:r>
            <a:endParaRPr/>
          </a:p>
        </p:txBody>
      </p:sp>
      <p:sp>
        <p:nvSpPr>
          <p:cNvPr id="560" name="Google Shape;560;p24"/>
          <p:cNvSpPr txBox="1"/>
          <p:nvPr/>
        </p:nvSpPr>
        <p:spPr>
          <a:xfrm>
            <a:off x="3499915" y="4839973"/>
            <a:ext cx="1465255" cy="83095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Usina de </a:t>
            </a:r>
            <a:r>
              <a:rPr lang="en-US" sz="1600" b="1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energia</a:t>
            </a:r>
            <a:r>
              <a:rPr lang="en-US" sz="16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1600" b="1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gás</a:t>
            </a:r>
            <a:endParaRPr dirty="0"/>
          </a:p>
        </p:txBody>
      </p:sp>
      <p:sp>
        <p:nvSpPr>
          <p:cNvPr id="561" name="Google Shape;561;p24"/>
          <p:cNvSpPr/>
          <p:nvPr/>
        </p:nvSpPr>
        <p:spPr>
          <a:xfrm>
            <a:off x="4994480" y="5052136"/>
            <a:ext cx="1440160" cy="1693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2" name="Google Shape;562;p24"/>
          <p:cNvSpPr/>
          <p:nvPr/>
        </p:nvSpPr>
        <p:spPr>
          <a:xfrm>
            <a:off x="1771723" y="5270322"/>
            <a:ext cx="1728192" cy="16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7030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3" name="Google Shape;563;p24"/>
          <p:cNvSpPr txBox="1"/>
          <p:nvPr/>
        </p:nvSpPr>
        <p:spPr>
          <a:xfrm>
            <a:off x="1902762" y="4878880"/>
            <a:ext cx="173774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7030A0"/>
                </a:solidFill>
                <a:latin typeface="Open Sans"/>
                <a:ea typeface="Open Sans"/>
                <a:cs typeface="Open Sans"/>
                <a:sym typeface="Open Sans"/>
              </a:rPr>
              <a:t>Gás natural</a:t>
            </a:r>
            <a:endParaRPr/>
          </a:p>
        </p:txBody>
      </p:sp>
      <p:sp>
        <p:nvSpPr>
          <p:cNvPr id="564" name="Google Shape;564;p24"/>
          <p:cNvSpPr txBox="1"/>
          <p:nvPr/>
        </p:nvSpPr>
        <p:spPr>
          <a:xfrm>
            <a:off x="4974742" y="4619879"/>
            <a:ext cx="14598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Eletricidade</a:t>
            </a:r>
            <a:endParaRPr dirty="0"/>
          </a:p>
        </p:txBody>
      </p:sp>
      <p:sp>
        <p:nvSpPr>
          <p:cNvPr id="565" name="Google Shape;565;p24"/>
          <p:cNvSpPr/>
          <p:nvPr/>
        </p:nvSpPr>
        <p:spPr>
          <a:xfrm>
            <a:off x="4994480" y="5432822"/>
            <a:ext cx="1440160" cy="1693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F7F7F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6" name="Google Shape;566;p24"/>
          <p:cNvSpPr txBox="1"/>
          <p:nvPr/>
        </p:nvSpPr>
        <p:spPr>
          <a:xfrm>
            <a:off x="5102492" y="5517480"/>
            <a:ext cx="122413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Calor</a:t>
            </a:r>
            <a:endParaRPr/>
          </a:p>
        </p:txBody>
      </p:sp>
      <p:pic>
        <p:nvPicPr>
          <p:cNvPr id="567" name="Google Shape;56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7718" y="2576788"/>
            <a:ext cx="3332018" cy="2441003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24"/>
          <p:cNvSpPr txBox="1"/>
          <p:nvPr/>
        </p:nvSpPr>
        <p:spPr>
          <a:xfrm>
            <a:off x="7291196" y="5017791"/>
            <a:ext cx="3131947" cy="26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000"/>
              <a:buFont typeface="Open Sans"/>
              <a:buNone/>
            </a:pPr>
            <a:endParaRPr sz="1000" b="0" i="0"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5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/>
              <a:t>3.4 Noções básicas do OSeMOSYS</a:t>
            </a:r>
            <a:endParaRPr/>
          </a:p>
        </p:txBody>
      </p:sp>
      <p:sp>
        <p:nvSpPr>
          <p:cNvPr id="575" name="Google Shape;575;p25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4318255" cy="342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Cultivo de milho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en-US" b="0">
                <a:latin typeface="Open Sans"/>
                <a:ea typeface="Open Sans"/>
                <a:cs typeface="Open Sans"/>
                <a:sym typeface="Open Sans"/>
              </a:rPr>
              <a:t>Aplicação de equipamentos físicos e práticas de gerenciamento para transformar uma série de insumos (por exemplo, um recurso de terra, água, energia, fertilizante etc.) em um produto - o milho. </a:t>
            </a:r>
            <a:endParaRPr b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6" name="Google Shape;576;p25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577" name="Google Shape;577;p25"/>
          <p:cNvSpPr txBox="1">
            <a:spLocks noGrp="1"/>
          </p:cNvSpPr>
          <p:nvPr>
            <p:ph type="body" idx="2"/>
          </p:nvPr>
        </p:nvSpPr>
        <p:spPr>
          <a:xfrm>
            <a:off x="663574" y="2016027"/>
            <a:ext cx="7250019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/>
              <a:t>Exemplo nº 2 - Terrenos</a:t>
            </a:r>
            <a:endParaRPr/>
          </a:p>
        </p:txBody>
      </p:sp>
      <p:sp>
        <p:nvSpPr>
          <p:cNvPr id="578" name="Google Shape;578;p25"/>
          <p:cNvSpPr/>
          <p:nvPr/>
        </p:nvSpPr>
        <p:spPr>
          <a:xfrm>
            <a:off x="5815902" y="2943368"/>
            <a:ext cx="1810176" cy="9639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9" name="Google Shape;579;p25"/>
          <p:cNvSpPr txBox="1"/>
          <p:nvPr/>
        </p:nvSpPr>
        <p:spPr>
          <a:xfrm>
            <a:off x="5779226" y="2622295"/>
            <a:ext cx="165304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Precipitação</a:t>
            </a:r>
            <a:endParaRPr/>
          </a:p>
        </p:txBody>
      </p:sp>
      <p:sp>
        <p:nvSpPr>
          <p:cNvPr id="580" name="Google Shape;580;p25"/>
          <p:cNvSpPr/>
          <p:nvPr/>
        </p:nvSpPr>
        <p:spPr>
          <a:xfrm>
            <a:off x="5815901" y="4786653"/>
            <a:ext cx="1810176" cy="1000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1" name="Google Shape;581;p25"/>
          <p:cNvSpPr txBox="1"/>
          <p:nvPr/>
        </p:nvSpPr>
        <p:spPr>
          <a:xfrm>
            <a:off x="5932157" y="4488798"/>
            <a:ext cx="15112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Irrigação</a:t>
            </a:r>
            <a:endParaRPr/>
          </a:p>
        </p:txBody>
      </p:sp>
      <p:sp>
        <p:nvSpPr>
          <p:cNvPr id="582" name="Google Shape;582;p25"/>
          <p:cNvSpPr/>
          <p:nvPr/>
        </p:nvSpPr>
        <p:spPr>
          <a:xfrm>
            <a:off x="5815901" y="4198448"/>
            <a:ext cx="1810175" cy="9639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40717"/>
          </a:solidFill>
          <a:ln w="12700" cap="flat" cmpd="sng">
            <a:solidFill>
              <a:srgbClr val="64071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3" name="Google Shape;583;p25"/>
          <p:cNvSpPr txBox="1"/>
          <p:nvPr/>
        </p:nvSpPr>
        <p:spPr>
          <a:xfrm>
            <a:off x="5922931" y="3877218"/>
            <a:ext cx="15112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640717"/>
                </a:solidFill>
                <a:latin typeface="Open Sans"/>
                <a:ea typeface="Open Sans"/>
                <a:cs typeface="Open Sans"/>
                <a:sym typeface="Open Sans"/>
              </a:rPr>
              <a:t>Diesel</a:t>
            </a:r>
            <a:endParaRPr/>
          </a:p>
        </p:txBody>
      </p:sp>
      <p:sp>
        <p:nvSpPr>
          <p:cNvPr id="584" name="Google Shape;584;p25"/>
          <p:cNvSpPr/>
          <p:nvPr/>
        </p:nvSpPr>
        <p:spPr>
          <a:xfrm>
            <a:off x="5815902" y="3560137"/>
            <a:ext cx="1810176" cy="9639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8A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5" name="Google Shape;585;p25"/>
          <p:cNvSpPr txBox="1"/>
          <p:nvPr/>
        </p:nvSpPr>
        <p:spPr>
          <a:xfrm>
            <a:off x="5911994" y="3240470"/>
            <a:ext cx="15112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8A3E"/>
                </a:solidFill>
                <a:latin typeface="Open Sans"/>
                <a:ea typeface="Open Sans"/>
                <a:cs typeface="Open Sans"/>
                <a:sym typeface="Open Sans"/>
              </a:rPr>
              <a:t>Terrenos</a:t>
            </a:r>
            <a:endParaRPr/>
          </a:p>
        </p:txBody>
      </p:sp>
      <p:sp>
        <p:nvSpPr>
          <p:cNvPr id="586" name="Google Shape;586;p25"/>
          <p:cNvSpPr/>
          <p:nvPr/>
        </p:nvSpPr>
        <p:spPr>
          <a:xfrm>
            <a:off x="9165995" y="4792322"/>
            <a:ext cx="1819882" cy="9434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7" name="Google Shape;587;p25"/>
          <p:cNvSpPr txBox="1"/>
          <p:nvPr/>
        </p:nvSpPr>
        <p:spPr>
          <a:xfrm>
            <a:off x="8940499" y="4534984"/>
            <a:ext cx="21693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Águas</a:t>
            </a:r>
            <a:endParaRPr lang="en-US" sz="1600" b="1" dirty="0">
              <a:solidFill>
                <a:srgbClr val="0070C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subterrâneas</a:t>
            </a:r>
            <a:endParaRPr sz="1600" b="1" dirty="0">
              <a:solidFill>
                <a:srgbClr val="0070C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8" name="Google Shape;588;p25"/>
          <p:cNvSpPr/>
          <p:nvPr/>
        </p:nvSpPr>
        <p:spPr>
          <a:xfrm>
            <a:off x="9175701" y="4161036"/>
            <a:ext cx="1810176" cy="9639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9" name="Google Shape;589;p25"/>
          <p:cNvSpPr txBox="1"/>
          <p:nvPr/>
        </p:nvSpPr>
        <p:spPr>
          <a:xfrm>
            <a:off x="9269543" y="3845276"/>
            <a:ext cx="15112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Escoamento </a:t>
            </a:r>
            <a:endParaRPr/>
          </a:p>
        </p:txBody>
      </p:sp>
      <p:sp>
        <p:nvSpPr>
          <p:cNvPr id="590" name="Google Shape;590;p25"/>
          <p:cNvSpPr/>
          <p:nvPr/>
        </p:nvSpPr>
        <p:spPr>
          <a:xfrm>
            <a:off x="9165995" y="3570723"/>
            <a:ext cx="1810176" cy="9639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1" name="Google Shape;591;p25"/>
          <p:cNvSpPr txBox="1"/>
          <p:nvPr/>
        </p:nvSpPr>
        <p:spPr>
          <a:xfrm>
            <a:off x="9084157" y="3240941"/>
            <a:ext cx="22382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Evapotranspiração </a:t>
            </a:r>
            <a:endParaRPr/>
          </a:p>
        </p:txBody>
      </p:sp>
      <p:sp>
        <p:nvSpPr>
          <p:cNvPr id="592" name="Google Shape;592;p25"/>
          <p:cNvSpPr/>
          <p:nvPr/>
        </p:nvSpPr>
        <p:spPr>
          <a:xfrm>
            <a:off x="9165995" y="2896144"/>
            <a:ext cx="1819882" cy="1124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C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3" name="Google Shape;593;p25"/>
          <p:cNvSpPr txBox="1"/>
          <p:nvPr/>
        </p:nvSpPr>
        <p:spPr>
          <a:xfrm>
            <a:off x="9281917" y="2575874"/>
            <a:ext cx="151129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C000"/>
                </a:solidFill>
                <a:latin typeface="Open Sans"/>
                <a:ea typeface="Open Sans"/>
                <a:cs typeface="Open Sans"/>
                <a:sym typeface="Open Sans"/>
              </a:rPr>
              <a:t>Milho</a:t>
            </a:r>
            <a:endParaRPr/>
          </a:p>
        </p:txBody>
      </p:sp>
      <p:sp>
        <p:nvSpPr>
          <p:cNvPr id="594" name="Google Shape;594;p25"/>
          <p:cNvSpPr txBox="1"/>
          <p:nvPr/>
        </p:nvSpPr>
        <p:spPr>
          <a:xfrm>
            <a:off x="7640091" y="2568000"/>
            <a:ext cx="1498934" cy="2554545"/>
          </a:xfrm>
          <a:prstGeom prst="rect">
            <a:avLst/>
          </a:prstGeom>
          <a:solidFill>
            <a:srgbClr val="008A3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Terras agrícolas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6"/>
          <p:cNvSpPr txBox="1"/>
          <p:nvPr/>
        </p:nvSpPr>
        <p:spPr>
          <a:xfrm>
            <a:off x="8675942" y="4876987"/>
            <a:ext cx="331847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Gardumi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F., Sridharan V. (KTH),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Shivakumar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A. (UNDESA),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Niet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T. (SFU), Ramos E.P. (KTH),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Alfstad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T. (UNDESA) 2021. aula 3: Ferramentas de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modelagem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energia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OSeMOSYS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Versão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lançamento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1.0.  [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apresentação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on-line].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Programa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Crescimento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Compatível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com o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Clima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Programa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Desenvolvimento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das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Nações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Unidas e Departamento de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Assuntos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Econômicos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Sociais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das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Nações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Unidas.</a:t>
            </a:r>
            <a:endParaRPr sz="8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1" name="Google Shape;601;p26"/>
          <p:cNvSpPr txBox="1"/>
          <p:nvPr/>
        </p:nvSpPr>
        <p:spPr>
          <a:xfrm>
            <a:off x="9899301" y="5905083"/>
            <a:ext cx="20455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Cursos do CCG (isso o levará </a:t>
            </a:r>
            <a:br>
              <a:rPr lang="en-US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para o link do site http://www.ClimateCompatibleGrowth.com/teachingmaterials)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3.1 Ferramentas de </a:t>
            </a:r>
            <a:r>
              <a:rPr lang="en-US" dirty="0" err="1">
                <a:latin typeface="Open Sans"/>
                <a:ea typeface="Open Sans"/>
                <a:cs typeface="Open Sans"/>
                <a:sym typeface="Open Sans"/>
              </a:rPr>
              <a:t>modelagem</a:t>
            </a: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latin typeface="Open Sans"/>
                <a:ea typeface="Open Sans"/>
                <a:cs typeface="Open Sans"/>
                <a:sym typeface="Open Sans"/>
              </a:rPr>
              <a:t>energética</a:t>
            </a:r>
            <a:endParaRPr dirty="0"/>
          </a:p>
        </p:txBody>
      </p:sp>
      <p:sp>
        <p:nvSpPr>
          <p:cNvPr id="162" name="Google Shape;162;p3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63" name="Google Shape;163;p3"/>
          <p:cNvSpPr txBox="1">
            <a:spLocks noGrp="1"/>
          </p:cNvSpPr>
          <p:nvPr>
            <p:ph type="body" idx="6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/>
              <a:t>Ferramentas de baixo para cima e de cima para baixo</a:t>
            </a:r>
            <a:endParaRPr/>
          </a:p>
        </p:txBody>
      </p:sp>
      <p:grpSp>
        <p:nvGrpSpPr>
          <p:cNvPr id="164" name="Google Shape;164;p3"/>
          <p:cNvGrpSpPr/>
          <p:nvPr/>
        </p:nvGrpSpPr>
        <p:grpSpPr>
          <a:xfrm>
            <a:off x="2176431" y="2585551"/>
            <a:ext cx="6104576" cy="3161216"/>
            <a:chOff x="252886" y="3672"/>
            <a:chExt cx="6104576" cy="3161216"/>
          </a:xfrm>
        </p:grpSpPr>
        <p:sp>
          <p:nvSpPr>
            <p:cNvPr id="165" name="Google Shape;165;p3"/>
            <p:cNvSpPr/>
            <p:nvPr/>
          </p:nvSpPr>
          <p:spPr>
            <a:xfrm>
              <a:off x="499022" y="1264030"/>
              <a:ext cx="1420664" cy="640499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 txBox="1"/>
            <p:nvPr/>
          </p:nvSpPr>
          <p:spPr>
            <a:xfrm>
              <a:off x="252886" y="1282790"/>
              <a:ext cx="1648040" cy="6029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FERRAMENTAS DE MODELAGEM</a:t>
              </a:r>
              <a:endParaRPr dirty="0"/>
            </a:p>
          </p:txBody>
        </p:sp>
        <p:sp>
          <p:nvSpPr>
            <p:cNvPr id="167" name="Google Shape;167;p3"/>
            <p:cNvSpPr/>
            <p:nvPr/>
          </p:nvSpPr>
          <p:spPr>
            <a:xfrm rot="-4279753">
              <a:off x="1629809" y="1167044"/>
              <a:ext cx="852743" cy="2660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 txBox="1"/>
            <p:nvPr/>
          </p:nvSpPr>
          <p:spPr>
            <a:xfrm rot="-4279753">
              <a:off x="2034862" y="1159028"/>
              <a:ext cx="42637" cy="42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192675" y="17389"/>
              <a:ext cx="1531527" cy="993188"/>
            </a:xfrm>
            <a:prstGeom prst="roundRect">
              <a:avLst>
                <a:gd name="adj" fmla="val 10000"/>
              </a:avLst>
            </a:prstGeom>
            <a:solidFill>
              <a:srgbClr val="DE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 txBox="1"/>
            <p:nvPr/>
          </p:nvSpPr>
          <p:spPr>
            <a:xfrm>
              <a:off x="2205601" y="72386"/>
              <a:ext cx="1504093" cy="893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 CIMA PARA BAIXO (TOP-DOWN)</a:t>
              </a:r>
              <a:endParaRPr dirty="0"/>
            </a:p>
          </p:txBody>
        </p:sp>
        <p:sp>
          <p:nvSpPr>
            <p:cNvPr id="171" name="Google Shape;171;p3"/>
            <p:cNvSpPr/>
            <p:nvPr/>
          </p:nvSpPr>
          <p:spPr>
            <a:xfrm rot="-2106103">
              <a:off x="3639033" y="493822"/>
              <a:ext cx="936608" cy="2660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 txBox="1"/>
            <p:nvPr/>
          </p:nvSpPr>
          <p:spPr>
            <a:xfrm rot="-2106103">
              <a:off x="4083922" y="483710"/>
              <a:ext cx="46830" cy="46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4490472" y="3672"/>
              <a:ext cx="1866990" cy="468328"/>
            </a:xfrm>
            <a:prstGeom prst="roundRect">
              <a:avLst>
                <a:gd name="adj" fmla="val 10000"/>
              </a:avLst>
            </a:prstGeom>
            <a:solidFill>
              <a:srgbClr val="DE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 txBox="1"/>
            <p:nvPr/>
          </p:nvSpPr>
          <p:spPr>
            <a:xfrm>
              <a:off x="4504189" y="17389"/>
              <a:ext cx="1839556" cy="4408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ECONÔMÉTRICO</a:t>
              </a:r>
              <a:endParaRPr dirty="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724203" y="763111"/>
              <a:ext cx="766269" cy="2660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 txBox="1"/>
            <p:nvPr/>
          </p:nvSpPr>
          <p:spPr>
            <a:xfrm>
              <a:off x="4088180" y="757257"/>
              <a:ext cx="38313" cy="38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4490472" y="542249"/>
              <a:ext cx="1866990" cy="468328"/>
            </a:xfrm>
            <a:prstGeom prst="roundRect">
              <a:avLst>
                <a:gd name="adj" fmla="val 10000"/>
              </a:avLst>
            </a:prstGeom>
            <a:solidFill>
              <a:srgbClr val="DE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 txBox="1"/>
            <p:nvPr/>
          </p:nvSpPr>
          <p:spPr>
            <a:xfrm>
              <a:off x="4504189" y="555966"/>
              <a:ext cx="1839556" cy="4408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ENTRADA/SAÍDA</a:t>
              </a: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 rot="2106103">
              <a:off x="3639033" y="1032400"/>
              <a:ext cx="936608" cy="2660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 txBox="1"/>
            <p:nvPr/>
          </p:nvSpPr>
          <p:spPr>
            <a:xfrm rot="2106103">
              <a:off x="4083922" y="1022287"/>
              <a:ext cx="46830" cy="46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490472" y="1080827"/>
              <a:ext cx="1866990" cy="468328"/>
            </a:xfrm>
            <a:prstGeom prst="roundRect">
              <a:avLst>
                <a:gd name="adj" fmla="val 10000"/>
              </a:avLst>
            </a:prstGeom>
            <a:solidFill>
              <a:srgbClr val="DE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 txBox="1"/>
            <p:nvPr/>
          </p:nvSpPr>
          <p:spPr>
            <a:xfrm>
              <a:off x="4504189" y="1094544"/>
              <a:ext cx="1839556" cy="4408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CGE</a:t>
              </a: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 rot="4279753">
              <a:off x="1629809" y="1974911"/>
              <a:ext cx="852743" cy="2660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 txBox="1"/>
            <p:nvPr/>
          </p:nvSpPr>
          <p:spPr>
            <a:xfrm rot="4279753">
              <a:off x="2034862" y="1966895"/>
              <a:ext cx="42637" cy="42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192675" y="1882067"/>
              <a:ext cx="1531527" cy="947955"/>
            </a:xfrm>
            <a:prstGeom prst="roundRect">
              <a:avLst>
                <a:gd name="adj" fmla="val 10000"/>
              </a:avLst>
            </a:prstGeom>
            <a:solidFill>
              <a:srgbClr val="A1B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 txBox="1"/>
            <p:nvPr/>
          </p:nvSpPr>
          <p:spPr>
            <a:xfrm>
              <a:off x="2165822" y="1890584"/>
              <a:ext cx="1559522" cy="914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 BAIXO PARA CIMA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1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rPr>
                <a:t>(BOTTOM-UP)</a:t>
              </a:r>
              <a:endParaRPr dirty="0"/>
            </a:p>
          </p:txBody>
        </p:sp>
        <p:sp>
          <p:nvSpPr>
            <p:cNvPr id="187" name="Google Shape;187;p3"/>
            <p:cNvSpPr/>
            <p:nvPr/>
          </p:nvSpPr>
          <p:spPr>
            <a:xfrm rot="-2106103">
              <a:off x="3639033" y="2109555"/>
              <a:ext cx="936608" cy="2660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 txBox="1"/>
            <p:nvPr/>
          </p:nvSpPr>
          <p:spPr>
            <a:xfrm rot="-2106103">
              <a:off x="4083922" y="2099442"/>
              <a:ext cx="46830" cy="46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90472" y="1619405"/>
              <a:ext cx="1866990" cy="468328"/>
            </a:xfrm>
            <a:prstGeom prst="roundRect">
              <a:avLst>
                <a:gd name="adj" fmla="val 10000"/>
              </a:avLst>
            </a:prstGeom>
            <a:solidFill>
              <a:srgbClr val="A1B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 txBox="1"/>
            <p:nvPr/>
          </p:nvSpPr>
          <p:spPr>
            <a:xfrm>
              <a:off x="4504189" y="1633122"/>
              <a:ext cx="1839556" cy="4408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CONTABILIDADE</a:t>
              </a: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3724203" y="2378844"/>
              <a:ext cx="766269" cy="2660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 txBox="1"/>
            <p:nvPr/>
          </p:nvSpPr>
          <p:spPr>
            <a:xfrm>
              <a:off x="4088180" y="2372990"/>
              <a:ext cx="38313" cy="38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490472" y="2157982"/>
              <a:ext cx="1866990" cy="468328"/>
            </a:xfrm>
            <a:prstGeom prst="roundRect">
              <a:avLst>
                <a:gd name="adj" fmla="val 10000"/>
              </a:avLst>
            </a:prstGeom>
            <a:solidFill>
              <a:srgbClr val="A1B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 txBox="1"/>
            <p:nvPr/>
          </p:nvSpPr>
          <p:spPr>
            <a:xfrm>
              <a:off x="4504189" y="2171699"/>
              <a:ext cx="1839556" cy="4408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SIMULAÇÃO</a:t>
              </a: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 rot="2106103">
              <a:off x="3639033" y="2648133"/>
              <a:ext cx="936608" cy="2660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 txBox="1"/>
            <p:nvPr/>
          </p:nvSpPr>
          <p:spPr>
            <a:xfrm rot="2106103">
              <a:off x="4083922" y="2638020"/>
              <a:ext cx="46830" cy="46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4490472" y="2696560"/>
              <a:ext cx="1866990" cy="468328"/>
            </a:xfrm>
            <a:prstGeom prst="roundRect">
              <a:avLst>
                <a:gd name="adj" fmla="val 10000"/>
              </a:avLst>
            </a:prstGeom>
            <a:solidFill>
              <a:srgbClr val="A1B1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 txBox="1"/>
            <p:nvPr/>
          </p:nvSpPr>
          <p:spPr>
            <a:xfrm>
              <a:off x="4504189" y="2710277"/>
              <a:ext cx="1839556" cy="4408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OTIMIZAÇÃO</a:t>
              </a: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3.1 Ferramentas de </a:t>
            </a:r>
            <a:r>
              <a:rPr lang="en-US" dirty="0" err="1">
                <a:latin typeface="Open Sans"/>
                <a:ea typeface="Open Sans"/>
                <a:cs typeface="Open Sans"/>
                <a:sym typeface="Open Sans"/>
              </a:rPr>
              <a:t>modelagem</a:t>
            </a: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latin typeface="Open Sans"/>
                <a:ea typeface="Open Sans"/>
                <a:cs typeface="Open Sans"/>
                <a:sym typeface="Open Sans"/>
              </a:rPr>
              <a:t>energética</a:t>
            </a:r>
            <a:endParaRPr dirty="0"/>
          </a:p>
        </p:txBody>
      </p:sp>
      <p:sp>
        <p:nvSpPr>
          <p:cNvPr id="205" name="Google Shape;205;p4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10514556" cy="342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Calcular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como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um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sistema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energético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"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deve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funcionar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" para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atingir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um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determinado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objetivo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O </a:t>
            </a:r>
            <a:r>
              <a:rPr lang="en-US" dirty="0" err="1"/>
              <a:t>objetivo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ser a </a:t>
            </a:r>
            <a:r>
              <a:rPr lang="en-US" dirty="0" err="1"/>
              <a:t>minimização</a:t>
            </a:r>
            <a:r>
              <a:rPr lang="en-US" dirty="0"/>
              <a:t> de custos, mas </a:t>
            </a:r>
            <a:r>
              <a:rPr lang="en-US" dirty="0" err="1"/>
              <a:t>também</a:t>
            </a:r>
            <a:r>
              <a:rPr lang="en-US" dirty="0"/>
              <a:t> outros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Eles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calculam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o que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deve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ser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investido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,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quando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e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como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deve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ser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operado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Ao </a:t>
            </a:r>
            <a:r>
              <a:rPr lang="en-US" dirty="0" err="1"/>
              <a:t>contrário</a:t>
            </a:r>
            <a:r>
              <a:rPr lang="en-US" dirty="0"/>
              <a:t> dos </a:t>
            </a:r>
            <a:r>
              <a:rPr lang="en-US" dirty="0" err="1"/>
              <a:t>modelos</a:t>
            </a:r>
            <a:r>
              <a:rPr lang="en-US" dirty="0"/>
              <a:t> de </a:t>
            </a:r>
            <a:r>
              <a:rPr lang="en-US" dirty="0" err="1"/>
              <a:t>simulação</a:t>
            </a:r>
            <a:r>
              <a:rPr lang="en-US" dirty="0"/>
              <a:t>, </a:t>
            </a:r>
            <a:r>
              <a:rPr lang="en-US" dirty="0" err="1"/>
              <a:t>eles</a:t>
            </a:r>
            <a:r>
              <a:rPr lang="en-US" dirty="0"/>
              <a:t> </a:t>
            </a:r>
            <a:r>
              <a:rPr lang="en-US" dirty="0" err="1"/>
              <a:t>investigam</a:t>
            </a:r>
            <a:r>
              <a:rPr lang="en-US" dirty="0"/>
              <a:t> o "</a:t>
            </a:r>
            <a:r>
              <a:rPr lang="en-US" dirty="0" err="1"/>
              <a:t>ótimo</a:t>
            </a:r>
            <a:r>
              <a:rPr lang="en-US" dirty="0"/>
              <a:t>" global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Suponha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que a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concorrência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perfeita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, a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previsão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e o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comportamento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do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consumidor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sejam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"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racionais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"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</a:pPr>
            <a:endParaRPr dirty="0"/>
          </a:p>
        </p:txBody>
      </p:sp>
      <p:sp>
        <p:nvSpPr>
          <p:cNvPr id="206" name="Google Shape;206;p4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07" name="Google Shape;207;p4"/>
          <p:cNvSpPr txBox="1">
            <a:spLocks noGrp="1"/>
          </p:cNvSpPr>
          <p:nvPr>
            <p:ph type="body" idx="2"/>
          </p:nvPr>
        </p:nvSpPr>
        <p:spPr>
          <a:xfrm>
            <a:off x="663575" y="2016027"/>
            <a:ext cx="438943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>
                <a:latin typeface="Open Sans SemiBold"/>
                <a:ea typeface="Open Sans SemiBold"/>
                <a:cs typeface="Open Sans SemiBold"/>
                <a:sym typeface="Open Sans SemiBold"/>
              </a:rPr>
              <a:t>Ferramentas de otimização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3.1 Ferramentas de </a:t>
            </a:r>
            <a:r>
              <a:rPr lang="en-US" dirty="0" err="1">
                <a:latin typeface="Open Sans"/>
                <a:ea typeface="Open Sans"/>
                <a:cs typeface="Open Sans"/>
                <a:sym typeface="Open Sans"/>
              </a:rPr>
              <a:t>modelagem</a:t>
            </a: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latin typeface="Open Sans"/>
                <a:ea typeface="Open Sans"/>
                <a:cs typeface="Open Sans"/>
                <a:sym typeface="Open Sans"/>
              </a:rPr>
              <a:t>energética</a:t>
            </a:r>
            <a:endParaRPr dirty="0"/>
          </a:p>
        </p:txBody>
      </p:sp>
      <p:sp>
        <p:nvSpPr>
          <p:cNvPr id="214" name="Google Shape;214;p5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10514556" cy="359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8102E"/>
              </a:buClr>
              <a:buSzPts val="2000"/>
              <a:buFont typeface="Open Sans SemiBold"/>
              <a:buNone/>
            </a:pPr>
            <a:r>
              <a:rPr lang="en-US">
                <a:solidFill>
                  <a:srgbClr val="C8102E"/>
                </a:solidFill>
              </a:rPr>
              <a:t>Características comuns (mas não exclusivas!):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b="0">
                <a:latin typeface="Open Sans SemiBold"/>
                <a:ea typeface="Open Sans SemiBold"/>
                <a:cs typeface="Open Sans SemiBold"/>
                <a:sym typeface="Open Sans SemiBold"/>
              </a:rPr>
              <a:t>Concorrência perfeita: </a:t>
            </a:r>
            <a:r>
              <a:rPr lang="en-US" b="0">
                <a:latin typeface="Open Sans"/>
                <a:ea typeface="Open Sans"/>
                <a:cs typeface="Open Sans"/>
                <a:sym typeface="Open Sans"/>
              </a:rPr>
              <a:t>todos os atores (por exemplo, todas as tecnologias) competem entre si com base em seus custos;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b="0">
                <a:latin typeface="Open Sans SemiBold"/>
                <a:ea typeface="Open Sans SemiBold"/>
                <a:cs typeface="Open Sans SemiBold"/>
                <a:sym typeface="Open Sans SemiBold"/>
              </a:rPr>
              <a:t>Informações perfeitas: </a:t>
            </a:r>
            <a:r>
              <a:rPr lang="en-US" b="0">
                <a:latin typeface="Open Sans"/>
                <a:ea typeface="Open Sans"/>
                <a:cs typeface="Open Sans"/>
                <a:sym typeface="Open Sans"/>
              </a:rPr>
              <a:t>os atores (por exemplo, o solucionador de otimização) tomam decisões com informações perfeitas sobre todos os parâmetros;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b="0">
                <a:latin typeface="Open Sans SemiBold"/>
                <a:ea typeface="Open Sans SemiBold"/>
                <a:cs typeface="Open Sans SemiBold"/>
                <a:sym typeface="Open Sans SemiBold"/>
              </a:rPr>
              <a:t>Previsão perfeita: </a:t>
            </a:r>
            <a:r>
              <a:rPr lang="en-US" b="0">
                <a:latin typeface="Open Sans"/>
                <a:ea typeface="Open Sans"/>
                <a:cs typeface="Open Sans"/>
                <a:sym typeface="Open Sans"/>
              </a:rPr>
              <a:t>subconjunto do anterior; presume-se que os atores saibam tudo o que acontecerá no futuro;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b="0">
                <a:latin typeface="Open Sans SemiBold"/>
                <a:ea typeface="Open Sans SemiBold"/>
                <a:cs typeface="Open Sans SemiBold"/>
                <a:sym typeface="Open Sans SemiBold"/>
              </a:rPr>
              <a:t>Dinâmico: </a:t>
            </a:r>
            <a:r>
              <a:rPr lang="en-US" b="0">
                <a:latin typeface="Open Sans"/>
                <a:ea typeface="Open Sans"/>
                <a:cs typeface="Open Sans"/>
                <a:sym typeface="Open Sans"/>
              </a:rPr>
              <a:t>as ferramentas oferecem soluções para diferentes momentos; </a:t>
            </a:r>
            <a:endParaRPr b="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b="0">
                <a:latin typeface="Open Sans SemiBold"/>
                <a:ea typeface="Open Sans SemiBold"/>
                <a:cs typeface="Open Sans SemiBold"/>
                <a:sym typeface="Open Sans SemiBold"/>
              </a:rPr>
              <a:t>Comportamento economicamente racional do consumidor: </a:t>
            </a:r>
            <a:r>
              <a:rPr lang="en-US" b="0">
                <a:latin typeface="Open Sans"/>
                <a:ea typeface="Open Sans"/>
                <a:cs typeface="Open Sans"/>
                <a:sym typeface="Open Sans"/>
              </a:rPr>
              <a:t>investe-se em tecnologias com os custos de ciclo de vida mais baratos.</a:t>
            </a:r>
            <a:endParaRPr/>
          </a:p>
        </p:txBody>
      </p:sp>
      <p:sp>
        <p:nvSpPr>
          <p:cNvPr id="215" name="Google Shape;215;p5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16" name="Google Shape;216;p5"/>
          <p:cNvSpPr txBox="1">
            <a:spLocks noGrp="1"/>
          </p:cNvSpPr>
          <p:nvPr>
            <p:ph type="body" idx="2"/>
          </p:nvPr>
        </p:nvSpPr>
        <p:spPr>
          <a:xfrm>
            <a:off x="663574" y="2016027"/>
            <a:ext cx="6016625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Características</a:t>
            </a:r>
            <a:r>
              <a:rPr lang="en-US" dirty="0">
                <a:latin typeface="Open Sans SemiBold"/>
                <a:ea typeface="Open Sans SemiBold"/>
                <a:cs typeface="Open Sans SemiBold"/>
                <a:sym typeface="Open Sans SemiBold"/>
              </a:rPr>
              <a:t> das ferramentas de </a:t>
            </a:r>
            <a:r>
              <a:rPr lang="en-US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otimização</a:t>
            </a:r>
            <a:endParaRPr dirty="0"/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6"/>
          <p:cNvSpPr txBox="1">
            <a:spLocks noGrp="1"/>
          </p:cNvSpPr>
          <p:nvPr>
            <p:ph type="title"/>
          </p:nvPr>
        </p:nvSpPr>
        <p:spPr>
          <a:xfrm>
            <a:off x="663575" y="675243"/>
            <a:ext cx="94231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3.1 Ferramentas de </a:t>
            </a:r>
            <a:r>
              <a:rPr lang="en-US" dirty="0" err="1">
                <a:latin typeface="Open Sans"/>
                <a:ea typeface="Open Sans"/>
                <a:cs typeface="Open Sans"/>
                <a:sym typeface="Open Sans"/>
              </a:rPr>
              <a:t>modelagem</a:t>
            </a: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latin typeface="Open Sans"/>
                <a:ea typeface="Open Sans"/>
                <a:cs typeface="Open Sans"/>
                <a:sym typeface="Open Sans"/>
              </a:rPr>
              <a:t>energética</a:t>
            </a:r>
            <a:endParaRPr dirty="0"/>
          </a:p>
        </p:txBody>
      </p:sp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663575" y="2740278"/>
            <a:ext cx="5157787" cy="329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 err="1">
                <a:solidFill>
                  <a:schemeClr val="dk1"/>
                </a:solidFill>
              </a:rPr>
              <a:t>Identificar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sistemas</a:t>
            </a:r>
            <a:r>
              <a:rPr lang="en-US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energéticos</a:t>
            </a:r>
            <a:r>
              <a:rPr lang="en-US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menor</a:t>
            </a:r>
            <a:r>
              <a:rPr lang="en-US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custo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 err="1">
                <a:solidFill>
                  <a:schemeClr val="dk1"/>
                </a:solidFill>
              </a:rPr>
              <a:t>Identificar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sz="21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respostas</a:t>
            </a:r>
            <a:r>
              <a:rPr lang="en-US" sz="21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econômicas</a:t>
            </a:r>
            <a:r>
              <a:rPr lang="en-US" sz="21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às</a:t>
            </a:r>
            <a:r>
              <a:rPr lang="en-US" sz="21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restrições</a:t>
            </a:r>
            <a:r>
              <a:rPr lang="en-US" sz="21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1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emissões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 err="1">
                <a:solidFill>
                  <a:schemeClr val="dk1"/>
                </a:solidFill>
              </a:rPr>
              <a:t>Avaliar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sz="21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novas</a:t>
            </a:r>
            <a:r>
              <a:rPr lang="en-US" sz="21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tecnologias</a:t>
            </a:r>
            <a:r>
              <a:rPr lang="en-US" sz="21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1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prioridades</a:t>
            </a:r>
            <a:r>
              <a:rPr lang="en-US" sz="21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para P&amp;D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 err="1">
                <a:solidFill>
                  <a:schemeClr val="dk1"/>
                </a:solidFill>
              </a:rPr>
              <a:t>Avaliar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sz="21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os</a:t>
            </a:r>
            <a:r>
              <a:rPr lang="en-US" sz="21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efeitos</a:t>
            </a:r>
            <a:r>
              <a:rPr lang="en-US" sz="21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1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regulamentações</a:t>
            </a:r>
            <a:r>
              <a:rPr lang="en-US" sz="21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impostos</a:t>
            </a:r>
            <a:r>
              <a:rPr lang="en-US" sz="21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1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subsídios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 err="1">
                <a:solidFill>
                  <a:schemeClr val="dk1"/>
                </a:solidFill>
              </a:rPr>
              <a:t>Projetar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sz="21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inventários</a:t>
            </a:r>
            <a:r>
              <a:rPr lang="en-US" sz="21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1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emissões</a:t>
            </a:r>
            <a:r>
              <a:rPr lang="en-US" sz="21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 gases de </a:t>
            </a:r>
            <a:r>
              <a:rPr lang="en-US" sz="21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efeito</a:t>
            </a:r>
            <a:r>
              <a:rPr lang="en-US" sz="21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estufa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Para </a:t>
            </a:r>
            <a:r>
              <a:rPr lang="en-US" dirty="0" err="1">
                <a:solidFill>
                  <a:schemeClr val="dk1"/>
                </a:solidFill>
              </a:rPr>
              <a:t>estimar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sz="21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 valor da </a:t>
            </a:r>
            <a:r>
              <a:rPr lang="en-US" sz="2100" b="0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cooperação</a:t>
            </a:r>
            <a:r>
              <a:rPr lang="en-US" sz="2100" b="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regional</a:t>
            </a:r>
            <a:endParaRPr dirty="0"/>
          </a:p>
        </p:txBody>
      </p:sp>
      <p:sp>
        <p:nvSpPr>
          <p:cNvPr id="224" name="Google Shape;224;p6"/>
          <p:cNvSpPr txBox="1">
            <a:spLocks noGrp="1"/>
          </p:cNvSpPr>
          <p:nvPr>
            <p:ph type="body" idx="4"/>
          </p:nvPr>
        </p:nvSpPr>
        <p:spPr>
          <a:xfrm>
            <a:off x="6172200" y="2910428"/>
            <a:ext cx="5183188" cy="312492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220" t="-161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SemiBold"/>
              <a:buNone/>
            </a:pPr>
            <a:endParaRPr lang="en-US"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 err="1"/>
              <a:t>Investigar</a:t>
            </a:r>
            <a:r>
              <a:rPr lang="en-US" dirty="0"/>
              <a:t> </a:t>
            </a:r>
            <a:r>
              <a:rPr lang="en-US" dirty="0" err="1"/>
              <a:t>cenários</a:t>
            </a:r>
            <a:r>
              <a:rPr lang="en-US" dirty="0"/>
              <a:t> (</a:t>
            </a:r>
            <a:r>
              <a:rPr lang="en-US" dirty="0" err="1"/>
              <a:t>futuros</a:t>
            </a:r>
            <a:r>
              <a:rPr lang="en-US" dirty="0"/>
              <a:t> </a:t>
            </a:r>
            <a:r>
              <a:rPr lang="en-US" dirty="0" err="1"/>
              <a:t>possíveis</a:t>
            </a:r>
            <a:r>
              <a:rPr lang="en-US" dirty="0"/>
              <a:t>);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 err="1"/>
              <a:t>Explorar</a:t>
            </a:r>
            <a:r>
              <a:rPr lang="en-US" dirty="0"/>
              <a:t> </a:t>
            </a:r>
            <a:r>
              <a:rPr lang="en-US" dirty="0" err="1"/>
              <a:t>alternativas</a:t>
            </a:r>
            <a:r>
              <a:rPr lang="en-US" dirty="0"/>
              <a:t>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práticas</a:t>
            </a:r>
            <a:r>
              <a:rPr lang="en-US" dirty="0"/>
              <a:t> </a:t>
            </a:r>
            <a:r>
              <a:rPr lang="en-US" dirty="0" err="1"/>
              <a:t>comerciais</a:t>
            </a:r>
            <a:r>
              <a:rPr lang="en-US" dirty="0"/>
              <a:t> </a:t>
            </a:r>
            <a:r>
              <a:rPr lang="en-US" dirty="0" err="1"/>
              <a:t>usuais</a:t>
            </a:r>
            <a:r>
              <a:rPr lang="en-US" dirty="0"/>
              <a:t>;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 err="1"/>
              <a:t>Informar</a:t>
            </a:r>
            <a:r>
              <a:rPr lang="en-US" dirty="0"/>
              <a:t> </a:t>
            </a:r>
            <a:r>
              <a:rPr lang="en-US" dirty="0" err="1"/>
              <a:t>decisões</a:t>
            </a:r>
            <a:r>
              <a:rPr lang="en-US" dirty="0"/>
              <a:t> (</a:t>
            </a:r>
            <a:r>
              <a:rPr lang="en-US" dirty="0" err="1"/>
              <a:t>política</a:t>
            </a:r>
            <a:r>
              <a:rPr lang="en-US" dirty="0"/>
              <a:t> e </a:t>
            </a:r>
            <a:r>
              <a:rPr lang="en-US" dirty="0" err="1"/>
              <a:t>planejamento</a:t>
            </a:r>
            <a:r>
              <a:rPr lang="en-US" dirty="0"/>
              <a:t> </a:t>
            </a:r>
            <a:r>
              <a:rPr lang="en-US" dirty="0" err="1"/>
              <a:t>estratégico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225" name="Google Shape;225;p6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26" name="Google Shape;226;p6"/>
          <p:cNvSpPr txBox="1">
            <a:spLocks noGrp="1"/>
          </p:cNvSpPr>
          <p:nvPr>
            <p:ph type="body" idx="6"/>
          </p:nvPr>
        </p:nvSpPr>
        <p:spPr>
          <a:xfrm>
            <a:off x="663575" y="2016028"/>
            <a:ext cx="4171950" cy="439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>
                <a:latin typeface="Open Sans SemiBold"/>
                <a:ea typeface="Open Sans SemiBold"/>
                <a:cs typeface="Open Sans SemiBold"/>
                <a:sym typeface="Open Sans SemiBold"/>
              </a:rPr>
              <a:t>Por que usar ferramentas de otimização?</a:t>
            </a:r>
            <a:endParaRPr/>
          </a:p>
        </p:txBody>
      </p:sp>
      <p:sp>
        <p:nvSpPr>
          <p:cNvPr id="227" name="Google Shape;227;p6"/>
          <p:cNvSpPr/>
          <p:nvPr/>
        </p:nvSpPr>
        <p:spPr>
          <a:xfrm>
            <a:off x="5638800" y="2633701"/>
            <a:ext cx="457200" cy="311665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7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3.1 Ferramentas de </a:t>
            </a:r>
            <a:r>
              <a:rPr lang="en-US" dirty="0" err="1">
                <a:latin typeface="Open Sans"/>
                <a:ea typeface="Open Sans"/>
                <a:cs typeface="Open Sans"/>
                <a:sym typeface="Open Sans"/>
              </a:rPr>
              <a:t>modelagem</a:t>
            </a: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dirty="0" err="1">
                <a:latin typeface="Open Sans"/>
                <a:ea typeface="Open Sans"/>
                <a:cs typeface="Open Sans"/>
                <a:sym typeface="Open Sans"/>
              </a:rPr>
              <a:t>energética</a:t>
            </a:r>
            <a:endParaRPr dirty="0"/>
          </a:p>
        </p:txBody>
      </p:sp>
      <p:sp>
        <p:nvSpPr>
          <p:cNvPr id="234" name="Google Shape;234;p7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2"/>
          </p:nvPr>
        </p:nvSpPr>
        <p:spPr>
          <a:xfrm>
            <a:off x="663575" y="2016027"/>
            <a:ext cx="438943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/>
              <a:t>Escopo</a:t>
            </a: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body" idx="3"/>
          </p:nvPr>
        </p:nvSpPr>
        <p:spPr>
          <a:xfrm>
            <a:off x="8279026" y="5796296"/>
            <a:ext cx="3439703" cy="60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62500" lnSpcReduction="2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Referência: M. Welsch, Enhancing the Treatment of Systems Integration in Long-term Energy Models (Aprimorando o tratamento da integração de sistemas em modelos de energia de longo prazo), KTH Royal Institute of Technology, 2013</a:t>
            </a:r>
            <a:endParaRPr/>
          </a:p>
        </p:txBody>
      </p:sp>
      <p:sp>
        <p:nvSpPr>
          <p:cNvPr id="237" name="Google Shape;237;p7"/>
          <p:cNvSpPr txBox="1">
            <a:spLocks noGrp="1"/>
          </p:cNvSpPr>
          <p:nvPr>
            <p:ph type="body" idx="4"/>
          </p:nvPr>
        </p:nvSpPr>
        <p:spPr>
          <a:xfrm>
            <a:off x="663575" y="6176962"/>
            <a:ext cx="5180634" cy="22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Fonte da imagem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: M. Welsch, 2013, </a:t>
            </a:r>
            <a:r>
              <a:rPr lang="en-US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I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, permissão do autor</a:t>
            </a:r>
            <a:endParaRPr/>
          </a:p>
        </p:txBody>
      </p:sp>
      <p:pic>
        <p:nvPicPr>
          <p:cNvPr id="238" name="Google Shape;238;p7"/>
          <p:cNvPicPr preferRelativeResize="0"/>
          <p:nvPr/>
        </p:nvPicPr>
        <p:blipFill rotWithShape="1">
          <a:blip r:embed="rId4">
            <a:alphaModFix/>
          </a:blip>
          <a:srcRect l="956" t="2691" r="13613" b="12547"/>
          <a:stretch/>
        </p:blipFill>
        <p:spPr>
          <a:xfrm>
            <a:off x="3537339" y="2260378"/>
            <a:ext cx="4613739" cy="3433754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6019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 dirty="0"/>
              <a:t>Aula 3.1 </a:t>
            </a:r>
            <a:r>
              <a:rPr lang="en-US" dirty="0" err="1"/>
              <a:t>Referências</a:t>
            </a:r>
            <a:endParaRPr dirty="0"/>
          </a:p>
        </p:txBody>
      </p:sp>
      <p:sp>
        <p:nvSpPr>
          <p:cNvPr id="244" name="Google Shape;244;p8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45" name="Google Shape;245;p8"/>
          <p:cNvSpPr txBox="1">
            <a:spLocks noGrp="1"/>
          </p:cNvSpPr>
          <p:nvPr>
            <p:ph type="body" idx="1"/>
          </p:nvPr>
        </p:nvSpPr>
        <p:spPr>
          <a:xfrm>
            <a:off x="663575" y="2082799"/>
            <a:ext cx="5432425" cy="4006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/>
              <a:t>Taliotis, Constantinos, Gardumi, Francesco, Shivakumar, Abhishek, Sridharan, Vignesh, Ramos, Eunice, Beltramo, Agnese, ... Howells, Mark. (2018, novembro). Introdução à otimização linear e ao OSeMOSYS. Zenodo.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http://doi.</a:t>
            </a:r>
            <a:r>
              <a:rPr lang="en-US"/>
              <a:t>org/10.5281/zenodo.1493112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/>
              <a:t>Herbst, A., Toro, F., Reitze, F., Jochem, E., Introduction to Energy Systems Modelling, Swiss Journal of Economics and Statistics, 148 (2), 2012, pp. 111.135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/>
              <a:t>Welsch, M., Enhancing the Treatment of Systems Integration in Long-term Energy Models (Aprimorando o tratamento da integração de sistemas em modelos de energia de longo prazo), KTH Royal Institute of Technology, 2013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9"/>
          <p:cNvSpPr txBox="1">
            <a:spLocks noGrp="1"/>
          </p:cNvSpPr>
          <p:nvPr>
            <p:ph type="title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en-US"/>
              <a:t>3.2 OSeMOSYS</a:t>
            </a:r>
            <a:endParaRPr/>
          </a:p>
        </p:txBody>
      </p:sp>
      <p:sp>
        <p:nvSpPr>
          <p:cNvPr id="252" name="Google Shape;252;p9"/>
          <p:cNvSpPr txBox="1">
            <a:spLocks noGrp="1"/>
          </p:cNvSpPr>
          <p:nvPr>
            <p:ph type="body" idx="1"/>
          </p:nvPr>
        </p:nvSpPr>
        <p:spPr>
          <a:xfrm>
            <a:off x="663880" y="2582945"/>
            <a:ext cx="10514556" cy="342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1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200" b="1" u="sng" dirty="0">
                <a:solidFill>
                  <a:schemeClr val="hlink"/>
                </a:solidFill>
                <a:hlinkClick r:id="rId3"/>
              </a:rPr>
              <a:t>www.osemosys.org</a:t>
            </a:r>
            <a:endParaRPr sz="2200" b="1" dirty="0"/>
          </a:p>
          <a:p>
            <a:pPr marL="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200" b="1" dirty="0" err="1"/>
              <a:t>Gerador</a:t>
            </a:r>
            <a:r>
              <a:rPr lang="en-US" sz="2200" b="1" dirty="0"/>
              <a:t> de </a:t>
            </a:r>
            <a:r>
              <a:rPr lang="en-US" sz="2200" b="1" dirty="0" err="1"/>
              <a:t>modelos</a:t>
            </a:r>
            <a:r>
              <a:rPr lang="en-US" sz="2200" b="1" dirty="0"/>
              <a:t> que </a:t>
            </a:r>
            <a:r>
              <a:rPr lang="en-US" sz="2200" b="1" dirty="0" err="1"/>
              <a:t>converte</a:t>
            </a:r>
            <a:r>
              <a:rPr lang="en-US" sz="2200" b="1" dirty="0"/>
              <a:t> a </a:t>
            </a:r>
            <a:r>
              <a:rPr lang="en-US" sz="2200" b="1" dirty="0" err="1"/>
              <a:t>estrutura</a:t>
            </a:r>
            <a:r>
              <a:rPr lang="en-US" sz="2200" b="1" dirty="0"/>
              <a:t> do </a:t>
            </a:r>
            <a:r>
              <a:rPr lang="en-US" sz="2200" b="1" dirty="0" err="1"/>
              <a:t>sistema</a:t>
            </a:r>
            <a:r>
              <a:rPr lang="en-US" sz="2200" b="1" dirty="0"/>
              <a:t> </a:t>
            </a:r>
            <a:r>
              <a:rPr lang="en-US" sz="2200" b="1" dirty="0" err="1"/>
              <a:t>energético</a:t>
            </a:r>
            <a:r>
              <a:rPr lang="en-US" sz="2200" b="1" dirty="0"/>
              <a:t> </a:t>
            </a:r>
            <a:r>
              <a:rPr lang="en-US" sz="2200" b="1" dirty="0" err="1"/>
              <a:t>representada</a:t>
            </a:r>
            <a:r>
              <a:rPr lang="en-US" sz="2200" b="1" dirty="0"/>
              <a:t> </a:t>
            </a:r>
            <a:r>
              <a:rPr lang="en-US" sz="2200" b="1" dirty="0" err="1"/>
              <a:t>por</a:t>
            </a:r>
            <a:r>
              <a:rPr lang="en-US" sz="2200" b="1" dirty="0"/>
              <a:t> </a:t>
            </a:r>
            <a:r>
              <a:rPr lang="en-US" sz="2200" b="1" dirty="0" err="1"/>
              <a:t>equações</a:t>
            </a:r>
            <a:r>
              <a:rPr lang="en-US" sz="2200" b="1" dirty="0"/>
              <a:t> </a:t>
            </a:r>
            <a:r>
              <a:rPr lang="en-US" sz="2200" b="1" dirty="0" err="1"/>
              <a:t>em</a:t>
            </a:r>
            <a:r>
              <a:rPr lang="en-US" sz="2200" b="1" dirty="0"/>
              <a:t> </a:t>
            </a:r>
            <a:r>
              <a:rPr lang="en-US" sz="2200" b="1" dirty="0" err="1"/>
              <a:t>uma</a:t>
            </a:r>
            <a:r>
              <a:rPr lang="en-US" sz="2200" b="1" dirty="0"/>
              <a:t> </a:t>
            </a:r>
            <a:r>
              <a:rPr lang="en-US" sz="2200" b="1" dirty="0" err="1"/>
              <a:t>matriz</a:t>
            </a:r>
            <a:r>
              <a:rPr lang="en-US" sz="2200" b="1" dirty="0"/>
              <a:t> a ser </a:t>
            </a:r>
            <a:r>
              <a:rPr lang="en-US" sz="2200" b="1" dirty="0" err="1"/>
              <a:t>resolvida</a:t>
            </a:r>
            <a:r>
              <a:rPr lang="en-US" sz="2200" b="1" dirty="0"/>
              <a:t> </a:t>
            </a:r>
            <a:r>
              <a:rPr lang="en-US" sz="2200" b="1" dirty="0" err="1"/>
              <a:t>por</a:t>
            </a:r>
            <a:r>
              <a:rPr lang="en-US" sz="2200" b="1" dirty="0"/>
              <a:t> </a:t>
            </a:r>
            <a:r>
              <a:rPr lang="en-US" sz="2200" b="1" dirty="0" err="1"/>
              <a:t>solucionadores</a:t>
            </a:r>
            <a:r>
              <a:rPr lang="en-US" sz="2200" b="1" dirty="0"/>
              <a:t> </a:t>
            </a:r>
            <a:r>
              <a:rPr lang="en-US" sz="2200" b="1" dirty="0" err="1"/>
              <a:t>específicos</a:t>
            </a:r>
            <a:endParaRPr dirty="0"/>
          </a:p>
          <a:p>
            <a:pPr marL="0" lvl="1" indent="0" algn="just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 b="1" dirty="0"/>
          </a:p>
          <a:p>
            <a:pPr marL="800100" lvl="2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200" b="1" i="1" dirty="0" err="1">
                <a:latin typeface="Open Sans"/>
                <a:ea typeface="Open Sans"/>
                <a:cs typeface="Open Sans"/>
                <a:sym typeface="Open Sans"/>
              </a:rPr>
              <a:t>Otimização</a:t>
            </a:r>
            <a:r>
              <a:rPr lang="en-US" sz="2200" b="1" i="1" dirty="0">
                <a:latin typeface="Open Sans"/>
                <a:ea typeface="Open Sans"/>
                <a:cs typeface="Open Sans"/>
                <a:sym typeface="Open Sans"/>
              </a:rPr>
              <a:t> linear</a:t>
            </a:r>
            <a:endParaRPr sz="2200" b="1" i="1" dirty="0"/>
          </a:p>
          <a:p>
            <a:pPr marL="800100" lvl="2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200" dirty="0" err="1">
                <a:latin typeface="Open Sans"/>
                <a:ea typeface="Open Sans"/>
                <a:cs typeface="Open Sans"/>
                <a:sym typeface="Open Sans"/>
              </a:rPr>
              <a:t>Paradigma</a:t>
            </a:r>
            <a:r>
              <a:rPr lang="en-US" sz="22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latin typeface="Open Sans"/>
                <a:ea typeface="Open Sans"/>
                <a:cs typeface="Open Sans"/>
                <a:sym typeface="Open Sans"/>
              </a:rPr>
              <a:t>comparável</a:t>
            </a:r>
            <a:r>
              <a:rPr lang="en-US" sz="2200" dirty="0">
                <a:latin typeface="Open Sans"/>
                <a:ea typeface="Open Sans"/>
                <a:cs typeface="Open Sans"/>
                <a:sym typeface="Open Sans"/>
              </a:rPr>
              <a:t> a MESSAGE e TIMES</a:t>
            </a:r>
            <a:endParaRPr dirty="0"/>
          </a:p>
          <a:p>
            <a:pPr marL="800100" lvl="2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200" dirty="0" err="1">
                <a:latin typeface="Open Sans"/>
                <a:ea typeface="Open Sans"/>
                <a:cs typeface="Open Sans"/>
                <a:sym typeface="Open Sans"/>
              </a:rPr>
              <a:t>Disponível</a:t>
            </a:r>
            <a:r>
              <a:rPr lang="en-US" sz="22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latin typeface="Open Sans"/>
                <a:ea typeface="Open Sans"/>
                <a:cs typeface="Open Sans"/>
                <a:sym typeface="Open Sans"/>
              </a:rPr>
              <a:t>gratuitamente</a:t>
            </a:r>
            <a:r>
              <a:rPr lang="en-US" sz="2200" dirty="0">
                <a:latin typeface="Open Sans"/>
                <a:ea typeface="Open Sans"/>
                <a:cs typeface="Open Sans"/>
                <a:sym typeface="Open Sans"/>
              </a:rPr>
              <a:t> e com </a:t>
            </a:r>
            <a:r>
              <a:rPr lang="en-US" sz="2200" dirty="0" err="1">
                <a:latin typeface="Open Sans"/>
                <a:ea typeface="Open Sans"/>
                <a:cs typeface="Open Sans"/>
                <a:sym typeface="Open Sans"/>
              </a:rPr>
              <a:t>código</a:t>
            </a:r>
            <a:r>
              <a:rPr lang="en-US" sz="220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dirty="0" err="1">
                <a:latin typeface="Open Sans"/>
                <a:ea typeface="Open Sans"/>
                <a:cs typeface="Open Sans"/>
                <a:sym typeface="Open Sans"/>
              </a:rPr>
              <a:t>aberto</a:t>
            </a:r>
            <a:endParaRPr dirty="0"/>
          </a:p>
          <a:p>
            <a:pPr marL="800100" lvl="2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200" dirty="0" err="1"/>
              <a:t>Dinâmico</a:t>
            </a:r>
            <a:endParaRPr dirty="0"/>
          </a:p>
          <a:p>
            <a:pPr marL="800100" lvl="2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200" dirty="0"/>
              <a:t>(</a:t>
            </a:r>
            <a:r>
              <a:rPr lang="en-US" sz="2200" dirty="0" err="1"/>
              <a:t>Normalmente</a:t>
            </a:r>
            <a:r>
              <a:rPr lang="en-US" sz="2200" dirty="0"/>
              <a:t>) </a:t>
            </a:r>
            <a:r>
              <a:rPr lang="en-US" sz="2200" dirty="0" err="1"/>
              <a:t>Previsão</a:t>
            </a:r>
            <a:r>
              <a:rPr lang="en-US" sz="2200" dirty="0"/>
              <a:t> </a:t>
            </a:r>
            <a:r>
              <a:rPr lang="en-US" sz="2200" dirty="0" err="1"/>
              <a:t>perfeita</a:t>
            </a:r>
            <a:endParaRPr dirty="0"/>
          </a:p>
          <a:p>
            <a:pPr marL="800100" lvl="2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200" dirty="0"/>
              <a:t>(</a:t>
            </a:r>
            <a:r>
              <a:rPr lang="en-US" sz="2200" dirty="0" err="1"/>
              <a:t>Normalmente</a:t>
            </a:r>
            <a:r>
              <a:rPr lang="en-US" sz="2200" dirty="0"/>
              <a:t>) </a:t>
            </a:r>
            <a:r>
              <a:rPr lang="en-US" sz="2200" dirty="0" err="1"/>
              <a:t>Determinístico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 SemiBold"/>
              <a:buNone/>
            </a:pP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3" name="Google Shape;253;p9"/>
          <p:cNvSpPr txBox="1">
            <a:spLocks noGrp="1"/>
          </p:cNvSpPr>
          <p:nvPr>
            <p:ph type="sldNum" idx="12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54" name="Google Shape;254;p9"/>
          <p:cNvSpPr txBox="1">
            <a:spLocks noGrp="1"/>
          </p:cNvSpPr>
          <p:nvPr>
            <p:ph type="body" idx="2"/>
          </p:nvPr>
        </p:nvSpPr>
        <p:spPr>
          <a:xfrm>
            <a:off x="663575" y="2016027"/>
            <a:ext cx="4389438" cy="439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A9DA"/>
              </a:buClr>
              <a:buSzPts val="2000"/>
              <a:buFont typeface="Open Sans SemiBold"/>
              <a:buNone/>
            </a:pPr>
            <a:r>
              <a:rPr lang="en-US"/>
              <a:t>O que é isso?</a:t>
            </a:r>
            <a:endParaRPr/>
          </a:p>
        </p:txBody>
      </p:sp>
      <p:sp>
        <p:nvSpPr>
          <p:cNvPr id="255" name="Google Shape;255;p9"/>
          <p:cNvSpPr txBox="1">
            <a:spLocks noGrp="1"/>
          </p:cNvSpPr>
          <p:nvPr>
            <p:ph type="body" idx="3"/>
          </p:nvPr>
        </p:nvSpPr>
        <p:spPr>
          <a:xfrm>
            <a:off x="8181264" y="5681382"/>
            <a:ext cx="3537466" cy="709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77500" lnSpcReduction="2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Referência: M. Howells et al., OSeMOSYS: The Open Source Energy Modeling System: An introduction to its ethos, structure and development, Energy Policy, 39(10), 2011, p.5850-5870 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CCG_ppt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2069"/>
      </a:accent1>
      <a:accent2>
        <a:srgbClr val="C8102E"/>
      </a:accent2>
      <a:accent3>
        <a:srgbClr val="CBD3EA"/>
      </a:accent3>
      <a:accent4>
        <a:srgbClr val="5B9BD5"/>
      </a:accent4>
      <a:accent5>
        <a:srgbClr val="4471C3"/>
      </a:accent5>
      <a:accent6>
        <a:srgbClr val="910C22"/>
      </a:accent6>
      <a:hlink>
        <a:srgbClr val="4151C3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2526</TotalTime>
  <Words>7023</Words>
  <Application>Microsoft Office PowerPoint</Application>
  <PresentationFormat>Widescreen</PresentationFormat>
  <Paragraphs>308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Open Sans ExtraBold</vt:lpstr>
      <vt:lpstr>Montserrat</vt:lpstr>
      <vt:lpstr>Noto Sans Symbols</vt:lpstr>
      <vt:lpstr>Open Sans SemiBold</vt:lpstr>
      <vt:lpstr>Arial</vt:lpstr>
      <vt:lpstr>Calibri</vt:lpstr>
      <vt:lpstr>Open Sans</vt:lpstr>
      <vt:lpstr>Quattrocento Sans</vt:lpstr>
      <vt:lpstr>CCG_ppt</vt:lpstr>
      <vt:lpstr>AULA 3 FERRAMENTAS DE MODELAGEM ENERGÉTICA E OSEMOSYS</vt:lpstr>
      <vt:lpstr>Resultados da aprendizagem</vt:lpstr>
      <vt:lpstr>3.1 Ferramentas de modelagem energética</vt:lpstr>
      <vt:lpstr>3.1 Ferramentas de modelagem energética</vt:lpstr>
      <vt:lpstr>3.1 Ferramentas de modelagem energética</vt:lpstr>
      <vt:lpstr>3.1 Ferramentas de modelagem energética</vt:lpstr>
      <vt:lpstr>3.1 Ferramentas de modelagem energética</vt:lpstr>
      <vt:lpstr>Aula 3.1 Referências</vt:lpstr>
      <vt:lpstr>3.2 OSeMOSYS</vt:lpstr>
      <vt:lpstr>3.2 OSeMOSYS</vt:lpstr>
      <vt:lpstr>3.2 OSeMOSYS</vt:lpstr>
      <vt:lpstr>3.2 OSeMOSYS</vt:lpstr>
      <vt:lpstr>3.2 OSeMOSYS</vt:lpstr>
      <vt:lpstr>Aula 3.2 Referências</vt:lpstr>
      <vt:lpstr>3.3 Aplicativos OSeMOSYS</vt:lpstr>
      <vt:lpstr>3.3 Aplicativos OSeMOSYS</vt:lpstr>
      <vt:lpstr>3.3 Aplicativos OSeMOSYS</vt:lpstr>
      <vt:lpstr>3.3 Aplicativos OSeMOSYS</vt:lpstr>
      <vt:lpstr>3.3 Aplicativos OSeMOSYS</vt:lpstr>
      <vt:lpstr>Aula 3.3 Referências</vt:lpstr>
      <vt:lpstr>3.4 Noções básicas do OSeMOSYS</vt:lpstr>
      <vt:lpstr>3.4 Noções básicas do OSeMOSYS</vt:lpstr>
      <vt:lpstr>3.4 Noções básicas do OSeMOSYS</vt:lpstr>
      <vt:lpstr>3.4 Noções básicas do OSeMOSYS</vt:lpstr>
      <vt:lpstr>3.4 Noções básicas do OSeMOSYS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Francesco Gardumi</dc:creator>
  <cp:keywords>, docId:FC3F4653DE654BAFA204B7770334948C</cp:keywords>
  <cp:lastModifiedBy>Ashutosh.Bhagurkar</cp:lastModifiedBy>
  <cp:revision>9</cp:revision>
  <dcterms:created xsi:type="dcterms:W3CDTF">2021-04-29T14:19:09Z</dcterms:created>
  <dcterms:modified xsi:type="dcterms:W3CDTF">2025-08-13T12:11:00Z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0x010100633F727AA7180443A862CD9A25741398</vt:lpwstr>
  </property>
</Properties>
</file>