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79" r:id="rId25"/>
    <p:sldId id="282" r:id="rId26"/>
    <p:sldId id="281" r:id="rId27"/>
    <p:sldId id="280" r:id="rId28"/>
    <p:sldId id="278" r:id="rId29"/>
    <p:sldId id="286"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261C8-FF89-CE4C-B6F3-4BF3B50B5519}" v="4" dt="2021-03-25T17:29:15.859"/>
    <p1510:client id="{41AB0A56-3C6F-8E8E-74DD-FB623E1B6AD3}" v="1" dt="2021-03-26T06:29:02.763"/>
    <p1510:client id="{87F09573-FD14-D2B6-1F32-801278447DF5}" v="619" dt="2021-03-25T16:36:20.213"/>
    <p1510:client id="{B05D75C4-E794-7167-7CE7-9DDEA2AAA253}" v="42" dt="2021-03-25T23:01:01.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5845"/>
  </p:normalViewPr>
  <p:slideViewPr>
    <p:cSldViewPr snapToGrid="0">
      <p:cViewPr varScale="1">
        <p:scale>
          <a:sx n="92" d="100"/>
          <a:sy n="92" d="100"/>
        </p:scale>
        <p:origin x="132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anthony.patterson@gmail.com" userId="S::urn:spo:guest#simon.anthony.patterson@gmail.com::" providerId="AD" clId="Web-{87F09573-FD14-D2B6-1F32-801278447DF5}"/>
    <pc:docChg chg="modSld">
      <pc:chgData name="simon.anthony.patterson@gmail.com" userId="S::urn:spo:guest#simon.anthony.patterson@gmail.com::" providerId="AD" clId="Web-{87F09573-FD14-D2B6-1F32-801278447DF5}" dt="2021-03-25T16:36:20.213" v="552" actId="20577"/>
      <pc:docMkLst>
        <pc:docMk/>
      </pc:docMkLst>
      <pc:sldChg chg="modSp modNotes">
        <pc:chgData name="simon.anthony.patterson@gmail.com" userId="S::urn:spo:guest#simon.anthony.patterson@gmail.com::" providerId="AD" clId="Web-{87F09573-FD14-D2B6-1F32-801278447DF5}" dt="2021-03-25T14:51:49.929" v="209"/>
        <pc:sldMkLst>
          <pc:docMk/>
          <pc:sldMk cId="348628638" sldId="263"/>
        </pc:sldMkLst>
        <pc:spChg chg="mod">
          <ac:chgData name="simon.anthony.patterson@gmail.com" userId="S::urn:spo:guest#simon.anthony.patterson@gmail.com::" providerId="AD" clId="Web-{87F09573-FD14-D2B6-1F32-801278447DF5}" dt="2021-03-25T14:33:36.264" v="10" actId="20577"/>
          <ac:spMkLst>
            <pc:docMk/>
            <pc:sldMk cId="348628638" sldId="263"/>
            <ac:spMk id="8" creationId="{63FE2775-FB72-4D44-B480-06EBB7F679B3}"/>
          </ac:spMkLst>
        </pc:spChg>
        <pc:spChg chg="mod">
          <ac:chgData name="simon.anthony.patterson@gmail.com" userId="S::urn:spo:guest#simon.anthony.patterson@gmail.com::" providerId="AD" clId="Web-{87F09573-FD14-D2B6-1F32-801278447DF5}" dt="2021-03-25T14:33:29.545" v="3" actId="20577"/>
          <ac:spMkLst>
            <pc:docMk/>
            <pc:sldMk cId="348628638" sldId="263"/>
            <ac:spMk id="9" creationId="{D65E6D98-BE8C-6B4C-B23E-6167300445AE}"/>
          </ac:spMkLst>
        </pc:spChg>
        <pc:picChg chg="mod">
          <ac:chgData name="simon.anthony.patterson@gmail.com" userId="S::urn:spo:guest#simon.anthony.patterson@gmail.com::" providerId="AD" clId="Web-{87F09573-FD14-D2B6-1F32-801278447DF5}" dt="2021-03-25T14:50:23.193" v="207" actId="1076"/>
          <ac:picMkLst>
            <pc:docMk/>
            <pc:sldMk cId="348628638" sldId="263"/>
            <ac:picMk id="10" creationId="{8F033296-52D5-FA4F-88EF-F6EF36B60AE8}"/>
          </ac:picMkLst>
        </pc:picChg>
      </pc:sldChg>
      <pc:sldChg chg="modSp modNotes">
        <pc:chgData name="simon.anthony.patterson@gmail.com" userId="S::urn:spo:guest#simon.anthony.patterson@gmail.com::" providerId="AD" clId="Web-{87F09573-FD14-D2B6-1F32-801278447DF5}" dt="2021-03-25T14:55:59.122" v="231" actId="14100"/>
        <pc:sldMkLst>
          <pc:docMk/>
          <pc:sldMk cId="2708744156" sldId="264"/>
        </pc:sldMkLst>
        <pc:spChg chg="mod">
          <ac:chgData name="simon.anthony.patterson@gmail.com" userId="S::urn:spo:guest#simon.anthony.patterson@gmail.com::" providerId="AD" clId="Web-{87F09573-FD14-D2B6-1F32-801278447DF5}" dt="2021-03-25T14:33:44.154" v="16" actId="20577"/>
          <ac:spMkLst>
            <pc:docMk/>
            <pc:sldMk cId="2708744156" sldId="264"/>
            <ac:spMk id="2" creationId="{1A6FC7C2-CCA9-470D-AF59-C536F4780FC9}"/>
          </ac:spMkLst>
        </pc:spChg>
        <pc:spChg chg="mod">
          <ac:chgData name="simon.anthony.patterson@gmail.com" userId="S::urn:spo:guest#simon.anthony.patterson@gmail.com::" providerId="AD" clId="Web-{87F09573-FD14-D2B6-1F32-801278447DF5}" dt="2021-03-25T14:33:40.498" v="12" actId="20577"/>
          <ac:spMkLst>
            <pc:docMk/>
            <pc:sldMk cId="2708744156" sldId="264"/>
            <ac:spMk id="3" creationId="{CB23013E-5B7C-4C9E-9EE4-91E4D8D32DAC}"/>
          </ac:spMkLst>
        </pc:spChg>
        <pc:spChg chg="mod">
          <ac:chgData name="simon.anthony.patterson@gmail.com" userId="S::urn:spo:guest#simon.anthony.patterson@gmail.com::" providerId="AD" clId="Web-{87F09573-FD14-D2B6-1F32-801278447DF5}" dt="2021-03-25T14:55:59.122" v="231" actId="14100"/>
          <ac:spMkLst>
            <pc:docMk/>
            <pc:sldMk cId="2708744156" sldId="264"/>
            <ac:spMk id="9" creationId="{EDCFA738-046E-5E4F-8C1E-FF71C4DF3578}"/>
          </ac:spMkLst>
        </pc:spChg>
      </pc:sldChg>
      <pc:sldChg chg="modSp modNotes">
        <pc:chgData name="simon.anthony.patterson@gmail.com" userId="S::urn:spo:guest#simon.anthony.patterson@gmail.com::" providerId="AD" clId="Web-{87F09573-FD14-D2B6-1F32-801278447DF5}" dt="2021-03-25T15:02:53.819" v="239"/>
        <pc:sldMkLst>
          <pc:docMk/>
          <pc:sldMk cId="3278782939" sldId="265"/>
        </pc:sldMkLst>
        <pc:spChg chg="mod">
          <ac:chgData name="simon.anthony.patterson@gmail.com" userId="S::urn:spo:guest#simon.anthony.patterson@gmail.com::" providerId="AD" clId="Web-{87F09573-FD14-D2B6-1F32-801278447DF5}" dt="2021-03-25T14:33:56.545" v="29" actId="20577"/>
          <ac:spMkLst>
            <pc:docMk/>
            <pc:sldMk cId="3278782939" sldId="265"/>
            <ac:spMk id="2" creationId="{A63B7A96-ECCB-46C0-8C20-BFD1C7DDC1F2}"/>
          </ac:spMkLst>
        </pc:spChg>
        <pc:spChg chg="mod">
          <ac:chgData name="simon.anthony.patterson@gmail.com" userId="S::urn:spo:guest#simon.anthony.patterson@gmail.com::" providerId="AD" clId="Web-{87F09573-FD14-D2B6-1F32-801278447DF5}" dt="2021-03-25T14:33:51.092" v="26" actId="20577"/>
          <ac:spMkLst>
            <pc:docMk/>
            <pc:sldMk cId="3278782939" sldId="265"/>
            <ac:spMk id="3" creationId="{22DD3658-F79E-43A0-AA5B-39D1232E8064}"/>
          </ac:spMkLst>
        </pc:spChg>
        <pc:spChg chg="mod">
          <ac:chgData name="simon.anthony.patterson@gmail.com" userId="S::urn:spo:guest#simon.anthony.patterson@gmail.com::" providerId="AD" clId="Web-{87F09573-FD14-D2B6-1F32-801278447DF5}" dt="2021-03-25T14:58:15.719" v="233" actId="20577"/>
          <ac:spMkLst>
            <pc:docMk/>
            <pc:sldMk cId="3278782939" sldId="265"/>
            <ac:spMk id="9" creationId="{A460C881-CEBF-6D49-99AE-B83C360ABE13}"/>
          </ac:spMkLst>
        </pc:spChg>
        <pc:spChg chg="mod">
          <ac:chgData name="simon.anthony.patterson@gmail.com" userId="S::urn:spo:guest#simon.anthony.patterson@gmail.com::" providerId="AD" clId="Web-{87F09573-FD14-D2B6-1F32-801278447DF5}" dt="2021-03-25T14:34:50.531" v="52" actId="20577"/>
          <ac:spMkLst>
            <pc:docMk/>
            <pc:sldMk cId="3278782939" sldId="265"/>
            <ac:spMk id="11" creationId="{E2454EA8-772E-CB40-A139-FBE0F332F4D0}"/>
          </ac:spMkLst>
        </pc:spChg>
      </pc:sldChg>
      <pc:sldChg chg="modSp modNotes">
        <pc:chgData name="simon.anthony.patterson@gmail.com" userId="S::urn:spo:guest#simon.anthony.patterson@gmail.com::" providerId="AD" clId="Web-{87F09573-FD14-D2B6-1F32-801278447DF5}" dt="2021-03-25T15:04:57.994" v="244"/>
        <pc:sldMkLst>
          <pc:docMk/>
          <pc:sldMk cId="986106943" sldId="266"/>
        </pc:sldMkLst>
        <pc:spChg chg="mod">
          <ac:chgData name="simon.anthony.patterson@gmail.com" userId="S::urn:spo:guest#simon.anthony.patterson@gmail.com::" providerId="AD" clId="Web-{87F09573-FD14-D2B6-1F32-801278447DF5}" dt="2021-03-25T14:34:09.092" v="40" actId="20577"/>
          <ac:spMkLst>
            <pc:docMk/>
            <pc:sldMk cId="986106943" sldId="266"/>
            <ac:spMk id="2" creationId="{1E5CB060-C008-4424-93CC-4448E5F712D1}"/>
          </ac:spMkLst>
        </pc:spChg>
        <pc:spChg chg="mod">
          <ac:chgData name="simon.anthony.patterson@gmail.com" userId="S::urn:spo:guest#simon.anthony.patterson@gmail.com::" providerId="AD" clId="Web-{87F09573-FD14-D2B6-1F32-801278447DF5}" dt="2021-03-25T14:34:00.373" v="32" actId="20577"/>
          <ac:spMkLst>
            <pc:docMk/>
            <pc:sldMk cId="986106943" sldId="266"/>
            <ac:spMk id="3" creationId="{905F26A7-57A9-43C0-BACC-67C40AECCE2B}"/>
          </ac:spMkLst>
        </pc:spChg>
        <pc:spChg chg="mod">
          <ac:chgData name="simon.anthony.patterson@gmail.com" userId="S::urn:spo:guest#simon.anthony.patterson@gmail.com::" providerId="AD" clId="Web-{87F09573-FD14-D2B6-1F32-801278447DF5}" dt="2021-03-25T15:03:41.898" v="242" actId="20577"/>
          <ac:spMkLst>
            <pc:docMk/>
            <pc:sldMk cId="986106943" sldId="266"/>
            <ac:spMk id="9" creationId="{609EB1F4-BA9E-D946-B50C-FCF6DA64BE67}"/>
          </ac:spMkLst>
        </pc:spChg>
      </pc:sldChg>
      <pc:sldChg chg="modSp modNotes">
        <pc:chgData name="simon.anthony.patterson@gmail.com" userId="S::urn:spo:guest#simon.anthony.patterson@gmail.com::" providerId="AD" clId="Web-{87F09573-FD14-D2B6-1F32-801278447DF5}" dt="2021-03-25T15:09:30.797" v="261"/>
        <pc:sldMkLst>
          <pc:docMk/>
          <pc:sldMk cId="174070660" sldId="267"/>
        </pc:sldMkLst>
        <pc:spChg chg="mod">
          <ac:chgData name="simon.anthony.patterson@gmail.com" userId="S::urn:spo:guest#simon.anthony.patterson@gmail.com::" providerId="AD" clId="Web-{87F09573-FD14-D2B6-1F32-801278447DF5}" dt="2021-03-25T14:34:19.983" v="46" actId="20577"/>
          <ac:spMkLst>
            <pc:docMk/>
            <pc:sldMk cId="174070660" sldId="267"/>
            <ac:spMk id="2" creationId="{0D518822-2540-4C37-94DC-7D4210115BF3}"/>
          </ac:spMkLst>
        </pc:spChg>
        <pc:spChg chg="mod">
          <ac:chgData name="simon.anthony.patterson@gmail.com" userId="S::urn:spo:guest#simon.anthony.patterson@gmail.com::" providerId="AD" clId="Web-{87F09573-FD14-D2B6-1F32-801278447DF5}" dt="2021-03-25T14:34:15.124" v="43" actId="20577"/>
          <ac:spMkLst>
            <pc:docMk/>
            <pc:sldMk cId="174070660" sldId="267"/>
            <ac:spMk id="3" creationId="{FD9CC5E6-5840-4009-A306-5BDF4F5E348F}"/>
          </ac:spMkLst>
        </pc:spChg>
      </pc:sldChg>
      <pc:sldChg chg="modSp modNotes">
        <pc:chgData name="simon.anthony.patterson@gmail.com" userId="S::urn:spo:guest#simon.anthony.patterson@gmail.com::" providerId="AD" clId="Web-{87F09573-FD14-D2B6-1F32-801278447DF5}" dt="2021-03-25T15:55:36.705" v="448"/>
        <pc:sldMkLst>
          <pc:docMk/>
          <pc:sldMk cId="1732966013" sldId="268"/>
        </pc:sldMkLst>
        <pc:spChg chg="mod">
          <ac:chgData name="simon.anthony.patterson@gmail.com" userId="S::urn:spo:guest#simon.anthony.patterson@gmail.com::" providerId="AD" clId="Web-{87F09573-FD14-D2B6-1F32-801278447DF5}" dt="2021-03-25T14:36:20.767" v="74" actId="20577"/>
          <ac:spMkLst>
            <pc:docMk/>
            <pc:sldMk cId="1732966013" sldId="268"/>
            <ac:spMk id="2" creationId="{28CDE5CA-C3C5-43BA-974E-1857E9FDEFE0}"/>
          </ac:spMkLst>
        </pc:spChg>
        <pc:spChg chg="mod">
          <ac:chgData name="simon.anthony.patterson@gmail.com" userId="S::urn:spo:guest#simon.anthony.patterson@gmail.com::" providerId="AD" clId="Web-{87F09573-FD14-D2B6-1F32-801278447DF5}" dt="2021-03-25T14:36:20.720" v="73" actId="20577"/>
          <ac:spMkLst>
            <pc:docMk/>
            <pc:sldMk cId="1732966013" sldId="268"/>
            <ac:spMk id="3" creationId="{B893F1BA-AED6-4C2A-B32B-63CB6F0C7F9A}"/>
          </ac:spMkLst>
        </pc:spChg>
      </pc:sldChg>
      <pc:sldChg chg="addSp modSp modNotes">
        <pc:chgData name="simon.anthony.patterson@gmail.com" userId="S::urn:spo:guest#simon.anthony.patterson@gmail.com::" providerId="AD" clId="Web-{87F09573-FD14-D2B6-1F32-801278447DF5}" dt="2021-03-25T15:51:27.668" v="408"/>
        <pc:sldMkLst>
          <pc:docMk/>
          <pc:sldMk cId="3720167370" sldId="269"/>
        </pc:sldMkLst>
        <pc:spChg chg="mod">
          <ac:chgData name="simon.anthony.patterson@gmail.com" userId="S::urn:spo:guest#simon.anthony.patterson@gmail.com::" providerId="AD" clId="Web-{87F09573-FD14-D2B6-1F32-801278447DF5}" dt="2021-03-25T14:46:10.874" v="204" actId="20577"/>
          <ac:spMkLst>
            <pc:docMk/>
            <pc:sldMk cId="3720167370" sldId="269"/>
            <ac:spMk id="2" creationId="{29640623-8B58-4DD6-8CCD-D161D15E0210}"/>
          </ac:spMkLst>
        </pc:spChg>
        <pc:spChg chg="mod">
          <ac:chgData name="simon.anthony.patterson@gmail.com" userId="S::urn:spo:guest#simon.anthony.patterson@gmail.com::" providerId="AD" clId="Web-{87F09573-FD14-D2B6-1F32-801278447DF5}" dt="2021-03-25T14:36:20.314" v="68" actId="20577"/>
          <ac:spMkLst>
            <pc:docMk/>
            <pc:sldMk cId="3720167370" sldId="269"/>
            <ac:spMk id="3" creationId="{EA2D3ED2-314B-4216-BEA0-3D1EF64B3DF6}"/>
          </ac:spMkLst>
        </pc:spChg>
        <pc:spChg chg="mod">
          <ac:chgData name="simon.anthony.patterson@gmail.com" userId="S::urn:spo:guest#simon.anthony.patterson@gmail.com::" providerId="AD" clId="Web-{87F09573-FD14-D2B6-1F32-801278447DF5}" dt="2021-03-25T15:42:33.593" v="303" actId="20577"/>
          <ac:spMkLst>
            <pc:docMk/>
            <pc:sldMk cId="3720167370" sldId="269"/>
            <ac:spMk id="9" creationId="{CE15C7A2-6B03-CE47-A167-DBD1FEDCD511}"/>
          </ac:spMkLst>
        </pc:spChg>
        <pc:spChg chg="mod">
          <ac:chgData name="simon.anthony.patterson@gmail.com" userId="S::urn:spo:guest#simon.anthony.patterson@gmail.com::" providerId="AD" clId="Web-{87F09573-FD14-D2B6-1F32-801278447DF5}" dt="2021-03-25T14:45:20.498" v="188" actId="1076"/>
          <ac:spMkLst>
            <pc:docMk/>
            <pc:sldMk cId="3720167370" sldId="269"/>
            <ac:spMk id="11" creationId="{9FB3E44E-CEAF-BB49-B13E-C3D10D7F057D}"/>
          </ac:spMkLst>
        </pc:spChg>
        <pc:spChg chg="add mod">
          <ac:chgData name="simon.anthony.patterson@gmail.com" userId="S::urn:spo:guest#simon.anthony.patterson@gmail.com::" providerId="AD" clId="Web-{87F09573-FD14-D2B6-1F32-801278447DF5}" dt="2021-03-25T14:46:06.765" v="202" actId="1076"/>
          <ac:spMkLst>
            <pc:docMk/>
            <pc:sldMk cId="3720167370" sldId="269"/>
            <ac:spMk id="12" creationId="{ACAF9DE8-DB2F-43AE-A1F5-5C8BB8DBC262}"/>
          </ac:spMkLst>
        </pc:spChg>
        <pc:grpChg chg="add">
          <ac:chgData name="simon.anthony.patterson@gmail.com" userId="S::urn:spo:guest#simon.anthony.patterson@gmail.com::" providerId="AD" clId="Web-{87F09573-FD14-D2B6-1F32-801278447DF5}" dt="2021-03-25T14:46:32.547" v="205"/>
          <ac:grpSpMkLst>
            <pc:docMk/>
            <pc:sldMk cId="3720167370" sldId="269"/>
            <ac:grpSpMk id="4" creationId="{A887589C-8BC5-4810-9B2A-625D487194EA}"/>
          </ac:grpSpMkLst>
        </pc:grpChg>
        <pc:picChg chg="mod">
          <ac:chgData name="simon.anthony.patterson@gmail.com" userId="S::urn:spo:guest#simon.anthony.patterson@gmail.com::" providerId="AD" clId="Web-{87F09573-FD14-D2B6-1F32-801278447DF5}" dt="2021-03-25T14:45:16.576" v="187" actId="1076"/>
          <ac:picMkLst>
            <pc:docMk/>
            <pc:sldMk cId="3720167370" sldId="269"/>
            <ac:picMk id="10" creationId="{5CBD4734-BCE4-8E42-98F3-C782DEBACC68}"/>
          </ac:picMkLst>
        </pc:picChg>
      </pc:sldChg>
      <pc:sldChg chg="modSp modNotes">
        <pc:chgData name="simon.anthony.patterson@gmail.com" userId="S::urn:spo:guest#simon.anthony.patterson@gmail.com::" providerId="AD" clId="Web-{87F09573-FD14-D2B6-1F32-801278447DF5}" dt="2021-03-25T15:40:37.667" v="292"/>
        <pc:sldMkLst>
          <pc:docMk/>
          <pc:sldMk cId="114964038" sldId="270"/>
        </pc:sldMkLst>
        <pc:spChg chg="mod">
          <ac:chgData name="simon.anthony.patterson@gmail.com" userId="S::urn:spo:guest#simon.anthony.patterson@gmail.com::" providerId="AD" clId="Web-{87F09573-FD14-D2B6-1F32-801278447DF5}" dt="2021-03-25T14:35:19.422" v="67" actId="20577"/>
          <ac:spMkLst>
            <pc:docMk/>
            <pc:sldMk cId="114964038" sldId="270"/>
            <ac:spMk id="2" creationId="{5F3B2F5C-3EEC-46B5-82C9-37BD0B5A8ABA}"/>
          </ac:spMkLst>
        </pc:spChg>
        <pc:spChg chg="mod">
          <ac:chgData name="simon.anthony.patterson@gmail.com" userId="S::urn:spo:guest#simon.anthony.patterson@gmail.com::" providerId="AD" clId="Web-{87F09573-FD14-D2B6-1F32-801278447DF5}" dt="2021-03-25T14:35:14.438" v="63" actId="20577"/>
          <ac:spMkLst>
            <pc:docMk/>
            <pc:sldMk cId="114964038" sldId="270"/>
            <ac:spMk id="3" creationId="{E9C8CFDD-47C6-4FD9-A290-8AE79F0FCF01}"/>
          </ac:spMkLst>
        </pc:spChg>
      </pc:sldChg>
      <pc:sldChg chg="modSp modNotes">
        <pc:chgData name="simon.anthony.patterson@gmail.com" userId="S::urn:spo:guest#simon.anthony.patterson@gmail.com::" providerId="AD" clId="Web-{87F09573-FD14-D2B6-1F32-801278447DF5}" dt="2021-03-25T15:13:25.271" v="287"/>
        <pc:sldMkLst>
          <pc:docMk/>
          <pc:sldMk cId="587726888" sldId="271"/>
        </pc:sldMkLst>
        <pc:spChg chg="mod">
          <ac:chgData name="simon.anthony.patterson@gmail.com" userId="S::urn:spo:guest#simon.anthony.patterson@gmail.com::" providerId="AD" clId="Web-{87F09573-FD14-D2B6-1F32-801278447DF5}" dt="2021-03-25T14:35:10.422" v="60" actId="20577"/>
          <ac:spMkLst>
            <pc:docMk/>
            <pc:sldMk cId="587726888" sldId="271"/>
            <ac:spMk id="2" creationId="{613BA12B-0FEF-4ABB-890B-4DBB09D7E127}"/>
          </ac:spMkLst>
        </pc:spChg>
        <pc:spChg chg="mod">
          <ac:chgData name="simon.anthony.patterson@gmail.com" userId="S::urn:spo:guest#simon.anthony.patterson@gmail.com::" providerId="AD" clId="Web-{87F09573-FD14-D2B6-1F32-801278447DF5}" dt="2021-03-25T14:35:06.422" v="58" actId="20577"/>
          <ac:spMkLst>
            <pc:docMk/>
            <pc:sldMk cId="587726888" sldId="271"/>
            <ac:spMk id="3" creationId="{D11CE719-EC0B-4155-BC83-A4588A332E41}"/>
          </ac:spMkLst>
        </pc:spChg>
      </pc:sldChg>
      <pc:sldChg chg="modSp modNotes">
        <pc:chgData name="simon.anthony.patterson@gmail.com" userId="S::urn:spo:guest#simon.anthony.patterson@gmail.com::" providerId="AD" clId="Web-{87F09573-FD14-D2B6-1F32-801278447DF5}" dt="2021-03-25T15:12:16.082" v="283"/>
        <pc:sldMkLst>
          <pc:docMk/>
          <pc:sldMk cId="512869664" sldId="272"/>
        </pc:sldMkLst>
        <pc:spChg chg="mod">
          <ac:chgData name="simon.anthony.patterson@gmail.com" userId="S::urn:spo:guest#simon.anthony.patterson@gmail.com::" providerId="AD" clId="Web-{87F09573-FD14-D2B6-1F32-801278447DF5}" dt="2021-03-25T14:35:03.125" v="55" actId="20577"/>
          <ac:spMkLst>
            <pc:docMk/>
            <pc:sldMk cId="512869664" sldId="272"/>
            <ac:spMk id="14" creationId="{A58EF622-1AB4-4544-9FE7-2A7013B49AA2}"/>
          </ac:spMkLst>
        </pc:spChg>
        <pc:spChg chg="mod">
          <ac:chgData name="simon.anthony.patterson@gmail.com" userId="S::urn:spo:guest#simon.anthony.patterson@gmail.com::" providerId="AD" clId="Web-{87F09573-FD14-D2B6-1F32-801278447DF5}" dt="2021-03-25T14:34:57.734" v="53" actId="20577"/>
          <ac:spMkLst>
            <pc:docMk/>
            <pc:sldMk cId="512869664" sldId="272"/>
            <ac:spMk id="16" creationId="{DD127327-DFED-4F90-BAD9-25607E1245A9}"/>
          </ac:spMkLst>
        </pc:spChg>
      </pc:sldChg>
      <pc:sldChg chg="modSp">
        <pc:chgData name="simon.anthony.patterson@gmail.com" userId="S::urn:spo:guest#simon.anthony.patterson@gmail.com::" providerId="AD" clId="Web-{87F09573-FD14-D2B6-1F32-801278447DF5}" dt="2021-03-25T16:18:08.188" v="475" actId="1076"/>
        <pc:sldMkLst>
          <pc:docMk/>
          <pc:sldMk cId="2350981283" sldId="273"/>
        </pc:sldMkLst>
        <pc:spChg chg="mod">
          <ac:chgData name="simon.anthony.patterson@gmail.com" userId="S::urn:spo:guest#simon.anthony.patterson@gmail.com::" providerId="AD" clId="Web-{87F09573-FD14-D2B6-1F32-801278447DF5}" dt="2021-03-25T14:37:12.847" v="122" actId="20577"/>
          <ac:spMkLst>
            <pc:docMk/>
            <pc:sldMk cId="2350981283" sldId="273"/>
            <ac:spMk id="2" creationId="{FADB97D1-802D-4A55-8795-73969639FFD8}"/>
          </ac:spMkLst>
        </pc:spChg>
        <pc:spChg chg="mod">
          <ac:chgData name="simon.anthony.patterson@gmail.com" userId="S::urn:spo:guest#simon.anthony.patterson@gmail.com::" providerId="AD" clId="Web-{87F09573-FD14-D2B6-1F32-801278447DF5}" dt="2021-03-25T16:17:58.063" v="473" actId="1076"/>
          <ac:spMkLst>
            <pc:docMk/>
            <pc:sldMk cId="2350981283" sldId="273"/>
            <ac:spMk id="3" creationId="{E6934D26-62CC-42CA-9C15-56CAD712AAF7}"/>
          </ac:spMkLst>
        </pc:spChg>
        <pc:spChg chg="mod">
          <ac:chgData name="simon.anthony.patterson@gmail.com" userId="S::urn:spo:guest#simon.anthony.patterson@gmail.com::" providerId="AD" clId="Web-{87F09573-FD14-D2B6-1F32-801278447DF5}" dt="2021-03-25T16:18:05.907" v="474" actId="1076"/>
          <ac:spMkLst>
            <pc:docMk/>
            <pc:sldMk cId="2350981283" sldId="273"/>
            <ac:spMk id="12" creationId="{BE945BB0-6985-AE4B-A057-36C666B537DF}"/>
          </ac:spMkLst>
        </pc:spChg>
        <pc:picChg chg="mod">
          <ac:chgData name="simon.anthony.patterson@gmail.com" userId="S::urn:spo:guest#simon.anthony.patterson@gmail.com::" providerId="AD" clId="Web-{87F09573-FD14-D2B6-1F32-801278447DF5}" dt="2021-03-25T16:18:08.188" v="475" actId="1076"/>
          <ac:picMkLst>
            <pc:docMk/>
            <pc:sldMk cId="2350981283" sldId="273"/>
            <ac:picMk id="10" creationId="{4D1E412A-9CF3-9C49-9203-601761A2F994}"/>
          </ac:picMkLst>
        </pc:picChg>
      </pc:sldChg>
      <pc:sldChg chg="modSp modNotes">
        <pc:chgData name="simon.anthony.patterson@gmail.com" userId="S::urn:spo:guest#simon.anthony.patterson@gmail.com::" providerId="AD" clId="Web-{87F09573-FD14-D2B6-1F32-801278447DF5}" dt="2021-03-25T16:17:47.281" v="470"/>
        <pc:sldMkLst>
          <pc:docMk/>
          <pc:sldMk cId="3260765223" sldId="274"/>
        </pc:sldMkLst>
        <pc:spChg chg="mod">
          <ac:chgData name="simon.anthony.patterson@gmail.com" userId="S::urn:spo:guest#simon.anthony.patterson@gmail.com::" providerId="AD" clId="Web-{87F09573-FD14-D2B6-1F32-801278447DF5}" dt="2021-03-25T14:37:03.487" v="114" actId="20577"/>
          <ac:spMkLst>
            <pc:docMk/>
            <pc:sldMk cId="3260765223" sldId="274"/>
            <ac:spMk id="2" creationId="{49229B8C-5752-4C60-83BF-591678EEB8F7}"/>
          </ac:spMkLst>
        </pc:spChg>
        <pc:spChg chg="mod">
          <ac:chgData name="simon.anthony.patterson@gmail.com" userId="S::urn:spo:guest#simon.anthony.patterson@gmail.com::" providerId="AD" clId="Web-{87F09573-FD14-D2B6-1F32-801278447DF5}" dt="2021-03-25T14:36:53.284" v="104" actId="14100"/>
          <ac:spMkLst>
            <pc:docMk/>
            <pc:sldMk cId="3260765223" sldId="274"/>
            <ac:spMk id="3" creationId="{E46BF089-335D-4495-AE44-CCFD00FEE23D}"/>
          </ac:spMkLst>
        </pc:spChg>
        <pc:spChg chg="mod">
          <ac:chgData name="simon.anthony.patterson@gmail.com" userId="S::urn:spo:guest#simon.anthony.patterson@gmail.com::" providerId="AD" clId="Web-{87F09573-FD14-D2B6-1F32-801278447DF5}" dt="2021-03-25T16:07:13.283" v="467" actId="20577"/>
          <ac:spMkLst>
            <pc:docMk/>
            <pc:sldMk cId="3260765223" sldId="274"/>
            <ac:spMk id="9" creationId="{FAE7E1A3-DD88-F641-9B2B-D0FA1ED614D3}"/>
          </ac:spMkLst>
        </pc:spChg>
      </pc:sldChg>
      <pc:sldChg chg="modSp modNotes">
        <pc:chgData name="simon.anthony.patterson@gmail.com" userId="S::urn:spo:guest#simon.anthony.patterson@gmail.com::" providerId="AD" clId="Web-{87F09573-FD14-D2B6-1F32-801278447DF5}" dt="2021-03-25T16:03:37.637" v="464"/>
        <pc:sldMkLst>
          <pc:docMk/>
          <pc:sldMk cId="3403935878" sldId="275"/>
        </pc:sldMkLst>
        <pc:spChg chg="mod">
          <ac:chgData name="simon.anthony.patterson@gmail.com" userId="S::urn:spo:guest#simon.anthony.patterson@gmail.com::" providerId="AD" clId="Web-{87F09573-FD14-D2B6-1F32-801278447DF5}" dt="2021-03-25T14:36:40.315" v="97" actId="20577"/>
          <ac:spMkLst>
            <pc:docMk/>
            <pc:sldMk cId="3403935878" sldId="275"/>
            <ac:spMk id="2" creationId="{5B4051D8-337D-4286-834F-0ECA129E5358}"/>
          </ac:spMkLst>
        </pc:spChg>
        <pc:spChg chg="mod">
          <ac:chgData name="simon.anthony.patterson@gmail.com" userId="S::urn:spo:guest#simon.anthony.patterson@gmail.com::" providerId="AD" clId="Web-{87F09573-FD14-D2B6-1F32-801278447DF5}" dt="2021-03-25T14:36:34.674" v="91" actId="14100"/>
          <ac:spMkLst>
            <pc:docMk/>
            <pc:sldMk cId="3403935878" sldId="275"/>
            <ac:spMk id="3" creationId="{D336B3B5-C08F-493C-9F52-F7EB7852715E}"/>
          </ac:spMkLst>
        </pc:spChg>
      </pc:sldChg>
      <pc:sldChg chg="modSp">
        <pc:chgData name="simon.anthony.patterson@gmail.com" userId="S::urn:spo:guest#simon.anthony.patterson@gmail.com::" providerId="AD" clId="Web-{87F09573-FD14-D2B6-1F32-801278447DF5}" dt="2021-03-25T16:00:15.398" v="462" actId="20577"/>
        <pc:sldMkLst>
          <pc:docMk/>
          <pc:sldMk cId="96489157" sldId="276"/>
        </pc:sldMkLst>
        <pc:spChg chg="mod">
          <ac:chgData name="simon.anthony.patterson@gmail.com" userId="S::urn:spo:guest#simon.anthony.patterson@gmail.com::" providerId="AD" clId="Web-{87F09573-FD14-D2B6-1F32-801278447DF5}" dt="2021-03-25T14:36:29.361" v="88" actId="20577"/>
          <ac:spMkLst>
            <pc:docMk/>
            <pc:sldMk cId="96489157" sldId="276"/>
            <ac:spMk id="2" creationId="{E204DB0F-0438-4977-BCCA-7331495AFA49}"/>
          </ac:spMkLst>
        </pc:spChg>
        <pc:spChg chg="mod">
          <ac:chgData name="simon.anthony.patterson@gmail.com" userId="S::urn:spo:guest#simon.anthony.patterson@gmail.com::" providerId="AD" clId="Web-{87F09573-FD14-D2B6-1F32-801278447DF5}" dt="2021-03-25T14:36:24.924" v="81" actId="14100"/>
          <ac:spMkLst>
            <pc:docMk/>
            <pc:sldMk cId="96489157" sldId="276"/>
            <ac:spMk id="3" creationId="{B49F7216-4443-4233-A470-F5E623A66687}"/>
          </ac:spMkLst>
        </pc:spChg>
        <pc:spChg chg="mod">
          <ac:chgData name="simon.anthony.patterson@gmail.com" userId="S::urn:spo:guest#simon.anthony.patterson@gmail.com::" providerId="AD" clId="Web-{87F09573-FD14-D2B6-1F32-801278447DF5}" dt="2021-03-25T16:00:15.398" v="462" actId="20577"/>
          <ac:spMkLst>
            <pc:docMk/>
            <pc:sldMk cId="96489157" sldId="276"/>
            <ac:spMk id="9" creationId="{4073D8E0-2040-4E48-A636-D160FB185F91}"/>
          </ac:spMkLst>
        </pc:spChg>
      </pc:sldChg>
      <pc:sldChg chg="modSp modNotes">
        <pc:chgData name="simon.anthony.patterson@gmail.com" userId="S::urn:spo:guest#simon.anthony.patterson@gmail.com::" providerId="AD" clId="Web-{87F09573-FD14-D2B6-1F32-801278447DF5}" dt="2021-03-25T15:58:59.022" v="459"/>
        <pc:sldMkLst>
          <pc:docMk/>
          <pc:sldMk cId="1366613964" sldId="277"/>
        </pc:sldMkLst>
        <pc:spChg chg="mod">
          <ac:chgData name="simon.anthony.patterson@gmail.com" userId="S::urn:spo:guest#simon.anthony.patterson@gmail.com::" providerId="AD" clId="Web-{87F09573-FD14-D2B6-1F32-801278447DF5}" dt="2021-03-25T14:36:21.017" v="77" actId="20577"/>
          <ac:spMkLst>
            <pc:docMk/>
            <pc:sldMk cId="1366613964" sldId="277"/>
            <ac:spMk id="2" creationId="{E5290789-4A7F-4A16-A49B-ED3E401AA4D0}"/>
          </ac:spMkLst>
        </pc:spChg>
        <pc:spChg chg="mod">
          <ac:chgData name="simon.anthony.patterson@gmail.com" userId="S::urn:spo:guest#simon.anthony.patterson@gmail.com::" providerId="AD" clId="Web-{87F09573-FD14-D2B6-1F32-801278447DF5}" dt="2021-03-25T14:36:20.923" v="76" actId="14100"/>
          <ac:spMkLst>
            <pc:docMk/>
            <pc:sldMk cId="1366613964" sldId="277"/>
            <ac:spMk id="3" creationId="{10D20B26-BC9C-42AC-BE6B-C7F1D0F1B2DE}"/>
          </ac:spMkLst>
        </pc:spChg>
      </pc:sldChg>
      <pc:sldChg chg="modSp">
        <pc:chgData name="simon.anthony.patterson@gmail.com" userId="S::urn:spo:guest#simon.anthony.patterson@gmail.com::" providerId="AD" clId="Web-{87F09573-FD14-D2B6-1F32-801278447DF5}" dt="2021-03-25T16:36:20.213" v="552" actId="20577"/>
        <pc:sldMkLst>
          <pc:docMk/>
          <pc:sldMk cId="3688935345" sldId="278"/>
        </pc:sldMkLst>
        <pc:spChg chg="mod">
          <ac:chgData name="simon.anthony.patterson@gmail.com" userId="S::urn:spo:guest#simon.anthony.patterson@gmail.com::" providerId="AD" clId="Web-{87F09573-FD14-D2B6-1F32-801278447DF5}" dt="2021-03-25T14:38:18.504" v="164" actId="20577"/>
          <ac:spMkLst>
            <pc:docMk/>
            <pc:sldMk cId="3688935345" sldId="278"/>
            <ac:spMk id="2" creationId="{23C18A49-8C6D-4875-A379-745FACC0F575}"/>
          </ac:spMkLst>
        </pc:spChg>
        <pc:spChg chg="mod">
          <ac:chgData name="simon.anthony.patterson@gmail.com" userId="S::urn:spo:guest#simon.anthony.patterson@gmail.com::" providerId="AD" clId="Web-{87F09573-FD14-D2B6-1F32-801278447DF5}" dt="2021-03-25T14:38:13.301" v="154" actId="14100"/>
          <ac:spMkLst>
            <pc:docMk/>
            <pc:sldMk cId="3688935345" sldId="278"/>
            <ac:spMk id="3" creationId="{223A0F81-3AEC-4973-9556-6C431C866729}"/>
          </ac:spMkLst>
        </pc:spChg>
        <pc:spChg chg="mod">
          <ac:chgData name="simon.anthony.patterson@gmail.com" userId="S::urn:spo:guest#simon.anthony.patterson@gmail.com::" providerId="AD" clId="Web-{87F09573-FD14-D2B6-1F32-801278447DF5}" dt="2021-03-25T16:36:20.213" v="552" actId="20577"/>
          <ac:spMkLst>
            <pc:docMk/>
            <pc:sldMk cId="3688935345" sldId="278"/>
            <ac:spMk id="9" creationId="{D17E091A-2244-ED4B-A255-CC8B98900ED9}"/>
          </ac:spMkLst>
        </pc:spChg>
      </pc:sldChg>
      <pc:sldChg chg="modSp modNotes">
        <pc:chgData name="simon.anthony.patterson@gmail.com" userId="S::urn:spo:guest#simon.anthony.patterson@gmail.com::" providerId="AD" clId="Web-{87F09573-FD14-D2B6-1F32-801278447DF5}" dt="2021-03-25T16:24:32.931" v="483"/>
        <pc:sldMkLst>
          <pc:docMk/>
          <pc:sldMk cId="2952233061" sldId="279"/>
        </pc:sldMkLst>
        <pc:spChg chg="mod">
          <ac:chgData name="simon.anthony.patterson@gmail.com" userId="S::urn:spo:guest#simon.anthony.patterson@gmail.com::" providerId="AD" clId="Web-{87F09573-FD14-D2B6-1F32-801278447DF5}" dt="2021-03-25T14:37:23.034" v="126" actId="20577"/>
          <ac:spMkLst>
            <pc:docMk/>
            <pc:sldMk cId="2952233061" sldId="279"/>
            <ac:spMk id="2" creationId="{E719454D-F154-4623-87A1-5C8A8D35B8D6}"/>
          </ac:spMkLst>
        </pc:spChg>
        <pc:spChg chg="mod">
          <ac:chgData name="simon.anthony.patterson@gmail.com" userId="S::urn:spo:guest#simon.anthony.patterson@gmail.com::" providerId="AD" clId="Web-{87F09573-FD14-D2B6-1F32-801278447DF5}" dt="2021-03-25T14:37:33.613" v="131" actId="14100"/>
          <ac:spMkLst>
            <pc:docMk/>
            <pc:sldMk cId="2952233061" sldId="279"/>
            <ac:spMk id="3" creationId="{27CDF012-95B2-44DF-BEEE-B412B4985BF0}"/>
          </ac:spMkLst>
        </pc:spChg>
        <pc:spChg chg="mod">
          <ac:chgData name="simon.anthony.patterson@gmail.com" userId="S::urn:spo:guest#simon.anthony.patterson@gmail.com::" providerId="AD" clId="Web-{87F09573-FD14-D2B6-1F32-801278447DF5}" dt="2021-03-25T16:22:53.898" v="478" actId="20577"/>
          <ac:spMkLst>
            <pc:docMk/>
            <pc:sldMk cId="2952233061" sldId="279"/>
            <ac:spMk id="9" creationId="{96F62825-3473-EB4A-AFA4-6B560EA74987}"/>
          </ac:spMkLst>
        </pc:spChg>
      </pc:sldChg>
      <pc:sldChg chg="modSp modNotes">
        <pc:chgData name="simon.anthony.patterson@gmail.com" userId="S::urn:spo:guest#simon.anthony.patterson@gmail.com::" providerId="AD" clId="Web-{87F09573-FD14-D2B6-1F32-801278447DF5}" dt="2021-03-25T16:35:31.477" v="550"/>
        <pc:sldMkLst>
          <pc:docMk/>
          <pc:sldMk cId="1399507600" sldId="280"/>
        </pc:sldMkLst>
        <pc:spChg chg="mod">
          <ac:chgData name="simon.anthony.patterson@gmail.com" userId="S::urn:spo:guest#simon.anthony.patterson@gmail.com::" providerId="AD" clId="Web-{87F09573-FD14-D2B6-1F32-801278447DF5}" dt="2021-03-25T14:38:29.114" v="171" actId="20577"/>
          <ac:spMkLst>
            <pc:docMk/>
            <pc:sldMk cId="1399507600" sldId="280"/>
            <ac:spMk id="2" creationId="{A0C963D5-E744-4F4F-85F6-02DB6E445BB1}"/>
          </ac:spMkLst>
        </pc:spChg>
        <pc:spChg chg="mod">
          <ac:chgData name="simon.anthony.patterson@gmail.com" userId="S::urn:spo:guest#simon.anthony.patterson@gmail.com::" providerId="AD" clId="Web-{87F09573-FD14-D2B6-1F32-801278447DF5}" dt="2021-03-25T14:38:23.145" v="165" actId="14100"/>
          <ac:spMkLst>
            <pc:docMk/>
            <pc:sldMk cId="1399507600" sldId="280"/>
            <ac:spMk id="3" creationId="{712935FE-5BBA-41F1-9FB2-660B40352769}"/>
          </ac:spMkLst>
        </pc:spChg>
        <pc:spChg chg="mod">
          <ac:chgData name="simon.anthony.patterson@gmail.com" userId="S::urn:spo:guest#simon.anthony.patterson@gmail.com::" providerId="AD" clId="Web-{87F09573-FD14-D2B6-1F32-801278447DF5}" dt="2021-03-25T16:34:05.429" v="539" actId="20577"/>
          <ac:spMkLst>
            <pc:docMk/>
            <pc:sldMk cId="1399507600" sldId="280"/>
            <ac:spMk id="9" creationId="{D87CC9C9-EFCE-EC49-B767-C7A942D41A52}"/>
          </ac:spMkLst>
        </pc:spChg>
      </pc:sldChg>
      <pc:sldChg chg="modSp modNotes">
        <pc:chgData name="simon.anthony.patterson@gmail.com" userId="S::urn:spo:guest#simon.anthony.patterson@gmail.com::" providerId="AD" clId="Web-{87F09573-FD14-D2B6-1F32-801278447DF5}" dt="2021-03-25T16:31:31.644" v="526" actId="20577"/>
        <pc:sldMkLst>
          <pc:docMk/>
          <pc:sldMk cId="2832146655" sldId="281"/>
        </pc:sldMkLst>
        <pc:spChg chg="mod">
          <ac:chgData name="simon.anthony.patterson@gmail.com" userId="S::urn:spo:guest#simon.anthony.patterson@gmail.com::" providerId="AD" clId="Web-{87F09573-FD14-D2B6-1F32-801278447DF5}" dt="2021-03-25T14:38:02.551" v="145" actId="20577"/>
          <ac:spMkLst>
            <pc:docMk/>
            <pc:sldMk cId="2832146655" sldId="281"/>
            <ac:spMk id="2" creationId="{20E7C9F4-C39A-42AD-AAC3-76FBE09D7CC1}"/>
          </ac:spMkLst>
        </pc:spChg>
        <pc:spChg chg="mod">
          <ac:chgData name="simon.anthony.patterson@gmail.com" userId="S::urn:spo:guest#simon.anthony.patterson@gmail.com::" providerId="AD" clId="Web-{87F09573-FD14-D2B6-1F32-801278447DF5}" dt="2021-03-25T14:37:51.910" v="139" actId="14100"/>
          <ac:spMkLst>
            <pc:docMk/>
            <pc:sldMk cId="2832146655" sldId="281"/>
            <ac:spMk id="3" creationId="{EC6F2EEA-4570-43F2-984D-D5B0E8755638}"/>
          </ac:spMkLst>
        </pc:spChg>
        <pc:spChg chg="mod">
          <ac:chgData name="simon.anthony.patterson@gmail.com" userId="S::urn:spo:guest#simon.anthony.patterson@gmail.com::" providerId="AD" clId="Web-{87F09573-FD14-D2B6-1F32-801278447DF5}" dt="2021-03-25T16:31:31.644" v="526" actId="20577"/>
          <ac:spMkLst>
            <pc:docMk/>
            <pc:sldMk cId="2832146655" sldId="281"/>
            <ac:spMk id="9" creationId="{7748AD28-CB46-4547-A00F-661FD4455328}"/>
          </ac:spMkLst>
        </pc:spChg>
      </pc:sldChg>
      <pc:sldChg chg="modSp modNotes">
        <pc:chgData name="simon.anthony.patterson@gmail.com" userId="S::urn:spo:guest#simon.anthony.patterson@gmail.com::" providerId="AD" clId="Web-{87F09573-FD14-D2B6-1F32-801278447DF5}" dt="2021-03-25T16:27:31.326" v="507"/>
        <pc:sldMkLst>
          <pc:docMk/>
          <pc:sldMk cId="4047703891" sldId="282"/>
        </pc:sldMkLst>
        <pc:spChg chg="mod">
          <ac:chgData name="simon.anthony.patterson@gmail.com" userId="S::urn:spo:guest#simon.anthony.patterson@gmail.com::" providerId="AD" clId="Web-{87F09573-FD14-D2B6-1F32-801278447DF5}" dt="2021-03-25T14:37:44.441" v="136" actId="20577"/>
          <ac:spMkLst>
            <pc:docMk/>
            <pc:sldMk cId="4047703891" sldId="282"/>
            <ac:spMk id="2" creationId="{8940687F-D932-47B2-AC62-223983333317}"/>
          </ac:spMkLst>
        </pc:spChg>
        <pc:spChg chg="mod">
          <ac:chgData name="simon.anthony.patterson@gmail.com" userId="S::urn:spo:guest#simon.anthony.patterson@gmail.com::" providerId="AD" clId="Web-{87F09573-FD14-D2B6-1F32-801278447DF5}" dt="2021-03-25T14:37:28.941" v="130" actId="14100"/>
          <ac:spMkLst>
            <pc:docMk/>
            <pc:sldMk cId="4047703891" sldId="282"/>
            <ac:spMk id="3" creationId="{CF31A909-63D7-4AE0-89F9-809218C9F44C}"/>
          </ac:spMkLst>
        </pc:spChg>
        <pc:spChg chg="mod">
          <ac:chgData name="simon.anthony.patterson@gmail.com" userId="S::urn:spo:guest#simon.anthony.patterson@gmail.com::" providerId="AD" clId="Web-{87F09573-FD14-D2B6-1F32-801278447DF5}" dt="2021-03-25T16:25:10.307" v="485" actId="20577"/>
          <ac:spMkLst>
            <pc:docMk/>
            <pc:sldMk cId="4047703891" sldId="282"/>
            <ac:spMk id="9" creationId="{33BF4B8F-1C6A-A046-84FC-0D6BC270263F}"/>
          </ac:spMkLst>
        </pc:spChg>
      </pc:sldChg>
    </pc:docChg>
  </pc:docChgLst>
  <pc:docChgLst>
    <pc:chgData name=" " userId="2d719ca8-e096-4499-80ca-17d2a1fa41d9" providerId="ADAL" clId="{189261C8-FF89-CE4C-B6F3-4BF3B50B5519}"/>
    <pc:docChg chg="undo custSel modSld">
      <pc:chgData name=" " userId="2d719ca8-e096-4499-80ca-17d2a1fa41d9" providerId="ADAL" clId="{189261C8-FF89-CE4C-B6F3-4BF3B50B5519}" dt="2021-03-25T18:24:18.398" v="1005" actId="20577"/>
      <pc:docMkLst>
        <pc:docMk/>
      </pc:docMkLst>
      <pc:sldChg chg="modSp mod">
        <pc:chgData name=" " userId="2d719ca8-e096-4499-80ca-17d2a1fa41d9" providerId="ADAL" clId="{189261C8-FF89-CE4C-B6F3-4BF3B50B5519}" dt="2021-03-25T17:28:22.424" v="1" actId="14100"/>
        <pc:sldMkLst>
          <pc:docMk/>
          <pc:sldMk cId="2708744156" sldId="264"/>
        </pc:sldMkLst>
        <pc:picChg chg="mod">
          <ac:chgData name=" " userId="2d719ca8-e096-4499-80ca-17d2a1fa41d9" providerId="ADAL" clId="{189261C8-FF89-CE4C-B6F3-4BF3B50B5519}" dt="2021-03-25T17:28:22.424" v="1" actId="14100"/>
          <ac:picMkLst>
            <pc:docMk/>
            <pc:sldMk cId="2708744156" sldId="264"/>
            <ac:picMk id="10" creationId="{1C7CD8DB-1320-6943-891F-2B77743BAE3A}"/>
          </ac:picMkLst>
        </pc:picChg>
      </pc:sldChg>
      <pc:sldChg chg="modNotesTx">
        <pc:chgData name=" " userId="2d719ca8-e096-4499-80ca-17d2a1fa41d9" providerId="ADAL" clId="{189261C8-FF89-CE4C-B6F3-4BF3B50B5519}" dt="2021-03-25T17:29:15.859" v="3" actId="20577"/>
        <pc:sldMkLst>
          <pc:docMk/>
          <pc:sldMk cId="3278782939" sldId="265"/>
        </pc:sldMkLst>
      </pc:sldChg>
      <pc:sldChg chg="modNotesTx">
        <pc:chgData name=" " userId="2d719ca8-e096-4499-80ca-17d2a1fa41d9" providerId="ADAL" clId="{189261C8-FF89-CE4C-B6F3-4BF3B50B5519}" dt="2021-03-25T17:32:04.165" v="9" actId="20577"/>
        <pc:sldMkLst>
          <pc:docMk/>
          <pc:sldMk cId="174070660" sldId="267"/>
        </pc:sldMkLst>
      </pc:sldChg>
      <pc:sldChg chg="modNotesTx">
        <pc:chgData name=" " userId="2d719ca8-e096-4499-80ca-17d2a1fa41d9" providerId="ADAL" clId="{189261C8-FF89-CE4C-B6F3-4BF3B50B5519}" dt="2021-03-25T17:44:31.623" v="230" actId="113"/>
        <pc:sldMkLst>
          <pc:docMk/>
          <pc:sldMk cId="1732966013" sldId="268"/>
        </pc:sldMkLst>
      </pc:sldChg>
      <pc:sldChg chg="modSp mod modNotesTx">
        <pc:chgData name=" " userId="2d719ca8-e096-4499-80ca-17d2a1fa41d9" providerId="ADAL" clId="{189261C8-FF89-CE4C-B6F3-4BF3B50B5519}" dt="2021-03-25T17:41:33.984" v="229" actId="20577"/>
        <pc:sldMkLst>
          <pc:docMk/>
          <pc:sldMk cId="3720167370" sldId="269"/>
        </pc:sldMkLst>
        <pc:spChg chg="mod">
          <ac:chgData name=" " userId="2d719ca8-e096-4499-80ca-17d2a1fa41d9" providerId="ADAL" clId="{189261C8-FF89-CE4C-B6F3-4BF3B50B5519}" dt="2021-03-25T17:41:27.532" v="222" actId="20577"/>
          <ac:spMkLst>
            <pc:docMk/>
            <pc:sldMk cId="3720167370" sldId="269"/>
            <ac:spMk id="9" creationId="{CE15C7A2-6B03-CE47-A167-DBD1FEDCD511}"/>
          </ac:spMkLst>
        </pc:spChg>
      </pc:sldChg>
      <pc:sldChg chg="modNotesTx">
        <pc:chgData name=" " userId="2d719ca8-e096-4499-80ca-17d2a1fa41d9" providerId="ADAL" clId="{189261C8-FF89-CE4C-B6F3-4BF3B50B5519}" dt="2021-03-25T17:41:07.659" v="219" actId="20577"/>
        <pc:sldMkLst>
          <pc:docMk/>
          <pc:sldMk cId="114964038" sldId="270"/>
        </pc:sldMkLst>
      </pc:sldChg>
      <pc:sldChg chg="modNotesTx">
        <pc:chgData name=" " userId="2d719ca8-e096-4499-80ca-17d2a1fa41d9" providerId="ADAL" clId="{189261C8-FF89-CE4C-B6F3-4BF3B50B5519}" dt="2021-03-25T17:33:14.277" v="57" actId="20577"/>
        <pc:sldMkLst>
          <pc:docMk/>
          <pc:sldMk cId="512869664" sldId="272"/>
        </pc:sldMkLst>
      </pc:sldChg>
      <pc:sldChg chg="modSp mod modNotesTx">
        <pc:chgData name=" " userId="2d719ca8-e096-4499-80ca-17d2a1fa41d9" providerId="ADAL" clId="{189261C8-FF89-CE4C-B6F3-4BF3B50B5519}" dt="2021-03-25T18:22:43.215" v="1004" actId="1076"/>
        <pc:sldMkLst>
          <pc:docMk/>
          <pc:sldMk cId="3260765223" sldId="274"/>
        </pc:sldMkLst>
        <pc:spChg chg="mod">
          <ac:chgData name=" " userId="2d719ca8-e096-4499-80ca-17d2a1fa41d9" providerId="ADAL" clId="{189261C8-FF89-CE4C-B6F3-4BF3B50B5519}" dt="2021-03-25T18:22:39.545" v="1002" actId="313"/>
          <ac:spMkLst>
            <pc:docMk/>
            <pc:sldMk cId="3260765223" sldId="274"/>
            <ac:spMk id="9" creationId="{FAE7E1A3-DD88-F641-9B2B-D0FA1ED614D3}"/>
          </ac:spMkLst>
        </pc:spChg>
        <pc:picChg chg="mod">
          <ac:chgData name=" " userId="2d719ca8-e096-4499-80ca-17d2a1fa41d9" providerId="ADAL" clId="{189261C8-FF89-CE4C-B6F3-4BF3B50B5519}" dt="2021-03-25T18:22:43.215" v="1004" actId="1076"/>
          <ac:picMkLst>
            <pc:docMk/>
            <pc:sldMk cId="3260765223" sldId="274"/>
            <ac:picMk id="5" creationId="{67EF8E5A-BA09-1042-8B07-9DE9BF668F29}"/>
          </ac:picMkLst>
        </pc:picChg>
      </pc:sldChg>
      <pc:sldChg chg="modSp mod">
        <pc:chgData name=" " userId="2d719ca8-e096-4499-80ca-17d2a1fa41d9" providerId="ADAL" clId="{189261C8-FF89-CE4C-B6F3-4BF3B50B5519}" dt="2021-03-25T18:22:27.650" v="995" actId="313"/>
        <pc:sldMkLst>
          <pc:docMk/>
          <pc:sldMk cId="3403935878" sldId="275"/>
        </pc:sldMkLst>
        <pc:spChg chg="mod">
          <ac:chgData name=" " userId="2d719ca8-e096-4499-80ca-17d2a1fa41d9" providerId="ADAL" clId="{189261C8-FF89-CE4C-B6F3-4BF3B50B5519}" dt="2021-03-25T18:22:27.650" v="995" actId="313"/>
          <ac:spMkLst>
            <pc:docMk/>
            <pc:sldMk cId="3403935878" sldId="275"/>
            <ac:spMk id="9" creationId="{DB5E79E2-2CCF-5C43-B5A0-5E668E0863B7}"/>
          </ac:spMkLst>
        </pc:spChg>
      </pc:sldChg>
      <pc:sldChg chg="modSp mod modNotesTx">
        <pc:chgData name=" " userId="2d719ca8-e096-4499-80ca-17d2a1fa41d9" providerId="ADAL" clId="{189261C8-FF89-CE4C-B6F3-4BF3B50B5519}" dt="2021-03-25T17:49:25.996" v="361" actId="20577"/>
        <pc:sldMkLst>
          <pc:docMk/>
          <pc:sldMk cId="1366613964" sldId="277"/>
        </pc:sldMkLst>
        <pc:spChg chg="mod">
          <ac:chgData name=" " userId="2d719ca8-e096-4499-80ca-17d2a1fa41d9" providerId="ADAL" clId="{189261C8-FF89-CE4C-B6F3-4BF3B50B5519}" dt="2021-03-25T17:45:15.752" v="232" actId="20577"/>
          <ac:spMkLst>
            <pc:docMk/>
            <pc:sldMk cId="1366613964" sldId="277"/>
            <ac:spMk id="9" creationId="{FA542C92-E4FB-3345-AC9E-403D596EC480}"/>
          </ac:spMkLst>
        </pc:spChg>
      </pc:sldChg>
      <pc:sldChg chg="modSp mod modNotesTx">
        <pc:chgData name=" " userId="2d719ca8-e096-4499-80ca-17d2a1fa41d9" providerId="ADAL" clId="{189261C8-FF89-CE4C-B6F3-4BF3B50B5519}" dt="2021-03-25T18:22:38.631" v="1001" actId="313"/>
        <pc:sldMkLst>
          <pc:docMk/>
          <pc:sldMk cId="3688935345" sldId="278"/>
        </pc:sldMkLst>
        <pc:spChg chg="mod">
          <ac:chgData name=" " userId="2d719ca8-e096-4499-80ca-17d2a1fa41d9" providerId="ADAL" clId="{189261C8-FF89-CE4C-B6F3-4BF3B50B5519}" dt="2021-03-25T18:22:38.631" v="1001" actId="313"/>
          <ac:spMkLst>
            <pc:docMk/>
            <pc:sldMk cId="3688935345" sldId="278"/>
            <ac:spMk id="9" creationId="{D17E091A-2244-ED4B-A255-CC8B98900ED9}"/>
          </ac:spMkLst>
        </pc:spChg>
      </pc:sldChg>
      <pc:sldChg chg="modSp mod modNotesTx">
        <pc:chgData name=" " userId="2d719ca8-e096-4499-80ca-17d2a1fa41d9" providerId="ADAL" clId="{189261C8-FF89-CE4C-B6F3-4BF3B50B5519}" dt="2021-03-25T18:22:29.178" v="997" actId="313"/>
        <pc:sldMkLst>
          <pc:docMk/>
          <pc:sldMk cId="2952233061" sldId="279"/>
        </pc:sldMkLst>
        <pc:spChg chg="mod">
          <ac:chgData name=" " userId="2d719ca8-e096-4499-80ca-17d2a1fa41d9" providerId="ADAL" clId="{189261C8-FF89-CE4C-B6F3-4BF3B50B5519}" dt="2021-03-25T18:22:29.178" v="997" actId="313"/>
          <ac:spMkLst>
            <pc:docMk/>
            <pc:sldMk cId="2952233061" sldId="279"/>
            <ac:spMk id="9" creationId="{96F62825-3473-EB4A-AFA4-6B560EA74987}"/>
          </ac:spMkLst>
        </pc:spChg>
      </pc:sldChg>
      <pc:sldChg chg="modSp mod">
        <pc:chgData name=" " userId="2d719ca8-e096-4499-80ca-17d2a1fa41d9" providerId="ADAL" clId="{189261C8-FF89-CE4C-B6F3-4BF3B50B5519}" dt="2021-03-25T18:22:37.845" v="1000" actId="313"/>
        <pc:sldMkLst>
          <pc:docMk/>
          <pc:sldMk cId="1399507600" sldId="280"/>
        </pc:sldMkLst>
        <pc:spChg chg="mod">
          <ac:chgData name=" " userId="2d719ca8-e096-4499-80ca-17d2a1fa41d9" providerId="ADAL" clId="{189261C8-FF89-CE4C-B6F3-4BF3B50B5519}" dt="2021-03-25T18:22:36.528" v="999" actId="313"/>
          <ac:spMkLst>
            <pc:docMk/>
            <pc:sldMk cId="1399507600" sldId="280"/>
            <ac:spMk id="2" creationId="{A0C963D5-E744-4F4F-85F6-02DB6E445BB1}"/>
          </ac:spMkLst>
        </pc:spChg>
        <pc:spChg chg="mod">
          <ac:chgData name=" " userId="2d719ca8-e096-4499-80ca-17d2a1fa41d9" providerId="ADAL" clId="{189261C8-FF89-CE4C-B6F3-4BF3B50B5519}" dt="2021-03-25T18:22:37.845" v="1000" actId="313"/>
          <ac:spMkLst>
            <pc:docMk/>
            <pc:sldMk cId="1399507600" sldId="280"/>
            <ac:spMk id="9" creationId="{D87CC9C9-EFCE-EC49-B767-C7A942D41A52}"/>
          </ac:spMkLst>
        </pc:spChg>
      </pc:sldChg>
      <pc:sldChg chg="modSp mod modNotesTx">
        <pc:chgData name=" " userId="2d719ca8-e096-4499-80ca-17d2a1fa41d9" providerId="ADAL" clId="{189261C8-FF89-CE4C-B6F3-4BF3B50B5519}" dt="2021-03-25T18:17:45.390" v="981" actId="20577"/>
        <pc:sldMkLst>
          <pc:docMk/>
          <pc:sldMk cId="2832146655" sldId="281"/>
        </pc:sldMkLst>
        <pc:spChg chg="mod">
          <ac:chgData name=" " userId="2d719ca8-e096-4499-80ca-17d2a1fa41d9" providerId="ADAL" clId="{189261C8-FF89-CE4C-B6F3-4BF3B50B5519}" dt="2021-03-25T18:06:32.239" v="586" actId="1036"/>
          <ac:spMkLst>
            <pc:docMk/>
            <pc:sldMk cId="2832146655" sldId="281"/>
            <ac:spMk id="2" creationId="{20E7C9F4-C39A-42AD-AAC3-76FBE09D7CC1}"/>
          </ac:spMkLst>
        </pc:spChg>
        <pc:spChg chg="mod">
          <ac:chgData name=" " userId="2d719ca8-e096-4499-80ca-17d2a1fa41d9" providerId="ADAL" clId="{189261C8-FF89-CE4C-B6F3-4BF3B50B5519}" dt="2021-03-25T18:06:32.239" v="586" actId="1036"/>
          <ac:spMkLst>
            <pc:docMk/>
            <pc:sldMk cId="2832146655" sldId="281"/>
            <ac:spMk id="3" creationId="{EC6F2EEA-4570-43F2-984D-D5B0E8755638}"/>
          </ac:spMkLst>
        </pc:spChg>
        <pc:spChg chg="mod">
          <ac:chgData name=" " userId="2d719ca8-e096-4499-80ca-17d2a1fa41d9" providerId="ADAL" clId="{189261C8-FF89-CE4C-B6F3-4BF3B50B5519}" dt="2021-03-25T18:06:32.239" v="586" actId="1036"/>
          <ac:spMkLst>
            <pc:docMk/>
            <pc:sldMk cId="2832146655" sldId="281"/>
            <ac:spMk id="6" creationId="{4BDB5223-6EB5-1046-88BB-84ED760A29CE}"/>
          </ac:spMkLst>
        </pc:spChg>
        <pc:spChg chg="mod">
          <ac:chgData name=" " userId="2d719ca8-e096-4499-80ca-17d2a1fa41d9" providerId="ADAL" clId="{189261C8-FF89-CE4C-B6F3-4BF3B50B5519}" dt="2021-03-25T18:06:32.239" v="586" actId="1036"/>
          <ac:spMkLst>
            <pc:docMk/>
            <pc:sldMk cId="2832146655" sldId="281"/>
            <ac:spMk id="9" creationId="{7748AD28-CB46-4547-A00F-661FD4455328}"/>
          </ac:spMkLst>
        </pc:spChg>
        <pc:spChg chg="mod">
          <ac:chgData name=" " userId="2d719ca8-e096-4499-80ca-17d2a1fa41d9" providerId="ADAL" clId="{189261C8-FF89-CE4C-B6F3-4BF3B50B5519}" dt="2021-03-25T18:06:32.239" v="586" actId="1036"/>
          <ac:spMkLst>
            <pc:docMk/>
            <pc:sldMk cId="2832146655" sldId="281"/>
            <ac:spMk id="11" creationId="{08802E03-5FD8-744B-8F15-59AF8668A920}"/>
          </ac:spMkLst>
        </pc:spChg>
        <pc:picChg chg="mod">
          <ac:chgData name=" " userId="2d719ca8-e096-4499-80ca-17d2a1fa41d9" providerId="ADAL" clId="{189261C8-FF89-CE4C-B6F3-4BF3B50B5519}" dt="2021-03-25T18:15:22.776" v="588" actId="1076"/>
          <ac:picMkLst>
            <pc:docMk/>
            <pc:sldMk cId="2832146655" sldId="281"/>
            <ac:picMk id="5" creationId="{67EF8E5A-BA09-1042-8B07-9DE9BF668F29}"/>
          </ac:picMkLst>
        </pc:picChg>
        <pc:picChg chg="mod">
          <ac:chgData name=" " userId="2d719ca8-e096-4499-80ca-17d2a1fa41d9" providerId="ADAL" clId="{189261C8-FF89-CE4C-B6F3-4BF3B50B5519}" dt="2021-03-25T18:06:32.239" v="586" actId="1036"/>
          <ac:picMkLst>
            <pc:docMk/>
            <pc:sldMk cId="2832146655" sldId="281"/>
            <ac:picMk id="10" creationId="{142A8127-8C89-3B49-8102-F2E16E9F01BA}"/>
          </ac:picMkLst>
        </pc:picChg>
      </pc:sldChg>
      <pc:sldChg chg="modSp mod modNotesTx">
        <pc:chgData name=" " userId="2d719ca8-e096-4499-80ca-17d2a1fa41d9" providerId="ADAL" clId="{189261C8-FF89-CE4C-B6F3-4BF3B50B5519}" dt="2021-03-25T18:24:18.398" v="1005" actId="20577"/>
        <pc:sldMkLst>
          <pc:docMk/>
          <pc:sldMk cId="4047703891" sldId="282"/>
        </pc:sldMkLst>
        <pc:spChg chg="mod">
          <ac:chgData name=" " userId="2d719ca8-e096-4499-80ca-17d2a1fa41d9" providerId="ADAL" clId="{189261C8-FF89-CE4C-B6F3-4BF3B50B5519}" dt="2021-03-25T18:22:35.760" v="998" actId="313"/>
          <ac:spMkLst>
            <pc:docMk/>
            <pc:sldMk cId="4047703891" sldId="282"/>
            <ac:spMk id="9" creationId="{33BF4B8F-1C6A-A046-84FC-0D6BC270263F}"/>
          </ac:spMkLst>
        </pc:spChg>
        <pc:spChg chg="mod">
          <ac:chgData name=" " userId="2d719ca8-e096-4499-80ca-17d2a1fa41d9" providerId="ADAL" clId="{189261C8-FF89-CE4C-B6F3-4BF3B50B5519}" dt="2021-03-25T17:54:41.925" v="438" actId="1076"/>
          <ac:spMkLst>
            <pc:docMk/>
            <pc:sldMk cId="4047703891" sldId="282"/>
            <ac:spMk id="12" creationId="{E688F8AA-03C8-804D-B84C-FFE754B0668A}"/>
          </ac:spMkLst>
        </pc:spChg>
        <pc:picChg chg="mod">
          <ac:chgData name=" " userId="2d719ca8-e096-4499-80ca-17d2a1fa41d9" providerId="ADAL" clId="{189261C8-FF89-CE4C-B6F3-4BF3B50B5519}" dt="2021-03-25T17:54:49.213" v="441" actId="1076"/>
          <ac:picMkLst>
            <pc:docMk/>
            <pc:sldMk cId="4047703891" sldId="282"/>
            <ac:picMk id="10" creationId="{BB7085D9-27DE-2147-B7B7-8926B278950E}"/>
          </ac:picMkLst>
        </pc:picChg>
        <pc:picChg chg="mod">
          <ac:chgData name=" " userId="2d719ca8-e096-4499-80ca-17d2a1fa41d9" providerId="ADAL" clId="{189261C8-FF89-CE4C-B6F3-4BF3B50B5519}" dt="2021-03-25T17:54:54.250" v="443" actId="1076"/>
          <ac:picMkLst>
            <pc:docMk/>
            <pc:sldMk cId="4047703891" sldId="282"/>
            <ac:picMk id="11" creationId="{97A27482-940F-BD46-92E0-BC8790194D65}"/>
          </ac:picMkLst>
        </pc:picChg>
      </pc:sldChg>
    </pc:docChg>
  </pc:docChgLst>
  <pc:docChgLst>
    <pc:chgData name="simon.anthony.patterson@gmail.com" userId="S::urn:spo:guest#simon.anthony.patterson@gmail.com::" providerId="AD" clId="Web-{E7C1C0AC-0845-19FB-1348-C7A61FC266AD}"/>
    <pc:docChg chg="modSld">
      <pc:chgData name="simon.anthony.patterson@gmail.com" userId="S::urn:spo:guest#simon.anthony.patterson@gmail.com::" providerId="AD" clId="Web-{E7C1C0AC-0845-19FB-1348-C7A61FC266AD}" dt="2021-03-25T13:39:28.992" v="25"/>
      <pc:docMkLst>
        <pc:docMk/>
      </pc:docMkLst>
      <pc:sldChg chg="modNotes">
        <pc:chgData name="simon.anthony.patterson@gmail.com" userId="S::urn:spo:guest#simon.anthony.patterson@gmail.com::" providerId="AD" clId="Web-{E7C1C0AC-0845-19FB-1348-C7A61FC266AD}" dt="2021-03-25T13:39:28.992" v="25"/>
        <pc:sldMkLst>
          <pc:docMk/>
          <pc:sldMk cId="4233018141" sldId="257"/>
        </pc:sldMkLst>
      </pc:sldChg>
    </pc:docChg>
  </pc:docChgLst>
  <pc:docChgLst>
    <pc:chgData name="simon.anthony.patterson@gmail.com" userId="S::urn:spo:guest#simon.anthony.patterson@gmail.com::" providerId="AD" clId="Web-{B05D75C4-E794-7167-7CE7-9DDEA2AAA253}"/>
    <pc:docChg chg="modSld">
      <pc:chgData name="simon.anthony.patterson@gmail.com" userId="S::urn:spo:guest#simon.anthony.patterson@gmail.com::" providerId="AD" clId="Web-{B05D75C4-E794-7167-7CE7-9DDEA2AAA253}" dt="2021-03-25T23:01:01.432" v="19" actId="20577"/>
      <pc:docMkLst>
        <pc:docMk/>
      </pc:docMkLst>
      <pc:sldChg chg="modSp">
        <pc:chgData name="simon.anthony.patterson@gmail.com" userId="S::urn:spo:guest#simon.anthony.patterson@gmail.com::" providerId="AD" clId="Web-{B05D75C4-E794-7167-7CE7-9DDEA2AAA253}" dt="2021-03-25T22:56:56.799" v="15" actId="20577"/>
        <pc:sldMkLst>
          <pc:docMk/>
          <pc:sldMk cId="2559802330" sldId="256"/>
        </pc:sldMkLst>
        <pc:spChg chg="mod">
          <ac:chgData name="simon.anthony.patterson@gmail.com" userId="S::urn:spo:guest#simon.anthony.patterson@gmail.com::" providerId="AD" clId="Web-{B05D75C4-E794-7167-7CE7-9DDEA2AAA253}" dt="2021-03-25T22:56:56.799" v="15" actId="20577"/>
          <ac:spMkLst>
            <pc:docMk/>
            <pc:sldMk cId="2559802330" sldId="256"/>
            <ac:spMk id="5" creationId="{7A64E691-7814-FE47-A332-0A7257AB0132}"/>
          </ac:spMkLst>
        </pc:spChg>
      </pc:sldChg>
      <pc:sldChg chg="modSp">
        <pc:chgData name="simon.anthony.patterson@gmail.com" userId="S::urn:spo:guest#simon.anthony.patterson@gmail.com::" providerId="AD" clId="Web-{B05D75C4-E794-7167-7CE7-9DDEA2AAA253}" dt="2021-03-25T23:01:01.432" v="19" actId="20577"/>
        <pc:sldMkLst>
          <pc:docMk/>
          <pc:sldMk cId="4233018141" sldId="257"/>
        </pc:sldMkLst>
        <pc:spChg chg="mod">
          <ac:chgData name="simon.anthony.patterson@gmail.com" userId="S::urn:spo:guest#simon.anthony.patterson@gmail.com::" providerId="AD" clId="Web-{B05D75C4-E794-7167-7CE7-9DDEA2AAA253}" dt="2021-03-25T23:01:01.432" v="19" actId="20577"/>
          <ac:spMkLst>
            <pc:docMk/>
            <pc:sldMk cId="4233018141" sldId="257"/>
            <ac:spMk id="18" creationId="{C955E120-6C4A-409B-B2BB-F331E08FAC4E}"/>
          </ac:spMkLst>
        </pc:spChg>
      </pc:sldChg>
    </pc:docChg>
  </pc:docChgLst>
  <pc:docChgLst>
    <pc:chgData name="simon.anthony.patterson@gmail.com" userId="S::urn:spo:guest#simon.anthony.patterson@gmail.com::" providerId="AD" clId="Web-{A3FD61EC-EE1B-6268-2D22-C00AA6DE65F7}"/>
    <pc:docChg chg="modSld">
      <pc:chgData name="simon.anthony.patterson@gmail.com" userId="S::urn:spo:guest#simon.anthony.patterson@gmail.com::" providerId="AD" clId="Web-{A3FD61EC-EE1B-6268-2D22-C00AA6DE65F7}" dt="2021-03-25T14:10:33.452" v="16"/>
      <pc:docMkLst>
        <pc:docMk/>
      </pc:docMkLst>
      <pc:sldChg chg="modNotes">
        <pc:chgData name="simon.anthony.patterson@gmail.com" userId="S::urn:spo:guest#simon.anthony.patterson@gmail.com::" providerId="AD" clId="Web-{A3FD61EC-EE1B-6268-2D22-C00AA6DE65F7}" dt="2021-03-25T14:10:33.452" v="16"/>
        <pc:sldMkLst>
          <pc:docMk/>
          <pc:sldMk cId="348628638" sldId="263"/>
        </pc:sldMkLst>
      </pc:sldChg>
    </pc:docChg>
  </pc:docChgLst>
  <pc:docChgLst>
    <pc:chgData name="Allington, Lucy" userId="S::lucy.allington19_imperial.ac.uk#ext#@lunet.onmicrosoft.com::4927d0bd-f935-4b67-a619-3e826b9f9ac1" providerId="AD" clId="Web-{41AB0A56-3C6F-8E8E-74DD-FB623E1B6AD3}"/>
    <pc:docChg chg="modSld">
      <pc:chgData name="Allington, Lucy" userId="S::lucy.allington19_imperial.ac.uk#ext#@lunet.onmicrosoft.com::4927d0bd-f935-4b67-a619-3e826b9f9ac1" providerId="AD" clId="Web-{41AB0A56-3C6F-8E8E-74DD-FB623E1B6AD3}" dt="2021-03-26T06:29:02.763" v="0"/>
      <pc:docMkLst>
        <pc:docMk/>
      </pc:docMkLst>
      <pc:sldChg chg="delSp">
        <pc:chgData name="Allington, Lucy" userId="S::lucy.allington19_imperial.ac.uk#ext#@lunet.onmicrosoft.com::4927d0bd-f935-4b67-a619-3e826b9f9ac1" providerId="AD" clId="Web-{41AB0A56-3C6F-8E8E-74DD-FB623E1B6AD3}" dt="2021-03-26T06:29:02.763" v="0"/>
        <pc:sldMkLst>
          <pc:docMk/>
          <pc:sldMk cId="1451157423" sldId="285"/>
        </pc:sldMkLst>
        <pc:spChg chg="del">
          <ac:chgData name="Allington, Lucy" userId="S::lucy.allington19_imperial.ac.uk#ext#@lunet.onmicrosoft.com::4927d0bd-f935-4b67-a619-3e826b9f9ac1" providerId="AD" clId="Web-{41AB0A56-3C6F-8E8E-74DD-FB623E1B6AD3}" dt="2021-03-26T06:29:02.763" v="0"/>
          <ac:spMkLst>
            <pc:docMk/>
            <pc:sldMk cId="1451157423" sldId="285"/>
            <ac:spMk id="16" creationId="{39F88480-FD63-4768-A19D-322160B0016F}"/>
          </ac:spMkLst>
        </pc:spChg>
      </pc:sldChg>
    </pc:docChg>
  </pc:docChgLst>
  <pc:docChgLst>
    <pc:chgData name="Kell, Alexander J M" userId="S::a.kell_imperial.ac.uk#ext#@lunet.onmicrosoft.com::2d719ca8-e096-4499-80ca-17d2a1fa41d9" providerId="AD" clId="Web-{87008F34-DFE0-551C-4AA1-33500C7484E2}"/>
    <pc:docChg chg="modSld">
      <pc:chgData name="Kell, Alexander J M" userId="S::a.kell_imperial.ac.uk#ext#@lunet.onmicrosoft.com::2d719ca8-e096-4499-80ca-17d2a1fa41d9" providerId="AD" clId="Web-{87008F34-DFE0-551C-4AA1-33500C7484E2}" dt="2021-03-15T16:38:43.291" v="3" actId="20577"/>
      <pc:docMkLst>
        <pc:docMk/>
      </pc:docMkLst>
      <pc:sldChg chg="modSp">
        <pc:chgData name="Kell, Alexander J M" userId="S::a.kell_imperial.ac.uk#ext#@lunet.onmicrosoft.com::2d719ca8-e096-4499-80ca-17d2a1fa41d9" providerId="AD" clId="Web-{87008F34-DFE0-551C-4AA1-33500C7484E2}" dt="2021-03-15T16:37:46.915" v="0" actId="20577"/>
        <pc:sldMkLst>
          <pc:docMk/>
          <pc:sldMk cId="96489157" sldId="276"/>
        </pc:sldMkLst>
        <pc:spChg chg="mod">
          <ac:chgData name="Kell, Alexander J M" userId="S::a.kell_imperial.ac.uk#ext#@lunet.onmicrosoft.com::2d719ca8-e096-4499-80ca-17d2a1fa41d9" providerId="AD" clId="Web-{87008F34-DFE0-551C-4AA1-33500C7484E2}" dt="2021-03-15T16:37:46.915" v="0" actId="20577"/>
          <ac:spMkLst>
            <pc:docMk/>
            <pc:sldMk cId="96489157" sldId="276"/>
            <ac:spMk id="9" creationId="{4073D8E0-2040-4E48-A636-D160FB185F91}"/>
          </ac:spMkLst>
        </pc:spChg>
      </pc:sldChg>
      <pc:sldChg chg="modSp">
        <pc:chgData name="Kell, Alexander J M" userId="S::a.kell_imperial.ac.uk#ext#@lunet.onmicrosoft.com::2d719ca8-e096-4499-80ca-17d2a1fa41d9" providerId="AD" clId="Web-{87008F34-DFE0-551C-4AA1-33500C7484E2}" dt="2021-03-15T16:38:43.291" v="3" actId="20577"/>
        <pc:sldMkLst>
          <pc:docMk/>
          <pc:sldMk cId="3688935345" sldId="278"/>
        </pc:sldMkLst>
        <pc:spChg chg="mod">
          <ac:chgData name="Kell, Alexander J M" userId="S::a.kell_imperial.ac.uk#ext#@lunet.onmicrosoft.com::2d719ca8-e096-4499-80ca-17d2a1fa41d9" providerId="AD" clId="Web-{87008F34-DFE0-551C-4AA1-33500C7484E2}" dt="2021-03-15T16:38:43.291" v="3" actId="20577"/>
          <ac:spMkLst>
            <pc:docMk/>
            <pc:sldMk cId="3688935345" sldId="278"/>
            <ac:spMk id="9" creationId="{D17E091A-2244-ED4B-A255-CC8B98900ED9}"/>
          </ac:spMkLst>
        </pc:spChg>
      </pc:sldChg>
      <pc:sldChg chg="modSp">
        <pc:chgData name="Kell, Alexander J M" userId="S::a.kell_imperial.ac.uk#ext#@lunet.onmicrosoft.com::2d719ca8-e096-4499-80ca-17d2a1fa41d9" providerId="AD" clId="Web-{87008F34-DFE0-551C-4AA1-33500C7484E2}" dt="2021-03-15T16:38:43.150" v="2" actId="20577"/>
        <pc:sldMkLst>
          <pc:docMk/>
          <pc:sldMk cId="2952233061" sldId="279"/>
        </pc:sldMkLst>
        <pc:spChg chg="mod">
          <ac:chgData name="Kell, Alexander J M" userId="S::a.kell_imperial.ac.uk#ext#@lunet.onmicrosoft.com::2d719ca8-e096-4499-80ca-17d2a1fa41d9" providerId="AD" clId="Web-{87008F34-DFE0-551C-4AA1-33500C7484E2}" dt="2021-03-15T16:38:43.150" v="2" actId="20577"/>
          <ac:spMkLst>
            <pc:docMk/>
            <pc:sldMk cId="2952233061" sldId="279"/>
            <ac:spMk id="9" creationId="{96F62825-3473-EB4A-AFA4-6B560EA7498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present the investment scenario.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Since no flexibility issues were identified in the 2036 reference and </a:t>
            </a:r>
            <a:r>
              <a:rPr lang="en-GB" dirty="0" err="1"/>
              <a:t>REmap</a:t>
            </a:r>
            <a:r>
              <a:rPr lang="en-GB" dirty="0"/>
              <a:t> scenarios, a sensitivity analysis was performed to check if there were cost-efficient additional investments. To do this, the expansion mode of </a:t>
            </a:r>
            <a:r>
              <a:rPr lang="en-GB" dirty="0" err="1"/>
              <a:t>FlexTool</a:t>
            </a:r>
            <a:r>
              <a:rPr lang="en-GB" dirty="0"/>
              <a:t> was used and identified that the minimum total system cost is achieved in the </a:t>
            </a:r>
            <a:r>
              <a:rPr lang="en-GB" dirty="0" err="1"/>
              <a:t>REmap</a:t>
            </a:r>
            <a:r>
              <a:rPr lang="en-GB" dirty="0"/>
              <a:t> scenario by adding 15GW of wind, 23.8 GW of solar, and 2 GW of biomass. This increases the variable renewable energy share from 12.3% to 33.4% (for example, photovoltaics and wind) and the renewable energy share, which also includes hydro and bio, from 49% to 74%. This can be seen in the Figure on the left-hand side which shows generation capacity.</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Figure on the right-hand side shows the total system costs with and without additional investments. The increased investment costs in wind, solar, and, to a lesser extent, biomass – as well as curtailment costs of 2%, are covered by savings in operational costs from fossil-fuelled capacity.</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To create your own input data file you need to decide the structure of the model. This includes, for example, the number of nodes and the modelled technologies.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more detailed the model you wish to design is, the more data you need. For example, multi-node models need considerably more data than the single-node model.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data required for the input files are shown on the right. Of the system data, the annual demand and annual imports are required in gigawatt hours. The losses and capacity margin should be used if available.</a:t>
            </a:r>
          </a:p>
          <a:p>
            <a:pPr marL="0" lvl="0" indent="0" algn="l" rtl="0">
              <a:spcBef>
                <a:spcPts val="0"/>
              </a:spcBef>
              <a:spcAft>
                <a:spcPts val="0"/>
              </a:spcAft>
              <a:buNone/>
            </a:pPr>
            <a:r>
              <a:rPr lang="en-GB" dirty="0"/>
              <a:t>For each node, the interconnector capacity with other countries is required, as is the transmission capacity between nodes. </a:t>
            </a:r>
          </a:p>
          <a:p>
            <a:pPr marL="0" lvl="0" indent="0" algn="l" rtl="0">
              <a:spcBef>
                <a:spcPts val="0"/>
              </a:spcBef>
              <a:spcAft>
                <a:spcPts val="0"/>
              </a:spcAft>
              <a:buNone/>
            </a:pPr>
            <a:endParaRPr lang="en-GB" dirty="0"/>
          </a:p>
          <a:p>
            <a:r>
              <a:rPr lang="en-GB" dirty="0"/>
              <a:t>The existing capacity by fuel or technology is required in megawatts. The parameters which inform this capacity, such as efficiency and operation and maintenance costs, can be input if available. The generation by fuel or technology is required in gigawatt hours. The hydro reservoir capacity and decided or planned investments between 2015 to 2030 are required. </a:t>
            </a:r>
            <a:endParaRPr lang="en-GB" dirty="0">
              <a:cs typeface="Calibri"/>
            </a:endParaRPr>
          </a:p>
          <a:p>
            <a:pPr marL="0" lvl="0" indent="0" algn="l" rtl="0">
              <a:spcBef>
                <a:spcPts val="0"/>
              </a:spcBef>
              <a:spcAft>
                <a:spcPts val="0"/>
              </a:spcAft>
              <a:buNone/>
            </a:pPr>
            <a:endParaRPr lang="en-GB" dirty="0"/>
          </a:p>
          <a:p>
            <a:r>
              <a:rPr lang="en-GB" dirty="0"/>
              <a:t>Finally, apart from fuel cost, the electricity demand, hydro inflow, wind generation, solar generation, and electricity imports are all required for the time series data.</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A sensitivity analysis was designed to investigate the impact of solar PV and wind on system flexibility. A sensitivity analysis changes key variables to see the impact on output results.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For this sensitivity analysis, solar photovoltaics and wind are gradually added to test the system’s flexibility limits. In total, 34 variable renewable energy scenarios were simulated. The figure on the right shows variable renewable energy curtailment given different V.R.E. shares for 26 of the simulated scenarios.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 can be seen, with the reference and </a:t>
            </a:r>
            <a:r>
              <a:rPr lang="en-GB" dirty="0" err="1"/>
              <a:t>REmap</a:t>
            </a:r>
            <a:r>
              <a:rPr lang="en-GB" dirty="0"/>
              <a:t> scenario, there is no V.R.E. generation curtailment. Curtailment begins to appear in the </a:t>
            </a:r>
            <a:r>
              <a:rPr lang="en-GB" dirty="0" err="1"/>
              <a:t>REmap</a:t>
            </a:r>
            <a:r>
              <a:rPr lang="en-GB" dirty="0"/>
              <a:t> scenario with 40 gigawatts of photovoltaics and zero gigawatts of wind. However, the total curtailment is less than 0.5% which is at a reasonable level.</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optimized investment </a:t>
            </a:r>
            <a:r>
              <a:rPr lang="en-GB" dirty="0" err="1"/>
              <a:t>REmap</a:t>
            </a:r>
            <a:r>
              <a:rPr lang="en-GB" dirty="0"/>
              <a:t> scenario yields 1.9% level of curtailment.</a:t>
            </a:r>
            <a:endParaRPr lang="en-GB" dirty="0">
              <a:cs typeface="Calibri"/>
            </a:endParaRPr>
          </a:p>
          <a:p>
            <a:pPr marL="0" lvl="0" indent="0" algn="l" rtl="0">
              <a:spcBef>
                <a:spcPts val="0"/>
              </a:spcBef>
              <a:spcAft>
                <a:spcPts val="0"/>
              </a:spcAft>
              <a:buNone/>
            </a:pPr>
            <a:endParaRPr lang="en-GB" dirty="0"/>
          </a:p>
          <a:p>
            <a:r>
              <a:rPr lang="en-GB" dirty="0"/>
              <a:t>The curtailment in the system begins to increase significantly after the 40 gigawatts of photovoltaic scenario or the 30 gigawatts of wind scenario. </a:t>
            </a:r>
            <a:r>
              <a:rPr lang="en-GB" b="0" dirty="0"/>
              <a:t>For example, the scenario modelling 40 gigawatts of photovoltaics and 30 gigawatts of wind reaches over 3% of curtailment.</a:t>
            </a:r>
            <a:endParaRPr lang="en-GB" b="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mini-lecture series, we will assess the flexibility enablers within demoModel-1.</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Firstly, we will check the interconnection capacity. In other words, the connections which allow for imports or exports of electricity. Within demoModel-1 we do not know the capacity, but it can be seen that the annual imported energy is less than 3 percent of annual demand.</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 see this, see the input data file (demoModel-1) sheet, grid node.</a:t>
            </a:r>
            <a:endParaRPr lang="en-GB" dirty="0">
              <a:cs typeface="Calibri"/>
            </a:endParaRPr>
          </a:p>
          <a:p>
            <a:pPr marL="0" lvl="0" indent="0" algn="l" rtl="0">
              <a:spcBef>
                <a:spcPts val="0"/>
              </a:spcBef>
              <a:spcAft>
                <a:spcPts val="0"/>
              </a:spcAft>
              <a:buNone/>
            </a:pPr>
            <a:endParaRPr lang="en-GB" dirty="0"/>
          </a:p>
          <a:p>
            <a:r>
              <a:rPr lang="en-GB" dirty="0"/>
              <a:t>This is flagged as low, but more data are needed in real case studies.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Secondly, we will check the generator ramping capabilities. No ramping issues were identified for demoModel-1. We will therefore flag this as high; however in a real case study, a full year run is required and the system operator should be consulted. This is because something may not have been fully captured with the existing model. For example, days with particularly high electricity demand.</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will cover the ability to match demand with variable renewable energy and the stability of hydro inflow.</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With regards to matching demand with variable renewable energy, by looking at the dispatch figures, we see that peak demand is after sunset. However, the annual time series of wind and solar do not have large seasonal variability. We will therefore give the matching of demand with variable renewable energy a medium score.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Secondly, for the stability of hydro inflow, the run of river hydro production has a large variation between seasons. However, the reservoir hydro inflow is more stable between seasons. Therefore we will give the hydro inflow a score of medium.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therefore, have flagged both flexibility enablers here as medium, however, in a real case study, more data is needed. These could also be marked as low.</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Next, we will analyse the strength of the internal grid. We found in the previous hands-on exercise that Node A has a loss of load, whereas Node C has excess capacity. Therefore, we can deduce from this that the transmission lines do not have a high enough capacity. We, therefore, flag the strength of the internal grid as low.</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will analyse the storage versus annual demand. We can check the storage capacity input data by looking at the units sheet. In addition to this, we can check the annual demand of the input data from the grid node sheet.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size of the storage is around 1 per cent of the total annual demand. Therefore the reservoir hydro unit is small compared to the annual demand. We, therefore, flag this as low.</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cover the geographic dispersion of variable renewable energy generation and demand, as well as the minimum demand versus variable renewable energy capacity.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 check the geographic dispersion of variable renewable energy generation and demand, we must check the demand at each node in the grid node sheet from the input data. Secondly, we must check the level of variable renewable energy at each node.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results are as follows:</a:t>
            </a:r>
          </a:p>
          <a:p>
            <a:pPr marL="0" lvl="0" indent="0" algn="l" rtl="0">
              <a:spcBef>
                <a:spcPts val="0"/>
              </a:spcBef>
              <a:spcAft>
                <a:spcPts val="0"/>
              </a:spcAft>
              <a:buNone/>
            </a:pPr>
            <a:r>
              <a:rPr lang="en-GB" dirty="0"/>
              <a:t>Node A has 53% of demand, whilst at 2% of variable renewable energy generation.</a:t>
            </a:r>
          </a:p>
          <a:p>
            <a:pPr marL="0" lvl="0" indent="0" algn="l" rtl="0">
              <a:spcBef>
                <a:spcPts val="0"/>
              </a:spcBef>
              <a:spcAft>
                <a:spcPts val="0"/>
              </a:spcAft>
              <a:buNone/>
            </a:pPr>
            <a:r>
              <a:rPr lang="en-GB" dirty="0"/>
              <a:t>Node B has 17% of demand, whilst at 60% of variable renewable energy generation.</a:t>
            </a:r>
          </a:p>
          <a:p>
            <a:pPr marL="0" lvl="0" indent="0" algn="l" rtl="0">
              <a:spcBef>
                <a:spcPts val="0"/>
              </a:spcBef>
              <a:spcAft>
                <a:spcPts val="0"/>
              </a:spcAft>
              <a:buNone/>
            </a:pPr>
            <a:r>
              <a:rPr lang="en-GB" dirty="0"/>
              <a:t>Node C has 27% of demand, whilst at 37% of variable renewable energy generation.</a:t>
            </a:r>
          </a:p>
          <a:p>
            <a:pPr marL="0" lvl="0" indent="0" algn="l" rtl="0">
              <a:spcBef>
                <a:spcPts val="0"/>
              </a:spcBef>
              <a:spcAft>
                <a:spcPts val="0"/>
              </a:spcAft>
              <a:buNone/>
            </a:pPr>
            <a:r>
              <a:rPr lang="en-GB" dirty="0"/>
              <a:t>Node D has 3% of demand, whilst at 1% of variable renewable energy generation.</a:t>
            </a:r>
          </a:p>
          <a:p>
            <a:pPr marL="0" lvl="0" indent="0" algn="l" rtl="0">
              <a:spcBef>
                <a:spcPts val="0"/>
              </a:spcBef>
              <a:spcAft>
                <a:spcPts val="0"/>
              </a:spcAft>
              <a:buNone/>
            </a:pPr>
            <a:endParaRPr lang="en-GB" dirty="0"/>
          </a:p>
          <a:p>
            <a:r>
              <a:rPr lang="en-GB" dirty="0"/>
              <a:t>This means that demand and variable renewable energy generation are not well matched, especially at Node A and node B. This has been given a flag of low; however, this could be improved in the future.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will analyse the minimum demand versus variable renewable energy generation. To do this we check that there is enough capacity to cover variable renewable energy generation and imports. By doing this calculation we find that the minimum net load is 675 MW which is good. We will therefore give this a high score.</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explore representative time periods. Representative time periods are a way to reduce the total computation that would be required to run the simulation for an entire year. We can select a few representative days which, as the name suggests, represents an entire year.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select these representative days based upon the net load and inflow. </a:t>
            </a:r>
          </a:p>
          <a:p>
            <a:pPr marL="0" lvl="0" indent="0" algn="l" rtl="0">
              <a:spcBef>
                <a:spcPts val="0"/>
              </a:spcBef>
              <a:spcAft>
                <a:spcPts val="0"/>
              </a:spcAft>
              <a:buNone/>
            </a:pPr>
            <a:r>
              <a:rPr lang="en-GB" dirty="0"/>
              <a:t>Specifically, we select 4 weeks for dispatch and 4 days for investing. We choose 1 week per day with max net load and one with minimum net load. We also choose 1 week per day with max inflow and one with minimum inflow.</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are able to check the quality by comparing the duration curves of the full year to the selected time series.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mini-lecture, we will analyse the results of demo model 2.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Demo model 2 is made up of two files – one for 2017 and one for 2030. You will find these models within the input data folder.</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2017 model assesses the current situation, whilst the 2030 model assesses the capacity expansion plan.</a:t>
            </a:r>
          </a:p>
          <a:p>
            <a:pPr marL="0" lvl="0" indent="0" algn="l" rtl="0">
              <a:spcBef>
                <a:spcPts val="0"/>
              </a:spcBef>
              <a:spcAft>
                <a:spcPts val="0"/>
              </a:spcAft>
              <a:buNone/>
            </a:pPr>
            <a:endParaRPr lang="en-GB" dirty="0"/>
          </a:p>
          <a:p>
            <a:r>
              <a:rPr lang="en-GB" dirty="0"/>
              <a:t>The new investments for 2030 are natural gas plants in node C, wind power in node A, and small shares of photovoltaics at all nodes.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After running these models, we see no significant flexibility issues. The flexibility issues are highlighted by the red oval on the right-hand side. The demo model shown in 2017 shows no issues whatsoever, whereas the model in 2030 shows no significant issues. This can be seen by assessing the numbers in the table.</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we want to further investigate the flexibility of our system. We saw in the previous slide that there was a small amount of curtailment in the 2030 model scenario. By looking at the node plot sheet, which is the top right-hand figure, we see that this curtailment occurs at node 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want to see whether there is a sufficient ramping capability at the nodes. To do this, check the ramp room 1 hour </a:t>
            </a:r>
            <a:r>
              <a:rPr lang="en-GB" dirty="0" err="1"/>
              <a:t>elec</a:t>
            </a:r>
            <a:r>
              <a:rPr lang="en-GB" dirty="0"/>
              <a:t> node plot sheet. We see that all of the nodes have enough capability. In this sheet we have highlighted the ramp room 1 hour </a:t>
            </a:r>
            <a:r>
              <a:rPr lang="en-GB" dirty="0" err="1"/>
              <a:t>elec</a:t>
            </a:r>
            <a:r>
              <a:rPr lang="en-GB" dirty="0"/>
              <a:t> node B plot. We can see that node B at 2030 has a limited downward ramping capability within the node. However, this capability becomes very good when adding transfer connections.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able to:</a:t>
            </a:r>
          </a:p>
          <a:p>
            <a:endParaRPr lang="en-US" dirty="0"/>
          </a:p>
          <a:p>
            <a:r>
              <a:rPr lang="en-US" dirty="0"/>
              <a:t>1) Investigate an example case study. In this lecture, we use Thailand as an example country.</a:t>
            </a:r>
            <a:endParaRPr lang="en-US" dirty="0">
              <a:cs typeface="Calibri"/>
            </a:endParaRPr>
          </a:p>
          <a:p>
            <a:endParaRPr lang="en-US" dirty="0"/>
          </a:p>
          <a:p>
            <a:r>
              <a:rPr lang="en-US" dirty="0"/>
              <a:t>2) Evaluate the flexibility of an example case study.</a:t>
            </a:r>
            <a:endParaRPr lang="en-US" dirty="0">
              <a:cs typeface="Calibri"/>
            </a:endParaRPr>
          </a:p>
          <a:p>
            <a:endParaRPr lang="en-US" dirty="0"/>
          </a:p>
          <a:p>
            <a:r>
              <a:rPr lang="en-US" dirty="0"/>
              <a:t>3) Identify key flexibility metrics </a:t>
            </a:r>
            <a:endParaRPr lang="en-US" dirty="0">
              <a:cs typeface="Calibri"/>
            </a:endParaRPr>
          </a:p>
          <a:p>
            <a:endParaRPr lang="en-US" dirty="0"/>
          </a:p>
          <a:p>
            <a:r>
              <a:rPr lang="en-US" dirty="0"/>
              <a:t>4) Understand the differences between different scenarios.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753268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will continue to dig deeper into the flexibility of our scenarios.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gen unit group </a:t>
            </a:r>
            <a:r>
              <a:rPr lang="en-GB" dirty="0" err="1"/>
              <a:t>elec</a:t>
            </a:r>
            <a:r>
              <a:rPr lang="en-GB" dirty="0"/>
              <a:t> plot sheet allows us to open the dispatch figures. A dispatch figure shows the contribution of each technology to the total electricity demand. So, for example, in the top figure, coal provides base load of just over 500 megawatts, and the rest of the demand for this week is met by oil, photovoltaics and a small bit of wind.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scroll bar allows one to change the week. The first week has the lowest demand, whereas the third week has the highest net load. </a:t>
            </a:r>
          </a:p>
          <a:p>
            <a:pPr marL="0" lvl="0" indent="0" algn="l" rtl="0">
              <a:spcBef>
                <a:spcPts val="0"/>
              </a:spcBef>
              <a:spcAft>
                <a:spcPts val="0"/>
              </a:spcAft>
              <a:buNone/>
            </a:pPr>
            <a:endParaRPr lang="en-GB" dirty="0"/>
          </a:p>
          <a:p>
            <a:r>
              <a:rPr lang="en-GB" dirty="0"/>
              <a:t>The minimum loads of coal and gas units seem to be acceptable in the 2030 run. The small oil units should also be acceptable.</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previous slide, we saw that Node D has some curtailments. However, why do we have these curtailments? To find out we will do some further investigation.</a:t>
            </a:r>
          </a:p>
          <a:p>
            <a:pPr marL="0" lvl="0" indent="0" algn="l" rtl="0">
              <a:spcBef>
                <a:spcPts val="0"/>
              </a:spcBef>
              <a:spcAft>
                <a:spcPts val="0"/>
              </a:spcAft>
              <a:buNone/>
            </a:pPr>
            <a:endParaRPr lang="en-GB" dirty="0"/>
          </a:p>
          <a:p>
            <a:r>
              <a:rPr lang="en-GB" dirty="0"/>
              <a:t>First, we will look at the gen Unit </a:t>
            </a:r>
            <a:r>
              <a:rPr lang="en-GB" dirty="0" err="1"/>
              <a:t>elec</a:t>
            </a:r>
            <a:r>
              <a:rPr lang="en-GB" dirty="0"/>
              <a:t> sheet. We will then look at the 2030 scenario, node D. And then we will look for the variable renewable energy sources which have zero output. In this case, we will look at wind, because photovoltaics can have zero output in the absence of solar irradiance.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can see that between the hours of 1403 and 1406, for node D, there is zero output for wind. Therefore there has been curtailment here.</a:t>
            </a:r>
            <a:endParaRPr lang="en-GB" dirty="0">
              <a:cs typeface="Calibri"/>
            </a:endParaRPr>
          </a:p>
          <a:p>
            <a:pPr marL="0" lvl="0" indent="0" algn="l" rtl="0">
              <a:spcBef>
                <a:spcPts val="0"/>
              </a:spcBef>
              <a:spcAft>
                <a:spcPts val="0"/>
              </a:spcAft>
              <a:buNone/>
            </a:pPr>
            <a:r>
              <a:rPr lang="en-GB" dirty="0"/>
              <a:t>During these hours, we can further investigate and see that the local non-synchronous share grows to 80% and therefore, the variable renewable energy generation is curtailed.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maximum non-synchronous share is defined in the input data. Specifically, in the grid node sheet and node groups sheet.</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show you how to run active scenarios, and predefined investment runs. Predefined investment runs allow users to easily try alternative investment plans.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can be selected in the </a:t>
            </a:r>
            <a:r>
              <a:rPr lang="en-GB" dirty="0" err="1"/>
              <a:t>FlexTool</a:t>
            </a:r>
            <a:r>
              <a:rPr lang="en-GB" dirty="0"/>
              <a:t> excel spreadsheet and run with the base scenario. The storages scenario adds 5 megawatts of battery storage to node D. Node D is an island node with minor curtailments.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photovoltaic scenario forces </a:t>
            </a:r>
            <a:r>
              <a:rPr lang="en-GB" dirty="0" err="1"/>
              <a:t>FlexTool</a:t>
            </a:r>
            <a:r>
              <a:rPr lang="en-GB" dirty="0"/>
              <a:t> to invest an additional 100 megawatts of photovoltaics in node A, 50 megawatts of photovoltaics in node B and 100 megawatts of photovoltaics in node C.</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 see how these two scenarios are defined, check the sensitivity definition sheet of the </a:t>
            </a:r>
            <a:r>
              <a:rPr lang="en-GB" dirty="0" err="1"/>
              <a:t>FlexTool</a:t>
            </a:r>
            <a:r>
              <a:rPr lang="en-GB" dirty="0"/>
              <a:t> sheet.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You have reached the end of lecture 15. Lecture 16 will look at flexibility options in </a:t>
            </a:r>
            <a:r>
              <a:rPr lang="en-GB" dirty="0" err="1"/>
              <a:t>FlexTool</a:t>
            </a:r>
            <a:r>
              <a:rPr lang="en-GB"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423347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pPr>
            <a:r>
              <a:rPr lang="en-GB" dirty="0"/>
              <a:t>In this lecture, we will explore an example case study of Thailand. The </a:t>
            </a:r>
            <a:r>
              <a:rPr lang="en-GB" dirty="0" err="1"/>
              <a:t>FlexTool</a:t>
            </a:r>
            <a:r>
              <a:rPr lang="en-GB" dirty="0"/>
              <a:t> engagement process for Thailand started with a formal invitation for the International Renewable Energy Agency (or IRENA) to act as the focal point entity for Thailand, the Ministry of Energy, and more specifically the Department of Alternative Energy Development and Efficiency.</a:t>
            </a:r>
          </a:p>
          <a:p>
            <a:pPr marL="0" lvl="0" indent="0" algn="l" rtl="0">
              <a:spcBef>
                <a:spcPts val="900"/>
              </a:spcBef>
              <a:spcAft>
                <a:spcPts val="0"/>
              </a:spcAft>
              <a:buNone/>
            </a:pPr>
            <a:endParaRPr lang="en-GB" dirty="0"/>
          </a:p>
          <a:p>
            <a:pPr>
              <a:spcBef>
                <a:spcPts val="900"/>
              </a:spcBef>
            </a:pPr>
            <a:r>
              <a:rPr lang="en-GB" dirty="0"/>
              <a:t>This analysis helped to assess grid capacity to integrate more renewables, along with the economic impact of these renewables. The scenarios considered the future generation mix in 2036, with two specific scenarios: the reference scenario and the </a:t>
            </a:r>
            <a:r>
              <a:rPr lang="en-GB" dirty="0" err="1"/>
              <a:t>REmap</a:t>
            </a:r>
            <a:r>
              <a:rPr lang="en-GB" dirty="0"/>
              <a:t> scenario. The </a:t>
            </a:r>
            <a:r>
              <a:rPr lang="en-GB" dirty="0" err="1"/>
              <a:t>REmap</a:t>
            </a:r>
            <a:r>
              <a:rPr lang="en-GB" dirty="0"/>
              <a:t> scenario considers higher renewables deployment and lowers thermal generation capacity. </a:t>
            </a:r>
            <a:endParaRPr lang="en-GB" dirty="0">
              <a:cs typeface="Calibri"/>
            </a:endParaRP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The Figure shows the main challenges identified before starting the assessment, as well as the relevant analysis, that was undertaken to cope with these challenges.</a:t>
            </a: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Firstly, there was limited experience in operating systems with high shares of variable renewable energy or VRE. Secondly, there was weak interconnection with other countries, and finally, the peak load of Thailand occurs after sunset.</a:t>
            </a: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The analysis undertaken simulates different VRE penetration scenarios (the reference scenario and </a:t>
            </a:r>
            <a:r>
              <a:rPr lang="en-GB" dirty="0" err="1"/>
              <a:t>REmap</a:t>
            </a:r>
            <a:r>
              <a:rPr lang="en-GB" dirty="0"/>
              <a:t>), as well as an assessment of the optimal power-generation capacity mix (including storage). Finally, the long-term planning for possible increases in VRE share, mostly from photovoltaics was analysed.</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Firstly, we will analyse Thailand’s electricity grid.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Thailand has connections with Myanmar, with long-term contracts with hydropower operators there. However, there are plans to expand hydropower in both Laos and Myanmar. Otherwise, there are weak connections between neighbouring countries.</a:t>
            </a:r>
          </a:p>
          <a:p>
            <a:pPr marL="0" lvl="0" indent="0" algn="l" rtl="0">
              <a:spcBef>
                <a:spcPts val="0"/>
              </a:spcBef>
              <a:spcAft>
                <a:spcPts val="0"/>
              </a:spcAft>
              <a:buNone/>
            </a:pPr>
            <a:endParaRPr lang="en-GB" dirty="0"/>
          </a:p>
          <a:p>
            <a:r>
              <a:rPr lang="en-GB" dirty="0"/>
              <a:t>In terms of the internal grid, Thailand is a long country with uneven demand and production. For example, Bangkok consumes a lot more electricity than it produces, and there are large hydro facilities in the North of the country. However, not enough regional data are available for Thailand’s internal grid.</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Several modelling decisions were made in this case study. For example, Thailand was modelled as a single node, which can be improved upon in future studies. The case study also includes contracted hydropower plants in Laos and Myanmar as part of the Thailand model.</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will explore the capacity expansion scenarios.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Annual electricity demand is expected to grow by 70% from 2015 to 2036 according to E. GAT and the Ministry of Energy.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expected that this rapid increase in electricity demand is met by the addition of fossil fuel generation capacity. A relatively small amount of share of wind and solar is expected, with several gigawatts of pumped hydro capacity to be built.</a:t>
            </a:r>
          </a:p>
          <a:p>
            <a:pPr marL="0" lvl="0" indent="0" algn="l" rtl="0">
              <a:spcBef>
                <a:spcPts val="0"/>
              </a:spcBef>
              <a:spcAft>
                <a:spcPts val="0"/>
              </a:spcAft>
              <a:buNone/>
            </a:pPr>
            <a:endParaRPr lang="en-GB" dirty="0"/>
          </a:p>
          <a:p>
            <a:r>
              <a:rPr lang="en-GB" dirty="0"/>
              <a:t>In the one node model, no capacity adequacy issues are expected, due to a strong capacity balance. There are not expected to be any capacity issues due to the presence of hydro reservoirs and natural gas. No curtailment is expected due to the low share of variable renewable energy (or V.R.E.) and the presence of hydro reservoirs and pumped hydro. However, a question that can be asked is, would additional variable renewable energy capacity be cheaper than fossil fuel-based generation?</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review some lessons from operation practices.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large factor in understanding the flexibility of Thailand is that its peak electricity demand is after the sunset. Therefore solar photovoltaics cannot contribute directly to peak power. This means that storage is needed. To this end, Thailand has decided to invest in both reservoir and pumped hydro. This can be used to meet the peaks in demand and lulls in supply from variable renewable energy.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second factor which deserves attention is the hydro inflow variance. The variations between years in hydro inflow are not exceptionally large, but especially dry years do need to be simulated within </a:t>
            </a:r>
            <a:r>
              <a:rPr lang="en-GB" dirty="0" err="1"/>
              <a:t>FlexTool</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Another factor is that the geographical dispersion of variable renewable energy cannot be analysed with a single node model. Therefore, if we were to assess the effects of different weather conditions at different locations within Thailand more nodes would be required. Similarly, the strength of the internal grid cannot be analysed with a single node model.</a:t>
            </a:r>
          </a:p>
          <a:p>
            <a:pPr marL="0" lvl="0" indent="0" algn="l" rtl="0">
              <a:spcBef>
                <a:spcPts val="0"/>
              </a:spcBef>
              <a:spcAft>
                <a:spcPts val="0"/>
              </a:spcAft>
              <a:buNone/>
            </a:pPr>
            <a:r>
              <a:rPr lang="en-GB" dirty="0"/>
              <a:t> </a:t>
            </a:r>
          </a:p>
          <a:p>
            <a:pPr marL="0" lvl="0" indent="0" algn="l" rtl="0">
              <a:spcBef>
                <a:spcPts val="0"/>
              </a:spcBef>
              <a:spcAft>
                <a:spcPts val="0"/>
              </a:spcAft>
              <a:buNone/>
            </a:pPr>
            <a:r>
              <a:rPr lang="en-GB" dirty="0"/>
              <a:t>Finally, Thailand had data in 30-minute intervals, which allowed us to model and pay particular attention to ramp rates.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Next, we will assess the flexibility enablers within Thailand’s power system.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Here, “high” flexibility enabler values indicate very good conditions, ”medium" levels indicate normal conditions, and “low” levels indicate significant challenges or poor conditions for increasing power system flexibility at present. Some of these are labelled as N/A due to the system being modelled as a single node.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interconnection capacity versus average demand is low. This is because, as previously mentioned, the interconnection capacity between external countries and Thailand is relatively small. However, Thailand possesses high generator ramping capabilities. This is due to the high amount of natural gas and hydro options.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Due to the low amount of variable renewable energy, matching demand with V.R.E. generation is medium. The storage versus annual demand is medium. The “high” rating of minimum demand versus V.R.E. capacity is due to the low amount of V.R.E. supply.</a:t>
            </a:r>
            <a:endParaRPr lang="en-GB" dirty="0">
              <a:cs typeface="Calibri"/>
            </a:endParaRPr>
          </a:p>
          <a:p>
            <a:pPr marL="0" lvl="0" indent="0" algn="l" rtl="0">
              <a:spcBef>
                <a:spcPts val="0"/>
              </a:spcBef>
              <a:spcAft>
                <a:spcPts val="0"/>
              </a:spcAft>
              <a:buNone/>
            </a:pPr>
            <a:endParaRPr lang="en-GB" dirty="0"/>
          </a:p>
          <a:p>
            <a:r>
              <a:rPr lang="en-GB" dirty="0"/>
              <a:t>Finally, as previously mentioned, as this case study Thailand is modelled as a single node model, it is not possible to analyse the strength of the internal grid and geographical dispersion of V.R.E. generation and demand.</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On this slide, we see four figures. The top two figures refer to the 2036 reference scenario, whereas the bottom two figures refer to the </a:t>
            </a:r>
            <a:r>
              <a:rPr lang="en-GB" dirty="0" err="1"/>
              <a:t>REmap</a:t>
            </a:r>
            <a:r>
              <a:rPr lang="en-GB" dirty="0"/>
              <a:t> scenario.  </a:t>
            </a:r>
          </a:p>
          <a:p>
            <a:pPr marL="0" lvl="0" indent="0" algn="l" rtl="0">
              <a:spcBef>
                <a:spcPts val="0"/>
              </a:spcBef>
              <a:spcAft>
                <a:spcPts val="0"/>
              </a:spcAft>
              <a:buNone/>
            </a:pPr>
            <a:endParaRPr lang="en-GB" dirty="0"/>
          </a:p>
          <a:p>
            <a:r>
              <a:rPr lang="en-GB" dirty="0"/>
              <a:t>The reference scenario shows that we have a majority of coal and gas, making up over 29% and 28% respectively. These are followed by over 18% of electricity provided by biogas and over 17% from hydro. There is a much smaller amount of solar and wind power generation, which both makeup over 2%. Finally waste provides over 1% of electricity. </a:t>
            </a:r>
            <a:endParaRPr lang="en-GB" dirty="0">
              <a:cs typeface="Calibri"/>
            </a:endParaRPr>
          </a:p>
          <a:p>
            <a:pPr marL="0" lvl="0" indent="0" algn="l" rtl="0">
              <a:spcBef>
                <a:spcPts val="0"/>
              </a:spcBef>
              <a:spcAft>
                <a:spcPts val="0"/>
              </a:spcAft>
              <a:buNone/>
            </a:pPr>
            <a:endParaRPr lang="en-GB" dirty="0"/>
          </a:p>
          <a:p>
            <a:r>
              <a:rPr lang="en-GB" dirty="0"/>
              <a:t>When compared with the </a:t>
            </a:r>
            <a:r>
              <a:rPr lang="en-GB" dirty="0" err="1"/>
              <a:t>REmap</a:t>
            </a:r>
            <a:r>
              <a:rPr lang="en-GB" dirty="0"/>
              <a:t> scenario, we see an increase in solar photovoltaics and wind, at the expense primarily of coal and gas. Solar photovoltaics jumps from under 3% to just over 8%. Additionally wind makes up about 4% of dispatch.</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impact of flexibility on this can be seen by the graphs on the right. Whilst in the reference scenario photovoltaics reduces the amount of gas required on certain days, in the </a:t>
            </a:r>
            <a:r>
              <a:rPr lang="en-GB" dirty="0" err="1"/>
              <a:t>REmap</a:t>
            </a:r>
            <a:r>
              <a:rPr lang="en-GB" dirty="0"/>
              <a:t> scenario, solar reduces the use of gas on all days – sometimes down to zero.</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Additionally, the </a:t>
            </a:r>
            <a:r>
              <a:rPr lang="en-GB" dirty="0" err="1"/>
              <a:t>REmap</a:t>
            </a:r>
            <a:r>
              <a:rPr lang="en-GB" dirty="0"/>
              <a:t> scenario displays a much more significant increase in the use of pumped hydro due to the storing of energy during the day and use during the night.</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will explore the metrics used to measure whether there is enough flexibility in the system in both the reference and </a:t>
            </a:r>
            <a:r>
              <a:rPr lang="en-GB" dirty="0" err="1"/>
              <a:t>REmap</a:t>
            </a:r>
            <a:r>
              <a:rPr lang="en-GB" dirty="0"/>
              <a:t> scenarios.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metrics are curtailment, loss of load, spillage, and reserves inadequacy.</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Curtailment is where variable renewable energy sources are restricted in their output to prevent oversupply. Loss of load is when system load exceeds available generation; in other words, demand is larger than supply. Spillage occurs when the water inflow exceeds the amount that can be used by hydropower generators when reservoirs are full. Reserves inadequacy is when the reserve requirement cannot be met.</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all of these metrics, the results are zero. That means that with the combination of 12% of wind and solar, as shown in the previous slide, no flexibility issues were encountered.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10/22/21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10/22/21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ackground pattern&#10;&#10;Description automatically generated">
            <a:extLst>
              <a:ext uri="{FF2B5EF4-FFF2-40B4-BE49-F238E27FC236}">
                <a16:creationId xmlns:a16="http://schemas.microsoft.com/office/drawing/2014/main" id="{3BAF3904-44E0-4C3F-A22C-DBEDF2BA6BDF}"/>
              </a:ext>
            </a:extLst>
          </p:cNvPr>
          <p:cNvPicPr>
            <a:picLocks noChangeAspect="1"/>
          </p:cNvPicPr>
          <p:nvPr/>
        </p:nvPicPr>
        <p:blipFill>
          <a:blip r:embed="rId3"/>
          <a:stretch>
            <a:fillRect/>
          </a:stretch>
        </p:blipFill>
        <p:spPr>
          <a:xfrm>
            <a:off x="0" y="153"/>
            <a:ext cx="12192000" cy="6857693"/>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943698"/>
            <a:ext cx="8050696" cy="369332"/>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13030"/>
            <a:ext cx="7446357" cy="2123658"/>
          </a:xfrm>
          <a:prstGeom prst="rect">
            <a:avLst/>
          </a:prstGeom>
          <a:noFill/>
        </p:spPr>
        <p:txBody>
          <a:bodyPr wrap="square" lIns="91440" tIns="45720" rIns="91440" bIns="45720" rtlCol="0" anchor="b">
            <a:spAutoFit/>
          </a:bodyPr>
          <a:lstStyle/>
          <a:p>
            <a:r>
              <a:rPr lang="en-ZA" sz="4400" b="1">
                <a:solidFill>
                  <a:schemeClr val="bg1"/>
                </a:solidFill>
                <a:latin typeface="Open Sans ExtraBold"/>
                <a:ea typeface="Open Sans ExtraBold" panose="020B0606030504020204" pitchFamily="34" charset="0"/>
                <a:cs typeface="Open Sans ExtraBold" panose="020B0606030504020204" pitchFamily="34" charset="0"/>
              </a:rPr>
              <a:t>LECTURE 15</a:t>
            </a:r>
            <a:r>
              <a:rPr lang="en-ZA" sz="4400" b="1">
                <a:latin typeface="Open Sans ExtraBold"/>
                <a:ea typeface="Open Sans ExtraBold" panose="020B0606030504020204" pitchFamily="34" charset="0"/>
                <a:cs typeface="Open Sans ExtraBold" panose="020B0606030504020204" pitchFamily="34" charset="0"/>
              </a:rPr>
              <a:t> </a:t>
            </a:r>
            <a:br>
              <a:rPr lang="en-ZA" sz="4400" b="1">
                <a:latin typeface="Open Sans ExtraBold"/>
                <a:ea typeface="Open Sans ExtraBold" panose="020B0606030504020204" pitchFamily="34" charset="0"/>
                <a:cs typeface="Open Sans ExtraBold" panose="020B0606030504020204" pitchFamily="34" charset="0"/>
              </a:rPr>
            </a:br>
            <a:r>
              <a:rPr lang="en-ZA" sz="4400" b="1">
                <a:latin typeface="Open Sans ExtraBold"/>
                <a:ea typeface="Open Sans ExtraBold" panose="020B0606030504020204" pitchFamily="34" charset="0"/>
                <a:cs typeface="Open Sans ExtraBold" panose="020B0606030504020204" pitchFamily="34" charset="0"/>
              </a:rPr>
              <a:t>Designing a FlexTool Flexibility Assessment</a:t>
            </a:r>
            <a:endParaRPr lang="en-US" sz="4400" b="1">
              <a:latin typeface="Open Sans ExtraBold"/>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55980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15.2.2 Flexibility in 2036</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pic>
        <p:nvPicPr>
          <p:cNvPr id="10" name="Picture 9" descr="Table&#10;&#10;Description automatically generated">
            <a:extLst>
              <a:ext uri="{FF2B5EF4-FFF2-40B4-BE49-F238E27FC236}">
                <a16:creationId xmlns:a16="http://schemas.microsoft.com/office/drawing/2014/main" id="{2BE664DC-650C-754D-8B64-11A1A1641D3B}"/>
              </a:ext>
            </a:extLst>
          </p:cNvPr>
          <p:cNvPicPr>
            <a:picLocks noChangeAspect="1"/>
          </p:cNvPicPr>
          <p:nvPr/>
        </p:nvPicPr>
        <p:blipFill>
          <a:blip r:embed="rId6"/>
          <a:stretch>
            <a:fillRect/>
          </a:stretch>
        </p:blipFill>
        <p:spPr>
          <a:xfrm>
            <a:off x="1470787" y="2823895"/>
            <a:ext cx="9250426" cy="1778928"/>
          </a:xfrm>
          <a:prstGeom prst="rect">
            <a:avLst/>
          </a:prstGeom>
        </p:spPr>
      </p:pic>
      <p:sp>
        <p:nvSpPr>
          <p:cNvPr id="11" name="TextBox 10">
            <a:extLst>
              <a:ext uri="{FF2B5EF4-FFF2-40B4-BE49-F238E27FC236}">
                <a16:creationId xmlns:a16="http://schemas.microsoft.com/office/drawing/2014/main" id="{5FA7F000-BB3B-2544-A94F-E1331C255167}"/>
              </a:ext>
            </a:extLst>
          </p:cNvPr>
          <p:cNvSpPr txBox="1"/>
          <p:nvPr/>
        </p:nvSpPr>
        <p:spPr>
          <a:xfrm>
            <a:off x="943510" y="4635395"/>
            <a:ext cx="10304979" cy="646331"/>
          </a:xfrm>
          <a:prstGeom prst="rect">
            <a:avLst/>
          </a:prstGeom>
          <a:noFill/>
        </p:spPr>
        <p:txBody>
          <a:bodyPr wrap="square" rtlCol="0">
            <a:spAutoFit/>
          </a:bodyPr>
          <a:lstStyle/>
          <a:p>
            <a:pPr algn="ctr"/>
            <a:r>
              <a:rPr lang="en-US"/>
              <a:t>Main flexibility indicators for Thailand’s power system in 2036 reference and REmap scenarios (IRENA, 2019) [1].</a:t>
            </a:r>
          </a:p>
        </p:txBody>
      </p:sp>
      <p:pic>
        <p:nvPicPr>
          <p:cNvPr id="4" name="dd373d46f84ea7bd58bf8dc0a9135ada40d704470259297f93bee626c12b71fb" descr="dd373d46f84ea7bd58bf8dc0a9135ada40d704470259297f93bee626c12b71fb">
            <a:hlinkClick r:id="" action="ppaction://media"/>
            <a:extLst>
              <a:ext uri="{FF2B5EF4-FFF2-40B4-BE49-F238E27FC236}">
                <a16:creationId xmlns:a16="http://schemas.microsoft.com/office/drawing/2014/main" id="{F308AF55-730F-A14E-BAF8-20F4C3D855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3998" y="568171"/>
            <a:ext cx="812800" cy="812800"/>
          </a:xfrm>
          <a:prstGeom prst="rect">
            <a:avLst/>
          </a:prstGeom>
        </p:spPr>
      </p:pic>
    </p:spTree>
    <p:extLst>
      <p:ext uri="{BB962C8B-B14F-4D97-AF65-F5344CB8AC3E}">
        <p14:creationId xmlns:p14="http://schemas.microsoft.com/office/powerpoint/2010/main" val="5877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15.2.3 Evaluating additional investments</a:t>
            </a: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pic>
        <p:nvPicPr>
          <p:cNvPr id="10" name="Picture 9" descr="Graphical user interface, chart&#10;&#10;Description automatically generated">
            <a:extLst>
              <a:ext uri="{FF2B5EF4-FFF2-40B4-BE49-F238E27FC236}">
                <a16:creationId xmlns:a16="http://schemas.microsoft.com/office/drawing/2014/main" id="{93584BCF-B5BE-A34C-8CBF-08574222F439}"/>
              </a:ext>
            </a:extLst>
          </p:cNvPr>
          <p:cNvPicPr>
            <a:picLocks noChangeAspect="1"/>
          </p:cNvPicPr>
          <p:nvPr/>
        </p:nvPicPr>
        <p:blipFill>
          <a:blip r:embed="rId6"/>
          <a:stretch>
            <a:fillRect/>
          </a:stretch>
        </p:blipFill>
        <p:spPr>
          <a:xfrm>
            <a:off x="1453211" y="2160624"/>
            <a:ext cx="9285577" cy="3317499"/>
          </a:xfrm>
          <a:prstGeom prst="rect">
            <a:avLst/>
          </a:prstGeom>
        </p:spPr>
      </p:pic>
      <p:sp>
        <p:nvSpPr>
          <p:cNvPr id="11" name="TextBox 10">
            <a:extLst>
              <a:ext uri="{FF2B5EF4-FFF2-40B4-BE49-F238E27FC236}">
                <a16:creationId xmlns:a16="http://schemas.microsoft.com/office/drawing/2014/main" id="{CC1C6A08-C739-A94D-BDF7-EC56277C2C05}"/>
              </a:ext>
            </a:extLst>
          </p:cNvPr>
          <p:cNvSpPr txBox="1"/>
          <p:nvPr/>
        </p:nvSpPr>
        <p:spPr>
          <a:xfrm>
            <a:off x="943509" y="5611445"/>
            <a:ext cx="10304979" cy="646331"/>
          </a:xfrm>
          <a:prstGeom prst="rect">
            <a:avLst/>
          </a:prstGeom>
          <a:noFill/>
        </p:spPr>
        <p:txBody>
          <a:bodyPr wrap="square" rtlCol="0">
            <a:spAutoFit/>
          </a:bodyPr>
          <a:lstStyle/>
          <a:p>
            <a:pPr algn="ctr"/>
            <a:r>
              <a:rPr lang="en-US"/>
              <a:t>Additional investments in wind and solar could save more than </a:t>
            </a:r>
            <a:r>
              <a:rPr lang="en-US" b="1"/>
              <a:t>2,000 million USD per year</a:t>
            </a:r>
            <a:r>
              <a:rPr lang="en-US"/>
              <a:t> for Thailand, including investment costs (IRENA, 2019) [1].</a:t>
            </a:r>
          </a:p>
        </p:txBody>
      </p:sp>
      <p:pic>
        <p:nvPicPr>
          <p:cNvPr id="4" name="7c51e3d707f7cdc322bf33909441863940d704470259297f93bee626c12b71fb" descr="7c51e3d707f7cdc322bf33909441863940d704470259297f93bee626c12b71fb">
            <a:hlinkClick r:id="" action="ppaction://media"/>
            <a:extLst>
              <a:ext uri="{FF2B5EF4-FFF2-40B4-BE49-F238E27FC236}">
                <a16:creationId xmlns:a16="http://schemas.microsoft.com/office/drawing/2014/main" id="{70F50916-E4CE-734D-8B27-49D573158A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1731" y="551598"/>
            <a:ext cx="812800" cy="812800"/>
          </a:xfrm>
          <a:prstGeom prst="rect">
            <a:avLst/>
          </a:prstGeom>
        </p:spPr>
      </p:pic>
    </p:spTree>
    <p:extLst>
      <p:ext uri="{BB962C8B-B14F-4D97-AF65-F5344CB8AC3E}">
        <p14:creationId xmlns:p14="http://schemas.microsoft.com/office/powerpoint/2010/main" val="1149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sp>
        <p:nvSpPr>
          <p:cNvPr id="9" name="Content Placeholder 8">
            <a:extLst>
              <a:ext uri="{FF2B5EF4-FFF2-40B4-BE49-F238E27FC236}">
                <a16:creationId xmlns:a16="http://schemas.microsoft.com/office/drawing/2014/main" id="{CE15C7A2-6B03-CE47-A167-DBD1FEDCD511}"/>
              </a:ext>
            </a:extLst>
          </p:cNvPr>
          <p:cNvSpPr>
            <a:spLocks noGrp="1"/>
          </p:cNvSpPr>
          <p:nvPr>
            <p:ph idx="1"/>
          </p:nvPr>
        </p:nvSpPr>
        <p:spPr>
          <a:xfrm>
            <a:off x="878803" y="2181225"/>
            <a:ext cx="5511458" cy="3882697"/>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When preparing input data files, </a:t>
            </a:r>
            <a:r>
              <a:rPr lang="en-US" sz="2000" dirty="0" err="1">
                <a:latin typeface="Open Sans"/>
                <a:ea typeface="Open Sans" panose="020B0606030504020204" pitchFamily="34" charset="0"/>
                <a:cs typeface="Open Sans" panose="020B0606030504020204" pitchFamily="34" charset="0"/>
              </a:rPr>
              <a:t>modellers</a:t>
            </a:r>
            <a:r>
              <a:rPr lang="en-US" sz="2000" dirty="0">
                <a:latin typeface="Open Sans"/>
                <a:ea typeface="Open Sans" panose="020B0606030504020204" pitchFamily="34" charset="0"/>
                <a:cs typeface="Open Sans" panose="020B0606030504020204" pitchFamily="34" charset="0"/>
              </a:rPr>
              <a:t> need to decide the structure of the model:</a:t>
            </a:r>
          </a:p>
          <a:p>
            <a:pPr lvl="1"/>
            <a:r>
              <a:rPr lang="en-US" sz="2000" dirty="0">
                <a:latin typeface="Open Sans"/>
                <a:ea typeface="Open Sans" panose="020B0606030504020204" pitchFamily="34" charset="0"/>
                <a:cs typeface="Open Sans" panose="020B0606030504020204" pitchFamily="34" charset="0"/>
              </a:rPr>
              <a:t>Number of nodes</a:t>
            </a:r>
          </a:p>
          <a:p>
            <a:pPr lvl="1"/>
            <a:r>
              <a:rPr lang="en-US" sz="2000" dirty="0">
                <a:latin typeface="Open Sans"/>
                <a:ea typeface="Open Sans" panose="020B0606030504020204" pitchFamily="34" charset="0"/>
                <a:cs typeface="Open Sans" panose="020B0606030504020204" pitchFamily="34" charset="0"/>
              </a:rPr>
              <a:t>Modelled technologies, etc.</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The amount of detail effects the required data. For example, multi-node models need considerably more data than a single node model.</a:t>
            </a:r>
          </a:p>
          <a:p>
            <a:r>
              <a:rPr lang="en-US" sz="2000" dirty="0">
                <a:latin typeface="Open Sans"/>
                <a:ea typeface="Open Sans" panose="020B0606030504020204" pitchFamily="34" charset="0"/>
                <a:cs typeface="Open Sans" panose="020B0606030504020204" pitchFamily="34" charset="0"/>
              </a:rPr>
              <a:t>Data required for the input data files are shown on the right.</a:t>
            </a:r>
          </a:p>
          <a:p>
            <a:pPr lvl="1"/>
            <a:r>
              <a:rPr lang="en-US" sz="2000" dirty="0">
                <a:latin typeface="Open Sans"/>
                <a:ea typeface="Open Sans" panose="020B0606030504020204" pitchFamily="34" charset="0"/>
                <a:cs typeface="Open Sans" panose="020B0606030504020204" pitchFamily="34" charset="0"/>
              </a:rPr>
              <a:t>Plus all data for both base year and future years.</a:t>
            </a:r>
          </a:p>
        </p:txBody>
      </p:sp>
      <p:pic>
        <p:nvPicPr>
          <p:cNvPr id="10" name="Picture 9" descr="Graphical user interface, text, application&#10;&#10;Description automatically generated">
            <a:extLst>
              <a:ext uri="{FF2B5EF4-FFF2-40B4-BE49-F238E27FC236}">
                <a16:creationId xmlns:a16="http://schemas.microsoft.com/office/drawing/2014/main" id="{5CBD4734-BCE4-8E42-98F3-C782DEBACC68}"/>
              </a:ext>
            </a:extLst>
          </p:cNvPr>
          <p:cNvPicPr>
            <a:picLocks noChangeAspect="1"/>
          </p:cNvPicPr>
          <p:nvPr/>
        </p:nvPicPr>
        <p:blipFill>
          <a:blip r:embed="rId6"/>
          <a:stretch>
            <a:fillRect/>
          </a:stretch>
        </p:blipFill>
        <p:spPr>
          <a:xfrm>
            <a:off x="6855075" y="1436852"/>
            <a:ext cx="4851828" cy="4431336"/>
          </a:xfrm>
          <a:prstGeom prst="rect">
            <a:avLst/>
          </a:prstGeom>
        </p:spPr>
      </p:pic>
      <p:sp>
        <p:nvSpPr>
          <p:cNvPr id="11" name="TextBox 10">
            <a:extLst>
              <a:ext uri="{FF2B5EF4-FFF2-40B4-BE49-F238E27FC236}">
                <a16:creationId xmlns:a16="http://schemas.microsoft.com/office/drawing/2014/main" id="{9FB3E44E-CEAF-BB49-B13E-C3D10D7F057D}"/>
              </a:ext>
            </a:extLst>
          </p:cNvPr>
          <p:cNvSpPr txBox="1"/>
          <p:nvPr/>
        </p:nvSpPr>
        <p:spPr>
          <a:xfrm>
            <a:off x="6729573" y="5834965"/>
            <a:ext cx="4518915" cy="646331"/>
          </a:xfrm>
          <a:prstGeom prst="rect">
            <a:avLst/>
          </a:prstGeom>
          <a:noFill/>
        </p:spPr>
        <p:txBody>
          <a:bodyPr wrap="square" rtlCol="0">
            <a:spAutoFit/>
          </a:bodyPr>
          <a:lstStyle/>
          <a:p>
            <a:pPr algn="ctr"/>
            <a:r>
              <a:rPr lang="en-US"/>
              <a:t>Summary of data needed for a FlexTool Case Study (IRENA, 2020) [2].</a:t>
            </a:r>
          </a:p>
        </p:txBody>
      </p:sp>
      <p:grpSp>
        <p:nvGrpSpPr>
          <p:cNvPr id="4" name="Group 3">
            <a:extLst>
              <a:ext uri="{FF2B5EF4-FFF2-40B4-BE49-F238E27FC236}">
                <a16:creationId xmlns:a16="http://schemas.microsoft.com/office/drawing/2014/main" id="{A887589C-8BC5-4810-9B2A-625D487194EA}"/>
              </a:ext>
            </a:extLst>
          </p:cNvPr>
          <p:cNvGrpSpPr/>
          <p:nvPr/>
        </p:nvGrpSpPr>
        <p:grpSpPr>
          <a:xfrm>
            <a:off x="887215" y="1411390"/>
            <a:ext cx="6939279" cy="704910"/>
            <a:chOff x="887215" y="1411390"/>
            <a:chExt cx="6939279" cy="704910"/>
          </a:xfrm>
        </p:grpSpPr>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15.2.4 Preparing to create your own input data </a:t>
              </a:r>
              <a:endParaRPr lang="en-ZA" sz="2000" b="1">
                <a:solidFill>
                  <a:schemeClr val="accent5">
                    <a:lumMod val="60000"/>
                    <a:lumOff val="40000"/>
                  </a:schemeClr>
                </a:solidFill>
                <a:latin typeface="Open Sans"/>
                <a:cs typeface="Calibri" panose="020F0502020204030204"/>
              </a:endParaRPr>
            </a:p>
          </p:txBody>
        </p:sp>
        <p:sp>
          <p:nvSpPr>
            <p:cNvPr id="12" name="Rectangle 11">
              <a:extLst>
                <a:ext uri="{FF2B5EF4-FFF2-40B4-BE49-F238E27FC236}">
                  <a16:creationId xmlns:a16="http://schemas.microsoft.com/office/drawing/2014/main" id="{ACAF9DE8-DB2F-43AE-A1F5-5C8BB8DBC262}"/>
                </a:ext>
              </a:extLst>
            </p:cNvPr>
            <p:cNvSpPr/>
            <p:nvPr/>
          </p:nvSpPr>
          <p:spPr>
            <a:xfrm>
              <a:off x="1608574" y="17161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 files</a:t>
              </a:r>
              <a:endParaRPr lang="en-US">
                <a:solidFill>
                  <a:schemeClr val="accent5">
                    <a:lumMod val="60000"/>
                    <a:lumOff val="40000"/>
                  </a:schemeClr>
                </a:solidFill>
                <a:cs typeface="Calibri" panose="020F0502020204030204"/>
              </a:endParaRPr>
            </a:p>
          </p:txBody>
        </p:sp>
      </p:grpSp>
      <p:pic>
        <p:nvPicPr>
          <p:cNvPr id="7" name="6fe2937f680164057ce111363cafc2a340d704470259297f93bee626c12b71fb" descr="6fe2937f680164057ce111363cafc2a340d704470259297f93bee626c12b71fb">
            <a:hlinkClick r:id="" action="ppaction://media"/>
            <a:extLst>
              <a:ext uri="{FF2B5EF4-FFF2-40B4-BE49-F238E27FC236}">
                <a16:creationId xmlns:a16="http://schemas.microsoft.com/office/drawing/2014/main" id="{A4E95538-2877-6348-911C-1355A45B77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0094" y="559127"/>
            <a:ext cx="812800" cy="812800"/>
          </a:xfrm>
          <a:prstGeom prst="rect">
            <a:avLst/>
          </a:prstGeom>
        </p:spPr>
      </p:pic>
    </p:spTree>
    <p:extLst>
      <p:ext uri="{BB962C8B-B14F-4D97-AF65-F5344CB8AC3E}">
        <p14:creationId xmlns:p14="http://schemas.microsoft.com/office/powerpoint/2010/main" val="37201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15.2.5 Sensitivity analysis</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sp>
        <p:nvSpPr>
          <p:cNvPr id="9" name="Content Placeholder 8">
            <a:extLst>
              <a:ext uri="{FF2B5EF4-FFF2-40B4-BE49-F238E27FC236}">
                <a16:creationId xmlns:a16="http://schemas.microsoft.com/office/drawing/2014/main" id="{5710D621-0E18-E24C-9371-2FD6B9D64060}"/>
              </a:ext>
            </a:extLst>
          </p:cNvPr>
          <p:cNvSpPr>
            <a:spLocks noGrp="1"/>
          </p:cNvSpPr>
          <p:nvPr>
            <p:ph idx="1"/>
          </p:nvPr>
        </p:nvSpPr>
        <p:spPr>
          <a:xfrm>
            <a:off x="838200" y="1825625"/>
            <a:ext cx="5257800" cy="4400514"/>
          </a:xfrm>
        </p:spPr>
        <p:txBody>
          <a:bodyPr>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A sensitivity analysis was performed to investigate the impact of solar PV and wind on system flexibility.</a:t>
            </a:r>
          </a:p>
          <a:p>
            <a:r>
              <a:rPr lang="en-US" sz="2000">
                <a:latin typeface="Open Sans" panose="020B0606030504020204" pitchFamily="34" charset="0"/>
                <a:ea typeface="Open Sans" panose="020B0606030504020204" pitchFamily="34" charset="0"/>
                <a:cs typeface="Open Sans" panose="020B0606030504020204" pitchFamily="34" charset="0"/>
              </a:rPr>
              <a:t>In the reference and REmap scenario there are no curtailment and no flexibility issues.</a:t>
            </a:r>
          </a:p>
          <a:p>
            <a:r>
              <a:rPr lang="en-US" sz="2000">
                <a:latin typeface="Open Sans" panose="020B0606030504020204" pitchFamily="34" charset="0"/>
                <a:ea typeface="Open Sans" panose="020B0606030504020204" pitchFamily="34" charset="0"/>
                <a:cs typeface="Open Sans" panose="020B0606030504020204" pitchFamily="34" charset="0"/>
              </a:rPr>
              <a:t>In the REmap scenario with 40 GW of PV, VRE curtailment starts to appear (less than 0.5%).</a:t>
            </a:r>
          </a:p>
          <a:p>
            <a:r>
              <a:rPr lang="en-US" sz="2000">
                <a:latin typeface="Open Sans" panose="020B0606030504020204" pitchFamily="34" charset="0"/>
                <a:ea typeface="Open Sans" panose="020B0606030504020204" pitchFamily="34" charset="0"/>
                <a:cs typeface="Open Sans" panose="020B0606030504020204" pitchFamily="34" charset="0"/>
              </a:rPr>
              <a:t>Optimized investment REmap scenario yields 1.9% VRE curtailment.</a:t>
            </a:r>
          </a:p>
          <a:p>
            <a:r>
              <a:rPr lang="en-US" sz="2000">
                <a:latin typeface="Open Sans" panose="020B0606030504020204" pitchFamily="34" charset="0"/>
                <a:ea typeface="Open Sans" panose="020B0606030504020204" pitchFamily="34" charset="0"/>
                <a:cs typeface="Open Sans" panose="020B0606030504020204" pitchFamily="34" charset="0"/>
              </a:rPr>
              <a:t>Good match with hydro storage installed in the system.</a:t>
            </a:r>
          </a:p>
        </p:txBody>
      </p:sp>
      <p:pic>
        <p:nvPicPr>
          <p:cNvPr id="10" name="Picture 9" descr="Chart, scatter chart&#10;&#10;Description automatically generated">
            <a:extLst>
              <a:ext uri="{FF2B5EF4-FFF2-40B4-BE49-F238E27FC236}">
                <a16:creationId xmlns:a16="http://schemas.microsoft.com/office/drawing/2014/main" id="{2FA9DDF2-7321-A446-A05E-5D1A1AFE44D9}"/>
              </a:ext>
            </a:extLst>
          </p:cNvPr>
          <p:cNvPicPr>
            <a:picLocks noChangeAspect="1"/>
          </p:cNvPicPr>
          <p:nvPr/>
        </p:nvPicPr>
        <p:blipFill>
          <a:blip r:embed="rId6"/>
          <a:stretch>
            <a:fillRect/>
          </a:stretch>
        </p:blipFill>
        <p:spPr>
          <a:xfrm>
            <a:off x="6096000" y="1756650"/>
            <a:ext cx="5524072" cy="3298196"/>
          </a:xfrm>
          <a:prstGeom prst="rect">
            <a:avLst/>
          </a:prstGeom>
        </p:spPr>
      </p:pic>
      <p:sp>
        <p:nvSpPr>
          <p:cNvPr id="11" name="TextBox 10">
            <a:extLst>
              <a:ext uri="{FF2B5EF4-FFF2-40B4-BE49-F238E27FC236}">
                <a16:creationId xmlns:a16="http://schemas.microsoft.com/office/drawing/2014/main" id="{4D958FAA-E83E-B047-A8B8-7E664CD244F6}"/>
              </a:ext>
            </a:extLst>
          </p:cNvPr>
          <p:cNvSpPr txBox="1"/>
          <p:nvPr/>
        </p:nvSpPr>
        <p:spPr>
          <a:xfrm>
            <a:off x="6598578" y="5076940"/>
            <a:ext cx="4518915" cy="646331"/>
          </a:xfrm>
          <a:prstGeom prst="rect">
            <a:avLst/>
          </a:prstGeom>
          <a:noFill/>
        </p:spPr>
        <p:txBody>
          <a:bodyPr wrap="square" rtlCol="0">
            <a:spAutoFit/>
          </a:bodyPr>
          <a:lstStyle/>
          <a:p>
            <a:pPr algn="ctr"/>
            <a:r>
              <a:rPr lang="en-US"/>
              <a:t>VRE curtailment at different levels of solar and wind penetration in 2036 (IRENA, 2019) [1].</a:t>
            </a:r>
          </a:p>
        </p:txBody>
      </p:sp>
      <p:pic>
        <p:nvPicPr>
          <p:cNvPr id="4" name="3d5d7cf2b19321d9c833ba4324c1eca140d704470259297f93bee626c12b71fb" descr="3d5d7cf2b19321d9c833ba4324c1eca140d704470259297f93bee626c12b71fb">
            <a:hlinkClick r:id="" action="ppaction://media"/>
            <a:extLst>
              <a:ext uri="{FF2B5EF4-FFF2-40B4-BE49-F238E27FC236}">
                <a16:creationId xmlns:a16="http://schemas.microsoft.com/office/drawing/2014/main" id="{53BBD3F0-01DF-DC45-904A-96F75BB5AD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5561" y="598590"/>
            <a:ext cx="812800" cy="812800"/>
          </a:xfrm>
          <a:prstGeom prst="rect">
            <a:avLst/>
          </a:prstGeom>
        </p:spPr>
      </p:pic>
    </p:spTree>
    <p:extLst>
      <p:ext uri="{BB962C8B-B14F-4D97-AF65-F5344CB8AC3E}">
        <p14:creationId xmlns:p14="http://schemas.microsoft.com/office/powerpoint/2010/main" val="17329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15.2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(2019), Thailand power system flexibility assessment: IRENA FlexTool Case Study, International Renewable Energy Agency, Abu Dhabi. </a:t>
            </a:r>
          </a:p>
          <a:p>
            <a:pPr marL="342900" indent="-342900">
              <a:buAutoNum type="arabicPeriod"/>
            </a:pPr>
            <a:r>
              <a:rPr lang="en-GB"/>
              <a:t>IRENA (2020), IRENA FlexTool Basic Training, International Renewable Energy Agency, Abu Dhabi.</a:t>
            </a:r>
          </a:p>
          <a:p>
            <a:pPr marL="342900" indent="-342900">
              <a:buAutoNum type="arabicPeriod"/>
            </a:pPr>
            <a:endParaRPr lang="en-GB"/>
          </a:p>
        </p:txBody>
      </p:sp>
    </p:spTree>
    <p:extLst>
      <p:ext uri="{BB962C8B-B14F-4D97-AF65-F5344CB8AC3E}">
        <p14:creationId xmlns:p14="http://schemas.microsoft.com/office/powerpoint/2010/main" val="1491342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15.3.1 demoModel-1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66895" y="1737"/>
            <a:ext cx="888066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9" name="Content Placeholder 8">
            <a:extLst>
              <a:ext uri="{FF2B5EF4-FFF2-40B4-BE49-F238E27FC236}">
                <a16:creationId xmlns:a16="http://schemas.microsoft.com/office/drawing/2014/main" id="{FA542C92-E4FB-3345-AC9E-403D596EC480}"/>
              </a:ext>
            </a:extLst>
          </p:cNvPr>
          <p:cNvSpPr>
            <a:spLocks noGrp="1"/>
          </p:cNvSpPr>
          <p:nvPr>
            <p:ph idx="1"/>
          </p:nvPr>
        </p:nvSpPr>
        <p:spPr>
          <a:xfrm>
            <a:off x="838200" y="1825625"/>
            <a:ext cx="5572874" cy="4277224"/>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Interconnection capacity (to other countries):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With demoModel-1, we do not know the capacity, but annual imported energy is less than 3% of annual demand.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See </a:t>
            </a:r>
            <a:r>
              <a:rPr lang="en-US" sz="2000" dirty="0" err="1">
                <a:latin typeface="Open Sans" panose="020B0606030504020204" pitchFamily="34" charset="0"/>
                <a:ea typeface="Open Sans" panose="020B0606030504020204" pitchFamily="34" charset="0"/>
                <a:cs typeface="Open Sans" panose="020B0606030504020204" pitchFamily="34" charset="0"/>
              </a:rPr>
              <a:t>gridNode</a:t>
            </a:r>
            <a:r>
              <a:rPr lang="en-US" sz="2000" dirty="0">
                <a:latin typeface="Open Sans" panose="020B0606030504020204" pitchFamily="34" charset="0"/>
                <a:ea typeface="Open Sans" panose="020B0606030504020204" pitchFamily="34" charset="0"/>
                <a:cs typeface="Open Sans" panose="020B0606030504020204" pitchFamily="34" charset="0"/>
              </a:rPr>
              <a:t> sheet in </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demoModel-1.xlsm</a:t>
            </a:r>
          </a:p>
          <a:p>
            <a:r>
              <a:rPr lang="en-US" sz="2000" dirty="0">
                <a:latin typeface="Open Sans" panose="020B0606030504020204" pitchFamily="34" charset="0"/>
                <a:ea typeface="Open Sans" panose="020B0606030504020204" pitchFamily="34" charset="0"/>
                <a:cs typeface="Open Sans" panose="020B0606030504020204" pitchFamily="34" charset="0"/>
              </a:rPr>
              <a:t>Generator ramping capabilities: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No ramping issues identified.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In a real case study, a full year run will be required.</a:t>
            </a:r>
          </a:p>
        </p:txBody>
      </p:sp>
      <p:pic>
        <p:nvPicPr>
          <p:cNvPr id="10" name="Picture 9" descr="Table&#10;&#10;Description automatically generated">
            <a:extLst>
              <a:ext uri="{FF2B5EF4-FFF2-40B4-BE49-F238E27FC236}">
                <a16:creationId xmlns:a16="http://schemas.microsoft.com/office/drawing/2014/main" id="{22CBDB22-DC12-474A-8B4F-03CD629822F0}"/>
              </a:ext>
            </a:extLst>
          </p:cNvPr>
          <p:cNvPicPr>
            <a:picLocks noChangeAspect="1"/>
          </p:cNvPicPr>
          <p:nvPr/>
        </p:nvPicPr>
        <p:blipFill>
          <a:blip r:embed="rId6"/>
          <a:stretch>
            <a:fillRect/>
          </a:stretch>
        </p:blipFill>
        <p:spPr>
          <a:xfrm>
            <a:off x="6730643" y="2049145"/>
            <a:ext cx="4853089" cy="2625597"/>
          </a:xfrm>
          <a:prstGeom prst="rect">
            <a:avLst/>
          </a:prstGeom>
        </p:spPr>
      </p:pic>
      <p:sp>
        <p:nvSpPr>
          <p:cNvPr id="11" name="TextBox 10">
            <a:extLst>
              <a:ext uri="{FF2B5EF4-FFF2-40B4-BE49-F238E27FC236}">
                <a16:creationId xmlns:a16="http://schemas.microsoft.com/office/drawing/2014/main" id="{F0775C47-C81B-934B-98DE-2502992443B4}"/>
              </a:ext>
            </a:extLst>
          </p:cNvPr>
          <p:cNvSpPr txBox="1"/>
          <p:nvPr/>
        </p:nvSpPr>
        <p:spPr>
          <a:xfrm>
            <a:off x="6897729" y="4767941"/>
            <a:ext cx="4518915" cy="369332"/>
          </a:xfrm>
          <a:prstGeom prst="rect">
            <a:avLst/>
          </a:prstGeom>
          <a:noFill/>
        </p:spPr>
        <p:txBody>
          <a:bodyPr wrap="square" rtlCol="0">
            <a:spAutoFit/>
          </a:bodyPr>
          <a:lstStyle/>
          <a:p>
            <a:pPr algn="ctr"/>
            <a:r>
              <a:rPr lang="en-US"/>
              <a:t>Flexibility enablers (IRENA, 2019) [1].</a:t>
            </a:r>
          </a:p>
        </p:txBody>
      </p:sp>
      <p:pic>
        <p:nvPicPr>
          <p:cNvPr id="4" name="4673374470bb8be40ef7a9959d02dd5140d704470259297f93bee626c12b71fb" descr="4673374470bb8be40ef7a9959d02dd5140d704470259297f93bee626c12b71fb">
            <a:hlinkClick r:id="" action="ppaction://media"/>
            <a:extLst>
              <a:ext uri="{FF2B5EF4-FFF2-40B4-BE49-F238E27FC236}">
                <a16:creationId xmlns:a16="http://schemas.microsoft.com/office/drawing/2014/main" id="{FEE55238-53C4-0143-8968-EE12FA3A17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47559" y="588491"/>
            <a:ext cx="812800" cy="812800"/>
          </a:xfrm>
          <a:prstGeom prst="rect">
            <a:avLst/>
          </a:prstGeom>
        </p:spPr>
      </p:pic>
    </p:spTree>
    <p:extLst>
      <p:ext uri="{BB962C8B-B14F-4D97-AF65-F5344CB8AC3E}">
        <p14:creationId xmlns:p14="http://schemas.microsoft.com/office/powerpoint/2010/main" val="13666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15.3.2 demoModel-1</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66895" y="1737"/>
            <a:ext cx="973410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9" name="Content Placeholder 8">
            <a:extLst>
              <a:ext uri="{FF2B5EF4-FFF2-40B4-BE49-F238E27FC236}">
                <a16:creationId xmlns:a16="http://schemas.microsoft.com/office/drawing/2014/main" id="{4073D8E0-2040-4E48-A636-D160FB185F91}"/>
              </a:ext>
            </a:extLst>
          </p:cNvPr>
          <p:cNvSpPr>
            <a:spLocks noGrp="1"/>
          </p:cNvSpPr>
          <p:nvPr>
            <p:ph idx="1"/>
          </p:nvPr>
        </p:nvSpPr>
        <p:spPr>
          <a:xfrm>
            <a:off x="838200" y="1825625"/>
            <a:ext cx="4518916" cy="4390240"/>
          </a:xfrm>
        </p:spPr>
        <p:txBody>
          <a:bodyPr vert="horz" lIns="91440" tIns="45720" rIns="91440" bIns="45720" rtlCol="0" anchor="t">
            <a:normAutofit/>
          </a:bodyPr>
          <a:lstStyle/>
          <a:p>
            <a:r>
              <a:rPr lang="en-US" sz="2000" dirty="0"/>
              <a:t>Matching demand with VRE:</a:t>
            </a:r>
          </a:p>
          <a:p>
            <a:pPr lvl="1"/>
            <a:r>
              <a:rPr lang="en-US" sz="2000" dirty="0"/>
              <a:t>Peak demand after sunset (see dispatch figures).</a:t>
            </a:r>
          </a:p>
          <a:p>
            <a:pPr lvl="1"/>
            <a:r>
              <a:rPr lang="en-US" sz="2000" dirty="0"/>
              <a:t>Annual time series of wind and solar do not have large seasonal variability (</a:t>
            </a:r>
            <a:r>
              <a:rPr lang="en-US" sz="2000" b="1" dirty="0" err="1"/>
              <a:t>ts_cf</a:t>
            </a:r>
            <a:r>
              <a:rPr lang="en-US" sz="2000" b="1" dirty="0"/>
              <a:t> </a:t>
            </a:r>
            <a:r>
              <a:rPr lang="en-US" sz="2000" dirty="0"/>
              <a:t>sheet).</a:t>
            </a:r>
          </a:p>
          <a:p>
            <a:r>
              <a:rPr lang="en-US" sz="2000" dirty="0"/>
              <a:t>Hydro inflow stability:</a:t>
            </a:r>
          </a:p>
          <a:p>
            <a:pPr lvl="1"/>
            <a:r>
              <a:rPr lang="en-US" sz="2000" dirty="0"/>
              <a:t>Run of river (</a:t>
            </a:r>
            <a:r>
              <a:rPr lang="en-US" sz="2000" dirty="0" err="1"/>
              <a:t>Hydro_ROR</a:t>
            </a:r>
            <a:r>
              <a:rPr lang="en-US" sz="2000" dirty="0"/>
              <a:t>) production has large variance between seasons (</a:t>
            </a:r>
            <a:r>
              <a:rPr lang="en-US" sz="2000" b="1" dirty="0" err="1"/>
              <a:t>ts_inflow</a:t>
            </a:r>
            <a:r>
              <a:rPr lang="en-US" sz="2000" dirty="0"/>
              <a:t> sheet)</a:t>
            </a:r>
          </a:p>
          <a:p>
            <a:pPr lvl="1"/>
            <a:r>
              <a:rPr lang="en-US" sz="2000" dirty="0"/>
              <a:t>Reservoir hydro inflow is more stable between the seasons.</a:t>
            </a:r>
          </a:p>
          <a:p>
            <a:pPr lvl="1"/>
            <a:r>
              <a:rPr lang="en-US" sz="2000" dirty="0"/>
              <a:t>No data about different years.</a:t>
            </a:r>
          </a:p>
        </p:txBody>
      </p:sp>
      <p:pic>
        <p:nvPicPr>
          <p:cNvPr id="10" name="Picture 9" descr="Table&#10;&#10;Description automatically generated">
            <a:extLst>
              <a:ext uri="{FF2B5EF4-FFF2-40B4-BE49-F238E27FC236}">
                <a16:creationId xmlns:a16="http://schemas.microsoft.com/office/drawing/2014/main" id="{DEA90D1A-0F9C-174B-A2A4-B3ABC9AA05B2}"/>
              </a:ext>
            </a:extLst>
          </p:cNvPr>
          <p:cNvPicPr>
            <a:picLocks noChangeAspect="1"/>
          </p:cNvPicPr>
          <p:nvPr/>
        </p:nvPicPr>
        <p:blipFill>
          <a:blip r:embed="rId6"/>
          <a:stretch>
            <a:fillRect/>
          </a:stretch>
        </p:blipFill>
        <p:spPr>
          <a:xfrm>
            <a:off x="6096000" y="2112830"/>
            <a:ext cx="5422526" cy="2933671"/>
          </a:xfrm>
          <a:prstGeom prst="rect">
            <a:avLst/>
          </a:prstGeom>
        </p:spPr>
      </p:pic>
      <p:sp>
        <p:nvSpPr>
          <p:cNvPr id="11" name="TextBox 10">
            <a:extLst>
              <a:ext uri="{FF2B5EF4-FFF2-40B4-BE49-F238E27FC236}">
                <a16:creationId xmlns:a16="http://schemas.microsoft.com/office/drawing/2014/main" id="{D3407207-00A8-F846-A1AC-8B1AC014EA34}"/>
              </a:ext>
            </a:extLst>
          </p:cNvPr>
          <p:cNvSpPr txBox="1"/>
          <p:nvPr/>
        </p:nvSpPr>
        <p:spPr>
          <a:xfrm>
            <a:off x="6547805" y="5077278"/>
            <a:ext cx="4518915" cy="369332"/>
          </a:xfrm>
          <a:prstGeom prst="rect">
            <a:avLst/>
          </a:prstGeom>
          <a:noFill/>
        </p:spPr>
        <p:txBody>
          <a:bodyPr wrap="square" rtlCol="0">
            <a:spAutoFit/>
          </a:bodyPr>
          <a:lstStyle/>
          <a:p>
            <a:pPr algn="ctr"/>
            <a:r>
              <a:rPr lang="en-US"/>
              <a:t>Flexibility enablers (IRENA, 2019) [1].</a:t>
            </a:r>
          </a:p>
        </p:txBody>
      </p:sp>
      <p:pic>
        <p:nvPicPr>
          <p:cNvPr id="4" name="0735036713a2ea8b11e279a2d57bfcd640d704470259297f93bee626c12b71fb" descr="0735036713a2ea8b11e279a2d57bfcd640d704470259297f93bee626c12b71fb">
            <a:hlinkClick r:id="" action="ppaction://media"/>
            <a:extLst>
              <a:ext uri="{FF2B5EF4-FFF2-40B4-BE49-F238E27FC236}">
                <a16:creationId xmlns:a16="http://schemas.microsoft.com/office/drawing/2014/main" id="{D57AC4BE-ED46-A340-B4E9-8224D5DCD6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88199" y="619268"/>
            <a:ext cx="812800" cy="812800"/>
          </a:xfrm>
          <a:prstGeom prst="rect">
            <a:avLst/>
          </a:prstGeom>
        </p:spPr>
      </p:pic>
    </p:spTree>
    <p:extLst>
      <p:ext uri="{BB962C8B-B14F-4D97-AF65-F5344CB8AC3E}">
        <p14:creationId xmlns:p14="http://schemas.microsoft.com/office/powerpoint/2010/main" val="964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15.3.3 demoModel-1</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66895" y="1737"/>
            <a:ext cx="992714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9" name="Content Placeholder 8">
            <a:extLst>
              <a:ext uri="{FF2B5EF4-FFF2-40B4-BE49-F238E27FC236}">
                <a16:creationId xmlns:a16="http://schemas.microsoft.com/office/drawing/2014/main" id="{DB5E79E2-2CCF-5C43-B5A0-5E668E0863B7}"/>
              </a:ext>
            </a:extLst>
          </p:cNvPr>
          <p:cNvSpPr>
            <a:spLocks noGrp="1"/>
          </p:cNvSpPr>
          <p:nvPr>
            <p:ph idx="1"/>
          </p:nvPr>
        </p:nvSpPr>
        <p:spPr>
          <a:xfrm>
            <a:off x="838200" y="1825625"/>
            <a:ext cx="6641387" cy="4349144"/>
          </a:xfrm>
        </p:spPr>
        <p:txBody>
          <a:bodyPr>
            <a:normAutofit lnSpcReduction="10000"/>
          </a:bodyPr>
          <a:lstStyle/>
          <a:p>
            <a:r>
              <a:rPr lang="en-US" sz="2000">
                <a:latin typeface="Open Sans" panose="020B0606030504020204" pitchFamily="34" charset="0"/>
                <a:ea typeface="Open Sans" panose="020B0606030504020204" pitchFamily="34" charset="0"/>
                <a:cs typeface="Open Sans" panose="020B0606030504020204" pitchFamily="34" charset="0"/>
              </a:rPr>
              <a:t>Strength of internal grid:</a:t>
            </a:r>
          </a:p>
          <a:p>
            <a:pPr lvl="1"/>
            <a:r>
              <a:rPr lang="en-US" sz="2000">
                <a:latin typeface="Open Sans" panose="020B0606030504020204" pitchFamily="34" charset="0"/>
                <a:ea typeface="Open Sans" panose="020B0606030504020204" pitchFamily="34" charset="0"/>
                <a:cs typeface="Open Sans" panose="020B0606030504020204" pitchFamily="34" charset="0"/>
              </a:rPr>
              <a:t>node A has a loss of load and node C has excess capacity. Therefore, the transmission lines do not have enough capacity.</a:t>
            </a:r>
          </a:p>
          <a:p>
            <a:pPr lvl="1"/>
            <a:r>
              <a:rPr lang="en-US" sz="2000">
                <a:latin typeface="Open Sans" panose="020B0606030504020204" pitchFamily="34" charset="0"/>
                <a:ea typeface="Open Sans" panose="020B0606030504020204" pitchFamily="34" charset="0"/>
                <a:cs typeface="Open Sans" panose="020B0606030504020204" pitchFamily="34" charset="0"/>
              </a:rPr>
              <a:t>Flagged low.</a:t>
            </a:r>
          </a:p>
          <a:p>
            <a:r>
              <a:rPr lang="en-US" sz="2000">
                <a:latin typeface="Open Sans" panose="020B0606030504020204" pitchFamily="34" charset="0"/>
                <a:ea typeface="Open Sans" panose="020B0606030504020204" pitchFamily="34" charset="0"/>
                <a:cs typeface="Open Sans" panose="020B0606030504020204" pitchFamily="34" charset="0"/>
              </a:rPr>
              <a:t>Storage versus annual demand:</a:t>
            </a:r>
          </a:p>
          <a:p>
            <a:pPr lvl="1"/>
            <a:r>
              <a:rPr lang="en-US" sz="2000">
                <a:latin typeface="Open Sans" panose="020B0606030504020204" pitchFamily="34" charset="0"/>
                <a:ea typeface="Open Sans" panose="020B0606030504020204" pitchFamily="34" charset="0"/>
                <a:cs typeface="Open Sans" panose="020B0606030504020204" pitchFamily="34" charset="0"/>
              </a:rPr>
              <a:t>Check storage capacity input data </a:t>
            </a:r>
            <a:r>
              <a:rPr lang="en-US" sz="2000" b="1">
                <a:latin typeface="Open Sans" panose="020B0606030504020204" pitchFamily="34" charset="0"/>
                <a:ea typeface="Open Sans" panose="020B0606030504020204" pitchFamily="34" charset="0"/>
                <a:cs typeface="Open Sans" panose="020B0606030504020204" pitchFamily="34" charset="0"/>
              </a:rPr>
              <a:t>units </a:t>
            </a:r>
            <a:r>
              <a:rPr lang="en-US" sz="2000">
                <a:latin typeface="Open Sans" panose="020B0606030504020204" pitchFamily="34" charset="0"/>
                <a:ea typeface="Open Sans" panose="020B0606030504020204" pitchFamily="34" charset="0"/>
                <a:cs typeface="Open Sans" panose="020B0606030504020204" pitchFamily="34" charset="0"/>
              </a:rPr>
              <a:t>sheet.</a:t>
            </a:r>
          </a:p>
          <a:p>
            <a:pPr lvl="1"/>
            <a:r>
              <a:rPr lang="en-US" sz="2000">
                <a:latin typeface="Open Sans" panose="020B0606030504020204" pitchFamily="34" charset="0"/>
                <a:ea typeface="Open Sans" panose="020B0606030504020204" pitchFamily="34" charset="0"/>
                <a:cs typeface="Open Sans" panose="020B0606030504020204" pitchFamily="34" charset="0"/>
              </a:rPr>
              <a:t>Check annual demand from input data </a:t>
            </a:r>
            <a:r>
              <a:rPr lang="en-US" sz="2000" b="1">
                <a:latin typeface="Open Sans" panose="020B0606030504020204" pitchFamily="34" charset="0"/>
                <a:ea typeface="Open Sans" panose="020B0606030504020204" pitchFamily="34" charset="0"/>
                <a:cs typeface="Open Sans" panose="020B0606030504020204" pitchFamily="34" charset="0"/>
              </a:rPr>
              <a:t>gridNode</a:t>
            </a:r>
            <a:r>
              <a:rPr lang="en-US" sz="2000">
                <a:latin typeface="Open Sans" panose="020B0606030504020204" pitchFamily="34" charset="0"/>
                <a:ea typeface="Open Sans" panose="020B0606030504020204" pitchFamily="34" charset="0"/>
                <a:cs typeface="Open Sans" panose="020B0606030504020204" pitchFamily="34" charset="0"/>
              </a:rPr>
              <a:t> sheet.</a:t>
            </a:r>
          </a:p>
          <a:p>
            <a:pPr lvl="1"/>
            <a:r>
              <a:rPr lang="en-US" sz="2000">
                <a:latin typeface="Open Sans" panose="020B0606030504020204" pitchFamily="34" charset="0"/>
                <a:ea typeface="Open Sans" panose="020B0606030504020204" pitchFamily="34" charset="0"/>
                <a:cs typeface="Open Sans" panose="020B0606030504020204" pitchFamily="34" charset="0"/>
              </a:rPr>
              <a:t>Calculate the storage / total annual demand (~1%).</a:t>
            </a:r>
          </a:p>
          <a:p>
            <a:pPr lvl="1"/>
            <a:r>
              <a:rPr lang="en-US" sz="2000">
                <a:latin typeface="Open Sans" panose="020B0606030504020204" pitchFamily="34" charset="0"/>
                <a:ea typeface="Open Sans" panose="020B0606030504020204" pitchFamily="34" charset="0"/>
                <a:cs typeface="Open Sans" panose="020B0606030504020204" pitchFamily="34" charset="0"/>
              </a:rPr>
              <a:t>Reservoir hydro unit is small compared to the annual demand.</a:t>
            </a:r>
          </a:p>
          <a:p>
            <a:pPr lvl="1"/>
            <a:r>
              <a:rPr lang="en-US" sz="2000">
                <a:latin typeface="Open Sans" panose="020B0606030504020204" pitchFamily="34" charset="0"/>
                <a:ea typeface="Open Sans" panose="020B0606030504020204" pitchFamily="34" charset="0"/>
                <a:cs typeface="Open Sans" panose="020B0606030504020204" pitchFamily="34" charset="0"/>
              </a:rPr>
              <a:t>Flagged low</a:t>
            </a:r>
          </a:p>
          <a:p>
            <a:pPr lvl="1"/>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Table&#10;&#10;Description automatically generated">
            <a:extLst>
              <a:ext uri="{FF2B5EF4-FFF2-40B4-BE49-F238E27FC236}">
                <a16:creationId xmlns:a16="http://schemas.microsoft.com/office/drawing/2014/main" id="{FBE39127-9A97-B14F-9120-18C50F3C2F1B}"/>
              </a:ext>
            </a:extLst>
          </p:cNvPr>
          <p:cNvPicPr>
            <a:picLocks noChangeAspect="1"/>
          </p:cNvPicPr>
          <p:nvPr/>
        </p:nvPicPr>
        <p:blipFill>
          <a:blip r:embed="rId6"/>
          <a:stretch>
            <a:fillRect/>
          </a:stretch>
        </p:blipFill>
        <p:spPr>
          <a:xfrm>
            <a:off x="7312645" y="2166958"/>
            <a:ext cx="4389619" cy="2379500"/>
          </a:xfrm>
          <a:prstGeom prst="rect">
            <a:avLst/>
          </a:prstGeom>
        </p:spPr>
      </p:pic>
      <p:sp>
        <p:nvSpPr>
          <p:cNvPr id="11" name="TextBox 10">
            <a:extLst>
              <a:ext uri="{FF2B5EF4-FFF2-40B4-BE49-F238E27FC236}">
                <a16:creationId xmlns:a16="http://schemas.microsoft.com/office/drawing/2014/main" id="{8B1A5979-E3BF-394C-AD04-51B7EB3E993E}"/>
              </a:ext>
            </a:extLst>
          </p:cNvPr>
          <p:cNvSpPr txBox="1"/>
          <p:nvPr/>
        </p:nvSpPr>
        <p:spPr>
          <a:xfrm>
            <a:off x="7331468" y="4560583"/>
            <a:ext cx="4518915" cy="369332"/>
          </a:xfrm>
          <a:prstGeom prst="rect">
            <a:avLst/>
          </a:prstGeom>
          <a:noFill/>
        </p:spPr>
        <p:txBody>
          <a:bodyPr wrap="square" rtlCol="0">
            <a:spAutoFit/>
          </a:bodyPr>
          <a:lstStyle/>
          <a:p>
            <a:pPr algn="ctr"/>
            <a:r>
              <a:rPr lang="en-US"/>
              <a:t>Flexibility enablers (IRENA, 2019) [1].</a:t>
            </a:r>
          </a:p>
        </p:txBody>
      </p:sp>
      <p:pic>
        <p:nvPicPr>
          <p:cNvPr id="4" name="34718a1b9a705b1f24a7a9c8ab587b6f40d704470259297f93bee626c12b71fb" descr="34718a1b9a705b1f24a7a9c8ab587b6f40d704470259297f93bee626c12b71fb">
            <a:hlinkClick r:id="" action="ppaction://media"/>
            <a:extLst>
              <a:ext uri="{FF2B5EF4-FFF2-40B4-BE49-F238E27FC236}">
                <a16:creationId xmlns:a16="http://schemas.microsoft.com/office/drawing/2014/main" id="{C761C370-2A23-354A-A8E7-1EBA2DA380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97028" y="598590"/>
            <a:ext cx="812800" cy="812800"/>
          </a:xfrm>
          <a:prstGeom prst="rect">
            <a:avLst/>
          </a:prstGeom>
        </p:spPr>
      </p:pic>
    </p:spTree>
    <p:extLst>
      <p:ext uri="{BB962C8B-B14F-4D97-AF65-F5344CB8AC3E}">
        <p14:creationId xmlns:p14="http://schemas.microsoft.com/office/powerpoint/2010/main" val="34039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15.3.4 demoModel-1</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1737"/>
            <a:ext cx="1044530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9" name="Content Placeholder 8">
            <a:extLst>
              <a:ext uri="{FF2B5EF4-FFF2-40B4-BE49-F238E27FC236}">
                <a16:creationId xmlns:a16="http://schemas.microsoft.com/office/drawing/2014/main" id="{FAE7E1A3-DD88-F641-9B2B-D0FA1ED614D3}"/>
              </a:ext>
            </a:extLst>
          </p:cNvPr>
          <p:cNvSpPr>
            <a:spLocks noGrp="1"/>
          </p:cNvSpPr>
          <p:nvPr>
            <p:ph idx="1"/>
          </p:nvPr>
        </p:nvSpPr>
        <p:spPr>
          <a:xfrm>
            <a:off x="170380" y="1841919"/>
            <a:ext cx="8665396" cy="4349144"/>
          </a:xfrm>
        </p:spPr>
        <p:txBody>
          <a:bodyPr vert="horz" lIns="91440" tIns="45720" rIns="91440" bIns="45720" rtlCol="0" anchor="t">
            <a:noAutofit/>
          </a:bodyPr>
          <a:lstStyle/>
          <a:p>
            <a:r>
              <a:rPr lang="en-US" sz="2000">
                <a:latin typeface="Open Sans" panose="020B0606030504020204" pitchFamily="34" charset="0"/>
                <a:ea typeface="Open Sans" panose="020B0606030504020204" pitchFamily="34" charset="0"/>
                <a:cs typeface="Open Sans" panose="020B0606030504020204" pitchFamily="34" charset="0"/>
              </a:rPr>
              <a:t>Geographic dispersion of VRE generation and demand</a:t>
            </a:r>
          </a:p>
          <a:p>
            <a:pPr lvl="1"/>
            <a:r>
              <a:rPr lang="en-US" sz="2000">
                <a:latin typeface="Open Sans" panose="020B0606030504020204" pitchFamily="34" charset="0"/>
                <a:ea typeface="Open Sans" panose="020B0606030504020204" pitchFamily="34" charset="0"/>
                <a:cs typeface="Open Sans" panose="020B0606030504020204" pitchFamily="34" charset="0"/>
              </a:rPr>
              <a:t>Check node level demand from input data </a:t>
            </a:r>
            <a:r>
              <a:rPr lang="en-US" sz="2000" b="1">
                <a:latin typeface="Open Sans" panose="020B0606030504020204" pitchFamily="34" charset="0"/>
                <a:ea typeface="Open Sans" panose="020B0606030504020204" pitchFamily="34" charset="0"/>
                <a:cs typeface="Open Sans" panose="020B0606030504020204" pitchFamily="34" charset="0"/>
              </a:rPr>
              <a:t>gridNode sheet</a:t>
            </a:r>
            <a:r>
              <a:rPr lang="en-US" sz="2000">
                <a:latin typeface="Open Sans" panose="020B0606030504020204" pitchFamily="34" charset="0"/>
                <a:ea typeface="Open Sans" panose="020B0606030504020204" pitchFamily="34" charset="0"/>
                <a:cs typeface="Open Sans" panose="020B0606030504020204" pitchFamily="34" charset="0"/>
              </a:rPr>
              <a:t>.</a:t>
            </a:r>
          </a:p>
          <a:p>
            <a:pPr lvl="1"/>
            <a:r>
              <a:rPr lang="en-US" sz="2000">
                <a:latin typeface="Open Sans" panose="020B0606030504020204" pitchFamily="34" charset="0"/>
                <a:ea typeface="Open Sans" panose="020B0606030504020204" pitchFamily="34" charset="0"/>
                <a:cs typeface="Open Sans" panose="020B0606030504020204" pitchFamily="34" charset="0"/>
              </a:rPr>
              <a:t>Check node level VRE generation from results file: </a:t>
            </a:r>
            <a:r>
              <a:rPr lang="en-US" sz="2000" b="1" err="1">
                <a:latin typeface="Open Sans" panose="020B0606030504020204" pitchFamily="34" charset="0"/>
                <a:ea typeface="Open Sans" panose="020B0606030504020204" pitchFamily="34" charset="0"/>
                <a:cs typeface="Open Sans" panose="020B0606030504020204" pitchFamily="34" charset="0"/>
              </a:rPr>
              <a:t>units_elec</a:t>
            </a:r>
            <a:r>
              <a:rPr lang="en-US" sz="2000">
                <a:latin typeface="Open Sans" panose="020B0606030504020204" pitchFamily="34" charset="0"/>
                <a:ea typeface="Open Sans" panose="020B0606030504020204" pitchFamily="34" charset="0"/>
                <a:cs typeface="Open Sans" panose="020B0606030504020204" pitchFamily="34" charset="0"/>
              </a:rPr>
              <a:t> sheet.</a:t>
            </a:r>
          </a:p>
          <a:p>
            <a:pPr lvl="1">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node A – 53% of demand, 2% of VRE generation.</a:t>
            </a:r>
          </a:p>
          <a:p>
            <a:pPr lvl="1">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node B – 17% of demand, 60% of VRE generation.</a:t>
            </a:r>
          </a:p>
          <a:p>
            <a:pPr lvl="1">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node C – 27% of demand, 37% of VRE generation.</a:t>
            </a:r>
          </a:p>
          <a:p>
            <a:pPr lvl="1">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node D – 3% of demand, 1% of VRE generation.</a:t>
            </a:r>
          </a:p>
          <a:p>
            <a:pPr lvl="1"/>
            <a:r>
              <a:rPr lang="en-US" sz="2000">
                <a:latin typeface="Open Sans" panose="020B0606030504020204" pitchFamily="34" charset="0"/>
                <a:ea typeface="Open Sans" panose="020B0606030504020204" pitchFamily="34" charset="0"/>
                <a:cs typeface="Open Sans" panose="020B0606030504020204" pitchFamily="34" charset="0"/>
              </a:rPr>
              <a:t>Flagged low, but future investments might make it medium.</a:t>
            </a:r>
          </a:p>
          <a:p>
            <a:r>
              <a:rPr lang="en-US" sz="2000">
                <a:latin typeface="Open Sans" panose="020B0606030504020204" pitchFamily="34" charset="0"/>
                <a:ea typeface="Open Sans" panose="020B0606030504020204" pitchFamily="34" charset="0"/>
                <a:cs typeface="Open Sans" panose="020B0606030504020204" pitchFamily="34" charset="0"/>
              </a:rPr>
              <a:t>Minimum demand versus VRE capacity</a:t>
            </a:r>
          </a:p>
          <a:p>
            <a:pPr lvl="1"/>
            <a:r>
              <a:rPr lang="en-US" sz="2000">
                <a:latin typeface="Open Sans"/>
                <a:ea typeface="Open Sans" panose="020B0606030504020204" pitchFamily="34" charset="0"/>
                <a:cs typeface="Open Sans" panose="020B0606030504020204" pitchFamily="34" charset="0"/>
              </a:rPr>
              <a:t>Check minimum net load (demand + export </a:t>
            </a:r>
            <a:r>
              <a:rPr lang="en-US" sz="2000">
                <a:ea typeface="+mn-lt"/>
                <a:cs typeface="+mn-lt"/>
              </a:rPr>
              <a:t>−</a:t>
            </a:r>
            <a:r>
              <a:rPr lang="en-US" sz="2000">
                <a:latin typeface="Open Sans"/>
                <a:ea typeface="Open Sans" panose="020B0606030504020204" pitchFamily="34" charset="0"/>
                <a:cs typeface="Open Sans" panose="020B0606030504020204" pitchFamily="34" charset="0"/>
              </a:rPr>
              <a:t> import </a:t>
            </a:r>
            <a:r>
              <a:rPr lang="en-US" sz="2000">
                <a:ea typeface="+mn-lt"/>
                <a:cs typeface="+mn-lt"/>
              </a:rPr>
              <a:t>−</a:t>
            </a:r>
            <a:r>
              <a:rPr lang="en-US" sz="2000">
                <a:latin typeface="Open Sans"/>
                <a:ea typeface="Open Sans" panose="020B0606030504020204" pitchFamily="34" charset="0"/>
                <a:cs typeface="Open Sans" panose="020B0606030504020204" pitchFamily="34" charset="0"/>
              </a:rPr>
              <a:t> VRE) from results file from </a:t>
            </a:r>
            <a:r>
              <a:rPr lang="en-US" sz="2000" b="1" err="1">
                <a:latin typeface="Open Sans"/>
                <a:ea typeface="Open Sans" panose="020B0606030504020204" pitchFamily="34" charset="0"/>
                <a:cs typeface="Open Sans" panose="020B0606030504020204" pitchFamily="34" charset="0"/>
              </a:rPr>
              <a:t>genUnit_elec</a:t>
            </a:r>
            <a:r>
              <a:rPr lang="en-US" sz="2000" b="1">
                <a:latin typeface="Open Sans"/>
                <a:ea typeface="Open Sans" panose="020B0606030504020204" pitchFamily="34" charset="0"/>
                <a:cs typeface="Open Sans" panose="020B0606030504020204" pitchFamily="34" charset="0"/>
              </a:rPr>
              <a:t> sheet</a:t>
            </a:r>
            <a:endParaRPr lang="en-US" sz="2000">
              <a:latin typeface="Open Sans"/>
              <a:ea typeface="Open Sans" panose="020B0606030504020204" pitchFamily="34" charset="0"/>
              <a:cs typeface="Open Sans" panose="020B0606030504020204" pitchFamily="34" charset="0"/>
            </a:endParaRPr>
          </a:p>
          <a:p>
            <a:pPr lvl="1"/>
            <a:r>
              <a:rPr lang="en-US" sz="2000">
                <a:latin typeface="Open Sans" panose="020B0606030504020204" pitchFamily="34" charset="0"/>
                <a:ea typeface="Open Sans" panose="020B0606030504020204" pitchFamily="34" charset="0"/>
                <a:cs typeface="Open Sans" panose="020B0606030504020204" pitchFamily="34" charset="0"/>
              </a:rPr>
              <a:t>In </a:t>
            </a:r>
            <a:r>
              <a:rPr lang="en-US" sz="2000" err="1">
                <a:latin typeface="Open Sans" panose="020B0606030504020204" pitchFamily="34" charset="0"/>
                <a:ea typeface="Open Sans" panose="020B0606030504020204" pitchFamily="34" charset="0"/>
                <a:cs typeface="Open Sans" panose="020B0606030504020204" pitchFamily="34" charset="0"/>
              </a:rPr>
              <a:t>invest_all</a:t>
            </a:r>
            <a:r>
              <a:rPr lang="en-US" sz="2000">
                <a:latin typeface="Open Sans" panose="020B0606030504020204" pitchFamily="34" charset="0"/>
                <a:ea typeface="Open Sans" panose="020B0606030504020204" pitchFamily="34" charset="0"/>
                <a:cs typeface="Open Sans" panose="020B0606030504020204" pitchFamily="34" charset="0"/>
              </a:rPr>
              <a:t> scenario, the minimum net load is 675 MW, no issues here either.</a:t>
            </a:r>
          </a:p>
        </p:txBody>
      </p:sp>
      <p:pic>
        <p:nvPicPr>
          <p:cNvPr id="10" name="Picture 9">
            <a:extLst>
              <a:ext uri="{FF2B5EF4-FFF2-40B4-BE49-F238E27FC236}">
                <a16:creationId xmlns:a16="http://schemas.microsoft.com/office/drawing/2014/main" id="{EB7CE552-52F9-D846-9B47-883C0A022284}"/>
              </a:ext>
            </a:extLst>
          </p:cNvPr>
          <p:cNvPicPr>
            <a:picLocks noChangeAspect="1"/>
          </p:cNvPicPr>
          <p:nvPr/>
        </p:nvPicPr>
        <p:blipFill>
          <a:blip r:embed="rId6"/>
          <a:stretch>
            <a:fillRect/>
          </a:stretch>
        </p:blipFill>
        <p:spPr>
          <a:xfrm>
            <a:off x="8098149" y="2806571"/>
            <a:ext cx="3590928" cy="1940089"/>
          </a:xfrm>
          <a:prstGeom prst="rect">
            <a:avLst/>
          </a:prstGeom>
        </p:spPr>
      </p:pic>
      <p:sp>
        <p:nvSpPr>
          <p:cNvPr id="11" name="TextBox 10">
            <a:extLst>
              <a:ext uri="{FF2B5EF4-FFF2-40B4-BE49-F238E27FC236}">
                <a16:creationId xmlns:a16="http://schemas.microsoft.com/office/drawing/2014/main" id="{7AE0FB19-9688-3C4B-AC05-98B1A7587BB0}"/>
              </a:ext>
            </a:extLst>
          </p:cNvPr>
          <p:cNvSpPr txBox="1"/>
          <p:nvPr/>
        </p:nvSpPr>
        <p:spPr>
          <a:xfrm>
            <a:off x="7673085" y="4710796"/>
            <a:ext cx="4518915" cy="307777"/>
          </a:xfrm>
          <a:prstGeom prst="rect">
            <a:avLst/>
          </a:prstGeom>
          <a:noFill/>
        </p:spPr>
        <p:txBody>
          <a:bodyPr wrap="square" rtlCol="0">
            <a:spAutoFit/>
          </a:bodyPr>
          <a:lstStyle/>
          <a:p>
            <a:pPr algn="ctr"/>
            <a:r>
              <a:rPr lang="en-US" sz="1200"/>
              <a:t>Flexibility enablers (IRENA, 2019) [1].</a:t>
            </a:r>
          </a:p>
        </p:txBody>
      </p:sp>
      <p:pic>
        <p:nvPicPr>
          <p:cNvPr id="4" name="8fac1ca2f1a5af2b0129a4a92755c14d40d704470259297f93bee626c12b71fb" descr="8fac1ca2f1a5af2b0129a4a92755c14d40d704470259297f93bee626c12b71fb">
            <a:hlinkClick r:id="" action="ppaction://media"/>
            <a:extLst>
              <a:ext uri="{FF2B5EF4-FFF2-40B4-BE49-F238E27FC236}">
                <a16:creationId xmlns:a16="http://schemas.microsoft.com/office/drawing/2014/main" id="{0090F854-A16E-2F4D-ABDA-B42ADEB67B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24736" y="598590"/>
            <a:ext cx="812800" cy="812800"/>
          </a:xfrm>
          <a:prstGeom prst="rect">
            <a:avLst/>
          </a:prstGeom>
        </p:spPr>
      </p:pic>
    </p:spTree>
    <p:extLst>
      <p:ext uri="{BB962C8B-B14F-4D97-AF65-F5344CB8AC3E}">
        <p14:creationId xmlns:p14="http://schemas.microsoft.com/office/powerpoint/2010/main" val="32607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15.3.5 Representative time periods</a:t>
            </a:r>
            <a:endParaRPr lang="en-US">
              <a:solidFill>
                <a:schemeClr val="accent5">
                  <a:lumMod val="60000"/>
                  <a:lumOff val="40000"/>
                </a:schemeClr>
              </a:solidFill>
            </a:endParaRPr>
          </a:p>
        </p:txBody>
      </p:sp>
      <p:pic>
        <p:nvPicPr>
          <p:cNvPr id="10" name="Picture 9" descr="Chart&#10;&#10;Description automatically generated">
            <a:extLst>
              <a:ext uri="{FF2B5EF4-FFF2-40B4-BE49-F238E27FC236}">
                <a16:creationId xmlns:a16="http://schemas.microsoft.com/office/drawing/2014/main" id="{4D1E412A-9CF3-9C49-9203-601761A2F994}"/>
              </a:ext>
            </a:extLst>
          </p:cNvPr>
          <p:cNvPicPr>
            <a:picLocks noChangeAspect="1"/>
          </p:cNvPicPr>
          <p:nvPr/>
        </p:nvPicPr>
        <p:blipFill>
          <a:blip r:embed="rId6"/>
          <a:stretch>
            <a:fillRect/>
          </a:stretch>
        </p:blipFill>
        <p:spPr>
          <a:xfrm>
            <a:off x="7215724" y="1378440"/>
            <a:ext cx="4138077" cy="4618703"/>
          </a:xfrm>
          <a:prstGeom prst="rect">
            <a:avLst/>
          </a:prstGeom>
        </p:spPr>
      </p:pic>
      <p:sp>
        <p:nvSpPr>
          <p:cNvPr id="9" name="Content Placeholder 8">
            <a:extLst>
              <a:ext uri="{FF2B5EF4-FFF2-40B4-BE49-F238E27FC236}">
                <a16:creationId xmlns:a16="http://schemas.microsoft.com/office/drawing/2014/main" id="{873752B7-0974-DA4A-AC57-F9BEFEDDD2FA}"/>
              </a:ext>
            </a:extLst>
          </p:cNvPr>
          <p:cNvSpPr>
            <a:spLocks noGrp="1"/>
          </p:cNvSpPr>
          <p:nvPr>
            <p:ph idx="1"/>
          </p:nvPr>
        </p:nvSpPr>
        <p:spPr>
          <a:xfrm>
            <a:off x="838199" y="1825625"/>
            <a:ext cx="6266936" cy="4629581"/>
          </a:xfrm>
        </p:spPr>
        <p:txBody>
          <a:bodyPr>
            <a:noAutofit/>
          </a:bodyPr>
          <a:lstStyle/>
          <a:p>
            <a:r>
              <a:rPr lang="en-US" sz="2000">
                <a:latin typeface="Open Sans" panose="020B0606030504020204" pitchFamily="34" charset="0"/>
                <a:ea typeface="Open Sans" panose="020B0606030504020204" pitchFamily="34" charset="0"/>
                <a:cs typeface="Open Sans" panose="020B0606030504020204" pitchFamily="34" charset="0"/>
              </a:rPr>
              <a:t>Selecting representative days based on:</a:t>
            </a:r>
          </a:p>
          <a:p>
            <a:pPr lvl="1"/>
            <a:r>
              <a:rPr lang="en-US" sz="2000">
                <a:latin typeface="Open Sans" panose="020B0606030504020204" pitchFamily="34" charset="0"/>
                <a:ea typeface="Open Sans" panose="020B0606030504020204" pitchFamily="34" charset="0"/>
                <a:cs typeface="Open Sans" panose="020B0606030504020204" pitchFamily="34" charset="0"/>
              </a:rPr>
              <a:t>Net load (min and max).</a:t>
            </a:r>
          </a:p>
          <a:p>
            <a:pPr lvl="1"/>
            <a:r>
              <a:rPr lang="en-US" sz="2000">
                <a:latin typeface="Open Sans" panose="020B0606030504020204" pitchFamily="34" charset="0"/>
                <a:ea typeface="Open Sans" panose="020B0606030504020204" pitchFamily="34" charset="0"/>
                <a:cs typeface="Open Sans" panose="020B0606030504020204" pitchFamily="34" charset="0"/>
              </a:rPr>
              <a:t>Inflow (min and max).</a:t>
            </a:r>
          </a:p>
          <a:p>
            <a:r>
              <a:rPr lang="en-US" sz="2000">
                <a:latin typeface="Open Sans" panose="020B0606030504020204" pitchFamily="34" charset="0"/>
                <a:ea typeface="Open Sans" panose="020B0606030504020204" pitchFamily="34" charset="0"/>
                <a:cs typeface="Open Sans" panose="020B0606030504020204" pitchFamily="34" charset="0"/>
              </a:rPr>
              <a:t>Open file </a:t>
            </a:r>
            <a:r>
              <a:rPr lang="en-US" sz="2000" b="1">
                <a:latin typeface="Open Sans" panose="020B0606030504020204" pitchFamily="34" charset="0"/>
                <a:ea typeface="Open Sans" panose="020B0606030504020204" pitchFamily="34" charset="0"/>
                <a:cs typeface="Open Sans" panose="020B0606030504020204" pitchFamily="34" charset="0"/>
              </a:rPr>
              <a:t>input/demoModel-1-select-weeks.xlsx</a:t>
            </a:r>
          </a:p>
          <a:p>
            <a:r>
              <a:rPr lang="en-US" sz="2000">
                <a:latin typeface="Open Sans" panose="020B0606030504020204" pitchFamily="34" charset="0"/>
                <a:ea typeface="Open Sans" panose="020B0606030504020204" pitchFamily="34" charset="0"/>
                <a:cs typeface="Open Sans" panose="020B0606030504020204" pitchFamily="34" charset="0"/>
              </a:rPr>
              <a:t>Selecting 4 weeks for dispatch and 4 days for investing.</a:t>
            </a:r>
          </a:p>
          <a:p>
            <a:pPr lvl="1"/>
            <a:r>
              <a:rPr lang="en-US" sz="2000">
                <a:latin typeface="Open Sans" panose="020B0606030504020204" pitchFamily="34" charset="0"/>
                <a:ea typeface="Open Sans" panose="020B0606030504020204" pitchFamily="34" charset="0"/>
                <a:cs typeface="Open Sans" panose="020B0606030504020204" pitchFamily="34" charset="0"/>
              </a:rPr>
              <a:t>1 week/day with max net load and one with min net load.</a:t>
            </a:r>
          </a:p>
          <a:p>
            <a:pPr lvl="1"/>
            <a:r>
              <a:rPr lang="en-US" sz="2000">
                <a:latin typeface="Open Sans" panose="020B0606030504020204" pitchFamily="34" charset="0"/>
                <a:ea typeface="Open Sans" panose="020B0606030504020204" pitchFamily="34" charset="0"/>
                <a:cs typeface="Open Sans" panose="020B0606030504020204" pitchFamily="34" charset="0"/>
              </a:rPr>
              <a:t>1 week/day with max inflow and one with min inflow.</a:t>
            </a:r>
          </a:p>
          <a:p>
            <a:r>
              <a:rPr lang="en-US" sz="2000">
                <a:latin typeface="Open Sans" panose="020B0606030504020204" pitchFamily="34" charset="0"/>
                <a:ea typeface="Open Sans" panose="020B0606030504020204" pitchFamily="34" charset="0"/>
                <a:cs typeface="Open Sans" panose="020B0606030504020204" pitchFamily="34" charset="0"/>
              </a:rPr>
              <a:t>Quality check by comparing the duration curves of the full year to selected time series</a:t>
            </a:r>
          </a:p>
        </p:txBody>
      </p:sp>
      <p:sp>
        <p:nvSpPr>
          <p:cNvPr id="3" name="Title 10">
            <a:extLst>
              <a:ext uri="{FF2B5EF4-FFF2-40B4-BE49-F238E27FC236}">
                <a16:creationId xmlns:a16="http://schemas.microsoft.com/office/drawing/2014/main" id="{E6934D26-62CC-42CA-9C15-56CAD712AAF7}"/>
              </a:ext>
            </a:extLst>
          </p:cNvPr>
          <p:cNvSpPr txBox="1">
            <a:spLocks/>
          </p:cNvSpPr>
          <p:nvPr/>
        </p:nvSpPr>
        <p:spPr>
          <a:xfrm>
            <a:off x="858461" y="-2480"/>
            <a:ext cx="9390963" cy="13978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12" name="TextBox 11">
            <a:extLst>
              <a:ext uri="{FF2B5EF4-FFF2-40B4-BE49-F238E27FC236}">
                <a16:creationId xmlns:a16="http://schemas.microsoft.com/office/drawing/2014/main" id="{BE945BB0-6985-AE4B-A057-36C666B537DF}"/>
              </a:ext>
            </a:extLst>
          </p:cNvPr>
          <p:cNvSpPr txBox="1"/>
          <p:nvPr/>
        </p:nvSpPr>
        <p:spPr>
          <a:xfrm>
            <a:off x="7215724" y="5997143"/>
            <a:ext cx="4518915" cy="369332"/>
          </a:xfrm>
          <a:prstGeom prst="rect">
            <a:avLst/>
          </a:prstGeom>
          <a:noFill/>
        </p:spPr>
        <p:txBody>
          <a:bodyPr wrap="square" rtlCol="0">
            <a:spAutoFit/>
          </a:bodyPr>
          <a:lstStyle/>
          <a:p>
            <a:pPr algn="ctr"/>
            <a:r>
              <a:rPr lang="en-US"/>
              <a:t>Representative days (IRENA, 2020) [2].</a:t>
            </a:r>
          </a:p>
        </p:txBody>
      </p:sp>
      <p:pic>
        <p:nvPicPr>
          <p:cNvPr id="4" name="0bab25ce601462c24a2304681991016340d704470259297f93bee626c12b71fb" descr="0bab25ce601462c24a2304681991016340d704470259297f93bee626c12b71fb">
            <a:hlinkClick r:id="" action="ppaction://media"/>
            <a:extLst>
              <a:ext uri="{FF2B5EF4-FFF2-40B4-BE49-F238E27FC236}">
                <a16:creationId xmlns:a16="http://schemas.microsoft.com/office/drawing/2014/main" id="{7A2AF391-598F-3548-B107-2028991E2F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24737" y="565640"/>
            <a:ext cx="812800" cy="812800"/>
          </a:xfrm>
          <a:prstGeom prst="rect">
            <a:avLst/>
          </a:prstGeom>
        </p:spPr>
      </p:pic>
    </p:spTree>
    <p:extLst>
      <p:ext uri="{BB962C8B-B14F-4D97-AF65-F5344CB8AC3E}">
        <p14:creationId xmlns:p14="http://schemas.microsoft.com/office/powerpoint/2010/main" val="23509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Investigate an example case study.</a:t>
            </a:r>
          </a:p>
          <a:p>
            <a:pPr>
              <a:spcBef>
                <a:spcPts val="1000"/>
              </a:spcBef>
            </a:pPr>
            <a:r>
              <a:rPr lang="en-US" sz="2000" dirty="0">
                <a:latin typeface="Open Sans"/>
                <a:ea typeface="+mn-lt"/>
                <a:cs typeface="+mn-lt"/>
              </a:rPr>
              <a:t>ILO2: Evaluate the flexibility of an example case study.</a:t>
            </a:r>
            <a:endParaRPr lang="en-US" dirty="0">
              <a:cs typeface="Calibri"/>
            </a:endParaRPr>
          </a:p>
          <a:p>
            <a:pPr algn="l">
              <a:lnSpc>
                <a:spcPct val="100000"/>
              </a:lnSpc>
              <a:spcBef>
                <a:spcPts val="1000"/>
              </a:spcBef>
            </a:pPr>
            <a:r>
              <a:rPr lang="en-US" sz="2000" dirty="0">
                <a:latin typeface="Open Sans"/>
                <a:ea typeface="+mn-lt"/>
                <a:cs typeface="+mn-lt"/>
              </a:rPr>
              <a:t>ILO3: Identify key flexibility metrics.</a:t>
            </a:r>
            <a:endParaRPr lang="en-US" sz="2000" b="1" dirty="0">
              <a:latin typeface="Open Sans"/>
              <a:ea typeface="+mn-lt"/>
              <a:cs typeface="+mn-lt"/>
            </a:endParaRPr>
          </a:p>
          <a:p>
            <a:pPr algn="l">
              <a:lnSpc>
                <a:spcPct val="100000"/>
              </a:lnSpc>
              <a:spcBef>
                <a:spcPts val="1000"/>
              </a:spcBef>
            </a:pPr>
            <a:r>
              <a:rPr lang="en-US" sz="2000" dirty="0">
                <a:latin typeface="Open Sans"/>
                <a:ea typeface="+mn-lt"/>
                <a:cs typeface="+mn-lt"/>
              </a:rPr>
              <a:t>ILO4: Understand the differences between different scenarios.</a:t>
            </a:r>
            <a:endParaRPr lang="en-US" sz="2000" b="1" dirty="0">
              <a:latin typeface="Open Sans"/>
              <a:cs typeface="Calibri"/>
            </a:endParaRPr>
          </a:p>
        </p:txBody>
      </p:sp>
      <p:pic>
        <p:nvPicPr>
          <p:cNvPr id="2" name="98a13fc8d08c8bce1f9b61f532dff55140d704470259297f93bee626c12b71fb" descr="98a13fc8d08c8bce1f9b61f532dff55140d704470259297f93bee626c12b71fb">
            <a:hlinkClick r:id="" action="ppaction://media"/>
            <a:extLst>
              <a:ext uri="{FF2B5EF4-FFF2-40B4-BE49-F238E27FC236}">
                <a16:creationId xmlns:a16="http://schemas.microsoft.com/office/drawing/2014/main" id="{856BC094-D7FD-A443-823E-17B9BB22C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30324" y="59524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15.3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(2019), Thailand power system flexibility assessment: IRENA FlexTool Case Study, International Renewable Energy Agency, Abu Dhabi. </a:t>
            </a:r>
          </a:p>
          <a:p>
            <a:pPr marL="342900" indent="-342900">
              <a:buFontTx/>
              <a:buAutoNum type="arabicPeriod"/>
            </a:pPr>
            <a:r>
              <a:rPr lang="en-GB"/>
              <a:t>IRENA (2020), IRENA FlexTool Basic Training, International Renewable Energy Agency, Abu Dhabi.</a:t>
            </a:r>
          </a:p>
          <a:p>
            <a:pPr marL="342900" indent="-342900">
              <a:buAutoNum type="arabicPeriod"/>
            </a:pPr>
            <a:endParaRPr lang="en-GB"/>
          </a:p>
        </p:txBody>
      </p:sp>
    </p:spTree>
    <p:extLst>
      <p:ext uri="{BB962C8B-B14F-4D97-AF65-F5344CB8AC3E}">
        <p14:creationId xmlns:p14="http://schemas.microsoft.com/office/powerpoint/2010/main" val="1451157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15.4.1 Demo Model 2</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1737"/>
            <a:ext cx="9933870"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96F62825-3473-EB4A-AFA4-6B560EA74987}"/>
              </a:ext>
            </a:extLst>
          </p:cNvPr>
          <p:cNvSpPr>
            <a:spLocks noGrp="1"/>
          </p:cNvSpPr>
          <p:nvPr>
            <p:ph idx="1"/>
          </p:nvPr>
        </p:nvSpPr>
        <p:spPr>
          <a:xfrm>
            <a:off x="838201" y="1825625"/>
            <a:ext cx="5257800" cy="4132489"/>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Open: </a:t>
            </a:r>
            <a:r>
              <a:rPr lang="en-US" sz="2000" dirty="0" err="1">
                <a:latin typeface="Open Sans" panose="020B0606030504020204" pitchFamily="34" charset="0"/>
                <a:ea typeface="Open Sans" panose="020B0606030504020204" pitchFamily="34" charset="0"/>
                <a:cs typeface="Open Sans" panose="020B0606030504020204" pitchFamily="34" charset="0"/>
              </a:rPr>
              <a:t>inputData</a:t>
            </a:r>
            <a:r>
              <a:rPr lang="en-US" sz="2000" dirty="0">
                <a:latin typeface="Open Sans" panose="020B0606030504020204" pitchFamily="34" charset="0"/>
                <a:ea typeface="Open Sans" panose="020B0606030504020204" pitchFamily="34" charset="0"/>
                <a:cs typeface="Open Sans" panose="020B0606030504020204" pitchFamily="34" charset="0"/>
              </a:rPr>
              <a:t>\demoModel-2-2017.xlsm and </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err="1">
                <a:latin typeface="Open Sans" panose="020B0606030504020204" pitchFamily="34" charset="0"/>
                <a:ea typeface="Open Sans" panose="020B0606030504020204" pitchFamily="34" charset="0"/>
                <a:cs typeface="Open Sans" panose="020B0606030504020204" pitchFamily="34" charset="0"/>
              </a:rPr>
              <a:t>inputData</a:t>
            </a:r>
            <a:r>
              <a:rPr lang="en-US" sz="2000" dirty="0">
                <a:latin typeface="Open Sans" panose="020B0606030504020204" pitchFamily="34" charset="0"/>
                <a:ea typeface="Open Sans" panose="020B0606030504020204" pitchFamily="34" charset="0"/>
                <a:cs typeface="Open Sans" panose="020B0606030504020204" pitchFamily="34" charset="0"/>
              </a:rPr>
              <a:t>\demoModel-2-2030.xlsm</a:t>
            </a:r>
          </a:p>
          <a:p>
            <a:r>
              <a:rPr lang="en-US" sz="2000" dirty="0">
                <a:latin typeface="Open Sans"/>
                <a:ea typeface="Open Sans" panose="020B0606030504020204" pitchFamily="34" charset="0"/>
                <a:cs typeface="Open Sans" panose="020B0606030504020204" pitchFamily="34" charset="0"/>
              </a:rPr>
              <a:t>Demonstration of a case study assessing current situation (2017) and capacity expansion plan (2030).</a:t>
            </a:r>
          </a:p>
          <a:p>
            <a:r>
              <a:rPr lang="en-US" sz="2000" dirty="0">
                <a:latin typeface="Open Sans"/>
                <a:ea typeface="Open Sans" panose="020B0606030504020204" pitchFamily="34" charset="0"/>
                <a:cs typeface="Open Sans" panose="020B0606030504020204" pitchFamily="34" charset="0"/>
              </a:rPr>
              <a:t>New investments for 2030 are natural gas plants in node C, wind power in node A, and small shares of PV at all nodes.</a:t>
            </a:r>
          </a:p>
          <a:p>
            <a:r>
              <a:rPr lang="en-US" sz="2000" dirty="0">
                <a:latin typeface="Open Sans"/>
                <a:ea typeface="Open Sans" panose="020B0606030504020204" pitchFamily="34" charset="0"/>
                <a:cs typeface="Open Sans" panose="020B0606030504020204" pitchFamily="34" charset="0"/>
              </a:rPr>
              <a:t>Run models: no flexibility issues found, only tiny number of curtailments.</a:t>
            </a:r>
          </a:p>
        </p:txBody>
      </p:sp>
      <p:pic>
        <p:nvPicPr>
          <p:cNvPr id="10" name="Picture 9" descr="Table&#10;&#10;Description automatically generated">
            <a:extLst>
              <a:ext uri="{FF2B5EF4-FFF2-40B4-BE49-F238E27FC236}">
                <a16:creationId xmlns:a16="http://schemas.microsoft.com/office/drawing/2014/main" id="{CFF63DC8-5C9F-4A4B-81C2-D68BFA09230F}"/>
              </a:ext>
            </a:extLst>
          </p:cNvPr>
          <p:cNvPicPr>
            <a:picLocks noChangeAspect="1"/>
          </p:cNvPicPr>
          <p:nvPr/>
        </p:nvPicPr>
        <p:blipFill>
          <a:blip r:embed="rId6"/>
          <a:stretch>
            <a:fillRect/>
          </a:stretch>
        </p:blipFill>
        <p:spPr>
          <a:xfrm>
            <a:off x="6996702" y="1919570"/>
            <a:ext cx="4655049" cy="3752063"/>
          </a:xfrm>
          <a:prstGeom prst="rect">
            <a:avLst/>
          </a:prstGeom>
        </p:spPr>
      </p:pic>
      <p:sp>
        <p:nvSpPr>
          <p:cNvPr id="11" name="Oval 10">
            <a:extLst>
              <a:ext uri="{FF2B5EF4-FFF2-40B4-BE49-F238E27FC236}">
                <a16:creationId xmlns:a16="http://schemas.microsoft.com/office/drawing/2014/main" id="{214B36A8-D930-CE45-B1FD-1B87FEFC403E}"/>
              </a:ext>
            </a:extLst>
          </p:cNvPr>
          <p:cNvSpPr/>
          <p:nvPr/>
        </p:nvSpPr>
        <p:spPr>
          <a:xfrm>
            <a:off x="9468853" y="4151353"/>
            <a:ext cx="2241895" cy="1520280"/>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TextBox 11">
            <a:extLst>
              <a:ext uri="{FF2B5EF4-FFF2-40B4-BE49-F238E27FC236}">
                <a16:creationId xmlns:a16="http://schemas.microsoft.com/office/drawing/2014/main" id="{AEA18634-705E-7548-8AE6-9E4BC2249F22}"/>
              </a:ext>
            </a:extLst>
          </p:cNvPr>
          <p:cNvSpPr txBox="1"/>
          <p:nvPr/>
        </p:nvSpPr>
        <p:spPr>
          <a:xfrm>
            <a:off x="6934200" y="5666221"/>
            <a:ext cx="4518915" cy="369332"/>
          </a:xfrm>
          <a:prstGeom prst="rect">
            <a:avLst/>
          </a:prstGeom>
          <a:noFill/>
        </p:spPr>
        <p:txBody>
          <a:bodyPr wrap="square" rtlCol="0">
            <a:spAutoFit/>
          </a:bodyPr>
          <a:lstStyle/>
          <a:p>
            <a:pPr algn="ctr"/>
            <a:r>
              <a:rPr lang="en-US"/>
              <a:t>Demo Model 2 results (IRENA, 2020) [1].</a:t>
            </a:r>
          </a:p>
        </p:txBody>
      </p:sp>
      <p:pic>
        <p:nvPicPr>
          <p:cNvPr id="4" name="2859a74e57df1bd28fa60c43369d52ce40d704470259297f93bee626c12b71fb" descr="2859a74e57df1bd28fa60c43369d52ce40d704470259297f93bee626c12b71fb">
            <a:hlinkClick r:id="" action="ppaction://media"/>
            <a:extLst>
              <a:ext uri="{FF2B5EF4-FFF2-40B4-BE49-F238E27FC236}">
                <a16:creationId xmlns:a16="http://schemas.microsoft.com/office/drawing/2014/main" id="{D7E26716-64A9-CA4D-92DE-043D066E7E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90991" y="598590"/>
            <a:ext cx="812800" cy="812800"/>
          </a:xfrm>
          <a:prstGeom prst="rect">
            <a:avLst/>
          </a:prstGeom>
        </p:spPr>
      </p:pic>
    </p:spTree>
    <p:extLst>
      <p:ext uri="{BB962C8B-B14F-4D97-AF65-F5344CB8AC3E}">
        <p14:creationId xmlns:p14="http://schemas.microsoft.com/office/powerpoint/2010/main" val="29522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15.4.2 demoModel-2</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66894" y="1737"/>
            <a:ext cx="9448587"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33BF4B8F-1C6A-A046-84FC-0D6BC270263F}"/>
              </a:ext>
            </a:extLst>
          </p:cNvPr>
          <p:cNvSpPr>
            <a:spLocks noGrp="1"/>
          </p:cNvSpPr>
          <p:nvPr>
            <p:ph idx="1"/>
          </p:nvPr>
        </p:nvSpPr>
        <p:spPr>
          <a:xfrm>
            <a:off x="838200" y="1825624"/>
            <a:ext cx="5257800" cy="4441611"/>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Identifying the source of curtailment: </a:t>
            </a:r>
          </a:p>
          <a:p>
            <a:pPr lvl="1"/>
            <a:r>
              <a:rPr lang="en-US" sz="2000" dirty="0">
                <a:latin typeface="Open Sans" panose="020B0606030504020204" pitchFamily="34" charset="0"/>
                <a:ea typeface="Open Sans" panose="020B0606030504020204" pitchFamily="34" charset="0"/>
                <a:cs typeface="Open Sans" panose="020B0606030504020204" pitchFamily="34" charset="0"/>
              </a:rPr>
              <a:t>node D has curtailment</a:t>
            </a:r>
          </a:p>
          <a:p>
            <a:r>
              <a:rPr lang="en-US" sz="2000" dirty="0">
                <a:latin typeface="Open Sans" panose="020B0606030504020204" pitchFamily="34" charset="0"/>
                <a:ea typeface="Open Sans" panose="020B0606030504020204" pitchFamily="34" charset="0"/>
                <a:cs typeface="Open Sans" panose="020B0606030504020204" pitchFamily="34" charset="0"/>
              </a:rPr>
              <a:t>Check </a:t>
            </a:r>
            <a:r>
              <a:rPr lang="en-US" sz="2000" b="1" dirty="0">
                <a:latin typeface="Open Sans" panose="020B0606030504020204" pitchFamily="34" charset="0"/>
                <a:ea typeface="Open Sans" panose="020B0606030504020204" pitchFamily="34" charset="0"/>
                <a:cs typeface="Open Sans" panose="020B0606030504020204" pitchFamily="34" charset="0"/>
              </a:rPr>
              <a:t>rampRoom_1h_elec_nodeX_plot</a:t>
            </a:r>
            <a:r>
              <a:rPr lang="en-US" sz="2000" dirty="0">
                <a:latin typeface="Open Sans" panose="020B0606030504020204" pitchFamily="34" charset="0"/>
                <a:ea typeface="Open Sans" panose="020B0606030504020204" pitchFamily="34" charset="0"/>
                <a:cs typeface="Open Sans" panose="020B0606030504020204" pitchFamily="34" charset="0"/>
              </a:rPr>
              <a:t> sheet to study ramping capabilities of different nodes.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All nodes have enough ramping capability.</a:t>
            </a:r>
          </a:p>
          <a:p>
            <a:pPr lvl="1"/>
            <a:r>
              <a:rPr lang="en-US" sz="2000" dirty="0">
                <a:latin typeface="Open Sans"/>
                <a:ea typeface="Open Sans" panose="020B0606030504020204" pitchFamily="34" charset="0"/>
                <a:cs typeface="Open Sans" panose="020B0606030504020204" pitchFamily="34" charset="0"/>
              </a:rPr>
              <a:t>node B at 2030 has limited downward ramping capability within the node, but very good ramping capabilities when adding transfer connections.</a:t>
            </a:r>
          </a:p>
        </p:txBody>
      </p:sp>
      <p:pic>
        <p:nvPicPr>
          <p:cNvPr id="10" name="Picture 9" descr="Chart, bar chart&#10;&#10;Description automatically generated">
            <a:extLst>
              <a:ext uri="{FF2B5EF4-FFF2-40B4-BE49-F238E27FC236}">
                <a16:creationId xmlns:a16="http://schemas.microsoft.com/office/drawing/2014/main" id="{BB7085D9-27DE-2147-B7B7-8926B278950E}"/>
              </a:ext>
            </a:extLst>
          </p:cNvPr>
          <p:cNvPicPr>
            <a:picLocks noChangeAspect="1"/>
          </p:cNvPicPr>
          <p:nvPr/>
        </p:nvPicPr>
        <p:blipFill>
          <a:blip r:embed="rId6"/>
          <a:stretch>
            <a:fillRect/>
          </a:stretch>
        </p:blipFill>
        <p:spPr>
          <a:xfrm>
            <a:off x="7291451" y="1401291"/>
            <a:ext cx="3705098" cy="2582618"/>
          </a:xfrm>
          <a:prstGeom prst="rect">
            <a:avLst/>
          </a:prstGeom>
        </p:spPr>
      </p:pic>
      <p:pic>
        <p:nvPicPr>
          <p:cNvPr id="11" name="Picture 10" descr="Chart, line chart&#10;&#10;Description automatically generated">
            <a:extLst>
              <a:ext uri="{FF2B5EF4-FFF2-40B4-BE49-F238E27FC236}">
                <a16:creationId xmlns:a16="http://schemas.microsoft.com/office/drawing/2014/main" id="{97A27482-940F-BD46-92E0-BC8790194D65}"/>
              </a:ext>
            </a:extLst>
          </p:cNvPr>
          <p:cNvPicPr>
            <a:picLocks noChangeAspect="1"/>
          </p:cNvPicPr>
          <p:nvPr/>
        </p:nvPicPr>
        <p:blipFill>
          <a:blip r:embed="rId7"/>
          <a:stretch>
            <a:fillRect/>
          </a:stretch>
        </p:blipFill>
        <p:spPr>
          <a:xfrm>
            <a:off x="6934200" y="4046429"/>
            <a:ext cx="4773271" cy="1903894"/>
          </a:xfrm>
          <a:prstGeom prst="rect">
            <a:avLst/>
          </a:prstGeom>
        </p:spPr>
      </p:pic>
      <p:sp>
        <p:nvSpPr>
          <p:cNvPr id="12" name="TextBox 11">
            <a:extLst>
              <a:ext uri="{FF2B5EF4-FFF2-40B4-BE49-F238E27FC236}">
                <a16:creationId xmlns:a16="http://schemas.microsoft.com/office/drawing/2014/main" id="{E688F8AA-03C8-804D-B84C-FFE754B0668A}"/>
              </a:ext>
            </a:extLst>
          </p:cNvPr>
          <p:cNvSpPr txBox="1"/>
          <p:nvPr/>
        </p:nvSpPr>
        <p:spPr>
          <a:xfrm>
            <a:off x="6934200" y="5897903"/>
            <a:ext cx="4518915" cy="369332"/>
          </a:xfrm>
          <a:prstGeom prst="rect">
            <a:avLst/>
          </a:prstGeom>
          <a:noFill/>
        </p:spPr>
        <p:txBody>
          <a:bodyPr wrap="square" rtlCol="0">
            <a:spAutoFit/>
          </a:bodyPr>
          <a:lstStyle/>
          <a:p>
            <a:pPr algn="ctr"/>
            <a:r>
              <a:rPr lang="en-US"/>
              <a:t>Demo Model 2 results (IRENA, 2020) [1].</a:t>
            </a:r>
          </a:p>
        </p:txBody>
      </p:sp>
      <p:pic>
        <p:nvPicPr>
          <p:cNvPr id="4" name="3d854ffb185b433d5cb273eff5415ebb40d704470259297f93bee626c12b71fb" descr="3d854ffb185b433d5cb273eff5415ebb40d704470259297f93bee626c12b71fb">
            <a:hlinkClick r:id="" action="ppaction://media"/>
            <a:extLst>
              <a:ext uri="{FF2B5EF4-FFF2-40B4-BE49-F238E27FC236}">
                <a16:creationId xmlns:a16="http://schemas.microsoft.com/office/drawing/2014/main" id="{C874D61F-07A1-6D4B-B298-753EBC9E8F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9081" y="598590"/>
            <a:ext cx="812800" cy="812800"/>
          </a:xfrm>
          <a:prstGeom prst="rect">
            <a:avLst/>
          </a:prstGeom>
        </p:spPr>
      </p:pic>
    </p:spTree>
    <p:extLst>
      <p:ext uri="{BB962C8B-B14F-4D97-AF65-F5344CB8AC3E}">
        <p14:creationId xmlns:p14="http://schemas.microsoft.com/office/powerpoint/2010/main" val="404770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23</a:t>
            </a:r>
          </a:p>
        </p:txBody>
      </p:sp>
      <p:sp>
        <p:nvSpPr>
          <p:cNvPr id="2" name="Rectangle 1">
            <a:extLst>
              <a:ext uri="{FF2B5EF4-FFF2-40B4-BE49-F238E27FC236}">
                <a16:creationId xmlns:a16="http://schemas.microsoft.com/office/drawing/2014/main" id="{20E7C9F4-C39A-42AD-AAC3-76FBE09D7CC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15.4.3 Dispatch Data</a:t>
            </a:r>
          </a:p>
        </p:txBody>
      </p:sp>
      <p:sp>
        <p:nvSpPr>
          <p:cNvPr id="3" name="Title 10">
            <a:extLst>
              <a:ext uri="{FF2B5EF4-FFF2-40B4-BE49-F238E27FC236}">
                <a16:creationId xmlns:a16="http://schemas.microsoft.com/office/drawing/2014/main" id="{EC6F2EEA-4570-43F2-984D-D5B0E8755638}"/>
              </a:ext>
            </a:extLst>
          </p:cNvPr>
          <p:cNvSpPr txBox="1">
            <a:spLocks/>
          </p:cNvSpPr>
          <p:nvPr/>
        </p:nvSpPr>
        <p:spPr>
          <a:xfrm>
            <a:off x="866894" y="1737"/>
            <a:ext cx="9795283"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7748AD28-CB46-4547-A00F-661FD4455328}"/>
              </a:ext>
            </a:extLst>
          </p:cNvPr>
          <p:cNvSpPr>
            <a:spLocks noGrp="1"/>
          </p:cNvSpPr>
          <p:nvPr>
            <p:ph idx="1"/>
          </p:nvPr>
        </p:nvSpPr>
        <p:spPr>
          <a:xfrm>
            <a:off x="838200" y="1825625"/>
            <a:ext cx="5007796" cy="4328595"/>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Open dispatch figures from sheet </a:t>
            </a:r>
            <a:r>
              <a:rPr lang="en-US" sz="2000" b="1" dirty="0" err="1">
                <a:latin typeface="Open Sans" panose="020B0606030504020204" pitchFamily="34" charset="0"/>
                <a:ea typeface="Open Sans" panose="020B0606030504020204" pitchFamily="34" charset="0"/>
                <a:cs typeface="Open Sans" panose="020B0606030504020204" pitchFamily="34" charset="0"/>
              </a:rPr>
              <a:t>genUnitGroup_elec_plot</a:t>
            </a:r>
            <a:r>
              <a:rPr lang="en-US" sz="2000" b="1"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The scroll bar allows one to change the week.</a:t>
            </a:r>
          </a:p>
          <a:p>
            <a:r>
              <a:rPr lang="en-US" sz="2000" dirty="0">
                <a:latin typeface="Open Sans" panose="020B0606030504020204" pitchFamily="34" charset="0"/>
                <a:ea typeface="Open Sans" panose="020B0606030504020204" pitchFamily="34" charset="0"/>
                <a:cs typeface="Open Sans" panose="020B0606030504020204" pitchFamily="34" charset="0"/>
              </a:rPr>
              <a:t>The first week has the lowest demand, the third week has the highest net load.</a:t>
            </a:r>
          </a:p>
          <a:p>
            <a:r>
              <a:rPr lang="en-US" sz="2000" dirty="0">
                <a:latin typeface="Open Sans"/>
                <a:ea typeface="Open Sans" panose="020B0606030504020204" pitchFamily="34" charset="0"/>
                <a:cs typeface="Open Sans" panose="020B0606030504020204" pitchFamily="34" charset="0"/>
              </a:rPr>
              <a:t>Minimum loads of coal and gas units seem to be acceptable in the 2030 run.</a:t>
            </a:r>
          </a:p>
          <a:p>
            <a:r>
              <a:rPr lang="en-US" sz="2000" dirty="0">
                <a:latin typeface="Open Sans"/>
                <a:ea typeface="Open Sans" panose="020B0606030504020204" pitchFamily="34" charset="0"/>
                <a:cs typeface="Open Sans" panose="020B0606030504020204" pitchFamily="34" charset="0"/>
              </a:rPr>
              <a:t>If there are many small oil units, these should also be sufficient.</a:t>
            </a:r>
          </a:p>
        </p:txBody>
      </p:sp>
      <p:pic>
        <p:nvPicPr>
          <p:cNvPr id="10" name="Picture 9" descr="Graphical user interface&#10;&#10;Description automatically generated with low confidence">
            <a:extLst>
              <a:ext uri="{FF2B5EF4-FFF2-40B4-BE49-F238E27FC236}">
                <a16:creationId xmlns:a16="http://schemas.microsoft.com/office/drawing/2014/main" id="{142A8127-8C89-3B49-8102-F2E16E9F01BA}"/>
              </a:ext>
            </a:extLst>
          </p:cNvPr>
          <p:cNvPicPr>
            <a:picLocks noChangeAspect="1"/>
          </p:cNvPicPr>
          <p:nvPr/>
        </p:nvPicPr>
        <p:blipFill>
          <a:blip r:embed="rId6"/>
          <a:stretch>
            <a:fillRect/>
          </a:stretch>
        </p:blipFill>
        <p:spPr>
          <a:xfrm>
            <a:off x="6346006" y="1567780"/>
            <a:ext cx="4832277" cy="4343962"/>
          </a:xfrm>
          <a:prstGeom prst="rect">
            <a:avLst/>
          </a:prstGeom>
        </p:spPr>
      </p:pic>
      <p:sp>
        <p:nvSpPr>
          <p:cNvPr id="11" name="TextBox 10">
            <a:extLst>
              <a:ext uri="{FF2B5EF4-FFF2-40B4-BE49-F238E27FC236}">
                <a16:creationId xmlns:a16="http://schemas.microsoft.com/office/drawing/2014/main" id="{08802E03-5FD8-744B-8F15-59AF8668A920}"/>
              </a:ext>
            </a:extLst>
          </p:cNvPr>
          <p:cNvSpPr txBox="1"/>
          <p:nvPr/>
        </p:nvSpPr>
        <p:spPr>
          <a:xfrm>
            <a:off x="6502686" y="5830873"/>
            <a:ext cx="4518915" cy="369332"/>
          </a:xfrm>
          <a:prstGeom prst="rect">
            <a:avLst/>
          </a:prstGeom>
          <a:noFill/>
        </p:spPr>
        <p:txBody>
          <a:bodyPr wrap="square" rtlCol="0">
            <a:spAutoFit/>
          </a:bodyPr>
          <a:lstStyle/>
          <a:p>
            <a:pPr algn="ctr"/>
            <a:r>
              <a:rPr lang="en-US"/>
              <a:t>Demo Model 2 results (IRENA, 2020) [1].</a:t>
            </a:r>
          </a:p>
        </p:txBody>
      </p:sp>
      <p:pic>
        <p:nvPicPr>
          <p:cNvPr id="4" name="092878e5eaaaa2cc34d25b00ace1815b40d704470259297f93bee626c12b71fb" descr="092878e5eaaaa2cc34d25b00ace1815b40d704470259297f93bee626c12b71fb">
            <a:hlinkClick r:id="" action="ppaction://media"/>
            <a:extLst>
              <a:ext uri="{FF2B5EF4-FFF2-40B4-BE49-F238E27FC236}">
                <a16:creationId xmlns:a16="http://schemas.microsoft.com/office/drawing/2014/main" id="{BB306B0D-1EF2-F94C-A2B8-2B7939B225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9377" y="655220"/>
            <a:ext cx="812800" cy="812800"/>
          </a:xfrm>
          <a:prstGeom prst="rect">
            <a:avLst/>
          </a:prstGeom>
        </p:spPr>
      </p:pic>
    </p:spTree>
    <p:extLst>
      <p:ext uri="{BB962C8B-B14F-4D97-AF65-F5344CB8AC3E}">
        <p14:creationId xmlns:p14="http://schemas.microsoft.com/office/powerpoint/2010/main" val="28321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15.4.4 Why does node D have curtailments?</a:t>
            </a:r>
          </a:p>
        </p:txBody>
      </p:sp>
      <p:sp>
        <p:nvSpPr>
          <p:cNvPr id="3" name="Title 10">
            <a:extLst>
              <a:ext uri="{FF2B5EF4-FFF2-40B4-BE49-F238E27FC236}">
                <a16:creationId xmlns:a16="http://schemas.microsoft.com/office/drawing/2014/main" id="{712935FE-5BBA-41F1-9FB2-660B40352769}"/>
              </a:ext>
            </a:extLst>
          </p:cNvPr>
          <p:cNvSpPr txBox="1">
            <a:spLocks/>
          </p:cNvSpPr>
          <p:nvPr/>
        </p:nvSpPr>
        <p:spPr>
          <a:xfrm>
            <a:off x="866895" y="1737"/>
            <a:ext cx="9355092"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D87CC9C9-EFCE-EC49-B767-C7A942D41A52}"/>
              </a:ext>
            </a:extLst>
          </p:cNvPr>
          <p:cNvSpPr>
            <a:spLocks noGrp="1"/>
          </p:cNvSpPr>
          <p:nvPr>
            <p:ph idx="1"/>
          </p:nvPr>
        </p:nvSpPr>
        <p:spPr>
          <a:xfrm>
            <a:off x="838200" y="1825624"/>
            <a:ext cx="4442717" cy="4431337"/>
          </a:xfrm>
        </p:spPr>
        <p:txBody>
          <a:bodyPr vert="horz" lIns="91440" tIns="45720" rIns="91440" bIns="45720" rtlCol="0" anchor="t">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See </a:t>
            </a:r>
            <a:r>
              <a:rPr lang="en-US" sz="2000" b="1" err="1">
                <a:latin typeface="Open Sans" panose="020B0606030504020204" pitchFamily="34" charset="0"/>
                <a:ea typeface="Open Sans" panose="020B0606030504020204" pitchFamily="34" charset="0"/>
                <a:cs typeface="Open Sans" panose="020B0606030504020204" pitchFamily="34" charset="0"/>
              </a:rPr>
              <a:t>genUnit_elec</a:t>
            </a:r>
            <a:r>
              <a:rPr lang="en-US" sz="2000" b="1">
                <a:latin typeface="Open Sans" panose="020B0606030504020204" pitchFamily="34" charset="0"/>
                <a:ea typeface="Open Sans" panose="020B0606030504020204" pitchFamily="34" charset="0"/>
                <a:cs typeface="Open Sans" panose="020B0606030504020204" pitchFamily="34" charset="0"/>
              </a:rPr>
              <a:t> </a:t>
            </a:r>
            <a:r>
              <a:rPr lang="en-US" sz="2000">
                <a:latin typeface="Open Sans" panose="020B0606030504020204" pitchFamily="34" charset="0"/>
                <a:ea typeface="Open Sans" panose="020B0606030504020204" pitchFamily="34" charset="0"/>
                <a:cs typeface="Open Sans" panose="020B0606030504020204" pitchFamily="34" charset="0"/>
              </a:rPr>
              <a:t>sheet.</a:t>
            </a:r>
          </a:p>
          <a:p>
            <a:r>
              <a:rPr lang="en-US" sz="2000">
                <a:latin typeface="Open Sans"/>
                <a:ea typeface="Open Sans" panose="020B0606030504020204" pitchFamily="34" charset="0"/>
                <a:cs typeface="Open Sans" panose="020B0606030504020204" pitchFamily="34" charset="0"/>
              </a:rPr>
              <a:t>Find which hours node D has curtailments (1403–1406)</a:t>
            </a:r>
          </a:p>
          <a:p>
            <a:r>
              <a:rPr lang="en-US" sz="2000">
                <a:latin typeface="Open Sans"/>
                <a:ea typeface="Open Sans" panose="020B0606030504020204" pitchFamily="34" charset="0"/>
                <a:cs typeface="Open Sans" panose="020B0606030504020204" pitchFamily="34" charset="0"/>
              </a:rPr>
              <a:t>During these hours, local non-synchronous share grows to 80% and the VRE generation is curtailed.</a:t>
            </a:r>
          </a:p>
          <a:p>
            <a:r>
              <a:rPr lang="en-US" sz="2000">
                <a:latin typeface="Open Sans" panose="020B0606030504020204" pitchFamily="34" charset="0"/>
                <a:ea typeface="Open Sans" panose="020B0606030504020204" pitchFamily="34" charset="0"/>
                <a:cs typeface="Open Sans" panose="020B0606030504020204" pitchFamily="34" charset="0"/>
              </a:rPr>
              <a:t>The maximum non-synchronous share is defined in the input data (</a:t>
            </a:r>
            <a:r>
              <a:rPr lang="en-US" sz="2000" b="1">
                <a:latin typeface="Open Sans" panose="020B0606030504020204" pitchFamily="34" charset="0"/>
                <a:ea typeface="Open Sans" panose="020B0606030504020204" pitchFamily="34" charset="0"/>
                <a:cs typeface="Open Sans" panose="020B0606030504020204" pitchFamily="34" charset="0"/>
              </a:rPr>
              <a:t>gridNode</a:t>
            </a:r>
            <a:r>
              <a:rPr lang="en-US" sz="2000">
                <a:latin typeface="Open Sans" panose="020B0606030504020204" pitchFamily="34" charset="0"/>
                <a:ea typeface="Open Sans" panose="020B0606030504020204" pitchFamily="34" charset="0"/>
                <a:cs typeface="Open Sans" panose="020B0606030504020204" pitchFamily="34" charset="0"/>
              </a:rPr>
              <a:t> sheet and </a:t>
            </a:r>
            <a:r>
              <a:rPr lang="en-US" sz="2000" b="1">
                <a:latin typeface="Open Sans" panose="020B0606030504020204" pitchFamily="34" charset="0"/>
                <a:ea typeface="Open Sans" panose="020B0606030504020204" pitchFamily="34" charset="0"/>
                <a:cs typeface="Open Sans" panose="020B0606030504020204" pitchFamily="34" charset="0"/>
              </a:rPr>
              <a:t>nodeGroups</a:t>
            </a:r>
            <a:r>
              <a:rPr lang="en-US" sz="2000">
                <a:latin typeface="Open Sans" panose="020B0606030504020204" pitchFamily="34" charset="0"/>
                <a:ea typeface="Open Sans" panose="020B0606030504020204" pitchFamily="34" charset="0"/>
                <a:cs typeface="Open Sans" panose="020B0606030504020204" pitchFamily="34" charset="0"/>
              </a:rPr>
              <a:t> sheets).</a:t>
            </a:r>
          </a:p>
        </p:txBody>
      </p:sp>
      <p:pic>
        <p:nvPicPr>
          <p:cNvPr id="10" name="Picture 9" descr="Table&#10;&#10;Description automatically generated">
            <a:extLst>
              <a:ext uri="{FF2B5EF4-FFF2-40B4-BE49-F238E27FC236}">
                <a16:creationId xmlns:a16="http://schemas.microsoft.com/office/drawing/2014/main" id="{32B7ABF4-8F34-C340-9912-9D12DDF318DE}"/>
              </a:ext>
            </a:extLst>
          </p:cNvPr>
          <p:cNvPicPr>
            <a:picLocks noChangeAspect="1"/>
          </p:cNvPicPr>
          <p:nvPr/>
        </p:nvPicPr>
        <p:blipFill>
          <a:blip r:embed="rId6"/>
          <a:stretch>
            <a:fillRect/>
          </a:stretch>
        </p:blipFill>
        <p:spPr>
          <a:xfrm>
            <a:off x="6594028" y="1611445"/>
            <a:ext cx="4284861" cy="3958678"/>
          </a:xfrm>
          <a:prstGeom prst="rect">
            <a:avLst/>
          </a:prstGeom>
        </p:spPr>
      </p:pic>
      <p:sp>
        <p:nvSpPr>
          <p:cNvPr id="14" name="Oval 13">
            <a:extLst>
              <a:ext uri="{FF2B5EF4-FFF2-40B4-BE49-F238E27FC236}">
                <a16:creationId xmlns:a16="http://schemas.microsoft.com/office/drawing/2014/main" id="{8D87A148-42F8-2842-AD17-EC3C2B12AF45}"/>
              </a:ext>
            </a:extLst>
          </p:cNvPr>
          <p:cNvSpPr/>
          <p:nvPr/>
        </p:nvSpPr>
        <p:spPr>
          <a:xfrm>
            <a:off x="7849456" y="2845942"/>
            <a:ext cx="1582220" cy="119180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6346E4-0557-2D43-8ACA-4960D7F440C3}"/>
              </a:ext>
            </a:extLst>
          </p:cNvPr>
          <p:cNvSpPr txBox="1"/>
          <p:nvPr/>
        </p:nvSpPr>
        <p:spPr>
          <a:xfrm>
            <a:off x="6502686" y="5830873"/>
            <a:ext cx="4518915" cy="369332"/>
          </a:xfrm>
          <a:prstGeom prst="rect">
            <a:avLst/>
          </a:prstGeom>
          <a:noFill/>
        </p:spPr>
        <p:txBody>
          <a:bodyPr wrap="square" rtlCol="0">
            <a:spAutoFit/>
          </a:bodyPr>
          <a:lstStyle/>
          <a:p>
            <a:pPr algn="ctr"/>
            <a:r>
              <a:rPr lang="en-US"/>
              <a:t>Demo Model 2 results (IRENA, 2020) [1].</a:t>
            </a:r>
          </a:p>
        </p:txBody>
      </p:sp>
      <p:pic>
        <p:nvPicPr>
          <p:cNvPr id="4" name="3c6193471b68f2bddb73fef4d711f19740d704470259297f93bee626c12b71fb" descr="3c6193471b68f2bddb73fef4d711f19740d704470259297f93bee626c12b71fb">
            <a:hlinkClick r:id="" action="ppaction://media"/>
            <a:extLst>
              <a:ext uri="{FF2B5EF4-FFF2-40B4-BE49-F238E27FC236}">
                <a16:creationId xmlns:a16="http://schemas.microsoft.com/office/drawing/2014/main" id="{4E5FD587-EE5A-B041-AF38-B1A29F6B83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7793" y="59859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15.4.5 Predefined investment runs</a:t>
            </a:r>
          </a:p>
        </p:txBody>
      </p:sp>
      <p:sp>
        <p:nvSpPr>
          <p:cNvPr id="3" name="Title 10">
            <a:extLst>
              <a:ext uri="{FF2B5EF4-FFF2-40B4-BE49-F238E27FC236}">
                <a16:creationId xmlns:a16="http://schemas.microsoft.com/office/drawing/2014/main" id="{223A0F81-3AEC-4973-9556-6C431C866729}"/>
              </a:ext>
            </a:extLst>
          </p:cNvPr>
          <p:cNvSpPr txBox="1">
            <a:spLocks/>
          </p:cNvSpPr>
          <p:nvPr/>
        </p:nvSpPr>
        <p:spPr>
          <a:xfrm>
            <a:off x="866895" y="1737"/>
            <a:ext cx="9911838"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D17E091A-2244-ED4B-A255-CC8B98900ED9}"/>
              </a:ext>
            </a:extLst>
          </p:cNvPr>
          <p:cNvSpPr>
            <a:spLocks noGrp="1"/>
          </p:cNvSpPr>
          <p:nvPr>
            <p:ph idx="1"/>
          </p:nvPr>
        </p:nvSpPr>
        <p:spPr>
          <a:xfrm>
            <a:off x="838200" y="1825625"/>
            <a:ext cx="10473647" cy="3044326"/>
          </a:xfrm>
        </p:spPr>
        <p:txBody>
          <a:bodyPr vert="horz" lIns="91440" tIns="45720" rIns="91440" bIns="45720" rtlCol="0" anchor="t">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Predefined investment runs allow users to easily try alternative investment plans.</a:t>
            </a:r>
          </a:p>
          <a:p>
            <a:r>
              <a:rPr lang="en-US" sz="2000">
                <a:latin typeface="Open Sans"/>
                <a:ea typeface="Open Sans" panose="020B0606030504020204" pitchFamily="34" charset="0"/>
                <a:cs typeface="Open Sans" panose="020B0606030504020204" pitchFamily="34" charset="0"/>
              </a:rPr>
              <a:t>Select the following scenarios in flexTool.xlsm and run them with base scenario.</a:t>
            </a:r>
          </a:p>
          <a:p>
            <a:pPr lvl="1"/>
            <a:r>
              <a:rPr lang="en-US" sz="2000">
                <a:latin typeface="Open Sans"/>
                <a:ea typeface="Open Sans" panose="020B0606030504020204" pitchFamily="34" charset="0"/>
                <a:cs typeface="Open Sans" panose="020B0606030504020204" pitchFamily="34" charset="0"/>
              </a:rPr>
              <a:t>Storage scenario adds 5 MW battery storage to node D (island node with minor curtailment).</a:t>
            </a:r>
          </a:p>
          <a:p>
            <a:pPr lvl="1"/>
            <a:r>
              <a:rPr lang="en-US" sz="2000">
                <a:latin typeface="Open Sans"/>
                <a:ea typeface="Open Sans" panose="020B0606030504020204" pitchFamily="34" charset="0"/>
                <a:cs typeface="Open Sans" panose="020B0606030504020204" pitchFamily="34" charset="0"/>
              </a:rPr>
              <a:t>PV scenario forces FlexTool to invest an additional 100 MW of PV in node A, 50 MW of PV in node B. And 100 MW of PV in node C.</a:t>
            </a:r>
            <a:endParaRPr lang="en-US" sz="2000">
              <a:latin typeface="Open Sans" panose="020B0606030504020204" pitchFamily="34" charset="0"/>
              <a:ea typeface="Open Sans" panose="020B0606030504020204" pitchFamily="34" charset="0"/>
              <a:cs typeface="Open Sans" panose="020B0606030504020204" pitchFamily="34" charset="0"/>
            </a:endParaRPr>
          </a:p>
          <a:p>
            <a:pPr lvl="1"/>
            <a:r>
              <a:rPr lang="en-US" sz="2000">
                <a:latin typeface="Open Sans"/>
                <a:ea typeface="Open Sans" panose="020B0606030504020204" pitchFamily="34" charset="0"/>
                <a:cs typeface="Open Sans" panose="020B0606030504020204" pitchFamily="34" charset="0"/>
              </a:rPr>
              <a:t>See FlexTool.xlsm sensitivity definition sheet to see how these two scenarios are defined.</a:t>
            </a:r>
          </a:p>
        </p:txBody>
      </p:sp>
      <p:pic>
        <p:nvPicPr>
          <p:cNvPr id="10" name="Picture 9" descr="A picture containing table&#10;&#10;Description automatically generated">
            <a:extLst>
              <a:ext uri="{FF2B5EF4-FFF2-40B4-BE49-F238E27FC236}">
                <a16:creationId xmlns:a16="http://schemas.microsoft.com/office/drawing/2014/main" id="{81C0A4CD-1FAA-704C-9894-9658A103CF79}"/>
              </a:ext>
            </a:extLst>
          </p:cNvPr>
          <p:cNvPicPr>
            <a:picLocks noChangeAspect="1"/>
          </p:cNvPicPr>
          <p:nvPr/>
        </p:nvPicPr>
        <p:blipFill>
          <a:blip r:embed="rId6"/>
          <a:stretch>
            <a:fillRect/>
          </a:stretch>
        </p:blipFill>
        <p:spPr>
          <a:xfrm>
            <a:off x="3510721" y="4063977"/>
            <a:ext cx="4372140" cy="2172435"/>
          </a:xfrm>
          <a:prstGeom prst="rect">
            <a:avLst/>
          </a:prstGeom>
        </p:spPr>
      </p:pic>
      <p:sp>
        <p:nvSpPr>
          <p:cNvPr id="11" name="Rectangle 10">
            <a:extLst>
              <a:ext uri="{FF2B5EF4-FFF2-40B4-BE49-F238E27FC236}">
                <a16:creationId xmlns:a16="http://schemas.microsoft.com/office/drawing/2014/main" id="{D554F3A1-0A1C-634F-9E1D-7648A1E4BB9B}"/>
              </a:ext>
            </a:extLst>
          </p:cNvPr>
          <p:cNvSpPr/>
          <p:nvPr/>
        </p:nvSpPr>
        <p:spPr>
          <a:xfrm>
            <a:off x="4103139" y="6051746"/>
            <a:ext cx="3943773" cy="369332"/>
          </a:xfrm>
          <a:prstGeom prst="rect">
            <a:avLst/>
          </a:prstGeom>
        </p:spPr>
        <p:txBody>
          <a:bodyPr wrap="none">
            <a:spAutoFit/>
          </a:bodyPr>
          <a:lstStyle/>
          <a:p>
            <a:pPr algn="ctr"/>
            <a:r>
              <a:rPr lang="en-US"/>
              <a:t>Selection of scenarios (IRENA, 2020) [2].</a:t>
            </a:r>
          </a:p>
        </p:txBody>
      </p:sp>
      <p:pic>
        <p:nvPicPr>
          <p:cNvPr id="4" name="32d553a26e5c26897d208ed46458147440d704470259297f93bee626c12b71fb" descr="32d553a26e5c26897d208ed46458147440d704470259297f93bee626c12b71fb">
            <a:hlinkClick r:id="" action="ppaction://media"/>
            <a:extLst>
              <a:ext uri="{FF2B5EF4-FFF2-40B4-BE49-F238E27FC236}">
                <a16:creationId xmlns:a16="http://schemas.microsoft.com/office/drawing/2014/main" id="{875ABD1D-B6DF-DE4D-8AE8-36F82F114C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13533" y="588491"/>
            <a:ext cx="812800" cy="812800"/>
          </a:xfrm>
          <a:prstGeom prst="rect">
            <a:avLst/>
          </a:prstGeom>
        </p:spPr>
      </p:pic>
    </p:spTree>
    <p:extLst>
      <p:ext uri="{BB962C8B-B14F-4D97-AF65-F5344CB8AC3E}">
        <p14:creationId xmlns:p14="http://schemas.microsoft.com/office/powerpoint/2010/main" val="368893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15.4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Abu Dhabi, FlexTool Model, 2020.</a:t>
            </a:r>
          </a:p>
          <a:p>
            <a:pPr marL="342900" indent="-342900">
              <a:buFontTx/>
              <a:buAutoNum type="arabicPeriod"/>
            </a:pPr>
            <a:r>
              <a:rPr lang="en-GB"/>
              <a:t>IRENA (2020), IRENA FlexTool Basic Training, International Renewable Energy Agency, Abu Dhabi.</a:t>
            </a:r>
          </a:p>
          <a:p>
            <a:pPr marL="342900" indent="-342900">
              <a:buAutoNum type="arabicPeriod"/>
            </a:pPr>
            <a:endParaRPr lang="en-GB"/>
          </a:p>
          <a:p>
            <a:pPr marL="342900" indent="-342900">
              <a:buAutoNum type="arabicPeriod"/>
            </a:pPr>
            <a:endParaRPr lang="en-GB"/>
          </a:p>
        </p:txBody>
      </p:sp>
    </p:spTree>
    <p:extLst>
      <p:ext uri="{BB962C8B-B14F-4D97-AF65-F5344CB8AC3E}">
        <p14:creationId xmlns:p14="http://schemas.microsoft.com/office/powerpoint/2010/main" val="1201676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27</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4" name="Picture 3" descr="Graphical user interface, website&#10;&#10;Description automatically generated">
            <a:extLst>
              <a:ext uri="{FF2B5EF4-FFF2-40B4-BE49-F238E27FC236}">
                <a16:creationId xmlns:a16="http://schemas.microsoft.com/office/drawing/2014/main" id="{FE1D3F7D-A1E9-014C-B175-FFD76D4B1C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44424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15.1.1 Thailand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09202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sp>
        <p:nvSpPr>
          <p:cNvPr id="4" name="Content Placeholder 3">
            <a:extLst>
              <a:ext uri="{FF2B5EF4-FFF2-40B4-BE49-F238E27FC236}">
                <a16:creationId xmlns:a16="http://schemas.microsoft.com/office/drawing/2014/main" id="{8D461429-B343-764B-AF00-FA99ECAB45D7}"/>
              </a:ext>
            </a:extLst>
          </p:cNvPr>
          <p:cNvSpPr>
            <a:spLocks noGrp="1"/>
          </p:cNvSpPr>
          <p:nvPr>
            <p:ph idx="1"/>
          </p:nvPr>
        </p:nvSpPr>
        <p:spPr>
          <a:xfrm>
            <a:off x="838200" y="1825624"/>
            <a:ext cx="10515600" cy="4629581"/>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Two scenarios regarding the future generation mix in 2036 are considered: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A Reference scenario based on the Alternative Energy Development Plan [1], with insights from the Power Development Plan [2].</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The </a:t>
            </a:r>
            <a:r>
              <a:rPr lang="en-US" sz="2000" dirty="0" err="1">
                <a:latin typeface="Open Sans" panose="020B0606030504020204" pitchFamily="34" charset="0"/>
                <a:ea typeface="Open Sans" panose="020B0606030504020204" pitchFamily="34" charset="0"/>
                <a:cs typeface="Open Sans" panose="020B0606030504020204" pitchFamily="34" charset="0"/>
              </a:rPr>
              <a:t>REmap</a:t>
            </a:r>
            <a:r>
              <a:rPr lang="en-US" sz="2000" dirty="0">
                <a:latin typeface="Open Sans" panose="020B0606030504020204" pitchFamily="34" charset="0"/>
                <a:ea typeface="Open Sans" panose="020B0606030504020204" pitchFamily="34" charset="0"/>
                <a:cs typeface="Open Sans" panose="020B0606030504020204" pitchFamily="34" charset="0"/>
              </a:rPr>
              <a:t> scenario based on the Thailand Renewable Energy Outlook [3].</a:t>
            </a:r>
          </a:p>
          <a:p>
            <a:r>
              <a:rPr lang="en-US" sz="2000" dirty="0">
                <a:latin typeface="Open Sans" panose="020B0606030504020204" pitchFamily="34" charset="0"/>
                <a:ea typeface="Open Sans" panose="020B0606030504020204" pitchFamily="34" charset="0"/>
                <a:cs typeface="Open Sans" panose="020B0606030504020204" pitchFamily="34" charset="0"/>
              </a:rPr>
              <a:t>The </a:t>
            </a:r>
            <a:r>
              <a:rPr lang="en-US" sz="2000" dirty="0" err="1">
                <a:latin typeface="Open Sans" panose="020B0606030504020204" pitchFamily="34" charset="0"/>
                <a:ea typeface="Open Sans" panose="020B0606030504020204" pitchFamily="34" charset="0"/>
                <a:cs typeface="Open Sans" panose="020B0606030504020204" pitchFamily="34" charset="0"/>
              </a:rPr>
              <a:t>REmap</a:t>
            </a:r>
            <a:r>
              <a:rPr lang="en-US" sz="2000" dirty="0">
                <a:latin typeface="Open Sans" panose="020B0606030504020204" pitchFamily="34" charset="0"/>
                <a:ea typeface="Open Sans" panose="020B0606030504020204" pitchFamily="34" charset="0"/>
                <a:cs typeface="Open Sans" panose="020B0606030504020204" pitchFamily="34" charset="0"/>
              </a:rPr>
              <a:t> scenario considers higher renewable deployment and lower generation capacity.</a:t>
            </a:r>
          </a:p>
        </p:txBody>
      </p:sp>
      <p:pic>
        <p:nvPicPr>
          <p:cNvPr id="10" name="Picture 9" descr="Diagram&#10;&#10;Description automatically generated with medium confidence">
            <a:extLst>
              <a:ext uri="{FF2B5EF4-FFF2-40B4-BE49-F238E27FC236}">
                <a16:creationId xmlns:a16="http://schemas.microsoft.com/office/drawing/2014/main" id="{8F033296-52D5-FA4F-88EF-F6EF36B60AE8}"/>
              </a:ext>
            </a:extLst>
          </p:cNvPr>
          <p:cNvPicPr>
            <a:picLocks noChangeAspect="1"/>
          </p:cNvPicPr>
          <p:nvPr/>
        </p:nvPicPr>
        <p:blipFill>
          <a:blip r:embed="rId6"/>
          <a:stretch>
            <a:fillRect/>
          </a:stretch>
        </p:blipFill>
        <p:spPr>
          <a:xfrm>
            <a:off x="2640172" y="3869056"/>
            <a:ext cx="6911656" cy="1884997"/>
          </a:xfrm>
          <a:prstGeom prst="rect">
            <a:avLst/>
          </a:prstGeom>
        </p:spPr>
      </p:pic>
      <p:sp>
        <p:nvSpPr>
          <p:cNvPr id="7" name="TextBox 6">
            <a:extLst>
              <a:ext uri="{FF2B5EF4-FFF2-40B4-BE49-F238E27FC236}">
                <a16:creationId xmlns:a16="http://schemas.microsoft.com/office/drawing/2014/main" id="{D793366E-70A8-4140-AD4A-1DBB5ECF3754}"/>
              </a:ext>
            </a:extLst>
          </p:cNvPr>
          <p:cNvSpPr txBox="1"/>
          <p:nvPr/>
        </p:nvSpPr>
        <p:spPr>
          <a:xfrm>
            <a:off x="2763748" y="5754053"/>
            <a:ext cx="6647380" cy="307777"/>
          </a:xfrm>
          <a:prstGeom prst="rect">
            <a:avLst/>
          </a:prstGeom>
          <a:noFill/>
        </p:spPr>
        <p:txBody>
          <a:bodyPr wrap="square" rtlCol="0">
            <a:spAutoFit/>
          </a:bodyPr>
          <a:lstStyle/>
          <a:p>
            <a:pPr algn="ctr"/>
            <a:r>
              <a:rPr lang="en-US" sz="1400"/>
              <a:t>Main challenges of the Thai power system and FlexTool analysis done (IRENA, 2019) [4]</a:t>
            </a:r>
          </a:p>
        </p:txBody>
      </p:sp>
      <p:pic>
        <p:nvPicPr>
          <p:cNvPr id="2" name="6d1b7456dcf34b6e56791740e3a644ff40d704470259297f93bee626c12b71fb" descr="6d1b7456dcf34b6e56791740e3a644ff40d704470259297f93bee626c12b71fb">
            <a:hlinkClick r:id="" action="ppaction://media"/>
            <a:extLst>
              <a:ext uri="{FF2B5EF4-FFF2-40B4-BE49-F238E27FC236}">
                <a16:creationId xmlns:a16="http://schemas.microsoft.com/office/drawing/2014/main" id="{7EAB6134-BE82-604B-9D4C-EB111B2C7B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0143" y="598590"/>
            <a:ext cx="812800" cy="812800"/>
          </a:xfrm>
          <a:prstGeom prst="rect">
            <a:avLst/>
          </a:prstGeom>
        </p:spPr>
      </p:pic>
    </p:spTree>
    <p:extLst>
      <p:ext uri="{BB962C8B-B14F-4D97-AF65-F5344CB8AC3E}">
        <p14:creationId xmlns:p14="http://schemas.microsoft.com/office/powerpoint/2010/main" val="34862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15.1.2 Grid Analysis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sp>
        <p:nvSpPr>
          <p:cNvPr id="9" name="Content Placeholder 8">
            <a:extLst>
              <a:ext uri="{FF2B5EF4-FFF2-40B4-BE49-F238E27FC236}">
                <a16:creationId xmlns:a16="http://schemas.microsoft.com/office/drawing/2014/main" id="{EDCFA738-046E-5E4F-8C1E-FF71C4DF3578}"/>
              </a:ext>
            </a:extLst>
          </p:cNvPr>
          <p:cNvSpPr>
            <a:spLocks noGrp="1"/>
          </p:cNvSpPr>
          <p:nvPr>
            <p:ph idx="1"/>
          </p:nvPr>
        </p:nvSpPr>
        <p:spPr>
          <a:xfrm>
            <a:off x="866954" y="1825625"/>
            <a:ext cx="6780340" cy="4523578"/>
          </a:xfrm>
        </p:spPr>
        <p:txBody>
          <a:bodyPr vert="horz" lIns="91440" tIns="45720" rIns="91440" bIns="45720" rtlCol="0" anchor="t">
            <a:noAutofit/>
          </a:bodyPr>
          <a:lstStyle/>
          <a:p>
            <a:r>
              <a:rPr lang="en-US" sz="2000">
                <a:latin typeface="Open Sans"/>
                <a:ea typeface="Open Sans" panose="020B0606030504020204" pitchFamily="34" charset="0"/>
                <a:cs typeface="Open Sans" panose="020B0606030504020204" pitchFamily="34" charset="0"/>
              </a:rPr>
              <a:t>Connections with </a:t>
            </a:r>
            <a:r>
              <a:rPr lang="en-US" sz="2000" err="1">
                <a:latin typeface="Open Sans"/>
                <a:ea typeface="Open Sans" panose="020B0606030504020204" pitchFamily="34" charset="0"/>
                <a:cs typeface="Open Sans" panose="020B0606030504020204" pitchFamily="34" charset="0"/>
              </a:rPr>
              <a:t>neighbouring</a:t>
            </a:r>
            <a:r>
              <a:rPr lang="en-US" sz="2000">
                <a:latin typeface="Open Sans"/>
                <a:ea typeface="Open Sans" panose="020B0606030504020204" pitchFamily="34" charset="0"/>
                <a:cs typeface="Open Sans" panose="020B0606030504020204" pitchFamily="34" charset="0"/>
              </a:rPr>
              <a:t> countries:</a:t>
            </a:r>
            <a:endParaRPr lang="en-US">
              <a:cs typeface="Calibri" panose="020F0502020204030204"/>
            </a:endParaRPr>
          </a:p>
          <a:p>
            <a:pPr marL="457200" lvl="1"/>
            <a:r>
              <a:rPr lang="en-US" sz="2000">
                <a:latin typeface="Open Sans"/>
                <a:ea typeface="Open Sans" panose="020B0606030504020204" pitchFamily="34" charset="0"/>
                <a:cs typeface="Open Sans" panose="020B0606030504020204" pitchFamily="34" charset="0"/>
              </a:rPr>
              <a:t>Long-term contracts with hydropower operators in Laos.</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457200" lvl="1"/>
            <a:r>
              <a:rPr lang="en-US" sz="2000">
                <a:latin typeface="Open Sans"/>
                <a:ea typeface="Open Sans" panose="020B0606030504020204" pitchFamily="34" charset="0"/>
                <a:cs typeface="Open Sans" panose="020B0606030504020204" pitchFamily="34" charset="0"/>
              </a:rPr>
              <a:t>Plans to expand hydropower in Laos and Myanmar.</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457200" lvl="1"/>
            <a:r>
              <a:rPr lang="en-US" sz="2000">
                <a:latin typeface="Open Sans"/>
                <a:ea typeface="Open Sans" panose="020B0606030504020204" pitchFamily="34" charset="0"/>
                <a:cs typeface="Open Sans" panose="020B0606030504020204" pitchFamily="34" charset="0"/>
              </a:rPr>
              <a:t>Otherwise weak connections.</a:t>
            </a:r>
          </a:p>
          <a:p>
            <a:r>
              <a:rPr lang="en-US" sz="2000">
                <a:latin typeface="Open Sans" panose="020B0606030504020204" pitchFamily="34" charset="0"/>
                <a:ea typeface="Open Sans" panose="020B0606030504020204" pitchFamily="34" charset="0"/>
                <a:cs typeface="Open Sans" panose="020B0606030504020204" pitchFamily="34" charset="0"/>
              </a:rPr>
              <a:t>Internal grid:</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Long country with uneven demand and production.</a:t>
            </a:r>
          </a:p>
          <a:p>
            <a:pPr marL="457200" lvl="1"/>
            <a:r>
              <a:rPr lang="en-US" sz="2000">
                <a:latin typeface="Open Sans"/>
                <a:ea typeface="Open Sans" panose="020B0606030504020204" pitchFamily="34" charset="0"/>
                <a:cs typeface="Open Sans" panose="020B0606030504020204" pitchFamily="34" charset="0"/>
              </a:rPr>
              <a:t>Hydropower at north.</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457200" lvl="1"/>
            <a:r>
              <a:rPr lang="en-US" sz="2000">
                <a:latin typeface="Open Sans" panose="020B0606030504020204" pitchFamily="34" charset="0"/>
                <a:ea typeface="Open Sans" panose="020B0606030504020204" pitchFamily="34" charset="0"/>
                <a:cs typeface="Open Sans" panose="020B0606030504020204" pitchFamily="34" charset="0"/>
              </a:rPr>
              <a:t>Bangkok consumes much more than it produces.</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Not enough regional data available.</a:t>
            </a:r>
          </a:p>
          <a:p>
            <a:r>
              <a:rPr lang="en-US" sz="2000">
                <a:latin typeface="Open Sans" panose="020B0606030504020204" pitchFamily="34" charset="0"/>
                <a:ea typeface="Open Sans" panose="020B0606030504020204" pitchFamily="34" charset="0"/>
                <a:cs typeface="Open Sans" panose="020B0606030504020204" pitchFamily="34" charset="0"/>
              </a:rPr>
              <a:t>Modelling decisions:</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Model Thailand as a single node (main thing to improve).</a:t>
            </a:r>
          </a:p>
        </p:txBody>
      </p:sp>
      <p:pic>
        <p:nvPicPr>
          <p:cNvPr id="10" name="Picture 9" descr="Map&#10;&#10;Description automatically generated">
            <a:extLst>
              <a:ext uri="{FF2B5EF4-FFF2-40B4-BE49-F238E27FC236}">
                <a16:creationId xmlns:a16="http://schemas.microsoft.com/office/drawing/2014/main" id="{1C7CD8DB-1320-6943-891F-2B77743BAE3A}"/>
              </a:ext>
            </a:extLst>
          </p:cNvPr>
          <p:cNvPicPr>
            <a:picLocks noChangeAspect="1"/>
          </p:cNvPicPr>
          <p:nvPr/>
        </p:nvPicPr>
        <p:blipFill rotWithShape="1">
          <a:blip r:embed="rId6"/>
          <a:srcRect t="8218"/>
          <a:stretch/>
        </p:blipFill>
        <p:spPr>
          <a:xfrm>
            <a:off x="7660809" y="1520150"/>
            <a:ext cx="4059237" cy="4111666"/>
          </a:xfrm>
          <a:prstGeom prst="rect">
            <a:avLst/>
          </a:prstGeom>
        </p:spPr>
      </p:pic>
      <p:sp>
        <p:nvSpPr>
          <p:cNvPr id="11" name="TextBox 10">
            <a:extLst>
              <a:ext uri="{FF2B5EF4-FFF2-40B4-BE49-F238E27FC236}">
                <a16:creationId xmlns:a16="http://schemas.microsoft.com/office/drawing/2014/main" id="{5E734698-371F-3340-A74C-220889E79040}"/>
              </a:ext>
            </a:extLst>
          </p:cNvPr>
          <p:cNvSpPr txBox="1"/>
          <p:nvPr/>
        </p:nvSpPr>
        <p:spPr>
          <a:xfrm>
            <a:off x="8202969" y="5631816"/>
            <a:ext cx="4059237" cy="646331"/>
          </a:xfrm>
          <a:prstGeom prst="rect">
            <a:avLst/>
          </a:prstGeom>
          <a:noFill/>
        </p:spPr>
        <p:txBody>
          <a:bodyPr wrap="square" rtlCol="0">
            <a:spAutoFit/>
          </a:bodyPr>
          <a:lstStyle/>
          <a:p>
            <a:r>
              <a:rPr lang="en-US"/>
              <a:t>Thailand’s transmission network </a:t>
            </a:r>
          </a:p>
          <a:p>
            <a:r>
              <a:rPr lang="en-US"/>
              <a:t>(IRENA, 2019) [4]</a:t>
            </a:r>
          </a:p>
        </p:txBody>
      </p:sp>
      <p:pic>
        <p:nvPicPr>
          <p:cNvPr id="7" name="8554b50573bac6b3cdd93d2a7906099f40d704470259297f93bee626c12b71fb" descr="8554b50573bac6b3cdd93d2a7906099f40d704470259297f93bee626c12b71fb">
            <a:hlinkClick r:id="" action="ppaction://media"/>
            <a:extLst>
              <a:ext uri="{FF2B5EF4-FFF2-40B4-BE49-F238E27FC236}">
                <a16:creationId xmlns:a16="http://schemas.microsoft.com/office/drawing/2014/main" id="{79DCE22A-0AC8-B942-A0A9-4E9FDC8B16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0169" y="58338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15.1.3 Capacity expansion scenarios</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sp>
        <p:nvSpPr>
          <p:cNvPr id="9" name="Content Placeholder 8">
            <a:extLst>
              <a:ext uri="{FF2B5EF4-FFF2-40B4-BE49-F238E27FC236}">
                <a16:creationId xmlns:a16="http://schemas.microsoft.com/office/drawing/2014/main" id="{A460C881-CEBF-6D49-99AE-B83C360ABE13}"/>
              </a:ext>
            </a:extLst>
          </p:cNvPr>
          <p:cNvSpPr>
            <a:spLocks noGrp="1"/>
          </p:cNvSpPr>
          <p:nvPr>
            <p:ph idx="1"/>
          </p:nvPr>
        </p:nvSpPr>
        <p:spPr>
          <a:xfrm>
            <a:off x="881331" y="1825625"/>
            <a:ext cx="6584039" cy="4611877"/>
          </a:xfrm>
        </p:spPr>
        <p:txBody>
          <a:bodyPr vert="horz" lIns="91440" tIns="45720" rIns="91440" bIns="45720" rtlCol="0" anchor="t">
            <a:noAutofit/>
          </a:bodyPr>
          <a:lstStyle/>
          <a:p>
            <a:r>
              <a:rPr lang="en-US" sz="2000">
                <a:latin typeface="Open Sans" panose="020B0606030504020204" pitchFamily="34" charset="0"/>
                <a:ea typeface="Open Sans" panose="020B0606030504020204" pitchFamily="34" charset="0"/>
                <a:cs typeface="Open Sans" panose="020B0606030504020204" pitchFamily="34" charset="0"/>
              </a:rPr>
              <a:t>Fast growth in electricity demand.</a:t>
            </a:r>
          </a:p>
          <a:p>
            <a:r>
              <a:rPr lang="en-US" sz="2000">
                <a:latin typeface="Open Sans" panose="020B0606030504020204" pitchFamily="34" charset="0"/>
                <a:ea typeface="Open Sans" panose="020B0606030504020204" pitchFamily="34" charset="0"/>
                <a:cs typeface="Open Sans" panose="020B0606030504020204" pitchFamily="34" charset="0"/>
              </a:rPr>
              <a:t>Current capacity expansion plans (“reference”):</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Meet demand by adding fossil fuel generation capacity.</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Invest relatively small share in wind and solar.</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Build several GW of pumped hydro capacity.</a:t>
            </a:r>
          </a:p>
          <a:p>
            <a:r>
              <a:rPr lang="en-US" sz="2000">
                <a:latin typeface="Open Sans" panose="020B0606030504020204" pitchFamily="34" charset="0"/>
                <a:ea typeface="Open Sans" panose="020B0606030504020204" pitchFamily="34" charset="0"/>
                <a:cs typeface="Open Sans" panose="020B0606030504020204" pitchFamily="34" charset="0"/>
              </a:rPr>
              <a:t>In one node model:</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No capacity adequacy issues expected (strong capacity balance).</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No ramping capacity issues expected (hydro reservoirs and natural gas).</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No curtailment expected (low VRE share).</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But could additional VRE capacity be cheaper than fossil fuel-based generation?</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Chart, box and whisker chart&#10;&#10;Description automatically generated">
            <a:extLst>
              <a:ext uri="{FF2B5EF4-FFF2-40B4-BE49-F238E27FC236}">
                <a16:creationId xmlns:a16="http://schemas.microsoft.com/office/drawing/2014/main" id="{9C6673A5-05C1-2E4B-99E1-DF388C4BFC32}"/>
              </a:ext>
            </a:extLst>
          </p:cNvPr>
          <p:cNvPicPr>
            <a:picLocks noChangeAspect="1"/>
          </p:cNvPicPr>
          <p:nvPr/>
        </p:nvPicPr>
        <p:blipFill>
          <a:blip r:embed="rId6"/>
          <a:stretch>
            <a:fillRect/>
          </a:stretch>
        </p:blipFill>
        <p:spPr>
          <a:xfrm>
            <a:off x="7710932" y="2110395"/>
            <a:ext cx="3970799" cy="2637210"/>
          </a:xfrm>
          <a:prstGeom prst="rect">
            <a:avLst/>
          </a:prstGeom>
        </p:spPr>
      </p:pic>
      <p:sp>
        <p:nvSpPr>
          <p:cNvPr id="11" name="TextBox 10">
            <a:extLst>
              <a:ext uri="{FF2B5EF4-FFF2-40B4-BE49-F238E27FC236}">
                <a16:creationId xmlns:a16="http://schemas.microsoft.com/office/drawing/2014/main" id="{E2454EA8-772E-CB40-A139-FBE0F332F4D0}"/>
              </a:ext>
            </a:extLst>
          </p:cNvPr>
          <p:cNvSpPr txBox="1"/>
          <p:nvPr/>
        </p:nvSpPr>
        <p:spPr>
          <a:xfrm>
            <a:off x="7985972" y="4747605"/>
            <a:ext cx="4059237" cy="923330"/>
          </a:xfrm>
          <a:prstGeom prst="rect">
            <a:avLst/>
          </a:prstGeom>
          <a:noFill/>
        </p:spPr>
        <p:txBody>
          <a:bodyPr wrap="square" lIns="91440" tIns="45720" rIns="91440" bIns="45720" rtlCol="0" anchor="t">
            <a:spAutoFit/>
          </a:bodyPr>
          <a:lstStyle/>
          <a:p>
            <a:r>
              <a:rPr lang="en-US"/>
              <a:t>Expected evolution of Thailand’s generation capacity mix, 2015–2036</a:t>
            </a:r>
          </a:p>
          <a:p>
            <a:r>
              <a:rPr lang="en-US"/>
              <a:t>(IRENA, 2019) [4]</a:t>
            </a:r>
          </a:p>
        </p:txBody>
      </p:sp>
      <p:pic>
        <p:nvPicPr>
          <p:cNvPr id="7" name="a4ff4210e4b57a09c660afdfe5c47dea40d704470259297f93bee626c12b71fb" descr="a4ff4210e4b57a09c660afdfe5c47dea40d704470259297f93bee626c12b71fb">
            <a:hlinkClick r:id="" action="ppaction://media"/>
            <a:extLst>
              <a:ext uri="{FF2B5EF4-FFF2-40B4-BE49-F238E27FC236}">
                <a16:creationId xmlns:a16="http://schemas.microsoft.com/office/drawing/2014/main" id="{3223B7E2-B504-BD42-936D-A18159692E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5370" y="599363"/>
            <a:ext cx="812800" cy="812800"/>
          </a:xfrm>
          <a:prstGeom prst="rect">
            <a:avLst/>
          </a:prstGeom>
        </p:spPr>
      </p:pic>
    </p:spTree>
    <p:extLst>
      <p:ext uri="{BB962C8B-B14F-4D97-AF65-F5344CB8AC3E}">
        <p14:creationId xmlns:p14="http://schemas.microsoft.com/office/powerpoint/2010/main" val="327878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15.1.4 Lessons from operation practices</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sp>
        <p:nvSpPr>
          <p:cNvPr id="9" name="Content Placeholder 8">
            <a:extLst>
              <a:ext uri="{FF2B5EF4-FFF2-40B4-BE49-F238E27FC236}">
                <a16:creationId xmlns:a16="http://schemas.microsoft.com/office/drawing/2014/main" id="{609EB1F4-BA9E-D946-B50C-FCF6DA64BE67}"/>
              </a:ext>
            </a:extLst>
          </p:cNvPr>
          <p:cNvSpPr>
            <a:spLocks noGrp="1"/>
          </p:cNvSpPr>
          <p:nvPr>
            <p:ph idx="1"/>
          </p:nvPr>
        </p:nvSpPr>
        <p:spPr>
          <a:xfrm>
            <a:off x="838200" y="1825625"/>
            <a:ext cx="10515600" cy="4349144"/>
          </a:xfrm>
        </p:spPr>
        <p:txBody>
          <a:bodyPr vert="horz" lIns="91440" tIns="45720" rIns="91440" bIns="45720" rtlCol="0" anchor="t">
            <a:normAutofit/>
          </a:bodyPr>
          <a:lstStyle/>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Thailand’s peak electricity demand is after sunset.</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Solar PV cannot contribute directly to peak power.</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Storage is needed → Thailand has decided to invest in reservoir hydro and pumped hydro.</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Hydro inflow variance between years can cause some issues.</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The variations between years are not exceptionally large, but dry years need to be simulated.</a:t>
            </a:r>
          </a:p>
          <a:p>
            <a:pPr marL="457200" indent="-457200">
              <a:buFont typeface="+mj-lt"/>
              <a:buAutoNum type="arabicPeriod"/>
            </a:pPr>
            <a:r>
              <a:rPr lang="en-US" sz="2000" dirty="0">
                <a:latin typeface="Open Sans"/>
                <a:ea typeface="Open Sans" panose="020B0606030504020204" pitchFamily="34" charset="0"/>
                <a:cs typeface="Open Sans" panose="020B0606030504020204" pitchFamily="34" charset="0"/>
              </a:rPr>
              <a:t>Geographical dispersion of VRE cannot be </a:t>
            </a:r>
            <a:r>
              <a:rPr lang="en-US" sz="2000" dirty="0" err="1">
                <a:latin typeface="Open Sans"/>
                <a:ea typeface="Open Sans" panose="020B0606030504020204" pitchFamily="34" charset="0"/>
                <a:cs typeface="Open Sans" panose="020B0606030504020204" pitchFamily="34" charset="0"/>
              </a:rPr>
              <a:t>analysed</a:t>
            </a:r>
            <a:r>
              <a:rPr lang="en-US" sz="2000" dirty="0">
                <a:latin typeface="Open Sans"/>
                <a:ea typeface="Open Sans" panose="020B0606030504020204" pitchFamily="34" charset="0"/>
                <a:cs typeface="Open Sans" panose="020B0606030504020204" pitchFamily="34" charset="0"/>
              </a:rPr>
              <a:t> with a one node model.</a:t>
            </a:r>
          </a:p>
          <a:p>
            <a:pPr marL="457200" indent="-457200">
              <a:buFont typeface="+mj-lt"/>
              <a:buAutoNum type="arabicPeriod"/>
            </a:pPr>
            <a:r>
              <a:rPr lang="en-US" sz="2000" dirty="0">
                <a:latin typeface="Open Sans"/>
                <a:ea typeface="Open Sans" panose="020B0606030504020204" pitchFamily="34" charset="0"/>
                <a:cs typeface="Open Sans" panose="020B0606030504020204" pitchFamily="34" charset="0"/>
              </a:rPr>
              <a:t>Strength of internal grid cannot be </a:t>
            </a:r>
            <a:r>
              <a:rPr lang="en-US" sz="2000" dirty="0" err="1">
                <a:latin typeface="Open Sans"/>
                <a:ea typeface="Open Sans" panose="020B0606030504020204" pitchFamily="34" charset="0"/>
                <a:cs typeface="Open Sans" panose="020B0606030504020204" pitchFamily="34" charset="0"/>
              </a:rPr>
              <a:t>analysed</a:t>
            </a:r>
            <a:r>
              <a:rPr lang="en-US" sz="2000" dirty="0">
                <a:latin typeface="Open Sans"/>
                <a:ea typeface="Open Sans" panose="020B0606030504020204" pitchFamily="34" charset="0"/>
                <a:cs typeface="Open Sans" panose="020B0606030504020204" pitchFamily="34" charset="0"/>
              </a:rPr>
              <a:t> with a one node model.</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Thailand has data in 30-minute intervals, and the model was built with 30-minute time steps to pay additional attention to ramp rates.</a:t>
            </a:r>
          </a:p>
        </p:txBody>
      </p:sp>
      <p:pic>
        <p:nvPicPr>
          <p:cNvPr id="4" name="e916238471c07a10f20e31b0f9513de040d704470259297f93bee626c12b71fb" descr="e916238471c07a10f20e31b0f9513de040d704470259297f93bee626c12b71fb">
            <a:hlinkClick r:id="" action="ppaction://media"/>
            <a:extLst>
              <a:ext uri="{FF2B5EF4-FFF2-40B4-BE49-F238E27FC236}">
                <a16:creationId xmlns:a16="http://schemas.microsoft.com/office/drawing/2014/main" id="{E278F3A6-3EB2-464D-954E-796659F11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07853" y="568171"/>
            <a:ext cx="812800" cy="812800"/>
          </a:xfrm>
          <a:prstGeom prst="rect">
            <a:avLst/>
          </a:prstGeom>
        </p:spPr>
      </p:pic>
    </p:spTree>
    <p:extLst>
      <p:ext uri="{BB962C8B-B14F-4D97-AF65-F5344CB8AC3E}">
        <p14:creationId xmlns:p14="http://schemas.microsoft.com/office/powerpoint/2010/main" val="9861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15.1.5 Status of flexibility enablers</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pic>
        <p:nvPicPr>
          <p:cNvPr id="10" name="Picture 9" descr="Table&#10;&#10;Description automatically generated">
            <a:extLst>
              <a:ext uri="{FF2B5EF4-FFF2-40B4-BE49-F238E27FC236}">
                <a16:creationId xmlns:a16="http://schemas.microsoft.com/office/drawing/2014/main" id="{3E956C92-5A07-E747-B923-4C1D6625BA72}"/>
              </a:ext>
            </a:extLst>
          </p:cNvPr>
          <p:cNvPicPr>
            <a:picLocks noChangeAspect="1"/>
          </p:cNvPicPr>
          <p:nvPr/>
        </p:nvPicPr>
        <p:blipFill>
          <a:blip r:embed="rId6"/>
          <a:stretch>
            <a:fillRect/>
          </a:stretch>
        </p:blipFill>
        <p:spPr>
          <a:xfrm>
            <a:off x="2223997" y="2136592"/>
            <a:ext cx="7166581" cy="3535257"/>
          </a:xfrm>
          <a:prstGeom prst="rect">
            <a:avLst/>
          </a:prstGeom>
        </p:spPr>
      </p:pic>
      <p:sp>
        <p:nvSpPr>
          <p:cNvPr id="11" name="TextBox 10">
            <a:extLst>
              <a:ext uri="{FF2B5EF4-FFF2-40B4-BE49-F238E27FC236}">
                <a16:creationId xmlns:a16="http://schemas.microsoft.com/office/drawing/2014/main" id="{183F97E3-E6E5-0E42-848F-D2D99DB9F37F}"/>
              </a:ext>
            </a:extLst>
          </p:cNvPr>
          <p:cNvSpPr txBox="1"/>
          <p:nvPr/>
        </p:nvSpPr>
        <p:spPr>
          <a:xfrm>
            <a:off x="2645204" y="5627609"/>
            <a:ext cx="6745374" cy="369332"/>
          </a:xfrm>
          <a:prstGeom prst="rect">
            <a:avLst/>
          </a:prstGeom>
          <a:noFill/>
        </p:spPr>
        <p:txBody>
          <a:bodyPr wrap="square" rtlCol="0">
            <a:spAutoFit/>
          </a:bodyPr>
          <a:lstStyle/>
          <a:p>
            <a:r>
              <a:rPr lang="en-US"/>
              <a:t>Flexibility enables in Thailand’s power system (IRENA, 2019) [4]</a:t>
            </a:r>
          </a:p>
        </p:txBody>
      </p:sp>
      <p:pic>
        <p:nvPicPr>
          <p:cNvPr id="4" name="8a1a894d211b08b2473c68566a96532140d704470259297f93bee626c12b71fb" descr="8a1a894d211b08b2473c68566a96532140d704470259297f93bee626c12b71fb">
            <a:hlinkClick r:id="" action="ppaction://media"/>
            <a:extLst>
              <a:ext uri="{FF2B5EF4-FFF2-40B4-BE49-F238E27FC236}">
                <a16:creationId xmlns:a16="http://schemas.microsoft.com/office/drawing/2014/main" id="{0F784FF2-9A6A-4D41-A905-31EE0B16BF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9416" y="568171"/>
            <a:ext cx="812800" cy="812800"/>
          </a:xfrm>
          <a:prstGeom prst="rect">
            <a:avLst/>
          </a:prstGeom>
        </p:spPr>
      </p:pic>
    </p:spTree>
    <p:extLst>
      <p:ext uri="{BB962C8B-B14F-4D97-AF65-F5344CB8AC3E}">
        <p14:creationId xmlns:p14="http://schemas.microsoft.com/office/powerpoint/2010/main" val="17407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15.1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5" y="1494761"/>
            <a:ext cx="1033360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a:t>Ministry of Energy (2015), Alternative energy development plan, Thailand Ministry of Energy, Bangkok, http://</a:t>
            </a:r>
            <a:r>
              <a:rPr lang="en-GB" err="1"/>
              <a:t>www.eppo.go.th</a:t>
            </a:r>
            <a:r>
              <a:rPr lang="en-GB"/>
              <a:t>/images/POLICY/ENG/AEDP2015ENG.pdf</a:t>
            </a:r>
          </a:p>
          <a:p>
            <a:pPr marL="342900" indent="-342900">
              <a:buAutoNum type="arabicPeriod"/>
            </a:pPr>
            <a:r>
              <a:rPr lang="en-GB"/>
              <a:t>EGAT (2015), Thailand power development plan 2015-2036, Electricity Generating Authority of Thailand, Bangkok, https://</a:t>
            </a:r>
            <a:r>
              <a:rPr lang="en-GB" err="1"/>
              <a:t>www.egat.co.th</a:t>
            </a:r>
            <a:r>
              <a:rPr lang="en-GB"/>
              <a:t>/</a:t>
            </a:r>
            <a:r>
              <a:rPr lang="en-GB" err="1"/>
              <a:t>en</a:t>
            </a:r>
            <a:r>
              <a:rPr lang="en-GB"/>
              <a:t>/images/about-</a:t>
            </a:r>
            <a:r>
              <a:rPr lang="en-GB" err="1"/>
              <a:t>egat</a:t>
            </a:r>
            <a:r>
              <a:rPr lang="en-GB"/>
              <a:t>/PDP2015_Eng.pdf</a:t>
            </a:r>
          </a:p>
          <a:p>
            <a:pPr marL="342900" indent="-342900">
              <a:buFontTx/>
              <a:buAutoNum type="arabicPeriod"/>
            </a:pPr>
            <a:r>
              <a:rPr lang="en-GB"/>
              <a:t>IRENA (2017a), Renewable energy outlook: Thailand, International Renewable Energy Agency, Abu Dhabi.</a:t>
            </a:r>
          </a:p>
          <a:p>
            <a:pPr marL="342900" indent="-342900">
              <a:buFontTx/>
              <a:buAutoNum type="arabicPeriod"/>
            </a:pPr>
            <a:r>
              <a:rPr lang="en-GB"/>
              <a:t>IRENA (2019), Thailand power system flexibility assessment: IRENA FlexTool Case Study, International Renewable Energy Agency, Abu Dhabi. </a:t>
            </a:r>
          </a:p>
          <a:p>
            <a:endParaRPr lang="en-GB"/>
          </a:p>
          <a:p>
            <a:pPr marL="342900" indent="-342900">
              <a:buAutoNum type="arabicPeriod"/>
            </a:pPr>
            <a:endParaRPr lang="en-GB"/>
          </a:p>
          <a:p>
            <a:pPr marL="342900" indent="-342900">
              <a:buAutoNum type="arabicPeriod"/>
            </a:pPr>
            <a:endParaRPr lang="en-GB"/>
          </a:p>
        </p:txBody>
      </p:sp>
    </p:spTree>
    <p:extLst>
      <p:ext uri="{BB962C8B-B14F-4D97-AF65-F5344CB8AC3E}">
        <p14:creationId xmlns:p14="http://schemas.microsoft.com/office/powerpoint/2010/main" val="119540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15.2.1 Dispatch in 2036</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pic>
        <p:nvPicPr>
          <p:cNvPr id="10" name="Picture 9" descr="Diagram&#10;&#10;Description automatically generated with low confidence">
            <a:extLst>
              <a:ext uri="{FF2B5EF4-FFF2-40B4-BE49-F238E27FC236}">
                <a16:creationId xmlns:a16="http://schemas.microsoft.com/office/drawing/2014/main" id="{F40F62D8-FF29-8747-9A0F-3FF6FC246C8A}"/>
              </a:ext>
            </a:extLst>
          </p:cNvPr>
          <p:cNvPicPr>
            <a:picLocks noChangeAspect="1"/>
          </p:cNvPicPr>
          <p:nvPr/>
        </p:nvPicPr>
        <p:blipFill>
          <a:blip r:embed="rId6"/>
          <a:stretch>
            <a:fillRect/>
          </a:stretch>
        </p:blipFill>
        <p:spPr>
          <a:xfrm>
            <a:off x="2719773" y="2148900"/>
            <a:ext cx="6752454" cy="3297710"/>
          </a:xfrm>
          <a:prstGeom prst="rect">
            <a:avLst/>
          </a:prstGeom>
        </p:spPr>
      </p:pic>
      <p:sp>
        <p:nvSpPr>
          <p:cNvPr id="11" name="TextBox 10">
            <a:extLst>
              <a:ext uri="{FF2B5EF4-FFF2-40B4-BE49-F238E27FC236}">
                <a16:creationId xmlns:a16="http://schemas.microsoft.com/office/drawing/2014/main" id="{BFFD7507-0ABD-3649-AF8E-C9C4C4F65894}"/>
              </a:ext>
            </a:extLst>
          </p:cNvPr>
          <p:cNvSpPr txBox="1"/>
          <p:nvPr/>
        </p:nvSpPr>
        <p:spPr>
          <a:xfrm>
            <a:off x="943510" y="5568208"/>
            <a:ext cx="10304979" cy="646331"/>
          </a:xfrm>
          <a:prstGeom prst="rect">
            <a:avLst/>
          </a:prstGeom>
          <a:noFill/>
        </p:spPr>
        <p:txBody>
          <a:bodyPr wrap="square" rtlCol="0">
            <a:spAutoFit/>
          </a:bodyPr>
          <a:lstStyle/>
          <a:p>
            <a:pPr algn="ctr"/>
            <a:r>
              <a:rPr lang="en-US"/>
              <a:t>Power generation (annual share) and hourly dispatch over a week in 2036, with the highest VRE penetration: Reference and REmap scenarios (IRENA, 2019) [1].</a:t>
            </a:r>
          </a:p>
        </p:txBody>
      </p:sp>
      <p:pic>
        <p:nvPicPr>
          <p:cNvPr id="2" name="6b35031136ae5fdb3152e7c478ea6a8540d704470259297f93bee626c12b71fb" descr="6b35031136ae5fdb3152e7c478ea6a8540d704470259297f93bee626c12b71fb">
            <a:hlinkClick r:id="" action="ppaction://media"/>
            <a:extLst>
              <a:ext uri="{FF2B5EF4-FFF2-40B4-BE49-F238E27FC236}">
                <a16:creationId xmlns:a16="http://schemas.microsoft.com/office/drawing/2014/main" id="{07DD936E-E8C3-0544-903E-3E7743E70D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3270" y="568171"/>
            <a:ext cx="812800" cy="812800"/>
          </a:xfrm>
          <a:prstGeom prst="rect">
            <a:avLst/>
          </a:prstGeom>
        </p:spPr>
      </p:pic>
    </p:spTree>
    <p:extLst>
      <p:ext uri="{BB962C8B-B14F-4D97-AF65-F5344CB8AC3E}">
        <p14:creationId xmlns:p14="http://schemas.microsoft.com/office/powerpoint/2010/main" val="5128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TotalTime>
  <Words>5762</Words>
  <Application>Microsoft Macintosh PowerPoint</Application>
  <PresentationFormat>Widescreen</PresentationFormat>
  <Paragraphs>418</Paragraphs>
  <Slides>27</Slides>
  <Notes>24</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Courier New</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Kell, Alexander J M</cp:lastModifiedBy>
  <cp:revision>10</cp:revision>
  <dcterms:created xsi:type="dcterms:W3CDTF">2021-02-10T16:48:02Z</dcterms:created>
  <dcterms:modified xsi:type="dcterms:W3CDTF">2021-10-22T14:25:41Z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