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6"/>
  </p:notesMasterIdLst>
  <p:handoutMasterIdLst>
    <p:handoutMasterId r:id="rId37"/>
  </p:handoutMasterIdLst>
  <p:sldIdLst>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4" r:id="rId29"/>
    <p:sldId id="515" r:id="rId30"/>
    <p:sldId id="516" r:id="rId31"/>
    <p:sldId id="517" r:id="rId32"/>
    <p:sldId id="518" r:id="rId33"/>
    <p:sldId id="519" r:id="rId34"/>
    <p:sldId id="520" r:id="rId3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402981-F8F9-5FF9-14CD-EA7716B7F8AC}" v="5" dt="2026-02-09T14:58:02.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161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90402981-F8F9-5FF9-14CD-EA7716B7F8AC}"/>
    <pc:docChg chg="modSld">
      <pc:chgData name="Alexander Deliukov" userId="S::alexander_think-e.be#ext#@flux50.onmicrosoft.com::bee075c1-faac-4166-8fcb-7b2057bad6f6" providerId="AD" clId="Web-{90402981-F8F9-5FF9-14CD-EA7716B7F8AC}" dt="2026-02-09T14:58:02.640" v="3" actId="1076"/>
      <pc:docMkLst>
        <pc:docMk/>
      </pc:docMkLst>
      <pc:sldChg chg="addSp modSp">
        <pc:chgData name="Alexander Deliukov" userId="S::alexander_think-e.be#ext#@flux50.onmicrosoft.com::bee075c1-faac-4166-8fcb-7b2057bad6f6" providerId="AD" clId="Web-{90402981-F8F9-5FF9-14CD-EA7716B7F8AC}" dt="2026-02-09T14:58:02.640" v="3" actId="1076"/>
        <pc:sldMkLst>
          <pc:docMk/>
          <pc:sldMk cId="2182810813" sldId="490"/>
        </pc:sldMkLst>
        <pc:picChg chg="add mod">
          <ac:chgData name="Alexander Deliukov" userId="S::alexander_think-e.be#ext#@flux50.onmicrosoft.com::bee075c1-faac-4166-8fcb-7b2057bad6f6" providerId="AD" clId="Web-{90402981-F8F9-5FF9-14CD-EA7716B7F8AC}" dt="2026-02-09T14:58:02.640" v="3" actId="1076"/>
          <ac:picMkLst>
            <pc:docMk/>
            <pc:sldMk cId="2182810813" sldId="490"/>
            <ac:picMk id="5" creationId="{B9A9965C-33CD-D107-5781-50DD45B28305}"/>
          </ac:picMkLst>
        </pc:picChg>
      </pc:sldChg>
    </pc:docChg>
  </pc:docChgLst>
  <pc:docChgLst>
    <pc:chgData name="Alexander Deliukov" userId="d5fda0f2-1d08-4016-b7e9-bb882f168707" providerId="ADAL" clId="{FE9DFF45-01DC-45CC-A80A-B50597210401}"/>
    <pc:docChg chg="custSel delSld modSld">
      <pc:chgData name="Alexander Deliukov" userId="d5fda0f2-1d08-4016-b7e9-bb882f168707" providerId="ADAL" clId="{FE9DFF45-01DC-45CC-A80A-B50597210401}" dt="2026-01-26T16:38:54.355" v="39" actId="20577"/>
      <pc:docMkLst>
        <pc:docMk/>
      </pc:docMkLst>
      <pc:sldChg chg="modSp mod">
        <pc:chgData name="Alexander Deliukov" userId="d5fda0f2-1d08-4016-b7e9-bb882f168707" providerId="ADAL" clId="{FE9DFF45-01DC-45CC-A80A-B50597210401}" dt="2026-01-26T16:34:16.544" v="4" actId="255"/>
        <pc:sldMkLst>
          <pc:docMk/>
          <pc:sldMk cId="2182810813" sldId="490"/>
        </pc:sldMkLst>
        <pc:spChg chg="mod">
          <ac:chgData name="Alexander Deliukov" userId="d5fda0f2-1d08-4016-b7e9-bb882f168707" providerId="ADAL" clId="{FE9DFF45-01DC-45CC-A80A-B50597210401}" dt="2026-01-26T16:34:16.544" v="4" actId="255"/>
          <ac:spMkLst>
            <pc:docMk/>
            <pc:sldMk cId="2182810813" sldId="490"/>
            <ac:spMk id="2" creationId="{35EEC36F-74B8-BC2B-21AC-F2FCB28C8A1D}"/>
          </ac:spMkLst>
        </pc:spChg>
      </pc:sldChg>
      <pc:sldChg chg="modSp">
        <pc:chgData name="Alexander Deliukov" userId="d5fda0f2-1d08-4016-b7e9-bb882f168707" providerId="ADAL" clId="{FE9DFF45-01DC-45CC-A80A-B50597210401}" dt="2026-01-26T16:36:23.310" v="24" actId="113"/>
        <pc:sldMkLst>
          <pc:docMk/>
          <pc:sldMk cId="3050364694" sldId="491"/>
        </pc:sldMkLst>
        <pc:spChg chg="mod">
          <ac:chgData name="Alexander Deliukov" userId="d5fda0f2-1d08-4016-b7e9-bb882f168707" providerId="ADAL" clId="{FE9DFF45-01DC-45CC-A80A-B50597210401}" dt="2026-01-26T16:36:23.310" v="24" actId="113"/>
          <ac:spMkLst>
            <pc:docMk/>
            <pc:sldMk cId="3050364694" sldId="491"/>
            <ac:spMk id="2" creationId="{0FE65402-2D24-4C0B-3A9B-70B199ADCEA8}"/>
          </ac:spMkLst>
        </pc:spChg>
      </pc:sldChg>
      <pc:sldChg chg="modSp mod">
        <pc:chgData name="Alexander Deliukov" userId="d5fda0f2-1d08-4016-b7e9-bb882f168707" providerId="ADAL" clId="{FE9DFF45-01DC-45CC-A80A-B50597210401}" dt="2026-01-26T16:36:34.766" v="25" actId="1076"/>
        <pc:sldMkLst>
          <pc:docMk/>
          <pc:sldMk cId="234272375" sldId="495"/>
        </pc:sldMkLst>
        <pc:spChg chg="mod">
          <ac:chgData name="Alexander Deliukov" userId="d5fda0f2-1d08-4016-b7e9-bb882f168707" providerId="ADAL" clId="{FE9DFF45-01DC-45CC-A80A-B50597210401}" dt="2026-01-26T16:36:34.766" v="25" actId="1076"/>
          <ac:spMkLst>
            <pc:docMk/>
            <pc:sldMk cId="234272375" sldId="495"/>
            <ac:spMk id="4" creationId="{CB33C395-3CC3-4B54-6421-D833B99114A3}"/>
          </ac:spMkLst>
        </pc:spChg>
      </pc:sldChg>
      <pc:sldChg chg="modSp mod">
        <pc:chgData name="Alexander Deliukov" userId="d5fda0f2-1d08-4016-b7e9-bb882f168707" providerId="ADAL" clId="{FE9DFF45-01DC-45CC-A80A-B50597210401}" dt="2026-01-26T16:36:38.313" v="26" actId="1076"/>
        <pc:sldMkLst>
          <pc:docMk/>
          <pc:sldMk cId="1072086368" sldId="496"/>
        </pc:sldMkLst>
        <pc:spChg chg="mod">
          <ac:chgData name="Alexander Deliukov" userId="d5fda0f2-1d08-4016-b7e9-bb882f168707" providerId="ADAL" clId="{FE9DFF45-01DC-45CC-A80A-B50597210401}" dt="2026-01-26T16:36:38.313" v="26" actId="1076"/>
          <ac:spMkLst>
            <pc:docMk/>
            <pc:sldMk cId="1072086368" sldId="496"/>
            <ac:spMk id="4" creationId="{C7C2E970-0435-BF0A-C4DE-9B0E5B726EAA}"/>
          </ac:spMkLst>
        </pc:spChg>
      </pc:sldChg>
      <pc:sldChg chg="modSp">
        <pc:chgData name="Alexander Deliukov" userId="d5fda0f2-1d08-4016-b7e9-bb882f168707" providerId="ADAL" clId="{FE9DFF45-01DC-45CC-A80A-B50597210401}" dt="2026-01-26T16:36:52.613" v="27" actId="404"/>
        <pc:sldMkLst>
          <pc:docMk/>
          <pc:sldMk cId="4214327926" sldId="499"/>
        </pc:sldMkLst>
        <pc:spChg chg="mod">
          <ac:chgData name="Alexander Deliukov" userId="d5fda0f2-1d08-4016-b7e9-bb882f168707" providerId="ADAL" clId="{FE9DFF45-01DC-45CC-A80A-B50597210401}" dt="2026-01-26T16:36:52.613" v="27" actId="404"/>
          <ac:spMkLst>
            <pc:docMk/>
            <pc:sldMk cId="4214327926" sldId="499"/>
            <ac:spMk id="4" creationId="{12E9D6D4-ADBC-D7EB-E231-9A2E3FFD7EF4}"/>
          </ac:spMkLst>
        </pc:spChg>
      </pc:sldChg>
      <pc:sldChg chg="modSp">
        <pc:chgData name="Alexander Deliukov" userId="d5fda0f2-1d08-4016-b7e9-bb882f168707" providerId="ADAL" clId="{FE9DFF45-01DC-45CC-A80A-B50597210401}" dt="2026-01-26T16:36:56.458" v="28" actId="404"/>
        <pc:sldMkLst>
          <pc:docMk/>
          <pc:sldMk cId="3253696153" sldId="500"/>
        </pc:sldMkLst>
        <pc:spChg chg="mod">
          <ac:chgData name="Alexander Deliukov" userId="d5fda0f2-1d08-4016-b7e9-bb882f168707" providerId="ADAL" clId="{FE9DFF45-01DC-45CC-A80A-B50597210401}" dt="2026-01-26T16:36:56.458" v="28" actId="404"/>
          <ac:spMkLst>
            <pc:docMk/>
            <pc:sldMk cId="3253696153" sldId="500"/>
            <ac:spMk id="4" creationId="{5C0C52C0-5A7C-CDC7-4686-D3B4F7A5FCE8}"/>
          </ac:spMkLst>
        </pc:spChg>
      </pc:sldChg>
      <pc:sldChg chg="modSp">
        <pc:chgData name="Alexander Deliukov" userId="d5fda0f2-1d08-4016-b7e9-bb882f168707" providerId="ADAL" clId="{FE9DFF45-01DC-45CC-A80A-B50597210401}" dt="2026-01-26T16:37:02.904" v="29" actId="404"/>
        <pc:sldMkLst>
          <pc:docMk/>
          <pc:sldMk cId="4173983033" sldId="504"/>
        </pc:sldMkLst>
        <pc:spChg chg="mod">
          <ac:chgData name="Alexander Deliukov" userId="d5fda0f2-1d08-4016-b7e9-bb882f168707" providerId="ADAL" clId="{FE9DFF45-01DC-45CC-A80A-B50597210401}" dt="2026-01-26T16:37:02.904" v="29" actId="404"/>
          <ac:spMkLst>
            <pc:docMk/>
            <pc:sldMk cId="4173983033" sldId="504"/>
            <ac:spMk id="4" creationId="{B86F7BA3-B558-E7EE-49BC-1EDCDFCA81CE}"/>
          </ac:spMkLst>
        </pc:spChg>
      </pc:sldChg>
      <pc:sldChg chg="modSp">
        <pc:chgData name="Alexander Deliukov" userId="d5fda0f2-1d08-4016-b7e9-bb882f168707" providerId="ADAL" clId="{FE9DFF45-01DC-45CC-A80A-B50597210401}" dt="2026-01-26T16:37:06.699" v="30" actId="404"/>
        <pc:sldMkLst>
          <pc:docMk/>
          <pc:sldMk cId="3726121655" sldId="506"/>
        </pc:sldMkLst>
        <pc:spChg chg="mod">
          <ac:chgData name="Alexander Deliukov" userId="d5fda0f2-1d08-4016-b7e9-bb882f168707" providerId="ADAL" clId="{FE9DFF45-01DC-45CC-A80A-B50597210401}" dt="2026-01-26T16:37:06.699" v="30" actId="404"/>
          <ac:spMkLst>
            <pc:docMk/>
            <pc:sldMk cId="3726121655" sldId="506"/>
            <ac:spMk id="4" creationId="{C48B4B3E-49EA-5666-7C14-9015697F413B}"/>
          </ac:spMkLst>
        </pc:spChg>
      </pc:sldChg>
      <pc:sldChg chg="modSp mod">
        <pc:chgData name="Alexander Deliukov" userId="d5fda0f2-1d08-4016-b7e9-bb882f168707" providerId="ADAL" clId="{FE9DFF45-01DC-45CC-A80A-B50597210401}" dt="2026-01-26T16:38:47.768" v="37" actId="20577"/>
        <pc:sldMkLst>
          <pc:docMk/>
          <pc:sldMk cId="3523170529" sldId="509"/>
        </pc:sldMkLst>
        <pc:spChg chg="mod">
          <ac:chgData name="Alexander Deliukov" userId="d5fda0f2-1d08-4016-b7e9-bb882f168707" providerId="ADAL" clId="{FE9DFF45-01DC-45CC-A80A-B50597210401}" dt="2026-01-26T16:38:47.768" v="37" actId="20577"/>
          <ac:spMkLst>
            <pc:docMk/>
            <pc:sldMk cId="3523170529" sldId="509"/>
            <ac:spMk id="2" creationId="{B2E5D389-4AB4-05CB-2627-3B5940B1F104}"/>
          </ac:spMkLst>
        </pc:spChg>
      </pc:sldChg>
      <pc:sldChg chg="modSp mod">
        <pc:chgData name="Alexander Deliukov" userId="d5fda0f2-1d08-4016-b7e9-bb882f168707" providerId="ADAL" clId="{FE9DFF45-01DC-45CC-A80A-B50597210401}" dt="2026-01-26T16:38:51.004" v="38" actId="20577"/>
        <pc:sldMkLst>
          <pc:docMk/>
          <pc:sldMk cId="3354369329" sldId="510"/>
        </pc:sldMkLst>
        <pc:spChg chg="mod">
          <ac:chgData name="Alexander Deliukov" userId="d5fda0f2-1d08-4016-b7e9-bb882f168707" providerId="ADAL" clId="{FE9DFF45-01DC-45CC-A80A-B50597210401}" dt="2026-01-26T16:38:51.004" v="38" actId="20577"/>
          <ac:spMkLst>
            <pc:docMk/>
            <pc:sldMk cId="3354369329" sldId="510"/>
            <ac:spMk id="2" creationId="{50A4C2ED-5847-9B13-6079-2F8B825EE275}"/>
          </ac:spMkLst>
        </pc:spChg>
      </pc:sldChg>
      <pc:sldChg chg="modSp mod">
        <pc:chgData name="Alexander Deliukov" userId="d5fda0f2-1d08-4016-b7e9-bb882f168707" providerId="ADAL" clId="{FE9DFF45-01DC-45CC-A80A-B50597210401}" dt="2026-01-26T16:38:54.355" v="39" actId="20577"/>
        <pc:sldMkLst>
          <pc:docMk/>
          <pc:sldMk cId="4173998956" sldId="511"/>
        </pc:sldMkLst>
        <pc:spChg chg="mod">
          <ac:chgData name="Alexander Deliukov" userId="d5fda0f2-1d08-4016-b7e9-bb882f168707" providerId="ADAL" clId="{FE9DFF45-01DC-45CC-A80A-B50597210401}" dt="2026-01-26T16:38:54.355" v="39" actId="20577"/>
          <ac:spMkLst>
            <pc:docMk/>
            <pc:sldMk cId="4173998956" sldId="511"/>
            <ac:spMk id="2" creationId="{E469A1A5-7D62-5065-F965-71945A64433A}"/>
          </ac:spMkLst>
        </pc:spChg>
        <pc:spChg chg="mod">
          <ac:chgData name="Alexander Deliukov" userId="d5fda0f2-1d08-4016-b7e9-bb882f168707" providerId="ADAL" clId="{FE9DFF45-01DC-45CC-A80A-B50597210401}" dt="2026-01-26T16:37:12.418" v="31" actId="1076"/>
          <ac:spMkLst>
            <pc:docMk/>
            <pc:sldMk cId="4173998956" sldId="511"/>
            <ac:spMk id="4" creationId="{E919E744-63E1-3887-0405-F2C7008B6293}"/>
          </ac:spMkLst>
        </pc:spChg>
      </pc:sldChg>
      <pc:sldChg chg="modSp mod">
        <pc:chgData name="Alexander Deliukov" userId="d5fda0f2-1d08-4016-b7e9-bb882f168707" providerId="ADAL" clId="{FE9DFF45-01DC-45CC-A80A-B50597210401}" dt="2026-01-26T16:37:15.616" v="32" actId="1076"/>
        <pc:sldMkLst>
          <pc:docMk/>
          <pc:sldMk cId="3909430446" sldId="514"/>
        </pc:sldMkLst>
        <pc:spChg chg="mod">
          <ac:chgData name="Alexander Deliukov" userId="d5fda0f2-1d08-4016-b7e9-bb882f168707" providerId="ADAL" clId="{FE9DFF45-01DC-45CC-A80A-B50597210401}" dt="2026-01-26T16:37:15.616" v="32" actId="1076"/>
          <ac:spMkLst>
            <pc:docMk/>
            <pc:sldMk cId="3909430446" sldId="514"/>
            <ac:spMk id="4" creationId="{1882F1BB-759E-6437-0077-30B98204AE19}"/>
          </ac:spMkLst>
        </pc:spChg>
      </pc:sldChg>
      <pc:sldChg chg="modSp">
        <pc:chgData name="Alexander Deliukov" userId="d5fda0f2-1d08-4016-b7e9-bb882f168707" providerId="ADAL" clId="{FE9DFF45-01DC-45CC-A80A-B50597210401}" dt="2026-01-26T16:37:20.632" v="33" actId="404"/>
        <pc:sldMkLst>
          <pc:docMk/>
          <pc:sldMk cId="2349510205" sldId="516"/>
        </pc:sldMkLst>
        <pc:spChg chg="mod">
          <ac:chgData name="Alexander Deliukov" userId="d5fda0f2-1d08-4016-b7e9-bb882f168707" providerId="ADAL" clId="{FE9DFF45-01DC-45CC-A80A-B50597210401}" dt="2026-01-26T16:37:20.632" v="33" actId="404"/>
          <ac:spMkLst>
            <pc:docMk/>
            <pc:sldMk cId="2349510205" sldId="516"/>
            <ac:spMk id="4" creationId="{45B97449-922D-18C4-57F0-B14AA2A3A218}"/>
          </ac:spMkLst>
        </pc:spChg>
      </pc:sldChg>
      <pc:sldChg chg="modSp mod">
        <pc:chgData name="Alexander Deliukov" userId="d5fda0f2-1d08-4016-b7e9-bb882f168707" providerId="ADAL" clId="{FE9DFF45-01DC-45CC-A80A-B50597210401}" dt="2026-01-26T16:37:25.284" v="35" actId="404"/>
        <pc:sldMkLst>
          <pc:docMk/>
          <pc:sldMk cId="431303904" sldId="517"/>
        </pc:sldMkLst>
        <pc:spChg chg="mod">
          <ac:chgData name="Alexander Deliukov" userId="d5fda0f2-1d08-4016-b7e9-bb882f168707" providerId="ADAL" clId="{FE9DFF45-01DC-45CC-A80A-B50597210401}" dt="2026-01-26T16:37:25.284" v="35" actId="404"/>
          <ac:spMkLst>
            <pc:docMk/>
            <pc:sldMk cId="431303904" sldId="517"/>
            <ac:spMk id="29" creationId="{4ECDE187-04E2-45C2-AB71-3163282F7484}"/>
          </ac:spMkLst>
        </pc:spChg>
        <pc:spChg chg="mod">
          <ac:chgData name="Alexander Deliukov" userId="d5fda0f2-1d08-4016-b7e9-bb882f168707" providerId="ADAL" clId="{FE9DFF45-01DC-45CC-A80A-B50597210401}" dt="2026-01-26T16:37:25.284" v="35" actId="404"/>
          <ac:spMkLst>
            <pc:docMk/>
            <pc:sldMk cId="431303904" sldId="517"/>
            <ac:spMk id="41" creationId="{D9C87595-16A2-4A0F-9DBB-4AF40FA3BA2C}"/>
          </ac:spMkLst>
        </pc:spChg>
        <pc:spChg chg="mod">
          <ac:chgData name="Alexander Deliukov" userId="d5fda0f2-1d08-4016-b7e9-bb882f168707" providerId="ADAL" clId="{FE9DFF45-01DC-45CC-A80A-B50597210401}" dt="2026-01-26T16:37:25.284" v="35" actId="404"/>
          <ac:spMkLst>
            <pc:docMk/>
            <pc:sldMk cId="431303904" sldId="517"/>
            <ac:spMk id="49" creationId="{E8F01505-D47E-4B07-82B8-EC043F5EC813}"/>
          </ac:spMkLst>
        </pc:spChg>
        <pc:spChg chg="mod">
          <ac:chgData name="Alexander Deliukov" userId="d5fda0f2-1d08-4016-b7e9-bb882f168707" providerId="ADAL" clId="{FE9DFF45-01DC-45CC-A80A-B50597210401}" dt="2026-01-26T16:37:25.284" v="35" actId="404"/>
          <ac:spMkLst>
            <pc:docMk/>
            <pc:sldMk cId="431303904" sldId="517"/>
            <ac:spMk id="60" creationId="{DB6D982A-54DA-4FCC-9383-F91FC1E1D9CE}"/>
          </ac:spMkLst>
        </pc:spChg>
      </pc:sldChg>
      <pc:sldChg chg="modSp mod">
        <pc:chgData name="Alexander Deliukov" userId="d5fda0f2-1d08-4016-b7e9-bb882f168707" providerId="ADAL" clId="{FE9DFF45-01DC-45CC-A80A-B50597210401}" dt="2026-01-26T16:34:31.811" v="11" actId="255"/>
        <pc:sldMkLst>
          <pc:docMk/>
          <pc:sldMk cId="3506618443" sldId="518"/>
        </pc:sldMkLst>
        <pc:spChg chg="mod">
          <ac:chgData name="Alexander Deliukov" userId="d5fda0f2-1d08-4016-b7e9-bb882f168707" providerId="ADAL" clId="{FE9DFF45-01DC-45CC-A80A-B50597210401}" dt="2026-01-26T16:34:31.811" v="11" actId="255"/>
          <ac:spMkLst>
            <pc:docMk/>
            <pc:sldMk cId="3506618443" sldId="518"/>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Editare stil text master</a:t>
            </a:r>
          </a:p>
          <a:p>
            <a:pPr lvl="1"/>
            <a:r>
              <a:rPr lang="ko-KR" altLang="en-US"/>
              <a:t>Al doilea nivel</a:t>
            </a:r>
          </a:p>
          <a:p>
            <a:pPr lvl="2"/>
            <a:r>
              <a:rPr lang="ko-KR" altLang="en-US"/>
              <a:t>Al treilea nivel</a:t>
            </a:r>
          </a:p>
          <a:p>
            <a:pPr lvl="3"/>
            <a:r>
              <a:rPr lang="ko-KR" altLang="en-US"/>
              <a:t>Al patrulea nivel</a:t>
            </a:r>
          </a:p>
          <a:p>
            <a:pPr lvl="4"/>
            <a:r>
              <a:rPr lang="ko-KR" altLang="en-US"/>
              <a:t>Al cincilea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ission.europa.eu/energy-climate-change-environment/standards-tools-and-labels/products-labelling-rules-and-requirements/ecodesign-sustainable-products-regulation_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iea.org/policies/15696-european-raw-materials-initiativ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vironment.ec.europa.eu/topics/waste-and-recycling/waste-framework-directive_e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single-market-economy.ec.europa.eu/sectors/raw-materials/areas-specific-interest/critical-raw-materials_en#critical-raw-materials-ac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ido.org/sites/default/files/unido-publications/2025-06/Circular%20Economy%20and%20Digitalizatio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irculareconomy.europa.eu/platform/sites/default/files/2024-02/SMART-CIRCUIT_Circular-Success-Stories_brochure_fv.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dpi.com/2071-1050/15/17/13165"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interreg-central.eu/news/circularity-as-a-driver-of-the-energy-transition-in-public-transport-a-look-into-the-future/" TargetMode="External"/><Relationship Id="rId4" Type="http://schemas.openxmlformats.org/officeDocument/2006/relationships/hyperlink" Target="https://circulareconomy.europa.eu/platform/en/knowledge/lca-circular-design-comparative-study-digital-tools-built-environment"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flickr.com/photos/stevensnodgrass/5548193945/in/photolist-9sgWLi-5jTpcz-2feKdqn-66mxHi-9EC2pg-ig4zE9-5k4yb3-8dxN6p-7waL6b-evzM8E-61Vhgc-oDF5P5-4HcqTh-86DdbS-e4kpMs-7Neuk-dECiWm-2kSZ3Xd-Gz7Aa-2kSS5Zk-8qUzBR-2kSUvDn-2kJawxP-HTGCZg-J8Rd1G-9PymkC-6GjVzx-2kSUY37-5aueeT-ebbTvo-6oPYRA-2kSZ3WB-5pxwNk-cpcUm9-a2hsRH-4a9y5d-2oxEvHN-7NuBgq-LRrGc-2oVpDUj-9BYo5n-wuEyG-rmhfBE-aMJEiB-LaxZC-5GXQh7-4rLiiH-nzXEXQ-7WmKPi-3qjySW" TargetMode="External"/><Relationship Id="rId13" Type="http://schemas.openxmlformats.org/officeDocument/2006/relationships/hyperlink" Target="https://www.flickr.com/photos/26395486@N00/11040990083/" TargetMode="External"/><Relationship Id="rId18" Type="http://schemas.openxmlformats.org/officeDocument/2006/relationships/hyperlink" Target="https://www.flickr.com/photos/153724200@N07/40932460914/in/photolist-25n4yyJ-2odVTUR-26RhsEy-26RhsUG-28egisc-hADJ8X-9uZMt-5jhfU6-2qun34M-Mpb6X1-2qsoChq-JjjPbG-2gVgBDF-4SawTh-2oWwFwY-2gVikgB-2564itF-7S6UX7-2hy98BL-9rCDJp-2hzoRjj-2hxXktV-GN1rT4-2hzjuNi-2g5DqMg-2hy7SMX-riCyxz-rW7fzn-Q9DhTa-rXQSF1-RNKgg5-JjjPhd-2eq7vbd-RQXAm3-2hzp4eS-2cw8mMR-2hRQtUP-26rPCtp-29gMpro-2564iya-MQjyo9-2hxJzsN-qNt2Rp-MTpJLp-2ddsrwi-2hdmx5p-2gUhgNH-2gViDpA-2gViCB8-JjjPw1" TargetMode="External"/><Relationship Id="rId3" Type="http://schemas.openxmlformats.org/officeDocument/2006/relationships/hyperlink" Target="https://creativecommons.org/licenses/by-sa/4.0/deed.en" TargetMode="External"/><Relationship Id="rId21" Type="http://schemas.openxmlformats.org/officeDocument/2006/relationships/hyperlink" Target="https://unsplash.com/photos/person-planting-on-hanged-pots-TyLw3IQALMs" TargetMode="External"/><Relationship Id="rId7" Type="http://schemas.openxmlformats.org/officeDocument/2006/relationships/hyperlink" Target="https://creativecommons.org/licenses/by-nc/2.0/" TargetMode="External"/><Relationship Id="rId12" Type="http://schemas.openxmlformats.org/officeDocument/2006/relationships/hyperlink" Target="https://creativecommons.org/publicdomain/mark/1.0/" TargetMode="External"/><Relationship Id="rId17" Type="http://schemas.openxmlformats.org/officeDocument/2006/relationships/hyperlink" Target="https://www.flickr.com/photos/andyarthur/5837677046/in/photolist-dRst2P-5BWz7p-2nYFwNJ-9TRC1f-2feKdqn-3qqUHB-x15w96-ftpVb7-ftayRp-ftpVco-ftpV8E-ftayTB-ftpVhs-2pyWdn5-5aueeT-58Kvg4-8qUzBR-J8Rd1G-6mcr7C-8dxN6p-rpZcTs-5ayvXG-5auf8a-aPX2FM-5audxB-2oVpDUj-5aueCi-LaxZC-6YDcdz-4H8gnk-9AkH2j-fcbtxu-2iSxdkL-6YDcdx-7SDCtc-Suw685-KXuo4J-2fpbh9a-9sgWLi-3ZT5ED-dSCtsR-2oPqdxC-7J88iY-r1pNjt-8UA5Dg-86DdbS-7ynBCB-2TWLWf-2nYGYB8" TargetMode="External"/><Relationship Id="rId2" Type="http://schemas.openxmlformats.org/officeDocument/2006/relationships/slide" Target="../slides/slide29.xml"/><Relationship Id="rId16" Type="http://schemas.openxmlformats.org/officeDocument/2006/relationships/hyperlink" Target="https://unsplash.com/license" TargetMode="External"/><Relationship Id="rId20"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1" Type="http://schemas.openxmlformats.org/officeDocument/2006/relationships/notesMaster" Target="../notesMasters/notesMaster1.xml"/><Relationship Id="rId6" Type="http://schemas.openxmlformats.org/officeDocument/2006/relationships/hyperlink" Target="https://www.flickr.com/photos/htb/1370295502/in/photolist-36687w-aJJP4r-7F5r95-rVMDi9-26JaFEY-4HdwZ-25iTEe-aJJQHr-25b7rHv-5BJMTE-azuJ2V-8H3Whu-2iDxPHP-25iTNp-25iTYe-2qaiLPk-KCLx9-2o5ezyg-4JmJDu-2nJ4kaA-GruDe-5kPSPk-9yaV4u-2kqTWPz-2pMTufn-4NVx8Y-2paqXHC-58TUTv-294KMu-2oaxdpD-4NRfBx-5hA7n9-cF2g7o-89FTAU-5Snvty-BphRdo-djwoN4-9SjmJ9-e8Lani-yXdeRb-5cx3oj-6yoGSA-2pw7keQ-91RvWm-5hvLsn-91RvWo-sfKqVM-azLuTY-QH5Ms8-7HgQwz" TargetMode="External"/><Relationship Id="rId11" Type="http://schemas.openxmlformats.org/officeDocument/2006/relationships/hyperlink" Target="https://www.flickr.com/photos/149077469@N03/30993060636/in/photolist-9RUJjr-8D38WR-8VUxZy-9AuxJA-9ErHc8-9jP27f-9hEJ6T-pra3h4-PdKx9q-8FPmHq-efSZMd-8KgGy4-9FD3oe-9g3r4Q-b9KAfB-mMzpcZ-9hHDGS-efMf16-dvgx7A-9FbkkW-8DZUDu-9Fby4L-mMzupH-9z6fSz-YK121N-9MJamz-9jP2Sb-9hEJNV-8JaB4B-a8fJwH-8WKBsr-mMzsmp-rpCN49-9RXEdA-9HvjEN-9xCD8i-7vzoVt-mMB4UC-mMB2Dq-6D43GH-9t43hg-mMB6k3-efMf4R-2mHg3uB-9hHQyL-9hHMKo-2nZHx3e-bEJGQ6-9jP42s-8PHBDs" TargetMode="External"/><Relationship Id="rId5" Type="http://schemas.openxmlformats.org/officeDocument/2006/relationships/hyperlink" Target="https://creativecommons.org/licenses/by-sa/2.0/" TargetMode="External"/><Relationship Id="rId15" Type="http://schemas.openxmlformats.org/officeDocument/2006/relationships/hyperlink" Target="https://unsplash.com/photos/a-tall-building-with-many-windows-with-bosco-verticale-in-the-background-dTQqLjGEj18" TargetMode="External"/><Relationship Id="rId10" Type="http://schemas.openxmlformats.org/officeDocument/2006/relationships/hyperlink" Target="https://www.flickr.com/photos/foilman/53171472824/in/photolist-2p1zGps-5cx3oj-2pw7keQ-5q6U5x-5hvLsn-91RvWo-sfKqVM-QH5Ms8-7HgQwz-91RvWh-puYkz-ghcNtr-2mYJbKw-5hA7s3-5hvL9H-pik8S-a9QCDx-2kZyF5o-2j5mkGM-2hDrzK3-EMm4vU-a9Qzqa-2n2w6N1-tE4bTd-FqhsCT-eNHnF4-ejnWM9-4QNXMH-dskWLS-oSFgzy-2nJy6ee-2cuMHhF-23CgCY-dhtRdC-mLwoPC-2oMJddX-kv9nn-2oBTcnS-pdwE34-moYKPc-6xqMJx-6xyACY-noC7YK-bcDtFH-5onBwK-bcDuhe-5NYeUj-bcDtYx-5MuTz3-KGPsiW" TargetMode="External"/><Relationship Id="rId19" Type="http://schemas.openxmlformats.org/officeDocument/2006/relationships/hyperlink" Target="https://creativecommons.org/publicdomain/zero/1.0/" TargetMode="External"/><Relationship Id="rId4" Type="http://schemas.openxmlformats.org/officeDocument/2006/relationships/hyperlink" Target="https://www.flickr.com/photos/ondasderuido/7475229188/in/photolist-coyvcS-Rrtqm2-QdBjXt-5bj8NF-zbJg87-cYgCmJ-D6N11u-TGPZz5-yP3Ru-36687w-aJJP4r-7F5r95-rVMDi9-26JaFEY-4HdwZ-25iTEe-aJJQHr-25b7rHv-5BJMTE-azuJ2V-8H3Whu-2iDxPHP-25iTNp-25iTYe-2qaiLPk-KCLx9-2o5ezyg-4JmJDu-2nJ4kaA-GruDe-5kPSPk-9yaV4u-2kqTWPz-2pMTufn-4NVx8Y-2paqXHC-58TUTv-294KMu-2oaxdpD-4NRfBx-5hA7n9-cF2g7o-89FTAU-5Snvty-BphRdo-djwoN4-9SjmJ9-e8Lani-yXdeRb-5cx3oj" TargetMode="External"/><Relationship Id="rId9" Type="http://schemas.openxmlformats.org/officeDocument/2006/relationships/hyperlink" Target="https://creativecommons.org/licenses/by/2.0/" TargetMode="External"/><Relationship Id="rId14" Type="http://schemas.openxmlformats.org/officeDocument/2006/relationships/hyperlink" Target="https://creativecommons.org/licenses/by-nc-nd/2.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irculareconomy.europa.eu/platform/en/knowledge/circularity-strategies-and-sustainable-resource-management-safeguard-clean-energy-transitio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irculareconomy.europa.eu/platform/sites/default/files/2023-06/Circular-energy-transition.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Circularitatea și tranziția energetică digitală</a:t>
            </a:r>
          </a:p>
          <a:p>
            <a:pPr latinLnBrk="0" hangingPunct="0"/>
            <a:r>
              <a:rPr lang="en-GB" sz="1200" b="0" i="0" kern="1200" dirty="0">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cu excepția cazului în care se specifică altfel.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74018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Inițiative ale Uniunii Europene care promovează circularitatea în sectorul energetic</a:t>
            </a:r>
          </a:p>
          <a:p>
            <a:pPr lvl="0" latinLnBrk="0">
              <a:buClr>
                <a:srgbClr val="000000"/>
              </a:buClr>
            </a:pPr>
            <a:r>
              <a:rPr lang="en-GB" sz="1200" b="1" noProof="0" dirty="0">
                <a:ea typeface="Public Sans"/>
                <a:cs typeface="Public Sans"/>
                <a:sym typeface="Public Sans"/>
              </a:rPr>
              <a:t>Proiectarea pentru circularitate</a:t>
            </a:r>
            <a:r>
              <a:rPr lang="en-GB" sz="1200" noProof="0" dirty="0">
                <a:ea typeface="Public Sans"/>
                <a:cs typeface="Public Sans"/>
                <a:sym typeface="Public Sans"/>
              </a:rPr>
              <a:t>: Proiectarea tehnologiilor energetice cu accent pe durabilitate, reparabilitate și reciclabilitate.</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3"/>
              </a:rPr>
              <a:t>Directiva UE privind proiectarea ecologică </a:t>
            </a:r>
            <a:r>
              <a:rPr lang="en-GB" sz="1200" noProof="0" dirty="0">
                <a:ea typeface="Public Sans"/>
                <a:cs typeface="Public Sans"/>
                <a:sym typeface="Public Sans"/>
              </a:rPr>
              <a:t>stabilește standarde minime de eficiență energetică pentru produsele cu impact energetic și promovează proiectarea de produse durabile și reparabile.</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b="1" noProof="0" dirty="0">
                <a:ea typeface="Public Sans"/>
                <a:cs typeface="Public Sans"/>
                <a:sym typeface="Public Sans"/>
              </a:rPr>
              <a:t>Eficiența materialelor</a:t>
            </a:r>
            <a:r>
              <a:rPr lang="en-GB" sz="1200" noProof="0" dirty="0">
                <a:ea typeface="Public Sans"/>
                <a:cs typeface="Public Sans"/>
                <a:sym typeface="Public Sans"/>
              </a:rPr>
              <a:t>: reducerea cantității de materiale utilizate în tehnologiile și infrastructura energetică.</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4"/>
              </a:rPr>
              <a:t>Inițiativa UE </a:t>
            </a:r>
            <a:r>
              <a:rPr lang="en-GB" sz="1200" noProof="0" dirty="0">
                <a:ea typeface="Public Sans"/>
                <a:cs typeface="Public Sans"/>
                <a:sym typeface="Public Sans"/>
              </a:rPr>
              <a:t>privind</a:t>
            </a:r>
            <a:r>
              <a:rPr lang="en-GB" sz="1200" u="sng" noProof="0" dirty="0">
                <a:solidFill>
                  <a:schemeClr val="hlink"/>
                </a:solidFill>
                <a:ea typeface="Public Sans"/>
                <a:cs typeface="Public Sans"/>
                <a:sym typeface="Public Sans"/>
                <a:hlinkClick r:id="rId4"/>
              </a:rPr>
              <a:t> materiile prime </a:t>
            </a:r>
            <a:r>
              <a:rPr lang="en-GB" sz="1200" noProof="0" dirty="0">
                <a:ea typeface="Public Sans"/>
                <a:cs typeface="Public Sans"/>
                <a:sym typeface="Public Sans"/>
              </a:rPr>
              <a:t>vizează asigurarea accesului la materiile prime esențiale, inclusiv cele utilizate în tehnologiile de energie regenerabilă, și promovarea utilizării eficiente a acestora.</a:t>
            </a:r>
            <a:endParaRPr lang="en-GB" sz="1200" noProof="0" dirty="0">
              <a:solidFill>
                <a:srgbClr val="2B2C30"/>
              </a:solidFill>
              <a:ea typeface="Public Sans"/>
              <a:cs typeface="Public Sans"/>
              <a:sym typeface="Public Sans"/>
            </a:endParaRPr>
          </a:p>
          <a:p>
            <a:endParaRPr lang="en-GB" dirty="0"/>
          </a:p>
          <a:p>
            <a:endParaRPr lang="en-GB" dirty="0"/>
          </a:p>
          <a:p>
            <a:endParaRPr lang="en-GB" dirty="0"/>
          </a:p>
          <a:p>
            <a:r>
              <a:rPr lang="en-GB" dirty="0"/>
              <a:t>https://commission.europa.eu/energy-climate-change-environment/standards-tools-and-labels/products-labelling-rules-and-requirements/ecodesign-sustainable-products-regulation_en</a:t>
            </a:r>
          </a:p>
          <a:p>
            <a:r>
              <a:rPr lang="en-GB" dirty="0"/>
              <a:t>https://www.iea.org/policies/15696-european-raw-materials-initiative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81405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Inițiative ale Uniunii Europene care promovează circularitatea în sectorul energetic</a:t>
            </a:r>
          </a:p>
          <a:p>
            <a:pPr lvl="0" latinLnBrk="0">
              <a:buClr>
                <a:srgbClr val="000000"/>
              </a:buClr>
            </a:pPr>
            <a:r>
              <a:rPr lang="en-GB" sz="1200" b="1" noProof="0" dirty="0">
                <a:ea typeface="Public Sans"/>
                <a:cs typeface="Public Sans"/>
                <a:sym typeface="Public Sans"/>
              </a:rPr>
              <a:t>Reducerea deșeurilor: </a:t>
            </a:r>
            <a:r>
              <a:rPr lang="en-GB" sz="1200" noProof="0" dirty="0">
                <a:ea typeface="Public Sans"/>
                <a:cs typeface="Public Sans"/>
                <a:sym typeface="Public Sans"/>
              </a:rPr>
              <a:t>minimizarea generării de deșeuri în timpul fabricării, exploatării și gestionării la sfârșitul ciclului de viață al tehnologiilor energetice.</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3"/>
              </a:rPr>
              <a:t>Directiva-cadru a UE privind deșeurile </a:t>
            </a:r>
            <a:r>
              <a:rPr lang="en-GB" sz="1200" noProof="0" dirty="0">
                <a:ea typeface="Public Sans"/>
                <a:cs typeface="Public Sans"/>
                <a:sym typeface="Public Sans"/>
              </a:rPr>
              <a:t>stabilește obiective pentru reducerea și reciclarea deșeurilor, inclusiv a deșeurilor provenite de la echipamente electrice și electronice (DEEE) și baterii.  </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b="1" noProof="0" dirty="0">
                <a:ea typeface="Public Sans"/>
                <a:cs typeface="Public Sans"/>
                <a:sym typeface="Public Sans"/>
              </a:rPr>
              <a:t>Recuperarea resurselor: </a:t>
            </a:r>
            <a:r>
              <a:rPr lang="en-GB" sz="1200" noProof="0" dirty="0">
                <a:ea typeface="Public Sans"/>
                <a:cs typeface="Public Sans"/>
                <a:sym typeface="Public Sans"/>
              </a:rPr>
              <a:t>Recuperarea materialelor valoroase din tehnologiile energetice la sfârșitul ciclului de viață prin reciclare și reutilizare.</a:t>
            </a:r>
          </a:p>
          <a:p>
            <a:pPr lvl="0" latinLnBrk="0">
              <a:buClr>
                <a:srgbClr val="000000"/>
              </a:buClr>
            </a:pPr>
            <a:endParaRPr lang="en-GB" sz="1200" noProof="0" dirty="0">
              <a:ea typeface="Public Sans"/>
              <a:cs typeface="Public Sans"/>
              <a:sym typeface="Public Sans"/>
            </a:endParaRPr>
          </a:p>
          <a:p>
            <a:pPr lvl="0" latinLnBrk="0"/>
            <a:r>
              <a:rPr lang="en-GB" sz="1200" u="sng" noProof="0" dirty="0">
                <a:solidFill>
                  <a:schemeClr val="hlink"/>
                </a:solidFill>
                <a:ea typeface="Public Sans"/>
                <a:cs typeface="Public Sans"/>
                <a:sym typeface="Public Sans"/>
                <a:hlinkClick r:id="rId4"/>
              </a:rPr>
              <a:t>Legea UE</a:t>
            </a:r>
            <a:r>
              <a:rPr lang="en-GB" sz="1200" noProof="0" dirty="0">
                <a:ea typeface="Public Sans"/>
                <a:cs typeface="Public Sans"/>
                <a:sym typeface="Public Sans"/>
              </a:rPr>
              <a:t> privind </a:t>
            </a:r>
            <a:r>
              <a:rPr lang="en-GB" sz="1200" u="sng" noProof="0" dirty="0">
                <a:solidFill>
                  <a:schemeClr val="hlink"/>
                </a:solidFill>
                <a:ea typeface="Public Sans"/>
                <a:cs typeface="Public Sans"/>
                <a:sym typeface="Public Sans"/>
                <a:hlinkClick r:id="rId4"/>
              </a:rPr>
              <a:t>materiile prime critice </a:t>
            </a:r>
            <a:r>
              <a:rPr lang="en-GB" sz="1200" noProof="0" dirty="0">
                <a:ea typeface="Public Sans"/>
                <a:cs typeface="Public Sans"/>
                <a:sym typeface="Public Sans"/>
              </a:rPr>
              <a:t>are ca scop asigurarea aprovizionării cu materii prime critice și promovarea recuperării și reciclării acestora.</a:t>
            </a:r>
            <a:endParaRPr lang="en-GB" sz="1200" noProof="0" dirty="0">
              <a:solidFill>
                <a:srgbClr val="2B2C30"/>
              </a:solidFill>
              <a:ea typeface="Public Sans"/>
              <a:cs typeface="Public Sans"/>
              <a:sym typeface="Public Sans"/>
            </a:endParaRPr>
          </a:p>
          <a:p>
            <a:endParaRPr lang="en-GB" dirty="0"/>
          </a:p>
          <a:p>
            <a:endParaRPr lang="en-GB" dirty="0"/>
          </a:p>
          <a:p>
            <a:r>
              <a:rPr lang="en-GB" dirty="0"/>
              <a:t>https://environment.ec.europa.eu/topics/waste-and-recycling/waste-framework-directive_en</a:t>
            </a:r>
          </a:p>
          <a:p>
            <a:r>
              <a:rPr lang="en-GB" dirty="0" err="1"/>
              <a:t>https://single-market-economy.ec.europa.eu/sectors/raw-materials/areas-specific-interest/critical-raw-materials_en#critical-raw-materials-act</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421473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Tranziția energetică digitală </a:t>
            </a:r>
            <a:endParaRPr lang="en-US" sz="1050" kern="1200" dirty="0">
              <a:solidFill>
                <a:schemeClr val="bg1"/>
              </a:solidFill>
              <a:latin typeface="+mn-lt"/>
              <a:ea typeface="+mn-ea"/>
              <a:cs typeface="+mn-cs"/>
            </a:endParaRPr>
          </a:p>
          <a:p>
            <a:pPr algn="ctr" latinLnBrk="0"/>
            <a:r>
              <a:rPr lang="en-GB" sz="1200" i="1" noProof="0" dirty="0">
                <a:solidFill>
                  <a:schemeClr val="accent5"/>
                </a:solidFill>
              </a:rPr>
              <a:t>Cum transformă digitalizarea sectorul energetic?</a:t>
            </a:r>
          </a:p>
          <a:p>
            <a:pPr algn="ctr" latinLnBrk="0"/>
            <a:endParaRPr lang="en-GB" sz="1200" i="1" noProof="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15997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Tranziția energetică digitală </a:t>
            </a:r>
            <a:endParaRPr lang="en-US" sz="1050" dirty="0">
              <a:solidFill>
                <a:schemeClr val="bg1"/>
              </a:solidFill>
            </a:endParaRPr>
          </a:p>
          <a:p>
            <a:pPr latinLnBrk="0"/>
            <a:r>
              <a:rPr lang="en-GB" sz="1200" dirty="0">
                <a:ea typeface="+mn-lt"/>
                <a:cs typeface="+mn-lt"/>
                <a:sym typeface="Public Sans"/>
              </a:rPr>
              <a:t>Digitalizarea schimbă fundamental sectorul energetic prin: </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Permite dezvoltarea rețelelor inteligente pentru optimizarea fluxurilor de energie.</a:t>
            </a:r>
          </a:p>
          <a:p>
            <a:pPr marL="342900" indent="-342900" latinLnBrk="0">
              <a:buFont typeface="Arial" panose="020B0604020202020204" pitchFamily="34" charset="0"/>
              <a:buChar char="•"/>
            </a:pPr>
            <a:r>
              <a:rPr lang="en-GB" sz="1200" dirty="0">
                <a:ea typeface="+mn-lt"/>
                <a:cs typeface="+mn-lt"/>
                <a:sym typeface="Public Sans"/>
              </a:rPr>
              <a:t>Integrarea surselor de energie regenerabilă.</a:t>
            </a:r>
          </a:p>
          <a:p>
            <a:pPr marL="342900" indent="-342900" latinLnBrk="0">
              <a:buFont typeface="Arial" panose="020B0604020202020204" pitchFamily="34" charset="0"/>
              <a:buChar char="•"/>
            </a:pPr>
            <a:r>
              <a:rPr lang="en-GB" sz="1200" dirty="0">
                <a:ea typeface="+mn-lt"/>
                <a:cs typeface="+mn-lt"/>
                <a:sym typeface="Public Sans"/>
              </a:rPr>
              <a:t>Îmbunătățirea stabilității rețelei.</a:t>
            </a:r>
          </a:p>
          <a:p>
            <a:pPr latinLnBrk="0"/>
            <a:endParaRPr lang="en-GB" sz="1200" dirty="0">
              <a:ea typeface="+mn-lt"/>
              <a:cs typeface="+mn-lt"/>
              <a:sym typeface="Public Sans"/>
            </a:endParaRPr>
          </a:p>
          <a:p>
            <a:pPr latinLnBrk="0"/>
            <a:r>
              <a:rPr lang="en-GB" sz="1200" dirty="0">
                <a:ea typeface="+mn-lt"/>
                <a:cs typeface="+mn-lt"/>
                <a:sym typeface="Public Sans"/>
              </a:rPr>
              <a:t>Analiza datelor și învățarea automată joacă un rol crucial în îmbunătățirea eficienței energetice prin: </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Identificarea risipei.</a:t>
            </a:r>
          </a:p>
          <a:p>
            <a:pPr marL="342900" indent="-342900" latinLnBrk="0">
              <a:buFont typeface="Arial" panose="020B0604020202020204" pitchFamily="34" charset="0"/>
              <a:buChar char="•"/>
            </a:pPr>
            <a:r>
              <a:rPr lang="en-GB" sz="1200" dirty="0">
                <a:ea typeface="+mn-lt"/>
                <a:cs typeface="+mn-lt"/>
                <a:sym typeface="Public Sans"/>
              </a:rPr>
              <a:t>Optimizarea consumului.</a:t>
            </a:r>
          </a:p>
          <a:p>
            <a:pPr marL="342900" indent="-342900" latinLnBrk="0">
              <a:buFont typeface="Arial" panose="020B0604020202020204" pitchFamily="34" charset="0"/>
              <a:buChar char="•"/>
            </a:pPr>
            <a:r>
              <a:rPr lang="en-GB" sz="1200" dirty="0">
                <a:ea typeface="+mn-lt"/>
                <a:cs typeface="+mn-lt"/>
                <a:sym typeface="Public Sans"/>
              </a:rPr>
              <a:t>Previziunea cererii.</a:t>
            </a:r>
          </a:p>
          <a:p>
            <a:pPr marL="342900" indent="-342900" latinLnBrk="0">
              <a:buFont typeface="Arial" panose="020B0604020202020204" pitchFamily="34" charset="0"/>
              <a:buChar char="•"/>
            </a:pPr>
            <a:r>
              <a:rPr lang="en-GB" sz="1200" dirty="0">
                <a:ea typeface="+mn-lt"/>
                <a:cs typeface="+mn-lt"/>
                <a:sym typeface="Public Sans"/>
              </a:rPr>
              <a:t>Previziunea defecțiunilor echipamentelor pentru îmbunătățirea programelor de întreținere.</a:t>
            </a:r>
            <a:endParaRPr lang="en-GB"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289333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Sinergii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Cum colaborează circularitatea și digitalizarea pentru a realiza un viitor durabil?</a:t>
            </a:r>
            <a:endParaRPr lang="en-GB" sz="105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180523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Sinergii </a:t>
            </a:r>
            <a:endParaRPr lang="en-US" sz="1050" dirty="0">
              <a:solidFill>
                <a:schemeClr val="bg1"/>
              </a:solidFill>
            </a:endParaRPr>
          </a:p>
          <a:p>
            <a:pPr lvl="0" latinLnBrk="0" hangingPunct="0"/>
            <a:r>
              <a:rPr lang="en-GB" sz="1200" dirty="0">
                <a:solidFill>
                  <a:srgbClr val="2B2C30"/>
                </a:solidFill>
                <a:ea typeface="Public Sans"/>
                <a:cs typeface="Public Sans"/>
                <a:sym typeface="Public Sans"/>
              </a:rPr>
              <a:t>Atât </a:t>
            </a:r>
            <a:r>
              <a:rPr lang="en-GB" sz="1200" noProof="0" dirty="0" err="1">
                <a:solidFill>
                  <a:srgbClr val="2B2C30"/>
                </a:solidFill>
                <a:ea typeface="Public Sans"/>
                <a:cs typeface="Public Sans"/>
                <a:sym typeface="Public Sans"/>
              </a:rPr>
              <a:t>circularitatea</a:t>
            </a:r>
            <a:r>
              <a:rPr lang="en-GB" sz="1200" noProof="0" dirty="0">
                <a:solidFill>
                  <a:srgbClr val="2B2C30"/>
                </a:solidFill>
                <a:ea typeface="Public Sans"/>
                <a:cs typeface="Public Sans"/>
                <a:sym typeface="Public Sans"/>
              </a:rPr>
              <a:t>, cât și digitalizarea sunt esențiale pentru un viitor energetic durabil.  Tehnologiile digitale pot facilita punerea în aplicare a principiilor economiei circulare, în timp ce circularitatea poate spori beneficiile digitalizării.  De exemplu:</a:t>
            </a:r>
          </a:p>
          <a:p>
            <a:pPr lvl="0" latinLnBrk="0" hangingPunct="0"/>
            <a:endParaRPr lang="en-GB" sz="1200" noProof="0" dirty="0"/>
          </a:p>
          <a:p>
            <a:pPr marL="34290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Platformele digitale </a:t>
            </a:r>
            <a:r>
              <a:rPr lang="en-GB" sz="1200" noProof="0" dirty="0">
                <a:solidFill>
                  <a:srgbClr val="2B2C30"/>
                </a:solidFill>
                <a:ea typeface="Public Sans"/>
                <a:cs typeface="Public Sans"/>
                <a:sym typeface="Public Sans"/>
              </a:rPr>
              <a:t>pot urmări și gestiona resursele pe tot parcursul ciclului lor de viață, permițând o mai bună reutilizare și reciclare.</a:t>
            </a:r>
            <a:endParaRPr lang="en-GB" sz="1200" dirty="0">
              <a:solidFill>
                <a:srgbClr val="231F20"/>
              </a:solidFill>
              <a:ea typeface="Calibri"/>
              <a:cs typeface="Calibri"/>
              <a:sym typeface="Public Sans"/>
            </a:endParaRPr>
          </a:p>
          <a:p>
            <a:pPr marL="342900" lvl="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Analiza datelor </a:t>
            </a:r>
            <a:r>
              <a:rPr lang="en-GB" sz="1200" noProof="0" dirty="0">
                <a:solidFill>
                  <a:srgbClr val="2B2C30"/>
                </a:solidFill>
                <a:ea typeface="Public Sans"/>
                <a:cs typeface="Public Sans"/>
                <a:sym typeface="Public Sans"/>
              </a:rPr>
              <a:t>poate optimiza consumul de energie și reduce risipa.</a:t>
            </a:r>
            <a:endParaRPr lang="en-GB" sz="1200" noProof="0" dirty="0">
              <a:ea typeface="Calibri"/>
              <a:cs typeface="Calibri"/>
            </a:endParaRPr>
          </a:p>
          <a:p>
            <a:pPr marL="342900" lvl="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Rețelele inteligente </a:t>
            </a:r>
            <a:r>
              <a:rPr lang="en-GB" sz="1200" noProof="0" dirty="0">
                <a:solidFill>
                  <a:srgbClr val="2B2C30"/>
                </a:solidFill>
                <a:ea typeface="Public Sans"/>
                <a:cs typeface="Public Sans"/>
                <a:sym typeface="Public Sans"/>
              </a:rPr>
              <a:t>pot facilita integrarea surselor de energie regenerabilă și pot sprijini dezvoltarea sistemelor energetice descentralizate.</a:t>
            </a:r>
          </a:p>
          <a:p>
            <a:pPr marL="342900" lvl="0" indent="-342900" latinLnBrk="0" hangingPunct="0">
              <a:buClr>
                <a:srgbClr val="000000"/>
              </a:buClr>
              <a:buSzPts val="2800"/>
              <a:buFont typeface="Arial" panose="020B0604020202020204" pitchFamily="34" charset="0"/>
              <a:buChar char="•"/>
            </a:pPr>
            <a:endParaRPr lang="en-GB" sz="1200" dirty="0">
              <a:solidFill>
                <a:srgbClr val="2B2C30"/>
              </a:solidFill>
              <a:sym typeface="Public Sans"/>
            </a:endParaRPr>
          </a:p>
          <a:p>
            <a:pPr lvl="0" latinLnBrk="0" hangingPunct="0">
              <a:buClr>
                <a:srgbClr val="000000"/>
              </a:buClr>
              <a:buSzPts val="2800"/>
            </a:pPr>
            <a:r>
              <a:rPr lang="en-GB" sz="1200" noProof="0" dirty="0"/>
              <a:t>Citiți </a:t>
            </a:r>
            <a:r>
              <a:rPr lang="en-GB" sz="1200" noProof="0" dirty="0">
                <a:hlinkClick r:id="rId3"/>
              </a:rPr>
              <a:t>documentul de lucru </a:t>
            </a:r>
            <a:r>
              <a:rPr lang="en-GB" sz="1200" noProof="0" dirty="0"/>
              <a:t>al Alianței globale pentru economia circulară și eficiența resurselor (GACERE) din 2025 privind </a:t>
            </a:r>
            <a:r>
              <a:rPr lang="en-GB" sz="1200" noProof="0" dirty="0">
                <a:hlinkClick r:id="rId3"/>
              </a:rPr>
              <a:t>economia circulară și digitalizarea</a:t>
            </a:r>
            <a:r>
              <a:rPr lang="en-GB" sz="1200" noProof="0" dirty="0"/>
              <a:t>.</a:t>
            </a:r>
          </a:p>
          <a:p>
            <a:endParaRPr lang="en-GB" dirty="0"/>
          </a:p>
          <a:p>
            <a:endParaRPr lang="en-GB" dirty="0"/>
          </a:p>
          <a:p>
            <a:endParaRPr lang="en-GB" dirty="0"/>
          </a:p>
          <a:p>
            <a:r>
              <a:rPr lang="en-GB" dirty="0"/>
              <a:t>https://www.unido.org/sites/default/files/unido-publications/2025-06/Circular%20Economy%20and%20Digitalization.pdf</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163688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Circularitatea în sectorul energetic digital: eficiența resurselor</a:t>
            </a:r>
            <a:endParaRPr lang="en-US" sz="1050" dirty="0">
              <a:solidFill>
                <a:schemeClr val="bg1"/>
              </a:solidFill>
            </a:endParaRPr>
          </a:p>
          <a:p>
            <a:pPr algn="ctr" latinLnBrk="0"/>
            <a:r>
              <a:rPr lang="en-GB" sz="1200" i="1" noProof="0" dirty="0">
                <a:solidFill>
                  <a:schemeClr val="accent2"/>
                </a:solidFill>
              </a:rPr>
              <a:t>Cum pot fi aplicate principiile economiei circulare pentru a maximiza eficiența resurselor?</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249639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Circularitatea în sectorul energiei digitale: eficiența resurselor</a:t>
            </a:r>
            <a:endParaRPr lang="en-US" sz="1050" dirty="0">
              <a:solidFill>
                <a:schemeClr val="bg1"/>
              </a:solidFill>
            </a:endParaRPr>
          </a:p>
          <a:p>
            <a:pPr lvl="0" latinLnBrk="0"/>
            <a:r>
              <a:rPr lang="en-GB" sz="1200" noProof="0" dirty="0">
                <a:solidFill>
                  <a:srgbClr val="2B2C30"/>
                </a:solidFill>
                <a:ea typeface="Public Sans"/>
                <a:cs typeface="Public Sans"/>
                <a:sym typeface="Public Sans"/>
              </a:rPr>
              <a:t>Principiile economiei circulare pot fi aplicate pe tot parcursul procesului de producție și consum de energie pentru a reduce la minimum deșeurile și a maximiza utilizarea resurselor. Aceasta include:</a:t>
            </a:r>
          </a:p>
          <a:p>
            <a:pPr lvl="0" latinLnBrk="0"/>
            <a:endParaRPr lang="en-GB" sz="1200" noProof="0" dirty="0"/>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Proiectarea pentru circularitate.</a:t>
            </a:r>
            <a:endParaRPr lang="en-GB" sz="1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Eficiența materialelor.</a:t>
            </a:r>
            <a:endParaRPr lang="en-GB" sz="1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Reducerea deșeurilor.</a:t>
            </a:r>
            <a:endParaRPr lang="en-GB" sz="1200" noProof="0" dirty="0"/>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Recuperarea resurselor.</a:t>
            </a:r>
            <a:endParaRPr lang="en-GB" sz="1200" noProof="0" dirty="0"/>
          </a:p>
          <a:p>
            <a:pPr lvl="0" latinLnBrk="0"/>
            <a:endParaRPr lang="en-GB" sz="1200" noProof="0" dirty="0">
              <a:solidFill>
                <a:srgbClr val="2B2C30"/>
              </a:solidFill>
              <a:ea typeface="Public Sans"/>
              <a:cs typeface="Public Sans"/>
              <a:sym typeface="Public Sans"/>
            </a:endParaRPr>
          </a:p>
          <a:p>
            <a:pPr lvl="0" latinLnBrk="0"/>
            <a:r>
              <a:rPr lang="en-GB" sz="1200" noProof="0" dirty="0">
                <a:solidFill>
                  <a:srgbClr val="2B2C30"/>
                </a:solidFill>
                <a:ea typeface="Public Sans"/>
                <a:cs typeface="Public Sans"/>
                <a:sym typeface="Public Sans"/>
              </a:rPr>
              <a:t>Prin implementarea acestor strategii, sectorul energetic poate reduce semnificativ impactul asupra mediului și poate îmbunătăți eficiența resurselor.    </a:t>
            </a:r>
          </a:p>
          <a:p>
            <a:pPr lvl="0" latinLnBrk="0"/>
            <a:endParaRPr lang="en-GB" sz="1200" dirty="0">
              <a:solidFill>
                <a:srgbClr val="2B2C30"/>
              </a:solidFill>
              <a:sym typeface="Public Sans"/>
            </a:endParaRPr>
          </a:p>
          <a:p>
            <a:pPr lvl="0" latinLnBrk="0"/>
            <a:r>
              <a:rPr lang="en-GB" sz="1200" noProof="0" dirty="0">
                <a:solidFill>
                  <a:srgbClr val="2B2C30"/>
                </a:solidFill>
                <a:sym typeface="Public Sans"/>
              </a:rPr>
              <a:t>Inspirați-vă din </a:t>
            </a:r>
            <a:r>
              <a:rPr lang="en-GB" sz="1200" noProof="0" dirty="0">
                <a:solidFill>
                  <a:srgbClr val="2B2C30"/>
                </a:solidFill>
                <a:sym typeface="Public Sans"/>
                <a:hlinkClick r:id="rId3"/>
              </a:rPr>
              <a:t>poveștile de succes ale economiei circulare</a:t>
            </a:r>
            <a:r>
              <a:rPr lang="en-GB" sz="1200" noProof="0" dirty="0">
                <a:solidFill>
                  <a:srgbClr val="2B2C30"/>
                </a:solidFill>
                <a:sym typeface="Public Sans"/>
              </a:rPr>
              <a:t> din cadrul proiectului SMART CIRCUIT.</a:t>
            </a:r>
            <a:endParaRPr lang="en-GB" sz="1200" noProof="0" dirty="0"/>
          </a:p>
          <a:p>
            <a:endParaRPr lang="en-GB" dirty="0"/>
          </a:p>
          <a:p>
            <a:endParaRPr lang="en-GB" dirty="0"/>
          </a:p>
          <a:p>
            <a:r>
              <a:rPr lang="en-GB" dirty="0"/>
              <a:t>https://circulareconomy.europa.eu/platform/sites/default/files/2024-02/SMART-CIRCUIT_Circular-Success-Stories_brochure_fv.pdf</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498556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Circularitatea în sectorul energiei digitale: energia regenerabilă și stocarea energiei</a:t>
            </a:r>
            <a:endParaRPr lang="en-US" sz="1050" dirty="0">
              <a:solidFill>
                <a:schemeClr val="bg1"/>
              </a:solidFill>
            </a:endParaRPr>
          </a:p>
          <a:p>
            <a:pPr algn="ctr" latinLnBrk="0"/>
            <a:r>
              <a:rPr lang="en-GB" sz="1200" i="1" noProof="0" dirty="0">
                <a:solidFill>
                  <a:schemeClr val="accent2"/>
                </a:solidFill>
              </a:rPr>
              <a:t>Cum poate fi aplicată circularitatea la tehnologiile de energie regenerabilă și stocare a energiei?</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484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Circularitatea în sectorul energiei digitale: energia regenerabilă și stocarea energiei</a:t>
            </a:r>
            <a:endParaRPr lang="en-US" sz="1050" dirty="0">
              <a:solidFill>
                <a:schemeClr val="bg1"/>
              </a:solidFill>
            </a:endParaRPr>
          </a:p>
          <a:p>
            <a:pPr lvl="0" latinLnBrk="0"/>
            <a:r>
              <a:rPr lang="en-GB" sz="1200" noProof="0" dirty="0">
                <a:ea typeface="Public Sans"/>
                <a:cs typeface="Public Sans"/>
                <a:sym typeface="Public Sans"/>
              </a:rPr>
              <a:t>Circularitatea poate fi aplicată în procesul de producție, implementare și gestionare la sfârșitul ciclului de viață al tehnologiilor de energie regenerabilă. Aceasta include:</a:t>
            </a:r>
          </a:p>
          <a:p>
            <a:pPr lvl="0" latinLnBrk="0"/>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Fabricare durabilă</a:t>
            </a:r>
            <a:r>
              <a:rPr lang="en-GB" sz="1200" noProof="0" dirty="0">
                <a:solidFill>
                  <a:srgbClr val="2B2C30"/>
                </a:solidFill>
                <a:ea typeface="Public Sans"/>
                <a:cs typeface="Public Sans"/>
                <a:sym typeface="Public Sans"/>
              </a:rPr>
              <a:t>: utilizarea materialelor reciclate și a energiei regenerabile în procesul de fabricație.</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Proiectare modulară: </a:t>
            </a:r>
            <a:r>
              <a:rPr lang="en-GB" sz="1200" noProof="0" dirty="0">
                <a:solidFill>
                  <a:srgbClr val="2B2C30"/>
                </a:solidFill>
                <a:ea typeface="Public Sans"/>
                <a:cs typeface="Public Sans"/>
                <a:sym typeface="Public Sans"/>
              </a:rPr>
              <a:t>proiectarea tehnologiilor de energie regenerabilă cu componente modulare care pot fi ușor reparate sau înlocuite, prelungind astfel durata lor de viață.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Reciclarea și reutilizarea: </a:t>
            </a:r>
            <a:r>
              <a:rPr lang="en-GB" sz="1200" noProof="0" dirty="0">
                <a:solidFill>
                  <a:srgbClr val="2B2C30"/>
                </a:solidFill>
                <a:ea typeface="Public Sans"/>
                <a:cs typeface="Public Sans"/>
                <a:sym typeface="Public Sans"/>
              </a:rPr>
              <a:t>dezvoltarea de strategii eficiente de reciclare și reutilizare pentru tehnologiile de energie regenerabilă la sfârșitul ciclului de viață.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20132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sz="1200" dirty="0"/>
              <a:t>Conceptul de circularitate joacă un rol esențial în tranziția energetică digitală. Utilizarea principiilor circularității ne permite să folosim resursele în mod eficient și să reducem deșeurile în toate etapele ciclului de viață al unei resurse. În această prezentare explorăm:</a:t>
            </a:r>
          </a:p>
          <a:p>
            <a:pPr latinLnBrk="0"/>
            <a:r>
              <a:rPr lang="en-US" sz="1200" dirty="0"/>
              <a:t> </a:t>
            </a:r>
            <a:endParaRPr lang="en-GB" sz="1200" dirty="0"/>
          </a:p>
          <a:p>
            <a:pPr marL="457200" lvl="0" indent="-457200" latinLnBrk="0">
              <a:buFont typeface="Arial" panose="020B0604020202020204" pitchFamily="34" charset="0"/>
              <a:buChar char="•"/>
            </a:pPr>
            <a:r>
              <a:rPr lang="en-US" sz="1200" dirty="0"/>
              <a:t>Ce este circularitatea și rolul acesteia în tranziția energetică digitală.</a:t>
            </a:r>
            <a:endParaRPr lang="en-GB" sz="1200" dirty="0"/>
          </a:p>
          <a:p>
            <a:pPr marL="457200" lvl="0" indent="-457200" latinLnBrk="0">
              <a:buFont typeface="Arial" panose="020B0604020202020204" pitchFamily="34" charset="0"/>
              <a:buChar char="•"/>
            </a:pPr>
            <a:r>
              <a:rPr lang="en-US" sz="1200" dirty="0"/>
              <a:t>Cum poate circularitatea să contribuie la un viitor durabil.</a:t>
            </a:r>
            <a:endParaRPr lang="en-GB" sz="1200" dirty="0"/>
          </a:p>
          <a:p>
            <a:pPr marL="457200" lvl="0" indent="-457200" latinLnBrk="0">
              <a:buFont typeface="Arial" panose="020B0604020202020204" pitchFamily="34" charset="0"/>
              <a:buChar char="•"/>
            </a:pPr>
            <a:r>
              <a:rPr lang="en-US" sz="1200" dirty="0"/>
              <a:t>Câteva exemple de circularitate și diferite tipuri de tehnologii energetice digitale.</a:t>
            </a:r>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4692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7: Digitalizarea energiei: rețele inteligente și </a:t>
            </a:r>
            <a:r>
              <a:rPr lang="en-GB" sz="1200" b="1" kern="1200" noProof="0" dirty="0" err="1">
                <a:solidFill>
                  <a:schemeClr val="bg1"/>
                </a:solidFill>
                <a:latin typeface="+mn-lt"/>
                <a:ea typeface="Public Sans"/>
                <a:cs typeface="Public Sans"/>
                <a:sym typeface="Public Sans"/>
              </a:rPr>
              <a:t>analiza</a:t>
            </a:r>
            <a:r>
              <a:rPr lang="en-GB" sz="1200" b="1" kern="1200" noProof="0" dirty="0">
                <a:solidFill>
                  <a:schemeClr val="bg1"/>
                </a:solidFill>
                <a:latin typeface="+mn-lt"/>
                <a:ea typeface="Public Sans"/>
                <a:cs typeface="Public Sans"/>
                <a:sym typeface="Public Sans"/>
              </a:rPr>
              <a:t> datelor</a:t>
            </a:r>
            <a:endParaRPr lang="en-GB" sz="1050" kern="1200" noProof="0" dirty="0">
              <a:solidFill>
                <a:schemeClr val="bg1"/>
              </a:solidFill>
              <a:latin typeface="+mn-lt"/>
              <a:ea typeface="+mn-ea"/>
              <a:cs typeface="+mn-cs"/>
            </a:endParaRPr>
          </a:p>
          <a:p>
            <a:pPr algn="ctr" latinLnBrk="0"/>
            <a:r>
              <a:rPr lang="en-GB" sz="1200" i="1" noProof="0" dirty="0">
                <a:solidFill>
                  <a:schemeClr val="accent2"/>
                </a:solidFill>
              </a:rPr>
              <a:t>Cum transformă tehnologiile digitale sectorul energetic?</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849289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7: Digitalizarea energiei: rețele inteligente și analiza datelor</a:t>
            </a:r>
            <a:endParaRPr lang="en-GB" sz="1050" dirty="0">
              <a:solidFill>
                <a:schemeClr val="bg1"/>
              </a:solidFill>
            </a:endParaRPr>
          </a:p>
          <a:p>
            <a:pPr lvl="0" latinLnBrk="0"/>
            <a:r>
              <a:rPr lang="en-GB" sz="1200" noProof="1">
                <a:latin typeface="Calibri"/>
                <a:ea typeface="Public Sans"/>
                <a:cs typeface="Public Sans"/>
                <a:sym typeface="Public Sans"/>
              </a:rPr>
              <a:t>Tehnologiile digitale permit dezvoltarea de rețele energetice inteligente, cunoscute sub denumirea de </a:t>
            </a:r>
            <a:r>
              <a:rPr lang="en-GB" sz="1200" b="1" noProof="1">
                <a:latin typeface="Calibri"/>
                <a:ea typeface="Public Sans"/>
                <a:cs typeface="Public Sans"/>
                <a:sym typeface="Public Sans"/>
              </a:rPr>
              <a:t>rețele inteligente</a:t>
            </a:r>
            <a:r>
              <a:rPr lang="en-GB" sz="1200" noProof="1">
                <a:latin typeface="Calibri"/>
                <a:ea typeface="Public Sans"/>
                <a:cs typeface="Public Sans"/>
                <a:sym typeface="Public Sans"/>
              </a:rPr>
              <a:t>. Rețelele inteligente pot: </a:t>
            </a:r>
          </a:p>
          <a:p>
            <a:pPr lvl="0" latinLnBrk="0"/>
            <a:endParaRPr lang="en-GB" sz="12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Optimiza fluxurile de energie.</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Integra surse de energie regenerabilă.</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Să îmbunătățească stabilitatea rețelei.</a:t>
            </a:r>
            <a:endParaRPr lang="en-GB" sz="1200" noProof="1">
              <a:latin typeface="Calibri"/>
              <a:ea typeface="Public Sans"/>
              <a:cs typeface="Public Sans"/>
            </a:endParaRPr>
          </a:p>
          <a:p>
            <a:pPr lvl="0" latinLnBrk="0"/>
            <a:endParaRPr lang="en-GB" sz="1200" noProof="1">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464998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7: Digitalizarea energiei: rețele inteligente și analiza datelor</a:t>
            </a:r>
            <a:endParaRPr lang="en-GB" sz="1050" dirty="0">
              <a:solidFill>
                <a:schemeClr val="bg1"/>
              </a:solidFill>
            </a:endParaRPr>
          </a:p>
          <a:p>
            <a:pPr lvl="0" latinLnBrk="0"/>
            <a:r>
              <a:rPr lang="en-GB" sz="1200" noProof="1">
                <a:latin typeface="Calibri"/>
                <a:ea typeface="Public Sans"/>
                <a:cs typeface="Public Sans"/>
                <a:sym typeface="Public Sans"/>
              </a:rPr>
              <a:t>Analiza datelor și învățarea automată joacă un rol din ce în ce mai important în sectorul energetic. Analiza datelor și învățarea automată pot: </a:t>
            </a:r>
          </a:p>
          <a:p>
            <a:pPr lvl="0" latinLnBrk="0"/>
            <a:endParaRPr lang="en-GB" sz="12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Permite eficiența energetică prin identificarea risipei de energie și optimizarea modelelor de consum energetic.</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Utiliza previziunile privind cererea pentru a asigura o aprovizionare fiabilă cu energie.</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Utiliza întreținerea predictivă pentru a anticipa defecțiunile echipamentelor și a optimiza programele de întreținere.</a:t>
            </a:r>
          </a:p>
          <a:p>
            <a:pPr lvl="0" latinLnBrk="0"/>
            <a:r>
              <a:rPr lang="en-GB" sz="1200" noProof="1">
                <a:latin typeface="Calibri"/>
                <a:ea typeface="Public Sans"/>
                <a:cs typeface="Public Sans"/>
                <a:sym typeface="Public Sans"/>
              </a:rPr>
              <a:t>  </a:t>
            </a:r>
          </a:p>
          <a:p>
            <a:pPr lvl="0" latinLnBrk="0"/>
            <a:r>
              <a:rPr lang="en-GB" sz="1200" noProof="1">
                <a:latin typeface="Calibri"/>
                <a:ea typeface="Public Sans"/>
                <a:cs typeface="Public Sans"/>
                <a:sym typeface="Public Sans"/>
              </a:rPr>
              <a:t>Prin utilizarea analizei datelor, sectorul energetic poate îmbunătăți eficiența, reduce costurile și spori fiabilitatea serviciilor energetice. </a:t>
            </a:r>
            <a:endParaRPr lang="en-GB" sz="1200" noProof="1">
              <a:latin typeface="Calibri"/>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2858472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8. Digitalizarea energiei și tehnologia blockchain </a:t>
            </a:r>
            <a:endParaRPr lang="en-GB" sz="1050" noProof="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Cum poate tehnologia blockchain să aducă beneficii sectorului energetic?</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3466435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8. Digitalizarea energiei și tehnologia blockchain </a:t>
            </a:r>
            <a:endParaRPr lang="en-GB" sz="1050" dirty="0">
              <a:solidFill>
                <a:schemeClr val="bg1"/>
              </a:solidFill>
            </a:endParaRPr>
          </a:p>
          <a:p>
            <a:pPr latinLnBrk="0"/>
            <a:r>
              <a:rPr lang="en-GB" sz="1200" noProof="0" dirty="0">
                <a:ea typeface="+mn-lt"/>
                <a:cs typeface="+mn-lt"/>
                <a:sym typeface="Public Sans"/>
              </a:rPr>
              <a:t>Tehnologiile blockchain sunt un instrument valoros pentru susținerea circularității prin:</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Îmbunătățirea transparenței, securității și eficienței tranzacțiilor energetice și a gestionării datelor. </a:t>
            </a:r>
          </a:p>
          <a:p>
            <a:pPr latinLnBrk="0"/>
            <a:endParaRPr lang="en-GB" sz="1200" noProof="0" dirty="0">
              <a:ea typeface="+mn-lt"/>
              <a:cs typeface="+mn-lt"/>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2013919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8. Digitalizarea energiei și tehnologia blockchain </a:t>
            </a:r>
            <a:endParaRPr lang="en-GB" sz="1050" dirty="0">
              <a:solidFill>
                <a:schemeClr val="bg1"/>
              </a:solidFill>
            </a:endParaRPr>
          </a:p>
          <a:p>
            <a:pPr lvl="0" latinLnBrk="0"/>
            <a:r>
              <a:rPr lang="en-GB" sz="1200" noProof="0" dirty="0">
                <a:ea typeface="Public Sans"/>
                <a:cs typeface="Public Sans"/>
                <a:sym typeface="Public Sans"/>
              </a:rPr>
              <a:t>În sectorul energetic, blockchain poate fi utilizat pentru:</a:t>
            </a:r>
            <a:endParaRPr lang="en-GB" sz="1200" noProof="0" dirty="0"/>
          </a:p>
          <a:p>
            <a:pPr lvl="0" latinLnBrk="0"/>
            <a:endParaRPr lang="en-GB" sz="1200" b="1" noProof="0" dirty="0">
              <a:ea typeface="Public Sans"/>
              <a:cs typeface="Public Sans"/>
              <a:sym typeface="Public Sans"/>
            </a:endParaRPr>
          </a:p>
          <a:p>
            <a:pPr marL="342900" lvl="0" indent="-342900" latinLnBrk="0">
              <a:buFont typeface="Arial" panose="020B0604020202020204" pitchFamily="34" charset="0"/>
              <a:buChar char="•"/>
            </a:pPr>
            <a:r>
              <a:rPr lang="en-GB" sz="1200" b="1" noProof="0" dirty="0">
                <a:ea typeface="Public Sans"/>
                <a:cs typeface="Public Sans"/>
                <a:sym typeface="Public Sans"/>
              </a:rPr>
              <a:t>Tranzacționarea energiei peer-to-peer: </a:t>
            </a:r>
            <a:r>
              <a:rPr lang="en-GB" sz="1200" noProof="0" dirty="0">
                <a:ea typeface="Public Sans"/>
                <a:cs typeface="Public Sans"/>
                <a:sym typeface="Public Sans"/>
              </a:rPr>
              <a:t>permiterea tranzacționării directe a energiei între consumatori și prosumatori.    </a:t>
            </a:r>
            <a:endParaRPr lang="en-GB" sz="1200" noProof="0" dirty="0"/>
          </a:p>
          <a:p>
            <a:pPr marL="342900" lvl="0" indent="-342900" latinLnBrk="0">
              <a:buFont typeface="Arial" panose="020B0604020202020204" pitchFamily="34" charset="0"/>
              <a:buChar char="•"/>
            </a:pPr>
            <a:r>
              <a:rPr lang="en-GB" sz="1200" b="1" noProof="0" dirty="0">
                <a:ea typeface="Public Sans"/>
                <a:cs typeface="Public Sans"/>
                <a:sym typeface="Public Sans"/>
              </a:rPr>
              <a:t>Urmărirea certificatelor de energie regenerabilă: </a:t>
            </a:r>
            <a:r>
              <a:rPr lang="en-GB" sz="1200" noProof="0" dirty="0">
                <a:ea typeface="Public Sans"/>
                <a:cs typeface="Public Sans"/>
                <a:sym typeface="Public Sans"/>
              </a:rPr>
              <a:t>asigurarea autenticității și trasabilității certificatelor de energie regenerabilă.    </a:t>
            </a:r>
            <a:endParaRPr lang="en-GB" sz="1200" noProof="0" dirty="0"/>
          </a:p>
          <a:p>
            <a:pPr marL="342900" lvl="0" indent="-342900" latinLnBrk="0">
              <a:buFont typeface="Arial" panose="020B0604020202020204" pitchFamily="34" charset="0"/>
              <a:buChar char="•"/>
            </a:pPr>
            <a:r>
              <a:rPr lang="en-GB" sz="1200" b="1" noProof="0" dirty="0">
                <a:ea typeface="Public Sans"/>
                <a:cs typeface="Public Sans"/>
                <a:sym typeface="Public Sans"/>
              </a:rPr>
              <a:t>Gestionarea rețelei: </a:t>
            </a:r>
            <a:r>
              <a:rPr lang="en-GB" sz="1200" noProof="0" dirty="0">
                <a:ea typeface="Public Sans"/>
                <a:cs typeface="Public Sans"/>
                <a:sym typeface="Public Sans"/>
              </a:rPr>
              <a:t>îmbunătățirea securității și eficienței operațiunilor rețelei. Prin adoptarea blockchain, sectorul energetic poate consolida încrederea, reduce costurile de tranzacție și promova inovarea.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61061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9. Sinergii și soluții integrate </a:t>
            </a:r>
            <a:endParaRPr lang="en-US" sz="1050" dirty="0">
              <a:solidFill>
                <a:schemeClr val="bg1"/>
              </a:solidFill>
            </a:endParaRPr>
          </a:p>
          <a:p>
            <a:pPr algn="ctr" latinLnBrk="0"/>
            <a:r>
              <a:rPr lang="en-GB" sz="1200" i="1" noProof="0" dirty="0">
                <a:solidFill>
                  <a:schemeClr val="accent2"/>
                </a:solidFill>
              </a:rPr>
              <a:t>Cum se combină circularitatea și digitalizarea în sectorul energetic?</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2445230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9. Sinergii și soluții integrate </a:t>
            </a:r>
            <a:endParaRPr lang="en-US" sz="1050" dirty="0">
              <a:solidFill>
                <a:schemeClr val="bg1"/>
              </a:solidFill>
            </a:endParaRPr>
          </a:p>
          <a:p>
            <a:pPr lvl="0" latinLnBrk="0"/>
            <a:r>
              <a:rPr lang="en-GB" sz="1200" noProof="0" dirty="0">
                <a:ea typeface="Public Sans"/>
                <a:cs typeface="Public Sans"/>
                <a:sym typeface="Public Sans"/>
              </a:rPr>
              <a:t>Circularitatea și digitalizarea sunt combinate pentru a crea soluții energetice inovatoare și durabile. </a:t>
            </a:r>
            <a:r>
              <a:rPr lang="en-GB" sz="1200" noProof="0" dirty="0">
                <a:solidFill>
                  <a:srgbClr val="2B2C30"/>
                </a:solidFill>
                <a:ea typeface="Public Sans"/>
                <a:cs typeface="Public Sans"/>
                <a:sym typeface="Public Sans"/>
              </a:rPr>
              <a:t>Exemple:</a:t>
            </a:r>
          </a:p>
          <a:p>
            <a:pPr lvl="0" latinLnBrk="0"/>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Sisteme inteligente de gestionare a energiei în locuințe: </a:t>
            </a:r>
            <a:r>
              <a:rPr lang="en-GB" sz="1200" noProof="0" dirty="0">
                <a:solidFill>
                  <a:srgbClr val="2B2C30"/>
                </a:solidFill>
                <a:ea typeface="Public Sans"/>
                <a:cs typeface="Public Sans"/>
                <a:sym typeface="Public Sans"/>
              </a:rPr>
              <a:t>integrarea contoarelor inteligente, a dispozitivelor IoT și a analizei datelor pentru optimizarea consumului de energie în locuințe.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Centralele electrice virtuale: </a:t>
            </a:r>
            <a:r>
              <a:rPr lang="en-GB" sz="1200" noProof="0" dirty="0">
                <a:solidFill>
                  <a:srgbClr val="2B2C30"/>
                </a:solidFill>
                <a:ea typeface="Public Sans"/>
                <a:cs typeface="Public Sans"/>
                <a:sym typeface="Public Sans"/>
              </a:rPr>
              <a:t>agregarea resurselor energetice distribuite, cum ar fi panourile solare de pe acoperișuri și bateriile vehiculelor electrice, pentru a furniza servicii de rețea.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Comunități energetice circulare: </a:t>
            </a:r>
            <a:r>
              <a:rPr lang="en-GB" sz="1200" noProof="0" dirty="0">
                <a:solidFill>
                  <a:srgbClr val="2B2C30"/>
                </a:solidFill>
                <a:ea typeface="Public Sans"/>
                <a:cs typeface="Public Sans"/>
                <a:sym typeface="Public Sans"/>
              </a:rPr>
              <a:t>crearea de sisteme energetice locale care acordă prioritate energiei regenerabile, eficienței energetice și partajării resurselor.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218648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Pași următori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Dacă doriți să aflați mai multe despre tranziția energetică digitală și circularitate, următoarele resurse vă pot fi utile: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Citiți </a:t>
            </a:r>
            <a:r>
              <a:rPr lang="en-US" altLang="ko-KR" sz="1200" i="1" dirty="0">
                <a:solidFill>
                  <a:srgbClr val="373737"/>
                </a:solidFill>
                <a:ea typeface="맑은 고딕"/>
                <a:hlinkClick r:id="rId3"/>
              </a:rPr>
              <a:t>Explorarea sinergiei energiei regenerabile în cadrul economiei circulare...</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Citiți </a:t>
            </a:r>
            <a:r>
              <a:rPr lang="en-US" sz="1200" i="1" dirty="0">
                <a:solidFill>
                  <a:srgbClr val="373737"/>
                </a:solidFill>
                <a:ea typeface="맑은 고딕"/>
                <a:hlinkClick r:id="rId4"/>
              </a:rPr>
              <a:t>„De la LCA la proiectarea circulară: un studiu comparativ al instrumentelor digitale pentru mediul construit”</a:t>
            </a:r>
            <a:endParaRPr lang="ko-KR" altLang="en-US" sz="1200" i="1"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Citiți </a:t>
            </a:r>
            <a:r>
              <a:rPr lang="en-GB" sz="1200" i="1" noProof="0" dirty="0">
                <a:solidFill>
                  <a:srgbClr val="373737"/>
                </a:solidFill>
                <a:hlinkClick r:id="rId5"/>
              </a:rPr>
              <a:t>„Circularitatea ca motor al tranziției energetice în transportul public – o privire spre viitor</a:t>
            </a:r>
            <a:r>
              <a:rPr lang="en-GB" sz="1200" i="1" noProof="0" dirty="0">
                <a:solidFill>
                  <a:srgbClr val="373737"/>
                </a:solidFill>
              </a:rPr>
              <a:t>”. </a:t>
            </a:r>
            <a:endParaRPr lang="en-GB" sz="1200" noProof="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Aflați mai multe despre materialele de învățare ale proiectului Every1.</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1627693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latinLnBrk="0"/>
            <a:r>
              <a:rPr lang="en-GB" dirty="0"/>
              <a:t>Această prezentare intitulată </a:t>
            </a:r>
            <a:r>
              <a:rPr lang="en-GB" i="1" dirty="0"/>
              <a:t>„Circularitatea și tranziția energetică digitală” </a:t>
            </a:r>
            <a:r>
              <a:rPr lang="en-GB" dirty="0"/>
              <a:t>a fost realizată de proiectul Every1 și este licențiată </a:t>
            </a:r>
            <a:r>
              <a:rPr lang="en-GB" dirty="0">
                <a:hlinkClick r:id="rId3"/>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a:t>
            </a:r>
            <a:r>
              <a:rPr lang="en-US" i="1" dirty="0">
                <a:solidFill>
                  <a:schemeClr val="dk1"/>
                </a:solidFill>
                <a:ea typeface="Public Sans"/>
                <a:cs typeface="Public Sans"/>
                <a:sym typeface="Public Sans"/>
                <a:hlinkClick r:id="rId4"/>
              </a:rPr>
              <a:t>Circular </a:t>
            </a:r>
            <a:r>
              <a:rPr lang="en-US" dirty="0">
                <a:solidFill>
                  <a:schemeClr val="dk1"/>
                </a:solidFill>
                <a:ea typeface="Public Sans"/>
                <a:cs typeface="Public Sans"/>
                <a:sym typeface="Public Sans"/>
              </a:rPr>
              <a:t>de @ondasderuido este licențiată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textului introductiv: </a:t>
            </a:r>
            <a:r>
              <a:rPr lang="en-US" i="1" dirty="0">
                <a:solidFill>
                  <a:schemeClr val="dk1"/>
                </a:solidFill>
                <a:ea typeface="Public Sans"/>
                <a:cs typeface="Public Sans"/>
                <a:sym typeface="Public Sans"/>
                <a:hlinkClick r:id="rId6"/>
              </a:rPr>
              <a:t>Circular lights </a:t>
            </a:r>
            <a:r>
              <a:rPr lang="en-US" dirty="0">
                <a:solidFill>
                  <a:schemeClr val="dk1"/>
                </a:solidFill>
                <a:ea typeface="Public Sans"/>
                <a:cs typeface="Public Sans"/>
                <a:sym typeface="Public Sans"/>
              </a:rPr>
              <a:t>de Hugh Bell este licențiată </a:t>
            </a:r>
            <a:r>
              <a:rPr lang="en-US" dirty="0">
                <a:solidFill>
                  <a:schemeClr val="dk1"/>
                </a:solidFill>
                <a:ea typeface="Public Sans"/>
                <a:cs typeface="Public Sans"/>
                <a:sym typeface="Public Sans"/>
                <a:hlinkClick r:id="rId7"/>
              </a:rPr>
              <a:t>CC BY-NC 2.0</a:t>
            </a:r>
            <a:r>
              <a:rPr lang="en-US" dirty="0">
                <a:solidFill>
                  <a:schemeClr val="dk1"/>
                </a:solidFill>
                <a:ea typeface="Public Sans"/>
                <a:cs typeface="Public Sans"/>
                <a:sym typeface="Public Sans"/>
              </a:rPr>
              <a:t>.</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Întrebarea 1: </a:t>
            </a:r>
            <a:r>
              <a:rPr lang="en-US" dirty="0">
                <a:solidFill>
                  <a:schemeClr val="dk1"/>
                </a:solidFill>
                <a:ea typeface="Public Sans"/>
                <a:cs typeface="Public Sans"/>
                <a:sym typeface="Public Sans"/>
                <a:hlinkClick r:id="rId8"/>
              </a:rPr>
              <a:t>Reduce Reuse Recycle </a:t>
            </a:r>
            <a:r>
              <a:rPr lang="en-US" dirty="0">
                <a:solidFill>
                  <a:schemeClr val="dk1"/>
                </a:solidFill>
                <a:ea typeface="Public Sans"/>
                <a:cs typeface="Public Sans"/>
                <a:sym typeface="Public Sans"/>
              </a:rPr>
              <a:t>de Steve Snodgrass este licențiată </a:t>
            </a:r>
            <a:r>
              <a:rPr lang="en-US" dirty="0">
                <a:solidFill>
                  <a:schemeClr val="dk1"/>
                </a:solidFill>
                <a:ea typeface="Public Sans"/>
                <a:cs typeface="Public Sans"/>
                <a:sym typeface="Public Sans"/>
                <a:hlinkClick r:id="rId9"/>
              </a:rPr>
              <a:t>CC BY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Întrebarea a doua: </a:t>
            </a:r>
            <a:r>
              <a:rPr lang="en-US" sz="1200" dirty="0">
                <a:solidFill>
                  <a:schemeClr val="dk1"/>
                </a:solidFill>
                <a:ea typeface="Public Sans"/>
                <a:cs typeface="Public Sans"/>
                <a:sym typeface="Public Sans"/>
                <a:hlinkClick r:id="rId10"/>
              </a:rPr>
              <a:t>Circular Patterns </a:t>
            </a:r>
            <a:r>
              <a:rPr lang="en-US" sz="1200" dirty="0">
                <a:solidFill>
                  <a:schemeClr val="dk1"/>
                </a:solidFill>
                <a:ea typeface="Public Sans"/>
                <a:cs typeface="Public Sans"/>
                <a:sym typeface="Public Sans"/>
              </a:rPr>
              <a:t>de Henry Burrows este licențiată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Întrebarea trei: </a:t>
            </a:r>
            <a:r>
              <a:rPr lang="en-US" dirty="0">
                <a:solidFill>
                  <a:schemeClr val="dk1"/>
                </a:solidFill>
                <a:ea typeface="Public Sans"/>
                <a:cs typeface="Public Sans"/>
                <a:sym typeface="Public Sans"/>
                <a:hlinkClick r:id="rId11"/>
              </a:rPr>
              <a:t>data </a:t>
            </a:r>
            <a:r>
              <a:rPr lang="en-US" dirty="0">
                <a:solidFill>
                  <a:schemeClr val="dk1"/>
                </a:solidFill>
                <a:ea typeface="Public Sans"/>
                <a:cs typeface="Public Sans"/>
                <a:sym typeface="Public Sans"/>
              </a:rPr>
              <a:t>de Arismendy Polanco este pe </a:t>
            </a:r>
            <a:r>
              <a:rPr lang="en-US" dirty="0">
                <a:solidFill>
                  <a:schemeClr val="dk1"/>
                </a:solidFill>
                <a:ea typeface="Public Sans"/>
                <a:cs typeface="Public Sans"/>
                <a:sym typeface="Public Sans"/>
                <a:hlinkClick r:id="rId12"/>
              </a:rPr>
              <a:t>Public Domain Mark 1.0 Universal</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Întrebarea patru: </a:t>
            </a:r>
            <a:r>
              <a:rPr lang="en-US" sz="1200" dirty="0">
                <a:solidFill>
                  <a:schemeClr val="dk1"/>
                </a:solidFill>
                <a:ea typeface="Public Sans"/>
                <a:cs typeface="Public Sans"/>
                <a:sym typeface="Public Sans"/>
                <a:hlinkClick r:id="rId13"/>
              </a:rPr>
              <a:t>Digital City </a:t>
            </a:r>
            <a:r>
              <a:rPr lang="en-US" sz="1200" dirty="0">
                <a:solidFill>
                  <a:schemeClr val="dk1"/>
                </a:solidFill>
                <a:ea typeface="Public Sans"/>
                <a:cs typeface="Public Sans"/>
                <a:sym typeface="Public Sans"/>
              </a:rPr>
              <a:t>de scratch-media este licențiată </a:t>
            </a:r>
            <a:r>
              <a:rPr lang="en-US" sz="1200" dirty="0">
                <a:solidFill>
                  <a:schemeClr val="dk1"/>
                </a:solidFill>
                <a:ea typeface="Public Sans"/>
                <a:cs typeface="Public Sans"/>
                <a:sym typeface="Public Sans"/>
                <a:hlinkClick r:id="rId14"/>
              </a:rPr>
              <a:t>CC BY-NC-ND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Întrebarea cinci: </a:t>
            </a:r>
            <a:r>
              <a:rPr lang="en-US" dirty="0">
                <a:solidFill>
                  <a:schemeClr val="dk1"/>
                </a:solidFill>
                <a:ea typeface="Public Sans"/>
                <a:cs typeface="Public Sans"/>
                <a:sym typeface="Public Sans"/>
                <a:hlinkClick r:id="rId15"/>
              </a:rPr>
              <a:t>o clădire înaltă cu multe ferestre, cu Bosco </a:t>
            </a:r>
            <a:r>
              <a:rPr lang="en-US" dirty="0" err="1">
                <a:solidFill>
                  <a:schemeClr val="dk1"/>
                </a:solidFill>
                <a:ea typeface="Public Sans"/>
                <a:cs typeface="Public Sans"/>
                <a:sym typeface="Public Sans"/>
                <a:hlinkClick r:id="rId15"/>
              </a:rPr>
              <a:t>Verticale </a:t>
            </a:r>
            <a:r>
              <a:rPr lang="en-US" dirty="0">
                <a:solidFill>
                  <a:schemeClr val="dk1"/>
                </a:solidFill>
                <a:ea typeface="Public Sans"/>
                <a:cs typeface="Public Sans"/>
                <a:sym typeface="Public Sans"/>
                <a:hlinkClick r:id="rId15"/>
              </a:rPr>
              <a:t>în fundal, </a:t>
            </a:r>
            <a:r>
              <a:rPr lang="en-US" dirty="0">
                <a:solidFill>
                  <a:schemeClr val="dk1"/>
                </a:solidFill>
                <a:ea typeface="Public Sans"/>
                <a:cs typeface="Public Sans"/>
                <a:sym typeface="Public Sans"/>
              </a:rPr>
              <a:t>de José </a:t>
            </a:r>
            <a:r>
              <a:rPr lang="en-US" dirty="0" err="1">
                <a:solidFill>
                  <a:schemeClr val="dk1"/>
                </a:solidFill>
                <a:ea typeface="Public Sans"/>
                <a:cs typeface="Public Sans"/>
                <a:sym typeface="Public Sans"/>
              </a:rPr>
              <a:t>Jóvena, </a:t>
            </a:r>
            <a:r>
              <a:rPr lang="en-US" dirty="0">
                <a:solidFill>
                  <a:schemeClr val="dk1"/>
                </a:solidFill>
                <a:ea typeface="Public Sans"/>
                <a:cs typeface="Public Sans"/>
                <a:sym typeface="Public Sans"/>
              </a:rPr>
              <a:t>prin </a:t>
            </a:r>
            <a:r>
              <a:rPr lang="en-US" dirty="0">
                <a:solidFill>
                  <a:schemeClr val="dk1"/>
                </a:solidFill>
                <a:ea typeface="Public Sans"/>
                <a:cs typeface="Public Sans"/>
                <a:sym typeface="Public Sans"/>
                <a:hlinkClick r:id="rId16"/>
              </a:rPr>
              <a:t>licență</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hlinkClick r:id="rId16"/>
              </a:rPr>
              <a:t>Unsplash</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Întrebarea șase: </a:t>
            </a:r>
            <a:r>
              <a:rPr lang="en-US" dirty="0">
                <a:solidFill>
                  <a:schemeClr val="dk1"/>
                </a:solidFill>
                <a:ea typeface="Public Sans"/>
                <a:cs typeface="Public Sans"/>
                <a:sym typeface="Public Sans"/>
                <a:hlinkClick r:id="rId17"/>
              </a:rPr>
              <a:t>Reciclarea </a:t>
            </a:r>
            <a:r>
              <a:rPr lang="en-US" dirty="0">
                <a:solidFill>
                  <a:schemeClr val="dk1"/>
                </a:solidFill>
                <a:ea typeface="Public Sans"/>
                <a:cs typeface="Public Sans"/>
                <a:sym typeface="Public Sans"/>
              </a:rPr>
              <a:t>de Andy Arthur este licențiată </a:t>
            </a:r>
            <a:r>
              <a:rPr lang="en-US" dirty="0">
                <a:solidFill>
                  <a:schemeClr val="dk1"/>
                </a:solidFill>
                <a:ea typeface="Public Sans"/>
                <a:cs typeface="Public Sans"/>
                <a:sym typeface="Public Sans"/>
                <a:hlinkClick r:id="rId9"/>
              </a:rPr>
              <a:t>CC BY 2.0.</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Întrebarea șapte: </a:t>
            </a:r>
            <a:r>
              <a:rPr lang="en-US" dirty="0">
                <a:solidFill>
                  <a:schemeClr val="dk1"/>
                </a:solidFill>
                <a:ea typeface="Public Sans"/>
                <a:cs typeface="Public Sans"/>
                <a:sym typeface="Public Sans"/>
                <a:hlinkClick r:id="rId18"/>
              </a:rPr>
              <a:t>Data-Analytics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Learntek </a:t>
            </a:r>
            <a:r>
              <a:rPr lang="en-US" dirty="0">
                <a:solidFill>
                  <a:schemeClr val="dk1"/>
                </a:solidFill>
                <a:ea typeface="Public Sans"/>
                <a:cs typeface="Public Sans"/>
                <a:sym typeface="Public Sans"/>
              </a:rPr>
              <a:t>este </a:t>
            </a:r>
            <a:r>
              <a:rPr lang="en-US" dirty="0">
                <a:solidFill>
                  <a:schemeClr val="dk1"/>
                </a:solidFill>
                <a:ea typeface="Public Sans"/>
                <a:cs typeface="Public Sans"/>
                <a:sym typeface="Public Sans"/>
                <a:hlinkClick r:id="rId19"/>
              </a:rPr>
              <a:t>CC0 1.0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Întrebarea opt: </a:t>
            </a:r>
            <a:r>
              <a:rPr lang="en-US" sz="1200" dirty="0">
                <a:solidFill>
                  <a:schemeClr val="dk1"/>
                </a:solidFill>
                <a:ea typeface="Public Sans"/>
                <a:cs typeface="Public Sans"/>
                <a:sym typeface="Public Sans"/>
                <a:hlinkClick r:id="rId20"/>
              </a:rPr>
              <a:t>Blockchain-uri </a:t>
            </a:r>
            <a:r>
              <a:rPr lang="en-US" sz="1200" dirty="0">
                <a:solidFill>
                  <a:schemeClr val="dk1"/>
                </a:solidFill>
                <a:ea typeface="Public Sans"/>
                <a:cs typeface="Public Sans"/>
                <a:sym typeface="Public Sans"/>
              </a:rPr>
              <a:t>de Mario A.P. este licențiată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Întrebarea nouă: </a:t>
            </a:r>
            <a:r>
              <a:rPr lang="en-US" dirty="0">
                <a:solidFill>
                  <a:schemeClr val="dk1"/>
                </a:solidFill>
                <a:ea typeface="Public Sans"/>
                <a:cs typeface="Public Sans"/>
                <a:sym typeface="Public Sans"/>
                <a:hlinkClick r:id="rId21"/>
              </a:rPr>
              <a:t>persoană plantând în ghivece suspendate </a:t>
            </a:r>
            <a:r>
              <a:rPr lang="en-US" dirty="0">
                <a:solidFill>
                  <a:schemeClr val="dk1"/>
                </a:solidFill>
                <a:ea typeface="Public Sans"/>
                <a:cs typeface="Public Sans"/>
                <a:sym typeface="Public Sans"/>
              </a:rPr>
              <a:t>de Daniel Funes Fuentes este </a:t>
            </a:r>
            <a:r>
              <a:rPr lang="en-US" dirty="0">
                <a:solidFill>
                  <a:schemeClr val="dk1"/>
                </a:solidFill>
                <a:ea typeface="Public Sans"/>
                <a:cs typeface="Public Sans"/>
                <a:sym typeface="Public Sans"/>
                <a:hlinkClick r:id="rId16"/>
              </a:rPr>
              <a:t>licențiată</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hlinkClick r:id="rId16"/>
              </a:rPr>
              <a:t>Unsplash</a:t>
            </a:r>
            <a:r>
              <a:rPr lang="en-US" dirty="0">
                <a:solidFill>
                  <a:schemeClr val="dk1"/>
                </a:solidFill>
                <a:ea typeface="Public Sans"/>
                <a:cs typeface="Public Sans"/>
                <a:sym typeface="Public Sans"/>
              </a:rPr>
              <a:t>. </a:t>
            </a:r>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29</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Explorarea noastră a circularității este structurată pe baza a nouă întrebări. Acordați-vă un moment pentru a analiza fiecare întrebare, înainte de a trece la următorul slide. </a:t>
            </a:r>
          </a:p>
          <a:p>
            <a:pPr latinLnBrk="0"/>
            <a:endParaRPr lang="en-GB" sz="1200" noProof="0" dirty="0">
              <a:solidFill>
                <a:srgbClr val="2B2C30"/>
              </a:solidFill>
              <a:sym typeface="Public Sans"/>
            </a:endParaRPr>
          </a:p>
          <a:p>
            <a:pPr latinLnBrk="0"/>
            <a:r>
              <a:rPr lang="en-GB" sz="1200" dirty="0">
                <a:solidFill>
                  <a:srgbClr val="2B2C30"/>
                </a:solidFill>
                <a:sym typeface="Public Sans"/>
              </a:rPr>
              <a:t>Puteți parcurge fiecare întrebare pe rând. Alternativ, puteți selecta o anumită întrebare pe care doriți să o explorați mai întâi prin intermediul meniului.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484773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54B69-0203-F9BF-B499-1353677C4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F9463-E3C2-00D4-71A5-CA8BF619C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25085-42F5-01C2-0689-94426CAA5E2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latinLnBrk="0"/>
            <a:r>
              <a:rPr lang="en-US" dirty="0">
                <a:solidFill>
                  <a:schemeClr val="dk1"/>
                </a:solidFill>
                <a:ea typeface="Public Sans"/>
                <a:cs typeface="Public Sans"/>
                <a:sym typeface="Public Sans"/>
              </a:rPr>
              <a:t>Pentru realizarea acestei prezentări au fost utilizate următoarele resurse: </a:t>
            </a: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Bl</a:t>
            </a:r>
            <a:r>
              <a:rPr lang="en-US" i="1" dirty="0">
                <a:solidFill>
                  <a:schemeClr val="dk1"/>
                </a:solidFill>
                <a:ea typeface="Public Sans"/>
                <a:cs typeface="Public Sans"/>
                <a:sym typeface="Public Sans"/>
              </a:rPr>
              <a:t>ot</a:t>
            </a:r>
            <a:r>
              <a:rPr lang="en-US" dirty="0">
                <a:solidFill>
                  <a:schemeClr val="dk1"/>
                </a:solidFill>
                <a:ea typeface="Public Sans"/>
                <a:cs typeface="Public Sans"/>
                <a:sym typeface="Public Sans"/>
              </a:rPr>
              <a:t>, E., Bergeling, E., Watkins, E. &amp; Marchetti, E. (iunie 2024) </a:t>
            </a:r>
            <a:r>
              <a:rPr lang="en-US" i="1" dirty="0">
                <a:solidFill>
                  <a:schemeClr val="dk1"/>
                </a:solidFill>
                <a:ea typeface="Public Sans"/>
                <a:cs typeface="Public Sans"/>
                <a:sym typeface="Public Sans"/>
              </a:rPr>
              <a:t>Strategii de circularitate și gestionarea durabilă a resurselor pentru a proteja tranziția către energia curată.</a:t>
            </a:r>
            <a:r>
              <a:rPr lang="en-US" dirty="0">
                <a:solidFill>
                  <a:schemeClr val="dk1"/>
                </a:solidFill>
                <a:ea typeface="Public Sans"/>
                <a:cs typeface="Public Sans"/>
                <a:sym typeface="Public Sans"/>
              </a:rPr>
              <a:t> Institutul pentru Politica Europeană de Mediu (IEEP).  </a:t>
            </a:r>
            <a:r>
              <a:rPr lang="en-US" u="sng" dirty="0">
                <a:solidFill>
                  <a:schemeClr val="hlink"/>
                </a:solidFill>
                <a:latin typeface="Public Sans"/>
                <a:ea typeface="Public Sans"/>
                <a:cs typeface="Public Sans"/>
                <a:sym typeface="Public Sans"/>
                <a:hlinkClick r:id="rId3"/>
              </a:rPr>
              <a:t>https://circulareconomy.europa.eu/platform/en/knowledge/circularity-strategies-and-sustainable-resource-management-safeguard-clean-energy-transition</a:t>
            </a:r>
            <a:endParaRPr lang="en-US" dirty="0">
              <a:latin typeface="Public Sans"/>
              <a:ea typeface="Public Sans"/>
              <a:cs typeface="Public Sans"/>
              <a:sym typeface="Public Sans"/>
            </a:endParaRP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Gate C &amp; Gravis, L. (2023) </a:t>
            </a:r>
            <a:r>
              <a:rPr lang="en-US" i="1" dirty="0">
                <a:solidFill>
                  <a:schemeClr val="dk1"/>
                </a:solidFill>
                <a:ea typeface="Public Sans"/>
                <a:cs typeface="Public Sans"/>
                <a:sym typeface="Public Sans"/>
              </a:rPr>
              <a:t>Pentru o tranziție energetică circulară: Plan de acțiune pentru industrie, factorii de decizie și investitori. </a:t>
            </a:r>
            <a:r>
              <a:rPr lang="en-US" dirty="0">
                <a:solidFill>
                  <a:schemeClr val="dk1"/>
                </a:solidFill>
                <a:ea typeface="Public Sans"/>
                <a:cs typeface="Public Sans"/>
                <a:sym typeface="Public Sans"/>
              </a:rPr>
              <a:t>Green Purposes Company &amp; Gate C. </a:t>
            </a:r>
            <a:endParaRPr lang="en-US" i="1"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hlinkClick r:id="rId4"/>
              </a:rPr>
              <a:t>https://circulareconomy.europa.eu/platform/sites/default/files/2023-06/Circular-energy-transition.pdf</a:t>
            </a:r>
            <a:r>
              <a:rPr lang="en-US" dirty="0">
                <a:solidFill>
                  <a:schemeClr val="dk1"/>
                </a:solidFill>
                <a:ea typeface="Public Sans"/>
                <a:cs typeface="Public Sans"/>
                <a:sym typeface="Public Sans"/>
              </a:rPr>
              <a:t> </a:t>
            </a:r>
          </a:p>
          <a:p>
            <a:pPr marR="0" lvl="0" algn="l" rtl="0" latinLnBrk="0">
              <a:spcBef>
                <a:spcPts val="0"/>
              </a:spcBef>
              <a:spcAft>
                <a:spcPts val="0"/>
              </a:spcAft>
            </a:pPr>
            <a:endParaRPr lang="en-US" dirty="0">
              <a:solidFill>
                <a:srgbClr val="000000"/>
              </a:solidFill>
              <a:ea typeface="Public Sans"/>
              <a:cs typeface="Public Sans"/>
              <a:sym typeface="Public Sans"/>
            </a:endParaRPr>
          </a:p>
          <a:p>
            <a:pPr marR="0" lvl="0" algn="l" rtl="0" latinLnBrk="0">
              <a:spcBef>
                <a:spcPts val="0"/>
              </a:spcBef>
              <a:spcAft>
                <a:spcPts val="0"/>
              </a:spcAft>
            </a:pPr>
            <a:endParaRPr lang="en-US" dirty="0">
              <a:solidFill>
                <a:schemeClr val="dk1"/>
              </a:solidFill>
              <a:ea typeface="Calibri"/>
              <a:cs typeface="Calibri"/>
              <a:sym typeface="Calibri"/>
            </a:endParaRPr>
          </a:p>
          <a:p>
            <a:pPr latinLnBrk="0"/>
            <a:endParaRPr lang="en-GB" dirty="0"/>
          </a:p>
          <a:p>
            <a:endParaRPr lang="en-BE" dirty="0"/>
          </a:p>
        </p:txBody>
      </p:sp>
      <p:sp>
        <p:nvSpPr>
          <p:cNvPr id="4" name="Slide Number Placeholder 3">
            <a:extLst>
              <a:ext uri="{FF2B5EF4-FFF2-40B4-BE49-F238E27FC236}">
                <a16:creationId xmlns:a16="http://schemas.microsoft.com/office/drawing/2014/main" id="{46BDCE96-8F29-4E17-B80F-35319575A659}"/>
              </a:ext>
            </a:extLst>
          </p:cNvPr>
          <p:cNvSpPr>
            <a:spLocks noGrp="1"/>
          </p:cNvSpPr>
          <p:nvPr>
            <p:ph type="sldNum" sz="quarter" idx="5"/>
          </p:nvPr>
        </p:nvSpPr>
        <p:spPr/>
        <p:txBody>
          <a:bodyPr/>
          <a:lstStyle/>
          <a:p>
            <a:fld id="{F08FC7D2-309F-4B1D-AF63-DB3D4B544859}" type="slidenum">
              <a:rPr lang="ko-KR" altLang="en-US" smtClean="0"/>
              <a:t>30</a:t>
            </a:fld>
            <a:endParaRPr lang="ko-KR" altLang="en-US"/>
          </a:p>
        </p:txBody>
      </p:sp>
    </p:spTree>
    <p:extLst>
      <p:ext uri="{BB962C8B-B14F-4D97-AF65-F5344CB8AC3E}">
        <p14:creationId xmlns:p14="http://schemas.microsoft.com/office/powerpoint/2010/main" val="839818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Mulțumesc!</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31</a:t>
            </a:fld>
            <a:endParaRPr lang="ko-KR" altLang="en-US"/>
          </a:p>
        </p:txBody>
      </p:sp>
    </p:spTree>
    <p:extLst>
      <p:ext uri="{BB962C8B-B14F-4D97-AF65-F5344CB8AC3E}">
        <p14:creationId xmlns:p14="http://schemas.microsoft.com/office/powerpoint/2010/main" val="415896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Nouă întrebări despre </a:t>
            </a:r>
            <a:r>
              <a:rPr lang="en-GB" sz="1200" b="1" kern="1200" noProof="0" dirty="0" err="1">
                <a:solidFill>
                  <a:schemeClr val="bg1"/>
                </a:solidFill>
                <a:latin typeface="+mn-lt"/>
                <a:ea typeface="Public Sans"/>
                <a:cs typeface="Public Sans"/>
                <a:sym typeface="Public Sans"/>
              </a:rPr>
              <a:t>digitalizarea </a:t>
            </a:r>
            <a:r>
              <a:rPr lang="en-GB" sz="1200" b="1" kern="1200" noProof="0" dirty="0">
                <a:solidFill>
                  <a:schemeClr val="bg1"/>
                </a:solidFill>
                <a:latin typeface="+mn-lt"/>
                <a:ea typeface="Public Sans"/>
                <a:cs typeface="Public Sans"/>
                <a:sym typeface="Public Sans"/>
              </a:rPr>
              <a:t>și circularitatea </a:t>
            </a:r>
            <a:r>
              <a:rPr lang="en-GB" sz="1200" b="1" kern="1200" noProof="0" dirty="0" err="1">
                <a:solidFill>
                  <a:schemeClr val="bg1"/>
                </a:solidFill>
                <a:latin typeface="+mn-lt"/>
                <a:ea typeface="Public Sans"/>
                <a:cs typeface="Public Sans"/>
                <a:sym typeface="Public Sans"/>
              </a:rPr>
              <a:t>energiei</a:t>
            </a:r>
            <a:r>
              <a:rPr lang="en-GB" sz="1200" b="1" kern="1200" noProof="0" dirty="0">
                <a:solidFill>
                  <a:schemeClr val="bg1"/>
                </a:solidFill>
                <a:latin typeface="+mn-lt"/>
                <a:ea typeface="Public Sans"/>
                <a:cs typeface="Public Sans"/>
                <a:sym typeface="Public Sans"/>
              </a:rPr>
              <a:t> </a:t>
            </a:r>
            <a:endParaRPr lang="en-GB" sz="1050" kern="1200" noProof="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Ce este economia circulară și cum se aplică aceasta în sectorul energetic?</a:t>
            </a:r>
          </a:p>
          <a:p>
            <a:pPr marL="342900" indent="-342900" latinLnBrk="0">
              <a:buFont typeface="+mj-lt"/>
              <a:buAutoNum type="arabicPeriod"/>
            </a:pPr>
            <a:r>
              <a:rPr lang="en-GB" sz="1200" noProof="0" dirty="0">
                <a:ea typeface="Public Sans"/>
                <a:cs typeface="Public Sans"/>
                <a:sym typeface="Public Sans"/>
              </a:rPr>
              <a:t>Cum sprijină Uniunea Europeană circularitatea în sectorul energetic?</a:t>
            </a:r>
          </a:p>
          <a:p>
            <a:pPr marL="342900" indent="-342900" latinLnBrk="0">
              <a:buFont typeface="+mj-lt"/>
              <a:buAutoNum type="arabicPeriod"/>
            </a:pPr>
            <a:r>
              <a:rPr lang="en-GB" sz="1200" noProof="0" dirty="0">
                <a:ea typeface="Public Sans"/>
                <a:cs typeface="Public Sans"/>
                <a:sym typeface="Public Sans"/>
              </a:rPr>
              <a:t>Cum transformă digitalizarea sectorul energetic?</a:t>
            </a:r>
          </a:p>
          <a:p>
            <a:pPr marL="342900" indent="-342900" latinLnBrk="0">
              <a:buFont typeface="+mj-lt"/>
              <a:buAutoNum type="arabicPeriod"/>
            </a:pPr>
            <a:r>
              <a:rPr lang="en-GB" sz="1200" noProof="0" dirty="0">
                <a:ea typeface="Public Sans"/>
                <a:cs typeface="Public Sans"/>
                <a:sym typeface="Public Sans"/>
              </a:rPr>
              <a:t>Cum colaborează circularitatea și digitalizarea pentru a realiza un viitor durabil?</a:t>
            </a:r>
          </a:p>
          <a:p>
            <a:pPr marL="342900" indent="-342900" latinLnBrk="0">
              <a:buFont typeface="+mj-lt"/>
              <a:buAutoNum type="arabicPeriod"/>
            </a:pPr>
            <a:r>
              <a:rPr lang="en-GB" sz="1200" dirty="0">
                <a:ea typeface="Public Sans"/>
                <a:cs typeface="Public Sans"/>
                <a:sym typeface="Public Sans"/>
              </a:rPr>
              <a:t>Cum pot fi aplicate principiile economiei circulare pentru a maximiza eficiența resurselor în sectorul energetic?</a:t>
            </a:r>
          </a:p>
          <a:p>
            <a:pPr marL="342900" indent="-342900" latinLnBrk="0">
              <a:buFont typeface="+mj-lt"/>
              <a:buAutoNum type="arabicPeriod"/>
            </a:pPr>
            <a:r>
              <a:rPr lang="en-GB" sz="1200" dirty="0">
                <a:ea typeface="Public Sans"/>
                <a:cs typeface="Public Sans"/>
                <a:sym typeface="Public Sans"/>
              </a:rPr>
              <a:t>Cum poate fi aplicată circularitatea la tehnologiile de energie regenerabilă și de stocare a energiei?</a:t>
            </a:r>
          </a:p>
          <a:p>
            <a:pPr marL="342900" indent="-342900" latinLnBrk="0">
              <a:buFont typeface="+mj-lt"/>
              <a:buAutoNum type="arabicPeriod"/>
            </a:pPr>
            <a:r>
              <a:rPr lang="en-GB" sz="1200" dirty="0">
                <a:ea typeface="Public Sans"/>
                <a:cs typeface="Public Sans"/>
                <a:sym typeface="Public Sans"/>
              </a:rPr>
              <a:t>Cum transformă tehnologiile digitale sectorul energetic?</a:t>
            </a:r>
          </a:p>
          <a:p>
            <a:pPr marL="342900" indent="-342900" latinLnBrk="0">
              <a:buFont typeface="+mj-lt"/>
              <a:buAutoNum type="arabicPeriod"/>
            </a:pPr>
            <a:r>
              <a:rPr lang="en-GB" sz="1200" dirty="0">
                <a:ea typeface="Public Sans"/>
                <a:cs typeface="Public Sans"/>
                <a:sym typeface="Public Sans"/>
              </a:rPr>
              <a:t>Cum poate tehnologia blockchain să aducă beneficii sectorului energetic?</a:t>
            </a:r>
          </a:p>
          <a:p>
            <a:pPr marL="342900" indent="-342900" latinLnBrk="0">
              <a:buFont typeface="+mj-lt"/>
              <a:buAutoNum type="arabicPeriod"/>
            </a:pPr>
            <a:r>
              <a:rPr lang="en-GB" sz="1200" dirty="0">
                <a:ea typeface="Public Sans"/>
                <a:cs typeface="Public Sans"/>
                <a:sym typeface="Public Sans"/>
              </a:rPr>
              <a:t>Cum se combină circularitatea și digitalizarea în sectorul energetic?</a:t>
            </a:r>
          </a:p>
          <a:p>
            <a:pPr marL="342900" indent="-342900" latinLnBrk="0">
              <a:buFont typeface="+mj-lt"/>
              <a:buAutoNum type="arabicPeriod"/>
            </a:pPr>
            <a:endParaRPr lang="en-GB"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43258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Economia circulară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Ce este economia circulară și cum se aplică aceasta în sectorul energetic?</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187648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Economia circulară </a:t>
            </a:r>
            <a:endParaRPr lang="en-US" sz="1050" kern="1200" dirty="0">
              <a:solidFill>
                <a:schemeClr val="bg1"/>
              </a:solidFill>
              <a:latin typeface="+mn-lt"/>
              <a:ea typeface="+mn-ea"/>
              <a:cs typeface="+mn-cs"/>
            </a:endParaRPr>
          </a:p>
          <a:p>
            <a:pPr latinLnBrk="0"/>
            <a:r>
              <a:rPr lang="en-GB" sz="1200" noProof="0" dirty="0">
                <a:ea typeface="Public Sans"/>
                <a:cs typeface="Public Sans"/>
                <a:sym typeface="Public Sans"/>
              </a:rPr>
              <a:t>În contextul sectorului energetic, economia circulară reprezintă o schimbare față de modelul „preia, produce, utilizează </a:t>
            </a:r>
            <a:r>
              <a:rPr lang="en-GB" sz="1200" dirty="0">
                <a:ea typeface="Public Sans"/>
                <a:cs typeface="Public Sans"/>
                <a:sym typeface="Public Sans"/>
              </a:rPr>
              <a:t>și </a:t>
            </a:r>
            <a:r>
              <a:rPr lang="en-GB" sz="1200" noProof="0" dirty="0">
                <a:ea typeface="Public Sans"/>
                <a:cs typeface="Public Sans"/>
                <a:sym typeface="Public Sans"/>
              </a:rPr>
              <a:t>aruncă”. Economia circulară pune accentul pe reducerea la minimum a deșeurilor și maximizarea utilizării resurselor.</a:t>
            </a:r>
          </a:p>
          <a:p>
            <a:pPr latinLnBrk="0"/>
            <a:endParaRPr lang="en-GB" sz="1200" dirty="0">
              <a:ea typeface="Public Sans"/>
              <a:cs typeface="Public Sans"/>
              <a:sym typeface="Public Sans"/>
            </a:endParaRPr>
          </a:p>
          <a:p>
            <a:pPr latinLnBrk="0"/>
            <a:r>
              <a:rPr lang="en-GB" sz="1200" dirty="0">
                <a:ea typeface="Public Sans"/>
                <a:cs typeface="Public Sans"/>
                <a:sym typeface="Public Sans"/>
              </a:rPr>
              <a:t>Durata de viață a tehnologiilor energetice poate fi maximizată prin minimizarea generării de deșeuri și recuperarea materialelor valoroase. </a:t>
            </a:r>
            <a:r>
              <a:rPr lang="en-GB" sz="1200" dirty="0"/>
              <a:t>Circularitatea contribuie la reducerea impactului asupra mediului și sprijină tranziția către un sistem energetic mai durabil și mai rezilient.  </a:t>
            </a:r>
          </a:p>
          <a:p>
            <a:pPr latinLnBrk="0"/>
            <a:endParaRPr lang="en-GB" sz="1200" dirty="0"/>
          </a:p>
          <a:p>
            <a:pPr latinLnBrk="0"/>
            <a:r>
              <a:rPr lang="en-GB" sz="1200" dirty="0"/>
              <a:t>Tehnologiile digitale, precum analiza datelor, rețelele inteligente și blockchain, joacă un rol crucial în facilitarea și optimizarea strategiilor de circularitate în sectorul energetic. </a:t>
            </a: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3967453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Economia circulară </a:t>
            </a:r>
            <a:endParaRPr lang="en-US" sz="1050" kern="1200" dirty="0">
              <a:solidFill>
                <a:schemeClr val="bg1"/>
              </a:solidFill>
              <a:latin typeface="+mn-lt"/>
              <a:ea typeface="+mn-ea"/>
              <a:cs typeface="+mn-cs"/>
            </a:endParaRPr>
          </a:p>
          <a:p>
            <a:pPr latinLnBrk="0"/>
            <a:r>
              <a:rPr lang="en-GB" sz="1200" noProof="0" dirty="0">
                <a:ea typeface="Public Sans"/>
                <a:cs typeface="Public Sans"/>
                <a:sym typeface="Public Sans"/>
              </a:rPr>
              <a:t>Principiile de bază ale economiei circulare sunt:</a:t>
            </a:r>
          </a:p>
          <a:p>
            <a:pPr latinLnBrk="0"/>
            <a:endParaRPr lang="en-GB" sz="1200" noProof="0" dirty="0">
              <a:ea typeface="Public Sans"/>
              <a:cs typeface="Public Sans"/>
              <a:sym typeface="Public Sans"/>
            </a:endParaRPr>
          </a:p>
          <a:p>
            <a:pPr latinLnBrk="0"/>
            <a:r>
              <a:rPr lang="en-GB" sz="1200" b="1" noProof="0" dirty="0">
                <a:ea typeface="Public Sans"/>
                <a:cs typeface="Public Sans"/>
                <a:sym typeface="Public Sans"/>
              </a:rPr>
              <a:t>Reducerea: </a:t>
            </a:r>
            <a:r>
              <a:rPr lang="en-GB" sz="1200" noProof="0" dirty="0">
                <a:ea typeface="Public Sans"/>
                <a:cs typeface="Public Sans"/>
                <a:sym typeface="Public Sans"/>
              </a:rPr>
              <a:t>Minimizarea consumului de energie și a deșeurilor prin: </a:t>
            </a:r>
          </a:p>
          <a:p>
            <a:pPr latinLnBrk="0"/>
            <a:endParaRPr lang="en-GB" sz="1200" noProof="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	</a:t>
            </a:r>
            <a:r>
              <a:rPr lang="en-GB" sz="1200" noProof="0" dirty="0">
                <a:ea typeface="Public Sans"/>
                <a:cs typeface="Public Sans"/>
                <a:sym typeface="Public Sans"/>
              </a:rPr>
              <a:t>Măsuri de eficiență </a:t>
            </a:r>
            <a:r>
              <a:rPr lang="en-GB" sz="1200" noProof="0" dirty="0" err="1">
                <a:ea typeface="Public Sans"/>
                <a:cs typeface="Public Sans"/>
                <a:sym typeface="Public Sans"/>
              </a:rPr>
              <a:t>energetică</a:t>
            </a:r>
            <a:r>
              <a:rPr lang="en-GB" sz="1200" noProof="0" dirty="0">
                <a:ea typeface="Public Sans"/>
                <a:cs typeface="Public Sans"/>
                <a:sym typeface="Public Sans"/>
              </a:rPr>
              <a:t>.</a:t>
            </a:r>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	Stimularea utilizării energiei în perioadele de consum redus.</a:t>
            </a:r>
          </a:p>
          <a:p>
            <a:pPr marL="342900" indent="-342900" latinLnBrk="0">
              <a:buFont typeface="Arial" panose="020B0604020202020204" pitchFamily="34" charset="0"/>
              <a:buChar char="•"/>
            </a:pPr>
            <a:r>
              <a:rPr lang="en-GB" sz="1200" dirty="0">
                <a:ea typeface="Public Sans"/>
                <a:cs typeface="Public Sans"/>
                <a:sym typeface="Public Sans"/>
              </a:rPr>
              <a:t>	</a:t>
            </a:r>
            <a:r>
              <a:rPr lang="en-GB" sz="1200" noProof="0" dirty="0" err="1">
                <a:ea typeface="Public Sans"/>
                <a:cs typeface="Public Sans"/>
                <a:sym typeface="Public Sans"/>
              </a:rPr>
              <a:t>Adoptarea </a:t>
            </a:r>
            <a:r>
              <a:rPr lang="en-GB" sz="1200" noProof="0" dirty="0">
                <a:ea typeface="Public Sans"/>
                <a:cs typeface="Public Sans"/>
                <a:sym typeface="Public Sans"/>
              </a:rPr>
              <a:t>tehnologiilor energetice durabile.</a:t>
            </a:r>
          </a:p>
          <a:p>
            <a:pPr latinLnBrk="0"/>
            <a:endParaRPr lang="en-GB" sz="1200" dirty="0">
              <a:ea typeface="Public Sans"/>
              <a:cs typeface="Public Sans"/>
              <a:sym typeface="Public Sans"/>
            </a:endParaRPr>
          </a:p>
          <a:p>
            <a:pPr latinLnBrk="0"/>
            <a:r>
              <a:rPr lang="en-GB" sz="1200" b="1" dirty="0">
                <a:ea typeface="Public Sans"/>
                <a:cs typeface="Public Sans"/>
                <a:sym typeface="Public Sans"/>
              </a:rPr>
              <a:t>Reutilizarea: </a:t>
            </a:r>
            <a:r>
              <a:rPr lang="en-GB" sz="1200" dirty="0">
                <a:ea typeface="Public Sans"/>
                <a:cs typeface="Public Sans"/>
                <a:sym typeface="Public Sans"/>
              </a:rPr>
              <a:t>Reutilizarea sau găsirea de noi aplicații pentru infrastructura și componentele energetice. De exemplu:</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Reutilizarea palelor de turbine eoliene scoase din uz pentru poduri pietonale.</a:t>
            </a:r>
          </a:p>
          <a:p>
            <a:pPr marL="342900" indent="-342900" latinLnBrk="0">
              <a:buFont typeface="Arial" panose="020B0604020202020204" pitchFamily="34" charset="0"/>
              <a:buChar char="•"/>
            </a:pPr>
            <a:r>
              <a:rPr lang="en-GB" sz="1200" dirty="0">
                <a:ea typeface="Public Sans"/>
                <a:cs typeface="Public Sans"/>
                <a:sym typeface="Public Sans"/>
              </a:rPr>
              <a:t>Utilizarea bateriilor vehiculelor electrice pentru stocarea energiei la scară industrială.</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24701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Economia circulară </a:t>
            </a:r>
            <a:endParaRPr lang="en-US" sz="1050" kern="1200" dirty="0">
              <a:solidFill>
                <a:schemeClr val="bg1"/>
              </a:solidFill>
              <a:latin typeface="+mn-lt"/>
              <a:ea typeface="+mn-ea"/>
              <a:cs typeface="+mn-cs"/>
            </a:endParaRPr>
          </a:p>
          <a:p>
            <a:pPr latinLnBrk="0"/>
            <a:endParaRPr lang="en-GB" sz="1200" dirty="0">
              <a:ea typeface="Public Sans"/>
              <a:cs typeface="Public Sans"/>
              <a:sym typeface="Public Sans"/>
            </a:endParaRPr>
          </a:p>
          <a:p>
            <a:pPr latinLnBrk="0"/>
            <a:r>
              <a:rPr lang="en-GB" sz="1200" b="1" dirty="0">
                <a:ea typeface="Public Sans"/>
                <a:cs typeface="Public Sans"/>
                <a:sym typeface="Public Sans"/>
              </a:rPr>
              <a:t>Reciclarea: </a:t>
            </a:r>
            <a:r>
              <a:rPr lang="en-GB" sz="1200" dirty="0">
                <a:ea typeface="Public Sans"/>
                <a:cs typeface="Public Sans"/>
                <a:sym typeface="Public Sans"/>
              </a:rPr>
              <a:t>Recuperarea materialelor valoroase din tehnologiile energetice uzate. De exemplu: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Reciclarea panourilor solare.</a:t>
            </a:r>
          </a:p>
          <a:p>
            <a:pPr marL="342900" indent="-342900" latinLnBrk="0">
              <a:buFont typeface="Arial" panose="020B0604020202020204" pitchFamily="34" charset="0"/>
              <a:buChar char="•"/>
            </a:pPr>
            <a:r>
              <a:rPr lang="en-GB" sz="1200" dirty="0">
                <a:ea typeface="Public Sans"/>
                <a:cs typeface="Public Sans"/>
                <a:sym typeface="Public Sans"/>
              </a:rPr>
              <a:t>Recuperarea elementelor rare din turbine eoliene.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97892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Inițiativele Uniunii Europene care promovează circularitatea în sectorul energetic</a:t>
            </a:r>
          </a:p>
          <a:p>
            <a:pPr algn="ctr" latinLnBrk="0"/>
            <a:r>
              <a:rPr lang="en-US" sz="1200" i="1" dirty="0">
                <a:solidFill>
                  <a:schemeClr val="accent2"/>
                </a:solidFill>
              </a:rPr>
              <a:t>Cum sprijină Uniunea Europeană circularitatea în sectorul energetic?</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3935811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A30AC9-A720-B378-355F-71C2D63C72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47" y="6186726"/>
            <a:ext cx="2286000" cy="479166"/>
          </a:xfrm>
          <a:prstGeom prst="rect">
            <a:avLst/>
          </a:prstGeom>
        </p:spPr>
      </p:pic>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3"/>
          <a:stretch>
            <a:fillRect/>
          </a:stretch>
        </p:blipFill>
        <p:spPr>
          <a:xfrm>
            <a:off x="11553029" y="6210794"/>
            <a:ext cx="377098" cy="391886"/>
          </a:xfrm>
          <a:prstGeom prst="rect">
            <a:avLst/>
          </a:prstGeom>
        </p:spPr>
      </p:pic>
      <p:sp>
        <p:nvSpPr>
          <p:cNvPr id="3" name="TextBox 2">
            <a:extLst>
              <a:ext uri="{FF2B5EF4-FFF2-40B4-BE49-F238E27FC236}">
                <a16:creationId xmlns:a16="http://schemas.microsoft.com/office/drawing/2014/main" id="{3FF2DCE0-FF8D-4ED2-3C1F-16DB811E499D}"/>
              </a:ext>
            </a:extLst>
          </p:cNvPr>
          <p:cNvSpPr txBox="1"/>
          <p:nvPr userDrawn="1"/>
        </p:nvSpPr>
        <p:spPr>
          <a:xfrm>
            <a:off x="2286000" y="5996226"/>
            <a:ext cx="5298831" cy="861774"/>
          </a:xfrm>
          <a:prstGeom prst="rect">
            <a:avLst/>
          </a:prstGeom>
          <a:noFill/>
        </p:spPr>
        <p:txBody>
          <a:bodyPr wrap="square" rtlCol="0">
            <a:spAutoFit/>
          </a:bodyPr>
          <a:lstStyle/>
          <a:p>
            <a:pPr latinLnBrk="0" hangingPunct="0"/>
            <a:r>
              <a:rPr lang="ro-RO" sz="1000" b="0" i="0" kern="1200" noProof="1">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ro-RO"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ro-RO" sz="1000" b="0" i="0" kern="1200" noProof="1">
                <a:solidFill>
                  <a:schemeClr val="tx1"/>
                </a:solidFill>
                <a:effectLst/>
                <a:latin typeface="+mn-lt"/>
                <a:ea typeface="+mn-ea"/>
                <a:cs typeface="+mn-cs"/>
              </a:rPr>
              <a:t>cu excepția cazului în care se specifică altfel. </a:t>
            </a:r>
            <a:endParaRPr lang="ro-RO"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commission.europa.eu/energy-climate-change-environment/standards-tools-and-labels/products-labelling-rules-and-requirements/ecodesign-sustainable-products-regulation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www.iea.org/policies/15696-european-raw-materials-initiativ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vironment.ec.europa.eu/topics/waste-and-recycling/waste-framework-directive_e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single-market-economy.ec.europa.eu/sectors/raw-materials/areas-specific-interest/critical-raw-materials_en#critical-raw-materials-ac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do.org/sites/default/files/unido-publications/2025-06/Circular%20Economy%20and%20Digitalization.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irculareconomy.europa.eu/platform/sites/default/files/2024-02/SMART-CIRCUIT_Circular-Success-Stories_brochure_fv.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mdpi.com/2071-1050/15/17/13165"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interreg-central.eu/news/circularity-as-a-driver-of-the-energy-transition-in-public-transport-a-look-into-the-future/" TargetMode="External"/><Relationship Id="rId4" Type="http://schemas.openxmlformats.org/officeDocument/2006/relationships/hyperlink" Target="https://circulareconomy.europa.eu/platform/en/knowledge/lca-circular-design-comparative-study-digital-tools-built-environmen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flickr.com/photos/stevensnodgrass/5548193945/in/photolist-9sgWLi-5jTpcz-2feKdqn-66mxHi-9EC2pg-ig4zE9-5k4yb3-8dxN6p-7waL6b-evzM8E-61Vhgc-oDF5P5-4HcqTh-86DdbS-e4kpMs-7Neuk-dECiWm-2kSZ3Xd-Gz7Aa-2kSS5Zk-8qUzBR-2kSUvDn-2kJawxP-HTGCZg-J8Rd1G-9PymkC-6GjVzx-2kSUY37-5aueeT-ebbTvo-6oPYRA-2kSZ3WB-5pxwNk-cpcUm9-a2hsRH-4a9y5d-2oxEvHN-7NuBgq-LRrGc-2oVpDUj-9BYo5n-wuEyG-rmhfBE-aMJEiB-LaxZC-5GXQh7-4rLiiH-nzXEXQ-7WmKPi-3qjySW" TargetMode="External"/><Relationship Id="rId13" Type="http://schemas.openxmlformats.org/officeDocument/2006/relationships/hyperlink" Target="https://www.flickr.com/photos/26395486@N00/11040990083/" TargetMode="External"/><Relationship Id="rId18" Type="http://schemas.openxmlformats.org/officeDocument/2006/relationships/hyperlink" Target="https://www.flickr.com/photos/153724200@N07/40932460914/in/photolist-25n4yyJ-2odVTUR-26RhsEy-26RhsUG-28egisc-hADJ8X-9uZMt-5jhfU6-2qun34M-Mpb6X1-2qsoChq-JjjPbG-2gVgBDF-4SawTh-2oWwFwY-2gVikgB-2564itF-7S6UX7-2hy98BL-9rCDJp-2hzoRjj-2hxXktV-GN1rT4-2hzjuNi-2g5DqMg-2hy7SMX-riCyxz-rW7fzn-Q9DhTa-rXQSF1-RNKgg5-JjjPhd-2eq7vbd-RQXAm3-2hzp4eS-2cw8mMR-2hRQtUP-26rPCtp-29gMpro-2564iya-MQjyo9-2hxJzsN-qNt2Rp-MTpJLp-2ddsrwi-2hdmx5p-2gUhgNH-2gViDpA-2gViCB8-JjjPw1" TargetMode="External"/><Relationship Id="rId3" Type="http://schemas.openxmlformats.org/officeDocument/2006/relationships/hyperlink" Target="https://creativecommons.org/licenses/by-sa/4.0/deed.en" TargetMode="External"/><Relationship Id="rId21" Type="http://schemas.openxmlformats.org/officeDocument/2006/relationships/hyperlink" Target="https://unsplash.com/photos/person-planting-on-hanged-pots-TyLw3IQALMs" TargetMode="External"/><Relationship Id="rId7" Type="http://schemas.openxmlformats.org/officeDocument/2006/relationships/hyperlink" Target="https://creativecommons.org/licenses/by-nc/2.0/" TargetMode="External"/><Relationship Id="rId12" Type="http://schemas.openxmlformats.org/officeDocument/2006/relationships/hyperlink" Target="https://creativecommons.org/publicdomain/mark/1.0/" TargetMode="External"/><Relationship Id="rId17" Type="http://schemas.openxmlformats.org/officeDocument/2006/relationships/hyperlink" Target="https://www.flickr.com/photos/andyarthur/5837677046/in/photolist-dRst2P-5BWz7p-2nYFwNJ-9TRC1f-2feKdqn-3qqUHB-x15w96-ftpVb7-ftayRp-ftpVco-ftpV8E-ftayTB-ftpVhs-2pyWdn5-5aueeT-58Kvg4-8qUzBR-J8Rd1G-6mcr7C-8dxN6p-rpZcTs-5ayvXG-5auf8a-aPX2FM-5audxB-2oVpDUj-5aueCi-LaxZC-6YDcdz-4H8gnk-9AkH2j-fcbtxu-2iSxdkL-6YDcdx-7SDCtc-Suw685-KXuo4J-2fpbh9a-9sgWLi-3ZT5ED-dSCtsR-2oPqdxC-7J88iY-r1pNjt-8UA5Dg-86DdbS-7ynBCB-2TWLWf-2nYGYB8" TargetMode="External"/><Relationship Id="rId2" Type="http://schemas.openxmlformats.org/officeDocument/2006/relationships/notesSlide" Target="../notesSlides/notesSlide29.xml"/><Relationship Id="rId16" Type="http://schemas.openxmlformats.org/officeDocument/2006/relationships/hyperlink" Target="https://unsplash.com/license" TargetMode="External"/><Relationship Id="rId20"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1" Type="http://schemas.openxmlformats.org/officeDocument/2006/relationships/slideLayout" Target="../slideLayouts/slideLayout2.xml"/><Relationship Id="rId6" Type="http://schemas.openxmlformats.org/officeDocument/2006/relationships/hyperlink" Target="https://www.flickr.com/photos/htb/1370295502/in/photolist-36687w-aJJP4r-7F5r95-rVMDi9-26JaFEY-4HdwZ-25iTEe-aJJQHr-25b7rHv-5BJMTE-azuJ2V-8H3Whu-2iDxPHP-25iTNp-25iTYe-2qaiLPk-KCLx9-2o5ezyg-4JmJDu-2nJ4kaA-GruDe-5kPSPk-9yaV4u-2kqTWPz-2pMTufn-4NVx8Y-2paqXHC-58TUTv-294KMu-2oaxdpD-4NRfBx-5hA7n9-cF2g7o-89FTAU-5Snvty-BphRdo-djwoN4-9SjmJ9-e8Lani-yXdeRb-5cx3oj-6yoGSA-2pw7keQ-91RvWm-5hvLsn-91RvWo-sfKqVM-azLuTY-QH5Ms8-7HgQwz" TargetMode="External"/><Relationship Id="rId11" Type="http://schemas.openxmlformats.org/officeDocument/2006/relationships/hyperlink" Target="https://www.flickr.com/photos/149077469@N03/30993060636/in/photolist-9RUJjr-8D38WR-8VUxZy-9AuxJA-9ErHc8-9jP27f-9hEJ6T-pra3h4-PdKx9q-8FPmHq-efSZMd-8KgGy4-9FD3oe-9g3r4Q-b9KAfB-mMzpcZ-9hHDGS-efMf16-dvgx7A-9FbkkW-8DZUDu-9Fby4L-mMzupH-9z6fSz-YK121N-9MJamz-9jP2Sb-9hEJNV-8JaB4B-a8fJwH-8WKBsr-mMzsmp-rpCN49-9RXEdA-9HvjEN-9xCD8i-7vzoVt-mMB4UC-mMB2Dq-6D43GH-9t43hg-mMB6k3-efMf4R-2mHg3uB-9hHQyL-9hHMKo-2nZHx3e-bEJGQ6-9jP42s-8PHBDs" TargetMode="External"/><Relationship Id="rId5" Type="http://schemas.openxmlformats.org/officeDocument/2006/relationships/hyperlink" Target="https://creativecommons.org/licenses/by-sa/2.0/" TargetMode="External"/><Relationship Id="rId15" Type="http://schemas.openxmlformats.org/officeDocument/2006/relationships/hyperlink" Target="https://unsplash.com/photos/a-tall-building-with-many-windows-with-bosco-verticale-in-the-background-dTQqLjGEj18" TargetMode="External"/><Relationship Id="rId10" Type="http://schemas.openxmlformats.org/officeDocument/2006/relationships/hyperlink" Target="https://www.flickr.com/photos/foilman/53171472824/in/photolist-2p1zGps-5cx3oj-2pw7keQ-5q6U5x-5hvLsn-91RvWo-sfKqVM-QH5Ms8-7HgQwz-91RvWh-puYkz-ghcNtr-2mYJbKw-5hA7s3-5hvL9H-pik8S-a9QCDx-2kZyF5o-2j5mkGM-2hDrzK3-EMm4vU-a9Qzqa-2n2w6N1-tE4bTd-FqhsCT-eNHnF4-ejnWM9-4QNXMH-dskWLS-oSFgzy-2nJy6ee-2cuMHhF-23CgCY-dhtRdC-mLwoPC-2oMJddX-kv9nn-2oBTcnS-pdwE34-moYKPc-6xqMJx-6xyACY-noC7YK-bcDtFH-5onBwK-bcDuhe-5NYeUj-bcDtYx-5MuTz3-KGPsiW" TargetMode="External"/><Relationship Id="rId19" Type="http://schemas.openxmlformats.org/officeDocument/2006/relationships/hyperlink" Target="https://creativecommons.org/publicdomain/zero/1.0/" TargetMode="External"/><Relationship Id="rId4" Type="http://schemas.openxmlformats.org/officeDocument/2006/relationships/hyperlink" Target="https://www.flickr.com/photos/ondasderuido/7475229188/in/photolist-coyvcS-Rrtqm2-QdBjXt-5bj8NF-zbJg87-cYgCmJ-D6N11u-TGPZz5-yP3Ru-36687w-aJJP4r-7F5r95-rVMDi9-26JaFEY-4HdwZ-25iTEe-aJJQHr-25b7rHv-5BJMTE-azuJ2V-8H3Whu-2iDxPHP-25iTNp-25iTYe-2qaiLPk-KCLx9-2o5ezyg-4JmJDu-2nJ4kaA-GruDe-5kPSPk-9yaV4u-2kqTWPz-2pMTufn-4NVx8Y-2paqXHC-58TUTv-294KMu-2oaxdpD-4NRfBx-5hA7n9-cF2g7o-89FTAU-5Snvty-BphRdo-djwoN4-9SjmJ9-e8Lani-yXdeRb-5cx3oj" TargetMode="External"/><Relationship Id="rId9" Type="http://schemas.openxmlformats.org/officeDocument/2006/relationships/hyperlink" Target="https://creativecommons.org/licenses/by/2.0/" TargetMode="External"/><Relationship Id="rId14" Type="http://schemas.openxmlformats.org/officeDocument/2006/relationships/hyperlink" Target="https://creativecommons.org/licenses/by-nc-nd/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circulareconomy.europa.eu/platform/en/knowledge/circularity-strategies-and-sustainable-resource-management-safeguard-clean-energy-transi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circulareconomy.europa.eu/platform/sites/default/files/2023-06/Circular-energy-transition.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C36F-74B8-BC2B-21AC-F2FCB28C8A1D}"/>
              </a:ext>
            </a:extLst>
          </p:cNvPr>
          <p:cNvSpPr>
            <a:spLocks noGrp="1"/>
          </p:cNvSpPr>
          <p:nvPr>
            <p:ph type="title" idx="4294967295"/>
          </p:nvPr>
        </p:nvSpPr>
        <p:spPr>
          <a:xfrm>
            <a:off x="331470" y="1668780"/>
            <a:ext cx="6949440" cy="4069080"/>
          </a:xfrm>
          <a:prstGeom prst="rect">
            <a:avLst/>
          </a:prstGeom>
        </p:spPr>
        <p:txBody>
          <a:bodyPr/>
          <a:lstStyle/>
          <a:p>
            <a:pPr latinLnBrk="0"/>
            <a:r>
              <a:rPr lang="ro-RO" sz="6600" noProof="1"/>
              <a:t>Circularitatea și tranziția energetică digitală</a:t>
            </a:r>
          </a:p>
        </p:txBody>
      </p:sp>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B709A27C-2D44-C83A-FD7D-D74368945E9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1787" y="2040882"/>
            <a:ext cx="4510213" cy="2996070"/>
          </a:xfrm>
          <a:prstGeom prst="rect">
            <a:avLst/>
          </a:prstGeom>
        </p:spPr>
      </p:pic>
    </p:spTree>
    <p:extLst>
      <p:ext uri="{BB962C8B-B14F-4D97-AF65-F5344CB8AC3E}">
        <p14:creationId xmlns:p14="http://schemas.microsoft.com/office/powerpoint/2010/main" val="218281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3682652" y="2182039"/>
            <a:ext cx="8131865" cy="3677930"/>
          </a:xfrm>
          <a:prstGeom prst="rect">
            <a:avLst/>
          </a:prstGeom>
          <a:noFill/>
        </p:spPr>
        <p:txBody>
          <a:bodyPr wrap="square" rtlCol="0">
            <a:spAutoFit/>
          </a:bodyPr>
          <a:lstStyle/>
          <a:p>
            <a:pPr lvl="0" latinLnBrk="0">
              <a:buClr>
                <a:srgbClr val="000000"/>
              </a:buClr>
            </a:pPr>
            <a:r>
              <a:rPr lang="ro-RO" sz="2000" b="1" noProof="1">
                <a:ea typeface="Public Sans"/>
                <a:cs typeface="Public Sans"/>
                <a:sym typeface="Public Sans"/>
              </a:rPr>
              <a:t>Proiectare pentru circularitate</a:t>
            </a:r>
            <a:r>
              <a:rPr lang="ro-RO" sz="2000" noProof="1">
                <a:ea typeface="Public Sans"/>
                <a:cs typeface="Public Sans"/>
                <a:sym typeface="Public Sans"/>
              </a:rPr>
              <a:t>: Proiectarea tehnologiilor energetice cu accent pe durabilitate, reparabilitate și reciclabilitate.</a:t>
            </a:r>
          </a:p>
          <a:p>
            <a:pPr lvl="0" latinLnBrk="0">
              <a:buClr>
                <a:srgbClr val="000000"/>
              </a:buClr>
            </a:pPr>
            <a:endParaRPr lang="ro-RO" sz="1100" noProof="1">
              <a:ea typeface="Public Sans"/>
              <a:cs typeface="Public Sans"/>
              <a:sym typeface="Public Sans"/>
            </a:endParaRPr>
          </a:p>
          <a:p>
            <a:pPr lvl="0" latinLnBrk="0">
              <a:buClr>
                <a:srgbClr val="000000"/>
              </a:buClr>
            </a:pPr>
            <a:r>
              <a:rPr lang="ro-RO" sz="2000" u="sng" noProof="1">
                <a:solidFill>
                  <a:schemeClr val="hlink"/>
                </a:solidFill>
                <a:ea typeface="Public Sans"/>
                <a:cs typeface="Public Sans"/>
                <a:sym typeface="Public Sans"/>
                <a:hlinkClick r:id="rId3"/>
              </a:rPr>
              <a:t>Directiva UE privind proiectarea ecologică </a:t>
            </a:r>
            <a:r>
              <a:rPr lang="ro-RO" sz="2000" noProof="1">
                <a:ea typeface="Public Sans"/>
                <a:cs typeface="Public Sans"/>
                <a:sym typeface="Public Sans"/>
              </a:rPr>
              <a:t>stabilește standarde minime de eficiență energetică pentru produsele cu impact energetic și promovează proiectarea de produse durabile și reparabile.</a:t>
            </a:r>
          </a:p>
          <a:p>
            <a:pPr lvl="0" latinLnBrk="0">
              <a:buClr>
                <a:srgbClr val="000000"/>
              </a:buClr>
            </a:pPr>
            <a:endParaRPr lang="ro-RO" sz="1100" noProof="1">
              <a:ea typeface="Public Sans"/>
              <a:cs typeface="Public Sans"/>
              <a:sym typeface="Public Sans"/>
            </a:endParaRPr>
          </a:p>
          <a:p>
            <a:pPr lvl="0" latinLnBrk="0">
              <a:buClr>
                <a:srgbClr val="000000"/>
              </a:buClr>
            </a:pPr>
            <a:r>
              <a:rPr lang="ro-RO" sz="2000" b="1" noProof="1">
                <a:ea typeface="Public Sans"/>
                <a:cs typeface="Public Sans"/>
                <a:sym typeface="Public Sans"/>
              </a:rPr>
              <a:t>Eficiența materialelor</a:t>
            </a:r>
            <a:r>
              <a:rPr lang="ro-RO" sz="2000" noProof="1">
                <a:ea typeface="Public Sans"/>
                <a:cs typeface="Public Sans"/>
                <a:sym typeface="Public Sans"/>
              </a:rPr>
              <a:t>: Reducerea cantității de materiale utilizate în tehnologiile și infrastructura energetică.</a:t>
            </a:r>
          </a:p>
          <a:p>
            <a:pPr lvl="0" latinLnBrk="0">
              <a:buClr>
                <a:srgbClr val="000000"/>
              </a:buClr>
            </a:pPr>
            <a:endParaRPr lang="ro-RO" sz="1100" noProof="1">
              <a:ea typeface="Public Sans"/>
              <a:cs typeface="Public Sans"/>
              <a:sym typeface="Public Sans"/>
            </a:endParaRPr>
          </a:p>
          <a:p>
            <a:pPr lvl="0" latinLnBrk="0">
              <a:buClr>
                <a:srgbClr val="000000"/>
              </a:buClr>
            </a:pPr>
            <a:r>
              <a:rPr lang="ro-RO" sz="2000" u="sng" noProof="1">
                <a:solidFill>
                  <a:schemeClr val="hlink"/>
                </a:solidFill>
                <a:ea typeface="Public Sans"/>
                <a:cs typeface="Public Sans"/>
                <a:sym typeface="Public Sans"/>
                <a:hlinkClick r:id="rId4"/>
              </a:rPr>
              <a:t>Inițiativa UE </a:t>
            </a:r>
            <a:r>
              <a:rPr lang="ro-RO" sz="2000" noProof="1">
                <a:ea typeface="Public Sans"/>
                <a:cs typeface="Public Sans"/>
                <a:sym typeface="Public Sans"/>
              </a:rPr>
              <a:t>privind</a:t>
            </a:r>
            <a:r>
              <a:rPr lang="ro-RO" sz="2000" u="sng" noProof="1">
                <a:solidFill>
                  <a:schemeClr val="hlink"/>
                </a:solidFill>
                <a:ea typeface="Public Sans"/>
                <a:cs typeface="Public Sans"/>
                <a:sym typeface="Public Sans"/>
                <a:hlinkClick r:id="rId4"/>
              </a:rPr>
              <a:t> materiile prime </a:t>
            </a:r>
            <a:r>
              <a:rPr lang="ro-RO" sz="2000" noProof="1">
                <a:ea typeface="Public Sans"/>
                <a:cs typeface="Public Sans"/>
                <a:sym typeface="Public Sans"/>
              </a:rPr>
              <a:t>vizează asigurarea accesului la materiile prime esențiale, inclusiv cele utilizate în tehnologiile de energie regenerabilă, și promovarea utilizării eficiente a acestora.</a:t>
            </a:r>
            <a:endParaRPr lang="ro-RO" sz="2000" noProof="1">
              <a:solidFill>
                <a:srgbClr val="2B2C30"/>
              </a:solidFill>
              <a:ea typeface="Public Sans"/>
              <a:cs typeface="Public Sans"/>
              <a:sym typeface="Public Sans"/>
            </a:endParaRPr>
          </a:p>
        </p:txBody>
      </p:sp>
      <p:pic>
        <p:nvPicPr>
          <p:cNvPr id="3" name="Picture 2">
            <a:extLst>
              <a:ext uri="{FF2B5EF4-FFF2-40B4-BE49-F238E27FC236}">
                <a16:creationId xmlns:a16="http://schemas.microsoft.com/office/drawing/2014/main" id="{A11C0E16-9631-44D5-06E1-B08BD5C8AD5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71" y="3078272"/>
            <a:ext cx="3189230" cy="2298930"/>
          </a:xfrm>
          <a:prstGeom prst="rect">
            <a:avLst/>
          </a:prstGeom>
        </p:spPr>
      </p:pic>
      <p:sp>
        <p:nvSpPr>
          <p:cNvPr id="5" name="Title 4">
            <a:extLst>
              <a:ext uri="{FF2B5EF4-FFF2-40B4-BE49-F238E27FC236}">
                <a16:creationId xmlns:a16="http://schemas.microsoft.com/office/drawing/2014/main" id="{1099B5E6-89CE-0B23-B7C5-514CAFF0C26B}"/>
              </a:ext>
            </a:extLst>
          </p:cNvPr>
          <p:cNvSpPr>
            <a:spLocks noGrp="1"/>
          </p:cNvSpPr>
          <p:nvPr>
            <p:ph type="title" idx="4294967295"/>
          </p:nvPr>
        </p:nvSpPr>
        <p:spPr>
          <a:xfrm>
            <a:off x="621030" y="593725"/>
            <a:ext cx="1098042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2. Inițiative ale Uniunii Europene care promovează circularitatea în sectorul energetic: Proiectarea pentru circularitate și eficiența materialelor</a:t>
            </a:r>
            <a:endParaRPr lang="ro-RO" noProof="1">
              <a:effectLst/>
            </a:endParaRPr>
          </a:p>
          <a:p>
            <a:endParaRPr lang="ro-RO" noProof="1"/>
          </a:p>
        </p:txBody>
      </p:sp>
    </p:spTree>
    <p:extLst>
      <p:ext uri="{BB962C8B-B14F-4D97-AF65-F5344CB8AC3E}">
        <p14:creationId xmlns:p14="http://schemas.microsoft.com/office/powerpoint/2010/main" val="421432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DF767-AB8C-4235-504F-39D40423E9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0C52C0-5A7C-CDC7-4686-D3B4F7A5FCE8}"/>
              </a:ext>
            </a:extLst>
          </p:cNvPr>
          <p:cNvSpPr txBox="1"/>
          <p:nvPr/>
        </p:nvSpPr>
        <p:spPr>
          <a:xfrm>
            <a:off x="3620022" y="2155729"/>
            <a:ext cx="8194495" cy="3985706"/>
          </a:xfrm>
          <a:prstGeom prst="rect">
            <a:avLst/>
          </a:prstGeom>
          <a:noFill/>
        </p:spPr>
        <p:txBody>
          <a:bodyPr wrap="square" rtlCol="0">
            <a:spAutoFit/>
          </a:bodyPr>
          <a:lstStyle/>
          <a:p>
            <a:pPr lvl="0" latinLnBrk="0">
              <a:buClr>
                <a:srgbClr val="000000"/>
              </a:buClr>
            </a:pPr>
            <a:r>
              <a:rPr lang="ro-RO" sz="2000" b="1" noProof="1">
                <a:ea typeface="Public Sans"/>
                <a:cs typeface="Public Sans"/>
                <a:sym typeface="Public Sans"/>
              </a:rPr>
              <a:t>Reducerea deșeurilor: </a:t>
            </a:r>
            <a:r>
              <a:rPr lang="ro-RO" sz="2000" noProof="1">
                <a:ea typeface="Public Sans"/>
                <a:cs typeface="Public Sans"/>
                <a:sym typeface="Public Sans"/>
              </a:rPr>
              <a:t>Reducerea la minimum a generării de deșeuri în timpul fabricării, exploatării și gestionării la sfârșitul ciclului de viață al tehnologiilor energetice.</a:t>
            </a:r>
          </a:p>
          <a:p>
            <a:pPr lvl="0" latinLnBrk="0">
              <a:buClr>
                <a:srgbClr val="000000"/>
              </a:buClr>
            </a:pPr>
            <a:endParaRPr lang="ro-RO" sz="1100" noProof="1">
              <a:ea typeface="Public Sans"/>
              <a:cs typeface="Public Sans"/>
              <a:sym typeface="Public Sans"/>
            </a:endParaRPr>
          </a:p>
          <a:p>
            <a:pPr lvl="0" latinLnBrk="0">
              <a:buClr>
                <a:srgbClr val="000000"/>
              </a:buClr>
            </a:pPr>
            <a:r>
              <a:rPr lang="ro-RO" sz="2000" u="sng" noProof="1">
                <a:solidFill>
                  <a:schemeClr val="hlink"/>
                </a:solidFill>
                <a:ea typeface="Public Sans"/>
                <a:cs typeface="Public Sans"/>
                <a:sym typeface="Public Sans"/>
                <a:hlinkClick r:id="rId3"/>
              </a:rPr>
              <a:t>Directiva-cadru a UE privind deșeurile </a:t>
            </a:r>
            <a:r>
              <a:rPr lang="ro-RO" sz="2000" noProof="1">
                <a:ea typeface="Public Sans"/>
                <a:cs typeface="Public Sans"/>
                <a:sym typeface="Public Sans"/>
              </a:rPr>
              <a:t>stabilește obiective pentru reducerea și reciclarea deșeurilor, inclusiv a deșeurilor provenite din echipamente electrice și electronice (DEEE) și baterii.  </a:t>
            </a:r>
          </a:p>
          <a:p>
            <a:pPr lvl="0" latinLnBrk="0">
              <a:buClr>
                <a:srgbClr val="000000"/>
              </a:buClr>
            </a:pPr>
            <a:endParaRPr lang="ro-RO" sz="1100" noProof="1">
              <a:ea typeface="Public Sans"/>
              <a:cs typeface="Public Sans"/>
              <a:sym typeface="Public Sans"/>
            </a:endParaRPr>
          </a:p>
          <a:p>
            <a:pPr lvl="0" latinLnBrk="0">
              <a:buClr>
                <a:srgbClr val="000000"/>
              </a:buClr>
            </a:pPr>
            <a:r>
              <a:rPr lang="ro-RO" sz="2000" b="1" noProof="1">
                <a:ea typeface="Public Sans"/>
                <a:cs typeface="Public Sans"/>
                <a:sym typeface="Public Sans"/>
              </a:rPr>
              <a:t>Recuperarea resurselor: </a:t>
            </a:r>
            <a:r>
              <a:rPr lang="ro-RO" sz="2000" noProof="1">
                <a:ea typeface="Public Sans"/>
                <a:cs typeface="Public Sans"/>
                <a:sym typeface="Public Sans"/>
              </a:rPr>
              <a:t>Recuperarea materialelor valoroase din tehnologiile energetice la sfârșitul ciclului de viață prin reciclare și reutilizare.</a:t>
            </a:r>
          </a:p>
          <a:p>
            <a:pPr lvl="0" latinLnBrk="0">
              <a:buClr>
                <a:srgbClr val="000000"/>
              </a:buClr>
            </a:pPr>
            <a:endParaRPr lang="ro-RO" sz="1100" noProof="1">
              <a:ea typeface="Public Sans"/>
              <a:cs typeface="Public Sans"/>
              <a:sym typeface="Public Sans"/>
            </a:endParaRPr>
          </a:p>
          <a:p>
            <a:pPr lvl="0" latinLnBrk="0"/>
            <a:r>
              <a:rPr lang="ro-RO" sz="2000" u="sng" noProof="1">
                <a:solidFill>
                  <a:schemeClr val="hlink"/>
                </a:solidFill>
                <a:ea typeface="Public Sans"/>
                <a:cs typeface="Public Sans"/>
                <a:sym typeface="Public Sans"/>
                <a:hlinkClick r:id="rId4"/>
              </a:rPr>
              <a:t>Legea UE</a:t>
            </a:r>
            <a:r>
              <a:rPr lang="ro-RO" sz="2000" noProof="1">
                <a:ea typeface="Public Sans"/>
                <a:cs typeface="Public Sans"/>
                <a:sym typeface="Public Sans"/>
              </a:rPr>
              <a:t> privind </a:t>
            </a:r>
            <a:r>
              <a:rPr lang="ro-RO" sz="2000" u="sng" noProof="1">
                <a:solidFill>
                  <a:schemeClr val="hlink"/>
                </a:solidFill>
                <a:ea typeface="Public Sans"/>
                <a:cs typeface="Public Sans"/>
                <a:sym typeface="Public Sans"/>
                <a:hlinkClick r:id="rId4"/>
              </a:rPr>
              <a:t>materiile prime critice </a:t>
            </a:r>
            <a:r>
              <a:rPr lang="ro-RO" sz="2000" noProof="1">
                <a:ea typeface="Public Sans"/>
                <a:cs typeface="Public Sans"/>
                <a:sym typeface="Public Sans"/>
              </a:rPr>
              <a:t>are ca obiectiv asigurarea aprovizionării cu materii prime critice și promovarea recuperării și reciclării acestora.</a:t>
            </a:r>
            <a:endParaRPr lang="ro-RO" sz="2000" noProof="1">
              <a:solidFill>
                <a:srgbClr val="2B2C30"/>
              </a:solidFill>
              <a:ea typeface="Public Sans"/>
              <a:cs typeface="Public Sans"/>
              <a:sym typeface="Public Sans"/>
            </a:endParaRPr>
          </a:p>
        </p:txBody>
      </p:sp>
      <p:pic>
        <p:nvPicPr>
          <p:cNvPr id="3" name="Picture 2">
            <a:extLst>
              <a:ext uri="{FF2B5EF4-FFF2-40B4-BE49-F238E27FC236}">
                <a16:creationId xmlns:a16="http://schemas.microsoft.com/office/drawing/2014/main" id="{502AEDF3-720B-BE5D-D5E4-4B7C241B6C6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71" y="3078272"/>
            <a:ext cx="3189230" cy="2298930"/>
          </a:xfrm>
          <a:prstGeom prst="rect">
            <a:avLst/>
          </a:prstGeom>
        </p:spPr>
      </p:pic>
      <p:sp>
        <p:nvSpPr>
          <p:cNvPr id="5" name="Title 4">
            <a:extLst>
              <a:ext uri="{FF2B5EF4-FFF2-40B4-BE49-F238E27FC236}">
                <a16:creationId xmlns:a16="http://schemas.microsoft.com/office/drawing/2014/main" id="{C5929DDF-933C-A592-312E-5B6E95BE614C}"/>
              </a:ext>
            </a:extLst>
          </p:cNvPr>
          <p:cNvSpPr>
            <a:spLocks noGrp="1"/>
          </p:cNvSpPr>
          <p:nvPr>
            <p:ph type="title" idx="4294967295"/>
          </p:nvPr>
        </p:nvSpPr>
        <p:spPr>
          <a:xfrm>
            <a:off x="575310" y="685165"/>
            <a:ext cx="1086612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2. Inițiative ale Uniunii Europene care promovează circularitatea în sectorul energetic: </a:t>
            </a:r>
            <a:r>
              <a:rPr lang="ro-RO" sz="2800" b="1" kern="1200" baseline="0" noProof="1">
                <a:solidFill>
                  <a:srgbClr val="FFFFFF"/>
                </a:solidFill>
                <a:effectLst/>
                <a:latin typeface="Calibri" panose="020F0502020204030204" pitchFamily="34" charset="0"/>
                <a:ea typeface="Public Sans"/>
                <a:cs typeface="Public Sans"/>
              </a:rPr>
              <a:t>reducerea </a:t>
            </a:r>
            <a:r>
              <a:rPr lang="ro-RO" sz="2800" b="1" kern="1200" noProof="1">
                <a:solidFill>
                  <a:srgbClr val="FFFFFF"/>
                </a:solidFill>
                <a:effectLst/>
                <a:latin typeface="Calibri" panose="020F0502020204030204" pitchFamily="34" charset="0"/>
                <a:ea typeface="Public Sans"/>
                <a:cs typeface="Public Sans"/>
              </a:rPr>
              <a:t>deșeurilor </a:t>
            </a:r>
            <a:r>
              <a:rPr lang="ro-RO" sz="2800" b="1" kern="1200" baseline="0" noProof="1">
                <a:solidFill>
                  <a:srgbClr val="FFFFFF"/>
                </a:solidFill>
                <a:effectLst/>
                <a:latin typeface="Calibri" panose="020F0502020204030204" pitchFamily="34" charset="0"/>
                <a:ea typeface="Public Sans"/>
                <a:cs typeface="Public Sans"/>
              </a:rPr>
              <a:t>și recuperarea resurselor</a:t>
            </a:r>
            <a:endParaRPr lang="ro-RO" noProof="1">
              <a:effectLst/>
            </a:endParaRPr>
          </a:p>
          <a:p>
            <a:endParaRPr lang="ro-RO" noProof="1"/>
          </a:p>
        </p:txBody>
      </p:sp>
    </p:spTree>
    <p:extLst>
      <p:ext uri="{BB962C8B-B14F-4D97-AF65-F5344CB8AC3E}">
        <p14:creationId xmlns:p14="http://schemas.microsoft.com/office/powerpoint/2010/main" val="32536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00715-BE5C-83B2-F029-DCC5FBD09A4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3. Tranziția energetică digitală </a:t>
            </a:r>
            <a:endParaRPr lang="ro-RO" noProof="1">
              <a:effectLst/>
            </a:endParaRPr>
          </a:p>
          <a:p>
            <a:endParaRPr lang="ro-RO"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3131507"/>
            <a:ext cx="10421655" cy="2123658"/>
          </a:xfrm>
          <a:prstGeom prst="rect">
            <a:avLst/>
          </a:prstGeom>
          <a:noFill/>
        </p:spPr>
        <p:txBody>
          <a:bodyPr wrap="square" rtlCol="0">
            <a:spAutoFit/>
          </a:bodyPr>
          <a:lstStyle/>
          <a:p>
            <a:pPr algn="ctr" latinLnBrk="0"/>
            <a:r>
              <a:rPr lang="ro-RO" sz="4400" i="1" noProof="1">
                <a:solidFill>
                  <a:schemeClr val="accent5"/>
                </a:solidFill>
              </a:rPr>
              <a:t>Cum transformă digitalizarea sectorul energetic?</a:t>
            </a:r>
          </a:p>
          <a:p>
            <a:pPr algn="ctr" latinLnBrk="0"/>
            <a:endParaRPr lang="ro-RO" sz="4400" i="1" noProof="1">
              <a:solidFill>
                <a:schemeClr val="accent5"/>
              </a:solidFill>
            </a:endParaRPr>
          </a:p>
        </p:txBody>
      </p:sp>
    </p:spTree>
    <p:extLst>
      <p:ext uri="{BB962C8B-B14F-4D97-AF65-F5344CB8AC3E}">
        <p14:creationId xmlns:p14="http://schemas.microsoft.com/office/powerpoint/2010/main" val="380889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3444658" y="2090088"/>
            <a:ext cx="8517698" cy="4893647"/>
          </a:xfrm>
          <a:prstGeom prst="rect">
            <a:avLst/>
          </a:prstGeom>
          <a:noFill/>
        </p:spPr>
        <p:txBody>
          <a:bodyPr wrap="square" lIns="91440" tIns="45720" rIns="91440" bIns="45720" rtlCol="0" anchor="t">
            <a:spAutoFit/>
          </a:bodyPr>
          <a:lstStyle/>
          <a:p>
            <a:pPr latinLnBrk="0"/>
            <a:r>
              <a:rPr lang="ro-RO" sz="2400" noProof="1">
                <a:ea typeface="+mn-lt"/>
                <a:cs typeface="+mn-lt"/>
                <a:sym typeface="Public Sans"/>
              </a:rPr>
              <a:t>Digitalizarea schimbă fundamental sectorul energetic prin: </a:t>
            </a:r>
          </a:p>
          <a:p>
            <a:pPr marL="342900" indent="-342900" latinLnBrk="0">
              <a:buFont typeface="Arial" panose="020B0604020202020204" pitchFamily="34" charset="0"/>
              <a:buChar char="•"/>
            </a:pPr>
            <a:r>
              <a:rPr lang="ro-RO" sz="2400" noProof="1">
                <a:ea typeface="+mn-lt"/>
                <a:cs typeface="+mn-lt"/>
                <a:sym typeface="Public Sans"/>
              </a:rPr>
              <a:t>Permite dezvoltarea rețelelor inteligente pentru optimizarea fluxurilor de energie.</a:t>
            </a:r>
          </a:p>
          <a:p>
            <a:pPr marL="342900" indent="-342900" latinLnBrk="0">
              <a:buFont typeface="Arial" panose="020B0604020202020204" pitchFamily="34" charset="0"/>
              <a:buChar char="•"/>
            </a:pPr>
            <a:r>
              <a:rPr lang="ro-RO" sz="2400" noProof="1">
                <a:ea typeface="+mn-lt"/>
                <a:cs typeface="+mn-lt"/>
                <a:sym typeface="Public Sans"/>
              </a:rPr>
              <a:t>Integrarea surselor de energie regenerabilă.</a:t>
            </a:r>
          </a:p>
          <a:p>
            <a:pPr marL="342900" indent="-342900" latinLnBrk="0">
              <a:buFont typeface="Arial" panose="020B0604020202020204" pitchFamily="34" charset="0"/>
              <a:buChar char="•"/>
            </a:pPr>
            <a:r>
              <a:rPr lang="ro-RO" sz="2400" noProof="1">
                <a:ea typeface="+mn-lt"/>
                <a:cs typeface="+mn-lt"/>
                <a:sym typeface="Public Sans"/>
              </a:rPr>
              <a:t>Îmbunătățirea stabilității rețelei.</a:t>
            </a:r>
          </a:p>
          <a:p>
            <a:pPr latinLnBrk="0"/>
            <a:endParaRPr lang="ro-RO" sz="1200" noProof="1">
              <a:ea typeface="+mn-lt"/>
              <a:cs typeface="+mn-lt"/>
              <a:sym typeface="Public Sans"/>
            </a:endParaRPr>
          </a:p>
          <a:p>
            <a:pPr latinLnBrk="0"/>
            <a:r>
              <a:rPr lang="ro-RO" sz="2400" noProof="1">
                <a:ea typeface="+mn-lt"/>
                <a:cs typeface="+mn-lt"/>
                <a:sym typeface="Public Sans"/>
              </a:rPr>
              <a:t>Analiza datelor și învățarea automată joacă un rol crucial în îmbunătățirea eficienței energetice prin: </a:t>
            </a:r>
          </a:p>
          <a:p>
            <a:pPr marL="342900" indent="-342900" latinLnBrk="0">
              <a:buFont typeface="Arial" panose="020B0604020202020204" pitchFamily="34" charset="0"/>
              <a:buChar char="•"/>
            </a:pPr>
            <a:r>
              <a:rPr lang="ro-RO" sz="2400" noProof="1">
                <a:ea typeface="+mn-lt"/>
                <a:cs typeface="+mn-lt"/>
                <a:sym typeface="Public Sans"/>
              </a:rPr>
              <a:t>Identificarea risipei.</a:t>
            </a:r>
          </a:p>
          <a:p>
            <a:pPr marL="342900" indent="-342900" latinLnBrk="0">
              <a:buFont typeface="Arial" panose="020B0604020202020204" pitchFamily="34" charset="0"/>
              <a:buChar char="•"/>
            </a:pPr>
            <a:r>
              <a:rPr lang="ro-RO" sz="2400" noProof="1">
                <a:ea typeface="+mn-lt"/>
                <a:cs typeface="+mn-lt"/>
                <a:sym typeface="Public Sans"/>
              </a:rPr>
              <a:t>Optimizarea consumului.</a:t>
            </a:r>
          </a:p>
          <a:p>
            <a:pPr marL="342900" indent="-342900" latinLnBrk="0">
              <a:buFont typeface="Arial" panose="020B0604020202020204" pitchFamily="34" charset="0"/>
              <a:buChar char="•"/>
            </a:pPr>
            <a:r>
              <a:rPr lang="ro-RO" sz="2400" noProof="1">
                <a:ea typeface="+mn-lt"/>
                <a:cs typeface="+mn-lt"/>
                <a:sym typeface="Public Sans"/>
              </a:rPr>
              <a:t>Previziunea cererii.</a:t>
            </a:r>
          </a:p>
          <a:p>
            <a:pPr marL="342900" indent="-342900" latinLnBrk="0">
              <a:buFont typeface="Arial" panose="020B0604020202020204" pitchFamily="34" charset="0"/>
              <a:buChar char="•"/>
            </a:pPr>
            <a:r>
              <a:rPr lang="ro-RO" sz="2400" noProof="1">
                <a:ea typeface="+mn-lt"/>
                <a:cs typeface="+mn-lt"/>
                <a:sym typeface="Public Sans"/>
              </a:rPr>
              <a:t>Prezicerea defecțiunilor echipamentelor pentru îmbunătățirea programelor de întreținere.</a:t>
            </a:r>
            <a:endParaRPr lang="ro-RO" sz="2400" noProof="1">
              <a:ea typeface="Calibri"/>
              <a:cs typeface="Calibri"/>
            </a:endParaRPr>
          </a:p>
        </p:txBody>
      </p:sp>
      <p:pic>
        <p:nvPicPr>
          <p:cNvPr id="5" name="Picture 4">
            <a:extLst>
              <a:ext uri="{FF2B5EF4-FFF2-40B4-BE49-F238E27FC236}">
                <a16:creationId xmlns:a16="http://schemas.microsoft.com/office/drawing/2014/main" id="{40D5985F-DCDC-EB0D-D8C1-BFF2129427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0" y="2304788"/>
            <a:ext cx="2746952" cy="1940035"/>
          </a:xfrm>
          <a:prstGeom prst="rect">
            <a:avLst/>
          </a:prstGeom>
        </p:spPr>
      </p:pic>
      <p:pic>
        <p:nvPicPr>
          <p:cNvPr id="3" name="Picture 2">
            <a:extLst>
              <a:ext uri="{FF2B5EF4-FFF2-40B4-BE49-F238E27FC236}">
                <a16:creationId xmlns:a16="http://schemas.microsoft.com/office/drawing/2014/main" id="{5FC94749-2180-DC0E-4625-85C5A078F8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0" y="4439727"/>
            <a:ext cx="2746952" cy="1940035"/>
          </a:xfrm>
          <a:prstGeom prst="rect">
            <a:avLst/>
          </a:prstGeom>
        </p:spPr>
      </p:pic>
      <p:sp>
        <p:nvSpPr>
          <p:cNvPr id="6" name="Title 5">
            <a:extLst>
              <a:ext uri="{FF2B5EF4-FFF2-40B4-BE49-F238E27FC236}">
                <a16:creationId xmlns:a16="http://schemas.microsoft.com/office/drawing/2014/main" id="{95BF94EC-4F6A-3196-D03D-D7C025FE001A}"/>
              </a:ext>
            </a:extLst>
          </p:cNvPr>
          <p:cNvSpPr>
            <a:spLocks noGrp="1"/>
          </p:cNvSpPr>
          <p:nvPr>
            <p:ph type="title" idx="4294967295"/>
          </p:nvPr>
        </p:nvSpPr>
        <p:spPr>
          <a:xfrm>
            <a:off x="495300" y="7645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3. Tranziția energetică digitală: </a:t>
            </a:r>
            <a:r>
              <a:rPr lang="ro-RO" sz="2800" b="1" kern="1200" baseline="0" noProof="1">
                <a:solidFill>
                  <a:srgbClr val="FFFFFF"/>
                </a:solidFill>
                <a:effectLst/>
                <a:latin typeface="Calibri" panose="020F0502020204030204" pitchFamily="34" charset="0"/>
                <a:ea typeface="Public Sans"/>
                <a:cs typeface="Public Sans"/>
              </a:rPr>
              <a:t>digitalizarea și analiza datelor</a:t>
            </a:r>
            <a:endParaRPr lang="ro-RO" noProof="1">
              <a:effectLst/>
            </a:endParaRPr>
          </a:p>
          <a:p>
            <a:endParaRPr lang="ro-RO" noProof="1"/>
          </a:p>
        </p:txBody>
      </p:sp>
    </p:spTree>
    <p:extLst>
      <p:ext uri="{BB962C8B-B14F-4D97-AF65-F5344CB8AC3E}">
        <p14:creationId xmlns:p14="http://schemas.microsoft.com/office/powerpoint/2010/main" val="40926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85410-36F1-DC78-29D1-7D7BF934A630}"/>
              </a:ext>
            </a:extLst>
          </p:cNvPr>
          <p:cNvSpPr>
            <a:spLocks noGrp="1"/>
          </p:cNvSpPr>
          <p:nvPr>
            <p:ph type="title" idx="4294967295"/>
          </p:nvPr>
        </p:nvSpPr>
        <p:spPr>
          <a:xfrm>
            <a:off x="449580" y="788035"/>
            <a:ext cx="10515600" cy="1325563"/>
          </a:xfrm>
          <a:prstGeom prst="rect">
            <a:avLst/>
          </a:prstGeom>
        </p:spPr>
        <p:txBody>
          <a:bodyPr/>
          <a:lstStyle/>
          <a:p>
            <a:pPr rtl="0" eaLnBrk="1" latinLnBrk="0" hangingPunct="1"/>
            <a:r>
              <a:rPr lang="ro-RO" sz="2800" b="1" kern="1200" noProof="1">
                <a:solidFill>
                  <a:srgbClr val="FFFFFF"/>
                </a:solidFill>
                <a:effectLst/>
                <a:latin typeface="Public Sans"/>
                <a:ea typeface="Public Sans"/>
                <a:cs typeface="Public Sans"/>
              </a:rPr>
              <a:t>4. Sinergii </a:t>
            </a:r>
            <a:endParaRPr lang="ro-RO" noProof="1">
              <a:effectLst/>
            </a:endParaRPr>
          </a:p>
          <a:p>
            <a:endParaRPr lang="ro-RO"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26511" y="3181611"/>
            <a:ext cx="10910168" cy="1569660"/>
          </a:xfrm>
          <a:prstGeom prst="rect">
            <a:avLst/>
          </a:prstGeom>
          <a:noFill/>
        </p:spPr>
        <p:txBody>
          <a:bodyPr wrap="square" rtlCol="0">
            <a:spAutoFit/>
          </a:bodyPr>
          <a:lstStyle/>
          <a:p>
            <a:pPr algn="ctr" latinLnBrk="0"/>
            <a:r>
              <a:rPr lang="ro-RO" sz="4800" i="1" noProof="1">
                <a:solidFill>
                  <a:schemeClr val="accent2"/>
                </a:solidFill>
              </a:rPr>
              <a:t>Cum colaborează circularitatea și digitalizarea pentru a realiza un viitor durabil?</a:t>
            </a:r>
            <a:endParaRPr lang="ro-RO" sz="4000" i="1" noProof="1">
              <a:solidFill>
                <a:schemeClr val="accent2"/>
              </a:solidFill>
            </a:endParaRPr>
          </a:p>
        </p:txBody>
      </p:sp>
    </p:spTree>
    <p:extLst>
      <p:ext uri="{BB962C8B-B14F-4D97-AF65-F5344CB8AC3E}">
        <p14:creationId xmlns:p14="http://schemas.microsoft.com/office/powerpoint/2010/main" val="336125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6F7BA3-B558-E7EE-49BC-1EDCDFCA81CE}"/>
              </a:ext>
            </a:extLst>
          </p:cNvPr>
          <p:cNvSpPr txBox="1"/>
          <p:nvPr/>
        </p:nvSpPr>
        <p:spPr>
          <a:xfrm>
            <a:off x="2655518" y="2091846"/>
            <a:ext cx="9351898" cy="3477875"/>
          </a:xfrm>
          <a:prstGeom prst="rect">
            <a:avLst/>
          </a:prstGeom>
          <a:noFill/>
        </p:spPr>
        <p:txBody>
          <a:bodyPr wrap="square" lIns="91440" tIns="45720" rIns="91440" bIns="45720" rtlCol="0" anchor="t">
            <a:spAutoFit/>
          </a:bodyPr>
          <a:lstStyle/>
          <a:p>
            <a:pPr lvl="0" latinLnBrk="0" hangingPunct="0"/>
            <a:r>
              <a:rPr lang="ro-RO" sz="2000" noProof="1">
                <a:solidFill>
                  <a:srgbClr val="2B2C30"/>
                </a:solidFill>
                <a:ea typeface="Public Sans"/>
                <a:cs typeface="Public Sans"/>
                <a:sym typeface="Public Sans"/>
              </a:rPr>
              <a:t>Atât circularitatea, cât și digitalizarea sunt esențiale pentru un viitor energetic durabil.  Tehnologiile digitale pot facilita punerea în aplicare a principiilor economiei circulare, în timp ce circularitatea poate spori beneficiile digitalizării.  De exemplu:</a:t>
            </a:r>
            <a:endParaRPr lang="ro-RO" sz="2000" noProof="1"/>
          </a:p>
          <a:p>
            <a:pPr marL="342900" indent="-342900" latinLnBrk="0" hangingPunct="0">
              <a:buClr>
                <a:srgbClr val="000000"/>
              </a:buClr>
              <a:buSzPts val="2800"/>
              <a:buFont typeface="Arial" panose="020B0604020202020204" pitchFamily="34" charset="0"/>
              <a:buChar char="•"/>
            </a:pPr>
            <a:r>
              <a:rPr lang="ro-RO" sz="2000" b="1" noProof="1">
                <a:solidFill>
                  <a:srgbClr val="2B2C30"/>
                </a:solidFill>
                <a:ea typeface="Public Sans"/>
                <a:cs typeface="Public Sans"/>
                <a:sym typeface="Public Sans"/>
              </a:rPr>
              <a:t>Platformele digitale </a:t>
            </a:r>
            <a:r>
              <a:rPr lang="ro-RO" sz="2000" noProof="1">
                <a:solidFill>
                  <a:srgbClr val="2B2C30"/>
                </a:solidFill>
                <a:ea typeface="Public Sans"/>
                <a:cs typeface="Public Sans"/>
                <a:sym typeface="Public Sans"/>
              </a:rPr>
              <a:t>pot urmări și gestiona resursele pe tot parcursul ciclului lor de viață, permițând o mai bună reutilizare și reciclare.</a:t>
            </a:r>
            <a:endParaRPr lang="ro-RO" sz="2000" noProof="1">
              <a:solidFill>
                <a:srgbClr val="231F20"/>
              </a:solidFill>
              <a:ea typeface="Calibri"/>
              <a:cs typeface="Calibri"/>
              <a:sym typeface="Public Sans"/>
            </a:endParaRPr>
          </a:p>
          <a:p>
            <a:pPr marL="342900" lvl="0" indent="-342900" latinLnBrk="0" hangingPunct="0">
              <a:buClr>
                <a:srgbClr val="000000"/>
              </a:buClr>
              <a:buSzPts val="2800"/>
              <a:buFont typeface="Arial" panose="020B0604020202020204" pitchFamily="34" charset="0"/>
              <a:buChar char="•"/>
            </a:pPr>
            <a:r>
              <a:rPr lang="ro-RO" sz="2000" b="1" noProof="1">
                <a:solidFill>
                  <a:srgbClr val="2B2C30"/>
                </a:solidFill>
                <a:ea typeface="Public Sans"/>
                <a:cs typeface="Public Sans"/>
                <a:sym typeface="Public Sans"/>
              </a:rPr>
              <a:t>Analiza datelor </a:t>
            </a:r>
            <a:r>
              <a:rPr lang="ro-RO" sz="2000" noProof="1">
                <a:solidFill>
                  <a:srgbClr val="2B2C30"/>
                </a:solidFill>
                <a:ea typeface="Public Sans"/>
                <a:cs typeface="Public Sans"/>
                <a:sym typeface="Public Sans"/>
              </a:rPr>
              <a:t>poate optimiza consumul de energie și reduce risipa.</a:t>
            </a:r>
            <a:endParaRPr lang="ro-RO" sz="2000" noProof="1">
              <a:ea typeface="Calibri"/>
              <a:cs typeface="Calibri"/>
            </a:endParaRPr>
          </a:p>
          <a:p>
            <a:pPr marL="342900" lvl="0" indent="-342900" latinLnBrk="0" hangingPunct="0">
              <a:buClr>
                <a:srgbClr val="000000"/>
              </a:buClr>
              <a:buSzPts val="2800"/>
              <a:buFont typeface="Arial" panose="020B0604020202020204" pitchFamily="34" charset="0"/>
              <a:buChar char="•"/>
            </a:pPr>
            <a:r>
              <a:rPr lang="ro-RO" sz="2000" b="1" noProof="1">
                <a:solidFill>
                  <a:srgbClr val="2B2C30"/>
                </a:solidFill>
                <a:ea typeface="Public Sans"/>
                <a:cs typeface="Public Sans"/>
                <a:sym typeface="Public Sans"/>
              </a:rPr>
              <a:t>Rețelele inteligente </a:t>
            </a:r>
            <a:r>
              <a:rPr lang="ro-RO" sz="2000" noProof="1">
                <a:solidFill>
                  <a:srgbClr val="2B2C30"/>
                </a:solidFill>
                <a:ea typeface="Public Sans"/>
                <a:cs typeface="Public Sans"/>
                <a:sym typeface="Public Sans"/>
              </a:rPr>
              <a:t>pot facilita integrarea surselor de energie regenerabilă și pot sprijini dezvoltarea sistemelor energetice descentralizate.</a:t>
            </a:r>
          </a:p>
          <a:p>
            <a:pPr marL="342900" lvl="0" indent="-342900" latinLnBrk="0" hangingPunct="0">
              <a:buClr>
                <a:srgbClr val="000000"/>
              </a:buClr>
              <a:buSzPts val="2800"/>
              <a:buFont typeface="Arial" panose="020B0604020202020204" pitchFamily="34" charset="0"/>
              <a:buChar char="•"/>
            </a:pPr>
            <a:endParaRPr lang="ro-RO" sz="2000" noProof="1">
              <a:solidFill>
                <a:srgbClr val="2B2C30"/>
              </a:solidFill>
              <a:sym typeface="Public Sans"/>
            </a:endParaRPr>
          </a:p>
          <a:p>
            <a:pPr lvl="0" latinLnBrk="0" hangingPunct="0">
              <a:buClr>
                <a:srgbClr val="000000"/>
              </a:buClr>
              <a:buSzPts val="2800"/>
            </a:pPr>
            <a:r>
              <a:rPr lang="ro-RO" sz="2000" noProof="1"/>
              <a:t>Citiți </a:t>
            </a:r>
            <a:r>
              <a:rPr lang="ro-RO" sz="2000" noProof="1">
                <a:hlinkClick r:id="rId3"/>
              </a:rPr>
              <a:t>documentul de lucru </a:t>
            </a:r>
            <a:r>
              <a:rPr lang="ro-RO" sz="2000" noProof="1"/>
              <a:t>al Alianței globale pentru economia circulară și eficiența resurselor (GACERE) din 2025 privind </a:t>
            </a:r>
            <a:r>
              <a:rPr lang="ro-RO" sz="2000" noProof="1">
                <a:hlinkClick r:id="rId3"/>
              </a:rPr>
              <a:t>economia circulară și digitalizarea</a:t>
            </a:r>
            <a:r>
              <a:rPr lang="ro-RO" sz="2000" noProof="1"/>
              <a:t>.</a:t>
            </a:r>
          </a:p>
        </p:txBody>
      </p:sp>
      <p:pic>
        <p:nvPicPr>
          <p:cNvPr id="5" name="Picture 4">
            <a:extLst>
              <a:ext uri="{FF2B5EF4-FFF2-40B4-BE49-F238E27FC236}">
                <a16:creationId xmlns:a16="http://schemas.microsoft.com/office/drawing/2014/main" id="{AD0B650B-665B-6639-8D8C-E9C568DF1B0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84" y="3429000"/>
            <a:ext cx="2410016" cy="1719197"/>
          </a:xfrm>
          <a:prstGeom prst="rect">
            <a:avLst/>
          </a:prstGeom>
        </p:spPr>
      </p:pic>
      <p:sp>
        <p:nvSpPr>
          <p:cNvPr id="2" name="Title 1">
            <a:extLst>
              <a:ext uri="{FF2B5EF4-FFF2-40B4-BE49-F238E27FC236}">
                <a16:creationId xmlns:a16="http://schemas.microsoft.com/office/drawing/2014/main" id="{2CD1E436-E5B9-4A54-276E-7C91E326A777}"/>
              </a:ext>
            </a:extLst>
          </p:cNvPr>
          <p:cNvSpPr>
            <a:spLocks noGrp="1"/>
          </p:cNvSpPr>
          <p:nvPr>
            <p:ph type="title" idx="4294967295"/>
          </p:nvPr>
        </p:nvSpPr>
        <p:spPr>
          <a:xfrm>
            <a:off x="381000" y="766283"/>
            <a:ext cx="10515600" cy="1325563"/>
          </a:xfrm>
          <a:prstGeom prst="rect">
            <a:avLst/>
          </a:prstGeom>
        </p:spPr>
        <p:txBody>
          <a:bodyPr/>
          <a:lstStyle/>
          <a:p>
            <a:pPr rtl="0" eaLnBrk="1" latinLnBrk="0" hangingPunct="1"/>
            <a:r>
              <a:rPr lang="ro-RO" sz="2800" b="1" kern="1200" noProof="1">
                <a:solidFill>
                  <a:srgbClr val="FFFFFF"/>
                </a:solidFill>
                <a:effectLst/>
                <a:latin typeface="Public Sans"/>
                <a:ea typeface="Public Sans"/>
                <a:cs typeface="Public Sans"/>
              </a:rPr>
              <a:t>4. Sinergii: </a:t>
            </a:r>
            <a:r>
              <a:rPr lang="ro-RO" sz="2800" b="1" kern="1200" baseline="0" noProof="1">
                <a:solidFill>
                  <a:srgbClr val="FFFFFF"/>
                </a:solidFill>
                <a:effectLst/>
                <a:latin typeface="Public Sans"/>
                <a:ea typeface="Public Sans"/>
                <a:cs typeface="Public Sans"/>
              </a:rPr>
              <a:t>Mai multe detalii</a:t>
            </a:r>
            <a:endParaRPr lang="ro-RO" noProof="1">
              <a:effectLst/>
            </a:endParaRPr>
          </a:p>
          <a:p>
            <a:endParaRPr lang="ro-RO" noProof="1"/>
          </a:p>
        </p:txBody>
      </p:sp>
    </p:spTree>
    <p:extLst>
      <p:ext uri="{BB962C8B-B14F-4D97-AF65-F5344CB8AC3E}">
        <p14:creationId xmlns:p14="http://schemas.microsoft.com/office/powerpoint/2010/main" val="417398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2BEEA-C51B-2D0C-26CC-43DD26BB0074}"/>
              </a:ext>
            </a:extLst>
          </p:cNvPr>
          <p:cNvSpPr>
            <a:spLocks noGrp="1"/>
          </p:cNvSpPr>
          <p:nvPr>
            <p:ph type="title" idx="4294967295"/>
          </p:nvPr>
        </p:nvSpPr>
        <p:spPr>
          <a:xfrm>
            <a:off x="392430" y="705283"/>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5. Circularitatea în sectorul energiei digitale: eficiența resurselor</a:t>
            </a:r>
            <a:endParaRPr lang="ro-RO" noProof="1">
              <a:effectLst/>
            </a:endParaRPr>
          </a:p>
          <a:p>
            <a:endParaRPr lang="ro-RO"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651353" y="3181611"/>
            <a:ext cx="11163164" cy="2308324"/>
          </a:xfrm>
          <a:prstGeom prst="rect">
            <a:avLst/>
          </a:prstGeom>
          <a:noFill/>
        </p:spPr>
        <p:txBody>
          <a:bodyPr wrap="square" rtlCol="0">
            <a:spAutoFit/>
          </a:bodyPr>
          <a:lstStyle/>
          <a:p>
            <a:pPr algn="ctr" latinLnBrk="0"/>
            <a:r>
              <a:rPr lang="ro-RO" sz="4800" i="1" noProof="1">
                <a:solidFill>
                  <a:schemeClr val="accent2"/>
                </a:solidFill>
              </a:rPr>
              <a:t>Cum pot fi aplicate principiile economiei circulare pentru a maximiza eficiența resurselor?</a:t>
            </a:r>
          </a:p>
          <a:p>
            <a:pPr algn="ctr" latinLnBrk="0"/>
            <a:endParaRPr lang="ro-RO" sz="4800" i="1" noProof="1">
              <a:solidFill>
                <a:schemeClr val="accent2"/>
              </a:solidFill>
            </a:endParaRPr>
          </a:p>
        </p:txBody>
      </p:sp>
    </p:spTree>
    <p:extLst>
      <p:ext uri="{BB962C8B-B14F-4D97-AF65-F5344CB8AC3E}">
        <p14:creationId xmlns:p14="http://schemas.microsoft.com/office/powerpoint/2010/main" val="210844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2204581" y="2073904"/>
            <a:ext cx="9987419" cy="3785652"/>
          </a:xfrm>
          <a:prstGeom prst="rect">
            <a:avLst/>
          </a:prstGeom>
          <a:noFill/>
        </p:spPr>
        <p:txBody>
          <a:bodyPr wrap="square" rtlCol="0">
            <a:spAutoFit/>
          </a:bodyPr>
          <a:lstStyle/>
          <a:p>
            <a:pPr lvl="0" latinLnBrk="0"/>
            <a:r>
              <a:rPr lang="ro-RO" sz="2000" noProof="1">
                <a:solidFill>
                  <a:srgbClr val="2B2C30"/>
                </a:solidFill>
                <a:ea typeface="Public Sans"/>
                <a:cs typeface="Public Sans"/>
                <a:sym typeface="Public Sans"/>
              </a:rPr>
              <a:t>Principiile economiei circulare pot fi aplicate pe tot parcursul procesului de producție și consum de energie pentru a reduce la minimum deșeurile și a maximiza utilizarea resurselor. Aceasta include:</a:t>
            </a:r>
            <a:endParaRPr lang="ro-RO" sz="2000" noProof="1"/>
          </a:p>
          <a:p>
            <a:pPr marL="457200" lvl="0" indent="-457200" latinLnBrk="0">
              <a:buClr>
                <a:srgbClr val="000000"/>
              </a:buClr>
              <a:buSzPts val="2800"/>
              <a:buFont typeface="Arial"/>
              <a:buChar char="•"/>
            </a:pPr>
            <a:r>
              <a:rPr lang="ro-RO" sz="2000" b="1" noProof="1">
                <a:solidFill>
                  <a:srgbClr val="2B2C30"/>
                </a:solidFill>
                <a:ea typeface="Public Sans"/>
                <a:cs typeface="Public Sans"/>
                <a:sym typeface="Public Sans"/>
              </a:rPr>
              <a:t>Proiectarea pentru circularitate.</a:t>
            </a:r>
            <a:endParaRPr lang="ro-RO" sz="2000" noProof="1">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ro-RO" sz="2000" b="1" noProof="1">
                <a:solidFill>
                  <a:srgbClr val="2B2C30"/>
                </a:solidFill>
                <a:ea typeface="Public Sans"/>
                <a:cs typeface="Public Sans"/>
                <a:sym typeface="Public Sans"/>
              </a:rPr>
              <a:t>Eficiența materialelor.</a:t>
            </a:r>
            <a:endParaRPr lang="ro-RO" sz="2000" noProof="1">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ro-RO" sz="2000" b="1" noProof="1">
                <a:solidFill>
                  <a:srgbClr val="2B2C30"/>
                </a:solidFill>
                <a:ea typeface="Public Sans"/>
                <a:cs typeface="Public Sans"/>
                <a:sym typeface="Public Sans"/>
              </a:rPr>
              <a:t>Reducerea deșeurilor.</a:t>
            </a:r>
            <a:endParaRPr lang="ro-RO" sz="2000" noProof="1"/>
          </a:p>
          <a:p>
            <a:pPr marL="457200" lvl="0" indent="-457200" latinLnBrk="0">
              <a:buClr>
                <a:srgbClr val="000000"/>
              </a:buClr>
              <a:buSzPts val="2800"/>
              <a:buFont typeface="Arial"/>
              <a:buChar char="•"/>
            </a:pPr>
            <a:r>
              <a:rPr lang="ro-RO" sz="2000" b="1" noProof="1">
                <a:solidFill>
                  <a:srgbClr val="2B2C30"/>
                </a:solidFill>
                <a:ea typeface="Public Sans"/>
                <a:cs typeface="Public Sans"/>
                <a:sym typeface="Public Sans"/>
              </a:rPr>
              <a:t>Recuperarea resurselor.</a:t>
            </a:r>
            <a:endParaRPr lang="ro-RO" sz="2000" noProof="1"/>
          </a:p>
          <a:p>
            <a:pPr lvl="0" latinLnBrk="0"/>
            <a:endParaRPr lang="ro-RO" sz="2000" noProof="1">
              <a:solidFill>
                <a:srgbClr val="2B2C30"/>
              </a:solidFill>
              <a:ea typeface="Public Sans"/>
              <a:cs typeface="Public Sans"/>
              <a:sym typeface="Public Sans"/>
            </a:endParaRPr>
          </a:p>
          <a:p>
            <a:pPr lvl="0" latinLnBrk="0"/>
            <a:r>
              <a:rPr lang="ro-RO" sz="2000" noProof="1">
                <a:solidFill>
                  <a:srgbClr val="2B2C30"/>
                </a:solidFill>
                <a:ea typeface="Public Sans"/>
                <a:cs typeface="Public Sans"/>
                <a:sym typeface="Public Sans"/>
              </a:rPr>
              <a:t>Prin implementarea acestor strategii, sectorul energetic poate reduce semnificativ impactul asupra mediului și poate îmbunătăți eficiența resurselor.    </a:t>
            </a:r>
            <a:endParaRPr lang="ro-RO" sz="2000" noProof="1">
              <a:solidFill>
                <a:srgbClr val="2B2C30"/>
              </a:solidFill>
              <a:sym typeface="Public Sans"/>
            </a:endParaRPr>
          </a:p>
          <a:p>
            <a:pPr lvl="0" latinLnBrk="0"/>
            <a:r>
              <a:rPr lang="ro-RO" sz="2000" noProof="1">
                <a:solidFill>
                  <a:srgbClr val="2B2C30"/>
                </a:solidFill>
                <a:sym typeface="Public Sans"/>
              </a:rPr>
              <a:t>Inspirați-vă din </a:t>
            </a:r>
            <a:r>
              <a:rPr lang="ro-RO" sz="2000" noProof="1">
                <a:solidFill>
                  <a:srgbClr val="2B2C30"/>
                </a:solidFill>
                <a:sym typeface="Public Sans"/>
                <a:hlinkClick r:id="rId3"/>
              </a:rPr>
              <a:t>poveștile de succes ale economiei circulare</a:t>
            </a:r>
            <a:r>
              <a:rPr lang="ro-RO" sz="2000" noProof="1">
                <a:solidFill>
                  <a:srgbClr val="2B2C30"/>
                </a:solidFill>
                <a:sym typeface="Public Sans"/>
              </a:rPr>
              <a:t> din cadrul proiectului SMART CIRCUIT.</a:t>
            </a:r>
            <a:endParaRPr lang="ro-RO" sz="2000" noProof="1"/>
          </a:p>
        </p:txBody>
      </p:sp>
      <p:pic>
        <p:nvPicPr>
          <p:cNvPr id="5" name="Picture 4">
            <a:extLst>
              <a:ext uri="{FF2B5EF4-FFF2-40B4-BE49-F238E27FC236}">
                <a16:creationId xmlns:a16="http://schemas.microsoft.com/office/drawing/2014/main" id="{22EBA538-3B5D-EA81-7754-3E88C88644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82" y="3056352"/>
            <a:ext cx="1722572" cy="2320478"/>
          </a:xfrm>
          <a:prstGeom prst="rect">
            <a:avLst/>
          </a:prstGeom>
        </p:spPr>
      </p:pic>
      <p:sp>
        <p:nvSpPr>
          <p:cNvPr id="2" name="Title 1">
            <a:extLst>
              <a:ext uri="{FF2B5EF4-FFF2-40B4-BE49-F238E27FC236}">
                <a16:creationId xmlns:a16="http://schemas.microsoft.com/office/drawing/2014/main" id="{3F9D34AA-40AE-AE0D-8869-608E957B435D}"/>
              </a:ext>
            </a:extLst>
          </p:cNvPr>
          <p:cNvSpPr>
            <a:spLocks noGrp="1"/>
          </p:cNvSpPr>
          <p:nvPr>
            <p:ph type="title" idx="4294967295"/>
          </p:nvPr>
        </p:nvSpPr>
        <p:spPr>
          <a:xfrm>
            <a:off x="495300" y="748341"/>
            <a:ext cx="1149477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5. Circularitatea în sectorul energiei digitale: Eficiența resurselor – Mai multe detalii</a:t>
            </a:r>
            <a:endParaRPr lang="ro-RO" noProof="1">
              <a:effectLst/>
            </a:endParaRPr>
          </a:p>
          <a:p>
            <a:endParaRPr lang="ro-RO" noProof="1"/>
          </a:p>
        </p:txBody>
      </p:sp>
    </p:spTree>
    <p:extLst>
      <p:ext uri="{BB962C8B-B14F-4D97-AF65-F5344CB8AC3E}">
        <p14:creationId xmlns:p14="http://schemas.microsoft.com/office/powerpoint/2010/main" val="37261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ADB9E-8DE0-F308-0E29-9EEFB552BA0A}"/>
              </a:ext>
            </a:extLst>
          </p:cNvPr>
          <p:cNvSpPr>
            <a:spLocks noGrp="1"/>
          </p:cNvSpPr>
          <p:nvPr>
            <p:ph type="title" idx="4294967295"/>
          </p:nvPr>
        </p:nvSpPr>
        <p:spPr>
          <a:xfrm>
            <a:off x="392430" y="75374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6. Circularitatea în sectorul energiei digitale: energia regenerabilă și stocarea energiei</a:t>
            </a:r>
            <a:endParaRPr lang="ro-RO" noProof="1">
              <a:effectLst/>
            </a:endParaRPr>
          </a:p>
          <a:p>
            <a:endParaRPr lang="ro-RO"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676405" y="3266162"/>
            <a:ext cx="11138112" cy="2308324"/>
          </a:xfrm>
          <a:prstGeom prst="rect">
            <a:avLst/>
          </a:prstGeom>
          <a:noFill/>
        </p:spPr>
        <p:txBody>
          <a:bodyPr wrap="square" rtlCol="0">
            <a:spAutoFit/>
          </a:bodyPr>
          <a:lstStyle/>
          <a:p>
            <a:pPr algn="ctr" latinLnBrk="0"/>
            <a:r>
              <a:rPr lang="ro-RO" sz="4800" i="1" noProof="1">
                <a:solidFill>
                  <a:schemeClr val="accent2"/>
                </a:solidFill>
              </a:rPr>
              <a:t>Cum poate fi aplicată circularitatea în cazul tehnologiilor de energie regenerabilă și de stocare a energiei?</a:t>
            </a:r>
          </a:p>
          <a:p>
            <a:pPr algn="ctr" latinLnBrk="0"/>
            <a:endParaRPr lang="ro-RO" sz="4800" i="1" noProof="1">
              <a:solidFill>
                <a:schemeClr val="accent2"/>
              </a:solidFill>
            </a:endParaRPr>
          </a:p>
        </p:txBody>
      </p:sp>
    </p:spTree>
    <p:extLst>
      <p:ext uri="{BB962C8B-B14F-4D97-AF65-F5344CB8AC3E}">
        <p14:creationId xmlns:p14="http://schemas.microsoft.com/office/powerpoint/2010/main" val="412949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4308953" y="2267210"/>
            <a:ext cx="7603299" cy="4524315"/>
          </a:xfrm>
          <a:prstGeom prst="rect">
            <a:avLst/>
          </a:prstGeom>
          <a:noFill/>
        </p:spPr>
        <p:txBody>
          <a:bodyPr wrap="square" rtlCol="0">
            <a:spAutoFit/>
          </a:bodyPr>
          <a:lstStyle/>
          <a:p>
            <a:pPr lvl="0" latinLnBrk="0"/>
            <a:r>
              <a:rPr lang="ro-RO" sz="2400" noProof="1">
                <a:ea typeface="Public Sans"/>
                <a:cs typeface="Public Sans"/>
                <a:sym typeface="Public Sans"/>
              </a:rPr>
              <a:t>Circularitatea poate fi aplicată în procesul de fabricație, implementare și gestionare la sfârșitul ciclului de viață al tehnologiilor de energie regenerabilă. Aceasta include:</a:t>
            </a:r>
            <a:endParaRPr lang="ro-RO" sz="1200" noProof="1"/>
          </a:p>
          <a:p>
            <a:pPr marL="342900" lvl="0" indent="-342900" latinLnBrk="0">
              <a:buFont typeface="Arial" panose="020B0604020202020204" pitchFamily="34" charset="0"/>
              <a:buChar char="•"/>
            </a:pPr>
            <a:r>
              <a:rPr lang="ro-RO" sz="2400" b="1" noProof="1">
                <a:solidFill>
                  <a:srgbClr val="2B2C30"/>
                </a:solidFill>
                <a:ea typeface="Public Sans"/>
                <a:cs typeface="Public Sans"/>
                <a:sym typeface="Public Sans"/>
              </a:rPr>
              <a:t>Fabricarea durabilă</a:t>
            </a:r>
            <a:r>
              <a:rPr lang="ro-RO" sz="2400" noProof="1">
                <a:solidFill>
                  <a:srgbClr val="2B2C30"/>
                </a:solidFill>
                <a:ea typeface="Public Sans"/>
                <a:cs typeface="Public Sans"/>
                <a:sym typeface="Public Sans"/>
              </a:rPr>
              <a:t>: utilizarea materialelor reciclate și a energiei regenerabile în procesul de fabricație.</a:t>
            </a:r>
            <a:endParaRPr lang="ro-RO" sz="2400" noProof="1"/>
          </a:p>
          <a:p>
            <a:pPr marL="342900" lvl="0" indent="-342900" latinLnBrk="0">
              <a:buFont typeface="Arial" panose="020B0604020202020204" pitchFamily="34" charset="0"/>
              <a:buChar char="•"/>
            </a:pPr>
            <a:r>
              <a:rPr lang="ro-RO" sz="2400" b="1" noProof="1">
                <a:solidFill>
                  <a:srgbClr val="2B2C30"/>
                </a:solidFill>
                <a:ea typeface="Public Sans"/>
                <a:cs typeface="Public Sans"/>
                <a:sym typeface="Public Sans"/>
              </a:rPr>
              <a:t>Proiectare modulară: </a:t>
            </a:r>
            <a:r>
              <a:rPr lang="ro-RO" sz="2400" noProof="1">
                <a:solidFill>
                  <a:srgbClr val="2B2C30"/>
                </a:solidFill>
                <a:ea typeface="Public Sans"/>
                <a:cs typeface="Public Sans"/>
                <a:sym typeface="Public Sans"/>
              </a:rPr>
              <a:t>proiectarea tehnologiilor de energie regenerabilă cu componente modulare care pot fi ușor reparate sau înlocuite, prelungind astfel durata lor de viață.    </a:t>
            </a:r>
            <a:endParaRPr lang="ro-RO" sz="2400" noProof="1"/>
          </a:p>
          <a:p>
            <a:pPr marL="342900" lvl="0" indent="-342900" latinLnBrk="0">
              <a:buFont typeface="Arial" panose="020B0604020202020204" pitchFamily="34" charset="0"/>
              <a:buChar char="•"/>
            </a:pPr>
            <a:r>
              <a:rPr lang="ro-RO" sz="2400" b="1" noProof="1">
                <a:solidFill>
                  <a:srgbClr val="2B2C30"/>
                </a:solidFill>
                <a:ea typeface="Public Sans"/>
                <a:cs typeface="Public Sans"/>
                <a:sym typeface="Public Sans"/>
              </a:rPr>
              <a:t>Reciclarea și reutilizarea: </a:t>
            </a:r>
            <a:r>
              <a:rPr lang="ro-RO" sz="2400" noProof="1">
                <a:solidFill>
                  <a:srgbClr val="2B2C30"/>
                </a:solidFill>
                <a:ea typeface="Public Sans"/>
                <a:cs typeface="Public Sans"/>
                <a:sym typeface="Public Sans"/>
              </a:rPr>
              <a:t>dezvoltarea de strategii eficiente de reciclare și reutilizare pentru tehnologiile de energie regenerabilă la sfârșitul ciclului de viață. </a:t>
            </a:r>
            <a:endParaRPr lang="ro-RO" sz="2400" noProof="1"/>
          </a:p>
        </p:txBody>
      </p:sp>
      <p:pic>
        <p:nvPicPr>
          <p:cNvPr id="5" name="Picture 4">
            <a:extLst>
              <a:ext uri="{FF2B5EF4-FFF2-40B4-BE49-F238E27FC236}">
                <a16:creationId xmlns:a16="http://schemas.microsoft.com/office/drawing/2014/main" id="{08E3BCA5-7A1A-C5C9-2A37-22A1465AFC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05" y="2858802"/>
            <a:ext cx="3962400" cy="2971800"/>
          </a:xfrm>
          <a:prstGeom prst="rect">
            <a:avLst/>
          </a:prstGeom>
        </p:spPr>
      </p:pic>
      <p:sp>
        <p:nvSpPr>
          <p:cNvPr id="2" name="Title 1">
            <a:extLst>
              <a:ext uri="{FF2B5EF4-FFF2-40B4-BE49-F238E27FC236}">
                <a16:creationId xmlns:a16="http://schemas.microsoft.com/office/drawing/2014/main" id="{065F9EF5-F992-2D8D-AEDA-3763A83A7AC9}"/>
              </a:ext>
            </a:extLst>
          </p:cNvPr>
          <p:cNvSpPr>
            <a:spLocks noGrp="1"/>
          </p:cNvSpPr>
          <p:nvPr>
            <p:ph type="title" idx="4294967295"/>
          </p:nvPr>
        </p:nvSpPr>
        <p:spPr>
          <a:xfrm>
            <a:off x="506730" y="66230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6. Circularitatea în sectorul energiei digitale: Energie regenerabilă și stocarea energiei – Mai multe detalii</a:t>
            </a:r>
            <a:endParaRPr lang="ro-RO" noProof="1">
              <a:effectLst/>
            </a:endParaRPr>
          </a:p>
          <a:p>
            <a:endParaRPr lang="ro-RO" noProof="1"/>
          </a:p>
        </p:txBody>
      </p:sp>
    </p:spTree>
    <p:extLst>
      <p:ext uri="{BB962C8B-B14F-4D97-AF65-F5344CB8AC3E}">
        <p14:creationId xmlns:p14="http://schemas.microsoft.com/office/powerpoint/2010/main" val="18169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306868" y="333137"/>
            <a:ext cx="7678453" cy="6278642"/>
          </a:xfrm>
          <a:prstGeom prst="rect">
            <a:avLst/>
          </a:prstGeom>
          <a:noFill/>
        </p:spPr>
        <p:txBody>
          <a:bodyPr wrap="square" rtlCol="0">
            <a:spAutoFit/>
          </a:bodyPr>
          <a:lstStyle/>
          <a:p>
            <a:pPr latinLnBrk="0"/>
            <a:r>
              <a:rPr lang="ro-RO" sz="3000" noProof="1"/>
              <a:t>Conceptul de circularitate joacă un rol esențial în tranziția energetică digitală. Utilizarea principiilor circularității ne permite să folosim resursele în mod eficient și să reducem deșeurile în toate etapele ciclului de viață al unei resurse. În această prezentare explorăm:</a:t>
            </a:r>
          </a:p>
          <a:p>
            <a:pPr latinLnBrk="0"/>
            <a:r>
              <a:rPr lang="ro-RO" sz="3000" noProof="1"/>
              <a:t> </a:t>
            </a:r>
          </a:p>
          <a:p>
            <a:pPr marL="457200" lvl="0" indent="-457200" latinLnBrk="0">
              <a:buFont typeface="Arial" panose="020B0604020202020204" pitchFamily="34" charset="0"/>
              <a:buChar char="•"/>
            </a:pPr>
            <a:r>
              <a:rPr lang="ro-RO" sz="3200" noProof="1"/>
              <a:t>ce este circularitatea și rolul acesteia în tranziția energetică digitală;</a:t>
            </a:r>
          </a:p>
          <a:p>
            <a:pPr marL="457200" lvl="0" indent="-457200" latinLnBrk="0">
              <a:buFont typeface="Arial" panose="020B0604020202020204" pitchFamily="34" charset="0"/>
              <a:buChar char="•"/>
            </a:pPr>
            <a:r>
              <a:rPr lang="ro-RO" sz="3200" noProof="1"/>
              <a:t>cum poate circularitatea să contribuie la un viitor durabil;</a:t>
            </a:r>
          </a:p>
          <a:p>
            <a:pPr marL="457200" lvl="0" indent="-457200" latinLnBrk="0">
              <a:buFont typeface="Arial" panose="020B0604020202020204" pitchFamily="34" charset="0"/>
              <a:buChar char="•"/>
            </a:pPr>
            <a:r>
              <a:rPr lang="ro-RO" sz="3200" noProof="1"/>
              <a:t>câteva exemple de circularitate și tehnologii energetice digitale.</a:t>
            </a:r>
            <a:endParaRPr lang="ro-RO" sz="3000" noProof="1"/>
          </a:p>
        </p:txBody>
      </p:sp>
      <p:pic>
        <p:nvPicPr>
          <p:cNvPr id="5" name="Picture 4">
            <a:extLst>
              <a:ext uri="{FF2B5EF4-FFF2-40B4-BE49-F238E27FC236}">
                <a16:creationId xmlns:a16="http://schemas.microsoft.com/office/drawing/2014/main" id="{9994C1C7-3EAF-E573-6656-D72E6DDEC4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3805"/>
            <a:ext cx="4054493" cy="2730390"/>
          </a:xfrm>
          <a:prstGeom prst="rect">
            <a:avLst/>
          </a:prstGeom>
        </p:spPr>
      </p:pic>
      <p:sp>
        <p:nvSpPr>
          <p:cNvPr id="3" name="Title 2">
            <a:extLst>
              <a:ext uri="{FF2B5EF4-FFF2-40B4-BE49-F238E27FC236}">
                <a16:creationId xmlns:a16="http://schemas.microsoft.com/office/drawing/2014/main" id="{59CD2F1E-3319-746E-5C15-3467348EFCB5}"/>
              </a:ext>
            </a:extLst>
          </p:cNvPr>
          <p:cNvSpPr>
            <a:spLocks noGrp="1"/>
          </p:cNvSpPr>
          <p:nvPr>
            <p:ph type="title" idx="4294967295"/>
          </p:nvPr>
        </p:nvSpPr>
        <p:spPr>
          <a:xfrm>
            <a:off x="838200" y="365125"/>
            <a:ext cx="3093720" cy="1325563"/>
          </a:xfrm>
          <a:prstGeom prst="rect">
            <a:avLst/>
          </a:prstGeom>
        </p:spPr>
        <p:txBody>
          <a:bodyPr/>
          <a:lstStyle/>
          <a:p>
            <a:r>
              <a:rPr lang="ro-RO" noProof="1">
                <a:solidFill>
                  <a:schemeClr val="bg1"/>
                </a:solidFill>
              </a:rPr>
              <a:t>Introducere </a:t>
            </a:r>
            <a:r>
              <a:rPr lang="ro-RO" baseline="0" noProof="1">
                <a:solidFill>
                  <a:schemeClr val="bg1"/>
                </a:solidFill>
              </a:rPr>
              <a:t>în circularitate</a:t>
            </a:r>
            <a:endParaRPr lang="ro-RO" noProof="1">
              <a:solidFill>
                <a:schemeClr val="bg1"/>
              </a:solidFill>
            </a:endParaRPr>
          </a:p>
        </p:txBody>
      </p:sp>
    </p:spTree>
    <p:extLst>
      <p:ext uri="{BB962C8B-B14F-4D97-AF65-F5344CB8AC3E}">
        <p14:creationId xmlns:p14="http://schemas.microsoft.com/office/powerpoint/2010/main" val="30503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5D389-4AB4-05CB-2627-3B5940B1F104}"/>
              </a:ext>
            </a:extLst>
          </p:cNvPr>
          <p:cNvSpPr>
            <a:spLocks noGrp="1"/>
          </p:cNvSpPr>
          <p:nvPr>
            <p:ph type="title" idx="4294967295"/>
          </p:nvPr>
        </p:nvSpPr>
        <p:spPr>
          <a:xfrm>
            <a:off x="438150" y="705283"/>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7. Digitalizarea energiei: rețele inteligente și analiza datelor</a:t>
            </a:r>
            <a:endParaRPr lang="ro-RO" noProof="1">
              <a:effectLst/>
            </a:endParaRPr>
          </a:p>
          <a:p>
            <a:endParaRPr lang="ro-RO"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688933" y="3181611"/>
            <a:ext cx="10847538" cy="2308324"/>
          </a:xfrm>
          <a:prstGeom prst="rect">
            <a:avLst/>
          </a:prstGeom>
          <a:noFill/>
        </p:spPr>
        <p:txBody>
          <a:bodyPr wrap="square" rtlCol="0">
            <a:spAutoFit/>
          </a:bodyPr>
          <a:lstStyle/>
          <a:p>
            <a:pPr algn="ctr" latinLnBrk="0"/>
            <a:r>
              <a:rPr lang="ro-RO" sz="4800" i="1" noProof="1">
                <a:solidFill>
                  <a:schemeClr val="accent2"/>
                </a:solidFill>
              </a:rPr>
              <a:t>Cum transformă tehnologiile digitale sectorul energetic?</a:t>
            </a:r>
          </a:p>
          <a:p>
            <a:pPr algn="ctr" latinLnBrk="0"/>
            <a:endParaRPr lang="ro-RO" sz="4800" i="1" noProof="1">
              <a:solidFill>
                <a:schemeClr val="accent2"/>
              </a:solidFill>
            </a:endParaRPr>
          </a:p>
        </p:txBody>
      </p:sp>
    </p:spTree>
    <p:extLst>
      <p:ext uri="{BB962C8B-B14F-4D97-AF65-F5344CB8AC3E}">
        <p14:creationId xmlns:p14="http://schemas.microsoft.com/office/powerpoint/2010/main" val="3523170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3995803" y="3205975"/>
            <a:ext cx="8001782" cy="3046988"/>
          </a:xfrm>
          <a:prstGeom prst="rect">
            <a:avLst/>
          </a:prstGeom>
          <a:noFill/>
        </p:spPr>
        <p:txBody>
          <a:bodyPr wrap="square" lIns="91440" tIns="45720" rIns="91440" bIns="45720" rtlCol="0" anchor="t">
            <a:spAutoFit/>
          </a:bodyPr>
          <a:lstStyle/>
          <a:p>
            <a:pPr lvl="0" latinLnBrk="0"/>
            <a:r>
              <a:rPr lang="ro-RO" sz="2400" noProof="1">
                <a:latin typeface="Calibri"/>
                <a:ea typeface="Public Sans"/>
                <a:cs typeface="Public Sans"/>
                <a:sym typeface="Public Sans"/>
              </a:rPr>
              <a:t>Tehnologiile digitale permit dezvoltarea rețelelor energetice inteligente, cunoscute sub denumirea de </a:t>
            </a:r>
            <a:r>
              <a:rPr lang="ro-RO" sz="2400" b="1" noProof="1">
                <a:latin typeface="Calibri"/>
                <a:ea typeface="Public Sans"/>
                <a:cs typeface="Public Sans"/>
                <a:sym typeface="Public Sans"/>
              </a:rPr>
              <a:t>rețele inteligente</a:t>
            </a:r>
            <a:r>
              <a:rPr lang="ro-RO" sz="2400" noProof="1">
                <a:latin typeface="Calibri"/>
                <a:ea typeface="Public Sans"/>
                <a:cs typeface="Public Sans"/>
                <a:sym typeface="Public Sans"/>
              </a:rPr>
              <a:t>. Rețelele inteligente pot: </a:t>
            </a:r>
          </a:p>
          <a:p>
            <a:pPr lvl="0" latinLnBrk="0"/>
            <a:endParaRPr lang="ro-RO" sz="2400" noProof="1">
              <a:latin typeface="Calibri"/>
              <a:ea typeface="Public Sans"/>
              <a:cs typeface="Public Sans"/>
              <a:sym typeface="Public Sans"/>
            </a:endParaRPr>
          </a:p>
          <a:p>
            <a:pPr marL="342900" lvl="0" indent="-342900" latinLnBrk="0">
              <a:buFont typeface="Arial" panose="020B0604020202020204" pitchFamily="34" charset="0"/>
              <a:buChar char="•"/>
            </a:pPr>
            <a:r>
              <a:rPr lang="ro-RO" sz="2400" noProof="1">
                <a:latin typeface="Calibri"/>
                <a:ea typeface="Public Sans"/>
                <a:cs typeface="Public Sans"/>
                <a:sym typeface="Public Sans"/>
              </a:rPr>
              <a:t>Optimiza fluxurile de energie.</a:t>
            </a:r>
          </a:p>
          <a:p>
            <a:pPr marL="342900" lvl="0" indent="-342900" latinLnBrk="0">
              <a:buFont typeface="Arial" panose="020B0604020202020204" pitchFamily="34" charset="0"/>
              <a:buChar char="•"/>
            </a:pPr>
            <a:r>
              <a:rPr lang="ro-RO" sz="2400" noProof="1">
                <a:latin typeface="Calibri"/>
                <a:ea typeface="Public Sans"/>
                <a:cs typeface="Public Sans"/>
                <a:sym typeface="Public Sans"/>
              </a:rPr>
              <a:t>Integra surse de energie regenerabilă.</a:t>
            </a:r>
          </a:p>
          <a:p>
            <a:pPr marL="342900" lvl="0" indent="-342900" latinLnBrk="0">
              <a:buFont typeface="Arial" panose="020B0604020202020204" pitchFamily="34" charset="0"/>
              <a:buChar char="•"/>
            </a:pPr>
            <a:r>
              <a:rPr lang="ro-RO" sz="2400" noProof="1">
                <a:latin typeface="Calibri"/>
                <a:ea typeface="Public Sans"/>
                <a:cs typeface="Public Sans"/>
                <a:sym typeface="Public Sans"/>
              </a:rPr>
              <a:t>Să îmbunătățească stabilitatea rețelei.</a:t>
            </a:r>
            <a:endParaRPr lang="ro-RO" sz="2400" noProof="1">
              <a:latin typeface="Calibri"/>
              <a:ea typeface="Public Sans"/>
              <a:cs typeface="Public Sans"/>
            </a:endParaRPr>
          </a:p>
          <a:p>
            <a:pPr lvl="0" latinLnBrk="0"/>
            <a:endParaRPr lang="ro-RO" sz="2400" noProof="1">
              <a:ea typeface="Calibri"/>
              <a:cs typeface="Calibri"/>
            </a:endParaRPr>
          </a:p>
        </p:txBody>
      </p:sp>
      <p:pic>
        <p:nvPicPr>
          <p:cNvPr id="5" name="Picture 4">
            <a:extLst>
              <a:ext uri="{FF2B5EF4-FFF2-40B4-BE49-F238E27FC236}">
                <a16:creationId xmlns:a16="http://schemas.microsoft.com/office/drawing/2014/main" id="{057E30F7-80C2-1E84-F060-5A99F37521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5" y="3429000"/>
            <a:ext cx="3528288" cy="2016165"/>
          </a:xfrm>
          <a:prstGeom prst="rect">
            <a:avLst/>
          </a:prstGeom>
        </p:spPr>
      </p:pic>
      <p:sp>
        <p:nvSpPr>
          <p:cNvPr id="2" name="Title 1">
            <a:extLst>
              <a:ext uri="{FF2B5EF4-FFF2-40B4-BE49-F238E27FC236}">
                <a16:creationId xmlns:a16="http://schemas.microsoft.com/office/drawing/2014/main" id="{50A4C2ED-5847-9B13-6079-2F8B825EE275}"/>
              </a:ext>
            </a:extLst>
          </p:cNvPr>
          <p:cNvSpPr>
            <a:spLocks noGrp="1"/>
          </p:cNvSpPr>
          <p:nvPr>
            <p:ph type="title" idx="4294967295"/>
          </p:nvPr>
        </p:nvSpPr>
        <p:spPr>
          <a:xfrm>
            <a:off x="506730" y="750053"/>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7. Digitalizarea energiei: rețele inteligente și analiza datelor – Rețele inteligente</a:t>
            </a:r>
            <a:endParaRPr lang="ro-RO" noProof="1">
              <a:effectLst/>
            </a:endParaRPr>
          </a:p>
          <a:p>
            <a:endParaRPr lang="ro-RO" noProof="1"/>
          </a:p>
        </p:txBody>
      </p:sp>
    </p:spTree>
    <p:extLst>
      <p:ext uri="{BB962C8B-B14F-4D97-AF65-F5344CB8AC3E}">
        <p14:creationId xmlns:p14="http://schemas.microsoft.com/office/powerpoint/2010/main" val="33543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E889-B6D5-D09B-327A-BA3214D205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19E744-63E1-3887-0405-F2C7008B6293}"/>
              </a:ext>
            </a:extLst>
          </p:cNvPr>
          <p:cNvSpPr txBox="1"/>
          <p:nvPr/>
        </p:nvSpPr>
        <p:spPr>
          <a:xfrm>
            <a:off x="3995803" y="2075616"/>
            <a:ext cx="8001782" cy="4524315"/>
          </a:xfrm>
          <a:prstGeom prst="rect">
            <a:avLst/>
          </a:prstGeom>
          <a:noFill/>
        </p:spPr>
        <p:txBody>
          <a:bodyPr wrap="square" lIns="91440" tIns="45720" rIns="91440" bIns="45720" rtlCol="0" anchor="t">
            <a:spAutoFit/>
          </a:bodyPr>
          <a:lstStyle/>
          <a:p>
            <a:pPr lvl="0" latinLnBrk="0"/>
            <a:r>
              <a:rPr lang="ro-RO" sz="2400" noProof="1">
                <a:latin typeface="Calibri"/>
                <a:ea typeface="Public Sans"/>
                <a:cs typeface="Public Sans"/>
                <a:sym typeface="Public Sans"/>
              </a:rPr>
              <a:t>Analiza datelor și învățarea automată joacă un rol din ce în ce mai important în sectorul energetic. Analiza datelor și învățarea automată pot: </a:t>
            </a:r>
          </a:p>
          <a:p>
            <a:pPr marL="342900" lvl="0" indent="-342900" latinLnBrk="0">
              <a:buFont typeface="Arial" panose="020B0604020202020204" pitchFamily="34" charset="0"/>
              <a:buChar char="•"/>
            </a:pPr>
            <a:r>
              <a:rPr lang="ro-RO" sz="2400" noProof="1">
                <a:latin typeface="Calibri"/>
                <a:ea typeface="Public Sans"/>
                <a:cs typeface="Public Sans"/>
                <a:sym typeface="Public Sans"/>
              </a:rPr>
              <a:t>Permite eficiența energetică prin identificarea risipei de energie și optimizarea modelelor de consum energetic.</a:t>
            </a:r>
          </a:p>
          <a:p>
            <a:pPr marL="342900" lvl="0" indent="-342900" latinLnBrk="0">
              <a:buFont typeface="Arial" panose="020B0604020202020204" pitchFamily="34" charset="0"/>
              <a:buChar char="•"/>
            </a:pPr>
            <a:r>
              <a:rPr lang="ro-RO" sz="2400" noProof="1">
                <a:latin typeface="Calibri"/>
                <a:ea typeface="Public Sans"/>
                <a:cs typeface="Public Sans"/>
                <a:sym typeface="Public Sans"/>
              </a:rPr>
              <a:t>Utiliza previziunile privind cererea pentru a asigura o aprovizionare fiabilă cu energie.</a:t>
            </a:r>
          </a:p>
          <a:p>
            <a:pPr marL="342900" lvl="0" indent="-342900" latinLnBrk="0">
              <a:buFont typeface="Arial" panose="020B0604020202020204" pitchFamily="34" charset="0"/>
              <a:buChar char="•"/>
            </a:pPr>
            <a:r>
              <a:rPr lang="ro-RO" sz="2400" noProof="1">
                <a:latin typeface="Calibri"/>
                <a:ea typeface="Public Sans"/>
                <a:cs typeface="Public Sans"/>
                <a:sym typeface="Public Sans"/>
              </a:rPr>
              <a:t>Utiliza întreținerea predictivă pentru a anticipa defecțiunile echipamentelor și a optimiza programele de întreținere.</a:t>
            </a:r>
          </a:p>
          <a:p>
            <a:pPr lvl="0" latinLnBrk="0"/>
            <a:r>
              <a:rPr lang="ro-RO" sz="2400" noProof="1">
                <a:latin typeface="Calibri"/>
                <a:ea typeface="Public Sans"/>
                <a:cs typeface="Public Sans"/>
                <a:sym typeface="Public Sans"/>
              </a:rPr>
              <a:t>  </a:t>
            </a:r>
          </a:p>
          <a:p>
            <a:pPr lvl="0" latinLnBrk="0"/>
            <a:r>
              <a:rPr lang="ro-RO" sz="2400" noProof="1">
                <a:latin typeface="Calibri"/>
                <a:ea typeface="Public Sans"/>
                <a:cs typeface="Public Sans"/>
                <a:sym typeface="Public Sans"/>
              </a:rPr>
              <a:t>Prin utilizarea analizei datelor, sectorul energetic poate îmbunătăți eficiența, reduce costurile și spori fiabilitatea serviciilor energetice. </a:t>
            </a:r>
            <a:endParaRPr lang="ro-RO" sz="2400" noProof="1">
              <a:latin typeface="Calibri"/>
              <a:ea typeface="Calibri"/>
              <a:cs typeface="Calibri"/>
            </a:endParaRPr>
          </a:p>
        </p:txBody>
      </p:sp>
      <p:pic>
        <p:nvPicPr>
          <p:cNvPr id="5" name="Picture 4">
            <a:extLst>
              <a:ext uri="{FF2B5EF4-FFF2-40B4-BE49-F238E27FC236}">
                <a16:creationId xmlns:a16="http://schemas.microsoft.com/office/drawing/2014/main" id="{E2344F2D-9B7B-1E7C-3A7A-627C38E7CF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5" y="3429000"/>
            <a:ext cx="3528288" cy="2016165"/>
          </a:xfrm>
          <a:prstGeom prst="rect">
            <a:avLst/>
          </a:prstGeom>
        </p:spPr>
      </p:pic>
      <p:sp>
        <p:nvSpPr>
          <p:cNvPr id="2" name="Title 1">
            <a:extLst>
              <a:ext uri="{FF2B5EF4-FFF2-40B4-BE49-F238E27FC236}">
                <a16:creationId xmlns:a16="http://schemas.microsoft.com/office/drawing/2014/main" id="{E469A1A5-7D62-5065-F965-71945A64433A}"/>
              </a:ext>
            </a:extLst>
          </p:cNvPr>
          <p:cNvSpPr>
            <a:spLocks noGrp="1"/>
          </p:cNvSpPr>
          <p:nvPr>
            <p:ph type="title" idx="4294967295"/>
          </p:nvPr>
        </p:nvSpPr>
        <p:spPr>
          <a:xfrm>
            <a:off x="392430" y="750053"/>
            <a:ext cx="1107186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7. Digitalizarea energiei: rețele inteligente și analiza datelor – Analiza datelor</a:t>
            </a:r>
            <a:endParaRPr lang="ro-RO" noProof="1">
              <a:effectLst/>
            </a:endParaRPr>
          </a:p>
          <a:p>
            <a:endParaRPr lang="ro-RO" noProof="1"/>
          </a:p>
        </p:txBody>
      </p:sp>
    </p:spTree>
    <p:extLst>
      <p:ext uri="{BB962C8B-B14F-4D97-AF65-F5344CB8AC3E}">
        <p14:creationId xmlns:p14="http://schemas.microsoft.com/office/powerpoint/2010/main" val="417399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22B91-53D8-D923-E6D5-613BABE9E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7F620-B929-1380-3266-8A9DCA3B77D9}"/>
              </a:ext>
            </a:extLst>
          </p:cNvPr>
          <p:cNvSpPr>
            <a:spLocks noGrp="1"/>
          </p:cNvSpPr>
          <p:nvPr>
            <p:ph type="title" idx="4294967295"/>
          </p:nvPr>
        </p:nvSpPr>
        <p:spPr>
          <a:xfrm>
            <a:off x="392430" y="74231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8. Digitalizarea energiei și blockchain </a:t>
            </a:r>
            <a:endParaRPr lang="ro-RO" noProof="1">
              <a:effectLst/>
            </a:endParaRPr>
          </a:p>
          <a:p>
            <a:endParaRPr lang="ro-RO" noProof="1"/>
          </a:p>
        </p:txBody>
      </p:sp>
      <p:sp>
        <p:nvSpPr>
          <p:cNvPr id="4" name="TextBox 3">
            <a:extLst>
              <a:ext uri="{FF2B5EF4-FFF2-40B4-BE49-F238E27FC236}">
                <a16:creationId xmlns:a16="http://schemas.microsoft.com/office/drawing/2014/main" id="{58CE8602-7EFC-B58B-3E3B-06665523C31F}"/>
              </a:ext>
            </a:extLst>
          </p:cNvPr>
          <p:cNvSpPr txBox="1"/>
          <p:nvPr/>
        </p:nvSpPr>
        <p:spPr>
          <a:xfrm>
            <a:off x="676405" y="3266162"/>
            <a:ext cx="11138112" cy="1569660"/>
          </a:xfrm>
          <a:prstGeom prst="rect">
            <a:avLst/>
          </a:prstGeom>
          <a:noFill/>
        </p:spPr>
        <p:txBody>
          <a:bodyPr wrap="square" rtlCol="0">
            <a:spAutoFit/>
          </a:bodyPr>
          <a:lstStyle/>
          <a:p>
            <a:pPr algn="ctr" latinLnBrk="0"/>
            <a:r>
              <a:rPr lang="ro-RO" sz="4800" i="1" noProof="1">
                <a:solidFill>
                  <a:schemeClr val="accent2"/>
                </a:solidFill>
              </a:rPr>
              <a:t>Cum poate tehnologia blockchain să aducă beneficii sectorului energetic?</a:t>
            </a:r>
          </a:p>
        </p:txBody>
      </p:sp>
    </p:spTree>
    <p:extLst>
      <p:ext uri="{BB962C8B-B14F-4D97-AF65-F5344CB8AC3E}">
        <p14:creationId xmlns:p14="http://schemas.microsoft.com/office/powerpoint/2010/main" val="86839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A60F9-EE88-AD5C-0ED2-702F893B8E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A0E44BD-06F5-8C69-BD7A-153315BF10C2}"/>
              </a:ext>
            </a:extLst>
          </p:cNvPr>
          <p:cNvSpPr txBox="1"/>
          <p:nvPr/>
        </p:nvSpPr>
        <p:spPr>
          <a:xfrm>
            <a:off x="4484318" y="3248125"/>
            <a:ext cx="7330199" cy="2308324"/>
          </a:xfrm>
          <a:prstGeom prst="rect">
            <a:avLst/>
          </a:prstGeom>
          <a:noFill/>
        </p:spPr>
        <p:txBody>
          <a:bodyPr wrap="square" lIns="91440" tIns="45720" rIns="91440" bIns="45720" rtlCol="0" anchor="t">
            <a:spAutoFit/>
          </a:bodyPr>
          <a:lstStyle/>
          <a:p>
            <a:pPr latinLnBrk="0"/>
            <a:r>
              <a:rPr lang="ro-RO" sz="2400" noProof="1">
                <a:ea typeface="+mn-lt"/>
                <a:cs typeface="+mn-lt"/>
                <a:sym typeface="Public Sans"/>
              </a:rPr>
              <a:t>Tehnologiile blockchain sunt un instrument valoros pentru susținerea circularității prin:</a:t>
            </a:r>
          </a:p>
          <a:p>
            <a:pPr latinLnBrk="0"/>
            <a:endParaRPr lang="ro-RO" sz="2400" noProof="1">
              <a:ea typeface="+mn-lt"/>
              <a:cs typeface="+mn-lt"/>
              <a:sym typeface="Public Sans"/>
            </a:endParaRPr>
          </a:p>
          <a:p>
            <a:pPr marL="342900" indent="-342900" latinLnBrk="0">
              <a:buFont typeface="Arial" panose="020B0604020202020204" pitchFamily="34" charset="0"/>
              <a:buChar char="•"/>
            </a:pPr>
            <a:r>
              <a:rPr lang="ro-RO" sz="2400" noProof="1">
                <a:ea typeface="+mn-lt"/>
                <a:cs typeface="+mn-lt"/>
                <a:sym typeface="Public Sans"/>
              </a:rPr>
              <a:t>Îmbunătățirea transparenței, securității și eficienței în tranzacțiile energetice și gestionarea datelor. </a:t>
            </a:r>
          </a:p>
          <a:p>
            <a:pPr latinLnBrk="0"/>
            <a:endParaRPr lang="ro-RO" sz="2400" noProof="1">
              <a:ea typeface="+mn-lt"/>
              <a:cs typeface="+mn-lt"/>
              <a:sym typeface="Public Sans"/>
            </a:endParaRPr>
          </a:p>
        </p:txBody>
      </p:sp>
      <p:pic>
        <p:nvPicPr>
          <p:cNvPr id="5" name="Picture 4">
            <a:extLst>
              <a:ext uri="{FF2B5EF4-FFF2-40B4-BE49-F238E27FC236}">
                <a16:creationId xmlns:a16="http://schemas.microsoft.com/office/drawing/2014/main" id="{9CA85008-8E10-5076-370B-3744391EEE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5" y="3429000"/>
            <a:ext cx="4142548" cy="1761908"/>
          </a:xfrm>
          <a:prstGeom prst="rect">
            <a:avLst/>
          </a:prstGeom>
        </p:spPr>
      </p:pic>
      <p:sp>
        <p:nvSpPr>
          <p:cNvPr id="3" name="Title 2">
            <a:extLst>
              <a:ext uri="{FF2B5EF4-FFF2-40B4-BE49-F238E27FC236}">
                <a16:creationId xmlns:a16="http://schemas.microsoft.com/office/drawing/2014/main" id="{43995B6D-14CF-00E9-418F-3CC7663F70EE}"/>
              </a:ext>
            </a:extLst>
          </p:cNvPr>
          <p:cNvSpPr>
            <a:spLocks noGrp="1"/>
          </p:cNvSpPr>
          <p:nvPr>
            <p:ph type="title" idx="4294967295"/>
          </p:nvPr>
        </p:nvSpPr>
        <p:spPr>
          <a:xfrm>
            <a:off x="461010" y="89090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8. Digitalizarea energiei și blockchain – Ce </a:t>
            </a:r>
            <a:r>
              <a:rPr lang="ro-RO" sz="2800" b="1" kern="1200" baseline="0" noProof="1">
                <a:solidFill>
                  <a:srgbClr val="FFFFFF"/>
                </a:solidFill>
                <a:effectLst/>
                <a:latin typeface="Calibri" panose="020F0502020204030204" pitchFamily="34" charset="0"/>
                <a:ea typeface="Public Sans"/>
                <a:cs typeface="Public Sans"/>
              </a:rPr>
              <a:t>este blockchain?</a:t>
            </a:r>
            <a:endParaRPr lang="ro-RO" noProof="1">
              <a:effectLst/>
            </a:endParaRPr>
          </a:p>
          <a:p>
            <a:endParaRPr lang="ro-RO" noProof="1"/>
          </a:p>
        </p:txBody>
      </p:sp>
    </p:spTree>
    <p:extLst>
      <p:ext uri="{BB962C8B-B14F-4D97-AF65-F5344CB8AC3E}">
        <p14:creationId xmlns:p14="http://schemas.microsoft.com/office/powerpoint/2010/main" val="14409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6E650-CA8F-9FD8-0C0B-F33E2147BC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882F1BB-759E-6437-0077-30B98204AE19}"/>
              </a:ext>
            </a:extLst>
          </p:cNvPr>
          <p:cNvSpPr txBox="1"/>
          <p:nvPr/>
        </p:nvSpPr>
        <p:spPr>
          <a:xfrm>
            <a:off x="4408989" y="2312481"/>
            <a:ext cx="7503090" cy="3816429"/>
          </a:xfrm>
          <a:prstGeom prst="rect">
            <a:avLst/>
          </a:prstGeom>
          <a:noFill/>
        </p:spPr>
        <p:txBody>
          <a:bodyPr wrap="square" lIns="91440" tIns="45720" rIns="91440" bIns="45720" rtlCol="0" anchor="t">
            <a:spAutoFit/>
          </a:bodyPr>
          <a:lstStyle/>
          <a:p>
            <a:pPr lvl="0" latinLnBrk="0"/>
            <a:r>
              <a:rPr lang="ro-RO" sz="2200" noProof="1">
                <a:ea typeface="Public Sans"/>
                <a:cs typeface="Public Sans"/>
                <a:sym typeface="Public Sans"/>
              </a:rPr>
              <a:t>În sectorul energetic, tehnologia blockchain poate fi utilizată pentru:</a:t>
            </a:r>
            <a:endParaRPr lang="ro-RO" sz="2200" noProof="1"/>
          </a:p>
          <a:p>
            <a:pPr lvl="0" latinLnBrk="0"/>
            <a:endParaRPr lang="ro-RO" sz="2200" b="1" noProof="1">
              <a:ea typeface="Public Sans"/>
              <a:cs typeface="Public Sans"/>
              <a:sym typeface="Public Sans"/>
            </a:endParaRPr>
          </a:p>
          <a:p>
            <a:pPr marL="342900" lvl="0" indent="-342900" latinLnBrk="0">
              <a:buFont typeface="Arial" panose="020B0604020202020204" pitchFamily="34" charset="0"/>
              <a:buChar char="•"/>
            </a:pPr>
            <a:r>
              <a:rPr lang="ro-RO" sz="2200" b="1" noProof="1">
                <a:ea typeface="Public Sans"/>
                <a:cs typeface="Public Sans"/>
                <a:sym typeface="Public Sans"/>
              </a:rPr>
              <a:t>Tranzacționarea energiei peer-to-peer: </a:t>
            </a:r>
            <a:r>
              <a:rPr lang="ro-RO" sz="2200" noProof="1">
                <a:ea typeface="Public Sans"/>
                <a:cs typeface="Public Sans"/>
                <a:sym typeface="Public Sans"/>
              </a:rPr>
              <a:t>permiterea tranzacționării directe a energiei între consumatori și prosumatori.    </a:t>
            </a:r>
            <a:endParaRPr lang="ro-RO" sz="2200" noProof="1"/>
          </a:p>
          <a:p>
            <a:pPr marL="342900" lvl="0" indent="-342900" latinLnBrk="0">
              <a:buFont typeface="Arial" panose="020B0604020202020204" pitchFamily="34" charset="0"/>
              <a:buChar char="•"/>
            </a:pPr>
            <a:r>
              <a:rPr lang="ro-RO" sz="2200" b="1" noProof="1">
                <a:ea typeface="Public Sans"/>
                <a:cs typeface="Public Sans"/>
                <a:sym typeface="Public Sans"/>
              </a:rPr>
              <a:t>Urmărirea certificatelor de energie regenerabilă: </a:t>
            </a:r>
            <a:r>
              <a:rPr lang="ro-RO" sz="2200" noProof="1">
                <a:ea typeface="Public Sans"/>
                <a:cs typeface="Public Sans"/>
                <a:sym typeface="Public Sans"/>
              </a:rPr>
              <a:t>asigurarea autenticității și trasabilității certificatelor de energie regenerabilă.    </a:t>
            </a:r>
            <a:endParaRPr lang="ro-RO" sz="2200" noProof="1"/>
          </a:p>
          <a:p>
            <a:pPr marL="342900" lvl="0" indent="-342900" latinLnBrk="0">
              <a:buFont typeface="Arial" panose="020B0604020202020204" pitchFamily="34" charset="0"/>
              <a:buChar char="•"/>
            </a:pPr>
            <a:r>
              <a:rPr lang="ro-RO" sz="2200" b="1" noProof="1">
                <a:ea typeface="Public Sans"/>
                <a:cs typeface="Public Sans"/>
                <a:sym typeface="Public Sans"/>
              </a:rPr>
              <a:t>Gestionarea rețelei: </a:t>
            </a:r>
            <a:r>
              <a:rPr lang="ro-RO" sz="2200" noProof="1">
                <a:ea typeface="Public Sans"/>
                <a:cs typeface="Public Sans"/>
                <a:sym typeface="Public Sans"/>
              </a:rPr>
              <a:t>îmbunătățirea securității și eficienței operațiunilor rețelei. Prin adoptarea blockchain, sectorul energetic poate consolida încrederea, reduce costurile de tranzacție și promova inovarea. </a:t>
            </a:r>
            <a:endParaRPr lang="ro-RO" sz="2200" noProof="1"/>
          </a:p>
        </p:txBody>
      </p:sp>
      <p:pic>
        <p:nvPicPr>
          <p:cNvPr id="3" name="Picture 2">
            <a:extLst>
              <a:ext uri="{FF2B5EF4-FFF2-40B4-BE49-F238E27FC236}">
                <a16:creationId xmlns:a16="http://schemas.microsoft.com/office/drawing/2014/main" id="{F7758612-9B27-DB79-791A-E2B9916B99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5" y="3429000"/>
            <a:ext cx="4142548" cy="1761908"/>
          </a:xfrm>
          <a:prstGeom prst="rect">
            <a:avLst/>
          </a:prstGeom>
        </p:spPr>
      </p:pic>
      <p:sp>
        <p:nvSpPr>
          <p:cNvPr id="5" name="Title 4">
            <a:extLst>
              <a:ext uri="{FF2B5EF4-FFF2-40B4-BE49-F238E27FC236}">
                <a16:creationId xmlns:a16="http://schemas.microsoft.com/office/drawing/2014/main" id="{3514CFD6-4894-70FC-4603-569CE5FF3804}"/>
              </a:ext>
            </a:extLst>
          </p:cNvPr>
          <p:cNvSpPr>
            <a:spLocks noGrp="1"/>
          </p:cNvSpPr>
          <p:nvPr>
            <p:ph type="title" idx="4294967295"/>
          </p:nvPr>
        </p:nvSpPr>
        <p:spPr>
          <a:xfrm>
            <a:off x="415290" y="799465"/>
            <a:ext cx="1118616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8. Digitalizarea energiei și blockchain – Blockchain în sectorul energetic</a:t>
            </a:r>
            <a:endParaRPr lang="ro-RO" noProof="1">
              <a:effectLst/>
            </a:endParaRPr>
          </a:p>
          <a:p>
            <a:endParaRPr lang="ro-RO" noProof="1"/>
          </a:p>
        </p:txBody>
      </p:sp>
    </p:spTree>
    <p:extLst>
      <p:ext uri="{BB962C8B-B14F-4D97-AF65-F5344CB8AC3E}">
        <p14:creationId xmlns:p14="http://schemas.microsoft.com/office/powerpoint/2010/main" val="39094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1F56F-11B3-26A9-83E7-7A0D86C42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FD914-6E1D-FE2B-6DDD-D833A01DBA66}"/>
              </a:ext>
            </a:extLst>
          </p:cNvPr>
          <p:cNvSpPr>
            <a:spLocks noGrp="1"/>
          </p:cNvSpPr>
          <p:nvPr>
            <p:ph type="title" idx="4294967295"/>
          </p:nvPr>
        </p:nvSpPr>
        <p:spPr>
          <a:xfrm>
            <a:off x="676405" y="73088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9. Sinergii și soluții integrate </a:t>
            </a:r>
            <a:endParaRPr lang="ro-RO" noProof="1">
              <a:effectLst/>
            </a:endParaRPr>
          </a:p>
          <a:p>
            <a:endParaRPr lang="ro-RO" noProof="1"/>
          </a:p>
        </p:txBody>
      </p:sp>
      <p:sp>
        <p:nvSpPr>
          <p:cNvPr id="4" name="TextBox 3">
            <a:extLst>
              <a:ext uri="{FF2B5EF4-FFF2-40B4-BE49-F238E27FC236}">
                <a16:creationId xmlns:a16="http://schemas.microsoft.com/office/drawing/2014/main" id="{F924B47C-844C-9DED-88EB-FF77D79045FF}"/>
              </a:ext>
            </a:extLst>
          </p:cNvPr>
          <p:cNvSpPr txBox="1"/>
          <p:nvPr/>
        </p:nvSpPr>
        <p:spPr>
          <a:xfrm>
            <a:off x="676405" y="3266162"/>
            <a:ext cx="11138112" cy="2308324"/>
          </a:xfrm>
          <a:prstGeom prst="rect">
            <a:avLst/>
          </a:prstGeom>
          <a:noFill/>
        </p:spPr>
        <p:txBody>
          <a:bodyPr wrap="square" rtlCol="0">
            <a:spAutoFit/>
          </a:bodyPr>
          <a:lstStyle/>
          <a:p>
            <a:pPr algn="ctr" latinLnBrk="0"/>
            <a:r>
              <a:rPr lang="ro-RO" sz="4800" i="1" noProof="1">
                <a:solidFill>
                  <a:schemeClr val="accent2"/>
                </a:solidFill>
              </a:rPr>
              <a:t>Cum se combină circularitatea și digitalizarea în sectorul energetic?</a:t>
            </a:r>
          </a:p>
          <a:p>
            <a:pPr algn="ctr" latinLnBrk="0"/>
            <a:endParaRPr lang="ro-RO" sz="4800" i="1" noProof="1">
              <a:solidFill>
                <a:schemeClr val="accent2"/>
              </a:solidFill>
            </a:endParaRPr>
          </a:p>
        </p:txBody>
      </p:sp>
    </p:spTree>
    <p:extLst>
      <p:ext uri="{BB962C8B-B14F-4D97-AF65-F5344CB8AC3E}">
        <p14:creationId xmlns:p14="http://schemas.microsoft.com/office/powerpoint/2010/main" val="686160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2C3F4-8B82-1BFC-94A6-E2AA6704DEC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5B97449-922D-18C4-57F0-B14AA2A3A218}"/>
              </a:ext>
            </a:extLst>
          </p:cNvPr>
          <p:cNvSpPr txBox="1"/>
          <p:nvPr/>
        </p:nvSpPr>
        <p:spPr>
          <a:xfrm>
            <a:off x="4171167" y="2126125"/>
            <a:ext cx="7643350" cy="3477875"/>
          </a:xfrm>
          <a:prstGeom prst="rect">
            <a:avLst/>
          </a:prstGeom>
          <a:noFill/>
        </p:spPr>
        <p:txBody>
          <a:bodyPr wrap="square" rtlCol="0">
            <a:spAutoFit/>
          </a:bodyPr>
          <a:lstStyle/>
          <a:p>
            <a:pPr lvl="0" latinLnBrk="0"/>
            <a:r>
              <a:rPr lang="ro-RO" sz="2000" noProof="1">
                <a:ea typeface="Public Sans"/>
                <a:cs typeface="Public Sans"/>
                <a:sym typeface="Public Sans"/>
              </a:rPr>
              <a:t>Circularitatea și digitalizarea sunt combinate pentru a crea soluții energetice inovatoare și durabile. </a:t>
            </a:r>
            <a:r>
              <a:rPr lang="ro-RO" sz="2000" noProof="1">
                <a:solidFill>
                  <a:srgbClr val="2B2C30"/>
                </a:solidFill>
                <a:ea typeface="Public Sans"/>
                <a:cs typeface="Public Sans"/>
                <a:sym typeface="Public Sans"/>
              </a:rPr>
              <a:t>Exemple:</a:t>
            </a:r>
            <a:endParaRPr lang="ro-RO" sz="2000" noProof="1"/>
          </a:p>
          <a:p>
            <a:pPr marL="342900" lvl="0" indent="-342900" latinLnBrk="0">
              <a:buFont typeface="Arial" panose="020B0604020202020204" pitchFamily="34" charset="0"/>
              <a:buChar char="•"/>
            </a:pPr>
            <a:r>
              <a:rPr lang="ro-RO" sz="2000" b="1" noProof="1">
                <a:solidFill>
                  <a:srgbClr val="2B2C30"/>
                </a:solidFill>
                <a:ea typeface="Public Sans"/>
                <a:cs typeface="Public Sans"/>
                <a:sym typeface="Public Sans"/>
              </a:rPr>
              <a:t>Sisteme inteligente de gestionare a energiei în locuințe: </a:t>
            </a:r>
            <a:r>
              <a:rPr lang="ro-RO" sz="2000" noProof="1">
                <a:solidFill>
                  <a:srgbClr val="2B2C30"/>
                </a:solidFill>
                <a:ea typeface="Public Sans"/>
                <a:cs typeface="Public Sans"/>
                <a:sym typeface="Public Sans"/>
              </a:rPr>
              <a:t>integrarea contoarelor inteligente, a dispozitivelor IoT și a analizei datelor pentru optimizarea consumului de energie în locuințe.    </a:t>
            </a:r>
            <a:endParaRPr lang="ro-RO" sz="2000" noProof="1"/>
          </a:p>
          <a:p>
            <a:pPr marL="342900" lvl="0" indent="-342900" latinLnBrk="0">
              <a:buFont typeface="Arial" panose="020B0604020202020204" pitchFamily="34" charset="0"/>
              <a:buChar char="•"/>
            </a:pPr>
            <a:r>
              <a:rPr lang="ro-RO" sz="2000" b="1" noProof="1">
                <a:solidFill>
                  <a:srgbClr val="2B2C30"/>
                </a:solidFill>
                <a:ea typeface="Public Sans"/>
                <a:cs typeface="Public Sans"/>
                <a:sym typeface="Public Sans"/>
              </a:rPr>
              <a:t>Centralele electrice virtuale: </a:t>
            </a:r>
            <a:r>
              <a:rPr lang="ro-RO" sz="2000" noProof="1">
                <a:solidFill>
                  <a:srgbClr val="2B2C30"/>
                </a:solidFill>
                <a:ea typeface="Public Sans"/>
                <a:cs typeface="Public Sans"/>
                <a:sym typeface="Public Sans"/>
              </a:rPr>
              <a:t>agregarea resurselor energetice distribuite, cum ar fi panourile solare de pe acoperișuri și bateriile vehiculelor electrice, pentru a furniza servicii de rețea.    </a:t>
            </a:r>
            <a:endParaRPr lang="ro-RO" sz="2000" noProof="1"/>
          </a:p>
          <a:p>
            <a:pPr marL="342900" lvl="0" indent="-342900" latinLnBrk="0">
              <a:buFont typeface="Arial" panose="020B0604020202020204" pitchFamily="34" charset="0"/>
              <a:buChar char="•"/>
            </a:pPr>
            <a:r>
              <a:rPr lang="ro-RO" sz="2000" b="1" noProof="1">
                <a:solidFill>
                  <a:srgbClr val="2B2C30"/>
                </a:solidFill>
                <a:ea typeface="Public Sans"/>
                <a:cs typeface="Public Sans"/>
                <a:sym typeface="Public Sans"/>
              </a:rPr>
              <a:t>Comunități energetice circulare: </a:t>
            </a:r>
            <a:r>
              <a:rPr lang="ro-RO" sz="2000" noProof="1">
                <a:solidFill>
                  <a:srgbClr val="2B2C30"/>
                </a:solidFill>
                <a:ea typeface="Public Sans"/>
                <a:cs typeface="Public Sans"/>
                <a:sym typeface="Public Sans"/>
              </a:rPr>
              <a:t>crearea de sisteme energetice locale care acordă prioritate energiei regenerabile, eficienței energetice și partajării resurselor.   </a:t>
            </a:r>
            <a:endParaRPr lang="ro-RO" sz="2000" noProof="1"/>
          </a:p>
        </p:txBody>
      </p:sp>
      <p:pic>
        <p:nvPicPr>
          <p:cNvPr id="5" name="Picture 4">
            <a:extLst>
              <a:ext uri="{FF2B5EF4-FFF2-40B4-BE49-F238E27FC236}">
                <a16:creationId xmlns:a16="http://schemas.microsoft.com/office/drawing/2014/main" id="{BED68B75-F143-2F42-652B-71785676BCE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13" y="3106454"/>
            <a:ext cx="3845489" cy="2563659"/>
          </a:xfrm>
          <a:prstGeom prst="rect">
            <a:avLst/>
          </a:prstGeom>
        </p:spPr>
      </p:pic>
      <p:sp>
        <p:nvSpPr>
          <p:cNvPr id="3" name="Title 2">
            <a:extLst>
              <a:ext uri="{FF2B5EF4-FFF2-40B4-BE49-F238E27FC236}">
                <a16:creationId xmlns:a16="http://schemas.microsoft.com/office/drawing/2014/main" id="{377B7387-0F4F-71AD-3DA3-FE3439A49084}"/>
              </a:ext>
            </a:extLst>
          </p:cNvPr>
          <p:cNvSpPr>
            <a:spLocks noGrp="1"/>
          </p:cNvSpPr>
          <p:nvPr>
            <p:ph type="title" idx="4294967295"/>
          </p:nvPr>
        </p:nvSpPr>
        <p:spPr>
          <a:xfrm>
            <a:off x="529590" y="69659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9. Sinergii și soluții integrate: </a:t>
            </a:r>
            <a:r>
              <a:rPr lang="ro-RO" sz="2800" b="1" kern="1200" baseline="0" noProof="1">
                <a:solidFill>
                  <a:srgbClr val="FFFFFF"/>
                </a:solidFill>
                <a:effectLst/>
                <a:latin typeface="Calibri" panose="020F0502020204030204" pitchFamily="34" charset="0"/>
                <a:ea typeface="Public Sans"/>
                <a:cs typeface="Public Sans"/>
              </a:rPr>
              <a:t>Mai multe detalii</a:t>
            </a:r>
            <a:endParaRPr lang="ro-RO" noProof="1">
              <a:effectLst/>
            </a:endParaRPr>
          </a:p>
          <a:p>
            <a:endParaRPr lang="ro-RO" noProof="1"/>
          </a:p>
        </p:txBody>
      </p:sp>
    </p:spTree>
    <p:extLst>
      <p:ext uri="{BB962C8B-B14F-4D97-AF65-F5344CB8AC3E}">
        <p14:creationId xmlns:p14="http://schemas.microsoft.com/office/powerpoint/2010/main" val="234951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o-RO" sz="1400" b="1" noProof="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o-RO" sz="1400" b="1" noProof="1">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o-RO" sz="1400" b="1" noProof="1">
              <a:solidFill>
                <a:srgbClr val="322F32"/>
              </a:solidFill>
            </a:endParaRPr>
          </a:p>
        </p:txBody>
      </p:sp>
      <p:sp>
        <p:nvSpPr>
          <p:cNvPr id="4" name="Title 3">
            <a:extLst>
              <a:ext uri="{FF2B5EF4-FFF2-40B4-BE49-F238E27FC236}">
                <a16:creationId xmlns:a16="http://schemas.microsoft.com/office/drawing/2014/main" id="{CFB409A3-5623-D0CF-445F-9201556440F9}"/>
              </a:ext>
            </a:extLst>
          </p:cNvPr>
          <p:cNvSpPr>
            <a:spLocks noGrp="1"/>
          </p:cNvSpPr>
          <p:nvPr>
            <p:ph type="title" idx="4294967295"/>
          </p:nvPr>
        </p:nvSpPr>
        <p:spPr>
          <a:xfrm>
            <a:off x="753706" y="780012"/>
            <a:ext cx="10515600" cy="1325563"/>
          </a:xfrm>
          <a:prstGeom prst="rect">
            <a:avLst/>
          </a:prstGeom>
        </p:spPr>
        <p:txBody>
          <a:bodyPr/>
          <a:lstStyle/>
          <a:p>
            <a:r>
              <a:rPr lang="ro-RO" sz="2800" noProof="1">
                <a:solidFill>
                  <a:schemeClr val="tx2"/>
                </a:solidFill>
              </a:rPr>
              <a:t>Pașii următori</a:t>
            </a: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ro-RO" sz="2400" noProof="1"/>
              <a:t>Dacă doriți să aflați mai multe despre tranziția energetică digitală și circularitate, următoarele resurse vă pot fi utile: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ro-RO" noProof="1"/>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ro-RO" noProof="1"/>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ro-RO" noProof="1"/>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ro-RO" noProof="1"/>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ro-RO" noProof="1"/>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ro-RO" noProof="1"/>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ro-RO" noProof="1"/>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ro-RO" noProof="1"/>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71951"/>
            <a:ext cx="2175491" cy="1477328"/>
          </a:xfrm>
          <a:prstGeom prst="rect">
            <a:avLst/>
          </a:prstGeom>
          <a:noFill/>
        </p:spPr>
        <p:txBody>
          <a:bodyPr wrap="square" lIns="91440" tIns="45720" rIns="91440" bIns="45720" rtlCol="0" anchor="t" anchorCtr="0">
            <a:spAutoFit/>
          </a:bodyPr>
          <a:lstStyle/>
          <a:p>
            <a:pPr algn="ctr"/>
            <a:r>
              <a:rPr lang="ro-RO" noProof="1">
                <a:solidFill>
                  <a:srgbClr val="373737"/>
                </a:solidFill>
                <a:ea typeface="맑은 고딕"/>
              </a:rPr>
              <a:t>Citiți </a:t>
            </a:r>
            <a:r>
              <a:rPr lang="ro-RO" i="1" noProof="1">
                <a:solidFill>
                  <a:srgbClr val="373737"/>
                </a:solidFill>
                <a:ea typeface="맑은 고딕"/>
                <a:hlinkClick r:id="rId3"/>
              </a:rPr>
              <a:t>Explorarea sinergiei energiei regenerabile în cadrul economiei circulare...</a:t>
            </a:r>
            <a:endParaRPr lang="ro-RO" noProof="1">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ro-RO" noProof="1"/>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ro-RO" noProof="1"/>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ro-RO" noProof="1"/>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ro-RO" noProof="1"/>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ro-RO" noProof="1"/>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ro-RO" noProof="1"/>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ro-RO" noProof="1"/>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ro-RO" noProof="1"/>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589297"/>
            <a:ext cx="2364667" cy="1754326"/>
          </a:xfrm>
          <a:prstGeom prst="rect">
            <a:avLst/>
          </a:prstGeom>
          <a:noFill/>
        </p:spPr>
        <p:txBody>
          <a:bodyPr wrap="square" lIns="91440" tIns="45720" rIns="91440" bIns="45720" rtlCol="0" anchor="t" anchorCtr="0">
            <a:spAutoFit/>
          </a:bodyPr>
          <a:lstStyle/>
          <a:p>
            <a:pPr algn="ctr" latinLnBrk="0"/>
            <a:r>
              <a:rPr lang="ro-RO" noProof="1">
                <a:solidFill>
                  <a:srgbClr val="373737"/>
                </a:solidFill>
                <a:ea typeface="맑은 고딕"/>
              </a:rPr>
              <a:t>Citiți </a:t>
            </a:r>
            <a:r>
              <a:rPr lang="ro-RO" i="1" noProof="1">
                <a:solidFill>
                  <a:srgbClr val="373737"/>
                </a:solidFill>
                <a:ea typeface="맑은 고딕"/>
                <a:hlinkClick r:id="rId4"/>
              </a:rPr>
              <a:t>De la LCA la proiectarea circulară: un studiu comparativ al instrumentelor digitale pentru mediul construit</a:t>
            </a:r>
            <a:endParaRPr lang="ro-RO" i="1" noProof="1">
              <a:solidFill>
                <a:srgbClr val="373737"/>
              </a:solidFill>
              <a:ea typeface="맑은 고딕"/>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ro-RO" noProof="1"/>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ro-RO" noProof="1"/>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ro-RO" noProof="1"/>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ro-RO" noProof="1"/>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89297"/>
            <a:ext cx="2338969" cy="1477328"/>
          </a:xfrm>
          <a:prstGeom prst="rect">
            <a:avLst/>
          </a:prstGeom>
          <a:noFill/>
        </p:spPr>
        <p:txBody>
          <a:bodyPr wrap="square" rtlCol="0" anchor="t" anchorCtr="0">
            <a:spAutoFit/>
          </a:bodyPr>
          <a:lstStyle/>
          <a:p>
            <a:pPr algn="ctr" latinLnBrk="0"/>
            <a:r>
              <a:rPr lang="ro-RO" noProof="1">
                <a:solidFill>
                  <a:srgbClr val="373737"/>
                </a:solidFill>
              </a:rPr>
              <a:t>Citiți </a:t>
            </a:r>
            <a:r>
              <a:rPr lang="ro-RO" i="1" noProof="1">
                <a:solidFill>
                  <a:srgbClr val="373737"/>
                </a:solidFill>
                <a:hlinkClick r:id="rId5"/>
              </a:rPr>
              <a:t>Circularitatea ca motor al tranziției energetice în transportul public – o privire spre viitor</a:t>
            </a:r>
            <a:r>
              <a:rPr lang="ro-RO" i="1" noProof="1">
                <a:solidFill>
                  <a:srgbClr val="373737"/>
                </a:solidFill>
              </a:rPr>
              <a:t>. </a:t>
            </a:r>
            <a:endParaRPr lang="ro-RO" noProof="1">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71393" y="2063163"/>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o-RO" sz="1400" b="1" noProof="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ro-RO" noProof="1"/>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ro-RO" noProof="1"/>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ro-RO" noProof="1"/>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ro-RO" noProof="1"/>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ro-RO" noProof="1"/>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ro-RO" noProof="1"/>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ro-RO" noProof="1"/>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200329"/>
          </a:xfrm>
          <a:prstGeom prst="rect">
            <a:avLst/>
          </a:prstGeom>
          <a:noFill/>
        </p:spPr>
        <p:txBody>
          <a:bodyPr wrap="square" rtlCol="0" anchor="t" anchorCtr="0">
            <a:spAutoFit/>
          </a:bodyPr>
          <a:lstStyle/>
          <a:p>
            <a:pPr algn="ctr"/>
            <a:r>
              <a:rPr lang="ro-RO" noProof="1">
                <a:solidFill>
                  <a:srgbClr val="373737"/>
                </a:solidFill>
                <a:hlinkClick r:id="rId6"/>
              </a:rPr>
              <a:t>Aflați mai multe despre materialele de învățare ale proiectului Every1.</a:t>
            </a:r>
            <a:endParaRPr lang="ro-RO" noProof="1">
              <a:solidFill>
                <a:srgbClr val="373737"/>
              </a:solidFill>
            </a:endParaRPr>
          </a:p>
        </p:txBody>
      </p:sp>
    </p:spTree>
    <p:extLst>
      <p:ext uri="{BB962C8B-B14F-4D97-AF65-F5344CB8AC3E}">
        <p14:creationId xmlns:p14="http://schemas.microsoft.com/office/powerpoint/2010/main" val="431303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4524315"/>
          </a:xfrm>
          <a:prstGeom prst="rect">
            <a:avLst/>
          </a:prstGeom>
          <a:noFill/>
        </p:spPr>
        <p:txBody>
          <a:bodyPr wrap="square" lIns="91440" tIns="45720" rIns="91440" bIns="45720" rtlCol="0" anchor="t">
            <a:spAutoFit/>
          </a:bodyPr>
          <a:lstStyle/>
          <a:p>
            <a:pPr latinLnBrk="0"/>
            <a:r>
              <a:rPr lang="ro-RO" sz="1600" noProof="1"/>
              <a:t>Prezentarea “Circularitatea și tranziția energetică digitală” a fost realizată de proiectul Every1 și este licențiată </a:t>
            </a:r>
            <a:r>
              <a:rPr lang="ro-RO" sz="1600" noProof="1">
                <a:hlinkClick r:id="rId3"/>
              </a:rPr>
              <a:t>CC BY-SA 4.0</a:t>
            </a:r>
            <a:r>
              <a:rPr lang="ro-RO" sz="1600" noProof="1"/>
              <a:t>, cu excepția cazului în care se specifică altfel. </a:t>
            </a:r>
          </a:p>
          <a:p>
            <a:pPr latinLnBrk="0"/>
            <a:endParaRPr lang="ro-RO" sz="1600" noProof="1"/>
          </a:p>
          <a:p>
            <a:pPr latinLnBrk="0"/>
            <a:r>
              <a:rPr lang="ro-RO" sz="1600" noProof="1"/>
              <a:t>Imaginile utilizate în această prezentare sunt următoarele: </a:t>
            </a:r>
          </a:p>
          <a:p>
            <a:pPr latinLnBrk="0"/>
            <a:endParaRPr lang="ro-RO" sz="1600" noProof="1"/>
          </a:p>
          <a:p>
            <a:pPr marL="285750" indent="-285750" latinLnBrk="0">
              <a:buFont typeface="Arial" panose="020B0604020202020204" pitchFamily="34" charset="0"/>
              <a:buChar char="•"/>
            </a:pPr>
            <a:r>
              <a:rPr lang="ro-RO" sz="1600" noProof="1">
                <a:solidFill>
                  <a:schemeClr val="dk1"/>
                </a:solidFill>
                <a:ea typeface="Public Sans"/>
                <a:cs typeface="Public Sans"/>
                <a:sym typeface="Public Sans"/>
              </a:rPr>
              <a:t>Imaginea de copertă: </a:t>
            </a:r>
            <a:r>
              <a:rPr lang="ro-RO" sz="1600" i="1" noProof="1">
                <a:solidFill>
                  <a:schemeClr val="dk1"/>
                </a:solidFill>
                <a:ea typeface="Public Sans"/>
                <a:cs typeface="Public Sans"/>
                <a:sym typeface="Public Sans"/>
                <a:hlinkClick r:id="rId4"/>
              </a:rPr>
              <a:t>Circular </a:t>
            </a:r>
            <a:r>
              <a:rPr lang="ro-RO" sz="1600" noProof="1">
                <a:solidFill>
                  <a:schemeClr val="dk1"/>
                </a:solidFill>
                <a:ea typeface="Public Sans"/>
                <a:cs typeface="Public Sans"/>
                <a:sym typeface="Public Sans"/>
              </a:rPr>
              <a:t>de @ondasderuido este licențiată </a:t>
            </a:r>
            <a:r>
              <a:rPr lang="ro-RO" sz="1600" noProof="1">
                <a:solidFill>
                  <a:schemeClr val="dk1"/>
                </a:solidFill>
                <a:ea typeface="Public Sans"/>
                <a:cs typeface="Public Sans"/>
                <a:sym typeface="Public Sans"/>
                <a:hlinkClick r:id="rId5"/>
              </a:rPr>
              <a:t>CC BY-SA 2.0</a:t>
            </a:r>
            <a:r>
              <a:rPr lang="ro-RO" sz="1600" noProof="1">
                <a:solidFill>
                  <a:schemeClr val="dk1"/>
                </a:solidFill>
                <a:ea typeface="Public Sans"/>
                <a:cs typeface="Public Sans"/>
                <a:sym typeface="Public Sans"/>
              </a:rPr>
              <a:t>. </a:t>
            </a:r>
            <a:endParaRPr lang="ro-RO" sz="1600" b="0" i="0" u="sng" strike="noStrike" cap="none" noProof="1">
              <a:solidFill>
                <a:srgbClr val="000000"/>
              </a:solidFill>
              <a:ea typeface="Public Sans"/>
              <a:cs typeface="Public Sans"/>
            </a:endParaRPr>
          </a:p>
          <a:p>
            <a:pPr marL="285750" indent="-285750" latinLnBrk="0">
              <a:buFont typeface="Arial" panose="020B0604020202020204" pitchFamily="34" charset="0"/>
              <a:buChar char="•"/>
            </a:pPr>
            <a:r>
              <a:rPr lang="ro-RO" sz="1600" noProof="1">
                <a:solidFill>
                  <a:schemeClr val="dk1"/>
                </a:solidFill>
                <a:ea typeface="Public Sans"/>
                <a:cs typeface="Public Sans"/>
                <a:sym typeface="Public Sans"/>
              </a:rPr>
              <a:t>Imaginea textului introductiv: </a:t>
            </a:r>
            <a:r>
              <a:rPr lang="ro-RO" sz="1600" i="1" noProof="1">
                <a:solidFill>
                  <a:schemeClr val="dk1"/>
                </a:solidFill>
                <a:ea typeface="Public Sans"/>
                <a:cs typeface="Public Sans"/>
                <a:sym typeface="Public Sans"/>
                <a:hlinkClick r:id="rId6"/>
              </a:rPr>
              <a:t>Circular lights </a:t>
            </a:r>
            <a:r>
              <a:rPr lang="ro-RO" sz="1600" noProof="1">
                <a:solidFill>
                  <a:schemeClr val="dk1"/>
                </a:solidFill>
                <a:ea typeface="Public Sans"/>
                <a:cs typeface="Public Sans"/>
                <a:sym typeface="Public Sans"/>
              </a:rPr>
              <a:t>de Hugh Bell este licențiată </a:t>
            </a:r>
            <a:r>
              <a:rPr lang="ro-RO" sz="1600" noProof="1">
                <a:solidFill>
                  <a:schemeClr val="dk1"/>
                </a:solidFill>
                <a:ea typeface="Public Sans"/>
                <a:cs typeface="Public Sans"/>
                <a:sym typeface="Public Sans"/>
                <a:hlinkClick r:id="rId7"/>
              </a:rPr>
              <a:t>CC BY-NC 2.0</a:t>
            </a:r>
            <a:r>
              <a:rPr lang="ro-RO" sz="1600" noProof="1">
                <a:solidFill>
                  <a:schemeClr val="dk1"/>
                </a:solidFill>
                <a:ea typeface="Public Sans"/>
                <a:cs typeface="Public Sans"/>
                <a:sym typeface="Public Sans"/>
              </a:rPr>
              <a:t>.</a:t>
            </a:r>
            <a:endParaRPr lang="ro-RO" sz="1600" u="sng" noProof="1">
              <a:solidFill>
                <a:schemeClr val="dk1"/>
              </a:solidFill>
              <a:ea typeface="Public Sans"/>
              <a:cs typeface="Public Sans"/>
              <a:sym typeface="Public Sans"/>
            </a:endParaRPr>
          </a:p>
          <a:p>
            <a:pPr marL="285750" indent="-285750" latinLnBrk="0">
              <a:buFont typeface="Arial" panose="020B0604020202020204" pitchFamily="34" charset="0"/>
              <a:buChar char="•"/>
            </a:pPr>
            <a:r>
              <a:rPr lang="ro-RO" sz="1600" noProof="1">
                <a:solidFill>
                  <a:schemeClr val="dk1"/>
                </a:solidFill>
                <a:ea typeface="Public Sans"/>
                <a:cs typeface="Public Sans"/>
                <a:sym typeface="Public Sans"/>
              </a:rPr>
              <a:t>Întrebarea 1: </a:t>
            </a:r>
            <a:r>
              <a:rPr lang="ro-RO" sz="1600" noProof="1">
                <a:solidFill>
                  <a:schemeClr val="dk1"/>
                </a:solidFill>
                <a:ea typeface="Public Sans"/>
                <a:cs typeface="Public Sans"/>
                <a:sym typeface="Public Sans"/>
                <a:hlinkClick r:id="rId8"/>
              </a:rPr>
              <a:t>Reduce Reuse Recycle </a:t>
            </a:r>
            <a:r>
              <a:rPr lang="ro-RO" sz="1600" noProof="1">
                <a:solidFill>
                  <a:schemeClr val="dk1"/>
                </a:solidFill>
                <a:ea typeface="Public Sans"/>
                <a:cs typeface="Public Sans"/>
                <a:sym typeface="Public Sans"/>
              </a:rPr>
              <a:t>de Steve Snodgrass este licențiată </a:t>
            </a:r>
            <a:r>
              <a:rPr lang="ro-RO" sz="1600" noProof="1">
                <a:solidFill>
                  <a:schemeClr val="dk1"/>
                </a:solidFill>
                <a:ea typeface="Public Sans"/>
                <a:cs typeface="Public Sans"/>
                <a:sym typeface="Public Sans"/>
                <a:hlinkClick r:id="rId9"/>
              </a:rPr>
              <a:t>CC BY 2.0.</a:t>
            </a:r>
            <a:endParaRPr lang="ro-RO" sz="1600" noProof="1">
              <a:solidFill>
                <a:schemeClr val="dk1"/>
              </a:solidFill>
              <a:ea typeface="Public Sans"/>
              <a:cs typeface="Public Sans"/>
              <a:sym typeface="Public Sans"/>
            </a:endParaRPr>
          </a:p>
          <a:p>
            <a:pPr marL="285750" indent="-285750" latinLnBrk="0">
              <a:buFont typeface="Arial" panose="020B0604020202020204" pitchFamily="34" charset="0"/>
              <a:buChar char="•"/>
            </a:pPr>
            <a:r>
              <a:rPr lang="ro-RO" sz="1600" noProof="1">
                <a:solidFill>
                  <a:schemeClr val="dk1"/>
                </a:solidFill>
                <a:ea typeface="Public Sans"/>
                <a:cs typeface="Public Sans"/>
                <a:sym typeface="Public Sans"/>
              </a:rPr>
              <a:t>Întrebarea a doua: </a:t>
            </a:r>
            <a:r>
              <a:rPr lang="ro-RO" sz="1600" noProof="1">
                <a:solidFill>
                  <a:schemeClr val="dk1"/>
                </a:solidFill>
                <a:ea typeface="Public Sans"/>
                <a:cs typeface="Public Sans"/>
                <a:sym typeface="Public Sans"/>
                <a:hlinkClick r:id="rId10"/>
              </a:rPr>
              <a:t>Circular Patterns </a:t>
            </a:r>
            <a:r>
              <a:rPr lang="ro-RO" sz="1600" noProof="1">
                <a:solidFill>
                  <a:schemeClr val="dk1"/>
                </a:solidFill>
                <a:ea typeface="Public Sans"/>
                <a:cs typeface="Public Sans"/>
                <a:sym typeface="Public Sans"/>
              </a:rPr>
              <a:t>de Henry Burrows este licențiată </a:t>
            </a:r>
            <a:r>
              <a:rPr lang="ro-RO" sz="1600" noProof="1">
                <a:solidFill>
                  <a:schemeClr val="dk1"/>
                </a:solidFill>
                <a:ea typeface="Public Sans"/>
                <a:cs typeface="Public Sans"/>
                <a:sym typeface="Public Sans"/>
                <a:hlinkClick r:id="rId5"/>
              </a:rPr>
              <a:t>CC BY-SA 2.0</a:t>
            </a:r>
            <a:r>
              <a:rPr lang="ro-RO" sz="1600" noProof="1">
                <a:solidFill>
                  <a:schemeClr val="dk1"/>
                </a:solidFill>
                <a:ea typeface="Public Sans"/>
                <a:cs typeface="Public Sans"/>
                <a:sym typeface="Public Sans"/>
              </a:rPr>
              <a:t>. </a:t>
            </a:r>
          </a:p>
          <a:p>
            <a:pPr marL="285750" indent="-285750" latinLnBrk="0">
              <a:buFont typeface="Arial" panose="020B0604020202020204" pitchFamily="34" charset="0"/>
              <a:buChar char="•"/>
            </a:pPr>
            <a:r>
              <a:rPr lang="ro-RO" sz="1600" noProof="1">
                <a:solidFill>
                  <a:schemeClr val="dk1"/>
                </a:solidFill>
                <a:ea typeface="Public Sans"/>
                <a:cs typeface="Public Sans"/>
                <a:sym typeface="Public Sans"/>
              </a:rPr>
              <a:t>Întrebarea trei: </a:t>
            </a:r>
            <a:r>
              <a:rPr lang="ro-RO" sz="1600" noProof="1">
                <a:solidFill>
                  <a:schemeClr val="dk1"/>
                </a:solidFill>
                <a:ea typeface="Public Sans"/>
                <a:cs typeface="Public Sans"/>
                <a:sym typeface="Public Sans"/>
                <a:hlinkClick r:id="rId11"/>
              </a:rPr>
              <a:t>data </a:t>
            </a:r>
            <a:r>
              <a:rPr lang="ro-RO" sz="1600" noProof="1">
                <a:solidFill>
                  <a:schemeClr val="dk1"/>
                </a:solidFill>
                <a:ea typeface="Public Sans"/>
                <a:cs typeface="Public Sans"/>
                <a:sym typeface="Public Sans"/>
              </a:rPr>
              <a:t>de Arismendy Polanco este pe </a:t>
            </a:r>
            <a:r>
              <a:rPr lang="ro-RO" sz="1600" noProof="1">
                <a:solidFill>
                  <a:schemeClr val="dk1"/>
                </a:solidFill>
                <a:ea typeface="Public Sans"/>
                <a:cs typeface="Public Sans"/>
                <a:sym typeface="Public Sans"/>
                <a:hlinkClick r:id="rId12"/>
              </a:rPr>
              <a:t>Public Domain Mark 1.0 Universal</a:t>
            </a:r>
            <a:r>
              <a:rPr lang="ro-RO" sz="1600" noProof="1">
                <a:solidFill>
                  <a:schemeClr val="dk1"/>
                </a:solidFill>
                <a:ea typeface="Public Sans"/>
                <a:cs typeface="Public Sans"/>
                <a:sym typeface="Public Sans"/>
              </a:rPr>
              <a:t>. </a:t>
            </a:r>
          </a:p>
          <a:p>
            <a:pPr marL="285750" indent="-285750" latinLnBrk="0">
              <a:buFont typeface="Arial" panose="020B0604020202020204" pitchFamily="34" charset="0"/>
              <a:buChar char="•"/>
            </a:pPr>
            <a:r>
              <a:rPr lang="ro-RO" sz="1600" noProof="1">
                <a:solidFill>
                  <a:schemeClr val="dk1"/>
                </a:solidFill>
                <a:ea typeface="Public Sans"/>
                <a:cs typeface="Public Sans"/>
                <a:sym typeface="Public Sans"/>
              </a:rPr>
              <a:t>Întrebarea patru: </a:t>
            </a:r>
            <a:r>
              <a:rPr lang="ro-RO" sz="1600" noProof="1">
                <a:solidFill>
                  <a:schemeClr val="dk1"/>
                </a:solidFill>
                <a:ea typeface="Public Sans"/>
                <a:cs typeface="Public Sans"/>
                <a:sym typeface="Public Sans"/>
                <a:hlinkClick r:id="rId13"/>
              </a:rPr>
              <a:t>Digital City </a:t>
            </a:r>
            <a:r>
              <a:rPr lang="ro-RO" sz="1600" noProof="1">
                <a:solidFill>
                  <a:schemeClr val="dk1"/>
                </a:solidFill>
                <a:ea typeface="Public Sans"/>
                <a:cs typeface="Public Sans"/>
                <a:sym typeface="Public Sans"/>
              </a:rPr>
              <a:t>de scratch-media este licențiată </a:t>
            </a:r>
            <a:r>
              <a:rPr lang="ro-RO" sz="1600" noProof="1">
                <a:solidFill>
                  <a:schemeClr val="dk1"/>
                </a:solidFill>
                <a:ea typeface="Public Sans"/>
                <a:cs typeface="Public Sans"/>
                <a:sym typeface="Public Sans"/>
                <a:hlinkClick r:id="rId14"/>
              </a:rPr>
              <a:t>CC BY-NC-ND 2.0</a:t>
            </a:r>
            <a:r>
              <a:rPr lang="ro-RO" sz="1600" noProof="1">
                <a:solidFill>
                  <a:schemeClr val="dk1"/>
                </a:solidFill>
                <a:ea typeface="Public Sans"/>
                <a:cs typeface="Public Sans"/>
                <a:sym typeface="Public Sans"/>
              </a:rPr>
              <a:t>. </a:t>
            </a:r>
          </a:p>
          <a:p>
            <a:pPr marL="285750" indent="-285750" latinLnBrk="0">
              <a:buFont typeface="Arial" panose="020B0604020202020204" pitchFamily="34" charset="0"/>
              <a:buChar char="•"/>
            </a:pPr>
            <a:r>
              <a:rPr lang="ro-RO" sz="1600" noProof="1">
                <a:solidFill>
                  <a:schemeClr val="dk1"/>
                </a:solidFill>
                <a:ea typeface="Public Sans"/>
                <a:cs typeface="Public Sans"/>
                <a:sym typeface="Public Sans"/>
              </a:rPr>
              <a:t>Întrebarea cinci: </a:t>
            </a:r>
            <a:r>
              <a:rPr lang="ro-RO" sz="1600" noProof="1">
                <a:solidFill>
                  <a:schemeClr val="dk1"/>
                </a:solidFill>
                <a:ea typeface="Public Sans"/>
                <a:cs typeface="Public Sans"/>
                <a:sym typeface="Public Sans"/>
                <a:hlinkClick r:id="rId15"/>
              </a:rPr>
              <a:t>o clădire înaltă cu multe ferestre, cu Bosco Verticale în fundal, </a:t>
            </a:r>
            <a:r>
              <a:rPr lang="ro-RO" sz="1600" noProof="1">
                <a:solidFill>
                  <a:schemeClr val="dk1"/>
                </a:solidFill>
                <a:ea typeface="Public Sans"/>
                <a:cs typeface="Public Sans"/>
                <a:sym typeface="Public Sans"/>
              </a:rPr>
              <a:t>de José Jóvena, prin intermediul unei </a:t>
            </a:r>
            <a:r>
              <a:rPr lang="ro-RO" sz="1600" noProof="1">
                <a:solidFill>
                  <a:schemeClr val="dk1"/>
                </a:solidFill>
                <a:ea typeface="Public Sans"/>
                <a:cs typeface="Public Sans"/>
                <a:sym typeface="Public Sans"/>
                <a:hlinkClick r:id="rId16"/>
              </a:rPr>
              <a:t>licențe Unsplash</a:t>
            </a:r>
            <a:r>
              <a:rPr lang="ro-RO" sz="1600" noProof="1">
                <a:solidFill>
                  <a:schemeClr val="dk1"/>
                </a:solidFill>
                <a:ea typeface="Public Sans"/>
                <a:cs typeface="Public Sans"/>
                <a:sym typeface="Public Sans"/>
              </a:rPr>
              <a:t>. </a:t>
            </a:r>
          </a:p>
          <a:p>
            <a:pPr marL="285750" indent="-285750" latinLnBrk="0">
              <a:buFont typeface="Arial" panose="020B0604020202020204" pitchFamily="34" charset="0"/>
              <a:buChar char="•"/>
            </a:pPr>
            <a:r>
              <a:rPr lang="ro-RO" sz="1600" noProof="1">
                <a:solidFill>
                  <a:schemeClr val="dk1"/>
                </a:solidFill>
                <a:ea typeface="Public Sans"/>
                <a:cs typeface="Public Sans"/>
                <a:sym typeface="Public Sans"/>
              </a:rPr>
              <a:t>Întrebarea șase: </a:t>
            </a:r>
            <a:r>
              <a:rPr lang="ro-RO" sz="1600" noProof="1">
                <a:solidFill>
                  <a:schemeClr val="dk1"/>
                </a:solidFill>
                <a:ea typeface="Public Sans"/>
                <a:cs typeface="Public Sans"/>
                <a:sym typeface="Public Sans"/>
                <a:hlinkClick r:id="rId17"/>
              </a:rPr>
              <a:t>Reciclarea </a:t>
            </a:r>
            <a:r>
              <a:rPr lang="ro-RO" sz="1600" noProof="1">
                <a:solidFill>
                  <a:schemeClr val="dk1"/>
                </a:solidFill>
                <a:ea typeface="Public Sans"/>
                <a:cs typeface="Public Sans"/>
                <a:sym typeface="Public Sans"/>
              </a:rPr>
              <a:t>de Andy Arthur este licențiată </a:t>
            </a:r>
            <a:r>
              <a:rPr lang="ro-RO" sz="1600" noProof="1">
                <a:solidFill>
                  <a:schemeClr val="dk1"/>
                </a:solidFill>
                <a:ea typeface="Public Sans"/>
                <a:cs typeface="Public Sans"/>
                <a:sym typeface="Public Sans"/>
                <a:hlinkClick r:id="rId9"/>
              </a:rPr>
              <a:t>CC BY 2.0.</a:t>
            </a:r>
            <a:endParaRPr lang="ro-RO" sz="1600" noProof="1">
              <a:solidFill>
                <a:schemeClr val="dk1"/>
              </a:solidFill>
              <a:ea typeface="Public Sans"/>
              <a:cs typeface="Public Sans"/>
              <a:sym typeface="Public Sans"/>
            </a:endParaRPr>
          </a:p>
          <a:p>
            <a:pPr marL="285750" indent="-285750" latinLnBrk="0">
              <a:buFont typeface="Arial" panose="020B0604020202020204" pitchFamily="34" charset="0"/>
              <a:buChar char="•"/>
            </a:pPr>
            <a:r>
              <a:rPr lang="ro-RO" sz="1600" noProof="1">
                <a:solidFill>
                  <a:schemeClr val="dk1"/>
                </a:solidFill>
                <a:ea typeface="Public Sans"/>
                <a:cs typeface="Public Sans"/>
                <a:sym typeface="Public Sans"/>
              </a:rPr>
              <a:t>Întrebarea șapte: </a:t>
            </a:r>
            <a:r>
              <a:rPr lang="ro-RO" sz="1600" noProof="1">
                <a:solidFill>
                  <a:schemeClr val="dk1"/>
                </a:solidFill>
                <a:ea typeface="Public Sans"/>
                <a:cs typeface="Public Sans"/>
                <a:sym typeface="Public Sans"/>
                <a:hlinkClick r:id="rId18"/>
              </a:rPr>
              <a:t>Data-Analytics </a:t>
            </a:r>
            <a:r>
              <a:rPr lang="ro-RO" sz="1600" noProof="1">
                <a:solidFill>
                  <a:schemeClr val="dk1"/>
                </a:solidFill>
                <a:ea typeface="Public Sans"/>
                <a:cs typeface="Public Sans"/>
                <a:sym typeface="Public Sans"/>
              </a:rPr>
              <a:t>de Learntek este </a:t>
            </a:r>
            <a:r>
              <a:rPr lang="ro-RO" sz="1600" noProof="1">
                <a:solidFill>
                  <a:schemeClr val="dk1"/>
                </a:solidFill>
                <a:ea typeface="Public Sans"/>
                <a:cs typeface="Public Sans"/>
                <a:sym typeface="Public Sans"/>
                <a:hlinkClick r:id="rId19"/>
              </a:rPr>
              <a:t>CC0 1.0</a:t>
            </a:r>
            <a:r>
              <a:rPr lang="ro-RO" sz="1600" noProof="1">
                <a:solidFill>
                  <a:schemeClr val="dk1"/>
                </a:solidFill>
                <a:ea typeface="Public Sans"/>
                <a:cs typeface="Public Sans"/>
                <a:sym typeface="Public Sans"/>
              </a:rPr>
              <a:t>.</a:t>
            </a:r>
          </a:p>
          <a:p>
            <a:pPr marL="285750" indent="-285750" latinLnBrk="0">
              <a:buFont typeface="Arial" panose="020B0604020202020204" pitchFamily="34" charset="0"/>
              <a:buChar char="•"/>
            </a:pPr>
            <a:r>
              <a:rPr lang="ro-RO" sz="1600" noProof="1">
                <a:solidFill>
                  <a:schemeClr val="dk1"/>
                </a:solidFill>
                <a:ea typeface="Public Sans"/>
                <a:cs typeface="Public Sans"/>
                <a:sym typeface="Public Sans"/>
              </a:rPr>
              <a:t>Întrebarea opt: </a:t>
            </a:r>
            <a:r>
              <a:rPr lang="ro-RO" sz="1600" noProof="1">
                <a:solidFill>
                  <a:schemeClr val="dk1"/>
                </a:solidFill>
                <a:ea typeface="Public Sans"/>
                <a:cs typeface="Public Sans"/>
                <a:sym typeface="Public Sans"/>
                <a:hlinkClick r:id="rId20"/>
              </a:rPr>
              <a:t>Blockchain-uri </a:t>
            </a:r>
            <a:r>
              <a:rPr lang="ro-RO" sz="1600" noProof="1">
                <a:solidFill>
                  <a:schemeClr val="dk1"/>
                </a:solidFill>
                <a:ea typeface="Public Sans"/>
                <a:cs typeface="Public Sans"/>
                <a:sym typeface="Public Sans"/>
              </a:rPr>
              <a:t>de Mario A.P. este licențiată </a:t>
            </a:r>
            <a:r>
              <a:rPr lang="ro-RO" sz="1600" noProof="1">
                <a:solidFill>
                  <a:schemeClr val="dk1"/>
                </a:solidFill>
                <a:ea typeface="Public Sans"/>
                <a:cs typeface="Public Sans"/>
                <a:sym typeface="Public Sans"/>
                <a:hlinkClick r:id="rId5"/>
              </a:rPr>
              <a:t>CC BY-SA 2.0</a:t>
            </a:r>
            <a:r>
              <a:rPr lang="ro-RO" sz="1600" noProof="1">
                <a:solidFill>
                  <a:schemeClr val="dk1"/>
                </a:solidFill>
                <a:ea typeface="Public Sans"/>
                <a:cs typeface="Public Sans"/>
                <a:sym typeface="Public Sans"/>
              </a:rPr>
              <a:t>. </a:t>
            </a:r>
          </a:p>
          <a:p>
            <a:pPr marL="285750" indent="-285750" latinLnBrk="0">
              <a:buFont typeface="Arial" panose="020B0604020202020204" pitchFamily="34" charset="0"/>
              <a:buChar char="•"/>
            </a:pPr>
            <a:r>
              <a:rPr lang="ro-RO" sz="1600" noProof="1">
                <a:solidFill>
                  <a:schemeClr val="dk1"/>
                </a:solidFill>
                <a:ea typeface="Public Sans"/>
                <a:cs typeface="Public Sans"/>
                <a:sym typeface="Public Sans"/>
              </a:rPr>
              <a:t>Întrebarea nouă: </a:t>
            </a:r>
            <a:r>
              <a:rPr lang="ro-RO" sz="1600" noProof="1">
                <a:solidFill>
                  <a:schemeClr val="dk1"/>
                </a:solidFill>
                <a:ea typeface="Public Sans"/>
                <a:cs typeface="Public Sans"/>
                <a:sym typeface="Public Sans"/>
                <a:hlinkClick r:id="rId21"/>
              </a:rPr>
              <a:t>persoană plantând în ghivece suspendate </a:t>
            </a:r>
            <a:r>
              <a:rPr lang="ro-RO" sz="1600" noProof="1">
                <a:solidFill>
                  <a:schemeClr val="dk1"/>
                </a:solidFill>
                <a:ea typeface="Public Sans"/>
                <a:cs typeface="Public Sans"/>
                <a:sym typeface="Public Sans"/>
              </a:rPr>
              <a:t>de Daniel Funes Fuentes este </a:t>
            </a:r>
            <a:r>
              <a:rPr lang="ro-RO" sz="1600" noProof="1">
                <a:solidFill>
                  <a:schemeClr val="dk1"/>
                </a:solidFill>
                <a:ea typeface="Public Sans"/>
                <a:cs typeface="Public Sans"/>
                <a:sym typeface="Public Sans"/>
                <a:hlinkClick r:id="rId16"/>
              </a:rPr>
              <a:t>licențiată Unsplash</a:t>
            </a:r>
            <a:r>
              <a:rPr lang="ro-RO" sz="1600" noProof="1">
                <a:solidFill>
                  <a:schemeClr val="dk1"/>
                </a:solidFill>
                <a:ea typeface="Public Sans"/>
                <a:cs typeface="Public Sans"/>
                <a:sym typeface="Public Sans"/>
              </a:rPr>
              <a:t>. </a:t>
            </a:r>
            <a:endParaRPr lang="ro-RO" sz="1600" noProof="1"/>
          </a:p>
        </p:txBody>
      </p:sp>
      <p:sp>
        <p:nvSpPr>
          <p:cNvPr id="3" name="Title 2">
            <a:extLst>
              <a:ext uri="{FF2B5EF4-FFF2-40B4-BE49-F238E27FC236}">
                <a16:creationId xmlns:a16="http://schemas.microsoft.com/office/drawing/2014/main" id="{AB75999A-CF5A-92DA-FB23-34E8AE93CF71}"/>
              </a:ext>
            </a:extLst>
          </p:cNvPr>
          <p:cNvSpPr>
            <a:spLocks noGrp="1"/>
          </p:cNvSpPr>
          <p:nvPr>
            <p:ph type="title" idx="4294967295"/>
          </p:nvPr>
        </p:nvSpPr>
        <p:spPr>
          <a:xfrm>
            <a:off x="152400" y="629203"/>
            <a:ext cx="10515600" cy="1325563"/>
          </a:xfrm>
          <a:prstGeom prst="rect">
            <a:avLst/>
          </a:prstGeom>
        </p:spPr>
        <p:txBody>
          <a:bodyPr/>
          <a:lstStyle/>
          <a:p>
            <a:r>
              <a:rPr lang="ro-RO" sz="3200" noProof="1">
                <a:solidFill>
                  <a:schemeClr val="bg1"/>
                </a:solidFill>
              </a:rPr>
              <a:t>Mulțumiri 1</a:t>
            </a:r>
          </a:p>
        </p:txBody>
      </p:sp>
    </p:spTree>
    <p:extLst>
      <p:ext uri="{BB962C8B-B14F-4D97-AF65-F5344CB8AC3E}">
        <p14:creationId xmlns:p14="http://schemas.microsoft.com/office/powerpoint/2010/main" val="350661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86437" y="1166842"/>
            <a:ext cx="7188237" cy="4524315"/>
          </a:xfrm>
          <a:prstGeom prst="rect">
            <a:avLst/>
          </a:prstGeom>
          <a:noFill/>
        </p:spPr>
        <p:txBody>
          <a:bodyPr wrap="square" rtlCol="0">
            <a:spAutoFit/>
          </a:bodyPr>
          <a:lstStyle/>
          <a:p>
            <a:pPr latinLnBrk="0"/>
            <a:r>
              <a:rPr lang="ro-RO" sz="3200" noProof="1">
                <a:solidFill>
                  <a:srgbClr val="2B2C30"/>
                </a:solidFill>
                <a:ea typeface="Public Sans"/>
                <a:cs typeface="Public Sans"/>
                <a:sym typeface="Public Sans"/>
              </a:rPr>
              <a:t>Explorarea noastră a circularității este structurată pe baza a nouă întrebări. Acordați-vă un moment pentru a analiza fiecare întrebare, înainte de a trece la diapozitivul următor. </a:t>
            </a:r>
          </a:p>
          <a:p>
            <a:pPr latinLnBrk="0"/>
            <a:endParaRPr lang="ro-RO" sz="3200" noProof="1">
              <a:solidFill>
                <a:srgbClr val="2B2C30"/>
              </a:solidFill>
              <a:sym typeface="Public Sans"/>
            </a:endParaRPr>
          </a:p>
          <a:p>
            <a:pPr latinLnBrk="0"/>
            <a:r>
              <a:rPr lang="ro-RO" sz="3200" noProof="1">
                <a:solidFill>
                  <a:srgbClr val="2B2C30"/>
                </a:solidFill>
                <a:sym typeface="Public Sans"/>
              </a:rPr>
              <a:t>Puteți parcurge fiecare întrebare pe rând. Alternativ, puteți selecta o anumită întrebare pe care doriți să o explorați mai întâi din meniu. </a:t>
            </a:r>
            <a:endParaRPr lang="ro-RO" sz="3200" noProof="1"/>
          </a:p>
        </p:txBody>
      </p:sp>
      <p:pic>
        <p:nvPicPr>
          <p:cNvPr id="4" name="Picture 3">
            <a:extLst>
              <a:ext uri="{FF2B5EF4-FFF2-40B4-BE49-F238E27FC236}">
                <a16:creationId xmlns:a16="http://schemas.microsoft.com/office/drawing/2014/main" id="{F068A32B-C87F-B35A-1095-55F4C8E799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3805"/>
            <a:ext cx="4054493" cy="2730390"/>
          </a:xfrm>
          <a:prstGeom prst="rect">
            <a:avLst/>
          </a:prstGeom>
        </p:spPr>
      </p:pic>
      <p:sp>
        <p:nvSpPr>
          <p:cNvPr id="3" name="Title 2">
            <a:extLst>
              <a:ext uri="{FF2B5EF4-FFF2-40B4-BE49-F238E27FC236}">
                <a16:creationId xmlns:a16="http://schemas.microsoft.com/office/drawing/2014/main" id="{90F2DB40-5F36-B6C4-2F7E-95C59498C767}"/>
              </a:ext>
            </a:extLst>
          </p:cNvPr>
          <p:cNvSpPr>
            <a:spLocks noGrp="1"/>
          </p:cNvSpPr>
          <p:nvPr>
            <p:ph type="title" idx="4294967295"/>
          </p:nvPr>
        </p:nvSpPr>
        <p:spPr>
          <a:xfrm>
            <a:off x="468630" y="365125"/>
            <a:ext cx="3429000" cy="1325563"/>
          </a:xfrm>
          <a:prstGeom prst="rect">
            <a:avLst/>
          </a:prstGeom>
        </p:spPr>
        <p:txBody>
          <a:bodyPr/>
          <a:lstStyle/>
          <a:p>
            <a:r>
              <a:rPr lang="ro-RO" noProof="1">
                <a:solidFill>
                  <a:schemeClr val="bg1"/>
                </a:solidFill>
              </a:rPr>
              <a:t>Circularitatea în 9 întrebări</a:t>
            </a:r>
          </a:p>
        </p:txBody>
      </p:sp>
    </p:spTree>
    <p:extLst>
      <p:ext uri="{BB962C8B-B14F-4D97-AF65-F5344CB8AC3E}">
        <p14:creationId xmlns:p14="http://schemas.microsoft.com/office/powerpoint/2010/main" val="232190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B5404-BA7E-0448-B30E-786DDE1991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3F53919-07E3-A073-6B93-029FA4FF8CD7}"/>
              </a:ext>
            </a:extLst>
          </p:cNvPr>
          <p:cNvSpPr txBox="1"/>
          <p:nvPr/>
        </p:nvSpPr>
        <p:spPr>
          <a:xfrm>
            <a:off x="4258848" y="596486"/>
            <a:ext cx="7628351" cy="4524315"/>
          </a:xfrm>
          <a:prstGeom prst="rect">
            <a:avLst/>
          </a:prstGeom>
          <a:noFill/>
        </p:spPr>
        <p:txBody>
          <a:bodyPr wrap="square" lIns="91440" tIns="45720" rIns="91440" bIns="45720" rtlCol="0" anchor="t">
            <a:spAutoFit/>
          </a:bodyPr>
          <a:lstStyle/>
          <a:p>
            <a:pPr latinLnBrk="0"/>
            <a:r>
              <a:rPr lang="ro-RO" noProof="1">
                <a:solidFill>
                  <a:schemeClr val="dk1"/>
                </a:solidFill>
                <a:ea typeface="Public Sans"/>
                <a:cs typeface="Public Sans"/>
                <a:sym typeface="Public Sans"/>
              </a:rPr>
              <a:t>Pentru realizarea acestei prezentări au fost utilizate următoarele resurse: </a:t>
            </a:r>
          </a:p>
          <a:p>
            <a:pPr latinLnBrk="0"/>
            <a:endParaRPr lang="ro-RO" noProof="1">
              <a:solidFill>
                <a:schemeClr val="dk1"/>
              </a:solidFill>
              <a:ea typeface="Public Sans"/>
              <a:cs typeface="Public Sans"/>
              <a:sym typeface="Public Sans"/>
            </a:endParaRPr>
          </a:p>
          <a:p>
            <a:pPr latinLnBrk="0"/>
            <a:r>
              <a:rPr lang="ro-RO" noProof="1">
                <a:solidFill>
                  <a:schemeClr val="dk1"/>
                </a:solidFill>
                <a:ea typeface="Public Sans"/>
                <a:cs typeface="Public Sans"/>
                <a:sym typeface="Public Sans"/>
              </a:rPr>
              <a:t>Bl</a:t>
            </a:r>
            <a:r>
              <a:rPr lang="ro-RO" i="1" noProof="1">
                <a:solidFill>
                  <a:schemeClr val="dk1"/>
                </a:solidFill>
                <a:ea typeface="Public Sans"/>
                <a:cs typeface="Public Sans"/>
                <a:sym typeface="Public Sans"/>
              </a:rPr>
              <a:t>ot</a:t>
            </a:r>
            <a:r>
              <a:rPr lang="ro-RO" noProof="1">
                <a:solidFill>
                  <a:schemeClr val="dk1"/>
                </a:solidFill>
                <a:ea typeface="Public Sans"/>
                <a:cs typeface="Public Sans"/>
                <a:sym typeface="Public Sans"/>
              </a:rPr>
              <a:t>, E., Bergeling, E., Watkins, E. &amp; Marchetti, E. (iunie 2024) </a:t>
            </a:r>
            <a:r>
              <a:rPr lang="ro-RO" i="1" noProof="1">
                <a:solidFill>
                  <a:schemeClr val="dk1"/>
                </a:solidFill>
                <a:ea typeface="Public Sans"/>
                <a:cs typeface="Public Sans"/>
                <a:sym typeface="Public Sans"/>
              </a:rPr>
              <a:t>Strategii de circularitate și gestionarea durabilă a resurselor pentru a proteja tranziția către energia curată.</a:t>
            </a:r>
            <a:r>
              <a:rPr lang="ro-RO" noProof="1">
                <a:solidFill>
                  <a:schemeClr val="dk1"/>
                </a:solidFill>
                <a:ea typeface="Public Sans"/>
                <a:cs typeface="Public Sans"/>
                <a:sym typeface="Public Sans"/>
              </a:rPr>
              <a:t> Institutul pentru Politica Europeană de Mediu (IEEP).  </a:t>
            </a:r>
            <a:r>
              <a:rPr lang="ro-RO" u="sng" noProof="1">
                <a:solidFill>
                  <a:schemeClr val="hlink"/>
                </a:solidFill>
                <a:latin typeface="Public Sans"/>
                <a:ea typeface="Public Sans"/>
                <a:cs typeface="Public Sans"/>
                <a:sym typeface="Public Sans"/>
                <a:hlinkClick r:id="rId3"/>
              </a:rPr>
              <a:t>https://circulareconomy.europa.eu/platform/en/knowledge/circularity-strategies-and-sustainable-resource-management-safeguard-clean-energy-transition</a:t>
            </a:r>
            <a:endParaRPr lang="ro-RO" noProof="1">
              <a:latin typeface="Public Sans"/>
              <a:ea typeface="Public Sans"/>
              <a:cs typeface="Public Sans"/>
              <a:sym typeface="Public Sans"/>
            </a:endParaRPr>
          </a:p>
          <a:p>
            <a:pPr latinLnBrk="0"/>
            <a:endParaRPr lang="ro-RO" noProof="1">
              <a:solidFill>
                <a:schemeClr val="dk1"/>
              </a:solidFill>
              <a:ea typeface="Public Sans"/>
              <a:cs typeface="Public Sans"/>
              <a:sym typeface="Public Sans"/>
            </a:endParaRPr>
          </a:p>
          <a:p>
            <a:pPr latinLnBrk="0"/>
            <a:r>
              <a:rPr lang="ro-RO" noProof="1">
                <a:solidFill>
                  <a:schemeClr val="dk1"/>
                </a:solidFill>
                <a:ea typeface="Public Sans"/>
                <a:cs typeface="Public Sans"/>
                <a:sym typeface="Public Sans"/>
              </a:rPr>
              <a:t>Gate C &amp; Gravis, L. (2023) </a:t>
            </a:r>
            <a:r>
              <a:rPr lang="ro-RO" i="1" noProof="1">
                <a:solidFill>
                  <a:schemeClr val="dk1"/>
                </a:solidFill>
                <a:ea typeface="Public Sans"/>
                <a:cs typeface="Public Sans"/>
                <a:sym typeface="Public Sans"/>
              </a:rPr>
              <a:t>Pentru o tranziție energetică circulară: Plan de acțiune pentru industrie, factorii de decizie și investitori. </a:t>
            </a:r>
            <a:r>
              <a:rPr lang="ro-RO" noProof="1">
                <a:solidFill>
                  <a:schemeClr val="dk1"/>
                </a:solidFill>
                <a:ea typeface="Public Sans"/>
                <a:cs typeface="Public Sans"/>
                <a:sym typeface="Public Sans"/>
              </a:rPr>
              <a:t>Green Purposes Company &amp; Gate C. </a:t>
            </a:r>
            <a:endParaRPr lang="ro-RO" i="1" noProof="1">
              <a:solidFill>
                <a:schemeClr val="dk1"/>
              </a:solidFill>
              <a:ea typeface="Public Sans"/>
              <a:cs typeface="Public Sans"/>
              <a:sym typeface="Public Sans"/>
            </a:endParaRPr>
          </a:p>
          <a:p>
            <a:pPr latinLnBrk="0"/>
            <a:r>
              <a:rPr lang="ro-RO" noProof="1">
                <a:solidFill>
                  <a:schemeClr val="dk1"/>
                </a:solidFill>
                <a:ea typeface="Public Sans"/>
                <a:cs typeface="Public Sans"/>
                <a:sym typeface="Public Sans"/>
                <a:hlinkClick r:id="rId4"/>
              </a:rPr>
              <a:t>https://circulareconomy.europa.eu/platform/sites/default/files/2023-06/Circular-energy-transition.pdf</a:t>
            </a:r>
            <a:r>
              <a:rPr lang="ro-RO" noProof="1">
                <a:solidFill>
                  <a:schemeClr val="dk1"/>
                </a:solidFill>
                <a:ea typeface="Public Sans"/>
                <a:cs typeface="Public Sans"/>
                <a:sym typeface="Public Sans"/>
              </a:rPr>
              <a:t> </a:t>
            </a:r>
          </a:p>
          <a:p>
            <a:pPr marR="0" lvl="0" algn="l" rtl="0" latinLnBrk="0">
              <a:spcBef>
                <a:spcPts val="0"/>
              </a:spcBef>
              <a:spcAft>
                <a:spcPts val="0"/>
              </a:spcAft>
            </a:pPr>
            <a:endParaRPr lang="ro-RO" noProof="1">
              <a:solidFill>
                <a:srgbClr val="000000"/>
              </a:solidFill>
              <a:ea typeface="Public Sans"/>
              <a:cs typeface="Public Sans"/>
              <a:sym typeface="Public Sans"/>
            </a:endParaRPr>
          </a:p>
          <a:p>
            <a:pPr marR="0" lvl="0" algn="l" rtl="0" latinLnBrk="0">
              <a:spcBef>
                <a:spcPts val="0"/>
              </a:spcBef>
              <a:spcAft>
                <a:spcPts val="0"/>
              </a:spcAft>
            </a:pPr>
            <a:endParaRPr lang="ro-RO" noProof="1">
              <a:solidFill>
                <a:schemeClr val="dk1"/>
              </a:solidFill>
              <a:ea typeface="Calibri"/>
              <a:cs typeface="Calibri"/>
              <a:sym typeface="Calibri"/>
            </a:endParaRPr>
          </a:p>
          <a:p>
            <a:pPr latinLnBrk="0"/>
            <a:endParaRPr lang="ro-RO" noProof="1"/>
          </a:p>
        </p:txBody>
      </p:sp>
      <p:sp>
        <p:nvSpPr>
          <p:cNvPr id="3" name="Title 2">
            <a:extLst>
              <a:ext uri="{FF2B5EF4-FFF2-40B4-BE49-F238E27FC236}">
                <a16:creationId xmlns:a16="http://schemas.microsoft.com/office/drawing/2014/main" id="{C7AEBF70-853B-1EE7-4CB0-96CC741A9C71}"/>
              </a:ext>
            </a:extLst>
          </p:cNvPr>
          <p:cNvSpPr>
            <a:spLocks noGrp="1"/>
          </p:cNvSpPr>
          <p:nvPr>
            <p:ph type="title" idx="4294967295"/>
          </p:nvPr>
        </p:nvSpPr>
        <p:spPr>
          <a:xfrm>
            <a:off x="198120" y="596486"/>
            <a:ext cx="10515600" cy="1325563"/>
          </a:xfrm>
          <a:prstGeom prst="rect">
            <a:avLst/>
          </a:prstGeom>
        </p:spPr>
        <p:txBody>
          <a:bodyPr/>
          <a:lstStyle/>
          <a:p>
            <a:r>
              <a:rPr lang="ro-RO" sz="3200" kern="1200" noProof="1">
                <a:solidFill>
                  <a:srgbClr val="FFFFFF"/>
                </a:solidFill>
                <a:effectLst/>
                <a:latin typeface="Calibri" panose="020F0502020204030204" pitchFamily="34" charset="0"/>
                <a:ea typeface="+mj-ea"/>
                <a:cs typeface="+mj-cs"/>
              </a:rPr>
              <a:t>Mulțumiri 2</a:t>
            </a:r>
            <a:endParaRPr lang="ro-RO" noProof="1"/>
          </a:p>
        </p:txBody>
      </p:sp>
    </p:spTree>
    <p:extLst>
      <p:ext uri="{BB962C8B-B14F-4D97-AF65-F5344CB8AC3E}">
        <p14:creationId xmlns:p14="http://schemas.microsoft.com/office/powerpoint/2010/main" val="2129739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F57D-BB7C-BA8B-5EBF-96BF5A6CBCBD}"/>
              </a:ext>
            </a:extLst>
          </p:cNvPr>
          <p:cNvSpPr>
            <a:spLocks noGrp="1"/>
          </p:cNvSpPr>
          <p:nvPr>
            <p:ph type="title" idx="4294967295"/>
          </p:nvPr>
        </p:nvSpPr>
        <p:spPr>
          <a:xfrm>
            <a:off x="3947160" y="3085465"/>
            <a:ext cx="4065270" cy="1325563"/>
          </a:xfrm>
          <a:prstGeom prst="rect">
            <a:avLst/>
          </a:prstGeom>
        </p:spPr>
        <p:txBody>
          <a:bodyPr/>
          <a:lstStyle/>
          <a:p>
            <a:r>
              <a:rPr lang="ro-RO" sz="6000" noProof="1">
                <a:solidFill>
                  <a:schemeClr val="bg1"/>
                </a:solidFill>
              </a:rPr>
              <a:t>Mulțumesc!</a:t>
            </a:r>
          </a:p>
        </p:txBody>
      </p:sp>
    </p:spTree>
    <p:extLst>
      <p:ext uri="{BB962C8B-B14F-4D97-AF65-F5344CB8AC3E}">
        <p14:creationId xmlns:p14="http://schemas.microsoft.com/office/powerpoint/2010/main" val="284003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AC6365-AC8F-EEA3-3FFE-BEAE5378AE21}"/>
              </a:ext>
            </a:extLst>
          </p:cNvPr>
          <p:cNvSpPr>
            <a:spLocks noGrp="1"/>
          </p:cNvSpPr>
          <p:nvPr>
            <p:ph type="title" idx="4294967295"/>
          </p:nvPr>
        </p:nvSpPr>
        <p:spPr>
          <a:xfrm>
            <a:off x="552450" y="662305"/>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Nouă întrebări despre digitalizarea și circularitatea energiei </a:t>
            </a:r>
            <a:endParaRPr lang="ro-RO" noProof="1">
              <a:effectLst/>
            </a:endParaRPr>
          </a:p>
          <a:p>
            <a:endParaRPr lang="ro-RO"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4154984"/>
          </a:xfrm>
          <a:prstGeom prst="rect">
            <a:avLst/>
          </a:prstGeom>
          <a:noFill/>
        </p:spPr>
        <p:txBody>
          <a:bodyPr wrap="square" rtlCol="0">
            <a:spAutoFit/>
          </a:bodyPr>
          <a:lstStyle/>
          <a:p>
            <a:pPr marL="342900" indent="-342900" latinLnBrk="0">
              <a:buFont typeface="+mj-lt"/>
              <a:buAutoNum type="arabicPeriod"/>
            </a:pPr>
            <a:r>
              <a:rPr lang="ro-RO" sz="2400" noProof="1">
                <a:ea typeface="Public Sans"/>
                <a:cs typeface="Public Sans"/>
                <a:sym typeface="Public Sans"/>
              </a:rPr>
              <a:t>Ce este economia circulară și cum se aplică aceasta în sectorul energetic?</a:t>
            </a:r>
          </a:p>
          <a:p>
            <a:pPr marL="342900" indent="-342900" latinLnBrk="0">
              <a:buFont typeface="+mj-lt"/>
              <a:buAutoNum type="arabicPeriod"/>
            </a:pPr>
            <a:r>
              <a:rPr lang="ro-RO" sz="2400" noProof="1">
                <a:ea typeface="Public Sans"/>
                <a:cs typeface="Public Sans"/>
                <a:sym typeface="Public Sans"/>
              </a:rPr>
              <a:t>Cum sprijină Uniunea Europeană circularitatea în sectorul energetic?</a:t>
            </a:r>
          </a:p>
          <a:p>
            <a:pPr marL="342900" indent="-342900" latinLnBrk="0">
              <a:buFont typeface="+mj-lt"/>
              <a:buAutoNum type="arabicPeriod"/>
            </a:pPr>
            <a:r>
              <a:rPr lang="ro-RO" sz="2400" noProof="1">
                <a:ea typeface="Public Sans"/>
                <a:cs typeface="Public Sans"/>
                <a:sym typeface="Public Sans"/>
              </a:rPr>
              <a:t>Cum transformă digitalizarea sectorul energetic?</a:t>
            </a:r>
          </a:p>
          <a:p>
            <a:pPr marL="342900" indent="-342900" latinLnBrk="0">
              <a:buFont typeface="+mj-lt"/>
              <a:buAutoNum type="arabicPeriod"/>
            </a:pPr>
            <a:r>
              <a:rPr lang="ro-RO" sz="2400" noProof="1">
                <a:ea typeface="Public Sans"/>
                <a:cs typeface="Public Sans"/>
                <a:sym typeface="Public Sans"/>
              </a:rPr>
              <a:t>Cum colaborează circularitatea și digitalizarea pentru a realiza un viitor durabil?</a:t>
            </a:r>
          </a:p>
          <a:p>
            <a:pPr marL="342900" indent="-342900" latinLnBrk="0">
              <a:buFont typeface="+mj-lt"/>
              <a:buAutoNum type="arabicPeriod"/>
            </a:pPr>
            <a:r>
              <a:rPr lang="ro-RO" sz="2400" noProof="1">
                <a:ea typeface="Public Sans"/>
                <a:cs typeface="Public Sans"/>
                <a:sym typeface="Public Sans"/>
              </a:rPr>
              <a:t>Cum pot fi aplicate principiile economiei circulare pentru a maximiza eficiența resurselor în sectorul energetic?</a:t>
            </a:r>
          </a:p>
          <a:p>
            <a:pPr marL="342900" indent="-342900" latinLnBrk="0">
              <a:buFont typeface="+mj-lt"/>
              <a:buAutoNum type="arabicPeriod"/>
            </a:pPr>
            <a:r>
              <a:rPr lang="ro-RO" sz="2400" noProof="1">
                <a:ea typeface="Public Sans"/>
                <a:cs typeface="Public Sans"/>
                <a:sym typeface="Public Sans"/>
              </a:rPr>
              <a:t>Cum poate fi aplicată circularitatea la energiile regenerabile și la tehnologiile de stocare a energiei?</a:t>
            </a:r>
          </a:p>
          <a:p>
            <a:pPr marL="342900" indent="-342900" latinLnBrk="0">
              <a:buFont typeface="+mj-lt"/>
              <a:buAutoNum type="arabicPeriod"/>
            </a:pPr>
            <a:r>
              <a:rPr lang="ro-RO" sz="2400" noProof="1">
                <a:ea typeface="Public Sans"/>
                <a:cs typeface="Public Sans"/>
                <a:sym typeface="Public Sans"/>
              </a:rPr>
              <a:t>Cum transformă tehnologiile digitale sectorul energetic?</a:t>
            </a:r>
          </a:p>
          <a:p>
            <a:pPr marL="342900" indent="-342900" latinLnBrk="0">
              <a:buFont typeface="+mj-lt"/>
              <a:buAutoNum type="arabicPeriod"/>
            </a:pPr>
            <a:r>
              <a:rPr lang="ro-RO" sz="2400" noProof="1">
                <a:ea typeface="Public Sans"/>
                <a:cs typeface="Public Sans"/>
                <a:sym typeface="Public Sans"/>
              </a:rPr>
              <a:t>Cum poate tehnologia blockchain să aducă beneficii sectorului energetic?</a:t>
            </a:r>
          </a:p>
          <a:p>
            <a:pPr marL="342900" indent="-342900" latinLnBrk="0">
              <a:buFont typeface="+mj-lt"/>
              <a:buAutoNum type="arabicPeriod"/>
            </a:pPr>
            <a:r>
              <a:rPr lang="ro-RO" sz="2400" noProof="1">
                <a:ea typeface="Public Sans"/>
                <a:cs typeface="Public Sans"/>
                <a:sym typeface="Public Sans"/>
              </a:rPr>
              <a:t>Cum se combină circularitatea și digitalizarea în sectorul energetic?</a:t>
            </a:r>
          </a:p>
          <a:p>
            <a:pPr marL="342900" indent="-342900" latinLnBrk="0">
              <a:buFont typeface="+mj-lt"/>
              <a:buAutoNum type="arabicPeriod"/>
            </a:pPr>
            <a:endParaRPr lang="ro-RO" sz="2400" noProof="1">
              <a:ea typeface="Public Sans"/>
              <a:cs typeface="Public Sans"/>
              <a:sym typeface="Public Sans"/>
            </a:endParaRPr>
          </a:p>
        </p:txBody>
      </p:sp>
    </p:spTree>
    <p:extLst>
      <p:ext uri="{BB962C8B-B14F-4D97-AF65-F5344CB8AC3E}">
        <p14:creationId xmlns:p14="http://schemas.microsoft.com/office/powerpoint/2010/main" val="35012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6826-8F84-B75A-61D9-AE3CD400DF6E}"/>
              </a:ext>
            </a:extLst>
          </p:cNvPr>
          <p:cNvSpPr>
            <a:spLocks noGrp="1"/>
          </p:cNvSpPr>
          <p:nvPr>
            <p:ph type="title" idx="4294967295"/>
          </p:nvPr>
        </p:nvSpPr>
        <p:spPr>
          <a:xfrm>
            <a:off x="483870" y="719455"/>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1. Economia circulară </a:t>
            </a:r>
            <a:endParaRPr lang="ro-RO" noProof="1">
              <a:effectLst/>
            </a:endParaRPr>
          </a:p>
          <a:p>
            <a:endParaRPr lang="ro-RO"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876823" y="3181611"/>
            <a:ext cx="10509336" cy="1569660"/>
          </a:xfrm>
          <a:prstGeom prst="rect">
            <a:avLst/>
          </a:prstGeom>
          <a:noFill/>
        </p:spPr>
        <p:txBody>
          <a:bodyPr wrap="square" rtlCol="0">
            <a:spAutoFit/>
          </a:bodyPr>
          <a:lstStyle/>
          <a:p>
            <a:pPr algn="ctr" latinLnBrk="0"/>
            <a:r>
              <a:rPr lang="ro-RO" sz="4800" i="1" noProof="1">
                <a:solidFill>
                  <a:schemeClr val="accent5"/>
                </a:solidFill>
              </a:rPr>
              <a:t>Ce este economia circulară și cum se aplică aceasta în sectorul energetic?</a:t>
            </a:r>
          </a:p>
        </p:txBody>
      </p:sp>
    </p:spTree>
    <p:extLst>
      <p:ext uri="{BB962C8B-B14F-4D97-AF65-F5344CB8AC3E}">
        <p14:creationId xmlns:p14="http://schemas.microsoft.com/office/powerpoint/2010/main" val="80199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3187295" y="1999624"/>
            <a:ext cx="8690590" cy="4862870"/>
          </a:xfrm>
          <a:prstGeom prst="rect">
            <a:avLst/>
          </a:prstGeom>
          <a:noFill/>
        </p:spPr>
        <p:txBody>
          <a:bodyPr wrap="square" rtlCol="0">
            <a:spAutoFit/>
          </a:bodyPr>
          <a:lstStyle/>
          <a:p>
            <a:pPr latinLnBrk="0"/>
            <a:r>
              <a:rPr lang="ro-RO" sz="2400" noProof="1">
                <a:ea typeface="Public Sans"/>
                <a:cs typeface="Public Sans"/>
                <a:sym typeface="Public Sans"/>
              </a:rPr>
              <a:t>În contextul sectorului energetic, economia circulară reprezintă o schimbare față de modelul „preia, produce, utilizează și aruncă”. Economia circulară pune accentul pe reducerea la minimum a deșeurilor și maximizarea utilizării resurselor.</a:t>
            </a:r>
          </a:p>
          <a:p>
            <a:pPr latinLnBrk="0"/>
            <a:endParaRPr lang="ro-RO" sz="1200" noProof="1">
              <a:ea typeface="Public Sans"/>
              <a:cs typeface="Public Sans"/>
              <a:sym typeface="Public Sans"/>
            </a:endParaRPr>
          </a:p>
          <a:p>
            <a:pPr latinLnBrk="0"/>
            <a:r>
              <a:rPr lang="ro-RO" sz="2400" noProof="1">
                <a:ea typeface="Public Sans"/>
                <a:cs typeface="Public Sans"/>
                <a:sym typeface="Public Sans"/>
              </a:rPr>
              <a:t>Durata de viață a tehnologiilor energetice poate fi maximizată prin minimizarea generării de deșeuri și recuperarea materialelor valoroase. </a:t>
            </a:r>
            <a:r>
              <a:rPr lang="ro-RO" sz="2400" noProof="1"/>
              <a:t>Circularitatea contribuie la reducerea impactului asupra mediului și sprijină tranziția către un sistem energetic mai durabil și mai rezilient.  </a:t>
            </a:r>
          </a:p>
          <a:p>
            <a:pPr latinLnBrk="0"/>
            <a:endParaRPr lang="ro-RO" sz="1200" noProof="1"/>
          </a:p>
          <a:p>
            <a:pPr latinLnBrk="0"/>
            <a:r>
              <a:rPr lang="ro-RO" sz="2400" noProof="1"/>
              <a:t>Tehnologiile digitale, precum analiza datelor, rețelele inteligente și blockchain, joacă un rol crucial în facilitarea și optimizarea strategiilor de circularitate în sectorul energetic. </a:t>
            </a:r>
          </a:p>
          <a:p>
            <a:pPr latinLnBrk="0"/>
            <a:endParaRPr lang="ro-RO" sz="2200" noProof="1">
              <a:ea typeface="Public Sans"/>
              <a:cs typeface="Public Sans"/>
              <a:sym typeface="Public Sans"/>
            </a:endParaRPr>
          </a:p>
        </p:txBody>
      </p:sp>
      <p:pic>
        <p:nvPicPr>
          <p:cNvPr id="6" name="Picture 5">
            <a:extLst>
              <a:ext uri="{FF2B5EF4-FFF2-40B4-BE49-F238E27FC236}">
                <a16:creationId xmlns:a16="http://schemas.microsoft.com/office/drawing/2014/main" id="{A69BCC65-9414-544E-BB43-CAA44F617E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01013AF1-DB87-308C-4487-ACF7C1B85A0C}"/>
              </a:ext>
            </a:extLst>
          </p:cNvPr>
          <p:cNvSpPr>
            <a:spLocks noGrp="1"/>
          </p:cNvSpPr>
          <p:nvPr>
            <p:ph type="title" idx="4294967295"/>
          </p:nvPr>
        </p:nvSpPr>
        <p:spPr>
          <a:xfrm>
            <a:off x="472440" y="828162"/>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1. Economia circulară: </a:t>
            </a:r>
            <a:r>
              <a:rPr lang="ro-RO" sz="2800" b="1" kern="1200" baseline="0" noProof="1">
                <a:solidFill>
                  <a:srgbClr val="FFFFFF"/>
                </a:solidFill>
                <a:effectLst/>
                <a:latin typeface="Calibri" panose="020F0502020204030204" pitchFamily="34" charset="0"/>
                <a:ea typeface="Public Sans"/>
                <a:cs typeface="Public Sans"/>
              </a:rPr>
              <a:t>Introducere</a:t>
            </a:r>
            <a:endParaRPr lang="ro-RO" noProof="1">
              <a:effectLst/>
            </a:endParaRPr>
          </a:p>
          <a:p>
            <a:endParaRPr lang="ro-RO" noProof="1"/>
          </a:p>
        </p:txBody>
      </p:sp>
    </p:spTree>
    <p:extLst>
      <p:ext uri="{BB962C8B-B14F-4D97-AF65-F5344CB8AC3E}">
        <p14:creationId xmlns:p14="http://schemas.microsoft.com/office/powerpoint/2010/main" val="2342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46174-A9F9-2227-33C1-1A71A5395B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C2E970-0435-BF0A-C4DE-9B0E5B726EAA}"/>
              </a:ext>
            </a:extLst>
          </p:cNvPr>
          <p:cNvSpPr txBox="1"/>
          <p:nvPr/>
        </p:nvSpPr>
        <p:spPr>
          <a:xfrm>
            <a:off x="3269293" y="1973133"/>
            <a:ext cx="8745641" cy="4154984"/>
          </a:xfrm>
          <a:prstGeom prst="rect">
            <a:avLst/>
          </a:prstGeom>
          <a:noFill/>
        </p:spPr>
        <p:txBody>
          <a:bodyPr wrap="square" rtlCol="0">
            <a:spAutoFit/>
          </a:bodyPr>
          <a:lstStyle/>
          <a:p>
            <a:pPr latinLnBrk="0"/>
            <a:r>
              <a:rPr lang="ro-RO" sz="2400" noProof="1">
                <a:ea typeface="Public Sans"/>
                <a:cs typeface="Public Sans"/>
                <a:sym typeface="Public Sans"/>
              </a:rPr>
              <a:t>Principiile fundamentale ale economiei circulare sunt:</a:t>
            </a:r>
          </a:p>
          <a:p>
            <a:pPr latinLnBrk="0"/>
            <a:endParaRPr lang="ro-RO" sz="2400" noProof="1">
              <a:ea typeface="Public Sans"/>
              <a:cs typeface="Public Sans"/>
              <a:sym typeface="Public Sans"/>
            </a:endParaRPr>
          </a:p>
          <a:p>
            <a:pPr latinLnBrk="0"/>
            <a:r>
              <a:rPr lang="ro-RO" sz="2400" b="1" noProof="1">
                <a:ea typeface="Public Sans"/>
                <a:cs typeface="Public Sans"/>
                <a:sym typeface="Public Sans"/>
              </a:rPr>
              <a:t>Reducerea: </a:t>
            </a:r>
            <a:r>
              <a:rPr lang="ro-RO" sz="2400" noProof="1">
                <a:ea typeface="Public Sans"/>
                <a:cs typeface="Public Sans"/>
                <a:sym typeface="Public Sans"/>
              </a:rPr>
              <a:t>Minimizarea consumului de energie și a deșeurilor prin: </a:t>
            </a:r>
          </a:p>
          <a:p>
            <a:pPr marL="342900" indent="-342900" latinLnBrk="0">
              <a:buFont typeface="Arial" panose="020B0604020202020204" pitchFamily="34" charset="0"/>
              <a:buChar char="•"/>
            </a:pPr>
            <a:r>
              <a:rPr lang="ro-RO" sz="2400" noProof="1">
                <a:ea typeface="Public Sans"/>
                <a:cs typeface="Public Sans"/>
                <a:sym typeface="Public Sans"/>
              </a:rPr>
              <a:t>	Măsuri de eficiență energetică.</a:t>
            </a:r>
          </a:p>
          <a:p>
            <a:pPr marL="342900" indent="-342900" latinLnBrk="0">
              <a:buFont typeface="Arial" panose="020B0604020202020204" pitchFamily="34" charset="0"/>
              <a:buChar char="•"/>
            </a:pPr>
            <a:r>
              <a:rPr lang="ro-RO" sz="2400" noProof="1">
                <a:ea typeface="Public Sans"/>
                <a:cs typeface="Public Sans"/>
                <a:sym typeface="Public Sans"/>
              </a:rPr>
              <a:t>	Stimularea utilizării energiei în perioadele de consum redus.</a:t>
            </a:r>
          </a:p>
          <a:p>
            <a:pPr marL="342900" indent="-342900" latinLnBrk="0">
              <a:buFont typeface="Arial" panose="020B0604020202020204" pitchFamily="34" charset="0"/>
              <a:buChar char="•"/>
            </a:pPr>
            <a:r>
              <a:rPr lang="ro-RO" sz="2400" noProof="1">
                <a:ea typeface="Public Sans"/>
                <a:cs typeface="Public Sans"/>
                <a:sym typeface="Public Sans"/>
              </a:rPr>
              <a:t>	Adoptarea tehnologiilor energetice durabile.</a:t>
            </a:r>
          </a:p>
          <a:p>
            <a:pPr latinLnBrk="0"/>
            <a:endParaRPr lang="ro-RO" sz="2400" noProof="1">
              <a:ea typeface="Public Sans"/>
              <a:cs typeface="Public Sans"/>
              <a:sym typeface="Public Sans"/>
            </a:endParaRPr>
          </a:p>
          <a:p>
            <a:pPr latinLnBrk="0"/>
            <a:r>
              <a:rPr lang="ro-RO" sz="2400" b="1" noProof="1">
                <a:ea typeface="Public Sans"/>
                <a:cs typeface="Public Sans"/>
                <a:sym typeface="Public Sans"/>
              </a:rPr>
              <a:t>Reutilizarea: </a:t>
            </a:r>
            <a:r>
              <a:rPr lang="ro-RO" sz="2400" noProof="1">
                <a:ea typeface="Public Sans"/>
                <a:cs typeface="Public Sans"/>
                <a:sym typeface="Public Sans"/>
              </a:rPr>
              <a:t>Reutilizarea sau găsirea de noi aplicații pentru infrastructura și componentele energetice. De exemplu:</a:t>
            </a:r>
          </a:p>
          <a:p>
            <a:pPr marL="342900" indent="-342900" latinLnBrk="0">
              <a:buFont typeface="Arial" panose="020B0604020202020204" pitchFamily="34" charset="0"/>
              <a:buChar char="•"/>
            </a:pPr>
            <a:r>
              <a:rPr lang="ro-RO" sz="2400" noProof="1">
                <a:ea typeface="Public Sans"/>
                <a:cs typeface="Public Sans"/>
                <a:sym typeface="Public Sans"/>
              </a:rPr>
              <a:t>Reutilizarea palelor de turbine eoliene scoase din uz pentru poduri pietonale.</a:t>
            </a:r>
          </a:p>
          <a:p>
            <a:pPr marL="342900" indent="-342900" latinLnBrk="0">
              <a:buFont typeface="Arial" panose="020B0604020202020204" pitchFamily="34" charset="0"/>
              <a:buChar char="•"/>
            </a:pPr>
            <a:r>
              <a:rPr lang="ro-RO" sz="2400" noProof="1">
                <a:ea typeface="Public Sans"/>
                <a:cs typeface="Public Sans"/>
                <a:sym typeface="Public Sans"/>
              </a:rPr>
              <a:t>Utilizarea bateriilor vehiculelor electrice pentru stocarea energiei la scară industrială.</a:t>
            </a:r>
          </a:p>
        </p:txBody>
      </p:sp>
      <p:pic>
        <p:nvPicPr>
          <p:cNvPr id="6" name="Picture 5">
            <a:extLst>
              <a:ext uri="{FF2B5EF4-FFF2-40B4-BE49-F238E27FC236}">
                <a16:creationId xmlns:a16="http://schemas.microsoft.com/office/drawing/2014/main" id="{C6D3F940-BC0C-318C-2A89-B6E315C9E7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82F961C6-79FB-7F18-2FD4-A3CDB6B4C187}"/>
              </a:ext>
            </a:extLst>
          </p:cNvPr>
          <p:cNvSpPr>
            <a:spLocks noGrp="1"/>
          </p:cNvSpPr>
          <p:nvPr>
            <p:ph type="title" idx="4294967295"/>
          </p:nvPr>
        </p:nvSpPr>
        <p:spPr>
          <a:xfrm>
            <a:off x="403860" y="753757"/>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1. Economia circulară: </a:t>
            </a:r>
            <a:r>
              <a:rPr lang="ro-RO" sz="2800" b="1" kern="1200" baseline="0" noProof="1">
                <a:solidFill>
                  <a:srgbClr val="FFFFFF"/>
                </a:solidFill>
                <a:effectLst/>
                <a:latin typeface="Calibri" panose="020F0502020204030204" pitchFamily="34" charset="0"/>
                <a:ea typeface="Public Sans"/>
                <a:cs typeface="Public Sans"/>
              </a:rPr>
              <a:t>reducere, reutilizare</a:t>
            </a:r>
            <a:endParaRPr lang="ro-RO" noProof="1">
              <a:effectLst/>
            </a:endParaRPr>
          </a:p>
          <a:p>
            <a:endParaRPr lang="ro-RO" noProof="1"/>
          </a:p>
        </p:txBody>
      </p:sp>
    </p:spTree>
    <p:extLst>
      <p:ext uri="{BB962C8B-B14F-4D97-AF65-F5344CB8AC3E}">
        <p14:creationId xmlns:p14="http://schemas.microsoft.com/office/powerpoint/2010/main" val="107208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D3568-8BC9-6369-048C-9B06399A0E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8AC423-6053-6115-75DE-1CF1651E26EA}"/>
              </a:ext>
            </a:extLst>
          </p:cNvPr>
          <p:cNvSpPr txBox="1"/>
          <p:nvPr/>
        </p:nvSpPr>
        <p:spPr>
          <a:xfrm>
            <a:off x="3269293" y="3098250"/>
            <a:ext cx="8745641" cy="2308324"/>
          </a:xfrm>
          <a:prstGeom prst="rect">
            <a:avLst/>
          </a:prstGeom>
          <a:noFill/>
        </p:spPr>
        <p:txBody>
          <a:bodyPr wrap="square" rtlCol="0">
            <a:spAutoFit/>
          </a:bodyPr>
          <a:lstStyle/>
          <a:p>
            <a:pPr latinLnBrk="0"/>
            <a:endParaRPr lang="ro-RO" sz="2400" noProof="1">
              <a:ea typeface="Public Sans"/>
              <a:cs typeface="Public Sans"/>
              <a:sym typeface="Public Sans"/>
            </a:endParaRPr>
          </a:p>
          <a:p>
            <a:pPr latinLnBrk="0"/>
            <a:r>
              <a:rPr lang="ro-RO" sz="2400" b="1" noProof="1">
                <a:ea typeface="Public Sans"/>
                <a:cs typeface="Public Sans"/>
                <a:sym typeface="Public Sans"/>
              </a:rPr>
              <a:t>Reciclare: </a:t>
            </a:r>
            <a:r>
              <a:rPr lang="ro-RO" sz="2400" noProof="1">
                <a:ea typeface="Public Sans"/>
                <a:cs typeface="Public Sans"/>
                <a:sym typeface="Public Sans"/>
              </a:rPr>
              <a:t>Recuperarea materialelor valoroase din tehnologiile energetice uzate. De exemplu:  </a:t>
            </a:r>
          </a:p>
          <a:p>
            <a:pPr latinLnBrk="0"/>
            <a:endParaRPr lang="ro-RO" sz="2400" noProof="1">
              <a:ea typeface="Public Sans"/>
              <a:cs typeface="Public Sans"/>
              <a:sym typeface="Public Sans"/>
            </a:endParaRPr>
          </a:p>
          <a:p>
            <a:pPr marL="342900" indent="-342900" latinLnBrk="0">
              <a:buFont typeface="Arial" panose="020B0604020202020204" pitchFamily="34" charset="0"/>
              <a:buChar char="•"/>
            </a:pPr>
            <a:r>
              <a:rPr lang="ro-RO" sz="2400" noProof="1">
                <a:ea typeface="Public Sans"/>
                <a:cs typeface="Public Sans"/>
                <a:sym typeface="Public Sans"/>
              </a:rPr>
              <a:t>Reciclarea panourilor solare.</a:t>
            </a:r>
          </a:p>
          <a:p>
            <a:pPr marL="342900" indent="-342900" latinLnBrk="0">
              <a:buFont typeface="Arial" panose="020B0604020202020204" pitchFamily="34" charset="0"/>
              <a:buChar char="•"/>
            </a:pPr>
            <a:r>
              <a:rPr lang="ro-RO" sz="2400" noProof="1">
                <a:ea typeface="Public Sans"/>
                <a:cs typeface="Public Sans"/>
                <a:sym typeface="Public Sans"/>
              </a:rPr>
              <a:t>Recuperarea elementelor rare din turbine eoliene.</a:t>
            </a:r>
          </a:p>
        </p:txBody>
      </p:sp>
      <p:pic>
        <p:nvPicPr>
          <p:cNvPr id="6" name="Picture 5">
            <a:extLst>
              <a:ext uri="{FF2B5EF4-FFF2-40B4-BE49-F238E27FC236}">
                <a16:creationId xmlns:a16="http://schemas.microsoft.com/office/drawing/2014/main" id="{B31B268F-F208-D31C-26F0-A520472AFA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6A5E9ED0-E40E-4571-2BF7-C0C78A3333C9}"/>
              </a:ext>
            </a:extLst>
          </p:cNvPr>
          <p:cNvSpPr>
            <a:spLocks noGrp="1"/>
          </p:cNvSpPr>
          <p:nvPr>
            <p:ph type="title" idx="4294967295"/>
          </p:nvPr>
        </p:nvSpPr>
        <p:spPr>
          <a:xfrm>
            <a:off x="369570" y="788644"/>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1. Economia circulară: </a:t>
            </a:r>
            <a:r>
              <a:rPr lang="ro-RO" sz="2800" b="1" kern="1200" baseline="0" noProof="1">
                <a:solidFill>
                  <a:srgbClr val="FFFFFF"/>
                </a:solidFill>
                <a:effectLst/>
                <a:latin typeface="Calibri" panose="020F0502020204030204" pitchFamily="34" charset="0"/>
                <a:ea typeface="Public Sans"/>
                <a:cs typeface="Public Sans"/>
              </a:rPr>
              <a:t>Reciclarea</a:t>
            </a:r>
            <a:endParaRPr lang="ro-RO" noProof="1">
              <a:effectLst/>
            </a:endParaRPr>
          </a:p>
          <a:p>
            <a:endParaRPr lang="ro-RO" noProof="1"/>
          </a:p>
        </p:txBody>
      </p:sp>
    </p:spTree>
    <p:extLst>
      <p:ext uri="{BB962C8B-B14F-4D97-AF65-F5344CB8AC3E}">
        <p14:creationId xmlns:p14="http://schemas.microsoft.com/office/powerpoint/2010/main" val="16448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BCF2B-420A-9B63-8ABA-351FFBCB7178}"/>
              </a:ext>
            </a:extLst>
          </p:cNvPr>
          <p:cNvSpPr>
            <a:spLocks noGrp="1"/>
          </p:cNvSpPr>
          <p:nvPr>
            <p:ph type="title" idx="4294967295"/>
          </p:nvPr>
        </p:nvSpPr>
        <p:spPr>
          <a:xfrm>
            <a:off x="461010" y="705283"/>
            <a:ext cx="1122045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2. Inițiative ale Uniunii Europene care promovează circularitatea în sectorul energetic</a:t>
            </a:r>
            <a:endParaRPr lang="ro-RO" noProof="1">
              <a:effectLst/>
            </a:endParaRPr>
          </a:p>
          <a:p>
            <a:endParaRPr lang="ro-RO"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76197" y="3181611"/>
            <a:ext cx="10809962" cy="2308324"/>
          </a:xfrm>
          <a:prstGeom prst="rect">
            <a:avLst/>
          </a:prstGeom>
          <a:noFill/>
        </p:spPr>
        <p:txBody>
          <a:bodyPr wrap="square" rtlCol="0">
            <a:spAutoFit/>
          </a:bodyPr>
          <a:lstStyle/>
          <a:p>
            <a:pPr algn="ctr" latinLnBrk="0"/>
            <a:r>
              <a:rPr lang="ro-RO" sz="4800" i="1" noProof="1">
                <a:solidFill>
                  <a:schemeClr val="accent2"/>
                </a:solidFill>
              </a:rPr>
              <a:t>Cum sprijină Uniunea Europeană circularitatea în sectorul energetic?</a:t>
            </a:r>
          </a:p>
          <a:p>
            <a:pPr algn="ctr" latinLnBrk="0"/>
            <a:endParaRPr lang="ro-RO" sz="4800" i="1" noProof="1">
              <a:solidFill>
                <a:schemeClr val="accent2"/>
              </a:solidFill>
            </a:endParaRPr>
          </a:p>
        </p:txBody>
      </p:sp>
    </p:spTree>
    <p:extLst>
      <p:ext uri="{BB962C8B-B14F-4D97-AF65-F5344CB8AC3E}">
        <p14:creationId xmlns:p14="http://schemas.microsoft.com/office/powerpoint/2010/main" val="1490927046"/>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3173BC39-68A6-41DE-908B-205CCBB511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373</TotalTime>
  <Words>4199</Words>
  <Application>Microsoft Macintosh PowerPoint</Application>
  <PresentationFormat>Widescreen</PresentationFormat>
  <Paragraphs>395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맑은 고딕</vt:lpstr>
      <vt:lpstr>Arial</vt:lpstr>
      <vt:lpstr>Calibri</vt:lpstr>
      <vt:lpstr>Public Sans</vt:lpstr>
      <vt:lpstr>Every1 slide master</vt:lpstr>
      <vt:lpstr>Circularitatea și tranziția energetică digitală</vt:lpstr>
      <vt:lpstr>Introducere în circularitate</vt:lpstr>
      <vt:lpstr>Circularitatea în 9 întrebări</vt:lpstr>
      <vt:lpstr>Nouă întrebări despre digitalizarea și circularitatea energiei  </vt:lpstr>
      <vt:lpstr>1. Economia circulară  </vt:lpstr>
      <vt:lpstr>1. Economia circulară: Introducere </vt:lpstr>
      <vt:lpstr>1. Economia circulară: reducere, reutilizare </vt:lpstr>
      <vt:lpstr>1. Economia circulară: Reciclarea </vt:lpstr>
      <vt:lpstr>2. Inițiative ale Uniunii Europene care promovează circularitatea în sectorul energetic </vt:lpstr>
      <vt:lpstr>2. Inițiative ale Uniunii Europene care promovează circularitatea în sectorul energetic: Proiectarea pentru circularitate și eficiența materialelor </vt:lpstr>
      <vt:lpstr>2. Inițiative ale Uniunii Europene care promovează circularitatea în sectorul energetic: reducerea deșeurilor și recuperarea resurselor </vt:lpstr>
      <vt:lpstr>3. Tranziția energetică digitală  </vt:lpstr>
      <vt:lpstr>3. Tranziția energetică digitală: digitalizarea și analiza datelor </vt:lpstr>
      <vt:lpstr>4. Sinergii  </vt:lpstr>
      <vt:lpstr>4. Sinergii: Mai multe detalii </vt:lpstr>
      <vt:lpstr>5. Circularitatea în sectorul energiei digitale: eficiența resurselor </vt:lpstr>
      <vt:lpstr>5. Circularitatea în sectorul energiei digitale: Eficiența resurselor – Mai multe detalii </vt:lpstr>
      <vt:lpstr>6. Circularitatea în sectorul energiei digitale: energia regenerabilă și stocarea energiei </vt:lpstr>
      <vt:lpstr>6. Circularitatea în sectorul energiei digitale: Energie regenerabilă și stocarea energiei – Mai multe detalii </vt:lpstr>
      <vt:lpstr>7. Digitalizarea energiei: rețele inteligente și analiza datelor </vt:lpstr>
      <vt:lpstr>7. Digitalizarea energiei: rețele inteligente și analiza datelor – Rețele inteligente </vt:lpstr>
      <vt:lpstr>7. Digitalizarea energiei: rețele inteligente și analiza datelor – Analiza datelor </vt:lpstr>
      <vt:lpstr>8. Digitalizarea energiei și blockchain  </vt:lpstr>
      <vt:lpstr>8. Digitalizarea energiei și blockchain – Ce este blockchain? </vt:lpstr>
      <vt:lpstr>8. Digitalizarea energiei și blockchain – Blockchain în sectorul energetic </vt:lpstr>
      <vt:lpstr>9. Sinergii și soluții integrate  </vt:lpstr>
      <vt:lpstr>9. Sinergii și soluții integrate: Mai multe detalii </vt:lpstr>
      <vt:lpstr>Pașii următori</vt:lpstr>
      <vt:lpstr>Mulțumiri 1</vt:lpstr>
      <vt:lpstr>Mulțumiri 2</vt:lpstr>
      <vt:lpstr>Mulțumesc!</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2026-03-09T11:13:34Z</dcterms:modified>
  <cp:category/>
</cp:coreProperties>
</file>