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2"/>
  </p:notesMasterIdLst>
  <p:sldIdLst>
    <p:sldId id="304" r:id="rId3"/>
    <p:sldId id="257" r:id="rId4"/>
    <p:sldId id="292" r:id="rId5"/>
    <p:sldId id="300" r:id="rId6"/>
    <p:sldId id="293" r:id="rId7"/>
    <p:sldId id="294" r:id="rId8"/>
    <p:sldId id="295" r:id="rId9"/>
    <p:sldId id="296" r:id="rId10"/>
    <p:sldId id="301" r:id="rId11"/>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5439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4203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461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3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85" name="Google Shape;38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1307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3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393" name="Google Shape;393;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5559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4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05" name="Google Shape;40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9657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4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15" name="Google Shape;415;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7962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25" name="Google Shape;4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2314539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7"/>
        <p:cNvGrpSpPr/>
        <p:nvPr/>
      </p:nvGrpSpPr>
      <p:grpSpPr>
        <a:xfrm>
          <a:off x="0" y="0"/>
          <a:ext cx="0" cy="0"/>
          <a:chOff x="0" y="0"/>
          <a:chExt cx="0" cy="0"/>
        </a:xfrm>
      </p:grpSpPr>
      <p:sp>
        <p:nvSpPr>
          <p:cNvPr id="28" name="Google Shape;28;p5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126423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46"/>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63354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3"/>
        <p:cNvGrpSpPr/>
        <p:nvPr/>
      </p:nvGrpSpPr>
      <p:grpSpPr>
        <a:xfrm>
          <a:off x="0" y="0"/>
          <a:ext cx="0" cy="0"/>
          <a:chOff x="0" y="0"/>
          <a:chExt cx="0" cy="0"/>
        </a:xfrm>
      </p:grpSpPr>
      <p:sp>
        <p:nvSpPr>
          <p:cNvPr id="14" name="Google Shape;14;p47"/>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47"/>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4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7" name="Google Shape;17;p47"/>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4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78629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88085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creativecommons.org/licenses/by/4.0/" TargetMode="External"/><Relationship Id="rId7" Type="http://schemas.openxmlformats.org/officeDocument/2006/relationships/hyperlink" Target="https://www.flickr.com/photos/kalexanderso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lickr.com/photos/kalexanderson/7176605114/in/faves-40959105@N00/" TargetMode="External"/><Relationship Id="rId5" Type="http://schemas.openxmlformats.org/officeDocument/2006/relationships/image" Target="../media/image7.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slideshare.net/BeckPitt/cc-cert-unit-4-using-cc-licenses-and-cc-licensed-works"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hyperlink" Target="https://www.slideshare.net/janeatcc/taaccct-on-adding-the-cc-by-license-to-your-materials?qid=212813a1-8798-4d57-98da-f5792b147b2a&amp;v=&amp;b=&amp;from_search=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https://www.slideshare.net/BeckPitt/cc-cert-unit-4-using-cc-licenses-and-cc-licensed-works" TargetMode="External"/><Relationship Id="rId5" Type="http://schemas.openxmlformats.org/officeDocument/2006/relationships/hyperlink" Target="https://creativecommons.org/licenses/by-sa/4.0/" TargetMode="External"/><Relationship Id="rId4" Type="http://schemas.openxmlformats.org/officeDocument/2006/relationships/hyperlink" Target="https://courses.p2pu.org/en/courses/2377/content/479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www.slideshare.net/BeckPitt/cc-cert-unit-4-using-cc-licenses-and-cc-licensed-works" TargetMode="External"/><Relationship Id="rId5" Type="http://schemas.openxmlformats.org/officeDocument/2006/relationships/hyperlink" Target="http://www.open.edu/openlearncreate/mod/oucontent/view.php?id=82522&amp;section=2" TargetMode="External"/><Relationship Id="rId4" Type="http://schemas.openxmlformats.org/officeDocument/2006/relationships/hyperlink" Target="https://creativecommons.org/licenses/by/4.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s://www.flickr.com/photos/henrybloomfield/1268081514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Adapting OER:</a:t>
            </a:r>
            <a:br>
              <a:rPr lang="en-US" sz="4000" dirty="0">
                <a:solidFill>
                  <a:schemeClr val="bg1"/>
                </a:solidFill>
              </a:rPr>
            </a:br>
            <a:r>
              <a:rPr lang="en-US" sz="4000" dirty="0">
                <a:solidFill>
                  <a:schemeClr val="bg1"/>
                </a:solidFill>
              </a:rPr>
              <a:t>Part 4</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dirty="0"/>
          </a:p>
          <a:p>
            <a:pPr marL="0" indent="0">
              <a:buSzPts val="7200"/>
              <a:buNone/>
            </a:pPr>
            <a:r>
              <a:rPr lang="en-US" sz="5400" b="1" dirty="0"/>
              <a:t>Adapting OER</a:t>
            </a:r>
            <a:endParaRPr dirty="0"/>
          </a:p>
          <a:p>
            <a:pPr marL="0" indent="0">
              <a:buNone/>
            </a:pPr>
            <a:r>
              <a:rPr lang="en-US" sz="2475" b="1" dirty="0"/>
              <a:t>Part Four: Collections </a:t>
            </a:r>
          </a:p>
          <a:p>
            <a:pPr marL="0" indent="0">
              <a:buNone/>
            </a:pPr>
            <a:r>
              <a:rPr lang="en-US" b="1" dirty="0"/>
              <a:t>May 2020 </a:t>
            </a:r>
            <a:endParaRPr dirty="0"/>
          </a:p>
        </p:txBody>
      </p:sp>
      <p:pic>
        <p:nvPicPr>
          <p:cNvPr id="96" name="Google Shape;96;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7" name="Google Shape;97;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Calibri"/>
                <a:ea typeface="Calibri"/>
                <a:cs typeface="Calibri"/>
                <a:sym typeface="Calibri"/>
              </a:rPr>
              <a:t>This work was created by Beck Pitt as part of the TIDE project and is licensed under the </a:t>
            </a:r>
            <a:r>
              <a:rPr lang="en-US" sz="900" u="sng" dirty="0">
                <a:solidFill>
                  <a:schemeClr val="hlink"/>
                </a:solidFill>
                <a:latin typeface="Calibri"/>
                <a:ea typeface="Calibri"/>
                <a:cs typeface="Calibri"/>
                <a:sym typeface="Calibri"/>
                <a:hlinkClick r:id="rId3"/>
              </a:rPr>
              <a:t>Creative Commons Attribution 4.0 International License</a:t>
            </a:r>
            <a:r>
              <a:rPr lang="en-US" sz="900" dirty="0">
                <a:solidFill>
                  <a:srgbClr val="000000"/>
                </a:solidFill>
                <a:latin typeface="Calibri"/>
                <a:ea typeface="Calibri"/>
                <a:cs typeface="Calibri"/>
                <a:sym typeface="Calibri"/>
              </a:rPr>
              <a:t> unless otherwise stated. Minor amends were made to this slide deck in May 2021. </a:t>
            </a:r>
            <a:endParaRPr sz="900" dirty="0">
              <a:solidFill>
                <a:srgbClr val="000000"/>
              </a:solidFill>
              <a:latin typeface="Calibri"/>
              <a:ea typeface="Calibri"/>
              <a:cs typeface="Calibri"/>
              <a:sym typeface="Calibri"/>
            </a:endParaRPr>
          </a:p>
        </p:txBody>
      </p:sp>
      <p:pic>
        <p:nvPicPr>
          <p:cNvPr id="98" name="Google Shape;98;p2"/>
          <p:cNvPicPr preferRelativeResize="0"/>
          <p:nvPr/>
        </p:nvPicPr>
        <p:blipFill rotWithShape="1">
          <a:blip r:embed="rId5">
            <a:alphaModFix/>
          </a:blip>
          <a:srcRect/>
          <a:stretch/>
        </p:blipFill>
        <p:spPr>
          <a:xfrm>
            <a:off x="5338690" y="45125"/>
            <a:ext cx="3805311" cy="2634771"/>
          </a:xfrm>
          <a:prstGeom prst="rect">
            <a:avLst/>
          </a:prstGeom>
          <a:noFill/>
          <a:ln>
            <a:noFill/>
          </a:ln>
        </p:spPr>
      </p:pic>
      <p:sp>
        <p:nvSpPr>
          <p:cNvPr id="99" name="Google Shape;99;p2"/>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Calibri"/>
                <a:ea typeface="Calibri"/>
                <a:cs typeface="Calibri"/>
                <a:sym typeface="Calibri"/>
              </a:rPr>
              <a:t>Picture Credit: </a:t>
            </a:r>
            <a:r>
              <a:rPr lang="en-US" sz="600" u="sng">
                <a:solidFill>
                  <a:schemeClr val="hlink"/>
                </a:solidFill>
                <a:latin typeface="Calibri"/>
                <a:ea typeface="Calibri"/>
                <a:cs typeface="Calibri"/>
                <a:sym typeface="Calibri"/>
                <a:hlinkClick r:id="rId6"/>
              </a:rPr>
              <a:t>Creative Commons – cc stickers</a:t>
            </a:r>
            <a:r>
              <a:rPr lang="en-US" sz="600">
                <a:solidFill>
                  <a:srgbClr val="000000"/>
                </a:solidFill>
                <a:latin typeface="Calibri"/>
                <a:ea typeface="Calibri"/>
                <a:cs typeface="Calibri"/>
                <a:sym typeface="Calibri"/>
              </a:rPr>
              <a:t> by </a:t>
            </a:r>
            <a:r>
              <a:rPr lang="en-US" sz="600" u="sng">
                <a:solidFill>
                  <a:schemeClr val="hlink"/>
                </a:solidFill>
                <a:latin typeface="Calibri"/>
                <a:ea typeface="Calibri"/>
                <a:cs typeface="Calibri"/>
                <a:sym typeface="Calibri"/>
                <a:hlinkClick r:id="rId7"/>
              </a:rPr>
              <a:t>Kristina Alexanderson</a:t>
            </a:r>
            <a:r>
              <a:rPr lang="en-US" sz="600">
                <a:solidFill>
                  <a:srgbClr val="000000"/>
                </a:solidFill>
                <a:latin typeface="Calibri"/>
                <a:ea typeface="Calibri"/>
                <a:cs typeface="Calibri"/>
                <a:sym typeface="Calibri"/>
              </a:rPr>
              <a:t> is licensed  </a:t>
            </a:r>
            <a:r>
              <a:rPr lang="en-US" sz="600" u="sng">
                <a:solidFill>
                  <a:schemeClr val="hlink"/>
                </a:solidFill>
                <a:latin typeface="Calibri"/>
                <a:ea typeface="Calibri"/>
                <a:cs typeface="Calibri"/>
                <a:sym typeface="Calibri"/>
                <a:hlinkClick r:id="rId8"/>
              </a:rPr>
              <a:t>CC BY 2.0</a:t>
            </a:r>
            <a:r>
              <a:rPr lang="en-US" sz="600">
                <a:solidFill>
                  <a:srgbClr val="000000"/>
                </a:solidFill>
                <a:latin typeface="Calibri"/>
                <a:ea typeface="Calibri"/>
                <a:cs typeface="Calibri"/>
                <a:sym typeface="Calibri"/>
              </a:rPr>
              <a:t>  </a:t>
            </a:r>
            <a:endParaRPr sz="6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85734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7"/>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dirty="0"/>
          </a:p>
          <a:p>
            <a:pPr marL="0" indent="0">
              <a:buSzPts val="7200"/>
              <a:buNone/>
            </a:pPr>
            <a:r>
              <a:rPr lang="en-US" sz="5400" b="1" dirty="0"/>
              <a:t>Part Four: Collections</a:t>
            </a:r>
            <a:endParaRPr dirty="0"/>
          </a:p>
        </p:txBody>
      </p:sp>
    </p:spTree>
    <p:extLst>
      <p:ext uri="{BB962C8B-B14F-4D97-AF65-F5344CB8AC3E}">
        <p14:creationId xmlns:p14="http://schemas.microsoft.com/office/powerpoint/2010/main" val="2706233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SzPts val="3500"/>
              <a:buNone/>
            </a:pPr>
            <a:r>
              <a:rPr lang="en-US" sz="2250" dirty="0"/>
              <a:t>By the end of Part Four you will:</a:t>
            </a:r>
          </a:p>
          <a:p>
            <a:pPr marL="0" indent="0">
              <a:lnSpc>
                <a:spcPct val="100000"/>
              </a:lnSpc>
              <a:spcBef>
                <a:spcPts val="0"/>
              </a:spcBef>
              <a:buSzPts val="3500"/>
              <a:buNone/>
            </a:pPr>
            <a:r>
              <a:rPr lang="en-US" sz="2250" dirty="0"/>
              <a:t> </a:t>
            </a:r>
            <a:endParaRPr sz="2250" dirty="0"/>
          </a:p>
          <a:p>
            <a:pPr indent="-323850">
              <a:lnSpc>
                <a:spcPct val="100000"/>
              </a:lnSpc>
              <a:buSzPts val="3200"/>
            </a:pPr>
            <a:r>
              <a:rPr lang="en-GB" sz="2250" dirty="0"/>
              <a:t>Understand what a Collection of OER is.</a:t>
            </a:r>
          </a:p>
          <a:p>
            <a:pPr indent="-323850">
              <a:lnSpc>
                <a:spcPct val="100000"/>
              </a:lnSpc>
              <a:buSzPts val="3200"/>
            </a:pPr>
            <a:r>
              <a:rPr lang="en-GB" sz="2250" dirty="0"/>
              <a:t>Be able to create and attribute a Collection.</a:t>
            </a:r>
            <a:endParaRPr sz="2250" dirty="0"/>
          </a:p>
        </p:txBody>
      </p:sp>
      <p:sp>
        <p:nvSpPr>
          <p:cNvPr id="105" name="Google Shape;105;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Learning Outcomes </a:t>
            </a:r>
            <a:endParaRPr sz="4950" b="1">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9330D10E-0B3E-B145-8DB9-90F718B70309}"/>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7" name="TextBox 6">
            <a:extLst>
              <a:ext uri="{FF2B5EF4-FFF2-40B4-BE49-F238E27FC236}">
                <a16:creationId xmlns:a16="http://schemas.microsoft.com/office/drawing/2014/main" id="{B360AAA9-4C1B-FC46-82B0-2C103B845732}"/>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3771724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8"/>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3300" b="1">
                <a:solidFill>
                  <a:schemeClr val="dk1"/>
                </a:solidFill>
                <a:latin typeface="Arial"/>
                <a:ea typeface="Arial"/>
                <a:cs typeface="Arial"/>
                <a:sym typeface="Arial"/>
              </a:rPr>
              <a:t>What is a collection? </a:t>
            </a:r>
            <a:endParaRPr sz="3300">
              <a:solidFill>
                <a:schemeClr val="dk1"/>
              </a:solidFill>
              <a:latin typeface="Arial"/>
              <a:ea typeface="Arial"/>
              <a:cs typeface="Arial"/>
              <a:sym typeface="Arial"/>
            </a:endParaRPr>
          </a:p>
          <a:p>
            <a:pPr>
              <a:buClr>
                <a:srgbClr val="000000"/>
              </a:buClr>
              <a:buSzPts val="4400"/>
            </a:pPr>
            <a:endParaRPr sz="3300" b="1">
              <a:solidFill>
                <a:schemeClr val="dk1"/>
              </a:solidFill>
              <a:latin typeface="Arial"/>
              <a:ea typeface="Arial"/>
              <a:cs typeface="Arial"/>
              <a:sym typeface="Arial"/>
            </a:endParaRPr>
          </a:p>
        </p:txBody>
      </p:sp>
      <p:sp>
        <p:nvSpPr>
          <p:cNvPr id="388" name="Google Shape;388;p38"/>
          <p:cNvSpPr txBox="1"/>
          <p:nvPr/>
        </p:nvSpPr>
        <p:spPr>
          <a:xfrm>
            <a:off x="328432" y="1082977"/>
            <a:ext cx="8549561" cy="3263504"/>
          </a:xfrm>
          <a:prstGeom prst="rect">
            <a:avLst/>
          </a:prstGeom>
          <a:noFill/>
          <a:ln>
            <a:noFill/>
          </a:ln>
        </p:spPr>
        <p:txBody>
          <a:bodyPr spcFirstLastPara="1" wrap="square" lIns="68569" tIns="34275" rIns="68569" bIns="34275" anchor="t" anchorCtr="0">
            <a:noAutofit/>
          </a:bodyPr>
          <a:lstStyle/>
          <a:p>
            <a:pPr marL="171450" indent="-171450">
              <a:lnSpc>
                <a:spcPct val="90000"/>
              </a:lnSpc>
              <a:buClr>
                <a:srgbClr val="000000"/>
              </a:buClr>
              <a:buSzPts val="2500"/>
              <a:buFont typeface="Arial"/>
              <a:buChar char="•"/>
            </a:pPr>
            <a:r>
              <a:rPr lang="en-US" sz="1875" dirty="0">
                <a:solidFill>
                  <a:schemeClr val="dk1"/>
                </a:solidFill>
                <a:latin typeface="Arial"/>
                <a:ea typeface="Arial"/>
                <a:cs typeface="Arial"/>
                <a:sym typeface="Arial"/>
              </a:rPr>
              <a:t>Collections bring together a number of different OER. </a:t>
            </a:r>
            <a:endParaRPr sz="1013" dirty="0"/>
          </a:p>
          <a:p>
            <a:pPr marL="171450" indent="-171450">
              <a:lnSpc>
                <a:spcPct val="90000"/>
              </a:lnSpc>
              <a:spcBef>
                <a:spcPts val="750"/>
              </a:spcBef>
              <a:buClr>
                <a:srgbClr val="000000"/>
              </a:buClr>
              <a:buSzPts val="2500"/>
              <a:buFont typeface="Arial"/>
              <a:buChar char="•"/>
            </a:pPr>
            <a:r>
              <a:rPr lang="en-US" sz="1875" dirty="0">
                <a:solidFill>
                  <a:schemeClr val="dk1"/>
                </a:solidFill>
                <a:latin typeface="Arial"/>
                <a:ea typeface="Arial"/>
                <a:cs typeface="Arial"/>
                <a:sym typeface="Arial"/>
              </a:rPr>
              <a:t>Each OER can be identified as a discreet or separate entity. </a:t>
            </a:r>
            <a:endParaRPr sz="1013" dirty="0"/>
          </a:p>
          <a:p>
            <a:pPr marL="171450" indent="-171450">
              <a:lnSpc>
                <a:spcPct val="90000"/>
              </a:lnSpc>
              <a:spcBef>
                <a:spcPts val="750"/>
              </a:spcBef>
              <a:buClr>
                <a:srgbClr val="000000"/>
              </a:buClr>
              <a:buSzPts val="2500"/>
              <a:buFont typeface="Arial"/>
              <a:buChar char="•"/>
            </a:pPr>
            <a:r>
              <a:rPr lang="en-US" sz="1875" dirty="0">
                <a:solidFill>
                  <a:schemeClr val="dk1"/>
                </a:solidFill>
                <a:latin typeface="Arial"/>
                <a:ea typeface="Arial"/>
                <a:cs typeface="Arial"/>
                <a:sym typeface="Arial"/>
              </a:rPr>
              <a:t>Example of a Collection? This presentation! In this instance this presentation is made up of original content licensed CC BY 4.0. It also includes acknowledgement of all other openly licensed resources used (e.g. images and screenshots) and any adapted OER.</a:t>
            </a:r>
            <a:endParaRPr sz="1013" dirty="0"/>
          </a:p>
          <a:p>
            <a:pPr marL="171450" indent="-171450">
              <a:lnSpc>
                <a:spcPct val="90000"/>
              </a:lnSpc>
              <a:spcBef>
                <a:spcPts val="750"/>
              </a:spcBef>
              <a:buClr>
                <a:srgbClr val="000000"/>
              </a:buClr>
              <a:buSzPts val="2500"/>
              <a:buFont typeface="Arial"/>
              <a:buChar char="•"/>
            </a:pPr>
            <a:r>
              <a:rPr lang="en-US" sz="1875" dirty="0">
                <a:solidFill>
                  <a:schemeClr val="dk1"/>
                </a:solidFill>
                <a:latin typeface="Arial"/>
                <a:ea typeface="Arial"/>
                <a:cs typeface="Arial"/>
                <a:sym typeface="Arial"/>
              </a:rPr>
              <a:t>You can include OER you have revised in a collection. You must acknowledge that it has been changed in your attribution. </a:t>
            </a:r>
            <a:endParaRPr sz="1013" dirty="0"/>
          </a:p>
          <a:p>
            <a:pPr marL="171450" indent="-171450">
              <a:lnSpc>
                <a:spcPct val="90000"/>
              </a:lnSpc>
              <a:spcBef>
                <a:spcPts val="750"/>
              </a:spcBef>
              <a:buClr>
                <a:srgbClr val="000000"/>
              </a:buClr>
              <a:buSzPts val="2500"/>
              <a:buFont typeface="Arial"/>
              <a:buChar char="•"/>
            </a:pPr>
            <a:r>
              <a:rPr lang="en-US" sz="1875" dirty="0">
                <a:solidFill>
                  <a:schemeClr val="dk1"/>
                </a:solidFill>
                <a:latin typeface="Arial"/>
                <a:ea typeface="Arial"/>
                <a:cs typeface="Arial"/>
                <a:sym typeface="Arial"/>
              </a:rPr>
              <a:t>If you incorporate NC (non-commercial) licensed material into a Collection you need to acknowledge this in your license choice/attribution. This is the only restriction on licensing a Collection as each OER is a separate entity and retains its original license.</a:t>
            </a:r>
            <a:endParaRPr sz="1013" dirty="0"/>
          </a:p>
        </p:txBody>
      </p:sp>
      <p:sp>
        <p:nvSpPr>
          <p:cNvPr id="389" name="Google Shape;389;p38"/>
          <p:cNvSpPr txBox="1"/>
          <p:nvPr/>
        </p:nvSpPr>
        <p:spPr>
          <a:xfrm>
            <a:off x="2744160" y="4758791"/>
            <a:ext cx="6399841" cy="196177"/>
          </a:xfrm>
          <a:prstGeom prst="rect">
            <a:avLst/>
          </a:prstGeom>
          <a:noFill/>
          <a:ln>
            <a:noFill/>
          </a:ln>
        </p:spPr>
        <p:txBody>
          <a:bodyPr spcFirstLastPara="1" wrap="square" lIns="68569" tIns="34275" rIns="68569" bIns="34275" anchor="t" anchorCtr="0">
            <a:spAutoFit/>
          </a:bodyPr>
          <a:lstStyle/>
          <a:p>
            <a:r>
              <a:rPr lang="en-US" sz="825">
                <a:solidFill>
                  <a:srgbClr val="000000"/>
                </a:solidFill>
                <a:latin typeface="Arial"/>
                <a:ea typeface="Arial"/>
                <a:cs typeface="Arial"/>
                <a:sym typeface="Arial"/>
              </a:rPr>
              <a:t>This slide and accompanying notes have been adapted from </a:t>
            </a:r>
            <a:r>
              <a:rPr lang="en-US" sz="825" i="1" u="sng">
                <a:solidFill>
                  <a:srgbClr val="000000"/>
                </a:solidFill>
                <a:latin typeface="Arial"/>
                <a:ea typeface="Arial"/>
                <a:cs typeface="Arial"/>
                <a:sym typeface="Arial"/>
                <a:hlinkClick r:id="rId3"/>
              </a:rPr>
              <a:t>Using CC Licenses and CC Licensed Works</a:t>
            </a:r>
            <a:r>
              <a:rPr lang="en-US" sz="825" i="1">
                <a:solidFill>
                  <a:srgbClr val="000000"/>
                </a:solidFill>
                <a:latin typeface="Arial"/>
                <a:ea typeface="Arial"/>
                <a:cs typeface="Arial"/>
                <a:sym typeface="Arial"/>
              </a:rPr>
              <a:t> </a:t>
            </a:r>
            <a:r>
              <a:rPr lang="en-US" sz="825">
                <a:solidFill>
                  <a:srgbClr val="000000"/>
                </a:solidFill>
                <a:latin typeface="Arial"/>
                <a:ea typeface="Arial"/>
                <a:cs typeface="Arial"/>
                <a:sym typeface="Arial"/>
              </a:rPr>
              <a:t>by Beck Pitt (CC BY 4.0)</a:t>
            </a:r>
            <a:endParaRPr sz="1013"/>
          </a:p>
        </p:txBody>
      </p:sp>
    </p:spTree>
    <p:extLst>
      <p:ext uri="{BB962C8B-B14F-4D97-AF65-F5344CB8AC3E}">
        <p14:creationId xmlns:p14="http://schemas.microsoft.com/office/powerpoint/2010/main" val="1869231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9"/>
          <p:cNvSpPr txBox="1"/>
          <p:nvPr/>
        </p:nvSpPr>
        <p:spPr>
          <a:xfrm>
            <a:off x="303207" y="237233"/>
            <a:ext cx="7346102" cy="669384"/>
          </a:xfrm>
          <a:prstGeom prst="rect">
            <a:avLst/>
          </a:prstGeom>
          <a:noFill/>
          <a:ln>
            <a:noFill/>
          </a:ln>
        </p:spPr>
        <p:txBody>
          <a:bodyPr spcFirstLastPara="1" wrap="square" lIns="68569" tIns="34275" rIns="68569" bIns="34275" anchor="t" anchorCtr="0">
            <a:spAutoFit/>
          </a:bodyPr>
          <a:lstStyle/>
          <a:p>
            <a:r>
              <a:rPr lang="en-US" sz="3900" b="1" dirty="0">
                <a:solidFill>
                  <a:srgbClr val="000000"/>
                </a:solidFill>
                <a:latin typeface="Arial"/>
                <a:ea typeface="Arial"/>
                <a:cs typeface="Arial"/>
                <a:sym typeface="Arial"/>
              </a:rPr>
              <a:t>How to attribute a Collection</a:t>
            </a:r>
            <a:endParaRPr sz="1013" dirty="0"/>
          </a:p>
        </p:txBody>
      </p:sp>
      <p:sp>
        <p:nvSpPr>
          <p:cNvPr id="396" name="Google Shape;396;p39"/>
          <p:cNvSpPr txBox="1"/>
          <p:nvPr/>
        </p:nvSpPr>
        <p:spPr>
          <a:xfrm>
            <a:off x="303207" y="1028652"/>
            <a:ext cx="8074105" cy="830966"/>
          </a:xfrm>
          <a:prstGeom prst="rect">
            <a:avLst/>
          </a:prstGeom>
          <a:noFill/>
          <a:ln>
            <a:noFill/>
          </a:ln>
        </p:spPr>
        <p:txBody>
          <a:bodyPr spcFirstLastPara="1" wrap="square" lIns="68569" tIns="34275" rIns="68569" bIns="34275" anchor="t" anchorCtr="0">
            <a:spAutoFit/>
          </a:bodyPr>
          <a:lstStyle/>
          <a:p>
            <a:r>
              <a:rPr lang="en-US" sz="2475">
                <a:solidFill>
                  <a:srgbClr val="000000"/>
                </a:solidFill>
                <a:latin typeface="Arial"/>
                <a:ea typeface="Arial"/>
                <a:cs typeface="Arial"/>
                <a:sym typeface="Arial"/>
              </a:rPr>
              <a:t>Include a statement with your attribution for the Collection. For example: </a:t>
            </a:r>
            <a:endParaRPr sz="1013"/>
          </a:p>
        </p:txBody>
      </p:sp>
      <p:pic>
        <p:nvPicPr>
          <p:cNvPr id="397" name="Google Shape;397;p39"/>
          <p:cNvPicPr preferRelativeResize="0"/>
          <p:nvPr/>
        </p:nvPicPr>
        <p:blipFill rotWithShape="1">
          <a:blip r:embed="rId3">
            <a:alphaModFix/>
          </a:blip>
          <a:srcRect/>
          <a:stretch/>
        </p:blipFill>
        <p:spPr>
          <a:xfrm>
            <a:off x="755211" y="2772229"/>
            <a:ext cx="3014554" cy="2196460"/>
          </a:xfrm>
          <a:prstGeom prst="rect">
            <a:avLst/>
          </a:prstGeom>
          <a:noFill/>
          <a:ln>
            <a:noFill/>
          </a:ln>
        </p:spPr>
      </p:pic>
      <p:sp>
        <p:nvSpPr>
          <p:cNvPr id="398" name="Google Shape;398;p39"/>
          <p:cNvSpPr/>
          <p:nvPr/>
        </p:nvSpPr>
        <p:spPr>
          <a:xfrm rot="-5400000">
            <a:off x="-570702" y="3700499"/>
            <a:ext cx="2063204" cy="473176"/>
          </a:xfrm>
          <a:prstGeom prst="rect">
            <a:avLst/>
          </a:prstGeom>
          <a:noFill/>
          <a:ln>
            <a:noFill/>
          </a:ln>
        </p:spPr>
        <p:txBody>
          <a:bodyPr spcFirstLastPara="1" wrap="square" lIns="68569" tIns="34275" rIns="68569" bIns="34275" anchor="t" anchorCtr="0">
            <a:spAutoFit/>
          </a:bodyPr>
          <a:lstStyle/>
          <a:p>
            <a:r>
              <a:rPr lang="en-US" sz="525">
                <a:solidFill>
                  <a:srgbClr val="000000"/>
                </a:solidFill>
                <a:latin typeface="Arial"/>
                <a:ea typeface="Arial"/>
                <a:cs typeface="Arial"/>
                <a:sym typeface="Arial"/>
              </a:rPr>
              <a:t>Screenshot source: Presentation </a:t>
            </a:r>
            <a:r>
              <a:rPr lang="en-US" sz="525" i="1">
                <a:solidFill>
                  <a:srgbClr val="000000"/>
                </a:solidFill>
                <a:latin typeface="Arial"/>
                <a:ea typeface="Arial"/>
                <a:cs typeface="Arial"/>
                <a:sym typeface="Arial"/>
              </a:rPr>
              <a:t>Adding the CC BY license to your materials (TAACCCT) </a:t>
            </a:r>
            <a:r>
              <a:rPr lang="en-US" sz="525">
                <a:solidFill>
                  <a:srgbClr val="000000"/>
                </a:solidFill>
                <a:latin typeface="Arial"/>
                <a:ea typeface="Arial"/>
                <a:cs typeface="Arial"/>
                <a:sym typeface="Arial"/>
              </a:rPr>
              <a:t>by Jane Park is licensed CC BY 4.0 </a:t>
            </a:r>
            <a:endParaRPr sz="1013"/>
          </a:p>
          <a:p>
            <a:r>
              <a:rPr lang="en-US" sz="525" u="sng">
                <a:solidFill>
                  <a:srgbClr val="000000"/>
                </a:solidFill>
                <a:latin typeface="Arial"/>
                <a:ea typeface="Arial"/>
                <a:cs typeface="Arial"/>
                <a:sym typeface="Arial"/>
                <a:hlinkClick r:id="rId4"/>
              </a:rPr>
              <a:t>https://www.slideshare.net/janeatcc/taaccct-on-adding-the-cc-by-license-to-your-materials?qid=212813a1-8798-4d57-98da-f5792b147b2a&amp;v=&amp;b=&amp;from_search=6</a:t>
            </a:r>
            <a:r>
              <a:rPr lang="en-US" sz="525">
                <a:solidFill>
                  <a:srgbClr val="000000"/>
                </a:solidFill>
                <a:latin typeface="Arial"/>
                <a:ea typeface="Arial"/>
                <a:cs typeface="Arial"/>
                <a:sym typeface="Arial"/>
              </a:rPr>
              <a:t> See slides 53-63 </a:t>
            </a:r>
            <a:endParaRPr sz="1013"/>
          </a:p>
        </p:txBody>
      </p:sp>
      <p:pic>
        <p:nvPicPr>
          <p:cNvPr id="399" name="Google Shape;399;p39"/>
          <p:cNvPicPr preferRelativeResize="0"/>
          <p:nvPr/>
        </p:nvPicPr>
        <p:blipFill rotWithShape="1">
          <a:blip r:embed="rId5">
            <a:alphaModFix/>
          </a:blip>
          <a:srcRect/>
          <a:stretch/>
        </p:blipFill>
        <p:spPr>
          <a:xfrm>
            <a:off x="135709" y="1889383"/>
            <a:ext cx="8872581" cy="739382"/>
          </a:xfrm>
          <a:prstGeom prst="rect">
            <a:avLst/>
          </a:prstGeom>
          <a:noFill/>
          <a:ln w="9525" cap="flat" cmpd="sng">
            <a:solidFill>
              <a:schemeClr val="dk1"/>
            </a:solidFill>
            <a:prstDash val="solid"/>
            <a:round/>
            <a:headEnd type="none" w="sm" len="sm"/>
            <a:tailEnd type="none" w="sm" len="sm"/>
          </a:ln>
        </p:spPr>
      </p:pic>
      <p:sp>
        <p:nvSpPr>
          <p:cNvPr id="400" name="Google Shape;400;p39"/>
          <p:cNvSpPr txBox="1"/>
          <p:nvPr/>
        </p:nvSpPr>
        <p:spPr>
          <a:xfrm>
            <a:off x="5341403" y="2697208"/>
            <a:ext cx="3666888" cy="150011"/>
          </a:xfrm>
          <a:prstGeom prst="rect">
            <a:avLst/>
          </a:prstGeom>
          <a:noFill/>
          <a:ln>
            <a:noFill/>
          </a:ln>
        </p:spPr>
        <p:txBody>
          <a:bodyPr spcFirstLastPara="1" wrap="square" lIns="68569" tIns="34275" rIns="68569" bIns="34275" anchor="t" anchorCtr="0">
            <a:spAutoFit/>
          </a:bodyPr>
          <a:lstStyle/>
          <a:p>
            <a:pPr algn="r"/>
            <a:r>
              <a:rPr lang="en-US" sz="525">
                <a:solidFill>
                  <a:srgbClr val="000000"/>
                </a:solidFill>
                <a:latin typeface="Arial"/>
                <a:ea typeface="Arial"/>
                <a:cs typeface="Arial"/>
                <a:sym typeface="Arial"/>
              </a:rPr>
              <a:t>Screenshot source: Cover slide for this presentation</a:t>
            </a:r>
            <a:endParaRPr sz="1013"/>
          </a:p>
        </p:txBody>
      </p:sp>
      <p:sp>
        <p:nvSpPr>
          <p:cNvPr id="401" name="Google Shape;401;p39"/>
          <p:cNvSpPr txBox="1"/>
          <p:nvPr/>
        </p:nvSpPr>
        <p:spPr>
          <a:xfrm>
            <a:off x="4058587" y="3201045"/>
            <a:ext cx="4665689" cy="1338798"/>
          </a:xfrm>
          <a:prstGeom prst="rect">
            <a:avLst/>
          </a:prstGeom>
          <a:noFill/>
          <a:ln>
            <a:noFill/>
          </a:ln>
        </p:spPr>
        <p:txBody>
          <a:bodyPr spcFirstLastPara="1" wrap="square" lIns="68569" tIns="34275" rIns="68569" bIns="34275" anchor="t" anchorCtr="0">
            <a:spAutoFit/>
          </a:bodyPr>
          <a:lstStyle/>
          <a:p>
            <a:r>
              <a:rPr lang="en-US" sz="1650">
                <a:solidFill>
                  <a:srgbClr val="000000"/>
                </a:solidFill>
                <a:latin typeface="Arial"/>
                <a:ea typeface="Arial"/>
                <a:cs typeface="Arial"/>
                <a:sym typeface="Arial"/>
              </a:rPr>
              <a:t>Include a phrase like “Unless otherwise noted…” or “… unless otherwise stated” in the attribution. </a:t>
            </a:r>
            <a:endParaRPr sz="1013"/>
          </a:p>
          <a:p>
            <a:endParaRPr sz="1650">
              <a:solidFill>
                <a:srgbClr val="000000"/>
              </a:solidFill>
              <a:latin typeface="Arial"/>
              <a:ea typeface="Arial"/>
              <a:cs typeface="Arial"/>
              <a:sym typeface="Arial"/>
            </a:endParaRPr>
          </a:p>
          <a:p>
            <a:r>
              <a:rPr lang="en-US" sz="1650">
                <a:solidFill>
                  <a:srgbClr val="000000"/>
                </a:solidFill>
                <a:latin typeface="Arial"/>
                <a:ea typeface="Arial"/>
                <a:cs typeface="Arial"/>
                <a:sym typeface="Arial"/>
              </a:rPr>
              <a:t>This statement makes it clear there are other OER included in the resource. </a:t>
            </a:r>
            <a:endParaRPr sz="1013"/>
          </a:p>
        </p:txBody>
      </p:sp>
    </p:spTree>
    <p:extLst>
      <p:ext uri="{BB962C8B-B14F-4D97-AF65-F5344CB8AC3E}">
        <p14:creationId xmlns:p14="http://schemas.microsoft.com/office/powerpoint/2010/main" val="4137321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40"/>
          <p:cNvPicPr preferRelativeResize="0"/>
          <p:nvPr/>
        </p:nvPicPr>
        <p:blipFill rotWithShape="1">
          <a:blip r:embed="rId3">
            <a:alphaModFix/>
          </a:blip>
          <a:srcRect/>
          <a:stretch/>
        </p:blipFill>
        <p:spPr>
          <a:xfrm>
            <a:off x="0" y="873460"/>
            <a:ext cx="6879883" cy="3665288"/>
          </a:xfrm>
          <a:prstGeom prst="rect">
            <a:avLst/>
          </a:prstGeom>
          <a:noFill/>
          <a:ln>
            <a:noFill/>
          </a:ln>
        </p:spPr>
      </p:pic>
      <p:sp>
        <p:nvSpPr>
          <p:cNvPr id="408" name="Google Shape;408;p40"/>
          <p:cNvSpPr txBox="1"/>
          <p:nvPr/>
        </p:nvSpPr>
        <p:spPr>
          <a:xfrm>
            <a:off x="452869" y="4719551"/>
            <a:ext cx="8691131"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Screenshot source</a:t>
            </a:r>
            <a:r>
              <a:rPr lang="en-US" sz="600" u="sng">
                <a:solidFill>
                  <a:srgbClr val="000000"/>
                </a:solidFill>
                <a:latin typeface="Arial"/>
                <a:ea typeface="Arial"/>
                <a:cs typeface="Arial"/>
                <a:sym typeface="Arial"/>
                <a:hlinkClick r:id="rId4"/>
              </a:rPr>
              <a:t>: </a:t>
            </a:r>
            <a:r>
              <a:rPr lang="en-US" sz="600" i="1" u="sng">
                <a:solidFill>
                  <a:srgbClr val="000000"/>
                </a:solidFill>
                <a:latin typeface="Arial"/>
                <a:ea typeface="Arial"/>
                <a:cs typeface="Arial"/>
                <a:sym typeface="Arial"/>
                <a:hlinkClick r:id="rId4"/>
              </a:rPr>
              <a:t>Open Research 2014 </a:t>
            </a:r>
            <a:r>
              <a:rPr lang="en-US" sz="600" u="sng">
                <a:solidFill>
                  <a:srgbClr val="000000"/>
                </a:solidFill>
                <a:latin typeface="Arial"/>
                <a:ea typeface="Arial"/>
                <a:cs typeface="Arial"/>
                <a:sym typeface="Arial"/>
                <a:hlinkClick r:id="rId4"/>
              </a:rPr>
              <a:t>“Image and Asset Credits”</a:t>
            </a:r>
            <a:r>
              <a:rPr lang="en-US" sz="600">
                <a:solidFill>
                  <a:srgbClr val="000000"/>
                </a:solidFill>
                <a:latin typeface="Arial"/>
                <a:ea typeface="Arial"/>
                <a:cs typeface="Arial"/>
                <a:sym typeface="Arial"/>
              </a:rPr>
              <a:t> section by OER Hub is licensed </a:t>
            </a:r>
            <a:r>
              <a:rPr lang="en-US" sz="600" u="sng">
                <a:solidFill>
                  <a:srgbClr val="000000"/>
                </a:solidFill>
                <a:latin typeface="Arial"/>
                <a:ea typeface="Arial"/>
                <a:cs typeface="Arial"/>
                <a:sym typeface="Arial"/>
                <a:hlinkClick r:id="rId5"/>
              </a:rPr>
              <a:t>CC BY-SA 4.0</a:t>
            </a:r>
            <a:endParaRPr sz="600">
              <a:solidFill>
                <a:srgbClr val="000000"/>
              </a:solidFill>
              <a:latin typeface="Arial"/>
              <a:ea typeface="Arial"/>
              <a:cs typeface="Arial"/>
              <a:sym typeface="Arial"/>
            </a:endParaRPr>
          </a:p>
        </p:txBody>
      </p:sp>
      <p:sp>
        <p:nvSpPr>
          <p:cNvPr id="409" name="Google Shape;409;p40"/>
          <p:cNvSpPr/>
          <p:nvPr/>
        </p:nvSpPr>
        <p:spPr>
          <a:xfrm rot="-412560">
            <a:off x="3765073" y="1304430"/>
            <a:ext cx="2077661" cy="628125"/>
          </a:xfrm>
          <a:prstGeom prst="leftArrow">
            <a:avLst>
              <a:gd name="adj1" fmla="val 50000"/>
              <a:gd name="adj2" fmla="val 50000"/>
            </a:avLst>
          </a:prstGeom>
          <a:solidFill>
            <a:srgbClr val="FF0000"/>
          </a:solidFill>
          <a:ln w="25400" cap="flat" cmpd="sng">
            <a:solidFill>
              <a:srgbClr val="42719B"/>
            </a:solidFill>
            <a:prstDash val="solid"/>
            <a:round/>
            <a:headEnd type="none" w="sm" len="sm"/>
            <a:tailEnd type="none" w="sm" len="sm"/>
          </a:ln>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410" name="Google Shape;410;p40"/>
          <p:cNvSpPr txBox="1"/>
          <p:nvPr/>
        </p:nvSpPr>
        <p:spPr>
          <a:xfrm>
            <a:off x="5888943" y="1000896"/>
            <a:ext cx="2988900" cy="3877954"/>
          </a:xfrm>
          <a:prstGeom prst="rect">
            <a:avLst/>
          </a:prstGeom>
          <a:noFill/>
          <a:ln>
            <a:noFill/>
          </a:ln>
        </p:spPr>
        <p:txBody>
          <a:bodyPr spcFirstLastPara="1" wrap="square" lIns="68569" tIns="34275" rIns="68569" bIns="34275" anchor="t" anchorCtr="0">
            <a:spAutoFit/>
          </a:bodyPr>
          <a:lstStyle/>
          <a:p>
            <a:r>
              <a:rPr lang="en-US" sz="1650">
                <a:solidFill>
                  <a:srgbClr val="FF0000"/>
                </a:solidFill>
                <a:latin typeface="Arial"/>
                <a:ea typeface="Arial"/>
                <a:cs typeface="Arial"/>
                <a:sym typeface="Arial"/>
              </a:rPr>
              <a:t>The overall course is openly licensed (CC BY-SA 4.0). The course has a disclaimer similar to this presentation which acknowledges that it contains other OER.</a:t>
            </a:r>
            <a:endParaRPr sz="1013"/>
          </a:p>
          <a:p>
            <a:r>
              <a:rPr lang="en-US" sz="1650">
                <a:solidFill>
                  <a:srgbClr val="FF0000"/>
                </a:solidFill>
                <a:latin typeface="Arial"/>
                <a:ea typeface="Arial"/>
                <a:cs typeface="Arial"/>
                <a:sym typeface="Arial"/>
              </a:rPr>
              <a:t> </a:t>
            </a:r>
            <a:endParaRPr sz="1013"/>
          </a:p>
          <a:p>
            <a:r>
              <a:rPr lang="en-US" sz="1650">
                <a:solidFill>
                  <a:srgbClr val="FF0000"/>
                </a:solidFill>
                <a:latin typeface="Arial"/>
                <a:ea typeface="Arial"/>
                <a:cs typeface="Arial"/>
                <a:sym typeface="Arial"/>
              </a:rPr>
              <a:t>The overall course license applies to the original content created by the course authors (OER Hub). Openly licensed images used for the course are attributed separately in this </a:t>
            </a:r>
            <a:r>
              <a:rPr lang="en-US" sz="1650" i="1">
                <a:solidFill>
                  <a:srgbClr val="FF0000"/>
                </a:solidFill>
                <a:latin typeface="Arial"/>
                <a:ea typeface="Arial"/>
                <a:cs typeface="Arial"/>
                <a:sym typeface="Arial"/>
              </a:rPr>
              <a:t>Image and Asset Credits </a:t>
            </a:r>
            <a:r>
              <a:rPr lang="en-US" sz="1650">
                <a:solidFill>
                  <a:srgbClr val="FF0000"/>
                </a:solidFill>
                <a:latin typeface="Arial"/>
                <a:ea typeface="Arial"/>
                <a:cs typeface="Arial"/>
                <a:sym typeface="Arial"/>
              </a:rPr>
              <a:t>section</a:t>
            </a:r>
            <a:endParaRPr sz="1013"/>
          </a:p>
        </p:txBody>
      </p:sp>
      <p:sp>
        <p:nvSpPr>
          <p:cNvPr id="411" name="Google Shape;411;p40"/>
          <p:cNvSpPr txBox="1"/>
          <p:nvPr/>
        </p:nvSpPr>
        <p:spPr>
          <a:xfrm rot="-5400000">
            <a:off x="6429191" y="2470669"/>
            <a:ext cx="5145258" cy="196177"/>
          </a:xfrm>
          <a:prstGeom prst="rect">
            <a:avLst/>
          </a:prstGeom>
          <a:noFill/>
          <a:ln>
            <a:noFill/>
          </a:ln>
        </p:spPr>
        <p:txBody>
          <a:bodyPr spcFirstLastPara="1" wrap="square" lIns="68569" tIns="34275" rIns="68569" bIns="34275" anchor="t" anchorCtr="0">
            <a:spAutoFit/>
          </a:bodyPr>
          <a:lstStyle/>
          <a:p>
            <a:r>
              <a:rPr lang="en-US" sz="825">
                <a:solidFill>
                  <a:srgbClr val="000000"/>
                </a:solidFill>
                <a:latin typeface="Arial"/>
                <a:ea typeface="Arial"/>
                <a:cs typeface="Arial"/>
                <a:sym typeface="Arial"/>
              </a:rPr>
              <a:t>This slide has been adapted from </a:t>
            </a:r>
            <a:r>
              <a:rPr lang="en-US" sz="825" i="1" u="sng">
                <a:solidFill>
                  <a:srgbClr val="000000"/>
                </a:solidFill>
                <a:latin typeface="Arial"/>
                <a:ea typeface="Arial"/>
                <a:cs typeface="Arial"/>
                <a:sym typeface="Arial"/>
                <a:hlinkClick r:id="rId6"/>
              </a:rPr>
              <a:t>Using CC Licenses and CC Licensed Works</a:t>
            </a:r>
            <a:r>
              <a:rPr lang="en-US" sz="825" i="1">
                <a:solidFill>
                  <a:srgbClr val="000000"/>
                </a:solidFill>
                <a:latin typeface="Arial"/>
                <a:ea typeface="Arial"/>
                <a:cs typeface="Arial"/>
                <a:sym typeface="Arial"/>
              </a:rPr>
              <a:t> </a:t>
            </a:r>
            <a:r>
              <a:rPr lang="en-US" sz="825">
                <a:solidFill>
                  <a:srgbClr val="000000"/>
                </a:solidFill>
                <a:latin typeface="Arial"/>
                <a:ea typeface="Arial"/>
                <a:cs typeface="Arial"/>
                <a:sym typeface="Arial"/>
              </a:rPr>
              <a:t>by Beck Pitt (CC BY 4.0)</a:t>
            </a:r>
            <a:endParaRPr sz="1013"/>
          </a:p>
        </p:txBody>
      </p:sp>
      <p:sp>
        <p:nvSpPr>
          <p:cNvPr id="7" name="Google Shape;395;p39">
            <a:extLst>
              <a:ext uri="{FF2B5EF4-FFF2-40B4-BE49-F238E27FC236}">
                <a16:creationId xmlns:a16="http://schemas.microsoft.com/office/drawing/2014/main" id="{516835D5-F3F5-0047-BEF4-3EBA84F15701}"/>
              </a:ext>
            </a:extLst>
          </p:cNvPr>
          <p:cNvSpPr txBox="1"/>
          <p:nvPr/>
        </p:nvSpPr>
        <p:spPr>
          <a:xfrm>
            <a:off x="164059" y="177082"/>
            <a:ext cx="7346102" cy="669384"/>
          </a:xfrm>
          <a:prstGeom prst="rect">
            <a:avLst/>
          </a:prstGeom>
          <a:noFill/>
          <a:ln>
            <a:noFill/>
          </a:ln>
        </p:spPr>
        <p:txBody>
          <a:bodyPr spcFirstLastPara="1" wrap="square" lIns="68569" tIns="34275" rIns="68569" bIns="34275" anchor="t" anchorCtr="0">
            <a:spAutoFit/>
          </a:bodyPr>
          <a:lstStyle/>
          <a:p>
            <a:r>
              <a:rPr lang="en-US" sz="3900" b="1" dirty="0"/>
              <a:t>Attributing a Collection 1</a:t>
            </a:r>
            <a:endParaRPr sz="1013" dirty="0"/>
          </a:p>
        </p:txBody>
      </p:sp>
    </p:spTree>
    <p:extLst>
      <p:ext uri="{BB962C8B-B14F-4D97-AF65-F5344CB8AC3E}">
        <p14:creationId xmlns:p14="http://schemas.microsoft.com/office/powerpoint/2010/main" val="570119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41"/>
          <p:cNvPicPr preferRelativeResize="0"/>
          <p:nvPr/>
        </p:nvPicPr>
        <p:blipFill rotWithShape="1">
          <a:blip r:embed="rId3">
            <a:alphaModFix/>
          </a:blip>
          <a:srcRect/>
          <a:stretch/>
        </p:blipFill>
        <p:spPr>
          <a:xfrm>
            <a:off x="259772" y="704223"/>
            <a:ext cx="7152671" cy="3778135"/>
          </a:xfrm>
          <a:prstGeom prst="rect">
            <a:avLst/>
          </a:prstGeom>
          <a:noFill/>
          <a:ln>
            <a:noFill/>
          </a:ln>
        </p:spPr>
      </p:pic>
      <p:sp>
        <p:nvSpPr>
          <p:cNvPr id="418" name="Google Shape;418;p41"/>
          <p:cNvSpPr txBox="1"/>
          <p:nvPr/>
        </p:nvSpPr>
        <p:spPr>
          <a:xfrm>
            <a:off x="259773" y="4688740"/>
            <a:ext cx="8884228"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Screenshot source: </a:t>
            </a:r>
            <a:r>
              <a:rPr lang="en-US" sz="600" i="1">
                <a:solidFill>
                  <a:srgbClr val="000000"/>
                </a:solidFill>
                <a:latin typeface="Arial"/>
                <a:ea typeface="Arial"/>
                <a:cs typeface="Arial"/>
                <a:sym typeface="Arial"/>
              </a:rPr>
              <a:t>Becoming an Open Educator </a:t>
            </a:r>
            <a:r>
              <a:rPr lang="en-US" sz="600">
                <a:solidFill>
                  <a:srgbClr val="000000"/>
                </a:solidFill>
                <a:latin typeface="Arial"/>
                <a:ea typeface="Arial"/>
                <a:cs typeface="Arial"/>
                <a:sym typeface="Arial"/>
              </a:rPr>
              <a:t>course section 2.2 is licensed </a:t>
            </a:r>
            <a:r>
              <a:rPr lang="en-US" sz="600" u="sng">
                <a:solidFill>
                  <a:srgbClr val="000000"/>
                </a:solidFill>
                <a:latin typeface="Arial"/>
                <a:ea typeface="Arial"/>
                <a:cs typeface="Arial"/>
                <a:sym typeface="Arial"/>
                <a:hlinkClick r:id="rId4"/>
              </a:rPr>
              <a:t>CC BY 4.0</a:t>
            </a:r>
            <a:r>
              <a:rPr lang="en-US" sz="600">
                <a:solidFill>
                  <a:srgbClr val="000000"/>
                </a:solidFill>
                <a:latin typeface="Arial"/>
                <a:ea typeface="Arial"/>
                <a:cs typeface="Arial"/>
                <a:sym typeface="Arial"/>
              </a:rPr>
              <a:t> except where otherwise stated </a:t>
            </a:r>
            <a:r>
              <a:rPr lang="en-US" sz="600" u="sng">
                <a:solidFill>
                  <a:srgbClr val="000000"/>
                </a:solidFill>
                <a:latin typeface="Arial"/>
                <a:ea typeface="Arial"/>
                <a:cs typeface="Arial"/>
                <a:sym typeface="Arial"/>
                <a:hlinkClick r:id="rId5"/>
              </a:rPr>
              <a:t>http://www.open.edu/openlearncreate/mod/oucontent/view.php?id=82522&amp;section=2</a:t>
            </a:r>
            <a:r>
              <a:rPr lang="en-US" sz="600">
                <a:solidFill>
                  <a:srgbClr val="000000"/>
                </a:solidFill>
                <a:latin typeface="Arial"/>
                <a:ea typeface="Arial"/>
                <a:cs typeface="Arial"/>
                <a:sym typeface="Arial"/>
              </a:rPr>
              <a:t> </a:t>
            </a:r>
            <a:endParaRPr sz="1013"/>
          </a:p>
        </p:txBody>
      </p:sp>
      <p:sp>
        <p:nvSpPr>
          <p:cNvPr id="419" name="Google Shape;419;p41"/>
          <p:cNvSpPr/>
          <p:nvPr/>
        </p:nvSpPr>
        <p:spPr>
          <a:xfrm rot="-1541146">
            <a:off x="4735360" y="3250250"/>
            <a:ext cx="2077661" cy="628125"/>
          </a:xfrm>
          <a:prstGeom prst="leftArrow">
            <a:avLst>
              <a:gd name="adj1" fmla="val 50000"/>
              <a:gd name="adj2" fmla="val 50000"/>
            </a:avLst>
          </a:prstGeom>
          <a:solidFill>
            <a:srgbClr val="FF0000"/>
          </a:solidFill>
          <a:ln w="25400" cap="flat" cmpd="sng">
            <a:solidFill>
              <a:srgbClr val="42719B"/>
            </a:solidFill>
            <a:prstDash val="solid"/>
            <a:round/>
            <a:headEnd type="none" w="sm" len="sm"/>
            <a:tailEnd type="none" w="sm" len="sm"/>
          </a:ln>
        </p:spPr>
        <p:txBody>
          <a:bodyPr spcFirstLastPara="1" wrap="square" lIns="68569" tIns="34275" rIns="68569" bIns="34275" anchor="ctr" anchorCtr="0">
            <a:noAutofit/>
          </a:bodyPr>
          <a:lstStyle/>
          <a:p>
            <a:pPr algn="ctr"/>
            <a:endParaRPr sz="1050">
              <a:solidFill>
                <a:schemeClr val="lt1"/>
              </a:solidFill>
              <a:latin typeface="Arial"/>
              <a:ea typeface="Arial"/>
              <a:cs typeface="Arial"/>
              <a:sym typeface="Arial"/>
            </a:endParaRPr>
          </a:p>
        </p:txBody>
      </p:sp>
      <p:sp>
        <p:nvSpPr>
          <p:cNvPr id="420" name="Google Shape;420;p41"/>
          <p:cNvSpPr txBox="1"/>
          <p:nvPr/>
        </p:nvSpPr>
        <p:spPr>
          <a:xfrm>
            <a:off x="6846495" y="2427865"/>
            <a:ext cx="1708265" cy="2169794"/>
          </a:xfrm>
          <a:prstGeom prst="rect">
            <a:avLst/>
          </a:prstGeom>
          <a:noFill/>
          <a:ln>
            <a:noFill/>
          </a:ln>
        </p:spPr>
        <p:txBody>
          <a:bodyPr spcFirstLastPara="1" wrap="square" lIns="68569" tIns="34275" rIns="68569" bIns="34275" anchor="t" anchorCtr="0">
            <a:spAutoFit/>
          </a:bodyPr>
          <a:lstStyle/>
          <a:p>
            <a:r>
              <a:rPr lang="en-US" sz="1950">
                <a:solidFill>
                  <a:srgbClr val="FF0000"/>
                </a:solidFill>
                <a:latin typeface="Arial"/>
                <a:ea typeface="Arial"/>
                <a:cs typeface="Arial"/>
                <a:sym typeface="Arial"/>
              </a:rPr>
              <a:t>Or alternatively  you can attribute other material used next to the resource itself</a:t>
            </a:r>
            <a:endParaRPr sz="1013"/>
          </a:p>
        </p:txBody>
      </p:sp>
      <p:sp>
        <p:nvSpPr>
          <p:cNvPr id="421" name="Google Shape;421;p41"/>
          <p:cNvSpPr txBox="1"/>
          <p:nvPr/>
        </p:nvSpPr>
        <p:spPr>
          <a:xfrm rot="-5400000">
            <a:off x="6429191" y="2470669"/>
            <a:ext cx="5145258" cy="196177"/>
          </a:xfrm>
          <a:prstGeom prst="rect">
            <a:avLst/>
          </a:prstGeom>
          <a:noFill/>
          <a:ln>
            <a:noFill/>
          </a:ln>
        </p:spPr>
        <p:txBody>
          <a:bodyPr spcFirstLastPara="1" wrap="square" lIns="68569" tIns="34275" rIns="68569" bIns="34275" anchor="t" anchorCtr="0">
            <a:spAutoFit/>
          </a:bodyPr>
          <a:lstStyle/>
          <a:p>
            <a:r>
              <a:rPr lang="en-US" sz="825">
                <a:solidFill>
                  <a:srgbClr val="000000"/>
                </a:solidFill>
                <a:latin typeface="Arial"/>
                <a:ea typeface="Arial"/>
                <a:cs typeface="Arial"/>
                <a:sym typeface="Arial"/>
              </a:rPr>
              <a:t>This slide has been adapted from </a:t>
            </a:r>
            <a:r>
              <a:rPr lang="en-US" sz="825" i="1" u="sng">
                <a:solidFill>
                  <a:srgbClr val="000000"/>
                </a:solidFill>
                <a:latin typeface="Arial"/>
                <a:ea typeface="Arial"/>
                <a:cs typeface="Arial"/>
                <a:sym typeface="Arial"/>
                <a:hlinkClick r:id="rId6"/>
              </a:rPr>
              <a:t>Using CC Licenses and CC Licensed Works</a:t>
            </a:r>
            <a:r>
              <a:rPr lang="en-US" sz="825" i="1">
                <a:solidFill>
                  <a:srgbClr val="000000"/>
                </a:solidFill>
                <a:latin typeface="Arial"/>
                <a:ea typeface="Arial"/>
                <a:cs typeface="Arial"/>
                <a:sym typeface="Arial"/>
              </a:rPr>
              <a:t> </a:t>
            </a:r>
            <a:r>
              <a:rPr lang="en-US" sz="825">
                <a:solidFill>
                  <a:srgbClr val="000000"/>
                </a:solidFill>
                <a:latin typeface="Arial"/>
                <a:ea typeface="Arial"/>
                <a:cs typeface="Arial"/>
                <a:sym typeface="Arial"/>
              </a:rPr>
              <a:t>by Beck Pitt (CC BY 4.0)</a:t>
            </a:r>
            <a:endParaRPr sz="1013"/>
          </a:p>
        </p:txBody>
      </p:sp>
      <p:sp>
        <p:nvSpPr>
          <p:cNvPr id="7" name="Google Shape;395;p39">
            <a:extLst>
              <a:ext uri="{FF2B5EF4-FFF2-40B4-BE49-F238E27FC236}">
                <a16:creationId xmlns:a16="http://schemas.microsoft.com/office/drawing/2014/main" id="{41E8EA32-559E-B04D-A3B6-73C67047C9D4}"/>
              </a:ext>
            </a:extLst>
          </p:cNvPr>
          <p:cNvSpPr txBox="1"/>
          <p:nvPr/>
        </p:nvSpPr>
        <p:spPr>
          <a:xfrm>
            <a:off x="164059" y="177082"/>
            <a:ext cx="7346102" cy="669384"/>
          </a:xfrm>
          <a:prstGeom prst="rect">
            <a:avLst/>
          </a:prstGeom>
          <a:noFill/>
          <a:ln>
            <a:noFill/>
          </a:ln>
        </p:spPr>
        <p:txBody>
          <a:bodyPr spcFirstLastPara="1" wrap="square" lIns="68569" tIns="34275" rIns="68569" bIns="34275" anchor="t" anchorCtr="0">
            <a:spAutoFit/>
          </a:bodyPr>
          <a:lstStyle/>
          <a:p>
            <a:r>
              <a:rPr lang="en-US" sz="3900" b="1" dirty="0"/>
              <a:t>Attributing a Collection 2</a:t>
            </a:r>
            <a:endParaRPr sz="1013" dirty="0"/>
          </a:p>
        </p:txBody>
      </p:sp>
    </p:spTree>
    <p:extLst>
      <p:ext uri="{BB962C8B-B14F-4D97-AF65-F5344CB8AC3E}">
        <p14:creationId xmlns:p14="http://schemas.microsoft.com/office/powerpoint/2010/main" val="2814787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2"/>
          <p:cNvSpPr txBox="1"/>
          <p:nvPr/>
        </p:nvSpPr>
        <p:spPr>
          <a:xfrm>
            <a:off x="96543" y="1740753"/>
            <a:ext cx="4385290" cy="1592713"/>
          </a:xfrm>
          <a:prstGeom prst="rect">
            <a:avLst/>
          </a:prstGeom>
          <a:noFill/>
          <a:ln>
            <a:noFill/>
          </a:ln>
        </p:spPr>
        <p:txBody>
          <a:bodyPr spcFirstLastPara="1" wrap="square" lIns="68569" tIns="34275" rIns="68569" bIns="34275" anchor="t" anchorCtr="0">
            <a:spAutoFit/>
          </a:bodyPr>
          <a:lstStyle/>
          <a:p>
            <a:r>
              <a:rPr lang="en-US" sz="4950" b="1" dirty="0">
                <a:solidFill>
                  <a:srgbClr val="000000"/>
                </a:solidFill>
                <a:latin typeface="Arial"/>
                <a:ea typeface="Arial"/>
                <a:cs typeface="Arial"/>
                <a:sym typeface="Arial"/>
              </a:rPr>
              <a:t>Any Questions? </a:t>
            </a:r>
            <a:endParaRPr sz="1013" dirty="0"/>
          </a:p>
        </p:txBody>
      </p:sp>
      <p:pic>
        <p:nvPicPr>
          <p:cNvPr id="428" name="Google Shape;428;p42"/>
          <p:cNvPicPr preferRelativeResize="0"/>
          <p:nvPr/>
        </p:nvPicPr>
        <p:blipFill rotWithShape="1">
          <a:blip r:embed="rId3">
            <a:alphaModFix/>
          </a:blip>
          <a:srcRect/>
          <a:stretch/>
        </p:blipFill>
        <p:spPr>
          <a:xfrm>
            <a:off x="3657600" y="89452"/>
            <a:ext cx="4993105" cy="5054048"/>
          </a:xfrm>
          <a:prstGeom prst="rect">
            <a:avLst/>
          </a:prstGeom>
          <a:noFill/>
          <a:ln>
            <a:noFill/>
          </a:ln>
        </p:spPr>
      </p:pic>
      <p:sp>
        <p:nvSpPr>
          <p:cNvPr id="429" name="Google Shape;429;p42"/>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812829489"/>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738</Words>
  <Application>Microsoft Macintosh PowerPoint</Application>
  <PresentationFormat>On-screen Show (16:9)</PresentationFormat>
  <Paragraphs>51</Paragraphs>
  <Slides>9</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Helvetica</vt:lpstr>
      <vt:lpstr>Lucida Grande</vt:lpstr>
      <vt:lpstr>Custom Design</vt:lpstr>
      <vt:lpstr>1_Office Theme</vt:lpstr>
      <vt:lpstr>Adapting OER: Part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2021-05-25T12:17:29Z</dcterms:modified>
</cp:coreProperties>
</file>