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Helvetica Neue"/>
      <p:regular r:id="rId35"/>
      <p:bold r:id="rId36"/>
      <p:italic r:id="rId37"/>
      <p:boldItalic r:id="rId38"/>
    </p:embeddedFont>
    <p:embeddedFont>
      <p:font typeface="Open Sans ExtraBold"/>
      <p:bold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iRRs3GHdRwnVRQ/8AA/M+wkj92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804144-4D0C-421C-8FBF-AD2AEC80997A}">
  <a:tblStyle styleId="{3F804144-4D0C-421C-8FBF-AD2AEC80997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A"/>
          </a:solidFill>
        </a:fill>
      </a:tcStyle>
    </a:wholeTbl>
    <a:band1H>
      <a:tcTxStyle/>
      <a:tcStyle>
        <a:fill>
          <a:solidFill>
            <a:srgbClr val="CACBD3"/>
          </a:solidFill>
        </a:fill>
      </a:tcStyle>
    </a:band1H>
    <a:band2H>
      <a:tcTxStyle/>
    </a:band2H>
    <a:band1V>
      <a:tcTxStyle/>
      <a:tcStyle>
        <a:fill>
          <a:solidFill>
            <a:srgbClr val="CACBD3"/>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ExtraBold-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HelveticaNeue-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HelveticaNeue-italic.fntdata"/><Relationship Id="rId14" Type="http://schemas.openxmlformats.org/officeDocument/2006/relationships/slide" Target="slides/slide8.xml"/><Relationship Id="rId36" Type="http://schemas.openxmlformats.org/officeDocument/2006/relationships/font" Target="fonts/HelveticaNeue-bold.fntdata"/><Relationship Id="rId17" Type="http://schemas.openxmlformats.org/officeDocument/2006/relationships/slide" Target="slides/slide11.xml"/><Relationship Id="rId39" Type="http://schemas.openxmlformats.org/officeDocument/2006/relationships/font" Target="fonts/OpenSansExtraBold-bold.fntdata"/><Relationship Id="rId16" Type="http://schemas.openxmlformats.org/officeDocument/2006/relationships/slide" Target="slides/slide10.xml"/><Relationship Id="rId38" Type="http://schemas.openxmlformats.org/officeDocument/2006/relationships/font" Target="fonts/HelveticaNeue-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EAE back-end comprises a range of essential functionalities designed to empower users. Its intuitive interface ensures user-friendliness, while offering the flexibility to incorporate data in various resolutions, types, and formats. The inclusion of metadata enhances data context, while dynamic visualization modification and symbology adjustments cater to individual preferences. Efficient categorization and organization of data are facilitated, along with seamless automated data processing and robust search capabilities. The system enables effortless data sorting, backed by a dynamic database for optimal performance. With efficient data storage and a convenient last update feature, users can track when changes are made. A dedicated staging site supports rigorous testing, while seamless integration with AWS and other cloud services ensures comprehensive functionality. A modular API bridges the gap between the back-end and front-end, facilitating smooth communication. Furthermore, administrators can introduce new multi-criteria analyses to enhance decision-making capabilities.</a:t>
            </a:r>
            <a:endParaRPr/>
          </a:p>
        </p:txBody>
      </p:sp>
      <p:sp>
        <p:nvSpPr>
          <p:cNvPr id="174" name="Google Shape;17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185" name="Google Shape;18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195" name="Google Shape;19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205" name="Google Shape;20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214" name="Google Shape;21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223" name="Google Shape;22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232" name="Google Shape;23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243" name="Google Shape;24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260" name="Google Shape;26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269" name="Google Shape;26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has four Intended Learning Outcomes. After this lecture you will: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Understand the structure of EAE’s backend </a:t>
            </a:r>
            <a:endParaRPr/>
          </a:p>
          <a:p>
            <a:pPr indent="0" lvl="0" marL="0" rtl="0" algn="l">
              <a:spcBef>
                <a:spcPts val="0"/>
              </a:spcBef>
              <a:spcAft>
                <a:spcPts val="0"/>
              </a:spcAft>
              <a:buNone/>
            </a:pPr>
            <a:r>
              <a:rPr lang="en-US"/>
              <a:t>List the key functionalities of EAE’s backend </a:t>
            </a:r>
            <a:endParaRPr/>
          </a:p>
          <a:p>
            <a:pPr indent="0" lvl="0" marL="0" rtl="0" algn="l">
              <a:spcBef>
                <a:spcPts val="0"/>
              </a:spcBef>
              <a:spcAft>
                <a:spcPts val="0"/>
              </a:spcAft>
              <a:buNone/>
            </a:pPr>
            <a:r>
              <a:rPr lang="en-US"/>
              <a:t>Explore the Content Management System </a:t>
            </a:r>
            <a:endParaRPr/>
          </a:p>
          <a:p>
            <a:pPr indent="0" lvl="0" marL="0" rtl="0" algn="l">
              <a:lnSpc>
                <a:spcPct val="114999"/>
              </a:lnSpc>
              <a:spcBef>
                <a:spcPts val="0"/>
              </a:spcBef>
              <a:spcAft>
                <a:spcPts val="0"/>
              </a:spcAft>
              <a:buNone/>
            </a:pPr>
            <a:r>
              <a:rPr lang="en-US"/>
              <a:t>Integrate and configure data in the Content Management System </a:t>
            </a:r>
            <a:endParaRPr/>
          </a:p>
        </p:txBody>
      </p:sp>
      <p:sp>
        <p:nvSpPr>
          <p:cNvPr id="83" name="Google Shape;8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291" name="Google Shape;29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300" name="Google Shape;30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To add files to the Cloudberry platform, you must first navigate to the appropriate file locations on your local drive (left-hand side) and the cloud drive (right-hand). Once you’ve located your files and the cloud location where you’d like to save them, use the ‘Copy’ function to save a copy to the cloud folder (see screenshot below). We recommend using descriptive folder and file names  when saving source files to the cloud so that they can be located later (though the file names will not be viewable within EAE, as the system will assign a random ID once it’s been uploaded).</a:t>
            </a:r>
            <a:endParaRPr b="0"/>
          </a:p>
        </p:txBody>
      </p:sp>
      <p:sp>
        <p:nvSpPr>
          <p:cNvPr id="309" name="Google Shape;30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318" name="Google Shape;31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328" name="Google Shape;32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337" name="Google Shape;33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349" name="Google Shape;34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sz="18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b="0"/>
          </a:p>
        </p:txBody>
      </p:sp>
      <p:sp>
        <p:nvSpPr>
          <p:cNvPr id="93" name="Google Shape;9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p>
        </p:txBody>
      </p:sp>
      <p:sp>
        <p:nvSpPr>
          <p:cNvPr id="103" name="Google Shape;10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EAE’s backend infrastructure provides automated data processing to minimizes resource requirements when it comes to harmonizing and integrating new data.</a:t>
            </a: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EAE’s backend infrastructure provides dynamic database and efficient data storage to optimize data transaction and configurations.</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EAE’s backend infrastructure provides customized content management System which allows admin users to better process, store, manage and</a:t>
            </a:r>
            <a:endParaRPr/>
          </a:p>
          <a:p>
            <a:pPr indent="0" lvl="0" marL="0" rtl="0" algn="l">
              <a:spcBef>
                <a:spcPts val="0"/>
              </a:spcBef>
              <a:spcAft>
                <a:spcPts val="0"/>
              </a:spcAft>
              <a:buNone/>
            </a:pPr>
            <a:r>
              <a:rPr lang="en-US" sz="1800">
                <a:latin typeface="Open Sans"/>
                <a:ea typeface="Open Sans"/>
                <a:cs typeface="Open Sans"/>
                <a:sym typeface="Open Sans"/>
              </a:rPr>
              <a:t>update EAE in a cost-effective manner</a:t>
            </a:r>
            <a:endParaRPr/>
          </a:p>
        </p:txBody>
      </p:sp>
      <p:sp>
        <p:nvSpPr>
          <p:cNvPr id="138" name="Google Shape;13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EAE’s backend infrastructure provides modular API that connects the backend of the application with the front-end and enables users to generate</a:t>
            </a:r>
            <a:endParaRPr/>
          </a:p>
          <a:p>
            <a:pPr indent="0" lvl="0" marL="0" rtl="0" algn="l">
              <a:spcBef>
                <a:spcPts val="0"/>
              </a:spcBef>
              <a:spcAft>
                <a:spcPts val="0"/>
              </a:spcAft>
              <a:buNone/>
            </a:pPr>
            <a:r>
              <a:rPr lang="en-US" sz="1800">
                <a:latin typeface="Open Sans"/>
                <a:ea typeface="Open Sans"/>
                <a:cs typeface="Open Sans"/>
                <a:sym typeface="Open Sans"/>
              </a:rPr>
              <a:t>rapid, high resolution visualizations and prioritization analysis on-the-fly.</a:t>
            </a:r>
            <a:endParaRPr/>
          </a:p>
        </p:txBody>
      </p:sp>
      <p:sp>
        <p:nvSpPr>
          <p:cNvPr id="150" name="Google Shape;15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EAE’s backend infrastructure provides a variety of Baseline Maps including names of places, satellite imagery and other. </a:t>
            </a:r>
            <a:endParaRPr/>
          </a:p>
          <a:p>
            <a:pPr indent="0" lvl="0" marL="0" rtl="0" algn="l">
              <a:spcBef>
                <a:spcPts val="0"/>
              </a:spcBef>
              <a:spcAft>
                <a:spcPts val="0"/>
              </a:spcAft>
              <a:buNone/>
            </a:pPr>
            <a:r>
              <a:t/>
            </a:r>
            <a:endParaRPr sz="1800">
              <a:latin typeface="Open Sans"/>
              <a:ea typeface="Open Sans"/>
              <a:cs typeface="Open Sans"/>
              <a:sym typeface="Open Sans"/>
            </a:endParaRPr>
          </a:p>
        </p:txBody>
      </p:sp>
      <p:sp>
        <p:nvSpPr>
          <p:cNvPr id="162" name="Google Shape;16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pic>
        <p:nvPicPr>
          <p:cNvPr id="15" name="Google Shape;15;p30"/>
          <p:cNvPicPr preferRelativeResize="0"/>
          <p:nvPr/>
        </p:nvPicPr>
        <p:blipFill rotWithShape="1">
          <a:blip r:embed="rId2">
            <a:alphaModFix/>
          </a:blip>
          <a:srcRect b="0" l="0" r="0" t="0"/>
          <a:stretch/>
        </p:blipFill>
        <p:spPr>
          <a:xfrm>
            <a:off x="-1" y="0"/>
            <a:ext cx="12192000" cy="6858000"/>
          </a:xfrm>
          <a:prstGeom prst="rect">
            <a:avLst/>
          </a:prstGeom>
          <a:noFill/>
          <a:ln>
            <a:noFill/>
          </a:ln>
        </p:spPr>
      </p:pic>
      <p:sp>
        <p:nvSpPr>
          <p:cNvPr id="16" name="Google Shape;16;p30"/>
          <p:cNvSpPr txBox="1"/>
          <p:nvPr>
            <p:ph type="ctrTitle"/>
          </p:nvPr>
        </p:nvSpPr>
        <p:spPr>
          <a:xfrm>
            <a:off x="1" y="1952105"/>
            <a:ext cx="9607824"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0"/>
          <p:cNvSpPr txBox="1"/>
          <p:nvPr>
            <p:ph idx="1" type="subTitle"/>
          </p:nvPr>
        </p:nvSpPr>
        <p:spPr>
          <a:xfrm>
            <a:off x="0" y="4339705"/>
            <a:ext cx="9607826" cy="195210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600"/>
              <a:buNone/>
              <a:defRPr b="0"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transition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63" name="Shape 63"/>
        <p:cNvGrpSpPr/>
        <p:nvPr/>
      </p:nvGrpSpPr>
      <p:grpSpPr>
        <a:xfrm>
          <a:off x="0" y="0"/>
          <a:ext cx="0" cy="0"/>
          <a:chOff x="0" y="0"/>
          <a:chExt cx="0" cy="0"/>
        </a:xfrm>
      </p:grpSpPr>
      <p:sp>
        <p:nvSpPr>
          <p:cNvPr id="64" name="Google Shape;64;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65" name="Google Shape;65;p36"/>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6"/>
          <p:cNvSpPr txBox="1"/>
          <p:nvPr>
            <p:ph idx="2" type="body"/>
          </p:nvPr>
        </p:nvSpPr>
        <p:spPr>
          <a:xfrm>
            <a:off x="6148754"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6"/>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8" name="Shape 68"/>
        <p:cNvGrpSpPr/>
        <p:nvPr/>
      </p:nvGrpSpPr>
      <p:grpSpPr>
        <a:xfrm>
          <a:off x="0" y="0"/>
          <a:ext cx="0" cy="0"/>
          <a:chOff x="0" y="0"/>
          <a:chExt cx="0" cy="0"/>
        </a:xfrm>
      </p:grpSpPr>
      <p:sp>
        <p:nvSpPr>
          <p:cNvPr id="69" name="Google Shape;69;p37"/>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pic>
        <p:nvPicPr>
          <p:cNvPr id="71" name="Google Shape;71;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8" name="Shape 18"/>
        <p:cNvGrpSpPr/>
        <p:nvPr/>
      </p:nvGrpSpPr>
      <p:grpSpPr>
        <a:xfrm>
          <a:off x="0" y="0"/>
          <a:ext cx="0" cy="0"/>
          <a:chOff x="0" y="0"/>
          <a:chExt cx="0" cy="0"/>
        </a:xfrm>
      </p:grpSpPr>
      <p:sp>
        <p:nvSpPr>
          <p:cNvPr id="19" name="Google Shape;19;p33"/>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3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3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3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4" name="Shape 24"/>
        <p:cNvGrpSpPr/>
        <p:nvPr/>
      </p:nvGrpSpPr>
      <p:grpSpPr>
        <a:xfrm>
          <a:off x="0" y="0"/>
          <a:ext cx="0" cy="0"/>
          <a:chOff x="0" y="0"/>
          <a:chExt cx="0" cy="0"/>
        </a:xfrm>
      </p:grpSpPr>
      <p:pic>
        <p:nvPicPr>
          <p:cNvPr id="25" name="Google Shape;25;p38"/>
          <p:cNvPicPr preferRelativeResize="0"/>
          <p:nvPr/>
        </p:nvPicPr>
        <p:blipFill rotWithShape="1">
          <a:blip r:embed="rId2">
            <a:alphaModFix/>
          </a:blip>
          <a:srcRect b="19640" l="53717" r="8275" t="15855"/>
          <a:stretch/>
        </p:blipFill>
        <p:spPr>
          <a:xfrm>
            <a:off x="6549080" y="1087395"/>
            <a:ext cx="4633785" cy="4423720"/>
          </a:xfrm>
          <a:prstGeom prst="rect">
            <a:avLst/>
          </a:prstGeom>
          <a:noFill/>
          <a:ln>
            <a:noFill/>
          </a:ln>
        </p:spPr>
      </p:pic>
      <p:sp>
        <p:nvSpPr>
          <p:cNvPr id="26" name="Google Shape;26;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27" name="Google Shape;27;p38"/>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8"/>
          <p:cNvSpPr txBox="1"/>
          <p:nvPr>
            <p:ph type="title"/>
          </p:nvPr>
        </p:nvSpPr>
        <p:spPr>
          <a:xfrm>
            <a:off x="838200" y="0"/>
            <a:ext cx="10515600" cy="10771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29" name="Shape 29"/>
        <p:cNvGrpSpPr/>
        <p:nvPr/>
      </p:nvGrpSpPr>
      <p:grpSpPr>
        <a:xfrm>
          <a:off x="0" y="0"/>
          <a:ext cx="0" cy="0"/>
          <a:chOff x="0" y="0"/>
          <a:chExt cx="0" cy="0"/>
        </a:xfrm>
      </p:grpSpPr>
      <p:sp>
        <p:nvSpPr>
          <p:cNvPr id="30" name="Google Shape;30;p3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31" name="Google Shape;31;p39"/>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9"/>
          <p:cNvSpPr txBox="1"/>
          <p:nvPr>
            <p:ph idx="2" type="body"/>
          </p:nvPr>
        </p:nvSpPr>
        <p:spPr>
          <a:xfrm>
            <a:off x="6148754"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9"/>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4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40"/>
          <p:cNvSpPr txBox="1"/>
          <p:nvPr>
            <p:ph idx="1" type="body"/>
          </p:nvPr>
        </p:nvSpPr>
        <p:spPr>
          <a:xfrm>
            <a:off x="838200" y="1239210"/>
            <a:ext cx="10515600" cy="49377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40"/>
          <p:cNvSpPr txBox="1"/>
          <p:nvPr>
            <p:ph type="title"/>
          </p:nvPr>
        </p:nvSpPr>
        <p:spPr>
          <a:xfrm>
            <a:off x="838200" y="0"/>
            <a:ext cx="10515600" cy="10787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8" name="Shape 38"/>
        <p:cNvGrpSpPr/>
        <p:nvPr/>
      </p:nvGrpSpPr>
      <p:grpSpPr>
        <a:xfrm>
          <a:off x="0" y="0"/>
          <a:ext cx="0" cy="0"/>
          <a:chOff x="0" y="0"/>
          <a:chExt cx="0" cy="0"/>
        </a:xfrm>
      </p:grpSpPr>
      <p:sp>
        <p:nvSpPr>
          <p:cNvPr id="39" name="Google Shape;39;p41"/>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pic>
        <p:nvPicPr>
          <p:cNvPr id="41" name="Google Shape;41;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7" name="Shape 47"/>
        <p:cNvGrpSpPr/>
        <p:nvPr/>
      </p:nvGrpSpPr>
      <p:grpSpPr>
        <a:xfrm>
          <a:off x="0" y="0"/>
          <a:ext cx="0" cy="0"/>
          <a:chOff x="0" y="0"/>
          <a:chExt cx="0" cy="0"/>
        </a:xfrm>
      </p:grpSpPr>
      <p:sp>
        <p:nvSpPr>
          <p:cNvPr id="48" name="Google Shape;48;p32"/>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3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3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3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3" name="Shape 53"/>
        <p:cNvGrpSpPr/>
        <p:nvPr/>
      </p:nvGrpSpPr>
      <p:grpSpPr>
        <a:xfrm>
          <a:off x="0" y="0"/>
          <a:ext cx="0" cy="0"/>
          <a:chOff x="0" y="0"/>
          <a:chExt cx="0" cy="0"/>
        </a:xfrm>
      </p:grpSpPr>
      <p:sp>
        <p:nvSpPr>
          <p:cNvPr id="54" name="Google Shape;54;p34"/>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4"/>
          <p:cNvSpPr/>
          <p:nvPr>
            <p:ph idx="2" type="pic"/>
          </p:nvPr>
        </p:nvSpPr>
        <p:spPr>
          <a:xfrm>
            <a:off x="6172202" y="1239210"/>
            <a:ext cx="5181598" cy="4937753"/>
          </a:xfrm>
          <a:prstGeom prst="rect">
            <a:avLst/>
          </a:prstGeom>
          <a:noFill/>
          <a:ln>
            <a:noFill/>
          </a:ln>
        </p:spPr>
      </p:sp>
      <p:sp>
        <p:nvSpPr>
          <p:cNvPr id="57" name="Google Shape;57;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58" name="Shape 58"/>
        <p:cNvGrpSpPr/>
        <p:nvPr/>
      </p:nvGrpSpPr>
      <p:grpSpPr>
        <a:xfrm>
          <a:off x="0" y="0"/>
          <a:ext cx="0" cy="0"/>
          <a:chOff x="0" y="0"/>
          <a:chExt cx="0" cy="0"/>
        </a:xfrm>
      </p:grpSpPr>
      <p:pic>
        <p:nvPicPr>
          <p:cNvPr id="59" name="Google Shape;59;p35"/>
          <p:cNvPicPr preferRelativeResize="0"/>
          <p:nvPr/>
        </p:nvPicPr>
        <p:blipFill rotWithShape="1">
          <a:blip r:embed="rId2">
            <a:alphaModFix/>
          </a:blip>
          <a:srcRect b="19640" l="53717" r="8275" t="15855"/>
          <a:stretch/>
        </p:blipFill>
        <p:spPr>
          <a:xfrm>
            <a:off x="6549080" y="1087395"/>
            <a:ext cx="4633785" cy="4423720"/>
          </a:xfrm>
          <a:prstGeom prst="rect">
            <a:avLst/>
          </a:prstGeom>
          <a:noFill/>
          <a:ln>
            <a:noFill/>
          </a:ln>
        </p:spPr>
      </p:pic>
      <p:sp>
        <p:nvSpPr>
          <p:cNvPr id="60" name="Google Shape;60;p3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61" name="Google Shape;61;p35"/>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5"/>
          <p:cNvSpPr txBox="1"/>
          <p:nvPr>
            <p:ph type="title"/>
          </p:nvPr>
        </p:nvSpPr>
        <p:spPr>
          <a:xfrm>
            <a:off x="838200" y="0"/>
            <a:ext cx="10515600" cy="10771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1.jp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9"/>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2" name="Google Shape;12;p29"/>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pic>
        <p:nvPicPr>
          <p:cNvPr id="43" name="Google Shape;43;p31"/>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44" name="Google Shape;44;p3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5" name="Google Shape;45;p31"/>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6" name="Google Shape;46;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ph idx="1" type="subTitle"/>
          </p:nvPr>
        </p:nvSpPr>
        <p:spPr>
          <a:xfrm>
            <a:off x="1158844" y="4323781"/>
            <a:ext cx="6201623" cy="9475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sz="3200">
                <a:solidFill>
                  <a:schemeClr val="lt1"/>
                </a:solidFill>
              </a:rPr>
              <a:t>LECTURE 5</a:t>
            </a:r>
            <a:br>
              <a:rPr b="1" lang="en-US" sz="3200"/>
            </a:br>
            <a:r>
              <a:rPr b="1" lang="en-US" sz="3200">
                <a:solidFill>
                  <a:schemeClr val="dk1"/>
                </a:solidFill>
              </a:rPr>
              <a:t>ENERGY ACCESS EXPLORER BACK-END</a:t>
            </a:r>
            <a:endParaRPr/>
          </a:p>
        </p:txBody>
      </p:sp>
      <p:pic>
        <p:nvPicPr>
          <p:cNvPr descr="A black background with white text&#10;&#10;Description automatically generated" id="77" name="Google Shape;77;p1"/>
          <p:cNvPicPr preferRelativeResize="0"/>
          <p:nvPr/>
        </p:nvPicPr>
        <p:blipFill rotWithShape="1">
          <a:blip r:embed="rId3">
            <a:alphaModFix/>
          </a:blip>
          <a:srcRect b="0" l="0" r="0" t="0"/>
          <a:stretch/>
        </p:blipFill>
        <p:spPr>
          <a:xfrm>
            <a:off x="597528" y="3775297"/>
            <a:ext cx="3327517" cy="782486"/>
          </a:xfrm>
          <a:prstGeom prst="rect">
            <a:avLst/>
          </a:prstGeom>
          <a:noFill/>
          <a:ln>
            <a:noFill/>
          </a:ln>
        </p:spPr>
      </p:pic>
      <p:sp>
        <p:nvSpPr>
          <p:cNvPr id="78" name="Google Shape;78;p1"/>
          <p:cNvSpPr txBox="1"/>
          <p:nvPr/>
        </p:nvSpPr>
        <p:spPr>
          <a:xfrm>
            <a:off x="7939610" y="5364606"/>
            <a:ext cx="154961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1" lang="en-US" sz="800" u="none" cap="none" strike="noStrike">
                <a:solidFill>
                  <a:srgbClr val="FFFFFF"/>
                </a:solidFill>
                <a:latin typeface="Open Sans"/>
                <a:ea typeface="Open Sans"/>
                <a:cs typeface="Open Sans"/>
                <a:sym typeface="Open Sans"/>
              </a:rPr>
              <a:t>Supported by and in collaboration with World Resources Institute</a:t>
            </a:r>
            <a:endParaRPr/>
          </a:p>
        </p:txBody>
      </p:sp>
      <p:pic>
        <p:nvPicPr>
          <p:cNvPr id="79" name="Google Shape;79;p1"/>
          <p:cNvPicPr preferRelativeResize="0"/>
          <p:nvPr/>
        </p:nvPicPr>
        <p:blipFill rotWithShape="1">
          <a:blip r:embed="rId4">
            <a:alphaModFix/>
          </a:blip>
          <a:srcRect b="0" l="0" r="0" t="0"/>
          <a:stretch/>
        </p:blipFill>
        <p:spPr>
          <a:xfrm>
            <a:off x="8027367" y="5917631"/>
            <a:ext cx="1184564" cy="410649"/>
          </a:xfrm>
          <a:prstGeom prst="rect">
            <a:avLst/>
          </a:prstGeom>
          <a:noFill/>
          <a:ln>
            <a:noFill/>
          </a:ln>
        </p:spPr>
      </p:pic>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7" name="Google Shape;177;p10"/>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EAE</a:t>
            </a:r>
            <a:r>
              <a:rPr b="1" i="1" lang="en-US" sz="1400">
                <a:solidFill>
                  <a:schemeClr val="dk1"/>
                </a:solidFill>
                <a:latin typeface="Open Sans"/>
                <a:ea typeface="Open Sans"/>
                <a:cs typeface="Open Sans"/>
                <a:sym typeface="Open Sans"/>
              </a:rPr>
              <a:t> </a:t>
            </a:r>
            <a:endParaRPr b="1" i="1" sz="1400">
              <a:solidFill>
                <a:schemeClr val="dk1"/>
              </a:solidFill>
              <a:latin typeface="Open Sans"/>
              <a:ea typeface="Open Sans"/>
              <a:cs typeface="Open Sans"/>
              <a:sym typeface="Open Sans"/>
            </a:endParaRPr>
          </a:p>
        </p:txBody>
      </p:sp>
      <p:sp>
        <p:nvSpPr>
          <p:cNvPr id="178" name="Google Shape;178;p10"/>
          <p:cNvSpPr txBox="1"/>
          <p:nvPr/>
        </p:nvSpPr>
        <p:spPr>
          <a:xfrm>
            <a:off x="256898" y="-27720"/>
            <a:ext cx="7314779" cy="93097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5.2 Functionalities of EAE’s back-end</a:t>
            </a:r>
            <a:endParaRPr b="1" i="0" sz="2800" u="none" cap="none" strike="noStrike">
              <a:solidFill>
                <a:srgbClr val="C00000"/>
              </a:solidFill>
              <a:latin typeface="Arial"/>
              <a:ea typeface="Arial"/>
              <a:cs typeface="Arial"/>
              <a:sym typeface="Arial"/>
            </a:endParaRPr>
          </a:p>
        </p:txBody>
      </p:sp>
      <p:sp>
        <p:nvSpPr>
          <p:cNvPr id="179" name="Google Shape;179;p10"/>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Key Functionalities: </a:t>
            </a:r>
            <a:endParaRPr/>
          </a:p>
        </p:txBody>
      </p:sp>
      <p:sp>
        <p:nvSpPr>
          <p:cNvPr id="180" name="Google Shape;180;p10"/>
          <p:cNvSpPr txBox="1"/>
          <p:nvPr/>
        </p:nvSpPr>
        <p:spPr>
          <a:xfrm>
            <a:off x="1100831" y="2287323"/>
            <a:ext cx="4358936" cy="28623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User friendly interface</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Ability to add data in different resolutions, types, formats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Ability to add metadata</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Modify visualizations/ symbology</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Categorize and organize data</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Automated data processing</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Enable searchability of data</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Sorting of data</a:t>
            </a:r>
            <a:endParaRPr/>
          </a:p>
        </p:txBody>
      </p:sp>
      <p:sp>
        <p:nvSpPr>
          <p:cNvPr id="181" name="Google Shape;181;p10"/>
          <p:cNvSpPr txBox="1"/>
          <p:nvPr/>
        </p:nvSpPr>
        <p:spPr>
          <a:xfrm>
            <a:off x="5894773" y="2241708"/>
            <a:ext cx="4447712" cy="317009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Dynamic database</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Efficient data storage</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Last update feature</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Staging site for testing</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Link with AWS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Link to other cloud services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 modular API – connects back end and front end</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Add new multi-criteria analysis defined by administrators</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8" name="Google Shape;188;p11"/>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EAE</a:t>
            </a:r>
            <a:endParaRPr b="1" i="1" sz="1400">
              <a:solidFill>
                <a:schemeClr val="dk1"/>
              </a:solidFill>
              <a:latin typeface="Open Sans"/>
              <a:ea typeface="Open Sans"/>
              <a:cs typeface="Open Sans"/>
              <a:sym typeface="Open Sans"/>
            </a:endParaRPr>
          </a:p>
        </p:txBody>
      </p:sp>
      <p:sp>
        <p:nvSpPr>
          <p:cNvPr id="189" name="Google Shape;189;p11"/>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EAE Environments</a:t>
            </a:r>
            <a:endParaRPr/>
          </a:p>
        </p:txBody>
      </p:sp>
      <p:sp>
        <p:nvSpPr>
          <p:cNvPr id="190" name="Google Shape;190;p11"/>
          <p:cNvSpPr txBox="1"/>
          <p:nvPr/>
        </p:nvSpPr>
        <p:spPr>
          <a:xfrm>
            <a:off x="1100831" y="2287323"/>
            <a:ext cx="8975324"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EAE has multiple environments: Production, Staging, Training, and Testing.</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Production Environment</a:t>
            </a:r>
            <a:r>
              <a:rPr lang="en-US" sz="2000">
                <a:solidFill>
                  <a:schemeClr val="dk1"/>
                </a:solidFill>
                <a:latin typeface="Arial"/>
                <a:ea typeface="Arial"/>
                <a:cs typeface="Arial"/>
                <a:sym typeface="Arial"/>
              </a:rPr>
              <a:t> refers to the public-facing tool that can be accessed by anyone</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Staging, Training, and Testing Environments</a:t>
            </a:r>
            <a:r>
              <a:rPr lang="en-US" sz="2000">
                <a:solidFill>
                  <a:schemeClr val="dk1"/>
                </a:solidFill>
                <a:latin typeface="Arial"/>
                <a:ea typeface="Arial"/>
                <a:cs typeface="Arial"/>
                <a:sym typeface="Arial"/>
              </a:rPr>
              <a:t> are the password-protected version and only viewable with login credentials.</a:t>
            </a:r>
            <a:endParaRPr/>
          </a:p>
        </p:txBody>
      </p:sp>
      <p:sp>
        <p:nvSpPr>
          <p:cNvPr id="191" name="Google Shape;191;p11"/>
          <p:cNvSpPr txBox="1"/>
          <p:nvPr/>
        </p:nvSpPr>
        <p:spPr>
          <a:xfrm>
            <a:off x="256898" y="-27720"/>
            <a:ext cx="7314779" cy="93097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5.2 Functionalities of EAE’s back-end</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8" name="Google Shape;198;p12"/>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EAE</a:t>
            </a:r>
            <a:endParaRPr b="1" i="1" sz="1400">
              <a:solidFill>
                <a:schemeClr val="dk1"/>
              </a:solidFill>
              <a:latin typeface="Open Sans"/>
              <a:ea typeface="Open Sans"/>
              <a:cs typeface="Open Sans"/>
              <a:sym typeface="Open Sans"/>
            </a:endParaRPr>
          </a:p>
        </p:txBody>
      </p:sp>
      <p:sp>
        <p:nvSpPr>
          <p:cNvPr id="199" name="Google Shape;199;p12"/>
          <p:cNvSpPr/>
          <p:nvPr/>
        </p:nvSpPr>
        <p:spPr>
          <a:xfrm>
            <a:off x="1100831" y="167959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Staging, Training, and Testing Environments</a:t>
            </a:r>
            <a:endParaRPr/>
          </a:p>
        </p:txBody>
      </p:sp>
      <p:sp>
        <p:nvSpPr>
          <p:cNvPr id="200" name="Google Shape;200;p12"/>
          <p:cNvSpPr txBox="1"/>
          <p:nvPr/>
        </p:nvSpPr>
        <p:spPr>
          <a:xfrm>
            <a:off x="1100831" y="2287323"/>
            <a:ext cx="8975324"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purpose of the </a:t>
            </a:r>
            <a:r>
              <a:rPr b="1" lang="en-US" sz="2000">
                <a:solidFill>
                  <a:schemeClr val="dk1"/>
                </a:solidFill>
                <a:latin typeface="Arial"/>
                <a:ea typeface="Arial"/>
                <a:cs typeface="Arial"/>
                <a:sym typeface="Arial"/>
              </a:rPr>
              <a:t>Staging Environment</a:t>
            </a:r>
            <a:r>
              <a:rPr lang="en-US" sz="2000">
                <a:solidFill>
                  <a:schemeClr val="dk1"/>
                </a:solidFill>
                <a:latin typeface="Arial"/>
                <a:ea typeface="Arial"/>
                <a:cs typeface="Arial"/>
                <a:sym typeface="Arial"/>
              </a:rPr>
              <a:t> is to view new data and display settings before rolling the data out to the public.</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purpose of the </a:t>
            </a:r>
            <a:r>
              <a:rPr b="1" lang="en-US" sz="2000">
                <a:solidFill>
                  <a:schemeClr val="dk1"/>
                </a:solidFill>
                <a:latin typeface="Arial"/>
                <a:ea typeface="Arial"/>
                <a:cs typeface="Arial"/>
                <a:sym typeface="Arial"/>
              </a:rPr>
              <a:t>Testing Environment </a:t>
            </a:r>
            <a:r>
              <a:rPr lang="en-US" sz="2000">
                <a:solidFill>
                  <a:schemeClr val="dk1"/>
                </a:solidFill>
                <a:latin typeface="Arial"/>
                <a:ea typeface="Arial"/>
                <a:cs typeface="Arial"/>
                <a:sym typeface="Arial"/>
              </a:rPr>
              <a:t>is to test functionality before rolling the features and data out to the public</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purpose of the </a:t>
            </a:r>
            <a:r>
              <a:rPr b="1" lang="en-US" sz="2000">
                <a:solidFill>
                  <a:schemeClr val="dk1"/>
                </a:solidFill>
                <a:latin typeface="Arial"/>
                <a:ea typeface="Arial"/>
                <a:cs typeface="Arial"/>
                <a:sym typeface="Arial"/>
              </a:rPr>
              <a:t>Training Environment </a:t>
            </a:r>
            <a:r>
              <a:rPr lang="en-US" sz="2000">
                <a:solidFill>
                  <a:schemeClr val="dk1"/>
                </a:solidFill>
                <a:latin typeface="Arial"/>
                <a:ea typeface="Arial"/>
                <a:cs typeface="Arial"/>
                <a:sym typeface="Arial"/>
              </a:rPr>
              <a:t>is for EAE back-end capacity building for new data administrators</a:t>
            </a:r>
            <a:endParaRPr/>
          </a:p>
        </p:txBody>
      </p:sp>
      <p:sp>
        <p:nvSpPr>
          <p:cNvPr id="201" name="Google Shape;201;p12"/>
          <p:cNvSpPr txBox="1"/>
          <p:nvPr/>
        </p:nvSpPr>
        <p:spPr>
          <a:xfrm>
            <a:off x="256898" y="-27720"/>
            <a:ext cx="7314779" cy="93097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5.2 Functionalities of EAE’s back-end</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8" name="Google Shape;208;p13"/>
          <p:cNvSpPr txBox="1"/>
          <p:nvPr/>
        </p:nvSpPr>
        <p:spPr>
          <a:xfrm>
            <a:off x="256898" y="-27721"/>
            <a:ext cx="7682769"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
        <p:nvSpPr>
          <p:cNvPr id="209" name="Google Shape;209;p13"/>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Customized Content Management System</a:t>
            </a:r>
            <a:endParaRPr/>
          </a:p>
        </p:txBody>
      </p:sp>
      <p:sp>
        <p:nvSpPr>
          <p:cNvPr id="210" name="Google Shape;210;p13"/>
          <p:cNvSpPr txBox="1"/>
          <p:nvPr/>
        </p:nvSpPr>
        <p:spPr>
          <a:xfrm>
            <a:off x="1100831" y="2287323"/>
            <a:ext cx="8975324"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Customized Content Management System (CMS) allows admin users to better process, store, manage and update EAE in a cost-effective manner</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CMS has three parts:</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Category</a:t>
            </a:r>
            <a:endParaRPr/>
          </a:p>
          <a:p>
            <a:pPr indent="-215900" lvl="0" marL="342900" marR="0" rtl="0" algn="l">
              <a:spcBef>
                <a:spcPts val="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Geography</a:t>
            </a:r>
            <a:endParaRPr/>
          </a:p>
          <a:p>
            <a:pPr indent="-215900" lvl="0" marL="342900" marR="0" rtl="0" algn="l">
              <a:spcBef>
                <a:spcPts val="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Datasets</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7" name="Google Shape;217;p14"/>
          <p:cNvSpPr txBox="1"/>
          <p:nvPr/>
        </p:nvSpPr>
        <p:spPr>
          <a:xfrm>
            <a:off x="256898" y="-27721"/>
            <a:ext cx="8251482"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
        <p:nvSpPr>
          <p:cNvPr id="218" name="Google Shape;218;p14"/>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CMS: Category</a:t>
            </a:r>
            <a:endParaRPr/>
          </a:p>
        </p:txBody>
      </p:sp>
      <p:sp>
        <p:nvSpPr>
          <p:cNvPr id="219" name="Google Shape;219;p14"/>
          <p:cNvSpPr txBox="1"/>
          <p:nvPr/>
        </p:nvSpPr>
        <p:spPr>
          <a:xfrm>
            <a:off x="1100831" y="2287323"/>
            <a:ext cx="8975324"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Categories contain configuration settings for datasets that are shared across geographies, giving the EAE a consistent look and feel. </a:t>
            </a:r>
            <a:endParaRPr sz="18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An example would be ‘wind speed,’ which comes from the same data source for each geography and shares the same default configuration settings for each. An instance of the ‘wind speed’ category exists in each geography for which that data is available in the EAE</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26" name="Google Shape;226;p15"/>
          <p:cNvPicPr preferRelativeResize="0"/>
          <p:nvPr/>
        </p:nvPicPr>
        <p:blipFill rotWithShape="1">
          <a:blip r:embed="rId3">
            <a:alphaModFix/>
          </a:blip>
          <a:srcRect b="0" l="0" r="0" t="0"/>
          <a:stretch/>
        </p:blipFill>
        <p:spPr>
          <a:xfrm>
            <a:off x="2030027" y="1854141"/>
            <a:ext cx="8370610" cy="4395739"/>
          </a:xfrm>
          <a:prstGeom prst="rect">
            <a:avLst/>
          </a:prstGeom>
          <a:noFill/>
          <a:ln>
            <a:noFill/>
          </a:ln>
        </p:spPr>
      </p:pic>
      <p:sp>
        <p:nvSpPr>
          <p:cNvPr id="227" name="Google Shape;227;p15"/>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CMS: Category</a:t>
            </a:r>
            <a:endParaRPr/>
          </a:p>
        </p:txBody>
      </p:sp>
      <p:sp>
        <p:nvSpPr>
          <p:cNvPr id="228" name="Google Shape;228;p15"/>
          <p:cNvSpPr txBox="1"/>
          <p:nvPr/>
        </p:nvSpPr>
        <p:spPr>
          <a:xfrm>
            <a:off x="256898" y="-27721"/>
            <a:ext cx="8251482"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5" name="Google Shape;235;p16"/>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EAE</a:t>
            </a:r>
            <a:endParaRPr b="1" i="1" sz="1400">
              <a:solidFill>
                <a:schemeClr val="dk1"/>
              </a:solidFill>
              <a:latin typeface="Open Sans"/>
              <a:ea typeface="Open Sans"/>
              <a:cs typeface="Open Sans"/>
              <a:sym typeface="Open Sans"/>
            </a:endParaRPr>
          </a:p>
        </p:txBody>
      </p:sp>
      <p:sp>
        <p:nvSpPr>
          <p:cNvPr id="236" name="Google Shape;236;p16"/>
          <p:cNvSpPr/>
          <p:nvPr/>
        </p:nvSpPr>
        <p:spPr>
          <a:xfrm>
            <a:off x="521479"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CMS: Geography</a:t>
            </a:r>
            <a:endParaRPr/>
          </a:p>
        </p:txBody>
      </p:sp>
      <p:sp>
        <p:nvSpPr>
          <p:cNvPr id="237" name="Google Shape;237;p16"/>
          <p:cNvSpPr txBox="1"/>
          <p:nvPr/>
        </p:nvSpPr>
        <p:spPr>
          <a:xfrm>
            <a:off x="521479" y="2287323"/>
            <a:ext cx="5477522"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Geographies correspond to national  and/or subnational boundaries (i.e. province, county, district, etc.) and contain unique instances of a category record for every dataset displayed in the EAE for that geography.</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Country Outline – Admin level 0</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Region boundary – Admin level 1</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County boundary – Admin level 2</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pic>
        <p:nvPicPr>
          <p:cNvPr id="238" name="Google Shape;238;p16"/>
          <p:cNvPicPr preferRelativeResize="0"/>
          <p:nvPr/>
        </p:nvPicPr>
        <p:blipFill rotWithShape="1">
          <a:blip r:embed="rId3">
            <a:alphaModFix/>
          </a:blip>
          <a:srcRect b="0" l="0" r="0" t="0"/>
          <a:stretch/>
        </p:blipFill>
        <p:spPr>
          <a:xfrm>
            <a:off x="6406821" y="1176642"/>
            <a:ext cx="4956272" cy="4828417"/>
          </a:xfrm>
          <a:prstGeom prst="rect">
            <a:avLst/>
          </a:prstGeom>
          <a:noFill/>
          <a:ln>
            <a:noFill/>
          </a:ln>
        </p:spPr>
      </p:pic>
      <p:sp>
        <p:nvSpPr>
          <p:cNvPr id="239" name="Google Shape;239;p16"/>
          <p:cNvSpPr txBox="1"/>
          <p:nvPr/>
        </p:nvSpPr>
        <p:spPr>
          <a:xfrm>
            <a:off x="256898" y="-27721"/>
            <a:ext cx="8251482"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6" name="Google Shape;246;p17"/>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CMS: Geography</a:t>
            </a:r>
            <a:endParaRPr/>
          </a:p>
        </p:txBody>
      </p:sp>
      <p:pic>
        <p:nvPicPr>
          <p:cNvPr id="247" name="Google Shape;247;p17"/>
          <p:cNvPicPr preferRelativeResize="0"/>
          <p:nvPr/>
        </p:nvPicPr>
        <p:blipFill rotWithShape="1">
          <a:blip r:embed="rId3">
            <a:alphaModFix/>
          </a:blip>
          <a:srcRect b="16290" l="0" r="0" t="0"/>
          <a:stretch/>
        </p:blipFill>
        <p:spPr>
          <a:xfrm>
            <a:off x="1296233" y="2073408"/>
            <a:ext cx="9315450" cy="3085716"/>
          </a:xfrm>
          <a:prstGeom prst="rect">
            <a:avLst/>
          </a:prstGeom>
          <a:noFill/>
          <a:ln>
            <a:noFill/>
          </a:ln>
        </p:spPr>
      </p:pic>
      <p:sp>
        <p:nvSpPr>
          <p:cNvPr id="248" name="Google Shape;248;p17"/>
          <p:cNvSpPr/>
          <p:nvPr/>
        </p:nvSpPr>
        <p:spPr>
          <a:xfrm>
            <a:off x="3876321" y="3097783"/>
            <a:ext cx="4157970" cy="338825"/>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9" name="Google Shape;249;p17"/>
          <p:cNvSpPr txBox="1"/>
          <p:nvPr/>
        </p:nvSpPr>
        <p:spPr>
          <a:xfrm>
            <a:off x="1517306" y="3095351"/>
            <a:ext cx="2261314" cy="3231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Search for Geography</a:t>
            </a:r>
            <a:endParaRPr/>
          </a:p>
        </p:txBody>
      </p:sp>
      <p:sp>
        <p:nvSpPr>
          <p:cNvPr id="250" name="Google Shape;250;p17"/>
          <p:cNvSpPr/>
          <p:nvPr/>
        </p:nvSpPr>
        <p:spPr>
          <a:xfrm>
            <a:off x="6989792" y="4210234"/>
            <a:ext cx="3373420" cy="965532"/>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17"/>
          <p:cNvSpPr/>
          <p:nvPr/>
        </p:nvSpPr>
        <p:spPr>
          <a:xfrm>
            <a:off x="4734863" y="4221311"/>
            <a:ext cx="2189719" cy="965533"/>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17"/>
          <p:cNvSpPr/>
          <p:nvPr/>
        </p:nvSpPr>
        <p:spPr>
          <a:xfrm>
            <a:off x="1504870" y="4227681"/>
            <a:ext cx="3164783" cy="959164"/>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3" name="Google Shape;253;p17"/>
          <p:cNvSpPr txBox="1"/>
          <p:nvPr/>
        </p:nvSpPr>
        <p:spPr>
          <a:xfrm>
            <a:off x="1504869" y="5229203"/>
            <a:ext cx="2467865" cy="3231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Geography Name/Code</a:t>
            </a:r>
            <a:endParaRPr/>
          </a:p>
        </p:txBody>
      </p:sp>
      <p:sp>
        <p:nvSpPr>
          <p:cNvPr id="254" name="Google Shape;254;p17"/>
          <p:cNvSpPr txBox="1"/>
          <p:nvPr/>
        </p:nvSpPr>
        <p:spPr>
          <a:xfrm>
            <a:off x="5113548" y="5261968"/>
            <a:ext cx="1543729" cy="3231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Environments</a:t>
            </a:r>
            <a:endParaRPr/>
          </a:p>
        </p:txBody>
      </p:sp>
      <p:sp>
        <p:nvSpPr>
          <p:cNvPr id="255" name="Google Shape;255;p17"/>
          <p:cNvSpPr txBox="1"/>
          <p:nvPr/>
        </p:nvSpPr>
        <p:spPr>
          <a:xfrm>
            <a:off x="8219266" y="5229357"/>
            <a:ext cx="2143946" cy="3231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Geography History</a:t>
            </a:r>
            <a:endParaRPr/>
          </a:p>
        </p:txBody>
      </p:sp>
      <p:sp>
        <p:nvSpPr>
          <p:cNvPr id="256" name="Google Shape;256;p17"/>
          <p:cNvSpPr txBox="1"/>
          <p:nvPr/>
        </p:nvSpPr>
        <p:spPr>
          <a:xfrm>
            <a:off x="256898" y="-27721"/>
            <a:ext cx="8251482"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3" name="Google Shape;263;p18"/>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CMS: Datasets</a:t>
            </a:r>
            <a:endParaRPr/>
          </a:p>
        </p:txBody>
      </p:sp>
      <p:sp>
        <p:nvSpPr>
          <p:cNvPr id="264" name="Google Shape;264;p18"/>
          <p:cNvSpPr txBox="1"/>
          <p:nvPr/>
        </p:nvSpPr>
        <p:spPr>
          <a:xfrm>
            <a:off x="1100831" y="2287323"/>
            <a:ext cx="9220565"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Each dataset in the EAE is associated with a Geography and a Category record.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EAE aggregates geospatial data related to both energy demand and supply. </a:t>
            </a:r>
            <a:endParaRPr sz="2000">
              <a:solidFill>
                <a:schemeClr val="dk1"/>
              </a:solidFill>
              <a:highlight>
                <a:srgbClr val="FFFF00"/>
              </a:highlight>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Data on demographics and the social and productive uses of electricity are used to represent current and potential demand</a:t>
            </a:r>
            <a:endParaRPr sz="2000">
              <a:solidFill>
                <a:schemeClr val="dk1"/>
              </a:solidFill>
              <a:highlight>
                <a:srgbClr val="FFFF00"/>
              </a:highlight>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Data on energy resource availability and infrastructure are used to visualize current and potential supply.</a:t>
            </a:r>
            <a:endParaRPr sz="2000">
              <a:solidFill>
                <a:schemeClr val="dk1"/>
              </a:solidFill>
              <a:highlight>
                <a:srgbClr val="FFFF00"/>
              </a:highlight>
              <a:latin typeface="Arial"/>
              <a:ea typeface="Arial"/>
              <a:cs typeface="Arial"/>
              <a:sym typeface="Arial"/>
            </a:endParaRPr>
          </a:p>
        </p:txBody>
      </p:sp>
      <p:sp>
        <p:nvSpPr>
          <p:cNvPr id="265" name="Google Shape;265;p18"/>
          <p:cNvSpPr txBox="1"/>
          <p:nvPr/>
        </p:nvSpPr>
        <p:spPr>
          <a:xfrm>
            <a:off x="256898" y="-27721"/>
            <a:ext cx="8251482"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9"/>
          <p:cNvPicPr preferRelativeResize="0"/>
          <p:nvPr/>
        </p:nvPicPr>
        <p:blipFill rotWithShape="1">
          <a:blip r:embed="rId3">
            <a:alphaModFix/>
          </a:blip>
          <a:srcRect b="0" l="0" r="0" t="0"/>
          <a:stretch/>
        </p:blipFill>
        <p:spPr>
          <a:xfrm>
            <a:off x="1582829" y="1897073"/>
            <a:ext cx="9026341" cy="3432768"/>
          </a:xfrm>
          <a:prstGeom prst="rect">
            <a:avLst/>
          </a:prstGeom>
          <a:noFill/>
          <a:ln>
            <a:noFill/>
          </a:ln>
        </p:spPr>
      </p:pic>
      <p:sp>
        <p:nvSpPr>
          <p:cNvPr id="272" name="Google Shape;272;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3" name="Google Shape;273;p19"/>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CMS: Datasets</a:t>
            </a:r>
            <a:endParaRPr/>
          </a:p>
        </p:txBody>
      </p:sp>
      <p:sp>
        <p:nvSpPr>
          <p:cNvPr id="274" name="Google Shape;274;p19"/>
          <p:cNvSpPr/>
          <p:nvPr/>
        </p:nvSpPr>
        <p:spPr>
          <a:xfrm>
            <a:off x="1672994" y="2961260"/>
            <a:ext cx="2172448" cy="2396302"/>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 name="Google Shape;275;p19"/>
          <p:cNvSpPr/>
          <p:nvPr/>
        </p:nvSpPr>
        <p:spPr>
          <a:xfrm>
            <a:off x="3845442" y="2961260"/>
            <a:ext cx="1252112" cy="2396302"/>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19"/>
          <p:cNvSpPr/>
          <p:nvPr/>
        </p:nvSpPr>
        <p:spPr>
          <a:xfrm>
            <a:off x="5097554" y="2970962"/>
            <a:ext cx="920336" cy="2386600"/>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 name="Google Shape;277;p19"/>
          <p:cNvSpPr/>
          <p:nvPr/>
        </p:nvSpPr>
        <p:spPr>
          <a:xfrm>
            <a:off x="6017890" y="2970962"/>
            <a:ext cx="920336" cy="2386600"/>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 name="Google Shape;278;p19"/>
          <p:cNvSpPr/>
          <p:nvPr/>
        </p:nvSpPr>
        <p:spPr>
          <a:xfrm>
            <a:off x="6938226" y="2961260"/>
            <a:ext cx="920336" cy="2386600"/>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 name="Google Shape;279;p19"/>
          <p:cNvSpPr/>
          <p:nvPr/>
        </p:nvSpPr>
        <p:spPr>
          <a:xfrm>
            <a:off x="7858562" y="2961259"/>
            <a:ext cx="2611514" cy="2386601"/>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 name="Google Shape;280;p19"/>
          <p:cNvSpPr/>
          <p:nvPr/>
        </p:nvSpPr>
        <p:spPr>
          <a:xfrm>
            <a:off x="4966608" y="2323547"/>
            <a:ext cx="2265898" cy="272510"/>
          </a:xfrm>
          <a:prstGeom prst="rect">
            <a:avLst/>
          </a:prstGeom>
          <a:noFill/>
          <a:ln cap="flat" cmpd="sng" w="38100">
            <a:solidFill>
              <a:srgbClr val="C00000"/>
            </a:solidFill>
            <a:prstDash val="dash"/>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 name="Google Shape;281;p19"/>
          <p:cNvSpPr txBox="1"/>
          <p:nvPr/>
        </p:nvSpPr>
        <p:spPr>
          <a:xfrm>
            <a:off x="2830063" y="2293911"/>
            <a:ext cx="2030757" cy="3231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Search for Dataset</a:t>
            </a:r>
            <a:endParaRPr/>
          </a:p>
        </p:txBody>
      </p:sp>
      <p:sp>
        <p:nvSpPr>
          <p:cNvPr id="282" name="Google Shape;282;p19"/>
          <p:cNvSpPr txBox="1"/>
          <p:nvPr/>
        </p:nvSpPr>
        <p:spPr>
          <a:xfrm>
            <a:off x="1672994" y="5409976"/>
            <a:ext cx="1527406" cy="3231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Dataset Name</a:t>
            </a:r>
            <a:endParaRPr/>
          </a:p>
        </p:txBody>
      </p:sp>
      <p:sp>
        <p:nvSpPr>
          <p:cNvPr id="283" name="Google Shape;283;p19"/>
          <p:cNvSpPr txBox="1"/>
          <p:nvPr/>
        </p:nvSpPr>
        <p:spPr>
          <a:xfrm>
            <a:off x="3845442" y="5464451"/>
            <a:ext cx="1252112" cy="553998"/>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Dataset Category</a:t>
            </a:r>
            <a:endParaRPr/>
          </a:p>
        </p:txBody>
      </p:sp>
      <p:sp>
        <p:nvSpPr>
          <p:cNvPr id="284" name="Google Shape;284;p19"/>
          <p:cNvSpPr txBox="1"/>
          <p:nvPr/>
        </p:nvSpPr>
        <p:spPr>
          <a:xfrm>
            <a:off x="6096000" y="5427747"/>
            <a:ext cx="746554" cy="4616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0000"/>
                </a:solidFill>
                <a:latin typeface="Arial"/>
                <a:ea typeface="Arial"/>
                <a:cs typeface="Arial"/>
                <a:sym typeface="Arial"/>
              </a:rPr>
              <a:t>Dataset Type</a:t>
            </a:r>
            <a:endParaRPr/>
          </a:p>
        </p:txBody>
      </p:sp>
      <p:sp>
        <p:nvSpPr>
          <p:cNvPr id="285" name="Google Shape;285;p19"/>
          <p:cNvSpPr txBox="1"/>
          <p:nvPr/>
        </p:nvSpPr>
        <p:spPr>
          <a:xfrm>
            <a:off x="6955981" y="5433150"/>
            <a:ext cx="1118618" cy="276999"/>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0000"/>
                </a:solidFill>
                <a:latin typeface="Arial"/>
                <a:ea typeface="Arial"/>
                <a:cs typeface="Arial"/>
                <a:sym typeface="Arial"/>
              </a:rPr>
              <a:t>Environment</a:t>
            </a:r>
            <a:endParaRPr/>
          </a:p>
        </p:txBody>
      </p:sp>
      <p:sp>
        <p:nvSpPr>
          <p:cNvPr id="286" name="Google Shape;286;p19"/>
          <p:cNvSpPr txBox="1"/>
          <p:nvPr/>
        </p:nvSpPr>
        <p:spPr>
          <a:xfrm>
            <a:off x="8631045" y="5427747"/>
            <a:ext cx="1839032" cy="3231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0000"/>
                </a:solidFill>
                <a:latin typeface="Arial"/>
                <a:ea typeface="Arial"/>
                <a:cs typeface="Arial"/>
                <a:sym typeface="Arial"/>
              </a:rPr>
              <a:t>Dataset History</a:t>
            </a:r>
            <a:endParaRPr/>
          </a:p>
        </p:txBody>
      </p:sp>
      <p:sp>
        <p:nvSpPr>
          <p:cNvPr id="287" name="Google Shape;287;p19"/>
          <p:cNvSpPr txBox="1"/>
          <p:nvPr/>
        </p:nvSpPr>
        <p:spPr>
          <a:xfrm>
            <a:off x="256898" y="-27721"/>
            <a:ext cx="8251482"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lt1"/>
                </a:solidFill>
                <a:latin typeface="Open Sans ExtraBold"/>
                <a:ea typeface="Open Sans ExtraBold"/>
                <a:cs typeface="Open Sans ExtraBold"/>
                <a:sym typeface="Open Sans ExtraBold"/>
              </a:rPr>
              <a:t>2</a:t>
            </a:r>
            <a:endParaRPr b="1" i="0" sz="1400" u="none" cap="none" strike="noStrike">
              <a:solidFill>
                <a:schemeClr val="lt1"/>
              </a:solidFill>
              <a:latin typeface="Open Sans ExtraBold"/>
              <a:ea typeface="Open Sans ExtraBold"/>
              <a:cs typeface="Open Sans ExtraBold"/>
              <a:sym typeface="Open Sans ExtraBold"/>
            </a:endParaRPr>
          </a:p>
        </p:txBody>
      </p:sp>
      <p:sp>
        <p:nvSpPr>
          <p:cNvPr id="86" name="Google Shape;86;p2"/>
          <p:cNvSpPr/>
          <p:nvPr/>
        </p:nvSpPr>
        <p:spPr>
          <a:xfrm>
            <a:off x="887215" y="1512021"/>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800" u="none" cap="none" strike="noStrike">
              <a:solidFill>
                <a:schemeClr val="dk1"/>
              </a:solidFill>
              <a:latin typeface="Open Sans"/>
              <a:ea typeface="Open Sans"/>
              <a:cs typeface="Open Sans"/>
              <a:sym typeface="Open Sans"/>
            </a:endParaRPr>
          </a:p>
          <a:p>
            <a:pPr indent="0" lvl="0" marL="0" marR="0" rtl="0" algn="l">
              <a:spcBef>
                <a:spcPts val="1200"/>
              </a:spcBef>
              <a:spcAft>
                <a:spcPts val="0"/>
              </a:spcAft>
              <a:buNone/>
            </a:pPr>
            <a:br>
              <a:rPr b="0" i="0" lang="en-US" sz="1800" u="none" cap="none" strike="noStrike">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87" name="Google Shape;87;p2"/>
          <p:cNvSpPr txBox="1"/>
          <p:nvPr/>
        </p:nvSpPr>
        <p:spPr>
          <a:xfrm>
            <a:off x="1189608" y="573207"/>
            <a:ext cx="7651304" cy="91608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Learning Outcomes</a:t>
            </a:r>
            <a:endParaRPr/>
          </a:p>
        </p:txBody>
      </p:sp>
      <p:sp>
        <p:nvSpPr>
          <p:cNvPr id="88" name="Google Shape;88;p2"/>
          <p:cNvSpPr txBox="1"/>
          <p:nvPr/>
        </p:nvSpPr>
        <p:spPr>
          <a:xfrm>
            <a:off x="1189608" y="2206766"/>
            <a:ext cx="5611610" cy="3138755"/>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ILO1: Understand the structure of EAE’s backend </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ILO2: List the key functionalities of EAE’s backend</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ILO3: Explore the Content Management System</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ILO4: Integrate and configure data in the Content Management System</a:t>
            </a:r>
            <a:endParaRPr/>
          </a:p>
        </p:txBody>
      </p:sp>
      <p:sp>
        <p:nvSpPr>
          <p:cNvPr id="89" name="Google Shape;89;p2"/>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By the end of this lecture, you will:</a:t>
            </a:r>
            <a:endParaRPr/>
          </a:p>
        </p:txBody>
      </p:sp>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94" name="Google Shape;294;p20"/>
          <p:cNvPicPr preferRelativeResize="0"/>
          <p:nvPr/>
        </p:nvPicPr>
        <p:blipFill rotWithShape="1">
          <a:blip r:embed="rId3">
            <a:alphaModFix/>
          </a:blip>
          <a:srcRect b="0" l="0" r="0" t="0"/>
          <a:stretch/>
        </p:blipFill>
        <p:spPr>
          <a:xfrm>
            <a:off x="1189608" y="1225119"/>
            <a:ext cx="9032938" cy="5130666"/>
          </a:xfrm>
          <a:prstGeom prst="rect">
            <a:avLst/>
          </a:prstGeom>
          <a:noFill/>
          <a:ln>
            <a:noFill/>
          </a:ln>
        </p:spPr>
      </p:pic>
      <p:sp>
        <p:nvSpPr>
          <p:cNvPr id="295" name="Google Shape;295;p20"/>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CMS: Datasets</a:t>
            </a:r>
            <a:endParaRPr/>
          </a:p>
        </p:txBody>
      </p:sp>
      <p:sp>
        <p:nvSpPr>
          <p:cNvPr id="296" name="Google Shape;296;p20"/>
          <p:cNvSpPr txBox="1"/>
          <p:nvPr/>
        </p:nvSpPr>
        <p:spPr>
          <a:xfrm>
            <a:off x="256898" y="-27721"/>
            <a:ext cx="8251482"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3" name="Google Shape;303;p21"/>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CMS: Data Storage</a:t>
            </a:r>
            <a:endParaRPr/>
          </a:p>
        </p:txBody>
      </p:sp>
      <p:sp>
        <p:nvSpPr>
          <p:cNvPr id="304" name="Google Shape;304;p21"/>
          <p:cNvSpPr txBox="1"/>
          <p:nvPr/>
        </p:nvSpPr>
        <p:spPr>
          <a:xfrm>
            <a:off x="1100831" y="2287323"/>
            <a:ext cx="8975324"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Files used in the EAE are stored in a separate </a:t>
            </a:r>
            <a:r>
              <a:rPr b="1" lang="en-US" sz="2000">
                <a:solidFill>
                  <a:schemeClr val="dk1"/>
                </a:solidFill>
                <a:latin typeface="Arial"/>
                <a:ea typeface="Arial"/>
                <a:cs typeface="Arial"/>
                <a:sym typeface="Arial"/>
              </a:rPr>
              <a:t>S3 cloud</a:t>
            </a:r>
            <a:r>
              <a:rPr lang="en-US" sz="2000">
                <a:solidFill>
                  <a:schemeClr val="dk1"/>
                </a:solidFill>
                <a:latin typeface="Arial"/>
                <a:ea typeface="Arial"/>
                <a:cs typeface="Arial"/>
                <a:sym typeface="Arial"/>
              </a:rPr>
              <a:t> location, which is currently hosted through WRI’s  Amazon Web Services and can be accessed through the free AWS Cloudberry desktop application.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Though we use the S3 cloud hosting platform at present, EAE is designed to flexibly interact with local servers or other cloud services according to the administrator’s requirements. To access and write files on the S3 platform, users will first require permission to access the shared folders. </a:t>
            </a:r>
            <a:endParaRPr sz="2000">
              <a:solidFill>
                <a:schemeClr val="dk1"/>
              </a:solidFill>
              <a:latin typeface="Arial"/>
              <a:ea typeface="Arial"/>
              <a:cs typeface="Arial"/>
              <a:sym typeface="Arial"/>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Backend users can also opt to </a:t>
            </a:r>
            <a:r>
              <a:rPr b="1" lang="en-US" sz="2000">
                <a:solidFill>
                  <a:schemeClr val="dk1"/>
                </a:solidFill>
                <a:latin typeface="Arial"/>
                <a:ea typeface="Arial"/>
                <a:cs typeface="Arial"/>
                <a:sym typeface="Arial"/>
              </a:rPr>
              <a:t>upload data directly from their PCs </a:t>
            </a:r>
            <a:r>
              <a:rPr lang="en-US" sz="2000">
                <a:solidFill>
                  <a:schemeClr val="dk1"/>
                </a:solidFill>
                <a:latin typeface="Arial"/>
                <a:ea typeface="Arial"/>
                <a:cs typeface="Arial"/>
                <a:sym typeface="Arial"/>
              </a:rPr>
              <a:t>without first storing the data on the Cloudberry platform. But each file size should not exceed </a:t>
            </a:r>
            <a:r>
              <a:rPr b="1" lang="en-US" sz="2000">
                <a:solidFill>
                  <a:schemeClr val="dk1"/>
                </a:solidFill>
                <a:latin typeface="Arial"/>
                <a:ea typeface="Arial"/>
                <a:cs typeface="Arial"/>
                <a:sym typeface="Arial"/>
              </a:rPr>
              <a:t>20MB</a:t>
            </a:r>
            <a:r>
              <a:rPr lang="en-US" sz="2000">
                <a:solidFill>
                  <a:schemeClr val="dk1"/>
                </a:solidFill>
                <a:latin typeface="Arial"/>
                <a:ea typeface="Arial"/>
                <a:cs typeface="Arial"/>
                <a:sym typeface="Arial"/>
              </a:rPr>
              <a:t>, usually preferable to use a smaller file size.</a:t>
            </a:r>
            <a:endParaRPr sz="2000">
              <a:solidFill>
                <a:schemeClr val="dk1"/>
              </a:solidFill>
              <a:latin typeface="Arial"/>
              <a:ea typeface="Arial"/>
              <a:cs typeface="Arial"/>
              <a:sym typeface="Arial"/>
            </a:endParaRPr>
          </a:p>
        </p:txBody>
      </p:sp>
      <p:sp>
        <p:nvSpPr>
          <p:cNvPr id="305" name="Google Shape;305;p21"/>
          <p:cNvSpPr txBox="1"/>
          <p:nvPr/>
        </p:nvSpPr>
        <p:spPr>
          <a:xfrm>
            <a:off x="256898" y="-27721"/>
            <a:ext cx="8251482"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312" name="Google Shape;312;p22"/>
          <p:cNvPicPr preferRelativeResize="0"/>
          <p:nvPr/>
        </p:nvPicPr>
        <p:blipFill rotWithShape="1">
          <a:blip r:embed="rId3">
            <a:alphaModFix/>
          </a:blip>
          <a:srcRect b="0" l="0" r="0" t="0"/>
          <a:stretch/>
        </p:blipFill>
        <p:spPr>
          <a:xfrm>
            <a:off x="1834535" y="1479711"/>
            <a:ext cx="8303764" cy="4844757"/>
          </a:xfrm>
          <a:prstGeom prst="rect">
            <a:avLst/>
          </a:prstGeom>
          <a:noFill/>
          <a:ln>
            <a:noFill/>
          </a:ln>
        </p:spPr>
      </p:pic>
      <p:sp>
        <p:nvSpPr>
          <p:cNvPr id="313" name="Google Shape;313;p22"/>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CMS: Data Storage</a:t>
            </a:r>
            <a:endParaRPr/>
          </a:p>
        </p:txBody>
      </p:sp>
      <p:sp>
        <p:nvSpPr>
          <p:cNvPr id="314" name="Google Shape;314;p22"/>
          <p:cNvSpPr txBox="1"/>
          <p:nvPr/>
        </p:nvSpPr>
        <p:spPr>
          <a:xfrm>
            <a:off x="256898" y="-27721"/>
            <a:ext cx="8251482" cy="88636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5.3 Content Management System Interface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1" name="Google Shape;321;p23"/>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EAE </a:t>
            </a:r>
            <a:endParaRPr/>
          </a:p>
        </p:txBody>
      </p:sp>
      <p:sp>
        <p:nvSpPr>
          <p:cNvPr id="322" name="Google Shape;322;p23"/>
          <p:cNvSpPr txBox="1"/>
          <p:nvPr/>
        </p:nvSpPr>
        <p:spPr>
          <a:xfrm>
            <a:off x="256898" y="-27720"/>
            <a:ext cx="8831345" cy="8640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5.4 Integrate and Configure Data in the CMS</a:t>
            </a:r>
            <a:endParaRPr b="1" i="0" sz="2800" u="none" cap="none" strike="noStrike">
              <a:solidFill>
                <a:srgbClr val="C00000"/>
              </a:solidFill>
              <a:latin typeface="Arial"/>
              <a:ea typeface="Arial"/>
              <a:cs typeface="Arial"/>
              <a:sym typeface="Arial"/>
            </a:endParaRPr>
          </a:p>
        </p:txBody>
      </p:sp>
      <p:sp>
        <p:nvSpPr>
          <p:cNvPr id="323" name="Google Shape;323;p23"/>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Integrate and configure data in CMS</a:t>
            </a:r>
            <a:endParaRPr/>
          </a:p>
        </p:txBody>
      </p:sp>
      <p:pic>
        <p:nvPicPr>
          <p:cNvPr descr="A screenshot of a data analysis&#10;&#10;Description automatically generated" id="324" name="Google Shape;324;p23"/>
          <p:cNvPicPr preferRelativeResize="0"/>
          <p:nvPr/>
        </p:nvPicPr>
        <p:blipFill rotWithShape="1">
          <a:blip r:embed="rId3">
            <a:alphaModFix/>
          </a:blip>
          <a:srcRect b="0" l="0" r="0" t="0"/>
          <a:stretch/>
        </p:blipFill>
        <p:spPr>
          <a:xfrm>
            <a:off x="2352908" y="2303520"/>
            <a:ext cx="6059832" cy="3761065"/>
          </a:xfrm>
          <a:prstGeom prst="rect">
            <a:avLst/>
          </a:prstGeom>
          <a:noFill/>
          <a:ln>
            <a:noFill/>
          </a:ln>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1" name="Google Shape;331;p24"/>
          <p:cNvSpPr txBox="1"/>
          <p:nvPr/>
        </p:nvSpPr>
        <p:spPr>
          <a:xfrm>
            <a:off x="256898" y="-27721"/>
            <a:ext cx="8541413" cy="91232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5.4 Integrate and Configure Data in the CMS</a:t>
            </a:r>
            <a:endParaRPr b="1" i="0" sz="2800" u="none" cap="none" strike="noStrike">
              <a:solidFill>
                <a:srgbClr val="C00000"/>
              </a:solidFill>
              <a:latin typeface="Arial"/>
              <a:ea typeface="Arial"/>
              <a:cs typeface="Arial"/>
              <a:sym typeface="Arial"/>
            </a:endParaRPr>
          </a:p>
        </p:txBody>
      </p:sp>
      <p:sp>
        <p:nvSpPr>
          <p:cNvPr id="332" name="Google Shape;332;p24"/>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Dataset creation in EAE</a:t>
            </a:r>
            <a:endParaRPr/>
          </a:p>
        </p:txBody>
      </p:sp>
      <p:pic>
        <p:nvPicPr>
          <p:cNvPr descr="A screenshot of a computer&#10;&#10;Description automatically generated" id="333" name="Google Shape;333;p24"/>
          <p:cNvPicPr preferRelativeResize="0"/>
          <p:nvPr/>
        </p:nvPicPr>
        <p:blipFill rotWithShape="1">
          <a:blip r:embed="rId3">
            <a:alphaModFix/>
          </a:blip>
          <a:srcRect b="0" l="0" r="0" t="0"/>
          <a:stretch/>
        </p:blipFill>
        <p:spPr>
          <a:xfrm>
            <a:off x="2642191" y="2231393"/>
            <a:ext cx="5516525" cy="3742005"/>
          </a:xfrm>
          <a:prstGeom prst="rect">
            <a:avLst/>
          </a:prstGeom>
          <a:noFill/>
          <a:ln>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0" name="Google Shape;340;p25"/>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a:t>
            </a:r>
            <a:r>
              <a:rPr b="1" i="1" lang="en-US" sz="1400">
                <a:solidFill>
                  <a:schemeClr val="dk1"/>
                </a:solidFill>
                <a:latin typeface="Open Sans"/>
                <a:ea typeface="Open Sans"/>
                <a:cs typeface="Open Sans"/>
                <a:sym typeface="Open Sans"/>
              </a:rPr>
              <a:t> </a:t>
            </a:r>
            <a:endParaRPr b="1" i="1" sz="1400">
              <a:solidFill>
                <a:schemeClr val="dk1"/>
              </a:solidFill>
              <a:latin typeface="Open Sans"/>
              <a:ea typeface="Open Sans"/>
              <a:cs typeface="Open Sans"/>
              <a:sym typeface="Open Sans"/>
            </a:endParaRPr>
          </a:p>
        </p:txBody>
      </p:sp>
      <p:sp>
        <p:nvSpPr>
          <p:cNvPr id="341" name="Google Shape;341;p25"/>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Automated data processing: Paver</a:t>
            </a:r>
            <a:endParaRPr/>
          </a:p>
        </p:txBody>
      </p:sp>
      <p:sp>
        <p:nvSpPr>
          <p:cNvPr id="342" name="Google Shape;342;p25"/>
          <p:cNvSpPr txBox="1"/>
          <p:nvPr/>
        </p:nvSpPr>
        <p:spPr>
          <a:xfrm>
            <a:off x="2192784" y="2287323"/>
            <a:ext cx="8185211" cy="40934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Paver is a tool that automates several geoprocessing functions to ensure that datasets correctly match EAE data specifications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Geographic Projections</a:t>
            </a:r>
            <a:endParaRPr/>
          </a:p>
          <a:p>
            <a:pPr indent="-215900" lvl="1" marL="800100"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Data Extent/Clipping</a:t>
            </a:r>
            <a:endParaRPr/>
          </a:p>
          <a:p>
            <a:pPr indent="-215900" lvl="1" marL="800100" marR="0" rtl="0" algn="l">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Resolution/Unit Conversion</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Paver significantly reduces the need for GIS and programming expertise in EAE data administration, making the tool accessible to a wider audience</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pic>
        <p:nvPicPr>
          <p:cNvPr descr="Bulldozer with solid fill" id="343" name="Google Shape;343;p25"/>
          <p:cNvPicPr preferRelativeResize="0"/>
          <p:nvPr/>
        </p:nvPicPr>
        <p:blipFill rotWithShape="1">
          <a:blip r:embed="rId3">
            <a:alphaModFix/>
          </a:blip>
          <a:srcRect b="0" l="0" r="0" t="0"/>
          <a:stretch/>
        </p:blipFill>
        <p:spPr>
          <a:xfrm>
            <a:off x="1100831" y="2210888"/>
            <a:ext cx="914400" cy="914400"/>
          </a:xfrm>
          <a:prstGeom prst="rect">
            <a:avLst/>
          </a:prstGeom>
          <a:noFill/>
          <a:ln>
            <a:noFill/>
          </a:ln>
        </p:spPr>
      </p:pic>
      <p:pic>
        <p:nvPicPr>
          <p:cNvPr descr="Computer with solid fill" id="344" name="Google Shape;344;p25"/>
          <p:cNvPicPr preferRelativeResize="0"/>
          <p:nvPr/>
        </p:nvPicPr>
        <p:blipFill rotWithShape="1">
          <a:blip r:embed="rId4">
            <a:alphaModFix/>
          </a:blip>
          <a:srcRect b="0" l="0" r="0" t="0"/>
          <a:stretch/>
        </p:blipFill>
        <p:spPr>
          <a:xfrm>
            <a:off x="1278384" y="4885864"/>
            <a:ext cx="914400" cy="914400"/>
          </a:xfrm>
          <a:prstGeom prst="rect">
            <a:avLst/>
          </a:prstGeom>
          <a:noFill/>
          <a:ln>
            <a:noFill/>
          </a:ln>
        </p:spPr>
      </p:pic>
      <p:sp>
        <p:nvSpPr>
          <p:cNvPr id="345" name="Google Shape;345;p25"/>
          <p:cNvSpPr txBox="1"/>
          <p:nvPr/>
        </p:nvSpPr>
        <p:spPr>
          <a:xfrm>
            <a:off x="256898" y="-27721"/>
            <a:ext cx="8541413" cy="91232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5.4 Integrate and Configure Data in the CMS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2" name="Google Shape;352;p26"/>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a:t>
            </a:r>
            <a:r>
              <a:rPr b="1" i="1" lang="en-US" sz="1400">
                <a:solidFill>
                  <a:schemeClr val="dk1"/>
                </a:solidFill>
                <a:latin typeface="Open Sans"/>
                <a:ea typeface="Open Sans"/>
                <a:cs typeface="Open Sans"/>
                <a:sym typeface="Open Sans"/>
              </a:rPr>
              <a:t> </a:t>
            </a:r>
            <a:endParaRPr b="1" i="1" sz="1400">
              <a:solidFill>
                <a:schemeClr val="dk1"/>
              </a:solidFill>
              <a:latin typeface="Open Sans"/>
              <a:ea typeface="Open Sans"/>
              <a:cs typeface="Open Sans"/>
              <a:sym typeface="Open Sans"/>
            </a:endParaRPr>
          </a:p>
        </p:txBody>
      </p:sp>
      <p:sp>
        <p:nvSpPr>
          <p:cNvPr id="353" name="Google Shape;353;p26"/>
          <p:cNvSpPr/>
          <p:nvPr/>
        </p:nvSpPr>
        <p:spPr>
          <a:xfrm>
            <a:off x="1100831" y="167329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Troubleshooting best practices</a:t>
            </a:r>
            <a:endParaRPr/>
          </a:p>
        </p:txBody>
      </p:sp>
      <p:sp>
        <p:nvSpPr>
          <p:cNvPr id="354" name="Google Shape;354;p26"/>
          <p:cNvSpPr txBox="1"/>
          <p:nvPr/>
        </p:nvSpPr>
        <p:spPr>
          <a:xfrm>
            <a:off x="1100831" y="2287323"/>
            <a:ext cx="8975324"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Test each dataset in the staging environment before proceeding to the next</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Note the type of error, when/where it appears, and record the pop-up error message (if applicable)</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If the error is fatal (prevents users from accessing the platform), make sure to remove staging deployment until you’ve addressed the problem</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355" name="Google Shape;355;p26"/>
          <p:cNvSpPr txBox="1"/>
          <p:nvPr/>
        </p:nvSpPr>
        <p:spPr>
          <a:xfrm>
            <a:off x="256898" y="-27721"/>
            <a:ext cx="8541413" cy="91232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5.4 Integrate and Configure Data in the CMS</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7"/>
          <p:cNvSpPr txBox="1"/>
          <p:nvPr>
            <p:ph type="ctrTitle"/>
          </p:nvPr>
        </p:nvSpPr>
        <p:spPr>
          <a:xfrm>
            <a:off x="1" y="811371"/>
            <a:ext cx="9607824"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Helvetica Neue"/>
              <a:buNone/>
            </a:pPr>
            <a:r>
              <a:rPr lang="en-US"/>
              <a:t>Thank you</a:t>
            </a:r>
            <a:endParaRPr/>
          </a:p>
        </p:txBody>
      </p:sp>
      <p:sp>
        <p:nvSpPr>
          <p:cNvPr id="361" name="Google Shape;361;p27"/>
          <p:cNvSpPr txBox="1"/>
          <p:nvPr>
            <p:ph idx="1" type="subTitle"/>
          </p:nvPr>
        </p:nvSpPr>
        <p:spPr>
          <a:xfrm>
            <a:off x="0" y="3198971"/>
            <a:ext cx="9607826" cy="195210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dk1"/>
              </a:buClr>
              <a:buSzPts val="3600"/>
              <a:buNone/>
            </a:pPr>
            <a:r>
              <a:rPr lang="en-US"/>
              <a:t>www.climatecompatiblegrowth.com</a:t>
            </a:r>
            <a:endParaRPr/>
          </a:p>
        </p:txBody>
      </p:sp>
      <p:sp>
        <p:nvSpPr>
          <p:cNvPr id="362" name="Google Shape;362;p27"/>
          <p:cNvSpPr txBox="1"/>
          <p:nvPr/>
        </p:nvSpPr>
        <p:spPr>
          <a:xfrm>
            <a:off x="1571796" y="5944606"/>
            <a:ext cx="6464231"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FFFFF"/>
                </a:solidFill>
                <a:latin typeface="Open Sans"/>
                <a:ea typeface="Open Sans"/>
                <a:cs typeface="Open Sans"/>
                <a:sym typeface="Open Sans"/>
              </a:rPr>
              <a:t>Woldeamanuel, A. A., Khalid, A., Anand, S., Sahar, T., Saklani, A., Sinclair-Lecaros, S., Mentis, D., Ronoh, D., &amp; Stockman, J., 2024.</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Lecture 1: Energy Access Explorer. Release Version 2.0</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 [online presentation]. Climate Compatible Growth Programme, World Resource Institute</a:t>
            </a:r>
            <a:endParaRPr b="0" i="0" sz="1400" u="none" cap="none" strike="noStrike">
              <a:solidFill>
                <a:srgbClr val="000000"/>
              </a:solidFill>
              <a:latin typeface="Arial"/>
              <a:ea typeface="Arial"/>
              <a:cs typeface="Arial"/>
              <a:sym typeface="Arial"/>
            </a:endParaRPr>
          </a:p>
        </p:txBody>
      </p:sp>
      <p:sp>
        <p:nvSpPr>
          <p:cNvPr id="363" name="Google Shape;363;p27"/>
          <p:cNvSpPr txBox="1"/>
          <p:nvPr/>
        </p:nvSpPr>
        <p:spPr>
          <a:xfrm>
            <a:off x="3299082" y="4138370"/>
            <a:ext cx="30096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1" lang="en-US" sz="900" u="none" cap="none" strike="noStrike">
                <a:solidFill>
                  <a:srgbClr val="FFFFFF"/>
                </a:solidFill>
                <a:latin typeface="Open Sans"/>
                <a:ea typeface="Open Sans"/>
                <a:cs typeface="Open Sans"/>
                <a:sym typeface="Open Sans"/>
              </a:rPr>
              <a:t>Supported by and in collaboration with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1" lang="en-US" sz="900" u="none" cap="none" strike="noStrike">
                <a:solidFill>
                  <a:srgbClr val="FFFFFF"/>
                </a:solidFill>
                <a:latin typeface="Open Sans"/>
                <a:ea typeface="Open Sans"/>
                <a:cs typeface="Open Sans"/>
                <a:sym typeface="Open Sans"/>
              </a:rPr>
              <a:t>World Resources Institute</a:t>
            </a:r>
            <a:endParaRPr b="0" i="0" sz="1400" u="none" cap="none" strike="noStrike">
              <a:solidFill>
                <a:srgbClr val="000000"/>
              </a:solidFill>
              <a:latin typeface="Arial"/>
              <a:ea typeface="Arial"/>
              <a:cs typeface="Arial"/>
              <a:sym typeface="Arial"/>
            </a:endParaRPr>
          </a:p>
        </p:txBody>
      </p:sp>
      <p:sp>
        <p:nvSpPr>
          <p:cNvPr id="364" name="Google Shape;364;p27"/>
          <p:cNvSpPr txBox="1"/>
          <p:nvPr/>
        </p:nvSpPr>
        <p:spPr>
          <a:xfrm>
            <a:off x="1800808" y="5581726"/>
            <a:ext cx="6055568"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FFFFF"/>
                </a:solidFill>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b="0" i="0" sz="1400" u="none" cap="none" strike="noStrike">
              <a:solidFill>
                <a:srgbClr val="000000"/>
              </a:solidFill>
              <a:latin typeface="Arial"/>
              <a:ea typeface="Arial"/>
              <a:cs typeface="Arial"/>
              <a:sym typeface="Arial"/>
            </a:endParaRPr>
          </a:p>
        </p:txBody>
      </p:sp>
      <p:pic>
        <p:nvPicPr>
          <p:cNvPr id="365" name="Google Shape;365;p27"/>
          <p:cNvPicPr preferRelativeResize="0"/>
          <p:nvPr/>
        </p:nvPicPr>
        <p:blipFill rotWithShape="1">
          <a:blip r:embed="rId3">
            <a:alphaModFix/>
          </a:blip>
          <a:srcRect b="0" l="0" r="0" t="0"/>
          <a:stretch/>
        </p:blipFill>
        <p:spPr>
          <a:xfrm>
            <a:off x="3960485" y="4716457"/>
            <a:ext cx="1686852" cy="584775"/>
          </a:xfrm>
          <a:prstGeom prst="rect">
            <a:avLst/>
          </a:prstGeom>
          <a:noFill/>
          <a:ln>
            <a:noFill/>
          </a:ln>
        </p:spPr>
      </p:pic>
    </p:spTree>
  </p:cSld>
  <p:clrMapOvr>
    <a:masterClrMapping/>
  </p:clrMapOvr>
  <p:transition spd="slow">
    <p:wipe dir="l"/>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Graphical user interface, text" id="370" name="Google Shape;370;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1" name="Google Shape;371;p2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Arial"/>
                <a:ea typeface="Arial"/>
                <a:cs typeface="Arial"/>
                <a:sym typeface="Arial"/>
              </a:rPr>
              <a:t>This document was updated on 0</a:t>
            </a:r>
            <a:r>
              <a:rPr b="1" lang="en-US" sz="2400">
                <a:solidFill>
                  <a:schemeClr val="accent1"/>
                </a:solidFill>
              </a:rPr>
              <a:t>5</a:t>
            </a:r>
            <a:r>
              <a:rPr b="1" lang="en-US" sz="2400">
                <a:solidFill>
                  <a:schemeClr val="accent1"/>
                </a:solidFill>
                <a:latin typeface="Arial"/>
                <a:ea typeface="Arial"/>
                <a:cs typeface="Arial"/>
                <a:sym typeface="Arial"/>
              </a:rPr>
              <a:t>.1</a:t>
            </a:r>
            <a:r>
              <a:rPr b="1" lang="en-US" sz="2400">
                <a:solidFill>
                  <a:schemeClr val="accent1"/>
                </a:solidFill>
              </a:rPr>
              <a:t>0</a:t>
            </a:r>
            <a:r>
              <a:rPr b="1" lang="en-US" sz="2400">
                <a:solidFill>
                  <a:schemeClr val="accent1"/>
                </a:solidFill>
                <a:latin typeface="Arial"/>
                <a:ea typeface="Arial"/>
                <a:cs typeface="Arial"/>
                <a:sym typeface="Arial"/>
              </a:rPr>
              <a:t>.</a:t>
            </a:r>
            <a:r>
              <a:rPr b="1" lang="en-US" sz="2400">
                <a:solidFill>
                  <a:schemeClr val="accent1"/>
                </a:solidFill>
              </a:rPr>
              <a:t>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96" name="Google Shape;96;p3"/>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EAE</a:t>
            </a:r>
            <a:r>
              <a:rPr b="1" i="1" lang="en-US" sz="1400">
                <a:solidFill>
                  <a:schemeClr val="dk1"/>
                </a:solidFill>
                <a:latin typeface="Open Sans"/>
                <a:ea typeface="Open Sans"/>
                <a:cs typeface="Open Sans"/>
                <a:sym typeface="Open Sans"/>
              </a:rPr>
              <a:t> </a:t>
            </a:r>
            <a:endParaRPr b="1" i="1" sz="1400">
              <a:solidFill>
                <a:schemeClr val="dk1"/>
              </a:solidFill>
              <a:latin typeface="Open Sans"/>
              <a:ea typeface="Open Sans"/>
              <a:cs typeface="Open Sans"/>
              <a:sym typeface="Open Sans"/>
            </a:endParaRPr>
          </a:p>
        </p:txBody>
      </p:sp>
      <p:sp>
        <p:nvSpPr>
          <p:cNvPr id="97" name="Google Shape;97;p3"/>
          <p:cNvSpPr txBox="1"/>
          <p:nvPr/>
        </p:nvSpPr>
        <p:spPr>
          <a:xfrm>
            <a:off x="256899" y="-27721"/>
            <a:ext cx="8155840" cy="103133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5.1 Component of EAE’s back-end architecture</a:t>
            </a:r>
            <a:endParaRPr b="1" i="0" sz="2800" u="none" cap="none" strike="noStrike">
              <a:solidFill>
                <a:srgbClr val="C00000"/>
              </a:solidFill>
              <a:latin typeface="Arial"/>
              <a:ea typeface="Arial"/>
              <a:cs typeface="Arial"/>
              <a:sym typeface="Arial"/>
            </a:endParaRPr>
          </a:p>
        </p:txBody>
      </p:sp>
      <p:sp>
        <p:nvSpPr>
          <p:cNvPr id="98" name="Google Shape;98;p3"/>
          <p:cNvSpPr txBox="1"/>
          <p:nvPr/>
        </p:nvSpPr>
        <p:spPr>
          <a:xfrm>
            <a:off x="1189608" y="2158008"/>
            <a:ext cx="971681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EAE is a dynamic geographic information system, with an open source, adaptable web-architecture. Its unique backend infrastructure comes with an easy to navigate Content Management System and allows administrative users with limited or no GIS and programming expertise to add data and metadata in a simple manner.</a:t>
            </a:r>
            <a:endParaRPr/>
          </a:p>
        </p:txBody>
      </p:sp>
      <p:sp>
        <p:nvSpPr>
          <p:cNvPr id="99" name="Google Shape;99;p3"/>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Introduction</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4"/>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Programming languages used to develop EAE</a:t>
            </a:r>
            <a:endParaRPr sz="1800">
              <a:solidFill>
                <a:schemeClr val="dk1"/>
              </a:solidFill>
              <a:latin typeface="Arial"/>
              <a:ea typeface="Arial"/>
              <a:cs typeface="Arial"/>
              <a:sym typeface="Arial"/>
            </a:endParaRPr>
          </a:p>
        </p:txBody>
      </p:sp>
      <p:graphicFrame>
        <p:nvGraphicFramePr>
          <p:cNvPr id="107" name="Google Shape;107;p4"/>
          <p:cNvGraphicFramePr/>
          <p:nvPr/>
        </p:nvGraphicFramePr>
        <p:xfrm>
          <a:off x="1189608" y="2278303"/>
          <a:ext cx="3000000" cy="3000000"/>
        </p:xfrm>
        <a:graphic>
          <a:graphicData uri="http://schemas.openxmlformats.org/drawingml/2006/table">
            <a:tbl>
              <a:tblPr bandRow="1" firstRow="1">
                <a:noFill/>
                <a:tableStyleId>{3F804144-4D0C-421C-8FBF-AD2AEC80997A}</a:tableStyleId>
              </a:tblPr>
              <a:tblGrid>
                <a:gridCol w="1839150"/>
                <a:gridCol w="4810075"/>
                <a:gridCol w="2855175"/>
              </a:tblGrid>
              <a:tr h="354975">
                <a:tc>
                  <a:txBody>
                    <a:bodyPr/>
                    <a:lstStyle/>
                    <a:p>
                      <a:pPr indent="0" lvl="0" marL="0" marR="0" rtl="0" algn="l">
                        <a:lnSpc>
                          <a:spcPct val="100000"/>
                        </a:lnSpc>
                        <a:spcBef>
                          <a:spcPts val="0"/>
                        </a:spcBef>
                        <a:spcAft>
                          <a:spcPts val="0"/>
                        </a:spcAft>
                        <a:buNone/>
                      </a:pPr>
                      <a:r>
                        <a:rPr lang="en-US" sz="1200" u="none" cap="none" strike="noStrike"/>
                        <a:t>Repositories​</a:t>
                      </a:r>
                      <a:endParaRPr b="1" sz="1600" u="none" cap="none" strike="noStrike">
                        <a:solidFill>
                          <a:srgbClr val="FFFFFF"/>
                        </a:solidFill>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Function​</a:t>
                      </a:r>
                      <a:endParaRPr b="1" sz="1600" u="none" cap="none" strike="noStrike">
                        <a:solidFill>
                          <a:srgbClr val="FFFFFF"/>
                        </a:solidFill>
                      </a:endParaRPr>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Languages​</a:t>
                      </a:r>
                      <a:endParaRPr b="1" sz="1600" u="none" cap="none" strike="noStrike">
                        <a:solidFill>
                          <a:srgbClr val="FFFFFF"/>
                        </a:solidFill>
                      </a:endParaRPr>
                    </a:p>
                  </a:txBody>
                  <a:tcPr marT="45725" marB="45725" marR="91450" marL="91450"/>
                </a:tc>
              </a:tr>
              <a:tr h="485125">
                <a:tc>
                  <a:txBody>
                    <a:bodyPr/>
                    <a:lstStyle/>
                    <a:p>
                      <a:pPr indent="0" lvl="0" marL="0" marR="0" rtl="0" algn="l">
                        <a:lnSpc>
                          <a:spcPct val="100000"/>
                        </a:lnSpc>
                        <a:spcBef>
                          <a:spcPts val="0"/>
                        </a:spcBef>
                        <a:spcAft>
                          <a:spcPts val="0"/>
                        </a:spcAft>
                        <a:buNone/>
                      </a:pPr>
                      <a:r>
                        <a:rPr lang="en-US" sz="1200" u="none" cap="none" strike="noStrike"/>
                        <a:t>Admin​</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frontend code for the platform's admin panel.​</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Javascript, HTML, CSS​</a:t>
                      </a:r>
                      <a:endParaRPr sz="1600" u="none" cap="none" strike="noStrike"/>
                    </a:p>
                  </a:txBody>
                  <a:tcPr marT="45725" marB="45725" marR="91450" marL="91450"/>
                </a:tc>
              </a:tr>
              <a:tr h="686300">
                <a:tc>
                  <a:txBody>
                    <a:bodyPr/>
                    <a:lstStyle/>
                    <a:p>
                      <a:pPr indent="0" lvl="0" marL="0" marR="0" rtl="0" algn="l">
                        <a:lnSpc>
                          <a:spcPct val="100000"/>
                        </a:lnSpc>
                        <a:spcBef>
                          <a:spcPts val="0"/>
                        </a:spcBef>
                        <a:spcAft>
                          <a:spcPts val="0"/>
                        </a:spcAft>
                        <a:buNone/>
                      </a:pPr>
                      <a:r>
                        <a:rPr lang="en-US" sz="1200" u="none" cap="none" strike="noStrike"/>
                        <a:t>Tool​</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Source code for the primary visualization/analytics of the platform​</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Javascript, Mustache, HTML, CSS​</a:t>
                      </a:r>
                      <a:endParaRPr sz="1600" u="none" cap="none" strike="noStrike"/>
                    </a:p>
                    <a:p>
                      <a:pPr indent="0" lvl="0" marL="0" marR="0" rtl="0" algn="l">
                        <a:lnSpc>
                          <a:spcPct val="100000"/>
                        </a:lnSpc>
                        <a:spcBef>
                          <a:spcPts val="0"/>
                        </a:spcBef>
                        <a:spcAft>
                          <a:spcPts val="0"/>
                        </a:spcAft>
                        <a:buNone/>
                      </a:pPr>
                      <a:r>
                        <a:rPr lang="en-US" sz="1200" u="none" cap="none" strike="noStrike"/>
                        <a:t>​</a:t>
                      </a:r>
                      <a:endParaRPr sz="1600" u="none" cap="none" strike="noStrike"/>
                    </a:p>
                  </a:txBody>
                  <a:tcPr marT="45725" marB="45725" marR="91450" marL="91450"/>
                </a:tc>
              </a:tr>
              <a:tr h="485125">
                <a:tc>
                  <a:txBody>
                    <a:bodyPr/>
                    <a:lstStyle/>
                    <a:p>
                      <a:pPr indent="0" lvl="0" marL="0" marR="0" rtl="0" algn="l">
                        <a:lnSpc>
                          <a:spcPct val="100000"/>
                        </a:lnSpc>
                        <a:spcBef>
                          <a:spcPts val="0"/>
                        </a:spcBef>
                        <a:spcAft>
                          <a:spcPts val="0"/>
                        </a:spcAft>
                        <a:buNone/>
                      </a:pPr>
                      <a:r>
                        <a:rPr lang="en-US" sz="1200" u="none" cap="none" strike="noStrike"/>
                        <a:t>Website​</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This repository contains a template/view way of building the EAE website.​</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Javascript, Mustache, HTML, CSS​</a:t>
                      </a:r>
                      <a:endParaRPr sz="1600" u="none" cap="none" strike="noStrike"/>
                    </a:p>
                    <a:p>
                      <a:pPr indent="0" lvl="0" marL="0" marR="0" rtl="0" algn="l">
                        <a:lnSpc>
                          <a:spcPct val="100000"/>
                        </a:lnSpc>
                        <a:spcBef>
                          <a:spcPts val="0"/>
                        </a:spcBef>
                        <a:spcAft>
                          <a:spcPts val="0"/>
                        </a:spcAft>
                        <a:buNone/>
                      </a:pPr>
                      <a:r>
                        <a:rPr lang="en-US" sz="1200" u="none" cap="none" strike="noStrike"/>
                        <a:t>​</a:t>
                      </a:r>
                      <a:endParaRPr sz="1600" u="none" cap="none" strike="noStrike"/>
                    </a:p>
                  </a:txBody>
                  <a:tcPr marT="45725" marB="45725" marR="91450" marL="91450"/>
                </a:tc>
              </a:tr>
              <a:tr h="485125">
                <a:tc>
                  <a:txBody>
                    <a:bodyPr/>
                    <a:lstStyle/>
                    <a:p>
                      <a:pPr indent="0" lvl="0" marL="0" marR="0" rtl="0" algn="l">
                        <a:lnSpc>
                          <a:spcPct val="100000"/>
                        </a:lnSpc>
                        <a:spcBef>
                          <a:spcPts val="0"/>
                        </a:spcBef>
                        <a:spcAft>
                          <a:spcPts val="0"/>
                        </a:spcAft>
                        <a:buNone/>
                      </a:pPr>
                      <a:r>
                        <a:rPr lang="en-US" sz="1200" u="none" cap="none" strike="noStrike"/>
                        <a:t>Paver​</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Paver is the EAE's backend for processing the geolocated data needed for EAE​</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Go​</a:t>
                      </a:r>
                      <a:endParaRPr sz="1600" u="none" cap="none" strike="noStrike"/>
                    </a:p>
                  </a:txBody>
                  <a:tcPr marT="45725" marB="45725" marR="91450" marL="91450"/>
                </a:tc>
              </a:tr>
              <a:tr h="485125">
                <a:tc>
                  <a:txBody>
                    <a:bodyPr/>
                    <a:lstStyle/>
                    <a:p>
                      <a:pPr indent="0" lvl="0" marL="0" marR="0" rtl="0" algn="l">
                        <a:lnSpc>
                          <a:spcPct val="100000"/>
                        </a:lnSpc>
                        <a:spcBef>
                          <a:spcPts val="0"/>
                        </a:spcBef>
                        <a:spcAft>
                          <a:spcPts val="0"/>
                        </a:spcAft>
                        <a:buNone/>
                      </a:pPr>
                      <a:r>
                        <a:rPr lang="en-US" sz="1200" u="none" cap="none" strike="noStrike"/>
                        <a:t>Database​</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This is the SQL (PostgreSQL) code for the platform's database.​</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SQL​</a:t>
                      </a:r>
                      <a:endParaRPr sz="1600" u="none" cap="none" strike="noStrike"/>
                    </a:p>
                  </a:txBody>
                  <a:tcPr marT="45725" marB="45725" marR="91450" marL="91450"/>
                </a:tc>
              </a:tr>
              <a:tr h="354975">
                <a:tc>
                  <a:txBody>
                    <a:bodyPr/>
                    <a:lstStyle/>
                    <a:p>
                      <a:pPr indent="0" lvl="0" marL="0" marR="0" rtl="0" algn="l">
                        <a:lnSpc>
                          <a:spcPct val="100000"/>
                        </a:lnSpc>
                        <a:spcBef>
                          <a:spcPts val="0"/>
                        </a:spcBef>
                        <a:spcAft>
                          <a:spcPts val="0"/>
                        </a:spcAft>
                        <a:buNone/>
                      </a:pPr>
                      <a:r>
                        <a:rPr lang="en-US" sz="1200" u="none" cap="none" strike="noStrike"/>
                        <a:t>API​</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The API is delegated PostgREST.​</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Makefile​</a:t>
                      </a:r>
                      <a:endParaRPr sz="1600" u="none" cap="none" strike="noStrike"/>
                    </a:p>
                  </a:txBody>
                  <a:tcPr marT="45725" marB="45725" marR="91450" marL="91450"/>
                </a:tc>
              </a:tr>
              <a:tr h="354975">
                <a:tc>
                  <a:txBody>
                    <a:bodyPr/>
                    <a:lstStyle/>
                    <a:p>
                      <a:pPr indent="0" lvl="0" marL="0" marR="0" rtl="0" algn="l">
                        <a:lnSpc>
                          <a:spcPct val="100000"/>
                        </a:lnSpc>
                        <a:spcBef>
                          <a:spcPts val="0"/>
                        </a:spcBef>
                        <a:spcAft>
                          <a:spcPts val="0"/>
                        </a:spcAft>
                        <a:buNone/>
                      </a:pPr>
                      <a:r>
                        <a:rPr lang="en-US" sz="1200" u="none" cap="none" strike="noStrike"/>
                        <a:t>Offroad​</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Offline version of EAE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Go, Shell​</a:t>
                      </a:r>
                      <a:endParaRPr sz="1600" u="none" cap="none" strike="noStrike"/>
                    </a:p>
                  </a:txBody>
                  <a:tcPr marT="45725" marB="45725" marR="91450" marL="91450"/>
                </a:tc>
              </a:tr>
              <a:tr h="485125">
                <a:tc>
                  <a:txBody>
                    <a:bodyPr/>
                    <a:lstStyle/>
                    <a:p>
                      <a:pPr indent="0" lvl="0" marL="0" marR="0" rtl="0" algn="l">
                        <a:lnSpc>
                          <a:spcPct val="100000"/>
                        </a:lnSpc>
                        <a:spcBef>
                          <a:spcPts val="0"/>
                        </a:spcBef>
                        <a:spcAft>
                          <a:spcPts val="0"/>
                        </a:spcAft>
                        <a:buNone/>
                      </a:pPr>
                      <a:r>
                        <a:rPr lang="en-US" sz="1200" u="none" cap="none" strike="noStrike"/>
                        <a:t>Gdal​</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The gdal.go package provides a go wrapper for GDAL, the Geospatial Data Abstraction Library​</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200" u="none" cap="none" strike="noStrike"/>
                        <a:t>Go, C ​</a:t>
                      </a:r>
                      <a:endParaRPr sz="1600" u="none" cap="none" strike="noStrike"/>
                    </a:p>
                  </a:txBody>
                  <a:tcPr marT="45725" marB="45725" marR="91450" marL="91450"/>
                </a:tc>
              </a:tr>
            </a:tbl>
          </a:graphicData>
        </a:graphic>
      </p:graphicFrame>
      <p:sp>
        <p:nvSpPr>
          <p:cNvPr id="108" name="Google Shape;108;p4"/>
          <p:cNvSpPr txBox="1"/>
          <p:nvPr/>
        </p:nvSpPr>
        <p:spPr>
          <a:xfrm>
            <a:off x="256899" y="-27721"/>
            <a:ext cx="8155840" cy="103133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5.1 Component of EAE’s back-end architecture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115" name="Google Shape;115;p5"/>
          <p:cNvPicPr preferRelativeResize="0"/>
          <p:nvPr/>
        </p:nvPicPr>
        <p:blipFill rotWithShape="1">
          <a:blip r:embed="rId3">
            <a:alphaModFix/>
          </a:blip>
          <a:srcRect b="0" l="0" r="0" t="81014"/>
          <a:stretch/>
        </p:blipFill>
        <p:spPr>
          <a:xfrm>
            <a:off x="4447713" y="5418697"/>
            <a:ext cx="7273768" cy="972691"/>
          </a:xfrm>
          <a:prstGeom prst="rect">
            <a:avLst/>
          </a:prstGeom>
          <a:noFill/>
          <a:ln>
            <a:noFill/>
          </a:ln>
        </p:spPr>
      </p:pic>
      <p:sp>
        <p:nvSpPr>
          <p:cNvPr id="116" name="Google Shape;116;p5"/>
          <p:cNvSpPr txBox="1"/>
          <p:nvPr/>
        </p:nvSpPr>
        <p:spPr>
          <a:xfrm>
            <a:off x="470518" y="2703555"/>
            <a:ext cx="377300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EAE’s backend infrastructure provides automated data processing to minimizes resource requirements when it comes to harmonizing and integrating new data.</a:t>
            </a:r>
            <a:endParaRPr/>
          </a:p>
        </p:txBody>
      </p:sp>
      <p:sp>
        <p:nvSpPr>
          <p:cNvPr id="117" name="Google Shape;117;p5"/>
          <p:cNvSpPr/>
          <p:nvPr/>
        </p:nvSpPr>
        <p:spPr>
          <a:xfrm>
            <a:off x="470518" y="219296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Automated Data Processing</a:t>
            </a:r>
            <a:endParaRPr/>
          </a:p>
        </p:txBody>
      </p:sp>
      <p:pic>
        <p:nvPicPr>
          <p:cNvPr id="118" name="Google Shape;118;p5"/>
          <p:cNvPicPr preferRelativeResize="0"/>
          <p:nvPr/>
        </p:nvPicPr>
        <p:blipFill rotWithShape="1">
          <a:blip r:embed="rId4">
            <a:alphaModFix/>
          </a:blip>
          <a:srcRect b="0" l="0" r="0" t="0"/>
          <a:stretch/>
        </p:blipFill>
        <p:spPr>
          <a:xfrm>
            <a:off x="4844199" y="956297"/>
            <a:ext cx="6480797" cy="4526471"/>
          </a:xfrm>
          <a:prstGeom prst="rect">
            <a:avLst/>
          </a:prstGeom>
          <a:noFill/>
          <a:ln>
            <a:noFill/>
          </a:ln>
        </p:spPr>
      </p:pic>
      <p:sp>
        <p:nvSpPr>
          <p:cNvPr id="119" name="Google Shape;119;p5"/>
          <p:cNvSpPr/>
          <p:nvPr/>
        </p:nvSpPr>
        <p:spPr>
          <a:xfrm>
            <a:off x="5338436" y="1284348"/>
            <a:ext cx="1115630" cy="526697"/>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5"/>
          <p:cNvSpPr/>
          <p:nvPr/>
        </p:nvSpPr>
        <p:spPr>
          <a:xfrm>
            <a:off x="4980370" y="3165651"/>
            <a:ext cx="967669" cy="571848"/>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5"/>
          <p:cNvSpPr txBox="1"/>
          <p:nvPr/>
        </p:nvSpPr>
        <p:spPr>
          <a:xfrm>
            <a:off x="256899" y="-27720"/>
            <a:ext cx="8155840" cy="7394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5.1 Component of EAE’s back-end architecture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128" name="Google Shape;128;p6"/>
          <p:cNvPicPr preferRelativeResize="0"/>
          <p:nvPr/>
        </p:nvPicPr>
        <p:blipFill rotWithShape="1">
          <a:blip r:embed="rId3">
            <a:alphaModFix/>
          </a:blip>
          <a:srcRect b="0" l="0" r="0" t="81014"/>
          <a:stretch/>
        </p:blipFill>
        <p:spPr>
          <a:xfrm>
            <a:off x="4447713" y="5418697"/>
            <a:ext cx="7273768" cy="972691"/>
          </a:xfrm>
          <a:prstGeom prst="rect">
            <a:avLst/>
          </a:prstGeom>
          <a:noFill/>
          <a:ln>
            <a:noFill/>
          </a:ln>
        </p:spPr>
      </p:pic>
      <p:sp>
        <p:nvSpPr>
          <p:cNvPr id="129" name="Google Shape;129;p6"/>
          <p:cNvSpPr txBox="1"/>
          <p:nvPr/>
        </p:nvSpPr>
        <p:spPr>
          <a:xfrm>
            <a:off x="470518" y="2703555"/>
            <a:ext cx="377300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EAE’s backend infrastructure provides dynamic database and efficient data storage to optimize data transaction and configurations.</a:t>
            </a:r>
            <a:endParaRPr/>
          </a:p>
        </p:txBody>
      </p:sp>
      <p:pic>
        <p:nvPicPr>
          <p:cNvPr id="130" name="Google Shape;130;p6"/>
          <p:cNvPicPr preferRelativeResize="0"/>
          <p:nvPr/>
        </p:nvPicPr>
        <p:blipFill rotWithShape="1">
          <a:blip r:embed="rId4">
            <a:alphaModFix/>
          </a:blip>
          <a:srcRect b="0" l="0" r="0" t="0"/>
          <a:stretch/>
        </p:blipFill>
        <p:spPr>
          <a:xfrm>
            <a:off x="4844199" y="956297"/>
            <a:ext cx="6480797" cy="4526471"/>
          </a:xfrm>
          <a:prstGeom prst="rect">
            <a:avLst/>
          </a:prstGeom>
          <a:noFill/>
          <a:ln>
            <a:noFill/>
          </a:ln>
        </p:spPr>
      </p:pic>
      <p:sp>
        <p:nvSpPr>
          <p:cNvPr id="131" name="Google Shape;131;p6"/>
          <p:cNvSpPr/>
          <p:nvPr/>
        </p:nvSpPr>
        <p:spPr>
          <a:xfrm>
            <a:off x="470518" y="2005718"/>
            <a:ext cx="356882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Data Storage and Dynamic Database</a:t>
            </a:r>
            <a:endParaRPr/>
          </a:p>
        </p:txBody>
      </p:sp>
      <p:sp>
        <p:nvSpPr>
          <p:cNvPr id="132" name="Google Shape;132;p6"/>
          <p:cNvSpPr/>
          <p:nvPr/>
        </p:nvSpPr>
        <p:spPr>
          <a:xfrm>
            <a:off x="7170252" y="1261424"/>
            <a:ext cx="1151119" cy="526697"/>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6"/>
          <p:cNvSpPr/>
          <p:nvPr/>
        </p:nvSpPr>
        <p:spPr>
          <a:xfrm>
            <a:off x="7606737" y="4806530"/>
            <a:ext cx="1217667" cy="526697"/>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6"/>
          <p:cNvSpPr txBox="1"/>
          <p:nvPr/>
        </p:nvSpPr>
        <p:spPr>
          <a:xfrm>
            <a:off x="256899" y="-27721"/>
            <a:ext cx="8155840" cy="79715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5.1 Component of EAE’s back-end architecture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141" name="Google Shape;141;p7"/>
          <p:cNvPicPr preferRelativeResize="0"/>
          <p:nvPr/>
        </p:nvPicPr>
        <p:blipFill rotWithShape="1">
          <a:blip r:embed="rId3">
            <a:alphaModFix/>
          </a:blip>
          <a:srcRect b="0" l="0" r="0" t="81014"/>
          <a:stretch/>
        </p:blipFill>
        <p:spPr>
          <a:xfrm>
            <a:off x="4447713" y="5418697"/>
            <a:ext cx="7273768" cy="972691"/>
          </a:xfrm>
          <a:prstGeom prst="rect">
            <a:avLst/>
          </a:prstGeom>
          <a:noFill/>
          <a:ln>
            <a:noFill/>
          </a:ln>
        </p:spPr>
      </p:pic>
      <p:sp>
        <p:nvSpPr>
          <p:cNvPr id="142" name="Google Shape;142;p7"/>
          <p:cNvSpPr txBox="1"/>
          <p:nvPr/>
        </p:nvSpPr>
        <p:spPr>
          <a:xfrm>
            <a:off x="470518" y="2703555"/>
            <a:ext cx="377300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EAE’s backend infrastructure provides customized content management System which allows admin users to better process, store, manage and</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update EAE in a cost-effective manner</a:t>
            </a:r>
            <a:endParaRPr/>
          </a:p>
        </p:txBody>
      </p:sp>
      <p:pic>
        <p:nvPicPr>
          <p:cNvPr id="143" name="Google Shape;143;p7"/>
          <p:cNvPicPr preferRelativeResize="0"/>
          <p:nvPr/>
        </p:nvPicPr>
        <p:blipFill rotWithShape="1">
          <a:blip r:embed="rId4">
            <a:alphaModFix/>
          </a:blip>
          <a:srcRect b="0" l="0" r="0" t="0"/>
          <a:stretch/>
        </p:blipFill>
        <p:spPr>
          <a:xfrm>
            <a:off x="4844199" y="956297"/>
            <a:ext cx="6480797" cy="4526471"/>
          </a:xfrm>
          <a:prstGeom prst="rect">
            <a:avLst/>
          </a:prstGeom>
          <a:noFill/>
          <a:ln>
            <a:noFill/>
          </a:ln>
        </p:spPr>
      </p:pic>
      <p:sp>
        <p:nvSpPr>
          <p:cNvPr id="144" name="Google Shape;144;p7"/>
          <p:cNvSpPr/>
          <p:nvPr/>
        </p:nvSpPr>
        <p:spPr>
          <a:xfrm>
            <a:off x="470518" y="1981809"/>
            <a:ext cx="437368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Customized Content Management System</a:t>
            </a:r>
            <a:endParaRPr/>
          </a:p>
        </p:txBody>
      </p:sp>
      <p:sp>
        <p:nvSpPr>
          <p:cNvPr id="145" name="Google Shape;145;p7"/>
          <p:cNvSpPr/>
          <p:nvPr/>
        </p:nvSpPr>
        <p:spPr>
          <a:xfrm>
            <a:off x="5487166" y="4819217"/>
            <a:ext cx="1606092" cy="663551"/>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7"/>
          <p:cNvSpPr txBox="1"/>
          <p:nvPr/>
        </p:nvSpPr>
        <p:spPr>
          <a:xfrm>
            <a:off x="256899" y="-27720"/>
            <a:ext cx="8155840" cy="70788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5.1 Component of EAE’s back-end architecture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153" name="Google Shape;153;p8"/>
          <p:cNvPicPr preferRelativeResize="0"/>
          <p:nvPr/>
        </p:nvPicPr>
        <p:blipFill rotWithShape="1">
          <a:blip r:embed="rId3">
            <a:alphaModFix/>
          </a:blip>
          <a:srcRect b="0" l="0" r="0" t="81014"/>
          <a:stretch/>
        </p:blipFill>
        <p:spPr>
          <a:xfrm>
            <a:off x="4447713" y="5418697"/>
            <a:ext cx="7273768" cy="972691"/>
          </a:xfrm>
          <a:prstGeom prst="rect">
            <a:avLst/>
          </a:prstGeom>
          <a:noFill/>
          <a:ln>
            <a:noFill/>
          </a:ln>
        </p:spPr>
      </p:pic>
      <p:sp>
        <p:nvSpPr>
          <p:cNvPr id="154" name="Google Shape;154;p8"/>
          <p:cNvSpPr txBox="1"/>
          <p:nvPr/>
        </p:nvSpPr>
        <p:spPr>
          <a:xfrm>
            <a:off x="470517" y="2703555"/>
            <a:ext cx="3977196"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EAE’s backend infrastructure provides modular API that connects the backend of the application with the front-end and enables users to generate</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rapid, high-resolution visualizations and prioritization analysis on-the-fly.</a:t>
            </a:r>
            <a:endParaRPr/>
          </a:p>
        </p:txBody>
      </p:sp>
      <p:pic>
        <p:nvPicPr>
          <p:cNvPr id="155" name="Google Shape;155;p8"/>
          <p:cNvPicPr preferRelativeResize="0"/>
          <p:nvPr/>
        </p:nvPicPr>
        <p:blipFill rotWithShape="1">
          <a:blip r:embed="rId4">
            <a:alphaModFix/>
          </a:blip>
          <a:srcRect b="0" l="0" r="0" t="0"/>
          <a:stretch/>
        </p:blipFill>
        <p:spPr>
          <a:xfrm>
            <a:off x="4844199" y="956297"/>
            <a:ext cx="6480797" cy="4526471"/>
          </a:xfrm>
          <a:prstGeom prst="rect">
            <a:avLst/>
          </a:prstGeom>
          <a:noFill/>
          <a:ln>
            <a:noFill/>
          </a:ln>
        </p:spPr>
      </p:pic>
      <p:sp>
        <p:nvSpPr>
          <p:cNvPr id="156" name="Google Shape;156;p8"/>
          <p:cNvSpPr/>
          <p:nvPr/>
        </p:nvSpPr>
        <p:spPr>
          <a:xfrm>
            <a:off x="470518" y="1981809"/>
            <a:ext cx="437368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Modular Application Programming Interface (API)</a:t>
            </a:r>
            <a:endParaRPr/>
          </a:p>
        </p:txBody>
      </p:sp>
      <p:sp>
        <p:nvSpPr>
          <p:cNvPr id="157" name="Google Shape;157;p8"/>
          <p:cNvSpPr/>
          <p:nvPr/>
        </p:nvSpPr>
        <p:spPr>
          <a:xfrm>
            <a:off x="7626684" y="2703555"/>
            <a:ext cx="1543949" cy="794247"/>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8"/>
          <p:cNvSpPr txBox="1"/>
          <p:nvPr/>
        </p:nvSpPr>
        <p:spPr>
          <a:xfrm>
            <a:off x="256899" y="-27721"/>
            <a:ext cx="8155840" cy="70788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5.1 Component of EAE’s back-end architecture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165" name="Google Shape;165;p9"/>
          <p:cNvPicPr preferRelativeResize="0"/>
          <p:nvPr/>
        </p:nvPicPr>
        <p:blipFill rotWithShape="1">
          <a:blip r:embed="rId3">
            <a:alphaModFix/>
          </a:blip>
          <a:srcRect b="0" l="0" r="0" t="81014"/>
          <a:stretch/>
        </p:blipFill>
        <p:spPr>
          <a:xfrm>
            <a:off x="4447713" y="5418697"/>
            <a:ext cx="7273768" cy="972691"/>
          </a:xfrm>
          <a:prstGeom prst="rect">
            <a:avLst/>
          </a:prstGeom>
          <a:noFill/>
          <a:ln>
            <a:noFill/>
          </a:ln>
        </p:spPr>
      </p:pic>
      <p:sp>
        <p:nvSpPr>
          <p:cNvPr id="166" name="Google Shape;166;p9"/>
          <p:cNvSpPr txBox="1"/>
          <p:nvPr/>
        </p:nvSpPr>
        <p:spPr>
          <a:xfrm>
            <a:off x="470517" y="2703555"/>
            <a:ext cx="397719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EAE’s backend infrastructure provides a variety of Baseline Maps including names of places, satellite imagery and other.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pic>
        <p:nvPicPr>
          <p:cNvPr id="167" name="Google Shape;167;p9"/>
          <p:cNvPicPr preferRelativeResize="0"/>
          <p:nvPr/>
        </p:nvPicPr>
        <p:blipFill rotWithShape="1">
          <a:blip r:embed="rId4">
            <a:alphaModFix/>
          </a:blip>
          <a:srcRect b="0" l="0" r="0" t="0"/>
          <a:stretch/>
        </p:blipFill>
        <p:spPr>
          <a:xfrm>
            <a:off x="4844199" y="956297"/>
            <a:ext cx="6480797" cy="4526471"/>
          </a:xfrm>
          <a:prstGeom prst="rect">
            <a:avLst/>
          </a:prstGeom>
          <a:noFill/>
          <a:ln>
            <a:noFill/>
          </a:ln>
        </p:spPr>
      </p:pic>
      <p:sp>
        <p:nvSpPr>
          <p:cNvPr id="168" name="Google Shape;168;p9"/>
          <p:cNvSpPr/>
          <p:nvPr/>
        </p:nvSpPr>
        <p:spPr>
          <a:xfrm>
            <a:off x="470517" y="2223147"/>
            <a:ext cx="437368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Baseline Maps</a:t>
            </a:r>
            <a:endParaRPr/>
          </a:p>
        </p:txBody>
      </p:sp>
      <p:sp>
        <p:nvSpPr>
          <p:cNvPr id="169" name="Google Shape;169;p9"/>
          <p:cNvSpPr/>
          <p:nvPr/>
        </p:nvSpPr>
        <p:spPr>
          <a:xfrm>
            <a:off x="9180276" y="4237594"/>
            <a:ext cx="851491" cy="511959"/>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9"/>
          <p:cNvSpPr txBox="1"/>
          <p:nvPr/>
        </p:nvSpPr>
        <p:spPr>
          <a:xfrm>
            <a:off x="256899" y="-27721"/>
            <a:ext cx="8155840" cy="741399"/>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5.1 Component of EAE’s back-end architecture</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2024-09-25T16:22:53Z</dcterms:created>
  <dc:creator>Santiago Sinclair-Lecaros</dc:creator>
</cp:coreProperties>
</file>