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40"/>
  </p:notesMasterIdLst>
  <p:sldIdLst>
    <p:sldId id="256" r:id="rId5"/>
    <p:sldId id="280" r:id="rId6"/>
    <p:sldId id="257" r:id="rId7"/>
    <p:sldId id="259" r:id="rId8"/>
    <p:sldId id="258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1" r:id="rId20"/>
    <p:sldId id="270" r:id="rId21"/>
    <p:sldId id="272" r:id="rId22"/>
    <p:sldId id="273" r:id="rId23"/>
    <p:sldId id="275" r:id="rId24"/>
    <p:sldId id="274" r:id="rId25"/>
    <p:sldId id="276" r:id="rId26"/>
    <p:sldId id="277" r:id="rId27"/>
    <p:sldId id="278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42C7BE4-D58B-45A7-A066-49C2F6A0BF2D}">
          <p14:sldIdLst>
            <p14:sldId id="256"/>
            <p14:sldId id="280"/>
            <p14:sldId id="257"/>
            <p14:sldId id="259"/>
            <p14:sldId id="258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1"/>
            <p14:sldId id="270"/>
            <p14:sldId id="272"/>
            <p14:sldId id="273"/>
            <p14:sldId id="275"/>
            <p14:sldId id="274"/>
            <p14:sldId id="276"/>
            <p14:sldId id="277"/>
            <p14:sldId id="278"/>
            <p14:sldId id="281"/>
            <p14:sldId id="282"/>
            <p14:sldId id="283"/>
            <p14:sldId id="284"/>
            <p14:sldId id="285"/>
            <p14:sldId id="286"/>
            <p14:sldId id="287"/>
          </p14:sldIdLst>
        </p14:section>
        <p14:section name="Untitled Section" id="{65177580-F7BB-4555-BAD8-379F7F8F41EC}">
          <p14:sldIdLst>
            <p14:sldId id="288"/>
            <p14:sldId id="289"/>
            <p14:sldId id="290"/>
            <p14:sldId id="2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330" y="4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26F51-724B-424E-ACCE-B9F608F540D2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D363F-31A5-4FCC-9A71-0A3791AAE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747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78FE1-2044-4670-9976-05E3E52E916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416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B7255-21F6-4FE4-9D4A-CBB7F18C8B83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E82B-6A1C-4CE3-BF2B-953CA50B70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981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B7255-21F6-4FE4-9D4A-CBB7F18C8B83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E82B-6A1C-4CE3-BF2B-953CA50B70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008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B7255-21F6-4FE4-9D4A-CBB7F18C8B83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E82B-6A1C-4CE3-BF2B-953CA50B70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58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B7255-21F6-4FE4-9D4A-CBB7F18C8B83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E82B-6A1C-4CE3-BF2B-953CA50B70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373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B7255-21F6-4FE4-9D4A-CBB7F18C8B83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E82B-6A1C-4CE3-BF2B-953CA50B70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972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B7255-21F6-4FE4-9D4A-CBB7F18C8B83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E82B-6A1C-4CE3-BF2B-953CA50B70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04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B7255-21F6-4FE4-9D4A-CBB7F18C8B83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E82B-6A1C-4CE3-BF2B-953CA50B70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798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B7255-21F6-4FE4-9D4A-CBB7F18C8B83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E82B-6A1C-4CE3-BF2B-953CA50B70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592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B7255-21F6-4FE4-9D4A-CBB7F18C8B83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E82B-6A1C-4CE3-BF2B-953CA50B70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252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B7255-21F6-4FE4-9D4A-CBB7F18C8B83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E82B-6A1C-4CE3-BF2B-953CA50B70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701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B7255-21F6-4FE4-9D4A-CBB7F18C8B83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E82B-6A1C-4CE3-BF2B-953CA50B70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424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B7255-21F6-4FE4-9D4A-CBB7F18C8B83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FE82B-6A1C-4CE3-BF2B-953CA50B70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31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https://www.youtube.com/watch?v=qkivJzjyHoA" TargetMode="External"/><Relationship Id="rId5" Type="http://schemas.openxmlformats.org/officeDocument/2006/relationships/hyperlink" Target="https://www.youtube.com/watch?v=u1cc1r_Y7M0" TargetMode="Externa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ပျော်ရွှင်မှုသိပ္ပံ</a:t>
            </a:r>
            <a: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b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</a:b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7502" y="2868706"/>
            <a:ext cx="9144001" cy="186861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my-MM" sz="3200" dirty="0">
                <a:latin typeface="Pyidaungsu" panose="020B0502040204020203" pitchFamily="34" charset="0"/>
                <a:cs typeface="Pyidaungsu" panose="020B0502040204020203" pitchFamily="34" charset="0"/>
              </a:rPr>
              <a:t>ပုဂ္ဂလသာယာချမ်းမြေ့မှုနှင့်ပတ်ဝန်းကျင်အား</a:t>
            </a:r>
            <a:br>
              <a:rPr lang="en-US" sz="3200" dirty="0"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my-MM" sz="3200" dirty="0">
                <a:latin typeface="Pyidaungsu" panose="020B0502040204020203" pitchFamily="34" charset="0"/>
                <a:cs typeface="Pyidaungsu" panose="020B0502040204020203" pitchFamily="34" charset="0"/>
              </a:rPr>
              <a:t>လေ့လာဖော်ထုတ်ခြင်း</a:t>
            </a:r>
            <a:endParaRPr lang="en-GB" sz="32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18436" name="Picture 4" descr="Tired of 'Liking' Things on Facebook? Here Are Six New Emoji Reaction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4" b="32764"/>
          <a:stretch/>
        </p:blipFill>
        <p:spPr bwMode="auto">
          <a:xfrm>
            <a:off x="1610498" y="4399005"/>
            <a:ext cx="9144000" cy="165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2"/>
    </mc:Choice>
    <mc:Fallback xmlns="">
      <p:transition spd="slow" advTm="8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551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y-MM" sz="3200" dirty="0">
                <a:latin typeface="Pyidaungsu" panose="020B0502040204020203" pitchFamily="34" charset="0"/>
                <a:cs typeface="Pyidaungsu" panose="020B0502040204020203" pitchFamily="34" charset="0"/>
              </a:rPr>
              <a:t>ရထားလမ်းဝန်ဆောင်မှုရရှိခြင်းက သာယာချမ်းမြေ့မှုကိုတိုးပွားစေ</a:t>
            </a:r>
            <a:endParaRPr lang="en-GB" sz="32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2050" name="Picture 2" descr="Pininfarina's Goldenpass Express Wonder Train Is Perfect For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598" y="1690688"/>
            <a:ext cx="6716948" cy="416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41601" y="5988734"/>
            <a:ext cx="7795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Wu, W., 2015. Rail access and subjective well-being: Evidence from quality of life surveys. Journal of Comparative Economics, 43(2), pp.456-470.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8"/>
    </mc:Choice>
    <mc:Fallback xmlns="">
      <p:transition spd="slow" advTm="12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2779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my-MM" sz="2800" dirty="0">
                <a:latin typeface="Pyidaungsu" panose="020B0502040204020203" pitchFamily="34" charset="0"/>
                <a:cs typeface="Pyidaungsu" panose="020B0502040204020203" pitchFamily="34" charset="0"/>
              </a:rPr>
              <a:t>လူတွေသည် မြို့ပြပတ်ဝန်းကျင်မှာထက် သဘာဝပတ်ဝန်းကျင်တွင်</a:t>
            </a:r>
            <a:br>
              <a:rPr lang="my-MM" sz="2800" dirty="0"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my-MM" sz="2800" dirty="0">
                <a:latin typeface="Pyidaungsu" panose="020B0502040204020203" pitchFamily="34" charset="0"/>
                <a:cs typeface="Pyidaungsu" panose="020B0502040204020203" pitchFamily="34" charset="0"/>
              </a:rPr>
              <a:t>ပိုမိုပျော်ရွှင်လေ့ရှိကြောင်း တွေ့ရှိ</a:t>
            </a:r>
            <a:endParaRPr lang="en-GB" sz="28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3074" name="Picture 2" descr="Forest power – why being in the New Forest is so good for your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927" y="1618342"/>
            <a:ext cx="7248907" cy="443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89382" y="6176963"/>
            <a:ext cx="7324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Mackerron</a:t>
            </a:r>
            <a:r>
              <a:rPr lang="en-GB" dirty="0"/>
              <a:t> and </a:t>
            </a:r>
            <a:r>
              <a:rPr lang="en-GB" dirty="0" err="1"/>
              <a:t>Mourato</a:t>
            </a:r>
            <a:r>
              <a:rPr lang="en-GB" dirty="0"/>
              <a:t> 2013 Happiness is greater in natural environments</a:t>
            </a:r>
          </a:p>
          <a:p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3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43"/>
    </mc:Choice>
    <mc:Fallback xmlns="">
      <p:transition spd="slow" advTm="14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မြန်မာနိုင်ငံအနေနဲ့ရော?</a:t>
            </a:r>
            <a:endParaRPr lang="en-GB" sz="40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3" t="46503" r="29070" b="20641"/>
          <a:stretch/>
        </p:blipFill>
        <p:spPr bwMode="auto">
          <a:xfrm>
            <a:off x="729674" y="1477818"/>
            <a:ext cx="8091054" cy="4904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5"/>
          <a:srcRect l="42703" t="41469" r="29012" b="50802"/>
          <a:stretch/>
        </p:blipFill>
        <p:spPr bwMode="auto">
          <a:xfrm>
            <a:off x="6631710" y="5006110"/>
            <a:ext cx="5153890" cy="13762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91491" y="3768436"/>
            <a:ext cx="1773382" cy="22167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952345" y="1376218"/>
            <a:ext cx="2401455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err="1">
                <a:latin typeface="Pyidaungsu" panose="020B0502040204020203" pitchFamily="34" charset="0"/>
                <a:cs typeface="Pyidaungsu" panose="020B0502040204020203" pitchFamily="34" charset="0"/>
              </a:rPr>
              <a:t>Heliwell</a:t>
            </a:r>
            <a: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  <a:t> et al,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 ၂၀၁၉  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ကမ္ဘာ့ပျော်ရွှင်မှု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အစီရင်ခံစာ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6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19"/>
    </mc:Choice>
    <mc:Fallback xmlns="">
      <p:transition spd="slow" advTm="73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my-MM" sz="3200" b="1" dirty="0">
                <a:latin typeface="Pyidaungsu" panose="020B0502040204020203" pitchFamily="34" charset="0"/>
                <a:cs typeface="Pyidaungsu" panose="020B0502040204020203" pitchFamily="34" charset="0"/>
              </a:rPr>
              <a:t>ဤနည်းလမ်းက မည်သို့အလုပ်လုပ်သနည်း?</a:t>
            </a:r>
            <a:endParaRPr lang="en-GB" sz="32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288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ရလဒ်ကိန်းရှင်များ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: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အောက်ပါမေးခွန်းမှသတ်မှတ်ချက်များ </a:t>
            </a:r>
            <a:r>
              <a:rPr lang="en-GB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“</a:t>
            </a:r>
            <a:r>
              <a:rPr lang="my-MM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ပျမ်းမျှအနေဖြင့် လက်ရှိ သင်၏ဘဝကိုသင်ဘယ်လောက်ထိကျေနပ်မှုရှိလဲ</a:t>
            </a:r>
            <a:r>
              <a:rPr lang="en-GB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? (</a:t>
            </a:r>
            <a:r>
              <a:rPr lang="my-MM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ကျန်းမာရေး အလုပ်အကိုင်</a:t>
            </a:r>
            <a:r>
              <a:rPr 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ငွေကြေး</a:t>
            </a:r>
            <a:r>
              <a:rPr 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မိသားစုဘဝ စသည်တို့ကိုအကုန်ထည့်တွက်ပါ)</a:t>
            </a:r>
            <a:r>
              <a:rPr 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”</a:t>
            </a:r>
            <a:endParaRPr lang="en-GB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en-GB" sz="24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သက်ရောက်ကိန်းရှင်များ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	-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 အိမ်ထောင်ရေးအခြေအနေ</a:t>
            </a:r>
            <a:endParaRPr lang="en-GB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	-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အသက်</a:t>
            </a:r>
            <a:endParaRPr lang="en-GB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	-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ဝင်ငွေ</a:t>
            </a:r>
            <a:endParaRPr lang="en-GB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	-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 ကျန်းမာရေး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တစ်ခုချင်းစီ၏လွှမ်းမိုးမှုပမာဏအား မည်သို့သိနိုင်သနည်း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?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4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47"/>
    </mc:Choice>
    <mc:Fallback xmlns="">
      <p:transition spd="slow" advTm="49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အဖြေ</a:t>
            </a:r>
            <a:r>
              <a:rPr lang="en-GB" sz="4000" dirty="0">
                <a:latin typeface="Pyidaungsu" panose="020B0502040204020203" pitchFamily="34" charset="0"/>
                <a:cs typeface="Pyidaungsu" panose="020B0502040204020203" pitchFamily="34" charset="0"/>
              </a:rPr>
              <a:t>:</a:t>
            </a:r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 ရီဂရက်ရှင်းမိုဒယ်များ</a:t>
            </a:r>
            <a:r>
              <a:rPr lang="en-US" sz="4000" dirty="0">
                <a:latin typeface="Pyidaungsu" panose="020B0502040204020203" pitchFamily="34" charset="0"/>
                <a:cs typeface="Pyidaungsu" panose="020B0502040204020203" pitchFamily="34" charset="0"/>
              </a:rPr>
              <a:t>!</a:t>
            </a:r>
            <a:endParaRPr lang="en-GB" sz="40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နမူနာသရုပ်ပြပုံ</a:t>
            </a:r>
            <a: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  <a:t>:</a:t>
            </a:r>
            <a:endParaRPr lang="en-GB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ဘဝအပေါ်ကျေနပ်အားရမှု</a:t>
            </a:r>
            <a: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  <a:t> ~ 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အသက်</a:t>
            </a:r>
            <a: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  <a:t> + 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ဝင်ငွေ</a:t>
            </a:r>
            <a: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  <a:t> +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 အိမ်ထောင်ရေးအခြေအနေ </a:t>
            </a:r>
            <a: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  <a:t>+ 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ကျန်းမာရေး</a:t>
            </a:r>
            <a:endParaRPr lang="en-GB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17410" name="Picture 2" descr="woman in black long sleeve shir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5" b="45433"/>
          <a:stretch/>
        </p:blipFill>
        <p:spPr bwMode="auto">
          <a:xfrm>
            <a:off x="0" y="4151870"/>
            <a:ext cx="12195363" cy="270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7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39"/>
    </mc:Choice>
    <mc:Fallback xmlns="">
      <p:transition spd="slow" advTm="75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my-MM" sz="3200" dirty="0">
                <a:latin typeface="Pyidaungsu" panose="020B0502040204020203" pitchFamily="34" charset="0"/>
                <a:cs typeface="Pyidaungsu" panose="020B0502040204020203" pitchFamily="34" charset="0"/>
              </a:rPr>
              <a:t> သာယာချမ်းမြေ့မှုအပေါ် ရေသန့်ရရှိမှု၏အကျိုးသက်ရောက်မှု</a:t>
            </a:r>
            <a:endParaRPr lang="en-GB" sz="32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73" y="1825625"/>
            <a:ext cx="11434618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နမူနာသရုပ်ပြပုံ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:</a:t>
            </a:r>
            <a:endParaRPr lang="en-GB" sz="24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ဘဝအပေါ်ကျေနပ်အားရမှု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 ~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အသက်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 +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ဝင်ငွေ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 +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 အိမ်ထောင်ရေးအခြေအနေ 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+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ကျန်းမာရေး + ရေသန့်(လီတာ)</a:t>
            </a:r>
            <a:endParaRPr lang="en-GB" sz="24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4098" name="Picture 2" descr="Water flowing clipart 7 » Clipart Sta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14" b="8669"/>
          <a:stretch/>
        </p:blipFill>
        <p:spPr bwMode="auto">
          <a:xfrm>
            <a:off x="0" y="4936836"/>
            <a:ext cx="12192000" cy="192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5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07"/>
    </mc:Choice>
    <mc:Fallback xmlns="">
      <p:transition spd="slow" advTm="36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my-MM" sz="3200" dirty="0">
                <a:latin typeface="Pyidaungsu" panose="020B0502040204020203" pitchFamily="34" charset="0"/>
                <a:cs typeface="Pyidaungsu" panose="020B0502040204020203" pitchFamily="34" charset="0"/>
              </a:rPr>
              <a:t>သာယာချမ်းမြေ့မှုအပေါ် ရေသန့်ရရှိမှု၏အကျိုးသက်ရောက်မှု</a:t>
            </a:r>
            <a:endParaRPr lang="en-GB" sz="32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73" y="1825625"/>
            <a:ext cx="11434618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နမူနာသရုပ်ပြပုံ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:</a:t>
            </a:r>
            <a:endParaRPr lang="en-GB" sz="24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ဘဝအပေါ်ကျေနပ်အားရမှု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 ~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အသက်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 +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ဝင်ငွေ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 +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 အိမ်ထောင်ရေးအခြေအနေ 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+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ကျန်းမာရေး + ရေသန့်(လီတာ)</a:t>
            </a:r>
            <a:endParaRPr lang="en-GB" b="1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+ </a:t>
            </a:r>
            <a:r>
              <a:rPr lang="my-MM" sz="24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လူမှုရေးအထောက်အပံ့</a:t>
            </a:r>
            <a:r>
              <a:rPr lang="en-GB" sz="24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, </a:t>
            </a:r>
            <a:r>
              <a:rPr lang="my-MM" sz="24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ဘေးကင်းလုံခြုံမှု</a:t>
            </a:r>
            <a:r>
              <a:rPr lang="en-GB" sz="24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(</a:t>
            </a:r>
            <a:r>
              <a:rPr lang="my-MM" sz="24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ရာဇဝတ်မှု, သဘာဝဘေးအန္တရာယ်နှင့် အခြားသောအန္တရာယ်များ</a:t>
            </a:r>
            <a:r>
              <a:rPr lang="en-GB" sz="24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), </a:t>
            </a:r>
            <a:r>
              <a:rPr lang="my-MM" sz="24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ပညာရေး </a:t>
            </a:r>
            <a:r>
              <a:rPr lang="en-GB" sz="24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+ </a:t>
            </a:r>
            <a:r>
              <a:rPr lang="my-MM" sz="24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အခြား</a:t>
            </a:r>
            <a:endParaRPr lang="en-GB" sz="2400" dirty="0">
              <a:solidFill>
                <a:srgbClr val="FF00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4098" name="Picture 2" descr="Water flowing clipart 7 » Clipart Sta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14" b="8669"/>
          <a:stretch/>
        </p:blipFill>
        <p:spPr bwMode="auto">
          <a:xfrm>
            <a:off x="0" y="4936836"/>
            <a:ext cx="12192000" cy="192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4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09"/>
    </mc:Choice>
    <mc:Fallback xmlns="">
      <p:transition spd="slow" advTm="32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y-MM" sz="3500" dirty="0">
                <a:latin typeface="Pyidaungsu" panose="020B0502040204020203" pitchFamily="34" charset="0"/>
                <a:cs typeface="Pyidaungsu" panose="020B0502040204020203" pitchFamily="34" charset="0"/>
              </a:rPr>
              <a:t>အချက်အလက်အခြေပြုမိုဒယ်အကြောင်းပြောရအောင်</a:t>
            </a:r>
            <a:endParaRPr lang="en-GB" sz="35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အနိမ့်ဆုံးနှစ်ထပ်ကိန်းရီဂရက်ရှင်း</a:t>
            </a:r>
            <a: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  <a:t> (OLS)</a:t>
            </a:r>
          </a:p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စာရင်းအင်းရီဂရက်ရှင်း</a:t>
            </a:r>
            <a: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  <a:t>	- logit</a:t>
            </a:r>
          </a:p>
          <a:p>
            <a:pPr marL="0" indent="0">
              <a:buNone/>
            </a:pPr>
            <a: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  <a:t>	- </a:t>
            </a:r>
            <a:r>
              <a:rPr lang="en-GB" dirty="0" err="1">
                <a:latin typeface="Pyidaungsu" panose="020B0502040204020203" pitchFamily="34" charset="0"/>
                <a:cs typeface="Pyidaungsu" panose="020B0502040204020203" pitchFamily="34" charset="0"/>
              </a:rPr>
              <a:t>probit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buNone/>
            </a:pP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buNone/>
            </a:pP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buNone/>
            </a:pP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7156" y="4165174"/>
            <a:ext cx="1039321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“ပျမ်းမျှအနေဖြင့် လက်ရှိ သင်၏ဘဝကိုသင်ဘယ်လောက်ထိကျေနပ်မှုရှိလဲ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? (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ကျန်းမာရေး အလုပ်အကိုင်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ငွေကြေး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မိသားစုဘဝ စသည်တို့ကိုအကုန်ထည့်တွက်ပါ)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”</a:t>
            </a:r>
            <a:endParaRPr lang="en-GB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285871E-BC33-433C-B557-6C780803F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972457"/>
              </p:ext>
            </p:extLst>
          </p:nvPr>
        </p:nvGraphicFramePr>
        <p:xfrm>
          <a:off x="626715" y="5258108"/>
          <a:ext cx="10938570" cy="1180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7960">
                  <a:extLst>
                    <a:ext uri="{9D8B030D-6E8A-4147-A177-3AD203B41FA5}">
                      <a16:colId xmlns:a16="http://schemas.microsoft.com/office/drawing/2014/main" val="3201887133"/>
                    </a:ext>
                  </a:extLst>
                </a:gridCol>
                <a:gridCol w="884114">
                  <a:extLst>
                    <a:ext uri="{9D8B030D-6E8A-4147-A177-3AD203B41FA5}">
                      <a16:colId xmlns:a16="http://schemas.microsoft.com/office/drawing/2014/main" val="2679649331"/>
                    </a:ext>
                  </a:extLst>
                </a:gridCol>
                <a:gridCol w="778086">
                  <a:extLst>
                    <a:ext uri="{9D8B030D-6E8A-4147-A177-3AD203B41FA5}">
                      <a16:colId xmlns:a16="http://schemas.microsoft.com/office/drawing/2014/main" val="2635381116"/>
                    </a:ext>
                  </a:extLst>
                </a:gridCol>
                <a:gridCol w="986720">
                  <a:extLst>
                    <a:ext uri="{9D8B030D-6E8A-4147-A177-3AD203B41FA5}">
                      <a16:colId xmlns:a16="http://schemas.microsoft.com/office/drawing/2014/main" val="2517761363"/>
                    </a:ext>
                  </a:extLst>
                </a:gridCol>
                <a:gridCol w="831105">
                  <a:extLst>
                    <a:ext uri="{9D8B030D-6E8A-4147-A177-3AD203B41FA5}">
                      <a16:colId xmlns:a16="http://schemas.microsoft.com/office/drawing/2014/main" val="4267137007"/>
                    </a:ext>
                  </a:extLst>
                </a:gridCol>
                <a:gridCol w="949952">
                  <a:extLst>
                    <a:ext uri="{9D8B030D-6E8A-4147-A177-3AD203B41FA5}">
                      <a16:colId xmlns:a16="http://schemas.microsoft.com/office/drawing/2014/main" val="2183892982"/>
                    </a:ext>
                  </a:extLst>
                </a:gridCol>
                <a:gridCol w="912332">
                  <a:extLst>
                    <a:ext uri="{9D8B030D-6E8A-4147-A177-3AD203B41FA5}">
                      <a16:colId xmlns:a16="http://schemas.microsoft.com/office/drawing/2014/main" val="4130196865"/>
                    </a:ext>
                  </a:extLst>
                </a:gridCol>
                <a:gridCol w="1006386">
                  <a:extLst>
                    <a:ext uri="{9D8B030D-6E8A-4147-A177-3AD203B41FA5}">
                      <a16:colId xmlns:a16="http://schemas.microsoft.com/office/drawing/2014/main" val="2558096813"/>
                    </a:ext>
                  </a:extLst>
                </a:gridCol>
                <a:gridCol w="1025196">
                  <a:extLst>
                    <a:ext uri="{9D8B030D-6E8A-4147-A177-3AD203B41FA5}">
                      <a16:colId xmlns:a16="http://schemas.microsoft.com/office/drawing/2014/main" val="3422548890"/>
                    </a:ext>
                  </a:extLst>
                </a:gridCol>
                <a:gridCol w="921737">
                  <a:extLst>
                    <a:ext uri="{9D8B030D-6E8A-4147-A177-3AD203B41FA5}">
                      <a16:colId xmlns:a16="http://schemas.microsoft.com/office/drawing/2014/main" val="3012021097"/>
                    </a:ext>
                  </a:extLst>
                </a:gridCol>
                <a:gridCol w="1344982">
                  <a:extLst>
                    <a:ext uri="{9D8B030D-6E8A-4147-A177-3AD203B41FA5}">
                      <a16:colId xmlns:a16="http://schemas.microsoft.com/office/drawing/2014/main" val="1252373701"/>
                    </a:ext>
                  </a:extLst>
                </a:gridCol>
              </a:tblGrid>
              <a:tr h="540712">
                <a:tc>
                  <a:txBody>
                    <a:bodyPr/>
                    <a:lstStyle/>
                    <a:p>
                      <a:r>
                        <a:rPr lang="my-MM" baseline="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လုံးဝ</a:t>
                      </a:r>
                      <a:endParaRPr lang="en-US" baseline="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  <a:p>
                      <a:r>
                        <a:rPr lang="my-MM" baseline="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ကျေနပ်မှုမရှိ</a:t>
                      </a:r>
                      <a:endParaRPr lang="en-GB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baseline="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အပြည့်အဝ</a:t>
                      </a:r>
                      <a:endParaRPr lang="en-US" baseline="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  <a:p>
                      <a:r>
                        <a:rPr lang="my-MM" baseline="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ကျေနပ်မှုရှိ</a:t>
                      </a:r>
                      <a:endParaRPr lang="en-GB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631618"/>
                  </a:ext>
                </a:extLst>
              </a:tr>
              <a:tr h="540712">
                <a:tc>
                  <a:txBody>
                    <a:bodyPr/>
                    <a:lstStyle/>
                    <a:p>
                      <a:r>
                        <a:rPr lang="my-MM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၀</a:t>
                      </a:r>
                      <a:endParaRPr lang="en-GB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၁</a:t>
                      </a:r>
                      <a:endParaRPr lang="en-GB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၂</a:t>
                      </a:r>
                      <a:endParaRPr lang="en-GB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၃</a:t>
                      </a:r>
                      <a:endParaRPr lang="en-GB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၄</a:t>
                      </a:r>
                      <a:endParaRPr lang="en-GB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၅</a:t>
                      </a:r>
                      <a:endParaRPr lang="en-GB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၆</a:t>
                      </a:r>
                      <a:endParaRPr lang="en-GB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၇</a:t>
                      </a:r>
                      <a:endParaRPr lang="en-GB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၈</a:t>
                      </a:r>
                      <a:endParaRPr lang="en-GB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၉</a:t>
                      </a:r>
                      <a:endParaRPr lang="en-GB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၁၀</a:t>
                      </a:r>
                      <a:endParaRPr lang="en-GB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629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274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352"/>
    </mc:Choice>
    <mc:Fallback xmlns="">
      <p:transition spd="slow" advTm="177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409718"/>
            <a:ext cx="10515600" cy="1325563"/>
          </a:xfrm>
        </p:spPr>
        <p:txBody>
          <a:bodyPr/>
          <a:lstStyle/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စာရင်းအင်းဆော့ဖ်ဝဲ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910" t="15084" r="40627" b="11304"/>
          <a:stretch/>
        </p:blipFill>
        <p:spPr bwMode="auto">
          <a:xfrm>
            <a:off x="6834909" y="0"/>
            <a:ext cx="5357091" cy="45578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2087562"/>
            <a:ext cx="10515600" cy="4351338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R (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မိမိက 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R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 တွင် 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“ordinal”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 ဟူသောပက်ကေ့ချ်ကိုသုံး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</a:p>
          <a:p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STATA</a:t>
            </a:r>
          </a:p>
          <a:p>
            <a:r>
              <a:rPr lang="en-GB" sz="2400" dirty="0" err="1">
                <a:latin typeface="Pyidaungsu" panose="020B0502040204020203" pitchFamily="34" charset="0"/>
                <a:cs typeface="Pyidaungsu" panose="020B0502040204020203" pitchFamily="34" charset="0"/>
              </a:rPr>
              <a:t>SPPS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 နှင့်</a:t>
            </a:r>
            <a:endParaRPr lang="en-GB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အခြား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! </a:t>
            </a:r>
          </a:p>
          <a:p>
            <a:endParaRPr lang="en-GB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r>
              <a:rPr lang="en-GB" sz="2400" dirty="0" err="1">
                <a:latin typeface="Pyidaungsu" panose="020B0502040204020203" pitchFamily="34" charset="0"/>
                <a:cs typeface="Pyidaungsu" panose="020B0502040204020203" pitchFamily="34" charset="0"/>
              </a:rPr>
              <a:t>youtube.com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တွင် အသုံးဝင်သည့် 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tutorials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 များစွာရှိ</a:t>
            </a:r>
            <a:endParaRPr lang="en-GB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အနိမ့်ဆုံးနှစ်ထပ်ကိန်းရီဂရက်ရှင်း 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: 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  <a:hlinkClick r:id="rId5"/>
              </a:rPr>
              <a:t>https://www.youtube.com/watch?v=u1cc1r_Y7M0</a:t>
            </a:r>
            <a:endParaRPr lang="en-GB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စာရင်းအင်းရီဂရက်ရှင်း 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: 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  <a:hlinkClick r:id="rId6"/>
              </a:rPr>
              <a:t>https://www.youtube.com/watch?v=qkivJzjyHoA</a:t>
            </a:r>
            <a:endParaRPr lang="en-GB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endParaRPr lang="en-GB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3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35"/>
    </mc:Choice>
    <mc:Fallback xmlns="">
      <p:transition spd="slow" advTm="41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နမူနာရလဒ်များ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5985865"/>
              </p:ext>
            </p:extLst>
          </p:nvPr>
        </p:nvGraphicFramePr>
        <p:xfrm>
          <a:off x="1080925" y="2244434"/>
          <a:ext cx="9642764" cy="30295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3898">
                  <a:extLst>
                    <a:ext uri="{9D8B030D-6E8A-4147-A177-3AD203B41FA5}">
                      <a16:colId xmlns:a16="http://schemas.microsoft.com/office/drawing/2014/main" val="3421655348"/>
                    </a:ext>
                  </a:extLst>
                </a:gridCol>
                <a:gridCol w="3213898">
                  <a:extLst>
                    <a:ext uri="{9D8B030D-6E8A-4147-A177-3AD203B41FA5}">
                      <a16:colId xmlns:a16="http://schemas.microsoft.com/office/drawing/2014/main" val="1764767944"/>
                    </a:ext>
                  </a:extLst>
                </a:gridCol>
                <a:gridCol w="3214968">
                  <a:extLst>
                    <a:ext uri="{9D8B030D-6E8A-4147-A177-3AD203B41FA5}">
                      <a16:colId xmlns:a16="http://schemas.microsoft.com/office/drawing/2014/main" val="3210686147"/>
                    </a:ext>
                  </a:extLst>
                </a:gridCol>
              </a:tblGrid>
              <a:tr h="5049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ကိန်းရှင်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ပြကိန်း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p-value  (</a:t>
                      </a: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သတ်မှတ်အဆင့်</a:t>
                      </a:r>
                      <a:r>
                        <a:rPr lang="en-GB" sz="18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: 0.05)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5815955"/>
                  </a:ext>
                </a:extLst>
              </a:tr>
              <a:tr h="5049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အသက်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0.03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0.45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381855"/>
                  </a:ext>
                </a:extLst>
              </a:tr>
              <a:tr h="5049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ဝင်ငွေ</a:t>
                      </a:r>
                      <a:r>
                        <a:rPr lang="en-GB" sz="18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 (</a:t>
                      </a: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အမေရိကန်ဒေါ်လာ</a:t>
                      </a:r>
                      <a:r>
                        <a:rPr lang="en-GB" sz="18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)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0.02</a:t>
                      </a:r>
                      <a:endParaRPr lang="en-GB" sz="18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0.005</a:t>
                      </a:r>
                      <a:endParaRPr lang="en-GB" sz="18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022673"/>
                  </a:ext>
                </a:extLst>
              </a:tr>
              <a:tr h="5049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အိမ်ထောင်ရေးအခြေအနေ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0.2</a:t>
                      </a:r>
                      <a:endParaRPr lang="en-GB" sz="18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0.04</a:t>
                      </a:r>
                      <a:endParaRPr lang="en-GB" sz="18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2026747"/>
                  </a:ext>
                </a:extLst>
              </a:tr>
              <a:tr h="5049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ကျန်းမာရေး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0.4</a:t>
                      </a:r>
                      <a:endParaRPr lang="en-GB" sz="18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0.000009</a:t>
                      </a:r>
                      <a:endParaRPr lang="en-GB" sz="18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4508005"/>
                  </a:ext>
                </a:extLst>
              </a:tr>
              <a:tr h="5049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ရေသန့်ရရှိမှု</a:t>
                      </a:r>
                      <a:r>
                        <a:rPr lang="en-GB" sz="18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(</a:t>
                      </a: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လီတာ</a:t>
                      </a:r>
                      <a:r>
                        <a:rPr lang="en-GB" sz="18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) 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0.1</a:t>
                      </a:r>
                      <a:endParaRPr lang="en-GB" sz="18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0.03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961053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47491" y="5273966"/>
            <a:ext cx="68718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မှတ်ချက်</a:t>
            </a:r>
            <a:r>
              <a:rPr lang="en-GB" sz="1600" dirty="0">
                <a:latin typeface="Pyidaungsu" panose="020B0502040204020203" pitchFamily="34" charset="0"/>
                <a:cs typeface="Pyidaungsu" panose="020B0502040204020203" pitchFamily="34" charset="0"/>
              </a:rPr>
              <a:t>: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 သရုပ်ပြရန်ရည်ရွယ်ချက်ဖြင့် ဥပမာတစ်ခုသာဖြစ်သည်</a:t>
            </a:r>
            <a:endParaRPr lang="en-GB" sz="16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07083" y="6056309"/>
            <a:ext cx="7961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မှတ်ချက်</a:t>
            </a:r>
            <a:r>
              <a:rPr lang="en-GB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! </a:t>
            </a:r>
            <a:r>
              <a:rPr lang="my-MM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ယူနစ်များမတူညီကြပါ</a:t>
            </a:r>
            <a:r>
              <a:rPr lang="en-GB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(</a:t>
            </a:r>
            <a:r>
              <a:rPr lang="my-MM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နှစ်, ဒေါ်လာ/ကျပ် စသဖြင့်</a:t>
            </a:r>
            <a:r>
              <a:rPr lang="en-GB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3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92"/>
    </mc:Choice>
    <mc:Fallback xmlns="">
      <p:transition spd="slow" advTm="111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ကျွန်ုပ်အကြောင်း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5754"/>
            <a:ext cx="10515600" cy="5462245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အမည်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: Kim S. Jacobsen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ပူးပေါင်းမှု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: University of Oxford and London School of Economics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လေ့လာခဲ့သည့်နေရာ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: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ဇင်ဘာဘွေနိုင်ငံ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သုတေသန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1.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 ခြင်္သေ့များနှင့်ယှဉ်တွဲနေထိုင်ရာတွင်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စရိုက်အားသတ်မှတ်ပေးသည့်ကိန်းရှင်များအား လေ့လာခြင်း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2.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သုခဘောဂဗေဒ</a:t>
            </a:r>
            <a:endParaRPr lang="en-US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-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ပုဂ္ဂလသာယာချမ်းမြေ့မှုဆိုင်ရာ အရေအတွက်ကိန်းရှင်များ၏သက်ရောက်မှုအား</a:t>
            </a:r>
            <a: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ခန့်မှန်းတွက်ချက်ခြင်း</a:t>
            </a:r>
            <a:endParaRPr lang="en-GB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3.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ခြင်္သေ့ကျက်စားမှုအပေါ်ငွေကြေးတန်ဖိုးတွက်ချက်ခြင်း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-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ရွေးချယ်မှုဆန်းစစ်ချက်များနဲ့လျှို့ဝှက်ရွေးချယ်မှုပုံစံများအားအသုံးချခြင်း</a:t>
            </a:r>
            <a:endParaRPr lang="en-GB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4" name="Picture 8" descr="http://firstclasshonours.com/ekmps/shops/sensebdl/resources/Design/lse-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966" y="-1"/>
            <a:ext cx="2832410" cy="141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university of oxford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036" y="173702"/>
            <a:ext cx="1030630" cy="103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6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15"/>
    </mc:Choice>
    <mc:Fallback xmlns="">
      <p:transition spd="slow" advTm="33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ငွေကြေးတန်ဖိုးဖြတ်ခြင်း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ဈေးကွက်တန်ဖိုးမရှိသည့်အရာ၏ ခန့်မှန်းငွေကြေးတန်ဖိုး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  <a:t>- 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အကောင်း(အပေါင်းသဘောဆောင်သည့်တန်ဖိုး) သို့ အဆိုး(အနုတ်သဘောဆောင်သည့်တန်ဖိုး) နှစ်ခုစလုံးကိုတန်ဖိုးဖြတ်နိုင်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616" y="3900199"/>
            <a:ext cx="5399904" cy="273318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4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28"/>
    </mc:Choice>
    <mc:Fallback xmlns="">
      <p:transition spd="slow" advTm="39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သီးသန့်နည်းလမ်း</a:t>
            </a:r>
            <a: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  <a:t>: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 ငွေကြေးတန်ဖိုးဖြတ်ခြင်း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8509" y="5495636"/>
            <a:ext cx="9504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တန်ဖိုးဖြတ်ချင်သည့်ကိန်းရှင်၏ပြကိန်း</a:t>
            </a:r>
            <a:r>
              <a:rPr lang="en-GB" sz="1600" dirty="0">
                <a:latin typeface="Pyidaungsu" panose="020B0502040204020203" pitchFamily="34" charset="0"/>
                <a:cs typeface="Pyidaungsu" panose="020B0502040204020203" pitchFamily="34" charset="0"/>
              </a:rPr>
              <a:t> / 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ဝင်ငွေကိန်းရှင်၏ပြကိန်း </a:t>
            </a:r>
            <a:r>
              <a:rPr lang="en-GB" sz="1600" dirty="0">
                <a:latin typeface="Pyidaungsu" panose="020B0502040204020203" pitchFamily="34" charset="0"/>
                <a:cs typeface="Pyidaungsu" panose="020B0502040204020203" pitchFamily="34" charset="0"/>
              </a:rPr>
              <a:t>= 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ငွေကြေးတန်ဖိုး</a:t>
            </a:r>
            <a:endParaRPr lang="en-GB" sz="16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endParaRPr lang="en-GB" sz="16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/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0.1/0.02 = </a:t>
            </a:r>
            <a:r>
              <a:rPr lang="en-US" sz="24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5</a:t>
            </a:r>
            <a:r>
              <a:rPr lang="en-GB" sz="24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4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ဒေါ်လာ</a:t>
            </a:r>
            <a:endParaRPr lang="en-GB" sz="2400" dirty="0">
              <a:solidFill>
                <a:srgbClr val="FF00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E20BC853-8F71-48FE-9ED1-7DE364B23F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7389931"/>
              </p:ext>
            </p:extLst>
          </p:nvPr>
        </p:nvGraphicFramePr>
        <p:xfrm>
          <a:off x="1089890" y="2244434"/>
          <a:ext cx="9642764" cy="30295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3898">
                  <a:extLst>
                    <a:ext uri="{9D8B030D-6E8A-4147-A177-3AD203B41FA5}">
                      <a16:colId xmlns:a16="http://schemas.microsoft.com/office/drawing/2014/main" val="3421655348"/>
                    </a:ext>
                  </a:extLst>
                </a:gridCol>
                <a:gridCol w="3213898">
                  <a:extLst>
                    <a:ext uri="{9D8B030D-6E8A-4147-A177-3AD203B41FA5}">
                      <a16:colId xmlns:a16="http://schemas.microsoft.com/office/drawing/2014/main" val="1764767944"/>
                    </a:ext>
                  </a:extLst>
                </a:gridCol>
                <a:gridCol w="3214968">
                  <a:extLst>
                    <a:ext uri="{9D8B030D-6E8A-4147-A177-3AD203B41FA5}">
                      <a16:colId xmlns:a16="http://schemas.microsoft.com/office/drawing/2014/main" val="3210686147"/>
                    </a:ext>
                  </a:extLst>
                </a:gridCol>
              </a:tblGrid>
              <a:tr h="5049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ကိန်းရှင်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ပြကိန်း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p-value  (</a:t>
                      </a: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သတ်မှတ်အဆင့်</a:t>
                      </a:r>
                      <a:r>
                        <a:rPr lang="en-GB" sz="18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: 0.05)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5815955"/>
                  </a:ext>
                </a:extLst>
              </a:tr>
              <a:tr h="5049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အသက်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0.03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0.45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381855"/>
                  </a:ext>
                </a:extLst>
              </a:tr>
              <a:tr h="5049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ဝင်ငွေ</a:t>
                      </a:r>
                      <a:r>
                        <a:rPr lang="en-GB" sz="18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 (</a:t>
                      </a: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အမေရိကန်ဒေါ်လာ</a:t>
                      </a:r>
                      <a:r>
                        <a:rPr lang="en-GB" sz="18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)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0.02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0.005</a:t>
                      </a:r>
                      <a:endParaRPr lang="en-GB" sz="18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022673"/>
                  </a:ext>
                </a:extLst>
              </a:tr>
              <a:tr h="5049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အိမ်ထောင်ရေးအခြေအနေ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0.2</a:t>
                      </a:r>
                      <a:endParaRPr lang="en-GB" sz="18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0.04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2026747"/>
                  </a:ext>
                </a:extLst>
              </a:tr>
              <a:tr h="5049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ကျန်းမာရေး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0.4</a:t>
                      </a:r>
                      <a:endParaRPr lang="en-GB" sz="18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0.000009</a:t>
                      </a:r>
                      <a:endParaRPr lang="en-GB" sz="18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4508005"/>
                  </a:ext>
                </a:extLst>
              </a:tr>
              <a:tr h="5049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my-MM" sz="1800" dirty="0">
                          <a:solidFill>
                            <a:srgbClr val="FF0000"/>
                          </a:solidFill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ရေသန့်ရရှိမှု</a:t>
                      </a:r>
                      <a:r>
                        <a:rPr lang="en-GB" sz="1800" dirty="0">
                          <a:solidFill>
                            <a:srgbClr val="FF0000"/>
                          </a:solidFill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(</a:t>
                      </a:r>
                      <a:r>
                        <a:rPr lang="my-MM" sz="1800" dirty="0">
                          <a:solidFill>
                            <a:srgbClr val="FF0000"/>
                          </a:solidFill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လီတာ</a:t>
                      </a:r>
                      <a:r>
                        <a:rPr lang="en-GB" sz="1800" dirty="0">
                          <a:solidFill>
                            <a:srgbClr val="FF0000"/>
                          </a:solidFill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) </a:t>
                      </a:r>
                      <a:endParaRPr lang="en-GB" sz="1800" dirty="0">
                        <a:solidFill>
                          <a:srgbClr val="FF0000"/>
                        </a:solidFill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0.1</a:t>
                      </a:r>
                      <a:endParaRPr lang="en-GB" sz="18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0.03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9610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221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71"/>
    </mc:Choice>
    <mc:Fallback xmlns="">
      <p:transition spd="slow" advTm="109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y-MM" sz="2800" dirty="0">
                <a:latin typeface="Pyidaungsu" panose="020B0502040204020203" pitchFamily="34" charset="0"/>
                <a:cs typeface="Pyidaungsu" panose="020B0502040204020203" pitchFamily="34" charset="0"/>
              </a:rPr>
              <a:t>အဘယ်ကြောင့်ငွေကြေးတန်ဖိုးဖြတ်ရသနည်း</a:t>
            </a:r>
            <a:r>
              <a:rPr lang="en-US" sz="2800" dirty="0">
                <a:latin typeface="Pyidaungsu" panose="020B0502040204020203" pitchFamily="34" charset="0"/>
                <a:cs typeface="Pyidaungsu" panose="020B0502040204020203" pitchFamily="34" charset="0"/>
              </a:rPr>
              <a:t>?</a:t>
            </a:r>
            <a:endParaRPr lang="en-GB" sz="28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နှိုင်းယှဉ်ရာတွင် အဆင်ပြေ</a:t>
            </a:r>
            <a:endParaRPr lang="en-GB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အရင်းအမြတ်စိစစ်ခြင်းနှင့်မူဝါဒရေးဆွဲခြင်း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ယူကေတွင် ရင်းနှီးမြှုပ်နှံမှုများမလုပ်ခင် အစိုးရက</a:t>
            </a:r>
            <a:b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အရင်းအမြတ်စိစစ်ခြင်းကိုဥပဒေအရဆောင်ရွက်ရသည်။</a:t>
            </a:r>
            <a:endParaRPr lang="en-GB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7170" name="Picture 2" descr="Factory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622" y="1570183"/>
            <a:ext cx="4654378" cy="528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647"/>
    </mc:Choice>
    <mc:Fallback xmlns="">
      <p:transition spd="slow" advTm="149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019"/>
            <a:ext cx="10515600" cy="1325563"/>
          </a:xfrm>
        </p:spPr>
        <p:txBody>
          <a:bodyPr>
            <a:normAutofit/>
          </a:bodyPr>
          <a:lstStyle/>
          <a:p>
            <a:r>
              <a:rPr lang="my-MM" sz="3600" dirty="0">
                <a:latin typeface="Pyidaungsu" panose="020B0502040204020203" pitchFamily="34" charset="0"/>
                <a:cs typeface="Pyidaungsu" panose="020B0502040204020203" pitchFamily="34" charset="0"/>
              </a:rPr>
              <a:t>လက်တွေ့ဥပမာ</a:t>
            </a:r>
            <a:r>
              <a:rPr lang="en-GB" sz="3600" dirty="0">
                <a:latin typeface="Pyidaungsu" panose="020B0502040204020203" pitchFamily="34" charset="0"/>
                <a:cs typeface="Pyidaungsu" panose="020B0502040204020203" pitchFamily="34" charset="0"/>
              </a:rPr>
              <a:t>: </a:t>
            </a:r>
            <a:r>
              <a:rPr lang="my-MM" sz="3600" dirty="0">
                <a:latin typeface="Pyidaungsu" panose="020B0502040204020203" pitchFamily="34" charset="0"/>
                <a:cs typeface="Pyidaungsu" panose="020B0502040204020203" pitchFamily="34" charset="0"/>
              </a:rPr>
              <a:t>အလုပ်လက်မဲ့ဖြစ်ခြင်း၏ဆုံးရှုံးမှုတန်ဖိုး</a:t>
            </a:r>
            <a:endParaRPr lang="en-GB" sz="36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64564" cy="435133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52945" y="1188227"/>
            <a:ext cx="9892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Pyidaungsu" panose="020B0502040204020203" pitchFamily="34" charset="0"/>
                <a:cs typeface="Pyidaungsu" panose="020B0502040204020203" pitchFamily="34" charset="0"/>
              </a:rPr>
              <a:t>Luttmer</a:t>
            </a:r>
            <a: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  <a:t>, E.F.P., 2005. </a:t>
            </a:r>
            <a:r>
              <a:rPr lang="en-GB" dirty="0" err="1">
                <a:latin typeface="Pyidaungsu" panose="020B0502040204020203" pitchFamily="34" charset="0"/>
                <a:cs typeface="Pyidaungsu" panose="020B0502040204020203" pitchFamily="34" charset="0"/>
              </a:rPr>
              <a:t>Neighbors</a:t>
            </a:r>
            <a: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  <a:t> as Negatives: Relative Earnings and Well-Being. 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သုံးလတစ်ကြိမ်ထုတ်ဝေသောစီးပွားရေးသတင်းဂျာနယ် ၁၂၀,၉၆၃-၁၀၀၂</a:t>
            </a:r>
            <a:endParaRPr lang="en-GB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endParaRPr lang="en-GB" dirty="0"/>
          </a:p>
        </p:txBody>
      </p:sp>
      <p:pic>
        <p:nvPicPr>
          <p:cNvPr id="5" name="Picture 4"/>
          <p:cNvPicPr/>
          <p:nvPr/>
        </p:nvPicPr>
        <p:blipFill rotWithShape="1">
          <a:blip r:embed="rId4"/>
          <a:srcRect l="24248" t="23157" r="38076" b="26575"/>
          <a:stretch/>
        </p:blipFill>
        <p:spPr bwMode="auto">
          <a:xfrm>
            <a:off x="2881746" y="1793528"/>
            <a:ext cx="5929746" cy="49674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7197" y="4378436"/>
            <a:ext cx="3897168" cy="2550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အတိုင်းအတာ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တွင်ပါသည့် ကိန်းရှင်များကိုသာကောက်နုတ်</a:t>
            </a:r>
          </a:p>
          <a:p>
            <a:pPr>
              <a:lnSpc>
                <a:spcPct val="150000"/>
              </a:lnSpc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ဖော်ပြထားပါသည်။ ကြယ်ပွင့်နှစ်လုံးဖြင့်ဖော်ပြထားသော ကိန်းရှင်များသည် ၀.၀၅ သတ်မှတ်အဆင့်တွင် ထင်ရှားနေသည်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89916" y="3599228"/>
            <a:ext cx="5313406" cy="2594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139007" y="2820020"/>
            <a:ext cx="5313406" cy="2594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4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292"/>
    </mc:Choice>
    <mc:Fallback xmlns="">
      <p:transition spd="slow" advTm="141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60000"/>
              </a:lnSpc>
            </a:pPr>
            <a:endParaRPr lang="en-GB" sz="2000" dirty="0"/>
          </a:p>
          <a:p>
            <a:pPr>
              <a:lnSpc>
                <a:spcPct val="160000"/>
              </a:lnSpc>
            </a:pPr>
            <a:endParaRPr lang="en-GB" sz="2000" dirty="0"/>
          </a:p>
          <a:p>
            <a:pPr>
              <a:lnSpc>
                <a:spcPct val="160000"/>
              </a:lnSpc>
            </a:pPr>
            <a:endParaRPr lang="en-GB" sz="2000" dirty="0"/>
          </a:p>
          <a:p>
            <a:pPr>
              <a:lnSpc>
                <a:spcPct val="160000"/>
              </a:lnSpc>
            </a:pPr>
            <a:endParaRPr lang="en-GB" sz="2000" dirty="0"/>
          </a:p>
          <a:p>
            <a:pPr>
              <a:lnSpc>
                <a:spcPct val="160000"/>
              </a:lnSpc>
            </a:pPr>
            <a:endParaRPr lang="en-GB" sz="2000" dirty="0"/>
          </a:p>
          <a:p>
            <a:pPr marL="0" indent="0" algn="ctr">
              <a:lnSpc>
                <a:spcPct val="160000"/>
              </a:lnSpc>
              <a:buNone/>
            </a:pPr>
            <a:r>
              <a:rPr lang="en-GB" sz="2000" dirty="0"/>
              <a:t>= </a:t>
            </a:r>
            <a:r>
              <a:rPr lang="my-MM" sz="1800" dirty="0">
                <a:latin typeface="Pyidaungsu" panose="020B0502040204020203" pitchFamily="34" charset="0"/>
                <a:cs typeface="Pyidaungsu" panose="020B0502040204020203" pitchFamily="34" charset="0"/>
              </a:rPr>
              <a:t>အလုပ်လက်မဲ့ဖြစ်ခြင်း၏ဆုံးရှုံးမှုတန်ဖိုး တစ်နှစ်တွင် ဒေါ်လာ ၃၀,၀၀၀</a:t>
            </a:r>
            <a:r>
              <a:rPr lang="en-US" sz="1800" dirty="0">
                <a:latin typeface="Pyidaungsu" panose="020B0502040204020203" pitchFamily="34" charset="0"/>
                <a:cs typeface="Pyidaungsu" panose="020B0502040204020203" pitchFamily="34" charset="0"/>
              </a:rPr>
              <a:t>!</a:t>
            </a:r>
            <a:endParaRPr lang="en-GB" sz="18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en-GB" sz="1800" dirty="0">
                <a:latin typeface="Pyidaungsu" panose="020B0502040204020203" pitchFamily="34" charset="0"/>
                <a:cs typeface="Pyidaungsu" panose="020B0502040204020203" pitchFamily="34" charset="0"/>
              </a:rPr>
              <a:t>(</a:t>
            </a:r>
            <a:r>
              <a:rPr lang="my-MM" sz="1800" dirty="0">
                <a:latin typeface="Pyidaungsu" panose="020B0502040204020203" pitchFamily="34" charset="0"/>
                <a:cs typeface="Pyidaungsu" panose="020B0502040204020203" pitchFamily="34" charset="0"/>
              </a:rPr>
              <a:t>လုပ်အားခဆုံးရှုံးမှုအပြင် ထပ်တိုး</a:t>
            </a:r>
            <a:r>
              <a:rPr lang="en-GB" sz="1800" dirty="0"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23353" t="47751" r="25818" b="39492"/>
          <a:stretch/>
        </p:blipFill>
        <p:spPr bwMode="auto">
          <a:xfrm>
            <a:off x="2370437" y="1581665"/>
            <a:ext cx="8983363" cy="29313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3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08"/>
    </mc:Choice>
    <mc:Fallback xmlns="">
      <p:transition spd="slow" advTm="89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70" y="1027906"/>
            <a:ext cx="7469659" cy="504219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1761"/>
          </a:xfrm>
        </p:spPr>
        <p:txBody>
          <a:bodyPr>
            <a:normAutofit/>
          </a:bodyPr>
          <a:lstStyle/>
          <a:p>
            <a:r>
              <a:rPr lang="my-MM" sz="3600" dirty="0">
                <a:latin typeface="Pyidaungsu" panose="020B0502040204020203" pitchFamily="34" charset="0"/>
                <a:cs typeface="Pyidaungsu" panose="020B0502040204020203" pitchFamily="34" charset="0"/>
              </a:rPr>
              <a:t>လေ့လာချက်မှဥပမာ </a:t>
            </a:r>
            <a:r>
              <a:rPr lang="en-US" sz="3600" dirty="0">
                <a:latin typeface="Pyidaungsu" panose="020B0502040204020203" pitchFamily="34" charset="0"/>
                <a:cs typeface="Pyidaungsu" panose="020B0502040204020203" pitchFamily="34" charset="0"/>
              </a:rPr>
              <a:t>: </a:t>
            </a:r>
            <a:r>
              <a:rPr lang="my-MM" sz="3600" dirty="0">
                <a:latin typeface="Pyidaungsu" panose="020B0502040204020203" pitchFamily="34" charset="0"/>
                <a:cs typeface="Pyidaungsu" panose="020B0502040204020203" pitchFamily="34" charset="0"/>
              </a:rPr>
              <a:t>ဇင်ဘာဘွေမှခြင်္သေ့များ</a:t>
            </a:r>
            <a:endParaRPr lang="en-GB" sz="36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238744" y="1911096"/>
            <a:ext cx="731520" cy="704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505200" y="6119336"/>
            <a:ext cx="868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Loveridge</a:t>
            </a:r>
            <a:r>
              <a:rPr lang="en-GB" sz="1400" dirty="0"/>
              <a:t>, A.J., Kuiper, T., Parry, R.H., </a:t>
            </a:r>
            <a:r>
              <a:rPr lang="en-GB" sz="1400" dirty="0" err="1"/>
              <a:t>Sibanda</a:t>
            </a:r>
            <a:r>
              <a:rPr lang="en-GB" sz="1400" dirty="0"/>
              <a:t>, L., Hunt, J.H., </a:t>
            </a:r>
            <a:r>
              <a:rPr lang="en-GB" sz="1400" dirty="0" err="1"/>
              <a:t>Stapelkamp</a:t>
            </a:r>
            <a:r>
              <a:rPr lang="en-GB" sz="1400" dirty="0"/>
              <a:t>, B., </a:t>
            </a:r>
            <a:r>
              <a:rPr lang="en-GB" sz="1400" dirty="0" err="1"/>
              <a:t>Sebele</a:t>
            </a:r>
            <a:r>
              <a:rPr lang="en-GB" sz="1400" dirty="0"/>
              <a:t>, L. and Macdonald, D.W., 2017. Bells, </a:t>
            </a:r>
            <a:r>
              <a:rPr lang="en-GB" sz="1400" dirty="0" err="1"/>
              <a:t>bomas</a:t>
            </a:r>
            <a:r>
              <a:rPr lang="en-GB" sz="1400" dirty="0"/>
              <a:t> and beefsteak: complex patterns of human-predator conflict at the wildlife-</a:t>
            </a:r>
            <a:r>
              <a:rPr lang="en-GB" sz="1400" dirty="0" err="1"/>
              <a:t>agropastoral</a:t>
            </a:r>
            <a:r>
              <a:rPr lang="en-GB" sz="1400" dirty="0"/>
              <a:t> interface in Zimbabwe. </a:t>
            </a:r>
            <a:r>
              <a:rPr lang="en-GB" sz="1400" i="1" dirty="0" err="1"/>
              <a:t>PeerJ</a:t>
            </a:r>
            <a:r>
              <a:rPr lang="en-GB" sz="1400" dirty="0"/>
              <a:t>, </a:t>
            </a:r>
            <a:r>
              <a:rPr lang="en-GB" sz="1400" i="1" dirty="0"/>
              <a:t>5</a:t>
            </a:r>
            <a:r>
              <a:rPr lang="en-GB" sz="1400" dirty="0"/>
              <a:t>, p.e2898.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5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87"/>
    </mc:Choice>
    <mc:Fallback xmlns="">
      <p:transition spd="slow" advTm="37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0" y="0"/>
            <a:ext cx="12671522" cy="710379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258" y="4183812"/>
            <a:ext cx="2901691" cy="21762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3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1"/>
    </mc:Choice>
    <mc:Fallback xmlns="">
      <p:transition spd="slow" advTm="13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https://s-media-cache-ak0.pinimg.com/236x/09/3d/ae/093daea543d6dc9d4d5a77b4ace6d1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907" y="2193797"/>
            <a:ext cx="22479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gs.abduzeedo.com/files/articles/marvelous-giraffe-photography/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27" y="365125"/>
            <a:ext cx="5010102" cy="334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afaritalk.net/uploads/gallery/album_403/gallery_1_403_13209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456" y="1299340"/>
            <a:ext cx="2857190" cy="343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wallpaperhdc.com/wp-content/uploads/2017/05/elephant-photography-wallpaper-full-h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580" y="4001294"/>
            <a:ext cx="4246971" cy="265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3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8"/>
    </mc:Choice>
    <mc:Fallback xmlns="">
      <p:transition spd="slow" advTm="8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lderesultat for lion predate c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1941100"/>
            <a:ext cx="7061200" cy="492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16932"/>
            <a:ext cx="4614647" cy="3376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7"/>
          <a:stretch/>
        </p:blipFill>
        <p:spPr>
          <a:xfrm>
            <a:off x="9745447" y="9288"/>
            <a:ext cx="3451213" cy="3382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5134" y="872066"/>
            <a:ext cx="6841067" cy="51308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7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64"/>
    </mc:Choice>
    <mc:Fallback xmlns="">
      <p:transition spd="slow" advTm="27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"/>
            <a:ext cx="12192000" cy="686943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7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60"/>
    </mc:Choice>
    <mc:Fallback xmlns="">
      <p:transition spd="slow" advTm="44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091" y="320162"/>
            <a:ext cx="10515600" cy="1325563"/>
          </a:xfrm>
        </p:spPr>
        <p:txBody>
          <a:bodyPr>
            <a:normAutofit/>
          </a:bodyPr>
          <a:lstStyle/>
          <a:p>
            <a:r>
              <a:rPr lang="my-MM" sz="3600" dirty="0">
                <a:latin typeface="Pyidaungsu" panose="020B0502040204020203" pitchFamily="34" charset="0"/>
                <a:cs typeface="Pyidaungsu" panose="020B0502040204020203" pitchFamily="34" charset="0"/>
              </a:rPr>
              <a:t>သာယာချမ်းမြေ့မှုဆိုသည်မှာ အဘယ်နည်း</a:t>
            </a:r>
            <a:r>
              <a:rPr lang="en-US" sz="3600" dirty="0">
                <a:latin typeface="Pyidaungsu" panose="020B0502040204020203" pitchFamily="34" charset="0"/>
                <a:cs typeface="Pyidaungsu" panose="020B0502040204020203" pitchFamily="34" charset="0"/>
              </a:rPr>
              <a:t>?</a:t>
            </a:r>
            <a:endParaRPr lang="en-GB" sz="36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091" y="1834590"/>
            <a:ext cx="7875494" cy="429726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70000"/>
              </a:lnSpc>
            </a:pP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နေ့စဉ်ဘဝ၌ ပျော်ရွှင်မှုဟု ခေါ်ဆိုလေ့ရှိ</a:t>
            </a:r>
            <a:endParaRPr lang="en-GB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70000"/>
              </a:lnSpc>
            </a:pP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သာယာချမ်းမြေ့မှုအား အဓိပ္ပာယ်သတ်မှတ်ပုံအမျိုးမျိုးရှိ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 (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ပညာရေးနယ်ပယ်နှင့်အသုံးချမှုရည်ရွယ်ချက်ပေါ်မူတည်)</a:t>
            </a:r>
          </a:p>
          <a:p>
            <a:pPr>
              <a:lnSpc>
                <a:spcPct val="170000"/>
              </a:lnSpc>
            </a:pP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ဥပမာ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: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	-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ဘဝဦးတည်ချက်စာရင်း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	-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လုပ်နိုင်စွမ်းချဉ်းကပ်မှု</a:t>
            </a: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 (Amartya Sen)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2400" dirty="0">
                <a:latin typeface="Pyidaungsu" panose="020B0502040204020203" pitchFamily="34" charset="0"/>
                <a:cs typeface="Pyidaungsu" panose="020B0502040204020203" pitchFamily="34" charset="0"/>
              </a:rPr>
              <a:t>	-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ပုဂ္ဂလသာယာချမ်းမြေ့မှု</a:t>
            </a:r>
            <a:endParaRPr lang="en-GB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13314" name="Picture 2" descr="man holding brown stick smil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6" t="17643" r="15514"/>
          <a:stretch/>
        </p:blipFill>
        <p:spPr bwMode="auto">
          <a:xfrm>
            <a:off x="8408585" y="12956"/>
            <a:ext cx="3783415" cy="684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3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72"/>
    </mc:Choice>
    <mc:Fallback xmlns="">
      <p:transition spd="slow" advTm="92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y-MM" sz="3600" dirty="0">
                <a:latin typeface="Pyidaungsu" panose="020B0502040204020203" pitchFamily="34" charset="0"/>
                <a:cs typeface="Pyidaungsu" panose="020B0502040204020203" pitchFamily="34" charset="0"/>
              </a:rPr>
              <a:t>မွေးမြူရေးတိရစ္ဆာန်ဆုံးရှုံးမှု၏ပျမ်းမျှတန်ဖိုး ၃.၅ ဒေါ်လာ</a:t>
            </a:r>
            <a:endParaRPr lang="en-GB" sz="36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4" name="Picture 2" descr="Bilderesultat for lion predate c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9" y="1825625"/>
            <a:ext cx="6779491" cy="473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8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35"/>
    </mc:Choice>
    <mc:Fallback xmlns="">
      <p:transition spd="slow" advTm="67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480021"/>
              </p:ext>
            </p:extLst>
          </p:nvPr>
        </p:nvGraphicFramePr>
        <p:xfrm>
          <a:off x="0" y="17928"/>
          <a:ext cx="5786335" cy="68400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22414">
                  <a:extLst>
                    <a:ext uri="{9D8B030D-6E8A-4147-A177-3AD203B41FA5}">
                      <a16:colId xmlns:a16="http://schemas.microsoft.com/office/drawing/2014/main" val="3308772427"/>
                    </a:ext>
                  </a:extLst>
                </a:gridCol>
                <a:gridCol w="841622">
                  <a:extLst>
                    <a:ext uri="{9D8B030D-6E8A-4147-A177-3AD203B41FA5}">
                      <a16:colId xmlns:a16="http://schemas.microsoft.com/office/drawing/2014/main" val="219406576"/>
                    </a:ext>
                  </a:extLst>
                </a:gridCol>
                <a:gridCol w="748449">
                  <a:extLst>
                    <a:ext uri="{9D8B030D-6E8A-4147-A177-3AD203B41FA5}">
                      <a16:colId xmlns:a16="http://schemas.microsoft.com/office/drawing/2014/main" val="88237062"/>
                    </a:ext>
                  </a:extLst>
                </a:gridCol>
                <a:gridCol w="373850">
                  <a:extLst>
                    <a:ext uri="{9D8B030D-6E8A-4147-A177-3AD203B41FA5}">
                      <a16:colId xmlns:a16="http://schemas.microsoft.com/office/drawing/2014/main" val="319175275"/>
                    </a:ext>
                  </a:extLst>
                </a:gridCol>
              </a:tblGrid>
              <a:tr h="2863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ကိန်းရှင်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ခန့်မှန်းခြ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ေ</a:t>
                      </a: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 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P-value 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 *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/>
                </a:tc>
                <a:extLst>
                  <a:ext uri="{0D108BD9-81ED-4DB2-BD59-A6C34878D82A}">
                    <a16:rowId xmlns:a16="http://schemas.microsoft.com/office/drawing/2014/main" val="1638948858"/>
                  </a:ext>
                </a:extLst>
              </a:tr>
              <a:tr h="394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အသက်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-0.02531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1.28E-08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***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3157930226"/>
                  </a:ext>
                </a:extLst>
              </a:tr>
              <a:tr h="394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အမျိုးသမီး 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(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တိုင်းတာချက်အဆင့်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: “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အမျိုးသား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”)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0.116617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0.303346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1976692407"/>
                  </a:ext>
                </a:extLst>
              </a:tr>
              <a:tr h="394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 err="1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Nambya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 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လူမျိုးစု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 (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တိုင်းတာချက်အဆင့်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: “Ndebele”)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-0.32201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0.043356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*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840562765"/>
                  </a:ext>
                </a:extLst>
              </a:tr>
              <a:tr h="394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Tonga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 လူမျိုးစု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0.473547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0.001956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**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1558663118"/>
                  </a:ext>
                </a:extLst>
              </a:tr>
              <a:tr h="394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အခြားလူမျိုးစု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0.08445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0.683788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708361322"/>
                  </a:ext>
                </a:extLst>
              </a:tr>
              <a:tr h="2863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ပညာရေး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-0.48016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0.014725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*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2167172727"/>
                  </a:ext>
                </a:extLst>
              </a:tr>
              <a:tr h="394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အိမ်ထောင်ရှိ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(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တိုင်းတာချက်အဆင့်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: 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လူလွတ်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)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-0.08479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0.53195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1931535682"/>
                  </a:ext>
                </a:extLst>
              </a:tr>
              <a:tr h="394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မုဆိုးမ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 (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တိုင်းတာချက်အဆင့်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: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လူလွတ်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)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0.189786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0.402403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1316580276"/>
                  </a:ext>
                </a:extLst>
              </a:tr>
              <a:tr h="394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တစ်ခုလပ်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 (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တိုင်းတာချက်အဆင့်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: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လူလွတ်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)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-0.21592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0.421553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2267138636"/>
                  </a:ext>
                </a:extLst>
              </a:tr>
              <a:tr h="394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ဟွမ်ဂီမှသက်ရှိအချိုးအစား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-0.0149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0.919918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3520846123"/>
                  </a:ext>
                </a:extLst>
              </a:tr>
              <a:tr h="394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ရုပ်ပိုင်းဆိုင်ရာအခြေအနေ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0.635437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0.000879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***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3358942700"/>
                  </a:ext>
                </a:extLst>
              </a:tr>
              <a:tr h="394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စုစုပေါင်းချမ်းသာကြွယ်ဝမှု(ထပ်ညွှန်း)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0.012476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0.003143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**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910806143"/>
                  </a:ext>
                </a:extLst>
              </a:tr>
              <a:tr h="6914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အခြားပတ်ဝန်းကျင်နဲ့နှိုင်းယှဉ်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မှတ်ယူထားသော ချမ်းသာကြွယ်ဝမှု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0.895459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2.68E-07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***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4282106923"/>
                  </a:ext>
                </a:extLst>
              </a:tr>
              <a:tr h="5938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ချမ်းသာကြွယ်ဝမှုမရှိ 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(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တိုင်းတာချက်အဆင့်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:  “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ချမ်းသာကြွယ်ဝမှုရှိ”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)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-0.06034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0.672255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1999151766"/>
                  </a:ext>
                </a:extLst>
              </a:tr>
              <a:tr h="394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မျှဝေသုံးစွဲသောချမ်းသာကြွယ်ဝမှု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0.241389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0.064446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.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2661907539"/>
                  </a:ext>
                </a:extLst>
              </a:tr>
              <a:tr h="252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တိရစ္ဆာန်များဖြင့်မသက်ဆိုင်သော ချမ်းသာပျော်ရွှင်မှုအခြေအနေ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-0.20492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0.285652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695758024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541708"/>
              </p:ext>
            </p:extLst>
          </p:nvPr>
        </p:nvGraphicFramePr>
        <p:xfrm>
          <a:off x="5786334" y="0"/>
          <a:ext cx="6405665" cy="68400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50732">
                  <a:extLst>
                    <a:ext uri="{9D8B030D-6E8A-4147-A177-3AD203B41FA5}">
                      <a16:colId xmlns:a16="http://schemas.microsoft.com/office/drawing/2014/main" val="2166215949"/>
                    </a:ext>
                  </a:extLst>
                </a:gridCol>
                <a:gridCol w="796536">
                  <a:extLst>
                    <a:ext uri="{9D8B030D-6E8A-4147-A177-3AD203B41FA5}">
                      <a16:colId xmlns:a16="http://schemas.microsoft.com/office/drawing/2014/main" val="815916647"/>
                    </a:ext>
                  </a:extLst>
                </a:gridCol>
                <a:gridCol w="844231">
                  <a:extLst>
                    <a:ext uri="{9D8B030D-6E8A-4147-A177-3AD203B41FA5}">
                      <a16:colId xmlns:a16="http://schemas.microsoft.com/office/drawing/2014/main" val="3037387323"/>
                    </a:ext>
                  </a:extLst>
                </a:gridCol>
                <a:gridCol w="414166">
                  <a:extLst>
                    <a:ext uri="{9D8B030D-6E8A-4147-A177-3AD203B41FA5}">
                      <a16:colId xmlns:a16="http://schemas.microsoft.com/office/drawing/2014/main" val="2502718730"/>
                    </a:ext>
                  </a:extLst>
                </a:gridCol>
              </a:tblGrid>
              <a:tr h="2444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ကိန်းရှင်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ခန့်မှန်းခြေ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P-value 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 *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/>
                </a:tc>
                <a:extLst>
                  <a:ext uri="{0D108BD9-81ED-4DB2-BD59-A6C34878D82A}">
                    <a16:rowId xmlns:a16="http://schemas.microsoft.com/office/drawing/2014/main" val="1703488069"/>
                  </a:ext>
                </a:extLst>
              </a:tr>
              <a:tr h="5173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မွေးမြူရေးတိရစ္ဆာန်မပိုင်ဆိုင်ခြင်း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(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တိုင်းတာချက်အဆင့်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:  “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မွေးမြူရေးတိရစ္ဆာန်ပိုင်ဆိုင်ခြင်း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”)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0.891295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4.22E-06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***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3166559536"/>
                  </a:ext>
                </a:extLst>
              </a:tr>
              <a:tr h="5173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ခြင်္သေ့အဆွဲခံရဖူးသည့်မွေးမြူရေးတိရစ္ဆာန်ရှိမရှိ 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(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တိုင်းတာချက်အဆင့်</a:t>
                      </a:r>
                      <a:r>
                        <a:rPr lang="en-US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: “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ရှိသည်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”)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-0.26037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0.033644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*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3772591354"/>
                  </a:ext>
                </a:extLst>
              </a:tr>
              <a:tr h="332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ခြင်္သေ့အဆွဲခံရဖူးသည့်မွေးမြူရေးတိရစ္ဆာန်အရေအတွက်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0.019026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0.115879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2519344259"/>
                  </a:ext>
                </a:extLst>
              </a:tr>
              <a:tr h="7719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ခြင်္သေ့များ၏နစ်နာမှုသည်မည်သူနှင့်မျှမဆိုင် 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(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တိုင်းတာချက်အဆင့်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:  “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ခြင်္သေ့များ၏နစ်နာမှုသည်တစ်စုံတစ်ဦးနှင့်သက်ဆိုင်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”)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0.134182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0.206846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1315978221"/>
                  </a:ext>
                </a:extLst>
              </a:tr>
              <a:tr h="332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ရွာထဲမှပဋိပက္ခအဆင့်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-2.26E-05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0.987132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444509203"/>
                  </a:ext>
                </a:extLst>
              </a:tr>
              <a:tr h="7719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ခြင်္သေ့တိုက်ခိုက်ခံရသူအားမသိ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(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တိုင်းတာချက်အဆင့်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: “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ခြင်္သေ့တိုက်ခိုက်ခံရသူအားသိ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”)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-0.04395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0.675861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610465442"/>
                  </a:ext>
                </a:extLst>
              </a:tr>
              <a:tr h="2627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ခြင်္သေ့များရွာထဲဝင်လာနှုန်း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-0.02244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0.906356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442856413"/>
                  </a:ext>
                </a:extLst>
              </a:tr>
              <a:tr h="332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ခြင်္သေ့ကြောက်စိတ်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-0.20829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0.0953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.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4087684232"/>
                  </a:ext>
                </a:extLst>
              </a:tr>
              <a:tr h="5173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အခြားသောတောရိုင်းတိရစ္ဆာန်များ၏အန္တရာယ်အားကြုံဖူး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(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တိုင်းတာချက်အဆင့်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:  “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အခြားသောတောရိုင်းတိရစ္ဆာန်များ၏ အန္တရာယ်အားမကြုံဖူး”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)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-0.11135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0.292281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3794000504"/>
                  </a:ext>
                </a:extLst>
              </a:tr>
              <a:tr h="332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အမျိုးသားဥယျာဉ်မှရရှိသော မှတ်ယူသည့်အိမ်ထောင်စုအကျိုးကျေးဇူး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0.504315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0.00187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**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1822983616"/>
                  </a:ext>
                </a:extLst>
              </a:tr>
              <a:tr h="332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လူမှုဆက်ဆံရေးနှုန်းထား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-0.89776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2.66E-10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***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167944512"/>
                  </a:ext>
                </a:extLst>
              </a:tr>
              <a:tr h="332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လူမှုပတ်ဝန်းကျင်အတွင်းထောက်ပံ့မှု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0.094238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0.472148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2545855854"/>
                  </a:ext>
                </a:extLst>
              </a:tr>
              <a:tr h="332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ရာဇဝတ်မှုအားစိုးရိမ်ပူပန်ခြင်း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0.122338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0.221604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1488310081"/>
                  </a:ext>
                </a:extLst>
              </a:tr>
              <a:tr h="332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ရာဇဝတ်မှုအားစိုးရိမ်ပူပန်ခြင်း(</a:t>
                      </a:r>
                      <a:r>
                        <a:rPr lang="en-US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Q)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0.288839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0.010843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*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326428612"/>
                  </a:ext>
                </a:extLst>
              </a:tr>
              <a:tr h="332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ဒေသခံအဖွဲ့အစည်းများ၏ပါဝင်နှုန်း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-0.00293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0.694441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2372437807"/>
                  </a:ext>
                </a:extLst>
              </a:tr>
              <a:tr h="2444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ဘာသာရေးအခြေအနေ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-0.10395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0.453941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133996142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0" y="4663440"/>
            <a:ext cx="2194560" cy="3962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772228" y="782320"/>
            <a:ext cx="4174411" cy="487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6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498"/>
    </mc:Choice>
    <mc:Fallback xmlns="">
      <p:transition spd="slow" advTm="234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82ACEB3-232C-498A-92FA-D4F269564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796212"/>
              </p:ext>
            </p:extLst>
          </p:nvPr>
        </p:nvGraphicFramePr>
        <p:xfrm>
          <a:off x="-12622" y="8962"/>
          <a:ext cx="5786335" cy="68400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22414">
                  <a:extLst>
                    <a:ext uri="{9D8B030D-6E8A-4147-A177-3AD203B41FA5}">
                      <a16:colId xmlns:a16="http://schemas.microsoft.com/office/drawing/2014/main" val="3308772427"/>
                    </a:ext>
                  </a:extLst>
                </a:gridCol>
                <a:gridCol w="841622">
                  <a:extLst>
                    <a:ext uri="{9D8B030D-6E8A-4147-A177-3AD203B41FA5}">
                      <a16:colId xmlns:a16="http://schemas.microsoft.com/office/drawing/2014/main" val="219406576"/>
                    </a:ext>
                  </a:extLst>
                </a:gridCol>
                <a:gridCol w="748449">
                  <a:extLst>
                    <a:ext uri="{9D8B030D-6E8A-4147-A177-3AD203B41FA5}">
                      <a16:colId xmlns:a16="http://schemas.microsoft.com/office/drawing/2014/main" val="88237062"/>
                    </a:ext>
                  </a:extLst>
                </a:gridCol>
                <a:gridCol w="373850">
                  <a:extLst>
                    <a:ext uri="{9D8B030D-6E8A-4147-A177-3AD203B41FA5}">
                      <a16:colId xmlns:a16="http://schemas.microsoft.com/office/drawing/2014/main" val="319175275"/>
                    </a:ext>
                  </a:extLst>
                </a:gridCol>
              </a:tblGrid>
              <a:tr h="2863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ကိန်းရှင်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ခန့်မှန်းခြ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ေ</a:t>
                      </a: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 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P-value 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 *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/>
                </a:tc>
                <a:extLst>
                  <a:ext uri="{0D108BD9-81ED-4DB2-BD59-A6C34878D82A}">
                    <a16:rowId xmlns:a16="http://schemas.microsoft.com/office/drawing/2014/main" val="1638948858"/>
                  </a:ext>
                </a:extLst>
              </a:tr>
              <a:tr h="394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အသက်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-0.02531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1.28E-08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***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3157930226"/>
                  </a:ext>
                </a:extLst>
              </a:tr>
              <a:tr h="394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အမျိုးသမီး 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(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တိုင်းတာချက်အဆင့်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: “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အမျိုးသား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”)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0.116617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0.303346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1976692407"/>
                  </a:ext>
                </a:extLst>
              </a:tr>
              <a:tr h="394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 err="1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Nambya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 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လူမျိုးစု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 (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တိုင်းတာချက်အဆင့်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: “Ndebele”)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-0.32201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0.043356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*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840562765"/>
                  </a:ext>
                </a:extLst>
              </a:tr>
              <a:tr h="394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Tonga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 လူမျိုးစု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0.473547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0.001956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**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1558663118"/>
                  </a:ext>
                </a:extLst>
              </a:tr>
              <a:tr h="394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အခြားလူမျိုးစု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0.08445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0.683788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708361322"/>
                  </a:ext>
                </a:extLst>
              </a:tr>
              <a:tr h="2863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ပညာရေး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-0.48016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0.014725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*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2167172727"/>
                  </a:ext>
                </a:extLst>
              </a:tr>
              <a:tr h="394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အိမ်ထောင်ရှိ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(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တိုင်းတာချက်အဆင့်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: 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လူလွတ်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)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-0.08479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0.53195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1931535682"/>
                  </a:ext>
                </a:extLst>
              </a:tr>
              <a:tr h="394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မုဆိုးမ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 (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တိုင်းတာချက်အဆင့်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: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လူလွတ်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)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0.189786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0.402403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1316580276"/>
                  </a:ext>
                </a:extLst>
              </a:tr>
              <a:tr h="394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တစ်ခုလပ်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 (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တိုင်းတာချက်အဆင့်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: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လူလွတ်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)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-0.21592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0.421553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2267138636"/>
                  </a:ext>
                </a:extLst>
              </a:tr>
              <a:tr h="394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ဟွမ်ဂီမှသက်ရှိအချိုးအစား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-0.0149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0.919918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3520846123"/>
                  </a:ext>
                </a:extLst>
              </a:tr>
              <a:tr h="394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ရုပ်ပိုင်းဆိုင်ရာအခြေအနေ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0.635437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0.000879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***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3358942700"/>
                  </a:ext>
                </a:extLst>
              </a:tr>
              <a:tr h="394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စုစုပေါင်းချမ်းသာကြွယ်ဝမှု(ထပ်ညွှန်း)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0.012476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0.003143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**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910806143"/>
                  </a:ext>
                </a:extLst>
              </a:tr>
              <a:tr h="6914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အခြားပတ်ဝန်းကျင်နဲ့နှိုင်းယှဉ်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မှတ်ယူထားသော ချမ်းသာကြွယ်ဝမှု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0.895459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2.68E-07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***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4282106923"/>
                  </a:ext>
                </a:extLst>
              </a:tr>
              <a:tr h="5938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ချမ်းသာကြွယ်ဝမှုမရှိ 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(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တိုင်းတာချက်အဆင့်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:  “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ချမ်းသာကြွယ်ဝမှုရှိ”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)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-0.06034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0.672255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1999151766"/>
                  </a:ext>
                </a:extLst>
              </a:tr>
              <a:tr h="394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မျှဝေသုံးစွဲသောချမ်းသာကြွယ်ဝမှု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0.241389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0.064446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.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2661907539"/>
                  </a:ext>
                </a:extLst>
              </a:tr>
              <a:tr h="252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တိရစ္ဆာန်များဖြင့်မသက်ဆိုင်သော ချမ်းသာပျော်ရွှင်မှုအခြေအနေ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-0.20492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0.285652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69575802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5F68F85-165D-477C-8B67-FDC664EBE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747158"/>
              </p:ext>
            </p:extLst>
          </p:nvPr>
        </p:nvGraphicFramePr>
        <p:xfrm>
          <a:off x="5786335" y="17928"/>
          <a:ext cx="6405665" cy="68464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50732">
                  <a:extLst>
                    <a:ext uri="{9D8B030D-6E8A-4147-A177-3AD203B41FA5}">
                      <a16:colId xmlns:a16="http://schemas.microsoft.com/office/drawing/2014/main" val="2166215949"/>
                    </a:ext>
                  </a:extLst>
                </a:gridCol>
                <a:gridCol w="796536">
                  <a:extLst>
                    <a:ext uri="{9D8B030D-6E8A-4147-A177-3AD203B41FA5}">
                      <a16:colId xmlns:a16="http://schemas.microsoft.com/office/drawing/2014/main" val="815916647"/>
                    </a:ext>
                  </a:extLst>
                </a:gridCol>
                <a:gridCol w="844231">
                  <a:extLst>
                    <a:ext uri="{9D8B030D-6E8A-4147-A177-3AD203B41FA5}">
                      <a16:colId xmlns:a16="http://schemas.microsoft.com/office/drawing/2014/main" val="3037387323"/>
                    </a:ext>
                  </a:extLst>
                </a:gridCol>
                <a:gridCol w="414166">
                  <a:extLst>
                    <a:ext uri="{9D8B030D-6E8A-4147-A177-3AD203B41FA5}">
                      <a16:colId xmlns:a16="http://schemas.microsoft.com/office/drawing/2014/main" val="2502718730"/>
                    </a:ext>
                  </a:extLst>
                </a:gridCol>
              </a:tblGrid>
              <a:tr h="2508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ကိန်းရှင်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ခန့်မှန်းခြေ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P-value 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 *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/>
                </a:tc>
                <a:extLst>
                  <a:ext uri="{0D108BD9-81ED-4DB2-BD59-A6C34878D82A}">
                    <a16:rowId xmlns:a16="http://schemas.microsoft.com/office/drawing/2014/main" val="1703488069"/>
                  </a:ext>
                </a:extLst>
              </a:tr>
              <a:tr h="5173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မွေးမြူရေးတိရစ္ဆာန်မပိုင်ဆိုင်ခြင်း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(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တိုင်းတာချက်အဆင့်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:  “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မွေးမြူရေးတိရစ္ဆာန်ပိုင်ဆိုင်ခြင်း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”)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0.891295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4.22E-06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***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3166559536"/>
                  </a:ext>
                </a:extLst>
              </a:tr>
              <a:tr h="5173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ခြင်္သေ့အဆွဲခံရဖူးသည့်မွေးမြူရေးတိရစ္ဆာန်ရှိမရှိ 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(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တိုင်းတာချက်အဆင့်</a:t>
                      </a:r>
                      <a:r>
                        <a:rPr lang="en-US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: “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ရှိသည်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”)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-0.26037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0.033644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*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3772591354"/>
                  </a:ext>
                </a:extLst>
              </a:tr>
              <a:tr h="332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ခြင်္သေ့အဆွဲခံရဖူးသည့်မွေးမြူရေးတိရစ္ဆာန်အရေအတွက်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0.019026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0.115879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2519344259"/>
                  </a:ext>
                </a:extLst>
              </a:tr>
              <a:tr h="7719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ခြင်္သေ့များ၏နစ်နာမှုသည်မည်သူနှင့်မျှမဆိုင် 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(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တိုင်းတာချက်အဆင့်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:  “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ခြင်္သေ့များ၏နစ်နာမှုသည်တစ်စုံတစ်ဦးနှင့်သက်ဆိုင်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”)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0.134182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0.206846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1315978221"/>
                  </a:ext>
                </a:extLst>
              </a:tr>
              <a:tr h="332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ရွာထဲမှပဋိပက္ခအဆင့်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-2.26E-05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0.987132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444509203"/>
                  </a:ext>
                </a:extLst>
              </a:tr>
              <a:tr h="7719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ခြင်္သေ့တိုက်ခိုက်ခံရသူအားမသိ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(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တိုင်းတာချက်အဆင့်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: “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ခြင်္သေ့တိုက်ခိုက်ခံရသူအားသိ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”)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-0.04395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0.675861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610465442"/>
                  </a:ext>
                </a:extLst>
              </a:tr>
              <a:tr h="2627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ခြင်္သေ့များရွာထဲဝင်လာနှုန်း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-0.02244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0.906356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442856413"/>
                  </a:ext>
                </a:extLst>
              </a:tr>
              <a:tr h="332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ခြင်္သေ့ကြောက်စိတ်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-0.20829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0.0953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.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4087684232"/>
                  </a:ext>
                </a:extLst>
              </a:tr>
              <a:tr h="5173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အခြားသောတောရိုင်းတိရစ္ဆာန်များ၏အန္တရာယ်အားကြုံဖူး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(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တိုင်းတာချက်အဆင့်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:  “</a:t>
                      </a: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အခြားသောတောရိုင်းတိရစ္ဆာန်များ၏ အန္တရာယ်အားမကြုံဖူး”</a:t>
                      </a: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)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-0.11135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0.292281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3794000504"/>
                  </a:ext>
                </a:extLst>
              </a:tr>
              <a:tr h="332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အမျိုးသားဥယျာဉ်မှရရှိသော မှတ်ယူသည့်အိမ်ထောင်စုအကျိုးကျေးဇူး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0.504315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0.00187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**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1822983616"/>
                  </a:ext>
                </a:extLst>
              </a:tr>
              <a:tr h="332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လူမှုဆက်ဆံရေးနှုန်းထား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-0.89776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2.66E-10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***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167944512"/>
                  </a:ext>
                </a:extLst>
              </a:tr>
              <a:tr h="332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လူမှုပတ်ဝန်းကျင်အတွင်းထောက်ပံ့မှု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0.094238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0.472148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2545855854"/>
                  </a:ext>
                </a:extLst>
              </a:tr>
              <a:tr h="332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ရာဇဝတ်မှုအားစိုးရိမ်ပူပန်ခြင်း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0.122338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0.221604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1488310081"/>
                  </a:ext>
                </a:extLst>
              </a:tr>
              <a:tr h="332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ရာဇဝတ်မှုအားစိုးရိမ်ပူပန်ခြင်း(</a:t>
                      </a:r>
                      <a:r>
                        <a:rPr lang="en-US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Q)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0.288839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0.010843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*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326428612"/>
                  </a:ext>
                </a:extLst>
              </a:tr>
              <a:tr h="332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ဒေသခံအဖွဲ့အစည်းများ၏ပါဝင်နှုန်း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-0.00293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0.694441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2372437807"/>
                  </a:ext>
                </a:extLst>
              </a:tr>
              <a:tr h="2444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my-MM" sz="11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ဘာသာရေးအခြေအနေ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-0.10395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0.453941</a:t>
                      </a:r>
                      <a:endParaRPr lang="en-GB" sz="110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133996142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0" y="4663440"/>
            <a:ext cx="2194560" cy="3962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772228" y="782320"/>
            <a:ext cx="4174411" cy="487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4844229" y="1727635"/>
            <a:ext cx="6654799" cy="31445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43" descr="https://i1.wp.com/indicatorwarehouse.com/wp-content/uploads/2013/10/Lion-Money12.jpg?ssl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265" y="3624502"/>
            <a:ext cx="2585217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99529" y="2306796"/>
            <a:ext cx="64597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-0.260 / 0.012 = -20.867</a:t>
            </a:r>
          </a:p>
          <a:p>
            <a:endParaRPr lang="en-GB" sz="2400" dirty="0"/>
          </a:p>
          <a:p>
            <a:r>
              <a:rPr lang="my-MM" sz="24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မွေးမြူရေးတိရစ္ဆာန်ဆုံးရှုံးမှုတန်ဖိုး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= - 21</a:t>
            </a:r>
            <a:r>
              <a:rPr lang="my-MM" sz="24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ဒေါ်လာ</a:t>
            </a:r>
            <a:endParaRPr lang="en-GB" sz="2400" dirty="0">
              <a:solidFill>
                <a:srgbClr val="FF0000"/>
              </a:solidFill>
              <a:latin typeface="Pyidaungsu" panose="020B0502040204020203" pitchFamily="34" charset="0"/>
              <a:ea typeface="Calibri" panose="020F0502020204030204" pitchFamily="34" charset="0"/>
              <a:cs typeface="Pyidaungsu" panose="020B0502040204020203" pitchFamily="34" charset="0"/>
            </a:endParaRPr>
          </a:p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206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56"/>
    </mc:Choice>
    <mc:Fallback xmlns="">
      <p:transition spd="slow" advTm="70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မြန်မာနိုင်ငံတွင်အသုံးချနိုင်သည့်နေရာများ</a:t>
            </a:r>
            <a:endParaRPr lang="en-GB" sz="40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475205" cy="4351338"/>
          </a:xfrm>
        </p:spPr>
        <p:txBody>
          <a:bodyPr/>
          <a:lstStyle/>
          <a:p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လမ်းနှင့်ရထားများ</a:t>
            </a:r>
            <a:endParaRPr lang="en-GB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ရေအားလျှပ်စစ်ဆည်များ</a:t>
            </a:r>
            <a:endParaRPr lang="en-US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ဦးစားပေးဆောင်ရွက်သင့်သည့်</a:t>
            </a:r>
            <a:br>
              <a:rPr lang="en-US" sz="2400" dirty="0"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ကျန်းမာရေးစောင့်ရှောက်မှုများ</a:t>
            </a:r>
            <a:endParaRPr lang="my-MM" dirty="0"/>
          </a:p>
        </p:txBody>
      </p:sp>
      <p:pic>
        <p:nvPicPr>
          <p:cNvPr id="12292" name="Picture 4" descr="Trouble for Belt and Road in Myanmar | China Dialog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953" y="1690688"/>
            <a:ext cx="6725497" cy="403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88953" y="5807631"/>
            <a:ext cx="688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မြန်မာနိုင်ငံမှ ရပ်ဝန်းတစ်ခုလမ်းကြောင်းတစ်ခု</a:t>
            </a:r>
            <a:r>
              <a:rPr lang="en-GB" dirty="0">
                <a:solidFill>
                  <a:schemeClr val="accent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Image: chinadialogue.net </a:t>
            </a:r>
          </a:p>
        </p:txBody>
      </p:sp>
      <p:pic>
        <p:nvPicPr>
          <p:cNvPr id="12294" name="Picture 6" descr="Immunization programme to include rotavirus and fourth diphtheria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86" y="3867665"/>
            <a:ext cx="4210124" cy="280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76910" y="6336456"/>
            <a:ext cx="528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ကာကွယ်ဆေးထိုးလုပ်ငန်းစဉ်</a:t>
            </a:r>
            <a:r>
              <a:rPr lang="en-GB" dirty="0">
                <a:solidFill>
                  <a:schemeClr val="accent3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 Image: reliefweb.int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94"/>
    </mc:Choice>
    <mc:Fallback xmlns="">
      <p:transition spd="slow" advTm="57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ကျေးဇူးတင်ပါတယ်</a:t>
            </a:r>
            <a:r>
              <a:rPr lang="en-US" sz="40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အရာရာအဆင်ပြေပါစေ</a:t>
            </a:r>
            <a:r>
              <a:rPr lang="en-US" sz="4000" dirty="0">
                <a:latin typeface="Pyidaungsu" panose="020B0502040204020203" pitchFamily="34" charset="0"/>
                <a:cs typeface="Pyidaungsu" panose="020B0502040204020203" pitchFamily="34" charset="0"/>
              </a:rPr>
              <a:t>!</a:t>
            </a:r>
            <a:endParaRPr lang="en-GB" sz="40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မေးချင်တာရှိလျှင် အားမနာဘဲဆက်သွယ်မေးမြန်းနိုင်ပါတယ်။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  <a:t>Kim Solve Jacobsen</a:t>
            </a:r>
          </a:p>
          <a:p>
            <a:pPr marL="0" indent="0">
              <a:buNone/>
            </a:pPr>
            <a: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  <a:t>kimsjacobsen@gmail.com</a:t>
            </a:r>
          </a:p>
        </p:txBody>
      </p:sp>
      <p:pic>
        <p:nvPicPr>
          <p:cNvPr id="4" name="Picture 2" descr="Image result for university of oxford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075" y="5634582"/>
            <a:ext cx="1030630" cy="103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firstclasshonours.com/ekmps/shops/sensebdl/resources/Design/lse-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690" y="5441794"/>
            <a:ext cx="2832410" cy="141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4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9"/>
    </mc:Choice>
    <mc:Fallback xmlns="">
      <p:transition spd="slow" advTm="5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ဆက်လက်ဖတ်ရှုရန်</a:t>
            </a:r>
            <a:endParaRPr lang="en-GB" sz="40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George, M., 2012. Happiness Economics from 35,000 Feet. </a:t>
            </a:r>
            <a:r>
              <a:rPr lang="en-US" i="1" dirty="0"/>
              <a:t>Journal of Economic Surveys</a:t>
            </a:r>
            <a:r>
              <a:rPr lang="en-US" dirty="0"/>
              <a:t>, (26), p.4.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GB" dirty="0"/>
              <a:t>Fujiwara 2013, A General Method for Valuing Non-Market Goods Using wellbeing data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err="1"/>
              <a:t>Agarwala</a:t>
            </a:r>
            <a:r>
              <a:rPr lang="en-GB" dirty="0"/>
              <a:t> et al. 2016 Assessing the Relationship Between Human Well-being and ecosystem services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Dolan et al. 2011 Measuring Subjective wellbeing for public policy</a:t>
            </a:r>
          </a:p>
        </p:txBody>
      </p:sp>
    </p:spTree>
    <p:extLst>
      <p:ext uri="{BB962C8B-B14F-4D97-AF65-F5344CB8AC3E}">
        <p14:creationId xmlns:p14="http://schemas.microsoft.com/office/powerpoint/2010/main" val="922967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435" y="256509"/>
            <a:ext cx="10515600" cy="1325563"/>
          </a:xfrm>
        </p:spPr>
        <p:txBody>
          <a:bodyPr>
            <a:normAutofit/>
          </a:bodyPr>
          <a:lstStyle/>
          <a:p>
            <a:r>
              <a:rPr lang="my-MM" sz="3600" dirty="0">
                <a:latin typeface="Pyidaungsu" panose="020B0502040204020203" pitchFamily="34" charset="0"/>
                <a:cs typeface="Pyidaungsu" panose="020B0502040204020203" pitchFamily="34" charset="0"/>
              </a:rPr>
              <a:t>သာယာချမ်းမြေ့မှုဆိုသည်မှာ အဘယ်နည်း</a:t>
            </a:r>
            <a:r>
              <a:rPr lang="en-US" sz="3600" dirty="0">
                <a:latin typeface="Pyidaungsu" panose="020B0502040204020203" pitchFamily="34" charset="0"/>
                <a:cs typeface="Pyidaungsu" panose="020B0502040204020203" pitchFamily="34" charset="0"/>
              </a:rPr>
              <a:t>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43" y="1609725"/>
            <a:ext cx="8095735" cy="50323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my-MM" sz="2200" dirty="0">
                <a:latin typeface="Pyidaungsu" panose="020B0502040204020203" pitchFamily="34" charset="0"/>
                <a:cs typeface="Pyidaungsu" panose="020B0502040204020203" pitchFamily="34" charset="0"/>
              </a:rPr>
              <a:t>နေ့စဉ်ဘဝ၌ ပျော်ရွှင်မှုဟု ခေါ်ဆိုလေ့ရှိ</a:t>
            </a:r>
            <a:endParaRPr lang="en-GB" sz="22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70000"/>
              </a:lnSpc>
            </a:pPr>
            <a:r>
              <a:rPr lang="my-MM" sz="2200" dirty="0">
                <a:latin typeface="Pyidaungsu" panose="020B0502040204020203" pitchFamily="34" charset="0"/>
                <a:cs typeface="Pyidaungsu" panose="020B0502040204020203" pitchFamily="34" charset="0"/>
              </a:rPr>
              <a:t>သာယာချမ်းမြေ့မှုအား အဓိပ္ပာယ်သတ်မှတ်ပုံအမျိုးမျိုးရှိ</a:t>
            </a:r>
            <a:r>
              <a:rPr lang="en-GB" sz="2200" dirty="0">
                <a:latin typeface="Pyidaungsu" panose="020B0502040204020203" pitchFamily="34" charset="0"/>
                <a:cs typeface="Pyidaungsu" panose="020B0502040204020203" pitchFamily="34" charset="0"/>
              </a:rPr>
              <a:t> (</a:t>
            </a:r>
            <a:r>
              <a:rPr lang="my-MM" sz="2200" dirty="0">
                <a:latin typeface="Pyidaungsu" panose="020B0502040204020203" pitchFamily="34" charset="0"/>
                <a:cs typeface="Pyidaungsu" panose="020B0502040204020203" pitchFamily="34" charset="0"/>
              </a:rPr>
              <a:t>ပညာရေးနယ်ပယ်နှင့်</a:t>
            </a:r>
            <a:r>
              <a:rPr lang="my-MM" sz="2200">
                <a:latin typeface="Pyidaungsu" panose="020B0502040204020203" pitchFamily="34" charset="0"/>
                <a:cs typeface="Pyidaungsu" panose="020B0502040204020203" pitchFamily="34" charset="0"/>
              </a:rPr>
              <a:t>အသုံးချမ</a:t>
            </a:r>
            <a:r>
              <a:rPr lang="my-MM" sz="2200" dirty="0">
                <a:latin typeface="Pyidaungsu" panose="020B0502040204020203" pitchFamily="34" charset="0"/>
                <a:cs typeface="Pyidaungsu" panose="020B0502040204020203" pitchFamily="34" charset="0"/>
              </a:rPr>
              <a:t>ှုရည်ရွယ်ချက်ပေါ်မူတည်)</a:t>
            </a:r>
          </a:p>
          <a:p>
            <a:pPr>
              <a:lnSpc>
                <a:spcPct val="170000"/>
              </a:lnSpc>
            </a:pPr>
            <a:r>
              <a:rPr lang="my-MM" sz="2200" dirty="0">
                <a:latin typeface="Pyidaungsu" panose="020B0502040204020203" pitchFamily="34" charset="0"/>
                <a:cs typeface="Pyidaungsu" panose="020B0502040204020203" pitchFamily="34" charset="0"/>
              </a:rPr>
              <a:t>ဥပမာ</a:t>
            </a:r>
            <a:r>
              <a:rPr lang="en-GB" sz="2200" dirty="0">
                <a:latin typeface="Pyidaungsu" panose="020B0502040204020203" pitchFamily="34" charset="0"/>
                <a:cs typeface="Pyidaungsu" panose="020B0502040204020203" pitchFamily="34" charset="0"/>
              </a:rPr>
              <a:t>: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2200" dirty="0">
                <a:latin typeface="Pyidaungsu" panose="020B0502040204020203" pitchFamily="34" charset="0"/>
                <a:cs typeface="Pyidaungsu" panose="020B0502040204020203" pitchFamily="34" charset="0"/>
              </a:rPr>
              <a:t>	- </a:t>
            </a:r>
            <a:r>
              <a:rPr lang="my-MM" sz="2200" dirty="0">
                <a:latin typeface="Pyidaungsu" panose="020B0502040204020203" pitchFamily="34" charset="0"/>
                <a:cs typeface="Pyidaungsu" panose="020B0502040204020203" pitchFamily="34" charset="0"/>
              </a:rPr>
              <a:t>ဘဝဦးတည်ချက်စာရင်း</a:t>
            </a:r>
            <a:r>
              <a:rPr lang="en-GB" sz="22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2200" dirty="0">
                <a:latin typeface="Pyidaungsu" panose="020B0502040204020203" pitchFamily="34" charset="0"/>
                <a:cs typeface="Pyidaungsu" panose="020B0502040204020203" pitchFamily="34" charset="0"/>
              </a:rPr>
              <a:t>	- </a:t>
            </a:r>
            <a:r>
              <a:rPr lang="my-MM" sz="2200" dirty="0">
                <a:latin typeface="Pyidaungsu" panose="020B0502040204020203" pitchFamily="34" charset="0"/>
                <a:cs typeface="Pyidaungsu" panose="020B0502040204020203" pitchFamily="34" charset="0"/>
              </a:rPr>
              <a:t>လုပ်နိုင်စွမ်းချဉ်းကပ်မှု</a:t>
            </a:r>
            <a:r>
              <a:rPr lang="en-GB" sz="2200" dirty="0">
                <a:latin typeface="Pyidaungsu" panose="020B0502040204020203" pitchFamily="34" charset="0"/>
                <a:cs typeface="Pyidaungsu" panose="020B0502040204020203" pitchFamily="34" charset="0"/>
              </a:rPr>
              <a:t> (Amartya Sen)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2200" dirty="0">
                <a:latin typeface="Pyidaungsu" panose="020B0502040204020203" pitchFamily="34" charset="0"/>
                <a:cs typeface="Pyidaungsu" panose="020B0502040204020203" pitchFamily="34" charset="0"/>
              </a:rPr>
              <a:t>	- </a:t>
            </a:r>
            <a:r>
              <a:rPr lang="my-MM" sz="2200" b="1" dirty="0">
                <a:latin typeface="Pyidaungsu" panose="020B0502040204020203" pitchFamily="34" charset="0"/>
                <a:cs typeface="Pyidaungsu" panose="020B0502040204020203" pitchFamily="34" charset="0"/>
              </a:rPr>
              <a:t>ပုဂ္ဂလသာယာချမ်းမြေ့မှု</a:t>
            </a:r>
            <a:endParaRPr lang="en-GB" sz="22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4" name="Picture 2" descr="man holding brown stick smil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6" t="17643" r="15514"/>
          <a:stretch/>
        </p:blipFill>
        <p:spPr bwMode="auto">
          <a:xfrm>
            <a:off x="8408585" y="12956"/>
            <a:ext cx="3783415" cy="684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9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48"/>
    </mc:Choice>
    <mc:Fallback xmlns="">
      <p:transition spd="slow" advTm="18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y-MM" sz="3600" dirty="0">
                <a:latin typeface="Pyidaungsu" panose="020B0502040204020203" pitchFamily="34" charset="0"/>
                <a:cs typeface="Pyidaungsu" panose="020B0502040204020203" pitchFamily="34" charset="0"/>
              </a:rPr>
              <a:t>ပုဂ္ဂလသာယာချမ်းမြေ့မှုအား မည်သို့တွက်ချက်သနည်း</a:t>
            </a:r>
            <a:r>
              <a:rPr lang="en-US" sz="3600" dirty="0">
                <a:latin typeface="Pyidaungsu" panose="020B0502040204020203" pitchFamily="34" charset="0"/>
                <a:cs typeface="Pyidaungsu" panose="020B0502040204020203" pitchFamily="34" charset="0"/>
              </a:rPr>
              <a:t>?</a:t>
            </a:r>
            <a:endParaRPr lang="en-GB" sz="36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  <a:t>“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ပျမ်းမျှအနေဖြင့် လက်ရှိ သင်၏ဘဝကိုသင်ဘယ်လောက်ထိကျေနပ်မှုရှိလဲ</a:t>
            </a:r>
            <a: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  <a:t>? (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ကျန်းမာရေး အလုပ်အကိုင်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ငွေကြေး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မိသားစုဘဝ စသည်တို့ကိုအကုန်ထည့်တွက်ပါ)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”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57FE016-0106-438D-A98C-063D4D2889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995779"/>
              </p:ext>
            </p:extLst>
          </p:nvPr>
        </p:nvGraphicFramePr>
        <p:xfrm>
          <a:off x="856742" y="4126800"/>
          <a:ext cx="10938570" cy="1180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7960">
                  <a:extLst>
                    <a:ext uri="{9D8B030D-6E8A-4147-A177-3AD203B41FA5}">
                      <a16:colId xmlns:a16="http://schemas.microsoft.com/office/drawing/2014/main" val="3201887133"/>
                    </a:ext>
                  </a:extLst>
                </a:gridCol>
                <a:gridCol w="884114">
                  <a:extLst>
                    <a:ext uri="{9D8B030D-6E8A-4147-A177-3AD203B41FA5}">
                      <a16:colId xmlns:a16="http://schemas.microsoft.com/office/drawing/2014/main" val="2679649331"/>
                    </a:ext>
                  </a:extLst>
                </a:gridCol>
                <a:gridCol w="778086">
                  <a:extLst>
                    <a:ext uri="{9D8B030D-6E8A-4147-A177-3AD203B41FA5}">
                      <a16:colId xmlns:a16="http://schemas.microsoft.com/office/drawing/2014/main" val="2635381116"/>
                    </a:ext>
                  </a:extLst>
                </a:gridCol>
                <a:gridCol w="986720">
                  <a:extLst>
                    <a:ext uri="{9D8B030D-6E8A-4147-A177-3AD203B41FA5}">
                      <a16:colId xmlns:a16="http://schemas.microsoft.com/office/drawing/2014/main" val="2517761363"/>
                    </a:ext>
                  </a:extLst>
                </a:gridCol>
                <a:gridCol w="831105">
                  <a:extLst>
                    <a:ext uri="{9D8B030D-6E8A-4147-A177-3AD203B41FA5}">
                      <a16:colId xmlns:a16="http://schemas.microsoft.com/office/drawing/2014/main" val="4267137007"/>
                    </a:ext>
                  </a:extLst>
                </a:gridCol>
                <a:gridCol w="949952">
                  <a:extLst>
                    <a:ext uri="{9D8B030D-6E8A-4147-A177-3AD203B41FA5}">
                      <a16:colId xmlns:a16="http://schemas.microsoft.com/office/drawing/2014/main" val="2183892982"/>
                    </a:ext>
                  </a:extLst>
                </a:gridCol>
                <a:gridCol w="912332">
                  <a:extLst>
                    <a:ext uri="{9D8B030D-6E8A-4147-A177-3AD203B41FA5}">
                      <a16:colId xmlns:a16="http://schemas.microsoft.com/office/drawing/2014/main" val="4130196865"/>
                    </a:ext>
                  </a:extLst>
                </a:gridCol>
                <a:gridCol w="1006386">
                  <a:extLst>
                    <a:ext uri="{9D8B030D-6E8A-4147-A177-3AD203B41FA5}">
                      <a16:colId xmlns:a16="http://schemas.microsoft.com/office/drawing/2014/main" val="2558096813"/>
                    </a:ext>
                  </a:extLst>
                </a:gridCol>
                <a:gridCol w="1025196">
                  <a:extLst>
                    <a:ext uri="{9D8B030D-6E8A-4147-A177-3AD203B41FA5}">
                      <a16:colId xmlns:a16="http://schemas.microsoft.com/office/drawing/2014/main" val="3422548890"/>
                    </a:ext>
                  </a:extLst>
                </a:gridCol>
                <a:gridCol w="921737">
                  <a:extLst>
                    <a:ext uri="{9D8B030D-6E8A-4147-A177-3AD203B41FA5}">
                      <a16:colId xmlns:a16="http://schemas.microsoft.com/office/drawing/2014/main" val="3012021097"/>
                    </a:ext>
                  </a:extLst>
                </a:gridCol>
                <a:gridCol w="1344982">
                  <a:extLst>
                    <a:ext uri="{9D8B030D-6E8A-4147-A177-3AD203B41FA5}">
                      <a16:colId xmlns:a16="http://schemas.microsoft.com/office/drawing/2014/main" val="1252373701"/>
                    </a:ext>
                  </a:extLst>
                </a:gridCol>
              </a:tblGrid>
              <a:tr h="540712">
                <a:tc>
                  <a:txBody>
                    <a:bodyPr/>
                    <a:lstStyle/>
                    <a:p>
                      <a:r>
                        <a:rPr lang="my-MM" baseline="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လုံးဝ</a:t>
                      </a:r>
                      <a:endParaRPr lang="en-US" baseline="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  <a:p>
                      <a:r>
                        <a:rPr lang="my-MM" baseline="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ကျေနပ်မှုမရှိ</a:t>
                      </a:r>
                      <a:endParaRPr lang="en-GB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baseline="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အပြည့်အဝ</a:t>
                      </a:r>
                      <a:endParaRPr lang="en-US" baseline="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  <a:p>
                      <a:r>
                        <a:rPr lang="my-MM" baseline="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ကျေနပ်မှုရှိ</a:t>
                      </a:r>
                      <a:endParaRPr lang="en-GB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631618"/>
                  </a:ext>
                </a:extLst>
              </a:tr>
              <a:tr h="540712">
                <a:tc>
                  <a:txBody>
                    <a:bodyPr/>
                    <a:lstStyle/>
                    <a:p>
                      <a:r>
                        <a:rPr lang="my-MM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၀</a:t>
                      </a:r>
                      <a:endParaRPr lang="en-GB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၁</a:t>
                      </a:r>
                      <a:endParaRPr lang="en-GB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၂</a:t>
                      </a:r>
                      <a:endParaRPr lang="en-GB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၃</a:t>
                      </a:r>
                      <a:endParaRPr lang="en-GB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၄</a:t>
                      </a:r>
                      <a:endParaRPr lang="en-GB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၅</a:t>
                      </a:r>
                      <a:endParaRPr lang="en-GB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၆</a:t>
                      </a:r>
                      <a:endParaRPr lang="en-GB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၇</a:t>
                      </a:r>
                      <a:endParaRPr lang="en-GB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၈</a:t>
                      </a:r>
                      <a:endParaRPr lang="en-GB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၉</a:t>
                      </a:r>
                      <a:endParaRPr lang="en-GB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၁၀</a:t>
                      </a:r>
                      <a:endParaRPr lang="en-GB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629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670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41"/>
    </mc:Choice>
    <mc:Fallback xmlns="">
      <p:transition spd="slow" advTm="39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247" y="387782"/>
            <a:ext cx="10515600" cy="1325563"/>
          </a:xfrm>
        </p:spPr>
        <p:txBody>
          <a:bodyPr>
            <a:normAutofit/>
          </a:bodyPr>
          <a:lstStyle/>
          <a:p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ပုဂ္ဂလသာယာချမ်းမြေ့မှုကို ဘယ်မှာအသုံးချနိုင်လဲ</a:t>
            </a:r>
            <a:r>
              <a:rPr lang="en-US" sz="4000" dirty="0">
                <a:latin typeface="Pyidaungsu" panose="020B0502040204020203" pitchFamily="34" charset="0"/>
                <a:cs typeface="Pyidaungsu" panose="020B0502040204020203" pitchFamily="34" charset="0"/>
              </a:rPr>
              <a:t>?</a:t>
            </a:r>
            <a:endParaRPr lang="en-GB" sz="40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1828800"/>
            <a:ext cx="10484224" cy="434816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တက္ကသိုလ်သုတေသနလုပ်ငန်း</a:t>
            </a:r>
            <a: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မူဝါဒ(အစိုးရနှင့် 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NGO 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များ)</a:t>
            </a:r>
          </a:p>
          <a:p>
            <a:pPr>
              <a:lnSpc>
                <a:spcPct val="150000"/>
              </a:lnSpc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တိုးတက်မှုတိုင်းတာခြင်း</a:t>
            </a:r>
            <a:b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  <a:t>(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နိုင်ငံတော်အဆင့်နှင့် နိုင်ငံတကာအဆင့်)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  <a:t> - 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ဥပမာ ကမ္ဘာ့ပျော်ရွှင်မှုအစီရင်ခံစာ</a:t>
            </a:r>
            <a: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ငွေကြေးတန်ဖိုးဖြတ်ခြင်း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32224" t="16337" r="32122" b="8436"/>
          <a:stretch/>
        </p:blipFill>
        <p:spPr bwMode="auto">
          <a:xfrm>
            <a:off x="8183419" y="1597891"/>
            <a:ext cx="3879272" cy="45790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5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82"/>
    </mc:Choice>
    <mc:Fallback xmlns="">
      <p:transition spd="slow" advTm="57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ယူကေအစိုးရ၏ ၂၀၁၀ ခုနှစ်အတွက်</a:t>
            </a:r>
            <a:b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ရသုံးမှန်းခြေအစီရင်ခံစာ</a:t>
            </a:r>
            <a: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780" y="2412592"/>
            <a:ext cx="12063914" cy="203281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3200" dirty="0">
                <a:latin typeface="Pyidaungsu" panose="020B0502040204020203" pitchFamily="34" charset="0"/>
                <a:cs typeface="Pyidaungsu" panose="020B0502040204020203" pitchFamily="34" charset="0"/>
              </a:rPr>
              <a:t>“</a:t>
            </a:r>
            <a:r>
              <a:rPr lang="my-MM" sz="3200" dirty="0">
                <a:latin typeface="Pyidaungsu" panose="020B0502040204020203" pitchFamily="34" charset="0"/>
                <a:cs typeface="Pyidaungsu" panose="020B0502040204020203" pitchFamily="34" charset="0"/>
              </a:rPr>
              <a:t>သာယာချမ်းမြေ့မှုနှင့် စဉ်ဆက်မပြတ်မှုတွင်</a:t>
            </a:r>
            <a:r>
              <a:rPr lang="en-US" sz="32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3200" dirty="0">
                <a:latin typeface="Pyidaungsu" panose="020B0502040204020203" pitchFamily="34" charset="0"/>
                <a:cs typeface="Pyidaungsu" panose="020B0502040204020203" pitchFamily="34" charset="0"/>
              </a:rPr>
              <a:t>ပိုမိုကျယ်ပြန့်သောအညွှန်းများ ဖြစ်လာစေရန် အစိုးရကအထူးဆောင်ရွက်နေပါသည်</a:t>
            </a:r>
            <a:r>
              <a:rPr lang="en-GB" sz="3200" dirty="0">
                <a:latin typeface="Pyidaungsu" panose="020B0502040204020203" pitchFamily="34" charset="0"/>
                <a:cs typeface="Pyidaungsu" panose="020B0502040204020203" pitchFamily="34" charset="0"/>
              </a:rPr>
              <a:t>”</a:t>
            </a:r>
          </a:p>
        </p:txBody>
      </p:sp>
      <p:pic>
        <p:nvPicPr>
          <p:cNvPr id="14338" name="Picture 2" descr="https://images.unsplash.com/photo-1579494461566-a872892683e7?ixlib=rb-1.2.1&amp;ixid=eyJhcHBfaWQiOjEyMDd9&amp;auto=format&amp;fit=crop&amp;w=1000&amp;q=8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1" b="10517"/>
          <a:stretch/>
        </p:blipFill>
        <p:spPr bwMode="auto">
          <a:xfrm>
            <a:off x="1" y="3991232"/>
            <a:ext cx="12192000" cy="283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5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21"/>
    </mc:Choice>
    <mc:Fallback xmlns="">
      <p:transition spd="slow" advTm="27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ဘူတန်နိုင်ငံ၏ နိုင်ငံအဝှမ်းပျမ်းမျှပျော်ရွှင်မှု</a:t>
            </a:r>
            <a:r>
              <a:rPr lang="en-GB" sz="60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  <a:t>“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နိုင်ငံအဝှမ်းပျမ်းမျှထုတ်ကုန်ထက် နိုင်ငံအဝှမ်းပျမ်းမျှပျော်ရွှင်မှုက ပိုမိုအရေးပါကြောင်း ဘူတန်ဘုရင်မှပြောကြားခဲ့”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1026" name="Picture 2" descr="File:Flag of Bhutan alternate.sv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6" y="3158836"/>
            <a:ext cx="4729596" cy="315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hutan's Remarkable Recipe for Happin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122" y="3167132"/>
            <a:ext cx="5975351" cy="314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0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75"/>
    </mc:Choice>
    <mc:Fallback xmlns="">
      <p:transition spd="slow" advTm="64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y-MM" sz="3000" dirty="0">
                <a:latin typeface="Pyidaungsu" panose="020B0502040204020203" pitchFamily="34" charset="0"/>
                <a:cs typeface="Pyidaungsu" panose="020B0502040204020203" pitchFamily="34" charset="0"/>
              </a:rPr>
              <a:t>ပုဂ္ဂလသာယာချမ်းမြေ့မှုအား နယ်ပယ်အသီးသီးတွင် အသုံးပြုထား</a:t>
            </a:r>
            <a:r>
              <a:rPr lang="en-GB" sz="30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အခြေခံအဆောက်အအုံ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ကျန်းမာရေး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သဘာဝပတ်ဝန်းကျင်</a:t>
            </a:r>
          </a:p>
          <a:p>
            <a:pPr>
              <a:lnSpc>
                <a:spcPct val="150000"/>
              </a:lnSpc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ဖွံ့ဖြိုးတိုးတက်မှု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ရာဇဝတ်မှု</a:t>
            </a:r>
            <a: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</p:txBody>
      </p:sp>
      <p:pic>
        <p:nvPicPr>
          <p:cNvPr id="16386" name="Picture 2" descr="water dam under white and blue sk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695" y="1690689"/>
            <a:ext cx="6900305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7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5"/>
    </mc:Choice>
    <mc:Fallback xmlns="">
      <p:transition spd="slow" advTm="15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4FDE60FF607542A8938EF5BD5BE825" ma:contentTypeVersion="6" ma:contentTypeDescription="Create a new document." ma:contentTypeScope="" ma:versionID="42333c817fbedfab4d6888ffca566e4c">
  <xsd:schema xmlns:xsd="http://www.w3.org/2001/XMLSchema" xmlns:xs="http://www.w3.org/2001/XMLSchema" xmlns:p="http://schemas.microsoft.com/office/2006/metadata/properties" xmlns:ns2="1bff5ba4-f8ce-4e5a-8d12-16d349a7a505" targetNamespace="http://schemas.microsoft.com/office/2006/metadata/properties" ma:root="true" ma:fieldsID="59c2ac20afdbb326a6dfe8cb6f114b68" ns2:_="">
    <xsd:import namespace="1bff5ba4-f8ce-4e5a-8d12-16d349a7a5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f5ba4-f8ce-4e5a-8d12-16d349a7a5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6ED6C33-8730-4B4A-B141-2127AD1B8C76}"/>
</file>

<file path=customXml/itemProps2.xml><?xml version="1.0" encoding="utf-8"?>
<ds:datastoreItem xmlns:ds="http://schemas.openxmlformats.org/officeDocument/2006/customXml" ds:itemID="{2BD6254D-0935-45B8-8945-93ECC8876D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F76143-921E-493E-9DB1-5308851C60D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5962</Words>
  <Application>Microsoft Office PowerPoint</Application>
  <PresentationFormat>Widescreen</PresentationFormat>
  <Paragraphs>482</Paragraphs>
  <Slides>35</Slides>
  <Notes>1</Notes>
  <HiddenSlides>0</HiddenSlides>
  <MMClips>34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Pyidaungsu</vt:lpstr>
      <vt:lpstr>Office Theme</vt:lpstr>
      <vt:lpstr>ပျော်ရွှင်မှုသိပ္ပံ  </vt:lpstr>
      <vt:lpstr>ကျွန်ုပ်အကြောင်း</vt:lpstr>
      <vt:lpstr>သာယာချမ်းမြေ့မှုဆိုသည်မှာ အဘယ်နည်း?</vt:lpstr>
      <vt:lpstr>သာယာချမ်းမြေ့မှုဆိုသည်မှာ အဘယ်နည်း?</vt:lpstr>
      <vt:lpstr>ပုဂ္ဂလသာယာချမ်းမြေ့မှုအား မည်သို့တွက်ချက်သနည်း?</vt:lpstr>
      <vt:lpstr>ပုဂ္ဂလသာယာချမ်းမြေ့မှုကို ဘယ်မှာအသုံးချနိုင်လဲ?</vt:lpstr>
      <vt:lpstr>ယူကေအစိုးရ၏ ၂၀၁၀ ခုနှစ်အတွက် ရသုံးမှန်းခြေအစီရင်ခံစာ </vt:lpstr>
      <vt:lpstr>ဘူတန်နိုင်ငံ၏ နိုင်ငံအဝှမ်းပျမ်းမျှပျော်ရွှင်မှု </vt:lpstr>
      <vt:lpstr>ပုဂ္ဂလသာယာချမ်းမြေ့မှုအား နယ်ပယ်အသီးသီးတွင် အသုံးပြုထား </vt:lpstr>
      <vt:lpstr>ရထားလမ်းဝန်ဆောင်မှုရရှိခြင်းက သာယာချမ်းမြေ့မှုကိုတိုးပွားစေ</vt:lpstr>
      <vt:lpstr>လူတွေသည် မြို့ပြပတ်ဝန်းကျင်မှာထက် သဘာဝပတ်ဝန်းကျင်တွင် ပိုမိုပျော်ရွှင်လေ့ရှိကြောင်း တွေ့ရှိ</vt:lpstr>
      <vt:lpstr>မြန်မာနိုင်ငံအနေနဲ့ရော?</vt:lpstr>
      <vt:lpstr>ဤနည်းလမ်းက မည်သို့အလုပ်လုပ်သနည်း?</vt:lpstr>
      <vt:lpstr>အဖြေ: ရီဂရက်ရှင်းမိုဒယ်များ!</vt:lpstr>
      <vt:lpstr> သာယာချမ်းမြေ့မှုအပေါ် ရေသန့်ရရှိမှု၏အကျိုးသက်ရောက်မှု</vt:lpstr>
      <vt:lpstr>သာယာချမ်းမြေ့မှုအပေါ် ရေသန့်ရရှိမှု၏အကျိုးသက်ရောက်မှု</vt:lpstr>
      <vt:lpstr>အချက်အလက်အခြေပြုမိုဒယ်အကြောင်းပြောရအောင်</vt:lpstr>
      <vt:lpstr>စာရင်းအင်းဆော့ဖ်ဝဲ</vt:lpstr>
      <vt:lpstr>နမူနာရလဒ်များ</vt:lpstr>
      <vt:lpstr>ငွေကြေးတန်ဖိုးဖြတ်ခြင်း</vt:lpstr>
      <vt:lpstr>သီးသန့်နည်းလမ်း: ငွေကြေးတန်ဖိုးဖြတ်ခြင်း</vt:lpstr>
      <vt:lpstr>အဘယ်ကြောင့်ငွေကြေးတန်ဖိုးဖြတ်ရသနည်း?</vt:lpstr>
      <vt:lpstr>လက်တွေ့ဥပမာ: အလုပ်လက်မဲ့ဖြစ်ခြင်း၏ဆုံးရှုံးမှုတန်ဖိုး</vt:lpstr>
      <vt:lpstr>PowerPoint Presentation</vt:lpstr>
      <vt:lpstr>လေ့လာချက်မှဥပမာ : ဇင်ဘာဘွေမှခြင်္သေ့များ</vt:lpstr>
      <vt:lpstr>PowerPoint Presentation</vt:lpstr>
      <vt:lpstr>PowerPoint Presentation</vt:lpstr>
      <vt:lpstr>PowerPoint Presentation</vt:lpstr>
      <vt:lpstr>PowerPoint Presentation</vt:lpstr>
      <vt:lpstr>မွေးမြူရေးတိရစ္ဆာန်ဆုံးရှုံးမှု၏ပျမ်းမျှတန်ဖိုး ၃.၅ ဒေါ်လာ</vt:lpstr>
      <vt:lpstr>PowerPoint Presentation</vt:lpstr>
      <vt:lpstr>PowerPoint Presentation</vt:lpstr>
      <vt:lpstr>မြန်မာနိုင်ငံတွင်အသုံးချနိုင်သည့်နေရာများ</vt:lpstr>
      <vt:lpstr>ကျေးဇူးတင်ပါတယ် အရာရာအဆင်ပြေပါစေ!</vt:lpstr>
      <vt:lpstr>ဆက်လက်ဖတ်ရှုရန်</vt:lpstr>
    </vt:vector>
  </TitlesOfParts>
  <Company>Department of Zoology, University of Oxford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science of happiness  </dc:title>
  <dc:creator>Kim</dc:creator>
  <cp:lastModifiedBy>NT-L-21</cp:lastModifiedBy>
  <cp:revision>168</cp:revision>
  <dcterms:created xsi:type="dcterms:W3CDTF">2020-03-28T17:13:36Z</dcterms:created>
  <dcterms:modified xsi:type="dcterms:W3CDTF">2020-09-17T03:44:31Z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0x010100294FDE60FF607542A8938EF5BD5BE825</vt:lpwstr>
  </property>
  <property fmtid="{D5CDD505-2E9C-101B-9397-08002B2CF9AE}" pid="3" name="Order">
    <vt:r8>212500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</Properties>
</file>