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6858000" cx="12192000"/>
  <p:notesSz cx="6858000" cy="9144000"/>
  <p:embeddedFontLst>
    <p:embeddedFont>
      <p:font typeface="Open Sans ExtraBold"/>
      <p:bold r:id="rId23"/>
      <p:boldItalic r:id="rId24"/>
    </p:embeddedFont>
    <p:embeddedFont>
      <p:font typeface="Open Sans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29" roundtripDataSignature="AMtx7mhcT+yOYy00OEw0a/kN4rm6xjgHe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OpenSansExtraBold-boldItalic.fntdata"/><Relationship Id="rId23" Type="http://schemas.openxmlformats.org/officeDocument/2006/relationships/font" Target="fonts/OpenSansExtraBold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penSans-bold.fntdata"/><Relationship Id="rId25" Type="http://schemas.openxmlformats.org/officeDocument/2006/relationships/font" Target="fonts/OpenSans-regular.fntdata"/><Relationship Id="rId28" Type="http://schemas.openxmlformats.org/officeDocument/2006/relationships/font" Target="fonts/OpenSans-boldItalic.fntdata"/><Relationship Id="rId27" Type="http://schemas.openxmlformats.org/officeDocument/2006/relationships/font" Target="fonts/OpenSan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1" name="Google Shape;21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7" name="Google Shape;27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86" name="Google Shape;286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5.jpg"/><Relationship Id="rId3" Type="http://schemas.openxmlformats.org/officeDocument/2006/relationships/image" Target="../media/image8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 showMasterSp="0">
  <p:cSld name="1_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website&#10;&#10;Description automatically generated" id="17" name="Google Shape;17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9"/>
          <p:cNvSpPr txBox="1"/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 ExtraBold"/>
              <a:buNone/>
              <a:defRPr b="1" i="0" sz="4400"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9"/>
          <p:cNvSpPr txBox="1"/>
          <p:nvPr>
            <p:ph idx="1" type="subTitle"/>
          </p:nvPr>
        </p:nvSpPr>
        <p:spPr>
          <a:xfrm>
            <a:off x="688931" y="3374796"/>
            <a:ext cx="2846121" cy="9548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i="0" sz="1800">
                <a:solidFill>
                  <a:schemeClr val="dk1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19"/>
          <p:cNvSpPr txBox="1"/>
          <p:nvPr>
            <p:ph idx="2" type="body"/>
          </p:nvPr>
        </p:nvSpPr>
        <p:spPr>
          <a:xfrm>
            <a:off x="8453438" y="6106160"/>
            <a:ext cx="3738562" cy="3359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1" name="Google Shape;2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2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7" name="Google Shape;77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0"/>
          <p:cNvSpPr txBox="1"/>
          <p:nvPr>
            <p:ph idx="12" type="sldNum"/>
          </p:nvPr>
        </p:nvSpPr>
        <p:spPr>
          <a:xfrm>
            <a:off x="11786286" y="6497852"/>
            <a:ext cx="40571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1" name="Google Shape;3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1"/>
          <p:cNvSpPr txBox="1"/>
          <p:nvPr/>
        </p:nvSpPr>
        <p:spPr>
          <a:xfrm>
            <a:off x="11701849" y="6455804"/>
            <a:ext cx="45308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lang="en-US" sz="1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‹#›</a:t>
            </a:fld>
            <a:endParaRPr b="1" sz="1400">
              <a:solidFill>
                <a:schemeClr val="lt1"/>
              </a:solidFill>
              <a:latin typeface="Open Sans ExtraBold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34" name="Google Shape;34;p21"/>
          <p:cNvSpPr txBox="1"/>
          <p:nvPr/>
        </p:nvSpPr>
        <p:spPr>
          <a:xfrm>
            <a:off x="11798644" y="6492875"/>
            <a:ext cx="39335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3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3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2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2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9" name="Google Shape;69;p2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Graphical user interface, sunburst chart&#10;&#10;Description automatically generated" id="15" name="Google Shape;15;p1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373" y="1374"/>
            <a:ext cx="12189254" cy="68552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7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54.png"/><Relationship Id="rId10" Type="http://schemas.openxmlformats.org/officeDocument/2006/relationships/image" Target="../media/image51.png"/><Relationship Id="rId1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6.png"/><Relationship Id="rId4" Type="http://schemas.openxmlformats.org/officeDocument/2006/relationships/image" Target="../media/image49.png"/><Relationship Id="rId9" Type="http://schemas.openxmlformats.org/officeDocument/2006/relationships/image" Target="../media/image61.png"/><Relationship Id="rId5" Type="http://schemas.openxmlformats.org/officeDocument/2006/relationships/image" Target="../media/image47.png"/><Relationship Id="rId6" Type="http://schemas.openxmlformats.org/officeDocument/2006/relationships/image" Target="../media/image52.png"/><Relationship Id="rId7" Type="http://schemas.openxmlformats.org/officeDocument/2006/relationships/image" Target="../media/image55.png"/><Relationship Id="rId8" Type="http://schemas.openxmlformats.org/officeDocument/2006/relationships/image" Target="../media/image8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9.png"/><Relationship Id="rId4" Type="http://schemas.openxmlformats.org/officeDocument/2006/relationships/image" Target="../media/image6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8.png"/><Relationship Id="rId4" Type="http://schemas.openxmlformats.org/officeDocument/2006/relationships/image" Target="../media/image60.png"/><Relationship Id="rId9" Type="http://schemas.openxmlformats.org/officeDocument/2006/relationships/image" Target="../media/image70.png"/><Relationship Id="rId5" Type="http://schemas.openxmlformats.org/officeDocument/2006/relationships/image" Target="../media/image66.png"/><Relationship Id="rId6" Type="http://schemas.openxmlformats.org/officeDocument/2006/relationships/image" Target="../media/image65.png"/><Relationship Id="rId7" Type="http://schemas.openxmlformats.org/officeDocument/2006/relationships/image" Target="../media/image59.png"/><Relationship Id="rId8" Type="http://schemas.openxmlformats.org/officeDocument/2006/relationships/image" Target="../media/image8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76.png"/><Relationship Id="rId6" Type="http://schemas.openxmlformats.org/officeDocument/2006/relationships/image" Target="../media/image7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4.png"/><Relationship Id="rId4" Type="http://schemas.openxmlformats.org/officeDocument/2006/relationships/image" Target="../media/image71.png"/><Relationship Id="rId5" Type="http://schemas.openxmlformats.org/officeDocument/2006/relationships/image" Target="../media/image73.png"/><Relationship Id="rId6" Type="http://schemas.openxmlformats.org/officeDocument/2006/relationships/image" Target="../media/image72.png"/><Relationship Id="rId7" Type="http://schemas.openxmlformats.org/officeDocument/2006/relationships/image" Target="../media/image78.png"/><Relationship Id="rId8" Type="http://schemas.openxmlformats.org/officeDocument/2006/relationships/image" Target="../media/image7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youtube.com/playlist?list=PLZHQObOWTQDPD3MizzM2xVFitgF8hE_ab" TargetMode="External"/><Relationship Id="rId4" Type="http://schemas.openxmlformats.org/officeDocument/2006/relationships/image" Target="../media/image8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9.jpg"/><Relationship Id="rId4" Type="http://schemas.openxmlformats.org/officeDocument/2006/relationships/image" Target="../media/image8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doi.org/10.5281/zenodo.8308515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22.png"/><Relationship Id="rId5" Type="http://schemas.openxmlformats.org/officeDocument/2006/relationships/image" Target="../media/image4.png"/><Relationship Id="rId6" Type="http://schemas.openxmlformats.org/officeDocument/2006/relationships/image" Target="../media/image8.png"/><Relationship Id="rId7" Type="http://schemas.openxmlformats.org/officeDocument/2006/relationships/image" Target="../media/image3.png"/><Relationship Id="rId8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png"/><Relationship Id="rId4" Type="http://schemas.openxmlformats.org/officeDocument/2006/relationships/image" Target="../media/image9.png"/><Relationship Id="rId5" Type="http://schemas.openxmlformats.org/officeDocument/2006/relationships/image" Target="../media/image63.png"/><Relationship Id="rId6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30.png"/><Relationship Id="rId9" Type="http://schemas.openxmlformats.org/officeDocument/2006/relationships/image" Target="../media/image6.png"/><Relationship Id="rId5" Type="http://schemas.openxmlformats.org/officeDocument/2006/relationships/image" Target="../media/image14.png"/><Relationship Id="rId6" Type="http://schemas.openxmlformats.org/officeDocument/2006/relationships/image" Target="../media/image11.png"/><Relationship Id="rId7" Type="http://schemas.openxmlformats.org/officeDocument/2006/relationships/image" Target="../media/image15.png"/><Relationship Id="rId8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Relationship Id="rId4" Type="http://schemas.openxmlformats.org/officeDocument/2006/relationships/image" Target="../media/image37.png"/><Relationship Id="rId9" Type="http://schemas.openxmlformats.org/officeDocument/2006/relationships/image" Target="../media/image25.png"/><Relationship Id="rId5" Type="http://schemas.openxmlformats.org/officeDocument/2006/relationships/image" Target="../media/image20.png"/><Relationship Id="rId6" Type="http://schemas.openxmlformats.org/officeDocument/2006/relationships/image" Target="../media/image17.png"/><Relationship Id="rId7" Type="http://schemas.openxmlformats.org/officeDocument/2006/relationships/image" Target="../media/image27.png"/><Relationship Id="rId8" Type="http://schemas.openxmlformats.org/officeDocument/2006/relationships/image" Target="../media/image3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6.png"/><Relationship Id="rId4" Type="http://schemas.openxmlformats.org/officeDocument/2006/relationships/image" Target="../media/image24.png"/><Relationship Id="rId5" Type="http://schemas.openxmlformats.org/officeDocument/2006/relationships/image" Target="../media/image21.png"/><Relationship Id="rId6" Type="http://schemas.openxmlformats.org/officeDocument/2006/relationships/image" Target="../media/image28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40.png"/><Relationship Id="rId10" Type="http://schemas.openxmlformats.org/officeDocument/2006/relationships/image" Target="../media/image31.png"/><Relationship Id="rId13" Type="http://schemas.openxmlformats.org/officeDocument/2006/relationships/image" Target="../media/image33.png"/><Relationship Id="rId1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5.png"/><Relationship Id="rId4" Type="http://schemas.openxmlformats.org/officeDocument/2006/relationships/image" Target="../media/image42.png"/><Relationship Id="rId9" Type="http://schemas.openxmlformats.org/officeDocument/2006/relationships/image" Target="../media/image34.png"/><Relationship Id="rId14" Type="http://schemas.openxmlformats.org/officeDocument/2006/relationships/image" Target="../media/image41.png"/><Relationship Id="rId5" Type="http://schemas.openxmlformats.org/officeDocument/2006/relationships/image" Target="../media/image38.png"/><Relationship Id="rId6" Type="http://schemas.openxmlformats.org/officeDocument/2006/relationships/image" Target="../media/image29.png"/><Relationship Id="rId7" Type="http://schemas.openxmlformats.org/officeDocument/2006/relationships/image" Target="../media/image32.png"/><Relationship Id="rId8" Type="http://schemas.openxmlformats.org/officeDocument/2006/relationships/image" Target="../media/image4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6.png"/><Relationship Id="rId4" Type="http://schemas.openxmlformats.org/officeDocument/2006/relationships/image" Target="../media/image44.png"/><Relationship Id="rId9" Type="http://schemas.openxmlformats.org/officeDocument/2006/relationships/image" Target="../media/image50.png"/><Relationship Id="rId5" Type="http://schemas.openxmlformats.org/officeDocument/2006/relationships/image" Target="../media/image43.png"/><Relationship Id="rId6" Type="http://schemas.openxmlformats.org/officeDocument/2006/relationships/image" Target="../media/image39.png"/><Relationship Id="rId7" Type="http://schemas.openxmlformats.org/officeDocument/2006/relationships/image" Target="../media/image53.png"/><Relationship Id="rId8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"/>
          <p:cNvSpPr txBox="1"/>
          <p:nvPr>
            <p:ph type="ctrTitle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Open Sans ExtraBold"/>
              <a:buNone/>
            </a:pPr>
            <a:r>
              <a:rPr b="1" lang="en-US" sz="4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LECTURE 2 </a:t>
            </a:r>
            <a:br>
              <a:rPr b="1" lang="en-US" sz="4400">
                <a:solidFill>
                  <a:schemeClr val="lt1"/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b="1" lang="en-US" sz="4400" cap="none">
                <a:latin typeface="Open Sans ExtraBold"/>
                <a:ea typeface="Open Sans ExtraBold"/>
                <a:cs typeface="Open Sans ExtraBold"/>
                <a:sym typeface="Open Sans ExtraBold"/>
              </a:rPr>
              <a:t>BASICS OF </a:t>
            </a:r>
            <a:br>
              <a:rPr b="1" lang="en-US" sz="4400" cap="none"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b="1" lang="en-US" sz="4400" cap="none">
                <a:latin typeface="Open Sans ExtraBold"/>
                <a:ea typeface="Open Sans ExtraBold"/>
                <a:cs typeface="Open Sans ExtraBold"/>
                <a:sym typeface="Open Sans ExtraBold"/>
              </a:rPr>
              <a:t>LINEAR ALGEBRA</a:t>
            </a:r>
            <a:endParaRPr/>
          </a:p>
        </p:txBody>
      </p:sp>
      <p:sp>
        <p:nvSpPr>
          <p:cNvPr id="97" name="Google Shape;97;p1"/>
          <p:cNvSpPr txBox="1"/>
          <p:nvPr>
            <p:ph idx="1" type="subTitle"/>
          </p:nvPr>
        </p:nvSpPr>
        <p:spPr>
          <a:xfrm>
            <a:off x="651352" y="3627527"/>
            <a:ext cx="2846121" cy="9548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b="1" lang="en-US">
                <a:latin typeface="Open Sans ExtraBold"/>
                <a:ea typeface="Open Sans ExtraBold"/>
                <a:cs typeface="Open Sans ExtraBold"/>
                <a:sym typeface="Open Sans ExtraBold"/>
              </a:rPr>
              <a:t>Input-Output analysis and modelling with MARIO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8788856" y="3367815"/>
            <a:ext cx="2028079" cy="519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" u="none" cap="none" strike="noStrik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Supported by and in collaboration with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 di Milano</a:t>
            </a:r>
            <a:endParaRPr b="1" sz="9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9" name="Google Shape;9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74758" y="3159998"/>
            <a:ext cx="1335674" cy="103793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 txBox="1"/>
          <p:nvPr/>
        </p:nvSpPr>
        <p:spPr>
          <a:xfrm>
            <a:off x="758447" y="6435669"/>
            <a:ext cx="77115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by Lorenzo Rinaldi, Nicolò Golinucci, Matteo Vincenzo Rocco and Emanuela Colombo</a:t>
            </a:r>
            <a:endParaRPr sz="1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0"/>
          <p:cNvSpPr txBox="1"/>
          <p:nvPr/>
        </p:nvSpPr>
        <p:spPr>
          <a:xfrm>
            <a:off x="402400" y="4640"/>
            <a:ext cx="8136119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2.2 A review of linear algebra</a:t>
            </a:r>
            <a:endParaRPr/>
          </a:p>
        </p:txBody>
      </p:sp>
      <p:sp>
        <p:nvSpPr>
          <p:cNvPr id="215" name="Google Shape;215;p10"/>
          <p:cNvSpPr txBox="1"/>
          <p:nvPr/>
        </p:nvSpPr>
        <p:spPr>
          <a:xfrm>
            <a:off x="402400" y="1386311"/>
            <a:ext cx="11218100" cy="368139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826" l="-270" r="0" t="-49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6" name="Google Shape;216;p10"/>
          <p:cNvSpPr txBox="1"/>
          <p:nvPr/>
        </p:nvSpPr>
        <p:spPr>
          <a:xfrm>
            <a:off x="4017667" y="3372419"/>
            <a:ext cx="1958248" cy="30777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588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7" name="Google Shape;217;p10"/>
          <p:cNvSpPr txBox="1"/>
          <p:nvPr/>
        </p:nvSpPr>
        <p:spPr>
          <a:xfrm>
            <a:off x="1180838" y="3415194"/>
            <a:ext cx="2722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can be demonstrated that…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0"/>
          <p:cNvSpPr txBox="1"/>
          <p:nvPr/>
        </p:nvSpPr>
        <p:spPr>
          <a:xfrm>
            <a:off x="1180838" y="3976957"/>
            <a:ext cx="2722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Therefore…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0"/>
          <p:cNvSpPr txBox="1"/>
          <p:nvPr/>
        </p:nvSpPr>
        <p:spPr>
          <a:xfrm>
            <a:off x="4017666" y="3860134"/>
            <a:ext cx="2496646" cy="576376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0" name="Google Shape;220;p10"/>
          <p:cNvSpPr txBox="1"/>
          <p:nvPr/>
        </p:nvSpPr>
        <p:spPr>
          <a:xfrm>
            <a:off x="6306644" y="3868581"/>
            <a:ext cx="3316889" cy="576376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1" name="Google Shape;221;p10"/>
          <p:cNvSpPr txBox="1"/>
          <p:nvPr/>
        </p:nvSpPr>
        <p:spPr>
          <a:xfrm>
            <a:off x="9401761" y="3910597"/>
            <a:ext cx="1872331" cy="525913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222" name="Google Shape;222;p10"/>
          <p:cNvCxnSpPr/>
          <p:nvPr/>
        </p:nvCxnSpPr>
        <p:spPr>
          <a:xfrm>
            <a:off x="9320059" y="3592099"/>
            <a:ext cx="284041" cy="251385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223" name="Google Shape;223;p10"/>
          <p:cNvSpPr txBox="1"/>
          <p:nvPr/>
        </p:nvSpPr>
        <p:spPr>
          <a:xfrm>
            <a:off x="8884138" y="3328234"/>
            <a:ext cx="85606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scalar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0"/>
          <p:cNvSpPr txBox="1"/>
          <p:nvPr/>
        </p:nvSpPr>
        <p:spPr>
          <a:xfrm>
            <a:off x="9656388" y="3274772"/>
            <a:ext cx="1102273" cy="276999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5215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225" name="Google Shape;225;p10"/>
          <p:cNvCxnSpPr/>
          <p:nvPr/>
        </p:nvCxnSpPr>
        <p:spPr>
          <a:xfrm>
            <a:off x="10207525" y="3536065"/>
            <a:ext cx="0" cy="29271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226" name="Google Shape;226;p10"/>
          <p:cNvSpPr txBox="1"/>
          <p:nvPr/>
        </p:nvSpPr>
        <p:spPr>
          <a:xfrm>
            <a:off x="4174302" y="5168451"/>
            <a:ext cx="3260508" cy="215444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-14285" l="0" r="-559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7" name="Google Shape;227;p10"/>
          <p:cNvSpPr txBox="1"/>
          <p:nvPr/>
        </p:nvSpPr>
        <p:spPr>
          <a:xfrm>
            <a:off x="1381185" y="5464173"/>
            <a:ext cx="2204771" cy="398892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9090" l="-1107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8" name="Google Shape;228;p10"/>
          <p:cNvSpPr txBox="1"/>
          <p:nvPr/>
        </p:nvSpPr>
        <p:spPr>
          <a:xfrm>
            <a:off x="4174302" y="5670596"/>
            <a:ext cx="4114158" cy="739370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9" name="Google Shape;229;p10"/>
          <p:cNvSpPr/>
          <p:nvPr/>
        </p:nvSpPr>
        <p:spPr>
          <a:xfrm>
            <a:off x="8239019" y="5276173"/>
            <a:ext cx="139700" cy="938704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0"/>
          <p:cNvSpPr txBox="1"/>
          <p:nvPr/>
        </p:nvSpPr>
        <p:spPr>
          <a:xfrm>
            <a:off x="8757395" y="5507727"/>
            <a:ext cx="3170495" cy="451598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b="-1331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1"/>
          <p:cNvSpPr txBox="1"/>
          <p:nvPr/>
        </p:nvSpPr>
        <p:spPr>
          <a:xfrm>
            <a:off x="402400" y="4640"/>
            <a:ext cx="8136119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2.2 A review of linear algebra</a:t>
            </a:r>
            <a:endParaRPr/>
          </a:p>
        </p:txBody>
      </p:sp>
      <p:sp>
        <p:nvSpPr>
          <p:cNvPr id="237" name="Google Shape;237;p11"/>
          <p:cNvSpPr txBox="1"/>
          <p:nvPr/>
        </p:nvSpPr>
        <p:spPr>
          <a:xfrm>
            <a:off x="402400" y="1382315"/>
            <a:ext cx="11218100" cy="506536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270" r="0" t="-35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38" name="Google Shape;238;p11"/>
          <p:cNvSpPr txBox="1"/>
          <p:nvPr/>
        </p:nvSpPr>
        <p:spPr>
          <a:xfrm>
            <a:off x="1637093" y="5135174"/>
            <a:ext cx="3956304" cy="33855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"/>
          <p:cNvSpPr txBox="1"/>
          <p:nvPr/>
        </p:nvSpPr>
        <p:spPr>
          <a:xfrm>
            <a:off x="402400" y="4640"/>
            <a:ext cx="8136119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2.2 A review of linear algebra</a:t>
            </a:r>
            <a:endParaRPr/>
          </a:p>
        </p:txBody>
      </p:sp>
      <p:sp>
        <p:nvSpPr>
          <p:cNvPr id="245" name="Google Shape;245;p12"/>
          <p:cNvSpPr txBox="1"/>
          <p:nvPr/>
        </p:nvSpPr>
        <p:spPr>
          <a:xfrm>
            <a:off x="402400" y="1314188"/>
            <a:ext cx="11452603" cy="446923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408" l="-265" r="0" t="-40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6" name="Google Shape;246;p12"/>
          <p:cNvSpPr txBox="1"/>
          <p:nvPr/>
        </p:nvSpPr>
        <p:spPr>
          <a:xfrm>
            <a:off x="1562170" y="2380077"/>
            <a:ext cx="2109295" cy="69275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7" name="Google Shape;247;p12"/>
          <p:cNvSpPr txBox="1"/>
          <p:nvPr/>
        </p:nvSpPr>
        <p:spPr>
          <a:xfrm>
            <a:off x="4279947" y="2403480"/>
            <a:ext cx="1416413" cy="65120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8" name="Google Shape;248;p12"/>
          <p:cNvSpPr txBox="1"/>
          <p:nvPr/>
        </p:nvSpPr>
        <p:spPr>
          <a:xfrm>
            <a:off x="2077792" y="4347692"/>
            <a:ext cx="2108309" cy="87492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9" name="Google Shape;249;p12"/>
          <p:cNvSpPr txBox="1"/>
          <p:nvPr/>
        </p:nvSpPr>
        <p:spPr>
          <a:xfrm>
            <a:off x="4804287" y="4347692"/>
            <a:ext cx="3846286" cy="87492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50" name="Google Shape;250;p12"/>
          <p:cNvSpPr txBox="1"/>
          <p:nvPr/>
        </p:nvSpPr>
        <p:spPr>
          <a:xfrm>
            <a:off x="2077792" y="5869794"/>
            <a:ext cx="3095759" cy="545149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51" name="Google Shape;251;p12"/>
          <p:cNvSpPr txBox="1"/>
          <p:nvPr/>
        </p:nvSpPr>
        <p:spPr>
          <a:xfrm>
            <a:off x="5554814" y="5869794"/>
            <a:ext cx="3095759" cy="54835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3"/>
          <p:cNvSpPr txBox="1"/>
          <p:nvPr/>
        </p:nvSpPr>
        <p:spPr>
          <a:xfrm>
            <a:off x="402400" y="4640"/>
            <a:ext cx="8136119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2.2 A review of linear algebra</a:t>
            </a:r>
            <a:endParaRPr/>
          </a:p>
        </p:txBody>
      </p:sp>
      <p:sp>
        <p:nvSpPr>
          <p:cNvPr id="258" name="Google Shape;258;p13"/>
          <p:cNvSpPr txBox="1"/>
          <p:nvPr/>
        </p:nvSpPr>
        <p:spPr>
          <a:xfrm>
            <a:off x="402400" y="1367631"/>
            <a:ext cx="11561000" cy="409342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594" l="-263" r="0" t="-44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59" name="Google Shape;259;p13"/>
          <p:cNvSpPr txBox="1"/>
          <p:nvPr/>
        </p:nvSpPr>
        <p:spPr>
          <a:xfrm>
            <a:off x="1276226" y="2217527"/>
            <a:ext cx="7197214" cy="87492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60" name="Google Shape;260;p13"/>
          <p:cNvSpPr txBox="1"/>
          <p:nvPr/>
        </p:nvSpPr>
        <p:spPr>
          <a:xfrm>
            <a:off x="9002898" y="2531825"/>
            <a:ext cx="2186940" cy="33855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61" name="Google Shape;261;p13"/>
          <p:cNvSpPr txBox="1"/>
          <p:nvPr/>
        </p:nvSpPr>
        <p:spPr>
          <a:xfrm>
            <a:off x="1276226" y="5569276"/>
            <a:ext cx="4819774" cy="87492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4"/>
          <p:cNvSpPr txBox="1"/>
          <p:nvPr/>
        </p:nvSpPr>
        <p:spPr>
          <a:xfrm>
            <a:off x="402400" y="4640"/>
            <a:ext cx="8136119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2.2 A review of linear algebra</a:t>
            </a:r>
            <a:endParaRPr/>
          </a:p>
        </p:txBody>
      </p:sp>
      <p:sp>
        <p:nvSpPr>
          <p:cNvPr id="268" name="Google Shape;268;p14"/>
          <p:cNvSpPr txBox="1"/>
          <p:nvPr/>
        </p:nvSpPr>
        <p:spPr>
          <a:xfrm>
            <a:off x="402400" y="1498261"/>
            <a:ext cx="11218100" cy="157735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270" r="0" t="-115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69" name="Google Shape;269;p14"/>
          <p:cNvSpPr txBox="1"/>
          <p:nvPr/>
        </p:nvSpPr>
        <p:spPr>
          <a:xfrm>
            <a:off x="1150620" y="4230371"/>
            <a:ext cx="3814686" cy="54771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70" name="Google Shape;270;p14"/>
          <p:cNvSpPr txBox="1"/>
          <p:nvPr/>
        </p:nvSpPr>
        <p:spPr>
          <a:xfrm>
            <a:off x="5621210" y="3537355"/>
            <a:ext cx="1272540" cy="741934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71" name="Google Shape;271;p14"/>
          <p:cNvSpPr/>
          <p:nvPr/>
        </p:nvSpPr>
        <p:spPr>
          <a:xfrm rot="10800000">
            <a:off x="5116232" y="3666911"/>
            <a:ext cx="217476" cy="1746158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14"/>
          <p:cNvSpPr txBox="1"/>
          <p:nvPr/>
        </p:nvSpPr>
        <p:spPr>
          <a:xfrm>
            <a:off x="7289990" y="3549282"/>
            <a:ext cx="3751390" cy="741934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73" name="Google Shape;273;p14"/>
          <p:cNvSpPr txBox="1"/>
          <p:nvPr/>
        </p:nvSpPr>
        <p:spPr>
          <a:xfrm>
            <a:off x="5621210" y="4985885"/>
            <a:ext cx="1668780" cy="349326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74" name="Google Shape;274;p14"/>
          <p:cNvSpPr txBox="1"/>
          <p:nvPr/>
        </p:nvSpPr>
        <p:spPr>
          <a:xfrm>
            <a:off x="7289990" y="4899516"/>
            <a:ext cx="4498150" cy="502958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3657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5"/>
          <p:cNvSpPr txBox="1"/>
          <p:nvPr/>
        </p:nvSpPr>
        <p:spPr>
          <a:xfrm>
            <a:off x="402400" y="4640"/>
            <a:ext cx="10505086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Fundamental literature</a:t>
            </a:r>
            <a:endParaRPr/>
          </a:p>
        </p:txBody>
      </p:sp>
      <p:sp>
        <p:nvSpPr>
          <p:cNvPr id="281" name="Google Shape;281;p15"/>
          <p:cNvSpPr txBox="1"/>
          <p:nvPr/>
        </p:nvSpPr>
        <p:spPr>
          <a:xfrm>
            <a:off x="484729" y="1648586"/>
            <a:ext cx="5191370" cy="1261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Miller R E, Blair P D. (2009). </a:t>
            </a:r>
            <a:r>
              <a:rPr i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Appendix A – Matrix Algebra for Input-Output Models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In Input-output analysis: foundations and extensions. Cambridge university press. </a:t>
            </a:r>
            <a:endParaRPr/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Vogstad K O. (2008). </a:t>
            </a:r>
            <a:r>
              <a:rPr i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Input-Output Analysis and Linear Programming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In Handbook of Input-Output Economics in Industrial Ecology, Springer.</a:t>
            </a:r>
            <a:endParaRPr/>
          </a:p>
          <a:p>
            <a:pPr indent="-228600" lvl="0" marL="228600" marR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AutoNum type="arabicPeriod"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Hillier F S, Lieberman G J. (2015). </a:t>
            </a:r>
            <a:r>
              <a:rPr i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Chapter 2 - Overview of the Operations Research Modeling Approach</a:t>
            </a: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In Introduction to operations research. Stanford University.</a:t>
            </a:r>
            <a:endParaRPr/>
          </a:p>
        </p:txBody>
      </p:sp>
      <p:sp>
        <p:nvSpPr>
          <p:cNvPr id="282" name="Google Shape;282;p15"/>
          <p:cNvSpPr txBox="1"/>
          <p:nvPr/>
        </p:nvSpPr>
        <p:spPr>
          <a:xfrm>
            <a:off x="6403930" y="1638588"/>
            <a:ext cx="352359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Essence of linear algebra - YouTube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3" name="Google Shape;283;p15"/>
          <p:cNvPicPr preferRelativeResize="0"/>
          <p:nvPr/>
        </p:nvPicPr>
        <p:blipFill rotWithShape="1">
          <a:blip r:embed="rId4">
            <a:alphaModFix/>
          </a:blip>
          <a:srcRect b="0" l="0" r="40948" t="0"/>
          <a:stretch/>
        </p:blipFill>
        <p:spPr>
          <a:xfrm>
            <a:off x="6620397" y="2180017"/>
            <a:ext cx="4884434" cy="3329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89" name="Google Shape;289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90" name="Google Shape;29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6"/>
          <p:cNvSpPr txBox="1"/>
          <p:nvPr/>
        </p:nvSpPr>
        <p:spPr>
          <a:xfrm>
            <a:off x="9027736" y="4884302"/>
            <a:ext cx="285022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None/>
            </a:pP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Rinaldi R., Golinucci N., Rocco M. V., Colombo E., 2023.</a:t>
            </a:r>
            <a:b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Lecture 2: Input-Output analysis and modelling with MARIO. Release Version 1.0</a:t>
            </a:r>
            <a:b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[online presentation]. Climate Compatible Growth Programme, Politecnico di Milano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2" name="Google Shape;292;p16"/>
          <p:cNvSpPr txBox="1"/>
          <p:nvPr/>
        </p:nvSpPr>
        <p:spPr>
          <a:xfrm>
            <a:off x="9266839" y="2702496"/>
            <a:ext cx="23720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Open Sans"/>
              <a:buNone/>
            </a:pPr>
            <a:r>
              <a:rPr b="1" i="1" lang="en-US" sz="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Supported by and in collaboration with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Open Sans"/>
              <a:buNone/>
            </a:pPr>
            <a:r>
              <a:rPr b="1" i="1" lang="en-US" sz="9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Politecnico di Milano</a:t>
            </a:r>
            <a:endParaRPr b="1" i="1" sz="9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93" name="Google Shape;29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27971" y="2915634"/>
            <a:ext cx="1849753" cy="1437412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6"/>
          <p:cNvSpPr/>
          <p:nvPr/>
        </p:nvSpPr>
        <p:spPr>
          <a:xfrm>
            <a:off x="8713694" y="107576"/>
            <a:ext cx="3478306" cy="7207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6"/>
          <p:cNvSpPr txBox="1"/>
          <p:nvPr/>
        </p:nvSpPr>
        <p:spPr>
          <a:xfrm>
            <a:off x="9266839" y="4204033"/>
            <a:ext cx="246133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Open Sans"/>
              <a:buNone/>
            </a:pPr>
            <a:r>
              <a:rPr lang="en-US" sz="8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Consolidated by Lorenzo Rinaldi, Nicolò Golinucci, Matteo Vincenzo Rocco and Emanuela Colombo from Politecnico di Milano</a:t>
            </a:r>
            <a:endParaRPr sz="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raphical user interface, text" id="300" name="Google Shape;30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17"/>
          <p:cNvSpPr txBox="1"/>
          <p:nvPr/>
        </p:nvSpPr>
        <p:spPr>
          <a:xfrm>
            <a:off x="2480931" y="2817629"/>
            <a:ext cx="652839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This document was updated on 11.10.2025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/>
          <p:nvPr>
            <p:ph idx="1" type="body"/>
          </p:nvPr>
        </p:nvSpPr>
        <p:spPr>
          <a:xfrm>
            <a:off x="402400" y="1825625"/>
            <a:ext cx="10523747" cy="2950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3C6E7"/>
              </a:buClr>
              <a:buSzPts val="2000"/>
              <a:buNone/>
            </a:pPr>
            <a:r>
              <a:rPr b="1" lang="en-US" sz="2000">
                <a:solidFill>
                  <a:srgbClr val="B3C6E7"/>
                </a:solidFill>
                <a:latin typeface="Open Sans"/>
                <a:ea typeface="Open Sans"/>
                <a:cs typeface="Open Sans"/>
                <a:sym typeface="Open Sans"/>
              </a:rPr>
              <a:t>By the end of this lecture, you will: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Become acquainted with the </a:t>
            </a:r>
            <a:r>
              <a:rPr b="1" lang="en-US" sz="2000">
                <a:latin typeface="Open Sans"/>
                <a:ea typeface="Open Sans"/>
                <a:cs typeface="Open Sans"/>
                <a:sym typeface="Open Sans"/>
              </a:rPr>
              <a:t>mathematics notation </a:t>
            </a: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adopted in the course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Recall </a:t>
            </a:r>
            <a:r>
              <a:rPr b="1" lang="en-US" sz="2000">
                <a:latin typeface="Open Sans"/>
                <a:ea typeface="Open Sans"/>
                <a:cs typeface="Open Sans"/>
                <a:sym typeface="Open Sans"/>
              </a:rPr>
              <a:t>fundamentals of linear algebra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Represent </a:t>
            </a:r>
            <a:r>
              <a:rPr b="1" lang="en-US" sz="2000">
                <a:latin typeface="Open Sans"/>
                <a:ea typeface="Open Sans"/>
                <a:cs typeface="Open Sans"/>
                <a:sym typeface="Open Sans"/>
              </a:rPr>
              <a:t>systems of equations </a:t>
            </a:r>
            <a:r>
              <a:rPr lang="en-US" sz="2000">
                <a:latin typeface="Open Sans"/>
                <a:ea typeface="Open Sans"/>
                <a:cs typeface="Open Sans"/>
                <a:sym typeface="Open Sans"/>
              </a:rPr>
              <a:t>in vector form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>
            <a:off x="402400" y="4640"/>
            <a:ext cx="8136119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Learning Outcomes</a:t>
            </a:r>
            <a:endParaRPr/>
          </a:p>
        </p:txBody>
      </p:sp>
      <p:sp>
        <p:nvSpPr>
          <p:cNvPr id="108" name="Google Shape;108;p2"/>
          <p:cNvSpPr txBox="1"/>
          <p:nvPr/>
        </p:nvSpPr>
        <p:spPr>
          <a:xfrm>
            <a:off x="402400" y="4680225"/>
            <a:ext cx="1116282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Please be aware you find supporting files for this lecture on Zenodo at the following link: </a:t>
            </a:r>
            <a:r>
              <a:rPr lang="en-US" sz="18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https://doi.org/10.5281/zenodo.8308515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"/>
          <p:cNvSpPr txBox="1"/>
          <p:nvPr/>
        </p:nvSpPr>
        <p:spPr>
          <a:xfrm>
            <a:off x="402400" y="4640"/>
            <a:ext cx="10281151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2.1 Adopted notation</a:t>
            </a:r>
            <a:endParaRPr/>
          </a:p>
        </p:txBody>
      </p:sp>
      <p:sp>
        <p:nvSpPr>
          <p:cNvPr id="115" name="Google Shape;115;p3"/>
          <p:cNvSpPr txBox="1"/>
          <p:nvPr/>
        </p:nvSpPr>
        <p:spPr>
          <a:xfrm>
            <a:off x="407211" y="1457772"/>
            <a:ext cx="10837100" cy="4339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Basic rules</a:t>
            </a:r>
            <a:endParaRPr/>
          </a:p>
          <a:p>
            <a:pPr indent="-2857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Every variable is identified by a letter</a:t>
            </a:r>
            <a:endParaRPr/>
          </a:p>
          <a:p>
            <a:pPr indent="-2857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1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Italics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letters represent scalars (either lower- and upper-case)</a:t>
            </a:r>
            <a:endParaRPr/>
          </a:p>
          <a:p>
            <a:pPr indent="-1841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1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Bold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letters identify vector operators (vectors or matrices)</a:t>
            </a:r>
            <a:endParaRPr/>
          </a:p>
          <a:p>
            <a:pPr indent="-1841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Uppercase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letters define extensive quantities (e.g. mass, energy, economic value)</a:t>
            </a:r>
            <a:endParaRPr/>
          </a:p>
          <a:p>
            <a:pPr indent="-1841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841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</a:pPr>
            <a:r>
              <a:rPr b="1" i="0" lang="en-US" sz="16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Lowercase</a:t>
            </a:r>
            <a:r>
              <a:rPr b="0" i="0" lang="en-US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letters define specific extensive quantities (e.g. mass emissions per unit of energy output)</a:t>
            </a:r>
            <a:endParaRPr/>
          </a:p>
        </p:txBody>
      </p:sp>
      <p:sp>
        <p:nvSpPr>
          <p:cNvPr id="116" name="Google Shape;116;p3"/>
          <p:cNvSpPr txBox="1"/>
          <p:nvPr/>
        </p:nvSpPr>
        <p:spPr>
          <a:xfrm>
            <a:off x="1637806" y="2701805"/>
            <a:ext cx="1412118" cy="27699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3042" l="-1298" r="-3028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7" name="Google Shape;117;p3"/>
          <p:cNvSpPr txBox="1"/>
          <p:nvPr/>
        </p:nvSpPr>
        <p:spPr>
          <a:xfrm>
            <a:off x="1637806" y="3514985"/>
            <a:ext cx="1635128" cy="51302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8" name="Google Shape;118;p3"/>
          <p:cNvSpPr txBox="1"/>
          <p:nvPr/>
        </p:nvSpPr>
        <p:spPr>
          <a:xfrm>
            <a:off x="3651383" y="3514985"/>
            <a:ext cx="998928" cy="46121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9" name="Google Shape;119;p3"/>
          <p:cNvSpPr txBox="1"/>
          <p:nvPr/>
        </p:nvSpPr>
        <p:spPr>
          <a:xfrm>
            <a:off x="1637806" y="4869388"/>
            <a:ext cx="1167499" cy="276999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6666" l="-4187" r="-4187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0" name="Google Shape;120;p3"/>
          <p:cNvSpPr txBox="1"/>
          <p:nvPr/>
        </p:nvSpPr>
        <p:spPr>
          <a:xfrm>
            <a:off x="3651383" y="4753235"/>
            <a:ext cx="2174378" cy="509307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204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1" name="Google Shape;121;p3"/>
          <p:cNvSpPr txBox="1"/>
          <p:nvPr/>
        </p:nvSpPr>
        <p:spPr>
          <a:xfrm>
            <a:off x="1637806" y="5854182"/>
            <a:ext cx="1166410" cy="569002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2" name="Google Shape;122;p3"/>
          <p:cNvSpPr txBox="1"/>
          <p:nvPr/>
        </p:nvSpPr>
        <p:spPr>
          <a:xfrm>
            <a:off x="3651383" y="5845289"/>
            <a:ext cx="2592954" cy="538289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 txBox="1"/>
          <p:nvPr/>
        </p:nvSpPr>
        <p:spPr>
          <a:xfrm>
            <a:off x="402400" y="4640"/>
            <a:ext cx="8136119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2.2 A review of linear algebra</a:t>
            </a:r>
            <a:endParaRPr/>
          </a:p>
        </p:txBody>
      </p:sp>
      <p:sp>
        <p:nvSpPr>
          <p:cNvPr id="129" name="Google Shape;129;p4"/>
          <p:cNvSpPr txBox="1"/>
          <p:nvPr/>
        </p:nvSpPr>
        <p:spPr>
          <a:xfrm>
            <a:off x="402400" y="1591566"/>
            <a:ext cx="11218100" cy="441063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551" l="-270" r="0" t="-413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0" name="Google Shape;130;p4"/>
          <p:cNvSpPr txBox="1"/>
          <p:nvPr/>
        </p:nvSpPr>
        <p:spPr>
          <a:xfrm>
            <a:off x="1480398" y="2825485"/>
            <a:ext cx="4318810" cy="458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7893" l="-564" r="0" t="-131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1" name="Google Shape;131;p4"/>
          <p:cNvSpPr txBox="1"/>
          <p:nvPr/>
        </p:nvSpPr>
        <p:spPr>
          <a:xfrm>
            <a:off x="1480398" y="3970471"/>
            <a:ext cx="1787028" cy="452816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9332" l="-2047" r="0" t="-133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2" name="Google Shape;132;p4"/>
          <p:cNvSpPr txBox="1"/>
          <p:nvPr/>
        </p:nvSpPr>
        <p:spPr>
          <a:xfrm>
            <a:off x="4197807" y="4080533"/>
            <a:ext cx="2424638" cy="25699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9301" l="-125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"/>
          <p:cNvSpPr txBox="1"/>
          <p:nvPr/>
        </p:nvSpPr>
        <p:spPr>
          <a:xfrm>
            <a:off x="402400" y="4640"/>
            <a:ext cx="8136119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2.2 A review of linear algebra</a:t>
            </a:r>
            <a:endParaRPr/>
          </a:p>
        </p:txBody>
      </p:sp>
      <p:sp>
        <p:nvSpPr>
          <p:cNvPr id="139" name="Google Shape;139;p5"/>
          <p:cNvSpPr txBox="1"/>
          <p:nvPr/>
        </p:nvSpPr>
        <p:spPr>
          <a:xfrm>
            <a:off x="402400" y="1647552"/>
            <a:ext cx="11218100" cy="146386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3748" l="-270" r="0" t="-1249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0" name="Google Shape;140;p5"/>
          <p:cNvSpPr txBox="1"/>
          <p:nvPr/>
        </p:nvSpPr>
        <p:spPr>
          <a:xfrm>
            <a:off x="1589639" y="5172281"/>
            <a:ext cx="4824574" cy="54835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1" name="Google Shape;141;p5"/>
          <p:cNvSpPr txBox="1"/>
          <p:nvPr/>
        </p:nvSpPr>
        <p:spPr>
          <a:xfrm>
            <a:off x="1620676" y="3412171"/>
            <a:ext cx="1671740" cy="45602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9332" l="-2189" r="0" t="-133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2" name="Google Shape;142;p5"/>
          <p:cNvSpPr txBox="1"/>
          <p:nvPr/>
        </p:nvSpPr>
        <p:spPr>
          <a:xfrm>
            <a:off x="1620676" y="4247904"/>
            <a:ext cx="1654043" cy="452816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0808" l="-2213" r="0" t="-135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3" name="Google Shape;143;p5"/>
          <p:cNvSpPr txBox="1"/>
          <p:nvPr/>
        </p:nvSpPr>
        <p:spPr>
          <a:xfrm>
            <a:off x="4001926" y="3438621"/>
            <a:ext cx="1205074" cy="409023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6417" l="0" r="0" t="-149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4" name="Google Shape;144;p5"/>
          <p:cNvSpPr txBox="1"/>
          <p:nvPr/>
        </p:nvSpPr>
        <p:spPr>
          <a:xfrm>
            <a:off x="3970815" y="4271564"/>
            <a:ext cx="1267295" cy="410625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6417" l="0" r="0" t="-149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5" name="Google Shape;145;p5"/>
          <p:cNvSpPr txBox="1"/>
          <p:nvPr/>
        </p:nvSpPr>
        <p:spPr>
          <a:xfrm>
            <a:off x="7034374" y="5311102"/>
            <a:ext cx="4433726" cy="414729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-16175" l="-1649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6" name="Google Shape;146;p5"/>
          <p:cNvSpPr txBox="1"/>
          <p:nvPr/>
        </p:nvSpPr>
        <p:spPr>
          <a:xfrm>
            <a:off x="7034374" y="5996902"/>
            <a:ext cx="2369976" cy="246221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4999" l="-3084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/>
          <p:cNvSpPr txBox="1"/>
          <p:nvPr/>
        </p:nvSpPr>
        <p:spPr>
          <a:xfrm>
            <a:off x="402400" y="4640"/>
            <a:ext cx="8136119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2.2 A review of linear algebra</a:t>
            </a:r>
            <a:endParaRPr/>
          </a:p>
        </p:txBody>
      </p:sp>
      <p:sp>
        <p:nvSpPr>
          <p:cNvPr id="153" name="Google Shape;153;p6"/>
          <p:cNvSpPr txBox="1"/>
          <p:nvPr/>
        </p:nvSpPr>
        <p:spPr>
          <a:xfrm>
            <a:off x="402400" y="1498283"/>
            <a:ext cx="11218100" cy="2616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Matrix element-wise multiplication</a:t>
            </a:r>
            <a:endParaRPr/>
          </a:p>
          <a:p>
            <a:pPr indent="-2857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By a scalar</a:t>
            </a: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each element in the matrix is multiplied by that scalar. </a:t>
            </a:r>
            <a:b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68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68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968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marR="0" rtl="0" algn="l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</a:pPr>
            <a:r>
              <a:rPr b="1" i="0" lang="en-US" sz="1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By a vector</a:t>
            </a: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each element in the column/row vector multiplies each element in all the matrix columns/rows</a:t>
            </a:r>
            <a:b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0" i="1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column/row of vector must have same number of elements of the columns/rows of the matrix it multiplies</a:t>
            </a:r>
            <a:r>
              <a:rPr b="0" i="0" lang="en-US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/>
          </a:p>
        </p:txBody>
      </p:sp>
      <p:sp>
        <p:nvSpPr>
          <p:cNvPr id="154" name="Google Shape;154;p6"/>
          <p:cNvSpPr txBox="1"/>
          <p:nvPr/>
        </p:nvSpPr>
        <p:spPr>
          <a:xfrm>
            <a:off x="1474626" y="2406152"/>
            <a:ext cx="2522357" cy="45602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9332" l="-1207" r="0" t="-133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5" name="Google Shape;155;p6"/>
          <p:cNvSpPr txBox="1"/>
          <p:nvPr/>
        </p:nvSpPr>
        <p:spPr>
          <a:xfrm>
            <a:off x="1474626" y="3127415"/>
            <a:ext cx="559319" cy="24622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7497" l="-7608" r="-5433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6" name="Google Shape;156;p6"/>
          <p:cNvSpPr/>
          <p:nvPr/>
        </p:nvSpPr>
        <p:spPr>
          <a:xfrm>
            <a:off x="4660900" y="2507625"/>
            <a:ext cx="146050" cy="81280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 txBox="1"/>
          <p:nvPr/>
        </p:nvSpPr>
        <p:spPr>
          <a:xfrm>
            <a:off x="5153665" y="2649610"/>
            <a:ext cx="3746602" cy="465769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10525" l="-487" r="0" t="-263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8" name="Google Shape;158;p6"/>
          <p:cNvSpPr txBox="1"/>
          <p:nvPr/>
        </p:nvSpPr>
        <p:spPr>
          <a:xfrm>
            <a:off x="1474626" y="4329767"/>
            <a:ext cx="2522357" cy="45602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9332" l="-1207" r="0" t="-133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9" name="Google Shape;159;p6"/>
          <p:cNvSpPr txBox="1"/>
          <p:nvPr/>
        </p:nvSpPr>
        <p:spPr>
          <a:xfrm>
            <a:off x="2429182" y="5161548"/>
            <a:ext cx="1673214" cy="452816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0808" l="-1817" r="0" t="-135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0" name="Google Shape;160;p6"/>
          <p:cNvSpPr txBox="1"/>
          <p:nvPr/>
        </p:nvSpPr>
        <p:spPr>
          <a:xfrm>
            <a:off x="5436765" y="4586280"/>
            <a:ext cx="4348178" cy="456022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9332" l="-1681" r="0" t="-133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1" name="Google Shape;161;p6"/>
          <p:cNvSpPr txBox="1"/>
          <p:nvPr/>
        </p:nvSpPr>
        <p:spPr>
          <a:xfrm>
            <a:off x="1528358" y="5944652"/>
            <a:ext cx="2472215" cy="256993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-11903" l="-1234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2" name="Google Shape;162;p6"/>
          <p:cNvSpPr txBox="1"/>
          <p:nvPr/>
        </p:nvSpPr>
        <p:spPr>
          <a:xfrm>
            <a:off x="5436765" y="5488630"/>
            <a:ext cx="4220130" cy="456022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9332" l="-1733" r="0" t="-133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cxnSp>
        <p:nvCxnSpPr>
          <p:cNvPr id="163" name="Google Shape;163;p6"/>
          <p:cNvCxnSpPr/>
          <p:nvPr/>
        </p:nvCxnSpPr>
        <p:spPr>
          <a:xfrm>
            <a:off x="4565650" y="4586280"/>
            <a:ext cx="641350" cy="18904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64" name="Google Shape;164;p6"/>
          <p:cNvCxnSpPr/>
          <p:nvPr/>
        </p:nvCxnSpPr>
        <p:spPr>
          <a:xfrm flipH="1" rot="10800000">
            <a:off x="4565650" y="4929391"/>
            <a:ext cx="641350" cy="458986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65" name="Google Shape;165;p6"/>
          <p:cNvCxnSpPr/>
          <p:nvPr/>
        </p:nvCxnSpPr>
        <p:spPr>
          <a:xfrm flipH="1" rot="10800000">
            <a:off x="4565650" y="5791326"/>
            <a:ext cx="685800" cy="315673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66" name="Google Shape;166;p6"/>
          <p:cNvCxnSpPr/>
          <p:nvPr/>
        </p:nvCxnSpPr>
        <p:spPr>
          <a:xfrm>
            <a:off x="4554800" y="4586280"/>
            <a:ext cx="696650" cy="1101859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med" w="med" type="stealth"/>
          </a:ln>
        </p:spPr>
      </p:cxn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"/>
          <p:cNvSpPr txBox="1"/>
          <p:nvPr/>
        </p:nvSpPr>
        <p:spPr>
          <a:xfrm>
            <a:off x="402400" y="4640"/>
            <a:ext cx="8136119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2.2 A review of linear algebra</a:t>
            </a:r>
            <a:endParaRPr/>
          </a:p>
        </p:txBody>
      </p:sp>
      <p:sp>
        <p:nvSpPr>
          <p:cNvPr id="173" name="Google Shape;173;p7"/>
          <p:cNvSpPr txBox="1"/>
          <p:nvPr/>
        </p:nvSpPr>
        <p:spPr>
          <a:xfrm>
            <a:off x="402400" y="1600897"/>
            <a:ext cx="11218100" cy="390876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-270" r="0" t="-46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4" name="Google Shape;174;p7"/>
          <p:cNvSpPr txBox="1"/>
          <p:nvPr/>
        </p:nvSpPr>
        <p:spPr>
          <a:xfrm>
            <a:off x="1403755" y="2826658"/>
            <a:ext cx="2522357" cy="45602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10808" l="-2656" r="0" t="-135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5" name="Google Shape;175;p7"/>
          <p:cNvSpPr txBox="1"/>
          <p:nvPr/>
        </p:nvSpPr>
        <p:spPr>
          <a:xfrm>
            <a:off x="4778997" y="3167378"/>
            <a:ext cx="6149660" cy="45602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10808" l="-1188" r="0" t="-135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6" name="Google Shape;176;p7"/>
          <p:cNvSpPr txBox="1"/>
          <p:nvPr/>
        </p:nvSpPr>
        <p:spPr>
          <a:xfrm>
            <a:off x="1403755" y="3512279"/>
            <a:ext cx="2504660" cy="452816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0808" l="-2675" r="0" t="-135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7" name="Google Shape;177;p7"/>
          <p:cNvSpPr/>
          <p:nvPr/>
        </p:nvSpPr>
        <p:spPr>
          <a:xfrm>
            <a:off x="4229329" y="3038611"/>
            <a:ext cx="146050" cy="81280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"/>
          <p:cNvSpPr txBox="1"/>
          <p:nvPr/>
        </p:nvSpPr>
        <p:spPr>
          <a:xfrm>
            <a:off x="402400" y="4640"/>
            <a:ext cx="8136119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2.2 A review of linear algebra</a:t>
            </a:r>
            <a:endParaRPr/>
          </a:p>
        </p:txBody>
      </p:sp>
      <p:sp>
        <p:nvSpPr>
          <p:cNvPr id="184" name="Google Shape;184;p8"/>
          <p:cNvSpPr txBox="1"/>
          <p:nvPr/>
        </p:nvSpPr>
        <p:spPr>
          <a:xfrm>
            <a:off x="402400" y="1362995"/>
            <a:ext cx="11218100" cy="240065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780" l="-270" r="0" t="-76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5" name="Google Shape;185;p8"/>
          <p:cNvSpPr txBox="1"/>
          <p:nvPr/>
        </p:nvSpPr>
        <p:spPr>
          <a:xfrm>
            <a:off x="1766169" y="3926609"/>
            <a:ext cx="2522357" cy="45602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9332" l="-2905" r="0" t="-133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6" name="Google Shape;186;p8"/>
          <p:cNvSpPr txBox="1"/>
          <p:nvPr/>
        </p:nvSpPr>
        <p:spPr>
          <a:xfrm>
            <a:off x="1331041" y="4686783"/>
            <a:ext cx="8636237" cy="39889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10768" l="-70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7" name="Google Shape;187;p8"/>
          <p:cNvSpPr txBox="1"/>
          <p:nvPr/>
        </p:nvSpPr>
        <p:spPr>
          <a:xfrm>
            <a:off x="4855565" y="3926609"/>
            <a:ext cx="2504660" cy="452816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0808" l="-2925" r="0" t="-135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8" name="Google Shape;188;p8"/>
          <p:cNvSpPr txBox="1"/>
          <p:nvPr/>
        </p:nvSpPr>
        <p:spPr>
          <a:xfrm>
            <a:off x="7846564" y="3922890"/>
            <a:ext cx="1641411" cy="45602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0808" l="-4088" r="0" t="-135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9" name="Google Shape;189;p8"/>
          <p:cNvSpPr txBox="1"/>
          <p:nvPr/>
        </p:nvSpPr>
        <p:spPr>
          <a:xfrm>
            <a:off x="1331041" y="5367073"/>
            <a:ext cx="5485395" cy="398892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0604" l="-1109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0" name="Google Shape;190;p8"/>
          <p:cNvSpPr txBox="1"/>
          <p:nvPr/>
        </p:nvSpPr>
        <p:spPr>
          <a:xfrm>
            <a:off x="1474626" y="2318304"/>
            <a:ext cx="1282980" cy="266035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-27271" l="-5713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1" name="Google Shape;191;p8"/>
          <p:cNvSpPr txBox="1"/>
          <p:nvPr/>
        </p:nvSpPr>
        <p:spPr>
          <a:xfrm>
            <a:off x="3268800" y="2225468"/>
            <a:ext cx="3547636" cy="461665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-9209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2" name="Google Shape;192;p8"/>
          <p:cNvSpPr txBox="1"/>
          <p:nvPr/>
        </p:nvSpPr>
        <p:spPr>
          <a:xfrm>
            <a:off x="1331041" y="6134594"/>
            <a:ext cx="1937759" cy="224870"/>
          </a:xfrm>
          <a:prstGeom prst="rect">
            <a:avLst/>
          </a:prstGeom>
          <a:blipFill rotWithShape="1">
            <a:blip r:embed="rId11">
              <a:alphaModFix/>
            </a:blip>
            <a:stretch>
              <a:fillRect b="-29728" l="-3144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3" name="Google Shape;193;p8"/>
          <p:cNvSpPr txBox="1"/>
          <p:nvPr/>
        </p:nvSpPr>
        <p:spPr>
          <a:xfrm>
            <a:off x="9292514" y="4626125"/>
            <a:ext cx="2101226" cy="528093"/>
          </a:xfrm>
          <a:prstGeom prst="rect">
            <a:avLst/>
          </a:prstGeom>
          <a:blipFill rotWithShape="1">
            <a:blip r:embed="rId12">
              <a:alphaModFix/>
            </a:blip>
            <a:stretch>
              <a:fillRect b="-5746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4" name="Google Shape;194;p8"/>
          <p:cNvSpPr txBox="1"/>
          <p:nvPr/>
        </p:nvSpPr>
        <p:spPr>
          <a:xfrm>
            <a:off x="3293948" y="5830665"/>
            <a:ext cx="1224502" cy="528799"/>
          </a:xfrm>
          <a:prstGeom prst="rect">
            <a:avLst/>
          </a:prstGeom>
          <a:blipFill rotWithShape="1">
            <a:blip r:embed="rId13">
              <a:alphaModFix/>
            </a:blip>
            <a:stretch>
              <a:fillRect b="-5746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95" name="Google Shape;195;p8"/>
          <p:cNvSpPr txBox="1"/>
          <p:nvPr/>
        </p:nvSpPr>
        <p:spPr>
          <a:xfrm>
            <a:off x="6378369" y="5367073"/>
            <a:ext cx="2056026" cy="528799"/>
          </a:xfrm>
          <a:prstGeom prst="rect">
            <a:avLst/>
          </a:prstGeom>
          <a:blipFill rotWithShape="1">
            <a:blip r:embed="rId14">
              <a:alphaModFix/>
            </a:blip>
            <a:stretch>
              <a:fillRect b="-5746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9"/>
          <p:cNvSpPr txBox="1"/>
          <p:nvPr/>
        </p:nvSpPr>
        <p:spPr>
          <a:xfrm>
            <a:off x="402400" y="4640"/>
            <a:ext cx="8136119" cy="13690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</a:pPr>
            <a:r>
              <a:rPr lang="en-US" sz="4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2.2 A review of linear algebra</a:t>
            </a:r>
            <a:endParaRPr/>
          </a:p>
        </p:txBody>
      </p:sp>
      <p:sp>
        <p:nvSpPr>
          <p:cNvPr id="202" name="Google Shape;202;p9"/>
          <p:cNvSpPr txBox="1"/>
          <p:nvPr/>
        </p:nvSpPr>
        <p:spPr>
          <a:xfrm>
            <a:off x="402400" y="1386291"/>
            <a:ext cx="11218100" cy="329699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108" l="-270" r="0" t="-554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3" name="Google Shape;203;p9"/>
          <p:cNvSpPr txBox="1"/>
          <p:nvPr/>
        </p:nvSpPr>
        <p:spPr>
          <a:xfrm>
            <a:off x="1480398" y="2370704"/>
            <a:ext cx="3471848" cy="458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9332" l="-702" r="0" t="-133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4" name="Google Shape;204;p9"/>
          <p:cNvSpPr txBox="1"/>
          <p:nvPr/>
        </p:nvSpPr>
        <p:spPr>
          <a:xfrm>
            <a:off x="5960650" y="2188442"/>
            <a:ext cx="2704074" cy="78258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779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5" name="Google Shape;205;p9"/>
          <p:cNvSpPr txBox="1"/>
          <p:nvPr/>
        </p:nvSpPr>
        <p:spPr>
          <a:xfrm>
            <a:off x="1480398" y="3163321"/>
            <a:ext cx="1673214" cy="452816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0808" l="-2189" r="0" t="-135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6" name="Google Shape;206;p9"/>
          <p:cNvSpPr txBox="1"/>
          <p:nvPr/>
        </p:nvSpPr>
        <p:spPr>
          <a:xfrm>
            <a:off x="3905139" y="3273383"/>
            <a:ext cx="2525114" cy="256993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-11903" l="-144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7" name="Google Shape;207;p9"/>
          <p:cNvSpPr txBox="1"/>
          <p:nvPr/>
        </p:nvSpPr>
        <p:spPr>
          <a:xfrm>
            <a:off x="402400" y="5267339"/>
            <a:ext cx="11218100" cy="1118768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3801" l="-270" r="0" t="-162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8" name="Google Shape;208;p9"/>
          <p:cNvSpPr txBox="1"/>
          <p:nvPr/>
        </p:nvSpPr>
        <p:spPr>
          <a:xfrm>
            <a:off x="7679975" y="5501121"/>
            <a:ext cx="1537600" cy="651204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2021-02-10T16:48:02Z</dcterms:created>
  <dc:creator>Sarel Greyling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  <property fmtid="{D5CDD505-2E9C-101B-9397-08002B2CF9AE}" pid="3" name="MediaServiceImageTags">
    <vt:lpwstr/>
  </property>
</Properties>
</file>