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29"/>
  </p:notesMasterIdLst>
  <p:handoutMasterIdLst>
    <p:handoutMasterId r:id="rId30"/>
  </p:handoutMasterIdLst>
  <p:sldIdLst>
    <p:sldId id="521" r:id="rId5"/>
    <p:sldId id="522" r:id="rId6"/>
    <p:sldId id="523" r:id="rId7"/>
    <p:sldId id="524" r:id="rId8"/>
    <p:sldId id="525" r:id="rId9"/>
    <p:sldId id="526"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540" r:id="rId24"/>
    <p:sldId id="541" r:id="rId25"/>
    <p:sldId id="542" r:id="rId26"/>
    <p:sldId id="543" r:id="rId27"/>
    <p:sldId id="544" r:id="rId2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767F46-11BC-6E86-0F22-87894B61294E}" v="5" dt="2026-02-09T14:01:00.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4" autoAdjust="0"/>
    <p:restoredTop sz="86422" autoAdjust="0"/>
  </p:normalViewPr>
  <p:slideViewPr>
    <p:cSldViewPr snapToGrid="0">
      <p:cViewPr varScale="1">
        <p:scale>
          <a:sx n="91" d="100"/>
          <a:sy n="91" d="100"/>
        </p:scale>
        <p:origin x="216" y="208"/>
      </p:cViewPr>
      <p:guideLst/>
    </p:cSldViewPr>
  </p:slideViewPr>
  <p:outlineViewPr>
    <p:cViewPr>
      <p:scale>
        <a:sx n="33" d="100"/>
        <a:sy n="33" d="100"/>
      </p:scale>
      <p:origin x="0" y="-879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8T14:53:31.074" v="58" actId="1076"/>
      <pc:docMkLst>
        <pc:docMk/>
      </pc:docMkLst>
      <pc:sldChg chg="modSp">
        <pc:chgData name="Alexander Deliukov" userId="d5fda0f2-1d08-4016-b7e9-bb882f168707" providerId="ADAL" clId="{FE9DFF45-01DC-45CC-A80A-B50597210401}" dt="2026-01-28T14:50:01.309" v="2"/>
        <pc:sldMkLst>
          <pc:docMk/>
          <pc:sldMk cId="4021606225" sldId="521"/>
        </pc:sldMkLst>
        <pc:spChg chg="mod">
          <ac:chgData name="Alexander Deliukov" userId="d5fda0f2-1d08-4016-b7e9-bb882f168707" providerId="ADAL" clId="{FE9DFF45-01DC-45CC-A80A-B50597210401}" dt="2026-01-28T14:50:01.309" v="2"/>
          <ac:spMkLst>
            <pc:docMk/>
            <pc:sldMk cId="4021606225" sldId="521"/>
            <ac:spMk id="2" creationId="{9F52A8FD-D115-3917-B567-996023B58008}"/>
          </ac:spMkLst>
        </pc:spChg>
      </pc:sldChg>
      <pc:sldChg chg="modSp mod">
        <pc:chgData name="Alexander Deliukov" userId="d5fda0f2-1d08-4016-b7e9-bb882f168707" providerId="ADAL" clId="{FE9DFF45-01DC-45CC-A80A-B50597210401}" dt="2026-01-28T14:50:47.352" v="13" actId="1076"/>
        <pc:sldMkLst>
          <pc:docMk/>
          <pc:sldMk cId="4210138846" sldId="522"/>
        </pc:sldMkLst>
        <pc:spChg chg="mod">
          <ac:chgData name="Alexander Deliukov" userId="d5fda0f2-1d08-4016-b7e9-bb882f168707" providerId="ADAL" clId="{FE9DFF45-01DC-45CC-A80A-B50597210401}" dt="2026-01-28T14:50:47.352" v="13" actId="1076"/>
          <ac:spMkLst>
            <pc:docMk/>
            <pc:sldMk cId="4210138846" sldId="522"/>
            <ac:spMk id="2" creationId="{0FE65402-2D24-4C0B-3A9B-70B199ADCEA8}"/>
          </ac:spMkLst>
        </pc:spChg>
      </pc:sldChg>
      <pc:sldChg chg="modSp mod">
        <pc:chgData name="Alexander Deliukov" userId="d5fda0f2-1d08-4016-b7e9-bb882f168707" providerId="ADAL" clId="{FE9DFF45-01DC-45CC-A80A-B50597210401}" dt="2026-01-28T14:50:58.332" v="15" actId="14100"/>
        <pc:sldMkLst>
          <pc:docMk/>
          <pc:sldMk cId="3899253441" sldId="524"/>
        </pc:sldMkLst>
        <pc:spChg chg="mod">
          <ac:chgData name="Alexander Deliukov" userId="d5fda0f2-1d08-4016-b7e9-bb882f168707" providerId="ADAL" clId="{FE9DFF45-01DC-45CC-A80A-B50597210401}" dt="2026-01-28T14:50:58.332" v="15" actId="14100"/>
          <ac:spMkLst>
            <pc:docMk/>
            <pc:sldMk cId="3899253441" sldId="524"/>
            <ac:spMk id="4" creationId="{F7F40FD4-E1E0-2E56-7DCF-8A54A92CB1A1}"/>
          </ac:spMkLst>
        </pc:spChg>
      </pc:sldChg>
      <pc:sldChg chg="modSp">
        <pc:chgData name="Alexander Deliukov" userId="d5fda0f2-1d08-4016-b7e9-bb882f168707" providerId="ADAL" clId="{FE9DFF45-01DC-45CC-A80A-B50597210401}" dt="2026-01-28T14:51:02.003" v="16" actId="404"/>
        <pc:sldMkLst>
          <pc:docMk/>
          <pc:sldMk cId="1606069557" sldId="525"/>
        </pc:sldMkLst>
        <pc:spChg chg="mod">
          <ac:chgData name="Alexander Deliukov" userId="d5fda0f2-1d08-4016-b7e9-bb882f168707" providerId="ADAL" clId="{FE9DFF45-01DC-45CC-A80A-B50597210401}" dt="2026-01-28T14:51:02.003" v="16" actId="404"/>
          <ac:spMkLst>
            <pc:docMk/>
            <pc:sldMk cId="1606069557" sldId="525"/>
            <ac:spMk id="6" creationId="{BCBC3EFB-6EA2-73C5-A404-54EB71533BD8}"/>
          </ac:spMkLst>
        </pc:spChg>
      </pc:sldChg>
      <pc:sldChg chg="modSp mod">
        <pc:chgData name="Alexander Deliukov" userId="d5fda0f2-1d08-4016-b7e9-bb882f168707" providerId="ADAL" clId="{FE9DFF45-01DC-45CC-A80A-B50597210401}" dt="2026-01-28T14:51:17.970" v="18" actId="948"/>
        <pc:sldMkLst>
          <pc:docMk/>
          <pc:sldMk cId="2006411794" sldId="526"/>
        </pc:sldMkLst>
        <pc:spChg chg="mod">
          <ac:chgData name="Alexander Deliukov" userId="d5fda0f2-1d08-4016-b7e9-bb882f168707" providerId="ADAL" clId="{FE9DFF45-01DC-45CC-A80A-B50597210401}" dt="2026-01-28T14:51:17.970" v="18" actId="948"/>
          <ac:spMkLst>
            <pc:docMk/>
            <pc:sldMk cId="2006411794" sldId="526"/>
            <ac:spMk id="2" creationId="{80E7D99A-AA02-4E8C-8B1C-0BAA15EB04CF}"/>
          </ac:spMkLst>
        </pc:spChg>
        <pc:spChg chg="mod">
          <ac:chgData name="Alexander Deliukov" userId="d5fda0f2-1d08-4016-b7e9-bb882f168707" providerId="ADAL" clId="{FE9DFF45-01DC-45CC-A80A-B50597210401}" dt="2026-01-28T14:51:10.337" v="17" actId="1076"/>
          <ac:spMkLst>
            <pc:docMk/>
            <pc:sldMk cId="2006411794" sldId="526"/>
            <ac:spMk id="6" creationId="{0698FE26-8855-FDC1-4976-215061E57FEA}"/>
          </ac:spMkLst>
        </pc:spChg>
      </pc:sldChg>
      <pc:sldChg chg="modSp mod">
        <pc:chgData name="Alexander Deliukov" userId="d5fda0f2-1d08-4016-b7e9-bb882f168707" providerId="ADAL" clId="{FE9DFF45-01DC-45CC-A80A-B50597210401}" dt="2026-01-28T14:51:40.768" v="23" actId="14100"/>
        <pc:sldMkLst>
          <pc:docMk/>
          <pc:sldMk cId="2353518375" sldId="527"/>
        </pc:sldMkLst>
        <pc:spChg chg="mod">
          <ac:chgData name="Alexander Deliukov" userId="d5fda0f2-1d08-4016-b7e9-bb882f168707" providerId="ADAL" clId="{FE9DFF45-01DC-45CC-A80A-B50597210401}" dt="2026-01-28T14:51:40.768" v="23" actId="14100"/>
          <ac:spMkLst>
            <pc:docMk/>
            <pc:sldMk cId="2353518375" sldId="527"/>
            <ac:spMk id="2" creationId="{8DA81C1F-E6D4-7797-0566-5519F15B2FFB}"/>
          </ac:spMkLst>
        </pc:spChg>
      </pc:sldChg>
      <pc:sldChg chg="modSp mod">
        <pc:chgData name="Alexander Deliukov" userId="d5fda0f2-1d08-4016-b7e9-bb882f168707" providerId="ADAL" clId="{FE9DFF45-01DC-45CC-A80A-B50597210401}" dt="2026-01-28T14:51:43.953" v="24" actId="404"/>
        <pc:sldMkLst>
          <pc:docMk/>
          <pc:sldMk cId="536010063" sldId="528"/>
        </pc:sldMkLst>
        <pc:spChg chg="mod">
          <ac:chgData name="Alexander Deliukov" userId="d5fda0f2-1d08-4016-b7e9-bb882f168707" providerId="ADAL" clId="{FE9DFF45-01DC-45CC-A80A-B50597210401}" dt="2026-01-28T14:51:34.585" v="21" actId="14100"/>
          <ac:spMkLst>
            <pc:docMk/>
            <pc:sldMk cId="536010063" sldId="528"/>
            <ac:spMk id="3" creationId="{0B3D41E6-E870-2405-A797-B19B3AA777C8}"/>
          </ac:spMkLst>
        </pc:spChg>
        <pc:spChg chg="mod">
          <ac:chgData name="Alexander Deliukov" userId="d5fda0f2-1d08-4016-b7e9-bb882f168707" providerId="ADAL" clId="{FE9DFF45-01DC-45CC-A80A-B50597210401}" dt="2026-01-28T14:51:43.953" v="24" actId="404"/>
          <ac:spMkLst>
            <pc:docMk/>
            <pc:sldMk cId="536010063" sldId="528"/>
            <ac:spMk id="4" creationId="{CB33C395-3CC3-4B54-6421-D833B99114A3}"/>
          </ac:spMkLst>
        </pc:spChg>
      </pc:sldChg>
      <pc:sldChg chg="modSp mod">
        <pc:chgData name="Alexander Deliukov" userId="d5fda0f2-1d08-4016-b7e9-bb882f168707" providerId="ADAL" clId="{FE9DFF45-01DC-45CC-A80A-B50597210401}" dt="2026-01-28T14:51:53.413" v="26" actId="1076"/>
        <pc:sldMkLst>
          <pc:docMk/>
          <pc:sldMk cId="3298366752" sldId="529"/>
        </pc:sldMkLst>
        <pc:spChg chg="mod">
          <ac:chgData name="Alexander Deliukov" userId="d5fda0f2-1d08-4016-b7e9-bb882f168707" providerId="ADAL" clId="{FE9DFF45-01DC-45CC-A80A-B50597210401}" dt="2026-01-28T14:51:51.188" v="25" actId="14100"/>
          <ac:spMkLst>
            <pc:docMk/>
            <pc:sldMk cId="3298366752" sldId="529"/>
            <ac:spMk id="2" creationId="{587C2D84-B999-85A7-C6D8-4189F18B4B3D}"/>
          </ac:spMkLst>
        </pc:spChg>
        <pc:spChg chg="mod">
          <ac:chgData name="Alexander Deliukov" userId="d5fda0f2-1d08-4016-b7e9-bb882f168707" providerId="ADAL" clId="{FE9DFF45-01DC-45CC-A80A-B50597210401}" dt="2026-01-28T14:51:53.413" v="26" actId="1076"/>
          <ac:spMkLst>
            <pc:docMk/>
            <pc:sldMk cId="3298366752" sldId="529"/>
            <ac:spMk id="4" creationId="{E89D4953-F522-1DC0-5021-75B2160CEB19}"/>
          </ac:spMkLst>
        </pc:spChg>
      </pc:sldChg>
      <pc:sldChg chg="modSp mod">
        <pc:chgData name="Alexander Deliukov" userId="d5fda0f2-1d08-4016-b7e9-bb882f168707" providerId="ADAL" clId="{FE9DFF45-01DC-45CC-A80A-B50597210401}" dt="2026-01-28T14:51:58.695" v="28" actId="1076"/>
        <pc:sldMkLst>
          <pc:docMk/>
          <pc:sldMk cId="2464154826" sldId="531"/>
        </pc:sldMkLst>
        <pc:spChg chg="mod">
          <ac:chgData name="Alexander Deliukov" userId="d5fda0f2-1d08-4016-b7e9-bb882f168707" providerId="ADAL" clId="{FE9DFF45-01DC-45CC-A80A-B50597210401}" dt="2026-01-28T14:51:58.695" v="28" actId="1076"/>
          <ac:spMkLst>
            <pc:docMk/>
            <pc:sldMk cId="2464154826" sldId="531"/>
            <ac:spMk id="4" creationId="{6626F0D8-00A2-4308-1A56-AEAB5E13091A}"/>
          </ac:spMkLst>
        </pc:spChg>
      </pc:sldChg>
      <pc:sldChg chg="modSp mod">
        <pc:chgData name="Alexander Deliukov" userId="d5fda0f2-1d08-4016-b7e9-bb882f168707" providerId="ADAL" clId="{FE9DFF45-01DC-45CC-A80A-B50597210401}" dt="2026-01-28T14:52:07.025" v="30" actId="14100"/>
        <pc:sldMkLst>
          <pc:docMk/>
          <pc:sldMk cId="2916704819" sldId="532"/>
        </pc:sldMkLst>
        <pc:spChg chg="mod">
          <ac:chgData name="Alexander Deliukov" userId="d5fda0f2-1d08-4016-b7e9-bb882f168707" providerId="ADAL" clId="{FE9DFF45-01DC-45CC-A80A-B50597210401}" dt="2026-01-28T14:52:07.025" v="30" actId="14100"/>
          <ac:spMkLst>
            <pc:docMk/>
            <pc:sldMk cId="2916704819" sldId="532"/>
            <ac:spMk id="4" creationId="{A45B8CBE-1F11-E934-F1CC-E369F0A7208F}"/>
          </ac:spMkLst>
        </pc:spChg>
      </pc:sldChg>
      <pc:sldChg chg="modSp mod">
        <pc:chgData name="Alexander Deliukov" userId="d5fda0f2-1d08-4016-b7e9-bb882f168707" providerId="ADAL" clId="{FE9DFF45-01DC-45CC-A80A-B50597210401}" dt="2026-01-28T14:52:17.602" v="34" actId="1076"/>
        <pc:sldMkLst>
          <pc:docMk/>
          <pc:sldMk cId="3343093809" sldId="533"/>
        </pc:sldMkLst>
        <pc:spChg chg="mod">
          <ac:chgData name="Alexander Deliukov" userId="d5fda0f2-1d08-4016-b7e9-bb882f168707" providerId="ADAL" clId="{FE9DFF45-01DC-45CC-A80A-B50597210401}" dt="2026-01-28T14:52:11.985" v="31" actId="14100"/>
          <ac:spMkLst>
            <pc:docMk/>
            <pc:sldMk cId="3343093809" sldId="533"/>
            <ac:spMk id="2" creationId="{9CEEBBF2-57E8-98A7-5196-A80E5E02DE3D}"/>
          </ac:spMkLst>
        </pc:spChg>
        <pc:spChg chg="mod">
          <ac:chgData name="Alexander Deliukov" userId="d5fda0f2-1d08-4016-b7e9-bb882f168707" providerId="ADAL" clId="{FE9DFF45-01DC-45CC-A80A-B50597210401}" dt="2026-01-28T14:52:17.602" v="34" actId="1076"/>
          <ac:spMkLst>
            <pc:docMk/>
            <pc:sldMk cId="3343093809" sldId="533"/>
            <ac:spMk id="4" creationId="{F3695D75-7CB2-2E3E-FC36-E6C5542486F1}"/>
          </ac:spMkLst>
        </pc:spChg>
      </pc:sldChg>
      <pc:sldChg chg="modSp mod">
        <pc:chgData name="Alexander Deliukov" userId="d5fda0f2-1d08-4016-b7e9-bb882f168707" providerId="ADAL" clId="{FE9DFF45-01DC-45CC-A80A-B50597210401}" dt="2026-01-28T14:52:21.819" v="35" actId="948"/>
        <pc:sldMkLst>
          <pc:docMk/>
          <pc:sldMk cId="2133269364" sldId="534"/>
        </pc:sldMkLst>
        <pc:spChg chg="mod">
          <ac:chgData name="Alexander Deliukov" userId="d5fda0f2-1d08-4016-b7e9-bb882f168707" providerId="ADAL" clId="{FE9DFF45-01DC-45CC-A80A-B50597210401}" dt="2026-01-28T14:52:21.819" v="35" actId="948"/>
          <ac:spMkLst>
            <pc:docMk/>
            <pc:sldMk cId="2133269364" sldId="534"/>
            <ac:spMk id="2" creationId="{14D1AA4E-9257-5B0A-B307-3A3FE61C373A}"/>
          </ac:spMkLst>
        </pc:spChg>
      </pc:sldChg>
      <pc:sldChg chg="modSp mod">
        <pc:chgData name="Alexander Deliukov" userId="d5fda0f2-1d08-4016-b7e9-bb882f168707" providerId="ADAL" clId="{FE9DFF45-01DC-45CC-A80A-B50597210401}" dt="2026-01-28T14:52:28.127" v="37" actId="1076"/>
        <pc:sldMkLst>
          <pc:docMk/>
          <pc:sldMk cId="895903724" sldId="535"/>
        </pc:sldMkLst>
        <pc:spChg chg="mod">
          <ac:chgData name="Alexander Deliukov" userId="d5fda0f2-1d08-4016-b7e9-bb882f168707" providerId="ADAL" clId="{FE9DFF45-01DC-45CC-A80A-B50597210401}" dt="2026-01-28T14:52:28.127" v="37" actId="1076"/>
          <ac:spMkLst>
            <pc:docMk/>
            <pc:sldMk cId="895903724" sldId="535"/>
            <ac:spMk id="4" creationId="{C7B55AD6-BE39-9CA0-D95D-AC03B2E99E8F}"/>
          </ac:spMkLst>
        </pc:spChg>
      </pc:sldChg>
      <pc:sldChg chg="modSp">
        <pc:chgData name="Alexander Deliukov" userId="d5fda0f2-1d08-4016-b7e9-bb882f168707" providerId="ADAL" clId="{FE9DFF45-01DC-45CC-A80A-B50597210401}" dt="2026-01-28T14:52:32.743" v="38" actId="404"/>
        <pc:sldMkLst>
          <pc:docMk/>
          <pc:sldMk cId="2949091759" sldId="536"/>
        </pc:sldMkLst>
        <pc:spChg chg="mod">
          <ac:chgData name="Alexander Deliukov" userId="d5fda0f2-1d08-4016-b7e9-bb882f168707" providerId="ADAL" clId="{FE9DFF45-01DC-45CC-A80A-B50597210401}" dt="2026-01-28T14:52:32.743" v="38" actId="404"/>
          <ac:spMkLst>
            <pc:docMk/>
            <pc:sldMk cId="2949091759" sldId="536"/>
            <ac:spMk id="4" creationId="{155DF4ED-FF8C-0564-EF5D-DA6654E5F96E}"/>
          </ac:spMkLst>
        </pc:spChg>
      </pc:sldChg>
      <pc:sldChg chg="modSp">
        <pc:chgData name="Alexander Deliukov" userId="d5fda0f2-1d08-4016-b7e9-bb882f168707" providerId="ADAL" clId="{FE9DFF45-01DC-45CC-A80A-B50597210401}" dt="2026-01-28T14:52:41.597" v="39" actId="404"/>
        <pc:sldMkLst>
          <pc:docMk/>
          <pc:sldMk cId="2780248464" sldId="538"/>
        </pc:sldMkLst>
        <pc:spChg chg="mod">
          <ac:chgData name="Alexander Deliukov" userId="d5fda0f2-1d08-4016-b7e9-bb882f168707" providerId="ADAL" clId="{FE9DFF45-01DC-45CC-A80A-B50597210401}" dt="2026-01-28T14:52:41.597" v="39" actId="404"/>
          <ac:spMkLst>
            <pc:docMk/>
            <pc:sldMk cId="2780248464" sldId="538"/>
            <ac:spMk id="4" creationId="{814CABE2-6C61-7A78-A88D-15A7E427F630}"/>
          </ac:spMkLst>
        </pc:spChg>
      </pc:sldChg>
      <pc:sldChg chg="modSp mod">
        <pc:chgData name="Alexander Deliukov" userId="d5fda0f2-1d08-4016-b7e9-bb882f168707" providerId="ADAL" clId="{FE9DFF45-01DC-45CC-A80A-B50597210401}" dt="2026-01-28T14:52:52.359" v="42" actId="1076"/>
        <pc:sldMkLst>
          <pc:docMk/>
          <pc:sldMk cId="2980495714" sldId="540"/>
        </pc:sldMkLst>
        <pc:spChg chg="mod">
          <ac:chgData name="Alexander Deliukov" userId="d5fda0f2-1d08-4016-b7e9-bb882f168707" providerId="ADAL" clId="{FE9DFF45-01DC-45CC-A80A-B50597210401}" dt="2026-01-28T14:52:52.359" v="42" actId="1076"/>
          <ac:spMkLst>
            <pc:docMk/>
            <pc:sldMk cId="2980495714" sldId="540"/>
            <ac:spMk id="4" creationId="{06E0C1A0-3021-4BED-9D7A-E8EE518B3DF4}"/>
          </ac:spMkLst>
        </pc:spChg>
      </pc:sldChg>
      <pc:sldChg chg="modSp mod">
        <pc:chgData name="Alexander Deliukov" userId="d5fda0f2-1d08-4016-b7e9-bb882f168707" providerId="ADAL" clId="{FE9DFF45-01DC-45CC-A80A-B50597210401}" dt="2026-01-28T14:53:31.074" v="58" actId="1076"/>
        <pc:sldMkLst>
          <pc:docMk/>
          <pc:sldMk cId="2514830005" sldId="541"/>
        </pc:sldMkLst>
        <pc:spChg chg="mod">
          <ac:chgData name="Alexander Deliukov" userId="d5fda0f2-1d08-4016-b7e9-bb882f168707" providerId="ADAL" clId="{FE9DFF45-01DC-45CC-A80A-B50597210401}" dt="2026-01-28T14:53:12.256" v="48" actId="404"/>
          <ac:spMkLst>
            <pc:docMk/>
            <pc:sldMk cId="2514830005" sldId="541"/>
            <ac:spMk id="41" creationId="{D9C87595-16A2-4A0F-9DBB-4AF40FA3BA2C}"/>
          </ac:spMkLst>
        </pc:spChg>
        <pc:spChg chg="mod">
          <ac:chgData name="Alexander Deliukov" userId="d5fda0f2-1d08-4016-b7e9-bb882f168707" providerId="ADAL" clId="{FE9DFF45-01DC-45CC-A80A-B50597210401}" dt="2026-01-28T14:53:28.833" v="57" actId="1076"/>
          <ac:spMkLst>
            <pc:docMk/>
            <pc:sldMk cId="2514830005" sldId="541"/>
            <ac:spMk id="43" creationId="{D8C4E46F-1B05-476B-90D3-800B8F061E5E}"/>
          </ac:spMkLst>
        </pc:spChg>
        <pc:spChg chg="mod">
          <ac:chgData name="Alexander Deliukov" userId="d5fda0f2-1d08-4016-b7e9-bb882f168707" providerId="ADAL" clId="{FE9DFF45-01DC-45CC-A80A-B50597210401}" dt="2026-01-28T14:53:31.074" v="58" actId="1076"/>
          <ac:spMkLst>
            <pc:docMk/>
            <pc:sldMk cId="2514830005" sldId="541"/>
            <ac:spMk id="49" creationId="{E8F01505-D47E-4B07-82B8-EC043F5EC813}"/>
          </ac:spMkLst>
        </pc:spChg>
        <pc:spChg chg="mod">
          <ac:chgData name="Alexander Deliukov" userId="d5fda0f2-1d08-4016-b7e9-bb882f168707" providerId="ADAL" clId="{FE9DFF45-01DC-45CC-A80A-B50597210401}" dt="2026-01-28T14:53:21.398" v="52" actId="1076"/>
          <ac:spMkLst>
            <pc:docMk/>
            <pc:sldMk cId="2514830005" sldId="541"/>
            <ac:spMk id="51" creationId="{27655039-CC5E-4A6C-B955-BA8E42F25249}"/>
          </ac:spMkLst>
        </pc:spChg>
        <pc:spChg chg="mod">
          <ac:chgData name="Alexander Deliukov" userId="d5fda0f2-1d08-4016-b7e9-bb882f168707" providerId="ADAL" clId="{FE9DFF45-01DC-45CC-A80A-B50597210401}" dt="2026-01-28T14:53:23.446" v="53" actId="1076"/>
          <ac:spMkLst>
            <pc:docMk/>
            <pc:sldMk cId="2514830005" sldId="541"/>
            <ac:spMk id="60" creationId="{DB6D982A-54DA-4FCC-9383-F91FC1E1D9CE}"/>
          </ac:spMkLst>
        </pc:spChg>
      </pc:sldChg>
      <pc:sldChg chg="modSp mod">
        <pc:chgData name="Alexander Deliukov" userId="d5fda0f2-1d08-4016-b7e9-bb882f168707" providerId="ADAL" clId="{FE9DFF45-01DC-45CC-A80A-B50597210401}" dt="2026-01-28T14:50:36.133" v="10" actId="404"/>
        <pc:sldMkLst>
          <pc:docMk/>
          <pc:sldMk cId="2029895012" sldId="542"/>
        </pc:sldMkLst>
        <pc:spChg chg="mod">
          <ac:chgData name="Alexander Deliukov" userId="d5fda0f2-1d08-4016-b7e9-bb882f168707" providerId="ADAL" clId="{FE9DFF45-01DC-45CC-A80A-B50597210401}" dt="2026-01-28T14:50:34.351" v="9" actId="14100"/>
          <ac:spMkLst>
            <pc:docMk/>
            <pc:sldMk cId="2029895012" sldId="542"/>
            <ac:spMk id="3" creationId="{A851A280-0943-5E23-9ED2-4FE21FFFDA5E}"/>
          </ac:spMkLst>
        </pc:spChg>
        <pc:spChg chg="mod">
          <ac:chgData name="Alexander Deliukov" userId="d5fda0f2-1d08-4016-b7e9-bb882f168707" providerId="ADAL" clId="{FE9DFF45-01DC-45CC-A80A-B50597210401}" dt="2026-01-28T14:50:36.133" v="10" actId="404"/>
          <ac:spMkLst>
            <pc:docMk/>
            <pc:sldMk cId="2029895012" sldId="542"/>
            <ac:spMk id="4" creationId="{B6E2F0C4-3708-062E-837B-49F21B8E51C4}"/>
          </ac:spMkLst>
        </pc:spChg>
      </pc:sldChg>
    </pc:docChg>
  </pc:docChgLst>
  <pc:docChgLst>
    <pc:chgData name="Alexander Deliukov" userId="S::alexander_think-e.be#ext#@flux50.onmicrosoft.com::bee075c1-faac-4166-8fcb-7b2057bad6f6" providerId="AD" clId="Web-{92767F46-11BC-6E86-0F22-87894B61294E}"/>
    <pc:docChg chg="modSld">
      <pc:chgData name="Alexander Deliukov" userId="S::alexander_think-e.be#ext#@flux50.onmicrosoft.com::bee075c1-faac-4166-8fcb-7b2057bad6f6" providerId="AD" clId="Web-{92767F46-11BC-6E86-0F22-87894B61294E}" dt="2026-02-09T14:01:00.791" v="3" actId="20577"/>
      <pc:docMkLst>
        <pc:docMk/>
      </pc:docMkLst>
      <pc:sldChg chg="addSp modSp">
        <pc:chgData name="Alexander Deliukov" userId="S::alexander_think-e.be#ext#@flux50.onmicrosoft.com::bee075c1-faac-4166-8fcb-7b2057bad6f6" providerId="AD" clId="Web-{92767F46-11BC-6E86-0F22-87894B61294E}" dt="2026-02-09T14:01:00.791" v="3" actId="20577"/>
        <pc:sldMkLst>
          <pc:docMk/>
          <pc:sldMk cId="4021606225" sldId="521"/>
        </pc:sldMkLst>
        <pc:spChg chg="mod">
          <ac:chgData name="Alexander Deliukov" userId="S::alexander_think-e.be#ext#@flux50.onmicrosoft.com::bee075c1-faac-4166-8fcb-7b2057bad6f6" providerId="AD" clId="Web-{92767F46-11BC-6E86-0F22-87894B61294E}" dt="2026-02-09T14:01:00.791" v="3" actId="20577"/>
          <ac:spMkLst>
            <pc:docMk/>
            <pc:sldMk cId="4021606225" sldId="521"/>
            <ac:spMk id="2" creationId="{9F52A8FD-D115-3917-B567-996023B58008}"/>
          </ac:spMkLst>
        </pc:spChg>
        <pc:picChg chg="add mod">
          <ac:chgData name="Alexander Deliukov" userId="S::alexander_think-e.be#ext#@flux50.onmicrosoft.com::bee075c1-faac-4166-8fcb-7b2057bad6f6" providerId="AD" clId="Web-{92767F46-11BC-6E86-0F22-87894B61294E}" dt="2026-02-09T14:00:09.963" v="2" actId="14100"/>
          <ac:picMkLst>
            <pc:docMk/>
            <pc:sldMk cId="4021606225" sldId="521"/>
            <ac:picMk id="4" creationId="{82603FC9-87C4-1CBF-1924-701E8D0C40C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Modification du style du texte maître</a:t>
            </a:r>
          </a:p>
          <a:p>
            <a:pPr lvl="1"/>
            <a:r>
              <a:rPr lang="ko-KR" altLang="en-US"/>
              <a:t>Deuxième niveau</a:t>
            </a:r>
          </a:p>
          <a:p>
            <a:pPr lvl="2"/>
            <a:r>
              <a:rPr lang="ko-KR" altLang="en-US"/>
              <a:t>Troisième niveau</a:t>
            </a:r>
          </a:p>
          <a:p>
            <a:pPr lvl="3"/>
            <a:r>
              <a:rPr lang="ko-KR" altLang="en-US"/>
              <a:t>Quatrième niveau</a:t>
            </a:r>
          </a:p>
          <a:p>
            <a:pPr lvl="4"/>
            <a:r>
              <a:rPr lang="ko-KR" altLang="en-US"/>
              <a:t>Cinquième niveau</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82d042721674ba4be6508de237141f4%7C0e2ed45596af4100bed3a8e5fd981685%7C0%7C0%7C638987166561825034%7CUnknown%7CTWFpbGZsb3d8eyJFbXB0eU1hcGkiOnRydWUsIlYiOiIwLjAuMDAwMCIsIlAiOiJXaW4zMiIsIkFOIjoiTWFpbCIsIldUIjoyfQ%3D%3D%7C0%7C%7C%7C&amp;sdata=%2BedDTg2gSu9G%2BKgo0e8qx2WtYzFzXqxraUabr1vXDjw%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c.europa.eu/eurostat/en/web/products-eurostat-news/w/ddn-20250319-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ref-europe.org/small-hydropower-in-europ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very1.energy/learning-material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news.climate.columbia.edu/2024/10/31/how-climate-change-impacts-affect-renewable-energy/" TargetMode="External"/><Relationship Id="rId5" Type="http://schemas.openxmlformats.org/officeDocument/2006/relationships/hyperlink" Target="https://www.iea.org/topics/climate-change" TargetMode="External"/><Relationship Id="rId4" Type="http://schemas.openxmlformats.org/officeDocument/2006/relationships/hyperlink" Target="https://www.open.edu/openlearncreate/course/index.php?categoryid=1459"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flickr.com/photos/bulgerhoog/27459581395/in/album-72157624747211919" TargetMode="External"/><Relationship Id="rId13" Type="http://schemas.openxmlformats.org/officeDocument/2006/relationships/hyperlink" Target="https://www.flickr.com/photos/joncutrer/50515343606/" TargetMode="External"/><Relationship Id="rId3" Type="http://schemas.openxmlformats.org/officeDocument/2006/relationships/hyperlink" Target="https://energy.ec.europa.eu/topics/renewable-energy/solar-energy_en#photovoltaics" TargetMode="External"/><Relationship Id="rId7" Type="http://schemas.openxmlformats.org/officeDocument/2006/relationships/hyperlink" Target="https://creativecommons.org/licenses/by-sa/4.0/deed.en" TargetMode="External"/><Relationship Id="rId12" Type="http://schemas.openxmlformats.org/officeDocument/2006/relationships/hyperlink" Target="https://creativecommons.org/licenses/by-sa/2.0/" TargetMode="External"/><Relationship Id="rId2" Type="http://schemas.openxmlformats.org/officeDocument/2006/relationships/slide" Target="../slides/slide22.xml"/><Relationship Id="rId16" Type="http://schemas.openxmlformats.org/officeDocument/2006/relationships/hyperlink" Target="https://www.flickr.com/photos/ashenwolf/14764291000/in/photolist-7PxvXb-2hLZ8TY-4W7m73-4W38d6-2kGwWF7-2jXpazy-2mkVQ6S-2mG7bos-ouERko-mZmtZv-DYWf3V-mZmpFj-7exHt2-mYkmKg-mZmB9Q-mYxp9G-mZjK1K-wtSB1o-cypYBE-4RA6ce-22EPyE5-N6qRG5-2oNDqLo-zegCR-7EnigT-4jWig8-4k1kdy-7stLdy-gkC3N4-4jWiiv-7stKSj-7stL4s-2ksUPzG-2iyLom-2hLZgA6-8tsrzA-2pPaYKt-8tsrAA-8BPKxX-yoScig-buRGQu-buRF7U-2pAnmyL-2mLgcJh-7kYYYf-fE7pL9-2oEFBwp-2mTSXZj-eibu9T-2med4dU" TargetMode="External"/><Relationship Id="rId1" Type="http://schemas.openxmlformats.org/officeDocument/2006/relationships/notesMaster" Target="../notesMasters/notesMaster1.xml"/><Relationship Id="rId6" Type="http://schemas.openxmlformats.org/officeDocument/2006/relationships/hyperlink" Target="https://commission.europa.eu/legal-notice_en#copyright-notice" TargetMode="External"/><Relationship Id="rId11" Type="http://schemas.openxmlformats.org/officeDocument/2006/relationships/hyperlink" Target="https://www.flickr.com/photos/amanessinger/47583802051/in/photolist-2fuPqyc-NKJsjd-WwaSKa-nFmWD9-X9DiAu-2nXw1qD-8m1TCH-ngvskW-2ne6BJx-2fHPLsc-2j85xob-2ng8Tv9-2neo7Sz-2necgSx-2bXu6Lb-PTLTsN-NgDbu2-exFS1K-K2HgC7-JbET9x-2cbhMzi-2nEegJJ-2nZE9kN-2ndJVaQ-T2Pzas-EkdT96-E5UdhT-2oK7Qck-SoMSEZ-GEk3qQ-EC7YXj-2qz8FtQ-fgRudk-Ui7V9G-2ienM7e-2neoo3w-2mu8G5e-PTLTxh-U7NaKE-fh6KoL-fgReFv-fgRdCT-5YD7oA-fh6snA-JcCsBD-fgRnbX-fh6ABW-fgRnJ6-fh6w2C-fh6vBb" TargetMode="External"/><Relationship Id="rId5" Type="http://schemas.openxmlformats.org/officeDocument/2006/relationships/hyperlink" Target="https://energy.ec.europa.eu/topics/renewable-energy/hydropower_en"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boules/52395915707/" TargetMode="External"/><Relationship Id="rId4" Type="http://schemas.openxmlformats.org/officeDocument/2006/relationships/hyperlink" Target="https://energy.ec.europa.eu/topics/renewable-energy/eu-wind-energy_en"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jmenj/50294556128/in/photolist-2jCmKis-nEEZ7v-7MMJmD-p62aU7-2pT1S1h-96ybfN-4Y39ra-3gRA4Y-ARfjS-7j8D11-3u2P7-5yNt6j-5g59R8-4PE5U3-62sb1b-a9bLMB-21jfHVA-2NwrTS-2Nws4q-56YfCB-5cAiuE-2Nws9m-2Ns3U4-2Ns3ZT-5cDqMD-5rywTv-5W6jaW-56fWt5-5DvKzJ-5sPkjb-7jRrSg-4WHNnm-5Wpu8P-35ASUR-47d3yV-SrnYP4-2o3E7jQ-4d7wV-yfeAcS-76NTB-dzJEgW-5yJaPg-2onj4MF-2BDUi-YfRhKA-2i3dZe9-7Wcz3U-5CtLPe-2mJtT8Y-VWmN19"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unido.org/WSHPDR" TargetMode="External"/><Relationship Id="rId3" Type="http://schemas.openxmlformats.org/officeDocument/2006/relationships/hyperlink" Target="https://doi.org/10.1038/s41558-020-00949-9" TargetMode="External"/><Relationship Id="rId7" Type="http://schemas.openxmlformats.org/officeDocument/2006/relationships/hyperlink" Target="https://doi.org/10.1016/j.rser.2019.109415"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doi.org/10.1016/j.seta.2022.102283" TargetMode="External"/><Relationship Id="rId5" Type="http://schemas.openxmlformats.org/officeDocument/2006/relationships/hyperlink" Target="https://www.sciencedirect.com/science/article/pii/S2352484724008813#:~:text=Hurricanes%20can%20inflict%20direct%20damage,may%20harm%20solar%20photovoltaic%20systems.%20%20Energy%20Reports,%20Volume%2013,2025,Pages%20929-959,ISSN%202352-4847" TargetMode="External"/><Relationship Id="rId4" Type="http://schemas.openxmlformats.org/officeDocument/2006/relationships/hyperlink" Target="https://www.irena.org/-/media/Files/IRENA/Agency/Publication/2019/Jun/IRENA_G20_climate_sustainability_2019.pdf" TargetMode="External"/><Relationship Id="rId9" Type="http://schemas.openxmlformats.org/officeDocument/2006/relationships/hyperlink" Target="https://www.weltderphysik.de/gebiet/technik/nachrichten/2021/erneuerbare-energien-im-klimawande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pcc.ch/2021/08/09/ar6-wg1-20210809-p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un.org/en/climatechange/what-is-climate-chang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org/en/climatechange/what-is-climate-chang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mber-energy.org/data/electricity-data-explor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Quel est l'impact du changement climatique sur... </a:t>
            </a:r>
            <a:r>
              <a:rPr lang="en-US" altLang="ko-KR" sz="1200" dirty="0">
                <a:solidFill>
                  <a:schemeClr val="tx2"/>
                </a:solidFill>
                <a:cs typeface="Arial" panose="020B0604020202020204" pitchFamily="34" charset="0"/>
              </a:rPr>
              <a:t>les énergies renouvelables ?</a:t>
            </a:r>
            <a:endParaRPr lang="ko-KR" altLang="en-US" sz="1200" dirty="0">
              <a:solidFill>
                <a:schemeClr val="tx2"/>
              </a:solidFill>
              <a:cs typeface="Arial" panose="020B0604020202020204" pitchFamily="34" charset="0"/>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pPr latinLnBrk="0" hangingPunct="0"/>
            <a:r>
              <a:rPr lang="en-GB" sz="1200" b="0" i="0" kern="1200" dirty="0">
                <a:solidFill>
                  <a:schemeClr val="tx1"/>
                </a:solidFill>
                <a:effectLst/>
                <a:latin typeface="+mn-lt"/>
                <a:ea typeface="+mn-ea"/>
                <a:cs typeface="+mn-cs"/>
              </a:rPr>
              <a:t>Ce projet a reçu un financement du programme Horizon pour la recherche et l'innovation (2021-2027) de l'Union européenne dans le cadre de la convention de subvention n° 101075596. La responsabilité du contenu de ce document incombe uniquement au projet Every1 et ne reflète pas nécessairement l'opinion de l'Union européenne. La présentation est sous licence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sauf indication contraire.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2865773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Différents types de production d'énergie : Éolien (éoliennes)</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Quel est l'impact potentiel du changement climatique sur l'énergie éolienne ?</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3643885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Différents types de production d'énergie : Éolien (éoliennes)</a:t>
            </a:r>
            <a:endParaRPr lang="en-US" sz="1050" dirty="0">
              <a:solidFill>
                <a:schemeClr val="bg1"/>
              </a:solidFill>
            </a:endParaRPr>
          </a:p>
          <a:p>
            <a:pPr algn="just" latinLnBrk="0"/>
            <a:r>
              <a:rPr lang="en-GB" sz="1200" dirty="0"/>
              <a:t>Le vent est une source d'énergie propre et abondante utilisée pour produire de l'électricité. Il peut être exploité soit sur terre (onshore), soit en mer (offshore).</a:t>
            </a:r>
          </a:p>
          <a:p>
            <a:pPr algn="just" latinLnBrk="0"/>
            <a:endParaRPr lang="en-GB" sz="1200" dirty="0"/>
          </a:p>
          <a:p>
            <a:pPr algn="just" latinLnBrk="0"/>
            <a:r>
              <a:rPr lang="en-GB" sz="1200" dirty="0"/>
              <a:t>Les améliorations continues apportées à la fabrication et à la conception des éoliennes, combinées à l'augmentation des facteurs de capacité (plus d'électricité produite par éolienne) installés, grâce à des éoliennes plus performantes et/ou à une meilleure localisation, par exemple, ont fait baisser les coûts de l'énergie éolienne et réaffirmé sa position en tant que moteur clé de la transition vers les énergies propres.</a:t>
            </a:r>
          </a:p>
          <a:p>
            <a:pPr algn="just" latinLnBrk="0"/>
            <a:endParaRPr lang="en-GB" sz="1200" dirty="0"/>
          </a:p>
          <a:p>
            <a:pPr algn="just" latinLnBrk="0"/>
            <a:r>
              <a:rPr lang="en-GB" sz="1200" dirty="0"/>
              <a:t>Selon </a:t>
            </a:r>
            <a:r>
              <a:rPr lang="en-GB" sz="1200" dirty="0">
                <a:hlinkClick r:id="rId3"/>
              </a:rPr>
              <a:t>Eurostat</a:t>
            </a:r>
            <a:r>
              <a:rPr lang="en-GB" sz="1200" dirty="0"/>
              <a:t>, l'énergie éolienne représentait 39,1 % de l'électricité totale produite à partir de sources renouvelables dans l'UE en 2024.</a:t>
            </a:r>
          </a:p>
          <a:p>
            <a:endParaRPr lang="en-GB" dirty="0"/>
          </a:p>
          <a:p>
            <a:endParaRPr lang="en-GB" dirty="0"/>
          </a:p>
          <a:p>
            <a:r>
              <a:rPr lang="en-GB" dirty="0"/>
              <a:t>https://ec.europa.eu/eurostat/en/web/products-eurostat-news/w/ddn-20250319-1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2152581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20782-F4E8-B2A2-8F8D-7A0E8606E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1F272-A2C0-D250-3E0B-669132D2844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206026B-AAB8-D140-8FD8-778A5EE2655A}"/>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Différents types de production d'énergie : Éolien (éoliennes)</a:t>
            </a:r>
            <a:endParaRPr lang="en-US" sz="1050" dirty="0">
              <a:solidFill>
                <a:schemeClr val="bg1"/>
              </a:solidFill>
            </a:endParaRPr>
          </a:p>
          <a:p>
            <a:pPr algn="just" latinLnBrk="0"/>
            <a:r>
              <a:rPr lang="en-GB" sz="1200" dirty="0"/>
              <a:t>Les principaux composants d'une éolienne sont les suivants :</a:t>
            </a:r>
          </a:p>
          <a:p>
            <a:pPr algn="just" latinLnBrk="0"/>
            <a:endParaRPr lang="en-GB" sz="1200" dirty="0"/>
          </a:p>
          <a:p>
            <a:pPr marL="342900" indent="-342900" algn="just" latinLnBrk="0">
              <a:buFont typeface="Arial" panose="020B0604020202020204" pitchFamily="34" charset="0"/>
              <a:buChar char="•"/>
            </a:pPr>
            <a:r>
              <a:rPr lang="en-GB" sz="1200" dirty="0"/>
              <a:t>Le rotor, qui comprend les pales et entraîne l'arbre, convertit l'énergie éolienne en énergie mécanique de rotation.</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1200" dirty="0"/>
              <a:t>Le corps principal, qui abrite l'arbre principal, la boîte de vitesses (qui augmente la vitesse de rotation), le générateur (qui convertit l'énergie mécanique en électricité) et le système de contrôle.</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1200" dirty="0"/>
              <a:t>La tour de support, qui élève l'éolienne à une hauteur où elle peut capter des courants éoliens plus forts et plus réguliers.</a:t>
            </a:r>
          </a:p>
          <a:p>
            <a:endParaRPr lang="en-GB" dirty="0"/>
          </a:p>
        </p:txBody>
      </p:sp>
      <p:sp>
        <p:nvSpPr>
          <p:cNvPr id="4" name="Slide Number Placeholder 3">
            <a:extLst>
              <a:ext uri="{FF2B5EF4-FFF2-40B4-BE49-F238E27FC236}">
                <a16:creationId xmlns:a16="http://schemas.microsoft.com/office/drawing/2014/main" id="{66B5E629-CD9D-AF2E-B0E4-F7683D84245A}"/>
              </a:ext>
            </a:extLst>
          </p:cNvPr>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1789856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Quel est l'impact potentiel du changement climatique sur l'énergie éolienne ?</a:t>
            </a:r>
            <a:endParaRPr lang="en-US" sz="1050" kern="1200" dirty="0">
              <a:solidFill>
                <a:schemeClr val="bg1"/>
              </a:solidFill>
              <a:latin typeface="+mn-lt"/>
              <a:ea typeface="+mn-ea"/>
              <a:cs typeface="+mn-cs"/>
            </a:endParaRPr>
          </a:p>
          <a:p>
            <a:pPr marL="457200" indent="-457200" latinLnBrk="0">
              <a:buChar char="•"/>
            </a:pPr>
            <a:r>
              <a:rPr lang="en-US" sz="1200" dirty="0">
                <a:ea typeface="Public Sans"/>
                <a:cs typeface="Public Sans"/>
              </a:rPr>
              <a:t>Outre les phénomènes météorologiques violents tels que les tempêtes et l'intensification de celles-ci, qui peuvent endommager les infrastructures des centrales éoliennes, </a:t>
            </a:r>
            <a:r>
              <a:rPr lang="en-US" sz="1200" dirty="0"/>
              <a:t>il pourrait également y avoir une modification des régimes de vent, une réduction du vent dans de nombreuses régions (« sécheresse éolienne »), une probabilité croissante de coups de foudre et des vagues de chaleur réduisant la durée de vie des équipements et augmentant les temps d'arrêt des turbines.</a:t>
            </a:r>
            <a:endParaRPr lang="en-US" sz="1200" dirty="0">
              <a:ea typeface="Calibri"/>
              <a:cs typeface="Calibri"/>
            </a:endParaRPr>
          </a:p>
          <a:p>
            <a:pPr marL="457200" indent="-457200" latinLnBrk="0">
              <a:buChar char="•"/>
            </a:pPr>
            <a:r>
              <a:rPr lang="en-US" sz="1200" dirty="0"/>
              <a:t>Il peut être difficile de prévoir la force et les régimes des vents. Cela peut entraîner une incertitude lors du calcul de la production des centrales électriques (Herrmann et al., 2016).</a:t>
            </a:r>
            <a:endParaRPr lang="en-US"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75634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Différents types de production d'énergie : petite hydroélectricité</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Quel est l'impact potentiel du changement climatique sur l'hydroélectricité à petite échelle ?</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42818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Différents types de production d'énergie : petite hydroélectricité</a:t>
            </a:r>
            <a:endParaRPr lang="en-US" sz="1050" dirty="0">
              <a:solidFill>
                <a:schemeClr val="bg1"/>
              </a:solidFill>
            </a:endParaRPr>
          </a:p>
          <a:p>
            <a:pPr algn="just" latinLnBrk="0"/>
            <a:r>
              <a:rPr lang="en-GB" sz="1200" dirty="0"/>
              <a:t>L'énergie hydroélectrique est produite à partir du débit d'eau qui alimente une turbine. Il s'agit de l'une des plus anciennes sources d'énergie renouvelable, déjà utilisée à l'époque préindustrielle, par exemple dans les moulins à eau.</a:t>
            </a:r>
          </a:p>
          <a:p>
            <a:pPr algn="just" latinLnBrk="0"/>
            <a:endParaRPr lang="en-GB" sz="1200" dirty="0"/>
          </a:p>
          <a:p>
            <a:pPr algn="just" latinLnBrk="0"/>
            <a:r>
              <a:rPr lang="en-GB" sz="1200" dirty="0"/>
              <a:t>Deuxième source d'électricité renouvelable, l'hydroélectricité reste aujourd'hui une source d'énergie importante. Selon Eurostat, elle représentait en 2024 29,9 % de l'électricité totale produite à partir de sources renouvelables dans l'UE. </a:t>
            </a:r>
          </a:p>
          <a:p>
            <a:pPr algn="just" latinLnBrk="0"/>
            <a:endParaRPr lang="en-GB" sz="1200" dirty="0"/>
          </a:p>
          <a:p>
            <a:pPr algn="just" latinLnBrk="0"/>
            <a:r>
              <a:rPr lang="en-GB" sz="1200" dirty="0"/>
              <a:t>La petite hydroélectricité (produisant moins de 10 mégawatts) alimente en électricité plus de 13 millions de foyers en Europe (</a:t>
            </a:r>
            <a:r>
              <a:rPr lang="en-GB" sz="1200" dirty="0">
                <a:hlinkClick r:id="rId3"/>
              </a:rPr>
              <a:t>Fédération européenne des énergies renouvelables</a:t>
            </a:r>
            <a:r>
              <a:rPr lang="en-GB" sz="1200" dirty="0"/>
              <a:t>).</a:t>
            </a:r>
          </a:p>
          <a:p>
            <a:endParaRPr lang="en-GB" dirty="0"/>
          </a:p>
          <a:p>
            <a:endParaRPr lang="en-GB" dirty="0"/>
          </a:p>
          <a:p>
            <a:r>
              <a:rPr lang="en-GB" dirty="0"/>
              <a:t>https://ec.europa.eu/eurostat/en/web/products-eurostat-news/w/ddn-20250319-1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47986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Quel est l'impact potentiel du changement climatique sur les petites centrales hydroélectriques ?</a:t>
            </a:r>
            <a:endParaRPr lang="en-US" sz="1050" kern="1200" dirty="0">
              <a:solidFill>
                <a:schemeClr val="bg1"/>
              </a:solidFill>
              <a:latin typeface="+mn-lt"/>
              <a:ea typeface="+mn-ea"/>
              <a:cs typeface="+mn-cs"/>
            </a:endParaRPr>
          </a:p>
          <a:p>
            <a:pPr marL="457200" indent="-457200" latinLnBrk="0">
              <a:buFont typeface="Arial"/>
              <a:buChar char="•"/>
            </a:pPr>
            <a:r>
              <a:rPr lang="en-US" sz="1200" dirty="0"/>
              <a:t>L'impact du changement climatique sur la petite hydroélectricité n'est pas encore clairement établi. À l'échelle mondiale, certaines études prévoient une augmentation de la production hydroélectrique comprise entre 2,4 % et 6,3 % selon différents scénarios, tandis que d'autres restent incertaines quant à l'orientation du changement. Toutes les études s'accordent toutefois à dire qu'il existe d'importantes variations régionales.</a:t>
            </a:r>
            <a:endParaRPr lang="en-US" sz="1200" dirty="0">
              <a:ea typeface="Calibri"/>
              <a:cs typeface="Calibri"/>
            </a:endParaRPr>
          </a:p>
          <a:p>
            <a:pPr marL="457200" indent="-457200" latinLnBrk="0">
              <a:buChar char="•"/>
            </a:pPr>
            <a:r>
              <a:rPr lang="en-US" sz="1200" dirty="0"/>
              <a:t>Avec des conditions météorologiques plus irrégulières et une prévisibilité saisonnière moindre, on prévoit par exemple qu'en Europe du Nord, l'énergie produite par les petites centrales hydroélectriques augmentera pendant l'hiver (janvier-mars) et diminuera pendant le printemps et l'été (avril-juin). </a:t>
            </a:r>
          </a:p>
          <a:p>
            <a:pPr marL="457200" indent="-457200" latinLnBrk="0">
              <a:buChar char="•"/>
            </a:pPr>
            <a:r>
              <a:rPr lang="en-US" sz="1200" dirty="0"/>
              <a:t>En Europe du Sud, on prévoit une réduction de la production d'électricité par les petites centrales hydroélectriques en raison de la baisse des précipitations tout au long de l'année (Welt der </a:t>
            </a:r>
            <a:r>
              <a:rPr lang="en-US" sz="1200" dirty="0" err="1"/>
              <a:t>Physik</a:t>
            </a:r>
            <a:r>
              <a:rPr lang="en-US" sz="1200" dirty="0"/>
              <a:t>, 2021).</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3757972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Atténuer l'impact du changement climatique sur les sources d'énergie renouvelables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Comment pouvons-nous atténuer l'impact du changement climatique sur les sources d'énergie renouvelables ? </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265032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Atténuer l'impact du changement climatique sur les sources d'énergie renouvelables</a:t>
            </a:r>
          </a:p>
          <a:p>
            <a:pPr latinLnBrk="0"/>
            <a:r>
              <a:rPr lang="en-US" sz="1200" dirty="0"/>
              <a:t>Un article de la Columbia Climate School intitulé « </a:t>
            </a:r>
            <a:r>
              <a:rPr lang="en-US" sz="1200" i="1" dirty="0">
                <a:hlinkClick r:id="rId3"/>
              </a:rPr>
              <a:t>How Climate Change Impacts Renewable Energy </a:t>
            </a:r>
            <a:r>
              <a:rPr lang="en-US" sz="1200" dirty="0"/>
              <a:t>» (Comment le changement climatique affecte les énergies renouvelables) présente quatre approches visant à accroître la « résilience des systèmes énergétiques ». Il s'agit des approches suivantes : </a:t>
            </a:r>
          </a:p>
          <a:p>
            <a:pPr latinLnBrk="0"/>
            <a:endParaRPr lang="en-US" sz="1200" dirty="0"/>
          </a:p>
          <a:p>
            <a:pPr marL="457200" indent="-457200" latinLnBrk="0">
              <a:buFont typeface="+mj-lt"/>
              <a:buAutoNum type="arabicPeriod"/>
            </a:pPr>
            <a:r>
              <a:rPr lang="en-US" sz="1200" dirty="0"/>
              <a:t>Veiller à ne pas dépendre excessivement d'une seule source d'énergie et utiliser différentes sources d'énergie (« diversifier le mix énergétique »). Cela peut prendre la forme de « systèmes énergétiques distribués » ou d'énergie produite en un seul endroit à partir de différentes sources (par exemple, plusieurs foyers équipés de panneaux solaires et/ou d'éoliennes). </a:t>
            </a:r>
          </a:p>
          <a:p>
            <a:pPr marL="457200" indent="-457200" latinLnBrk="0">
              <a:buFont typeface="+mj-lt"/>
              <a:buAutoNum type="arabicPeriod"/>
            </a:pPr>
            <a:r>
              <a:rPr lang="en-US" sz="1200" dirty="0"/>
              <a:t>Utiliser des réseaux intelligents pour garantir un équilibre efficace entre la production et la consommation d'énergie. </a:t>
            </a:r>
          </a:p>
          <a:p>
            <a:pPr latinLnBrk="0"/>
            <a:endParaRPr lang="en-US" sz="1200" dirty="0"/>
          </a:p>
          <a:p>
            <a:endParaRPr lang="en-GB" dirty="0"/>
          </a:p>
          <a:p>
            <a:r>
              <a:rPr lang="en-GB" dirty="0"/>
              <a:t>https://news.climate.columbia.edu/2024/10/31/how-climate-change-impacts-affect-renewable-energy/</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52495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B3FFA-7262-217F-06F5-D56BF309C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C8292-5A2B-2AFD-9F13-5675A5D87DC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43BF176-8B4C-0640-2977-1261F18BF06A}"/>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Atténuer l'impact du changement climatique sur les sources d'énergie renouvelables</a:t>
            </a:r>
          </a:p>
          <a:p>
            <a:endParaRPr lang="en-GB" dirty="0"/>
          </a:p>
          <a:p>
            <a:pPr marL="457200" indent="-457200" latinLnBrk="0">
              <a:buAutoNum type="arabicPeriod" startAt="3"/>
            </a:pPr>
            <a:r>
              <a:rPr lang="en-US" sz="1200" dirty="0"/>
              <a:t>Moderniser les infrastructures afin de mieux faire face à l'imprévisibilité du changement climatique. La modernisation des infrastructures comprend l'amélioration des éoliennes, afin qu'elles puissent mieux prévoir et s'adapter aux vagues de froid, de chaleur et aux tempêtes violentes. </a:t>
            </a:r>
          </a:p>
          <a:p>
            <a:pPr marL="457200" indent="-457200" latinLnBrk="0">
              <a:buAutoNum type="arabicPeriod" startAt="3"/>
            </a:pPr>
            <a:r>
              <a:rPr lang="en-US" sz="1200" dirty="0"/>
              <a:t>Utiliser les outils et les informations existants (tels que la modélisation et les prévisions météorologiques) pour prendre des décisions éclairées sur l'emplacement des infrastructures d'énergie renouvelable. </a:t>
            </a:r>
          </a:p>
          <a:p>
            <a:pPr latinLnBrk="0"/>
            <a:endParaRPr lang="en-US" sz="1200" dirty="0"/>
          </a:p>
          <a:p>
            <a:endParaRPr lang="en-GB" dirty="0"/>
          </a:p>
          <a:p>
            <a:r>
              <a:rPr lang="en-GB" dirty="0"/>
              <a:t>https://news.climate.columbia.edu/2024/10/31/how-climate-change-impacts-affect-renewable-energy/</a:t>
            </a:r>
          </a:p>
        </p:txBody>
      </p:sp>
      <p:sp>
        <p:nvSpPr>
          <p:cNvPr id="4" name="Slide Number Placeholder 3">
            <a:extLst>
              <a:ext uri="{FF2B5EF4-FFF2-40B4-BE49-F238E27FC236}">
                <a16:creationId xmlns:a16="http://schemas.microsoft.com/office/drawing/2014/main" id="{553F7A41-B261-985C-2F39-95E088CF76E7}"/>
              </a:ext>
            </a:extLst>
          </p:cNvPr>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193378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L'impact du changement climatique rend les conditions météorologiques plus incertaines et extrêmes. Alors que nous passons à des sources d'énergie plus renouvelables, quels sont les effets du changement climatique sur les énergies renouvelables ? Et quelles mesures pouvons-nous prendre pour atténuer ces effets ?  </a:t>
            </a:r>
          </a:p>
          <a:p>
            <a:pPr latinLnBrk="0"/>
            <a:endParaRPr lang="en-GB" sz="1200" dirty="0">
              <a:solidFill>
                <a:srgbClr val="2B2C30"/>
              </a:solidFill>
              <a:ea typeface="Public Sans"/>
              <a:cs typeface="Public Sans"/>
              <a:sym typeface="Public Sans"/>
            </a:endParaRPr>
          </a:p>
          <a:p>
            <a:pPr latinLnBrk="0"/>
            <a:r>
              <a:rPr lang="en-GB" sz="1200" dirty="0">
                <a:solidFill>
                  <a:srgbClr val="2B2C30"/>
                </a:solidFill>
                <a:ea typeface="Public Sans"/>
                <a:cs typeface="Public Sans"/>
                <a:sym typeface="Public Sans"/>
              </a:rPr>
              <a:t>Dans cette brève présentation, nous aborderons les thèmes suivants : </a:t>
            </a:r>
          </a:p>
          <a:p>
            <a:pPr latinLnBrk="0"/>
            <a:endParaRPr lang="en-GB" sz="1200" dirty="0">
              <a:solidFill>
                <a:srgbClr val="2B2C30"/>
              </a:solidFill>
              <a:ea typeface="Public Sans"/>
              <a:cs typeface="Public Sans"/>
              <a:sym typeface="Public Sans"/>
            </a:endParaRP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Qu'est-ce que le changement climatique ?</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Les différents types de production d'énergie (par exemple, l'énergie solaire, l'énergie éolienne et l'énergie hydraulique à petite échelle). </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L'impact potentiel du changement climatique sur ces sources d'énergie renouvelables.</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Les approches que nous pouvons adopter pour atténuer l'impact du changement climatique sur les sources d'énergie renouvelables.</a:t>
            </a:r>
          </a:p>
          <a:p>
            <a:pPr latinLnBrk="0"/>
            <a:endParaRPr lang="en-GB" sz="1200" dirty="0">
              <a:solidFill>
                <a:srgbClr val="2B2C30"/>
              </a:solidFill>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2565878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045B7-0D3F-149F-D95D-5AD071DE7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64FC5-FC70-DB5B-7D2A-EAE69256162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2B887A4-5205-808B-5567-40279AE497C6}"/>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Atténuer l'impact du changement climatique sur les sources d'énergie renouvelables</a:t>
            </a:r>
          </a:p>
          <a:p>
            <a:pPr latinLnBrk="0"/>
            <a:r>
              <a:rPr lang="en-US" sz="1200" dirty="0"/>
              <a:t>Enfin, il est important de </a:t>
            </a:r>
            <a:r>
              <a:rPr lang="en-US" sz="1200" dirty="0" err="1"/>
              <a:t>souligner </a:t>
            </a:r>
            <a:r>
              <a:rPr lang="en-US" sz="1200" dirty="0"/>
              <a:t>que le changement climatique n'a pas seulement un impact sur les sources d'énergie renouvelables : </a:t>
            </a:r>
          </a:p>
          <a:p>
            <a:pPr latinLnBrk="0"/>
            <a:endParaRPr lang="en-US" sz="1200" dirty="0"/>
          </a:p>
          <a:p>
            <a:pPr latinLnBrk="0"/>
            <a:r>
              <a:rPr lang="en-US" sz="1200" i="1" dirty="0"/>
              <a:t>« Si le changement climatique fait peser des risques sur les installations d'énergie renouvelable, les systèmes à combustibles fossiles sont également menacés par les mêmes impacts. La vulnérabilité des énergies renouvelables ne doit donc pas être une raison pour retarder la transition vers les énergies propres, qui permettra de réduire les risques liés au climat en diminuant les émissions de gaz à effet de serre. » </a:t>
            </a:r>
          </a:p>
          <a:p>
            <a:pPr latinLnBrk="0"/>
            <a:endParaRPr lang="en-US" sz="1200" i="1" dirty="0"/>
          </a:p>
          <a:p>
            <a:pPr latinLnBrk="0"/>
            <a:r>
              <a:rPr lang="en-US" sz="1200" dirty="0"/>
              <a:t>(</a:t>
            </a:r>
            <a:r>
              <a:rPr lang="en-US" sz="1200" dirty="0">
                <a:hlinkClick r:id="rId3"/>
              </a:rPr>
              <a:t>Comment le changement climatique affecte les énergies renouvelables</a:t>
            </a:r>
            <a:r>
              <a:rPr lang="en-US" sz="1200" dirty="0"/>
              <a:t>) </a:t>
            </a:r>
          </a:p>
          <a:p>
            <a:pPr latinLnBrk="0"/>
            <a:endParaRPr lang="en-US" sz="1200" dirty="0"/>
          </a:p>
          <a:p>
            <a:endParaRPr lang="en-GB" dirty="0"/>
          </a:p>
          <a:p>
            <a:endParaRPr lang="en-GB" dirty="0"/>
          </a:p>
          <a:p>
            <a:r>
              <a:rPr lang="en-GB" dirty="0"/>
              <a:t>https://news.climate.columbia.edu/2024/10/31/how-climate-change-impacts-affect-renewable-energy/</a:t>
            </a:r>
          </a:p>
        </p:txBody>
      </p:sp>
      <p:sp>
        <p:nvSpPr>
          <p:cNvPr id="4" name="Slide Number Placeholder 3">
            <a:extLst>
              <a:ext uri="{FF2B5EF4-FFF2-40B4-BE49-F238E27FC236}">
                <a16:creationId xmlns:a16="http://schemas.microsoft.com/office/drawing/2014/main" id="{79976A92-2703-66F8-CC56-F12986140397}"/>
              </a:ext>
            </a:extLst>
          </p:cNvPr>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3902402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Prochaines étapes</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Si vous souhaitez en savoir plus sur l'impact potentiel du changement climatique sur les énergies renouvelables, les ressources suivantes pourraient vous être utiles :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3"/>
              </a:rPr>
              <a:t>Découvrez les supports pédagogiques du projet Every1.</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rPr>
              <a:t>Découvrez la série de cours courts « </a:t>
            </a:r>
            <a:r>
              <a:rPr lang="en-GB" sz="1200" i="1" noProof="0" dirty="0">
                <a:solidFill>
                  <a:srgbClr val="373737"/>
                </a:solidFill>
                <a:hlinkClick r:id="rId4"/>
              </a:rPr>
              <a:t>Digital Energy Essentials » </a:t>
            </a:r>
            <a:r>
              <a:rPr lang="en-GB" sz="1200" noProof="0" dirty="0">
                <a:solidFill>
                  <a:srgbClr val="373737"/>
                </a:solidFill>
              </a:rPr>
              <a:t>d'Every1 sur la numérisation de l'énergie.</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Lisez le document de l'Agence internationale de l'énergie intitulé « </a:t>
            </a:r>
            <a:r>
              <a:rPr lang="en-US" altLang="ko-KR" sz="1200" i="1" dirty="0">
                <a:solidFill>
                  <a:srgbClr val="373737"/>
                </a:solidFill>
                <a:hlinkClick r:id="rId5"/>
              </a:rPr>
              <a:t>L'énergie et le climat sont inextricablement liés : le changement climatique ».</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olidFill>
                  <a:srgbClr val="373737"/>
                </a:solidFill>
                <a:ea typeface="+mn-lt"/>
                <a:cs typeface="+mn-lt"/>
              </a:rPr>
              <a:t>Lisez l'article de la Columbia Climate School intitulé « </a:t>
            </a:r>
            <a:r>
              <a:rPr lang="en-US" sz="1200" i="1" dirty="0">
                <a:solidFill>
                  <a:srgbClr val="373737"/>
                </a:solidFill>
                <a:ea typeface="+mn-lt"/>
                <a:cs typeface="+mn-lt"/>
                <a:hlinkClick r:id="rId6"/>
              </a:rPr>
              <a:t>How Climate Change Impacts Renewable Energy </a:t>
            </a:r>
            <a:r>
              <a:rPr lang="en-US" sz="1200" i="1" dirty="0">
                <a:solidFill>
                  <a:srgbClr val="373737"/>
                </a:solidFill>
                <a:ea typeface="+mn-lt"/>
                <a:cs typeface="+mn-lt"/>
              </a:rPr>
              <a:t>» (Comment le changement climatique affecte les énergies renouvelables).</a:t>
            </a:r>
            <a:endParaRPr lang="en-US" altLang="ko-KR" dirty="0">
              <a:solidFill>
                <a:srgbClr val="231F20"/>
              </a:solidFill>
              <a:ea typeface="+mn-ea"/>
              <a:cs typeface="+mn-lt"/>
            </a:endParaRPr>
          </a:p>
          <a:p>
            <a:endParaRPr lang="en-GB" dirty="0"/>
          </a:p>
          <a:p>
            <a:endParaRPr lang="en-GB" dirty="0"/>
          </a:p>
          <a:p>
            <a:endParaRPr lang="en-GB" dirty="0"/>
          </a:p>
          <a:p>
            <a:r>
              <a:rPr lang="en-GB" dirty="0"/>
              <a:t>https://www.open.edu/openlearncreate/course/index.php?categoryid=1459</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1949201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Remerciements</a:t>
            </a:r>
          </a:p>
          <a:p>
            <a:pPr fontAlgn="base" latinLnBrk="0" hangingPunct="0"/>
            <a:r>
              <a:rPr lang="en-GB" i="1" dirty="0"/>
              <a:t>Quel est l'impact du changement climatique sur les énergies renouvelables ? </a:t>
            </a:r>
            <a:r>
              <a:rPr lang="en-GB" dirty="0"/>
              <a:t>Comprend des adaptations de la diapositive 9 de la présentation </a:t>
            </a:r>
            <a:r>
              <a:rPr lang="en-GB" dirty="0">
                <a:hlinkClick r:id="rId3"/>
              </a:rPr>
              <a:t>« Photovoltaïques »</a:t>
            </a:r>
            <a:r>
              <a:rPr lang="en-GB" dirty="0"/>
              <a:t> de la Commission européenne, de la diapositive 11 de la </a:t>
            </a:r>
            <a:r>
              <a:rPr lang="en-GB" dirty="0">
                <a:hlinkClick r:id="rId4"/>
              </a:rPr>
              <a:t>présentation « Énergie éolienne » </a:t>
            </a:r>
            <a:r>
              <a:rPr lang="en-GB" dirty="0"/>
              <a:t>de la Commission européenne et de la diapositive 15 de </a:t>
            </a:r>
            <a:r>
              <a:rPr lang="en-GB" dirty="0">
                <a:hlinkClick r:id="rId5"/>
              </a:rPr>
              <a:t>la présentation « Énergie hydraulique »</a:t>
            </a:r>
            <a:r>
              <a:rPr lang="en-GB" dirty="0"/>
              <a:t> de la Commission européenne (les « œuvres originales »), qui sont sous licence </a:t>
            </a:r>
            <a:r>
              <a:rPr lang="en-GB" u="sng" dirty="0">
                <a:hlinkClick r:id="rId6"/>
              </a:rPr>
              <a:t>CC BY 4.0</a:t>
            </a:r>
            <a:r>
              <a:rPr lang="en-GB" dirty="0"/>
              <a:t>. Cette adaptation est réalisée et publiée par le projet Every1 (l'« adaptateur ») et est sous licence </a:t>
            </a:r>
            <a:r>
              <a:rPr lang="en-GB" u="sng" dirty="0">
                <a:hlinkClick r:id="rId7"/>
              </a:rPr>
              <a:t>CC BY-SA 4.0</a:t>
            </a:r>
            <a:r>
              <a:rPr lang="en-GB" dirty="0"/>
              <a:t>, sauf indication contraire. </a:t>
            </a:r>
            <a:endParaRPr lang="en-US" dirty="0"/>
          </a:p>
          <a:p>
            <a:pPr latinLnBrk="0"/>
            <a:endParaRPr lang="en-GB" dirty="0"/>
          </a:p>
          <a:p>
            <a:pPr latinLnBrk="0"/>
            <a:endParaRPr lang="en-GB" dirty="0"/>
          </a:p>
          <a:p>
            <a:pPr latinLnBrk="0"/>
            <a:r>
              <a:rPr lang="en-GB" dirty="0"/>
              <a:t>Les images utilisées dans cette présentation sont les suivantes :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de couverture : </a:t>
            </a:r>
            <a:r>
              <a:rPr lang="en-US" dirty="0">
                <a:solidFill>
                  <a:schemeClr val="dk1"/>
                </a:solidFill>
                <a:ea typeface="Public Sans"/>
                <a:cs typeface="Public Sans"/>
                <a:sym typeface="Public Sans"/>
                <a:hlinkClick r:id="rId8"/>
              </a:rPr>
              <a:t>IMG_3385 </a:t>
            </a:r>
            <a:r>
              <a:rPr lang="en-US" dirty="0">
                <a:solidFill>
                  <a:schemeClr val="dk1"/>
                </a:solidFill>
                <a:ea typeface="Public Sans"/>
                <a:cs typeface="Public Sans"/>
                <a:sym typeface="Public Sans"/>
              </a:rPr>
              <a:t>par Erik De Haan est sous licence </a:t>
            </a:r>
            <a:r>
              <a:rPr lang="en-US" dirty="0">
                <a:solidFill>
                  <a:schemeClr val="dk1"/>
                </a:solidFill>
                <a:ea typeface="Public Sans"/>
                <a:cs typeface="Public Sans"/>
                <a:sym typeface="Public Sans"/>
                <a:hlinkClick r:id="rId9"/>
              </a:rPr>
              <a:t>CC BY-NC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Introduction et Atténuer l'impact du changement climatique sur les sources d'énergie renouvelables : </a:t>
            </a:r>
            <a:r>
              <a:rPr lang="en-US" dirty="0">
                <a:solidFill>
                  <a:schemeClr val="dk1"/>
                </a:solidFill>
                <a:ea typeface="Public Sans"/>
                <a:cs typeface="Public Sans"/>
                <a:sym typeface="Public Sans"/>
                <a:hlinkClick r:id="rId10"/>
              </a:rPr>
              <a:t>le vent, enfin </a:t>
            </a:r>
            <a:r>
              <a:rPr lang="en-US" dirty="0">
                <a:solidFill>
                  <a:schemeClr val="dk1"/>
                </a:solidFill>
                <a:ea typeface="Public Sans"/>
                <a:cs typeface="Public Sans"/>
                <a:sym typeface="Public Sans"/>
              </a:rPr>
              <a:t>par Kim Jensen est sous licence </a:t>
            </a:r>
            <a:r>
              <a:rPr lang="en-US" dirty="0">
                <a:solidFill>
                  <a:schemeClr val="dk1"/>
                </a:solidFill>
                <a:ea typeface="Public Sans"/>
                <a:cs typeface="Public Sans"/>
                <a:sym typeface="Public Sans"/>
                <a:hlinkClick r:id="rId9"/>
              </a:rPr>
              <a:t>CC BY-NC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Qu'est-ce que le changement climatique ? : </a:t>
            </a:r>
            <a:r>
              <a:rPr lang="en-US" dirty="0">
                <a:solidFill>
                  <a:schemeClr val="dk1"/>
                </a:solidFill>
                <a:ea typeface="Public Sans"/>
                <a:cs typeface="Public Sans"/>
                <a:sym typeface="Public Sans"/>
                <a:hlinkClick r:id="rId11"/>
              </a:rPr>
              <a:t>Changement climatique </a:t>
            </a:r>
            <a:r>
              <a:rPr lang="en-US" dirty="0">
                <a:solidFill>
                  <a:schemeClr val="dk1"/>
                </a:solidFill>
                <a:ea typeface="Public Sans"/>
                <a:cs typeface="Public Sans"/>
                <a:sym typeface="Public Sans"/>
              </a:rPr>
              <a:t>par Andreas </a:t>
            </a:r>
            <a:r>
              <a:rPr lang="en-US" dirty="0" err="1">
                <a:solidFill>
                  <a:schemeClr val="dk1"/>
                </a:solidFill>
                <a:ea typeface="Public Sans"/>
                <a:cs typeface="Public Sans"/>
                <a:sym typeface="Public Sans"/>
              </a:rPr>
              <a:t>Manessinger </a:t>
            </a:r>
            <a:r>
              <a:rPr lang="en-US" dirty="0">
                <a:solidFill>
                  <a:schemeClr val="dk1"/>
                </a:solidFill>
                <a:ea typeface="Public Sans"/>
                <a:cs typeface="Public Sans"/>
                <a:sym typeface="Public Sans"/>
              </a:rPr>
              <a:t>est sous licence </a:t>
            </a:r>
            <a:r>
              <a:rPr lang="en-US" dirty="0">
                <a:solidFill>
                  <a:schemeClr val="dk1"/>
                </a:solidFill>
                <a:ea typeface="Public Sans"/>
                <a:cs typeface="Public Sans"/>
                <a:sym typeface="Public Sans"/>
                <a:hlinkClick r:id="rId12"/>
              </a:rPr>
              <a:t>CC BY-SA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Quel est l'impact potentiel du changement climatique sur l'énergie solaire ? : </a:t>
            </a:r>
            <a:r>
              <a:rPr lang="en-US" dirty="0">
                <a:solidFill>
                  <a:schemeClr val="dk1"/>
                </a:solidFill>
                <a:ea typeface="Public Sans"/>
                <a:cs typeface="Public Sans"/>
                <a:sym typeface="Public Sans"/>
                <a:hlinkClick r:id="rId13"/>
              </a:rPr>
              <a:t>Panneaux solaires </a:t>
            </a:r>
            <a:r>
              <a:rPr lang="en-US" dirty="0">
                <a:solidFill>
                  <a:schemeClr val="dk1"/>
                </a:solidFill>
                <a:ea typeface="Public Sans"/>
                <a:cs typeface="Public Sans"/>
                <a:sym typeface="Public Sans"/>
              </a:rPr>
              <a:t>par Jonathan Cutrer est sous licence </a:t>
            </a:r>
            <a:r>
              <a:rPr lang="en-US" dirty="0">
                <a:solidFill>
                  <a:schemeClr val="dk1"/>
                </a:solidFill>
                <a:ea typeface="Public Sans"/>
                <a:cs typeface="Public Sans"/>
                <a:sym typeface="Public Sans"/>
                <a:hlinkClick r:id="rId9"/>
              </a:rPr>
              <a:t>CC BY-NC 2.0.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Quel est l'impact potentiel du changement climatique sur l'énergie éolienne ? : </a:t>
            </a:r>
            <a:r>
              <a:rPr lang="en-US" dirty="0">
                <a:solidFill>
                  <a:schemeClr val="dk1"/>
                </a:solidFill>
                <a:ea typeface="Public Sans"/>
                <a:cs typeface="Public Sans"/>
                <a:sym typeface="Public Sans"/>
                <a:hlinkClick r:id="rId14"/>
              </a:rPr>
              <a:t>électricité </a:t>
            </a:r>
            <a:r>
              <a:rPr lang="en-US" dirty="0">
                <a:solidFill>
                  <a:schemeClr val="dk1"/>
                </a:solidFill>
                <a:ea typeface="Public Sans"/>
                <a:cs typeface="Public Sans"/>
                <a:sym typeface="Public Sans"/>
              </a:rPr>
              <a:t>par Jeanne </a:t>
            </a:r>
            <a:r>
              <a:rPr lang="en-US" dirty="0" err="1">
                <a:solidFill>
                  <a:schemeClr val="dk1"/>
                </a:solidFill>
                <a:ea typeface="Public Sans"/>
                <a:cs typeface="Public Sans"/>
                <a:sym typeface="Public Sans"/>
              </a:rPr>
              <a:t>Menjoulet </a:t>
            </a:r>
            <a:r>
              <a:rPr lang="en-US" dirty="0">
                <a:solidFill>
                  <a:schemeClr val="dk1"/>
                </a:solidFill>
                <a:ea typeface="Public Sans"/>
                <a:cs typeface="Public Sans"/>
                <a:sym typeface="Public Sans"/>
              </a:rPr>
              <a:t>est sous licence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Quel est l'impact potentiel du changement climatique sur la petite hydroélectricité ? : </a:t>
            </a:r>
            <a:r>
              <a:rPr lang="en-US" sz="1200" dirty="0">
                <a:solidFill>
                  <a:schemeClr val="dk1"/>
                </a:solidFill>
                <a:ea typeface="Public Sans"/>
                <a:cs typeface="Public Sans"/>
                <a:sym typeface="Public Sans"/>
                <a:hlinkClick r:id="rId16"/>
              </a:rPr>
              <a:t>Mini centrale hydroélectrique </a:t>
            </a:r>
            <a:r>
              <a:rPr lang="en-US" sz="1200" dirty="0">
                <a:solidFill>
                  <a:schemeClr val="dk1"/>
                </a:solidFill>
                <a:ea typeface="Public Sans"/>
                <a:cs typeface="Public Sans"/>
                <a:sym typeface="Public Sans"/>
              </a:rPr>
              <a:t>par Sergii </a:t>
            </a:r>
            <a:r>
              <a:rPr lang="en-US" sz="1200" dirty="0" err="1">
                <a:solidFill>
                  <a:schemeClr val="dk1"/>
                </a:solidFill>
                <a:ea typeface="Public Sans"/>
                <a:cs typeface="Public Sans"/>
                <a:sym typeface="Public Sans"/>
              </a:rPr>
              <a:t>Gulenok </a:t>
            </a:r>
            <a:r>
              <a:rPr lang="en-US" sz="1200" dirty="0">
                <a:solidFill>
                  <a:schemeClr val="dk1"/>
                </a:solidFill>
                <a:ea typeface="Public Sans"/>
                <a:cs typeface="Public Sans"/>
                <a:sym typeface="Public Sans"/>
              </a:rPr>
              <a:t>est </a:t>
            </a:r>
            <a:r>
              <a:rPr lang="en-US" dirty="0">
                <a:solidFill>
                  <a:schemeClr val="dk1"/>
                </a:solidFill>
                <a:ea typeface="Public Sans"/>
                <a:cs typeface="Public Sans"/>
                <a:sym typeface="Public Sans"/>
              </a:rPr>
              <a:t>sous licence </a:t>
            </a:r>
            <a:r>
              <a:rPr lang="en-US" dirty="0">
                <a:solidFill>
                  <a:schemeClr val="dk1"/>
                </a:solidFill>
                <a:ea typeface="Public Sans"/>
                <a:cs typeface="Public Sans"/>
                <a:sym typeface="Public Sans"/>
                <a:hlinkClick r:id="rId9"/>
              </a:rPr>
              <a:t>CC BY-NC 2.0.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endParaRPr lang="en-GB" dirty="0"/>
          </a:p>
          <a:p>
            <a:endParaRPr lang="en-GB" dirty="0"/>
          </a:p>
          <a:p>
            <a:endParaRPr lang="en-GB" dirty="0"/>
          </a:p>
          <a:p>
            <a:r>
              <a:rPr lang="en-GB" dirty="0"/>
              <a:t>https://energy.ec.europa.eu/topics/renewable-energy/solar-energy_en#photovoltaics</a:t>
            </a:r>
          </a:p>
          <a:p>
            <a:r>
              <a:rPr lang="en-GB" dirty="0" err="1"/>
              <a:t>https://energy.ec.europa.eu/topics/renewable-energy/eu-wind-energy_en</a:t>
            </a:r>
            <a:endParaRPr lang="en-GB" dirty="0"/>
          </a:p>
          <a:p>
            <a:r>
              <a:rPr lang="en-GB" dirty="0" err="1"/>
              <a:t>https://energy.ec.europa.eu/topics/renewable-energy/hydropower_en</a:t>
            </a: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BE" dirty="0"/>
              <a:t>https://commission.europa.eu/legal-notice_en#copyright-notice</a:t>
            </a:r>
            <a:endParaRPr lang="en-GB" dirty="0"/>
          </a:p>
          <a:p>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B6F8E-2086-60A9-CF02-411103252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1D396-C54F-51E4-A8D9-84659A78AE4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B24E475-ABC4-F2D1-BD63-4370D7AC19F2}"/>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Remerciements</a:t>
            </a:r>
          </a:p>
          <a:p>
            <a:pPr latinLnBrk="0">
              <a:buSzPts val="2800"/>
            </a:pPr>
            <a:r>
              <a:rPr lang="en-GB" sz="1200" dirty="0">
                <a:solidFill>
                  <a:srgbClr val="231F20"/>
                </a:solidFill>
                <a:ea typeface="Calibri"/>
                <a:cs typeface="Calibri"/>
              </a:rPr>
              <a:t>Les ressources suivantes ont été utilisées pour élaborer cette présentation : </a:t>
            </a:r>
          </a:p>
          <a:p>
            <a:pPr marL="285750" indent="-285750" latinLnBrk="0">
              <a:buSzPts val="2800"/>
              <a:buFont typeface="Arial" panose="020B0604020202020204" pitchFamily="34" charset="0"/>
              <a:buChar char="•"/>
            </a:pPr>
            <a:endParaRPr lang="en-US" sz="1200" dirty="0">
              <a:solidFill>
                <a:schemeClr val="dk1"/>
              </a:solidFill>
            </a:endParaRPr>
          </a:p>
          <a:p>
            <a:pPr marL="285750" indent="-285750" latinLnBrk="0">
              <a:buSzPts val="2800"/>
              <a:buFont typeface="Arial" panose="020B0604020202020204" pitchFamily="34" charset="0"/>
              <a:buChar char="•"/>
            </a:pPr>
            <a:r>
              <a:rPr lang="en-US" sz="1200" dirty="0">
                <a:solidFill>
                  <a:schemeClr val="dk1"/>
                </a:solidFill>
              </a:rPr>
              <a:t>Gahlot, S. (2024) </a:t>
            </a:r>
            <a:r>
              <a:rPr lang="en-US" sz="1200" i="1" dirty="0">
                <a:solidFill>
                  <a:schemeClr val="dk1"/>
                </a:solidFill>
              </a:rPr>
              <a:t>Changement climatique et énergie éolienne : le vent du changement. </a:t>
            </a:r>
            <a:r>
              <a:rPr lang="en-US" sz="1200" dirty="0">
                <a:solidFill>
                  <a:schemeClr val="dk1"/>
                </a:solidFill>
              </a:rPr>
              <a:t>Prevention Web/Swiss Reinsurance Company (Swiss RE).</a:t>
            </a:r>
            <a:r>
              <a:rPr lang="en-GB" sz="1200" dirty="0">
                <a:solidFill>
                  <a:srgbClr val="3F3F3F"/>
                </a:solidFill>
                <a:effectLst/>
              </a:rPr>
              <a:t> https://www.preventionweb.net/news/climate-change-and-wind-power-winds-change</a:t>
            </a:r>
            <a:endParaRPr lang="en-US" sz="1200" dirty="0">
              <a:solidFill>
                <a:schemeClr val="dk1"/>
              </a:solidFill>
            </a:endParaRPr>
          </a:p>
          <a:p>
            <a:pPr marL="285750" indent="-285750" latinLnBrk="0">
              <a:buSzPts val="2800"/>
              <a:buFont typeface="Arial" panose="020B0604020202020204" pitchFamily="34" charset="0"/>
              <a:buChar char="•"/>
            </a:pPr>
            <a:r>
              <a:rPr lang="en-US" sz="1200" dirty="0">
                <a:solidFill>
                  <a:schemeClr val="dk1"/>
                </a:solidFill>
              </a:rPr>
              <a:t>Gernaat, D. E. H. J., de Boer, H. S., </a:t>
            </a:r>
            <a:r>
              <a:rPr lang="en-US" sz="1200" dirty="0" err="1">
                <a:solidFill>
                  <a:schemeClr val="dk1"/>
                </a:solidFill>
              </a:rPr>
              <a:t>Daioglou</a:t>
            </a:r>
            <a:r>
              <a:rPr lang="en-US" sz="1200" dirty="0">
                <a:solidFill>
                  <a:schemeClr val="dk1"/>
                </a:solidFill>
              </a:rPr>
              <a:t>, V., </a:t>
            </a:r>
            <a:r>
              <a:rPr lang="en-US" sz="1200" dirty="0" err="1">
                <a:solidFill>
                  <a:schemeClr val="dk1"/>
                </a:solidFill>
              </a:rPr>
              <a:t>Yalew</a:t>
            </a:r>
            <a:r>
              <a:rPr lang="en-US" sz="1200" dirty="0">
                <a:solidFill>
                  <a:schemeClr val="dk1"/>
                </a:solidFill>
              </a:rPr>
              <a:t>, S. G., Müller, C., &amp; van Vuuren, D. P. (2021). Climate change impacts on renewable energy supply. </a:t>
            </a:r>
            <a:r>
              <a:rPr lang="en-US" sz="1200" i="1" dirty="0">
                <a:solidFill>
                  <a:schemeClr val="dk1"/>
                </a:solidFill>
              </a:rPr>
              <a:t>Nature Climate Change</a:t>
            </a:r>
            <a:r>
              <a:rPr lang="en-US" sz="1200" dirty="0">
                <a:solidFill>
                  <a:schemeClr val="dk1"/>
                </a:solidFill>
              </a:rPr>
              <a:t>,</a:t>
            </a:r>
            <a:r>
              <a:rPr lang="en-US" sz="1200" i="1" dirty="0">
                <a:solidFill>
                  <a:schemeClr val="dk1"/>
                </a:solidFill>
              </a:rPr>
              <a:t> 11</a:t>
            </a:r>
            <a:r>
              <a:rPr lang="en-US" sz="1200" dirty="0">
                <a:solidFill>
                  <a:schemeClr val="dk1"/>
                </a:solidFill>
              </a:rPr>
              <a:t>(2), 119–125. </a:t>
            </a:r>
            <a:r>
              <a:rPr lang="en-US" sz="1200" dirty="0">
                <a:solidFill>
                  <a:schemeClr val="dk1"/>
                </a:solidFill>
                <a:hlinkClick r:id="rId3">
                  <a:extLst>
                    <a:ext uri="{A12FA001-AC4F-418D-AE19-62706E023703}">
                      <ahyp:hlinkClr xmlns:ahyp="http://schemas.microsoft.com/office/drawing/2018/hyperlinkcolor" val="tx"/>
                    </a:ext>
                  </a:extLst>
                </a:hlinkClick>
              </a:rPr>
              <a:t>https://doi.org/10.1038/s41558-020-00949-9</a:t>
            </a:r>
            <a:endParaRPr lang="en-US" sz="1200" dirty="0">
              <a:solidFill>
                <a:schemeClr val="dk1"/>
              </a:solidFill>
              <a:hlinkClick r:id="" action="ppaction://noaction">
                <a:extLst>
                  <a:ext uri="{A12FA001-AC4F-418D-AE19-62706E023703}">
                    <ahyp:hlinkClr xmlns:ahyp="http://schemas.microsoft.com/office/drawing/2018/hyperlinkcolor" val="tx"/>
                  </a:ext>
                </a:extLst>
              </a:hlinkClick>
            </a:endParaRPr>
          </a:p>
          <a:p>
            <a:pPr marL="285750" indent="-285750" latinLnBrk="0">
              <a:buClr>
                <a:schemeClr val="dk1"/>
              </a:buClr>
              <a:buSzPts val="2800"/>
              <a:buFont typeface="Arial" panose="020B0604020202020204" pitchFamily="34" charset="0"/>
              <a:buChar char="•"/>
            </a:pPr>
            <a:r>
              <a:rPr lang="en-US" sz="1200" dirty="0">
                <a:solidFill>
                  <a:schemeClr val="dk1"/>
                </a:solidFill>
              </a:rPr>
              <a:t>Herrmann, A., </a:t>
            </a:r>
            <a:r>
              <a:rPr lang="en-US" sz="1200" dirty="0" err="1">
                <a:solidFill>
                  <a:schemeClr val="dk1"/>
                </a:solidFill>
              </a:rPr>
              <a:t>Mädlow</a:t>
            </a:r>
            <a:r>
              <a:rPr lang="en-US" sz="1200" dirty="0">
                <a:solidFill>
                  <a:schemeClr val="dk1"/>
                </a:solidFill>
              </a:rPr>
              <a:t>, A., Gross, U., &amp; Krause, H. (2016). </a:t>
            </a:r>
            <a:r>
              <a:rPr lang="en-US" sz="1200" i="1" dirty="0" err="1">
                <a:solidFill>
                  <a:schemeClr val="dk1"/>
                </a:solidFill>
              </a:rPr>
              <a:t>Auswirkungen </a:t>
            </a:r>
            <a:r>
              <a:rPr lang="en-US" sz="1200" i="1" dirty="0">
                <a:solidFill>
                  <a:schemeClr val="dk1"/>
                </a:solidFill>
              </a:rPr>
              <a:t>des </a:t>
            </a:r>
            <a:r>
              <a:rPr lang="en-US" sz="1200" i="1" dirty="0" err="1">
                <a:solidFill>
                  <a:schemeClr val="dk1"/>
                </a:solidFill>
              </a:rPr>
              <a:t>Klimawandels </a:t>
            </a:r>
            <a:r>
              <a:rPr lang="en-US" sz="1200" i="1" dirty="0">
                <a:solidFill>
                  <a:schemeClr val="dk1"/>
                </a:solidFill>
              </a:rPr>
              <a:t>auf den </a:t>
            </a:r>
            <a:r>
              <a:rPr lang="en-US" sz="1200" i="1" dirty="0" err="1">
                <a:solidFill>
                  <a:schemeClr val="dk1"/>
                </a:solidFill>
              </a:rPr>
              <a:t>Energiebedarf </a:t>
            </a:r>
            <a:r>
              <a:rPr lang="en-US" sz="1200" i="1" dirty="0">
                <a:solidFill>
                  <a:schemeClr val="dk1"/>
                </a:solidFill>
              </a:rPr>
              <a:t>von </a:t>
            </a:r>
            <a:r>
              <a:rPr lang="en-US" sz="1200" i="1" dirty="0" err="1">
                <a:solidFill>
                  <a:schemeClr val="dk1"/>
                </a:solidFill>
              </a:rPr>
              <a:t>Gebäuden </a:t>
            </a:r>
            <a:r>
              <a:rPr lang="en-US" sz="1200" i="1" dirty="0">
                <a:solidFill>
                  <a:schemeClr val="dk1"/>
                </a:solidFill>
              </a:rPr>
              <a:t>und den </a:t>
            </a:r>
            <a:r>
              <a:rPr lang="en-US" sz="1200" i="1" dirty="0" err="1">
                <a:solidFill>
                  <a:schemeClr val="dk1"/>
                </a:solidFill>
              </a:rPr>
              <a:t>Ertrag erneuerbarer Energien</a:t>
            </a:r>
            <a:r>
              <a:rPr lang="en-US" sz="1200" dirty="0">
                <a:solidFill>
                  <a:schemeClr val="dk1"/>
                </a:solidFill>
              </a:rPr>
              <a:t>. 9.</a:t>
            </a:r>
          </a:p>
          <a:p>
            <a:pPr marL="285750" indent="-285750" latinLnBrk="0">
              <a:buClr>
                <a:schemeClr val="dk1"/>
              </a:buClr>
              <a:buSzPts val="2800"/>
              <a:buFont typeface="Arial" panose="020B0604020202020204" pitchFamily="34" charset="0"/>
              <a:buChar char="•"/>
            </a:pPr>
            <a:r>
              <a:rPr lang="en-US" sz="1200" dirty="0">
                <a:solidFill>
                  <a:schemeClr val="dk1"/>
                </a:solidFill>
              </a:rPr>
              <a:t>IRENA. (2019). </a:t>
            </a:r>
            <a:r>
              <a:rPr lang="en-US" sz="1200" i="1" dirty="0">
                <a:solidFill>
                  <a:schemeClr val="dk1"/>
                </a:solidFill>
              </a:rPr>
              <a:t>Changement climatique et énergies renouvelables</a:t>
            </a:r>
            <a:r>
              <a:rPr lang="en-US" sz="1200" dirty="0">
                <a:solidFill>
                  <a:schemeClr val="dk1"/>
                </a:solidFill>
              </a:rPr>
              <a:t>. Agence internationale pour les énergies renouvelables.</a:t>
            </a:r>
            <a:r>
              <a:rPr lang="en-US" sz="1200" dirty="0">
                <a:solidFill>
                  <a:schemeClr val="dk1"/>
                </a:solidFill>
                <a:hlinkClick r:id="rId4">
                  <a:extLst>
                    <a:ext uri="{A12FA001-AC4F-418D-AE19-62706E023703}">
                      <ahyp:hlinkClr xmlns:ahyp="http://schemas.microsoft.com/office/drawing/2018/hyperlinkcolor" val="tx"/>
                    </a:ext>
                  </a:extLst>
                </a:hlinkClick>
              </a:rPr>
              <a:t> https://www.irena.org/-/media/Files/IRENA/Agency/Publication/2019/Jun/IRENA_G20_climate_sustainability_2019.pdf</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a:solidFill>
                  <a:schemeClr val="dk1"/>
                </a:solidFill>
              </a:rPr>
              <a:t>Okonkwo, P. C., Nwokolo, S. C., Udo, S. O., </a:t>
            </a:r>
            <a:r>
              <a:rPr lang="en-US" sz="1200" dirty="0" err="1">
                <a:solidFill>
                  <a:schemeClr val="dk1"/>
                </a:solidFill>
              </a:rPr>
              <a:t>Obiwulu</a:t>
            </a:r>
            <a:r>
              <a:rPr lang="en-US" sz="1200" dirty="0">
                <a:solidFill>
                  <a:schemeClr val="dk1"/>
                </a:solidFill>
              </a:rPr>
              <a:t>, A. U., </a:t>
            </a:r>
            <a:r>
              <a:rPr lang="en-US" sz="1200" dirty="0" err="1">
                <a:solidFill>
                  <a:schemeClr val="dk1"/>
                </a:solidFill>
              </a:rPr>
              <a:t>Onnoghen</a:t>
            </a:r>
            <a:r>
              <a:rPr lang="en-US" sz="1200" dirty="0">
                <a:solidFill>
                  <a:schemeClr val="dk1"/>
                </a:solidFill>
              </a:rPr>
              <a:t>, U. N., </a:t>
            </a:r>
            <a:r>
              <a:rPr lang="en-US" sz="1200" dirty="0" err="1">
                <a:solidFill>
                  <a:schemeClr val="dk1"/>
                </a:solidFill>
              </a:rPr>
              <a:t>Alarifi</a:t>
            </a:r>
            <a:r>
              <a:rPr lang="en-US" sz="1200" dirty="0">
                <a:solidFill>
                  <a:schemeClr val="dk1"/>
                </a:solidFill>
              </a:rPr>
              <a:t>, S. S., </a:t>
            </a:r>
            <a:r>
              <a:rPr lang="en-US" sz="1200" dirty="0" err="1">
                <a:solidFill>
                  <a:schemeClr val="dk1"/>
                </a:solidFill>
              </a:rPr>
              <a:t>Eldosouky</a:t>
            </a:r>
            <a:r>
              <a:rPr lang="en-US" sz="1200" dirty="0">
                <a:solidFill>
                  <a:schemeClr val="dk1"/>
                </a:solidFill>
              </a:rPr>
              <a:t>, A. M., Ekwok, S. E., Andras, P. &amp; Akpan, A. E. (2025) </a:t>
            </a:r>
            <a:r>
              <a:rPr lang="en-US" sz="1200" i="1" dirty="0">
                <a:solidFill>
                  <a:schemeClr val="dk1"/>
                </a:solidFill>
              </a:rPr>
              <a:t>Les systèmes photovoltaïques solaires dans des conditions météorologiques extrêmes : études de cas, classification, évaluation de la vulnérabilité et voies d'adaptation. </a:t>
            </a:r>
            <a:r>
              <a:rPr lang="en-US" sz="1200" dirty="0">
                <a:solidFill>
                  <a:schemeClr val="dk1"/>
                </a:solidFill>
              </a:rPr>
              <a:t>Science Direct : Energy Reports. Volume 13, juin 2025, p. 929-959. </a:t>
            </a:r>
            <a:r>
              <a:rPr lang="en-US" sz="1200" dirty="0">
                <a:solidFill>
                  <a:schemeClr val="dk1"/>
                </a:solidFill>
                <a:hlinkClick r:id="rId5"/>
              </a:rPr>
              <a:t>https://www.sciencedirect.com/science/article/pii/S2352484724008813#:~:text=Hurricanes%20can%20inflict%20direct%20damage,may%20harm%20solar%20photovoltaic%20systems.%20 %20Energy%20Reports,%20Volume%2013,2025,Pages%20929-959,ISSN%202352-4847</a:t>
            </a:r>
            <a:r>
              <a:rPr lang="en-US" sz="1200" dirty="0">
                <a:solidFill>
                  <a:schemeClr val="dk1"/>
                </a:solidFill>
              </a:rPr>
              <a:t> </a:t>
            </a:r>
          </a:p>
          <a:p>
            <a:pPr marL="285750" indent="-285750" latinLnBrk="0">
              <a:buClr>
                <a:schemeClr val="dk1"/>
              </a:buClr>
              <a:buSzPts val="2800"/>
              <a:buFont typeface="Arial" panose="020B0604020202020204" pitchFamily="34" charset="0"/>
              <a:buChar char="•"/>
            </a:pPr>
            <a:r>
              <a:rPr lang="en-US" sz="1200" dirty="0">
                <a:solidFill>
                  <a:schemeClr val="dk1"/>
                </a:solidFill>
              </a:rPr>
              <a:t>Russo, M. A., Carvalho, D., Martins, N., &amp; Monteiro, A. (2022). Prévoir l'inévitable : une analyse des impacts du changement climatique sur les ressources énergétiques renouvelables. </a:t>
            </a:r>
            <a:r>
              <a:rPr lang="en-US" sz="1200" i="1" dirty="0">
                <a:solidFill>
                  <a:schemeClr val="dk1"/>
                </a:solidFill>
              </a:rPr>
              <a:t>Technologies et évaluations énergétiques durables</a:t>
            </a:r>
            <a:r>
              <a:rPr lang="en-US" sz="1200" dirty="0">
                <a:solidFill>
                  <a:schemeClr val="dk1"/>
                </a:solidFill>
              </a:rPr>
              <a:t>,</a:t>
            </a:r>
            <a:r>
              <a:rPr lang="en-US" sz="1200" i="1" dirty="0">
                <a:solidFill>
                  <a:schemeClr val="dk1"/>
                </a:solidFill>
              </a:rPr>
              <a:t> 52</a:t>
            </a:r>
            <a:r>
              <a:rPr lang="en-US" sz="1200" dirty="0">
                <a:solidFill>
                  <a:schemeClr val="dk1"/>
                </a:solidFill>
              </a:rPr>
              <a:t>, 102283. </a:t>
            </a:r>
            <a:r>
              <a:rPr lang="en-US" sz="1200" dirty="0">
                <a:solidFill>
                  <a:schemeClr val="dk1"/>
                </a:solidFill>
                <a:hlinkClick r:id="rId6">
                  <a:extLst>
                    <a:ext uri="{A12FA001-AC4F-418D-AE19-62706E023703}">
                      <ahyp:hlinkClr xmlns:ahyp="http://schemas.microsoft.com/office/drawing/2018/hyperlinkcolor" val="tx"/>
                    </a:ext>
                  </a:extLst>
                </a:hlinkClick>
              </a:rPr>
              <a:t>https://doi.org/10.1016/j.seta.2022.102283</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err="1">
                <a:solidFill>
                  <a:schemeClr val="dk1"/>
                </a:solidFill>
              </a:rPr>
              <a:t>Solaun</a:t>
            </a:r>
            <a:r>
              <a:rPr lang="en-US" sz="1200" dirty="0">
                <a:solidFill>
                  <a:schemeClr val="dk1"/>
                </a:solidFill>
              </a:rPr>
              <a:t>, K., &amp; </a:t>
            </a:r>
            <a:r>
              <a:rPr lang="en-US" sz="1200" dirty="0" err="1">
                <a:solidFill>
                  <a:schemeClr val="dk1"/>
                </a:solidFill>
              </a:rPr>
              <a:t>Cerdá</a:t>
            </a:r>
            <a:r>
              <a:rPr lang="en-US" sz="1200" dirty="0">
                <a:solidFill>
                  <a:schemeClr val="dk1"/>
                </a:solidFill>
              </a:rPr>
              <a:t>, E. (2019). Impacts du changement climatique sur la production d'énergie renouvelable. Une revue des projections quantitatives. </a:t>
            </a:r>
            <a:r>
              <a:rPr lang="en-US" sz="1200" i="1" dirty="0">
                <a:solidFill>
                  <a:schemeClr val="dk1"/>
                </a:solidFill>
              </a:rPr>
              <a:t>Renewable and Sustainable Energy Reviews</a:t>
            </a:r>
            <a:r>
              <a:rPr lang="en-US" sz="1200" dirty="0">
                <a:solidFill>
                  <a:schemeClr val="dk1"/>
                </a:solidFill>
              </a:rPr>
              <a:t>,</a:t>
            </a:r>
            <a:r>
              <a:rPr lang="en-US" sz="1200" i="1" dirty="0">
                <a:solidFill>
                  <a:schemeClr val="dk1"/>
                </a:solidFill>
              </a:rPr>
              <a:t> 116</a:t>
            </a:r>
            <a:r>
              <a:rPr lang="en-US" sz="1200" dirty="0">
                <a:solidFill>
                  <a:schemeClr val="dk1"/>
                </a:solidFill>
              </a:rPr>
              <a:t>, 109415.</a:t>
            </a:r>
            <a:r>
              <a:rPr lang="en-US" sz="1200" dirty="0">
                <a:solidFill>
                  <a:schemeClr val="dk1"/>
                </a:solidFill>
                <a:hlinkClick r:id="rId7">
                  <a:extLst>
                    <a:ext uri="{A12FA001-AC4F-418D-AE19-62706E023703}">
                      <ahyp:hlinkClr xmlns:ahyp="http://schemas.microsoft.com/office/drawing/2018/hyperlinkcolor" val="tx"/>
                    </a:ext>
                  </a:extLst>
                </a:hlinkClick>
              </a:rPr>
              <a:t> https://doi.org/10.1016/j.rser.2019.109415</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a:solidFill>
                  <a:schemeClr val="dk1"/>
                </a:solidFill>
              </a:rPr>
              <a:t>ONUDI, ICSHP (2022). Rapport mondial sur le développement de la petite hydroélectricité 2022. Publication thématique : Petite hydroélectricité et changement climatique. Organisation des Nations unies pour le développement industriel, Vienne, Autriche ; Centre international pour la petite hydroélectricité, Hangzhou, Chine. Disponible sur</a:t>
            </a:r>
            <a:r>
              <a:rPr lang="en-US" sz="1200" dirty="0">
                <a:solidFill>
                  <a:schemeClr val="dk1"/>
                </a:solidFill>
                <a:hlinkClick r:id="rId8"/>
              </a:rPr>
              <a:t> www.unido.org/WSHPDR</a:t>
            </a:r>
            <a:r>
              <a:rPr lang="en-US" sz="1200" dirty="0">
                <a:solidFill>
                  <a:schemeClr val="dk1"/>
                </a:solidFill>
              </a:rPr>
              <a:t> </a:t>
            </a:r>
          </a:p>
          <a:p>
            <a:pPr marL="285750" indent="-285750" latinLnBrk="0">
              <a:buClr>
                <a:schemeClr val="dk1"/>
              </a:buClr>
              <a:buSzPts val="2800"/>
              <a:buFont typeface="Arial" panose="020B0604020202020204" pitchFamily="34" charset="0"/>
              <a:buChar char="•"/>
            </a:pPr>
            <a:r>
              <a:rPr lang="en-US" sz="1200" dirty="0">
                <a:solidFill>
                  <a:schemeClr val="dk1"/>
                </a:solidFill>
              </a:rPr>
              <a:t>Welt der </a:t>
            </a:r>
            <a:r>
              <a:rPr lang="en-US" sz="1200" dirty="0" err="1">
                <a:solidFill>
                  <a:schemeClr val="dk1"/>
                </a:solidFill>
              </a:rPr>
              <a:t>Physik</a:t>
            </a:r>
            <a:r>
              <a:rPr lang="en-US" sz="1200" dirty="0">
                <a:solidFill>
                  <a:schemeClr val="dk1"/>
                </a:solidFill>
              </a:rPr>
              <a:t>. (11 </a:t>
            </a:r>
            <a:r>
              <a:rPr lang="en-US" sz="1200" dirty="0" err="1">
                <a:solidFill>
                  <a:schemeClr val="dk1"/>
                </a:solidFill>
              </a:rPr>
              <a:t>janvier</a:t>
            </a:r>
            <a:r>
              <a:rPr lang="en-US" sz="1200" dirty="0">
                <a:solidFill>
                  <a:schemeClr val="dk1"/>
                </a:solidFill>
              </a:rPr>
              <a:t> 2021). </a:t>
            </a:r>
            <a:r>
              <a:rPr lang="en-US" sz="1200" i="1" dirty="0" err="1">
                <a:solidFill>
                  <a:schemeClr val="dk1"/>
                </a:solidFill>
              </a:rPr>
              <a:t>Les énergies renouvelables dans le contexte du changement climatique</a:t>
            </a:r>
            <a:r>
              <a:rPr lang="en-US" sz="1200" dirty="0">
                <a:solidFill>
                  <a:schemeClr val="dk1"/>
                </a:solidFill>
              </a:rPr>
              <a:t>.</a:t>
            </a:r>
            <a:r>
              <a:rPr lang="en-US" sz="1200" dirty="0">
                <a:solidFill>
                  <a:schemeClr val="dk1"/>
                </a:solidFill>
                <a:hlinkClick r:id="rId9">
                  <a:extLst>
                    <a:ext uri="{A12FA001-AC4F-418D-AE19-62706E023703}">
                      <ahyp:hlinkClr xmlns:ahyp="http://schemas.microsoft.com/office/drawing/2018/hyperlinkcolor" val="tx"/>
                    </a:ext>
                  </a:extLst>
                </a:hlinkClick>
              </a:rPr>
              <a:t> https://www.weltderphysik.de/gebiet/technik/nachrichten/2021/erneuerbare-energien-im-klimawandel/</a:t>
            </a:r>
            <a:endParaRPr lang="en-US" sz="1200" dirty="0">
              <a:solidFill>
                <a:schemeClr val="dk1"/>
              </a:solidFill>
              <a:ea typeface="Calibri"/>
              <a:cs typeface="Calibri"/>
              <a:sym typeface="Calibri"/>
            </a:endParaRPr>
          </a:p>
          <a:p>
            <a:pPr latinLnBrk="0"/>
            <a:endParaRPr lang="en-GB" sz="1200" dirty="0"/>
          </a:p>
          <a:p>
            <a:endParaRPr lang="en-BE" dirty="0"/>
          </a:p>
        </p:txBody>
      </p:sp>
      <p:sp>
        <p:nvSpPr>
          <p:cNvPr id="4" name="Slide Number Placeholder 3">
            <a:extLst>
              <a:ext uri="{FF2B5EF4-FFF2-40B4-BE49-F238E27FC236}">
                <a16:creationId xmlns:a16="http://schemas.microsoft.com/office/drawing/2014/main" id="{84E6431C-3A27-12A0-EC4A-3D5A9C728E84}"/>
              </a:ext>
            </a:extLst>
          </p:cNvPr>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816740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Merci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62391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Nous commençons par définir le changement climatique, puis nous explorons tour à tour trois types différents de production d'énergie. Nous vous invitons tout d'abord à faire une pause et à réfléchir à une question. Prenez le temps de réfléchir à chaque question avant de passer à la découverte d'un type particulier de production d'énergie, de l'impact potentiel du changement climatique et des solutions possibles.</a:t>
            </a:r>
          </a:p>
          <a:p>
            <a:pPr latinLnBrk="0"/>
            <a:endParaRPr lang="en-GB" sz="1200" noProof="0" dirty="0">
              <a:solidFill>
                <a:srgbClr val="2B2C30"/>
              </a:solidFill>
              <a:sym typeface="Public Sans"/>
            </a:endParaRPr>
          </a:p>
          <a:p>
            <a:pPr latinLnBrk="0"/>
            <a:r>
              <a:rPr lang="en-GB" sz="1200" dirty="0">
                <a:solidFill>
                  <a:srgbClr val="2B2C30"/>
                </a:solidFill>
                <a:sym typeface="Public Sans"/>
              </a:rPr>
              <a:t>Vous pouvez étudier chaque type de production d'énergie tour à tour. Vous pouvez également sélectionner un type particulier que vous souhaitez explorer en premier via le menu.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37682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Le changement climatique et trois types différents de production d'énergie</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US" sz="2400" dirty="0">
                <a:ea typeface="Public Sans"/>
                <a:cs typeface="Public Sans"/>
                <a:sym typeface="Public Sans"/>
              </a:rPr>
              <a:t>Pour commencer : qu'est-ce que le changement climatique ?</a:t>
            </a:r>
          </a:p>
          <a:p>
            <a:pPr marL="342900" indent="-342900" latinLnBrk="0">
              <a:buFont typeface="Arial" panose="020B0604020202020204" pitchFamily="34" charset="0"/>
              <a:buChar char="•"/>
            </a:pPr>
            <a:endParaRPr lang="en-US" sz="2400" dirty="0">
              <a:ea typeface="Public Sans"/>
              <a:cs typeface="Public Sans"/>
            </a:endParaRPr>
          </a:p>
          <a:p>
            <a:pPr marL="342900" indent="-342900">
              <a:buFont typeface="Arial" panose="020B0604020202020204" pitchFamily="34" charset="0"/>
              <a:buChar char="•"/>
            </a:pPr>
            <a:r>
              <a:rPr lang="en-US" sz="2400" dirty="0">
                <a:ea typeface="Public Sans"/>
                <a:cs typeface="Public Sans"/>
              </a:rPr>
              <a:t>Focus sur le changement climatique et les différents types de production d'énergie : </a:t>
            </a:r>
            <a:endParaRPr lang="en-US" sz="2400" dirty="0">
              <a:ea typeface="Public Sans"/>
              <a:cs typeface="Public Sans"/>
              <a:sym typeface="Public Sans"/>
            </a:endParaRPr>
          </a:p>
          <a:p>
            <a:endParaRPr lang="en-US" sz="2400" dirty="0">
              <a:ea typeface="Public Sans"/>
              <a:cs typeface="Public Sans"/>
            </a:endParaRPr>
          </a:p>
          <a:p>
            <a:pPr marL="800100" lvl="1" indent="-342900" latinLnBrk="0">
              <a:buFont typeface="Arial" panose="020B0604020202020204" pitchFamily="34" charset="0"/>
              <a:buChar char="•"/>
            </a:pPr>
            <a:r>
              <a:rPr lang="en-US" sz="2400" dirty="0">
                <a:ea typeface="Public Sans"/>
                <a:cs typeface="Public Sans"/>
                <a:sym typeface="Public Sans"/>
              </a:rPr>
              <a:t>Énergie solaire (panneaux photovoltaïques).</a:t>
            </a:r>
          </a:p>
          <a:p>
            <a:pPr marL="800100" lvl="1" indent="-342900" latinLnBrk="0">
              <a:buFont typeface="Arial" panose="020B0604020202020204" pitchFamily="34" charset="0"/>
              <a:buChar char="•"/>
            </a:pPr>
            <a:r>
              <a:rPr lang="en-US" sz="2400" dirty="0">
                <a:ea typeface="Calibri"/>
                <a:cs typeface="Calibri"/>
                <a:sym typeface="Public Sans"/>
              </a:rPr>
              <a:t>Énergie</a:t>
            </a:r>
            <a:r>
              <a:rPr lang="en-US" sz="2400" dirty="0">
                <a:ea typeface="Public Sans"/>
                <a:cs typeface="Public Sans"/>
                <a:sym typeface="Public Sans"/>
              </a:rPr>
              <a:t> éolienne (éoliennes).</a:t>
            </a:r>
          </a:p>
          <a:p>
            <a:pPr marL="800100" lvl="1" indent="-342900" latinLnBrk="0">
              <a:buFont typeface="Arial" panose="020B0604020202020204" pitchFamily="34" charset="0"/>
              <a:buChar char="•"/>
            </a:pPr>
            <a:r>
              <a:rPr lang="en-US" sz="2400" dirty="0">
                <a:ea typeface="Public Sans"/>
                <a:cs typeface="Public Sans"/>
                <a:sym typeface="Public Sans"/>
              </a:rPr>
              <a:t>Hydroélectricité à petite échelle.</a:t>
            </a:r>
          </a:p>
          <a:p>
            <a:pPr lvl="1" latinLnBrk="0"/>
            <a:endParaRPr lang="en-US" sz="2400" dirty="0">
              <a:ea typeface="Public Sans"/>
              <a:cs typeface="Public Sans"/>
              <a:sym typeface="Public Sans"/>
            </a:endParaRP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Atténuer l'impact du changement climatique sur les sources d'énergie renouvelables.</a:t>
            </a:r>
          </a:p>
          <a:p>
            <a:pPr marL="342900" indent="-342900" latinLnBrk="0">
              <a:buFont typeface="Arial" panose="020B0604020202020204" pitchFamily="34" charset="0"/>
              <a:buChar char="•"/>
            </a:pPr>
            <a:endParaRPr lang="en-US" sz="2400" dirty="0">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270077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Qu'est-ce que le changement climatique ? </a:t>
            </a:r>
            <a:endParaRPr lang="en-US" sz="1050" kern="1200" dirty="0">
              <a:solidFill>
                <a:schemeClr val="bg1"/>
              </a:solidFill>
              <a:latin typeface="+mn-lt"/>
              <a:ea typeface="+mn-ea"/>
              <a:cs typeface="+mn-cs"/>
            </a:endParaRPr>
          </a:p>
          <a:p>
            <a:pPr latinLnBrk="0"/>
            <a:r>
              <a:rPr lang="en-GB" sz="1200" dirty="0">
                <a:ea typeface="Public Sans"/>
                <a:cs typeface="Public Sans"/>
                <a:sym typeface="Public Sans"/>
              </a:rPr>
              <a:t>« </a:t>
            </a:r>
            <a:r>
              <a:rPr lang="en-GB" sz="1200" dirty="0">
                <a:ea typeface="Roboto"/>
                <a:cs typeface="Roboto"/>
              </a:rPr>
              <a:t>Le changement climatique désigne les variations à long terme des températures et des conditions météorologiques. Ces variations peuvent être naturelles, dues à des changements dans l'activité solaire ou à de grandes éruptions volcaniques. </a:t>
            </a:r>
          </a:p>
          <a:p>
            <a:pPr latinLnBrk="0"/>
            <a:endParaRPr lang="en-GB" sz="1200" dirty="0">
              <a:ea typeface="Roboto"/>
              <a:cs typeface="Roboto"/>
            </a:endParaRPr>
          </a:p>
          <a:p>
            <a:pPr latinLnBrk="0"/>
            <a:r>
              <a:rPr lang="en-GB" sz="1200" dirty="0">
                <a:ea typeface="Roboto"/>
                <a:cs typeface="Roboto"/>
              </a:rPr>
              <a:t>Mais depuis les années 1800, </a:t>
            </a:r>
            <a:r>
              <a:rPr lang="en-GB" sz="1200" dirty="0">
                <a:ea typeface="Roboto"/>
                <a:cs typeface="Roboto"/>
                <a:hlinkClick r:id="rId3">
                  <a:extLst>
                    <a:ext uri="{A12FA001-AC4F-418D-AE19-62706E023703}">
                      <ahyp:hlinkClr xmlns:ahyp="http://schemas.microsoft.com/office/drawing/2018/hyperlinkcolor" val="tx"/>
                    </a:ext>
                  </a:extLst>
                </a:hlinkClick>
              </a:rPr>
              <a:t>les activités humaines sont le principal facteur du changement climatique</a:t>
            </a:r>
            <a:r>
              <a:rPr lang="en-GB" sz="1200" dirty="0">
                <a:ea typeface="Roboto"/>
                <a:cs typeface="Roboto"/>
              </a:rPr>
              <a:t>, principalement en raison de la combustion de combustibles fossiles tels que le charbon, le pétrole et le gaz. </a:t>
            </a:r>
          </a:p>
          <a:p>
            <a:pPr latinLnBrk="0"/>
            <a:endParaRPr lang="en-GB" sz="1200" dirty="0">
              <a:ea typeface="Roboto"/>
              <a:cs typeface="Roboto"/>
            </a:endParaRPr>
          </a:p>
          <a:p>
            <a:pPr latinLnBrk="0"/>
            <a:r>
              <a:rPr lang="en-GB" sz="1200" dirty="0">
                <a:ea typeface="Roboto"/>
                <a:cs typeface="Roboto"/>
              </a:rPr>
              <a:t>La combustion de combustibles fossiles génère des émissions de gaz à effet de serre qui agissent comme une couverture enveloppant la Terre, piégeant la chaleur du soleil et augmentant les températures. » (</a:t>
            </a:r>
            <a:r>
              <a:rPr lang="en-GB" sz="1200" dirty="0">
                <a:ea typeface="Roboto"/>
                <a:cs typeface="Roboto"/>
                <a:hlinkClick r:id="rId4">
                  <a:extLst>
                    <a:ext uri="{A12FA001-AC4F-418D-AE19-62706E023703}">
                      <ahyp:hlinkClr xmlns:ahyp="http://schemas.microsoft.com/office/drawing/2018/hyperlinkcolor" val="tx"/>
                    </a:ext>
                  </a:extLst>
                </a:hlinkClick>
              </a:rPr>
              <a:t>Nations Unies</a:t>
            </a:r>
            <a:r>
              <a:rPr lang="en-GB" sz="1200" dirty="0">
                <a:ea typeface="Roboto"/>
                <a:cs typeface="Roboto"/>
              </a:rPr>
              <a:t>) </a:t>
            </a:r>
            <a:endParaRPr lang="en-GB" sz="1200" dirty="0"/>
          </a:p>
          <a:p>
            <a:endParaRPr lang="en-GB" dirty="0"/>
          </a:p>
          <a:p>
            <a:endParaRPr lang="en-GB" dirty="0"/>
          </a:p>
          <a:p>
            <a:r>
              <a:rPr lang="en-GB" dirty="0"/>
              <a:t>https://www.ipcc.ch/2021/08/09/ar6-wg1-20210809-pr/</a:t>
            </a:r>
          </a:p>
          <a:p>
            <a:r>
              <a:rPr lang="en-GB" dirty="0"/>
              <a:t>https://www.un.org/en/climatechange/what-is-climate-change</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23980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Qu'est-ce que le changement climatique ? </a:t>
            </a:r>
            <a:endParaRPr lang="en-US" sz="1050" kern="1200" dirty="0">
              <a:solidFill>
                <a:schemeClr val="bg1"/>
              </a:solidFill>
              <a:latin typeface="+mn-lt"/>
              <a:ea typeface="+mn-ea"/>
              <a:cs typeface="+mn-cs"/>
            </a:endParaRPr>
          </a:p>
          <a:p>
            <a:pPr latinLnBrk="0"/>
            <a:r>
              <a:rPr lang="en-GB" sz="1200" dirty="0">
                <a:ea typeface="Public Sans"/>
                <a:cs typeface="Public Sans"/>
                <a:sym typeface="Public Sans"/>
              </a:rPr>
              <a:t>Comme l'explique l'Organisation </a:t>
            </a:r>
            <a:r>
              <a:rPr lang="en-GB" sz="1200" dirty="0">
                <a:ea typeface="Public Sans"/>
                <a:cs typeface="Public Sans"/>
                <a:sym typeface="Public Sans"/>
                <a:hlinkClick r:id="rId3"/>
              </a:rPr>
              <a:t>des Nations Unies</a:t>
            </a:r>
            <a:r>
              <a:rPr lang="en-GB" sz="1200" dirty="0">
                <a:ea typeface="Public Sans"/>
                <a:cs typeface="Public Sans"/>
                <a:sym typeface="Public Sans"/>
              </a:rPr>
              <a:t>, nous pouvons lutter contre le changement climatique en réduisant les émissions de gaz à effet de serre. Pour ce faire, nous devons : </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Abandonner les combustibles fossiles (tels que le charbon et le pétrole) au profit de sources d'énergie renouvelables (telles que l'énergie solaire et éolienne).</a:t>
            </a:r>
          </a:p>
          <a:p>
            <a:pPr marL="342900" indent="-342900" latinLnBrk="0">
              <a:buFont typeface="Arial" panose="020B0604020202020204" pitchFamily="34" charset="0"/>
              <a:buChar char="•"/>
            </a:pPr>
            <a:r>
              <a:rPr lang="en-GB" sz="1200" dirty="0">
                <a:ea typeface="Public Sans"/>
                <a:cs typeface="Public Sans"/>
                <a:sym typeface="Public Sans"/>
              </a:rPr>
              <a:t>Nous adapter aux effets du changement climatique.</a:t>
            </a:r>
          </a:p>
          <a:p>
            <a:pPr marL="342900" indent="-342900" latinLnBrk="0">
              <a:buFont typeface="Arial" panose="020B0604020202020204" pitchFamily="34" charset="0"/>
              <a:buChar char="•"/>
            </a:pPr>
            <a:r>
              <a:rPr lang="en-GB" sz="1200" dirty="0">
                <a:ea typeface="Public Sans"/>
                <a:cs typeface="Public Sans"/>
                <a:sym typeface="Public Sans"/>
              </a:rPr>
              <a:t>Investir dans le changement. Des investissements sont nécessaires, tant de la part des gouvernements que des entreprises.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91473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Différents types de production d'énergie : solaire (panneaux photovoltaïques)</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Quel est l'impact potentiel du changement climatique sur l'énergie solaire ?</a:t>
            </a:r>
            <a:endParaRPr lang="en-GB" sz="1200" i="1" dirty="0">
              <a:solidFill>
                <a:schemeClr val="accent5"/>
              </a:solidFill>
            </a:endParaRPr>
          </a:p>
          <a:p>
            <a:r>
              <a:rPr lang="en-GB" dirty="0"/>
              <a:t>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26193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Différents types de production d'énergie : solaire (panneaux photovoltaïques)</a:t>
            </a:r>
            <a:endParaRPr lang="en-US" sz="1050" kern="1200" dirty="0">
              <a:solidFill>
                <a:schemeClr val="bg1"/>
              </a:solidFill>
              <a:latin typeface="+mn-lt"/>
              <a:ea typeface="+mn-ea"/>
              <a:cs typeface="+mn-cs"/>
            </a:endParaRPr>
          </a:p>
          <a:p>
            <a:pPr latinLnBrk="0"/>
            <a:r>
              <a:rPr lang="en-US" sz="1200" dirty="0">
                <a:ea typeface="Public Sans"/>
                <a:cs typeface="Public Sans"/>
                <a:sym typeface="Public Sans"/>
              </a:rPr>
              <a:t>Le photovoltaïque est une méthode de production d'électricité qui consiste à utiliser des cellules solaires pour convertir l'énergie du soleil en électricité. Ces cellules sont assemblées en panneaux solaires, puis installées au sol, sur les toits ou flottant sur des barrages ou des lacs.</a:t>
            </a:r>
          </a:p>
          <a:p>
            <a:pPr latinLnBrk="0"/>
            <a:endParaRPr lang="en-US" sz="1200" dirty="0">
              <a:ea typeface="Public Sans"/>
              <a:cs typeface="Public Sans"/>
              <a:sym typeface="Public Sans"/>
            </a:endParaRPr>
          </a:p>
          <a:p>
            <a:pPr latinLnBrk="0"/>
            <a:r>
              <a:rPr lang="en-US" sz="1200" dirty="0">
                <a:ea typeface="Public Sans"/>
                <a:cs typeface="Public Sans"/>
                <a:sym typeface="Public Sans"/>
              </a:rPr>
              <a:t>La technologie photovoltaïque est de plus en plus utilisée dans le monde entier. Année après année, le photovoltaïque représente une part croissante du mix énergétique de l'UE. En 2024, la production d'électricité photovoltaïque de l'UE représentait 11 % de la production brute d'électricité de l'UE, selon </a:t>
            </a:r>
            <a:r>
              <a:rPr lang="en-US" sz="1200" dirty="0">
                <a:ea typeface="Public Sans"/>
                <a:cs typeface="Public Sans"/>
                <a:sym typeface="Public Sans"/>
                <a:hlinkClick r:id="rId3"/>
              </a:rPr>
              <a:t>Ember</a:t>
            </a:r>
            <a:r>
              <a:rPr lang="en-US" sz="1200" dirty="0">
                <a:ea typeface="Public Sans"/>
                <a:cs typeface="Public Sans"/>
                <a:sym typeface="Public Sans"/>
              </a:rPr>
              <a:t>.</a:t>
            </a:r>
          </a:p>
          <a:p>
            <a:endParaRPr lang="en-GB" dirty="0"/>
          </a:p>
          <a:p>
            <a:r>
              <a:rPr lang="en-GB" dirty="0"/>
              <a:t>https://ember-energy.org/data/electricity-data-explorer/</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326844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Quel est l'impact potentiel du changement climatique sur l'énergie solaire ?</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GB" sz="1200" noProof="0" dirty="0">
                <a:ea typeface="Public Sans"/>
                <a:cs typeface="Public Sans"/>
                <a:sym typeface="Public Sans"/>
              </a:rPr>
              <a:t>Les ouragans et les tornades peuvent être très violents et imprévisibles. Ce type de phénomène météorologique peut causer des dommages physiques importants aux systèmes photovoltaïques solaires et à leurs composants électriques, en les déplaçant et en les endommageant (Okonkwo et al, 2025). </a:t>
            </a:r>
          </a:p>
          <a:p>
            <a:pPr marL="342900" indent="-342900" latinLnBrk="0">
              <a:buFont typeface="Arial" panose="020B0604020202020204" pitchFamily="34" charset="0"/>
              <a:buChar char="•"/>
            </a:pPr>
            <a:r>
              <a:rPr lang="en-GB" sz="1200" dirty="0">
                <a:ea typeface="Public Sans"/>
                <a:cs typeface="Public Sans"/>
                <a:sym typeface="Public Sans"/>
              </a:rPr>
              <a:t>Les batteries des panneaux solaires peuvent également être endommagées par des températures élevées. L'isolation peut offrir une certaine protection.</a:t>
            </a:r>
            <a:endParaRPr lang="en-GB" sz="1200" noProof="0" dirty="0">
              <a:ea typeface="Public Sans"/>
              <a:cs typeface="Public Sans"/>
            </a:endParaRPr>
          </a:p>
          <a:p>
            <a:pPr marL="342900" indent="-342900" latinLnBrk="0">
              <a:buFont typeface="Arial" panose="020B0604020202020204" pitchFamily="34" charset="0"/>
              <a:buChar char="•"/>
            </a:pPr>
            <a:r>
              <a:rPr lang="en-GB" sz="1200" noProof="0" dirty="0">
                <a:ea typeface="Public Sans"/>
                <a:cs typeface="Public Sans"/>
                <a:sym typeface="Public Sans"/>
              </a:rPr>
              <a:t>L'utilisation de l'énergie solaire pourrait augmenter dans les zones climatiques tempérées où l'ensoleillement direct est en hausse (Welt der </a:t>
            </a:r>
            <a:r>
              <a:rPr lang="en-GB" sz="1200" noProof="0" dirty="0" err="1">
                <a:ea typeface="Public Sans"/>
                <a:cs typeface="Public Sans"/>
                <a:sym typeface="Public Sans"/>
              </a:rPr>
              <a:t>Physik</a:t>
            </a:r>
            <a:r>
              <a:rPr lang="en-GB" sz="1200" noProof="0" dirty="0">
                <a:ea typeface="Public Sans"/>
                <a:cs typeface="Public Sans"/>
                <a:sym typeface="Public Sans"/>
              </a:rPr>
              <a:t>, 2021).</a:t>
            </a:r>
            <a:endParaRPr lang="en-GB" sz="1200" noProof="0" dirty="0">
              <a:ea typeface="Public Sans"/>
              <a:cs typeface="Public Sans"/>
            </a:endParaRPr>
          </a:p>
          <a:p>
            <a:pPr latinLnBrk="0"/>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1097899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5" name="TextBox 4">
            <a:extLst>
              <a:ext uri="{FF2B5EF4-FFF2-40B4-BE49-F238E27FC236}">
                <a16:creationId xmlns:a16="http://schemas.microsoft.com/office/drawing/2014/main" id="{9DDC5A93-16BE-1B4B-7122-26DBC99F3592}"/>
              </a:ext>
            </a:extLst>
          </p:cNvPr>
          <p:cNvSpPr txBox="1"/>
          <p:nvPr userDrawn="1"/>
        </p:nvSpPr>
        <p:spPr>
          <a:xfrm>
            <a:off x="2173650" y="5996226"/>
            <a:ext cx="5411181" cy="861774"/>
          </a:xfrm>
          <a:prstGeom prst="rect">
            <a:avLst/>
          </a:prstGeom>
          <a:noFill/>
        </p:spPr>
        <p:txBody>
          <a:bodyPr wrap="square" rtlCol="0">
            <a:spAutoFit/>
          </a:bodyPr>
          <a:lstStyle/>
          <a:p>
            <a:pPr latinLnBrk="0" hangingPunct="0"/>
            <a:r>
              <a:rPr lang="fr-FR" sz="1000" b="0" i="0" kern="1200" noProof="1">
                <a:solidFill>
                  <a:schemeClr val="tx1"/>
                </a:solidFill>
                <a:effectLst/>
                <a:latin typeface="+mn-lt"/>
                <a:ea typeface="+mn-ea"/>
                <a:cs typeface="+mn-cs"/>
              </a:rPr>
              <a:t>Ce projet a reçu un financement du programme Horizon pour la recherche et l'innovation (2021-2027) de l'Union européenne dans le cadre de la convention de subvention n° 101075596. La responsabilité du contenu de ce document incombe uniquement au projet Every1 et ne reflète pas nécessairement l'opinion de l'Union européenne. La présentation est sous licence </a:t>
            </a:r>
            <a:r>
              <a:rPr lang="fr-FR" sz="1000" b="0" i="0" u="sng" kern="1200" noProof="1">
                <a:solidFill>
                  <a:schemeClr val="tx1"/>
                </a:solidFill>
                <a:effectLst/>
                <a:latin typeface="+mn-lt"/>
                <a:ea typeface="+mn-ea"/>
                <a:cs typeface="+mn-cs"/>
                <a:hlinkClick r:id="rId3" tooltip="Original URL: https://creativecommons.org/licenses/by-sa/4.0/deed.en. Click or tap if you trust this link."/>
              </a:rPr>
              <a:t>CC BY-SA 4.0, </a:t>
            </a:r>
            <a:r>
              <a:rPr lang="fr-FR" sz="1000" b="0" i="0" kern="1200" noProof="1">
                <a:solidFill>
                  <a:schemeClr val="tx1"/>
                </a:solidFill>
                <a:effectLst/>
                <a:latin typeface="+mn-lt"/>
                <a:ea typeface="+mn-ea"/>
                <a:cs typeface="+mn-cs"/>
              </a:rPr>
              <a:t>sauf indication contraire. </a:t>
            </a:r>
            <a:endParaRPr lang="fr-FR" sz="1000" noProof="1"/>
          </a:p>
        </p:txBody>
      </p:sp>
      <p:pic>
        <p:nvPicPr>
          <p:cNvPr id="6" name="Picture 5">
            <a:extLst>
              <a:ext uri="{FF2B5EF4-FFF2-40B4-BE49-F238E27FC236}">
                <a16:creationId xmlns:a16="http://schemas.microsoft.com/office/drawing/2014/main" id="{83EB1821-D458-A934-AAA8-160A1C097B6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5155" y="6210793"/>
            <a:ext cx="2048495" cy="429383"/>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eurostat/en/web/products-eurostat-news/w/ddn-20250319-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ref-europe.org/small-hydropower-in-europ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hyperlink" Target="https://every1.energy/learning-material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news.climate.columbia.edu/2024/10/31/how-climate-change-impacts-affect-renewable-energy/" TargetMode="External"/><Relationship Id="rId5" Type="http://schemas.openxmlformats.org/officeDocument/2006/relationships/hyperlink" Target="https://www.iea.org/topics/climate-change" TargetMode="External"/><Relationship Id="rId4" Type="http://schemas.openxmlformats.org/officeDocument/2006/relationships/hyperlink" Target="https://www.open.edu/openlearncreate/course/index.php?categoryid=1459"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flickr.com/photos/bulgerhoog/27459581395/in/album-72157624747211919" TargetMode="External"/><Relationship Id="rId13" Type="http://schemas.openxmlformats.org/officeDocument/2006/relationships/hyperlink" Target="https://www.flickr.com/photos/joncutrer/50515343606/" TargetMode="External"/><Relationship Id="rId3" Type="http://schemas.openxmlformats.org/officeDocument/2006/relationships/hyperlink" Target="https://energy.ec.europa.eu/topics/renewable-energy/solar-energy_en#photovoltaics" TargetMode="External"/><Relationship Id="rId7" Type="http://schemas.openxmlformats.org/officeDocument/2006/relationships/hyperlink" Target="https://creativecommons.org/licenses/by-sa/4.0/deed.en" TargetMode="External"/><Relationship Id="rId12" Type="http://schemas.openxmlformats.org/officeDocument/2006/relationships/hyperlink" Target="https://creativecommons.org/licenses/by-sa/2.0/" TargetMode="External"/><Relationship Id="rId2" Type="http://schemas.openxmlformats.org/officeDocument/2006/relationships/notesSlide" Target="../notesSlides/notesSlide22.xml"/><Relationship Id="rId16" Type="http://schemas.openxmlformats.org/officeDocument/2006/relationships/hyperlink" Target="https://www.flickr.com/photos/ashenwolf/14764291000/in/photolist-7PxvXb-2hLZ8TY-4W7m73-4W38d6-2kGwWF7-2jXpazy-2mkVQ6S-2mG7bos-ouERko-mZmtZv-DYWf3V-mZmpFj-7exHt2-mYkmKg-mZmB9Q-mYxp9G-mZjK1K-wtSB1o-cypYBE-4RA6ce-22EPyE5-N6qRG5-2oNDqLo-zegCR-7EnigT-4jWig8-4k1kdy-7stLdy-gkC3N4-4jWiiv-7stKSj-7stL4s-2ksUPzG-2iyLom-2hLZgA6-8tsrzA-2pPaYKt-8tsrAA-8BPKxX-yoScig-buRGQu-buRF7U-2pAnmyL-2mLgcJh-7kYYYf-fE7pL9-2oEFBwp-2mTSXZj-eibu9T-2med4dU" TargetMode="External"/><Relationship Id="rId1" Type="http://schemas.openxmlformats.org/officeDocument/2006/relationships/slideLayout" Target="../slideLayouts/slideLayout2.xml"/><Relationship Id="rId6" Type="http://schemas.openxmlformats.org/officeDocument/2006/relationships/hyperlink" Target="https://commission.europa.eu/legal-notice_en#copyright-notice" TargetMode="External"/><Relationship Id="rId11" Type="http://schemas.openxmlformats.org/officeDocument/2006/relationships/hyperlink" Target="https://www.flickr.com/photos/amanessinger/47583802051/in/photolist-2fuPqyc-NKJsjd-WwaSKa-nFmWD9-X9DiAu-2nXw1qD-8m1TCH-ngvskW-2ne6BJx-2fHPLsc-2j85xob-2ng8Tv9-2neo7Sz-2necgSx-2bXu6Lb-PTLTsN-NgDbu2-exFS1K-K2HgC7-JbET9x-2cbhMzi-2nEegJJ-2nZE9kN-2ndJVaQ-T2Pzas-EkdT96-E5UdhT-2oK7Qck-SoMSEZ-GEk3qQ-EC7YXj-2qz8FtQ-fgRudk-Ui7V9G-2ienM7e-2neoo3w-2mu8G5e-PTLTxh-U7NaKE-fh6KoL-fgReFv-fgRdCT-5YD7oA-fh6snA-JcCsBD-fgRnbX-fh6ABW-fgRnJ6-fh6w2C-fh6vBb" TargetMode="External"/><Relationship Id="rId5" Type="http://schemas.openxmlformats.org/officeDocument/2006/relationships/hyperlink" Target="https://energy.ec.europa.eu/topics/renewable-energy/hydropower_en"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boules/52395915707/" TargetMode="External"/><Relationship Id="rId4" Type="http://schemas.openxmlformats.org/officeDocument/2006/relationships/hyperlink" Target="https://energy.ec.europa.eu/topics/renewable-energy/eu-wind-energy_en"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jmenj/50294556128/in/photolist-2jCmKis-nEEZ7v-7MMJmD-p62aU7-2pT1S1h-96ybfN-4Y39ra-3gRA4Y-ARfjS-7j8D11-3u2P7-5yNt6j-5g59R8-4PE5U3-62sb1b-a9bLMB-21jfHVA-2NwrTS-2Nws4q-56YfCB-5cAiuE-2Nws9m-2Ns3U4-2Ns3ZT-5cDqMD-5rywTv-5W6jaW-56fWt5-5DvKzJ-5sPkjb-7jRrSg-4WHNnm-5Wpu8P-35ASUR-47d3yV-SrnYP4-2o3E7jQ-4d7wV-yfeAcS-76NTB-dzJEgW-5yJaPg-2onj4MF-2BDUi-YfRhKA-2i3dZe9-7Wcz3U-5CtLPe-2mJtT8Y-VWmN19"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unido.org/WSHPDR" TargetMode="External"/><Relationship Id="rId3" Type="http://schemas.openxmlformats.org/officeDocument/2006/relationships/hyperlink" Target="https://doi.org/10.1038/s41558-020-00949-9" TargetMode="External"/><Relationship Id="rId7" Type="http://schemas.openxmlformats.org/officeDocument/2006/relationships/hyperlink" Target="https://doi.org/10.1016/j.rser.2019.10941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doi.org/10.1016/j.seta.2022.102283" TargetMode="External"/><Relationship Id="rId5" Type="http://schemas.openxmlformats.org/officeDocument/2006/relationships/hyperlink" Target="https://www.sciencedirect.com/science/article/pii/S2352484724008813#:~:text=Hurricanes%20can%20inflict%20direct%20damage,may%20harm%20solar%20photovoltaic%20systems.%20%20Energy%20Reports,%20Volume%2013,2025,Pages%20929-959,ISSN%202352-4847" TargetMode="External"/><Relationship Id="rId4" Type="http://schemas.openxmlformats.org/officeDocument/2006/relationships/hyperlink" Target="https://www.irena.org/-/media/Files/IRENA/Agency/Publication/2019/Jun/IRENA_G20_climate_sustainability_2019.pdf" TargetMode="External"/><Relationship Id="rId9" Type="http://schemas.openxmlformats.org/officeDocument/2006/relationships/hyperlink" Target="https://www.weltderphysik.de/gebiet/technik/nachrichten/2021/erneuerbare-energien-im-klimawande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un.org/en/climatechange/what-is-climate-change" TargetMode="External"/><Relationship Id="rId4" Type="http://schemas.openxmlformats.org/officeDocument/2006/relationships/hyperlink" Target="https://www.ipcc.ch/2021/08/09/ar6-wg1-20210809-p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un.org/en/climatechange/what-is-climate-chang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ember-energy.org/data/electricity-data-explore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CDB14078-4AE6-DDF0-C6CF-27E293AE428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2540" y="2245249"/>
            <a:ext cx="4519460" cy="2540510"/>
          </a:xfrm>
          <a:prstGeom prst="rect">
            <a:avLst/>
          </a:prstGeom>
        </p:spPr>
      </p:pic>
      <p:sp>
        <p:nvSpPr>
          <p:cNvPr id="2" name="Title 1">
            <a:extLst>
              <a:ext uri="{FF2B5EF4-FFF2-40B4-BE49-F238E27FC236}">
                <a16:creationId xmlns:a16="http://schemas.microsoft.com/office/drawing/2014/main" id="{9F52A8FD-D115-3917-B567-996023B58008}"/>
              </a:ext>
            </a:extLst>
          </p:cNvPr>
          <p:cNvSpPr>
            <a:spLocks noGrp="1"/>
          </p:cNvSpPr>
          <p:nvPr>
            <p:ph type="title" idx="4294967295"/>
          </p:nvPr>
        </p:nvSpPr>
        <p:spPr>
          <a:xfrm>
            <a:off x="211873" y="1014262"/>
            <a:ext cx="7269582" cy="3928094"/>
          </a:xfrm>
          <a:prstGeom prst="rect">
            <a:avLst/>
          </a:prstGeom>
        </p:spPr>
        <p:txBody>
          <a:bodyPr lIns="91440" tIns="45720" rIns="91440" bIns="45720" anchor="t"/>
          <a:lstStyle/>
          <a:p>
            <a:pPr latinLnBrk="0" hangingPunct="0"/>
            <a:r>
              <a:rPr lang="fr-FR" sz="6000" dirty="0"/>
              <a:t>Comment le changement climatique impacte-t-il les énergies renouvelables?</a:t>
            </a:r>
            <a:endParaRPr lang="en-GB" sz="6000" dirty="0">
              <a:solidFill>
                <a:schemeClr val="tx2"/>
              </a:solidFill>
              <a:ea typeface="Calibri"/>
              <a:cs typeface="Calibri"/>
            </a:endParaRPr>
          </a:p>
        </p:txBody>
      </p:sp>
    </p:spTree>
    <p:extLst>
      <p:ext uri="{BB962C8B-B14F-4D97-AF65-F5344CB8AC3E}">
        <p14:creationId xmlns:p14="http://schemas.microsoft.com/office/powerpoint/2010/main" val="4021606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10364-81A8-630F-CAC2-DBF9D53C0E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52513-E61F-952D-DC13-AF1A239475C6}"/>
              </a:ext>
            </a:extLst>
          </p:cNvPr>
          <p:cNvSpPr>
            <a:spLocks noGrp="1"/>
          </p:cNvSpPr>
          <p:nvPr>
            <p:ph type="title" idx="4294967295"/>
          </p:nvPr>
        </p:nvSpPr>
        <p:spPr>
          <a:xfrm>
            <a:off x="302942" y="766569"/>
            <a:ext cx="11350082"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Différents types de production d'énergie : Éolien (éoliennes) - Introduction</a:t>
            </a:r>
            <a:endParaRPr lang="en-GB" dirty="0">
              <a:effectLst/>
            </a:endParaRPr>
          </a:p>
          <a:p>
            <a:endParaRPr lang="en-GB" dirty="0"/>
          </a:p>
        </p:txBody>
      </p:sp>
      <p:sp>
        <p:nvSpPr>
          <p:cNvPr id="4" name="TextBox 3">
            <a:extLst>
              <a:ext uri="{FF2B5EF4-FFF2-40B4-BE49-F238E27FC236}">
                <a16:creationId xmlns:a16="http://schemas.microsoft.com/office/drawing/2014/main" id="{17F66662-FCFA-2C8A-5FD4-DE6A61D0DDF6}"/>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Quel est l'impact potentiel du changement climatique sur l'énergie éolienne ?</a:t>
            </a:r>
            <a:endParaRPr lang="en-GB" sz="4800" i="1" dirty="0">
              <a:solidFill>
                <a:schemeClr val="accent5"/>
              </a:solidFill>
            </a:endParaRPr>
          </a:p>
        </p:txBody>
      </p:sp>
    </p:spTree>
    <p:extLst>
      <p:ext uri="{BB962C8B-B14F-4D97-AF65-F5344CB8AC3E}">
        <p14:creationId xmlns:p14="http://schemas.microsoft.com/office/powerpoint/2010/main" val="218502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68985-3F46-FA0C-85E6-FB59610B3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7AC55-1995-8215-ACF9-D2D0B8B6B584}"/>
              </a:ext>
            </a:extLst>
          </p:cNvPr>
          <p:cNvSpPr>
            <a:spLocks noGrp="1"/>
          </p:cNvSpPr>
          <p:nvPr>
            <p:ph type="title" idx="4294967295"/>
          </p:nvPr>
        </p:nvSpPr>
        <p:spPr>
          <a:xfrm>
            <a:off x="314093" y="844628"/>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Différents types de production d'énergie : Éolien (éoliennes) 1</a:t>
            </a:r>
            <a:endParaRPr lang="en-GB" dirty="0">
              <a:effectLst/>
            </a:endParaRPr>
          </a:p>
          <a:p>
            <a:endParaRPr lang="en-GB" dirty="0"/>
          </a:p>
        </p:txBody>
      </p:sp>
      <p:sp>
        <p:nvSpPr>
          <p:cNvPr id="4" name="TextBox 3">
            <a:extLst>
              <a:ext uri="{FF2B5EF4-FFF2-40B4-BE49-F238E27FC236}">
                <a16:creationId xmlns:a16="http://schemas.microsoft.com/office/drawing/2014/main" id="{6626F0D8-00A2-4308-1A56-AEAB5E13091A}"/>
              </a:ext>
            </a:extLst>
          </p:cNvPr>
          <p:cNvSpPr txBox="1"/>
          <p:nvPr/>
        </p:nvSpPr>
        <p:spPr>
          <a:xfrm>
            <a:off x="3988646" y="2340623"/>
            <a:ext cx="7993309" cy="3816429"/>
          </a:xfrm>
          <a:prstGeom prst="rect">
            <a:avLst/>
          </a:prstGeom>
          <a:noFill/>
        </p:spPr>
        <p:txBody>
          <a:bodyPr wrap="square" lIns="91440" tIns="45720" rIns="91440" bIns="45720" rtlCol="0" anchor="t">
            <a:spAutoFit/>
          </a:bodyPr>
          <a:lstStyle/>
          <a:p>
            <a:pPr latinLnBrk="0"/>
            <a:r>
              <a:rPr lang="en-GB" sz="2000" dirty="0"/>
              <a:t>Le vent est une source d'énergie propre et abondante utilisée pour produire de l'électricité. Il peut être exploité soit sur terre (onshore), soit en mer (offshore).</a:t>
            </a:r>
          </a:p>
          <a:p>
            <a:pPr latinLnBrk="0"/>
            <a:endParaRPr lang="en-GB" sz="1100" dirty="0"/>
          </a:p>
          <a:p>
            <a:pPr latinLnBrk="0"/>
            <a:r>
              <a:rPr lang="en-GB" sz="2000" dirty="0"/>
              <a:t>Les améliorations continues apportées à la fabrication et à la conception des éoliennes, combinées à l'augmentation des facteurs de capacité (plus d'électricité produite par éolienne) installés, grâce à des éoliennes plus performantes et/ou à une meilleure localisation, par exemple, ont fait baisser les coûts de l'énergie éolienne et réaffirmé sa position en tant que moteur clé de la transition vers les énergies propres.</a:t>
            </a:r>
          </a:p>
          <a:p>
            <a:pPr latinLnBrk="0"/>
            <a:endParaRPr lang="en-GB" sz="1100" dirty="0"/>
          </a:p>
          <a:p>
            <a:pPr latinLnBrk="0"/>
            <a:r>
              <a:rPr lang="en-GB" sz="2000" dirty="0"/>
              <a:t>Selon </a:t>
            </a:r>
            <a:r>
              <a:rPr lang="en-GB" sz="2000" dirty="0">
                <a:hlinkClick r:id="rId3"/>
              </a:rPr>
              <a:t>Eurostat</a:t>
            </a:r>
            <a:r>
              <a:rPr lang="en-GB" sz="2000" dirty="0"/>
              <a:t>, l'énergie éolienne représentait 39,1 % de l'électricité totale produite à partir de sources renouvelables dans l'UE en 2024.</a:t>
            </a:r>
          </a:p>
        </p:txBody>
      </p:sp>
      <p:pic>
        <p:nvPicPr>
          <p:cNvPr id="3" name="Picture 2">
            <a:extLst>
              <a:ext uri="{FF2B5EF4-FFF2-40B4-BE49-F238E27FC236}">
                <a16:creationId xmlns:a16="http://schemas.microsoft.com/office/drawing/2014/main" id="{995415B9-0DAE-D005-D041-B0232380F45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246415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3F753-FF72-D619-FCA0-32AC6EC67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601D1-86D4-55EF-E3B6-DCBDFB331F26}"/>
              </a:ext>
            </a:extLst>
          </p:cNvPr>
          <p:cNvSpPr>
            <a:spLocks noGrp="1"/>
          </p:cNvSpPr>
          <p:nvPr>
            <p:ph type="title" idx="4294967295"/>
          </p:nvPr>
        </p:nvSpPr>
        <p:spPr>
          <a:xfrm>
            <a:off x="210045" y="916914"/>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Différents types de production d'énergie : Éolien (éoliennes) 2</a:t>
            </a:r>
            <a:endParaRPr lang="en-GB" dirty="0">
              <a:effectLst/>
            </a:endParaRPr>
          </a:p>
          <a:p>
            <a:endParaRPr lang="en-GB" dirty="0"/>
          </a:p>
        </p:txBody>
      </p:sp>
      <p:sp>
        <p:nvSpPr>
          <p:cNvPr id="4" name="TextBox 3">
            <a:extLst>
              <a:ext uri="{FF2B5EF4-FFF2-40B4-BE49-F238E27FC236}">
                <a16:creationId xmlns:a16="http://schemas.microsoft.com/office/drawing/2014/main" id="{A45B8CBE-1F11-E934-F1CC-E369F0A7208F}"/>
              </a:ext>
            </a:extLst>
          </p:cNvPr>
          <p:cNvSpPr txBox="1"/>
          <p:nvPr/>
        </p:nvSpPr>
        <p:spPr>
          <a:xfrm>
            <a:off x="4175360" y="2009147"/>
            <a:ext cx="7346080" cy="4893647"/>
          </a:xfrm>
          <a:prstGeom prst="rect">
            <a:avLst/>
          </a:prstGeom>
          <a:noFill/>
        </p:spPr>
        <p:txBody>
          <a:bodyPr wrap="square" lIns="91440" tIns="45720" rIns="91440" bIns="45720" rtlCol="0" anchor="t">
            <a:spAutoFit/>
          </a:bodyPr>
          <a:lstStyle/>
          <a:p>
            <a:pPr algn="just" latinLnBrk="0"/>
            <a:r>
              <a:rPr lang="en-GB" sz="2400" dirty="0"/>
              <a:t>Les principaux composants d'une éolienne sont les suivants :</a:t>
            </a:r>
          </a:p>
          <a:p>
            <a:pPr marL="342900" indent="-342900" algn="just" latinLnBrk="0">
              <a:buFont typeface="Arial" panose="020B0604020202020204" pitchFamily="34" charset="0"/>
              <a:buChar char="•"/>
            </a:pPr>
            <a:r>
              <a:rPr lang="en-GB" sz="2400" dirty="0"/>
              <a:t>Le rotor, qui comprend les pales et entraîne l'arbre, convertit l'énergie éolienne en énergie mécanique de rotation.</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2400" dirty="0"/>
              <a:t>Le corps principal, qui abrite l'arbre principal, la boîte de vitesses (qui augmente la vitesse de rotation), le générateur (qui convertit l'énergie mécanique en électricité) et le système de contrôle.</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2400" dirty="0"/>
              <a:t>La tour de support, qui élève l'éolienne à une hauteur où elle peut capter des courants éoliens plus forts et plus réguliers.</a:t>
            </a:r>
          </a:p>
        </p:txBody>
      </p:sp>
      <p:pic>
        <p:nvPicPr>
          <p:cNvPr id="6" name="Picture 5">
            <a:extLst>
              <a:ext uri="{FF2B5EF4-FFF2-40B4-BE49-F238E27FC236}">
                <a16:creationId xmlns:a16="http://schemas.microsoft.com/office/drawing/2014/main" id="{4AD3F938-6005-953F-7EE3-1A6F08E0A0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291670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7D333-F6DF-291A-2920-BE2F4B6138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EBBF2-57E8-98A7-5196-A80E5E02DE3D}"/>
              </a:ext>
            </a:extLst>
          </p:cNvPr>
          <p:cNvSpPr>
            <a:spLocks noGrp="1"/>
          </p:cNvSpPr>
          <p:nvPr>
            <p:ph type="title" idx="4294967295"/>
          </p:nvPr>
        </p:nvSpPr>
        <p:spPr>
          <a:xfrm>
            <a:off x="210044" y="766568"/>
            <a:ext cx="11699361"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mn-ea"/>
                <a:cs typeface="+mn-cs"/>
              </a:rPr>
              <a:t>Quel est l'impact potentiel du changement climatique sur l'énergie éolienne ?</a:t>
            </a:r>
            <a:endParaRPr lang="en-GB" dirty="0">
              <a:effectLst/>
            </a:endParaRPr>
          </a:p>
          <a:p>
            <a:endParaRPr lang="en-GB" dirty="0"/>
          </a:p>
        </p:txBody>
      </p:sp>
      <p:sp>
        <p:nvSpPr>
          <p:cNvPr id="4" name="TextBox 3">
            <a:extLst>
              <a:ext uri="{FF2B5EF4-FFF2-40B4-BE49-F238E27FC236}">
                <a16:creationId xmlns:a16="http://schemas.microsoft.com/office/drawing/2014/main" id="{F3695D75-7CB2-2E3E-FC36-E6C5542486F1}"/>
              </a:ext>
            </a:extLst>
          </p:cNvPr>
          <p:cNvSpPr txBox="1"/>
          <p:nvPr/>
        </p:nvSpPr>
        <p:spPr>
          <a:xfrm>
            <a:off x="4233797" y="2462762"/>
            <a:ext cx="7675608" cy="3477875"/>
          </a:xfrm>
          <a:prstGeom prst="rect">
            <a:avLst/>
          </a:prstGeom>
          <a:noFill/>
        </p:spPr>
        <p:txBody>
          <a:bodyPr wrap="square" lIns="91440" tIns="45720" rIns="91440" bIns="45720" rtlCol="0" anchor="t">
            <a:spAutoFit/>
          </a:bodyPr>
          <a:lstStyle/>
          <a:p>
            <a:pPr marL="457200" indent="-457200" latinLnBrk="0">
              <a:buChar char="•"/>
            </a:pPr>
            <a:r>
              <a:rPr lang="en-US" sz="2000" dirty="0">
                <a:ea typeface="Public Sans"/>
                <a:cs typeface="Public Sans"/>
              </a:rPr>
              <a:t>Outre les phénomènes météorologiques violents tels que les tempêtes et l'intensification de celles-ci, qui peuvent endommager les infrastructures des centrales éoliennes, </a:t>
            </a:r>
            <a:r>
              <a:rPr lang="en-US" sz="2000" dirty="0"/>
              <a:t>on pourrait également assister à une modification des régimes de vent, entraînant une diminution du vent dans de nombreuses régions (« sécheresse éolienne »), une probabilité accrue de coups de foudre et des vagues de chaleur réduisant la durée de vie des équipements et augmentant les temps d'arrêt des éoliennes.</a:t>
            </a:r>
            <a:endParaRPr lang="en-US" sz="2000" dirty="0">
              <a:ea typeface="Calibri"/>
              <a:cs typeface="Calibri"/>
            </a:endParaRPr>
          </a:p>
          <a:p>
            <a:pPr marL="457200" indent="-457200" latinLnBrk="0">
              <a:buChar char="•"/>
            </a:pPr>
            <a:r>
              <a:rPr lang="en-US" sz="2000" dirty="0"/>
              <a:t>Il peut être difficile de prévoir la force et les régimes des vents. Cela peut entraîner une incertitude dans le calcul de la production des centrales électriques (Herrmann et al., 2016).</a:t>
            </a:r>
            <a:endParaRPr lang="en-US" sz="2000" dirty="0">
              <a:ea typeface="Calibri"/>
              <a:cs typeface="Calibri"/>
            </a:endParaRPr>
          </a:p>
        </p:txBody>
      </p:sp>
      <p:pic>
        <p:nvPicPr>
          <p:cNvPr id="3" name="Picture 2">
            <a:extLst>
              <a:ext uri="{FF2B5EF4-FFF2-40B4-BE49-F238E27FC236}">
                <a16:creationId xmlns:a16="http://schemas.microsoft.com/office/drawing/2014/main" id="{477FD4E0-BD65-C0FF-9459-FC040287A1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334309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2DE49-A6A0-7ED5-C453-91DF53921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D1AA4E-9257-5B0A-B307-3A3FE61C373A}"/>
              </a:ext>
            </a:extLst>
          </p:cNvPr>
          <p:cNvSpPr>
            <a:spLocks noGrp="1"/>
          </p:cNvSpPr>
          <p:nvPr>
            <p:ph type="title" idx="4294967295"/>
          </p:nvPr>
        </p:nvSpPr>
        <p:spPr>
          <a:xfrm>
            <a:off x="157976" y="705283"/>
            <a:ext cx="11640014"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mn-ea"/>
                <a:cs typeface="+mn-cs"/>
              </a:rPr>
              <a:t>Différents types de production d'énergie : la petite hydroélectricité - Introduction</a:t>
            </a:r>
            <a:endParaRPr lang="en-GB" dirty="0">
              <a:effectLst/>
            </a:endParaRPr>
          </a:p>
          <a:p>
            <a:endParaRPr lang="en-GB" dirty="0"/>
          </a:p>
        </p:txBody>
      </p:sp>
      <p:sp>
        <p:nvSpPr>
          <p:cNvPr id="4" name="TextBox 3">
            <a:extLst>
              <a:ext uri="{FF2B5EF4-FFF2-40B4-BE49-F238E27FC236}">
                <a16:creationId xmlns:a16="http://schemas.microsoft.com/office/drawing/2014/main" id="{5B5D8088-03F2-C00C-E9D4-5BE4067C09EB}"/>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Quel est l'impact potentiel du changement climatique sur les petites centrales hydroélectriques ?</a:t>
            </a:r>
            <a:endParaRPr lang="en-GB" sz="4800" i="1" dirty="0">
              <a:solidFill>
                <a:schemeClr val="accent5"/>
              </a:solidFill>
            </a:endParaRPr>
          </a:p>
        </p:txBody>
      </p:sp>
    </p:spTree>
    <p:extLst>
      <p:ext uri="{BB962C8B-B14F-4D97-AF65-F5344CB8AC3E}">
        <p14:creationId xmlns:p14="http://schemas.microsoft.com/office/powerpoint/2010/main" val="2133269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9E064-0535-EBAF-35D9-ED895F42D5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9F3511-8F6B-1635-927F-DA2092DC4D45}"/>
              </a:ext>
            </a:extLst>
          </p:cNvPr>
          <p:cNvSpPr>
            <a:spLocks noGrp="1"/>
          </p:cNvSpPr>
          <p:nvPr>
            <p:ph type="title" idx="4294967295"/>
          </p:nvPr>
        </p:nvSpPr>
        <p:spPr>
          <a:xfrm>
            <a:off x="183605" y="816393"/>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Différents types de production d'énergie : la petite hydroélectricité</a:t>
            </a:r>
            <a:endParaRPr lang="en-GB" dirty="0">
              <a:effectLst/>
            </a:endParaRPr>
          </a:p>
          <a:p>
            <a:endParaRPr lang="en-GB" dirty="0"/>
          </a:p>
        </p:txBody>
      </p:sp>
      <p:sp>
        <p:nvSpPr>
          <p:cNvPr id="4" name="TextBox 3">
            <a:extLst>
              <a:ext uri="{FF2B5EF4-FFF2-40B4-BE49-F238E27FC236}">
                <a16:creationId xmlns:a16="http://schemas.microsoft.com/office/drawing/2014/main" id="{C7B55AD6-BE39-9CA0-D95D-AC03B2E99E8F}"/>
              </a:ext>
            </a:extLst>
          </p:cNvPr>
          <p:cNvSpPr txBox="1"/>
          <p:nvPr/>
        </p:nvSpPr>
        <p:spPr>
          <a:xfrm>
            <a:off x="3880359" y="2581520"/>
            <a:ext cx="8022445" cy="3508653"/>
          </a:xfrm>
          <a:prstGeom prst="rect">
            <a:avLst/>
          </a:prstGeom>
          <a:noFill/>
        </p:spPr>
        <p:txBody>
          <a:bodyPr wrap="square" rtlCol="0">
            <a:spAutoFit/>
          </a:bodyPr>
          <a:lstStyle/>
          <a:p>
            <a:pPr latinLnBrk="0"/>
            <a:r>
              <a:rPr lang="en-GB" sz="2000" dirty="0"/>
              <a:t>L'énergie hydraulique provient du débit de l'eau qui alimente une turbine. Il s'agit de l'une des plus anciennes sources d'énergie renouvelable, déjà utilisée à l'époque préindustrielle, par exemple dans les moulins à eau.</a:t>
            </a:r>
          </a:p>
          <a:p>
            <a:pPr latinLnBrk="0"/>
            <a:endParaRPr lang="en-GB" sz="1100" dirty="0"/>
          </a:p>
          <a:p>
            <a:pPr latinLnBrk="0"/>
            <a:r>
              <a:rPr lang="en-GB" sz="2000" dirty="0"/>
              <a:t>Deuxième source d'électricité renouvelable, l'énergie hydraulique reste aujourd'hui une source d'énergie importante. Selon Eurostat, elle représentait en 2024 29,9 % de l'électricité totale produite à partir de sources renouvelables dans l'UE. </a:t>
            </a:r>
          </a:p>
          <a:p>
            <a:pPr latinLnBrk="0"/>
            <a:endParaRPr lang="en-GB" sz="1100" dirty="0"/>
          </a:p>
          <a:p>
            <a:pPr latinLnBrk="0"/>
            <a:r>
              <a:rPr lang="en-GB" sz="2000" dirty="0"/>
              <a:t>La petite hydroélectricité (produisant moins de 10 mégawatts) alimente en électricité plus de 13 millions de foyers en Europe (</a:t>
            </a:r>
            <a:r>
              <a:rPr lang="en-GB" sz="2000" dirty="0">
                <a:hlinkClick r:id="rId3"/>
              </a:rPr>
              <a:t>Fédération européenne des énergies renouvelables</a:t>
            </a:r>
            <a:r>
              <a:rPr lang="en-GB" sz="2000" dirty="0"/>
              <a:t>).</a:t>
            </a:r>
          </a:p>
        </p:txBody>
      </p:sp>
      <p:pic>
        <p:nvPicPr>
          <p:cNvPr id="2" name="Picture 1">
            <a:extLst>
              <a:ext uri="{FF2B5EF4-FFF2-40B4-BE49-F238E27FC236}">
                <a16:creationId xmlns:a16="http://schemas.microsoft.com/office/drawing/2014/main" id="{BD9D4764-4589-58BD-2283-FDE527E7278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05" y="3115849"/>
            <a:ext cx="3394464" cy="2262976"/>
          </a:xfrm>
          <a:prstGeom prst="rect">
            <a:avLst/>
          </a:prstGeom>
        </p:spPr>
      </p:pic>
    </p:spTree>
    <p:extLst>
      <p:ext uri="{BB962C8B-B14F-4D97-AF65-F5344CB8AC3E}">
        <p14:creationId xmlns:p14="http://schemas.microsoft.com/office/powerpoint/2010/main" val="89590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88312-3474-6D3A-8417-ECA1DB9707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AC07F-70A5-A19E-B031-F3631767D5A8}"/>
              </a:ext>
            </a:extLst>
          </p:cNvPr>
          <p:cNvSpPr>
            <a:spLocks noGrp="1"/>
          </p:cNvSpPr>
          <p:nvPr>
            <p:ph type="title" idx="4294967295"/>
          </p:nvPr>
        </p:nvSpPr>
        <p:spPr>
          <a:xfrm>
            <a:off x="183605" y="733115"/>
            <a:ext cx="11580932"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mn-ea"/>
                <a:cs typeface="+mn-cs"/>
              </a:rPr>
              <a:t>Quel est l'impact potentiel du changement climatique sur les petites centrales hydroélectriques ?</a:t>
            </a:r>
            <a:endParaRPr lang="en-GB" dirty="0">
              <a:effectLst/>
            </a:endParaRPr>
          </a:p>
          <a:p>
            <a:endParaRPr lang="en-GB" dirty="0"/>
          </a:p>
        </p:txBody>
      </p:sp>
      <p:sp>
        <p:nvSpPr>
          <p:cNvPr id="4" name="TextBox 3">
            <a:extLst>
              <a:ext uri="{FF2B5EF4-FFF2-40B4-BE49-F238E27FC236}">
                <a16:creationId xmlns:a16="http://schemas.microsoft.com/office/drawing/2014/main" id="{155DF4ED-FF8C-0564-EF5D-DA6654E5F96E}"/>
              </a:ext>
            </a:extLst>
          </p:cNvPr>
          <p:cNvSpPr txBox="1"/>
          <p:nvPr/>
        </p:nvSpPr>
        <p:spPr>
          <a:xfrm>
            <a:off x="3578069" y="2155498"/>
            <a:ext cx="8573728" cy="4493538"/>
          </a:xfrm>
          <a:prstGeom prst="rect">
            <a:avLst/>
          </a:prstGeom>
          <a:noFill/>
        </p:spPr>
        <p:txBody>
          <a:bodyPr wrap="square" lIns="91440" tIns="45720" rIns="91440" bIns="45720" rtlCol="0" anchor="t">
            <a:spAutoFit/>
          </a:bodyPr>
          <a:lstStyle/>
          <a:p>
            <a:pPr marL="457200" indent="-457200" latinLnBrk="0">
              <a:buFont typeface="Arial"/>
              <a:buChar char="•"/>
            </a:pPr>
            <a:r>
              <a:rPr lang="en-US" sz="2000" dirty="0"/>
              <a:t>L'impact du changement climatique sur les petites centrales hydroélectriques n'est pas encore clair. À l'échelle mondiale, certaines études prévoient une augmentation de la production hydroélectrique comprise entre 2,4 % et 6,3 % selon différents scénarios, tandis que d'autres restent incertaines quant à l'orientation du changement. Cependant, toutes les études s'accordent à dire qu'il existe d'importantes variations régionales.</a:t>
            </a:r>
            <a:endParaRPr lang="en-US" sz="2000" dirty="0">
              <a:ea typeface="Calibri"/>
              <a:cs typeface="Calibri"/>
            </a:endParaRPr>
          </a:p>
          <a:p>
            <a:pPr marL="457200" indent="-457200" latinLnBrk="0">
              <a:buChar char="•"/>
            </a:pPr>
            <a:r>
              <a:rPr lang="en-US" sz="2000" dirty="0"/>
              <a:t>Avec des conditions météorologiques plus irrégulières et une prévisibilité saisonnière moindre, on prévoit par exemple qu'en Europe du Nord, l'électricité produite par les petites centrales hydroélectriques augmentera pendant l'hiver (janvier-mars) et diminuera pendant le printemps et l'été (avril-juin). </a:t>
            </a:r>
          </a:p>
          <a:p>
            <a:pPr marL="457200" indent="-457200" latinLnBrk="0">
              <a:buChar char="•"/>
            </a:pPr>
            <a:r>
              <a:rPr lang="en-US" sz="2000" dirty="0"/>
              <a:t>En Europe du Sud, on prévoit une réduction de la production d'électricité par les petites centrales hydroélectriques en raison de la baisse des précipitations tout au long de l'année (Welt der </a:t>
            </a:r>
            <a:r>
              <a:rPr lang="en-US" sz="2000" dirty="0" err="1"/>
              <a:t>Physik</a:t>
            </a:r>
            <a:r>
              <a:rPr lang="en-US" sz="2000" dirty="0"/>
              <a:t>, 2021).</a:t>
            </a:r>
          </a:p>
        </p:txBody>
      </p:sp>
      <p:pic>
        <p:nvPicPr>
          <p:cNvPr id="3" name="Picture 2">
            <a:extLst>
              <a:ext uri="{FF2B5EF4-FFF2-40B4-BE49-F238E27FC236}">
                <a16:creationId xmlns:a16="http://schemas.microsoft.com/office/drawing/2014/main" id="{BF3DB441-AC8D-D5E2-A906-8031064000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05" y="3115849"/>
            <a:ext cx="3394464" cy="2262976"/>
          </a:xfrm>
          <a:prstGeom prst="rect">
            <a:avLst/>
          </a:prstGeom>
        </p:spPr>
      </p:pic>
    </p:spTree>
    <p:extLst>
      <p:ext uri="{BB962C8B-B14F-4D97-AF65-F5344CB8AC3E}">
        <p14:creationId xmlns:p14="http://schemas.microsoft.com/office/powerpoint/2010/main" val="294909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E32AE-6796-E19C-22A5-732CA3B29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04EB7-574D-BEE8-7D60-A52C064F2ABC}"/>
              </a:ext>
            </a:extLst>
          </p:cNvPr>
          <p:cNvSpPr>
            <a:spLocks noGrp="1"/>
          </p:cNvSpPr>
          <p:nvPr>
            <p:ph type="title" idx="4294967295"/>
          </p:nvPr>
        </p:nvSpPr>
        <p:spPr>
          <a:xfrm>
            <a:off x="269488" y="705283"/>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Atténuer l'impact du changement climatique sur les sources d'énergie renouvelables - Introduction</a:t>
            </a:r>
            <a:endParaRPr lang="en-GB" dirty="0">
              <a:effectLst/>
            </a:endParaRPr>
          </a:p>
          <a:p>
            <a:endParaRPr lang="en-GB" dirty="0"/>
          </a:p>
        </p:txBody>
      </p:sp>
      <p:sp>
        <p:nvSpPr>
          <p:cNvPr id="4" name="TextBox 3">
            <a:extLst>
              <a:ext uri="{FF2B5EF4-FFF2-40B4-BE49-F238E27FC236}">
                <a16:creationId xmlns:a16="http://schemas.microsoft.com/office/drawing/2014/main" id="{7CA482E6-1387-2BED-E5C7-2E5D47EBDF4D}"/>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Comment pouvons-nous atténuer l'impact du changement climatique sur les sources d'énergie renouvelables ? </a:t>
            </a:r>
            <a:endParaRPr lang="en-GB" sz="4800" i="1" dirty="0">
              <a:solidFill>
                <a:schemeClr val="accent5"/>
              </a:solidFill>
            </a:endParaRPr>
          </a:p>
        </p:txBody>
      </p:sp>
    </p:spTree>
    <p:extLst>
      <p:ext uri="{BB962C8B-B14F-4D97-AF65-F5344CB8AC3E}">
        <p14:creationId xmlns:p14="http://schemas.microsoft.com/office/powerpoint/2010/main" val="328156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AF9EB-AFE7-85EF-37A6-EB21CCC77F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3152FB-94BB-5F97-F9DF-816B8B4D2A53}"/>
              </a:ext>
            </a:extLst>
          </p:cNvPr>
          <p:cNvSpPr>
            <a:spLocks noGrp="1"/>
          </p:cNvSpPr>
          <p:nvPr>
            <p:ph type="title" idx="4294967295"/>
          </p:nvPr>
        </p:nvSpPr>
        <p:spPr>
          <a:xfrm>
            <a:off x="358697" y="789500"/>
            <a:ext cx="11260873"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mn-ea"/>
                <a:cs typeface="+mn-cs"/>
              </a:rPr>
              <a:t>Atténuer l'impact du changement climatique sur les sources d'énergie renouvelables 1</a:t>
            </a:r>
            <a:endParaRPr lang="en-GB" dirty="0">
              <a:effectLst/>
            </a:endParaRPr>
          </a:p>
          <a:p>
            <a:endParaRPr lang="en-GB" dirty="0"/>
          </a:p>
        </p:txBody>
      </p:sp>
      <p:sp>
        <p:nvSpPr>
          <p:cNvPr id="4" name="TextBox 3">
            <a:extLst>
              <a:ext uri="{FF2B5EF4-FFF2-40B4-BE49-F238E27FC236}">
                <a16:creationId xmlns:a16="http://schemas.microsoft.com/office/drawing/2014/main" id="{814CABE2-6C61-7A78-A88D-15A7E427F630}"/>
              </a:ext>
            </a:extLst>
          </p:cNvPr>
          <p:cNvSpPr txBox="1"/>
          <p:nvPr/>
        </p:nvSpPr>
        <p:spPr>
          <a:xfrm>
            <a:off x="3772819" y="2335802"/>
            <a:ext cx="8196245" cy="4093428"/>
          </a:xfrm>
          <a:prstGeom prst="rect">
            <a:avLst/>
          </a:prstGeom>
          <a:noFill/>
        </p:spPr>
        <p:txBody>
          <a:bodyPr wrap="square" lIns="91440" tIns="45720" rIns="91440" bIns="45720" rtlCol="0" anchor="t">
            <a:spAutoFit/>
          </a:bodyPr>
          <a:lstStyle/>
          <a:p>
            <a:pPr latinLnBrk="0"/>
            <a:r>
              <a:rPr lang="en-US" sz="2000" dirty="0"/>
              <a:t>Un article de la Columbia Climate School intitulé « </a:t>
            </a:r>
            <a:r>
              <a:rPr lang="en-US" sz="2000" i="1" dirty="0">
                <a:hlinkClick r:id="rId3"/>
              </a:rPr>
              <a:t>How Climate Change Impacts Renewable Energy </a:t>
            </a:r>
            <a:r>
              <a:rPr lang="en-US" sz="2000" dirty="0"/>
              <a:t>» (Comment le changement climatique affecte les énergies renouvelables) présente quatre approches visant à accroître la « résilience des systèmes énergétiques ». Il s'agit des approches suivantes : </a:t>
            </a:r>
          </a:p>
          <a:p>
            <a:pPr marL="457200" indent="-457200" latinLnBrk="0">
              <a:buFont typeface="+mj-lt"/>
              <a:buAutoNum type="arabicPeriod"/>
            </a:pPr>
            <a:r>
              <a:rPr lang="en-US" sz="2000" dirty="0"/>
              <a:t>Veiller à ne pas dépendre excessivement d'une seule source d'énergie et utiliser différentes sources d'énergie (« diversifier le mix énergétique »). Cela peut prendre la forme de « systèmes énergétiques distribués » ou d'énergie produite en un seul endroit à partir de différentes sources (par exemple, plusieurs foyers équipés de panneaux solaires et/ou d'éoliennes). </a:t>
            </a:r>
          </a:p>
          <a:p>
            <a:pPr marL="457200" indent="-457200" latinLnBrk="0">
              <a:buFont typeface="+mj-lt"/>
              <a:buAutoNum type="arabicPeriod"/>
            </a:pPr>
            <a:r>
              <a:rPr lang="en-US" sz="2000" dirty="0"/>
              <a:t>Utiliser des réseaux intelligents pour garantir un équilibre efficace entre la production et la consommation d'énergie. </a:t>
            </a:r>
          </a:p>
          <a:p>
            <a:pPr latinLnBrk="0"/>
            <a:endParaRPr lang="en-US" sz="2000" dirty="0"/>
          </a:p>
        </p:txBody>
      </p:sp>
      <p:pic>
        <p:nvPicPr>
          <p:cNvPr id="2" name="Picture 1">
            <a:extLst>
              <a:ext uri="{FF2B5EF4-FFF2-40B4-BE49-F238E27FC236}">
                <a16:creationId xmlns:a16="http://schemas.microsoft.com/office/drawing/2014/main" id="{E2014A87-8DAE-2B08-00CE-2CBA7CE0FF5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278024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3D238-5770-B1DE-5A3A-73A00C7817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3C87F4-7C01-C8AB-FC0A-B6333F474CFE}"/>
              </a:ext>
            </a:extLst>
          </p:cNvPr>
          <p:cNvSpPr>
            <a:spLocks noGrp="1"/>
          </p:cNvSpPr>
          <p:nvPr>
            <p:ph type="title" idx="4294967295"/>
          </p:nvPr>
        </p:nvSpPr>
        <p:spPr>
          <a:xfrm>
            <a:off x="302940" y="699662"/>
            <a:ext cx="11439293"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mn-ea"/>
                <a:cs typeface="+mn-cs"/>
              </a:rPr>
              <a:t>Atténuer l'impact du changement climatique sur les sources d'énergie renouvelables 2</a:t>
            </a:r>
            <a:endParaRPr lang="en-GB" dirty="0">
              <a:effectLst/>
            </a:endParaRPr>
          </a:p>
          <a:p>
            <a:endParaRPr lang="en-GB" dirty="0"/>
          </a:p>
        </p:txBody>
      </p:sp>
      <p:sp>
        <p:nvSpPr>
          <p:cNvPr id="4" name="TextBox 3">
            <a:extLst>
              <a:ext uri="{FF2B5EF4-FFF2-40B4-BE49-F238E27FC236}">
                <a16:creationId xmlns:a16="http://schemas.microsoft.com/office/drawing/2014/main" id="{0DF50959-6A86-41AD-4206-D98C378FFC99}"/>
              </a:ext>
            </a:extLst>
          </p:cNvPr>
          <p:cNvSpPr txBox="1"/>
          <p:nvPr/>
        </p:nvSpPr>
        <p:spPr>
          <a:xfrm>
            <a:off x="3578069" y="3005504"/>
            <a:ext cx="8573728" cy="3046988"/>
          </a:xfrm>
          <a:prstGeom prst="rect">
            <a:avLst/>
          </a:prstGeom>
          <a:noFill/>
        </p:spPr>
        <p:txBody>
          <a:bodyPr wrap="square" lIns="91440" tIns="45720" rIns="91440" bIns="45720" rtlCol="0" anchor="t">
            <a:spAutoFit/>
          </a:bodyPr>
          <a:lstStyle/>
          <a:p>
            <a:pPr marL="457200" indent="-457200" latinLnBrk="0">
              <a:buAutoNum type="arabicPeriod" startAt="3"/>
            </a:pPr>
            <a:r>
              <a:rPr lang="en-US" sz="2400" dirty="0"/>
              <a:t>Modernisation des infrastructures afin de mieux faire face à l'imprévisibilité du changement climatique. La modernisation des infrastructures comprend l'amélioration des éoliennes, afin qu'elles puissent mieux prévoir et s'adapter aux vagues de froid, de chaleur et aux tempêtes violentes. </a:t>
            </a:r>
          </a:p>
          <a:p>
            <a:pPr marL="457200" indent="-457200" latinLnBrk="0">
              <a:buAutoNum type="arabicPeriod" startAt="3"/>
            </a:pPr>
            <a:r>
              <a:rPr lang="en-US" sz="2400" dirty="0"/>
              <a:t>Utiliser les outils et les informations existants (tels que la modélisation et les prévisions météorologiques) pour prendre des décisions éclairées sur l'emplacement des infrastructures d'énergie renouvelable. </a:t>
            </a:r>
          </a:p>
          <a:p>
            <a:pPr latinLnBrk="0"/>
            <a:endParaRPr lang="en-US" sz="2400" dirty="0"/>
          </a:p>
        </p:txBody>
      </p:sp>
      <p:pic>
        <p:nvPicPr>
          <p:cNvPr id="2" name="Picture 1">
            <a:extLst>
              <a:ext uri="{FF2B5EF4-FFF2-40B4-BE49-F238E27FC236}">
                <a16:creationId xmlns:a16="http://schemas.microsoft.com/office/drawing/2014/main" id="{DD1C5E54-A08B-1D0D-1DC5-8E526DD2BF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346340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3ED27-7E06-3707-82C8-CF4DA7544DDC}"/>
              </a:ext>
            </a:extLst>
          </p:cNvPr>
          <p:cNvSpPr>
            <a:spLocks noGrp="1"/>
          </p:cNvSpPr>
          <p:nvPr>
            <p:ph type="title" idx="4294967295"/>
          </p:nvPr>
        </p:nvSpPr>
        <p:spPr>
          <a:xfrm>
            <a:off x="481361" y="487788"/>
            <a:ext cx="10515600" cy="1325563"/>
          </a:xfrm>
          <a:prstGeom prst="rect">
            <a:avLst/>
          </a:prstGeom>
        </p:spPr>
        <p:txBody>
          <a:bodyPr/>
          <a:lstStyle/>
          <a:p>
            <a:r>
              <a:rPr lang="en-GB" sz="2800" b="1" dirty="0">
                <a:solidFill>
                  <a:schemeClr val="bg1"/>
                </a:solidFill>
              </a:rPr>
              <a:t>Introduction 1</a:t>
            </a:r>
          </a:p>
        </p:txBody>
      </p:sp>
      <p:sp>
        <p:nvSpPr>
          <p:cNvPr id="2" name="TextBox 1">
            <a:extLst>
              <a:ext uri="{FF2B5EF4-FFF2-40B4-BE49-F238E27FC236}">
                <a16:creationId xmlns:a16="http://schemas.microsoft.com/office/drawing/2014/main" id="{0FE65402-2D24-4C0B-3A9B-70B199ADCEA8}"/>
              </a:ext>
            </a:extLst>
          </p:cNvPr>
          <p:cNvSpPr txBox="1"/>
          <p:nvPr/>
        </p:nvSpPr>
        <p:spPr>
          <a:xfrm>
            <a:off x="4311226" y="874153"/>
            <a:ext cx="7519218" cy="4708981"/>
          </a:xfrm>
          <a:prstGeom prst="rect">
            <a:avLst/>
          </a:prstGeom>
          <a:noFill/>
        </p:spPr>
        <p:txBody>
          <a:bodyPr wrap="square" rtlCol="0">
            <a:spAutoFit/>
          </a:bodyPr>
          <a:lstStyle/>
          <a:p>
            <a:pPr latinLnBrk="0"/>
            <a:r>
              <a:rPr lang="en-GB" sz="2000" dirty="0">
                <a:solidFill>
                  <a:srgbClr val="2B2C30"/>
                </a:solidFill>
                <a:ea typeface="Public Sans"/>
                <a:cs typeface="Public Sans"/>
                <a:sym typeface="Public Sans"/>
              </a:rPr>
              <a:t>L'impact du changement climatique rend les conditions météorologiques plus incertaines et extrêmes. Alors que nous passons à des sources d'énergie plus renouvelables, quels sont les effets du changement climatique sur les énergies renouvelables ? Et quelles mesures pouvons-nous prendre pour atténuer ces effets ?  </a:t>
            </a:r>
          </a:p>
          <a:p>
            <a:pPr latinLnBrk="0"/>
            <a:endParaRPr lang="en-GB" sz="2000" dirty="0">
              <a:solidFill>
                <a:srgbClr val="2B2C30"/>
              </a:solidFill>
              <a:ea typeface="Public Sans"/>
              <a:cs typeface="Public Sans"/>
              <a:sym typeface="Public Sans"/>
            </a:endParaRPr>
          </a:p>
          <a:p>
            <a:pPr latinLnBrk="0"/>
            <a:r>
              <a:rPr lang="en-GB" sz="2000" dirty="0">
                <a:solidFill>
                  <a:srgbClr val="2B2C30"/>
                </a:solidFill>
                <a:ea typeface="Public Sans"/>
                <a:cs typeface="Public Sans"/>
                <a:sym typeface="Public Sans"/>
              </a:rPr>
              <a:t>Dans cette brève présentation, nous aborderons les thèmes suivants : </a:t>
            </a:r>
          </a:p>
          <a:p>
            <a:pPr marL="342900" indent="-342900" latinLnBrk="0">
              <a:buFont typeface="Arial" panose="020B0604020202020204" pitchFamily="34" charset="0"/>
              <a:buChar char="•"/>
            </a:pPr>
            <a:r>
              <a:rPr lang="en-GB" sz="2000" dirty="0">
                <a:solidFill>
                  <a:srgbClr val="2B2C30"/>
                </a:solidFill>
                <a:ea typeface="Public Sans"/>
                <a:cs typeface="Public Sans"/>
                <a:sym typeface="Public Sans"/>
              </a:rPr>
              <a:t>Qu'est-ce que le changement climatique ?</a:t>
            </a:r>
          </a:p>
          <a:p>
            <a:pPr marL="342900" indent="-342900" latinLnBrk="0">
              <a:buFont typeface="Arial" panose="020B0604020202020204" pitchFamily="34" charset="0"/>
              <a:buChar char="•"/>
            </a:pPr>
            <a:r>
              <a:rPr lang="en-GB" sz="2000" dirty="0">
                <a:solidFill>
                  <a:srgbClr val="2B2C30"/>
                </a:solidFill>
                <a:ea typeface="Public Sans"/>
                <a:cs typeface="Public Sans"/>
                <a:sym typeface="Public Sans"/>
              </a:rPr>
              <a:t>Les différents types de production d'énergie (par exemple, l'énergie solaire, l'énergie éolienne et l'énergie hydraulique à petite échelle). </a:t>
            </a:r>
          </a:p>
          <a:p>
            <a:pPr marL="342900" indent="-342900" latinLnBrk="0">
              <a:buFont typeface="Arial" panose="020B0604020202020204" pitchFamily="34" charset="0"/>
              <a:buChar char="•"/>
            </a:pPr>
            <a:r>
              <a:rPr lang="en-GB" sz="2000" dirty="0">
                <a:solidFill>
                  <a:srgbClr val="2B2C30"/>
                </a:solidFill>
                <a:ea typeface="Public Sans"/>
                <a:cs typeface="Public Sans"/>
                <a:sym typeface="Public Sans"/>
              </a:rPr>
              <a:t>L'impact potentiel du changement climatique sur ces sources d'énergie renouvelables.</a:t>
            </a:r>
          </a:p>
          <a:p>
            <a:pPr marL="342900" indent="-342900" latinLnBrk="0">
              <a:buFont typeface="Arial" panose="020B0604020202020204" pitchFamily="34" charset="0"/>
              <a:buChar char="•"/>
            </a:pPr>
            <a:r>
              <a:rPr lang="en-GB" sz="2000" dirty="0">
                <a:solidFill>
                  <a:srgbClr val="2B2C30"/>
                </a:solidFill>
                <a:ea typeface="Public Sans"/>
                <a:cs typeface="Public Sans"/>
                <a:sym typeface="Public Sans"/>
              </a:rPr>
              <a:t>Les approches que nous pouvons adopter pour atténuer l'impact du changement climatique sur les sources d'énergie renouvelables.</a:t>
            </a:r>
          </a:p>
          <a:p>
            <a:pPr latinLnBrk="0"/>
            <a:endParaRPr lang="en-GB" sz="2000" dirty="0">
              <a:solidFill>
                <a:srgbClr val="2B2C30"/>
              </a:solidFill>
              <a:ea typeface="Public Sans"/>
              <a:cs typeface="Public Sans"/>
              <a:sym typeface="Public Sans"/>
            </a:endParaRPr>
          </a:p>
        </p:txBody>
      </p:sp>
      <p:pic>
        <p:nvPicPr>
          <p:cNvPr id="5" name="Picture 4">
            <a:extLst>
              <a:ext uri="{FF2B5EF4-FFF2-40B4-BE49-F238E27FC236}">
                <a16:creationId xmlns:a16="http://schemas.microsoft.com/office/drawing/2014/main" id="{2114F8F9-1CD5-87B5-C4A2-309F6F673CD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8715"/>
            <a:ext cx="4020855" cy="2680570"/>
          </a:xfrm>
          <a:prstGeom prst="rect">
            <a:avLst/>
          </a:prstGeom>
        </p:spPr>
      </p:pic>
    </p:spTree>
    <p:extLst>
      <p:ext uri="{BB962C8B-B14F-4D97-AF65-F5344CB8AC3E}">
        <p14:creationId xmlns:p14="http://schemas.microsoft.com/office/powerpoint/2010/main" val="421013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C3D51-4496-3C8B-F270-FE40456560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693812-8F0C-7714-4327-E0A74ABD3F65}"/>
              </a:ext>
            </a:extLst>
          </p:cNvPr>
          <p:cNvSpPr>
            <a:spLocks noGrp="1"/>
          </p:cNvSpPr>
          <p:nvPr>
            <p:ph type="title" idx="4294967295"/>
          </p:nvPr>
        </p:nvSpPr>
        <p:spPr>
          <a:xfrm>
            <a:off x="280639" y="789500"/>
            <a:ext cx="11394688"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mn-ea"/>
                <a:cs typeface="+mn-cs"/>
              </a:rPr>
              <a:t>Atténuer l'impact du changement climatique sur les sources d'énergie renouvelables 3</a:t>
            </a:r>
            <a:endParaRPr lang="en-GB" dirty="0">
              <a:effectLst/>
            </a:endParaRPr>
          </a:p>
          <a:p>
            <a:endParaRPr lang="en-GB" dirty="0"/>
          </a:p>
        </p:txBody>
      </p:sp>
      <p:sp>
        <p:nvSpPr>
          <p:cNvPr id="4" name="TextBox 3">
            <a:extLst>
              <a:ext uri="{FF2B5EF4-FFF2-40B4-BE49-F238E27FC236}">
                <a16:creationId xmlns:a16="http://schemas.microsoft.com/office/drawing/2014/main" id="{06E0C1A0-3021-4BED-9D7A-E8EE518B3DF4}"/>
              </a:ext>
            </a:extLst>
          </p:cNvPr>
          <p:cNvSpPr txBox="1"/>
          <p:nvPr/>
        </p:nvSpPr>
        <p:spPr>
          <a:xfrm>
            <a:off x="3728271" y="2525155"/>
            <a:ext cx="8189397" cy="3785652"/>
          </a:xfrm>
          <a:prstGeom prst="rect">
            <a:avLst/>
          </a:prstGeom>
          <a:noFill/>
        </p:spPr>
        <p:txBody>
          <a:bodyPr wrap="square" lIns="91440" tIns="45720" rIns="91440" bIns="45720" rtlCol="0" anchor="t">
            <a:spAutoFit/>
          </a:bodyPr>
          <a:lstStyle/>
          <a:p>
            <a:pPr latinLnBrk="0"/>
            <a:r>
              <a:rPr lang="en-US" sz="2000" dirty="0"/>
              <a:t>Enfin, il est important de souligner que le changement climatique n'a pas seulement un impact sur les sources d'énergie renouvelables : </a:t>
            </a:r>
          </a:p>
          <a:p>
            <a:pPr latinLnBrk="0"/>
            <a:endParaRPr lang="en-US" sz="2000" dirty="0"/>
          </a:p>
          <a:p>
            <a:pPr latinLnBrk="0"/>
            <a:r>
              <a:rPr lang="en-US" sz="2000" i="1" dirty="0"/>
              <a:t>« Si le changement climatique fait peser des risques sur les installations d'énergie renouvelable, les systèmes à combustibles fossiles sont également menacés par les mêmes impacts. La vulnérabilité des énergies renouvelables ne doit donc pas être une raison pour retarder la transition vers les énergies propres, qui permettra de réduire les risques liés au climat en diminuant les émissions de gaz à effet de serre. » </a:t>
            </a:r>
          </a:p>
          <a:p>
            <a:pPr latinLnBrk="0"/>
            <a:endParaRPr lang="en-US" sz="2000" i="1" dirty="0"/>
          </a:p>
          <a:p>
            <a:pPr latinLnBrk="0"/>
            <a:r>
              <a:rPr lang="en-US" sz="2000" dirty="0"/>
              <a:t>(</a:t>
            </a:r>
            <a:r>
              <a:rPr lang="en-US" sz="2000" dirty="0">
                <a:hlinkClick r:id="rId3"/>
              </a:rPr>
              <a:t>Comment le changement climatique affecte les énergies renouvelables</a:t>
            </a:r>
            <a:r>
              <a:rPr lang="en-US" sz="2000" dirty="0"/>
              <a:t>) </a:t>
            </a:r>
          </a:p>
          <a:p>
            <a:pPr latinLnBrk="0"/>
            <a:endParaRPr lang="en-US" sz="2000" dirty="0"/>
          </a:p>
        </p:txBody>
      </p:sp>
      <p:pic>
        <p:nvPicPr>
          <p:cNvPr id="2" name="Picture 1">
            <a:extLst>
              <a:ext uri="{FF2B5EF4-FFF2-40B4-BE49-F238E27FC236}">
                <a16:creationId xmlns:a16="http://schemas.microsoft.com/office/drawing/2014/main" id="{525FB396-3F1C-F702-B536-17D78469C51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298049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94CA7BD2-B75D-E691-D147-CF5C44DFC3EF}"/>
              </a:ext>
            </a:extLst>
          </p:cNvPr>
          <p:cNvSpPr>
            <a:spLocks noGrp="1"/>
          </p:cNvSpPr>
          <p:nvPr>
            <p:ph type="title" idx="4294967295"/>
          </p:nvPr>
        </p:nvSpPr>
        <p:spPr>
          <a:xfrm>
            <a:off x="753706" y="732874"/>
            <a:ext cx="10515600" cy="1325563"/>
          </a:xfrm>
          <a:prstGeom prst="rect">
            <a:avLst/>
          </a:prstGeom>
        </p:spPr>
        <p:txBody>
          <a:bodyPr/>
          <a:lstStyle/>
          <a:p>
            <a:pPr rtl="0" eaLnBrk="1" latinLnBrk="1" hangingPunct="1"/>
            <a:r>
              <a:rPr lang="en-US" sz="2800" kern="1200" dirty="0">
                <a:solidFill>
                  <a:srgbClr val="0E3AF0"/>
                </a:solidFill>
                <a:effectLst/>
                <a:latin typeface="Calibri" panose="020F0502020204030204" pitchFamily="34" charset="0"/>
                <a:ea typeface="맑은 고딕" panose="020B0503020000020004" pitchFamily="34" charset="-127"/>
                <a:cs typeface="Arial" panose="020B0604020202020204" pitchFamily="34" charset="0"/>
              </a:rPr>
              <a:t>Prochaines étapes</a:t>
            </a:r>
            <a:endParaRPr lang="en-GB" dirty="0">
              <a:effectLst/>
            </a:endParaRPr>
          </a:p>
          <a:p>
            <a:endParaRPr lang="en-GB" dirty="0"/>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Si vous souhaitez en savoir plus sur l'impact potentiel du changement climatique sur les énergies renouvelables, les ressources suivantes peuvent vous être utiles :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4102058"/>
            <a:ext cx="2175491" cy="1446550"/>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hlinkClick r:id="rId3"/>
              </a:rPr>
              <a:t>Découvrez les supports pédagogiques du projet Every1.</a:t>
            </a:r>
            <a:endParaRPr lang="ko-KR" altLang="en-US" sz="2200" dirty="0">
              <a:solidFill>
                <a:srgbClr val="373737"/>
              </a:solidFill>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6" y="3518824"/>
            <a:ext cx="2364667" cy="2246769"/>
          </a:xfrm>
          <a:prstGeom prst="rect">
            <a:avLst/>
          </a:prstGeom>
          <a:noFill/>
        </p:spPr>
        <p:txBody>
          <a:bodyPr wrap="square" rtlCol="0" anchor="t" anchorCtr="0">
            <a:spAutoFit/>
          </a:bodyPr>
          <a:lstStyle/>
          <a:p>
            <a:pPr algn="ctr" latinLnBrk="0"/>
            <a:r>
              <a:rPr lang="en-GB" sz="2000" noProof="0" dirty="0">
                <a:solidFill>
                  <a:srgbClr val="373737"/>
                </a:solidFill>
              </a:rPr>
              <a:t>Découvrez la série de cours courts «</a:t>
            </a:r>
            <a:r>
              <a:rPr lang="en-GB" sz="2000" i="1" dirty="0">
                <a:solidFill>
                  <a:srgbClr val="373737"/>
                </a:solidFill>
                <a:hlinkClick r:id="rId4"/>
              </a:rPr>
              <a:t>Les bases de </a:t>
            </a:r>
            <a:r>
              <a:rPr lang="en-GB" sz="2000" i="1" dirty="0" err="1">
                <a:solidFill>
                  <a:srgbClr val="373737"/>
                </a:solidFill>
                <a:hlinkClick r:id="rId4"/>
              </a:rPr>
              <a:t>l'énergie</a:t>
            </a:r>
            <a:r>
              <a:rPr lang="en-GB" sz="2000" i="1" dirty="0">
                <a:solidFill>
                  <a:srgbClr val="373737"/>
                </a:solidFill>
                <a:hlinkClick r:id="rId4"/>
              </a:rPr>
              <a:t> numérique</a:t>
            </a:r>
            <a:r>
              <a:rPr lang="en-GB" sz="2000" i="1" noProof="0" dirty="0">
                <a:solidFill>
                  <a:srgbClr val="373737"/>
                </a:solidFill>
                <a:hlinkClick r:id="rId4"/>
              </a:rPr>
              <a:t>» </a:t>
            </a:r>
            <a:r>
              <a:rPr lang="en-GB" sz="2000" noProof="0" dirty="0">
                <a:solidFill>
                  <a:srgbClr val="373737"/>
                </a:solidFill>
              </a:rPr>
              <a:t>proposés par Every1 sur la numérisation de l'énergie.</a:t>
            </a: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19839" y="3234480"/>
            <a:ext cx="2452848" cy="2554545"/>
          </a:xfrm>
          <a:prstGeom prst="rect">
            <a:avLst/>
          </a:prstGeom>
          <a:noFill/>
        </p:spPr>
        <p:txBody>
          <a:bodyPr wrap="square" rtlCol="0" anchor="t" anchorCtr="0">
            <a:spAutoFit/>
          </a:bodyPr>
          <a:lstStyle/>
          <a:p>
            <a:pPr algn="ctr"/>
            <a:r>
              <a:rPr lang="en-US" altLang="ko-KR" sz="2000" dirty="0">
                <a:solidFill>
                  <a:srgbClr val="373737"/>
                </a:solidFill>
              </a:rPr>
              <a:t>Lisez l'article de l'Agence internationale de l'énergie intitulé « </a:t>
            </a:r>
            <a:r>
              <a:rPr lang="en-US" altLang="ko-KR" sz="2000" i="1" dirty="0">
                <a:solidFill>
                  <a:srgbClr val="373737"/>
                </a:solidFill>
                <a:hlinkClick r:id="rId5"/>
              </a:rPr>
              <a:t>L'énergie et le climat sont inextricablement liés : le changement climatique ».</a:t>
            </a:r>
            <a:endParaRPr lang="ko-KR" altLang="en-US" sz="20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211048"/>
            <a:ext cx="2071376" cy="2554545"/>
          </a:xfrm>
          <a:prstGeom prst="rect">
            <a:avLst/>
          </a:prstGeom>
          <a:noFill/>
        </p:spPr>
        <p:txBody>
          <a:bodyPr wrap="square" lIns="91440" tIns="45720" rIns="91440" bIns="45720" rtlCol="0" anchor="t" anchorCtr="0">
            <a:spAutoFit/>
          </a:bodyPr>
          <a:lstStyle/>
          <a:p>
            <a:pPr algn="ctr" latinLnBrk="0"/>
            <a:r>
              <a:rPr lang="en-US" sz="2000" dirty="0">
                <a:solidFill>
                  <a:srgbClr val="373737"/>
                </a:solidFill>
                <a:ea typeface="+mn-lt"/>
                <a:cs typeface="+mn-lt"/>
              </a:rPr>
              <a:t>Lisez l'article de la Columbia Climate School intitulé « </a:t>
            </a:r>
            <a:r>
              <a:rPr lang="en-US" sz="2000" i="1" dirty="0">
                <a:solidFill>
                  <a:srgbClr val="373737"/>
                </a:solidFill>
                <a:ea typeface="+mn-lt"/>
                <a:cs typeface="+mn-lt"/>
                <a:hlinkClick r:id="rId6"/>
              </a:rPr>
              <a:t>Comment le changement climatique affecte les énergies renouvelables </a:t>
            </a:r>
            <a:r>
              <a:rPr lang="en-US" sz="2000" i="1" dirty="0">
                <a:solidFill>
                  <a:srgbClr val="373737"/>
                </a:solidFill>
                <a:ea typeface="+mn-lt"/>
                <a:cs typeface="+mn-lt"/>
              </a:rPr>
              <a:t>».</a:t>
            </a:r>
            <a:endParaRPr lang="en-US" altLang="ko-KR" sz="1600" dirty="0">
              <a:solidFill>
                <a:srgbClr val="231F20"/>
              </a:solidFill>
              <a:ea typeface="맑은 고딕" panose="020B0503020000020004" pitchFamily="34" charset="-127"/>
              <a:cs typeface="+mn-lt"/>
            </a:endParaRPr>
          </a:p>
        </p:txBody>
      </p:sp>
    </p:spTree>
    <p:extLst>
      <p:ext uri="{BB962C8B-B14F-4D97-AF65-F5344CB8AC3E}">
        <p14:creationId xmlns:p14="http://schemas.microsoft.com/office/powerpoint/2010/main" val="2514830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51A280-0943-5E23-9ED2-4FE21FFFDA5E}"/>
              </a:ext>
            </a:extLst>
          </p:cNvPr>
          <p:cNvSpPr>
            <a:spLocks noGrp="1"/>
          </p:cNvSpPr>
          <p:nvPr>
            <p:ph type="title" idx="4294967295"/>
          </p:nvPr>
        </p:nvSpPr>
        <p:spPr>
          <a:xfrm>
            <a:off x="318248" y="822325"/>
            <a:ext cx="3257371" cy="1325563"/>
          </a:xfrm>
          <a:prstGeom prst="rect">
            <a:avLst/>
          </a:prstGeom>
        </p:spPr>
        <p:txBody>
          <a:bodyPr/>
          <a:lstStyle/>
          <a:p>
            <a:pPr rtl="0" eaLnBrk="1" latinLnBrk="1" hangingPunct="1"/>
            <a:r>
              <a:rPr lang="en-US" sz="2800" kern="1200" dirty="0">
                <a:solidFill>
                  <a:srgbClr val="FFFFFF"/>
                </a:solidFill>
                <a:effectLst/>
                <a:latin typeface="Calibri" panose="020F0502020204030204" pitchFamily="34" charset="0"/>
                <a:ea typeface="맑은 고딕" panose="020B0503020000020004" pitchFamily="34" charset="-127"/>
                <a:cs typeface="Arial" panose="020B0604020202020204" pitchFamily="34" charset="0"/>
              </a:rPr>
              <a:t>Remerciements 1</a:t>
            </a:r>
            <a:endParaRPr lang="en-GB" dirty="0">
              <a:effectLst/>
            </a:endParaRPr>
          </a:p>
          <a:p>
            <a:endParaRPr lang="en-GB" dirty="0"/>
          </a:p>
        </p:txBody>
      </p:sp>
      <p:sp>
        <p:nvSpPr>
          <p:cNvPr id="4" name="TextBox 3">
            <a:extLst>
              <a:ext uri="{FF2B5EF4-FFF2-40B4-BE49-F238E27FC236}">
                <a16:creationId xmlns:a16="http://schemas.microsoft.com/office/drawing/2014/main" id="{B6E2F0C4-3708-062E-837B-49F21B8E51C4}"/>
              </a:ext>
            </a:extLst>
          </p:cNvPr>
          <p:cNvSpPr txBox="1"/>
          <p:nvPr/>
        </p:nvSpPr>
        <p:spPr>
          <a:xfrm>
            <a:off x="4245401" y="448568"/>
            <a:ext cx="7628351" cy="5816977"/>
          </a:xfrm>
          <a:prstGeom prst="rect">
            <a:avLst/>
          </a:prstGeom>
          <a:noFill/>
        </p:spPr>
        <p:txBody>
          <a:bodyPr wrap="square" lIns="91440" tIns="45720" rIns="91440" bIns="45720" rtlCol="0" anchor="t">
            <a:spAutoFit/>
          </a:bodyPr>
          <a:lstStyle/>
          <a:p>
            <a:pPr fontAlgn="base" latinLnBrk="0" hangingPunct="0"/>
            <a:r>
              <a:rPr lang="fr-FR" sz="1600" dirty="0"/>
              <a:t>« Comment le changement climatique impacte-t-il les énergies renouvelables ? » </a:t>
            </a:r>
            <a:r>
              <a:rPr lang="en-GB" sz="1600" dirty="0" err="1"/>
              <a:t>Comprend</a:t>
            </a:r>
            <a:r>
              <a:rPr lang="en-GB" sz="1600" dirty="0"/>
              <a:t> des adaptations de la diapositive 9 de la présentation </a:t>
            </a:r>
            <a:r>
              <a:rPr lang="en-GB" sz="1600" dirty="0">
                <a:hlinkClick r:id="rId3"/>
              </a:rPr>
              <a:t>« Photovoltaïques »</a:t>
            </a:r>
            <a:r>
              <a:rPr lang="en-GB" sz="1600" dirty="0"/>
              <a:t> de la Commission européenne, de la diapositive 11 de la </a:t>
            </a:r>
            <a:r>
              <a:rPr lang="en-GB" sz="1600" dirty="0">
                <a:hlinkClick r:id="rId4"/>
              </a:rPr>
              <a:t>présentation « Énergie éolienne » </a:t>
            </a:r>
            <a:r>
              <a:rPr lang="en-GB" sz="1600" dirty="0"/>
              <a:t>de la Commission européenne et de la diapositive 15 de </a:t>
            </a:r>
            <a:r>
              <a:rPr lang="en-GB" sz="1600" dirty="0">
                <a:hlinkClick r:id="rId5"/>
              </a:rPr>
              <a:t>la présentation « Énergie hydraulique »</a:t>
            </a:r>
            <a:r>
              <a:rPr lang="en-GB" sz="1600" dirty="0"/>
              <a:t> de la Commission européenne (les « œuvres originales »), qui sont sous licence </a:t>
            </a:r>
            <a:r>
              <a:rPr lang="en-GB" sz="1600" u="sng" dirty="0">
                <a:hlinkClick r:id="rId6"/>
              </a:rPr>
              <a:t>CC BY 4.0</a:t>
            </a:r>
            <a:r>
              <a:rPr lang="en-GB" sz="1600" dirty="0"/>
              <a:t>. Cette adaptation est réalisée et publiée par le projet Every1 (l'« adaptateur ») et est sous licence </a:t>
            </a:r>
            <a:r>
              <a:rPr lang="en-GB" sz="1600" u="sng" dirty="0">
                <a:hlinkClick r:id="rId7"/>
              </a:rPr>
              <a:t>CC BY-SA 4.0</a:t>
            </a:r>
            <a:r>
              <a:rPr lang="en-GB" sz="1600" dirty="0"/>
              <a:t>, sauf indication contraire. </a:t>
            </a:r>
            <a:endParaRPr lang="en-US" sz="1600" dirty="0"/>
          </a:p>
          <a:p>
            <a:pPr latinLnBrk="0"/>
            <a:endParaRPr lang="en-GB" sz="1600" dirty="0"/>
          </a:p>
          <a:p>
            <a:pPr latinLnBrk="0"/>
            <a:endParaRPr lang="en-GB" sz="1600" dirty="0"/>
          </a:p>
          <a:p>
            <a:pPr latinLnBrk="0"/>
            <a:r>
              <a:rPr lang="en-GB" sz="1600" dirty="0"/>
              <a:t>Les images utilisées dans cette présentation sont les suivantes : </a:t>
            </a:r>
          </a:p>
          <a:p>
            <a:pPr latinLnBrk="0"/>
            <a:endParaRPr lang="en-GB" sz="1600" dirty="0"/>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Image de couverture : </a:t>
            </a:r>
            <a:r>
              <a:rPr lang="en-US" sz="1600" dirty="0">
                <a:solidFill>
                  <a:schemeClr val="dk1"/>
                </a:solidFill>
                <a:ea typeface="Public Sans"/>
                <a:cs typeface="Public Sans"/>
                <a:sym typeface="Public Sans"/>
                <a:hlinkClick r:id="rId8"/>
              </a:rPr>
              <a:t>IMG_3385 </a:t>
            </a:r>
            <a:r>
              <a:rPr lang="en-US" sz="1600" dirty="0">
                <a:solidFill>
                  <a:schemeClr val="dk1"/>
                </a:solidFill>
                <a:ea typeface="Public Sans"/>
                <a:cs typeface="Public Sans"/>
                <a:sym typeface="Public Sans"/>
              </a:rPr>
              <a:t>par Erik De Haan est sous licence </a:t>
            </a:r>
            <a:r>
              <a:rPr lang="en-US" sz="1600" dirty="0">
                <a:solidFill>
                  <a:schemeClr val="dk1"/>
                </a:solidFill>
                <a:ea typeface="Public Sans"/>
                <a:cs typeface="Public Sans"/>
                <a:sym typeface="Public Sans"/>
                <a:hlinkClick r:id="rId9"/>
              </a:rPr>
              <a:t>CC BY-NC 2.0.</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Introduction et Atténuer l'impact du changement climatique sur les sources d'énergie renouvelables : </a:t>
            </a:r>
            <a:r>
              <a:rPr lang="en-US" sz="1600" dirty="0">
                <a:solidFill>
                  <a:schemeClr val="dk1"/>
                </a:solidFill>
                <a:ea typeface="Public Sans"/>
                <a:cs typeface="Public Sans"/>
                <a:sym typeface="Public Sans"/>
                <a:hlinkClick r:id="rId10"/>
              </a:rPr>
              <a:t>le vent, enfin </a:t>
            </a:r>
            <a:r>
              <a:rPr lang="en-US" sz="1600" dirty="0">
                <a:solidFill>
                  <a:schemeClr val="dk1"/>
                </a:solidFill>
                <a:ea typeface="Public Sans"/>
                <a:cs typeface="Public Sans"/>
                <a:sym typeface="Public Sans"/>
              </a:rPr>
              <a:t>par Kim Jensen est sous licence </a:t>
            </a:r>
            <a:r>
              <a:rPr lang="en-US" sz="1600" dirty="0">
                <a:solidFill>
                  <a:schemeClr val="dk1"/>
                </a:solidFill>
                <a:ea typeface="Public Sans"/>
                <a:cs typeface="Public Sans"/>
                <a:sym typeface="Public Sans"/>
                <a:hlinkClick r:id="rId9"/>
              </a:rPr>
              <a:t>CC BY-NC 2.0.</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Qu'est-ce que le changement climatique ? : </a:t>
            </a:r>
            <a:r>
              <a:rPr lang="en-US" sz="1600" dirty="0">
                <a:solidFill>
                  <a:schemeClr val="dk1"/>
                </a:solidFill>
                <a:ea typeface="Public Sans"/>
                <a:cs typeface="Public Sans"/>
                <a:sym typeface="Public Sans"/>
                <a:hlinkClick r:id="rId11"/>
              </a:rPr>
              <a:t>Changement climatique </a:t>
            </a:r>
            <a:r>
              <a:rPr lang="en-US" sz="1600" dirty="0">
                <a:solidFill>
                  <a:schemeClr val="dk1"/>
                </a:solidFill>
                <a:ea typeface="Public Sans"/>
                <a:cs typeface="Public Sans"/>
                <a:sym typeface="Public Sans"/>
              </a:rPr>
              <a:t>par Andreas </a:t>
            </a:r>
            <a:r>
              <a:rPr lang="en-US" sz="1600" dirty="0" err="1">
                <a:solidFill>
                  <a:schemeClr val="dk1"/>
                </a:solidFill>
                <a:ea typeface="Public Sans"/>
                <a:cs typeface="Public Sans"/>
                <a:sym typeface="Public Sans"/>
              </a:rPr>
              <a:t>Manessinger </a:t>
            </a:r>
            <a:r>
              <a:rPr lang="en-US" sz="1600" dirty="0">
                <a:solidFill>
                  <a:schemeClr val="dk1"/>
                </a:solidFill>
                <a:ea typeface="Public Sans"/>
                <a:cs typeface="Public Sans"/>
                <a:sym typeface="Public Sans"/>
              </a:rPr>
              <a:t>est sous licence </a:t>
            </a:r>
            <a:r>
              <a:rPr lang="en-US" sz="1600" dirty="0">
                <a:solidFill>
                  <a:schemeClr val="dk1"/>
                </a:solidFill>
                <a:ea typeface="Public Sans"/>
                <a:cs typeface="Public Sans"/>
                <a:sym typeface="Public Sans"/>
                <a:hlinkClick r:id="rId12"/>
              </a:rPr>
              <a:t>CC BY-SA 2.0</a:t>
            </a:r>
            <a:r>
              <a:rPr lang="en-US" sz="16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Quel est l'impact potentiel du changement climatique sur l'énergie solaire ? : </a:t>
            </a:r>
            <a:r>
              <a:rPr lang="en-US" sz="1600" dirty="0">
                <a:solidFill>
                  <a:schemeClr val="dk1"/>
                </a:solidFill>
                <a:ea typeface="Public Sans"/>
                <a:cs typeface="Public Sans"/>
                <a:sym typeface="Public Sans"/>
                <a:hlinkClick r:id="rId13"/>
              </a:rPr>
              <a:t>Panneaux solaires </a:t>
            </a:r>
            <a:r>
              <a:rPr lang="en-US" sz="1600" dirty="0">
                <a:solidFill>
                  <a:schemeClr val="dk1"/>
                </a:solidFill>
                <a:ea typeface="Public Sans"/>
                <a:cs typeface="Public Sans"/>
                <a:sym typeface="Public Sans"/>
              </a:rPr>
              <a:t>par Jonathan Cutrer est sous licence </a:t>
            </a:r>
            <a:r>
              <a:rPr lang="en-US" sz="1600" dirty="0">
                <a:solidFill>
                  <a:schemeClr val="dk1"/>
                </a:solidFill>
                <a:ea typeface="Public Sans"/>
                <a:cs typeface="Public Sans"/>
                <a:sym typeface="Public Sans"/>
                <a:hlinkClick r:id="rId9"/>
              </a:rPr>
              <a:t>CC BY-NC 2.0. </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Quel est l'impact potentiel du changement climatique sur l'énergie éolienne ? : </a:t>
            </a:r>
            <a:r>
              <a:rPr lang="en-US" sz="1600" dirty="0">
                <a:solidFill>
                  <a:schemeClr val="dk1"/>
                </a:solidFill>
                <a:ea typeface="Public Sans"/>
                <a:cs typeface="Public Sans"/>
                <a:sym typeface="Public Sans"/>
                <a:hlinkClick r:id="rId14"/>
              </a:rPr>
              <a:t>électricité </a:t>
            </a:r>
            <a:r>
              <a:rPr lang="en-US" sz="1600" dirty="0">
                <a:solidFill>
                  <a:schemeClr val="dk1"/>
                </a:solidFill>
                <a:ea typeface="Public Sans"/>
                <a:cs typeface="Public Sans"/>
                <a:sym typeface="Public Sans"/>
              </a:rPr>
              <a:t>par Jeanne </a:t>
            </a:r>
            <a:r>
              <a:rPr lang="en-US" sz="1600" dirty="0" err="1">
                <a:solidFill>
                  <a:schemeClr val="dk1"/>
                </a:solidFill>
                <a:ea typeface="Public Sans"/>
                <a:cs typeface="Public Sans"/>
                <a:sym typeface="Public Sans"/>
              </a:rPr>
              <a:t>Menjoulet </a:t>
            </a:r>
            <a:r>
              <a:rPr lang="en-US" sz="1600" dirty="0">
                <a:solidFill>
                  <a:schemeClr val="dk1"/>
                </a:solidFill>
                <a:ea typeface="Public Sans"/>
                <a:cs typeface="Public Sans"/>
                <a:sym typeface="Public Sans"/>
              </a:rPr>
              <a:t>est sous licence </a:t>
            </a:r>
            <a:r>
              <a:rPr lang="en-US" sz="1600" dirty="0">
                <a:solidFill>
                  <a:schemeClr val="dk1"/>
                </a:solidFill>
                <a:ea typeface="Public Sans"/>
                <a:cs typeface="Public Sans"/>
                <a:sym typeface="Public Sans"/>
                <a:hlinkClick r:id="rId15"/>
              </a:rPr>
              <a:t>CC BY 2.0</a:t>
            </a:r>
            <a:r>
              <a:rPr lang="en-US" sz="16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Quel est l'impact potentiel du changement climatique sur la petite hydroélectricité ? : </a:t>
            </a:r>
            <a:r>
              <a:rPr lang="en-US" sz="1600" dirty="0">
                <a:solidFill>
                  <a:schemeClr val="dk1"/>
                </a:solidFill>
                <a:ea typeface="Public Sans"/>
                <a:cs typeface="Public Sans"/>
                <a:sym typeface="Public Sans"/>
                <a:hlinkClick r:id="rId16"/>
              </a:rPr>
              <a:t>Mini centrale hydroélectrique </a:t>
            </a:r>
            <a:r>
              <a:rPr lang="en-US" sz="1600" dirty="0">
                <a:solidFill>
                  <a:schemeClr val="dk1"/>
                </a:solidFill>
                <a:ea typeface="Public Sans"/>
                <a:cs typeface="Public Sans"/>
                <a:sym typeface="Public Sans"/>
              </a:rPr>
              <a:t>par Sergii </a:t>
            </a:r>
            <a:r>
              <a:rPr lang="en-US" sz="1600" dirty="0" err="1">
                <a:solidFill>
                  <a:schemeClr val="dk1"/>
                </a:solidFill>
                <a:ea typeface="Public Sans"/>
                <a:cs typeface="Public Sans"/>
                <a:sym typeface="Public Sans"/>
              </a:rPr>
              <a:t>Gulenok </a:t>
            </a:r>
            <a:r>
              <a:rPr lang="en-US" sz="1600" dirty="0">
                <a:solidFill>
                  <a:schemeClr val="dk1"/>
                </a:solidFill>
                <a:ea typeface="Public Sans"/>
                <a:cs typeface="Public Sans"/>
                <a:sym typeface="Public Sans"/>
              </a:rPr>
              <a:t>est sous licence </a:t>
            </a:r>
            <a:r>
              <a:rPr lang="en-US" sz="1600" dirty="0">
                <a:solidFill>
                  <a:schemeClr val="dk1"/>
                </a:solidFill>
                <a:ea typeface="Public Sans"/>
                <a:cs typeface="Public Sans"/>
                <a:sym typeface="Public Sans"/>
                <a:hlinkClick r:id="rId9"/>
              </a:rPr>
              <a:t>CC BY-NC 2.0. </a:t>
            </a:r>
            <a:endParaRPr lang="en-US" sz="1600" dirty="0">
              <a:solidFill>
                <a:schemeClr val="dk1"/>
              </a:solidFill>
              <a:ea typeface="Public Sans"/>
              <a:cs typeface="Public Sans"/>
              <a:sym typeface="Public Sans"/>
            </a:endParaRPr>
          </a:p>
          <a:p>
            <a:pPr latinLnBrk="0"/>
            <a:endParaRPr lang="en-US" sz="1600" dirty="0">
              <a:solidFill>
                <a:schemeClr val="dk1"/>
              </a:solidFill>
              <a:ea typeface="Public Sans"/>
              <a:cs typeface="Public Sans"/>
              <a:sym typeface="Public Sans"/>
            </a:endParaRPr>
          </a:p>
        </p:txBody>
      </p:sp>
    </p:spTree>
    <p:extLst>
      <p:ext uri="{BB962C8B-B14F-4D97-AF65-F5344CB8AC3E}">
        <p14:creationId xmlns:p14="http://schemas.microsoft.com/office/powerpoint/2010/main" val="2029895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264D6-8A07-4752-5739-49AF7CE9019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2D84A4-1473-710F-C445-9E888FC1361E}"/>
              </a:ext>
            </a:extLst>
          </p:cNvPr>
          <p:cNvSpPr>
            <a:spLocks noGrp="1"/>
          </p:cNvSpPr>
          <p:nvPr>
            <p:ph type="title" idx="4294967295"/>
          </p:nvPr>
        </p:nvSpPr>
        <p:spPr>
          <a:xfrm>
            <a:off x="291790" y="800023"/>
            <a:ext cx="10515600" cy="1325563"/>
          </a:xfrm>
          <a:prstGeom prst="rect">
            <a:avLst/>
          </a:prstGeom>
        </p:spPr>
        <p:txBody>
          <a:bodyPr/>
          <a:lstStyle/>
          <a:p>
            <a:pPr rtl="0" eaLnBrk="1" latinLnBrk="1" hangingPunct="1"/>
            <a:r>
              <a:rPr lang="en-US" sz="2800" kern="1200" dirty="0">
                <a:solidFill>
                  <a:srgbClr val="FFFFFF"/>
                </a:solidFill>
                <a:effectLst/>
                <a:latin typeface="Calibri" panose="020F0502020204030204" pitchFamily="34" charset="0"/>
                <a:ea typeface="맑은 고딕" panose="020B0503020000020004" pitchFamily="34" charset="-127"/>
                <a:cs typeface="Arial" panose="020B0604020202020204" pitchFamily="34" charset="0"/>
              </a:rPr>
              <a:t>Remerciements 2</a:t>
            </a:r>
            <a:endParaRPr lang="en-GB" dirty="0">
              <a:effectLst/>
            </a:endParaRPr>
          </a:p>
          <a:p>
            <a:endParaRPr lang="en-GB" dirty="0"/>
          </a:p>
        </p:txBody>
      </p:sp>
      <p:sp>
        <p:nvSpPr>
          <p:cNvPr id="4" name="TextBox 3">
            <a:extLst>
              <a:ext uri="{FF2B5EF4-FFF2-40B4-BE49-F238E27FC236}">
                <a16:creationId xmlns:a16="http://schemas.microsoft.com/office/drawing/2014/main" id="{3DB6FBCA-B841-CF2C-0B0D-6DB6E9A3C5AB}"/>
              </a:ext>
            </a:extLst>
          </p:cNvPr>
          <p:cNvSpPr txBox="1"/>
          <p:nvPr/>
        </p:nvSpPr>
        <p:spPr>
          <a:xfrm>
            <a:off x="4133588" y="302359"/>
            <a:ext cx="8058412" cy="6294031"/>
          </a:xfrm>
          <a:prstGeom prst="rect">
            <a:avLst/>
          </a:prstGeom>
          <a:noFill/>
        </p:spPr>
        <p:txBody>
          <a:bodyPr wrap="square" lIns="91440" tIns="45720" rIns="91440" bIns="45720" rtlCol="0" anchor="t">
            <a:spAutoFit/>
          </a:bodyPr>
          <a:lstStyle/>
          <a:p>
            <a:pPr latinLnBrk="0">
              <a:buSzPts val="2800"/>
            </a:pPr>
            <a:r>
              <a:rPr lang="en-GB" sz="1300" dirty="0">
                <a:solidFill>
                  <a:srgbClr val="231F20"/>
                </a:solidFill>
                <a:ea typeface="Calibri"/>
                <a:cs typeface="Calibri"/>
              </a:rPr>
              <a:t>Les ressources suivantes ont été utilisées pour élaborer cette présentation : </a:t>
            </a:r>
          </a:p>
          <a:p>
            <a:pPr marL="285750" indent="-285750" latinLnBrk="0">
              <a:buSzPts val="2800"/>
              <a:buFont typeface="Arial" panose="020B0604020202020204" pitchFamily="34" charset="0"/>
              <a:buChar char="•"/>
            </a:pPr>
            <a:endParaRPr lang="en-US" sz="1300" dirty="0">
              <a:solidFill>
                <a:schemeClr val="dk1"/>
              </a:solidFill>
            </a:endParaRPr>
          </a:p>
          <a:p>
            <a:pPr marL="285750" indent="-285750" latinLnBrk="0">
              <a:buSzPts val="2800"/>
              <a:buFont typeface="Arial" panose="020B0604020202020204" pitchFamily="34" charset="0"/>
              <a:buChar char="•"/>
            </a:pPr>
            <a:r>
              <a:rPr lang="en-US" sz="1300" dirty="0">
                <a:solidFill>
                  <a:schemeClr val="dk1"/>
                </a:solidFill>
              </a:rPr>
              <a:t>Gahlot, S. (2024) </a:t>
            </a:r>
            <a:r>
              <a:rPr lang="en-US" sz="1300" i="1" dirty="0">
                <a:solidFill>
                  <a:schemeClr val="dk1"/>
                </a:solidFill>
              </a:rPr>
              <a:t>Changement climatique et énergie éolienne : le vent du changement. </a:t>
            </a:r>
            <a:r>
              <a:rPr lang="en-US" sz="1300" dirty="0">
                <a:solidFill>
                  <a:schemeClr val="dk1"/>
                </a:solidFill>
              </a:rPr>
              <a:t>Prevention Web/Swiss Reinsurance Company (Swiss RE).</a:t>
            </a:r>
            <a:r>
              <a:rPr lang="en-GB" sz="1300" dirty="0">
                <a:solidFill>
                  <a:srgbClr val="3F3F3F"/>
                </a:solidFill>
                <a:effectLst/>
              </a:rPr>
              <a:t> https://www.preventionweb.net/news/climate-change-and-wind-power-winds-change</a:t>
            </a:r>
            <a:endParaRPr lang="en-US" sz="1300" dirty="0">
              <a:solidFill>
                <a:schemeClr val="dk1"/>
              </a:solidFill>
            </a:endParaRPr>
          </a:p>
          <a:p>
            <a:pPr marL="285750" indent="-285750" latinLnBrk="0">
              <a:buSzPts val="2800"/>
              <a:buFont typeface="Arial" panose="020B0604020202020204" pitchFamily="34" charset="0"/>
              <a:buChar char="•"/>
            </a:pPr>
            <a:r>
              <a:rPr lang="en-US" sz="1300" dirty="0">
                <a:solidFill>
                  <a:schemeClr val="dk1"/>
                </a:solidFill>
              </a:rPr>
              <a:t>Gernaat, D. E. H. J., de Boer, H. S., </a:t>
            </a:r>
            <a:r>
              <a:rPr lang="en-US" sz="1300" dirty="0" err="1">
                <a:solidFill>
                  <a:schemeClr val="dk1"/>
                </a:solidFill>
              </a:rPr>
              <a:t>Daioglou</a:t>
            </a:r>
            <a:r>
              <a:rPr lang="en-US" sz="1300" dirty="0">
                <a:solidFill>
                  <a:schemeClr val="dk1"/>
                </a:solidFill>
              </a:rPr>
              <a:t>, V., </a:t>
            </a:r>
            <a:r>
              <a:rPr lang="en-US" sz="1300" dirty="0" err="1">
                <a:solidFill>
                  <a:schemeClr val="dk1"/>
                </a:solidFill>
              </a:rPr>
              <a:t>Yalew</a:t>
            </a:r>
            <a:r>
              <a:rPr lang="en-US" sz="1300" dirty="0">
                <a:solidFill>
                  <a:schemeClr val="dk1"/>
                </a:solidFill>
              </a:rPr>
              <a:t>, S. G., Müller, C., &amp; van Vuuren, D. P. (2021). Climate change impacts on renewable energy supply. </a:t>
            </a:r>
            <a:r>
              <a:rPr lang="en-US" sz="1300" i="1" dirty="0">
                <a:solidFill>
                  <a:schemeClr val="dk1"/>
                </a:solidFill>
              </a:rPr>
              <a:t>Nature Climate Change</a:t>
            </a:r>
            <a:r>
              <a:rPr lang="en-US" sz="1300" dirty="0">
                <a:solidFill>
                  <a:schemeClr val="dk1"/>
                </a:solidFill>
              </a:rPr>
              <a:t>,</a:t>
            </a:r>
            <a:r>
              <a:rPr lang="en-US" sz="1300" i="1" dirty="0">
                <a:solidFill>
                  <a:schemeClr val="dk1"/>
                </a:solidFill>
              </a:rPr>
              <a:t> 11</a:t>
            </a:r>
            <a:r>
              <a:rPr lang="en-US" sz="1300" dirty="0">
                <a:solidFill>
                  <a:schemeClr val="dk1"/>
                </a:solidFill>
              </a:rPr>
              <a:t>(2), 119–125. </a:t>
            </a:r>
            <a:r>
              <a:rPr lang="en-US" sz="1300" dirty="0">
                <a:solidFill>
                  <a:schemeClr val="dk1"/>
                </a:solidFill>
                <a:hlinkClick r:id="rId3">
                  <a:extLst>
                    <a:ext uri="{A12FA001-AC4F-418D-AE19-62706E023703}">
                      <ahyp:hlinkClr xmlns:ahyp="http://schemas.microsoft.com/office/drawing/2018/hyperlinkcolor" val="tx"/>
                    </a:ext>
                  </a:extLst>
                </a:hlinkClick>
              </a:rPr>
              <a:t>https://doi.org/10.1038/s41558-020-00949-9</a:t>
            </a:r>
            <a:endParaRPr lang="en-US" sz="1300" dirty="0">
              <a:solidFill>
                <a:schemeClr val="dk1"/>
              </a:solidFill>
              <a:hlinkClick r:id="" action="ppaction://noaction">
                <a:extLst>
                  <a:ext uri="{A12FA001-AC4F-418D-AE19-62706E023703}">
                    <ahyp:hlinkClr xmlns:ahyp="http://schemas.microsoft.com/office/drawing/2018/hyperlinkcolor" val="tx"/>
                  </a:ext>
                </a:extLst>
              </a:hlinkClick>
            </a:endParaRPr>
          </a:p>
          <a:p>
            <a:pPr marL="285750" indent="-285750" latinLnBrk="0">
              <a:buClr>
                <a:schemeClr val="dk1"/>
              </a:buClr>
              <a:buSzPts val="2800"/>
              <a:buFont typeface="Arial" panose="020B0604020202020204" pitchFamily="34" charset="0"/>
              <a:buChar char="•"/>
            </a:pPr>
            <a:r>
              <a:rPr lang="en-US" sz="1300" dirty="0">
                <a:solidFill>
                  <a:schemeClr val="dk1"/>
                </a:solidFill>
              </a:rPr>
              <a:t>Herrmann, A., </a:t>
            </a:r>
            <a:r>
              <a:rPr lang="en-US" sz="1300" dirty="0" err="1">
                <a:solidFill>
                  <a:schemeClr val="dk1"/>
                </a:solidFill>
              </a:rPr>
              <a:t>Mädlow</a:t>
            </a:r>
            <a:r>
              <a:rPr lang="en-US" sz="1300" dirty="0">
                <a:solidFill>
                  <a:schemeClr val="dk1"/>
                </a:solidFill>
              </a:rPr>
              <a:t>, A., Gross, U., &amp; Krause, H. (2016). </a:t>
            </a:r>
            <a:r>
              <a:rPr lang="en-US" sz="1300" i="1" dirty="0" err="1">
                <a:solidFill>
                  <a:schemeClr val="dk1"/>
                </a:solidFill>
              </a:rPr>
              <a:t>Auswirkungen </a:t>
            </a:r>
            <a:r>
              <a:rPr lang="en-US" sz="1300" i="1" dirty="0">
                <a:solidFill>
                  <a:schemeClr val="dk1"/>
                </a:solidFill>
              </a:rPr>
              <a:t>des </a:t>
            </a:r>
            <a:r>
              <a:rPr lang="en-US" sz="1300" i="1" dirty="0" err="1">
                <a:solidFill>
                  <a:schemeClr val="dk1"/>
                </a:solidFill>
              </a:rPr>
              <a:t>Klimawandels </a:t>
            </a:r>
            <a:r>
              <a:rPr lang="en-US" sz="1300" i="1" dirty="0">
                <a:solidFill>
                  <a:schemeClr val="dk1"/>
                </a:solidFill>
              </a:rPr>
              <a:t>auf den </a:t>
            </a:r>
            <a:r>
              <a:rPr lang="en-US" sz="1300" i="1" dirty="0" err="1">
                <a:solidFill>
                  <a:schemeClr val="dk1"/>
                </a:solidFill>
              </a:rPr>
              <a:t>Energiebedarf </a:t>
            </a:r>
            <a:r>
              <a:rPr lang="en-US" sz="1300" i="1" dirty="0">
                <a:solidFill>
                  <a:schemeClr val="dk1"/>
                </a:solidFill>
              </a:rPr>
              <a:t>von </a:t>
            </a:r>
            <a:r>
              <a:rPr lang="en-US" sz="1300" i="1" dirty="0" err="1">
                <a:solidFill>
                  <a:schemeClr val="dk1"/>
                </a:solidFill>
              </a:rPr>
              <a:t>Gebäuden </a:t>
            </a:r>
            <a:r>
              <a:rPr lang="en-US" sz="1300" i="1" dirty="0">
                <a:solidFill>
                  <a:schemeClr val="dk1"/>
                </a:solidFill>
              </a:rPr>
              <a:t>und den </a:t>
            </a:r>
            <a:r>
              <a:rPr lang="en-US" sz="1300" i="1" dirty="0" err="1">
                <a:solidFill>
                  <a:schemeClr val="dk1"/>
                </a:solidFill>
              </a:rPr>
              <a:t>Ertrag erneuerbarer Energien</a:t>
            </a:r>
            <a:r>
              <a:rPr lang="en-US" sz="1300" dirty="0">
                <a:solidFill>
                  <a:schemeClr val="dk1"/>
                </a:solidFill>
              </a:rPr>
              <a:t>. 9.</a:t>
            </a:r>
          </a:p>
          <a:p>
            <a:pPr marL="285750" indent="-285750" latinLnBrk="0">
              <a:buClr>
                <a:schemeClr val="dk1"/>
              </a:buClr>
              <a:buSzPts val="2800"/>
              <a:buFont typeface="Arial" panose="020B0604020202020204" pitchFamily="34" charset="0"/>
              <a:buChar char="•"/>
            </a:pPr>
            <a:r>
              <a:rPr lang="en-US" sz="1300" dirty="0">
                <a:solidFill>
                  <a:schemeClr val="dk1"/>
                </a:solidFill>
              </a:rPr>
              <a:t>IRENA. (2019). </a:t>
            </a:r>
            <a:r>
              <a:rPr lang="en-US" sz="1300" i="1" dirty="0">
                <a:solidFill>
                  <a:schemeClr val="dk1"/>
                </a:solidFill>
              </a:rPr>
              <a:t>Changement climatique et énergies renouvelables</a:t>
            </a:r>
            <a:r>
              <a:rPr lang="en-US" sz="1300" dirty="0">
                <a:solidFill>
                  <a:schemeClr val="dk1"/>
                </a:solidFill>
              </a:rPr>
              <a:t>. Agence internationale pour les énergies renouvelables.</a:t>
            </a:r>
            <a:r>
              <a:rPr lang="en-US" sz="1300" dirty="0">
                <a:solidFill>
                  <a:schemeClr val="dk1"/>
                </a:solidFill>
                <a:hlinkClick r:id="rId4">
                  <a:extLst>
                    <a:ext uri="{A12FA001-AC4F-418D-AE19-62706E023703}">
                      <ahyp:hlinkClr xmlns:ahyp="http://schemas.microsoft.com/office/drawing/2018/hyperlinkcolor" val="tx"/>
                    </a:ext>
                  </a:extLst>
                </a:hlinkClick>
              </a:rPr>
              <a:t> https://www.irena.org/-/media/Files/IRENA/Agency/Publication/2019/Jun/IRENA_G20_climate_sustainability_2019.pdf</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a:solidFill>
                  <a:schemeClr val="dk1"/>
                </a:solidFill>
              </a:rPr>
              <a:t>Okonkwo, P. C., Nwokolo, S. C., Udo, S. O., </a:t>
            </a:r>
            <a:r>
              <a:rPr lang="en-US" sz="1300" dirty="0" err="1">
                <a:solidFill>
                  <a:schemeClr val="dk1"/>
                </a:solidFill>
              </a:rPr>
              <a:t>Obiwulu</a:t>
            </a:r>
            <a:r>
              <a:rPr lang="en-US" sz="1300" dirty="0">
                <a:solidFill>
                  <a:schemeClr val="dk1"/>
                </a:solidFill>
              </a:rPr>
              <a:t>, A. U., </a:t>
            </a:r>
            <a:r>
              <a:rPr lang="en-US" sz="1300" dirty="0" err="1">
                <a:solidFill>
                  <a:schemeClr val="dk1"/>
                </a:solidFill>
              </a:rPr>
              <a:t>Onnoghen</a:t>
            </a:r>
            <a:r>
              <a:rPr lang="en-US" sz="1300" dirty="0">
                <a:solidFill>
                  <a:schemeClr val="dk1"/>
                </a:solidFill>
              </a:rPr>
              <a:t>, U. N., </a:t>
            </a:r>
            <a:r>
              <a:rPr lang="en-US" sz="1300" dirty="0" err="1">
                <a:solidFill>
                  <a:schemeClr val="dk1"/>
                </a:solidFill>
              </a:rPr>
              <a:t>Alarifi</a:t>
            </a:r>
            <a:r>
              <a:rPr lang="en-US" sz="1300" dirty="0">
                <a:solidFill>
                  <a:schemeClr val="dk1"/>
                </a:solidFill>
              </a:rPr>
              <a:t>, S. S., </a:t>
            </a:r>
            <a:r>
              <a:rPr lang="en-US" sz="1300" dirty="0" err="1">
                <a:solidFill>
                  <a:schemeClr val="dk1"/>
                </a:solidFill>
              </a:rPr>
              <a:t>Eldosouky</a:t>
            </a:r>
            <a:r>
              <a:rPr lang="en-US" sz="1300" dirty="0">
                <a:solidFill>
                  <a:schemeClr val="dk1"/>
                </a:solidFill>
              </a:rPr>
              <a:t>, A. M., Ekwok, S. E., Andras, P. &amp; Akpan, A. E. (2025) </a:t>
            </a:r>
            <a:r>
              <a:rPr lang="en-US" sz="1300" i="1" dirty="0">
                <a:solidFill>
                  <a:schemeClr val="dk1"/>
                </a:solidFill>
              </a:rPr>
              <a:t>Les systèmes photovoltaïques solaires dans des conditions météorologiques extrêmes : études de cas, classification, évaluation de la vulnérabilité et voies d'adaptation. </a:t>
            </a:r>
            <a:r>
              <a:rPr lang="en-US" sz="1300" dirty="0">
                <a:solidFill>
                  <a:schemeClr val="dk1"/>
                </a:solidFill>
              </a:rPr>
              <a:t>Science Direct : Energy Reports. Volume 13, juin 2025, p. 929-959. </a:t>
            </a:r>
            <a:r>
              <a:rPr lang="en-US" sz="1300" dirty="0">
                <a:solidFill>
                  <a:schemeClr val="dk1"/>
                </a:solidFill>
                <a:hlinkClick r:id="rId5"/>
              </a:rPr>
              <a:t>https://www.sciencedirect.com/science/article/pii/S2352484724008813#:~:text=Hurricanes%20can%20inflict%20direct%20damage,may%20harm%20solar%20photovoltaic%20systems.%20 %20Energy%20Reports,%20Volume%2013,2025,Pages%20929-959,ISSN%202352-4847</a:t>
            </a:r>
            <a:r>
              <a:rPr lang="en-US" sz="1300" dirty="0">
                <a:solidFill>
                  <a:schemeClr val="dk1"/>
                </a:solidFill>
              </a:rPr>
              <a:t> </a:t>
            </a:r>
          </a:p>
          <a:p>
            <a:pPr marL="285750" indent="-285750" latinLnBrk="0">
              <a:buClr>
                <a:schemeClr val="dk1"/>
              </a:buClr>
              <a:buSzPts val="2800"/>
              <a:buFont typeface="Arial" panose="020B0604020202020204" pitchFamily="34" charset="0"/>
              <a:buChar char="•"/>
            </a:pPr>
            <a:r>
              <a:rPr lang="en-US" sz="1300" dirty="0">
                <a:solidFill>
                  <a:schemeClr val="dk1"/>
                </a:solidFill>
              </a:rPr>
              <a:t>Russo, M. A., Carvalho, D., Martins, N., &amp; Monteiro, A. (2022). Prévoir l'inévitable : une analyse des impacts du changement climatique sur les ressources énergétiques renouvelables. </a:t>
            </a:r>
            <a:r>
              <a:rPr lang="en-US" sz="1300" i="1" dirty="0">
                <a:solidFill>
                  <a:schemeClr val="dk1"/>
                </a:solidFill>
              </a:rPr>
              <a:t>Technologies et évaluations énergétiques durables</a:t>
            </a:r>
            <a:r>
              <a:rPr lang="en-US" sz="1300" dirty="0">
                <a:solidFill>
                  <a:schemeClr val="dk1"/>
                </a:solidFill>
              </a:rPr>
              <a:t>,</a:t>
            </a:r>
            <a:r>
              <a:rPr lang="en-US" sz="1300" i="1" dirty="0">
                <a:solidFill>
                  <a:schemeClr val="dk1"/>
                </a:solidFill>
              </a:rPr>
              <a:t> 52</a:t>
            </a:r>
            <a:r>
              <a:rPr lang="en-US" sz="1300" dirty="0">
                <a:solidFill>
                  <a:schemeClr val="dk1"/>
                </a:solidFill>
              </a:rPr>
              <a:t>, 102283. </a:t>
            </a:r>
            <a:r>
              <a:rPr lang="en-US" sz="1300" dirty="0">
                <a:solidFill>
                  <a:schemeClr val="dk1"/>
                </a:solidFill>
                <a:hlinkClick r:id="rId6">
                  <a:extLst>
                    <a:ext uri="{A12FA001-AC4F-418D-AE19-62706E023703}">
                      <ahyp:hlinkClr xmlns:ahyp="http://schemas.microsoft.com/office/drawing/2018/hyperlinkcolor" val="tx"/>
                    </a:ext>
                  </a:extLst>
                </a:hlinkClick>
              </a:rPr>
              <a:t>https://doi.org/10.1016/j.seta.2022.102283</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err="1">
                <a:solidFill>
                  <a:schemeClr val="dk1"/>
                </a:solidFill>
              </a:rPr>
              <a:t>Solaun</a:t>
            </a:r>
            <a:r>
              <a:rPr lang="en-US" sz="1300" dirty="0">
                <a:solidFill>
                  <a:schemeClr val="dk1"/>
                </a:solidFill>
              </a:rPr>
              <a:t>, K., &amp; </a:t>
            </a:r>
            <a:r>
              <a:rPr lang="en-US" sz="1300" dirty="0" err="1">
                <a:solidFill>
                  <a:schemeClr val="dk1"/>
                </a:solidFill>
              </a:rPr>
              <a:t>Cerdá</a:t>
            </a:r>
            <a:r>
              <a:rPr lang="en-US" sz="1300" dirty="0">
                <a:solidFill>
                  <a:schemeClr val="dk1"/>
                </a:solidFill>
              </a:rPr>
              <a:t>, E. (2019). Impacts du changement climatique sur la production d'énergie renouvelable. Une revue des projections quantitatives. </a:t>
            </a:r>
            <a:r>
              <a:rPr lang="en-US" sz="1300" i="1" dirty="0">
                <a:solidFill>
                  <a:schemeClr val="dk1"/>
                </a:solidFill>
              </a:rPr>
              <a:t>Renewable and Sustainable Energy Reviews</a:t>
            </a:r>
            <a:r>
              <a:rPr lang="en-US" sz="1300" dirty="0">
                <a:solidFill>
                  <a:schemeClr val="dk1"/>
                </a:solidFill>
              </a:rPr>
              <a:t>,</a:t>
            </a:r>
            <a:r>
              <a:rPr lang="en-US" sz="1300" i="1" dirty="0">
                <a:solidFill>
                  <a:schemeClr val="dk1"/>
                </a:solidFill>
              </a:rPr>
              <a:t> 116</a:t>
            </a:r>
            <a:r>
              <a:rPr lang="en-US" sz="1300" dirty="0">
                <a:solidFill>
                  <a:schemeClr val="dk1"/>
                </a:solidFill>
              </a:rPr>
              <a:t>, 109415.</a:t>
            </a:r>
            <a:r>
              <a:rPr lang="en-US" sz="1300" dirty="0">
                <a:solidFill>
                  <a:schemeClr val="dk1"/>
                </a:solidFill>
                <a:hlinkClick r:id="rId7">
                  <a:extLst>
                    <a:ext uri="{A12FA001-AC4F-418D-AE19-62706E023703}">
                      <ahyp:hlinkClr xmlns:ahyp="http://schemas.microsoft.com/office/drawing/2018/hyperlinkcolor" val="tx"/>
                    </a:ext>
                  </a:extLst>
                </a:hlinkClick>
              </a:rPr>
              <a:t> https://doi.org/10.1016/j.rser.2019.109415</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a:solidFill>
                  <a:schemeClr val="dk1"/>
                </a:solidFill>
              </a:rPr>
              <a:t>ONUDI, ICSHP (2022). Rapport mondial sur le développement de la petite hydroélectricité 2022. Publication thématique : Petite hydroélectricité et changement climatique. Organisation des Nations unies pour le développement industriel, Vienne, Autriche ; Centre international pour la petite hydroélectricité, Hangzhou, Chine. Disponible sur</a:t>
            </a:r>
            <a:r>
              <a:rPr lang="en-US" sz="1300" dirty="0">
                <a:solidFill>
                  <a:schemeClr val="dk1"/>
                </a:solidFill>
                <a:hlinkClick r:id="rId8"/>
              </a:rPr>
              <a:t> www.unido.org/WSHPDR</a:t>
            </a:r>
            <a:r>
              <a:rPr lang="en-US" sz="1300" dirty="0">
                <a:solidFill>
                  <a:schemeClr val="dk1"/>
                </a:solidFill>
              </a:rPr>
              <a:t> </a:t>
            </a:r>
          </a:p>
          <a:p>
            <a:pPr marL="285750" indent="-285750" latinLnBrk="0">
              <a:buClr>
                <a:schemeClr val="dk1"/>
              </a:buClr>
              <a:buSzPts val="2800"/>
              <a:buFont typeface="Arial" panose="020B0604020202020204" pitchFamily="34" charset="0"/>
              <a:buChar char="•"/>
            </a:pPr>
            <a:r>
              <a:rPr lang="en-US" sz="1300" dirty="0">
                <a:solidFill>
                  <a:schemeClr val="dk1"/>
                </a:solidFill>
              </a:rPr>
              <a:t>Welt der </a:t>
            </a:r>
            <a:r>
              <a:rPr lang="en-US" sz="1300" dirty="0" err="1">
                <a:solidFill>
                  <a:schemeClr val="dk1"/>
                </a:solidFill>
              </a:rPr>
              <a:t>Physik</a:t>
            </a:r>
            <a:r>
              <a:rPr lang="en-US" sz="1300" dirty="0">
                <a:solidFill>
                  <a:schemeClr val="dk1"/>
                </a:solidFill>
              </a:rPr>
              <a:t>. (11 </a:t>
            </a:r>
            <a:r>
              <a:rPr lang="en-US" sz="1300" dirty="0" err="1">
                <a:solidFill>
                  <a:schemeClr val="dk1"/>
                </a:solidFill>
              </a:rPr>
              <a:t>janvier</a:t>
            </a:r>
            <a:r>
              <a:rPr lang="en-US" sz="1300" dirty="0">
                <a:solidFill>
                  <a:schemeClr val="dk1"/>
                </a:solidFill>
              </a:rPr>
              <a:t> 2021). </a:t>
            </a:r>
            <a:r>
              <a:rPr lang="en-US" sz="1300" i="1" dirty="0" err="1">
                <a:solidFill>
                  <a:schemeClr val="dk1"/>
                </a:solidFill>
              </a:rPr>
              <a:t>Les énergies renouvelables dans le contexte du changement climatique</a:t>
            </a:r>
            <a:r>
              <a:rPr lang="en-US" sz="1300" dirty="0">
                <a:solidFill>
                  <a:schemeClr val="dk1"/>
                </a:solidFill>
              </a:rPr>
              <a:t>.</a:t>
            </a:r>
            <a:r>
              <a:rPr lang="en-US" sz="1300" dirty="0">
                <a:solidFill>
                  <a:schemeClr val="dk1"/>
                </a:solidFill>
                <a:hlinkClick r:id="rId9">
                  <a:extLst>
                    <a:ext uri="{A12FA001-AC4F-418D-AE19-62706E023703}">
                      <ahyp:hlinkClr xmlns:ahyp="http://schemas.microsoft.com/office/drawing/2018/hyperlinkcolor" val="tx"/>
                    </a:ext>
                  </a:extLst>
                </a:hlinkClick>
              </a:rPr>
              <a:t> https://www.weltderphysik.de/gebiet/technik/nachrichten/2021/erneuerbare-energien-im-klimawandel/</a:t>
            </a:r>
            <a:endParaRPr lang="en-US" sz="1300" dirty="0">
              <a:solidFill>
                <a:schemeClr val="dk1"/>
              </a:solidFill>
              <a:ea typeface="Calibri"/>
              <a:cs typeface="Calibri"/>
              <a:sym typeface="Calibri"/>
            </a:endParaRPr>
          </a:p>
          <a:p>
            <a:pPr latinLnBrk="0"/>
            <a:endParaRPr lang="en-GB" sz="1300" dirty="0"/>
          </a:p>
        </p:txBody>
      </p:sp>
    </p:spTree>
    <p:extLst>
      <p:ext uri="{BB962C8B-B14F-4D97-AF65-F5344CB8AC3E}">
        <p14:creationId xmlns:p14="http://schemas.microsoft.com/office/powerpoint/2010/main" val="336982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6040-EA34-9578-AA01-597DE266CDD4}"/>
              </a:ext>
            </a:extLst>
          </p:cNvPr>
          <p:cNvSpPr>
            <a:spLocks noGrp="1"/>
          </p:cNvSpPr>
          <p:nvPr>
            <p:ph type="title" idx="4294967295"/>
          </p:nvPr>
        </p:nvSpPr>
        <p:spPr>
          <a:xfrm>
            <a:off x="4038600" y="2885300"/>
            <a:ext cx="10515600" cy="1325563"/>
          </a:xfrm>
          <a:prstGeom prst="rect">
            <a:avLst/>
          </a:prstGeom>
        </p:spPr>
        <p:txBody>
          <a:bodyPr/>
          <a:lstStyle/>
          <a:p>
            <a:r>
              <a:rPr lang="en-GB" sz="6000" dirty="0">
                <a:solidFill>
                  <a:schemeClr val="bg1"/>
                </a:solidFill>
              </a:rPr>
              <a:t>Merci !</a:t>
            </a:r>
          </a:p>
        </p:txBody>
      </p:sp>
    </p:spTree>
    <p:extLst>
      <p:ext uri="{BB962C8B-B14F-4D97-AF65-F5344CB8AC3E}">
        <p14:creationId xmlns:p14="http://schemas.microsoft.com/office/powerpoint/2010/main" val="169924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7D4936-25BF-9585-9904-3B119E81C9E3}"/>
              </a:ext>
            </a:extLst>
          </p:cNvPr>
          <p:cNvSpPr>
            <a:spLocks noGrp="1"/>
          </p:cNvSpPr>
          <p:nvPr>
            <p:ph type="title" idx="4294967295"/>
          </p:nvPr>
        </p:nvSpPr>
        <p:spPr>
          <a:xfrm>
            <a:off x="247185" y="758976"/>
            <a:ext cx="10515600" cy="1325563"/>
          </a:xfrm>
          <a:prstGeom prst="rect">
            <a:avLst/>
          </a:prstGeom>
        </p:spPr>
        <p:txBody>
          <a:bodyPr/>
          <a:lstStyle/>
          <a:p>
            <a:r>
              <a:rPr lang="en-GB" sz="2800" b="1" dirty="0">
                <a:solidFill>
                  <a:schemeClr val="bg1"/>
                </a:solidFill>
              </a:rPr>
              <a:t>Introduction</a:t>
            </a:r>
            <a:r>
              <a:rPr lang="en-GB" sz="2800" b="1" baseline="0" dirty="0">
                <a:solidFill>
                  <a:schemeClr val="bg1"/>
                </a:solidFill>
              </a:rPr>
              <a:t> 2</a:t>
            </a:r>
            <a:endParaRPr lang="en-GB" sz="2800" b="1" dirty="0">
              <a:solidFill>
                <a:schemeClr val="bg1"/>
              </a:solidFill>
            </a:endParaRPr>
          </a:p>
        </p:txBody>
      </p:sp>
      <p:sp>
        <p:nvSpPr>
          <p:cNvPr id="2" name="TextBox 1">
            <a:extLst>
              <a:ext uri="{FF2B5EF4-FFF2-40B4-BE49-F238E27FC236}">
                <a16:creationId xmlns:a16="http://schemas.microsoft.com/office/drawing/2014/main" id="{4D366B55-7ACA-91FD-62DA-6FBF6BEC8E01}"/>
              </a:ext>
            </a:extLst>
          </p:cNvPr>
          <p:cNvSpPr txBox="1"/>
          <p:nvPr/>
        </p:nvSpPr>
        <p:spPr>
          <a:xfrm>
            <a:off x="4350003" y="1138292"/>
            <a:ext cx="7236114" cy="4154984"/>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Nous commençons par définir le changement climatique, puis nous explorons tour à tour trois types différents de production d'énergie. Nous vous invitons tout d'abord à faire une pause et à réfléchir à une question. Prenez le temps de réfléchir à chaque question avant de passer à la découverte d'un type particulier de production d'énergie, de l'impact potentiel du changement climatique et des solutions possibles.</a:t>
            </a:r>
          </a:p>
          <a:p>
            <a:pPr latinLnBrk="0"/>
            <a:endParaRPr lang="en-GB" sz="2400" noProof="0" dirty="0">
              <a:solidFill>
                <a:srgbClr val="2B2C30"/>
              </a:solidFill>
              <a:sym typeface="Public Sans"/>
            </a:endParaRPr>
          </a:p>
          <a:p>
            <a:pPr latinLnBrk="0"/>
            <a:r>
              <a:rPr lang="en-GB" sz="2400" dirty="0">
                <a:solidFill>
                  <a:srgbClr val="2B2C30"/>
                </a:solidFill>
                <a:sym typeface="Public Sans"/>
              </a:rPr>
              <a:t>Vous pouvez étudier chaque type de production d'énergie tour à tour. Vous pouvez également sélectionner un type particulier que vous souhaitez explorer en premier via le menu. </a:t>
            </a:r>
            <a:endParaRPr lang="en-GB" sz="2400" noProof="0" dirty="0"/>
          </a:p>
        </p:txBody>
      </p:sp>
      <p:pic>
        <p:nvPicPr>
          <p:cNvPr id="5" name="Picture 4">
            <a:extLst>
              <a:ext uri="{FF2B5EF4-FFF2-40B4-BE49-F238E27FC236}">
                <a16:creationId xmlns:a16="http://schemas.microsoft.com/office/drawing/2014/main" id="{053F54EF-DBB7-FA94-8005-38656F8AF9E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4539"/>
            <a:ext cx="4033382" cy="2688921"/>
          </a:xfrm>
          <a:prstGeom prst="rect">
            <a:avLst/>
          </a:prstGeom>
        </p:spPr>
      </p:pic>
    </p:spTree>
    <p:extLst>
      <p:ext uri="{BB962C8B-B14F-4D97-AF65-F5344CB8AC3E}">
        <p14:creationId xmlns:p14="http://schemas.microsoft.com/office/powerpoint/2010/main" val="240954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F40FD4-E1E0-2E56-7DCF-8A54A92CB1A1}"/>
              </a:ext>
            </a:extLst>
          </p:cNvPr>
          <p:cNvSpPr>
            <a:spLocks noGrp="1"/>
          </p:cNvSpPr>
          <p:nvPr>
            <p:ph type="title" idx="4294967295"/>
          </p:nvPr>
        </p:nvSpPr>
        <p:spPr>
          <a:xfrm>
            <a:off x="390779" y="844628"/>
            <a:ext cx="11710832"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mn-ea"/>
                <a:cs typeface="+mn-cs"/>
              </a:rPr>
              <a:t>Changement climatique et trois types différents de production d'énergie</a:t>
            </a:r>
            <a:endParaRPr lang="en-GB" dirty="0">
              <a:effectLst/>
            </a:endParaRPr>
          </a:p>
          <a:p>
            <a:endParaRPr lang="en-GB" dirty="0"/>
          </a:p>
        </p:txBody>
      </p:sp>
      <p:sp>
        <p:nvSpPr>
          <p:cNvPr id="2" name="TextBox 1">
            <a:extLst>
              <a:ext uri="{FF2B5EF4-FFF2-40B4-BE49-F238E27FC236}">
                <a16:creationId xmlns:a16="http://schemas.microsoft.com/office/drawing/2014/main" id="{1013318B-F51A-DE9B-4143-B6140E6B757E}"/>
              </a:ext>
            </a:extLst>
          </p:cNvPr>
          <p:cNvSpPr txBox="1"/>
          <p:nvPr/>
        </p:nvSpPr>
        <p:spPr>
          <a:xfrm>
            <a:off x="390779" y="2487345"/>
            <a:ext cx="11423738" cy="3785652"/>
          </a:xfrm>
          <a:prstGeom prst="rect">
            <a:avLst/>
          </a:prstGeom>
          <a:noFill/>
        </p:spPr>
        <p:txBody>
          <a:bodyPr wrap="square" lIns="91440" tIns="45720" rIns="91440" bIns="45720" rtlCol="0" anchor="t">
            <a:spAutoFit/>
          </a:bodyPr>
          <a:lstStyle/>
          <a:p>
            <a:pPr marL="342900" indent="-342900" latinLnBrk="0">
              <a:buFont typeface="Arial" panose="020B0604020202020204" pitchFamily="34" charset="0"/>
              <a:buChar char="•"/>
            </a:pPr>
            <a:r>
              <a:rPr lang="en-US" sz="2400" dirty="0">
                <a:ea typeface="Public Sans"/>
                <a:cs typeface="Public Sans"/>
                <a:sym typeface="Public Sans"/>
              </a:rPr>
              <a:t>Pour commencer : Qu'est-ce que le changement climatique ?</a:t>
            </a:r>
          </a:p>
          <a:p>
            <a:pPr marL="342900" indent="-342900" latinLnBrk="0">
              <a:buFont typeface="Arial" panose="020B0604020202020204" pitchFamily="34" charset="0"/>
              <a:buChar char="•"/>
            </a:pPr>
            <a:endParaRPr lang="en-US" sz="2400" dirty="0">
              <a:ea typeface="Public Sans"/>
              <a:cs typeface="Public Sans"/>
            </a:endParaRPr>
          </a:p>
          <a:p>
            <a:pPr marL="342900" indent="-342900">
              <a:buFont typeface="Arial" panose="020B0604020202020204" pitchFamily="34" charset="0"/>
              <a:buChar char="•"/>
            </a:pPr>
            <a:r>
              <a:rPr lang="en-US" sz="2400" dirty="0">
                <a:ea typeface="Public Sans"/>
                <a:cs typeface="Public Sans"/>
              </a:rPr>
              <a:t>Focus sur le changement climatique et les différents types de production d'énergie : </a:t>
            </a:r>
            <a:endParaRPr lang="en-US" sz="2400" dirty="0">
              <a:ea typeface="Public Sans"/>
              <a:cs typeface="Public Sans"/>
              <a:sym typeface="Public Sans"/>
            </a:endParaRPr>
          </a:p>
          <a:p>
            <a:endParaRPr lang="en-US" sz="2400" dirty="0">
              <a:ea typeface="Public Sans"/>
              <a:cs typeface="Public Sans"/>
            </a:endParaRPr>
          </a:p>
          <a:p>
            <a:pPr marL="800100" lvl="1" indent="-342900" latinLnBrk="0">
              <a:buFont typeface="Arial" panose="020B0604020202020204" pitchFamily="34" charset="0"/>
              <a:buChar char="•"/>
            </a:pPr>
            <a:r>
              <a:rPr lang="en-US" sz="2400" dirty="0">
                <a:ea typeface="Public Sans"/>
                <a:cs typeface="Public Sans"/>
                <a:sym typeface="Public Sans"/>
              </a:rPr>
              <a:t>Énergie solaire (panneaux photovoltaïques).</a:t>
            </a:r>
          </a:p>
          <a:p>
            <a:pPr marL="800100" lvl="1" indent="-342900" latinLnBrk="0">
              <a:buFont typeface="Arial" panose="020B0604020202020204" pitchFamily="34" charset="0"/>
              <a:buChar char="•"/>
            </a:pPr>
            <a:r>
              <a:rPr lang="en-US" sz="2400" dirty="0">
                <a:ea typeface="Calibri"/>
                <a:cs typeface="Calibri"/>
                <a:sym typeface="Public Sans"/>
              </a:rPr>
              <a:t>Énergie</a:t>
            </a:r>
            <a:r>
              <a:rPr lang="en-US" sz="2400" dirty="0">
                <a:ea typeface="Public Sans"/>
                <a:cs typeface="Public Sans"/>
                <a:sym typeface="Public Sans"/>
              </a:rPr>
              <a:t> éolienne (éoliennes).</a:t>
            </a:r>
          </a:p>
          <a:p>
            <a:pPr marL="800100" lvl="1" indent="-342900" latinLnBrk="0">
              <a:buFont typeface="Arial" panose="020B0604020202020204" pitchFamily="34" charset="0"/>
              <a:buChar char="•"/>
            </a:pPr>
            <a:r>
              <a:rPr lang="en-US" sz="2400" dirty="0">
                <a:ea typeface="Public Sans"/>
                <a:cs typeface="Public Sans"/>
                <a:sym typeface="Public Sans"/>
              </a:rPr>
              <a:t>Petite hydroélectricité.</a:t>
            </a:r>
          </a:p>
          <a:p>
            <a:pPr lvl="1" latinLnBrk="0"/>
            <a:endParaRPr lang="en-US" sz="2400" dirty="0">
              <a:ea typeface="Public Sans"/>
              <a:cs typeface="Public Sans"/>
              <a:sym typeface="Public Sans"/>
            </a:endParaRP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Atténuer l'impact du changement climatique sur les sources d'énergie renouvelables.</a:t>
            </a:r>
          </a:p>
          <a:p>
            <a:pPr marL="342900" indent="-342900" latinLnBrk="0">
              <a:buFont typeface="Arial" panose="020B0604020202020204" pitchFamily="34" charset="0"/>
              <a:buChar char="•"/>
            </a:pPr>
            <a:endParaRPr lang="en-US" sz="2400" dirty="0">
              <a:ea typeface="Public Sans"/>
              <a:cs typeface="Public Sans"/>
            </a:endParaRPr>
          </a:p>
        </p:txBody>
      </p:sp>
    </p:spTree>
    <p:extLst>
      <p:ext uri="{BB962C8B-B14F-4D97-AF65-F5344CB8AC3E}">
        <p14:creationId xmlns:p14="http://schemas.microsoft.com/office/powerpoint/2010/main" val="389925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34167-31C4-F81D-100A-E2C8FE2F46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DC39A2-3DE5-1035-5332-5053CEF5BB84}"/>
              </a:ext>
            </a:extLst>
          </p:cNvPr>
          <p:cNvSpPr>
            <a:spLocks noGrp="1"/>
          </p:cNvSpPr>
          <p:nvPr>
            <p:ph type="title" idx="4294967295"/>
          </p:nvPr>
        </p:nvSpPr>
        <p:spPr>
          <a:xfrm>
            <a:off x="250521" y="801666"/>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Qu'est-ce que le changement climatique ? </a:t>
            </a:r>
            <a:endParaRPr lang="en-GB" dirty="0">
              <a:effectLst/>
            </a:endParaRPr>
          </a:p>
          <a:p>
            <a:endParaRPr lang="en-GB" dirty="0"/>
          </a:p>
        </p:txBody>
      </p:sp>
      <p:pic>
        <p:nvPicPr>
          <p:cNvPr id="5" name="Picture 4">
            <a:extLst>
              <a:ext uri="{FF2B5EF4-FFF2-40B4-BE49-F238E27FC236}">
                <a16:creationId xmlns:a16="http://schemas.microsoft.com/office/drawing/2014/main" id="{195F7F43-3B7B-A497-064A-33BEB066F9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627334"/>
            <a:ext cx="3429000" cy="3429000"/>
          </a:xfrm>
          <a:prstGeom prst="rect">
            <a:avLst/>
          </a:prstGeom>
        </p:spPr>
      </p:pic>
      <p:sp>
        <p:nvSpPr>
          <p:cNvPr id="6" name="TextBox 5">
            <a:extLst>
              <a:ext uri="{FF2B5EF4-FFF2-40B4-BE49-F238E27FC236}">
                <a16:creationId xmlns:a16="http://schemas.microsoft.com/office/drawing/2014/main" id="{BCBC3EFB-6EA2-73C5-A404-54EB71533BD8}"/>
              </a:ext>
              <a:ext uri="{C183D7F6-B498-43B3-948B-1728B52AA6E4}">
                <adec:decorative xmlns:adec="http://schemas.microsoft.com/office/drawing/2017/decorative" val="0"/>
              </a:ext>
            </a:extLst>
          </p:cNvPr>
          <p:cNvSpPr txBox="1"/>
          <p:nvPr/>
        </p:nvSpPr>
        <p:spPr>
          <a:xfrm>
            <a:off x="4058433" y="2264342"/>
            <a:ext cx="7503089" cy="4401205"/>
          </a:xfrm>
          <a:prstGeom prst="rect">
            <a:avLst/>
          </a:prstGeom>
          <a:noFill/>
        </p:spPr>
        <p:txBody>
          <a:bodyPr wrap="square" lIns="91440" tIns="45720" rIns="91440" bIns="45720" rtlCol="0" anchor="t">
            <a:spAutoFit/>
          </a:bodyPr>
          <a:lstStyle/>
          <a:p>
            <a:pPr latinLnBrk="0"/>
            <a:r>
              <a:rPr lang="en-GB" sz="2000" dirty="0">
                <a:ea typeface="Public Sans"/>
                <a:cs typeface="Public Sans"/>
                <a:sym typeface="Public Sans"/>
              </a:rPr>
              <a:t>« </a:t>
            </a:r>
            <a:r>
              <a:rPr lang="en-GB" sz="2000" dirty="0">
                <a:ea typeface="Roboto"/>
                <a:cs typeface="Roboto"/>
              </a:rPr>
              <a:t>Le changement climatique désigne les variations à long terme des températures et des conditions météorologiques. Ces variations peuvent être naturelles, dues à des changements dans l'activité solaire ou à de grandes éruptions volcaniques. </a:t>
            </a:r>
          </a:p>
          <a:p>
            <a:pPr latinLnBrk="0"/>
            <a:endParaRPr lang="en-GB" sz="2000" dirty="0">
              <a:ea typeface="Roboto"/>
              <a:cs typeface="Roboto"/>
            </a:endParaRPr>
          </a:p>
          <a:p>
            <a:pPr latinLnBrk="0"/>
            <a:r>
              <a:rPr lang="en-GB" sz="2000" dirty="0">
                <a:ea typeface="Roboto"/>
                <a:cs typeface="Roboto"/>
              </a:rPr>
              <a:t>Mais depuis les années 1800, </a:t>
            </a:r>
            <a:r>
              <a:rPr lang="en-GB" sz="2000" dirty="0">
                <a:ea typeface="Roboto"/>
                <a:cs typeface="Roboto"/>
                <a:hlinkClick r:id="rId4">
                  <a:extLst>
                    <a:ext uri="{A12FA001-AC4F-418D-AE19-62706E023703}">
                      <ahyp:hlinkClr xmlns:ahyp="http://schemas.microsoft.com/office/drawing/2018/hyperlinkcolor" val="tx"/>
                    </a:ext>
                  </a:extLst>
                </a:hlinkClick>
              </a:rPr>
              <a:t>les activités humaines sont le principal facteur du changement climatique</a:t>
            </a:r>
            <a:r>
              <a:rPr lang="en-GB" sz="2000" dirty="0">
                <a:ea typeface="Roboto"/>
                <a:cs typeface="Roboto"/>
              </a:rPr>
              <a:t>, principalement en raison de la combustion de combustibles fossiles tels que le charbon, le pétrole et le gaz. </a:t>
            </a:r>
          </a:p>
          <a:p>
            <a:pPr latinLnBrk="0"/>
            <a:endParaRPr lang="en-GB" sz="2000" dirty="0">
              <a:ea typeface="Roboto"/>
              <a:cs typeface="Roboto"/>
            </a:endParaRPr>
          </a:p>
          <a:p>
            <a:pPr latinLnBrk="0"/>
            <a:r>
              <a:rPr lang="en-GB" sz="2000" dirty="0">
                <a:ea typeface="Roboto"/>
                <a:cs typeface="Roboto"/>
              </a:rPr>
              <a:t>La combustion de combustibles fossiles génère des émissions de gaz à effet de serre qui agissent comme une couverture enveloppant la Terre, piégeant la chaleur du soleil et augmentant les températures. » (</a:t>
            </a:r>
            <a:r>
              <a:rPr lang="en-GB" sz="2000" dirty="0">
                <a:ea typeface="Roboto"/>
                <a:cs typeface="Roboto"/>
                <a:hlinkClick r:id="rId5">
                  <a:extLst>
                    <a:ext uri="{A12FA001-AC4F-418D-AE19-62706E023703}">
                      <ahyp:hlinkClr xmlns:ahyp="http://schemas.microsoft.com/office/drawing/2018/hyperlinkcolor" val="tx"/>
                    </a:ext>
                  </a:extLst>
                </a:hlinkClick>
              </a:rPr>
              <a:t>Nations Unies</a:t>
            </a:r>
            <a:r>
              <a:rPr lang="en-GB" sz="2000" dirty="0">
                <a:ea typeface="Roboto"/>
                <a:cs typeface="Roboto"/>
              </a:rPr>
              <a:t>) </a:t>
            </a:r>
            <a:endParaRPr lang="en-GB" sz="2000" dirty="0"/>
          </a:p>
        </p:txBody>
      </p:sp>
    </p:spTree>
    <p:extLst>
      <p:ext uri="{BB962C8B-B14F-4D97-AF65-F5344CB8AC3E}">
        <p14:creationId xmlns:p14="http://schemas.microsoft.com/office/powerpoint/2010/main" val="160606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9402D-7AA3-CA70-A164-ED3D50AE94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7D99A-AA02-4E8C-8B1C-0BAA15EB04CF}"/>
              </a:ext>
            </a:extLst>
          </p:cNvPr>
          <p:cNvSpPr>
            <a:spLocks noGrp="1"/>
          </p:cNvSpPr>
          <p:nvPr>
            <p:ph type="title" idx="4294967295"/>
          </p:nvPr>
        </p:nvSpPr>
        <p:spPr>
          <a:xfrm>
            <a:off x="392152" y="801666"/>
            <a:ext cx="10515600" cy="1325563"/>
          </a:xfrm>
          <a:prstGeom prst="rect">
            <a:avLst/>
          </a:prstGeom>
        </p:spPr>
        <p:txBody>
          <a:bodyPr/>
          <a:lstStyle/>
          <a:p>
            <a:pPr latinLnBrk="0"/>
            <a:r>
              <a:rPr lang="en-GB" sz="2800" b="1" dirty="0">
                <a:solidFill>
                  <a:schemeClr val="bg1"/>
                </a:solidFill>
              </a:rPr>
              <a:t>Qu'est-ce que le changement climatique ? Réduire les émissions de gaz à effet de serre</a:t>
            </a:r>
          </a:p>
        </p:txBody>
      </p:sp>
      <p:pic>
        <p:nvPicPr>
          <p:cNvPr id="5" name="Picture 4">
            <a:extLst>
              <a:ext uri="{FF2B5EF4-FFF2-40B4-BE49-F238E27FC236}">
                <a16:creationId xmlns:a16="http://schemas.microsoft.com/office/drawing/2014/main" id="{BB54A7EC-130B-2AA6-8B4B-14991B3434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627334"/>
            <a:ext cx="3429000" cy="3429000"/>
          </a:xfrm>
          <a:prstGeom prst="rect">
            <a:avLst/>
          </a:prstGeom>
        </p:spPr>
      </p:pic>
      <p:sp>
        <p:nvSpPr>
          <p:cNvPr id="6" name="TextBox 5">
            <a:extLst>
              <a:ext uri="{FF2B5EF4-FFF2-40B4-BE49-F238E27FC236}">
                <a16:creationId xmlns:a16="http://schemas.microsoft.com/office/drawing/2014/main" id="{0698FE26-8855-FDC1-4976-215061E57FEA}"/>
              </a:ext>
              <a:ext uri="{C183D7F6-B498-43B3-948B-1728B52AA6E4}">
                <adec:decorative xmlns:adec="http://schemas.microsoft.com/office/drawing/2017/decorative" val="0"/>
              </a:ext>
            </a:extLst>
          </p:cNvPr>
          <p:cNvSpPr txBox="1"/>
          <p:nvPr/>
        </p:nvSpPr>
        <p:spPr>
          <a:xfrm>
            <a:off x="4210016" y="2191012"/>
            <a:ext cx="7541439" cy="3416320"/>
          </a:xfrm>
          <a:prstGeom prst="rect">
            <a:avLst/>
          </a:prstGeom>
          <a:noFill/>
        </p:spPr>
        <p:txBody>
          <a:bodyPr wrap="square" lIns="91440" tIns="45720" rIns="91440" bIns="45720" rtlCol="0" anchor="t">
            <a:spAutoFit/>
          </a:bodyPr>
          <a:lstStyle/>
          <a:p>
            <a:pPr latinLnBrk="0"/>
            <a:r>
              <a:rPr lang="en-GB" sz="2400" dirty="0">
                <a:ea typeface="Public Sans"/>
                <a:cs typeface="Public Sans"/>
                <a:sym typeface="Public Sans"/>
              </a:rPr>
              <a:t>Comme l'explique l'Organisation </a:t>
            </a:r>
            <a:r>
              <a:rPr lang="en-GB" sz="2400" dirty="0">
                <a:ea typeface="Public Sans"/>
                <a:cs typeface="Public Sans"/>
                <a:sym typeface="Public Sans"/>
                <a:hlinkClick r:id="rId4"/>
              </a:rPr>
              <a:t>des Nations Unies</a:t>
            </a:r>
            <a:r>
              <a:rPr lang="en-GB" sz="2400" dirty="0">
                <a:ea typeface="Public Sans"/>
                <a:cs typeface="Public Sans"/>
                <a:sym typeface="Public Sans"/>
              </a:rPr>
              <a:t>, nous pouvons lutter contre le changement climatique en réduisant les émissions de gaz à effet de serre. Pour ce faire, nous devons : </a:t>
            </a:r>
          </a:p>
          <a:p>
            <a:pPr latinLnBrk="0"/>
            <a:endParaRPr lang="en-GB" sz="2400" dirty="0">
              <a:ea typeface="Public Sans"/>
              <a:cs typeface="Public Sans"/>
              <a:sym typeface="Public Sans"/>
            </a:endParaRPr>
          </a:p>
          <a:p>
            <a:pPr marL="342900" indent="-342900" latinLnBrk="0">
              <a:buFont typeface="Arial" panose="020B0604020202020204" pitchFamily="34" charset="0"/>
              <a:buChar char="•"/>
            </a:pPr>
            <a:r>
              <a:rPr lang="en-GB" sz="2400" dirty="0">
                <a:ea typeface="Public Sans"/>
                <a:cs typeface="Public Sans"/>
                <a:sym typeface="Public Sans"/>
              </a:rPr>
              <a:t>Abandonner les combustibles fossiles (tels que le charbon et le pétrole) au profit de sources d'énergie renouvelables (telles que l'énergie solaire et éolienne).</a:t>
            </a:r>
          </a:p>
          <a:p>
            <a:pPr marL="342900" indent="-342900" latinLnBrk="0">
              <a:buFont typeface="Arial" panose="020B0604020202020204" pitchFamily="34" charset="0"/>
              <a:buChar char="•"/>
            </a:pPr>
            <a:r>
              <a:rPr lang="en-GB" sz="2400" dirty="0">
                <a:ea typeface="Public Sans"/>
                <a:cs typeface="Public Sans"/>
                <a:sym typeface="Public Sans"/>
              </a:rPr>
              <a:t>Nous adapter aux effets du changement climatique.</a:t>
            </a:r>
          </a:p>
          <a:p>
            <a:pPr marL="342900" indent="-342900" latinLnBrk="0">
              <a:buFont typeface="Arial" panose="020B0604020202020204" pitchFamily="34" charset="0"/>
              <a:buChar char="•"/>
            </a:pPr>
            <a:r>
              <a:rPr lang="en-GB" sz="2400" dirty="0">
                <a:ea typeface="Public Sans"/>
                <a:cs typeface="Public Sans"/>
                <a:sym typeface="Public Sans"/>
              </a:rPr>
              <a:t>Investir dans le changement. Des investissements sont nécessaires, tant de la part des gouvernements que des entreprises. </a:t>
            </a:r>
          </a:p>
        </p:txBody>
      </p:sp>
    </p:spTree>
    <p:extLst>
      <p:ext uri="{BB962C8B-B14F-4D97-AF65-F5344CB8AC3E}">
        <p14:creationId xmlns:p14="http://schemas.microsoft.com/office/powerpoint/2010/main" val="200641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81C1F-E6D4-7797-0566-5519F15B2FFB}"/>
              </a:ext>
            </a:extLst>
          </p:cNvPr>
          <p:cNvSpPr>
            <a:spLocks noGrp="1"/>
          </p:cNvSpPr>
          <p:nvPr>
            <p:ph type="title" idx="4294967295"/>
          </p:nvPr>
        </p:nvSpPr>
        <p:spPr>
          <a:xfrm>
            <a:off x="436755" y="911535"/>
            <a:ext cx="11755245"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mn-ea"/>
                <a:cs typeface="+mn-cs"/>
              </a:rPr>
              <a:t>Différents types de production d'énergie : solaire (panneaux photovoltaïques) - Introduction</a:t>
            </a:r>
            <a:endParaRPr lang="en-GB" dirty="0">
              <a:effectLst/>
            </a:endParaRPr>
          </a:p>
          <a:p>
            <a:endParaRPr lang="en-GB" dirty="0"/>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Quel est l'impact potentiel du changement climatique sur l'énergie solaire ?</a:t>
            </a:r>
            <a:endParaRPr lang="en-GB" sz="4800" i="1" dirty="0">
              <a:solidFill>
                <a:schemeClr val="accent5"/>
              </a:solidFill>
            </a:endParaRPr>
          </a:p>
        </p:txBody>
      </p:sp>
    </p:spTree>
    <p:extLst>
      <p:ext uri="{BB962C8B-B14F-4D97-AF65-F5344CB8AC3E}">
        <p14:creationId xmlns:p14="http://schemas.microsoft.com/office/powerpoint/2010/main" val="235351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3D41E6-E870-2405-A797-B19B3AA777C8}"/>
              </a:ext>
            </a:extLst>
          </p:cNvPr>
          <p:cNvSpPr>
            <a:spLocks noGrp="1"/>
          </p:cNvSpPr>
          <p:nvPr>
            <p:ph type="title" idx="4294967295"/>
          </p:nvPr>
        </p:nvSpPr>
        <p:spPr>
          <a:xfrm>
            <a:off x="381000" y="822325"/>
            <a:ext cx="11764754"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mn-ea"/>
                <a:cs typeface="+mn-cs"/>
              </a:rPr>
              <a:t>Différents types de production d'énergie : solaire (panneaux photovoltaïques)</a:t>
            </a:r>
            <a:endParaRPr lang="en-GB" dirty="0">
              <a:effectLst/>
            </a:endParaRPr>
          </a:p>
          <a:p>
            <a:endParaRPr lang="en-GB" dirty="0"/>
          </a:p>
        </p:txBody>
      </p:sp>
      <p:sp>
        <p:nvSpPr>
          <p:cNvPr id="4" name="TextBox 3">
            <a:extLst>
              <a:ext uri="{FF2B5EF4-FFF2-40B4-BE49-F238E27FC236}">
                <a16:creationId xmlns:a16="http://schemas.microsoft.com/office/drawing/2014/main" id="{CB33C395-3CC3-4B54-6421-D833B99114A3}"/>
              </a:ext>
            </a:extLst>
          </p:cNvPr>
          <p:cNvSpPr txBox="1"/>
          <p:nvPr/>
        </p:nvSpPr>
        <p:spPr>
          <a:xfrm>
            <a:off x="4459266" y="2269529"/>
            <a:ext cx="7355251" cy="3477875"/>
          </a:xfrm>
          <a:prstGeom prst="rect">
            <a:avLst/>
          </a:prstGeom>
          <a:noFill/>
        </p:spPr>
        <p:txBody>
          <a:bodyPr wrap="square" rtlCol="0">
            <a:spAutoFit/>
          </a:bodyPr>
          <a:lstStyle/>
          <a:p>
            <a:pPr latinLnBrk="0"/>
            <a:r>
              <a:rPr lang="en-US" sz="2000" dirty="0">
                <a:ea typeface="Public Sans"/>
                <a:cs typeface="Public Sans"/>
                <a:sym typeface="Public Sans"/>
              </a:rPr>
              <a:t>Le photovoltaïque est une méthode de production d'électricité qui consiste à utiliser des cellules solaires pour convertir l'énergie du soleil en électricité. Ces cellules sont assemblées en panneaux solaires, puis installées au sol, sur les toits ou flottant sur des barrages ou des lacs.</a:t>
            </a:r>
          </a:p>
          <a:p>
            <a:pPr latinLnBrk="0"/>
            <a:endParaRPr lang="en-US" sz="2000" dirty="0">
              <a:ea typeface="Public Sans"/>
              <a:cs typeface="Public Sans"/>
              <a:sym typeface="Public Sans"/>
            </a:endParaRPr>
          </a:p>
          <a:p>
            <a:pPr latinLnBrk="0"/>
            <a:r>
              <a:rPr lang="en-US" sz="2000" dirty="0">
                <a:ea typeface="Public Sans"/>
                <a:cs typeface="Public Sans"/>
                <a:sym typeface="Public Sans"/>
              </a:rPr>
              <a:t>La technologie photovoltaïque est de plus en plus utilisée dans le monde entier. Année après année, le photovoltaïque représente une part croissante du mix énergétique de l'UE. En 2024, la production d'électricité photovoltaïque de l'UE représentait 11 % de la production brute d'électricité de l'UE, selon </a:t>
            </a:r>
            <a:r>
              <a:rPr lang="en-US" sz="2000" dirty="0">
                <a:ea typeface="Public Sans"/>
                <a:cs typeface="Public Sans"/>
                <a:sym typeface="Public Sans"/>
                <a:hlinkClick r:id="rId3"/>
              </a:rPr>
              <a:t>Ember</a:t>
            </a:r>
            <a:r>
              <a:rPr lang="en-US" sz="2000" dirty="0">
                <a:ea typeface="Public Sans"/>
                <a:cs typeface="Public Sans"/>
                <a:sym typeface="Public Sans"/>
              </a:rPr>
              <a:t>.</a:t>
            </a:r>
          </a:p>
        </p:txBody>
      </p:sp>
      <p:pic>
        <p:nvPicPr>
          <p:cNvPr id="2" name="Picture 1">
            <a:extLst>
              <a:ext uri="{FF2B5EF4-FFF2-40B4-BE49-F238E27FC236}">
                <a16:creationId xmlns:a16="http://schemas.microsoft.com/office/drawing/2014/main" id="{CEEAC485-0DD5-FADD-EF0D-2ADDF90641B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56" y="2990209"/>
            <a:ext cx="4070437" cy="2713625"/>
          </a:xfrm>
          <a:prstGeom prst="rect">
            <a:avLst/>
          </a:prstGeom>
        </p:spPr>
      </p:pic>
    </p:spTree>
    <p:extLst>
      <p:ext uri="{BB962C8B-B14F-4D97-AF65-F5344CB8AC3E}">
        <p14:creationId xmlns:p14="http://schemas.microsoft.com/office/powerpoint/2010/main" val="53601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D6FD0-60D9-7054-1AF4-4C5954C6A1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7C2D84-B999-85A7-C6D8-4189F18B4B3D}"/>
              </a:ext>
            </a:extLst>
          </p:cNvPr>
          <p:cNvSpPr>
            <a:spLocks noGrp="1"/>
          </p:cNvSpPr>
          <p:nvPr>
            <p:ph type="title" idx="4294967295"/>
          </p:nvPr>
        </p:nvSpPr>
        <p:spPr>
          <a:xfrm>
            <a:off x="380999" y="788871"/>
            <a:ext cx="11571303"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mn-ea"/>
                <a:cs typeface="+mn-cs"/>
              </a:rPr>
              <a:t>Quel est l'impact potentiel du changement climatique sur l'énergie solaire ?</a:t>
            </a:r>
            <a:endParaRPr lang="en-GB" dirty="0">
              <a:effectLst/>
            </a:endParaRPr>
          </a:p>
          <a:p>
            <a:endParaRPr lang="en-GB" dirty="0"/>
          </a:p>
        </p:txBody>
      </p:sp>
      <p:sp>
        <p:nvSpPr>
          <p:cNvPr id="4" name="TextBox 3">
            <a:extLst>
              <a:ext uri="{FF2B5EF4-FFF2-40B4-BE49-F238E27FC236}">
                <a16:creationId xmlns:a16="http://schemas.microsoft.com/office/drawing/2014/main" id="{E89D4953-F522-1DC0-5021-75B2160CEB19}"/>
              </a:ext>
            </a:extLst>
          </p:cNvPr>
          <p:cNvSpPr txBox="1"/>
          <p:nvPr/>
        </p:nvSpPr>
        <p:spPr>
          <a:xfrm>
            <a:off x="4321478" y="2171624"/>
            <a:ext cx="7630824" cy="4154984"/>
          </a:xfrm>
          <a:prstGeom prst="rect">
            <a:avLst/>
          </a:prstGeom>
          <a:noFill/>
        </p:spPr>
        <p:txBody>
          <a:bodyPr wrap="square" lIns="91440" tIns="45720" rIns="91440" bIns="45720" rtlCol="0" anchor="t">
            <a:spAutoFit/>
          </a:bodyPr>
          <a:lstStyle/>
          <a:p>
            <a:pPr marL="342900" indent="-342900" latinLnBrk="0">
              <a:buFont typeface="Arial" panose="020B0604020202020204" pitchFamily="34" charset="0"/>
              <a:buChar char="•"/>
            </a:pPr>
            <a:r>
              <a:rPr lang="en-GB" sz="2400" noProof="0" dirty="0">
                <a:ea typeface="Public Sans"/>
                <a:cs typeface="Public Sans"/>
                <a:sym typeface="Public Sans"/>
              </a:rPr>
              <a:t>Les ouragans et les tornades peuvent être très violents et imprévisibles. Ce type de phénomène météorologique peut causer des dommages physiques importants aux systèmes photovoltaïques solaires et à leurs composants électriques, en les déplaçant et en les endommageant (Okonkwo et al, 2025). </a:t>
            </a:r>
          </a:p>
          <a:p>
            <a:pPr marL="342900" indent="-342900" latinLnBrk="0">
              <a:buFont typeface="Arial" panose="020B0604020202020204" pitchFamily="34" charset="0"/>
              <a:buChar char="•"/>
            </a:pPr>
            <a:r>
              <a:rPr lang="en-GB" sz="2400" dirty="0">
                <a:ea typeface="Public Sans"/>
                <a:cs typeface="Public Sans"/>
                <a:sym typeface="Public Sans"/>
              </a:rPr>
              <a:t>Les batteries des panneaux solaires peuvent également être endommagées par des températures élevées. L'isolation peut offrir une certaine protection.</a:t>
            </a:r>
            <a:endParaRPr lang="en-GB" sz="2400" noProof="0" dirty="0">
              <a:ea typeface="Public Sans"/>
              <a:cs typeface="Public Sans"/>
            </a:endParaRPr>
          </a:p>
          <a:p>
            <a:pPr marL="342900" indent="-342900" latinLnBrk="0">
              <a:buFont typeface="Arial" panose="020B0604020202020204" pitchFamily="34" charset="0"/>
              <a:buChar char="•"/>
            </a:pPr>
            <a:r>
              <a:rPr lang="en-GB" sz="2400" noProof="0" dirty="0">
                <a:ea typeface="Public Sans"/>
                <a:cs typeface="Public Sans"/>
                <a:sym typeface="Public Sans"/>
              </a:rPr>
              <a:t>L'utilisation de l'énergie solaire pourrait augmenter dans les zones climatiques tempérées où l'ensoleillement direct est plus important (Welt der </a:t>
            </a:r>
            <a:r>
              <a:rPr lang="en-GB" sz="2400" noProof="0" dirty="0" err="1">
                <a:ea typeface="Public Sans"/>
                <a:cs typeface="Public Sans"/>
                <a:sym typeface="Public Sans"/>
              </a:rPr>
              <a:t>Physik</a:t>
            </a:r>
            <a:r>
              <a:rPr lang="en-GB" sz="2400" noProof="0" dirty="0">
                <a:ea typeface="Public Sans"/>
                <a:cs typeface="Public Sans"/>
                <a:sym typeface="Public Sans"/>
              </a:rPr>
              <a:t>, 2021).</a:t>
            </a:r>
            <a:endParaRPr lang="en-GB" sz="2400" noProof="0" dirty="0">
              <a:ea typeface="Public Sans"/>
              <a:cs typeface="Public Sans"/>
            </a:endParaRPr>
          </a:p>
          <a:p>
            <a:pPr latinLnBrk="0"/>
            <a:endParaRPr lang="en-GB" sz="2400" noProof="0" dirty="0">
              <a:ea typeface="Public Sans"/>
              <a:cs typeface="Public Sans"/>
              <a:sym typeface="Public Sans"/>
            </a:endParaRPr>
          </a:p>
        </p:txBody>
      </p:sp>
      <p:pic>
        <p:nvPicPr>
          <p:cNvPr id="3" name="Picture 2">
            <a:extLst>
              <a:ext uri="{FF2B5EF4-FFF2-40B4-BE49-F238E27FC236}">
                <a16:creationId xmlns:a16="http://schemas.microsoft.com/office/drawing/2014/main" id="{E1865EF6-35E3-158D-9060-3A865669AB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56" y="2990209"/>
            <a:ext cx="4070437" cy="2713625"/>
          </a:xfrm>
          <a:prstGeom prst="rect">
            <a:avLst/>
          </a:prstGeom>
        </p:spPr>
      </p:pic>
    </p:spTree>
    <p:extLst>
      <p:ext uri="{BB962C8B-B14F-4D97-AF65-F5344CB8AC3E}">
        <p14:creationId xmlns:p14="http://schemas.microsoft.com/office/powerpoint/2010/main" val="329836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2.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3.xml><?xml version="1.0" encoding="utf-8"?>
<ds:datastoreItem xmlns:ds="http://schemas.openxmlformats.org/officeDocument/2006/customXml" ds:itemID="{75A7B447-EFD0-4570-AD76-2696A86D67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526</TotalTime>
  <Words>5636</Words>
  <Application>Microsoft Macintosh PowerPoint</Application>
  <PresentationFormat>Widescreen</PresentationFormat>
  <Paragraphs>305</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맑은 고딕</vt:lpstr>
      <vt:lpstr>Arial</vt:lpstr>
      <vt:lpstr>Calibri</vt:lpstr>
      <vt:lpstr>Public Sans</vt:lpstr>
      <vt:lpstr>Roboto</vt:lpstr>
      <vt:lpstr>Every1 slide master</vt:lpstr>
      <vt:lpstr>Comment le changement climatique impacte-t-il les énergies renouvelables?</vt:lpstr>
      <vt:lpstr>Introduction 1</vt:lpstr>
      <vt:lpstr>Introduction 2</vt:lpstr>
      <vt:lpstr>Changement climatique et trois types différents de production d'énergie </vt:lpstr>
      <vt:lpstr>Qu'est-ce que le changement climatique ?  </vt:lpstr>
      <vt:lpstr>Qu'est-ce que le changement climatique ? Réduire les émissions de gaz à effet de serre</vt:lpstr>
      <vt:lpstr>Différents types de production d'énergie : solaire (panneaux photovoltaïques) - Introduction </vt:lpstr>
      <vt:lpstr>Différents types de production d'énergie : solaire (panneaux photovoltaïques) </vt:lpstr>
      <vt:lpstr>Quel est l'impact potentiel du changement climatique sur l'énergie solaire ? </vt:lpstr>
      <vt:lpstr>Différents types de production d'énergie : Éolien (éoliennes) - Introduction </vt:lpstr>
      <vt:lpstr>Différents types de production d'énergie : Éolien (éoliennes) 1 </vt:lpstr>
      <vt:lpstr>Différents types de production d'énergie : Éolien (éoliennes) 2 </vt:lpstr>
      <vt:lpstr>Quel est l'impact potentiel du changement climatique sur l'énergie éolienne ? </vt:lpstr>
      <vt:lpstr>Différents types de production d'énergie : la petite hydroélectricité - Introduction </vt:lpstr>
      <vt:lpstr>Différents types de production d'énergie : la petite hydroélectricité </vt:lpstr>
      <vt:lpstr>Quel est l'impact potentiel du changement climatique sur les petites centrales hydroélectriques ? </vt:lpstr>
      <vt:lpstr>Atténuer l'impact du changement climatique sur les sources d'énergie renouvelables - Introduction </vt:lpstr>
      <vt:lpstr>Atténuer l'impact du changement climatique sur les sources d'énergie renouvelables 1 </vt:lpstr>
      <vt:lpstr>Atténuer l'impact du changement climatique sur les sources d'énergie renouvelables 2 </vt:lpstr>
      <vt:lpstr>Atténuer l'impact du changement climatique sur les sources d'énergie renouvelables 3 </vt:lpstr>
      <vt:lpstr>Prochaines étapes </vt:lpstr>
      <vt:lpstr>Remerciements 1 </vt:lpstr>
      <vt:lpstr>Remerciements 2 </vt:lpstr>
      <vt:lpstr>Merci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51</cp:revision>
  <cp:lastPrinted>2025-03-21T11:31:47Z</cp:lastPrinted>
  <dcterms:created xsi:type="dcterms:W3CDTF">2019-04-06T05:20:47Z</dcterms:created>
  <dcterms:modified xsi:type="dcterms:W3CDTF">2026-03-17T16:43:43Z</dcterms:modified>
  <cp:category/>
</cp:coreProperties>
</file>