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89" r:id="rId6"/>
    <p:sldId id="290" r:id="rId7"/>
    <p:sldId id="303" r:id="rId8"/>
    <p:sldId id="286" r:id="rId9"/>
    <p:sldId id="287" r:id="rId10"/>
    <p:sldId id="294" r:id="rId11"/>
    <p:sldId id="257" r:id="rId12"/>
    <p:sldId id="304" r:id="rId13"/>
    <p:sldId id="278" r:id="rId14"/>
    <p:sldId id="279" r:id="rId15"/>
    <p:sldId id="280" r:id="rId16"/>
    <p:sldId id="272" r:id="rId17"/>
    <p:sldId id="293" r:id="rId18"/>
    <p:sldId id="292" r:id="rId19"/>
    <p:sldId id="275" r:id="rId20"/>
    <p:sldId id="295" r:id="rId21"/>
    <p:sldId id="301" r:id="rId22"/>
    <p:sldId id="299" r:id="rId23"/>
    <p:sldId id="302" r:id="rId24"/>
    <p:sldId id="305" r:id="rId25"/>
    <p:sldId id="274" r:id="rId26"/>
    <p:sldId id="298" r:id="rId27"/>
    <p:sldId id="276" r:id="rId28"/>
    <p:sldId id="297" r:id="rId29"/>
    <p:sldId id="267" r:id="rId30"/>
    <p:sldId id="29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QkbFtscPaPQBW51YIrbDA==" hashData="CUFvlJpn6cm7UYwawyt05MdSPH5oYCElRDCWCrFavTj+R9ANwLsgQrkCzugYMU5X15WaKrxfwTrN5ET3u56Qv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B9D1"/>
    <a:srgbClr val="002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8912" autoAdjust="0"/>
  </p:normalViewPr>
  <p:slideViewPr>
    <p:cSldViewPr snapToGrid="0">
      <p:cViewPr>
        <p:scale>
          <a:sx n="49" d="100"/>
          <a:sy n="49" d="100"/>
        </p:scale>
        <p:origin x="1973"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10/26/2022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‹Nº›</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Al final de esta conferencia, serás capaz de</a:t>
            </a:r>
            <a:br>
              <a:rPr lang="en-GB" dirty="0">
                <a:cs typeface="+mn-lt"/>
              </a:rPr>
            </a:br>
            <a:r>
              <a:rPr lang="en-GB" dirty="0">
                <a:cs typeface="Calibri"/>
              </a:rPr>
              <a:t>1) </a:t>
            </a:r>
            <a:r>
              <a:rPr lang="en-GB" dirty="0"/>
              <a:t>Comprender los fundamentos del cambio climático y sus causas </a:t>
            </a:r>
            <a:endParaRPr lang="en-US" dirty="0"/>
          </a:p>
          <a:p>
            <a:r>
              <a:rPr lang="en-GB" dirty="0"/>
              <a:t>2) Entender los fundamentos de las emisiones de gases de efecto invernadero </a:t>
            </a:r>
            <a:endParaRPr lang="en-GB" dirty="0">
              <a:cs typeface="Calibri"/>
            </a:endParaRPr>
          </a:p>
          <a:p>
            <a:r>
              <a:rPr lang="en-GB" dirty="0"/>
              <a:t>3) Conozca las fuentes significativas de emisiones de gases de efecto invernadero </a:t>
            </a:r>
            <a:endParaRPr lang="en-GB" dirty="0">
              <a:cs typeface="Calibri"/>
            </a:endParaRPr>
          </a:p>
          <a:p>
            <a:r>
              <a:rPr lang="en-GB" dirty="0"/>
              <a:t>4) Conozca las vías para reducir las emisiones de gases de efecto invernadero</a:t>
            </a:r>
            <a:endParaRPr lang="en-GB"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312229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i="0" dirty="0">
                <a:solidFill>
                  <a:srgbClr val="1D3D63"/>
                </a:solidFill>
                <a:effectLst/>
                <a:latin typeface="Playfair Display"/>
              </a:rPr>
              <a:t>Las emisiones mundiales aún no han alcanzado su punto máximo. </a:t>
            </a:r>
            <a:r>
              <a:rPr lang="en-GB" dirty="0"/>
              <a:t>Aproximadamente la mitad de las emisiones antropogénicas -causadas por el hombre- de dióxido de carbono desde el inicio de la revolución industrial en 1750 y 2011 se han producido en los últimos 40 años. </a:t>
            </a:r>
            <a:endParaRPr lang="en-GB" b="0" i="0" dirty="0">
              <a:solidFill>
                <a:srgbClr val="1D3D63"/>
              </a:solidFill>
              <a:effectLst/>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D3D63"/>
              </a:solidFill>
              <a:effectLst/>
              <a:latin typeface="Lato"/>
            </a:endParaRPr>
          </a:p>
          <a:p>
            <a:pPr>
              <a:defRPr/>
            </a:pPr>
            <a:r>
              <a:rPr lang="en-US" b="0" i="0" dirty="0">
                <a:solidFill>
                  <a:srgbClr val="1D3D63"/>
                </a:solidFill>
                <a:effectLst/>
                <a:latin typeface="Lato"/>
              </a:rPr>
              <a:t>Para estabilizar (o incluso reducir) las concentraciones de </a:t>
            </a:r>
            <a:r>
              <a:rPr lang="en-US" dirty="0">
                <a:solidFill>
                  <a:srgbClr val="1D3D63"/>
                </a:solidFill>
                <a:latin typeface="Lato"/>
              </a:rPr>
              <a:t>dióxido de carbono en </a:t>
            </a:r>
            <a:r>
              <a:rPr lang="en-US" b="0" i="0" dirty="0">
                <a:solidFill>
                  <a:srgbClr val="1D3D63"/>
                </a:solidFill>
                <a:effectLst/>
                <a:latin typeface="Lato"/>
              </a:rPr>
              <a:t>la atmósfera, el mundo necesita alcanzar las emisiones netas cero. Para ello es necesario reducir las emisiones de forma rápida y considerable. Un argumento habitual es que los países que más han contribuido a aumentar el </a:t>
            </a:r>
            <a:r>
              <a:rPr lang="en-GB" dirty="0">
                <a:solidFill>
                  <a:srgbClr val="000000"/>
                </a:solidFill>
                <a:latin typeface="Calibri"/>
                <a:cs typeface="Calibri"/>
              </a:rPr>
              <a:t>dióxido de </a:t>
            </a:r>
            <a:r>
              <a:rPr lang="en-GB" dirty="0"/>
              <a:t>carbono en la </a:t>
            </a:r>
            <a:r>
              <a:rPr lang="en-US" b="0" i="0" dirty="0">
                <a:solidFill>
                  <a:srgbClr val="1D3D63"/>
                </a:solidFill>
                <a:effectLst/>
                <a:latin typeface="Lato"/>
              </a:rPr>
              <a:t>atmósfera deben asumir la mayor responsabilidad para combatirlo. Algunos puntos clave desde esta perspectiva, que también pueden verse en la figura de esta diapositiva, son los </a:t>
            </a:r>
            <a:r>
              <a:rPr lang="en-US" dirty="0">
                <a:solidFill>
                  <a:srgbClr val="1D3D63"/>
                </a:solidFill>
                <a:latin typeface="Lato"/>
              </a:rPr>
              <a:t>siguientes</a:t>
            </a:r>
            <a:r>
              <a:rPr lang="en-US" b="0" i="0" dirty="0">
                <a:solidFill>
                  <a:srgbClr val="1D3D63"/>
                </a:solidFill>
                <a:effectLst/>
                <a:latin typeface="Lato"/>
              </a:rPr>
              <a:t>:</a:t>
            </a:r>
          </a:p>
          <a:p>
            <a:pPr algn="l">
              <a:buFont typeface="Arial" panose="020B0604020202020204" pitchFamily="34" charset="0"/>
              <a:buNone/>
            </a:pPr>
            <a:r>
              <a:rPr lang="en-US" b="0" i="0" dirty="0">
                <a:solidFill>
                  <a:srgbClr val="1D3D63"/>
                </a:solidFill>
                <a:effectLst/>
                <a:latin typeface="Lato"/>
              </a:rPr>
              <a:t>Estados Unidos es responsable del 25% de las emisiones históricas, más que cualquier otro país;</a:t>
            </a:r>
          </a:p>
          <a:p>
            <a:r>
              <a:rPr lang="en-US" dirty="0">
                <a:solidFill>
                  <a:srgbClr val="1D3D63"/>
                </a:solidFill>
                <a:latin typeface="Lato"/>
              </a:rPr>
              <a:t>Esta cifra </a:t>
            </a:r>
            <a:r>
              <a:rPr lang="en-US" b="0" i="0" dirty="0">
                <a:solidFill>
                  <a:srgbClr val="1D3D63"/>
                </a:solidFill>
                <a:effectLst/>
                <a:latin typeface="Lato"/>
              </a:rPr>
              <a:t>es el </a:t>
            </a:r>
            <a:r>
              <a:rPr lang="en-US" dirty="0">
                <a:solidFill>
                  <a:srgbClr val="1D3D63"/>
                </a:solidFill>
                <a:latin typeface="Lato"/>
              </a:rPr>
              <a:t>doble de la de </a:t>
            </a:r>
            <a:r>
              <a:rPr lang="en-US" b="0" i="0" dirty="0">
                <a:solidFill>
                  <a:srgbClr val="1D3D63"/>
                </a:solidFill>
                <a:effectLst/>
                <a:latin typeface="Lato"/>
              </a:rPr>
              <a:t>China, el segundo país que más contribuye a las emisiones acumuladas; </a:t>
            </a:r>
          </a:p>
          <a:p>
            <a:pPr algn="l">
              <a:buFont typeface="Arial" panose="020B0604020202020204" pitchFamily="34" charset="0"/>
              <a:buNone/>
            </a:pPr>
            <a:r>
              <a:rPr lang="en-US" dirty="0">
                <a:solidFill>
                  <a:srgbClr val="1D3D63"/>
                </a:solidFill>
                <a:latin typeface="Lato"/>
              </a:rPr>
              <a:t>La </a:t>
            </a:r>
            <a:r>
              <a:rPr lang="en-US" b="0" i="0" dirty="0">
                <a:solidFill>
                  <a:srgbClr val="1D3D63"/>
                </a:solidFill>
                <a:effectLst/>
                <a:latin typeface="Lato"/>
              </a:rPr>
              <a:t>Unión Europea -que consta de 28 países- también es un gran contribuyente histórico, con un 22%;</a:t>
            </a:r>
          </a:p>
          <a:p>
            <a:pPr algn="l">
              <a:buFont typeface="Arial" panose="020B0604020202020204" pitchFamily="34" charset="0"/>
              <a:buNone/>
            </a:pPr>
            <a:r>
              <a:rPr lang="en-US" dirty="0">
                <a:solidFill>
                  <a:srgbClr val="1D3D63"/>
                </a:solidFill>
                <a:latin typeface="Lato"/>
              </a:rPr>
              <a:t>Muchos </a:t>
            </a:r>
            <a:r>
              <a:rPr lang="en-US" b="0" i="0" dirty="0">
                <a:solidFill>
                  <a:srgbClr val="1D3D63"/>
                </a:solidFill>
                <a:effectLst/>
                <a:latin typeface="Lato"/>
              </a:rPr>
              <a:t>de los grandes emisores anuales actuales -como India y Brasil- no son grandes contribuyentes en un contexto histórico;</a:t>
            </a:r>
          </a:p>
          <a:p>
            <a:pPr algn="l">
              <a:buFont typeface="Arial" panose="020B0604020202020204" pitchFamily="34" charset="0"/>
              <a:buNone/>
            </a:pPr>
            <a:r>
              <a:rPr lang="en-US" b="0" i="0" dirty="0">
                <a:solidFill>
                  <a:srgbClr val="1D3D63"/>
                </a:solidFill>
                <a:effectLst/>
                <a:latin typeface="Lato"/>
              </a:rPr>
              <a:t>La contribución regional de África - especialmente en relación con el tamaño de su población - ha sido muy pequeña. </a:t>
            </a:r>
            <a:endParaRPr lang="en-US" b="0" i="0" dirty="0">
              <a:solidFill>
                <a:srgbClr val="1D3D63"/>
              </a:solidFill>
              <a:effectLst/>
              <a:latin typeface="Playfair Displa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3746558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El Acuerdo de París es un hito en el proceso multilateral del cambio climático porque, por primera vez, un acuerdo vinculante reúne a todas las naciones en una causa común para emprender esfuerzos ambiciosos para combatir el cambio climático y adaptarse a sus efectos.</a:t>
            </a:r>
          </a:p>
          <a:p>
            <a:pPr>
              <a:lnSpc>
                <a:spcPct val="107000"/>
              </a:lnSpc>
              <a:spcAft>
                <a:spcPts val="800"/>
              </a:spcAf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0" dirty="0">
                <a:effectLst/>
                <a:latin typeface="Calibri"/>
                <a:ea typeface="Calibri" panose="020F0502020204030204" pitchFamily="34" charset="0"/>
                <a:cs typeface="Calibri"/>
              </a:rPr>
              <a:t>La aplicación del Acuerdo de París requiere una transformación económica y social, basada en la mejor ciencia disponible. El Acuerdo de París funciona en un ciclo de </a:t>
            </a:r>
            <a:r>
              <a:rPr lang="en-US" sz="1800" b="0" dirty="0">
                <a:latin typeface="Calibri"/>
                <a:ea typeface="Calibri" panose="020F0502020204030204" pitchFamily="34" charset="0"/>
                <a:cs typeface="Calibri"/>
              </a:rPr>
              <a:t>5 años </a:t>
            </a:r>
            <a:r>
              <a:rPr lang="en-US" sz="1800" b="0" dirty="0">
                <a:effectLst/>
                <a:latin typeface="Calibri"/>
                <a:ea typeface="Calibri" panose="020F0502020204030204" pitchFamily="34" charset="0"/>
                <a:cs typeface="Calibri"/>
              </a:rPr>
              <a:t>de acción climática cada vez más ambiciosa llevada a cabo por los países. Los países han presentado sus planes de acción climática</a:t>
            </a:r>
            <a:r>
              <a:rPr lang="en-US" sz="1800" b="0" dirty="0">
                <a:latin typeface="Calibri"/>
                <a:ea typeface="Calibri" panose="020F0502020204030204" pitchFamily="34" charset="0"/>
                <a:cs typeface="Calibri"/>
              </a:rPr>
              <a:t>, </a:t>
            </a:r>
            <a:r>
              <a:rPr lang="en-US" sz="1800" b="0" dirty="0">
                <a:effectLst/>
                <a:latin typeface="Calibri"/>
                <a:ea typeface="Calibri" panose="020F0502020204030204" pitchFamily="34" charset="0"/>
                <a:cs typeface="Calibri"/>
              </a:rPr>
              <a:t>conocidos como contribuciones determinadas a nivel nacional (CDN).</a:t>
            </a:r>
          </a:p>
          <a:p>
            <a:pPr>
              <a:lnSpc>
                <a:spcPct val="107000"/>
              </a:lnSpc>
              <a:spcAft>
                <a:spcPts val="800"/>
              </a:spcAf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0" dirty="0">
                <a:effectLst/>
                <a:latin typeface="Calibri"/>
                <a:ea typeface="Calibri" panose="020F0502020204030204" pitchFamily="34" charset="0"/>
                <a:cs typeface="Calibri"/>
              </a:rPr>
              <a:t>En </a:t>
            </a:r>
            <a:r>
              <a:rPr lang="en-US" sz="1800" b="0" dirty="0">
                <a:latin typeface="Calibri"/>
                <a:ea typeface="Calibri" panose="020F0502020204030204" pitchFamily="34" charset="0"/>
                <a:cs typeface="Calibri"/>
              </a:rPr>
              <a:t>sus DEN</a:t>
            </a:r>
            <a:r>
              <a:rPr lang="en-US" sz="1800" b="0" dirty="0">
                <a:effectLst/>
                <a:latin typeface="Calibri"/>
                <a:ea typeface="Calibri" panose="020F0502020204030204" pitchFamily="34" charset="0"/>
                <a:cs typeface="Calibri"/>
              </a:rPr>
              <a:t>, los países comunican las medidas que adoptarán para reducir sus emisiones de </a:t>
            </a:r>
            <a:r>
              <a:rPr lang="en-US" sz="1800" b="0" dirty="0">
                <a:latin typeface="Calibri"/>
                <a:ea typeface="Calibri" panose="020F0502020204030204" pitchFamily="34" charset="0"/>
                <a:cs typeface="Calibri"/>
              </a:rPr>
              <a:t>gases de efecto invernadero con el </a:t>
            </a:r>
            <a:r>
              <a:rPr lang="en-US" sz="1800" b="0" dirty="0">
                <a:effectLst/>
                <a:latin typeface="Calibri"/>
                <a:ea typeface="Calibri" panose="020F0502020204030204" pitchFamily="34" charset="0"/>
                <a:cs typeface="Calibri"/>
              </a:rPr>
              <a:t>fin de alcanzar los objetivos del Acuerdo de París. Los países también comunican en sus </a:t>
            </a:r>
            <a:r>
              <a:rPr lang="en-US" sz="1800" b="0" dirty="0">
                <a:latin typeface="Calibri"/>
                <a:ea typeface="Calibri" panose="020F0502020204030204" pitchFamily="34" charset="0"/>
                <a:cs typeface="Calibri"/>
              </a:rPr>
              <a:t>DEN las medidas que adoptarán </a:t>
            </a:r>
            <a:r>
              <a:rPr lang="en-US" sz="1800" b="0" dirty="0">
                <a:effectLst/>
                <a:latin typeface="Calibri"/>
                <a:ea typeface="Calibri" panose="020F0502020204030204" pitchFamily="34" charset="0"/>
                <a:cs typeface="Calibri"/>
              </a:rPr>
              <a:t>para aumentar la resiliencia y adaptarse a los efectos del aumento de las temperaturas. </a:t>
            </a:r>
          </a:p>
          <a:p>
            <a:pPr>
              <a:lnSpc>
                <a:spcPct val="107000"/>
              </a:lnSpc>
              <a:spcAft>
                <a:spcPts val="800"/>
              </a:spcAf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0" dirty="0">
                <a:solidFill>
                  <a:srgbClr val="333333"/>
                </a:solidFill>
                <a:effectLst/>
                <a:latin typeface="Merriweather"/>
                <a:ea typeface="Calibri" panose="020F0502020204030204" pitchFamily="34" charset="0"/>
                <a:cs typeface="Times New Roman" panose="02020603050405020304" pitchFamily="18" charset="0"/>
              </a:rPr>
              <a:t>El Acuerdo de París también proporciona un marco para el </a:t>
            </a:r>
            <a:r>
              <a:rPr lang="en-GB" sz="1800" b="0" dirty="0">
                <a:effectLst/>
                <a:latin typeface="Merriweather"/>
                <a:ea typeface="Calibri" panose="020F0502020204030204" pitchFamily="34" charset="0"/>
                <a:cs typeface="Times New Roman" panose="02020603050405020304" pitchFamily="18" charset="0"/>
              </a:rPr>
              <a:t>apoyo financiero, técnico y de desarrollo de capacidades </a:t>
            </a:r>
            <a:r>
              <a:rPr lang="en-GB" sz="1800" b="0" dirty="0">
                <a:effectLst/>
                <a:latin typeface="Calibri"/>
                <a:ea typeface="Calibri" panose="020F0502020204030204" pitchFamily="34" charset="0"/>
                <a:cs typeface="Calibri"/>
              </a:rPr>
              <a:t>a aquellos países que lo necesiten. </a:t>
            </a:r>
          </a:p>
        </p:txBody>
      </p:sp>
      <p:sp>
        <p:nvSpPr>
          <p:cNvPr id="4" name="Slide Number Placeholder 3"/>
          <p:cNvSpPr>
            <a:spLocks noGrp="1"/>
          </p:cNvSpPr>
          <p:nvPr>
            <p:ph type="sldNum" sz="quarter" idx="5"/>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2300168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Este gráfico muestra las trayectorias futuras de las emisiones de gases de efecto invernadero en una serie de escenarios: si no se aplican políticas climáticas; un escenario de "políticas actuales"; un escenario en el que todos los países cumplen sus compromisos actuales de reducción de emisiones; y trayectorias que </a:t>
            </a:r>
            <a:r>
              <a:rPr lang="en-US" sz="1800" dirty="0">
                <a:latin typeface="Calibri"/>
                <a:ea typeface="Calibri" panose="020F0502020204030204" pitchFamily="34" charset="0"/>
                <a:cs typeface="Calibri"/>
              </a:rPr>
              <a:t>serían </a:t>
            </a:r>
            <a:r>
              <a:rPr lang="en-US" sz="1800" dirty="0">
                <a:effectLst/>
                <a:latin typeface="Calibri"/>
                <a:ea typeface="Calibri" panose="020F0502020204030204" pitchFamily="34" charset="0"/>
                <a:cs typeface="Calibri"/>
              </a:rPr>
              <a:t>compatibles con la limitación del calentamiento a 1,5 grados </a:t>
            </a:r>
            <a:r>
              <a:rPr lang="en-US" sz="1800" dirty="0">
                <a:latin typeface="Calibri"/>
                <a:ea typeface="Calibri" panose="020F0502020204030204" pitchFamily="34" charset="0"/>
                <a:cs typeface="Calibri"/>
              </a:rPr>
              <a:t>centígrados </a:t>
            </a:r>
            <a:r>
              <a:rPr lang="en-US" sz="1800" dirty="0">
                <a:effectLst/>
                <a:latin typeface="Calibri"/>
                <a:ea typeface="Calibri" panose="020F0502020204030204" pitchFamily="34" charset="0"/>
                <a:cs typeface="Calibri"/>
              </a:rPr>
              <a:t>o 2 grados </a:t>
            </a:r>
            <a:r>
              <a:rPr lang="en-US" sz="1800" dirty="0">
                <a:latin typeface="Calibri"/>
                <a:ea typeface="Calibri" panose="020F0502020204030204" pitchFamily="34" charset="0"/>
                <a:cs typeface="Calibri"/>
              </a:rPr>
              <a:t>centígrados </a:t>
            </a:r>
            <a:r>
              <a:rPr lang="en-US" sz="1800" dirty="0">
                <a:effectLst/>
                <a:latin typeface="Calibri"/>
                <a:ea typeface="Calibri" panose="020F0502020204030204" pitchFamily="34" charset="0"/>
                <a:cs typeface="Calibri"/>
              </a:rPr>
              <a:t>en este siglo.</a:t>
            </a:r>
            <a:endParaRPr lang="en-GB" sz="1800" dirty="0">
              <a:effectLst/>
              <a:latin typeface="Calibri"/>
              <a:ea typeface="Calibri" panose="020F0502020204030204" pitchFamily="34" charset="0"/>
              <a:cs typeface="Calibri"/>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El gráfico muestra que las políticas climáticas y energéticas aplicadas actualmente reducirían efectivamente el calentamiento en relación con un mundo sin medidas de política climática.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Además, si los países cumplieran sus actuales "compromisos", se produciría una mayor reducción de las emisiones. Desde esta perspectiva, el mundo está haciendo algunos progresos.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Sin embargo, estamos muy lejos </a:t>
            </a:r>
            <a:r>
              <a:rPr lang="en-US" sz="1800" dirty="0">
                <a:latin typeface="Calibri"/>
                <a:ea typeface="Calibri" panose="020F0502020204030204" pitchFamily="34" charset="0"/>
                <a:cs typeface="Calibri"/>
              </a:rPr>
              <a:t>de </a:t>
            </a:r>
            <a:r>
              <a:rPr lang="en-US" sz="1800" dirty="0">
                <a:effectLst/>
                <a:latin typeface="Calibri"/>
                <a:ea typeface="Calibri" panose="020F0502020204030204" pitchFamily="34" charset="0"/>
                <a:cs typeface="Calibri"/>
              </a:rPr>
              <a:t>nuestro objetivo declarado de limitar el calentamiento a "muy por debajo de los 2 grados </a:t>
            </a:r>
            <a:r>
              <a:rPr lang="en-US" sz="1800" dirty="0">
                <a:latin typeface="Calibri"/>
                <a:ea typeface="Calibri" panose="020F0502020204030204" pitchFamily="34" charset="0"/>
                <a:cs typeface="Calibri"/>
              </a:rPr>
              <a:t>centígrados</a:t>
            </a:r>
            <a:r>
              <a:rPr lang="en-US" sz="1800" dirty="0">
                <a:effectLst/>
                <a:latin typeface="Calibri"/>
                <a:ea typeface="Calibri" panose="020F0502020204030204" pitchFamily="34" charset="0"/>
                <a:cs typeface="Calibri"/>
              </a:rPr>
              <a:t>", como se establece en el Acuerdo de París.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Esta cifra muestra que se necesitaría una reducción urgente y rápida de las emisiones para limitar el calentamiento a 1,5 grados </a:t>
            </a:r>
            <a:r>
              <a:rPr lang="en-US" sz="1800" dirty="0">
                <a:latin typeface="Calibri"/>
                <a:ea typeface="Calibri" panose="020F0502020204030204" pitchFamily="34" charset="0"/>
                <a:cs typeface="Calibri"/>
              </a:rPr>
              <a:t>centígrados </a:t>
            </a:r>
            <a:r>
              <a:rPr lang="en-US" sz="1800" dirty="0">
                <a:effectLst/>
                <a:latin typeface="Calibri"/>
                <a:ea typeface="Calibri" panose="020F0502020204030204" pitchFamily="34" charset="0"/>
                <a:cs typeface="Calibri"/>
              </a:rPr>
              <a:t>o 2 grados </a:t>
            </a:r>
            <a:r>
              <a:rPr lang="en-US" sz="1800" dirty="0">
                <a:latin typeface="Calibri"/>
                <a:ea typeface="Calibri" panose="020F0502020204030204" pitchFamily="34" charset="0"/>
                <a:cs typeface="Calibri"/>
              </a:rPr>
              <a:t>centígrados </a:t>
            </a:r>
            <a:r>
              <a:rPr lang="en-US" sz="1800" dirty="0">
                <a:effectLst/>
                <a:latin typeface="Calibri"/>
                <a:ea typeface="Calibri" panose="020F0502020204030204" pitchFamily="34" charset="0"/>
                <a:cs typeface="Calibri"/>
              </a:rPr>
              <a:t>este siglo. Y cuanto más tardemos en alcanzar un pico de emisiones, más drásticas tendrán que ser estas reducciones.</a:t>
            </a:r>
            <a:endParaRPr lang="en-GB" sz="1800" dirty="0">
              <a:effectLst/>
              <a:latin typeface="Calibri"/>
              <a:ea typeface="Calibri" panose="020F0502020204030204" pitchFamily="34" charset="0"/>
              <a:cs typeface="Calibri"/>
            </a:endParaRPr>
          </a:p>
          <a:p>
            <a:pPr>
              <a:lnSpc>
                <a:spcPct val="107000"/>
              </a:lnSpc>
              <a:spcAft>
                <a:spcPts val="800"/>
              </a:spcAft>
            </a:pPr>
            <a:r>
              <a:rPr lang="en-GB" sz="1800" dirty="0">
                <a:effectLst/>
                <a:latin typeface="Calibri"/>
                <a:ea typeface="Calibri" panose="020F0502020204030204" pitchFamily="34" charset="0"/>
                <a:cs typeface="Calibri"/>
              </a:rPr>
              <a:t> </a:t>
            </a:r>
          </a:p>
          <a:p>
            <a:pPr algn="l"/>
            <a:endParaRPr lang="en-US" b="0"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13</a:t>
            </a:fld>
            <a:endParaRPr lang="en-US"/>
          </a:p>
        </p:txBody>
      </p:sp>
    </p:spTree>
    <p:extLst>
      <p:ext uri="{BB962C8B-B14F-4D97-AF65-F5344CB8AC3E}">
        <p14:creationId xmlns:p14="http://schemas.microsoft.com/office/powerpoint/2010/main" val="2893368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dirty="0">
                <a:effectLst/>
                <a:latin typeface="Calibri"/>
                <a:ea typeface="Calibri" panose="020F0502020204030204" pitchFamily="34" charset="0"/>
                <a:cs typeface="Calibri"/>
              </a:rPr>
              <a:t>La figura muestra las trayectorias de las reducciones de las emisiones de carbono necesarias para mantener la temperatura global por debajo de los 2 grados C. Las diferentes trayectorias corresponden a diferentes años en los que se alcanza el pico de emisiones. Como ya se ha dicho, para mantener el calentamiento global por debajo de los 2 grados centígrados habrá que actuar con urgencia. Y la ventana para una respuesta efectiva es relativamente estrecha: los próximos cinco a diez años según algunas estimaciones. Esta urgencia no consiste únicamente en perder la oportunidad de reducir las emisiones durante un solo año o un breve periodo de tiempo. Por el contrario, si no se toman medidas inmediatas, el mundo podría encerrarse en una infraestructura intensiva en carbono durante varias décadas en el futuro. Por ejemplo, las centrales eléctricas de carbón suelen tener una vida útil de 40 a 50 años, y muchas plantas industriales </a:t>
            </a:r>
            <a:r>
              <a:rPr lang="en-US" sz="1800" dirty="0">
                <a:latin typeface="Calibri"/>
                <a:ea typeface="Calibri" panose="020F0502020204030204" pitchFamily="34" charset="0"/>
                <a:cs typeface="Calibri"/>
              </a:rPr>
              <a:t>una vida útil de </a:t>
            </a:r>
            <a:r>
              <a:rPr lang="en-US" sz="1800" dirty="0">
                <a:effectLst/>
                <a:latin typeface="Calibri"/>
                <a:ea typeface="Calibri" panose="020F0502020204030204" pitchFamily="34" charset="0"/>
                <a:cs typeface="Calibri"/>
              </a:rPr>
              <a:t>20 a 30 años. El retraso de las medidas de reducción de las emisiones tendría tres consecuencias importantes. En primer lugar, la posible reducción futura de las emisiones podría reducirse, en torno al 40% según algunas estimaciones. En segundo lugar, se perderían reducciones de emisiones por cada año de retraso. Y, por último, el bloqueo de la infraestructura podría persistir durante varias décadas en el futuro, dependiendo del sector.</a:t>
            </a:r>
            <a:endParaRPr lang="en-GB" sz="1800" dirty="0">
              <a:effectLst/>
              <a:latin typeface="Calibri"/>
              <a:ea typeface="Calibri" panose="020F0502020204030204" pitchFamily="34" charset="0"/>
              <a:cs typeface="Calibri"/>
            </a:endParaRPr>
          </a:p>
          <a:p>
            <a:pPr algn="l"/>
            <a:endParaRPr lang="en-US" b="0"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14</a:t>
            </a:fld>
            <a:endParaRPr lang="en-US"/>
          </a:p>
        </p:txBody>
      </p:sp>
    </p:spTree>
    <p:extLst>
      <p:ext uri="{BB962C8B-B14F-4D97-AF65-F5344CB8AC3E}">
        <p14:creationId xmlns:p14="http://schemas.microsoft.com/office/powerpoint/2010/main" val="26929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3245551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De este desglose se desprende que una serie de sectores y procesos contribuyen a las emisiones globales. Esto significa que no hay una solución única o simple para abordar el cambio climático. Centrarse únicamente en la electricidad, el transporte, los alimentos o la deforestación es insuficiente.</a:t>
            </a:r>
          </a:p>
          <a:p>
            <a:pPr>
              <a:lnSpc>
                <a:spcPct val="107000"/>
              </a:lnSpc>
              <a:spcAft>
                <a:spcPts val="800"/>
              </a:spcAft>
            </a:pPr>
            <a:r>
              <a:rPr lang="en-GB" sz="1800" dirty="0">
                <a:effectLst/>
                <a:latin typeface="Calibri"/>
                <a:ea typeface="Calibri" panose="020F0502020204030204" pitchFamily="34" charset="0"/>
                <a:cs typeface="Calibri"/>
              </a:rPr>
              <a:t>Incluso en el sector energético -que representa casi tres cuartas partes de las emisiones- no hay una solución sencilla. Incluso si pudiéramos descarbonizar completamente nuestro suministro de electricidad, también tendríamos que electrificar toda la calefacción y el transporte por carretera. Y todavía tendríamos que hacer frente a las emisiones del transporte marítimo y aéreo, para las que todavía no disponemos de tecnologías de baja emisión de carbono.</a:t>
            </a:r>
          </a:p>
          <a:p>
            <a:pPr>
              <a:lnSpc>
                <a:spcPct val="107000"/>
              </a:lnSpc>
              <a:spcAft>
                <a:spcPts val="800"/>
              </a:spcAft>
            </a:pPr>
            <a:r>
              <a:rPr lang="en-GB" sz="1800" dirty="0">
                <a:effectLst/>
                <a:latin typeface="Calibri"/>
                <a:ea typeface="Calibri" panose="020F0502020204030204" pitchFamily="34" charset="0"/>
                <a:cs typeface="Calibri"/>
              </a:rPr>
              <a:t>La agricultura, la </a:t>
            </a:r>
            <a:r>
              <a:rPr lang="en-GB" sz="1800" dirty="0">
                <a:latin typeface="Calibri"/>
                <a:ea typeface="Calibri" panose="020F0502020204030204" pitchFamily="34" charset="0"/>
                <a:cs typeface="Calibri"/>
              </a:rPr>
              <a:t>silvicultura </a:t>
            </a:r>
            <a:r>
              <a:rPr lang="en-GB" sz="1800" dirty="0">
                <a:effectLst/>
                <a:latin typeface="Calibri"/>
                <a:ea typeface="Calibri" panose="020F0502020204030204" pitchFamily="34" charset="0"/>
                <a:cs typeface="Calibri"/>
              </a:rPr>
              <a:t>y el uso del suelo representan directamente el 18,4% de las emisiones de gases de efecto invernadero. El sistema alimentario en su conjunto -incluyendo la refrigeración, el procesamiento de alimentos, el envasado y el transporte- representa alrededor de una cuarta parte de las emisiones de gases de efecto invernadero.</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En esta conferencia se examinarán más detenidamente los sectores de la energía y la producción de alimentos.</a:t>
            </a:r>
          </a:p>
          <a:p>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670096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a:ea typeface="Calibri" panose="020F0502020204030204" pitchFamily="34" charset="0"/>
                <a:cs typeface="Calibri"/>
              </a:rPr>
              <a:t>En primer lugar, analicemos el sector energético. La quema de combustibles fósiles - carbón, petróleo y gas - emite dióxido de carbono. Los combustibles fósiles son la mayor fuente de emisiones mundiales de dióxido de carbono.</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En la figura mostrada vemos la cantidad de dióxido de carbono emitida cada año por diferentes fuentes de combustible. Las emisiones de los combustibles fósiles siguen aumentando a medida que quemamos más cada año para obtener energía. En la actualidad, la energía representa alrededor de tres cuartas partes del total de las emisiones de gases de efecto invernadero.</a:t>
            </a:r>
          </a:p>
          <a:p>
            <a:pPr>
              <a:lnSpc>
                <a:spcPct val="107000"/>
              </a:lnSpc>
              <a:spcAft>
                <a:spcPts val="800"/>
              </a:spcAft>
            </a:pPr>
            <a:r>
              <a:rPr lang="en-GB" sz="1800" dirty="0">
                <a:effectLst/>
                <a:latin typeface="Calibri"/>
                <a:ea typeface="Calibri" panose="020F0502020204030204" pitchFamily="34" charset="0"/>
                <a:cs typeface="Calibri"/>
              </a:rPr>
              <a:t>Para reducir las emisiones globales, </a:t>
            </a:r>
            <a:r>
              <a:rPr lang="en-GB" sz="1800" dirty="0">
                <a:latin typeface="Calibri"/>
                <a:ea typeface="Calibri" panose="020F0502020204030204" pitchFamily="34" charset="0"/>
                <a:cs typeface="Calibri"/>
              </a:rPr>
              <a:t>es </a:t>
            </a:r>
            <a:r>
              <a:rPr lang="en-GB" sz="1800" dirty="0">
                <a:effectLst/>
                <a:latin typeface="Calibri"/>
                <a:ea typeface="Calibri" panose="020F0502020204030204" pitchFamily="34" charset="0"/>
                <a:cs typeface="Calibri"/>
              </a:rPr>
              <a:t>esencial que cambiemos nuestros sistemas energéticos, abandonando los combustibles fósiles, por fuentes de energía bajas en carbono. Una mayor disponibilidad de energía es importante para elevar el nivel de vida de muchas personas en todo el mundo. Pero también hace más difícil la transición a sistemas energéticos con bajas emisiones de carbono: las adiciones de energía limpia tienen que superar este crecimiento de la demanda y desplazar a los combustibles fósiles que ya forman parte de la combinación energética. La proporción de energía que obtenemos de fuentes bajas en carbono está aumentando. Pero, por desgracia, este progreso es lento.</a:t>
            </a:r>
          </a:p>
          <a:p>
            <a:endParaRPr lang="en-GB" b="0" dirty="0"/>
          </a:p>
        </p:txBody>
      </p:sp>
      <p:sp>
        <p:nvSpPr>
          <p:cNvPr id="4" name="Slide Number Placeholder 3"/>
          <p:cNvSpPr>
            <a:spLocks noGrp="1"/>
          </p:cNvSpPr>
          <p:nvPr>
            <p:ph type="sldNum" sz="quarter" idx="5"/>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3831724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a:ea typeface="Calibri" panose="020F0502020204030204" pitchFamily="34" charset="0"/>
                <a:cs typeface="Calibri"/>
              </a:rPr>
              <a:t>Dado que las tres cuartas partes de los gases de efecto invernadero provienen de la energía -la quema de carbón, petróleo y gas-, debemos realizar una rápida transición a fuentes </a:t>
            </a:r>
            <a:r>
              <a:rPr lang="en-GB" sz="1800" dirty="0">
                <a:latin typeface="Calibri"/>
                <a:ea typeface="Calibri" panose="020F0502020204030204" pitchFamily="34" charset="0"/>
                <a:cs typeface="Calibri"/>
              </a:rPr>
              <a:t>de energía </a:t>
            </a:r>
            <a:r>
              <a:rPr lang="en-GB" sz="1800" dirty="0">
                <a:effectLst/>
                <a:latin typeface="Calibri"/>
                <a:ea typeface="Calibri" panose="020F0502020204030204" pitchFamily="34" charset="0"/>
                <a:cs typeface="Calibri"/>
              </a:rPr>
              <a:t>bajas en carbono.</a:t>
            </a:r>
          </a:p>
          <a:p>
            <a:pPr>
              <a:lnSpc>
                <a:spcPct val="107000"/>
              </a:lnSpc>
              <a:spcAft>
                <a:spcPts val="800"/>
              </a:spcAft>
            </a:pPr>
            <a:r>
              <a:rPr lang="en-GB" sz="1800" dirty="0">
                <a:effectLst/>
                <a:latin typeface="Calibri"/>
                <a:ea typeface="Calibri" panose="020F0502020204030204" pitchFamily="34" charset="0"/>
                <a:cs typeface="Calibri"/>
              </a:rPr>
              <a:t> </a:t>
            </a:r>
          </a:p>
          <a:p>
            <a:pPr>
              <a:lnSpc>
                <a:spcPct val="107000"/>
              </a:lnSpc>
              <a:spcAft>
                <a:spcPts val="800"/>
              </a:spcAft>
            </a:pPr>
            <a:r>
              <a:rPr lang="en-GB" sz="1800" dirty="0">
                <a:effectLst/>
                <a:latin typeface="Calibri"/>
                <a:ea typeface="Calibri" panose="020F0502020204030204" pitchFamily="34" charset="0"/>
                <a:cs typeface="Calibri"/>
              </a:rPr>
              <a:t>Aunque seguimos incorporando más energías renovables, la mayor parte de la energía mundial sigue procediendo de los combustibles fósiles. En 2019, los combustibles fósiles </a:t>
            </a:r>
            <a:r>
              <a:rPr lang="en-GB" sz="1800" dirty="0">
                <a:latin typeface="Calibri"/>
                <a:ea typeface="Calibri" panose="020F0502020204030204" pitchFamily="34" charset="0"/>
                <a:cs typeface="Calibri"/>
              </a:rPr>
              <a:t>representaron el 84% </a:t>
            </a:r>
            <a:r>
              <a:rPr lang="en-GB" sz="1800" dirty="0">
                <a:effectLst/>
                <a:latin typeface="Calibri"/>
                <a:ea typeface="Calibri" panose="020F0502020204030204" pitchFamily="34" charset="0"/>
                <a:cs typeface="Calibri"/>
              </a:rPr>
              <a:t>del </a:t>
            </a:r>
            <a:r>
              <a:rPr lang="en-GB" sz="1800" dirty="0">
                <a:latin typeface="Calibri"/>
                <a:ea typeface="Calibri" panose="020F0502020204030204" pitchFamily="34" charset="0"/>
                <a:cs typeface="Calibri"/>
              </a:rPr>
              <a:t>suministro de energía</a:t>
            </a:r>
            <a:r>
              <a:rPr lang="en-GB" sz="1800" dirty="0">
                <a:effectLst/>
                <a:latin typeface="Calibri"/>
                <a:ea typeface="Calibri" panose="020F0502020204030204" pitchFamily="34" charset="0"/>
                <a:cs typeface="Calibri"/>
              </a:rPr>
              <a:t>.</a:t>
            </a:r>
          </a:p>
          <a:p>
            <a:pPr>
              <a:lnSpc>
                <a:spcPct val="107000"/>
              </a:lnSpc>
              <a:spcAft>
                <a:spcPts val="800"/>
              </a:spcAft>
            </a:pPr>
            <a:r>
              <a:rPr lang="en-GB" sz="1800" dirty="0">
                <a:effectLst/>
                <a:latin typeface="Calibri"/>
                <a:ea typeface="Calibri" panose="020F0502020204030204" pitchFamily="34" charset="0"/>
                <a:cs typeface="Calibri"/>
              </a:rPr>
              <a:t> </a:t>
            </a:r>
          </a:p>
          <a:p>
            <a:pPr>
              <a:lnSpc>
                <a:spcPct val="107000"/>
              </a:lnSpc>
              <a:spcAft>
                <a:spcPts val="800"/>
              </a:spcAft>
            </a:pPr>
            <a:r>
              <a:rPr lang="en-GB" sz="1800" dirty="0">
                <a:effectLst/>
                <a:latin typeface="Calibri"/>
                <a:ea typeface="Calibri" panose="020F0502020204030204" pitchFamily="34" charset="0"/>
                <a:cs typeface="Calibri"/>
              </a:rPr>
              <a:t>Esto se muestra en el gráfico que ofrece un desglose de la combinación energética mundial por fuentes. La energía de baja emisión de carbono sólo representa el 16%</a:t>
            </a:r>
            <a:r>
              <a:rPr lang="en-GB" sz="1800" dirty="0">
                <a:latin typeface="Calibri"/>
                <a:ea typeface="Calibri" panose="020F0502020204030204" pitchFamily="34" charset="0"/>
                <a:cs typeface="Calibri"/>
              </a:rPr>
              <a:t>. Alrededor del </a:t>
            </a:r>
            <a:r>
              <a:rPr lang="en-GB" sz="1800" dirty="0">
                <a:effectLst/>
                <a:latin typeface="Calibri"/>
                <a:ea typeface="Calibri" panose="020F0502020204030204" pitchFamily="34" charset="0"/>
                <a:cs typeface="Calibri"/>
              </a:rPr>
              <a:t>11% </a:t>
            </a:r>
            <a:r>
              <a:rPr lang="en-GB" sz="1800" dirty="0">
                <a:latin typeface="Calibri"/>
                <a:ea typeface="Calibri" panose="020F0502020204030204" pitchFamily="34" charset="0"/>
                <a:cs typeface="Calibri"/>
              </a:rPr>
              <a:t>procedía </a:t>
            </a:r>
            <a:r>
              <a:rPr lang="en-GB" sz="1800" dirty="0">
                <a:effectLst/>
                <a:latin typeface="Calibri"/>
                <a:ea typeface="Calibri" panose="020F0502020204030204" pitchFamily="34" charset="0"/>
                <a:cs typeface="Calibri"/>
              </a:rPr>
              <a:t>de las energías renovables y algo más del 4% de la energía nuclear.</a:t>
            </a:r>
          </a:p>
          <a:p>
            <a:pPr algn="l"/>
            <a:endParaRPr lang="en-US" sz="2800" b="0" i="0" dirty="0">
              <a:solidFill>
                <a:srgbClr val="1D3D63"/>
              </a:solidFill>
              <a:effectLst/>
              <a:latin typeface="Lato"/>
            </a:endParaRPr>
          </a:p>
          <a:p>
            <a:pPr algn="l"/>
            <a:r>
              <a:rPr lang="en-US" sz="2800" b="0" i="0" dirty="0">
                <a:solidFill>
                  <a:srgbClr val="1D3D63"/>
                </a:solidFill>
                <a:effectLst/>
                <a:latin typeface="Lato"/>
              </a:rPr>
              <a:t>Una de las razones por las que la combinación energética está tan dominada por los combustibles fósiles es que el transporte y la calefacción suelen ser más difíciles de descarbonizar </a:t>
            </a:r>
            <a:r>
              <a:rPr lang="en-US" sz="2800" dirty="0">
                <a:solidFill>
                  <a:srgbClr val="1D3D63"/>
                </a:solidFill>
                <a:latin typeface="Lato"/>
              </a:rPr>
              <a:t>que </a:t>
            </a:r>
            <a:r>
              <a:rPr lang="en-US" sz="2800" b="0" i="0" dirty="0">
                <a:solidFill>
                  <a:srgbClr val="1D3D63"/>
                </a:solidFill>
                <a:effectLst/>
                <a:latin typeface="Lato"/>
              </a:rPr>
              <a:t>la electricidad. El transporte depende en gran medida del petróleo y la calefacción del gas. En estos sectores hay menos opciones energéticas de sustitución.</a:t>
            </a:r>
          </a:p>
          <a:p>
            <a:pPr algn="l"/>
            <a:r>
              <a:rPr lang="en-US" sz="2800" b="0" i="0" dirty="0">
                <a:solidFill>
                  <a:srgbClr val="1D3D63"/>
                </a:solidFill>
                <a:effectLst/>
                <a:latin typeface="Lato"/>
              </a:rPr>
              <a:t>En el sistema eléctrico, sin embargo, tenemos más opciones: energía nuclear, hidroeléctrica, eólica y solar. Esto significa que la combinación de electricidad tiende a tener una mayor proporción de fuentes bajas en carbono.</a:t>
            </a:r>
          </a:p>
          <a:p>
            <a:pPr algn="l"/>
            <a:r>
              <a:rPr lang="en-US" sz="2800" b="0" i="0" dirty="0">
                <a:solidFill>
                  <a:srgbClr val="1D3D63"/>
                </a:solidFill>
                <a:effectLst/>
                <a:latin typeface="Lato"/>
              </a:rPr>
              <a:t>Esta comparación se muestra en el gráfico: en 2019, algo más de un tercio de la electricidad mundial procedía de la energía nuclear o de las renovables </a:t>
            </a:r>
            <a:r>
              <a:rPr lang="en-US" sz="2800" b="0" i="1" dirty="0">
                <a:solidFill>
                  <a:srgbClr val="1D3D63"/>
                </a:solidFill>
                <a:effectLst/>
                <a:latin typeface="Lato"/>
              </a:rPr>
              <a:t>[más del doble de la cuota en el mix energético total, con un 16%]</a:t>
            </a:r>
            <a:r>
              <a:rPr lang="en-US" sz="2800" b="0" i="0" dirty="0">
                <a:solidFill>
                  <a:srgbClr val="1D3D63"/>
                </a:solidFill>
                <a:effectLst/>
                <a:latin typeface="Lato"/>
              </a:rPr>
              <a:t>.</a:t>
            </a:r>
          </a:p>
          <a:p>
            <a:pPr algn="l"/>
            <a:r>
              <a:rPr lang="en-US" sz="2800" b="0" i="0" dirty="0">
                <a:solidFill>
                  <a:srgbClr val="1D3D63"/>
                </a:solidFill>
                <a:effectLst/>
                <a:latin typeface="Lato"/>
              </a:rPr>
              <a:t>Esto proporciona una importante vía de progreso: si podemos desplazar algunas actividades hacia la electricidad, podremos ver un mayor progreso en la descarbonización. Un ejemplo de ello son los vehículos eléctricos: si podemos cambiar el transporte dependiente del petróleo hacia la electrificación, tendremos más opciones para alimentarlos de forma baja en carbono. Sin embargo, esto requerirá un aumento masivo de la generación nuclear y renovable para compensar la creciente demanda de electricidad.</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b="0" dirty="0"/>
          </a:p>
        </p:txBody>
      </p:sp>
      <p:sp>
        <p:nvSpPr>
          <p:cNvPr id="4" name="Slide Number Placeholder 3"/>
          <p:cNvSpPr>
            <a:spLocks noGrp="1"/>
          </p:cNvSpPr>
          <p:nvPr>
            <p:ph type="sldNum" sz="quarter" idx="5"/>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3134479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El sistema alimentario mundial, que abarca la producción y los procesos posteriores a la explotación, como la transformación y la distribución, es un factor clave que contribuye a las emisiones. Y </a:t>
            </a:r>
            <a:r>
              <a:rPr lang="en-US" sz="1800" dirty="0">
                <a:latin typeface="Calibri"/>
                <a:ea typeface="Calibri" panose="020F0502020204030204" pitchFamily="34" charset="0"/>
                <a:cs typeface="Calibri"/>
              </a:rPr>
              <a:t>es </a:t>
            </a:r>
            <a:r>
              <a:rPr lang="en-US" sz="1800" dirty="0">
                <a:effectLst/>
                <a:latin typeface="Calibri"/>
                <a:ea typeface="Calibri" panose="020F0502020204030204" pitchFamily="34" charset="0"/>
                <a:cs typeface="Calibri"/>
              </a:rPr>
              <a:t>un problema para el que todavía </a:t>
            </a:r>
            <a:r>
              <a:rPr lang="en-US" sz="1800" dirty="0">
                <a:latin typeface="Calibri"/>
                <a:ea typeface="Calibri" panose="020F0502020204030204" pitchFamily="34" charset="0"/>
                <a:cs typeface="Calibri"/>
              </a:rPr>
              <a:t>no </a:t>
            </a:r>
            <a:r>
              <a:rPr lang="en-US" sz="1800" dirty="0">
                <a:effectLst/>
                <a:latin typeface="Calibri"/>
                <a:ea typeface="Calibri" panose="020F0502020204030204" pitchFamily="34" charset="0"/>
                <a:cs typeface="Calibri"/>
              </a:rPr>
              <a:t>tenemos soluciones tecnológicas viables.</a:t>
            </a:r>
            <a:endParaRPr lang="en-GB" sz="1800" dirty="0">
              <a:effectLst/>
              <a:latin typeface="Calibri"/>
              <a:ea typeface="Calibri" panose="020F0502020204030204" pitchFamily="34" charset="0"/>
              <a:cs typeface="Calibri"/>
            </a:endParaRPr>
          </a:p>
          <a:p>
            <a:pPr>
              <a:lnSpc>
                <a:spcPct val="107000"/>
              </a:lnSpc>
              <a:spcAft>
                <a:spcPts val="800"/>
              </a:spcAft>
            </a:pPr>
            <a:r>
              <a:rPr lang="en-GB" sz="1800" dirty="0">
                <a:effectLst/>
                <a:latin typeface="Calibri"/>
                <a:ea typeface="Calibri" panose="020F0502020204030204" pitchFamily="34" charset="0"/>
                <a:cs typeface="Calibri"/>
              </a:rPr>
              <a:t>La alimentación es responsable de aproximadamente el 26% de las emisiones mundiales de gases de efecto invernadero</a:t>
            </a:r>
            <a:r>
              <a:rPr lang="en-GB" sz="1800" dirty="0">
                <a:latin typeface="Calibri"/>
                <a:ea typeface="Calibri" panose="020F0502020204030204" pitchFamily="34" charset="0"/>
                <a:cs typeface="Calibri"/>
              </a:rPr>
              <a:t>.</a:t>
            </a:r>
            <a:endParaRPr lang="en-GB" sz="1800" dirty="0">
              <a:effectLst/>
              <a:latin typeface="Calibri"/>
              <a:ea typeface="Calibri" panose="020F0502020204030204" pitchFamily="34" charset="0"/>
              <a:cs typeface="Calibri"/>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Hay cuatro elementos clave que hay que tener en cuenta a la hora de cuantificar las emisiones de GEI de los alimentos. Estos se muestran por categoría en la visualización:</a:t>
            </a:r>
          </a:p>
          <a:p>
            <a:pPr>
              <a:lnSpc>
                <a:spcPct val="107000"/>
              </a:lnSpc>
              <a:spcAft>
                <a:spcPts val="800"/>
              </a:spcAft>
            </a:pPr>
            <a:r>
              <a:rPr lang="en-US" sz="1800" dirty="0">
                <a:effectLst/>
                <a:latin typeface="Calibri"/>
                <a:ea typeface="Calibri" panose="020F0502020204030204" pitchFamily="34" charset="0"/>
                <a:cs typeface="Calibri"/>
              </a:rPr>
              <a:t>Reducir las emisiones de la producción de alimentos será uno de nuestros mayores retos en las próximas décadas. A diferencia de muchos aspectos de la producción de energía en los que existen oportunidades viables para aumentar la energía baja en carbono -renovable o nuclear-, las formas en que podemos descarbonizar la agricultura están menos claras. Necesitamos insumos como los fertilizantes para satisfacer la creciente demanda de alimentos, y </a:t>
            </a:r>
            <a:r>
              <a:rPr lang="en-US" sz="1800" dirty="0">
                <a:latin typeface="Calibri"/>
                <a:ea typeface="Calibri" panose="020F0502020204030204" pitchFamily="34" charset="0"/>
                <a:cs typeface="Calibri"/>
              </a:rPr>
              <a:t>no podemos </a:t>
            </a:r>
            <a:r>
              <a:rPr lang="en-US" sz="1800" dirty="0">
                <a:effectLst/>
                <a:latin typeface="Calibri"/>
                <a:ea typeface="Calibri" panose="020F0502020204030204" pitchFamily="34" charset="0"/>
                <a:cs typeface="Calibri"/>
              </a:rPr>
              <a:t>evitar que el ganado produzca metano. Necesitaremos un menú de soluciones: cambios en las dietas; reducción de los residuos de alimentos; mejoras en la eficiencia agrícola; y tecnologías que hagan que las alternativas alimentarias bajas en carbono sean escalables y asequibles. </a:t>
            </a:r>
            <a:endParaRPr lang="en-GB" sz="1800" dirty="0">
              <a:effectLst/>
              <a:latin typeface="Calibri"/>
              <a:ea typeface="Calibri" panose="020F0502020204030204" pitchFamily="34" charset="0"/>
              <a:cs typeface="Calibri"/>
            </a:endParaRPr>
          </a:p>
          <a:p>
            <a:pPr>
              <a:lnSpc>
                <a:spcPct val="107000"/>
              </a:lnSpc>
              <a:spcAft>
                <a:spcPts val="800"/>
              </a:spcAft>
            </a:pPr>
            <a:r>
              <a:rPr lang="en-GB" sz="1800" dirty="0">
                <a:effectLst/>
                <a:latin typeface="Calibri"/>
                <a:ea typeface="Calibri" panose="020F0502020204030204" pitchFamily="34" charset="0"/>
                <a:cs typeface="Calibri"/>
              </a:rPr>
              <a:t> </a:t>
            </a:r>
          </a:p>
          <a:p>
            <a:endParaRPr lang="en-GB" b="0" dirty="0"/>
          </a:p>
        </p:txBody>
      </p:sp>
      <p:sp>
        <p:nvSpPr>
          <p:cNvPr id="4" name="Slide Number Placeholder 3"/>
          <p:cNvSpPr>
            <a:spLocks noGrp="1"/>
          </p:cNvSpPr>
          <p:nvPr>
            <p:ph type="sldNum" sz="quarter" idx="5"/>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3591115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a:ea typeface="Calibri" panose="020F0502020204030204" pitchFamily="34" charset="0"/>
                <a:cs typeface="Calibri"/>
              </a:rPr>
              <a:t>Esta comparación muestra las emisiones totales de gases de efecto invernadero por kilogramo de producto alimentario. La agricultura es una gran fuente de metano y óxido nitroso, además del dióxido de carbono. El gráfico muestra que hay grandes diferencias en las emisiones de efecto invernadero de los distintos alimentos: producir un kilogramo de carne de vacuno emite 60 kilogramos de gases de efecto invernadero (</a:t>
            </a:r>
            <a:r>
              <a:rPr lang="en-GB" dirty="0">
                <a:latin typeface="Calibri"/>
                <a:ea typeface="Calibri" panose="020F0502020204030204" pitchFamily="34" charset="0"/>
                <a:cs typeface="Calibri"/>
              </a:rPr>
              <a:t>equivalentes de dióxido de carbono</a:t>
            </a:r>
            <a:r>
              <a:rPr lang="en-GB" sz="1200" dirty="0">
                <a:effectLst/>
                <a:latin typeface="Calibri"/>
                <a:ea typeface="Calibri" panose="020F0502020204030204" pitchFamily="34" charset="0"/>
                <a:cs typeface="Calibri"/>
              </a:rPr>
              <a:t>). </a:t>
            </a:r>
            <a:r>
              <a:rPr lang="en-GB" dirty="0">
                <a:latin typeface="Calibri"/>
                <a:ea typeface="Calibri" panose="020F0502020204030204" pitchFamily="34" charset="0"/>
                <a:cs typeface="Calibri"/>
              </a:rPr>
              <a:t>Los guisantes </a:t>
            </a:r>
            <a:r>
              <a:rPr lang="en-GB" sz="1200" dirty="0">
                <a:effectLst/>
                <a:latin typeface="Calibri"/>
                <a:ea typeface="Calibri" panose="020F0502020204030204" pitchFamily="34" charset="0"/>
                <a:cs typeface="Calibri"/>
              </a:rPr>
              <a:t>sólo emiten 1 kilogramo.</a:t>
            </a:r>
          </a:p>
          <a:p>
            <a:pPr>
              <a:lnSpc>
                <a:spcPct val="107000"/>
              </a:lnSpc>
              <a:spcAft>
                <a:spcPts val="800"/>
              </a:spcAft>
            </a:pPr>
            <a:r>
              <a:rPr lang="en-GB" sz="1200" dirty="0">
                <a:effectLst/>
                <a:latin typeface="Calibri"/>
                <a:ea typeface="Calibri" panose="020F0502020204030204" pitchFamily="34" charset="0"/>
                <a:cs typeface="Calibri"/>
              </a:rPr>
              <a:t>En general, los alimentos de origen animal tienden a tener una huella mayor que los de origen vegetal. El cordero y el queso emiten más de 20 kilogramos de dióxido de carbono equivalente por kilogramo. Las aves de corral y el cerdo tienen una huella menor, pero siguen siendo más elevadas que la mayoría de los alimentos de origen vegetal, con 6 y 7 kilogramos de dióxido de carbono equivalentes, respectivamente.</a:t>
            </a:r>
          </a:p>
          <a:p>
            <a:pPr>
              <a:lnSpc>
                <a:spcPct val="107000"/>
              </a:lnSpc>
              <a:spcAft>
                <a:spcPts val="800"/>
              </a:spcAft>
            </a:pPr>
            <a:r>
              <a:rPr lang="en-GB" sz="1200" dirty="0">
                <a:effectLst/>
                <a:latin typeface="Calibri"/>
                <a:ea typeface="Calibri" panose="020F0502020204030204" pitchFamily="34" charset="0"/>
                <a:cs typeface="Calibri"/>
              </a:rPr>
              <a:t>En el caso de la mayoría de los alimentos, y en particular de los mayores emisores, la mayor parte de las emisiones de GEI proceden del cambio de </a:t>
            </a:r>
            <a:r>
              <a:rPr lang="en-GB" dirty="0">
                <a:latin typeface="Calibri"/>
                <a:ea typeface="Calibri" panose="020F0502020204030204" pitchFamily="34" charset="0"/>
                <a:cs typeface="Calibri"/>
              </a:rPr>
              <a:t>uso de la tierra </a:t>
            </a:r>
            <a:r>
              <a:rPr lang="en-GB" sz="1200" dirty="0">
                <a:effectLst/>
                <a:latin typeface="Calibri"/>
                <a:ea typeface="Calibri" panose="020F0502020204030204" pitchFamily="34" charset="0"/>
                <a:cs typeface="Calibri"/>
              </a:rPr>
              <a:t>(en verde </a:t>
            </a:r>
            <a:r>
              <a:rPr lang="en-GB" dirty="0">
                <a:latin typeface="Calibri"/>
                <a:ea typeface="Calibri" panose="020F0502020204030204" pitchFamily="34" charset="0"/>
                <a:cs typeface="Calibri"/>
              </a:rPr>
              <a:t>en el gráfico</a:t>
            </a:r>
            <a:r>
              <a:rPr lang="en-GB" sz="1200" dirty="0">
                <a:effectLst/>
                <a:latin typeface="Calibri"/>
                <a:ea typeface="Calibri" panose="020F0502020204030204" pitchFamily="34" charset="0"/>
                <a:cs typeface="Calibri"/>
              </a:rPr>
              <a:t>) y de los procesos en la fase de explotación (en marrón). Las emisiones en la granja incluyen procesos como la aplicación de fertilizantes, tanto </a:t>
            </a:r>
            <a:r>
              <a:rPr lang="en-GB" dirty="0">
                <a:latin typeface="Calibri"/>
                <a:ea typeface="Calibri" panose="020F0502020204030204" pitchFamily="34" charset="0"/>
                <a:cs typeface="Calibri"/>
              </a:rPr>
              <a:t>sintéticos como orgánicos (es </a:t>
            </a:r>
            <a:r>
              <a:rPr lang="en-GB" dirty="0" err="1">
                <a:latin typeface="Calibri"/>
                <a:ea typeface="Calibri" panose="020F0502020204030204" pitchFamily="34" charset="0"/>
                <a:cs typeface="Calibri"/>
              </a:rPr>
              <a:t>decir, la "</a:t>
            </a:r>
            <a:r>
              <a:rPr lang="en-GB" sz="1200" dirty="0">
                <a:effectLst/>
                <a:latin typeface="Calibri"/>
                <a:ea typeface="Calibri" panose="020F0502020204030204" pitchFamily="34" charset="0"/>
                <a:cs typeface="Calibri"/>
              </a:rPr>
              <a:t>gestión </a:t>
            </a:r>
            <a:r>
              <a:rPr lang="en-GB" sz="1200" dirty="0" err="1">
                <a:effectLst/>
                <a:latin typeface="Calibri"/>
                <a:ea typeface="Calibri" panose="020F0502020204030204" pitchFamily="34" charset="0"/>
                <a:cs typeface="Calibri"/>
              </a:rPr>
              <a:t>del estiércol</a:t>
            </a:r>
            <a:r>
              <a:rPr lang="en-GB" dirty="0">
                <a:latin typeface="Calibri"/>
                <a:ea typeface="Calibri" panose="020F0502020204030204" pitchFamily="34" charset="0"/>
                <a:cs typeface="Calibri"/>
              </a:rPr>
              <a:t>"), </a:t>
            </a:r>
            <a:r>
              <a:rPr lang="en-GB" sz="1200" dirty="0">
                <a:effectLst/>
                <a:latin typeface="Calibri"/>
                <a:ea typeface="Calibri" panose="020F0502020204030204" pitchFamily="34" charset="0"/>
                <a:cs typeface="Calibri"/>
              </a:rPr>
              <a:t>y la fermentación entérica (</a:t>
            </a:r>
            <a:r>
              <a:rPr lang="en-GB" dirty="0">
                <a:latin typeface="Calibri"/>
                <a:ea typeface="Calibri" panose="020F0502020204030204" pitchFamily="34" charset="0"/>
                <a:cs typeface="Calibri"/>
              </a:rPr>
              <a:t>que es la </a:t>
            </a:r>
            <a:r>
              <a:rPr lang="en-GB" sz="1200" dirty="0">
                <a:effectLst/>
                <a:latin typeface="Calibri"/>
                <a:ea typeface="Calibri" panose="020F0502020204030204" pitchFamily="34" charset="0"/>
                <a:cs typeface="Calibri"/>
              </a:rPr>
              <a:t>producción de metano en los estómagos del ganado). Combinadas, las emisiones </a:t>
            </a:r>
            <a:r>
              <a:rPr lang="en-GB" dirty="0">
                <a:latin typeface="Calibri"/>
                <a:ea typeface="Calibri" panose="020F0502020204030204" pitchFamily="34" charset="0"/>
                <a:cs typeface="Calibri"/>
              </a:rPr>
              <a:t>del uso de la tierra </a:t>
            </a:r>
            <a:r>
              <a:rPr lang="en-GB" sz="1200" dirty="0">
                <a:effectLst/>
                <a:latin typeface="Calibri"/>
                <a:ea typeface="Calibri" panose="020F0502020204030204" pitchFamily="34" charset="0"/>
                <a:cs typeface="Calibri"/>
              </a:rPr>
              <a:t>y de la fase de explotación representan más del 80% de la huella de la mayoría de los alimentos.</a:t>
            </a:r>
          </a:p>
          <a:p>
            <a:endParaRPr lang="en-GB" b="0" dirty="0"/>
          </a:p>
          <a:p>
            <a:endParaRPr lang="en-GB" b="0" dirty="0"/>
          </a:p>
        </p:txBody>
      </p:sp>
      <p:sp>
        <p:nvSpPr>
          <p:cNvPr id="4" name="Slide Number Placeholder 3"/>
          <p:cNvSpPr>
            <a:spLocks noGrp="1"/>
          </p:cNvSpPr>
          <p:nvPr>
            <p:ph type="sldNum" sz="quarter" idx="5"/>
          </p:nvPr>
        </p:nvSpPr>
        <p:spPr/>
        <p:txBody>
          <a:bodyPr/>
          <a:lstStyle/>
          <a:p>
            <a:fld id="{B698FC84-7549-424A-9090-8C112A69B027}" type="slidenum">
              <a:rPr lang="en-US" smtClean="0"/>
              <a:t>20</a:t>
            </a:fld>
            <a:endParaRPr lang="en-US"/>
          </a:p>
        </p:txBody>
      </p:sp>
    </p:spTree>
    <p:extLst>
      <p:ext uri="{BB962C8B-B14F-4D97-AF65-F5344CB8AC3E}">
        <p14:creationId xmlns:p14="http://schemas.microsoft.com/office/powerpoint/2010/main" val="3641660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kern="1200" dirty="0">
                <a:solidFill>
                  <a:schemeClr val="tx1"/>
                </a:solidFill>
                <a:effectLst/>
                <a:latin typeface="+mn-lt"/>
                <a:ea typeface="+mn-ea"/>
                <a:cs typeface="+mn-cs"/>
              </a:rPr>
              <a:t>The carbon cycle describes the process in which carbon atoms continually travel from the atmosphere to the Earth and then back into the atmosphere.</a:t>
            </a:r>
            <a:r>
              <a:rPr lang="en-GB" dirty="0"/>
              <a:t> </a:t>
            </a:r>
            <a:endParaRPr lang="en-GB" sz="1200" b="0" i="0" u="none" kern="1200" dirty="0">
              <a:solidFill>
                <a:schemeClr val="tx1"/>
              </a:solidFill>
              <a:effectLst/>
              <a:latin typeface="+mn-lt"/>
              <a:ea typeface="+mn-ea"/>
              <a:cs typeface="+mn-cs"/>
            </a:endParaRPr>
          </a:p>
          <a:p>
            <a:r>
              <a:rPr lang="en-GB" sz="1200" b="0" i="0" u="none" kern="1200" dirty="0">
                <a:solidFill>
                  <a:schemeClr val="tx1"/>
                </a:solidFill>
                <a:effectLst/>
                <a:latin typeface="+mn-lt"/>
                <a:ea typeface="+mn-ea"/>
                <a:cs typeface="+mn-cs"/>
              </a:rPr>
              <a:t>Since our planet and its atmosphere form a closed environment, the amount of carbon in this system does not change. Where the carbon is located — in the atmosphere or on Earth — is constantly in flux.</a:t>
            </a:r>
            <a:endParaRPr lang="en-GB" sz="1200" b="0" i="0" u="none" kern="1200" dirty="0">
              <a:solidFill>
                <a:schemeClr val="tx1"/>
              </a:solidFill>
              <a:effectLst/>
              <a:latin typeface="+mn-lt"/>
              <a:cs typeface="Calibri"/>
            </a:endParaRPr>
          </a:p>
          <a:p>
            <a:r>
              <a:rPr lang="en-GB" sz="1200" b="0" i="0" u="none" kern="1200" dirty="0">
                <a:solidFill>
                  <a:schemeClr val="tx1"/>
                </a:solidFill>
                <a:effectLst/>
                <a:latin typeface="+mn-lt"/>
                <a:ea typeface="+mn-ea"/>
                <a:cs typeface="+mn-cs"/>
              </a:rPr>
              <a:t>Along with the nitrogen cycle and water cycle, the carbon cycle comprises a sequence of events that are key to </a:t>
            </a:r>
            <a:r>
              <a:rPr lang="en-GB" dirty="0"/>
              <a:t>making </a:t>
            </a:r>
            <a:r>
              <a:rPr lang="en-GB" sz="1200" b="0" i="0" u="none" kern="1200" dirty="0">
                <a:solidFill>
                  <a:schemeClr val="tx1"/>
                </a:solidFill>
                <a:effectLst/>
                <a:latin typeface="+mn-lt"/>
                <a:ea typeface="+mn-ea"/>
                <a:cs typeface="+mn-cs"/>
              </a:rPr>
              <a:t>Earth capable of sustaining life.</a:t>
            </a:r>
            <a:r>
              <a:rPr lang="en-GB" dirty="0"/>
              <a:t> </a:t>
            </a:r>
            <a:endParaRPr lang="en-GB" sz="1200" b="0" i="0" u="none" kern="1200" dirty="0">
              <a:solidFill>
                <a:schemeClr val="tx1"/>
              </a:solidFill>
              <a:effectLst/>
              <a:latin typeface="+mn-lt"/>
              <a:cs typeface="Calibri"/>
            </a:endParaRPr>
          </a:p>
          <a:p>
            <a:endParaRPr lang="en-GB" sz="1200" b="0" i="0" u="none" kern="1200" dirty="0">
              <a:solidFill>
                <a:schemeClr val="tx1"/>
              </a:solidFill>
              <a:effectLst/>
              <a:latin typeface="+mn-lt"/>
              <a:ea typeface="+mn-ea"/>
              <a:cs typeface="+mn-cs"/>
            </a:endParaRPr>
          </a:p>
          <a:p>
            <a:r>
              <a:rPr lang="en-GB" sz="1200" b="0" i="0" u="none" kern="1200" dirty="0">
                <a:solidFill>
                  <a:schemeClr val="tx1"/>
                </a:solidFill>
                <a:effectLst/>
                <a:latin typeface="+mn-lt"/>
                <a:ea typeface="+mn-ea"/>
                <a:cs typeface="+mn-cs"/>
              </a:rPr>
              <a:t>Movement of carbon between land, atmosphere, and ocean </a:t>
            </a:r>
            <a:r>
              <a:rPr lang="en-GB" dirty="0"/>
              <a:t>includes</a:t>
            </a:r>
            <a:r>
              <a:rPr lang="en-GB" sz="1200" b="0" i="0" u="none" kern="1200" dirty="0">
                <a:solidFill>
                  <a:schemeClr val="tx1"/>
                </a:solidFill>
                <a:effectLst/>
                <a:latin typeface="+mn-lt"/>
                <a:ea typeface="+mn-ea"/>
                <a:cs typeface="+mn-cs"/>
              </a:rPr>
              <a:t> natural fluxes, human contributions, and stored carbon. The effects of volcanic and tectonic activity are not included.</a:t>
            </a:r>
            <a:endParaRPr lang="en-GB" sz="1200" b="0" i="0" u="none" kern="1200" dirty="0">
              <a:solidFill>
                <a:schemeClr val="tx1"/>
              </a:solidFill>
              <a:effectLst/>
              <a:latin typeface="+mn-lt"/>
              <a:cs typeface="Calibri"/>
            </a:endParaRPr>
          </a:p>
          <a:p>
            <a:r>
              <a:rPr lang="en-GB" sz="1200" b="0" i="0" u="none" kern="1200" dirty="0">
                <a:solidFill>
                  <a:schemeClr val="tx1"/>
                </a:solidFill>
                <a:effectLst/>
                <a:latin typeface="+mn-lt"/>
                <a:ea typeface="+mn-ea"/>
                <a:cs typeface="+mn-cs"/>
              </a:rPr>
              <a:t>Since the industrial revolution, and especially since the end of World War Two, human activity has substantially disturbed the global carbon cycle by redistributing massive amounts of carbon. Humans have also continued to introduce changes to vegetation and other land use, which in turn further impact the carbon cycle.</a:t>
            </a:r>
            <a:r>
              <a:rPr lang="en-GB" dirty="0"/>
              <a:t> </a:t>
            </a:r>
            <a:endParaRPr lang="en-GB" u="none" dirty="0">
              <a:solidFill>
                <a:schemeClr val="tx1"/>
              </a:solidFill>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2039583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3200231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Varios estudios han demostrado que las emisiones mundiales de gases de efecto invernadero tendrán que reducirse a la mitad para 2030 y llegar a cero en torno a 2050. Cada vez son más los gobiernos -tanto nacionales como locales- y las empresas que anuncian su compromiso de alcanzar las emisiones netas cero en sus jurisdicciones o empresas. Esta lista incluye a China y Estados Unidos, dos de los mayores emisores del mundo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Pero, ¿qué significa "objetivo cero" y qué ciencia hay detrás de ese objetivo?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Las emisiones netas cero se alcanzarán cuando todas las emisiones de gases de efecto invernadero liberadas por el ser humano se contrarresten con la eliminación de gases de efecto invernadero de la atmósfera en un proceso conocido como eliminación de carbono.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En primer lugar, las emisiones provocadas por el ser humano (como las de los vehículos y las fábricas que </a:t>
            </a:r>
            <a:r>
              <a:rPr lang="en-US" sz="1800" dirty="0">
                <a:latin typeface="Calibri"/>
                <a:ea typeface="Calibri" panose="020F0502020204030204" pitchFamily="34" charset="0"/>
                <a:cs typeface="Calibri"/>
              </a:rPr>
              <a:t>funcionan con combustibles fósiles</a:t>
            </a:r>
            <a:r>
              <a:rPr lang="en-US" sz="1800" dirty="0">
                <a:effectLst/>
                <a:latin typeface="Calibri"/>
                <a:ea typeface="Calibri" panose="020F0502020204030204" pitchFamily="34" charset="0"/>
                <a:cs typeface="Calibri"/>
              </a:rPr>
              <a:t>) deben reducirse lo más posible a cero. Cualquier emisión restante de gases de efecto invernadero debería </a:t>
            </a:r>
            <a:r>
              <a:rPr lang="en-US" sz="1800" dirty="0">
                <a:latin typeface="Calibri"/>
                <a:ea typeface="Calibri" panose="020F0502020204030204" pitchFamily="34" charset="0"/>
                <a:cs typeface="Calibri"/>
              </a:rPr>
              <a:t>equilibrarse </a:t>
            </a:r>
            <a:r>
              <a:rPr lang="en-US" sz="1800" dirty="0">
                <a:effectLst/>
                <a:latin typeface="Calibri"/>
                <a:ea typeface="Calibri" panose="020F0502020204030204" pitchFamily="34" charset="0"/>
                <a:cs typeface="Calibri"/>
              </a:rPr>
              <a:t>con una cantidad equivalente de eliminación de carbono, lo que puede ocurrir a través de cosas como la restauración de los bosques o el uso de tecnología de captura y almacenamiento de aire directo. Alcanzar las emisiones netas cero puede compararse con lograr la "neutralidad climática".</a:t>
            </a:r>
            <a:endParaRPr lang="en-GB" sz="1800" dirty="0">
              <a:effectLst/>
              <a:latin typeface="Calibri"/>
              <a:ea typeface="Calibri" panose="020F0502020204030204" pitchFamily="34" charset="0"/>
              <a:cs typeface="Calibri"/>
            </a:endParaRPr>
          </a:p>
          <a:p>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3896986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Bután fue el primer país en fijar un objetivo neto cero en 2015. Ahora, más de 50 países, que representan más de la mitad de las emisiones mundiales, han establecido un objetivo neto cero. Sin embargo, no todos los objetivos de cero emisiones significan lo mismo.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Por ejemplo, los objetivos de cero emisiones de algunos países se basan en la compra de reducciones de emisiones, retrasando las reducciones dentro de sus propias fronteras. Esto plantea la cuestión de que los gobiernos podrían utilizar esta estrategia para evitar la reducción de sus propias emisiones a largo plazo. Esta preocupación puede abordarse estableciendo objetivos claros y significativos de reducción de emisiones que eviten o limiten explícitamente el uso de compensaciones para alcanzar sus objetivos.</a:t>
            </a:r>
          </a:p>
          <a:p>
            <a:pPr>
              <a:lnSpc>
                <a:spcPct val="107000"/>
              </a:lnSpc>
              <a:spcAft>
                <a:spcPts val="800"/>
              </a:spcAft>
            </a:pPr>
            <a:r>
              <a:rPr lang="en-GB" sz="1800" dirty="0">
                <a:effectLst/>
                <a:latin typeface="Calibri"/>
                <a:ea typeface="Calibri" panose="020F0502020204030204" pitchFamily="34" charset="0"/>
                <a:cs typeface="Calibri"/>
              </a:rPr>
              <a:t>Otro problema es la posible dependencia excesiva </a:t>
            </a:r>
            <a:r>
              <a:rPr lang="en-GB" sz="1800" dirty="0">
                <a:latin typeface="Calibri"/>
                <a:ea typeface="Calibri" panose="020F0502020204030204" pitchFamily="34" charset="0"/>
                <a:cs typeface="Calibri"/>
              </a:rPr>
              <a:t>de </a:t>
            </a:r>
            <a:r>
              <a:rPr lang="en-GB" sz="1800" dirty="0">
                <a:effectLst/>
                <a:latin typeface="Calibri"/>
                <a:ea typeface="Calibri" panose="020F0502020204030204" pitchFamily="34" charset="0"/>
                <a:cs typeface="Calibri"/>
              </a:rPr>
              <a:t>tecnologías incipientes como la eliminación del dióxido de carbono, lo que permitiría a los gobiernos utilizar los objetivos de cero neto para evitar las reducciones de emisiones a corto plazo. Este problema puede resolverse fijando objetivos de reducción absoluta -que no dependan de las </a:t>
            </a:r>
            <a:r>
              <a:rPr lang="en-GB" dirty="0"/>
              <a:t>eliminaciones- </a:t>
            </a:r>
            <a:r>
              <a:rPr lang="en-GB" sz="1800" dirty="0">
                <a:effectLst/>
                <a:latin typeface="Calibri"/>
                <a:ea typeface="Calibri" panose="020F0502020204030204" pitchFamily="34" charset="0"/>
                <a:cs typeface="Calibri"/>
              </a:rPr>
              <a:t>junto con objetivos de cero neto a largo plazo.</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Por último, el horizonte temporal establecido para alcanzar los objetivos de cero emisiones netas -a menudo 2050- puede parecer lejano. Sin embargo, como ya se ha mencionado, las infraestructuras construidas hoy pueden durar décadas y, por tanto, pueden tener un impacto significativo en la consecución de un objetivo a unas tres décadas vista. No obstante, pueden establecerse hitos intermedios en el camino hacia el objetivo final de emisiones netas cero.</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En general, los compromisos de cero neto deben ser sólidos y estar claramente definidos para poder avanzar en la acción climática. Y, por tanto, los países deben tomar medidas concretas para establecer esos objetivos netos cero sólidos.</a:t>
            </a:r>
          </a:p>
          <a:p>
            <a:endParaRPr lang="en-GB" b="0" dirty="0"/>
          </a:p>
        </p:txBody>
      </p:sp>
      <p:sp>
        <p:nvSpPr>
          <p:cNvPr id="4" name="Slide Number Placeholder 3"/>
          <p:cNvSpPr>
            <a:spLocks noGrp="1"/>
          </p:cNvSpPr>
          <p:nvPr>
            <p:ph type="sldNum" sz="quarter" idx="5"/>
          </p:nvPr>
        </p:nvSpPr>
        <p:spPr/>
        <p:txBody>
          <a:bodyPr/>
          <a:lstStyle/>
          <a:p>
            <a:fld id="{B698FC84-7549-424A-9090-8C112A69B027}" type="slidenum">
              <a:rPr lang="en-US" smtClean="0"/>
              <a:t>23</a:t>
            </a:fld>
            <a:endParaRPr lang="en-US"/>
          </a:p>
        </p:txBody>
      </p:sp>
    </p:spTree>
    <p:extLst>
      <p:ext uri="{BB962C8B-B14F-4D97-AF65-F5344CB8AC3E}">
        <p14:creationId xmlns:p14="http://schemas.microsoft.com/office/powerpoint/2010/main" val="1774205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a:ea typeface="Calibri" panose="020F0502020204030204" pitchFamily="34" charset="0"/>
                <a:cs typeface="Calibri"/>
              </a:rPr>
              <a:t>Para conseguir reducir las emisiones, es importante identificar lo que impulsa, y en última instancia determina</a:t>
            </a:r>
            <a:r>
              <a:rPr lang="en-GB" sz="1800" dirty="0">
                <a:latin typeface="Calibri"/>
                <a:ea typeface="Calibri" panose="020F0502020204030204" pitchFamily="34" charset="0"/>
                <a:cs typeface="Calibri"/>
              </a:rPr>
              <a:t>, </a:t>
            </a:r>
            <a:r>
              <a:rPr lang="en-GB" sz="1800" dirty="0">
                <a:effectLst/>
                <a:latin typeface="Calibri"/>
                <a:ea typeface="Calibri" panose="020F0502020204030204" pitchFamily="34" charset="0"/>
                <a:cs typeface="Calibri"/>
              </a:rPr>
              <a:t>la cantidad total de emisiones de dióxido de carbono, a nivel global, regional, nacional o local.</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Las emisiones totales de dióxido de carbono dependen de cuatro factores fundamentales, esbozados en la conocida ecuación: la "Identidad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kayaah"</a:t>
            </a:r>
            <a:r>
              <a:rPr lang="en-GB" sz="1800" dirty="0">
                <a:effectLst/>
                <a:latin typeface="Calibri" panose="020F0502020204030204" pitchFamily="34" charset="0"/>
                <a:ea typeface="Calibri" panose="020F0502020204030204" pitchFamily="34" charset="0"/>
                <a:cs typeface="Times New Roman" panose="02020603050405020304" pitchFamily="18" charset="0"/>
              </a:rPr>
              <a:t>. El desglose de la ecuación de la Identidad de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kayaah se muestra en </a:t>
            </a:r>
            <a:r>
              <a:rPr lang="en-GB" sz="1800" dirty="0">
                <a:effectLst/>
                <a:latin typeface="Calibri" panose="020F0502020204030204" pitchFamily="34" charset="0"/>
                <a:ea typeface="Calibri" panose="020F0502020204030204" pitchFamily="34" charset="0"/>
                <a:cs typeface="Times New Roman" panose="02020603050405020304" pitchFamily="18" charset="0"/>
              </a:rPr>
              <a:t>este gráfico. En las secciones siguientes se examina el papel de estos diferentes factores en el impulso de las emisiones.</a:t>
            </a:r>
          </a:p>
          <a:p>
            <a:pPr>
              <a:lnSpc>
                <a:spcPct val="107000"/>
              </a:lnSpc>
              <a:spcAft>
                <a:spcPts val="800"/>
              </a:spcAft>
            </a:pPr>
            <a:r>
              <a:rPr lang="en-GB" sz="1800" dirty="0">
                <a:effectLst/>
                <a:latin typeface="Calibri"/>
                <a:ea typeface="Calibri" panose="020F0502020204030204" pitchFamily="34" charset="0"/>
                <a:cs typeface="Calibri"/>
              </a:rPr>
              <a:t> </a:t>
            </a:r>
          </a:p>
          <a:p>
            <a:pPr>
              <a:lnSpc>
                <a:spcPct val="107000"/>
              </a:lnSpc>
              <a:spcAft>
                <a:spcPts val="800"/>
              </a:spcAft>
            </a:pPr>
            <a:r>
              <a:rPr lang="en-GB" sz="1800" dirty="0">
                <a:effectLst/>
                <a:latin typeface="Calibri"/>
                <a:ea typeface="Calibri" panose="020F0502020204030204" pitchFamily="34" charset="0"/>
                <a:cs typeface="Calibri"/>
              </a:rPr>
              <a:t>Las emisiones totales, en la descripción más simple, se determinan por </a:t>
            </a:r>
            <a:r>
              <a:rPr lang="en-GB" sz="1800" dirty="0">
                <a:latin typeface="Calibri"/>
                <a:ea typeface="Calibri" panose="020F0502020204030204" pitchFamily="34" charset="0"/>
                <a:cs typeface="Calibri"/>
              </a:rPr>
              <a:t>lo siguiente</a:t>
            </a:r>
            <a:r>
              <a:rPr lang="en-GB" sz="1800" dirty="0">
                <a:effectLst/>
                <a:latin typeface="Calibri"/>
                <a:ea typeface="Calibri" panose="020F0502020204030204" pitchFamily="34" charset="0"/>
                <a:cs typeface="Calibri"/>
              </a:rPr>
              <a: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La población, o el número total de personas; y el impacto per cápita, o las emisiones medias por persona</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Las emisiones per cápita se determinan por:</a:t>
            </a:r>
          </a:p>
          <a:p>
            <a:pPr>
              <a:lnSpc>
                <a:spcPct val="107000"/>
              </a:lnSpc>
              <a:spcAft>
                <a:spcPts val="800"/>
              </a:spcAft>
            </a:pPr>
            <a:r>
              <a:rPr lang="en-GB" sz="1800" dirty="0">
                <a:effectLst/>
                <a:latin typeface="Calibri"/>
                <a:ea typeface="Calibri" panose="020F0502020204030204" pitchFamily="34" charset="0"/>
                <a:cs typeface="Calibri"/>
              </a:rPr>
              <a:t>La renta, medida como PIB per cápita</a:t>
            </a:r>
            <a:r>
              <a:rPr lang="en-GB" sz="1800" dirty="0">
                <a:latin typeface="Calibri"/>
                <a:ea typeface="Calibri" panose="020F0502020204030204" pitchFamily="34" charset="0"/>
                <a:cs typeface="Calibri"/>
              </a:rPr>
              <a:t>, ya que </a:t>
            </a:r>
            <a:r>
              <a:rPr lang="en-GB" sz="1800" dirty="0">
                <a:effectLst/>
                <a:latin typeface="Calibri"/>
                <a:ea typeface="Calibri" panose="020F0502020204030204" pitchFamily="34" charset="0"/>
                <a:cs typeface="Calibri"/>
              </a:rPr>
              <a:t>las personas más ricas tienden a emitir más dióxido de carbono; y la tecnología, o la cantidad de dióxido de carbono que se emite por cada dólar gastado.</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El término "Tecnología" viene determinado por dos factores:</a:t>
            </a:r>
          </a:p>
          <a:p>
            <a:pPr>
              <a:lnSpc>
                <a:spcPct val="107000"/>
              </a:lnSpc>
              <a:spcAft>
                <a:spcPts val="800"/>
              </a:spcAft>
            </a:pPr>
            <a:r>
              <a:rPr lang="en-GB" sz="1800" dirty="0">
                <a:effectLst/>
                <a:latin typeface="Calibri"/>
                <a:ea typeface="Calibri" panose="020F0502020204030204" pitchFamily="34" charset="0"/>
                <a:cs typeface="Calibri"/>
              </a:rPr>
              <a:t>La intensidad energética, o la cantidad de energía consumida por unidad de P.D.G.; y la intensidad de carbono, o la cantidad de dióxido de carbono </a:t>
            </a:r>
            <a:r>
              <a:rPr lang="en-GB" sz="1800" dirty="0">
                <a:latin typeface="Calibri"/>
                <a:ea typeface="Calibri" panose="020F0502020204030204" pitchFamily="34" charset="0"/>
                <a:cs typeface="Calibri"/>
              </a:rPr>
              <a:t>emitido </a:t>
            </a:r>
            <a:r>
              <a:rPr lang="en-GB" sz="1800" dirty="0">
                <a:effectLst/>
                <a:latin typeface="Calibri"/>
                <a:ea typeface="Calibri" panose="020F0502020204030204" pitchFamily="34" charset="0"/>
                <a:cs typeface="Calibri"/>
              </a:rPr>
              <a:t>por unidad de energía</a:t>
            </a:r>
            <a:r>
              <a:rPr lang="en-GB" sz="1800" dirty="0">
                <a:latin typeface="Calibri"/>
                <a:ea typeface="Calibri" panose="020F0502020204030204" pitchFamily="34" charset="0"/>
                <a:cs typeface="Calibri"/>
              </a:rPr>
              <a:t>.</a:t>
            </a:r>
            <a:endParaRPr lang="en-GB" sz="1800" dirty="0">
              <a:effectLst/>
              <a:latin typeface="Calibri"/>
              <a:ea typeface="Calibri" panose="020F0502020204030204" pitchFamily="34" charset="0"/>
              <a:cs typeface="Calibri"/>
            </a:endParaRPr>
          </a:p>
          <a:p>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24</a:t>
            </a:fld>
            <a:endParaRPr lang="en-US"/>
          </a:p>
        </p:txBody>
      </p:sp>
    </p:spTree>
    <p:extLst>
      <p:ext uri="{BB962C8B-B14F-4D97-AF65-F5344CB8AC3E}">
        <p14:creationId xmlns:p14="http://schemas.microsoft.com/office/powerpoint/2010/main" val="759787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a:ea typeface="Calibri" panose="020F0502020204030204" pitchFamily="34" charset="0"/>
                <a:cs typeface="Calibri"/>
              </a:rPr>
              <a:t>Una forma habitual de estimar el coste económico de la mitigación del cambio climático -considerando varias opciones y sus costes de reducción de nuestras emisiones de gases de efecto </a:t>
            </a:r>
            <a:r>
              <a:rPr lang="en-GB" dirty="0"/>
              <a:t>invernadero- </a:t>
            </a:r>
            <a:r>
              <a:rPr lang="en-GB" sz="1800" dirty="0">
                <a:effectLst/>
                <a:latin typeface="Calibri"/>
                <a:ea typeface="Calibri" panose="020F0502020204030204" pitchFamily="34" charset="0"/>
                <a:cs typeface="Calibri"/>
              </a:rPr>
              <a:t>es utilizar la llamada "curva de costes de reducción", </a:t>
            </a:r>
            <a:r>
              <a:rPr lang="en-GB" sz="1800" dirty="0">
                <a:latin typeface="Calibri"/>
                <a:ea typeface="Calibri" panose="020F0502020204030204" pitchFamily="34" charset="0"/>
                <a:cs typeface="Calibri"/>
              </a:rPr>
              <a:t>que </a:t>
            </a:r>
            <a:r>
              <a:rPr lang="en-GB" sz="1800" dirty="0">
                <a:effectLst/>
                <a:latin typeface="Calibri"/>
                <a:ea typeface="Calibri" panose="020F0502020204030204" pitchFamily="34" charset="0"/>
                <a:cs typeface="Calibri"/>
              </a:rPr>
              <a:t>a veces se denomina "curva marginal de reducción</a:t>
            </a:r>
            <a:r>
              <a:rPr lang="en-GB" sz="1800" dirty="0">
                <a:latin typeface="Calibri"/>
                <a:ea typeface="Calibri" panose="020F0502020204030204" pitchFamily="34" charset="0"/>
                <a:cs typeface="Calibri"/>
              </a:rPr>
              <a:t>".</a:t>
            </a:r>
            <a:r>
              <a:rPr lang="en-GB" sz="1800" dirty="0">
                <a:effectLst/>
                <a:latin typeface="Calibri"/>
                <a:ea typeface="Calibri" panose="020F0502020204030204" pitchFamily="34" charset="0"/>
                <a:cs typeface="Calibri"/>
              </a:rPr>
              <a:t> Aquí estudiaremos qué son estas curvas y cómo las utilizamos. Pero antes de proseguir, </a:t>
            </a:r>
            <a:r>
              <a:rPr lang="en-GB" sz="1800" dirty="0">
                <a:latin typeface="Calibri"/>
                <a:ea typeface="Calibri" panose="020F0502020204030204" pitchFamily="34" charset="0"/>
                <a:cs typeface="Calibri"/>
              </a:rPr>
              <a:t>es </a:t>
            </a:r>
            <a:r>
              <a:rPr lang="en-GB" sz="1800" dirty="0">
                <a:effectLst/>
                <a:latin typeface="Calibri"/>
                <a:ea typeface="Calibri" panose="020F0502020204030204" pitchFamily="34" charset="0"/>
                <a:cs typeface="Calibri"/>
              </a:rPr>
              <a:t>importante señalar que estas curvas pueden utilizarse a distintos niveles para evaluar las mejores y más económicas opciones que tenemos para reducir las emisiones de GEI. En concreto, pueden construirse a nivel global, regional, </a:t>
            </a:r>
            <a:r>
              <a:rPr lang="en-GB" sz="1800" dirty="0" err="1">
                <a:latin typeface="Calibri"/>
                <a:ea typeface="Calibri" panose="020F0502020204030204" pitchFamily="34" charset="0"/>
                <a:cs typeface="Calibri"/>
              </a:rPr>
              <a:t>nacionalm </a:t>
            </a:r>
            <a:r>
              <a:rPr lang="en-GB" sz="1800" dirty="0">
                <a:effectLst/>
                <a:latin typeface="Calibri"/>
                <a:ea typeface="Calibri" panose="020F0502020204030204" pitchFamily="34" charset="0"/>
                <a:cs typeface="Calibri"/>
              </a:rPr>
              <a:t>o de ciudad. Aquí se muestra una curva de reducción global desarrollada por McKinsey &amp; Company. </a:t>
            </a:r>
            <a:endParaRPr lang="en-GB" sz="1800" dirty="0">
              <a:effectLst/>
              <a:latin typeface="Calibri"/>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En el eje de las abscisas está el potencial de reducción de una serie de opciones para reducir las emisiones de gases de efecto invernadero; aquí, cada barra representa una tecnología o práctica específica. Cuanto más ancha sea la barra, mayor será su potencial de reducción de emisiones. En el eje de ordenadas se encuentra el coste de reducción. Mide el coste de reducir las emisiones de gases de efecto invernadero en una tonelada para el año 2030, y en este caso se indica en euros por tonelada de dióxido de carbono equivalente ahorrada.</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El uso de este enfoque puede proporcionar algunas ideas clave. Por ejemplo, si se aprovechan todas las oportunidades de reducción de bajo coste disponibles en la actualidad, el coste económico mundial total sería de 200 a 350.000 millones de euros al año en 2030, lo que supone menos del 1% del PIB mundial previsto para 2030.</a:t>
            </a:r>
          </a:p>
        </p:txBody>
      </p:sp>
      <p:sp>
        <p:nvSpPr>
          <p:cNvPr id="4" name="Slide Number Placeholder 3"/>
          <p:cNvSpPr>
            <a:spLocks noGrp="1"/>
          </p:cNvSpPr>
          <p:nvPr>
            <p:ph type="sldNum" sz="quarter" idx="5"/>
          </p:nvPr>
        </p:nvSpPr>
        <p:spPr/>
        <p:txBody>
          <a:bodyPr/>
          <a:lstStyle/>
          <a:p>
            <a:fld id="{B698FC84-7549-424A-9090-8C112A69B027}" type="slidenum">
              <a:rPr lang="en-US" smtClean="0"/>
              <a:t>25</a:t>
            </a:fld>
            <a:endParaRPr lang="en-US"/>
          </a:p>
        </p:txBody>
      </p:sp>
    </p:spTree>
    <p:extLst>
      <p:ext uri="{BB962C8B-B14F-4D97-AF65-F5344CB8AC3E}">
        <p14:creationId xmlns:p14="http://schemas.microsoft.com/office/powerpoint/2010/main" val="3604759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La curva de costes de reducción de la diapositiva anterior mostraba un potencial total de reducción de 38.000 millones de toneladas equivalentes de dióxido de carbono al año con opciones que cuestan menos de 60 euros por tonelada. Este potencial total se ha resumido en el gráfico siguiente. </a:t>
            </a:r>
          </a:p>
          <a:p>
            <a:pPr>
              <a:lnSpc>
                <a:spcPct val="107000"/>
              </a:lnSpc>
              <a:spcAft>
                <a:spcPts val="8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La primera línea de este gráfico es la senda del "statu quo" (o B.A.U.). En esta vía, se prevé que las emisiones anuales sean de 70.000 millones de toneladas equivalentes de dióxido de carbono en 2030.</a:t>
            </a:r>
          </a:p>
          <a:p>
            <a:pPr>
              <a:lnSpc>
                <a:spcPct val="107000"/>
              </a:lnSpc>
              <a:spcAft>
                <a:spcPts val="800"/>
              </a:spcAft>
            </a:pPr>
            <a:r>
              <a:rPr lang="en-GB" sz="1800" b="0" dirty="0">
                <a:effectLst/>
                <a:latin typeface="Calibri"/>
                <a:ea typeface="Calibri" panose="020F0502020204030204" pitchFamily="34" charset="0"/>
                <a:cs typeface="Calibri"/>
              </a:rPr>
              <a:t>Por debajo de esta línea hay opciones de reducción de emisiones en cinco categorías. Las tres primeras categorías </a:t>
            </a:r>
            <a:r>
              <a:rPr lang="en-GB" sz="1800" b="0" dirty="0">
                <a:latin typeface="Calibri"/>
                <a:ea typeface="Calibri" panose="020F0502020204030204" pitchFamily="34" charset="0"/>
                <a:cs typeface="Calibri"/>
              </a:rPr>
              <a:t>- </a:t>
            </a:r>
            <a:r>
              <a:rPr lang="en-GB" sz="1800" b="0" dirty="0">
                <a:effectLst/>
                <a:latin typeface="Calibri"/>
                <a:ea typeface="Calibri" panose="020F0502020204030204" pitchFamily="34" charset="0"/>
                <a:cs typeface="Calibri"/>
              </a:rPr>
              <a:t>eficiencia energética, suministro de energía con bajas emisiones de carbono y opciones de carbono terrestre </a:t>
            </a:r>
            <a:r>
              <a:rPr lang="en-GB" b="0" dirty="0"/>
              <a:t>- </a:t>
            </a:r>
            <a:r>
              <a:rPr lang="en-GB" sz="1800" b="0" dirty="0">
                <a:effectLst/>
                <a:latin typeface="Calibri"/>
                <a:ea typeface="Calibri" panose="020F0502020204030204" pitchFamily="34" charset="0"/>
                <a:cs typeface="Calibri"/>
              </a:rPr>
              <a:t>cuestan menos de 60 euros por tonelada de dióxido de carbono reducido. En conjunto, estas tres medidas se traducirían en evitar 38.000 millones de toneladas de emisiones.</a:t>
            </a:r>
          </a:p>
          <a:p>
            <a:pPr>
              <a:lnSpc>
                <a:spcPct val="107000"/>
              </a:lnSpc>
              <a:spcAft>
                <a:spcPts val="800"/>
              </a:spcAft>
            </a:pPr>
            <a:r>
              <a:rPr lang="en-GB" sz="1800" b="0" dirty="0">
                <a:effectLst/>
                <a:latin typeface="Calibri"/>
                <a:ea typeface="Calibri" panose="020F0502020204030204" pitchFamily="34" charset="0"/>
                <a:cs typeface="Calibri"/>
              </a:rPr>
              <a:t>Pero también aparecen otros dos </a:t>
            </a:r>
            <a:r>
              <a:rPr lang="en-GB" sz="1800" b="0" dirty="0">
                <a:latin typeface="Calibri"/>
                <a:ea typeface="Calibri" panose="020F0502020204030204" pitchFamily="34" charset="0"/>
                <a:cs typeface="Calibri"/>
              </a:rPr>
              <a:t>tipos de oportunidades </a:t>
            </a:r>
            <a:r>
              <a:rPr lang="en-GB" sz="1800" b="0" dirty="0">
                <a:effectLst/>
                <a:latin typeface="Calibri"/>
                <a:ea typeface="Calibri" panose="020F0502020204030204" pitchFamily="34" charset="0"/>
                <a:cs typeface="Calibri"/>
              </a:rPr>
              <a:t>de reducción de emisiones. El primer tipo </a:t>
            </a:r>
            <a:r>
              <a:rPr lang="en-GB" sz="1800" b="0" dirty="0">
                <a:latin typeface="Calibri"/>
                <a:ea typeface="Calibri" panose="020F0502020204030204" pitchFamily="34" charset="0"/>
                <a:cs typeface="Calibri"/>
              </a:rPr>
              <a:t>consiste en oportunidades que se </a:t>
            </a:r>
            <a:r>
              <a:rPr lang="en-GB" sz="1800" b="0" dirty="0">
                <a:effectLst/>
                <a:latin typeface="Calibri"/>
                <a:ea typeface="Calibri" panose="020F0502020204030204" pitchFamily="34" charset="0"/>
                <a:cs typeface="Calibri"/>
              </a:rPr>
              <a:t>consideran medidas técnicas más caras, con un coste de 60 a 100 euros por tonelada evitada. Pero estas opciones no son inalcanzables. Por ello</a:t>
            </a:r>
            <a:r>
              <a:rPr lang="en-GB" sz="1800" b="0" dirty="0">
                <a:latin typeface="Calibri"/>
                <a:ea typeface="Calibri" panose="020F0502020204030204" pitchFamily="34" charset="0"/>
                <a:cs typeface="Calibri"/>
              </a:rPr>
              <a:t>, se </a:t>
            </a:r>
            <a:r>
              <a:rPr lang="en-GB" sz="1800" b="0" dirty="0">
                <a:effectLst/>
                <a:latin typeface="Calibri"/>
                <a:ea typeface="Calibri" panose="020F0502020204030204" pitchFamily="34" charset="0"/>
                <a:cs typeface="Calibri"/>
              </a:rPr>
              <a:t>espera que el abanico de opciones más baratas tenga una aceptación significativamente mayor antes de que se adopten las tecnologías más caras. El segundo </a:t>
            </a:r>
            <a:r>
              <a:rPr lang="en-GB" sz="1800" b="0" dirty="0">
                <a:latin typeface="Calibri"/>
                <a:ea typeface="Calibri" panose="020F0502020204030204" pitchFamily="34" charset="0"/>
                <a:cs typeface="Calibri"/>
              </a:rPr>
              <a:t>tipo de </a:t>
            </a:r>
            <a:r>
              <a:rPr lang="en-GB" sz="1800" b="0" dirty="0">
                <a:effectLst/>
                <a:latin typeface="Calibri"/>
                <a:ea typeface="Calibri" panose="020F0502020204030204" pitchFamily="34" charset="0"/>
                <a:cs typeface="Calibri"/>
              </a:rPr>
              <a:t>oportunidad adicional reside en los cambios sociales y de comportamiento que influyen en el consumo de energía y en las elecciones de los consumidores hacia opciones más bajas en carbono.</a:t>
            </a:r>
          </a:p>
          <a:p>
            <a:pPr>
              <a:lnSpc>
                <a:spcPct val="107000"/>
              </a:lnSpc>
              <a:spcAft>
                <a:spcPts val="800"/>
              </a:spcAft>
            </a:pPr>
            <a:r>
              <a:rPr lang="en-GB" sz="1800" b="0" dirty="0">
                <a:effectLst/>
                <a:latin typeface="Calibri"/>
                <a:ea typeface="Calibri" panose="020F0502020204030204" pitchFamily="34" charset="0"/>
                <a:cs typeface="Calibri"/>
              </a:rPr>
              <a:t>La inclusión de estas oportunidades adicionales da como resultado un potencial técnico máximo de reducción para 2030 de 47.000 millones de toneladas equivalentes de dióxido de carbono al año. Por tanto, el potencial máximo mundial supone una reducción del 65 al 70% en relación con la trayectoria actual prevista.</a:t>
            </a:r>
          </a:p>
          <a:p>
            <a:endParaRPr lang="en-GB" b="0" dirty="0"/>
          </a:p>
        </p:txBody>
      </p:sp>
      <p:sp>
        <p:nvSpPr>
          <p:cNvPr id="4" name="Slide Number Placeholder 3"/>
          <p:cNvSpPr>
            <a:spLocks noGrp="1"/>
          </p:cNvSpPr>
          <p:nvPr>
            <p:ph type="sldNum" sz="quarter" idx="5"/>
          </p:nvPr>
        </p:nvSpPr>
        <p:spPr/>
        <p:txBody>
          <a:bodyPr/>
          <a:lstStyle/>
          <a:p>
            <a:fld id="{B698FC84-7549-424A-9090-8C112A69B027}" type="slidenum">
              <a:rPr lang="en-US" smtClean="0"/>
              <a:t>26</a:t>
            </a:fld>
            <a:endParaRPr lang="en-US"/>
          </a:p>
        </p:txBody>
      </p:sp>
    </p:spTree>
    <p:extLst>
      <p:ext uri="{BB962C8B-B14F-4D97-AF65-F5344CB8AC3E}">
        <p14:creationId xmlns:p14="http://schemas.microsoft.com/office/powerpoint/2010/main" val="1859156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816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3175020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Las fuentes de carbono incluyen los siguientes procesos.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1) Todos los organismos vivos liberan dióxido de carbono como parte de un proceso celular conocido como respiración. Esto también es cierto para las plantas. Aunque las plantas utilizan el dióxido de carbono junto con la luz solar y el agua para crecer, mediante un proceso conocido como síntesis, liberan dióxido de carbono por la noche.</a:t>
            </a:r>
          </a:p>
          <a:p>
            <a:pPr marL="0" lvl="0" indent="0">
              <a:lnSpc>
                <a:spcPct val="107000"/>
              </a:lnSpc>
              <a:buFont typeface="+mj-l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2) La descomposición de la materia orgánica libera carbono a la atmósfera.</a:t>
            </a:r>
          </a:p>
          <a:p>
            <a:pPr marL="0" lvl="0" indent="0">
              <a:lnSpc>
                <a:spcPct val="107000"/>
              </a:lnSpc>
              <a:buFont typeface="+mj-l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3) Las erupciones volcánicas y los movimientos de las placas tectónicas también liberan dióxido de carbono en la atmósfera.</a:t>
            </a:r>
          </a:p>
          <a:p>
            <a:pPr marL="0" lvl="0" indent="0">
              <a:lnSpc>
                <a:spcPct val="107000"/>
              </a:lnSpc>
              <a:spcAft>
                <a:spcPts val="800"/>
              </a:spcAft>
              <a:buFont typeface="+mj-l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4) La quema de combustibles fósiles como el carbón, el gas y el petróleo provoca la liberación del carbono almacenado en la tierra y los océanos.</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5) La conversión de la tierra de los bosques a la tierra agrícola, como un ejemplo, resulta en la liberación de emisiones de carbono. Cuando se cultiva el suelo, se libera dióxido de carbono a la atmósfera. Esto se debe principalmente a la oxidación de la materia orgánica del suelo.</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dirty="0">
                <a:effectLst/>
                <a:latin typeface="Calibri"/>
                <a:ea typeface="Calibri" panose="020F0502020204030204" pitchFamily="34" charset="0"/>
                <a:cs typeface="Calibri"/>
              </a:rPr>
              <a:t>Los sumideros de carbono son los siguientes:</a:t>
            </a:r>
          </a:p>
          <a:p>
            <a:pPr>
              <a:lnSpc>
                <a:spcPct val="107000"/>
              </a:lnSpc>
              <a:spcAft>
                <a:spcPts val="800"/>
              </a:spcAft>
            </a:pPr>
            <a:r>
              <a:rPr lang="en-GB" sz="1800" dirty="0">
                <a:latin typeface="Calibri"/>
                <a:ea typeface="Calibri" panose="020F0502020204030204" pitchFamily="34" charset="0"/>
                <a:cs typeface="Calibri"/>
              </a:rPr>
              <a:t>1) Todas las </a:t>
            </a:r>
            <a:r>
              <a:rPr lang="en-GB" sz="1800" dirty="0">
                <a:effectLst/>
                <a:latin typeface="Calibri"/>
                <a:ea typeface="Calibri" panose="020F0502020204030204" pitchFamily="34" charset="0"/>
                <a:cs typeface="Calibri"/>
              </a:rPr>
              <a:t>formas de vegetación almacenan carbono. Y los bosques de larga duración son un importante sumidero de carbono.</a:t>
            </a:r>
          </a:p>
          <a:p>
            <a:pPr>
              <a:lnSpc>
                <a:spcPct val="107000"/>
              </a:lnSpc>
              <a:spcAft>
                <a:spcPts val="800"/>
              </a:spcAft>
            </a:pPr>
            <a:r>
              <a:rPr lang="en-GB" sz="1800" dirty="0">
                <a:effectLst/>
                <a:latin typeface="Calibri"/>
                <a:ea typeface="Calibri" panose="020F0502020204030204" pitchFamily="34" charset="0"/>
                <a:cs typeface="Calibri"/>
              </a:rPr>
              <a:t>2) La litosfera es la parte exterior rocosa de la Tierra. Está formada por la corteza frágil y la parte superior del manto. El carbono se desplaza por la litosfera en dos formas, el carbono inorgánico y el orgánico. El carbono inorgánico es el que se origina en cosas no vivas, como las rocas. El carbono orgánico, en cambio, procede de organismos vivos, como las plantas y los animales.</a:t>
            </a:r>
          </a:p>
          <a:p>
            <a:pPr>
              <a:lnSpc>
                <a:spcPct val="107000"/>
              </a:lnSpc>
              <a:spcAft>
                <a:spcPts val="800"/>
              </a:spcAft>
            </a:pPr>
            <a:r>
              <a:rPr lang="en-GB" sz="1800" dirty="0">
                <a:effectLst/>
                <a:latin typeface="Calibri"/>
                <a:ea typeface="Calibri" panose="020F0502020204030204" pitchFamily="34" charset="0"/>
                <a:cs typeface="Calibri"/>
              </a:rPr>
              <a:t>3) En el caso del océano, el carbono se intercambia </a:t>
            </a:r>
            <a:r>
              <a:rPr lang="en-GB" sz="1800" dirty="0">
                <a:latin typeface="Calibri"/>
                <a:ea typeface="Calibri" panose="020F0502020204030204" pitchFamily="34" charset="0"/>
                <a:cs typeface="Calibri"/>
              </a:rPr>
              <a:t>continuamente </a:t>
            </a:r>
            <a:r>
              <a:rPr lang="en-GB" sz="1800" dirty="0">
                <a:effectLst/>
                <a:latin typeface="Calibri"/>
                <a:ea typeface="Calibri" panose="020F0502020204030204" pitchFamily="34" charset="0"/>
                <a:cs typeface="Calibri"/>
              </a:rPr>
              <a:t>entre las aguas superficiales del océano y la atmósfera, o se almacena durante largos periodos de tiempo en las profundidades del océano</a:t>
            </a:r>
            <a:r>
              <a:rPr lang="en-GB" sz="1800" dirty="0">
                <a:latin typeface="Calibri"/>
                <a:ea typeface="Calibri" panose="020F0502020204030204" pitchFamily="34" charset="0"/>
                <a:cs typeface="Calibri"/>
              </a:rPr>
              <a:t>. Una parte se convierte </a:t>
            </a:r>
            <a:r>
              <a:rPr lang="en-GB" sz="1800" dirty="0">
                <a:effectLst/>
                <a:latin typeface="Calibri"/>
                <a:ea typeface="Calibri" panose="020F0502020204030204" pitchFamily="34" charset="0"/>
                <a:cs typeface="Calibri"/>
              </a:rPr>
              <a:t>en combustibles fósiles</a:t>
            </a:r>
            <a:r>
              <a:rPr lang="en-GB" sz="1800" dirty="0">
                <a:latin typeface="Calibri"/>
                <a:ea typeface="Calibri" panose="020F0502020204030204" pitchFamily="34" charset="0"/>
                <a:cs typeface="Calibri"/>
              </a:rPr>
              <a:t>.</a:t>
            </a:r>
            <a:endParaRPr lang="en-GB" sz="1800" dirty="0">
              <a:effectLst/>
              <a:latin typeface="Calibri"/>
              <a:ea typeface="Calibri" panose="020F0502020204030204" pitchFamily="34" charset="0"/>
              <a:cs typeface="Calibri"/>
            </a:endParaRPr>
          </a:p>
          <a:p>
            <a:pPr>
              <a:lnSpc>
                <a:spcPct val="107000"/>
              </a:lnSpc>
              <a:spcAft>
                <a:spcPts val="800"/>
              </a:spcAft>
            </a:pPr>
            <a:r>
              <a:rPr lang="en-GB" sz="1800" dirty="0">
                <a:effectLst/>
                <a:latin typeface="Calibri"/>
                <a:ea typeface="Calibri" panose="020F0502020204030204" pitchFamily="34" charset="0"/>
                <a:cs typeface="Calibri"/>
              </a:rPr>
              <a:t>4) El dióxido de carbono está presente en la atmósfera en forma de gas.</a:t>
            </a:r>
          </a:p>
          <a:p>
            <a:pPr>
              <a:lnSpc>
                <a:spcPct val="107000"/>
              </a:lnSpc>
              <a:spcAft>
                <a:spcPts val="800"/>
              </a:spcAft>
            </a:pPr>
            <a:r>
              <a:rPr lang="en-GB" sz="1800" dirty="0">
                <a:effectLst/>
                <a:latin typeface="Calibri"/>
                <a:ea typeface="Calibri" panose="020F0502020204030204" pitchFamily="34" charset="0"/>
                <a:cs typeface="Calibri"/>
              </a:rPr>
              <a:t> </a:t>
            </a:r>
          </a:p>
        </p:txBody>
      </p:sp>
      <p:sp>
        <p:nvSpPr>
          <p:cNvPr id="4" name="Slide Number Placeholder 3"/>
          <p:cNvSpPr>
            <a:spLocks noGrp="1"/>
          </p:cNvSpPr>
          <p:nvPr>
            <p:ph type="sldNum" sz="quarter" idx="5"/>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4180833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Actualmente existe un fuerte consenso científico sobre la correspondencia entre la temperatura y la concentración de dióxido de carbono en la atmósfera observada durante los últimos cientos de miles de años. Cuando la concentración de dióxido de carbono sube, la temperatura aumenta. Cuando la concentración de dióxido de carbono disminuye, la temperatura baja. Una pequeña parte de la correspondencia se debe a la relación entre la temperatura y la solubilidad del dióxido de carbono en el océano superficial, pero la mayor parte de la correspondencia es coherente con una retroalimentación entre el dióxido de carbono y el clima.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Aunque podría parecer sencillo determinar la causa y el efecto entre el dióxido de carbono y el clima a partir de qué cambio se produce primero, o de algún otro medio, la determinación de la causa y el efecto sigue siendo excesivamente difícil. Esto se debe a que pueden estar implicados otros cambios, como la alteración de la vegetación, las características de la superficie terrestre y la extensión de la capa de hielo. Por lo tanto, está claro que las temperaturas y la concentración de dióxido de carbono en la atmósfera están estrechamente correlacionadas, pero la relación causal entre ambas es compleja de demostrar.</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Por último, los datos históricos de los glaciares revelan que el cambio climático no se limita a la temperatura. Como el dióxido de carbono ha cambiado en el pasado, muchos otros aspectos </a:t>
            </a:r>
            <a:r>
              <a:rPr lang="en-US" sz="1800" dirty="0">
                <a:latin typeface="Calibri"/>
                <a:ea typeface="Calibri" panose="020F0502020204030204" pitchFamily="34" charset="0"/>
                <a:cs typeface="Calibri"/>
              </a:rPr>
              <a:t>del clima </a:t>
            </a:r>
            <a:r>
              <a:rPr lang="en-US" sz="1800" dirty="0">
                <a:effectLst/>
                <a:latin typeface="Calibri"/>
                <a:ea typeface="Calibri" panose="020F0502020204030204" pitchFamily="34" charset="0"/>
                <a:cs typeface="Calibri"/>
              </a:rPr>
              <a:t>también han </a:t>
            </a:r>
            <a:r>
              <a:rPr lang="en-US" sz="1800" dirty="0">
                <a:latin typeface="Calibri"/>
                <a:ea typeface="Calibri" panose="020F0502020204030204" pitchFamily="34" charset="0"/>
                <a:cs typeface="Calibri"/>
              </a:rPr>
              <a:t>cambiado</a:t>
            </a:r>
            <a:r>
              <a:rPr lang="en-US" sz="1800" dirty="0">
                <a:effectLst/>
                <a:latin typeface="Calibri"/>
                <a:ea typeface="Calibri" panose="020F0502020204030204" pitchFamily="34" charset="0"/>
                <a:cs typeface="Calibri"/>
              </a:rPr>
              <a:t>. Durante la época glacial, las líneas de nieve eran más bajas, los continentes eran más secos y los monzones tropicales eran más débiles. Algunos de estos cambios pueden ser independientes, mientras que otros </a:t>
            </a:r>
            <a:r>
              <a:rPr lang="en-US" sz="1800" dirty="0">
                <a:latin typeface="Calibri"/>
                <a:ea typeface="Calibri" panose="020F0502020204030204" pitchFamily="34" charset="0"/>
                <a:cs typeface="Calibri"/>
              </a:rPr>
              <a:t>pueden estar estrechamente </a:t>
            </a:r>
            <a:r>
              <a:rPr lang="en-US" sz="1800" dirty="0">
                <a:effectLst/>
                <a:latin typeface="Calibri"/>
                <a:ea typeface="Calibri" panose="020F0502020204030204" pitchFamily="34" charset="0"/>
                <a:cs typeface="Calibri"/>
              </a:rPr>
              <a:t>ligados al nivel cambiante de dióxido de carbono. Entender cuáles de estos cambios podrían producirse en el futuro, y la magnitud de </a:t>
            </a:r>
            <a:r>
              <a:rPr lang="en-US" sz="1800" dirty="0">
                <a:latin typeface="Calibri"/>
                <a:ea typeface="Calibri" panose="020F0502020204030204" pitchFamily="34" charset="0"/>
                <a:cs typeface="Calibri"/>
              </a:rPr>
              <a:t>los mismos</a:t>
            </a:r>
            <a:r>
              <a:rPr lang="en-US" sz="1800" dirty="0">
                <a:effectLst/>
                <a:latin typeface="Calibri"/>
                <a:ea typeface="Calibri" panose="020F0502020204030204" pitchFamily="34" charset="0"/>
                <a:cs typeface="Calibri"/>
              </a:rPr>
              <a:t>, sigue siendo un tema de intensa investigación. </a:t>
            </a:r>
            <a:endParaRPr lang="en-GB" sz="1800" dirty="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4100640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a:ea typeface="Calibri" panose="020F0502020204030204" pitchFamily="34" charset="0"/>
                <a:cs typeface="Calibri"/>
              </a:rPr>
              <a:t>El calentamiento global, causado por los gases de efecto invernadero, provoca </a:t>
            </a:r>
            <a:r>
              <a:rPr lang="en-GB" sz="1800" dirty="0">
                <a:latin typeface="Calibri"/>
                <a:ea typeface="Calibri" panose="020F0502020204030204" pitchFamily="34" charset="0"/>
                <a:cs typeface="Calibri"/>
              </a:rPr>
              <a:t>un aumento </a:t>
            </a:r>
            <a:r>
              <a:rPr lang="en-GB" sz="1800" dirty="0">
                <a:effectLst/>
                <a:latin typeface="Calibri"/>
                <a:ea typeface="Calibri" panose="020F0502020204030204" pitchFamily="34" charset="0"/>
                <a:cs typeface="Calibri"/>
              </a:rPr>
              <a:t>de la temperatura en todo el planeta, afectando a casi todas las zonas terrestres y oceánicas. En este mapa se comparan las temperaturas locales de 2019 en función de su diferencia con las medias históricas, tras tener en cuenta la variabilidad climática típica de cada lugar</a:t>
            </a:r>
            <a:r>
              <a:rPr lang="en-GB" sz="1800" dirty="0">
                <a:latin typeface="Calibri"/>
                <a:ea typeface="Calibri" panose="020F0502020204030204" pitchFamily="34" charset="0"/>
                <a:cs typeface="Calibri"/>
              </a:rPr>
              <a:t>. </a:t>
            </a:r>
            <a:endParaRPr lang="en-GB" sz="1800" dirty="0">
              <a:effectLst/>
              <a:latin typeface="Calibri"/>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a:ea typeface="Calibri" panose="020F0502020204030204" pitchFamily="34" charset="0"/>
                <a:cs typeface="Calibri"/>
              </a:rPr>
              <a:t>En 2019, el 88% de la superficie de la Tierra fue significativamente más cálida que la temperatura media </a:t>
            </a:r>
            <a:r>
              <a:rPr lang="en-GB" sz="1800" dirty="0">
                <a:latin typeface="Calibri"/>
                <a:ea typeface="Calibri" panose="020F0502020204030204" pitchFamily="34" charset="0"/>
                <a:cs typeface="Calibri"/>
              </a:rPr>
              <a:t>entre 1951 y 1980</a:t>
            </a:r>
            <a:r>
              <a:rPr lang="en-GB" sz="1800" dirty="0">
                <a:effectLst/>
                <a:latin typeface="Calibri"/>
                <a:ea typeface="Calibri" panose="020F0502020204030204" pitchFamily="34" charset="0"/>
                <a:cs typeface="Calibri"/>
              </a:rPr>
              <a:t>, el 10% tuvo una temperatura similar y sólo el 1,5% fue significativamente más frío.</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a:ea typeface="Calibri" panose="020F0502020204030204" pitchFamily="34" charset="0"/>
                <a:cs typeface="Calibri"/>
              </a:rPr>
              <a:t>Los científicos estiman que el 9,9% de la superficie de la Tierra estableció un nuevo récord local de temperatura media anual más cálida. Sin embargo, ningún lugar de la Tierra experimentó una media anual fría récord en el mismo año </a:t>
            </a:r>
            <a:r>
              <a:rPr lang="en-GB" sz="1800" dirty="0">
                <a:latin typeface="Calibri"/>
                <a:ea typeface="Calibri" panose="020F0502020204030204" pitchFamily="34" charset="0"/>
                <a:cs typeface="Calibri"/>
              </a:rPr>
              <a:t>de </a:t>
            </a:r>
            <a:r>
              <a:rPr lang="en-GB" sz="1800" dirty="0">
                <a:effectLst/>
                <a:latin typeface="Calibri"/>
                <a:ea typeface="Calibri" panose="020F0502020204030204" pitchFamily="34" charset="0"/>
                <a:cs typeface="Calibri"/>
              </a:rPr>
              <a:t>2019.</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a:ea typeface="Calibri" panose="020F0502020204030204" pitchFamily="34" charset="0"/>
                <a:cs typeface="Calibri"/>
              </a:rPr>
              <a:t>En un clima estable, solo se esperaría que el 2,5% de la Tierra tuviera temperaturas "Muy altas" o superiores en un año determinado. En 2019, el 52% de la Tierra </a:t>
            </a:r>
            <a:r>
              <a:rPr lang="en-GB" sz="1800" dirty="0">
                <a:latin typeface="Calibri"/>
                <a:ea typeface="Calibri" panose="020F0502020204030204" pitchFamily="34" charset="0"/>
                <a:cs typeface="Calibri"/>
              </a:rPr>
              <a:t>tuvo </a:t>
            </a:r>
            <a:r>
              <a:rPr lang="en-GB" sz="1800" dirty="0">
                <a:effectLst/>
                <a:latin typeface="Calibri"/>
                <a:ea typeface="Calibri" panose="020F0502020204030204" pitchFamily="34" charset="0"/>
                <a:cs typeface="Calibri"/>
              </a:rPr>
              <a:t>promedios anuales que se calificarían como "Muy altos" en comparación con el clima histórico, incluyendo grandes porciones de los trópicos</a:t>
            </a:r>
            <a:r>
              <a:rPr lang="en-GB" sz="1800" dirty="0">
                <a:latin typeface="Calibri"/>
                <a:ea typeface="Calibri" panose="020F0502020204030204" pitchFamily="34" charset="0"/>
                <a:cs typeface="Calibri"/>
              </a:rPr>
              <a:t>. </a:t>
            </a:r>
            <a:endParaRPr lang="en-GB" sz="1800" dirty="0">
              <a:effectLst/>
              <a:latin typeface="Calibri"/>
              <a:ea typeface="Calibri" panose="020F0502020204030204" pitchFamily="34" charset="0"/>
              <a:cs typeface="Calibri"/>
            </a:endParaRPr>
          </a:p>
          <a:p>
            <a:pPr>
              <a:lnSpc>
                <a:spcPct val="107000"/>
              </a:lnSpc>
              <a:spcAft>
                <a:spcPts val="800"/>
              </a:spcAft>
            </a:pPr>
            <a:r>
              <a:rPr lang="en-GB" sz="1800" dirty="0">
                <a:effectLst/>
                <a:latin typeface="Calibri"/>
                <a:ea typeface="Calibri" panose="020F0502020204030204" pitchFamily="34" charset="0"/>
                <a:cs typeface="Calibri"/>
              </a:rPr>
              <a:t> </a:t>
            </a:r>
          </a:p>
          <a:p>
            <a:pPr>
              <a:lnSpc>
                <a:spcPct val="107000"/>
              </a:lnSpc>
              <a:spcAft>
                <a:spcPts val="800"/>
              </a:spcAft>
            </a:pPr>
            <a:r>
              <a:rPr lang="en-GB" sz="1800" dirty="0">
                <a:effectLst/>
                <a:latin typeface="Calibri"/>
                <a:ea typeface="Calibri" panose="020F0502020204030204" pitchFamily="34" charset="0"/>
                <a:cs typeface="Calibri"/>
              </a:rPr>
              <a:t>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3297152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El cambio climático es un cambio a largo plazo en los patrones meteorológicos medios que han llegado a definir los climas locales, regionales y globales de la Tierra. Estos cambios tienen una amplia gama de efectos observados que son sinónimos del término. Entre ellos se encuentran el aumento de la temperatura global de la tierra y los océanos; la subida del nivel del mar; la pérdida de hielo en los polos de la Tierra y en los glaciares de montaña; los cambios en la frecuencia y gravedad de los fenómenos meteorológicos extremos, como huracanes, olas de calor, incendios forestales, sequías, inundaciones y precipitaciones; y los cambios en la cobertura de nubes y vegetación, por nombrar sólo algunos.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Los científicos utilizan las observaciones de la tierra, el aire y el espacio, junto con los modelos teóricos, para controlar y estudiar el cambio climático pasado, presente y futuro. Los </a:t>
            </a:r>
            <a:r>
              <a:rPr lang="en-US" sz="1800" dirty="0">
                <a:latin typeface="Calibri"/>
                <a:ea typeface="Calibri" panose="020F0502020204030204" pitchFamily="34" charset="0"/>
                <a:cs typeface="Calibri"/>
              </a:rPr>
              <a:t>registros de </a:t>
            </a:r>
            <a:r>
              <a:rPr lang="en-US" sz="1800" dirty="0">
                <a:effectLst/>
                <a:latin typeface="Calibri"/>
                <a:ea typeface="Calibri" panose="020F0502020204030204" pitchFamily="34" charset="0"/>
                <a:cs typeface="Calibri"/>
              </a:rPr>
              <a:t>datos climáticos proporcionan pruebas de los indicadores clave del cambio climático</a:t>
            </a:r>
            <a:r>
              <a:rPr lang="en-US" sz="1800" dirty="0">
                <a:latin typeface="Calibri"/>
                <a:ea typeface="Calibri" panose="020F0502020204030204" pitchFamily="34" charset="0"/>
                <a:cs typeface="Calibri"/>
              </a:rPr>
              <a:t>. </a:t>
            </a:r>
            <a:endParaRPr lang="en-GB" sz="1800" dirty="0">
              <a:effectLst/>
              <a:latin typeface="Calibri"/>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a:ea typeface="Calibri" panose="020F0502020204030204" pitchFamily="34" charset="0"/>
                <a:cs typeface="Calibri"/>
              </a:rPr>
              <a:t>El calentamiento global es el calentamiento a largo plazo del sistema climático de la Tierra observado desde el periodo preindustrial (</a:t>
            </a:r>
            <a:r>
              <a:rPr lang="en-GB" sz="1800" dirty="0">
                <a:latin typeface="Calibri"/>
                <a:ea typeface="Calibri" panose="020F0502020204030204" pitchFamily="34" charset="0"/>
                <a:cs typeface="Calibri"/>
              </a:rPr>
              <a:t>entre </a:t>
            </a:r>
            <a:r>
              <a:rPr lang="en-GB" sz="1800" dirty="0">
                <a:effectLst/>
                <a:latin typeface="Calibri"/>
                <a:ea typeface="Calibri" panose="020F0502020204030204" pitchFamily="34" charset="0"/>
                <a:cs typeface="Calibri"/>
              </a:rPr>
              <a:t>1850 y 1900) debido a las actividades humanas, principalmente la quema de combustibles fósiles que aumenta los niveles de gases de efecto invernadero que atrapan el calor en la atmósfera </a:t>
            </a:r>
            <a:r>
              <a:rPr lang="en-GB" sz="1800" dirty="0">
                <a:latin typeface="Calibri"/>
                <a:ea typeface="Calibri" panose="020F0502020204030204" pitchFamily="34" charset="0"/>
                <a:cs typeface="Calibri"/>
              </a:rPr>
              <a:t>de la Tierra</a:t>
            </a:r>
            <a:r>
              <a:rPr lang="en-GB" sz="1800" dirty="0">
                <a:effectLst/>
                <a:latin typeface="Calibri"/>
                <a:ea typeface="Calibri" panose="020F0502020204030204" pitchFamily="34" charset="0"/>
                <a:cs typeface="Calibri"/>
              </a:rPr>
              <a:t>. El término se utiliza con frecuencia indistintamente con el de cambio climático, aunque este último se refiere tanto al calentamiento producido </a:t>
            </a:r>
            <a:r>
              <a:rPr lang="en-GB" sz="1800" dirty="0">
                <a:latin typeface="Calibri"/>
                <a:ea typeface="Calibri" panose="020F0502020204030204" pitchFamily="34" charset="0"/>
                <a:cs typeface="Calibri"/>
              </a:rPr>
              <a:t>por el hombre </a:t>
            </a:r>
            <a:r>
              <a:rPr lang="en-GB" sz="1800" dirty="0">
                <a:effectLst/>
                <a:latin typeface="Calibri"/>
                <a:ea typeface="Calibri" panose="020F0502020204030204" pitchFamily="34" charset="0"/>
                <a:cs typeface="Calibri"/>
              </a:rPr>
              <a:t>como al natural y a los efectos que tiene en nuestro planeta. El </a:t>
            </a:r>
            <a:r>
              <a:rPr lang="en-GB" sz="1800" dirty="0">
                <a:latin typeface="Calibri"/>
                <a:ea typeface="Calibri" panose="020F0502020204030204" pitchFamily="34" charset="0"/>
                <a:cs typeface="Calibri"/>
              </a:rPr>
              <a:t>calentamiento global </a:t>
            </a:r>
            <a:r>
              <a:rPr lang="en-GB" sz="1800" dirty="0">
                <a:effectLst/>
                <a:latin typeface="Calibri"/>
                <a:ea typeface="Calibri" panose="020F0502020204030204" pitchFamily="34" charset="0"/>
                <a:cs typeface="Calibri"/>
              </a:rPr>
              <a:t>se mide más comúnmente como el aumento medio de la temperatura global de la superficie de la Tierra.</a:t>
            </a:r>
          </a:p>
          <a:p>
            <a:pPr defTabSz="947958">
              <a:lnSpc>
                <a:spcPct val="110000"/>
              </a:lnSpc>
              <a:spcAft>
                <a:spcPts val="1244"/>
              </a:spcAft>
              <a:defRPr/>
            </a:pPr>
            <a:endParaRPr lang="en-GB" noProof="0" dirty="0"/>
          </a:p>
        </p:txBody>
      </p:sp>
      <p:sp>
        <p:nvSpPr>
          <p:cNvPr id="4" name="Slide Number Placeholder 3"/>
          <p:cNvSpPr>
            <a:spLocks noGrp="1"/>
          </p:cNvSpPr>
          <p:nvPr>
            <p:ph type="sldNum" sz="quarter" idx="5"/>
          </p:nvPr>
        </p:nvSpPr>
        <p:spPr/>
        <p:txBody>
          <a:bodyPr/>
          <a:lstStyle/>
          <a:p>
            <a:fld id="{B698FC84-7549-424A-9090-8C112A69B027}" type="slidenum">
              <a:rPr lang="en-US" smtClean="0"/>
              <a:t>8</a:t>
            </a:fld>
            <a:endParaRPr lang="en-US"/>
          </a:p>
        </p:txBody>
      </p:sp>
    </p:spTree>
    <p:extLst>
      <p:ext uri="{BB962C8B-B14F-4D97-AF65-F5344CB8AC3E}">
        <p14:creationId xmlns:p14="http://schemas.microsoft.com/office/powerpoint/2010/main" val="381573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1733667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tabLst>
                <a:tab pos="457200" algn="l"/>
              </a:tabLst>
            </a:pPr>
            <a:r>
              <a:rPr lang="en-GB" sz="1800" b="0" dirty="0">
                <a:effectLst/>
                <a:latin typeface="Calibri"/>
                <a:ea typeface="Calibri" panose="020F0502020204030204" pitchFamily="34" charset="0"/>
                <a:cs typeface="Calibri"/>
              </a:rPr>
              <a:t>Es importante </a:t>
            </a:r>
            <a:r>
              <a:rPr lang="en-GB" sz="1800" b="0" dirty="0">
                <a:latin typeface="Calibri"/>
                <a:ea typeface="Calibri" panose="020F0502020204030204" pitchFamily="34" charset="0"/>
                <a:cs typeface="Calibri"/>
              </a:rPr>
              <a:t>reconocer </a:t>
            </a:r>
            <a:r>
              <a:rPr lang="en-GB" sz="1800" b="0" dirty="0">
                <a:effectLst/>
                <a:latin typeface="Calibri"/>
                <a:ea typeface="Calibri" panose="020F0502020204030204" pitchFamily="34" charset="0"/>
                <a:cs typeface="Calibri"/>
              </a:rPr>
              <a:t>que existen otros tipos de gases de efecto invernadero además del dióxido de carbono. Entre ellos están el metano, el óxido nitroso, el H.F.C., el C.F.C. y el </a:t>
            </a:r>
            <a:r>
              <a:rPr lang="en-US" sz="1800" b="0" dirty="0">
                <a:effectLst/>
                <a:latin typeface="Calibri"/>
                <a:ea typeface="Calibri" panose="020F0502020204030204" pitchFamily="34" charset="0"/>
                <a:cs typeface="Calibri"/>
              </a:rPr>
              <a:t>S.F.</a:t>
            </a:r>
            <a:r>
              <a:rPr lang="en-US" sz="1800" b="0" baseline="-25000" dirty="0">
                <a:effectLst/>
                <a:latin typeface="Calibri"/>
                <a:ea typeface="Calibri" panose="020F0502020204030204" pitchFamily="34" charset="0"/>
                <a:cs typeface="Calibri"/>
              </a:rPr>
              <a:t>6</a:t>
            </a:r>
            <a:r>
              <a:rPr lang="en-US" sz="1800" b="0" dirty="0">
                <a:latin typeface="Calibri"/>
                <a:ea typeface="Calibri" panose="020F0502020204030204" pitchFamily="34" charset="0"/>
                <a:cs typeface="Calibri"/>
              </a:rPr>
              <a:t> . </a:t>
            </a:r>
            <a:endParaRPr lang="en-US" sz="1800" b="0" dirty="0">
              <a:effectLst/>
              <a:latin typeface="Calibri"/>
              <a:ea typeface="Calibri" panose="020F0502020204030204" pitchFamily="34" charset="0"/>
              <a:cs typeface="Times New Roman" panose="02020603050405020304" pitchFamily="18" charset="0"/>
            </a:endParaRPr>
          </a:p>
          <a:p>
            <a:pPr algn="just">
              <a:lnSpc>
                <a:spcPct val="107000"/>
              </a:lnSpc>
              <a:spcAft>
                <a:spcPts val="800"/>
              </a:spcAft>
              <a:tabLst>
                <a:tab pos="457200" algn="l"/>
              </a:tabLs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57200" algn="l"/>
              </a:tabLst>
            </a:pPr>
            <a:r>
              <a:rPr lang="en-GB" sz="1800" b="0" dirty="0">
                <a:effectLst/>
                <a:latin typeface="Calibri"/>
                <a:ea typeface="Calibri" panose="020F0502020204030204" pitchFamily="34" charset="0"/>
                <a:cs typeface="Calibri"/>
              </a:rPr>
              <a:t>Cada uno de estos gases de efecto invernadero tiene una contribución relativa diferente al calentamiento global; </a:t>
            </a:r>
            <a:r>
              <a:rPr lang="en-GB" sz="1800" b="0" dirty="0">
                <a:latin typeface="Calibri"/>
                <a:ea typeface="Calibri" panose="020F0502020204030204" pitchFamily="34" charset="0"/>
                <a:cs typeface="Calibri"/>
              </a:rPr>
              <a:t>por ejemplo, </a:t>
            </a:r>
            <a:r>
              <a:rPr lang="en-GB" sz="1800" b="0" dirty="0">
                <a:effectLst/>
                <a:latin typeface="Calibri"/>
                <a:ea typeface="Calibri" panose="020F0502020204030204" pitchFamily="34" charset="0"/>
                <a:cs typeface="Calibri"/>
              </a:rPr>
              <a:t>una tonelada de metano no tiene el mismo impacto en el calentamiento que una tonelada de dióxido de carbono.</a:t>
            </a:r>
          </a:p>
          <a:p>
            <a:pPr algn="just">
              <a:lnSpc>
                <a:spcPct val="107000"/>
              </a:lnSpc>
              <a:spcAft>
                <a:spcPts val="800"/>
              </a:spcAft>
              <a:tabLst>
                <a:tab pos="457200" algn="l"/>
              </a:tabLs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57200" algn="l"/>
              </a:tabLst>
            </a:pPr>
            <a:r>
              <a:rPr lang="en-GB" sz="1800" b="0" dirty="0">
                <a:effectLst/>
                <a:latin typeface="Calibri"/>
                <a:ea typeface="Calibri" panose="020F0502020204030204" pitchFamily="34" charset="0"/>
                <a:cs typeface="Calibri"/>
              </a:rPr>
              <a:t>Estas diferencias se recogen con la métrica del "potencial de calentamiento global" (</a:t>
            </a:r>
            <a:r>
              <a:rPr lang="en-GB" sz="1800" b="0" dirty="0">
                <a:latin typeface="Calibri"/>
                <a:ea typeface="Calibri" panose="020F0502020204030204" pitchFamily="34" charset="0"/>
                <a:cs typeface="Calibri"/>
              </a:rPr>
              <a:t>o P.C.G</a:t>
            </a:r>
            <a:r>
              <a:rPr lang="en-GB" sz="1800" b="0" dirty="0">
                <a:effectLst/>
                <a:latin typeface="Calibri"/>
                <a:ea typeface="Calibri" panose="020F0502020204030204" pitchFamily="34" charset="0"/>
                <a:cs typeface="Calibri"/>
              </a:rPr>
              <a:t>.). El P.C.G. puede definirse en varios </a:t>
            </a:r>
            <a:r>
              <a:rPr lang="en-GB" sz="1800" b="0" dirty="0">
                <a:latin typeface="Calibri"/>
                <a:ea typeface="Calibri" panose="020F0502020204030204" pitchFamily="34" charset="0"/>
                <a:cs typeface="Calibri"/>
              </a:rPr>
              <a:t>periodos de tiempo; </a:t>
            </a:r>
            <a:r>
              <a:rPr lang="en-GB" sz="1800" b="0" dirty="0">
                <a:effectLst/>
                <a:latin typeface="Calibri"/>
                <a:ea typeface="Calibri" panose="020F0502020204030204" pitchFamily="34" charset="0"/>
                <a:cs typeface="Calibri"/>
              </a:rPr>
              <a:t>sin embargo</a:t>
            </a:r>
            <a:r>
              <a:rPr lang="en-GB" sz="1800" b="0" dirty="0">
                <a:latin typeface="Calibri"/>
                <a:ea typeface="Calibri" panose="020F0502020204030204" pitchFamily="34" charset="0"/>
                <a:cs typeface="Calibri"/>
              </a:rPr>
              <a:t>, </a:t>
            </a:r>
            <a:r>
              <a:rPr lang="en-GB" sz="1800" b="0" dirty="0">
                <a:effectLst/>
                <a:latin typeface="Calibri"/>
                <a:ea typeface="Calibri" panose="020F0502020204030204" pitchFamily="34" charset="0"/>
                <a:cs typeface="Calibri"/>
              </a:rPr>
              <a:t>el más utilizado es el de 100 años (P.C.G.</a:t>
            </a:r>
            <a:r>
              <a:rPr lang="en-GB" sz="1800" b="0" baseline="-25000" dirty="0">
                <a:effectLst/>
                <a:latin typeface="Calibri"/>
                <a:ea typeface="Calibri" panose="020F0502020204030204" pitchFamily="34" charset="0"/>
                <a:cs typeface="Calibri"/>
              </a:rPr>
              <a:t>100</a:t>
            </a:r>
            <a:r>
              <a:rPr lang="en-GB" sz="1800" b="0" dirty="0">
                <a:latin typeface="Calibri"/>
                <a:ea typeface="Calibri" panose="020F0502020204030204" pitchFamily="34" charset="0"/>
                <a:cs typeface="Calibri"/>
              </a:rPr>
              <a:t> ). Esta es la que ha adoptado el I.P.C.C. o </a:t>
            </a:r>
            <a:r>
              <a:rPr lang="en-GB" b="0" dirty="0"/>
              <a:t>Grupo Intergubernamental de Expertos sobre el Cambio Climático, un organismo clave de la ONU.</a:t>
            </a:r>
            <a:endParaRPr lang="en-GB" b="0" dirty="0">
              <a:effectLst/>
              <a:cs typeface="Calibri"/>
            </a:endParaRPr>
          </a:p>
          <a:p>
            <a:pPr algn="just">
              <a:lnSpc>
                <a:spcPct val="107000"/>
              </a:lnSpc>
              <a:spcAft>
                <a:spcPts val="800"/>
              </a:spcAft>
              <a:tabLst>
                <a:tab pos="457200" algn="l"/>
              </a:tabLs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57200" algn="l"/>
              </a:tabLst>
            </a:pPr>
            <a:r>
              <a:rPr lang="en-GB" sz="1800" b="0" dirty="0">
                <a:effectLst/>
                <a:latin typeface="Calibri"/>
                <a:ea typeface="Calibri" panose="020F0502020204030204" pitchFamily="34" charset="0"/>
                <a:cs typeface="Calibri"/>
              </a:rPr>
              <a:t>La tabla muestra el valor G.W.P.</a:t>
            </a:r>
            <a:r>
              <a:rPr lang="en-GB" sz="1800" b="0" baseline="-25000" dirty="0">
                <a:effectLst/>
                <a:latin typeface="Calibri"/>
                <a:ea typeface="Calibri" panose="020F0502020204030204" pitchFamily="34" charset="0"/>
                <a:cs typeface="Calibri"/>
              </a:rPr>
              <a:t>100</a:t>
            </a:r>
            <a:r>
              <a:rPr lang="en-GB" sz="1800" b="0" dirty="0">
                <a:effectLst/>
                <a:latin typeface="Calibri"/>
                <a:ea typeface="Calibri" panose="020F0502020204030204" pitchFamily="34" charset="0"/>
                <a:cs typeface="Calibri"/>
              </a:rPr>
              <a:t> de los principales gases de efecto invernadero en relación con el dióxido de carbono. Los valores del P.G.C.</a:t>
            </a:r>
            <a:r>
              <a:rPr lang="en-GB" sz="1800" b="0" baseline="-25000" dirty="0">
                <a:effectLst/>
                <a:latin typeface="Calibri"/>
                <a:ea typeface="Calibri" panose="020F0502020204030204" pitchFamily="34" charset="0"/>
                <a:cs typeface="Calibri"/>
              </a:rPr>
              <a:t>100</a:t>
            </a:r>
            <a:r>
              <a:rPr lang="en-GB" sz="1800" b="0" dirty="0">
                <a:effectLst/>
                <a:latin typeface="Calibri"/>
                <a:ea typeface="Calibri" panose="020F0502020204030204" pitchFamily="34" charset="0"/>
                <a:cs typeface="Calibri"/>
              </a:rPr>
              <a:t> se utilizan para combinar los gases de efecto invernadero en una única métrica de emisiones denominada equivalentes de dióxido de carbono (</a:t>
            </a:r>
            <a:r>
              <a:rPr lang="en-GB" sz="1800" b="0" dirty="0">
                <a:latin typeface="Calibri"/>
                <a:ea typeface="Calibri" panose="020F0502020204030204" pitchFamily="34" charset="0"/>
                <a:cs typeface="Calibri"/>
              </a:rPr>
              <a:t>o </a:t>
            </a:r>
            <a:r>
              <a:rPr lang="en-GB" sz="1800" b="0" dirty="0">
                <a:effectLst/>
                <a:latin typeface="Calibri"/>
                <a:ea typeface="Calibri" panose="020F0502020204030204" pitchFamily="34" charset="0"/>
                <a:cs typeface="Calibri"/>
              </a:rPr>
              <a:t>C.O.</a:t>
            </a:r>
            <a:r>
              <a:rPr lang="en-GB" sz="1800" b="0" baseline="-25000" dirty="0">
                <a:effectLst/>
                <a:latin typeface="Calibri"/>
                <a:ea typeface="Calibri" panose="020F0502020204030204" pitchFamily="34" charset="0"/>
                <a:cs typeface="Calibri"/>
              </a:rPr>
              <a:t>2</a:t>
            </a:r>
            <a:r>
              <a:rPr lang="en-GB" sz="1800" b="0" baseline="-25000" dirty="0">
                <a:latin typeface="Calibri"/>
                <a:ea typeface="Calibri" panose="020F0502020204030204" pitchFamily="34" charset="0"/>
                <a:cs typeface="Calibri"/>
              </a:rPr>
              <a:t> </a:t>
            </a:r>
            <a:r>
              <a:rPr lang="en-GB" sz="1800" b="0" dirty="0">
                <a:effectLst/>
                <a:latin typeface="Calibri"/>
                <a:ea typeface="Calibri" panose="020F0502020204030204" pitchFamily="34" charset="0"/>
                <a:cs typeface="Calibri"/>
              </a:rPr>
              <a:t> e). El C.O.</a:t>
            </a:r>
            <a:r>
              <a:rPr lang="en-GB" sz="1800" b="0" baseline="-25000" dirty="0">
                <a:effectLst/>
                <a:latin typeface="Calibri"/>
                <a:ea typeface="Calibri" panose="020F0502020204030204" pitchFamily="34" charset="0"/>
                <a:cs typeface="Calibri"/>
              </a:rPr>
              <a:t>2</a:t>
            </a:r>
            <a:r>
              <a:rPr lang="en-GB" sz="1800" b="0" baseline="-25000" dirty="0">
                <a:latin typeface="Calibri"/>
                <a:ea typeface="Calibri" panose="020F0502020204030204" pitchFamily="34" charset="0"/>
                <a:cs typeface="Calibri"/>
              </a:rPr>
              <a:t> </a:t>
            </a:r>
            <a:r>
              <a:rPr lang="en-GB" sz="1800" b="0" dirty="0">
                <a:effectLst/>
                <a:latin typeface="Calibri"/>
                <a:ea typeface="Calibri" panose="020F0502020204030204" pitchFamily="34" charset="0"/>
                <a:cs typeface="Calibri"/>
              </a:rPr>
              <a:t> e se obtiene multiplicando la masa de emisiones de un gas de efecto invernadero específico por su factor </a:t>
            </a:r>
            <a:r>
              <a:rPr lang="en-GB" sz="1800" b="0" dirty="0">
                <a:latin typeface="Calibri"/>
                <a:ea typeface="Calibri" panose="020F0502020204030204" pitchFamily="34" charset="0"/>
                <a:cs typeface="Calibri"/>
              </a:rPr>
              <a:t>G.W.P.</a:t>
            </a:r>
            <a:r>
              <a:rPr lang="en-GB" sz="1800" b="0" baseline="-25000" dirty="0">
                <a:latin typeface="Calibri"/>
                <a:ea typeface="Calibri" panose="020F0502020204030204" pitchFamily="34" charset="0"/>
                <a:cs typeface="Calibri"/>
              </a:rPr>
              <a:t>100</a:t>
            </a:r>
            <a:r>
              <a:rPr lang="en-GB" sz="1800" b="0" dirty="0">
                <a:effectLst/>
                <a:latin typeface="Calibri"/>
                <a:ea typeface="Calibri" panose="020F0502020204030204" pitchFamily="34" charset="0"/>
                <a:cs typeface="Calibri"/>
              </a:rPr>
              <a:t> equivalente. La suma de todos los gases en su forma C.O.</a:t>
            </a:r>
            <a:r>
              <a:rPr lang="en-GB" sz="1800" b="0" baseline="-25000" dirty="0">
                <a:latin typeface="Calibri"/>
                <a:ea typeface="Calibri" panose="020F0502020204030204" pitchFamily="34" charset="0"/>
                <a:cs typeface="Calibri"/>
              </a:rPr>
              <a:t>2 </a:t>
            </a:r>
            <a:r>
              <a:rPr lang="en-GB" sz="1800" b="0" dirty="0">
                <a:latin typeface="Calibri"/>
                <a:ea typeface="Calibri" panose="020F0502020204030204" pitchFamily="34" charset="0"/>
                <a:cs typeface="Calibri"/>
              </a:rPr>
              <a:t> e proporciona </a:t>
            </a:r>
            <a:r>
              <a:rPr lang="en-GB" sz="1800" b="0" dirty="0">
                <a:effectLst/>
                <a:latin typeface="Calibri"/>
                <a:ea typeface="Calibri" panose="020F0502020204030204" pitchFamily="34" charset="0"/>
                <a:cs typeface="Calibri"/>
              </a:rPr>
              <a:t>una medida de las emisiones totales de gases de efecto invernadero.</a:t>
            </a:r>
          </a:p>
          <a:p>
            <a:pPr algn="just">
              <a:lnSpc>
                <a:spcPct val="107000"/>
              </a:lnSpc>
              <a:spcAft>
                <a:spcPts val="800"/>
              </a:spcAft>
              <a:tabLst>
                <a:tab pos="457200" algn="l"/>
              </a:tabLs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b="0" dirty="0">
                <a:effectLst/>
                <a:latin typeface="Calibri"/>
                <a:ea typeface="Calibri" panose="020F0502020204030204" pitchFamily="34" charset="0"/>
                <a:cs typeface="Calibri"/>
              </a:rPr>
              <a:t>En el gráfico vemos el desglose de las emisiones mundiales en 2016, medidas en base a los </a:t>
            </a:r>
            <a:r>
              <a:rPr lang="en-US" sz="1800" b="0" dirty="0">
                <a:latin typeface="Calibri"/>
                <a:ea typeface="Calibri" panose="020F0502020204030204" pitchFamily="34" charset="0"/>
                <a:cs typeface="Calibri"/>
              </a:rPr>
              <a:t>equivalentes de dióxido de carbono</a:t>
            </a:r>
            <a:r>
              <a:rPr lang="en-US" sz="1800" b="0" dirty="0">
                <a:effectLst/>
                <a:latin typeface="Calibri"/>
                <a:ea typeface="Calibri" panose="020F0502020204030204" pitchFamily="34" charset="0"/>
                <a:cs typeface="Calibri"/>
              </a:rPr>
              <a:t>. El dióxido de carbono fue el mayor contribuyente, representando alrededor de tres cuartas partes (74,4%) de las emisiones totales. El metano contribuyó en un 17,3%; el óxido nitroso en un 6,2%; y otras emisiones (H.F.C., C.F.C., S.F.</a:t>
            </a:r>
            <a:r>
              <a:rPr lang="en-US" sz="1800" b="0" baseline="-25000" dirty="0">
                <a:effectLst/>
                <a:latin typeface="Calibri"/>
                <a:ea typeface="Calibri" panose="020F0502020204030204" pitchFamily="34" charset="0"/>
                <a:cs typeface="Calibri"/>
              </a:rPr>
              <a:t>6</a:t>
            </a:r>
            <a:r>
              <a:rPr lang="en-US" sz="1800" b="0" dirty="0">
                <a:effectLst/>
                <a:latin typeface="Calibri"/>
                <a:ea typeface="Calibri" panose="020F0502020204030204" pitchFamily="34" charset="0"/>
                <a:cs typeface="Calibri"/>
              </a:rPr>
              <a:t> ), en un 2,1%.</a:t>
            </a:r>
            <a:endParaRPr lang="en-GB" sz="1800" b="0" dirty="0">
              <a:effectLst/>
              <a:latin typeface="Calibri"/>
              <a:ea typeface="Calibri" panose="020F0502020204030204" pitchFamily="34" charset="0"/>
              <a:cs typeface="Calibri"/>
            </a:endParaRPr>
          </a:p>
          <a:p>
            <a:endParaRPr lang="en-GB" b="0" u="none" dirty="0"/>
          </a:p>
        </p:txBody>
      </p:sp>
      <p:sp>
        <p:nvSpPr>
          <p:cNvPr id="4" name="Slide Number Placeholder 3"/>
          <p:cNvSpPr>
            <a:spLocks noGrp="1"/>
          </p:cNvSpPr>
          <p:nvPr>
            <p:ph type="sldNum" sz="quarter" idx="5"/>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2817781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6663847" cy="1948751"/>
          </a:xfrm>
          <a:prstGeom prst="rect">
            <a:avLst/>
          </a:prstGeom>
        </p:spPr>
        <p:txBody>
          <a:bodyPr anchor="b">
            <a:normAutofit/>
          </a:bodyPr>
          <a:lstStyle>
            <a:lvl1pPr algn="l">
              <a:defRPr sz="4400" b="1"/>
            </a:lvl1pPr>
          </a:lstStyle>
          <a:p>
            <a:r>
              <a:rPr lang="en-GB"/>
              <a:t>HEADER COLOUR WHITE HEADER COLOUR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a:extLst>
              <a:ext uri="{FF2B5EF4-FFF2-40B4-BE49-F238E27FC236}">
                <a16:creationId xmlns:a16="http://schemas.microsoft.com/office/drawing/2014/main" id="{7A18FD3B-418B-044E-B882-1CBB4759F748}"/>
              </a:ext>
            </a:extLst>
          </p:cNvPr>
          <p:cNvSpPr txBox="1"/>
          <p:nvPr userDrawn="1"/>
        </p:nvSpPr>
        <p:spPr>
          <a:xfrm>
            <a:off x="8455068" y="6112701"/>
            <a:ext cx="3736932" cy="307777"/>
          </a:xfrm>
          <a:prstGeom prst="rect">
            <a:avLst/>
          </a:prstGeom>
          <a:noFill/>
        </p:spPr>
        <p:txBody>
          <a:bodyPr wrap="square" rtlCol="0">
            <a:spAutoFit/>
          </a:bodyPr>
          <a:lstStyle/>
          <a:p>
            <a:pPr algn="ctr"/>
            <a:r>
              <a:rPr lang="en-US" sz="1400" b="1">
                <a:solidFill>
                  <a:schemeClr val="bg1"/>
                </a:solidFill>
                <a:latin typeface="Segoe UI" panose="020B0502040204020203" pitchFamily="34" charset="0"/>
                <a:cs typeface="Segoe UI" panose="020B0502040204020203" pitchFamily="34" charset="0"/>
              </a:rPr>
              <a:t>Version 1.0</a:t>
            </a:r>
          </a:p>
        </p:txBody>
      </p:sp>
    </p:spTree>
    <p:extLst>
      <p:ext uri="{BB962C8B-B14F-4D97-AF65-F5344CB8AC3E}">
        <p14:creationId xmlns:p14="http://schemas.microsoft.com/office/powerpoint/2010/main" val="1415196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‹Nº›</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Segoe UI Semibold" panose="020B0502040204020203" pitchFamily="34" charset="0"/>
                <a:cs typeface="Segoe UI Semibold"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455844" y="5788058"/>
            <a:ext cx="3262886"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Source: Click to edit Caption text styles</a:t>
            </a:r>
            <a:endParaRPr lang="en-US"/>
          </a:p>
        </p:txBody>
      </p:sp>
    </p:spTree>
    <p:extLst>
      <p:ext uri="{BB962C8B-B14F-4D97-AF65-F5344CB8AC3E}">
        <p14:creationId xmlns:p14="http://schemas.microsoft.com/office/powerpoint/2010/main" val="46300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lstStyle>
            <a:lvl1pPr>
              <a:defRPr sz="6000" b="0" i="0">
                <a:latin typeface="Segoe UI Semilight" panose="020B0502040204020203" pitchFamily="34" charset="0"/>
                <a:cs typeface="Segoe UI Semilight" panose="020B0502040204020203"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‹Nº›</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912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912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‹Nº›</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Source: Click to edit Caption text styles</a:t>
            </a:r>
            <a:endParaRPr lang="en-US"/>
          </a:p>
        </p:txBody>
      </p:sp>
    </p:spTree>
    <p:extLst>
      <p:ext uri="{BB962C8B-B14F-4D97-AF65-F5344CB8AC3E}">
        <p14:creationId xmlns:p14="http://schemas.microsoft.com/office/powerpoint/2010/main" val="847472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Segoe UI Semibold" panose="020B0502040204020203" pitchFamily="34" charset="0"/>
                <a:cs typeface="Segoe UI Semibold"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5157787" cy="3160435"/>
          </a:xfrm>
        </p:spPr>
        <p:txBody>
          <a:bodyPr/>
          <a:lstStyle>
            <a:lvl1pPr>
              <a:defRPr lang="en-GB" sz="2000" b="1" i="0" kern="1200" dirty="0" smtClean="0">
                <a:solidFill>
                  <a:srgbClr val="C00000"/>
                </a:solidFill>
                <a:latin typeface="Segoe UI Semibold" panose="020B0502040204020203" pitchFamily="34" charset="0"/>
                <a:ea typeface="+mn-ea"/>
                <a:cs typeface="Segoe UI Semibold" panose="020B0502040204020203" pitchFamily="34" charset="0"/>
              </a:defRPr>
            </a:lvl1pPr>
            <a:lvl2pPr>
              <a:defRPr i="1"/>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7"/>
            <a:ext cx="5183188" cy="3160435"/>
          </a:xfrm>
        </p:spPr>
        <p:txBody>
          <a:bodyPr/>
          <a:lstStyle>
            <a:lvl1pPr>
              <a:defRPr>
                <a:solidFill>
                  <a:schemeClr val="accent5">
                    <a:lumMod val="75000"/>
                  </a:schemeClr>
                </a:solidFill>
              </a:defRPr>
            </a:lvl1pPr>
            <a:lvl2pPr>
              <a:defRPr i="1"/>
            </a:lvl2pPr>
          </a:lstStyle>
          <a:p>
            <a:pPr lvl="0"/>
            <a:r>
              <a:rPr lang="en-US"/>
              <a:t>Click to 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‹Nº›</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Source: Click to edit Caption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235994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‹Nº›</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Segoe UI" panose="020B0502040204020203" pitchFamily="34" charset="0"/>
                <a:cs typeface="Segoe UI" panose="020B0502040204020203"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1295142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‹Nº›</a:t>
            </a:fld>
            <a:endParaRPr lang="en-US"/>
          </a:p>
        </p:txBody>
      </p:sp>
      <p:grpSp>
        <p:nvGrpSpPr>
          <p:cNvPr id="13" name="Group 12">
            <a:extLst>
              <a:ext uri="{FF2B5EF4-FFF2-40B4-BE49-F238E27FC236}">
                <a16:creationId xmlns:a16="http://schemas.microsoft.com/office/drawing/2014/main" id="{E50CF338-C848-1B47-9B45-29E9DDB89CF9}"/>
              </a:ext>
            </a:extLst>
          </p:cNvPr>
          <p:cNvGrpSpPr/>
          <p:nvPr userDrawn="1"/>
        </p:nvGrpSpPr>
        <p:grpSpPr>
          <a:xfrm>
            <a:off x="10464504" y="866053"/>
            <a:ext cx="955530" cy="955530"/>
            <a:chOff x="9022202" y="727174"/>
            <a:chExt cx="955530" cy="955530"/>
          </a:xfrm>
        </p:grpSpPr>
        <p:sp>
          <p:nvSpPr>
            <p:cNvPr id="12" name="Oval 11">
              <a:extLst>
                <a:ext uri="{FF2B5EF4-FFF2-40B4-BE49-F238E27FC236}">
                  <a16:creationId xmlns:a16="http://schemas.microsoft.com/office/drawing/2014/main" id="{8D02C118-221D-C346-A78A-6FAD09CF15A3}"/>
                </a:ext>
              </a:extLst>
            </p:cNvPr>
            <p:cNvSpPr/>
            <p:nvPr userDrawn="1"/>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rack5_Lecture1_Slide25.mp3" descr="Track5_Lecture1_Slide25.mp3">
              <a:hlinkClick r:id="" action="ppaction://media"/>
              <a:extLst>
                <a:ext uri="{FF2B5EF4-FFF2-40B4-BE49-F238E27FC236}">
                  <a16:creationId xmlns:a16="http://schemas.microsoft.com/office/drawing/2014/main" id="{AC2B5925-8740-554D-ADC5-EC24D5F9100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9093567" y="798539"/>
              <a:ext cx="812800" cy="812800"/>
            </a:xfrm>
            <a:prstGeom prst="rect">
              <a:avLst/>
            </a:prstGeom>
          </p:spPr>
        </p:pic>
      </p:grpSp>
    </p:spTree>
    <p:extLst>
      <p:ext uri="{BB962C8B-B14F-4D97-AF65-F5344CB8AC3E}">
        <p14:creationId xmlns:p14="http://schemas.microsoft.com/office/powerpoint/2010/main" val="348204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Segoe UI Semibold" panose="020B0502040204020203" pitchFamily="34" charset="0"/>
                <a:cs typeface="Segoe UI Semibold" panose="020B0502040204020203"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3400871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‹Nº›</a:t>
            </a:fld>
            <a:endParaRPr lang="en-US"/>
          </a:p>
        </p:txBody>
      </p:sp>
      <p:pic>
        <p:nvPicPr>
          <p:cNvPr id="4" name="Picture 3" descr="A screenshot of a computer&#10;&#10;Description automatically generated with medium confidence">
            <a:extLst>
              <a:ext uri="{FF2B5EF4-FFF2-40B4-BE49-F238E27FC236}">
                <a16:creationId xmlns:a16="http://schemas.microsoft.com/office/drawing/2014/main" id="{C73B64D8-1E63-4243-AFEC-D875A086CC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597630E2-AC25-DD4B-9148-30F38B69C65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89990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userDrawn="1"/>
        </p:nvPicPr>
        <p:blipFill>
          <a:blip r:embed="rId11"/>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Haga clic para editar el estilo del título principal</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Haga clic para editar los estilos de texto maestro</a:t>
            </a:r>
          </a:p>
          <a:p>
            <a:pPr lvl="1"/>
            <a:r>
              <a:rPr lang="en-US"/>
              <a:t>Segundo nivel</a:t>
            </a:r>
          </a:p>
          <a:p>
            <a:pPr lvl="2"/>
            <a:r>
              <a:rPr lang="en-US"/>
              <a:t>Tercer nivel</a:t>
            </a:r>
          </a:p>
          <a:p>
            <a:pPr lvl="3"/>
            <a:r>
              <a:rPr lang="en-US"/>
              <a:t>Cuarto nivel</a:t>
            </a:r>
          </a:p>
          <a:p>
            <a:pPr lvl="4"/>
            <a:r>
              <a:rPr lang="en-US"/>
              <a:t>Quinto nivel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t>‹Nº›</a:t>
            </a:fld>
            <a:endParaRPr lang="en-US"/>
          </a:p>
        </p:txBody>
      </p:sp>
    </p:spTree>
    <p:extLst>
      <p:ext uri="{BB962C8B-B14F-4D97-AF65-F5344CB8AC3E}">
        <p14:creationId xmlns:p14="http://schemas.microsoft.com/office/powerpoint/2010/main" val="474564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2" r:id="rId6"/>
    <p:sldLayoutId id="2147483656" r:id="rId7"/>
    <p:sldLayoutId id="2147483657" r:id="rId8"/>
    <p:sldLayoutId id="2147483673" r:id="rId9"/>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Segoe UI Semibold" panose="020B0502040204020203" pitchFamily="34" charset="0"/>
          <a:ea typeface="+mn-ea"/>
          <a:cs typeface="Segoe UI Semibold"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creativecommons.org/licenses/by/2.0/"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hyperlink" Target="https://unfccc.int/process-and-meetings/the-paris-agreement/the-paris-agreement"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cbd.int/financial/doc/Pathwaystoalowcarboneconomy.pdf"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4.png"/><Relationship Id="rId5" Type="http://schemas.openxmlformats.org/officeDocument/2006/relationships/image" Target="../media/image25.gif"/><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png"/><Relationship Id="rId5" Type="http://schemas.openxmlformats.org/officeDocument/2006/relationships/image" Target="../media/image28.jpe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4.png"/><Relationship Id="rId5" Type="http://schemas.openxmlformats.org/officeDocument/2006/relationships/image" Target="../media/image29.jpe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creativecommons.org/licenses/by/4.0/deed.ast"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hyperlink" Target="https://www.cbd.int/financial/doc/Pathwaystoalowcarboneconomy.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hyperlink" Target="https://climate.nasa.gov/resources/global-warming-vs-climate-chang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43DEC4-7B82-AE4C-9411-326BCE085D1C}"/>
              </a:ext>
            </a:extLst>
          </p:cNvPr>
          <p:cNvSpPr>
            <a:spLocks noGrp="1"/>
          </p:cNvSpPr>
          <p:nvPr>
            <p:ph type="ctrTitle"/>
          </p:nvPr>
        </p:nvSpPr>
        <p:spPr>
          <a:xfrm>
            <a:off x="651352" y="4301318"/>
            <a:ext cx="7818880" cy="1948751"/>
          </a:xfrm>
        </p:spPr>
        <p:txBody>
          <a:bodyPr>
            <a:normAutofit/>
          </a:bodyPr>
          <a:lstStyle/>
          <a:p>
            <a:r>
              <a:rPr lang="en-US"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LECTURA 9</a:t>
            </a:r>
            <a:br>
              <a:rPr lang="en-US"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EL SISTEMA CLIMÁTICO - Parte I</a:t>
            </a:r>
            <a:endParaRPr lang="en-US" dirty="0"/>
          </a:p>
        </p:txBody>
      </p:sp>
      <p:sp>
        <p:nvSpPr>
          <p:cNvPr id="5" name="Subtitle 4">
            <a:extLst>
              <a:ext uri="{FF2B5EF4-FFF2-40B4-BE49-F238E27FC236}">
                <a16:creationId xmlns:a16="http://schemas.microsoft.com/office/drawing/2014/main" id="{1FC194A1-12B9-9747-AC32-0299581E378E}"/>
              </a:ext>
            </a:extLst>
          </p:cNvPr>
          <p:cNvSpPr>
            <a:spLocks noGrp="1"/>
          </p:cNvSpPr>
          <p:nvPr>
            <p:ph type="subTitle" idx="1"/>
          </p:nvPr>
        </p:nvSpPr>
        <p:spPr>
          <a:xfrm>
            <a:off x="443550" y="3346515"/>
            <a:ext cx="3477955" cy="954803"/>
          </a:xfrm>
        </p:spPr>
        <p:txBody>
          <a:bodyPr>
            <a:normAutofit/>
          </a:bodyPr>
          <a:lstStyle/>
          <a:p>
            <a:r>
              <a:rPr lang="en-US" sz="1800" dirty="0" err="1">
                <a:latin typeface="Open Sans ExtraBold" panose="020B0906030804020204" pitchFamily="34" charset="0"/>
                <a:ea typeface="Open Sans ExtraBold" panose="020B0906030804020204" pitchFamily="34" charset="0"/>
                <a:cs typeface="Open Sans ExtraBold" panose="020B0906030804020204" pitchFamily="34" charset="0"/>
              </a:rPr>
              <a:t>Introducción</a:t>
            </a:r>
            <a:r>
              <a:rPr lang="en-US" sz="1800" dirty="0">
                <a:latin typeface="Open Sans ExtraBold" panose="020B0906030804020204" pitchFamily="34" charset="0"/>
                <a:ea typeface="Open Sans ExtraBold" panose="020B0906030804020204" pitchFamily="34" charset="0"/>
                <a:cs typeface="Open Sans ExtraBold" panose="020B0906030804020204" pitchFamily="34" charset="0"/>
              </a:rPr>
              <a:t> a </a:t>
            </a:r>
            <a:r>
              <a:rPr lang="en-US" sz="1800" dirty="0" err="1">
                <a:latin typeface="Open Sans ExtraBold" panose="020B0906030804020204" pitchFamily="34" charset="0"/>
                <a:ea typeface="Open Sans ExtraBold" panose="020B0906030804020204" pitchFamily="34" charset="0"/>
                <a:cs typeface="Open Sans ExtraBold" panose="020B0906030804020204" pitchFamily="34" charset="0"/>
              </a:rPr>
              <a:t>los</a:t>
            </a:r>
            <a:r>
              <a:rPr lang="en-US" sz="1800" dirty="0">
                <a:latin typeface="Open Sans ExtraBold" panose="020B0906030804020204" pitchFamily="34" charset="0"/>
                <a:ea typeface="Open Sans ExtraBold" panose="020B0906030804020204" pitchFamily="34" charset="0"/>
                <a:cs typeface="Open Sans ExtraBold" panose="020B0906030804020204" pitchFamily="34" charset="0"/>
              </a:rPr>
              <a:t> CLEW</a:t>
            </a:r>
          </a:p>
        </p:txBody>
      </p:sp>
      <p:sp>
        <p:nvSpPr>
          <p:cNvPr id="6" name="Oval 5">
            <a:extLst>
              <a:ext uri="{FF2B5EF4-FFF2-40B4-BE49-F238E27FC236}">
                <a16:creationId xmlns:a16="http://schemas.microsoft.com/office/drawing/2014/main" id="{21577655-777B-C84B-92BC-69D0BEA73C8B}"/>
              </a:ext>
            </a:extLst>
          </p:cNvPr>
          <p:cNvSpPr/>
          <p:nvPr/>
        </p:nvSpPr>
        <p:spPr>
          <a:xfrm>
            <a:off x="5170646" y="391376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mp3" descr="Lecture9_Slide1.mp3">
            <a:hlinkClick r:id="" action="ppaction://media"/>
            <a:extLst>
              <a:ext uri="{FF2B5EF4-FFF2-40B4-BE49-F238E27FC236}">
                <a16:creationId xmlns:a16="http://schemas.microsoft.com/office/drawing/2014/main" id="{C30186FD-E479-4B4D-A005-DE2B2201CE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42011" y="3985128"/>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CFE40B9F-7006-4B42-A1DE-55D114178445}"/>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10</a:t>
            </a:fld>
            <a:endParaRPr lang="en-US">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0" name="Table 9">
            <a:extLst>
              <a:ext uri="{FF2B5EF4-FFF2-40B4-BE49-F238E27FC236}">
                <a16:creationId xmlns:a16="http://schemas.microsoft.com/office/drawing/2014/main" id="{D048A90F-D6CA-4A39-8990-B36D34D30056}"/>
              </a:ext>
            </a:extLst>
          </p:cNvPr>
          <p:cNvGraphicFramePr>
            <a:graphicFrameLocks noGrp="1"/>
          </p:cNvGraphicFramePr>
          <p:nvPr>
            <p:extLst>
              <p:ext uri="{D42A27DB-BD31-4B8C-83A1-F6EECF244321}">
                <p14:modId xmlns:p14="http://schemas.microsoft.com/office/powerpoint/2010/main" val="2236634979"/>
              </p:ext>
            </p:extLst>
          </p:nvPr>
        </p:nvGraphicFramePr>
        <p:xfrm>
          <a:off x="794833" y="2989542"/>
          <a:ext cx="5301167" cy="3208805"/>
        </p:xfrm>
        <a:graphic>
          <a:graphicData uri="http://schemas.openxmlformats.org/drawingml/2006/table">
            <a:tbl>
              <a:tblPr>
                <a:tableStyleId>{1FECB4D8-DB02-4DC6-A0A2-4F2EBAE1DC90}</a:tableStyleId>
              </a:tblPr>
              <a:tblGrid>
                <a:gridCol w="2575567">
                  <a:extLst>
                    <a:ext uri="{9D8B030D-6E8A-4147-A177-3AD203B41FA5}">
                      <a16:colId xmlns:a16="http://schemas.microsoft.com/office/drawing/2014/main" val="2049111334"/>
                    </a:ext>
                  </a:extLst>
                </a:gridCol>
                <a:gridCol w="1125248">
                  <a:extLst>
                    <a:ext uri="{9D8B030D-6E8A-4147-A177-3AD203B41FA5}">
                      <a16:colId xmlns:a16="http://schemas.microsoft.com/office/drawing/2014/main" val="3250172127"/>
                    </a:ext>
                  </a:extLst>
                </a:gridCol>
                <a:gridCol w="865600">
                  <a:extLst>
                    <a:ext uri="{9D8B030D-6E8A-4147-A177-3AD203B41FA5}">
                      <a16:colId xmlns:a16="http://schemas.microsoft.com/office/drawing/2014/main" val="3519207018"/>
                    </a:ext>
                  </a:extLst>
                </a:gridCol>
                <a:gridCol w="734752">
                  <a:extLst>
                    <a:ext uri="{9D8B030D-6E8A-4147-A177-3AD203B41FA5}">
                      <a16:colId xmlns:a16="http://schemas.microsoft.com/office/drawing/2014/main" val="3406607694"/>
                    </a:ext>
                  </a:extLst>
                </a:gridCol>
              </a:tblGrid>
              <a:tr h="330865">
                <a:tc rowSpan="2">
                  <a:txBody>
                    <a:bodyPr/>
                    <a:lstStyle/>
                    <a:p>
                      <a:pPr algn="ctr"/>
                      <a:r>
                        <a:rPr lang="en-GB" sz="1400" b="1">
                          <a:effectLst/>
                          <a:latin typeface="Open Sans" panose="020B0606030504020204" pitchFamily="34" charset="0"/>
                          <a:ea typeface="Open Sans" panose="020B0606030504020204" pitchFamily="34" charset="0"/>
                          <a:cs typeface="Open Sans" panose="020B0606030504020204" pitchFamily="34" charset="0"/>
                        </a:rPr>
                        <a:t>Valores de GWP y tiempos de vida</a:t>
                      </a:r>
                    </a:p>
                  </a:txBody>
                  <a:tcPr anchor="ctr"/>
                </a:tc>
                <a:tc rowSpan="2">
                  <a:txBody>
                    <a:bodyPr/>
                    <a:lstStyle/>
                    <a:p>
                      <a:pPr algn="ctr"/>
                      <a:r>
                        <a:rPr lang="en-US" sz="1400" b="1">
                          <a:effectLst/>
                          <a:latin typeface="Open Sans" panose="020B0606030504020204" pitchFamily="34" charset="0"/>
                          <a:ea typeface="Open Sans" panose="020B0606030504020204" pitchFamily="34" charset="0"/>
                          <a:cs typeface="Open Sans" panose="020B0606030504020204" pitchFamily="34" charset="0"/>
                        </a:rPr>
                        <a:t>Vida útil (años)</a:t>
                      </a:r>
                    </a:p>
                  </a:txBody>
                  <a:tcPr anchor="ctr"/>
                </a:tc>
                <a:tc gridSpan="2">
                  <a:txBody>
                    <a:bodyPr/>
                    <a:lstStyle/>
                    <a:p>
                      <a:pPr algn="ctr"/>
                      <a:r>
                        <a:rPr lang="en-US" sz="1400" b="1" dirty="0" err="1">
                          <a:effectLst/>
                          <a:latin typeface="Open Sans" panose="020B0606030504020204" pitchFamily="34" charset="0"/>
                          <a:ea typeface="Open Sans" panose="020B0606030504020204" pitchFamily="34" charset="0"/>
                          <a:cs typeface="Open Sans" panose="020B0606030504020204" pitchFamily="34" charset="0"/>
                        </a:rPr>
                        <a:t>Estimación</a:t>
                      </a:r>
                      <a:r>
                        <a:rPr lang="en-US" sz="1400" b="1" dirty="0">
                          <a:effectLst/>
                          <a:latin typeface="Open Sans" panose="020B0606030504020204" pitchFamily="34" charset="0"/>
                          <a:ea typeface="Open Sans" panose="020B0606030504020204" pitchFamily="34" charset="0"/>
                          <a:cs typeface="Open Sans" panose="020B0606030504020204" pitchFamily="34" charset="0"/>
                        </a:rPr>
                        <a:t> de </a:t>
                      </a:r>
                      <a:r>
                        <a:rPr lang="en-US" sz="1400" b="1" dirty="0" err="1">
                          <a:effectLst/>
                          <a:latin typeface="Open Sans" panose="020B0606030504020204" pitchFamily="34" charset="0"/>
                          <a:ea typeface="Open Sans" panose="020B0606030504020204" pitchFamily="34" charset="0"/>
                          <a:cs typeface="Open Sans" panose="020B0606030504020204" pitchFamily="34" charset="0"/>
                        </a:rPr>
                        <a:t>tiempo</a:t>
                      </a:r>
                      <a:r>
                        <a:rPr lang="en-US" sz="1400" b="1" dirty="0">
                          <a:effectLst/>
                          <a:latin typeface="Open Sans" panose="020B0606030504020204" pitchFamily="34" charset="0"/>
                          <a:ea typeface="Open Sans" panose="020B0606030504020204" pitchFamily="34" charset="0"/>
                          <a:cs typeface="Open Sans" panose="020B0606030504020204" pitchFamily="34" charset="0"/>
                        </a:rPr>
                        <a:t> de GWP</a:t>
                      </a:r>
                    </a:p>
                  </a:txBody>
                  <a:tcPr anchor="ctr"/>
                </a:tc>
                <a:tc hMerge="1">
                  <a:txBody>
                    <a:bodyPr/>
                    <a:lstStyle/>
                    <a:p>
                      <a:endParaRPr lang="en-US"/>
                    </a:p>
                  </a:txBody>
                  <a:tcPr/>
                </a:tc>
                <a:extLst>
                  <a:ext uri="{0D108BD9-81ED-4DB2-BD59-A6C34878D82A}">
                    <a16:rowId xmlns:a16="http://schemas.microsoft.com/office/drawing/2014/main" val="936131972"/>
                  </a:ext>
                </a:extLst>
              </a:tr>
              <a:tr h="509486">
                <a:tc vMerge="1">
                  <a:txBody>
                    <a:bodyPr/>
                    <a:lstStyle/>
                    <a:p>
                      <a:endParaRPr lang="en-US"/>
                    </a:p>
                  </a:txBody>
                  <a:tcPr/>
                </a:tc>
                <a:tc vMerge="1">
                  <a:txBody>
                    <a:bodyPr/>
                    <a:lstStyle/>
                    <a:p>
                      <a:endParaRPr lang="en-US"/>
                    </a:p>
                  </a:txBody>
                  <a:tcPr/>
                </a:tc>
                <a:tc>
                  <a:txBody>
                    <a:bodyPr/>
                    <a:lstStyle/>
                    <a:p>
                      <a:pPr algn="ctr"/>
                      <a:r>
                        <a:rPr lang="en-US" sz="1400" b="1">
                          <a:effectLst/>
                          <a:latin typeface="Open Sans" panose="020B0606030504020204" pitchFamily="34" charset="0"/>
                          <a:ea typeface="Open Sans" panose="020B0606030504020204" pitchFamily="34" charset="0"/>
                          <a:cs typeface="Open Sans" panose="020B0606030504020204" pitchFamily="34" charset="0"/>
                        </a:rPr>
                        <a:t>20 años</a:t>
                      </a:r>
                    </a:p>
                  </a:txBody>
                  <a:tcPr anchor="ctr"/>
                </a:tc>
                <a:tc>
                  <a:txBody>
                    <a:bodyPr/>
                    <a:lstStyle/>
                    <a:p>
                      <a:pPr algn="ctr"/>
                      <a:r>
                        <a:rPr lang="en-US" sz="1400" b="1">
                          <a:effectLst/>
                          <a:latin typeface="Open Sans" panose="020B0606030504020204" pitchFamily="34" charset="0"/>
                          <a:ea typeface="Open Sans" panose="020B0606030504020204" pitchFamily="34" charset="0"/>
                          <a:cs typeface="Open Sans" panose="020B0606030504020204" pitchFamily="34" charset="0"/>
                        </a:rPr>
                        <a:t>100 años</a:t>
                      </a:r>
                    </a:p>
                  </a:txBody>
                  <a:tcPr anchor="ctr"/>
                </a:tc>
                <a:extLst>
                  <a:ext uri="{0D108BD9-81ED-4DB2-BD59-A6C34878D82A}">
                    <a16:rowId xmlns:a16="http://schemas.microsoft.com/office/drawing/2014/main" val="802058890"/>
                  </a:ext>
                </a:extLst>
              </a:tr>
              <a:tr h="330865">
                <a:tc>
                  <a:txBody>
                    <a:bodyPr/>
                    <a:lstStyle/>
                    <a:p>
                      <a:pPr algn="ctr"/>
                      <a:r>
                        <a:rPr lang="sv-SE" sz="1400" b="0" u="none"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Dióxido de carbono </a:t>
                      </a:r>
                      <a:r>
                        <a:rPr lang="sv-SE"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rPr>
                        <a:t>(CO</a:t>
                      </a:r>
                      <a:r>
                        <a:rPr lang="sv-SE" sz="1400" b="0" u="none" baseline="-250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2</a:t>
                      </a:r>
                      <a:r>
                        <a:rPr lang="sv-SE"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sv-SE" sz="1400" b="0">
                          <a:effectLst/>
                          <a:latin typeface="Open Sans" panose="020B0606030504020204" pitchFamily="34" charset="0"/>
                          <a:ea typeface="Open Sans" panose="020B0606030504020204" pitchFamily="34" charset="0"/>
                          <a:cs typeface="Open Sans" panose="020B0606030504020204" pitchFamily="34" charset="0"/>
                        </a:rPr>
                        <a:t>-</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sv-SE" sz="1400" b="0">
                          <a:effectLst/>
                          <a:latin typeface="Open Sans" panose="020B0606030504020204" pitchFamily="34" charset="0"/>
                          <a:ea typeface="Open Sans" panose="020B0606030504020204" pitchFamily="34" charset="0"/>
                          <a:cs typeface="Open Sans" panose="020B0606030504020204" pitchFamily="34" charset="0"/>
                        </a:rPr>
                        <a:t>1</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sv-SE" sz="1400" b="0">
                          <a:effectLst/>
                          <a:latin typeface="Open Sans" panose="020B0606030504020204" pitchFamily="34" charset="0"/>
                          <a:ea typeface="Open Sans" panose="020B0606030504020204" pitchFamily="34" charset="0"/>
                          <a:cs typeface="Open Sans" panose="020B0606030504020204" pitchFamily="34" charset="0"/>
                        </a:rPr>
                        <a:t>1</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419659277"/>
                  </a:ext>
                </a:extLst>
              </a:tr>
              <a:tr h="330865">
                <a:tc>
                  <a:txBody>
                    <a:bodyPr/>
                    <a:lstStyle/>
                    <a:p>
                      <a:pPr algn="ctr"/>
                      <a:r>
                        <a:rPr lang="en-US" sz="1400" u="none" noProof="0">
                          <a:effectLst/>
                          <a:latin typeface="Open Sans" panose="020B0606030504020204" pitchFamily="34" charset="0"/>
                          <a:ea typeface="Open Sans" panose="020B0606030504020204" pitchFamily="34" charset="0"/>
                          <a:cs typeface="Open Sans" panose="020B0606030504020204" pitchFamily="34" charset="0"/>
                        </a:rPr>
                        <a:t>Metano </a:t>
                      </a:r>
                      <a:r>
                        <a:rPr lang="sv-SE" sz="1400" u="none" baseline="0">
                          <a:effectLst/>
                          <a:latin typeface="Open Sans" panose="020B0606030504020204" pitchFamily="34" charset="0"/>
                          <a:ea typeface="Open Sans" panose="020B0606030504020204" pitchFamily="34" charset="0"/>
                          <a:cs typeface="Open Sans" panose="020B0606030504020204" pitchFamily="34" charset="0"/>
                        </a:rPr>
                        <a:t>(CH</a:t>
                      </a:r>
                      <a:r>
                        <a:rPr lang="sv-SE" sz="1400" u="none" baseline="-25000">
                          <a:effectLst/>
                          <a:latin typeface="Open Sans" panose="020B0606030504020204" pitchFamily="34" charset="0"/>
                          <a:ea typeface="Open Sans" panose="020B0606030504020204" pitchFamily="34" charset="0"/>
                          <a:cs typeface="Open Sans" panose="020B0606030504020204" pitchFamily="34" charset="0"/>
                        </a:rPr>
                        <a:t>4</a:t>
                      </a:r>
                      <a:r>
                        <a:rPr lang="sv-SE" sz="1400" u="none" baseline="0">
                          <a:effectLst/>
                          <a:latin typeface="Open Sans" panose="020B0606030504020204" pitchFamily="34" charset="0"/>
                          <a:ea typeface="Open Sans" panose="020B0606030504020204" pitchFamily="34" charset="0"/>
                          <a:cs typeface="Open Sans" panose="020B0606030504020204" pitchFamily="34" charset="0"/>
                        </a:rPr>
                        <a:t> )</a:t>
                      </a:r>
                      <a:endParaRPr lang="en-US"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12.4</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b="1">
                          <a:solidFill>
                            <a:srgbClr val="FF0000"/>
                          </a:solidFill>
                          <a:effectLst/>
                          <a:latin typeface="Open Sans" panose="020B0606030504020204" pitchFamily="34" charset="0"/>
                          <a:ea typeface="Open Sans" panose="020B0606030504020204" pitchFamily="34" charset="0"/>
                          <a:cs typeface="Open Sans" panose="020B0606030504020204" pitchFamily="34" charset="0"/>
                        </a:rPr>
                        <a:t>84</a:t>
                      </a:r>
                    </a:p>
                  </a:txBody>
                  <a:tcPr anchor="ctr"/>
                </a:tc>
                <a:tc>
                  <a:txBody>
                    <a:bodyPr/>
                    <a:lstStyle/>
                    <a:p>
                      <a:pPr algn="ctr"/>
                      <a:r>
                        <a:rPr lang="sv-SE" sz="1400" b="1">
                          <a:solidFill>
                            <a:srgbClr val="FF0000"/>
                          </a:solidFill>
                          <a:effectLst/>
                          <a:latin typeface="Open Sans" panose="020B0606030504020204" pitchFamily="34" charset="0"/>
                          <a:ea typeface="Open Sans" panose="020B0606030504020204" pitchFamily="34" charset="0"/>
                          <a:cs typeface="Open Sans" panose="020B0606030504020204" pitchFamily="34" charset="0"/>
                        </a:rPr>
                        <a:t>28</a:t>
                      </a:r>
                      <a:endParaRPr lang="en-US" sz="1400" b="1">
                        <a:solidFill>
                          <a:srgbClr val="FF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875791744"/>
                  </a:ext>
                </a:extLst>
              </a:tr>
              <a:tr h="330865">
                <a:tc>
                  <a:txBody>
                    <a:bodyPr/>
                    <a:lstStyle/>
                    <a:p>
                      <a:pPr algn="ctr"/>
                      <a:r>
                        <a:rPr lang="en-US" sz="1400" u="none" baseline="0">
                          <a:effectLst/>
                          <a:latin typeface="Open Sans" panose="020B0606030504020204" pitchFamily="34" charset="0"/>
                          <a:ea typeface="Open Sans" panose="020B0606030504020204" pitchFamily="34" charset="0"/>
                          <a:cs typeface="Open Sans" panose="020B0606030504020204" pitchFamily="34" charset="0"/>
                        </a:rPr>
                        <a:t>Óxido </a:t>
                      </a:r>
                      <a:r>
                        <a:rPr lang="en-US" sz="1400" u="none">
                          <a:effectLst/>
                          <a:latin typeface="Open Sans" panose="020B0606030504020204" pitchFamily="34" charset="0"/>
                          <a:ea typeface="Open Sans" panose="020B0606030504020204" pitchFamily="34" charset="0"/>
                          <a:cs typeface="Open Sans" panose="020B0606030504020204" pitchFamily="34" charset="0"/>
                        </a:rPr>
                        <a:t>nitroso (N</a:t>
                      </a:r>
                      <a:r>
                        <a:rPr lang="en-US" sz="1400" u="none" baseline="-25000">
                          <a:effectLst/>
                          <a:latin typeface="Open Sans" panose="020B0606030504020204" pitchFamily="34" charset="0"/>
                          <a:ea typeface="Open Sans" panose="020B0606030504020204" pitchFamily="34" charset="0"/>
                          <a:cs typeface="Open Sans" panose="020B0606030504020204" pitchFamily="34" charset="0"/>
                        </a:rPr>
                        <a:t>2</a:t>
                      </a:r>
                      <a:r>
                        <a:rPr lang="en-US" sz="1400" u="none">
                          <a:effectLst/>
                          <a:latin typeface="Open Sans" panose="020B0606030504020204" pitchFamily="34" charset="0"/>
                          <a:ea typeface="Open Sans" panose="020B0606030504020204" pitchFamily="34" charset="0"/>
                          <a:cs typeface="Open Sans" panose="020B0606030504020204" pitchFamily="34" charset="0"/>
                        </a:rPr>
                        <a:t> O)</a:t>
                      </a:r>
                      <a:endParaRPr lang="en-US"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121.0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264</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265</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492245605"/>
                  </a:ext>
                </a:extLst>
              </a:tr>
              <a:tr h="330865">
                <a:tc>
                  <a:txBody>
                    <a:bodyPr/>
                    <a:lstStyle/>
                    <a:p>
                      <a:pPr algn="ctr"/>
                      <a:r>
                        <a:rPr lang="en-US" sz="1400" u="none">
                          <a:effectLst/>
                          <a:latin typeface="Open Sans" panose="020B0606030504020204" pitchFamily="34" charset="0"/>
                          <a:ea typeface="Open Sans" panose="020B0606030504020204" pitchFamily="34" charset="0"/>
                          <a:cs typeface="Open Sans" panose="020B0606030504020204" pitchFamily="34" charset="0"/>
                        </a:rPr>
                        <a:t>Hidrofluorocarbono (HFC - 134a)</a:t>
                      </a:r>
                      <a:endParaRPr lang="en-US"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13.4</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3,710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1,300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427432368"/>
                  </a:ext>
                </a:extLst>
              </a:tr>
              <a:tr h="330865">
                <a:tc>
                  <a:txBody>
                    <a:bodyPr/>
                    <a:lstStyle/>
                    <a:p>
                      <a:pPr algn="ctr"/>
                      <a:r>
                        <a:rPr lang="en-US" sz="1400" u="none">
                          <a:effectLst/>
                          <a:latin typeface="Open Sans" panose="020B0606030504020204" pitchFamily="34" charset="0"/>
                          <a:ea typeface="Open Sans" panose="020B0606030504020204" pitchFamily="34" charset="0"/>
                          <a:cs typeface="Open Sans" panose="020B0606030504020204" pitchFamily="34" charset="0"/>
                        </a:rPr>
                        <a:t>Clorofluorocarbono </a:t>
                      </a:r>
                      <a:r>
                        <a:rPr lang="en-US" sz="1400" u="none" baseline="0">
                          <a:effectLst/>
                          <a:latin typeface="Open Sans" panose="020B0606030504020204" pitchFamily="34" charset="0"/>
                          <a:ea typeface="Open Sans" panose="020B0606030504020204" pitchFamily="34" charset="0"/>
                          <a:cs typeface="Open Sans" panose="020B0606030504020204" pitchFamily="34" charset="0"/>
                        </a:rPr>
                        <a:t>(CFC-11)</a:t>
                      </a:r>
                      <a:endParaRPr lang="en-US"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45.0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7,020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5,350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04100602"/>
                  </a:ext>
                </a:extLst>
              </a:tr>
              <a:tr h="330865">
                <a:tc>
                  <a:txBody>
                    <a:bodyPr/>
                    <a:lstStyle/>
                    <a:p>
                      <a:pPr algn="ctr"/>
                      <a:r>
                        <a:rPr lang="en-US" sz="1400" u="none" strike="noStrike" dirty="0" err="1">
                          <a:effectLst/>
                          <a:latin typeface="Open Sans" panose="020B0606030504020204" pitchFamily="34" charset="0"/>
                          <a:ea typeface="Open Sans" panose="020B0606030504020204" pitchFamily="34" charset="0"/>
                          <a:cs typeface="Open Sans" panose="020B0606030504020204" pitchFamily="34" charset="0"/>
                        </a:rPr>
                        <a:t>Hexafluoruro</a:t>
                      </a:r>
                      <a:r>
                        <a:rPr lang="en-US" sz="1400" u="none" strike="noStrike" dirty="0">
                          <a:effectLst/>
                          <a:latin typeface="Open Sans" panose="020B0606030504020204" pitchFamily="34" charset="0"/>
                          <a:ea typeface="Open Sans" panose="020B0606030504020204" pitchFamily="34" charset="0"/>
                          <a:cs typeface="Open Sans" panose="020B0606030504020204" pitchFamily="34" charset="0"/>
                        </a:rPr>
                        <a:t> de </a:t>
                      </a:r>
                      <a:r>
                        <a:rPr lang="en-US" sz="1400" u="none" strike="noStrike" dirty="0" err="1">
                          <a:effectLst/>
                          <a:latin typeface="Open Sans" panose="020B0606030504020204" pitchFamily="34" charset="0"/>
                          <a:ea typeface="Open Sans" panose="020B0606030504020204" pitchFamily="34" charset="0"/>
                          <a:cs typeface="Open Sans" panose="020B0606030504020204" pitchFamily="34" charset="0"/>
                        </a:rPr>
                        <a:t>azufre</a:t>
                      </a:r>
                      <a:r>
                        <a:rPr lang="en-US" sz="1400" u="none" strike="noStrike" dirty="0">
                          <a:effectLst/>
                          <a:latin typeface="Open Sans" panose="020B0606030504020204" pitchFamily="34" charset="0"/>
                          <a:ea typeface="Open Sans" panose="020B0606030504020204" pitchFamily="34" charset="0"/>
                          <a:cs typeface="Open Sans" panose="020B0606030504020204" pitchFamily="34" charset="0"/>
                        </a:rPr>
                        <a:t> </a:t>
                      </a:r>
                      <a:r>
                        <a:rPr lang="en-US" sz="1400" u="none" dirty="0">
                          <a:effectLst/>
                          <a:latin typeface="Open Sans" panose="020B0606030504020204" pitchFamily="34" charset="0"/>
                          <a:ea typeface="Open Sans" panose="020B0606030504020204" pitchFamily="34" charset="0"/>
                          <a:cs typeface="Open Sans" panose="020B0606030504020204" pitchFamily="34" charset="0"/>
                        </a:rPr>
                        <a:t>(SF</a:t>
                      </a:r>
                      <a:r>
                        <a:rPr lang="en-US" sz="1400" u="none" baseline="-25000" dirty="0">
                          <a:effectLst/>
                          <a:latin typeface="Open Sans" panose="020B0606030504020204" pitchFamily="34" charset="0"/>
                          <a:ea typeface="Open Sans" panose="020B0606030504020204" pitchFamily="34" charset="0"/>
                          <a:cs typeface="Open Sans" panose="020B0606030504020204" pitchFamily="34" charset="0"/>
                        </a:rPr>
                        <a:t>6</a:t>
                      </a:r>
                      <a:r>
                        <a:rPr lang="en-US" sz="1400" u="none" dirty="0">
                          <a:effectLst/>
                          <a:latin typeface="Open Sans" panose="020B0606030504020204" pitchFamily="34" charset="0"/>
                          <a:ea typeface="Open Sans" panose="020B0606030504020204" pitchFamily="34" charset="0"/>
                          <a:cs typeface="Open Sans" panose="020B0606030504020204" pitchFamily="34" charset="0"/>
                        </a:rPr>
                        <a:t> )</a:t>
                      </a:r>
                      <a:endParaRPr lang="en-US" sz="1400" b="0" u="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3,200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17,500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dirty="0">
                          <a:effectLst/>
                          <a:latin typeface="Open Sans" panose="020B0606030504020204" pitchFamily="34" charset="0"/>
                          <a:ea typeface="Open Sans" panose="020B0606030504020204" pitchFamily="34" charset="0"/>
                          <a:cs typeface="Open Sans" panose="020B0606030504020204" pitchFamily="34" charset="0"/>
                        </a:rPr>
                        <a:t>23,500</a:t>
                      </a:r>
                      <a:endParaRPr lang="en-US" sz="1400" b="0" dirty="0">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762721082"/>
                  </a:ext>
                </a:extLst>
              </a:tr>
            </a:tbl>
          </a:graphicData>
        </a:graphic>
      </p:graphicFrame>
      <p:sp>
        <p:nvSpPr>
          <p:cNvPr id="14" name="TextBox 13">
            <a:extLst>
              <a:ext uri="{FF2B5EF4-FFF2-40B4-BE49-F238E27FC236}">
                <a16:creationId xmlns:a16="http://schemas.microsoft.com/office/drawing/2014/main" id="{E226FD91-20A1-4A75-AA94-0CB930F10573}"/>
              </a:ext>
            </a:extLst>
          </p:cNvPr>
          <p:cNvSpPr txBox="1"/>
          <p:nvPr/>
        </p:nvSpPr>
        <p:spPr>
          <a:xfrm>
            <a:off x="663129" y="1984176"/>
            <a:ext cx="9048430" cy="83099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err="1">
                <a:latin typeface="Open Sans"/>
                <a:ea typeface="Open Sans"/>
                <a:cs typeface="Open Sans"/>
              </a:rPr>
              <a:t>Potenciales</a:t>
            </a:r>
            <a:r>
              <a:rPr lang="en-GB" sz="1600" b="1" dirty="0">
                <a:latin typeface="Open Sans"/>
                <a:ea typeface="Open Sans"/>
                <a:cs typeface="Open Sans"/>
              </a:rPr>
              <a:t> de </a:t>
            </a:r>
            <a:r>
              <a:rPr lang="en-GB" sz="1600" b="1" dirty="0" err="1">
                <a:latin typeface="Open Sans"/>
                <a:ea typeface="Open Sans"/>
                <a:cs typeface="Open Sans"/>
              </a:rPr>
              <a:t>calentamiento</a:t>
            </a:r>
            <a:r>
              <a:rPr lang="en-GB" sz="1600" b="1" dirty="0">
                <a:latin typeface="Open Sans"/>
                <a:ea typeface="Open Sans"/>
                <a:cs typeface="Open Sans"/>
              </a:rPr>
              <a:t> global (PCG): </a:t>
            </a:r>
            <a:r>
              <a:rPr lang="en-GB" sz="1600" dirty="0">
                <a:latin typeface="Open Sans"/>
                <a:ea typeface="Open Sans"/>
                <a:cs typeface="Open Sans"/>
              </a:rPr>
              <a:t>"</a:t>
            </a:r>
            <a:r>
              <a:rPr lang="en-GB" sz="1600" dirty="0" err="1">
                <a:latin typeface="Open Sans"/>
                <a:ea typeface="Open Sans"/>
                <a:cs typeface="Open Sans"/>
              </a:rPr>
              <a:t>impacto</a:t>
            </a:r>
            <a:r>
              <a:rPr lang="en-GB" sz="1600" dirty="0">
                <a:latin typeface="Open Sans"/>
                <a:ea typeface="Open Sans"/>
                <a:cs typeface="Open Sans"/>
              </a:rPr>
              <a:t> de </a:t>
            </a:r>
            <a:r>
              <a:rPr lang="en-GB" sz="1600" dirty="0" err="1">
                <a:latin typeface="Open Sans"/>
                <a:ea typeface="Open Sans"/>
                <a:cs typeface="Open Sans"/>
              </a:rPr>
              <a:t>efecto</a:t>
            </a:r>
            <a:r>
              <a:rPr lang="en-GB" sz="1600" dirty="0">
                <a:latin typeface="Open Sans"/>
                <a:ea typeface="Open Sans"/>
                <a:cs typeface="Open Sans"/>
              </a:rPr>
              <a:t> </a:t>
            </a:r>
            <a:r>
              <a:rPr lang="en-GB" sz="1600" dirty="0" err="1">
                <a:latin typeface="Open Sans"/>
                <a:ea typeface="Open Sans"/>
                <a:cs typeface="Open Sans"/>
              </a:rPr>
              <a:t>invernadero</a:t>
            </a:r>
            <a:r>
              <a:rPr lang="en-GB" sz="1600" dirty="0">
                <a:latin typeface="Open Sans"/>
                <a:ea typeface="Open Sans"/>
                <a:cs typeface="Open Sans"/>
              </a:rPr>
              <a:t>" </a:t>
            </a:r>
            <a:r>
              <a:rPr lang="en-GB" sz="1600" dirty="0" err="1">
                <a:latin typeface="Open Sans"/>
                <a:ea typeface="Open Sans"/>
                <a:cs typeface="Open Sans"/>
              </a:rPr>
              <a:t>relativo</a:t>
            </a:r>
            <a:r>
              <a:rPr lang="en-GB" sz="1600" dirty="0">
                <a:latin typeface="Open Sans"/>
                <a:ea typeface="Open Sans"/>
                <a:cs typeface="Open Sans"/>
              </a:rPr>
              <a:t> o </a:t>
            </a:r>
            <a:r>
              <a:rPr lang="en-GB" sz="1600" dirty="0" err="1">
                <a:latin typeface="Open Sans"/>
                <a:ea typeface="Open Sans"/>
                <a:cs typeface="Open Sans"/>
              </a:rPr>
              <a:t>forzamiento</a:t>
            </a:r>
            <a:r>
              <a:rPr lang="en-GB" sz="1600" dirty="0">
                <a:latin typeface="Open Sans"/>
                <a:ea typeface="Open Sans"/>
                <a:cs typeface="Open Sans"/>
              </a:rPr>
              <a:t> </a:t>
            </a:r>
            <a:r>
              <a:rPr lang="en-GB" sz="1600" dirty="0" err="1">
                <a:latin typeface="Open Sans"/>
                <a:ea typeface="Open Sans"/>
                <a:cs typeface="Open Sans"/>
              </a:rPr>
              <a:t>radiativo</a:t>
            </a:r>
            <a:r>
              <a:rPr lang="en-GB" sz="1600" dirty="0">
                <a:latin typeface="Open Sans"/>
                <a:ea typeface="Open Sans"/>
                <a:cs typeface="Open Sans"/>
              </a:rPr>
              <a:t> </a:t>
            </a:r>
            <a:r>
              <a:rPr lang="en-GB" sz="1600" dirty="0" err="1">
                <a:latin typeface="Open Sans"/>
                <a:ea typeface="Open Sans"/>
                <a:cs typeface="Open Sans"/>
              </a:rPr>
              <a:t>durante</a:t>
            </a:r>
            <a:r>
              <a:rPr lang="en-GB" sz="1600" dirty="0">
                <a:latin typeface="Open Sans"/>
                <a:ea typeface="Open Sans"/>
                <a:cs typeface="Open Sans"/>
              </a:rPr>
              <a:t> un </a:t>
            </a:r>
            <a:r>
              <a:rPr lang="en-GB" sz="1600" dirty="0" err="1">
                <a:latin typeface="Open Sans"/>
                <a:ea typeface="Open Sans"/>
                <a:cs typeface="Open Sans"/>
              </a:rPr>
              <a:t>periodo</a:t>
            </a:r>
            <a:r>
              <a:rPr lang="en-GB" sz="1600" dirty="0">
                <a:latin typeface="Open Sans"/>
                <a:ea typeface="Open Sans"/>
                <a:cs typeface="Open Sans"/>
              </a:rPr>
              <a:t> de </a:t>
            </a:r>
            <a:r>
              <a:rPr lang="en-GB" sz="1600" dirty="0" err="1">
                <a:latin typeface="Open Sans"/>
                <a:ea typeface="Open Sans"/>
                <a:cs typeface="Open Sans"/>
              </a:rPr>
              <a:t>tiempo</a:t>
            </a:r>
            <a:r>
              <a:rPr lang="en-GB" sz="1600" dirty="0">
                <a:latin typeface="Open Sans"/>
                <a:ea typeface="Open Sans"/>
                <a:cs typeface="Open Sans"/>
              </a:rPr>
              <a:t> de </a:t>
            </a:r>
            <a:r>
              <a:rPr lang="en-GB" sz="1600" dirty="0" err="1">
                <a:latin typeface="Open Sans"/>
                <a:ea typeface="Open Sans"/>
                <a:cs typeface="Open Sans"/>
              </a:rPr>
              <a:t>una</a:t>
            </a:r>
            <a:r>
              <a:rPr lang="en-GB" sz="1600" dirty="0">
                <a:latin typeface="Open Sans"/>
                <a:ea typeface="Open Sans"/>
                <a:cs typeface="Open Sans"/>
              </a:rPr>
              <a:t> </a:t>
            </a:r>
            <a:r>
              <a:rPr lang="en-GB" sz="1600" dirty="0" err="1">
                <a:latin typeface="Open Sans"/>
                <a:ea typeface="Open Sans"/>
                <a:cs typeface="Open Sans"/>
              </a:rPr>
              <a:t>unidad</a:t>
            </a:r>
            <a:r>
              <a:rPr lang="en-GB" sz="1600" dirty="0">
                <a:latin typeface="Open Sans"/>
                <a:ea typeface="Open Sans"/>
                <a:cs typeface="Open Sans"/>
              </a:rPr>
              <a:t> de masa de gas </a:t>
            </a:r>
            <a:r>
              <a:rPr lang="en-GB" sz="1600" dirty="0" err="1">
                <a:latin typeface="Open Sans"/>
                <a:ea typeface="Open Sans"/>
                <a:cs typeface="Open Sans"/>
              </a:rPr>
              <a:t>en</a:t>
            </a:r>
            <a:r>
              <a:rPr lang="en-GB" sz="1600" dirty="0">
                <a:latin typeface="Open Sans"/>
                <a:ea typeface="Open Sans"/>
                <a:cs typeface="Open Sans"/>
              </a:rPr>
              <a:t> </a:t>
            </a:r>
            <a:r>
              <a:rPr lang="en-GB" sz="1600" dirty="0" err="1">
                <a:latin typeface="Open Sans"/>
                <a:ea typeface="Open Sans"/>
                <a:cs typeface="Open Sans"/>
              </a:rPr>
              <a:t>relación</a:t>
            </a:r>
            <a:r>
              <a:rPr lang="en-GB" sz="1600" dirty="0">
                <a:latin typeface="Open Sans"/>
                <a:ea typeface="Open Sans"/>
                <a:cs typeface="Open Sans"/>
              </a:rPr>
              <a:t> con un gas de </a:t>
            </a:r>
            <a:r>
              <a:rPr lang="en-GB" sz="1600" dirty="0" err="1">
                <a:latin typeface="Open Sans"/>
                <a:ea typeface="Open Sans"/>
                <a:cs typeface="Open Sans"/>
              </a:rPr>
              <a:t>referencia</a:t>
            </a:r>
            <a:r>
              <a:rPr lang="en-GB" sz="1600" dirty="0">
                <a:latin typeface="Open Sans"/>
                <a:ea typeface="Open Sans"/>
                <a:cs typeface="Open Sans"/>
              </a:rPr>
              <a:t> (CO</a:t>
            </a:r>
            <a:r>
              <a:rPr lang="en-GB" sz="1600" baseline="-25000" dirty="0">
                <a:latin typeface="Open Sans"/>
                <a:ea typeface="Open Sans"/>
                <a:cs typeface="Open Sans"/>
              </a:rPr>
              <a:t>2</a:t>
            </a:r>
            <a:r>
              <a:rPr lang="en-GB" sz="1600" dirty="0">
                <a:latin typeface="Open Sans"/>
                <a:ea typeface="Open Sans"/>
                <a:cs typeface="Open Sans"/>
              </a:rPr>
              <a:t> ).</a:t>
            </a:r>
          </a:p>
        </p:txBody>
      </p:sp>
      <p:pic>
        <p:nvPicPr>
          <p:cNvPr id="5122" name="Picture 2" descr="Global ghg emissions by gas">
            <a:extLst>
              <a:ext uri="{FF2B5EF4-FFF2-40B4-BE49-F238E27FC236}">
                <a16:creationId xmlns:a16="http://schemas.microsoft.com/office/drawing/2014/main" id="{4A3052A6-16D7-401E-9DB0-F1383CEEAA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600" y="4009968"/>
            <a:ext cx="5421821" cy="1816308"/>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44">
            <a:extLst>
              <a:ext uri="{FF2B5EF4-FFF2-40B4-BE49-F238E27FC236}">
                <a16:creationId xmlns:a16="http://schemas.microsoft.com/office/drawing/2014/main" id="{BD38778E-9462-4773-A25B-A68812999AAE}"/>
              </a:ext>
            </a:extLst>
          </p:cNvPr>
          <p:cNvSpPr txBox="1">
            <a:spLocks/>
          </p:cNvSpPr>
          <p:nvPr/>
        </p:nvSpPr>
        <p:spPr>
          <a:xfrm>
            <a:off x="663129" y="1404195"/>
            <a:ext cx="7806658" cy="394833"/>
          </a:xfrm>
          <a:prstGeom prst="rect">
            <a:avLst/>
          </a:prstGeom>
        </p:spPr>
        <p:txBody>
          <a:bodyPr vert="horz" lIns="91440" tIns="45720" rIns="91440" bIns="45720" rtlCol="0" anchor="ctr">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latin typeface="Open Sans" panose="020B0606030504020204" pitchFamily="34" charset="0"/>
                <a:ea typeface="Open Sans" panose="020B0606030504020204" pitchFamily="34" charset="0"/>
                <a:cs typeface="Open Sans" panose="020B0606030504020204" pitchFamily="34" charset="0"/>
              </a:rPr>
              <a:t>Comparación</a:t>
            </a:r>
            <a:r>
              <a:rPr lang="en-US" dirty="0">
                <a:latin typeface="Open Sans" panose="020B0606030504020204" pitchFamily="34" charset="0"/>
                <a:ea typeface="Open Sans" panose="020B0606030504020204" pitchFamily="34" charset="0"/>
                <a:cs typeface="Open Sans" panose="020B0606030504020204" pitchFamily="34" charset="0"/>
              </a:rPr>
              <a:t> de </a:t>
            </a:r>
            <a:r>
              <a:rPr lang="en-US" dirty="0" err="1">
                <a:latin typeface="Open Sans" panose="020B0606030504020204" pitchFamily="34" charset="0"/>
                <a:ea typeface="Open Sans" panose="020B0606030504020204" pitchFamily="34" charset="0"/>
                <a:cs typeface="Open Sans" panose="020B0606030504020204" pitchFamily="34" charset="0"/>
              </a:rPr>
              <a:t>diferentes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tipos</a:t>
            </a:r>
            <a:r>
              <a:rPr lang="en-US" dirty="0">
                <a:latin typeface="Open Sans" panose="020B0606030504020204" pitchFamily="34" charset="0"/>
                <a:ea typeface="Open Sans" panose="020B0606030504020204" pitchFamily="34" charset="0"/>
                <a:cs typeface="Open Sans" panose="020B0606030504020204" pitchFamily="34" charset="0"/>
              </a:rPr>
              <a:t> de </a:t>
            </a:r>
            <a:r>
              <a:rPr lang="en-US" dirty="0" err="1">
                <a:latin typeface="Open Sans" panose="020B0606030504020204" pitchFamily="34" charset="0"/>
                <a:ea typeface="Open Sans" panose="020B0606030504020204" pitchFamily="34" charset="0"/>
                <a:cs typeface="Open Sans" panose="020B0606030504020204" pitchFamily="34" charset="0"/>
              </a:rPr>
              <a:t>emisiones</a:t>
            </a:r>
            <a:r>
              <a:rPr lang="en-US" dirty="0">
                <a:latin typeface="Open Sans" panose="020B0606030504020204" pitchFamily="34" charset="0"/>
                <a:ea typeface="Open Sans" panose="020B0606030504020204" pitchFamily="34" charset="0"/>
                <a:cs typeface="Open Sans" panose="020B0606030504020204" pitchFamily="34" charset="0"/>
              </a:rPr>
              <a:t> de gases de </a:t>
            </a:r>
            <a:r>
              <a:rPr lang="en-US" dirty="0" err="1">
                <a:latin typeface="Open Sans" panose="020B0606030504020204" pitchFamily="34" charset="0"/>
                <a:ea typeface="Open Sans" panose="020B0606030504020204" pitchFamily="34" charset="0"/>
                <a:cs typeface="Open Sans" panose="020B0606030504020204" pitchFamily="34" charset="0"/>
              </a:rPr>
              <a:t>efecto</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invernadero</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itle 6">
            <a:extLst>
              <a:ext uri="{FF2B5EF4-FFF2-40B4-BE49-F238E27FC236}">
                <a16:creationId xmlns:a16="http://schemas.microsoft.com/office/drawing/2014/main" id="{CB9FEBDF-E82B-4723-A49F-4DC038580A48}"/>
              </a:ext>
            </a:extLst>
          </p:cNvPr>
          <p:cNvSpPr txBox="1">
            <a:spLocks/>
          </p:cNvSpPr>
          <p:nvPr/>
        </p:nvSpPr>
        <p:spPr>
          <a:xfrm>
            <a:off x="663129" y="412413"/>
            <a:ext cx="9753641" cy="955530"/>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9.2. Emisiones de gases de efecto invernadero</a:t>
            </a:r>
          </a:p>
        </p:txBody>
      </p:sp>
      <p:sp>
        <p:nvSpPr>
          <p:cNvPr id="20" name="Rectangle 3">
            <a:extLst>
              <a:ext uri="{FF2B5EF4-FFF2-40B4-BE49-F238E27FC236}">
                <a16:creationId xmlns:a16="http://schemas.microsoft.com/office/drawing/2014/main" id="{639AFFFF-83B1-4816-B8B5-ECA730E4181C}"/>
              </a:ext>
            </a:extLst>
          </p:cNvPr>
          <p:cNvSpPr txBox="1">
            <a:spLocks noChangeArrowheads="1"/>
          </p:cNvSpPr>
          <p:nvPr/>
        </p:nvSpPr>
        <p:spPr>
          <a:xfrm>
            <a:off x="7143283" y="5957979"/>
            <a:ext cx="4608171" cy="4537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600"/>
              </a:spcBef>
            </a:pPr>
            <a:r>
              <a:rPr lang="en-GB" sz="1400" i="1" spc="0">
                <a:latin typeface="Open Sans"/>
                <a:ea typeface="Open Sans"/>
                <a:cs typeface="Open Sans"/>
              </a:rPr>
              <a:t>Fuente: OurWorldinData.org basado en datos de Climate Watch - World Resources Institute (2020)</a:t>
            </a:r>
          </a:p>
        </p:txBody>
      </p:sp>
      <p:sp>
        <p:nvSpPr>
          <p:cNvPr id="9" name="Oval 8">
            <a:extLst>
              <a:ext uri="{FF2B5EF4-FFF2-40B4-BE49-F238E27FC236}">
                <a16:creationId xmlns:a16="http://schemas.microsoft.com/office/drawing/2014/main" id="{42B9C9EA-EE68-C84C-B70D-17832D75F0BE}"/>
              </a:ext>
            </a:extLst>
          </p:cNvPr>
          <p:cNvSpPr/>
          <p:nvPr/>
        </p:nvSpPr>
        <p:spPr>
          <a:xfrm>
            <a:off x="9946739" y="59707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9.mp3" descr="Lecture9_Slide9.mp3">
            <a:hlinkClick r:id="" action="ppaction://media"/>
            <a:extLst>
              <a:ext uri="{FF2B5EF4-FFF2-40B4-BE49-F238E27FC236}">
                <a16:creationId xmlns:a16="http://schemas.microsoft.com/office/drawing/2014/main" id="{A4A50567-7667-3748-B3D2-11B3D999B6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18104" y="678763"/>
            <a:ext cx="812800" cy="812800"/>
          </a:xfrm>
          <a:prstGeom prst="rect">
            <a:avLst/>
          </a:prstGeom>
        </p:spPr>
      </p:pic>
    </p:spTree>
    <p:extLst>
      <p:ext uri="{BB962C8B-B14F-4D97-AF65-F5344CB8AC3E}">
        <p14:creationId xmlns:p14="http://schemas.microsoft.com/office/powerpoint/2010/main" val="42662310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5" y="2144174"/>
            <a:ext cx="4267240"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Emisiones antropogénicas</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5" name="Content Placeholder 2">
            <a:extLst>
              <a:ext uri="{FF2B5EF4-FFF2-40B4-BE49-F238E27FC236}">
                <a16:creationId xmlns:a16="http://schemas.microsoft.com/office/drawing/2014/main" id="{AC3F2C6F-798A-44B0-BAC4-12744EF946AB}"/>
              </a:ext>
            </a:extLst>
          </p:cNvPr>
          <p:cNvSpPr txBox="1">
            <a:spLocks/>
          </p:cNvSpPr>
          <p:nvPr/>
        </p:nvSpPr>
        <p:spPr>
          <a:xfrm>
            <a:off x="479863" y="1825625"/>
            <a:ext cx="5033970" cy="35860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15" name="Title 6">
            <a:extLst>
              <a:ext uri="{FF2B5EF4-FFF2-40B4-BE49-F238E27FC236}">
                <a16:creationId xmlns:a16="http://schemas.microsoft.com/office/drawing/2014/main" id="{ACCEB7CF-571B-BB48-8B4C-17DF3318061E}"/>
              </a:ext>
            </a:extLst>
          </p:cNvPr>
          <p:cNvSpPr txBox="1">
            <a:spLocks/>
          </p:cNvSpPr>
          <p:nvPr/>
        </p:nvSpPr>
        <p:spPr>
          <a:xfrm>
            <a:off x="663575" y="720887"/>
            <a:ext cx="978041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9.2. Emisiones de gases de efecto invernadero</a:t>
            </a:r>
          </a:p>
        </p:txBody>
      </p:sp>
      <p:sp>
        <p:nvSpPr>
          <p:cNvPr id="16" name="Slide Number Placeholder 3">
            <a:extLst>
              <a:ext uri="{FF2B5EF4-FFF2-40B4-BE49-F238E27FC236}">
                <a16:creationId xmlns:a16="http://schemas.microsoft.com/office/drawing/2014/main" id="{9B876591-5EB2-0042-870E-29F27099268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11</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8" name="Rectangle 3">
            <a:extLst>
              <a:ext uri="{FF2B5EF4-FFF2-40B4-BE49-F238E27FC236}">
                <a16:creationId xmlns:a16="http://schemas.microsoft.com/office/drawing/2014/main" id="{97540CA7-B4B4-4E3E-ADCC-0DC22F0A96BD}"/>
              </a:ext>
            </a:extLst>
          </p:cNvPr>
          <p:cNvSpPr txBox="1">
            <a:spLocks noChangeArrowheads="1"/>
          </p:cNvSpPr>
          <p:nvPr/>
        </p:nvSpPr>
        <p:spPr>
          <a:xfrm>
            <a:off x="8559128" y="5951122"/>
            <a:ext cx="3173511" cy="36512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600"/>
              </a:spcBef>
            </a:pPr>
            <a:r>
              <a:rPr lang="en-GB" sz="1400" i="1" spc="0">
                <a:latin typeface="Open Sans"/>
                <a:ea typeface="Open Sans"/>
                <a:cs typeface="Open Sans"/>
              </a:rPr>
              <a:t>Fuente:  OurWorldinData.org a partir de datos del Global Carbon Project</a:t>
            </a:r>
          </a:p>
        </p:txBody>
      </p:sp>
      <p:pic>
        <p:nvPicPr>
          <p:cNvPr id="19" name="Graphic 18">
            <a:extLst>
              <a:ext uri="{FF2B5EF4-FFF2-40B4-BE49-F238E27FC236}">
                <a16:creationId xmlns:a16="http://schemas.microsoft.com/office/drawing/2014/main" id="{0D8E4460-D499-436E-BAF9-CDA1FF03FB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3575" y="2399149"/>
            <a:ext cx="5682494" cy="4011172"/>
          </a:xfrm>
          <a:prstGeom prst="rect">
            <a:avLst/>
          </a:prstGeom>
        </p:spPr>
      </p:pic>
      <p:sp>
        <p:nvSpPr>
          <p:cNvPr id="21" name="TextBox 20">
            <a:extLst>
              <a:ext uri="{FF2B5EF4-FFF2-40B4-BE49-F238E27FC236}">
                <a16:creationId xmlns:a16="http://schemas.microsoft.com/office/drawing/2014/main" id="{CE2F5FEA-BF39-4520-95CC-3B99435AB232}"/>
              </a:ext>
            </a:extLst>
          </p:cNvPr>
          <p:cNvSpPr txBox="1"/>
          <p:nvPr/>
        </p:nvSpPr>
        <p:spPr>
          <a:xfrm>
            <a:off x="6988706" y="3429000"/>
            <a:ext cx="4104523" cy="1477328"/>
          </a:xfrm>
          <a:prstGeom prst="rect">
            <a:avLst/>
          </a:prstGeom>
          <a:noFill/>
        </p:spPr>
        <p:txBody>
          <a:bodyPr wrap="square" lIns="91440" tIns="45720" rIns="91440" bIns="45720" anchor="t">
            <a:spAutoFit/>
          </a:bodyPr>
          <a:lstStyle/>
          <a:p>
            <a:r>
              <a:rPr lang="en-US" b="0" i="0" dirty="0">
                <a:solidFill>
                  <a:srgbClr val="777777"/>
                </a:solidFill>
                <a:effectLst/>
                <a:latin typeface="Open Sans"/>
                <a:ea typeface="Open Sans"/>
                <a:cs typeface="Open Sans"/>
              </a:rPr>
              <a:t>Nota: Se </a:t>
            </a:r>
            <a:r>
              <a:rPr lang="en-US" b="0" i="0" dirty="0" err="1">
                <a:solidFill>
                  <a:srgbClr val="777777"/>
                </a:solidFill>
                <a:effectLst/>
                <a:latin typeface="Open Sans"/>
                <a:ea typeface="Open Sans"/>
                <a:cs typeface="Open Sans"/>
              </a:rPr>
              <a:t>miden</a:t>
            </a:r>
            <a:r>
              <a:rPr lang="en-US" b="0" i="0" dirty="0">
                <a:solidFill>
                  <a:srgbClr val="777777"/>
                </a:solidFill>
                <a:effectLst/>
                <a:latin typeface="Open Sans"/>
                <a:ea typeface="Open Sans"/>
                <a:cs typeface="Open Sans"/>
              </a:rPr>
              <a:t> las </a:t>
            </a:r>
            <a:r>
              <a:rPr lang="en-US" b="0" i="0" dirty="0" err="1">
                <a:solidFill>
                  <a:srgbClr val="777777"/>
                </a:solidFill>
                <a:effectLst/>
                <a:latin typeface="Open Sans"/>
                <a:ea typeface="Open Sans"/>
                <a:cs typeface="Open Sans"/>
              </a:rPr>
              <a:t>emisiones</a:t>
            </a:r>
            <a:r>
              <a:rPr lang="en-US" b="0" i="0" dirty="0">
                <a:solidFill>
                  <a:srgbClr val="777777"/>
                </a:solidFill>
                <a:effectLst/>
                <a:latin typeface="Open Sans"/>
                <a:ea typeface="Open Sans"/>
                <a:cs typeface="Open Sans"/>
              </a:rPr>
              <a:t> de CO₂ </a:t>
            </a:r>
            <a:r>
              <a:rPr lang="en-US" b="0" i="0" dirty="0" err="1">
                <a:solidFill>
                  <a:srgbClr val="777777"/>
                </a:solidFill>
                <a:effectLst/>
                <a:latin typeface="Open Sans"/>
                <a:ea typeface="Open Sans"/>
                <a:cs typeface="Open Sans"/>
              </a:rPr>
              <a:t>procedentes</a:t>
            </a:r>
            <a:r>
              <a:rPr lang="en-US" b="0" i="0" dirty="0">
                <a:solidFill>
                  <a:srgbClr val="777777"/>
                </a:solidFill>
                <a:effectLst/>
                <a:latin typeface="Open Sans"/>
                <a:ea typeface="Open Sans"/>
                <a:cs typeface="Open Sans"/>
              </a:rPr>
              <a:t> </a:t>
            </a:r>
            <a:r>
              <a:rPr lang="en-US" b="0" i="0" dirty="0" err="1">
                <a:solidFill>
                  <a:srgbClr val="777777"/>
                </a:solidFill>
                <a:effectLst/>
                <a:latin typeface="Open Sans"/>
                <a:ea typeface="Open Sans"/>
                <a:cs typeface="Open Sans"/>
              </a:rPr>
              <a:t>únicamente</a:t>
            </a:r>
            <a:r>
              <a:rPr lang="en-US" b="0" i="0" dirty="0">
                <a:solidFill>
                  <a:srgbClr val="777777"/>
                </a:solidFill>
                <a:effectLst/>
                <a:latin typeface="Open Sans"/>
                <a:ea typeface="Open Sans"/>
                <a:cs typeface="Open Sans"/>
              </a:rPr>
              <a:t> de </a:t>
            </a:r>
            <a:r>
              <a:rPr lang="en-US" b="0" i="0" dirty="0" err="1">
                <a:solidFill>
                  <a:srgbClr val="777777"/>
                </a:solidFill>
                <a:effectLst/>
                <a:latin typeface="Open Sans"/>
                <a:ea typeface="Open Sans"/>
                <a:cs typeface="Open Sans"/>
              </a:rPr>
              <a:t>los</a:t>
            </a:r>
            <a:r>
              <a:rPr lang="en-US" b="0" i="0" dirty="0">
                <a:solidFill>
                  <a:srgbClr val="777777"/>
                </a:solidFill>
                <a:effectLst/>
                <a:latin typeface="Open Sans"/>
                <a:ea typeface="Open Sans"/>
                <a:cs typeface="Open Sans"/>
              </a:rPr>
              <a:t> combustibles </a:t>
            </a:r>
            <a:r>
              <a:rPr lang="en-US" b="0" i="0" dirty="0" err="1">
                <a:solidFill>
                  <a:srgbClr val="777777"/>
                </a:solidFill>
                <a:effectLst/>
                <a:latin typeface="Open Sans"/>
                <a:ea typeface="Open Sans"/>
                <a:cs typeface="Open Sans"/>
              </a:rPr>
              <a:t>fósiles</a:t>
            </a:r>
            <a:r>
              <a:rPr lang="en-US" b="0" i="0" dirty="0">
                <a:solidFill>
                  <a:srgbClr val="777777"/>
                </a:solidFill>
                <a:effectLst/>
                <a:latin typeface="Open Sans"/>
                <a:ea typeface="Open Sans"/>
                <a:cs typeface="Open Sans"/>
              </a:rPr>
              <a:t> y de la </a:t>
            </a:r>
            <a:r>
              <a:rPr lang="en-US" b="0" i="0" dirty="0" err="1">
                <a:solidFill>
                  <a:srgbClr val="777777"/>
                </a:solidFill>
                <a:effectLst/>
                <a:latin typeface="Open Sans"/>
                <a:ea typeface="Open Sans"/>
                <a:cs typeface="Open Sans"/>
              </a:rPr>
              <a:t>producción</a:t>
            </a:r>
            <a:r>
              <a:rPr lang="en-US" b="0" i="0" dirty="0">
                <a:solidFill>
                  <a:srgbClr val="777777"/>
                </a:solidFill>
                <a:effectLst/>
                <a:latin typeface="Open Sans"/>
                <a:ea typeface="Open Sans"/>
                <a:cs typeface="Open Sans"/>
              </a:rPr>
              <a:t> de </a:t>
            </a:r>
            <a:r>
              <a:rPr lang="en-US" b="0" i="0" dirty="0" err="1">
                <a:solidFill>
                  <a:srgbClr val="777777"/>
                </a:solidFill>
                <a:effectLst/>
                <a:latin typeface="Open Sans"/>
                <a:ea typeface="Open Sans"/>
                <a:cs typeface="Open Sans"/>
              </a:rPr>
              <a:t>cemento</a:t>
            </a:r>
            <a:r>
              <a:rPr lang="en-US" b="0" i="0" dirty="0">
                <a:solidFill>
                  <a:srgbClr val="777777"/>
                </a:solidFill>
                <a:effectLst/>
                <a:latin typeface="Open Sans"/>
                <a:ea typeface="Open Sans"/>
                <a:cs typeface="Open Sans"/>
              </a:rPr>
              <a:t>; no se </a:t>
            </a:r>
            <a:r>
              <a:rPr lang="en-US" b="0" i="0" dirty="0" err="1">
                <a:solidFill>
                  <a:srgbClr val="777777"/>
                </a:solidFill>
                <a:effectLst/>
                <a:latin typeface="Open Sans"/>
                <a:ea typeface="Open Sans"/>
                <a:cs typeface="Open Sans"/>
              </a:rPr>
              <a:t>incluye</a:t>
            </a:r>
            <a:r>
              <a:rPr lang="en-US" b="0" i="0" dirty="0">
                <a:solidFill>
                  <a:srgbClr val="777777"/>
                </a:solidFill>
                <a:effectLst/>
                <a:latin typeface="Open Sans"/>
                <a:ea typeface="Open Sans"/>
                <a:cs typeface="Open Sans"/>
              </a:rPr>
              <a:t> </a:t>
            </a:r>
            <a:r>
              <a:rPr lang="en-US" b="0" i="0" dirty="0" err="1">
                <a:solidFill>
                  <a:srgbClr val="777777"/>
                </a:solidFill>
                <a:effectLst/>
                <a:latin typeface="Open Sans"/>
                <a:ea typeface="Open Sans"/>
                <a:cs typeface="Open Sans"/>
              </a:rPr>
              <a:t>el</a:t>
            </a:r>
            <a:r>
              <a:rPr lang="en-US" b="0" i="0" dirty="0">
                <a:solidFill>
                  <a:srgbClr val="777777"/>
                </a:solidFill>
                <a:effectLst/>
                <a:latin typeface="Open Sans"/>
                <a:ea typeface="Open Sans"/>
                <a:cs typeface="Open Sans"/>
              </a:rPr>
              <a:t> </a:t>
            </a:r>
            <a:r>
              <a:rPr lang="en-US" b="0" i="0" dirty="0" err="1">
                <a:solidFill>
                  <a:srgbClr val="777777"/>
                </a:solidFill>
                <a:effectLst/>
                <a:latin typeface="Open Sans"/>
                <a:ea typeface="Open Sans"/>
                <a:cs typeface="Open Sans"/>
              </a:rPr>
              <a:t>cambio</a:t>
            </a:r>
            <a:r>
              <a:rPr lang="en-US" b="0" i="0" dirty="0">
                <a:solidFill>
                  <a:srgbClr val="777777"/>
                </a:solidFill>
                <a:effectLst/>
                <a:latin typeface="Open Sans"/>
                <a:ea typeface="Open Sans"/>
                <a:cs typeface="Open Sans"/>
              </a:rPr>
              <a:t> de </a:t>
            </a:r>
            <a:r>
              <a:rPr lang="en-US" dirty="0" err="1">
                <a:solidFill>
                  <a:srgbClr val="777777"/>
                </a:solidFill>
                <a:latin typeface="Open Sans"/>
                <a:ea typeface="Open Sans"/>
                <a:cs typeface="Open Sans"/>
              </a:rPr>
              <a:t>uso</a:t>
            </a:r>
            <a:r>
              <a:rPr lang="en-US" dirty="0">
                <a:solidFill>
                  <a:srgbClr val="777777"/>
                </a:solidFill>
                <a:latin typeface="Open Sans"/>
                <a:ea typeface="Open Sans"/>
                <a:cs typeface="Open Sans"/>
              </a:rPr>
              <a:t> del </a:t>
            </a:r>
            <a:r>
              <a:rPr lang="en-US" dirty="0" err="1">
                <a:solidFill>
                  <a:srgbClr val="777777"/>
                </a:solidFill>
                <a:latin typeface="Open Sans"/>
                <a:ea typeface="Open Sans"/>
                <a:cs typeface="Open Sans"/>
              </a:rPr>
              <a:t>suelo</a:t>
            </a:r>
            <a:endParaRPr lang="en-GB" dirty="0">
              <a:latin typeface="Open Sans"/>
              <a:ea typeface="Open Sans"/>
              <a:cs typeface="Open Sans"/>
            </a:endParaRPr>
          </a:p>
        </p:txBody>
      </p:sp>
      <p:sp>
        <p:nvSpPr>
          <p:cNvPr id="10" name="Oval 9">
            <a:extLst>
              <a:ext uri="{FF2B5EF4-FFF2-40B4-BE49-F238E27FC236}">
                <a16:creationId xmlns:a16="http://schemas.microsoft.com/office/drawing/2014/main" id="{FCAA7631-07B7-CF45-B48B-A9004AE61D0E}"/>
              </a:ext>
            </a:extLst>
          </p:cNvPr>
          <p:cNvSpPr/>
          <p:nvPr/>
        </p:nvSpPr>
        <p:spPr>
          <a:xfrm>
            <a:off x="10209064" y="6620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0.mp3" descr="Lecture9_Slide10.mp3">
            <a:hlinkClick r:id="" action="ppaction://media"/>
            <a:extLst>
              <a:ext uri="{FF2B5EF4-FFF2-40B4-BE49-F238E27FC236}">
                <a16:creationId xmlns:a16="http://schemas.microsoft.com/office/drawing/2014/main" id="{EFA1D243-0053-EB42-B1B9-F0CE4D7335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80429" y="701946"/>
            <a:ext cx="812800" cy="812800"/>
          </a:xfrm>
          <a:prstGeom prst="rect">
            <a:avLst/>
          </a:prstGeom>
        </p:spPr>
      </p:pic>
    </p:spTree>
    <p:extLst>
      <p:ext uri="{BB962C8B-B14F-4D97-AF65-F5344CB8AC3E}">
        <p14:creationId xmlns:p14="http://schemas.microsoft.com/office/powerpoint/2010/main" val="42693276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21941" y="1531880"/>
            <a:ext cx="3666280" cy="407279"/>
          </a:xfrm>
        </p:spPr>
        <p:txBody>
          <a:bodyPr/>
          <a:lstStyle/>
          <a:p>
            <a:r>
              <a:rPr lang="en-US" dirty="0" err="1">
                <a:latin typeface="Open Sans" panose="020B0606030504020204" pitchFamily="34" charset="0"/>
                <a:ea typeface="Open Sans" panose="020B0606030504020204" pitchFamily="34" charset="0"/>
                <a:cs typeface="Open Sans" panose="020B0606030504020204" pitchFamily="34" charset="0"/>
              </a:rPr>
              <a:t>Acuerdo</a:t>
            </a:r>
            <a:r>
              <a:rPr lang="en-US" dirty="0">
                <a:latin typeface="Open Sans" panose="020B0606030504020204" pitchFamily="34" charset="0"/>
                <a:ea typeface="Open Sans" panose="020B0606030504020204" pitchFamily="34" charset="0"/>
                <a:cs typeface="Open Sans" panose="020B0606030504020204" pitchFamily="34" charset="0"/>
              </a:rPr>
              <a:t> de </a:t>
            </a:r>
            <a:r>
              <a:rPr lang="en-US" dirty="0" err="1">
                <a:latin typeface="Open Sans" panose="020B0606030504020204" pitchFamily="34" charset="0"/>
                <a:ea typeface="Open Sans" panose="020B0606030504020204" pitchFamily="34" charset="0"/>
                <a:cs typeface="Open Sans" panose="020B0606030504020204" pitchFamily="34" charset="0"/>
              </a:rPr>
              <a:t>París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6">
            <a:extLst>
              <a:ext uri="{FF2B5EF4-FFF2-40B4-BE49-F238E27FC236}">
                <a16:creationId xmlns:a16="http://schemas.microsoft.com/office/drawing/2014/main" id="{7C20A93A-C5A6-1A4E-8C8D-92AF568628DD}"/>
              </a:ext>
            </a:extLst>
          </p:cNvPr>
          <p:cNvSpPr txBox="1">
            <a:spLocks/>
          </p:cNvSpPr>
          <p:nvPr/>
        </p:nvSpPr>
        <p:spPr>
          <a:xfrm>
            <a:off x="663575" y="396530"/>
            <a:ext cx="10734894" cy="955531"/>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9.2. </a:t>
            </a:r>
            <a:r>
              <a:rPr lang="en-US" dirty="0" err="1">
                <a:latin typeface="Open Sans" panose="020B0606030504020204" pitchFamily="34" charset="0"/>
                <a:ea typeface="Open Sans" panose="020B0606030504020204" pitchFamily="34" charset="0"/>
                <a:cs typeface="Open Sans" panose="020B0606030504020204" pitchFamily="34" charset="0"/>
              </a:rPr>
              <a:t>Emisiones</a:t>
            </a:r>
            <a:r>
              <a:rPr lang="en-US" dirty="0">
                <a:latin typeface="Open Sans" panose="020B0606030504020204" pitchFamily="34" charset="0"/>
                <a:ea typeface="Open Sans" panose="020B0606030504020204" pitchFamily="34" charset="0"/>
                <a:cs typeface="Open Sans" panose="020B0606030504020204" pitchFamily="34" charset="0"/>
              </a:rPr>
              <a:t> de gases de </a:t>
            </a:r>
            <a:r>
              <a:rPr lang="en-US" dirty="0" err="1">
                <a:latin typeface="Open Sans" panose="020B0606030504020204" pitchFamily="34" charset="0"/>
                <a:ea typeface="Open Sans" panose="020B0606030504020204" pitchFamily="34" charset="0"/>
                <a:cs typeface="Open Sans" panose="020B0606030504020204" pitchFamily="34" charset="0"/>
              </a:rPr>
              <a:t>efecto</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invernadero</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Slide Number Placeholder 3">
            <a:extLst>
              <a:ext uri="{FF2B5EF4-FFF2-40B4-BE49-F238E27FC236}">
                <a16:creationId xmlns:a16="http://schemas.microsoft.com/office/drawing/2014/main" id="{53ED87CF-6E03-6B43-8A5A-5221379BF96D}"/>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12</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94D4B8CE-480A-4151-8227-55278454D6A0}"/>
              </a:ext>
            </a:extLst>
          </p:cNvPr>
          <p:cNvSpPr txBox="1"/>
          <p:nvPr/>
        </p:nvSpPr>
        <p:spPr>
          <a:xfrm>
            <a:off x="592210" y="1983946"/>
            <a:ext cx="7141538" cy="3672800"/>
          </a:xfrm>
          <a:prstGeom prst="rect">
            <a:avLst/>
          </a:prstGeom>
          <a:noFill/>
        </p:spPr>
        <p:txBody>
          <a:bodyPr wrap="square" lIns="91440" tIns="45720" rIns="91440" bIns="45720" anchor="t">
            <a:spAutoFit/>
          </a:bodyPr>
          <a:lstStyle/>
          <a:p>
            <a:pPr fontAlgn="base">
              <a:spcBef>
                <a:spcPts val="500"/>
              </a:spcBef>
            </a:pPr>
            <a:r>
              <a:rPr lang="en-US" b="0" i="0" u="sng" dirty="0">
                <a:solidFill>
                  <a:srgbClr val="333333"/>
                </a:solidFill>
                <a:effectLst/>
                <a:latin typeface="Open Sans"/>
                <a:ea typeface="Open Sans"/>
                <a:cs typeface="Open Sans"/>
              </a:rPr>
              <a:t>¿</a:t>
            </a:r>
            <a:r>
              <a:rPr lang="en-US" b="0" i="0" u="sng" dirty="0" err="1">
                <a:solidFill>
                  <a:srgbClr val="333333"/>
                </a:solidFill>
                <a:effectLst/>
                <a:latin typeface="Open Sans"/>
                <a:ea typeface="Open Sans"/>
                <a:cs typeface="Open Sans"/>
              </a:rPr>
              <a:t>Qué</a:t>
            </a:r>
            <a:r>
              <a:rPr lang="en-US" b="0" i="0" u="sng" dirty="0">
                <a:solidFill>
                  <a:srgbClr val="333333"/>
                </a:solidFill>
                <a:effectLst/>
                <a:latin typeface="Open Sans"/>
                <a:ea typeface="Open Sans"/>
                <a:cs typeface="Open Sans"/>
              </a:rPr>
              <a:t> es?</a:t>
            </a:r>
            <a:br>
              <a:rPr lang="en-US" u="sng" dirty="0">
                <a:solidFill>
                  <a:srgbClr val="333333"/>
                </a:solidFill>
                <a:latin typeface="Open Sans"/>
                <a:ea typeface="Open Sans"/>
                <a:cs typeface="Open Sans"/>
              </a:rPr>
            </a:br>
            <a:r>
              <a:rPr lang="en-US" b="0" i="0" dirty="0">
                <a:solidFill>
                  <a:srgbClr val="333333"/>
                </a:solidFill>
                <a:effectLst/>
                <a:latin typeface="Open Sans"/>
                <a:ea typeface="Open Sans"/>
                <a:cs typeface="Open Sans"/>
              </a:rPr>
              <a:t>Un </a:t>
            </a:r>
            <a:r>
              <a:rPr lang="en-US" b="1" i="0" dirty="0" err="1">
                <a:solidFill>
                  <a:srgbClr val="333333"/>
                </a:solidFill>
                <a:effectLst/>
                <a:latin typeface="Open Sans"/>
                <a:ea typeface="Open Sans"/>
                <a:cs typeface="Open Sans"/>
              </a:rPr>
              <a:t>tratado</a:t>
            </a:r>
            <a:r>
              <a:rPr lang="en-US" b="1" i="0" dirty="0">
                <a:solidFill>
                  <a:srgbClr val="333333"/>
                </a:solidFill>
                <a:effectLst/>
                <a:latin typeface="Open Sans"/>
                <a:ea typeface="Open Sans"/>
                <a:cs typeface="Open Sans"/>
              </a:rPr>
              <a:t> </a:t>
            </a:r>
            <a:r>
              <a:rPr lang="en-US" b="1" i="0" dirty="0" err="1">
                <a:solidFill>
                  <a:srgbClr val="333333"/>
                </a:solidFill>
                <a:effectLst/>
                <a:latin typeface="Open Sans"/>
                <a:ea typeface="Open Sans"/>
                <a:cs typeface="Open Sans"/>
              </a:rPr>
              <a:t>internacional</a:t>
            </a:r>
            <a:r>
              <a:rPr lang="en-US" b="1" i="0" dirty="0">
                <a:solidFill>
                  <a:srgbClr val="333333"/>
                </a:solidFill>
                <a:effectLst/>
                <a:latin typeface="Open Sans"/>
                <a:ea typeface="Open Sans"/>
                <a:cs typeface="Open Sans"/>
              </a:rPr>
              <a:t> </a:t>
            </a:r>
            <a:r>
              <a:rPr lang="en-US" b="1" i="0" dirty="0" err="1">
                <a:solidFill>
                  <a:srgbClr val="333333"/>
                </a:solidFill>
                <a:effectLst/>
                <a:latin typeface="Open Sans"/>
                <a:ea typeface="Open Sans"/>
                <a:cs typeface="Open Sans"/>
              </a:rPr>
              <a:t>jurídicamente</a:t>
            </a:r>
            <a:r>
              <a:rPr lang="en-US" b="1" i="0" dirty="0">
                <a:solidFill>
                  <a:srgbClr val="333333"/>
                </a:solidFill>
                <a:effectLst/>
                <a:latin typeface="Open Sans"/>
                <a:ea typeface="Open Sans"/>
                <a:cs typeface="Open Sans"/>
              </a:rPr>
              <a:t> </a:t>
            </a:r>
            <a:r>
              <a:rPr lang="en-US" b="1" i="0" dirty="0" err="1">
                <a:solidFill>
                  <a:srgbClr val="333333"/>
                </a:solidFill>
                <a:effectLst/>
                <a:latin typeface="Open Sans"/>
                <a:ea typeface="Open Sans"/>
                <a:cs typeface="Open Sans"/>
              </a:rPr>
              <a:t>vinculante</a:t>
            </a:r>
            <a:r>
              <a:rPr lang="en-US" b="1" i="0" dirty="0">
                <a:solidFill>
                  <a:srgbClr val="333333"/>
                </a:solidFill>
                <a:effectLst/>
                <a:latin typeface="Open Sans"/>
                <a:ea typeface="Open Sans"/>
                <a:cs typeface="Open Sans"/>
              </a:rPr>
              <a:t> </a:t>
            </a:r>
            <a:r>
              <a:rPr lang="en-US" b="1" i="0" dirty="0" err="1">
                <a:solidFill>
                  <a:srgbClr val="333333"/>
                </a:solidFill>
                <a:effectLst/>
                <a:latin typeface="Open Sans"/>
                <a:ea typeface="Open Sans"/>
                <a:cs typeface="Open Sans"/>
              </a:rPr>
              <a:t>sobre</a:t>
            </a:r>
            <a:r>
              <a:rPr lang="en-US" b="1" i="0" dirty="0">
                <a:solidFill>
                  <a:srgbClr val="333333"/>
                </a:solidFill>
                <a:effectLst/>
                <a:latin typeface="Open Sans"/>
                <a:ea typeface="Open Sans"/>
                <a:cs typeface="Open Sans"/>
              </a:rPr>
              <a:t> </a:t>
            </a:r>
            <a:r>
              <a:rPr lang="en-US" b="1" i="0" dirty="0" err="1">
                <a:solidFill>
                  <a:srgbClr val="333333"/>
                </a:solidFill>
                <a:effectLst/>
                <a:latin typeface="Open Sans"/>
                <a:ea typeface="Open Sans"/>
                <a:cs typeface="Open Sans"/>
              </a:rPr>
              <a:t>el</a:t>
            </a:r>
            <a:r>
              <a:rPr lang="en-US" b="1" i="0" dirty="0">
                <a:solidFill>
                  <a:srgbClr val="333333"/>
                </a:solidFill>
                <a:effectLst/>
                <a:latin typeface="Open Sans"/>
                <a:ea typeface="Open Sans"/>
                <a:cs typeface="Open Sans"/>
              </a:rPr>
              <a:t> </a:t>
            </a:r>
            <a:r>
              <a:rPr lang="en-US" b="1" i="0" dirty="0" err="1">
                <a:solidFill>
                  <a:srgbClr val="333333"/>
                </a:solidFill>
                <a:effectLst/>
                <a:latin typeface="Open Sans"/>
                <a:ea typeface="Open Sans"/>
                <a:cs typeface="Open Sans"/>
              </a:rPr>
              <a:t>cambio</a:t>
            </a:r>
            <a:r>
              <a:rPr lang="en-US" b="1" i="0" dirty="0">
                <a:solidFill>
                  <a:srgbClr val="333333"/>
                </a:solidFill>
                <a:effectLst/>
                <a:latin typeface="Open Sans"/>
                <a:ea typeface="Open Sans"/>
                <a:cs typeface="Open Sans"/>
              </a:rPr>
              <a:t> </a:t>
            </a:r>
            <a:r>
              <a:rPr lang="en-US" b="1" i="0" dirty="0" err="1">
                <a:solidFill>
                  <a:srgbClr val="333333"/>
                </a:solidFill>
                <a:effectLst/>
                <a:latin typeface="Open Sans"/>
                <a:ea typeface="Open Sans"/>
                <a:cs typeface="Open Sans"/>
              </a:rPr>
              <a:t>climático</a:t>
            </a:r>
            <a:r>
              <a:rPr lang="en-US" dirty="0">
                <a:solidFill>
                  <a:srgbClr val="333333"/>
                </a:solidFill>
                <a:latin typeface="Open Sans"/>
                <a:ea typeface="Open Sans"/>
                <a:cs typeface="Open Sans"/>
              </a:rPr>
              <a:t>. </a:t>
            </a:r>
            <a:endParaRPr lang="en-US" dirty="0">
              <a:solidFill>
                <a:srgbClr val="000000"/>
              </a:solidFill>
              <a:latin typeface="Calibri" panose="020F0502020204030204"/>
              <a:ea typeface="Open Sans"/>
              <a:cs typeface="Calibri" panose="020F0502020204030204"/>
            </a:endParaRPr>
          </a:p>
          <a:p>
            <a:pPr fontAlgn="base">
              <a:spcBef>
                <a:spcPts val="500"/>
              </a:spcBef>
            </a:pPr>
            <a:r>
              <a:rPr lang="en-US" b="0" i="0" u="sng" dirty="0">
                <a:solidFill>
                  <a:srgbClr val="333333"/>
                </a:solidFill>
                <a:effectLst/>
                <a:latin typeface="Open Sans"/>
                <a:ea typeface="Open Sans"/>
                <a:cs typeface="Open Sans"/>
              </a:rPr>
              <a:t>¿</a:t>
            </a:r>
            <a:r>
              <a:rPr lang="en-US" b="0" i="0" u="sng" dirty="0" err="1">
                <a:solidFill>
                  <a:srgbClr val="333333"/>
                </a:solidFill>
                <a:effectLst/>
                <a:latin typeface="Open Sans"/>
                <a:ea typeface="Open Sans"/>
                <a:cs typeface="Open Sans"/>
              </a:rPr>
              <a:t>Cuál</a:t>
            </a:r>
            <a:r>
              <a:rPr lang="en-US" b="0" i="0" u="sng" dirty="0">
                <a:solidFill>
                  <a:srgbClr val="333333"/>
                </a:solidFill>
                <a:effectLst/>
                <a:latin typeface="Open Sans"/>
                <a:ea typeface="Open Sans"/>
                <a:cs typeface="Open Sans"/>
              </a:rPr>
              <a:t> es </a:t>
            </a:r>
            <a:r>
              <a:rPr lang="en-US" b="0" i="0" u="sng" dirty="0" err="1">
                <a:solidFill>
                  <a:srgbClr val="333333"/>
                </a:solidFill>
                <a:effectLst/>
                <a:latin typeface="Open Sans"/>
                <a:ea typeface="Open Sans"/>
                <a:cs typeface="Open Sans"/>
              </a:rPr>
              <a:t>su</a:t>
            </a:r>
            <a:r>
              <a:rPr lang="en-US" b="0" i="0" u="sng" dirty="0">
                <a:solidFill>
                  <a:srgbClr val="333333"/>
                </a:solidFill>
                <a:effectLst/>
                <a:latin typeface="Open Sans"/>
                <a:ea typeface="Open Sans"/>
                <a:cs typeface="Open Sans"/>
              </a:rPr>
              <a:t> </a:t>
            </a:r>
            <a:r>
              <a:rPr lang="en-US" b="0" i="0" u="sng" dirty="0" err="1">
                <a:solidFill>
                  <a:srgbClr val="333333"/>
                </a:solidFill>
                <a:effectLst/>
                <a:latin typeface="Open Sans"/>
                <a:ea typeface="Open Sans"/>
                <a:cs typeface="Open Sans"/>
              </a:rPr>
              <a:t>objetivo</a:t>
            </a:r>
            <a:r>
              <a:rPr lang="en-US" b="0" i="0" u="sng" dirty="0">
                <a:solidFill>
                  <a:srgbClr val="333333"/>
                </a:solidFill>
                <a:effectLst/>
                <a:latin typeface="Open Sans"/>
                <a:ea typeface="Open Sans"/>
                <a:cs typeface="Open Sans"/>
              </a:rPr>
              <a:t>?</a:t>
            </a:r>
            <a:br>
              <a:rPr lang="en-US" u="sng" dirty="0">
                <a:solidFill>
                  <a:srgbClr val="333333"/>
                </a:solidFill>
                <a:latin typeface="Open Sans"/>
                <a:ea typeface="Open Sans"/>
                <a:cs typeface="Open Sans"/>
              </a:rPr>
            </a:br>
            <a:r>
              <a:rPr lang="en-US" b="1" i="0" dirty="0" err="1">
                <a:solidFill>
                  <a:srgbClr val="333333"/>
                </a:solidFill>
                <a:effectLst/>
                <a:latin typeface="Open Sans"/>
                <a:ea typeface="Open Sans"/>
                <a:cs typeface="Open Sans"/>
              </a:rPr>
              <a:t>Limitar</a:t>
            </a:r>
            <a:r>
              <a:rPr lang="en-US" b="1" i="0" dirty="0">
                <a:solidFill>
                  <a:srgbClr val="333333"/>
                </a:solidFill>
                <a:effectLst/>
                <a:latin typeface="Open Sans"/>
                <a:ea typeface="Open Sans"/>
                <a:cs typeface="Open Sans"/>
              </a:rPr>
              <a:t> </a:t>
            </a:r>
            <a:r>
              <a:rPr lang="en-US" b="1" i="0" dirty="0" err="1">
                <a:solidFill>
                  <a:srgbClr val="333333"/>
                </a:solidFill>
                <a:effectLst/>
                <a:latin typeface="Open Sans"/>
                <a:ea typeface="Open Sans"/>
                <a:cs typeface="Open Sans"/>
              </a:rPr>
              <a:t>el</a:t>
            </a:r>
            <a:r>
              <a:rPr lang="en-US" b="1" i="0" dirty="0">
                <a:solidFill>
                  <a:srgbClr val="333333"/>
                </a:solidFill>
                <a:effectLst/>
                <a:latin typeface="Open Sans"/>
                <a:ea typeface="Open Sans"/>
                <a:cs typeface="Open Sans"/>
              </a:rPr>
              <a:t> </a:t>
            </a:r>
            <a:r>
              <a:rPr lang="en-US" b="1" i="0" dirty="0" err="1">
                <a:solidFill>
                  <a:srgbClr val="333333"/>
                </a:solidFill>
                <a:effectLst/>
                <a:latin typeface="Open Sans"/>
                <a:ea typeface="Open Sans"/>
                <a:cs typeface="Open Sans"/>
              </a:rPr>
              <a:t>calentamiento</a:t>
            </a:r>
            <a:r>
              <a:rPr lang="en-US" b="1" i="0" dirty="0">
                <a:solidFill>
                  <a:srgbClr val="333333"/>
                </a:solidFill>
                <a:effectLst/>
                <a:latin typeface="Open Sans"/>
                <a:ea typeface="Open Sans"/>
                <a:cs typeface="Open Sans"/>
              </a:rPr>
              <a:t> global </a:t>
            </a:r>
            <a:r>
              <a:rPr lang="en-US" b="0" i="0" dirty="0">
                <a:solidFill>
                  <a:srgbClr val="333333"/>
                </a:solidFill>
                <a:effectLst/>
                <a:latin typeface="Open Sans"/>
                <a:ea typeface="Open Sans"/>
                <a:cs typeface="Open Sans"/>
              </a:rPr>
              <a:t>a un </a:t>
            </a:r>
            <a:r>
              <a:rPr lang="en-US" b="0" i="0" dirty="0" err="1">
                <a:solidFill>
                  <a:srgbClr val="333333"/>
                </a:solidFill>
                <a:effectLst/>
                <a:latin typeface="Open Sans"/>
                <a:ea typeface="Open Sans"/>
                <a:cs typeface="Open Sans"/>
              </a:rPr>
              <a:t>nivel</a:t>
            </a:r>
            <a:r>
              <a:rPr lang="en-US" b="0" i="0" dirty="0">
                <a:solidFill>
                  <a:srgbClr val="333333"/>
                </a:solidFill>
                <a:effectLst/>
                <a:latin typeface="Open Sans"/>
                <a:ea typeface="Open Sans"/>
                <a:cs typeface="Open Sans"/>
              </a:rPr>
              <a:t> </a:t>
            </a:r>
            <a:r>
              <a:rPr lang="en-US" b="0" i="0" dirty="0" err="1">
                <a:solidFill>
                  <a:srgbClr val="333333"/>
                </a:solidFill>
                <a:effectLst/>
                <a:latin typeface="Open Sans"/>
                <a:ea typeface="Open Sans"/>
                <a:cs typeface="Open Sans"/>
              </a:rPr>
              <a:t>muy</a:t>
            </a:r>
            <a:r>
              <a:rPr lang="en-US" b="0" i="0" dirty="0">
                <a:solidFill>
                  <a:srgbClr val="333333"/>
                </a:solidFill>
                <a:effectLst/>
                <a:latin typeface="Open Sans"/>
                <a:ea typeface="Open Sans"/>
                <a:cs typeface="Open Sans"/>
              </a:rPr>
              <a:t> inferior a 2, </a:t>
            </a:r>
            <a:r>
              <a:rPr lang="en-US" b="1" i="0" dirty="0" err="1">
                <a:solidFill>
                  <a:srgbClr val="333333"/>
                </a:solidFill>
                <a:effectLst/>
                <a:latin typeface="Open Sans"/>
                <a:ea typeface="Open Sans"/>
                <a:cs typeface="Open Sans"/>
              </a:rPr>
              <a:t>preferiblemente</a:t>
            </a:r>
            <a:r>
              <a:rPr lang="en-US" b="1" i="0" dirty="0">
                <a:solidFill>
                  <a:srgbClr val="333333"/>
                </a:solidFill>
                <a:effectLst/>
                <a:latin typeface="Open Sans"/>
                <a:ea typeface="Open Sans"/>
                <a:cs typeface="Open Sans"/>
              </a:rPr>
              <a:t> a 1,5 </a:t>
            </a:r>
            <a:r>
              <a:rPr lang="en-US" b="1" i="0" dirty="0" err="1">
                <a:solidFill>
                  <a:srgbClr val="333333"/>
                </a:solidFill>
                <a:effectLst/>
                <a:latin typeface="Open Sans"/>
                <a:ea typeface="Open Sans"/>
                <a:cs typeface="Open Sans"/>
              </a:rPr>
              <a:t>grados</a:t>
            </a:r>
            <a:r>
              <a:rPr lang="en-US" b="1" i="0" dirty="0">
                <a:solidFill>
                  <a:srgbClr val="333333"/>
                </a:solidFill>
                <a:effectLst/>
                <a:latin typeface="Open Sans"/>
                <a:ea typeface="Open Sans"/>
                <a:cs typeface="Open Sans"/>
              </a:rPr>
              <a:t> </a:t>
            </a:r>
            <a:r>
              <a:rPr lang="en-US" b="1" i="0" dirty="0" err="1">
                <a:solidFill>
                  <a:srgbClr val="333333"/>
                </a:solidFill>
                <a:effectLst/>
                <a:latin typeface="Open Sans"/>
                <a:ea typeface="Open Sans"/>
                <a:cs typeface="Open Sans"/>
              </a:rPr>
              <a:t>centígrados</a:t>
            </a:r>
            <a:r>
              <a:rPr lang="en-US" b="0" i="0" dirty="0">
                <a:solidFill>
                  <a:srgbClr val="333333"/>
                </a:solidFill>
                <a:effectLst/>
                <a:latin typeface="Open Sans"/>
                <a:ea typeface="Open Sans"/>
                <a:cs typeface="Open Sans"/>
              </a:rPr>
              <a:t>, </a:t>
            </a:r>
            <a:r>
              <a:rPr lang="en-US" b="0" i="0" dirty="0" err="1">
                <a:solidFill>
                  <a:srgbClr val="333333"/>
                </a:solidFill>
                <a:effectLst/>
                <a:latin typeface="Open Sans"/>
                <a:ea typeface="Open Sans"/>
                <a:cs typeface="Open Sans"/>
              </a:rPr>
              <a:t>en</a:t>
            </a:r>
            <a:r>
              <a:rPr lang="en-US" b="0" i="0" dirty="0">
                <a:solidFill>
                  <a:srgbClr val="333333"/>
                </a:solidFill>
                <a:effectLst/>
                <a:latin typeface="Open Sans"/>
                <a:ea typeface="Open Sans"/>
                <a:cs typeface="Open Sans"/>
              </a:rPr>
              <a:t> </a:t>
            </a:r>
            <a:r>
              <a:rPr lang="en-US" b="0" i="0" dirty="0" err="1">
                <a:solidFill>
                  <a:srgbClr val="333333"/>
                </a:solidFill>
                <a:effectLst/>
                <a:latin typeface="Open Sans"/>
                <a:ea typeface="Open Sans"/>
                <a:cs typeface="Open Sans"/>
              </a:rPr>
              <a:t>comparación</a:t>
            </a:r>
            <a:r>
              <a:rPr lang="en-US" b="0" i="0" dirty="0">
                <a:solidFill>
                  <a:srgbClr val="333333"/>
                </a:solidFill>
                <a:effectLst/>
                <a:latin typeface="Open Sans"/>
                <a:ea typeface="Open Sans"/>
                <a:cs typeface="Open Sans"/>
              </a:rPr>
              <a:t> con </a:t>
            </a:r>
            <a:r>
              <a:rPr lang="en-US" b="0" i="0" dirty="0" err="1">
                <a:solidFill>
                  <a:srgbClr val="333333"/>
                </a:solidFill>
                <a:effectLst/>
                <a:latin typeface="Open Sans"/>
                <a:ea typeface="Open Sans"/>
                <a:cs typeface="Open Sans"/>
              </a:rPr>
              <a:t>los</a:t>
            </a:r>
            <a:r>
              <a:rPr lang="en-US" b="0" i="0" dirty="0">
                <a:solidFill>
                  <a:srgbClr val="333333"/>
                </a:solidFill>
                <a:effectLst/>
                <a:latin typeface="Open Sans"/>
                <a:ea typeface="Open Sans"/>
                <a:cs typeface="Open Sans"/>
              </a:rPr>
              <a:t> </a:t>
            </a:r>
            <a:r>
              <a:rPr lang="en-US" b="0" i="0" dirty="0" err="1">
                <a:solidFill>
                  <a:srgbClr val="333333"/>
                </a:solidFill>
                <a:effectLst/>
                <a:latin typeface="Open Sans"/>
                <a:ea typeface="Open Sans"/>
                <a:cs typeface="Open Sans"/>
              </a:rPr>
              <a:t>niveles</a:t>
            </a:r>
            <a:r>
              <a:rPr lang="en-US" b="0" i="0" dirty="0">
                <a:solidFill>
                  <a:srgbClr val="333333"/>
                </a:solidFill>
                <a:effectLst/>
                <a:latin typeface="Open Sans"/>
                <a:ea typeface="Open Sans"/>
                <a:cs typeface="Open Sans"/>
              </a:rPr>
              <a:t> </a:t>
            </a:r>
            <a:r>
              <a:rPr lang="en-US" b="0" i="0" dirty="0" err="1">
                <a:solidFill>
                  <a:srgbClr val="333333"/>
                </a:solidFill>
                <a:effectLst/>
                <a:latin typeface="Open Sans"/>
                <a:ea typeface="Open Sans"/>
                <a:cs typeface="Open Sans"/>
              </a:rPr>
              <a:t>preindustriales</a:t>
            </a:r>
            <a:r>
              <a:rPr lang="en-US" b="0" i="0" dirty="0">
                <a:solidFill>
                  <a:srgbClr val="333333"/>
                </a:solidFill>
                <a:effectLst/>
                <a:latin typeface="Open Sans"/>
                <a:ea typeface="Open Sans"/>
                <a:cs typeface="Open Sans"/>
              </a:rPr>
              <a:t>.</a:t>
            </a:r>
            <a:endParaRPr lang="en-US" dirty="0">
              <a:solidFill>
                <a:srgbClr val="333333"/>
              </a:solidFill>
              <a:latin typeface="Open Sans"/>
              <a:ea typeface="Open Sans"/>
              <a:cs typeface="Open Sans"/>
            </a:endParaRPr>
          </a:p>
          <a:p>
            <a:pPr fontAlgn="base">
              <a:spcBef>
                <a:spcPts val="500"/>
              </a:spcBef>
            </a:pPr>
            <a:r>
              <a:rPr lang="en-US" b="0" i="0" u="sng" dirty="0">
                <a:solidFill>
                  <a:srgbClr val="333333"/>
                </a:solidFill>
                <a:effectLst/>
                <a:latin typeface="Open Sans"/>
                <a:ea typeface="Open Sans"/>
                <a:cs typeface="Open Sans"/>
              </a:rPr>
              <a:t>¿</a:t>
            </a:r>
            <a:r>
              <a:rPr lang="en-US" b="0" i="0" u="sng" dirty="0" err="1">
                <a:solidFill>
                  <a:srgbClr val="333333"/>
                </a:solidFill>
                <a:effectLst/>
                <a:latin typeface="Open Sans"/>
                <a:ea typeface="Open Sans"/>
                <a:cs typeface="Open Sans"/>
              </a:rPr>
              <a:t>Cómo</a:t>
            </a:r>
            <a:r>
              <a:rPr lang="en-US" b="0" i="0" u="sng" dirty="0">
                <a:solidFill>
                  <a:srgbClr val="333333"/>
                </a:solidFill>
                <a:effectLst/>
                <a:latin typeface="Open Sans"/>
                <a:ea typeface="Open Sans"/>
                <a:cs typeface="Open Sans"/>
              </a:rPr>
              <a:t> se </a:t>
            </a:r>
            <a:r>
              <a:rPr lang="en-US" b="0" i="0" u="sng" dirty="0" err="1">
                <a:solidFill>
                  <a:srgbClr val="333333"/>
                </a:solidFill>
                <a:effectLst/>
                <a:latin typeface="Open Sans"/>
                <a:ea typeface="Open Sans"/>
                <a:cs typeface="Open Sans"/>
              </a:rPr>
              <a:t>puede</a:t>
            </a:r>
            <a:r>
              <a:rPr lang="en-US" b="0" i="0" u="sng" dirty="0">
                <a:solidFill>
                  <a:srgbClr val="333333"/>
                </a:solidFill>
                <a:effectLst/>
                <a:latin typeface="Open Sans"/>
                <a:ea typeface="Open Sans"/>
                <a:cs typeface="Open Sans"/>
              </a:rPr>
              <a:t> </a:t>
            </a:r>
            <a:r>
              <a:rPr lang="en-US" b="0" i="0" u="sng" dirty="0" err="1">
                <a:solidFill>
                  <a:srgbClr val="333333"/>
                </a:solidFill>
                <a:effectLst/>
                <a:latin typeface="Open Sans"/>
                <a:ea typeface="Open Sans"/>
                <a:cs typeface="Open Sans"/>
              </a:rPr>
              <a:t>conseguir</a:t>
            </a:r>
            <a:r>
              <a:rPr lang="en-US" b="0" i="0" u="sng" dirty="0">
                <a:solidFill>
                  <a:srgbClr val="333333"/>
                </a:solidFill>
                <a:effectLst/>
                <a:latin typeface="Open Sans"/>
                <a:ea typeface="Open Sans"/>
                <a:cs typeface="Open Sans"/>
              </a:rPr>
              <a:t>?</a:t>
            </a:r>
            <a:br>
              <a:rPr lang="en-US" u="sng" dirty="0">
                <a:solidFill>
                  <a:srgbClr val="333333"/>
                </a:solidFill>
                <a:latin typeface="Open Sans"/>
                <a:ea typeface="Open Sans"/>
                <a:cs typeface="Open Sans"/>
              </a:rPr>
            </a:br>
            <a:r>
              <a:rPr lang="en-US" b="1" i="0" dirty="0" err="1">
                <a:solidFill>
                  <a:srgbClr val="333333"/>
                </a:solidFill>
                <a:effectLst/>
                <a:latin typeface="Open Sans"/>
                <a:ea typeface="Open Sans"/>
                <a:cs typeface="Open Sans"/>
              </a:rPr>
              <a:t>Alcanzando</a:t>
            </a:r>
            <a:r>
              <a:rPr lang="en-US" b="1" i="0" dirty="0">
                <a:solidFill>
                  <a:srgbClr val="333333"/>
                </a:solidFill>
                <a:effectLst/>
                <a:latin typeface="Open Sans"/>
                <a:ea typeface="Open Sans"/>
                <a:cs typeface="Open Sans"/>
              </a:rPr>
              <a:t> un </a:t>
            </a:r>
            <a:r>
              <a:rPr lang="en-US" b="1" i="0" dirty="0" err="1">
                <a:solidFill>
                  <a:srgbClr val="333333"/>
                </a:solidFill>
                <a:effectLst/>
                <a:latin typeface="Open Sans"/>
                <a:ea typeface="Open Sans"/>
                <a:cs typeface="Open Sans"/>
              </a:rPr>
              <a:t>pico</a:t>
            </a:r>
            <a:r>
              <a:rPr lang="en-US" b="1" i="0" dirty="0">
                <a:solidFill>
                  <a:srgbClr val="333333"/>
                </a:solidFill>
                <a:effectLst/>
                <a:latin typeface="Open Sans"/>
                <a:ea typeface="Open Sans"/>
                <a:cs typeface="Open Sans"/>
              </a:rPr>
              <a:t> global de </a:t>
            </a:r>
            <a:r>
              <a:rPr lang="en-US" b="1" i="0" dirty="0" err="1">
                <a:solidFill>
                  <a:srgbClr val="333333"/>
                </a:solidFill>
                <a:effectLst/>
                <a:latin typeface="Open Sans"/>
                <a:ea typeface="Open Sans"/>
                <a:cs typeface="Open Sans"/>
              </a:rPr>
              <a:t>emisiones</a:t>
            </a:r>
            <a:r>
              <a:rPr lang="en-US" b="1" i="0" dirty="0">
                <a:solidFill>
                  <a:srgbClr val="333333"/>
                </a:solidFill>
                <a:effectLst/>
                <a:latin typeface="Open Sans"/>
                <a:ea typeface="Open Sans"/>
                <a:cs typeface="Open Sans"/>
              </a:rPr>
              <a:t> de gases de </a:t>
            </a:r>
            <a:r>
              <a:rPr lang="en-US" b="1" i="0" dirty="0" err="1">
                <a:solidFill>
                  <a:srgbClr val="333333"/>
                </a:solidFill>
                <a:effectLst/>
                <a:latin typeface="Open Sans"/>
                <a:ea typeface="Open Sans"/>
                <a:cs typeface="Open Sans"/>
              </a:rPr>
              <a:t>efecto</a:t>
            </a:r>
            <a:r>
              <a:rPr lang="en-US" b="1" i="0" dirty="0">
                <a:solidFill>
                  <a:srgbClr val="333333"/>
                </a:solidFill>
                <a:effectLst/>
                <a:latin typeface="Open Sans"/>
                <a:ea typeface="Open Sans"/>
                <a:cs typeface="Open Sans"/>
              </a:rPr>
              <a:t> </a:t>
            </a:r>
            <a:r>
              <a:rPr lang="en-US" b="1" i="0" dirty="0" err="1">
                <a:solidFill>
                  <a:srgbClr val="333333"/>
                </a:solidFill>
                <a:effectLst/>
                <a:latin typeface="Open Sans"/>
                <a:ea typeface="Open Sans"/>
                <a:cs typeface="Open Sans"/>
              </a:rPr>
              <a:t>invernadero</a:t>
            </a:r>
            <a:r>
              <a:rPr lang="en-US" b="1" i="0" dirty="0">
                <a:solidFill>
                  <a:srgbClr val="333333"/>
                </a:solidFill>
                <a:effectLst/>
                <a:latin typeface="Open Sans"/>
                <a:ea typeface="Open Sans"/>
                <a:cs typeface="Open Sans"/>
              </a:rPr>
              <a:t> lo antes </a:t>
            </a:r>
            <a:r>
              <a:rPr lang="en-US" b="1" i="0" dirty="0" err="1">
                <a:solidFill>
                  <a:srgbClr val="333333"/>
                </a:solidFill>
                <a:effectLst/>
                <a:latin typeface="Open Sans"/>
                <a:ea typeface="Open Sans"/>
                <a:cs typeface="Open Sans"/>
              </a:rPr>
              <a:t>posible</a:t>
            </a:r>
            <a:r>
              <a:rPr lang="en-US" b="1" i="0" dirty="0">
                <a:solidFill>
                  <a:srgbClr val="333333"/>
                </a:solidFill>
                <a:effectLst/>
                <a:latin typeface="Open Sans"/>
                <a:ea typeface="Open Sans"/>
                <a:cs typeface="Open Sans"/>
              </a:rPr>
              <a:t> </a:t>
            </a:r>
            <a:r>
              <a:rPr lang="en-US" b="0" i="0" dirty="0">
                <a:solidFill>
                  <a:srgbClr val="333333"/>
                </a:solidFill>
                <a:effectLst/>
                <a:latin typeface="Open Sans"/>
                <a:ea typeface="Open Sans"/>
                <a:cs typeface="Open Sans"/>
              </a:rPr>
              <a:t>para </a:t>
            </a:r>
            <a:r>
              <a:rPr lang="en-US" b="0" i="0" dirty="0" err="1">
                <a:solidFill>
                  <a:srgbClr val="333333"/>
                </a:solidFill>
                <a:effectLst/>
                <a:latin typeface="Open Sans"/>
                <a:ea typeface="Open Sans"/>
                <a:cs typeface="Open Sans"/>
              </a:rPr>
              <a:t>lograr</a:t>
            </a:r>
            <a:r>
              <a:rPr lang="en-US" b="0" i="0" dirty="0">
                <a:solidFill>
                  <a:srgbClr val="333333"/>
                </a:solidFill>
                <a:effectLst/>
                <a:latin typeface="Open Sans"/>
                <a:ea typeface="Open Sans"/>
                <a:cs typeface="Open Sans"/>
              </a:rPr>
              <a:t> un </a:t>
            </a:r>
            <a:r>
              <a:rPr lang="en-US" b="0" i="0" dirty="0" err="1">
                <a:solidFill>
                  <a:srgbClr val="333333"/>
                </a:solidFill>
                <a:effectLst/>
                <a:latin typeface="Open Sans"/>
                <a:ea typeface="Open Sans"/>
                <a:cs typeface="Open Sans"/>
              </a:rPr>
              <a:t>mundo</a:t>
            </a:r>
            <a:r>
              <a:rPr lang="en-US" b="0" i="0" dirty="0">
                <a:solidFill>
                  <a:srgbClr val="333333"/>
                </a:solidFill>
                <a:effectLst/>
                <a:latin typeface="Open Sans"/>
                <a:ea typeface="Open Sans"/>
                <a:cs typeface="Open Sans"/>
              </a:rPr>
              <a:t> </a:t>
            </a:r>
            <a:r>
              <a:rPr lang="en-US" b="0" i="0" dirty="0" err="1">
                <a:solidFill>
                  <a:srgbClr val="333333"/>
                </a:solidFill>
                <a:effectLst/>
                <a:latin typeface="Open Sans"/>
                <a:ea typeface="Open Sans"/>
                <a:cs typeface="Open Sans"/>
              </a:rPr>
              <a:t>climáticamente</a:t>
            </a:r>
            <a:r>
              <a:rPr lang="en-US" b="0" i="0" dirty="0">
                <a:solidFill>
                  <a:srgbClr val="333333"/>
                </a:solidFill>
                <a:effectLst/>
                <a:latin typeface="Open Sans"/>
                <a:ea typeface="Open Sans"/>
                <a:cs typeface="Open Sans"/>
              </a:rPr>
              <a:t> </a:t>
            </a:r>
            <a:r>
              <a:rPr lang="en-US" b="0" i="0" dirty="0" err="1">
                <a:solidFill>
                  <a:srgbClr val="333333"/>
                </a:solidFill>
                <a:effectLst/>
                <a:latin typeface="Open Sans"/>
                <a:ea typeface="Open Sans"/>
                <a:cs typeface="Open Sans"/>
              </a:rPr>
              <a:t>neutro</a:t>
            </a:r>
            <a:r>
              <a:rPr lang="en-US" b="0" i="0" dirty="0">
                <a:solidFill>
                  <a:srgbClr val="333333"/>
                </a:solidFill>
                <a:effectLst/>
                <a:latin typeface="Open Sans"/>
                <a:ea typeface="Open Sans"/>
                <a:cs typeface="Open Sans"/>
              </a:rPr>
              <a:t> a </a:t>
            </a:r>
            <a:r>
              <a:rPr lang="en-US" b="0" i="0" dirty="0" err="1">
                <a:solidFill>
                  <a:srgbClr val="333333"/>
                </a:solidFill>
                <a:effectLst/>
                <a:latin typeface="Open Sans"/>
                <a:ea typeface="Open Sans"/>
                <a:cs typeface="Open Sans"/>
              </a:rPr>
              <a:t>mediados</a:t>
            </a:r>
            <a:r>
              <a:rPr lang="en-US" b="0" i="0" dirty="0">
                <a:solidFill>
                  <a:srgbClr val="333333"/>
                </a:solidFill>
                <a:effectLst/>
                <a:latin typeface="Open Sans"/>
                <a:ea typeface="Open Sans"/>
                <a:cs typeface="Open Sans"/>
              </a:rPr>
              <a:t> de </a:t>
            </a:r>
            <a:r>
              <a:rPr lang="en-US" b="0" i="0" dirty="0" err="1">
                <a:solidFill>
                  <a:srgbClr val="333333"/>
                </a:solidFill>
                <a:effectLst/>
                <a:latin typeface="Open Sans"/>
                <a:ea typeface="Open Sans"/>
                <a:cs typeface="Open Sans"/>
              </a:rPr>
              <a:t>siglo</a:t>
            </a:r>
            <a:r>
              <a:rPr lang="en-US" b="0" i="0" dirty="0">
                <a:solidFill>
                  <a:srgbClr val="333333"/>
                </a:solidFill>
                <a:effectLst/>
                <a:latin typeface="Open Sans"/>
                <a:ea typeface="Open Sans"/>
                <a:cs typeface="Open Sans"/>
              </a:rPr>
              <a:t>.</a:t>
            </a:r>
          </a:p>
          <a:p>
            <a:pPr fontAlgn="base">
              <a:spcBef>
                <a:spcPts val="500"/>
              </a:spcBef>
            </a:pPr>
            <a:r>
              <a:rPr lang="en-US" b="0" i="0" u="sng" dirty="0">
                <a:solidFill>
                  <a:srgbClr val="333333"/>
                </a:solidFill>
                <a:effectLst/>
                <a:latin typeface="Open Sans"/>
                <a:ea typeface="Open Sans"/>
                <a:cs typeface="Open Sans"/>
              </a:rPr>
              <a:t>¿</a:t>
            </a:r>
            <a:r>
              <a:rPr lang="en-US" b="0" i="0" u="sng" dirty="0" err="1">
                <a:solidFill>
                  <a:srgbClr val="333333"/>
                </a:solidFill>
                <a:effectLst/>
                <a:latin typeface="Open Sans"/>
                <a:ea typeface="Open Sans"/>
                <a:cs typeface="Open Sans"/>
              </a:rPr>
              <a:t>Quién</a:t>
            </a:r>
            <a:r>
              <a:rPr lang="en-US" b="0" i="0" u="sng" dirty="0">
                <a:solidFill>
                  <a:srgbClr val="333333"/>
                </a:solidFill>
                <a:effectLst/>
                <a:latin typeface="Open Sans"/>
                <a:ea typeface="Open Sans"/>
                <a:cs typeface="Open Sans"/>
              </a:rPr>
              <a:t> forma </a:t>
            </a:r>
            <a:r>
              <a:rPr lang="en-US" b="0" i="0" u="sng" dirty="0" err="1">
                <a:solidFill>
                  <a:srgbClr val="333333"/>
                </a:solidFill>
                <a:effectLst/>
                <a:latin typeface="Open Sans"/>
                <a:ea typeface="Open Sans"/>
                <a:cs typeface="Open Sans"/>
              </a:rPr>
              <a:t>parte</a:t>
            </a:r>
            <a:r>
              <a:rPr lang="en-US" b="0" i="0" u="sng" dirty="0">
                <a:solidFill>
                  <a:srgbClr val="333333"/>
                </a:solidFill>
                <a:effectLst/>
                <a:latin typeface="Open Sans"/>
                <a:ea typeface="Open Sans"/>
                <a:cs typeface="Open Sans"/>
              </a:rPr>
              <a:t> de </a:t>
            </a:r>
            <a:r>
              <a:rPr lang="en-US" b="0" i="0" u="sng" dirty="0" err="1">
                <a:solidFill>
                  <a:srgbClr val="333333"/>
                </a:solidFill>
                <a:effectLst/>
                <a:latin typeface="Open Sans"/>
                <a:ea typeface="Open Sans"/>
                <a:cs typeface="Open Sans"/>
              </a:rPr>
              <a:t>él</a:t>
            </a:r>
            <a:r>
              <a:rPr lang="en-US" u="sng" dirty="0">
                <a:solidFill>
                  <a:srgbClr val="333333"/>
                </a:solidFill>
                <a:latin typeface="Open Sans"/>
                <a:ea typeface="Open Sans"/>
                <a:cs typeface="Open Sans"/>
              </a:rPr>
              <a:t>? </a:t>
            </a:r>
            <a:br>
              <a:rPr lang="en-US" u="sng" dirty="0">
                <a:solidFill>
                  <a:srgbClr val="333333"/>
                </a:solidFill>
                <a:latin typeface="Open Sans"/>
                <a:ea typeface="Open Sans"/>
                <a:cs typeface="Open Sans"/>
              </a:rPr>
            </a:br>
            <a:r>
              <a:rPr lang="en-US" b="0" i="0" dirty="0" err="1">
                <a:solidFill>
                  <a:srgbClr val="333333"/>
                </a:solidFill>
                <a:effectLst/>
                <a:latin typeface="Open Sans"/>
                <a:ea typeface="Open Sans"/>
                <a:cs typeface="Open Sans"/>
              </a:rPr>
              <a:t>Fue</a:t>
            </a:r>
            <a:r>
              <a:rPr lang="en-US" b="0" i="0" dirty="0">
                <a:solidFill>
                  <a:srgbClr val="333333"/>
                </a:solidFill>
                <a:effectLst/>
                <a:latin typeface="Open Sans"/>
                <a:ea typeface="Open Sans"/>
                <a:cs typeface="Open Sans"/>
              </a:rPr>
              <a:t> </a:t>
            </a:r>
            <a:r>
              <a:rPr lang="en-US" b="0" i="0" dirty="0" err="1">
                <a:solidFill>
                  <a:srgbClr val="333333"/>
                </a:solidFill>
                <a:effectLst/>
                <a:latin typeface="Open Sans"/>
                <a:ea typeface="Open Sans"/>
                <a:cs typeface="Open Sans"/>
              </a:rPr>
              <a:t>adoptado</a:t>
            </a:r>
            <a:r>
              <a:rPr lang="en-US" b="0" i="0" dirty="0">
                <a:solidFill>
                  <a:srgbClr val="333333"/>
                </a:solidFill>
                <a:effectLst/>
                <a:latin typeface="Open Sans"/>
                <a:ea typeface="Open Sans"/>
                <a:cs typeface="Open Sans"/>
              </a:rPr>
              <a:t> </a:t>
            </a:r>
            <a:r>
              <a:rPr lang="en-US" b="0" i="0" dirty="0" err="1">
                <a:solidFill>
                  <a:srgbClr val="333333"/>
                </a:solidFill>
                <a:effectLst/>
                <a:latin typeface="Open Sans"/>
                <a:ea typeface="Open Sans"/>
                <a:cs typeface="Open Sans"/>
              </a:rPr>
              <a:t>por</a:t>
            </a:r>
            <a:r>
              <a:rPr lang="en-US" b="0" i="0" dirty="0">
                <a:solidFill>
                  <a:srgbClr val="333333"/>
                </a:solidFill>
                <a:effectLst/>
                <a:latin typeface="Open Sans"/>
                <a:ea typeface="Open Sans"/>
                <a:cs typeface="Open Sans"/>
              </a:rPr>
              <a:t> </a:t>
            </a:r>
            <a:r>
              <a:rPr lang="en-US" b="1" i="0" dirty="0">
                <a:solidFill>
                  <a:srgbClr val="333333"/>
                </a:solidFill>
                <a:effectLst/>
                <a:latin typeface="Open Sans"/>
                <a:ea typeface="Open Sans"/>
                <a:cs typeface="Open Sans"/>
              </a:rPr>
              <a:t>196 </a:t>
            </a:r>
            <a:r>
              <a:rPr lang="en-US" b="1" i="0" dirty="0" err="1">
                <a:solidFill>
                  <a:srgbClr val="333333"/>
                </a:solidFill>
                <a:effectLst/>
                <a:latin typeface="Open Sans"/>
                <a:ea typeface="Open Sans"/>
                <a:cs typeface="Open Sans"/>
              </a:rPr>
              <a:t>Partes</a:t>
            </a:r>
            <a:r>
              <a:rPr lang="en-US" b="1" i="0" dirty="0">
                <a:solidFill>
                  <a:srgbClr val="333333"/>
                </a:solidFill>
                <a:effectLst/>
                <a:latin typeface="Open Sans"/>
                <a:ea typeface="Open Sans"/>
                <a:cs typeface="Open Sans"/>
              </a:rPr>
              <a:t> </a:t>
            </a:r>
            <a:r>
              <a:rPr lang="en-US" b="1" i="0" dirty="0" err="1">
                <a:solidFill>
                  <a:srgbClr val="333333"/>
                </a:solidFill>
                <a:effectLst/>
                <a:latin typeface="Open Sans"/>
                <a:ea typeface="Open Sans"/>
                <a:cs typeface="Open Sans"/>
              </a:rPr>
              <a:t>en</a:t>
            </a:r>
            <a:r>
              <a:rPr lang="en-US" b="1" i="0" dirty="0">
                <a:solidFill>
                  <a:srgbClr val="333333"/>
                </a:solidFill>
                <a:effectLst/>
                <a:latin typeface="Open Sans"/>
                <a:ea typeface="Open Sans"/>
                <a:cs typeface="Open Sans"/>
              </a:rPr>
              <a:t> la COP 21 de </a:t>
            </a:r>
            <a:r>
              <a:rPr lang="en-US" b="1" i="0" dirty="0" err="1">
                <a:solidFill>
                  <a:srgbClr val="333333"/>
                </a:solidFill>
                <a:effectLst/>
                <a:latin typeface="Open Sans"/>
                <a:ea typeface="Open Sans"/>
                <a:cs typeface="Open Sans"/>
              </a:rPr>
              <a:t>París</a:t>
            </a:r>
            <a:r>
              <a:rPr lang="en-US" b="1" i="0" dirty="0">
                <a:solidFill>
                  <a:srgbClr val="333333"/>
                </a:solidFill>
                <a:effectLst/>
                <a:latin typeface="Open Sans"/>
                <a:ea typeface="Open Sans"/>
                <a:cs typeface="Open Sans"/>
              </a:rPr>
              <a:t>, </a:t>
            </a:r>
            <a:r>
              <a:rPr lang="en-US" b="1" i="0" dirty="0" err="1">
                <a:solidFill>
                  <a:srgbClr val="333333"/>
                </a:solidFill>
                <a:effectLst/>
                <a:latin typeface="Open Sans"/>
                <a:ea typeface="Open Sans"/>
                <a:cs typeface="Open Sans"/>
              </a:rPr>
              <a:t>el</a:t>
            </a:r>
            <a:r>
              <a:rPr lang="en-US" b="1" i="0" dirty="0">
                <a:solidFill>
                  <a:srgbClr val="333333"/>
                </a:solidFill>
                <a:effectLst/>
                <a:latin typeface="Open Sans"/>
                <a:ea typeface="Open Sans"/>
                <a:cs typeface="Open Sans"/>
              </a:rPr>
              <a:t> 12 de </a:t>
            </a:r>
            <a:r>
              <a:rPr lang="en-US" b="1" i="0" dirty="0" err="1">
                <a:solidFill>
                  <a:srgbClr val="333333"/>
                </a:solidFill>
                <a:effectLst/>
                <a:latin typeface="Open Sans"/>
                <a:ea typeface="Open Sans"/>
                <a:cs typeface="Open Sans"/>
              </a:rPr>
              <a:t>diciembre</a:t>
            </a:r>
            <a:r>
              <a:rPr lang="en-US" b="1" i="0" dirty="0">
                <a:solidFill>
                  <a:srgbClr val="333333"/>
                </a:solidFill>
                <a:effectLst/>
                <a:latin typeface="Open Sans"/>
                <a:ea typeface="Open Sans"/>
                <a:cs typeface="Open Sans"/>
              </a:rPr>
              <a:t> de 2015</a:t>
            </a:r>
            <a:r>
              <a:rPr lang="en-US" b="0" i="0" dirty="0">
                <a:solidFill>
                  <a:srgbClr val="333333"/>
                </a:solidFill>
                <a:effectLst/>
                <a:latin typeface="Open Sans"/>
                <a:ea typeface="Open Sans"/>
                <a:cs typeface="Open Sans"/>
              </a:rPr>
              <a:t>.</a:t>
            </a:r>
            <a:endParaRPr lang="en-GB" dirty="0">
              <a:latin typeface="Open Sans"/>
              <a:ea typeface="Open Sans"/>
              <a:cs typeface="Open Sans"/>
            </a:endParaRPr>
          </a:p>
        </p:txBody>
      </p:sp>
      <p:pic>
        <p:nvPicPr>
          <p:cNvPr id="6146" name="Picture 2">
            <a:extLst>
              <a:ext uri="{FF2B5EF4-FFF2-40B4-BE49-F238E27FC236}">
                <a16:creationId xmlns:a16="http://schemas.microsoft.com/office/drawing/2014/main" id="{69AD7FB2-19D6-419C-B749-3B90C8A8D7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5113" y="2737203"/>
            <a:ext cx="3723311" cy="2482207"/>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ED91195B-B222-CA44-A7A7-4D5F547C712A}"/>
              </a:ext>
            </a:extLst>
          </p:cNvPr>
          <p:cNvSpPr/>
          <p:nvPr/>
        </p:nvSpPr>
        <p:spPr>
          <a:xfrm>
            <a:off x="8969603" y="131637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1.mp3" descr="Lecture9_Slide11.mp3">
            <a:hlinkClick r:id="" action="ppaction://media"/>
            <a:extLst>
              <a:ext uri="{FF2B5EF4-FFF2-40B4-BE49-F238E27FC236}">
                <a16:creationId xmlns:a16="http://schemas.microsoft.com/office/drawing/2014/main" id="{469340A2-B69F-E14F-BDE3-6CFA6D0EF4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40968" y="1387744"/>
            <a:ext cx="812800" cy="812800"/>
          </a:xfrm>
          <a:prstGeom prst="rect">
            <a:avLst/>
          </a:prstGeom>
        </p:spPr>
      </p:pic>
      <p:sp>
        <p:nvSpPr>
          <p:cNvPr id="10" name="TextBox 9">
            <a:extLst>
              <a:ext uri="{FF2B5EF4-FFF2-40B4-BE49-F238E27FC236}">
                <a16:creationId xmlns:a16="http://schemas.microsoft.com/office/drawing/2014/main" id="{F05A4638-DFF7-4944-A3FC-423860ECA177}"/>
              </a:ext>
            </a:extLst>
          </p:cNvPr>
          <p:cNvSpPr txBox="1"/>
          <p:nvPr/>
        </p:nvSpPr>
        <p:spPr>
          <a:xfrm>
            <a:off x="4811843" y="6094082"/>
            <a:ext cx="6899391" cy="523220"/>
          </a:xfrm>
          <a:prstGeom prst="rect">
            <a:avLst/>
          </a:prstGeom>
          <a:noFill/>
        </p:spPr>
        <p:txBody>
          <a:bodyPr wrap="square" lIns="91440" tIns="45720" rIns="91440" bIns="45720" rtlCol="0" anchor="t">
            <a:spAutoFit/>
          </a:bodyPr>
          <a:lstStyle/>
          <a:p>
            <a:pPr algn="r"/>
            <a:r>
              <a:rPr lang="en-GB" sz="1400" dirty="0">
                <a:latin typeface="Calibri" panose="020F0502020204030204" pitchFamily="34" charset="0"/>
                <a:ea typeface="Open Sans"/>
                <a:cs typeface="Calibri" panose="020F0502020204030204" pitchFamily="34" charset="0"/>
              </a:rPr>
              <a:t>Fuente de la foto: </a:t>
            </a:r>
            <a:r>
              <a:rPr lang="en-GB" sz="1400" dirty="0" err="1"/>
              <a:t>UNclimatechange</a:t>
            </a:r>
            <a:r>
              <a:rPr lang="en-GB" sz="1400" dirty="0"/>
              <a:t>; </a:t>
            </a:r>
            <a:r>
              <a:rPr lang="en-GB" sz="1400" dirty="0">
                <a:hlinkClick r:id="rId7"/>
              </a:rPr>
              <a:t>https://creativecommons.org/licenses/by/2.0/</a:t>
            </a:r>
            <a:br>
              <a:rPr lang="en-GB" sz="1400" dirty="0"/>
            </a:br>
            <a:endParaRPr lang="en-GB" sz="1400" i="1" dirty="0">
              <a:latin typeface="Calibri" panose="020F0502020204030204" pitchFamily="34" charset="0"/>
              <a:ea typeface="Open Sans"/>
              <a:cs typeface="Calibri" panose="020F0502020204030204" pitchFamily="34" charset="0"/>
            </a:endParaRPr>
          </a:p>
        </p:txBody>
      </p:sp>
    </p:spTree>
    <p:extLst>
      <p:ext uri="{BB962C8B-B14F-4D97-AF65-F5344CB8AC3E}">
        <p14:creationId xmlns:p14="http://schemas.microsoft.com/office/powerpoint/2010/main" val="341101882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575" y="720887"/>
            <a:ext cx="9780414" cy="1325563"/>
          </a:xfrm>
        </p:spPr>
        <p:txBody>
          <a:bodyPr>
            <a:normAutofit/>
          </a:bodyPr>
          <a:lstStyle/>
          <a:p>
            <a:r>
              <a:rPr lang="en-US">
                <a:latin typeface="Open Sans" panose="020B0606030504020204" pitchFamily="34" charset="0"/>
                <a:ea typeface="Open Sans" panose="020B0606030504020204" pitchFamily="34" charset="0"/>
                <a:cs typeface="Open Sans" panose="020B0606030504020204" pitchFamily="34" charset="0"/>
              </a:rPr>
              <a:t>9.2. Emisiones de gases de efecto invernadero</a:t>
            </a:r>
          </a:p>
        </p:txBody>
      </p:sp>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1962155"/>
            <a:ext cx="4480855" cy="668664"/>
          </a:xfrm>
        </p:spPr>
        <p:txBody>
          <a:bodyPr/>
          <a:lstStyle/>
          <a:p>
            <a:r>
              <a:rPr lang="en-US" sz="2000" b="1">
                <a:latin typeface="Open Sans" panose="020B0606030504020204" pitchFamily="34" charset="0"/>
                <a:ea typeface="Open Sans" panose="020B0606030504020204" pitchFamily="34" charset="0"/>
                <a:cs typeface="Open Sans" panose="020B0606030504020204" pitchFamily="34" charset="0"/>
              </a:rPr>
              <a:t>Vías para reducir las emisiones</a:t>
            </a: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15" name="Slide Number Placeholder 3">
            <a:extLst>
              <a:ext uri="{FF2B5EF4-FFF2-40B4-BE49-F238E27FC236}">
                <a16:creationId xmlns:a16="http://schemas.microsoft.com/office/drawing/2014/main" id="{73D94814-D1E0-1B4E-A45A-19567D240F9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13</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7" name="Rectangle 3">
            <a:extLst>
              <a:ext uri="{FF2B5EF4-FFF2-40B4-BE49-F238E27FC236}">
                <a16:creationId xmlns:a16="http://schemas.microsoft.com/office/drawing/2014/main" id="{D2730086-7496-4DFC-88FC-0637331A8F2B}"/>
              </a:ext>
            </a:extLst>
          </p:cNvPr>
          <p:cNvSpPr txBox="1">
            <a:spLocks noChangeArrowheads="1"/>
          </p:cNvSpPr>
          <p:nvPr/>
        </p:nvSpPr>
        <p:spPr>
          <a:xfrm>
            <a:off x="663573" y="5947879"/>
            <a:ext cx="3954725" cy="4537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GB" sz="1400" i="1" spc="0">
                <a:latin typeface="Open Sans"/>
                <a:ea typeface="Open Sans"/>
                <a:cs typeface="Open Sans"/>
              </a:rPr>
              <a:t>Fuente:  OurWorldinData.org a partir de datos de Climate Action Tracker</a:t>
            </a:r>
          </a:p>
        </p:txBody>
      </p:sp>
      <p:pic>
        <p:nvPicPr>
          <p:cNvPr id="4098" name="Picture 2">
            <a:extLst>
              <a:ext uri="{FF2B5EF4-FFF2-40B4-BE49-F238E27FC236}">
                <a16:creationId xmlns:a16="http://schemas.microsoft.com/office/drawing/2014/main" id="{36BC50BA-EC4B-4369-9B67-369ACB88B0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704"/>
          <a:stretch/>
        </p:blipFill>
        <p:spPr bwMode="auto">
          <a:xfrm>
            <a:off x="4987432" y="2349662"/>
            <a:ext cx="6655320" cy="39608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6D23234-5815-4FD8-9FBA-5B149439A9B5}"/>
              </a:ext>
            </a:extLst>
          </p:cNvPr>
          <p:cNvSpPr txBox="1"/>
          <p:nvPr/>
        </p:nvSpPr>
        <p:spPr>
          <a:xfrm>
            <a:off x="672980" y="2852762"/>
            <a:ext cx="4323859"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Open Sans" panose="020B0606030504020204" pitchFamily="34" charset="0"/>
                <a:ea typeface="Open Sans" panose="020B0606030504020204" pitchFamily="34" charset="0"/>
                <a:cs typeface="Open Sans" panose="020B0606030504020204" pitchFamily="34" charset="0"/>
              </a:rPr>
              <a:t>Emisiones globales de gases de efecto invernadero y escenarios de calentamiento.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a:latin typeface="Open Sans" panose="020B0606030504020204" pitchFamily="34" charset="0"/>
                <a:ea typeface="Open Sans" panose="020B0606030504020204" pitchFamily="34" charset="0"/>
                <a:cs typeface="Open Sans" panose="020B0606030504020204" pitchFamily="34" charset="0"/>
              </a:rPr>
              <a:t>Cada vía viene acompañada de una incertidumbre, marcada por el sombreado de bajas a altas emisiones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a:latin typeface="Open Sans" panose="020B0606030504020204" pitchFamily="34" charset="0"/>
                <a:ea typeface="Open Sans" panose="020B0606030504020204" pitchFamily="34" charset="0"/>
                <a:cs typeface="Open Sans" panose="020B0606030504020204" pitchFamily="34" charset="0"/>
              </a:rPr>
              <a:t>El calentamiento se refiere a la temperatura global prevista para 2100 en relación con los niveles preindustriales</a:t>
            </a:r>
          </a:p>
        </p:txBody>
      </p:sp>
      <p:sp>
        <p:nvSpPr>
          <p:cNvPr id="9" name="Oval 8">
            <a:extLst>
              <a:ext uri="{FF2B5EF4-FFF2-40B4-BE49-F238E27FC236}">
                <a16:creationId xmlns:a16="http://schemas.microsoft.com/office/drawing/2014/main" id="{991D54BA-28BB-9245-B5F1-6AF79BE8056A}"/>
              </a:ext>
            </a:extLst>
          </p:cNvPr>
          <p:cNvSpPr/>
          <p:nvPr/>
        </p:nvSpPr>
        <p:spPr>
          <a:xfrm>
            <a:off x="10088955" y="65412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2.mp3" descr="Lecture9_Slide12.mp3">
            <a:hlinkClick r:id="" action="ppaction://media"/>
            <a:extLst>
              <a:ext uri="{FF2B5EF4-FFF2-40B4-BE49-F238E27FC236}">
                <a16:creationId xmlns:a16="http://schemas.microsoft.com/office/drawing/2014/main" id="{35E707DF-553F-E741-AC95-D9D71530FD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60320" y="720887"/>
            <a:ext cx="812800" cy="812800"/>
          </a:xfrm>
          <a:prstGeom prst="rect">
            <a:avLst/>
          </a:prstGeom>
        </p:spPr>
      </p:pic>
    </p:spTree>
    <p:extLst>
      <p:ext uri="{BB962C8B-B14F-4D97-AF65-F5344CB8AC3E}">
        <p14:creationId xmlns:p14="http://schemas.microsoft.com/office/powerpoint/2010/main" val="41594460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575" y="720887"/>
            <a:ext cx="9780414" cy="1325563"/>
          </a:xfrm>
        </p:spPr>
        <p:txBody>
          <a:bodyPr>
            <a:normAutofit/>
          </a:bodyPr>
          <a:lstStyle/>
          <a:p>
            <a:r>
              <a:rPr lang="en-US">
                <a:latin typeface="Open Sans" panose="020B0606030504020204" pitchFamily="34" charset="0"/>
                <a:ea typeface="Open Sans" panose="020B0606030504020204" pitchFamily="34" charset="0"/>
                <a:cs typeface="Open Sans" panose="020B0606030504020204" pitchFamily="34" charset="0"/>
              </a:rPr>
              <a:t>9.2. Emisiones de gases de efecto invernadero</a:t>
            </a:r>
          </a:p>
        </p:txBody>
      </p:sp>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1962155"/>
            <a:ext cx="4480855" cy="668664"/>
          </a:xfr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Open Sans" panose="020B0606030504020204" pitchFamily="34" charset="0"/>
                <a:ea typeface="Open Sans" panose="020B0606030504020204" pitchFamily="34" charset="0"/>
                <a:cs typeface="Open Sans" panose="020B0606030504020204" pitchFamily="34" charset="0"/>
              </a:rPr>
              <a:t>La necesidad de una acción urgente</a:t>
            </a:r>
          </a:p>
        </p:txBody>
      </p:sp>
      <p:sp>
        <p:nvSpPr>
          <p:cNvPr id="15" name="Slide Number Placeholder 3">
            <a:extLst>
              <a:ext uri="{FF2B5EF4-FFF2-40B4-BE49-F238E27FC236}">
                <a16:creationId xmlns:a16="http://schemas.microsoft.com/office/drawing/2014/main" id="{73D94814-D1E0-1B4E-A45A-19567D240F9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14</a:t>
            </a:fld>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a:extLst>
              <a:ext uri="{FF2B5EF4-FFF2-40B4-BE49-F238E27FC236}">
                <a16:creationId xmlns:a16="http://schemas.microsoft.com/office/drawing/2014/main" id="{03CEDB3E-E2A2-4429-8C16-8826FA8CFC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27255" y="2045779"/>
            <a:ext cx="6032826" cy="4258465"/>
          </a:xfrm>
          <a:prstGeom prst="rect">
            <a:avLst/>
          </a:prstGeom>
        </p:spPr>
      </p:pic>
      <p:sp>
        <p:nvSpPr>
          <p:cNvPr id="14" name="TextBox 13">
            <a:extLst>
              <a:ext uri="{FF2B5EF4-FFF2-40B4-BE49-F238E27FC236}">
                <a16:creationId xmlns:a16="http://schemas.microsoft.com/office/drawing/2014/main" id="{A4949640-DB26-4001-91A9-520E9061780C}"/>
              </a:ext>
            </a:extLst>
          </p:cNvPr>
          <p:cNvSpPr txBox="1"/>
          <p:nvPr/>
        </p:nvSpPr>
        <p:spPr>
          <a:xfrm>
            <a:off x="663573" y="2852762"/>
            <a:ext cx="4323859" cy="193899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a:latin typeface="Open Sans" panose="020B0606030504020204" pitchFamily="34" charset="0"/>
                <a:ea typeface="Open Sans" panose="020B0606030504020204" pitchFamily="34" charset="0"/>
                <a:cs typeface="Open Sans" panose="020B0606030504020204" pitchFamily="34" charset="0"/>
              </a:rPr>
              <a:t>Bloqueo de la infraestructura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a:latin typeface="Open Sans" panose="020B0606030504020204" pitchFamily="34" charset="0"/>
                <a:ea typeface="Open Sans" panose="020B0606030504020204" pitchFamily="34" charset="0"/>
                <a:cs typeface="Open Sans" panose="020B0606030504020204" pitchFamily="34" charset="0"/>
              </a:rPr>
              <a:t>Reducción de emisiones perdida por cada año de retraso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a:latin typeface="Open Sans" panose="020B0606030504020204" pitchFamily="34" charset="0"/>
                <a:ea typeface="Open Sans" panose="020B0606030504020204" pitchFamily="34" charset="0"/>
                <a:cs typeface="Open Sans" panose="020B0606030504020204" pitchFamily="34" charset="0"/>
              </a:rPr>
              <a:t>Menor potencial de reducción de emisiones en el futuro con el retraso de la acción</a:t>
            </a:r>
          </a:p>
        </p:txBody>
      </p:sp>
      <p:sp>
        <p:nvSpPr>
          <p:cNvPr id="16" name="Rectangle 3">
            <a:extLst>
              <a:ext uri="{FF2B5EF4-FFF2-40B4-BE49-F238E27FC236}">
                <a16:creationId xmlns:a16="http://schemas.microsoft.com/office/drawing/2014/main" id="{0D4C5419-AE91-4FA5-A987-06B09D6A4A68}"/>
              </a:ext>
            </a:extLst>
          </p:cNvPr>
          <p:cNvSpPr txBox="1">
            <a:spLocks noChangeArrowheads="1"/>
          </p:cNvSpPr>
          <p:nvPr/>
        </p:nvSpPr>
        <p:spPr>
          <a:xfrm>
            <a:off x="663573" y="5947879"/>
            <a:ext cx="3954725" cy="4537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GB" sz="1400" i="1" spc="0">
                <a:latin typeface="Open Sans"/>
                <a:ea typeface="Open Sans"/>
                <a:cs typeface="Open Sans"/>
              </a:rPr>
              <a:t>Fuente:  OurWorldinData.org basado en Robbie Andrews, Global Carbon Project, y IPCC SR15</a:t>
            </a:r>
          </a:p>
        </p:txBody>
      </p:sp>
      <p:sp>
        <p:nvSpPr>
          <p:cNvPr id="10" name="Oval 9">
            <a:extLst>
              <a:ext uri="{FF2B5EF4-FFF2-40B4-BE49-F238E27FC236}">
                <a16:creationId xmlns:a16="http://schemas.microsoft.com/office/drawing/2014/main" id="{0EB65F36-9496-C046-8197-FAAC8043584F}"/>
              </a:ext>
            </a:extLst>
          </p:cNvPr>
          <p:cNvSpPr/>
          <p:nvPr/>
        </p:nvSpPr>
        <p:spPr>
          <a:xfrm>
            <a:off x="10161782" y="57634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3.mp3" descr="Lecture9_Slide13.mp3">
            <a:hlinkClick r:id="" action="ppaction://media"/>
            <a:extLst>
              <a:ext uri="{FF2B5EF4-FFF2-40B4-BE49-F238E27FC236}">
                <a16:creationId xmlns:a16="http://schemas.microsoft.com/office/drawing/2014/main" id="{12634E22-6C91-6341-864C-747FA00E81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04512" y="648610"/>
            <a:ext cx="812800" cy="812800"/>
          </a:xfrm>
          <a:prstGeom prst="rect">
            <a:avLst/>
          </a:prstGeom>
        </p:spPr>
      </p:pic>
    </p:spTree>
    <p:extLst>
      <p:ext uri="{BB962C8B-B14F-4D97-AF65-F5344CB8AC3E}">
        <p14:creationId xmlns:p14="http://schemas.microsoft.com/office/powerpoint/2010/main" val="22912168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Clase 9.2. Referencias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6812287" cy="4743357"/>
          </a:xfrm>
        </p:spPr>
        <p:txBody>
          <a:bodyPr vert="horz" lIns="91440" tIns="45720" rIns="91440" bIns="45720" rtlCol="0" anchor="t">
            <a:normAutofit/>
          </a:bodyPr>
          <a:lstStyle/>
          <a:p>
            <a:pPr marL="457200" indent="-457200">
              <a:buAutoNum type="arabicPeriod"/>
            </a:pPr>
            <a:r>
              <a:rPr lang="en-GB" sz="1600" b="0" dirty="0">
                <a:latin typeface="Open Sans"/>
                <a:ea typeface="Open Sans"/>
                <a:cs typeface="Open Sans"/>
              </a:rPr>
              <a:t>CMNUCC, </a:t>
            </a:r>
            <a:r>
              <a:rPr lang="en-GB" sz="1600" b="0" dirty="0">
                <a:latin typeface="Open Sans"/>
                <a:ea typeface="Open Sans"/>
                <a:cs typeface="Open Sans"/>
                <a:hlinkClick r:id="rId3"/>
              </a:rPr>
              <a:t>https://unfccc.int/process-and-meetings/the-paris-agreement/the-paris-agreement</a:t>
            </a:r>
            <a:endParaRPr lang="en-GB" sz="1600" b="0" dirty="0">
              <a:latin typeface="Open Sans"/>
              <a:ea typeface="Open Sans"/>
              <a:cs typeface="Open Sans"/>
            </a:endParaRPr>
          </a:p>
          <a:p>
            <a:pPr marL="457200" indent="-457200">
              <a:buAutoNum type="arabicPeriod"/>
            </a:pPr>
            <a:r>
              <a:rPr lang="en-US" sz="1600" b="0" dirty="0">
                <a:latin typeface="Open Sans"/>
                <a:ea typeface="Open Sans"/>
                <a:cs typeface="Open Sans"/>
              </a:rPr>
              <a:t>Ritchie, H. y </a:t>
            </a:r>
            <a:r>
              <a:rPr lang="en-US" sz="1600" b="0" dirty="0" err="1">
                <a:latin typeface="Open Sans"/>
                <a:ea typeface="Open Sans"/>
                <a:cs typeface="Open Sans"/>
              </a:rPr>
              <a:t>Roser</a:t>
            </a:r>
            <a:r>
              <a:rPr lang="en-US" sz="1600" b="0" dirty="0">
                <a:latin typeface="Open Sans"/>
                <a:ea typeface="Open Sans"/>
                <a:cs typeface="Open Sans"/>
              </a:rPr>
              <a:t>, M. (2020) - "CO₂ y emisiones de gases de efecto invernadero". Publicado en línea en OurWorldInData.org. Obtenido de: "https://ourworldindata.org/co2-and-other-greenhouse-gas-emissions" [Recurso en línea]</a:t>
            </a:r>
          </a:p>
          <a:p>
            <a:pPr marL="457200" indent="-457200">
              <a:buAutoNum type="arabicPeriod"/>
            </a:pPr>
            <a:r>
              <a:rPr lang="en-US" sz="1600" b="0" i="0" dirty="0" err="1">
                <a:effectLst/>
                <a:latin typeface="Open Sans"/>
                <a:ea typeface="Open Sans"/>
                <a:cs typeface="Segoe UI Semibold"/>
              </a:rPr>
              <a:t>McKinsey&amp;Company </a:t>
            </a:r>
            <a:r>
              <a:rPr lang="en-US" sz="1600" b="0" i="0" dirty="0">
                <a:effectLst/>
                <a:latin typeface="Open Sans"/>
                <a:ea typeface="Open Sans"/>
                <a:cs typeface="Segoe UI Semibold"/>
              </a:rPr>
              <a:t>(2009) - Caminos hacia una economía baja en carbono: Versión 2 de la curva global de costes de reducción de gases de efecto invernadero. Disponible en: </a:t>
            </a:r>
            <a:r>
              <a:rPr lang="en-US" sz="1600" b="0" i="0" u="none" strike="noStrike" dirty="0" err="1">
                <a:solidFill>
                  <a:srgbClr val="2162E6"/>
                </a:solidFill>
                <a:effectLst/>
                <a:latin typeface="Open Sans"/>
                <a:ea typeface="Open Sans"/>
                <a:cs typeface="Segoe UI Semibold"/>
                <a:hlinkClick r:id="rId4"/>
              </a:rPr>
              <a:t>McKinsey&amp;Company</a:t>
            </a:r>
            <a:endParaRPr lang="en-US" sz="1600" b="0" i="0" dirty="0">
              <a:effectLst/>
              <a:latin typeface="Open Sans"/>
              <a:ea typeface="Open Sans"/>
              <a:cs typeface="Segoe UI Semibold"/>
            </a:endParaRPr>
          </a:p>
          <a:p>
            <a:pPr marL="457200" indent="-457200">
              <a:buAutoNum type="arabicPeriod"/>
            </a:pPr>
            <a:endParaRPr lang="en-US" sz="1600" b="0" dirty="0">
              <a:latin typeface="Open Sans"/>
              <a:ea typeface="Open Sans" panose="020B0606030504020204" pitchFamily="34" charset="0"/>
              <a:cs typeface="Open Sans" panose="020B0606030504020204" pitchFamily="34" charset="0"/>
            </a:endParaRPr>
          </a:p>
          <a:p>
            <a:pPr marL="457200" indent="-457200">
              <a:buAutoNum type="arabicPeriod"/>
            </a:pPr>
            <a:endParaRPr lang="en-GB" sz="1600" b="0" dirty="0">
              <a:latin typeface="Open Sans"/>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15</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76025119"/>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a:extLst>
              <a:ext uri="{FF2B5EF4-FFF2-40B4-BE49-F238E27FC236}">
                <a16:creationId xmlns:a16="http://schemas.microsoft.com/office/drawing/2014/main" id="{1EECFF61-4BDA-F240-9880-4EF9BBC3751B}"/>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16</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1" name="Text Placeholder 44">
            <a:extLst>
              <a:ext uri="{FF2B5EF4-FFF2-40B4-BE49-F238E27FC236}">
                <a16:creationId xmlns:a16="http://schemas.microsoft.com/office/drawing/2014/main" id="{A1A12504-DCD6-4F13-A47C-C458CE0FB451}"/>
              </a:ext>
            </a:extLst>
          </p:cNvPr>
          <p:cNvSpPr>
            <a:spLocks noGrp="1"/>
          </p:cNvSpPr>
          <p:nvPr>
            <p:ph type="body" sz="quarter" idx="15"/>
          </p:nvPr>
        </p:nvSpPr>
        <p:spPr>
          <a:xfrm>
            <a:off x="663574" y="1962579"/>
            <a:ext cx="5738583" cy="668664"/>
          </a:xfrm>
        </p:spPr>
        <p:txBody>
          <a:bodyPr/>
          <a:lstStyle/>
          <a:p>
            <a:r>
              <a:rPr lang="en-US">
                <a:latin typeface="Open Sans"/>
                <a:ea typeface="Open Sans"/>
                <a:cs typeface="Open Sans"/>
              </a:rPr>
              <a:t>Emisiones de gases de efecto invernadero (GEI) por sectores</a:t>
            </a:r>
          </a:p>
        </p:txBody>
      </p:sp>
      <p:sp>
        <p:nvSpPr>
          <p:cNvPr id="22" name="Title 6">
            <a:extLst>
              <a:ext uri="{FF2B5EF4-FFF2-40B4-BE49-F238E27FC236}">
                <a16:creationId xmlns:a16="http://schemas.microsoft.com/office/drawing/2014/main" id="{9F4E4F77-DBB9-4354-A6FC-899FE3F3C7EC}"/>
              </a:ext>
            </a:extLst>
          </p:cNvPr>
          <p:cNvSpPr txBox="1">
            <a:spLocks/>
          </p:cNvSpPr>
          <p:nvPr/>
        </p:nvSpPr>
        <p:spPr>
          <a:xfrm>
            <a:off x="663573" y="664000"/>
            <a:ext cx="9694371" cy="95553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9.3. Fuentes de emisión de GEI</a:t>
            </a:r>
          </a:p>
        </p:txBody>
      </p:sp>
      <p:pic>
        <p:nvPicPr>
          <p:cNvPr id="28" name="Picture 27">
            <a:extLst>
              <a:ext uri="{FF2B5EF4-FFF2-40B4-BE49-F238E27FC236}">
                <a16:creationId xmlns:a16="http://schemas.microsoft.com/office/drawing/2014/main" id="{52AB2073-A7FB-4747-A67E-D83A246275CC}"/>
              </a:ext>
            </a:extLst>
          </p:cNvPr>
          <p:cNvPicPr>
            <a:picLocks noChangeAspect="1"/>
          </p:cNvPicPr>
          <p:nvPr/>
        </p:nvPicPr>
        <p:blipFill>
          <a:blip r:embed="rId5"/>
          <a:stretch>
            <a:fillRect/>
          </a:stretch>
        </p:blipFill>
        <p:spPr>
          <a:xfrm>
            <a:off x="6933797" y="1962579"/>
            <a:ext cx="4594629" cy="4351135"/>
          </a:xfrm>
          <a:prstGeom prst="rect">
            <a:avLst/>
          </a:prstGeom>
        </p:spPr>
      </p:pic>
      <p:sp>
        <p:nvSpPr>
          <p:cNvPr id="29" name="Rectangle 3">
            <a:extLst>
              <a:ext uri="{FF2B5EF4-FFF2-40B4-BE49-F238E27FC236}">
                <a16:creationId xmlns:a16="http://schemas.microsoft.com/office/drawing/2014/main" id="{C3C11895-1AE9-4132-A628-DE61B99A1514}"/>
              </a:ext>
            </a:extLst>
          </p:cNvPr>
          <p:cNvSpPr txBox="1">
            <a:spLocks noChangeArrowheads="1"/>
          </p:cNvSpPr>
          <p:nvPr/>
        </p:nvSpPr>
        <p:spPr>
          <a:xfrm>
            <a:off x="672980" y="5948581"/>
            <a:ext cx="4407558" cy="44432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GB" sz="1400" i="1" spc="0">
                <a:latin typeface="Open Sans"/>
                <a:ea typeface="Open Sans"/>
                <a:cs typeface="Open Sans"/>
              </a:rPr>
              <a:t>Fuente: OurWorldinData.org basado en datos de Climate Watch, World Resources Institute (2020)</a:t>
            </a:r>
          </a:p>
        </p:txBody>
      </p:sp>
      <p:sp>
        <p:nvSpPr>
          <p:cNvPr id="33" name="TextBox 32">
            <a:extLst>
              <a:ext uri="{FF2B5EF4-FFF2-40B4-BE49-F238E27FC236}">
                <a16:creationId xmlns:a16="http://schemas.microsoft.com/office/drawing/2014/main" id="{EFB861D6-4EE1-4CAF-805A-8675A29EDB39}"/>
              </a:ext>
            </a:extLst>
          </p:cNvPr>
          <p:cNvSpPr txBox="1"/>
          <p:nvPr/>
        </p:nvSpPr>
        <p:spPr>
          <a:xfrm>
            <a:off x="663573" y="3088997"/>
            <a:ext cx="5925913" cy="1856086"/>
          </a:xfrm>
          <a:prstGeom prst="rect">
            <a:avLst/>
          </a:prstGeom>
          <a:noFill/>
        </p:spPr>
        <p:txBody>
          <a:bodyPr wrap="square">
            <a:spAutoFit/>
          </a:bodyPr>
          <a:lstStyle/>
          <a:p>
            <a:pPr algn="just">
              <a:lnSpc>
                <a:spcPct val="107000"/>
              </a:lnSpc>
              <a:spcAft>
                <a:spcPts val="800"/>
              </a:spcAft>
            </a:pPr>
            <a:r>
              <a:rPr lang="en-GB" sz="1800" dirty="0">
                <a:effectLst/>
                <a:latin typeface="Open Sans" panose="020B0606030504020204" pitchFamily="34" charset="0"/>
                <a:ea typeface="Open Sans" panose="020B0606030504020204" pitchFamily="34" charset="0"/>
                <a:cs typeface="Open Sans" panose="020B0606030504020204" pitchFamily="34" charset="0"/>
              </a:rPr>
              <a:t>De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este</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desglose</a:t>
            </a:r>
            <a:r>
              <a:rPr lang="en-GB" sz="1800" dirty="0">
                <a:effectLst/>
                <a:latin typeface="Open Sans" panose="020B0606030504020204" pitchFamily="34" charset="0"/>
                <a:ea typeface="Open Sans" panose="020B0606030504020204" pitchFamily="34" charset="0"/>
                <a:cs typeface="Open Sans" panose="020B0606030504020204" pitchFamily="34" charset="0"/>
              </a:rPr>
              <a:t> se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desprende</a:t>
            </a:r>
            <a:r>
              <a:rPr lang="en-GB" sz="1800" dirty="0">
                <a:effectLst/>
                <a:latin typeface="Open Sans" panose="020B0606030504020204" pitchFamily="34" charset="0"/>
                <a:ea typeface="Open Sans" panose="020B0606030504020204" pitchFamily="34" charset="0"/>
                <a:cs typeface="Open Sans" panose="020B0606030504020204" pitchFamily="34" charset="0"/>
              </a:rPr>
              <a:t> que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una</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serie</a:t>
            </a:r>
            <a:r>
              <a:rPr lang="en-GB" sz="1800" dirty="0">
                <a:effectLst/>
                <a:latin typeface="Open Sans" panose="020B0606030504020204" pitchFamily="34" charset="0"/>
                <a:ea typeface="Open Sans" panose="020B0606030504020204" pitchFamily="34" charset="0"/>
                <a:cs typeface="Open Sans" panose="020B0606030504020204" pitchFamily="34" charset="0"/>
              </a:rPr>
              <a:t> de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sectores</a:t>
            </a:r>
            <a:r>
              <a:rPr lang="en-GB" sz="1800" dirty="0">
                <a:effectLst/>
                <a:latin typeface="Open Sans" panose="020B0606030504020204" pitchFamily="34" charset="0"/>
                <a:ea typeface="Open Sans" panose="020B0606030504020204" pitchFamily="34" charset="0"/>
                <a:cs typeface="Open Sans" panose="020B0606030504020204" pitchFamily="34" charset="0"/>
              </a:rPr>
              <a:t> y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procesos</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contribuyen</a:t>
            </a:r>
            <a:r>
              <a:rPr lang="en-GB" sz="1800" dirty="0">
                <a:effectLst/>
                <a:latin typeface="Open Sans" panose="020B0606030504020204" pitchFamily="34" charset="0"/>
                <a:ea typeface="Open Sans" panose="020B0606030504020204" pitchFamily="34" charset="0"/>
                <a:cs typeface="Open Sans" panose="020B0606030504020204" pitchFamily="34" charset="0"/>
              </a:rPr>
              <a:t> a las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emisiones</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globales</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Esto</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significa</a:t>
            </a:r>
            <a:r>
              <a:rPr lang="en-GB" sz="1800" dirty="0">
                <a:effectLst/>
                <a:latin typeface="Open Sans" panose="020B0606030504020204" pitchFamily="34" charset="0"/>
                <a:ea typeface="Open Sans" panose="020B0606030504020204" pitchFamily="34" charset="0"/>
                <a:cs typeface="Open Sans" panose="020B0606030504020204" pitchFamily="34" charset="0"/>
              </a:rPr>
              <a:t> que no hay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una</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solución</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única</a:t>
            </a:r>
            <a:r>
              <a:rPr lang="en-GB" sz="1800" dirty="0">
                <a:effectLst/>
                <a:latin typeface="Open Sans" panose="020B0606030504020204" pitchFamily="34" charset="0"/>
                <a:ea typeface="Open Sans" panose="020B0606030504020204" pitchFamily="34" charset="0"/>
                <a:cs typeface="Open Sans" panose="020B0606030504020204" pitchFamily="34" charset="0"/>
              </a:rPr>
              <a:t> o simple para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abordar</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el</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cambio</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climático</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Centrarse</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únicamente</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en</a:t>
            </a:r>
            <a:r>
              <a:rPr lang="en-GB" sz="1800" dirty="0">
                <a:effectLst/>
                <a:latin typeface="Open Sans" panose="020B0606030504020204" pitchFamily="34" charset="0"/>
                <a:ea typeface="Open Sans" panose="020B0606030504020204" pitchFamily="34" charset="0"/>
                <a:cs typeface="Open Sans" panose="020B0606030504020204" pitchFamily="34" charset="0"/>
              </a:rPr>
              <a:t> la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electricidad</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el</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transporte</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los</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alimentos</a:t>
            </a:r>
            <a:r>
              <a:rPr lang="en-GB" sz="1800" dirty="0">
                <a:effectLst/>
                <a:latin typeface="Open Sans" panose="020B0606030504020204" pitchFamily="34" charset="0"/>
                <a:ea typeface="Open Sans" panose="020B0606030504020204" pitchFamily="34" charset="0"/>
                <a:cs typeface="Open Sans" panose="020B0606030504020204" pitchFamily="34" charset="0"/>
              </a:rPr>
              <a:t> o la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deforestación</a:t>
            </a:r>
            <a:r>
              <a:rPr lang="en-GB" sz="1800" dirty="0">
                <a:effectLst/>
                <a:latin typeface="Open Sans" panose="020B0606030504020204" pitchFamily="34" charset="0"/>
                <a:ea typeface="Open Sans" panose="020B0606030504020204" pitchFamily="34" charset="0"/>
                <a:cs typeface="Open Sans" panose="020B0606030504020204" pitchFamily="34" charset="0"/>
              </a:rPr>
              <a:t> es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insuficiente</a:t>
            </a:r>
            <a:r>
              <a:rPr lang="en-GB" sz="1800" dirty="0">
                <a:effectLst/>
                <a:latin typeface="Open Sans" panose="020B0606030504020204" pitchFamily="34" charset="0"/>
                <a:ea typeface="Open Sans" panose="020B0606030504020204" pitchFamily="34" charset="0"/>
                <a:cs typeface="Open Sans" panose="020B0606030504020204" pitchFamily="34" charset="0"/>
              </a:rPr>
              <a:t>.</a:t>
            </a:r>
          </a:p>
        </p:txBody>
      </p:sp>
      <p:sp>
        <p:nvSpPr>
          <p:cNvPr id="8" name="Oval 7">
            <a:extLst>
              <a:ext uri="{FF2B5EF4-FFF2-40B4-BE49-F238E27FC236}">
                <a16:creationId xmlns:a16="http://schemas.microsoft.com/office/drawing/2014/main" id="{98172188-D1B3-9745-8536-B532B7B2A6E1}"/>
              </a:ext>
            </a:extLst>
          </p:cNvPr>
          <p:cNvSpPr/>
          <p:nvPr/>
        </p:nvSpPr>
        <p:spPr>
          <a:xfrm>
            <a:off x="9541870" y="72229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5.mp3" descr="Lecture9_Slide15.mp3">
            <a:hlinkClick r:id="" action="ppaction://media"/>
            <a:extLst>
              <a:ext uri="{FF2B5EF4-FFF2-40B4-BE49-F238E27FC236}">
                <a16:creationId xmlns:a16="http://schemas.microsoft.com/office/drawing/2014/main" id="{67B292DF-26F5-E144-B6EF-D66D885B3A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41870" y="793664"/>
            <a:ext cx="812800" cy="812800"/>
          </a:xfrm>
          <a:prstGeom prst="rect">
            <a:avLst/>
          </a:prstGeom>
        </p:spPr>
      </p:pic>
    </p:spTree>
    <p:extLst>
      <p:ext uri="{BB962C8B-B14F-4D97-AF65-F5344CB8AC3E}">
        <p14:creationId xmlns:p14="http://schemas.microsoft.com/office/powerpoint/2010/main" val="35737571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AF4E9DE4-B3FD-5C4C-B41B-1881CA98DA15}"/>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17</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Placeholder 44">
            <a:extLst>
              <a:ext uri="{FF2B5EF4-FFF2-40B4-BE49-F238E27FC236}">
                <a16:creationId xmlns:a16="http://schemas.microsoft.com/office/drawing/2014/main" id="{7B53FC5F-669F-4ADB-AE6B-A9BE45086EA9}"/>
              </a:ext>
            </a:extLst>
          </p:cNvPr>
          <p:cNvSpPr>
            <a:spLocks noGrp="1"/>
          </p:cNvSpPr>
          <p:nvPr>
            <p:ph type="body" sz="quarter" idx="15"/>
          </p:nvPr>
        </p:nvSpPr>
        <p:spPr>
          <a:xfrm>
            <a:off x="663574" y="1962579"/>
            <a:ext cx="493040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Emisiones de la energía</a:t>
            </a:r>
          </a:p>
        </p:txBody>
      </p:sp>
      <p:sp>
        <p:nvSpPr>
          <p:cNvPr id="12" name="Title 6">
            <a:extLst>
              <a:ext uri="{FF2B5EF4-FFF2-40B4-BE49-F238E27FC236}">
                <a16:creationId xmlns:a16="http://schemas.microsoft.com/office/drawing/2014/main" id="{508FB1C4-0650-423F-803F-CDFE6DD7AD00}"/>
              </a:ext>
            </a:extLst>
          </p:cNvPr>
          <p:cNvSpPr txBox="1">
            <a:spLocks/>
          </p:cNvSpPr>
          <p:nvPr/>
        </p:nvSpPr>
        <p:spPr>
          <a:xfrm>
            <a:off x="640085" y="423222"/>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9.3. Fuentes de </a:t>
            </a:r>
            <a:r>
              <a:rPr lang="en-US" dirty="0" err="1">
                <a:latin typeface="Open Sans" panose="020B0606030504020204" pitchFamily="34" charset="0"/>
                <a:ea typeface="Open Sans" panose="020B0606030504020204" pitchFamily="34" charset="0"/>
                <a:cs typeface="Open Sans" panose="020B0606030504020204" pitchFamily="34" charset="0"/>
              </a:rPr>
              <a:t>emisión</a:t>
            </a:r>
            <a:r>
              <a:rPr lang="en-US" dirty="0">
                <a:latin typeface="Open Sans" panose="020B0606030504020204" pitchFamily="34" charset="0"/>
                <a:ea typeface="Open Sans" panose="020B0606030504020204" pitchFamily="34" charset="0"/>
                <a:cs typeface="Open Sans" panose="020B0606030504020204" pitchFamily="34" charset="0"/>
              </a:rPr>
              <a:t> de GEI</a:t>
            </a:r>
          </a:p>
        </p:txBody>
      </p:sp>
      <p:pic>
        <p:nvPicPr>
          <p:cNvPr id="3" name="Graphic 2">
            <a:extLst>
              <a:ext uri="{FF2B5EF4-FFF2-40B4-BE49-F238E27FC236}">
                <a16:creationId xmlns:a16="http://schemas.microsoft.com/office/drawing/2014/main" id="{4B84FBC6-0C50-4E2F-A251-FFCC862E31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3976" y="2070586"/>
            <a:ext cx="6109154" cy="4312344"/>
          </a:xfrm>
          <a:prstGeom prst="rect">
            <a:avLst/>
          </a:prstGeom>
        </p:spPr>
      </p:pic>
      <p:sp>
        <p:nvSpPr>
          <p:cNvPr id="7" name="TextBox 6">
            <a:extLst>
              <a:ext uri="{FF2B5EF4-FFF2-40B4-BE49-F238E27FC236}">
                <a16:creationId xmlns:a16="http://schemas.microsoft.com/office/drawing/2014/main" id="{9DA73C54-D416-4323-B222-5B37468E23EC}"/>
              </a:ext>
            </a:extLst>
          </p:cNvPr>
          <p:cNvSpPr txBox="1"/>
          <p:nvPr/>
        </p:nvSpPr>
        <p:spPr>
          <a:xfrm>
            <a:off x="663574" y="5902845"/>
            <a:ext cx="3255884" cy="542034"/>
          </a:xfrm>
          <a:prstGeom prst="rect">
            <a:avLst/>
          </a:prstGeom>
          <a:noFill/>
        </p:spPr>
        <p:txBody>
          <a:bodyPr wrap="square" lIns="91440" tIns="45720" rIns="91440" bIns="45720" anchor="t">
            <a:spAutoFit/>
          </a:bodyPr>
          <a:lstStyle/>
          <a:p>
            <a:r>
              <a:rPr lang="en-US" sz="1400" b="0" i="1">
                <a:latin typeface="Open Sans"/>
                <a:ea typeface="Open Sans"/>
                <a:cs typeface="Open Sans"/>
              </a:rPr>
              <a:t>Fuente: OurWorldinData.org a partir de datos del Global Carbon Project</a:t>
            </a:r>
            <a:endParaRPr lang="en-GB" sz="1400" i="1">
              <a:latin typeface="Open Sans"/>
              <a:ea typeface="Open Sans"/>
              <a:cs typeface="Open Sans"/>
            </a:endParaRPr>
          </a:p>
        </p:txBody>
      </p:sp>
      <p:sp>
        <p:nvSpPr>
          <p:cNvPr id="9" name="TextBox 8">
            <a:extLst>
              <a:ext uri="{FF2B5EF4-FFF2-40B4-BE49-F238E27FC236}">
                <a16:creationId xmlns:a16="http://schemas.microsoft.com/office/drawing/2014/main" id="{F7606F21-0CDF-4E8D-84C2-8364CF0ED9FE}"/>
              </a:ext>
            </a:extLst>
          </p:cNvPr>
          <p:cNvSpPr txBox="1"/>
          <p:nvPr/>
        </p:nvSpPr>
        <p:spPr>
          <a:xfrm>
            <a:off x="663574" y="3223169"/>
            <a:ext cx="4764769" cy="1477328"/>
          </a:xfrm>
          <a:prstGeom prst="rect">
            <a:avLst/>
          </a:prstGeom>
          <a:noFill/>
        </p:spPr>
        <p:txBody>
          <a:bodyPr wrap="square">
            <a:spAutoFit/>
          </a:bodyPr>
          <a:lstStyle/>
          <a:p>
            <a:r>
              <a:rPr lang="en-US" sz="1800">
                <a:effectLst/>
                <a:latin typeface="Open Sans" panose="020B0606030504020204" pitchFamily="34" charset="0"/>
                <a:ea typeface="Open Sans" panose="020B0606030504020204" pitchFamily="34" charset="0"/>
                <a:cs typeface="Open Sans" panose="020B0606030504020204" pitchFamily="34" charset="0"/>
              </a:rPr>
              <a:t>Las emisiones de los combustibles fósiles siguen aumentando a medida que quemamos más cada año para obtener energía. </a:t>
            </a:r>
            <a:r>
              <a:rPr lang="en-GB" sz="1800">
                <a:effectLst/>
                <a:latin typeface="Open Sans" panose="020B0606030504020204" pitchFamily="34" charset="0"/>
                <a:ea typeface="Open Sans" panose="020B0606030504020204" pitchFamily="34" charset="0"/>
                <a:cs typeface="Open Sans" panose="020B0606030504020204" pitchFamily="34" charset="0"/>
              </a:rPr>
              <a:t>La energía representa ahora alrededor de tres cuartas partes de las emisiones totales de gases de efecto invernadero</a:t>
            </a: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246BC03E-797C-FF4A-899F-D67545A067CF}"/>
              </a:ext>
            </a:extLst>
          </p:cNvPr>
          <p:cNvSpPr/>
          <p:nvPr/>
        </p:nvSpPr>
        <p:spPr>
          <a:xfrm>
            <a:off x="9237208" y="8656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6.mp3" descr="Lecture9_Slide16.mp3">
            <a:hlinkClick r:id="" action="ppaction://media"/>
            <a:extLst>
              <a:ext uri="{FF2B5EF4-FFF2-40B4-BE49-F238E27FC236}">
                <a16:creationId xmlns:a16="http://schemas.microsoft.com/office/drawing/2014/main" id="{454B7271-FB31-3A49-852F-DF79362B7E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7208" y="1008416"/>
            <a:ext cx="812800" cy="812800"/>
          </a:xfrm>
          <a:prstGeom prst="rect">
            <a:avLst/>
          </a:prstGeom>
        </p:spPr>
      </p:pic>
    </p:spTree>
    <p:extLst>
      <p:ext uri="{BB962C8B-B14F-4D97-AF65-F5344CB8AC3E}">
        <p14:creationId xmlns:p14="http://schemas.microsoft.com/office/powerpoint/2010/main" val="11882971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AF4E9DE4-B3FD-5C4C-B41B-1881CA98DA15}"/>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18</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Placeholder 44">
            <a:extLst>
              <a:ext uri="{FF2B5EF4-FFF2-40B4-BE49-F238E27FC236}">
                <a16:creationId xmlns:a16="http://schemas.microsoft.com/office/drawing/2014/main" id="{7B53FC5F-669F-4ADB-AE6B-A9BE45086EA9}"/>
              </a:ext>
            </a:extLst>
          </p:cNvPr>
          <p:cNvSpPr>
            <a:spLocks noGrp="1"/>
          </p:cNvSpPr>
          <p:nvPr>
            <p:ph type="body" sz="quarter" idx="15"/>
          </p:nvPr>
        </p:nvSpPr>
        <p:spPr>
          <a:xfrm>
            <a:off x="663574" y="1962579"/>
            <a:ext cx="493040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Emisiones de la energía</a:t>
            </a:r>
          </a:p>
        </p:txBody>
      </p:sp>
      <p:sp>
        <p:nvSpPr>
          <p:cNvPr id="12" name="Title 6">
            <a:extLst>
              <a:ext uri="{FF2B5EF4-FFF2-40B4-BE49-F238E27FC236}">
                <a16:creationId xmlns:a16="http://schemas.microsoft.com/office/drawing/2014/main" id="{508FB1C4-0650-423F-803F-CDFE6DD7AD00}"/>
              </a:ext>
            </a:extLst>
          </p:cNvPr>
          <p:cNvSpPr txBox="1">
            <a:spLocks/>
          </p:cNvSpPr>
          <p:nvPr/>
        </p:nvSpPr>
        <p:spPr>
          <a:xfrm>
            <a:off x="640085" y="197260"/>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9.3. Fuentes de </a:t>
            </a:r>
            <a:r>
              <a:rPr lang="en-US" dirty="0" err="1">
                <a:latin typeface="Open Sans" panose="020B0606030504020204" pitchFamily="34" charset="0"/>
                <a:ea typeface="Open Sans" panose="020B0606030504020204" pitchFamily="34" charset="0"/>
                <a:cs typeface="Open Sans" panose="020B0606030504020204" pitchFamily="34" charset="0"/>
              </a:rPr>
              <a:t>emisión</a:t>
            </a:r>
            <a:r>
              <a:rPr lang="en-US" dirty="0">
                <a:latin typeface="Open Sans" panose="020B0606030504020204" pitchFamily="34" charset="0"/>
                <a:ea typeface="Open Sans" panose="020B0606030504020204" pitchFamily="34" charset="0"/>
                <a:cs typeface="Open Sans" panose="020B0606030504020204" pitchFamily="34" charset="0"/>
              </a:rPr>
              <a:t> de GEI</a:t>
            </a:r>
          </a:p>
        </p:txBody>
      </p:sp>
      <p:pic>
        <p:nvPicPr>
          <p:cNvPr id="3" name="Picture 2">
            <a:extLst>
              <a:ext uri="{FF2B5EF4-FFF2-40B4-BE49-F238E27FC236}">
                <a16:creationId xmlns:a16="http://schemas.microsoft.com/office/drawing/2014/main" id="{C68394F8-46A6-461E-95BD-5D40E50056DE}"/>
              </a:ext>
            </a:extLst>
          </p:cNvPr>
          <p:cNvPicPr>
            <a:picLocks noChangeAspect="1"/>
          </p:cNvPicPr>
          <p:nvPr/>
        </p:nvPicPr>
        <p:blipFill>
          <a:blip r:embed="rId5"/>
          <a:stretch>
            <a:fillRect/>
          </a:stretch>
        </p:blipFill>
        <p:spPr>
          <a:xfrm>
            <a:off x="3930800" y="2126854"/>
            <a:ext cx="7649501" cy="4056061"/>
          </a:xfrm>
          <a:prstGeom prst="rect">
            <a:avLst/>
          </a:prstGeom>
        </p:spPr>
      </p:pic>
      <p:sp>
        <p:nvSpPr>
          <p:cNvPr id="15" name="TextBox 14">
            <a:extLst>
              <a:ext uri="{FF2B5EF4-FFF2-40B4-BE49-F238E27FC236}">
                <a16:creationId xmlns:a16="http://schemas.microsoft.com/office/drawing/2014/main" id="{2C0F1840-5C27-472A-906C-4B27C343CBFF}"/>
              </a:ext>
            </a:extLst>
          </p:cNvPr>
          <p:cNvSpPr txBox="1"/>
          <p:nvPr/>
        </p:nvSpPr>
        <p:spPr>
          <a:xfrm>
            <a:off x="663574" y="5677696"/>
            <a:ext cx="2874622" cy="738664"/>
          </a:xfrm>
          <a:prstGeom prst="rect">
            <a:avLst/>
          </a:prstGeom>
          <a:noFill/>
        </p:spPr>
        <p:txBody>
          <a:bodyPr wrap="square" lIns="91440" tIns="45720" rIns="91440" bIns="45720" anchor="t">
            <a:spAutoFit/>
          </a:bodyPr>
          <a:lstStyle/>
          <a:p>
            <a:r>
              <a:rPr lang="en-US" sz="1400" b="0" i="1">
                <a:latin typeface="Open Sans"/>
                <a:ea typeface="Open Sans"/>
                <a:cs typeface="Open Sans"/>
              </a:rPr>
              <a:t>Fuente: OurWorldinData.org a partir de datos de BP Statistical Review (2020) valores en 2019</a:t>
            </a:r>
            <a:endParaRPr lang="en-GB" sz="1400" i="1">
              <a:latin typeface="Open Sans"/>
              <a:ea typeface="Open Sans"/>
              <a:cs typeface="Open Sans"/>
            </a:endParaRPr>
          </a:p>
        </p:txBody>
      </p:sp>
      <p:sp>
        <p:nvSpPr>
          <p:cNvPr id="16" name="TextBox 15">
            <a:extLst>
              <a:ext uri="{FF2B5EF4-FFF2-40B4-BE49-F238E27FC236}">
                <a16:creationId xmlns:a16="http://schemas.microsoft.com/office/drawing/2014/main" id="{E5C38274-00C4-448D-A556-39A9D0038E43}"/>
              </a:ext>
            </a:extLst>
          </p:cNvPr>
          <p:cNvSpPr txBox="1"/>
          <p:nvPr/>
        </p:nvSpPr>
        <p:spPr>
          <a:xfrm>
            <a:off x="663574" y="2940816"/>
            <a:ext cx="2947375" cy="1857368"/>
          </a:xfrm>
          <a:prstGeom prst="rect">
            <a:avLst/>
          </a:prstGeom>
          <a:noFill/>
        </p:spPr>
        <p:txBody>
          <a:bodyPr wrap="square">
            <a:spAutoFit/>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En 2019, la energía baja en carbono representó solo el 16% de la energía primaria mundial: alrededor del 11% de las renovables y poco más del 4% de la energía nuclear.</a:t>
            </a:r>
          </a:p>
        </p:txBody>
      </p:sp>
      <p:sp>
        <p:nvSpPr>
          <p:cNvPr id="8" name="Oval 7">
            <a:extLst>
              <a:ext uri="{FF2B5EF4-FFF2-40B4-BE49-F238E27FC236}">
                <a16:creationId xmlns:a16="http://schemas.microsoft.com/office/drawing/2014/main" id="{504BF498-A878-0749-8AB2-2DCFA871F82C}"/>
              </a:ext>
            </a:extLst>
          </p:cNvPr>
          <p:cNvSpPr/>
          <p:nvPr/>
        </p:nvSpPr>
        <p:spPr>
          <a:xfrm>
            <a:off x="9484180" y="773635"/>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7.mp3" descr="Lecture9_Slide17.mp3">
            <a:hlinkClick r:id="" action="ppaction://media"/>
            <a:extLst>
              <a:ext uri="{FF2B5EF4-FFF2-40B4-BE49-F238E27FC236}">
                <a16:creationId xmlns:a16="http://schemas.microsoft.com/office/drawing/2014/main" id="{CC55B5AB-ED28-C842-BDAC-2696A781F3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55545" y="865686"/>
            <a:ext cx="812800" cy="812800"/>
          </a:xfrm>
          <a:prstGeom prst="rect">
            <a:avLst/>
          </a:prstGeom>
        </p:spPr>
      </p:pic>
    </p:spTree>
    <p:extLst>
      <p:ext uri="{BB962C8B-B14F-4D97-AF65-F5344CB8AC3E}">
        <p14:creationId xmlns:p14="http://schemas.microsoft.com/office/powerpoint/2010/main" val="190274425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AF4E9DE4-B3FD-5C4C-B41B-1881CA98DA15}"/>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19</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Placeholder 44">
            <a:extLst>
              <a:ext uri="{FF2B5EF4-FFF2-40B4-BE49-F238E27FC236}">
                <a16:creationId xmlns:a16="http://schemas.microsoft.com/office/drawing/2014/main" id="{7B53FC5F-669F-4ADB-AE6B-A9BE45086EA9}"/>
              </a:ext>
            </a:extLst>
          </p:cNvPr>
          <p:cNvSpPr>
            <a:spLocks noGrp="1"/>
          </p:cNvSpPr>
          <p:nvPr>
            <p:ph type="body" sz="quarter" idx="15"/>
          </p:nvPr>
        </p:nvSpPr>
        <p:spPr>
          <a:xfrm>
            <a:off x="663574" y="1962579"/>
            <a:ext cx="493040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Emisión de la producción de alimentos</a:t>
            </a:r>
          </a:p>
        </p:txBody>
      </p:sp>
      <p:sp>
        <p:nvSpPr>
          <p:cNvPr id="12" name="Title 6">
            <a:extLst>
              <a:ext uri="{FF2B5EF4-FFF2-40B4-BE49-F238E27FC236}">
                <a16:creationId xmlns:a16="http://schemas.microsoft.com/office/drawing/2014/main" id="{508FB1C4-0650-423F-803F-CDFE6DD7AD00}"/>
              </a:ext>
            </a:extLst>
          </p:cNvPr>
          <p:cNvSpPr txBox="1">
            <a:spLocks/>
          </p:cNvSpPr>
          <p:nvPr/>
        </p:nvSpPr>
        <p:spPr>
          <a:xfrm>
            <a:off x="640085" y="49901"/>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9.3. Fuentes de </a:t>
            </a:r>
            <a:r>
              <a:rPr lang="en-US" dirty="0" err="1">
                <a:latin typeface="Open Sans" panose="020B0606030504020204" pitchFamily="34" charset="0"/>
                <a:ea typeface="Open Sans" panose="020B0606030504020204" pitchFamily="34" charset="0"/>
                <a:cs typeface="Open Sans" panose="020B0606030504020204" pitchFamily="34" charset="0"/>
              </a:rPr>
              <a:t>emisión</a:t>
            </a:r>
            <a:r>
              <a:rPr lang="en-US" dirty="0">
                <a:latin typeface="Open Sans" panose="020B0606030504020204" pitchFamily="34" charset="0"/>
                <a:ea typeface="Open Sans" panose="020B0606030504020204" pitchFamily="34" charset="0"/>
                <a:cs typeface="Open Sans" panose="020B0606030504020204" pitchFamily="34" charset="0"/>
              </a:rPr>
              <a:t> de GEI</a:t>
            </a:r>
          </a:p>
        </p:txBody>
      </p:sp>
      <p:pic>
        <p:nvPicPr>
          <p:cNvPr id="3" name="Picture 2">
            <a:extLst>
              <a:ext uri="{FF2B5EF4-FFF2-40B4-BE49-F238E27FC236}">
                <a16:creationId xmlns:a16="http://schemas.microsoft.com/office/drawing/2014/main" id="{0B0D64DE-3206-44CE-B8A8-A2DE90AB4348}"/>
              </a:ext>
            </a:extLst>
          </p:cNvPr>
          <p:cNvPicPr>
            <a:picLocks noChangeAspect="1"/>
          </p:cNvPicPr>
          <p:nvPr/>
        </p:nvPicPr>
        <p:blipFill>
          <a:blip r:embed="rId5"/>
          <a:stretch>
            <a:fillRect/>
          </a:stretch>
        </p:blipFill>
        <p:spPr>
          <a:xfrm>
            <a:off x="7408420" y="2050069"/>
            <a:ext cx="4232036" cy="4293058"/>
          </a:xfrm>
          <a:prstGeom prst="rect">
            <a:avLst/>
          </a:prstGeom>
        </p:spPr>
      </p:pic>
      <p:sp>
        <p:nvSpPr>
          <p:cNvPr id="9" name="TextBox 8">
            <a:extLst>
              <a:ext uri="{FF2B5EF4-FFF2-40B4-BE49-F238E27FC236}">
                <a16:creationId xmlns:a16="http://schemas.microsoft.com/office/drawing/2014/main" id="{6663C15E-CF0B-4CC9-BFF1-9E5E20113A20}"/>
              </a:ext>
            </a:extLst>
          </p:cNvPr>
          <p:cNvSpPr txBox="1"/>
          <p:nvPr/>
        </p:nvSpPr>
        <p:spPr>
          <a:xfrm>
            <a:off x="663574" y="6084943"/>
            <a:ext cx="6622060" cy="307777"/>
          </a:xfrm>
          <a:prstGeom prst="rect">
            <a:avLst/>
          </a:prstGeom>
          <a:noFill/>
        </p:spPr>
        <p:txBody>
          <a:bodyPr wrap="square" lIns="91440" tIns="45720" rIns="91440" bIns="45720" anchor="t">
            <a:spAutoFit/>
          </a:bodyPr>
          <a:lstStyle/>
          <a:p>
            <a:r>
              <a:rPr lang="en-US" sz="1400" b="0" i="1">
                <a:latin typeface="Open Sans"/>
                <a:ea typeface="Open Sans"/>
                <a:cs typeface="Open Sans"/>
              </a:rPr>
              <a:t>Fuente: OurWorldinData.org basado en datos de Poore, J., &amp; </a:t>
            </a:r>
            <a:r>
              <a:rPr lang="en-US" sz="1400" b="0" i="1" err="1">
                <a:latin typeface="Open Sans"/>
                <a:ea typeface="Open Sans"/>
                <a:cs typeface="Open Sans"/>
              </a:rPr>
              <a:t>Nemecek</a:t>
            </a:r>
            <a:r>
              <a:rPr lang="en-US" sz="1400" b="0" i="1">
                <a:latin typeface="Open Sans"/>
                <a:ea typeface="Open Sans"/>
                <a:cs typeface="Open Sans"/>
              </a:rPr>
              <a:t>, T. (2018)</a:t>
            </a:r>
            <a:r>
              <a:rPr lang="en-US" sz="1400" i="1">
                <a:latin typeface="Open Sans"/>
                <a:ea typeface="Open Sans"/>
                <a:cs typeface="Open Sans"/>
              </a:rPr>
              <a:t>. </a:t>
            </a:r>
            <a:endParaRPr lang="en-GB" sz="1400" i="1">
              <a:latin typeface="Open Sans"/>
              <a:ea typeface="Open Sans"/>
              <a:cs typeface="Open Sans"/>
            </a:endParaRPr>
          </a:p>
        </p:txBody>
      </p:sp>
      <p:sp>
        <p:nvSpPr>
          <p:cNvPr id="18" name="TextBox 17">
            <a:extLst>
              <a:ext uri="{FF2B5EF4-FFF2-40B4-BE49-F238E27FC236}">
                <a16:creationId xmlns:a16="http://schemas.microsoft.com/office/drawing/2014/main" id="{35E82903-2491-4549-81F7-CE312D22E373}"/>
              </a:ext>
            </a:extLst>
          </p:cNvPr>
          <p:cNvSpPr txBox="1"/>
          <p:nvPr/>
        </p:nvSpPr>
        <p:spPr>
          <a:xfrm>
            <a:off x="663573" y="2981407"/>
            <a:ext cx="6187169" cy="2031325"/>
          </a:xfrm>
          <a:prstGeom prst="rect">
            <a:avLst/>
          </a:prstGeom>
          <a:noFill/>
        </p:spPr>
        <p:txBody>
          <a:bodyPr wrap="square">
            <a:spAutoFit/>
          </a:bodyPr>
          <a:lstStyle/>
          <a:p>
            <a:pPr algn="just"/>
            <a:r>
              <a:rPr lang="en-US" dirty="0" err="1">
                <a:latin typeface="Open Sans" panose="020B0606030504020204" pitchFamily="34" charset="0"/>
                <a:ea typeface="Open Sans" panose="020B0606030504020204" pitchFamily="34" charset="0"/>
                <a:cs typeface="Open Sans" panose="020B0606030504020204" pitchFamily="34" charset="0"/>
              </a:rPr>
              <a:t>Reducir</a:t>
            </a:r>
            <a:r>
              <a:rPr lang="en-US" dirty="0">
                <a:latin typeface="Open Sans" panose="020B0606030504020204" pitchFamily="34" charset="0"/>
                <a:ea typeface="Open Sans" panose="020B0606030504020204" pitchFamily="34" charset="0"/>
                <a:cs typeface="Open Sans" panose="020B0606030504020204" pitchFamily="34" charset="0"/>
              </a:rPr>
              <a:t> las </a:t>
            </a:r>
            <a:r>
              <a:rPr lang="en-US" dirty="0" err="1">
                <a:latin typeface="Open Sans" panose="020B0606030504020204" pitchFamily="34" charset="0"/>
                <a:ea typeface="Open Sans" panose="020B0606030504020204" pitchFamily="34" charset="0"/>
                <a:cs typeface="Open Sans" panose="020B0606030504020204" pitchFamily="34" charset="0"/>
              </a:rPr>
              <a:t>emisiones</a:t>
            </a:r>
            <a:r>
              <a:rPr lang="en-US" dirty="0">
                <a:latin typeface="Open Sans" panose="020B0606030504020204" pitchFamily="34" charset="0"/>
                <a:ea typeface="Open Sans" panose="020B0606030504020204" pitchFamily="34" charset="0"/>
                <a:cs typeface="Open Sans" panose="020B0606030504020204" pitchFamily="34" charset="0"/>
              </a:rPr>
              <a:t> de la </a:t>
            </a:r>
            <a:r>
              <a:rPr lang="en-US" dirty="0" err="1">
                <a:latin typeface="Open Sans" panose="020B0606030504020204" pitchFamily="34" charset="0"/>
                <a:ea typeface="Open Sans" panose="020B0606030504020204" pitchFamily="34" charset="0"/>
                <a:cs typeface="Open Sans" panose="020B0606030504020204" pitchFamily="34" charset="0"/>
              </a:rPr>
              <a:t>producción</a:t>
            </a:r>
            <a:r>
              <a:rPr lang="en-US" dirty="0">
                <a:latin typeface="Open Sans" panose="020B0606030504020204" pitchFamily="34" charset="0"/>
                <a:ea typeface="Open Sans" panose="020B0606030504020204" pitchFamily="34" charset="0"/>
                <a:cs typeface="Open Sans" panose="020B0606030504020204" pitchFamily="34" charset="0"/>
              </a:rPr>
              <a:t> de </a:t>
            </a:r>
            <a:r>
              <a:rPr lang="en-US" dirty="0" err="1">
                <a:latin typeface="Open Sans" panose="020B0606030504020204" pitchFamily="34" charset="0"/>
                <a:ea typeface="Open Sans" panose="020B0606030504020204" pitchFamily="34" charset="0"/>
                <a:cs typeface="Open Sans" panose="020B0606030504020204" pitchFamily="34" charset="0"/>
              </a:rPr>
              <a:t>alimentos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será</a:t>
            </a:r>
            <a:r>
              <a:rPr lang="en-US" dirty="0">
                <a:latin typeface="Open Sans" panose="020B0606030504020204" pitchFamily="34" charset="0"/>
                <a:ea typeface="Open Sans" panose="020B0606030504020204" pitchFamily="34" charset="0"/>
                <a:cs typeface="Open Sans" panose="020B0606030504020204" pitchFamily="34" charset="0"/>
              </a:rPr>
              <a:t> uno de </a:t>
            </a:r>
            <a:r>
              <a:rPr lang="en-US" dirty="0" err="1">
                <a:latin typeface="Open Sans" panose="020B0606030504020204" pitchFamily="34" charset="0"/>
                <a:ea typeface="Open Sans" panose="020B0606030504020204" pitchFamily="34" charset="0"/>
                <a:cs typeface="Open Sans" panose="020B0606030504020204" pitchFamily="34" charset="0"/>
              </a:rPr>
              <a:t>nuestros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mayores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retos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en</a:t>
            </a:r>
            <a:r>
              <a:rPr lang="en-US" dirty="0">
                <a:latin typeface="Open Sans" panose="020B0606030504020204" pitchFamily="34" charset="0"/>
                <a:ea typeface="Open Sans" panose="020B0606030504020204" pitchFamily="34" charset="0"/>
                <a:cs typeface="Open Sans" panose="020B0606030504020204" pitchFamily="34" charset="0"/>
              </a:rPr>
              <a:t> las </a:t>
            </a:r>
            <a:r>
              <a:rPr lang="en-US" dirty="0" err="1">
                <a:latin typeface="Open Sans" panose="020B0606030504020204" pitchFamily="34" charset="0"/>
                <a:ea typeface="Open Sans" panose="020B0606030504020204" pitchFamily="34" charset="0"/>
                <a:cs typeface="Open Sans" panose="020B0606030504020204" pitchFamily="34" charset="0"/>
              </a:rPr>
              <a:t>próximas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décadas</a:t>
            </a:r>
            <a:r>
              <a:rPr lang="en-US" dirty="0">
                <a:latin typeface="Open Sans" panose="020B0606030504020204" pitchFamily="34" charset="0"/>
                <a:ea typeface="Open Sans" panose="020B0606030504020204" pitchFamily="34" charset="0"/>
                <a:cs typeface="Open Sans" panose="020B0606030504020204" pitchFamily="34" charset="0"/>
              </a:rPr>
              <a:t>. A </a:t>
            </a:r>
            <a:r>
              <a:rPr lang="en-US" dirty="0" err="1">
                <a:latin typeface="Open Sans" panose="020B0606030504020204" pitchFamily="34" charset="0"/>
                <a:ea typeface="Open Sans" panose="020B0606030504020204" pitchFamily="34" charset="0"/>
                <a:cs typeface="Open Sans" panose="020B0606030504020204" pitchFamily="34" charset="0"/>
              </a:rPr>
              <a:t>diferencia</a:t>
            </a:r>
            <a:r>
              <a:rPr lang="en-US" dirty="0">
                <a:latin typeface="Open Sans" panose="020B0606030504020204" pitchFamily="34" charset="0"/>
                <a:ea typeface="Open Sans" panose="020B0606030504020204" pitchFamily="34" charset="0"/>
                <a:cs typeface="Open Sans" panose="020B0606030504020204" pitchFamily="34" charset="0"/>
              </a:rPr>
              <a:t> de </a:t>
            </a:r>
            <a:r>
              <a:rPr lang="en-US" dirty="0" err="1">
                <a:latin typeface="Open Sans" panose="020B0606030504020204" pitchFamily="34" charset="0"/>
                <a:ea typeface="Open Sans" panose="020B0606030504020204" pitchFamily="34" charset="0"/>
                <a:cs typeface="Open Sans" panose="020B0606030504020204" pitchFamily="34" charset="0"/>
              </a:rPr>
              <a:t>muchos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aspectos</a:t>
            </a:r>
            <a:r>
              <a:rPr lang="en-US" dirty="0">
                <a:latin typeface="Open Sans" panose="020B0606030504020204" pitchFamily="34" charset="0"/>
                <a:ea typeface="Open Sans" panose="020B0606030504020204" pitchFamily="34" charset="0"/>
                <a:cs typeface="Open Sans" panose="020B0606030504020204" pitchFamily="34" charset="0"/>
              </a:rPr>
              <a:t> de la </a:t>
            </a:r>
            <a:r>
              <a:rPr lang="en-US" dirty="0" err="1">
                <a:latin typeface="Open Sans" panose="020B0606030504020204" pitchFamily="34" charset="0"/>
                <a:ea typeface="Open Sans" panose="020B0606030504020204" pitchFamily="34" charset="0"/>
                <a:cs typeface="Open Sans" panose="020B0606030504020204" pitchFamily="34" charset="0"/>
              </a:rPr>
              <a:t>producción</a:t>
            </a:r>
            <a:r>
              <a:rPr lang="en-US" dirty="0">
                <a:latin typeface="Open Sans" panose="020B0606030504020204" pitchFamily="34" charset="0"/>
                <a:ea typeface="Open Sans" panose="020B0606030504020204" pitchFamily="34" charset="0"/>
                <a:cs typeface="Open Sans" panose="020B0606030504020204" pitchFamily="34" charset="0"/>
              </a:rPr>
              <a:t> de </a:t>
            </a:r>
            <a:r>
              <a:rPr lang="en-US" dirty="0" err="1">
                <a:latin typeface="Open Sans" panose="020B0606030504020204" pitchFamily="34" charset="0"/>
                <a:ea typeface="Open Sans" panose="020B0606030504020204" pitchFamily="34" charset="0"/>
                <a:cs typeface="Open Sans" panose="020B0606030504020204" pitchFamily="34" charset="0"/>
              </a:rPr>
              <a:t>energía</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en</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los</a:t>
            </a:r>
            <a:r>
              <a:rPr lang="en-US" dirty="0">
                <a:latin typeface="Open Sans" panose="020B0606030504020204" pitchFamily="34" charset="0"/>
                <a:ea typeface="Open Sans" panose="020B0606030504020204" pitchFamily="34" charset="0"/>
                <a:cs typeface="Open Sans" panose="020B0606030504020204" pitchFamily="34" charset="0"/>
              </a:rPr>
              <a:t> que </a:t>
            </a:r>
            <a:r>
              <a:rPr lang="en-US" dirty="0" err="1">
                <a:latin typeface="Open Sans" panose="020B0606030504020204" pitchFamily="34" charset="0"/>
                <a:ea typeface="Open Sans" panose="020B0606030504020204" pitchFamily="34" charset="0"/>
                <a:cs typeface="Open Sans" panose="020B0606030504020204" pitchFamily="34" charset="0"/>
              </a:rPr>
              <a:t>existen</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oportunidades</a:t>
            </a:r>
            <a:r>
              <a:rPr lang="en-US" dirty="0">
                <a:latin typeface="Open Sans" panose="020B0606030504020204" pitchFamily="34" charset="0"/>
                <a:ea typeface="Open Sans" panose="020B0606030504020204" pitchFamily="34" charset="0"/>
                <a:cs typeface="Open Sans" panose="020B0606030504020204" pitchFamily="34" charset="0"/>
              </a:rPr>
              <a:t> viables para </a:t>
            </a:r>
            <a:r>
              <a:rPr lang="en-US" dirty="0" err="1">
                <a:latin typeface="Open Sans" panose="020B0606030504020204" pitchFamily="34" charset="0"/>
                <a:ea typeface="Open Sans" panose="020B0606030504020204" pitchFamily="34" charset="0"/>
                <a:cs typeface="Open Sans" panose="020B0606030504020204" pitchFamily="34" charset="0"/>
              </a:rPr>
              <a:t>aumentar</a:t>
            </a:r>
            <a:r>
              <a:rPr lang="en-US" dirty="0">
                <a:latin typeface="Open Sans" panose="020B0606030504020204" pitchFamily="34" charset="0"/>
                <a:ea typeface="Open Sans" panose="020B0606030504020204" pitchFamily="34" charset="0"/>
                <a:cs typeface="Open Sans" panose="020B0606030504020204" pitchFamily="34" charset="0"/>
              </a:rPr>
              <a:t> la </a:t>
            </a:r>
            <a:r>
              <a:rPr lang="en-US" dirty="0" err="1">
                <a:latin typeface="Open Sans" panose="020B0606030504020204" pitchFamily="34" charset="0"/>
                <a:ea typeface="Open Sans" panose="020B0606030504020204" pitchFamily="34" charset="0"/>
                <a:cs typeface="Open Sans" panose="020B0606030504020204" pitchFamily="34" charset="0"/>
              </a:rPr>
              <a:t>energía</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baja</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en</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carbono</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renovable</a:t>
            </a:r>
            <a:r>
              <a:rPr lang="en-US" dirty="0">
                <a:latin typeface="Open Sans" panose="020B0606030504020204" pitchFamily="34" charset="0"/>
                <a:ea typeface="Open Sans" panose="020B0606030504020204" pitchFamily="34" charset="0"/>
                <a:cs typeface="Open Sans" panose="020B0606030504020204" pitchFamily="34" charset="0"/>
              </a:rPr>
              <a:t> o nuclear-, las </a:t>
            </a:r>
            <a:r>
              <a:rPr lang="en-US" dirty="0" err="1">
                <a:latin typeface="Open Sans" panose="020B0606030504020204" pitchFamily="34" charset="0"/>
                <a:ea typeface="Open Sans" panose="020B0606030504020204" pitchFamily="34" charset="0"/>
                <a:cs typeface="Open Sans" panose="020B0606030504020204" pitchFamily="34" charset="0"/>
              </a:rPr>
              <a:t>formas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en</a:t>
            </a:r>
            <a:r>
              <a:rPr lang="en-US" dirty="0">
                <a:latin typeface="Open Sans" panose="020B0606030504020204" pitchFamily="34" charset="0"/>
                <a:ea typeface="Open Sans" panose="020B0606030504020204" pitchFamily="34" charset="0"/>
                <a:cs typeface="Open Sans" panose="020B0606030504020204" pitchFamily="34" charset="0"/>
              </a:rPr>
              <a:t> que </a:t>
            </a:r>
            <a:r>
              <a:rPr lang="en-US" dirty="0" err="1">
                <a:latin typeface="Open Sans" panose="020B0606030504020204" pitchFamily="34" charset="0"/>
                <a:ea typeface="Open Sans" panose="020B0606030504020204" pitchFamily="34" charset="0"/>
                <a:cs typeface="Open Sans" panose="020B0606030504020204" pitchFamily="34" charset="0"/>
              </a:rPr>
              <a:t>podemos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descarbonizar</a:t>
            </a:r>
            <a:r>
              <a:rPr lang="en-US" dirty="0">
                <a:latin typeface="Open Sans" panose="020B0606030504020204" pitchFamily="34" charset="0"/>
                <a:ea typeface="Open Sans" panose="020B0606030504020204" pitchFamily="34" charset="0"/>
                <a:cs typeface="Open Sans" panose="020B0606030504020204" pitchFamily="34" charset="0"/>
              </a:rPr>
              <a:t> la </a:t>
            </a:r>
            <a:r>
              <a:rPr lang="en-US" dirty="0" err="1">
                <a:latin typeface="Open Sans" panose="020B0606030504020204" pitchFamily="34" charset="0"/>
                <a:ea typeface="Open Sans" panose="020B0606030504020204" pitchFamily="34" charset="0"/>
                <a:cs typeface="Open Sans" panose="020B0606030504020204" pitchFamily="34" charset="0"/>
              </a:rPr>
              <a:t>agricultura</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están</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menos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claras</a:t>
            </a:r>
            <a:r>
              <a:rPr lang="en-US" dirty="0">
                <a:latin typeface="Open Sans" panose="020B0606030504020204" pitchFamily="34" charset="0"/>
                <a:ea typeface="Open Sans" panose="020B0606030504020204" pitchFamily="34" charset="0"/>
                <a:cs typeface="Open Sans" panose="020B0606030504020204" pitchFamily="34" charset="0"/>
              </a:rPr>
              <a:t>. </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D2222C0E-7C1C-5544-AF89-0400BCBCBBD7}"/>
              </a:ext>
            </a:extLst>
          </p:cNvPr>
          <p:cNvSpPr/>
          <p:nvPr/>
        </p:nvSpPr>
        <p:spPr>
          <a:xfrm>
            <a:off x="9687190" y="43157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8.mp3" descr="Lecture9_Slide18.mp3">
            <a:hlinkClick r:id="" action="ppaction://media"/>
            <a:extLst>
              <a:ext uri="{FF2B5EF4-FFF2-40B4-BE49-F238E27FC236}">
                <a16:creationId xmlns:a16="http://schemas.microsoft.com/office/drawing/2014/main" id="{1CA6CD7F-A6D3-1A4D-BBF0-C3D800AD53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58555" y="514873"/>
            <a:ext cx="812800" cy="812800"/>
          </a:xfrm>
          <a:prstGeom prst="rect">
            <a:avLst/>
          </a:prstGeom>
        </p:spPr>
      </p:pic>
    </p:spTree>
    <p:extLst>
      <p:ext uri="{BB962C8B-B14F-4D97-AF65-F5344CB8AC3E}">
        <p14:creationId xmlns:p14="http://schemas.microsoft.com/office/powerpoint/2010/main" val="206651840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2</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7" name="Title 6">
            <a:extLst>
              <a:ext uri="{FF2B5EF4-FFF2-40B4-BE49-F238E27FC236}">
                <a16:creationId xmlns:a16="http://schemas.microsoft.com/office/drawing/2014/main" id="{E7F89741-95CB-468F-ACC7-9E2B71A65147}"/>
              </a:ext>
            </a:extLst>
          </p:cNvPr>
          <p:cNvSpPr txBox="1">
            <a:spLocks/>
          </p:cNvSpPr>
          <p:nvPr/>
        </p:nvSpPr>
        <p:spPr>
          <a:xfrm>
            <a:off x="663575" y="676285"/>
            <a:ext cx="978041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sz="4000">
                <a:latin typeface="Open Sans"/>
                <a:ea typeface="Open Sans"/>
                <a:cs typeface="Open Sans"/>
              </a:rPr>
              <a:t>Resultados del aprendizaje</a:t>
            </a:r>
            <a:endParaRPr lang="en-US">
              <a:latin typeface="Open Sans"/>
              <a:ea typeface="Open Sans"/>
              <a:cs typeface="Open Sans"/>
            </a:endParaRPr>
          </a:p>
        </p:txBody>
      </p:sp>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63573" y="1932018"/>
            <a:ext cx="5592157" cy="655749"/>
          </a:xfrm>
          <a:prstGeom prst="rect">
            <a:avLst/>
          </a:prstGeom>
        </p:spPr>
        <p:txBody>
          <a:bodyPr vert="horz" lIns="91440" tIns="45720" rIns="91440" bIns="45720" rtlCol="0" anchor="ctr">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atin typeface="Open Sans" panose="020B0606030504020204" pitchFamily="34" charset="0"/>
              <a:ea typeface="Open Sans" panose="020B0606030504020204" pitchFamily="34" charset="0"/>
              <a:cs typeface="Open Sans" panose="020B0606030504020204" pitchFamily="34" charset="0"/>
            </a:endParaRPr>
          </a:p>
          <a:p>
            <a:r>
              <a:rPr lang="en-US" sz="2200" dirty="0">
                <a:latin typeface="Open Sans"/>
                <a:ea typeface="Open Sans"/>
                <a:cs typeface="Open Sans"/>
              </a:rPr>
              <a:t>Al final de esta conferencia, serás capaz de:</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BD832446-2140-432B-9DBA-8DC9640991AE}"/>
              </a:ext>
            </a:extLst>
          </p:cNvPr>
          <p:cNvSpPr>
            <a:spLocks noGrp="1"/>
          </p:cNvSpPr>
          <p:nvPr>
            <p:ph idx="1"/>
          </p:nvPr>
        </p:nvSpPr>
        <p:spPr>
          <a:xfrm>
            <a:off x="663879" y="2569155"/>
            <a:ext cx="10528839" cy="2813125"/>
          </a:xfrm>
        </p:spPr>
        <p:txBody>
          <a:bodyPr/>
          <a:lstStyle/>
          <a:p>
            <a:r>
              <a:rPr lang="en-US" b="0">
                <a:latin typeface="Open Sans" panose="020B0606030504020204" pitchFamily="34" charset="0"/>
                <a:ea typeface="Open Sans" panose="020B0606030504020204" pitchFamily="34" charset="0"/>
                <a:cs typeface="Open Sans" panose="020B0606030504020204" pitchFamily="34" charset="0"/>
              </a:rPr>
              <a:t>OIT1: Comprender los fundamentos del cambio climático y sus causas</a:t>
            </a:r>
          </a:p>
          <a:p>
            <a:r>
              <a:rPr lang="en-US" b="0">
                <a:latin typeface="Open Sans" panose="020B0606030504020204" pitchFamily="34" charset="0"/>
                <a:ea typeface="Open Sans" panose="020B0606030504020204" pitchFamily="34" charset="0"/>
                <a:cs typeface="Open Sans" panose="020B0606030504020204" pitchFamily="34" charset="0"/>
              </a:rPr>
              <a:t>OIT2: Comprender los fundamentos de las emisiones de gases de efecto invernadero</a:t>
            </a:r>
          </a:p>
          <a:p>
            <a:r>
              <a:rPr lang="en-US" b="0">
                <a:latin typeface="Open Sans" panose="020B0606030504020204" pitchFamily="34" charset="0"/>
                <a:ea typeface="Open Sans" panose="020B0606030504020204" pitchFamily="34" charset="0"/>
                <a:cs typeface="Open Sans" panose="020B0606030504020204" pitchFamily="34" charset="0"/>
              </a:rPr>
              <a:t>OIT3: Conocer las fuentes significativas de emisiones de gases de efecto invernadero</a:t>
            </a:r>
          </a:p>
          <a:p>
            <a:r>
              <a:rPr lang="en-US" b="0">
                <a:latin typeface="Open Sans" panose="020B0606030504020204" pitchFamily="34" charset="0"/>
                <a:ea typeface="Open Sans" panose="020B0606030504020204" pitchFamily="34" charset="0"/>
                <a:cs typeface="Open Sans" panose="020B0606030504020204" pitchFamily="34" charset="0"/>
              </a:rPr>
              <a:t>OIT4: Conocer las vías para reducir las emisiones de efecto invernadero</a:t>
            </a:r>
          </a:p>
        </p:txBody>
      </p:sp>
      <p:sp>
        <p:nvSpPr>
          <p:cNvPr id="6" name="Oval 5">
            <a:extLst>
              <a:ext uri="{FF2B5EF4-FFF2-40B4-BE49-F238E27FC236}">
                <a16:creationId xmlns:a16="http://schemas.microsoft.com/office/drawing/2014/main" id="{2825C4DB-A6D4-BF4C-AEDF-FDF73A5BC2A1}"/>
              </a:ext>
            </a:extLst>
          </p:cNvPr>
          <p:cNvSpPr/>
          <p:nvPr/>
        </p:nvSpPr>
        <p:spPr>
          <a:xfrm>
            <a:off x="7688965" y="88887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2.mp3" descr="Lecture9_Slide2.mp3">
            <a:hlinkClick r:id="" action="ppaction://media"/>
            <a:extLst>
              <a:ext uri="{FF2B5EF4-FFF2-40B4-BE49-F238E27FC236}">
                <a16:creationId xmlns:a16="http://schemas.microsoft.com/office/drawing/2014/main" id="{0EDC6850-90F4-D24E-90D0-1B3F2529E1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60330" y="932666"/>
            <a:ext cx="812800" cy="812800"/>
          </a:xfrm>
          <a:prstGeom prst="rect">
            <a:avLst/>
          </a:prstGeom>
        </p:spPr>
      </p:pic>
    </p:spTree>
    <p:extLst>
      <p:ext uri="{BB962C8B-B14F-4D97-AF65-F5344CB8AC3E}">
        <p14:creationId xmlns:p14="http://schemas.microsoft.com/office/powerpoint/2010/main" val="26084569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AF4E9DE4-B3FD-5C4C-B41B-1881CA98DA15}"/>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20</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Placeholder 44">
            <a:extLst>
              <a:ext uri="{FF2B5EF4-FFF2-40B4-BE49-F238E27FC236}">
                <a16:creationId xmlns:a16="http://schemas.microsoft.com/office/drawing/2014/main" id="{7B53FC5F-669F-4ADB-AE6B-A9BE45086EA9}"/>
              </a:ext>
            </a:extLst>
          </p:cNvPr>
          <p:cNvSpPr>
            <a:spLocks noGrp="1"/>
          </p:cNvSpPr>
          <p:nvPr>
            <p:ph type="body" sz="quarter" idx="15"/>
          </p:nvPr>
        </p:nvSpPr>
        <p:spPr>
          <a:xfrm>
            <a:off x="663573" y="1962579"/>
            <a:ext cx="5847585" cy="525092"/>
          </a:xfrm>
        </p:spPr>
        <p:txBody>
          <a:bodyPr/>
          <a:lstStyle/>
          <a:p>
            <a:r>
              <a:rPr lang="en-US" dirty="0" err="1">
                <a:latin typeface="Open Sans" panose="020B0606030504020204" pitchFamily="34" charset="0"/>
                <a:ea typeface="Open Sans" panose="020B0606030504020204" pitchFamily="34" charset="0"/>
                <a:cs typeface="Open Sans" panose="020B0606030504020204" pitchFamily="34" charset="0"/>
              </a:rPr>
              <a:t>Emisión</a:t>
            </a:r>
            <a:r>
              <a:rPr lang="en-US" dirty="0">
                <a:latin typeface="Open Sans" panose="020B0606030504020204" pitchFamily="34" charset="0"/>
                <a:ea typeface="Open Sans" panose="020B0606030504020204" pitchFamily="34" charset="0"/>
                <a:cs typeface="Open Sans" panose="020B0606030504020204" pitchFamily="34" charset="0"/>
              </a:rPr>
              <a:t> de la </a:t>
            </a:r>
            <a:r>
              <a:rPr lang="en-US" dirty="0" err="1">
                <a:latin typeface="Open Sans" panose="020B0606030504020204" pitchFamily="34" charset="0"/>
                <a:ea typeface="Open Sans" panose="020B0606030504020204" pitchFamily="34" charset="0"/>
                <a:cs typeface="Open Sans" panose="020B0606030504020204" pitchFamily="34" charset="0"/>
              </a:rPr>
              <a:t>producción</a:t>
            </a:r>
            <a:r>
              <a:rPr lang="en-US" dirty="0">
                <a:latin typeface="Open Sans" panose="020B0606030504020204" pitchFamily="34" charset="0"/>
                <a:ea typeface="Open Sans" panose="020B0606030504020204" pitchFamily="34" charset="0"/>
                <a:cs typeface="Open Sans" panose="020B0606030504020204" pitchFamily="34" charset="0"/>
              </a:rPr>
              <a:t> de </a:t>
            </a:r>
            <a:r>
              <a:rPr lang="en-US" dirty="0" err="1">
                <a:latin typeface="Open Sans" panose="020B0606030504020204" pitchFamily="34" charset="0"/>
                <a:ea typeface="Open Sans" panose="020B0606030504020204" pitchFamily="34" charset="0"/>
                <a:cs typeface="Open Sans" panose="020B0606030504020204" pitchFamily="34" charset="0"/>
              </a:rPr>
              <a:t>alimentos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itle 6">
            <a:extLst>
              <a:ext uri="{FF2B5EF4-FFF2-40B4-BE49-F238E27FC236}">
                <a16:creationId xmlns:a16="http://schemas.microsoft.com/office/drawing/2014/main" id="{508FB1C4-0650-423F-803F-CDFE6DD7AD00}"/>
              </a:ext>
            </a:extLst>
          </p:cNvPr>
          <p:cNvSpPr txBox="1">
            <a:spLocks/>
          </p:cNvSpPr>
          <p:nvPr/>
        </p:nvSpPr>
        <p:spPr>
          <a:xfrm>
            <a:off x="663574" y="329766"/>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9.3. Fuentes de </a:t>
            </a:r>
            <a:r>
              <a:rPr lang="en-US" dirty="0" err="1">
                <a:latin typeface="Open Sans" panose="020B0606030504020204" pitchFamily="34" charset="0"/>
                <a:ea typeface="Open Sans" panose="020B0606030504020204" pitchFamily="34" charset="0"/>
                <a:cs typeface="Open Sans" panose="020B0606030504020204" pitchFamily="34" charset="0"/>
              </a:rPr>
              <a:t>emisión</a:t>
            </a:r>
            <a:r>
              <a:rPr lang="en-US" dirty="0">
                <a:latin typeface="Open Sans" panose="020B0606030504020204" pitchFamily="34" charset="0"/>
                <a:ea typeface="Open Sans" panose="020B0606030504020204" pitchFamily="34" charset="0"/>
                <a:cs typeface="Open Sans" panose="020B0606030504020204" pitchFamily="34" charset="0"/>
              </a:rPr>
              <a:t> de GEI</a:t>
            </a:r>
          </a:p>
        </p:txBody>
      </p:sp>
      <p:sp>
        <p:nvSpPr>
          <p:cNvPr id="8" name="TextBox 7">
            <a:extLst>
              <a:ext uri="{FF2B5EF4-FFF2-40B4-BE49-F238E27FC236}">
                <a16:creationId xmlns:a16="http://schemas.microsoft.com/office/drawing/2014/main" id="{3B5914D5-6AAD-4459-BEBB-961A615CA320}"/>
              </a:ext>
            </a:extLst>
          </p:cNvPr>
          <p:cNvSpPr txBox="1"/>
          <p:nvPr/>
        </p:nvSpPr>
        <p:spPr>
          <a:xfrm>
            <a:off x="663574" y="5877980"/>
            <a:ext cx="4232579" cy="523220"/>
          </a:xfrm>
          <a:prstGeom prst="rect">
            <a:avLst/>
          </a:prstGeom>
          <a:noFill/>
        </p:spPr>
        <p:txBody>
          <a:bodyPr wrap="square" lIns="91440" tIns="45720" rIns="91440" bIns="45720" anchor="t">
            <a:spAutoFit/>
          </a:bodyPr>
          <a:lstStyle/>
          <a:p>
            <a:r>
              <a:rPr lang="en-US" sz="1400" b="0" i="1">
                <a:latin typeface="Open Sans"/>
                <a:ea typeface="Open Sans"/>
                <a:cs typeface="Open Sans"/>
              </a:rPr>
              <a:t>Fuente: OurWorldinData.org basado en datos de Poore, J., &amp; </a:t>
            </a:r>
            <a:r>
              <a:rPr lang="en-US" sz="1400" b="0" i="1" err="1">
                <a:latin typeface="Open Sans"/>
                <a:ea typeface="Open Sans"/>
                <a:cs typeface="Open Sans"/>
              </a:rPr>
              <a:t>Nemecek</a:t>
            </a:r>
            <a:r>
              <a:rPr lang="en-US" sz="1400" b="0" i="1">
                <a:latin typeface="Open Sans"/>
                <a:ea typeface="Open Sans"/>
                <a:cs typeface="Open Sans"/>
              </a:rPr>
              <a:t>, T. (2018)</a:t>
            </a:r>
            <a:r>
              <a:rPr lang="en-US" sz="1400" i="1">
                <a:latin typeface="Open Sans"/>
                <a:ea typeface="Open Sans"/>
                <a:cs typeface="Open Sans"/>
              </a:rPr>
              <a:t>. </a:t>
            </a:r>
            <a:endParaRPr lang="en-GB" sz="1400" i="1">
              <a:latin typeface="Open Sans"/>
              <a:ea typeface="Open Sans"/>
              <a:cs typeface="Open Sans"/>
            </a:endParaRPr>
          </a:p>
        </p:txBody>
      </p:sp>
      <p:pic>
        <p:nvPicPr>
          <p:cNvPr id="6" name="Picture 5">
            <a:extLst>
              <a:ext uri="{FF2B5EF4-FFF2-40B4-BE49-F238E27FC236}">
                <a16:creationId xmlns:a16="http://schemas.microsoft.com/office/drawing/2014/main" id="{2B5444FA-2FED-4F6E-9ACC-8D655A4BB958}"/>
              </a:ext>
            </a:extLst>
          </p:cNvPr>
          <p:cNvPicPr>
            <a:picLocks noChangeAspect="1"/>
          </p:cNvPicPr>
          <p:nvPr/>
        </p:nvPicPr>
        <p:blipFill>
          <a:blip r:embed="rId5"/>
          <a:stretch>
            <a:fillRect/>
          </a:stretch>
        </p:blipFill>
        <p:spPr>
          <a:xfrm>
            <a:off x="6885590" y="2049885"/>
            <a:ext cx="4778778" cy="4293242"/>
          </a:xfrm>
          <a:prstGeom prst="rect">
            <a:avLst/>
          </a:prstGeom>
        </p:spPr>
      </p:pic>
      <p:sp>
        <p:nvSpPr>
          <p:cNvPr id="13" name="TextBox 12">
            <a:extLst>
              <a:ext uri="{FF2B5EF4-FFF2-40B4-BE49-F238E27FC236}">
                <a16:creationId xmlns:a16="http://schemas.microsoft.com/office/drawing/2014/main" id="{EEF72A99-FC24-4BE7-AC1B-24E074B90F41}"/>
              </a:ext>
            </a:extLst>
          </p:cNvPr>
          <p:cNvSpPr txBox="1"/>
          <p:nvPr/>
        </p:nvSpPr>
        <p:spPr>
          <a:xfrm>
            <a:off x="663574" y="3167163"/>
            <a:ext cx="4854224" cy="2031325"/>
          </a:xfrm>
          <a:prstGeom prst="rect">
            <a:avLst/>
          </a:prstGeom>
          <a:noFill/>
        </p:spPr>
        <p:txBody>
          <a:bodyPr wrap="square" lIns="91440" tIns="45720" rIns="91440" bIns="45720" anchor="t">
            <a:spAutoFit/>
          </a:bodyPr>
          <a:lstStyle/>
          <a:p>
            <a:pPr algn="just"/>
            <a:r>
              <a:rPr lang="en-US" dirty="0">
                <a:latin typeface="Open Sans"/>
                <a:ea typeface="Open Sans"/>
                <a:cs typeface="Open Sans"/>
              </a:rPr>
              <a:t>Comer carne de </a:t>
            </a:r>
            <a:r>
              <a:rPr lang="en-US" dirty="0" err="1">
                <a:latin typeface="Open Sans"/>
                <a:ea typeface="Open Sans"/>
                <a:cs typeface="Open Sans"/>
              </a:rPr>
              <a:t>vacuno</a:t>
            </a:r>
            <a:r>
              <a:rPr lang="en-US" dirty="0">
                <a:latin typeface="Open Sans"/>
                <a:ea typeface="Open Sans"/>
                <a:cs typeface="Open Sans"/>
              </a:rPr>
              <a:t> o de </a:t>
            </a:r>
            <a:r>
              <a:rPr lang="en-US" dirty="0" err="1">
                <a:latin typeface="Open Sans"/>
                <a:ea typeface="Open Sans"/>
                <a:cs typeface="Open Sans"/>
              </a:rPr>
              <a:t>cordero</a:t>
            </a:r>
            <a:r>
              <a:rPr lang="en-US" dirty="0">
                <a:latin typeface="Open Sans"/>
                <a:ea typeface="Open Sans"/>
                <a:cs typeface="Open Sans"/>
              </a:rPr>
              <a:t> local </a:t>
            </a:r>
            <a:r>
              <a:rPr lang="en-US" dirty="0" err="1">
                <a:latin typeface="Open Sans"/>
                <a:ea typeface="Open Sans"/>
                <a:cs typeface="Open Sans"/>
              </a:rPr>
              <a:t>tiene</a:t>
            </a:r>
            <a:r>
              <a:rPr lang="en-US" dirty="0">
                <a:latin typeface="Open Sans"/>
                <a:ea typeface="Open Sans"/>
                <a:cs typeface="Open Sans"/>
              </a:rPr>
              <a:t> </a:t>
            </a:r>
            <a:r>
              <a:rPr lang="en-US" dirty="0" err="1">
                <a:latin typeface="Open Sans"/>
                <a:ea typeface="Open Sans"/>
                <a:cs typeface="Open Sans"/>
              </a:rPr>
              <a:t>una</a:t>
            </a:r>
            <a:r>
              <a:rPr lang="en-US" dirty="0">
                <a:latin typeface="Open Sans"/>
                <a:ea typeface="Open Sans"/>
                <a:cs typeface="Open Sans"/>
              </a:rPr>
              <a:t> </a:t>
            </a:r>
            <a:r>
              <a:rPr lang="en-US" dirty="0" err="1">
                <a:latin typeface="Open Sans"/>
                <a:ea typeface="Open Sans"/>
                <a:cs typeface="Open Sans"/>
              </a:rPr>
              <a:t>huella</a:t>
            </a:r>
            <a:r>
              <a:rPr lang="en-US" dirty="0">
                <a:latin typeface="Open Sans"/>
                <a:ea typeface="Open Sans"/>
                <a:cs typeface="Open Sans"/>
              </a:rPr>
              <a:t> de </a:t>
            </a:r>
            <a:r>
              <a:rPr lang="en-US" dirty="0" err="1">
                <a:latin typeface="Open Sans"/>
                <a:ea typeface="Open Sans"/>
                <a:cs typeface="Open Sans"/>
              </a:rPr>
              <a:t>carbono</a:t>
            </a:r>
            <a:r>
              <a:rPr lang="en-US" dirty="0">
                <a:latin typeface="Open Sans"/>
                <a:ea typeface="Open Sans"/>
                <a:cs typeface="Open Sans"/>
              </a:rPr>
              <a:t> </a:t>
            </a:r>
            <a:r>
              <a:rPr lang="en-US" dirty="0" err="1">
                <a:latin typeface="Open Sans"/>
                <a:ea typeface="Open Sans"/>
                <a:cs typeface="Open Sans"/>
              </a:rPr>
              <a:t>muy</a:t>
            </a:r>
            <a:r>
              <a:rPr lang="en-US" dirty="0">
                <a:latin typeface="Open Sans"/>
                <a:ea typeface="Open Sans"/>
                <a:cs typeface="Open Sans"/>
              </a:rPr>
              <a:t> superior a la de la </a:t>
            </a:r>
            <a:r>
              <a:rPr lang="en-US" dirty="0" err="1">
                <a:latin typeface="Open Sans"/>
                <a:ea typeface="Open Sans"/>
                <a:cs typeface="Open Sans"/>
              </a:rPr>
              <a:t>mayoría</a:t>
            </a:r>
            <a:r>
              <a:rPr lang="en-US" dirty="0">
                <a:latin typeface="Open Sans"/>
                <a:ea typeface="Open Sans"/>
                <a:cs typeface="Open Sans"/>
              </a:rPr>
              <a:t> de </a:t>
            </a:r>
            <a:r>
              <a:rPr lang="en-US" dirty="0" err="1">
                <a:latin typeface="Open Sans"/>
                <a:ea typeface="Open Sans"/>
                <a:cs typeface="Open Sans"/>
              </a:rPr>
              <a:t>los</a:t>
            </a:r>
            <a:r>
              <a:rPr lang="en-US" dirty="0">
                <a:latin typeface="Open Sans"/>
                <a:ea typeface="Open Sans"/>
                <a:cs typeface="Open Sans"/>
              </a:rPr>
              <a:t> </a:t>
            </a:r>
            <a:r>
              <a:rPr lang="en-US" dirty="0" err="1">
                <a:latin typeface="Open Sans"/>
                <a:ea typeface="Open Sans"/>
                <a:cs typeface="Open Sans"/>
              </a:rPr>
              <a:t>alimentos</a:t>
            </a:r>
            <a:r>
              <a:rPr lang="en-US" dirty="0">
                <a:latin typeface="Open Sans"/>
                <a:ea typeface="Open Sans"/>
                <a:cs typeface="Open Sans"/>
              </a:rPr>
              <a:t>. El </a:t>
            </a:r>
            <a:r>
              <a:rPr lang="en-US" dirty="0" err="1">
                <a:latin typeface="Open Sans"/>
                <a:ea typeface="Open Sans"/>
                <a:cs typeface="Open Sans"/>
              </a:rPr>
              <a:t>hecho</a:t>
            </a:r>
            <a:r>
              <a:rPr lang="en-US" dirty="0">
                <a:latin typeface="Open Sans"/>
                <a:ea typeface="Open Sans"/>
                <a:cs typeface="Open Sans"/>
              </a:rPr>
              <a:t> de que se </a:t>
            </a:r>
            <a:r>
              <a:rPr lang="en-US" dirty="0" err="1">
                <a:latin typeface="Open Sans"/>
                <a:ea typeface="Open Sans"/>
                <a:cs typeface="Open Sans"/>
              </a:rPr>
              <a:t>cultiven</a:t>
            </a:r>
            <a:r>
              <a:rPr lang="en-US" dirty="0">
                <a:latin typeface="Open Sans"/>
                <a:ea typeface="Open Sans"/>
                <a:cs typeface="Open Sans"/>
              </a:rPr>
              <a:t> </a:t>
            </a:r>
            <a:r>
              <a:rPr lang="en-US" dirty="0" err="1">
                <a:latin typeface="Open Sans"/>
                <a:ea typeface="Open Sans"/>
                <a:cs typeface="Open Sans"/>
              </a:rPr>
              <a:t>localmente</a:t>
            </a:r>
            <a:r>
              <a:rPr lang="en-US" dirty="0">
                <a:latin typeface="Open Sans"/>
                <a:ea typeface="Open Sans"/>
                <a:cs typeface="Open Sans"/>
              </a:rPr>
              <a:t> o se </a:t>
            </a:r>
            <a:r>
              <a:rPr lang="en-US" dirty="0" err="1">
                <a:latin typeface="Open Sans"/>
                <a:ea typeface="Open Sans"/>
                <a:cs typeface="Open Sans"/>
              </a:rPr>
              <a:t>envíen</a:t>
            </a:r>
            <a:r>
              <a:rPr lang="en-US" dirty="0">
                <a:latin typeface="Open Sans"/>
                <a:ea typeface="Open Sans"/>
                <a:cs typeface="Open Sans"/>
              </a:rPr>
              <a:t> </a:t>
            </a:r>
            <a:r>
              <a:rPr lang="en-US" dirty="0" err="1">
                <a:latin typeface="Open Sans"/>
                <a:ea typeface="Open Sans"/>
                <a:cs typeface="Open Sans"/>
              </a:rPr>
              <a:t>desde</a:t>
            </a:r>
            <a:r>
              <a:rPr lang="en-US" dirty="0">
                <a:latin typeface="Open Sans"/>
                <a:ea typeface="Open Sans"/>
                <a:cs typeface="Open Sans"/>
              </a:rPr>
              <a:t> </a:t>
            </a:r>
            <a:r>
              <a:rPr lang="en-US" dirty="0" err="1">
                <a:latin typeface="Open Sans"/>
                <a:ea typeface="Open Sans"/>
                <a:cs typeface="Open Sans"/>
              </a:rPr>
              <a:t>el</a:t>
            </a:r>
            <a:r>
              <a:rPr lang="en-US" dirty="0">
                <a:latin typeface="Open Sans"/>
                <a:ea typeface="Open Sans"/>
                <a:cs typeface="Open Sans"/>
              </a:rPr>
              <a:t> </a:t>
            </a:r>
            <a:r>
              <a:rPr lang="en-US" dirty="0" err="1">
                <a:latin typeface="Open Sans"/>
                <a:ea typeface="Open Sans"/>
                <a:cs typeface="Open Sans"/>
              </a:rPr>
              <a:t>otro</a:t>
            </a:r>
            <a:r>
              <a:rPr lang="en-US" dirty="0">
                <a:latin typeface="Open Sans"/>
                <a:ea typeface="Open Sans"/>
                <a:cs typeface="Open Sans"/>
              </a:rPr>
              <a:t> </a:t>
            </a:r>
            <a:r>
              <a:rPr lang="en-US" dirty="0" err="1">
                <a:latin typeface="Open Sans"/>
                <a:ea typeface="Open Sans"/>
                <a:cs typeface="Open Sans"/>
              </a:rPr>
              <a:t>lado</a:t>
            </a:r>
            <a:r>
              <a:rPr lang="en-US" dirty="0">
                <a:latin typeface="Open Sans"/>
                <a:ea typeface="Open Sans"/>
                <a:cs typeface="Open Sans"/>
              </a:rPr>
              <a:t> del </a:t>
            </a:r>
            <a:r>
              <a:rPr lang="en-US" dirty="0" err="1">
                <a:latin typeface="Open Sans"/>
                <a:ea typeface="Open Sans"/>
                <a:cs typeface="Open Sans"/>
              </a:rPr>
              <a:t>mundo</a:t>
            </a:r>
            <a:r>
              <a:rPr lang="en-US" dirty="0">
                <a:latin typeface="Open Sans"/>
                <a:ea typeface="Open Sans"/>
                <a:cs typeface="Open Sans"/>
              </a:rPr>
              <a:t> </a:t>
            </a:r>
            <a:r>
              <a:rPr lang="en-US" dirty="0" err="1">
                <a:latin typeface="Open Sans"/>
                <a:ea typeface="Open Sans"/>
                <a:cs typeface="Open Sans"/>
              </a:rPr>
              <a:t>parece</a:t>
            </a:r>
            <a:r>
              <a:rPr lang="en-US" dirty="0">
                <a:latin typeface="Open Sans"/>
                <a:ea typeface="Open Sans"/>
                <a:cs typeface="Open Sans"/>
              </a:rPr>
              <a:t> </a:t>
            </a:r>
            <a:r>
              <a:rPr lang="en-US" dirty="0" err="1">
                <a:latin typeface="Open Sans"/>
                <a:ea typeface="Open Sans"/>
                <a:cs typeface="Open Sans"/>
              </a:rPr>
              <a:t>importar</a:t>
            </a:r>
            <a:r>
              <a:rPr lang="en-US" dirty="0">
                <a:latin typeface="Open Sans"/>
                <a:ea typeface="Open Sans"/>
                <a:cs typeface="Open Sans"/>
              </a:rPr>
              <a:t> </a:t>
            </a:r>
            <a:r>
              <a:rPr lang="en-US" dirty="0" err="1">
                <a:latin typeface="Open Sans"/>
                <a:ea typeface="Open Sans"/>
                <a:cs typeface="Open Sans"/>
              </a:rPr>
              <a:t>muy</a:t>
            </a:r>
            <a:r>
              <a:rPr lang="en-US" dirty="0">
                <a:latin typeface="Open Sans"/>
                <a:ea typeface="Open Sans"/>
                <a:cs typeface="Open Sans"/>
              </a:rPr>
              <a:t> poco para las </a:t>
            </a:r>
            <a:r>
              <a:rPr lang="en-US" dirty="0" err="1">
                <a:latin typeface="Open Sans"/>
                <a:ea typeface="Open Sans"/>
                <a:cs typeface="Open Sans"/>
              </a:rPr>
              <a:t>emisiones</a:t>
            </a:r>
            <a:r>
              <a:rPr lang="en-US" dirty="0">
                <a:latin typeface="Open Sans"/>
                <a:ea typeface="Open Sans"/>
                <a:cs typeface="Open Sans"/>
              </a:rPr>
              <a:t> </a:t>
            </a:r>
            <a:r>
              <a:rPr lang="en-US" dirty="0" err="1">
                <a:latin typeface="Open Sans"/>
                <a:ea typeface="Open Sans"/>
                <a:cs typeface="Open Sans"/>
              </a:rPr>
              <a:t>totales</a:t>
            </a:r>
            <a:r>
              <a:rPr lang="en-US" dirty="0">
                <a:latin typeface="Open Sans"/>
                <a:ea typeface="Open Sans"/>
                <a:cs typeface="Open Sans"/>
              </a:rPr>
              <a:t>.</a:t>
            </a:r>
            <a:endParaRPr lang="en-GB" dirty="0">
              <a:latin typeface="Open Sans"/>
              <a:ea typeface="Open Sans"/>
              <a:cs typeface="Open Sans"/>
            </a:endParaRPr>
          </a:p>
        </p:txBody>
      </p:sp>
      <p:sp>
        <p:nvSpPr>
          <p:cNvPr id="9" name="Oval 8">
            <a:extLst>
              <a:ext uri="{FF2B5EF4-FFF2-40B4-BE49-F238E27FC236}">
                <a16:creationId xmlns:a16="http://schemas.microsoft.com/office/drawing/2014/main" id="{C8D7CC7E-BC4C-7344-B6C8-85E85F5C226B}"/>
              </a:ext>
            </a:extLst>
          </p:cNvPr>
          <p:cNvSpPr/>
          <p:nvPr/>
        </p:nvSpPr>
        <p:spPr>
          <a:xfrm>
            <a:off x="9342290" y="801962"/>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9.mp3" descr="Lecture9_Slide19.mp3">
            <a:hlinkClick r:id="" action="ppaction://media"/>
            <a:extLst>
              <a:ext uri="{FF2B5EF4-FFF2-40B4-BE49-F238E27FC236}">
                <a16:creationId xmlns:a16="http://schemas.microsoft.com/office/drawing/2014/main" id="{19F04444-0BAF-1B4F-B95E-9EF907368E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13655" y="842529"/>
            <a:ext cx="812800" cy="812800"/>
          </a:xfrm>
          <a:prstGeom prst="rect">
            <a:avLst/>
          </a:prstGeom>
        </p:spPr>
      </p:pic>
    </p:spTree>
    <p:extLst>
      <p:ext uri="{BB962C8B-B14F-4D97-AF65-F5344CB8AC3E}">
        <p14:creationId xmlns:p14="http://schemas.microsoft.com/office/powerpoint/2010/main" val="342033628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8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Clase 9.3. Referencias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5617546" cy="2156320"/>
          </a:xfrm>
        </p:spPr>
        <p:txBody>
          <a:bodyPr vert="horz" lIns="91440" tIns="45720" rIns="91440" bIns="45720" rtlCol="0" anchor="t">
            <a:normAutofit lnSpcReduction="10000"/>
          </a:bodyPr>
          <a:lstStyle/>
          <a:p>
            <a:pPr marL="457200" indent="-457200">
              <a:buAutoNum type="arabicPeriod"/>
            </a:pPr>
            <a:r>
              <a:rPr lang="en-US" sz="1600" b="0">
                <a:latin typeface="Open Sans"/>
                <a:ea typeface="Open Sans"/>
                <a:cs typeface="Open Sans"/>
              </a:rPr>
              <a:t>Poore, J., &amp; </a:t>
            </a:r>
            <a:r>
              <a:rPr lang="en-US" sz="1600" b="0" err="1">
                <a:latin typeface="Open Sans"/>
                <a:ea typeface="Open Sans"/>
                <a:cs typeface="Open Sans"/>
              </a:rPr>
              <a:t>Nemecek</a:t>
            </a:r>
            <a:r>
              <a:rPr lang="en-US" sz="1600" b="0">
                <a:latin typeface="Open Sans"/>
                <a:ea typeface="Open Sans"/>
                <a:cs typeface="Open Sans"/>
              </a:rPr>
              <a:t>, T. (2018). Reducir el impacto ambiental de los alimentos a través de los productores y los consumidores. Science, 360(6392), 987-992.</a:t>
            </a:r>
            <a:endParaRPr lang="en-GB" sz="1600" b="0">
              <a:latin typeface="Open Sans"/>
              <a:ea typeface="Open Sans"/>
              <a:cs typeface="Open Sans"/>
            </a:endParaRPr>
          </a:p>
          <a:p>
            <a:pPr marL="457200" indent="-457200">
              <a:buAutoNum type="arabicPeriod"/>
            </a:pPr>
            <a:r>
              <a:rPr lang="en-US" sz="1600" b="0">
                <a:latin typeface="Open Sans"/>
                <a:ea typeface="Open Sans"/>
                <a:cs typeface="Open Sans"/>
              </a:rPr>
              <a:t>Hannah Ritchie y Max </a:t>
            </a:r>
            <a:r>
              <a:rPr lang="en-US" sz="1600" b="0" err="1">
                <a:latin typeface="Open Sans"/>
                <a:ea typeface="Open Sans"/>
                <a:cs typeface="Open Sans"/>
              </a:rPr>
              <a:t>Roser </a:t>
            </a:r>
            <a:r>
              <a:rPr lang="en-US" sz="1600" b="0">
                <a:latin typeface="Open Sans"/>
                <a:ea typeface="Open Sans"/>
                <a:cs typeface="Open Sans"/>
              </a:rPr>
              <a:t>(2020) - "CO₂ y emisiones de gases de efecto invernadero". Publicado en línea en OurWorldInData.org. Obtenido de: "https://ourworldindata.org/co2-and-other-greenhouse-gas-emissions" [Recurso en línea]</a:t>
            </a:r>
          </a:p>
          <a:p>
            <a:pPr marL="457200" indent="-457200">
              <a:buAutoNum type="arabicPeriod"/>
            </a:pPr>
            <a:endParaRPr lang="en-GB" sz="1600" b="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21</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08029795"/>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1962579"/>
            <a:ext cx="493040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¿Qué significa la red cero?</a:t>
            </a:r>
          </a:p>
        </p:txBody>
      </p:sp>
      <p:sp>
        <p:nvSpPr>
          <p:cNvPr id="14" name="Title 6">
            <a:extLst>
              <a:ext uri="{FF2B5EF4-FFF2-40B4-BE49-F238E27FC236}">
                <a16:creationId xmlns:a16="http://schemas.microsoft.com/office/drawing/2014/main" id="{E8BDC559-478C-0441-8050-A2191B292325}"/>
              </a:ext>
            </a:extLst>
          </p:cNvPr>
          <p:cNvSpPr txBox="1">
            <a:spLocks/>
          </p:cNvSpPr>
          <p:nvPr/>
        </p:nvSpPr>
        <p:spPr>
          <a:xfrm>
            <a:off x="663574" y="196424"/>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9.4. Mitigación de GEI</a:t>
            </a:r>
          </a:p>
        </p:txBody>
      </p:sp>
      <p:sp>
        <p:nvSpPr>
          <p:cNvPr id="15" name="Slide Number Placeholder 3">
            <a:extLst>
              <a:ext uri="{FF2B5EF4-FFF2-40B4-BE49-F238E27FC236}">
                <a16:creationId xmlns:a16="http://schemas.microsoft.com/office/drawing/2014/main" id="{F04ED864-6433-BC41-9772-1AA4D4A19A91}"/>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22</a:t>
            </a:fld>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10246" name="Picture 6">
            <a:extLst>
              <a:ext uri="{FF2B5EF4-FFF2-40B4-BE49-F238E27FC236}">
                <a16:creationId xmlns:a16="http://schemas.microsoft.com/office/drawing/2014/main" id="{919FF374-B19B-45C5-95B0-924DBA2A0D0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084327" y="2369481"/>
            <a:ext cx="7594557" cy="397448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3">
            <a:extLst>
              <a:ext uri="{FF2B5EF4-FFF2-40B4-BE49-F238E27FC236}">
                <a16:creationId xmlns:a16="http://schemas.microsoft.com/office/drawing/2014/main" id="{1871F8AC-72C0-4345-84B8-EB0861EEBC05}"/>
              </a:ext>
            </a:extLst>
          </p:cNvPr>
          <p:cNvSpPr txBox="1">
            <a:spLocks noChangeArrowheads="1"/>
          </p:cNvSpPr>
          <p:nvPr/>
        </p:nvSpPr>
        <p:spPr>
          <a:xfrm>
            <a:off x="663574" y="6137113"/>
            <a:ext cx="3211741" cy="20891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GB" sz="1400" i="1" spc="0">
                <a:latin typeface="Open Sans"/>
                <a:ea typeface="Open Sans"/>
                <a:cs typeface="Open Sans"/>
              </a:rPr>
              <a:t>Fuente:  Instituto de Recursos Mundiales</a:t>
            </a:r>
          </a:p>
        </p:txBody>
      </p:sp>
      <p:sp>
        <p:nvSpPr>
          <p:cNvPr id="29" name="TextBox 28">
            <a:extLst>
              <a:ext uri="{FF2B5EF4-FFF2-40B4-BE49-F238E27FC236}">
                <a16:creationId xmlns:a16="http://schemas.microsoft.com/office/drawing/2014/main" id="{6D493709-3740-4644-818B-E79AE505C8E2}"/>
              </a:ext>
            </a:extLst>
          </p:cNvPr>
          <p:cNvSpPr txBox="1"/>
          <p:nvPr/>
        </p:nvSpPr>
        <p:spPr>
          <a:xfrm>
            <a:off x="663574" y="2954274"/>
            <a:ext cx="3420753" cy="1754326"/>
          </a:xfrm>
          <a:prstGeom prst="rect">
            <a:avLst/>
          </a:prstGeom>
          <a:noFill/>
        </p:spPr>
        <p:txBody>
          <a:bodyPr wrap="square">
            <a:spAutoFit/>
          </a:bodyPr>
          <a:lstStyle/>
          <a:p>
            <a:r>
              <a:rPr lang="en-US">
                <a:latin typeface="Open Sans" panose="020B0606030504020204" pitchFamily="34" charset="0"/>
                <a:ea typeface="Open Sans" panose="020B0606030504020204" pitchFamily="34" charset="0"/>
                <a:cs typeface="Open Sans" panose="020B0606030504020204" pitchFamily="34" charset="0"/>
              </a:rPr>
              <a:t>Las emisiones netas serán nulas cuando todas las emisiones de GEI liberadas por el ser humano se compensen con la eliminación de GEI de la atmósfera </a:t>
            </a: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561EA164-6629-9F41-BC0D-0C0721ED00E6}"/>
              </a:ext>
            </a:extLst>
          </p:cNvPr>
          <p:cNvSpPr/>
          <p:nvPr/>
        </p:nvSpPr>
        <p:spPr>
          <a:xfrm>
            <a:off x="8405042" y="613155"/>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21.mp3" descr="Lecture9_Slide21.mp3">
            <a:hlinkClick r:id="" action="ppaction://media"/>
            <a:extLst>
              <a:ext uri="{FF2B5EF4-FFF2-40B4-BE49-F238E27FC236}">
                <a16:creationId xmlns:a16="http://schemas.microsoft.com/office/drawing/2014/main" id="{D8B00EA5-2C0F-B049-91EC-E2277297C0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05042" y="684520"/>
            <a:ext cx="812800" cy="812800"/>
          </a:xfrm>
          <a:prstGeom prst="rect">
            <a:avLst/>
          </a:prstGeom>
        </p:spPr>
      </p:pic>
    </p:spTree>
    <p:extLst>
      <p:ext uri="{BB962C8B-B14F-4D97-AF65-F5344CB8AC3E}">
        <p14:creationId xmlns:p14="http://schemas.microsoft.com/office/powerpoint/2010/main" val="2636788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AF4E9DE4-B3FD-5C4C-B41B-1881CA98DA15}"/>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23</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Placeholder 44">
            <a:extLst>
              <a:ext uri="{FF2B5EF4-FFF2-40B4-BE49-F238E27FC236}">
                <a16:creationId xmlns:a16="http://schemas.microsoft.com/office/drawing/2014/main" id="{7B53FC5F-669F-4ADB-AE6B-A9BE45086EA9}"/>
              </a:ext>
            </a:extLst>
          </p:cNvPr>
          <p:cNvSpPr>
            <a:spLocks noGrp="1"/>
          </p:cNvSpPr>
          <p:nvPr>
            <p:ph type="body" sz="quarter" idx="15"/>
          </p:nvPr>
        </p:nvSpPr>
        <p:spPr>
          <a:xfrm>
            <a:off x="663574" y="1628751"/>
            <a:ext cx="4930402" cy="668664"/>
          </a:xfrm>
        </p:spPr>
        <p:txBody>
          <a:bodyPr/>
          <a:lstStyle/>
          <a:p>
            <a:r>
              <a:rPr lang="en-US" dirty="0" err="1">
                <a:latin typeface="Open Sans" panose="020B0606030504020204" pitchFamily="34" charset="0"/>
                <a:ea typeface="Open Sans" panose="020B0606030504020204" pitchFamily="34" charset="0"/>
                <a:cs typeface="Open Sans" panose="020B0606030504020204" pitchFamily="34" charset="0"/>
              </a:rPr>
              <a:t>Objetivos</a:t>
            </a:r>
            <a:r>
              <a:rPr lang="en-US" dirty="0">
                <a:latin typeface="Open Sans" panose="020B0606030504020204" pitchFamily="34" charset="0"/>
                <a:ea typeface="Open Sans" panose="020B0606030504020204" pitchFamily="34" charset="0"/>
                <a:cs typeface="Open Sans" panose="020B0606030504020204" pitchFamily="34" charset="0"/>
              </a:rPr>
              <a:t> de cero </a:t>
            </a:r>
            <a:r>
              <a:rPr lang="en-US" dirty="0" err="1">
                <a:latin typeface="Open Sans" panose="020B0606030504020204" pitchFamily="34" charset="0"/>
                <a:ea typeface="Open Sans" panose="020B0606030504020204" pitchFamily="34" charset="0"/>
                <a:cs typeface="Open Sans" panose="020B0606030504020204" pitchFamily="34" charset="0"/>
              </a:rPr>
              <a:t>neto</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itle 6">
            <a:extLst>
              <a:ext uri="{FF2B5EF4-FFF2-40B4-BE49-F238E27FC236}">
                <a16:creationId xmlns:a16="http://schemas.microsoft.com/office/drawing/2014/main" id="{508FB1C4-0650-423F-803F-CDFE6DD7AD00}"/>
              </a:ext>
            </a:extLst>
          </p:cNvPr>
          <p:cNvSpPr txBox="1">
            <a:spLocks/>
          </p:cNvSpPr>
          <p:nvPr/>
        </p:nvSpPr>
        <p:spPr>
          <a:xfrm>
            <a:off x="640085" y="206921"/>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9.4. </a:t>
            </a:r>
            <a:r>
              <a:rPr lang="en-US" dirty="0" err="1">
                <a:latin typeface="Open Sans" panose="020B0606030504020204" pitchFamily="34" charset="0"/>
                <a:ea typeface="Open Sans" panose="020B0606030504020204" pitchFamily="34" charset="0"/>
                <a:cs typeface="Open Sans" panose="020B0606030504020204" pitchFamily="34" charset="0"/>
              </a:rPr>
              <a:t>Mitigación</a:t>
            </a:r>
            <a:r>
              <a:rPr lang="en-US" dirty="0">
                <a:latin typeface="Open Sans" panose="020B0606030504020204" pitchFamily="34" charset="0"/>
                <a:ea typeface="Open Sans" panose="020B0606030504020204" pitchFamily="34" charset="0"/>
                <a:cs typeface="Open Sans" panose="020B0606030504020204" pitchFamily="34" charset="0"/>
              </a:rPr>
              <a:t> de GEI</a:t>
            </a:r>
          </a:p>
        </p:txBody>
      </p:sp>
      <p:pic>
        <p:nvPicPr>
          <p:cNvPr id="6" name="Picture 5">
            <a:extLst>
              <a:ext uri="{FF2B5EF4-FFF2-40B4-BE49-F238E27FC236}">
                <a16:creationId xmlns:a16="http://schemas.microsoft.com/office/drawing/2014/main" id="{F8D775DC-29A9-4DCE-BC74-A6A4D9E3FDAA}"/>
              </a:ext>
            </a:extLst>
          </p:cNvPr>
          <p:cNvPicPr>
            <a:picLocks noChangeAspect="1"/>
          </p:cNvPicPr>
          <p:nvPr/>
        </p:nvPicPr>
        <p:blipFill>
          <a:blip r:embed="rId5"/>
          <a:stretch>
            <a:fillRect/>
          </a:stretch>
        </p:blipFill>
        <p:spPr>
          <a:xfrm>
            <a:off x="4044648" y="1819686"/>
            <a:ext cx="7647406" cy="4038970"/>
          </a:xfrm>
          <a:prstGeom prst="rect">
            <a:avLst/>
          </a:prstGeom>
        </p:spPr>
      </p:pic>
      <p:sp>
        <p:nvSpPr>
          <p:cNvPr id="7" name="Rectangle 3">
            <a:extLst>
              <a:ext uri="{FF2B5EF4-FFF2-40B4-BE49-F238E27FC236}">
                <a16:creationId xmlns:a16="http://schemas.microsoft.com/office/drawing/2014/main" id="{3DA2278C-4D88-47AC-BDB4-B5A6BBC61C68}"/>
              </a:ext>
            </a:extLst>
          </p:cNvPr>
          <p:cNvSpPr txBox="1">
            <a:spLocks noChangeArrowheads="1"/>
          </p:cNvSpPr>
          <p:nvPr/>
        </p:nvSpPr>
        <p:spPr>
          <a:xfrm>
            <a:off x="4238662" y="5952238"/>
            <a:ext cx="8291240" cy="35239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GB" sz="1400" i="1" spc="0" dirty="0">
                <a:latin typeface="Open Sans"/>
                <a:ea typeface="Open Sans"/>
                <a:cs typeface="Open Sans"/>
              </a:rPr>
              <a:t>Fuente:  Net-Zero Tracker de Climate Watch, World Resources Institute (2020)</a:t>
            </a:r>
          </a:p>
        </p:txBody>
      </p:sp>
      <p:sp>
        <p:nvSpPr>
          <p:cNvPr id="8" name="TextBox 7">
            <a:extLst>
              <a:ext uri="{FF2B5EF4-FFF2-40B4-BE49-F238E27FC236}">
                <a16:creationId xmlns:a16="http://schemas.microsoft.com/office/drawing/2014/main" id="{B3B4D014-8270-4D96-99CA-E65720192FEF}"/>
              </a:ext>
            </a:extLst>
          </p:cNvPr>
          <p:cNvSpPr txBox="1"/>
          <p:nvPr/>
        </p:nvSpPr>
        <p:spPr>
          <a:xfrm>
            <a:off x="663574" y="2292137"/>
            <a:ext cx="3480521" cy="3942041"/>
          </a:xfrm>
          <a:prstGeom prst="rect">
            <a:avLst/>
          </a:prstGeom>
          <a:noFill/>
        </p:spPr>
        <p:txBody>
          <a:bodyPr wrap="square" lIns="91440" tIns="45720" rIns="91440" bIns="45720" anchor="t">
            <a:spAutoFit/>
          </a:bodyPr>
          <a:lstStyle/>
          <a:p>
            <a:pPr algn="just">
              <a:lnSpc>
                <a:spcPct val="107000"/>
              </a:lnSpc>
              <a:spcAft>
                <a:spcPts val="800"/>
              </a:spcAft>
            </a:pPr>
            <a:r>
              <a:rPr lang="en-GB" sz="1800" dirty="0">
                <a:effectLst/>
                <a:latin typeface="Open Sans"/>
                <a:ea typeface="Calibri" panose="020F0502020204030204" pitchFamily="34" charset="0"/>
                <a:cs typeface="Times New Roman"/>
              </a:rPr>
              <a:t>Los </a:t>
            </a:r>
            <a:r>
              <a:rPr lang="en-GB" sz="1800" dirty="0" err="1">
                <a:effectLst/>
                <a:latin typeface="Open Sans"/>
                <a:ea typeface="Calibri" panose="020F0502020204030204" pitchFamily="34" charset="0"/>
                <a:cs typeface="Times New Roman"/>
              </a:rPr>
              <a:t>compromisos</a:t>
            </a:r>
            <a:r>
              <a:rPr lang="en-GB" sz="1800" dirty="0">
                <a:effectLst/>
                <a:latin typeface="Open Sans"/>
                <a:ea typeface="Calibri" panose="020F0502020204030204" pitchFamily="34" charset="0"/>
                <a:cs typeface="Times New Roman"/>
              </a:rPr>
              <a:t> de cero </a:t>
            </a:r>
            <a:r>
              <a:rPr lang="en-GB" sz="1800" dirty="0" err="1">
                <a:effectLst/>
                <a:latin typeface="Open Sans"/>
                <a:ea typeface="Calibri" panose="020F0502020204030204" pitchFamily="34" charset="0"/>
                <a:cs typeface="Times New Roman"/>
              </a:rPr>
              <a:t>emisiones</a:t>
            </a:r>
            <a:r>
              <a:rPr lang="en-GB" sz="1800" dirty="0">
                <a:effectLst/>
                <a:latin typeface="Open Sans"/>
                <a:ea typeface="Calibri" panose="020F0502020204030204" pitchFamily="34" charset="0"/>
                <a:cs typeface="Times New Roman"/>
              </a:rPr>
              <a:t> </a:t>
            </a:r>
            <a:r>
              <a:rPr lang="en-GB" sz="1800" dirty="0" err="1">
                <a:effectLst/>
                <a:latin typeface="Open Sans"/>
                <a:ea typeface="Calibri" panose="020F0502020204030204" pitchFamily="34" charset="0"/>
                <a:cs typeface="Times New Roman"/>
              </a:rPr>
              <a:t>deben</a:t>
            </a:r>
            <a:r>
              <a:rPr lang="en-GB" sz="1800" dirty="0">
                <a:effectLst/>
                <a:latin typeface="Open Sans"/>
                <a:ea typeface="Calibri" panose="020F0502020204030204" pitchFamily="34" charset="0"/>
                <a:cs typeface="Times New Roman"/>
              </a:rPr>
              <a:t> ser </a:t>
            </a:r>
            <a:r>
              <a:rPr lang="en-GB" sz="1800" b="1" dirty="0" err="1">
                <a:effectLst/>
                <a:latin typeface="Open Sans"/>
                <a:ea typeface="Calibri" panose="020F0502020204030204" pitchFamily="34" charset="0"/>
                <a:cs typeface="Times New Roman"/>
              </a:rPr>
              <a:t>sólidos</a:t>
            </a:r>
            <a:r>
              <a:rPr lang="en-GB" sz="1800" b="1" dirty="0">
                <a:effectLst/>
                <a:latin typeface="Open Sans"/>
                <a:ea typeface="Calibri" panose="020F0502020204030204" pitchFamily="34" charset="0"/>
                <a:cs typeface="Times New Roman"/>
              </a:rPr>
              <a:t> y </a:t>
            </a:r>
            <a:r>
              <a:rPr lang="en-GB" sz="1800" b="1" dirty="0" err="1">
                <a:effectLst/>
                <a:latin typeface="Open Sans"/>
                <a:ea typeface="Calibri" panose="020F0502020204030204" pitchFamily="34" charset="0"/>
                <a:cs typeface="Times New Roman"/>
              </a:rPr>
              <a:t>estar</a:t>
            </a:r>
            <a:r>
              <a:rPr lang="en-GB" sz="1800" b="1" dirty="0">
                <a:effectLst/>
                <a:latin typeface="Open Sans"/>
                <a:ea typeface="Calibri" panose="020F0502020204030204" pitchFamily="34" charset="0"/>
                <a:cs typeface="Times New Roman"/>
              </a:rPr>
              <a:t> </a:t>
            </a:r>
            <a:r>
              <a:rPr lang="en-GB" sz="1800" b="1" dirty="0" err="1">
                <a:effectLst/>
                <a:latin typeface="Open Sans"/>
                <a:ea typeface="Calibri" panose="020F0502020204030204" pitchFamily="34" charset="0"/>
                <a:cs typeface="Times New Roman"/>
              </a:rPr>
              <a:t>claramente</a:t>
            </a:r>
            <a:r>
              <a:rPr lang="en-GB" sz="1800" b="1" dirty="0">
                <a:effectLst/>
                <a:latin typeface="Open Sans"/>
                <a:ea typeface="Calibri" panose="020F0502020204030204" pitchFamily="34" charset="0"/>
                <a:cs typeface="Times New Roman"/>
              </a:rPr>
              <a:t> </a:t>
            </a:r>
            <a:r>
              <a:rPr lang="en-GB" sz="1800" b="1" dirty="0" err="1">
                <a:effectLst/>
                <a:latin typeface="Open Sans"/>
                <a:ea typeface="Calibri" panose="020F0502020204030204" pitchFamily="34" charset="0"/>
                <a:cs typeface="Times New Roman"/>
              </a:rPr>
              <a:t>definidos</a:t>
            </a:r>
            <a:r>
              <a:rPr lang="en-GB" sz="1800" b="1" dirty="0">
                <a:effectLst/>
                <a:latin typeface="Open Sans"/>
                <a:ea typeface="Calibri" panose="020F0502020204030204" pitchFamily="34" charset="0"/>
                <a:cs typeface="Times New Roman"/>
              </a:rPr>
              <a:t> para </a:t>
            </a:r>
            <a:r>
              <a:rPr lang="en-GB" sz="1800" dirty="0" err="1">
                <a:effectLst/>
                <a:latin typeface="Open Sans"/>
                <a:ea typeface="Calibri" panose="020F0502020204030204" pitchFamily="34" charset="0"/>
                <a:cs typeface="Times New Roman"/>
              </a:rPr>
              <a:t>poder</a:t>
            </a:r>
            <a:r>
              <a:rPr lang="en-GB" sz="1800" dirty="0">
                <a:effectLst/>
                <a:latin typeface="Open Sans"/>
                <a:ea typeface="Calibri" panose="020F0502020204030204" pitchFamily="34" charset="0"/>
                <a:cs typeface="Times New Roman"/>
              </a:rPr>
              <a:t> </a:t>
            </a:r>
            <a:r>
              <a:rPr lang="en-GB" sz="1800" dirty="0" err="1">
                <a:effectLst/>
                <a:latin typeface="Open Sans"/>
                <a:ea typeface="Calibri" panose="020F0502020204030204" pitchFamily="34" charset="0"/>
                <a:cs typeface="Times New Roman"/>
              </a:rPr>
              <a:t>avanzar</a:t>
            </a:r>
            <a:r>
              <a:rPr lang="en-GB" sz="1800" dirty="0">
                <a:effectLst/>
                <a:latin typeface="Open Sans"/>
                <a:ea typeface="Calibri" panose="020F0502020204030204" pitchFamily="34" charset="0"/>
                <a:cs typeface="Times New Roman"/>
              </a:rPr>
              <a:t> </a:t>
            </a:r>
            <a:r>
              <a:rPr lang="en-GB" sz="1800" dirty="0" err="1">
                <a:effectLst/>
                <a:latin typeface="Open Sans"/>
                <a:ea typeface="Calibri" panose="020F0502020204030204" pitchFamily="34" charset="0"/>
                <a:cs typeface="Times New Roman"/>
              </a:rPr>
              <a:t>en</a:t>
            </a:r>
            <a:r>
              <a:rPr lang="en-GB" sz="1800" dirty="0">
                <a:effectLst/>
                <a:latin typeface="Open Sans"/>
                <a:ea typeface="Calibri" panose="020F0502020204030204" pitchFamily="34" charset="0"/>
                <a:cs typeface="Times New Roman"/>
              </a:rPr>
              <a:t> la </a:t>
            </a:r>
            <a:r>
              <a:rPr lang="en-GB" sz="1800" dirty="0" err="1">
                <a:effectLst/>
                <a:latin typeface="Open Sans"/>
                <a:ea typeface="Calibri" panose="020F0502020204030204" pitchFamily="34" charset="0"/>
                <a:cs typeface="Times New Roman"/>
              </a:rPr>
              <a:t>acción</a:t>
            </a:r>
            <a:r>
              <a:rPr lang="en-GB" sz="1800" dirty="0">
                <a:effectLst/>
                <a:latin typeface="Open Sans"/>
                <a:ea typeface="Calibri" panose="020F0502020204030204" pitchFamily="34" charset="0"/>
                <a:cs typeface="Times New Roman"/>
              </a:rPr>
              <a:t> </a:t>
            </a:r>
            <a:r>
              <a:rPr lang="en-GB" sz="1800" dirty="0" err="1">
                <a:effectLst/>
                <a:latin typeface="Open Sans"/>
                <a:ea typeface="Calibri" panose="020F0502020204030204" pitchFamily="34" charset="0"/>
                <a:cs typeface="Times New Roman"/>
              </a:rPr>
              <a:t>climática</a:t>
            </a:r>
            <a:r>
              <a:rPr lang="en-GB" sz="1800" dirty="0">
                <a:effectLst/>
                <a:latin typeface="Open Sans"/>
                <a:ea typeface="Calibri" panose="020F0502020204030204" pitchFamily="34" charset="0"/>
                <a:cs typeface="Times New Roman"/>
              </a:rPr>
              <a:t>.</a:t>
            </a:r>
          </a:p>
          <a:p>
            <a:pPr marL="285750" indent="-285750" algn="just">
              <a:lnSpc>
                <a:spcPct val="107000"/>
              </a:lnSpc>
              <a:spcAft>
                <a:spcPts val="800"/>
              </a:spcAft>
              <a:buFont typeface="Arial" panose="020B0604020202020204" pitchFamily="34" charset="0"/>
              <a:buChar char="•"/>
            </a:pPr>
            <a:r>
              <a:rPr lang="en-GB" dirty="0" err="1">
                <a:latin typeface="Open Sans"/>
                <a:ea typeface="Calibri" panose="020F0502020204030204" pitchFamily="34" charset="0"/>
                <a:cs typeface="Times New Roman"/>
              </a:rPr>
              <a:t>Claridad</a:t>
            </a:r>
            <a:r>
              <a:rPr lang="en-GB" dirty="0">
                <a:latin typeface="Open Sans"/>
                <a:ea typeface="Calibri" panose="020F0502020204030204" pitchFamily="34" charset="0"/>
                <a:cs typeface="Times New Roman"/>
              </a:rPr>
              <a:t> </a:t>
            </a:r>
            <a:r>
              <a:rPr lang="en-GB" dirty="0" err="1">
                <a:latin typeface="Open Sans"/>
                <a:ea typeface="Calibri" panose="020F0502020204030204" pitchFamily="34" charset="0"/>
                <a:cs typeface="Times New Roman"/>
              </a:rPr>
              <a:t>sobre</a:t>
            </a:r>
            <a:r>
              <a:rPr lang="en-GB" dirty="0">
                <a:latin typeface="Open Sans"/>
                <a:ea typeface="Calibri" panose="020F0502020204030204" pitchFamily="34" charset="0"/>
                <a:cs typeface="Times New Roman"/>
              </a:rPr>
              <a:t> las </a:t>
            </a:r>
            <a:r>
              <a:rPr lang="en-GB" dirty="0" err="1">
                <a:latin typeface="Open Sans"/>
                <a:ea typeface="Calibri" panose="020F0502020204030204" pitchFamily="34" charset="0"/>
                <a:cs typeface="Times New Roman"/>
              </a:rPr>
              <a:t>reducciones</a:t>
            </a:r>
            <a:r>
              <a:rPr lang="en-GB" dirty="0">
                <a:latin typeface="Open Sans"/>
                <a:ea typeface="Calibri" panose="020F0502020204030204" pitchFamily="34" charset="0"/>
                <a:cs typeface="Times New Roman"/>
              </a:rPr>
              <a:t> de </a:t>
            </a:r>
            <a:r>
              <a:rPr lang="en-GB" dirty="0" err="1">
                <a:latin typeface="Open Sans"/>
                <a:ea typeface="Calibri" panose="020F0502020204030204" pitchFamily="34" charset="0"/>
                <a:cs typeface="Times New Roman"/>
              </a:rPr>
              <a:t>emisiones</a:t>
            </a:r>
            <a:r>
              <a:rPr lang="en-GB" dirty="0">
                <a:latin typeface="Open Sans"/>
                <a:ea typeface="Calibri" panose="020F0502020204030204" pitchFamily="34" charset="0"/>
                <a:cs typeface="Times New Roman"/>
              </a:rPr>
              <a:t> que se </a:t>
            </a:r>
            <a:r>
              <a:rPr lang="en-GB" dirty="0" err="1">
                <a:latin typeface="Open Sans"/>
                <a:ea typeface="Calibri" panose="020F0502020204030204" pitchFamily="34" charset="0"/>
                <a:cs typeface="Times New Roman"/>
              </a:rPr>
              <a:t>producen</a:t>
            </a:r>
            <a:r>
              <a:rPr lang="en-GB" dirty="0">
                <a:latin typeface="Open Sans"/>
                <a:ea typeface="Calibri" panose="020F0502020204030204" pitchFamily="34" charset="0"/>
                <a:cs typeface="Times New Roman"/>
              </a:rPr>
              <a:t> </a:t>
            </a:r>
            <a:r>
              <a:rPr lang="en-GB" dirty="0" err="1">
                <a:latin typeface="Open Sans"/>
                <a:ea typeface="Calibri" panose="020F0502020204030204" pitchFamily="34" charset="0"/>
                <a:cs typeface="Times New Roman"/>
              </a:rPr>
              <a:t>dentro</a:t>
            </a:r>
            <a:r>
              <a:rPr lang="en-GB" dirty="0">
                <a:latin typeface="Open Sans"/>
                <a:ea typeface="Calibri" panose="020F0502020204030204" pitchFamily="34" charset="0"/>
                <a:cs typeface="Times New Roman"/>
              </a:rPr>
              <a:t> de las </a:t>
            </a:r>
            <a:r>
              <a:rPr lang="en-GB" dirty="0" err="1">
                <a:latin typeface="Open Sans"/>
                <a:ea typeface="Calibri" panose="020F0502020204030204" pitchFamily="34" charset="0"/>
                <a:cs typeface="Times New Roman"/>
              </a:rPr>
              <a:t>fronteras</a:t>
            </a:r>
            <a:r>
              <a:rPr lang="en-GB" dirty="0">
                <a:latin typeface="Open Sans"/>
                <a:ea typeface="Calibri" panose="020F0502020204030204" pitchFamily="34" charset="0"/>
                <a:cs typeface="Times New Roman"/>
              </a:rPr>
              <a:t> del </a:t>
            </a:r>
            <a:r>
              <a:rPr lang="en-GB" dirty="0" err="1">
                <a:latin typeface="Open Sans"/>
                <a:ea typeface="Calibri" panose="020F0502020204030204" pitchFamily="34" charset="0"/>
                <a:cs typeface="Times New Roman"/>
              </a:rPr>
              <a:t>país</a:t>
            </a:r>
            <a:r>
              <a:rPr lang="en-GB" dirty="0">
                <a:latin typeface="Open Sans"/>
                <a:ea typeface="Calibri" panose="020F0502020204030204" pitchFamily="34" charset="0"/>
                <a:cs typeface="Times New Roman"/>
              </a:rPr>
              <a:t> </a:t>
            </a:r>
            <a:endParaRPr lang="en-GB" dirty="0">
              <a:latin typeface="Open Sans"/>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en-GB" dirty="0" err="1">
                <a:latin typeface="Open Sans"/>
                <a:ea typeface="Calibri" panose="020F0502020204030204" pitchFamily="34" charset="0"/>
                <a:cs typeface="Times New Roman"/>
              </a:rPr>
              <a:t>Objetivos</a:t>
            </a:r>
            <a:r>
              <a:rPr lang="en-GB" dirty="0">
                <a:latin typeface="Open Sans"/>
                <a:ea typeface="Calibri" panose="020F0502020204030204" pitchFamily="34" charset="0"/>
                <a:cs typeface="Times New Roman"/>
              </a:rPr>
              <a:t> de </a:t>
            </a:r>
            <a:r>
              <a:rPr lang="en-GB" dirty="0" err="1">
                <a:latin typeface="Open Sans"/>
                <a:ea typeface="Calibri" panose="020F0502020204030204" pitchFamily="34" charset="0"/>
                <a:cs typeface="Times New Roman"/>
              </a:rPr>
              <a:t>reducción</a:t>
            </a:r>
            <a:r>
              <a:rPr lang="en-GB" dirty="0">
                <a:latin typeface="Open Sans"/>
                <a:ea typeface="Calibri" panose="020F0502020204030204" pitchFamily="34" charset="0"/>
                <a:cs typeface="Times New Roman"/>
              </a:rPr>
              <a:t> de </a:t>
            </a:r>
            <a:r>
              <a:rPr lang="en-GB" dirty="0" err="1">
                <a:latin typeface="Open Sans"/>
                <a:ea typeface="Calibri" panose="020F0502020204030204" pitchFamily="34" charset="0"/>
                <a:cs typeface="Times New Roman"/>
              </a:rPr>
              <a:t>emisiones</a:t>
            </a:r>
            <a:r>
              <a:rPr lang="en-GB" dirty="0">
                <a:latin typeface="Open Sans"/>
                <a:ea typeface="Calibri" panose="020F0502020204030204" pitchFamily="34" charset="0"/>
                <a:cs typeface="Times New Roman"/>
              </a:rPr>
              <a:t> </a:t>
            </a:r>
            <a:r>
              <a:rPr lang="en-GB" dirty="0" err="1">
                <a:latin typeface="Open Sans"/>
                <a:ea typeface="Calibri" panose="020F0502020204030204" pitchFamily="34" charset="0"/>
                <a:cs typeface="Times New Roman"/>
              </a:rPr>
              <a:t>por</a:t>
            </a:r>
            <a:r>
              <a:rPr lang="en-GB" dirty="0">
                <a:latin typeface="Open Sans"/>
                <a:ea typeface="Calibri" panose="020F0502020204030204" pitchFamily="34" charset="0"/>
                <a:cs typeface="Times New Roman"/>
              </a:rPr>
              <a:t> </a:t>
            </a:r>
            <a:r>
              <a:rPr lang="en-GB" dirty="0" err="1">
                <a:latin typeface="Open Sans"/>
                <a:ea typeface="Calibri" panose="020F0502020204030204" pitchFamily="34" charset="0"/>
                <a:cs typeface="Times New Roman"/>
              </a:rPr>
              <a:t>separado</a:t>
            </a:r>
            <a:r>
              <a:rPr lang="en-GB" dirty="0">
                <a:latin typeface="Open Sans"/>
                <a:ea typeface="Calibri" panose="020F0502020204030204" pitchFamily="34" charset="0"/>
                <a:cs typeface="Times New Roman"/>
              </a:rPr>
              <a:t> </a:t>
            </a:r>
            <a:endParaRPr lang="en-GB" dirty="0">
              <a:latin typeface="Open Sans"/>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en-GB" dirty="0" err="1">
                <a:latin typeface="Open Sans"/>
                <a:ea typeface="Calibri" panose="020F0502020204030204" pitchFamily="34" charset="0"/>
                <a:cs typeface="Times New Roman"/>
              </a:rPr>
              <a:t>Hitos</a:t>
            </a:r>
            <a:r>
              <a:rPr lang="en-GB" dirty="0">
                <a:latin typeface="Open Sans"/>
                <a:ea typeface="Calibri" panose="020F0502020204030204" pitchFamily="34" charset="0"/>
                <a:cs typeface="Times New Roman"/>
              </a:rPr>
              <a:t> </a:t>
            </a:r>
            <a:r>
              <a:rPr lang="en-GB" dirty="0" err="1">
                <a:latin typeface="Open Sans"/>
                <a:ea typeface="Calibri" panose="020F0502020204030204" pitchFamily="34" charset="0"/>
                <a:cs typeface="Times New Roman"/>
              </a:rPr>
              <a:t>intermedios</a:t>
            </a:r>
            <a:endParaRPr lang="en-GB" sz="1800" dirty="0">
              <a:effectLst/>
              <a:latin typeface="Open Sans"/>
              <a:ea typeface="Calibri" panose="020F0502020204030204" pitchFamily="34" charset="0"/>
              <a:cs typeface="Times New Roman"/>
            </a:endParaRPr>
          </a:p>
        </p:txBody>
      </p:sp>
      <p:sp>
        <p:nvSpPr>
          <p:cNvPr id="13" name="Oval 12">
            <a:extLst>
              <a:ext uri="{FF2B5EF4-FFF2-40B4-BE49-F238E27FC236}">
                <a16:creationId xmlns:a16="http://schemas.microsoft.com/office/drawing/2014/main" id="{CC57E847-FD1C-074F-920E-0DA1D842ECE0}"/>
              </a:ext>
            </a:extLst>
          </p:cNvPr>
          <p:cNvSpPr/>
          <p:nvPr/>
        </p:nvSpPr>
        <p:spPr>
          <a:xfrm>
            <a:off x="7428752" y="5769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22.mp3" descr="Lecture9_Slide22.mp3">
            <a:hlinkClick r:id="" action="ppaction://media"/>
            <a:extLst>
              <a:ext uri="{FF2B5EF4-FFF2-40B4-BE49-F238E27FC236}">
                <a16:creationId xmlns:a16="http://schemas.microsoft.com/office/drawing/2014/main" id="{42E926C1-A0B3-B945-9997-CCA0A8B3FA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00117" y="622802"/>
            <a:ext cx="812800" cy="812800"/>
          </a:xfrm>
          <a:prstGeom prst="rect">
            <a:avLst/>
          </a:prstGeom>
        </p:spPr>
      </p:pic>
    </p:spTree>
    <p:extLst>
      <p:ext uri="{BB962C8B-B14F-4D97-AF65-F5344CB8AC3E}">
        <p14:creationId xmlns:p14="http://schemas.microsoft.com/office/powerpoint/2010/main" val="36250363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C99F0946-DF00-4941-90BF-60F2F1C48F0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24</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8" name="Text Placeholder 44">
            <a:extLst>
              <a:ext uri="{FF2B5EF4-FFF2-40B4-BE49-F238E27FC236}">
                <a16:creationId xmlns:a16="http://schemas.microsoft.com/office/drawing/2014/main" id="{A350359F-D985-4290-9A4E-B87E5C112B20}"/>
              </a:ext>
            </a:extLst>
          </p:cNvPr>
          <p:cNvSpPr>
            <a:spLocks noGrp="1"/>
          </p:cNvSpPr>
          <p:nvPr>
            <p:ph type="body" sz="quarter" idx="15"/>
          </p:nvPr>
        </p:nvSpPr>
        <p:spPr>
          <a:xfrm>
            <a:off x="687062" y="1586820"/>
            <a:ext cx="4610152" cy="491287"/>
          </a:xfrm>
        </p:spPr>
        <p:txBody>
          <a:bodyPr/>
          <a:lstStyle/>
          <a:p>
            <a:r>
              <a:rPr lang="en-US" dirty="0" err="1">
                <a:latin typeface="Open Sans" panose="020B0606030504020204" pitchFamily="34" charset="0"/>
                <a:ea typeface="Open Sans" panose="020B0606030504020204" pitchFamily="34" charset="0"/>
                <a:cs typeface="Open Sans" panose="020B0606030504020204" pitchFamily="34" charset="0"/>
              </a:rPr>
              <a:t>Impulsores</a:t>
            </a:r>
            <a:r>
              <a:rPr lang="en-US" dirty="0">
                <a:latin typeface="Open Sans" panose="020B0606030504020204" pitchFamily="34" charset="0"/>
                <a:ea typeface="Open Sans" panose="020B0606030504020204" pitchFamily="34" charset="0"/>
                <a:cs typeface="Open Sans" panose="020B0606030504020204" pitchFamily="34" charset="0"/>
              </a:rPr>
              <a:t> de las </a:t>
            </a:r>
            <a:r>
              <a:rPr lang="en-US" dirty="0" err="1">
                <a:latin typeface="Open Sans" panose="020B0606030504020204" pitchFamily="34" charset="0"/>
                <a:ea typeface="Open Sans" panose="020B0606030504020204" pitchFamily="34" charset="0"/>
                <a:cs typeface="Open Sans" panose="020B0606030504020204" pitchFamily="34" charset="0"/>
              </a:rPr>
              <a:t>emisiones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itle 6">
            <a:extLst>
              <a:ext uri="{FF2B5EF4-FFF2-40B4-BE49-F238E27FC236}">
                <a16:creationId xmlns:a16="http://schemas.microsoft.com/office/drawing/2014/main" id="{B96DBC30-17DE-4D97-8906-F30B3468A513}"/>
              </a:ext>
            </a:extLst>
          </p:cNvPr>
          <p:cNvSpPr txBox="1">
            <a:spLocks/>
          </p:cNvSpPr>
          <p:nvPr/>
        </p:nvSpPr>
        <p:spPr>
          <a:xfrm>
            <a:off x="663574" y="217646"/>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9.4. </a:t>
            </a:r>
            <a:r>
              <a:rPr lang="en-US" dirty="0" err="1">
                <a:latin typeface="Open Sans" panose="020B0606030504020204" pitchFamily="34" charset="0"/>
                <a:ea typeface="Open Sans" panose="020B0606030504020204" pitchFamily="34" charset="0"/>
                <a:cs typeface="Open Sans" panose="020B0606030504020204" pitchFamily="34" charset="0"/>
              </a:rPr>
              <a:t>Mitigación</a:t>
            </a:r>
            <a:r>
              <a:rPr lang="en-US" dirty="0">
                <a:latin typeface="Open Sans" panose="020B0606030504020204" pitchFamily="34" charset="0"/>
                <a:ea typeface="Open Sans" panose="020B0606030504020204" pitchFamily="34" charset="0"/>
                <a:cs typeface="Open Sans" panose="020B0606030504020204" pitchFamily="34" charset="0"/>
              </a:rPr>
              <a:t> de GEI</a:t>
            </a:r>
          </a:p>
        </p:txBody>
      </p:sp>
      <p:pic>
        <p:nvPicPr>
          <p:cNvPr id="22" name="Picture 21">
            <a:extLst>
              <a:ext uri="{FF2B5EF4-FFF2-40B4-BE49-F238E27FC236}">
                <a16:creationId xmlns:a16="http://schemas.microsoft.com/office/drawing/2014/main" id="{65F8E69A-3BE4-47DD-A30E-3FDC080F7CB5}"/>
              </a:ext>
            </a:extLst>
          </p:cNvPr>
          <p:cNvPicPr>
            <a:picLocks noChangeAspect="1"/>
          </p:cNvPicPr>
          <p:nvPr/>
        </p:nvPicPr>
        <p:blipFill>
          <a:blip r:embed="rId5"/>
          <a:stretch>
            <a:fillRect/>
          </a:stretch>
        </p:blipFill>
        <p:spPr>
          <a:xfrm>
            <a:off x="4035921" y="2078107"/>
            <a:ext cx="6302676" cy="4230430"/>
          </a:xfrm>
          <a:prstGeom prst="rect">
            <a:avLst/>
          </a:prstGeom>
        </p:spPr>
      </p:pic>
      <p:sp>
        <p:nvSpPr>
          <p:cNvPr id="24" name="TextBox 23">
            <a:extLst>
              <a:ext uri="{FF2B5EF4-FFF2-40B4-BE49-F238E27FC236}">
                <a16:creationId xmlns:a16="http://schemas.microsoft.com/office/drawing/2014/main" id="{F835B4B3-9D24-4CD7-8445-41B40A52BC09}"/>
              </a:ext>
            </a:extLst>
          </p:cNvPr>
          <p:cNvSpPr txBox="1"/>
          <p:nvPr/>
        </p:nvSpPr>
        <p:spPr>
          <a:xfrm>
            <a:off x="663574" y="6087982"/>
            <a:ext cx="4213226" cy="307777"/>
          </a:xfrm>
          <a:prstGeom prst="rect">
            <a:avLst/>
          </a:prstGeom>
          <a:noFill/>
        </p:spPr>
        <p:txBody>
          <a:bodyPr wrap="square" lIns="91440" tIns="45720" rIns="91440" bIns="45720" anchor="t">
            <a:spAutoFit/>
          </a:bodyPr>
          <a:lstStyle/>
          <a:p>
            <a:r>
              <a:rPr lang="en-US" sz="1400" b="0" i="1">
                <a:latin typeface="Open Sans"/>
                <a:ea typeface="Open Sans"/>
                <a:cs typeface="Open Sans"/>
              </a:rPr>
              <a:t>Fuente: OurWorldinData.org</a:t>
            </a:r>
            <a:endParaRPr lang="en-GB" sz="1400" i="1">
              <a:latin typeface="Open Sans"/>
              <a:ea typeface="Open Sans"/>
              <a:cs typeface="Open Sans"/>
            </a:endParaRPr>
          </a:p>
        </p:txBody>
      </p:sp>
      <p:sp>
        <p:nvSpPr>
          <p:cNvPr id="8" name="Oval 7">
            <a:extLst>
              <a:ext uri="{FF2B5EF4-FFF2-40B4-BE49-F238E27FC236}">
                <a16:creationId xmlns:a16="http://schemas.microsoft.com/office/drawing/2014/main" id="{67FB6452-481A-874D-B1BC-BF12CB8885C0}"/>
              </a:ext>
            </a:extLst>
          </p:cNvPr>
          <p:cNvSpPr/>
          <p:nvPr/>
        </p:nvSpPr>
        <p:spPr>
          <a:xfrm>
            <a:off x="7115894" y="63129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23.mp3" descr="Lecture9_Slide23.mp3">
            <a:hlinkClick r:id="" action="ppaction://media"/>
            <a:extLst>
              <a:ext uri="{FF2B5EF4-FFF2-40B4-BE49-F238E27FC236}">
                <a16:creationId xmlns:a16="http://schemas.microsoft.com/office/drawing/2014/main" id="{11FD7D95-A007-B945-B6F1-6DAA65F7C5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87259" y="708570"/>
            <a:ext cx="812800" cy="812800"/>
          </a:xfrm>
          <a:prstGeom prst="rect">
            <a:avLst/>
          </a:prstGeom>
        </p:spPr>
      </p:pic>
    </p:spTree>
    <p:extLst>
      <p:ext uri="{BB962C8B-B14F-4D97-AF65-F5344CB8AC3E}">
        <p14:creationId xmlns:p14="http://schemas.microsoft.com/office/powerpoint/2010/main" val="36016403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6">
            <a:extLst>
              <a:ext uri="{FF2B5EF4-FFF2-40B4-BE49-F238E27FC236}">
                <a16:creationId xmlns:a16="http://schemas.microsoft.com/office/drawing/2014/main" id="{B1341A1C-0214-4A3D-A34A-3B606516C087}"/>
              </a:ext>
            </a:extLst>
          </p:cNvPr>
          <p:cNvSpPr>
            <a:spLocks noGrp="1"/>
          </p:cNvSpPr>
          <p:nvPr>
            <p:ph type="title"/>
          </p:nvPr>
        </p:nvSpPr>
        <p:spPr>
          <a:xfrm>
            <a:off x="662055" y="243592"/>
            <a:ext cx="10119755" cy="1325563"/>
          </a:xfrm>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9.4. </a:t>
            </a:r>
            <a:r>
              <a:rPr lang="en-US" dirty="0" err="1">
                <a:latin typeface="Open Sans" panose="020B0606030504020204" pitchFamily="34" charset="0"/>
                <a:ea typeface="Open Sans" panose="020B0606030504020204" pitchFamily="34" charset="0"/>
                <a:cs typeface="Open Sans" panose="020B0606030504020204" pitchFamily="34" charset="0"/>
              </a:rPr>
              <a:t>Mitigación</a:t>
            </a:r>
            <a:r>
              <a:rPr lang="en-US" dirty="0">
                <a:latin typeface="Open Sans" panose="020B0606030504020204" pitchFamily="34" charset="0"/>
                <a:ea typeface="Open Sans" panose="020B0606030504020204" pitchFamily="34" charset="0"/>
                <a:cs typeface="Open Sans" panose="020B0606030504020204" pitchFamily="34" charset="0"/>
              </a:rPr>
              <a:t> de GEI</a:t>
            </a:r>
            <a:endParaRPr lang="en-US" sz="36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49BB09D3-3A10-4C4C-8EEA-5EF611B5D16E}"/>
              </a:ext>
            </a:extLst>
          </p:cNvPr>
          <p:cNvSpPr>
            <a:spLocks noGrp="1"/>
          </p:cNvSpPr>
          <p:nvPr>
            <p:ph type="body" sz="quarter" idx="15"/>
          </p:nvPr>
        </p:nvSpPr>
        <p:spPr>
          <a:xfrm>
            <a:off x="662055" y="2164960"/>
            <a:ext cx="328985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Coste de la reducción</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25" name="Slide Number Placeholder 3">
            <a:extLst>
              <a:ext uri="{FF2B5EF4-FFF2-40B4-BE49-F238E27FC236}">
                <a16:creationId xmlns:a16="http://schemas.microsoft.com/office/drawing/2014/main" id="{FDA2EB01-8094-6746-8DFF-84BD7EF51691}"/>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25</a:t>
            </a:fld>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C39D6650-150F-4282-BD98-5D7B23BA4939}"/>
              </a:ext>
            </a:extLst>
          </p:cNvPr>
          <p:cNvPicPr>
            <a:picLocks noChangeAspect="1"/>
          </p:cNvPicPr>
          <p:nvPr/>
        </p:nvPicPr>
        <p:blipFill>
          <a:blip r:embed="rId5"/>
          <a:stretch>
            <a:fillRect/>
          </a:stretch>
        </p:blipFill>
        <p:spPr>
          <a:xfrm>
            <a:off x="5376079" y="2012231"/>
            <a:ext cx="6160886" cy="4235620"/>
          </a:xfrm>
          <a:prstGeom prst="rect">
            <a:avLst/>
          </a:prstGeom>
        </p:spPr>
      </p:pic>
      <p:sp>
        <p:nvSpPr>
          <p:cNvPr id="6" name="TextBox 5">
            <a:extLst>
              <a:ext uri="{FF2B5EF4-FFF2-40B4-BE49-F238E27FC236}">
                <a16:creationId xmlns:a16="http://schemas.microsoft.com/office/drawing/2014/main" id="{54011336-D645-4AC4-84BC-45E6DD1884E2}"/>
              </a:ext>
            </a:extLst>
          </p:cNvPr>
          <p:cNvSpPr txBox="1"/>
          <p:nvPr/>
        </p:nvSpPr>
        <p:spPr>
          <a:xfrm>
            <a:off x="663574" y="6093150"/>
            <a:ext cx="4646931" cy="307777"/>
          </a:xfrm>
          <a:prstGeom prst="rect">
            <a:avLst/>
          </a:prstGeom>
          <a:noFill/>
        </p:spPr>
        <p:txBody>
          <a:bodyPr wrap="square" lIns="91440" tIns="45720" rIns="91440" bIns="45720" anchor="t">
            <a:spAutoFit/>
          </a:bodyPr>
          <a:lstStyle/>
          <a:p>
            <a:r>
              <a:rPr lang="en-US" sz="1400" b="0" i="1">
                <a:latin typeface="Open Sans"/>
                <a:ea typeface="Open Sans"/>
                <a:cs typeface="Open Sans"/>
              </a:rPr>
              <a:t>Fuente: McKinsey and Company vía OurWorldinData.org</a:t>
            </a:r>
            <a:endParaRPr lang="en-GB" sz="1400" i="1">
              <a:latin typeface="Open Sans"/>
              <a:ea typeface="Open Sans"/>
              <a:cs typeface="Open Sans"/>
            </a:endParaRPr>
          </a:p>
        </p:txBody>
      </p:sp>
      <p:sp>
        <p:nvSpPr>
          <p:cNvPr id="8" name="TextBox 7">
            <a:extLst>
              <a:ext uri="{FF2B5EF4-FFF2-40B4-BE49-F238E27FC236}">
                <a16:creationId xmlns:a16="http://schemas.microsoft.com/office/drawing/2014/main" id="{BC0646A5-86AD-46D6-B05D-7F0250BC5EF8}"/>
              </a:ext>
            </a:extLst>
          </p:cNvPr>
          <p:cNvSpPr txBox="1"/>
          <p:nvPr/>
        </p:nvSpPr>
        <p:spPr>
          <a:xfrm>
            <a:off x="662055" y="3147214"/>
            <a:ext cx="4441489" cy="2031325"/>
          </a:xfrm>
          <a:prstGeom prst="rect">
            <a:avLst/>
          </a:prstGeom>
          <a:noFill/>
        </p:spPr>
        <p:txBody>
          <a:bodyPr wrap="square">
            <a:spAutoFit/>
          </a:bodyPr>
          <a:lstStyle/>
          <a:p>
            <a:pPr algn="just"/>
            <a:r>
              <a:rPr lang="en-GB" dirty="0">
                <a:latin typeface="Open Sans" panose="020B0606030504020204" pitchFamily="34" charset="0"/>
                <a:ea typeface="Open Sans" panose="020B0606030504020204" pitchFamily="34" charset="0"/>
                <a:cs typeface="Open Sans" panose="020B0606030504020204" pitchFamily="34" charset="0"/>
              </a:rPr>
              <a:t>Si se </a:t>
            </a:r>
            <a:r>
              <a:rPr lang="en-GB" dirty="0" err="1">
                <a:latin typeface="Open Sans" panose="020B0606030504020204" pitchFamily="34" charset="0"/>
                <a:ea typeface="Open Sans" panose="020B0606030504020204" pitchFamily="34" charset="0"/>
                <a:cs typeface="Open Sans" panose="020B0606030504020204" pitchFamily="34" charset="0"/>
              </a:rPr>
              <a:t>aprovechan</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todas</a:t>
            </a:r>
            <a:r>
              <a:rPr lang="en-GB" sz="1800" dirty="0">
                <a:effectLst/>
                <a:latin typeface="Open Sans" panose="020B0606030504020204" pitchFamily="34" charset="0"/>
                <a:ea typeface="Open Sans" panose="020B0606030504020204" pitchFamily="34" charset="0"/>
                <a:cs typeface="Open Sans" panose="020B0606030504020204" pitchFamily="34" charset="0"/>
              </a:rPr>
              <a:t> las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oportunidades</a:t>
            </a:r>
            <a:r>
              <a:rPr lang="en-GB" sz="1800" dirty="0">
                <a:effectLst/>
                <a:latin typeface="Open Sans" panose="020B0606030504020204" pitchFamily="34" charset="0"/>
                <a:ea typeface="Open Sans" panose="020B0606030504020204" pitchFamily="34" charset="0"/>
                <a:cs typeface="Open Sans" panose="020B0606030504020204" pitchFamily="34" charset="0"/>
              </a:rPr>
              <a:t> de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reducción</a:t>
            </a:r>
            <a:r>
              <a:rPr lang="en-GB" sz="1800" dirty="0">
                <a:effectLst/>
                <a:latin typeface="Open Sans" panose="020B0606030504020204" pitchFamily="34" charset="0"/>
                <a:ea typeface="Open Sans" panose="020B0606030504020204" pitchFamily="34" charset="0"/>
                <a:cs typeface="Open Sans" panose="020B0606030504020204" pitchFamily="34" charset="0"/>
              </a:rPr>
              <a:t> de bajo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coste</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disponibles</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en</a:t>
            </a:r>
            <a:r>
              <a:rPr lang="en-GB" sz="1800" dirty="0">
                <a:effectLst/>
                <a:latin typeface="Open Sans" panose="020B0606030504020204" pitchFamily="34" charset="0"/>
                <a:ea typeface="Open Sans" panose="020B0606030504020204" pitchFamily="34" charset="0"/>
                <a:cs typeface="Open Sans" panose="020B0606030504020204" pitchFamily="34" charset="0"/>
              </a:rPr>
              <a:t> la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actualidad</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el</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coste</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económico</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mundial</a:t>
            </a:r>
            <a:r>
              <a:rPr lang="en-GB" sz="1800" dirty="0">
                <a:effectLst/>
                <a:latin typeface="Open Sans" panose="020B0606030504020204" pitchFamily="34" charset="0"/>
                <a:ea typeface="Open Sans" panose="020B0606030504020204" pitchFamily="34" charset="0"/>
                <a:cs typeface="Open Sans" panose="020B0606030504020204" pitchFamily="34" charset="0"/>
              </a:rPr>
              <a:t> total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sería</a:t>
            </a:r>
            <a:r>
              <a:rPr lang="en-GB" sz="1800" dirty="0">
                <a:effectLst/>
                <a:latin typeface="Open Sans" panose="020B0606030504020204" pitchFamily="34" charset="0"/>
                <a:ea typeface="Open Sans" panose="020B0606030504020204" pitchFamily="34" charset="0"/>
                <a:cs typeface="Open Sans" panose="020B0606030504020204" pitchFamily="34" charset="0"/>
              </a:rPr>
              <a:t> de 200 a 350.000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millones</a:t>
            </a:r>
            <a:r>
              <a:rPr lang="en-GB" sz="1800" dirty="0">
                <a:effectLst/>
                <a:latin typeface="Open Sans" panose="020B0606030504020204" pitchFamily="34" charset="0"/>
                <a:ea typeface="Open Sans" panose="020B0606030504020204" pitchFamily="34" charset="0"/>
                <a:cs typeface="Open Sans" panose="020B0606030504020204" pitchFamily="34" charset="0"/>
              </a:rPr>
              <a:t> de euros al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año</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en</a:t>
            </a:r>
            <a:r>
              <a:rPr lang="en-GB" sz="1800" dirty="0">
                <a:effectLst/>
                <a:latin typeface="Open Sans" panose="020B0606030504020204" pitchFamily="34" charset="0"/>
                <a:ea typeface="Open Sans" panose="020B0606030504020204" pitchFamily="34" charset="0"/>
                <a:cs typeface="Open Sans" panose="020B0606030504020204" pitchFamily="34" charset="0"/>
              </a:rPr>
              <a:t> 2030, lo que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supone</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menos</a:t>
            </a:r>
            <a:r>
              <a:rPr lang="en-GB" sz="1800" dirty="0">
                <a:effectLst/>
                <a:latin typeface="Open Sans" panose="020B0606030504020204" pitchFamily="34" charset="0"/>
                <a:ea typeface="Open Sans" panose="020B0606030504020204" pitchFamily="34" charset="0"/>
                <a:cs typeface="Open Sans" panose="020B0606030504020204" pitchFamily="34" charset="0"/>
              </a:rPr>
              <a:t> del 1% del PIB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mundial</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previsto</a:t>
            </a:r>
            <a:r>
              <a:rPr lang="en-GB" sz="1800" dirty="0">
                <a:effectLst/>
                <a:latin typeface="Open Sans" panose="020B0606030504020204" pitchFamily="34" charset="0"/>
                <a:ea typeface="Open Sans" panose="020B0606030504020204" pitchFamily="34" charset="0"/>
                <a:cs typeface="Open Sans" panose="020B0606030504020204" pitchFamily="34" charset="0"/>
              </a:rPr>
              <a:t> para 2030.</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519BF981-32CB-E941-ADEB-6BFD76DA589E}"/>
              </a:ext>
            </a:extLst>
          </p:cNvPr>
          <p:cNvSpPr/>
          <p:nvPr/>
        </p:nvSpPr>
        <p:spPr>
          <a:xfrm>
            <a:off x="7588123" y="57988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24.mp3" descr="Lecture9_Slide24.mp3">
            <a:hlinkClick r:id="" action="ppaction://media"/>
            <a:extLst>
              <a:ext uri="{FF2B5EF4-FFF2-40B4-BE49-F238E27FC236}">
                <a16:creationId xmlns:a16="http://schemas.microsoft.com/office/drawing/2014/main" id="{9FF6AF35-EF8D-C846-9A40-AAFC9679C8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43722" y="674587"/>
            <a:ext cx="812800" cy="812800"/>
          </a:xfrm>
          <a:prstGeom prst="rect">
            <a:avLst/>
          </a:prstGeom>
        </p:spPr>
      </p:pic>
    </p:spTree>
    <p:extLst>
      <p:ext uri="{BB962C8B-B14F-4D97-AF65-F5344CB8AC3E}">
        <p14:creationId xmlns:p14="http://schemas.microsoft.com/office/powerpoint/2010/main" val="157146078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71811" y="2158564"/>
            <a:ext cx="4739751" cy="66866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Open Sans" panose="020B0606030504020204" pitchFamily="34" charset="0"/>
                <a:ea typeface="Open Sans" panose="020B0606030504020204" pitchFamily="34" charset="0"/>
                <a:cs typeface="Open Sans" panose="020B0606030504020204" pitchFamily="34" charset="0"/>
              </a:rPr>
              <a:t>Medidas para lograr la reducción</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31" name="Slide Number Placeholder 3">
            <a:extLst>
              <a:ext uri="{FF2B5EF4-FFF2-40B4-BE49-F238E27FC236}">
                <a16:creationId xmlns:a16="http://schemas.microsoft.com/office/drawing/2014/main" id="{7C5E87FB-D10A-584C-861E-075396613142}"/>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26</a:t>
            </a:fld>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27" name="Picture 26">
            <a:extLst>
              <a:ext uri="{FF2B5EF4-FFF2-40B4-BE49-F238E27FC236}">
                <a16:creationId xmlns:a16="http://schemas.microsoft.com/office/drawing/2014/main" id="{87DDB9BD-9E6E-4AF8-B16A-A0201F1E9989}"/>
              </a:ext>
            </a:extLst>
          </p:cNvPr>
          <p:cNvPicPr>
            <a:picLocks noChangeAspect="1"/>
          </p:cNvPicPr>
          <p:nvPr/>
        </p:nvPicPr>
        <p:blipFill>
          <a:blip r:embed="rId5"/>
          <a:stretch>
            <a:fillRect/>
          </a:stretch>
        </p:blipFill>
        <p:spPr>
          <a:xfrm>
            <a:off x="5583321" y="2160350"/>
            <a:ext cx="6034457" cy="4218396"/>
          </a:xfrm>
          <a:prstGeom prst="rect">
            <a:avLst/>
          </a:prstGeom>
        </p:spPr>
      </p:pic>
      <p:sp>
        <p:nvSpPr>
          <p:cNvPr id="29" name="TextBox 28">
            <a:extLst>
              <a:ext uri="{FF2B5EF4-FFF2-40B4-BE49-F238E27FC236}">
                <a16:creationId xmlns:a16="http://schemas.microsoft.com/office/drawing/2014/main" id="{DC171AFF-FA93-44F5-AF6E-58E21892AB11}"/>
              </a:ext>
            </a:extLst>
          </p:cNvPr>
          <p:cNvSpPr txBox="1"/>
          <p:nvPr/>
        </p:nvSpPr>
        <p:spPr>
          <a:xfrm>
            <a:off x="663575" y="6101747"/>
            <a:ext cx="4581080" cy="307777"/>
          </a:xfrm>
          <a:prstGeom prst="rect">
            <a:avLst/>
          </a:prstGeom>
          <a:noFill/>
        </p:spPr>
        <p:txBody>
          <a:bodyPr wrap="square" lIns="91440" tIns="45720" rIns="91440" bIns="45720" anchor="t">
            <a:spAutoFit/>
          </a:bodyPr>
          <a:lstStyle/>
          <a:p>
            <a:r>
              <a:rPr lang="en-US" sz="1400" b="0" i="1">
                <a:latin typeface="Open Sans"/>
                <a:ea typeface="Open Sans"/>
                <a:cs typeface="Open Sans"/>
              </a:rPr>
              <a:t>Fuente: McKinsey and Company vía OurWorldinData.org</a:t>
            </a:r>
            <a:endParaRPr lang="en-GB" sz="1400" i="1">
              <a:latin typeface="Open Sans"/>
              <a:ea typeface="Open Sans"/>
              <a:cs typeface="Open Sans"/>
            </a:endParaRPr>
          </a:p>
        </p:txBody>
      </p:sp>
      <p:sp>
        <p:nvSpPr>
          <p:cNvPr id="30" name="TextBox 29">
            <a:extLst>
              <a:ext uri="{FF2B5EF4-FFF2-40B4-BE49-F238E27FC236}">
                <a16:creationId xmlns:a16="http://schemas.microsoft.com/office/drawing/2014/main" id="{CFED79FA-89B0-49A6-AD0E-5EE0951354C4}"/>
              </a:ext>
            </a:extLst>
          </p:cNvPr>
          <p:cNvSpPr txBox="1"/>
          <p:nvPr/>
        </p:nvSpPr>
        <p:spPr>
          <a:xfrm>
            <a:off x="663575" y="2854590"/>
            <a:ext cx="4418692" cy="2585323"/>
          </a:xfrm>
          <a:prstGeom prst="rect">
            <a:avLst/>
          </a:prstGeom>
          <a:noFill/>
        </p:spPr>
        <p:txBody>
          <a:bodyPr wrap="square">
            <a:spAutoFit/>
          </a:bodyPr>
          <a:lstStyle/>
          <a:p>
            <a:pPr algn="just"/>
            <a:r>
              <a:rPr lang="en-GB" dirty="0" err="1">
                <a:latin typeface="Open Sans" panose="020B0606030504020204" pitchFamily="34" charset="0"/>
                <a:ea typeface="Open Sans" panose="020B0606030504020204" pitchFamily="34" charset="0"/>
                <a:cs typeface="Open Sans" panose="020B0606030504020204" pitchFamily="34" charset="0"/>
              </a:rPr>
              <a:t>Sólo</a:t>
            </a:r>
            <a:r>
              <a:rPr lang="en-GB" dirty="0">
                <a:latin typeface="Open Sans" panose="020B0606030504020204" pitchFamily="34" charset="0"/>
                <a:ea typeface="Open Sans" panose="020B0606030504020204" pitchFamily="34" charset="0"/>
                <a:cs typeface="Open Sans" panose="020B0606030504020204" pitchFamily="34" charset="0"/>
              </a:rPr>
              <a:t> las </a:t>
            </a:r>
            <a:r>
              <a:rPr lang="en-GB" dirty="0" err="1">
                <a:latin typeface="Open Sans" panose="020B0606030504020204" pitchFamily="34" charset="0"/>
                <a:ea typeface="Open Sans" panose="020B0606030504020204" pitchFamily="34" charset="0"/>
                <a:cs typeface="Open Sans" panose="020B0606030504020204" pitchFamily="34" charset="0"/>
              </a:rPr>
              <a:t>opciones</a:t>
            </a:r>
            <a:r>
              <a:rPr lang="en-GB" dirty="0">
                <a:latin typeface="Open Sans" panose="020B0606030504020204" pitchFamily="34" charset="0"/>
                <a:ea typeface="Open Sans" panose="020B0606030504020204" pitchFamily="34" charset="0"/>
                <a:cs typeface="Open Sans" panose="020B0606030504020204" pitchFamily="34" charset="0"/>
              </a:rPr>
              <a:t> que </a:t>
            </a:r>
            <a:r>
              <a:rPr lang="en-GB" dirty="0" err="1">
                <a:latin typeface="Open Sans" panose="020B0606030504020204" pitchFamily="34" charset="0"/>
                <a:ea typeface="Open Sans" panose="020B0606030504020204" pitchFamily="34" charset="0"/>
                <a:cs typeface="Open Sans" panose="020B0606030504020204" pitchFamily="34" charset="0"/>
              </a:rPr>
              <a:t>cuestan</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menos</a:t>
            </a:r>
            <a:r>
              <a:rPr lang="en-GB" dirty="0">
                <a:latin typeface="Open Sans" panose="020B0606030504020204" pitchFamily="34" charset="0"/>
                <a:ea typeface="Open Sans" panose="020B0606030504020204" pitchFamily="34" charset="0"/>
                <a:cs typeface="Open Sans" panose="020B0606030504020204" pitchFamily="34" charset="0"/>
              </a:rPr>
              <a:t> de 60 euros/</a:t>
            </a:r>
            <a:r>
              <a:rPr lang="en-GB" dirty="0" err="1">
                <a:latin typeface="Open Sans" panose="020B0606030504020204" pitchFamily="34" charset="0"/>
                <a:ea typeface="Open Sans" panose="020B0606030504020204" pitchFamily="34" charset="0"/>
                <a:cs typeface="Open Sans" panose="020B0606030504020204" pitchFamily="34" charset="0"/>
              </a:rPr>
              <a:t>tonelada</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b="1" dirty="0">
                <a:latin typeface="Open Sans" panose="020B0606030504020204" pitchFamily="34" charset="0"/>
                <a:ea typeface="Open Sans" panose="020B0606030504020204" pitchFamily="34" charset="0"/>
                <a:cs typeface="Open Sans" panose="020B0606030504020204" pitchFamily="34" charset="0"/>
              </a:rPr>
              <a:t>38.000 </a:t>
            </a:r>
            <a:r>
              <a:rPr lang="en-GB" b="1" dirty="0" err="1">
                <a:latin typeface="Open Sans" panose="020B0606030504020204" pitchFamily="34" charset="0"/>
                <a:ea typeface="Open Sans" panose="020B0606030504020204" pitchFamily="34" charset="0"/>
                <a:cs typeface="Open Sans" panose="020B0606030504020204" pitchFamily="34" charset="0"/>
              </a:rPr>
              <a:t>millones</a:t>
            </a:r>
            <a:r>
              <a:rPr lang="en-GB" b="1" dirty="0">
                <a:latin typeface="Open Sans" panose="020B0606030504020204" pitchFamily="34" charset="0"/>
                <a:ea typeface="Open Sans" panose="020B0606030504020204" pitchFamily="34" charset="0"/>
                <a:cs typeface="Open Sans" panose="020B0606030504020204" pitchFamily="34" charset="0"/>
              </a:rPr>
              <a:t> de </a:t>
            </a:r>
            <a:r>
              <a:rPr lang="en-GB" b="1" dirty="0" err="1">
                <a:latin typeface="Open Sans" panose="020B0606030504020204" pitchFamily="34" charset="0"/>
                <a:ea typeface="Open Sans" panose="020B0606030504020204" pitchFamily="34" charset="0"/>
                <a:cs typeface="Open Sans" panose="020B0606030504020204" pitchFamily="34" charset="0"/>
              </a:rPr>
              <a:t>toneladas</a:t>
            </a:r>
            <a:r>
              <a:rPr lang="en-GB" b="1" dirty="0">
                <a:latin typeface="Open Sans" panose="020B0606030504020204" pitchFamily="34" charset="0"/>
                <a:ea typeface="Open Sans" panose="020B0606030504020204" pitchFamily="34" charset="0"/>
                <a:cs typeface="Open Sans" panose="020B0606030504020204" pitchFamily="34" charset="0"/>
              </a:rPr>
              <a:t> de </a:t>
            </a:r>
            <a:r>
              <a:rPr lang="en-GB" b="1" dirty="0" err="1">
                <a:latin typeface="Open Sans" panose="020B0606030504020204" pitchFamily="34" charset="0"/>
                <a:ea typeface="Open Sans" panose="020B0606030504020204" pitchFamily="34" charset="0"/>
                <a:cs typeface="Open Sans" panose="020B0606030504020204" pitchFamily="34" charset="0"/>
              </a:rPr>
              <a:t>reducción</a:t>
            </a:r>
            <a:r>
              <a:rPr lang="en-GB" b="1" dirty="0">
                <a:latin typeface="Open Sans" panose="020B0606030504020204" pitchFamily="34" charset="0"/>
                <a:ea typeface="Open Sans" panose="020B0606030504020204" pitchFamily="34" charset="0"/>
                <a:cs typeface="Open Sans" panose="020B0606030504020204" pitchFamily="34" charset="0"/>
              </a:rPr>
              <a:t> para 2030</a:t>
            </a:r>
            <a:endParaRPr lang="en-GB" sz="1800" b="1" dirty="0">
              <a:effectLst/>
              <a:latin typeface="Open Sans" panose="020B0606030504020204" pitchFamily="34" charset="0"/>
              <a:ea typeface="Open Sans" panose="020B0606030504020204" pitchFamily="34" charset="0"/>
              <a:cs typeface="Open Sans" panose="020B0606030504020204" pitchFamily="34" charset="0"/>
            </a:endParaRPr>
          </a:p>
          <a:p>
            <a:pPr algn="just"/>
            <a:endParaRPr lang="en-GB" dirty="0">
              <a:latin typeface="Open Sans" panose="020B0606030504020204" pitchFamily="34" charset="0"/>
              <a:ea typeface="Open Sans" panose="020B0606030504020204" pitchFamily="34" charset="0"/>
              <a:cs typeface="Open Sans" panose="020B0606030504020204" pitchFamily="34" charset="0"/>
            </a:endParaRPr>
          </a:p>
          <a:p>
            <a:pPr algn="just"/>
            <a:r>
              <a:rPr lang="en-GB" sz="1800" dirty="0" err="1">
                <a:effectLst/>
                <a:latin typeface="Open Sans" panose="020B0606030504020204" pitchFamily="34" charset="0"/>
                <a:ea typeface="Open Sans" panose="020B0606030504020204" pitchFamily="34" charset="0"/>
                <a:cs typeface="Open Sans" panose="020B0606030504020204" pitchFamily="34" charset="0"/>
              </a:rPr>
              <a:t>Incluyendo</a:t>
            </a:r>
            <a:r>
              <a:rPr lang="en-GB" sz="1800" dirty="0">
                <a:effectLst/>
                <a:latin typeface="Open Sans" panose="020B0606030504020204" pitchFamily="34" charset="0"/>
                <a:ea typeface="Open Sans" panose="020B0606030504020204" pitchFamily="34" charset="0"/>
                <a:cs typeface="Open Sans" panose="020B0606030504020204" pitchFamily="34" charset="0"/>
              </a:rPr>
              <a:t> dos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opciones</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adicionales</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opciones</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técnicas</a:t>
            </a:r>
            <a:r>
              <a:rPr lang="en-GB" sz="1800" dirty="0">
                <a:effectLst/>
                <a:latin typeface="Open Sans" panose="020B0606030504020204" pitchFamily="34" charset="0"/>
                <a:ea typeface="Open Sans" panose="020B0606030504020204" pitchFamily="34" charset="0"/>
                <a:cs typeface="Open Sans" panose="020B0606030504020204" pitchFamily="34" charset="0"/>
              </a:rPr>
              <a:t> que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cuestan</a:t>
            </a:r>
            <a:r>
              <a:rPr lang="en-GB" sz="1800" dirty="0">
                <a:effectLst/>
                <a:latin typeface="Open Sans" panose="020B0606030504020204" pitchFamily="34" charset="0"/>
                <a:ea typeface="Open Sans" panose="020B0606030504020204" pitchFamily="34" charset="0"/>
                <a:cs typeface="Open Sans" panose="020B0606030504020204" pitchFamily="34" charset="0"/>
              </a:rPr>
              <a:t> entre 60-100 euros/</a:t>
            </a:r>
            <a:r>
              <a:rPr lang="en-GB" sz="1800" dirty="0" err="1">
                <a:effectLst/>
                <a:latin typeface="Open Sans" panose="020B0606030504020204" pitchFamily="34" charset="0"/>
                <a:ea typeface="Open Sans" panose="020B0606030504020204" pitchFamily="34" charset="0"/>
                <a:cs typeface="Open Sans" panose="020B0606030504020204" pitchFamily="34" charset="0"/>
              </a:rPr>
              <a:t>tonelada</a:t>
            </a:r>
            <a:r>
              <a:rPr lang="en-GB" sz="1800" dirty="0">
                <a:effectLst/>
                <a:latin typeface="Open Sans" panose="020B0606030504020204" pitchFamily="34" charset="0"/>
                <a:ea typeface="Open Sans" panose="020B0606030504020204" pitchFamily="34" charset="0"/>
                <a:cs typeface="Open Sans" panose="020B0606030504020204" pitchFamily="34" charset="0"/>
              </a:rPr>
              <a:t> y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cambio</a:t>
            </a:r>
            <a:r>
              <a:rPr lang="en-GB" sz="1800" dirty="0">
                <a:effectLst/>
                <a:latin typeface="Open Sans" panose="020B0606030504020204" pitchFamily="34" charset="0"/>
                <a:ea typeface="Open Sans" panose="020B0606030504020204" pitchFamily="34" charset="0"/>
                <a:cs typeface="Open Sans" panose="020B0606030504020204" pitchFamily="34" charset="0"/>
              </a:rPr>
              <a:t> de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comportamiento</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b="1" dirty="0">
                <a:effectLst/>
                <a:latin typeface="Open Sans" panose="020B0606030504020204" pitchFamily="34" charset="0"/>
                <a:ea typeface="Open Sans" panose="020B0606030504020204" pitchFamily="34" charset="0"/>
                <a:cs typeface="Open Sans" panose="020B0606030504020204" pitchFamily="34" charset="0"/>
              </a:rPr>
              <a:t>47.000 </a:t>
            </a:r>
            <a:r>
              <a:rPr lang="en-GB" sz="1800" b="1" dirty="0" err="1">
                <a:effectLst/>
                <a:latin typeface="Open Sans" panose="020B0606030504020204" pitchFamily="34" charset="0"/>
                <a:ea typeface="Open Sans" panose="020B0606030504020204" pitchFamily="34" charset="0"/>
                <a:cs typeface="Open Sans" panose="020B0606030504020204" pitchFamily="34" charset="0"/>
              </a:rPr>
              <a:t>millones</a:t>
            </a:r>
            <a:r>
              <a:rPr lang="en-GB" sz="1800" b="1" dirty="0">
                <a:effectLst/>
                <a:latin typeface="Open Sans" panose="020B0606030504020204" pitchFamily="34" charset="0"/>
                <a:ea typeface="Open Sans" panose="020B0606030504020204" pitchFamily="34" charset="0"/>
                <a:cs typeface="Open Sans" panose="020B0606030504020204" pitchFamily="34" charset="0"/>
              </a:rPr>
              <a:t> de </a:t>
            </a:r>
            <a:r>
              <a:rPr lang="en-GB" sz="1800" b="1" dirty="0" err="1">
                <a:effectLst/>
                <a:latin typeface="Open Sans" panose="020B0606030504020204" pitchFamily="34" charset="0"/>
                <a:ea typeface="Open Sans" panose="020B0606030504020204" pitchFamily="34" charset="0"/>
                <a:cs typeface="Open Sans" panose="020B0606030504020204" pitchFamily="34" charset="0"/>
              </a:rPr>
              <a:t>toneladas</a:t>
            </a:r>
            <a:r>
              <a:rPr lang="en-GB" sz="1800" b="1" dirty="0">
                <a:effectLst/>
                <a:latin typeface="Open Sans" panose="020B0606030504020204" pitchFamily="34" charset="0"/>
                <a:ea typeface="Open Sans" panose="020B0606030504020204" pitchFamily="34" charset="0"/>
                <a:cs typeface="Open Sans" panose="020B0606030504020204" pitchFamily="34" charset="0"/>
              </a:rPr>
              <a:t> de </a:t>
            </a:r>
            <a:r>
              <a:rPr lang="en-GB" sz="1800" b="1" dirty="0" err="1">
                <a:effectLst/>
                <a:latin typeface="Open Sans" panose="020B0606030504020204" pitchFamily="34" charset="0"/>
                <a:ea typeface="Open Sans" panose="020B0606030504020204" pitchFamily="34" charset="0"/>
                <a:cs typeface="Open Sans" panose="020B0606030504020204" pitchFamily="34" charset="0"/>
              </a:rPr>
              <a:t>reducción</a:t>
            </a:r>
            <a:r>
              <a:rPr lang="en-GB" sz="1800" b="1" dirty="0">
                <a:effectLst/>
                <a:latin typeface="Open Sans" panose="020B0606030504020204" pitchFamily="34" charset="0"/>
                <a:ea typeface="Open Sans" panose="020B0606030504020204" pitchFamily="34" charset="0"/>
                <a:cs typeface="Open Sans" panose="020B0606030504020204" pitchFamily="34" charset="0"/>
              </a:rPr>
              <a:t> para 2030</a:t>
            </a:r>
          </a:p>
        </p:txBody>
      </p:sp>
      <p:sp>
        <p:nvSpPr>
          <p:cNvPr id="4" name="Title 6">
            <a:extLst>
              <a:ext uri="{FF2B5EF4-FFF2-40B4-BE49-F238E27FC236}">
                <a16:creationId xmlns:a16="http://schemas.microsoft.com/office/drawing/2014/main" id="{1628DC0A-95F0-43E1-BDE1-00DF1A1C1D07}"/>
              </a:ext>
            </a:extLst>
          </p:cNvPr>
          <p:cNvSpPr txBox="1">
            <a:spLocks/>
          </p:cNvSpPr>
          <p:nvPr/>
        </p:nvSpPr>
        <p:spPr>
          <a:xfrm>
            <a:off x="663575" y="347722"/>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9.4. </a:t>
            </a:r>
            <a:r>
              <a:rPr lang="en-US" dirty="0" err="1">
                <a:latin typeface="Open Sans" panose="020B0606030504020204" pitchFamily="34" charset="0"/>
                <a:ea typeface="Open Sans" panose="020B0606030504020204" pitchFamily="34" charset="0"/>
                <a:cs typeface="Open Sans" panose="020B0606030504020204" pitchFamily="34" charset="0"/>
              </a:rPr>
              <a:t>Mitigación</a:t>
            </a:r>
            <a:r>
              <a:rPr lang="en-US" dirty="0">
                <a:latin typeface="Open Sans" panose="020B0606030504020204" pitchFamily="34" charset="0"/>
                <a:ea typeface="Open Sans" panose="020B0606030504020204" pitchFamily="34" charset="0"/>
                <a:cs typeface="Open Sans" panose="020B0606030504020204" pitchFamily="34" charset="0"/>
              </a:rPr>
              <a:t> de GEI</a:t>
            </a:r>
          </a:p>
        </p:txBody>
      </p:sp>
      <p:sp>
        <p:nvSpPr>
          <p:cNvPr id="8" name="Oval 7">
            <a:extLst>
              <a:ext uri="{FF2B5EF4-FFF2-40B4-BE49-F238E27FC236}">
                <a16:creationId xmlns:a16="http://schemas.microsoft.com/office/drawing/2014/main" id="{D04318C1-7A14-3648-8AFD-4D7AF082A6B0}"/>
              </a:ext>
            </a:extLst>
          </p:cNvPr>
          <p:cNvSpPr/>
          <p:nvPr/>
        </p:nvSpPr>
        <p:spPr>
          <a:xfrm>
            <a:off x="7198175" y="830642"/>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25.mp3" descr="Lecture9_Slide25.mp3">
            <a:hlinkClick r:id="" action="ppaction://media"/>
            <a:extLst>
              <a:ext uri="{FF2B5EF4-FFF2-40B4-BE49-F238E27FC236}">
                <a16:creationId xmlns:a16="http://schemas.microsoft.com/office/drawing/2014/main" id="{1C652B8A-5B32-B044-9F6F-61CCA4F208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69540" y="938191"/>
            <a:ext cx="812800" cy="812800"/>
          </a:xfrm>
          <a:prstGeom prst="rect">
            <a:avLst/>
          </a:prstGeom>
        </p:spPr>
      </p:pic>
    </p:spTree>
    <p:extLst>
      <p:ext uri="{BB962C8B-B14F-4D97-AF65-F5344CB8AC3E}">
        <p14:creationId xmlns:p14="http://schemas.microsoft.com/office/powerpoint/2010/main" val="12490282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710007" y="4880749"/>
            <a:ext cx="319807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ZA" sz="800" dirty="0" err="1">
                <a:solidFill>
                  <a:srgbClr val="FFFFFF"/>
                </a:solidFill>
                <a:latin typeface="Open Sans"/>
                <a:ea typeface="+mn-lt"/>
                <a:cs typeface="Calibri" panose="020F0502020204030204"/>
              </a:rPr>
              <a:t>Shivakumar</a:t>
            </a:r>
            <a:r>
              <a:rPr lang="en-ZA" sz="800" dirty="0">
                <a:solidFill>
                  <a:srgbClr val="FFFFFF"/>
                </a:solidFill>
                <a:latin typeface="Open Sans"/>
                <a:ea typeface="+mn-lt"/>
                <a:cs typeface="Calibri" panose="020F0502020204030204"/>
              </a:rPr>
              <a:t> A. (UNDESA), </a:t>
            </a:r>
            <a:r>
              <a:rPr lang="en-ZA" sz="800" dirty="0" err="1">
                <a:solidFill>
                  <a:srgbClr val="FFFFFF"/>
                </a:solidFill>
                <a:latin typeface="Open Sans"/>
                <a:ea typeface="+mn-lt"/>
                <a:cs typeface="Calibri" panose="020F0502020204030204"/>
              </a:rPr>
              <a:t>Sridharan</a:t>
            </a:r>
            <a:r>
              <a:rPr lang="en-ZA" sz="800" dirty="0">
                <a:solidFill>
                  <a:srgbClr val="FFFFFF"/>
                </a:solidFill>
                <a:latin typeface="Open Sans"/>
                <a:ea typeface="+mn-lt"/>
                <a:cs typeface="Calibri" panose="020F0502020204030204"/>
              </a:rPr>
              <a:t> </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V. (KTH), </a:t>
            </a:r>
            <a:r>
              <a:rPr kumimoji="0" lang="en-ZA" sz="800" b="0" i="0" u="none" strike="noStrike" kern="1200" cap="none" spc="0" normalizeH="0" baseline="0" noProof="0" dirty="0" err="1">
                <a:ln>
                  <a:noFill/>
                </a:ln>
                <a:solidFill>
                  <a:srgbClr val="FFFFFF"/>
                </a:solidFill>
                <a:effectLst/>
                <a:uLnTx/>
                <a:uFillTx/>
                <a:latin typeface="Open Sans"/>
                <a:ea typeface="+mn-lt"/>
                <a:cs typeface="Calibri" panose="020F0502020204030204"/>
              </a:rPr>
              <a:t>Niet</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 T. (SFU), Ramos E.P., </a:t>
            </a:r>
            <a:r>
              <a:rPr lang="en-ZA" sz="800" dirty="0">
                <a:solidFill>
                  <a:srgbClr val="FFFFFF"/>
                </a:solidFill>
                <a:latin typeface="Open Sans"/>
                <a:ea typeface="+mn-lt"/>
                <a:cs typeface="Calibri" panose="020F0502020204030204"/>
              </a:rPr>
              <a:t>Gardumi F. (KTH), </a:t>
            </a:r>
            <a:r>
              <a:rPr lang="en-ZA" sz="800" dirty="0" err="1">
                <a:solidFill>
                  <a:srgbClr val="FFFFFF"/>
                </a:solidFill>
                <a:latin typeface="Open Sans"/>
                <a:ea typeface="+mn-lt"/>
                <a:cs typeface="Calibri" panose="020F0502020204030204"/>
              </a:rPr>
              <a:t>Alfstad</a:t>
            </a:r>
            <a:r>
              <a:rPr lang="en-ZA" sz="800" dirty="0">
                <a:solidFill>
                  <a:srgbClr val="FFFFFF"/>
                </a:solidFill>
                <a:latin typeface="Open Sans"/>
                <a:ea typeface="+mn-lt"/>
                <a:cs typeface="Calibri" panose="020F0502020204030204"/>
              </a:rPr>
              <a:t> </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T., (UNDESA) 2021. Lecture 9: The climate</a:t>
            </a:r>
            <a:r>
              <a:rPr kumimoji="0" lang="en-ZA" sz="800" b="0" i="0" u="none" strike="noStrike" kern="1200" cap="none" spc="0" normalizeH="0" noProof="0" dirty="0">
                <a:ln>
                  <a:noFill/>
                </a:ln>
                <a:solidFill>
                  <a:srgbClr val="FFFFFF"/>
                </a:solidFill>
                <a:effectLst/>
                <a:uLnTx/>
                <a:uFillTx/>
                <a:latin typeface="Open Sans"/>
                <a:ea typeface="+mn-lt"/>
                <a:cs typeface="Calibri" panose="020F0502020204030204"/>
              </a:rPr>
              <a:t> system – Part I</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 Release Version 1.0.  [online presentation]. </a:t>
            </a:r>
            <a:r>
              <a:rPr lang="en-ZA" sz="800" dirty="0">
                <a:solidFill>
                  <a:schemeClr val="bg1"/>
                </a:solidFill>
                <a:latin typeface="Open Sans"/>
                <a:ea typeface="+mn-lt"/>
                <a:cs typeface="+mn-lt"/>
              </a:rPr>
              <a:t>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a:solidFill>
                  <a:schemeClr val="bg1"/>
                </a:solidFill>
                <a:latin typeface="Open Sans"/>
                <a:ea typeface="+mn-lt"/>
                <a:cs typeface="+mn-lt"/>
              </a:rPr>
              <a:t>.</a:t>
            </a:r>
          </a:p>
        </p:txBody>
      </p:sp>
      <p:sp>
        <p:nvSpPr>
          <p:cNvPr id="5" name="TextBox 3">
            <a:extLst>
              <a:ext uri="{FF2B5EF4-FFF2-40B4-BE49-F238E27FC236}">
                <a16:creationId xmlns:a16="http://schemas.microsoft.com/office/drawing/2014/main" id="{6118A036-40B5-7941-9F5C-C34537869F14}"/>
              </a:ext>
            </a:extLst>
          </p:cNvPr>
          <p:cNvSpPr txBox="1"/>
          <p:nvPr/>
        </p:nvSpPr>
        <p:spPr>
          <a:xfrm>
            <a:off x="9871079" y="5876861"/>
            <a:ext cx="204556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CCG courses (this will take </a:t>
            </a:r>
            <a:b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b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you to the website link http://</a:t>
            </a:r>
            <a:r>
              <a:rPr kumimoji="0" lang="en-ZA" sz="800" b="0" i="0" u="none" strike="noStrike" kern="1200" cap="none" spc="0" normalizeH="0" baseline="0" noProof="0" err="1">
                <a:ln>
                  <a:noFill/>
                </a:ln>
                <a:solidFill>
                  <a:srgbClr val="FFFFFF"/>
                </a:solidFill>
                <a:effectLst/>
                <a:uLnTx/>
                <a:uFillTx/>
                <a:latin typeface="Open Sans"/>
                <a:ea typeface="+mn-lt"/>
                <a:cs typeface="Calibri" panose="020F0502020204030204"/>
              </a:rPr>
              <a:t>www.ClimateCompatibleGrowth.com</a:t>
            </a: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a:t>
            </a:r>
            <a:r>
              <a:rPr kumimoji="0" lang="en-ZA" sz="800" b="0" i="0" u="none" strike="noStrike" kern="1200" cap="none" spc="0" normalizeH="0" baseline="0" noProof="0" err="1">
                <a:ln>
                  <a:noFill/>
                </a:ln>
                <a:solidFill>
                  <a:srgbClr val="FFFFFF"/>
                </a:solidFill>
                <a:effectLst/>
                <a:uLnTx/>
                <a:uFillTx/>
                <a:latin typeface="Open Sans"/>
                <a:ea typeface="+mn-lt"/>
                <a:cs typeface="Calibri" panose="020F0502020204030204"/>
              </a:rPr>
              <a:t>teachingmaterials</a:t>
            </a: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a:t>
            </a:r>
          </a:p>
        </p:txBody>
      </p:sp>
      <p:grpSp>
        <p:nvGrpSpPr>
          <p:cNvPr id="6" name="Group 5">
            <a:extLst>
              <a:ext uri="{FF2B5EF4-FFF2-40B4-BE49-F238E27FC236}">
                <a16:creationId xmlns:a16="http://schemas.microsoft.com/office/drawing/2014/main" id="{91F199A0-B125-1747-A25F-A43FC58E5807}"/>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FBB830FF-897B-D14B-8AEB-BB48F0D171B5}"/>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619A63A-0483-4C4F-A82F-D6A5F33F293D}"/>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err="1">
                  <a:solidFill>
                    <a:schemeClr val="bg1"/>
                  </a:solidFill>
                </a:rPr>
                <a:t>Hacer</a:t>
              </a:r>
              <a:r>
                <a:rPr lang="en-US" dirty="0">
                  <a:solidFill>
                    <a:schemeClr val="bg1"/>
                  </a:solidFill>
                </a:rPr>
                <a:t> Quiz</a:t>
              </a:r>
            </a:p>
          </p:txBody>
        </p:sp>
      </p:grpSp>
    </p:spTree>
    <p:extLst>
      <p:ext uri="{BB962C8B-B14F-4D97-AF65-F5344CB8AC3E}">
        <p14:creationId xmlns:p14="http://schemas.microsoft.com/office/powerpoint/2010/main" val="449026762"/>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836891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9.1. </a:t>
            </a:r>
            <a:r>
              <a:rPr lang="en-US" dirty="0" err="1">
                <a:latin typeface="Open Sans" panose="020B0606030504020204" pitchFamily="34" charset="0"/>
                <a:ea typeface="Open Sans" panose="020B0606030504020204" pitchFamily="34" charset="0"/>
                <a:cs typeface="Open Sans" panose="020B0606030504020204" pitchFamily="34" charset="0"/>
              </a:rPr>
              <a:t>Cambios</a:t>
            </a:r>
            <a:r>
              <a:rPr lang="en-US" dirty="0">
                <a:latin typeface="Open Sans" panose="020B0606030504020204" pitchFamily="34" charset="0"/>
                <a:ea typeface="Open Sans" panose="020B0606030504020204" pitchFamily="34" charset="0"/>
                <a:cs typeface="Open Sans" panose="020B0606030504020204" pitchFamily="34" charset="0"/>
              </a:rPr>
              <a:t> de </a:t>
            </a:r>
            <a:r>
              <a:rPr lang="en-US" dirty="0" err="1">
                <a:latin typeface="Open Sans" panose="020B0606030504020204" pitchFamily="34" charset="0"/>
                <a:ea typeface="Open Sans" panose="020B0606030504020204" pitchFamily="34" charset="0"/>
                <a:cs typeface="Open Sans" panose="020B0606030504020204" pitchFamily="34" charset="0"/>
              </a:rPr>
              <a:t>climas</a:t>
            </a:r>
            <a:endParaRPr lang="en-US" b="0"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3</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a:extLst>
              <a:ext uri="{FF2B5EF4-FFF2-40B4-BE49-F238E27FC236}">
                <a16:creationId xmlns:a16="http://schemas.microsoft.com/office/drawing/2014/main" id="{31787D56-3DEA-408A-A766-C8203A83EC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0466" y="2119256"/>
            <a:ext cx="5827959" cy="3965418"/>
          </a:xfrm>
          <a:prstGeom prst="rect">
            <a:avLst/>
          </a:prstGeom>
          <a:noFill/>
          <a:extLst>
            <a:ext uri="{909E8E84-426E-40DD-AFC4-6F175D3DCCD1}">
              <a14:hiddenFill xmlns:a14="http://schemas.microsoft.com/office/drawing/2010/main">
                <a:solidFill>
                  <a:srgbClr val="FFFFFF"/>
                </a:solidFill>
              </a14:hiddenFill>
            </a:ext>
          </a:extLst>
        </p:spPr>
      </p:pic>
      <p:sp>
        <p:nvSpPr>
          <p:cNvPr id="27" name="Text Placeholder 44">
            <a:extLst>
              <a:ext uri="{FF2B5EF4-FFF2-40B4-BE49-F238E27FC236}">
                <a16:creationId xmlns:a16="http://schemas.microsoft.com/office/drawing/2014/main" id="{209BCB22-811F-4E9B-8FCC-AD9BB63B556D}"/>
              </a:ext>
            </a:extLst>
          </p:cNvPr>
          <p:cNvSpPr txBox="1">
            <a:spLocks/>
          </p:cNvSpPr>
          <p:nvPr/>
        </p:nvSpPr>
        <p:spPr>
          <a:xfrm>
            <a:off x="663573" y="1963722"/>
            <a:ext cx="894905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GB" dirty="0" err="1">
                <a:latin typeface="Open Sans" panose="020B0606030504020204" pitchFamily="34" charset="0"/>
                <a:ea typeface="Open Sans" panose="020B0606030504020204" pitchFamily="34" charset="0"/>
                <a:cs typeface="Open Sans" panose="020B0606030504020204" pitchFamily="34" charset="0"/>
              </a:rPr>
              <a:t>Ciclo</a:t>
            </a:r>
            <a:r>
              <a:rPr lang="en-GB" dirty="0">
                <a:latin typeface="Open Sans" panose="020B0606030504020204" pitchFamily="34" charset="0"/>
                <a:ea typeface="Open Sans" panose="020B0606030504020204" pitchFamily="34" charset="0"/>
                <a:cs typeface="Open Sans" panose="020B0606030504020204" pitchFamily="34" charset="0"/>
              </a:rPr>
              <a:t> del </a:t>
            </a:r>
            <a:r>
              <a:rPr lang="en-GB" dirty="0" err="1">
                <a:latin typeface="Open Sans" panose="020B0606030504020204" pitchFamily="34" charset="0"/>
                <a:ea typeface="Open Sans" panose="020B0606030504020204" pitchFamily="34" charset="0"/>
                <a:cs typeface="Open Sans" panose="020B0606030504020204" pitchFamily="34" charset="0"/>
              </a:rPr>
              <a:t>Carbón</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42C86DA2-3977-4989-9196-C3AFF01B2C82}"/>
              </a:ext>
            </a:extLst>
          </p:cNvPr>
          <p:cNvSpPr txBox="1"/>
          <p:nvPr/>
        </p:nvSpPr>
        <p:spPr>
          <a:xfrm>
            <a:off x="662912" y="2897089"/>
            <a:ext cx="4534894" cy="1569660"/>
          </a:xfrm>
          <a:prstGeom prst="rect">
            <a:avLst/>
          </a:prstGeom>
          <a:noFill/>
        </p:spPr>
        <p:txBody>
          <a:bodyPr wrap="square" rtlCol="0">
            <a:spAutoFit/>
          </a:bodyPr>
          <a:lstStyle/>
          <a:p>
            <a:pPr algn="just"/>
            <a:r>
              <a:rPr lang="es-MX" sz="1600" dirty="0">
                <a:latin typeface="Open Sans" panose="020B0606030504020204" pitchFamily="34" charset="0"/>
                <a:ea typeface="Open Sans" panose="020B0606030504020204" pitchFamily="34" charset="0"/>
                <a:cs typeface="Open Sans" panose="020B0606030504020204" pitchFamily="34" charset="0"/>
              </a:rPr>
              <a:t>Los flujos naturales de carbono entre la atmósfera, el océano, los ecosistemas terrestres y los sedimentos están bastante equilibrados, por lo que los niveles de carbono serían </a:t>
            </a:r>
            <a:r>
              <a:rPr lang="es-MX" sz="1600" b="1" dirty="0">
                <a:latin typeface="Open Sans" panose="020B0606030504020204" pitchFamily="34" charset="0"/>
                <a:ea typeface="Open Sans" panose="020B0606030504020204" pitchFamily="34" charset="0"/>
                <a:cs typeface="Open Sans" panose="020B0606030504020204" pitchFamily="34" charset="0"/>
              </a:rPr>
              <a:t>más o menos estables sin la influencia humana.</a:t>
            </a:r>
            <a:endParaRPr lang="en-GB" sz="1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61453765-F39B-654D-B09F-986E672C9D02}"/>
              </a:ext>
            </a:extLst>
          </p:cNvPr>
          <p:cNvSpPr/>
          <p:nvPr/>
        </p:nvSpPr>
        <p:spPr>
          <a:xfrm>
            <a:off x="8367029" y="1008192"/>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3.mp3" descr="Lecture9_Slide3.mp3">
            <a:hlinkClick r:id="" action="ppaction://media"/>
            <a:extLst>
              <a:ext uri="{FF2B5EF4-FFF2-40B4-BE49-F238E27FC236}">
                <a16:creationId xmlns:a16="http://schemas.microsoft.com/office/drawing/2014/main" id="{CF2ACEEE-90AC-5B44-A26A-A96F0D52D4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2470" y="1079557"/>
            <a:ext cx="812800" cy="812800"/>
          </a:xfrm>
          <a:prstGeom prst="rect">
            <a:avLst/>
          </a:prstGeom>
        </p:spPr>
      </p:pic>
      <p:sp>
        <p:nvSpPr>
          <p:cNvPr id="11" name="TextBox 10">
            <a:extLst>
              <a:ext uri="{FF2B5EF4-FFF2-40B4-BE49-F238E27FC236}">
                <a16:creationId xmlns:a16="http://schemas.microsoft.com/office/drawing/2014/main" id="{E0773069-7BAE-4343-A8A0-B342CDF98F22}"/>
              </a:ext>
            </a:extLst>
          </p:cNvPr>
          <p:cNvSpPr txBox="1"/>
          <p:nvPr/>
        </p:nvSpPr>
        <p:spPr>
          <a:xfrm>
            <a:off x="4811843" y="6094082"/>
            <a:ext cx="6899391" cy="523220"/>
          </a:xfrm>
          <a:prstGeom prst="rect">
            <a:avLst/>
          </a:prstGeom>
          <a:noFill/>
        </p:spPr>
        <p:txBody>
          <a:bodyPr wrap="square" lIns="91440" tIns="45720" rIns="91440" bIns="45720" rtlCol="0" anchor="t">
            <a:spAutoFit/>
          </a:bodyPr>
          <a:lstStyle/>
          <a:p>
            <a:pPr algn="r"/>
            <a:r>
              <a:rPr lang="en-GB" sz="1400" dirty="0">
                <a:latin typeface="Calibri" panose="020F0502020204030204" pitchFamily="34" charset="0"/>
                <a:ea typeface="Open Sans"/>
                <a:cs typeface="Calibri" panose="020F0502020204030204" pitchFamily="34" charset="0"/>
              </a:rPr>
              <a:t>Photo Source</a:t>
            </a:r>
            <a:r>
              <a:rPr lang="en-GB" sz="1400">
                <a:latin typeface="Calibri" panose="020F0502020204030204" pitchFamily="34" charset="0"/>
                <a:ea typeface="Open Sans"/>
                <a:cs typeface="Calibri" panose="020F0502020204030204" pitchFamily="34" charset="0"/>
              </a:rPr>
              <a:t>: </a:t>
            </a:r>
            <a:r>
              <a:rPr lang="en-GB" sz="1400"/>
              <a:t>Harry C; </a:t>
            </a:r>
            <a:r>
              <a:rPr lang="en-GB" sz="1400">
                <a:hlinkClick r:id="rId7"/>
              </a:rPr>
              <a:t>Creative Commons — Attribution 4.0 International — CC BY 4.0</a:t>
            </a:r>
            <a:br>
              <a:rPr lang="en-GB" sz="1400"/>
            </a:br>
            <a:endParaRPr lang="en-GB" sz="1400" i="1" dirty="0">
              <a:latin typeface="Calibri" panose="020F0502020204030204" pitchFamily="34" charset="0"/>
              <a:ea typeface="Open Sans"/>
              <a:cs typeface="Calibri" panose="020F0502020204030204" pitchFamily="34" charset="0"/>
            </a:endParaRPr>
          </a:p>
        </p:txBody>
      </p:sp>
    </p:spTree>
    <p:extLst>
      <p:ext uri="{BB962C8B-B14F-4D97-AF65-F5344CB8AC3E}">
        <p14:creationId xmlns:p14="http://schemas.microsoft.com/office/powerpoint/2010/main" val="141822641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err="1">
                <a:latin typeface="Open Sans" panose="020B0606030504020204" pitchFamily="34" charset="0"/>
                <a:ea typeface="Open Sans" panose="020B0606030504020204" pitchFamily="34" charset="0"/>
                <a:cs typeface="Open Sans" panose="020B0606030504020204" pitchFamily="34" charset="0"/>
              </a:rPr>
              <a:t>Lectura</a:t>
            </a:r>
            <a:r>
              <a:rPr lang="en-US" dirty="0">
                <a:latin typeface="Open Sans" panose="020B0606030504020204" pitchFamily="34" charset="0"/>
                <a:ea typeface="Open Sans" panose="020B0606030504020204" pitchFamily="34" charset="0"/>
                <a:cs typeface="Open Sans" panose="020B0606030504020204" pitchFamily="34" charset="0"/>
              </a:rPr>
              <a:t> 9.4. </a:t>
            </a:r>
            <a:r>
              <a:rPr lang="en-US" dirty="0" err="1">
                <a:latin typeface="Open Sans" panose="020B0606030504020204" pitchFamily="34" charset="0"/>
                <a:ea typeface="Open Sans" panose="020B0606030504020204" pitchFamily="34" charset="0"/>
                <a:cs typeface="Open Sans" panose="020B0606030504020204" pitchFamily="34" charset="0"/>
              </a:rPr>
              <a:t>Referencias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6097324" cy="4743357"/>
          </a:xfrm>
        </p:spPr>
        <p:txBody>
          <a:bodyPr vert="horz" lIns="91440" tIns="45720" rIns="91440" bIns="45720" rtlCol="0" anchor="t">
            <a:normAutofit/>
          </a:bodyPr>
          <a:lstStyle/>
          <a:p>
            <a:pPr marL="457200" indent="-457200">
              <a:buFont typeface="Arial" panose="020B0604020202020204" pitchFamily="34" charset="0"/>
              <a:buAutoNum type="arabicPeriod"/>
            </a:pPr>
            <a:r>
              <a:rPr lang="en-US" sz="1600" b="0" i="0" dirty="0" err="1">
                <a:effectLst/>
                <a:latin typeface="Open Sans"/>
                <a:ea typeface="Open Sans"/>
                <a:cs typeface="Segoe UI Semibold"/>
              </a:rPr>
              <a:t>McKinsey&amp;Company</a:t>
            </a:r>
            <a:r>
              <a:rPr lang="en-US" sz="1600" b="0" i="0">
                <a:effectLst/>
                <a:latin typeface="Open Sans"/>
                <a:ea typeface="Open Sans"/>
                <a:cs typeface="Segoe UI Semibold"/>
              </a:rPr>
              <a:t> (2009) – Pathways to a low-carbon economy: Version 2 of the global greenhouse gas abatement cost curve. </a:t>
            </a:r>
            <a:r>
              <a:rPr lang="en-US" sz="1600" b="0" i="0" dirty="0">
                <a:effectLst/>
                <a:latin typeface="Open Sans"/>
                <a:ea typeface="Open Sans"/>
                <a:cs typeface="Segoe UI Semibold"/>
              </a:rPr>
              <a:t>Available at: </a:t>
            </a:r>
            <a:r>
              <a:rPr lang="en-US" sz="1600" b="0" i="0" u="none" strike="noStrike" dirty="0" err="1">
                <a:solidFill>
                  <a:srgbClr val="2162E6"/>
                </a:solidFill>
                <a:effectLst/>
                <a:latin typeface="Open Sans"/>
                <a:ea typeface="Open Sans"/>
                <a:cs typeface="Segoe UI Semibold"/>
                <a:hlinkClick r:id="rId3"/>
              </a:rPr>
              <a:t>McKinsey&amp;Company</a:t>
            </a:r>
            <a:endParaRPr lang="en-US" sz="1600" b="0" i="0" dirty="0">
              <a:effectLst/>
              <a:latin typeface="Open Sans"/>
              <a:ea typeface="Open Sans"/>
              <a:cs typeface="Segoe UI Semibold"/>
            </a:endParaRPr>
          </a:p>
          <a:p>
            <a:pPr marL="457200" indent="-457200">
              <a:buAutoNum type="arabicPeriod"/>
            </a:pPr>
            <a:endParaRPr lang="en-US" sz="1600" b="0" dirty="0">
              <a:latin typeface="Open Sans" panose="020B0606030504020204" pitchFamily="34" charset="0"/>
              <a:ea typeface="Open Sans" panose="020B0606030504020204" pitchFamily="34" charset="0"/>
              <a:cs typeface="Open Sans" panose="020B0606030504020204" pitchFamily="34" charset="0"/>
            </a:endParaRPr>
          </a:p>
          <a:p>
            <a:pPr marL="457200" indent="-457200">
              <a:buAutoNum type="arabicPeriod"/>
            </a:pPr>
            <a:endParaRPr lang="en-GB" sz="16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4</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45111143"/>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85876" y="1959558"/>
            <a:ext cx="749744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Fuentes y sumideros de carbono</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6">
            <a:extLst>
              <a:ext uri="{FF2B5EF4-FFF2-40B4-BE49-F238E27FC236}">
                <a16:creationId xmlns:a16="http://schemas.microsoft.com/office/drawing/2014/main" id="{FA499828-BCBD-6941-8C2E-24269240E971}"/>
              </a:ext>
            </a:extLst>
          </p:cNvPr>
          <p:cNvSpPr txBox="1">
            <a:spLocks/>
          </p:cNvSpPr>
          <p:nvPr/>
        </p:nvSpPr>
        <p:spPr>
          <a:xfrm>
            <a:off x="663575" y="716881"/>
            <a:ext cx="836891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9.1. </a:t>
            </a:r>
            <a:r>
              <a:rPr lang="en-US" b="0">
                <a:latin typeface="Open Sans" panose="020B0606030504020204" pitchFamily="34" charset="0"/>
                <a:ea typeface="Open Sans" panose="020B0606030504020204" pitchFamily="34" charset="0"/>
                <a:cs typeface="Open Sans" panose="020B0606030504020204" pitchFamily="34" charset="0"/>
              </a:rPr>
              <a:t>Fundamentos del cambio climático</a:t>
            </a:r>
          </a:p>
        </p:txBody>
      </p:sp>
      <p:sp>
        <p:nvSpPr>
          <p:cNvPr id="12" name="Slide Number Placeholder 3">
            <a:extLst>
              <a:ext uri="{FF2B5EF4-FFF2-40B4-BE49-F238E27FC236}">
                <a16:creationId xmlns:a16="http://schemas.microsoft.com/office/drawing/2014/main" id="{99CD9609-019A-484C-A60E-543DB0856443}"/>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5</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8" name="Content Placeholder 2">
            <a:extLst>
              <a:ext uri="{FF2B5EF4-FFF2-40B4-BE49-F238E27FC236}">
                <a16:creationId xmlns:a16="http://schemas.microsoft.com/office/drawing/2014/main" id="{21F8A31A-5194-443C-9918-D4577CCD3CF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10" name="Rounded Rectangle 1">
            <a:extLst>
              <a:ext uri="{FF2B5EF4-FFF2-40B4-BE49-F238E27FC236}">
                <a16:creationId xmlns:a16="http://schemas.microsoft.com/office/drawing/2014/main" id="{89BBAC9C-703E-464C-9C60-061A09B773EA}"/>
              </a:ext>
            </a:extLst>
          </p:cNvPr>
          <p:cNvSpPr/>
          <p:nvPr/>
        </p:nvSpPr>
        <p:spPr>
          <a:xfrm>
            <a:off x="1731400" y="2628222"/>
            <a:ext cx="2050582" cy="51435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latin typeface="Open Sans" panose="020B0606030504020204" pitchFamily="34" charset="0"/>
                <a:ea typeface="Open Sans" panose="020B0606030504020204" pitchFamily="34" charset="0"/>
                <a:cs typeface="Open Sans" panose="020B0606030504020204" pitchFamily="34" charset="0"/>
              </a:rPr>
              <a:t>Fuentes</a:t>
            </a:r>
          </a:p>
        </p:txBody>
      </p:sp>
      <p:sp>
        <p:nvSpPr>
          <p:cNvPr id="11" name="Rounded Rectangle 12">
            <a:extLst>
              <a:ext uri="{FF2B5EF4-FFF2-40B4-BE49-F238E27FC236}">
                <a16:creationId xmlns:a16="http://schemas.microsoft.com/office/drawing/2014/main" id="{DAD99B04-795F-42EF-9FD6-2791F199C5DB}"/>
              </a:ext>
            </a:extLst>
          </p:cNvPr>
          <p:cNvSpPr/>
          <p:nvPr/>
        </p:nvSpPr>
        <p:spPr>
          <a:xfrm>
            <a:off x="8698556" y="2628222"/>
            <a:ext cx="2199871" cy="51435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Open Sans" panose="020B0606030504020204" pitchFamily="34" charset="0"/>
                <a:ea typeface="Open Sans" panose="020B0606030504020204" pitchFamily="34" charset="0"/>
                <a:cs typeface="Open Sans" panose="020B0606030504020204" pitchFamily="34" charset="0"/>
              </a:rPr>
              <a:t>Sumideros</a:t>
            </a: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049D7256-9523-4BCF-966C-EA40EAEAEBEB}"/>
              </a:ext>
            </a:extLst>
          </p:cNvPr>
          <p:cNvSpPr txBox="1"/>
          <p:nvPr/>
        </p:nvSpPr>
        <p:spPr>
          <a:xfrm>
            <a:off x="269796" y="3240043"/>
            <a:ext cx="4444771" cy="3139321"/>
          </a:xfrm>
          <a:prstGeom prst="rect">
            <a:avLst/>
          </a:prstGeom>
          <a:noFill/>
        </p:spPr>
        <p:txBody>
          <a:bodyPr wrap="square" lIns="91440" tIns="45720" rIns="91440" bIns="45720" rtlCol="0" anchor="t">
            <a:spAutoFit/>
          </a:bodyPr>
          <a:lstStyle/>
          <a:p>
            <a:pPr algn="ctr"/>
            <a:r>
              <a:rPr lang="en-GB" b="1" dirty="0">
                <a:latin typeface="Open Sans"/>
                <a:ea typeface="Open Sans"/>
                <a:cs typeface="Open Sans"/>
              </a:rPr>
              <a:t>Respiración </a:t>
            </a:r>
            <a:endParaRPr lang="en-GB" b="1" dirty="0">
              <a:latin typeface="Open Sans" panose="020B0606030504020204" pitchFamily="34" charset="0"/>
              <a:ea typeface="Open Sans" panose="020B0606030504020204" pitchFamily="34" charset="0"/>
              <a:cs typeface="Open Sans" panose="020B0606030504020204" pitchFamily="34" charset="0"/>
            </a:endParaRPr>
          </a:p>
          <a:p>
            <a:pPr algn="ctr"/>
            <a:r>
              <a:rPr lang="en-GB" b="1" dirty="0">
                <a:latin typeface="Open Sans"/>
                <a:ea typeface="Open Sans"/>
                <a:cs typeface="Open Sans"/>
              </a:rPr>
              <a:t>(de los organismos vivos) </a:t>
            </a:r>
            <a:endParaRPr lang="en-GB" b="1" dirty="0">
              <a:latin typeface="Open Sans" panose="020B0606030504020204" pitchFamily="34" charset="0"/>
              <a:ea typeface="Open Sans" panose="020B0606030504020204" pitchFamily="34" charset="0"/>
              <a:cs typeface="Open Sans" panose="020B0606030504020204" pitchFamily="34" charset="0"/>
            </a:endParaRPr>
          </a:p>
          <a:p>
            <a:pPr algn="ctr"/>
            <a:endParaRPr lang="en-GB" b="1" dirty="0">
              <a:latin typeface="Open Sans" panose="020B0606030504020204" pitchFamily="34" charset="0"/>
              <a:ea typeface="Open Sans" panose="020B0606030504020204" pitchFamily="34" charset="0"/>
              <a:cs typeface="Open Sans" panose="020B0606030504020204" pitchFamily="34" charset="0"/>
            </a:endParaRPr>
          </a:p>
          <a:p>
            <a:pPr algn="ctr"/>
            <a:r>
              <a:rPr lang="en-GB" b="1" dirty="0">
                <a:latin typeface="Open Sans"/>
                <a:ea typeface="Open Sans"/>
                <a:cs typeface="Open Sans"/>
              </a:rPr>
              <a:t>Descomposición </a:t>
            </a:r>
            <a:endParaRPr lang="en-GB" b="1" dirty="0">
              <a:latin typeface="Open Sans" panose="020B0606030504020204" pitchFamily="34" charset="0"/>
              <a:ea typeface="Open Sans" panose="020B0606030504020204" pitchFamily="34" charset="0"/>
              <a:cs typeface="Open Sans" panose="020B0606030504020204" pitchFamily="34" charset="0"/>
            </a:endParaRPr>
          </a:p>
          <a:p>
            <a:pPr algn="ctr"/>
            <a:r>
              <a:rPr lang="en-GB" b="1" dirty="0">
                <a:latin typeface="Open Sans"/>
                <a:ea typeface="Open Sans"/>
                <a:cs typeface="Open Sans"/>
              </a:rPr>
              <a:t>(de la materia en descomposición)</a:t>
            </a:r>
          </a:p>
          <a:p>
            <a:pPr algn="ctr"/>
            <a:endParaRPr lang="en-GB" b="1" dirty="0">
              <a:latin typeface="Open Sans" panose="020B0606030504020204" pitchFamily="34" charset="0"/>
              <a:ea typeface="Open Sans" panose="020B0606030504020204" pitchFamily="34" charset="0"/>
              <a:cs typeface="Open Sans" panose="020B0606030504020204" pitchFamily="34" charset="0"/>
            </a:endParaRPr>
          </a:p>
          <a:p>
            <a:pPr algn="ctr"/>
            <a:r>
              <a:rPr lang="en-GB" b="1" dirty="0">
                <a:latin typeface="Open Sans"/>
                <a:ea typeface="Open Sans"/>
                <a:cs typeface="Open Sans"/>
              </a:rPr>
              <a:t>Procesos geológicos</a:t>
            </a:r>
          </a:p>
          <a:p>
            <a:pPr algn="ctr"/>
            <a:endParaRPr lang="en-GB" dirty="0">
              <a:latin typeface="Open Sans" panose="020B0606030504020204" pitchFamily="34" charset="0"/>
              <a:ea typeface="Open Sans" panose="020B0606030504020204" pitchFamily="34" charset="0"/>
              <a:cs typeface="Open Sans" panose="020B0606030504020204" pitchFamily="34" charset="0"/>
            </a:endParaRPr>
          </a:p>
          <a:p>
            <a:pPr algn="ctr"/>
            <a:r>
              <a:rPr lang="en-GB" b="1" dirty="0">
                <a:latin typeface="Open Sans"/>
                <a:ea typeface="Open Sans"/>
                <a:cs typeface="Open Sans"/>
              </a:rPr>
              <a:t>Quema de combustibles fósiles</a:t>
            </a:r>
          </a:p>
          <a:p>
            <a:pPr algn="ctr"/>
            <a:endParaRPr lang="en-GB" dirty="0">
              <a:latin typeface="Open Sans" panose="020B0606030504020204" pitchFamily="34" charset="0"/>
              <a:ea typeface="Open Sans" panose="020B0606030504020204" pitchFamily="34" charset="0"/>
              <a:cs typeface="Open Sans" panose="020B0606030504020204" pitchFamily="34" charset="0"/>
            </a:endParaRPr>
          </a:p>
          <a:p>
            <a:pPr algn="ctr"/>
            <a:r>
              <a:rPr lang="en-GB" b="1" dirty="0">
                <a:latin typeface="Open Sans"/>
                <a:ea typeface="Open Sans"/>
                <a:cs typeface="Open Sans"/>
              </a:rPr>
              <a:t>Cambio de uso del suelo</a:t>
            </a:r>
            <a:endParaRPr lang="en-GB" sz="1400" dirty="0">
              <a:latin typeface="Open Sans"/>
              <a:ea typeface="Open Sans"/>
              <a:cs typeface="Open Sans"/>
            </a:endParaRPr>
          </a:p>
        </p:txBody>
      </p:sp>
      <p:sp>
        <p:nvSpPr>
          <p:cNvPr id="14" name="TextBox 13">
            <a:extLst>
              <a:ext uri="{FF2B5EF4-FFF2-40B4-BE49-F238E27FC236}">
                <a16:creationId xmlns:a16="http://schemas.microsoft.com/office/drawing/2014/main" id="{D148C3A1-9DCB-4565-8411-8000A1B692D7}"/>
              </a:ext>
            </a:extLst>
          </p:cNvPr>
          <p:cNvSpPr txBox="1"/>
          <p:nvPr/>
        </p:nvSpPr>
        <p:spPr>
          <a:xfrm>
            <a:off x="8010725" y="3285121"/>
            <a:ext cx="3575532" cy="2585323"/>
          </a:xfrm>
          <a:prstGeom prst="rect">
            <a:avLst/>
          </a:prstGeom>
          <a:noFill/>
        </p:spPr>
        <p:txBody>
          <a:bodyPr wrap="square" rtlCol="0">
            <a:spAutoFit/>
          </a:bodyPr>
          <a:lstStyle/>
          <a:p>
            <a:pPr algn="ctr"/>
            <a:r>
              <a:rPr lang="en-GB" b="1" dirty="0">
                <a:latin typeface="Open Sans" panose="020B0606030504020204" pitchFamily="34" charset="0"/>
                <a:ea typeface="Open Sans" panose="020B0606030504020204" pitchFamily="34" charset="0"/>
                <a:cs typeface="Open Sans" panose="020B0606030504020204" pitchFamily="34" charset="0"/>
              </a:rPr>
              <a:t>Bosques y </a:t>
            </a:r>
            <a:r>
              <a:rPr lang="en-GB" b="1" dirty="0" err="1">
                <a:latin typeface="Open Sans" panose="020B0606030504020204" pitchFamily="34" charset="0"/>
                <a:ea typeface="Open Sans" panose="020B0606030504020204" pitchFamily="34" charset="0"/>
                <a:cs typeface="Open Sans" panose="020B0606030504020204" pitchFamily="34" charset="0"/>
              </a:rPr>
              <a:t>vegetación</a:t>
            </a:r>
            <a:endParaRPr lang="en-GB" b="1" dirty="0">
              <a:latin typeface="Open Sans" panose="020B0606030504020204" pitchFamily="34" charset="0"/>
              <a:ea typeface="Open Sans" panose="020B0606030504020204" pitchFamily="34" charset="0"/>
              <a:cs typeface="Open Sans" panose="020B0606030504020204" pitchFamily="34" charset="0"/>
            </a:endParaRPr>
          </a:p>
          <a:p>
            <a:pPr algn="ctr"/>
            <a:endParaRPr lang="en-GB" b="1" dirty="0">
              <a:latin typeface="Open Sans" panose="020B0606030504020204" pitchFamily="34" charset="0"/>
              <a:ea typeface="Open Sans" panose="020B0606030504020204" pitchFamily="34" charset="0"/>
              <a:cs typeface="Open Sans" panose="020B0606030504020204" pitchFamily="34" charset="0"/>
            </a:endParaRPr>
          </a:p>
          <a:p>
            <a:pPr algn="ctr"/>
            <a:r>
              <a:rPr lang="en-GB" b="1" dirty="0" err="1">
                <a:latin typeface="Open Sans" panose="020B0606030504020204" pitchFamily="34" charset="0"/>
                <a:ea typeface="Open Sans" panose="020B0606030504020204" pitchFamily="34" charset="0"/>
                <a:cs typeface="Open Sans" panose="020B0606030504020204" pitchFamily="34" charset="0"/>
              </a:rPr>
              <a:t>Litosfera</a:t>
            </a:r>
            <a:r>
              <a:rPr lang="en-GB" b="1" dirty="0">
                <a:latin typeface="Open Sans" panose="020B0606030504020204" pitchFamily="34" charset="0"/>
                <a:ea typeface="Open Sans" panose="020B0606030504020204" pitchFamily="34" charset="0"/>
                <a:cs typeface="Open Sans" panose="020B0606030504020204" pitchFamily="34" charset="0"/>
              </a:rPr>
              <a:t> </a:t>
            </a:r>
          </a:p>
          <a:p>
            <a:pPr algn="ctr"/>
            <a:r>
              <a:rPr lang="en-GB" b="1" dirty="0">
                <a:latin typeface="Open Sans" panose="020B0606030504020204" pitchFamily="34" charset="0"/>
                <a:ea typeface="Open Sans" panose="020B0606030504020204" pitchFamily="34" charset="0"/>
                <a:cs typeface="Open Sans" panose="020B0606030504020204" pitchFamily="34" charset="0"/>
              </a:rPr>
              <a:t>(</a:t>
            </a:r>
            <a:r>
              <a:rPr lang="en-GB" b="1" dirty="0" err="1">
                <a:latin typeface="Open Sans" panose="020B0606030504020204" pitchFamily="34" charset="0"/>
                <a:ea typeface="Open Sans" panose="020B0606030504020204" pitchFamily="34" charset="0"/>
                <a:cs typeface="Open Sans" panose="020B0606030504020204" pitchFamily="34" charset="0"/>
              </a:rPr>
              <a:t>capa</a:t>
            </a:r>
            <a:r>
              <a:rPr lang="en-GB" b="1" dirty="0">
                <a:latin typeface="Open Sans" panose="020B0606030504020204" pitchFamily="34" charset="0"/>
                <a:ea typeface="Open Sans" panose="020B0606030504020204" pitchFamily="34" charset="0"/>
                <a:cs typeface="Open Sans" panose="020B0606030504020204" pitchFamily="34" charset="0"/>
              </a:rPr>
              <a:t> superior del </a:t>
            </a:r>
            <a:r>
              <a:rPr lang="en-GB" b="1" dirty="0" err="1">
                <a:latin typeface="Open Sans" panose="020B0606030504020204" pitchFamily="34" charset="0"/>
                <a:ea typeface="Open Sans" panose="020B0606030504020204" pitchFamily="34" charset="0"/>
                <a:cs typeface="Open Sans" panose="020B0606030504020204" pitchFamily="34" charset="0"/>
              </a:rPr>
              <a:t>manto</a:t>
            </a:r>
            <a:r>
              <a:rPr lang="en-GB" b="1" dirty="0">
                <a:latin typeface="Open Sans" panose="020B0606030504020204" pitchFamily="34" charset="0"/>
                <a:ea typeface="Open Sans" panose="020B0606030504020204" pitchFamily="34" charset="0"/>
                <a:cs typeface="Open Sans" panose="020B0606030504020204" pitchFamily="34" charset="0"/>
              </a:rPr>
              <a:t> </a:t>
            </a:r>
            <a:r>
              <a:rPr lang="en-GB" b="1" dirty="0" err="1">
                <a:latin typeface="Open Sans" panose="020B0606030504020204" pitchFamily="34" charset="0"/>
                <a:ea typeface="Open Sans" panose="020B0606030504020204" pitchFamily="34" charset="0"/>
                <a:cs typeface="Open Sans" panose="020B0606030504020204" pitchFamily="34" charset="0"/>
              </a:rPr>
              <a:t>terrestre</a:t>
            </a:r>
            <a:r>
              <a:rPr lang="en-GB" b="1" dirty="0">
                <a:latin typeface="Open Sans" panose="020B0606030504020204" pitchFamily="34" charset="0"/>
                <a:ea typeface="Open Sans" panose="020B0606030504020204" pitchFamily="34" charset="0"/>
                <a:cs typeface="Open Sans" panose="020B0606030504020204" pitchFamily="34" charset="0"/>
              </a:rPr>
              <a:t>)</a:t>
            </a:r>
          </a:p>
          <a:p>
            <a:pPr algn="ctr"/>
            <a:endParaRPr lang="en-GB" b="1" dirty="0">
              <a:latin typeface="Open Sans" panose="020B0606030504020204" pitchFamily="34" charset="0"/>
              <a:ea typeface="Open Sans" panose="020B0606030504020204" pitchFamily="34" charset="0"/>
              <a:cs typeface="Open Sans" panose="020B0606030504020204" pitchFamily="34" charset="0"/>
            </a:endParaRPr>
          </a:p>
          <a:p>
            <a:pPr algn="ctr"/>
            <a:r>
              <a:rPr lang="en-GB" b="1" dirty="0" err="1">
                <a:latin typeface="Open Sans" panose="020B0606030504020204" pitchFamily="34" charset="0"/>
                <a:ea typeface="Open Sans" panose="020B0606030504020204" pitchFamily="34" charset="0"/>
                <a:cs typeface="Open Sans" panose="020B0606030504020204" pitchFamily="34" charset="0"/>
              </a:rPr>
              <a:t>Océanos</a:t>
            </a:r>
            <a:endParaRPr lang="en-GB" b="1" dirty="0">
              <a:latin typeface="Open Sans" panose="020B0606030504020204" pitchFamily="34" charset="0"/>
              <a:ea typeface="Open Sans" panose="020B0606030504020204" pitchFamily="34" charset="0"/>
              <a:cs typeface="Open Sans" panose="020B0606030504020204" pitchFamily="34" charset="0"/>
            </a:endParaRPr>
          </a:p>
          <a:p>
            <a:pPr algn="ctr"/>
            <a:endParaRPr lang="en-GB" b="1" dirty="0">
              <a:latin typeface="Open Sans" panose="020B0606030504020204" pitchFamily="34" charset="0"/>
              <a:ea typeface="Open Sans" panose="020B0606030504020204" pitchFamily="34" charset="0"/>
              <a:cs typeface="Open Sans" panose="020B0606030504020204" pitchFamily="34" charset="0"/>
            </a:endParaRPr>
          </a:p>
          <a:p>
            <a:pPr algn="ctr"/>
            <a:r>
              <a:rPr lang="en-GB" b="1" dirty="0" err="1">
                <a:latin typeface="Open Sans" panose="020B0606030504020204" pitchFamily="34" charset="0"/>
                <a:ea typeface="Open Sans" panose="020B0606030504020204" pitchFamily="34" charset="0"/>
                <a:cs typeface="Open Sans" panose="020B0606030504020204" pitchFamily="34" charset="0"/>
              </a:rPr>
              <a:t>Atmósfera</a:t>
            </a:r>
            <a:endParaRPr lang="en-GB" b="1"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Curved Right Arrow 18">
            <a:extLst>
              <a:ext uri="{FF2B5EF4-FFF2-40B4-BE49-F238E27FC236}">
                <a16:creationId xmlns:a16="http://schemas.microsoft.com/office/drawing/2014/main" id="{D3FD36EF-8413-435F-9BAD-62D69DAED0D8}"/>
              </a:ext>
            </a:extLst>
          </p:cNvPr>
          <p:cNvSpPr/>
          <p:nvPr/>
        </p:nvSpPr>
        <p:spPr>
          <a:xfrm flipH="1">
            <a:off x="6604554" y="3336231"/>
            <a:ext cx="1195200" cy="2441428"/>
          </a:xfrm>
          <a:prstGeom prst="curved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800">
              <a:latin typeface="Open Sans" panose="020B0606030504020204" pitchFamily="34" charset="0"/>
              <a:ea typeface="Open Sans" panose="020B0606030504020204" pitchFamily="34" charset="0"/>
              <a:cs typeface="Open Sans" panose="020B0606030504020204" pitchFamily="34" charset="0"/>
            </a:endParaRPr>
          </a:p>
        </p:txBody>
      </p:sp>
      <p:sp>
        <p:nvSpPr>
          <p:cNvPr id="16" name="Curved Right Arrow 19">
            <a:extLst>
              <a:ext uri="{FF2B5EF4-FFF2-40B4-BE49-F238E27FC236}">
                <a16:creationId xmlns:a16="http://schemas.microsoft.com/office/drawing/2014/main" id="{37B79CEF-9B66-4D04-8FAB-0DECCE8537BC}"/>
              </a:ext>
            </a:extLst>
          </p:cNvPr>
          <p:cNvSpPr/>
          <p:nvPr/>
        </p:nvSpPr>
        <p:spPr>
          <a:xfrm flipV="1">
            <a:off x="4775509" y="3232058"/>
            <a:ext cx="1193746" cy="2441428"/>
          </a:xfrm>
          <a:prstGeom prst="curv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800">
              <a:latin typeface="Open Sans" panose="020B0606030504020204" pitchFamily="34" charset="0"/>
              <a:ea typeface="Open Sans" panose="020B0606030504020204" pitchFamily="34" charset="0"/>
              <a:cs typeface="Open Sans" panose="020B0606030504020204" pitchFamily="34" charset="0"/>
            </a:endParaRPr>
          </a:p>
        </p:txBody>
      </p:sp>
      <p:sp>
        <p:nvSpPr>
          <p:cNvPr id="17" name="Oval 16">
            <a:extLst>
              <a:ext uri="{FF2B5EF4-FFF2-40B4-BE49-F238E27FC236}">
                <a16:creationId xmlns:a16="http://schemas.microsoft.com/office/drawing/2014/main" id="{CC6E9249-1D61-6541-9D31-1C55068FF910}"/>
              </a:ext>
            </a:extLst>
          </p:cNvPr>
          <p:cNvSpPr/>
          <p:nvPr/>
        </p:nvSpPr>
        <p:spPr>
          <a:xfrm>
            <a:off x="8388432" y="120373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4.mp3" descr="Lecture9_Slide4.mp3">
            <a:hlinkClick r:id="" action="ppaction://media"/>
            <a:extLst>
              <a:ext uri="{FF2B5EF4-FFF2-40B4-BE49-F238E27FC236}">
                <a16:creationId xmlns:a16="http://schemas.microsoft.com/office/drawing/2014/main" id="{717D8352-968A-1642-93DC-28B698CA8E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9797" y="1288054"/>
            <a:ext cx="812800" cy="812800"/>
          </a:xfrm>
          <a:prstGeom prst="rect">
            <a:avLst/>
          </a:prstGeom>
        </p:spPr>
      </p:pic>
    </p:spTree>
    <p:extLst>
      <p:ext uri="{BB962C8B-B14F-4D97-AF65-F5344CB8AC3E}">
        <p14:creationId xmlns:p14="http://schemas.microsoft.com/office/powerpoint/2010/main" val="23129637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210D8159-5367-AB4F-A3C9-EDBE42BDDF5D}"/>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6</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2">
            <a:extLst>
              <a:ext uri="{FF2B5EF4-FFF2-40B4-BE49-F238E27FC236}">
                <a16:creationId xmlns:a16="http://schemas.microsoft.com/office/drawing/2014/main" id="{806A8607-7A5B-47BF-B0AF-9865835D1D6D}"/>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Temperature Change and Carbon Dioxide Change | National Centers for  Environmental Information (NCEI) formerly known as National Climatic Data  Center (NCDC)">
            <a:extLst>
              <a:ext uri="{FF2B5EF4-FFF2-40B4-BE49-F238E27FC236}">
                <a16:creationId xmlns:a16="http://schemas.microsoft.com/office/drawing/2014/main" id="{BE932F48-7FBC-4D59-8D03-965C59858B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810" y="2362717"/>
            <a:ext cx="7508750" cy="31161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8E674EA-EF0D-4789-882D-95A4FCB455A6}"/>
              </a:ext>
            </a:extLst>
          </p:cNvPr>
          <p:cNvSpPr txBox="1"/>
          <p:nvPr/>
        </p:nvSpPr>
        <p:spPr>
          <a:xfrm>
            <a:off x="7992029" y="6102017"/>
            <a:ext cx="3759425" cy="307777"/>
          </a:xfrm>
          <a:prstGeom prst="rect">
            <a:avLst/>
          </a:prstGeom>
          <a:noFill/>
        </p:spPr>
        <p:txBody>
          <a:bodyPr wrap="square" lIns="91440" tIns="45720" rIns="91440" bIns="45720" rtlCol="0" anchor="t">
            <a:spAutoFit/>
          </a:bodyPr>
          <a:lstStyle/>
          <a:p>
            <a:pPr algn="r"/>
            <a:r>
              <a:rPr lang="en-GB" sz="1400" i="1">
                <a:latin typeface="Open Sans"/>
                <a:ea typeface="Open Sans"/>
                <a:cs typeface="Open Sans"/>
              </a:rPr>
              <a:t>Fuente: </a:t>
            </a:r>
            <a:r>
              <a:rPr lang="en-GB" sz="1400" i="1" err="1">
                <a:latin typeface="Open Sans"/>
                <a:ea typeface="Open Sans"/>
                <a:cs typeface="Open Sans"/>
              </a:rPr>
              <a:t>Jouzel et </a:t>
            </a:r>
            <a:r>
              <a:rPr lang="en-GB" sz="1400" i="1">
                <a:latin typeface="Open Sans"/>
                <a:ea typeface="Open Sans"/>
                <a:cs typeface="Open Sans"/>
              </a:rPr>
              <a:t>al. 2007; </a:t>
            </a:r>
            <a:r>
              <a:rPr lang="en-GB" sz="1400" i="1" err="1">
                <a:latin typeface="Open Sans"/>
                <a:ea typeface="Open Sans"/>
                <a:cs typeface="Open Sans"/>
              </a:rPr>
              <a:t>Lüthi </a:t>
            </a:r>
            <a:r>
              <a:rPr lang="en-GB" sz="1400" i="1">
                <a:latin typeface="Open Sans"/>
                <a:ea typeface="Open Sans"/>
                <a:cs typeface="Open Sans"/>
              </a:rPr>
              <a:t>et al. 2008</a:t>
            </a:r>
          </a:p>
        </p:txBody>
      </p:sp>
      <p:sp>
        <p:nvSpPr>
          <p:cNvPr id="18" name="TextBox 17">
            <a:extLst>
              <a:ext uri="{FF2B5EF4-FFF2-40B4-BE49-F238E27FC236}">
                <a16:creationId xmlns:a16="http://schemas.microsoft.com/office/drawing/2014/main" id="{A12992C6-5C57-4254-8E35-B808EFBCB396}"/>
              </a:ext>
            </a:extLst>
          </p:cNvPr>
          <p:cNvSpPr txBox="1"/>
          <p:nvPr/>
        </p:nvSpPr>
        <p:spPr>
          <a:xfrm>
            <a:off x="668093" y="5582317"/>
            <a:ext cx="10216217" cy="668664"/>
          </a:xfrm>
          <a:prstGeom prst="rect">
            <a:avLst/>
          </a:prstGeom>
          <a:noFill/>
        </p:spPr>
        <p:txBody>
          <a:bodyPr wrap="square">
            <a:spAutoFit/>
          </a:bodyPr>
          <a:lstStyle/>
          <a:p>
            <a:r>
              <a:rPr lang="en-GB" b="1" dirty="0">
                <a:latin typeface="Open Sans" panose="020B0606030504020204" pitchFamily="34" charset="0"/>
                <a:ea typeface="Open Sans" panose="020B0606030504020204" pitchFamily="34" charset="0"/>
                <a:cs typeface="Open Sans" panose="020B0606030504020204" pitchFamily="34" charset="0"/>
              </a:rPr>
              <a:t>Cambio de </a:t>
            </a:r>
            <a:r>
              <a:rPr lang="en-GB" b="1" dirty="0" err="1">
                <a:latin typeface="Open Sans" panose="020B0606030504020204" pitchFamily="34" charset="0"/>
                <a:ea typeface="Open Sans" panose="020B0606030504020204" pitchFamily="34" charset="0"/>
                <a:cs typeface="Open Sans" panose="020B0606030504020204" pitchFamily="34" charset="0"/>
              </a:rPr>
              <a:t>temperatura</a:t>
            </a:r>
            <a:r>
              <a:rPr lang="en-GB" b="1"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rPr>
              <a:t>(</a:t>
            </a:r>
            <a:r>
              <a:rPr lang="en-GB" b="1" dirty="0" err="1">
                <a:solidFill>
                  <a:srgbClr val="05B9D1"/>
                </a:solidFill>
                <a:latin typeface="Open Sans" panose="020B0606030504020204" pitchFamily="34" charset="0"/>
                <a:ea typeface="Open Sans" panose="020B0606030504020204" pitchFamily="34" charset="0"/>
                <a:cs typeface="Open Sans" panose="020B0606030504020204" pitchFamily="34" charset="0"/>
              </a:rPr>
              <a:t>azul</a:t>
            </a:r>
            <a:r>
              <a:rPr lang="en-GB" b="1" dirty="0">
                <a:solidFill>
                  <a:srgbClr val="05B9D1"/>
                </a:solidFill>
                <a:latin typeface="Open Sans" panose="020B0606030504020204" pitchFamily="34" charset="0"/>
                <a:ea typeface="Open Sans" panose="020B0606030504020204" pitchFamily="34" charset="0"/>
                <a:cs typeface="Open Sans" panose="020B0606030504020204" pitchFamily="34" charset="0"/>
              </a:rPr>
              <a:t> claro) </a:t>
            </a:r>
            <a:r>
              <a:rPr lang="en-GB" dirty="0">
                <a:latin typeface="Open Sans" panose="020B0606030504020204" pitchFamily="34" charset="0"/>
                <a:ea typeface="Open Sans" panose="020B0606030504020204" pitchFamily="34" charset="0"/>
                <a:cs typeface="Open Sans" panose="020B0606030504020204" pitchFamily="34" charset="0"/>
              </a:rPr>
              <a:t>y </a:t>
            </a:r>
            <a:r>
              <a:rPr lang="en-GB" b="1" dirty="0" err="1">
                <a:latin typeface="Open Sans" panose="020B0606030504020204" pitchFamily="34" charset="0"/>
                <a:ea typeface="Open Sans" panose="020B0606030504020204" pitchFamily="34" charset="0"/>
                <a:cs typeface="Open Sans" panose="020B0606030504020204" pitchFamily="34" charset="0"/>
              </a:rPr>
              <a:t>cambio</a:t>
            </a:r>
            <a:r>
              <a:rPr lang="en-GB" b="1" dirty="0">
                <a:latin typeface="Open Sans" panose="020B0606030504020204" pitchFamily="34" charset="0"/>
                <a:ea typeface="Open Sans" panose="020B0606030504020204" pitchFamily="34" charset="0"/>
                <a:cs typeface="Open Sans" panose="020B0606030504020204" pitchFamily="34" charset="0"/>
              </a:rPr>
              <a:t> de </a:t>
            </a:r>
            <a:r>
              <a:rPr lang="en-GB" b="1" dirty="0" err="1">
                <a:latin typeface="Open Sans" panose="020B0606030504020204" pitchFamily="34" charset="0"/>
                <a:ea typeface="Open Sans" panose="020B0606030504020204" pitchFamily="34" charset="0"/>
                <a:cs typeface="Open Sans" panose="020B0606030504020204" pitchFamily="34" charset="0"/>
              </a:rPr>
              <a:t>dióxido</a:t>
            </a:r>
            <a:r>
              <a:rPr lang="en-GB" b="1" dirty="0">
                <a:latin typeface="Open Sans" panose="020B0606030504020204" pitchFamily="34" charset="0"/>
                <a:ea typeface="Open Sans" panose="020B0606030504020204" pitchFamily="34" charset="0"/>
                <a:cs typeface="Open Sans" panose="020B0606030504020204" pitchFamily="34" charset="0"/>
              </a:rPr>
              <a:t> de </a:t>
            </a:r>
            <a:r>
              <a:rPr lang="en-GB" b="1" dirty="0" err="1">
                <a:latin typeface="Open Sans" panose="020B0606030504020204" pitchFamily="34" charset="0"/>
                <a:ea typeface="Open Sans" panose="020B0606030504020204" pitchFamily="34" charset="0"/>
                <a:cs typeface="Open Sans" panose="020B0606030504020204" pitchFamily="34" charset="0"/>
              </a:rPr>
              <a:t>carbono</a:t>
            </a:r>
            <a:r>
              <a:rPr lang="en-GB" b="1"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rPr>
              <a:t>(</a:t>
            </a:r>
            <a:r>
              <a:rPr lang="en-GB" b="1" dirty="0" err="1">
                <a:solidFill>
                  <a:srgbClr val="002AFA"/>
                </a:solidFill>
                <a:latin typeface="Open Sans" panose="020B0606030504020204" pitchFamily="34" charset="0"/>
                <a:ea typeface="Open Sans" panose="020B0606030504020204" pitchFamily="34" charset="0"/>
                <a:cs typeface="Open Sans" panose="020B0606030504020204" pitchFamily="34" charset="0"/>
              </a:rPr>
              <a:t>azul</a:t>
            </a:r>
            <a:r>
              <a:rPr lang="en-GB" b="1" dirty="0">
                <a:solidFill>
                  <a:srgbClr val="002AFA"/>
                </a:solidFill>
                <a:latin typeface="Open Sans" panose="020B0606030504020204" pitchFamily="34" charset="0"/>
                <a:ea typeface="Open Sans" panose="020B0606030504020204" pitchFamily="34" charset="0"/>
                <a:cs typeface="Open Sans" panose="020B0606030504020204" pitchFamily="34" charset="0"/>
              </a:rPr>
              <a:t> </a:t>
            </a:r>
            <a:r>
              <a:rPr lang="en-GB" b="1" dirty="0" err="1">
                <a:solidFill>
                  <a:srgbClr val="002AFA"/>
                </a:solidFill>
                <a:latin typeface="Open Sans" panose="020B0606030504020204" pitchFamily="34" charset="0"/>
                <a:ea typeface="Open Sans" panose="020B0606030504020204" pitchFamily="34" charset="0"/>
                <a:cs typeface="Open Sans" panose="020B0606030504020204" pitchFamily="34" charset="0"/>
              </a:rPr>
              <a:t>oscuro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medidos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en</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el</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núcleo</a:t>
            </a:r>
            <a:r>
              <a:rPr lang="en-GB" dirty="0">
                <a:latin typeface="Open Sans" panose="020B0606030504020204" pitchFamily="34" charset="0"/>
                <a:ea typeface="Open Sans" panose="020B0606030504020204" pitchFamily="34" charset="0"/>
                <a:cs typeface="Open Sans" panose="020B0606030504020204" pitchFamily="34" charset="0"/>
              </a:rPr>
              <a:t> de </a:t>
            </a:r>
            <a:r>
              <a:rPr lang="en-GB" dirty="0" err="1">
                <a:latin typeface="Open Sans" panose="020B0606030504020204" pitchFamily="34" charset="0"/>
                <a:ea typeface="Open Sans" panose="020B0606030504020204" pitchFamily="34" charset="0"/>
                <a:cs typeface="Open Sans" panose="020B0606030504020204" pitchFamily="34" charset="0"/>
              </a:rPr>
              <a:t>hielo</a:t>
            </a:r>
            <a:r>
              <a:rPr lang="en-GB" dirty="0">
                <a:latin typeface="Open Sans" panose="020B0606030504020204" pitchFamily="34" charset="0"/>
                <a:ea typeface="Open Sans" panose="020B0606030504020204" pitchFamily="34" charset="0"/>
                <a:cs typeface="Open Sans" panose="020B0606030504020204" pitchFamily="34" charset="0"/>
              </a:rPr>
              <a:t> EPICA Dome C </a:t>
            </a:r>
            <a:r>
              <a:rPr lang="en-GB" dirty="0" err="1">
                <a:latin typeface="Open Sans" panose="020B0606030504020204" pitchFamily="34" charset="0"/>
                <a:ea typeface="Open Sans" panose="020B0606030504020204" pitchFamily="34" charset="0"/>
                <a:cs typeface="Open Sans" panose="020B0606030504020204" pitchFamily="34" charset="0"/>
              </a:rPr>
              <a:t>en</a:t>
            </a:r>
            <a:r>
              <a:rPr lang="en-GB" dirty="0">
                <a:latin typeface="Open Sans" panose="020B0606030504020204" pitchFamily="34" charset="0"/>
                <a:ea typeface="Open Sans" panose="020B0606030504020204" pitchFamily="34" charset="0"/>
                <a:cs typeface="Open Sans" panose="020B0606030504020204" pitchFamily="34" charset="0"/>
              </a:rPr>
              <a:t> la Antártida</a:t>
            </a:r>
            <a:endParaRPr lang="en-GB" dirty="0"/>
          </a:p>
        </p:txBody>
      </p:sp>
      <p:sp>
        <p:nvSpPr>
          <p:cNvPr id="19" name="Title 6">
            <a:extLst>
              <a:ext uri="{FF2B5EF4-FFF2-40B4-BE49-F238E27FC236}">
                <a16:creationId xmlns:a16="http://schemas.microsoft.com/office/drawing/2014/main" id="{0DEA5039-38A9-434E-A66E-86153AC3149C}"/>
              </a:ext>
            </a:extLst>
          </p:cNvPr>
          <p:cNvSpPr txBox="1">
            <a:spLocks/>
          </p:cNvSpPr>
          <p:nvPr/>
        </p:nvSpPr>
        <p:spPr>
          <a:xfrm>
            <a:off x="663575" y="716881"/>
            <a:ext cx="836891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9.1. </a:t>
            </a:r>
            <a:r>
              <a:rPr lang="en-US" b="0">
                <a:latin typeface="Open Sans" panose="020B0606030504020204" pitchFamily="34" charset="0"/>
                <a:ea typeface="Open Sans" panose="020B0606030504020204" pitchFamily="34" charset="0"/>
                <a:cs typeface="Open Sans" panose="020B0606030504020204" pitchFamily="34" charset="0"/>
              </a:rPr>
              <a:t>Fundamentos del cambio climático</a:t>
            </a:r>
          </a:p>
        </p:txBody>
      </p:sp>
      <p:sp>
        <p:nvSpPr>
          <p:cNvPr id="20" name="Text Placeholder 44">
            <a:extLst>
              <a:ext uri="{FF2B5EF4-FFF2-40B4-BE49-F238E27FC236}">
                <a16:creationId xmlns:a16="http://schemas.microsoft.com/office/drawing/2014/main" id="{8C3DD777-250B-4EC9-A009-F50AD9A1A8EC}"/>
              </a:ext>
            </a:extLst>
          </p:cNvPr>
          <p:cNvSpPr txBox="1">
            <a:spLocks/>
          </p:cNvSpPr>
          <p:nvPr/>
        </p:nvSpPr>
        <p:spPr>
          <a:xfrm>
            <a:off x="663573" y="1963722"/>
            <a:ext cx="894905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¿Qué causa el cambio climático?</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03A10588-61C7-4945-BC1C-B21EEDFA6B4D}"/>
              </a:ext>
            </a:extLst>
          </p:cNvPr>
          <p:cNvSpPr/>
          <p:nvPr/>
        </p:nvSpPr>
        <p:spPr>
          <a:xfrm>
            <a:off x="8388432" y="120373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5.mp3" descr="Lecture9_Slide5.mp3">
            <a:hlinkClick r:id="" action="ppaction://media"/>
            <a:extLst>
              <a:ext uri="{FF2B5EF4-FFF2-40B4-BE49-F238E27FC236}">
                <a16:creationId xmlns:a16="http://schemas.microsoft.com/office/drawing/2014/main" id="{544E589A-FDF7-5342-83E1-A5B8AA5B5D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9797" y="1288054"/>
            <a:ext cx="812800" cy="812800"/>
          </a:xfrm>
          <a:prstGeom prst="rect">
            <a:avLst/>
          </a:prstGeom>
        </p:spPr>
      </p:pic>
    </p:spTree>
    <p:extLst>
      <p:ext uri="{BB962C8B-B14F-4D97-AF65-F5344CB8AC3E}">
        <p14:creationId xmlns:p14="http://schemas.microsoft.com/office/powerpoint/2010/main" val="14249128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83845" y="1625226"/>
            <a:ext cx="10067730" cy="43756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err="1">
                <a:latin typeface="Open Sans" panose="020B0606030504020204" pitchFamily="34" charset="0"/>
                <a:ea typeface="Open Sans" panose="020B0606030504020204" pitchFamily="34" charset="0"/>
                <a:cs typeface="Open Sans" panose="020B0606030504020204" pitchFamily="34" charset="0"/>
              </a:rPr>
              <a:t>Impacto</a:t>
            </a:r>
            <a:r>
              <a:rPr lang="en-US" dirty="0">
                <a:latin typeface="Open Sans" panose="020B0606030504020204" pitchFamily="34" charset="0"/>
                <a:ea typeface="Open Sans" panose="020B0606030504020204" pitchFamily="34" charset="0"/>
                <a:cs typeface="Open Sans" panose="020B0606030504020204" pitchFamily="34" charset="0"/>
              </a:rPr>
              <a:t> del </a:t>
            </a:r>
            <a:r>
              <a:rPr lang="en-US" dirty="0" err="1">
                <a:latin typeface="Open Sans" panose="020B0606030504020204" pitchFamily="34" charset="0"/>
                <a:ea typeface="Open Sans" panose="020B0606030504020204" pitchFamily="34" charset="0"/>
                <a:cs typeface="Open Sans" panose="020B0606030504020204" pitchFamily="34" charset="0"/>
              </a:rPr>
              <a:t>aumento</a:t>
            </a:r>
            <a:r>
              <a:rPr lang="en-US" dirty="0">
                <a:latin typeface="Open Sans" panose="020B0606030504020204" pitchFamily="34" charset="0"/>
                <a:ea typeface="Open Sans" panose="020B0606030504020204" pitchFamily="34" charset="0"/>
                <a:cs typeface="Open Sans" panose="020B0606030504020204" pitchFamily="34" charset="0"/>
              </a:rPr>
              <a:t> de las </a:t>
            </a:r>
            <a:r>
              <a:rPr lang="en-US" dirty="0" err="1">
                <a:latin typeface="Open Sans" panose="020B0606030504020204" pitchFamily="34" charset="0"/>
                <a:ea typeface="Open Sans" panose="020B0606030504020204" pitchFamily="34" charset="0"/>
                <a:cs typeface="Open Sans" panose="020B0606030504020204" pitchFamily="34" charset="0"/>
              </a:rPr>
              <a:t>emisiones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en</a:t>
            </a:r>
            <a:r>
              <a:rPr lang="en-US" dirty="0">
                <a:latin typeface="Open Sans" panose="020B0606030504020204" pitchFamily="34" charset="0"/>
                <a:ea typeface="Open Sans" panose="020B0606030504020204" pitchFamily="34" charset="0"/>
                <a:cs typeface="Open Sans" panose="020B0606030504020204" pitchFamily="34" charset="0"/>
              </a:rPr>
              <a:t> la </a:t>
            </a:r>
            <a:r>
              <a:rPr lang="en-US" dirty="0" err="1">
                <a:latin typeface="Open Sans" panose="020B0606030504020204" pitchFamily="34" charset="0"/>
                <a:ea typeface="Open Sans" panose="020B0606030504020204" pitchFamily="34" charset="0"/>
                <a:cs typeface="Open Sans" panose="020B0606030504020204" pitchFamily="34" charset="0"/>
              </a:rPr>
              <a:t>temperatura</a:t>
            </a:r>
            <a:r>
              <a:rPr lang="en-US" dirty="0">
                <a:latin typeface="Open Sans" panose="020B0606030504020204" pitchFamily="34" charset="0"/>
                <a:ea typeface="Open Sans" panose="020B0606030504020204" pitchFamily="34" charset="0"/>
                <a:cs typeface="Open Sans" panose="020B0606030504020204" pitchFamily="34" charset="0"/>
              </a:rPr>
              <a:t> media </a:t>
            </a:r>
            <a:r>
              <a:rPr lang="en-US" dirty="0" err="1">
                <a:latin typeface="Open Sans" panose="020B0606030504020204" pitchFamily="34" charset="0"/>
                <a:ea typeface="Open Sans" panose="020B0606030504020204" pitchFamily="34" charset="0"/>
                <a:cs typeface="Open Sans" panose="020B0606030504020204" pitchFamily="34" charset="0"/>
              </a:rPr>
              <a:t>mundial</a:t>
            </a: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6">
            <a:extLst>
              <a:ext uri="{FF2B5EF4-FFF2-40B4-BE49-F238E27FC236}">
                <a16:creationId xmlns:a16="http://schemas.microsoft.com/office/drawing/2014/main" id="{FA499828-BCBD-6941-8C2E-24269240E971}"/>
              </a:ext>
            </a:extLst>
          </p:cNvPr>
          <p:cNvSpPr txBox="1">
            <a:spLocks/>
          </p:cNvSpPr>
          <p:nvPr/>
        </p:nvSpPr>
        <p:spPr>
          <a:xfrm>
            <a:off x="663575" y="716881"/>
            <a:ext cx="10766425" cy="66866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9.1. </a:t>
            </a:r>
            <a:r>
              <a:rPr lang="en-US" b="0" dirty="0" err="1">
                <a:latin typeface="Open Sans" panose="020B0606030504020204" pitchFamily="34" charset="0"/>
                <a:ea typeface="Open Sans" panose="020B0606030504020204" pitchFamily="34" charset="0"/>
                <a:cs typeface="Open Sans" panose="020B0606030504020204" pitchFamily="34" charset="0"/>
              </a:rPr>
              <a:t>Fundamentos</a:t>
            </a:r>
            <a:r>
              <a:rPr lang="en-US" b="0" dirty="0">
                <a:latin typeface="Open Sans" panose="020B0606030504020204" pitchFamily="34" charset="0"/>
                <a:ea typeface="Open Sans" panose="020B0606030504020204" pitchFamily="34" charset="0"/>
                <a:cs typeface="Open Sans" panose="020B0606030504020204" pitchFamily="34" charset="0"/>
              </a:rPr>
              <a:t> del </a:t>
            </a:r>
            <a:r>
              <a:rPr lang="en-US" b="0" dirty="0" err="1">
                <a:latin typeface="Open Sans" panose="020B0606030504020204" pitchFamily="34" charset="0"/>
                <a:ea typeface="Open Sans" panose="020B0606030504020204" pitchFamily="34" charset="0"/>
                <a:cs typeface="Open Sans" panose="020B0606030504020204" pitchFamily="34" charset="0"/>
              </a:rPr>
              <a:t>cambio</a:t>
            </a:r>
            <a:r>
              <a:rPr lang="en-US" b="0" dirty="0">
                <a:latin typeface="Open Sans" panose="020B0606030504020204" pitchFamily="34" charset="0"/>
                <a:ea typeface="Open Sans" panose="020B0606030504020204" pitchFamily="34" charset="0"/>
                <a:cs typeface="Open Sans" panose="020B0606030504020204" pitchFamily="34" charset="0"/>
              </a:rPr>
              <a:t> </a:t>
            </a:r>
            <a:r>
              <a:rPr lang="en-US" b="0" dirty="0" err="1">
                <a:latin typeface="Open Sans" panose="020B0606030504020204" pitchFamily="34" charset="0"/>
                <a:ea typeface="Open Sans" panose="020B0606030504020204" pitchFamily="34" charset="0"/>
                <a:cs typeface="Open Sans" panose="020B0606030504020204" pitchFamily="34" charset="0"/>
              </a:rPr>
              <a:t>climático</a:t>
            </a:r>
            <a:endParaRPr lang="en-US" b="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Slide Number Placeholder 3">
            <a:extLst>
              <a:ext uri="{FF2B5EF4-FFF2-40B4-BE49-F238E27FC236}">
                <a16:creationId xmlns:a16="http://schemas.microsoft.com/office/drawing/2014/main" id="{99CD9609-019A-484C-A60E-543DB0856443}"/>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7</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8" name="Content Placeholder 2">
            <a:extLst>
              <a:ext uri="{FF2B5EF4-FFF2-40B4-BE49-F238E27FC236}">
                <a16:creationId xmlns:a16="http://schemas.microsoft.com/office/drawing/2014/main" id="{21F8A31A-5194-443C-9918-D4577CCD3CF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803CC70C-E26B-48A2-8B30-2F7F94422FCF}"/>
              </a:ext>
            </a:extLst>
          </p:cNvPr>
          <p:cNvPicPr>
            <a:picLocks noChangeAspect="1"/>
          </p:cNvPicPr>
          <p:nvPr/>
        </p:nvPicPr>
        <p:blipFill>
          <a:blip r:embed="rId5"/>
          <a:stretch>
            <a:fillRect/>
          </a:stretch>
        </p:blipFill>
        <p:spPr>
          <a:xfrm>
            <a:off x="799841" y="2542202"/>
            <a:ext cx="6556170" cy="3659585"/>
          </a:xfrm>
          <a:prstGeom prst="rect">
            <a:avLst/>
          </a:prstGeom>
        </p:spPr>
      </p:pic>
      <p:sp>
        <p:nvSpPr>
          <p:cNvPr id="17" name="TextBox 16">
            <a:extLst>
              <a:ext uri="{FF2B5EF4-FFF2-40B4-BE49-F238E27FC236}">
                <a16:creationId xmlns:a16="http://schemas.microsoft.com/office/drawing/2014/main" id="{7693028F-85C5-4DD5-8123-BA08556CEDDA}"/>
              </a:ext>
            </a:extLst>
          </p:cNvPr>
          <p:cNvSpPr txBox="1"/>
          <p:nvPr/>
        </p:nvSpPr>
        <p:spPr>
          <a:xfrm>
            <a:off x="8490857" y="5876121"/>
            <a:ext cx="3260597" cy="523220"/>
          </a:xfrm>
          <a:prstGeom prst="rect">
            <a:avLst/>
          </a:prstGeom>
          <a:noFill/>
        </p:spPr>
        <p:txBody>
          <a:bodyPr wrap="square" lIns="91440" tIns="45720" rIns="91440" bIns="45720" rtlCol="0" anchor="t">
            <a:spAutoFit/>
          </a:bodyPr>
          <a:lstStyle/>
          <a:p>
            <a:pPr algn="r"/>
            <a:r>
              <a:rPr lang="en-GB" sz="1400" i="1">
                <a:latin typeface="Open Sans"/>
                <a:ea typeface="Open Sans"/>
                <a:cs typeface="Open Sans"/>
              </a:rPr>
              <a:t>Fuente: Berkley Earth vía OurWorldinData.org</a:t>
            </a:r>
          </a:p>
        </p:txBody>
      </p:sp>
      <p:sp>
        <p:nvSpPr>
          <p:cNvPr id="10" name="Oval 9">
            <a:extLst>
              <a:ext uri="{FF2B5EF4-FFF2-40B4-BE49-F238E27FC236}">
                <a16:creationId xmlns:a16="http://schemas.microsoft.com/office/drawing/2014/main" id="{C5D66A28-7967-5E4D-B81F-F0544A797EF1}"/>
              </a:ext>
            </a:extLst>
          </p:cNvPr>
          <p:cNvSpPr/>
          <p:nvPr/>
        </p:nvSpPr>
        <p:spPr>
          <a:xfrm>
            <a:off x="8866197" y="219753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6.mp3" descr="Lecture9_Slide6.mp3">
            <a:hlinkClick r:id="" action="ppaction://media"/>
            <a:extLst>
              <a:ext uri="{FF2B5EF4-FFF2-40B4-BE49-F238E27FC236}">
                <a16:creationId xmlns:a16="http://schemas.microsoft.com/office/drawing/2014/main" id="{60C2F821-97EC-F14A-8FCF-4DD862F214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37562" y="2293890"/>
            <a:ext cx="812800" cy="812800"/>
          </a:xfrm>
          <a:prstGeom prst="rect">
            <a:avLst/>
          </a:prstGeom>
        </p:spPr>
      </p:pic>
    </p:spTree>
    <p:extLst>
      <p:ext uri="{BB962C8B-B14F-4D97-AF65-F5344CB8AC3E}">
        <p14:creationId xmlns:p14="http://schemas.microsoft.com/office/powerpoint/2010/main" val="126919989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E577A92D-485C-499E-8BB6-B89A61D592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660" y="2452217"/>
            <a:ext cx="8677569" cy="3805790"/>
          </a:xfrm>
          <a:prstGeom prst="rect">
            <a:avLst/>
          </a:prstGeom>
          <a:noFill/>
          <a:extLst>
            <a:ext uri="{909E8E84-426E-40DD-AFC4-6F175D3DCCD1}">
              <a14:hiddenFill xmlns:a14="http://schemas.microsoft.com/office/drawing/2010/main">
                <a:solidFill>
                  <a:srgbClr val="FFFFFF"/>
                </a:solidFill>
              </a14:hiddenFill>
            </a:ext>
          </a:extLst>
        </p:spPr>
      </p:pic>
      <p:sp>
        <p:nvSpPr>
          <p:cNvPr id="42" name="Slide Number Placeholder 3">
            <a:extLst>
              <a:ext uri="{FF2B5EF4-FFF2-40B4-BE49-F238E27FC236}">
                <a16:creationId xmlns:a16="http://schemas.microsoft.com/office/drawing/2014/main" id="{F0982F8A-9544-A545-8B37-0264DB65E15F}"/>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8</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5" name="Content Placeholder 2">
            <a:extLst>
              <a:ext uri="{FF2B5EF4-FFF2-40B4-BE49-F238E27FC236}">
                <a16:creationId xmlns:a16="http://schemas.microsoft.com/office/drawing/2014/main" id="{E2A3AE08-A7D3-473B-A358-A62F0D18AA2F}"/>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Montserrat" panose="00000500000000000000"/>
            </a:endParaRPr>
          </a:p>
        </p:txBody>
      </p:sp>
      <p:sp>
        <p:nvSpPr>
          <p:cNvPr id="48" name="Title 6">
            <a:extLst>
              <a:ext uri="{FF2B5EF4-FFF2-40B4-BE49-F238E27FC236}">
                <a16:creationId xmlns:a16="http://schemas.microsoft.com/office/drawing/2014/main" id="{6125A7A8-CA2E-4C62-993B-C62E4EEAB13A}"/>
              </a:ext>
            </a:extLst>
          </p:cNvPr>
          <p:cNvSpPr txBox="1">
            <a:spLocks/>
          </p:cNvSpPr>
          <p:nvPr/>
        </p:nvSpPr>
        <p:spPr>
          <a:xfrm>
            <a:off x="663575" y="716881"/>
            <a:ext cx="836891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9.1. </a:t>
            </a:r>
            <a:r>
              <a:rPr lang="en-US" b="0">
                <a:latin typeface="Open Sans" panose="020B0606030504020204" pitchFamily="34" charset="0"/>
                <a:ea typeface="Open Sans" panose="020B0606030504020204" pitchFamily="34" charset="0"/>
                <a:cs typeface="Open Sans" panose="020B0606030504020204" pitchFamily="34" charset="0"/>
              </a:rPr>
              <a:t>Fundamentos del cambio climático</a:t>
            </a:r>
          </a:p>
        </p:txBody>
      </p:sp>
      <p:sp>
        <p:nvSpPr>
          <p:cNvPr id="49" name="Text Placeholder 44">
            <a:extLst>
              <a:ext uri="{FF2B5EF4-FFF2-40B4-BE49-F238E27FC236}">
                <a16:creationId xmlns:a16="http://schemas.microsoft.com/office/drawing/2014/main" id="{89656F4A-1AA8-4FD5-A0DC-F9E558D89AF2}"/>
              </a:ext>
            </a:extLst>
          </p:cNvPr>
          <p:cNvSpPr txBox="1">
            <a:spLocks/>
          </p:cNvSpPr>
          <p:nvPr/>
        </p:nvSpPr>
        <p:spPr>
          <a:xfrm>
            <a:off x="663573" y="1963722"/>
            <a:ext cx="894905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Definición del cambio climático y cómo se manifiesta</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51" name="TextBox 50">
            <a:extLst>
              <a:ext uri="{FF2B5EF4-FFF2-40B4-BE49-F238E27FC236}">
                <a16:creationId xmlns:a16="http://schemas.microsoft.com/office/drawing/2014/main" id="{7EAE2D6A-FBE3-47F8-9711-1C6275C7D463}"/>
              </a:ext>
            </a:extLst>
          </p:cNvPr>
          <p:cNvSpPr txBox="1"/>
          <p:nvPr/>
        </p:nvSpPr>
        <p:spPr>
          <a:xfrm>
            <a:off x="8352944" y="6094082"/>
            <a:ext cx="3398510" cy="307777"/>
          </a:xfrm>
          <a:prstGeom prst="rect">
            <a:avLst/>
          </a:prstGeom>
          <a:noFill/>
        </p:spPr>
        <p:txBody>
          <a:bodyPr wrap="square" lIns="91440" tIns="45720" rIns="91440" bIns="45720" anchor="t">
            <a:spAutoFit/>
          </a:bodyPr>
          <a:lstStyle/>
          <a:p>
            <a:pPr algn="r"/>
            <a:r>
              <a:rPr lang="en-GB" sz="1400" i="1">
                <a:latin typeface="Open Sans"/>
                <a:ea typeface="Open Sans"/>
                <a:cs typeface="Open Sans"/>
              </a:rPr>
              <a:t>Fuente: KVDP vía Wikimedia Commons</a:t>
            </a:r>
            <a:endParaRPr lang="en-US"/>
          </a:p>
        </p:txBody>
      </p:sp>
      <p:sp>
        <p:nvSpPr>
          <p:cNvPr id="8" name="Oval 7">
            <a:extLst>
              <a:ext uri="{FF2B5EF4-FFF2-40B4-BE49-F238E27FC236}">
                <a16:creationId xmlns:a16="http://schemas.microsoft.com/office/drawing/2014/main" id="{526965E3-12D4-7642-BE53-BD04C0C29650}"/>
              </a:ext>
            </a:extLst>
          </p:cNvPr>
          <p:cNvSpPr/>
          <p:nvPr/>
        </p:nvSpPr>
        <p:spPr>
          <a:xfrm>
            <a:off x="9215296" y="5821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7.mp3" descr="Lecture9_Slide7.mp3">
            <a:hlinkClick r:id="" action="ppaction://media"/>
            <a:extLst>
              <a:ext uri="{FF2B5EF4-FFF2-40B4-BE49-F238E27FC236}">
                <a16:creationId xmlns:a16="http://schemas.microsoft.com/office/drawing/2014/main" id="{A007EC0A-77C3-384F-852D-9A1F11E645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43962" y="653482"/>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Clase 9.1. Referencias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8242213" cy="3567432"/>
          </a:xfrm>
        </p:spPr>
        <p:txBody>
          <a:bodyPr vert="horz" lIns="91440" tIns="45720" rIns="91440" bIns="45720" rtlCol="0" anchor="t">
            <a:normAutofit/>
          </a:bodyPr>
          <a:lstStyle/>
          <a:p>
            <a:pPr marL="457200" indent="-457200">
              <a:buAutoNum type="arabicPeriod"/>
            </a:pPr>
            <a:r>
              <a:rPr lang="en-GB" sz="1600" b="0" err="1">
                <a:latin typeface="Open Sans"/>
                <a:ea typeface="Open Sans"/>
                <a:cs typeface="Open Sans"/>
              </a:rPr>
              <a:t>Jouzel</a:t>
            </a:r>
            <a:r>
              <a:rPr lang="en-GB" sz="1600" b="0">
                <a:latin typeface="Open Sans"/>
                <a:ea typeface="Open Sans"/>
                <a:cs typeface="Open Sans"/>
              </a:rPr>
              <a:t>, J., V. Masson-Delmotte, O. </a:t>
            </a:r>
            <a:r>
              <a:rPr lang="en-GB" sz="1600" b="0" err="1">
                <a:latin typeface="Open Sans"/>
                <a:ea typeface="Open Sans"/>
                <a:cs typeface="Open Sans"/>
              </a:rPr>
              <a:t>Cattani</a:t>
            </a:r>
            <a:r>
              <a:rPr lang="en-GB" sz="1600" b="0">
                <a:latin typeface="Open Sans"/>
                <a:ea typeface="Open Sans"/>
                <a:cs typeface="Open Sans"/>
              </a:rPr>
              <a:t>, G. Dreyfus, S. </a:t>
            </a:r>
            <a:r>
              <a:rPr lang="en-GB" sz="1600" b="0" err="1">
                <a:latin typeface="Open Sans"/>
                <a:ea typeface="Open Sans"/>
                <a:cs typeface="Open Sans"/>
              </a:rPr>
              <a:t>Falourd</a:t>
            </a:r>
            <a:r>
              <a:rPr lang="en-GB" sz="1600" b="0">
                <a:latin typeface="Open Sans"/>
                <a:ea typeface="Open Sans"/>
                <a:cs typeface="Open Sans"/>
              </a:rPr>
              <a:t>, G. Hoffmann, B. Minster, J. </a:t>
            </a:r>
            <a:r>
              <a:rPr lang="en-GB" sz="1600" b="0" err="1">
                <a:latin typeface="Open Sans"/>
                <a:ea typeface="Open Sans"/>
                <a:cs typeface="Open Sans"/>
              </a:rPr>
              <a:t>Nouet</a:t>
            </a:r>
            <a:r>
              <a:rPr lang="en-GB" sz="1600" b="0">
                <a:latin typeface="Open Sans"/>
                <a:ea typeface="Open Sans"/>
                <a:cs typeface="Open Sans"/>
              </a:rPr>
              <a:t>, J.M. </a:t>
            </a:r>
            <a:r>
              <a:rPr lang="en-GB" sz="1600" b="0" err="1">
                <a:latin typeface="Open Sans"/>
                <a:ea typeface="Open Sans"/>
                <a:cs typeface="Open Sans"/>
              </a:rPr>
              <a:t>Barnola</a:t>
            </a:r>
            <a:r>
              <a:rPr lang="en-GB" sz="1600" b="0">
                <a:latin typeface="Open Sans"/>
                <a:ea typeface="Open Sans"/>
                <a:cs typeface="Open Sans"/>
              </a:rPr>
              <a:t>, J. </a:t>
            </a:r>
            <a:r>
              <a:rPr lang="en-GB" sz="1600" b="0" err="1">
                <a:latin typeface="Open Sans"/>
                <a:ea typeface="Open Sans"/>
                <a:cs typeface="Open Sans"/>
              </a:rPr>
              <a:t>Chappellaz</a:t>
            </a:r>
            <a:r>
              <a:rPr lang="en-GB" sz="1600" b="0">
                <a:latin typeface="Open Sans"/>
                <a:ea typeface="Open Sans"/>
                <a:cs typeface="Open Sans"/>
              </a:rPr>
              <a:t>, H. Fischer, J.C. </a:t>
            </a:r>
            <a:r>
              <a:rPr lang="en-GB" sz="1600" b="0" err="1">
                <a:latin typeface="Open Sans"/>
                <a:ea typeface="Open Sans"/>
                <a:cs typeface="Open Sans"/>
              </a:rPr>
              <a:t>Gallet</a:t>
            </a:r>
            <a:r>
              <a:rPr lang="en-GB" sz="1600" b="0">
                <a:latin typeface="Open Sans"/>
                <a:ea typeface="Open Sans"/>
                <a:cs typeface="Open Sans"/>
              </a:rPr>
              <a:t>, S. Johnsen, M. </a:t>
            </a:r>
            <a:r>
              <a:rPr lang="en-GB" sz="1600" b="0" err="1">
                <a:latin typeface="Open Sans"/>
                <a:ea typeface="Open Sans"/>
                <a:cs typeface="Open Sans"/>
              </a:rPr>
              <a:t>Leuenberger</a:t>
            </a:r>
            <a:r>
              <a:rPr lang="en-GB" sz="1600" b="0">
                <a:latin typeface="Open Sans"/>
                <a:ea typeface="Open Sans"/>
                <a:cs typeface="Open Sans"/>
              </a:rPr>
              <a:t>, L. </a:t>
            </a:r>
            <a:r>
              <a:rPr lang="en-GB" sz="1600" b="0" err="1">
                <a:latin typeface="Open Sans"/>
                <a:ea typeface="Open Sans"/>
                <a:cs typeface="Open Sans"/>
              </a:rPr>
              <a:t>Loulergue</a:t>
            </a:r>
            <a:r>
              <a:rPr lang="en-GB" sz="1600" b="0">
                <a:latin typeface="Open Sans"/>
                <a:ea typeface="Open Sans"/>
                <a:cs typeface="Open Sans"/>
              </a:rPr>
              <a:t>, D. </a:t>
            </a:r>
            <a:r>
              <a:rPr lang="en-GB" sz="1600" b="0" err="1">
                <a:latin typeface="Open Sans"/>
                <a:ea typeface="Open Sans"/>
                <a:cs typeface="Open Sans"/>
              </a:rPr>
              <a:t>Luethi</a:t>
            </a:r>
            <a:r>
              <a:rPr lang="en-GB" sz="1600" b="0">
                <a:latin typeface="Open Sans"/>
                <a:ea typeface="Open Sans"/>
                <a:cs typeface="Open Sans"/>
              </a:rPr>
              <a:t>, H. </a:t>
            </a:r>
            <a:r>
              <a:rPr lang="en-GB" sz="1600" b="0" err="1">
                <a:latin typeface="Open Sans"/>
                <a:ea typeface="Open Sans"/>
                <a:cs typeface="Open Sans"/>
              </a:rPr>
              <a:t>Oerter</a:t>
            </a:r>
            <a:r>
              <a:rPr lang="en-GB" sz="1600" b="0">
                <a:latin typeface="Open Sans"/>
                <a:ea typeface="Open Sans"/>
                <a:cs typeface="Open Sans"/>
              </a:rPr>
              <a:t>, F. </a:t>
            </a:r>
            <a:r>
              <a:rPr lang="en-GB" sz="1600" b="0" err="1">
                <a:latin typeface="Open Sans"/>
                <a:ea typeface="Open Sans"/>
                <a:cs typeface="Open Sans"/>
              </a:rPr>
              <a:t>Parrenin</a:t>
            </a:r>
            <a:r>
              <a:rPr lang="en-GB" sz="1600" b="0">
                <a:latin typeface="Open Sans"/>
                <a:ea typeface="Open Sans"/>
                <a:cs typeface="Open Sans"/>
              </a:rPr>
              <a:t>, G. </a:t>
            </a:r>
            <a:r>
              <a:rPr lang="en-GB" sz="1600" b="0" err="1">
                <a:latin typeface="Open Sans"/>
                <a:ea typeface="Open Sans"/>
                <a:cs typeface="Open Sans"/>
              </a:rPr>
              <a:t>Raisbeck</a:t>
            </a:r>
            <a:r>
              <a:rPr lang="en-GB" sz="1600" b="0">
                <a:latin typeface="Open Sans"/>
                <a:ea typeface="Open Sans"/>
                <a:cs typeface="Open Sans"/>
              </a:rPr>
              <a:t>, D. Raynaud, A. Schilt, J. </a:t>
            </a:r>
            <a:r>
              <a:rPr lang="en-GB" sz="1600" b="0" err="1">
                <a:latin typeface="Open Sans"/>
                <a:ea typeface="Open Sans"/>
                <a:cs typeface="Open Sans"/>
              </a:rPr>
              <a:t>Schwander</a:t>
            </a:r>
            <a:r>
              <a:rPr lang="en-GB" sz="1600" b="0">
                <a:latin typeface="Open Sans"/>
                <a:ea typeface="Open Sans"/>
                <a:cs typeface="Open Sans"/>
              </a:rPr>
              <a:t>, E. </a:t>
            </a:r>
            <a:r>
              <a:rPr lang="en-GB" sz="1600" b="0" err="1">
                <a:latin typeface="Open Sans"/>
                <a:ea typeface="Open Sans"/>
                <a:cs typeface="Open Sans"/>
              </a:rPr>
              <a:t>Selmo</a:t>
            </a:r>
            <a:r>
              <a:rPr lang="en-GB" sz="1600" b="0">
                <a:latin typeface="Open Sans"/>
                <a:ea typeface="Open Sans"/>
                <a:cs typeface="Open Sans"/>
              </a:rPr>
              <a:t>, R. </a:t>
            </a:r>
            <a:r>
              <a:rPr lang="en-GB" sz="1600" b="0" err="1">
                <a:latin typeface="Open Sans"/>
                <a:ea typeface="Open Sans"/>
                <a:cs typeface="Open Sans"/>
              </a:rPr>
              <a:t>Souchez</a:t>
            </a:r>
            <a:r>
              <a:rPr lang="en-GB" sz="1600" b="0">
                <a:latin typeface="Open Sans"/>
                <a:ea typeface="Open Sans"/>
                <a:cs typeface="Open Sans"/>
              </a:rPr>
              <a:t>, R. </a:t>
            </a:r>
            <a:r>
              <a:rPr lang="en-GB" sz="1600" b="0" err="1">
                <a:latin typeface="Open Sans"/>
                <a:ea typeface="Open Sans"/>
                <a:cs typeface="Open Sans"/>
              </a:rPr>
              <a:t>Spahni</a:t>
            </a:r>
            <a:r>
              <a:rPr lang="en-GB" sz="1600" b="0">
                <a:latin typeface="Open Sans"/>
                <a:ea typeface="Open Sans"/>
                <a:cs typeface="Open Sans"/>
              </a:rPr>
              <a:t>, B. Stauffer, J.P. </a:t>
            </a:r>
            <a:r>
              <a:rPr lang="en-GB" sz="1600" b="0" err="1">
                <a:latin typeface="Open Sans"/>
                <a:ea typeface="Open Sans"/>
                <a:cs typeface="Open Sans"/>
              </a:rPr>
              <a:t>Steffensen</a:t>
            </a:r>
            <a:r>
              <a:rPr lang="en-GB" sz="1600" b="0">
                <a:latin typeface="Open Sans"/>
                <a:ea typeface="Open Sans"/>
                <a:cs typeface="Open Sans"/>
              </a:rPr>
              <a:t>, B. </a:t>
            </a:r>
            <a:r>
              <a:rPr lang="en-GB" sz="1600" b="0" err="1">
                <a:latin typeface="Open Sans"/>
                <a:ea typeface="Open Sans"/>
                <a:cs typeface="Open Sans"/>
              </a:rPr>
              <a:t>Stenni</a:t>
            </a:r>
            <a:r>
              <a:rPr lang="en-GB" sz="1600" b="0">
                <a:latin typeface="Open Sans"/>
                <a:ea typeface="Open Sans"/>
                <a:cs typeface="Open Sans"/>
              </a:rPr>
              <a:t>, T.F. Stocker, J.L. </a:t>
            </a:r>
            <a:r>
              <a:rPr lang="en-GB" sz="1600" b="0" err="1">
                <a:latin typeface="Open Sans"/>
                <a:ea typeface="Open Sans"/>
                <a:cs typeface="Open Sans"/>
              </a:rPr>
              <a:t>Tison</a:t>
            </a:r>
            <a:r>
              <a:rPr lang="en-GB" sz="1600" b="0">
                <a:latin typeface="Open Sans"/>
                <a:ea typeface="Open Sans"/>
                <a:cs typeface="Open Sans"/>
              </a:rPr>
              <a:t>, M. Werner y E.W. Wolff. 2007. Orbital and Millennial Antarctic Climate Variability over the Past 800,000 Years. Science, Vol. 317, No. 5839, pp.793-797, 10 de agosto de 2007.</a:t>
            </a:r>
          </a:p>
          <a:p>
            <a:pPr marL="457200" indent="-457200">
              <a:buAutoNum type="arabicPeriod"/>
            </a:pPr>
            <a:r>
              <a:rPr lang="en-GB" sz="1600" b="0" i="0" err="1">
                <a:solidFill>
                  <a:srgbClr val="444444"/>
                </a:solidFill>
                <a:effectLst/>
                <a:latin typeface="Open Sans"/>
                <a:ea typeface="Open Sans"/>
                <a:cs typeface="Segoe UI Semibold"/>
              </a:rPr>
              <a:t>Lüthi</a:t>
            </a:r>
            <a:r>
              <a:rPr lang="en-GB" sz="1600" b="0" i="0">
                <a:solidFill>
                  <a:srgbClr val="444444"/>
                </a:solidFill>
                <a:effectLst/>
                <a:latin typeface="Open Sans"/>
                <a:ea typeface="Open Sans"/>
                <a:cs typeface="Segoe UI Semibold"/>
              </a:rPr>
              <a:t>, D., M. Le </a:t>
            </a:r>
            <a:r>
              <a:rPr lang="en-GB" sz="1600" b="0" i="0" err="1">
                <a:solidFill>
                  <a:srgbClr val="444444"/>
                </a:solidFill>
                <a:effectLst/>
                <a:latin typeface="Open Sans"/>
                <a:ea typeface="Open Sans"/>
                <a:cs typeface="Segoe UI Semibold"/>
              </a:rPr>
              <a:t>Floch</a:t>
            </a:r>
            <a:r>
              <a:rPr lang="en-GB" sz="1600" b="0" i="0">
                <a:solidFill>
                  <a:srgbClr val="444444"/>
                </a:solidFill>
                <a:effectLst/>
                <a:latin typeface="Open Sans"/>
                <a:ea typeface="Open Sans"/>
                <a:cs typeface="Segoe UI Semibold"/>
              </a:rPr>
              <a:t>, B. Bereiter, T. </a:t>
            </a:r>
            <a:r>
              <a:rPr lang="en-GB" sz="1600" b="0" i="0" err="1">
                <a:solidFill>
                  <a:srgbClr val="444444"/>
                </a:solidFill>
                <a:effectLst/>
                <a:latin typeface="Open Sans"/>
                <a:ea typeface="Open Sans"/>
                <a:cs typeface="Segoe UI Semibold"/>
              </a:rPr>
              <a:t>Blunier</a:t>
            </a:r>
            <a:r>
              <a:rPr lang="en-GB" sz="1600" b="0" i="0">
                <a:solidFill>
                  <a:srgbClr val="444444"/>
                </a:solidFill>
                <a:effectLst/>
                <a:latin typeface="Open Sans"/>
                <a:ea typeface="Open Sans"/>
                <a:cs typeface="Segoe UI Semibold"/>
              </a:rPr>
              <a:t>, J.-M. </a:t>
            </a:r>
            <a:r>
              <a:rPr lang="en-GB" sz="1600" b="0" i="0" err="1">
                <a:solidFill>
                  <a:srgbClr val="444444"/>
                </a:solidFill>
                <a:effectLst/>
                <a:latin typeface="Open Sans"/>
                <a:ea typeface="Open Sans"/>
                <a:cs typeface="Segoe UI Semibold"/>
              </a:rPr>
              <a:t>Barnola</a:t>
            </a:r>
            <a:r>
              <a:rPr lang="en-GB" sz="1600" b="0" i="0">
                <a:solidFill>
                  <a:srgbClr val="444444"/>
                </a:solidFill>
                <a:effectLst/>
                <a:latin typeface="Open Sans"/>
                <a:ea typeface="Open Sans"/>
                <a:cs typeface="Segoe UI Semibold"/>
              </a:rPr>
              <a:t>, U. </a:t>
            </a:r>
            <a:r>
              <a:rPr lang="en-GB" sz="1600" b="0" i="0" err="1">
                <a:solidFill>
                  <a:srgbClr val="444444"/>
                </a:solidFill>
                <a:effectLst/>
                <a:latin typeface="Open Sans"/>
                <a:ea typeface="Open Sans"/>
                <a:cs typeface="Segoe UI Semibold"/>
              </a:rPr>
              <a:t>Siegenthaler</a:t>
            </a:r>
            <a:r>
              <a:rPr lang="en-GB" sz="1600" b="0" i="0">
                <a:solidFill>
                  <a:srgbClr val="444444"/>
                </a:solidFill>
                <a:effectLst/>
                <a:latin typeface="Open Sans"/>
                <a:ea typeface="Open Sans"/>
                <a:cs typeface="Segoe UI Semibold"/>
              </a:rPr>
              <a:t>, D. Raynaud, J. </a:t>
            </a:r>
            <a:r>
              <a:rPr lang="en-GB" sz="1600" b="0" i="0" err="1">
                <a:solidFill>
                  <a:srgbClr val="444444"/>
                </a:solidFill>
                <a:effectLst/>
                <a:latin typeface="Open Sans"/>
                <a:ea typeface="Open Sans"/>
                <a:cs typeface="Segoe UI Semibold"/>
              </a:rPr>
              <a:t>Jouzel</a:t>
            </a:r>
            <a:r>
              <a:rPr lang="en-GB" sz="1600" b="0" i="0">
                <a:solidFill>
                  <a:srgbClr val="444444"/>
                </a:solidFill>
                <a:effectLst/>
                <a:latin typeface="Open Sans"/>
                <a:ea typeface="Open Sans"/>
                <a:cs typeface="Segoe UI Semibold"/>
              </a:rPr>
              <a:t>, H. Fischer, K. Kawamura y T.F. Stocker. 2008. Registro de alta resolución de la concentración de dióxido de carbono 650.000-800.000 años antes del presente. Nature, Vol. 453, pp. 379-382, 15 de mayo de 2008.</a:t>
            </a:r>
          </a:p>
          <a:p>
            <a:pPr marL="457200" indent="-457200">
              <a:buAutoNum type="arabicPeriod"/>
            </a:pPr>
            <a:r>
              <a:rPr lang="en-GB" sz="1600" b="0">
                <a:latin typeface="Open Sans"/>
                <a:ea typeface="Open Sans"/>
                <a:cs typeface="Open Sans"/>
              </a:rPr>
              <a:t>NASA, </a:t>
            </a:r>
            <a:r>
              <a:rPr lang="en-GB" sz="1600" b="0">
                <a:latin typeface="Open Sans"/>
                <a:ea typeface="Open Sans"/>
                <a:cs typeface="Open Sans"/>
                <a:hlinkClick r:id="rId3"/>
              </a:rPr>
              <a:t>https://climate.nasa.gov/resources/global-warming-vs-climate-change/</a:t>
            </a:r>
            <a:endParaRPr lang="en-GB" sz="1600" b="0">
              <a:solidFill>
                <a:srgbClr val="444444"/>
              </a:solidFill>
              <a:latin typeface="Open Sans"/>
              <a:ea typeface="Open Sans"/>
              <a:cs typeface="Open Sans"/>
            </a:endParaRPr>
          </a:p>
          <a:p>
            <a:pPr marL="457200" indent="-457200">
              <a:buAutoNum type="arabicPeriod"/>
            </a:pPr>
            <a:r>
              <a:rPr lang="en-GB" sz="1600" b="0">
                <a:latin typeface="Open Sans"/>
                <a:ea typeface="Open Sans"/>
                <a:cs typeface="Open Sans"/>
              </a:rPr>
              <a:t>NOAA-NCDC, https://www.ncdc.noaa.gov/global-warming/temperature-change </a:t>
            </a:r>
            <a:endParaRPr lang="en-GB" sz="1600" b="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9</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25748209"/>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6C3A619-06FA-A340-8426-89A4266F0631}" vid="{2A328F6F-89E8-434E-BBF7-2D18992AE6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09926A6-7378-4F8A-ACA8-A204795E17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8B7F38-C3DF-4EFB-AF18-E466318CB5F3}">
  <ds:schemaRefs>
    <ds:schemaRef ds:uri="http://schemas.microsoft.com/sharepoint/v3/contenttype/forms"/>
  </ds:schemaRefs>
</ds:datastoreItem>
</file>

<file path=customXml/itemProps3.xml><?xml version="1.0" encoding="utf-8"?>
<ds:datastoreItem xmlns:ds="http://schemas.openxmlformats.org/officeDocument/2006/customXml" ds:itemID="{AED26AF6-65A9-4E52-86E6-AF387487AE0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CCG Lecture template FINAL</Template>
  <TotalTime>218</TotalTime>
  <Words>7496</Words>
  <Application>Microsoft Office PowerPoint</Application>
  <PresentationFormat>Panorámica</PresentationFormat>
  <Paragraphs>345</Paragraphs>
  <Slides>27</Slides>
  <Notes>26</Notes>
  <HiddenSlides>0</HiddenSlides>
  <MMClips>22</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27</vt:i4>
      </vt:variant>
    </vt:vector>
  </HeadingPairs>
  <TitlesOfParts>
    <vt:vector size="39" baseType="lpstr">
      <vt:lpstr>Arial</vt:lpstr>
      <vt:lpstr>Calibri</vt:lpstr>
      <vt:lpstr>Lato</vt:lpstr>
      <vt:lpstr>Merriweather</vt:lpstr>
      <vt:lpstr>Montserrat</vt:lpstr>
      <vt:lpstr>Open Sans</vt:lpstr>
      <vt:lpstr>Open Sans ExtraBold</vt:lpstr>
      <vt:lpstr>Playfair Display</vt:lpstr>
      <vt:lpstr>Segoe UI</vt:lpstr>
      <vt:lpstr>Segoe UI Semibold</vt:lpstr>
      <vt:lpstr>Segoe UI Semilight</vt:lpstr>
      <vt:lpstr>Office Theme</vt:lpstr>
      <vt:lpstr>LECTURA 9 EL SISTEMA CLIMÁTICO - Parte 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9.2. Emisiones de gases de efecto invernadero</vt:lpstr>
      <vt:lpstr>9.2. Emisiones de gases de efecto invernadero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9.4. Mitigación de GEI</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7 LAND USE REPRESENTATION</dc:title>
  <dc:creator>Abhishek Shivakumar</dc:creator>
  <cp:keywords>, docId:56F21D4427D801B89F3E6EB27EEDEBBD</cp:keywords>
  <cp:lastModifiedBy>Esther Mariela Bolaños Navarro</cp:lastModifiedBy>
  <cp:revision>232</cp:revision>
  <dcterms:created xsi:type="dcterms:W3CDTF">2021-04-28T16:53:04Z</dcterms:created>
  <dcterms:modified xsi:type="dcterms:W3CDTF">2022-10-27T02:15:42Z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