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Lst>
  <p:sldSz cy="6858000" cx="12192000"/>
  <p:notesSz cx="6858000" cy="9144000"/>
  <p:embeddedFontLst>
    <p:embeddedFont>
      <p:font typeface="Open Sans ExtraBold"/>
      <p:bold r:id="rId34"/>
      <p:boldItalic r:id="rId35"/>
    </p:embeddedFont>
    <p:embeddedFont>
      <p:font typeface="Open Sans"/>
      <p:regular r:id="rId36"/>
      <p:bold r:id="rId37"/>
      <p:italic r:id="rId38"/>
      <p:bold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40" roundtripDataSignature="AMtx7mgEbQIKaVJJjtUVac+vVcM+VfmjM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customschemas.google.com/relationships/presentationmetadata" Target="meta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OpenSansExtraBold-boldItalic.fntdata"/><Relationship Id="rId12" Type="http://schemas.openxmlformats.org/officeDocument/2006/relationships/slide" Target="slides/slide7.xml"/><Relationship Id="rId34" Type="http://schemas.openxmlformats.org/officeDocument/2006/relationships/font" Target="fonts/OpenSansExtraBold-bold.fntdata"/><Relationship Id="rId15" Type="http://schemas.openxmlformats.org/officeDocument/2006/relationships/slide" Target="slides/slide10.xml"/><Relationship Id="rId37" Type="http://schemas.openxmlformats.org/officeDocument/2006/relationships/font" Target="fonts/OpenSans-bold.fntdata"/><Relationship Id="rId14" Type="http://schemas.openxmlformats.org/officeDocument/2006/relationships/slide" Target="slides/slide9.xml"/><Relationship Id="rId36" Type="http://schemas.openxmlformats.org/officeDocument/2006/relationships/font" Target="fonts/OpenSans-regular.fntdata"/><Relationship Id="rId17" Type="http://schemas.openxmlformats.org/officeDocument/2006/relationships/slide" Target="slides/slide12.xml"/><Relationship Id="rId39" Type="http://schemas.openxmlformats.org/officeDocument/2006/relationships/font" Target="fonts/OpenSans-boldItalic.fntdata"/><Relationship Id="rId16" Type="http://schemas.openxmlformats.org/officeDocument/2006/relationships/slide" Target="slides/slide11.xml"/><Relationship Id="rId38" Type="http://schemas.openxmlformats.org/officeDocument/2006/relationships/font" Target="fonts/OpenSans-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7" name="Google Shape;87;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 name="Google Shape;88;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0" name="Google Shape;210;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Before we go any further, let’s quickly remind ourselves of the naming convention introduced in Lecture 3 and think about how this is relevant to defining our energy demands. This diagram is the same as the previous diagram; however, the names of commodities and technologies have been replaced by the codes specified in the naming convention. We can see that:</a:t>
            </a:r>
            <a:endParaRPr/>
          </a:p>
          <a:p>
            <a:pPr indent="-171450" lvl="0" marL="171450" rtl="0" algn="l">
              <a:spcBef>
                <a:spcPts val="0"/>
              </a:spcBef>
              <a:spcAft>
                <a:spcPts val="0"/>
              </a:spcAft>
              <a:buClr>
                <a:schemeClr val="dk1"/>
              </a:buClr>
              <a:buSzPts val="1200"/>
              <a:buFont typeface="Arial"/>
              <a:buChar char="•"/>
            </a:pPr>
            <a:r>
              <a:rPr lang="en-US"/>
              <a:t>The electricity from power plants is named E.L.C.0 0 1 </a:t>
            </a:r>
            <a:endParaRPr/>
          </a:p>
          <a:p>
            <a:pPr indent="-171450" lvl="0" marL="171450" rtl="0" algn="l">
              <a:spcBef>
                <a:spcPts val="0"/>
              </a:spcBef>
              <a:spcAft>
                <a:spcPts val="0"/>
              </a:spcAft>
              <a:buClr>
                <a:schemeClr val="dk1"/>
              </a:buClr>
              <a:buSzPts val="1200"/>
              <a:buFont typeface="Arial"/>
              <a:buChar char="•"/>
            </a:pPr>
            <a:r>
              <a:rPr lang="en-US"/>
              <a:t>Electricity after transmission is named E.L.C.0 0 2</a:t>
            </a:r>
            <a:endParaRPr/>
          </a:p>
          <a:p>
            <a:pPr indent="-171450" lvl="0" marL="171450" rtl="0" algn="l">
              <a:spcBef>
                <a:spcPts val="0"/>
              </a:spcBef>
              <a:spcAft>
                <a:spcPts val="0"/>
              </a:spcAft>
              <a:buClr>
                <a:schemeClr val="dk1"/>
              </a:buClr>
              <a:buSzPts val="1200"/>
              <a:buFont typeface="Arial"/>
              <a:buChar char="•"/>
            </a:pPr>
            <a:r>
              <a:rPr lang="en-US"/>
              <a:t>Electricity after distribution, or total electricity demand, is named E.L.C.0 0 3</a:t>
            </a:r>
            <a:endParaRPr/>
          </a:p>
          <a:p>
            <a:pPr indent="-171450" lvl="0" marL="171450" rtl="0" algn="l">
              <a:spcBef>
                <a:spcPts val="0"/>
              </a:spcBef>
              <a:spcAft>
                <a:spcPts val="0"/>
              </a:spcAft>
              <a:buClr>
                <a:schemeClr val="dk1"/>
              </a:buClr>
              <a:buSzPts val="1200"/>
              <a:buFont typeface="Arial"/>
              <a:buChar char="•"/>
            </a:pPr>
            <a:r>
              <a:rPr lang="en-US"/>
              <a:t>Sector-specific electricity demands have the following names:</a:t>
            </a:r>
            <a:endParaRPr/>
          </a:p>
          <a:p>
            <a:pPr indent="-171450" lvl="1" marL="628650" rtl="0" algn="l">
              <a:spcBef>
                <a:spcPts val="0"/>
              </a:spcBef>
              <a:spcAft>
                <a:spcPts val="0"/>
              </a:spcAft>
              <a:buClr>
                <a:schemeClr val="dk1"/>
              </a:buClr>
              <a:buSzPts val="1200"/>
              <a:buFont typeface="Arial"/>
              <a:buChar char="•"/>
            </a:pPr>
            <a:r>
              <a:rPr lang="en-US"/>
              <a:t>Industrial Electricity Demand = I.N.D.E.L.C</a:t>
            </a:r>
            <a:endParaRPr/>
          </a:p>
          <a:p>
            <a:pPr indent="-171450" lvl="1" marL="628650" rtl="0" algn="l">
              <a:spcBef>
                <a:spcPts val="0"/>
              </a:spcBef>
              <a:spcAft>
                <a:spcPts val="0"/>
              </a:spcAft>
              <a:buClr>
                <a:schemeClr val="dk1"/>
              </a:buClr>
              <a:buSzPts val="1200"/>
              <a:buFont typeface="Arial"/>
              <a:buChar char="•"/>
            </a:pPr>
            <a:r>
              <a:rPr lang="en-US"/>
              <a:t>Residential Electricity Demand = R.E.S.E.L.C</a:t>
            </a:r>
            <a:endParaRPr/>
          </a:p>
          <a:p>
            <a:pPr indent="-171450" lvl="1" marL="628650" rtl="0" algn="l">
              <a:spcBef>
                <a:spcPts val="0"/>
              </a:spcBef>
              <a:spcAft>
                <a:spcPts val="0"/>
              </a:spcAft>
              <a:buClr>
                <a:schemeClr val="dk1"/>
              </a:buClr>
              <a:buSzPts val="1200"/>
              <a:buFont typeface="Arial"/>
              <a:buChar char="•"/>
            </a:pPr>
            <a:r>
              <a:rPr lang="en-US"/>
              <a:t>Commercial Electricity Demand = C.O.M.E.L.C</a:t>
            </a:r>
            <a:endParaRPr/>
          </a:p>
          <a:p>
            <a:pPr indent="0" lvl="0" marL="0" rtl="0" algn="l">
              <a:spcBef>
                <a:spcPts val="0"/>
              </a:spcBef>
              <a:spcAft>
                <a:spcPts val="0"/>
              </a:spcAft>
              <a:buNone/>
            </a:pPr>
            <a:r>
              <a:t/>
            </a:r>
            <a:endParaRPr/>
          </a:p>
        </p:txBody>
      </p:sp>
      <p:sp>
        <p:nvSpPr>
          <p:cNvPr id="211" name="Google Shape;211;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2" name="Google Shape;222;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When defining an energy demand, it is important to identify:</a:t>
            </a:r>
            <a:endParaRPr/>
          </a:p>
          <a:p>
            <a:pPr indent="-171450" lvl="0" marL="171450" rtl="0" algn="l">
              <a:spcBef>
                <a:spcPts val="0"/>
              </a:spcBef>
              <a:spcAft>
                <a:spcPts val="0"/>
              </a:spcAft>
              <a:buClr>
                <a:schemeClr val="dk1"/>
              </a:buClr>
              <a:buSzPts val="1200"/>
              <a:buFont typeface="Arial"/>
              <a:buChar char="•"/>
            </a:pPr>
            <a:r>
              <a:rPr lang="en-US"/>
              <a:t>The energy carrier which the demand arises for: e.g, electricity, gasoline for transportation, or biomass for cooking.</a:t>
            </a:r>
            <a:endParaRPr/>
          </a:p>
          <a:p>
            <a:pPr indent="-171450" lvl="0" marL="171450" rtl="0" algn="l">
              <a:spcBef>
                <a:spcPts val="0"/>
              </a:spcBef>
              <a:spcAft>
                <a:spcPts val="0"/>
              </a:spcAft>
              <a:buClr>
                <a:schemeClr val="dk1"/>
              </a:buClr>
              <a:buSzPts val="1200"/>
              <a:buFont typeface="Arial"/>
              <a:buChar char="•"/>
            </a:pPr>
            <a:r>
              <a:rPr lang="en-US"/>
              <a:t>The sector the demand arises from: e.g., residential (urban and/or rural, off- or on-grid), industrial, or commercial.</a:t>
            </a:r>
            <a:endParaRPr/>
          </a:p>
          <a:p>
            <a:pPr indent="-171450" lvl="0" marL="171450" rtl="0" algn="l">
              <a:spcBef>
                <a:spcPts val="0"/>
              </a:spcBef>
              <a:spcAft>
                <a:spcPts val="0"/>
              </a:spcAft>
              <a:buClr>
                <a:schemeClr val="dk1"/>
              </a:buClr>
              <a:buSzPts val="1200"/>
              <a:buFont typeface="Arial"/>
              <a:buChar char="•"/>
            </a:pPr>
            <a:r>
              <a:rPr lang="en-US"/>
              <a:t>The average variability of such demand within a year, which is typically expressed using average demand profiles, explained in more detail later in this lecture.</a:t>
            </a:r>
            <a:endParaRPr/>
          </a:p>
          <a:p>
            <a:pPr indent="-171450" lvl="0" marL="171450" rtl="0" algn="l">
              <a:spcBef>
                <a:spcPts val="0"/>
              </a:spcBef>
              <a:spcAft>
                <a:spcPts val="0"/>
              </a:spcAft>
              <a:buClr>
                <a:schemeClr val="dk1"/>
              </a:buClr>
              <a:buSzPts val="1200"/>
              <a:buFont typeface="Arial"/>
              <a:buChar char="•"/>
            </a:pPr>
            <a:r>
              <a:rPr lang="en-US"/>
              <a:t>The current and expected future annual average demand.</a:t>
            </a:r>
            <a:endParaRPr/>
          </a:p>
          <a:p>
            <a:pPr indent="0" lvl="0" marL="0" rtl="0" algn="l">
              <a:spcBef>
                <a:spcPts val="0"/>
              </a:spcBef>
              <a:spcAft>
                <a:spcPts val="0"/>
              </a:spcAft>
              <a:buNone/>
            </a:pPr>
            <a:r>
              <a:rPr lang="en-US"/>
              <a:t>It is hard to predict future demands, and there is naturally uncertainty in our predictions. This is one reason why we model different scenarios. </a:t>
            </a:r>
            <a:endParaRPr/>
          </a:p>
          <a:p>
            <a:pPr indent="0" lvl="0" marL="0" rtl="0" algn="l">
              <a:spcBef>
                <a:spcPts val="0"/>
              </a:spcBef>
              <a:spcAft>
                <a:spcPts val="0"/>
              </a:spcAft>
              <a:buNone/>
            </a:pPr>
            <a:r>
              <a:t/>
            </a:r>
            <a:endParaRPr/>
          </a:p>
        </p:txBody>
      </p:sp>
      <p:sp>
        <p:nvSpPr>
          <p:cNvPr id="223" name="Google Shape;223;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4" name="Google Shape;234;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Let’s think about what we would need to identify when defining an example energy demand. In this example, we will think about the electricity consumed in urban homes. So, what do we need to identify based on the previous slide?</a:t>
            </a:r>
            <a:endParaRPr/>
          </a:p>
          <a:p>
            <a:pPr indent="-171450" lvl="0" marL="171450" rtl="0" algn="l">
              <a:spcBef>
                <a:spcPts val="0"/>
              </a:spcBef>
              <a:spcAft>
                <a:spcPts val="0"/>
              </a:spcAft>
              <a:buClr>
                <a:schemeClr val="dk1"/>
              </a:buClr>
              <a:buSzPts val="1200"/>
              <a:buFont typeface="Arial"/>
              <a:buChar char="•"/>
            </a:pPr>
            <a:r>
              <a:rPr lang="en-US"/>
              <a:t>The energy carrier which the demand arises for: in this case this is electricity. </a:t>
            </a:r>
            <a:endParaRPr/>
          </a:p>
          <a:p>
            <a:pPr indent="-171450" lvl="0" marL="171450" rtl="0" algn="l">
              <a:spcBef>
                <a:spcPts val="0"/>
              </a:spcBef>
              <a:spcAft>
                <a:spcPts val="0"/>
              </a:spcAft>
              <a:buClr>
                <a:schemeClr val="dk1"/>
              </a:buClr>
              <a:buSzPts val="1200"/>
              <a:buFont typeface="Arial"/>
              <a:buChar char="•"/>
            </a:pPr>
            <a:r>
              <a:rPr lang="en-US"/>
              <a:t>The sector the demand arises from: in this case this is the residential sector, or the urban residential sector if we want to be more specific.</a:t>
            </a:r>
            <a:endParaRPr/>
          </a:p>
          <a:p>
            <a:pPr indent="-171450" lvl="0" marL="171450" rtl="0" algn="l">
              <a:spcBef>
                <a:spcPts val="0"/>
              </a:spcBef>
              <a:spcAft>
                <a:spcPts val="0"/>
              </a:spcAft>
              <a:buClr>
                <a:schemeClr val="dk1"/>
              </a:buClr>
              <a:buSzPts val="1200"/>
              <a:buFont typeface="Arial"/>
              <a:buChar char="•"/>
            </a:pPr>
            <a:r>
              <a:rPr lang="en-US"/>
              <a:t>The average variability of the demand over the year: here we would look at daily and yearly electricity load profiles for a residential urban area, which will tell us how the demand varies daily and in different seasons. From what we have learnt, we might expect this residential demand to be higher in the evening, and the seasonal variation would depend on the country’s climate.</a:t>
            </a:r>
            <a:endParaRPr/>
          </a:p>
          <a:p>
            <a:pPr indent="-171450" lvl="0" marL="171450" rtl="0" algn="l">
              <a:spcBef>
                <a:spcPts val="0"/>
              </a:spcBef>
              <a:spcAft>
                <a:spcPts val="0"/>
              </a:spcAft>
              <a:buClr>
                <a:schemeClr val="dk1"/>
              </a:buClr>
              <a:buSzPts val="1200"/>
              <a:buFont typeface="Arial"/>
              <a:buChar char="•"/>
            </a:pPr>
            <a:r>
              <a:rPr lang="en-US"/>
              <a:t>The current and expected annual demand: here we would look at an energy balance (covered in more detail later) to get data for the current and historical residential electricity demand. We could use these data, potentially combined with an estimate of population growth, to create a future projection for the demand too. </a:t>
            </a:r>
            <a:endParaRPr/>
          </a:p>
          <a:p>
            <a:pPr indent="0" lvl="0" marL="0" rtl="0" algn="l">
              <a:spcBef>
                <a:spcPts val="0"/>
              </a:spcBef>
              <a:spcAft>
                <a:spcPts val="0"/>
              </a:spcAft>
              <a:buNone/>
            </a:pPr>
            <a:r>
              <a:t/>
            </a:r>
            <a:endParaRPr/>
          </a:p>
        </p:txBody>
      </p:sp>
      <p:sp>
        <p:nvSpPr>
          <p:cNvPr id="235" name="Google Shape;235;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6" name="Google Shape;246;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Scenarios are useful for exploring different energy demand projections and their impacts on capacity expansion planning. Since the future is uncertain, it is common to consider what might happen if the future plays out in different ways, which are represented in different scenarios. In this figure we can see that an outlook for fuel consumption has been created to estimate the level of demand in future years. We might want to consider multiple scenarios to assess how demand could vary in the future. Key predictors of energy demand, such as population growth, economic development, and energy policy, can be varied across scenarios. This means that each scenario has a different energy demand projection. Since we cannot be certain of which scenario will be the best predictor of the future, it is useful to model several scenarios and consider the implications of each of them to give useful insights for policymaking.</a:t>
            </a:r>
            <a:endParaRPr/>
          </a:p>
        </p:txBody>
      </p:sp>
      <p:sp>
        <p:nvSpPr>
          <p:cNvPr id="247" name="Google Shape;247;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8" name="Google Shape;258;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0" name="Google Shape;270;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There are several new parameters to introduce that are used to define final demands in OSeMOSYS:</a:t>
            </a:r>
            <a:endParaRPr/>
          </a:p>
          <a:p>
            <a:pPr indent="-171450" lvl="0" marL="171450" rtl="0" algn="l">
              <a:spcBef>
                <a:spcPts val="0"/>
              </a:spcBef>
              <a:spcAft>
                <a:spcPts val="0"/>
              </a:spcAft>
              <a:buClr>
                <a:schemeClr val="dk1"/>
              </a:buClr>
              <a:buSzPts val="1200"/>
              <a:buFont typeface="Arial"/>
              <a:buChar char="•"/>
            </a:pPr>
            <a:r>
              <a:rPr lang="en-US"/>
              <a:t>Accumulated Annual Demand: This defines the total accumulated demand of a commodity that is constant throughout the year, for each modelled year. </a:t>
            </a:r>
            <a:endParaRPr/>
          </a:p>
          <a:p>
            <a:pPr indent="-171450" lvl="0" marL="171450" rtl="0" algn="l">
              <a:spcBef>
                <a:spcPts val="0"/>
              </a:spcBef>
              <a:spcAft>
                <a:spcPts val="0"/>
              </a:spcAft>
              <a:buClr>
                <a:schemeClr val="dk1"/>
              </a:buClr>
              <a:buSzPts val="1200"/>
              <a:buFont typeface="Arial"/>
              <a:buChar char="•"/>
            </a:pPr>
            <a:r>
              <a:rPr lang="en-US"/>
              <a:t>Specified Annual Demand: This defines the total specified demand for each modelled year, linked to a specific ‘time of use’ during the year.</a:t>
            </a:r>
            <a:endParaRPr/>
          </a:p>
          <a:p>
            <a:pPr indent="-171450" lvl="0" marL="171450" rtl="0" algn="l">
              <a:spcBef>
                <a:spcPts val="0"/>
              </a:spcBef>
              <a:spcAft>
                <a:spcPts val="0"/>
              </a:spcAft>
              <a:buClr>
                <a:schemeClr val="dk1"/>
              </a:buClr>
              <a:buSzPts val="1200"/>
              <a:buFont typeface="Arial"/>
              <a:buChar char="•"/>
            </a:pPr>
            <a:r>
              <a:rPr lang="en-US"/>
              <a:t>Specified Demand Profile: This defines the share of energy demand required in each particular time slice.</a:t>
            </a:r>
            <a:endParaRPr/>
          </a:p>
          <a:p>
            <a:pPr indent="0" lvl="0" marL="0" rtl="0" algn="l">
              <a:spcBef>
                <a:spcPts val="0"/>
              </a:spcBef>
              <a:spcAft>
                <a:spcPts val="0"/>
              </a:spcAft>
              <a:buNone/>
            </a:pPr>
            <a:r>
              <a:rPr lang="en-US"/>
              <a:t>It is important to note that one commodity demand cannot be defined using both Accumulated Annual Demand and Specified Annual Demand. Additionally, if a commodity demand is defined using Specified Annual Demand, data must also be entered for the Specified Demand Profile for that commodity demand. Finally, demands in OSeMOSYS are entered using units of Petajoules (PJ), meaning we may need to change the units when taking demand data from other sources. For example if we have an electricity demand profile in GWh, we would need to convert this to PJ, which using a conversion factor of 1 GWh = 0.0036 PJ. Do not worry if this sounds confusing, we’ll practise adding demands to an OSeMOSYS model in the hands-on exercises. </a:t>
            </a:r>
            <a:endParaRPr/>
          </a:p>
          <a:p>
            <a:pPr indent="0" lvl="0" marL="0" rtl="0" algn="l">
              <a:spcBef>
                <a:spcPts val="0"/>
              </a:spcBef>
              <a:spcAft>
                <a:spcPts val="0"/>
              </a:spcAft>
              <a:buNone/>
            </a:pPr>
            <a:br>
              <a:rPr lang="en-US"/>
            </a:br>
            <a:endParaRPr/>
          </a:p>
        </p:txBody>
      </p:sp>
      <p:sp>
        <p:nvSpPr>
          <p:cNvPr id="271" name="Google Shape;271;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2" name="Google Shape;282;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 Backstop technology is a fictitious technology that we model as an alarm bell. It is typically characterized by very high costs so that the model only chooses to use it if no other technology is available.</a:t>
            </a:r>
            <a:endParaRPr/>
          </a:p>
          <a:p>
            <a:pPr indent="0" lvl="0" marL="0" rtl="0" algn="l">
              <a:spcBef>
                <a:spcPts val="0"/>
              </a:spcBef>
              <a:spcAft>
                <a:spcPts val="0"/>
              </a:spcAft>
              <a:buNone/>
            </a:pPr>
            <a:r>
              <a:rPr lang="en-US"/>
              <a:t>Whenever model results show that a Backstop technology comes into the system to produce electricity, this means that either:</a:t>
            </a:r>
            <a:endParaRPr/>
          </a:p>
          <a:p>
            <a:pPr indent="-171450" lvl="0" marL="171450" rtl="0" algn="l">
              <a:spcBef>
                <a:spcPts val="0"/>
              </a:spcBef>
              <a:spcAft>
                <a:spcPts val="0"/>
              </a:spcAft>
              <a:buClr>
                <a:schemeClr val="dk1"/>
              </a:buClr>
              <a:buSzPts val="1200"/>
              <a:buFont typeface="Arial"/>
              <a:buChar char="•"/>
            </a:pPr>
            <a:r>
              <a:rPr lang="en-US"/>
              <a:t>The model is too constrained (i.e., there are not enough primary resources and conversion technologies in the system to produce enough electricity to satisfy the demand).</a:t>
            </a:r>
            <a:endParaRPr/>
          </a:p>
          <a:p>
            <a:pPr indent="-171450" lvl="0" marL="171450" rtl="0" algn="l">
              <a:spcBef>
                <a:spcPts val="0"/>
              </a:spcBef>
              <a:spcAft>
                <a:spcPts val="0"/>
              </a:spcAft>
              <a:buClr>
                <a:schemeClr val="dk1"/>
              </a:buClr>
              <a:buSzPts val="1200"/>
              <a:buFont typeface="Arial"/>
              <a:buChar char="•"/>
            </a:pPr>
            <a:r>
              <a:rPr lang="en-US"/>
              <a:t>Or the model is not set up correctly (i.e., some technology parameters are defined in the wrong way).</a:t>
            </a:r>
            <a:endParaRPr/>
          </a:p>
          <a:p>
            <a:pPr indent="0" lvl="0" marL="0" rtl="0" algn="l">
              <a:spcBef>
                <a:spcPts val="0"/>
              </a:spcBef>
              <a:spcAft>
                <a:spcPts val="0"/>
              </a:spcAft>
              <a:buNone/>
            </a:pPr>
            <a:r>
              <a:rPr lang="en-US"/>
              <a:t>It is useful to create one Backstop technology for each demand, as shown on the diagram above, so that we can quickly recognize where the problem is if we see that a Backstop technology is running. </a:t>
            </a:r>
            <a:endParaRPr/>
          </a:p>
          <a:p>
            <a:pPr indent="0" lvl="0" marL="0" rtl="0" algn="l">
              <a:spcBef>
                <a:spcPts val="0"/>
              </a:spcBef>
              <a:spcAft>
                <a:spcPts val="0"/>
              </a:spcAft>
              <a:buNone/>
            </a:pPr>
            <a:r>
              <a:t/>
            </a:r>
            <a:endParaRPr/>
          </a:p>
        </p:txBody>
      </p:sp>
      <p:sp>
        <p:nvSpPr>
          <p:cNvPr id="283" name="Google Shape;283;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4" name="Google Shape;294;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 Backstop technology is characterized by the key parameters shown on this slide. These parameters will be explained in more detail in later lectures; however, we can understand the logic behind these values. The Output Activity Ratio tells us which commodity a technology produces, and it usually has a value of 1 by default. Because the Output Activity Ratio for this Backstop technology is for final electricity demand, we know that this is the commodity produced by the backstop. We can see that both the capital and variable costs for the Backstop technology are very high; this is because OSeMOSYS will seek to find the solution with the lowest cost, so by assigning very high costs to the Backstop technology, we can be sure that the model will only use the Backstop when there is a problem with our model setup. The operational life is set to 1 year, which again ensures that the Backstop is less cost-effective than any other technologies in the model, providing the model is set up correctly. We will learn how to add a backstop technology to a model in the hands-on exercises.</a:t>
            </a:r>
            <a:endParaRPr/>
          </a:p>
          <a:p>
            <a:pPr indent="0" lvl="0" marL="0" rtl="0" algn="l">
              <a:spcBef>
                <a:spcPts val="0"/>
              </a:spcBef>
              <a:spcAft>
                <a:spcPts val="0"/>
              </a:spcAft>
              <a:buNone/>
            </a:pPr>
            <a:br>
              <a:rPr lang="en-US"/>
            </a:br>
            <a:endParaRPr/>
          </a:p>
        </p:txBody>
      </p:sp>
      <p:sp>
        <p:nvSpPr>
          <p:cNvPr id="295" name="Google Shape;295;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7" name="Google Shape;307;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Energy demand data for use in energy models can come from several sources. Particularly useful sources include energy balances and Sankey diagrams. Energy balances tell us the amount of each commodity that is used by a country or region in a given year, usually broken down by sector. Sankey diagrams are a useful way of understanding the transformations between different energy commodities going from primary commodities to final consumption. Several organizations produce energy balance data that are publicly available, such as the International Energy Agency. </a:t>
            </a:r>
            <a:endParaRPr/>
          </a:p>
        </p:txBody>
      </p:sp>
      <p:sp>
        <p:nvSpPr>
          <p:cNvPr id="308" name="Google Shape;308;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9" name="Google Shape;319;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We can look to existing modelling studies for examples of demand projections and demand data that we can use in our own models. For example, this slide shows demand projections for different fuels in Africa under three different scenarios from The Electricity Model Base for Africa (or TEMBA for short). This study considered a reference scenario, which considers business-as-usual conditions, and 1.5 degree and 2 degree scenarios that explore the investments and changes in consumption needed for energy sector emissions to be in line with 1.5 degree and 2 degree temperature rise targets relative to pre-industrial levels. The demand projections differ significantly by scenario. This is because changes in demand patterns relative to the business-as-usual scenario would be needed to meet the 1.5 degree and 2 degree targets, including reducing electricity consumption and shifting away from fossil fuels. </a:t>
            </a:r>
            <a:endParaRPr/>
          </a:p>
        </p:txBody>
      </p:sp>
      <p:sp>
        <p:nvSpPr>
          <p:cNvPr id="320" name="Google Shape;320;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8" name="Google Shape;98;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This lecture focuses on energy demands. You will learn about the key characteristics and different types of energy demands, before gaining an understanding of how to represent them in OSeMOSYS.</a:t>
            </a:r>
            <a:endParaRPr/>
          </a:p>
        </p:txBody>
      </p:sp>
      <p:sp>
        <p:nvSpPr>
          <p:cNvPr id="99" name="Google Shape;99;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2" name="Google Shape;332;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4" name="Google Shape;344;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This chart shows an example specified demand profile for electricity in OSeMOSYS. There are 96 bars, 1 for each of the 96 time slices used in OSeMOSYS, as explained in lecture 3. In lecture 3 we learnt that, for our examples, we will use four seasons (Winter, Spring, Summer, and Autumn), each represented by 24 time slices in OSeMOSYS, with 12 time slices for daytime and 12 time slices for nighttime. The Specified Demand Profile parameter is used to represent the proportion of demand occurring in each time slice, with the values for all 96 time slices adding up to 1. </a:t>
            </a:r>
            <a:endParaRPr/>
          </a:p>
          <a:p>
            <a:pPr indent="0" lvl="0" marL="0" rtl="0" algn="l">
              <a:spcBef>
                <a:spcPts val="0"/>
              </a:spcBef>
              <a:spcAft>
                <a:spcPts val="0"/>
              </a:spcAft>
              <a:buNone/>
            </a:pPr>
            <a:r>
              <a:rPr lang="en-US"/>
              <a:t>From the chart we can see that the electricity demand in this example is highest in Winter Days, because the Winter Day time slices have the highest Specified Demand Profile values, while demand is lowest in Spring Nights. It is important to recognize that this is a simplification: in reality demand will vary within seasons and with each hour of the day. Our simplification means that we model one representative day of each season, and we assume equal demand within days and nights of those seasons. Although this is a simplification, it allows us to consider the variation in demand across seasons and day parts without having an incredibly complex model structure. </a:t>
            </a:r>
            <a:endParaRPr/>
          </a:p>
        </p:txBody>
      </p:sp>
      <p:sp>
        <p:nvSpPr>
          <p:cNvPr id="345" name="Google Shape;345;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6" name="Google Shape;376;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While the Specified Annual Demand Profile parameter is used to indicate the proportion of the demand occurring in each time slice, the Specified Annual Demand parameter is used to indicate the amount of demand in each year of the model period. This parameter has units of Petajoules. We usually source the data for this parameter from existing demand forecasts, which may be based on key determinants of demand such as expected population growth. If we source demand data from existing sources, we must remember to convert the data into Petajoules for use in OSeMOSYS.</a:t>
            </a:r>
            <a:endParaRPr/>
          </a:p>
        </p:txBody>
      </p:sp>
      <p:sp>
        <p:nvSpPr>
          <p:cNvPr id="377" name="Google Shape;377;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8" name="Google Shape;388;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None/>
            </a:pPr>
            <a:r>
              <a:rPr lang="en-US"/>
              <a:t>We use the parameters Specified Annual Demand and Specified Annual Demand Profile when we want to consider the temporal variability of the demand within the year, e.g., electricity demand, since we know this varies relatively predictably across seasons and between day and night. However, there are some demands that do not have specific temporal variability within the year. In this case, we use the parameter Accumulated Annual Demand, which allows us to specify the amount of demand for every model year, without specifying how that demand is spread throughout the year</a:t>
            </a:r>
            <a:endParaRPr/>
          </a:p>
        </p:txBody>
      </p:sp>
      <p:sp>
        <p:nvSpPr>
          <p:cNvPr id="389" name="Google Shape;389;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0" name="Google Shape;410;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When we are using energy modelling tools, it is important to remember the difference between power and energy. These terms are sometimes used interchangeably; however, there is an important difference between the two. Energy is essentially the total amount of work done or the total capacity for doing work. In contrast, power is the rate at which this energy is supplied or used. This means that energy and power have different units, for example energy is often measured in Joules, while power is often measured in Joules per Second (referred to as Watts), because power has a time element. Let's look at a quick example. Providing the weight stays the same, lifting a weight requires the exact same amount of energy no matter how quickly we lift it. However, if we lift the weight more quickly, the power has increased, since we have used the same amount of energy but over a shorter amount of time. Or we could think about filling up a glass of water: energy would be the total amount of water that is poured into the glass, while power would be the rate at which the water flows into the glass.</a:t>
            </a:r>
            <a:endParaRPr/>
          </a:p>
        </p:txBody>
      </p:sp>
      <p:sp>
        <p:nvSpPr>
          <p:cNvPr id="411" name="Google Shape;411;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6" name="Google Shape;426;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When we are defining demands in OSeMOSYS, we are defining amounts of energy; for example, the specified annual demand for electricity is the total amount of electrical energy required in each year of the model period. Therefore all of our demands will have units of energy. In OSeMOSYS, the standard unit of energy is Petajoules. This unit is used to define all commodities, including all energy demands and fuels used in the model. For this reason, it is important to remember to convert data from other sources to Petajoules before we include it in OSeMOSYS. Example conversion factors are shown on this slide. For example, it is common for electricity demand profiles to be published in Terawatt hours or Gigawatt hours, in which case we need to convert to Petajoules as shown on this slide. </a:t>
            </a:r>
            <a:endParaRPr/>
          </a:p>
        </p:txBody>
      </p:sp>
      <p:sp>
        <p:nvSpPr>
          <p:cNvPr id="427" name="Google Shape;427;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9" name="Google Shape;439;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1" name="Google Shape;451;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2" name="Google Shape;452;p2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2" name="Google Shape;462;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3" name="Google Shape;113;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We all need energy, and we need it in different forms depending on the specific application. The demands for energy come from all sectors of society such as: </a:t>
            </a:r>
            <a:endParaRPr/>
          </a:p>
          <a:p>
            <a:pPr indent="-171450" lvl="0" marL="171450" rtl="0" algn="l">
              <a:spcBef>
                <a:spcPts val="0"/>
              </a:spcBef>
              <a:spcAft>
                <a:spcPts val="0"/>
              </a:spcAft>
              <a:buClr>
                <a:schemeClr val="dk1"/>
              </a:buClr>
              <a:buSzPts val="1200"/>
              <a:buFont typeface="Arial"/>
              <a:buChar char="•"/>
            </a:pPr>
            <a:r>
              <a:rPr lang="en-US"/>
              <a:t>The residential sector (rural and urban) – for cooking, heating, cooling, lighting, and appliances</a:t>
            </a:r>
            <a:endParaRPr/>
          </a:p>
          <a:p>
            <a:pPr indent="-171450" lvl="0" marL="171450" rtl="0" algn="l">
              <a:spcBef>
                <a:spcPts val="0"/>
              </a:spcBef>
              <a:spcAft>
                <a:spcPts val="0"/>
              </a:spcAft>
              <a:buClr>
                <a:schemeClr val="dk1"/>
              </a:buClr>
              <a:buSzPts val="1200"/>
              <a:buFont typeface="Arial"/>
              <a:buChar char="•"/>
            </a:pPr>
            <a:r>
              <a:rPr lang="en-US"/>
              <a:t>Industry – for chemical processes, steam production, and heating</a:t>
            </a:r>
            <a:endParaRPr/>
          </a:p>
          <a:p>
            <a:pPr indent="-171450" lvl="0" marL="171450" rtl="0" algn="l">
              <a:spcBef>
                <a:spcPts val="0"/>
              </a:spcBef>
              <a:spcAft>
                <a:spcPts val="0"/>
              </a:spcAft>
              <a:buClr>
                <a:schemeClr val="dk1"/>
              </a:buClr>
              <a:buSzPts val="1200"/>
              <a:buFont typeface="Arial"/>
              <a:buChar char="•"/>
            </a:pPr>
            <a:r>
              <a:rPr lang="en-US"/>
              <a:t>Commerce – for lighting, heating, and cooling buildings or keeping products at low temperatures</a:t>
            </a:r>
            <a:endParaRPr/>
          </a:p>
          <a:p>
            <a:pPr indent="-171450" lvl="0" marL="171450" rtl="0" algn="l">
              <a:spcBef>
                <a:spcPts val="0"/>
              </a:spcBef>
              <a:spcAft>
                <a:spcPts val="0"/>
              </a:spcAft>
              <a:buClr>
                <a:schemeClr val="dk1"/>
              </a:buClr>
              <a:buSzPts val="1200"/>
              <a:buFont typeface="Arial"/>
              <a:buChar char="•"/>
            </a:pPr>
            <a:r>
              <a:rPr lang="en-US"/>
              <a:t>Transport – for cars, trucks and buses, aviation, shipping, and trains</a:t>
            </a:r>
            <a:endParaRPr/>
          </a:p>
          <a:p>
            <a:pPr indent="-171450" lvl="0" marL="171450" rtl="0" algn="l">
              <a:spcBef>
                <a:spcPts val="0"/>
              </a:spcBef>
              <a:spcAft>
                <a:spcPts val="0"/>
              </a:spcAft>
              <a:buClr>
                <a:schemeClr val="dk1"/>
              </a:buClr>
              <a:buSzPts val="1200"/>
              <a:buFont typeface="Arial"/>
              <a:buChar char="•"/>
            </a:pPr>
            <a:r>
              <a:rPr lang="en-US"/>
              <a:t>Agriculture – for tractors and machinery or pumping water</a:t>
            </a:r>
            <a:endParaRPr/>
          </a:p>
          <a:p>
            <a:pPr indent="0" lvl="0" marL="0" rtl="0" algn="l">
              <a:spcBef>
                <a:spcPts val="0"/>
              </a:spcBef>
              <a:spcAft>
                <a:spcPts val="0"/>
              </a:spcAft>
              <a:buNone/>
            </a:pPr>
            <a:r>
              <a:rPr lang="en-US"/>
              <a:t>Because energy is used for different services in different sectors, the characteristics of energy demands vary by sector. </a:t>
            </a:r>
            <a:endParaRPr/>
          </a:p>
        </p:txBody>
      </p:sp>
      <p:sp>
        <p:nvSpPr>
          <p:cNvPr id="114" name="Google Shape;114;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5" name="Google Shape;135;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In lecture 3, we learnt that energy demands can vary on daily, weekly, and monthly timescales, mainly reflecting the schedule of consumers’ activities. In addition, this diagram also shows that energy demands vary by sector. We can see that the magnitude of demand varies by sector, with agricultural demand being significantly lower than residential and commercial demand in this example. This means that the commercial and residential sectors are consuming more electricity, perhaps because their activities are more energy intensive or on a larger scale. In addition, we see that the daily profile of demand varies by sector. For example, here, in the displayed graph, there is a clear evening peak in residential demand, while agricultural and industrial demands are quite consistent throughout the day. This is likely because agricultural and industrial machinery operates constantly, while energy use in homes peaks in the evening when consumers use more electricity for cooking, lighting, and appliances. </a:t>
            </a:r>
            <a:endParaRPr/>
          </a:p>
        </p:txBody>
      </p:sp>
      <p:sp>
        <p:nvSpPr>
          <p:cNvPr id="136" name="Google Shape;136;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9" name="Google Shape;149;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The differences between sectors discussed in the previous slide mean it can sometimes be important to model demands separately by sector, so that our models can consider the specific characteristics of each demand. </a:t>
            </a:r>
            <a:endParaRPr/>
          </a:p>
          <a:p>
            <a:pPr indent="0" lvl="0" marL="0" rtl="0" algn="l">
              <a:spcBef>
                <a:spcPts val="0"/>
              </a:spcBef>
              <a:spcAft>
                <a:spcPts val="0"/>
              </a:spcAft>
              <a:buNone/>
            </a:pPr>
            <a:r>
              <a:rPr lang="en-US"/>
              <a:t>Additionally, within each of these sectors, the energy demand varies over time and across different classes of consumers. For example, within the residential sector, demands may differ between rural and urban households, as shown on this diagram, or between grid-connected and off-grid areas. Energy planners must make sure that the energy demand is met at any point in time for all classes of consumers. Thus, the key characteristics of demands must be represented in energy models. </a:t>
            </a:r>
            <a:endParaRPr/>
          </a:p>
          <a:p>
            <a:pPr indent="0" lvl="0" marL="0" rtl="0" algn="l">
              <a:spcBef>
                <a:spcPts val="0"/>
              </a:spcBef>
              <a:spcAft>
                <a:spcPts val="0"/>
              </a:spcAft>
              <a:buNone/>
            </a:pPr>
            <a:br>
              <a:rPr lang="en-US"/>
            </a:br>
            <a:endParaRPr/>
          </a:p>
        </p:txBody>
      </p:sp>
      <p:sp>
        <p:nvSpPr>
          <p:cNvPr id="150" name="Google Shape;150;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2" name="Google Shape;162;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One of the key challenges in energy planning is that these energy demands change over time, for example, owing to population growth or the creation of new industries. On this diagram, we can see historical variations in energy demands which are likely correlated to changes in society. For example, increases in energy demand likely reflect increased industrial activity. In energy planning, it is important that we think about how energy demands are likely to change in the future. This is often done using forecasts of energy demand, such as the future projections shown in this figure. These forecasts can be created using estimates of the key influencers of energy demand, such as population growth and economic activity. Future projections are often also based on how energy demands have changed historically.</a:t>
            </a:r>
            <a:endParaRPr/>
          </a:p>
        </p:txBody>
      </p:sp>
      <p:sp>
        <p:nvSpPr>
          <p:cNvPr id="163" name="Google Shape;163;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4" name="Google Shape;174;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The key purpose of modelling in OSeMOSYS is to plan capacity expansion. In order to do this, we need to consider these long-term changes in energy demands and use a projection of future demand, such as that shown by the green line in this diagram. An existing demand projection created from existing data, or using another tool, is used as input data for OSeMOSYS. In addition to a demand projection, we need data on the existing system capacity. Using the capacities and lifetimes of existing power plants, we can create a forecast of system capacity if there were no new capacity additions; this is represented by the blue line on the diagram, which shows gradually decreasing system capacity as power plants are retired. We can now see that there is a need for new capacity expansion in the future, as demand increases and existing system capacity decreases. As discussed in Lecture 3, there are losses in energy systems, and we always need capacity to be slightly higher than demand to account for this. Thus, the red line in this diagram shows the total system capacity requirements as demand increases. The gap between the red and blue lines therefore shows the required capacity expansion over time. OSeMOSYS can be used as a tool to plan such capacity expansion considering technical, economic, and environmental constraints. </a:t>
            </a:r>
            <a:endParaRPr/>
          </a:p>
        </p:txBody>
      </p:sp>
      <p:sp>
        <p:nvSpPr>
          <p:cNvPr id="175" name="Google Shape;175;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7" name="Google Shape;187;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8" name="Google Shape;198;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Energy demands are represented on the right-hand side of the Reference Energy System (RES), highlighted in green on this example RES. </a:t>
            </a:r>
            <a:endParaRPr/>
          </a:p>
          <a:p>
            <a:pPr indent="0" lvl="0" marL="0" rtl="0" algn="l">
              <a:spcBef>
                <a:spcPts val="0"/>
              </a:spcBef>
              <a:spcAft>
                <a:spcPts val="0"/>
              </a:spcAft>
              <a:buNone/>
            </a:pPr>
            <a:r>
              <a:rPr lang="en-US"/>
              <a:t>As we can see in the picture, there are several steps to get to the final demand split by sector: </a:t>
            </a:r>
            <a:endParaRPr/>
          </a:p>
          <a:p>
            <a:pPr indent="-171450" lvl="0" marL="171450" rtl="0" algn="l">
              <a:spcBef>
                <a:spcPts val="0"/>
              </a:spcBef>
              <a:spcAft>
                <a:spcPts val="0"/>
              </a:spcAft>
              <a:buClr>
                <a:schemeClr val="dk1"/>
              </a:buClr>
              <a:buSzPts val="1200"/>
              <a:buFont typeface="Arial"/>
              <a:buChar char="•"/>
            </a:pPr>
            <a:r>
              <a:rPr lang="en-US"/>
              <a:t>The electricity from power plants, which represents the aggregated stream of electricity coming from all the power plants in the model; </a:t>
            </a:r>
            <a:endParaRPr/>
          </a:p>
          <a:p>
            <a:pPr indent="-171450" lvl="0" marL="171450" rtl="0" algn="l">
              <a:spcBef>
                <a:spcPts val="0"/>
              </a:spcBef>
              <a:spcAft>
                <a:spcPts val="0"/>
              </a:spcAft>
              <a:buClr>
                <a:schemeClr val="dk1"/>
              </a:buClr>
              <a:buSzPts val="1200"/>
              <a:buFont typeface="Arial"/>
              <a:buChar char="•"/>
            </a:pPr>
            <a:r>
              <a:rPr lang="en-US"/>
              <a:t>Electricity after transmission, which accounts for the losses of the transmission lines;</a:t>
            </a:r>
            <a:endParaRPr/>
          </a:p>
          <a:p>
            <a:pPr indent="-171450" lvl="0" marL="171450" rtl="0" algn="l">
              <a:spcBef>
                <a:spcPts val="0"/>
              </a:spcBef>
              <a:spcAft>
                <a:spcPts val="0"/>
              </a:spcAft>
              <a:buClr>
                <a:schemeClr val="dk1"/>
              </a:buClr>
              <a:buSzPts val="1200"/>
              <a:buFont typeface="Arial"/>
              <a:buChar char="•"/>
            </a:pPr>
            <a:r>
              <a:rPr lang="en-US"/>
              <a:t>Electricity for use or total electricity demand, which represents the electricity that arrives to final consumers after distribution. </a:t>
            </a:r>
            <a:endParaRPr/>
          </a:p>
          <a:p>
            <a:pPr indent="0" lvl="0" marL="0" rtl="0" algn="l">
              <a:spcBef>
                <a:spcPts val="0"/>
              </a:spcBef>
              <a:spcAft>
                <a:spcPts val="0"/>
              </a:spcAft>
              <a:buNone/>
            </a:pPr>
            <a:r>
              <a:rPr lang="en-US"/>
              <a:t>Total demand can then be split by sector, for example in this RES we have the following demands: </a:t>
            </a:r>
            <a:endParaRPr/>
          </a:p>
          <a:p>
            <a:pPr indent="-171450" lvl="1" marL="628650" rtl="0" algn="l">
              <a:spcBef>
                <a:spcPts val="0"/>
              </a:spcBef>
              <a:spcAft>
                <a:spcPts val="0"/>
              </a:spcAft>
              <a:buClr>
                <a:schemeClr val="dk1"/>
              </a:buClr>
              <a:buSzPts val="1200"/>
              <a:buFont typeface="Arial"/>
              <a:buChar char="•"/>
            </a:pPr>
            <a:r>
              <a:rPr lang="en-US"/>
              <a:t>Industrial Electricity Demand </a:t>
            </a:r>
            <a:endParaRPr/>
          </a:p>
          <a:p>
            <a:pPr indent="-171450" lvl="1" marL="628650" rtl="0" algn="l">
              <a:spcBef>
                <a:spcPts val="0"/>
              </a:spcBef>
              <a:spcAft>
                <a:spcPts val="0"/>
              </a:spcAft>
              <a:buClr>
                <a:schemeClr val="dk1"/>
              </a:buClr>
              <a:buSzPts val="1200"/>
              <a:buFont typeface="Arial"/>
              <a:buChar char="•"/>
            </a:pPr>
            <a:r>
              <a:rPr lang="en-US"/>
              <a:t>Residential Electricity Demand</a:t>
            </a:r>
            <a:endParaRPr/>
          </a:p>
          <a:p>
            <a:pPr indent="-171450" lvl="1" marL="628650" rtl="0" algn="l">
              <a:spcBef>
                <a:spcPts val="0"/>
              </a:spcBef>
              <a:spcAft>
                <a:spcPts val="0"/>
              </a:spcAft>
              <a:buClr>
                <a:schemeClr val="dk1"/>
              </a:buClr>
              <a:buSzPts val="1200"/>
              <a:buFont typeface="Arial"/>
              <a:buChar char="•"/>
            </a:pPr>
            <a:r>
              <a:rPr lang="en-US"/>
              <a:t>Commercial Electricity Demand</a:t>
            </a:r>
            <a:endParaRPr/>
          </a:p>
          <a:p>
            <a:pPr indent="0" lvl="0" marL="0" rtl="0" algn="l">
              <a:spcBef>
                <a:spcPts val="0"/>
              </a:spcBef>
              <a:spcAft>
                <a:spcPts val="0"/>
              </a:spcAft>
              <a:buNone/>
            </a:pPr>
            <a:r>
              <a:t/>
            </a:r>
            <a:endParaRPr/>
          </a:p>
        </p:txBody>
      </p:sp>
      <p:sp>
        <p:nvSpPr>
          <p:cNvPr id="199" name="Google Shape;199;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0"/>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0"/>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0"/>
          <p:cNvSpPr txBox="1"/>
          <p:nvPr/>
        </p:nvSpPr>
        <p:spPr>
          <a:xfrm>
            <a:off x="11701849" y="6455804"/>
            <a:ext cx="453080"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i="0" lang="en-US" sz="1400" u="none" cap="none" strike="noStrike">
                <a:solidFill>
                  <a:schemeClr val="lt1"/>
                </a:solidFill>
                <a:latin typeface="Open Sans ExtraBold"/>
                <a:ea typeface="Open Sans ExtraBold"/>
                <a:cs typeface="Open Sans ExtraBold"/>
                <a:sym typeface="Open Sans ExtraBold"/>
              </a:rPr>
              <a:t>‹#›</a:t>
            </a:fld>
            <a:endParaRPr b="1" i="0" sz="1400" u="none" cap="none" strike="noStrike">
              <a:solidFill>
                <a:schemeClr val="lt1"/>
              </a:solidFill>
              <a:latin typeface="Open Sans ExtraBold"/>
              <a:ea typeface="Open Sans ExtraBold"/>
              <a:cs typeface="Open Sans ExtraBold"/>
              <a:sym typeface="Open Sans ExtraBold"/>
            </a:endParaRPr>
          </a:p>
        </p:txBody>
      </p:sp>
      <p:sp>
        <p:nvSpPr>
          <p:cNvPr id="21" name="Google Shape;21;p30"/>
          <p:cNvSpPr txBox="1"/>
          <p:nvPr/>
        </p:nvSpPr>
        <p:spPr>
          <a:xfrm>
            <a:off x="11798644" y="6492875"/>
            <a:ext cx="393356"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3" name="Shape 73"/>
        <p:cNvGrpSpPr/>
        <p:nvPr/>
      </p:nvGrpSpPr>
      <p:grpSpPr>
        <a:xfrm>
          <a:off x="0" y="0"/>
          <a:ext cx="0" cy="0"/>
          <a:chOff x="0" y="0"/>
          <a:chExt cx="0" cy="0"/>
        </a:xfrm>
      </p:grpSpPr>
      <p:sp>
        <p:nvSpPr>
          <p:cNvPr id="74" name="Google Shape;74;p3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5" name="Google Shape;75;p39"/>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6" name="Google Shape;76;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9" name="Shape 79"/>
        <p:cNvGrpSpPr/>
        <p:nvPr/>
      </p:nvGrpSpPr>
      <p:grpSpPr>
        <a:xfrm>
          <a:off x="0" y="0"/>
          <a:ext cx="0" cy="0"/>
          <a:chOff x="0" y="0"/>
          <a:chExt cx="0" cy="0"/>
        </a:xfrm>
      </p:grpSpPr>
      <p:sp>
        <p:nvSpPr>
          <p:cNvPr id="80" name="Google Shape;80;p40"/>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1" name="Google Shape;81;p40"/>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2" name="Google Shape;82;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2" name="Shape 22"/>
        <p:cNvGrpSpPr/>
        <p:nvPr/>
      </p:nvGrpSpPr>
      <p:grpSpPr>
        <a:xfrm>
          <a:off x="0" y="0"/>
          <a:ext cx="0" cy="0"/>
          <a:chOff x="0" y="0"/>
          <a:chExt cx="0" cy="0"/>
        </a:xfrm>
      </p:grpSpPr>
      <p:sp>
        <p:nvSpPr>
          <p:cNvPr id="23" name="Google Shape;23;p3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3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 name="Google Shape;25;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31"/>
          <p:cNvSpPr txBox="1"/>
          <p:nvPr>
            <p:ph idx="12" type="sldNum"/>
          </p:nvPr>
        </p:nvSpPr>
        <p:spPr>
          <a:xfrm>
            <a:off x="11786286" y="6497852"/>
            <a:ext cx="405714"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8" name="Shape 28"/>
        <p:cNvGrpSpPr/>
        <p:nvPr/>
      </p:nvGrpSpPr>
      <p:grpSpPr>
        <a:xfrm>
          <a:off x="0" y="0"/>
          <a:ext cx="0" cy="0"/>
          <a:chOff x="0" y="0"/>
          <a:chExt cx="0" cy="0"/>
        </a:xfrm>
      </p:grpSpPr>
      <p:sp>
        <p:nvSpPr>
          <p:cNvPr id="29" name="Google Shape;29;p32"/>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32"/>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1" name="Google Shape;31;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4" name="Shape 34"/>
        <p:cNvGrpSpPr/>
        <p:nvPr/>
      </p:nvGrpSpPr>
      <p:grpSpPr>
        <a:xfrm>
          <a:off x="0" y="0"/>
          <a:ext cx="0" cy="0"/>
          <a:chOff x="0" y="0"/>
          <a:chExt cx="0" cy="0"/>
        </a:xfrm>
      </p:grpSpPr>
      <p:sp>
        <p:nvSpPr>
          <p:cNvPr id="35" name="Google Shape;35;p3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33"/>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33"/>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 name="Google Shape;38;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1" name="Shape 41"/>
        <p:cNvGrpSpPr/>
        <p:nvPr/>
      </p:nvGrpSpPr>
      <p:grpSpPr>
        <a:xfrm>
          <a:off x="0" y="0"/>
          <a:ext cx="0" cy="0"/>
          <a:chOff x="0" y="0"/>
          <a:chExt cx="0" cy="0"/>
        </a:xfrm>
      </p:grpSpPr>
      <p:sp>
        <p:nvSpPr>
          <p:cNvPr id="42" name="Google Shape;42;p34"/>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34"/>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4" name="Google Shape;44;p34"/>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p34"/>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6" name="Google Shape;46;p34"/>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 name="Google Shape;47;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0" name="Shape 50"/>
        <p:cNvGrpSpPr/>
        <p:nvPr/>
      </p:nvGrpSpPr>
      <p:grpSpPr>
        <a:xfrm>
          <a:off x="0" y="0"/>
          <a:ext cx="0" cy="0"/>
          <a:chOff x="0" y="0"/>
          <a:chExt cx="0" cy="0"/>
        </a:xfrm>
      </p:grpSpPr>
      <p:sp>
        <p:nvSpPr>
          <p:cNvPr id="51" name="Google Shape;51;p3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 name="Google Shape;52;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5" name="Shape 55"/>
        <p:cNvGrpSpPr/>
        <p:nvPr/>
      </p:nvGrpSpPr>
      <p:grpSpPr>
        <a:xfrm>
          <a:off x="0" y="0"/>
          <a:ext cx="0" cy="0"/>
          <a:chOff x="0" y="0"/>
          <a:chExt cx="0" cy="0"/>
        </a:xfrm>
      </p:grpSpPr>
      <p:sp>
        <p:nvSpPr>
          <p:cNvPr id="56" name="Google Shape;56;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9" name="Shape 59"/>
        <p:cNvGrpSpPr/>
        <p:nvPr/>
      </p:nvGrpSpPr>
      <p:grpSpPr>
        <a:xfrm>
          <a:off x="0" y="0"/>
          <a:ext cx="0" cy="0"/>
          <a:chOff x="0" y="0"/>
          <a:chExt cx="0" cy="0"/>
        </a:xfrm>
      </p:grpSpPr>
      <p:sp>
        <p:nvSpPr>
          <p:cNvPr id="60" name="Google Shape;60;p3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1" name="Google Shape;61;p37"/>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2" name="Google Shape;62;p37"/>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3" name="Google Shape;63;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6" name="Shape 66"/>
        <p:cNvGrpSpPr/>
        <p:nvPr/>
      </p:nvGrpSpPr>
      <p:grpSpPr>
        <a:xfrm>
          <a:off x="0" y="0"/>
          <a:ext cx="0" cy="0"/>
          <a:chOff x="0" y="0"/>
          <a:chExt cx="0" cy="0"/>
        </a:xfrm>
      </p:grpSpPr>
      <p:sp>
        <p:nvSpPr>
          <p:cNvPr id="67" name="Google Shape;67;p3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8" name="Google Shape;68;p38"/>
          <p:cNvSpPr/>
          <p:nvPr>
            <p:ph idx="2" type="pic"/>
          </p:nvPr>
        </p:nvSpPr>
        <p:spPr>
          <a:xfrm>
            <a:off x="5183188" y="987425"/>
            <a:ext cx="6172200" cy="4873625"/>
          </a:xfrm>
          <a:prstGeom prst="rect">
            <a:avLst/>
          </a:prstGeom>
          <a:noFill/>
          <a:ln>
            <a:noFill/>
          </a:ln>
        </p:spPr>
      </p:sp>
      <p:sp>
        <p:nvSpPr>
          <p:cNvPr id="69" name="Google Shape;69;p38"/>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0" name="Google Shape;70;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5.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9.jpg"/><Relationship Id="rId4" Type="http://schemas.openxmlformats.org/officeDocument/2006/relationships/image" Target="../media/image12.png"/><Relationship Id="rId5"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9.jpg"/><Relationship Id="rId4" Type="http://schemas.openxmlformats.org/officeDocument/2006/relationships/image" Target="../media/image13.png"/><Relationship Id="rId5"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9.jpg"/><Relationship Id="rId4" Type="http://schemas.openxmlformats.org/officeDocument/2006/relationships/image" Target="../media/image15.png"/><Relationship Id="rId5"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9.jpg"/><Relationship Id="rId4" Type="http://schemas.openxmlformats.org/officeDocument/2006/relationships/image" Target="../media/image10.png"/><Relationship Id="rId5"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4.jpg"/><Relationship Id="rId4" Type="http://schemas.openxmlformats.org/officeDocument/2006/relationships/hyperlink" Target="http://doi.org/10.5281/zenodo.4585689"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9.jpg"/><Relationship Id="rId4" Type="http://schemas.openxmlformats.org/officeDocument/2006/relationships/image" Target="../media/image16.png"/><Relationship Id="rId5"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9.jpg"/><Relationship Id="rId4" Type="http://schemas.openxmlformats.org/officeDocument/2006/relationships/image" Target="../media/image17.png"/><Relationship Id="rId5"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9.jpg"/><Relationship Id="rId4" Type="http://schemas.openxmlformats.org/officeDocument/2006/relationships/image" Target="../media/image18.png"/><Relationship Id="rId5"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9.jp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9.jpg"/><Relationship Id="rId4" Type="http://schemas.openxmlformats.org/officeDocument/2006/relationships/image" Target="../media/image21.png"/><Relationship Id="rId5" Type="http://schemas.openxmlformats.org/officeDocument/2006/relationships/hyperlink" Target="https://publications.jrc.ec.europa.eu/repository/bitstream/JRC118432/jrc118432_jrc118432_reviewed_by_ipo.pdf" TargetMode="External"/><Relationship Id="rId6" Type="http://schemas.openxmlformats.org/officeDocument/2006/relationships/hyperlink" Target="https://creativecommons.org/licenses/by/4.0/legalcode" TargetMode="External"/><Relationship Id="rId7"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4.jp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4.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9.jpg"/><Relationship Id="rId4" Type="http://schemas.openxmlformats.org/officeDocument/2006/relationships/image" Target="../media/image22.png"/><Relationship Id="rId5" Type="http://schemas.openxmlformats.org/officeDocument/2006/relationships/image" Target="../media/image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9.jpg"/><Relationship Id="rId4" Type="http://schemas.openxmlformats.org/officeDocument/2006/relationships/image" Target="../media/image20.png"/><Relationship Id="rId5" Type="http://schemas.openxmlformats.org/officeDocument/2006/relationships/image" Target="../media/image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9.jp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9.jp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9.jp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24.jpg"/><Relationship Id="rId4" Type="http://schemas.openxmlformats.org/officeDocument/2006/relationships/hyperlink" Target="http://doi.org/10.5281/zenodo.4585689"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23.png"/><Relationship Id="rId4" Type="http://schemas.openxmlformats.org/officeDocument/2006/relationships/hyperlink" Target="http://www.google.com/" TargetMode="External"/><Relationship Id="rId5" Type="http://schemas.openxmlformats.org/officeDocument/2006/relationships/hyperlink" Target="https://www.open.edu/openlearncreate/mod/quiz/view.php?id=174727"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9.jpg"/><Relationship Id="rId4" Type="http://schemas.openxmlformats.org/officeDocument/2006/relationships/image" Target="../media/image8.png"/><Relationship Id="rId9" Type="http://schemas.openxmlformats.org/officeDocument/2006/relationships/image" Target="../media/image2.png"/><Relationship Id="rId5" Type="http://schemas.openxmlformats.org/officeDocument/2006/relationships/image" Target="../media/image4.png"/><Relationship Id="rId6" Type="http://schemas.openxmlformats.org/officeDocument/2006/relationships/image" Target="../media/image6.png"/><Relationship Id="rId7" Type="http://schemas.openxmlformats.org/officeDocument/2006/relationships/image" Target="../media/image3.png"/><Relationship Id="rId8"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9.jpg"/><Relationship Id="rId4" Type="http://schemas.openxmlformats.org/officeDocument/2006/relationships/image" Target="../media/image7.gif"/><Relationship Id="rId5" Type="http://schemas.openxmlformats.org/officeDocument/2006/relationships/hyperlink" Target="https://zenodo.org/record/4559206#.YEEo52j7Q2w" TargetMode="External"/><Relationship Id="rId6" Type="http://schemas.openxmlformats.org/officeDocument/2006/relationships/hyperlink" Target="https://creativecommons.org/licenses/by/4.0/legalcode" TargetMode="External"/><Relationship Id="rId7"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9.jpg"/><Relationship Id="rId4" Type="http://schemas.openxmlformats.org/officeDocument/2006/relationships/image" Target="../media/image9.png"/><Relationship Id="rId5" Type="http://schemas.openxmlformats.org/officeDocument/2006/relationships/hyperlink" Target="https://www.mdpi.com/2071-1050/10/5/1440/htm" TargetMode="External"/><Relationship Id="rId6" Type="http://schemas.openxmlformats.org/officeDocument/2006/relationships/hyperlink" Target="https://creativecommons.org/licenses/by/4.0/" TargetMode="External"/><Relationship Id="rId7"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9.jpg"/><Relationship Id="rId4" Type="http://schemas.openxmlformats.org/officeDocument/2006/relationships/image" Target="../media/image10.png"/><Relationship Id="rId5"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9.jpg"/><Relationship Id="rId4" Type="http://schemas.openxmlformats.org/officeDocument/2006/relationships/image" Target="../media/image11.png"/><Relationship Id="rId5" Type="http://schemas.openxmlformats.org/officeDocument/2006/relationships/hyperlink" Target="https://zenodo.org/record/4559206#.YEEo52j7Q2w" TargetMode="External"/><Relationship Id="rId6" Type="http://schemas.openxmlformats.org/officeDocument/2006/relationships/hyperlink" Target="https://creativecommons.org/licenses/by/4.0/legalcode" TargetMode="External"/><Relationship Id="rId7"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4.jpg"/><Relationship Id="rId4" Type="http://schemas.openxmlformats.org/officeDocument/2006/relationships/hyperlink" Target="http://doi.org/10.5281/zenodo.4559206" TargetMode="External"/><Relationship Id="rId5" Type="http://schemas.openxmlformats.org/officeDocument/2006/relationships/hyperlink" Target="http://www.mdpi.com/2071-1050/10/5/1440"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9.jpg"/><Relationship Id="rId4" Type="http://schemas.openxmlformats.org/officeDocument/2006/relationships/image" Target="../media/image26.png"/><Relationship Id="rId5"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pic>
        <p:nvPicPr>
          <p:cNvPr descr="A picture containing website&#10;&#10;Description automatically generated" id="90" name="Google Shape;90;p1"/>
          <p:cNvPicPr preferRelativeResize="0"/>
          <p:nvPr/>
        </p:nvPicPr>
        <p:blipFill rotWithShape="1">
          <a:blip r:embed="rId3">
            <a:alphaModFix/>
          </a:blip>
          <a:srcRect b="0" l="0" r="0" t="0"/>
          <a:stretch/>
        </p:blipFill>
        <p:spPr>
          <a:xfrm>
            <a:off x="0" y="-31937"/>
            <a:ext cx="12218894" cy="6877050"/>
          </a:xfrm>
          <a:prstGeom prst="rect">
            <a:avLst/>
          </a:prstGeom>
          <a:noFill/>
          <a:ln>
            <a:noFill/>
          </a:ln>
        </p:spPr>
      </p:pic>
      <p:sp>
        <p:nvSpPr>
          <p:cNvPr id="91" name="Google Shape;91;p1"/>
          <p:cNvSpPr txBox="1"/>
          <p:nvPr/>
        </p:nvSpPr>
        <p:spPr>
          <a:xfrm>
            <a:off x="783712" y="3568087"/>
            <a:ext cx="2729949" cy="646331"/>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i="0" lang="en-US" sz="1800" u="none" cap="none" strike="noStrike">
                <a:solidFill>
                  <a:schemeClr val="dk1"/>
                </a:solidFill>
                <a:latin typeface="Open Sans ExtraBold"/>
                <a:ea typeface="Open Sans ExtraBold"/>
                <a:cs typeface="Open Sans ExtraBold"/>
                <a:sym typeface="Open Sans ExtraBold"/>
              </a:rPr>
              <a:t>Energy and </a:t>
            </a:r>
            <a:br>
              <a:rPr b="1" i="0" lang="en-US" sz="1800" u="none" cap="none" strike="noStrike">
                <a:solidFill>
                  <a:schemeClr val="dk1"/>
                </a:solidFill>
                <a:latin typeface="Open Sans ExtraBold"/>
                <a:ea typeface="Open Sans ExtraBold"/>
                <a:cs typeface="Open Sans ExtraBold"/>
                <a:sym typeface="Open Sans ExtraBold"/>
              </a:rPr>
            </a:br>
            <a:r>
              <a:rPr b="1" i="0" lang="en-US" sz="1800" u="none" cap="none" strike="noStrike">
                <a:solidFill>
                  <a:schemeClr val="dk1"/>
                </a:solidFill>
                <a:latin typeface="Open Sans ExtraBold"/>
                <a:ea typeface="Open Sans ExtraBold"/>
                <a:cs typeface="Open Sans ExtraBold"/>
                <a:sym typeface="Open Sans ExtraBold"/>
              </a:rPr>
              <a:t>Flexibility Modelling</a:t>
            </a:r>
            <a:endParaRPr/>
          </a:p>
        </p:txBody>
      </p:sp>
      <p:sp>
        <p:nvSpPr>
          <p:cNvPr id="92" name="Google Shape;92;p1"/>
          <p:cNvSpPr txBox="1"/>
          <p:nvPr/>
        </p:nvSpPr>
        <p:spPr>
          <a:xfrm>
            <a:off x="748361" y="4184517"/>
            <a:ext cx="7191408" cy="2123658"/>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lang="en-US" sz="4400">
                <a:solidFill>
                  <a:schemeClr val="lt1"/>
                </a:solidFill>
                <a:latin typeface="Open Sans ExtraBold"/>
                <a:ea typeface="Open Sans ExtraBold"/>
                <a:cs typeface="Open Sans ExtraBold"/>
                <a:sym typeface="Open Sans ExtraBold"/>
              </a:rPr>
              <a:t>LECTURE 4: </a:t>
            </a:r>
            <a:br>
              <a:rPr b="1" lang="en-US" sz="4400">
                <a:solidFill>
                  <a:schemeClr val="dk1"/>
                </a:solidFill>
                <a:latin typeface="Open Sans ExtraBold"/>
                <a:ea typeface="Open Sans ExtraBold"/>
                <a:cs typeface="Open Sans ExtraBold"/>
                <a:sym typeface="Open Sans ExtraBold"/>
              </a:rPr>
            </a:br>
            <a:r>
              <a:rPr b="1" lang="en-US" sz="4400">
                <a:solidFill>
                  <a:schemeClr val="dk1"/>
                </a:solidFill>
                <a:latin typeface="Open Sans ExtraBold"/>
                <a:ea typeface="Open Sans ExtraBold"/>
                <a:cs typeface="Open Sans ExtraBold"/>
                <a:sym typeface="Open Sans ExtraBold"/>
              </a:rPr>
              <a:t>ENERGY DEMANDS &amp; THEIR REPRESENTATION</a:t>
            </a:r>
            <a:endParaRPr b="1" sz="4400">
              <a:solidFill>
                <a:schemeClr val="lt1"/>
              </a:solidFill>
              <a:latin typeface="Open Sans ExtraBold"/>
              <a:ea typeface="Open Sans ExtraBold"/>
              <a:cs typeface="Open Sans ExtraBold"/>
              <a:sym typeface="Open Sans ExtraBold"/>
            </a:endParaRPr>
          </a:p>
        </p:txBody>
      </p:sp>
      <p:sp>
        <p:nvSpPr>
          <p:cNvPr id="93" name="Google Shape;93;p1"/>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u="none">
                <a:solidFill>
                  <a:schemeClr val="lt1"/>
                </a:solidFill>
                <a:latin typeface="Open Sans ExtraBold"/>
                <a:ea typeface="Open Sans ExtraBold"/>
                <a:cs typeface="Open Sans ExtraBold"/>
                <a:sym typeface="Open Sans ExtraBold"/>
              </a:rPr>
              <a:t>‹#›</a:t>
            </a:fld>
            <a:endParaRPr b="1" sz="1400" u="none">
              <a:solidFill>
                <a:schemeClr val="lt1"/>
              </a:solidFill>
              <a:latin typeface="Open Sans ExtraBold"/>
              <a:ea typeface="Open Sans ExtraBold"/>
              <a:cs typeface="Open Sans ExtraBold"/>
              <a:sym typeface="Open Sans ExtraBold"/>
            </a:endParaRPr>
          </a:p>
        </p:txBody>
      </p:sp>
      <p:sp>
        <p:nvSpPr>
          <p:cNvPr id="94" name="Google Shape;94;p1"/>
          <p:cNvSpPr/>
          <p:nvPr/>
        </p:nvSpPr>
        <p:spPr>
          <a:xfrm>
            <a:off x="7141706" y="4290816"/>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4_Slide1.mp3" id="95" name="Google Shape;95;p1"/>
          <p:cNvPicPr preferRelativeResize="0"/>
          <p:nvPr/>
        </p:nvPicPr>
        <p:blipFill rotWithShape="1">
          <a:blip r:embed="rId4">
            <a:alphaModFix/>
          </a:blip>
          <a:srcRect b="0" l="0" r="0" t="0"/>
          <a:stretch/>
        </p:blipFill>
        <p:spPr>
          <a:xfrm>
            <a:off x="7213071" y="4362019"/>
            <a:ext cx="812800" cy="8128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
                                        </p:tgtEl>
                                        <p:attrNameLst>
                                          <p:attrName>style.visibility</p:attrName>
                                        </p:attrNameLst>
                                      </p:cBhvr>
                                      <p:to>
                                        <p:strVal val="visible"/>
                                      </p:to>
                                    </p:set>
                                    <p:animEffect filter="fade" transition="in">
                                      <p:cBhvr>
                                        <p:cTn dur="5000"/>
                                        <p:tgtEl>
                                          <p:spTgt spid="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pic>
        <p:nvPicPr>
          <p:cNvPr descr="Graphical user interface, text&#10;&#10;Description automatically generated" id="213" name="Google Shape;213;p10"/>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14" name="Google Shape;214;p10"/>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215" name="Google Shape;215;p10"/>
          <p:cNvSpPr/>
          <p:nvPr/>
        </p:nvSpPr>
        <p:spPr>
          <a:xfrm>
            <a:off x="887215" y="1389619"/>
            <a:ext cx="621792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9CC2E5"/>
                </a:solidFill>
                <a:latin typeface="Open Sans"/>
                <a:ea typeface="Open Sans"/>
                <a:cs typeface="Open Sans"/>
                <a:sym typeface="Open Sans"/>
              </a:rPr>
              <a:t>4.2.2 Generic Naming Convention for Demands </a:t>
            </a:r>
            <a:endParaRPr/>
          </a:p>
        </p:txBody>
      </p:sp>
      <p:sp>
        <p:nvSpPr>
          <p:cNvPr id="216" name="Google Shape;216;p10"/>
          <p:cNvSpPr txBox="1"/>
          <p:nvPr/>
        </p:nvSpPr>
        <p:spPr>
          <a:xfrm>
            <a:off x="887216" y="4640"/>
            <a:ext cx="5408654" cy="1369074"/>
          </a:xfrm>
          <a:prstGeom prst="rect">
            <a:avLst/>
          </a:prstGeom>
          <a:noFill/>
          <a:ln>
            <a:noFill/>
          </a:ln>
        </p:spPr>
        <p:txBody>
          <a:bodyPr anchorCtr="0" anchor="b" bIns="45700" lIns="91425" spcFirstLastPara="1" rIns="91425" wrap="square" tIns="45700">
            <a:normAutofit fontScale="92500"/>
          </a:bodyPr>
          <a:lstStyle/>
          <a:p>
            <a:pPr indent="0" lvl="0" marL="0" marR="0" rtl="0" algn="l">
              <a:lnSpc>
                <a:spcPct val="90000"/>
              </a:lnSpc>
              <a:spcBef>
                <a:spcPts val="0"/>
              </a:spcBef>
              <a:spcAft>
                <a:spcPts val="0"/>
              </a:spcAft>
              <a:buClr>
                <a:schemeClr val="dk1"/>
              </a:buClr>
              <a:buSzPct val="100000"/>
              <a:buFont typeface="Open Sans"/>
              <a:buNone/>
            </a:pPr>
            <a:r>
              <a:rPr lang="en-US" sz="4400">
                <a:solidFill>
                  <a:schemeClr val="dk1"/>
                </a:solidFill>
                <a:latin typeface="Open Sans"/>
                <a:ea typeface="Open Sans"/>
                <a:cs typeface="Open Sans"/>
                <a:sym typeface="Open Sans"/>
              </a:rPr>
              <a:t>4.2 Energy Demands in Modelling </a:t>
            </a:r>
            <a:endParaRPr/>
          </a:p>
        </p:txBody>
      </p:sp>
      <p:pic>
        <p:nvPicPr>
          <p:cNvPr descr="Diagram, schematic&#10;&#10;Description automatically generated" id="217" name="Google Shape;217;p10"/>
          <p:cNvPicPr preferRelativeResize="0"/>
          <p:nvPr>
            <p:ph idx="1" type="body"/>
          </p:nvPr>
        </p:nvPicPr>
        <p:blipFill rotWithShape="1">
          <a:blip r:embed="rId4">
            <a:alphaModFix/>
          </a:blip>
          <a:srcRect b="0" l="0" r="0" t="0"/>
          <a:stretch/>
        </p:blipFill>
        <p:spPr>
          <a:xfrm>
            <a:off x="1709058" y="1986757"/>
            <a:ext cx="8311242" cy="4029074"/>
          </a:xfrm>
          <a:prstGeom prst="rect">
            <a:avLst/>
          </a:prstGeom>
          <a:noFill/>
          <a:ln>
            <a:noFill/>
          </a:ln>
        </p:spPr>
      </p:pic>
      <p:sp>
        <p:nvSpPr>
          <p:cNvPr id="218" name="Google Shape;218;p10"/>
          <p:cNvSpPr/>
          <p:nvPr/>
        </p:nvSpPr>
        <p:spPr>
          <a:xfrm>
            <a:off x="6627370" y="281883"/>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4_Slide10.mp3" id="219" name="Google Shape;219;p10"/>
          <p:cNvPicPr preferRelativeResize="0"/>
          <p:nvPr/>
        </p:nvPicPr>
        <p:blipFill rotWithShape="1">
          <a:blip r:embed="rId5">
            <a:alphaModFix/>
          </a:blip>
          <a:srcRect b="0" l="0" r="0" t="0"/>
          <a:stretch/>
        </p:blipFill>
        <p:spPr>
          <a:xfrm>
            <a:off x="6698735" y="353248"/>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9"/>
                                        </p:tgtEl>
                                        <p:attrNameLst>
                                          <p:attrName>style.visibility</p:attrName>
                                        </p:attrNameLst>
                                      </p:cBhvr>
                                      <p:to>
                                        <p:strVal val="visible"/>
                                      </p:to>
                                    </p:set>
                                    <p:animEffect filter="fade" transition="in">
                                      <p:cBhvr>
                                        <p:cTn dur="5000"/>
                                        <p:tgtEl>
                                          <p:spTgt spid="2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pic>
        <p:nvPicPr>
          <p:cNvPr descr="Graphical user interface, text&#10;&#10;Description automatically generated" id="225" name="Google Shape;225;p11"/>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26" name="Google Shape;226;p11"/>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400">
                <a:solidFill>
                  <a:schemeClr val="lt1"/>
                </a:solidFill>
                <a:latin typeface="Open Sans ExtraBold"/>
                <a:ea typeface="Open Sans ExtraBold"/>
                <a:cs typeface="Open Sans ExtraBold"/>
                <a:sym typeface="Open Sans ExtraBold"/>
              </a:rPr>
              <a:t>10</a:t>
            </a:r>
            <a:endParaRPr b="1" sz="1400">
              <a:solidFill>
                <a:schemeClr val="lt1"/>
              </a:solidFill>
              <a:latin typeface="Open Sans ExtraBold"/>
              <a:ea typeface="Open Sans ExtraBold"/>
              <a:cs typeface="Open Sans ExtraBold"/>
              <a:sym typeface="Open Sans ExtraBold"/>
            </a:endParaRPr>
          </a:p>
        </p:txBody>
      </p:sp>
      <p:sp>
        <p:nvSpPr>
          <p:cNvPr id="227" name="Google Shape;227;p11"/>
          <p:cNvSpPr/>
          <p:nvPr/>
        </p:nvSpPr>
        <p:spPr>
          <a:xfrm>
            <a:off x="887215" y="1389619"/>
            <a:ext cx="621792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9CC2E5"/>
                </a:solidFill>
                <a:latin typeface="Open Sans"/>
                <a:ea typeface="Open Sans"/>
                <a:cs typeface="Open Sans"/>
                <a:sym typeface="Open Sans"/>
              </a:rPr>
              <a:t>4.2.3 Introduction to Defining Energy Demands</a:t>
            </a:r>
            <a:r>
              <a:rPr b="1" lang="en-US" sz="1800">
                <a:solidFill>
                  <a:schemeClr val="dk1"/>
                </a:solidFill>
                <a:latin typeface="Open Sans"/>
                <a:ea typeface="Open Sans"/>
                <a:cs typeface="Open Sans"/>
                <a:sym typeface="Open Sans"/>
              </a:rPr>
              <a:t> </a:t>
            </a:r>
            <a:endParaRPr/>
          </a:p>
        </p:txBody>
      </p:sp>
      <p:sp>
        <p:nvSpPr>
          <p:cNvPr id="228" name="Google Shape;228;p11"/>
          <p:cNvSpPr txBox="1"/>
          <p:nvPr/>
        </p:nvSpPr>
        <p:spPr>
          <a:xfrm>
            <a:off x="887215" y="4640"/>
            <a:ext cx="5333703" cy="1369074"/>
          </a:xfrm>
          <a:prstGeom prst="rect">
            <a:avLst/>
          </a:prstGeom>
          <a:noFill/>
          <a:ln>
            <a:noFill/>
          </a:ln>
        </p:spPr>
        <p:txBody>
          <a:bodyPr anchorCtr="0" anchor="b" bIns="45700" lIns="91425" spcFirstLastPara="1" rIns="91425" wrap="square" tIns="45700">
            <a:normAutofit fontScale="92500"/>
          </a:bodyPr>
          <a:lstStyle/>
          <a:p>
            <a:pPr indent="0" lvl="0" marL="0" marR="0" rtl="0" algn="l">
              <a:lnSpc>
                <a:spcPct val="90000"/>
              </a:lnSpc>
              <a:spcBef>
                <a:spcPts val="0"/>
              </a:spcBef>
              <a:spcAft>
                <a:spcPts val="0"/>
              </a:spcAft>
              <a:buClr>
                <a:schemeClr val="dk1"/>
              </a:buClr>
              <a:buSzPct val="100000"/>
              <a:buFont typeface="Open Sans"/>
              <a:buNone/>
            </a:pPr>
            <a:r>
              <a:rPr lang="en-US" sz="4400">
                <a:solidFill>
                  <a:schemeClr val="dk1"/>
                </a:solidFill>
                <a:latin typeface="Open Sans"/>
                <a:ea typeface="Open Sans"/>
                <a:cs typeface="Open Sans"/>
                <a:sym typeface="Open Sans"/>
              </a:rPr>
              <a:t>4.2 Energy Demands in Modelling </a:t>
            </a:r>
            <a:endParaRPr/>
          </a:p>
        </p:txBody>
      </p:sp>
      <p:pic>
        <p:nvPicPr>
          <p:cNvPr descr="Diagram&#10;&#10;Description automatically generated" id="229" name="Google Shape;229;p11"/>
          <p:cNvPicPr preferRelativeResize="0"/>
          <p:nvPr>
            <p:ph idx="1" type="body"/>
          </p:nvPr>
        </p:nvPicPr>
        <p:blipFill rotWithShape="1">
          <a:blip r:embed="rId4">
            <a:alphaModFix/>
          </a:blip>
          <a:srcRect b="0" l="0" r="0" t="0"/>
          <a:stretch/>
        </p:blipFill>
        <p:spPr>
          <a:xfrm>
            <a:off x="1953998" y="2231402"/>
            <a:ext cx="8060126" cy="3455058"/>
          </a:xfrm>
          <a:prstGeom prst="rect">
            <a:avLst/>
          </a:prstGeom>
          <a:noFill/>
          <a:ln>
            <a:noFill/>
          </a:ln>
        </p:spPr>
      </p:pic>
      <p:sp>
        <p:nvSpPr>
          <p:cNvPr id="230" name="Google Shape;230;p11"/>
          <p:cNvSpPr/>
          <p:nvPr/>
        </p:nvSpPr>
        <p:spPr>
          <a:xfrm>
            <a:off x="6627370" y="281883"/>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4_Slide11.mp3" id="231" name="Google Shape;231;p11"/>
          <p:cNvPicPr preferRelativeResize="0"/>
          <p:nvPr/>
        </p:nvPicPr>
        <p:blipFill rotWithShape="1">
          <a:blip r:embed="rId5">
            <a:alphaModFix/>
          </a:blip>
          <a:srcRect b="0" l="0" r="0" t="0"/>
          <a:stretch/>
        </p:blipFill>
        <p:spPr>
          <a:xfrm>
            <a:off x="6698735" y="358740"/>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1"/>
                                        </p:tgtEl>
                                        <p:attrNameLst>
                                          <p:attrName>style.visibility</p:attrName>
                                        </p:attrNameLst>
                                      </p:cBhvr>
                                      <p:to>
                                        <p:strVal val="visible"/>
                                      </p:to>
                                    </p:set>
                                    <p:animEffect filter="fade" transition="in">
                                      <p:cBhvr>
                                        <p:cTn dur="5000"/>
                                        <p:tgtEl>
                                          <p:spTgt spid="23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pic>
        <p:nvPicPr>
          <p:cNvPr descr="Graphical user interface, text&#10;&#10;Description automatically generated" id="237" name="Google Shape;237;p12"/>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38" name="Google Shape;238;p12"/>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400">
                <a:solidFill>
                  <a:schemeClr val="lt1"/>
                </a:solidFill>
                <a:latin typeface="Open Sans ExtraBold"/>
                <a:ea typeface="Open Sans ExtraBold"/>
                <a:cs typeface="Open Sans ExtraBold"/>
                <a:sym typeface="Open Sans ExtraBold"/>
              </a:rPr>
              <a:t>11</a:t>
            </a:r>
            <a:endParaRPr b="1" sz="1400">
              <a:solidFill>
                <a:schemeClr val="lt1"/>
              </a:solidFill>
              <a:latin typeface="Open Sans ExtraBold"/>
              <a:ea typeface="Open Sans ExtraBold"/>
              <a:cs typeface="Open Sans ExtraBold"/>
              <a:sym typeface="Open Sans ExtraBold"/>
            </a:endParaRPr>
          </a:p>
        </p:txBody>
      </p:sp>
      <p:sp>
        <p:nvSpPr>
          <p:cNvPr id="239" name="Google Shape;239;p12"/>
          <p:cNvSpPr/>
          <p:nvPr/>
        </p:nvSpPr>
        <p:spPr>
          <a:xfrm>
            <a:off x="887215" y="1389619"/>
            <a:ext cx="621792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9CC2E5"/>
                </a:solidFill>
                <a:latin typeface="Open Sans"/>
                <a:ea typeface="Open Sans"/>
                <a:cs typeface="Open Sans"/>
                <a:sym typeface="Open Sans"/>
              </a:rPr>
              <a:t>4.2.4 Example Energy Demands </a:t>
            </a:r>
            <a:endParaRPr/>
          </a:p>
        </p:txBody>
      </p:sp>
      <p:sp>
        <p:nvSpPr>
          <p:cNvPr id="240" name="Google Shape;240;p12"/>
          <p:cNvSpPr txBox="1"/>
          <p:nvPr/>
        </p:nvSpPr>
        <p:spPr>
          <a:xfrm>
            <a:off x="887216" y="4640"/>
            <a:ext cx="5078870" cy="1369074"/>
          </a:xfrm>
          <a:prstGeom prst="rect">
            <a:avLst/>
          </a:prstGeom>
          <a:noFill/>
          <a:ln>
            <a:noFill/>
          </a:ln>
        </p:spPr>
        <p:txBody>
          <a:bodyPr anchorCtr="0" anchor="b" bIns="45700" lIns="91425" spcFirstLastPara="1" rIns="91425" wrap="square" tIns="45700">
            <a:normAutofit fontScale="85000" lnSpcReduction="10000"/>
          </a:bodyPr>
          <a:lstStyle/>
          <a:p>
            <a:pPr indent="0" lvl="0" marL="0" marR="0" rtl="0" algn="l">
              <a:lnSpc>
                <a:spcPct val="90000"/>
              </a:lnSpc>
              <a:spcBef>
                <a:spcPts val="0"/>
              </a:spcBef>
              <a:spcAft>
                <a:spcPts val="0"/>
              </a:spcAft>
              <a:buClr>
                <a:schemeClr val="dk1"/>
              </a:buClr>
              <a:buSzPct val="100000"/>
              <a:buFont typeface="Open Sans"/>
              <a:buNone/>
            </a:pPr>
            <a:r>
              <a:rPr lang="en-US" sz="4400">
                <a:solidFill>
                  <a:schemeClr val="dk1"/>
                </a:solidFill>
                <a:latin typeface="Open Sans"/>
                <a:ea typeface="Open Sans"/>
                <a:cs typeface="Open Sans"/>
                <a:sym typeface="Open Sans"/>
              </a:rPr>
              <a:t>4.2 Energy Demands in Modelling </a:t>
            </a:r>
            <a:endParaRPr/>
          </a:p>
        </p:txBody>
      </p:sp>
      <p:pic>
        <p:nvPicPr>
          <p:cNvPr descr="Diagram&#10;&#10;Description automatically generated" id="241" name="Google Shape;241;p12"/>
          <p:cNvPicPr preferRelativeResize="0"/>
          <p:nvPr>
            <p:ph idx="1" type="body"/>
          </p:nvPr>
        </p:nvPicPr>
        <p:blipFill rotWithShape="1">
          <a:blip r:embed="rId4">
            <a:alphaModFix/>
          </a:blip>
          <a:srcRect b="0" l="0" r="0" t="0"/>
          <a:stretch/>
        </p:blipFill>
        <p:spPr>
          <a:xfrm>
            <a:off x="2474459" y="2310606"/>
            <a:ext cx="6902903" cy="3231696"/>
          </a:xfrm>
          <a:prstGeom prst="rect">
            <a:avLst/>
          </a:prstGeom>
          <a:noFill/>
          <a:ln>
            <a:noFill/>
          </a:ln>
        </p:spPr>
      </p:pic>
      <p:sp>
        <p:nvSpPr>
          <p:cNvPr id="242" name="Google Shape;242;p12"/>
          <p:cNvSpPr/>
          <p:nvPr/>
        </p:nvSpPr>
        <p:spPr>
          <a:xfrm>
            <a:off x="6627370" y="281883"/>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4_Slide12.mp3" id="243" name="Google Shape;243;p12"/>
          <p:cNvPicPr preferRelativeResize="0"/>
          <p:nvPr/>
        </p:nvPicPr>
        <p:blipFill rotWithShape="1">
          <a:blip r:embed="rId5">
            <a:alphaModFix/>
          </a:blip>
          <a:srcRect b="0" l="0" r="0" t="0"/>
          <a:stretch/>
        </p:blipFill>
        <p:spPr>
          <a:xfrm>
            <a:off x="6698735" y="353248"/>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3"/>
                                        </p:tgtEl>
                                        <p:attrNameLst>
                                          <p:attrName>style.visibility</p:attrName>
                                        </p:attrNameLst>
                                      </p:cBhvr>
                                      <p:to>
                                        <p:strVal val="visible"/>
                                      </p:to>
                                    </p:set>
                                    <p:animEffect filter="fade" transition="in">
                                      <p:cBhvr>
                                        <p:cTn dur="5000"/>
                                        <p:tgtEl>
                                          <p:spTgt spid="24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pic>
        <p:nvPicPr>
          <p:cNvPr descr="Graphical user interface, text&#10;&#10;Description automatically generated" id="249" name="Google Shape;249;p13"/>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50" name="Google Shape;250;p13"/>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251" name="Google Shape;251;p13"/>
          <p:cNvSpPr/>
          <p:nvPr/>
        </p:nvSpPr>
        <p:spPr>
          <a:xfrm>
            <a:off x="887215" y="1389619"/>
            <a:ext cx="621792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9CC2E5"/>
                </a:solidFill>
                <a:latin typeface="Open Sans"/>
                <a:ea typeface="Open Sans"/>
                <a:cs typeface="Open Sans"/>
                <a:sym typeface="Open Sans"/>
              </a:rPr>
              <a:t>4.2.5 Introducing Scenarios</a:t>
            </a:r>
            <a:endParaRPr/>
          </a:p>
        </p:txBody>
      </p:sp>
      <p:sp>
        <p:nvSpPr>
          <p:cNvPr id="252" name="Google Shape;252;p13"/>
          <p:cNvSpPr txBox="1"/>
          <p:nvPr/>
        </p:nvSpPr>
        <p:spPr>
          <a:xfrm>
            <a:off x="887216" y="4640"/>
            <a:ext cx="5438634" cy="1369074"/>
          </a:xfrm>
          <a:prstGeom prst="rect">
            <a:avLst/>
          </a:prstGeom>
          <a:noFill/>
          <a:ln>
            <a:noFill/>
          </a:ln>
        </p:spPr>
        <p:txBody>
          <a:bodyPr anchorCtr="0" anchor="b" bIns="45700" lIns="91425" spcFirstLastPara="1" rIns="91425" wrap="square" tIns="45700">
            <a:normAutofit fontScale="92500"/>
          </a:bodyPr>
          <a:lstStyle/>
          <a:p>
            <a:pPr indent="0" lvl="0" marL="0" marR="0" rtl="0" algn="l">
              <a:lnSpc>
                <a:spcPct val="90000"/>
              </a:lnSpc>
              <a:spcBef>
                <a:spcPts val="0"/>
              </a:spcBef>
              <a:spcAft>
                <a:spcPts val="0"/>
              </a:spcAft>
              <a:buClr>
                <a:schemeClr val="dk1"/>
              </a:buClr>
              <a:buSzPct val="100000"/>
              <a:buFont typeface="Open Sans"/>
              <a:buNone/>
            </a:pPr>
            <a:r>
              <a:rPr lang="en-US" sz="4400">
                <a:solidFill>
                  <a:schemeClr val="dk1"/>
                </a:solidFill>
                <a:latin typeface="Open Sans"/>
                <a:ea typeface="Open Sans"/>
                <a:cs typeface="Open Sans"/>
                <a:sym typeface="Open Sans"/>
              </a:rPr>
              <a:t>4.2 Energy Demands in Modelling </a:t>
            </a:r>
            <a:endParaRPr/>
          </a:p>
        </p:txBody>
      </p:sp>
      <p:pic>
        <p:nvPicPr>
          <p:cNvPr descr="Chart, line chart&#10;&#10;Description automatically generated" id="253" name="Google Shape;253;p13"/>
          <p:cNvPicPr preferRelativeResize="0"/>
          <p:nvPr/>
        </p:nvPicPr>
        <p:blipFill rotWithShape="1">
          <a:blip r:embed="rId4">
            <a:alphaModFix/>
          </a:blip>
          <a:srcRect b="0" l="0" r="0" t="0"/>
          <a:stretch/>
        </p:blipFill>
        <p:spPr>
          <a:xfrm>
            <a:off x="3042250" y="1897093"/>
            <a:ext cx="5561161" cy="4170870"/>
          </a:xfrm>
          <a:prstGeom prst="rect">
            <a:avLst/>
          </a:prstGeom>
          <a:noFill/>
          <a:ln>
            <a:noFill/>
          </a:ln>
        </p:spPr>
      </p:pic>
      <p:sp>
        <p:nvSpPr>
          <p:cNvPr id="254" name="Google Shape;254;p13"/>
          <p:cNvSpPr/>
          <p:nvPr/>
        </p:nvSpPr>
        <p:spPr>
          <a:xfrm>
            <a:off x="6627370" y="281883"/>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4_Slide13.mp3" id="255" name="Google Shape;255;p13"/>
          <p:cNvPicPr preferRelativeResize="0"/>
          <p:nvPr/>
        </p:nvPicPr>
        <p:blipFill rotWithShape="1">
          <a:blip r:embed="rId5">
            <a:alphaModFix/>
          </a:blip>
          <a:srcRect b="0" l="0" r="0" t="0"/>
          <a:stretch/>
        </p:blipFill>
        <p:spPr>
          <a:xfrm>
            <a:off x="6698735" y="353248"/>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5"/>
                                        </p:tgtEl>
                                        <p:attrNameLst>
                                          <p:attrName>style.visibility</p:attrName>
                                        </p:attrNameLst>
                                      </p:cBhvr>
                                      <p:to>
                                        <p:strVal val="visible"/>
                                      </p:to>
                                    </p:set>
                                    <p:animEffect filter="fade" transition="in">
                                      <p:cBhvr>
                                        <p:cTn dur="5000"/>
                                        <p:tgtEl>
                                          <p:spTgt spid="25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14"/>
          <p:cNvSpPr txBox="1"/>
          <p:nvPr/>
        </p:nvSpPr>
        <p:spPr>
          <a:xfrm>
            <a:off x="747853" y="4067268"/>
            <a:ext cx="8050696" cy="369332"/>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lang="en-US" sz="1800">
                <a:solidFill>
                  <a:schemeClr val="lt1"/>
                </a:solidFill>
                <a:latin typeface="Open Sans ExtraBold"/>
                <a:ea typeface="Open Sans ExtraBold"/>
                <a:cs typeface="Open Sans ExtraBold"/>
                <a:sym typeface="Open Sans ExtraBold"/>
              </a:rPr>
              <a:t>Course Name</a:t>
            </a:r>
            <a:endParaRPr b="1" sz="1800">
              <a:solidFill>
                <a:schemeClr val="lt1"/>
              </a:solidFill>
              <a:latin typeface="Open Sans ExtraBold"/>
              <a:ea typeface="Open Sans ExtraBold"/>
              <a:cs typeface="Open Sans ExtraBold"/>
              <a:sym typeface="Open Sans ExtraBold"/>
            </a:endParaRPr>
          </a:p>
        </p:txBody>
      </p:sp>
      <p:sp>
        <p:nvSpPr>
          <p:cNvPr id="261" name="Google Shape;261;p14"/>
          <p:cNvSpPr txBox="1"/>
          <p:nvPr/>
        </p:nvSpPr>
        <p:spPr>
          <a:xfrm>
            <a:off x="735496" y="4391402"/>
            <a:ext cx="5801228" cy="1323439"/>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lang="en-US" sz="4000">
                <a:solidFill>
                  <a:schemeClr val="dk1"/>
                </a:solidFill>
                <a:latin typeface="Open Sans ExtraBold"/>
                <a:ea typeface="Open Sans ExtraBold"/>
                <a:cs typeface="Open Sans ExtraBold"/>
                <a:sym typeface="Open Sans ExtraBold"/>
              </a:rPr>
              <a:t>MINI LECTURE NUMBER &amp; NAME</a:t>
            </a:r>
            <a:endParaRPr b="1" sz="8800">
              <a:solidFill>
                <a:schemeClr val="dk1"/>
              </a:solidFill>
              <a:latin typeface="Open Sans ExtraBold"/>
              <a:ea typeface="Open Sans ExtraBold"/>
              <a:cs typeface="Open Sans ExtraBold"/>
              <a:sym typeface="Open Sans ExtraBold"/>
            </a:endParaRPr>
          </a:p>
        </p:txBody>
      </p:sp>
      <p:sp>
        <p:nvSpPr>
          <p:cNvPr id="262" name="Google Shape;262;p14"/>
          <p:cNvSpPr txBox="1"/>
          <p:nvPr/>
        </p:nvSpPr>
        <p:spPr>
          <a:xfrm>
            <a:off x="735496" y="5628342"/>
            <a:ext cx="8050696" cy="523220"/>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i="1" lang="en-US" sz="2800">
                <a:solidFill>
                  <a:schemeClr val="lt1"/>
                </a:solidFill>
                <a:latin typeface="Open Sans"/>
                <a:ea typeface="Open Sans"/>
                <a:cs typeface="Open Sans"/>
                <a:sym typeface="Open Sans"/>
              </a:rPr>
              <a:t>Mini Lecture Learning Objective</a:t>
            </a:r>
            <a:endParaRPr b="1" i="1" sz="2800">
              <a:solidFill>
                <a:schemeClr val="lt1"/>
              </a:solidFill>
              <a:latin typeface="Open Sans"/>
              <a:ea typeface="Open Sans"/>
              <a:cs typeface="Open Sans"/>
              <a:sym typeface="Open Sans"/>
            </a:endParaRPr>
          </a:p>
        </p:txBody>
      </p:sp>
      <p:pic>
        <p:nvPicPr>
          <p:cNvPr id="263" name="Google Shape;263;p14"/>
          <p:cNvPicPr preferRelativeResize="0"/>
          <p:nvPr/>
        </p:nvPicPr>
        <p:blipFill rotWithShape="1">
          <a:blip r:embed="rId3">
            <a:alphaModFix/>
          </a:blip>
          <a:srcRect b="0" l="0" r="0" t="0"/>
          <a:stretch/>
        </p:blipFill>
        <p:spPr>
          <a:xfrm>
            <a:off x="0" y="679"/>
            <a:ext cx="12192000" cy="6858000"/>
          </a:xfrm>
          <a:prstGeom prst="rect">
            <a:avLst/>
          </a:prstGeom>
          <a:noFill/>
          <a:ln>
            <a:noFill/>
          </a:ln>
        </p:spPr>
      </p:pic>
      <p:sp>
        <p:nvSpPr>
          <p:cNvPr id="264" name="Google Shape;264;p14"/>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265" name="Google Shape;265;p14"/>
          <p:cNvSpPr/>
          <p:nvPr/>
        </p:nvSpPr>
        <p:spPr>
          <a:xfrm>
            <a:off x="887215" y="1820940"/>
            <a:ext cx="6217920"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1800">
              <a:solidFill>
                <a:schemeClr val="dk1"/>
              </a:solidFill>
              <a:latin typeface="Open Sans"/>
              <a:ea typeface="Open Sans"/>
              <a:cs typeface="Open Sans"/>
              <a:sym typeface="Open Sans"/>
            </a:endParaRPr>
          </a:p>
          <a:p>
            <a:pPr indent="0" lvl="0" marL="0" marR="0" rtl="0" algn="l">
              <a:spcBef>
                <a:spcPts val="1200"/>
              </a:spcBef>
              <a:spcAft>
                <a:spcPts val="0"/>
              </a:spcAft>
              <a:buNone/>
            </a:pPr>
            <a:br>
              <a:rPr lang="en-U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sp>
        <p:nvSpPr>
          <p:cNvPr id="266" name="Google Shape;266;p14"/>
          <p:cNvSpPr txBox="1"/>
          <p:nvPr/>
        </p:nvSpPr>
        <p:spPr>
          <a:xfrm>
            <a:off x="887215" y="335319"/>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Lecture 4.2 References</a:t>
            </a:r>
            <a:endParaRPr/>
          </a:p>
        </p:txBody>
      </p:sp>
      <p:sp>
        <p:nvSpPr>
          <p:cNvPr id="267" name="Google Shape;267;p14"/>
          <p:cNvSpPr txBox="1"/>
          <p:nvPr/>
        </p:nvSpPr>
        <p:spPr>
          <a:xfrm>
            <a:off x="929196" y="2046304"/>
            <a:ext cx="5302928" cy="2031325"/>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1800"/>
              <a:buFont typeface="Open Sans"/>
              <a:buAutoNum type="arabicPeriod"/>
            </a:pPr>
            <a:r>
              <a:rPr lang="en-US" sz="1800">
                <a:solidFill>
                  <a:schemeClr val="dk1"/>
                </a:solidFill>
                <a:latin typeface="Open Sans"/>
                <a:ea typeface="Open Sans"/>
                <a:cs typeface="Open Sans"/>
                <a:sym typeface="Open Sans"/>
              </a:rPr>
              <a:t>Taliotis, Constantinos, Gardumi, Francesco, Shivakumar, Abhishek, Sridharan, Vignesh, Ramos, Eunice, Beltramo, Agnese, … Howells, Mark. (2018, November). Defining final energy demands in OSeMOSYS. Zenodo. </a:t>
            </a:r>
            <a:r>
              <a:rPr lang="en-US" sz="1800" u="sng">
                <a:solidFill>
                  <a:schemeClr val="dk1"/>
                </a:solidFill>
                <a:latin typeface="Open Sans"/>
                <a:ea typeface="Open Sans"/>
                <a:cs typeface="Open Sans"/>
                <a:sym typeface="Open Sans"/>
                <a:hlinkClick r:id="rId4">
                  <a:extLst>
                    <a:ext uri="{A12FA001-AC4F-418D-AE19-62706E023703}">
                      <ahyp:hlinkClr val="tx"/>
                    </a:ext>
                  </a:extLst>
                </a:hlinkClick>
              </a:rPr>
              <a:t>http://doi.org/10.5281/zenodo.4585689</a:t>
            </a:r>
            <a:endParaRPr sz="1800">
              <a:solidFill>
                <a:schemeClr val="dk1"/>
              </a:solidFill>
              <a:latin typeface="Open Sans"/>
              <a:ea typeface="Open Sans"/>
              <a:cs typeface="Open Sans"/>
              <a:sym typeface="Open Sans"/>
            </a:endParaRPr>
          </a:p>
          <a:p>
            <a:pPr indent="-228600" lvl="0" marL="34290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Tree>
  </p:cSld>
  <p:clrMapOvr>
    <a:masterClrMapping/>
  </p:clrMapOvr>
  <p:transition spd="slow">
    <p:push/>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pic>
        <p:nvPicPr>
          <p:cNvPr descr="Graphical user interface, text&#10;&#10;Description automatically generated" id="273" name="Google Shape;273;p15"/>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74" name="Google Shape;274;p15"/>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275" name="Google Shape;275;p15"/>
          <p:cNvSpPr/>
          <p:nvPr/>
        </p:nvSpPr>
        <p:spPr>
          <a:xfrm>
            <a:off x="887215" y="1389619"/>
            <a:ext cx="621792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9CC2E5"/>
                </a:solidFill>
                <a:latin typeface="Open Sans"/>
                <a:ea typeface="Open Sans"/>
                <a:cs typeface="Open Sans"/>
                <a:sym typeface="Open Sans"/>
              </a:rPr>
              <a:t>4.3.1 Defining Final Demands in OSeMOSYS </a:t>
            </a:r>
            <a:endParaRPr/>
          </a:p>
        </p:txBody>
      </p:sp>
      <p:sp>
        <p:nvSpPr>
          <p:cNvPr id="276" name="Google Shape;276;p15"/>
          <p:cNvSpPr txBox="1"/>
          <p:nvPr/>
        </p:nvSpPr>
        <p:spPr>
          <a:xfrm>
            <a:off x="887216" y="4640"/>
            <a:ext cx="5208784" cy="1369074"/>
          </a:xfrm>
          <a:prstGeom prst="rect">
            <a:avLst/>
          </a:prstGeom>
          <a:noFill/>
          <a:ln>
            <a:noFill/>
          </a:ln>
        </p:spPr>
        <p:txBody>
          <a:bodyPr anchorCtr="0" anchor="b" bIns="45700" lIns="91425" spcFirstLastPara="1" rIns="91425" wrap="square" tIns="45700">
            <a:normAutofit fontScale="92500"/>
          </a:bodyPr>
          <a:lstStyle/>
          <a:p>
            <a:pPr indent="0" lvl="0" marL="0" marR="0" rtl="0" algn="l">
              <a:lnSpc>
                <a:spcPct val="90000"/>
              </a:lnSpc>
              <a:spcBef>
                <a:spcPts val="0"/>
              </a:spcBef>
              <a:spcAft>
                <a:spcPts val="0"/>
              </a:spcAft>
              <a:buClr>
                <a:schemeClr val="dk1"/>
              </a:buClr>
              <a:buSzPct val="100000"/>
              <a:buFont typeface="Open Sans"/>
              <a:buNone/>
            </a:pPr>
            <a:r>
              <a:rPr lang="en-US" sz="4400">
                <a:solidFill>
                  <a:schemeClr val="dk1"/>
                </a:solidFill>
                <a:latin typeface="Open Sans"/>
                <a:ea typeface="Open Sans"/>
                <a:cs typeface="Open Sans"/>
                <a:sym typeface="Open Sans"/>
              </a:rPr>
              <a:t>4.3 Energy Demands in OSeMOSYS </a:t>
            </a:r>
            <a:endParaRPr/>
          </a:p>
        </p:txBody>
      </p:sp>
      <p:pic>
        <p:nvPicPr>
          <p:cNvPr descr="Graphical user interface, text&#10;&#10;Description automatically generated" id="277" name="Google Shape;277;p15"/>
          <p:cNvPicPr preferRelativeResize="0"/>
          <p:nvPr/>
        </p:nvPicPr>
        <p:blipFill rotWithShape="1">
          <a:blip r:embed="rId4">
            <a:alphaModFix/>
          </a:blip>
          <a:srcRect b="0" l="0" r="0" t="0"/>
          <a:stretch/>
        </p:blipFill>
        <p:spPr>
          <a:xfrm>
            <a:off x="2078967" y="2395491"/>
            <a:ext cx="8034067" cy="2829020"/>
          </a:xfrm>
          <a:prstGeom prst="rect">
            <a:avLst/>
          </a:prstGeom>
          <a:noFill/>
          <a:ln>
            <a:noFill/>
          </a:ln>
        </p:spPr>
      </p:pic>
      <p:sp>
        <p:nvSpPr>
          <p:cNvPr id="278" name="Google Shape;278;p15"/>
          <p:cNvSpPr/>
          <p:nvPr/>
        </p:nvSpPr>
        <p:spPr>
          <a:xfrm>
            <a:off x="6627370" y="281883"/>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4_Slide15.mp3" id="279" name="Google Shape;279;p15"/>
          <p:cNvPicPr preferRelativeResize="0"/>
          <p:nvPr/>
        </p:nvPicPr>
        <p:blipFill rotWithShape="1">
          <a:blip r:embed="rId5">
            <a:alphaModFix/>
          </a:blip>
          <a:srcRect b="0" l="0" r="0" t="0"/>
          <a:stretch/>
        </p:blipFill>
        <p:spPr>
          <a:xfrm>
            <a:off x="6698735" y="353248"/>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9"/>
                                        </p:tgtEl>
                                        <p:attrNameLst>
                                          <p:attrName>style.visibility</p:attrName>
                                        </p:attrNameLst>
                                      </p:cBhvr>
                                      <p:to>
                                        <p:strVal val="visible"/>
                                      </p:to>
                                    </p:set>
                                    <p:animEffect filter="fade" transition="in">
                                      <p:cBhvr>
                                        <p:cTn dur="5000"/>
                                        <p:tgtEl>
                                          <p:spTgt spid="27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pic>
        <p:nvPicPr>
          <p:cNvPr descr="Graphical user interface, text&#10;&#10;Description automatically generated" id="285" name="Google Shape;285;p16"/>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86" name="Google Shape;286;p16"/>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287" name="Google Shape;287;p16"/>
          <p:cNvSpPr/>
          <p:nvPr/>
        </p:nvSpPr>
        <p:spPr>
          <a:xfrm>
            <a:off x="887215" y="1389619"/>
            <a:ext cx="621792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9CC2E5"/>
                </a:solidFill>
                <a:latin typeface="Open Sans"/>
                <a:ea typeface="Open Sans"/>
                <a:cs typeface="Open Sans"/>
                <a:sym typeface="Open Sans"/>
              </a:rPr>
              <a:t>4.3.2 Backstop Technologies </a:t>
            </a:r>
            <a:endParaRPr/>
          </a:p>
        </p:txBody>
      </p:sp>
      <p:sp>
        <p:nvSpPr>
          <p:cNvPr id="288" name="Google Shape;288;p16"/>
          <p:cNvSpPr txBox="1"/>
          <p:nvPr/>
        </p:nvSpPr>
        <p:spPr>
          <a:xfrm>
            <a:off x="887216" y="4640"/>
            <a:ext cx="5318712" cy="1369074"/>
          </a:xfrm>
          <a:prstGeom prst="rect">
            <a:avLst/>
          </a:prstGeom>
          <a:noFill/>
          <a:ln>
            <a:noFill/>
          </a:ln>
        </p:spPr>
        <p:txBody>
          <a:bodyPr anchorCtr="0" anchor="b" bIns="45700" lIns="91425" spcFirstLastPara="1" rIns="91425" wrap="square" tIns="45700">
            <a:normAutofit fontScale="92500"/>
          </a:bodyPr>
          <a:lstStyle/>
          <a:p>
            <a:pPr indent="0" lvl="0" marL="0" marR="0" rtl="0" algn="l">
              <a:lnSpc>
                <a:spcPct val="90000"/>
              </a:lnSpc>
              <a:spcBef>
                <a:spcPts val="0"/>
              </a:spcBef>
              <a:spcAft>
                <a:spcPts val="0"/>
              </a:spcAft>
              <a:buClr>
                <a:schemeClr val="dk1"/>
              </a:buClr>
              <a:buSzPct val="100000"/>
              <a:buFont typeface="Open Sans"/>
              <a:buNone/>
            </a:pPr>
            <a:r>
              <a:rPr lang="en-US" sz="4400">
                <a:solidFill>
                  <a:schemeClr val="dk1"/>
                </a:solidFill>
                <a:latin typeface="Open Sans"/>
                <a:ea typeface="Open Sans"/>
                <a:cs typeface="Open Sans"/>
                <a:sym typeface="Open Sans"/>
              </a:rPr>
              <a:t>4.3 Energy Demands in OSeMOSYS </a:t>
            </a:r>
            <a:endParaRPr/>
          </a:p>
        </p:txBody>
      </p:sp>
      <p:pic>
        <p:nvPicPr>
          <p:cNvPr descr="Diagram, schematic&#10;&#10;Description automatically generated" id="289" name="Google Shape;289;p16"/>
          <p:cNvPicPr preferRelativeResize="0"/>
          <p:nvPr>
            <p:ph idx="1" type="body"/>
          </p:nvPr>
        </p:nvPicPr>
        <p:blipFill rotWithShape="1">
          <a:blip r:embed="rId4">
            <a:alphaModFix/>
          </a:blip>
          <a:srcRect b="0" l="0" r="0" t="0"/>
          <a:stretch/>
        </p:blipFill>
        <p:spPr>
          <a:xfrm>
            <a:off x="2498272" y="1865652"/>
            <a:ext cx="6882492" cy="4380139"/>
          </a:xfrm>
          <a:prstGeom prst="rect">
            <a:avLst/>
          </a:prstGeom>
          <a:noFill/>
          <a:ln>
            <a:noFill/>
          </a:ln>
        </p:spPr>
      </p:pic>
      <p:sp>
        <p:nvSpPr>
          <p:cNvPr id="290" name="Google Shape;290;p16"/>
          <p:cNvSpPr/>
          <p:nvPr/>
        </p:nvSpPr>
        <p:spPr>
          <a:xfrm>
            <a:off x="6627370" y="281883"/>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4_Slide16.mp3" id="291" name="Google Shape;291;p16"/>
          <p:cNvPicPr preferRelativeResize="0"/>
          <p:nvPr/>
        </p:nvPicPr>
        <p:blipFill rotWithShape="1">
          <a:blip r:embed="rId5">
            <a:alphaModFix/>
          </a:blip>
          <a:srcRect b="0" l="0" r="0" t="0"/>
          <a:stretch/>
        </p:blipFill>
        <p:spPr>
          <a:xfrm>
            <a:off x="6698735" y="353248"/>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1"/>
                                        </p:tgtEl>
                                        <p:attrNameLst>
                                          <p:attrName>style.visibility</p:attrName>
                                        </p:attrNameLst>
                                      </p:cBhvr>
                                      <p:to>
                                        <p:strVal val="visible"/>
                                      </p:to>
                                    </p:set>
                                    <p:animEffect filter="fade" transition="in">
                                      <p:cBhvr>
                                        <p:cTn dur="5000"/>
                                        <p:tgtEl>
                                          <p:spTgt spid="2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pic>
        <p:nvPicPr>
          <p:cNvPr descr="Graphical user interface, text&#10;&#10;Description automatically generated" id="297" name="Google Shape;297;p17"/>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98" name="Google Shape;298;p17"/>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299" name="Google Shape;299;p17"/>
          <p:cNvSpPr/>
          <p:nvPr/>
        </p:nvSpPr>
        <p:spPr>
          <a:xfrm>
            <a:off x="887215" y="1389619"/>
            <a:ext cx="621792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9CC2E5"/>
                </a:solidFill>
                <a:latin typeface="Open Sans"/>
                <a:ea typeface="Open Sans"/>
                <a:cs typeface="Open Sans"/>
                <a:sym typeface="Open Sans"/>
              </a:rPr>
              <a:t>4.3.3 Backstop Technology Parameters </a:t>
            </a:r>
            <a:endParaRPr/>
          </a:p>
        </p:txBody>
      </p:sp>
      <p:sp>
        <p:nvSpPr>
          <p:cNvPr id="300" name="Google Shape;300;p17"/>
          <p:cNvSpPr txBox="1"/>
          <p:nvPr/>
        </p:nvSpPr>
        <p:spPr>
          <a:xfrm>
            <a:off x="887216" y="4640"/>
            <a:ext cx="5648496"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4.3 Energy Demands in OSeMOSYS </a:t>
            </a:r>
            <a:endParaRPr/>
          </a:p>
        </p:txBody>
      </p:sp>
      <p:pic>
        <p:nvPicPr>
          <p:cNvPr id="301" name="Google Shape;301;p17"/>
          <p:cNvPicPr preferRelativeResize="0"/>
          <p:nvPr>
            <p:ph idx="1" type="body"/>
          </p:nvPr>
        </p:nvPicPr>
        <p:blipFill rotWithShape="1">
          <a:blip r:embed="rId4">
            <a:alphaModFix/>
          </a:blip>
          <a:srcRect b="0" l="0" r="0" t="0"/>
          <a:stretch/>
        </p:blipFill>
        <p:spPr>
          <a:xfrm>
            <a:off x="2462828" y="2085036"/>
            <a:ext cx="1817837" cy="3563967"/>
          </a:xfrm>
          <a:prstGeom prst="rect">
            <a:avLst/>
          </a:prstGeom>
          <a:noFill/>
          <a:ln>
            <a:noFill/>
          </a:ln>
        </p:spPr>
      </p:pic>
      <p:sp>
        <p:nvSpPr>
          <p:cNvPr id="302" name="Google Shape;302;p17"/>
          <p:cNvSpPr/>
          <p:nvPr/>
        </p:nvSpPr>
        <p:spPr>
          <a:xfrm>
            <a:off x="5554465" y="3158547"/>
            <a:ext cx="4030533" cy="1631216"/>
          </a:xfrm>
          <a:prstGeom prst="rect">
            <a:avLst/>
          </a:prstGeom>
          <a:noFill/>
          <a:ln>
            <a:noFill/>
          </a:ln>
        </p:spPr>
        <p:txBody>
          <a:bodyPr anchorCtr="0" anchor="t" bIns="45700" lIns="91425" spcFirstLastPara="1" rIns="91425" wrap="square" tIns="45700">
            <a:spAutoFit/>
          </a:bodyPr>
          <a:lstStyle/>
          <a:p>
            <a:pPr indent="-171450" lvl="0" marL="171450" marR="0" rtl="0" algn="l">
              <a:spcBef>
                <a:spcPts val="0"/>
              </a:spcBef>
              <a:spcAft>
                <a:spcPts val="0"/>
              </a:spcAft>
              <a:buClr>
                <a:schemeClr val="dk1"/>
              </a:buClr>
              <a:buSzPts val="2000"/>
              <a:buFont typeface="Arial"/>
              <a:buChar char="•"/>
            </a:pPr>
            <a:r>
              <a:rPr lang="en-US" sz="2000">
                <a:solidFill>
                  <a:schemeClr val="dk1"/>
                </a:solidFill>
                <a:latin typeface="Open Sans"/>
                <a:ea typeface="Open Sans"/>
                <a:cs typeface="Open Sans"/>
                <a:sym typeface="Open Sans"/>
              </a:rPr>
              <a:t>Output Activity Ratio (for final electricity demand) = 1</a:t>
            </a:r>
            <a:endParaRPr/>
          </a:p>
          <a:p>
            <a:pPr indent="-171450" lvl="0" marL="171450" marR="0" rtl="0" algn="l">
              <a:spcBef>
                <a:spcPts val="0"/>
              </a:spcBef>
              <a:spcAft>
                <a:spcPts val="0"/>
              </a:spcAft>
              <a:buClr>
                <a:schemeClr val="dk1"/>
              </a:buClr>
              <a:buSzPts val="2000"/>
              <a:buFont typeface="Arial"/>
              <a:buChar char="•"/>
            </a:pPr>
            <a:r>
              <a:rPr lang="en-US" sz="2000">
                <a:solidFill>
                  <a:schemeClr val="dk1"/>
                </a:solidFill>
                <a:latin typeface="Open Sans"/>
                <a:ea typeface="Open Sans"/>
                <a:cs typeface="Open Sans"/>
                <a:sym typeface="Open Sans"/>
              </a:rPr>
              <a:t>Capital Cost [$/kW] = 999999</a:t>
            </a:r>
            <a:endParaRPr/>
          </a:p>
          <a:p>
            <a:pPr indent="-171450" lvl="0" marL="171450" marR="0" rtl="0" algn="l">
              <a:spcBef>
                <a:spcPts val="0"/>
              </a:spcBef>
              <a:spcAft>
                <a:spcPts val="0"/>
              </a:spcAft>
              <a:buClr>
                <a:schemeClr val="dk1"/>
              </a:buClr>
              <a:buSzPts val="2000"/>
              <a:buFont typeface="Arial"/>
              <a:buChar char="•"/>
            </a:pPr>
            <a:r>
              <a:rPr lang="en-US" sz="2000">
                <a:solidFill>
                  <a:schemeClr val="dk1"/>
                </a:solidFill>
                <a:latin typeface="Open Sans"/>
                <a:ea typeface="Open Sans"/>
                <a:cs typeface="Open Sans"/>
                <a:sym typeface="Open Sans"/>
              </a:rPr>
              <a:t>Variable Cost [$/GJ] = 999999</a:t>
            </a:r>
            <a:endParaRPr/>
          </a:p>
          <a:p>
            <a:pPr indent="-171450" lvl="0" marL="171450" marR="0" rtl="0" algn="l">
              <a:spcBef>
                <a:spcPts val="0"/>
              </a:spcBef>
              <a:spcAft>
                <a:spcPts val="0"/>
              </a:spcAft>
              <a:buClr>
                <a:schemeClr val="dk1"/>
              </a:buClr>
              <a:buSzPts val="2000"/>
              <a:buFont typeface="Arial"/>
              <a:buChar char="•"/>
            </a:pPr>
            <a:r>
              <a:rPr lang="en-US" sz="2000">
                <a:solidFill>
                  <a:schemeClr val="dk1"/>
                </a:solidFill>
                <a:latin typeface="Open Sans"/>
                <a:ea typeface="Open Sans"/>
                <a:cs typeface="Open Sans"/>
                <a:sym typeface="Open Sans"/>
              </a:rPr>
              <a:t>Operational Life [years] = 1</a:t>
            </a:r>
            <a:endParaRPr sz="2000">
              <a:solidFill>
                <a:schemeClr val="dk1"/>
              </a:solidFill>
              <a:latin typeface="Open Sans"/>
              <a:ea typeface="Open Sans"/>
              <a:cs typeface="Open Sans"/>
              <a:sym typeface="Open Sans"/>
            </a:endParaRPr>
          </a:p>
        </p:txBody>
      </p:sp>
      <p:sp>
        <p:nvSpPr>
          <p:cNvPr id="303" name="Google Shape;303;p17"/>
          <p:cNvSpPr/>
          <p:nvPr/>
        </p:nvSpPr>
        <p:spPr>
          <a:xfrm>
            <a:off x="6627370" y="281883"/>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4_Slide17.mp3" id="304" name="Google Shape;304;p17"/>
          <p:cNvPicPr preferRelativeResize="0"/>
          <p:nvPr/>
        </p:nvPicPr>
        <p:blipFill rotWithShape="1">
          <a:blip r:embed="rId5">
            <a:alphaModFix/>
          </a:blip>
          <a:srcRect b="0" l="0" r="0" t="0"/>
          <a:stretch/>
        </p:blipFill>
        <p:spPr>
          <a:xfrm>
            <a:off x="6698735" y="360074"/>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4"/>
                                        </p:tgtEl>
                                        <p:attrNameLst>
                                          <p:attrName>style.visibility</p:attrName>
                                        </p:attrNameLst>
                                      </p:cBhvr>
                                      <p:to>
                                        <p:strVal val="visible"/>
                                      </p:to>
                                    </p:set>
                                    <p:animEffect filter="fade" transition="in">
                                      <p:cBhvr>
                                        <p:cTn dur="5000"/>
                                        <p:tgtEl>
                                          <p:spTgt spid="30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pic>
        <p:nvPicPr>
          <p:cNvPr descr="Graphical user interface, text&#10;&#10;Description automatically generated" id="310" name="Google Shape;310;p18"/>
          <p:cNvPicPr preferRelativeResize="0"/>
          <p:nvPr/>
        </p:nvPicPr>
        <p:blipFill rotWithShape="1">
          <a:blip r:embed="rId3">
            <a:alphaModFix/>
          </a:blip>
          <a:srcRect b="0" l="0" r="0" t="0"/>
          <a:stretch/>
        </p:blipFill>
        <p:spPr>
          <a:xfrm>
            <a:off x="0" y="9609"/>
            <a:ext cx="12192000" cy="6858000"/>
          </a:xfrm>
          <a:prstGeom prst="rect">
            <a:avLst/>
          </a:prstGeom>
          <a:noFill/>
          <a:ln>
            <a:noFill/>
          </a:ln>
        </p:spPr>
      </p:pic>
      <p:sp>
        <p:nvSpPr>
          <p:cNvPr id="311" name="Google Shape;311;p18"/>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312" name="Google Shape;312;p18"/>
          <p:cNvSpPr/>
          <p:nvPr/>
        </p:nvSpPr>
        <p:spPr>
          <a:xfrm>
            <a:off x="887215" y="1389619"/>
            <a:ext cx="621792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9CC2E5"/>
                </a:solidFill>
                <a:latin typeface="Open Sans"/>
                <a:ea typeface="Open Sans"/>
                <a:cs typeface="Open Sans"/>
                <a:sym typeface="Open Sans"/>
              </a:rPr>
              <a:t>4.3.4 Sourcing Data for Energy Demands </a:t>
            </a:r>
            <a:endParaRPr/>
          </a:p>
        </p:txBody>
      </p:sp>
      <p:sp>
        <p:nvSpPr>
          <p:cNvPr id="313" name="Google Shape;313;p18"/>
          <p:cNvSpPr txBox="1"/>
          <p:nvPr/>
        </p:nvSpPr>
        <p:spPr>
          <a:xfrm>
            <a:off x="887215" y="4640"/>
            <a:ext cx="5723447"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4.3 Energy Demands in OSeMOSYS </a:t>
            </a:r>
            <a:endParaRPr/>
          </a:p>
        </p:txBody>
      </p:sp>
      <p:sp>
        <p:nvSpPr>
          <p:cNvPr id="314" name="Google Shape;314;p18"/>
          <p:cNvSpPr/>
          <p:nvPr/>
        </p:nvSpPr>
        <p:spPr>
          <a:xfrm>
            <a:off x="887214" y="1892825"/>
            <a:ext cx="7756297" cy="224676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rgbClr val="000000"/>
                </a:solidFill>
                <a:latin typeface="Open Sans"/>
                <a:ea typeface="Open Sans"/>
                <a:cs typeface="Open Sans"/>
                <a:sym typeface="Open Sans"/>
              </a:rPr>
              <a:t>Providers of energy balance data and/or demand projections:</a:t>
            </a:r>
            <a:endParaRPr/>
          </a:p>
          <a:p>
            <a:pPr indent="-342900" lvl="0" marL="342900" marR="0" rtl="0" algn="l">
              <a:spcBef>
                <a:spcPts val="1200"/>
              </a:spcBef>
              <a:spcAft>
                <a:spcPts val="0"/>
              </a:spcAft>
              <a:buClr>
                <a:srgbClr val="000000"/>
              </a:buClr>
              <a:buSzPts val="2000"/>
              <a:buFont typeface="Arial"/>
              <a:buChar char="•"/>
            </a:pPr>
            <a:r>
              <a:rPr lang="en-US" sz="2000">
                <a:solidFill>
                  <a:srgbClr val="000000"/>
                </a:solidFill>
                <a:latin typeface="Open Sans"/>
                <a:ea typeface="Open Sans"/>
                <a:cs typeface="Open Sans"/>
                <a:sym typeface="Open Sans"/>
              </a:rPr>
              <a:t>International Energy Agency</a:t>
            </a:r>
            <a:endParaRPr/>
          </a:p>
          <a:p>
            <a:pPr indent="-342900" lvl="0" marL="342900" marR="0" rtl="0" algn="l">
              <a:spcBef>
                <a:spcPts val="1200"/>
              </a:spcBef>
              <a:spcAft>
                <a:spcPts val="0"/>
              </a:spcAft>
              <a:buClr>
                <a:srgbClr val="000000"/>
              </a:buClr>
              <a:buSzPts val="2000"/>
              <a:buFont typeface="Arial"/>
              <a:buChar char="•"/>
            </a:pPr>
            <a:r>
              <a:rPr lang="en-US" sz="2000">
                <a:solidFill>
                  <a:srgbClr val="000000"/>
                </a:solidFill>
                <a:latin typeface="Open Sans"/>
                <a:ea typeface="Open Sans"/>
                <a:cs typeface="Open Sans"/>
                <a:sym typeface="Open Sans"/>
              </a:rPr>
              <a:t>International Renewable Energy Agency</a:t>
            </a:r>
            <a:endParaRPr sz="2000">
              <a:solidFill>
                <a:srgbClr val="000000"/>
              </a:solidFill>
              <a:latin typeface="Open Sans"/>
              <a:ea typeface="Open Sans"/>
              <a:cs typeface="Open Sans"/>
              <a:sym typeface="Open Sans"/>
            </a:endParaRPr>
          </a:p>
          <a:p>
            <a:pPr indent="-342900" lvl="0" marL="342900" marR="0" rtl="0" algn="l">
              <a:spcBef>
                <a:spcPts val="1200"/>
              </a:spcBef>
              <a:spcAft>
                <a:spcPts val="0"/>
              </a:spcAft>
              <a:buClr>
                <a:srgbClr val="000000"/>
              </a:buClr>
              <a:buSzPts val="2000"/>
              <a:buFont typeface="Arial"/>
              <a:buChar char="•"/>
            </a:pPr>
            <a:r>
              <a:rPr lang="en-US" sz="2000">
                <a:solidFill>
                  <a:srgbClr val="000000"/>
                </a:solidFill>
                <a:latin typeface="Open Sans"/>
                <a:ea typeface="Open Sans"/>
                <a:cs typeface="Open Sans"/>
                <a:sym typeface="Open Sans"/>
              </a:rPr>
              <a:t>United Nations Statistics</a:t>
            </a:r>
            <a:endParaRPr/>
          </a:p>
          <a:p>
            <a:pPr indent="-342900" lvl="0" marL="342900" marR="0" rtl="0" algn="l">
              <a:spcBef>
                <a:spcPts val="1200"/>
              </a:spcBef>
              <a:spcAft>
                <a:spcPts val="0"/>
              </a:spcAft>
              <a:buClr>
                <a:srgbClr val="000000"/>
              </a:buClr>
              <a:buSzPts val="2000"/>
              <a:buFont typeface="Arial"/>
              <a:buChar char="•"/>
            </a:pPr>
            <a:r>
              <a:rPr lang="en-US" sz="2000">
                <a:solidFill>
                  <a:srgbClr val="000000"/>
                </a:solidFill>
                <a:latin typeface="Open Sans"/>
                <a:ea typeface="Open Sans"/>
                <a:cs typeface="Open Sans"/>
                <a:sym typeface="Open Sans"/>
              </a:rPr>
              <a:t>Asia-Pacific Economic Cooperation</a:t>
            </a:r>
            <a:endParaRPr sz="2000">
              <a:solidFill>
                <a:srgbClr val="000000"/>
              </a:solidFill>
              <a:latin typeface="Open Sans"/>
              <a:ea typeface="Open Sans"/>
              <a:cs typeface="Open Sans"/>
              <a:sym typeface="Open Sans"/>
            </a:endParaRPr>
          </a:p>
        </p:txBody>
      </p:sp>
      <p:sp>
        <p:nvSpPr>
          <p:cNvPr id="315" name="Google Shape;315;p18"/>
          <p:cNvSpPr/>
          <p:nvPr/>
        </p:nvSpPr>
        <p:spPr>
          <a:xfrm>
            <a:off x="6627370" y="281883"/>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4_Slide18.mp3" id="316" name="Google Shape;316;p18"/>
          <p:cNvPicPr preferRelativeResize="0"/>
          <p:nvPr/>
        </p:nvPicPr>
        <p:blipFill rotWithShape="1">
          <a:blip r:embed="rId4">
            <a:alphaModFix/>
          </a:blip>
          <a:srcRect b="0" l="0" r="0" t="0"/>
          <a:stretch/>
        </p:blipFill>
        <p:spPr>
          <a:xfrm>
            <a:off x="6698735" y="353248"/>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6"/>
                                        </p:tgtEl>
                                        <p:attrNameLst>
                                          <p:attrName>style.visibility</p:attrName>
                                        </p:attrNameLst>
                                      </p:cBhvr>
                                      <p:to>
                                        <p:strVal val="visible"/>
                                      </p:to>
                                    </p:set>
                                    <p:animEffect filter="fade" transition="in">
                                      <p:cBhvr>
                                        <p:cTn dur="5000"/>
                                        <p:tgtEl>
                                          <p:spTgt spid="31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pic>
        <p:nvPicPr>
          <p:cNvPr descr="Graphical user interface, text&#10;&#10;Description automatically generated" id="322" name="Google Shape;322;p19"/>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23" name="Google Shape;323;p19"/>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324" name="Google Shape;324;p19"/>
          <p:cNvSpPr/>
          <p:nvPr/>
        </p:nvSpPr>
        <p:spPr>
          <a:xfrm>
            <a:off x="887215" y="1389619"/>
            <a:ext cx="621792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9CC2E5"/>
                </a:solidFill>
                <a:latin typeface="Open Sans"/>
                <a:ea typeface="Open Sans"/>
                <a:cs typeface="Open Sans"/>
                <a:sym typeface="Open Sans"/>
              </a:rPr>
              <a:t>4.3.5 Model Demand Projections</a:t>
            </a:r>
            <a:endParaRPr/>
          </a:p>
        </p:txBody>
      </p:sp>
      <p:sp>
        <p:nvSpPr>
          <p:cNvPr id="325" name="Google Shape;325;p19"/>
          <p:cNvSpPr txBox="1"/>
          <p:nvPr/>
        </p:nvSpPr>
        <p:spPr>
          <a:xfrm>
            <a:off x="887216" y="4640"/>
            <a:ext cx="5408653" cy="1369074"/>
          </a:xfrm>
          <a:prstGeom prst="rect">
            <a:avLst/>
          </a:prstGeom>
          <a:noFill/>
          <a:ln>
            <a:noFill/>
          </a:ln>
        </p:spPr>
        <p:txBody>
          <a:bodyPr anchorCtr="0" anchor="b" bIns="45700" lIns="91425" spcFirstLastPara="1" rIns="91425" wrap="square" tIns="45700">
            <a:normAutofit fontScale="92500"/>
          </a:bodyPr>
          <a:lstStyle/>
          <a:p>
            <a:pPr indent="0" lvl="0" marL="0" marR="0" rtl="0" algn="l">
              <a:lnSpc>
                <a:spcPct val="90000"/>
              </a:lnSpc>
              <a:spcBef>
                <a:spcPts val="0"/>
              </a:spcBef>
              <a:spcAft>
                <a:spcPts val="0"/>
              </a:spcAft>
              <a:buClr>
                <a:schemeClr val="dk1"/>
              </a:buClr>
              <a:buSzPct val="100000"/>
              <a:buFont typeface="Open Sans"/>
              <a:buNone/>
            </a:pPr>
            <a:r>
              <a:rPr lang="en-US" sz="4400">
                <a:solidFill>
                  <a:schemeClr val="dk1"/>
                </a:solidFill>
                <a:latin typeface="Open Sans"/>
                <a:ea typeface="Open Sans"/>
                <a:cs typeface="Open Sans"/>
                <a:sym typeface="Open Sans"/>
              </a:rPr>
              <a:t>4.3 Energy Demands in OSeMOSYS </a:t>
            </a:r>
            <a:endParaRPr/>
          </a:p>
        </p:txBody>
      </p:sp>
      <p:pic>
        <p:nvPicPr>
          <p:cNvPr descr="Chart, bar chart&#10;&#10;Description automatically generated" id="326" name="Google Shape;326;p19"/>
          <p:cNvPicPr preferRelativeResize="0"/>
          <p:nvPr/>
        </p:nvPicPr>
        <p:blipFill rotWithShape="1">
          <a:blip r:embed="rId4">
            <a:alphaModFix/>
          </a:blip>
          <a:srcRect b="0" l="0" r="0" t="0"/>
          <a:stretch/>
        </p:blipFill>
        <p:spPr>
          <a:xfrm>
            <a:off x="2337759" y="1743046"/>
            <a:ext cx="7516482" cy="4407079"/>
          </a:xfrm>
          <a:prstGeom prst="rect">
            <a:avLst/>
          </a:prstGeom>
          <a:noFill/>
          <a:ln>
            <a:noFill/>
          </a:ln>
        </p:spPr>
      </p:pic>
      <p:sp>
        <p:nvSpPr>
          <p:cNvPr id="327" name="Google Shape;327;p19"/>
          <p:cNvSpPr txBox="1"/>
          <p:nvPr/>
        </p:nvSpPr>
        <p:spPr>
          <a:xfrm>
            <a:off x="6713587" y="6027014"/>
            <a:ext cx="4309533"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chemeClr val="dk1"/>
                </a:solidFill>
                <a:latin typeface="Open Sans"/>
                <a:ea typeface="Open Sans"/>
                <a:cs typeface="Open Sans"/>
                <a:sym typeface="Open Sans"/>
              </a:rPr>
              <a:t>(Pappis et al. 2018, </a:t>
            </a:r>
            <a:r>
              <a:rPr lang="en-US" sz="1000" u="sng">
                <a:solidFill>
                  <a:schemeClr val="dk1"/>
                </a:solidFill>
                <a:latin typeface="Open Sans"/>
                <a:ea typeface="Open Sans"/>
                <a:cs typeface="Open Sans"/>
                <a:sym typeface="Open Sans"/>
                <a:hlinkClick r:id="rId5">
                  <a:extLst>
                    <a:ext uri="{A12FA001-AC4F-418D-AE19-62706E023703}">
                      <ahyp:hlinkClr val="tx"/>
                    </a:ext>
                  </a:extLst>
                </a:hlinkClick>
              </a:rPr>
              <a:t>image</a:t>
            </a:r>
            <a:r>
              <a:rPr lang="en-US" sz="1000">
                <a:solidFill>
                  <a:schemeClr val="dk1"/>
                </a:solidFill>
                <a:latin typeface="Open Sans"/>
                <a:ea typeface="Open Sans"/>
                <a:cs typeface="Open Sans"/>
                <a:sym typeface="Open Sans"/>
              </a:rPr>
              <a:t> licensed under </a:t>
            </a:r>
            <a:r>
              <a:rPr lang="en-US" sz="1000" u="sng">
                <a:solidFill>
                  <a:schemeClr val="dk1"/>
                </a:solidFill>
                <a:latin typeface="Open Sans"/>
                <a:ea typeface="Open Sans"/>
                <a:cs typeface="Open Sans"/>
                <a:sym typeface="Open Sans"/>
                <a:hlinkClick r:id="rId6">
                  <a:extLst>
                    <a:ext uri="{A12FA001-AC4F-418D-AE19-62706E023703}">
                      <ahyp:hlinkClr val="tx"/>
                    </a:ext>
                  </a:extLst>
                </a:hlinkClick>
              </a:rPr>
              <a:t>CC BY 4.0</a:t>
            </a:r>
            <a:r>
              <a:rPr lang="en-US" sz="1000">
                <a:solidFill>
                  <a:schemeClr val="dk1"/>
                </a:solidFill>
                <a:latin typeface="Open Sans"/>
                <a:ea typeface="Open Sans"/>
                <a:cs typeface="Open Sans"/>
                <a:sym typeface="Open Sans"/>
              </a:rPr>
              <a:t>)</a:t>
            </a:r>
            <a:endParaRPr/>
          </a:p>
        </p:txBody>
      </p:sp>
      <p:sp>
        <p:nvSpPr>
          <p:cNvPr id="328" name="Google Shape;328;p19"/>
          <p:cNvSpPr/>
          <p:nvPr/>
        </p:nvSpPr>
        <p:spPr>
          <a:xfrm>
            <a:off x="6627370" y="281883"/>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4_Slide19.mp3" id="329" name="Google Shape;329;p19"/>
          <p:cNvPicPr preferRelativeResize="0"/>
          <p:nvPr/>
        </p:nvPicPr>
        <p:blipFill rotWithShape="1">
          <a:blip r:embed="rId7">
            <a:alphaModFix/>
          </a:blip>
          <a:srcRect b="0" l="0" r="0" t="0"/>
          <a:stretch/>
        </p:blipFill>
        <p:spPr>
          <a:xfrm>
            <a:off x="6698735" y="353248"/>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9"/>
                                        </p:tgtEl>
                                        <p:attrNameLst>
                                          <p:attrName>style.visibility</p:attrName>
                                        </p:attrNameLst>
                                      </p:cBhvr>
                                      <p:to>
                                        <p:strVal val="visible"/>
                                      </p:to>
                                    </p:set>
                                    <p:animEffect filter="fade" transition="in">
                                      <p:cBhvr>
                                        <p:cTn dur="5000"/>
                                        <p:tgtEl>
                                          <p:spTgt spid="32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2"/>
          <p:cNvSpPr txBox="1"/>
          <p:nvPr/>
        </p:nvSpPr>
        <p:spPr>
          <a:xfrm>
            <a:off x="747853" y="4067268"/>
            <a:ext cx="8050696" cy="369332"/>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lang="en-US" sz="1800">
                <a:solidFill>
                  <a:schemeClr val="lt1"/>
                </a:solidFill>
                <a:latin typeface="Open Sans ExtraBold"/>
                <a:ea typeface="Open Sans ExtraBold"/>
                <a:cs typeface="Open Sans ExtraBold"/>
                <a:sym typeface="Open Sans ExtraBold"/>
              </a:rPr>
              <a:t>Course Name</a:t>
            </a:r>
            <a:endParaRPr b="1" sz="1800">
              <a:solidFill>
                <a:schemeClr val="lt1"/>
              </a:solidFill>
              <a:latin typeface="Open Sans ExtraBold"/>
              <a:ea typeface="Open Sans ExtraBold"/>
              <a:cs typeface="Open Sans ExtraBold"/>
              <a:sym typeface="Open Sans ExtraBold"/>
            </a:endParaRPr>
          </a:p>
        </p:txBody>
      </p:sp>
      <p:sp>
        <p:nvSpPr>
          <p:cNvPr id="102" name="Google Shape;102;p2"/>
          <p:cNvSpPr txBox="1"/>
          <p:nvPr/>
        </p:nvSpPr>
        <p:spPr>
          <a:xfrm>
            <a:off x="735496" y="4391402"/>
            <a:ext cx="5801228" cy="1323439"/>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lang="en-US" sz="4000">
                <a:solidFill>
                  <a:schemeClr val="dk1"/>
                </a:solidFill>
                <a:latin typeface="Open Sans ExtraBold"/>
                <a:ea typeface="Open Sans ExtraBold"/>
                <a:cs typeface="Open Sans ExtraBold"/>
                <a:sym typeface="Open Sans ExtraBold"/>
              </a:rPr>
              <a:t>MINI LECTURE NUMBER &amp; NAME</a:t>
            </a:r>
            <a:endParaRPr b="1" sz="8800">
              <a:solidFill>
                <a:schemeClr val="dk1"/>
              </a:solidFill>
              <a:latin typeface="Open Sans ExtraBold"/>
              <a:ea typeface="Open Sans ExtraBold"/>
              <a:cs typeface="Open Sans ExtraBold"/>
              <a:sym typeface="Open Sans ExtraBold"/>
            </a:endParaRPr>
          </a:p>
        </p:txBody>
      </p:sp>
      <p:sp>
        <p:nvSpPr>
          <p:cNvPr id="103" name="Google Shape;103;p2"/>
          <p:cNvSpPr txBox="1"/>
          <p:nvPr/>
        </p:nvSpPr>
        <p:spPr>
          <a:xfrm>
            <a:off x="735496" y="5628342"/>
            <a:ext cx="8050696" cy="523220"/>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i="1" lang="en-US" sz="2800">
                <a:solidFill>
                  <a:schemeClr val="lt1"/>
                </a:solidFill>
                <a:latin typeface="Open Sans"/>
                <a:ea typeface="Open Sans"/>
                <a:cs typeface="Open Sans"/>
                <a:sym typeface="Open Sans"/>
              </a:rPr>
              <a:t>Mini Lecture Learning Objective</a:t>
            </a:r>
            <a:endParaRPr b="1" i="1" sz="2800">
              <a:solidFill>
                <a:schemeClr val="lt1"/>
              </a:solidFill>
              <a:latin typeface="Open Sans"/>
              <a:ea typeface="Open Sans"/>
              <a:cs typeface="Open Sans"/>
              <a:sym typeface="Open Sans"/>
            </a:endParaRPr>
          </a:p>
        </p:txBody>
      </p:sp>
      <p:pic>
        <p:nvPicPr>
          <p:cNvPr id="104" name="Google Shape;104;p2"/>
          <p:cNvPicPr preferRelativeResize="0"/>
          <p:nvPr/>
        </p:nvPicPr>
        <p:blipFill rotWithShape="1">
          <a:blip r:embed="rId3">
            <a:alphaModFix/>
          </a:blip>
          <a:srcRect b="0" l="0" r="0" t="0"/>
          <a:stretch/>
        </p:blipFill>
        <p:spPr>
          <a:xfrm>
            <a:off x="0" y="679"/>
            <a:ext cx="12192000" cy="6858000"/>
          </a:xfrm>
          <a:prstGeom prst="rect">
            <a:avLst/>
          </a:prstGeom>
          <a:noFill/>
          <a:ln>
            <a:noFill/>
          </a:ln>
        </p:spPr>
      </p:pic>
      <p:sp>
        <p:nvSpPr>
          <p:cNvPr id="105" name="Google Shape;105;p2"/>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106" name="Google Shape;106;p2"/>
          <p:cNvSpPr/>
          <p:nvPr/>
        </p:nvSpPr>
        <p:spPr>
          <a:xfrm>
            <a:off x="887215" y="1820940"/>
            <a:ext cx="6217920"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1800">
              <a:solidFill>
                <a:schemeClr val="dk1"/>
              </a:solidFill>
              <a:latin typeface="Open Sans"/>
              <a:ea typeface="Open Sans"/>
              <a:cs typeface="Open Sans"/>
              <a:sym typeface="Open Sans"/>
            </a:endParaRPr>
          </a:p>
          <a:p>
            <a:pPr indent="0" lvl="0" marL="0" marR="0" rtl="0" algn="l">
              <a:spcBef>
                <a:spcPts val="1200"/>
              </a:spcBef>
              <a:spcAft>
                <a:spcPts val="0"/>
              </a:spcAft>
              <a:buNone/>
            </a:pPr>
            <a:br>
              <a:rPr lang="en-U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sp>
        <p:nvSpPr>
          <p:cNvPr id="107" name="Google Shape;107;p2"/>
          <p:cNvSpPr txBox="1"/>
          <p:nvPr/>
        </p:nvSpPr>
        <p:spPr>
          <a:xfrm>
            <a:off x="887215" y="3625"/>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Learning Outcomes</a:t>
            </a:r>
            <a:endParaRPr/>
          </a:p>
        </p:txBody>
      </p:sp>
      <p:sp>
        <p:nvSpPr>
          <p:cNvPr id="108" name="Google Shape;108;p2"/>
          <p:cNvSpPr txBox="1"/>
          <p:nvPr/>
        </p:nvSpPr>
        <p:spPr>
          <a:xfrm>
            <a:off x="887216" y="1442085"/>
            <a:ext cx="4935783" cy="3111404"/>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chemeClr val="dk1"/>
              </a:buClr>
              <a:buSzPts val="2000"/>
              <a:buFont typeface="Arial"/>
              <a:buNone/>
            </a:pPr>
            <a:r>
              <a:rPr lang="en-US" sz="2000">
                <a:solidFill>
                  <a:schemeClr val="dk1"/>
                </a:solidFill>
                <a:latin typeface="Open Sans"/>
                <a:ea typeface="Open Sans"/>
                <a:cs typeface="Open Sans"/>
                <a:sym typeface="Open Sans"/>
              </a:rPr>
              <a:t>ILO1: Learn about the characteristics of energy demands</a:t>
            </a:r>
            <a:endParaRPr sz="2000">
              <a:solidFill>
                <a:schemeClr val="dk1"/>
              </a:solidFill>
              <a:latin typeface="Open Sans"/>
              <a:ea typeface="Open Sans"/>
              <a:cs typeface="Open Sans"/>
              <a:sym typeface="Open Sans"/>
            </a:endParaRPr>
          </a:p>
          <a:p>
            <a:pPr indent="0" lvl="0" marL="0" marR="0" rtl="0" algn="l">
              <a:lnSpc>
                <a:spcPct val="100000"/>
              </a:lnSpc>
              <a:spcBef>
                <a:spcPts val="1000"/>
              </a:spcBef>
              <a:spcAft>
                <a:spcPts val="0"/>
              </a:spcAft>
              <a:buClr>
                <a:schemeClr val="dk1"/>
              </a:buClr>
              <a:buSzPts val="2000"/>
              <a:buFont typeface="Arial"/>
              <a:buNone/>
            </a:pPr>
            <a:r>
              <a:rPr lang="en-US" sz="2000">
                <a:solidFill>
                  <a:schemeClr val="dk1"/>
                </a:solidFill>
                <a:latin typeface="Open Sans"/>
                <a:ea typeface="Open Sans"/>
                <a:cs typeface="Open Sans"/>
                <a:sym typeface="Open Sans"/>
              </a:rPr>
              <a:t>ILO2: Learn the different types of energy demands </a:t>
            </a:r>
            <a:endParaRPr/>
          </a:p>
          <a:p>
            <a:pPr indent="0" lvl="0" marL="0" marR="0" rtl="0" algn="l">
              <a:lnSpc>
                <a:spcPct val="100000"/>
              </a:lnSpc>
              <a:spcBef>
                <a:spcPts val="1000"/>
              </a:spcBef>
              <a:spcAft>
                <a:spcPts val="0"/>
              </a:spcAft>
              <a:buClr>
                <a:schemeClr val="dk1"/>
              </a:buClr>
              <a:buSzPts val="2000"/>
              <a:buFont typeface="Arial"/>
              <a:buNone/>
            </a:pPr>
            <a:r>
              <a:rPr lang="en-US" sz="2000">
                <a:solidFill>
                  <a:schemeClr val="dk1"/>
                </a:solidFill>
                <a:latin typeface="Open Sans"/>
                <a:ea typeface="Open Sans"/>
                <a:cs typeface="Open Sans"/>
                <a:sym typeface="Open Sans"/>
              </a:rPr>
              <a:t>ILO3: Understand how energy demands are considered in energy models</a:t>
            </a:r>
            <a:endParaRPr sz="2000">
              <a:solidFill>
                <a:schemeClr val="dk1"/>
              </a:solidFill>
              <a:latin typeface="Open Sans"/>
              <a:ea typeface="Open Sans"/>
              <a:cs typeface="Open Sans"/>
              <a:sym typeface="Open Sans"/>
            </a:endParaRPr>
          </a:p>
          <a:p>
            <a:pPr indent="0" lvl="0" marL="0" marR="0" rtl="0" algn="l">
              <a:lnSpc>
                <a:spcPct val="100000"/>
              </a:lnSpc>
              <a:spcBef>
                <a:spcPts val="1000"/>
              </a:spcBef>
              <a:spcAft>
                <a:spcPts val="0"/>
              </a:spcAft>
              <a:buClr>
                <a:schemeClr val="dk1"/>
              </a:buClr>
              <a:buSzPts val="2000"/>
              <a:buFont typeface="Arial"/>
              <a:buNone/>
            </a:pPr>
            <a:r>
              <a:rPr lang="en-US" sz="2000">
                <a:solidFill>
                  <a:schemeClr val="dk1"/>
                </a:solidFill>
                <a:latin typeface="Open Sans"/>
                <a:ea typeface="Open Sans"/>
                <a:cs typeface="Open Sans"/>
                <a:sym typeface="Open Sans"/>
              </a:rPr>
              <a:t>ILO4: Learn how to represent energy demands in OSeMOSYS</a:t>
            </a:r>
            <a:endParaRPr sz="2000">
              <a:solidFill>
                <a:schemeClr val="dk1"/>
              </a:solidFill>
              <a:latin typeface="Open Sans"/>
              <a:ea typeface="Open Sans"/>
              <a:cs typeface="Open Sans"/>
              <a:sym typeface="Open Sans"/>
            </a:endParaRPr>
          </a:p>
          <a:p>
            <a:pPr indent="-241300" lvl="0" marL="342900" marR="0" rtl="0" algn="l">
              <a:lnSpc>
                <a:spcPct val="100000"/>
              </a:lnSpc>
              <a:spcBef>
                <a:spcPts val="1000"/>
              </a:spcBef>
              <a:spcAft>
                <a:spcPts val="0"/>
              </a:spcAft>
              <a:buClr>
                <a:schemeClr val="dk1"/>
              </a:buClr>
              <a:buSzPts val="1600"/>
              <a:buFont typeface="Arial"/>
              <a:buNone/>
            </a:pPr>
            <a:r>
              <a:t/>
            </a:r>
            <a:endParaRPr sz="1600">
              <a:solidFill>
                <a:schemeClr val="dk1"/>
              </a:solidFill>
              <a:latin typeface="Calibri"/>
              <a:ea typeface="Calibri"/>
              <a:cs typeface="Calibri"/>
              <a:sym typeface="Calibri"/>
            </a:endParaRPr>
          </a:p>
          <a:p>
            <a:pPr indent="0" lvl="0" marL="0" marR="0" rtl="0" algn="l">
              <a:lnSpc>
                <a:spcPct val="100000"/>
              </a:lnSpc>
              <a:spcBef>
                <a:spcPts val="1000"/>
              </a:spcBef>
              <a:spcAft>
                <a:spcPts val="0"/>
              </a:spcAft>
              <a:buClr>
                <a:schemeClr val="dk1"/>
              </a:buClr>
              <a:buSzPts val="1600"/>
              <a:buFont typeface="Arial"/>
              <a:buNone/>
            </a:pPr>
            <a:r>
              <a:t/>
            </a:r>
            <a:endParaRPr sz="1600">
              <a:solidFill>
                <a:schemeClr val="dk1"/>
              </a:solidFill>
              <a:latin typeface="Calibri"/>
              <a:ea typeface="Calibri"/>
              <a:cs typeface="Calibri"/>
              <a:sym typeface="Calibri"/>
            </a:endParaRPr>
          </a:p>
        </p:txBody>
      </p:sp>
      <p:sp>
        <p:nvSpPr>
          <p:cNvPr id="109" name="Google Shape;109;p2"/>
          <p:cNvSpPr/>
          <p:nvPr/>
        </p:nvSpPr>
        <p:spPr>
          <a:xfrm>
            <a:off x="6392198" y="566485"/>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4_Slide2.mp3" id="110" name="Google Shape;110;p2"/>
          <p:cNvPicPr preferRelativeResize="0"/>
          <p:nvPr/>
        </p:nvPicPr>
        <p:blipFill rotWithShape="1">
          <a:blip r:embed="rId4">
            <a:alphaModFix/>
          </a:blip>
          <a:srcRect b="0" l="0" r="0" t="0"/>
          <a:stretch/>
        </p:blipFill>
        <p:spPr>
          <a:xfrm>
            <a:off x="6463563" y="642730"/>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
                                        </p:tgtEl>
                                        <p:attrNameLst>
                                          <p:attrName>style.visibility</p:attrName>
                                        </p:attrNameLst>
                                      </p:cBhvr>
                                      <p:to>
                                        <p:strVal val="visible"/>
                                      </p:to>
                                    </p:set>
                                    <p:animEffect filter="fade" transition="in">
                                      <p:cBhvr>
                                        <p:cTn dur="5000"/>
                                        <p:tgtEl>
                                          <p:spTgt spid="1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20"/>
          <p:cNvSpPr txBox="1"/>
          <p:nvPr/>
        </p:nvSpPr>
        <p:spPr>
          <a:xfrm>
            <a:off x="747853" y="4067268"/>
            <a:ext cx="8050696" cy="369332"/>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lang="en-US" sz="1800">
                <a:solidFill>
                  <a:schemeClr val="lt1"/>
                </a:solidFill>
                <a:latin typeface="Open Sans ExtraBold"/>
                <a:ea typeface="Open Sans ExtraBold"/>
                <a:cs typeface="Open Sans ExtraBold"/>
                <a:sym typeface="Open Sans ExtraBold"/>
              </a:rPr>
              <a:t>Course Name</a:t>
            </a:r>
            <a:endParaRPr b="1" sz="1800">
              <a:solidFill>
                <a:schemeClr val="lt1"/>
              </a:solidFill>
              <a:latin typeface="Open Sans ExtraBold"/>
              <a:ea typeface="Open Sans ExtraBold"/>
              <a:cs typeface="Open Sans ExtraBold"/>
              <a:sym typeface="Open Sans ExtraBold"/>
            </a:endParaRPr>
          </a:p>
        </p:txBody>
      </p:sp>
      <p:sp>
        <p:nvSpPr>
          <p:cNvPr id="335" name="Google Shape;335;p20"/>
          <p:cNvSpPr txBox="1"/>
          <p:nvPr/>
        </p:nvSpPr>
        <p:spPr>
          <a:xfrm>
            <a:off x="735496" y="4391402"/>
            <a:ext cx="5801228" cy="1323439"/>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lang="en-US" sz="4000">
                <a:solidFill>
                  <a:schemeClr val="dk1"/>
                </a:solidFill>
                <a:latin typeface="Open Sans ExtraBold"/>
                <a:ea typeface="Open Sans ExtraBold"/>
                <a:cs typeface="Open Sans ExtraBold"/>
                <a:sym typeface="Open Sans ExtraBold"/>
              </a:rPr>
              <a:t>MINI LECTURE NUMBER &amp; NAME</a:t>
            </a:r>
            <a:endParaRPr b="1" sz="8800">
              <a:solidFill>
                <a:schemeClr val="dk1"/>
              </a:solidFill>
              <a:latin typeface="Open Sans ExtraBold"/>
              <a:ea typeface="Open Sans ExtraBold"/>
              <a:cs typeface="Open Sans ExtraBold"/>
              <a:sym typeface="Open Sans ExtraBold"/>
            </a:endParaRPr>
          </a:p>
        </p:txBody>
      </p:sp>
      <p:sp>
        <p:nvSpPr>
          <p:cNvPr id="336" name="Google Shape;336;p20"/>
          <p:cNvSpPr txBox="1"/>
          <p:nvPr/>
        </p:nvSpPr>
        <p:spPr>
          <a:xfrm>
            <a:off x="735496" y="5628342"/>
            <a:ext cx="8050696" cy="523220"/>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i="1" lang="en-US" sz="2800">
                <a:solidFill>
                  <a:schemeClr val="lt1"/>
                </a:solidFill>
                <a:latin typeface="Open Sans"/>
                <a:ea typeface="Open Sans"/>
                <a:cs typeface="Open Sans"/>
                <a:sym typeface="Open Sans"/>
              </a:rPr>
              <a:t>Mini Lecture Learning Objective</a:t>
            </a:r>
            <a:endParaRPr b="1" i="1" sz="2800">
              <a:solidFill>
                <a:schemeClr val="lt1"/>
              </a:solidFill>
              <a:latin typeface="Open Sans"/>
              <a:ea typeface="Open Sans"/>
              <a:cs typeface="Open Sans"/>
              <a:sym typeface="Open Sans"/>
            </a:endParaRPr>
          </a:p>
        </p:txBody>
      </p:sp>
      <p:pic>
        <p:nvPicPr>
          <p:cNvPr id="337" name="Google Shape;337;p20"/>
          <p:cNvPicPr preferRelativeResize="0"/>
          <p:nvPr/>
        </p:nvPicPr>
        <p:blipFill rotWithShape="1">
          <a:blip r:embed="rId3">
            <a:alphaModFix/>
          </a:blip>
          <a:srcRect b="0" l="0" r="0" t="0"/>
          <a:stretch/>
        </p:blipFill>
        <p:spPr>
          <a:xfrm>
            <a:off x="0" y="679"/>
            <a:ext cx="12192000" cy="6858000"/>
          </a:xfrm>
          <a:prstGeom prst="rect">
            <a:avLst/>
          </a:prstGeom>
          <a:noFill/>
          <a:ln>
            <a:noFill/>
          </a:ln>
        </p:spPr>
      </p:pic>
      <p:sp>
        <p:nvSpPr>
          <p:cNvPr id="338" name="Google Shape;338;p20"/>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339" name="Google Shape;339;p20"/>
          <p:cNvSpPr/>
          <p:nvPr/>
        </p:nvSpPr>
        <p:spPr>
          <a:xfrm>
            <a:off x="887215" y="1820940"/>
            <a:ext cx="6217920"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1800">
              <a:solidFill>
                <a:schemeClr val="dk1"/>
              </a:solidFill>
              <a:latin typeface="Open Sans"/>
              <a:ea typeface="Open Sans"/>
              <a:cs typeface="Open Sans"/>
              <a:sym typeface="Open Sans"/>
            </a:endParaRPr>
          </a:p>
          <a:p>
            <a:pPr indent="0" lvl="0" marL="0" marR="0" rtl="0" algn="l">
              <a:spcBef>
                <a:spcPts val="1200"/>
              </a:spcBef>
              <a:spcAft>
                <a:spcPts val="0"/>
              </a:spcAft>
              <a:buNone/>
            </a:pPr>
            <a:br>
              <a:rPr lang="en-U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sp>
        <p:nvSpPr>
          <p:cNvPr id="340" name="Google Shape;340;p20"/>
          <p:cNvSpPr txBox="1"/>
          <p:nvPr/>
        </p:nvSpPr>
        <p:spPr>
          <a:xfrm>
            <a:off x="887215" y="335319"/>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Lecture 4.3 References</a:t>
            </a:r>
            <a:endParaRPr/>
          </a:p>
        </p:txBody>
      </p:sp>
      <p:sp>
        <p:nvSpPr>
          <p:cNvPr id="341" name="Google Shape;341;p20"/>
          <p:cNvSpPr txBox="1"/>
          <p:nvPr/>
        </p:nvSpPr>
        <p:spPr>
          <a:xfrm>
            <a:off x="929196" y="2046304"/>
            <a:ext cx="5302928" cy="2862322"/>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1800"/>
              <a:buFont typeface="Open Sans"/>
              <a:buAutoNum type="arabicPeriod"/>
            </a:pPr>
            <a:r>
              <a:rPr lang="en-US" sz="1800">
                <a:solidFill>
                  <a:schemeClr val="dk1"/>
                </a:solidFill>
                <a:latin typeface="Open Sans"/>
                <a:ea typeface="Open Sans"/>
                <a:cs typeface="Open Sans"/>
                <a:sym typeface="Open Sans"/>
              </a:rPr>
              <a:t>Pappis, I., Howells, M., Sridharan, V., Usher, W., Shivakumar, A., Gardumi, F. and Ramos, E., Energy projections for African countries, Hidalgo Gonzalez, I., Medarac, H., Gonzalez Sanchez, M. and Kougias, I., editor(s), EUR 29904 EN, Publications Office of the European Union, Luxembourg, 2019, ISBN 978-92-76-12391-0, doi:10.2760/678700, JRC118432 </a:t>
            </a:r>
            <a:endParaRPr/>
          </a:p>
          <a:p>
            <a:pPr indent="-228600" lvl="0" marL="34290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a:p>
            <a:pPr indent="-228600" lvl="0" marL="34290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Tree>
  </p:cSld>
  <p:clrMapOvr>
    <a:masterClrMapping/>
  </p:clrMapOvr>
  <p:transition spd="slow">
    <p:push/>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pic>
        <p:nvPicPr>
          <p:cNvPr descr="Graphical user interface, text&#10;&#10;Description automatically generated" id="347" name="Google Shape;347;p21"/>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48" name="Google Shape;348;p21"/>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349" name="Google Shape;349;p21"/>
          <p:cNvSpPr/>
          <p:nvPr/>
        </p:nvSpPr>
        <p:spPr>
          <a:xfrm>
            <a:off x="887215" y="1378246"/>
            <a:ext cx="700266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9CC2E5"/>
                </a:solidFill>
                <a:latin typeface="Open Sans"/>
                <a:ea typeface="Open Sans"/>
                <a:cs typeface="Open Sans"/>
                <a:sym typeface="Open Sans"/>
              </a:rPr>
              <a:t>4.4.1 Example Specified Demand Profile for OSeMOSYS </a:t>
            </a:r>
            <a:endParaRPr/>
          </a:p>
        </p:txBody>
      </p:sp>
      <p:sp>
        <p:nvSpPr>
          <p:cNvPr id="350" name="Google Shape;350;p21"/>
          <p:cNvSpPr txBox="1"/>
          <p:nvPr/>
        </p:nvSpPr>
        <p:spPr>
          <a:xfrm>
            <a:off x="887215" y="4640"/>
            <a:ext cx="5277439"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4.4 Demand Examples &amp; Units</a:t>
            </a:r>
            <a:endParaRPr/>
          </a:p>
        </p:txBody>
      </p:sp>
      <p:pic>
        <p:nvPicPr>
          <p:cNvPr descr="Chart, histogram&#10;&#10;Description automatically generated" id="351" name="Google Shape;351;p21"/>
          <p:cNvPicPr preferRelativeResize="0"/>
          <p:nvPr>
            <p:ph idx="1" type="body"/>
          </p:nvPr>
        </p:nvPicPr>
        <p:blipFill rotWithShape="1">
          <a:blip r:embed="rId4">
            <a:alphaModFix/>
          </a:blip>
          <a:srcRect b="0" l="0" r="0" t="0"/>
          <a:stretch/>
        </p:blipFill>
        <p:spPr>
          <a:xfrm>
            <a:off x="2416080" y="1825188"/>
            <a:ext cx="6939034" cy="4204363"/>
          </a:xfrm>
          <a:prstGeom prst="rect">
            <a:avLst/>
          </a:prstGeom>
          <a:noFill/>
          <a:ln>
            <a:noFill/>
          </a:ln>
        </p:spPr>
      </p:pic>
      <p:sp>
        <p:nvSpPr>
          <p:cNvPr id="352" name="Google Shape;352;p21"/>
          <p:cNvSpPr txBox="1"/>
          <p:nvPr/>
        </p:nvSpPr>
        <p:spPr>
          <a:xfrm>
            <a:off x="3280012" y="6032310"/>
            <a:ext cx="934872"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Open Sans"/>
                <a:ea typeface="Open Sans"/>
                <a:cs typeface="Open Sans"/>
                <a:sym typeface="Open Sans"/>
              </a:rPr>
              <a:t>Winter</a:t>
            </a:r>
            <a:endParaRPr/>
          </a:p>
        </p:txBody>
      </p:sp>
      <p:sp>
        <p:nvSpPr>
          <p:cNvPr id="353" name="Google Shape;353;p21"/>
          <p:cNvSpPr txBox="1"/>
          <p:nvPr/>
        </p:nvSpPr>
        <p:spPr>
          <a:xfrm>
            <a:off x="4894996" y="6032309"/>
            <a:ext cx="934872"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Open Sans"/>
                <a:ea typeface="Open Sans"/>
                <a:cs typeface="Open Sans"/>
                <a:sym typeface="Open Sans"/>
              </a:rPr>
              <a:t>Spring</a:t>
            </a:r>
            <a:endParaRPr/>
          </a:p>
        </p:txBody>
      </p:sp>
      <p:sp>
        <p:nvSpPr>
          <p:cNvPr id="354" name="Google Shape;354;p21"/>
          <p:cNvSpPr txBox="1"/>
          <p:nvPr/>
        </p:nvSpPr>
        <p:spPr>
          <a:xfrm>
            <a:off x="6418997" y="6032310"/>
            <a:ext cx="1128215"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Open Sans"/>
                <a:ea typeface="Open Sans"/>
                <a:cs typeface="Open Sans"/>
                <a:sym typeface="Open Sans"/>
              </a:rPr>
              <a:t>Summer</a:t>
            </a:r>
            <a:endParaRPr/>
          </a:p>
        </p:txBody>
      </p:sp>
      <p:sp>
        <p:nvSpPr>
          <p:cNvPr id="355" name="Google Shape;355;p21"/>
          <p:cNvSpPr txBox="1"/>
          <p:nvPr/>
        </p:nvSpPr>
        <p:spPr>
          <a:xfrm>
            <a:off x="7977116" y="6032310"/>
            <a:ext cx="1128215"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Open Sans"/>
                <a:ea typeface="Open Sans"/>
                <a:cs typeface="Open Sans"/>
                <a:sym typeface="Open Sans"/>
              </a:rPr>
              <a:t>Autumn</a:t>
            </a:r>
            <a:endParaRPr/>
          </a:p>
        </p:txBody>
      </p:sp>
      <p:cxnSp>
        <p:nvCxnSpPr>
          <p:cNvPr id="356" name="Google Shape;356;p21"/>
          <p:cNvCxnSpPr/>
          <p:nvPr/>
        </p:nvCxnSpPr>
        <p:spPr>
          <a:xfrm>
            <a:off x="2913629" y="6080615"/>
            <a:ext cx="1536467" cy="1094"/>
          </a:xfrm>
          <a:prstGeom prst="straightConnector1">
            <a:avLst/>
          </a:prstGeom>
          <a:noFill/>
          <a:ln cap="flat" cmpd="sng" w="12700">
            <a:solidFill>
              <a:srgbClr val="1F3864"/>
            </a:solidFill>
            <a:prstDash val="solid"/>
            <a:miter lim="800000"/>
            <a:headEnd len="med" w="med" type="triangle"/>
            <a:tailEnd len="med" w="med" type="triangle"/>
          </a:ln>
        </p:spPr>
      </p:cxnSp>
      <p:cxnSp>
        <p:nvCxnSpPr>
          <p:cNvPr id="357" name="Google Shape;357;p21"/>
          <p:cNvCxnSpPr/>
          <p:nvPr/>
        </p:nvCxnSpPr>
        <p:spPr>
          <a:xfrm>
            <a:off x="4495501" y="6080615"/>
            <a:ext cx="1536467" cy="1094"/>
          </a:xfrm>
          <a:prstGeom prst="straightConnector1">
            <a:avLst/>
          </a:prstGeom>
          <a:noFill/>
          <a:ln cap="flat" cmpd="sng" w="12700">
            <a:solidFill>
              <a:srgbClr val="1F3864"/>
            </a:solidFill>
            <a:prstDash val="solid"/>
            <a:miter lim="800000"/>
            <a:headEnd len="med" w="med" type="triangle"/>
            <a:tailEnd len="med" w="med" type="triangle"/>
          </a:ln>
        </p:spPr>
      </p:cxnSp>
      <p:cxnSp>
        <p:nvCxnSpPr>
          <p:cNvPr id="358" name="Google Shape;358;p21"/>
          <p:cNvCxnSpPr/>
          <p:nvPr/>
        </p:nvCxnSpPr>
        <p:spPr>
          <a:xfrm>
            <a:off x="6096667" y="6080615"/>
            <a:ext cx="1536467" cy="1094"/>
          </a:xfrm>
          <a:prstGeom prst="straightConnector1">
            <a:avLst/>
          </a:prstGeom>
          <a:noFill/>
          <a:ln cap="flat" cmpd="sng" w="12700">
            <a:solidFill>
              <a:srgbClr val="1F3864"/>
            </a:solidFill>
            <a:prstDash val="solid"/>
            <a:miter lim="800000"/>
            <a:headEnd len="med" w="med" type="triangle"/>
            <a:tailEnd len="med" w="med" type="triangle"/>
          </a:ln>
        </p:spPr>
      </p:cxnSp>
      <p:cxnSp>
        <p:nvCxnSpPr>
          <p:cNvPr id="359" name="Google Shape;359;p21"/>
          <p:cNvCxnSpPr/>
          <p:nvPr/>
        </p:nvCxnSpPr>
        <p:spPr>
          <a:xfrm>
            <a:off x="7678540" y="6080614"/>
            <a:ext cx="1536467" cy="1094"/>
          </a:xfrm>
          <a:prstGeom prst="straightConnector1">
            <a:avLst/>
          </a:prstGeom>
          <a:noFill/>
          <a:ln cap="flat" cmpd="sng" w="12700">
            <a:solidFill>
              <a:srgbClr val="1F3864"/>
            </a:solidFill>
            <a:prstDash val="solid"/>
            <a:miter lim="800000"/>
            <a:headEnd len="med" w="med" type="triangle"/>
            <a:tailEnd len="med" w="med" type="triangle"/>
          </a:ln>
        </p:spPr>
      </p:cxnSp>
      <p:sp>
        <p:nvSpPr>
          <p:cNvPr id="360" name="Google Shape;360;p21"/>
          <p:cNvSpPr txBox="1"/>
          <p:nvPr/>
        </p:nvSpPr>
        <p:spPr>
          <a:xfrm>
            <a:off x="2817024" y="3013246"/>
            <a:ext cx="934872"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Open Sans"/>
                <a:ea typeface="Open Sans"/>
                <a:cs typeface="Open Sans"/>
                <a:sym typeface="Open Sans"/>
              </a:rPr>
              <a:t>Night</a:t>
            </a:r>
            <a:endParaRPr/>
          </a:p>
        </p:txBody>
      </p:sp>
      <p:sp>
        <p:nvSpPr>
          <p:cNvPr id="361" name="Google Shape;361;p21"/>
          <p:cNvSpPr txBox="1"/>
          <p:nvPr/>
        </p:nvSpPr>
        <p:spPr>
          <a:xfrm>
            <a:off x="4022720" y="3013245"/>
            <a:ext cx="934872"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Open Sans"/>
                <a:ea typeface="Open Sans"/>
                <a:cs typeface="Open Sans"/>
                <a:sym typeface="Open Sans"/>
              </a:rPr>
              <a:t>Night</a:t>
            </a:r>
            <a:endParaRPr/>
          </a:p>
        </p:txBody>
      </p:sp>
      <p:sp>
        <p:nvSpPr>
          <p:cNvPr id="362" name="Google Shape;362;p21"/>
          <p:cNvSpPr txBox="1"/>
          <p:nvPr/>
        </p:nvSpPr>
        <p:spPr>
          <a:xfrm>
            <a:off x="4389252" y="3505170"/>
            <a:ext cx="934872"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Open Sans"/>
                <a:ea typeface="Open Sans"/>
                <a:cs typeface="Open Sans"/>
                <a:sym typeface="Open Sans"/>
              </a:rPr>
              <a:t>Night</a:t>
            </a:r>
            <a:endParaRPr/>
          </a:p>
        </p:txBody>
      </p:sp>
      <p:sp>
        <p:nvSpPr>
          <p:cNvPr id="363" name="Google Shape;363;p21"/>
          <p:cNvSpPr txBox="1"/>
          <p:nvPr/>
        </p:nvSpPr>
        <p:spPr>
          <a:xfrm>
            <a:off x="5566011" y="3505169"/>
            <a:ext cx="934872"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Open Sans"/>
                <a:ea typeface="Open Sans"/>
                <a:cs typeface="Open Sans"/>
                <a:sym typeface="Open Sans"/>
              </a:rPr>
              <a:t>Night</a:t>
            </a:r>
            <a:endParaRPr/>
          </a:p>
        </p:txBody>
      </p:sp>
      <p:sp>
        <p:nvSpPr>
          <p:cNvPr id="364" name="Google Shape;364;p21"/>
          <p:cNvSpPr txBox="1"/>
          <p:nvPr/>
        </p:nvSpPr>
        <p:spPr>
          <a:xfrm>
            <a:off x="5990416" y="3167575"/>
            <a:ext cx="934872"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Open Sans"/>
                <a:ea typeface="Open Sans"/>
                <a:cs typeface="Open Sans"/>
                <a:sym typeface="Open Sans"/>
              </a:rPr>
              <a:t>Night</a:t>
            </a:r>
            <a:endParaRPr/>
          </a:p>
        </p:txBody>
      </p:sp>
      <p:sp>
        <p:nvSpPr>
          <p:cNvPr id="365" name="Google Shape;365;p21"/>
          <p:cNvSpPr txBox="1"/>
          <p:nvPr/>
        </p:nvSpPr>
        <p:spPr>
          <a:xfrm>
            <a:off x="7118947" y="3167574"/>
            <a:ext cx="934872"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Open Sans"/>
                <a:ea typeface="Open Sans"/>
                <a:cs typeface="Open Sans"/>
                <a:sym typeface="Open Sans"/>
              </a:rPr>
              <a:t>Night</a:t>
            </a:r>
            <a:endParaRPr/>
          </a:p>
        </p:txBody>
      </p:sp>
      <p:sp>
        <p:nvSpPr>
          <p:cNvPr id="366" name="Google Shape;366;p21"/>
          <p:cNvSpPr txBox="1"/>
          <p:nvPr/>
        </p:nvSpPr>
        <p:spPr>
          <a:xfrm>
            <a:off x="7543353" y="3379776"/>
            <a:ext cx="915581"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Open Sans"/>
                <a:ea typeface="Open Sans"/>
                <a:cs typeface="Open Sans"/>
                <a:sym typeface="Open Sans"/>
              </a:rPr>
              <a:t>Night</a:t>
            </a:r>
            <a:endParaRPr/>
          </a:p>
        </p:txBody>
      </p:sp>
      <p:sp>
        <p:nvSpPr>
          <p:cNvPr id="367" name="Google Shape;367;p21"/>
          <p:cNvSpPr txBox="1"/>
          <p:nvPr/>
        </p:nvSpPr>
        <p:spPr>
          <a:xfrm>
            <a:off x="8700821" y="3379775"/>
            <a:ext cx="915581"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Open Sans"/>
                <a:ea typeface="Open Sans"/>
                <a:cs typeface="Open Sans"/>
                <a:sym typeface="Open Sans"/>
              </a:rPr>
              <a:t>Night</a:t>
            </a:r>
            <a:endParaRPr/>
          </a:p>
        </p:txBody>
      </p:sp>
      <p:sp>
        <p:nvSpPr>
          <p:cNvPr id="368" name="Google Shape;368;p21"/>
          <p:cNvSpPr txBox="1"/>
          <p:nvPr/>
        </p:nvSpPr>
        <p:spPr>
          <a:xfrm>
            <a:off x="8170315" y="2762460"/>
            <a:ext cx="529759"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Open Sans"/>
                <a:ea typeface="Open Sans"/>
                <a:cs typeface="Open Sans"/>
                <a:sym typeface="Open Sans"/>
              </a:rPr>
              <a:t>Day</a:t>
            </a:r>
            <a:endParaRPr/>
          </a:p>
        </p:txBody>
      </p:sp>
      <p:sp>
        <p:nvSpPr>
          <p:cNvPr id="369" name="Google Shape;369;p21"/>
          <p:cNvSpPr txBox="1"/>
          <p:nvPr/>
        </p:nvSpPr>
        <p:spPr>
          <a:xfrm>
            <a:off x="6598087" y="2550257"/>
            <a:ext cx="529759"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Open Sans"/>
                <a:ea typeface="Open Sans"/>
                <a:cs typeface="Open Sans"/>
                <a:sym typeface="Open Sans"/>
              </a:rPr>
              <a:t>Day</a:t>
            </a:r>
            <a:endParaRPr/>
          </a:p>
        </p:txBody>
      </p:sp>
      <p:sp>
        <p:nvSpPr>
          <p:cNvPr id="370" name="Google Shape;370;p21"/>
          <p:cNvSpPr txBox="1"/>
          <p:nvPr/>
        </p:nvSpPr>
        <p:spPr>
          <a:xfrm>
            <a:off x="5035505" y="2916789"/>
            <a:ext cx="529759"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Open Sans"/>
                <a:ea typeface="Open Sans"/>
                <a:cs typeface="Open Sans"/>
                <a:sym typeface="Open Sans"/>
              </a:rPr>
              <a:t>Day</a:t>
            </a:r>
            <a:endParaRPr/>
          </a:p>
        </p:txBody>
      </p:sp>
      <p:sp>
        <p:nvSpPr>
          <p:cNvPr id="371" name="Google Shape;371;p21"/>
          <p:cNvSpPr txBox="1"/>
          <p:nvPr/>
        </p:nvSpPr>
        <p:spPr>
          <a:xfrm>
            <a:off x="3482568" y="2453801"/>
            <a:ext cx="529759"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Open Sans"/>
                <a:ea typeface="Open Sans"/>
                <a:cs typeface="Open Sans"/>
                <a:sym typeface="Open Sans"/>
              </a:rPr>
              <a:t>Day</a:t>
            </a:r>
            <a:endParaRPr/>
          </a:p>
        </p:txBody>
      </p:sp>
      <p:sp>
        <p:nvSpPr>
          <p:cNvPr id="372" name="Google Shape;372;p21"/>
          <p:cNvSpPr/>
          <p:nvPr/>
        </p:nvSpPr>
        <p:spPr>
          <a:xfrm>
            <a:off x="6096000" y="281883"/>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4_Slide21.mp3" id="373" name="Google Shape;373;p21"/>
          <p:cNvPicPr preferRelativeResize="0"/>
          <p:nvPr/>
        </p:nvPicPr>
        <p:blipFill rotWithShape="1">
          <a:blip r:embed="rId5">
            <a:alphaModFix/>
          </a:blip>
          <a:srcRect b="0" l="0" r="0" t="0"/>
          <a:stretch/>
        </p:blipFill>
        <p:spPr>
          <a:xfrm>
            <a:off x="6164654" y="353248"/>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3"/>
                                        </p:tgtEl>
                                        <p:attrNameLst>
                                          <p:attrName>style.visibility</p:attrName>
                                        </p:attrNameLst>
                                      </p:cBhvr>
                                      <p:to>
                                        <p:strVal val="visible"/>
                                      </p:to>
                                    </p:set>
                                    <p:animEffect filter="fade" transition="in">
                                      <p:cBhvr>
                                        <p:cTn dur="5000"/>
                                        <p:tgtEl>
                                          <p:spTgt spid="37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pic>
        <p:nvPicPr>
          <p:cNvPr descr="Graphical user interface, text&#10;&#10;Description automatically generated" id="379" name="Google Shape;379;p22"/>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80" name="Google Shape;380;p22"/>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400">
                <a:solidFill>
                  <a:schemeClr val="lt1"/>
                </a:solidFill>
                <a:latin typeface="Open Sans ExtraBold"/>
                <a:ea typeface="Open Sans ExtraBold"/>
                <a:cs typeface="Open Sans ExtraBold"/>
                <a:sym typeface="Open Sans ExtraBold"/>
              </a:rPr>
              <a:t>19</a:t>
            </a:r>
            <a:endParaRPr b="1" sz="1400">
              <a:solidFill>
                <a:schemeClr val="lt1"/>
              </a:solidFill>
              <a:latin typeface="Open Sans ExtraBold"/>
              <a:ea typeface="Open Sans ExtraBold"/>
              <a:cs typeface="Open Sans ExtraBold"/>
              <a:sym typeface="Open Sans ExtraBold"/>
            </a:endParaRPr>
          </a:p>
        </p:txBody>
      </p:sp>
      <p:sp>
        <p:nvSpPr>
          <p:cNvPr id="381" name="Google Shape;381;p22"/>
          <p:cNvSpPr/>
          <p:nvPr/>
        </p:nvSpPr>
        <p:spPr>
          <a:xfrm>
            <a:off x="887215" y="1379974"/>
            <a:ext cx="795412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9CC2E5"/>
                </a:solidFill>
                <a:latin typeface="Open Sans"/>
                <a:ea typeface="Open Sans"/>
                <a:cs typeface="Open Sans"/>
                <a:sym typeface="Open Sans"/>
              </a:rPr>
              <a:t>4.4.2 Example Specified Annual Demand </a:t>
            </a:r>
            <a:endParaRPr/>
          </a:p>
        </p:txBody>
      </p:sp>
      <p:sp>
        <p:nvSpPr>
          <p:cNvPr id="382" name="Google Shape;382;p22"/>
          <p:cNvSpPr txBox="1"/>
          <p:nvPr/>
        </p:nvSpPr>
        <p:spPr>
          <a:xfrm>
            <a:off x="887215" y="4640"/>
            <a:ext cx="539366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4.4 Demand Examples &amp; Units</a:t>
            </a:r>
            <a:endParaRPr/>
          </a:p>
        </p:txBody>
      </p:sp>
      <p:pic>
        <p:nvPicPr>
          <p:cNvPr descr="Chart, line chart&#10;&#10;Description automatically generated" id="383" name="Google Shape;383;p22"/>
          <p:cNvPicPr preferRelativeResize="0"/>
          <p:nvPr>
            <p:ph idx="1" type="body"/>
          </p:nvPr>
        </p:nvPicPr>
        <p:blipFill rotWithShape="1">
          <a:blip r:embed="rId4">
            <a:alphaModFix/>
          </a:blip>
          <a:srcRect b="0" l="0" r="0" t="0"/>
          <a:stretch/>
        </p:blipFill>
        <p:spPr>
          <a:xfrm>
            <a:off x="2214382" y="1990012"/>
            <a:ext cx="7213438" cy="3983981"/>
          </a:xfrm>
          <a:prstGeom prst="rect">
            <a:avLst/>
          </a:prstGeom>
          <a:noFill/>
          <a:ln>
            <a:noFill/>
          </a:ln>
        </p:spPr>
      </p:pic>
      <p:sp>
        <p:nvSpPr>
          <p:cNvPr id="384" name="Google Shape;384;p22"/>
          <p:cNvSpPr/>
          <p:nvPr/>
        </p:nvSpPr>
        <p:spPr>
          <a:xfrm>
            <a:off x="6096000" y="281883"/>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4_Slide22.mp3" id="385" name="Google Shape;385;p22"/>
          <p:cNvPicPr preferRelativeResize="0"/>
          <p:nvPr/>
        </p:nvPicPr>
        <p:blipFill rotWithShape="1">
          <a:blip r:embed="rId5">
            <a:alphaModFix/>
          </a:blip>
          <a:srcRect b="0" l="0" r="0" t="0"/>
          <a:stretch/>
        </p:blipFill>
        <p:spPr>
          <a:xfrm>
            <a:off x="6167365" y="353248"/>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5"/>
                                        </p:tgtEl>
                                        <p:attrNameLst>
                                          <p:attrName>style.visibility</p:attrName>
                                        </p:attrNameLst>
                                      </p:cBhvr>
                                      <p:to>
                                        <p:strVal val="visible"/>
                                      </p:to>
                                    </p:set>
                                    <p:animEffect filter="fade" transition="in">
                                      <p:cBhvr>
                                        <p:cTn dur="5000"/>
                                        <p:tgtEl>
                                          <p:spTgt spid="3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pic>
        <p:nvPicPr>
          <p:cNvPr descr="Graphical user interface, text&#10;&#10;Description automatically generated" id="391" name="Google Shape;391;p23"/>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92" name="Google Shape;392;p23"/>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400">
                <a:solidFill>
                  <a:schemeClr val="lt1"/>
                </a:solidFill>
                <a:latin typeface="Open Sans ExtraBold"/>
                <a:ea typeface="Open Sans ExtraBold"/>
                <a:cs typeface="Open Sans ExtraBold"/>
                <a:sym typeface="Open Sans ExtraBold"/>
              </a:rPr>
              <a:t>20</a:t>
            </a:r>
            <a:endParaRPr b="1" sz="1400">
              <a:solidFill>
                <a:schemeClr val="lt1"/>
              </a:solidFill>
              <a:latin typeface="Open Sans ExtraBold"/>
              <a:ea typeface="Open Sans ExtraBold"/>
              <a:cs typeface="Open Sans ExtraBold"/>
              <a:sym typeface="Open Sans ExtraBold"/>
            </a:endParaRPr>
          </a:p>
        </p:txBody>
      </p:sp>
      <p:sp>
        <p:nvSpPr>
          <p:cNvPr id="393" name="Google Shape;393;p23"/>
          <p:cNvSpPr/>
          <p:nvPr/>
        </p:nvSpPr>
        <p:spPr>
          <a:xfrm>
            <a:off x="887215" y="1379974"/>
            <a:ext cx="824348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9CC2E5"/>
                </a:solidFill>
                <a:latin typeface="Open Sans"/>
                <a:ea typeface="Open Sans"/>
                <a:cs typeface="Open Sans"/>
                <a:sym typeface="Open Sans"/>
              </a:rPr>
              <a:t>4.4.3 Accumulated Annual Demand vs Specified Annual Demand</a:t>
            </a:r>
            <a:endParaRPr/>
          </a:p>
        </p:txBody>
      </p:sp>
      <p:sp>
        <p:nvSpPr>
          <p:cNvPr id="394" name="Google Shape;394;p23"/>
          <p:cNvSpPr txBox="1"/>
          <p:nvPr/>
        </p:nvSpPr>
        <p:spPr>
          <a:xfrm>
            <a:off x="887215" y="4640"/>
            <a:ext cx="5543565"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4.4 Demand Examples &amp; Units</a:t>
            </a:r>
            <a:endParaRPr/>
          </a:p>
        </p:txBody>
      </p:sp>
      <p:sp>
        <p:nvSpPr>
          <p:cNvPr id="395" name="Google Shape;395;p23"/>
          <p:cNvSpPr txBox="1"/>
          <p:nvPr>
            <p:ph idx="1" type="body"/>
          </p:nvPr>
        </p:nvSpPr>
        <p:spPr>
          <a:xfrm>
            <a:off x="838200" y="1844640"/>
            <a:ext cx="10351034"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100000"/>
              </a:lnSpc>
              <a:spcBef>
                <a:spcPts val="0"/>
              </a:spcBef>
              <a:spcAft>
                <a:spcPts val="0"/>
              </a:spcAft>
              <a:buClr>
                <a:schemeClr val="dk1"/>
              </a:buClr>
              <a:buSzPts val="2000"/>
              <a:buChar char="•"/>
            </a:pPr>
            <a:r>
              <a:rPr lang="en-US" sz="2000">
                <a:latin typeface="Open Sans"/>
                <a:ea typeface="Open Sans"/>
                <a:cs typeface="Open Sans"/>
                <a:sym typeface="Open Sans"/>
              </a:rPr>
              <a:t>We use the parameters Specified Annual Demand and Specified Annual Demand Profile when we want to consider the temporal variability of the demand within the year, e.g., electricity demand.</a:t>
            </a:r>
            <a:endParaRPr/>
          </a:p>
          <a:p>
            <a:pPr indent="-228600" lvl="0" marL="228600" rtl="0" algn="l">
              <a:lnSpc>
                <a:spcPct val="100000"/>
              </a:lnSpc>
              <a:spcBef>
                <a:spcPts val="1000"/>
              </a:spcBef>
              <a:spcAft>
                <a:spcPts val="0"/>
              </a:spcAft>
              <a:buClr>
                <a:schemeClr val="dk1"/>
              </a:buClr>
              <a:buSzPts val="2000"/>
              <a:buChar char="•"/>
            </a:pPr>
            <a:r>
              <a:rPr lang="en-US" sz="2000">
                <a:latin typeface="Open Sans"/>
                <a:ea typeface="Open Sans"/>
                <a:cs typeface="Open Sans"/>
                <a:sym typeface="Open Sans"/>
              </a:rPr>
              <a:t>However, there are some demands that do not have specific temporal variability within the year. In this case, we use the parameter Accumulated Annual Demand, which allows us to specify the amount of demand for every model year, without specifying how that demand is spread throughout the year.</a:t>
            </a:r>
            <a:endParaRPr sz="2000">
              <a:latin typeface="Open Sans"/>
              <a:ea typeface="Open Sans"/>
              <a:cs typeface="Open Sans"/>
              <a:sym typeface="Open Sans"/>
            </a:endParaRPr>
          </a:p>
        </p:txBody>
      </p:sp>
      <p:grpSp>
        <p:nvGrpSpPr>
          <p:cNvPr id="396" name="Google Shape;396;p23"/>
          <p:cNvGrpSpPr/>
          <p:nvPr/>
        </p:nvGrpSpPr>
        <p:grpSpPr>
          <a:xfrm>
            <a:off x="1157467" y="3898600"/>
            <a:ext cx="8125428" cy="2372887"/>
            <a:chOff x="2071867" y="3865943"/>
            <a:chExt cx="8125428" cy="2372887"/>
          </a:xfrm>
        </p:grpSpPr>
        <p:sp>
          <p:nvSpPr>
            <p:cNvPr id="397" name="Google Shape;397;p23"/>
            <p:cNvSpPr txBox="1"/>
            <p:nvPr/>
          </p:nvSpPr>
          <p:spPr>
            <a:xfrm>
              <a:off x="8235387" y="3865943"/>
              <a:ext cx="1961908" cy="1477328"/>
            </a:xfrm>
            <a:prstGeom prst="rect">
              <a:avLst/>
            </a:prstGeom>
            <a:solidFill>
              <a:schemeClr val="lt1"/>
            </a:solidFill>
            <a:ln cap="flat" cmpd="sng" w="28575">
              <a:solidFill>
                <a:schemeClr val="accent5"/>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Specified Annual Demand + Specified Annual Demand Profile</a:t>
              </a:r>
              <a:endParaRPr sz="1800">
                <a:solidFill>
                  <a:schemeClr val="dk1"/>
                </a:solidFill>
                <a:latin typeface="Calibri"/>
                <a:ea typeface="Calibri"/>
                <a:cs typeface="Calibri"/>
                <a:sym typeface="Calibri"/>
              </a:endParaRPr>
            </a:p>
          </p:txBody>
        </p:sp>
        <p:sp>
          <p:nvSpPr>
            <p:cNvPr id="398" name="Google Shape;398;p23"/>
            <p:cNvSpPr txBox="1"/>
            <p:nvPr/>
          </p:nvSpPr>
          <p:spPr>
            <a:xfrm>
              <a:off x="8235386" y="5592499"/>
              <a:ext cx="1961908" cy="646331"/>
            </a:xfrm>
            <a:prstGeom prst="rect">
              <a:avLst/>
            </a:prstGeom>
            <a:noFill/>
            <a:ln cap="flat" cmpd="sng" w="28575">
              <a:solidFill>
                <a:srgbClr val="7030A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Accumulated Annual Demand</a:t>
              </a:r>
              <a:endParaRPr/>
            </a:p>
          </p:txBody>
        </p:sp>
        <p:sp>
          <p:nvSpPr>
            <p:cNvPr id="399" name="Google Shape;399;p23"/>
            <p:cNvSpPr txBox="1"/>
            <p:nvPr/>
          </p:nvSpPr>
          <p:spPr>
            <a:xfrm>
              <a:off x="2071867" y="4541133"/>
              <a:ext cx="1961908" cy="1200329"/>
            </a:xfrm>
            <a:prstGeom prst="rect">
              <a:avLst/>
            </a:prstGeom>
            <a:solidFill>
              <a:schemeClr val="lt1"/>
            </a:solidFill>
            <a:ln cap="flat" cmpd="sng" w="28575">
              <a:solidFill>
                <a:schemeClr val="accent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Do we need to consider demand variability within years?</a:t>
              </a:r>
              <a:endParaRPr/>
            </a:p>
          </p:txBody>
        </p:sp>
        <p:sp>
          <p:nvSpPr>
            <p:cNvPr id="400" name="Google Shape;400;p23"/>
            <p:cNvSpPr txBox="1"/>
            <p:nvPr/>
          </p:nvSpPr>
          <p:spPr>
            <a:xfrm>
              <a:off x="5534627" y="4357866"/>
              <a:ext cx="563301" cy="369332"/>
            </a:xfrm>
            <a:prstGeom prst="rect">
              <a:avLst/>
            </a:prstGeom>
            <a:solidFill>
              <a:schemeClr val="lt1"/>
            </a:solidFill>
            <a:ln cap="flat" cmpd="sng" w="28575">
              <a:solidFill>
                <a:schemeClr val="accent5"/>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Yes</a:t>
              </a:r>
              <a:endParaRPr/>
            </a:p>
          </p:txBody>
        </p:sp>
        <p:sp>
          <p:nvSpPr>
            <p:cNvPr id="401" name="Google Shape;401;p23"/>
            <p:cNvSpPr txBox="1"/>
            <p:nvPr/>
          </p:nvSpPr>
          <p:spPr>
            <a:xfrm>
              <a:off x="5573210" y="5592500"/>
              <a:ext cx="486136" cy="369332"/>
            </a:xfrm>
            <a:prstGeom prst="rect">
              <a:avLst/>
            </a:prstGeom>
            <a:solidFill>
              <a:schemeClr val="lt1"/>
            </a:solidFill>
            <a:ln cap="flat" cmpd="sng" w="28575">
              <a:solidFill>
                <a:srgbClr val="7030A0"/>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No</a:t>
              </a:r>
              <a:endParaRPr/>
            </a:p>
          </p:txBody>
        </p:sp>
        <p:cxnSp>
          <p:nvCxnSpPr>
            <p:cNvPr id="402" name="Google Shape;402;p23"/>
            <p:cNvCxnSpPr/>
            <p:nvPr/>
          </p:nvCxnSpPr>
          <p:spPr>
            <a:xfrm flipH="1" rot="10800000">
              <a:off x="4132283" y="4636743"/>
              <a:ext cx="1290576" cy="416690"/>
            </a:xfrm>
            <a:prstGeom prst="straightConnector1">
              <a:avLst/>
            </a:prstGeom>
            <a:noFill/>
            <a:ln cap="flat" cmpd="sng" w="28575">
              <a:solidFill>
                <a:schemeClr val="dk1"/>
              </a:solidFill>
              <a:prstDash val="solid"/>
              <a:miter lim="800000"/>
              <a:headEnd len="sm" w="sm" type="none"/>
              <a:tailEnd len="med" w="med" type="triangle"/>
            </a:ln>
          </p:spPr>
        </p:cxnSp>
        <p:cxnSp>
          <p:nvCxnSpPr>
            <p:cNvPr id="403" name="Google Shape;403;p23"/>
            <p:cNvCxnSpPr/>
            <p:nvPr/>
          </p:nvCxnSpPr>
          <p:spPr>
            <a:xfrm>
              <a:off x="4132282" y="5255989"/>
              <a:ext cx="1280931" cy="480347"/>
            </a:xfrm>
            <a:prstGeom prst="straightConnector1">
              <a:avLst/>
            </a:prstGeom>
            <a:noFill/>
            <a:ln cap="flat" cmpd="sng" w="28575">
              <a:solidFill>
                <a:schemeClr val="dk1"/>
              </a:solidFill>
              <a:prstDash val="solid"/>
              <a:miter lim="800000"/>
              <a:headEnd len="sm" w="sm" type="none"/>
              <a:tailEnd len="med" w="med" type="triangle"/>
            </a:ln>
          </p:spPr>
        </p:cxnSp>
        <p:cxnSp>
          <p:nvCxnSpPr>
            <p:cNvPr id="404" name="Google Shape;404;p23"/>
            <p:cNvCxnSpPr/>
            <p:nvPr/>
          </p:nvCxnSpPr>
          <p:spPr>
            <a:xfrm flipH="1" rot="10800000">
              <a:off x="6273599" y="4511350"/>
              <a:ext cx="1637816" cy="30868"/>
            </a:xfrm>
            <a:prstGeom prst="straightConnector1">
              <a:avLst/>
            </a:prstGeom>
            <a:noFill/>
            <a:ln cap="flat" cmpd="sng" w="28575">
              <a:solidFill>
                <a:schemeClr val="dk1"/>
              </a:solidFill>
              <a:prstDash val="solid"/>
              <a:miter lim="800000"/>
              <a:headEnd len="sm" w="sm" type="none"/>
              <a:tailEnd len="med" w="med" type="triangle"/>
            </a:ln>
          </p:spPr>
        </p:cxnSp>
        <p:cxnSp>
          <p:nvCxnSpPr>
            <p:cNvPr id="405" name="Google Shape;405;p23"/>
            <p:cNvCxnSpPr/>
            <p:nvPr/>
          </p:nvCxnSpPr>
          <p:spPr>
            <a:xfrm>
              <a:off x="6215725" y="5796142"/>
              <a:ext cx="1830727" cy="65587"/>
            </a:xfrm>
            <a:prstGeom prst="straightConnector1">
              <a:avLst/>
            </a:prstGeom>
            <a:noFill/>
            <a:ln cap="flat" cmpd="sng" w="28575">
              <a:solidFill>
                <a:schemeClr val="dk1"/>
              </a:solidFill>
              <a:prstDash val="solid"/>
              <a:miter lim="800000"/>
              <a:headEnd len="sm" w="sm" type="none"/>
              <a:tailEnd len="med" w="med" type="triangle"/>
            </a:ln>
          </p:spPr>
        </p:cxnSp>
      </p:grpSp>
      <p:sp>
        <p:nvSpPr>
          <p:cNvPr id="406" name="Google Shape;406;p23"/>
          <p:cNvSpPr/>
          <p:nvPr/>
        </p:nvSpPr>
        <p:spPr>
          <a:xfrm>
            <a:off x="6096000" y="281883"/>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4_Slide23.mp3" id="407" name="Google Shape;407;p23"/>
          <p:cNvPicPr preferRelativeResize="0"/>
          <p:nvPr/>
        </p:nvPicPr>
        <p:blipFill rotWithShape="1">
          <a:blip r:embed="rId4">
            <a:alphaModFix/>
          </a:blip>
          <a:srcRect b="0" l="0" r="0" t="0"/>
          <a:stretch/>
        </p:blipFill>
        <p:spPr>
          <a:xfrm>
            <a:off x="6151731" y="353248"/>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7"/>
                                        </p:tgtEl>
                                        <p:attrNameLst>
                                          <p:attrName>style.visibility</p:attrName>
                                        </p:attrNameLst>
                                      </p:cBhvr>
                                      <p:to>
                                        <p:strVal val="visible"/>
                                      </p:to>
                                    </p:set>
                                    <p:animEffect filter="fade" transition="in">
                                      <p:cBhvr>
                                        <p:cTn dur="5000"/>
                                        <p:tgtEl>
                                          <p:spTgt spid="4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pic>
        <p:nvPicPr>
          <p:cNvPr descr="Graphical user interface, text&#10;&#10;Description automatically generated" id="413" name="Google Shape;413;p24"/>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414" name="Google Shape;414;p24"/>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400">
                <a:solidFill>
                  <a:schemeClr val="lt1"/>
                </a:solidFill>
                <a:latin typeface="Open Sans ExtraBold"/>
                <a:ea typeface="Open Sans ExtraBold"/>
                <a:cs typeface="Open Sans ExtraBold"/>
                <a:sym typeface="Open Sans ExtraBold"/>
              </a:rPr>
              <a:t>21</a:t>
            </a:r>
            <a:endParaRPr b="1" sz="1400">
              <a:solidFill>
                <a:schemeClr val="lt1"/>
              </a:solidFill>
              <a:latin typeface="Open Sans ExtraBold"/>
              <a:ea typeface="Open Sans ExtraBold"/>
              <a:cs typeface="Open Sans ExtraBold"/>
              <a:sym typeface="Open Sans ExtraBold"/>
            </a:endParaRPr>
          </a:p>
        </p:txBody>
      </p:sp>
      <p:sp>
        <p:nvSpPr>
          <p:cNvPr id="415" name="Google Shape;415;p24"/>
          <p:cNvSpPr/>
          <p:nvPr/>
        </p:nvSpPr>
        <p:spPr>
          <a:xfrm>
            <a:off x="887215" y="1389619"/>
            <a:ext cx="621792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9CC2E5"/>
                </a:solidFill>
                <a:latin typeface="Open Sans"/>
                <a:ea typeface="Open Sans"/>
                <a:cs typeface="Open Sans"/>
                <a:sym typeface="Open Sans"/>
              </a:rPr>
              <a:t>4.4.4 Power vs Energy </a:t>
            </a:r>
            <a:endParaRPr/>
          </a:p>
        </p:txBody>
      </p:sp>
      <p:sp>
        <p:nvSpPr>
          <p:cNvPr id="416" name="Google Shape;416;p24"/>
          <p:cNvSpPr txBox="1"/>
          <p:nvPr/>
        </p:nvSpPr>
        <p:spPr>
          <a:xfrm>
            <a:off x="887215" y="4640"/>
            <a:ext cx="542364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4.4 Demand Examples &amp; Units</a:t>
            </a:r>
            <a:endParaRPr/>
          </a:p>
        </p:txBody>
      </p:sp>
      <p:sp>
        <p:nvSpPr>
          <p:cNvPr id="417" name="Google Shape;417;p24"/>
          <p:cNvSpPr/>
          <p:nvPr/>
        </p:nvSpPr>
        <p:spPr>
          <a:xfrm>
            <a:off x="3425003" y="4004141"/>
            <a:ext cx="2002831" cy="1626380"/>
          </a:xfrm>
          <a:prstGeom prst="flowChartManualOperation">
            <a:avLst/>
          </a:prstGeom>
          <a:solidFill>
            <a:srgbClr val="DDEAF6"/>
          </a:solidFill>
          <a:ln cap="flat" cmpd="sng" w="28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8" name="Google Shape;418;p24"/>
          <p:cNvSpPr/>
          <p:nvPr/>
        </p:nvSpPr>
        <p:spPr>
          <a:xfrm rot="-2640000">
            <a:off x="4147512" y="2663462"/>
            <a:ext cx="588378" cy="617315"/>
          </a:xfrm>
          <a:prstGeom prst="teardrop">
            <a:avLst>
              <a:gd fmla="val 100000" name="adj"/>
            </a:avLst>
          </a:prstGeom>
          <a:solidFill>
            <a:srgbClr val="DDEAF6"/>
          </a:solidFill>
          <a:ln cap="flat" cmpd="sng" w="12700">
            <a:solidFill>
              <a:srgbClr val="DDEAF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9" name="Google Shape;419;p24"/>
          <p:cNvSpPr/>
          <p:nvPr/>
        </p:nvSpPr>
        <p:spPr>
          <a:xfrm>
            <a:off x="5610235" y="4311950"/>
            <a:ext cx="3411060"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Open Sans"/>
                <a:ea typeface="Open Sans"/>
                <a:cs typeface="Open Sans"/>
                <a:sym typeface="Open Sans"/>
              </a:rPr>
              <a:t>Energy is like the total amount of water in the glass</a:t>
            </a:r>
            <a:endParaRPr sz="2000">
              <a:solidFill>
                <a:srgbClr val="000000"/>
              </a:solidFill>
              <a:latin typeface="Open Sans"/>
              <a:ea typeface="Open Sans"/>
              <a:cs typeface="Open Sans"/>
              <a:sym typeface="Open Sans"/>
            </a:endParaRPr>
          </a:p>
        </p:txBody>
      </p:sp>
      <p:sp>
        <p:nvSpPr>
          <p:cNvPr id="420" name="Google Shape;420;p24"/>
          <p:cNvSpPr/>
          <p:nvPr/>
        </p:nvSpPr>
        <p:spPr>
          <a:xfrm>
            <a:off x="5583917" y="2469921"/>
            <a:ext cx="3411060" cy="10156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rgbClr val="000000"/>
                </a:solidFill>
                <a:latin typeface="Open Sans"/>
                <a:ea typeface="Open Sans"/>
                <a:cs typeface="Open Sans"/>
                <a:sym typeface="Open Sans"/>
              </a:rPr>
              <a:t>Power is like the rate at which water is poured into the glass</a:t>
            </a:r>
            <a:endParaRPr/>
          </a:p>
        </p:txBody>
      </p:sp>
      <p:sp>
        <p:nvSpPr>
          <p:cNvPr id="421" name="Google Shape;421;p24"/>
          <p:cNvSpPr/>
          <p:nvPr/>
        </p:nvSpPr>
        <p:spPr>
          <a:xfrm>
            <a:off x="3421559" y="3736273"/>
            <a:ext cx="2054505" cy="1861593"/>
          </a:xfrm>
          <a:prstGeom prst="flowChartManualOperation">
            <a:avLst/>
          </a:prstGeom>
          <a:no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2" name="Google Shape;422;p24"/>
          <p:cNvSpPr/>
          <p:nvPr/>
        </p:nvSpPr>
        <p:spPr>
          <a:xfrm>
            <a:off x="6096000" y="281883"/>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4_Slide24.mp3" id="423" name="Google Shape;423;p24"/>
          <p:cNvPicPr preferRelativeResize="0"/>
          <p:nvPr/>
        </p:nvPicPr>
        <p:blipFill rotWithShape="1">
          <a:blip r:embed="rId4">
            <a:alphaModFix/>
          </a:blip>
          <a:srcRect b="0" l="0" r="0" t="0"/>
          <a:stretch/>
        </p:blipFill>
        <p:spPr>
          <a:xfrm>
            <a:off x="6167365" y="353248"/>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3"/>
                                        </p:tgtEl>
                                        <p:attrNameLst>
                                          <p:attrName>style.visibility</p:attrName>
                                        </p:attrNameLst>
                                      </p:cBhvr>
                                      <p:to>
                                        <p:strVal val="visible"/>
                                      </p:to>
                                    </p:set>
                                    <p:animEffect filter="fade" transition="in">
                                      <p:cBhvr>
                                        <p:cTn dur="5000"/>
                                        <p:tgtEl>
                                          <p:spTgt spid="4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pic>
        <p:nvPicPr>
          <p:cNvPr descr="Graphical user interface, text&#10;&#10;Description automatically generated" id="429" name="Google Shape;429;p25"/>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430" name="Google Shape;430;p25"/>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400">
                <a:solidFill>
                  <a:schemeClr val="lt1"/>
                </a:solidFill>
                <a:latin typeface="Open Sans ExtraBold"/>
                <a:ea typeface="Open Sans ExtraBold"/>
                <a:cs typeface="Open Sans ExtraBold"/>
                <a:sym typeface="Open Sans ExtraBold"/>
              </a:rPr>
              <a:t>22</a:t>
            </a:r>
            <a:endParaRPr b="1" sz="1400">
              <a:solidFill>
                <a:schemeClr val="lt1"/>
              </a:solidFill>
              <a:latin typeface="Open Sans ExtraBold"/>
              <a:ea typeface="Open Sans ExtraBold"/>
              <a:cs typeface="Open Sans ExtraBold"/>
              <a:sym typeface="Open Sans ExtraBold"/>
            </a:endParaRPr>
          </a:p>
        </p:txBody>
      </p:sp>
      <p:sp>
        <p:nvSpPr>
          <p:cNvPr id="431" name="Google Shape;431;p25"/>
          <p:cNvSpPr/>
          <p:nvPr/>
        </p:nvSpPr>
        <p:spPr>
          <a:xfrm>
            <a:off x="887215" y="1389619"/>
            <a:ext cx="621792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9CC2E5"/>
                </a:solidFill>
                <a:latin typeface="Open Sans"/>
                <a:ea typeface="Open Sans"/>
                <a:cs typeface="Open Sans"/>
                <a:sym typeface="Open Sans"/>
              </a:rPr>
              <a:t>4.4.5 Units for Demand </a:t>
            </a:r>
            <a:endParaRPr/>
          </a:p>
        </p:txBody>
      </p:sp>
      <p:sp>
        <p:nvSpPr>
          <p:cNvPr id="432" name="Google Shape;432;p25"/>
          <p:cNvSpPr txBox="1"/>
          <p:nvPr/>
        </p:nvSpPr>
        <p:spPr>
          <a:xfrm>
            <a:off x="887215" y="4640"/>
            <a:ext cx="5483605"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4.4 Demand Examples &amp; Units</a:t>
            </a:r>
            <a:endParaRPr/>
          </a:p>
        </p:txBody>
      </p:sp>
      <p:sp>
        <p:nvSpPr>
          <p:cNvPr id="433" name="Google Shape;433;p2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t/>
            </a:r>
            <a:endParaRPr>
              <a:latin typeface="Open Sans"/>
              <a:ea typeface="Open Sans"/>
              <a:cs typeface="Open Sans"/>
              <a:sym typeface="Open Sans"/>
            </a:endParaRPr>
          </a:p>
          <a:p>
            <a:pPr indent="0" lvl="0" marL="0" rtl="0" algn="l">
              <a:lnSpc>
                <a:spcPct val="90000"/>
              </a:lnSpc>
              <a:spcBef>
                <a:spcPts val="1000"/>
              </a:spcBef>
              <a:spcAft>
                <a:spcPts val="0"/>
              </a:spcAft>
              <a:buClr>
                <a:schemeClr val="dk1"/>
              </a:buClr>
              <a:buSzPts val="2800"/>
              <a:buNone/>
            </a:pPr>
            <a:r>
              <a:t/>
            </a:r>
            <a:endParaRPr/>
          </a:p>
        </p:txBody>
      </p:sp>
      <p:sp>
        <p:nvSpPr>
          <p:cNvPr id="434" name="Google Shape;434;p25"/>
          <p:cNvSpPr/>
          <p:nvPr/>
        </p:nvSpPr>
        <p:spPr>
          <a:xfrm>
            <a:off x="3203607" y="2729261"/>
            <a:ext cx="5550649" cy="224676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chemeClr val="dk1"/>
                </a:solidFill>
                <a:latin typeface="Open Sans"/>
                <a:ea typeface="Open Sans"/>
                <a:cs typeface="Open Sans"/>
                <a:sym typeface="Open Sans"/>
              </a:rPr>
              <a:t>1 Petajoule (PJ) = 1000 Terajoules (TJ) </a:t>
            </a:r>
            <a:endParaRPr sz="2000">
              <a:solidFill>
                <a:schemeClr val="dk1"/>
              </a:solidFill>
              <a:latin typeface="Open Sans"/>
              <a:ea typeface="Open Sans"/>
              <a:cs typeface="Open Sans"/>
              <a:sym typeface="Open Sans"/>
            </a:endParaRPr>
          </a:p>
          <a:p>
            <a:pPr indent="0" lvl="0" marL="0" marR="0" rtl="0" algn="ctr">
              <a:spcBef>
                <a:spcPts val="0"/>
              </a:spcBef>
              <a:spcAft>
                <a:spcPts val="0"/>
              </a:spcAft>
              <a:buNone/>
            </a:pPr>
            <a:r>
              <a:t/>
            </a:r>
            <a:endParaRPr sz="2000">
              <a:solidFill>
                <a:schemeClr val="dk1"/>
              </a:solidFill>
              <a:latin typeface="Open Sans"/>
              <a:ea typeface="Open Sans"/>
              <a:cs typeface="Open Sans"/>
              <a:sym typeface="Open Sans"/>
            </a:endParaRPr>
          </a:p>
          <a:p>
            <a:pPr indent="0" lvl="0" marL="0" marR="0" rtl="0" algn="ctr">
              <a:spcBef>
                <a:spcPts val="0"/>
              </a:spcBef>
              <a:spcAft>
                <a:spcPts val="0"/>
              </a:spcAft>
              <a:buNone/>
            </a:pPr>
            <a:r>
              <a:rPr lang="en-US" sz="2000">
                <a:solidFill>
                  <a:schemeClr val="dk1"/>
                </a:solidFill>
                <a:latin typeface="Open Sans"/>
                <a:ea typeface="Open Sans"/>
                <a:cs typeface="Open Sans"/>
                <a:sym typeface="Open Sans"/>
              </a:rPr>
              <a:t>1 Petajoule (PJ) = 1,000,000 Gigajoules (GJ) </a:t>
            </a:r>
            <a:endParaRPr sz="2000">
              <a:solidFill>
                <a:schemeClr val="dk1"/>
              </a:solidFill>
              <a:latin typeface="Open Sans"/>
              <a:ea typeface="Open Sans"/>
              <a:cs typeface="Open Sans"/>
              <a:sym typeface="Open Sans"/>
            </a:endParaRPr>
          </a:p>
          <a:p>
            <a:pPr indent="0" lvl="0" marL="0" marR="0" rtl="0" algn="ctr">
              <a:spcBef>
                <a:spcPts val="0"/>
              </a:spcBef>
              <a:spcAft>
                <a:spcPts val="0"/>
              </a:spcAft>
              <a:buNone/>
            </a:pPr>
            <a:r>
              <a:t/>
            </a:r>
            <a:endParaRPr sz="2000">
              <a:solidFill>
                <a:schemeClr val="dk1"/>
              </a:solidFill>
              <a:latin typeface="Open Sans"/>
              <a:ea typeface="Open Sans"/>
              <a:cs typeface="Open Sans"/>
              <a:sym typeface="Open Sans"/>
            </a:endParaRPr>
          </a:p>
          <a:p>
            <a:pPr indent="0" lvl="0" marL="0" marR="0" rtl="0" algn="ctr">
              <a:spcBef>
                <a:spcPts val="0"/>
              </a:spcBef>
              <a:spcAft>
                <a:spcPts val="0"/>
              </a:spcAft>
              <a:buNone/>
            </a:pPr>
            <a:r>
              <a:rPr lang="en-US" sz="2000">
                <a:solidFill>
                  <a:schemeClr val="dk1"/>
                </a:solidFill>
                <a:latin typeface="Open Sans"/>
                <a:ea typeface="Open Sans"/>
                <a:cs typeface="Open Sans"/>
                <a:sym typeface="Open Sans"/>
              </a:rPr>
              <a:t>3.6 Petajoules (PJ) = 1 Terawatt hour (TWh) </a:t>
            </a:r>
            <a:endParaRPr sz="2000">
              <a:solidFill>
                <a:schemeClr val="dk1"/>
              </a:solidFill>
              <a:latin typeface="Open Sans"/>
              <a:ea typeface="Open Sans"/>
              <a:cs typeface="Open Sans"/>
              <a:sym typeface="Open Sans"/>
            </a:endParaRPr>
          </a:p>
          <a:p>
            <a:pPr indent="0" lvl="0" marL="0" marR="0" rtl="0" algn="ctr">
              <a:spcBef>
                <a:spcPts val="0"/>
              </a:spcBef>
              <a:spcAft>
                <a:spcPts val="0"/>
              </a:spcAft>
              <a:buNone/>
            </a:pPr>
            <a:r>
              <a:t/>
            </a:r>
            <a:endParaRPr sz="2000">
              <a:solidFill>
                <a:schemeClr val="dk1"/>
              </a:solidFill>
              <a:latin typeface="Open Sans"/>
              <a:ea typeface="Open Sans"/>
              <a:cs typeface="Open Sans"/>
              <a:sym typeface="Open Sans"/>
            </a:endParaRPr>
          </a:p>
          <a:p>
            <a:pPr indent="0" lvl="0" marL="0" marR="0" rtl="0" algn="ctr">
              <a:spcBef>
                <a:spcPts val="0"/>
              </a:spcBef>
              <a:spcAft>
                <a:spcPts val="0"/>
              </a:spcAft>
              <a:buNone/>
            </a:pPr>
            <a:r>
              <a:rPr lang="en-US" sz="2000">
                <a:solidFill>
                  <a:schemeClr val="dk1"/>
                </a:solidFill>
                <a:latin typeface="Open Sans"/>
                <a:ea typeface="Open Sans"/>
                <a:cs typeface="Open Sans"/>
                <a:sym typeface="Open Sans"/>
              </a:rPr>
              <a:t>0.0036 Petajoules (PJ) = 1 Gigawatt hour (GWh)</a:t>
            </a:r>
            <a:endParaRPr sz="2000">
              <a:solidFill>
                <a:schemeClr val="dk1"/>
              </a:solidFill>
              <a:latin typeface="Open Sans"/>
              <a:ea typeface="Open Sans"/>
              <a:cs typeface="Open Sans"/>
              <a:sym typeface="Open Sans"/>
            </a:endParaRPr>
          </a:p>
        </p:txBody>
      </p:sp>
      <p:sp>
        <p:nvSpPr>
          <p:cNvPr id="435" name="Google Shape;435;p25"/>
          <p:cNvSpPr/>
          <p:nvPr/>
        </p:nvSpPr>
        <p:spPr>
          <a:xfrm>
            <a:off x="6096000" y="281883"/>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4_Slide25.mp3" id="436" name="Google Shape;436;p25"/>
          <p:cNvPicPr preferRelativeResize="0"/>
          <p:nvPr/>
        </p:nvPicPr>
        <p:blipFill rotWithShape="1">
          <a:blip r:embed="rId4">
            <a:alphaModFix/>
          </a:blip>
          <a:srcRect b="0" l="0" r="0" t="0"/>
          <a:stretch/>
        </p:blipFill>
        <p:spPr>
          <a:xfrm>
            <a:off x="6167365" y="350864"/>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6"/>
                                        </p:tgtEl>
                                        <p:attrNameLst>
                                          <p:attrName>style.visibility</p:attrName>
                                        </p:attrNameLst>
                                      </p:cBhvr>
                                      <p:to>
                                        <p:strVal val="visible"/>
                                      </p:to>
                                    </p:set>
                                    <p:animEffect filter="fade" transition="in">
                                      <p:cBhvr>
                                        <p:cTn dur="5000"/>
                                        <p:tgtEl>
                                          <p:spTgt spid="43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 name="Shape 440"/>
        <p:cNvGrpSpPr/>
        <p:nvPr/>
      </p:nvGrpSpPr>
      <p:grpSpPr>
        <a:xfrm>
          <a:off x="0" y="0"/>
          <a:ext cx="0" cy="0"/>
          <a:chOff x="0" y="0"/>
          <a:chExt cx="0" cy="0"/>
        </a:xfrm>
      </p:grpSpPr>
      <p:sp>
        <p:nvSpPr>
          <p:cNvPr id="441" name="Google Shape;441;p26"/>
          <p:cNvSpPr txBox="1"/>
          <p:nvPr/>
        </p:nvSpPr>
        <p:spPr>
          <a:xfrm>
            <a:off x="747853" y="4067268"/>
            <a:ext cx="8050696" cy="369332"/>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lang="en-US" sz="1800">
                <a:solidFill>
                  <a:schemeClr val="lt1"/>
                </a:solidFill>
                <a:latin typeface="Open Sans ExtraBold"/>
                <a:ea typeface="Open Sans ExtraBold"/>
                <a:cs typeface="Open Sans ExtraBold"/>
                <a:sym typeface="Open Sans ExtraBold"/>
              </a:rPr>
              <a:t>Course Name</a:t>
            </a:r>
            <a:endParaRPr b="1" sz="1800">
              <a:solidFill>
                <a:schemeClr val="lt1"/>
              </a:solidFill>
              <a:latin typeface="Open Sans ExtraBold"/>
              <a:ea typeface="Open Sans ExtraBold"/>
              <a:cs typeface="Open Sans ExtraBold"/>
              <a:sym typeface="Open Sans ExtraBold"/>
            </a:endParaRPr>
          </a:p>
        </p:txBody>
      </p:sp>
      <p:sp>
        <p:nvSpPr>
          <p:cNvPr id="442" name="Google Shape;442;p26"/>
          <p:cNvSpPr txBox="1"/>
          <p:nvPr/>
        </p:nvSpPr>
        <p:spPr>
          <a:xfrm>
            <a:off x="735496" y="4391402"/>
            <a:ext cx="5801228" cy="1323439"/>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lang="en-US" sz="4000">
                <a:solidFill>
                  <a:schemeClr val="dk1"/>
                </a:solidFill>
                <a:latin typeface="Open Sans ExtraBold"/>
                <a:ea typeface="Open Sans ExtraBold"/>
                <a:cs typeface="Open Sans ExtraBold"/>
                <a:sym typeface="Open Sans ExtraBold"/>
              </a:rPr>
              <a:t>MINI LECTURE NUMBER &amp; NAME</a:t>
            </a:r>
            <a:endParaRPr b="1" sz="8800">
              <a:solidFill>
                <a:schemeClr val="dk1"/>
              </a:solidFill>
              <a:latin typeface="Open Sans ExtraBold"/>
              <a:ea typeface="Open Sans ExtraBold"/>
              <a:cs typeface="Open Sans ExtraBold"/>
              <a:sym typeface="Open Sans ExtraBold"/>
            </a:endParaRPr>
          </a:p>
        </p:txBody>
      </p:sp>
      <p:sp>
        <p:nvSpPr>
          <p:cNvPr id="443" name="Google Shape;443;p26"/>
          <p:cNvSpPr txBox="1"/>
          <p:nvPr/>
        </p:nvSpPr>
        <p:spPr>
          <a:xfrm>
            <a:off x="735496" y="5628342"/>
            <a:ext cx="8050696" cy="523220"/>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i="1" lang="en-US" sz="2800">
                <a:solidFill>
                  <a:schemeClr val="lt1"/>
                </a:solidFill>
                <a:latin typeface="Open Sans"/>
                <a:ea typeface="Open Sans"/>
                <a:cs typeface="Open Sans"/>
                <a:sym typeface="Open Sans"/>
              </a:rPr>
              <a:t>Mini Lecture Learning Objective</a:t>
            </a:r>
            <a:endParaRPr b="1" i="1" sz="2800">
              <a:solidFill>
                <a:schemeClr val="lt1"/>
              </a:solidFill>
              <a:latin typeface="Open Sans"/>
              <a:ea typeface="Open Sans"/>
              <a:cs typeface="Open Sans"/>
              <a:sym typeface="Open Sans"/>
            </a:endParaRPr>
          </a:p>
        </p:txBody>
      </p:sp>
      <p:pic>
        <p:nvPicPr>
          <p:cNvPr id="444" name="Google Shape;444;p26"/>
          <p:cNvPicPr preferRelativeResize="0"/>
          <p:nvPr/>
        </p:nvPicPr>
        <p:blipFill rotWithShape="1">
          <a:blip r:embed="rId3">
            <a:alphaModFix/>
          </a:blip>
          <a:srcRect b="0" l="0" r="0" t="0"/>
          <a:stretch/>
        </p:blipFill>
        <p:spPr>
          <a:xfrm>
            <a:off x="0" y="679"/>
            <a:ext cx="12192000" cy="6858000"/>
          </a:xfrm>
          <a:prstGeom prst="rect">
            <a:avLst/>
          </a:prstGeom>
          <a:noFill/>
          <a:ln>
            <a:noFill/>
          </a:ln>
        </p:spPr>
      </p:pic>
      <p:sp>
        <p:nvSpPr>
          <p:cNvPr id="445" name="Google Shape;445;p26"/>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446" name="Google Shape;446;p26"/>
          <p:cNvSpPr/>
          <p:nvPr/>
        </p:nvSpPr>
        <p:spPr>
          <a:xfrm>
            <a:off x="887215" y="1820940"/>
            <a:ext cx="6217920"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1800">
              <a:solidFill>
                <a:schemeClr val="dk1"/>
              </a:solidFill>
              <a:latin typeface="Open Sans"/>
              <a:ea typeface="Open Sans"/>
              <a:cs typeface="Open Sans"/>
              <a:sym typeface="Open Sans"/>
            </a:endParaRPr>
          </a:p>
          <a:p>
            <a:pPr indent="0" lvl="0" marL="0" marR="0" rtl="0" algn="l">
              <a:spcBef>
                <a:spcPts val="1200"/>
              </a:spcBef>
              <a:spcAft>
                <a:spcPts val="0"/>
              </a:spcAft>
              <a:buNone/>
            </a:pPr>
            <a:br>
              <a:rPr lang="en-U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sp>
        <p:nvSpPr>
          <p:cNvPr id="447" name="Google Shape;447;p26"/>
          <p:cNvSpPr txBox="1"/>
          <p:nvPr/>
        </p:nvSpPr>
        <p:spPr>
          <a:xfrm>
            <a:off x="887215" y="335319"/>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Lecture 4.4 References</a:t>
            </a:r>
            <a:endParaRPr/>
          </a:p>
        </p:txBody>
      </p:sp>
      <p:sp>
        <p:nvSpPr>
          <p:cNvPr id="448" name="Google Shape;448;p26"/>
          <p:cNvSpPr txBox="1"/>
          <p:nvPr/>
        </p:nvSpPr>
        <p:spPr>
          <a:xfrm>
            <a:off x="929196" y="2046304"/>
            <a:ext cx="5302928" cy="2031325"/>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1800"/>
              <a:buFont typeface="Open Sans"/>
              <a:buAutoNum type="arabicPeriod"/>
            </a:pPr>
            <a:r>
              <a:rPr lang="en-US" sz="1800">
                <a:solidFill>
                  <a:schemeClr val="dk1"/>
                </a:solidFill>
                <a:latin typeface="Open Sans"/>
                <a:ea typeface="Open Sans"/>
                <a:cs typeface="Open Sans"/>
                <a:sym typeface="Open Sans"/>
              </a:rPr>
              <a:t>Taliotis, Constantinos, Gardumi, Francesco, Shivakumar, Abhishek, Sridharan, Vignesh, Ramos, Eunice, Beltramo, Agnese, … Howells, Mark. (2018, November). Defining final energy demands in OSeMOSYS. Zenodo. </a:t>
            </a:r>
            <a:r>
              <a:rPr lang="en-US" sz="1800" u="sng">
                <a:solidFill>
                  <a:schemeClr val="dk1"/>
                </a:solidFill>
                <a:latin typeface="Open Sans"/>
                <a:ea typeface="Open Sans"/>
                <a:cs typeface="Open Sans"/>
                <a:sym typeface="Open Sans"/>
                <a:hlinkClick r:id="rId4">
                  <a:extLst>
                    <a:ext uri="{A12FA001-AC4F-418D-AE19-62706E023703}">
                      <ahyp:hlinkClr val="tx"/>
                    </a:ext>
                  </a:extLst>
                </a:hlinkClick>
              </a:rPr>
              <a:t>http://doi.org/10.5281/zenodo.4585689</a:t>
            </a:r>
            <a:endParaRPr sz="1800">
              <a:solidFill>
                <a:schemeClr val="dk1"/>
              </a:solidFill>
              <a:latin typeface="Open Sans"/>
              <a:ea typeface="Open Sans"/>
              <a:cs typeface="Open Sans"/>
              <a:sym typeface="Open Sans"/>
            </a:endParaRPr>
          </a:p>
          <a:p>
            <a:pPr indent="-228600" lvl="0" marL="34290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Tree>
  </p:cSld>
  <p:clrMapOvr>
    <a:masterClrMapping/>
  </p:clrMapOvr>
  <p:transition spd="slow">
    <p:push/>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3" name="Shape 453"/>
        <p:cNvGrpSpPr/>
        <p:nvPr/>
      </p:nvGrpSpPr>
      <p:grpSpPr>
        <a:xfrm>
          <a:off x="0" y="0"/>
          <a:ext cx="0" cy="0"/>
          <a:chOff x="0" y="0"/>
          <a:chExt cx="0" cy="0"/>
        </a:xfrm>
      </p:grpSpPr>
      <p:sp>
        <p:nvSpPr>
          <p:cNvPr id="454" name="Google Shape;454;p27"/>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400">
                <a:solidFill>
                  <a:schemeClr val="lt1"/>
                </a:solidFill>
                <a:latin typeface="Open Sans ExtraBold"/>
                <a:ea typeface="Open Sans ExtraBold"/>
                <a:cs typeface="Open Sans ExtraBold"/>
                <a:sym typeface="Open Sans ExtraBold"/>
              </a:rPr>
              <a:t>23</a:t>
            </a:r>
            <a:endParaRPr b="1" sz="1400">
              <a:solidFill>
                <a:schemeClr val="lt1"/>
              </a:solidFill>
              <a:latin typeface="Open Sans ExtraBold"/>
              <a:ea typeface="Open Sans ExtraBold"/>
              <a:cs typeface="Open Sans ExtraBold"/>
              <a:sym typeface="Open Sans ExtraBold"/>
            </a:endParaRPr>
          </a:p>
        </p:txBody>
      </p:sp>
      <p:pic>
        <p:nvPicPr>
          <p:cNvPr id="455" name="Google Shape;455;p27"/>
          <p:cNvPicPr preferRelativeResize="0"/>
          <p:nvPr/>
        </p:nvPicPr>
        <p:blipFill rotWithShape="1">
          <a:blip r:embed="rId3">
            <a:alphaModFix/>
          </a:blip>
          <a:srcRect b="0" l="0" r="0" t="0"/>
          <a:stretch/>
        </p:blipFill>
        <p:spPr>
          <a:xfrm>
            <a:off x="0" y="0"/>
            <a:ext cx="12192000" cy="6858000"/>
          </a:xfrm>
          <a:prstGeom prst="rect">
            <a:avLst/>
          </a:prstGeom>
          <a:noFill/>
          <a:ln>
            <a:noFill/>
          </a:ln>
        </p:spPr>
      </p:pic>
      <p:grpSp>
        <p:nvGrpSpPr>
          <p:cNvPr id="456" name="Google Shape;456;p27"/>
          <p:cNvGrpSpPr/>
          <p:nvPr/>
        </p:nvGrpSpPr>
        <p:grpSpPr>
          <a:xfrm>
            <a:off x="3339465" y="4126495"/>
            <a:ext cx="1877504" cy="558800"/>
            <a:chOff x="929196" y="5461000"/>
            <a:chExt cx="1877504" cy="558800"/>
          </a:xfrm>
        </p:grpSpPr>
        <p:sp>
          <p:nvSpPr>
            <p:cNvPr id="457" name="Google Shape;457;p27">
              <a:hlinkClick r:id="rId4"/>
            </p:cNvPr>
            <p:cNvSpPr/>
            <p:nvPr/>
          </p:nvSpPr>
          <p:spPr>
            <a:xfrm>
              <a:off x="929196" y="5461000"/>
              <a:ext cx="1877504" cy="5588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8" name="Google Shape;458;p27"/>
            <p:cNvSpPr txBox="1"/>
            <p:nvPr/>
          </p:nvSpPr>
          <p:spPr>
            <a:xfrm>
              <a:off x="951053" y="5551169"/>
              <a:ext cx="1792147"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Take Quiz</a:t>
              </a:r>
              <a:endParaRPr/>
            </a:p>
          </p:txBody>
        </p:sp>
        <p:sp>
          <p:nvSpPr>
            <p:cNvPr id="459" name="Google Shape;459;p27">
              <a:hlinkClick r:id="rId5"/>
            </p:cNvPr>
            <p:cNvSpPr/>
            <p:nvPr/>
          </p:nvSpPr>
          <p:spPr>
            <a:xfrm>
              <a:off x="929196" y="5461000"/>
              <a:ext cx="1877504" cy="558800"/>
            </a:xfrm>
            <a:prstGeom prst="roundRect">
              <a:avLst>
                <a:gd fmla="val 16667" name="adj"/>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Tree>
  </p:cSld>
  <p:clrMapOvr>
    <a:masterClrMapping/>
  </p:clrMapOvr>
  <p:transition spd="slow">
    <p:push/>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3" name="Shape 463"/>
        <p:cNvGrpSpPr/>
        <p:nvPr/>
      </p:nvGrpSpPr>
      <p:grpSpPr>
        <a:xfrm>
          <a:off x="0" y="0"/>
          <a:ext cx="0" cy="0"/>
          <a:chOff x="0" y="0"/>
          <a:chExt cx="0" cy="0"/>
        </a:xfrm>
      </p:grpSpPr>
      <p:pic>
        <p:nvPicPr>
          <p:cNvPr descr="Graphical user interface, text" id="464" name="Google Shape;464;p28"/>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465" name="Google Shape;465;p28"/>
          <p:cNvSpPr txBox="1"/>
          <p:nvPr/>
        </p:nvSpPr>
        <p:spPr>
          <a:xfrm>
            <a:off x="2992660" y="2859574"/>
            <a:ext cx="652839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accent1"/>
                </a:solidFill>
                <a:latin typeface="Calibri"/>
                <a:ea typeface="Calibri"/>
                <a:cs typeface="Calibri"/>
                <a:sym typeface="Calibri"/>
              </a:rPr>
              <a:t>This document was updated on 11.10.2025</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pic>
        <p:nvPicPr>
          <p:cNvPr descr="Graphical user interface, text&#10;&#10;Description automatically generated" id="116" name="Google Shape;116;p3"/>
          <p:cNvPicPr preferRelativeResize="0"/>
          <p:nvPr/>
        </p:nvPicPr>
        <p:blipFill rotWithShape="1">
          <a:blip r:embed="rId3">
            <a:alphaModFix/>
          </a:blip>
          <a:srcRect b="0" l="0" r="0" t="0"/>
          <a:stretch/>
        </p:blipFill>
        <p:spPr>
          <a:xfrm>
            <a:off x="-3565" y="-1605"/>
            <a:ext cx="12192000" cy="6858000"/>
          </a:xfrm>
          <a:prstGeom prst="rect">
            <a:avLst/>
          </a:prstGeom>
          <a:noFill/>
          <a:ln>
            <a:noFill/>
          </a:ln>
        </p:spPr>
      </p:pic>
      <p:sp>
        <p:nvSpPr>
          <p:cNvPr id="117" name="Google Shape;117;p3"/>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118" name="Google Shape;118;p3"/>
          <p:cNvSpPr/>
          <p:nvPr/>
        </p:nvSpPr>
        <p:spPr>
          <a:xfrm>
            <a:off x="887215" y="1389619"/>
            <a:ext cx="621792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9CC2E5"/>
                </a:solidFill>
                <a:latin typeface="Open Sans"/>
                <a:ea typeface="Open Sans"/>
                <a:cs typeface="Open Sans"/>
                <a:sym typeface="Open Sans"/>
              </a:rPr>
              <a:t>4.1.1 Energy Sectors </a:t>
            </a:r>
            <a:endParaRPr/>
          </a:p>
        </p:txBody>
      </p:sp>
      <p:sp>
        <p:nvSpPr>
          <p:cNvPr id="119" name="Google Shape;119;p3"/>
          <p:cNvSpPr txBox="1"/>
          <p:nvPr/>
        </p:nvSpPr>
        <p:spPr>
          <a:xfrm>
            <a:off x="887215" y="4640"/>
            <a:ext cx="539366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4.1 Energy Demand Characteristics </a:t>
            </a:r>
            <a:endParaRPr/>
          </a:p>
        </p:txBody>
      </p:sp>
      <p:grpSp>
        <p:nvGrpSpPr>
          <p:cNvPr id="120" name="Google Shape;120;p3"/>
          <p:cNvGrpSpPr/>
          <p:nvPr/>
        </p:nvGrpSpPr>
        <p:grpSpPr>
          <a:xfrm>
            <a:off x="1208868" y="2674749"/>
            <a:ext cx="9783757" cy="2020911"/>
            <a:chOff x="1066800" y="2106478"/>
            <a:chExt cx="9783757" cy="2020911"/>
          </a:xfrm>
        </p:grpSpPr>
        <p:pic>
          <p:nvPicPr>
            <p:cNvPr descr="Factory with solid fill" id="121" name="Google Shape;121;p3"/>
            <p:cNvPicPr preferRelativeResize="0"/>
            <p:nvPr/>
          </p:nvPicPr>
          <p:blipFill rotWithShape="1">
            <a:blip r:embed="rId4">
              <a:alphaModFix/>
            </a:blip>
            <a:srcRect b="0" l="0" r="0" t="0"/>
            <a:stretch/>
          </p:blipFill>
          <p:spPr>
            <a:xfrm>
              <a:off x="1066800" y="2106478"/>
              <a:ext cx="1379349" cy="1392264"/>
            </a:xfrm>
            <a:prstGeom prst="rect">
              <a:avLst/>
            </a:prstGeom>
            <a:noFill/>
            <a:ln>
              <a:noFill/>
            </a:ln>
          </p:spPr>
        </p:pic>
        <p:pic>
          <p:nvPicPr>
            <p:cNvPr descr="Car with solid fill" id="122" name="Google Shape;122;p3"/>
            <p:cNvPicPr preferRelativeResize="0"/>
            <p:nvPr/>
          </p:nvPicPr>
          <p:blipFill rotWithShape="1">
            <a:blip r:embed="rId5">
              <a:alphaModFix/>
            </a:blip>
            <a:srcRect b="0" l="0" r="0" t="0"/>
            <a:stretch/>
          </p:blipFill>
          <p:spPr>
            <a:xfrm>
              <a:off x="7214462" y="2326039"/>
              <a:ext cx="1250195" cy="1301856"/>
            </a:xfrm>
            <a:prstGeom prst="rect">
              <a:avLst/>
            </a:prstGeom>
            <a:noFill/>
            <a:ln>
              <a:noFill/>
            </a:ln>
          </p:spPr>
        </p:pic>
        <p:pic>
          <p:nvPicPr>
            <p:cNvPr descr="Leaf with solid fill" id="123" name="Google Shape;123;p3"/>
            <p:cNvPicPr preferRelativeResize="0"/>
            <p:nvPr/>
          </p:nvPicPr>
          <p:blipFill rotWithShape="1">
            <a:blip r:embed="rId6">
              <a:alphaModFix/>
            </a:blip>
            <a:srcRect b="0" l="0" r="0" t="0"/>
            <a:stretch/>
          </p:blipFill>
          <p:spPr>
            <a:xfrm>
              <a:off x="9281708" y="2352675"/>
              <a:ext cx="1069383" cy="1069383"/>
            </a:xfrm>
            <a:prstGeom prst="rect">
              <a:avLst/>
            </a:prstGeom>
            <a:noFill/>
            <a:ln>
              <a:noFill/>
            </a:ln>
          </p:spPr>
        </p:pic>
        <p:pic>
          <p:nvPicPr>
            <p:cNvPr descr="Shopping cart with solid fill" id="124" name="Google Shape;124;p3"/>
            <p:cNvPicPr preferRelativeResize="0"/>
            <p:nvPr/>
          </p:nvPicPr>
          <p:blipFill rotWithShape="1">
            <a:blip r:embed="rId7">
              <a:alphaModFix/>
            </a:blip>
            <a:srcRect b="0" l="0" r="0" t="0"/>
            <a:stretch/>
          </p:blipFill>
          <p:spPr>
            <a:xfrm>
              <a:off x="5291702" y="2327652"/>
              <a:ext cx="1121045" cy="1095214"/>
            </a:xfrm>
            <a:prstGeom prst="rect">
              <a:avLst/>
            </a:prstGeom>
            <a:noFill/>
            <a:ln>
              <a:noFill/>
            </a:ln>
          </p:spPr>
        </p:pic>
        <p:pic>
          <p:nvPicPr>
            <p:cNvPr descr="House with solid fill" id="125" name="Google Shape;125;p3"/>
            <p:cNvPicPr preferRelativeResize="0"/>
            <p:nvPr/>
          </p:nvPicPr>
          <p:blipFill rotWithShape="1">
            <a:blip r:embed="rId8">
              <a:alphaModFix/>
            </a:blip>
            <a:srcRect b="0" l="0" r="0" t="0"/>
            <a:stretch/>
          </p:blipFill>
          <p:spPr>
            <a:xfrm>
              <a:off x="3213154" y="2225137"/>
              <a:ext cx="1237281" cy="1237281"/>
            </a:xfrm>
            <a:prstGeom prst="rect">
              <a:avLst/>
            </a:prstGeom>
            <a:noFill/>
            <a:ln>
              <a:noFill/>
            </a:ln>
          </p:spPr>
        </p:pic>
        <p:sp>
          <p:nvSpPr>
            <p:cNvPr id="126" name="Google Shape;126;p3"/>
            <p:cNvSpPr/>
            <p:nvPr/>
          </p:nvSpPr>
          <p:spPr>
            <a:xfrm>
              <a:off x="1080943" y="3727279"/>
              <a:ext cx="1335954"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Open Sans"/>
                  <a:ea typeface="Open Sans"/>
                  <a:cs typeface="Open Sans"/>
                  <a:sym typeface="Open Sans"/>
                </a:rPr>
                <a:t>Industrial</a:t>
              </a:r>
              <a:endParaRPr b="1" sz="1800">
                <a:solidFill>
                  <a:srgbClr val="9CC2E5"/>
                </a:solidFill>
                <a:latin typeface="Open Sans"/>
                <a:ea typeface="Open Sans"/>
                <a:cs typeface="Open Sans"/>
                <a:sym typeface="Open Sans"/>
              </a:endParaRPr>
            </a:p>
          </p:txBody>
        </p:sp>
        <p:sp>
          <p:nvSpPr>
            <p:cNvPr id="127" name="Google Shape;127;p3"/>
            <p:cNvSpPr/>
            <p:nvPr/>
          </p:nvSpPr>
          <p:spPr>
            <a:xfrm>
              <a:off x="3108636" y="3727278"/>
              <a:ext cx="162009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Open Sans"/>
                  <a:ea typeface="Open Sans"/>
                  <a:cs typeface="Open Sans"/>
                  <a:sym typeface="Open Sans"/>
                </a:rPr>
                <a:t>Residential</a:t>
              </a:r>
              <a:endParaRPr b="1" sz="1800">
                <a:solidFill>
                  <a:srgbClr val="9CC2E5"/>
                </a:solidFill>
                <a:latin typeface="Open Sans"/>
                <a:ea typeface="Open Sans"/>
                <a:cs typeface="Open Sans"/>
                <a:sym typeface="Open Sans"/>
              </a:endParaRPr>
            </a:p>
          </p:txBody>
        </p:sp>
        <p:sp>
          <p:nvSpPr>
            <p:cNvPr id="128" name="Google Shape;128;p3"/>
            <p:cNvSpPr/>
            <p:nvPr/>
          </p:nvSpPr>
          <p:spPr>
            <a:xfrm>
              <a:off x="4994264" y="3727278"/>
              <a:ext cx="1723411"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Open Sans"/>
                  <a:ea typeface="Open Sans"/>
                  <a:cs typeface="Open Sans"/>
                  <a:sym typeface="Open Sans"/>
                </a:rPr>
                <a:t>Commercial</a:t>
              </a:r>
              <a:endParaRPr b="1" sz="1800">
                <a:solidFill>
                  <a:srgbClr val="9CC2E5"/>
                </a:solidFill>
                <a:latin typeface="Open Sans"/>
                <a:ea typeface="Open Sans"/>
                <a:cs typeface="Open Sans"/>
                <a:sym typeface="Open Sans"/>
              </a:endParaRPr>
            </a:p>
          </p:txBody>
        </p:sp>
        <p:sp>
          <p:nvSpPr>
            <p:cNvPr id="129" name="Google Shape;129;p3"/>
            <p:cNvSpPr/>
            <p:nvPr/>
          </p:nvSpPr>
          <p:spPr>
            <a:xfrm>
              <a:off x="7073621" y="3727279"/>
              <a:ext cx="1529682"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000000"/>
                  </a:solidFill>
                  <a:latin typeface="Open Sans"/>
                  <a:ea typeface="Open Sans"/>
                  <a:cs typeface="Open Sans"/>
                  <a:sym typeface="Open Sans"/>
                </a:rPr>
                <a:t>Transport</a:t>
              </a:r>
              <a:endParaRPr/>
            </a:p>
          </p:txBody>
        </p:sp>
        <p:sp>
          <p:nvSpPr>
            <p:cNvPr id="130" name="Google Shape;130;p3"/>
            <p:cNvSpPr/>
            <p:nvPr/>
          </p:nvSpPr>
          <p:spPr>
            <a:xfrm>
              <a:off x="9088400" y="3727279"/>
              <a:ext cx="1762157"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Open Sans"/>
                  <a:ea typeface="Open Sans"/>
                  <a:cs typeface="Open Sans"/>
                  <a:sym typeface="Open Sans"/>
                </a:rPr>
                <a:t>Agriculture</a:t>
              </a:r>
              <a:endParaRPr b="1" sz="2000">
                <a:solidFill>
                  <a:srgbClr val="000000"/>
                </a:solidFill>
                <a:latin typeface="Open Sans"/>
                <a:ea typeface="Open Sans"/>
                <a:cs typeface="Open Sans"/>
                <a:sym typeface="Open Sans"/>
              </a:endParaRPr>
            </a:p>
          </p:txBody>
        </p:sp>
      </p:grpSp>
      <p:sp>
        <p:nvSpPr>
          <p:cNvPr id="131" name="Google Shape;131;p3"/>
          <p:cNvSpPr/>
          <p:nvPr/>
        </p:nvSpPr>
        <p:spPr>
          <a:xfrm>
            <a:off x="6381978" y="281883"/>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4_Slide3.mp3" id="132" name="Google Shape;132;p3"/>
          <p:cNvPicPr preferRelativeResize="0"/>
          <p:nvPr/>
        </p:nvPicPr>
        <p:blipFill rotWithShape="1">
          <a:blip r:embed="rId9">
            <a:alphaModFix/>
          </a:blip>
          <a:srcRect b="0" l="0" r="0" t="0"/>
          <a:stretch/>
        </p:blipFill>
        <p:spPr>
          <a:xfrm>
            <a:off x="6453343" y="355162"/>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2"/>
                                        </p:tgtEl>
                                        <p:attrNameLst>
                                          <p:attrName>style.visibility</p:attrName>
                                        </p:attrNameLst>
                                      </p:cBhvr>
                                      <p:to>
                                        <p:strVal val="visible"/>
                                      </p:to>
                                    </p:set>
                                    <p:animEffect filter="fade" transition="in">
                                      <p:cBhvr>
                                        <p:cTn dur="5000"/>
                                        <p:tgtEl>
                                          <p:spTgt spid="13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pic>
        <p:nvPicPr>
          <p:cNvPr descr="Graphical user interface, text&#10;&#10;Description automatically generated" id="138" name="Google Shape;138;p4"/>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39" name="Google Shape;139;p4"/>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140" name="Google Shape;140;p4"/>
          <p:cNvSpPr/>
          <p:nvPr/>
        </p:nvSpPr>
        <p:spPr>
          <a:xfrm>
            <a:off x="887215" y="1389619"/>
            <a:ext cx="621792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9CC2E5"/>
                </a:solidFill>
                <a:latin typeface="Open Sans"/>
                <a:ea typeface="Open Sans"/>
                <a:cs typeface="Open Sans"/>
                <a:sym typeface="Open Sans"/>
              </a:rPr>
              <a:t>4.1.2 Variations in Daily Energy Demand </a:t>
            </a:r>
            <a:endParaRPr/>
          </a:p>
        </p:txBody>
      </p:sp>
      <p:sp>
        <p:nvSpPr>
          <p:cNvPr id="141" name="Google Shape;141;p4"/>
          <p:cNvSpPr txBox="1"/>
          <p:nvPr/>
        </p:nvSpPr>
        <p:spPr>
          <a:xfrm>
            <a:off x="887215" y="4640"/>
            <a:ext cx="9002775"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6000"/>
              <a:buFont typeface="Calibri"/>
              <a:buNone/>
            </a:pPr>
            <a:r>
              <a:t/>
            </a:r>
            <a:endParaRPr sz="6000">
              <a:solidFill>
                <a:schemeClr val="dk1"/>
              </a:solidFill>
              <a:latin typeface="Calibri"/>
              <a:ea typeface="Calibri"/>
              <a:cs typeface="Calibri"/>
              <a:sym typeface="Calibri"/>
            </a:endParaRPr>
          </a:p>
        </p:txBody>
      </p:sp>
      <p:sp>
        <p:nvSpPr>
          <p:cNvPr id="142" name="Google Shape;142;p4"/>
          <p:cNvSpPr txBox="1"/>
          <p:nvPr/>
        </p:nvSpPr>
        <p:spPr>
          <a:xfrm>
            <a:off x="887215" y="4640"/>
            <a:ext cx="5543565"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4.1 Energy Demand Characteristics </a:t>
            </a:r>
            <a:endParaRPr/>
          </a:p>
        </p:txBody>
      </p:sp>
      <p:pic>
        <p:nvPicPr>
          <p:cNvPr descr="Chart, line chart&#10;&#10;Description automatically generated" id="143" name="Google Shape;143;p4"/>
          <p:cNvPicPr preferRelativeResize="0"/>
          <p:nvPr>
            <p:ph idx="1" type="body"/>
          </p:nvPr>
        </p:nvPicPr>
        <p:blipFill rotWithShape="1">
          <a:blip r:embed="rId4">
            <a:alphaModFix/>
          </a:blip>
          <a:srcRect b="0" l="0" r="0" t="0"/>
          <a:stretch/>
        </p:blipFill>
        <p:spPr>
          <a:xfrm>
            <a:off x="3180477" y="1914150"/>
            <a:ext cx="5823857" cy="4235903"/>
          </a:xfrm>
          <a:prstGeom prst="rect">
            <a:avLst/>
          </a:prstGeom>
          <a:noFill/>
          <a:ln>
            <a:noFill/>
          </a:ln>
        </p:spPr>
      </p:pic>
      <p:sp>
        <p:nvSpPr>
          <p:cNvPr id="144" name="Google Shape;144;p4"/>
          <p:cNvSpPr txBox="1"/>
          <p:nvPr/>
        </p:nvSpPr>
        <p:spPr>
          <a:xfrm>
            <a:off x="5984426" y="6150053"/>
            <a:ext cx="4309533"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chemeClr val="dk1"/>
                </a:solidFill>
                <a:latin typeface="Open Sans"/>
                <a:ea typeface="Open Sans"/>
                <a:cs typeface="Open Sans"/>
                <a:sym typeface="Open Sans"/>
              </a:rPr>
              <a:t>(Taliotis et al. 2018, </a:t>
            </a:r>
            <a:r>
              <a:rPr lang="en-US" sz="1000" u="sng">
                <a:solidFill>
                  <a:schemeClr val="dk1"/>
                </a:solidFill>
                <a:latin typeface="Open Sans"/>
                <a:ea typeface="Open Sans"/>
                <a:cs typeface="Open Sans"/>
                <a:sym typeface="Open Sans"/>
                <a:hlinkClick r:id="rId5">
                  <a:extLst>
                    <a:ext uri="{A12FA001-AC4F-418D-AE19-62706E023703}">
                      <ahyp:hlinkClr val="tx"/>
                    </a:ext>
                  </a:extLst>
                </a:hlinkClick>
              </a:rPr>
              <a:t>image</a:t>
            </a:r>
            <a:r>
              <a:rPr lang="en-US" sz="1000">
                <a:solidFill>
                  <a:schemeClr val="dk1"/>
                </a:solidFill>
                <a:latin typeface="Open Sans"/>
                <a:ea typeface="Open Sans"/>
                <a:cs typeface="Open Sans"/>
                <a:sym typeface="Open Sans"/>
              </a:rPr>
              <a:t>, licensed under </a:t>
            </a:r>
            <a:r>
              <a:rPr lang="en-US" sz="1000" u="sng">
                <a:solidFill>
                  <a:schemeClr val="dk1"/>
                </a:solidFill>
                <a:latin typeface="Open Sans"/>
                <a:ea typeface="Open Sans"/>
                <a:cs typeface="Open Sans"/>
                <a:sym typeface="Open Sans"/>
                <a:hlinkClick r:id="rId6">
                  <a:extLst>
                    <a:ext uri="{A12FA001-AC4F-418D-AE19-62706E023703}">
                      <ahyp:hlinkClr val="tx"/>
                    </a:ext>
                  </a:extLst>
                </a:hlinkClick>
              </a:rPr>
              <a:t>CC BY 4.0</a:t>
            </a:r>
            <a:r>
              <a:rPr lang="en-US" sz="1000">
                <a:solidFill>
                  <a:schemeClr val="dk1"/>
                </a:solidFill>
                <a:latin typeface="Open Sans"/>
                <a:ea typeface="Open Sans"/>
                <a:cs typeface="Open Sans"/>
                <a:sym typeface="Open Sans"/>
              </a:rPr>
              <a:t>)</a:t>
            </a:r>
            <a:endParaRPr/>
          </a:p>
        </p:txBody>
      </p:sp>
      <p:sp>
        <p:nvSpPr>
          <p:cNvPr id="145" name="Google Shape;145;p4"/>
          <p:cNvSpPr/>
          <p:nvPr/>
        </p:nvSpPr>
        <p:spPr>
          <a:xfrm>
            <a:off x="6381978" y="281883"/>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4_Slide4.mp3" id="146" name="Google Shape;146;p4"/>
          <p:cNvPicPr preferRelativeResize="0"/>
          <p:nvPr/>
        </p:nvPicPr>
        <p:blipFill rotWithShape="1">
          <a:blip r:embed="rId7">
            <a:alphaModFix/>
          </a:blip>
          <a:srcRect b="0" l="0" r="0" t="0"/>
          <a:stretch/>
        </p:blipFill>
        <p:spPr>
          <a:xfrm>
            <a:off x="6453343" y="353248"/>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6"/>
                                        </p:tgtEl>
                                        <p:attrNameLst>
                                          <p:attrName>style.visibility</p:attrName>
                                        </p:attrNameLst>
                                      </p:cBhvr>
                                      <p:to>
                                        <p:strVal val="visible"/>
                                      </p:to>
                                    </p:set>
                                    <p:animEffect filter="fade" transition="in">
                                      <p:cBhvr>
                                        <p:cTn dur="5000"/>
                                        <p:tgtEl>
                                          <p:spTgt spid="14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pic>
        <p:nvPicPr>
          <p:cNvPr descr="Graphical user interface, text&#10;&#10;Description automatically generated" id="152" name="Google Shape;152;p5"/>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53" name="Google Shape;153;p5"/>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154" name="Google Shape;154;p5"/>
          <p:cNvSpPr/>
          <p:nvPr/>
        </p:nvSpPr>
        <p:spPr>
          <a:xfrm>
            <a:off x="887215" y="1389619"/>
            <a:ext cx="621792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9CC2E5"/>
                </a:solidFill>
                <a:latin typeface="Open Sans"/>
                <a:ea typeface="Open Sans"/>
                <a:cs typeface="Open Sans"/>
                <a:sym typeface="Open Sans"/>
              </a:rPr>
              <a:t>4.1.3 Importance of Sector-Specific Demands </a:t>
            </a:r>
            <a:endParaRPr/>
          </a:p>
        </p:txBody>
      </p:sp>
      <p:sp>
        <p:nvSpPr>
          <p:cNvPr id="155" name="Google Shape;155;p5"/>
          <p:cNvSpPr txBox="1"/>
          <p:nvPr/>
        </p:nvSpPr>
        <p:spPr>
          <a:xfrm>
            <a:off x="887216" y="4640"/>
            <a:ext cx="5603526"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4.1 Energy Demand Characteristics </a:t>
            </a:r>
            <a:endParaRPr/>
          </a:p>
        </p:txBody>
      </p:sp>
      <p:pic>
        <p:nvPicPr>
          <p:cNvPr descr="Chart, line chart&#10;&#10;Description automatically generated" id="156" name="Google Shape;156;p5"/>
          <p:cNvPicPr preferRelativeResize="0"/>
          <p:nvPr>
            <p:ph idx="1" type="body"/>
          </p:nvPr>
        </p:nvPicPr>
        <p:blipFill rotWithShape="1">
          <a:blip r:embed="rId4">
            <a:alphaModFix/>
          </a:blip>
          <a:srcRect b="0" l="0" r="0" t="0"/>
          <a:stretch/>
        </p:blipFill>
        <p:spPr>
          <a:xfrm>
            <a:off x="1200150" y="1901032"/>
            <a:ext cx="9058455" cy="3884224"/>
          </a:xfrm>
          <a:prstGeom prst="rect">
            <a:avLst/>
          </a:prstGeom>
          <a:noFill/>
          <a:ln>
            <a:noFill/>
          </a:ln>
        </p:spPr>
      </p:pic>
      <p:sp>
        <p:nvSpPr>
          <p:cNvPr id="157" name="Google Shape;157;p5"/>
          <p:cNvSpPr txBox="1"/>
          <p:nvPr/>
        </p:nvSpPr>
        <p:spPr>
          <a:xfrm>
            <a:off x="7015631" y="5594382"/>
            <a:ext cx="3548332"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chemeClr val="dk1"/>
                </a:solidFill>
                <a:latin typeface="Calibri"/>
                <a:ea typeface="Calibri"/>
                <a:cs typeface="Calibri"/>
                <a:sym typeface="Calibri"/>
              </a:rPr>
              <a:t>(Olaniyan et al. (2018), </a:t>
            </a:r>
            <a:r>
              <a:rPr lang="en-US" sz="1000" u="sng">
                <a:solidFill>
                  <a:schemeClr val="dk1"/>
                </a:solidFill>
                <a:latin typeface="Calibri"/>
                <a:ea typeface="Calibri"/>
                <a:cs typeface="Calibri"/>
                <a:sym typeface="Calibri"/>
                <a:hlinkClick r:id="rId5">
                  <a:extLst>
                    <a:ext uri="{A12FA001-AC4F-418D-AE19-62706E023703}">
                      <ahyp:hlinkClr val="tx"/>
                    </a:ext>
                  </a:extLst>
                </a:hlinkClick>
              </a:rPr>
              <a:t>image</a:t>
            </a:r>
            <a:r>
              <a:rPr lang="en-US" sz="1000">
                <a:solidFill>
                  <a:schemeClr val="dk1"/>
                </a:solidFill>
                <a:latin typeface="Calibri"/>
                <a:ea typeface="Calibri"/>
                <a:cs typeface="Calibri"/>
                <a:sym typeface="Calibri"/>
              </a:rPr>
              <a:t>, licensed under </a:t>
            </a:r>
            <a:r>
              <a:rPr lang="en-US" sz="1000" u="sng">
                <a:solidFill>
                  <a:schemeClr val="dk1"/>
                </a:solidFill>
                <a:latin typeface="Calibri"/>
                <a:ea typeface="Calibri"/>
                <a:cs typeface="Calibri"/>
                <a:sym typeface="Calibri"/>
                <a:hlinkClick r:id="rId6">
                  <a:extLst>
                    <a:ext uri="{A12FA001-AC4F-418D-AE19-62706E023703}">
                      <ahyp:hlinkClr val="tx"/>
                    </a:ext>
                  </a:extLst>
                </a:hlinkClick>
              </a:rPr>
              <a:t>CC BY 4.0</a:t>
            </a:r>
            <a:r>
              <a:rPr lang="en-US" sz="1000">
                <a:solidFill>
                  <a:schemeClr val="dk1"/>
                </a:solidFill>
                <a:latin typeface="Calibri"/>
                <a:ea typeface="Calibri"/>
                <a:cs typeface="Calibri"/>
                <a:sym typeface="Calibri"/>
              </a:rPr>
              <a:t>)</a:t>
            </a:r>
            <a:endParaRPr/>
          </a:p>
        </p:txBody>
      </p:sp>
      <p:sp>
        <p:nvSpPr>
          <p:cNvPr id="158" name="Google Shape;158;p5"/>
          <p:cNvSpPr/>
          <p:nvPr/>
        </p:nvSpPr>
        <p:spPr>
          <a:xfrm>
            <a:off x="6381978" y="281883"/>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4_Slide5.mp3" id="159" name="Google Shape;159;p5"/>
          <p:cNvPicPr preferRelativeResize="0"/>
          <p:nvPr/>
        </p:nvPicPr>
        <p:blipFill rotWithShape="1">
          <a:blip r:embed="rId7">
            <a:alphaModFix/>
          </a:blip>
          <a:srcRect b="0" l="0" r="0" t="0"/>
          <a:stretch/>
        </p:blipFill>
        <p:spPr>
          <a:xfrm>
            <a:off x="6453343" y="353248"/>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9"/>
                                        </p:tgtEl>
                                        <p:attrNameLst>
                                          <p:attrName>style.visibility</p:attrName>
                                        </p:attrNameLst>
                                      </p:cBhvr>
                                      <p:to>
                                        <p:strVal val="visible"/>
                                      </p:to>
                                    </p:set>
                                    <p:animEffect filter="fade" transition="in">
                                      <p:cBhvr>
                                        <p:cTn dur="5000"/>
                                        <p:tgtEl>
                                          <p:spTgt spid="15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pic>
        <p:nvPicPr>
          <p:cNvPr descr="Graphical user interface, text&#10;&#10;Description automatically generated" id="165" name="Google Shape;165;p6"/>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66" name="Google Shape;166;p6"/>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167" name="Google Shape;167;p6"/>
          <p:cNvSpPr/>
          <p:nvPr/>
        </p:nvSpPr>
        <p:spPr>
          <a:xfrm>
            <a:off x="887215" y="1389619"/>
            <a:ext cx="621792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9CC2E5"/>
                </a:solidFill>
                <a:latin typeface="Open Sans"/>
                <a:ea typeface="Open Sans"/>
                <a:cs typeface="Open Sans"/>
                <a:sym typeface="Open Sans"/>
              </a:rPr>
              <a:t>4.1.4 Long-Term Variations in Energy Demands </a:t>
            </a:r>
            <a:endParaRPr/>
          </a:p>
        </p:txBody>
      </p:sp>
      <p:sp>
        <p:nvSpPr>
          <p:cNvPr id="168" name="Google Shape;168;p6"/>
          <p:cNvSpPr txBox="1"/>
          <p:nvPr/>
        </p:nvSpPr>
        <p:spPr>
          <a:xfrm>
            <a:off x="887215" y="4640"/>
            <a:ext cx="543863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4.1 Energy Demand Characteristics </a:t>
            </a:r>
            <a:endParaRPr/>
          </a:p>
        </p:txBody>
      </p:sp>
      <p:pic>
        <p:nvPicPr>
          <p:cNvPr descr="Chart, line chart&#10;&#10;Description automatically generated" id="169" name="Google Shape;169;p6"/>
          <p:cNvPicPr preferRelativeResize="0"/>
          <p:nvPr/>
        </p:nvPicPr>
        <p:blipFill rotWithShape="1">
          <a:blip r:embed="rId4">
            <a:alphaModFix/>
          </a:blip>
          <a:srcRect b="0" l="0" r="0" t="0"/>
          <a:stretch/>
        </p:blipFill>
        <p:spPr>
          <a:xfrm>
            <a:off x="3042250" y="1897093"/>
            <a:ext cx="5561161" cy="4170870"/>
          </a:xfrm>
          <a:prstGeom prst="rect">
            <a:avLst/>
          </a:prstGeom>
          <a:noFill/>
          <a:ln>
            <a:noFill/>
          </a:ln>
        </p:spPr>
      </p:pic>
      <p:sp>
        <p:nvSpPr>
          <p:cNvPr id="170" name="Google Shape;170;p6"/>
          <p:cNvSpPr/>
          <p:nvPr/>
        </p:nvSpPr>
        <p:spPr>
          <a:xfrm>
            <a:off x="6381978" y="281883"/>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4_Slide6.mp3" id="171" name="Google Shape;171;p6"/>
          <p:cNvPicPr preferRelativeResize="0"/>
          <p:nvPr/>
        </p:nvPicPr>
        <p:blipFill rotWithShape="1">
          <a:blip r:embed="rId5">
            <a:alphaModFix/>
          </a:blip>
          <a:srcRect b="0" l="0" r="0" t="0"/>
          <a:stretch/>
        </p:blipFill>
        <p:spPr>
          <a:xfrm>
            <a:off x="6453343" y="353248"/>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1"/>
                                        </p:tgtEl>
                                        <p:attrNameLst>
                                          <p:attrName>style.visibility</p:attrName>
                                        </p:attrNameLst>
                                      </p:cBhvr>
                                      <p:to>
                                        <p:strVal val="visible"/>
                                      </p:to>
                                    </p:set>
                                    <p:animEffect filter="fade" transition="in">
                                      <p:cBhvr>
                                        <p:cTn dur="5000"/>
                                        <p:tgtEl>
                                          <p:spTgt spid="1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pic>
        <p:nvPicPr>
          <p:cNvPr descr="Graphical user interface, text&#10;&#10;Description automatically generated" id="177" name="Google Shape;177;p7"/>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78" name="Google Shape;178;p7"/>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179" name="Google Shape;179;p7"/>
          <p:cNvSpPr/>
          <p:nvPr/>
        </p:nvSpPr>
        <p:spPr>
          <a:xfrm>
            <a:off x="887215" y="1389619"/>
            <a:ext cx="621792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9CC2E5"/>
                </a:solidFill>
                <a:latin typeface="Open Sans"/>
                <a:ea typeface="Open Sans"/>
                <a:cs typeface="Open Sans"/>
                <a:sym typeface="Open Sans"/>
              </a:rPr>
              <a:t>4.1.5 Capacity Expansion Planning </a:t>
            </a:r>
            <a:endParaRPr/>
          </a:p>
        </p:txBody>
      </p:sp>
      <p:sp>
        <p:nvSpPr>
          <p:cNvPr id="180" name="Google Shape;180;p7"/>
          <p:cNvSpPr txBox="1"/>
          <p:nvPr/>
        </p:nvSpPr>
        <p:spPr>
          <a:xfrm>
            <a:off x="887215" y="4640"/>
            <a:ext cx="540865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4.1 Energy Demand Characteristics </a:t>
            </a:r>
            <a:endParaRPr/>
          </a:p>
        </p:txBody>
      </p:sp>
      <p:pic>
        <p:nvPicPr>
          <p:cNvPr descr="A picture containing chart&#10;&#10;Description automatically generated" id="181" name="Google Shape;181;p7"/>
          <p:cNvPicPr preferRelativeResize="0"/>
          <p:nvPr>
            <p:ph idx="1" type="body"/>
          </p:nvPr>
        </p:nvPicPr>
        <p:blipFill rotWithShape="1">
          <a:blip r:embed="rId4">
            <a:alphaModFix/>
          </a:blip>
          <a:srcRect b="0" l="0" r="0" t="0"/>
          <a:stretch/>
        </p:blipFill>
        <p:spPr>
          <a:xfrm>
            <a:off x="2620737" y="1939131"/>
            <a:ext cx="6964134" cy="4165146"/>
          </a:xfrm>
          <a:prstGeom prst="rect">
            <a:avLst/>
          </a:prstGeom>
          <a:noFill/>
          <a:ln>
            <a:noFill/>
          </a:ln>
        </p:spPr>
      </p:pic>
      <p:sp>
        <p:nvSpPr>
          <p:cNvPr id="182" name="Google Shape;182;p7"/>
          <p:cNvSpPr txBox="1"/>
          <p:nvPr/>
        </p:nvSpPr>
        <p:spPr>
          <a:xfrm>
            <a:off x="6578902" y="6104277"/>
            <a:ext cx="4309533"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chemeClr val="dk1"/>
                </a:solidFill>
                <a:latin typeface="Open Sans"/>
                <a:ea typeface="Open Sans"/>
                <a:cs typeface="Open Sans"/>
                <a:sym typeface="Open Sans"/>
              </a:rPr>
              <a:t>(Taliotis et al. 2018, </a:t>
            </a:r>
            <a:r>
              <a:rPr lang="en-US" sz="1000" u="sng">
                <a:solidFill>
                  <a:schemeClr val="dk1"/>
                </a:solidFill>
                <a:latin typeface="Open Sans"/>
                <a:ea typeface="Open Sans"/>
                <a:cs typeface="Open Sans"/>
                <a:sym typeface="Open Sans"/>
                <a:hlinkClick r:id="rId5">
                  <a:extLst>
                    <a:ext uri="{A12FA001-AC4F-418D-AE19-62706E023703}">
                      <ahyp:hlinkClr val="tx"/>
                    </a:ext>
                  </a:extLst>
                </a:hlinkClick>
              </a:rPr>
              <a:t>image</a:t>
            </a:r>
            <a:r>
              <a:rPr lang="en-US" sz="1000">
                <a:solidFill>
                  <a:schemeClr val="dk1"/>
                </a:solidFill>
                <a:latin typeface="Open Sans"/>
                <a:ea typeface="Open Sans"/>
                <a:cs typeface="Open Sans"/>
                <a:sym typeface="Open Sans"/>
              </a:rPr>
              <a:t>, licensed under </a:t>
            </a:r>
            <a:r>
              <a:rPr lang="en-US" sz="1000" u="sng">
                <a:solidFill>
                  <a:schemeClr val="dk1"/>
                </a:solidFill>
                <a:latin typeface="Open Sans"/>
                <a:ea typeface="Open Sans"/>
                <a:cs typeface="Open Sans"/>
                <a:sym typeface="Open Sans"/>
                <a:hlinkClick r:id="rId6">
                  <a:extLst>
                    <a:ext uri="{A12FA001-AC4F-418D-AE19-62706E023703}">
                      <ahyp:hlinkClr val="tx"/>
                    </a:ext>
                  </a:extLst>
                </a:hlinkClick>
              </a:rPr>
              <a:t>CC BY 4.0</a:t>
            </a:r>
            <a:r>
              <a:rPr lang="en-US" sz="1000">
                <a:solidFill>
                  <a:schemeClr val="dk1"/>
                </a:solidFill>
                <a:latin typeface="Open Sans"/>
                <a:ea typeface="Open Sans"/>
                <a:cs typeface="Open Sans"/>
                <a:sym typeface="Open Sans"/>
              </a:rPr>
              <a:t>)</a:t>
            </a:r>
            <a:endParaRPr/>
          </a:p>
        </p:txBody>
      </p:sp>
      <p:sp>
        <p:nvSpPr>
          <p:cNvPr id="183" name="Google Shape;183;p7"/>
          <p:cNvSpPr/>
          <p:nvPr/>
        </p:nvSpPr>
        <p:spPr>
          <a:xfrm>
            <a:off x="6381978" y="281883"/>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4_Slide7.mp3" id="184" name="Google Shape;184;p7"/>
          <p:cNvPicPr preferRelativeResize="0"/>
          <p:nvPr/>
        </p:nvPicPr>
        <p:blipFill rotWithShape="1">
          <a:blip r:embed="rId7">
            <a:alphaModFix/>
          </a:blip>
          <a:srcRect b="0" l="0" r="0" t="0"/>
          <a:stretch/>
        </p:blipFill>
        <p:spPr>
          <a:xfrm>
            <a:off x="6453343" y="347323"/>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4"/>
                                        </p:tgtEl>
                                        <p:attrNameLst>
                                          <p:attrName>style.visibility</p:attrName>
                                        </p:attrNameLst>
                                      </p:cBhvr>
                                      <p:to>
                                        <p:strVal val="visible"/>
                                      </p:to>
                                    </p:set>
                                    <p:animEffect filter="fade" transition="in">
                                      <p:cBhvr>
                                        <p:cTn dur="5000"/>
                                        <p:tgtEl>
                                          <p:spTgt spid="18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8"/>
          <p:cNvSpPr txBox="1"/>
          <p:nvPr/>
        </p:nvSpPr>
        <p:spPr>
          <a:xfrm>
            <a:off x="747853" y="4067268"/>
            <a:ext cx="8050696" cy="369332"/>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lang="en-US" sz="1800">
                <a:solidFill>
                  <a:schemeClr val="lt1"/>
                </a:solidFill>
                <a:latin typeface="Open Sans ExtraBold"/>
                <a:ea typeface="Open Sans ExtraBold"/>
                <a:cs typeface="Open Sans ExtraBold"/>
                <a:sym typeface="Open Sans ExtraBold"/>
              </a:rPr>
              <a:t>Course Name</a:t>
            </a:r>
            <a:endParaRPr b="1" sz="1800">
              <a:solidFill>
                <a:schemeClr val="lt1"/>
              </a:solidFill>
              <a:latin typeface="Open Sans ExtraBold"/>
              <a:ea typeface="Open Sans ExtraBold"/>
              <a:cs typeface="Open Sans ExtraBold"/>
              <a:sym typeface="Open Sans ExtraBold"/>
            </a:endParaRPr>
          </a:p>
        </p:txBody>
      </p:sp>
      <p:sp>
        <p:nvSpPr>
          <p:cNvPr id="190" name="Google Shape;190;p8"/>
          <p:cNvSpPr txBox="1"/>
          <p:nvPr/>
        </p:nvSpPr>
        <p:spPr>
          <a:xfrm>
            <a:off x="735496" y="4391402"/>
            <a:ext cx="5801228" cy="1323439"/>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lang="en-US" sz="4000">
                <a:solidFill>
                  <a:schemeClr val="dk1"/>
                </a:solidFill>
                <a:latin typeface="Open Sans ExtraBold"/>
                <a:ea typeface="Open Sans ExtraBold"/>
                <a:cs typeface="Open Sans ExtraBold"/>
                <a:sym typeface="Open Sans ExtraBold"/>
              </a:rPr>
              <a:t>MINI LECTURE NUMBER &amp; NAME</a:t>
            </a:r>
            <a:endParaRPr b="1" sz="8800">
              <a:solidFill>
                <a:schemeClr val="dk1"/>
              </a:solidFill>
              <a:latin typeface="Open Sans ExtraBold"/>
              <a:ea typeface="Open Sans ExtraBold"/>
              <a:cs typeface="Open Sans ExtraBold"/>
              <a:sym typeface="Open Sans ExtraBold"/>
            </a:endParaRPr>
          </a:p>
        </p:txBody>
      </p:sp>
      <p:sp>
        <p:nvSpPr>
          <p:cNvPr id="191" name="Google Shape;191;p8"/>
          <p:cNvSpPr txBox="1"/>
          <p:nvPr/>
        </p:nvSpPr>
        <p:spPr>
          <a:xfrm>
            <a:off x="735496" y="5628342"/>
            <a:ext cx="8050696" cy="523220"/>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i="1" lang="en-US" sz="2800">
                <a:solidFill>
                  <a:schemeClr val="lt1"/>
                </a:solidFill>
                <a:latin typeface="Open Sans"/>
                <a:ea typeface="Open Sans"/>
                <a:cs typeface="Open Sans"/>
                <a:sym typeface="Open Sans"/>
              </a:rPr>
              <a:t>Mini Lecture Learning Objective</a:t>
            </a:r>
            <a:endParaRPr b="1" i="1" sz="2800">
              <a:solidFill>
                <a:schemeClr val="lt1"/>
              </a:solidFill>
              <a:latin typeface="Open Sans"/>
              <a:ea typeface="Open Sans"/>
              <a:cs typeface="Open Sans"/>
              <a:sym typeface="Open Sans"/>
            </a:endParaRPr>
          </a:p>
        </p:txBody>
      </p:sp>
      <p:pic>
        <p:nvPicPr>
          <p:cNvPr id="192" name="Google Shape;192;p8"/>
          <p:cNvPicPr preferRelativeResize="0"/>
          <p:nvPr/>
        </p:nvPicPr>
        <p:blipFill rotWithShape="1">
          <a:blip r:embed="rId3">
            <a:alphaModFix/>
          </a:blip>
          <a:srcRect b="0" l="0" r="0" t="0"/>
          <a:stretch/>
        </p:blipFill>
        <p:spPr>
          <a:xfrm>
            <a:off x="0" y="679"/>
            <a:ext cx="12192000" cy="6858000"/>
          </a:xfrm>
          <a:prstGeom prst="rect">
            <a:avLst/>
          </a:prstGeom>
          <a:noFill/>
          <a:ln>
            <a:noFill/>
          </a:ln>
        </p:spPr>
      </p:pic>
      <p:sp>
        <p:nvSpPr>
          <p:cNvPr id="193" name="Google Shape;193;p8"/>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194" name="Google Shape;194;p8"/>
          <p:cNvSpPr txBox="1"/>
          <p:nvPr/>
        </p:nvSpPr>
        <p:spPr>
          <a:xfrm>
            <a:off x="887215" y="335319"/>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Lecture 4.1 References</a:t>
            </a:r>
            <a:endParaRPr/>
          </a:p>
        </p:txBody>
      </p:sp>
      <p:sp>
        <p:nvSpPr>
          <p:cNvPr id="195" name="Google Shape;195;p8"/>
          <p:cNvSpPr txBox="1"/>
          <p:nvPr/>
        </p:nvSpPr>
        <p:spPr>
          <a:xfrm>
            <a:off x="929196" y="2046304"/>
            <a:ext cx="5302928" cy="3693319"/>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1800"/>
              <a:buFont typeface="Open Sans"/>
              <a:buAutoNum type="arabicPeriod"/>
            </a:pPr>
            <a:r>
              <a:rPr lang="en-US" sz="1800">
                <a:solidFill>
                  <a:schemeClr val="dk1"/>
                </a:solidFill>
                <a:latin typeface="Open Sans"/>
                <a:ea typeface="Open Sans"/>
                <a:cs typeface="Open Sans"/>
                <a:sym typeface="Open Sans"/>
              </a:rPr>
              <a:t>Taliotis, Constantinos, Gardumi, Francesco, Shivakumar, Abhishek, Sridharan, Vignesh, Ramos, Eunice, Beltramo, Agnese, … Howells, Mark. (2018, November). Defining final energy demands in OSeMOSYS. Zenodo. </a:t>
            </a:r>
            <a:r>
              <a:rPr lang="en-US" sz="1800" u="sng">
                <a:solidFill>
                  <a:schemeClr val="dk1"/>
                </a:solidFill>
                <a:latin typeface="Open Sans"/>
                <a:ea typeface="Open Sans"/>
                <a:cs typeface="Open Sans"/>
                <a:sym typeface="Open Sans"/>
                <a:hlinkClick r:id="rId4">
                  <a:extLst>
                    <a:ext uri="{A12FA001-AC4F-418D-AE19-62706E023703}">
                      <ahyp:hlinkClr val="tx"/>
                    </a:ext>
                  </a:extLst>
                </a:hlinkClick>
              </a:rPr>
              <a:t>http://doi.org/10.5281/zenodo.4559206</a:t>
            </a:r>
            <a:r>
              <a:rPr lang="en-US" sz="1800">
                <a:solidFill>
                  <a:schemeClr val="dk1"/>
                </a:solidFill>
                <a:latin typeface="Open Sans"/>
                <a:ea typeface="Open Sans"/>
                <a:cs typeface="Open Sans"/>
                <a:sym typeface="Open Sans"/>
              </a:rPr>
              <a:t> </a:t>
            </a:r>
            <a:endParaRPr/>
          </a:p>
          <a:p>
            <a:pPr indent="-342900" lvl="0" marL="342900" marR="0" rtl="0" algn="l">
              <a:spcBef>
                <a:spcPts val="0"/>
              </a:spcBef>
              <a:spcAft>
                <a:spcPts val="0"/>
              </a:spcAft>
              <a:buClr>
                <a:schemeClr val="dk1"/>
              </a:buClr>
              <a:buSzPts val="1800"/>
              <a:buFont typeface="Open Sans"/>
              <a:buAutoNum type="arabicPeriod"/>
            </a:pPr>
            <a:r>
              <a:rPr lang="en-US" sz="1800">
                <a:solidFill>
                  <a:schemeClr val="dk1"/>
                </a:solidFill>
                <a:latin typeface="Open Sans"/>
                <a:ea typeface="Open Sans"/>
                <a:cs typeface="Open Sans"/>
                <a:sym typeface="Open Sans"/>
              </a:rPr>
              <a:t>Olaniyan K, McLellan B, Ogata S, Tezuka T. Estimating Residential Electricity Consumption in Nigeria to Support Energy Transitions. Sustainability [Internet]. 2018 May 5;10(5):1440. Available from: </a:t>
            </a:r>
            <a:r>
              <a:rPr lang="en-US" sz="1800" u="sng">
                <a:solidFill>
                  <a:schemeClr val="dk1"/>
                </a:solidFill>
                <a:latin typeface="Open Sans"/>
                <a:ea typeface="Open Sans"/>
                <a:cs typeface="Open Sans"/>
                <a:sym typeface="Open Sans"/>
                <a:hlinkClick r:id="rId5">
                  <a:extLst>
                    <a:ext uri="{A12FA001-AC4F-418D-AE19-62706E023703}">
                      <ahyp:hlinkClr val="tx"/>
                    </a:ext>
                  </a:extLst>
                </a:hlinkClick>
              </a:rPr>
              <a:t>http://www.mdpi.com/2071-1050/10/5/1440</a:t>
            </a:r>
            <a:r>
              <a:rPr lang="en-US" sz="1800">
                <a:solidFill>
                  <a:schemeClr val="dk1"/>
                </a:solidFill>
                <a:latin typeface="Open Sans"/>
                <a:ea typeface="Open Sans"/>
                <a:cs typeface="Open Sans"/>
                <a:sym typeface="Open Sans"/>
              </a:rPr>
              <a:t> </a:t>
            </a:r>
            <a:endParaRPr/>
          </a:p>
          <a:p>
            <a:pPr indent="-228600" lvl="0" marL="34290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Tree>
  </p:cSld>
  <p:clrMapOvr>
    <a:masterClrMapping/>
  </p:clrMapOvr>
  <p:transition spd="slow">
    <p:push/>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pic>
        <p:nvPicPr>
          <p:cNvPr descr="Graphical user interface, text&#10;&#10;Description automatically generated" id="201" name="Google Shape;201;p9"/>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02" name="Google Shape;202;p9"/>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203" name="Google Shape;203;p9"/>
          <p:cNvSpPr/>
          <p:nvPr/>
        </p:nvSpPr>
        <p:spPr>
          <a:xfrm>
            <a:off x="887215" y="1389619"/>
            <a:ext cx="621792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9CC2E5"/>
                </a:solidFill>
                <a:latin typeface="Open Sans"/>
                <a:ea typeface="Open Sans"/>
                <a:cs typeface="Open Sans"/>
                <a:sym typeface="Open Sans"/>
              </a:rPr>
              <a:t>4.2.1 Energy Demands in Reference Energy Systems </a:t>
            </a:r>
            <a:endParaRPr/>
          </a:p>
        </p:txBody>
      </p:sp>
      <p:sp>
        <p:nvSpPr>
          <p:cNvPr id="204" name="Google Shape;204;p9"/>
          <p:cNvSpPr txBox="1"/>
          <p:nvPr/>
        </p:nvSpPr>
        <p:spPr>
          <a:xfrm>
            <a:off x="887215" y="4640"/>
            <a:ext cx="5668790"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4.2 Energy Demands in Modelling </a:t>
            </a:r>
            <a:endParaRPr/>
          </a:p>
        </p:txBody>
      </p:sp>
      <p:pic>
        <p:nvPicPr>
          <p:cNvPr descr="Diagram, schematic&#10;&#10;Description automatically generated" id="205" name="Google Shape;205;p9"/>
          <p:cNvPicPr preferRelativeResize="0"/>
          <p:nvPr>
            <p:ph idx="1" type="body"/>
          </p:nvPr>
        </p:nvPicPr>
        <p:blipFill rotWithShape="1">
          <a:blip r:embed="rId4">
            <a:alphaModFix/>
          </a:blip>
          <a:srcRect b="0" l="0" r="0" t="0"/>
          <a:stretch/>
        </p:blipFill>
        <p:spPr>
          <a:xfrm>
            <a:off x="1650732" y="1753739"/>
            <a:ext cx="8890536" cy="4509488"/>
          </a:xfrm>
          <a:prstGeom prst="rect">
            <a:avLst/>
          </a:prstGeom>
          <a:noFill/>
          <a:ln>
            <a:noFill/>
          </a:ln>
        </p:spPr>
      </p:pic>
      <p:sp>
        <p:nvSpPr>
          <p:cNvPr id="206" name="Google Shape;206;p9"/>
          <p:cNvSpPr/>
          <p:nvPr/>
        </p:nvSpPr>
        <p:spPr>
          <a:xfrm>
            <a:off x="6627370" y="281883"/>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4_Slide9.mp3" id="207" name="Google Shape;207;p9"/>
          <p:cNvPicPr preferRelativeResize="0"/>
          <p:nvPr/>
        </p:nvPicPr>
        <p:blipFill rotWithShape="1">
          <a:blip r:embed="rId5">
            <a:alphaModFix/>
          </a:blip>
          <a:srcRect b="0" l="0" r="0" t="0"/>
          <a:stretch/>
        </p:blipFill>
        <p:spPr>
          <a:xfrm>
            <a:off x="6698735" y="357409"/>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7"/>
                                        </p:tgtEl>
                                        <p:attrNameLst>
                                          <p:attrName>style.visibility</p:attrName>
                                        </p:attrNameLst>
                                      </p:cBhvr>
                                      <p:to>
                                        <p:strVal val="visible"/>
                                      </p:to>
                                    </p:set>
                                    <p:animEffect filter="fade" transition="in">
                                      <p:cBhvr>
                                        <p:cTn dur="5000"/>
                                        <p:tgtEl>
                                          <p:spTgt spid="2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2021-02-10T16:48:02Z</dcterms:created>
  <dc:creator>Sarel Greyling</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0x010100633F727AA7180443A862CD9A25741398</vt:lpwstr>
  </property>
</Properties>
</file>