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handoutMasterIdLst>
    <p:handoutMasterId r:id="rId23"/>
  </p:handoutMasterIdLst>
  <p:sldIdLst>
    <p:sldId id="419" r:id="rId5"/>
    <p:sldId id="389" r:id="rId6"/>
    <p:sldId id="479" r:id="rId7"/>
    <p:sldId id="478" r:id="rId8"/>
    <p:sldId id="464" r:id="rId9"/>
    <p:sldId id="465" r:id="rId10"/>
    <p:sldId id="480" r:id="rId11"/>
    <p:sldId id="466" r:id="rId12"/>
    <p:sldId id="467" r:id="rId13"/>
    <p:sldId id="482" r:id="rId14"/>
    <p:sldId id="468" r:id="rId15"/>
    <p:sldId id="469" r:id="rId16"/>
    <p:sldId id="484" r:id="rId17"/>
    <p:sldId id="486" r:id="rId18"/>
    <p:sldId id="457" r:id="rId19"/>
    <p:sldId id="448" r:id="rId20"/>
    <p:sldId id="293" r:id="rId2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18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indeurope.org/about-wind/wind-basics/" TargetMode="External"/><Relationship Id="rId7" Type="http://schemas.openxmlformats.org/officeDocument/2006/relationships/hyperlink" Target="https://www.sciencedirect.com/science/article/pii/S136403212200017X"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windsystemsmag.com/harnessing-ai-for-strategic-advantage-in-wind-energy/" TargetMode="External"/><Relationship Id="rId5" Type="http://schemas.openxmlformats.org/officeDocument/2006/relationships/hyperlink" Target="https://www.gwec.net/reports/globalwindreport" TargetMode="External"/><Relationship Id="rId4" Type="http://schemas.openxmlformats.org/officeDocument/2006/relationships/hyperlink" Target="https://energy.ec.europa.eu/topics/renewable-energy/eu-wind-energy_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ergy.ec.europa.eu/topics/renewable-energy/solar-energy_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smart-cities-marketplace.ec.europa.eu/news-and-events/news/2024/updated-solution-booklet-pv-and-battery" TargetMode="External"/><Relationship Id="rId5" Type="http://schemas.openxmlformats.org/officeDocument/2006/relationships/hyperlink" Target="https://www.irena.org/Energy-Transition/Technology/Energy-Storage" TargetMode="External"/><Relationship Id="rId4" Type="http://schemas.openxmlformats.org/officeDocument/2006/relationships/hyperlink" Target="https://www.alphaess.com/the-ultimate-guide-to-energy-storage-terminology:-key-terms-and-concepts-explained"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jojusolar.co.uk/case-studies/tesla-powerwal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weforum.org/stories/2023/05/renewable-energy-incentives-households-countri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very1.energy/learning-materials" TargetMode="External"/><Relationship Id="rId4" Type="http://schemas.openxmlformats.org/officeDocument/2006/relationships/hyperlink" Target="https://www.open.edu/openlearncreate/course/index.php?categoryid=1459"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flickr.com/photos/149368236@N06/33496772910/in/photolist-T2ZHzq-fGwupJ-Bkg5jr-2mtYgB5-2mu896t-q3WFYk-xNEiCZ-2osVkot-q1QC4S-2ij1mQ5-7E1YnV-2oikYa5-2pxqmEQ-2osVrKB-2osStGV-7VvsXg-Ky81jR-Af3ujk-2osWmcZ-nMf2gx-nv3mkn-qauZzM-2nMZ8xQ-tQkUUB-SobJBe-2osSwi1-2bbxqbS-defSCN-dj4r3g-T2ZH9f-7atCb1-Ap6LRH-mfKkMF-CbHjdX-2osXHv2-yt2MdK-2osSusc-2o694Xz-2osSwsV-2njE86c-2osXsvz-zisew3-8188pD-z4eJK6-EkGvDN-2osVt8M-dj4rkX-q1QBYG-2osSBFq-2oDiED2"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2.0/" TargetMode="External"/><Relationship Id="rId12" Type="http://schemas.openxmlformats.org/officeDocument/2006/relationships/hyperlink" Target="https://www.flickr.com/photos/rjw1/6702740359/in/photolist-Dv28A-6QpueS-okTA-5UjCyB-bdiibX-4YHDDh-4u6NSr-4ZKdjS-gJcqG7-7Jknc2-aFkUG4-6wbE7B-8RFNTi-6Cj1cF-dd8Jxm-uEJ6H1-2e8kgN9-5TXvNe-x1rBd-oA9KZk-hpDY2-9c1DLX-eJ2PR-qkFVKE-7VfUWJ-h95ZT-8QzRTc-9R17Eo-3ppN9-89SyN4-8PD7n4-9Z5f1L-9p1XzW-o74fzs-6bRLLQ-gZMLcb-4n25fT-cjg6hN-WXJM89-9Rr7Z4-6aUxEF-ebNYMA-6NuwyV-bmLYnG-4CCfd9-6bNKEz-9pTg2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flickr.com/photos/bookishjulia/5170384132/in/photolist-8STz51-EjSV9-vLDsz-axnVcw-4pX7VT-mPZGv-4tbBXc-9qNAPa-p2Aysz-4zVATz-9puybw-fnHA8h-a6goGs-cBJu1q-uMJCA-9x37XH-24zEkEv-2ndp8Dy-52oobZ-6ip2AG-fJNLe-9kp6aT-bgJoyi-ibijD-5SQhC-B52MXw-48h5Hn-dMBoC5-oYjXVe-VDchtg-81EvDV-eGHVE5-4cxRZg-oDnEQc-e92Th3-e92Ts3-e8We6x-e92Tny-RF5xuc-8GyFnS-bqL272-8rc2mH-8rc26T-8rc1Uk-8F3Qca-bDFnxh-ec498p-4qnNLn-8rf9kG-8F6QWN" TargetMode="External"/><Relationship Id="rId11" Type="http://schemas.openxmlformats.org/officeDocument/2006/relationships/hyperlink" Target="https://www.flickr.com/photos/la-citta-vita/5964294206/in/photolist-a63ySJ-2if5NnW-25r9jwG-9NCzNg-2jTWyDw-Ruykm5-2k3vT2a-2jHw3rM-26wAznv-H8u1FC-HCUSyN-2jHrCbg-2jHrxUW-2jHw16p-cXN5kU-5J4xoF-fJj3MJ-23LWsCC-23LWs6A-23LWtaE-2k3vcaL-GMLHJH-2nsown9-brF35a-fJ31B2-2jTWrj6-2jTXZf9-HVaa8L-8ht37K-8M4ahu-YBtiPN-XpJbL-puGqk6-2nsigDR-2mDcop8-2jTX8zX-Nzsc5a-7YHViU-PCCEAp-79uuCF-H3323R-HRqJYg-HRqKjg-5JeU76-s4pgHv-5JeSrV-79uwwp-79umA4-ddYze8-79unS6"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78304219@N06/47971206747/in/photolist-pcnk82-oUQN9Q-pcbL79-oUNNYX-2g63Ytv-2pYmyp5-2oPVvN3-2okjdDX-bv7HCM-bv7D2D-bv7Fck-bv7y8p-bv7KxM-bv7z2H-bv7AnV-bv7Rbn-bv7MfH-bv7PGc-bv7J9K-bv7BGc-dhcrhL-bv7CrX-ipCCsr-ipCmPp-ipCVLX-ipCnQb-ipCipD-ipCqgn-ipCqdh-ipD6B6-ipCVBh-ipBS98-ipCGSR-ipCFko-ipBPqH-2o9vzXG-ipC1e6-ipBYGs-ipCP2e-ipCxmC-ipCaMz-ipDESK-ipCbFh-ipCwdq-ipCAi8-ipBVSQ-ipCJ61-ipDziZ-ipDtiT-ipCr83" TargetMode="External"/><Relationship Id="rId4" Type="http://schemas.openxmlformats.org/officeDocument/2006/relationships/hyperlink" Target="https://www.flickr.com/photos/yanrf/1408711192/in/photolist-39u1L1-4APB4-e6CGTw-dHvtNv-6hdKsq-pUUqXC-qu62Qk-Zr5dpr-9qDWdY-ntxC6e-oLHdEZ-2k64EEA-fUMosn-oLYSA2-8YXGCD-nU75Kf-bmpkZL-ntxC76-cd6kkQ-2xH1Sh-7WBLGb-6uEWWT-j7s6pF-axm1xx-4dyUdy-7S4dnp-5mEP5H-kGEMC9-CwfhL-9pC3DW-o99T5-6tKZcz-3K92tp-eAeBk-87DwDi-gyTMT-61YBV8-o99Bq-86nz8c-4grCAG-NbXxp-bBLECL-FRVWR3-dHCMz1-LtwHM9-Lww2oK-bVQ3Jr-68wbLC-34tqJZ-phyqDt" TargetMode="External"/><Relationship Id="rId9" Type="http://schemas.openxmlformats.org/officeDocument/2006/relationships/hyperlink" Target="https://creativecommons.org/licenses/by/2.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a.org/reports/global-ev-outlook-2025" TargetMode="External"/><Relationship Id="rId7" Type="http://schemas.openxmlformats.org/officeDocument/2006/relationships/hyperlink" Target="https://alternative-fuels-observatory.ec.europa.eu/sites/default/files/document-files/2024-05/Charging_ahead_Accelerating_the_roll-out_of_EU_electric_vehicle_charging_infrastructure.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alternative-fuels-observatory.ec.europa.eu/general-information/news/eafo-analysis-trends-ev-charging-infrastructure-across-europe" TargetMode="External"/><Relationship Id="rId5" Type="http://schemas.openxmlformats.org/officeDocument/2006/relationships/hyperlink" Target="https://alternative-fuels-observatory.ec.europa.eu/general-information/news" TargetMode="External"/><Relationship Id="rId4" Type="http://schemas.openxmlformats.org/officeDocument/2006/relationships/hyperlink" Target="https://www.acea.auto/press-release/electric-cars-eu-needs-8-times-more-charging-points-per-year-by-2030-to-meet-co2-target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Digital Energy Basics </a:t>
            </a:r>
            <a:r>
              <a:rPr lang="en-US" altLang="ko-KR" sz="1200" dirty="0">
                <a:solidFill>
                  <a:schemeClr val="tx2"/>
                </a:solidFill>
                <a:cs typeface="Arial" panose="020B0604020202020204" pitchFamily="34" charset="0"/>
              </a:rPr>
              <a:t>For Journalists </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5017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Turning wind into electricity: Key facts and information </a:t>
            </a:r>
          </a:p>
          <a:p>
            <a:pPr latinLnBrk="0"/>
            <a:r>
              <a:rPr lang="en-GB" sz="1200" dirty="0">
                <a:solidFill>
                  <a:srgbClr val="2B2C30"/>
                </a:solidFill>
              </a:rPr>
              <a:t>Wind energy is one of the fastest-growing renewable energy sources, helping reduce dependence on fossil fuels. Wind turbines convert the kinetic energy (movement) of wind into electricity. Wind turbines offer a clean and scalable energy solution. </a:t>
            </a:r>
          </a:p>
          <a:p>
            <a:pPr latinLnBrk="0"/>
            <a:endParaRPr lang="en-GB" sz="1200" dirty="0">
              <a:solidFill>
                <a:srgbClr val="2B2C30"/>
              </a:solidFill>
            </a:endParaRPr>
          </a:p>
          <a:p>
            <a:r>
              <a:rPr lang="en-GB" sz="1200" dirty="0">
                <a:solidFill>
                  <a:srgbClr val="2B2C30"/>
                </a:solidFill>
              </a:rPr>
              <a:t>Wind turbines cannot generate power without wind, but energy storage and grid integration help maintain electricity supply. </a:t>
            </a:r>
          </a:p>
          <a:p>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Explore Wind Europe’s </a:t>
            </a:r>
            <a:r>
              <a:rPr lang="en-GB" sz="1200" dirty="0">
                <a:solidFill>
                  <a:srgbClr val="2B2C30"/>
                </a:solidFill>
                <a:hlinkClick r:id="rId3"/>
              </a:rPr>
              <a:t>Wind Energy Basics</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Read how Europe is a </a:t>
            </a:r>
            <a:r>
              <a:rPr lang="en-GB" sz="1200" dirty="0">
                <a:solidFill>
                  <a:srgbClr val="2B2C30"/>
                </a:solidFill>
                <a:hlinkClick r:id="rId4"/>
              </a:rPr>
              <a:t>wind energy leader</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Read the </a:t>
            </a:r>
            <a:r>
              <a:rPr lang="en-GB" sz="1200" dirty="0">
                <a:solidFill>
                  <a:srgbClr val="2B2C30"/>
                </a:solidFill>
                <a:hlinkClick r:id="rId5"/>
              </a:rPr>
              <a:t>Global Wind Report 2025</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Explore how </a:t>
            </a:r>
            <a:r>
              <a:rPr lang="en-GB" sz="1200" dirty="0">
                <a:solidFill>
                  <a:srgbClr val="2B2C30"/>
                </a:solidFill>
                <a:hlinkClick r:id="rId6"/>
              </a:rPr>
              <a:t>artificial intelligence (AI) can support wind energy</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Find out how we can </a:t>
            </a:r>
            <a:r>
              <a:rPr lang="en-GB" sz="1200" dirty="0">
                <a:solidFill>
                  <a:srgbClr val="2B2C30"/>
                </a:solidFill>
                <a:hlinkClick r:id="rId7"/>
              </a:rPr>
              <a:t>minimise the environmental impact of wind turbines</a:t>
            </a:r>
            <a:endParaRPr lang="en-GB" sz="1200" dirty="0">
              <a:solidFill>
                <a:srgbClr val="2B2C30"/>
              </a:solidFill>
            </a:endParaRPr>
          </a:p>
          <a:p>
            <a:endParaRPr lang="en-GB" sz="1200" dirty="0">
              <a:solidFill>
                <a:srgbClr val="2B2C30"/>
              </a:solidFill>
              <a:ea typeface="Calibri"/>
              <a:cs typeface="Calibri"/>
            </a:endParaRPr>
          </a:p>
          <a:p>
            <a:endParaRPr lang="en-GB" dirty="0"/>
          </a:p>
          <a:p>
            <a:endParaRPr lang="en-GB" dirty="0"/>
          </a:p>
          <a:p>
            <a:r>
              <a:rPr lang="en-GB" dirty="0"/>
              <a:t>https://windeurope.org/about-wind/wind-basics/</a:t>
            </a:r>
          </a:p>
          <a:p>
            <a:r>
              <a:rPr lang="en-GB" dirty="0"/>
              <a:t>https://</a:t>
            </a:r>
            <a:r>
              <a:rPr lang="en-GB" dirty="0" err="1"/>
              <a:t>energy.ec.europa.eu</a:t>
            </a:r>
            <a:r>
              <a:rPr lang="en-GB" dirty="0"/>
              <a:t>/topics/renewable-energy/</a:t>
            </a:r>
            <a:r>
              <a:rPr lang="en-GB" dirty="0" err="1"/>
              <a:t>eu</a:t>
            </a:r>
            <a:r>
              <a:rPr lang="en-GB" dirty="0"/>
              <a:t>-wind-</a:t>
            </a:r>
            <a:r>
              <a:rPr lang="en-GB" dirty="0" err="1"/>
              <a:t>energy_en</a:t>
            </a:r>
            <a:endParaRPr lang="en-GB" dirty="0"/>
          </a:p>
          <a:p>
            <a:r>
              <a:rPr lang="en-GB" dirty="0"/>
              <a:t>https://</a:t>
            </a:r>
            <a:r>
              <a:rPr lang="en-GB" dirty="0" err="1"/>
              <a:t>www.gwec.net</a:t>
            </a:r>
            <a:r>
              <a:rPr lang="en-GB" dirty="0"/>
              <a:t>/reports/</a:t>
            </a:r>
            <a:r>
              <a:rPr lang="en-GB" dirty="0" err="1"/>
              <a:t>globalwindreport</a:t>
            </a:r>
            <a:endParaRPr lang="en-GB" dirty="0"/>
          </a:p>
          <a:p>
            <a:r>
              <a:rPr lang="en-GB" dirty="0"/>
              <a:t>https://</a:t>
            </a:r>
            <a:r>
              <a:rPr lang="en-GB" dirty="0" err="1"/>
              <a:t>www.windsystemsmag.com</a:t>
            </a:r>
            <a:r>
              <a:rPr lang="en-GB" dirty="0"/>
              <a:t>/harnessing-ai-for-strategic-advantage-in-wind-energy/</a:t>
            </a:r>
          </a:p>
          <a:p>
            <a:r>
              <a:rPr lang="en-GB" dirty="0"/>
              <a:t>https://</a:t>
            </a:r>
            <a:r>
              <a:rPr lang="en-GB" dirty="0" err="1"/>
              <a:t>www.sciencedirect.com</a:t>
            </a:r>
            <a:r>
              <a:rPr lang="en-GB" dirty="0"/>
              <a:t>/science/article/</a:t>
            </a:r>
            <a:r>
              <a:rPr lang="en-GB" dirty="0" err="1"/>
              <a:t>pii</a:t>
            </a:r>
            <a:r>
              <a:rPr lang="en-GB" dirty="0"/>
              <a:t>/S136403212200017X</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34700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Understanding solar power storage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Have you ever wondered what happens when the sun isn’t shining?</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054045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Understanding solar power storage: Key terminology</a:t>
            </a:r>
            <a:endParaRPr lang="en-US" sz="1050" kern="1200" dirty="0">
              <a:solidFill>
                <a:schemeClr val="bg1"/>
              </a:solidFill>
              <a:latin typeface="+mn-lt"/>
              <a:ea typeface="+mn-ea"/>
              <a:cs typeface="+mn-cs"/>
            </a:endParaRPr>
          </a:p>
          <a:p>
            <a:pPr lvl="0" latinLnBrk="0"/>
            <a:r>
              <a:rPr lang="en-US" sz="1200" b="1" dirty="0">
                <a:ea typeface="Public Sans"/>
                <a:cs typeface="Public Sans"/>
                <a:sym typeface="Public Sans"/>
              </a:rPr>
              <a:t>Energy Storage System (ESS)</a:t>
            </a:r>
            <a:r>
              <a:rPr lang="en-US" sz="1200" dirty="0">
                <a:ea typeface="Public Sans"/>
                <a:cs typeface="Public Sans"/>
                <a:sym typeface="Public Sans"/>
              </a:rPr>
              <a:t>: Technology that stores electricity for later use, helping balance supply </a:t>
            </a:r>
            <a:r>
              <a:rPr lang="en-GB" sz="1200" noProof="0" dirty="0">
                <a:ea typeface="Public Sans"/>
                <a:cs typeface="Public Sans"/>
                <a:sym typeface="Public Sans"/>
              </a:rPr>
              <a:t>and demand, optimise energy use, and improve grid reliability.</a:t>
            </a:r>
          </a:p>
          <a:p>
            <a:pPr lvl="0" latinLnBrk="0"/>
            <a:endParaRPr lang="en-US" sz="1200" dirty="0">
              <a:ea typeface="Public Sans"/>
              <a:cs typeface="Public Sans"/>
              <a:sym typeface="Public Sans"/>
            </a:endParaRPr>
          </a:p>
          <a:p>
            <a:pPr lvl="0" latinLnBrk="0"/>
            <a:r>
              <a:rPr lang="en-US" sz="1200" b="1" dirty="0">
                <a:ea typeface="Public Sans"/>
                <a:cs typeface="Public Sans"/>
                <a:sym typeface="Public Sans"/>
              </a:rPr>
              <a:t>Self-consumption</a:t>
            </a:r>
            <a:r>
              <a:rPr lang="en-US" sz="1200" dirty="0">
                <a:ea typeface="Public Sans"/>
                <a:cs typeface="Public Sans"/>
                <a:sym typeface="Public Sans"/>
              </a:rPr>
              <a:t>: Using energy generated from renewable sources directly within the property, enhancing energy independence and savings by avoiding export to the grid.</a:t>
            </a:r>
          </a:p>
          <a:p>
            <a:pPr lvl="0" latinLnBrk="0"/>
            <a:endParaRPr lang="en-US" sz="1200" dirty="0">
              <a:ea typeface="Public Sans"/>
              <a:cs typeface="Public Sans"/>
              <a:sym typeface="Public Sans"/>
            </a:endParaRPr>
          </a:p>
          <a:p>
            <a:pPr lvl="0" latinLnBrk="0"/>
            <a:r>
              <a:rPr lang="en-US" sz="1200" b="1" dirty="0">
                <a:ea typeface="Public Sans"/>
                <a:cs typeface="Public Sans"/>
                <a:sym typeface="Public Sans"/>
              </a:rPr>
              <a:t>Smart energy storage</a:t>
            </a:r>
            <a:r>
              <a:rPr lang="en-US" sz="1200" dirty="0">
                <a:ea typeface="Public Sans"/>
                <a:cs typeface="Public Sans"/>
                <a:sym typeface="Public Sans"/>
              </a:rPr>
              <a:t>: Enhancing monitoring, improving management, and increasing efficiency using advanced technologies like the Internet of Things (IoT) and Artificial Intelligence (AI).</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897856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Understanding solar power storage: Key facts and information </a:t>
            </a:r>
            <a:endParaRPr lang="en-US" sz="1050" dirty="0">
              <a:solidFill>
                <a:schemeClr val="bg1"/>
              </a:solidFill>
            </a:endParaRPr>
          </a:p>
          <a:p>
            <a:pPr lvl="0" latinLnBrk="0"/>
            <a:r>
              <a:rPr lang="en-US" sz="1200" dirty="0">
                <a:ea typeface="Public Sans"/>
                <a:cs typeface="Public Sans"/>
                <a:sym typeface="Public Sans"/>
              </a:rPr>
              <a:t>Solar power systems can use battery storage to supply electricity when sunlight is not available. During the day, solar panels generate electricity, and any excess energy is stored in batteries for later use.</a:t>
            </a:r>
          </a:p>
          <a:p>
            <a:pPr lvl="0" latinLnBrk="0"/>
            <a:endParaRPr lang="en-US" sz="1200" dirty="0">
              <a:ea typeface="Public Sans"/>
              <a:cs typeface="Public Sans"/>
              <a:sym typeface="Public Sans"/>
            </a:endParaRPr>
          </a:p>
          <a:p>
            <a:pPr lvl="0" latinLnBrk="0"/>
            <a:r>
              <a:rPr lang="en-US" sz="1200" dirty="0">
                <a:ea typeface="Public Sans"/>
                <a:cs typeface="Public Sans"/>
                <a:sym typeface="Public Sans"/>
              </a:rPr>
              <a:t>The most common battery technologies for solar storage include Lithium-ion (used in Tesla Powerwall and other home storage solutions) and Lead-acid (cheaper but less efficient and have a shorter lifespan).</a:t>
            </a:r>
          </a:p>
          <a:p>
            <a:pPr lvl="0" latinLnBrk="0"/>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The European Commission provides a </a:t>
            </a:r>
            <a:r>
              <a:rPr lang="en-US" sz="1200" dirty="0">
                <a:ea typeface="Public Sans"/>
                <a:cs typeface="Public Sans"/>
                <a:sym typeface="Public Sans"/>
                <a:hlinkClick r:id="rId3"/>
              </a:rPr>
              <a:t>comprehensive overview of solar energy in Europe</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Explore </a:t>
            </a:r>
            <a:r>
              <a:rPr lang="en-US" sz="1200" dirty="0">
                <a:ea typeface="Public Sans"/>
                <a:cs typeface="Public Sans"/>
                <a:sym typeface="Public Sans"/>
                <a:hlinkClick r:id="rId4"/>
              </a:rPr>
              <a:t>The Ultimate Guide to Energy Storage Terminology </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The International Renewable Energy Agency (IRENA) provides a briefing on </a:t>
            </a:r>
            <a:r>
              <a:rPr lang="en-US" sz="1200" dirty="0">
                <a:ea typeface="Public Sans"/>
                <a:cs typeface="Public Sans"/>
                <a:sym typeface="Public Sans"/>
                <a:hlinkClick r:id="rId5"/>
              </a:rPr>
              <a:t>Energy Storage</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Explore the role of batteries in the digital energy transition in the European Commission’s </a:t>
            </a:r>
            <a:r>
              <a:rPr lang="en-US" sz="1200" dirty="0">
                <a:ea typeface="Public Sans"/>
                <a:cs typeface="Public Sans"/>
                <a:sym typeface="Public Sans"/>
                <a:hlinkClick r:id="rId6"/>
              </a:rPr>
              <a:t>PV and Battery Solution Booklet</a:t>
            </a:r>
            <a:endParaRPr lang="en-US" sz="1200" dirty="0">
              <a:ea typeface="Public Sans"/>
              <a:cs typeface="Public Sans"/>
              <a:sym typeface="Public Sans"/>
            </a:endParaRPr>
          </a:p>
          <a:p>
            <a:pPr lvl="0" latinLnBrk="0"/>
            <a:endParaRPr lang="en-US" sz="1200" dirty="0">
              <a:ea typeface="Public Sans"/>
              <a:cs typeface="Public Sans"/>
              <a:sym typeface="Public Sans"/>
            </a:endParaRPr>
          </a:p>
          <a:p>
            <a:endParaRPr lang="en-GB" dirty="0"/>
          </a:p>
          <a:p>
            <a:endParaRPr lang="en-GB" dirty="0"/>
          </a:p>
          <a:p>
            <a:r>
              <a:rPr lang="en-GB" dirty="0"/>
              <a:t>https://energy.ec.europa.eu/topics/renewable-energy/solar-energy_en</a:t>
            </a:r>
          </a:p>
          <a:p>
            <a:r>
              <a:rPr lang="en-GB" dirty="0"/>
              <a:t>https://</a:t>
            </a:r>
            <a:r>
              <a:rPr lang="en-GB" dirty="0" err="1"/>
              <a:t>www.alphaess.com</a:t>
            </a:r>
            <a:r>
              <a:rPr lang="en-GB" dirty="0"/>
              <a:t>/the-ultimate-guide-to-energy-storage-terminology:-key-terms-and-concepts-explained</a:t>
            </a:r>
          </a:p>
          <a:p>
            <a:r>
              <a:rPr lang="en-GB" dirty="0"/>
              <a:t>https://</a:t>
            </a:r>
            <a:r>
              <a:rPr lang="en-GB" dirty="0" err="1"/>
              <a:t>www.irena.org</a:t>
            </a:r>
            <a:r>
              <a:rPr lang="en-GB" dirty="0"/>
              <a:t>/Energy-Transition/Technology/Energy-Storage</a:t>
            </a:r>
          </a:p>
          <a:p>
            <a:r>
              <a:rPr lang="en-GB" dirty="0"/>
              <a:t>https://smart-cities-</a:t>
            </a:r>
            <a:r>
              <a:rPr lang="en-GB" dirty="0" err="1"/>
              <a:t>marketplace.ec.europa.eu</a:t>
            </a:r>
            <a:r>
              <a:rPr lang="en-GB" dirty="0"/>
              <a:t>/news-and-events/news/2024/updated-solution-booklet-</a:t>
            </a:r>
            <a:r>
              <a:rPr lang="en-GB" dirty="0" err="1"/>
              <a:t>pv</a:t>
            </a:r>
            <a:r>
              <a:rPr lang="en-GB" dirty="0"/>
              <a:t>-and-battery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80923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Some practical tips for communicating with the public </a:t>
            </a:r>
            <a:endParaRPr lang="en-US" sz="1050" kern="1200" dirty="0">
              <a:solidFill>
                <a:schemeClr val="bg1"/>
              </a:solidFill>
              <a:latin typeface="+mn-lt"/>
              <a:ea typeface="+mn-ea"/>
              <a:cs typeface="+mn-cs"/>
            </a:endParaRPr>
          </a:p>
          <a:p>
            <a:pPr marL="342900" indent="-342900" latinLnBrk="0">
              <a:lnSpc>
                <a:spcPct val="150000"/>
              </a:lnSpc>
              <a:buFont typeface="Arial" panose="020B0604020202020204" pitchFamily="34" charset="0"/>
              <a:buChar char="•"/>
            </a:pPr>
            <a:r>
              <a:rPr lang="en-GB" sz="1200" dirty="0">
                <a:solidFill>
                  <a:srgbClr val="2B2C30"/>
                </a:solidFill>
              </a:rPr>
              <a:t>Use </a:t>
            </a:r>
            <a:r>
              <a:rPr lang="en-GB" sz="1200" dirty="0">
                <a:solidFill>
                  <a:srgbClr val="000066"/>
                </a:solidFill>
                <a:hlinkClick r:id="rId3">
                  <a:extLst>
                    <a:ext uri="{A12FA001-AC4F-418D-AE19-62706E023703}">
                      <ahyp:hlinkClr xmlns:ahyp="http://schemas.microsoft.com/office/drawing/2018/hyperlinkcolor" val="tx"/>
                    </a:ext>
                  </a:extLst>
                </a:hlinkClick>
              </a:rPr>
              <a:t>real-world examples.</a:t>
            </a:r>
          </a:p>
          <a:p>
            <a:pPr marL="342900" indent="-342900" latinLnBrk="0">
              <a:lnSpc>
                <a:spcPct val="150000"/>
              </a:lnSpc>
              <a:buFont typeface="Arial" panose="020B0604020202020204" pitchFamily="34" charset="0"/>
              <a:buChar char="•"/>
            </a:pPr>
            <a:r>
              <a:rPr lang="en-GB" sz="1200" dirty="0">
                <a:solidFill>
                  <a:srgbClr val="2B2C30"/>
                </a:solidFill>
              </a:rPr>
              <a:t>Explain technical terms in simple analogies (e.g.: "A solar battery works like a power bank for your phone but on a home scale").</a:t>
            </a:r>
            <a:endParaRPr lang="en-GB" sz="1200" dirty="0"/>
          </a:p>
          <a:p>
            <a:pPr marL="342900" indent="-342900" latinLnBrk="0">
              <a:lnSpc>
                <a:spcPct val="150000"/>
              </a:lnSpc>
              <a:buFont typeface="Arial" panose="020B0604020202020204" pitchFamily="34" charset="0"/>
              <a:buChar char="•"/>
            </a:pPr>
            <a:r>
              <a:rPr lang="en-GB" sz="1200" dirty="0">
                <a:solidFill>
                  <a:srgbClr val="000066"/>
                </a:solidFill>
                <a:hlinkClick r:id="rId4">
                  <a:extLst>
                    <a:ext uri="{A12FA001-AC4F-418D-AE19-62706E023703}">
                      <ahyp:hlinkClr xmlns:ahyp="http://schemas.microsoft.com/office/drawing/2018/hyperlinkcolor" val="tx"/>
                    </a:ext>
                  </a:extLst>
                </a:hlinkClick>
              </a:rPr>
              <a:t>Compare cost savings and incentives for using renewable energies in different countries.</a:t>
            </a:r>
          </a:p>
          <a:p>
            <a:endParaRPr lang="en-GB" dirty="0"/>
          </a:p>
          <a:p>
            <a:endParaRPr lang="en-GB" dirty="0"/>
          </a:p>
          <a:p>
            <a:r>
              <a:rPr lang="en-GB" dirty="0"/>
              <a:t>https://www.jojusolar.co.uk/case-studies/tesla-powerwall/</a:t>
            </a:r>
          </a:p>
          <a:p>
            <a:r>
              <a:rPr lang="en-GB" dirty="0"/>
              <a:t>https://</a:t>
            </a:r>
            <a:r>
              <a:rPr lang="en-GB" dirty="0" err="1"/>
              <a:t>www.weforum.org</a:t>
            </a:r>
            <a:r>
              <a:rPr lang="en-GB" dirty="0"/>
              <a:t>/stories/2023/05/renewable-energy-incentives-households-countries/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63043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energy digitalisation,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ea typeface="맑은 고딕"/>
              </a:rPr>
              <a:t>Debunk some energy digitalisation myths in Every1’s </a:t>
            </a:r>
            <a:r>
              <a:rPr lang="en-GB" sz="1200" i="1" noProof="0" dirty="0">
                <a:solidFill>
                  <a:srgbClr val="373737"/>
                </a:solidFill>
                <a:ea typeface="맑은 고딕"/>
                <a:hlinkClick r:id="rId3"/>
              </a:rPr>
              <a:t>Energy myths busted: Fact Vs fiction</a:t>
            </a:r>
            <a:r>
              <a:rPr lang="en-GB" sz="1200" noProof="0" dirty="0">
                <a:solidFill>
                  <a:srgbClr val="373737"/>
                </a:solidFill>
                <a:ea typeface="맑은 고딕"/>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Take an in-depth look at energy security in Every1’s </a:t>
            </a:r>
            <a:r>
              <a:rPr lang="en-US" altLang="ko-KR" sz="1200" i="1" dirty="0">
                <a:solidFill>
                  <a:srgbClr val="373737"/>
                </a:solidFill>
                <a:hlinkClick r:id="rId3"/>
              </a:rPr>
              <a:t>Cybersecurity digital energy myths…Busted!</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Check out Every1’s suite of </a:t>
            </a:r>
            <a:r>
              <a:rPr lang="en-GB" sz="1200" i="1" noProof="0" dirty="0">
                <a:solidFill>
                  <a:srgbClr val="373737"/>
                </a:solidFill>
                <a:hlinkClick r:id="rId4"/>
              </a:rPr>
              <a:t>Digital Energy Essentials </a:t>
            </a:r>
            <a:r>
              <a:rPr lang="en-GB" sz="1200" noProof="0" dirty="0">
                <a:solidFill>
                  <a:srgbClr val="373737"/>
                </a:solidFill>
              </a:rPr>
              <a:t>short courses on energy digitalisation.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5"/>
              </a:rPr>
              <a:t>Find out more about the Every1 project’s learning materials.</a:t>
            </a:r>
            <a:endParaRPr lang="ko-KR" altLang="en-US" sz="1200" dirty="0">
              <a:solidFill>
                <a:srgbClr val="373737"/>
              </a:solidFill>
            </a:endParaRPr>
          </a:p>
          <a:p>
            <a:endParaRPr lang="en-GB" dirty="0"/>
          </a:p>
          <a:p>
            <a:endParaRPr lang="en-GB" dirty="0"/>
          </a:p>
          <a:p>
            <a:endParaRPr lang="en-GB" dirty="0"/>
          </a:p>
          <a:p>
            <a:r>
              <a:rPr lang="en-GB" dirty="0"/>
              <a:t>https://www.open.edu/openlearncreate/course/view.php?id=17128 </a:t>
            </a:r>
          </a:p>
          <a:p>
            <a:r>
              <a:rPr lang="en-GB" dirty="0"/>
              <a:t>https://</a:t>
            </a:r>
            <a:r>
              <a:rPr lang="en-GB" dirty="0" err="1"/>
              <a:t>www.open.edu</a:t>
            </a:r>
            <a:r>
              <a:rPr lang="en-GB" dirty="0"/>
              <a:t>/</a:t>
            </a:r>
            <a:r>
              <a:rPr lang="en-GB" dirty="0" err="1"/>
              <a:t>openlearncreate</a:t>
            </a:r>
            <a:r>
              <a:rPr lang="en-GB" dirty="0"/>
              <a:t>/course/</a:t>
            </a:r>
            <a:r>
              <a:rPr lang="en-GB" dirty="0" err="1"/>
              <a:t>view.php?id</a:t>
            </a:r>
            <a:r>
              <a:rPr lang="en-GB" dirty="0"/>
              <a:t>=17128</a:t>
            </a:r>
          </a:p>
          <a:p>
            <a:r>
              <a:rPr lang="en-GB" dirty="0"/>
              <a:t>https://</a:t>
            </a:r>
            <a:r>
              <a:rPr lang="en-GB" dirty="0" err="1"/>
              <a:t>www.open.edu</a:t>
            </a:r>
            <a:r>
              <a:rPr lang="en-GB" dirty="0"/>
              <a:t>/</a:t>
            </a:r>
            <a:r>
              <a:rPr lang="en-GB" dirty="0" err="1"/>
              <a:t>openlearncreate</a:t>
            </a:r>
            <a:r>
              <a:rPr lang="en-GB" dirty="0"/>
              <a:t>/course/</a:t>
            </a:r>
            <a:r>
              <a:rPr lang="en-GB" dirty="0" err="1"/>
              <a:t>index.php?categoryid</a:t>
            </a:r>
            <a:r>
              <a:rPr lang="en-GB" dirty="0"/>
              <a:t>=1459</a:t>
            </a:r>
          </a:p>
          <a:p>
            <a:r>
              <a:rPr lang="en-GB" dirty="0"/>
              <a:t>https://every1.energy/learning-materials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52306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Digital Energy Basics for Journalists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Picture Credit: Adapted from </a:t>
            </a:r>
            <a:r>
              <a:rPr lang="en-US" dirty="0">
                <a:solidFill>
                  <a:schemeClr val="dk1"/>
                </a:solidFill>
                <a:ea typeface="Public Sans"/>
                <a:cs typeface="Public Sans"/>
                <a:sym typeface="Public Sans"/>
                <a:hlinkClick r:id="rId4"/>
              </a:rPr>
              <a:t>Journalists on Duty </a:t>
            </a:r>
            <a:r>
              <a:rPr lang="en-US" dirty="0">
                <a:solidFill>
                  <a:schemeClr val="dk1"/>
                </a:solidFill>
                <a:ea typeface="Public Sans"/>
                <a:cs typeface="Public Sans"/>
                <a:sym typeface="Public Sans"/>
              </a:rPr>
              <a:t>by Yan Arief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GB" dirty="0">
                <a:solidFill>
                  <a:schemeClr val="dk1"/>
                </a:solidFill>
                <a:ea typeface="Public Sans"/>
                <a:cs typeface="Arial" panose="020B0604020202020204" pitchFamily="34" charset="0"/>
                <a:sym typeface="Public Sans"/>
                <a:hlinkClick r:id="rId6"/>
              </a:rPr>
              <a:t>Microphone</a:t>
            </a:r>
            <a:r>
              <a:rPr lang="en-GB" dirty="0">
                <a:solidFill>
                  <a:schemeClr val="dk1"/>
                </a:solidFill>
                <a:ea typeface="Public Sans"/>
                <a:cs typeface="Arial" panose="020B0604020202020204" pitchFamily="34" charset="0"/>
                <a:sym typeface="Public Sans"/>
              </a:rPr>
              <a:t> by Julia is licensed </a:t>
            </a:r>
            <a:r>
              <a:rPr lang="en-GB" dirty="0">
                <a:solidFill>
                  <a:schemeClr val="dk1"/>
                </a:solidFill>
                <a:ea typeface="Public Sans"/>
                <a:cs typeface="Arial" panose="020B0604020202020204" pitchFamily="34" charset="0"/>
                <a:sym typeface="Public Sans"/>
                <a:hlinkClick r:id="rId7"/>
              </a:rPr>
              <a:t>CC BY-NC 2.0</a:t>
            </a:r>
            <a:r>
              <a:rPr lang="en-GB" dirty="0">
                <a:solidFill>
                  <a:schemeClr val="dk1"/>
                </a:solidFill>
                <a:ea typeface="Public Sans"/>
                <a:cs typeface="Arial" panose="020B0604020202020204" pitchFamily="34" charset="0"/>
                <a:sym typeface="Public Sans"/>
              </a:rPr>
              <a:t>.</a:t>
            </a: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Charging Ahead with Electric Vehicles: </a:t>
            </a:r>
            <a:r>
              <a:rPr lang="en-GB" b="0" i="0" dirty="0">
                <a:solidFill>
                  <a:srgbClr val="242424"/>
                </a:solidFill>
                <a:effectLst/>
                <a:latin typeface="Aptos Narrow" panose="020B0004020202020204" pitchFamily="34" charset="0"/>
                <a:hlinkClick r:id="rId8"/>
              </a:rPr>
              <a:t>Triple Cities Makerspace, Inc.</a:t>
            </a:r>
            <a:r>
              <a:rPr lang="en-GB" b="0" i="0" dirty="0">
                <a:solidFill>
                  <a:srgbClr val="242424"/>
                </a:solidFill>
                <a:effectLst/>
                <a:latin typeface="Aptos Narrow" panose="020B0004020202020204" pitchFamily="34" charset="0"/>
              </a:rPr>
              <a:t> by 100% Campaign is licensed </a:t>
            </a:r>
            <a:r>
              <a:rPr lang="en-GB" b="0" i="0" dirty="0">
                <a:solidFill>
                  <a:srgbClr val="242424"/>
                </a:solidFill>
                <a:effectLst/>
                <a:latin typeface="Aptos Narrow" panose="020B0004020202020204" pitchFamily="34" charset="0"/>
                <a:hlinkClick r:id="rId9"/>
              </a:rPr>
              <a:t>CC BY 2.0</a:t>
            </a:r>
            <a:r>
              <a:rPr lang="en-GB" b="0" i="0" dirty="0">
                <a:solidFill>
                  <a:srgbClr val="242424"/>
                </a:solidFill>
                <a:effectLst/>
                <a:latin typeface="Aptos Narrow" panose="020B0004020202020204" pitchFamily="34" charset="0"/>
              </a:rPr>
              <a:t>. </a:t>
            </a:r>
            <a:endParaRPr lang="en-GB" dirty="0">
              <a:solidFill>
                <a:schemeClr val="dk1"/>
              </a:solidFill>
              <a:ea typeface="Public Sans"/>
              <a:cs typeface="Arial" panose="020B0604020202020204" pitchFamily="34" charset="0"/>
              <a:sym typeface="Public Sans"/>
            </a:endParaRP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Turning wind into Electricity: </a:t>
            </a:r>
            <a:r>
              <a:rPr lang="en-GB" i="0" u="none" strike="noStrike" dirty="0" err="1">
                <a:solidFill>
                  <a:schemeClr val="tx1"/>
                </a:solidFill>
                <a:effectLst/>
                <a:latin typeface="+mn-lt"/>
                <a:hlinkClick r:id="rId10"/>
              </a:rPr>
              <a:t>Middelgrunden</a:t>
            </a:r>
            <a:r>
              <a:rPr lang="en-GB" i="0" u="none" strike="noStrike" dirty="0">
                <a:solidFill>
                  <a:schemeClr val="tx1"/>
                </a:solidFill>
                <a:effectLst/>
                <a:latin typeface="+mn-lt"/>
                <a:hlinkClick r:id="rId10"/>
              </a:rPr>
              <a:t> offshore wind farm </a:t>
            </a:r>
            <a:r>
              <a:rPr lang="en-GB" i="0" u="none" strike="noStrike" dirty="0">
                <a:solidFill>
                  <a:schemeClr val="tx1"/>
                </a:solidFill>
                <a:effectLst/>
                <a:latin typeface="+mn-lt"/>
              </a:rPr>
              <a:t>by Øyvind Holmstad is licensed </a:t>
            </a:r>
            <a:r>
              <a:rPr lang="en-GB"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CC BY-SA 4.0.  </a:t>
            </a:r>
            <a:endParaRPr lang="en-GB" i="0" u="none" strike="noStrike" dirty="0">
              <a:solidFill>
                <a:schemeClr val="tx1"/>
              </a:solidFill>
              <a:effectLst/>
              <a:latin typeface="+mn-lt"/>
            </a:endParaRPr>
          </a:p>
          <a:p>
            <a:pPr marL="285750" indent="-285750" latinLnBrk="0">
              <a:buFont typeface="Arial" panose="020B0604020202020204" pitchFamily="34" charset="0"/>
              <a:buChar char="•"/>
            </a:pPr>
            <a:r>
              <a:rPr lang="en-GB" dirty="0"/>
              <a:t>Understanding Solar Power Storage: </a:t>
            </a:r>
            <a:r>
              <a:rPr lang="en-GB" dirty="0">
                <a:hlinkClick r:id="rId11"/>
              </a:rPr>
              <a:t>Solar Façade</a:t>
            </a:r>
            <a:r>
              <a:rPr lang="en-GB" dirty="0"/>
              <a:t> by La Citta Vita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GB" dirty="0"/>
              <a:t> Some practical tips for communicating with the public: </a:t>
            </a:r>
            <a:r>
              <a:rPr lang="en-GB" dirty="0">
                <a:hlinkClick r:id="rId12"/>
              </a:rPr>
              <a:t>the crowds</a:t>
            </a:r>
            <a:r>
              <a:rPr lang="en-GB" dirty="0"/>
              <a:t> by bob walker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86914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Reporting on technical topics such as digital energy can be tricky. How do you ensure that you're clearly and correctly presenting different technical concepts to a general public audience? And how can you ensure your writing is interesting and relevant?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In this short presentation, we'll explore: </a:t>
            </a:r>
          </a:p>
          <a:p>
            <a:pPr latinLnBrk="0"/>
            <a:endParaRPr lang="en-GB" sz="12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Three key topics and concepts for digital energy.</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Important terminology and information to get you started researching or evaluating existing material on digital energy.</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Some practical tips for communicating with the public.</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34734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topic begins with a reflective question. Take a moment to consider each question, before moving on to the next slide.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We begin each topic with key terminology and information. We then highlight accompanying resources for you to explore.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section of the presentation in turn. Alternatively, you can select a particular topic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249603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Key topics and concepts in energy </a:t>
            </a:r>
            <a:r>
              <a:rPr lang="en-GB" sz="1200" b="1" kern="1200" dirty="0">
                <a:solidFill>
                  <a:schemeClr val="bg1"/>
                </a:solidFill>
                <a:latin typeface="+mn-lt"/>
                <a:ea typeface="Public Sans"/>
                <a:cs typeface="Public Sans"/>
                <a:sym typeface="Public Sans"/>
              </a:rPr>
              <a:t>d</a:t>
            </a:r>
            <a:r>
              <a:rPr lang="en-GB" sz="1200" b="1" kern="1200" noProof="0" dirty="0" err="1">
                <a:solidFill>
                  <a:schemeClr val="bg1"/>
                </a:solidFill>
                <a:latin typeface="+mn-lt"/>
                <a:ea typeface="Public Sans"/>
                <a:cs typeface="Public Sans"/>
                <a:sym typeface="Public Sans"/>
              </a:rPr>
              <a:t>igitalisation</a:t>
            </a:r>
            <a:endParaRPr lang="en-GB" sz="1050" kern="1200" noProof="0" dirty="0">
              <a:solidFill>
                <a:schemeClr val="bg1"/>
              </a:solidFill>
              <a:latin typeface="+mn-lt"/>
              <a:ea typeface="+mn-ea"/>
              <a:cs typeface="+mn-cs"/>
            </a:endParaRPr>
          </a:p>
          <a:p>
            <a:pPr marL="342900" indent="-342900" latinLnBrk="0">
              <a:buFont typeface="+mj-lt"/>
              <a:buAutoNum type="arabicPeriod"/>
            </a:pPr>
            <a:r>
              <a:rPr lang="en-US" sz="1200" dirty="0">
                <a:ea typeface="Public Sans"/>
                <a:cs typeface="Public Sans"/>
                <a:sym typeface="Public Sans"/>
              </a:rPr>
              <a:t>Charging ahead with electric vehicles (EVs).</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Turning wind into electricity.</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Understanding solar power storage.</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Some practical tips for communicating with the public.</a:t>
            </a:r>
          </a:p>
          <a:p>
            <a:pPr latinLnBrk="0"/>
            <a:endParaRPr lang="en-US" sz="1200" dirty="0">
              <a:ea typeface="Public Sans"/>
              <a:cs typeface="Public Sans"/>
              <a:sym typeface="Public Sans"/>
            </a:endParaRP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endParaRPr lang="en-US"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308813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Charging ahead with electric vehicles (EVs)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do electric vehicles (EVs) work?</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20917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Electric vehicles (EVs): Key terminology</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GB" sz="2200" b="1" noProof="0" dirty="0">
                <a:ea typeface="Public Sans"/>
                <a:cs typeface="Public Sans"/>
                <a:sym typeface="Public Sans"/>
              </a:rPr>
              <a:t>Vehicle-to-Grid (V2G): </a:t>
            </a:r>
            <a:r>
              <a:rPr lang="en-GB" sz="2200" noProof="0" dirty="0">
                <a:ea typeface="Public Sans"/>
                <a:cs typeface="Public Sans"/>
                <a:sym typeface="Public Sans"/>
              </a:rPr>
              <a:t>Technology that </a:t>
            </a:r>
            <a:r>
              <a:rPr lang="en-GB" sz="2200" dirty="0">
                <a:ea typeface="Public Sans"/>
                <a:cs typeface="Public Sans"/>
                <a:sym typeface="Public Sans"/>
              </a:rPr>
              <a:t>enables</a:t>
            </a:r>
            <a:r>
              <a:rPr lang="en-GB" sz="2200" noProof="0" dirty="0">
                <a:ea typeface="Public Sans"/>
                <a:cs typeface="Public Sans"/>
                <a:sym typeface="Public Sans"/>
              </a:rPr>
              <a:t> EVs to not only draw power from the grid but also send electricity back to it.</a:t>
            </a:r>
          </a:p>
          <a:p>
            <a:pPr marL="342900" indent="-342900" latinLnBrk="0">
              <a:buFont typeface="Arial" panose="020B0604020202020204" pitchFamily="34" charset="0"/>
              <a:buChar char="•"/>
            </a:pPr>
            <a:endParaRPr lang="en-GB" sz="2200" noProof="0" dirty="0">
              <a:ea typeface="Public Sans"/>
              <a:cs typeface="Public Sans"/>
              <a:sym typeface="Public Sans"/>
            </a:endParaRPr>
          </a:p>
          <a:p>
            <a:pPr marL="342900" indent="-342900" latinLnBrk="0">
              <a:buFont typeface="Arial" panose="020B0604020202020204" pitchFamily="34" charset="0"/>
              <a:buChar char="•"/>
            </a:pPr>
            <a:r>
              <a:rPr lang="en-GB" sz="2200" b="1" noProof="0" dirty="0">
                <a:ea typeface="Public Sans"/>
                <a:cs typeface="Public Sans"/>
                <a:sym typeface="Public Sans"/>
              </a:rPr>
              <a:t>Smart Charging: </a:t>
            </a:r>
            <a:r>
              <a:rPr lang="en-GB" sz="2200" noProof="0" dirty="0">
                <a:ea typeface="Public Sans"/>
                <a:cs typeface="Public Sans"/>
                <a:sym typeface="Public Sans"/>
              </a:rPr>
              <a:t>An advanced charging system that optimises when and how an EV charges based on factors </a:t>
            </a:r>
            <a:r>
              <a:rPr lang="en-GB" sz="2200" dirty="0">
                <a:ea typeface="Public Sans"/>
                <a:cs typeface="Public Sans"/>
                <a:sym typeface="Public Sans"/>
              </a:rPr>
              <a:t>such as:</a:t>
            </a:r>
            <a:r>
              <a:rPr lang="en-GB" sz="2200" noProof="0" dirty="0">
                <a:ea typeface="Public Sans"/>
                <a:cs typeface="Public Sans"/>
                <a:sym typeface="Public Sans"/>
              </a:rPr>
              <a:t> </a:t>
            </a:r>
          </a:p>
          <a:p>
            <a:pPr marL="800100" lvl="1" indent="-342900" latinLnBrk="0">
              <a:buFont typeface="Arial" panose="020B0604020202020204" pitchFamily="34" charset="0"/>
              <a:buChar char="•"/>
            </a:pPr>
            <a:r>
              <a:rPr lang="en-GB" sz="2200" noProof="0" dirty="0">
                <a:ea typeface="Public Sans"/>
                <a:cs typeface="Public Sans"/>
                <a:sym typeface="Public Sans"/>
              </a:rPr>
              <a:t>Electricity prices.</a:t>
            </a:r>
          </a:p>
          <a:p>
            <a:pPr marL="800100" lvl="1" indent="-342900" latinLnBrk="0">
              <a:buFont typeface="Arial" panose="020B0604020202020204" pitchFamily="34" charset="0"/>
              <a:buChar char="•"/>
            </a:pPr>
            <a:r>
              <a:rPr lang="en-GB" sz="2200" dirty="0">
                <a:ea typeface="Public Sans"/>
                <a:cs typeface="Public Sans"/>
                <a:sym typeface="Public Sans"/>
              </a:rPr>
              <a:t>G</a:t>
            </a:r>
            <a:r>
              <a:rPr lang="en-GB" sz="2200" noProof="0" dirty="0">
                <a:ea typeface="Public Sans"/>
                <a:cs typeface="Public Sans"/>
                <a:sym typeface="Public Sans"/>
              </a:rPr>
              <a:t>rid demand.</a:t>
            </a:r>
            <a:endParaRPr lang="en-GB" sz="2200" dirty="0">
              <a:ea typeface="Public Sans"/>
              <a:cs typeface="Public Sans"/>
              <a:sym typeface="Public Sans"/>
            </a:endParaRPr>
          </a:p>
          <a:p>
            <a:pPr marL="800100" lvl="1" indent="-342900" latinLnBrk="0">
              <a:buFont typeface="Arial" panose="020B0604020202020204" pitchFamily="34" charset="0"/>
              <a:buChar char="•"/>
            </a:pPr>
            <a:r>
              <a:rPr lang="en-GB" sz="2200" noProof="0" dirty="0">
                <a:ea typeface="Public Sans"/>
                <a:cs typeface="Public Sans"/>
                <a:sym typeface="Public Sans"/>
              </a:rPr>
              <a:t>Renewable energy availability.</a:t>
            </a:r>
          </a:p>
          <a:p>
            <a:pPr latinLnBrk="0"/>
            <a:endParaRPr lang="en-GB" sz="2200" b="1" noProof="0" dirty="0">
              <a:solidFill>
                <a:schemeClr val="accent5"/>
              </a:solidFill>
              <a:ea typeface="Public Sans"/>
              <a:cs typeface="Public Sans"/>
              <a:sym typeface="Public Sans"/>
            </a:endParaRPr>
          </a:p>
          <a:p>
            <a:pPr latinLnBrk="0"/>
            <a:endParaRPr lang="en-GB" sz="2200" b="1" noProof="0" dirty="0">
              <a:solidFill>
                <a:schemeClr val="accent5"/>
              </a:solidFill>
              <a:ea typeface="Public Sans"/>
              <a:cs typeface="Public Sans"/>
              <a:sym typeface="Public Sans"/>
            </a:endParaRPr>
          </a:p>
          <a:p>
            <a:pPr latinLnBrk="0"/>
            <a:endParaRPr lang="en-GB" sz="2200" b="1" noProof="0" dirty="0">
              <a:solidFill>
                <a:schemeClr val="accent5"/>
              </a:solidFill>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41710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C127-5400-48FE-9705-C5922CE34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5D5A1-8EE8-64FD-7311-A0A817361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83E42-30F7-CE74-E035-704F71D7D51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Electric vehicles (EVs): Key facts and information</a:t>
            </a:r>
            <a:endParaRPr lang="en-US" sz="1050" dirty="0">
              <a:solidFill>
                <a:schemeClr val="bg1"/>
              </a:solidFill>
            </a:endParaRPr>
          </a:p>
          <a:p>
            <a:pPr latinLnBrk="0"/>
            <a:r>
              <a:rPr lang="en-GB" sz="1200" dirty="0">
                <a:ea typeface="Public Sans"/>
                <a:cs typeface="Public Sans"/>
                <a:sym typeface="Public Sans"/>
              </a:rPr>
              <a:t>Electric vehicles (EVs) are becoming a key part of the energy transition, reducing our reliance on fossil fuels and lowering carbon emissions.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Read the International Energy Agency’s </a:t>
            </a:r>
            <a:r>
              <a:rPr lang="en-GB" sz="1200" dirty="0">
                <a:ea typeface="Public Sans"/>
                <a:cs typeface="Public Sans"/>
                <a:sym typeface="Public Sans"/>
                <a:hlinkClick r:id="rId3"/>
              </a:rPr>
              <a:t>Global EV Outlook 2025</a:t>
            </a:r>
            <a:r>
              <a:rPr lang="en-GB" sz="1200" dirty="0">
                <a:ea typeface="Public Sans"/>
                <a:cs typeface="Public Sans"/>
                <a:sym typeface="Public Sans"/>
              </a:rPr>
              <a:t> report.</a:t>
            </a:r>
          </a:p>
          <a:p>
            <a:pPr marL="342900" indent="-342900" latinLnBrk="0">
              <a:buFont typeface="Arial" panose="020B0604020202020204" pitchFamily="34" charset="0"/>
              <a:buChar char="•"/>
            </a:pPr>
            <a:r>
              <a:rPr lang="en-GB" sz="1200" dirty="0">
                <a:ea typeface="Public Sans"/>
                <a:cs typeface="Public Sans"/>
                <a:sym typeface="Public Sans"/>
              </a:rPr>
              <a:t>A key challenge is for EV adoption is charging infrastructure. </a:t>
            </a:r>
            <a:r>
              <a:rPr lang="en-GB" sz="1200" dirty="0">
                <a:ea typeface="Public Sans"/>
                <a:cs typeface="Public Sans"/>
                <a:sym typeface="Public Sans"/>
                <a:hlinkClick r:id="rId4"/>
              </a:rPr>
              <a:t>Find out if EV charging infrastructure is keeping up with demand</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Keep up-to-date with Europe’s EV charging infrastructure news via the </a:t>
            </a:r>
            <a:r>
              <a:rPr lang="en-GB" sz="1200" dirty="0">
                <a:ea typeface="Public Sans"/>
                <a:cs typeface="Public Sans"/>
                <a:sym typeface="Public Sans"/>
                <a:hlinkClick r:id="rId5"/>
              </a:rPr>
              <a:t>European Alternative Fuels Observatory</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Read this 2024 article on </a:t>
            </a:r>
            <a:r>
              <a:rPr lang="en-GB" sz="1200" dirty="0">
                <a:ea typeface="Public Sans"/>
                <a:cs typeface="Public Sans"/>
                <a:sym typeface="Public Sans"/>
                <a:hlinkClick r:id="rId6"/>
              </a:rPr>
              <a:t>which European countries are leading the way with EV charging infrastructure</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Read the ACEA’s 2024 report </a:t>
            </a:r>
            <a:r>
              <a:rPr lang="en-GB" sz="1200" dirty="0">
                <a:ea typeface="Public Sans"/>
                <a:cs typeface="Public Sans"/>
                <a:sym typeface="Public Sans"/>
                <a:hlinkClick r:id="rId7"/>
              </a:rPr>
              <a:t>Charging ahead: accelerating the roll-out of EU electric vehicle charging infrastructure</a:t>
            </a:r>
            <a:r>
              <a:rPr lang="en-GB" sz="1200" dirty="0">
                <a:ea typeface="Public Sans"/>
                <a:cs typeface="Public Sans"/>
                <a:sym typeface="Public Sans"/>
              </a:rPr>
              <a:t>.</a:t>
            </a:r>
          </a:p>
          <a:p>
            <a:pPr latinLnBrk="0"/>
            <a:endParaRPr lang="en-GB" sz="1200" dirty="0">
              <a:ea typeface="Public Sans"/>
              <a:cs typeface="Public Sans"/>
              <a:sym typeface="Public Sans"/>
            </a:endParaRPr>
          </a:p>
          <a:p>
            <a:endParaRPr lang="en-GB" dirty="0"/>
          </a:p>
          <a:p>
            <a:endParaRPr lang="en-GB" dirty="0"/>
          </a:p>
          <a:p>
            <a:r>
              <a:rPr lang="en-GB" dirty="0"/>
              <a:t>https://www.iea.org/reports/global-ev-outlook-2025</a:t>
            </a:r>
          </a:p>
          <a:p>
            <a:r>
              <a:rPr lang="en-GB" dirty="0"/>
              <a:t>https://</a:t>
            </a:r>
            <a:r>
              <a:rPr lang="en-GB" dirty="0" err="1"/>
              <a:t>www.acea.auto</a:t>
            </a:r>
            <a:r>
              <a:rPr lang="en-GB" dirty="0"/>
              <a:t>/press-release/electric-cars-eu-needs-8-times-more-charging-points-per-year-by-2030-to-meet-co2-targets/</a:t>
            </a:r>
          </a:p>
          <a:p>
            <a:r>
              <a:rPr lang="en-GB" dirty="0"/>
              <a:t>https://alternative-fuels-</a:t>
            </a:r>
            <a:r>
              <a:rPr lang="en-GB" dirty="0" err="1"/>
              <a:t>observatory.ec.europa.eu</a:t>
            </a:r>
            <a:r>
              <a:rPr lang="en-GB" dirty="0"/>
              <a:t>/general-information/news</a:t>
            </a:r>
          </a:p>
          <a:p>
            <a:r>
              <a:rPr lang="en-GB" dirty="0"/>
              <a:t>https://alternative-fuels-</a:t>
            </a:r>
            <a:r>
              <a:rPr lang="en-GB" dirty="0" err="1"/>
              <a:t>observatory.ec.europa.eu</a:t>
            </a:r>
            <a:r>
              <a:rPr lang="en-GB" dirty="0"/>
              <a:t>/general-information/news/</a:t>
            </a:r>
            <a:r>
              <a:rPr lang="en-GB" dirty="0" err="1"/>
              <a:t>eafo</a:t>
            </a:r>
            <a:r>
              <a:rPr lang="en-GB" dirty="0"/>
              <a:t>-analysis-trends-</a:t>
            </a:r>
            <a:r>
              <a:rPr lang="en-GB" dirty="0" err="1"/>
              <a:t>ev</a:t>
            </a:r>
            <a:r>
              <a:rPr lang="en-GB" dirty="0"/>
              <a:t>-charging-infrastructure-across-Europe</a:t>
            </a:r>
          </a:p>
          <a:p>
            <a:r>
              <a:rPr lang="en-GB" dirty="0"/>
              <a:t>https://alternative-fuels-</a:t>
            </a:r>
            <a:r>
              <a:rPr lang="en-GB" dirty="0" err="1"/>
              <a:t>observatory.ec.europa.eu</a:t>
            </a:r>
            <a:r>
              <a:rPr lang="en-GB" dirty="0"/>
              <a:t>/sites/default/files/document-files/2024-05/Charging_ahead_Accelerating_the_roll-out_of_EU_electric_vehicle_charging_infrastructure.pdf</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7062FB78-632B-FA12-E377-DFE308CA7B96}"/>
              </a:ext>
            </a:extLst>
          </p:cNvPr>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372383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Turning wind into electricity</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much energy does a wind turbine produce?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699965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Turning wind into electricity: Key terminology </a:t>
            </a:r>
            <a:endParaRPr lang="en-US" sz="1050" kern="1200" dirty="0">
              <a:solidFill>
                <a:schemeClr val="bg1"/>
              </a:solidFill>
              <a:latin typeface="+mn-lt"/>
              <a:ea typeface="+mn-ea"/>
              <a:cs typeface="+mn-cs"/>
            </a:endParaRPr>
          </a:p>
          <a:p>
            <a:pPr latinLnBrk="0"/>
            <a:r>
              <a:rPr lang="en-GB" sz="1200" b="1" dirty="0">
                <a:solidFill>
                  <a:srgbClr val="2B2C30"/>
                </a:solidFill>
              </a:rPr>
              <a:t>Onshore Wind Farm: </a:t>
            </a:r>
            <a:r>
              <a:rPr lang="en-GB" sz="1200" dirty="0">
                <a:solidFill>
                  <a:srgbClr val="2B2C30"/>
                </a:solidFill>
              </a:rPr>
              <a:t>A collection of wind turbines installed on land, typically in open fields or hills where wind speeds are strong and consistent.</a:t>
            </a:r>
          </a:p>
          <a:p>
            <a:pPr latinLnBrk="0"/>
            <a:endParaRPr lang="en-GB" sz="1200" dirty="0"/>
          </a:p>
          <a:p>
            <a:pPr latinLnBrk="0"/>
            <a:r>
              <a:rPr lang="en-GB" sz="1200" b="1" dirty="0">
                <a:solidFill>
                  <a:srgbClr val="2B2C30"/>
                </a:solidFill>
              </a:rPr>
              <a:t>Offshore Wind Farm: </a:t>
            </a:r>
            <a:r>
              <a:rPr lang="en-GB" sz="1200" dirty="0">
                <a:solidFill>
                  <a:srgbClr val="2B2C30"/>
                </a:solidFill>
              </a:rPr>
              <a:t>Wind turbines installed in bodies of water, such as seas or oceans, where wind speeds are stronger and steadier.</a:t>
            </a:r>
            <a:endParaRPr lang="en-GB" sz="1200" dirty="0"/>
          </a:p>
          <a:p>
            <a:pPr latinLnBrk="0">
              <a:lnSpc>
                <a:spcPct val="150000"/>
              </a:lnSpc>
            </a:pPr>
            <a:endParaRPr lang="en-GB"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470639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windeurope.org/about-wind/wind-basics/" TargetMode="External"/><Relationship Id="rId7" Type="http://schemas.openxmlformats.org/officeDocument/2006/relationships/hyperlink" Target="https://www.sciencedirect.com/science/article/pii/S136403212200017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windsystemsmag.com/harnessing-ai-for-strategic-advantage-in-wind-energy/" TargetMode="External"/><Relationship Id="rId5" Type="http://schemas.openxmlformats.org/officeDocument/2006/relationships/hyperlink" Target="https://www.gwec.net/reports/globalwindreport" TargetMode="External"/><Relationship Id="rId4" Type="http://schemas.openxmlformats.org/officeDocument/2006/relationships/hyperlink" Target="https://energy.ec.europa.eu/topics/renewable-energy/eu-wind-energy_e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y.ec.europa.eu/topics/renewable-energy/solar-energy_e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smart-cities-marketplace.ec.europa.eu/news-and-events/news/2024/updated-solution-booklet-pv-and-battery" TargetMode="External"/><Relationship Id="rId5" Type="http://schemas.openxmlformats.org/officeDocument/2006/relationships/hyperlink" Target="https://www.irena.org/Energy-Transition/Technology/Energy-Storage" TargetMode="External"/><Relationship Id="rId4" Type="http://schemas.openxmlformats.org/officeDocument/2006/relationships/hyperlink" Target="https://www.alphaess.com/the-ultimate-guide-to-energy-storage-terminology:-key-terms-and-concepts-explain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jojusolar.co.uk/case-studies/tesla-powerwal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hyperlink" Target="https://www.weforum.org/stories/2023/05/renewable-energy-incentives-households-countr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every1.energy/learning-materials" TargetMode="External"/><Relationship Id="rId4" Type="http://schemas.openxmlformats.org/officeDocument/2006/relationships/hyperlink" Target="https://www.open.edu/openlearncreate/course/index.php?categoryid=1459"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149368236@N06/33496772910/in/photolist-T2ZHzq-fGwupJ-Bkg5jr-2mtYgB5-2mu896t-q3WFYk-xNEiCZ-2osVkot-q1QC4S-2ij1mQ5-7E1YnV-2oikYa5-2pxqmEQ-2osVrKB-2osStGV-7VvsXg-Ky81jR-Af3ujk-2osWmcZ-nMf2gx-nv3mkn-qauZzM-2nMZ8xQ-tQkUUB-SobJBe-2osSwi1-2bbxqbS-defSCN-dj4r3g-T2ZH9f-7atCb1-Ap6LRH-mfKkMF-CbHjdX-2osXHv2-yt2MdK-2osSusc-2o694Xz-2osSwsV-2njE86c-2osXsvz-zisew3-8188pD-z4eJK6-EkGvDN-2osVt8M-dj4rkX-q1QBYG-2osSBFq-2oDiED2"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2.0/" TargetMode="External"/><Relationship Id="rId12" Type="http://schemas.openxmlformats.org/officeDocument/2006/relationships/hyperlink" Target="https://www.flickr.com/photos/rjw1/6702740359/in/photolist-Dv28A-6QpueS-okTA-5UjCyB-bdiibX-4YHDDh-4u6NSr-4ZKdjS-gJcqG7-7Jknc2-aFkUG4-6wbE7B-8RFNTi-6Cj1cF-dd8Jxm-uEJ6H1-2e8kgN9-5TXvNe-x1rBd-oA9KZk-hpDY2-9c1DLX-eJ2PR-qkFVKE-7VfUWJ-h95ZT-8QzRTc-9R17Eo-3ppN9-89SyN4-8PD7n4-9Z5f1L-9p1XzW-o74fzs-6bRLLQ-gZMLcb-4n25fT-cjg6hN-WXJM89-9Rr7Z4-6aUxEF-ebNYMA-6NuwyV-bmLYnG-4CCfd9-6bNKEz-9pTg2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flickr.com/photos/bookishjulia/5170384132/in/photolist-8STz51-EjSV9-vLDsz-axnVcw-4pX7VT-mPZGv-4tbBXc-9qNAPa-p2Aysz-4zVATz-9puybw-fnHA8h-a6goGs-cBJu1q-uMJCA-9x37XH-24zEkEv-2ndp8Dy-52oobZ-6ip2AG-fJNLe-9kp6aT-bgJoyi-ibijD-5SQhC-B52MXw-48h5Hn-dMBoC5-oYjXVe-VDchtg-81EvDV-eGHVE5-4cxRZg-oDnEQc-e92Th3-e92Ts3-e8We6x-e92Tny-RF5xuc-8GyFnS-bqL272-8rc2mH-8rc26T-8rc1Uk-8F3Qca-bDFnxh-ec498p-4qnNLn-8rf9kG-8F6QWN" TargetMode="External"/><Relationship Id="rId11" Type="http://schemas.openxmlformats.org/officeDocument/2006/relationships/hyperlink" Target="https://www.flickr.com/photos/la-citta-vita/5964294206/in/photolist-a63ySJ-2if5NnW-25r9jwG-9NCzNg-2jTWyDw-Ruykm5-2k3vT2a-2jHw3rM-26wAznv-H8u1FC-HCUSyN-2jHrCbg-2jHrxUW-2jHw16p-cXN5kU-5J4xoF-fJj3MJ-23LWsCC-23LWs6A-23LWtaE-2k3vcaL-GMLHJH-2nsown9-brF35a-fJ31B2-2jTWrj6-2jTXZf9-HVaa8L-8ht37K-8M4ahu-YBtiPN-XpJbL-puGqk6-2nsigDR-2mDcop8-2jTX8zX-Nzsc5a-7YHViU-PCCEAp-79uuCF-H3323R-HRqJYg-HRqKjg-5JeU76-s4pgHv-5JeSrV-79uwwp-79umA4-ddYze8-79unS6"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78304219@N06/47971206747/in/photolist-pcnk82-oUQN9Q-pcbL79-oUNNYX-2g63Ytv-2pYmyp5-2oPVvN3-2okjdDX-bv7HCM-bv7D2D-bv7Fck-bv7y8p-bv7KxM-bv7z2H-bv7AnV-bv7Rbn-bv7MfH-bv7PGc-bv7J9K-bv7BGc-dhcrhL-bv7CrX-ipCCsr-ipCmPp-ipCVLX-ipCnQb-ipCipD-ipCqgn-ipCqdh-ipD6B6-ipCVBh-ipBS98-ipCGSR-ipCFko-ipBPqH-2o9vzXG-ipC1e6-ipBYGs-ipCP2e-ipCxmC-ipCaMz-ipDESK-ipCbFh-ipCwdq-ipCAi8-ipBVSQ-ipCJ61-ipDziZ-ipDtiT-ipCr83" TargetMode="External"/><Relationship Id="rId4" Type="http://schemas.openxmlformats.org/officeDocument/2006/relationships/hyperlink" Target="https://www.flickr.com/photos/yanrf/1408711192/in/photolist-39u1L1-4APB4-e6CGTw-dHvtNv-6hdKsq-pUUqXC-qu62Qk-Zr5dpr-9qDWdY-ntxC6e-oLHdEZ-2k64EEA-fUMosn-oLYSA2-8YXGCD-nU75Kf-bmpkZL-ntxC76-cd6kkQ-2xH1Sh-7WBLGb-6uEWWT-j7s6pF-axm1xx-4dyUdy-7S4dnp-5mEP5H-kGEMC9-CwfhL-9pC3DW-o99T5-6tKZcz-3K92tp-eAeBk-87DwDi-gyTMT-61YBV8-o99Bq-86nz8c-4grCAG-NbXxp-bBLECL-FRVWR3-dHCMz1-LtwHM9-Lww2oK-bVQ3Jr-68wbLC-34tqJZ-phyqDt" TargetMode="External"/><Relationship Id="rId9" Type="http://schemas.openxmlformats.org/officeDocument/2006/relationships/hyperlink" Target="https://creativecommons.org/licenses/by/2.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iea.org/reports/global-ev-outlook-2025" TargetMode="External"/><Relationship Id="rId7" Type="http://schemas.openxmlformats.org/officeDocument/2006/relationships/hyperlink" Target="https://alternative-fuels-observatory.ec.europa.eu/sites/default/files/document-files/2024-05/Charging_ahead_Accelerating_the_roll-out_of_EU_electric_vehicle_charging_infrastructure.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alternative-fuels-observatory.ec.europa.eu/general-information/news/eafo-analysis-trends-ev-charging-infrastructure-across-europe" TargetMode="External"/><Relationship Id="rId5" Type="http://schemas.openxmlformats.org/officeDocument/2006/relationships/hyperlink" Target="https://alternative-fuels-observatory.ec.europa.eu/general-information/news" TargetMode="External"/><Relationship Id="rId4" Type="http://schemas.openxmlformats.org/officeDocument/2006/relationships/hyperlink" Target="https://www.acea.auto/press-release/electric-cars-eu-needs-8-times-more-charging-points-per-year-by-2030-to-meet-co2-targe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Someone writing with a pen onto a pocket notepad held in their other hand.">
            <a:extLst>
              <a:ext uri="{FF2B5EF4-FFF2-40B4-BE49-F238E27FC236}">
                <a16:creationId xmlns:a16="http://schemas.microsoft.com/office/drawing/2014/main" id="{60AF7134-34ED-DED0-6CCD-4D8131C49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99" y="1883070"/>
            <a:ext cx="4502301" cy="3092967"/>
          </a:xfrm>
          <a:prstGeom prst="rect">
            <a:avLst/>
          </a:prstGeom>
        </p:spPr>
      </p:pic>
      <p:sp>
        <p:nvSpPr>
          <p:cNvPr id="2" name="Title 1">
            <a:extLst>
              <a:ext uri="{FF2B5EF4-FFF2-40B4-BE49-F238E27FC236}">
                <a16:creationId xmlns:a16="http://schemas.microsoft.com/office/drawing/2014/main" id="{6325EB25-14E4-3C14-F576-F7A979BA79A2}"/>
              </a:ext>
            </a:extLst>
          </p:cNvPr>
          <p:cNvSpPr>
            <a:spLocks noGrp="1"/>
          </p:cNvSpPr>
          <p:nvPr>
            <p:ph type="title" idx="4294967295"/>
          </p:nvPr>
        </p:nvSpPr>
        <p:spPr>
          <a:xfrm>
            <a:off x="838200" y="1658983"/>
            <a:ext cx="5810794" cy="3683726"/>
          </a:xfrm>
          <a:prstGeom prst="rect">
            <a:avLst/>
          </a:prstGeom>
        </p:spPr>
        <p:txBody>
          <a:bodyPr/>
          <a:lstStyle/>
          <a:p>
            <a:r>
              <a:rPr lang="en-GB" sz="7200" dirty="0"/>
              <a:t>Digital Energy Basics For </a:t>
            </a:r>
            <a:br>
              <a:rPr lang="en-GB" sz="7200" dirty="0"/>
            </a:br>
            <a:r>
              <a:rPr lang="en-GB" sz="7200" dirty="0"/>
              <a:t>Journalists</a:t>
            </a:r>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F262-98D8-BE56-1CA9-A84DFCFD33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22382B-2AB3-2B41-4E36-550DCB887EDE}"/>
              </a:ext>
            </a:extLst>
          </p:cNvPr>
          <p:cNvSpPr txBox="1"/>
          <p:nvPr/>
        </p:nvSpPr>
        <p:spPr>
          <a:xfrm>
            <a:off x="377482" y="2205833"/>
            <a:ext cx="11437035" cy="4893647"/>
          </a:xfrm>
          <a:prstGeom prst="rect">
            <a:avLst/>
          </a:prstGeom>
          <a:noFill/>
        </p:spPr>
        <p:txBody>
          <a:bodyPr wrap="square" lIns="91440" tIns="45720" rIns="91440" bIns="45720" rtlCol="0" anchor="t">
            <a:spAutoFit/>
          </a:bodyPr>
          <a:lstStyle/>
          <a:p>
            <a:pPr latinLnBrk="0"/>
            <a:r>
              <a:rPr lang="en-GB" sz="2400" dirty="0">
                <a:solidFill>
                  <a:srgbClr val="2B2C30"/>
                </a:solidFill>
              </a:rPr>
              <a:t>Wind energy is one of the fastest-growing renewable energy sources, helping reduce dependence on fossil fuels. Wind turbines convert the kinetic energy (movement) of wind into electricity. Wind turbines offer a clean and scalable energy solution. </a:t>
            </a:r>
          </a:p>
          <a:p>
            <a:pPr latinLnBrk="0"/>
            <a:endParaRPr lang="en-GB" sz="2400" dirty="0">
              <a:solidFill>
                <a:srgbClr val="2B2C30"/>
              </a:solidFill>
            </a:endParaRPr>
          </a:p>
          <a:p>
            <a:r>
              <a:rPr lang="en-GB" sz="2400" dirty="0">
                <a:solidFill>
                  <a:srgbClr val="2B2C30"/>
                </a:solidFill>
              </a:rPr>
              <a:t>Wind turbines cannot generate power without wind, but energy storage and grid integration help maintain electricity supply. </a:t>
            </a:r>
          </a:p>
          <a:p>
            <a:endParaRPr lang="en-GB" sz="2400" dirty="0">
              <a:solidFill>
                <a:srgbClr val="2B2C30"/>
              </a:solidFill>
            </a:endParaRPr>
          </a:p>
          <a:p>
            <a:pPr marL="342900" indent="-342900">
              <a:buFont typeface="Arial" panose="020B0604020202020204" pitchFamily="34" charset="0"/>
              <a:buChar char="•"/>
            </a:pPr>
            <a:r>
              <a:rPr lang="en-GB" sz="2400" dirty="0">
                <a:solidFill>
                  <a:srgbClr val="2B2C30"/>
                </a:solidFill>
              </a:rPr>
              <a:t>Explore Wind Europe’s </a:t>
            </a:r>
            <a:r>
              <a:rPr lang="en-GB" sz="2400" dirty="0">
                <a:solidFill>
                  <a:srgbClr val="2B2C30"/>
                </a:solidFill>
                <a:hlinkClick r:id="rId3"/>
              </a:rPr>
              <a:t>Wind Energy Basics</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Read how Europe is a </a:t>
            </a:r>
            <a:r>
              <a:rPr lang="en-GB" sz="2400" dirty="0">
                <a:solidFill>
                  <a:srgbClr val="2B2C30"/>
                </a:solidFill>
                <a:hlinkClick r:id="rId4"/>
              </a:rPr>
              <a:t>wind energy leader</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Read the </a:t>
            </a:r>
            <a:r>
              <a:rPr lang="en-GB" sz="2400" dirty="0">
                <a:solidFill>
                  <a:srgbClr val="2B2C30"/>
                </a:solidFill>
                <a:hlinkClick r:id="rId5"/>
              </a:rPr>
              <a:t>Global Wind Report 2025</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Explore how </a:t>
            </a:r>
            <a:r>
              <a:rPr lang="en-GB" sz="2400" dirty="0">
                <a:solidFill>
                  <a:srgbClr val="2B2C30"/>
                </a:solidFill>
                <a:hlinkClick r:id="rId6"/>
              </a:rPr>
              <a:t>artificial intelligence (AI) can support wind energy</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Find out how we can </a:t>
            </a:r>
            <a:r>
              <a:rPr lang="en-GB" sz="2400" dirty="0">
                <a:solidFill>
                  <a:srgbClr val="2B2C30"/>
                </a:solidFill>
                <a:hlinkClick r:id="rId7"/>
              </a:rPr>
              <a:t>minimise the environmental impact of wind turbines</a:t>
            </a:r>
            <a:r>
              <a:rPr lang="en-GB" sz="2400" dirty="0">
                <a:solidFill>
                  <a:srgbClr val="2B2C30"/>
                </a:solidFill>
              </a:rPr>
              <a:t>.</a:t>
            </a:r>
          </a:p>
          <a:p>
            <a:endParaRPr lang="en-GB" sz="2400" dirty="0">
              <a:solidFill>
                <a:srgbClr val="2B2C30"/>
              </a:solidFill>
              <a:ea typeface="Calibri"/>
              <a:cs typeface="Calibri"/>
            </a:endParaRPr>
          </a:p>
        </p:txBody>
      </p:sp>
      <p:sp>
        <p:nvSpPr>
          <p:cNvPr id="3" name="Title 2">
            <a:extLst>
              <a:ext uri="{FF2B5EF4-FFF2-40B4-BE49-F238E27FC236}">
                <a16:creationId xmlns:a16="http://schemas.microsoft.com/office/drawing/2014/main" id="{81F4424E-96FD-E7E6-E1DA-BCED42215313}"/>
              </a:ext>
            </a:extLst>
          </p:cNvPr>
          <p:cNvSpPr>
            <a:spLocks noGrp="1"/>
          </p:cNvSpPr>
          <p:nvPr>
            <p:ph type="title" idx="4294967295"/>
          </p:nvPr>
        </p:nvSpPr>
        <p:spPr>
          <a:xfrm>
            <a:off x="377482"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Turning wind into electricity: Key facts and information </a:t>
            </a:r>
            <a:endParaRPr lang="en-GB" dirty="0">
              <a:effectLst/>
            </a:endParaRPr>
          </a:p>
          <a:p>
            <a:endParaRPr lang="en-GB" dirty="0"/>
          </a:p>
        </p:txBody>
      </p:sp>
    </p:spTree>
    <p:extLst>
      <p:ext uri="{BB962C8B-B14F-4D97-AF65-F5344CB8AC3E}">
        <p14:creationId xmlns:p14="http://schemas.microsoft.com/office/powerpoint/2010/main" val="385178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69" y="3231715"/>
            <a:ext cx="10421655" cy="1446550"/>
          </a:xfrm>
          <a:prstGeom prst="rect">
            <a:avLst/>
          </a:prstGeom>
          <a:noFill/>
        </p:spPr>
        <p:txBody>
          <a:bodyPr wrap="square" rtlCol="0">
            <a:spAutoFit/>
          </a:bodyPr>
          <a:lstStyle/>
          <a:p>
            <a:pPr algn="ctr" latinLnBrk="0"/>
            <a:r>
              <a:rPr lang="en-US" sz="4400" i="1" dirty="0">
                <a:solidFill>
                  <a:schemeClr val="accent5"/>
                </a:solidFill>
              </a:rPr>
              <a:t>Have you ever wondered what happens when the sun isn’t shining?</a:t>
            </a:r>
          </a:p>
        </p:txBody>
      </p:sp>
      <p:sp>
        <p:nvSpPr>
          <p:cNvPr id="2" name="Title 1">
            <a:extLst>
              <a:ext uri="{FF2B5EF4-FFF2-40B4-BE49-F238E27FC236}">
                <a16:creationId xmlns:a16="http://schemas.microsoft.com/office/drawing/2014/main" id="{81AE118E-60E2-0CCF-31DE-F3A096C9C8EA}"/>
              </a:ext>
            </a:extLst>
          </p:cNvPr>
          <p:cNvSpPr>
            <a:spLocks noGrp="1"/>
          </p:cNvSpPr>
          <p:nvPr>
            <p:ph type="title" idx="4294967295"/>
          </p:nvPr>
        </p:nvSpPr>
        <p:spPr>
          <a:xfrm>
            <a:off x="315685" y="78313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Understanding solar power storage </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4532243" y="2082618"/>
            <a:ext cx="7453431" cy="4524315"/>
          </a:xfrm>
          <a:prstGeom prst="rect">
            <a:avLst/>
          </a:prstGeom>
          <a:noFill/>
        </p:spPr>
        <p:txBody>
          <a:bodyPr wrap="square" rtlCol="0">
            <a:spAutoFit/>
          </a:bodyPr>
          <a:lstStyle/>
          <a:p>
            <a:pPr lvl="0" latinLnBrk="0"/>
            <a:r>
              <a:rPr lang="en-US" sz="2400" b="1" dirty="0">
                <a:ea typeface="Public Sans"/>
                <a:cs typeface="Public Sans"/>
                <a:sym typeface="Public Sans"/>
              </a:rPr>
              <a:t>Energy Storage System (ESS)</a:t>
            </a:r>
            <a:r>
              <a:rPr lang="en-US" sz="2400" dirty="0">
                <a:ea typeface="Public Sans"/>
                <a:cs typeface="Public Sans"/>
                <a:sym typeface="Public Sans"/>
              </a:rPr>
              <a:t>: Technology that stores electricity for later use, helping balance supply </a:t>
            </a:r>
            <a:r>
              <a:rPr lang="en-GB" sz="2400" noProof="0" dirty="0">
                <a:ea typeface="Public Sans"/>
                <a:cs typeface="Public Sans"/>
                <a:sym typeface="Public Sans"/>
              </a:rPr>
              <a:t>and demand, optimise energy use, and improve grid reliability.</a:t>
            </a:r>
          </a:p>
          <a:p>
            <a:pPr lvl="0" latinLnBrk="0"/>
            <a:endParaRPr lang="en-US" sz="1200" dirty="0">
              <a:ea typeface="Public Sans"/>
              <a:cs typeface="Public Sans"/>
              <a:sym typeface="Public Sans"/>
            </a:endParaRPr>
          </a:p>
          <a:p>
            <a:pPr lvl="0" latinLnBrk="0"/>
            <a:r>
              <a:rPr lang="en-US" sz="2400" b="1" dirty="0">
                <a:ea typeface="Public Sans"/>
                <a:cs typeface="Public Sans"/>
                <a:sym typeface="Public Sans"/>
              </a:rPr>
              <a:t>Self-consumption</a:t>
            </a:r>
            <a:r>
              <a:rPr lang="en-US" sz="2400" dirty="0">
                <a:ea typeface="Public Sans"/>
                <a:cs typeface="Public Sans"/>
                <a:sym typeface="Public Sans"/>
              </a:rPr>
              <a:t>: Using energy generated from renewable sources directly within the property, enhancing energy independence and savings by avoiding export to the grid.</a:t>
            </a:r>
          </a:p>
          <a:p>
            <a:pPr lvl="0" latinLnBrk="0"/>
            <a:endParaRPr lang="en-US" sz="1200" dirty="0">
              <a:ea typeface="Public Sans"/>
              <a:cs typeface="Public Sans"/>
              <a:sym typeface="Public Sans"/>
            </a:endParaRPr>
          </a:p>
          <a:p>
            <a:pPr lvl="0" latinLnBrk="0"/>
            <a:r>
              <a:rPr lang="en-US" sz="2400" b="1" dirty="0">
                <a:ea typeface="Public Sans"/>
                <a:cs typeface="Public Sans"/>
                <a:sym typeface="Public Sans"/>
              </a:rPr>
              <a:t>Smart energy storage</a:t>
            </a:r>
            <a:r>
              <a:rPr lang="en-US" sz="2400" dirty="0">
                <a:ea typeface="Public Sans"/>
                <a:cs typeface="Public Sans"/>
                <a:sym typeface="Public Sans"/>
              </a:rPr>
              <a:t>: Enhancing monitoring, improving management, and increasing efficiency using advanced technologies like the Internet of Things (IoT) and Artificial Intelligence (AI).</a:t>
            </a:r>
          </a:p>
        </p:txBody>
      </p:sp>
      <p:pic>
        <p:nvPicPr>
          <p:cNvPr id="7" name="Picture 6" descr="Solar panels as cladding on the front of a building.">
            <a:extLst>
              <a:ext uri="{FF2B5EF4-FFF2-40B4-BE49-F238E27FC236}">
                <a16:creationId xmlns:a16="http://schemas.microsoft.com/office/drawing/2014/main" id="{68C7FB1C-7B12-EE0F-E025-47D3FB108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 y="3190461"/>
            <a:ext cx="4098997" cy="2308630"/>
          </a:xfrm>
          <a:prstGeom prst="rect">
            <a:avLst/>
          </a:prstGeom>
        </p:spPr>
      </p:pic>
      <p:sp>
        <p:nvSpPr>
          <p:cNvPr id="2" name="Title 1">
            <a:extLst>
              <a:ext uri="{FF2B5EF4-FFF2-40B4-BE49-F238E27FC236}">
                <a16:creationId xmlns:a16="http://schemas.microsoft.com/office/drawing/2014/main" id="{C1640AF1-5B9F-507A-3FA4-D8D3618C0D26}"/>
              </a:ext>
            </a:extLst>
          </p:cNvPr>
          <p:cNvSpPr>
            <a:spLocks noGrp="1"/>
          </p:cNvSpPr>
          <p:nvPr>
            <p:ph type="title" idx="4294967295"/>
          </p:nvPr>
        </p:nvSpPr>
        <p:spPr>
          <a:xfrm>
            <a:off x="302623" y="75705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Understanding solar power storage: Key terminology</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5548-E3C6-0288-5677-BDCE607322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A59405-2C00-D281-DA2C-55E0950F0113}"/>
              </a:ext>
            </a:extLst>
          </p:cNvPr>
          <p:cNvSpPr txBox="1"/>
          <p:nvPr/>
        </p:nvSpPr>
        <p:spPr>
          <a:xfrm>
            <a:off x="139423" y="1973341"/>
            <a:ext cx="11789817" cy="4893647"/>
          </a:xfrm>
          <a:prstGeom prst="rect">
            <a:avLst/>
          </a:prstGeom>
          <a:noFill/>
        </p:spPr>
        <p:txBody>
          <a:bodyPr wrap="square" rtlCol="0">
            <a:spAutoFit/>
          </a:bodyPr>
          <a:lstStyle/>
          <a:p>
            <a:pPr lvl="0" latinLnBrk="0"/>
            <a:r>
              <a:rPr lang="en-US" sz="2400" dirty="0">
                <a:ea typeface="Public Sans"/>
                <a:cs typeface="Public Sans"/>
                <a:sym typeface="Public Sans"/>
              </a:rPr>
              <a:t>Solar power systems can use battery storage to supply electricity when sunlight is not available. During the day, solar panels generate electricity, and any excess energy is stored in batteries for later use.</a:t>
            </a:r>
          </a:p>
          <a:p>
            <a:pPr lvl="0" latinLnBrk="0"/>
            <a:endParaRPr lang="en-US" sz="1200" dirty="0">
              <a:ea typeface="Public Sans"/>
              <a:cs typeface="Public Sans"/>
              <a:sym typeface="Public Sans"/>
            </a:endParaRPr>
          </a:p>
          <a:p>
            <a:pPr lvl="0" latinLnBrk="0"/>
            <a:r>
              <a:rPr lang="en-US" sz="2400" dirty="0">
                <a:ea typeface="Public Sans"/>
                <a:cs typeface="Public Sans"/>
                <a:sym typeface="Public Sans"/>
              </a:rPr>
              <a:t>The most common battery technologies for solar storage include Lithium-ion (used in Tesla Powerwall and other home storage solutions) and Lead-acid (cheaper but less efficient and have a shorter lifespan).</a:t>
            </a:r>
          </a:p>
          <a:p>
            <a:pPr lvl="0" latinLnBrk="0"/>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2400" dirty="0">
                <a:ea typeface="Public Sans"/>
                <a:cs typeface="Public Sans"/>
                <a:sym typeface="Public Sans"/>
              </a:rPr>
              <a:t>The European Commission provides a </a:t>
            </a:r>
            <a:r>
              <a:rPr lang="en-US" sz="2400" dirty="0">
                <a:ea typeface="Public Sans"/>
                <a:cs typeface="Public Sans"/>
                <a:sym typeface="Public Sans"/>
                <a:hlinkClick r:id="rId3"/>
              </a:rPr>
              <a:t>comprehensive overview of solar energy in Europe</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Explore </a:t>
            </a:r>
            <a:r>
              <a:rPr lang="en-US" sz="2400" dirty="0">
                <a:ea typeface="Public Sans"/>
                <a:cs typeface="Public Sans"/>
                <a:sym typeface="Public Sans"/>
                <a:hlinkClick r:id="rId4"/>
              </a:rPr>
              <a:t>The Ultimate Guide to Energy Storage Terminology </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The International Renewable Energy Agency (IRENA) provides a briefing on </a:t>
            </a:r>
            <a:r>
              <a:rPr lang="en-US" sz="2400" dirty="0">
                <a:ea typeface="Public Sans"/>
                <a:cs typeface="Public Sans"/>
                <a:sym typeface="Public Sans"/>
                <a:hlinkClick r:id="rId5"/>
              </a:rPr>
              <a:t>Energy Storage</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Explore the role of batteries in the digital energy transition in the European Commission’s </a:t>
            </a:r>
            <a:r>
              <a:rPr lang="en-US" sz="2400" dirty="0">
                <a:ea typeface="Public Sans"/>
                <a:cs typeface="Public Sans"/>
                <a:sym typeface="Public Sans"/>
                <a:hlinkClick r:id="rId6"/>
              </a:rPr>
              <a:t>PV and Battery Solution Booklet</a:t>
            </a:r>
            <a:r>
              <a:rPr lang="en-US" sz="2400" dirty="0">
                <a:ea typeface="Public Sans"/>
                <a:cs typeface="Public Sans"/>
                <a:sym typeface="Public Sans"/>
              </a:rPr>
              <a:t>.</a:t>
            </a:r>
          </a:p>
          <a:p>
            <a:pPr lvl="0" latinLnBrk="0"/>
            <a:endParaRPr lang="en-US" sz="2400" dirty="0">
              <a:ea typeface="Public Sans"/>
              <a:cs typeface="Public Sans"/>
              <a:sym typeface="Public Sans"/>
            </a:endParaRPr>
          </a:p>
        </p:txBody>
      </p:sp>
      <p:sp>
        <p:nvSpPr>
          <p:cNvPr id="2" name="Title 1">
            <a:extLst>
              <a:ext uri="{FF2B5EF4-FFF2-40B4-BE49-F238E27FC236}">
                <a16:creationId xmlns:a16="http://schemas.microsoft.com/office/drawing/2014/main" id="{E5EF62FA-97C5-ED53-D5A5-534D852C075E}"/>
              </a:ext>
            </a:extLst>
          </p:cNvPr>
          <p:cNvSpPr>
            <a:spLocks noGrp="1"/>
          </p:cNvSpPr>
          <p:nvPr>
            <p:ph type="title" idx="4294967295"/>
          </p:nvPr>
        </p:nvSpPr>
        <p:spPr>
          <a:xfrm>
            <a:off x="262760" y="64777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Understanding solar power storage: Key facts and information </a:t>
            </a:r>
            <a:endParaRPr lang="en-GB" dirty="0">
              <a:effectLst/>
            </a:endParaRPr>
          </a:p>
          <a:p>
            <a:endParaRPr lang="en-GB" dirty="0"/>
          </a:p>
        </p:txBody>
      </p:sp>
    </p:spTree>
    <p:extLst>
      <p:ext uri="{BB962C8B-B14F-4D97-AF65-F5344CB8AC3E}">
        <p14:creationId xmlns:p14="http://schemas.microsoft.com/office/powerpoint/2010/main" val="282033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AB54-937D-9F1A-E1C1-19D3249405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932F96-E1CE-29F1-73E1-EFFE23DACA81}"/>
              </a:ext>
            </a:extLst>
          </p:cNvPr>
          <p:cNvSpPr txBox="1"/>
          <p:nvPr/>
        </p:nvSpPr>
        <p:spPr>
          <a:xfrm>
            <a:off x="4972832" y="2703438"/>
            <a:ext cx="6676373" cy="3359061"/>
          </a:xfrm>
          <a:prstGeom prst="rect">
            <a:avLst/>
          </a:prstGeom>
          <a:noFill/>
        </p:spPr>
        <p:txBody>
          <a:bodyPr wrap="square" rtlCol="0">
            <a:spAutoFit/>
          </a:bodyPr>
          <a:lstStyle/>
          <a:p>
            <a:pPr marL="342900" indent="-342900" latinLnBrk="0">
              <a:lnSpc>
                <a:spcPct val="150000"/>
              </a:lnSpc>
              <a:buFont typeface="Arial" panose="020B0604020202020204" pitchFamily="34" charset="0"/>
              <a:buChar char="•"/>
            </a:pPr>
            <a:r>
              <a:rPr lang="en-GB" sz="2400" dirty="0">
                <a:solidFill>
                  <a:srgbClr val="2B2C30"/>
                </a:solidFill>
              </a:rPr>
              <a:t>Use </a:t>
            </a:r>
            <a:r>
              <a:rPr lang="en-GB" sz="2400" dirty="0">
                <a:solidFill>
                  <a:srgbClr val="000066"/>
                </a:solidFill>
                <a:hlinkClick r:id="rId3">
                  <a:extLst>
                    <a:ext uri="{A12FA001-AC4F-418D-AE19-62706E023703}">
                      <ahyp:hlinkClr xmlns:ahyp="http://schemas.microsoft.com/office/drawing/2018/hyperlinkcolor" val="tx"/>
                    </a:ext>
                  </a:extLst>
                </a:hlinkClick>
              </a:rPr>
              <a:t>real-world examples.</a:t>
            </a:r>
          </a:p>
          <a:p>
            <a:pPr marL="342900" indent="-342900" latinLnBrk="0">
              <a:lnSpc>
                <a:spcPct val="150000"/>
              </a:lnSpc>
              <a:buFont typeface="Arial" panose="020B0604020202020204" pitchFamily="34" charset="0"/>
              <a:buChar char="•"/>
            </a:pPr>
            <a:r>
              <a:rPr lang="en-GB" sz="2400" dirty="0">
                <a:solidFill>
                  <a:srgbClr val="2B2C30"/>
                </a:solidFill>
              </a:rPr>
              <a:t>Explain technical terms in simple analogies (e.g.: "A solar battery works like a power bank for your phone but on a home scale").</a:t>
            </a:r>
            <a:endParaRPr lang="en-GB" sz="2400" dirty="0"/>
          </a:p>
          <a:p>
            <a:pPr marL="342900" indent="-342900" latinLnBrk="0">
              <a:lnSpc>
                <a:spcPct val="150000"/>
              </a:lnSpc>
              <a:buFont typeface="Arial" panose="020B0604020202020204" pitchFamily="34" charset="0"/>
              <a:buChar char="•"/>
            </a:pPr>
            <a:r>
              <a:rPr lang="en-GB" sz="2400" dirty="0">
                <a:solidFill>
                  <a:srgbClr val="000066"/>
                </a:solidFill>
                <a:hlinkClick r:id="rId4">
                  <a:extLst>
                    <a:ext uri="{A12FA001-AC4F-418D-AE19-62706E023703}">
                      <ahyp:hlinkClr xmlns:ahyp="http://schemas.microsoft.com/office/drawing/2018/hyperlinkcolor" val="tx"/>
                    </a:ext>
                  </a:extLst>
                </a:hlinkClick>
              </a:rPr>
              <a:t>Compare cost savings and incentives for using renewable energies in different countries.</a:t>
            </a:r>
          </a:p>
        </p:txBody>
      </p:sp>
      <p:pic>
        <p:nvPicPr>
          <p:cNvPr id="5" name="Picture 4">
            <a:extLst>
              <a:ext uri="{FF2B5EF4-FFF2-40B4-BE49-F238E27FC236}">
                <a16:creationId xmlns:a16="http://schemas.microsoft.com/office/drawing/2014/main" id="{2D109CDC-B519-FE27-6B78-B4E6A4DA1E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0058" y="2648270"/>
            <a:ext cx="4676148" cy="3507111"/>
          </a:xfrm>
          <a:prstGeom prst="rect">
            <a:avLst/>
          </a:prstGeom>
        </p:spPr>
      </p:pic>
      <p:sp>
        <p:nvSpPr>
          <p:cNvPr id="2" name="Title 1">
            <a:extLst>
              <a:ext uri="{FF2B5EF4-FFF2-40B4-BE49-F238E27FC236}">
                <a16:creationId xmlns:a16="http://schemas.microsoft.com/office/drawing/2014/main" id="{14463DD1-04BB-813D-DE50-545E79D0AE6B}"/>
              </a:ext>
            </a:extLst>
          </p:cNvPr>
          <p:cNvSpPr>
            <a:spLocks noGrp="1"/>
          </p:cNvSpPr>
          <p:nvPr>
            <p:ph type="title" idx="4294967295"/>
          </p:nvPr>
        </p:nvSpPr>
        <p:spPr>
          <a:xfrm>
            <a:off x="838200" y="73818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Some practical tips for communicating with the public </a:t>
            </a:r>
            <a:endParaRPr lang="en-GB" dirty="0">
              <a:effectLst/>
            </a:endParaRPr>
          </a:p>
          <a:p>
            <a:endParaRPr lang="en-GB" dirty="0"/>
          </a:p>
        </p:txBody>
      </p:sp>
    </p:spTree>
    <p:extLst>
      <p:ext uri="{BB962C8B-B14F-4D97-AF65-F5344CB8AC3E}">
        <p14:creationId xmlns:p14="http://schemas.microsoft.com/office/powerpoint/2010/main" val="14884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3335287"/>
            <a:ext cx="2175491" cy="2462213"/>
          </a:xfrm>
          <a:prstGeom prst="rect">
            <a:avLst/>
          </a:prstGeom>
          <a:noFill/>
        </p:spPr>
        <p:txBody>
          <a:bodyPr wrap="square" lIns="91440" tIns="45720" rIns="91440" bIns="45720" rtlCol="0" anchor="t" anchorCtr="0">
            <a:spAutoFit/>
          </a:bodyPr>
          <a:lstStyle/>
          <a:p>
            <a:pPr algn="ctr" latinLnBrk="0"/>
            <a:r>
              <a:rPr lang="en-GB" sz="2200" noProof="0" dirty="0">
                <a:solidFill>
                  <a:srgbClr val="373737"/>
                </a:solidFill>
                <a:ea typeface="맑은 고딕"/>
              </a:rPr>
              <a:t>Debunk some energy digitalisation myths in Every1’s </a:t>
            </a:r>
            <a:r>
              <a:rPr lang="en-GB" sz="2200" i="1" noProof="0" dirty="0">
                <a:solidFill>
                  <a:srgbClr val="373737"/>
                </a:solidFill>
                <a:ea typeface="맑은 고딕"/>
                <a:hlinkClick r:id="rId3"/>
              </a:rPr>
              <a:t>Energy myths busted: Fact Vs fiction</a:t>
            </a:r>
            <a:r>
              <a:rPr lang="en-GB" sz="2200" noProof="0" dirty="0">
                <a:solidFill>
                  <a:srgbClr val="373737"/>
                </a:solidFill>
                <a:ea typeface="맑은 고딕"/>
              </a:rPr>
              <a:t>. </a:t>
            </a: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27649" y="3589297"/>
            <a:ext cx="2364667" cy="2123658"/>
          </a:xfrm>
          <a:prstGeom prst="rect">
            <a:avLst/>
          </a:prstGeom>
          <a:noFill/>
        </p:spPr>
        <p:txBody>
          <a:bodyPr wrap="square" rtlCol="0" anchor="t" anchorCtr="0">
            <a:spAutoFit/>
          </a:bodyPr>
          <a:lstStyle/>
          <a:p>
            <a:pPr algn="ctr"/>
            <a:r>
              <a:rPr lang="en-US" altLang="ko-KR" sz="2200" dirty="0">
                <a:solidFill>
                  <a:srgbClr val="373737"/>
                </a:solidFill>
              </a:rPr>
              <a:t>Take an in-depth look at energy security in Every1’s </a:t>
            </a:r>
            <a:r>
              <a:rPr lang="en-US" altLang="ko-KR" sz="2200" i="1" dirty="0">
                <a:solidFill>
                  <a:srgbClr val="373737"/>
                </a:solidFill>
                <a:hlinkClick r:id="rId3"/>
              </a:rPr>
              <a:t>Cybersecurity digital energy myths…Busted!</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latinLnBrk="0"/>
            <a:r>
              <a:rPr lang="en-GB" sz="2200" noProof="0" dirty="0">
                <a:solidFill>
                  <a:srgbClr val="373737"/>
                </a:solidFill>
              </a:rPr>
              <a:t>Check out Every1’s suite of </a:t>
            </a:r>
            <a:r>
              <a:rPr lang="en-GB" sz="2200" i="1" noProof="0" dirty="0">
                <a:solidFill>
                  <a:srgbClr val="373737"/>
                </a:solidFill>
                <a:hlinkClick r:id="rId4"/>
              </a:rPr>
              <a:t>Digital Energy Essentials </a:t>
            </a:r>
            <a:r>
              <a:rPr lang="en-GB" sz="2200" noProof="0" dirty="0">
                <a:solidFill>
                  <a:srgbClr val="373737"/>
                </a:solidFill>
              </a:rPr>
              <a:t>short courses on energy digitalisation.</a:t>
            </a: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5"/>
              </a:rPr>
              <a:t>Find out more about the Every1 project’s learning materials.</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energy digitalisation, you may find the following resources useful: </a:t>
            </a:r>
          </a:p>
        </p:txBody>
      </p:sp>
      <p:sp>
        <p:nvSpPr>
          <p:cNvPr id="4" name="Title 3">
            <a:extLst>
              <a:ext uri="{FF2B5EF4-FFF2-40B4-BE49-F238E27FC236}">
                <a16:creationId xmlns:a16="http://schemas.microsoft.com/office/drawing/2014/main" id="{186EC441-33A8-7B5E-09C0-2B1A885D4900}"/>
              </a:ext>
            </a:extLst>
          </p:cNvPr>
          <p:cNvSpPr>
            <a:spLocks noGrp="1"/>
          </p:cNvSpPr>
          <p:nvPr>
            <p:ph type="title" idx="4294967295"/>
          </p:nvPr>
        </p:nvSpPr>
        <p:spPr>
          <a:xfrm>
            <a:off x="790220" y="532472"/>
            <a:ext cx="7957457" cy="1325563"/>
          </a:xfrm>
          <a:prstGeom prst="rect">
            <a:avLst/>
          </a:prstGeom>
        </p:spPr>
        <p:txBody>
          <a:bodyPr/>
          <a:lstStyle/>
          <a:p>
            <a:r>
              <a:rPr lang="en-GB" sz="2800" dirty="0">
                <a:solidFill>
                  <a:schemeClr val="tx2"/>
                </a:solidFill>
              </a:rPr>
              <a:t>Next steps</a:t>
            </a:r>
          </a:p>
        </p:txBody>
      </p:sp>
    </p:spTree>
    <p:extLst>
      <p:ext uri="{BB962C8B-B14F-4D97-AF65-F5344CB8AC3E}">
        <p14:creationId xmlns:p14="http://schemas.microsoft.com/office/powerpoint/2010/main" val="41841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5847755"/>
          </a:xfrm>
          <a:prstGeom prst="rect">
            <a:avLst/>
          </a:prstGeom>
          <a:noFill/>
        </p:spPr>
        <p:txBody>
          <a:bodyPr wrap="square" lIns="91440" tIns="45720" rIns="91440" bIns="45720" rtlCol="0" anchor="t">
            <a:spAutoFit/>
          </a:bodyPr>
          <a:lstStyle/>
          <a:p>
            <a:pPr latinLnBrk="0"/>
            <a:r>
              <a:rPr lang="en-GB" dirty="0"/>
              <a:t>This slide deck </a:t>
            </a:r>
            <a:r>
              <a:rPr lang="en-GB" i="1" dirty="0"/>
              <a:t>Digital Energy Basics for Journalists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Picture Credit: Adapted from </a:t>
            </a:r>
            <a:r>
              <a:rPr lang="en-US" dirty="0">
                <a:solidFill>
                  <a:schemeClr val="dk1"/>
                </a:solidFill>
                <a:ea typeface="Public Sans"/>
                <a:cs typeface="Public Sans"/>
                <a:sym typeface="Public Sans"/>
                <a:hlinkClick r:id="rId4"/>
              </a:rPr>
              <a:t>Journalists on Duty </a:t>
            </a:r>
            <a:r>
              <a:rPr lang="en-US" dirty="0">
                <a:solidFill>
                  <a:schemeClr val="dk1"/>
                </a:solidFill>
                <a:ea typeface="Public Sans"/>
                <a:cs typeface="Public Sans"/>
                <a:sym typeface="Public Sans"/>
              </a:rPr>
              <a:t>by Yan Arief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GB" dirty="0">
                <a:solidFill>
                  <a:schemeClr val="dk1"/>
                </a:solidFill>
                <a:ea typeface="Public Sans"/>
                <a:cs typeface="Arial" panose="020B0604020202020204" pitchFamily="34" charset="0"/>
                <a:sym typeface="Public Sans"/>
                <a:hlinkClick r:id="rId6"/>
              </a:rPr>
              <a:t>Microphone</a:t>
            </a:r>
            <a:r>
              <a:rPr lang="en-GB" dirty="0">
                <a:solidFill>
                  <a:schemeClr val="dk1"/>
                </a:solidFill>
                <a:ea typeface="Public Sans"/>
                <a:cs typeface="Arial" panose="020B0604020202020204" pitchFamily="34" charset="0"/>
                <a:sym typeface="Public Sans"/>
              </a:rPr>
              <a:t> by Julia is licensed </a:t>
            </a:r>
            <a:r>
              <a:rPr lang="en-GB" dirty="0">
                <a:solidFill>
                  <a:schemeClr val="dk1"/>
                </a:solidFill>
                <a:ea typeface="Public Sans"/>
                <a:cs typeface="Arial" panose="020B0604020202020204" pitchFamily="34" charset="0"/>
                <a:sym typeface="Public Sans"/>
                <a:hlinkClick r:id="rId7"/>
              </a:rPr>
              <a:t>CC BY-NC 2.0</a:t>
            </a:r>
            <a:r>
              <a:rPr lang="en-GB" dirty="0">
                <a:solidFill>
                  <a:schemeClr val="dk1"/>
                </a:solidFill>
                <a:ea typeface="Public Sans"/>
                <a:cs typeface="Arial" panose="020B0604020202020204" pitchFamily="34" charset="0"/>
                <a:sym typeface="Public Sans"/>
              </a:rPr>
              <a:t>.</a:t>
            </a: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Charging Ahead with Electric Vehicles: </a:t>
            </a:r>
            <a:r>
              <a:rPr lang="en-GB" b="0" i="0" dirty="0">
                <a:solidFill>
                  <a:srgbClr val="242424"/>
                </a:solidFill>
                <a:effectLst/>
                <a:latin typeface="Aptos Narrow" panose="020B0004020202020204" pitchFamily="34" charset="0"/>
                <a:hlinkClick r:id="rId8"/>
              </a:rPr>
              <a:t>Triple Cities Makerspace, Inc.</a:t>
            </a:r>
            <a:r>
              <a:rPr lang="en-GB" b="0" i="0" dirty="0">
                <a:solidFill>
                  <a:srgbClr val="242424"/>
                </a:solidFill>
                <a:effectLst/>
                <a:latin typeface="Aptos Narrow" panose="020B0004020202020204" pitchFamily="34" charset="0"/>
              </a:rPr>
              <a:t> by 100% Campaign is licensed </a:t>
            </a:r>
            <a:r>
              <a:rPr lang="en-GB" b="0" i="0" dirty="0">
                <a:solidFill>
                  <a:srgbClr val="242424"/>
                </a:solidFill>
                <a:effectLst/>
                <a:latin typeface="Aptos Narrow" panose="020B0004020202020204" pitchFamily="34" charset="0"/>
                <a:hlinkClick r:id="rId9"/>
              </a:rPr>
              <a:t>CC BY 2.0</a:t>
            </a:r>
            <a:r>
              <a:rPr lang="en-GB" b="0" i="0" dirty="0">
                <a:solidFill>
                  <a:srgbClr val="242424"/>
                </a:solidFill>
                <a:effectLst/>
                <a:latin typeface="Aptos Narrow" panose="020B0004020202020204" pitchFamily="34" charset="0"/>
              </a:rPr>
              <a:t>. </a:t>
            </a:r>
            <a:endParaRPr lang="en-GB" dirty="0">
              <a:solidFill>
                <a:schemeClr val="dk1"/>
              </a:solidFill>
              <a:ea typeface="Public Sans"/>
              <a:cs typeface="Arial" panose="020B0604020202020204" pitchFamily="34" charset="0"/>
              <a:sym typeface="Public Sans"/>
            </a:endParaRP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Turning wind into Electricity: </a:t>
            </a:r>
            <a:r>
              <a:rPr lang="en-GB" i="0" u="none" strike="noStrike" dirty="0">
                <a:solidFill>
                  <a:schemeClr val="tx1"/>
                </a:solidFill>
                <a:effectLst/>
                <a:latin typeface="+mn-lt"/>
                <a:hlinkClick r:id="rId10"/>
              </a:rPr>
              <a:t>Middelgrunden offshore wind farm </a:t>
            </a:r>
            <a:r>
              <a:rPr lang="en-GB" i="0" u="none" strike="noStrike" dirty="0">
                <a:solidFill>
                  <a:schemeClr val="tx1"/>
                </a:solidFill>
                <a:effectLst/>
                <a:latin typeface="+mn-lt"/>
              </a:rPr>
              <a:t>by Øyvind Holmstad is licensed </a:t>
            </a:r>
            <a:r>
              <a:rPr lang="en-GB"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CC BY-SA 4.0.  </a:t>
            </a:r>
            <a:endParaRPr lang="en-GB" i="0" u="none" strike="noStrike" dirty="0">
              <a:solidFill>
                <a:schemeClr val="tx1"/>
              </a:solidFill>
              <a:effectLst/>
              <a:latin typeface="+mn-lt"/>
            </a:endParaRPr>
          </a:p>
          <a:p>
            <a:pPr marL="285750" indent="-285750" latinLnBrk="0">
              <a:buFont typeface="Arial" panose="020B0604020202020204" pitchFamily="34" charset="0"/>
              <a:buChar char="•"/>
            </a:pPr>
            <a:r>
              <a:rPr lang="en-GB" dirty="0"/>
              <a:t>Understanding Solar Power Storage: </a:t>
            </a:r>
            <a:r>
              <a:rPr lang="en-GB" dirty="0">
                <a:hlinkClick r:id="rId11"/>
              </a:rPr>
              <a:t>Solar Façade</a:t>
            </a:r>
            <a:r>
              <a:rPr lang="en-GB" dirty="0"/>
              <a:t> by La Citta Vita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GB" dirty="0"/>
              <a:t> Some practical tips for communicating with the public: </a:t>
            </a:r>
            <a:r>
              <a:rPr lang="en-GB" dirty="0">
                <a:hlinkClick r:id="rId12"/>
              </a:rPr>
              <a:t>the crowds</a:t>
            </a:r>
            <a:r>
              <a:rPr lang="en-GB" dirty="0"/>
              <a:t> by bob walker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BF29CAAB-BAC8-5180-E907-6B2384C8CCC9}"/>
              </a:ext>
            </a:extLst>
          </p:cNvPr>
          <p:cNvSpPr>
            <a:spLocks noGrp="1"/>
          </p:cNvSpPr>
          <p:nvPr>
            <p:ph type="title" idx="4294967295"/>
          </p:nvPr>
        </p:nvSpPr>
        <p:spPr>
          <a:xfrm>
            <a:off x="487680" y="800140"/>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067F-03A6-692E-8356-66ADF8CE07B2}"/>
              </a:ext>
            </a:extLst>
          </p:cNvPr>
          <p:cNvSpPr>
            <a:spLocks noGrp="1"/>
          </p:cNvSpPr>
          <p:nvPr>
            <p:ph type="title" idx="4294967295"/>
          </p:nvPr>
        </p:nvSpPr>
        <p:spPr>
          <a:xfrm>
            <a:off x="4012474" y="2766218"/>
            <a:ext cx="4726577"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661386" y="797510"/>
            <a:ext cx="6974024" cy="5262979"/>
          </a:xfrm>
          <a:prstGeom prst="rect">
            <a:avLst/>
          </a:prstGeom>
          <a:noFill/>
        </p:spPr>
        <p:txBody>
          <a:bodyPr wrap="square" lIns="91440" tIns="45720" rIns="91440" bIns="45720" rtlCol="0" anchor="t">
            <a:spAutoFit/>
          </a:bodyPr>
          <a:lstStyle/>
          <a:p>
            <a:pPr latinLnBrk="0"/>
            <a:r>
              <a:rPr lang="en-GB" sz="2400" dirty="0">
                <a:solidFill>
                  <a:srgbClr val="2B2C30"/>
                </a:solidFill>
                <a:ea typeface="Public Sans"/>
                <a:cs typeface="Public Sans"/>
                <a:sym typeface="Public Sans"/>
              </a:rPr>
              <a:t>Reporting on technical topics such as digital energy can be tricky. How do you ensure that you're clearly and correctly presenting different technical concepts to a general public audience? And how can you ensure your writing is interesting and relevant?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In this short presentation, we'll explore: </a:t>
            </a:r>
          </a:p>
          <a:p>
            <a:pPr latinLnBrk="0"/>
            <a:endParaRPr lang="en-GB" sz="24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Three key topics and concepts for digital energy.</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Important terminology and information to get you started researching or evaluating existing material on digital energy.</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Some practical tips for communicating with the public.</a:t>
            </a:r>
          </a:p>
        </p:txBody>
      </p:sp>
      <p:pic>
        <p:nvPicPr>
          <p:cNvPr id="5" name="Picture 4" descr="A desk microphone.">
            <a:extLst>
              <a:ext uri="{FF2B5EF4-FFF2-40B4-BE49-F238E27FC236}">
                <a16:creationId xmlns:a16="http://schemas.microsoft.com/office/drawing/2014/main" id="{14D262B6-B3E3-5B67-92B1-895BC3B6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0538"/>
            <a:ext cx="4051005" cy="2696924"/>
          </a:xfrm>
          <a:prstGeom prst="rect">
            <a:avLst/>
          </a:prstGeom>
        </p:spPr>
      </p:pic>
      <p:sp>
        <p:nvSpPr>
          <p:cNvPr id="3" name="Title 2">
            <a:extLst>
              <a:ext uri="{FF2B5EF4-FFF2-40B4-BE49-F238E27FC236}">
                <a16:creationId xmlns:a16="http://schemas.microsoft.com/office/drawing/2014/main" id="{7D5C9BDD-F6F6-C0F5-74DA-D7AF263D3056}"/>
              </a:ext>
            </a:extLst>
          </p:cNvPr>
          <p:cNvSpPr>
            <a:spLocks noGrp="1"/>
          </p:cNvSpPr>
          <p:nvPr>
            <p:ph type="title" idx="4294967295"/>
          </p:nvPr>
        </p:nvSpPr>
        <p:spPr>
          <a:xfrm>
            <a:off x="556590" y="365125"/>
            <a:ext cx="3270827" cy="1325563"/>
          </a:xfrm>
          <a:prstGeom prst="rect">
            <a:avLst/>
          </a:prstGeom>
        </p:spPr>
        <p:txBody>
          <a:bodyPr/>
          <a:lstStyle/>
          <a:p>
            <a:r>
              <a:rPr lang="en-GB" dirty="0">
                <a:solidFill>
                  <a:schemeClr val="bg1"/>
                </a:solidFill>
              </a:rPr>
              <a:t>Introduction</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75240" y="1351508"/>
            <a:ext cx="6944367" cy="4154984"/>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topic begins with a reflective question. Take a moment to consider each question, before moving on to the next slide.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We begin each topic with key terminology and information. We then highlight accompanying resources for you to explore. </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section of the presentation in turn. Alternatively, you can select a particular topic you’d like to explore first via the menu. </a:t>
            </a:r>
            <a:endParaRPr lang="en-GB" sz="2400" noProof="0" dirty="0"/>
          </a:p>
        </p:txBody>
      </p:sp>
      <p:pic>
        <p:nvPicPr>
          <p:cNvPr id="5" name="Picture 4">
            <a:extLst>
              <a:ext uri="{FF2B5EF4-FFF2-40B4-BE49-F238E27FC236}">
                <a16:creationId xmlns:a16="http://schemas.microsoft.com/office/drawing/2014/main" id="{3F2EAE27-0D9D-E6A0-4D94-A76D062A64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2677"/>
            <a:ext cx="4044578" cy="2692646"/>
          </a:xfrm>
          <a:prstGeom prst="rect">
            <a:avLst/>
          </a:prstGeom>
        </p:spPr>
      </p:pic>
      <p:sp>
        <p:nvSpPr>
          <p:cNvPr id="3" name="Title 2">
            <a:extLst>
              <a:ext uri="{FF2B5EF4-FFF2-40B4-BE49-F238E27FC236}">
                <a16:creationId xmlns:a16="http://schemas.microsoft.com/office/drawing/2014/main" id="{9CE9E803-2315-C348-C69F-0FC22E1C6B9B}"/>
              </a:ext>
            </a:extLst>
          </p:cNvPr>
          <p:cNvSpPr>
            <a:spLocks noGrp="1"/>
          </p:cNvSpPr>
          <p:nvPr>
            <p:ph type="title" idx="4294967295"/>
          </p:nvPr>
        </p:nvSpPr>
        <p:spPr>
          <a:xfrm>
            <a:off x="286196" y="273685"/>
            <a:ext cx="3472185" cy="1325563"/>
          </a:xfrm>
          <a:prstGeom prst="rect">
            <a:avLst/>
          </a:prstGeom>
        </p:spPr>
        <p:txBody>
          <a:bodyPr/>
          <a:lstStyle/>
          <a:p>
            <a:pPr algn="ctr"/>
            <a:r>
              <a:rPr lang="en-GB" dirty="0">
                <a:solidFill>
                  <a:schemeClr val="bg1"/>
                </a:solidFill>
              </a:rPr>
              <a:t>This</a:t>
            </a:r>
            <a:r>
              <a:rPr lang="en-GB" baseline="0" dirty="0">
                <a:solidFill>
                  <a:schemeClr val="bg1"/>
                </a:solidFill>
              </a:rPr>
              <a:t> </a:t>
            </a:r>
            <a:br>
              <a:rPr lang="en-GB" baseline="0" dirty="0">
                <a:solidFill>
                  <a:schemeClr val="bg1"/>
                </a:solidFill>
              </a:rPr>
            </a:br>
            <a:r>
              <a:rPr lang="en-GB" baseline="0" dirty="0">
                <a:solidFill>
                  <a:schemeClr val="bg1"/>
                </a:solidFill>
              </a:rPr>
              <a:t>presentation</a:t>
            </a:r>
            <a:endParaRPr lang="en-GB" dirty="0">
              <a:solidFill>
                <a:schemeClr val="bg1"/>
              </a:solidFill>
            </a:endParaRP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84130" y="2537325"/>
            <a:ext cx="11423738" cy="3785652"/>
          </a:xfrm>
          <a:prstGeom prst="rect">
            <a:avLst/>
          </a:prstGeom>
          <a:noFill/>
        </p:spPr>
        <p:txBody>
          <a:bodyPr wrap="square" rtlCol="0">
            <a:spAutoFit/>
          </a:bodyPr>
          <a:lstStyle/>
          <a:p>
            <a:pPr marL="342900" indent="-342900" latinLnBrk="0">
              <a:buFont typeface="+mj-lt"/>
              <a:buAutoNum type="arabicPeriod"/>
            </a:pPr>
            <a:r>
              <a:rPr lang="en-US" sz="2400" dirty="0">
                <a:ea typeface="Public Sans"/>
                <a:cs typeface="Public Sans"/>
                <a:sym typeface="Public Sans"/>
              </a:rPr>
              <a:t>Charging ahead with electric vehicles (EVs).</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Turning wind into electricity.</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Understanding solar power storage.</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Some practical tips for communicating with the public.</a:t>
            </a:r>
          </a:p>
          <a:p>
            <a:pPr latinLnBrk="0"/>
            <a:endParaRPr lang="en-US" sz="2400" dirty="0">
              <a:ea typeface="Public Sans"/>
              <a:cs typeface="Public Sans"/>
              <a:sym typeface="Public Sans"/>
            </a:endParaRP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endParaRPr lang="en-US" sz="2400" dirty="0">
              <a:ea typeface="Public Sans"/>
              <a:cs typeface="Public Sans"/>
              <a:sym typeface="Public Sans"/>
            </a:endParaRPr>
          </a:p>
        </p:txBody>
      </p:sp>
      <p:sp>
        <p:nvSpPr>
          <p:cNvPr id="4" name="Title 3">
            <a:extLst>
              <a:ext uri="{FF2B5EF4-FFF2-40B4-BE49-F238E27FC236}">
                <a16:creationId xmlns:a16="http://schemas.microsoft.com/office/drawing/2014/main" id="{06BDFA4E-0E5C-DBFF-AEAC-997A394DA103}"/>
              </a:ext>
            </a:extLst>
          </p:cNvPr>
          <p:cNvSpPr>
            <a:spLocks noGrp="1"/>
          </p:cNvSpPr>
          <p:nvPr>
            <p:ph type="title" idx="4294967295"/>
          </p:nvPr>
        </p:nvSpPr>
        <p:spPr>
          <a:xfrm>
            <a:off x="384130" y="835388"/>
            <a:ext cx="10515600" cy="1325563"/>
          </a:xfrm>
          <a:prstGeom prst="rect">
            <a:avLst/>
          </a:prstGeom>
        </p:spPr>
        <p:txBody>
          <a:bodyPr/>
          <a:lstStyle/>
          <a:p>
            <a:r>
              <a:rPr lang="en-GB" sz="2800" b="1" dirty="0">
                <a:solidFill>
                  <a:schemeClr val="bg1"/>
                </a:solidFill>
              </a:rPr>
              <a:t>Key topics and concepts in energy digitalisation</a:t>
            </a: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1298530" y="3429000"/>
            <a:ext cx="9594937" cy="830997"/>
          </a:xfrm>
          <a:prstGeom prst="rect">
            <a:avLst/>
          </a:prstGeom>
          <a:noFill/>
        </p:spPr>
        <p:txBody>
          <a:bodyPr wrap="square" rtlCol="0">
            <a:spAutoFit/>
          </a:bodyPr>
          <a:lstStyle/>
          <a:p>
            <a:pPr algn="ctr" latinLnBrk="0"/>
            <a:r>
              <a:rPr lang="en-US" sz="4800" i="1" dirty="0">
                <a:solidFill>
                  <a:schemeClr val="accent5"/>
                </a:solidFill>
              </a:rPr>
              <a:t>How do electric vehicles (EVs) work?</a:t>
            </a:r>
            <a:endParaRPr lang="en-GB" sz="4800" i="1" dirty="0">
              <a:solidFill>
                <a:schemeClr val="accent5"/>
              </a:solidFill>
            </a:endParaRPr>
          </a:p>
        </p:txBody>
      </p:sp>
      <p:sp>
        <p:nvSpPr>
          <p:cNvPr id="2" name="Title 1">
            <a:extLst>
              <a:ext uri="{FF2B5EF4-FFF2-40B4-BE49-F238E27FC236}">
                <a16:creationId xmlns:a16="http://schemas.microsoft.com/office/drawing/2014/main" id="{2EEFEA8C-47CD-DBD4-ECCB-4F7630795F9C}"/>
              </a:ext>
            </a:extLst>
          </p:cNvPr>
          <p:cNvSpPr>
            <a:spLocks noGrp="1"/>
          </p:cNvSpPr>
          <p:nvPr>
            <p:ph type="title" idx="4294967295"/>
          </p:nvPr>
        </p:nvSpPr>
        <p:spPr>
          <a:xfrm>
            <a:off x="377867" y="861514"/>
            <a:ext cx="10515600" cy="1325563"/>
          </a:xfrm>
          <a:prstGeom prst="rect">
            <a:avLst/>
          </a:prstGeom>
        </p:spPr>
        <p:txBody>
          <a:bodyPr/>
          <a:lstStyle/>
          <a:p>
            <a:r>
              <a:rPr lang="en-GB" sz="2800" b="1" dirty="0">
                <a:solidFill>
                  <a:schemeClr val="bg1"/>
                </a:solidFill>
              </a:rPr>
              <a:t>1. Charging ahead with electric vehicles</a:t>
            </a: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4887623" y="2461506"/>
            <a:ext cx="6926894" cy="4893647"/>
          </a:xfrm>
          <a:prstGeom prst="rect">
            <a:avLst/>
          </a:prstGeom>
          <a:noFill/>
        </p:spPr>
        <p:txBody>
          <a:bodyPr wrap="square" rtlCol="0">
            <a:spAutoFit/>
          </a:bodyPr>
          <a:lstStyle/>
          <a:p>
            <a:pPr marL="342900" indent="-342900" latinLnBrk="0">
              <a:buFont typeface="Arial" panose="020B0604020202020204" pitchFamily="34" charset="0"/>
              <a:buChar char="•"/>
            </a:pPr>
            <a:r>
              <a:rPr lang="en-GB" sz="2400" b="1" noProof="0" dirty="0">
                <a:ea typeface="Public Sans"/>
                <a:cs typeface="Public Sans"/>
                <a:sym typeface="Public Sans"/>
              </a:rPr>
              <a:t>Vehicle-to-Grid (V2G): </a:t>
            </a:r>
            <a:r>
              <a:rPr lang="en-GB" sz="2400" noProof="0" dirty="0">
                <a:ea typeface="Public Sans"/>
                <a:cs typeface="Public Sans"/>
                <a:sym typeface="Public Sans"/>
              </a:rPr>
              <a:t>Technology that </a:t>
            </a:r>
            <a:r>
              <a:rPr lang="en-GB" sz="2400" dirty="0">
                <a:ea typeface="Public Sans"/>
                <a:cs typeface="Public Sans"/>
                <a:sym typeface="Public Sans"/>
              </a:rPr>
              <a:t>enables</a:t>
            </a:r>
            <a:r>
              <a:rPr lang="en-GB" sz="2400" noProof="0" dirty="0">
                <a:ea typeface="Public Sans"/>
                <a:cs typeface="Public Sans"/>
                <a:sym typeface="Public Sans"/>
              </a:rPr>
              <a:t> EVs to not only draw power from the grid but also send electricity back to it.</a:t>
            </a:r>
          </a:p>
          <a:p>
            <a:pPr marL="342900" indent="-342900" latinLnBrk="0">
              <a:buFont typeface="Arial" panose="020B0604020202020204" pitchFamily="34" charset="0"/>
              <a:buChar char="•"/>
            </a:pPr>
            <a:endParaRPr lang="en-GB" sz="2400" noProof="0" dirty="0">
              <a:ea typeface="Public Sans"/>
              <a:cs typeface="Public Sans"/>
              <a:sym typeface="Public Sans"/>
            </a:endParaRPr>
          </a:p>
          <a:p>
            <a:pPr marL="342900" indent="-342900" latinLnBrk="0">
              <a:buFont typeface="Arial" panose="020B0604020202020204" pitchFamily="34" charset="0"/>
              <a:buChar char="•"/>
            </a:pPr>
            <a:r>
              <a:rPr lang="en-GB" sz="2400" b="1" noProof="0" dirty="0">
                <a:ea typeface="Public Sans"/>
                <a:cs typeface="Public Sans"/>
                <a:sym typeface="Public Sans"/>
              </a:rPr>
              <a:t>Smart Charging: </a:t>
            </a:r>
            <a:r>
              <a:rPr lang="en-GB" sz="2400" noProof="0" dirty="0">
                <a:ea typeface="Public Sans"/>
                <a:cs typeface="Public Sans"/>
                <a:sym typeface="Public Sans"/>
              </a:rPr>
              <a:t>An advanced charging system that optimises when and how an EV charges based on factors </a:t>
            </a:r>
            <a:r>
              <a:rPr lang="en-GB" sz="2400" dirty="0">
                <a:ea typeface="Public Sans"/>
                <a:cs typeface="Public Sans"/>
                <a:sym typeface="Public Sans"/>
              </a:rPr>
              <a:t>such as:</a:t>
            </a:r>
            <a:r>
              <a:rPr lang="en-GB" sz="2400" noProof="0" dirty="0">
                <a:ea typeface="Public Sans"/>
                <a:cs typeface="Public Sans"/>
                <a:sym typeface="Public Sans"/>
              </a:rPr>
              <a:t> </a:t>
            </a:r>
          </a:p>
          <a:p>
            <a:pPr marL="800100" lvl="1" indent="-342900" latinLnBrk="0">
              <a:buFont typeface="Arial" panose="020B0604020202020204" pitchFamily="34" charset="0"/>
              <a:buChar char="•"/>
            </a:pPr>
            <a:r>
              <a:rPr lang="en-GB" sz="2400" noProof="0" dirty="0">
                <a:ea typeface="Public Sans"/>
                <a:cs typeface="Public Sans"/>
                <a:sym typeface="Public Sans"/>
              </a:rPr>
              <a:t>Electricity prices.</a:t>
            </a:r>
          </a:p>
          <a:p>
            <a:pPr marL="800100" lvl="1" indent="-342900" latinLnBrk="0">
              <a:buFont typeface="Arial" panose="020B0604020202020204" pitchFamily="34" charset="0"/>
              <a:buChar char="•"/>
            </a:pPr>
            <a:r>
              <a:rPr lang="en-GB" sz="2400" dirty="0">
                <a:ea typeface="Public Sans"/>
                <a:cs typeface="Public Sans"/>
                <a:sym typeface="Public Sans"/>
              </a:rPr>
              <a:t>G</a:t>
            </a:r>
            <a:r>
              <a:rPr lang="en-GB" sz="2400" noProof="0" dirty="0">
                <a:ea typeface="Public Sans"/>
                <a:cs typeface="Public Sans"/>
                <a:sym typeface="Public Sans"/>
              </a:rPr>
              <a:t>rid demand.</a:t>
            </a:r>
            <a:endParaRPr lang="en-GB" sz="2400" dirty="0">
              <a:ea typeface="Public Sans"/>
              <a:cs typeface="Public Sans"/>
              <a:sym typeface="Public Sans"/>
            </a:endParaRPr>
          </a:p>
          <a:p>
            <a:pPr marL="800100" lvl="1" indent="-342900" latinLnBrk="0">
              <a:buFont typeface="Arial" panose="020B0604020202020204" pitchFamily="34" charset="0"/>
              <a:buChar char="•"/>
            </a:pPr>
            <a:r>
              <a:rPr lang="en-GB" sz="2400" noProof="0" dirty="0">
                <a:ea typeface="Public Sans"/>
                <a:cs typeface="Public Sans"/>
                <a:sym typeface="Public Sans"/>
              </a:rPr>
              <a:t>Renewable energy availability.</a:t>
            </a:r>
          </a:p>
          <a:p>
            <a:pPr latinLnBrk="0"/>
            <a:endParaRPr lang="en-GB" sz="2400" b="1" noProof="0" dirty="0">
              <a:solidFill>
                <a:schemeClr val="accent5"/>
              </a:solidFill>
              <a:ea typeface="Public Sans"/>
              <a:cs typeface="Public Sans"/>
              <a:sym typeface="Public Sans"/>
            </a:endParaRPr>
          </a:p>
          <a:p>
            <a:pPr latinLnBrk="0"/>
            <a:endParaRPr lang="en-GB" sz="2400" b="1" noProof="0" dirty="0">
              <a:solidFill>
                <a:schemeClr val="accent5"/>
              </a:solidFill>
              <a:ea typeface="Public Sans"/>
              <a:cs typeface="Public Sans"/>
              <a:sym typeface="Public Sans"/>
            </a:endParaRPr>
          </a:p>
          <a:p>
            <a:pPr latinLnBrk="0"/>
            <a:endParaRPr lang="en-GB" sz="2400" b="1" noProof="0" dirty="0">
              <a:solidFill>
                <a:schemeClr val="accent5"/>
              </a:solidFill>
              <a:ea typeface="Public Sans"/>
              <a:cs typeface="Public Sans"/>
              <a:sym typeface="Public Sans"/>
            </a:endParaRPr>
          </a:p>
        </p:txBody>
      </p:sp>
      <p:pic>
        <p:nvPicPr>
          <p:cNvPr id="6" name="Picture 5" descr="An electric vehicle connected to a charging source.">
            <a:extLst>
              <a:ext uri="{FF2B5EF4-FFF2-40B4-BE49-F238E27FC236}">
                <a16:creationId xmlns:a16="http://schemas.microsoft.com/office/drawing/2014/main" id="{1FCD7420-B2AC-2CF4-AF32-0946C4D12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849525"/>
            <a:ext cx="4278341" cy="2851195"/>
          </a:xfrm>
          <a:prstGeom prst="rect">
            <a:avLst/>
          </a:prstGeom>
        </p:spPr>
      </p:pic>
      <p:sp>
        <p:nvSpPr>
          <p:cNvPr id="2" name="Title 1">
            <a:extLst>
              <a:ext uri="{FF2B5EF4-FFF2-40B4-BE49-F238E27FC236}">
                <a16:creationId xmlns:a16="http://schemas.microsoft.com/office/drawing/2014/main" id="{5DD68728-4224-065B-C2AB-C2488AC50DFC}"/>
              </a:ext>
            </a:extLst>
          </p:cNvPr>
          <p:cNvSpPr>
            <a:spLocks noGrp="1"/>
          </p:cNvSpPr>
          <p:nvPr>
            <p:ph type="title" idx="4294967295"/>
          </p:nvPr>
        </p:nvSpPr>
        <p:spPr>
          <a:xfrm>
            <a:off x="377482" y="691696"/>
            <a:ext cx="10515600" cy="1325563"/>
          </a:xfrm>
          <a:prstGeom prst="rect">
            <a:avLst/>
          </a:prstGeom>
        </p:spPr>
        <p:txBody>
          <a:bodyPr/>
          <a:lstStyle/>
          <a:p>
            <a:r>
              <a:rPr lang="en-GB" sz="2800" b="1" dirty="0">
                <a:solidFill>
                  <a:schemeClr val="bg1"/>
                </a:solidFill>
              </a:rPr>
              <a:t>Electric Vehicles: Key terminology</a:t>
            </a:r>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1233-2A14-6071-A7F9-3279598D4E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59EF84-A0DC-E61D-F196-26BDE825F1EB}"/>
              </a:ext>
            </a:extLst>
          </p:cNvPr>
          <p:cNvSpPr txBox="1"/>
          <p:nvPr/>
        </p:nvSpPr>
        <p:spPr>
          <a:xfrm>
            <a:off x="377480" y="2166251"/>
            <a:ext cx="11437035" cy="4893647"/>
          </a:xfrm>
          <a:prstGeom prst="rect">
            <a:avLst/>
          </a:prstGeom>
          <a:noFill/>
        </p:spPr>
        <p:txBody>
          <a:bodyPr wrap="square" rtlCol="0">
            <a:spAutoFit/>
          </a:bodyPr>
          <a:lstStyle/>
          <a:p>
            <a:pPr latinLnBrk="0"/>
            <a:r>
              <a:rPr lang="en-GB" sz="2400" dirty="0">
                <a:ea typeface="Public Sans"/>
                <a:cs typeface="Public Sans"/>
                <a:sym typeface="Public Sans"/>
              </a:rPr>
              <a:t>Electric vehicles (EVs) are becoming a key part of the energy transition, reducing our reliance on fossil fuels and lowering carbon emissions.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Read the International Energy Agency’s </a:t>
            </a:r>
            <a:r>
              <a:rPr lang="en-GB" sz="2400" dirty="0">
                <a:ea typeface="Public Sans"/>
                <a:cs typeface="Public Sans"/>
                <a:sym typeface="Public Sans"/>
                <a:hlinkClick r:id="rId3"/>
              </a:rPr>
              <a:t>Global EV Outlook 2025</a:t>
            </a:r>
            <a:r>
              <a:rPr lang="en-GB" sz="2400" dirty="0">
                <a:ea typeface="Public Sans"/>
                <a:cs typeface="Public Sans"/>
                <a:sym typeface="Public Sans"/>
              </a:rPr>
              <a:t> report.</a:t>
            </a:r>
          </a:p>
          <a:p>
            <a:pPr marL="342900" indent="-342900" latinLnBrk="0">
              <a:buFont typeface="Arial" panose="020B0604020202020204" pitchFamily="34" charset="0"/>
              <a:buChar char="•"/>
            </a:pPr>
            <a:r>
              <a:rPr lang="en-GB" sz="2400" dirty="0">
                <a:ea typeface="Public Sans"/>
                <a:cs typeface="Public Sans"/>
                <a:sym typeface="Public Sans"/>
              </a:rPr>
              <a:t>A key challenge is for EV adoption is charging infrastructure. </a:t>
            </a:r>
            <a:r>
              <a:rPr lang="en-GB" sz="2400" dirty="0">
                <a:ea typeface="Public Sans"/>
                <a:cs typeface="Public Sans"/>
                <a:sym typeface="Public Sans"/>
                <a:hlinkClick r:id="rId4"/>
              </a:rPr>
              <a:t>Find out if EV charging infrastructure is keeping up with demand</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Keep up-to-date with Europe’s EV charging infrastructure news via the </a:t>
            </a:r>
            <a:r>
              <a:rPr lang="en-GB" sz="2400" dirty="0">
                <a:ea typeface="Public Sans"/>
                <a:cs typeface="Public Sans"/>
                <a:sym typeface="Public Sans"/>
                <a:hlinkClick r:id="rId5"/>
              </a:rPr>
              <a:t>European Alternative Fuels Observatory</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Read this 2024 article on </a:t>
            </a:r>
            <a:r>
              <a:rPr lang="en-GB" sz="2400" dirty="0">
                <a:ea typeface="Public Sans"/>
                <a:cs typeface="Public Sans"/>
                <a:sym typeface="Public Sans"/>
                <a:hlinkClick r:id="rId6"/>
              </a:rPr>
              <a:t>which European countries are leading the way with EV charging infrastructure</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Read the ACEA’s 2024 report </a:t>
            </a:r>
            <a:r>
              <a:rPr lang="en-GB" sz="2400" dirty="0">
                <a:ea typeface="Public Sans"/>
                <a:cs typeface="Public Sans"/>
                <a:sym typeface="Public Sans"/>
                <a:hlinkClick r:id="rId7"/>
              </a:rPr>
              <a:t>Charging ahead: accelerating the roll-out of EU electric vehicle charging infrastructure</a:t>
            </a:r>
            <a:r>
              <a:rPr lang="en-GB" sz="2400" dirty="0">
                <a:ea typeface="Public Sans"/>
                <a:cs typeface="Public Sans"/>
                <a:sym typeface="Public Sans"/>
              </a:rPr>
              <a:t>.</a:t>
            </a:r>
          </a:p>
          <a:p>
            <a:pPr latinLnBrk="0"/>
            <a:endParaRPr lang="en-GB" sz="2400" dirty="0">
              <a:ea typeface="Public Sans"/>
              <a:cs typeface="Public Sans"/>
              <a:sym typeface="Public Sans"/>
            </a:endParaRPr>
          </a:p>
        </p:txBody>
      </p:sp>
      <p:sp>
        <p:nvSpPr>
          <p:cNvPr id="2" name="Title 1">
            <a:extLst>
              <a:ext uri="{FF2B5EF4-FFF2-40B4-BE49-F238E27FC236}">
                <a16:creationId xmlns:a16="http://schemas.microsoft.com/office/drawing/2014/main" id="{9788533F-8C68-D413-2E74-A11F06025A5E}"/>
              </a:ext>
            </a:extLst>
          </p:cNvPr>
          <p:cNvSpPr>
            <a:spLocks noGrp="1"/>
          </p:cNvSpPr>
          <p:nvPr>
            <p:ph type="title" idx="4294967295"/>
          </p:nvPr>
        </p:nvSpPr>
        <p:spPr>
          <a:xfrm>
            <a:off x="377480" y="84068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Electric vehicles (EVs): Key facts and information</a:t>
            </a:r>
            <a:endParaRPr lang="en-GB" dirty="0">
              <a:effectLst/>
            </a:endParaRPr>
          </a:p>
          <a:p>
            <a:endParaRPr lang="en-GB" dirty="0"/>
          </a:p>
        </p:txBody>
      </p:sp>
    </p:spTree>
    <p:extLst>
      <p:ext uri="{BB962C8B-B14F-4D97-AF65-F5344CB8AC3E}">
        <p14:creationId xmlns:p14="http://schemas.microsoft.com/office/powerpoint/2010/main" val="70248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much energy does a wind turbine produce?</a:t>
            </a:r>
            <a:endParaRPr lang="en-US" sz="4000" i="1" dirty="0">
              <a:solidFill>
                <a:schemeClr val="accent2"/>
              </a:solidFill>
            </a:endParaRPr>
          </a:p>
        </p:txBody>
      </p:sp>
      <p:sp>
        <p:nvSpPr>
          <p:cNvPr id="2" name="Title 1">
            <a:extLst>
              <a:ext uri="{FF2B5EF4-FFF2-40B4-BE49-F238E27FC236}">
                <a16:creationId xmlns:a16="http://schemas.microsoft.com/office/drawing/2014/main" id="{8DD523D0-C546-5C60-AD34-9AD51BE678F4}"/>
              </a:ext>
            </a:extLst>
          </p:cNvPr>
          <p:cNvSpPr>
            <a:spLocks noGrp="1"/>
          </p:cNvSpPr>
          <p:nvPr>
            <p:ph type="title" idx="4294967295"/>
          </p:nvPr>
        </p:nvSpPr>
        <p:spPr>
          <a:xfrm>
            <a:off x="569934" y="835388"/>
            <a:ext cx="10515600"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2800" b="1" kern="1200" dirty="0">
                <a:solidFill>
                  <a:schemeClr val="bg1"/>
                </a:solidFill>
                <a:effectLst/>
              </a:rPr>
              <a:t>2. Turning wind into electricity</a:t>
            </a:r>
            <a:endParaRPr lang="en-GB" sz="2800" dirty="0">
              <a:solidFill>
                <a:schemeClr val="bg1"/>
              </a:solidFill>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5361140" y="2866458"/>
            <a:ext cx="6453377" cy="3174395"/>
          </a:xfrm>
          <a:prstGeom prst="rect">
            <a:avLst/>
          </a:prstGeom>
          <a:noFill/>
        </p:spPr>
        <p:txBody>
          <a:bodyPr wrap="square" rtlCol="0">
            <a:spAutoFit/>
          </a:bodyPr>
          <a:lstStyle/>
          <a:p>
            <a:pPr latinLnBrk="0"/>
            <a:r>
              <a:rPr lang="en-GB" sz="2400" b="1" dirty="0">
                <a:solidFill>
                  <a:srgbClr val="2B2C30"/>
                </a:solidFill>
              </a:rPr>
              <a:t>Onshore Wind Farm: </a:t>
            </a:r>
            <a:r>
              <a:rPr lang="en-GB" sz="2400" dirty="0">
                <a:solidFill>
                  <a:srgbClr val="2B2C30"/>
                </a:solidFill>
              </a:rPr>
              <a:t>A collection of wind turbines installed on land, typically in open fields or hills where wind speeds are strong and consistent.</a:t>
            </a:r>
          </a:p>
          <a:p>
            <a:pPr latinLnBrk="0"/>
            <a:endParaRPr lang="en-GB" sz="2400" dirty="0"/>
          </a:p>
          <a:p>
            <a:pPr latinLnBrk="0"/>
            <a:r>
              <a:rPr lang="en-GB" sz="2400" b="1" dirty="0">
                <a:solidFill>
                  <a:srgbClr val="2B2C30"/>
                </a:solidFill>
              </a:rPr>
              <a:t>Offshore Wind Farm: </a:t>
            </a:r>
            <a:r>
              <a:rPr lang="en-GB" sz="2400" dirty="0">
                <a:solidFill>
                  <a:srgbClr val="2B2C30"/>
                </a:solidFill>
              </a:rPr>
              <a:t>Wind turbines installed in bodies of water, such as seas or oceans, where wind speeds are stronger and steadier.</a:t>
            </a:r>
            <a:endParaRPr lang="en-GB" sz="2400" dirty="0"/>
          </a:p>
          <a:p>
            <a:pPr latinLnBrk="0">
              <a:lnSpc>
                <a:spcPct val="150000"/>
              </a:lnSpc>
            </a:pPr>
            <a:endParaRPr lang="en-GB" sz="2400" dirty="0">
              <a:solidFill>
                <a:srgbClr val="2B2C30"/>
              </a:solidFill>
            </a:endParaRPr>
          </a:p>
        </p:txBody>
      </p:sp>
      <p:pic>
        <p:nvPicPr>
          <p:cNvPr id="7" name="Picture 6" descr="A row of offshore wind turbines.">
            <a:extLst>
              <a:ext uri="{FF2B5EF4-FFF2-40B4-BE49-F238E27FC236}">
                <a16:creationId xmlns:a16="http://schemas.microsoft.com/office/drawing/2014/main" id="{6935CB82-5492-E4B1-A27E-8C91F61FB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80" y="2866458"/>
            <a:ext cx="4964283" cy="2792220"/>
          </a:xfrm>
          <a:prstGeom prst="rect">
            <a:avLst/>
          </a:prstGeom>
        </p:spPr>
      </p:pic>
      <p:sp>
        <p:nvSpPr>
          <p:cNvPr id="3" name="Title 2">
            <a:extLst>
              <a:ext uri="{FF2B5EF4-FFF2-40B4-BE49-F238E27FC236}">
                <a16:creationId xmlns:a16="http://schemas.microsoft.com/office/drawing/2014/main" id="{440033AA-BC50-5858-F1FA-DBA045056AA5}"/>
              </a:ext>
            </a:extLst>
          </p:cNvPr>
          <p:cNvSpPr>
            <a:spLocks noGrp="1"/>
          </p:cNvSpPr>
          <p:nvPr>
            <p:ph type="title" idx="4294967295"/>
          </p:nvPr>
        </p:nvSpPr>
        <p:spPr>
          <a:xfrm>
            <a:off x="247480" y="81714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Turning wind into electricity: Key terminology </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2b8ac34c9f93db177c4ce91cf26d51b1">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ae93dfceaafc8e31f40b893caffeb8c6"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DB839C-35AD-439E-85FB-0DEE0FE59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382</TotalTime>
  <Words>2612</Words>
  <Application>Microsoft Macintosh PowerPoint</Application>
  <PresentationFormat>Widescreen</PresentationFormat>
  <Paragraphs>252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맑은 고딕</vt:lpstr>
      <vt:lpstr>Aptos Narrow</vt:lpstr>
      <vt:lpstr>Arial</vt:lpstr>
      <vt:lpstr>Calibri</vt:lpstr>
      <vt:lpstr>Public Sans</vt:lpstr>
      <vt:lpstr>Every1 slide master</vt:lpstr>
      <vt:lpstr>Digital Energy Basics For  Journalists</vt:lpstr>
      <vt:lpstr>Introduction</vt:lpstr>
      <vt:lpstr>This  presentation</vt:lpstr>
      <vt:lpstr>Key topics and concepts in energy digitalisation</vt:lpstr>
      <vt:lpstr>1. Charging ahead with electric vehicles</vt:lpstr>
      <vt:lpstr>Electric Vehicles: Key terminology</vt:lpstr>
      <vt:lpstr>Electric vehicles (EVs): Key facts and information </vt:lpstr>
      <vt:lpstr>2. Turning wind into electricity </vt:lpstr>
      <vt:lpstr>Turning wind into electricity: Key terminology  </vt:lpstr>
      <vt:lpstr>Turning wind into electricity: Key facts and information  </vt:lpstr>
      <vt:lpstr>3. Understanding solar power storage  </vt:lpstr>
      <vt:lpstr>Understanding solar power storage: Key terminology </vt:lpstr>
      <vt:lpstr>Understanding solar power storage: Key facts and information  </vt:lpstr>
      <vt:lpstr>Some practical tips for communicating with the public  </vt:lpstr>
      <vt:lpstr>Next steps</vt:lpstr>
      <vt:lpstr>Acknowledgements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390</cp:revision>
  <dcterms:created xsi:type="dcterms:W3CDTF">2019-04-06T05:20:47Z</dcterms:created>
  <dcterms:modified xsi:type="dcterms:W3CDTF">2025-12-10T10:19:04Z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