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 id="2147483662" r:id="rId5"/>
  </p:sldMasterIdLst>
  <p:notesMasterIdLst>
    <p:notesMasterId r:id="rId34"/>
  </p:notesMasterIdLst>
  <p:sldIdLst>
    <p:sldId id="256" r:id="rId6"/>
    <p:sldId id="279" r:id="rId7"/>
    <p:sldId id="258" r:id="rId8"/>
    <p:sldId id="260" r:id="rId9"/>
    <p:sldId id="280" r:id="rId10"/>
    <p:sldId id="288" r:id="rId11"/>
    <p:sldId id="289" r:id="rId12"/>
    <p:sldId id="296" r:id="rId13"/>
    <p:sldId id="294" r:id="rId14"/>
    <p:sldId id="302" r:id="rId15"/>
    <p:sldId id="290" r:id="rId16"/>
    <p:sldId id="264" r:id="rId17"/>
    <p:sldId id="265" r:id="rId18"/>
    <p:sldId id="285" r:id="rId19"/>
    <p:sldId id="299" r:id="rId20"/>
    <p:sldId id="266" r:id="rId21"/>
    <p:sldId id="267" r:id="rId22"/>
    <p:sldId id="268" r:id="rId23"/>
    <p:sldId id="269" r:id="rId24"/>
    <p:sldId id="298" r:id="rId25"/>
    <p:sldId id="270" r:id="rId26"/>
    <p:sldId id="271" r:id="rId27"/>
    <p:sldId id="272" r:id="rId28"/>
    <p:sldId id="273" r:id="rId29"/>
    <p:sldId id="300" r:id="rId30"/>
    <p:sldId id="301" r:id="rId31"/>
    <p:sldId id="304" r:id="rId32"/>
    <p:sldId id="30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nYg/zNj5RJP9Wf+ZlH28hw==" hashData="qXx55eUpMGEuC+/HGV7tLNuKGYSqQbshR9M8438p2BpYB0Qq81+c7Fmc22Yy1ZyoDXf46BwTGa8+YlBKLPGIrQ=="/>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5" roundtripDataSignature="AMtx7mhj9JgHjndK2fnFS89Uz03erOyDj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88"/>
    <p:restoredTop sz="66667" autoAdjust="0"/>
  </p:normalViewPr>
  <p:slideViewPr>
    <p:cSldViewPr snapToGrid="0">
      <p:cViewPr varScale="1">
        <p:scale>
          <a:sx n="52" d="100"/>
          <a:sy n="52" d="100"/>
        </p:scale>
        <p:origin x="1915"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customschemas.google.com/relationships/presentationmetadata" Target="metadata"/><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000" dirty="0"/>
          </a:p>
        </p:txBody>
      </p:sp>
      <p:sp>
        <p:nvSpPr>
          <p:cNvPr id="87" name="Google Shape;87;p1:notes"/>
          <p:cNvSpPr txBox="1">
            <a:spLocks noGrp="1"/>
          </p:cNvSpPr>
          <p:nvPr>
            <p:ph type="sldNum" idx="12"/>
          </p:nvPr>
        </p:nvSpPr>
        <p:spPr>
          <a:xfrm>
            <a:off x="3884614" y="8685214"/>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also need to know some information about the transmission and</a:t>
            </a:r>
            <a:r>
              <a:rPr lang="en-US" baseline="0" dirty="0"/>
              <a:t> </a:t>
            </a:r>
            <a:r>
              <a:rPr lang="en-US" dirty="0"/>
              <a:t>distribution network costs, which relate to the costs of grid produced electricity. </a:t>
            </a:r>
          </a:p>
          <a:p>
            <a:r>
              <a:rPr lang="en-US" dirty="0"/>
              <a:t>There are different types of transmission lines: high voltage lines, medium voltage</a:t>
            </a:r>
            <a:r>
              <a:rPr lang="en-US" baseline="0" dirty="0"/>
              <a:t> lines</a:t>
            </a:r>
            <a:r>
              <a:rPr lang="en-US" dirty="0"/>
              <a:t>,</a:t>
            </a:r>
            <a:r>
              <a:rPr lang="en-US" baseline="0" dirty="0"/>
              <a:t> and low voltage lines.</a:t>
            </a:r>
            <a:r>
              <a:rPr lang="en-US" dirty="0"/>
              <a:t> </a:t>
            </a:r>
            <a:endParaRPr lang="en-US" baseline="0" dirty="0"/>
          </a:p>
          <a:p>
            <a:r>
              <a:rPr lang="en-US" baseline="0" dirty="0"/>
              <a:t>The </a:t>
            </a:r>
            <a:r>
              <a:rPr lang="en-US" dirty="0"/>
              <a:t>definition of high voltage line is case specific and needs</a:t>
            </a:r>
            <a:r>
              <a:rPr lang="en-US" baseline="0" dirty="0"/>
              <a:t> to be defined </a:t>
            </a:r>
            <a:r>
              <a:rPr lang="en-US" dirty="0"/>
              <a:t>within the area that you're studying. What is the kilovoltage and what are the investment costs of these lines? In some cases, the high voltage line at 69 kilovolt costs around</a:t>
            </a:r>
          </a:p>
          <a:p>
            <a:r>
              <a:rPr lang="en-US" dirty="0"/>
              <a:t>54,000 dollars per kilometer. For a specific medium voltage line,</a:t>
            </a:r>
            <a:r>
              <a:rPr lang="en-US" baseline="0" dirty="0"/>
              <a:t> </a:t>
            </a:r>
            <a:r>
              <a:rPr lang="en-US" dirty="0"/>
              <a:t>for example 33</a:t>
            </a:r>
            <a:r>
              <a:rPr lang="en-US" baseline="0" dirty="0"/>
              <a:t> </a:t>
            </a:r>
            <a:r>
              <a:rPr lang="en-US" dirty="0"/>
              <a:t>kilovolts</a:t>
            </a:r>
            <a:r>
              <a:rPr lang="en-US" baseline="0" dirty="0"/>
              <a:t>, we have an es</a:t>
            </a:r>
            <a:r>
              <a:rPr lang="en-US" dirty="0"/>
              <a:t>timated cost of 9,000</a:t>
            </a:r>
            <a:r>
              <a:rPr lang="en-US" baseline="0" dirty="0"/>
              <a:t> </a:t>
            </a:r>
            <a:r>
              <a:rPr lang="en-US" dirty="0"/>
              <a:t>dollars per kilometer. Then we have the low voltage line with a cost of</a:t>
            </a:r>
            <a:r>
              <a:rPr lang="en-US" baseline="0" dirty="0"/>
              <a:t> approximately</a:t>
            </a:r>
            <a:r>
              <a:rPr lang="en-US" dirty="0"/>
              <a:t> 5,000</a:t>
            </a:r>
            <a:r>
              <a:rPr lang="en-US" baseline="0" dirty="0"/>
              <a:t> dollar per </a:t>
            </a:r>
            <a:r>
              <a:rPr lang="en-US" dirty="0"/>
              <a:t>kilometer. </a:t>
            </a:r>
          </a:p>
          <a:p>
            <a:endParaRPr lang="en-US" dirty="0"/>
          </a:p>
          <a:p>
            <a:r>
              <a:rPr lang="en-US" dirty="0"/>
              <a:t>We also need information about the transformer costs from high voltage to medium voltage and the distribution transformers within the distribution network to the customers. In addition, there are also transmission and distribution losses in the network. When looking at developed countries the losses are quite low. However, in developing countries losses can</a:t>
            </a:r>
            <a:r>
              <a:rPr lang="en-US" baseline="0" dirty="0"/>
              <a:t> be around </a:t>
            </a:r>
            <a:r>
              <a:rPr lang="en-US" dirty="0"/>
              <a:t>15–20</a:t>
            </a:r>
            <a:r>
              <a:rPr lang="en-US" baseline="0" dirty="0"/>
              <a:t>%. </a:t>
            </a:r>
            <a:r>
              <a:rPr lang="en-US" dirty="0"/>
              <a:t>We also need information about the connection cost per household when you connect a household to a mini-grid or a grid. And finally, the OnSSET model needs to know the cost of producing electricity on average from the national grid. </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11</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097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b="0" i="0" u="none" strike="noStrike" cap="none" dirty="0">
                <a:solidFill>
                  <a:schemeClr val="dk1"/>
                </a:solidFill>
                <a:effectLst/>
                <a:latin typeface="Calibri"/>
                <a:ea typeface="Calibri"/>
                <a:cs typeface="Calibri"/>
                <a:sym typeface="Calibri"/>
              </a:rPr>
              <a:t>Finally, we need to define what is the electricity demand that we are targeting in the end year? In the table we see the multi-tier framework of energy access developed by ESMAP</a:t>
            </a:r>
            <a:r>
              <a:rPr lang="en-US" dirty="0"/>
              <a:t> (Energy Sector Management Assistance Program).</a:t>
            </a:r>
            <a:r>
              <a:rPr lang="en-US" sz="1200" b="0" i="0" u="none" strike="noStrike" cap="none" dirty="0">
                <a:solidFill>
                  <a:schemeClr val="dk1"/>
                </a:solidFill>
                <a:effectLst/>
                <a:latin typeface="Calibri"/>
                <a:ea typeface="Calibri"/>
                <a:cs typeface="Calibri"/>
                <a:sym typeface="Calibri"/>
              </a:rPr>
              <a:t> In</a:t>
            </a:r>
            <a:r>
              <a:rPr lang="en-US" sz="1200" b="0" i="0" u="none" strike="noStrike" cap="none" baseline="0" dirty="0">
                <a:solidFill>
                  <a:schemeClr val="dk1"/>
                </a:solidFill>
                <a:effectLst/>
                <a:latin typeface="Calibri"/>
                <a:ea typeface="Calibri"/>
                <a:cs typeface="Calibri"/>
                <a:sym typeface="Calibri"/>
              </a:rPr>
              <a:t> OnSSET we </a:t>
            </a:r>
            <a:r>
              <a:rPr lang="en-US" sz="1200" b="0" i="0" u="none" strike="noStrike" cap="none" dirty="0">
                <a:solidFill>
                  <a:schemeClr val="dk1"/>
                </a:solidFill>
                <a:effectLst/>
                <a:latin typeface="Calibri"/>
                <a:ea typeface="Calibri"/>
                <a:cs typeface="Calibri"/>
                <a:sym typeface="Calibri"/>
              </a:rPr>
              <a:t>want to estimate the electricity consumption level per household. These </a:t>
            </a:r>
            <a:r>
              <a:rPr lang="en-US" dirty="0"/>
              <a:t>tiers </a:t>
            </a:r>
            <a:r>
              <a:rPr lang="en-US" sz="1200" b="0" i="0" u="none" strike="noStrike" cap="none" dirty="0">
                <a:solidFill>
                  <a:schemeClr val="dk1"/>
                </a:solidFill>
                <a:effectLst/>
                <a:latin typeface="Calibri"/>
                <a:ea typeface="Calibri"/>
                <a:cs typeface="Calibri"/>
                <a:sym typeface="Calibri"/>
              </a:rPr>
              <a:t>relate to different types of electricity services</a:t>
            </a:r>
            <a:r>
              <a:rPr lang="en-US" sz="1200" b="0" i="0" u="none" strike="noStrike" cap="none" baseline="0" dirty="0">
                <a:solidFill>
                  <a:schemeClr val="dk1"/>
                </a:solidFill>
                <a:effectLst/>
                <a:latin typeface="Calibri"/>
                <a:ea typeface="Calibri"/>
                <a:cs typeface="Calibri"/>
                <a:sym typeface="Calibri"/>
              </a:rPr>
              <a:t> a</a:t>
            </a:r>
            <a:r>
              <a:rPr lang="en-US" sz="1200" b="0" i="0" u="none" strike="noStrike" cap="none" dirty="0">
                <a:solidFill>
                  <a:schemeClr val="dk1"/>
                </a:solidFill>
                <a:effectLst/>
                <a:latin typeface="Calibri"/>
                <a:ea typeface="Calibri"/>
                <a:cs typeface="Calibri"/>
                <a:sym typeface="Calibri"/>
              </a:rPr>
              <a:t>nd their associated</a:t>
            </a:r>
            <a:r>
              <a:rPr lang="en-US" sz="1200" b="0" i="0" u="none" strike="noStrike" cap="none" baseline="0" dirty="0">
                <a:solidFill>
                  <a:schemeClr val="dk1"/>
                </a:solidFill>
                <a:effectLst/>
                <a:latin typeface="Calibri"/>
                <a:ea typeface="Calibri"/>
                <a:cs typeface="Calibri"/>
                <a:sym typeface="Calibri"/>
              </a:rPr>
              <a:t> a</a:t>
            </a:r>
            <a:r>
              <a:rPr lang="en-US" sz="1200" b="0" i="0" u="none" strike="noStrike" cap="none" dirty="0">
                <a:solidFill>
                  <a:schemeClr val="dk1"/>
                </a:solidFill>
                <a:effectLst/>
                <a:latin typeface="Calibri"/>
                <a:ea typeface="Calibri"/>
                <a:cs typeface="Calibri"/>
                <a:sym typeface="Calibri"/>
              </a:rPr>
              <a:t>ppliances and consumption levels. Electricity</a:t>
            </a:r>
            <a:r>
              <a:rPr lang="en-US" sz="1200" b="0" i="0" u="none" strike="noStrike" cap="none" baseline="0" dirty="0">
                <a:solidFill>
                  <a:schemeClr val="dk1"/>
                </a:solidFill>
                <a:effectLst/>
                <a:latin typeface="Calibri"/>
                <a:ea typeface="Calibri"/>
                <a:cs typeface="Calibri"/>
                <a:sym typeface="Calibri"/>
              </a:rPr>
              <a:t> access is not a binary, yes or no questi</a:t>
            </a:r>
            <a:r>
              <a:rPr lang="en-US" sz="1200" i="0" u="none" strike="noStrike" cap="none" baseline="0" dirty="0">
                <a:solidFill>
                  <a:schemeClr val="dk1"/>
                </a:solidFill>
                <a:effectLst/>
                <a:latin typeface="Calibri"/>
                <a:ea typeface="Calibri"/>
                <a:cs typeface="Calibri"/>
                <a:sym typeface="Calibri"/>
              </a:rPr>
              <a:t>on</a:t>
            </a:r>
            <a:r>
              <a:rPr lang="en-US" dirty="0"/>
              <a:t>.</a:t>
            </a:r>
            <a:r>
              <a:rPr lang="en-US" sz="1200" i="0" u="none" strike="noStrike" cap="none" baseline="0" dirty="0">
                <a:solidFill>
                  <a:schemeClr val="dk1"/>
                </a:solidFill>
                <a:effectLst/>
                <a:latin typeface="Calibri"/>
                <a:ea typeface="Calibri"/>
                <a:cs typeface="Calibri"/>
                <a:sym typeface="Calibri"/>
              </a:rPr>
              <a:t> </a:t>
            </a:r>
            <a:r>
              <a:rPr lang="en-US" dirty="0"/>
              <a:t>Instead,</a:t>
            </a:r>
            <a:r>
              <a:rPr lang="en-US" sz="1200" i="0" u="none" strike="noStrike" cap="none" dirty="0">
                <a:solidFill>
                  <a:schemeClr val="dk1"/>
                </a:solidFill>
                <a:effectLst/>
                <a:latin typeface="Calibri"/>
                <a:ea typeface="Calibri"/>
                <a:cs typeface="Calibri"/>
                <a:sym typeface="Calibri"/>
              </a:rPr>
              <a:t> there is this </a:t>
            </a:r>
            <a:r>
              <a:rPr lang="en-US" dirty="0"/>
              <a:t>tiered energy</a:t>
            </a:r>
            <a:r>
              <a:rPr lang="en-US" sz="1200" i="0" u="none" strike="noStrike" cap="none" dirty="0">
                <a:solidFill>
                  <a:schemeClr val="dk1"/>
                </a:solidFill>
                <a:effectLst/>
                <a:latin typeface="Calibri"/>
                <a:ea typeface="Calibri"/>
                <a:cs typeface="Calibri"/>
                <a:sym typeface="Calibri"/>
              </a:rPr>
              <a:t> ladder </a:t>
            </a:r>
            <a:r>
              <a:rPr lang="en-US" dirty="0"/>
              <a:t>with different</a:t>
            </a:r>
            <a:r>
              <a:rPr lang="en-US" sz="1200" i="0" u="none" strike="noStrike" cap="none" dirty="0">
                <a:solidFill>
                  <a:schemeClr val="dk1"/>
                </a:solidFill>
                <a:effectLst/>
                <a:latin typeface="Calibri"/>
                <a:ea typeface="Calibri"/>
                <a:cs typeface="Calibri"/>
                <a:sym typeface="Calibri"/>
              </a:rPr>
              <a:t> levels</a:t>
            </a:r>
            <a:r>
              <a:rPr lang="en-US" sz="1200" i="0" u="none" strike="noStrike" cap="none" baseline="0" dirty="0">
                <a:solidFill>
                  <a:schemeClr val="dk1"/>
                </a:solidFill>
                <a:effectLst/>
                <a:latin typeface="Calibri"/>
                <a:ea typeface="Calibri"/>
                <a:cs typeface="Calibri"/>
                <a:sym typeface="Calibri"/>
              </a:rPr>
              <a:t> </a:t>
            </a:r>
            <a:r>
              <a:rPr lang="en-US" sz="1200" i="0" u="none" strike="noStrike" cap="none" dirty="0">
                <a:solidFill>
                  <a:schemeClr val="dk1"/>
                </a:solidFill>
                <a:effectLst/>
                <a:latin typeface="Calibri"/>
                <a:ea typeface="Calibri"/>
                <a:cs typeface="Calibri"/>
                <a:sym typeface="Calibri"/>
              </a:rPr>
              <a:t>of </a:t>
            </a:r>
            <a:r>
              <a:rPr lang="en-US" dirty="0"/>
              <a:t>energy services</a:t>
            </a:r>
            <a:r>
              <a:rPr lang="en-US" sz="1200" i="0" u="none" strike="noStrike" cap="none" dirty="0">
                <a:solidFill>
                  <a:schemeClr val="dk1"/>
                </a:solidFill>
                <a:effectLst/>
                <a:latin typeface="Calibri"/>
                <a:ea typeface="Calibri"/>
                <a:cs typeface="Calibri"/>
                <a:sym typeface="Calibri"/>
              </a:rPr>
              <a:t>. Ti</a:t>
            </a:r>
            <a:r>
              <a:rPr lang="en-US" sz="1200" b="0" i="0" u="none" strike="noStrike" cap="none" dirty="0">
                <a:solidFill>
                  <a:schemeClr val="dk1"/>
                </a:solidFill>
                <a:effectLst/>
                <a:latin typeface="Calibri"/>
                <a:ea typeface="Calibri"/>
                <a:cs typeface="Calibri"/>
                <a:sym typeface="Calibri"/>
              </a:rPr>
              <a:t>er 1 access</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is just enough electricity for some light bulbs and phone charging. This means you need just a few </a:t>
            </a:r>
            <a:r>
              <a:rPr lang="en-US" dirty="0"/>
              <a:t>kilowatt hours</a:t>
            </a:r>
            <a:r>
              <a:rPr lang="en-US" sz="1200" b="0" i="0" u="none" strike="noStrike" cap="none" dirty="0">
                <a:solidFill>
                  <a:schemeClr val="dk1"/>
                </a:solidFill>
                <a:effectLst/>
                <a:latin typeface="Calibri"/>
                <a:ea typeface="Calibri"/>
                <a:cs typeface="Calibri"/>
                <a:sym typeface="Calibri"/>
              </a:rPr>
              <a:t> per household per year.</a:t>
            </a:r>
            <a:r>
              <a:rPr lang="en-US" sz="1200" b="0" i="0" u="none" strike="noStrike" cap="none" baseline="0" dirty="0">
                <a:solidFill>
                  <a:schemeClr val="dk1"/>
                </a:solidFill>
                <a:effectLst/>
                <a:latin typeface="Calibri"/>
                <a:ea typeface="Calibri"/>
                <a:cs typeface="Calibri"/>
                <a:sym typeface="Calibri"/>
              </a:rPr>
              <a:t> Tier 2 </a:t>
            </a:r>
            <a:r>
              <a:rPr lang="en-US" sz="1200" b="0" i="0" u="none" strike="noStrike" cap="none" dirty="0">
                <a:solidFill>
                  <a:schemeClr val="dk1"/>
                </a:solidFill>
                <a:effectLst/>
                <a:latin typeface="Calibri"/>
                <a:ea typeface="Calibri"/>
                <a:cs typeface="Calibri"/>
                <a:sym typeface="Calibri"/>
              </a:rPr>
              <a:t>you have maybe an electric fan or a TV, and the number of </a:t>
            </a:r>
            <a:r>
              <a:rPr lang="en-US" dirty="0"/>
              <a:t>kilowatt hour</a:t>
            </a:r>
            <a:r>
              <a:rPr lang="en-US" sz="1200" b="0" i="0" u="none" strike="noStrike" cap="none" dirty="0">
                <a:solidFill>
                  <a:schemeClr val="dk1"/>
                </a:solidFill>
                <a:effectLst/>
                <a:latin typeface="Calibri"/>
                <a:ea typeface="Calibri"/>
                <a:cs typeface="Calibri"/>
                <a:sym typeface="Calibri"/>
              </a:rPr>
              <a:t> of electricity needed in the year increases. At tier 3</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some general food processing or refrigeration is included. The electricity consumption level per household </a:t>
            </a:r>
            <a:r>
              <a:rPr lang="en-US" dirty="0"/>
              <a:t>increases</a:t>
            </a:r>
            <a:r>
              <a:rPr lang="en-US" sz="1200" b="0" i="0" u="none" strike="noStrike" cap="none" dirty="0">
                <a:solidFill>
                  <a:schemeClr val="dk1"/>
                </a:solidFill>
                <a:effectLst/>
                <a:latin typeface="Calibri"/>
                <a:ea typeface="Calibri"/>
                <a:cs typeface="Calibri"/>
                <a:sym typeface="Calibri"/>
              </a:rPr>
              <a:t> depending on the appliances. Tier</a:t>
            </a:r>
            <a:r>
              <a:rPr lang="en-US" sz="1200" b="0" i="0" u="none" strike="noStrike" cap="none" baseline="0" dirty="0">
                <a:solidFill>
                  <a:schemeClr val="dk1"/>
                </a:solidFill>
                <a:effectLst/>
                <a:latin typeface="Calibri"/>
                <a:ea typeface="Calibri"/>
                <a:cs typeface="Calibri"/>
                <a:sym typeface="Calibri"/>
              </a:rPr>
              <a:t> 5 is </a:t>
            </a:r>
            <a:r>
              <a:rPr lang="en-US" sz="1200" b="0" i="0" u="none" strike="noStrike" cap="none" dirty="0">
                <a:solidFill>
                  <a:schemeClr val="dk1"/>
                </a:solidFill>
                <a:effectLst/>
                <a:latin typeface="Calibri"/>
                <a:ea typeface="Calibri"/>
                <a:cs typeface="Calibri"/>
                <a:sym typeface="Calibri"/>
              </a:rPr>
              <a:t>the highest tier with </a:t>
            </a:r>
            <a:r>
              <a:rPr lang="en-US" dirty="0"/>
              <a:t>3,000</a:t>
            </a:r>
            <a:r>
              <a:rPr lang="en-US" sz="1200" b="0" i="0" u="none" strike="noStrike" cap="none" dirty="0">
                <a:solidFill>
                  <a:schemeClr val="dk1"/>
                </a:solidFill>
                <a:effectLst/>
                <a:latin typeface="Calibri"/>
                <a:ea typeface="Calibri"/>
                <a:cs typeface="Calibri"/>
                <a:sym typeface="Calibri"/>
              </a:rPr>
              <a:t> </a:t>
            </a:r>
            <a:r>
              <a:rPr lang="en-US" dirty="0"/>
              <a:t>kilowatt hour</a:t>
            </a:r>
            <a:r>
              <a:rPr lang="en-US" sz="1200" b="0" i="0" u="none" strike="noStrike" cap="none" dirty="0">
                <a:solidFill>
                  <a:schemeClr val="dk1"/>
                </a:solidFill>
                <a:effectLst/>
                <a:latin typeface="Calibri"/>
                <a:ea typeface="Calibri"/>
                <a:cs typeface="Calibri"/>
                <a:sym typeface="Calibri"/>
              </a:rPr>
              <a:t> per household per year. The consumption can be decreased,</a:t>
            </a:r>
            <a:r>
              <a:rPr lang="en-US" sz="1200" b="0" i="0" u="none" strike="noStrike" cap="none" baseline="0" dirty="0">
                <a:solidFill>
                  <a:schemeClr val="dk1"/>
                </a:solidFill>
                <a:effectLst/>
                <a:latin typeface="Calibri"/>
                <a:ea typeface="Calibri"/>
                <a:cs typeface="Calibri"/>
                <a:sym typeface="Calibri"/>
              </a:rPr>
              <a:t> but deliver the same service level, </a:t>
            </a:r>
            <a:r>
              <a:rPr lang="en-US" sz="1200" b="0" i="0" u="none" strike="noStrike" cap="none" dirty="0">
                <a:solidFill>
                  <a:schemeClr val="dk1"/>
                </a:solidFill>
                <a:effectLst/>
                <a:latin typeface="Calibri"/>
                <a:ea typeface="Calibri"/>
                <a:cs typeface="Calibri"/>
                <a:sym typeface="Calibri"/>
              </a:rPr>
              <a:t>if you start using more efficient appliances.</a:t>
            </a:r>
            <a:r>
              <a:rPr lang="en-US" dirty="0"/>
              <a:t> </a:t>
            </a: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The </a:t>
            </a:r>
            <a:r>
              <a:rPr lang="en-US" dirty="0"/>
              <a:t>tiers</a:t>
            </a:r>
            <a:r>
              <a:rPr lang="en-US" sz="1200" b="0" i="0" u="none" strike="noStrike" cap="none" dirty="0">
                <a:solidFill>
                  <a:schemeClr val="dk1"/>
                </a:solidFill>
                <a:effectLst/>
                <a:latin typeface="Calibri"/>
                <a:ea typeface="Calibri"/>
                <a:cs typeface="Calibri"/>
                <a:sym typeface="Calibri"/>
              </a:rPr>
              <a:t> only cover the residential demand</a:t>
            </a:r>
            <a:r>
              <a:rPr lang="en-US" dirty="0"/>
              <a:t>;</a:t>
            </a:r>
            <a:r>
              <a:rPr lang="en-US" sz="1200" b="0" i="0" u="none" strike="noStrike" cap="none" dirty="0">
                <a:solidFill>
                  <a:schemeClr val="dk1"/>
                </a:solidFill>
                <a:effectLst/>
                <a:latin typeface="Calibri"/>
                <a:ea typeface="Calibri"/>
                <a:cs typeface="Calibri"/>
                <a:sym typeface="Calibri"/>
              </a:rPr>
              <a:t> however</a:t>
            </a:r>
            <a:r>
              <a:rPr lang="en-US" dirty="0"/>
              <a:t>,</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the tool is also flexible </a:t>
            </a:r>
            <a:r>
              <a:rPr lang="en-US" dirty="0"/>
              <a:t>in that it can</a:t>
            </a:r>
            <a:r>
              <a:rPr lang="en-US" sz="1200" b="0" i="0" u="none" strike="noStrike" cap="none" dirty="0">
                <a:solidFill>
                  <a:schemeClr val="dk1"/>
                </a:solidFill>
                <a:effectLst/>
                <a:latin typeface="Calibri"/>
                <a:ea typeface="Calibri"/>
                <a:cs typeface="Calibri"/>
                <a:sym typeface="Calibri"/>
              </a:rPr>
              <a:t> include demands for other sectors such as commercial uses, social uses (health facilities, schools),</a:t>
            </a:r>
            <a:r>
              <a:rPr lang="en-US" sz="1200" b="0" i="0" u="none" strike="noStrike" cap="none" baseline="0" dirty="0">
                <a:solidFill>
                  <a:schemeClr val="dk1"/>
                </a:solidFill>
                <a:effectLst/>
                <a:latin typeface="Calibri"/>
                <a:ea typeface="Calibri"/>
                <a:cs typeface="Calibri"/>
                <a:sym typeface="Calibri"/>
              </a:rPr>
              <a:t> </a:t>
            </a:r>
            <a:r>
              <a:rPr lang="en-US" dirty="0"/>
              <a:t>and </a:t>
            </a:r>
            <a:r>
              <a:rPr lang="en-US" sz="1200" b="0" i="0" u="none" strike="noStrike" cap="none" dirty="0">
                <a:solidFill>
                  <a:schemeClr val="dk1"/>
                </a:solidFill>
                <a:effectLst/>
                <a:latin typeface="Calibri"/>
                <a:ea typeface="Calibri"/>
                <a:cs typeface="Calibri"/>
                <a:sym typeface="Calibri"/>
              </a:rPr>
              <a:t>agriculture (irrigation or post harvest processing).</a:t>
            </a:r>
            <a:endParaRPr lang="en-US" sz="1200" b="0" i="0" u="none" strike="noStrike" cap="none" dirty="0">
              <a:solidFill>
                <a:schemeClr val="dk1"/>
              </a:solidFill>
              <a:effectLst/>
              <a:latin typeface="Calibri"/>
              <a:ea typeface="Calibri"/>
              <a:cs typeface="Calibri"/>
            </a:endParaRPr>
          </a:p>
          <a:p>
            <a:pPr marL="0" lvl="0" indent="0" algn="l" rtl="0">
              <a:spcBef>
                <a:spcPts val="0"/>
              </a:spcBef>
              <a:spcAft>
                <a:spcPts val="0"/>
              </a:spcAft>
              <a:buNone/>
            </a:pPr>
            <a:endParaRPr lang="en-US" sz="1200" b="0" i="0" u="none" strike="noStrike" cap="none" dirty="0">
              <a:solidFill>
                <a:schemeClr val="dk1"/>
              </a:solidFill>
              <a:effectLst/>
              <a:latin typeface="Calibri"/>
              <a:cs typeface="Calibri"/>
              <a:sym typeface="Calibri"/>
            </a:endParaRPr>
          </a:p>
          <a:p>
            <a:pPr marL="0" indent="0">
              <a:defRPr/>
            </a:pPr>
            <a:r>
              <a:rPr lang="en-US" dirty="0"/>
              <a:t>In summary</a:t>
            </a:r>
            <a:r>
              <a:rPr lang="en-US" baseline="0" dirty="0"/>
              <a:t> for the data acquisition</a:t>
            </a:r>
            <a:r>
              <a:rPr lang="en-US" dirty="0"/>
              <a:t> we use around 15 to 20 geospatial datasets and around</a:t>
            </a:r>
            <a:r>
              <a:rPr lang="en-US" baseline="0" dirty="0"/>
              <a:t> </a:t>
            </a:r>
            <a:r>
              <a:rPr lang="en-US" dirty="0"/>
              <a:t>150 other input variables</a:t>
            </a:r>
            <a:r>
              <a:rPr lang="en-US" baseline="0" dirty="0"/>
              <a:t> which we have described in this mini-lecture</a:t>
            </a:r>
            <a:r>
              <a:rPr lang="en-US" dirty="0"/>
              <a:t>. </a:t>
            </a:r>
            <a:endParaRPr lang="en-GB" dirty="0"/>
          </a:p>
          <a:p>
            <a:pPr marL="0" lvl="0" indent="0" algn="l" rtl="0">
              <a:spcBef>
                <a:spcPts val="0"/>
              </a:spcBef>
              <a:spcAft>
                <a:spcPts val="0"/>
              </a:spcAft>
              <a:buNone/>
            </a:pPr>
            <a:endParaRPr dirty="0"/>
          </a:p>
        </p:txBody>
      </p:sp>
      <p:sp>
        <p:nvSpPr>
          <p:cNvPr id="284" name="Google Shape;28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dirty="0"/>
          </a:p>
        </p:txBody>
      </p:sp>
    </p:spTree>
    <p:extLst>
      <p:ext uri="{BB962C8B-B14F-4D97-AF65-F5344CB8AC3E}">
        <p14:creationId xmlns:p14="http://schemas.microsoft.com/office/powerpoint/2010/main" val="249548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dirty="0"/>
              <a:t>Now we are going to look into the data preparation, processing, and calibration. </a:t>
            </a:r>
          </a:p>
          <a:p>
            <a:pPr marL="0" indent="0"/>
            <a:r>
              <a:rPr lang="en-US" dirty="0"/>
              <a:t>In step four</a:t>
            </a:r>
            <a:r>
              <a:rPr lang="en-US" baseline="0" dirty="0"/>
              <a:t> </a:t>
            </a:r>
            <a:r>
              <a:rPr lang="en-US" dirty="0"/>
              <a:t>we start by using all of the geospatial data that we have extracted, and the non-geospatial data to calibrate the model for the start year. One of the key steps here is that we calibrate the population to understand</a:t>
            </a:r>
            <a:r>
              <a:rPr lang="en-US" baseline="0" dirty="0"/>
              <a:t> w</a:t>
            </a:r>
            <a:r>
              <a:rPr lang="en-US" dirty="0"/>
              <a:t>hich settlements are urban and rural. The method used to do this involves defining an urban settlement based on</a:t>
            </a:r>
            <a:r>
              <a:rPr lang="en-US" baseline="0" dirty="0"/>
              <a:t> certain criteria</a:t>
            </a:r>
            <a:r>
              <a:rPr lang="en-US" dirty="0"/>
              <a:t>,</a:t>
            </a:r>
            <a:r>
              <a:rPr lang="en-US" baseline="0" dirty="0"/>
              <a:t> such </a:t>
            </a:r>
            <a:r>
              <a:rPr lang="en-US" dirty="0"/>
              <a:t>as a settlement with at least 50, 100 people or 5,000 people, or a certain</a:t>
            </a:r>
            <a:r>
              <a:rPr lang="en-US" baseline="0" dirty="0"/>
              <a:t> </a:t>
            </a:r>
            <a:r>
              <a:rPr lang="en-US" dirty="0"/>
              <a:t>settlement size and close to the existing road network. These</a:t>
            </a:r>
            <a:r>
              <a:rPr lang="en-US" baseline="0" dirty="0"/>
              <a:t> criteria often vary </a:t>
            </a:r>
            <a:r>
              <a:rPr lang="en-US" dirty="0"/>
              <a:t>between countries, so there's no universal definition of urban versus rural settlement. The way that the OnSSET model works by default is that it classifies the most densely populated and largest settlements as urban to match the national statistics.</a:t>
            </a:r>
            <a:r>
              <a:rPr lang="en-US" baseline="0" dirty="0"/>
              <a:t> I</a:t>
            </a:r>
            <a:r>
              <a:rPr lang="en-US" dirty="0"/>
              <a:t>f your data say that 20 per cent of the population is urban in the start year,</a:t>
            </a:r>
            <a:r>
              <a:rPr lang="en-US" baseline="0" dirty="0"/>
              <a:t> the model </a:t>
            </a:r>
            <a:r>
              <a:rPr lang="en-US" dirty="0"/>
              <a:t>will take the settlements</a:t>
            </a:r>
            <a:r>
              <a:rPr lang="en-US" baseline="0" dirty="0"/>
              <a:t> with </a:t>
            </a:r>
            <a:r>
              <a:rPr lang="en-US" dirty="0"/>
              <a:t>the largest population and classify those as urban and the rest as a rural. </a:t>
            </a:r>
          </a:p>
        </p:txBody>
      </p:sp>
      <p:sp>
        <p:nvSpPr>
          <p:cNvPr id="305" name="Google Shape;30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dirty="0"/>
          </a:p>
        </p:txBody>
      </p:sp>
    </p:spTree>
    <p:extLst>
      <p:ext uri="{BB962C8B-B14F-4D97-AF65-F5344CB8AC3E}">
        <p14:creationId xmlns:p14="http://schemas.microsoft.com/office/powerpoint/2010/main" val="995169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14</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3131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dirty="0"/>
              <a:t>Next, we also need to identify which settlements already have access to electricity and which do not. This sets the basis for our analysis, so we can understand where there is access to electricity today and where we need to extend the technology to provide access to electricity in the  future. In the best case, there would have been mapping done that identifies exactly where the grid networks are, where existing mini-grids</a:t>
            </a:r>
            <a:r>
              <a:rPr lang="en-US" baseline="0" dirty="0"/>
              <a:t> </a:t>
            </a:r>
            <a:r>
              <a:rPr lang="en-US" dirty="0"/>
              <a:t>are, and where stand-alone technologies have been deployed. Usually we do not have access to all of this information. Instead, we try and calibrate the model to reflect the start year based on geospatial data that we collected.</a:t>
            </a:r>
          </a:p>
          <a:p>
            <a:pPr marL="0" lvl="0" indent="0" algn="l" rtl="0">
              <a:spcBef>
                <a:spcPts val="0"/>
              </a:spcBef>
              <a:spcAft>
                <a:spcPts val="0"/>
              </a:spcAft>
              <a:buNone/>
            </a:pPr>
            <a:endParaRPr lang="en-US" dirty="0"/>
          </a:p>
          <a:p>
            <a:pPr marL="0" indent="0"/>
            <a:r>
              <a:rPr lang="en-US" dirty="0"/>
              <a:t>We use three different datasets: population dataset, nighttime lights, and electricity infrastructure. In the picture to the left </a:t>
            </a:r>
            <a:r>
              <a:rPr lang="en-US" baseline="0" dirty="0"/>
              <a:t>you can see the </a:t>
            </a:r>
            <a:r>
              <a:rPr lang="en-US" dirty="0"/>
              <a:t>nighttime</a:t>
            </a:r>
            <a:r>
              <a:rPr lang="en-US" baseline="0" dirty="0"/>
              <a:t> light </a:t>
            </a:r>
            <a:r>
              <a:rPr lang="en-US" dirty="0"/>
              <a:t>which</a:t>
            </a:r>
            <a:r>
              <a:rPr lang="en-US" baseline="0" dirty="0"/>
              <a:t> is a </a:t>
            </a:r>
            <a:r>
              <a:rPr lang="en-US" dirty="0"/>
              <a:t>satellite</a:t>
            </a:r>
            <a:r>
              <a:rPr lang="en-US" baseline="0" dirty="0"/>
              <a:t> image captured </a:t>
            </a:r>
            <a:r>
              <a:rPr lang="en-US" dirty="0"/>
              <a:t>during the night detecting where there is light.  If there is light this often indicates electricity usage. We combined the population data with the nighttime lights data and also the existing electricity infrastructure data (picture to the right). Depending</a:t>
            </a:r>
            <a:r>
              <a:rPr lang="en-US" baseline="0" dirty="0"/>
              <a:t> on the level of detail we have (high voltage, medium voltage, transformers) we assume that </a:t>
            </a:r>
            <a:r>
              <a:rPr lang="en-US" dirty="0"/>
              <a:t>people have access to electricity if within </a:t>
            </a:r>
            <a:r>
              <a:rPr lang="en-US" baseline="0" dirty="0"/>
              <a:t>a</a:t>
            </a:r>
            <a:r>
              <a:rPr lang="en-US" dirty="0"/>
              <a:t> certain distance from the electricity infrastructure.</a:t>
            </a:r>
          </a:p>
          <a:p>
            <a:pPr marL="0" indent="0"/>
            <a:r>
              <a:rPr lang="en-GB" dirty="0"/>
              <a:t>Once the current</a:t>
            </a:r>
            <a:r>
              <a:rPr lang="en-GB" sz="1200" b="0" i="0" u="none" strike="noStrike" cap="none" dirty="0">
                <a:solidFill>
                  <a:schemeClr val="dk1"/>
                </a:solidFill>
                <a:effectLst/>
                <a:latin typeface="Calibri"/>
                <a:ea typeface="Calibri"/>
                <a:cs typeface="Calibri"/>
                <a:sym typeface="Calibri"/>
              </a:rPr>
              <a:t> electrification rate has been entered into the model</a:t>
            </a:r>
            <a:r>
              <a:rPr lang="en-GB" dirty="0"/>
              <a:t>, the</a:t>
            </a:r>
            <a:r>
              <a:rPr lang="en-GB" sz="1200" b="0" i="0" u="none" strike="noStrike" cap="none" dirty="0">
                <a:solidFill>
                  <a:schemeClr val="dk1"/>
                </a:solidFill>
                <a:effectLst/>
                <a:latin typeface="Calibri"/>
                <a:ea typeface="Calibri"/>
                <a:cs typeface="Calibri"/>
                <a:sym typeface="Calibri"/>
              </a:rPr>
              <a:t> model iteratively tries to match the current electrification rate by adjusting these thresholds</a:t>
            </a:r>
            <a:r>
              <a:rPr lang="en-GB" sz="1200" b="0" i="0" u="none" strike="noStrike" cap="none" baseline="0" dirty="0">
                <a:solidFill>
                  <a:schemeClr val="dk1"/>
                </a:solidFill>
                <a:effectLst/>
                <a:latin typeface="Calibri"/>
                <a:ea typeface="Calibri"/>
                <a:cs typeface="Calibri"/>
                <a:sym typeface="Calibri"/>
              </a:rPr>
              <a:t> (distance to electricity infrastructure, population density</a:t>
            </a:r>
            <a:r>
              <a:rPr lang="en-GB" dirty="0"/>
              <a:t>,</a:t>
            </a:r>
            <a:r>
              <a:rPr lang="en-GB" sz="1200" b="0" i="0" u="none" strike="noStrike" cap="none" baseline="0" dirty="0">
                <a:solidFill>
                  <a:schemeClr val="dk1"/>
                </a:solidFill>
                <a:effectLst/>
                <a:latin typeface="Calibri"/>
                <a:ea typeface="Calibri"/>
                <a:cs typeface="Calibri"/>
                <a:sym typeface="Calibri"/>
              </a:rPr>
              <a:t> and </a:t>
            </a:r>
            <a:r>
              <a:rPr lang="en-GB" dirty="0"/>
              <a:t>nighttime</a:t>
            </a:r>
            <a:r>
              <a:rPr lang="en-GB" sz="1200" b="0" i="0" u="none" strike="noStrike" cap="none" baseline="0" dirty="0">
                <a:solidFill>
                  <a:schemeClr val="dk1"/>
                </a:solidFill>
                <a:effectLst/>
                <a:latin typeface="Calibri"/>
                <a:ea typeface="Calibri"/>
                <a:cs typeface="Calibri"/>
                <a:sym typeface="Calibri"/>
              </a:rPr>
              <a:t> light</a:t>
            </a:r>
            <a:r>
              <a:rPr lang="en-GB" dirty="0"/>
              <a:t>).</a:t>
            </a:r>
            <a:endParaRPr dirty="0"/>
          </a:p>
        </p:txBody>
      </p:sp>
      <p:sp>
        <p:nvSpPr>
          <p:cNvPr id="305" name="Google Shape;30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dirty="0"/>
          </a:p>
        </p:txBody>
      </p:sp>
    </p:spTree>
    <p:extLst>
      <p:ext uri="{BB962C8B-B14F-4D97-AF65-F5344CB8AC3E}">
        <p14:creationId xmlns:p14="http://schemas.microsoft.com/office/powerpoint/2010/main" val="3690252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When we have calibrated the model to make it reflect the start</a:t>
            </a:r>
            <a:r>
              <a:rPr lang="en-GB" sz="1200" b="0" i="0" u="none" strike="noStrike" cap="none" baseline="0" dirty="0">
                <a:solidFill>
                  <a:schemeClr val="dk1"/>
                </a:solidFill>
                <a:effectLst/>
                <a:latin typeface="Calibri"/>
                <a:ea typeface="Calibri"/>
                <a:cs typeface="Calibri"/>
                <a:sym typeface="Calibri"/>
              </a:rPr>
              <a:t> year </a:t>
            </a:r>
            <a:r>
              <a:rPr lang="en-GB" sz="1200" b="0" i="0" u="none" strike="noStrike" cap="none" dirty="0">
                <a:solidFill>
                  <a:schemeClr val="dk1"/>
                </a:solidFill>
                <a:effectLst/>
                <a:latin typeface="Calibri"/>
                <a:ea typeface="Calibri"/>
                <a:cs typeface="Calibri"/>
                <a:sym typeface="Calibri"/>
              </a:rPr>
              <a:t>conditions accurately</a:t>
            </a:r>
            <a:r>
              <a:rPr lang="en-GB" dirty="0"/>
              <a:t>,</a:t>
            </a:r>
            <a:r>
              <a:rPr lang="en-GB" sz="1200" b="0" i="0" u="none" strike="noStrike" cap="none" dirty="0">
                <a:solidFill>
                  <a:schemeClr val="dk1"/>
                </a:solidFill>
                <a:effectLst/>
                <a:latin typeface="Calibri"/>
                <a:ea typeface="Calibri"/>
                <a:cs typeface="Calibri"/>
                <a:sym typeface="Calibri"/>
              </a:rPr>
              <a:t> and we have defined our demand levels, we move </a:t>
            </a:r>
            <a:r>
              <a:rPr lang="en-GB" dirty="0"/>
              <a:t>onto</a:t>
            </a:r>
            <a:r>
              <a:rPr lang="en-GB" sz="1200" b="0" i="0" u="none" strike="noStrike" cap="none" dirty="0">
                <a:solidFill>
                  <a:schemeClr val="dk1"/>
                </a:solidFill>
                <a:effectLst/>
                <a:latin typeface="Calibri"/>
                <a:ea typeface="Calibri"/>
                <a:cs typeface="Calibri"/>
                <a:sym typeface="Calibri"/>
              </a:rPr>
              <a:t> the next step.</a:t>
            </a:r>
            <a:r>
              <a:rPr lang="en-GB" dirty="0"/>
              <a:t> </a:t>
            </a:r>
            <a:endParaRPr lang="en-GB" sz="1200" b="0" i="0" u="none" strike="noStrike" cap="none" dirty="0">
              <a:solidFill>
                <a:schemeClr val="dk1"/>
              </a:solidFill>
              <a:effectLst/>
              <a:latin typeface="Calibri"/>
              <a:ea typeface="Calibri"/>
              <a:cs typeface="Calibri"/>
              <a:sym typeface="Calibri"/>
            </a:endParaRPr>
          </a:p>
          <a:p>
            <a:pPr marL="0" indent="0"/>
            <a:r>
              <a:rPr lang="en-GB" sz="1200" b="0" i="0" u="none" strike="noStrike" cap="none" dirty="0">
                <a:solidFill>
                  <a:schemeClr val="dk1"/>
                </a:solidFill>
                <a:effectLst/>
                <a:latin typeface="Calibri"/>
                <a:ea typeface="Calibri"/>
                <a:cs typeface="Calibri"/>
                <a:sym typeface="Calibri"/>
              </a:rPr>
              <a:t>Now we want to calculate the technology costs in order to find the </a:t>
            </a:r>
            <a:r>
              <a:rPr lang="en-GB" dirty="0"/>
              <a:t>least-cost </a:t>
            </a:r>
            <a:r>
              <a:rPr lang="en-GB" sz="1200" b="0" i="0" u="none" strike="noStrike" cap="none" dirty="0">
                <a:solidFill>
                  <a:schemeClr val="dk1"/>
                </a:solidFill>
                <a:effectLst/>
                <a:latin typeface="Calibri"/>
                <a:ea typeface="Calibri"/>
                <a:cs typeface="Calibri"/>
                <a:sym typeface="Calibri"/>
              </a:rPr>
              <a:t>solutions. We start by comparing all of the different technologies that we are considering in the study. This include </a:t>
            </a:r>
            <a:r>
              <a:rPr lang="en-GB" dirty="0"/>
              <a:t>stand-alone</a:t>
            </a:r>
            <a:r>
              <a:rPr lang="en-GB" sz="1200" b="0" i="0" u="none" strike="noStrike" cap="none" dirty="0">
                <a:solidFill>
                  <a:schemeClr val="dk1"/>
                </a:solidFill>
                <a:effectLst/>
                <a:latin typeface="Calibri"/>
                <a:ea typeface="Calibri"/>
                <a:cs typeface="Calibri"/>
                <a:sym typeface="Calibri"/>
              </a:rPr>
              <a:t> PV and diesel, as well as mini-grid</a:t>
            </a:r>
            <a:r>
              <a:rPr lang="en-GB" sz="1200" b="0" i="0" u="none" strike="noStrike" cap="none" baseline="0" dirty="0">
                <a:solidFill>
                  <a:schemeClr val="dk1"/>
                </a:solidFill>
                <a:effectLst/>
                <a:latin typeface="Calibri"/>
                <a:ea typeface="Calibri"/>
                <a:cs typeface="Calibri"/>
                <a:sym typeface="Calibri"/>
              </a:rPr>
              <a:t> technologies powered by</a:t>
            </a:r>
            <a:r>
              <a:rPr lang="en-GB" sz="1200" b="0" i="0" u="none" strike="noStrike" cap="none" dirty="0">
                <a:solidFill>
                  <a:schemeClr val="dk1"/>
                </a:solidFill>
                <a:effectLst/>
                <a:latin typeface="Calibri"/>
                <a:ea typeface="Calibri"/>
                <a:cs typeface="Calibri"/>
                <a:sym typeface="Calibri"/>
              </a:rPr>
              <a:t> different energy resources.</a:t>
            </a:r>
            <a:r>
              <a:rPr lang="en-GB" dirty="0"/>
              <a:t> </a:t>
            </a:r>
            <a:endParaRPr lang="en-GB" sz="1200" b="0" i="0" u="none" strike="noStrike" cap="none" dirty="0">
              <a:solidFill>
                <a:schemeClr val="dk1"/>
              </a:solidFill>
              <a:effectLst/>
              <a:latin typeface="Calibri"/>
              <a:ea typeface="Calibri"/>
              <a:cs typeface="Calibri"/>
            </a:endParaRPr>
          </a:p>
          <a:p>
            <a:pPr marL="0" lvl="0" indent="0" algn="l" rtl="0">
              <a:spcBef>
                <a:spcPts val="0"/>
              </a:spcBef>
              <a:spcAft>
                <a:spcPts val="0"/>
              </a:spcAft>
              <a:buNone/>
            </a:pPr>
            <a:endParaRPr dirty="0"/>
          </a:p>
        </p:txBody>
      </p:sp>
      <p:sp>
        <p:nvSpPr>
          <p:cNvPr id="317" name="Google Shape;31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dirty="0"/>
          </a:p>
        </p:txBody>
      </p:sp>
    </p:spTree>
    <p:extLst>
      <p:ext uri="{BB962C8B-B14F-4D97-AF65-F5344CB8AC3E}">
        <p14:creationId xmlns:p14="http://schemas.microsoft.com/office/powerpoint/2010/main" val="2530695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8: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28: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r>
              <a:rPr lang="en-GB" sz="1400" b="0" i="0" u="none" strike="noStrike" cap="none" dirty="0">
                <a:solidFill>
                  <a:schemeClr val="dk1"/>
                </a:solidFill>
                <a:effectLst/>
                <a:latin typeface="Calibri"/>
                <a:ea typeface="Calibri"/>
                <a:cs typeface="Calibri"/>
                <a:sym typeface="Calibri"/>
              </a:rPr>
              <a:t>The way we compare</a:t>
            </a:r>
            <a:r>
              <a:rPr lang="en-GB" sz="1400" b="0" i="0" u="none" strike="noStrike" cap="none" baseline="0" dirty="0">
                <a:solidFill>
                  <a:schemeClr val="dk1"/>
                </a:solidFill>
                <a:effectLst/>
                <a:latin typeface="Calibri"/>
                <a:ea typeface="Calibri"/>
                <a:cs typeface="Calibri"/>
                <a:sym typeface="Calibri"/>
              </a:rPr>
              <a:t> </a:t>
            </a:r>
            <a:r>
              <a:rPr lang="en-GB" sz="1400" b="0" i="0" u="none" strike="noStrike" cap="none" dirty="0">
                <a:solidFill>
                  <a:schemeClr val="dk1"/>
                </a:solidFill>
                <a:effectLst/>
                <a:latin typeface="Calibri"/>
                <a:ea typeface="Calibri"/>
                <a:cs typeface="Calibri"/>
                <a:sym typeface="Calibri"/>
              </a:rPr>
              <a:t>technologies is by using the levelized cost of generating electricity (</a:t>
            </a:r>
            <a:r>
              <a:rPr lang="en-GB" sz="1400" dirty="0"/>
              <a:t>or L.C.O.E</a:t>
            </a:r>
            <a:r>
              <a:rPr lang="en-GB" sz="1400" b="0" i="0" u="none" strike="noStrike" cap="none" dirty="0">
                <a:solidFill>
                  <a:schemeClr val="dk1"/>
                </a:solidFill>
                <a:effectLst/>
                <a:latin typeface="Calibri"/>
                <a:ea typeface="Calibri"/>
                <a:cs typeface="Calibri"/>
                <a:sym typeface="Calibri"/>
              </a:rPr>
              <a:t>).</a:t>
            </a:r>
            <a:r>
              <a:rPr lang="en-GB" sz="1400" b="0" i="0" u="none" strike="noStrike" cap="none" baseline="0" dirty="0">
                <a:solidFill>
                  <a:schemeClr val="dk1"/>
                </a:solidFill>
                <a:effectLst/>
                <a:latin typeface="Calibri"/>
                <a:ea typeface="Calibri"/>
                <a:cs typeface="Calibri"/>
                <a:sym typeface="Calibri"/>
              </a:rPr>
              <a:t> T</a:t>
            </a:r>
            <a:r>
              <a:rPr lang="en-GB" sz="1400" b="0" i="0" u="none" strike="noStrike" cap="none" dirty="0">
                <a:solidFill>
                  <a:schemeClr val="dk1"/>
                </a:solidFill>
                <a:effectLst/>
                <a:latin typeface="Calibri"/>
                <a:ea typeface="Calibri"/>
                <a:cs typeface="Calibri"/>
                <a:sym typeface="Calibri"/>
              </a:rPr>
              <a:t>he </a:t>
            </a:r>
            <a:r>
              <a:rPr lang="en-GB" sz="1400" dirty="0"/>
              <a:t>L.C.O.E identifies the cost of electricity at which</a:t>
            </a:r>
            <a:r>
              <a:rPr lang="en-GB" sz="1400" i="0" u="none" strike="noStrike" cap="none" dirty="0">
                <a:solidFill>
                  <a:schemeClr val="dk1"/>
                </a:solidFill>
                <a:effectLst/>
                <a:latin typeface="Calibri"/>
                <a:ea typeface="Calibri"/>
                <a:cs typeface="Calibri"/>
                <a:sym typeface="Calibri"/>
              </a:rPr>
              <a:t> each system </a:t>
            </a:r>
            <a:r>
              <a:rPr lang="en-GB" sz="1400" dirty="0"/>
              <a:t>needs</a:t>
            </a:r>
            <a:r>
              <a:rPr lang="en-GB" sz="1400" i="0" u="none" strike="noStrike" cap="none" dirty="0">
                <a:solidFill>
                  <a:schemeClr val="dk1"/>
                </a:solidFill>
                <a:effectLst/>
                <a:latin typeface="Calibri"/>
                <a:ea typeface="Calibri"/>
                <a:cs typeface="Calibri"/>
                <a:sym typeface="Calibri"/>
              </a:rPr>
              <a:t> to sell in order to not make monetary</a:t>
            </a:r>
            <a:r>
              <a:rPr lang="en-GB" sz="1400" i="0" u="none" strike="noStrike" cap="none" baseline="0" dirty="0">
                <a:solidFill>
                  <a:schemeClr val="dk1"/>
                </a:solidFill>
                <a:effectLst/>
                <a:latin typeface="Calibri"/>
                <a:ea typeface="Calibri"/>
                <a:cs typeface="Calibri"/>
                <a:sym typeface="Calibri"/>
              </a:rPr>
              <a:t> </a:t>
            </a:r>
            <a:r>
              <a:rPr lang="en-GB" sz="1400" i="0" u="none" strike="noStrike" cap="none" dirty="0">
                <a:solidFill>
                  <a:schemeClr val="dk1"/>
                </a:solidFill>
                <a:effectLst/>
                <a:latin typeface="Calibri"/>
                <a:ea typeface="Calibri"/>
                <a:cs typeface="Calibri"/>
                <a:sym typeface="Calibri"/>
              </a:rPr>
              <a:t>loss. T</a:t>
            </a:r>
            <a:r>
              <a:rPr lang="en-GB" sz="1400" b="0" i="0" u="none" strike="noStrike" cap="none" dirty="0">
                <a:solidFill>
                  <a:schemeClr val="dk1"/>
                </a:solidFill>
                <a:effectLst/>
                <a:latin typeface="Calibri"/>
                <a:ea typeface="Calibri"/>
                <a:cs typeface="Calibri"/>
                <a:sym typeface="Calibri"/>
              </a:rPr>
              <a:t>he </a:t>
            </a:r>
            <a:r>
              <a:rPr lang="en-GB" sz="1400" dirty="0"/>
              <a:t>L.C.O.E</a:t>
            </a:r>
            <a:r>
              <a:rPr lang="en-GB" sz="1400" b="0" i="0" u="none" strike="noStrike" cap="none" dirty="0">
                <a:solidFill>
                  <a:schemeClr val="dk1"/>
                </a:solidFill>
                <a:effectLst/>
                <a:latin typeface="Calibri"/>
                <a:ea typeface="Calibri"/>
                <a:cs typeface="Calibri"/>
                <a:sym typeface="Calibri"/>
              </a:rPr>
              <a:t> takes into account</a:t>
            </a:r>
            <a:r>
              <a:rPr lang="en-GB" sz="1400" b="0" i="0" u="none" strike="noStrike" cap="none" baseline="0" dirty="0">
                <a:solidFill>
                  <a:schemeClr val="dk1"/>
                </a:solidFill>
                <a:effectLst/>
                <a:latin typeface="Calibri"/>
                <a:ea typeface="Calibri"/>
                <a:cs typeface="Calibri"/>
                <a:sym typeface="Calibri"/>
              </a:rPr>
              <a:t> t</a:t>
            </a:r>
            <a:r>
              <a:rPr lang="en-GB" sz="1400" b="0" i="0" u="none" strike="noStrike" cap="none" dirty="0">
                <a:solidFill>
                  <a:schemeClr val="dk1"/>
                </a:solidFill>
                <a:effectLst/>
                <a:latin typeface="Calibri"/>
                <a:ea typeface="Calibri"/>
                <a:cs typeface="Calibri"/>
                <a:sym typeface="Calibri"/>
              </a:rPr>
              <a:t>he investment costs </a:t>
            </a:r>
            <a:r>
              <a:rPr lang="en-GB" sz="1400" dirty="0"/>
              <a:t>required to</a:t>
            </a:r>
            <a:r>
              <a:rPr lang="en-GB" sz="1400" b="0" i="0" u="none" strike="noStrike" cap="none" dirty="0">
                <a:solidFill>
                  <a:schemeClr val="dk1"/>
                </a:solidFill>
                <a:effectLst/>
                <a:latin typeface="Calibri"/>
                <a:ea typeface="Calibri"/>
                <a:cs typeface="Calibri"/>
                <a:sym typeface="Calibri"/>
              </a:rPr>
              <a:t> buy and install a system,</a:t>
            </a:r>
            <a:r>
              <a:rPr lang="en-GB" sz="1400" dirty="0"/>
              <a:t> and</a:t>
            </a:r>
            <a:r>
              <a:rPr lang="en-GB" sz="1400" b="0" i="0" u="none" strike="noStrike" cap="none" baseline="0" dirty="0">
                <a:solidFill>
                  <a:schemeClr val="dk1"/>
                </a:solidFill>
                <a:effectLst/>
                <a:latin typeface="Calibri"/>
                <a:ea typeface="Calibri"/>
                <a:cs typeface="Calibri"/>
                <a:sym typeface="Calibri"/>
              </a:rPr>
              <a:t> t</a:t>
            </a:r>
            <a:r>
              <a:rPr lang="en-GB" sz="1400" b="0" i="0" u="none" strike="noStrike" cap="none" dirty="0">
                <a:solidFill>
                  <a:schemeClr val="dk1"/>
                </a:solidFill>
                <a:effectLst/>
                <a:latin typeface="Calibri"/>
                <a:ea typeface="Calibri"/>
                <a:cs typeface="Calibri"/>
                <a:sym typeface="Calibri"/>
              </a:rPr>
              <a:t>he operation and maintenance costs for each year in order to keep the system running efficiently. It also includes the fuel costs in case we need to buy fuel to produce the electricity. The cost is </a:t>
            </a:r>
            <a:r>
              <a:rPr lang="en-GB" sz="1400" dirty="0"/>
              <a:t>then</a:t>
            </a:r>
            <a:r>
              <a:rPr lang="en-GB" sz="1400" b="0" i="0" u="none" strike="noStrike" cap="none" dirty="0">
                <a:solidFill>
                  <a:schemeClr val="dk1"/>
                </a:solidFill>
                <a:effectLst/>
                <a:latin typeface="Calibri"/>
                <a:ea typeface="Calibri"/>
                <a:cs typeface="Calibri"/>
                <a:sym typeface="Calibri"/>
              </a:rPr>
              <a:t> divided by how much electricity is generated by the system. By adding up all of these costs and dividing them by the electricity generated, accounting</a:t>
            </a:r>
            <a:r>
              <a:rPr lang="en-GB" sz="1400" b="0" i="0" u="none" strike="noStrike" cap="none" baseline="0" dirty="0">
                <a:solidFill>
                  <a:schemeClr val="dk1"/>
                </a:solidFill>
                <a:effectLst/>
                <a:latin typeface="Calibri"/>
                <a:ea typeface="Calibri"/>
                <a:cs typeface="Calibri"/>
                <a:sym typeface="Calibri"/>
              </a:rPr>
              <a:t> for the discount </a:t>
            </a:r>
            <a:r>
              <a:rPr lang="en-GB" sz="1400" b="0" i="0" u="none" strike="noStrike" cap="none" dirty="0">
                <a:solidFill>
                  <a:schemeClr val="dk1"/>
                </a:solidFill>
                <a:effectLst/>
                <a:latin typeface="Calibri"/>
                <a:ea typeface="Calibri"/>
                <a:cs typeface="Calibri"/>
                <a:sym typeface="Calibri"/>
              </a:rPr>
              <a:t>rate and system </a:t>
            </a:r>
            <a:r>
              <a:rPr lang="en-GB" sz="1400" dirty="0"/>
              <a:t>lifetime</a:t>
            </a:r>
            <a:r>
              <a:rPr lang="en-GB" sz="1400" b="0" i="0" u="none" strike="noStrike" cap="none" dirty="0">
                <a:solidFill>
                  <a:schemeClr val="dk1"/>
                </a:solidFill>
                <a:effectLst/>
                <a:latin typeface="Calibri"/>
                <a:ea typeface="Calibri"/>
                <a:cs typeface="Calibri"/>
                <a:sym typeface="Calibri"/>
              </a:rPr>
              <a:t>, we get a cost in dollars per </a:t>
            </a:r>
            <a:r>
              <a:rPr lang="en-GB" sz="1400" dirty="0"/>
              <a:t>kilowatt hour</a:t>
            </a:r>
            <a:r>
              <a:rPr lang="en-GB" sz="1400" b="0" i="0" u="none" strike="noStrike" cap="none" dirty="0">
                <a:solidFill>
                  <a:schemeClr val="dk1"/>
                </a:solidFill>
                <a:effectLst/>
                <a:latin typeface="Calibri"/>
                <a:ea typeface="Calibri"/>
                <a:cs typeface="Calibri"/>
                <a:sym typeface="Calibri"/>
              </a:rPr>
              <a:t> of electricity generated in order for the system to break even.</a:t>
            </a:r>
            <a:r>
              <a:rPr lang="en-GB" sz="1400" dirty="0"/>
              <a:t> </a:t>
            </a:r>
            <a:r>
              <a:rPr lang="en-GB" dirty="0"/>
              <a:t>The slide shows this calculation as a formula.</a:t>
            </a:r>
            <a:endParaRPr lang="en-GB" sz="1400" b="0" i="0" u="none" strike="noStrike" cap="none" dirty="0">
              <a:solidFill>
                <a:schemeClr val="dk1"/>
              </a:solidFill>
              <a:effectLst/>
              <a:latin typeface="Calibri"/>
              <a:ea typeface="Calibri"/>
              <a:cs typeface="Calibri"/>
              <a:sym typeface="Calibri"/>
            </a:endParaRPr>
          </a:p>
          <a:p>
            <a:endParaRPr lang="en-GB" sz="1400" b="0" i="0" u="none" strike="noStrike" cap="none" dirty="0">
              <a:solidFill>
                <a:schemeClr val="dk1"/>
              </a:solidFill>
              <a:effectLst/>
              <a:latin typeface="Calibri"/>
              <a:ea typeface="Calibri"/>
              <a:cs typeface="Calibri"/>
              <a:sym typeface="Calibri"/>
            </a:endParaRPr>
          </a:p>
          <a:p>
            <a:r>
              <a:rPr lang="en-GB" sz="1400" b="0" i="0" u="none" strike="noStrike" cap="none" dirty="0">
                <a:solidFill>
                  <a:schemeClr val="dk1"/>
                </a:solidFill>
                <a:effectLst/>
                <a:latin typeface="Calibri"/>
                <a:ea typeface="Calibri"/>
                <a:cs typeface="Calibri"/>
                <a:sym typeface="Calibri"/>
              </a:rPr>
              <a:t>The </a:t>
            </a:r>
            <a:r>
              <a:rPr lang="en-GB" sz="1400" dirty="0"/>
              <a:t>L.C.O.E</a:t>
            </a:r>
            <a:r>
              <a:rPr lang="en-GB" sz="1400" b="0" i="0" u="none" strike="noStrike" cap="none" dirty="0">
                <a:solidFill>
                  <a:schemeClr val="dk1"/>
                </a:solidFill>
                <a:effectLst/>
                <a:latin typeface="Calibri"/>
                <a:ea typeface="Calibri"/>
                <a:cs typeface="Calibri"/>
                <a:sym typeface="Calibri"/>
              </a:rPr>
              <a:t> is a good way of comparing technologies that have different cost structures. O</a:t>
            </a:r>
            <a:r>
              <a:rPr lang="en-GB" sz="1200" b="0" i="0" u="none" strike="noStrike" cap="none" dirty="0">
                <a:solidFill>
                  <a:schemeClr val="dk1"/>
                </a:solidFill>
                <a:effectLst/>
                <a:latin typeface="Calibri"/>
                <a:ea typeface="Calibri"/>
                <a:cs typeface="Calibri"/>
                <a:sym typeface="Calibri"/>
              </a:rPr>
              <a:t>ne technology might have a high investment cost but lower costs during the following years, while</a:t>
            </a:r>
            <a:r>
              <a:rPr lang="en-GB" sz="1200" b="0" i="0" u="none" strike="noStrike" cap="none" baseline="0" dirty="0">
                <a:solidFill>
                  <a:schemeClr val="dk1"/>
                </a:solidFill>
                <a:effectLst/>
                <a:latin typeface="Calibri"/>
                <a:ea typeface="Calibri"/>
                <a:cs typeface="Calibri"/>
                <a:sym typeface="Calibri"/>
              </a:rPr>
              <a:t> </a:t>
            </a:r>
            <a:r>
              <a:rPr lang="en-GB" dirty="0"/>
              <a:t>another</a:t>
            </a:r>
            <a:r>
              <a:rPr lang="en-GB" sz="1200" b="0" i="0" u="none" strike="noStrike" cap="none" baseline="0" dirty="0">
                <a:solidFill>
                  <a:schemeClr val="dk1"/>
                </a:solidFill>
                <a:effectLst/>
                <a:latin typeface="Calibri"/>
                <a:ea typeface="Calibri"/>
                <a:cs typeface="Calibri"/>
                <a:sym typeface="Calibri"/>
              </a:rPr>
              <a:t> technology </a:t>
            </a:r>
            <a:r>
              <a:rPr lang="en-GB" sz="1200" b="0" i="0" u="none" strike="noStrike" cap="none" dirty="0">
                <a:solidFill>
                  <a:schemeClr val="dk1"/>
                </a:solidFill>
                <a:effectLst/>
                <a:latin typeface="Calibri"/>
                <a:ea typeface="Calibri"/>
                <a:cs typeface="Calibri"/>
                <a:sym typeface="Calibri"/>
              </a:rPr>
              <a:t>might have </a:t>
            </a:r>
            <a:r>
              <a:rPr lang="en-GB" dirty="0"/>
              <a:t>lower investment</a:t>
            </a:r>
            <a:r>
              <a:rPr lang="en-GB" sz="1200" b="0" i="0" u="none" strike="noStrike" cap="none" dirty="0">
                <a:solidFill>
                  <a:schemeClr val="dk1"/>
                </a:solidFill>
                <a:effectLst/>
                <a:latin typeface="Calibri"/>
                <a:ea typeface="Calibri"/>
                <a:cs typeface="Calibri"/>
                <a:sym typeface="Calibri"/>
              </a:rPr>
              <a:t> cost but higher running costs during</a:t>
            </a:r>
            <a:r>
              <a:rPr lang="en-GB" sz="1200" b="0" i="0" u="none" strike="noStrike" cap="none" baseline="0" dirty="0">
                <a:solidFill>
                  <a:schemeClr val="dk1"/>
                </a:solidFill>
                <a:effectLst/>
                <a:latin typeface="Calibri"/>
                <a:ea typeface="Calibri"/>
                <a:cs typeface="Calibri"/>
                <a:sym typeface="Calibri"/>
              </a:rPr>
              <a:t> the </a:t>
            </a:r>
            <a:r>
              <a:rPr lang="en-GB" dirty="0"/>
              <a:t>lifetime</a:t>
            </a:r>
            <a:r>
              <a:rPr lang="en-GB" sz="1200" b="0" i="0" u="none" strike="noStrike" cap="none" dirty="0">
                <a:solidFill>
                  <a:schemeClr val="dk1"/>
                </a:solidFill>
                <a:effectLst/>
                <a:latin typeface="Calibri"/>
                <a:ea typeface="Calibri"/>
                <a:cs typeface="Calibri"/>
                <a:sym typeface="Calibri"/>
              </a:rPr>
              <a:t>. With</a:t>
            </a:r>
            <a:r>
              <a:rPr lang="en-GB" sz="1200" b="0" i="0" u="none" strike="noStrike" cap="none" baseline="0" dirty="0">
                <a:solidFill>
                  <a:schemeClr val="dk1"/>
                </a:solidFill>
                <a:effectLst/>
                <a:latin typeface="Calibri"/>
                <a:ea typeface="Calibri"/>
                <a:cs typeface="Calibri"/>
                <a:sym typeface="Calibri"/>
              </a:rPr>
              <a:t> the </a:t>
            </a:r>
            <a:r>
              <a:rPr lang="en-GB" dirty="0"/>
              <a:t>L.C.O.E</a:t>
            </a:r>
            <a:r>
              <a:rPr lang="en-GB" sz="1200" b="0" i="0" u="none" strike="noStrike" cap="none" baseline="0" dirty="0">
                <a:solidFill>
                  <a:schemeClr val="dk1"/>
                </a:solidFill>
                <a:effectLst/>
                <a:latin typeface="Calibri"/>
                <a:ea typeface="Calibri"/>
                <a:cs typeface="Calibri"/>
                <a:sym typeface="Calibri"/>
              </a:rPr>
              <a:t> we can </a:t>
            </a:r>
            <a:r>
              <a:rPr lang="en-GB" sz="1200" b="0" i="0" u="none" strike="noStrike" cap="none" dirty="0">
                <a:solidFill>
                  <a:schemeClr val="dk1"/>
                </a:solidFill>
                <a:effectLst/>
                <a:latin typeface="Calibri"/>
                <a:ea typeface="Calibri"/>
                <a:cs typeface="Calibri"/>
                <a:sym typeface="Calibri"/>
              </a:rPr>
              <a:t>compare different technologies</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and identify the one with the lowest cost.</a:t>
            </a:r>
            <a:endParaRPr sz="1400" dirty="0"/>
          </a:p>
        </p:txBody>
      </p:sp>
      <p:sp>
        <p:nvSpPr>
          <p:cNvPr id="424" name="Google Shape;424;p28: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sv-SE"/>
              <a:t>17</a:t>
            </a:fld>
            <a:endParaRPr dirty="0"/>
          </a:p>
        </p:txBody>
      </p:sp>
    </p:spTree>
    <p:extLst>
      <p:ext uri="{BB962C8B-B14F-4D97-AF65-F5344CB8AC3E}">
        <p14:creationId xmlns:p14="http://schemas.microsoft.com/office/powerpoint/2010/main" val="3162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cap="none" dirty="0">
                <a:solidFill>
                  <a:schemeClr val="dk1"/>
                </a:solidFill>
                <a:effectLst/>
                <a:latin typeface="Calibri"/>
                <a:ea typeface="Calibri"/>
                <a:cs typeface="Calibri"/>
                <a:sym typeface="Calibri"/>
              </a:rPr>
              <a:t>Here we have an example</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looking at </a:t>
            </a:r>
            <a:r>
              <a:rPr lang="en-GB" dirty="0"/>
              <a:t>stand-alone </a:t>
            </a:r>
            <a:r>
              <a:rPr lang="en-GB" sz="1200" b="0" i="0" u="none" strike="noStrike" cap="none" dirty="0">
                <a:solidFill>
                  <a:schemeClr val="dk1"/>
                </a:solidFill>
                <a:effectLst/>
                <a:latin typeface="Calibri"/>
                <a:ea typeface="Calibri"/>
                <a:cs typeface="Calibri"/>
                <a:sym typeface="Calibri"/>
              </a:rPr>
              <a:t>systems. That means that every customer will</a:t>
            </a:r>
            <a:r>
              <a:rPr lang="en-GB" dirty="0"/>
              <a:t> </a:t>
            </a:r>
            <a:r>
              <a:rPr lang="en-GB" sz="1200" b="0" i="0" u="none" strike="noStrike" cap="none" dirty="0">
                <a:solidFill>
                  <a:schemeClr val="dk1"/>
                </a:solidFill>
                <a:effectLst/>
                <a:latin typeface="Calibri"/>
                <a:ea typeface="Calibri"/>
                <a:cs typeface="Calibri"/>
                <a:sym typeface="Calibri"/>
              </a:rPr>
              <a:t>use their own system. If we have a small village where we are looking at the cost of supplying electricity by solar home systems</a:t>
            </a:r>
            <a:r>
              <a:rPr lang="en-GB" dirty="0"/>
              <a:t>,</a:t>
            </a:r>
            <a:r>
              <a:rPr lang="en-GB" sz="1200" b="0" i="0" u="none" strike="noStrike" cap="none" dirty="0">
                <a:solidFill>
                  <a:schemeClr val="dk1"/>
                </a:solidFill>
                <a:effectLst/>
                <a:latin typeface="Calibri"/>
                <a:ea typeface="Calibri"/>
                <a:cs typeface="Calibri"/>
                <a:sym typeface="Calibri"/>
              </a:rPr>
              <a:t> we need to find out which type of solar system is needed to meet the demand in the household</a:t>
            </a:r>
            <a:r>
              <a:rPr lang="en-GB" dirty="0"/>
              <a:t>,</a:t>
            </a:r>
            <a:r>
              <a:rPr lang="en-GB" sz="1200" b="0" i="0" u="none" strike="noStrike" cap="none" dirty="0">
                <a:solidFill>
                  <a:schemeClr val="dk1"/>
                </a:solidFill>
                <a:effectLst/>
                <a:latin typeface="Calibri"/>
                <a:ea typeface="Calibri"/>
                <a:cs typeface="Calibri"/>
                <a:sym typeface="Calibri"/>
              </a:rPr>
              <a:t> and how many households are in the village. The cost of the system will simply be the solar home systems for each of the </a:t>
            </a:r>
            <a:r>
              <a:rPr lang="en-GB" dirty="0"/>
              <a:t>households</a:t>
            </a:r>
            <a:r>
              <a:rPr lang="en-GB" sz="1200" b="0" i="0" u="none" strike="noStrike" cap="none" dirty="0">
                <a:solidFill>
                  <a:schemeClr val="dk1"/>
                </a:solidFill>
                <a:effectLst/>
                <a:latin typeface="Calibri"/>
                <a:ea typeface="Calibri"/>
                <a:cs typeface="Calibri"/>
                <a:sym typeface="Calibri"/>
              </a:rPr>
              <a:t>. Of course, if we have a high demand, we need a large solar home system for each household</a:t>
            </a:r>
            <a:r>
              <a:rPr lang="en-GB" dirty="0"/>
              <a:t>.</a:t>
            </a:r>
            <a:r>
              <a:rPr lang="en-GB" sz="1200" b="0" i="0" u="none" strike="noStrike" cap="none" dirty="0">
                <a:solidFill>
                  <a:schemeClr val="dk1"/>
                </a:solidFill>
                <a:effectLst/>
                <a:latin typeface="Calibri"/>
                <a:ea typeface="Calibri"/>
                <a:cs typeface="Calibri"/>
                <a:sym typeface="Calibri"/>
              </a:rPr>
              <a:t> </a:t>
            </a:r>
            <a:r>
              <a:rPr lang="en-GB" dirty="0"/>
              <a:t>If</a:t>
            </a:r>
            <a:r>
              <a:rPr lang="en-GB" sz="1200" b="0" i="0" u="none" strike="noStrike" cap="none" dirty="0">
                <a:solidFill>
                  <a:schemeClr val="dk1"/>
                </a:solidFill>
                <a:effectLst/>
                <a:latin typeface="Calibri"/>
                <a:ea typeface="Calibri"/>
                <a:cs typeface="Calibri"/>
                <a:sym typeface="Calibri"/>
              </a:rPr>
              <a:t> we have a lower demand,</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we can use a smaller solar system.</a:t>
            </a:r>
            <a:r>
              <a:rPr lang="en-GB" dirty="0"/>
              <a:t> </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18</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8240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cap="none" dirty="0">
                <a:solidFill>
                  <a:schemeClr val="dk1"/>
                </a:solidFill>
                <a:effectLst/>
                <a:latin typeface="Calibri"/>
                <a:ea typeface="Calibri"/>
                <a:cs typeface="Calibri"/>
                <a:sym typeface="Calibri"/>
              </a:rPr>
              <a:t>If you look at a </a:t>
            </a:r>
            <a:r>
              <a:rPr lang="en-GB" dirty="0"/>
              <a:t>mini-grid</a:t>
            </a:r>
            <a:r>
              <a:rPr lang="en-GB" sz="1200" b="0" i="0" u="none" strike="noStrike" cap="none" dirty="0">
                <a:solidFill>
                  <a:schemeClr val="dk1"/>
                </a:solidFill>
                <a:effectLst/>
                <a:latin typeface="Calibri"/>
                <a:ea typeface="Calibri"/>
                <a:cs typeface="Calibri"/>
                <a:sym typeface="Calibri"/>
              </a:rPr>
              <a:t>, we have a slightly different design.</a:t>
            </a:r>
            <a:r>
              <a:rPr lang="en-GB" sz="1200" b="0" i="0" u="none" strike="noStrike" cap="none" baseline="0" dirty="0">
                <a:solidFill>
                  <a:schemeClr val="dk1"/>
                </a:solidFill>
                <a:effectLst/>
                <a:latin typeface="Calibri"/>
                <a:ea typeface="Calibri"/>
                <a:cs typeface="Calibri"/>
                <a:sym typeface="Calibri"/>
              </a:rPr>
              <a:t> I</a:t>
            </a:r>
            <a:r>
              <a:rPr lang="en-GB" sz="1200" b="0" i="0" u="none" strike="noStrike" cap="none" dirty="0">
                <a:solidFill>
                  <a:schemeClr val="dk1"/>
                </a:solidFill>
                <a:effectLst/>
                <a:latin typeface="Calibri"/>
                <a:ea typeface="Calibri"/>
                <a:cs typeface="Calibri"/>
                <a:sym typeface="Calibri"/>
              </a:rPr>
              <a:t>nstead of providing solar panels for every single</a:t>
            </a:r>
            <a:r>
              <a:rPr lang="en-GB" dirty="0"/>
              <a:t> </a:t>
            </a:r>
            <a:r>
              <a:rPr lang="en-GB" sz="1200" b="0" i="0" u="none" strike="noStrike" cap="none" dirty="0">
                <a:solidFill>
                  <a:schemeClr val="dk1"/>
                </a:solidFill>
                <a:effectLst/>
                <a:latin typeface="Calibri"/>
                <a:ea typeface="Calibri"/>
                <a:cs typeface="Calibri"/>
                <a:sym typeface="Calibri"/>
              </a:rPr>
              <a:t> household we install one larger generation site. The mini-grid could be powered by diesel, hydro</a:t>
            </a:r>
            <a:r>
              <a:rPr lang="en-GB" dirty="0"/>
              <a:t>,</a:t>
            </a:r>
            <a:r>
              <a:rPr lang="en-GB" sz="1200" b="0" i="0" u="none" strike="noStrike" cap="none" dirty="0">
                <a:solidFill>
                  <a:schemeClr val="dk1"/>
                </a:solidFill>
                <a:effectLst/>
                <a:latin typeface="Calibri"/>
                <a:ea typeface="Calibri"/>
                <a:cs typeface="Calibri"/>
                <a:sym typeface="Calibri"/>
              </a:rPr>
              <a:t> wind</a:t>
            </a:r>
            <a:r>
              <a:rPr lang="en-GB" dirty="0"/>
              <a:t>,</a:t>
            </a:r>
            <a:r>
              <a:rPr lang="en-GB" sz="1200" b="0" i="0" u="none" strike="noStrike" cap="none" dirty="0">
                <a:solidFill>
                  <a:schemeClr val="dk1"/>
                </a:solidFill>
                <a:effectLst/>
                <a:latin typeface="Calibri"/>
                <a:ea typeface="Calibri"/>
                <a:cs typeface="Calibri"/>
                <a:sym typeface="Calibri"/>
              </a:rPr>
              <a:t> or a combination of these three sources. Depending on the size of the village, economy of scale can</a:t>
            </a:r>
            <a:r>
              <a:rPr lang="en-GB" sz="1200" b="0" i="0" u="none" strike="noStrike" cap="none" baseline="0" dirty="0">
                <a:solidFill>
                  <a:schemeClr val="dk1"/>
                </a:solidFill>
                <a:effectLst/>
                <a:latin typeface="Calibri"/>
                <a:ea typeface="Calibri"/>
                <a:cs typeface="Calibri"/>
                <a:sym typeface="Calibri"/>
              </a:rPr>
              <a:t> justify the larger investment</a:t>
            </a:r>
            <a:r>
              <a:rPr lang="en-GB" sz="1200" b="0" i="0" u="none" strike="noStrike" cap="none" dirty="0">
                <a:solidFill>
                  <a:schemeClr val="dk1"/>
                </a:solidFill>
                <a:effectLst/>
                <a:latin typeface="Calibri"/>
                <a:ea typeface="Calibri"/>
                <a:cs typeface="Calibri"/>
                <a:sym typeface="Calibri"/>
              </a:rPr>
              <a:t>. If we install</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renewable resources, they are usually intermittent which then needs to be supported</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by batteries. But what sets the mini-grids apart from the </a:t>
            </a:r>
            <a:r>
              <a:rPr lang="en-GB" dirty="0"/>
              <a:t>stand-alone</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costs are that we also need to build a distribution network. We need to get the electricity from where it is generated to each household. In the </a:t>
            </a:r>
            <a:r>
              <a:rPr lang="en-GB" dirty="0"/>
              <a:t>stand-alone</a:t>
            </a:r>
            <a:r>
              <a:rPr lang="en-GB" sz="1200" b="0" i="0" u="none" strike="noStrike" cap="none" dirty="0">
                <a:solidFill>
                  <a:schemeClr val="dk1"/>
                </a:solidFill>
                <a:effectLst/>
                <a:latin typeface="Calibri"/>
                <a:ea typeface="Calibri"/>
                <a:cs typeface="Calibri"/>
                <a:sym typeface="Calibri"/>
              </a:rPr>
              <a:t> example, every household had their own generation, so there was no need for a distribution network. But here, the generation source is not directly at the customer,</a:t>
            </a:r>
            <a:r>
              <a:rPr lang="en-GB" sz="1200" b="0" i="0" u="none" strike="noStrike" cap="none" baseline="0" dirty="0">
                <a:solidFill>
                  <a:schemeClr val="dk1"/>
                </a:solidFill>
                <a:effectLst/>
                <a:latin typeface="Calibri"/>
                <a:ea typeface="Calibri"/>
                <a:cs typeface="Calibri"/>
                <a:sym typeface="Calibri"/>
              </a:rPr>
              <a:t> s</a:t>
            </a:r>
            <a:r>
              <a:rPr lang="en-GB" sz="1200" b="0" i="0" u="none" strike="noStrike" cap="none" dirty="0">
                <a:solidFill>
                  <a:schemeClr val="dk1"/>
                </a:solidFill>
                <a:effectLst/>
                <a:latin typeface="Calibri"/>
                <a:ea typeface="Calibri"/>
                <a:cs typeface="Calibri"/>
                <a:sym typeface="Calibri"/>
              </a:rPr>
              <a:t>o we need a network to distribute electricity to the households. The area of the settlement affects the demand for distribution network. The model estimates how </a:t>
            </a:r>
            <a:r>
              <a:rPr lang="en-GB" dirty="0"/>
              <a:t>many</a:t>
            </a:r>
            <a:r>
              <a:rPr lang="en-GB" sz="1200" b="0" i="0" u="none" strike="noStrike" cap="none" dirty="0">
                <a:solidFill>
                  <a:schemeClr val="dk1"/>
                </a:solidFill>
                <a:effectLst/>
                <a:latin typeface="Calibri"/>
                <a:ea typeface="Calibri"/>
                <a:cs typeface="Calibri"/>
                <a:sym typeface="Calibri"/>
              </a:rPr>
              <a:t> lower voltage lines are needed to connect all of the customers</a:t>
            </a:r>
            <a:r>
              <a:rPr lang="en-GB" sz="1200" b="0" i="0" u="none" strike="noStrike" cap="none" baseline="0" dirty="0">
                <a:solidFill>
                  <a:schemeClr val="dk1"/>
                </a:solidFill>
                <a:effectLst/>
                <a:latin typeface="Calibri"/>
                <a:ea typeface="Calibri"/>
                <a:cs typeface="Calibri"/>
                <a:sym typeface="Calibri"/>
              </a:rPr>
              <a:t> and i</a:t>
            </a:r>
            <a:r>
              <a:rPr lang="en-GB" sz="1200" b="0" i="0" u="none" strike="noStrike" cap="none" dirty="0">
                <a:solidFill>
                  <a:schemeClr val="dk1"/>
                </a:solidFill>
                <a:effectLst/>
                <a:latin typeface="Calibri"/>
                <a:ea typeface="Calibri"/>
                <a:cs typeface="Calibri"/>
                <a:sym typeface="Calibri"/>
              </a:rPr>
              <a:t>f a medium voltage line is required. In addition there is a connection cost per household.</a:t>
            </a:r>
            <a:r>
              <a:rPr lang="en-GB" sz="1200" b="0" i="0" u="none" strike="noStrike" cap="none" baseline="0" dirty="0">
                <a:solidFill>
                  <a:schemeClr val="dk1"/>
                </a:solidFill>
                <a:effectLst/>
                <a:latin typeface="Calibri"/>
                <a:ea typeface="Calibri"/>
                <a:cs typeface="Calibri"/>
                <a:sym typeface="Calibri"/>
              </a:rPr>
              <a:t> None of </a:t>
            </a:r>
            <a:r>
              <a:rPr lang="en-GB" dirty="0"/>
              <a:t>these</a:t>
            </a:r>
            <a:r>
              <a:rPr lang="en-GB" sz="1200" b="0" i="0" u="none" strike="noStrike" cap="none" baseline="0" dirty="0">
                <a:solidFill>
                  <a:schemeClr val="dk1"/>
                </a:solidFill>
                <a:effectLst/>
                <a:latin typeface="Calibri"/>
                <a:ea typeface="Calibri"/>
                <a:cs typeface="Calibri"/>
                <a:sym typeface="Calibri"/>
              </a:rPr>
              <a:t> additional infrastructure costs are</a:t>
            </a:r>
            <a:r>
              <a:rPr lang="en-GB" sz="1200" b="0" i="0" u="none" strike="noStrike" cap="none" dirty="0">
                <a:solidFill>
                  <a:schemeClr val="dk1"/>
                </a:solidFill>
                <a:effectLst/>
                <a:latin typeface="Calibri"/>
                <a:ea typeface="Calibri"/>
                <a:cs typeface="Calibri"/>
                <a:sym typeface="Calibri"/>
              </a:rPr>
              <a:t> part of the </a:t>
            </a:r>
            <a:r>
              <a:rPr lang="en-GB" dirty="0"/>
              <a:t>stand-alone</a:t>
            </a:r>
            <a:r>
              <a:rPr lang="en-GB" sz="1200" b="0" i="0" u="none" strike="noStrike" cap="none" dirty="0">
                <a:solidFill>
                  <a:schemeClr val="dk1"/>
                </a:solidFill>
                <a:effectLst/>
                <a:latin typeface="Calibri"/>
                <a:ea typeface="Calibri"/>
                <a:cs typeface="Calibri"/>
                <a:sym typeface="Calibri"/>
              </a:rPr>
              <a:t> costs.</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19</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4439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cap="none" dirty="0">
                <a:solidFill>
                  <a:schemeClr val="dk1"/>
                </a:solidFill>
                <a:effectLst/>
                <a:latin typeface="Calibri"/>
                <a:ea typeface="Calibri"/>
                <a:cs typeface="Calibri"/>
                <a:sym typeface="Calibri"/>
              </a:rPr>
              <a:t>Here is</a:t>
            </a:r>
            <a:r>
              <a:rPr lang="en-GB" sz="1200" b="0" i="0" u="none" strike="noStrike" cap="none" baseline="0" dirty="0">
                <a:solidFill>
                  <a:schemeClr val="dk1"/>
                </a:solidFill>
                <a:effectLst/>
                <a:latin typeface="Calibri"/>
                <a:ea typeface="Calibri"/>
                <a:cs typeface="Calibri"/>
                <a:sym typeface="Calibri"/>
              </a:rPr>
              <a:t> an example </a:t>
            </a:r>
            <a:r>
              <a:rPr lang="en-GB" dirty="0"/>
              <a:t>with more </a:t>
            </a:r>
            <a:r>
              <a:rPr lang="en-GB" sz="1200" b="0" i="0" u="none" strike="noStrike" cap="none" baseline="0" dirty="0">
                <a:solidFill>
                  <a:schemeClr val="dk1"/>
                </a:solidFill>
                <a:effectLst/>
                <a:latin typeface="Calibri"/>
                <a:ea typeface="Calibri"/>
                <a:cs typeface="Calibri"/>
                <a:sym typeface="Calibri"/>
              </a:rPr>
              <a:t>details on the costs. F</a:t>
            </a:r>
            <a:r>
              <a:rPr lang="en-GB" sz="1200" b="0" i="0" u="none" strike="noStrike" cap="none" dirty="0">
                <a:solidFill>
                  <a:schemeClr val="dk1"/>
                </a:solidFill>
                <a:effectLst/>
                <a:latin typeface="Calibri"/>
                <a:ea typeface="Calibri"/>
                <a:cs typeface="Calibri"/>
                <a:sym typeface="Calibri"/>
              </a:rPr>
              <a:t>or each and every location within the study area, we calculate the cost of the different off-grid technologies. Here we see the </a:t>
            </a:r>
            <a:r>
              <a:rPr lang="en-GB" dirty="0"/>
              <a:t>L.C.O.E,</a:t>
            </a:r>
            <a:r>
              <a:rPr lang="en-GB" sz="1200" b="0" i="0" u="none" strike="noStrike" cap="none" dirty="0">
                <a:solidFill>
                  <a:schemeClr val="dk1"/>
                </a:solidFill>
                <a:effectLst/>
                <a:latin typeface="Calibri"/>
                <a:ea typeface="Calibri"/>
                <a:cs typeface="Calibri"/>
                <a:sym typeface="Calibri"/>
              </a:rPr>
              <a:t> and</a:t>
            </a:r>
            <a:r>
              <a:rPr lang="en-GB" sz="1200" b="0" i="0" u="none" strike="noStrike" cap="none" baseline="0" dirty="0">
                <a:solidFill>
                  <a:schemeClr val="dk1"/>
                </a:solidFill>
                <a:effectLst/>
                <a:latin typeface="Calibri"/>
                <a:ea typeface="Calibri"/>
                <a:cs typeface="Calibri"/>
                <a:sym typeface="Calibri"/>
              </a:rPr>
              <a:t> we can </a:t>
            </a:r>
            <a:r>
              <a:rPr lang="en-GB" sz="1200" b="0" i="0" u="none" strike="noStrike" cap="none" dirty="0">
                <a:solidFill>
                  <a:schemeClr val="dk1"/>
                </a:solidFill>
                <a:effectLst/>
                <a:latin typeface="Calibri"/>
                <a:ea typeface="Calibri"/>
                <a:cs typeface="Calibri"/>
                <a:sym typeface="Calibri"/>
              </a:rPr>
              <a:t>see in the larger settlement to the right</a:t>
            </a:r>
            <a:r>
              <a:rPr lang="en-GB" sz="1200" b="0" i="0" u="none" strike="noStrike" cap="none" baseline="0" dirty="0">
                <a:solidFill>
                  <a:schemeClr val="dk1"/>
                </a:solidFill>
                <a:effectLst/>
                <a:latin typeface="Calibri"/>
                <a:ea typeface="Calibri"/>
                <a:cs typeface="Calibri"/>
                <a:sym typeface="Calibri"/>
              </a:rPr>
              <a:t> w</a:t>
            </a:r>
            <a:r>
              <a:rPr lang="en-GB" sz="1200" b="0" i="0" u="none" strike="noStrike" cap="none" dirty="0">
                <a:solidFill>
                  <a:schemeClr val="dk1"/>
                </a:solidFill>
                <a:effectLst/>
                <a:latin typeface="Calibri"/>
                <a:ea typeface="Calibri"/>
                <a:cs typeface="Calibri"/>
                <a:sym typeface="Calibri"/>
              </a:rPr>
              <a:t>e have calculated different costs for different systems.</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A solar hybrid</a:t>
            </a:r>
            <a:r>
              <a:rPr lang="en-GB" sz="1200" b="0" i="0" u="none" strike="noStrike" cap="none" baseline="0" dirty="0">
                <a:solidFill>
                  <a:schemeClr val="dk1"/>
                </a:solidFill>
                <a:effectLst/>
                <a:latin typeface="Calibri"/>
                <a:ea typeface="Calibri"/>
                <a:cs typeface="Calibri"/>
                <a:sym typeface="Calibri"/>
              </a:rPr>
              <a:t> mini-grid </a:t>
            </a:r>
            <a:r>
              <a:rPr lang="en-GB" sz="1200" b="0" i="0" u="none" strike="noStrike" cap="none" dirty="0">
                <a:solidFill>
                  <a:schemeClr val="dk1"/>
                </a:solidFill>
                <a:effectLst/>
                <a:latin typeface="Calibri"/>
                <a:ea typeface="Calibri"/>
                <a:cs typeface="Calibri"/>
                <a:sym typeface="Calibri"/>
              </a:rPr>
              <a:t>would produce at 32 cents/</a:t>
            </a:r>
            <a:r>
              <a:rPr lang="en-GB" dirty="0"/>
              <a:t>kilowatt hour</a:t>
            </a:r>
            <a:r>
              <a:rPr lang="en-GB" sz="1200" b="0" i="0" u="none" strike="noStrike" cap="none" baseline="0" dirty="0">
                <a:solidFill>
                  <a:schemeClr val="dk1"/>
                </a:solidFill>
                <a:effectLst/>
                <a:latin typeface="Calibri"/>
                <a:ea typeface="Calibri"/>
                <a:cs typeface="Calibri"/>
                <a:sym typeface="Calibri"/>
              </a:rPr>
              <a:t> compared to a </a:t>
            </a:r>
            <a:r>
              <a:rPr lang="en-GB" sz="1200" b="0" i="0" u="none" strike="noStrike" cap="none" dirty="0">
                <a:solidFill>
                  <a:schemeClr val="dk1"/>
                </a:solidFill>
                <a:effectLst/>
                <a:latin typeface="Calibri"/>
                <a:ea typeface="Calibri"/>
                <a:cs typeface="Calibri"/>
                <a:sym typeface="Calibri"/>
              </a:rPr>
              <a:t>wind hybrid</a:t>
            </a:r>
            <a:r>
              <a:rPr lang="en-GB" sz="1200" b="0" i="0" u="none" strike="noStrike" cap="none" baseline="0" dirty="0">
                <a:solidFill>
                  <a:schemeClr val="dk1"/>
                </a:solidFill>
                <a:effectLst/>
                <a:latin typeface="Calibri"/>
                <a:ea typeface="Calibri"/>
                <a:cs typeface="Calibri"/>
                <a:sym typeface="Calibri"/>
              </a:rPr>
              <a:t> mini-grid in </a:t>
            </a:r>
            <a:r>
              <a:rPr lang="en-GB" sz="1200" b="0" i="0" u="none" strike="noStrike" cap="none" dirty="0">
                <a:solidFill>
                  <a:schemeClr val="dk1"/>
                </a:solidFill>
                <a:effectLst/>
                <a:latin typeface="Calibri"/>
                <a:ea typeface="Calibri"/>
                <a:cs typeface="Calibri"/>
                <a:sym typeface="Calibri"/>
              </a:rPr>
              <a:t>this location</a:t>
            </a:r>
            <a:r>
              <a:rPr lang="en-GB" dirty="0"/>
              <a:t>, which</a:t>
            </a:r>
            <a:r>
              <a:rPr lang="en-GB" sz="1200" b="0" i="0" u="none" strike="noStrike" cap="none" dirty="0">
                <a:solidFill>
                  <a:schemeClr val="dk1"/>
                </a:solidFill>
                <a:effectLst/>
                <a:latin typeface="Calibri"/>
                <a:ea typeface="Calibri"/>
                <a:cs typeface="Calibri"/>
                <a:sym typeface="Calibri"/>
              </a:rPr>
              <a:t> would</a:t>
            </a:r>
            <a:r>
              <a:rPr lang="en-GB" sz="1200" b="0" i="0" u="none" strike="noStrike" cap="none" baseline="0" dirty="0">
                <a:solidFill>
                  <a:schemeClr val="dk1"/>
                </a:solidFill>
                <a:effectLst/>
                <a:latin typeface="Calibri"/>
                <a:ea typeface="Calibri"/>
                <a:cs typeface="Calibri"/>
                <a:sym typeface="Calibri"/>
              </a:rPr>
              <a:t> be higher at 60 cent/</a:t>
            </a:r>
            <a:r>
              <a:rPr lang="en-GB" dirty="0"/>
              <a:t>kilowatt hour</a:t>
            </a:r>
            <a:r>
              <a:rPr lang="en-GB" sz="1200" b="0" i="0" u="none" strike="noStrike" cap="none" baseline="0" dirty="0">
                <a:solidFill>
                  <a:schemeClr val="dk1"/>
                </a:solidFill>
                <a:effectLst/>
                <a:latin typeface="Calibri"/>
                <a:ea typeface="Calibri"/>
                <a:cs typeface="Calibri"/>
                <a:sym typeface="Calibri"/>
              </a:rPr>
              <a:t>. This settlement is located close to a river</a:t>
            </a:r>
            <a:r>
              <a:rPr lang="en-GB" sz="1200" b="0" i="0" u="none" strike="noStrike" cap="none" dirty="0">
                <a:solidFill>
                  <a:schemeClr val="dk1"/>
                </a:solidFill>
                <a:effectLst/>
                <a:latin typeface="Calibri"/>
                <a:ea typeface="Calibri"/>
                <a:cs typeface="Calibri"/>
                <a:sym typeface="Calibri"/>
              </a:rPr>
              <a:t> which leads</a:t>
            </a:r>
            <a:r>
              <a:rPr lang="en-GB" sz="1200" b="0" i="0" u="none" strike="noStrike" cap="none" baseline="0" dirty="0">
                <a:solidFill>
                  <a:schemeClr val="dk1"/>
                </a:solidFill>
                <a:effectLst/>
                <a:latin typeface="Calibri"/>
                <a:ea typeface="Calibri"/>
                <a:cs typeface="Calibri"/>
                <a:sym typeface="Calibri"/>
              </a:rPr>
              <a:t> to a low </a:t>
            </a:r>
            <a:r>
              <a:rPr lang="en-GB" dirty="0"/>
              <a:t>L.C.O.E</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for the hydro mini-grid</a:t>
            </a:r>
            <a:r>
              <a:rPr lang="en-GB" sz="1200" b="0" i="0" u="none" strike="noStrike" cap="none" baseline="0" dirty="0">
                <a:solidFill>
                  <a:schemeClr val="dk1"/>
                </a:solidFill>
                <a:effectLst/>
                <a:latin typeface="Calibri"/>
                <a:ea typeface="Calibri"/>
                <a:cs typeface="Calibri"/>
                <a:sym typeface="Calibri"/>
              </a:rPr>
              <a:t> at 25 cent per </a:t>
            </a:r>
            <a:r>
              <a:rPr lang="en-GB" dirty="0"/>
              <a:t>kilowatt hour</a:t>
            </a:r>
            <a:r>
              <a:rPr lang="en-GB" sz="1200" b="0" i="0" u="none" strike="noStrike" cap="none" dirty="0">
                <a:solidFill>
                  <a:schemeClr val="dk1"/>
                </a:solidFill>
                <a:effectLst/>
                <a:latin typeface="Calibri"/>
                <a:ea typeface="Calibri"/>
                <a:cs typeface="Calibri"/>
                <a:sym typeface="Calibri"/>
              </a:rPr>
              <a:t>.</a:t>
            </a:r>
            <a:r>
              <a:rPr lang="en-GB" dirty="0"/>
              <a:t> </a:t>
            </a:r>
            <a:endParaRPr lang="en-GB" sz="1200" b="0" i="0" u="none" strike="noStrike" cap="none" dirty="0">
              <a:solidFill>
                <a:schemeClr val="dk1"/>
              </a:solidFill>
              <a:effectLst/>
              <a:latin typeface="Calibri"/>
              <a:ea typeface="Calibri"/>
              <a:cs typeface="Calibri"/>
              <a:sym typeface="Calibri"/>
            </a:endParaRPr>
          </a:p>
          <a:p>
            <a:endParaRPr lang="en-GB" sz="1200" b="0" i="0" u="none" strike="noStrike" cap="none" dirty="0">
              <a:solidFill>
                <a:schemeClr val="dk1"/>
              </a:solidFill>
              <a:effectLst/>
              <a:latin typeface="Calibri"/>
              <a:ea typeface="Calibri"/>
              <a:cs typeface="Calibri"/>
              <a:sym typeface="Calibri"/>
            </a:endParaRPr>
          </a:p>
          <a:p>
            <a:r>
              <a:rPr lang="en-GB" sz="1200" b="0" i="0" u="none" strike="noStrike" cap="none" dirty="0">
                <a:solidFill>
                  <a:schemeClr val="dk1"/>
                </a:solidFill>
                <a:effectLst/>
                <a:latin typeface="Calibri"/>
                <a:ea typeface="Calibri"/>
                <a:cs typeface="Calibri"/>
                <a:sym typeface="Calibri"/>
              </a:rPr>
              <a:t>If we instead look</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at the smaller settlement to the bottom left</a:t>
            </a:r>
            <a:r>
              <a:rPr lang="en-GB" dirty="0"/>
              <a:t>,</a:t>
            </a:r>
            <a:r>
              <a:rPr lang="en-GB" sz="1200" b="0" i="0" u="none" strike="noStrike" cap="none" dirty="0">
                <a:solidFill>
                  <a:schemeClr val="dk1"/>
                </a:solidFill>
                <a:effectLst/>
                <a:latin typeface="Calibri"/>
                <a:ea typeface="Calibri"/>
                <a:cs typeface="Calibri"/>
                <a:sym typeface="Calibri"/>
              </a:rPr>
              <a:t> we will see different costs for different technologies. In a smaller settlement there</a:t>
            </a:r>
            <a:r>
              <a:rPr lang="en-GB" sz="1200" b="0" i="0" u="none" strike="noStrike" cap="none" baseline="0" dirty="0">
                <a:solidFill>
                  <a:schemeClr val="dk1"/>
                </a:solidFill>
                <a:effectLst/>
                <a:latin typeface="Calibri"/>
                <a:ea typeface="Calibri"/>
                <a:cs typeface="Calibri"/>
                <a:sym typeface="Calibri"/>
              </a:rPr>
              <a:t> is </a:t>
            </a:r>
            <a:r>
              <a:rPr lang="en-GB" sz="1200" b="0" i="0" u="none" strike="noStrike" cap="none" dirty="0">
                <a:solidFill>
                  <a:schemeClr val="dk1"/>
                </a:solidFill>
                <a:effectLst/>
                <a:latin typeface="Calibri"/>
                <a:ea typeface="Calibri"/>
                <a:cs typeface="Calibri"/>
                <a:sym typeface="Calibri"/>
              </a:rPr>
              <a:t>a lower demand due to lower population density. We can see that the </a:t>
            </a:r>
            <a:r>
              <a:rPr lang="en-GB" dirty="0"/>
              <a:t>L.C.O.E</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calculation shows that all mini-grid options have a relatively high cost per kilowatt hour. You can see that there is no value for the </a:t>
            </a:r>
            <a:r>
              <a:rPr lang="en-GB" dirty="0"/>
              <a:t>hydro-based</a:t>
            </a:r>
            <a:r>
              <a:rPr lang="en-GB" sz="1200" b="0" i="0" u="none" strike="noStrike" cap="none" dirty="0">
                <a:solidFill>
                  <a:schemeClr val="dk1"/>
                </a:solidFill>
                <a:effectLst/>
                <a:latin typeface="Calibri"/>
                <a:ea typeface="Calibri"/>
                <a:cs typeface="Calibri"/>
                <a:sym typeface="Calibri"/>
              </a:rPr>
              <a:t> grid in this location as there </a:t>
            </a:r>
            <a:r>
              <a:rPr lang="en-GB" dirty="0"/>
              <a:t>are no</a:t>
            </a:r>
            <a:r>
              <a:rPr lang="en-GB" sz="1200" b="0" i="0" u="none" strike="noStrike" cap="none" dirty="0">
                <a:solidFill>
                  <a:schemeClr val="dk1"/>
                </a:solidFill>
                <a:effectLst/>
                <a:latin typeface="Calibri"/>
                <a:ea typeface="Calibri"/>
                <a:cs typeface="Calibri"/>
                <a:sym typeface="Calibri"/>
              </a:rPr>
              <a:t> hydro resources nearby. In this location we can see that </a:t>
            </a:r>
            <a:r>
              <a:rPr lang="en-GB" dirty="0"/>
              <a:t>stand-alone </a:t>
            </a:r>
            <a:r>
              <a:rPr lang="en-GB" sz="1200" b="0" i="0" u="none" strike="noStrike" cap="none" dirty="0">
                <a:solidFill>
                  <a:schemeClr val="dk1"/>
                </a:solidFill>
                <a:effectLst/>
                <a:latin typeface="Calibri"/>
                <a:ea typeface="Calibri"/>
                <a:cs typeface="Calibri"/>
                <a:sym typeface="Calibri"/>
              </a:rPr>
              <a:t>PV, highlighted in red, would be the </a:t>
            </a:r>
            <a:r>
              <a:rPr lang="en-GB" dirty="0"/>
              <a:t>least-cost</a:t>
            </a:r>
            <a:r>
              <a:rPr lang="en-GB" sz="1200" b="0" i="0" u="none" strike="noStrike" cap="none" dirty="0">
                <a:solidFill>
                  <a:schemeClr val="dk1"/>
                </a:solidFill>
                <a:effectLst/>
                <a:latin typeface="Calibri"/>
                <a:ea typeface="Calibri"/>
                <a:cs typeface="Calibri"/>
                <a:sym typeface="Calibri"/>
              </a:rPr>
              <a:t> technology option in this location.</a:t>
            </a:r>
            <a:r>
              <a:rPr lang="en-GB" dirty="0"/>
              <a:t> </a:t>
            </a:r>
            <a:endParaRPr lang="en-GB" sz="1200" b="0" i="0" u="none" strike="noStrike" cap="none" dirty="0">
              <a:solidFill>
                <a:schemeClr val="dk1"/>
              </a:solidFill>
              <a:effectLst/>
              <a:latin typeface="Calibri"/>
              <a:ea typeface="Calibri"/>
              <a:cs typeface="Calibri"/>
            </a:endParaRPr>
          </a:p>
          <a:p>
            <a:endParaRPr lang="en-GB" sz="1200" b="0" i="0" u="none" strike="noStrike" cap="none" dirty="0">
              <a:solidFill>
                <a:schemeClr val="dk1"/>
              </a:solidFill>
              <a:effectLst/>
              <a:latin typeface="Calibri"/>
              <a:ea typeface="Calibri"/>
              <a:cs typeface="Calibri"/>
              <a:sym typeface="Calibri"/>
            </a:endParaRPr>
          </a:p>
          <a:p>
            <a:r>
              <a:rPr lang="en-GB" sz="1200" b="0" i="0" u="none" strike="noStrike" cap="none" dirty="0">
                <a:solidFill>
                  <a:schemeClr val="dk1"/>
                </a:solidFill>
                <a:effectLst/>
                <a:latin typeface="Calibri"/>
                <a:ea typeface="Calibri"/>
                <a:cs typeface="Calibri"/>
                <a:sym typeface="Calibri"/>
              </a:rPr>
              <a:t>And to the top left we see another location where we have calculated the </a:t>
            </a:r>
            <a:r>
              <a:rPr lang="en-GB" dirty="0"/>
              <a:t>L.C.O.E</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for all the </a:t>
            </a:r>
            <a:r>
              <a:rPr lang="en-GB" dirty="0"/>
              <a:t>off-grid</a:t>
            </a:r>
            <a:r>
              <a:rPr lang="en-GB" sz="1200" b="0" i="0" u="none" strike="noStrike" cap="none" dirty="0">
                <a:solidFill>
                  <a:schemeClr val="dk1"/>
                </a:solidFill>
                <a:effectLst/>
                <a:latin typeface="Calibri"/>
                <a:ea typeface="Calibri"/>
                <a:cs typeface="Calibri"/>
                <a:sym typeface="Calibri"/>
              </a:rPr>
              <a:t> technologies</a:t>
            </a:r>
            <a:r>
              <a:rPr lang="en-GB" dirty="0"/>
              <a:t>.</a:t>
            </a:r>
            <a:r>
              <a:rPr lang="en-GB" sz="1200" b="0" i="0" u="none" strike="noStrike" cap="none" dirty="0">
                <a:solidFill>
                  <a:schemeClr val="dk1"/>
                </a:solidFill>
                <a:effectLst/>
                <a:latin typeface="Calibri"/>
                <a:ea typeface="Calibri"/>
                <a:cs typeface="Calibri"/>
                <a:sym typeface="Calibri"/>
              </a:rPr>
              <a:t> </a:t>
            </a:r>
            <a:r>
              <a:rPr lang="en-GB" dirty="0"/>
              <a:t>In</a:t>
            </a:r>
            <a:r>
              <a:rPr lang="en-GB" sz="1200" b="0" i="0" u="none" strike="noStrike" cap="none" dirty="0">
                <a:solidFill>
                  <a:schemeClr val="dk1"/>
                </a:solidFill>
                <a:effectLst/>
                <a:latin typeface="Calibri"/>
                <a:ea typeface="Calibri"/>
                <a:cs typeface="Calibri"/>
                <a:sym typeface="Calibri"/>
              </a:rPr>
              <a:t> this location,</a:t>
            </a:r>
            <a:r>
              <a:rPr lang="en-GB" sz="1200" b="0" i="0" u="none" strike="noStrike" cap="none" baseline="0" dirty="0">
                <a:solidFill>
                  <a:schemeClr val="dk1"/>
                </a:solidFill>
                <a:effectLst/>
                <a:latin typeface="Calibri"/>
                <a:ea typeface="Calibri"/>
                <a:cs typeface="Calibri"/>
                <a:sym typeface="Calibri"/>
              </a:rPr>
              <a:t> taking into account the </a:t>
            </a:r>
            <a:r>
              <a:rPr lang="en-GB" sz="1200" b="0" i="0" u="none" strike="noStrike" cap="none" dirty="0">
                <a:solidFill>
                  <a:schemeClr val="dk1"/>
                </a:solidFill>
                <a:effectLst/>
                <a:latin typeface="Calibri"/>
                <a:ea typeface="Calibri"/>
                <a:cs typeface="Calibri"/>
                <a:sym typeface="Calibri"/>
              </a:rPr>
              <a:t>local characteristics in terms of population demand</a:t>
            </a:r>
            <a:r>
              <a:rPr lang="en-GB" dirty="0"/>
              <a:t> and</a:t>
            </a:r>
            <a:r>
              <a:rPr lang="en-GB" sz="1200" b="0" i="0" u="none" strike="noStrike" cap="none" dirty="0">
                <a:solidFill>
                  <a:schemeClr val="dk1"/>
                </a:solidFill>
                <a:effectLst/>
                <a:latin typeface="Calibri"/>
                <a:ea typeface="Calibri"/>
                <a:cs typeface="Calibri"/>
                <a:sym typeface="Calibri"/>
              </a:rPr>
              <a:t> energy resources, a PV/Diesel hybrid mini-grid would be</a:t>
            </a:r>
            <a:r>
              <a:rPr lang="en-GB" sz="1200" b="0" i="0" u="none" strike="noStrike" cap="none" baseline="0" dirty="0">
                <a:solidFill>
                  <a:schemeClr val="dk1"/>
                </a:solidFill>
                <a:effectLst/>
                <a:latin typeface="Calibri"/>
                <a:ea typeface="Calibri"/>
                <a:cs typeface="Calibri"/>
                <a:sym typeface="Calibri"/>
              </a:rPr>
              <a:t> </a:t>
            </a:r>
            <a:r>
              <a:rPr lang="en-GB" dirty="0"/>
              <a:t>least-cost</a:t>
            </a:r>
            <a:r>
              <a:rPr lang="en-GB" sz="1200" b="0" i="0" u="none" strike="noStrike" cap="none" dirty="0">
                <a:solidFill>
                  <a:schemeClr val="dk1"/>
                </a:solidFill>
                <a:effectLst/>
                <a:latin typeface="Calibri"/>
                <a:ea typeface="Calibri"/>
                <a:cs typeface="Calibri"/>
                <a:sym typeface="Calibri"/>
              </a:rPr>
              <a:t> electrification option.</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21</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667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the end of this lecture, you will be able to:</a:t>
            </a:r>
          </a:p>
          <a:p>
            <a:pPr marL="0" indent="0">
              <a:spcBef>
                <a:spcPts val="1000"/>
              </a:spcBef>
            </a:pPr>
            <a:r>
              <a:rPr lang="en-GB" sz="1200" dirty="0">
                <a:latin typeface="Open Sans"/>
                <a:ea typeface="+mn-lt"/>
                <a:cs typeface="+mn-lt"/>
              </a:rPr>
              <a:t>Explain the data acquisition for building your model</a:t>
            </a:r>
          </a:p>
          <a:p>
            <a:pPr marL="0" indent="0">
              <a:spcBef>
                <a:spcPts val="1000"/>
              </a:spcBef>
            </a:pPr>
            <a:r>
              <a:rPr lang="en-US" sz="1200" dirty="0">
                <a:latin typeface="Open Sans"/>
                <a:ea typeface="+mn-lt"/>
                <a:cs typeface="+mn-lt"/>
              </a:rPr>
              <a:t>Describe the grid-extension algorithm in OnSSET</a:t>
            </a:r>
            <a:endParaRPr lang="en-US" dirty="0">
              <a:cs typeface="Calibri"/>
            </a:endParaRPr>
          </a:p>
          <a:p>
            <a:pPr marL="0" indent="0" algn="l">
              <a:lnSpc>
                <a:spcPct val="100000"/>
              </a:lnSpc>
              <a:spcBef>
                <a:spcPts val="1000"/>
              </a:spcBef>
            </a:pPr>
            <a:r>
              <a:rPr lang="en-US" sz="1200" dirty="0">
                <a:latin typeface="Open Sans"/>
                <a:ea typeface="+mn-lt"/>
                <a:cs typeface="+mn-lt"/>
              </a:rPr>
              <a:t>List key datasets used in OnSSET </a:t>
            </a:r>
            <a:r>
              <a:rPr lang="en-US" sz="1200" b="1" dirty="0">
                <a:latin typeface="Open Sans"/>
                <a:ea typeface="+mn-lt"/>
                <a:cs typeface="+mn-lt"/>
              </a:rPr>
              <a:t> </a:t>
            </a:r>
          </a:p>
          <a:p>
            <a:pPr marL="0" indent="0" algn="l">
              <a:lnSpc>
                <a:spcPct val="100000"/>
              </a:lnSpc>
              <a:spcBef>
                <a:spcPts val="1000"/>
              </a:spcBef>
            </a:pPr>
            <a:r>
              <a:rPr lang="en-US" sz="1200" dirty="0">
                <a:latin typeface="Open Sans"/>
                <a:ea typeface="+mn-lt"/>
                <a:cs typeface="+mn-lt"/>
              </a:rPr>
              <a:t>Describe the </a:t>
            </a:r>
            <a:r>
              <a:rPr lang="en-US" dirty="0">
                <a:latin typeface="Open Sans"/>
                <a:ea typeface="+mn-lt"/>
                <a:cs typeface="+mn-lt"/>
              </a:rPr>
              <a:t>L.C.O.E</a:t>
            </a:r>
            <a:r>
              <a:rPr lang="en-US" sz="1200" dirty="0">
                <a:latin typeface="Open Sans"/>
                <a:ea typeface="+mn-lt"/>
                <a:cs typeface="+mn-lt"/>
              </a:rPr>
              <a:t> and why it is useful in OnSSET</a:t>
            </a:r>
          </a:p>
          <a:p>
            <a:pPr marL="342900" indent="-342900" algn="l">
              <a:lnSpc>
                <a:spcPct val="100000"/>
              </a:lnSpc>
              <a:spcBef>
                <a:spcPts val="1000"/>
              </a:spcBef>
              <a:buAutoNum type="arabicPeriod"/>
            </a:pPr>
            <a:endParaRPr lang="en-US" sz="1200" b="1" dirty="0">
              <a:latin typeface="Open Sans"/>
              <a:ea typeface="+mn-lt"/>
              <a:cs typeface="+mn-lt"/>
            </a:endParaRPr>
          </a:p>
          <a:p>
            <a:pPr marL="0" indent="0">
              <a:spcBef>
                <a:spcPts val="1000"/>
              </a:spcBef>
            </a:pPr>
            <a:r>
              <a:rPr lang="en-US" sz="1200" b="0" dirty="0">
                <a:latin typeface="Open Sans"/>
                <a:ea typeface="+mn-lt"/>
                <a:cs typeface="+mn-lt"/>
              </a:rPr>
              <a:t>This</a:t>
            </a:r>
            <a:r>
              <a:rPr lang="en-US" sz="1200" b="0" baseline="0" dirty="0">
                <a:latin typeface="Open Sans"/>
                <a:ea typeface="+mn-lt"/>
                <a:cs typeface="+mn-lt"/>
              </a:rPr>
              <a:t> will be important for your understanding </a:t>
            </a:r>
            <a:r>
              <a:rPr lang="en-US" dirty="0">
                <a:latin typeface="Open Sans"/>
                <a:ea typeface="+mn-lt"/>
                <a:cs typeface="+mn-lt"/>
              </a:rPr>
              <a:t>regarding the</a:t>
            </a:r>
            <a:r>
              <a:rPr lang="en-US" sz="1200" b="0" baseline="0" dirty="0">
                <a:latin typeface="Open Sans"/>
                <a:ea typeface="+mn-lt"/>
                <a:cs typeface="+mn-lt"/>
              </a:rPr>
              <a:t> OnSSET calculations and results.</a:t>
            </a:r>
            <a:endParaRPr lang="en-US" sz="1200" b="0" dirty="0">
              <a:latin typeface="Open Sans"/>
            </a:endParaRP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2</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1392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Once we have calculated all the off-grid options</a:t>
            </a:r>
            <a:r>
              <a:rPr lang="en-GB" dirty="0"/>
              <a:t>,</a:t>
            </a:r>
            <a:r>
              <a:rPr lang="en-GB" sz="1200" b="0" i="0" u="none" strike="noStrike" cap="none" dirty="0">
                <a:solidFill>
                  <a:schemeClr val="dk1"/>
                </a:solidFill>
                <a:effectLst/>
                <a:latin typeface="Calibri"/>
                <a:ea typeface="Calibri"/>
                <a:cs typeface="Calibri"/>
                <a:sym typeface="Calibri"/>
              </a:rPr>
              <a:t> we have identified which is the </a:t>
            </a:r>
            <a:r>
              <a:rPr lang="en-GB" dirty="0"/>
              <a:t>least-cost</a:t>
            </a:r>
            <a:r>
              <a:rPr lang="en-GB" sz="1200" b="0" i="0" u="none" strike="noStrike" cap="none" dirty="0">
                <a:solidFill>
                  <a:schemeClr val="dk1"/>
                </a:solidFill>
                <a:effectLst/>
                <a:latin typeface="Calibri"/>
                <a:ea typeface="Calibri"/>
                <a:cs typeface="Calibri"/>
                <a:sym typeface="Calibri"/>
              </a:rPr>
              <a:t> off-grid option. Now we need to identify</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the </a:t>
            </a:r>
            <a:r>
              <a:rPr lang="en-GB" dirty="0"/>
              <a:t>least-cost</a:t>
            </a:r>
            <a:r>
              <a:rPr lang="en-GB" sz="1200" b="0" i="0" u="none" strike="noStrike" cap="none" dirty="0">
                <a:solidFill>
                  <a:schemeClr val="dk1"/>
                </a:solidFill>
                <a:effectLst/>
                <a:latin typeface="Calibri"/>
                <a:ea typeface="Calibri"/>
                <a:cs typeface="Calibri"/>
                <a:sym typeface="Calibri"/>
              </a:rPr>
              <a:t> option for grid to each settlement.</a:t>
            </a:r>
            <a:r>
              <a:rPr lang="en-GB" dirty="0"/>
              <a:t> </a:t>
            </a:r>
            <a:endParaRPr lang="en-GB" sz="1200" b="0" i="0" u="none" strike="noStrike" cap="none" dirty="0">
              <a:solidFill>
                <a:schemeClr val="dk1"/>
              </a:solidFill>
              <a:effectLst/>
              <a:latin typeface="Calibri"/>
              <a:ea typeface="Calibri"/>
              <a:cs typeface="Calibri"/>
              <a:sym typeface="Calibri"/>
            </a:endParaRPr>
          </a:p>
        </p:txBody>
      </p:sp>
      <p:sp>
        <p:nvSpPr>
          <p:cNvPr id="330" name="Google Shape;33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dirty="0"/>
          </a:p>
        </p:txBody>
      </p:sp>
    </p:spTree>
    <p:extLst>
      <p:ext uri="{BB962C8B-B14F-4D97-AF65-F5344CB8AC3E}">
        <p14:creationId xmlns:p14="http://schemas.microsoft.com/office/powerpoint/2010/main" val="2447741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sz="1200" b="0" i="0" u="none" strike="noStrike" cap="none" dirty="0">
                <a:solidFill>
                  <a:schemeClr val="dk1"/>
                </a:solidFill>
                <a:effectLst/>
                <a:latin typeface="Calibri"/>
                <a:ea typeface="Calibri"/>
                <a:cs typeface="Calibri"/>
                <a:sym typeface="Calibri"/>
              </a:rPr>
              <a:t>This is called the electrification algorithm which compares grid extension to the </a:t>
            </a:r>
            <a:r>
              <a:rPr lang="en-GB" dirty="0"/>
              <a:t>least-cost </a:t>
            </a:r>
            <a:r>
              <a:rPr lang="en-GB" sz="1200" b="0" i="0" u="none" strike="noStrike" cap="none" dirty="0">
                <a:solidFill>
                  <a:schemeClr val="dk1"/>
                </a:solidFill>
                <a:effectLst/>
                <a:latin typeface="Calibri"/>
                <a:ea typeface="Calibri"/>
                <a:cs typeface="Calibri"/>
                <a:sym typeface="Calibri"/>
              </a:rPr>
              <a:t>of grid technology.</a:t>
            </a:r>
            <a:r>
              <a:rPr lang="en-GB" sz="1200" b="0" i="0" u="none" strike="noStrike" cap="none" baseline="0" dirty="0">
                <a:solidFill>
                  <a:schemeClr val="dk1"/>
                </a:solidFill>
                <a:effectLst/>
                <a:latin typeface="Calibri"/>
                <a:ea typeface="Calibri"/>
                <a:cs typeface="Calibri"/>
                <a:sym typeface="Calibri"/>
              </a:rPr>
              <a:t> W</a:t>
            </a:r>
            <a:r>
              <a:rPr lang="en-GB" sz="1200" b="0" i="0" u="none" strike="noStrike" cap="none" dirty="0">
                <a:solidFill>
                  <a:schemeClr val="dk1"/>
                </a:solidFill>
                <a:effectLst/>
                <a:latin typeface="Calibri"/>
                <a:ea typeface="Calibri"/>
                <a:cs typeface="Calibri"/>
                <a:sym typeface="Calibri"/>
              </a:rPr>
              <a:t>hen we look at the cost of connection to the centralized grid</a:t>
            </a:r>
            <a:r>
              <a:rPr lang="en-GB" dirty="0"/>
              <a:t>,</a:t>
            </a:r>
            <a:r>
              <a:rPr lang="en-GB" sz="1200" b="0" i="0" u="none" strike="noStrike" cap="none" dirty="0">
                <a:solidFill>
                  <a:schemeClr val="dk1"/>
                </a:solidFill>
                <a:effectLst/>
                <a:latin typeface="Calibri"/>
                <a:ea typeface="Calibri"/>
                <a:cs typeface="Calibri"/>
                <a:sym typeface="Calibri"/>
              </a:rPr>
              <a:t> we follow a similar approach as the previous technologies to calculate the </a:t>
            </a:r>
            <a:r>
              <a:rPr lang="en-GB" dirty="0"/>
              <a:t>L.C.O.E</a:t>
            </a:r>
            <a:r>
              <a:rPr lang="en-GB" sz="1200" b="0" i="0" u="none" strike="noStrike" cap="none" dirty="0">
                <a:solidFill>
                  <a:schemeClr val="dk1"/>
                </a:solidFill>
                <a:effectLst/>
                <a:latin typeface="Calibri"/>
                <a:ea typeface="Calibri"/>
                <a:cs typeface="Calibri"/>
                <a:sym typeface="Calibri"/>
              </a:rPr>
              <a:t>. However,</a:t>
            </a:r>
            <a:r>
              <a:rPr lang="en-GB" sz="1200" b="0" i="0" u="none" strike="noStrike" cap="none" baseline="0" dirty="0">
                <a:solidFill>
                  <a:schemeClr val="dk1"/>
                </a:solidFill>
                <a:effectLst/>
                <a:latin typeface="Calibri"/>
                <a:ea typeface="Calibri"/>
                <a:cs typeface="Calibri"/>
                <a:sym typeface="Calibri"/>
              </a:rPr>
              <a:t> there are some </a:t>
            </a:r>
            <a:r>
              <a:rPr lang="en-GB" sz="1200" b="0" i="0" u="none" strike="noStrike" cap="none" dirty="0">
                <a:solidFill>
                  <a:schemeClr val="dk1"/>
                </a:solidFill>
                <a:effectLst/>
                <a:latin typeface="Calibri"/>
                <a:ea typeface="Calibri"/>
                <a:cs typeface="Calibri"/>
                <a:sym typeface="Calibri"/>
              </a:rPr>
              <a:t>additions. We need to know where the existing infrastructure is to calculate the cost of connecting a new settlement to it.</a:t>
            </a:r>
            <a:r>
              <a:rPr lang="en-GB" dirty="0"/>
              <a:t> </a:t>
            </a:r>
            <a:endParaRPr lang="en-GB"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lang="en-GB" sz="1200" b="0" i="0" u="none" strike="noStrike" cap="none" dirty="0">
              <a:solidFill>
                <a:schemeClr val="dk1"/>
              </a:solidFill>
              <a:effectLst/>
              <a:latin typeface="Calibri"/>
              <a:ea typeface="Calibri"/>
              <a:cs typeface="Calibri"/>
              <a:sym typeface="Calibri"/>
            </a:endParaRPr>
          </a:p>
          <a:p>
            <a:pPr marL="0" indent="0"/>
            <a:r>
              <a:rPr lang="en-GB" sz="1200" b="0" i="0" u="none" strike="noStrike" cap="none" dirty="0">
                <a:solidFill>
                  <a:schemeClr val="dk1"/>
                </a:solidFill>
                <a:effectLst/>
                <a:latin typeface="Calibri"/>
                <a:ea typeface="Calibri"/>
                <a:cs typeface="Calibri"/>
                <a:sym typeface="Calibri"/>
              </a:rPr>
              <a:t>When we extend a medium voltage line from the existing grid infrastructure, we</a:t>
            </a:r>
            <a:r>
              <a:rPr lang="en-GB" sz="1200" b="0" i="0" u="none" strike="noStrike" cap="none" baseline="0" dirty="0">
                <a:solidFill>
                  <a:schemeClr val="dk1"/>
                </a:solidFill>
                <a:effectLst/>
                <a:latin typeface="Calibri"/>
                <a:ea typeface="Calibri"/>
                <a:cs typeface="Calibri"/>
                <a:sym typeface="Calibri"/>
              </a:rPr>
              <a:t> need to define how long it has to be.</a:t>
            </a:r>
            <a:r>
              <a:rPr lang="en-GB" sz="1200" b="0" i="0" u="none" strike="noStrike" cap="none" dirty="0">
                <a:solidFill>
                  <a:schemeClr val="dk1"/>
                </a:solidFill>
                <a:effectLst/>
                <a:latin typeface="Calibri"/>
                <a:ea typeface="Calibri"/>
                <a:cs typeface="Calibri"/>
                <a:sym typeface="Calibri"/>
              </a:rPr>
              <a:t> Depending on how far away the settlement is from the existing infrastructure</a:t>
            </a:r>
            <a:r>
              <a:rPr lang="en-GB" dirty="0"/>
              <a:t>,</a:t>
            </a:r>
            <a:r>
              <a:rPr lang="en-GB" sz="1200" b="0" i="0" u="none" strike="noStrike" cap="none" baseline="0" dirty="0">
                <a:solidFill>
                  <a:schemeClr val="dk1"/>
                </a:solidFill>
                <a:effectLst/>
                <a:latin typeface="Calibri"/>
                <a:ea typeface="Calibri"/>
                <a:cs typeface="Calibri"/>
                <a:sym typeface="Calibri"/>
              </a:rPr>
              <a:t> w</a:t>
            </a:r>
            <a:r>
              <a:rPr lang="en-GB" sz="1200" b="0" i="0" u="none" strike="noStrike" cap="none" dirty="0">
                <a:solidFill>
                  <a:schemeClr val="dk1"/>
                </a:solidFill>
                <a:effectLst/>
                <a:latin typeface="Calibri"/>
                <a:ea typeface="Calibri"/>
                <a:cs typeface="Calibri"/>
                <a:sym typeface="Calibri"/>
              </a:rPr>
              <a:t>e can calculate the cost per </a:t>
            </a:r>
            <a:r>
              <a:rPr lang="en-GB" dirty="0"/>
              <a:t>kilometer</a:t>
            </a:r>
            <a:r>
              <a:rPr lang="en-GB" sz="1200" b="0" i="0" u="none" strike="noStrike" cap="none" dirty="0">
                <a:solidFill>
                  <a:schemeClr val="dk1"/>
                </a:solidFill>
                <a:effectLst/>
                <a:latin typeface="Calibri"/>
                <a:ea typeface="Calibri"/>
                <a:cs typeface="Calibri"/>
                <a:sym typeface="Calibri"/>
              </a:rPr>
              <a:t> of </a:t>
            </a:r>
            <a:r>
              <a:rPr lang="en-GB" dirty="0"/>
              <a:t>these</a:t>
            </a:r>
            <a:r>
              <a:rPr lang="en-GB" sz="1200" b="0" i="0" u="none" strike="noStrike" cap="none" dirty="0">
                <a:solidFill>
                  <a:schemeClr val="dk1"/>
                </a:solidFill>
                <a:effectLst/>
                <a:latin typeface="Calibri"/>
                <a:ea typeface="Calibri"/>
                <a:cs typeface="Calibri"/>
                <a:sym typeface="Calibri"/>
              </a:rPr>
              <a:t> medium voltage lines. Similar to the mini-grid network, we need to have a distribution network </a:t>
            </a:r>
            <a:r>
              <a:rPr lang="en-GB" dirty="0"/>
              <a:t>within</a:t>
            </a:r>
            <a:r>
              <a:rPr lang="en-GB" sz="1200" b="0" i="0" u="none" strike="noStrike" cap="none" dirty="0">
                <a:solidFill>
                  <a:schemeClr val="dk1"/>
                </a:solidFill>
                <a:effectLst/>
                <a:latin typeface="Calibri"/>
                <a:ea typeface="Calibri"/>
                <a:cs typeface="Calibri"/>
                <a:sym typeface="Calibri"/>
              </a:rPr>
              <a:t> the settlement using low voltage lines and</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potentially </a:t>
            </a:r>
            <a:r>
              <a:rPr lang="en-GB" dirty="0"/>
              <a:t>a </a:t>
            </a:r>
            <a:r>
              <a:rPr lang="en-GB" sz="1200" b="0" i="0" u="none" strike="noStrike" cap="none" dirty="0">
                <a:solidFill>
                  <a:schemeClr val="dk1"/>
                </a:solidFill>
                <a:effectLst/>
                <a:latin typeface="Calibri"/>
                <a:ea typeface="Calibri"/>
                <a:cs typeface="Calibri"/>
                <a:sym typeface="Calibri"/>
              </a:rPr>
              <a:t>medium voltage </a:t>
            </a:r>
            <a:r>
              <a:rPr lang="en-GB" dirty="0"/>
              <a:t>line</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depending on its size and demand levels.</a:t>
            </a:r>
            <a:r>
              <a:rPr lang="en-GB" dirty="0"/>
              <a:t> </a:t>
            </a:r>
            <a:endParaRPr lang="en-GB" sz="1200" b="0" i="0" u="none" strike="noStrike" cap="none" dirty="0">
              <a:solidFill>
                <a:schemeClr val="dk1"/>
              </a:solidFill>
              <a:effectLst/>
              <a:latin typeface="Calibri"/>
              <a:ea typeface="Calibri"/>
              <a:cs typeface="Calibri"/>
            </a:endParaRPr>
          </a:p>
          <a:p>
            <a:pPr marL="0" lvl="0" indent="0" algn="l" rtl="0">
              <a:spcBef>
                <a:spcPts val="0"/>
              </a:spcBef>
              <a:spcAft>
                <a:spcPts val="0"/>
              </a:spcAft>
              <a:buNone/>
            </a:pPr>
            <a:endParaRPr lang="en-GB" sz="1200" b="0" i="0" u="none" strike="noStrike" cap="none" dirty="0">
              <a:solidFill>
                <a:schemeClr val="dk1"/>
              </a:solidFill>
              <a:effectLst/>
              <a:latin typeface="Calibri"/>
              <a:ea typeface="Calibri"/>
              <a:cs typeface="Calibri"/>
              <a:sym typeface="Calibri"/>
            </a:endParaRPr>
          </a:p>
          <a:p>
            <a:pPr marL="0" indent="0"/>
            <a:r>
              <a:rPr lang="en-GB" sz="1200" b="0" i="0" u="none" strike="noStrike" cap="none" dirty="0">
                <a:solidFill>
                  <a:schemeClr val="dk1"/>
                </a:solidFill>
                <a:effectLst/>
                <a:latin typeface="Calibri"/>
                <a:ea typeface="Calibri"/>
                <a:cs typeface="Calibri"/>
                <a:sym typeface="Calibri"/>
              </a:rPr>
              <a:t>Finally, we also need to include the cost of the electricity that is produced by the national power plants. </a:t>
            </a:r>
            <a:r>
              <a:rPr lang="en-US" sz="1200" b="0" i="0" u="none" strike="noStrike" cap="none" dirty="0">
                <a:solidFill>
                  <a:schemeClr val="dk1"/>
                </a:solidFill>
                <a:effectLst/>
                <a:latin typeface="Calibri"/>
                <a:ea typeface="Calibri"/>
                <a:cs typeface="Calibri"/>
                <a:sym typeface="Calibri"/>
              </a:rPr>
              <a:t>In summary, we have the extension of the grid to connect the settlement, the cost of</a:t>
            </a:r>
            <a:r>
              <a:rPr lang="en-US" dirty="0"/>
              <a:t> </a:t>
            </a:r>
            <a:r>
              <a:rPr lang="en-US" sz="1200" b="0" i="0" u="none" strike="noStrike" cap="none" dirty="0">
                <a:solidFill>
                  <a:schemeClr val="dk1"/>
                </a:solidFill>
                <a:effectLst/>
                <a:latin typeface="Calibri"/>
                <a:ea typeface="Calibri"/>
                <a:cs typeface="Calibri"/>
                <a:sym typeface="Calibri"/>
              </a:rPr>
              <a:t> building the distribution network</a:t>
            </a:r>
            <a:r>
              <a:rPr lang="en-US" dirty="0"/>
              <a:t>,</a:t>
            </a:r>
            <a:r>
              <a:rPr lang="en-US" sz="1200" b="0" i="0" u="none" strike="noStrike" cap="none" baseline="0" dirty="0">
                <a:solidFill>
                  <a:schemeClr val="dk1"/>
                </a:solidFill>
                <a:effectLst/>
                <a:latin typeface="Calibri"/>
                <a:ea typeface="Calibri"/>
                <a:cs typeface="Calibri"/>
                <a:sym typeface="Calibri"/>
              </a:rPr>
              <a:t> and the </a:t>
            </a:r>
            <a:r>
              <a:rPr lang="en-US" sz="1200" b="0" i="0" u="none" strike="noStrike" cap="none" dirty="0">
                <a:solidFill>
                  <a:schemeClr val="dk1"/>
                </a:solidFill>
                <a:effectLst/>
                <a:latin typeface="Calibri"/>
                <a:ea typeface="Calibri"/>
                <a:cs typeface="Calibri"/>
                <a:sym typeface="Calibri"/>
              </a:rPr>
              <a:t>cost of buying electricity from the</a:t>
            </a:r>
            <a:r>
              <a:rPr lang="en-US" sz="1200" b="0" i="0" u="none" strike="noStrike" cap="none" baseline="0" dirty="0">
                <a:solidFill>
                  <a:schemeClr val="dk1"/>
                </a:solidFill>
                <a:effectLst/>
                <a:latin typeface="Calibri"/>
                <a:ea typeface="Calibri"/>
                <a:cs typeface="Calibri"/>
                <a:sym typeface="Calibri"/>
              </a:rPr>
              <a:t> central grid</a:t>
            </a:r>
            <a:r>
              <a:rPr lang="en-US" sz="1200" b="0" i="0" u="none" strike="noStrike" cap="none" dirty="0">
                <a:solidFill>
                  <a:schemeClr val="dk1"/>
                </a:solidFill>
                <a:effectLst/>
                <a:latin typeface="Calibri"/>
                <a:ea typeface="Calibri"/>
                <a:cs typeface="Calibri"/>
                <a:sym typeface="Calibri"/>
              </a:rPr>
              <a:t>. All of these costs combined are the cost for </a:t>
            </a:r>
            <a:r>
              <a:rPr lang="en-US" dirty="0"/>
              <a:t>a grid</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to a settlement. Again, we follow a similar approach where we calculate investment costs for extension and </a:t>
            </a:r>
            <a:r>
              <a:rPr lang="en-US" dirty="0"/>
              <a:t>the distribution</a:t>
            </a:r>
            <a:r>
              <a:rPr lang="en-US" sz="1200" b="0" i="0" u="none" strike="noStrike" cap="none" dirty="0">
                <a:solidFill>
                  <a:schemeClr val="dk1"/>
                </a:solidFill>
                <a:effectLst/>
                <a:latin typeface="Calibri"/>
                <a:ea typeface="Calibri"/>
                <a:cs typeface="Calibri"/>
                <a:sym typeface="Calibri"/>
              </a:rPr>
              <a:t> network</a:t>
            </a:r>
            <a:r>
              <a:rPr lang="en-US" sz="1200" b="0" i="0" u="none" strike="noStrike" cap="none" baseline="0" dirty="0">
                <a:solidFill>
                  <a:schemeClr val="dk1"/>
                </a:solidFill>
                <a:effectLst/>
                <a:latin typeface="Calibri"/>
                <a:ea typeface="Calibri"/>
                <a:cs typeface="Calibri"/>
                <a:sym typeface="Calibri"/>
              </a:rPr>
              <a:t> </a:t>
            </a:r>
            <a:r>
              <a:rPr lang="en-US" dirty="0"/>
              <a:t>and take into account</a:t>
            </a:r>
            <a:r>
              <a:rPr lang="en-US" sz="1200" b="0" i="0" u="none" strike="noStrike" cap="none" dirty="0">
                <a:solidFill>
                  <a:schemeClr val="dk1"/>
                </a:solidFill>
                <a:effectLst/>
                <a:latin typeface="Calibri"/>
                <a:ea typeface="Calibri"/>
                <a:cs typeface="Calibri"/>
                <a:sym typeface="Calibri"/>
              </a:rPr>
              <a:t> the operation and maintenance costs of all of these technologies. One</a:t>
            </a:r>
            <a:r>
              <a:rPr lang="en-US" sz="1200" b="0" i="0" u="none" strike="noStrike" cap="none" baseline="0" dirty="0">
                <a:solidFill>
                  <a:schemeClr val="dk1"/>
                </a:solidFill>
                <a:effectLst/>
                <a:latin typeface="Calibri"/>
                <a:ea typeface="Calibri"/>
                <a:cs typeface="Calibri"/>
                <a:sym typeface="Calibri"/>
              </a:rPr>
              <a:t> important aspect here is that </a:t>
            </a:r>
            <a:r>
              <a:rPr lang="en-US" sz="1200" b="0" i="0" u="none" strike="noStrike" cap="none" dirty="0">
                <a:solidFill>
                  <a:schemeClr val="dk1"/>
                </a:solidFill>
                <a:effectLst/>
                <a:latin typeface="Calibri"/>
                <a:ea typeface="Calibri"/>
                <a:cs typeface="Calibri"/>
                <a:sym typeface="Calibri"/>
              </a:rPr>
              <a:t>we use the cost of generated electricity as a fuel cost</a:t>
            </a:r>
            <a:r>
              <a:rPr lang="en-US" dirty="0"/>
              <a:t>,</a:t>
            </a:r>
            <a:r>
              <a:rPr lang="en-US" sz="1200" b="0" i="0" u="none" strike="noStrike" cap="none" dirty="0">
                <a:solidFill>
                  <a:schemeClr val="dk1"/>
                </a:solidFill>
                <a:effectLst/>
                <a:latin typeface="Calibri"/>
                <a:ea typeface="Calibri"/>
                <a:cs typeface="Calibri"/>
                <a:sym typeface="Calibri"/>
              </a:rPr>
              <a:t> as we need to buy</a:t>
            </a:r>
            <a:r>
              <a:rPr lang="en-US" sz="1200" b="0" i="0" u="none" strike="noStrike" cap="none" baseline="0" dirty="0">
                <a:solidFill>
                  <a:schemeClr val="dk1"/>
                </a:solidFill>
                <a:effectLst/>
                <a:latin typeface="Calibri"/>
                <a:ea typeface="Calibri"/>
                <a:cs typeface="Calibri"/>
                <a:sym typeface="Calibri"/>
              </a:rPr>
              <a:t> that from the </a:t>
            </a:r>
            <a:r>
              <a:rPr lang="en-US" sz="1200" b="0" i="0" u="none" strike="noStrike" cap="none" dirty="0">
                <a:solidFill>
                  <a:schemeClr val="dk1"/>
                </a:solidFill>
                <a:effectLst/>
                <a:latin typeface="Calibri"/>
                <a:ea typeface="Calibri"/>
                <a:cs typeface="Calibri"/>
                <a:sym typeface="Calibri"/>
              </a:rPr>
              <a:t>grid connected power plants.</a:t>
            </a:r>
            <a:r>
              <a:rPr lang="en-US" dirty="0"/>
              <a:t> </a:t>
            </a:r>
            <a:endParaRPr lang="en-US" sz="1200" b="0" i="0" u="none" strike="noStrike" cap="none" dirty="0">
              <a:solidFill>
                <a:schemeClr val="dk1"/>
              </a:solidFill>
              <a:effectLst/>
              <a:latin typeface="Calibri"/>
              <a:ea typeface="Calibri"/>
              <a:cs typeface="Calibri"/>
            </a:endParaRP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23</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169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PlaceHolder 1"/>
          <p:cNvSpPr>
            <a:spLocks noGrp="1" noRot="1" noChangeAspect="1"/>
          </p:cNvSpPr>
          <p:nvPr>
            <p:ph type="sldImg"/>
          </p:nvPr>
        </p:nvSpPr>
        <p:spPr>
          <a:xfrm>
            <a:off x="0" y="-60325"/>
            <a:ext cx="3540125" cy="1992313"/>
          </a:xfrm>
          <a:prstGeom prst="rect">
            <a:avLst/>
          </a:prstGeom>
        </p:spPr>
      </p:sp>
      <p:sp>
        <p:nvSpPr>
          <p:cNvPr id="315" name="PlaceHolder 2"/>
          <p:cNvSpPr>
            <a:spLocks noGrp="1"/>
          </p:cNvSpPr>
          <p:nvPr>
            <p:ph type="body"/>
          </p:nvPr>
        </p:nvSpPr>
        <p:spPr>
          <a:xfrm>
            <a:off x="685800" y="4400640"/>
            <a:ext cx="5486040" cy="3600000"/>
          </a:xfrm>
          <a:prstGeom prst="rect">
            <a:avLst/>
          </a:prstGeom>
        </p:spPr>
        <p:txBody>
          <a:bodyPr>
            <a:noAutofit/>
          </a:bodyPr>
          <a:lstStyle/>
          <a:p>
            <a:pPr indent="-227965">
              <a:tabLst>
                <a:tab pos="0" algn="l"/>
              </a:tabLst>
              <a:defRPr/>
            </a:pPr>
            <a:r>
              <a:rPr lang="en-US" sz="1200" b="0" i="0" u="none" strike="noStrike" cap="none" dirty="0">
                <a:solidFill>
                  <a:schemeClr val="dk1"/>
                </a:solidFill>
                <a:effectLst/>
                <a:latin typeface="Calibri"/>
                <a:ea typeface="Calibri"/>
                <a:cs typeface="Calibri"/>
                <a:sym typeface="Calibri"/>
              </a:rPr>
              <a:t>The core of the OnSSET model is the grid extension</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algorithm. We see in the picture here on the left, we have the existing or the already planned infrastructure</a:t>
            </a:r>
            <a:r>
              <a:rPr lang="en-US" dirty="0"/>
              <a:t> that has been committed to</a:t>
            </a:r>
            <a:r>
              <a:rPr lang="en-US" sz="1200" b="0" i="0" u="none" strike="noStrike" cap="none" dirty="0">
                <a:solidFill>
                  <a:schemeClr val="dk1"/>
                </a:solidFill>
                <a:effectLst/>
                <a:latin typeface="Calibri"/>
                <a:ea typeface="Calibri"/>
                <a:cs typeface="Calibri"/>
                <a:sym typeface="Calibri"/>
              </a:rPr>
              <a:t>.</a:t>
            </a:r>
            <a:r>
              <a:rPr lang="en-US" sz="1200" b="0" i="0" u="none" strike="noStrike" cap="none" baseline="0" dirty="0">
                <a:solidFill>
                  <a:schemeClr val="dk1"/>
                </a:solidFill>
                <a:effectLst/>
                <a:latin typeface="Calibri"/>
                <a:ea typeface="Calibri"/>
                <a:cs typeface="Calibri"/>
                <a:sym typeface="Calibri"/>
              </a:rPr>
              <a:t> O</a:t>
            </a:r>
            <a:r>
              <a:rPr lang="en-US" sz="1200" b="0" i="0" u="none" strike="noStrike" cap="none" dirty="0">
                <a:solidFill>
                  <a:schemeClr val="dk1"/>
                </a:solidFill>
                <a:effectLst/>
                <a:latin typeface="Calibri"/>
                <a:ea typeface="Calibri"/>
                <a:cs typeface="Calibri"/>
                <a:sym typeface="Calibri"/>
              </a:rPr>
              <a:t>n the right we have three different settlements or locations which are to be electrified. For these locations, we have already calculated the off-grid technology costs. W</a:t>
            </a:r>
            <a:r>
              <a:rPr lang="en-GB" sz="1200" b="0" i="0" u="none" strike="noStrike" cap="none" dirty="0">
                <a:solidFill>
                  <a:schemeClr val="dk1"/>
                </a:solidFill>
                <a:effectLst/>
                <a:latin typeface="Calibri"/>
                <a:ea typeface="Calibri"/>
                <a:cs typeface="Calibri"/>
                <a:sym typeface="Calibri"/>
              </a:rPr>
              <a:t>e know the </a:t>
            </a:r>
            <a:r>
              <a:rPr lang="en-GB" dirty="0"/>
              <a:t>L.C.O.E</a:t>
            </a:r>
            <a:r>
              <a:rPr lang="en-GB" sz="1200" b="0" i="0" u="none" strike="noStrike" cap="none" dirty="0">
                <a:solidFill>
                  <a:schemeClr val="dk1"/>
                </a:solidFill>
                <a:effectLst/>
                <a:latin typeface="Calibri"/>
                <a:ea typeface="Calibri"/>
                <a:cs typeface="Calibri"/>
                <a:sym typeface="Calibri"/>
              </a:rPr>
              <a:t> of the </a:t>
            </a:r>
            <a:r>
              <a:rPr lang="en-GB" dirty="0"/>
              <a:t>least-cost</a:t>
            </a:r>
            <a:r>
              <a:rPr lang="en-GB" sz="1200" b="0" i="0" u="none" strike="noStrike" cap="none" dirty="0">
                <a:solidFill>
                  <a:schemeClr val="dk1"/>
                </a:solidFill>
                <a:effectLst/>
                <a:latin typeface="Calibri"/>
                <a:ea typeface="Calibri"/>
                <a:cs typeface="Calibri"/>
                <a:sym typeface="Calibri"/>
              </a:rPr>
              <a:t> electrification technology in the settlements. In the example here, we have different </a:t>
            </a:r>
            <a:r>
              <a:rPr lang="en-GB" dirty="0"/>
              <a:t>L.C.O.E</a:t>
            </a:r>
            <a:r>
              <a:rPr lang="en-GB" sz="1200" b="0" i="0" u="none" strike="noStrike" cap="none" dirty="0">
                <a:solidFill>
                  <a:schemeClr val="dk1"/>
                </a:solidFill>
                <a:effectLst/>
                <a:latin typeface="Calibri"/>
                <a:ea typeface="Calibri"/>
                <a:cs typeface="Calibri"/>
                <a:sym typeface="Calibri"/>
              </a:rPr>
              <a:t> depending on local characteristics where we see that location C</a:t>
            </a:r>
            <a:r>
              <a:rPr lang="en-GB" dirty="0"/>
              <a:t>,</a:t>
            </a:r>
            <a:r>
              <a:rPr lang="en-GB" sz="1200" b="0" i="0" u="none" strike="noStrike" cap="none" dirty="0">
                <a:solidFill>
                  <a:schemeClr val="dk1"/>
                </a:solidFill>
                <a:effectLst/>
                <a:latin typeface="Calibri"/>
                <a:ea typeface="Calibri"/>
                <a:cs typeface="Calibri"/>
                <a:sym typeface="Calibri"/>
              </a:rPr>
              <a:t> as an example, would have a very low cost. </a:t>
            </a:r>
            <a:r>
              <a:rPr lang="en-GB" dirty="0"/>
              <a:t>Location</a:t>
            </a:r>
            <a:r>
              <a:rPr lang="en-GB" sz="1200" b="0" i="0" u="none" strike="noStrike" cap="none" dirty="0">
                <a:solidFill>
                  <a:schemeClr val="dk1"/>
                </a:solidFill>
                <a:effectLst/>
                <a:latin typeface="Calibri"/>
                <a:ea typeface="Calibri"/>
                <a:cs typeface="Calibri"/>
                <a:sym typeface="Calibri"/>
              </a:rPr>
              <a:t> A would have a slightly higher cost if electrified by off-grid technologies.</a:t>
            </a:r>
            <a:r>
              <a:rPr lang="en-GB" dirty="0"/>
              <a:t> </a:t>
            </a:r>
            <a:endParaRPr lang="en-US" dirty="0"/>
          </a:p>
          <a:p>
            <a:pPr marL="457200" marR="0" lvl="0" indent="-228240" algn="l" defTabSz="914400" rtl="0" eaLnBrk="1" fontAlgn="auto" latinLnBrk="0" hangingPunct="1">
              <a:lnSpc>
                <a:spcPct val="100000"/>
              </a:lnSpc>
              <a:spcBef>
                <a:spcPts val="0"/>
              </a:spcBef>
              <a:spcAft>
                <a:spcPts val="0"/>
              </a:spcAft>
              <a:buClr>
                <a:srgbClr val="000000"/>
              </a:buClr>
              <a:buSzPts val="1400"/>
              <a:buFont typeface="Arial"/>
              <a:buNone/>
              <a:tabLst>
                <a:tab pos="0" algn="l"/>
              </a:tabLst>
              <a:defRPr/>
            </a:pPr>
            <a:endParaRPr lang="en-GB" sz="1200" b="0" i="0" u="none" strike="noStrike" cap="none" dirty="0">
              <a:solidFill>
                <a:schemeClr val="dk1"/>
              </a:solidFill>
              <a:effectLst/>
              <a:latin typeface="Calibri"/>
              <a:ea typeface="Calibri"/>
              <a:cs typeface="Calibri"/>
              <a:sym typeface="Calibri"/>
            </a:endParaRPr>
          </a:p>
          <a:p>
            <a:pPr indent="-227965">
              <a:tabLst>
                <a:tab pos="0" algn="l"/>
              </a:tabLst>
              <a:defRPr/>
            </a:pPr>
            <a:r>
              <a:rPr lang="en-GB" sz="1200" b="0" i="0" u="none" strike="noStrike" cap="none" dirty="0">
                <a:solidFill>
                  <a:schemeClr val="dk1"/>
                </a:solidFill>
                <a:effectLst/>
                <a:latin typeface="Calibri"/>
                <a:ea typeface="Calibri"/>
                <a:cs typeface="Calibri"/>
                <a:sym typeface="Calibri"/>
              </a:rPr>
              <a:t>Next, we calculate</a:t>
            </a:r>
            <a:r>
              <a:rPr lang="en-GB" dirty="0"/>
              <a:t> what would be </a:t>
            </a:r>
            <a:r>
              <a:rPr lang="en-GB" sz="1200" b="0" i="0" u="none" strike="noStrike" cap="none" dirty="0">
                <a:solidFill>
                  <a:schemeClr val="dk1"/>
                </a:solidFill>
                <a:effectLst/>
                <a:latin typeface="Calibri"/>
                <a:ea typeface="Calibri"/>
                <a:cs typeface="Calibri"/>
                <a:sym typeface="Calibri"/>
              </a:rPr>
              <a:t>the </a:t>
            </a:r>
            <a:r>
              <a:rPr lang="en-GB" dirty="0"/>
              <a:t>L.C.O.E</a:t>
            </a:r>
            <a:r>
              <a:rPr lang="en-GB" sz="1200" b="0" i="0" u="none" strike="noStrike" cap="none" dirty="0">
                <a:solidFill>
                  <a:schemeClr val="dk1"/>
                </a:solidFill>
                <a:effectLst/>
                <a:latin typeface="Calibri"/>
                <a:ea typeface="Calibri"/>
                <a:cs typeface="Calibri"/>
                <a:sym typeface="Calibri"/>
              </a:rPr>
              <a:t> of a grid extension. We start at the existing network</a:t>
            </a:r>
            <a:r>
              <a:rPr lang="en-GB" sz="1200" b="0" i="0" u="none" strike="noStrike" cap="none" baseline="0" dirty="0">
                <a:solidFill>
                  <a:schemeClr val="dk1"/>
                </a:solidFill>
                <a:effectLst/>
                <a:latin typeface="Calibri"/>
                <a:ea typeface="Calibri"/>
                <a:cs typeface="Calibri"/>
                <a:sym typeface="Calibri"/>
              </a:rPr>
              <a:t> and the cost of extending it </a:t>
            </a:r>
            <a:r>
              <a:rPr lang="en-GB" sz="1200" b="0" i="0" u="none" strike="noStrike" cap="none" dirty="0">
                <a:solidFill>
                  <a:schemeClr val="dk1"/>
                </a:solidFill>
                <a:effectLst/>
                <a:latin typeface="Calibri"/>
                <a:ea typeface="Calibri"/>
                <a:cs typeface="Calibri"/>
                <a:sym typeface="Calibri"/>
              </a:rPr>
              <a:t>to location B. We calculate the</a:t>
            </a:r>
            <a:r>
              <a:rPr lang="en-GB" sz="1200" b="0" i="0" u="none" strike="noStrike" cap="none" baseline="0" dirty="0">
                <a:solidFill>
                  <a:schemeClr val="dk1"/>
                </a:solidFill>
                <a:effectLst/>
                <a:latin typeface="Calibri"/>
                <a:ea typeface="Calibri"/>
                <a:cs typeface="Calibri"/>
                <a:sym typeface="Calibri"/>
              </a:rPr>
              <a:t> cost </a:t>
            </a:r>
            <a:r>
              <a:rPr lang="en-GB" sz="1200" b="0" i="0" u="none" strike="noStrike" cap="none" dirty="0">
                <a:solidFill>
                  <a:schemeClr val="dk1"/>
                </a:solidFill>
                <a:effectLst/>
                <a:latin typeface="Calibri"/>
                <a:ea typeface="Calibri"/>
                <a:cs typeface="Calibri"/>
                <a:sym typeface="Calibri"/>
              </a:rPr>
              <a:t>based on the extension cost, the distribution network costs, and the consumption of electricity. Connecting location B to the existing network from the closest point would cost 40 cents per </a:t>
            </a:r>
            <a:r>
              <a:rPr lang="en-GB" dirty="0"/>
              <a:t>kilowatt hour</a:t>
            </a:r>
            <a:r>
              <a:rPr lang="en-GB" sz="1200" b="0" i="0" u="none" strike="noStrike" cap="none" dirty="0">
                <a:solidFill>
                  <a:schemeClr val="dk1"/>
                </a:solidFill>
                <a:effectLst/>
                <a:latin typeface="Calibri"/>
                <a:ea typeface="Calibri"/>
                <a:cs typeface="Calibri"/>
                <a:sym typeface="Calibri"/>
              </a:rPr>
              <a:t>. However, 40 cents per </a:t>
            </a:r>
            <a:r>
              <a:rPr lang="en-GB" dirty="0"/>
              <a:t>kilowatt hour</a:t>
            </a:r>
            <a:r>
              <a:rPr lang="en-GB" sz="1200" b="0" i="0" u="none" strike="noStrike" cap="none" dirty="0">
                <a:solidFill>
                  <a:schemeClr val="dk1"/>
                </a:solidFill>
                <a:effectLst/>
                <a:latin typeface="Calibri"/>
                <a:ea typeface="Calibri"/>
                <a:cs typeface="Calibri"/>
                <a:sym typeface="Calibri"/>
              </a:rPr>
              <a:t> is more expensive than what could be achieved by off-grid technology. In this example, </a:t>
            </a:r>
            <a:r>
              <a:rPr lang="en-GB" dirty="0"/>
              <a:t>that</a:t>
            </a:r>
            <a:r>
              <a:rPr lang="en-GB" sz="1200" b="0" i="0" u="none" strike="noStrike" cap="none" dirty="0">
                <a:solidFill>
                  <a:schemeClr val="dk1"/>
                </a:solidFill>
                <a:effectLst/>
                <a:latin typeface="Calibri"/>
                <a:ea typeface="Calibri"/>
                <a:cs typeface="Calibri"/>
                <a:sym typeface="Calibri"/>
              </a:rPr>
              <a:t> would be about 25 cents per </a:t>
            </a:r>
            <a:r>
              <a:rPr lang="en-GB" dirty="0"/>
              <a:t>kilowatt hour</a:t>
            </a:r>
            <a:r>
              <a:rPr lang="en-GB" sz="1200" b="0" i="0" u="none" strike="noStrike" cap="none" dirty="0">
                <a:solidFill>
                  <a:schemeClr val="dk1"/>
                </a:solidFill>
                <a:effectLst/>
                <a:latin typeface="Calibri"/>
                <a:ea typeface="Calibri"/>
                <a:cs typeface="Calibri"/>
                <a:sym typeface="Calibri"/>
              </a:rPr>
              <a:t>. This grid extension would not be able to compete in </a:t>
            </a:r>
            <a:r>
              <a:rPr lang="en-GB" dirty="0"/>
              <a:t>this</a:t>
            </a:r>
            <a:r>
              <a:rPr lang="en-GB" sz="1200" b="0" i="0" u="none" strike="noStrike" cap="none" dirty="0">
                <a:solidFill>
                  <a:schemeClr val="dk1"/>
                </a:solidFill>
                <a:effectLst/>
                <a:latin typeface="Calibri"/>
                <a:ea typeface="Calibri"/>
                <a:cs typeface="Calibri"/>
                <a:sym typeface="Calibri"/>
              </a:rPr>
              <a:t> model.</a:t>
            </a:r>
            <a:r>
              <a:rPr lang="en-GB" dirty="0"/>
              <a:t> </a:t>
            </a:r>
            <a:endParaRPr lang="en-GB" sz="1200" b="0" i="0" u="none" strike="noStrike" cap="none" dirty="0">
              <a:solidFill>
                <a:schemeClr val="dk1"/>
              </a:solidFill>
              <a:effectLst/>
              <a:latin typeface="Calibri"/>
              <a:ea typeface="Calibri"/>
              <a:cs typeface="Calibri"/>
            </a:endParaRPr>
          </a:p>
          <a:p>
            <a:pPr marL="457200" marR="0" lvl="0" indent="-228240" algn="l" defTabSz="914400" rtl="0" eaLnBrk="1" fontAlgn="auto" latinLnBrk="0" hangingPunct="1">
              <a:lnSpc>
                <a:spcPct val="100000"/>
              </a:lnSpc>
              <a:spcBef>
                <a:spcPts val="0"/>
              </a:spcBef>
              <a:spcAft>
                <a:spcPts val="0"/>
              </a:spcAft>
              <a:buClr>
                <a:srgbClr val="000000"/>
              </a:buClr>
              <a:buSzPts val="1400"/>
              <a:buFont typeface="Arial"/>
              <a:buNone/>
              <a:tabLst>
                <a:tab pos="0" algn="l"/>
              </a:tabLst>
              <a:defRPr/>
            </a:pPr>
            <a:endParaRPr lang="en-GB" sz="1200" b="0" i="0" u="none" strike="noStrike" cap="none" dirty="0">
              <a:solidFill>
                <a:schemeClr val="dk1"/>
              </a:solidFill>
              <a:effectLst/>
              <a:latin typeface="Calibri"/>
              <a:ea typeface="Calibri"/>
              <a:cs typeface="Calibri"/>
              <a:sym typeface="Calibri"/>
            </a:endParaRPr>
          </a:p>
          <a:p>
            <a:pPr indent="-227965">
              <a:tabLst>
                <a:tab pos="0" algn="l"/>
              </a:tabLst>
              <a:defRPr/>
            </a:pPr>
            <a:r>
              <a:rPr lang="en-GB" dirty="0"/>
              <a:t>The next</a:t>
            </a:r>
            <a:r>
              <a:rPr lang="en-GB" sz="1200" b="0" i="0" u="none" strike="noStrike" cap="none" dirty="0">
                <a:solidFill>
                  <a:schemeClr val="dk1"/>
                </a:solidFill>
                <a:effectLst/>
                <a:latin typeface="Calibri"/>
                <a:ea typeface="Calibri"/>
                <a:cs typeface="Calibri"/>
                <a:sym typeface="Calibri"/>
              </a:rPr>
              <a:t> step in the extension algorithm</a:t>
            </a:r>
            <a:r>
              <a:rPr lang="en-GB" dirty="0"/>
              <a:t> is that</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it goes to check</a:t>
            </a:r>
            <a:r>
              <a:rPr lang="en-GB" sz="1200" b="0" i="0" u="none" strike="noStrike" cap="none" baseline="0" dirty="0">
                <a:solidFill>
                  <a:schemeClr val="dk1"/>
                </a:solidFill>
                <a:effectLst/>
                <a:latin typeface="Calibri"/>
                <a:ea typeface="Calibri"/>
                <a:cs typeface="Calibri"/>
                <a:sym typeface="Calibri"/>
              </a:rPr>
              <a:t> f</a:t>
            </a:r>
            <a:r>
              <a:rPr lang="en-GB" sz="1200" b="0" i="0" u="none" strike="noStrike" cap="none" dirty="0">
                <a:solidFill>
                  <a:schemeClr val="dk1"/>
                </a:solidFill>
                <a:effectLst/>
                <a:latin typeface="Calibri"/>
                <a:ea typeface="Calibri"/>
                <a:cs typeface="Calibri"/>
                <a:sym typeface="Calibri"/>
              </a:rPr>
              <a:t>or the next settlement. In this case to extend to Location A the grid</a:t>
            </a:r>
            <a:r>
              <a:rPr lang="en-GB" sz="1200" b="0" i="0" u="none" strike="noStrike" cap="none" baseline="0" dirty="0">
                <a:solidFill>
                  <a:schemeClr val="dk1"/>
                </a:solidFill>
                <a:effectLst/>
                <a:latin typeface="Calibri"/>
                <a:ea typeface="Calibri"/>
                <a:cs typeface="Calibri"/>
                <a:sym typeface="Calibri"/>
              </a:rPr>
              <a:t> extension would </a:t>
            </a:r>
            <a:r>
              <a:rPr lang="en-GB" sz="1200" b="0" i="0" u="none" strike="noStrike" cap="none" dirty="0">
                <a:solidFill>
                  <a:schemeClr val="dk1"/>
                </a:solidFill>
                <a:effectLst/>
                <a:latin typeface="Calibri"/>
                <a:ea typeface="Calibri"/>
                <a:cs typeface="Calibri"/>
                <a:sym typeface="Calibri"/>
              </a:rPr>
              <a:t>cost 25 cents per </a:t>
            </a:r>
            <a:r>
              <a:rPr lang="en-GB" dirty="0"/>
              <a:t>kilowatt hour</a:t>
            </a:r>
            <a:r>
              <a:rPr lang="en-GB" sz="1200" b="0" i="0" u="none" strike="noStrike" cap="none" dirty="0">
                <a:solidFill>
                  <a:schemeClr val="dk1"/>
                </a:solidFill>
                <a:effectLst/>
                <a:latin typeface="Calibri"/>
                <a:ea typeface="Calibri"/>
                <a:cs typeface="Calibri"/>
                <a:sym typeface="Calibri"/>
              </a:rPr>
              <a:t>. We see that the costs of extending the grid to connect this settlement is lower than the costs of supplying it with an off-grid technology, which means the model identifies this as a settlement which will be connected to the grid.</a:t>
            </a:r>
            <a:endParaRPr lang="en-US" dirty="0"/>
          </a:p>
        </p:txBody>
      </p:sp>
      <p:sp>
        <p:nvSpPr>
          <p:cNvPr id="316" name="TextShape 3"/>
          <p:cNvSpPr txBox="1"/>
          <p:nvPr/>
        </p:nvSpPr>
        <p:spPr>
          <a:xfrm>
            <a:off x="3884760" y="8685360"/>
            <a:ext cx="2971440" cy="458280"/>
          </a:xfrm>
          <a:prstGeom prst="rect">
            <a:avLst/>
          </a:prstGeom>
          <a:noFill/>
          <a:ln w="0">
            <a:noFill/>
          </a:ln>
        </p:spPr>
        <p:txBody>
          <a:bodyPr anchor="b">
            <a:noAutofit/>
          </a:bodyPr>
          <a:lstStyle/>
          <a:p>
            <a:endParaRPr lang="fr-FR" sz="2400" b="0" strike="noStrike" spc="-1" dirty="0">
              <a:latin typeface="Times New Roman"/>
            </a:endParaRPr>
          </a:p>
        </p:txBody>
      </p:sp>
    </p:spTree>
    <p:extLst>
      <p:ext uri="{BB962C8B-B14F-4D97-AF65-F5344CB8AC3E}">
        <p14:creationId xmlns:p14="http://schemas.microsoft.com/office/powerpoint/2010/main" val="2564372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PlaceHolder 1"/>
          <p:cNvSpPr>
            <a:spLocks noGrp="1" noRot="1" noChangeAspect="1"/>
          </p:cNvSpPr>
          <p:nvPr>
            <p:ph type="sldImg"/>
          </p:nvPr>
        </p:nvSpPr>
        <p:spPr>
          <a:xfrm>
            <a:off x="0" y="-60325"/>
            <a:ext cx="3540125" cy="1992313"/>
          </a:xfrm>
          <a:prstGeom prst="rect">
            <a:avLst/>
          </a:prstGeom>
        </p:spPr>
      </p:sp>
      <p:sp>
        <p:nvSpPr>
          <p:cNvPr id="315" name="PlaceHolder 2"/>
          <p:cNvSpPr>
            <a:spLocks noGrp="1"/>
          </p:cNvSpPr>
          <p:nvPr>
            <p:ph type="body"/>
          </p:nvPr>
        </p:nvSpPr>
        <p:spPr>
          <a:xfrm>
            <a:off x="685800" y="4400640"/>
            <a:ext cx="5486040" cy="3600000"/>
          </a:xfrm>
          <a:prstGeom prst="rect">
            <a:avLst/>
          </a:prstGeom>
        </p:spPr>
        <p:txBody>
          <a:bodyPr>
            <a:noAutofit/>
          </a:bodyPr>
          <a:lstStyle/>
          <a:p>
            <a:pPr indent="-227965">
              <a:tabLst>
                <a:tab pos="0" algn="l"/>
              </a:tabLst>
              <a:defRPr/>
            </a:pPr>
            <a:r>
              <a:rPr lang="en-GB" sz="1200" b="0" i="0" u="none" strike="noStrike" cap="none" dirty="0">
                <a:solidFill>
                  <a:schemeClr val="dk1"/>
                </a:solidFill>
                <a:effectLst/>
                <a:latin typeface="Calibri"/>
                <a:ea typeface="Calibri"/>
                <a:cs typeface="Calibri"/>
                <a:sym typeface="Calibri"/>
              </a:rPr>
              <a:t>Next, once the model identifies </a:t>
            </a:r>
            <a:r>
              <a:rPr lang="en-GB" dirty="0"/>
              <a:t>the cost effectiveness of a </a:t>
            </a:r>
            <a:r>
              <a:rPr lang="en-GB" sz="1200" b="0" i="0" u="none" strike="noStrike" cap="none" dirty="0">
                <a:solidFill>
                  <a:schemeClr val="dk1"/>
                </a:solidFill>
                <a:effectLst/>
                <a:latin typeface="Calibri"/>
                <a:ea typeface="Calibri"/>
                <a:cs typeface="Calibri"/>
                <a:sym typeface="Calibri"/>
              </a:rPr>
              <a:t>grid extension </a:t>
            </a:r>
            <a:r>
              <a:rPr lang="en-GB" dirty="0"/>
              <a:t>to</a:t>
            </a:r>
            <a:r>
              <a:rPr lang="en-GB" sz="1200" b="0" i="0" u="none" strike="noStrike" cap="none" dirty="0">
                <a:solidFill>
                  <a:schemeClr val="dk1"/>
                </a:solidFill>
                <a:effectLst/>
                <a:latin typeface="Calibri"/>
                <a:ea typeface="Calibri"/>
                <a:cs typeface="Calibri"/>
                <a:sym typeface="Calibri"/>
              </a:rPr>
              <a:t> Location A, we can see if we can keep building the network to connect settlements that are located further away. Connecting location B to the grid through location A we will have a new shorter distance to build</a:t>
            </a:r>
            <a:r>
              <a:rPr lang="en-GB" dirty="0"/>
              <a:t>. Therefore,</a:t>
            </a:r>
            <a:r>
              <a:rPr lang="en-GB" sz="1200" b="0" i="0" u="none" strike="noStrike" cap="none" dirty="0">
                <a:solidFill>
                  <a:schemeClr val="dk1"/>
                </a:solidFill>
                <a:effectLst/>
                <a:latin typeface="Calibri"/>
                <a:ea typeface="Calibri"/>
                <a:cs typeface="Calibri"/>
                <a:sym typeface="Calibri"/>
              </a:rPr>
              <a:t> the cost is</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the distance between location A and B and not the distance from the currently existing network to location B.</a:t>
            </a:r>
            <a:r>
              <a:rPr lang="en-GB" dirty="0"/>
              <a:t> </a:t>
            </a:r>
            <a:endParaRPr lang="en-US" dirty="0"/>
          </a:p>
          <a:p>
            <a:pPr indent="-227965">
              <a:tabLst>
                <a:tab pos="0" algn="l"/>
              </a:tabLst>
              <a:defRPr/>
            </a:pPr>
            <a:r>
              <a:rPr lang="en-GB" sz="1200" b="0" i="0" u="none" strike="noStrike" cap="none" dirty="0">
                <a:solidFill>
                  <a:schemeClr val="dk1"/>
                </a:solidFill>
                <a:effectLst/>
                <a:latin typeface="Calibri"/>
                <a:ea typeface="Calibri"/>
                <a:cs typeface="Calibri"/>
                <a:sym typeface="Calibri"/>
              </a:rPr>
              <a:t>This will </a:t>
            </a:r>
            <a:r>
              <a:rPr lang="en-GB" dirty="0"/>
              <a:t>reduce </a:t>
            </a:r>
            <a:r>
              <a:rPr lang="en-GB" sz="1200" b="0" i="0" u="none" strike="noStrike" cap="none" dirty="0">
                <a:solidFill>
                  <a:schemeClr val="dk1"/>
                </a:solidFill>
                <a:effectLst/>
                <a:latin typeface="Calibri"/>
                <a:ea typeface="Calibri"/>
                <a:cs typeface="Calibri"/>
                <a:sym typeface="Calibri"/>
              </a:rPr>
              <a:t>the extension distance</a:t>
            </a:r>
            <a:r>
              <a:rPr lang="en-GB" dirty="0"/>
              <a:t>.</a:t>
            </a:r>
            <a:r>
              <a:rPr lang="en-GB" sz="1200" b="0" i="0" u="none" strike="noStrike" cap="none" dirty="0">
                <a:solidFill>
                  <a:schemeClr val="dk1"/>
                </a:solidFill>
                <a:effectLst/>
                <a:latin typeface="Calibri"/>
                <a:ea typeface="Calibri"/>
                <a:cs typeface="Calibri"/>
                <a:sym typeface="Calibri"/>
              </a:rPr>
              <a:t> </a:t>
            </a:r>
            <a:r>
              <a:rPr lang="en-GB" dirty="0"/>
              <a:t>We</a:t>
            </a:r>
            <a:r>
              <a:rPr lang="en-GB" sz="1200" b="0" i="0" u="none" strike="noStrike" cap="none" dirty="0">
                <a:solidFill>
                  <a:schemeClr val="dk1"/>
                </a:solidFill>
                <a:effectLst/>
                <a:latin typeface="Calibri"/>
                <a:ea typeface="Calibri"/>
                <a:cs typeface="Calibri"/>
                <a:sym typeface="Calibri"/>
              </a:rPr>
              <a:t> get another </a:t>
            </a:r>
            <a:r>
              <a:rPr lang="en-GB" dirty="0"/>
              <a:t>L.C.O.E</a:t>
            </a:r>
            <a:r>
              <a:rPr lang="en-GB" sz="1200" b="0" i="0" u="none" strike="noStrike" cap="none" dirty="0">
                <a:solidFill>
                  <a:schemeClr val="dk1"/>
                </a:solidFill>
                <a:effectLst/>
                <a:latin typeface="Calibri"/>
                <a:ea typeface="Calibri"/>
                <a:cs typeface="Calibri"/>
                <a:sym typeface="Calibri"/>
              </a:rPr>
              <a:t> </a:t>
            </a:r>
            <a:r>
              <a:rPr lang="en-GB" dirty="0"/>
              <a:t>whereby</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we see that grid extension would cost 20 cents per </a:t>
            </a:r>
            <a:r>
              <a:rPr lang="en-GB" dirty="0"/>
              <a:t>kilowatt hour,</a:t>
            </a:r>
            <a:r>
              <a:rPr lang="en-GB" sz="1200" b="0" i="0" u="none" strike="noStrike" cap="none" dirty="0">
                <a:solidFill>
                  <a:schemeClr val="dk1"/>
                </a:solidFill>
                <a:effectLst/>
                <a:latin typeface="Calibri"/>
                <a:ea typeface="Calibri"/>
                <a:cs typeface="Calibri"/>
                <a:sym typeface="Calibri"/>
              </a:rPr>
              <a:t> which is lower than the cost for off-grid technologies in location B.</a:t>
            </a:r>
            <a:r>
              <a:rPr lang="en-GB" dirty="0"/>
              <a:t> </a:t>
            </a:r>
            <a:endParaRPr lang="en-GB" sz="1200" b="0" i="0" u="none" strike="noStrike" cap="none" dirty="0">
              <a:solidFill>
                <a:schemeClr val="dk1"/>
              </a:solidFill>
              <a:effectLst/>
              <a:latin typeface="Calibri"/>
              <a:ea typeface="Calibri"/>
              <a:cs typeface="Calibri"/>
            </a:endParaRPr>
          </a:p>
          <a:p>
            <a:pPr marL="457200" marR="0" lvl="0" indent="-228240" algn="l" defTabSz="914400" rtl="0" eaLnBrk="1" fontAlgn="auto" latinLnBrk="0" hangingPunct="1">
              <a:lnSpc>
                <a:spcPct val="100000"/>
              </a:lnSpc>
              <a:spcBef>
                <a:spcPts val="0"/>
              </a:spcBef>
              <a:spcAft>
                <a:spcPts val="0"/>
              </a:spcAft>
              <a:buClr>
                <a:srgbClr val="000000"/>
              </a:buClr>
              <a:buSzPts val="1400"/>
              <a:buFont typeface="Arial"/>
              <a:buNone/>
              <a:tabLst>
                <a:tab pos="0" algn="l"/>
              </a:tabLst>
              <a:defRPr/>
            </a:pPr>
            <a:endParaRPr lang="en-GB" sz="1200" b="0" i="0" u="none" strike="noStrike" cap="none" dirty="0">
              <a:solidFill>
                <a:schemeClr val="dk1"/>
              </a:solidFill>
              <a:effectLst/>
              <a:latin typeface="Calibri"/>
              <a:ea typeface="Calibri"/>
              <a:cs typeface="Calibri"/>
              <a:sym typeface="Calibri"/>
            </a:endParaRPr>
          </a:p>
          <a:p>
            <a:pPr indent="-227965">
              <a:tabLst>
                <a:tab pos="0" algn="l"/>
              </a:tabLst>
              <a:defRPr/>
            </a:pPr>
            <a:r>
              <a:rPr lang="en-GB" sz="1200" b="0" i="0" u="none" strike="noStrike" cap="none" dirty="0">
                <a:solidFill>
                  <a:schemeClr val="dk1"/>
                </a:solidFill>
                <a:effectLst/>
                <a:latin typeface="Calibri"/>
                <a:ea typeface="Calibri"/>
                <a:cs typeface="Calibri"/>
                <a:sym typeface="Calibri"/>
              </a:rPr>
              <a:t>The model chooses to connect this settlement as well. We then checked from the existing network to location C and from location A to location </a:t>
            </a:r>
            <a:r>
              <a:rPr lang="en-GB" sz="1200" i="0" u="none" strike="noStrike" cap="none" dirty="0">
                <a:solidFill>
                  <a:schemeClr val="dk1"/>
                </a:solidFill>
                <a:effectLst/>
                <a:latin typeface="Calibri"/>
                <a:ea typeface="Calibri"/>
                <a:cs typeface="Calibri"/>
                <a:sym typeface="Calibri"/>
              </a:rPr>
              <a:t>C. And we see that in all of these cases, the c</a:t>
            </a:r>
            <a:r>
              <a:rPr lang="en-GB" sz="1200" b="0" i="0" u="none" strike="noStrike" cap="none" dirty="0">
                <a:solidFill>
                  <a:schemeClr val="dk1"/>
                </a:solidFill>
                <a:effectLst/>
                <a:latin typeface="Calibri"/>
                <a:ea typeface="Calibri"/>
                <a:cs typeface="Calibri"/>
                <a:sym typeface="Calibri"/>
              </a:rPr>
              <a:t>ost of grid extension is higher than the cost of off-grid technologies. This means that </a:t>
            </a:r>
            <a:r>
              <a:rPr lang="en-GB" dirty="0"/>
              <a:t>location</a:t>
            </a:r>
            <a:r>
              <a:rPr lang="en-GB" sz="1200" b="0" i="0" u="none" strike="noStrike" cap="none" dirty="0">
                <a:solidFill>
                  <a:schemeClr val="dk1"/>
                </a:solidFill>
                <a:effectLst/>
                <a:latin typeface="Calibri"/>
                <a:ea typeface="Calibri"/>
                <a:cs typeface="Calibri"/>
                <a:sym typeface="Calibri"/>
              </a:rPr>
              <a:t> C will remain electrified by off-grid technologies</a:t>
            </a:r>
            <a:r>
              <a:rPr lang="en-GB" dirty="0"/>
              <a:t> in this iteration. In the next iteration Location B will assess grid extension to Location C, as Location B is now electrified by grid.</a:t>
            </a:r>
          </a:p>
          <a:p>
            <a:pPr marL="457200" marR="0" lvl="0" indent="-228240" algn="l" defTabSz="914400" rtl="0" eaLnBrk="1" fontAlgn="auto" latinLnBrk="0" hangingPunct="1">
              <a:lnSpc>
                <a:spcPct val="100000"/>
              </a:lnSpc>
              <a:spcBef>
                <a:spcPts val="0"/>
              </a:spcBef>
              <a:spcAft>
                <a:spcPts val="0"/>
              </a:spcAft>
              <a:buClr>
                <a:srgbClr val="000000"/>
              </a:buClr>
              <a:buSzPts val="1400"/>
              <a:buFont typeface="Arial"/>
              <a:buNone/>
              <a:tabLst>
                <a:tab pos="0" algn="l"/>
              </a:tabLst>
              <a:defRPr/>
            </a:pPr>
            <a:endParaRPr lang="en-GB" sz="1200" b="0" i="0" u="none" strike="noStrike" cap="none" dirty="0">
              <a:solidFill>
                <a:schemeClr val="dk1"/>
              </a:solidFill>
              <a:effectLst/>
              <a:latin typeface="Calibri"/>
              <a:ea typeface="Calibri"/>
              <a:cs typeface="Calibri"/>
              <a:sym typeface="Calibri"/>
            </a:endParaRPr>
          </a:p>
          <a:p>
            <a:pPr indent="-227965">
              <a:tabLst>
                <a:tab pos="0" algn="l"/>
              </a:tabLst>
              <a:defRPr/>
            </a:pPr>
            <a:r>
              <a:rPr lang="en-GB" sz="1200" b="0" i="0" u="none" strike="noStrike" cap="none" dirty="0">
                <a:solidFill>
                  <a:schemeClr val="dk1"/>
                </a:solidFill>
                <a:effectLst/>
                <a:latin typeface="Calibri"/>
                <a:ea typeface="Calibri"/>
                <a:cs typeface="Calibri"/>
                <a:sym typeface="Calibri"/>
              </a:rPr>
              <a:t>The grid extension algorithm</a:t>
            </a:r>
            <a:r>
              <a:rPr lang="en-GB" sz="1200" i="0" u="none" strike="noStrike" cap="none" dirty="0">
                <a:solidFill>
                  <a:schemeClr val="dk1"/>
                </a:solidFill>
                <a:effectLst/>
                <a:latin typeface="Calibri"/>
                <a:ea typeface="Calibri"/>
                <a:cs typeface="Calibri"/>
                <a:sym typeface="Calibri"/>
              </a:rPr>
              <a:t> </a:t>
            </a:r>
            <a:r>
              <a:rPr lang="en-GB" dirty="0"/>
              <a:t>iterates </a:t>
            </a:r>
            <a:r>
              <a:rPr lang="en-GB" sz="1200" i="0" u="none" strike="noStrike" cap="none" dirty="0">
                <a:solidFill>
                  <a:schemeClr val="dk1"/>
                </a:solidFill>
                <a:effectLst/>
                <a:latin typeface="Calibri"/>
                <a:ea typeface="Calibri"/>
                <a:cs typeface="Calibri"/>
                <a:sym typeface="Calibri"/>
              </a:rPr>
              <a:t>through all o</a:t>
            </a:r>
            <a:r>
              <a:rPr lang="en-GB" sz="1200" b="0" i="0" u="none" strike="noStrike" cap="none" dirty="0">
                <a:solidFill>
                  <a:schemeClr val="dk1"/>
                </a:solidFill>
                <a:effectLst/>
                <a:latin typeface="Calibri"/>
                <a:ea typeface="Calibri"/>
                <a:cs typeface="Calibri"/>
                <a:sym typeface="Calibri"/>
              </a:rPr>
              <a:t>f the settlements in the area that we're studying, and when it adds more settlements to connect to the grid, it also checks if it can connect further settlements from the new electrified locations.</a:t>
            </a:r>
            <a:r>
              <a:rPr lang="en-GB" dirty="0"/>
              <a:t> </a:t>
            </a:r>
            <a:endParaRPr lang="fr-FR" sz="1200" b="0" strike="noStrike" spc="-1" dirty="0">
              <a:latin typeface="Arial"/>
            </a:endParaRPr>
          </a:p>
        </p:txBody>
      </p:sp>
      <p:sp>
        <p:nvSpPr>
          <p:cNvPr id="316" name="TextShape 3"/>
          <p:cNvSpPr txBox="1"/>
          <p:nvPr/>
        </p:nvSpPr>
        <p:spPr>
          <a:xfrm>
            <a:off x="3884760" y="8685360"/>
            <a:ext cx="2971440" cy="458280"/>
          </a:xfrm>
          <a:prstGeom prst="rect">
            <a:avLst/>
          </a:prstGeom>
          <a:noFill/>
          <a:ln w="0">
            <a:noFill/>
          </a:ln>
        </p:spPr>
        <p:txBody>
          <a:bodyPr anchor="b">
            <a:noAutofit/>
          </a:bodyPr>
          <a:lstStyle/>
          <a:p>
            <a:endParaRPr lang="fr-FR" sz="2400" b="0" strike="noStrike" spc="-1" dirty="0">
              <a:latin typeface="Times New Roman"/>
            </a:endParaRPr>
          </a:p>
        </p:txBody>
      </p:sp>
    </p:spTree>
    <p:extLst>
      <p:ext uri="{BB962C8B-B14F-4D97-AF65-F5344CB8AC3E}">
        <p14:creationId xmlns:p14="http://schemas.microsoft.com/office/powerpoint/2010/main" val="812716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28</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4410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dirty="0"/>
              <a:t>In this lecture we will go through what we call the Seven step methodology to create a scenario using OnSSET. Step one to six will be covered in this lecture and the seventh step will be covered in lecture 6. The modelling process is divided into seven different steps that we undertake to do an electrification analysis using the OnSSET tool. These steps are presented here for the OnSSET tool, but they can be generalized to other electrification models. The first step is to collect the geospatial data for the area that we're studying. We can do studies for an entire country,</a:t>
            </a:r>
            <a:r>
              <a:rPr lang="en-US" baseline="0" dirty="0"/>
              <a:t> or we</a:t>
            </a:r>
            <a:r>
              <a:rPr lang="en-US" dirty="0"/>
              <a:t> can do it for a region of the country, or we could even scale up and do it for all of the countries in sub-Saharan Africa or an entire continent.</a:t>
            </a:r>
          </a:p>
          <a:p>
            <a:pPr marL="0" lvl="0" indent="0" algn="l" rtl="0">
              <a:spcBef>
                <a:spcPts val="0"/>
              </a:spcBef>
              <a:spcAft>
                <a:spcPts val="0"/>
              </a:spcAft>
              <a:buNone/>
            </a:pPr>
            <a:endParaRPr lang="en-US" dirty="0"/>
          </a:p>
          <a:p>
            <a:pPr marL="0" indent="0"/>
            <a:r>
              <a:rPr lang="en-US" dirty="0"/>
              <a:t>You need to determine the area that you're studying and then collect the geospatial data, </a:t>
            </a:r>
            <a:r>
              <a:rPr lang="en-US" baseline="0" dirty="0"/>
              <a:t>w</a:t>
            </a:r>
            <a:r>
              <a:rPr lang="en-US" dirty="0"/>
              <a:t>hich can provide location based information for all the settlements that you're interested in.</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163" name="Google Shape;16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dirty="0"/>
          </a:p>
        </p:txBody>
      </p:sp>
    </p:spTree>
    <p:extLst>
      <p:ext uri="{BB962C8B-B14F-4D97-AF65-F5344CB8AC3E}">
        <p14:creationId xmlns:p14="http://schemas.microsoft.com/office/powerpoint/2010/main" val="2781339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defRPr/>
            </a:pPr>
            <a:r>
              <a:rPr lang="en-US" dirty="0"/>
              <a:t>In</a:t>
            </a:r>
            <a:r>
              <a:rPr lang="en-US" baseline="0" dirty="0"/>
              <a:t> the </a:t>
            </a:r>
            <a:r>
              <a:rPr lang="en-US" dirty="0"/>
              <a:t>table, </a:t>
            </a:r>
            <a:r>
              <a:rPr lang="en-US" baseline="0" dirty="0"/>
              <a:t>we </a:t>
            </a:r>
            <a:r>
              <a:rPr lang="en-US" dirty="0"/>
              <a:t>can see that we have a number of different geospatial datasets</a:t>
            </a:r>
            <a:r>
              <a:rPr lang="en-US" baseline="0" dirty="0"/>
              <a:t> which </a:t>
            </a:r>
            <a:r>
              <a:rPr lang="en-US" dirty="0"/>
              <a:t>are general requirements.</a:t>
            </a:r>
            <a:r>
              <a:rPr lang="en-US" baseline="0" dirty="0"/>
              <a:t> S</a:t>
            </a:r>
            <a:r>
              <a:rPr lang="en-US" dirty="0"/>
              <a:t>ome of the datasets </a:t>
            </a:r>
            <a:r>
              <a:rPr lang="en-US" baseline="0" dirty="0"/>
              <a:t>are mandatory and</a:t>
            </a:r>
            <a:r>
              <a:rPr lang="en-US" dirty="0"/>
              <a:t> some of the geospatial data are optional and can be used to improve the detail of the study. Other optional datasets can also be interesting that</a:t>
            </a:r>
            <a:r>
              <a:rPr lang="en-US" b="1" dirty="0"/>
              <a:t> </a:t>
            </a:r>
            <a:r>
              <a:rPr lang="en-US" dirty="0"/>
              <a:t>are not shown in the figure. We can divide the datasets into a few different types or classes. </a:t>
            </a:r>
          </a:p>
          <a:p>
            <a:pPr marL="0" lvl="0" indent="0" algn="l" rtl="0">
              <a:spcBef>
                <a:spcPts val="0"/>
              </a:spcBef>
              <a:spcAft>
                <a:spcPts val="0"/>
              </a:spcAft>
              <a:buNone/>
            </a:pPr>
            <a:endParaRPr lang="en-US" sz="1200" b="0" i="0" u="none" strike="noStrike" cap="none" dirty="0">
              <a:solidFill>
                <a:schemeClr val="dk1"/>
              </a:solidFill>
              <a:effectLst/>
              <a:latin typeface="Calibri"/>
              <a:ea typeface="Calibri"/>
              <a:cs typeface="Calibri"/>
              <a:sym typeface="Calibri"/>
            </a:endParaRPr>
          </a:p>
          <a:p>
            <a:pPr marL="0" indent="0">
              <a:defRPr/>
            </a:pPr>
            <a:r>
              <a:rPr lang="en-US" dirty="0"/>
              <a:t>First of all, we need population data or settlement data which</a:t>
            </a:r>
            <a:r>
              <a:rPr lang="en-US" baseline="0" dirty="0"/>
              <a:t> provide the base of the study</a:t>
            </a:r>
            <a:r>
              <a:rPr lang="en-US" dirty="0"/>
              <a:t>. This outlines</a:t>
            </a:r>
            <a:r>
              <a:rPr lang="en-US" baseline="0" dirty="0"/>
              <a:t> where</a:t>
            </a:r>
            <a:r>
              <a:rPr lang="en-US" dirty="0"/>
              <a:t> the beneficiaries of electrification are, information such as </a:t>
            </a:r>
            <a:r>
              <a:rPr lang="en-US" i="1" dirty="0"/>
              <a:t>where</a:t>
            </a:r>
            <a:r>
              <a:rPr lang="en-US" dirty="0"/>
              <a:t> does the population live, and how are they </a:t>
            </a:r>
            <a:r>
              <a:rPr lang="en-US" i="1" dirty="0"/>
              <a:t>spread</a:t>
            </a:r>
            <a:r>
              <a:rPr lang="en-US" dirty="0"/>
              <a:t> out within the county or the region? The administrative boundaries help us to delineate the area that we're studying.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indent="0">
              <a:defRPr/>
            </a:pPr>
            <a:r>
              <a:rPr lang="en-US" dirty="0"/>
              <a:t>The second type of geospatial data is infrastructure data. These data can be information about high voltage lines, medium voltage lines, or substations. Additionally, they can consist of information about distance to roads, which could be important for transport purposes. </a:t>
            </a:r>
          </a:p>
          <a:p>
            <a:pPr marL="0" indent="0">
              <a:defRPr/>
            </a:pPr>
            <a:r>
              <a:rPr lang="en-US" baseline="0" dirty="0"/>
              <a:t>In addition </a:t>
            </a:r>
            <a:r>
              <a:rPr lang="en-US" dirty="0"/>
              <a:t>we also collect information about the local energy resources. What is the solar, wind, or hydro resource at each location? Furthermore,</a:t>
            </a:r>
            <a:r>
              <a:rPr lang="en-US" baseline="0" dirty="0"/>
              <a:t> the</a:t>
            </a:r>
            <a:r>
              <a:rPr lang="en-US" dirty="0"/>
              <a:t> landscapes surrounding the settlement</a:t>
            </a:r>
            <a:r>
              <a:rPr lang="en-US" baseline="0" dirty="0"/>
              <a:t> </a:t>
            </a:r>
            <a:r>
              <a:rPr lang="en-US" dirty="0"/>
              <a:t>are important</a:t>
            </a:r>
            <a:r>
              <a:rPr lang="en-US" baseline="0" dirty="0"/>
              <a:t>. Questions like </a:t>
            </a:r>
            <a:r>
              <a:rPr lang="en-US" dirty="0"/>
              <a:t>what is the elevation in the area? Or what is the slope or land cover type?</a:t>
            </a: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All</a:t>
            </a:r>
            <a:r>
              <a:rPr lang="en-US" baseline="0" dirty="0"/>
              <a:t> of </a:t>
            </a:r>
            <a:r>
              <a:rPr lang="en-US" dirty="0"/>
              <a:t>these</a:t>
            </a:r>
            <a:r>
              <a:rPr lang="en-US" baseline="0" dirty="0"/>
              <a:t> spatial data </a:t>
            </a:r>
            <a:r>
              <a:rPr lang="en-US" dirty="0"/>
              <a:t>are</a:t>
            </a:r>
            <a:r>
              <a:rPr lang="en-US" baseline="0" dirty="0"/>
              <a:t> i</a:t>
            </a:r>
            <a:r>
              <a:rPr lang="en-US" dirty="0"/>
              <a:t>nformation that we need to know in order to determine the least-cost electrification optio</a:t>
            </a:r>
            <a:r>
              <a:rPr lang="en-US" baseline="0" dirty="0"/>
              <a:t>ns in OnSSET.</a:t>
            </a:r>
            <a:endParaRPr lang="en-US" dirty="0"/>
          </a:p>
        </p:txBody>
      </p:sp>
      <p:sp>
        <p:nvSpPr>
          <p:cNvPr id="232" name="Google Shape;23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dirty="0"/>
          </a:p>
        </p:txBody>
      </p:sp>
    </p:spTree>
    <p:extLst>
      <p:ext uri="{BB962C8B-B14F-4D97-AF65-F5344CB8AC3E}">
        <p14:creationId xmlns:p14="http://schemas.microsoft.com/office/powerpoint/2010/main" val="2988476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In the next step, we combine all of these geospatial data that we have collected so far and we extract </a:t>
            </a:r>
            <a:r>
              <a:rPr lang="en-US" dirty="0"/>
              <a:t>them</a:t>
            </a:r>
            <a:r>
              <a:rPr lang="en-US" sz="1200" b="0" i="0" u="none" strike="noStrike" cap="none" dirty="0">
                <a:solidFill>
                  <a:schemeClr val="dk1"/>
                </a:solidFill>
                <a:effectLst/>
                <a:latin typeface="Calibri"/>
                <a:ea typeface="Calibri"/>
                <a:cs typeface="Calibri"/>
                <a:sym typeface="Calibri"/>
              </a:rPr>
              <a:t> for every single settlement in the area that we are studying. </a:t>
            </a:r>
          </a:p>
          <a:p>
            <a:pPr marL="0" lvl="0" indent="0" algn="l" rtl="0">
              <a:spcBef>
                <a:spcPts val="0"/>
              </a:spcBef>
              <a:spcAft>
                <a:spcPts val="0"/>
              </a:spcAft>
              <a:buNone/>
            </a:pP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We are combining the </a:t>
            </a:r>
            <a:r>
              <a:rPr lang="en-US" dirty="0"/>
              <a:t>G.I.S</a:t>
            </a:r>
            <a:r>
              <a:rPr lang="en-US" sz="1200" b="0" i="0" u="none" strike="noStrike" cap="none" dirty="0">
                <a:solidFill>
                  <a:schemeClr val="dk1"/>
                </a:solidFill>
                <a:effectLst/>
                <a:latin typeface="Calibri"/>
                <a:ea typeface="Calibri"/>
                <a:cs typeface="Calibri"/>
                <a:sym typeface="Calibri"/>
              </a:rPr>
              <a:t> into a CSV file which is used in the OnSSET tool. The CSV file looks</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like this picture where every row represents one settlement. For every settlement, there are a number of different things we know. To start with, we have the X and Y coordinates which indicate where the settlement is located. We also have some information about the population in the settlement.</a:t>
            </a:r>
            <a:r>
              <a:rPr lang="en-US" sz="1200" b="0" i="0" u="none" strike="noStrike" cap="none" baseline="0" dirty="0">
                <a:solidFill>
                  <a:schemeClr val="dk1"/>
                </a:solidFill>
                <a:effectLst/>
                <a:latin typeface="Calibri"/>
                <a:ea typeface="Calibri"/>
                <a:cs typeface="Calibri"/>
                <a:sym typeface="Calibri"/>
              </a:rPr>
              <a:t> </a:t>
            </a:r>
            <a:r>
              <a:rPr lang="en-US" dirty="0"/>
              <a:t>Another</a:t>
            </a:r>
            <a:r>
              <a:rPr lang="en-US" sz="1200" b="0" i="0" u="none" strike="noStrike" cap="none" baseline="0" dirty="0">
                <a:solidFill>
                  <a:schemeClr val="dk1"/>
                </a:solidFill>
                <a:effectLst/>
                <a:latin typeface="Calibri"/>
                <a:ea typeface="Calibri"/>
                <a:cs typeface="Calibri"/>
                <a:sym typeface="Calibri"/>
              </a:rPr>
              <a:t> column covers the distance from mini-</a:t>
            </a:r>
            <a:r>
              <a:rPr lang="en-US" sz="1200" b="0" i="0" u="none" strike="noStrike" cap="none" dirty="0">
                <a:solidFill>
                  <a:schemeClr val="dk1"/>
                </a:solidFill>
                <a:effectLst/>
                <a:latin typeface="Calibri"/>
                <a:ea typeface="Calibri"/>
                <a:cs typeface="Calibri"/>
                <a:sym typeface="Calibri"/>
              </a:rPr>
              <a:t>hydropower for each settlement and how much power could be generated from that resource. We also calculate the distance to the closest main </a:t>
            </a:r>
            <a:r>
              <a:rPr lang="en-US" dirty="0"/>
              <a:t>road and the</a:t>
            </a:r>
            <a:r>
              <a:rPr lang="en-US" sz="1200" b="0" i="0" u="none" strike="noStrike" cap="none" dirty="0">
                <a:solidFill>
                  <a:schemeClr val="dk1"/>
                </a:solidFill>
                <a:effectLst/>
                <a:latin typeface="Calibri"/>
                <a:ea typeface="Calibri"/>
                <a:cs typeface="Calibri"/>
                <a:sym typeface="Calibri"/>
              </a:rPr>
              <a:t> distance to the closest existing medium and high voltage line. Furthermore</a:t>
            </a:r>
            <a:r>
              <a:rPr lang="en-US" sz="1200" b="0" i="0" u="none" strike="noStrike" cap="none" baseline="0" dirty="0">
                <a:solidFill>
                  <a:schemeClr val="dk1"/>
                </a:solidFill>
                <a:effectLst/>
                <a:latin typeface="Calibri"/>
                <a:ea typeface="Calibri"/>
                <a:cs typeface="Calibri"/>
                <a:sym typeface="Calibri"/>
              </a:rPr>
              <a:t> we </a:t>
            </a:r>
            <a:r>
              <a:rPr lang="en-US" sz="1200" b="0" i="0" u="none" strike="noStrike" cap="none" dirty="0">
                <a:solidFill>
                  <a:schemeClr val="dk1"/>
                </a:solidFill>
                <a:effectLst/>
                <a:latin typeface="Calibri"/>
                <a:ea typeface="Calibri"/>
                <a:cs typeface="Calibri"/>
                <a:sym typeface="Calibri"/>
              </a:rPr>
              <a:t>identify</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the </a:t>
            </a:r>
            <a:r>
              <a:rPr lang="en-US" dirty="0"/>
              <a:t>locally</a:t>
            </a:r>
            <a:r>
              <a:rPr lang="en-US" sz="1200" b="0" i="0" u="none" strike="noStrike" cap="none" dirty="0">
                <a:solidFill>
                  <a:schemeClr val="dk1"/>
                </a:solidFill>
                <a:effectLst/>
                <a:latin typeface="Calibri"/>
                <a:ea typeface="Calibri"/>
                <a:cs typeface="Calibri"/>
                <a:sym typeface="Calibri"/>
              </a:rPr>
              <a:t> available</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resources. In</a:t>
            </a:r>
            <a:r>
              <a:rPr lang="en-US" sz="1200" b="0" i="0" u="none" strike="noStrike" cap="none" baseline="0" dirty="0">
                <a:solidFill>
                  <a:schemeClr val="dk1"/>
                </a:solidFill>
                <a:effectLst/>
                <a:latin typeface="Calibri"/>
                <a:ea typeface="Calibri"/>
                <a:cs typeface="Calibri"/>
                <a:sym typeface="Calibri"/>
              </a:rPr>
              <a:t> the table </a:t>
            </a:r>
            <a:r>
              <a:rPr lang="en-US" sz="1200" b="0" i="0" u="none" strike="noStrike" cap="none" dirty="0">
                <a:solidFill>
                  <a:schemeClr val="dk1"/>
                </a:solidFill>
                <a:effectLst/>
                <a:latin typeface="Calibri"/>
                <a:ea typeface="Calibri"/>
                <a:cs typeface="Calibri"/>
                <a:sym typeface="Calibri"/>
              </a:rPr>
              <a:t>every row represents one location and all of the attributed</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information that we get from the geospatial data.</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5</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9719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chemeClr val="dk1"/>
                </a:solidFill>
                <a:effectLst/>
                <a:latin typeface="Calibri"/>
                <a:ea typeface="Calibri"/>
                <a:cs typeface="Calibri"/>
                <a:sym typeface="Calibri"/>
              </a:rPr>
              <a:t>Next, we also need a number of </a:t>
            </a:r>
            <a:r>
              <a:rPr lang="en-US" dirty="0"/>
              <a:t>non-geospatial </a:t>
            </a:r>
            <a:r>
              <a:rPr lang="en-US" sz="1200" b="0" i="0" u="none" strike="noStrike" cap="none" dirty="0">
                <a:solidFill>
                  <a:schemeClr val="dk1"/>
                </a:solidFill>
                <a:effectLst/>
                <a:latin typeface="Calibri"/>
                <a:ea typeface="Calibri"/>
                <a:cs typeface="Calibri"/>
                <a:sym typeface="Calibri"/>
              </a:rPr>
              <a:t>data. First of all, we need to collect demographic parameters for the country or the region that we are studying.</a:t>
            </a:r>
            <a:r>
              <a:rPr lang="en-US" dirty="0"/>
              <a:t> </a:t>
            </a:r>
            <a:endParaRPr lang="en-US" sz="1200" b="0" i="0" u="none" strike="noStrike" cap="none" dirty="0">
              <a:solidFill>
                <a:schemeClr val="dk1"/>
              </a:solidFill>
              <a:effectLst/>
              <a:latin typeface="Calibri"/>
              <a:ea typeface="Calibri"/>
              <a:cs typeface="Calibri"/>
              <a:sym typeface="Calibri"/>
            </a:endParaRPr>
          </a:p>
          <a:p>
            <a:pPr>
              <a:defRPr/>
            </a:pPr>
            <a:r>
              <a:rPr lang="en-US" sz="1200" b="0" i="0" u="none" strike="noStrike" cap="none" dirty="0">
                <a:solidFill>
                  <a:schemeClr val="dk1"/>
                </a:solidFill>
                <a:effectLst/>
                <a:latin typeface="Calibri"/>
                <a:ea typeface="Calibri"/>
                <a:cs typeface="Calibri"/>
                <a:sym typeface="Calibri"/>
              </a:rPr>
              <a:t>1. We need to know what the total population is according to the latest population estimate or the latest population census. We collect that information for the start year of our analysis, which can be</a:t>
            </a:r>
            <a:r>
              <a:rPr lang="en-US" dirty="0"/>
              <a:t>, for example,</a:t>
            </a:r>
            <a:r>
              <a:rPr lang="en-US" sz="1200" b="0" i="0" u="none" strike="noStrike" cap="none" dirty="0">
                <a:solidFill>
                  <a:schemeClr val="dk1"/>
                </a:solidFill>
                <a:effectLst/>
                <a:latin typeface="Calibri"/>
                <a:ea typeface="Calibri"/>
                <a:cs typeface="Calibri"/>
                <a:sym typeface="Calibri"/>
              </a:rPr>
              <a:t> 2020.</a:t>
            </a:r>
            <a:r>
              <a:rPr lang="en-US" dirty="0"/>
              <a:t> </a:t>
            </a:r>
            <a:endParaRPr lang="en-US" sz="1200" b="0" i="0" u="none" strike="noStrike" cap="none" dirty="0">
              <a:solidFill>
                <a:schemeClr val="dk1"/>
              </a:solidFill>
              <a:effectLst/>
              <a:latin typeface="Calibri"/>
              <a:ea typeface="Calibri"/>
              <a:cs typeface="Calibri"/>
            </a:endParaRPr>
          </a:p>
          <a:p>
            <a:pPr>
              <a:defRPr/>
            </a:pPr>
            <a:r>
              <a:rPr lang="en-US" sz="1200" b="0" i="0" u="none" strike="noStrike" cap="none" dirty="0">
                <a:solidFill>
                  <a:schemeClr val="dk1"/>
                </a:solidFill>
                <a:effectLst/>
                <a:latin typeface="Calibri"/>
                <a:ea typeface="Calibri"/>
                <a:cs typeface="Calibri"/>
                <a:sym typeface="Calibri"/>
              </a:rPr>
              <a:t>The</a:t>
            </a:r>
            <a:r>
              <a:rPr lang="en-US" sz="1200" b="0" i="0" u="none" strike="noStrike" cap="none" baseline="0" dirty="0">
                <a:solidFill>
                  <a:schemeClr val="dk1"/>
                </a:solidFill>
                <a:effectLst/>
                <a:latin typeface="Calibri"/>
                <a:ea typeface="Calibri"/>
                <a:cs typeface="Calibri"/>
                <a:sym typeface="Calibri"/>
              </a:rPr>
              <a:t> population data also </a:t>
            </a:r>
            <a:r>
              <a:rPr lang="en-US" dirty="0"/>
              <a:t>need</a:t>
            </a:r>
            <a:r>
              <a:rPr lang="en-US" sz="1200" b="0" i="0" u="none" strike="noStrike" cap="none" dirty="0">
                <a:solidFill>
                  <a:schemeClr val="dk1"/>
                </a:solidFill>
                <a:effectLst/>
                <a:latin typeface="Calibri"/>
                <a:ea typeface="Calibri"/>
                <a:cs typeface="Calibri"/>
                <a:sym typeface="Calibri"/>
              </a:rPr>
              <a:t> to </a:t>
            </a:r>
            <a:r>
              <a:rPr lang="en-US" dirty="0"/>
              <a:t>project</a:t>
            </a:r>
            <a:r>
              <a:rPr lang="en-US" sz="1200" b="0" i="0" u="none" strike="noStrike" cap="none" dirty="0">
                <a:solidFill>
                  <a:schemeClr val="dk1"/>
                </a:solidFill>
                <a:effectLst/>
                <a:latin typeface="Calibri"/>
                <a:ea typeface="Calibri"/>
                <a:cs typeface="Calibri"/>
                <a:sym typeface="Calibri"/>
              </a:rPr>
              <a:t> </a:t>
            </a:r>
            <a:r>
              <a:rPr lang="en-US" dirty="0"/>
              <a:t>growth</a:t>
            </a:r>
            <a:r>
              <a:rPr lang="en-US" sz="1200" b="0" i="0" u="none" strike="noStrike" cap="none" dirty="0">
                <a:solidFill>
                  <a:schemeClr val="dk1"/>
                </a:solidFill>
                <a:effectLst/>
                <a:latin typeface="Calibri"/>
                <a:ea typeface="Calibri"/>
                <a:cs typeface="Calibri"/>
                <a:sym typeface="Calibri"/>
              </a:rPr>
              <a:t> until the end of our analysis</a:t>
            </a:r>
            <a:r>
              <a:rPr lang="en-US" dirty="0"/>
              <a:t>.</a:t>
            </a:r>
            <a:r>
              <a:rPr lang="en-US" sz="1200" b="0" i="0" u="none" strike="noStrike" cap="none" baseline="0" dirty="0">
                <a:solidFill>
                  <a:schemeClr val="dk1"/>
                </a:solidFill>
                <a:effectLst/>
                <a:latin typeface="Calibri"/>
                <a:ea typeface="Calibri"/>
                <a:cs typeface="Calibri"/>
                <a:sym typeface="Calibri"/>
              </a:rPr>
              <a:t> </a:t>
            </a:r>
            <a:r>
              <a:rPr lang="en-US" dirty="0"/>
              <a:t>In</a:t>
            </a:r>
            <a:r>
              <a:rPr lang="en-US" sz="1200" b="0" i="0" u="none" strike="noStrike" cap="none" dirty="0">
                <a:solidFill>
                  <a:schemeClr val="dk1"/>
                </a:solidFill>
                <a:effectLst/>
                <a:latin typeface="Calibri"/>
                <a:ea typeface="Calibri"/>
                <a:cs typeface="Calibri"/>
                <a:sym typeface="Calibri"/>
              </a:rPr>
              <a:t> this case, it could be 2030.</a:t>
            </a:r>
            <a:endParaRPr lang="en-US" sz="1200" b="0" i="0" u="none" strike="noStrike" cap="none" dirty="0">
              <a:solidFill>
                <a:schemeClr val="dk1"/>
              </a:solidFill>
              <a:effectLst/>
              <a:latin typeface="Calibri"/>
              <a:ea typeface="Calibri"/>
              <a:cs typeface="Calibri"/>
            </a:endParaRPr>
          </a:p>
          <a:p>
            <a:pPr>
              <a:defRPr/>
            </a:pPr>
            <a:r>
              <a:rPr lang="en-US" sz="1200" b="0" i="0" u="none" strike="noStrike" cap="none" dirty="0">
                <a:solidFill>
                  <a:schemeClr val="dk1"/>
                </a:solidFill>
                <a:effectLst/>
                <a:latin typeface="Calibri"/>
                <a:ea typeface="Calibri"/>
                <a:cs typeface="Calibri"/>
                <a:sym typeface="Calibri"/>
              </a:rPr>
              <a:t>2. Apart from the population we </a:t>
            </a:r>
            <a:r>
              <a:rPr lang="en-US" dirty="0"/>
              <a:t>also </a:t>
            </a:r>
            <a:r>
              <a:rPr lang="en-US" sz="1200" b="0" i="0" u="none" strike="noStrike" cap="none" dirty="0">
                <a:solidFill>
                  <a:schemeClr val="dk1"/>
                </a:solidFill>
                <a:effectLst/>
                <a:latin typeface="Calibri"/>
                <a:ea typeface="Calibri"/>
                <a:cs typeface="Calibri"/>
                <a:sym typeface="Calibri"/>
              </a:rPr>
              <a:t>need </a:t>
            </a:r>
            <a:r>
              <a:rPr lang="en-US" sz="1200" b="0" i="0" u="none" strike="noStrike" cap="none" baseline="0" dirty="0">
                <a:solidFill>
                  <a:schemeClr val="dk1"/>
                </a:solidFill>
                <a:effectLst/>
                <a:latin typeface="Calibri"/>
                <a:ea typeface="Calibri"/>
                <a:cs typeface="Calibri"/>
                <a:sym typeface="Calibri"/>
              </a:rPr>
              <a:t>to </a:t>
            </a:r>
            <a:r>
              <a:rPr lang="en-US" sz="1200" b="0" i="0" u="none" strike="noStrike" cap="none" dirty="0">
                <a:solidFill>
                  <a:schemeClr val="dk1"/>
                </a:solidFill>
                <a:effectLst/>
                <a:latin typeface="Calibri"/>
                <a:ea typeface="Calibri"/>
                <a:cs typeface="Calibri"/>
                <a:sym typeface="Calibri"/>
              </a:rPr>
              <a:t>know how many </a:t>
            </a:r>
            <a:r>
              <a:rPr lang="en-US" dirty="0"/>
              <a:t>per cent</a:t>
            </a:r>
            <a:r>
              <a:rPr lang="en-US" sz="1200" b="0" i="0" u="none" strike="noStrike" cap="none" dirty="0">
                <a:solidFill>
                  <a:schemeClr val="dk1"/>
                </a:solidFill>
                <a:effectLst/>
                <a:latin typeface="Calibri"/>
                <a:ea typeface="Calibri"/>
                <a:cs typeface="Calibri"/>
                <a:sym typeface="Calibri"/>
              </a:rPr>
              <a:t> of the population lives in urban locations in the start year as well as in the end year.</a:t>
            </a:r>
            <a:r>
              <a:rPr lang="en-US" sz="1200" b="0" i="0" u="none" strike="noStrike" cap="none" baseline="0" dirty="0">
                <a:solidFill>
                  <a:schemeClr val="dk1"/>
                </a:solidFill>
                <a:effectLst/>
                <a:latin typeface="Calibri"/>
                <a:ea typeface="Calibri"/>
                <a:cs typeface="Calibri"/>
                <a:sym typeface="Calibri"/>
              </a:rPr>
              <a:t> This will give us both the urban and rural share.</a:t>
            </a:r>
            <a:endParaRPr lang="en-US" sz="1200" b="0" i="0" u="none" strike="noStrike" cap="none" dirty="0">
              <a:solidFill>
                <a:schemeClr val="dk1"/>
              </a:solidFill>
              <a:effectLst/>
              <a:latin typeface="Calibri"/>
              <a:ea typeface="Calibri"/>
              <a:cs typeface="Calibri"/>
            </a:endParaRPr>
          </a:p>
          <a:p>
            <a:pPr>
              <a:defRPr/>
            </a:pPr>
            <a:r>
              <a:rPr lang="en-US" sz="1200" b="0" i="0" u="none" strike="noStrike" cap="none" dirty="0">
                <a:solidFill>
                  <a:schemeClr val="dk1"/>
                </a:solidFill>
                <a:effectLst/>
                <a:latin typeface="Calibri"/>
                <a:ea typeface="Calibri"/>
                <a:cs typeface="Calibri"/>
                <a:sym typeface="Calibri"/>
              </a:rPr>
              <a:t>3. We also need to know the average household size in urban areas and in rural areas. This dataset is used to calculate the approximate number of buildings in the village.</a:t>
            </a:r>
            <a:r>
              <a:rPr lang="en-US" dirty="0"/>
              <a:t> </a:t>
            </a:r>
            <a:endParaRPr lang="en-US" sz="1200" b="0" i="0" u="none" strike="noStrike" cap="none" dirty="0">
              <a:solidFill>
                <a:schemeClr val="dk1"/>
              </a:solidFill>
              <a:effectLst/>
              <a:latin typeface="Calibri"/>
              <a:ea typeface="Calibri"/>
              <a:cs typeface="Calibri"/>
            </a:endParaRPr>
          </a:p>
          <a:p>
            <a:pPr>
              <a:buFont typeface="Arial"/>
              <a:buAutoNum type="arabicPeriod" startAt="4"/>
              <a:defRPr/>
            </a:pPr>
            <a:r>
              <a:rPr lang="en-US" sz="1200" b="0" i="0" u="none" strike="noStrike" cap="none" dirty="0">
                <a:solidFill>
                  <a:schemeClr val="dk1"/>
                </a:solidFill>
                <a:effectLst/>
                <a:latin typeface="Calibri"/>
                <a:ea typeface="Calibri"/>
                <a:cs typeface="Calibri"/>
                <a:sym typeface="Calibri"/>
              </a:rPr>
              <a:t>Finally</a:t>
            </a:r>
            <a:r>
              <a:rPr lang="en-US" dirty="0"/>
              <a:t>, </a:t>
            </a:r>
            <a:r>
              <a:rPr lang="en-US" sz="1200" b="0" i="0" u="none" strike="noStrike" cap="none" dirty="0">
                <a:solidFill>
                  <a:schemeClr val="dk1"/>
                </a:solidFill>
                <a:effectLst/>
                <a:latin typeface="Calibri"/>
                <a:ea typeface="Calibri"/>
                <a:cs typeface="Calibri"/>
                <a:sym typeface="Calibri"/>
              </a:rPr>
              <a:t>a key </a:t>
            </a:r>
            <a:r>
              <a:rPr lang="en-US" dirty="0"/>
              <a:t>dataset</a:t>
            </a:r>
            <a:r>
              <a:rPr lang="en-US" sz="1200" b="0" i="0" u="none" strike="noStrike" cap="none" dirty="0">
                <a:solidFill>
                  <a:schemeClr val="dk1"/>
                </a:solidFill>
                <a:effectLst/>
                <a:latin typeface="Calibri"/>
                <a:ea typeface="Calibri"/>
                <a:cs typeface="Calibri"/>
                <a:sym typeface="Calibri"/>
              </a:rPr>
              <a:t> </a:t>
            </a:r>
            <a:r>
              <a:rPr lang="en-US" dirty="0"/>
              <a:t>concerns</a:t>
            </a:r>
            <a:r>
              <a:rPr lang="en-US" sz="1200" b="0" i="0" u="none" strike="noStrike" cap="none" dirty="0">
                <a:solidFill>
                  <a:schemeClr val="dk1"/>
                </a:solidFill>
                <a:effectLst/>
                <a:latin typeface="Calibri"/>
                <a:ea typeface="Calibri"/>
                <a:cs typeface="Calibri"/>
                <a:sym typeface="Calibri"/>
              </a:rPr>
              <a:t> how many people have access to electricity today</a:t>
            </a:r>
            <a:r>
              <a:rPr lang="en-US" dirty="0"/>
              <a:t>.</a:t>
            </a:r>
            <a:r>
              <a:rPr lang="en-US" sz="1200" b="0" i="0" u="none" strike="noStrike" cap="none" dirty="0">
                <a:solidFill>
                  <a:schemeClr val="dk1"/>
                </a:solidFill>
                <a:effectLst/>
                <a:latin typeface="Calibri"/>
                <a:ea typeface="Calibri"/>
                <a:cs typeface="Calibri"/>
                <a:sym typeface="Calibri"/>
              </a:rPr>
              <a:t> In this example here, we</a:t>
            </a:r>
            <a:r>
              <a:rPr lang="en-US" sz="1200" b="0" i="0" u="none" strike="noStrike" cap="none" baseline="0" dirty="0">
                <a:solidFill>
                  <a:schemeClr val="dk1"/>
                </a:solidFill>
                <a:effectLst/>
                <a:latin typeface="Calibri"/>
                <a:ea typeface="Calibri"/>
                <a:cs typeface="Calibri"/>
                <a:sym typeface="Calibri"/>
              </a:rPr>
              <a:t> have </a:t>
            </a:r>
            <a:r>
              <a:rPr lang="en-US" sz="1200" b="0" i="0" u="none" strike="noStrike" cap="none" dirty="0">
                <a:solidFill>
                  <a:schemeClr val="dk1"/>
                </a:solidFill>
                <a:effectLst/>
                <a:latin typeface="Calibri"/>
                <a:ea typeface="Calibri"/>
                <a:cs typeface="Calibri"/>
                <a:sym typeface="Calibri"/>
              </a:rPr>
              <a:t>31 </a:t>
            </a:r>
            <a:r>
              <a:rPr lang="en-US" dirty="0"/>
              <a:t>per cent</a:t>
            </a:r>
            <a:r>
              <a:rPr lang="en-US" sz="1200" b="0" i="0" u="none" strike="noStrike" cap="none" dirty="0">
                <a:solidFill>
                  <a:schemeClr val="dk1"/>
                </a:solidFill>
                <a:effectLst/>
                <a:latin typeface="Calibri"/>
                <a:ea typeface="Calibri"/>
                <a:cs typeface="Calibri"/>
                <a:sym typeface="Calibri"/>
              </a:rPr>
              <a:t>, meaning 69 </a:t>
            </a:r>
            <a:r>
              <a:rPr lang="en-US" dirty="0"/>
              <a:t>per cent</a:t>
            </a:r>
            <a:r>
              <a:rPr lang="en-US" sz="1200" b="0" i="0" u="none" strike="noStrike" cap="none" dirty="0">
                <a:solidFill>
                  <a:schemeClr val="dk1"/>
                </a:solidFill>
                <a:effectLst/>
                <a:latin typeface="Calibri"/>
                <a:ea typeface="Calibri"/>
                <a:cs typeface="Calibri"/>
                <a:sym typeface="Calibri"/>
              </a:rPr>
              <a:t> don't have access to electricity today</a:t>
            </a:r>
            <a:r>
              <a:rPr lang="en-US" dirty="0"/>
              <a:t>.</a:t>
            </a:r>
            <a:r>
              <a:rPr lang="en-US" sz="1200" b="0" i="0" u="none" strike="noStrike" cap="none" dirty="0">
                <a:solidFill>
                  <a:schemeClr val="dk1"/>
                </a:solidFill>
                <a:effectLst/>
                <a:latin typeface="Calibri"/>
                <a:ea typeface="Calibri"/>
                <a:cs typeface="Calibri"/>
                <a:sym typeface="Calibri"/>
              </a:rPr>
              <a:t> In addition</a:t>
            </a:r>
            <a:r>
              <a:rPr lang="en-US" dirty="0"/>
              <a:t>,</a:t>
            </a:r>
            <a:r>
              <a:rPr lang="en-US" sz="1200" b="0" i="0" u="none" strike="noStrike" cap="none" dirty="0">
                <a:solidFill>
                  <a:schemeClr val="dk1"/>
                </a:solidFill>
                <a:effectLst/>
                <a:latin typeface="Calibri"/>
                <a:ea typeface="Calibri"/>
                <a:cs typeface="Calibri"/>
                <a:sym typeface="Calibri"/>
              </a:rPr>
              <a:t> we break it down further to how much of the rural and urban population has access to electricity.</a:t>
            </a:r>
            <a:endParaRPr lang="en-US" sz="1200" b="0" i="0" u="none" strike="noStrike" cap="none" dirty="0">
              <a:solidFill>
                <a:schemeClr val="dk1"/>
              </a:solidFill>
              <a:effectLst/>
              <a:latin typeface="Calibri"/>
              <a:ea typeface="Calibri"/>
              <a:cs typeface="Calibri"/>
            </a:endParaRPr>
          </a:p>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ea typeface="Calibri"/>
              <a:cs typeface="Calibri"/>
              <a:sym typeface="Calibri"/>
            </a:endParaRPr>
          </a:p>
          <a:p>
            <a:pPr marL="228600" indent="0">
              <a:defRPr/>
            </a:pPr>
            <a:r>
              <a:rPr lang="en-US" sz="1200" b="0" i="0" u="none" strike="noStrike" cap="none" dirty="0">
                <a:solidFill>
                  <a:schemeClr val="dk1"/>
                </a:solidFill>
                <a:effectLst/>
                <a:latin typeface="Calibri"/>
                <a:ea typeface="Calibri"/>
                <a:cs typeface="Calibri"/>
                <a:sym typeface="Calibri"/>
              </a:rPr>
              <a:t>The OnSSET</a:t>
            </a:r>
            <a:r>
              <a:rPr lang="en-US" sz="1200" b="0" i="0" u="none" strike="noStrike" cap="none" baseline="0" dirty="0">
                <a:solidFill>
                  <a:schemeClr val="dk1"/>
                </a:solidFill>
                <a:effectLst/>
                <a:latin typeface="Calibri"/>
                <a:ea typeface="Calibri"/>
                <a:cs typeface="Calibri"/>
                <a:sym typeface="Calibri"/>
              </a:rPr>
              <a:t> </a:t>
            </a:r>
            <a:r>
              <a:rPr lang="en-US" dirty="0"/>
              <a:t>tool's</a:t>
            </a:r>
            <a:r>
              <a:rPr lang="en-US" sz="1200" b="0" i="0" u="none" strike="noStrike" cap="none" baseline="0" dirty="0">
                <a:solidFill>
                  <a:schemeClr val="dk1"/>
                </a:solidFill>
                <a:effectLst/>
                <a:latin typeface="Calibri"/>
                <a:ea typeface="Calibri"/>
                <a:cs typeface="Calibri"/>
                <a:sym typeface="Calibri"/>
              </a:rPr>
              <a:t> main objective is to electrify </a:t>
            </a:r>
            <a:r>
              <a:rPr lang="en-US" dirty="0"/>
              <a:t>the un-electrified</a:t>
            </a:r>
            <a:r>
              <a:rPr lang="en-US" sz="1200" b="0" i="0" u="none" strike="noStrike" cap="none" baseline="0" dirty="0">
                <a:solidFill>
                  <a:schemeClr val="dk1"/>
                </a:solidFill>
                <a:effectLst/>
                <a:latin typeface="Calibri"/>
                <a:ea typeface="Calibri"/>
                <a:cs typeface="Calibri"/>
                <a:sym typeface="Calibri"/>
              </a:rPr>
              <a:t> population and</a:t>
            </a:r>
            <a:r>
              <a:rPr lang="en-US" dirty="0"/>
              <a:t>,</a:t>
            </a:r>
            <a:r>
              <a:rPr lang="en-US" sz="1200" b="0" i="0" u="none" strike="noStrike" cap="none" baseline="0" dirty="0">
                <a:solidFill>
                  <a:schemeClr val="dk1"/>
                </a:solidFill>
                <a:effectLst/>
                <a:latin typeface="Calibri"/>
                <a:ea typeface="Calibri"/>
                <a:cs typeface="Calibri"/>
                <a:sym typeface="Calibri"/>
              </a:rPr>
              <a:t> in </a:t>
            </a:r>
            <a:r>
              <a:rPr lang="en-US" sz="1200" b="0" i="0" u="none" strike="noStrike" cap="none" dirty="0">
                <a:solidFill>
                  <a:schemeClr val="dk1"/>
                </a:solidFill>
                <a:effectLst/>
                <a:latin typeface="Calibri"/>
                <a:ea typeface="Calibri"/>
                <a:cs typeface="Calibri"/>
                <a:sym typeface="Calibri"/>
              </a:rPr>
              <a:t>the example here, we aim for universal access to electricity by 2030 by setting all of the electricity access </a:t>
            </a:r>
            <a:r>
              <a:rPr lang="en-US" dirty="0"/>
              <a:t>rate</a:t>
            </a:r>
            <a:r>
              <a:rPr lang="en-US" sz="1200" b="0" i="0" u="none" strike="noStrike" cap="none" dirty="0">
                <a:solidFill>
                  <a:schemeClr val="dk1"/>
                </a:solidFill>
                <a:effectLst/>
                <a:latin typeface="Calibri"/>
                <a:ea typeface="Calibri"/>
                <a:cs typeface="Calibri"/>
                <a:sym typeface="Calibri"/>
              </a:rPr>
              <a:t> targets at 100 </a:t>
            </a:r>
            <a:r>
              <a:rPr lang="en-US" dirty="0"/>
              <a:t>per cent</a:t>
            </a:r>
            <a:r>
              <a:rPr lang="en-US" sz="1200" b="0" i="0" u="none" strike="noStrike" cap="none" dirty="0">
                <a:solidFill>
                  <a:schemeClr val="dk1"/>
                </a:solidFill>
                <a:effectLst/>
                <a:latin typeface="Calibri"/>
                <a:ea typeface="Calibri"/>
                <a:cs typeface="Calibri"/>
                <a:sym typeface="Calibri"/>
              </a:rPr>
              <a:t>.</a:t>
            </a:r>
            <a:r>
              <a:rPr lang="en-US" dirty="0"/>
              <a:t> </a:t>
            </a:r>
            <a:endParaRPr lang="en-US" sz="1200" b="0" i="0" u="none" strike="noStrike" cap="none" dirty="0">
              <a:solidFill>
                <a:schemeClr val="dk1"/>
              </a:solidFill>
              <a:effectLst/>
              <a:latin typeface="Calibri"/>
              <a:ea typeface="Calibri"/>
              <a:cs typeface="Calibri"/>
            </a:endParaRPr>
          </a:p>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ea typeface="Calibri"/>
              <a:cs typeface="Calibri"/>
              <a:sym typeface="Calibri"/>
            </a:endParaRP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6</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6263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Next, we need to collect information about technology</a:t>
            </a:r>
            <a:r>
              <a:rPr lang="en-US" baseline="0" dirty="0"/>
              <a:t> </a:t>
            </a:r>
            <a:r>
              <a:rPr lang="en-US" dirty="0"/>
              <a:t>specifications and costs. </a:t>
            </a:r>
          </a:p>
          <a:p>
            <a:pPr marL="0" indent="0"/>
            <a:r>
              <a:rPr lang="en-US" dirty="0"/>
              <a:t>In this</a:t>
            </a:r>
            <a:r>
              <a:rPr lang="en-US" baseline="0" dirty="0"/>
              <a:t> slide we see the off-grid options that </a:t>
            </a:r>
            <a:r>
              <a:rPr lang="en-US" dirty="0"/>
              <a:t>we include in the model,</a:t>
            </a:r>
            <a:r>
              <a:rPr lang="en-US" baseline="0" dirty="0"/>
              <a:t> both</a:t>
            </a:r>
            <a:r>
              <a:rPr lang="en-US" dirty="0"/>
              <a:t> for</a:t>
            </a:r>
            <a:r>
              <a:rPr lang="en-US" baseline="0" dirty="0"/>
              <a:t> mini-</a:t>
            </a:r>
            <a:r>
              <a:rPr lang="en-US" dirty="0"/>
              <a:t>grid and stand-alone technologies. </a:t>
            </a:r>
            <a:r>
              <a:rPr lang="en-US" sz="1200" b="0" i="0" u="none" strike="noStrike" cap="none" dirty="0">
                <a:solidFill>
                  <a:schemeClr val="dk1"/>
                </a:solidFill>
                <a:effectLst/>
                <a:latin typeface="Calibri"/>
                <a:ea typeface="Calibri"/>
                <a:cs typeface="Calibri"/>
                <a:sym typeface="Calibri"/>
              </a:rPr>
              <a:t>There are a number of different </a:t>
            </a:r>
            <a:r>
              <a:rPr lang="en-US" dirty="0"/>
              <a:t>pieces of information</a:t>
            </a:r>
            <a:r>
              <a:rPr lang="en-US" sz="1200" b="0" i="0" u="none" strike="noStrike" cap="none" dirty="0">
                <a:solidFill>
                  <a:schemeClr val="dk1"/>
                </a:solidFill>
                <a:effectLst/>
                <a:latin typeface="Calibri"/>
                <a:ea typeface="Calibri"/>
                <a:cs typeface="Calibri"/>
                <a:sym typeface="Calibri"/>
              </a:rPr>
              <a:t> that we collect</a:t>
            </a:r>
            <a:r>
              <a:rPr lang="en-US" dirty="0"/>
              <a:t>,</a:t>
            </a:r>
            <a:r>
              <a:rPr lang="en-US" sz="1200" b="0" i="0" u="none" strike="noStrike" cap="none" dirty="0">
                <a:solidFill>
                  <a:schemeClr val="dk1"/>
                </a:solidFill>
                <a:effectLst/>
                <a:latin typeface="Calibri"/>
                <a:ea typeface="Calibri"/>
                <a:cs typeface="Calibri"/>
                <a:sym typeface="Calibri"/>
              </a:rPr>
              <a:t> and we can see that it varies a bit for the different technologies.  First of all, we are collecting information about the investment cost</a:t>
            </a:r>
            <a:r>
              <a:rPr lang="en-US" sz="1200" b="0" i="0" u="none" strike="noStrike" cap="none" baseline="0" dirty="0">
                <a:solidFill>
                  <a:schemeClr val="dk1"/>
                </a:solidFill>
                <a:effectLst/>
                <a:latin typeface="Calibri"/>
                <a:ea typeface="Calibri"/>
                <a:cs typeface="Calibri"/>
                <a:sym typeface="Calibri"/>
              </a:rPr>
              <a:t>, </a:t>
            </a:r>
            <a:r>
              <a:rPr lang="en-US" dirty="0"/>
              <a:t>in dollars</a:t>
            </a:r>
            <a:r>
              <a:rPr lang="en-US" sz="1200" b="0" i="0" u="none" strike="noStrike" cap="none" dirty="0">
                <a:solidFill>
                  <a:schemeClr val="dk1"/>
                </a:solidFill>
                <a:effectLst/>
                <a:latin typeface="Calibri"/>
                <a:ea typeface="Calibri"/>
                <a:cs typeface="Calibri"/>
                <a:sym typeface="Calibri"/>
              </a:rPr>
              <a:t> per kilowatt of installed capacity, for the different technologies. We can see in the table that a mini-grid</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diesel generator </a:t>
            </a:r>
            <a:r>
              <a:rPr lang="en-US" dirty="0"/>
              <a:t>costs</a:t>
            </a:r>
            <a:r>
              <a:rPr lang="en-US" sz="1200" b="0" i="0" u="none" strike="noStrike" cap="none" dirty="0">
                <a:solidFill>
                  <a:schemeClr val="dk1"/>
                </a:solidFill>
                <a:effectLst/>
                <a:latin typeface="Calibri"/>
                <a:ea typeface="Calibri"/>
                <a:cs typeface="Calibri"/>
                <a:sym typeface="Calibri"/>
              </a:rPr>
              <a:t> on average 721 dollars per kilowatt of installed capacity.</a:t>
            </a:r>
            <a:endParaRPr lang="en-US" sz="1200" b="0" i="0" u="none" strike="noStrike" cap="none" dirty="0">
              <a:solidFill>
                <a:schemeClr val="dk1"/>
              </a:solidFill>
              <a:effectLst/>
              <a:latin typeface="Calibri"/>
              <a:ea typeface="Calibri"/>
              <a:cs typeface="Calibri"/>
            </a:endParaRPr>
          </a:p>
          <a:p>
            <a:pPr marL="0" indent="0"/>
            <a:r>
              <a:rPr lang="en-US" sz="1200" b="0" i="0" u="none" strike="noStrike" cap="none" dirty="0">
                <a:solidFill>
                  <a:schemeClr val="dk1"/>
                </a:solidFill>
                <a:effectLst/>
                <a:latin typeface="Calibri"/>
                <a:ea typeface="Calibri"/>
                <a:cs typeface="Calibri"/>
                <a:sym typeface="Calibri"/>
              </a:rPr>
              <a:t>To</a:t>
            </a:r>
            <a:r>
              <a:rPr lang="en-US" sz="1200" b="0" i="0" u="none" strike="noStrike" cap="none" baseline="0" dirty="0">
                <a:solidFill>
                  <a:schemeClr val="dk1"/>
                </a:solidFill>
                <a:effectLst/>
                <a:latin typeface="Calibri"/>
                <a:ea typeface="Calibri"/>
                <a:cs typeface="Calibri"/>
                <a:sym typeface="Calibri"/>
              </a:rPr>
              <a:t> determine the right power plant related cost </a:t>
            </a:r>
            <a:r>
              <a:rPr lang="en-US" sz="1200" b="0" i="0" u="none" strike="noStrike" cap="none" dirty="0">
                <a:solidFill>
                  <a:schemeClr val="dk1"/>
                </a:solidFill>
                <a:effectLst/>
                <a:latin typeface="Calibri"/>
                <a:ea typeface="Calibri"/>
                <a:cs typeface="Calibri"/>
                <a:sym typeface="Calibri"/>
              </a:rPr>
              <a:t>we define</a:t>
            </a:r>
            <a:r>
              <a:rPr lang="en-US" sz="1200" b="0" i="0" u="none" strike="noStrike" cap="none" baseline="0" dirty="0">
                <a:solidFill>
                  <a:schemeClr val="dk1"/>
                </a:solidFill>
                <a:effectLst/>
                <a:latin typeface="Calibri"/>
                <a:ea typeface="Calibri"/>
                <a:cs typeface="Calibri"/>
                <a:sym typeface="Calibri"/>
              </a:rPr>
              <a:t> a </a:t>
            </a:r>
            <a:r>
              <a:rPr lang="en-US" sz="1200" b="0" i="0" u="none" strike="noStrike" cap="none" dirty="0">
                <a:solidFill>
                  <a:schemeClr val="dk1"/>
                </a:solidFill>
                <a:effectLst/>
                <a:latin typeface="Calibri"/>
                <a:ea typeface="Calibri"/>
                <a:cs typeface="Calibri"/>
                <a:sym typeface="Calibri"/>
              </a:rPr>
              <a:t>typical plant capacity. The OnSSET model is able to take different plant capacities into account.</a:t>
            </a:r>
            <a:r>
              <a:rPr lang="en-US" sz="1200" b="0" i="0" u="none" strike="noStrike" cap="none" baseline="0" dirty="0">
                <a:solidFill>
                  <a:schemeClr val="dk1"/>
                </a:solidFill>
                <a:effectLst/>
                <a:latin typeface="Calibri"/>
                <a:ea typeface="Calibri"/>
                <a:cs typeface="Calibri"/>
                <a:sym typeface="Calibri"/>
              </a:rPr>
              <a:t> The cost per kilowatt</a:t>
            </a:r>
            <a:r>
              <a:rPr lang="en-US" dirty="0"/>
              <a:t> of</a:t>
            </a:r>
            <a:r>
              <a:rPr lang="en-US" sz="1200" b="0" i="0" u="none" strike="noStrike" cap="none" baseline="0" dirty="0">
                <a:solidFill>
                  <a:schemeClr val="dk1"/>
                </a:solidFill>
                <a:effectLst/>
                <a:latin typeface="Calibri"/>
                <a:ea typeface="Calibri"/>
                <a:cs typeface="Calibri"/>
                <a:sym typeface="Calibri"/>
              </a:rPr>
              <a:t> installed capacity is normally lower for the larger system </a:t>
            </a:r>
            <a:r>
              <a:rPr lang="en-US" sz="1200" b="0" i="0" u="none" strike="noStrike" cap="none" dirty="0">
                <a:solidFill>
                  <a:schemeClr val="dk1"/>
                </a:solidFill>
                <a:effectLst/>
                <a:latin typeface="Calibri"/>
                <a:ea typeface="Calibri"/>
                <a:cs typeface="Calibri"/>
                <a:sym typeface="Calibri"/>
              </a:rPr>
              <a:t>due to economies of scale. This is especially true for solar PV </a:t>
            </a:r>
            <a:r>
              <a:rPr lang="en-US" dirty="0"/>
              <a:t>stand-alone</a:t>
            </a:r>
            <a:r>
              <a:rPr lang="en-US" sz="1200" b="0" i="0" u="none" strike="noStrike" cap="none" dirty="0">
                <a:solidFill>
                  <a:schemeClr val="dk1"/>
                </a:solidFill>
                <a:effectLst/>
                <a:latin typeface="Calibri"/>
                <a:ea typeface="Calibri"/>
                <a:cs typeface="Calibri"/>
                <a:sym typeface="Calibri"/>
              </a:rPr>
              <a:t> systems.</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The second cost we</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consider</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is the operation and maintenance cost. We define it as a </a:t>
            </a:r>
            <a:r>
              <a:rPr lang="en-US" dirty="0"/>
              <a:t>per cent </a:t>
            </a:r>
            <a:r>
              <a:rPr lang="en-US" sz="1200" b="0" i="0" u="none" strike="noStrike" cap="none" dirty="0">
                <a:solidFill>
                  <a:schemeClr val="dk1"/>
                </a:solidFill>
                <a:effectLst/>
                <a:latin typeface="Calibri"/>
                <a:ea typeface="Calibri"/>
                <a:cs typeface="Calibri"/>
                <a:sym typeface="Calibri"/>
              </a:rPr>
              <a:t>of the investment cost per year.</a:t>
            </a:r>
            <a:r>
              <a:rPr lang="en-US" dirty="0"/>
              <a:t> </a:t>
            </a:r>
            <a:endParaRPr lang="en-US" sz="1200" b="0" i="0" u="none" strike="noStrike" cap="none" dirty="0">
              <a:solidFill>
                <a:schemeClr val="dk1"/>
              </a:solidFill>
              <a:effectLst/>
              <a:latin typeface="Calibri"/>
              <a:ea typeface="Calibri"/>
              <a:cs typeface="Calibri"/>
            </a:endParaRPr>
          </a:p>
          <a:p>
            <a:pPr marL="0" lvl="0" indent="0" algn="l" rtl="0">
              <a:spcBef>
                <a:spcPts val="0"/>
              </a:spcBef>
              <a:spcAft>
                <a:spcPts val="0"/>
              </a:spcAft>
              <a:buNone/>
            </a:pP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Next, we collect information about fuel cost in dollars per </a:t>
            </a:r>
            <a:r>
              <a:rPr lang="en-GB" noProof="0" dirty="0"/>
              <a:t>litre</a:t>
            </a:r>
            <a:r>
              <a:rPr lang="en-US" sz="1200" b="0" i="0" u="none" strike="noStrike" cap="none" dirty="0">
                <a:solidFill>
                  <a:schemeClr val="dk1"/>
                </a:solidFill>
                <a:effectLst/>
                <a:latin typeface="Calibri"/>
                <a:ea typeface="Calibri"/>
                <a:cs typeface="Calibri"/>
                <a:sym typeface="Calibri"/>
              </a:rPr>
              <a:t>. In addition to the</a:t>
            </a:r>
            <a:r>
              <a:rPr lang="en-US" sz="1200" b="0" i="0" u="none" strike="noStrike" cap="none" baseline="0" dirty="0">
                <a:solidFill>
                  <a:schemeClr val="dk1"/>
                </a:solidFill>
                <a:effectLst/>
                <a:latin typeface="Calibri"/>
                <a:ea typeface="Calibri"/>
                <a:cs typeface="Calibri"/>
                <a:sym typeface="Calibri"/>
              </a:rPr>
              <a:t> fuel cost,</a:t>
            </a:r>
            <a:r>
              <a:rPr lang="en-US" sz="1200" b="0" i="0" u="none" strike="noStrike" cap="none" dirty="0">
                <a:solidFill>
                  <a:schemeClr val="dk1"/>
                </a:solidFill>
                <a:effectLst/>
                <a:latin typeface="Calibri"/>
                <a:ea typeface="Calibri"/>
                <a:cs typeface="Calibri"/>
                <a:sym typeface="Calibri"/>
              </a:rPr>
              <a:t> the model also calculates a transportation cost for more remote settlements.</a:t>
            </a:r>
            <a:r>
              <a:rPr lang="en-US" sz="1200" b="0" i="0" u="none" strike="noStrike" cap="none" baseline="0" dirty="0">
                <a:solidFill>
                  <a:schemeClr val="dk1"/>
                </a:solidFill>
                <a:effectLst/>
                <a:latin typeface="Calibri"/>
                <a:ea typeface="Calibri"/>
                <a:cs typeface="Calibri"/>
                <a:sym typeface="Calibri"/>
              </a:rPr>
              <a:t> This means that</a:t>
            </a:r>
            <a:r>
              <a:rPr lang="en-US" sz="1200" b="0" i="0" u="none" strike="noStrike" cap="none" dirty="0">
                <a:solidFill>
                  <a:schemeClr val="dk1"/>
                </a:solidFill>
                <a:effectLst/>
                <a:latin typeface="Calibri"/>
                <a:ea typeface="Calibri"/>
                <a:cs typeface="Calibri"/>
                <a:sym typeface="Calibri"/>
              </a:rPr>
              <a:t> the cost of diesel will increase a bit depending on the cost of transporting diesel there. And we can see that for all of the other technologies, we do not have a fuel cost. This is because the renewable energy resource does</a:t>
            </a:r>
            <a:r>
              <a:rPr lang="en-US" sz="1200" b="0" i="0" u="none" strike="noStrike" cap="none" baseline="0" dirty="0">
                <a:solidFill>
                  <a:schemeClr val="dk1"/>
                </a:solidFill>
                <a:effectLst/>
                <a:latin typeface="Calibri"/>
                <a:ea typeface="Calibri"/>
                <a:cs typeface="Calibri"/>
                <a:sym typeface="Calibri"/>
              </a:rPr>
              <a:t> not have any fuel cost.</a:t>
            </a:r>
            <a:endParaRPr lang="en-US" dirty="0"/>
          </a:p>
          <a:p>
            <a:pPr marL="0" lvl="0" indent="0" algn="l" rtl="0">
              <a:spcBef>
                <a:spcPts val="0"/>
              </a:spcBef>
              <a:spcAft>
                <a:spcPts val="0"/>
              </a:spcAft>
              <a:buNone/>
            </a:pPr>
            <a:endParaRPr dirty="0"/>
          </a:p>
        </p:txBody>
      </p:sp>
      <p:sp>
        <p:nvSpPr>
          <p:cNvPr id="295" name="Google Shape;29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dirty="0"/>
          </a:p>
        </p:txBody>
      </p:sp>
    </p:spTree>
    <p:extLst>
      <p:ext uri="{BB962C8B-B14F-4D97-AF65-F5344CB8AC3E}">
        <p14:creationId xmlns:p14="http://schemas.microsoft.com/office/powerpoint/2010/main" val="3279819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dirty="0"/>
              <a:t>Now we are going to look at the efficiency of the generator. We</a:t>
            </a:r>
            <a:r>
              <a:rPr lang="en-US" baseline="0" dirty="0"/>
              <a:t> </a:t>
            </a:r>
            <a:r>
              <a:rPr lang="en-US" dirty="0"/>
              <a:t>include the efficiency for the diesel technologies, but not for the renewable technologies. The reason is that we use</a:t>
            </a:r>
            <a:r>
              <a:rPr lang="en-US" baseline="0" dirty="0"/>
              <a:t> </a:t>
            </a:r>
            <a:r>
              <a:rPr lang="en-US" dirty="0"/>
              <a:t>the efficiency to calculate how much fuel is needed to generate the required electricity. As we don’t have a fuel cost for hydro, solar, or wind technologies, we do not need the efficiency for those. </a:t>
            </a:r>
          </a:p>
          <a:p>
            <a:pPr marL="0" lvl="0" indent="0" algn="l" rtl="0">
              <a:spcBef>
                <a:spcPts val="0"/>
              </a:spcBef>
              <a:spcAft>
                <a:spcPts val="0"/>
              </a:spcAft>
              <a:buNone/>
            </a:pPr>
            <a:endParaRPr lang="en-US" dirty="0"/>
          </a:p>
          <a:p>
            <a:pPr marL="0" indent="0"/>
            <a:r>
              <a:rPr lang="en-US" dirty="0"/>
              <a:t>However,</a:t>
            </a:r>
            <a:r>
              <a:rPr lang="en-US" baseline="0" dirty="0"/>
              <a:t> we define </a:t>
            </a:r>
            <a:r>
              <a:rPr lang="en-US" dirty="0"/>
              <a:t>the capacity factors for the renewable</a:t>
            </a:r>
            <a:r>
              <a:rPr lang="en-US" baseline="0" dirty="0"/>
              <a:t> technologies. The capacity factor </a:t>
            </a:r>
            <a:r>
              <a:rPr lang="en-US" dirty="0"/>
              <a:t>relates to how much electricity can be generated in a year compared to the maximum</a:t>
            </a:r>
            <a:r>
              <a:rPr lang="en-US" baseline="0" dirty="0"/>
              <a:t> generation (which is the </a:t>
            </a:r>
            <a:r>
              <a:rPr lang="en-US" dirty="0"/>
              <a:t>maximum capacity multiplied by number of</a:t>
            </a:r>
            <a:r>
              <a:rPr lang="en-US" baseline="0" dirty="0"/>
              <a:t> </a:t>
            </a:r>
            <a:r>
              <a:rPr lang="en-US" dirty="0"/>
              <a:t>hours per year). </a:t>
            </a:r>
          </a:p>
          <a:p>
            <a:pPr marL="0" indent="0"/>
            <a:r>
              <a:rPr lang="en-US" dirty="0"/>
              <a:t>We estimate that a diesel generator can produce up to 70 per cent of full capacity.</a:t>
            </a:r>
            <a:r>
              <a:rPr lang="en-US" baseline="0" dirty="0"/>
              <a:t> T</a:t>
            </a:r>
            <a:r>
              <a:rPr lang="en-US" dirty="0"/>
              <a:t>he reason</a:t>
            </a:r>
            <a:r>
              <a:rPr lang="en-US" baseline="0" dirty="0"/>
              <a:t> </a:t>
            </a:r>
            <a:r>
              <a:rPr lang="en-US" dirty="0"/>
              <a:t>we don't expect the diesel generators to operate at their full capacity all of the time is partly due to operational maintenance and other downtime. </a:t>
            </a:r>
          </a:p>
        </p:txBody>
      </p:sp>
      <p:sp>
        <p:nvSpPr>
          <p:cNvPr id="295" name="Google Shape;29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dirty="0"/>
          </a:p>
        </p:txBody>
      </p:sp>
    </p:spTree>
    <p:extLst>
      <p:ext uri="{BB962C8B-B14F-4D97-AF65-F5344CB8AC3E}">
        <p14:creationId xmlns:p14="http://schemas.microsoft.com/office/powerpoint/2010/main" val="3966185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If we focus</a:t>
            </a:r>
            <a:r>
              <a:rPr lang="en-US" baseline="0" dirty="0"/>
              <a:t> on </a:t>
            </a:r>
            <a:r>
              <a:rPr lang="en-US" dirty="0"/>
              <a:t>the renewable technologies instead, the capacity factor relates</a:t>
            </a:r>
            <a:r>
              <a:rPr lang="en-US" baseline="0" dirty="0"/>
              <a:t> to the availability of the energy </a:t>
            </a:r>
            <a:r>
              <a:rPr lang="en-US" dirty="0"/>
              <a:t>resources. For solar panels, for example, the sun is not always shining, so it cannot always produce electricity. In addition</a:t>
            </a:r>
            <a:r>
              <a:rPr lang="en-US" baseline="0" dirty="0"/>
              <a:t>, </a:t>
            </a:r>
            <a:r>
              <a:rPr lang="en-US" dirty="0"/>
              <a:t>during the day it will produce at its maximum capacity,</a:t>
            </a:r>
            <a:r>
              <a:rPr lang="en-US" baseline="0" dirty="0"/>
              <a:t> but </a:t>
            </a:r>
            <a:r>
              <a:rPr lang="en-US" dirty="0"/>
              <a:t>in the mornings or late afternoons</a:t>
            </a:r>
            <a:r>
              <a:rPr lang="en-US" baseline="0" dirty="0"/>
              <a:t> i</a:t>
            </a:r>
            <a:r>
              <a:rPr lang="en-US" dirty="0"/>
              <a:t>t might produce electricity, but below its maximum capacity because the solar resource is not as strong. During nighttime, the PV panels will not produce electricity at all. This means that the capacity factor for these renewable technologies</a:t>
            </a:r>
            <a:r>
              <a:rPr lang="en-US" baseline="0" dirty="0"/>
              <a:t> are dynamic in the </a:t>
            </a:r>
            <a:r>
              <a:rPr lang="en-US" dirty="0"/>
              <a:t>OnSSET tool.</a:t>
            </a:r>
            <a:r>
              <a:rPr lang="en-US" baseline="0" dirty="0"/>
              <a:t> We calculate </a:t>
            </a:r>
            <a:r>
              <a:rPr lang="en-US" dirty="0"/>
              <a:t>depending on the local resource availability from the geospatial data. </a:t>
            </a:r>
          </a:p>
          <a:p>
            <a:pPr marL="0" indent="0"/>
            <a:r>
              <a:rPr lang="en-US" dirty="0"/>
              <a:t>Finally, we need to define the technology lifetime.</a:t>
            </a:r>
            <a:r>
              <a:rPr lang="en-US" baseline="0" dirty="0"/>
              <a:t> As an example</a:t>
            </a:r>
            <a:r>
              <a:rPr lang="en-US" dirty="0"/>
              <a:t>,</a:t>
            </a:r>
            <a:r>
              <a:rPr lang="en-US" baseline="0" dirty="0"/>
              <a:t> w</a:t>
            </a:r>
            <a:r>
              <a:rPr lang="en-US" dirty="0"/>
              <a:t>e can expect PV panels, for example, to produce electricity for 20–25 years.</a:t>
            </a:r>
          </a:p>
        </p:txBody>
      </p:sp>
      <p:sp>
        <p:nvSpPr>
          <p:cNvPr id="295" name="Google Shape;29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dirty="0"/>
          </a:p>
        </p:txBody>
      </p:sp>
    </p:spTree>
    <p:extLst>
      <p:ext uri="{BB962C8B-B14F-4D97-AF65-F5344CB8AC3E}">
        <p14:creationId xmlns:p14="http://schemas.microsoft.com/office/powerpoint/2010/main" val="20187959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p>
        </p:txBody>
      </p:sp>
      <p:pic>
        <p:nvPicPr>
          <p:cNvPr id="6" name="Picture 5"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37071" y="0"/>
            <a:ext cx="12192000" cy="6858000"/>
          </a:xfrm>
          <a:prstGeom prst="rect">
            <a:avLst/>
          </a:prstGeom>
        </p:spPr>
      </p:pic>
      <p:sp>
        <p:nvSpPr>
          <p:cNvPr id="9"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81644340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endParaRPr lang="en-SE"/>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421041307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endParaRPr lang="en-SE"/>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122452932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endParaRPr lang="en-SE"/>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293611989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endParaRPr lang="en-SE"/>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360661348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p>
        </p:txBody>
      </p:sp>
    </p:spTree>
    <p:extLst>
      <p:ext uri="{BB962C8B-B14F-4D97-AF65-F5344CB8AC3E}">
        <p14:creationId xmlns:p14="http://schemas.microsoft.com/office/powerpoint/2010/main" val="266987890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2C2D5F-EA7C-6946-8E8C-7B84A7CCE148}"/>
              </a:ext>
            </a:extLst>
          </p:cNvPr>
          <p:cNvSpPr>
            <a:spLocks noGrp="1"/>
          </p:cNvSpPr>
          <p:nvPr>
            <p:ph type="title"/>
          </p:nvPr>
        </p:nvSpPr>
        <p:spPr/>
        <p:txBody>
          <a:bodyPr/>
          <a:lstStyle/>
          <a:p>
            <a:r>
              <a:rPr lang="en-US"/>
              <a:t>Click to edit Master title style</a:t>
            </a:r>
            <a:endParaRPr lang="en-GB" dirty="0"/>
          </a:p>
        </p:txBody>
      </p:sp>
      <p:sp>
        <p:nvSpPr>
          <p:cNvPr id="4" name="Platshållare för datum 3">
            <a:extLst>
              <a:ext uri="{FF2B5EF4-FFF2-40B4-BE49-F238E27FC236}">
                <a16:creationId xmlns:a16="http://schemas.microsoft.com/office/drawing/2014/main" id="{142A2319-CD13-BE4D-9C63-5A9EBFDCEC17}"/>
              </a:ext>
            </a:extLst>
          </p:cNvPr>
          <p:cNvSpPr>
            <a:spLocks noGrp="1"/>
          </p:cNvSpPr>
          <p:nvPr>
            <p:ph type="dt" sz="half" idx="11"/>
          </p:nvPr>
        </p:nvSpPr>
        <p:spPr/>
        <p:txBody>
          <a:bodyPr/>
          <a:lstStyle/>
          <a:p>
            <a:endParaRPr lang="en-US" dirty="0"/>
          </a:p>
        </p:txBody>
      </p:sp>
      <p:sp>
        <p:nvSpPr>
          <p:cNvPr id="5" name="Platshållare för bildnummer 4">
            <a:extLst>
              <a:ext uri="{FF2B5EF4-FFF2-40B4-BE49-F238E27FC236}">
                <a16:creationId xmlns:a16="http://schemas.microsoft.com/office/drawing/2014/main" id="{47540BA4-CF98-2846-8D40-8EA647BCD6B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sv-SE" smtClean="0"/>
              <a:t>‹#›</a:t>
            </a:fld>
            <a:endParaRPr lang="sv-SE" dirty="0"/>
          </a:p>
        </p:txBody>
      </p:sp>
      <p:sp>
        <p:nvSpPr>
          <p:cNvPr id="11" name="Platshållare för innehåll 10">
            <a:extLst>
              <a:ext uri="{FF2B5EF4-FFF2-40B4-BE49-F238E27FC236}">
                <a16:creationId xmlns:a16="http://schemas.microsoft.com/office/drawing/2014/main" id="{C55E1E5B-E1F9-C645-91AF-7753BF8D8EB5}"/>
              </a:ext>
            </a:extLst>
          </p:cNvPr>
          <p:cNvSpPr>
            <a:spLocks noGrp="1"/>
          </p:cNvSpPr>
          <p:nvPr>
            <p:ph sz="quarter" idx="13"/>
          </p:nvPr>
        </p:nvSpPr>
        <p:spPr>
          <a:xfrm>
            <a:off x="1416000" y="1483200"/>
            <a:ext cx="10079565" cy="4816000"/>
          </a:xfrm>
        </p:spPr>
        <p:txBody>
          <a:bodyPr/>
          <a:lstStyle>
            <a:lvl1pPr>
              <a:defRPr sz="2133"/>
            </a:lvl1pPr>
            <a:lvl2pPr>
              <a:defRPr sz="1867"/>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9130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6" name="Picture 5">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22342002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dirty="0"/>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8" name="Picture 7"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2"/>
          <a:stretch>
            <a:fillRect/>
          </a:stretch>
        </p:blipFill>
        <p:spPr>
          <a:xfrm>
            <a:off x="-3565" y="-1605"/>
            <a:ext cx="12192000" cy="6858000"/>
          </a:xfrm>
          <a:prstGeom prst="rect">
            <a:avLst/>
          </a:prstGeom>
        </p:spPr>
      </p:pic>
      <p:sp>
        <p:nvSpPr>
          <p:cNvPr id="9"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6287964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6" name="Picture 5">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93656663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endParaRPr lang="en-SE"/>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274483816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endParaRPr lang="en-SE"/>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74330275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endParaRPr lang="en-SE"/>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SE"/>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381255073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endParaRPr lang="en-SE"/>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SE"/>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5301785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endParaRPr lang="en-SE"/>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SE"/>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286189126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SE"/>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E"/>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SE" smtClean="0"/>
              <a:t>‹#›</a:t>
            </a:fld>
            <a:endParaRPr lang="en-SE"/>
          </a:p>
        </p:txBody>
      </p:sp>
      <p:pic>
        <p:nvPicPr>
          <p:cNvPr id="7" name="Picture 6"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17"/>
          <a:stretch>
            <a:fillRect/>
          </a:stretch>
        </p:blipFill>
        <p:spPr>
          <a:xfrm>
            <a:off x="0" y="0"/>
            <a:ext cx="12192000" cy="6858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17"/>
          <a:stretch>
            <a:fillRect/>
          </a:stretch>
        </p:blipFill>
        <p:spPr>
          <a:xfrm>
            <a:off x="0" y="0"/>
            <a:ext cx="12192000" cy="6858000"/>
          </a:xfrm>
          <a:prstGeom prst="rect">
            <a:avLst/>
          </a:prstGeom>
        </p:spPr>
      </p:pic>
    </p:spTree>
    <p:extLst>
      <p:ext uri="{BB962C8B-B14F-4D97-AF65-F5344CB8AC3E}">
        <p14:creationId xmlns:p14="http://schemas.microsoft.com/office/powerpoint/2010/main" val="59372393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74" r:id="rId14"/>
    <p:sldLayoutId id="2147483675"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hyperlink" Target="https://doi.org/10.5281/zenodo.4574031" TargetMode="External"/><Relationship Id="rId3" Type="http://schemas.openxmlformats.org/officeDocument/2006/relationships/slideLayout" Target="../slideLayouts/slideLayout3.xml"/><Relationship Id="rId7" Type="http://schemas.openxmlformats.org/officeDocument/2006/relationships/hyperlink" Target="http://www.onsset.org/uploads/1/8/5/0/18504136/electrification_pathways_for_benin.pdf"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notesSlide" Target="../notesSlides/notesSlide12.xml"/><Relationship Id="rId9" Type="http://schemas.openxmlformats.org/officeDocument/2006/relationships/hyperlink" Target="https://creativecommons.org/licenses/by/4.0/legalcode"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file:///\\teaching_kit\courses\module_2\Lecture%25203"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doi.org/10.5281/zenodo.4574031" TargetMode="External"/><Relationship Id="rId3" Type="http://schemas.openxmlformats.org/officeDocument/2006/relationships/slideLayout" Target="../slideLayouts/slideLayout3.xml"/><Relationship Id="rId7" Type="http://schemas.openxmlformats.org/officeDocument/2006/relationships/hyperlink" Target="http://www.onsset.org/uploads/1/8/5/0/18504136/electrification_pathways_for_benin.pdf"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notesSlide" Target="../notesSlides/notesSlide14.xml"/><Relationship Id="rId9" Type="http://schemas.openxmlformats.org/officeDocument/2006/relationships/hyperlink" Target="https://creativecommons.org/licenses/by/4.0/legalcode"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creativecommons.org/licenses/by/3.0/"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doi.org/10.1088/1748-9326/aa7b29" TargetMode="External"/><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creativecommons.org/licenses/by/3.0/" TargetMode="External"/><Relationship Id="rId5" Type="http://schemas.openxmlformats.org/officeDocument/2006/relationships/hyperlink" Target="https://doi.org/10.1088/1748-9326/aa7b29" TargetMode="Externa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3.xml"/><Relationship Id="rId7" Type="http://schemas.openxmlformats.org/officeDocument/2006/relationships/hyperlink" Target="https://doi.org/10.5281/zenodo.4574031"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notesSlide" Target="../notesSlides/notesSlide17.xml"/><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3.xml"/><Relationship Id="rId7" Type="http://schemas.openxmlformats.org/officeDocument/2006/relationships/hyperlink" Target="https://doi.org/10.5281/zenodo.4574031"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3.jpg"/><Relationship Id="rId5" Type="http://schemas.openxmlformats.org/officeDocument/2006/relationships/image" Target="../media/image11.png"/><Relationship Id="rId4" Type="http://schemas.openxmlformats.org/officeDocument/2006/relationships/notesSlide" Target="../notesSlides/notesSlide18.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hyperlink" Target="file:///\\teaching_kit\courses\module_2\Lecture%25203"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14.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creativecommons.org/licenses/by/3.0/" TargetMode="Externa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doi.org/10.1088/1748-9326/aa7b29" TargetMode="External"/><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3.xml"/><Relationship Id="rId7" Type="http://schemas.openxmlformats.org/officeDocument/2006/relationships/hyperlink" Target="https://doi.org/10.5281/zenodo.4574031"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5.jpg"/><Relationship Id="rId5" Type="http://schemas.openxmlformats.org/officeDocument/2006/relationships/image" Target="../media/image11.png"/><Relationship Id="rId4" Type="http://schemas.openxmlformats.org/officeDocument/2006/relationships/notesSlide" Target="../notesSlides/notesSlide21.xml"/><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5676" TargetMode="External"/><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5676" TargetMode="External"/><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2" Type="http://schemas.openxmlformats.org/officeDocument/2006/relationships/hyperlink" Target="file:///\\teaching_kit\courses\module_2\Lecture%25203"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hyperlink" Target="https://www.open.edu/openlearncreate/mod/quiz/view.php?id=173664"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creativecommons.org/licenses/by/3.0/"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doi.org/10.1088/1748-9326/aa7b29" TargetMode="External"/><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doi.org/10.5281/zenodo.4574031" TargetMode="External"/><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hyperlink" Target="https://onsset.github.io/teaching_kit/courses/module_2/Lecture%203/"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6" name="Picture 5" descr="A picture containing calendar&#10;&#10;Description automatically generated">
            <a:extLst>
              <a:ext uri="{FF2B5EF4-FFF2-40B4-BE49-F238E27FC236}">
                <a16:creationId xmlns:a16="http://schemas.microsoft.com/office/drawing/2014/main" id="{69C24605-825E-7144-93F3-0C341C276EB0}"/>
              </a:ext>
            </a:extLst>
          </p:cNvPr>
          <p:cNvPicPr>
            <a:picLocks noChangeAspect="1"/>
          </p:cNvPicPr>
          <p:nvPr/>
        </p:nvPicPr>
        <p:blipFill>
          <a:blip r:embed="rId5"/>
          <a:stretch>
            <a:fillRect/>
          </a:stretch>
        </p:blipFill>
        <p:spPr>
          <a:xfrm>
            <a:off x="0" y="11916"/>
            <a:ext cx="12192000" cy="6858000"/>
          </a:xfrm>
          <a:prstGeom prst="rect">
            <a:avLst/>
          </a:prstGeom>
        </p:spPr>
      </p:pic>
      <p:sp>
        <p:nvSpPr>
          <p:cNvPr id="9" name="TextBox 1">
            <a:extLst>
              <a:ext uri="{FF2B5EF4-FFF2-40B4-BE49-F238E27FC236}">
                <a16:creationId xmlns:a16="http://schemas.microsoft.com/office/drawing/2014/main" id="{3410D499-811D-0E4E-8AE7-D5C11D7D08A1}"/>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7" name="TextBox 6">
            <a:extLst>
              <a:ext uri="{FF2B5EF4-FFF2-40B4-BE49-F238E27FC236}">
                <a16:creationId xmlns:a16="http://schemas.microsoft.com/office/drawing/2014/main" id="{99DEA05E-3DE2-714D-9D7C-D14D82DB9D79}"/>
              </a:ext>
            </a:extLst>
          </p:cNvPr>
          <p:cNvSpPr txBox="1"/>
          <p:nvPr/>
        </p:nvSpPr>
        <p:spPr>
          <a:xfrm>
            <a:off x="634414" y="4112142"/>
            <a:ext cx="5801228"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5 </a:t>
            </a:r>
          </a:p>
          <a:p>
            <a:r>
              <a:rPr lang="en-ZA" sz="4400" b="1" dirty="0">
                <a:latin typeface="Open Sans ExtraBold"/>
                <a:ea typeface="Open Sans ExtraBold" panose="020B0606030504020204" pitchFamily="34" charset="0"/>
                <a:cs typeface="Open Sans ExtraBold" panose="020B0606030504020204" pitchFamily="34" charset="0"/>
              </a:rPr>
              <a:t>GEP SCENARIO BUILDING</a:t>
            </a:r>
            <a:endParaRPr lang="en-US" sz="4400" b="1" dirty="0">
              <a:latin typeface="Open Sans ExtraBold"/>
              <a:ea typeface="Open Sans ExtraBold" panose="020B0606030504020204" pitchFamily="34" charset="0"/>
              <a:cs typeface="Open Sans ExtraBold" panose="020B0606030504020204" pitchFamily="34" charset="0"/>
            </a:endParaRPr>
          </a:p>
        </p:txBody>
      </p:sp>
      <p:sp>
        <p:nvSpPr>
          <p:cNvPr id="8" name="TextBox 7">
            <a:extLst>
              <a:ext uri="{FF2B5EF4-FFF2-40B4-BE49-F238E27FC236}">
                <a16:creationId xmlns:a16="http://schemas.microsoft.com/office/drawing/2014/main" id="{7A64E691-7814-FE47-A332-0A7257AB0132}"/>
              </a:ext>
            </a:extLst>
          </p:cNvPr>
          <p:cNvSpPr txBox="1"/>
          <p:nvPr/>
        </p:nvSpPr>
        <p:spPr>
          <a:xfrm>
            <a:off x="634414" y="3474444"/>
            <a:ext cx="3002663"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OnSSET/Global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Electrification Platform</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4" name="Oval 3">
            <a:extLst>
              <a:ext uri="{FF2B5EF4-FFF2-40B4-BE49-F238E27FC236}">
                <a16:creationId xmlns:a16="http://schemas.microsoft.com/office/drawing/2014/main" id="{92F9D222-397F-8248-8CC9-0FCC640B402F}"/>
              </a:ext>
            </a:extLst>
          </p:cNvPr>
          <p:cNvSpPr/>
          <p:nvPr/>
        </p:nvSpPr>
        <p:spPr>
          <a:xfrm>
            <a:off x="5140470" y="49785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1.mp3" descr="Track1_Lecture5_Slide1.mp3">
            <a:hlinkClick r:id="" action="ppaction://media"/>
            <a:extLst>
              <a:ext uri="{FF2B5EF4-FFF2-40B4-BE49-F238E27FC236}">
                <a16:creationId xmlns:a16="http://schemas.microsoft.com/office/drawing/2014/main" id="{AA662F57-FF99-A248-94AA-172AA770DA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11835" y="504989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300" name="Google Shape;300;p17"/>
          <p:cNvSpPr txBox="1"/>
          <p:nvPr/>
        </p:nvSpPr>
        <p:spPr>
          <a:xfrm>
            <a:off x="779770" y="1534476"/>
            <a:ext cx="10632460"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Step 3b. Collect country-specific data (Technology specifications &amp; Costs)</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0"/>
              </a:spcBef>
              <a:spcAft>
                <a:spcPts val="0"/>
              </a:spcAft>
              <a:buClr>
                <a:schemeClr val="dk1"/>
              </a:buClr>
              <a:buSzPts val="10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1000"/>
              </a:spcBef>
              <a:spcAft>
                <a:spcPts val="0"/>
              </a:spcAft>
              <a:buClr>
                <a:schemeClr val="dk1"/>
              </a:buClr>
              <a:buSzPts val="27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p:txBody>
      </p:sp>
      <p:graphicFrame>
        <p:nvGraphicFramePr>
          <p:cNvPr id="301" name="Google Shape;301;p17"/>
          <p:cNvGraphicFramePr/>
          <p:nvPr>
            <p:extLst>
              <p:ext uri="{D42A27DB-BD31-4B8C-83A1-F6EECF244321}">
                <p14:modId xmlns:p14="http://schemas.microsoft.com/office/powerpoint/2010/main" val="1384276478"/>
              </p:ext>
            </p:extLst>
          </p:nvPr>
        </p:nvGraphicFramePr>
        <p:xfrm>
          <a:off x="2194034" y="1931275"/>
          <a:ext cx="6341400" cy="4143351"/>
        </p:xfrm>
        <a:graphic>
          <a:graphicData uri="http://schemas.openxmlformats.org/drawingml/2006/table">
            <a:tbl>
              <a:tblPr firstRow="1" firstCol="1" bandRow="1">
                <a:noFill/>
              </a:tblPr>
              <a:tblGrid>
                <a:gridCol w="865568">
                  <a:extLst>
                    <a:ext uri="{9D8B030D-6E8A-4147-A177-3AD203B41FA5}">
                      <a16:colId xmlns:a16="http://schemas.microsoft.com/office/drawing/2014/main" val="20000"/>
                    </a:ext>
                  </a:extLst>
                </a:gridCol>
                <a:gridCol w="706767">
                  <a:extLst>
                    <a:ext uri="{9D8B030D-6E8A-4147-A177-3AD203B41FA5}">
                      <a16:colId xmlns:a16="http://schemas.microsoft.com/office/drawing/2014/main" val="20001"/>
                    </a:ext>
                  </a:extLst>
                </a:gridCol>
                <a:gridCol w="803728">
                  <a:extLst>
                    <a:ext uri="{9D8B030D-6E8A-4147-A177-3AD203B41FA5}">
                      <a16:colId xmlns:a16="http://schemas.microsoft.com/office/drawing/2014/main" val="20002"/>
                    </a:ext>
                  </a:extLst>
                </a:gridCol>
                <a:gridCol w="927382">
                  <a:extLst>
                    <a:ext uri="{9D8B030D-6E8A-4147-A177-3AD203B41FA5}">
                      <a16:colId xmlns:a16="http://schemas.microsoft.com/office/drawing/2014/main" val="20003"/>
                    </a:ext>
                  </a:extLst>
                </a:gridCol>
                <a:gridCol w="715248">
                  <a:extLst>
                    <a:ext uri="{9D8B030D-6E8A-4147-A177-3AD203B41FA5}">
                      <a16:colId xmlns:a16="http://schemas.microsoft.com/office/drawing/2014/main" val="20004"/>
                    </a:ext>
                  </a:extLst>
                </a:gridCol>
                <a:gridCol w="684468">
                  <a:extLst>
                    <a:ext uri="{9D8B030D-6E8A-4147-A177-3AD203B41FA5}">
                      <a16:colId xmlns:a16="http://schemas.microsoft.com/office/drawing/2014/main" val="20005"/>
                    </a:ext>
                  </a:extLst>
                </a:gridCol>
                <a:gridCol w="1081814">
                  <a:extLst>
                    <a:ext uri="{9D8B030D-6E8A-4147-A177-3AD203B41FA5}">
                      <a16:colId xmlns:a16="http://schemas.microsoft.com/office/drawing/2014/main" val="20006"/>
                    </a:ext>
                  </a:extLst>
                </a:gridCol>
                <a:gridCol w="556425">
                  <a:extLst>
                    <a:ext uri="{9D8B030D-6E8A-4147-A177-3AD203B41FA5}">
                      <a16:colId xmlns:a16="http://schemas.microsoft.com/office/drawing/2014/main" val="20007"/>
                    </a:ext>
                  </a:extLst>
                </a:gridCol>
              </a:tblGrid>
              <a:tr h="720584">
                <a:tc>
                  <a:txBody>
                    <a:bodyPr/>
                    <a:lstStyle/>
                    <a:p>
                      <a:pPr marL="0" marR="0" lvl="0" indent="0" algn="ctr" rtl="0">
                        <a:lnSpc>
                          <a:spcPct val="107000"/>
                        </a:lnSpc>
                        <a:spcBef>
                          <a:spcPts val="0"/>
                        </a:spcBef>
                        <a:spcAft>
                          <a:spcPts val="0"/>
                        </a:spcAft>
                        <a:buNone/>
                      </a:pPr>
                      <a:r>
                        <a:rPr lang="en-US" sz="1100" u="none" strike="noStrike" cap="none" dirty="0"/>
                        <a:t>Plant type</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100" u="none" strike="noStrike" cap="none" dirty="0"/>
                        <a:t>Typical Plant capacity  </a:t>
                      </a:r>
                      <a:br>
                        <a:rPr lang="en-US" sz="1100" u="none" strike="noStrike" cap="none" dirty="0"/>
                      </a:br>
                      <a:r>
                        <a:rPr lang="en-US" sz="1100" u="none" strike="noStrike" cap="none" dirty="0"/>
                        <a:t>(kW)</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100" u="none" strike="noStrike" cap="none" dirty="0"/>
                        <a:t>Investment cost ($/kW)</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100" u="none" strike="noStrike" cap="none" dirty="0"/>
                        <a:t>O&amp;M costs (% of investment cost/year)</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100" u="none" strike="noStrike" cap="none" dirty="0"/>
                        <a:t>Fuel cost $/litre </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100" u="none" strike="noStrike" cap="none" dirty="0"/>
                        <a:t>Efficiency</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100" u="none" strike="noStrike" cap="none" dirty="0"/>
                        <a:t>Capacity factor</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100" u="none" strike="noStrike" cap="none" dirty="0"/>
                        <a:t>Life (years)</a:t>
                      </a:r>
                      <a:endParaRPr sz="1500" u="none" strike="noStrike" cap="none" dirty="0">
                        <a:latin typeface="Calibri"/>
                        <a:ea typeface="Calibri"/>
                        <a:cs typeface="Calibri"/>
                        <a:sym typeface="Calibri"/>
                      </a:endParaRPr>
                    </a:p>
                  </a:txBody>
                  <a:tcPr marL="63832" marR="63832" marT="0" marB="0" anchor="ctr"/>
                </a:tc>
                <a:extLst>
                  <a:ext uri="{0D108BD9-81ED-4DB2-BD59-A6C34878D82A}">
                    <a16:rowId xmlns:a16="http://schemas.microsoft.com/office/drawing/2014/main" val="10000"/>
                  </a:ext>
                </a:extLst>
              </a:tr>
              <a:tr h="517135">
                <a:tc>
                  <a:txBody>
                    <a:bodyPr/>
                    <a:lstStyle/>
                    <a:p>
                      <a:pPr marL="0" marR="0" lvl="0" indent="0" algn="ctr" rtl="0">
                        <a:lnSpc>
                          <a:spcPct val="107000"/>
                        </a:lnSpc>
                        <a:spcBef>
                          <a:spcPts val="0"/>
                        </a:spcBef>
                        <a:spcAft>
                          <a:spcPts val="0"/>
                        </a:spcAft>
                        <a:buNone/>
                      </a:pPr>
                      <a:r>
                        <a:rPr lang="en-US" sz="1000" u="none" strike="noStrike" cap="none" dirty="0"/>
                        <a:t>Diesel Genset </a:t>
                      </a:r>
                      <a:endParaRPr sz="1500" u="none" strike="noStrike" cap="none" dirty="0"/>
                    </a:p>
                    <a:p>
                      <a:pPr marL="0" marR="0" lvl="0" indent="0" algn="ctr" rtl="0">
                        <a:lnSpc>
                          <a:spcPct val="107000"/>
                        </a:lnSpc>
                        <a:spcBef>
                          <a:spcPts val="200"/>
                        </a:spcBef>
                        <a:spcAft>
                          <a:spcPts val="0"/>
                        </a:spcAft>
                        <a:buNone/>
                      </a:pPr>
                      <a:r>
                        <a:rPr lang="en-US" sz="1000" u="none" strike="noStrike" cap="none" dirty="0"/>
                        <a:t>Mini-Grid</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b="0" u="none" strike="noStrike" cap="none" dirty="0"/>
                        <a:t>721</a:t>
                      </a:r>
                      <a:endParaRPr sz="1500" b="1" u="none" strike="noStrike" cap="none" baseline="30000"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0.50</a:t>
                      </a:r>
                      <a:endParaRPr sz="1500" b="0" u="none" strike="noStrike" cap="none" dirty="0">
                        <a:solidFill>
                          <a:schemeClr val="dk1"/>
                        </a:solidFill>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33%</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500" u="none" strike="noStrike" cap="none" dirty="0">
                        <a:latin typeface="Calibri"/>
                        <a:ea typeface="Calibri"/>
                        <a:cs typeface="Calibri"/>
                        <a:sym typeface="Calibri"/>
                      </a:endParaRPr>
                    </a:p>
                  </a:txBody>
                  <a:tcPr marL="63832" marR="63832" marT="0" marB="0" anchor="ctr"/>
                </a:tc>
                <a:extLst>
                  <a:ext uri="{0D108BD9-81ED-4DB2-BD59-A6C34878D82A}">
                    <a16:rowId xmlns:a16="http://schemas.microsoft.com/office/drawing/2014/main" val="10001"/>
                  </a:ext>
                </a:extLst>
              </a:tr>
              <a:tr h="371646">
                <a:tc>
                  <a:txBody>
                    <a:bodyPr/>
                    <a:lstStyle/>
                    <a:p>
                      <a:pPr marL="0" marR="0" lvl="0" indent="0" algn="ctr" rtl="0">
                        <a:lnSpc>
                          <a:spcPct val="107000"/>
                        </a:lnSpc>
                        <a:spcBef>
                          <a:spcPts val="0"/>
                        </a:spcBef>
                        <a:spcAft>
                          <a:spcPts val="0"/>
                        </a:spcAft>
                        <a:buNone/>
                      </a:pPr>
                      <a:r>
                        <a:rPr lang="en-US" sz="1000" u="none" strike="noStrike" cap="none" dirty="0"/>
                        <a:t>Small Hydro</a:t>
                      </a:r>
                      <a:endParaRPr sz="1500" u="none" strike="noStrike" cap="none" dirty="0"/>
                    </a:p>
                    <a:p>
                      <a:pPr marL="0" marR="0" lvl="0" indent="0" algn="ctr" rtl="0">
                        <a:lnSpc>
                          <a:spcPct val="107000"/>
                        </a:lnSpc>
                        <a:spcBef>
                          <a:spcPts val="200"/>
                        </a:spcBef>
                        <a:spcAft>
                          <a:spcPts val="0"/>
                        </a:spcAft>
                        <a:buNone/>
                      </a:pPr>
                      <a:r>
                        <a:rPr lang="en-US" sz="1000" u="none" strike="noStrike" cap="none" dirty="0"/>
                        <a:t>Mini-Grid</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1000</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5,000</a:t>
                      </a:r>
                      <a:endParaRPr sz="1500" b="1" u="none" strike="noStrike" cap="none" baseline="30000"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2%</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500" b="0" u="none" strike="noStrike" cap="none" dirty="0">
                        <a:solidFill>
                          <a:schemeClr val="dk1"/>
                        </a:solidFill>
                        <a:latin typeface="Calibri"/>
                        <a:ea typeface="Calibri"/>
                        <a:cs typeface="Calibri"/>
                        <a:sym typeface="Calibri"/>
                      </a:endParaRPr>
                    </a:p>
                  </a:txBody>
                  <a:tcPr marL="63832" marR="63832" marT="0" marB="0"/>
                </a:tc>
                <a:tc>
                  <a:txBody>
                    <a:bodyPr/>
                    <a:lstStyle/>
                    <a:p>
                      <a:pPr marL="0" marR="0" lvl="0" indent="0" algn="ctr" rtl="0">
                        <a:lnSpc>
                          <a:spcPct val="107000"/>
                        </a:lnSpc>
                        <a:spcBef>
                          <a:spcPts val="0"/>
                        </a:spcBef>
                        <a:spcAft>
                          <a:spcPts val="0"/>
                        </a:spcAft>
                        <a:buNone/>
                      </a:pPr>
                      <a:r>
                        <a:rPr lang="en-US" sz="1000" u="none" strike="noStrike" cap="none" dirty="0"/>
                        <a:t>-</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30</a:t>
                      </a:r>
                      <a:endParaRPr sz="1500" u="none" strike="noStrike" cap="none" dirty="0">
                        <a:latin typeface="Calibri"/>
                        <a:ea typeface="Calibri"/>
                        <a:cs typeface="Calibri"/>
                        <a:sym typeface="Calibri"/>
                      </a:endParaRPr>
                    </a:p>
                  </a:txBody>
                  <a:tcPr marL="63832" marR="63832" marT="0" marB="0" anchor="ctr"/>
                </a:tc>
                <a:extLst>
                  <a:ext uri="{0D108BD9-81ED-4DB2-BD59-A6C34878D82A}">
                    <a16:rowId xmlns:a16="http://schemas.microsoft.com/office/drawing/2014/main" val="10002"/>
                  </a:ext>
                </a:extLst>
              </a:tr>
              <a:tr h="690566">
                <a:tc>
                  <a:txBody>
                    <a:bodyPr/>
                    <a:lstStyle/>
                    <a:p>
                      <a:pPr marL="0" marR="0" lvl="0" indent="0" algn="ctr" rtl="0">
                        <a:lnSpc>
                          <a:spcPct val="107000"/>
                        </a:lnSpc>
                        <a:spcBef>
                          <a:spcPts val="0"/>
                        </a:spcBef>
                        <a:spcAft>
                          <a:spcPts val="0"/>
                        </a:spcAft>
                        <a:buNone/>
                      </a:pPr>
                      <a:r>
                        <a:rPr lang="en-US" sz="1000" u="none" strike="noStrike" cap="none" dirty="0"/>
                        <a:t>Solar PV</a:t>
                      </a:r>
                      <a:endParaRPr sz="1500" u="none" strike="noStrike" cap="none" dirty="0"/>
                    </a:p>
                    <a:p>
                      <a:pPr marL="0" marR="0" lvl="0" indent="0" algn="ctr" rtl="0">
                        <a:lnSpc>
                          <a:spcPct val="107000"/>
                        </a:lnSpc>
                        <a:spcBef>
                          <a:spcPts val="200"/>
                        </a:spcBef>
                        <a:spcAft>
                          <a:spcPts val="0"/>
                        </a:spcAft>
                        <a:buNone/>
                      </a:pPr>
                      <a:r>
                        <a:rPr lang="en-US" sz="1000" u="none" strike="noStrike" cap="none" dirty="0"/>
                        <a:t>Mini-Grid</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3,200</a:t>
                      </a:r>
                      <a:endParaRPr sz="1500" b="1" u="none" strike="noStrike" cap="none" baseline="30000" dirty="0"/>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500" b="0" u="none" strike="noStrike" cap="none" dirty="0">
                        <a:solidFill>
                          <a:schemeClr val="dk1"/>
                        </a:solidFill>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Obtained for each grid point depending on solar availability</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20</a:t>
                      </a:r>
                      <a:endParaRPr sz="1500" u="none" strike="noStrike" cap="none" dirty="0">
                        <a:latin typeface="Calibri"/>
                        <a:ea typeface="Calibri"/>
                        <a:cs typeface="Calibri"/>
                        <a:sym typeface="Calibri"/>
                      </a:endParaRPr>
                    </a:p>
                  </a:txBody>
                  <a:tcPr marL="63832" marR="63832" marT="0" marB="0" anchor="ctr"/>
                </a:tc>
                <a:extLst>
                  <a:ext uri="{0D108BD9-81ED-4DB2-BD59-A6C34878D82A}">
                    <a16:rowId xmlns:a16="http://schemas.microsoft.com/office/drawing/2014/main" val="10003"/>
                  </a:ext>
                </a:extLst>
              </a:tr>
              <a:tr h="690566">
                <a:tc>
                  <a:txBody>
                    <a:bodyPr/>
                    <a:lstStyle/>
                    <a:p>
                      <a:pPr marL="0" marR="0" lvl="0" indent="0" algn="ctr" rtl="0">
                        <a:lnSpc>
                          <a:spcPct val="107000"/>
                        </a:lnSpc>
                        <a:spcBef>
                          <a:spcPts val="0"/>
                        </a:spcBef>
                        <a:spcAft>
                          <a:spcPts val="0"/>
                        </a:spcAft>
                        <a:buNone/>
                      </a:pPr>
                      <a:r>
                        <a:rPr lang="en-US" sz="1000" u="none" strike="noStrike" cap="none" dirty="0"/>
                        <a:t>Wind Turbines </a:t>
                      </a:r>
                      <a:endParaRPr sz="1500" u="none" strike="noStrike" cap="none" dirty="0"/>
                    </a:p>
                    <a:p>
                      <a:pPr marL="0" marR="0" lvl="0" indent="0" algn="ctr" rtl="0">
                        <a:lnSpc>
                          <a:spcPct val="107000"/>
                        </a:lnSpc>
                        <a:spcBef>
                          <a:spcPts val="200"/>
                        </a:spcBef>
                        <a:spcAft>
                          <a:spcPts val="0"/>
                        </a:spcAft>
                        <a:buNone/>
                      </a:pPr>
                      <a:r>
                        <a:rPr lang="en-US" sz="1000" u="none" strike="noStrike" cap="none" dirty="0"/>
                        <a:t>Mini-Grid</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3,000</a:t>
                      </a:r>
                      <a:endParaRPr sz="1500" b="1" u="none" strike="noStrike" cap="none" baseline="30000" dirty="0"/>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2%</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500" b="0" u="none" strike="noStrike" cap="none" dirty="0">
                        <a:solidFill>
                          <a:schemeClr val="dk1"/>
                        </a:solidFill>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Obtained for each grid point depending on wind availability</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20</a:t>
                      </a:r>
                      <a:endParaRPr sz="1500" u="none" strike="noStrike" cap="none" dirty="0">
                        <a:latin typeface="Calibri"/>
                        <a:ea typeface="Calibri"/>
                        <a:cs typeface="Calibri"/>
                        <a:sym typeface="Calibri"/>
                      </a:endParaRPr>
                    </a:p>
                  </a:txBody>
                  <a:tcPr marL="63832" marR="63832" marT="0" marB="0" anchor="ctr"/>
                </a:tc>
                <a:extLst>
                  <a:ext uri="{0D108BD9-81ED-4DB2-BD59-A6C34878D82A}">
                    <a16:rowId xmlns:a16="http://schemas.microsoft.com/office/drawing/2014/main" val="10004"/>
                  </a:ext>
                </a:extLst>
              </a:tr>
              <a:tr h="462288">
                <a:tc>
                  <a:txBody>
                    <a:bodyPr/>
                    <a:lstStyle/>
                    <a:p>
                      <a:pPr marL="0" marR="0" lvl="0" indent="0" algn="ctr" rtl="0">
                        <a:lnSpc>
                          <a:spcPct val="107000"/>
                        </a:lnSpc>
                        <a:spcBef>
                          <a:spcPts val="0"/>
                        </a:spcBef>
                        <a:spcAft>
                          <a:spcPts val="0"/>
                        </a:spcAft>
                        <a:buNone/>
                      </a:pPr>
                      <a:r>
                        <a:rPr lang="en-US" sz="1000" u="none" strike="noStrike" cap="none" dirty="0"/>
                        <a:t>Diesel Genset</a:t>
                      </a:r>
                      <a:endParaRPr sz="1500" u="none" strike="noStrike" cap="none" dirty="0"/>
                    </a:p>
                    <a:p>
                      <a:pPr marL="0" marR="0" lvl="0" indent="0" algn="ctr" rtl="0">
                        <a:lnSpc>
                          <a:spcPct val="107000"/>
                        </a:lnSpc>
                        <a:spcBef>
                          <a:spcPts val="200"/>
                        </a:spcBef>
                        <a:spcAft>
                          <a:spcPts val="0"/>
                        </a:spcAft>
                        <a:buNone/>
                      </a:pPr>
                      <a:r>
                        <a:rPr lang="en-US" sz="1000" u="none" strike="noStrike" cap="none" dirty="0"/>
                        <a:t>Stand-Alone</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938</a:t>
                      </a:r>
                      <a:endParaRPr sz="1500" b="1" u="none" strike="noStrike" cap="none" baseline="30000"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0.50</a:t>
                      </a:r>
                      <a:endParaRPr sz="1500" b="0" u="none" strike="noStrike" cap="none" dirty="0">
                        <a:solidFill>
                          <a:schemeClr val="dk1"/>
                        </a:solidFill>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28%</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500" u="none" strike="noStrike" cap="none" dirty="0">
                        <a:latin typeface="Calibri"/>
                        <a:ea typeface="Calibri"/>
                        <a:cs typeface="Calibri"/>
                        <a:sym typeface="Calibri"/>
                      </a:endParaRPr>
                    </a:p>
                  </a:txBody>
                  <a:tcPr marL="63832" marR="63832" marT="0" marB="0" anchor="ctr"/>
                </a:tc>
                <a:extLst>
                  <a:ext uri="{0D108BD9-81ED-4DB2-BD59-A6C34878D82A}">
                    <a16:rowId xmlns:a16="http://schemas.microsoft.com/office/drawing/2014/main" val="10005"/>
                  </a:ext>
                </a:extLst>
              </a:tr>
              <a:tr h="690566">
                <a:tc>
                  <a:txBody>
                    <a:bodyPr/>
                    <a:lstStyle/>
                    <a:p>
                      <a:pPr marL="0" marR="0" lvl="0" indent="0" algn="ctr" rtl="0">
                        <a:lnSpc>
                          <a:spcPct val="107000"/>
                        </a:lnSpc>
                        <a:spcBef>
                          <a:spcPts val="0"/>
                        </a:spcBef>
                        <a:spcAft>
                          <a:spcPts val="0"/>
                        </a:spcAft>
                        <a:buNone/>
                      </a:pPr>
                      <a:r>
                        <a:rPr lang="en-US" sz="1000" u="none" strike="noStrike" cap="none" dirty="0"/>
                        <a:t>Solar PV</a:t>
                      </a:r>
                      <a:endParaRPr sz="1500" u="none" strike="noStrike" cap="none" dirty="0"/>
                    </a:p>
                    <a:p>
                      <a:pPr marL="0" marR="0" lvl="0" indent="0" algn="ctr" rtl="0">
                        <a:lnSpc>
                          <a:spcPct val="107000"/>
                        </a:lnSpc>
                        <a:spcBef>
                          <a:spcPts val="200"/>
                        </a:spcBef>
                        <a:spcAft>
                          <a:spcPts val="0"/>
                        </a:spcAft>
                        <a:buNone/>
                      </a:pPr>
                      <a:r>
                        <a:rPr lang="en-US" sz="1000" u="none" strike="noStrike" cap="none" dirty="0"/>
                        <a:t>Stand-Alone</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0.4</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5,500</a:t>
                      </a:r>
                      <a:endParaRPr sz="1500" u="none" strike="noStrike" cap="none" dirty="0"/>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1.2%</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b="1" u="none" strike="noStrike" cap="none" dirty="0"/>
                        <a:t>-</a:t>
                      </a:r>
                      <a:endParaRPr sz="1500" b="1"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Obtained for each grid point depending on solar availability</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500" u="none" strike="noStrike" cap="none" dirty="0">
                        <a:latin typeface="Calibri"/>
                        <a:ea typeface="Calibri"/>
                        <a:cs typeface="Calibri"/>
                        <a:sym typeface="Calibri"/>
                      </a:endParaRPr>
                    </a:p>
                  </a:txBody>
                  <a:tcPr marL="63832" marR="63832" marT="0" marB="0" anchor="ctr"/>
                </a:tc>
                <a:extLst>
                  <a:ext uri="{0D108BD9-81ED-4DB2-BD59-A6C34878D82A}">
                    <a16:rowId xmlns:a16="http://schemas.microsoft.com/office/drawing/2014/main" val="10006"/>
                  </a:ext>
                </a:extLst>
              </a:tr>
            </a:tbl>
          </a:graphicData>
        </a:graphic>
      </p:graphicFrame>
      <p:sp>
        <p:nvSpPr>
          <p:cNvPr id="9" name="Title 1"/>
          <p:cNvSpPr txBox="1">
            <a:spLocks/>
          </p:cNvSpPr>
          <p:nvPr/>
        </p:nvSpPr>
        <p:spPr>
          <a:xfrm>
            <a:off x="838200" y="262110"/>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5.2 Acquire the data</a:t>
            </a:r>
            <a:endParaRPr lang="en-GB" dirty="0"/>
          </a:p>
        </p:txBody>
      </p:sp>
      <p:sp>
        <p:nvSpPr>
          <p:cNvPr id="5" name="Rectangle 4"/>
          <p:cNvSpPr/>
          <p:nvPr/>
        </p:nvSpPr>
        <p:spPr>
          <a:xfrm>
            <a:off x="2097024" y="6131197"/>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6" name="TextBox 2"/>
          <p:cNvSpPr txBox="1"/>
          <p:nvPr/>
        </p:nvSpPr>
        <p:spPr>
          <a:xfrm>
            <a:off x="4511914" y="6131196"/>
            <a:ext cx="4315094"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921029F0-6DCB-A145-84F4-BD73AD3A28F4}"/>
              </a:ext>
            </a:extLst>
          </p:cNvPr>
          <p:cNvSpPr/>
          <p:nvPr/>
        </p:nvSpPr>
        <p:spPr>
          <a:xfrm>
            <a:off x="6358871" y="47266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10.mp3" descr="Track1_Lecture5_Slide10.mp3">
            <a:hlinkClick r:id="" action="ppaction://media"/>
            <a:extLst>
              <a:ext uri="{FF2B5EF4-FFF2-40B4-BE49-F238E27FC236}">
                <a16:creationId xmlns:a16="http://schemas.microsoft.com/office/drawing/2014/main" id="{BADBBFE6-1E20-2349-88B7-0C0B557F09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30236" y="544030"/>
            <a:ext cx="812800" cy="812800"/>
          </a:xfrm>
          <a:prstGeom prst="rect">
            <a:avLst/>
          </a:prstGeom>
        </p:spPr>
      </p:pic>
    </p:spTree>
    <p:extLst>
      <p:ext uri="{BB962C8B-B14F-4D97-AF65-F5344CB8AC3E}">
        <p14:creationId xmlns:p14="http://schemas.microsoft.com/office/powerpoint/2010/main" val="105541275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298;p17"/>
          <p:cNvGraphicFramePr/>
          <p:nvPr>
            <p:extLst>
              <p:ext uri="{D42A27DB-BD31-4B8C-83A1-F6EECF244321}">
                <p14:modId xmlns:p14="http://schemas.microsoft.com/office/powerpoint/2010/main" val="3116721184"/>
              </p:ext>
            </p:extLst>
          </p:nvPr>
        </p:nvGraphicFramePr>
        <p:xfrm>
          <a:off x="2404654" y="2361908"/>
          <a:ext cx="5500481" cy="3044327"/>
        </p:xfrm>
        <a:graphic>
          <a:graphicData uri="http://schemas.openxmlformats.org/drawingml/2006/table">
            <a:tbl>
              <a:tblPr firstRow="1" firstCol="1" bandRow="1">
                <a:noFill/>
              </a:tblPr>
              <a:tblGrid>
                <a:gridCol w="3199733">
                  <a:extLst>
                    <a:ext uri="{9D8B030D-6E8A-4147-A177-3AD203B41FA5}">
                      <a16:colId xmlns:a16="http://schemas.microsoft.com/office/drawing/2014/main" val="20000"/>
                    </a:ext>
                  </a:extLst>
                </a:gridCol>
                <a:gridCol w="2300748">
                  <a:extLst>
                    <a:ext uri="{9D8B030D-6E8A-4147-A177-3AD203B41FA5}">
                      <a16:colId xmlns:a16="http://schemas.microsoft.com/office/drawing/2014/main" val="20001"/>
                    </a:ext>
                  </a:extLst>
                </a:gridCol>
              </a:tblGrid>
              <a:tr h="315866">
                <a:tc>
                  <a:txBody>
                    <a:bodyPr/>
                    <a:lstStyle/>
                    <a:p>
                      <a:pPr marL="0" marR="0" lvl="0" indent="0" algn="ctr" rtl="0">
                        <a:spcBef>
                          <a:spcPts val="0"/>
                        </a:spcBef>
                        <a:spcAft>
                          <a:spcPts val="0"/>
                        </a:spcAft>
                        <a:buNone/>
                      </a:pPr>
                      <a:r>
                        <a:rPr lang="en-US" sz="1800" u="none" strike="noStrike" cap="none" dirty="0">
                          <a:latin typeface="Calibri"/>
                          <a:ea typeface="Calibri"/>
                          <a:cs typeface="Calibri"/>
                          <a:sym typeface="Calibri"/>
                        </a:rPr>
                        <a:t>Parameter</a:t>
                      </a:r>
                      <a:endParaRPr sz="1800" u="none" strike="noStrike" cap="none" dirty="0">
                        <a:latin typeface="Calibri"/>
                        <a:ea typeface="Calibri"/>
                        <a:cs typeface="Calibri"/>
                        <a:sym typeface="Calibri"/>
                      </a:endParaRPr>
                    </a:p>
                  </a:txBody>
                  <a:tcPr marL="68575" marR="68575" marT="0" marB="0" anchor="ctr"/>
                </a:tc>
                <a:tc>
                  <a:txBody>
                    <a:bodyPr/>
                    <a:lstStyle/>
                    <a:p>
                      <a:pPr marL="0" marR="0" lvl="0" indent="0" algn="ctr" rtl="0">
                        <a:spcBef>
                          <a:spcPts val="0"/>
                        </a:spcBef>
                        <a:spcAft>
                          <a:spcPts val="0"/>
                        </a:spcAft>
                        <a:buNone/>
                      </a:pPr>
                      <a:r>
                        <a:rPr lang="en-US" sz="1800" u="none" strike="noStrike" cap="none" dirty="0">
                          <a:latin typeface="Calibri"/>
                          <a:ea typeface="Calibri"/>
                          <a:cs typeface="Calibri"/>
                          <a:sym typeface="Calibri"/>
                        </a:rPr>
                        <a:t>Capital cost</a:t>
                      </a:r>
                      <a:endParaRPr sz="1800" u="none" strike="noStrike" cap="none" dirty="0">
                        <a:latin typeface="Calibri"/>
                        <a:ea typeface="Calibri"/>
                        <a:cs typeface="Calibri"/>
                        <a:sym typeface="Calibri"/>
                      </a:endParaRPr>
                    </a:p>
                  </a:txBody>
                  <a:tcPr marL="68575" marR="68575" marT="0" marB="0" anchor="ctr"/>
                </a:tc>
                <a:extLst>
                  <a:ext uri="{0D108BD9-81ED-4DB2-BD59-A6C34878D82A}">
                    <a16:rowId xmlns:a16="http://schemas.microsoft.com/office/drawing/2014/main" val="10000"/>
                  </a:ext>
                </a:extLst>
              </a:tr>
              <a:tr h="370061">
                <a:tc>
                  <a:txBody>
                    <a:bodyPr/>
                    <a:lstStyle/>
                    <a:p>
                      <a:pPr marL="0" marR="0" lvl="0" indent="0" algn="l" rtl="0">
                        <a:spcBef>
                          <a:spcPts val="0"/>
                        </a:spcBef>
                        <a:spcAft>
                          <a:spcPts val="0"/>
                        </a:spcAft>
                        <a:buNone/>
                      </a:pPr>
                      <a:r>
                        <a:rPr lang="en-US" sz="1800" u="none" strike="noStrike" cap="none" dirty="0">
                          <a:latin typeface="Calibri"/>
                          <a:ea typeface="Calibri"/>
                          <a:cs typeface="Calibri"/>
                          <a:sym typeface="Calibri"/>
                        </a:rPr>
                        <a:t>HV lines (69 kV or above)</a:t>
                      </a:r>
                      <a:endParaRPr sz="1800" u="none" strike="noStrike" cap="none" dirty="0">
                        <a:latin typeface="Calibri"/>
                        <a:ea typeface="Calibri"/>
                        <a:cs typeface="Calibri"/>
                        <a:sym typeface="Calibri"/>
                      </a:endParaRPr>
                    </a:p>
                  </a:txBody>
                  <a:tcPr marL="68575" marR="68575" marT="0" marB="0" anchor="ctr"/>
                </a:tc>
                <a:tc>
                  <a:txBody>
                    <a:bodyPr/>
                    <a:lstStyle/>
                    <a:p>
                      <a:pPr marL="0" marR="0" lvl="0" indent="0" algn="l" rtl="0">
                        <a:spcBef>
                          <a:spcPts val="0"/>
                        </a:spcBef>
                        <a:spcAft>
                          <a:spcPts val="0"/>
                        </a:spcAft>
                        <a:buNone/>
                      </a:pPr>
                      <a:r>
                        <a:rPr lang="en-US" sz="1800" u="none" strike="noStrike" cap="none" dirty="0">
                          <a:latin typeface="Calibri"/>
                          <a:ea typeface="Calibri"/>
                          <a:cs typeface="Calibri"/>
                          <a:sym typeface="Calibri"/>
                        </a:rPr>
                        <a:t>53,900 $/km</a:t>
                      </a:r>
                      <a:endParaRPr sz="1800" u="none" strike="noStrike" cap="none" baseline="30000" dirty="0">
                        <a:solidFill>
                          <a:schemeClr val="dk1"/>
                        </a:solidFill>
                        <a:latin typeface="Calibri"/>
                        <a:ea typeface="Calibri"/>
                        <a:cs typeface="Calibri"/>
                        <a:sym typeface="Calibri"/>
                      </a:endParaRPr>
                    </a:p>
                  </a:txBody>
                  <a:tcPr marL="68575" marR="68575" marT="0" marB="0" anchor="ctr"/>
                </a:tc>
                <a:extLst>
                  <a:ext uri="{0D108BD9-81ED-4DB2-BD59-A6C34878D82A}">
                    <a16:rowId xmlns:a16="http://schemas.microsoft.com/office/drawing/2014/main" val="10001"/>
                  </a:ext>
                </a:extLst>
              </a:tr>
              <a:tr h="333468">
                <a:tc>
                  <a:txBody>
                    <a:bodyPr/>
                    <a:lstStyle/>
                    <a:p>
                      <a:pPr marL="0" marR="0" lvl="0" indent="0" algn="l" rtl="0">
                        <a:spcBef>
                          <a:spcPts val="0"/>
                        </a:spcBef>
                        <a:spcAft>
                          <a:spcPts val="0"/>
                        </a:spcAft>
                        <a:buNone/>
                      </a:pPr>
                      <a:r>
                        <a:rPr lang="en-US" sz="1800" u="none" strike="noStrike" cap="none" dirty="0">
                          <a:latin typeface="Calibri"/>
                          <a:ea typeface="Calibri"/>
                          <a:cs typeface="Calibri"/>
                          <a:sym typeface="Calibri"/>
                        </a:rPr>
                        <a:t>MV lines (33 kV)</a:t>
                      </a:r>
                      <a:endParaRPr sz="1800" dirty="0"/>
                    </a:p>
                  </a:txBody>
                  <a:tcPr marL="68575" marR="68575" marT="0" marB="0" anchor="ctr"/>
                </a:tc>
                <a:tc>
                  <a:txBody>
                    <a:bodyPr/>
                    <a:lstStyle/>
                    <a:p>
                      <a:pPr marL="0" marR="0" lvl="0" indent="0" algn="l" rtl="0">
                        <a:spcBef>
                          <a:spcPts val="0"/>
                        </a:spcBef>
                        <a:spcAft>
                          <a:spcPts val="0"/>
                        </a:spcAft>
                        <a:buNone/>
                      </a:pPr>
                      <a:r>
                        <a:rPr lang="en-US" sz="1800" u="none" strike="noStrike" cap="none" dirty="0">
                          <a:latin typeface="Calibri"/>
                          <a:ea typeface="Calibri"/>
                          <a:cs typeface="Calibri"/>
                          <a:sym typeface="Calibri"/>
                        </a:rPr>
                        <a:t>9,000 $/km</a:t>
                      </a:r>
                      <a:endParaRPr sz="1800" u="none" strike="noStrike" cap="none" baseline="30000" dirty="0">
                        <a:latin typeface="Calibri"/>
                        <a:ea typeface="Calibri"/>
                        <a:cs typeface="Calibri"/>
                        <a:sym typeface="Calibri"/>
                      </a:endParaRPr>
                    </a:p>
                  </a:txBody>
                  <a:tcPr marL="68575" marR="68575" marT="0" marB="0" anchor="ctr"/>
                </a:tc>
                <a:extLst>
                  <a:ext uri="{0D108BD9-81ED-4DB2-BD59-A6C34878D82A}">
                    <a16:rowId xmlns:a16="http://schemas.microsoft.com/office/drawing/2014/main" val="10002"/>
                  </a:ext>
                </a:extLst>
              </a:tr>
              <a:tr h="354292">
                <a:tc>
                  <a:txBody>
                    <a:bodyPr/>
                    <a:lstStyle/>
                    <a:p>
                      <a:pPr marL="0" marR="0" lvl="0" indent="0" algn="l" rtl="0">
                        <a:spcBef>
                          <a:spcPts val="0"/>
                        </a:spcBef>
                        <a:spcAft>
                          <a:spcPts val="0"/>
                        </a:spcAft>
                        <a:buNone/>
                      </a:pPr>
                      <a:r>
                        <a:rPr lang="en-US" sz="1800" u="none" strike="noStrike" cap="none" dirty="0">
                          <a:latin typeface="Calibri"/>
                          <a:ea typeface="Calibri"/>
                          <a:cs typeface="Calibri"/>
                          <a:sym typeface="Calibri"/>
                        </a:rPr>
                        <a:t>LV lines (220 V)</a:t>
                      </a:r>
                      <a:endParaRPr sz="1800" dirty="0"/>
                    </a:p>
                  </a:txBody>
                  <a:tcPr marL="68575" marR="68575" marT="0" marB="0" anchor="ctr"/>
                </a:tc>
                <a:tc>
                  <a:txBody>
                    <a:bodyPr/>
                    <a:lstStyle/>
                    <a:p>
                      <a:pPr marL="0" marR="0" lvl="0" indent="0" algn="l" rtl="0">
                        <a:lnSpc>
                          <a:spcPct val="100000"/>
                        </a:lnSpc>
                        <a:spcBef>
                          <a:spcPts val="0"/>
                        </a:spcBef>
                        <a:spcAft>
                          <a:spcPts val="0"/>
                        </a:spcAft>
                        <a:buClr>
                          <a:schemeClr val="dk1"/>
                        </a:buClr>
                        <a:buSzPts val="1200"/>
                        <a:buFont typeface="Calibri"/>
                        <a:buNone/>
                      </a:pPr>
                      <a:r>
                        <a:rPr lang="en-US" sz="1800" u="none" strike="noStrike" cap="none" dirty="0">
                          <a:latin typeface="Calibri"/>
                          <a:ea typeface="Calibri"/>
                          <a:cs typeface="Calibri"/>
                          <a:sym typeface="Calibri"/>
                        </a:rPr>
                        <a:t>5,000 $/km</a:t>
                      </a:r>
                      <a:endParaRPr sz="1800" u="none" strike="noStrike" cap="none" baseline="30000" dirty="0">
                        <a:latin typeface="Calibri"/>
                        <a:ea typeface="Calibri"/>
                        <a:cs typeface="Calibri"/>
                        <a:sym typeface="Calibri"/>
                      </a:endParaRPr>
                    </a:p>
                  </a:txBody>
                  <a:tcPr marL="68575" marR="68575" marT="0" marB="0" anchor="ctr"/>
                </a:tc>
                <a:extLst>
                  <a:ext uri="{0D108BD9-81ED-4DB2-BD59-A6C34878D82A}">
                    <a16:rowId xmlns:a16="http://schemas.microsoft.com/office/drawing/2014/main" val="10003"/>
                  </a:ext>
                </a:extLst>
              </a:tr>
              <a:tr h="349080">
                <a:tc>
                  <a:txBody>
                    <a:bodyPr/>
                    <a:lstStyle/>
                    <a:p>
                      <a:pPr marL="0" marR="0" lvl="0" indent="0" algn="l" rtl="0">
                        <a:spcBef>
                          <a:spcPts val="0"/>
                        </a:spcBef>
                        <a:spcAft>
                          <a:spcPts val="0"/>
                        </a:spcAft>
                        <a:buNone/>
                      </a:pPr>
                      <a:r>
                        <a:rPr lang="en-US" sz="1800" u="none" strike="noStrike" cap="none" dirty="0">
                          <a:latin typeface="Calibri"/>
                          <a:ea typeface="Calibri"/>
                          <a:cs typeface="Calibri"/>
                          <a:sym typeface="Calibri"/>
                        </a:rPr>
                        <a:t>HV/MV transformer</a:t>
                      </a:r>
                      <a:endParaRPr sz="1800" u="none" strike="noStrike" cap="none" dirty="0">
                        <a:latin typeface="Calibri"/>
                        <a:ea typeface="Calibri"/>
                        <a:cs typeface="Calibri"/>
                        <a:sym typeface="Calibri"/>
                      </a:endParaRPr>
                    </a:p>
                  </a:txBody>
                  <a:tcPr marL="68575" marR="68575" marT="0" marB="0" anchor="ctr"/>
                </a:tc>
                <a:tc>
                  <a:txBody>
                    <a:bodyPr/>
                    <a:lstStyle/>
                    <a:p>
                      <a:pPr marL="0" marR="0" lvl="0" indent="0" algn="l" rtl="0">
                        <a:spcBef>
                          <a:spcPts val="0"/>
                        </a:spcBef>
                        <a:spcAft>
                          <a:spcPts val="0"/>
                        </a:spcAft>
                        <a:buNone/>
                      </a:pPr>
                      <a:r>
                        <a:rPr lang="en-US" sz="1800" u="none" strike="noStrike" cap="none" dirty="0">
                          <a:latin typeface="Calibri"/>
                          <a:ea typeface="Calibri"/>
                          <a:cs typeface="Calibri"/>
                        </a:rPr>
                        <a:t>10,000</a:t>
                      </a:r>
                      <a:r>
                        <a:rPr lang="en-US" sz="1800" u="none" strike="noStrike" cap="none" dirty="0">
                          <a:latin typeface="Calibri"/>
                          <a:ea typeface="Calibri"/>
                          <a:cs typeface="Calibri"/>
                          <a:sym typeface="Calibri"/>
                        </a:rPr>
                        <a:t> $ per unit</a:t>
                      </a:r>
                      <a:endParaRPr sz="1800" b="1" u="none" strike="noStrike" cap="none" baseline="30000" dirty="0">
                        <a:latin typeface="Calibri"/>
                        <a:ea typeface="Calibri"/>
                        <a:cs typeface="Calibri"/>
                        <a:sym typeface="Calibri"/>
                      </a:endParaRPr>
                    </a:p>
                  </a:txBody>
                  <a:tcPr marL="68575" marR="68575" marT="0" marB="0" anchor="ctr"/>
                </a:tc>
                <a:extLst>
                  <a:ext uri="{0D108BD9-81ED-4DB2-BD59-A6C34878D82A}">
                    <a16:rowId xmlns:a16="http://schemas.microsoft.com/office/drawing/2014/main" val="10004"/>
                  </a:ext>
                </a:extLst>
              </a:tr>
              <a:tr h="349080">
                <a:tc>
                  <a:txBody>
                    <a:bodyPr/>
                    <a:lstStyle/>
                    <a:p>
                      <a:pPr marL="0" marR="0" lvl="0" indent="0" algn="l" rtl="0">
                        <a:spcBef>
                          <a:spcPts val="0"/>
                        </a:spcBef>
                        <a:spcAft>
                          <a:spcPts val="0"/>
                        </a:spcAft>
                        <a:buNone/>
                      </a:pPr>
                      <a:r>
                        <a:rPr lang="sv-SE" sz="1800" u="none" strike="noStrike" cap="none" dirty="0">
                          <a:latin typeface="Calibri"/>
                          <a:ea typeface="Calibri"/>
                          <a:cs typeface="Calibri"/>
                          <a:sym typeface="Calibri"/>
                        </a:rPr>
                        <a:t>Service transformer</a:t>
                      </a:r>
                      <a:endParaRPr sz="1800" u="none" strike="noStrike" cap="none" dirty="0">
                        <a:latin typeface="Calibri"/>
                        <a:ea typeface="Calibri"/>
                        <a:cs typeface="Calibri"/>
                        <a:sym typeface="Calibri"/>
                      </a:endParaRPr>
                    </a:p>
                  </a:txBody>
                  <a:tcPr marL="68575" marR="68575"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strike="noStrike" cap="none" dirty="0">
                          <a:latin typeface="+mn-lt"/>
                          <a:ea typeface="Calibri"/>
                          <a:cs typeface="Calibri"/>
                        </a:rPr>
                        <a:t>5,000</a:t>
                      </a:r>
                      <a:r>
                        <a:rPr lang="en-US" sz="1800" u="none" strike="noStrike" cap="none" dirty="0">
                          <a:latin typeface="+mn-lt"/>
                          <a:ea typeface="Calibri"/>
                          <a:cs typeface="Calibri"/>
                          <a:sym typeface="Calibri"/>
                        </a:rPr>
                        <a:t> $ per unit</a:t>
                      </a:r>
                      <a:endParaRPr lang="en-US" sz="1800" b="1" u="none" strike="noStrike" cap="none" baseline="30000" dirty="0">
                        <a:latin typeface="+mn-lt"/>
                        <a:ea typeface="Calibri"/>
                        <a:cs typeface="Calibri"/>
                        <a:sym typeface="Calibri"/>
                      </a:endParaRPr>
                    </a:p>
                  </a:txBody>
                  <a:tcPr marL="68575" marR="68575" marT="0" marB="0" anchor="ctr"/>
                </a:tc>
                <a:extLst>
                  <a:ext uri="{0D108BD9-81ED-4DB2-BD59-A6C34878D82A}">
                    <a16:rowId xmlns:a16="http://schemas.microsoft.com/office/drawing/2014/main" val="3997018086"/>
                  </a:ext>
                </a:extLst>
              </a:tr>
              <a:tr h="349080">
                <a:tc>
                  <a:txBody>
                    <a:bodyPr/>
                    <a:lstStyle/>
                    <a:p>
                      <a:pPr marL="0" marR="0" lvl="0" indent="0" algn="l" rtl="0">
                        <a:spcBef>
                          <a:spcPts val="0"/>
                        </a:spcBef>
                        <a:spcAft>
                          <a:spcPts val="0"/>
                        </a:spcAft>
                        <a:buNone/>
                      </a:pPr>
                      <a:r>
                        <a:rPr lang="en-US" sz="1800" u="none" strike="noStrike" cap="none" dirty="0">
                          <a:latin typeface="Calibri"/>
                          <a:ea typeface="Calibri"/>
                          <a:cs typeface="Calibri"/>
                          <a:sym typeface="Calibri"/>
                        </a:rPr>
                        <a:t>Transmission losses</a:t>
                      </a:r>
                      <a:endParaRPr sz="1800" dirty="0"/>
                    </a:p>
                  </a:txBody>
                  <a:tcPr marL="68575" marR="68575" marT="0" marB="0" anchor="ctr"/>
                </a:tc>
                <a:tc>
                  <a:txBody>
                    <a:bodyPr/>
                    <a:lstStyle/>
                    <a:p>
                      <a:pPr marL="0" marR="0" lvl="0" indent="0" algn="l" rtl="0">
                        <a:spcBef>
                          <a:spcPts val="0"/>
                        </a:spcBef>
                        <a:spcAft>
                          <a:spcPts val="0"/>
                        </a:spcAft>
                        <a:buNone/>
                      </a:pPr>
                      <a:r>
                        <a:rPr lang="en-US" sz="1800" u="none" strike="noStrike" cap="none" dirty="0">
                          <a:solidFill>
                            <a:schemeClr val="dk1"/>
                          </a:solidFill>
                          <a:latin typeface="Calibri"/>
                          <a:ea typeface="Calibri"/>
                          <a:cs typeface="Calibri"/>
                          <a:sym typeface="Calibri"/>
                        </a:rPr>
                        <a:t>18%</a:t>
                      </a:r>
                      <a:endParaRPr sz="1800" dirty="0"/>
                    </a:p>
                  </a:txBody>
                  <a:tcPr marL="68575" marR="68575" marT="0" marB="0" anchor="ctr"/>
                </a:tc>
                <a:extLst>
                  <a:ext uri="{0D108BD9-81ED-4DB2-BD59-A6C34878D82A}">
                    <a16:rowId xmlns:a16="http://schemas.microsoft.com/office/drawing/2014/main" val="10005"/>
                  </a:ext>
                </a:extLst>
              </a:tr>
              <a:tr h="349080">
                <a:tc>
                  <a:txBody>
                    <a:bodyPr/>
                    <a:lstStyle/>
                    <a:p>
                      <a:pPr marL="0" marR="0" lvl="0" indent="0" algn="l" rtl="0">
                        <a:spcBef>
                          <a:spcPts val="0"/>
                        </a:spcBef>
                        <a:spcAft>
                          <a:spcPts val="0"/>
                        </a:spcAft>
                        <a:buNone/>
                      </a:pPr>
                      <a:r>
                        <a:rPr lang="en-US" sz="1800" u="none" strike="noStrike" cap="none" dirty="0">
                          <a:latin typeface="Calibri"/>
                          <a:ea typeface="Calibri"/>
                          <a:cs typeface="Calibri"/>
                          <a:sym typeface="Calibri"/>
                        </a:rPr>
                        <a:t>Connection cost per household</a:t>
                      </a:r>
                      <a:endParaRPr sz="1800" dirty="0"/>
                    </a:p>
                  </a:txBody>
                  <a:tcPr marL="68575" marR="68575" marT="0" marB="0" anchor="ctr"/>
                </a:tc>
                <a:tc>
                  <a:txBody>
                    <a:bodyPr/>
                    <a:lstStyle/>
                    <a:p>
                      <a:pPr marL="0" marR="0" lvl="0" indent="0" algn="l" rtl="0">
                        <a:spcBef>
                          <a:spcPts val="0"/>
                        </a:spcBef>
                        <a:spcAft>
                          <a:spcPts val="0"/>
                        </a:spcAft>
                        <a:buNone/>
                      </a:pPr>
                      <a:r>
                        <a:rPr lang="en-US" sz="1800" u="none" strike="noStrike" cap="none" dirty="0">
                          <a:solidFill>
                            <a:schemeClr val="dk1"/>
                          </a:solidFill>
                          <a:latin typeface="Calibri"/>
                          <a:ea typeface="Calibri"/>
                          <a:cs typeface="Calibri"/>
                          <a:sym typeface="Calibri"/>
                        </a:rPr>
                        <a:t>125 </a:t>
                      </a:r>
                      <a:r>
                        <a:rPr lang="en-US" sz="1800" u="none" strike="noStrike" cap="none" dirty="0">
                          <a:latin typeface="Calibri"/>
                          <a:ea typeface="Calibri"/>
                          <a:cs typeface="Calibri"/>
                          <a:sym typeface="Calibri"/>
                        </a:rPr>
                        <a:t>$/connection</a:t>
                      </a:r>
                      <a:endParaRPr sz="1800" dirty="0"/>
                    </a:p>
                  </a:txBody>
                  <a:tcPr marL="68575" marR="68575" marT="0" marB="0" anchor="ctr"/>
                </a:tc>
                <a:extLst>
                  <a:ext uri="{0D108BD9-81ED-4DB2-BD59-A6C34878D82A}">
                    <a16:rowId xmlns:a16="http://schemas.microsoft.com/office/drawing/2014/main" val="10006"/>
                  </a:ext>
                </a:extLst>
              </a:tr>
              <a:tr h="191610">
                <a:tc>
                  <a:txBody>
                    <a:bodyPr/>
                    <a:lstStyle/>
                    <a:p>
                      <a:pPr marL="0" marR="0" lvl="0" indent="0" algn="l" rtl="0">
                        <a:spcBef>
                          <a:spcPts val="0"/>
                        </a:spcBef>
                        <a:spcAft>
                          <a:spcPts val="0"/>
                        </a:spcAft>
                        <a:buNone/>
                      </a:pPr>
                      <a:r>
                        <a:rPr lang="en-US" sz="1800" u="none" strike="noStrike" cap="none" dirty="0">
                          <a:latin typeface="Calibri"/>
                          <a:ea typeface="Calibri"/>
                          <a:cs typeface="Calibri"/>
                          <a:sym typeface="Calibri"/>
                        </a:rPr>
                        <a:t>Cost of producing electricity</a:t>
                      </a:r>
                      <a:endParaRPr sz="1800" u="none" strike="noStrike" cap="none" dirty="0">
                        <a:latin typeface="Calibri"/>
                        <a:ea typeface="Calibri"/>
                        <a:cs typeface="Calibri"/>
                        <a:sym typeface="Calibri"/>
                      </a:endParaRPr>
                    </a:p>
                  </a:txBody>
                  <a:tcPr marL="68575" marR="68575" marT="0" marB="0" anchor="ctr"/>
                </a:tc>
                <a:tc>
                  <a:txBody>
                    <a:bodyPr/>
                    <a:lstStyle/>
                    <a:p>
                      <a:pPr marL="0" marR="0" lvl="0" indent="0" algn="l" rtl="0">
                        <a:spcBef>
                          <a:spcPts val="0"/>
                        </a:spcBef>
                        <a:spcAft>
                          <a:spcPts val="0"/>
                        </a:spcAft>
                        <a:buNone/>
                      </a:pPr>
                      <a:r>
                        <a:rPr lang="en-US" sz="1800" b="0" u="none" strike="noStrike" cap="none" dirty="0">
                          <a:solidFill>
                            <a:schemeClr val="dk1"/>
                          </a:solidFill>
                          <a:latin typeface="Calibri"/>
                          <a:ea typeface="Calibri"/>
                          <a:cs typeface="Calibri"/>
                          <a:sym typeface="Calibri"/>
                        </a:rPr>
                        <a:t>0.05 </a:t>
                      </a:r>
                      <a:r>
                        <a:rPr lang="en-US" sz="1800" u="none" strike="noStrike" cap="none" dirty="0">
                          <a:latin typeface="Calibri"/>
                          <a:ea typeface="Calibri"/>
                          <a:cs typeface="Calibri"/>
                          <a:sym typeface="Calibri"/>
                        </a:rPr>
                        <a:t>$/kWh</a:t>
                      </a:r>
                      <a:endParaRPr sz="1800" b="0" u="none" strike="noStrike" cap="none" dirty="0">
                        <a:solidFill>
                          <a:schemeClr val="dk1"/>
                        </a:solidFill>
                        <a:latin typeface="Calibri"/>
                        <a:ea typeface="Calibri"/>
                        <a:cs typeface="Calibri"/>
                        <a:sym typeface="Calibri"/>
                      </a:endParaRPr>
                    </a:p>
                  </a:txBody>
                  <a:tcPr marL="68575" marR="68575" marT="0" marB="0" anchor="ctr"/>
                </a:tc>
                <a:extLst>
                  <a:ext uri="{0D108BD9-81ED-4DB2-BD59-A6C34878D82A}">
                    <a16:rowId xmlns:a16="http://schemas.microsoft.com/office/drawing/2014/main" val="10007"/>
                  </a:ext>
                </a:extLst>
              </a:tr>
            </a:tbl>
          </a:graphicData>
        </a:graphic>
      </p:graphicFrame>
      <p:sp>
        <p:nvSpPr>
          <p:cNvPr id="5" name="Google Shape;300;p17"/>
          <p:cNvSpPr txBox="1"/>
          <p:nvPr/>
        </p:nvSpPr>
        <p:spPr>
          <a:xfrm>
            <a:off x="779770" y="1534476"/>
            <a:ext cx="10632460"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Step 3b. Collect country-specific data (Technology specifications &amp; Costs)</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0"/>
              </a:spcBef>
              <a:spcAft>
                <a:spcPts val="0"/>
              </a:spcAft>
              <a:buClr>
                <a:schemeClr val="dk1"/>
              </a:buClr>
              <a:buSzPts val="10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1000"/>
              </a:spcBef>
              <a:spcAft>
                <a:spcPts val="0"/>
              </a:spcAft>
              <a:buClr>
                <a:schemeClr val="dk1"/>
              </a:buClr>
              <a:buSzPts val="27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p:txBody>
      </p:sp>
      <p:sp>
        <p:nvSpPr>
          <p:cNvPr id="6" name="Title 1"/>
          <p:cNvSpPr txBox="1">
            <a:spLocks/>
          </p:cNvSpPr>
          <p:nvPr/>
        </p:nvSpPr>
        <p:spPr>
          <a:xfrm>
            <a:off x="838200" y="235834"/>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5.2 Acquire the data</a:t>
            </a:r>
            <a:endParaRPr lang="en-GB" dirty="0"/>
          </a:p>
        </p:txBody>
      </p:sp>
      <p:sp>
        <p:nvSpPr>
          <p:cNvPr id="7" name="Rectangle 6"/>
          <p:cNvSpPr/>
          <p:nvPr/>
        </p:nvSpPr>
        <p:spPr>
          <a:xfrm>
            <a:off x="838200" y="6127323"/>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8" name="TextBox 2"/>
          <p:cNvSpPr txBox="1"/>
          <p:nvPr/>
        </p:nvSpPr>
        <p:spPr>
          <a:xfrm>
            <a:off x="7562418" y="6127324"/>
            <a:ext cx="438574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C05EC89E-7E09-E442-AAF2-C5A4985D2588}"/>
              </a:ext>
            </a:extLst>
          </p:cNvPr>
          <p:cNvSpPr/>
          <p:nvPr/>
        </p:nvSpPr>
        <p:spPr>
          <a:xfrm>
            <a:off x="6358871" y="47266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11.mp3" descr="Track1_Lecture5_Slide11.mp3">
            <a:hlinkClick r:id="" action="ppaction://media"/>
            <a:extLst>
              <a:ext uri="{FF2B5EF4-FFF2-40B4-BE49-F238E27FC236}">
                <a16:creationId xmlns:a16="http://schemas.microsoft.com/office/drawing/2014/main" id="{F8ACCADC-7C78-144B-AFBA-386D826EB9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30236" y="544030"/>
            <a:ext cx="812800" cy="812800"/>
          </a:xfrm>
          <a:prstGeom prst="rect">
            <a:avLst/>
          </a:prstGeom>
        </p:spPr>
      </p:pic>
    </p:spTree>
    <p:extLst>
      <p:ext uri="{BB962C8B-B14F-4D97-AF65-F5344CB8AC3E}">
        <p14:creationId xmlns:p14="http://schemas.microsoft.com/office/powerpoint/2010/main" val="264633611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6"/>
          <p:cNvSpPr txBox="1"/>
          <p:nvPr/>
        </p:nvSpPr>
        <p:spPr>
          <a:xfrm>
            <a:off x="-2743200" y="5523951"/>
            <a:ext cx="2743200" cy="365125"/>
          </a:xfrm>
          <a:prstGeom prst="rect">
            <a:avLst/>
          </a:prstGeom>
          <a:noFill/>
          <a:ln>
            <a:noFill/>
          </a:ln>
        </p:spPr>
        <p:txBody>
          <a:bodyPr spcFirstLastPara="1" wrap="square" lIns="91375" tIns="45675" rIns="91375" bIns="45675" anchor="ctr" anchorCtr="0">
            <a:noAutofit/>
          </a:bodyPr>
          <a:lstStyle/>
          <a:p>
            <a:pPr marL="0" marR="0" lvl="0" indent="0" algn="l" rtl="0">
              <a:spcBef>
                <a:spcPts val="0"/>
              </a:spcBef>
              <a:spcAft>
                <a:spcPts val="0"/>
              </a:spcAft>
              <a:buNone/>
            </a:pPr>
            <a:r>
              <a:rPr lang="en-US" sz="1200" dirty="0">
                <a:solidFill>
                  <a:schemeClr val="lt1"/>
                </a:solidFill>
                <a:latin typeface="Calibri"/>
                <a:ea typeface="Calibri"/>
                <a:cs typeface="Calibri"/>
                <a:sym typeface="Calibri"/>
              </a:rPr>
              <a:t>Friday, May 10, 2019</a:t>
            </a:r>
            <a:endParaRPr sz="1200" dirty="0">
              <a:solidFill>
                <a:schemeClr val="lt1"/>
              </a:solidFill>
              <a:latin typeface="Calibri"/>
              <a:ea typeface="Calibri"/>
              <a:cs typeface="Calibri"/>
              <a:sym typeface="Calibri"/>
            </a:endParaRPr>
          </a:p>
        </p:txBody>
      </p:sp>
      <p:sp>
        <p:nvSpPr>
          <p:cNvPr id="287" name="Google Shape;287;p16"/>
          <p:cNvSpPr/>
          <p:nvPr/>
        </p:nvSpPr>
        <p:spPr>
          <a:xfrm>
            <a:off x="4389261" y="2736674"/>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br>
              <a:rPr lang="en-US"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graphicFrame>
        <p:nvGraphicFramePr>
          <p:cNvPr id="288" name="Google Shape;288;p16"/>
          <p:cNvGraphicFramePr/>
          <p:nvPr>
            <p:extLst>
              <p:ext uri="{D42A27DB-BD31-4B8C-83A1-F6EECF244321}">
                <p14:modId xmlns:p14="http://schemas.microsoft.com/office/powerpoint/2010/main" val="872877117"/>
              </p:ext>
            </p:extLst>
          </p:nvPr>
        </p:nvGraphicFramePr>
        <p:xfrm>
          <a:off x="838200" y="2474301"/>
          <a:ext cx="7789375" cy="3414775"/>
        </p:xfrm>
        <a:graphic>
          <a:graphicData uri="http://schemas.openxmlformats.org/drawingml/2006/table">
            <a:tbl>
              <a:tblPr firstRow="1" firstCol="1" bandRow="1">
                <a:noFill/>
              </a:tblPr>
              <a:tblGrid>
                <a:gridCol w="1436875">
                  <a:extLst>
                    <a:ext uri="{9D8B030D-6E8A-4147-A177-3AD203B41FA5}">
                      <a16:colId xmlns:a16="http://schemas.microsoft.com/office/drawing/2014/main" val="20000"/>
                    </a:ext>
                  </a:extLst>
                </a:gridCol>
                <a:gridCol w="1436875">
                  <a:extLst>
                    <a:ext uri="{9D8B030D-6E8A-4147-A177-3AD203B41FA5}">
                      <a16:colId xmlns:a16="http://schemas.microsoft.com/office/drawing/2014/main" val="20001"/>
                    </a:ext>
                  </a:extLst>
                </a:gridCol>
                <a:gridCol w="1058750">
                  <a:extLst>
                    <a:ext uri="{9D8B030D-6E8A-4147-A177-3AD203B41FA5}">
                      <a16:colId xmlns:a16="http://schemas.microsoft.com/office/drawing/2014/main" val="20002"/>
                    </a:ext>
                  </a:extLst>
                </a:gridCol>
                <a:gridCol w="1210000">
                  <a:extLst>
                    <a:ext uri="{9D8B030D-6E8A-4147-A177-3AD203B41FA5}">
                      <a16:colId xmlns:a16="http://schemas.microsoft.com/office/drawing/2014/main" val="20003"/>
                    </a:ext>
                  </a:extLst>
                </a:gridCol>
                <a:gridCol w="1512500">
                  <a:extLst>
                    <a:ext uri="{9D8B030D-6E8A-4147-A177-3AD203B41FA5}">
                      <a16:colId xmlns:a16="http://schemas.microsoft.com/office/drawing/2014/main" val="20004"/>
                    </a:ext>
                  </a:extLst>
                </a:gridCol>
                <a:gridCol w="1134375">
                  <a:extLst>
                    <a:ext uri="{9D8B030D-6E8A-4147-A177-3AD203B41FA5}">
                      <a16:colId xmlns:a16="http://schemas.microsoft.com/office/drawing/2014/main" val="20005"/>
                    </a:ext>
                  </a:extLst>
                </a:gridCol>
              </a:tblGrid>
              <a:tr h="435000">
                <a:tc>
                  <a:txBody>
                    <a:bodyPr/>
                    <a:lstStyle/>
                    <a:p>
                      <a:pPr marL="0" marR="0" lvl="0" indent="0" algn="ctr" rtl="0">
                        <a:lnSpc>
                          <a:spcPct val="107000"/>
                        </a:lnSpc>
                        <a:spcBef>
                          <a:spcPts val="0"/>
                        </a:spcBef>
                        <a:spcAft>
                          <a:spcPts val="0"/>
                        </a:spcAft>
                        <a:buNone/>
                      </a:pPr>
                      <a:r>
                        <a:rPr lang="en-US" sz="1600" u="none" strike="noStrike" cap="none" dirty="0"/>
                        <a:t>Access Level</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600" u="none" strike="noStrike" cap="none" dirty="0"/>
                        <a:t>Tier 1</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600" u="none" strike="noStrike" cap="none" dirty="0"/>
                        <a:t>Tier 2</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600" u="none" strike="noStrike" cap="none" dirty="0"/>
                        <a:t>Tier 3</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600" u="none" strike="noStrike" cap="none" dirty="0"/>
                        <a:t>Tier 4</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600" u="none" strike="noStrike" cap="none" dirty="0"/>
                        <a:t>Tier 5</a:t>
                      </a:r>
                      <a:endParaRPr sz="1600" u="none" strike="noStrike" cap="none" dirty="0">
                        <a:latin typeface="Calibri"/>
                        <a:ea typeface="Calibri"/>
                        <a:cs typeface="Calibri"/>
                        <a:sym typeface="Calibri"/>
                      </a:endParaRPr>
                    </a:p>
                  </a:txBody>
                  <a:tcPr marL="44450" marR="44450" marT="0" marB="0" anchor="ctr"/>
                </a:tc>
                <a:extLst>
                  <a:ext uri="{0D108BD9-81ED-4DB2-BD59-A6C34878D82A}">
                    <a16:rowId xmlns:a16="http://schemas.microsoft.com/office/drawing/2014/main" val="10000"/>
                  </a:ext>
                </a:extLst>
              </a:tr>
              <a:tr h="1392925">
                <a:tc>
                  <a:txBody>
                    <a:bodyPr/>
                    <a:lstStyle/>
                    <a:p>
                      <a:pPr marL="0" marR="0" lvl="0" indent="0" algn="ctr" rtl="0">
                        <a:lnSpc>
                          <a:spcPct val="107000"/>
                        </a:lnSpc>
                        <a:spcBef>
                          <a:spcPts val="0"/>
                        </a:spcBef>
                        <a:spcAft>
                          <a:spcPts val="0"/>
                        </a:spcAft>
                        <a:buNone/>
                      </a:pPr>
                      <a:r>
                        <a:rPr lang="en-US" sz="1100" u="none" strike="noStrike" cap="none" dirty="0"/>
                        <a:t>Indicative appliances powered</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100" u="none" strike="noStrike" cap="none" dirty="0"/>
                        <a:t>Task lighting + phone charging or radio</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100" u="none" strike="noStrike" cap="none" dirty="0"/>
                        <a:t>General lighting + fan + television</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100" u="none" strike="noStrike" cap="none" dirty="0"/>
                        <a:t>Tier 2 + medium power appliances (i.e., general food processing, refrigeration)</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100" u="none" strike="noStrike" cap="none" dirty="0"/>
                        <a:t>Tier 3 + medium or continuous appliances (i.e., water heating, ironing, water pumping, rice cooking, microwave)</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100" u="none" strike="noStrike" cap="none" dirty="0"/>
                        <a:t>Tier 4 + high power and continuous appliances (i.e., air conditioning)</a:t>
                      </a:r>
                      <a:endParaRPr sz="1600" u="none" strike="noStrike" cap="none" dirty="0">
                        <a:latin typeface="Calibri"/>
                        <a:ea typeface="Calibri"/>
                        <a:cs typeface="Calibri"/>
                        <a:sym typeface="Calibri"/>
                      </a:endParaRPr>
                    </a:p>
                  </a:txBody>
                  <a:tcPr marL="44450" marR="44450" marT="0" marB="0" anchor="ctr"/>
                </a:tc>
                <a:extLst>
                  <a:ext uri="{0D108BD9-81ED-4DB2-BD59-A6C34878D82A}">
                    <a16:rowId xmlns:a16="http://schemas.microsoft.com/office/drawing/2014/main" val="10001"/>
                  </a:ext>
                </a:extLst>
              </a:tr>
              <a:tr h="559775">
                <a:tc>
                  <a:txBody>
                    <a:bodyPr/>
                    <a:lstStyle/>
                    <a:p>
                      <a:pPr marL="0" marR="0" lvl="0" indent="0" algn="ctr" rtl="0">
                        <a:lnSpc>
                          <a:spcPct val="107000"/>
                        </a:lnSpc>
                        <a:spcBef>
                          <a:spcPts val="0"/>
                        </a:spcBef>
                        <a:spcAft>
                          <a:spcPts val="0"/>
                        </a:spcAft>
                        <a:buNone/>
                      </a:pPr>
                      <a:r>
                        <a:rPr lang="en-US" sz="1100" u="none" strike="noStrike" cap="none" dirty="0"/>
                        <a:t>Consumption per capita &amp; year (kWh)</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latin typeface="Calibri"/>
                          <a:ea typeface="Calibri"/>
                          <a:cs typeface="Calibri"/>
                          <a:sym typeface="Calibri"/>
                        </a:rPr>
                        <a:t>8</a:t>
                      </a:r>
                      <a:endParaRPr sz="20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t>44</a:t>
                      </a:r>
                      <a:endParaRPr sz="20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latin typeface="Calibri"/>
                          <a:ea typeface="Calibri"/>
                          <a:cs typeface="Calibri"/>
                          <a:sym typeface="Calibri"/>
                        </a:rPr>
                        <a:t>160</a:t>
                      </a:r>
                      <a:endParaRPr sz="20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t>423</a:t>
                      </a:r>
                      <a:endParaRPr sz="20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t>598</a:t>
                      </a:r>
                      <a:endParaRPr sz="2000" u="none" strike="noStrike" cap="none" dirty="0">
                        <a:latin typeface="Calibri"/>
                        <a:ea typeface="Calibri"/>
                        <a:cs typeface="Calibri"/>
                        <a:sym typeface="Calibri"/>
                      </a:endParaRPr>
                    </a:p>
                  </a:txBody>
                  <a:tcPr marL="44450" marR="44450" marT="0" marB="0" anchor="ctr"/>
                </a:tc>
                <a:extLst>
                  <a:ext uri="{0D108BD9-81ED-4DB2-BD59-A6C34878D82A}">
                    <a16:rowId xmlns:a16="http://schemas.microsoft.com/office/drawing/2014/main" val="10002"/>
                  </a:ext>
                </a:extLst>
              </a:tr>
              <a:tr h="1027075">
                <a:tc>
                  <a:txBody>
                    <a:bodyPr/>
                    <a:lstStyle/>
                    <a:p>
                      <a:pPr marL="0" marR="0" lvl="0" indent="0" algn="ctr" rtl="0">
                        <a:lnSpc>
                          <a:spcPct val="107000"/>
                        </a:lnSpc>
                        <a:spcBef>
                          <a:spcPts val="0"/>
                        </a:spcBef>
                        <a:spcAft>
                          <a:spcPts val="0"/>
                        </a:spcAft>
                        <a:buNone/>
                      </a:pPr>
                      <a:r>
                        <a:rPr lang="en-US" sz="1100" u="none" strike="noStrike" cap="none" dirty="0"/>
                        <a:t>Consumption per urban household/year </a:t>
                      </a:r>
                      <a:endParaRPr sz="1600" u="none" strike="noStrike" cap="none" dirty="0"/>
                    </a:p>
                    <a:p>
                      <a:pPr marL="0" marR="0" lvl="0" indent="0" algn="ctr" rtl="0">
                        <a:lnSpc>
                          <a:spcPct val="107000"/>
                        </a:lnSpc>
                        <a:spcBef>
                          <a:spcPts val="200"/>
                        </a:spcBef>
                        <a:spcAft>
                          <a:spcPts val="0"/>
                        </a:spcAft>
                        <a:buNone/>
                      </a:pPr>
                      <a:r>
                        <a:rPr lang="en-US" sz="1100" u="none" strike="noStrike" cap="none" dirty="0"/>
                        <a:t>(based on average household size: 5)</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latin typeface="Calibri"/>
                          <a:ea typeface="Calibri"/>
                          <a:cs typeface="Calibri"/>
                          <a:sym typeface="Calibri"/>
                        </a:rPr>
                        <a:t>40</a:t>
                      </a:r>
                      <a:endParaRPr sz="20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latin typeface="Calibri"/>
                          <a:ea typeface="Calibri"/>
                          <a:cs typeface="Calibri"/>
                          <a:sym typeface="Calibri"/>
                        </a:rPr>
                        <a:t>220</a:t>
                      </a:r>
                      <a:endParaRPr sz="20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latin typeface="Calibri"/>
                          <a:ea typeface="Calibri"/>
                          <a:cs typeface="Calibri"/>
                          <a:sym typeface="Calibri"/>
                        </a:rPr>
                        <a:t>800</a:t>
                      </a:r>
                      <a:endParaRPr sz="20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t>2,115</a:t>
                      </a:r>
                      <a:endParaRPr sz="20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b="0" u="none" strike="noStrike" cap="none" dirty="0">
                          <a:solidFill>
                            <a:schemeClr val="dk1"/>
                          </a:solidFill>
                        </a:rPr>
                        <a:t>2,990</a:t>
                      </a:r>
                      <a:endParaRPr sz="2000" b="0" u="none" strike="noStrike" cap="none" dirty="0">
                        <a:solidFill>
                          <a:schemeClr val="dk1"/>
                        </a:solidFill>
                        <a:latin typeface="Calibri"/>
                        <a:ea typeface="Calibri"/>
                        <a:cs typeface="Calibri"/>
                        <a:sym typeface="Calibri"/>
                      </a:endParaRPr>
                    </a:p>
                  </a:txBody>
                  <a:tcPr marL="44450" marR="44450" marT="0" marB="0" anchor="ctr"/>
                </a:tc>
                <a:extLst>
                  <a:ext uri="{0D108BD9-81ED-4DB2-BD59-A6C34878D82A}">
                    <a16:rowId xmlns:a16="http://schemas.microsoft.com/office/drawing/2014/main" val="10003"/>
                  </a:ext>
                </a:extLst>
              </a:tr>
            </a:tbl>
          </a:graphicData>
        </a:graphic>
      </p:graphicFrame>
      <p:sp>
        <p:nvSpPr>
          <p:cNvPr id="289" name="Google Shape;289;p16"/>
          <p:cNvSpPr/>
          <p:nvPr/>
        </p:nvSpPr>
        <p:spPr>
          <a:xfrm>
            <a:off x="3666024" y="5866447"/>
            <a:ext cx="3170612" cy="312073"/>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None/>
            </a:pPr>
            <a:r>
              <a:rPr lang="en-US" sz="1200" dirty="0">
                <a:solidFill>
                  <a:srgbClr val="44546A"/>
                </a:solidFill>
                <a:latin typeface="Calibri"/>
                <a:ea typeface="Calibri"/>
                <a:cs typeface="Calibri"/>
                <a:sym typeface="Calibri"/>
              </a:rPr>
              <a:t>Adapted from Global Tracking Framework, 2015</a:t>
            </a:r>
            <a:endParaRPr sz="2000" dirty="0">
              <a:solidFill>
                <a:schemeClr val="dk1"/>
              </a:solidFill>
              <a:latin typeface="Times New Roman"/>
              <a:ea typeface="Times New Roman"/>
              <a:cs typeface="Times New Roman"/>
              <a:sym typeface="Times New Roman"/>
            </a:endParaRPr>
          </a:p>
        </p:txBody>
      </p:sp>
      <p:sp>
        <p:nvSpPr>
          <p:cNvPr id="290" name="Google Shape;290;p16"/>
          <p:cNvSpPr/>
          <p:nvPr/>
        </p:nvSpPr>
        <p:spPr>
          <a:xfrm>
            <a:off x="8740799" y="3435344"/>
            <a:ext cx="2869033"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Calibri"/>
                <a:ea typeface="Calibri"/>
                <a:cs typeface="Calibri"/>
                <a:sym typeface="Calibri"/>
              </a:rPr>
              <a:t>What should be the </a:t>
            </a:r>
            <a:r>
              <a:rPr lang="en-US" sz="2400" b="1" dirty="0">
                <a:solidFill>
                  <a:schemeClr val="dk1"/>
                </a:solidFill>
                <a:latin typeface="Calibri"/>
                <a:ea typeface="Calibri"/>
                <a:cs typeface="Calibri"/>
                <a:sym typeface="Calibri"/>
              </a:rPr>
              <a:t>electricity consumption level </a:t>
            </a:r>
            <a:r>
              <a:rPr lang="en-US" sz="2400" dirty="0">
                <a:solidFill>
                  <a:schemeClr val="dk1"/>
                </a:solidFill>
                <a:latin typeface="Calibri"/>
                <a:ea typeface="Calibri"/>
                <a:cs typeface="Calibri"/>
                <a:sym typeface="Calibri"/>
              </a:rPr>
              <a:t>per household?</a:t>
            </a:r>
            <a:endParaRPr dirty="0"/>
          </a:p>
        </p:txBody>
      </p:sp>
      <p:sp>
        <p:nvSpPr>
          <p:cNvPr id="10" name="Title 1"/>
          <p:cNvSpPr txBox="1">
            <a:spLocks/>
          </p:cNvSpPr>
          <p:nvPr/>
        </p:nvSpPr>
        <p:spPr>
          <a:xfrm>
            <a:off x="838200" y="262110"/>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5.2 Acquire the data</a:t>
            </a:r>
            <a:endParaRPr lang="en-GB" dirty="0"/>
          </a:p>
        </p:txBody>
      </p:sp>
      <p:sp>
        <p:nvSpPr>
          <p:cNvPr id="11" name="Google Shape;300;p17"/>
          <p:cNvSpPr txBox="1"/>
          <p:nvPr/>
        </p:nvSpPr>
        <p:spPr>
          <a:xfrm>
            <a:off x="838200" y="1651983"/>
            <a:ext cx="10632460"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Step 3c. Collect country-specific data (Energy Access Target)</a:t>
            </a:r>
          </a:p>
          <a:p>
            <a:pPr marL="0" marR="0" lvl="0" indent="0" algn="l" rtl="0">
              <a:lnSpc>
                <a:spcPct val="90000"/>
              </a:lnSpc>
              <a:spcBef>
                <a:spcPts val="0"/>
              </a:spcBef>
              <a:spcAft>
                <a:spcPts val="0"/>
              </a:spcAft>
              <a:buClr>
                <a:schemeClr val="dk1"/>
              </a:buClr>
              <a:buSzPts val="10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1000"/>
              </a:spcBef>
              <a:spcAft>
                <a:spcPts val="0"/>
              </a:spcAft>
              <a:buClr>
                <a:schemeClr val="dk1"/>
              </a:buClr>
              <a:buSzPts val="27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p:txBody>
      </p:sp>
      <p:sp>
        <p:nvSpPr>
          <p:cNvPr id="9" name="Rectangle 8"/>
          <p:cNvSpPr/>
          <p:nvPr/>
        </p:nvSpPr>
        <p:spPr>
          <a:xfrm>
            <a:off x="734426" y="6147018"/>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12" name="TextBox 2"/>
          <p:cNvSpPr txBox="1"/>
          <p:nvPr/>
        </p:nvSpPr>
        <p:spPr>
          <a:xfrm>
            <a:off x="7592118" y="6123077"/>
            <a:ext cx="4593993"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12">
            <a:extLst>
              <a:ext uri="{FF2B5EF4-FFF2-40B4-BE49-F238E27FC236}">
                <a16:creationId xmlns:a16="http://schemas.microsoft.com/office/drawing/2014/main" id="{3F621DC2-25D3-244E-B621-956E3E0BA7A1}"/>
              </a:ext>
            </a:extLst>
          </p:cNvPr>
          <p:cNvSpPr/>
          <p:nvPr/>
        </p:nvSpPr>
        <p:spPr>
          <a:xfrm>
            <a:off x="6358871" y="47266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12.mp3" descr="Track1_Lecture5_Slide12.mp3">
            <a:hlinkClick r:id="" action="ppaction://media"/>
            <a:extLst>
              <a:ext uri="{FF2B5EF4-FFF2-40B4-BE49-F238E27FC236}">
                <a16:creationId xmlns:a16="http://schemas.microsoft.com/office/drawing/2014/main" id="{1C770283-7DD5-AE49-B8DB-294337B645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30236" y="544030"/>
            <a:ext cx="812800" cy="812800"/>
          </a:xfrm>
          <a:prstGeom prst="rect">
            <a:avLst/>
          </a:prstGeom>
        </p:spPr>
      </p:pic>
    </p:spTree>
    <p:extLst>
      <p:ext uri="{BB962C8B-B14F-4D97-AF65-F5344CB8AC3E}">
        <p14:creationId xmlns:p14="http://schemas.microsoft.com/office/powerpoint/2010/main" val="15013570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8" name="Google Shape;308;p18"/>
          <p:cNvSpPr txBox="1"/>
          <p:nvPr/>
        </p:nvSpPr>
        <p:spPr>
          <a:xfrm>
            <a:off x="965406" y="417878"/>
            <a:ext cx="9748602"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000"/>
              <a:buFont typeface="Arial"/>
              <a:buNone/>
            </a:pPr>
            <a:endParaRPr sz="1000" strike="sngStrik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p:txBody>
      </p:sp>
      <p:sp>
        <p:nvSpPr>
          <p:cNvPr id="310" name="Google Shape;310;p18"/>
          <p:cNvSpPr/>
          <p:nvPr/>
        </p:nvSpPr>
        <p:spPr>
          <a:xfrm>
            <a:off x="7714019" y="2702762"/>
            <a:ext cx="399160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u="sng" dirty="0">
                <a:solidFill>
                  <a:schemeClr val="dk1"/>
                </a:solidFill>
                <a:latin typeface="Calibri"/>
                <a:ea typeface="Calibri"/>
                <a:cs typeface="Calibri"/>
                <a:sym typeface="Calibri"/>
              </a:rPr>
              <a:t>Identify current </a:t>
            </a:r>
            <a:r>
              <a:rPr lang="en-US" b="1" u="sng" dirty="0">
                <a:solidFill>
                  <a:schemeClr val="dk1"/>
                </a:solidFill>
                <a:latin typeface="Calibri"/>
                <a:ea typeface="Calibri"/>
                <a:cs typeface="Calibri"/>
                <a:sym typeface="Calibri"/>
              </a:rPr>
              <a:t>electrification</a:t>
            </a:r>
            <a:r>
              <a:rPr lang="en-US" sz="1800" b="1" u="sng" dirty="0">
                <a:solidFill>
                  <a:schemeClr val="dk1"/>
                </a:solidFill>
                <a:latin typeface="Calibri"/>
                <a:ea typeface="Calibri"/>
                <a:cs typeface="Calibri"/>
                <a:sym typeface="Calibri"/>
              </a:rPr>
              <a:t> status:</a:t>
            </a:r>
            <a:endParaRPr sz="1800" dirty="0">
              <a:solidFill>
                <a:schemeClr val="dk1"/>
              </a:solidFill>
              <a:latin typeface="Calibri"/>
              <a:ea typeface="Calibri"/>
              <a:cs typeface="Calibri"/>
              <a:sym typeface="Calibri"/>
            </a:endParaRPr>
          </a:p>
        </p:txBody>
      </p:sp>
      <p:sp>
        <p:nvSpPr>
          <p:cNvPr id="311" name="Google Shape;311;p18"/>
          <p:cNvSpPr/>
          <p:nvPr/>
        </p:nvSpPr>
        <p:spPr>
          <a:xfrm>
            <a:off x="7714019" y="3114295"/>
            <a:ext cx="3307787" cy="985783"/>
          </a:xfrm>
          <a:prstGeom prst="rect">
            <a:avLst/>
          </a:prstGeom>
          <a:noFill/>
          <a:ln>
            <a:noFill/>
          </a:ln>
        </p:spPr>
        <p:txBody>
          <a:bodyPr spcFirstLastPara="1" wrap="square" lIns="91425" tIns="45700" rIns="91425" bIns="45700" anchor="t" anchorCtr="0">
            <a:spAutoFit/>
          </a:bodyPr>
          <a:lstStyle/>
          <a:p>
            <a:pPr marR="0" lvl="0" algn="just" rtl="0">
              <a:lnSpc>
                <a:spcPct val="114000"/>
              </a:lnSpc>
              <a:spcBef>
                <a:spcPts val="0"/>
              </a:spcBef>
              <a:spcAft>
                <a:spcPts val="0"/>
              </a:spcAft>
              <a:buClr>
                <a:schemeClr val="dk1"/>
              </a:buClr>
              <a:buSzPts val="1600"/>
            </a:pPr>
            <a:r>
              <a:rPr lang="en-US" sz="1600" dirty="0">
                <a:solidFill>
                  <a:schemeClr val="dk1"/>
                </a:solidFill>
                <a:latin typeface="Calibri"/>
                <a:ea typeface="Calibri"/>
                <a:cs typeface="Calibri"/>
                <a:sym typeface="Calibri"/>
              </a:rPr>
              <a:t>Night Lights index: &gt;0.05</a:t>
            </a:r>
            <a:endParaRPr sz="1400" dirty="0">
              <a:solidFill>
                <a:schemeClr val="dk1"/>
              </a:solidFill>
              <a:latin typeface="Calibri"/>
              <a:ea typeface="Calibri"/>
              <a:cs typeface="Calibri"/>
              <a:sym typeface="Calibri"/>
            </a:endParaRPr>
          </a:p>
          <a:p>
            <a:pPr marR="0" lvl="0" algn="just" rtl="0">
              <a:lnSpc>
                <a:spcPct val="114000"/>
              </a:lnSpc>
              <a:spcBef>
                <a:spcPts val="200"/>
              </a:spcBef>
              <a:spcAft>
                <a:spcPts val="0"/>
              </a:spcAft>
              <a:buClr>
                <a:schemeClr val="dk1"/>
              </a:buClr>
              <a:buSzPts val="1600"/>
            </a:pPr>
            <a:r>
              <a:rPr lang="en-US" sz="1600" dirty="0">
                <a:solidFill>
                  <a:schemeClr val="dk1"/>
                </a:solidFill>
                <a:latin typeface="Calibri"/>
                <a:ea typeface="Calibri"/>
                <a:cs typeface="Calibri"/>
                <a:sym typeface="Calibri"/>
              </a:rPr>
              <a:t>Population: &gt;50 people</a:t>
            </a:r>
            <a:endParaRPr sz="1400" dirty="0">
              <a:solidFill>
                <a:schemeClr val="dk1"/>
              </a:solidFill>
              <a:latin typeface="Calibri"/>
              <a:ea typeface="Calibri"/>
              <a:cs typeface="Calibri"/>
              <a:sym typeface="Calibri"/>
            </a:endParaRPr>
          </a:p>
          <a:p>
            <a:pPr marR="0" lvl="0" algn="just" rtl="0">
              <a:lnSpc>
                <a:spcPct val="114000"/>
              </a:lnSpc>
              <a:spcBef>
                <a:spcPts val="200"/>
              </a:spcBef>
              <a:spcAft>
                <a:spcPts val="0"/>
              </a:spcAft>
              <a:buClr>
                <a:schemeClr val="dk1"/>
              </a:buClr>
              <a:buSzPts val="1600"/>
            </a:pPr>
            <a:r>
              <a:rPr lang="en-US" sz="1600" dirty="0">
                <a:solidFill>
                  <a:schemeClr val="dk1"/>
                </a:solidFill>
                <a:latin typeface="Calibri"/>
                <a:ea typeface="Calibri"/>
                <a:cs typeface="Calibri"/>
                <a:sym typeface="Calibri"/>
              </a:rPr>
              <a:t>Distance from grid: &lt;5 km</a:t>
            </a:r>
            <a:endParaRPr dirty="0"/>
          </a:p>
        </p:txBody>
      </p:sp>
      <p:grpSp>
        <p:nvGrpSpPr>
          <p:cNvPr id="3" name="Group 2">
            <a:extLst>
              <a:ext uri="{FF2B5EF4-FFF2-40B4-BE49-F238E27FC236}">
                <a16:creationId xmlns:a16="http://schemas.microsoft.com/office/drawing/2014/main" id="{7466819C-FE17-2848-B628-829AE594EAF1}"/>
              </a:ext>
            </a:extLst>
          </p:cNvPr>
          <p:cNvGrpSpPr/>
          <p:nvPr/>
        </p:nvGrpSpPr>
        <p:grpSpPr>
          <a:xfrm>
            <a:off x="2145791" y="1889760"/>
            <a:ext cx="5191409" cy="4258234"/>
            <a:chOff x="1892144" y="1847682"/>
            <a:chExt cx="5796902" cy="4754888"/>
          </a:xfrm>
        </p:grpSpPr>
        <p:pic>
          <p:nvPicPr>
            <p:cNvPr id="312" name="Google Shape;312;p18"/>
            <p:cNvPicPr preferRelativeResize="0"/>
            <p:nvPr/>
          </p:nvPicPr>
          <p:blipFill rotWithShape="1">
            <a:blip r:embed="rId5">
              <a:alphaModFix/>
            </a:blip>
            <a:srcRect/>
            <a:stretch/>
          </p:blipFill>
          <p:spPr>
            <a:xfrm>
              <a:off x="4502954" y="1847682"/>
              <a:ext cx="3186092" cy="4754888"/>
            </a:xfrm>
            <a:prstGeom prst="rect">
              <a:avLst/>
            </a:prstGeom>
            <a:noFill/>
            <a:ln>
              <a:noFill/>
            </a:ln>
          </p:spPr>
        </p:pic>
        <p:pic>
          <p:nvPicPr>
            <p:cNvPr id="313" name="Google Shape;313;p18"/>
            <p:cNvPicPr preferRelativeResize="0"/>
            <p:nvPr/>
          </p:nvPicPr>
          <p:blipFill rotWithShape="1">
            <a:blip r:embed="rId6">
              <a:alphaModFix/>
            </a:blip>
            <a:srcRect/>
            <a:stretch/>
          </p:blipFill>
          <p:spPr>
            <a:xfrm>
              <a:off x="1892144" y="1941460"/>
              <a:ext cx="2610810" cy="4655151"/>
            </a:xfrm>
            <a:prstGeom prst="rect">
              <a:avLst/>
            </a:prstGeom>
            <a:noFill/>
            <a:ln>
              <a:noFill/>
            </a:ln>
          </p:spPr>
        </p:pic>
      </p:grpSp>
      <p:sp>
        <p:nvSpPr>
          <p:cNvPr id="11" name="Title 1"/>
          <p:cNvSpPr txBox="1">
            <a:spLocks/>
          </p:cNvSpPr>
          <p:nvPr/>
        </p:nvSpPr>
        <p:spPr>
          <a:xfrm>
            <a:off x="838200" y="235834"/>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5.2 Acquire the data</a:t>
            </a:r>
          </a:p>
        </p:txBody>
      </p:sp>
      <p:sp>
        <p:nvSpPr>
          <p:cNvPr id="12" name="Google Shape;300;p17"/>
          <p:cNvSpPr txBox="1"/>
          <p:nvPr/>
        </p:nvSpPr>
        <p:spPr>
          <a:xfrm>
            <a:off x="838200" y="1651983"/>
            <a:ext cx="10632460"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Step 4. Data Processing, Projection, and Calibration</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p:txBody>
      </p:sp>
      <p:sp>
        <p:nvSpPr>
          <p:cNvPr id="10" name="Rectangle 9"/>
          <p:cNvSpPr/>
          <p:nvPr/>
        </p:nvSpPr>
        <p:spPr>
          <a:xfrm>
            <a:off x="808383" y="6142911"/>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13" name="Rectangle 12"/>
          <p:cNvSpPr/>
          <p:nvPr/>
        </p:nvSpPr>
        <p:spPr>
          <a:xfrm>
            <a:off x="8925532" y="6112882"/>
            <a:ext cx="2813591"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Sahlberg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2"/>
          <p:cNvSpPr txBox="1"/>
          <p:nvPr/>
        </p:nvSpPr>
        <p:spPr>
          <a:xfrm>
            <a:off x="3737978" y="6140504"/>
            <a:ext cx="4302315"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Oval 14">
            <a:extLst>
              <a:ext uri="{FF2B5EF4-FFF2-40B4-BE49-F238E27FC236}">
                <a16:creationId xmlns:a16="http://schemas.microsoft.com/office/drawing/2014/main" id="{2F88ED3F-0331-7F4D-A481-4B04BD7ECC3F}"/>
              </a:ext>
            </a:extLst>
          </p:cNvPr>
          <p:cNvSpPr/>
          <p:nvPr/>
        </p:nvSpPr>
        <p:spPr>
          <a:xfrm>
            <a:off x="6358871" y="47266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13.mp3" descr="Track1_Lecture5_Slide13.mp3">
            <a:hlinkClick r:id="" action="ppaction://media"/>
            <a:extLst>
              <a:ext uri="{FF2B5EF4-FFF2-40B4-BE49-F238E27FC236}">
                <a16:creationId xmlns:a16="http://schemas.microsoft.com/office/drawing/2014/main" id="{9C0A9E91-CB55-524F-8A3A-B169E34D07E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30236" y="544030"/>
            <a:ext cx="812800" cy="812800"/>
          </a:xfrm>
          <a:prstGeom prst="rect">
            <a:avLst/>
          </a:prstGeom>
        </p:spPr>
      </p:pic>
    </p:spTree>
    <p:extLst>
      <p:ext uri="{BB962C8B-B14F-4D97-AF65-F5344CB8AC3E}">
        <p14:creationId xmlns:p14="http://schemas.microsoft.com/office/powerpoint/2010/main" val="24058060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5.2 References</a:t>
            </a:r>
          </a:p>
        </p:txBody>
      </p:sp>
      <p:sp>
        <p:nvSpPr>
          <p:cNvPr id="4" name="Rectangle 3"/>
          <p:cNvSpPr/>
          <p:nvPr/>
        </p:nvSpPr>
        <p:spPr>
          <a:xfrm>
            <a:off x="972558" y="1496355"/>
            <a:ext cx="5208785" cy="1754326"/>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3: Application of GIS in electrification analysis in the OnSSET tool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3" action="ppaction://hlinkfile"/>
              </a:rPr>
              <a:t>https://onsset.github.io/teaching_kit/courses/module_2/Lecture%203/</a:t>
            </a:r>
            <a:r>
              <a:rPr lang="sv-SE" dirty="0">
                <a:latin typeface="Open Sans" panose="020B0606030504020204" pitchFamily="34" charset="0"/>
                <a:ea typeface="Open Sans" panose="020B0606030504020204" pitchFamily="34" charset="0"/>
                <a:cs typeface="Open Sans" panose="020B0606030504020204" pitchFamily="34" charset="0"/>
              </a:rPr>
              <a:t> (accessed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21610237"/>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8" name="Google Shape;308;p18"/>
          <p:cNvSpPr txBox="1"/>
          <p:nvPr/>
        </p:nvSpPr>
        <p:spPr>
          <a:xfrm>
            <a:off x="965406" y="417878"/>
            <a:ext cx="9748602"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000"/>
              <a:buFont typeface="Arial"/>
              <a:buNone/>
            </a:pPr>
            <a:endParaRPr sz="1000" strike="sngStrik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p:txBody>
      </p:sp>
      <p:sp>
        <p:nvSpPr>
          <p:cNvPr id="310" name="Google Shape;310;p18"/>
          <p:cNvSpPr/>
          <p:nvPr/>
        </p:nvSpPr>
        <p:spPr>
          <a:xfrm>
            <a:off x="7596658" y="2649829"/>
            <a:ext cx="399160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u="sng" dirty="0">
                <a:solidFill>
                  <a:schemeClr val="dk1"/>
                </a:solidFill>
                <a:latin typeface="Calibri"/>
                <a:ea typeface="Calibri"/>
                <a:cs typeface="Calibri"/>
                <a:sym typeface="Calibri"/>
              </a:rPr>
              <a:t>Identify current Electrification status:</a:t>
            </a:r>
            <a:endParaRPr sz="1800" dirty="0">
              <a:solidFill>
                <a:schemeClr val="dk1"/>
              </a:solidFill>
              <a:latin typeface="Calibri"/>
              <a:ea typeface="Calibri"/>
              <a:cs typeface="Calibri"/>
              <a:sym typeface="Calibri"/>
            </a:endParaRPr>
          </a:p>
        </p:txBody>
      </p:sp>
      <p:sp>
        <p:nvSpPr>
          <p:cNvPr id="311" name="Google Shape;311;p18"/>
          <p:cNvSpPr/>
          <p:nvPr/>
        </p:nvSpPr>
        <p:spPr>
          <a:xfrm>
            <a:off x="7714019" y="3114295"/>
            <a:ext cx="3307787" cy="985783"/>
          </a:xfrm>
          <a:prstGeom prst="rect">
            <a:avLst/>
          </a:prstGeom>
          <a:noFill/>
          <a:ln>
            <a:noFill/>
          </a:ln>
        </p:spPr>
        <p:txBody>
          <a:bodyPr spcFirstLastPara="1" wrap="square" lIns="91425" tIns="45700" rIns="91425" bIns="45700" anchor="t" anchorCtr="0">
            <a:spAutoFit/>
          </a:bodyPr>
          <a:lstStyle/>
          <a:p>
            <a:pPr marR="0" lvl="0" algn="just" rtl="0">
              <a:lnSpc>
                <a:spcPct val="114000"/>
              </a:lnSpc>
              <a:spcBef>
                <a:spcPts val="0"/>
              </a:spcBef>
              <a:spcAft>
                <a:spcPts val="0"/>
              </a:spcAft>
              <a:buClr>
                <a:schemeClr val="dk1"/>
              </a:buClr>
              <a:buSzPts val="1600"/>
            </a:pPr>
            <a:r>
              <a:rPr lang="en-US" sz="1600" dirty="0">
                <a:solidFill>
                  <a:schemeClr val="dk1"/>
                </a:solidFill>
                <a:latin typeface="Calibri"/>
                <a:ea typeface="Calibri"/>
                <a:cs typeface="Calibri"/>
                <a:sym typeface="Calibri"/>
              </a:rPr>
              <a:t>Night Lights index: &gt;0.05</a:t>
            </a:r>
            <a:endParaRPr sz="1400" dirty="0">
              <a:solidFill>
                <a:schemeClr val="dk1"/>
              </a:solidFill>
              <a:latin typeface="Calibri"/>
              <a:ea typeface="Calibri"/>
              <a:cs typeface="Calibri"/>
              <a:sym typeface="Calibri"/>
            </a:endParaRPr>
          </a:p>
          <a:p>
            <a:pPr marR="0" lvl="0" algn="just" rtl="0">
              <a:lnSpc>
                <a:spcPct val="114000"/>
              </a:lnSpc>
              <a:spcBef>
                <a:spcPts val="200"/>
              </a:spcBef>
              <a:spcAft>
                <a:spcPts val="0"/>
              </a:spcAft>
              <a:buClr>
                <a:schemeClr val="dk1"/>
              </a:buClr>
              <a:buSzPts val="1600"/>
            </a:pPr>
            <a:r>
              <a:rPr lang="en-US" sz="1600" dirty="0">
                <a:solidFill>
                  <a:schemeClr val="dk1"/>
                </a:solidFill>
                <a:latin typeface="Calibri"/>
                <a:ea typeface="Calibri"/>
                <a:cs typeface="Calibri"/>
                <a:sym typeface="Calibri"/>
              </a:rPr>
              <a:t>Population: &gt;50 people</a:t>
            </a:r>
            <a:endParaRPr sz="1400" dirty="0">
              <a:solidFill>
                <a:schemeClr val="dk1"/>
              </a:solidFill>
              <a:latin typeface="Calibri"/>
              <a:ea typeface="Calibri"/>
              <a:cs typeface="Calibri"/>
              <a:sym typeface="Calibri"/>
            </a:endParaRPr>
          </a:p>
          <a:p>
            <a:pPr marR="0" lvl="0" algn="just" rtl="0">
              <a:lnSpc>
                <a:spcPct val="114000"/>
              </a:lnSpc>
              <a:spcBef>
                <a:spcPts val="200"/>
              </a:spcBef>
              <a:spcAft>
                <a:spcPts val="0"/>
              </a:spcAft>
              <a:buClr>
                <a:schemeClr val="dk1"/>
              </a:buClr>
              <a:buSzPts val="1600"/>
            </a:pPr>
            <a:r>
              <a:rPr lang="en-US" sz="1600" dirty="0">
                <a:solidFill>
                  <a:schemeClr val="dk1"/>
                </a:solidFill>
                <a:latin typeface="Calibri"/>
                <a:ea typeface="Calibri"/>
                <a:cs typeface="Calibri"/>
                <a:sym typeface="Calibri"/>
              </a:rPr>
              <a:t>Distance from grid: &lt;5 km</a:t>
            </a:r>
            <a:endParaRPr dirty="0"/>
          </a:p>
        </p:txBody>
      </p:sp>
      <p:grpSp>
        <p:nvGrpSpPr>
          <p:cNvPr id="3" name="Group 2">
            <a:extLst>
              <a:ext uri="{FF2B5EF4-FFF2-40B4-BE49-F238E27FC236}">
                <a16:creationId xmlns:a16="http://schemas.microsoft.com/office/drawing/2014/main" id="{5A02F457-7B2F-9A44-AECB-1C66D1793132}"/>
              </a:ext>
            </a:extLst>
          </p:cNvPr>
          <p:cNvGrpSpPr/>
          <p:nvPr/>
        </p:nvGrpSpPr>
        <p:grpSpPr>
          <a:xfrm>
            <a:off x="1963805" y="1966586"/>
            <a:ext cx="5230206" cy="4285507"/>
            <a:chOff x="1793601" y="1966586"/>
            <a:chExt cx="5803057" cy="4754888"/>
          </a:xfrm>
        </p:grpSpPr>
        <p:pic>
          <p:nvPicPr>
            <p:cNvPr id="312" name="Google Shape;312;p18"/>
            <p:cNvPicPr preferRelativeResize="0"/>
            <p:nvPr/>
          </p:nvPicPr>
          <p:blipFill rotWithShape="1">
            <a:blip r:embed="rId5">
              <a:alphaModFix/>
            </a:blip>
            <a:srcRect/>
            <a:stretch/>
          </p:blipFill>
          <p:spPr>
            <a:xfrm>
              <a:off x="4410566" y="1966586"/>
              <a:ext cx="3186092" cy="4754888"/>
            </a:xfrm>
            <a:prstGeom prst="rect">
              <a:avLst/>
            </a:prstGeom>
            <a:noFill/>
            <a:ln>
              <a:noFill/>
            </a:ln>
          </p:spPr>
        </p:pic>
        <p:pic>
          <p:nvPicPr>
            <p:cNvPr id="313" name="Google Shape;313;p18"/>
            <p:cNvPicPr preferRelativeResize="0"/>
            <p:nvPr/>
          </p:nvPicPr>
          <p:blipFill rotWithShape="1">
            <a:blip r:embed="rId6">
              <a:alphaModFix/>
            </a:blip>
            <a:srcRect/>
            <a:stretch/>
          </p:blipFill>
          <p:spPr>
            <a:xfrm>
              <a:off x="1793601" y="2066323"/>
              <a:ext cx="2610810" cy="4655151"/>
            </a:xfrm>
            <a:prstGeom prst="rect">
              <a:avLst/>
            </a:prstGeom>
            <a:noFill/>
            <a:ln>
              <a:noFill/>
            </a:ln>
          </p:spPr>
        </p:pic>
      </p:grpSp>
      <p:sp>
        <p:nvSpPr>
          <p:cNvPr id="11" name="Title 1"/>
          <p:cNvSpPr txBox="1">
            <a:spLocks/>
          </p:cNvSpPr>
          <p:nvPr/>
        </p:nvSpPr>
        <p:spPr>
          <a:xfrm>
            <a:off x="838200" y="36721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5.3 Prepare the required data, processing and calibration</a:t>
            </a:r>
            <a:endParaRPr lang="en-GB" dirty="0"/>
          </a:p>
        </p:txBody>
      </p:sp>
      <p:sp>
        <p:nvSpPr>
          <p:cNvPr id="12" name="Google Shape;300;p17"/>
          <p:cNvSpPr txBox="1"/>
          <p:nvPr/>
        </p:nvSpPr>
        <p:spPr>
          <a:xfrm>
            <a:off x="838200" y="1651983"/>
            <a:ext cx="10632460"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Step 4. Data Processing, Projection, and Calibration</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p:txBody>
      </p:sp>
      <p:sp>
        <p:nvSpPr>
          <p:cNvPr id="10" name="Rectangle 9"/>
          <p:cNvSpPr/>
          <p:nvPr/>
        </p:nvSpPr>
        <p:spPr>
          <a:xfrm>
            <a:off x="777931" y="6128982"/>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13" name="Rectangle 12"/>
          <p:cNvSpPr/>
          <p:nvPr/>
        </p:nvSpPr>
        <p:spPr>
          <a:xfrm>
            <a:off x="8900552" y="6128981"/>
            <a:ext cx="2813591"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Sahlberg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2"/>
          <p:cNvSpPr txBox="1"/>
          <p:nvPr/>
        </p:nvSpPr>
        <p:spPr>
          <a:xfrm>
            <a:off x="3530259" y="6128982"/>
            <a:ext cx="4326699"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Oval 14">
            <a:extLst>
              <a:ext uri="{FF2B5EF4-FFF2-40B4-BE49-F238E27FC236}">
                <a16:creationId xmlns:a16="http://schemas.microsoft.com/office/drawing/2014/main" id="{09356AB3-5D64-D04A-86F2-0095BFE15C09}"/>
              </a:ext>
            </a:extLst>
          </p:cNvPr>
          <p:cNvSpPr/>
          <p:nvPr/>
        </p:nvSpPr>
        <p:spPr>
          <a:xfrm>
            <a:off x="8890147" y="601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15.mp3" descr="Track1_Lecture5_Slide15.mp3">
            <a:hlinkClick r:id="" action="ppaction://media"/>
            <a:extLst>
              <a:ext uri="{FF2B5EF4-FFF2-40B4-BE49-F238E27FC236}">
                <a16:creationId xmlns:a16="http://schemas.microsoft.com/office/drawing/2014/main" id="{383BA1E9-F4F0-1149-ACF5-0F0FA0C90B1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961512" y="677115"/>
            <a:ext cx="812800" cy="812800"/>
          </a:xfrm>
          <a:prstGeom prst="rect">
            <a:avLst/>
          </a:prstGeom>
        </p:spPr>
      </p:pic>
    </p:spTree>
    <p:extLst>
      <p:ext uri="{BB962C8B-B14F-4D97-AF65-F5344CB8AC3E}">
        <p14:creationId xmlns:p14="http://schemas.microsoft.com/office/powerpoint/2010/main" val="42200980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20" name="Google Shape;320;p19"/>
          <p:cNvPicPr preferRelativeResize="0"/>
          <p:nvPr/>
        </p:nvPicPr>
        <p:blipFill rotWithShape="1">
          <a:blip r:embed="rId5">
            <a:alphaModFix/>
          </a:blip>
          <a:srcRect/>
          <a:stretch/>
        </p:blipFill>
        <p:spPr>
          <a:xfrm>
            <a:off x="1967336" y="2033669"/>
            <a:ext cx="7597883" cy="4329004"/>
          </a:xfrm>
          <a:prstGeom prst="rect">
            <a:avLst/>
          </a:prstGeom>
          <a:noFill/>
          <a:ln>
            <a:noFill/>
          </a:ln>
        </p:spPr>
      </p:pic>
      <p:sp>
        <p:nvSpPr>
          <p:cNvPr id="321" name="Google Shape;321;p19"/>
          <p:cNvSpPr txBox="1"/>
          <p:nvPr/>
        </p:nvSpPr>
        <p:spPr>
          <a:xfrm>
            <a:off x="989704" y="179729"/>
            <a:ext cx="11064550"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6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p:txBody>
      </p:sp>
      <p:sp>
        <p:nvSpPr>
          <p:cNvPr id="322" name="Google Shape;322;p19"/>
          <p:cNvSpPr/>
          <p:nvPr/>
        </p:nvSpPr>
        <p:spPr>
          <a:xfrm>
            <a:off x="5086652" y="3384623"/>
            <a:ext cx="2329842" cy="1395252"/>
          </a:xfrm>
          <a:prstGeom prst="roundRect">
            <a:avLst>
              <a:gd name="adj" fmla="val 16667"/>
            </a:avLst>
          </a:prstGeom>
          <a:noFill/>
          <a:ln w="19050" cap="flat" cmpd="sng">
            <a:solidFill>
              <a:srgbClr val="0C0C0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 name="Title 1"/>
          <p:cNvSpPr txBox="1">
            <a:spLocks/>
          </p:cNvSpPr>
          <p:nvPr/>
        </p:nvSpPr>
        <p:spPr>
          <a:xfrm>
            <a:off x="838200" y="36721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5.3 Prepare the required data, processing, and calibration</a:t>
            </a:r>
            <a:endParaRPr lang="en-GB" dirty="0"/>
          </a:p>
        </p:txBody>
      </p:sp>
      <p:sp>
        <p:nvSpPr>
          <p:cNvPr id="9" name="Google Shape;300;p17"/>
          <p:cNvSpPr txBox="1"/>
          <p:nvPr/>
        </p:nvSpPr>
        <p:spPr>
          <a:xfrm>
            <a:off x="838200" y="1651983"/>
            <a:ext cx="10632460"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Step 5. Calculate off-grid technology costs for every settlement in the country</a:t>
            </a:r>
          </a:p>
        </p:txBody>
      </p:sp>
      <p:sp>
        <p:nvSpPr>
          <p:cNvPr id="10" name="Rectangle 9"/>
          <p:cNvSpPr/>
          <p:nvPr/>
        </p:nvSpPr>
        <p:spPr>
          <a:xfrm>
            <a:off x="892168" y="6128644"/>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12" name="Rectangle 11"/>
          <p:cNvSpPr/>
          <p:nvPr/>
        </p:nvSpPr>
        <p:spPr>
          <a:xfrm>
            <a:off x="7574990" y="6125605"/>
            <a:ext cx="3469219" cy="246221"/>
          </a:xfrm>
          <a:prstGeom prst="rect">
            <a:avLst/>
          </a:prstGeom>
        </p:spPr>
        <p:txBody>
          <a:bodyPr wrap="none" lIns="91440" tIns="45720" rIns="91440" bIns="45720" anchor="t">
            <a:spAutoFit/>
          </a:bodyPr>
          <a:lstStyle/>
          <a:p>
            <a:r>
              <a:rPr lang="en-GB" sz="1000" b="1" dirty="0">
                <a:latin typeface="Open Sans"/>
              </a:rPr>
              <a:t>Picture Source</a:t>
            </a:r>
            <a:r>
              <a:rPr lang="en-GB" sz="1000" dirty="0">
                <a:latin typeface="Open Sans"/>
              </a:rPr>
              <a:t>: Mentis et al. 2017, </a:t>
            </a:r>
            <a:r>
              <a:rPr lang="en-GB" sz="1000" dirty="0">
                <a:latin typeface="Open Sans"/>
                <a:hlinkClick r:id="rId6"/>
              </a:rPr>
              <a:t>image</a:t>
            </a:r>
            <a:r>
              <a:rPr lang="en-GB" sz="1000" dirty="0">
                <a:latin typeface="Open Sans"/>
              </a:rPr>
              <a:t> licensed under </a:t>
            </a:r>
            <a:r>
              <a:rPr lang="en-GB" sz="1000" dirty="0">
                <a:latin typeface="Open Sans"/>
                <a:hlinkClick r:id="rId7"/>
              </a:rPr>
              <a:t>CC-BY 3.0</a:t>
            </a:r>
            <a:endParaRPr lang="en-GB" sz="1000" dirty="0">
              <a:latin typeface="Open Sans"/>
            </a:endParaRPr>
          </a:p>
        </p:txBody>
      </p:sp>
      <p:sp>
        <p:nvSpPr>
          <p:cNvPr id="11" name="Oval 10">
            <a:extLst>
              <a:ext uri="{FF2B5EF4-FFF2-40B4-BE49-F238E27FC236}">
                <a16:creationId xmlns:a16="http://schemas.microsoft.com/office/drawing/2014/main" id="{6EB2D47F-2D36-C148-9CAC-5735A63E1922}"/>
              </a:ext>
            </a:extLst>
          </p:cNvPr>
          <p:cNvSpPr/>
          <p:nvPr/>
        </p:nvSpPr>
        <p:spPr>
          <a:xfrm>
            <a:off x="8890147" y="601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5_Slide16.mp3" descr="Track1_Lecture5_Slide16.mp3">
            <a:hlinkClick r:id="" action="ppaction://media"/>
            <a:extLst>
              <a:ext uri="{FF2B5EF4-FFF2-40B4-BE49-F238E27FC236}">
                <a16:creationId xmlns:a16="http://schemas.microsoft.com/office/drawing/2014/main" id="{2BB440E8-7F9A-AE4D-A6E5-FDFC7D275EB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61512" y="681879"/>
            <a:ext cx="812800" cy="812800"/>
          </a:xfrm>
          <a:prstGeom prst="rect">
            <a:avLst/>
          </a:prstGeom>
        </p:spPr>
      </p:pic>
    </p:spTree>
    <p:extLst>
      <p:ext uri="{BB962C8B-B14F-4D97-AF65-F5344CB8AC3E}">
        <p14:creationId xmlns:p14="http://schemas.microsoft.com/office/powerpoint/2010/main" val="3331021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5.3 Prepare the required data, processing, and calibration</a:t>
            </a:r>
            <a:endParaRPr lang="en-GB" dirty="0"/>
          </a:p>
        </p:txBody>
      </p:sp>
      <p:sp>
        <p:nvSpPr>
          <p:cNvPr id="427" name="Google Shape;427;p28"/>
          <p:cNvSpPr/>
          <p:nvPr/>
        </p:nvSpPr>
        <p:spPr>
          <a:xfrm>
            <a:off x="7110703" y="2858367"/>
            <a:ext cx="4464198" cy="2167046"/>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29" name="Google Shape;429;p28"/>
          <p:cNvSpPr/>
          <p:nvPr/>
        </p:nvSpPr>
        <p:spPr>
          <a:xfrm>
            <a:off x="883955" y="2070886"/>
            <a:ext cx="6096000" cy="4070959"/>
          </a:xfrm>
          <a:prstGeom prst="rect">
            <a:avLst/>
          </a:prstGeom>
          <a:noFill/>
          <a:ln>
            <a:noFill/>
          </a:ln>
        </p:spPr>
        <p:txBody>
          <a:bodyPr spcFirstLastPara="1" wrap="square" lIns="91425" tIns="45700" rIns="91425" bIns="45700" anchor="t" anchorCtr="0">
            <a:noAutofit/>
          </a:bodyPr>
          <a:lstStyle/>
          <a:p>
            <a:pPr algn="just">
              <a:lnSpc>
                <a:spcPct val="115000"/>
              </a:lnSpc>
              <a:buClr>
                <a:srgbClr val="000000"/>
              </a:buClr>
              <a:buSzPts val="2200"/>
            </a:pPr>
            <a:r>
              <a:rPr lang="en-GB" sz="2000" b="0" i="0" u="none" strike="noStrike" cap="none" dirty="0">
                <a:solidFill>
                  <a:schemeClr val="dk1"/>
                </a:solidFill>
                <a:latin typeface="Calibri"/>
                <a:ea typeface="Calibri"/>
                <a:cs typeface="Calibri"/>
                <a:sym typeface="Calibri"/>
              </a:rPr>
              <a:t>The LCOE from a specific source represents the final cost of electricity required for the overall system to </a:t>
            </a:r>
            <a:r>
              <a:rPr lang="en-GB" sz="2000" dirty="0">
                <a:solidFill>
                  <a:schemeClr val="dk1"/>
                </a:solidFill>
                <a:latin typeface="Calibri"/>
                <a:ea typeface="Calibri"/>
                <a:cs typeface="Calibri"/>
                <a:sym typeface="Calibri"/>
              </a:rPr>
              <a:t>break even</a:t>
            </a:r>
            <a:r>
              <a:rPr lang="en-GB" sz="2000" b="0" i="0" u="none" strike="noStrike" cap="none" dirty="0">
                <a:solidFill>
                  <a:schemeClr val="dk1"/>
                </a:solidFill>
                <a:latin typeface="Calibri"/>
                <a:ea typeface="Calibri"/>
                <a:cs typeface="Calibri"/>
                <a:sym typeface="Calibri"/>
              </a:rPr>
              <a:t> over the project lifetime.</a:t>
            </a:r>
            <a:endParaRPr lang="en-GB" sz="1200" b="0" i="0" u="none" strike="noStrike" cap="none" dirty="0">
              <a:solidFill>
                <a:schemeClr val="dk1"/>
              </a:solidFill>
              <a:latin typeface="Arial"/>
              <a:ea typeface="Arial"/>
              <a:cs typeface="Arial"/>
            </a:endParaRPr>
          </a:p>
          <a:p>
            <a:pPr algn="just">
              <a:lnSpc>
                <a:spcPct val="115000"/>
              </a:lnSpc>
              <a:spcBef>
                <a:spcPts val="600"/>
              </a:spcBef>
              <a:buClr>
                <a:srgbClr val="000000"/>
              </a:buClr>
              <a:buSzPts val="2200"/>
            </a:pPr>
            <a:r>
              <a:rPr lang="en-GB" sz="2000" b="0" i="1" u="none" strike="noStrike" cap="none" dirty="0">
                <a:solidFill>
                  <a:schemeClr val="dk1"/>
                </a:solidFill>
                <a:latin typeface="Calibri"/>
                <a:ea typeface="Calibri"/>
                <a:cs typeface="Calibri"/>
                <a:sym typeface="Calibri"/>
              </a:rPr>
              <a:t>I</a:t>
            </a:r>
            <a:r>
              <a:rPr lang="en-GB" sz="2000" b="0" i="1" u="none" strike="noStrike" cap="none" baseline="-25000" dirty="0">
                <a:solidFill>
                  <a:schemeClr val="dk1"/>
                </a:solidFill>
                <a:latin typeface="Calibri"/>
                <a:ea typeface="Calibri"/>
                <a:cs typeface="Calibri"/>
                <a:sym typeface="Calibri"/>
              </a:rPr>
              <a:t>t</a:t>
            </a:r>
            <a:r>
              <a:rPr lang="en-GB" sz="2000" b="0" i="0" u="none" strike="noStrike" cap="none" dirty="0">
                <a:solidFill>
                  <a:schemeClr val="dk1"/>
                </a:solidFill>
                <a:latin typeface="Calibri"/>
                <a:ea typeface="Calibri"/>
                <a:cs typeface="Calibri"/>
                <a:sym typeface="Calibri"/>
              </a:rPr>
              <a:t>: Investment expenditure for a specific system in year </a:t>
            </a:r>
            <a:r>
              <a:rPr lang="en-GB" sz="2000" b="0" i="1" u="none" strike="noStrike" cap="none" dirty="0">
                <a:solidFill>
                  <a:schemeClr val="dk1"/>
                </a:solidFill>
                <a:latin typeface="Calibri"/>
                <a:ea typeface="Calibri"/>
                <a:cs typeface="Calibri"/>
                <a:sym typeface="Calibri"/>
              </a:rPr>
              <a:t>t,</a:t>
            </a:r>
            <a:endParaRPr lang="en-GB" sz="2000" b="0" i="1" u="none" strike="noStrike" cap="none" dirty="0">
              <a:solidFill>
                <a:schemeClr val="dk1"/>
              </a:solidFill>
              <a:latin typeface="Calibri"/>
              <a:ea typeface="Arial"/>
              <a:cs typeface="Calibri"/>
            </a:endParaRPr>
          </a:p>
          <a:p>
            <a:pPr marL="0" marR="0" lvl="0" indent="0" algn="just" rtl="0">
              <a:lnSpc>
                <a:spcPct val="115000"/>
              </a:lnSpc>
              <a:spcBef>
                <a:spcPts val="600"/>
              </a:spcBef>
              <a:spcAft>
                <a:spcPts val="0"/>
              </a:spcAft>
              <a:buClr>
                <a:srgbClr val="000000"/>
              </a:buClr>
              <a:buSzPts val="2200"/>
              <a:buFont typeface="Arial"/>
              <a:buNone/>
            </a:pPr>
            <a:r>
              <a:rPr lang="en-GB" sz="2000" b="0" i="1" u="none" strike="noStrike" cap="none" dirty="0">
                <a:solidFill>
                  <a:schemeClr val="dk1"/>
                </a:solidFill>
                <a:latin typeface="Calibri"/>
                <a:ea typeface="Calibri"/>
                <a:cs typeface="Calibri"/>
                <a:sym typeface="Calibri"/>
              </a:rPr>
              <a:t>O&amp;M</a:t>
            </a:r>
            <a:r>
              <a:rPr lang="en-GB" sz="2000" b="0" i="1" u="none" strike="noStrike" cap="none" baseline="-25000" dirty="0">
                <a:solidFill>
                  <a:schemeClr val="dk1"/>
                </a:solidFill>
                <a:latin typeface="Calibri"/>
                <a:ea typeface="Calibri"/>
                <a:cs typeface="Calibri"/>
                <a:sym typeface="Calibri"/>
              </a:rPr>
              <a:t>t</a:t>
            </a:r>
            <a:r>
              <a:rPr lang="en-GB" sz="2000" b="0" u="none" strike="noStrike" cap="none" dirty="0">
                <a:solidFill>
                  <a:schemeClr val="dk1"/>
                </a:solidFill>
                <a:latin typeface="Calibri"/>
                <a:ea typeface="Calibri"/>
                <a:cs typeface="Calibri"/>
                <a:sym typeface="Calibri"/>
              </a:rPr>
              <a:t>:</a:t>
            </a:r>
            <a:r>
              <a:rPr lang="en-GB" sz="2000" b="0" i="1" u="none" strike="noStrike" cap="none" dirty="0">
                <a:solidFill>
                  <a:schemeClr val="dk1"/>
                </a:solidFill>
                <a:latin typeface="Calibri"/>
                <a:ea typeface="Calibri"/>
                <a:cs typeface="Calibri"/>
                <a:sym typeface="Calibri"/>
              </a:rPr>
              <a:t> </a:t>
            </a:r>
            <a:r>
              <a:rPr lang="en-GB" sz="2000" b="0" u="none" strike="noStrike" cap="none" dirty="0">
                <a:solidFill>
                  <a:schemeClr val="dk1"/>
                </a:solidFill>
                <a:latin typeface="Calibri"/>
                <a:ea typeface="Calibri"/>
                <a:cs typeface="Calibri"/>
                <a:sym typeface="Calibri"/>
              </a:rPr>
              <a:t>the</a:t>
            </a:r>
            <a:r>
              <a:rPr lang="en-GB" sz="2000" b="0" i="1" u="none" strike="noStrike" cap="none" dirty="0">
                <a:solidFill>
                  <a:schemeClr val="dk1"/>
                </a:solidFill>
                <a:latin typeface="Calibri"/>
                <a:ea typeface="Calibri"/>
                <a:cs typeface="Calibri"/>
                <a:sym typeface="Calibri"/>
              </a:rPr>
              <a:t> </a:t>
            </a:r>
            <a:r>
              <a:rPr lang="en-GB" sz="2000" b="0" u="none" strike="noStrike" cap="none" dirty="0">
                <a:solidFill>
                  <a:schemeClr val="dk1"/>
                </a:solidFill>
                <a:latin typeface="Calibri"/>
                <a:ea typeface="Calibri"/>
                <a:cs typeface="Calibri"/>
                <a:sym typeface="Calibri"/>
              </a:rPr>
              <a:t>o</a:t>
            </a:r>
            <a:r>
              <a:rPr lang="en-GB" sz="2000" b="0" i="0" u="none" strike="noStrike" cap="none" dirty="0">
                <a:solidFill>
                  <a:schemeClr val="dk1"/>
                </a:solidFill>
                <a:latin typeface="Calibri"/>
                <a:ea typeface="Calibri"/>
                <a:cs typeface="Calibri"/>
                <a:sym typeface="Calibri"/>
              </a:rPr>
              <a:t>peration and maintenance costs</a:t>
            </a:r>
            <a:r>
              <a:rPr lang="en-GB" sz="2000" dirty="0">
                <a:solidFill>
                  <a:schemeClr val="dk1"/>
                </a:solidFill>
                <a:latin typeface="Calibri"/>
                <a:ea typeface="Calibri"/>
                <a:cs typeface="Calibri"/>
                <a:sym typeface="Calibri"/>
              </a:rPr>
              <a:t>,</a:t>
            </a:r>
            <a:endParaRPr lang="en-GB" sz="1200" b="0" i="0" u="none" strike="noStrike" cap="none" dirty="0">
              <a:solidFill>
                <a:schemeClr val="dk1"/>
              </a:solidFill>
              <a:latin typeface="Arial"/>
              <a:ea typeface="Arial"/>
              <a:cs typeface="Arial"/>
            </a:endParaRPr>
          </a:p>
          <a:p>
            <a:pPr algn="just">
              <a:lnSpc>
                <a:spcPct val="115000"/>
              </a:lnSpc>
              <a:spcBef>
                <a:spcPts val="600"/>
              </a:spcBef>
              <a:buClr>
                <a:srgbClr val="000000"/>
              </a:buClr>
              <a:buSzPts val="2200"/>
            </a:pPr>
            <a:r>
              <a:rPr lang="en-GB" sz="2000" b="0" i="1" u="none" strike="noStrike" cap="none" dirty="0">
                <a:solidFill>
                  <a:schemeClr val="dk1"/>
                </a:solidFill>
                <a:latin typeface="Calibri"/>
                <a:ea typeface="Calibri"/>
                <a:cs typeface="Calibri"/>
                <a:sym typeface="Calibri"/>
              </a:rPr>
              <a:t>F</a:t>
            </a:r>
            <a:r>
              <a:rPr lang="en-GB" sz="2000" b="0" i="1" u="none" strike="noStrike" cap="none" baseline="-25000" dirty="0">
                <a:solidFill>
                  <a:schemeClr val="dk1"/>
                </a:solidFill>
                <a:latin typeface="Calibri"/>
                <a:ea typeface="Calibri"/>
                <a:cs typeface="Calibri"/>
                <a:sym typeface="Calibri"/>
              </a:rPr>
              <a:t>t</a:t>
            </a:r>
            <a:r>
              <a:rPr lang="en-GB" sz="2000" b="0" i="0" u="none" strike="noStrike" cap="none" dirty="0">
                <a:solidFill>
                  <a:schemeClr val="dk1"/>
                </a:solidFill>
                <a:latin typeface="Calibri"/>
                <a:ea typeface="Calibri"/>
                <a:cs typeface="Calibri"/>
                <a:sym typeface="Calibri"/>
              </a:rPr>
              <a:t>: the fuel expenditures,</a:t>
            </a:r>
            <a:r>
              <a:rPr lang="en-GB" sz="2000" dirty="0">
                <a:solidFill>
                  <a:schemeClr val="dk1"/>
                </a:solidFill>
                <a:latin typeface="Calibri"/>
                <a:ea typeface="Calibri"/>
                <a:cs typeface="Calibri"/>
                <a:sym typeface="Calibri"/>
              </a:rPr>
              <a:t> </a:t>
            </a:r>
            <a:endParaRPr lang="en-GB" sz="1200" b="0" i="0" u="none" strike="noStrike" cap="none" dirty="0">
              <a:solidFill>
                <a:schemeClr val="dk1"/>
              </a:solidFill>
              <a:latin typeface="Arial"/>
              <a:ea typeface="Arial"/>
              <a:cs typeface="Arial"/>
            </a:endParaRPr>
          </a:p>
          <a:p>
            <a:pPr algn="just">
              <a:lnSpc>
                <a:spcPct val="115000"/>
              </a:lnSpc>
              <a:spcBef>
                <a:spcPts val="600"/>
              </a:spcBef>
              <a:buClr>
                <a:srgbClr val="000000"/>
              </a:buClr>
              <a:buSzPts val="2200"/>
            </a:pPr>
            <a:r>
              <a:rPr lang="en-GB" sz="2000" b="0" i="1" u="none" strike="noStrike" cap="none" dirty="0">
                <a:solidFill>
                  <a:schemeClr val="dk1"/>
                </a:solidFill>
                <a:latin typeface="Calibri"/>
                <a:ea typeface="Calibri"/>
                <a:cs typeface="Calibri"/>
                <a:sym typeface="Calibri"/>
              </a:rPr>
              <a:t>E</a:t>
            </a:r>
            <a:r>
              <a:rPr lang="en-GB" sz="2000" b="0" i="1" u="none" strike="noStrike" cap="none" baseline="-25000" dirty="0">
                <a:solidFill>
                  <a:schemeClr val="dk1"/>
                </a:solidFill>
                <a:latin typeface="Calibri"/>
                <a:ea typeface="Calibri"/>
                <a:cs typeface="Calibri"/>
                <a:sym typeface="Calibri"/>
              </a:rPr>
              <a:t>t</a:t>
            </a:r>
            <a:r>
              <a:rPr lang="en-GB" sz="2000" b="0" i="0" u="none" strike="noStrike" cap="none" dirty="0">
                <a:solidFill>
                  <a:schemeClr val="dk1"/>
                </a:solidFill>
                <a:latin typeface="Calibri"/>
                <a:ea typeface="Calibri"/>
                <a:cs typeface="Calibri"/>
                <a:sym typeface="Calibri"/>
              </a:rPr>
              <a:t>:</a:t>
            </a:r>
            <a:r>
              <a:rPr lang="en-GB" sz="2000" dirty="0">
                <a:solidFill>
                  <a:schemeClr val="dk1"/>
                </a:solidFill>
                <a:latin typeface="Calibri"/>
                <a:ea typeface="Calibri"/>
                <a:cs typeface="Calibri"/>
                <a:sym typeface="Calibri"/>
              </a:rPr>
              <a:t> </a:t>
            </a:r>
            <a:r>
              <a:rPr lang="en-GB" sz="2000" b="0" i="0" u="none" strike="noStrike" cap="none" dirty="0">
                <a:solidFill>
                  <a:schemeClr val="dk1"/>
                </a:solidFill>
                <a:latin typeface="Calibri"/>
                <a:ea typeface="Calibri"/>
                <a:cs typeface="Calibri"/>
                <a:sym typeface="Calibri"/>
              </a:rPr>
              <a:t>the generated electricity,</a:t>
            </a:r>
            <a:r>
              <a:rPr lang="en-GB" sz="2000" dirty="0">
                <a:solidFill>
                  <a:schemeClr val="dk1"/>
                </a:solidFill>
                <a:latin typeface="Calibri"/>
                <a:ea typeface="Calibri"/>
                <a:cs typeface="Calibri"/>
                <a:sym typeface="Calibri"/>
              </a:rPr>
              <a:t> </a:t>
            </a:r>
            <a:endParaRPr lang="en-GB" sz="1200" b="0" i="0" u="none" strike="noStrike" cap="none" dirty="0">
              <a:solidFill>
                <a:schemeClr val="dk1"/>
              </a:solidFill>
              <a:latin typeface="Arial"/>
              <a:ea typeface="Arial"/>
              <a:cs typeface="Arial"/>
            </a:endParaRPr>
          </a:p>
          <a:p>
            <a:pPr marL="0" marR="0" lvl="0" indent="0" algn="just" rtl="0">
              <a:lnSpc>
                <a:spcPct val="115000"/>
              </a:lnSpc>
              <a:spcBef>
                <a:spcPts val="600"/>
              </a:spcBef>
              <a:spcAft>
                <a:spcPts val="0"/>
              </a:spcAft>
              <a:buClr>
                <a:srgbClr val="000000"/>
              </a:buClr>
              <a:buSzPts val="2200"/>
              <a:buFont typeface="Arial"/>
              <a:buNone/>
            </a:pPr>
            <a:r>
              <a:rPr lang="en-GB" sz="2000" b="0" i="1" u="none" strike="noStrike" cap="none" dirty="0">
                <a:solidFill>
                  <a:schemeClr val="dk1"/>
                </a:solidFill>
                <a:latin typeface="Calibri"/>
                <a:ea typeface="Calibri"/>
                <a:cs typeface="Calibri"/>
                <a:sym typeface="Calibri"/>
              </a:rPr>
              <a:t>r</a:t>
            </a:r>
            <a:r>
              <a:rPr lang="en-GB" sz="2000" b="0" u="none" strike="noStrike" cap="none" dirty="0">
                <a:solidFill>
                  <a:schemeClr val="dk1"/>
                </a:solidFill>
                <a:latin typeface="Calibri"/>
                <a:ea typeface="Calibri"/>
                <a:cs typeface="Calibri"/>
                <a:sym typeface="Calibri"/>
              </a:rPr>
              <a:t>:</a:t>
            </a:r>
            <a:r>
              <a:rPr lang="en-GB" sz="2000" b="0" i="1" u="none" strike="noStrike" cap="none" dirty="0">
                <a:solidFill>
                  <a:schemeClr val="dk1"/>
                </a:solidFill>
                <a:latin typeface="Calibri"/>
                <a:ea typeface="Calibri"/>
                <a:cs typeface="Calibri"/>
                <a:sym typeface="Calibri"/>
              </a:rPr>
              <a:t> </a:t>
            </a:r>
            <a:r>
              <a:rPr lang="en-GB" sz="2000" b="0" u="none" strike="noStrike" cap="none" dirty="0">
                <a:solidFill>
                  <a:schemeClr val="dk1"/>
                </a:solidFill>
                <a:latin typeface="Calibri"/>
                <a:ea typeface="Calibri"/>
                <a:cs typeface="Calibri"/>
                <a:sym typeface="Calibri"/>
              </a:rPr>
              <a:t>the </a:t>
            </a:r>
            <a:r>
              <a:rPr lang="en-GB" sz="2000" b="0" i="0" u="none" strike="noStrike" cap="none" dirty="0">
                <a:solidFill>
                  <a:schemeClr val="dk1"/>
                </a:solidFill>
                <a:latin typeface="Calibri"/>
                <a:ea typeface="Calibri"/>
                <a:cs typeface="Calibri"/>
                <a:sym typeface="Calibri"/>
              </a:rPr>
              <a:t>discount rate,</a:t>
            </a:r>
            <a:endParaRPr lang="en-GB" sz="1200" b="0" i="0" u="none" strike="noStrike" cap="none" dirty="0">
              <a:solidFill>
                <a:schemeClr val="dk1"/>
              </a:solidFill>
              <a:latin typeface="Arial"/>
              <a:ea typeface="Arial"/>
              <a:cs typeface="Arial"/>
            </a:endParaRPr>
          </a:p>
          <a:p>
            <a:pPr algn="just">
              <a:lnSpc>
                <a:spcPct val="115000"/>
              </a:lnSpc>
              <a:spcBef>
                <a:spcPts val="600"/>
              </a:spcBef>
              <a:buClr>
                <a:srgbClr val="000000"/>
              </a:buClr>
              <a:buSzPts val="2200"/>
            </a:pPr>
            <a:r>
              <a:rPr lang="en-GB" sz="2000" b="0" i="1" u="none" strike="noStrike" cap="none" dirty="0">
                <a:solidFill>
                  <a:schemeClr val="dk1"/>
                </a:solidFill>
                <a:latin typeface="Calibri"/>
                <a:ea typeface="Calibri"/>
                <a:cs typeface="Calibri"/>
                <a:sym typeface="Calibri"/>
              </a:rPr>
              <a:t>n</a:t>
            </a:r>
            <a:r>
              <a:rPr lang="en-GB" sz="2000" b="0" u="none" strike="noStrike" cap="none" dirty="0">
                <a:solidFill>
                  <a:schemeClr val="dk1"/>
                </a:solidFill>
                <a:latin typeface="Calibri"/>
                <a:ea typeface="Calibri"/>
                <a:cs typeface="Calibri"/>
                <a:sym typeface="Calibri"/>
              </a:rPr>
              <a:t>:</a:t>
            </a:r>
            <a:r>
              <a:rPr lang="en-GB" sz="2000" b="0" i="1" u="none" strike="noStrike" cap="none" dirty="0">
                <a:solidFill>
                  <a:schemeClr val="dk1"/>
                </a:solidFill>
                <a:latin typeface="Calibri"/>
                <a:ea typeface="Calibri"/>
                <a:cs typeface="Calibri"/>
                <a:sym typeface="Calibri"/>
              </a:rPr>
              <a:t> </a:t>
            </a:r>
            <a:r>
              <a:rPr lang="en-GB" sz="2000" b="0" u="none" strike="noStrike" cap="none" dirty="0">
                <a:solidFill>
                  <a:schemeClr val="dk1"/>
                </a:solidFill>
                <a:latin typeface="Calibri"/>
                <a:ea typeface="Calibri"/>
                <a:cs typeface="Calibri"/>
                <a:sym typeface="Calibri"/>
              </a:rPr>
              <a:t>the</a:t>
            </a:r>
            <a:r>
              <a:rPr lang="en-GB" sz="2000" b="0" i="1" u="none" strike="noStrike" cap="none" dirty="0">
                <a:solidFill>
                  <a:schemeClr val="dk1"/>
                </a:solidFill>
                <a:latin typeface="Calibri"/>
                <a:ea typeface="Calibri"/>
                <a:cs typeface="Calibri"/>
                <a:sym typeface="Calibri"/>
              </a:rPr>
              <a:t> </a:t>
            </a:r>
            <a:r>
              <a:rPr lang="en-GB" sz="2000" b="0" i="0" u="none" strike="noStrike" cap="none" dirty="0">
                <a:solidFill>
                  <a:schemeClr val="dk1"/>
                </a:solidFill>
                <a:latin typeface="Calibri"/>
                <a:ea typeface="Calibri"/>
                <a:cs typeface="Calibri"/>
                <a:sym typeface="Calibri"/>
              </a:rPr>
              <a:t>lifetime of the system.</a:t>
            </a:r>
            <a:r>
              <a:rPr lang="en-GB" sz="2000" dirty="0">
                <a:solidFill>
                  <a:schemeClr val="dk1"/>
                </a:solidFill>
                <a:latin typeface="Calibri"/>
                <a:ea typeface="Calibri"/>
                <a:cs typeface="Calibri"/>
                <a:sym typeface="Calibri"/>
              </a:rPr>
              <a:t> </a:t>
            </a:r>
            <a:endParaRPr lang="en-GB" sz="2000" b="0" i="0" u="none" strike="noStrike" cap="none" dirty="0">
              <a:solidFill>
                <a:schemeClr val="dk1"/>
              </a:solidFill>
              <a:latin typeface="Calibri"/>
              <a:ea typeface="Calibri"/>
              <a:cs typeface="Calibri"/>
            </a:endParaRPr>
          </a:p>
        </p:txBody>
      </p:sp>
      <p:sp>
        <p:nvSpPr>
          <p:cNvPr id="4" name="Rectangle 3"/>
          <p:cNvSpPr/>
          <p:nvPr/>
        </p:nvSpPr>
        <p:spPr>
          <a:xfrm>
            <a:off x="835187" y="1583979"/>
            <a:ext cx="5880136" cy="369332"/>
          </a:xfrm>
          <a:prstGeom prst="rect">
            <a:avLst/>
          </a:prstGeom>
        </p:spPr>
        <p:txBody>
          <a:bodyPr wrap="none" lIns="91440" tIns="45720" rIns="91440" bIns="45720" anchor="t">
            <a:spAutoFit/>
          </a:bodyPr>
          <a:lstStyle/>
          <a:p>
            <a:pPr lvl="0">
              <a:lnSpc>
                <a:spcPct val="90000"/>
              </a:lnSpc>
              <a:buClr>
                <a:schemeClr val="dk1"/>
              </a:buClr>
              <a:buSzPts val="4200"/>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Levelized Cost of generating Electricity (LCOE)</a:t>
            </a:r>
            <a:endPar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Arial"/>
            </a:endParaRPr>
          </a:p>
        </p:txBody>
      </p:sp>
      <p:sp>
        <p:nvSpPr>
          <p:cNvPr id="7" name="Rectangle 6"/>
          <p:cNvSpPr/>
          <p:nvPr/>
        </p:nvSpPr>
        <p:spPr>
          <a:xfrm>
            <a:off x="883955" y="6111925"/>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9" name="Rectangle 8"/>
          <p:cNvSpPr/>
          <p:nvPr/>
        </p:nvSpPr>
        <p:spPr>
          <a:xfrm>
            <a:off x="7016531" y="5058295"/>
            <a:ext cx="3469219" cy="246221"/>
          </a:xfrm>
          <a:prstGeom prst="rect">
            <a:avLst/>
          </a:prstGeom>
        </p:spPr>
        <p:txBody>
          <a:bodyPr wrap="none" lIns="91440" tIns="45720" rIns="91440" bIns="45720" anchor="t">
            <a:spAutoFit/>
          </a:bodyPr>
          <a:lstStyle/>
          <a:p>
            <a:r>
              <a:rPr lang="en-GB" sz="1000" b="1" dirty="0">
                <a:latin typeface="Open Sans"/>
              </a:rPr>
              <a:t>Picture Source</a:t>
            </a:r>
            <a:r>
              <a:rPr lang="en-GB" sz="1000" dirty="0">
                <a:latin typeface="Open Sans"/>
              </a:rPr>
              <a:t>: Mentis et al. 2017, </a:t>
            </a:r>
            <a:r>
              <a:rPr lang="en-GB" sz="1000" dirty="0">
                <a:latin typeface="Open Sans"/>
                <a:hlinkClick r:id="rId5"/>
              </a:rPr>
              <a:t>image</a:t>
            </a:r>
            <a:r>
              <a:rPr lang="en-GB" sz="1000" dirty="0">
                <a:latin typeface="Open Sans"/>
              </a:rPr>
              <a:t> licensed under </a:t>
            </a:r>
            <a:r>
              <a:rPr lang="en-GB" sz="1000" dirty="0">
                <a:latin typeface="Open Sans"/>
                <a:hlinkClick r:id="rId6"/>
              </a:rPr>
              <a:t>CC-BY 3.0</a:t>
            </a:r>
            <a:endParaRPr lang="en-GB" sz="1000" dirty="0">
              <a:latin typeface="Open Sans"/>
            </a:endParaRPr>
          </a:p>
        </p:txBody>
      </p:sp>
      <p:sp>
        <p:nvSpPr>
          <p:cNvPr id="10" name="Oval 9">
            <a:extLst>
              <a:ext uri="{FF2B5EF4-FFF2-40B4-BE49-F238E27FC236}">
                <a16:creationId xmlns:a16="http://schemas.microsoft.com/office/drawing/2014/main" id="{4D1C99E0-F2D2-F94A-BEEA-DF1F2F1532F7}"/>
              </a:ext>
            </a:extLst>
          </p:cNvPr>
          <p:cNvSpPr/>
          <p:nvPr/>
        </p:nvSpPr>
        <p:spPr>
          <a:xfrm>
            <a:off x="8890147" y="601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5_Slide17.mp3" descr="Track1_Lecture5_Slide17.mp3">
            <a:hlinkClick r:id="" action="ppaction://media"/>
            <a:extLst>
              <a:ext uri="{FF2B5EF4-FFF2-40B4-BE49-F238E27FC236}">
                <a16:creationId xmlns:a16="http://schemas.microsoft.com/office/drawing/2014/main" id="{2D6F312D-2672-3543-974B-36A2D05C31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61512" y="667187"/>
            <a:ext cx="812800" cy="81280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28076" y="3295618"/>
            <a:ext cx="4346825" cy="1469263"/>
          </a:xfrm>
          <a:prstGeom prst="rect">
            <a:avLst/>
          </a:prstGeom>
        </p:spPr>
      </p:pic>
    </p:spTree>
    <p:extLst>
      <p:ext uri="{BB962C8B-B14F-4D97-AF65-F5344CB8AC3E}">
        <p14:creationId xmlns:p14="http://schemas.microsoft.com/office/powerpoint/2010/main" val="231745532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4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764740"/>
            <a:ext cx="10515600" cy="388660"/>
          </a:xfrm>
        </p:spPr>
        <p:txBody>
          <a:bodyPr>
            <a:normAutofit/>
          </a:bodyPr>
          <a:lstStyle/>
          <a:p>
            <a:r>
              <a:rPr lang="fr-FR" sz="2000" b="1" dirty="0">
                <a:solidFill>
                  <a:schemeClr val="accent5">
                    <a:lumMod val="60000"/>
                    <a:lumOff val="40000"/>
                  </a:schemeClr>
                </a:solidFill>
                <a:ea typeface="Open Sans" panose="020B0606030504020204" pitchFamily="34" charset="0"/>
                <a:cs typeface="Open Sans" panose="020B0606030504020204" pitchFamily="34" charset="0"/>
              </a:rPr>
              <a:t>Example of stand-alone PV cost</a:t>
            </a:r>
            <a:endParaRPr lang="en-US" sz="2000" b="1" dirty="0">
              <a:solidFill>
                <a:schemeClr val="accent5">
                  <a:lumMod val="60000"/>
                  <a:lumOff val="40000"/>
                </a:schemeClr>
              </a:solidFill>
              <a:ea typeface="Open Sans" panose="020B0606030504020204" pitchFamily="34" charset="0"/>
              <a:cs typeface="Open Sans" panose="020B0606030504020204" pitchFamily="34" charset="0"/>
            </a:endParaRPr>
          </a:p>
        </p:txBody>
      </p:sp>
      <p:sp>
        <p:nvSpPr>
          <p:cNvPr id="3" name="Text Placeholder 2"/>
          <p:cNvSpPr>
            <a:spLocks noGrp="1"/>
          </p:cNvSpPr>
          <p:nvPr>
            <p:ph idx="1"/>
          </p:nvPr>
        </p:nvSpPr>
        <p:spPr>
          <a:xfrm>
            <a:off x="838200" y="2605413"/>
            <a:ext cx="5673248" cy="3571549"/>
          </a:xfrm>
        </p:spPr>
        <p:txBody>
          <a:bodyPr vert="horz" lIns="91440" tIns="45720" rIns="91440" bIns="45720" rtlCol="0" anchor="t">
            <a:normAutofit/>
          </a:bodyPr>
          <a:lstStyle/>
          <a:p>
            <a:r>
              <a:rPr lang="en-GB" sz="2400" dirty="0"/>
              <a:t>The cost per Solar Home System (SHS) multiplied by the number of households</a:t>
            </a:r>
            <a:endParaRPr lang="en-GB" sz="2400" dirty="0">
              <a:cs typeface="Calibri"/>
            </a:endParaRPr>
          </a:p>
          <a:p>
            <a:r>
              <a:rPr lang="en-GB" sz="2400" u="sng" dirty="0"/>
              <a:t>Example</a:t>
            </a:r>
            <a:r>
              <a:rPr lang="en-GB" sz="2400" dirty="0"/>
              <a:t>:</a:t>
            </a:r>
            <a:br>
              <a:rPr lang="en-GB" sz="2400" dirty="0"/>
            </a:br>
            <a:r>
              <a:rPr lang="en-GB" sz="2400" dirty="0"/>
              <a:t>If 1 SHS costs 200 USD, the total investment cost will be: </a:t>
            </a:r>
            <a:br>
              <a:rPr lang="en-GB" sz="2400" dirty="0"/>
            </a:br>
            <a:r>
              <a:rPr lang="en-GB" sz="2400" dirty="0"/>
              <a:t>6 x 200 = 1,200 USD</a:t>
            </a:r>
            <a:endParaRPr lang="en-GB" sz="2400" dirty="0">
              <a:cs typeface="Calibri"/>
            </a:endParaRPr>
          </a:p>
          <a:p>
            <a:r>
              <a:rPr lang="en-GB" sz="2400" dirty="0"/>
              <a:t>The cost per SHS depends on the size of the system</a:t>
            </a:r>
            <a:endParaRPr lang="en-GB" sz="2400" dirty="0">
              <a:cs typeface="Calibri"/>
            </a:endParaRPr>
          </a:p>
        </p:txBody>
      </p:sp>
      <p:sp>
        <p:nvSpPr>
          <p:cNvPr id="4" name="Text Placeholder 3"/>
          <p:cNvSpPr>
            <a:spLocks noGrp="1"/>
          </p:cNvSpPr>
          <p:nvPr>
            <p:ph type="body" idx="4294967295"/>
          </p:nvPr>
        </p:nvSpPr>
        <p:spPr>
          <a:xfrm>
            <a:off x="7010400" y="1825625"/>
            <a:ext cx="5181600" cy="4351338"/>
          </a:xfrm>
        </p:spPr>
        <p:txBody>
          <a:bodyPr/>
          <a:lstStyle/>
          <a:p>
            <a:pPr marL="114300" indent="0">
              <a:buNone/>
            </a:pPr>
            <a:endParaRPr lang="sv-SE" dirty="0"/>
          </a:p>
          <a:p>
            <a:pPr marL="114300" indent="0">
              <a:buNone/>
            </a:pPr>
            <a:endParaRPr lang="en-US" dirty="0"/>
          </a:p>
        </p:txBody>
      </p:sp>
      <p:pic>
        <p:nvPicPr>
          <p:cNvPr id="10" name="Picture 9"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2533" y="4197915"/>
            <a:ext cx="624254" cy="624254"/>
          </a:xfrm>
          <a:prstGeom prst="rect">
            <a:avLst/>
          </a:prstGeom>
        </p:spPr>
      </p:pic>
      <p:sp>
        <p:nvSpPr>
          <p:cNvPr id="18" name="Title 1"/>
          <p:cNvSpPr txBox="1">
            <a:spLocks/>
          </p:cNvSpPr>
          <p:nvPr/>
        </p:nvSpPr>
        <p:spPr>
          <a:xfrm>
            <a:off x="990600" y="5175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5.3 Prepare the required data, processing, and calibration</a:t>
            </a:r>
            <a:endParaRPr lang="en-GB" dirty="0"/>
          </a:p>
        </p:txBody>
      </p:sp>
      <p:sp>
        <p:nvSpPr>
          <p:cNvPr id="19" name="Rectangle 18"/>
          <p:cNvSpPr/>
          <p:nvPr/>
        </p:nvSpPr>
        <p:spPr>
          <a:xfrm>
            <a:off x="905256" y="6128829"/>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0526" y="4197915"/>
            <a:ext cx="602591" cy="451943"/>
          </a:xfrm>
          <a:prstGeom prst="rect">
            <a:avLst/>
          </a:prstGeom>
        </p:spPr>
      </p:pic>
      <p:pic>
        <p:nvPicPr>
          <p:cNvPr id="20" name="Picture 19"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8700" y="2307007"/>
            <a:ext cx="624254" cy="624254"/>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6693" y="2307007"/>
            <a:ext cx="602591" cy="451943"/>
          </a:xfrm>
          <a:prstGeom prst="rect">
            <a:avLst/>
          </a:prstGeom>
        </p:spPr>
      </p:pic>
      <p:pic>
        <p:nvPicPr>
          <p:cNvPr id="22" name="Picture 21"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7093" y="4480779"/>
            <a:ext cx="624254" cy="624254"/>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5086" y="4480779"/>
            <a:ext cx="602591" cy="451943"/>
          </a:xfrm>
          <a:prstGeom prst="rect">
            <a:avLst/>
          </a:prstGeom>
        </p:spPr>
      </p:pic>
      <p:pic>
        <p:nvPicPr>
          <p:cNvPr id="24" name="Picture 23"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5931" y="2248980"/>
            <a:ext cx="624254" cy="624254"/>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3924" y="2248980"/>
            <a:ext cx="602591" cy="451943"/>
          </a:xfrm>
          <a:prstGeom prst="rect">
            <a:avLst/>
          </a:prstGeom>
        </p:spPr>
      </p:pic>
      <p:pic>
        <p:nvPicPr>
          <p:cNvPr id="26" name="Picture 25"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2089" y="3230934"/>
            <a:ext cx="624254" cy="624254"/>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0082" y="3230934"/>
            <a:ext cx="602591" cy="451943"/>
          </a:xfrm>
          <a:prstGeom prst="rect">
            <a:avLst/>
          </a:prstGeom>
        </p:spPr>
      </p:pic>
      <p:pic>
        <p:nvPicPr>
          <p:cNvPr id="28" name="Picture 27"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4635" y="3682877"/>
            <a:ext cx="624254" cy="624254"/>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2628" y="3682877"/>
            <a:ext cx="602591" cy="451943"/>
          </a:xfrm>
          <a:prstGeom prst="rect">
            <a:avLst/>
          </a:prstGeom>
        </p:spPr>
      </p:pic>
      <p:sp>
        <p:nvSpPr>
          <p:cNvPr id="30" name="TextBox 2"/>
          <p:cNvSpPr txBox="1"/>
          <p:nvPr/>
        </p:nvSpPr>
        <p:spPr>
          <a:xfrm>
            <a:off x="7362628" y="5558313"/>
            <a:ext cx="4199702"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Oval 30">
            <a:extLst>
              <a:ext uri="{FF2B5EF4-FFF2-40B4-BE49-F238E27FC236}">
                <a16:creationId xmlns:a16="http://schemas.microsoft.com/office/drawing/2014/main" id="{B4FA0ED6-E0B8-E747-BC08-124DAB2AF9F6}"/>
              </a:ext>
            </a:extLst>
          </p:cNvPr>
          <p:cNvSpPr/>
          <p:nvPr/>
        </p:nvSpPr>
        <p:spPr>
          <a:xfrm>
            <a:off x="8966381" y="6810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Track1_Lecture5_Slide18.mp3" descr="Track1_Lecture5_Slide18.mp3">
            <a:hlinkClick r:id="" action="ppaction://media"/>
            <a:extLst>
              <a:ext uri="{FF2B5EF4-FFF2-40B4-BE49-F238E27FC236}">
                <a16:creationId xmlns:a16="http://schemas.microsoft.com/office/drawing/2014/main" id="{4B95F167-F9FA-F943-860B-1D2F98A6D88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27269" y="747890"/>
            <a:ext cx="812800" cy="812800"/>
          </a:xfrm>
          <a:prstGeom prst="rect">
            <a:avLst/>
          </a:prstGeom>
        </p:spPr>
      </p:pic>
    </p:spTree>
    <p:extLst>
      <p:ext uri="{BB962C8B-B14F-4D97-AF65-F5344CB8AC3E}">
        <p14:creationId xmlns:p14="http://schemas.microsoft.com/office/powerpoint/2010/main" val="44635785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8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716152"/>
            <a:ext cx="10515600" cy="413728"/>
          </a:xfrm>
        </p:spPr>
        <p:txBody>
          <a:bodyPr>
            <a:normAutofit/>
          </a:bodyPr>
          <a:lstStyle/>
          <a:p>
            <a:r>
              <a:rPr lang="fr-FR" sz="2000" b="1" dirty="0">
                <a:solidFill>
                  <a:schemeClr val="accent5">
                    <a:lumMod val="60000"/>
                    <a:lumOff val="40000"/>
                  </a:schemeClr>
                </a:solidFill>
                <a:ea typeface="Open Sans" panose="020B0606030504020204" pitchFamily="34" charset="0"/>
                <a:cs typeface="Open Sans" panose="020B0606030504020204" pitchFamily="34" charset="0"/>
              </a:rPr>
              <a:t>Example of mini-grid costs</a:t>
            </a:r>
            <a:endParaRPr lang="en-US" sz="2000" b="1" dirty="0">
              <a:solidFill>
                <a:schemeClr val="accent5">
                  <a:lumMod val="60000"/>
                  <a:lumOff val="40000"/>
                </a:schemeClr>
              </a:solidFill>
              <a:ea typeface="Open Sans" panose="020B0606030504020204" pitchFamily="34" charset="0"/>
              <a:cs typeface="Open Sans" panose="020B0606030504020204" pitchFamily="34" charset="0"/>
            </a:endParaRPr>
          </a:p>
        </p:txBody>
      </p:sp>
      <p:sp>
        <p:nvSpPr>
          <p:cNvPr id="3" name="Text Placeholder 2"/>
          <p:cNvSpPr>
            <a:spLocks noGrp="1"/>
          </p:cNvSpPr>
          <p:nvPr>
            <p:ph idx="1"/>
          </p:nvPr>
        </p:nvSpPr>
        <p:spPr>
          <a:xfrm>
            <a:off x="990600" y="2157294"/>
            <a:ext cx="4314469" cy="3897226"/>
          </a:xfrm>
        </p:spPr>
        <p:txBody>
          <a:bodyPr vert="horz" lIns="91440" tIns="45720" rIns="91440" bIns="45720" rtlCol="0" anchor="t">
            <a:norm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Cost of generation system</a:t>
            </a:r>
          </a:p>
          <a:p>
            <a:pPr lvl="1"/>
            <a:r>
              <a:rPr lang="en-GB" sz="2000" dirty="0">
                <a:latin typeface="Open Sans" panose="020B0606030504020204" pitchFamily="34" charset="0"/>
                <a:ea typeface="Open Sans" panose="020B0606030504020204" pitchFamily="34" charset="0"/>
                <a:cs typeface="Open Sans" panose="020B0606030504020204" pitchFamily="34" charset="0"/>
              </a:rPr>
              <a:t>PV panels</a:t>
            </a:r>
          </a:p>
          <a:p>
            <a:pPr lvl="1"/>
            <a:r>
              <a:rPr lang="en-GB" sz="2000" dirty="0">
                <a:latin typeface="Open Sans" panose="020B0606030504020204" pitchFamily="34" charset="0"/>
                <a:ea typeface="Open Sans" panose="020B0606030504020204" pitchFamily="34" charset="0"/>
                <a:cs typeface="Open Sans" panose="020B0606030504020204" pitchFamily="34" charset="0"/>
              </a:rPr>
              <a:t>Batteries</a:t>
            </a:r>
          </a:p>
          <a:p>
            <a:pPr lvl="1"/>
            <a:r>
              <a:rPr lang="en-GB" sz="2000" dirty="0">
                <a:latin typeface="Open Sans" panose="020B0606030504020204" pitchFamily="34" charset="0"/>
                <a:ea typeface="Open Sans" panose="020B0606030504020204" pitchFamily="34" charset="0"/>
                <a:cs typeface="Open Sans" panose="020B0606030504020204" pitchFamily="34" charset="0"/>
              </a:rPr>
              <a:t>BoS (inverter, charge controller, battery bank, etc.)</a:t>
            </a:r>
          </a:p>
          <a:p>
            <a:r>
              <a:rPr lang="en-GB" sz="2000" dirty="0">
                <a:latin typeface="Open Sans" panose="020B0606030504020204" pitchFamily="34" charset="0"/>
                <a:ea typeface="Open Sans" panose="020B0606030504020204" pitchFamily="34" charset="0"/>
                <a:cs typeface="Open Sans" panose="020B0606030504020204" pitchFamily="34" charset="0"/>
              </a:rPr>
              <a:t>The cost of the distribution system</a:t>
            </a:r>
          </a:p>
          <a:p>
            <a:pPr lvl="1"/>
            <a:r>
              <a:rPr lang="en-GB" sz="2000" dirty="0">
                <a:latin typeface="Open Sans" panose="020B0606030504020204" pitchFamily="34" charset="0"/>
                <a:ea typeface="Open Sans" panose="020B0606030504020204" pitchFamily="34" charset="0"/>
                <a:cs typeface="Open Sans" panose="020B0606030504020204" pitchFamily="34" charset="0"/>
              </a:rPr>
              <a:t>Low-Voltage (LV) lines</a:t>
            </a:r>
          </a:p>
          <a:p>
            <a:pPr lvl="1"/>
            <a:r>
              <a:rPr lang="en-GB" sz="2000" dirty="0">
                <a:latin typeface="Open Sans" panose="020B0606030504020204" pitchFamily="34" charset="0"/>
                <a:ea typeface="Open Sans" panose="020B0606030504020204" pitchFamily="34" charset="0"/>
                <a:cs typeface="Open Sans" panose="020B0606030504020204" pitchFamily="34" charset="0"/>
              </a:rPr>
              <a:t>Medium-Voltage (MV) lines</a:t>
            </a:r>
          </a:p>
          <a:p>
            <a:pPr lvl="1"/>
            <a:r>
              <a:rPr lang="en-GB" sz="2000" dirty="0">
                <a:latin typeface="Open Sans" panose="020B0606030504020204" pitchFamily="34" charset="0"/>
                <a:ea typeface="Open Sans" panose="020B0606030504020204" pitchFamily="34" charset="0"/>
                <a:cs typeface="Open Sans" panose="020B0606030504020204" pitchFamily="34" charset="0"/>
              </a:rPr>
              <a:t>Cost per connection per household…</a:t>
            </a:r>
            <a:br>
              <a:rPr lang="en-GB" sz="2000" dirty="0">
                <a:latin typeface="Open Sans" panose="020B0606030504020204" pitchFamily="34" charset="0"/>
                <a:ea typeface="Open Sans" panose="020B0606030504020204" pitchFamily="34" charset="0"/>
                <a:cs typeface="Open Sans" panose="020B0606030504020204" pitchFamily="34" charset="0"/>
              </a:rPr>
            </a:b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p:cNvSpPr>
            <a:spLocks noGrp="1"/>
          </p:cNvSpPr>
          <p:nvPr>
            <p:ph type="body" idx="4294967295"/>
          </p:nvPr>
        </p:nvSpPr>
        <p:spPr>
          <a:xfrm>
            <a:off x="5325144" y="5151534"/>
            <a:ext cx="6002337" cy="1166813"/>
          </a:xfrm>
        </p:spPr>
        <p:txBody>
          <a:bodyPr vert="horz" lIns="91440" tIns="45720" rIns="91440" bIns="45720" rtlCol="0" anchor="t">
            <a:normAutofit fontScale="62500" lnSpcReduction="20000"/>
          </a:bodyPr>
          <a:lstStyle/>
          <a:p>
            <a:pPr marL="114300" indent="0" algn="ctr">
              <a:lnSpc>
                <a:spcPct val="120000"/>
              </a:lnSpc>
              <a:buNone/>
            </a:pPr>
            <a:r>
              <a:rPr lang="en-GB" dirty="0">
                <a:latin typeface="Open Sans" panose="020B0606030504020204" pitchFamily="34" charset="0"/>
                <a:ea typeface="Open Sans" panose="020B0606030504020204" pitchFamily="34" charset="0"/>
                <a:cs typeface="Open Sans" panose="020B0606030504020204" pitchFamily="34" charset="0"/>
              </a:rPr>
              <a:t>Example: If the distribution grid requires 2 km of LV lines and the cost per LV lines is 5000 USD/km, the total cost for LV lines in the settlement is 10,000 USD</a:t>
            </a:r>
          </a:p>
        </p:txBody>
      </p:sp>
      <p:pic>
        <p:nvPicPr>
          <p:cNvPr id="5" name="Picture 4"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930" y="2083778"/>
            <a:ext cx="624254" cy="624254"/>
          </a:xfrm>
          <a:prstGeom prst="rect">
            <a:avLst/>
          </a:prstGeom>
        </p:spPr>
      </p:pic>
      <p:pic>
        <p:nvPicPr>
          <p:cNvPr id="6" name="Picture 5"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3226" y="3586163"/>
            <a:ext cx="624254" cy="624254"/>
          </a:xfrm>
          <a:prstGeom prst="rect">
            <a:avLst/>
          </a:prstGeom>
        </p:spPr>
      </p:pic>
      <p:pic>
        <p:nvPicPr>
          <p:cNvPr id="7" name="Picture 6"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4186" y="3139770"/>
            <a:ext cx="624254" cy="624254"/>
          </a:xfrm>
          <a:prstGeom prst="rect">
            <a:avLst/>
          </a:prstGeom>
        </p:spPr>
      </p:pic>
      <p:pic>
        <p:nvPicPr>
          <p:cNvPr id="8" name="Picture 7"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6313" y="4453915"/>
            <a:ext cx="624254" cy="624254"/>
          </a:xfrm>
          <a:prstGeom prst="rect">
            <a:avLst/>
          </a:prstGeom>
        </p:spPr>
      </p:pic>
      <p:pic>
        <p:nvPicPr>
          <p:cNvPr id="9" name="Picture 8"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221" y="4076151"/>
            <a:ext cx="624254" cy="624254"/>
          </a:xfrm>
          <a:prstGeom prst="rect">
            <a:avLst/>
          </a:prstGeom>
        </p:spPr>
      </p:pic>
      <p:pic>
        <p:nvPicPr>
          <p:cNvPr id="10" name="Picture 9"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5238" y="2157294"/>
            <a:ext cx="624254" cy="624254"/>
          </a:xfrm>
          <a:prstGeom prst="rect">
            <a:avLst/>
          </a:prstGeom>
        </p:spPr>
      </p:pic>
      <p:cxnSp>
        <p:nvCxnSpPr>
          <p:cNvPr id="13" name="Straight Connector 12"/>
          <p:cNvCxnSpPr/>
          <p:nvPr/>
        </p:nvCxnSpPr>
        <p:spPr>
          <a:xfrm flipH="1">
            <a:off x="9275146" y="3292031"/>
            <a:ext cx="763320" cy="2941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7" idx="3"/>
          </p:cNvCxnSpPr>
          <p:nvPr/>
        </p:nvCxnSpPr>
        <p:spPr>
          <a:xfrm flipH="1" flipV="1">
            <a:off x="8638440" y="3451897"/>
            <a:ext cx="636706" cy="134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5" idx="2"/>
          </p:cNvCxnSpPr>
          <p:nvPr/>
        </p:nvCxnSpPr>
        <p:spPr>
          <a:xfrm>
            <a:off x="7173057" y="2708032"/>
            <a:ext cx="1934308" cy="4778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10" idx="2"/>
          </p:cNvCxnSpPr>
          <p:nvPr/>
        </p:nvCxnSpPr>
        <p:spPr>
          <a:xfrm flipV="1">
            <a:off x="9107365" y="2781548"/>
            <a:ext cx="0" cy="4043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107365" y="3185872"/>
            <a:ext cx="152400" cy="400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825637" y="3586163"/>
            <a:ext cx="449509" cy="5104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8" idx="0"/>
          </p:cNvCxnSpPr>
          <p:nvPr/>
        </p:nvCxnSpPr>
        <p:spPr>
          <a:xfrm flipH="1">
            <a:off x="8638440" y="4096646"/>
            <a:ext cx="187197" cy="3572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6" idx="3"/>
          </p:cNvCxnSpPr>
          <p:nvPr/>
        </p:nvCxnSpPr>
        <p:spPr>
          <a:xfrm flipH="1" flipV="1">
            <a:off x="7377480" y="3898290"/>
            <a:ext cx="1448157" cy="1983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9" idx="0"/>
          </p:cNvCxnSpPr>
          <p:nvPr/>
        </p:nvCxnSpPr>
        <p:spPr>
          <a:xfrm>
            <a:off x="9275146" y="3586163"/>
            <a:ext cx="764202" cy="489988"/>
          </a:xfrm>
          <a:prstGeom prst="line">
            <a:avLst/>
          </a:prstGeom>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990600" y="5175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5.3 Prepare the required data, processing, and calibration</a:t>
            </a:r>
            <a:endParaRPr lang="en-GB" dirty="0"/>
          </a:p>
        </p:txBody>
      </p:sp>
      <p:sp>
        <p:nvSpPr>
          <p:cNvPr id="22" name="Rectangle 21"/>
          <p:cNvSpPr/>
          <p:nvPr/>
        </p:nvSpPr>
        <p:spPr>
          <a:xfrm>
            <a:off x="990600" y="6143834"/>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3847" y="2929139"/>
            <a:ext cx="1386252" cy="633231"/>
          </a:xfrm>
          <a:prstGeom prst="rect">
            <a:avLst/>
          </a:prstGeom>
        </p:spPr>
      </p:pic>
      <p:sp>
        <p:nvSpPr>
          <p:cNvPr id="24" name="TextBox 2"/>
          <p:cNvSpPr txBox="1"/>
          <p:nvPr/>
        </p:nvSpPr>
        <p:spPr>
          <a:xfrm>
            <a:off x="6248400" y="6128423"/>
            <a:ext cx="4314469"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Oval 24">
            <a:extLst>
              <a:ext uri="{FF2B5EF4-FFF2-40B4-BE49-F238E27FC236}">
                <a16:creationId xmlns:a16="http://schemas.microsoft.com/office/drawing/2014/main" id="{4B4A3620-CA4C-E240-BB80-73FF9374EEED}"/>
              </a:ext>
            </a:extLst>
          </p:cNvPr>
          <p:cNvSpPr/>
          <p:nvPr/>
        </p:nvSpPr>
        <p:spPr>
          <a:xfrm>
            <a:off x="8950567" y="6519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Track1_Lecture5_Slide19.mp3" descr="Track1_Lecture5_Slide19.mp3">
            <a:hlinkClick r:id="" action="ppaction://media"/>
            <a:extLst>
              <a:ext uri="{FF2B5EF4-FFF2-40B4-BE49-F238E27FC236}">
                <a16:creationId xmlns:a16="http://schemas.microsoft.com/office/drawing/2014/main" id="{9CE3F4C8-E4E8-A54A-BCB6-A80AA2C3EAB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21932" y="727971"/>
            <a:ext cx="812800" cy="812800"/>
          </a:xfrm>
          <a:prstGeom prst="rect">
            <a:avLst/>
          </a:prstGeom>
        </p:spPr>
      </p:pic>
    </p:spTree>
    <p:extLst>
      <p:ext uri="{BB962C8B-B14F-4D97-AF65-F5344CB8AC3E}">
        <p14:creationId xmlns:p14="http://schemas.microsoft.com/office/powerpoint/2010/main" val="402067450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18"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Learning Outcomes</a:t>
            </a:r>
          </a:p>
        </p:txBody>
      </p:sp>
      <p:sp>
        <p:nvSpPr>
          <p:cNvPr id="5" name="Content Placeholder 13">
            <a:extLst>
              <a:ext uri="{FF2B5EF4-FFF2-40B4-BE49-F238E27FC236}">
                <a16:creationId xmlns:a16="http://schemas.microsoft.com/office/drawing/2014/main" id="{C955E120-6C4A-409B-B2BB-F331E08FAC4E}"/>
              </a:ext>
            </a:extLst>
          </p:cNvPr>
          <p:cNvSpPr txBox="1">
            <a:spLocks/>
          </p:cNvSpPr>
          <p:nvPr/>
        </p:nvSpPr>
        <p:spPr>
          <a:xfrm>
            <a:off x="838200" y="1813312"/>
            <a:ext cx="599353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a:p>
            <a:pPr marL="342900" indent="-342900">
              <a:spcBef>
                <a:spcPts val="1000"/>
              </a:spcBef>
              <a:buAutoNum type="arabicPeriod"/>
            </a:pPr>
            <a:r>
              <a:rPr lang="en-GB" sz="2000" dirty="0">
                <a:latin typeface="Open Sans"/>
                <a:ea typeface="+mn-lt"/>
                <a:cs typeface="+mn-lt"/>
              </a:rPr>
              <a:t>ILO1: Explain the data acquisition for building your model</a:t>
            </a:r>
          </a:p>
          <a:p>
            <a:pPr marL="342900" indent="-342900">
              <a:spcBef>
                <a:spcPts val="1000"/>
              </a:spcBef>
              <a:buAutoNum type="arabicPeriod"/>
            </a:pPr>
            <a:r>
              <a:rPr lang="en-US" sz="2000" dirty="0">
                <a:latin typeface="Open Sans"/>
                <a:ea typeface="+mn-lt"/>
                <a:cs typeface="+mn-lt"/>
              </a:rPr>
              <a:t>ILO2: Describe the grid-extension algorithm in OnSSET</a:t>
            </a:r>
            <a:endParaRPr lang="en-US" dirty="0">
              <a:cs typeface="Calibri"/>
            </a:endParaRPr>
          </a:p>
          <a:p>
            <a:pPr marL="342900" indent="-342900" algn="l">
              <a:lnSpc>
                <a:spcPct val="100000"/>
              </a:lnSpc>
              <a:spcBef>
                <a:spcPts val="1000"/>
              </a:spcBef>
              <a:buAutoNum type="arabicPeriod"/>
            </a:pPr>
            <a:r>
              <a:rPr lang="en-US" sz="2000" dirty="0">
                <a:latin typeface="Open Sans"/>
                <a:ea typeface="+mn-lt"/>
                <a:cs typeface="+mn-lt"/>
              </a:rPr>
              <a:t>ILO3: List key datasets used in OnSSET </a:t>
            </a:r>
            <a:r>
              <a:rPr lang="en-US" sz="2000" b="1" dirty="0">
                <a:latin typeface="Open Sans"/>
                <a:ea typeface="+mn-lt"/>
                <a:cs typeface="+mn-lt"/>
              </a:rPr>
              <a:t> </a:t>
            </a:r>
          </a:p>
          <a:p>
            <a:pPr marL="342900" indent="-342900" algn="l">
              <a:lnSpc>
                <a:spcPct val="100000"/>
              </a:lnSpc>
              <a:spcBef>
                <a:spcPts val="1000"/>
              </a:spcBef>
              <a:buAutoNum type="arabicPeriod"/>
            </a:pPr>
            <a:r>
              <a:rPr lang="en-US" sz="2000" dirty="0">
                <a:latin typeface="Open Sans"/>
                <a:ea typeface="+mn-lt"/>
                <a:cs typeface="+mn-lt"/>
              </a:rPr>
              <a:t>ILO4: Describe the LCOE and why it is useful in OnSSET</a:t>
            </a:r>
            <a:endParaRPr lang="en-US" sz="2000" b="1" dirty="0">
              <a:latin typeface="Open Sans"/>
              <a:cs typeface="Calibri"/>
            </a:endParaRPr>
          </a:p>
        </p:txBody>
      </p:sp>
      <p:sp>
        <p:nvSpPr>
          <p:cNvPr id="4" name="Oval 3">
            <a:extLst>
              <a:ext uri="{FF2B5EF4-FFF2-40B4-BE49-F238E27FC236}">
                <a16:creationId xmlns:a16="http://schemas.microsoft.com/office/drawing/2014/main" id="{AEB6C32A-6BDD-8544-A920-0B3F0010CE43}"/>
              </a:ext>
            </a:extLst>
          </p:cNvPr>
          <p:cNvSpPr/>
          <p:nvPr/>
        </p:nvSpPr>
        <p:spPr>
          <a:xfrm>
            <a:off x="6353967" y="79647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5_Slide2.mp3" descr="Track1_Lecture5_Slide2.mp3">
            <a:hlinkClick r:id="" action="ppaction://media"/>
            <a:extLst>
              <a:ext uri="{FF2B5EF4-FFF2-40B4-BE49-F238E27FC236}">
                <a16:creationId xmlns:a16="http://schemas.microsoft.com/office/drawing/2014/main" id="{87FB136A-505C-9141-BADE-DEC48CDF1A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25332" y="866264"/>
            <a:ext cx="812800" cy="812800"/>
          </a:xfrm>
          <a:prstGeom prst="rect">
            <a:avLst/>
          </a:prstGeom>
        </p:spPr>
      </p:pic>
    </p:spTree>
    <p:extLst>
      <p:ext uri="{BB962C8B-B14F-4D97-AF65-F5344CB8AC3E}">
        <p14:creationId xmlns:p14="http://schemas.microsoft.com/office/powerpoint/2010/main" val="21374700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5.3 References</a:t>
            </a:r>
          </a:p>
        </p:txBody>
      </p:sp>
      <p:sp>
        <p:nvSpPr>
          <p:cNvPr id="4" name="Rectangle 3"/>
          <p:cNvSpPr/>
          <p:nvPr/>
        </p:nvSpPr>
        <p:spPr>
          <a:xfrm>
            <a:off x="887215" y="1471971"/>
            <a:ext cx="4710756" cy="2308324"/>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3: Application of GIS in electrification analysis in the OnSSET tool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2" action="ppaction://hlinkfile"/>
              </a:rPr>
              <a:t>https://onsset.github.io/teaching_kit/courses/module_2/Lecture%203/</a:t>
            </a:r>
            <a:r>
              <a:rPr lang="sv-SE" dirty="0">
                <a:latin typeface="Open Sans" panose="020B0606030504020204" pitchFamily="34" charset="0"/>
                <a:ea typeface="Open Sans" panose="020B0606030504020204" pitchFamily="34" charset="0"/>
                <a:cs typeface="Open Sans" panose="020B0606030504020204" pitchFamily="34" charset="0"/>
              </a:rPr>
              <a:t> (accessed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37144449"/>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990600" y="6393298"/>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17" name="TextBox 2"/>
          <p:cNvSpPr txBox="1"/>
          <p:nvPr/>
        </p:nvSpPr>
        <p:spPr>
          <a:xfrm>
            <a:off x="4290975" y="6395580"/>
            <a:ext cx="4324157"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997666D3-C5D0-8242-81E3-7DA7A22E8F77}"/>
              </a:ext>
            </a:extLst>
          </p:cNvPr>
          <p:cNvGrpSpPr/>
          <p:nvPr/>
        </p:nvGrpSpPr>
        <p:grpSpPr>
          <a:xfrm>
            <a:off x="524257" y="1347184"/>
            <a:ext cx="11314175" cy="4969655"/>
            <a:chOff x="0" y="904542"/>
            <a:chExt cx="12314751" cy="5409149"/>
          </a:xfrm>
        </p:grpSpPr>
        <p:pic>
          <p:nvPicPr>
            <p:cNvPr id="4" name="Picture 3"/>
            <p:cNvPicPr>
              <a:picLocks noChangeAspect="1"/>
            </p:cNvPicPr>
            <p:nvPr/>
          </p:nvPicPr>
          <p:blipFill>
            <a:blip r:embed="rId7"/>
            <a:stretch>
              <a:fillRect/>
            </a:stretch>
          </p:blipFill>
          <p:spPr>
            <a:xfrm>
              <a:off x="1" y="2570451"/>
              <a:ext cx="12192000" cy="2552700"/>
            </a:xfrm>
            <a:prstGeom prst="rect">
              <a:avLst/>
            </a:prstGeom>
          </p:spPr>
        </p:pic>
        <p:cxnSp>
          <p:nvCxnSpPr>
            <p:cNvPr id="7" name="Straight Arrow Connector 6"/>
            <p:cNvCxnSpPr>
              <a:cxnSpLocks/>
            </p:cNvCxnSpPr>
            <p:nvPr/>
          </p:nvCxnSpPr>
          <p:spPr>
            <a:xfrm flipV="1">
              <a:off x="9084701" y="3747253"/>
              <a:ext cx="850607" cy="1537774"/>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flipV="1">
              <a:off x="0" y="2570451"/>
              <a:ext cx="2866292" cy="1529128"/>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Straight Arrow Connector 15"/>
            <p:cNvCxnSpPr/>
            <p:nvPr/>
          </p:nvCxnSpPr>
          <p:spPr>
            <a:xfrm flipH="1">
              <a:off x="923192" y="2489685"/>
              <a:ext cx="284871" cy="872953"/>
            </a:xfrm>
            <a:prstGeom prst="straightConnector1">
              <a:avLst/>
            </a:prstGeom>
            <a:ln w="28575">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a:cxnSpLocks/>
            </p:cNvCxnSpPr>
            <p:nvPr/>
          </p:nvCxnSpPr>
          <p:spPr>
            <a:xfrm flipV="1">
              <a:off x="3084880" y="4409331"/>
              <a:ext cx="590305" cy="850638"/>
            </a:xfrm>
            <a:prstGeom prst="straightConnector1">
              <a:avLst/>
            </a:prstGeom>
            <a:ln w="28575">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20" name="Google Shape;321;p19"/>
            <p:cNvSpPr txBox="1"/>
            <p:nvPr/>
          </p:nvSpPr>
          <p:spPr>
            <a:xfrm>
              <a:off x="4873395" y="904542"/>
              <a:ext cx="7441356" cy="447871"/>
            </a:xfrm>
            <a:prstGeom prst="rect">
              <a:avLst/>
            </a:prstGeom>
            <a:noFill/>
            <a:ln>
              <a:noFill/>
            </a:ln>
          </p:spPr>
          <p:txBody>
            <a:bodyPr spcFirstLastPara="1" wrap="square" lIns="91425" tIns="45700" rIns="91425" bIns="45700" anchor="t" anchorCtr="0">
              <a:noAutofit/>
            </a:bodyPr>
            <a:lstStyle/>
            <a:p>
              <a:pPr lvl="0" algn="ctr">
                <a:lnSpc>
                  <a:spcPct val="90000"/>
                </a:lnSpc>
                <a:buClr>
                  <a:schemeClr val="dk1"/>
                </a:buClr>
                <a:buSzPts val="2700"/>
              </a:pPr>
              <a:r>
                <a:rPr lang="sv-SE" sz="2000" b="1" u="sng" dirty="0">
                  <a:solidFill>
                    <a:srgbClr val="9CC3E5"/>
                  </a:solidFill>
                  <a:latin typeface="Open Sans"/>
                  <a:ea typeface="Calibri"/>
                  <a:cs typeface="Calibri"/>
                  <a:sym typeface="Calibri"/>
                </a:rPr>
                <a:t>Identify least-cost off-grid electrification options</a:t>
              </a:r>
              <a:endParaRPr sz="2000" u="sng" dirty="0">
                <a:solidFill>
                  <a:srgbClr val="9CC3E5"/>
                </a:solidFill>
                <a:latin typeface="Open Sans"/>
                <a:ea typeface="Calibri"/>
                <a:cs typeface="Calibri"/>
                <a:sym typeface="Calibri"/>
              </a:endParaRPr>
            </a:p>
          </p:txBody>
        </p:sp>
        <p:sp>
          <p:nvSpPr>
            <p:cNvPr id="2" name="Rectangle 1"/>
            <p:cNvSpPr/>
            <p:nvPr/>
          </p:nvSpPr>
          <p:spPr>
            <a:xfrm>
              <a:off x="6636328" y="1696390"/>
              <a:ext cx="4090786" cy="569491"/>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In every location, select the technology with the lowest cost (LCOE)</a:t>
              </a:r>
            </a:p>
          </p:txBody>
        </p:sp>
        <p:sp>
          <p:nvSpPr>
            <p:cNvPr id="6" name="TextBox 5">
              <a:extLst>
                <a:ext uri="{FF2B5EF4-FFF2-40B4-BE49-F238E27FC236}">
                  <a16:creationId xmlns:a16="http://schemas.microsoft.com/office/drawing/2014/main" id="{EFE24A6E-3227-49F8-A700-DD1DF90E9473}"/>
                </a:ext>
              </a:extLst>
            </p:cNvPr>
            <p:cNvSpPr txBox="1"/>
            <p:nvPr/>
          </p:nvSpPr>
          <p:spPr>
            <a:xfrm>
              <a:off x="559435" y="1394089"/>
              <a:ext cx="5059680" cy="1077218"/>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sv-SE" sz="14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Mini-grid PV/Diesel: 0.32 USD/kWh</a:t>
              </a:r>
              <a:r>
                <a:rPr lang="en-US" sz="1400" dirty="0">
                  <a:latin typeface="Open Sans" panose="020B0606030504020204" pitchFamily="34" charset="0"/>
                  <a:ea typeface="Open Sans" panose="020B0606030504020204" pitchFamily="34" charset="0"/>
                  <a:cs typeface="Open Sans" panose="020B0606030504020204" pitchFamily="34" charset="0"/>
                </a:rPr>
                <a:t>​</a:t>
              </a:r>
            </a:p>
            <a:p>
              <a:pPr algn="ctr" rtl="0"/>
              <a:r>
                <a:rPr lang="sv-SE" sz="1400" dirty="0">
                  <a:latin typeface="Open Sans" panose="020B0606030504020204" pitchFamily="34" charset="0"/>
                  <a:ea typeface="Open Sans" panose="020B0606030504020204" pitchFamily="34" charset="0"/>
                  <a:cs typeface="Open Sans" panose="020B0606030504020204" pitchFamily="34" charset="0"/>
                </a:rPr>
                <a:t>Mini-grid Wind/Diesel: 0.60 USD/kWh</a:t>
              </a:r>
              <a:r>
                <a:rPr lang="en-US" sz="1400" dirty="0">
                  <a:latin typeface="Open Sans" panose="020B0606030504020204" pitchFamily="34" charset="0"/>
                  <a:ea typeface="Open Sans" panose="020B0606030504020204" pitchFamily="34" charset="0"/>
                  <a:cs typeface="Open Sans" panose="020B0606030504020204" pitchFamily="34" charset="0"/>
                </a:rPr>
                <a:t>​</a:t>
              </a:r>
            </a:p>
            <a:p>
              <a:pPr algn="ctr" rtl="0"/>
              <a:r>
                <a:rPr lang="sv-SE" sz="1400" dirty="0">
                  <a:latin typeface="Open Sans" panose="020B0606030504020204" pitchFamily="34" charset="0"/>
                  <a:ea typeface="Open Sans" panose="020B0606030504020204" pitchFamily="34" charset="0"/>
                  <a:cs typeface="Open Sans" panose="020B0606030504020204" pitchFamily="34" charset="0"/>
                </a:rPr>
                <a:t>Mini-grid Hydro: - USD/kWh</a:t>
              </a:r>
              <a:r>
                <a:rPr lang="en-US" sz="1400" dirty="0">
                  <a:latin typeface="Open Sans" panose="020B0606030504020204" pitchFamily="34" charset="0"/>
                  <a:ea typeface="Open Sans" panose="020B0606030504020204" pitchFamily="34" charset="0"/>
                  <a:cs typeface="Open Sans" panose="020B0606030504020204" pitchFamily="34" charset="0"/>
                </a:rPr>
                <a:t>​</a:t>
              </a:r>
            </a:p>
            <a:p>
              <a:pPr algn="ctr" rtl="0"/>
              <a:r>
                <a:rPr lang="sv-SE" sz="1400" dirty="0">
                  <a:latin typeface="Open Sans" panose="020B0606030504020204" pitchFamily="34" charset="0"/>
                  <a:ea typeface="Open Sans" panose="020B0606030504020204" pitchFamily="34" charset="0"/>
                  <a:cs typeface="Open Sans" panose="020B0606030504020204" pitchFamily="34" charset="0"/>
                </a:rPr>
                <a:t>Stand-alone PV: 0.40 USD/kWh</a:t>
              </a:r>
              <a:r>
                <a:rPr lang="en-US" sz="1400" dirty="0">
                  <a:latin typeface="Open Sans" panose="020B0606030504020204" pitchFamily="34" charset="0"/>
                  <a:ea typeface="Open Sans" panose="020B0606030504020204" pitchFamily="34" charset="0"/>
                  <a:cs typeface="Open Sans" panose="020B0606030504020204" pitchFamily="34" charset="0"/>
                </a:rPr>
                <a:t>​</a:t>
              </a:r>
              <a:endParaRPr lang="en-GB"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2DFE1259-483B-4AA1-8CC6-9886524A7D94}"/>
                </a:ext>
              </a:extLst>
            </p:cNvPr>
            <p:cNvSpPr txBox="1"/>
            <p:nvPr/>
          </p:nvSpPr>
          <p:spPr>
            <a:xfrm>
              <a:off x="559434" y="5275207"/>
              <a:ext cx="5059680" cy="1038484"/>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400" dirty="0">
                  <a:latin typeface="Open Sans" panose="020B0606030504020204" pitchFamily="34" charset="0"/>
                  <a:ea typeface="Open Sans" panose="020B0606030504020204" pitchFamily="34" charset="0"/>
                  <a:cs typeface="Open Sans" panose="020B0606030504020204" pitchFamily="34" charset="0"/>
                </a:rPr>
                <a:t>Mini-grid PV/Diesel: 1.40 USD/kWh</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sv-SE" sz="1400" dirty="0">
                  <a:latin typeface="Open Sans" panose="020B0606030504020204" pitchFamily="34" charset="0"/>
                  <a:ea typeface="Open Sans" panose="020B0606030504020204" pitchFamily="34" charset="0"/>
                  <a:cs typeface="Open Sans" panose="020B0606030504020204" pitchFamily="34" charset="0"/>
                </a:rPr>
                <a:t>Mini-grid Wind/Diesel: 1.60 USD/kWh</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sv-SE" sz="1400" dirty="0">
                  <a:latin typeface="Open Sans" panose="020B0606030504020204" pitchFamily="34" charset="0"/>
                  <a:ea typeface="Open Sans" panose="020B0606030504020204" pitchFamily="34" charset="0"/>
                  <a:cs typeface="Open Sans" panose="020B0606030504020204" pitchFamily="34" charset="0"/>
                </a:rPr>
                <a:t>Mini-grid Hydro: - USD/kWh</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sv-SE" sz="14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Stand-alone PV: 0.40 USD/kWh</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E1DDAA9C-C5C8-492A-BCFB-EAFEF80B6383}"/>
                </a:ext>
              </a:extLst>
            </p:cNvPr>
            <p:cNvSpPr txBox="1"/>
            <p:nvPr/>
          </p:nvSpPr>
          <p:spPr>
            <a:xfrm>
              <a:off x="6513194" y="5275207"/>
              <a:ext cx="5059680" cy="1038484"/>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400" dirty="0">
                  <a:latin typeface="Open Sans" panose="020B0606030504020204" pitchFamily="34" charset="0"/>
                  <a:ea typeface="Open Sans" panose="020B0606030504020204" pitchFamily="34" charset="0"/>
                  <a:cs typeface="Open Sans" panose="020B0606030504020204" pitchFamily="34" charset="0"/>
                </a:rPr>
                <a:t>Mini-grid PV/Diesel: 0.32 USD/kWh</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sv-SE" sz="1400" dirty="0">
                  <a:latin typeface="Open Sans" panose="020B0606030504020204" pitchFamily="34" charset="0"/>
                  <a:ea typeface="Open Sans" panose="020B0606030504020204" pitchFamily="34" charset="0"/>
                  <a:cs typeface="Open Sans" panose="020B0606030504020204" pitchFamily="34" charset="0"/>
                </a:rPr>
                <a:t>Mini-grid Wind/Diesel: 0.60 USD/kWh</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sv-SE" sz="14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Mini-grid Hydro: 0.25 USD/kWh</a:t>
              </a:r>
              <a:endParaRPr lang="en-US" sz="14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algn="ctr"/>
              <a:r>
                <a:rPr lang="sv-SE" sz="1400" dirty="0">
                  <a:latin typeface="Open Sans" panose="020B0606030504020204" pitchFamily="34" charset="0"/>
                  <a:ea typeface="Open Sans" panose="020B0606030504020204" pitchFamily="34" charset="0"/>
                  <a:cs typeface="Open Sans" panose="020B0606030504020204" pitchFamily="34" charset="0"/>
                </a:rPr>
                <a:t>Stand-alone PV: 0.40 USD/kWh</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5" name="Oval 14">
            <a:extLst>
              <a:ext uri="{FF2B5EF4-FFF2-40B4-BE49-F238E27FC236}">
                <a16:creationId xmlns:a16="http://schemas.microsoft.com/office/drawing/2014/main" id="{EC96C921-FC5E-C240-9B55-F4F859083CD5}"/>
              </a:ext>
            </a:extLst>
          </p:cNvPr>
          <p:cNvSpPr/>
          <p:nvPr/>
        </p:nvSpPr>
        <p:spPr>
          <a:xfrm>
            <a:off x="9771584" y="4691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5_Slide21.mp3" descr="Track1_Lecture5_Slide21.mp3">
            <a:hlinkClick r:id="" action="ppaction://media"/>
            <a:extLst>
              <a:ext uri="{FF2B5EF4-FFF2-40B4-BE49-F238E27FC236}">
                <a16:creationId xmlns:a16="http://schemas.microsoft.com/office/drawing/2014/main" id="{28B90BBD-327A-9F46-85D4-DB9DF2685C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00329" y="135339"/>
            <a:ext cx="812800" cy="812800"/>
          </a:xfrm>
          <a:prstGeom prst="rect">
            <a:avLst/>
          </a:prstGeom>
        </p:spPr>
      </p:pic>
      <p:sp>
        <p:nvSpPr>
          <p:cNvPr id="23" name="Title 1">
            <a:extLst>
              <a:ext uri="{FF2B5EF4-FFF2-40B4-BE49-F238E27FC236}">
                <a16:creationId xmlns:a16="http://schemas.microsoft.com/office/drawing/2014/main" id="{1BDEBC65-1E76-6C4A-B2AA-7592BD141C83}"/>
              </a:ext>
            </a:extLst>
          </p:cNvPr>
          <p:cNvSpPr txBox="1">
            <a:spLocks/>
          </p:cNvSpPr>
          <p:nvPr/>
        </p:nvSpPr>
        <p:spPr>
          <a:xfrm>
            <a:off x="990600" y="517525"/>
            <a:ext cx="652607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5.4 OnSSET calculations and summaries</a:t>
            </a:r>
            <a:endParaRPr lang="en-GB" dirty="0"/>
          </a:p>
        </p:txBody>
      </p:sp>
    </p:spTree>
    <p:extLst>
      <p:ext uri="{BB962C8B-B14F-4D97-AF65-F5344CB8AC3E}">
        <p14:creationId xmlns:p14="http://schemas.microsoft.com/office/powerpoint/2010/main" val="145492386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45" name="Google Shape;345;p20"/>
          <p:cNvPicPr preferRelativeResize="0"/>
          <p:nvPr/>
        </p:nvPicPr>
        <p:blipFill rotWithShape="1">
          <a:blip r:embed="rId5">
            <a:alphaModFix/>
          </a:blip>
          <a:srcRect/>
          <a:stretch/>
        </p:blipFill>
        <p:spPr>
          <a:xfrm>
            <a:off x="1476255" y="2129880"/>
            <a:ext cx="7604342" cy="4214399"/>
          </a:xfrm>
          <a:prstGeom prst="rect">
            <a:avLst/>
          </a:prstGeom>
          <a:noFill/>
          <a:ln>
            <a:noFill/>
          </a:ln>
        </p:spPr>
      </p:pic>
      <p:sp>
        <p:nvSpPr>
          <p:cNvPr id="347" name="Google Shape;347;p20"/>
          <p:cNvSpPr/>
          <p:nvPr/>
        </p:nvSpPr>
        <p:spPr>
          <a:xfrm>
            <a:off x="1476255" y="3427028"/>
            <a:ext cx="3149938" cy="2013180"/>
          </a:xfrm>
          <a:prstGeom prst="roundRect">
            <a:avLst>
              <a:gd name="adj" fmla="val 16667"/>
            </a:avLst>
          </a:prstGeom>
          <a:noFill/>
          <a:ln w="19050" cap="flat" cmpd="sng">
            <a:solidFill>
              <a:srgbClr val="0C0C0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Title 1"/>
          <p:cNvSpPr txBox="1">
            <a:spLocks/>
          </p:cNvSpPr>
          <p:nvPr/>
        </p:nvSpPr>
        <p:spPr>
          <a:xfrm>
            <a:off x="990600" y="1716152"/>
            <a:ext cx="10515600" cy="4137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sz="2000" b="1" dirty="0">
                <a:solidFill>
                  <a:schemeClr val="accent5">
                    <a:lumMod val="60000"/>
                    <a:lumOff val="40000"/>
                  </a:schemeClr>
                </a:solidFill>
                <a:ea typeface="Open Sans" panose="020B0606030504020204" pitchFamily="34" charset="0"/>
                <a:cs typeface="Open Sans" panose="020B0606030504020204" pitchFamily="34" charset="0"/>
              </a:rPr>
              <a:t>Step 6. The electrification algorithm – Grid extension or off-grid? </a:t>
            </a:r>
          </a:p>
        </p:txBody>
      </p:sp>
      <p:sp>
        <p:nvSpPr>
          <p:cNvPr id="10" name="Title 1"/>
          <p:cNvSpPr txBox="1">
            <a:spLocks/>
          </p:cNvSpPr>
          <p:nvPr/>
        </p:nvSpPr>
        <p:spPr>
          <a:xfrm>
            <a:off x="990600" y="517525"/>
            <a:ext cx="652607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5.4 OnSSET calculations and summaries</a:t>
            </a:r>
            <a:endParaRPr lang="en-GB" dirty="0"/>
          </a:p>
        </p:txBody>
      </p:sp>
      <p:sp>
        <p:nvSpPr>
          <p:cNvPr id="8" name="Rectangle 7"/>
          <p:cNvSpPr/>
          <p:nvPr/>
        </p:nvSpPr>
        <p:spPr>
          <a:xfrm>
            <a:off x="1170432" y="6135139"/>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11" name="Rectangle 10"/>
          <p:cNvSpPr/>
          <p:nvPr/>
        </p:nvSpPr>
        <p:spPr>
          <a:xfrm>
            <a:off x="8467654" y="6122442"/>
            <a:ext cx="3260829" cy="246221"/>
          </a:xfrm>
          <a:prstGeom prst="rect">
            <a:avLst/>
          </a:prstGeom>
        </p:spPr>
        <p:txBody>
          <a:bodyPr wrap="none" lIns="91440" tIns="45720" rIns="91440" bIns="45720" anchor="t">
            <a:spAutoFit/>
          </a:bodyPr>
          <a:lstStyle/>
          <a:p>
            <a:r>
              <a:rPr lang="en-GB" sz="1000" b="1" dirty="0">
                <a:latin typeface="Open Sans"/>
              </a:rPr>
              <a:t>Picture Source</a:t>
            </a:r>
            <a:r>
              <a:rPr lang="en-GB" sz="1000" dirty="0">
                <a:latin typeface="Open Sans"/>
              </a:rPr>
              <a:t>: Mentis et al. 2017, </a:t>
            </a:r>
            <a:r>
              <a:rPr lang="en-GB" sz="1000" dirty="0">
                <a:latin typeface="Open Sans"/>
                <a:hlinkClick r:id="rId6"/>
              </a:rPr>
              <a:t>image</a:t>
            </a:r>
            <a:r>
              <a:rPr lang="en-GB" sz="1000" dirty="0">
                <a:latin typeface="Open Sans"/>
              </a:rPr>
              <a:t>  </a:t>
            </a:r>
            <a:r>
              <a:rPr lang="en-GB" sz="1000" dirty="0">
                <a:latin typeface="Open Sans"/>
                <a:hlinkClick r:id="rId7"/>
              </a:rPr>
              <a:t>CC-BY 3.0</a:t>
            </a:r>
            <a:endParaRPr lang="en-GB" sz="1000" dirty="0">
              <a:latin typeface="Open Sans"/>
            </a:endParaRPr>
          </a:p>
        </p:txBody>
      </p:sp>
      <p:sp>
        <p:nvSpPr>
          <p:cNvPr id="12" name="Oval 11">
            <a:extLst>
              <a:ext uri="{FF2B5EF4-FFF2-40B4-BE49-F238E27FC236}">
                <a16:creationId xmlns:a16="http://schemas.microsoft.com/office/drawing/2014/main" id="{9AF9FA1C-747B-8E41-A488-1C0E682CF7DC}"/>
              </a:ext>
            </a:extLst>
          </p:cNvPr>
          <p:cNvSpPr/>
          <p:nvPr/>
        </p:nvSpPr>
        <p:spPr>
          <a:xfrm>
            <a:off x="7657435" y="65270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22.mp3" descr="Track1_Lecture5_Slide22.mp3">
            <a:hlinkClick r:id="" action="ppaction://media"/>
            <a:extLst>
              <a:ext uri="{FF2B5EF4-FFF2-40B4-BE49-F238E27FC236}">
                <a16:creationId xmlns:a16="http://schemas.microsoft.com/office/drawing/2014/main" id="{CCEFF9F4-B175-C842-9A67-0307CAA230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28800" y="727840"/>
            <a:ext cx="812800" cy="812800"/>
          </a:xfrm>
          <a:prstGeom prst="rect">
            <a:avLst/>
          </a:prstGeom>
        </p:spPr>
      </p:pic>
    </p:spTree>
    <p:extLst>
      <p:ext uri="{BB962C8B-B14F-4D97-AF65-F5344CB8AC3E}">
        <p14:creationId xmlns:p14="http://schemas.microsoft.com/office/powerpoint/2010/main" val="26058057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874776" y="2203582"/>
            <a:ext cx="10515600" cy="1449789"/>
          </a:xfrm>
        </p:spPr>
        <p:txBody>
          <a:bodyPr vert="horz" lIns="91440" tIns="45720" rIns="91440" bIns="45720" rtlCol="0" anchor="t">
            <a:normAutofit fontScale="92500" lnSpcReduction="10000"/>
          </a:bodyPr>
          <a:lstStyle/>
          <a:p>
            <a:pPr marL="114300" indent="0">
              <a:lnSpc>
                <a:spcPct val="100000"/>
              </a:lnSpc>
              <a:buNone/>
            </a:pPr>
            <a:r>
              <a:rPr lang="en-GB" sz="2000" dirty="0">
                <a:latin typeface="Open Sans" panose="020B0606030504020204" pitchFamily="34" charset="0"/>
                <a:ea typeface="Open Sans" panose="020B0606030504020204" pitchFamily="34" charset="0"/>
                <a:cs typeface="Open Sans" panose="020B0606030504020204" pitchFamily="34" charset="0"/>
              </a:rPr>
              <a:t>The cost of grid-connection depends on:</a:t>
            </a:r>
          </a:p>
          <a:p>
            <a:pPr lvl="1">
              <a:lnSpc>
                <a:spcPct val="100000"/>
              </a:lnSpc>
            </a:pPr>
            <a:r>
              <a:rPr lang="en-GB" dirty="0">
                <a:latin typeface="Open Sans" panose="020B0606030504020204" pitchFamily="34" charset="0"/>
                <a:ea typeface="Open Sans" panose="020B0606030504020204" pitchFamily="34" charset="0"/>
                <a:cs typeface="Open Sans" panose="020B0606030504020204" pitchFamily="34" charset="0"/>
              </a:rPr>
              <a:t>The distribution network</a:t>
            </a:r>
          </a:p>
          <a:p>
            <a:pPr lvl="1">
              <a:lnSpc>
                <a:spcPct val="100000"/>
              </a:lnSpc>
            </a:pPr>
            <a:r>
              <a:rPr lang="en-GB" dirty="0">
                <a:latin typeface="Open Sans" panose="020B0606030504020204" pitchFamily="34" charset="0"/>
                <a:ea typeface="Open Sans" panose="020B0606030504020204" pitchFamily="34" charset="0"/>
                <a:cs typeface="Open Sans" panose="020B0606030504020204" pitchFamily="34" charset="0"/>
              </a:rPr>
              <a:t>The new MV line required to connect the settlement</a:t>
            </a:r>
          </a:p>
          <a:p>
            <a:pPr lvl="1">
              <a:lnSpc>
                <a:spcPct val="100000"/>
              </a:lnSpc>
            </a:pPr>
            <a:r>
              <a:rPr lang="en-GB" dirty="0">
                <a:latin typeface="Open Sans" panose="020B0606030504020204" pitchFamily="34" charset="0"/>
                <a:ea typeface="Open Sans" panose="020B0606030504020204" pitchFamily="34" charset="0"/>
                <a:cs typeface="Open Sans" panose="020B0606030504020204" pitchFamily="34" charset="0"/>
              </a:rPr>
              <a:t>The cost of electricity generated (or imported) for the grid</a:t>
            </a:r>
          </a:p>
        </p:txBody>
      </p:sp>
      <p:sp>
        <p:nvSpPr>
          <p:cNvPr id="4" name="Text Placeholder 3"/>
          <p:cNvSpPr>
            <a:spLocks noGrp="1"/>
          </p:cNvSpPr>
          <p:nvPr>
            <p:ph type="body" idx="4294967295"/>
          </p:nvPr>
        </p:nvSpPr>
        <p:spPr>
          <a:xfrm>
            <a:off x="1257480" y="4857653"/>
            <a:ext cx="4322463" cy="753472"/>
          </a:xfrm>
        </p:spPr>
        <p:txBody>
          <a:bodyPr vert="horz" lIns="91440" tIns="45720" rIns="91440" bIns="45720" rtlCol="0" anchor="t">
            <a:normAutofit/>
          </a:bodyPr>
          <a:lstStyle/>
          <a:p>
            <a:pPr marL="114300" indent="0" algn="ctr">
              <a:buNone/>
            </a:pPr>
            <a:r>
              <a:rPr lang="en-GB" sz="1600" dirty="0">
                <a:latin typeface="Open Sans" panose="020B0606030504020204" pitchFamily="34" charset="0"/>
                <a:ea typeface="Open Sans" panose="020B0606030504020204" pitchFamily="34" charset="0"/>
                <a:cs typeface="Open Sans" panose="020B0606030504020204" pitchFamily="34" charset="0"/>
              </a:rPr>
              <a:t>Example: If the new MV line is 3 km and the cost of MV lines is 9,000 USD/km, the total cost of the new line is 27,000 USD</a:t>
            </a:r>
          </a:p>
        </p:txBody>
      </p:sp>
      <p:pic>
        <p:nvPicPr>
          <p:cNvPr id="5" name="Picture 4"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6057" y="3552731"/>
            <a:ext cx="624254" cy="624254"/>
          </a:xfrm>
          <a:prstGeom prst="rect">
            <a:avLst/>
          </a:prstGeom>
        </p:spPr>
      </p:pic>
      <p:pic>
        <p:nvPicPr>
          <p:cNvPr id="6" name="Picture 5"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8353" y="5055116"/>
            <a:ext cx="624254" cy="624254"/>
          </a:xfrm>
          <a:prstGeom prst="rect">
            <a:avLst/>
          </a:prstGeom>
        </p:spPr>
      </p:pic>
      <p:pic>
        <p:nvPicPr>
          <p:cNvPr id="7" name="Picture 6"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313" y="4608723"/>
            <a:ext cx="624254" cy="624254"/>
          </a:xfrm>
          <a:prstGeom prst="rect">
            <a:avLst/>
          </a:prstGeom>
        </p:spPr>
      </p:pic>
      <p:pic>
        <p:nvPicPr>
          <p:cNvPr id="8" name="Picture 7"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1440" y="5922868"/>
            <a:ext cx="624254" cy="624254"/>
          </a:xfrm>
          <a:prstGeom prst="rect">
            <a:avLst/>
          </a:prstGeom>
        </p:spPr>
      </p:pic>
      <p:pic>
        <p:nvPicPr>
          <p:cNvPr id="9" name="Picture 8"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2348" y="5545104"/>
            <a:ext cx="624254" cy="624254"/>
          </a:xfrm>
          <a:prstGeom prst="rect">
            <a:avLst/>
          </a:prstGeom>
        </p:spPr>
      </p:pic>
      <p:pic>
        <p:nvPicPr>
          <p:cNvPr id="10" name="Picture 9"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0365" y="3626247"/>
            <a:ext cx="624254" cy="624254"/>
          </a:xfrm>
          <a:prstGeom prst="rect">
            <a:avLst/>
          </a:prstGeom>
        </p:spPr>
      </p:pic>
      <p:cxnSp>
        <p:nvCxnSpPr>
          <p:cNvPr id="11" name="Straight Connector 10"/>
          <p:cNvCxnSpPr>
            <a:stCxn id="5" idx="2"/>
          </p:cNvCxnSpPr>
          <p:nvPr/>
        </p:nvCxnSpPr>
        <p:spPr>
          <a:xfrm>
            <a:off x="6878184" y="4176985"/>
            <a:ext cx="1934308" cy="4778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12492" y="4654825"/>
            <a:ext cx="152400" cy="400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8530764" y="5055116"/>
            <a:ext cx="449509" cy="5104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8" idx="0"/>
          </p:cNvCxnSpPr>
          <p:nvPr/>
        </p:nvCxnSpPr>
        <p:spPr>
          <a:xfrm flipH="1">
            <a:off x="8343567" y="5565599"/>
            <a:ext cx="187197" cy="3572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6" idx="3"/>
          </p:cNvCxnSpPr>
          <p:nvPr/>
        </p:nvCxnSpPr>
        <p:spPr>
          <a:xfrm flipH="1" flipV="1">
            <a:off x="7082607" y="5367243"/>
            <a:ext cx="1448157" cy="1983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8812492" y="4250501"/>
            <a:ext cx="0" cy="4043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980273" y="5055116"/>
            <a:ext cx="764202" cy="489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435840" y="1012219"/>
            <a:ext cx="3756160" cy="1505392"/>
          </a:xfrm>
          <a:prstGeom prst="line">
            <a:avLst/>
          </a:prstGeom>
        </p:spPr>
        <p:style>
          <a:lnRef idx="3">
            <a:schemeClr val="dk1"/>
          </a:lnRef>
          <a:fillRef idx="0">
            <a:schemeClr val="dk1"/>
          </a:fillRef>
          <a:effectRef idx="2">
            <a:schemeClr val="dk1"/>
          </a:effectRef>
          <a:fontRef idx="minor">
            <a:schemeClr val="tx1"/>
          </a:fontRef>
        </p:style>
      </p:cxnSp>
      <p:sp>
        <p:nvSpPr>
          <p:cNvPr id="20" name="Rectangle 19"/>
          <p:cNvSpPr/>
          <p:nvPr/>
        </p:nvSpPr>
        <p:spPr>
          <a:xfrm>
            <a:off x="8992706" y="1606463"/>
            <a:ext cx="2582392" cy="325316"/>
          </a:xfrm>
          <a:prstGeom prst="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GB" dirty="0"/>
              <a:t>Existing/planned HV line </a:t>
            </a:r>
            <a:endParaRPr lang="en-GB" dirty="0">
              <a:cs typeface="Calibri"/>
            </a:endParaRPr>
          </a:p>
        </p:txBody>
      </p:sp>
      <p:cxnSp>
        <p:nvCxnSpPr>
          <p:cNvPr id="22" name="Straight Connector 21"/>
          <p:cNvCxnSpPr/>
          <p:nvPr/>
        </p:nvCxnSpPr>
        <p:spPr>
          <a:xfrm flipV="1">
            <a:off x="8964892" y="2041469"/>
            <a:ext cx="1909973" cy="2952748"/>
          </a:xfrm>
          <a:prstGeom prst="line">
            <a:avLst/>
          </a:prstGeom>
        </p:spPr>
        <p:style>
          <a:lnRef idx="2">
            <a:schemeClr val="accent2"/>
          </a:lnRef>
          <a:fillRef idx="0">
            <a:schemeClr val="accent2"/>
          </a:fillRef>
          <a:effectRef idx="1">
            <a:schemeClr val="accent2"/>
          </a:effectRef>
          <a:fontRef idx="minor">
            <a:schemeClr val="tx1"/>
          </a:fontRef>
        </p:style>
      </p:cxnSp>
      <p:sp>
        <p:nvSpPr>
          <p:cNvPr id="25" name="TextBox 24"/>
          <p:cNvSpPr txBox="1"/>
          <p:nvPr/>
        </p:nvSpPr>
        <p:spPr>
          <a:xfrm>
            <a:off x="9618447" y="3489328"/>
            <a:ext cx="140881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sv-SE" dirty="0"/>
              <a:t>New MV line</a:t>
            </a:r>
            <a:endParaRPr lang="en-US" dirty="0"/>
          </a:p>
        </p:txBody>
      </p:sp>
      <p:sp>
        <p:nvSpPr>
          <p:cNvPr id="26" name="Title 1"/>
          <p:cNvSpPr txBox="1">
            <a:spLocks/>
          </p:cNvSpPr>
          <p:nvPr/>
        </p:nvSpPr>
        <p:spPr>
          <a:xfrm>
            <a:off x="990600" y="1716152"/>
            <a:ext cx="10515600" cy="4137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sz="2000" b="1" dirty="0">
                <a:solidFill>
                  <a:schemeClr val="accent5">
                    <a:lumMod val="60000"/>
                    <a:lumOff val="40000"/>
                  </a:schemeClr>
                </a:solidFill>
                <a:ea typeface="Open Sans" panose="020B0606030504020204" pitchFamily="34" charset="0"/>
                <a:cs typeface="Open Sans" panose="020B0606030504020204" pitchFamily="34" charset="0"/>
              </a:rPr>
              <a:t>Example of grid connection cost</a:t>
            </a:r>
          </a:p>
        </p:txBody>
      </p:sp>
      <p:sp>
        <p:nvSpPr>
          <p:cNvPr id="27" name="Title 1"/>
          <p:cNvSpPr txBox="1">
            <a:spLocks/>
          </p:cNvSpPr>
          <p:nvPr/>
        </p:nvSpPr>
        <p:spPr>
          <a:xfrm>
            <a:off x="990600" y="517525"/>
            <a:ext cx="693928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5.4 OnSSET calculations and summaries</a:t>
            </a:r>
            <a:endParaRPr lang="en-GB" dirty="0"/>
          </a:p>
        </p:txBody>
      </p:sp>
      <p:sp>
        <p:nvSpPr>
          <p:cNvPr id="24" name="Rectangle 23"/>
          <p:cNvSpPr/>
          <p:nvPr/>
        </p:nvSpPr>
        <p:spPr>
          <a:xfrm>
            <a:off x="1028880" y="6134352"/>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1440" y="327828"/>
            <a:ext cx="1065703" cy="706796"/>
          </a:xfrm>
          <a:prstGeom prst="rect">
            <a:avLst/>
          </a:prstGeom>
        </p:spPr>
      </p:pic>
      <p:sp>
        <p:nvSpPr>
          <p:cNvPr id="28" name="TextBox 2"/>
          <p:cNvSpPr txBox="1"/>
          <p:nvPr/>
        </p:nvSpPr>
        <p:spPr>
          <a:xfrm>
            <a:off x="3912310" y="6146544"/>
            <a:ext cx="414782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Oval 28">
            <a:extLst>
              <a:ext uri="{FF2B5EF4-FFF2-40B4-BE49-F238E27FC236}">
                <a16:creationId xmlns:a16="http://schemas.microsoft.com/office/drawing/2014/main" id="{51E8C9BC-6C93-C042-8259-300F2349B2B6}"/>
              </a:ext>
            </a:extLst>
          </p:cNvPr>
          <p:cNvSpPr/>
          <p:nvPr/>
        </p:nvSpPr>
        <p:spPr>
          <a:xfrm>
            <a:off x="5502823" y="124687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23.mp3" descr="Track1_Lecture5_Slide23.mp3">
            <a:hlinkClick r:id="" action="ppaction://media"/>
            <a:extLst>
              <a:ext uri="{FF2B5EF4-FFF2-40B4-BE49-F238E27FC236}">
                <a16:creationId xmlns:a16="http://schemas.microsoft.com/office/drawing/2014/main" id="{8E45F567-9737-BC4E-AEEB-71129F68C6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571721" y="1304638"/>
            <a:ext cx="812800" cy="812800"/>
          </a:xfrm>
          <a:prstGeom prst="rect">
            <a:avLst/>
          </a:prstGeom>
        </p:spPr>
      </p:pic>
    </p:spTree>
    <p:extLst>
      <p:ext uri="{BB962C8B-B14F-4D97-AF65-F5344CB8AC3E}">
        <p14:creationId xmlns:p14="http://schemas.microsoft.com/office/powerpoint/2010/main" val="917991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Line 1"/>
          <p:cNvSpPr/>
          <p:nvPr/>
        </p:nvSpPr>
        <p:spPr>
          <a:xfrm>
            <a:off x="1993692" y="2818620"/>
            <a:ext cx="984587" cy="4057020"/>
          </a:xfrm>
          <a:prstGeom prst="line">
            <a:avLst/>
          </a:prstGeom>
          <a:ln w="57150">
            <a:round/>
          </a:ln>
        </p:spPr>
        <p:style>
          <a:lnRef idx="3">
            <a:schemeClr val="dk1"/>
          </a:lnRef>
          <a:fillRef idx="0">
            <a:schemeClr val="dk1"/>
          </a:fillRef>
          <a:effectRef idx="2">
            <a:schemeClr val="dk1"/>
          </a:effectRef>
          <a:fontRef idx="minor"/>
        </p:style>
      </p:sp>
      <p:sp>
        <p:nvSpPr>
          <p:cNvPr id="225" name="CustomShape 2"/>
          <p:cNvSpPr/>
          <p:nvPr/>
        </p:nvSpPr>
        <p:spPr>
          <a:xfrm>
            <a:off x="5493240" y="2955240"/>
            <a:ext cx="2737080" cy="1263960"/>
          </a:xfrm>
          <a:prstGeom prst="ellipse">
            <a:avLst/>
          </a:prstGeom>
          <a:ln>
            <a:round/>
          </a:ln>
        </p:spPr>
        <p:style>
          <a:lnRef idx="2">
            <a:schemeClr val="accent6">
              <a:shade val="50000"/>
            </a:schemeClr>
          </a:lnRef>
          <a:fillRef idx="1">
            <a:schemeClr val="accent6"/>
          </a:fillRef>
          <a:effectRef idx="0">
            <a:schemeClr val="accent6"/>
          </a:effectRef>
          <a:fontRef idx="minor"/>
        </p:style>
        <p:txBody>
          <a:bodyPr lIns="90000" tIns="45000" rIns="90000" bIns="45000" anchor="ctr">
            <a:noAutofit/>
          </a:bodyPr>
          <a:lstStyle/>
          <a:p>
            <a:pPr algn="ctr">
              <a:lnSpc>
                <a:spcPct val="100000"/>
              </a:lnSpc>
            </a:pPr>
            <a:r>
              <a:rPr lang="en-GB" sz="1870" b="0" strike="noStrike" spc="-1" dirty="0">
                <a:solidFill>
                  <a:srgbClr val="FFFFFF"/>
                </a:solidFill>
                <a:latin typeface="Arial"/>
                <a:ea typeface="Arial"/>
              </a:rPr>
              <a:t>Location A</a:t>
            </a:r>
            <a:br>
              <a:rPr dirty="0"/>
            </a:br>
            <a:r>
              <a:rPr lang="en-GB" sz="1870" b="0" strike="noStrike" spc="-1" dirty="0">
                <a:solidFill>
                  <a:srgbClr val="FFFFFF"/>
                </a:solidFill>
                <a:latin typeface="Arial"/>
                <a:ea typeface="Arial"/>
              </a:rPr>
              <a:t>Off-grid = 0.30 USD/kWh</a:t>
            </a:r>
            <a:endParaRPr lang="fr-FR" sz="1870" b="0" strike="noStrike" spc="-1" dirty="0">
              <a:latin typeface="Arial"/>
            </a:endParaRPr>
          </a:p>
        </p:txBody>
      </p:sp>
      <p:sp>
        <p:nvSpPr>
          <p:cNvPr id="226" name="CustomShape 3"/>
          <p:cNvSpPr/>
          <p:nvPr/>
        </p:nvSpPr>
        <p:spPr>
          <a:xfrm>
            <a:off x="8785329" y="1433880"/>
            <a:ext cx="3088080" cy="1361160"/>
          </a:xfrm>
          <a:prstGeom prst="ellipse">
            <a:avLst/>
          </a:prstGeom>
          <a:ln>
            <a:round/>
          </a:ln>
        </p:spPr>
        <p:style>
          <a:lnRef idx="2">
            <a:schemeClr val="accent6">
              <a:shade val="50000"/>
            </a:schemeClr>
          </a:lnRef>
          <a:fillRef idx="1">
            <a:schemeClr val="accent6"/>
          </a:fillRef>
          <a:effectRef idx="0">
            <a:schemeClr val="accent6"/>
          </a:effectRef>
          <a:fontRef idx="minor"/>
        </p:style>
        <p:txBody>
          <a:bodyPr lIns="90000" tIns="45000" rIns="90000" bIns="45000" anchor="ctr">
            <a:noAutofit/>
          </a:bodyPr>
          <a:lstStyle/>
          <a:p>
            <a:pPr algn="ctr">
              <a:lnSpc>
                <a:spcPct val="100000"/>
              </a:lnSpc>
            </a:pPr>
            <a:r>
              <a:rPr lang="en-GB" sz="1870" b="0" strike="noStrike" spc="-1" dirty="0">
                <a:solidFill>
                  <a:srgbClr val="FFFFFF"/>
                </a:solidFill>
                <a:latin typeface="Arial"/>
                <a:ea typeface="Arial"/>
              </a:rPr>
              <a:t>Location B</a:t>
            </a:r>
            <a:br>
              <a:rPr dirty="0"/>
            </a:br>
            <a:r>
              <a:rPr lang="en-GB" sz="1870" b="0" strike="noStrike" spc="-1" dirty="0">
                <a:solidFill>
                  <a:srgbClr val="FFFFFF"/>
                </a:solidFill>
                <a:latin typeface="Arial"/>
                <a:ea typeface="Arial"/>
              </a:rPr>
              <a:t>Off-grid = 0.25 USD/kWh</a:t>
            </a:r>
            <a:endParaRPr lang="fr-FR" sz="1870" b="0" strike="noStrike" spc="-1" dirty="0">
              <a:latin typeface="Arial"/>
            </a:endParaRPr>
          </a:p>
        </p:txBody>
      </p:sp>
      <p:sp>
        <p:nvSpPr>
          <p:cNvPr id="227" name="CustomShape 4"/>
          <p:cNvSpPr/>
          <p:nvPr/>
        </p:nvSpPr>
        <p:spPr>
          <a:xfrm>
            <a:off x="9262080" y="4530600"/>
            <a:ext cx="2651040" cy="1356840"/>
          </a:xfrm>
          <a:prstGeom prst="ellipse">
            <a:avLst/>
          </a:prstGeom>
          <a:ln>
            <a:round/>
          </a:ln>
        </p:spPr>
        <p:style>
          <a:lnRef idx="2">
            <a:schemeClr val="accent6">
              <a:shade val="50000"/>
            </a:schemeClr>
          </a:lnRef>
          <a:fillRef idx="1">
            <a:schemeClr val="accent6"/>
          </a:fillRef>
          <a:effectRef idx="0">
            <a:schemeClr val="accent6"/>
          </a:effectRef>
          <a:fontRef idx="minor"/>
        </p:style>
        <p:txBody>
          <a:bodyPr lIns="90000" tIns="45000" rIns="90000" bIns="45000" anchor="ctr">
            <a:noAutofit/>
          </a:bodyPr>
          <a:lstStyle/>
          <a:p>
            <a:pPr algn="ctr">
              <a:lnSpc>
                <a:spcPct val="100000"/>
              </a:lnSpc>
            </a:pPr>
            <a:r>
              <a:rPr lang="sv-SE" sz="1870" b="0" strike="noStrike" spc="-1" dirty="0">
                <a:solidFill>
                  <a:srgbClr val="FFFFFF"/>
                </a:solidFill>
                <a:latin typeface="Arial"/>
                <a:ea typeface="Arial"/>
              </a:rPr>
              <a:t>Location </a:t>
            </a:r>
            <a:r>
              <a:rPr lang="en-GB" sz="1870" b="0" strike="noStrike" spc="-1" dirty="0">
                <a:solidFill>
                  <a:srgbClr val="FFFFFF"/>
                </a:solidFill>
                <a:latin typeface="Arial"/>
                <a:ea typeface="Arial"/>
              </a:rPr>
              <a:t>C</a:t>
            </a:r>
            <a:br>
              <a:rPr dirty="0"/>
            </a:br>
            <a:r>
              <a:rPr lang="sv-SE" sz="1870" b="0" strike="noStrike" spc="-1" dirty="0">
                <a:solidFill>
                  <a:srgbClr val="FFFFFF"/>
                </a:solidFill>
                <a:latin typeface="Arial"/>
                <a:ea typeface="Arial"/>
              </a:rPr>
              <a:t>Off-grid </a:t>
            </a:r>
            <a:r>
              <a:rPr lang="en-GB" sz="1870" b="0" strike="noStrike" spc="-1" dirty="0">
                <a:solidFill>
                  <a:srgbClr val="FFFFFF"/>
                </a:solidFill>
                <a:latin typeface="Arial"/>
                <a:ea typeface="Arial"/>
              </a:rPr>
              <a:t>= 0.20 USD/kWh</a:t>
            </a:r>
            <a:endParaRPr lang="fr-FR" sz="1870" b="0" strike="noStrike" spc="-1" dirty="0">
              <a:latin typeface="Arial"/>
            </a:endParaRPr>
          </a:p>
        </p:txBody>
      </p:sp>
      <p:sp>
        <p:nvSpPr>
          <p:cNvPr id="228" name="Line 5"/>
          <p:cNvSpPr/>
          <p:nvPr/>
        </p:nvSpPr>
        <p:spPr>
          <a:xfrm flipV="1">
            <a:off x="2358359" y="2197798"/>
            <a:ext cx="6426969" cy="1628642"/>
          </a:xfrm>
          <a:prstGeom prst="line">
            <a:avLst/>
          </a:prstGeom>
          <a:ln>
            <a:round/>
          </a:ln>
        </p:spPr>
        <p:style>
          <a:lnRef idx="3">
            <a:schemeClr val="accent2"/>
          </a:lnRef>
          <a:fillRef idx="0">
            <a:schemeClr val="accent2"/>
          </a:fillRef>
          <a:effectRef idx="2">
            <a:schemeClr val="accent2"/>
          </a:effectRef>
          <a:fontRef idx="minor"/>
        </p:style>
      </p:sp>
      <p:sp>
        <p:nvSpPr>
          <p:cNvPr id="229" name="Line 6"/>
          <p:cNvSpPr/>
          <p:nvPr/>
        </p:nvSpPr>
        <p:spPr>
          <a:xfrm flipV="1">
            <a:off x="2358360" y="3587400"/>
            <a:ext cx="3134520" cy="326520"/>
          </a:xfrm>
          <a:prstGeom prst="line">
            <a:avLst/>
          </a:prstGeom>
          <a:ln w="38100">
            <a:round/>
          </a:ln>
        </p:spPr>
        <p:style>
          <a:lnRef idx="2">
            <a:schemeClr val="accent5"/>
          </a:lnRef>
          <a:fillRef idx="0">
            <a:schemeClr val="accent5"/>
          </a:fillRef>
          <a:effectRef idx="1">
            <a:schemeClr val="accent5"/>
          </a:effectRef>
          <a:fontRef idx="minor"/>
        </p:style>
      </p:sp>
      <p:sp>
        <p:nvSpPr>
          <p:cNvPr id="232" name="CustomShape 9"/>
          <p:cNvSpPr/>
          <p:nvPr/>
        </p:nvSpPr>
        <p:spPr>
          <a:xfrm>
            <a:off x="3202144" y="2465854"/>
            <a:ext cx="373536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sv-SE" sz="1600" b="0" strike="noStrike" spc="-1" dirty="0">
                <a:solidFill>
                  <a:srgbClr val="000000"/>
                </a:solidFill>
                <a:latin typeface="Arial"/>
                <a:ea typeface="Arial"/>
              </a:rPr>
              <a:t>Grid extension </a:t>
            </a:r>
            <a:r>
              <a:rPr lang="en-GB" sz="1600" b="0" strike="noStrike" spc="-1" dirty="0">
                <a:solidFill>
                  <a:srgbClr val="000000"/>
                </a:solidFill>
                <a:latin typeface="Arial"/>
                <a:ea typeface="Arial"/>
              </a:rPr>
              <a:t>= 0.40 USD/kWh  </a:t>
            </a:r>
          </a:p>
          <a:p>
            <a:pPr>
              <a:lnSpc>
                <a:spcPct val="100000"/>
              </a:lnSpc>
            </a:pPr>
            <a:r>
              <a:rPr lang="fr-FR" sz="1600" b="0" strike="noStrike" spc="-1" dirty="0">
                <a:solidFill>
                  <a:srgbClr val="000000"/>
                </a:solidFill>
                <a:latin typeface="Arial"/>
                <a:ea typeface="Arial"/>
              </a:rPr>
              <a:t>Too expensive</a:t>
            </a:r>
            <a:endParaRPr lang="fr-FR" sz="1600" b="0" strike="noStrike" spc="-1" dirty="0">
              <a:latin typeface="Arial"/>
            </a:endParaRPr>
          </a:p>
        </p:txBody>
      </p:sp>
      <p:sp>
        <p:nvSpPr>
          <p:cNvPr id="233" name="CustomShape 10"/>
          <p:cNvSpPr/>
          <p:nvPr/>
        </p:nvSpPr>
        <p:spPr>
          <a:xfrm>
            <a:off x="2444158" y="3919540"/>
            <a:ext cx="3807069" cy="337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sv-SE" sz="1600" b="0" strike="noStrike" spc="-1" dirty="0">
                <a:solidFill>
                  <a:srgbClr val="000000"/>
                </a:solidFill>
                <a:latin typeface="Arial"/>
                <a:ea typeface="Arial"/>
              </a:rPr>
              <a:t>Grid extension = 0.25 USD/kWh</a:t>
            </a:r>
            <a:endParaRPr lang="fr-FR" sz="1600" b="0" strike="noStrike" spc="-1" dirty="0">
              <a:latin typeface="Arial"/>
            </a:endParaRPr>
          </a:p>
        </p:txBody>
      </p:sp>
      <p:sp>
        <p:nvSpPr>
          <p:cNvPr id="236" name="CustomShape 13"/>
          <p:cNvSpPr/>
          <p:nvPr/>
        </p:nvSpPr>
        <p:spPr>
          <a:xfrm>
            <a:off x="2081520" y="216360"/>
            <a:ext cx="9680400" cy="962280"/>
          </a:xfrm>
          <a:prstGeom prst="rect">
            <a:avLst/>
          </a:prstGeom>
          <a:noFill/>
          <a:ln w="0">
            <a:noFill/>
          </a:ln>
        </p:spPr>
        <p:style>
          <a:lnRef idx="0">
            <a:scrgbClr r="0" g="0" b="0"/>
          </a:lnRef>
          <a:fillRef idx="0">
            <a:scrgbClr r="0" g="0" b="0"/>
          </a:fillRef>
          <a:effectRef idx="0">
            <a:scrgbClr r="0" g="0" b="0"/>
          </a:effectRef>
          <a:fontRef idx="minor"/>
        </p:style>
      </p:sp>
      <p:sp>
        <p:nvSpPr>
          <p:cNvPr id="237" name="CustomShape 14"/>
          <p:cNvSpPr/>
          <p:nvPr/>
        </p:nvSpPr>
        <p:spPr>
          <a:xfrm>
            <a:off x="999624" y="3576072"/>
            <a:ext cx="1698816" cy="95419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1870" b="0" strike="noStrike" spc="-1" dirty="0">
                <a:solidFill>
                  <a:srgbClr val="000000"/>
                </a:solidFill>
                <a:latin typeface="Arial"/>
                <a:ea typeface="Arial"/>
              </a:rPr>
              <a:t>Existing/</a:t>
            </a:r>
            <a:br>
              <a:rPr lang="fr-FR" sz="1870" b="0" strike="noStrike" spc="-1" dirty="0">
                <a:solidFill>
                  <a:srgbClr val="000000"/>
                </a:solidFill>
                <a:latin typeface="Arial"/>
                <a:ea typeface="Arial"/>
              </a:rPr>
            </a:br>
            <a:r>
              <a:rPr lang="fr-FR" sz="1870" b="0" strike="noStrike" spc="-1" dirty="0">
                <a:solidFill>
                  <a:srgbClr val="000000"/>
                </a:solidFill>
                <a:latin typeface="Arial"/>
                <a:ea typeface="Arial"/>
              </a:rPr>
              <a:t>Planned </a:t>
            </a:r>
            <a:br>
              <a:rPr lang="fr-FR" sz="1870" b="0" strike="noStrike" spc="-1" dirty="0">
                <a:solidFill>
                  <a:srgbClr val="000000"/>
                </a:solidFill>
                <a:latin typeface="Arial"/>
                <a:ea typeface="Arial"/>
              </a:rPr>
            </a:br>
            <a:r>
              <a:rPr lang="fr-FR" sz="1870" b="0" strike="noStrike" spc="-1" dirty="0">
                <a:solidFill>
                  <a:srgbClr val="000000"/>
                </a:solidFill>
                <a:latin typeface="Arial"/>
                <a:ea typeface="Arial"/>
              </a:rPr>
              <a:t>network</a:t>
            </a:r>
            <a:endParaRPr lang="fr-FR" sz="1870" b="0" strike="noStrike" spc="-1" dirty="0">
              <a:latin typeface="Arial"/>
            </a:endParaRPr>
          </a:p>
        </p:txBody>
      </p:sp>
      <p:sp>
        <p:nvSpPr>
          <p:cNvPr id="19" name="Google Shape;346;p20"/>
          <p:cNvSpPr txBox="1"/>
          <p:nvPr/>
        </p:nvSpPr>
        <p:spPr>
          <a:xfrm>
            <a:off x="1275868" y="179729"/>
            <a:ext cx="10762128"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endParaRPr sz="2700" dirty="0">
              <a:solidFill>
                <a:schemeClr val="dk1"/>
              </a:solidFill>
              <a:latin typeface="Calibri"/>
              <a:ea typeface="Calibri"/>
              <a:cs typeface="Calibri"/>
              <a:sym typeface="Calibri"/>
            </a:endParaRPr>
          </a:p>
        </p:txBody>
      </p:sp>
      <p:sp>
        <p:nvSpPr>
          <p:cNvPr id="21" name="Title 1"/>
          <p:cNvSpPr txBox="1">
            <a:spLocks/>
          </p:cNvSpPr>
          <p:nvPr/>
        </p:nvSpPr>
        <p:spPr>
          <a:xfrm>
            <a:off x="990600" y="1716152"/>
            <a:ext cx="10515600" cy="4137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sz="2000" b="1" dirty="0">
                <a:solidFill>
                  <a:schemeClr val="accent5">
                    <a:lumMod val="60000"/>
                    <a:lumOff val="40000"/>
                  </a:schemeClr>
                </a:solidFill>
                <a:ea typeface="Open Sans" panose="020B0606030504020204" pitchFamily="34" charset="0"/>
                <a:cs typeface="Open Sans" panose="020B0606030504020204" pitchFamily="34" charset="0"/>
              </a:rPr>
              <a:t>The grid-extension algorithm</a:t>
            </a:r>
          </a:p>
        </p:txBody>
      </p:sp>
      <p:sp>
        <p:nvSpPr>
          <p:cNvPr id="22" name="Title 1"/>
          <p:cNvSpPr txBox="1">
            <a:spLocks/>
          </p:cNvSpPr>
          <p:nvPr/>
        </p:nvSpPr>
        <p:spPr>
          <a:xfrm>
            <a:off x="990600" y="517525"/>
            <a:ext cx="778256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5.4 OnSSET calculations and summaries</a:t>
            </a:r>
            <a:endParaRPr lang="en-GB" dirty="0"/>
          </a:p>
        </p:txBody>
      </p:sp>
      <p:sp>
        <p:nvSpPr>
          <p:cNvPr id="15" name="Rectangle 14"/>
          <p:cNvSpPr/>
          <p:nvPr/>
        </p:nvSpPr>
        <p:spPr>
          <a:xfrm>
            <a:off x="877704" y="6143022"/>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16" name="TextBox 2"/>
          <p:cNvSpPr txBox="1"/>
          <p:nvPr/>
        </p:nvSpPr>
        <p:spPr>
          <a:xfrm>
            <a:off x="7601218" y="6131465"/>
            <a:ext cx="419727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Oval 16">
            <a:extLst>
              <a:ext uri="{FF2B5EF4-FFF2-40B4-BE49-F238E27FC236}">
                <a16:creationId xmlns:a16="http://schemas.microsoft.com/office/drawing/2014/main" id="{222228A8-D148-E84F-96C9-34563D3EB7B1}"/>
              </a:ext>
            </a:extLst>
          </p:cNvPr>
          <p:cNvSpPr/>
          <p:nvPr/>
        </p:nvSpPr>
        <p:spPr>
          <a:xfrm>
            <a:off x="5015115" y="12274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24.mp3" descr="Track1_Lecture5_Slide24.mp3">
            <a:hlinkClick r:id="" action="ppaction://media"/>
            <a:extLst>
              <a:ext uri="{FF2B5EF4-FFF2-40B4-BE49-F238E27FC236}">
                <a16:creationId xmlns:a16="http://schemas.microsoft.com/office/drawing/2014/main" id="{7E0C2FEB-CD1F-414B-9CF4-1EEB4B9C3F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86480" y="1300540"/>
            <a:ext cx="812800" cy="812800"/>
          </a:xfrm>
          <a:prstGeom prst="rect">
            <a:avLst/>
          </a:prstGeom>
        </p:spPr>
      </p:pic>
    </p:spTree>
    <p:extLst>
      <p:ext uri="{BB962C8B-B14F-4D97-AF65-F5344CB8AC3E}">
        <p14:creationId xmlns:p14="http://schemas.microsoft.com/office/powerpoint/2010/main" val="214792841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Line 1"/>
          <p:cNvSpPr/>
          <p:nvPr/>
        </p:nvSpPr>
        <p:spPr>
          <a:xfrm>
            <a:off x="1993692" y="2818620"/>
            <a:ext cx="984587" cy="4057020"/>
          </a:xfrm>
          <a:prstGeom prst="line">
            <a:avLst/>
          </a:prstGeom>
          <a:ln w="57150">
            <a:round/>
          </a:ln>
        </p:spPr>
        <p:style>
          <a:lnRef idx="3">
            <a:schemeClr val="dk1"/>
          </a:lnRef>
          <a:fillRef idx="0">
            <a:schemeClr val="dk1"/>
          </a:fillRef>
          <a:effectRef idx="2">
            <a:schemeClr val="dk1"/>
          </a:effectRef>
          <a:fontRef idx="minor"/>
        </p:style>
      </p:sp>
      <p:sp>
        <p:nvSpPr>
          <p:cNvPr id="225" name="CustomShape 2"/>
          <p:cNvSpPr/>
          <p:nvPr/>
        </p:nvSpPr>
        <p:spPr>
          <a:xfrm>
            <a:off x="5493240" y="2955240"/>
            <a:ext cx="2737080" cy="1263960"/>
          </a:xfrm>
          <a:prstGeom prst="ellipse">
            <a:avLst/>
          </a:prstGeom>
          <a:ln>
            <a:round/>
          </a:ln>
        </p:spPr>
        <p:style>
          <a:lnRef idx="2">
            <a:schemeClr val="accent6">
              <a:shade val="50000"/>
            </a:schemeClr>
          </a:lnRef>
          <a:fillRef idx="1">
            <a:schemeClr val="accent6"/>
          </a:fillRef>
          <a:effectRef idx="0">
            <a:schemeClr val="accent6"/>
          </a:effectRef>
          <a:fontRef idx="minor"/>
        </p:style>
        <p:txBody>
          <a:bodyPr lIns="90000" tIns="45000" rIns="90000" bIns="45000" anchor="ctr">
            <a:noAutofit/>
          </a:bodyPr>
          <a:lstStyle/>
          <a:p>
            <a:pPr algn="ctr">
              <a:lnSpc>
                <a:spcPct val="100000"/>
              </a:lnSpc>
            </a:pPr>
            <a:r>
              <a:rPr lang="en-GB" sz="1870" b="0" strike="noStrike" spc="-1" dirty="0">
                <a:solidFill>
                  <a:srgbClr val="FFFFFF"/>
                </a:solidFill>
                <a:latin typeface="Arial"/>
                <a:ea typeface="Arial"/>
              </a:rPr>
              <a:t>Location A</a:t>
            </a:r>
            <a:br>
              <a:rPr dirty="0"/>
            </a:br>
            <a:r>
              <a:rPr lang="en-GB" sz="1870" b="0" strike="noStrike" spc="-1" dirty="0">
                <a:solidFill>
                  <a:srgbClr val="FFFFFF"/>
                </a:solidFill>
                <a:latin typeface="Arial"/>
                <a:ea typeface="Arial"/>
              </a:rPr>
              <a:t>Off-grid = 0.30 USD/kWh</a:t>
            </a:r>
            <a:endParaRPr lang="fr-FR" sz="1870" b="0" strike="noStrike" spc="-1" dirty="0">
              <a:latin typeface="Arial"/>
            </a:endParaRPr>
          </a:p>
        </p:txBody>
      </p:sp>
      <p:sp>
        <p:nvSpPr>
          <p:cNvPr id="228" name="Line 5"/>
          <p:cNvSpPr/>
          <p:nvPr/>
        </p:nvSpPr>
        <p:spPr>
          <a:xfrm flipV="1">
            <a:off x="2358359" y="2197798"/>
            <a:ext cx="6426969" cy="1628642"/>
          </a:xfrm>
          <a:prstGeom prst="line">
            <a:avLst/>
          </a:prstGeom>
          <a:ln>
            <a:round/>
          </a:ln>
        </p:spPr>
        <p:style>
          <a:lnRef idx="3">
            <a:schemeClr val="accent2"/>
          </a:lnRef>
          <a:fillRef idx="0">
            <a:schemeClr val="accent2"/>
          </a:fillRef>
          <a:effectRef idx="2">
            <a:schemeClr val="accent2"/>
          </a:effectRef>
          <a:fontRef idx="minor"/>
        </p:style>
      </p:sp>
      <p:sp>
        <p:nvSpPr>
          <p:cNvPr id="229" name="Line 6"/>
          <p:cNvSpPr/>
          <p:nvPr/>
        </p:nvSpPr>
        <p:spPr>
          <a:xfrm flipV="1">
            <a:off x="2358360" y="3587400"/>
            <a:ext cx="3134520" cy="326520"/>
          </a:xfrm>
          <a:prstGeom prst="line">
            <a:avLst/>
          </a:prstGeom>
          <a:ln w="38100">
            <a:round/>
          </a:ln>
        </p:spPr>
        <p:style>
          <a:lnRef idx="2">
            <a:schemeClr val="accent5"/>
          </a:lnRef>
          <a:fillRef idx="0">
            <a:schemeClr val="accent5"/>
          </a:fillRef>
          <a:effectRef idx="1">
            <a:schemeClr val="accent5"/>
          </a:effectRef>
          <a:fontRef idx="minor"/>
        </p:style>
      </p:sp>
      <p:sp>
        <p:nvSpPr>
          <p:cNvPr id="230" name="Line 7"/>
          <p:cNvSpPr/>
          <p:nvPr/>
        </p:nvSpPr>
        <p:spPr>
          <a:xfrm flipV="1">
            <a:off x="8230320" y="2647440"/>
            <a:ext cx="1176727" cy="816840"/>
          </a:xfrm>
          <a:prstGeom prst="line">
            <a:avLst/>
          </a:prstGeom>
          <a:ln>
            <a:round/>
          </a:ln>
        </p:spPr>
        <p:style>
          <a:lnRef idx="3">
            <a:schemeClr val="accent5"/>
          </a:lnRef>
          <a:fillRef idx="0">
            <a:schemeClr val="accent5"/>
          </a:fillRef>
          <a:effectRef idx="2">
            <a:schemeClr val="accent5"/>
          </a:effectRef>
          <a:fontRef idx="minor"/>
        </p:style>
      </p:sp>
      <p:sp>
        <p:nvSpPr>
          <p:cNvPr id="231" name="Line 8"/>
          <p:cNvSpPr/>
          <p:nvPr/>
        </p:nvSpPr>
        <p:spPr>
          <a:xfrm>
            <a:off x="8230320" y="3587400"/>
            <a:ext cx="2357640" cy="943200"/>
          </a:xfrm>
          <a:prstGeom prst="line">
            <a:avLst/>
          </a:prstGeom>
          <a:ln/>
        </p:spPr>
        <p:style>
          <a:lnRef idx="2">
            <a:schemeClr val="accent2"/>
          </a:lnRef>
          <a:fillRef idx="0">
            <a:schemeClr val="accent2"/>
          </a:fillRef>
          <a:effectRef idx="1">
            <a:schemeClr val="accent2"/>
          </a:effectRef>
          <a:fontRef idx="minor">
            <a:schemeClr val="tx1"/>
          </a:fontRef>
        </p:style>
      </p:sp>
      <p:sp>
        <p:nvSpPr>
          <p:cNvPr id="232" name="CustomShape 9"/>
          <p:cNvSpPr/>
          <p:nvPr/>
        </p:nvSpPr>
        <p:spPr>
          <a:xfrm>
            <a:off x="3202144" y="2465854"/>
            <a:ext cx="373536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sv-SE" sz="1600" b="0" strike="noStrike" spc="-1" dirty="0">
                <a:solidFill>
                  <a:srgbClr val="000000"/>
                </a:solidFill>
                <a:latin typeface="Arial"/>
                <a:ea typeface="Arial"/>
              </a:rPr>
              <a:t>Grid extension </a:t>
            </a:r>
            <a:r>
              <a:rPr lang="en-GB" sz="1600" b="0" strike="noStrike" spc="-1" dirty="0">
                <a:solidFill>
                  <a:srgbClr val="000000"/>
                </a:solidFill>
                <a:latin typeface="Arial"/>
                <a:ea typeface="Arial"/>
              </a:rPr>
              <a:t>= 0.40 USD/kWh  </a:t>
            </a:r>
          </a:p>
          <a:p>
            <a:pPr>
              <a:lnSpc>
                <a:spcPct val="100000"/>
              </a:lnSpc>
            </a:pPr>
            <a:r>
              <a:rPr lang="fr-FR" sz="1600" b="0" strike="noStrike" spc="-1" dirty="0">
                <a:solidFill>
                  <a:srgbClr val="000000"/>
                </a:solidFill>
                <a:latin typeface="Arial"/>
                <a:ea typeface="Arial"/>
              </a:rPr>
              <a:t>Too expensive</a:t>
            </a:r>
            <a:endParaRPr lang="fr-FR" sz="1600" b="0" strike="noStrike" spc="-1" dirty="0">
              <a:latin typeface="Arial"/>
            </a:endParaRPr>
          </a:p>
        </p:txBody>
      </p:sp>
      <p:sp>
        <p:nvSpPr>
          <p:cNvPr id="233" name="CustomShape 10"/>
          <p:cNvSpPr/>
          <p:nvPr/>
        </p:nvSpPr>
        <p:spPr>
          <a:xfrm>
            <a:off x="2964081" y="3786754"/>
            <a:ext cx="3807069" cy="337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sv-SE" sz="1600" b="0" strike="noStrike" spc="-1" dirty="0">
                <a:solidFill>
                  <a:srgbClr val="000000"/>
                </a:solidFill>
                <a:latin typeface="Arial"/>
                <a:ea typeface="Arial"/>
              </a:rPr>
              <a:t>Grid extension = 0.25 USD/kWh</a:t>
            </a:r>
            <a:endParaRPr lang="fr-FR" sz="1600" b="0" strike="noStrike" spc="-1" dirty="0">
              <a:latin typeface="Arial"/>
            </a:endParaRPr>
          </a:p>
        </p:txBody>
      </p:sp>
      <p:sp>
        <p:nvSpPr>
          <p:cNvPr id="234" name="CustomShape 11"/>
          <p:cNvSpPr/>
          <p:nvPr/>
        </p:nvSpPr>
        <p:spPr>
          <a:xfrm>
            <a:off x="8673840" y="3016684"/>
            <a:ext cx="3088080" cy="33894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sv-SE" sz="1600" b="0" strike="noStrike" spc="-1" dirty="0">
                <a:solidFill>
                  <a:srgbClr val="000000"/>
                </a:solidFill>
                <a:latin typeface="Arial"/>
                <a:ea typeface="Arial"/>
              </a:rPr>
              <a:t>Grid-extension = 0.20 USD/kWh</a:t>
            </a:r>
            <a:endParaRPr lang="fr-FR" sz="1600" b="0" strike="noStrike" spc="-1" dirty="0">
              <a:latin typeface="Arial"/>
            </a:endParaRPr>
          </a:p>
        </p:txBody>
      </p:sp>
      <p:sp>
        <p:nvSpPr>
          <p:cNvPr id="235" name="CustomShape 12"/>
          <p:cNvSpPr/>
          <p:nvPr/>
        </p:nvSpPr>
        <p:spPr>
          <a:xfrm>
            <a:off x="8678698" y="3524736"/>
            <a:ext cx="3268662" cy="58332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sv-SE" sz="1600" b="0" strike="noStrike" spc="-1" dirty="0">
                <a:solidFill>
                  <a:srgbClr val="000000"/>
                </a:solidFill>
                <a:latin typeface="Arial"/>
                <a:ea typeface="Arial"/>
              </a:rPr>
              <a:t>Grid-extension = 0.25 USD/kWh</a:t>
            </a:r>
            <a:endParaRPr lang="fr-FR" sz="1600" b="0" strike="noStrike" spc="-1" dirty="0">
              <a:latin typeface="Arial"/>
            </a:endParaRPr>
          </a:p>
          <a:p>
            <a:pPr>
              <a:lnSpc>
                <a:spcPct val="100000"/>
              </a:lnSpc>
            </a:pPr>
            <a:r>
              <a:rPr lang="sv-SE" sz="1600" b="0" strike="noStrike" spc="-1" dirty="0">
                <a:solidFill>
                  <a:srgbClr val="000000"/>
                </a:solidFill>
                <a:latin typeface="Arial"/>
                <a:ea typeface="Arial"/>
              </a:rPr>
              <a:t>	Too expensive</a:t>
            </a:r>
            <a:endParaRPr lang="fr-FR" sz="1600" b="0" strike="noStrike" spc="-1" dirty="0">
              <a:latin typeface="Arial"/>
            </a:endParaRPr>
          </a:p>
        </p:txBody>
      </p:sp>
      <p:sp>
        <p:nvSpPr>
          <p:cNvPr id="236" name="CustomShape 13"/>
          <p:cNvSpPr/>
          <p:nvPr/>
        </p:nvSpPr>
        <p:spPr>
          <a:xfrm>
            <a:off x="2081520" y="216360"/>
            <a:ext cx="9680400" cy="962280"/>
          </a:xfrm>
          <a:prstGeom prst="rect">
            <a:avLst/>
          </a:prstGeom>
          <a:noFill/>
          <a:ln w="0">
            <a:noFill/>
          </a:ln>
        </p:spPr>
        <p:style>
          <a:lnRef idx="0">
            <a:scrgbClr r="0" g="0" b="0"/>
          </a:lnRef>
          <a:fillRef idx="0">
            <a:scrgbClr r="0" g="0" b="0"/>
          </a:fillRef>
          <a:effectRef idx="0">
            <a:scrgbClr r="0" g="0" b="0"/>
          </a:effectRef>
          <a:fontRef idx="minor"/>
        </p:style>
      </p:sp>
      <p:sp>
        <p:nvSpPr>
          <p:cNvPr id="237" name="CustomShape 14"/>
          <p:cNvSpPr/>
          <p:nvPr/>
        </p:nvSpPr>
        <p:spPr>
          <a:xfrm>
            <a:off x="990600" y="3624840"/>
            <a:ext cx="1585920" cy="95419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1870" b="0" strike="noStrike" spc="-1" dirty="0">
                <a:solidFill>
                  <a:srgbClr val="000000"/>
                </a:solidFill>
                <a:latin typeface="Arial"/>
                <a:ea typeface="Arial"/>
              </a:rPr>
              <a:t>Existing/</a:t>
            </a:r>
            <a:br>
              <a:rPr lang="fr-FR" sz="1870" b="0" strike="noStrike" spc="-1" dirty="0">
                <a:solidFill>
                  <a:srgbClr val="000000"/>
                </a:solidFill>
                <a:latin typeface="Arial"/>
                <a:ea typeface="Arial"/>
              </a:rPr>
            </a:br>
            <a:r>
              <a:rPr lang="fr-FR" sz="1870" b="0" strike="noStrike" spc="-1" dirty="0">
                <a:solidFill>
                  <a:srgbClr val="000000"/>
                </a:solidFill>
                <a:latin typeface="Arial"/>
                <a:ea typeface="Arial"/>
              </a:rPr>
              <a:t>Planned </a:t>
            </a:r>
            <a:br>
              <a:rPr lang="fr-FR" sz="1870" b="0" strike="noStrike" spc="-1" dirty="0">
                <a:solidFill>
                  <a:srgbClr val="000000"/>
                </a:solidFill>
                <a:latin typeface="Arial"/>
                <a:ea typeface="Arial"/>
              </a:rPr>
            </a:br>
            <a:r>
              <a:rPr lang="fr-FR" sz="1870" b="0" strike="noStrike" spc="-1" dirty="0">
                <a:solidFill>
                  <a:srgbClr val="000000"/>
                </a:solidFill>
                <a:latin typeface="Arial"/>
                <a:ea typeface="Arial"/>
              </a:rPr>
              <a:t>network</a:t>
            </a:r>
            <a:endParaRPr lang="fr-FR" sz="1870" b="0" strike="noStrike" spc="-1" dirty="0">
              <a:latin typeface="Arial"/>
            </a:endParaRPr>
          </a:p>
        </p:txBody>
      </p:sp>
      <p:sp>
        <p:nvSpPr>
          <p:cNvPr id="239" name="CustomShape 16"/>
          <p:cNvSpPr/>
          <p:nvPr/>
        </p:nvSpPr>
        <p:spPr>
          <a:xfrm>
            <a:off x="8785328" y="1457460"/>
            <a:ext cx="3088080" cy="136116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GB" sz="1870" b="0" strike="noStrike" spc="-1" dirty="0">
                <a:solidFill>
                  <a:srgbClr val="FFFFFF"/>
                </a:solidFill>
                <a:latin typeface="Arial"/>
                <a:ea typeface="Arial"/>
              </a:rPr>
              <a:t>Location B</a:t>
            </a:r>
            <a:br>
              <a:rPr dirty="0"/>
            </a:br>
            <a:r>
              <a:rPr lang="sv-SE" sz="1870" spc="-1" dirty="0">
                <a:solidFill>
                  <a:srgbClr val="FFFFFF"/>
                </a:solidFill>
                <a:latin typeface="Arial"/>
                <a:ea typeface="Arial"/>
              </a:rPr>
              <a:t>Gri</a:t>
            </a:r>
            <a:r>
              <a:rPr lang="sv-SE" sz="1870" b="0" strike="noStrike" spc="-1" dirty="0">
                <a:solidFill>
                  <a:srgbClr val="FFFFFF"/>
                </a:solidFill>
                <a:latin typeface="Arial"/>
                <a:ea typeface="Arial"/>
              </a:rPr>
              <a:t>d </a:t>
            </a:r>
            <a:r>
              <a:rPr lang="en-GB" sz="1870" b="0" strike="noStrike" spc="-1" dirty="0">
                <a:solidFill>
                  <a:srgbClr val="FFFFFF"/>
                </a:solidFill>
                <a:latin typeface="Arial"/>
                <a:ea typeface="Arial"/>
              </a:rPr>
              <a:t>= 0.20 USD/kWh</a:t>
            </a:r>
            <a:endParaRPr lang="fr-FR" sz="1870" b="0" strike="noStrike" spc="-1" dirty="0">
              <a:latin typeface="Arial"/>
            </a:endParaRPr>
          </a:p>
        </p:txBody>
      </p:sp>
      <p:sp>
        <p:nvSpPr>
          <p:cNvPr id="19" name="Google Shape;346;p20"/>
          <p:cNvSpPr txBox="1"/>
          <p:nvPr/>
        </p:nvSpPr>
        <p:spPr>
          <a:xfrm>
            <a:off x="1275868" y="179729"/>
            <a:ext cx="10762128"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endParaRPr sz="2700" dirty="0">
              <a:solidFill>
                <a:schemeClr val="dk1"/>
              </a:solidFill>
              <a:latin typeface="Calibri"/>
              <a:ea typeface="Calibri"/>
              <a:cs typeface="Calibri"/>
              <a:sym typeface="Calibri"/>
            </a:endParaRPr>
          </a:p>
        </p:txBody>
      </p:sp>
      <p:sp>
        <p:nvSpPr>
          <p:cNvPr id="21" name="Title 1"/>
          <p:cNvSpPr txBox="1">
            <a:spLocks/>
          </p:cNvSpPr>
          <p:nvPr/>
        </p:nvSpPr>
        <p:spPr>
          <a:xfrm>
            <a:off x="990600" y="1716152"/>
            <a:ext cx="10515600" cy="4137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sz="2000" b="1" dirty="0">
                <a:solidFill>
                  <a:schemeClr val="accent5">
                    <a:lumMod val="60000"/>
                    <a:lumOff val="40000"/>
                  </a:schemeClr>
                </a:solidFill>
                <a:ea typeface="Open Sans" panose="020B0606030504020204" pitchFamily="34" charset="0"/>
                <a:cs typeface="Open Sans" panose="020B0606030504020204" pitchFamily="34" charset="0"/>
              </a:rPr>
              <a:t>The grid-extension algorithm</a:t>
            </a:r>
          </a:p>
        </p:txBody>
      </p:sp>
      <p:sp>
        <p:nvSpPr>
          <p:cNvPr id="22" name="Title 1"/>
          <p:cNvSpPr txBox="1">
            <a:spLocks/>
          </p:cNvSpPr>
          <p:nvPr/>
        </p:nvSpPr>
        <p:spPr>
          <a:xfrm>
            <a:off x="990600" y="517525"/>
            <a:ext cx="778256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5.4 OnSSET calculations and summaries</a:t>
            </a:r>
            <a:endParaRPr lang="en-GB" dirty="0"/>
          </a:p>
        </p:txBody>
      </p:sp>
      <p:sp>
        <p:nvSpPr>
          <p:cNvPr id="20" name="Rectangle 19"/>
          <p:cNvSpPr/>
          <p:nvPr/>
        </p:nvSpPr>
        <p:spPr>
          <a:xfrm>
            <a:off x="1019475" y="6130830"/>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23" name="Line 5"/>
          <p:cNvSpPr/>
          <p:nvPr/>
        </p:nvSpPr>
        <p:spPr>
          <a:xfrm>
            <a:off x="2510759" y="3978840"/>
            <a:ext cx="6896288" cy="1261356"/>
          </a:xfrm>
          <a:prstGeom prst="line">
            <a:avLst/>
          </a:prstGeom>
          <a:ln>
            <a:round/>
          </a:ln>
        </p:spPr>
        <p:style>
          <a:lnRef idx="3">
            <a:schemeClr val="accent2"/>
          </a:lnRef>
          <a:fillRef idx="0">
            <a:schemeClr val="accent2"/>
          </a:fillRef>
          <a:effectRef idx="2">
            <a:schemeClr val="accent2"/>
          </a:effectRef>
          <a:fontRef idx="minor"/>
        </p:style>
      </p:sp>
      <p:sp>
        <p:nvSpPr>
          <p:cNvPr id="24" name="CustomShape 10"/>
          <p:cNvSpPr/>
          <p:nvPr/>
        </p:nvSpPr>
        <p:spPr>
          <a:xfrm>
            <a:off x="3589345" y="4920634"/>
            <a:ext cx="3807069" cy="82954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sv-SE" sz="1600" b="0" strike="noStrike" spc="-1" dirty="0">
                <a:solidFill>
                  <a:srgbClr val="000000"/>
                </a:solidFill>
                <a:latin typeface="Arial"/>
                <a:ea typeface="Arial"/>
              </a:rPr>
              <a:t>Grid extension = 0.45 USD/kWh</a:t>
            </a:r>
          </a:p>
          <a:p>
            <a:r>
              <a:rPr lang="sv-SE" sz="1600" spc="-1" dirty="0">
                <a:solidFill>
                  <a:srgbClr val="000000"/>
                </a:solidFill>
                <a:latin typeface="Arial"/>
                <a:ea typeface="Arial"/>
              </a:rPr>
              <a:t>Too expensive</a:t>
            </a:r>
            <a:endParaRPr lang="fr-FR" sz="1600" spc="-1" dirty="0">
              <a:latin typeface="Arial"/>
            </a:endParaRPr>
          </a:p>
          <a:p>
            <a:pPr>
              <a:lnSpc>
                <a:spcPct val="100000"/>
              </a:lnSpc>
            </a:pPr>
            <a:endParaRPr lang="fr-FR" sz="1600" b="0" strike="noStrike" spc="-1" dirty="0">
              <a:latin typeface="Arial"/>
            </a:endParaRPr>
          </a:p>
        </p:txBody>
      </p:sp>
      <p:sp>
        <p:nvSpPr>
          <p:cNvPr id="25" name="TextBox 2"/>
          <p:cNvSpPr txBox="1"/>
          <p:nvPr/>
        </p:nvSpPr>
        <p:spPr>
          <a:xfrm>
            <a:off x="3601213" y="6130829"/>
            <a:ext cx="364556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t>Picture source: </a:t>
            </a:r>
            <a:r>
              <a:rPr lang="en-GB" sz="1000" dirty="0"/>
              <a:t>Khavari et al. 2021, </a:t>
            </a:r>
            <a:r>
              <a:rPr lang="en-GB" sz="1000" dirty="0">
                <a:hlinkClick r:id="rId5"/>
              </a:rPr>
              <a:t>image</a:t>
            </a:r>
            <a:r>
              <a:rPr lang="en-GB" sz="1000" dirty="0"/>
              <a:t>, license under </a:t>
            </a:r>
            <a:r>
              <a:rPr lang="en-GB" sz="1000" dirty="0">
                <a:hlinkClick r:id="rId6"/>
              </a:rPr>
              <a:t>CC-BY 4.0</a:t>
            </a:r>
            <a:endParaRPr lang="en-GB" sz="1000" dirty="0"/>
          </a:p>
        </p:txBody>
      </p:sp>
      <p:sp>
        <p:nvSpPr>
          <p:cNvPr id="26" name="Oval 25">
            <a:extLst>
              <a:ext uri="{FF2B5EF4-FFF2-40B4-BE49-F238E27FC236}">
                <a16:creationId xmlns:a16="http://schemas.microsoft.com/office/drawing/2014/main" id="{040A85D1-C214-8342-BF2F-68649A4752A8}"/>
              </a:ext>
            </a:extLst>
          </p:cNvPr>
          <p:cNvSpPr/>
          <p:nvPr/>
        </p:nvSpPr>
        <p:spPr>
          <a:xfrm>
            <a:off x="5003373" y="12772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25.mp3" descr="Track1_Lecture5_Slide25.mp3">
            <a:hlinkClick r:id="" action="ppaction://media"/>
            <a:extLst>
              <a:ext uri="{FF2B5EF4-FFF2-40B4-BE49-F238E27FC236}">
                <a16:creationId xmlns:a16="http://schemas.microsoft.com/office/drawing/2014/main" id="{9A1601F6-968D-D747-9145-92262044F5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86479" y="1348617"/>
            <a:ext cx="812800" cy="812800"/>
          </a:xfrm>
          <a:prstGeom prst="rect">
            <a:avLst/>
          </a:prstGeom>
        </p:spPr>
      </p:pic>
      <p:sp>
        <p:nvSpPr>
          <p:cNvPr id="238" name="CustomShape 15"/>
          <p:cNvSpPr/>
          <p:nvPr/>
        </p:nvSpPr>
        <p:spPr>
          <a:xfrm>
            <a:off x="9333895" y="4525025"/>
            <a:ext cx="2737080" cy="126396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GB" sz="1870" b="0" strike="noStrike" spc="-1" dirty="0">
                <a:solidFill>
                  <a:srgbClr val="FFFFFF"/>
                </a:solidFill>
                <a:latin typeface="Arial"/>
                <a:ea typeface="Arial"/>
              </a:rPr>
              <a:t>Location C</a:t>
            </a:r>
            <a:br>
              <a:rPr dirty="0"/>
            </a:br>
            <a:r>
              <a:rPr lang="sv-SE" sz="1870" b="0" strike="noStrike" spc="-1" dirty="0">
                <a:solidFill>
                  <a:srgbClr val="FFFFFF"/>
                </a:solidFill>
                <a:latin typeface="Arial"/>
                <a:ea typeface="Arial"/>
              </a:rPr>
              <a:t>Off-grid </a:t>
            </a:r>
            <a:r>
              <a:rPr lang="en-GB" sz="1870" b="0" strike="noStrike" spc="-1" dirty="0">
                <a:solidFill>
                  <a:srgbClr val="FFFFFF"/>
                </a:solidFill>
                <a:latin typeface="Arial"/>
                <a:ea typeface="Arial"/>
              </a:rPr>
              <a:t>= 0.20 USD/kWh</a:t>
            </a:r>
            <a:endParaRPr lang="fr-FR" sz="1870" b="0" strike="noStrike" spc="-1" dirty="0">
              <a:latin typeface="Arial"/>
            </a:endParaRPr>
          </a:p>
        </p:txBody>
      </p:sp>
    </p:spTree>
    <p:extLst>
      <p:ext uri="{BB962C8B-B14F-4D97-AF65-F5344CB8AC3E}">
        <p14:creationId xmlns:p14="http://schemas.microsoft.com/office/powerpoint/2010/main" val="8065126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5.4 References</a:t>
            </a:r>
          </a:p>
        </p:txBody>
      </p:sp>
      <p:sp>
        <p:nvSpPr>
          <p:cNvPr id="4" name="Rectangle 3"/>
          <p:cNvSpPr/>
          <p:nvPr/>
        </p:nvSpPr>
        <p:spPr>
          <a:xfrm>
            <a:off x="887215" y="1508547"/>
            <a:ext cx="4152863" cy="2031325"/>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3: Application of GIS in electrification analysis in the OnSSET tool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2" action="ppaction://hlinkfile"/>
              </a:rPr>
              <a:t>https://onsset.github.io/teaching_kit/courses/module_2/Lecture%203/</a:t>
            </a:r>
            <a:r>
              <a:rPr lang="sv-SE" dirty="0">
                <a:latin typeface="Open Sans" panose="020B0606030504020204" pitchFamily="34" charset="0"/>
                <a:ea typeface="Open Sans" panose="020B0606030504020204" pitchFamily="34" charset="0"/>
                <a:cs typeface="Open Sans" panose="020B0606030504020204" pitchFamily="34" charset="0"/>
              </a:rPr>
              <a:t> (accessed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69814573"/>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366BD7F4-47B4-A04A-9B0E-6BCC4E5AB0F4}"/>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2654847656"/>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EEE64E03-3C0C-154A-B336-BD3BBC647CF6}"/>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C55D6CFC-018C-F748-B676-7218C1959DB7}"/>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13" name="TextBox 12">
            <a:extLst>
              <a:ext uri="{FF2B5EF4-FFF2-40B4-BE49-F238E27FC236}">
                <a16:creationId xmlns:a16="http://schemas.microsoft.com/office/drawing/2014/main" id="{73C04D6A-DDEF-884C-9F2B-4A2CC4856657}"/>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5: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grpSp>
        <p:nvGrpSpPr>
          <p:cNvPr id="7" name="Group 6">
            <a:extLst>
              <a:ext uri="{FF2B5EF4-FFF2-40B4-BE49-F238E27FC236}">
                <a16:creationId xmlns:a16="http://schemas.microsoft.com/office/drawing/2014/main" id="{3D1236E8-3760-364E-9224-DB6F77B738FE}"/>
              </a:ext>
            </a:extLst>
          </p:cNvPr>
          <p:cNvGrpSpPr/>
          <p:nvPr/>
        </p:nvGrpSpPr>
        <p:grpSpPr>
          <a:xfrm>
            <a:off x="3339465" y="4126495"/>
            <a:ext cx="1877504" cy="558800"/>
            <a:chOff x="929196" y="5461000"/>
            <a:chExt cx="1877504" cy="558800"/>
          </a:xfrm>
        </p:grpSpPr>
        <p:sp>
          <p:nvSpPr>
            <p:cNvPr id="8" name="Rounded Rectangle 7">
              <a:hlinkClick r:id="rId4"/>
              <a:extLst>
                <a:ext uri="{FF2B5EF4-FFF2-40B4-BE49-F238E27FC236}">
                  <a16:creationId xmlns:a16="http://schemas.microsoft.com/office/drawing/2014/main" id="{A5CDE98A-B42F-4A4F-B968-2198A33849ED}"/>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BE7795E-BF12-E049-BC19-8BA97762C142}"/>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5"/>
              <a:extLst>
                <a:ext uri="{FF2B5EF4-FFF2-40B4-BE49-F238E27FC236}">
                  <a16:creationId xmlns:a16="http://schemas.microsoft.com/office/drawing/2014/main" id="{B670BBAC-8AB7-6449-84AF-BC9DED6D92A0}"/>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30523711"/>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2" name="Title 1"/>
          <p:cNvSpPr>
            <a:spLocks noGrp="1"/>
          </p:cNvSpPr>
          <p:nvPr>
            <p:ph type="title"/>
          </p:nvPr>
        </p:nvSpPr>
        <p:spPr>
          <a:xfrm>
            <a:off x="838200" y="365125"/>
            <a:ext cx="5257800" cy="1325563"/>
          </a:xfrm>
        </p:spPr>
        <p:txBody>
          <a:bodyPr/>
          <a:lstStyle/>
          <a:p>
            <a:r>
              <a:rPr lang="en-US" dirty="0"/>
              <a:t>5.1 The Seven step methodology</a:t>
            </a:r>
            <a:endParaRPr lang="en-GB" dirty="0"/>
          </a:p>
        </p:txBody>
      </p:sp>
      <p:sp>
        <p:nvSpPr>
          <p:cNvPr id="166" name="Google Shape;166;p9"/>
          <p:cNvSpPr/>
          <p:nvPr/>
        </p:nvSpPr>
        <p:spPr>
          <a:xfrm>
            <a:off x="1243761" y="731876"/>
            <a:ext cx="9070647" cy="846345"/>
          </a:xfrm>
          <a:prstGeom prst="rect">
            <a:avLst/>
          </a:prstGeom>
          <a:noFill/>
          <a:ln>
            <a:noFill/>
          </a:ln>
        </p:spPr>
        <p:txBody>
          <a:bodyPr spcFirstLastPara="1" wrap="square" lIns="91425" tIns="45700" rIns="91425" bIns="45700" anchor="t" anchorCtr="0">
            <a:spAutoFit/>
          </a:bodyPr>
          <a:lstStyle/>
          <a:p>
            <a:pPr marL="0" marR="0" lvl="0" indent="0" algn="ctr" rtl="0">
              <a:spcBef>
                <a:spcPts val="600"/>
              </a:spcBef>
              <a:spcAft>
                <a:spcPts val="0"/>
              </a:spcAft>
              <a:buNone/>
            </a:pPr>
            <a:r>
              <a:rPr lang="en-US" sz="4400" dirty="0">
                <a:solidFill>
                  <a:schemeClr val="dk1"/>
                </a:solidFill>
                <a:latin typeface="Calibri"/>
                <a:ea typeface="Calibri"/>
                <a:cs typeface="Calibri"/>
                <a:sym typeface="Calibri"/>
              </a:rPr>
              <a:t> </a:t>
            </a:r>
            <a:endParaRPr sz="4400" dirty="0">
              <a:solidFill>
                <a:schemeClr val="dk1"/>
              </a:solidFill>
              <a:latin typeface="Calibri"/>
              <a:ea typeface="Calibri"/>
              <a:cs typeface="Calibri"/>
              <a:sym typeface="Calibri"/>
            </a:endParaRPr>
          </a:p>
        </p:txBody>
      </p:sp>
      <p:pic>
        <p:nvPicPr>
          <p:cNvPr id="4" name="Google Shape;173;p10"/>
          <p:cNvPicPr preferRelativeResize="0"/>
          <p:nvPr/>
        </p:nvPicPr>
        <p:blipFill rotWithShape="1">
          <a:blip r:embed="rId5">
            <a:alphaModFix/>
          </a:blip>
          <a:srcRect/>
          <a:stretch/>
        </p:blipFill>
        <p:spPr>
          <a:xfrm>
            <a:off x="1399720" y="2056239"/>
            <a:ext cx="7681650" cy="4305516"/>
          </a:xfrm>
          <a:prstGeom prst="rect">
            <a:avLst/>
          </a:prstGeom>
          <a:noFill/>
          <a:ln>
            <a:noFill/>
          </a:ln>
        </p:spPr>
      </p:pic>
      <p:sp>
        <p:nvSpPr>
          <p:cNvPr id="5" name="Rectangle 4"/>
          <p:cNvSpPr/>
          <p:nvPr/>
        </p:nvSpPr>
        <p:spPr>
          <a:xfrm>
            <a:off x="838200" y="1606033"/>
            <a:ext cx="8613731" cy="451406"/>
          </a:xfrm>
          <a:prstGeom prst="rect">
            <a:avLst/>
          </a:prstGeom>
        </p:spPr>
        <p:txBody>
          <a:bodyPr wrap="square">
            <a:spAutoFit/>
          </a:bodyPr>
          <a:lstStyle/>
          <a:p>
            <a:pPr lvl="0">
              <a:lnSpc>
                <a:spcPct val="130000"/>
              </a:lnSpc>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The ‘Seven step’ methodology to create a scenario using OnSSET</a:t>
            </a:r>
            <a:endPar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Rectangle 7"/>
          <p:cNvSpPr/>
          <p:nvPr/>
        </p:nvSpPr>
        <p:spPr>
          <a:xfrm>
            <a:off x="1399720" y="6126124"/>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9" name="Rectangle 8"/>
          <p:cNvSpPr/>
          <p:nvPr/>
        </p:nvSpPr>
        <p:spPr>
          <a:xfrm>
            <a:off x="7591285" y="6124933"/>
            <a:ext cx="3469219" cy="246221"/>
          </a:xfrm>
          <a:prstGeom prst="rect">
            <a:avLst/>
          </a:prstGeom>
        </p:spPr>
        <p:txBody>
          <a:bodyPr wrap="none" lIns="91440" tIns="45720" rIns="91440" bIns="45720" anchor="t">
            <a:spAutoFit/>
          </a:bodyPr>
          <a:lstStyle/>
          <a:p>
            <a:r>
              <a:rPr lang="en-GB" sz="1000" b="1" dirty="0">
                <a:latin typeface="Open Sans"/>
              </a:rPr>
              <a:t>Picture Source</a:t>
            </a:r>
            <a:r>
              <a:rPr lang="en-GB" sz="1000" dirty="0">
                <a:latin typeface="Open Sans"/>
              </a:rPr>
              <a:t>: Mentis et al. 2017, </a:t>
            </a:r>
            <a:r>
              <a:rPr lang="en-GB" sz="1000" dirty="0">
                <a:latin typeface="Open Sans"/>
                <a:hlinkClick r:id="rId6"/>
              </a:rPr>
              <a:t>image</a:t>
            </a:r>
            <a:r>
              <a:rPr lang="en-GB" sz="1000" dirty="0">
                <a:latin typeface="Open Sans"/>
              </a:rPr>
              <a:t> licensed under </a:t>
            </a:r>
            <a:r>
              <a:rPr lang="en-GB" sz="1000" dirty="0">
                <a:latin typeface="Open Sans"/>
                <a:hlinkClick r:id="rId7"/>
              </a:rPr>
              <a:t>CC-BY 3.0</a:t>
            </a:r>
            <a:endParaRPr lang="en-GB" sz="1000" dirty="0">
              <a:latin typeface="Open Sans"/>
            </a:endParaRPr>
          </a:p>
        </p:txBody>
      </p:sp>
      <p:sp>
        <p:nvSpPr>
          <p:cNvPr id="10" name="Oval 9">
            <a:extLst>
              <a:ext uri="{FF2B5EF4-FFF2-40B4-BE49-F238E27FC236}">
                <a16:creationId xmlns:a16="http://schemas.microsoft.com/office/drawing/2014/main" id="{E78866BB-5BBF-CB40-B259-CDFBCE8DC1D4}"/>
              </a:ext>
            </a:extLst>
          </p:cNvPr>
          <p:cNvSpPr/>
          <p:nvPr/>
        </p:nvSpPr>
        <p:spPr>
          <a:xfrm>
            <a:off x="6096000"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5_Slide3.mp3" descr="Track1_Lecture5_Slide3.mp3">
            <a:hlinkClick r:id="" action="ppaction://media"/>
            <a:extLst>
              <a:ext uri="{FF2B5EF4-FFF2-40B4-BE49-F238E27FC236}">
                <a16:creationId xmlns:a16="http://schemas.microsoft.com/office/drawing/2014/main" id="{191C8E22-29B7-C644-9DE8-560C485CED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67365" y="621506"/>
            <a:ext cx="812800" cy="812800"/>
          </a:xfrm>
          <a:prstGeom prst="rect">
            <a:avLst/>
          </a:prstGeom>
        </p:spPr>
      </p:pic>
    </p:spTree>
    <p:extLst>
      <p:ext uri="{BB962C8B-B14F-4D97-AF65-F5344CB8AC3E}">
        <p14:creationId xmlns:p14="http://schemas.microsoft.com/office/powerpoint/2010/main" val="220103035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graphicFrame>
        <p:nvGraphicFramePr>
          <p:cNvPr id="234" name="Google Shape;234;p13"/>
          <p:cNvGraphicFramePr/>
          <p:nvPr>
            <p:extLst>
              <p:ext uri="{D42A27DB-BD31-4B8C-83A1-F6EECF244321}">
                <p14:modId xmlns:p14="http://schemas.microsoft.com/office/powerpoint/2010/main" val="481657786"/>
              </p:ext>
            </p:extLst>
          </p:nvPr>
        </p:nvGraphicFramePr>
        <p:xfrm>
          <a:off x="457164" y="2032952"/>
          <a:ext cx="5289575" cy="3698815"/>
        </p:xfrm>
        <a:graphic>
          <a:graphicData uri="http://schemas.openxmlformats.org/drawingml/2006/table">
            <a:tbl>
              <a:tblPr>
                <a:noFill/>
              </a:tblPr>
              <a:tblGrid>
                <a:gridCol w="467875">
                  <a:extLst>
                    <a:ext uri="{9D8B030D-6E8A-4147-A177-3AD203B41FA5}">
                      <a16:colId xmlns:a16="http://schemas.microsoft.com/office/drawing/2014/main" val="20000"/>
                    </a:ext>
                  </a:extLst>
                </a:gridCol>
                <a:gridCol w="2849025">
                  <a:extLst>
                    <a:ext uri="{9D8B030D-6E8A-4147-A177-3AD203B41FA5}">
                      <a16:colId xmlns:a16="http://schemas.microsoft.com/office/drawing/2014/main" val="20001"/>
                    </a:ext>
                  </a:extLst>
                </a:gridCol>
                <a:gridCol w="1972675">
                  <a:extLst>
                    <a:ext uri="{9D8B030D-6E8A-4147-A177-3AD203B41FA5}">
                      <a16:colId xmlns:a16="http://schemas.microsoft.com/office/drawing/2014/main" val="20002"/>
                    </a:ext>
                  </a:extLst>
                </a:gridCol>
              </a:tblGrid>
              <a:tr h="238625">
                <a:tc>
                  <a:txBody>
                    <a:bodyPr/>
                    <a:lstStyle/>
                    <a:p>
                      <a:pPr marL="0" marR="0" lvl="0" indent="0" algn="ctr" rtl="0">
                        <a:spcBef>
                          <a:spcPts val="0"/>
                        </a:spcBef>
                        <a:spcAft>
                          <a:spcPts val="0"/>
                        </a:spcAft>
                        <a:buNone/>
                      </a:pPr>
                      <a:r>
                        <a:rPr lang="en-US" sz="2000" b="1" u="none" strike="noStrike" cap="none" dirty="0"/>
                        <a:t>#</a:t>
                      </a:r>
                      <a:endParaRPr sz="2000" b="1"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b="1" u="none" strike="noStrike" cap="none" dirty="0"/>
                        <a:t>Dataset</a:t>
                      </a:r>
                      <a:endParaRPr sz="2000" b="1"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b="1" u="none" strike="noStrike" cap="none" dirty="0"/>
                        <a:t>Type</a:t>
                      </a:r>
                      <a:endParaRPr sz="2000" b="1"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0"/>
                  </a:ext>
                </a:extLst>
              </a:tr>
              <a:tr h="438000">
                <a:tc>
                  <a:txBody>
                    <a:bodyPr/>
                    <a:lstStyle/>
                    <a:p>
                      <a:pPr marL="0" marR="0" lvl="0" indent="0" algn="ctr" rtl="0">
                        <a:spcBef>
                          <a:spcPts val="0"/>
                        </a:spcBef>
                        <a:spcAft>
                          <a:spcPts val="0"/>
                        </a:spcAft>
                        <a:buNone/>
                      </a:pPr>
                      <a:r>
                        <a:rPr lang="en-US" sz="1600" u="none" strike="noStrike" cap="none" dirty="0"/>
                        <a:t>1</a:t>
                      </a:r>
                      <a:endParaRPr sz="16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Population density &amp; distribution</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Raster</a:t>
                      </a:r>
                      <a:endParaRPr sz="18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1"/>
                  </a:ext>
                </a:extLst>
              </a:tr>
              <a:tr h="467900">
                <a:tc>
                  <a:txBody>
                    <a:bodyPr/>
                    <a:lstStyle/>
                    <a:p>
                      <a:pPr marL="0" marR="0" lvl="0" indent="0" algn="ctr" rtl="0">
                        <a:spcBef>
                          <a:spcPts val="0"/>
                        </a:spcBef>
                        <a:spcAft>
                          <a:spcPts val="0"/>
                        </a:spcAft>
                        <a:buNone/>
                      </a:pPr>
                      <a:r>
                        <a:rPr lang="en-US" sz="1600" u="none" strike="noStrike" cap="none" dirty="0"/>
                        <a:t>2</a:t>
                      </a:r>
                      <a:endParaRPr sz="16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Administrative boundaries</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Raster </a:t>
                      </a:r>
                      <a:endParaRPr sz="18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2"/>
                  </a:ext>
                </a:extLst>
              </a:tr>
              <a:tr h="349575">
                <a:tc>
                  <a:txBody>
                    <a:bodyPr/>
                    <a:lstStyle/>
                    <a:p>
                      <a:pPr marL="0" marR="0" lvl="0" indent="0" algn="ctr" rtl="0">
                        <a:spcBef>
                          <a:spcPts val="0"/>
                        </a:spcBef>
                        <a:spcAft>
                          <a:spcPts val="0"/>
                        </a:spcAft>
                        <a:buNone/>
                      </a:pPr>
                      <a:r>
                        <a:rPr lang="en-US" sz="1600" u="none" strike="noStrike" cap="none" dirty="0"/>
                        <a:t>3</a:t>
                      </a:r>
                      <a:endParaRPr sz="16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Existing grid network</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Line shapefile</a:t>
                      </a:r>
                      <a:endParaRPr sz="18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3"/>
                  </a:ext>
                </a:extLst>
              </a:tr>
              <a:tr h="438000">
                <a:tc>
                  <a:txBody>
                    <a:bodyPr/>
                    <a:lstStyle/>
                    <a:p>
                      <a:pPr marL="0" marR="0" lvl="0" indent="0" algn="ctr" rtl="0">
                        <a:spcBef>
                          <a:spcPts val="0"/>
                        </a:spcBef>
                        <a:spcAft>
                          <a:spcPts val="0"/>
                        </a:spcAft>
                        <a:buNone/>
                      </a:pPr>
                      <a:r>
                        <a:rPr lang="en-US" sz="1600" u="none" strike="noStrike" cap="none" dirty="0"/>
                        <a:t>4</a:t>
                      </a:r>
                      <a:endParaRPr sz="16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Substations</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Point shapefile</a:t>
                      </a:r>
                      <a:endParaRPr sz="18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4"/>
                  </a:ext>
                </a:extLst>
              </a:tr>
              <a:tr h="438000">
                <a:tc>
                  <a:txBody>
                    <a:bodyPr/>
                    <a:lstStyle/>
                    <a:p>
                      <a:pPr marL="0" marR="0" lvl="0" indent="0" algn="ctr" rtl="0">
                        <a:spcBef>
                          <a:spcPts val="0"/>
                        </a:spcBef>
                        <a:spcAft>
                          <a:spcPts val="0"/>
                        </a:spcAft>
                        <a:buNone/>
                      </a:pPr>
                      <a:r>
                        <a:rPr lang="en-US" sz="1600" u="none" strike="noStrike" cap="none" dirty="0"/>
                        <a:t>5</a:t>
                      </a:r>
                      <a:endParaRPr sz="16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Power plants</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Point shapefile</a:t>
                      </a:r>
                      <a:endParaRPr sz="18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5"/>
                  </a:ext>
                </a:extLst>
              </a:tr>
              <a:tr h="438000">
                <a:tc>
                  <a:txBody>
                    <a:bodyPr/>
                    <a:lstStyle/>
                    <a:p>
                      <a:pPr marL="0" marR="0" lvl="0" indent="0" algn="ctr" rtl="0">
                        <a:spcBef>
                          <a:spcPts val="0"/>
                        </a:spcBef>
                        <a:spcAft>
                          <a:spcPts val="0"/>
                        </a:spcAft>
                        <a:buNone/>
                      </a:pPr>
                      <a:r>
                        <a:rPr lang="en-US" sz="1600" u="none" strike="noStrike" cap="none" dirty="0"/>
                        <a:t>6</a:t>
                      </a:r>
                      <a:endParaRPr sz="16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Mines &amp; Quarries</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Point shapefile</a:t>
                      </a:r>
                      <a:endParaRPr sz="18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6"/>
                  </a:ext>
                </a:extLst>
              </a:tr>
              <a:tr h="347850">
                <a:tc>
                  <a:txBody>
                    <a:bodyPr/>
                    <a:lstStyle/>
                    <a:p>
                      <a:pPr marL="0" marR="0" lvl="0" indent="0" algn="ctr" rtl="0">
                        <a:spcBef>
                          <a:spcPts val="0"/>
                        </a:spcBef>
                        <a:spcAft>
                          <a:spcPts val="0"/>
                        </a:spcAft>
                        <a:buNone/>
                      </a:pPr>
                      <a:r>
                        <a:rPr lang="en-US" sz="1600" u="none" strike="noStrike" cap="none" dirty="0"/>
                        <a:t>7</a:t>
                      </a:r>
                      <a:endParaRPr sz="16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Roads</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Line shapefile</a:t>
                      </a:r>
                      <a:endParaRPr sz="18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7"/>
                  </a:ext>
                </a:extLst>
              </a:tr>
              <a:tr h="347850">
                <a:tc>
                  <a:txBody>
                    <a:bodyPr/>
                    <a:lstStyle/>
                    <a:p>
                      <a:pPr marL="0" marR="0" lvl="0" indent="0" algn="ctr" rtl="0">
                        <a:spcBef>
                          <a:spcPts val="0"/>
                        </a:spcBef>
                        <a:spcAft>
                          <a:spcPts val="0"/>
                        </a:spcAft>
                        <a:buNone/>
                      </a:pPr>
                      <a:r>
                        <a:rPr lang="en-US" sz="1600" u="none" strike="noStrike" cap="none" dirty="0"/>
                        <a:t>8</a:t>
                      </a:r>
                      <a:endParaRPr sz="16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Planned grid network </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Line shapefile</a:t>
                      </a:r>
                      <a:endParaRPr sz="18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8"/>
                  </a:ext>
                </a:extLst>
              </a:tr>
            </a:tbl>
          </a:graphicData>
        </a:graphic>
      </p:graphicFrame>
      <p:sp>
        <p:nvSpPr>
          <p:cNvPr id="2" name="Title 1"/>
          <p:cNvSpPr>
            <a:spLocks noGrp="1"/>
          </p:cNvSpPr>
          <p:nvPr>
            <p:ph type="title"/>
          </p:nvPr>
        </p:nvSpPr>
        <p:spPr>
          <a:xfrm>
            <a:off x="838200" y="365125"/>
            <a:ext cx="5289575" cy="1325563"/>
          </a:xfrm>
        </p:spPr>
        <p:txBody>
          <a:bodyPr/>
          <a:lstStyle/>
          <a:p>
            <a:r>
              <a:rPr lang="en-US" dirty="0"/>
              <a:t>5.1 The Seven step methodology</a:t>
            </a:r>
            <a:endParaRPr lang="en-GB" dirty="0"/>
          </a:p>
        </p:txBody>
      </p:sp>
      <p:graphicFrame>
        <p:nvGraphicFramePr>
          <p:cNvPr id="237" name="Google Shape;237;p13"/>
          <p:cNvGraphicFramePr/>
          <p:nvPr>
            <p:extLst>
              <p:ext uri="{D42A27DB-BD31-4B8C-83A1-F6EECF244321}">
                <p14:modId xmlns:p14="http://schemas.microsoft.com/office/powerpoint/2010/main" val="644995400"/>
              </p:ext>
            </p:extLst>
          </p:nvPr>
        </p:nvGraphicFramePr>
        <p:xfrm>
          <a:off x="6080925" y="2351513"/>
          <a:ext cx="5272875" cy="3358725"/>
        </p:xfrm>
        <a:graphic>
          <a:graphicData uri="http://schemas.openxmlformats.org/drawingml/2006/table">
            <a:tbl>
              <a:tblPr>
                <a:noFill/>
              </a:tblPr>
              <a:tblGrid>
                <a:gridCol w="466400">
                  <a:extLst>
                    <a:ext uri="{9D8B030D-6E8A-4147-A177-3AD203B41FA5}">
                      <a16:colId xmlns:a16="http://schemas.microsoft.com/office/drawing/2014/main" val="20000"/>
                    </a:ext>
                  </a:extLst>
                </a:gridCol>
                <a:gridCol w="2840025">
                  <a:extLst>
                    <a:ext uri="{9D8B030D-6E8A-4147-A177-3AD203B41FA5}">
                      <a16:colId xmlns:a16="http://schemas.microsoft.com/office/drawing/2014/main" val="20001"/>
                    </a:ext>
                  </a:extLst>
                </a:gridCol>
                <a:gridCol w="1966450">
                  <a:extLst>
                    <a:ext uri="{9D8B030D-6E8A-4147-A177-3AD203B41FA5}">
                      <a16:colId xmlns:a16="http://schemas.microsoft.com/office/drawing/2014/main" val="20002"/>
                    </a:ext>
                  </a:extLst>
                </a:gridCol>
              </a:tblGrid>
              <a:tr h="462175">
                <a:tc>
                  <a:txBody>
                    <a:bodyPr/>
                    <a:lstStyle/>
                    <a:p>
                      <a:pPr marL="0" marR="0" lvl="0" indent="0" algn="ctr" rtl="0">
                        <a:spcBef>
                          <a:spcPts val="0"/>
                        </a:spcBef>
                        <a:spcAft>
                          <a:spcPts val="0"/>
                        </a:spcAft>
                        <a:buNone/>
                      </a:pPr>
                      <a:r>
                        <a:rPr lang="en-US" sz="1800" u="none" strike="noStrike" cap="none" dirty="0"/>
                        <a:t>9</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Nighttime lights</a:t>
                      </a:r>
                      <a:endParaRPr sz="20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Raster</a:t>
                      </a:r>
                      <a:endParaRPr sz="20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0"/>
                  </a:ext>
                </a:extLst>
              </a:tr>
              <a:tr h="406400">
                <a:tc>
                  <a:txBody>
                    <a:bodyPr/>
                    <a:lstStyle/>
                    <a:p>
                      <a:pPr marL="0" marR="0" lvl="0" indent="0" algn="ctr" rtl="0">
                        <a:spcBef>
                          <a:spcPts val="0"/>
                        </a:spcBef>
                        <a:spcAft>
                          <a:spcPts val="0"/>
                        </a:spcAft>
                        <a:buNone/>
                      </a:pPr>
                      <a:r>
                        <a:rPr lang="en-US" sz="1800" u="none" strike="noStrike" cap="none" dirty="0"/>
                        <a:t>10</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GHI</a:t>
                      </a:r>
                      <a:endParaRPr sz="20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Raster</a:t>
                      </a:r>
                      <a:endParaRPr sz="20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1"/>
                  </a:ext>
                </a:extLst>
              </a:tr>
              <a:tr h="402575">
                <a:tc>
                  <a:txBody>
                    <a:bodyPr/>
                    <a:lstStyle/>
                    <a:p>
                      <a:pPr marL="0" marR="0" lvl="0" indent="0" algn="ctr" rtl="0">
                        <a:spcBef>
                          <a:spcPts val="0"/>
                        </a:spcBef>
                        <a:spcAft>
                          <a:spcPts val="0"/>
                        </a:spcAft>
                        <a:buNone/>
                      </a:pPr>
                      <a:r>
                        <a:rPr lang="en-US" sz="1800" u="none" strike="noStrike" cap="none" dirty="0"/>
                        <a:t>11</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Wind speed</a:t>
                      </a:r>
                      <a:endParaRPr sz="20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Raster</a:t>
                      </a:r>
                      <a:endParaRPr sz="20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2"/>
                  </a:ext>
                </a:extLst>
              </a:tr>
              <a:tr h="438650">
                <a:tc>
                  <a:txBody>
                    <a:bodyPr/>
                    <a:lstStyle/>
                    <a:p>
                      <a:pPr marL="0" marR="0" lvl="0" indent="0" algn="ctr" rtl="0">
                        <a:spcBef>
                          <a:spcPts val="0"/>
                        </a:spcBef>
                        <a:spcAft>
                          <a:spcPts val="0"/>
                        </a:spcAft>
                        <a:buNone/>
                      </a:pPr>
                      <a:r>
                        <a:rPr lang="en-US" sz="1800" u="none" strike="noStrike" cap="none" dirty="0"/>
                        <a:t>12</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Hydro power potential</a:t>
                      </a:r>
                      <a:endParaRPr sz="20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Point shapefile</a:t>
                      </a:r>
                      <a:endParaRPr sz="20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3"/>
                  </a:ext>
                </a:extLst>
              </a:tr>
              <a:tr h="441475">
                <a:tc>
                  <a:txBody>
                    <a:bodyPr/>
                    <a:lstStyle/>
                    <a:p>
                      <a:pPr marL="0" marR="0" lvl="0" indent="0" algn="ctr" rtl="0">
                        <a:spcBef>
                          <a:spcPts val="0"/>
                        </a:spcBef>
                        <a:spcAft>
                          <a:spcPts val="0"/>
                        </a:spcAft>
                        <a:buNone/>
                      </a:pPr>
                      <a:r>
                        <a:rPr lang="en-US" sz="1800" u="none" strike="noStrike" cap="none" dirty="0"/>
                        <a:t>13</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Travel time</a:t>
                      </a:r>
                      <a:endParaRPr sz="20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Raster</a:t>
                      </a:r>
                      <a:endParaRPr sz="20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4"/>
                  </a:ext>
                </a:extLst>
              </a:tr>
              <a:tr h="428775">
                <a:tc>
                  <a:txBody>
                    <a:bodyPr/>
                    <a:lstStyle/>
                    <a:p>
                      <a:pPr marL="0" marR="0" lvl="0" indent="0" algn="ctr" rtl="0">
                        <a:spcBef>
                          <a:spcPts val="0"/>
                        </a:spcBef>
                        <a:spcAft>
                          <a:spcPts val="0"/>
                        </a:spcAft>
                        <a:buNone/>
                      </a:pPr>
                      <a:r>
                        <a:rPr lang="en-US" sz="1800" u="none" strike="noStrike" cap="none" dirty="0"/>
                        <a:t>14</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Elevation Map</a:t>
                      </a:r>
                      <a:endParaRPr sz="20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Raster</a:t>
                      </a:r>
                      <a:endParaRPr sz="20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5"/>
                  </a:ext>
                </a:extLst>
              </a:tr>
              <a:tr h="363300">
                <a:tc>
                  <a:txBody>
                    <a:bodyPr/>
                    <a:lstStyle/>
                    <a:p>
                      <a:pPr marL="0" marR="0" lvl="0" indent="0" algn="ctr" rtl="0">
                        <a:spcBef>
                          <a:spcPts val="0"/>
                        </a:spcBef>
                        <a:spcAft>
                          <a:spcPts val="0"/>
                        </a:spcAft>
                        <a:buNone/>
                      </a:pPr>
                      <a:r>
                        <a:rPr lang="en-US" sz="1800" u="none" strike="noStrike" cap="none" dirty="0"/>
                        <a:t>15</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Slope</a:t>
                      </a:r>
                      <a:endParaRPr sz="20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Raster</a:t>
                      </a:r>
                      <a:endParaRPr sz="20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6"/>
                  </a:ext>
                </a:extLst>
              </a:tr>
              <a:tr h="415375">
                <a:tc>
                  <a:txBody>
                    <a:bodyPr/>
                    <a:lstStyle/>
                    <a:p>
                      <a:pPr marL="0" marR="0" lvl="0" indent="0" algn="ctr" rtl="0">
                        <a:spcBef>
                          <a:spcPts val="0"/>
                        </a:spcBef>
                        <a:spcAft>
                          <a:spcPts val="0"/>
                        </a:spcAft>
                        <a:buNone/>
                      </a:pPr>
                      <a:r>
                        <a:rPr lang="en-US" sz="1800" u="none" strike="noStrike" cap="none" dirty="0"/>
                        <a:t>16</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Land Cover</a:t>
                      </a:r>
                      <a:endParaRPr sz="20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Raster</a:t>
                      </a:r>
                      <a:endParaRPr sz="20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7"/>
                  </a:ext>
                </a:extLst>
              </a:tr>
            </a:tbl>
          </a:graphicData>
        </a:graphic>
      </p:graphicFrame>
      <p:graphicFrame>
        <p:nvGraphicFramePr>
          <p:cNvPr id="238" name="Google Shape;238;p13"/>
          <p:cNvGraphicFramePr/>
          <p:nvPr>
            <p:extLst>
              <p:ext uri="{D42A27DB-BD31-4B8C-83A1-F6EECF244321}">
                <p14:modId xmlns:p14="http://schemas.microsoft.com/office/powerpoint/2010/main" val="218704195"/>
              </p:ext>
            </p:extLst>
          </p:nvPr>
        </p:nvGraphicFramePr>
        <p:xfrm>
          <a:off x="6064215" y="2032952"/>
          <a:ext cx="5289575" cy="313900"/>
        </p:xfrm>
        <a:graphic>
          <a:graphicData uri="http://schemas.openxmlformats.org/drawingml/2006/table">
            <a:tbl>
              <a:tblPr>
                <a:noFill/>
              </a:tblPr>
              <a:tblGrid>
                <a:gridCol w="467875">
                  <a:extLst>
                    <a:ext uri="{9D8B030D-6E8A-4147-A177-3AD203B41FA5}">
                      <a16:colId xmlns:a16="http://schemas.microsoft.com/office/drawing/2014/main" val="20000"/>
                    </a:ext>
                  </a:extLst>
                </a:gridCol>
                <a:gridCol w="2849025">
                  <a:extLst>
                    <a:ext uri="{9D8B030D-6E8A-4147-A177-3AD203B41FA5}">
                      <a16:colId xmlns:a16="http://schemas.microsoft.com/office/drawing/2014/main" val="20001"/>
                    </a:ext>
                  </a:extLst>
                </a:gridCol>
                <a:gridCol w="1972675">
                  <a:extLst>
                    <a:ext uri="{9D8B030D-6E8A-4147-A177-3AD203B41FA5}">
                      <a16:colId xmlns:a16="http://schemas.microsoft.com/office/drawing/2014/main" val="20002"/>
                    </a:ext>
                  </a:extLst>
                </a:gridCol>
              </a:tblGrid>
              <a:tr h="238625">
                <a:tc>
                  <a:txBody>
                    <a:bodyPr/>
                    <a:lstStyle/>
                    <a:p>
                      <a:pPr marL="0" marR="0" lvl="0" indent="0" algn="ctr" rtl="0">
                        <a:spcBef>
                          <a:spcPts val="0"/>
                        </a:spcBef>
                        <a:spcAft>
                          <a:spcPts val="0"/>
                        </a:spcAft>
                        <a:buNone/>
                      </a:pPr>
                      <a:r>
                        <a:rPr lang="en-US" sz="2000" b="1" u="none" strike="noStrike" cap="none" dirty="0"/>
                        <a:t>#</a:t>
                      </a:r>
                      <a:endParaRPr sz="2000" b="1"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b="1" u="none" strike="noStrike" cap="none" dirty="0"/>
                        <a:t>Dataset</a:t>
                      </a:r>
                      <a:endParaRPr sz="2000" b="1"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b="1" u="none" strike="noStrike" cap="none" dirty="0"/>
                        <a:t>Type</a:t>
                      </a:r>
                      <a:endParaRPr sz="2000" b="1"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0"/>
                  </a:ext>
                </a:extLst>
              </a:tr>
            </a:tbl>
          </a:graphicData>
        </a:graphic>
      </p:graphicFrame>
      <p:sp>
        <p:nvSpPr>
          <p:cNvPr id="239" name="Google Shape;239;p13"/>
          <p:cNvSpPr txBox="1"/>
          <p:nvPr/>
        </p:nvSpPr>
        <p:spPr>
          <a:xfrm>
            <a:off x="-335316" y="5747017"/>
            <a:ext cx="12466356" cy="784520"/>
          </a:xfrm>
          <a:prstGeom prst="rect">
            <a:avLst/>
          </a:prstGeom>
          <a:noFill/>
          <a:ln>
            <a:noFill/>
          </a:ln>
        </p:spPr>
        <p:txBody>
          <a:bodyPr spcFirstLastPara="1" wrap="square" lIns="91375" tIns="45675" rIns="91375" bIns="45675" anchor="t" anchorCtr="0">
            <a:noAutofit/>
          </a:bodyPr>
          <a:lstStyle/>
          <a:p>
            <a:pPr marL="0" marR="0" lvl="0" indent="0" algn="ctr" rtl="0">
              <a:lnSpc>
                <a:spcPct val="90000"/>
              </a:lnSpc>
              <a:spcBef>
                <a:spcPts val="0"/>
              </a:spcBef>
              <a:spcAft>
                <a:spcPts val="0"/>
              </a:spcAft>
              <a:buClr>
                <a:schemeClr val="dk1"/>
              </a:buClr>
              <a:buSzPts val="2400"/>
              <a:buFont typeface="Arial"/>
              <a:buNone/>
            </a:pPr>
            <a:r>
              <a:rPr lang="en-US" sz="2400" b="1" dirty="0">
                <a:solidFill>
                  <a:schemeClr val="dk1"/>
                </a:solidFill>
                <a:latin typeface="Calibri"/>
                <a:ea typeface="Calibri"/>
                <a:cs typeface="Calibri"/>
                <a:sym typeface="Calibri"/>
              </a:rPr>
              <a:t>GIS data requirements may vary depending on the objective of the electrification study</a:t>
            </a:r>
            <a:endParaRPr sz="2400" b="1" dirty="0">
              <a:solidFill>
                <a:schemeClr val="dk1"/>
              </a:solidFill>
              <a:latin typeface="Calibri"/>
              <a:ea typeface="Calibri"/>
              <a:cs typeface="Calibri"/>
              <a:sym typeface="Calibri"/>
            </a:endParaRPr>
          </a:p>
        </p:txBody>
      </p:sp>
      <p:sp>
        <p:nvSpPr>
          <p:cNvPr id="11" name="Google Shape;181;p11"/>
          <p:cNvSpPr txBox="1"/>
          <p:nvPr/>
        </p:nvSpPr>
        <p:spPr>
          <a:xfrm>
            <a:off x="838200" y="1585082"/>
            <a:ext cx="8786666"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Step 1. Acquire the necessary GIS data for the area of interest</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Rectangle 8"/>
          <p:cNvSpPr/>
          <p:nvPr/>
        </p:nvSpPr>
        <p:spPr>
          <a:xfrm>
            <a:off x="347436" y="6135443"/>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10" name="TextBox 2"/>
          <p:cNvSpPr txBox="1"/>
          <p:nvPr/>
        </p:nvSpPr>
        <p:spPr>
          <a:xfrm>
            <a:off x="7321541" y="6135442"/>
            <a:ext cx="4373625"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Oval 11">
            <a:extLst>
              <a:ext uri="{FF2B5EF4-FFF2-40B4-BE49-F238E27FC236}">
                <a16:creationId xmlns:a16="http://schemas.microsoft.com/office/drawing/2014/main" id="{8216E531-F573-DD4A-8EFB-3A787E455B9F}"/>
              </a:ext>
            </a:extLst>
          </p:cNvPr>
          <p:cNvSpPr/>
          <p:nvPr/>
        </p:nvSpPr>
        <p:spPr>
          <a:xfrm>
            <a:off x="6096000"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5_Slide4.mp3" descr="Track1_Lecture5_Slide4.mp3">
            <a:hlinkClick r:id="" action="ppaction://media"/>
            <a:extLst>
              <a:ext uri="{FF2B5EF4-FFF2-40B4-BE49-F238E27FC236}">
                <a16:creationId xmlns:a16="http://schemas.microsoft.com/office/drawing/2014/main" id="{B3EF978E-9801-3F4D-9AD0-275BCBCAAC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67365" y="621506"/>
            <a:ext cx="812800" cy="812800"/>
          </a:xfrm>
          <a:prstGeom prst="rect">
            <a:avLst/>
          </a:prstGeom>
        </p:spPr>
      </p:pic>
    </p:spTree>
    <p:extLst>
      <p:ext uri="{BB962C8B-B14F-4D97-AF65-F5344CB8AC3E}">
        <p14:creationId xmlns:p14="http://schemas.microsoft.com/office/powerpoint/2010/main" val="12034134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838200" y="1828429"/>
            <a:ext cx="9610725" cy="4514850"/>
          </a:xfrm>
          <a:prstGeom prst="rect">
            <a:avLst/>
          </a:prstGeom>
        </p:spPr>
      </p:pic>
      <p:sp>
        <p:nvSpPr>
          <p:cNvPr id="5" name="Title 1"/>
          <p:cNvSpPr txBox="1">
            <a:spLocks/>
          </p:cNvSpPr>
          <p:nvPr/>
        </p:nvSpPr>
        <p:spPr>
          <a:xfrm>
            <a:off x="838200" y="329635"/>
            <a:ext cx="52578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5.1 The Seven step methodology</a:t>
            </a:r>
            <a:endParaRPr lang="en-GB" dirty="0"/>
          </a:p>
        </p:txBody>
      </p:sp>
      <p:sp>
        <p:nvSpPr>
          <p:cNvPr id="6" name="Google Shape;247;p14"/>
          <p:cNvSpPr txBox="1"/>
          <p:nvPr/>
        </p:nvSpPr>
        <p:spPr>
          <a:xfrm>
            <a:off x="838200" y="1704702"/>
            <a:ext cx="10427404"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Step 2. Use GIS techniques to extract useful information for the analysis</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a:p>
            <a:pPr marL="0" marR="0" lvl="0" indent="0" algn="l" rtl="0">
              <a:lnSpc>
                <a:spcPct val="90000"/>
              </a:lnSpc>
              <a:spcBef>
                <a:spcPts val="1600"/>
              </a:spcBef>
              <a:spcAft>
                <a:spcPts val="0"/>
              </a:spcAft>
              <a:buClr>
                <a:schemeClr val="dk1"/>
              </a:buClr>
              <a:buSzPts val="2200"/>
              <a:buFont typeface="Arial"/>
              <a:buNone/>
            </a:pPr>
            <a:endParaRPr sz="2200" dirty="0">
              <a:solidFill>
                <a:schemeClr val="dk1"/>
              </a:solidFill>
              <a:latin typeface="Calibri"/>
              <a:ea typeface="Calibri"/>
              <a:cs typeface="Calibri"/>
              <a:sym typeface="Calibri"/>
            </a:endParaRPr>
          </a:p>
        </p:txBody>
      </p:sp>
      <p:sp>
        <p:nvSpPr>
          <p:cNvPr id="8" name="Rectangle 7"/>
          <p:cNvSpPr/>
          <p:nvPr/>
        </p:nvSpPr>
        <p:spPr>
          <a:xfrm>
            <a:off x="959848" y="6133634"/>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7" name="TextBox 2"/>
          <p:cNvSpPr txBox="1"/>
          <p:nvPr/>
        </p:nvSpPr>
        <p:spPr>
          <a:xfrm>
            <a:off x="7607808" y="6121441"/>
            <a:ext cx="4197086"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B8BC636A-C938-924E-A5A9-FDFD59BF481D}"/>
              </a:ext>
            </a:extLst>
          </p:cNvPr>
          <p:cNvSpPr/>
          <p:nvPr/>
        </p:nvSpPr>
        <p:spPr>
          <a:xfrm>
            <a:off x="6096000"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5.mp3" descr="Track1_Lecture5_Slide5.mp3">
            <a:hlinkClick r:id="" action="ppaction://media"/>
            <a:extLst>
              <a:ext uri="{FF2B5EF4-FFF2-40B4-BE49-F238E27FC236}">
                <a16:creationId xmlns:a16="http://schemas.microsoft.com/office/drawing/2014/main" id="{4B6C405E-4087-5E46-B3BC-D318E07F9D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57033" y="621506"/>
            <a:ext cx="812800" cy="812800"/>
          </a:xfrm>
          <a:prstGeom prst="rect">
            <a:avLst/>
          </a:prstGeom>
        </p:spPr>
      </p:pic>
    </p:spTree>
    <p:extLst>
      <p:ext uri="{BB962C8B-B14F-4D97-AF65-F5344CB8AC3E}">
        <p14:creationId xmlns:p14="http://schemas.microsoft.com/office/powerpoint/2010/main" val="194211152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257800" cy="1325563"/>
          </a:xfrm>
        </p:spPr>
        <p:txBody>
          <a:bodyPr/>
          <a:lstStyle/>
          <a:p>
            <a:r>
              <a:rPr lang="en-US" dirty="0"/>
              <a:t>5.1 The Seven step methodology</a:t>
            </a:r>
            <a:endParaRPr lang="en-GB" dirty="0"/>
          </a:p>
        </p:txBody>
      </p:sp>
      <p:graphicFrame>
        <p:nvGraphicFramePr>
          <p:cNvPr id="4" name="Google Shape;275;p15"/>
          <p:cNvGraphicFramePr/>
          <p:nvPr>
            <p:extLst>
              <p:ext uri="{D42A27DB-BD31-4B8C-83A1-F6EECF244321}">
                <p14:modId xmlns:p14="http://schemas.microsoft.com/office/powerpoint/2010/main" val="2910739852"/>
              </p:ext>
            </p:extLst>
          </p:nvPr>
        </p:nvGraphicFramePr>
        <p:xfrm>
          <a:off x="981113" y="2233398"/>
          <a:ext cx="10418407" cy="3863320"/>
        </p:xfrm>
        <a:graphic>
          <a:graphicData uri="http://schemas.openxmlformats.org/drawingml/2006/table">
            <a:tbl>
              <a:tblPr firstRow="1" firstCol="1" bandRow="1">
                <a:noFill/>
              </a:tblPr>
              <a:tblGrid>
                <a:gridCol w="2810730">
                  <a:extLst>
                    <a:ext uri="{9D8B030D-6E8A-4147-A177-3AD203B41FA5}">
                      <a16:colId xmlns:a16="http://schemas.microsoft.com/office/drawing/2014/main" val="20000"/>
                    </a:ext>
                  </a:extLst>
                </a:gridCol>
                <a:gridCol w="2155484">
                  <a:extLst>
                    <a:ext uri="{9D8B030D-6E8A-4147-A177-3AD203B41FA5}">
                      <a16:colId xmlns:a16="http://schemas.microsoft.com/office/drawing/2014/main" val="20001"/>
                    </a:ext>
                  </a:extLst>
                </a:gridCol>
                <a:gridCol w="2439062">
                  <a:extLst>
                    <a:ext uri="{9D8B030D-6E8A-4147-A177-3AD203B41FA5}">
                      <a16:colId xmlns:a16="http://schemas.microsoft.com/office/drawing/2014/main" val="20002"/>
                    </a:ext>
                  </a:extLst>
                </a:gridCol>
                <a:gridCol w="3013131">
                  <a:extLst>
                    <a:ext uri="{9D8B030D-6E8A-4147-A177-3AD203B41FA5}">
                      <a16:colId xmlns:a16="http://schemas.microsoft.com/office/drawing/2014/main" val="20003"/>
                    </a:ext>
                  </a:extLst>
                </a:gridCol>
              </a:tblGrid>
              <a:tr h="252917">
                <a:tc>
                  <a:txBody>
                    <a:bodyPr/>
                    <a:lstStyle/>
                    <a:p>
                      <a:pPr marL="0" marR="0" lvl="0" indent="0" algn="ctr" rtl="0">
                        <a:spcBef>
                          <a:spcPts val="0"/>
                        </a:spcBef>
                        <a:spcAft>
                          <a:spcPts val="0"/>
                        </a:spcAft>
                        <a:buNone/>
                      </a:pPr>
                      <a:r>
                        <a:rPr lang="en-US" sz="1500" b="1" u="none" strike="noStrike" cap="none" dirty="0"/>
                        <a:t>Parameter</a:t>
                      </a:r>
                      <a:endParaRPr sz="1500" b="1"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1" u="none" strike="noStrike" cap="none" dirty="0"/>
                        <a:t>Metric</a:t>
                      </a:r>
                      <a:endParaRPr sz="1500" b="1"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1" u="none" strike="noStrike" cap="none" dirty="0"/>
                        <a:t>Base Year Value</a:t>
                      </a:r>
                      <a:endParaRPr sz="1500" b="1"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1" u="none" strike="noStrike" cap="none" dirty="0"/>
                        <a:t>Value 2030</a:t>
                      </a:r>
                      <a:endParaRPr sz="1500" b="1" u="none" strike="noStrike" cap="none" dirty="0">
                        <a:latin typeface="Garamond"/>
                        <a:ea typeface="Garamond"/>
                        <a:cs typeface="Garamond"/>
                        <a:sym typeface="Garamond"/>
                      </a:endParaRPr>
                    </a:p>
                  </a:txBody>
                  <a:tcPr marL="55150" marR="55150" marT="0" marB="0" anchor="ctr"/>
                </a:tc>
                <a:extLst>
                  <a:ext uri="{0D108BD9-81ED-4DB2-BD59-A6C34878D82A}">
                    <a16:rowId xmlns:a16="http://schemas.microsoft.com/office/drawing/2014/main" val="10000"/>
                  </a:ext>
                </a:extLst>
              </a:tr>
              <a:tr h="413061">
                <a:tc>
                  <a:txBody>
                    <a:bodyPr/>
                    <a:lstStyle/>
                    <a:p>
                      <a:pPr marL="0" marR="0" lvl="0" indent="0" algn="ctr" rtl="0">
                        <a:spcBef>
                          <a:spcPts val="0"/>
                        </a:spcBef>
                        <a:spcAft>
                          <a:spcPts val="0"/>
                        </a:spcAft>
                        <a:buNone/>
                      </a:pPr>
                      <a:r>
                        <a:rPr lang="en-US" sz="1500" u="none" strike="noStrike" cap="none" dirty="0"/>
                        <a:t>Population, total</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Million Persons</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42.5</a:t>
                      </a:r>
                      <a:endParaRPr sz="1300" b="0" u="none" strike="noStrike" cap="none" baseline="30000"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65.4</a:t>
                      </a:r>
                      <a:endParaRPr sz="1500" b="0" u="none" strike="noStrike" cap="none" baseline="30000" dirty="0">
                        <a:latin typeface="Garamond"/>
                        <a:ea typeface="Garamond"/>
                        <a:cs typeface="Garamond"/>
                        <a:sym typeface="Garamond"/>
                      </a:endParaRPr>
                    </a:p>
                  </a:txBody>
                  <a:tcPr marL="55150" marR="55150" marT="0" marB="0" anchor="ctr"/>
                </a:tc>
                <a:extLst>
                  <a:ext uri="{0D108BD9-81ED-4DB2-BD59-A6C34878D82A}">
                    <a16:rowId xmlns:a16="http://schemas.microsoft.com/office/drawing/2014/main" val="10001"/>
                  </a:ext>
                </a:extLst>
              </a:tr>
              <a:tr h="468360">
                <a:tc>
                  <a:txBody>
                    <a:bodyPr/>
                    <a:lstStyle/>
                    <a:p>
                      <a:pPr marL="0" marR="0" lvl="0" indent="0" algn="ctr" rtl="0">
                        <a:spcBef>
                          <a:spcPts val="0"/>
                        </a:spcBef>
                        <a:spcAft>
                          <a:spcPts val="0"/>
                        </a:spcAft>
                        <a:buNone/>
                      </a:pPr>
                      <a:r>
                        <a:rPr lang="en-US" sz="1500" u="none" strike="noStrike" cap="none" dirty="0"/>
                        <a:t>Urban population</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Per cent of total population</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25 %</a:t>
                      </a:r>
                      <a:endParaRPr sz="1500" b="0" u="none" strike="noStrike" cap="none" baseline="30000"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32%</a:t>
                      </a:r>
                      <a:endParaRPr sz="1500" b="0" u="none" strike="noStrike" cap="none" baseline="30000" dirty="0">
                        <a:latin typeface="Garamond"/>
                        <a:ea typeface="Garamond"/>
                        <a:cs typeface="Garamond"/>
                        <a:sym typeface="Garamond"/>
                      </a:endParaRPr>
                    </a:p>
                  </a:txBody>
                  <a:tcPr marL="55150" marR="55150" marT="0" marB="0" anchor="ctr"/>
                </a:tc>
                <a:extLst>
                  <a:ext uri="{0D108BD9-81ED-4DB2-BD59-A6C34878D82A}">
                    <a16:rowId xmlns:a16="http://schemas.microsoft.com/office/drawing/2014/main" val="10002"/>
                  </a:ext>
                </a:extLst>
              </a:tr>
              <a:tr h="468360">
                <a:tc>
                  <a:txBody>
                    <a:bodyPr/>
                    <a:lstStyle/>
                    <a:p>
                      <a:pPr marL="0" marR="0" lvl="0" indent="0" algn="ctr" rtl="0">
                        <a:spcBef>
                          <a:spcPts val="0"/>
                        </a:spcBef>
                        <a:spcAft>
                          <a:spcPts val="0"/>
                        </a:spcAft>
                        <a:buNone/>
                      </a:pPr>
                      <a:r>
                        <a:rPr lang="en-US" sz="1500" u="none" strike="noStrike" cap="none" dirty="0"/>
                        <a:t>Rural population</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Per cent of total population</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75%</a:t>
                      </a:r>
                      <a:endParaRPr sz="1500" b="0" u="none" strike="noStrike" cap="none" baseline="30000"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68% </a:t>
                      </a:r>
                      <a:endParaRPr sz="1500" b="0" u="none" strike="noStrike" cap="none" dirty="0">
                        <a:latin typeface="Garamond"/>
                        <a:ea typeface="Garamond"/>
                        <a:cs typeface="Garamond"/>
                        <a:sym typeface="Garamond"/>
                      </a:endParaRPr>
                    </a:p>
                  </a:txBody>
                  <a:tcPr marL="55150" marR="55150" marT="0" marB="0" anchor="ctr"/>
                </a:tc>
                <a:extLst>
                  <a:ext uri="{0D108BD9-81ED-4DB2-BD59-A6C34878D82A}">
                    <a16:rowId xmlns:a16="http://schemas.microsoft.com/office/drawing/2014/main" val="10003"/>
                  </a:ext>
                </a:extLst>
              </a:tr>
              <a:tr h="468360">
                <a:tc>
                  <a:txBody>
                    <a:bodyPr/>
                    <a:lstStyle/>
                    <a:p>
                      <a:pPr marL="0" marR="0" lvl="0" indent="0" algn="ctr" rtl="0">
                        <a:spcBef>
                          <a:spcPts val="0"/>
                        </a:spcBef>
                        <a:spcAft>
                          <a:spcPts val="0"/>
                        </a:spcAft>
                        <a:buNone/>
                      </a:pPr>
                      <a:r>
                        <a:rPr lang="en-US" sz="1500" u="none" strike="noStrike" cap="none" dirty="0"/>
                        <a:t>Electricity access, Total</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Per cent of total population</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31% </a:t>
                      </a:r>
                      <a:endParaRPr sz="1500" b="0" u="none" strike="noStrike" cap="none" baseline="30000"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100%</a:t>
                      </a:r>
                      <a:endParaRPr sz="1500" b="0" u="none" strike="noStrike" cap="none" baseline="30000" dirty="0">
                        <a:solidFill>
                          <a:schemeClr val="dk1"/>
                        </a:solidFill>
                        <a:latin typeface="Garamond"/>
                        <a:ea typeface="Garamond"/>
                        <a:cs typeface="Garamond"/>
                        <a:sym typeface="Garamond"/>
                      </a:endParaRPr>
                    </a:p>
                  </a:txBody>
                  <a:tcPr marL="55150" marR="55150" marT="0" marB="0" anchor="ctr"/>
                </a:tc>
                <a:extLst>
                  <a:ext uri="{0D108BD9-81ED-4DB2-BD59-A6C34878D82A}">
                    <a16:rowId xmlns:a16="http://schemas.microsoft.com/office/drawing/2014/main" val="10004"/>
                  </a:ext>
                </a:extLst>
              </a:tr>
              <a:tr h="493314">
                <a:tc>
                  <a:txBody>
                    <a:bodyPr/>
                    <a:lstStyle/>
                    <a:p>
                      <a:pPr marL="0" marR="0" lvl="0" indent="0" algn="ctr" rtl="0">
                        <a:spcBef>
                          <a:spcPts val="0"/>
                        </a:spcBef>
                        <a:spcAft>
                          <a:spcPts val="0"/>
                        </a:spcAft>
                        <a:buNone/>
                      </a:pPr>
                      <a:r>
                        <a:rPr lang="en-US" sz="1500" u="none" strike="noStrike" cap="none" dirty="0"/>
                        <a:t>Electricity access, Urban</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Per cent of urban population</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80% </a:t>
                      </a:r>
                      <a:endParaRPr sz="1500" b="0" u="none" strike="noStrike" cap="none" baseline="30000"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100%</a:t>
                      </a:r>
                      <a:endParaRPr sz="1500" b="0" u="none" strike="noStrike" cap="none" baseline="30000" dirty="0">
                        <a:solidFill>
                          <a:schemeClr val="dk1"/>
                        </a:solidFill>
                        <a:latin typeface="Garamond"/>
                        <a:ea typeface="Garamond"/>
                        <a:cs typeface="Garamond"/>
                        <a:sym typeface="Garamond"/>
                      </a:endParaRPr>
                    </a:p>
                  </a:txBody>
                  <a:tcPr marL="55150" marR="55150" marT="0" marB="0" anchor="ctr"/>
                </a:tc>
                <a:extLst>
                  <a:ext uri="{0D108BD9-81ED-4DB2-BD59-A6C34878D82A}">
                    <a16:rowId xmlns:a16="http://schemas.microsoft.com/office/drawing/2014/main" val="3836076161"/>
                  </a:ext>
                </a:extLst>
              </a:tr>
              <a:tr h="468360">
                <a:tc>
                  <a:txBody>
                    <a:bodyPr/>
                    <a:lstStyle/>
                    <a:p>
                      <a:pPr marL="0" marR="0" lvl="0" indent="0" algn="ctr" rtl="0">
                        <a:spcBef>
                          <a:spcPts val="0"/>
                        </a:spcBef>
                        <a:spcAft>
                          <a:spcPts val="0"/>
                        </a:spcAft>
                        <a:buNone/>
                      </a:pPr>
                      <a:r>
                        <a:rPr lang="en-US" sz="1500" u="none" strike="noStrike" cap="none" dirty="0"/>
                        <a:t>Electricity access, Rural</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Per cent of rural population</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15% </a:t>
                      </a:r>
                      <a:endParaRPr sz="1500" b="0" u="none" strike="noStrike" cap="none" baseline="30000"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100%</a:t>
                      </a:r>
                      <a:endParaRPr sz="1500" b="0" u="none" strike="noStrike" cap="none" baseline="30000" dirty="0">
                        <a:solidFill>
                          <a:schemeClr val="dk1"/>
                        </a:solidFill>
                        <a:latin typeface="Garamond"/>
                        <a:ea typeface="Garamond"/>
                        <a:cs typeface="Garamond"/>
                        <a:sym typeface="Garamond"/>
                      </a:endParaRPr>
                    </a:p>
                  </a:txBody>
                  <a:tcPr marL="55150" marR="55150" marT="0" marB="0" anchor="ctr"/>
                </a:tc>
                <a:extLst>
                  <a:ext uri="{0D108BD9-81ED-4DB2-BD59-A6C34878D82A}">
                    <a16:rowId xmlns:a16="http://schemas.microsoft.com/office/drawing/2014/main" val="3586865848"/>
                  </a:ext>
                </a:extLst>
              </a:tr>
              <a:tr h="415294">
                <a:tc>
                  <a:txBody>
                    <a:bodyPr/>
                    <a:lstStyle/>
                    <a:p>
                      <a:pPr marL="0" marR="0" lvl="0" indent="0" algn="ctr" rtl="0">
                        <a:spcBef>
                          <a:spcPts val="0"/>
                        </a:spcBef>
                        <a:spcAft>
                          <a:spcPts val="0"/>
                        </a:spcAft>
                        <a:buNone/>
                      </a:pPr>
                      <a:r>
                        <a:rPr lang="en-US" sz="1500" u="none" strike="noStrike" cap="none" dirty="0"/>
                        <a:t>Household size, Urban</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People per household</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5 </a:t>
                      </a:r>
                      <a:endParaRPr sz="1500" u="none" strike="noStrike" cap="none" baseline="30000"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4</a:t>
                      </a:r>
                      <a:r>
                        <a:rPr lang="en-US" sz="1500" u="none" strike="noStrike" cap="none" dirty="0"/>
                        <a:t> </a:t>
                      </a:r>
                      <a:endParaRPr sz="1500" u="none" strike="noStrike" cap="none" baseline="30000" dirty="0">
                        <a:latin typeface="Garamond"/>
                        <a:ea typeface="Garamond"/>
                        <a:cs typeface="Garamond"/>
                        <a:sym typeface="Garamond"/>
                      </a:endParaRPr>
                    </a:p>
                  </a:txBody>
                  <a:tcPr marL="55150" marR="55150" marT="0" marB="0" anchor="ctr"/>
                </a:tc>
                <a:extLst>
                  <a:ext uri="{0D108BD9-81ED-4DB2-BD59-A6C34878D82A}">
                    <a16:rowId xmlns:a16="http://schemas.microsoft.com/office/drawing/2014/main" val="4119522778"/>
                  </a:ext>
                </a:extLst>
              </a:tr>
              <a:tr h="415294">
                <a:tc>
                  <a:txBody>
                    <a:bodyPr/>
                    <a:lstStyle/>
                    <a:p>
                      <a:pPr marL="0" marR="0" lvl="0" indent="0" algn="ctr" rtl="0">
                        <a:spcBef>
                          <a:spcPts val="0"/>
                        </a:spcBef>
                        <a:spcAft>
                          <a:spcPts val="0"/>
                        </a:spcAft>
                        <a:buNone/>
                      </a:pPr>
                      <a:r>
                        <a:rPr lang="en-US" sz="1500" u="none" strike="noStrike" cap="none" dirty="0"/>
                        <a:t>Household size, Rural</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People per household</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sv-SE" sz="1500" u="none" strike="noStrike" cap="none" baseline="0" dirty="0">
                          <a:latin typeface="Calibri"/>
                          <a:ea typeface="Garamond"/>
                          <a:cs typeface="Calibri"/>
                          <a:sym typeface="Arial"/>
                        </a:rPr>
                        <a:t>7</a:t>
                      </a:r>
                      <a:endParaRPr sz="1500" u="none" strike="noStrike" cap="none" baseline="30000"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6 </a:t>
                      </a:r>
                      <a:endParaRPr sz="1500" u="none" strike="noStrike" cap="none" baseline="30000" dirty="0">
                        <a:latin typeface="Garamond"/>
                        <a:ea typeface="Garamond"/>
                        <a:cs typeface="Garamond"/>
                        <a:sym typeface="Garamond"/>
                      </a:endParaRPr>
                    </a:p>
                  </a:txBody>
                  <a:tcPr marL="55150" marR="55150" marT="0" marB="0" anchor="ctr"/>
                </a:tc>
                <a:extLst>
                  <a:ext uri="{0D108BD9-81ED-4DB2-BD59-A6C34878D82A}">
                    <a16:rowId xmlns:a16="http://schemas.microsoft.com/office/drawing/2014/main" val="2249601962"/>
                  </a:ext>
                </a:extLst>
              </a:tr>
            </a:tbl>
          </a:graphicData>
        </a:graphic>
      </p:graphicFrame>
      <p:sp>
        <p:nvSpPr>
          <p:cNvPr id="5" name="Google Shape;280;p15"/>
          <p:cNvSpPr txBox="1"/>
          <p:nvPr/>
        </p:nvSpPr>
        <p:spPr>
          <a:xfrm>
            <a:off x="838200" y="1797720"/>
            <a:ext cx="6724650"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Step 3a. Collect country-specific data (Social)</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0"/>
              </a:spcBef>
              <a:spcAft>
                <a:spcPts val="0"/>
              </a:spcAft>
              <a:buClr>
                <a:schemeClr val="dk1"/>
              </a:buClr>
              <a:buSzPts val="1000"/>
              <a:buFont typeface="Arial"/>
              <a:buNone/>
            </a:pPr>
            <a:endParaRPr sz="1000" strike="sngStrik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a:p>
            <a:pPr marL="0" marR="0" lvl="0" indent="0" algn="l" rtl="0">
              <a:lnSpc>
                <a:spcPct val="90000"/>
              </a:lnSpc>
              <a:spcBef>
                <a:spcPts val="1600"/>
              </a:spcBef>
              <a:spcAft>
                <a:spcPts val="0"/>
              </a:spcAft>
              <a:buClr>
                <a:schemeClr val="dk1"/>
              </a:buClr>
              <a:buSzPts val="2200"/>
              <a:buFont typeface="Arial"/>
              <a:buNone/>
            </a:pPr>
            <a:endParaRPr sz="2200" dirty="0">
              <a:solidFill>
                <a:schemeClr val="dk1"/>
              </a:solidFill>
              <a:latin typeface="Calibri"/>
              <a:ea typeface="Calibri"/>
              <a:cs typeface="Calibri"/>
              <a:sym typeface="Calibri"/>
            </a:endParaRPr>
          </a:p>
        </p:txBody>
      </p:sp>
      <p:sp>
        <p:nvSpPr>
          <p:cNvPr id="7" name="Rectangle 6"/>
          <p:cNvSpPr/>
          <p:nvPr/>
        </p:nvSpPr>
        <p:spPr>
          <a:xfrm>
            <a:off x="886968" y="6144379"/>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6" name="TextBox 2"/>
          <p:cNvSpPr txBox="1"/>
          <p:nvPr/>
        </p:nvSpPr>
        <p:spPr>
          <a:xfrm>
            <a:off x="7379970" y="6115641"/>
            <a:ext cx="4398100"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29689DD6-B900-454C-B71E-FD186706952B}"/>
              </a:ext>
            </a:extLst>
          </p:cNvPr>
          <p:cNvSpPr/>
          <p:nvPr/>
        </p:nvSpPr>
        <p:spPr>
          <a:xfrm>
            <a:off x="6096000"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5_Slide6.mp3" descr="Track1_Lecture5_Slide6.mp3">
            <a:hlinkClick r:id="" action="ppaction://media"/>
            <a:extLst>
              <a:ext uri="{FF2B5EF4-FFF2-40B4-BE49-F238E27FC236}">
                <a16:creationId xmlns:a16="http://schemas.microsoft.com/office/drawing/2014/main" id="{585012A2-6AE1-A442-AACB-6E0F4D3808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67365" y="621506"/>
            <a:ext cx="812800" cy="812800"/>
          </a:xfrm>
          <a:prstGeom prst="rect">
            <a:avLst/>
          </a:prstGeom>
        </p:spPr>
      </p:pic>
    </p:spTree>
    <p:extLst>
      <p:ext uri="{BB962C8B-B14F-4D97-AF65-F5344CB8AC3E}">
        <p14:creationId xmlns:p14="http://schemas.microsoft.com/office/powerpoint/2010/main" val="20748211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5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300" name="Google Shape;300;p17"/>
          <p:cNvSpPr txBox="1"/>
          <p:nvPr/>
        </p:nvSpPr>
        <p:spPr>
          <a:xfrm>
            <a:off x="779770" y="1534476"/>
            <a:ext cx="10632460"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Step 3b. Collect country-specific data (Technology specifications &amp; Costs)</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0"/>
              </a:spcBef>
              <a:spcAft>
                <a:spcPts val="0"/>
              </a:spcAft>
              <a:buClr>
                <a:schemeClr val="dk1"/>
              </a:buClr>
              <a:buSzPts val="10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1000"/>
              </a:spcBef>
              <a:spcAft>
                <a:spcPts val="0"/>
              </a:spcAft>
              <a:buClr>
                <a:schemeClr val="dk1"/>
              </a:buClr>
              <a:buSzPts val="27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p:txBody>
      </p:sp>
      <p:graphicFrame>
        <p:nvGraphicFramePr>
          <p:cNvPr id="301" name="Google Shape;301;p17"/>
          <p:cNvGraphicFramePr/>
          <p:nvPr>
            <p:extLst>
              <p:ext uri="{D42A27DB-BD31-4B8C-83A1-F6EECF244321}">
                <p14:modId xmlns:p14="http://schemas.microsoft.com/office/powerpoint/2010/main" val="415681266"/>
              </p:ext>
            </p:extLst>
          </p:nvPr>
        </p:nvGraphicFramePr>
        <p:xfrm>
          <a:off x="2716769" y="1931275"/>
          <a:ext cx="6245668" cy="4080916"/>
        </p:xfrm>
        <a:graphic>
          <a:graphicData uri="http://schemas.openxmlformats.org/drawingml/2006/table">
            <a:tbl>
              <a:tblPr firstRow="1" firstCol="1" bandRow="1">
                <a:noFill/>
              </a:tblPr>
              <a:tblGrid>
                <a:gridCol w="852500">
                  <a:extLst>
                    <a:ext uri="{9D8B030D-6E8A-4147-A177-3AD203B41FA5}">
                      <a16:colId xmlns:a16="http://schemas.microsoft.com/office/drawing/2014/main" val="20000"/>
                    </a:ext>
                  </a:extLst>
                </a:gridCol>
                <a:gridCol w="696098">
                  <a:extLst>
                    <a:ext uri="{9D8B030D-6E8A-4147-A177-3AD203B41FA5}">
                      <a16:colId xmlns:a16="http://schemas.microsoft.com/office/drawing/2014/main" val="20001"/>
                    </a:ext>
                  </a:extLst>
                </a:gridCol>
                <a:gridCol w="791596">
                  <a:extLst>
                    <a:ext uri="{9D8B030D-6E8A-4147-A177-3AD203B41FA5}">
                      <a16:colId xmlns:a16="http://schemas.microsoft.com/office/drawing/2014/main" val="20002"/>
                    </a:ext>
                  </a:extLst>
                </a:gridCol>
                <a:gridCol w="913381">
                  <a:extLst>
                    <a:ext uri="{9D8B030D-6E8A-4147-A177-3AD203B41FA5}">
                      <a16:colId xmlns:a16="http://schemas.microsoft.com/office/drawing/2014/main" val="20003"/>
                    </a:ext>
                  </a:extLst>
                </a:gridCol>
                <a:gridCol w="704451">
                  <a:extLst>
                    <a:ext uri="{9D8B030D-6E8A-4147-A177-3AD203B41FA5}">
                      <a16:colId xmlns:a16="http://schemas.microsoft.com/office/drawing/2014/main" val="20004"/>
                    </a:ext>
                  </a:extLst>
                </a:gridCol>
                <a:gridCol w="674135">
                  <a:extLst>
                    <a:ext uri="{9D8B030D-6E8A-4147-A177-3AD203B41FA5}">
                      <a16:colId xmlns:a16="http://schemas.microsoft.com/office/drawing/2014/main" val="20005"/>
                    </a:ext>
                  </a:extLst>
                </a:gridCol>
                <a:gridCol w="1065483">
                  <a:extLst>
                    <a:ext uri="{9D8B030D-6E8A-4147-A177-3AD203B41FA5}">
                      <a16:colId xmlns:a16="http://schemas.microsoft.com/office/drawing/2014/main" val="20006"/>
                    </a:ext>
                  </a:extLst>
                </a:gridCol>
                <a:gridCol w="548024">
                  <a:extLst>
                    <a:ext uri="{9D8B030D-6E8A-4147-A177-3AD203B41FA5}">
                      <a16:colId xmlns:a16="http://schemas.microsoft.com/office/drawing/2014/main" val="20007"/>
                    </a:ext>
                  </a:extLst>
                </a:gridCol>
              </a:tblGrid>
              <a:tr h="709726">
                <a:tc>
                  <a:txBody>
                    <a:bodyPr/>
                    <a:lstStyle/>
                    <a:p>
                      <a:pPr marL="0" marR="0" lvl="0" indent="0" algn="ctr" rtl="0">
                        <a:lnSpc>
                          <a:spcPct val="107000"/>
                        </a:lnSpc>
                        <a:spcBef>
                          <a:spcPts val="0"/>
                        </a:spcBef>
                        <a:spcAft>
                          <a:spcPts val="0"/>
                        </a:spcAft>
                        <a:buNone/>
                      </a:pPr>
                      <a:r>
                        <a:rPr lang="en-US" sz="1100" u="none" strike="noStrike" cap="none" dirty="0"/>
                        <a:t>Plant type</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100" u="none" strike="noStrike" cap="none" dirty="0"/>
                        <a:t>Typical Plant capacity  (kW)</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100" u="none" strike="noStrike" cap="none" dirty="0"/>
                        <a:t>Investment cost ($/kW)</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100" u="none" strike="noStrike" cap="none" dirty="0"/>
                        <a:t>O&amp;M costs (% of investment cost/year)</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100" u="none" strike="noStrike" cap="none" dirty="0"/>
                        <a:t>Fuel cost $/</a:t>
                      </a:r>
                      <a:r>
                        <a:rPr lang="en-GB" sz="1100" u="none" strike="noStrike" cap="none" noProof="0" dirty="0"/>
                        <a:t>litre</a:t>
                      </a:r>
                      <a:r>
                        <a:rPr lang="en-US" sz="1100" u="none" strike="noStrike" cap="none" dirty="0"/>
                        <a:t> </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100" u="none" strike="noStrike" cap="none" dirty="0"/>
                        <a:t>Efficiency</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100" u="none" strike="noStrike" cap="none" dirty="0"/>
                        <a:t>Capacity factor</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100" u="none" strike="noStrike" cap="none" dirty="0"/>
                        <a:t>Life (years)</a:t>
                      </a:r>
                      <a:endParaRPr sz="1400" u="none" strike="noStrike" cap="none" dirty="0">
                        <a:latin typeface="Calibri"/>
                        <a:ea typeface="Calibri"/>
                        <a:cs typeface="Calibri"/>
                        <a:sym typeface="Calibri"/>
                      </a:endParaRPr>
                    </a:p>
                  </a:txBody>
                  <a:tcPr marL="62870" marR="62870" marT="0" marB="0" anchor="ctr"/>
                </a:tc>
                <a:extLst>
                  <a:ext uri="{0D108BD9-81ED-4DB2-BD59-A6C34878D82A}">
                    <a16:rowId xmlns:a16="http://schemas.microsoft.com/office/drawing/2014/main" val="10000"/>
                  </a:ext>
                </a:extLst>
              </a:tr>
              <a:tr h="509342">
                <a:tc>
                  <a:txBody>
                    <a:bodyPr/>
                    <a:lstStyle/>
                    <a:p>
                      <a:pPr marL="0" marR="0" lvl="0" indent="0" algn="ctr" rtl="0">
                        <a:lnSpc>
                          <a:spcPct val="107000"/>
                        </a:lnSpc>
                        <a:spcBef>
                          <a:spcPts val="0"/>
                        </a:spcBef>
                        <a:spcAft>
                          <a:spcPts val="0"/>
                        </a:spcAft>
                        <a:buNone/>
                      </a:pPr>
                      <a:r>
                        <a:rPr lang="en-US" sz="1000" u="none" strike="noStrike" cap="none" dirty="0"/>
                        <a:t>Diesel Genset </a:t>
                      </a:r>
                      <a:endParaRPr sz="1400" u="none" strike="noStrike" cap="none" dirty="0"/>
                    </a:p>
                    <a:p>
                      <a:pPr marL="0" marR="0" lvl="0" indent="0" algn="ctr" rtl="0">
                        <a:lnSpc>
                          <a:spcPct val="107000"/>
                        </a:lnSpc>
                        <a:spcBef>
                          <a:spcPts val="200"/>
                        </a:spcBef>
                        <a:spcAft>
                          <a:spcPts val="0"/>
                        </a:spcAft>
                        <a:buNone/>
                      </a:pPr>
                      <a:r>
                        <a:rPr lang="en-US" sz="1000" u="none" strike="noStrike" cap="none" dirty="0"/>
                        <a:t>Mini-Grid</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b="0" u="none" strike="noStrike" cap="none" dirty="0"/>
                        <a:t>721</a:t>
                      </a:r>
                      <a:endParaRPr sz="1400" b="1" u="none" strike="noStrike" cap="none" baseline="30000"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0.50</a:t>
                      </a:r>
                      <a:endParaRPr sz="1400" b="0" u="none" strike="noStrike" cap="none" dirty="0">
                        <a:solidFill>
                          <a:schemeClr val="dk1"/>
                        </a:solidFill>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33%</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400" u="none" strike="noStrike" cap="none" dirty="0">
                        <a:latin typeface="Calibri"/>
                        <a:ea typeface="Calibri"/>
                        <a:cs typeface="Calibri"/>
                        <a:sym typeface="Calibri"/>
                      </a:endParaRPr>
                    </a:p>
                  </a:txBody>
                  <a:tcPr marL="62870" marR="62870" marT="0" marB="0" anchor="ctr"/>
                </a:tc>
                <a:extLst>
                  <a:ext uri="{0D108BD9-81ED-4DB2-BD59-A6C34878D82A}">
                    <a16:rowId xmlns:a16="http://schemas.microsoft.com/office/drawing/2014/main" val="10001"/>
                  </a:ext>
                </a:extLst>
              </a:tr>
              <a:tr h="366046">
                <a:tc>
                  <a:txBody>
                    <a:bodyPr/>
                    <a:lstStyle/>
                    <a:p>
                      <a:pPr marL="0" marR="0" lvl="0" indent="0" algn="ctr" rtl="0">
                        <a:lnSpc>
                          <a:spcPct val="107000"/>
                        </a:lnSpc>
                        <a:spcBef>
                          <a:spcPts val="0"/>
                        </a:spcBef>
                        <a:spcAft>
                          <a:spcPts val="0"/>
                        </a:spcAft>
                        <a:buNone/>
                      </a:pPr>
                      <a:r>
                        <a:rPr lang="en-US" sz="1000" u="none" strike="noStrike" cap="none" dirty="0"/>
                        <a:t>Small Hydro</a:t>
                      </a:r>
                      <a:endParaRPr sz="1400" u="none" strike="noStrike" cap="none" dirty="0"/>
                    </a:p>
                    <a:p>
                      <a:pPr marL="0" marR="0" lvl="0" indent="0" algn="ctr" rtl="0">
                        <a:lnSpc>
                          <a:spcPct val="107000"/>
                        </a:lnSpc>
                        <a:spcBef>
                          <a:spcPts val="200"/>
                        </a:spcBef>
                        <a:spcAft>
                          <a:spcPts val="0"/>
                        </a:spcAft>
                        <a:buNone/>
                      </a:pPr>
                      <a:r>
                        <a:rPr lang="en-US" sz="1000" u="none" strike="noStrike" cap="none" dirty="0"/>
                        <a:t>Mini-Grid</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1000</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5,000</a:t>
                      </a:r>
                      <a:endParaRPr sz="1400" b="1" u="none" strike="noStrike" cap="none" baseline="30000"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2%</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400" b="0" u="none" strike="noStrike" cap="none" dirty="0">
                        <a:solidFill>
                          <a:schemeClr val="dk1"/>
                        </a:solidFill>
                        <a:latin typeface="Calibri"/>
                        <a:ea typeface="Calibri"/>
                        <a:cs typeface="Calibri"/>
                        <a:sym typeface="Calibri"/>
                      </a:endParaRPr>
                    </a:p>
                  </a:txBody>
                  <a:tcPr marL="62870" marR="62870" marT="0" marB="0"/>
                </a:tc>
                <a:tc>
                  <a:txBody>
                    <a:bodyPr/>
                    <a:lstStyle/>
                    <a:p>
                      <a:pPr marL="0" marR="0" lvl="0" indent="0" algn="ctr" rtl="0">
                        <a:lnSpc>
                          <a:spcPct val="107000"/>
                        </a:lnSpc>
                        <a:spcBef>
                          <a:spcPts val="0"/>
                        </a:spcBef>
                        <a:spcAft>
                          <a:spcPts val="0"/>
                        </a:spcAft>
                        <a:buNone/>
                      </a:pPr>
                      <a:r>
                        <a:rPr lang="en-US" sz="1000" u="none" strike="noStrike" cap="none" dirty="0"/>
                        <a:t>-</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30</a:t>
                      </a:r>
                      <a:endParaRPr sz="1400" u="none" strike="noStrike" cap="none" dirty="0">
                        <a:latin typeface="Calibri"/>
                        <a:ea typeface="Calibri"/>
                        <a:cs typeface="Calibri"/>
                        <a:sym typeface="Calibri"/>
                      </a:endParaRPr>
                    </a:p>
                  </a:txBody>
                  <a:tcPr marL="62870" marR="62870" marT="0" marB="0" anchor="ctr"/>
                </a:tc>
                <a:extLst>
                  <a:ext uri="{0D108BD9-81ED-4DB2-BD59-A6C34878D82A}">
                    <a16:rowId xmlns:a16="http://schemas.microsoft.com/office/drawing/2014/main" val="10002"/>
                  </a:ext>
                </a:extLst>
              </a:tr>
              <a:tr h="680160">
                <a:tc>
                  <a:txBody>
                    <a:bodyPr/>
                    <a:lstStyle/>
                    <a:p>
                      <a:pPr marL="0" marR="0" lvl="0" indent="0" algn="ctr" rtl="0">
                        <a:lnSpc>
                          <a:spcPct val="107000"/>
                        </a:lnSpc>
                        <a:spcBef>
                          <a:spcPts val="0"/>
                        </a:spcBef>
                        <a:spcAft>
                          <a:spcPts val="0"/>
                        </a:spcAft>
                        <a:buNone/>
                      </a:pPr>
                      <a:r>
                        <a:rPr lang="en-US" sz="1000" u="none" strike="noStrike" cap="none" dirty="0"/>
                        <a:t>Solar PV</a:t>
                      </a:r>
                      <a:endParaRPr sz="1400" u="none" strike="noStrike" cap="none" dirty="0"/>
                    </a:p>
                    <a:p>
                      <a:pPr marL="0" marR="0" lvl="0" indent="0" algn="ctr" rtl="0">
                        <a:lnSpc>
                          <a:spcPct val="107000"/>
                        </a:lnSpc>
                        <a:spcBef>
                          <a:spcPts val="200"/>
                        </a:spcBef>
                        <a:spcAft>
                          <a:spcPts val="0"/>
                        </a:spcAft>
                        <a:buNone/>
                      </a:pPr>
                      <a:r>
                        <a:rPr lang="en-US" sz="1000" u="none" strike="noStrike" cap="none" dirty="0"/>
                        <a:t>Mini-Grid</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3,200</a:t>
                      </a:r>
                      <a:endParaRPr sz="1400" b="1" u="none" strike="noStrike" cap="none" baseline="30000" dirty="0"/>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400" b="0" u="none" strike="noStrike" cap="none" dirty="0">
                        <a:solidFill>
                          <a:schemeClr val="dk1"/>
                        </a:solidFill>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Obtained for each grid point depending on solar availability</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20</a:t>
                      </a:r>
                      <a:endParaRPr sz="1400" u="none" strike="noStrike" cap="none" dirty="0">
                        <a:latin typeface="Calibri"/>
                        <a:ea typeface="Calibri"/>
                        <a:cs typeface="Calibri"/>
                        <a:sym typeface="Calibri"/>
                      </a:endParaRPr>
                    </a:p>
                  </a:txBody>
                  <a:tcPr marL="62870" marR="62870" marT="0" marB="0" anchor="ctr"/>
                </a:tc>
                <a:extLst>
                  <a:ext uri="{0D108BD9-81ED-4DB2-BD59-A6C34878D82A}">
                    <a16:rowId xmlns:a16="http://schemas.microsoft.com/office/drawing/2014/main" val="10003"/>
                  </a:ext>
                </a:extLst>
              </a:tr>
              <a:tr h="680160">
                <a:tc>
                  <a:txBody>
                    <a:bodyPr/>
                    <a:lstStyle/>
                    <a:p>
                      <a:pPr marL="0" marR="0" lvl="0" indent="0" algn="ctr" rtl="0">
                        <a:lnSpc>
                          <a:spcPct val="107000"/>
                        </a:lnSpc>
                        <a:spcBef>
                          <a:spcPts val="0"/>
                        </a:spcBef>
                        <a:spcAft>
                          <a:spcPts val="0"/>
                        </a:spcAft>
                        <a:buNone/>
                      </a:pPr>
                      <a:r>
                        <a:rPr lang="en-US" sz="1000" u="none" strike="noStrike" cap="none" dirty="0"/>
                        <a:t>Wind Turbines </a:t>
                      </a:r>
                      <a:endParaRPr sz="1400" u="none" strike="noStrike" cap="none" dirty="0"/>
                    </a:p>
                    <a:p>
                      <a:pPr marL="0" marR="0" lvl="0" indent="0" algn="ctr" rtl="0">
                        <a:lnSpc>
                          <a:spcPct val="107000"/>
                        </a:lnSpc>
                        <a:spcBef>
                          <a:spcPts val="200"/>
                        </a:spcBef>
                        <a:spcAft>
                          <a:spcPts val="0"/>
                        </a:spcAft>
                        <a:buNone/>
                      </a:pPr>
                      <a:r>
                        <a:rPr lang="en-US" sz="1000" u="none" strike="noStrike" cap="none" dirty="0"/>
                        <a:t>Mini-Grid</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3,000</a:t>
                      </a:r>
                      <a:endParaRPr sz="1400" b="1" u="none" strike="noStrike" cap="none" baseline="30000" dirty="0"/>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2%</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400" b="0" u="none" strike="noStrike" cap="none" dirty="0">
                        <a:solidFill>
                          <a:schemeClr val="dk1"/>
                        </a:solidFill>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Obtained for each grid point depending on wind availability</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20</a:t>
                      </a:r>
                      <a:endParaRPr sz="1400" u="none" strike="noStrike" cap="none" dirty="0">
                        <a:latin typeface="Calibri"/>
                        <a:ea typeface="Calibri"/>
                        <a:cs typeface="Calibri"/>
                        <a:sym typeface="Calibri"/>
                      </a:endParaRPr>
                    </a:p>
                  </a:txBody>
                  <a:tcPr marL="62870" marR="62870" marT="0" marB="0" anchor="ctr"/>
                </a:tc>
                <a:extLst>
                  <a:ext uri="{0D108BD9-81ED-4DB2-BD59-A6C34878D82A}">
                    <a16:rowId xmlns:a16="http://schemas.microsoft.com/office/drawing/2014/main" val="10004"/>
                  </a:ext>
                </a:extLst>
              </a:tr>
              <a:tr h="455322">
                <a:tc>
                  <a:txBody>
                    <a:bodyPr/>
                    <a:lstStyle/>
                    <a:p>
                      <a:pPr marL="0" marR="0" lvl="0" indent="0" algn="ctr" rtl="0">
                        <a:lnSpc>
                          <a:spcPct val="107000"/>
                        </a:lnSpc>
                        <a:spcBef>
                          <a:spcPts val="0"/>
                        </a:spcBef>
                        <a:spcAft>
                          <a:spcPts val="0"/>
                        </a:spcAft>
                        <a:buNone/>
                      </a:pPr>
                      <a:r>
                        <a:rPr lang="en-US" sz="1000" u="none" strike="noStrike" cap="none" dirty="0"/>
                        <a:t>Diesel Genset</a:t>
                      </a:r>
                      <a:endParaRPr sz="1400" u="none" strike="noStrike" cap="none" dirty="0"/>
                    </a:p>
                    <a:p>
                      <a:pPr marL="0" marR="0" lvl="0" indent="0" algn="ctr" rtl="0">
                        <a:lnSpc>
                          <a:spcPct val="107000"/>
                        </a:lnSpc>
                        <a:spcBef>
                          <a:spcPts val="200"/>
                        </a:spcBef>
                        <a:spcAft>
                          <a:spcPts val="0"/>
                        </a:spcAft>
                        <a:buNone/>
                      </a:pPr>
                      <a:r>
                        <a:rPr lang="en-US" sz="1000" u="none" strike="noStrike" cap="none" dirty="0"/>
                        <a:t>Stand-Alone</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938</a:t>
                      </a:r>
                      <a:endParaRPr sz="1400" b="1" u="none" strike="noStrike" cap="none" baseline="30000"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0.50</a:t>
                      </a:r>
                      <a:endParaRPr sz="1400" b="0" u="none" strike="noStrike" cap="none" dirty="0">
                        <a:solidFill>
                          <a:schemeClr val="dk1"/>
                        </a:solidFill>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28%</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400" u="none" strike="noStrike" cap="none" dirty="0">
                        <a:latin typeface="Calibri"/>
                        <a:ea typeface="Calibri"/>
                        <a:cs typeface="Calibri"/>
                        <a:sym typeface="Calibri"/>
                      </a:endParaRPr>
                    </a:p>
                  </a:txBody>
                  <a:tcPr marL="62870" marR="62870" marT="0" marB="0" anchor="ctr"/>
                </a:tc>
                <a:extLst>
                  <a:ext uri="{0D108BD9-81ED-4DB2-BD59-A6C34878D82A}">
                    <a16:rowId xmlns:a16="http://schemas.microsoft.com/office/drawing/2014/main" val="10005"/>
                  </a:ext>
                </a:extLst>
              </a:tr>
              <a:tr h="680160">
                <a:tc>
                  <a:txBody>
                    <a:bodyPr/>
                    <a:lstStyle/>
                    <a:p>
                      <a:pPr marL="0" marR="0" lvl="0" indent="0" algn="ctr" rtl="0">
                        <a:lnSpc>
                          <a:spcPct val="107000"/>
                        </a:lnSpc>
                        <a:spcBef>
                          <a:spcPts val="0"/>
                        </a:spcBef>
                        <a:spcAft>
                          <a:spcPts val="0"/>
                        </a:spcAft>
                        <a:buNone/>
                      </a:pPr>
                      <a:r>
                        <a:rPr lang="en-US" sz="1000" u="none" strike="noStrike" cap="none" dirty="0"/>
                        <a:t>Solar PV</a:t>
                      </a:r>
                      <a:endParaRPr sz="1400" u="none" strike="noStrike" cap="none" dirty="0"/>
                    </a:p>
                    <a:p>
                      <a:pPr marL="0" marR="0" lvl="0" indent="0" algn="ctr" rtl="0">
                        <a:lnSpc>
                          <a:spcPct val="107000"/>
                        </a:lnSpc>
                        <a:spcBef>
                          <a:spcPts val="200"/>
                        </a:spcBef>
                        <a:spcAft>
                          <a:spcPts val="0"/>
                        </a:spcAft>
                        <a:buNone/>
                      </a:pPr>
                      <a:r>
                        <a:rPr lang="en-US" sz="1000" u="none" strike="noStrike" cap="none" dirty="0"/>
                        <a:t>Stand-Alone</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0.4</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5,500</a:t>
                      </a:r>
                      <a:endParaRPr sz="1400" u="none" strike="noStrike" cap="none" dirty="0"/>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1.2%</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b="1" u="none" strike="noStrike" cap="none" dirty="0"/>
                        <a:t>-</a:t>
                      </a:r>
                      <a:endParaRPr sz="1400" b="1"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Obtained for each grid point depending on solar availability</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400" u="none" strike="noStrike" cap="none" dirty="0">
                        <a:latin typeface="Calibri"/>
                        <a:ea typeface="Calibri"/>
                        <a:cs typeface="Calibri"/>
                        <a:sym typeface="Calibri"/>
                      </a:endParaRPr>
                    </a:p>
                  </a:txBody>
                  <a:tcPr marL="62870" marR="62870" marT="0" marB="0" anchor="ctr"/>
                </a:tc>
                <a:extLst>
                  <a:ext uri="{0D108BD9-81ED-4DB2-BD59-A6C34878D82A}">
                    <a16:rowId xmlns:a16="http://schemas.microsoft.com/office/drawing/2014/main" val="10006"/>
                  </a:ext>
                </a:extLst>
              </a:tr>
            </a:tbl>
          </a:graphicData>
        </a:graphic>
      </p:graphicFrame>
      <p:sp>
        <p:nvSpPr>
          <p:cNvPr id="9" name="Title 1"/>
          <p:cNvSpPr txBox="1">
            <a:spLocks/>
          </p:cNvSpPr>
          <p:nvPr/>
        </p:nvSpPr>
        <p:spPr>
          <a:xfrm>
            <a:off x="838200" y="235834"/>
            <a:ext cx="52578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5.1 The Seven step methodology</a:t>
            </a:r>
            <a:endParaRPr lang="en-GB" dirty="0"/>
          </a:p>
        </p:txBody>
      </p:sp>
      <p:sp>
        <p:nvSpPr>
          <p:cNvPr id="5" name="Rectangle 4"/>
          <p:cNvSpPr/>
          <p:nvPr/>
        </p:nvSpPr>
        <p:spPr>
          <a:xfrm>
            <a:off x="2606040" y="6123656"/>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6" name="TextBox 2"/>
          <p:cNvSpPr txBox="1"/>
          <p:nvPr/>
        </p:nvSpPr>
        <p:spPr>
          <a:xfrm>
            <a:off x="4932913" y="6114736"/>
            <a:ext cx="4266326"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EBA5BB56-8B85-B043-BDEF-84ABFE2BEEDB}"/>
              </a:ext>
            </a:extLst>
          </p:cNvPr>
          <p:cNvSpPr/>
          <p:nvPr/>
        </p:nvSpPr>
        <p:spPr>
          <a:xfrm>
            <a:off x="6234885" y="42085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7.mp3" descr="Track1_Lecture5_Slide7.mp3">
            <a:hlinkClick r:id="" action="ppaction://media"/>
            <a:extLst>
              <a:ext uri="{FF2B5EF4-FFF2-40B4-BE49-F238E27FC236}">
                <a16:creationId xmlns:a16="http://schemas.microsoft.com/office/drawing/2014/main" id="{E3C2215C-1204-4A45-8968-D5573450E9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02044" y="492215"/>
            <a:ext cx="812800" cy="812800"/>
          </a:xfrm>
          <a:prstGeom prst="rect">
            <a:avLst/>
          </a:prstGeom>
        </p:spPr>
      </p:pic>
    </p:spTree>
    <p:extLst>
      <p:ext uri="{BB962C8B-B14F-4D97-AF65-F5344CB8AC3E}">
        <p14:creationId xmlns:p14="http://schemas.microsoft.com/office/powerpoint/2010/main" val="36287922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9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5.1 References</a:t>
            </a:r>
          </a:p>
        </p:txBody>
      </p:sp>
      <p:sp>
        <p:nvSpPr>
          <p:cNvPr id="2" name="Rectangle 1"/>
          <p:cNvSpPr/>
          <p:nvPr/>
        </p:nvSpPr>
        <p:spPr>
          <a:xfrm>
            <a:off x="935983" y="1482482"/>
            <a:ext cx="5144124" cy="1754326"/>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3: Application of GIS in electrification analysis in the OnSSET tool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https://onsset.github.io/teaching_kit/courses/module_2/Lecture%203/</a:t>
            </a:r>
            <a:r>
              <a:rPr lang="sv-SE" dirty="0">
                <a:latin typeface="Open Sans" panose="020B0606030504020204" pitchFamily="34" charset="0"/>
                <a:ea typeface="Open Sans" panose="020B0606030504020204" pitchFamily="34" charset="0"/>
                <a:cs typeface="Open Sans" panose="020B0606030504020204" pitchFamily="34" charset="0"/>
              </a:rPr>
              <a:t>   (accessed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3419639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300" name="Google Shape;300;p17"/>
          <p:cNvSpPr txBox="1"/>
          <p:nvPr/>
        </p:nvSpPr>
        <p:spPr>
          <a:xfrm>
            <a:off x="779770" y="1534476"/>
            <a:ext cx="10632460"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Step 3b. Collect country-specific data (Technology specifications &amp; Costs)</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0"/>
              </a:spcBef>
              <a:spcAft>
                <a:spcPts val="0"/>
              </a:spcAft>
              <a:buClr>
                <a:schemeClr val="dk1"/>
              </a:buClr>
              <a:buSzPts val="10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1000"/>
              </a:spcBef>
              <a:spcAft>
                <a:spcPts val="0"/>
              </a:spcAft>
              <a:buClr>
                <a:schemeClr val="dk1"/>
              </a:buClr>
              <a:buSzPts val="27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p:txBody>
      </p:sp>
      <p:graphicFrame>
        <p:nvGraphicFramePr>
          <p:cNvPr id="301" name="Google Shape;301;p17"/>
          <p:cNvGraphicFramePr/>
          <p:nvPr>
            <p:extLst>
              <p:ext uri="{D42A27DB-BD31-4B8C-83A1-F6EECF244321}">
                <p14:modId xmlns:p14="http://schemas.microsoft.com/office/powerpoint/2010/main" val="1143837778"/>
              </p:ext>
            </p:extLst>
          </p:nvPr>
        </p:nvGraphicFramePr>
        <p:xfrm>
          <a:off x="2220311" y="1931275"/>
          <a:ext cx="6228746" cy="4107306"/>
        </p:xfrm>
        <a:graphic>
          <a:graphicData uri="http://schemas.openxmlformats.org/drawingml/2006/table">
            <a:tbl>
              <a:tblPr firstRow="1" firstCol="1" bandRow="1">
                <a:noFill/>
              </a:tblPr>
              <a:tblGrid>
                <a:gridCol w="850191">
                  <a:extLst>
                    <a:ext uri="{9D8B030D-6E8A-4147-A177-3AD203B41FA5}">
                      <a16:colId xmlns:a16="http://schemas.microsoft.com/office/drawing/2014/main" val="20000"/>
                    </a:ext>
                  </a:extLst>
                </a:gridCol>
                <a:gridCol w="694211">
                  <a:extLst>
                    <a:ext uri="{9D8B030D-6E8A-4147-A177-3AD203B41FA5}">
                      <a16:colId xmlns:a16="http://schemas.microsoft.com/office/drawing/2014/main" val="20001"/>
                    </a:ext>
                  </a:extLst>
                </a:gridCol>
                <a:gridCol w="789451">
                  <a:extLst>
                    <a:ext uri="{9D8B030D-6E8A-4147-A177-3AD203B41FA5}">
                      <a16:colId xmlns:a16="http://schemas.microsoft.com/office/drawing/2014/main" val="20002"/>
                    </a:ext>
                  </a:extLst>
                </a:gridCol>
                <a:gridCol w="910907">
                  <a:extLst>
                    <a:ext uri="{9D8B030D-6E8A-4147-A177-3AD203B41FA5}">
                      <a16:colId xmlns:a16="http://schemas.microsoft.com/office/drawing/2014/main" val="20003"/>
                    </a:ext>
                  </a:extLst>
                </a:gridCol>
                <a:gridCol w="702542">
                  <a:extLst>
                    <a:ext uri="{9D8B030D-6E8A-4147-A177-3AD203B41FA5}">
                      <a16:colId xmlns:a16="http://schemas.microsoft.com/office/drawing/2014/main" val="20004"/>
                    </a:ext>
                  </a:extLst>
                </a:gridCol>
                <a:gridCol w="672308">
                  <a:extLst>
                    <a:ext uri="{9D8B030D-6E8A-4147-A177-3AD203B41FA5}">
                      <a16:colId xmlns:a16="http://schemas.microsoft.com/office/drawing/2014/main" val="20005"/>
                    </a:ext>
                  </a:extLst>
                </a:gridCol>
                <a:gridCol w="1062596">
                  <a:extLst>
                    <a:ext uri="{9D8B030D-6E8A-4147-A177-3AD203B41FA5}">
                      <a16:colId xmlns:a16="http://schemas.microsoft.com/office/drawing/2014/main" val="20006"/>
                    </a:ext>
                  </a:extLst>
                </a:gridCol>
                <a:gridCol w="546540">
                  <a:extLst>
                    <a:ext uri="{9D8B030D-6E8A-4147-A177-3AD203B41FA5}">
                      <a16:colId xmlns:a16="http://schemas.microsoft.com/office/drawing/2014/main" val="20007"/>
                    </a:ext>
                  </a:extLst>
                </a:gridCol>
              </a:tblGrid>
              <a:tr h="714315">
                <a:tc>
                  <a:txBody>
                    <a:bodyPr/>
                    <a:lstStyle/>
                    <a:p>
                      <a:pPr marL="0" marR="0" lvl="0" indent="0" algn="ctr" rtl="0">
                        <a:lnSpc>
                          <a:spcPct val="107000"/>
                        </a:lnSpc>
                        <a:spcBef>
                          <a:spcPts val="0"/>
                        </a:spcBef>
                        <a:spcAft>
                          <a:spcPts val="0"/>
                        </a:spcAft>
                        <a:buNone/>
                      </a:pPr>
                      <a:r>
                        <a:rPr lang="en-US" sz="1100" u="none" strike="noStrike" cap="none" dirty="0"/>
                        <a:t>Plant type</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100" u="none" strike="noStrike" cap="none" dirty="0"/>
                        <a:t>Typical Plant capacity  (kW)</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100" u="none" strike="noStrike" cap="none" dirty="0"/>
                        <a:t>Investment cost ($/kW)</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100" u="none" strike="noStrike" cap="none" dirty="0"/>
                        <a:t>O&amp;M costs (% of investment cost/year)</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100" u="none" strike="noStrike" cap="none" dirty="0"/>
                        <a:t>Fuel cost $/litre </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100" u="none" strike="noStrike" cap="none" dirty="0"/>
                        <a:t>Efficiency</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100" u="none" strike="noStrike" cap="none" dirty="0"/>
                        <a:t>Capacity factor</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100" u="none" strike="noStrike" cap="none" dirty="0"/>
                        <a:t>Life (years)</a:t>
                      </a:r>
                      <a:endParaRPr sz="1500" u="none" strike="noStrike" cap="none" dirty="0">
                        <a:latin typeface="Calibri"/>
                        <a:ea typeface="Calibri"/>
                        <a:cs typeface="Calibri"/>
                        <a:sym typeface="Calibri"/>
                      </a:endParaRPr>
                    </a:p>
                  </a:txBody>
                  <a:tcPr marL="63276" marR="63276" marT="0" marB="0" anchor="ctr"/>
                </a:tc>
                <a:extLst>
                  <a:ext uri="{0D108BD9-81ED-4DB2-BD59-A6C34878D82A}">
                    <a16:rowId xmlns:a16="http://schemas.microsoft.com/office/drawing/2014/main" val="10000"/>
                  </a:ext>
                </a:extLst>
              </a:tr>
              <a:tr h="512636">
                <a:tc>
                  <a:txBody>
                    <a:bodyPr/>
                    <a:lstStyle/>
                    <a:p>
                      <a:pPr marL="0" marR="0" lvl="0" indent="0" algn="ctr" rtl="0">
                        <a:lnSpc>
                          <a:spcPct val="107000"/>
                        </a:lnSpc>
                        <a:spcBef>
                          <a:spcPts val="0"/>
                        </a:spcBef>
                        <a:spcAft>
                          <a:spcPts val="0"/>
                        </a:spcAft>
                        <a:buNone/>
                      </a:pPr>
                      <a:r>
                        <a:rPr lang="en-US" sz="1000" u="none" strike="noStrike" cap="none" dirty="0"/>
                        <a:t>Diesel Genset </a:t>
                      </a:r>
                      <a:endParaRPr sz="1500" u="none" strike="noStrike" cap="none" dirty="0"/>
                    </a:p>
                    <a:p>
                      <a:pPr marL="0" marR="0" lvl="0" indent="0" algn="ctr" rtl="0">
                        <a:lnSpc>
                          <a:spcPct val="107000"/>
                        </a:lnSpc>
                        <a:spcBef>
                          <a:spcPts val="200"/>
                        </a:spcBef>
                        <a:spcAft>
                          <a:spcPts val="0"/>
                        </a:spcAft>
                        <a:buNone/>
                      </a:pPr>
                      <a:r>
                        <a:rPr lang="en-US" sz="1000" u="none" strike="noStrike" cap="none" dirty="0"/>
                        <a:t>Mini-Grid</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b="0" u="none" strike="noStrike" cap="none" dirty="0"/>
                        <a:t>721</a:t>
                      </a:r>
                      <a:endParaRPr sz="1500" b="1" u="none" strike="noStrike" cap="none" baseline="30000"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0.50</a:t>
                      </a:r>
                      <a:endParaRPr sz="1500" b="0" u="none" strike="noStrike" cap="none" dirty="0">
                        <a:solidFill>
                          <a:schemeClr val="dk1"/>
                        </a:solidFill>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33%</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500" u="none" strike="noStrike" cap="none" dirty="0">
                        <a:latin typeface="Calibri"/>
                        <a:ea typeface="Calibri"/>
                        <a:cs typeface="Calibri"/>
                        <a:sym typeface="Calibri"/>
                      </a:endParaRPr>
                    </a:p>
                  </a:txBody>
                  <a:tcPr marL="63276" marR="63276" marT="0" marB="0" anchor="ctr"/>
                </a:tc>
                <a:extLst>
                  <a:ext uri="{0D108BD9-81ED-4DB2-BD59-A6C34878D82A}">
                    <a16:rowId xmlns:a16="http://schemas.microsoft.com/office/drawing/2014/main" val="10001"/>
                  </a:ext>
                </a:extLst>
              </a:tr>
              <a:tr h="368412">
                <a:tc>
                  <a:txBody>
                    <a:bodyPr/>
                    <a:lstStyle/>
                    <a:p>
                      <a:pPr marL="0" marR="0" lvl="0" indent="0" algn="ctr" rtl="0">
                        <a:lnSpc>
                          <a:spcPct val="107000"/>
                        </a:lnSpc>
                        <a:spcBef>
                          <a:spcPts val="0"/>
                        </a:spcBef>
                        <a:spcAft>
                          <a:spcPts val="0"/>
                        </a:spcAft>
                        <a:buNone/>
                      </a:pPr>
                      <a:r>
                        <a:rPr lang="en-US" sz="1000" u="none" strike="noStrike" cap="none" dirty="0"/>
                        <a:t>Small Hydro</a:t>
                      </a:r>
                      <a:endParaRPr sz="1500" u="none" strike="noStrike" cap="none" dirty="0"/>
                    </a:p>
                    <a:p>
                      <a:pPr marL="0" marR="0" lvl="0" indent="0" algn="ctr" rtl="0">
                        <a:lnSpc>
                          <a:spcPct val="107000"/>
                        </a:lnSpc>
                        <a:spcBef>
                          <a:spcPts val="200"/>
                        </a:spcBef>
                        <a:spcAft>
                          <a:spcPts val="0"/>
                        </a:spcAft>
                        <a:buNone/>
                      </a:pPr>
                      <a:r>
                        <a:rPr lang="en-US" sz="1000" u="none" strike="noStrike" cap="none" dirty="0"/>
                        <a:t>Mini-Grid</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1000</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5,000</a:t>
                      </a:r>
                      <a:endParaRPr sz="1500" b="1" u="none" strike="noStrike" cap="none" baseline="30000"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2%</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500" b="0" u="none" strike="noStrike" cap="none" dirty="0">
                        <a:solidFill>
                          <a:schemeClr val="dk1"/>
                        </a:solidFill>
                        <a:latin typeface="Calibri"/>
                        <a:ea typeface="Calibri"/>
                        <a:cs typeface="Calibri"/>
                        <a:sym typeface="Calibri"/>
                      </a:endParaRPr>
                    </a:p>
                  </a:txBody>
                  <a:tcPr marL="63276" marR="63276" marT="0" marB="0"/>
                </a:tc>
                <a:tc>
                  <a:txBody>
                    <a:bodyPr/>
                    <a:lstStyle/>
                    <a:p>
                      <a:pPr marL="0" marR="0" lvl="0" indent="0" algn="ctr" rtl="0">
                        <a:lnSpc>
                          <a:spcPct val="107000"/>
                        </a:lnSpc>
                        <a:spcBef>
                          <a:spcPts val="0"/>
                        </a:spcBef>
                        <a:spcAft>
                          <a:spcPts val="0"/>
                        </a:spcAft>
                        <a:buNone/>
                      </a:pPr>
                      <a:r>
                        <a:rPr lang="en-US" sz="1000" u="none" strike="noStrike" cap="none" dirty="0"/>
                        <a:t>-</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30</a:t>
                      </a:r>
                      <a:endParaRPr sz="1500" u="none" strike="noStrike" cap="none" dirty="0">
                        <a:latin typeface="Calibri"/>
                        <a:ea typeface="Calibri"/>
                        <a:cs typeface="Calibri"/>
                        <a:sym typeface="Calibri"/>
                      </a:endParaRPr>
                    </a:p>
                  </a:txBody>
                  <a:tcPr marL="63276" marR="63276" marT="0" marB="0" anchor="ctr"/>
                </a:tc>
                <a:extLst>
                  <a:ext uri="{0D108BD9-81ED-4DB2-BD59-A6C34878D82A}">
                    <a16:rowId xmlns:a16="http://schemas.microsoft.com/office/drawing/2014/main" val="10002"/>
                  </a:ext>
                </a:extLst>
              </a:tr>
              <a:tr h="684559">
                <a:tc>
                  <a:txBody>
                    <a:bodyPr/>
                    <a:lstStyle/>
                    <a:p>
                      <a:pPr marL="0" marR="0" lvl="0" indent="0" algn="ctr" rtl="0">
                        <a:lnSpc>
                          <a:spcPct val="107000"/>
                        </a:lnSpc>
                        <a:spcBef>
                          <a:spcPts val="0"/>
                        </a:spcBef>
                        <a:spcAft>
                          <a:spcPts val="0"/>
                        </a:spcAft>
                        <a:buNone/>
                      </a:pPr>
                      <a:r>
                        <a:rPr lang="en-US" sz="1000" u="none" strike="noStrike" cap="none" dirty="0"/>
                        <a:t>Solar PV</a:t>
                      </a:r>
                      <a:endParaRPr sz="1500" u="none" strike="noStrike" cap="none" dirty="0"/>
                    </a:p>
                    <a:p>
                      <a:pPr marL="0" marR="0" lvl="0" indent="0" algn="ctr" rtl="0">
                        <a:lnSpc>
                          <a:spcPct val="107000"/>
                        </a:lnSpc>
                        <a:spcBef>
                          <a:spcPts val="200"/>
                        </a:spcBef>
                        <a:spcAft>
                          <a:spcPts val="0"/>
                        </a:spcAft>
                        <a:buNone/>
                      </a:pPr>
                      <a:r>
                        <a:rPr lang="en-US" sz="1000" u="none" strike="noStrike" cap="none" dirty="0"/>
                        <a:t>Mini-Grid</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3,200</a:t>
                      </a:r>
                      <a:endParaRPr sz="1500" b="1" u="none" strike="noStrike" cap="none" baseline="30000" dirty="0"/>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500" b="0" u="none" strike="noStrike" cap="none" dirty="0">
                        <a:solidFill>
                          <a:schemeClr val="dk1"/>
                        </a:solidFill>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Obtained for each grid point depending on solar availability</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20</a:t>
                      </a:r>
                      <a:endParaRPr sz="1500" u="none" strike="noStrike" cap="none" dirty="0">
                        <a:latin typeface="Calibri"/>
                        <a:ea typeface="Calibri"/>
                        <a:cs typeface="Calibri"/>
                        <a:sym typeface="Calibri"/>
                      </a:endParaRPr>
                    </a:p>
                  </a:txBody>
                  <a:tcPr marL="63276" marR="63276" marT="0" marB="0" anchor="ctr"/>
                </a:tc>
                <a:extLst>
                  <a:ext uri="{0D108BD9-81ED-4DB2-BD59-A6C34878D82A}">
                    <a16:rowId xmlns:a16="http://schemas.microsoft.com/office/drawing/2014/main" val="10003"/>
                  </a:ext>
                </a:extLst>
              </a:tr>
              <a:tr h="684559">
                <a:tc>
                  <a:txBody>
                    <a:bodyPr/>
                    <a:lstStyle/>
                    <a:p>
                      <a:pPr marL="0" marR="0" lvl="0" indent="0" algn="ctr" rtl="0">
                        <a:lnSpc>
                          <a:spcPct val="107000"/>
                        </a:lnSpc>
                        <a:spcBef>
                          <a:spcPts val="0"/>
                        </a:spcBef>
                        <a:spcAft>
                          <a:spcPts val="0"/>
                        </a:spcAft>
                        <a:buNone/>
                      </a:pPr>
                      <a:r>
                        <a:rPr lang="en-US" sz="1000" u="none" strike="noStrike" cap="none" dirty="0"/>
                        <a:t>Wind Turbines </a:t>
                      </a:r>
                      <a:endParaRPr sz="1500" u="none" strike="noStrike" cap="none" dirty="0"/>
                    </a:p>
                    <a:p>
                      <a:pPr marL="0" marR="0" lvl="0" indent="0" algn="ctr" rtl="0">
                        <a:lnSpc>
                          <a:spcPct val="107000"/>
                        </a:lnSpc>
                        <a:spcBef>
                          <a:spcPts val="200"/>
                        </a:spcBef>
                        <a:spcAft>
                          <a:spcPts val="0"/>
                        </a:spcAft>
                        <a:buNone/>
                      </a:pPr>
                      <a:r>
                        <a:rPr lang="en-US" sz="1000" u="none" strike="noStrike" cap="none" dirty="0"/>
                        <a:t>Mini-Grid</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3,000</a:t>
                      </a:r>
                      <a:endParaRPr sz="1500" b="1" u="none" strike="noStrike" cap="none" baseline="30000" dirty="0"/>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2%</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500" b="0" u="none" strike="noStrike" cap="none" dirty="0">
                        <a:solidFill>
                          <a:schemeClr val="dk1"/>
                        </a:solidFill>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Obtained for each grid point depending on wind availability</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20</a:t>
                      </a:r>
                      <a:endParaRPr sz="1500" u="none" strike="noStrike" cap="none" dirty="0">
                        <a:latin typeface="Calibri"/>
                        <a:ea typeface="Calibri"/>
                        <a:cs typeface="Calibri"/>
                        <a:sym typeface="Calibri"/>
                      </a:endParaRPr>
                    </a:p>
                  </a:txBody>
                  <a:tcPr marL="63276" marR="63276" marT="0" marB="0" anchor="ctr"/>
                </a:tc>
                <a:extLst>
                  <a:ext uri="{0D108BD9-81ED-4DB2-BD59-A6C34878D82A}">
                    <a16:rowId xmlns:a16="http://schemas.microsoft.com/office/drawing/2014/main" val="10004"/>
                  </a:ext>
                </a:extLst>
              </a:tr>
              <a:tr h="458266">
                <a:tc>
                  <a:txBody>
                    <a:bodyPr/>
                    <a:lstStyle/>
                    <a:p>
                      <a:pPr marL="0" marR="0" lvl="0" indent="0" algn="ctr" rtl="0">
                        <a:lnSpc>
                          <a:spcPct val="107000"/>
                        </a:lnSpc>
                        <a:spcBef>
                          <a:spcPts val="0"/>
                        </a:spcBef>
                        <a:spcAft>
                          <a:spcPts val="0"/>
                        </a:spcAft>
                        <a:buNone/>
                      </a:pPr>
                      <a:r>
                        <a:rPr lang="en-US" sz="1000" u="none" strike="noStrike" cap="none" dirty="0"/>
                        <a:t>Diesel Genset</a:t>
                      </a:r>
                      <a:endParaRPr sz="1500" u="none" strike="noStrike" cap="none" dirty="0"/>
                    </a:p>
                    <a:p>
                      <a:pPr marL="0" marR="0" lvl="0" indent="0" algn="ctr" rtl="0">
                        <a:lnSpc>
                          <a:spcPct val="107000"/>
                        </a:lnSpc>
                        <a:spcBef>
                          <a:spcPts val="200"/>
                        </a:spcBef>
                        <a:spcAft>
                          <a:spcPts val="0"/>
                        </a:spcAft>
                        <a:buNone/>
                      </a:pPr>
                      <a:r>
                        <a:rPr lang="en-US" sz="1000" u="none" strike="noStrike" cap="none" dirty="0"/>
                        <a:t>Stand-Alone</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938</a:t>
                      </a:r>
                      <a:endParaRPr sz="1500" b="1" u="none" strike="noStrike" cap="none" baseline="30000"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0.50</a:t>
                      </a:r>
                      <a:endParaRPr sz="1500" b="0" u="none" strike="noStrike" cap="none" dirty="0">
                        <a:solidFill>
                          <a:schemeClr val="dk1"/>
                        </a:solidFill>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28%</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500" u="none" strike="noStrike" cap="none" dirty="0">
                        <a:latin typeface="Calibri"/>
                        <a:ea typeface="Calibri"/>
                        <a:cs typeface="Calibri"/>
                        <a:sym typeface="Calibri"/>
                      </a:endParaRPr>
                    </a:p>
                  </a:txBody>
                  <a:tcPr marL="63276" marR="63276" marT="0" marB="0" anchor="ctr"/>
                </a:tc>
                <a:extLst>
                  <a:ext uri="{0D108BD9-81ED-4DB2-BD59-A6C34878D82A}">
                    <a16:rowId xmlns:a16="http://schemas.microsoft.com/office/drawing/2014/main" val="10005"/>
                  </a:ext>
                </a:extLst>
              </a:tr>
              <a:tr h="684559">
                <a:tc>
                  <a:txBody>
                    <a:bodyPr/>
                    <a:lstStyle/>
                    <a:p>
                      <a:pPr marL="0" marR="0" lvl="0" indent="0" algn="ctr" rtl="0">
                        <a:lnSpc>
                          <a:spcPct val="107000"/>
                        </a:lnSpc>
                        <a:spcBef>
                          <a:spcPts val="0"/>
                        </a:spcBef>
                        <a:spcAft>
                          <a:spcPts val="0"/>
                        </a:spcAft>
                        <a:buNone/>
                      </a:pPr>
                      <a:r>
                        <a:rPr lang="en-US" sz="1000" u="none" strike="noStrike" cap="none" dirty="0"/>
                        <a:t>Solar PV</a:t>
                      </a:r>
                      <a:endParaRPr sz="1500" u="none" strike="noStrike" cap="none" dirty="0"/>
                    </a:p>
                    <a:p>
                      <a:pPr marL="0" marR="0" lvl="0" indent="0" algn="ctr" rtl="0">
                        <a:lnSpc>
                          <a:spcPct val="107000"/>
                        </a:lnSpc>
                        <a:spcBef>
                          <a:spcPts val="200"/>
                        </a:spcBef>
                        <a:spcAft>
                          <a:spcPts val="0"/>
                        </a:spcAft>
                        <a:buNone/>
                      </a:pPr>
                      <a:r>
                        <a:rPr lang="en-US" sz="1000" u="none" strike="noStrike" cap="none" dirty="0"/>
                        <a:t>Stand-Alone</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0.4</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5,500</a:t>
                      </a:r>
                      <a:endParaRPr sz="1500" u="none" strike="noStrike" cap="none" dirty="0"/>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1.2%</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b="1" u="none" strike="noStrike" cap="none" dirty="0"/>
                        <a:t>-</a:t>
                      </a:r>
                      <a:endParaRPr sz="1500" b="1"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Obtained for each grid point depending on solar availability</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500" u="none" strike="noStrike" cap="none" dirty="0">
                        <a:latin typeface="Calibri"/>
                        <a:ea typeface="Calibri"/>
                        <a:cs typeface="Calibri"/>
                        <a:sym typeface="Calibri"/>
                      </a:endParaRPr>
                    </a:p>
                  </a:txBody>
                  <a:tcPr marL="63276" marR="63276" marT="0" marB="0" anchor="ctr"/>
                </a:tc>
                <a:extLst>
                  <a:ext uri="{0D108BD9-81ED-4DB2-BD59-A6C34878D82A}">
                    <a16:rowId xmlns:a16="http://schemas.microsoft.com/office/drawing/2014/main" val="10006"/>
                  </a:ext>
                </a:extLst>
              </a:tr>
            </a:tbl>
          </a:graphicData>
        </a:graphic>
      </p:graphicFrame>
      <p:sp>
        <p:nvSpPr>
          <p:cNvPr id="9" name="Title 1"/>
          <p:cNvSpPr txBox="1">
            <a:spLocks/>
          </p:cNvSpPr>
          <p:nvPr/>
        </p:nvSpPr>
        <p:spPr>
          <a:xfrm>
            <a:off x="838200" y="235834"/>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5.2 Acquire the data</a:t>
            </a:r>
            <a:endParaRPr lang="en-GB" dirty="0"/>
          </a:p>
        </p:txBody>
      </p:sp>
      <p:sp>
        <p:nvSpPr>
          <p:cNvPr id="5" name="Rectangle 4"/>
          <p:cNvSpPr/>
          <p:nvPr/>
        </p:nvSpPr>
        <p:spPr>
          <a:xfrm>
            <a:off x="2121408" y="6124943"/>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6" name="TextBox 2"/>
          <p:cNvSpPr txBox="1"/>
          <p:nvPr/>
        </p:nvSpPr>
        <p:spPr>
          <a:xfrm>
            <a:off x="4396396" y="6134581"/>
            <a:ext cx="4290710"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0025ACF2-874C-2C4B-B2FE-552EF845A4A9}"/>
              </a:ext>
            </a:extLst>
          </p:cNvPr>
          <p:cNvSpPr/>
          <p:nvPr/>
        </p:nvSpPr>
        <p:spPr>
          <a:xfrm>
            <a:off x="6358871" y="47266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9.mp3" descr="Track1_Lecture5_Slide9.mp3">
            <a:hlinkClick r:id="" action="ppaction://media"/>
            <a:extLst>
              <a:ext uri="{FF2B5EF4-FFF2-40B4-BE49-F238E27FC236}">
                <a16:creationId xmlns:a16="http://schemas.microsoft.com/office/drawing/2014/main" id="{DB9BB577-A6C0-1242-A471-AD82C03527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30236" y="544030"/>
            <a:ext cx="812800" cy="812800"/>
          </a:xfrm>
          <a:prstGeom prst="rect">
            <a:avLst/>
          </a:prstGeom>
        </p:spPr>
      </p:pic>
    </p:spTree>
    <p:extLst>
      <p:ext uri="{BB962C8B-B14F-4D97-AF65-F5344CB8AC3E}">
        <p14:creationId xmlns:p14="http://schemas.microsoft.com/office/powerpoint/2010/main" val="331858281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C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id="{8139184D-7C6D-476E-B92C-3EB3820DABA2}" vid="{479F127B-22E9-4CBD-A276-4CF6C14BB5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35CFFEE-0D60-427E-831E-F5CE702E46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9DEFD9-E25C-4F54-A99D-21105AA4E8C1}">
  <ds:schemaRefs>
    <ds:schemaRef ds:uri="http://schemas.microsoft.com/sharepoint/v3/contenttype/forms"/>
  </ds:schemaRefs>
</ds:datastoreItem>
</file>

<file path=customXml/itemProps3.xml><?xml version="1.0" encoding="utf-8"?>
<ds:datastoreItem xmlns:ds="http://schemas.openxmlformats.org/officeDocument/2006/customXml" ds:itemID="{6130B229-1451-4E20-B688-6E62EBA9CBF4}">
  <ds:schemaRefs>
    <ds:schemaRef ds:uri="35b8b66e-5759-43c1-a138-f967a8bf5a20"/>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0b696a8a-ab1a-459b-a09e-44df7cbe933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CCG</Template>
  <TotalTime>2433</TotalTime>
  <Words>7024</Words>
  <Application>Microsoft Office PowerPoint</Application>
  <PresentationFormat>Widescreen</PresentationFormat>
  <Paragraphs>605</Paragraphs>
  <Slides>28</Slides>
  <Notes>25</Notes>
  <HiddenSlides>0</HiddenSlides>
  <MMClips>22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Arial</vt:lpstr>
      <vt:lpstr>Calibri</vt:lpstr>
      <vt:lpstr>Calibri Light</vt:lpstr>
      <vt:lpstr>Garamond</vt:lpstr>
      <vt:lpstr>Open Sans</vt:lpstr>
      <vt:lpstr>Open Sans </vt:lpstr>
      <vt:lpstr>Open Sans ExtraBold</vt:lpstr>
      <vt:lpstr>Times New Roman</vt:lpstr>
      <vt:lpstr>CCG</vt:lpstr>
      <vt:lpstr>Office Theme</vt:lpstr>
      <vt:lpstr>PowerPoint Presentation</vt:lpstr>
      <vt:lpstr>Learning Outcomes</vt:lpstr>
      <vt:lpstr>5.1 The Seven step methodology</vt:lpstr>
      <vt:lpstr>5.1 The Seven step methodology</vt:lpstr>
      <vt:lpstr>PowerPoint Presentation</vt:lpstr>
      <vt:lpstr>5.1 The Seven step methodology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5.3 Prepare the required data, processing, and calibration</vt:lpstr>
      <vt:lpstr>Example of stand-alone PV cost</vt:lpstr>
      <vt:lpstr>Example of mini-grid costs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4</dc:title>
  <dc:creator>babak khavari</dc:creator>
  <cp:lastModifiedBy>Korkovelos, Alexandros</cp:lastModifiedBy>
  <cp:revision>710</cp:revision>
  <dcterms:created xsi:type="dcterms:W3CDTF">2018-05-01T19:37:15Z</dcterms:created>
  <dcterms:modified xsi:type="dcterms:W3CDTF">2022-03-04T16:00:14Z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