
<file path=[Content_Types].xml><?xml version="1.0" encoding="utf-8"?>
<Types xmlns="http://schemas.openxmlformats.org/package/2006/content-types">
  <Default Extension="gif" ContentType="image/gif"/>
  <Default Extension="jpeg" ContentType="image/jpeg"/>
  <Default Extension="jpg" ContentType="image/pn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256" r:id="rId3"/>
    <p:sldId id="307" r:id="rId4"/>
    <p:sldId id="301" r:id="rId5"/>
    <p:sldId id="303" r:id="rId6"/>
    <p:sldId id="333" r:id="rId7"/>
    <p:sldId id="330" r:id="rId8"/>
    <p:sldId id="317" r:id="rId9"/>
    <p:sldId id="332" r:id="rId10"/>
    <p:sldId id="329" r:id="rId11"/>
    <p:sldId id="265" r:id="rId12"/>
    <p:sldId id="334" r:id="rId13"/>
    <p:sldId id="295" r:id="rId14"/>
    <p:sldId id="32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2406" autoAdjust="0"/>
  </p:normalViewPr>
  <p:slideViewPr>
    <p:cSldViewPr snapToGrid="0">
      <p:cViewPr varScale="1">
        <p:scale>
          <a:sx n="56" d="100"/>
          <a:sy n="56" d="100"/>
        </p:scale>
        <p:origin x="174" y="60"/>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4126B-D5DE-4926-A351-7A307FFC2BD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GB"/>
        </a:p>
      </dgm:t>
    </dgm:pt>
    <dgm:pt modelId="{993AE7E5-2BEC-47C6-A6CE-0AA049D6DEE8}">
      <dgm:prSet phldrT="[Text]"/>
      <dgm:spPr>
        <a:solidFill>
          <a:schemeClr val="accent2">
            <a:lumMod val="75000"/>
          </a:schemeClr>
        </a:solidFill>
      </dgm:spPr>
      <dgm:t>
        <a:bodyPr/>
        <a:lstStyle/>
        <a:p>
          <a:r>
            <a:rPr lang="en-GB" dirty="0"/>
            <a:t>Volition</a:t>
          </a:r>
        </a:p>
      </dgm:t>
    </dgm:pt>
    <dgm:pt modelId="{01297E16-F552-40FC-93B9-3C8217545BB2}" type="parTrans" cxnId="{2601CA18-7799-471B-A540-9003BB924DAA}">
      <dgm:prSet/>
      <dgm:spPr/>
      <dgm:t>
        <a:bodyPr/>
        <a:lstStyle/>
        <a:p>
          <a:endParaRPr lang="en-GB"/>
        </a:p>
      </dgm:t>
    </dgm:pt>
    <dgm:pt modelId="{2F48848C-A6F8-4309-AD1F-2BDE48E10D93}" type="sibTrans" cxnId="{2601CA18-7799-471B-A540-9003BB924DAA}">
      <dgm:prSet/>
      <dgm:spPr/>
      <dgm:t>
        <a:bodyPr/>
        <a:lstStyle/>
        <a:p>
          <a:endParaRPr lang="en-GB"/>
        </a:p>
      </dgm:t>
    </dgm:pt>
    <dgm:pt modelId="{F37D4E82-411B-4ACF-A785-5D8ED0EAEEC4}">
      <dgm:prSet phldrT="[Text]"/>
      <dgm:spPr/>
      <dgm:t>
        <a:bodyPr/>
        <a:lstStyle/>
        <a:p>
          <a:r>
            <a:rPr lang="en-GB" dirty="0"/>
            <a:t>Availability</a:t>
          </a:r>
        </a:p>
      </dgm:t>
    </dgm:pt>
    <dgm:pt modelId="{D5E99607-013F-4515-A74F-6AAB1DEFCF4E}" type="parTrans" cxnId="{2E13206C-1A60-468B-A005-637E41E95B55}">
      <dgm:prSet/>
      <dgm:spPr/>
      <dgm:t>
        <a:bodyPr/>
        <a:lstStyle/>
        <a:p>
          <a:endParaRPr lang="en-GB"/>
        </a:p>
      </dgm:t>
    </dgm:pt>
    <dgm:pt modelId="{2300E206-FEC0-49CC-A9BB-6EA8DB550595}" type="sibTrans" cxnId="{2E13206C-1A60-468B-A005-637E41E95B55}">
      <dgm:prSet/>
      <dgm:spPr/>
      <dgm:t>
        <a:bodyPr/>
        <a:lstStyle/>
        <a:p>
          <a:endParaRPr lang="en-GB"/>
        </a:p>
      </dgm:t>
    </dgm:pt>
    <dgm:pt modelId="{BB139EB9-A087-480F-9400-DC9B8B48B3BA}">
      <dgm:prSet phldrT="[Text]" custT="1"/>
      <dgm:spPr>
        <a:solidFill>
          <a:schemeClr val="accent2">
            <a:lumMod val="75000"/>
          </a:schemeClr>
        </a:solidFill>
      </dgm:spPr>
      <dgm:t>
        <a:bodyPr/>
        <a:lstStyle/>
        <a:p>
          <a:r>
            <a:rPr lang="en-GB" sz="3800" dirty="0"/>
            <a:t>Capacity </a:t>
          </a:r>
          <a:r>
            <a:rPr lang="en-GB" sz="1800" dirty="0"/>
            <a:t>(technical skills to find, use, adapt and create)</a:t>
          </a:r>
        </a:p>
      </dgm:t>
    </dgm:pt>
    <dgm:pt modelId="{DC3BE4E4-F8BE-4E6B-A5F6-E7F5233AB3E7}" type="parTrans" cxnId="{D1CF55C3-BE33-4499-8102-E1B5DFB65F0B}">
      <dgm:prSet/>
      <dgm:spPr/>
      <dgm:t>
        <a:bodyPr/>
        <a:lstStyle/>
        <a:p>
          <a:endParaRPr lang="en-GB"/>
        </a:p>
      </dgm:t>
    </dgm:pt>
    <dgm:pt modelId="{02DFE09D-8626-4AD9-BF08-A139B3B09E3F}" type="sibTrans" cxnId="{D1CF55C3-BE33-4499-8102-E1B5DFB65F0B}">
      <dgm:prSet/>
      <dgm:spPr/>
      <dgm:t>
        <a:bodyPr/>
        <a:lstStyle/>
        <a:p>
          <a:endParaRPr lang="en-GB"/>
        </a:p>
      </dgm:t>
    </dgm:pt>
    <dgm:pt modelId="{CE091F17-87C0-4FB7-BAEE-8B97994D9C16}">
      <dgm:prSet custT="1"/>
      <dgm:spPr/>
      <dgm:t>
        <a:bodyPr/>
        <a:lstStyle/>
        <a:p>
          <a:r>
            <a:rPr lang="en-GB" sz="3800" dirty="0"/>
            <a:t>Awareness </a:t>
          </a:r>
          <a:r>
            <a:rPr lang="en-GB" sz="2400" dirty="0"/>
            <a:t>(of OER, the concept)</a:t>
          </a:r>
          <a:endParaRPr lang="en-GB" sz="3800" dirty="0"/>
        </a:p>
      </dgm:t>
    </dgm:pt>
    <dgm:pt modelId="{D28F2B5D-0263-41AD-8C4B-B2DD33817467}" type="parTrans" cxnId="{97192B16-91EC-411E-AF20-82A867753CD6}">
      <dgm:prSet/>
      <dgm:spPr/>
      <dgm:t>
        <a:bodyPr/>
        <a:lstStyle/>
        <a:p>
          <a:endParaRPr lang="en-GB"/>
        </a:p>
      </dgm:t>
    </dgm:pt>
    <dgm:pt modelId="{1BA74941-C212-4747-A864-E830F1DACF3C}" type="sibTrans" cxnId="{97192B16-91EC-411E-AF20-82A867753CD6}">
      <dgm:prSet/>
      <dgm:spPr/>
      <dgm:t>
        <a:bodyPr/>
        <a:lstStyle/>
        <a:p>
          <a:endParaRPr lang="en-GB"/>
        </a:p>
      </dgm:t>
    </dgm:pt>
    <dgm:pt modelId="{C3FDA0D2-CFDB-4C5B-A1B3-C37AB0976C41}">
      <dgm:prSet custT="1"/>
      <dgm:spPr>
        <a:solidFill>
          <a:schemeClr val="accent2">
            <a:lumMod val="75000"/>
          </a:schemeClr>
        </a:solidFill>
      </dgm:spPr>
      <dgm:t>
        <a:bodyPr/>
        <a:lstStyle/>
        <a:p>
          <a:r>
            <a:rPr lang="en-GB" sz="3800" dirty="0"/>
            <a:t>Permission </a:t>
          </a:r>
          <a:r>
            <a:rPr lang="en-GB" sz="2800" dirty="0"/>
            <a:t>(</a:t>
          </a:r>
          <a:r>
            <a:rPr lang="en-GB" sz="2400" dirty="0"/>
            <a:t>to use (via Licence) or create (via institutional policy))</a:t>
          </a:r>
          <a:endParaRPr lang="en-GB" sz="3800" dirty="0"/>
        </a:p>
      </dgm:t>
    </dgm:pt>
    <dgm:pt modelId="{F6CE3391-8E09-4D98-B80C-B7EAC3421782}" type="parTrans" cxnId="{214DDEED-664A-4BC3-80AD-2DAC35ADDAF8}">
      <dgm:prSet/>
      <dgm:spPr/>
      <dgm:t>
        <a:bodyPr/>
        <a:lstStyle/>
        <a:p>
          <a:endParaRPr lang="en-GB"/>
        </a:p>
      </dgm:t>
    </dgm:pt>
    <dgm:pt modelId="{DF0935AE-0BC6-4FCE-BAFA-F39C4FEF606F}" type="sibTrans" cxnId="{214DDEED-664A-4BC3-80AD-2DAC35ADDAF8}">
      <dgm:prSet/>
      <dgm:spPr/>
      <dgm:t>
        <a:bodyPr/>
        <a:lstStyle/>
        <a:p>
          <a:endParaRPr lang="en-GB"/>
        </a:p>
      </dgm:t>
    </dgm:pt>
    <dgm:pt modelId="{738D76AD-33E6-48CB-B683-FD2C105CE7D4}">
      <dgm:prSet custT="1"/>
      <dgm:spPr/>
      <dgm:t>
        <a:bodyPr/>
        <a:lstStyle/>
        <a:p>
          <a:r>
            <a:rPr lang="en-GB" sz="3800" dirty="0"/>
            <a:t>Access </a:t>
          </a:r>
          <a:r>
            <a:rPr lang="en-GB" sz="2400" dirty="0"/>
            <a:t>(to infrastructure</a:t>
          </a:r>
          <a:r>
            <a:rPr lang="en-GB" sz="1800" dirty="0"/>
            <a:t>)</a:t>
          </a:r>
          <a:endParaRPr lang="en-GB" sz="3800" dirty="0"/>
        </a:p>
      </dgm:t>
    </dgm:pt>
    <dgm:pt modelId="{6E91D735-D89B-48E3-9F92-EBC051B28F3B}" type="parTrans" cxnId="{DF5F13B7-E6E2-4653-9C88-24D597EF5DC7}">
      <dgm:prSet/>
      <dgm:spPr/>
      <dgm:t>
        <a:bodyPr/>
        <a:lstStyle/>
        <a:p>
          <a:endParaRPr lang="en-GB"/>
        </a:p>
      </dgm:t>
    </dgm:pt>
    <dgm:pt modelId="{250FB995-465A-4CB4-B4B5-93BB9634830C}" type="sibTrans" cxnId="{DF5F13B7-E6E2-4653-9C88-24D597EF5DC7}">
      <dgm:prSet/>
      <dgm:spPr/>
      <dgm:t>
        <a:bodyPr/>
        <a:lstStyle/>
        <a:p>
          <a:endParaRPr lang="en-GB"/>
        </a:p>
      </dgm:t>
    </dgm:pt>
    <dgm:pt modelId="{40AC87E2-2FBC-47EF-A3B8-7D608DDF01E3}" type="pres">
      <dgm:prSet presAssocID="{4874126B-D5DE-4926-A351-7A307FFC2BDC}" presName="Name0" presStyleCnt="0">
        <dgm:presLayoutVars>
          <dgm:dir/>
          <dgm:animLvl val="lvl"/>
          <dgm:resizeHandles val="exact"/>
        </dgm:presLayoutVars>
      </dgm:prSet>
      <dgm:spPr/>
    </dgm:pt>
    <dgm:pt modelId="{825E0CEF-E4AB-4B76-AA29-065F0E05C174}" type="pres">
      <dgm:prSet presAssocID="{993AE7E5-2BEC-47C6-A6CE-0AA049D6DEE8}" presName="Name8" presStyleCnt="0"/>
      <dgm:spPr/>
    </dgm:pt>
    <dgm:pt modelId="{A08C0E9A-313A-4975-9C26-CB986D1362AD}" type="pres">
      <dgm:prSet presAssocID="{993AE7E5-2BEC-47C6-A6CE-0AA049D6DEE8}" presName="level" presStyleLbl="node1" presStyleIdx="0" presStyleCnt="6">
        <dgm:presLayoutVars>
          <dgm:chMax val="1"/>
          <dgm:bulletEnabled val="1"/>
        </dgm:presLayoutVars>
      </dgm:prSet>
      <dgm:spPr/>
    </dgm:pt>
    <dgm:pt modelId="{F0D9C67E-79A5-43F4-AA72-DD923615B96D}" type="pres">
      <dgm:prSet presAssocID="{993AE7E5-2BEC-47C6-A6CE-0AA049D6DEE8}" presName="levelTx" presStyleLbl="revTx" presStyleIdx="0" presStyleCnt="0">
        <dgm:presLayoutVars>
          <dgm:chMax val="1"/>
          <dgm:bulletEnabled val="1"/>
        </dgm:presLayoutVars>
      </dgm:prSet>
      <dgm:spPr/>
    </dgm:pt>
    <dgm:pt modelId="{F109862C-6420-4144-BE31-9EF195297ED9}" type="pres">
      <dgm:prSet presAssocID="{F37D4E82-411B-4ACF-A785-5D8ED0EAEEC4}" presName="Name8" presStyleCnt="0"/>
      <dgm:spPr/>
    </dgm:pt>
    <dgm:pt modelId="{B275D898-A47D-400F-973D-B0032F1B68E5}" type="pres">
      <dgm:prSet presAssocID="{F37D4E82-411B-4ACF-A785-5D8ED0EAEEC4}" presName="level" presStyleLbl="node1" presStyleIdx="1" presStyleCnt="6" custAng="0">
        <dgm:presLayoutVars>
          <dgm:chMax val="1"/>
          <dgm:bulletEnabled val="1"/>
        </dgm:presLayoutVars>
      </dgm:prSet>
      <dgm:spPr/>
    </dgm:pt>
    <dgm:pt modelId="{B90C6B96-28AC-47BA-8871-5601629524C3}" type="pres">
      <dgm:prSet presAssocID="{F37D4E82-411B-4ACF-A785-5D8ED0EAEEC4}" presName="levelTx" presStyleLbl="revTx" presStyleIdx="0" presStyleCnt="0">
        <dgm:presLayoutVars>
          <dgm:chMax val="1"/>
          <dgm:bulletEnabled val="1"/>
        </dgm:presLayoutVars>
      </dgm:prSet>
      <dgm:spPr/>
    </dgm:pt>
    <dgm:pt modelId="{4856F537-4FD0-4996-B9A9-D96D994A81BC}" type="pres">
      <dgm:prSet presAssocID="{BB139EB9-A087-480F-9400-DC9B8B48B3BA}" presName="Name8" presStyleCnt="0"/>
      <dgm:spPr/>
    </dgm:pt>
    <dgm:pt modelId="{7F3D7E5C-5BCE-4CA7-92F0-217E19F757BA}" type="pres">
      <dgm:prSet presAssocID="{BB139EB9-A087-480F-9400-DC9B8B48B3BA}" presName="level" presStyleLbl="node1" presStyleIdx="2" presStyleCnt="6">
        <dgm:presLayoutVars>
          <dgm:chMax val="1"/>
          <dgm:bulletEnabled val="1"/>
        </dgm:presLayoutVars>
      </dgm:prSet>
      <dgm:spPr/>
    </dgm:pt>
    <dgm:pt modelId="{B87D86A5-1D04-4BA1-8710-1994107AFFD0}" type="pres">
      <dgm:prSet presAssocID="{BB139EB9-A087-480F-9400-DC9B8B48B3BA}" presName="levelTx" presStyleLbl="revTx" presStyleIdx="0" presStyleCnt="0">
        <dgm:presLayoutVars>
          <dgm:chMax val="1"/>
          <dgm:bulletEnabled val="1"/>
        </dgm:presLayoutVars>
      </dgm:prSet>
      <dgm:spPr/>
    </dgm:pt>
    <dgm:pt modelId="{D8911146-8442-426F-89A2-591EC78859F6}" type="pres">
      <dgm:prSet presAssocID="{CE091F17-87C0-4FB7-BAEE-8B97994D9C16}" presName="Name8" presStyleCnt="0"/>
      <dgm:spPr/>
    </dgm:pt>
    <dgm:pt modelId="{55BA0350-32B9-42E9-9E61-98F3D32A2055}" type="pres">
      <dgm:prSet presAssocID="{CE091F17-87C0-4FB7-BAEE-8B97994D9C16}" presName="level" presStyleLbl="node1" presStyleIdx="3" presStyleCnt="6">
        <dgm:presLayoutVars>
          <dgm:chMax val="1"/>
          <dgm:bulletEnabled val="1"/>
        </dgm:presLayoutVars>
      </dgm:prSet>
      <dgm:spPr/>
    </dgm:pt>
    <dgm:pt modelId="{FDD93D2B-AD42-498A-AF36-BA01EF278C8C}" type="pres">
      <dgm:prSet presAssocID="{CE091F17-87C0-4FB7-BAEE-8B97994D9C16}" presName="levelTx" presStyleLbl="revTx" presStyleIdx="0" presStyleCnt="0">
        <dgm:presLayoutVars>
          <dgm:chMax val="1"/>
          <dgm:bulletEnabled val="1"/>
        </dgm:presLayoutVars>
      </dgm:prSet>
      <dgm:spPr/>
    </dgm:pt>
    <dgm:pt modelId="{4699011B-8C5B-44BE-96A0-A379337D1319}" type="pres">
      <dgm:prSet presAssocID="{C3FDA0D2-CFDB-4C5B-A1B3-C37AB0976C41}" presName="Name8" presStyleCnt="0"/>
      <dgm:spPr/>
    </dgm:pt>
    <dgm:pt modelId="{1F8E4E3D-568D-4BB4-80FB-EBFBB8B29D9E}" type="pres">
      <dgm:prSet presAssocID="{C3FDA0D2-CFDB-4C5B-A1B3-C37AB0976C41}" presName="level" presStyleLbl="node1" presStyleIdx="4" presStyleCnt="6">
        <dgm:presLayoutVars>
          <dgm:chMax val="1"/>
          <dgm:bulletEnabled val="1"/>
        </dgm:presLayoutVars>
      </dgm:prSet>
      <dgm:spPr/>
    </dgm:pt>
    <dgm:pt modelId="{4D55C320-524B-47B1-BA93-29784351C9CC}" type="pres">
      <dgm:prSet presAssocID="{C3FDA0D2-CFDB-4C5B-A1B3-C37AB0976C41}" presName="levelTx" presStyleLbl="revTx" presStyleIdx="0" presStyleCnt="0">
        <dgm:presLayoutVars>
          <dgm:chMax val="1"/>
          <dgm:bulletEnabled val="1"/>
        </dgm:presLayoutVars>
      </dgm:prSet>
      <dgm:spPr/>
    </dgm:pt>
    <dgm:pt modelId="{475B5C34-8AD4-4396-8101-450ABFF0C0E5}" type="pres">
      <dgm:prSet presAssocID="{738D76AD-33E6-48CB-B683-FD2C105CE7D4}" presName="Name8" presStyleCnt="0"/>
      <dgm:spPr/>
    </dgm:pt>
    <dgm:pt modelId="{F1806648-FE07-435F-B629-B15919B3AC13}" type="pres">
      <dgm:prSet presAssocID="{738D76AD-33E6-48CB-B683-FD2C105CE7D4}" presName="level" presStyleLbl="node1" presStyleIdx="5" presStyleCnt="6">
        <dgm:presLayoutVars>
          <dgm:chMax val="1"/>
          <dgm:bulletEnabled val="1"/>
        </dgm:presLayoutVars>
      </dgm:prSet>
      <dgm:spPr/>
    </dgm:pt>
    <dgm:pt modelId="{2C41CB43-B2E4-49D0-AE1F-9D5AB84DC0E3}" type="pres">
      <dgm:prSet presAssocID="{738D76AD-33E6-48CB-B683-FD2C105CE7D4}" presName="levelTx" presStyleLbl="revTx" presStyleIdx="0" presStyleCnt="0">
        <dgm:presLayoutVars>
          <dgm:chMax val="1"/>
          <dgm:bulletEnabled val="1"/>
        </dgm:presLayoutVars>
      </dgm:prSet>
      <dgm:spPr/>
    </dgm:pt>
  </dgm:ptLst>
  <dgm:cxnLst>
    <dgm:cxn modelId="{8711CE11-B52A-4322-A0C5-AEACDD05B7E2}" type="presOf" srcId="{BB139EB9-A087-480F-9400-DC9B8B48B3BA}" destId="{B87D86A5-1D04-4BA1-8710-1994107AFFD0}" srcOrd="1" destOrd="0" presId="urn:microsoft.com/office/officeart/2005/8/layout/pyramid1"/>
    <dgm:cxn modelId="{97192B16-91EC-411E-AF20-82A867753CD6}" srcId="{4874126B-D5DE-4926-A351-7A307FFC2BDC}" destId="{CE091F17-87C0-4FB7-BAEE-8B97994D9C16}" srcOrd="3" destOrd="0" parTransId="{D28F2B5D-0263-41AD-8C4B-B2DD33817467}" sibTransId="{1BA74941-C212-4747-A864-E830F1DACF3C}"/>
    <dgm:cxn modelId="{2601CA18-7799-471B-A540-9003BB924DAA}" srcId="{4874126B-D5DE-4926-A351-7A307FFC2BDC}" destId="{993AE7E5-2BEC-47C6-A6CE-0AA049D6DEE8}" srcOrd="0" destOrd="0" parTransId="{01297E16-F552-40FC-93B9-3C8217545BB2}" sibTransId="{2F48848C-A6F8-4309-AD1F-2BDE48E10D93}"/>
    <dgm:cxn modelId="{E8DAE521-084B-4AA8-B13C-4E934ED34282}" type="presOf" srcId="{BB139EB9-A087-480F-9400-DC9B8B48B3BA}" destId="{7F3D7E5C-5BCE-4CA7-92F0-217E19F757BA}" srcOrd="0" destOrd="0" presId="urn:microsoft.com/office/officeart/2005/8/layout/pyramid1"/>
    <dgm:cxn modelId="{535A5127-7B6D-4F54-89F4-02DF179FA2B6}" type="presOf" srcId="{CE091F17-87C0-4FB7-BAEE-8B97994D9C16}" destId="{FDD93D2B-AD42-498A-AF36-BA01EF278C8C}" srcOrd="1" destOrd="0" presId="urn:microsoft.com/office/officeart/2005/8/layout/pyramid1"/>
    <dgm:cxn modelId="{C5341A30-2007-4F7A-B9CD-E48FEA1FC587}" type="presOf" srcId="{C3FDA0D2-CFDB-4C5B-A1B3-C37AB0976C41}" destId="{1F8E4E3D-568D-4BB4-80FB-EBFBB8B29D9E}" srcOrd="0" destOrd="0" presId="urn:microsoft.com/office/officeart/2005/8/layout/pyramid1"/>
    <dgm:cxn modelId="{65741D5C-81D6-4584-A1B2-AAD9C84A2E4D}" type="presOf" srcId="{738D76AD-33E6-48CB-B683-FD2C105CE7D4}" destId="{2C41CB43-B2E4-49D0-AE1F-9D5AB84DC0E3}" srcOrd="1" destOrd="0" presId="urn:microsoft.com/office/officeart/2005/8/layout/pyramid1"/>
    <dgm:cxn modelId="{2E13206C-1A60-468B-A005-637E41E95B55}" srcId="{4874126B-D5DE-4926-A351-7A307FFC2BDC}" destId="{F37D4E82-411B-4ACF-A785-5D8ED0EAEEC4}" srcOrd="1" destOrd="0" parTransId="{D5E99607-013F-4515-A74F-6AAB1DEFCF4E}" sibTransId="{2300E206-FEC0-49CC-A9BB-6EA8DB550595}"/>
    <dgm:cxn modelId="{E6B6926F-2B43-44BC-8624-FA6019EB0244}" type="presOf" srcId="{CE091F17-87C0-4FB7-BAEE-8B97994D9C16}" destId="{55BA0350-32B9-42E9-9E61-98F3D32A2055}" srcOrd="0" destOrd="0" presId="urn:microsoft.com/office/officeart/2005/8/layout/pyramid1"/>
    <dgm:cxn modelId="{43697957-AF3C-4BD6-8FF5-ACF37FBF6710}" type="presOf" srcId="{993AE7E5-2BEC-47C6-A6CE-0AA049D6DEE8}" destId="{A08C0E9A-313A-4975-9C26-CB986D1362AD}" srcOrd="0" destOrd="0" presId="urn:microsoft.com/office/officeart/2005/8/layout/pyramid1"/>
    <dgm:cxn modelId="{C5519E59-CCA4-4F4B-A030-B97F49FBB66B}" type="presOf" srcId="{C3FDA0D2-CFDB-4C5B-A1B3-C37AB0976C41}" destId="{4D55C320-524B-47B1-BA93-29784351C9CC}" srcOrd="1" destOrd="0" presId="urn:microsoft.com/office/officeart/2005/8/layout/pyramid1"/>
    <dgm:cxn modelId="{921A869F-C7AC-4773-830B-F0DDCB9DA722}" type="presOf" srcId="{F37D4E82-411B-4ACF-A785-5D8ED0EAEEC4}" destId="{B90C6B96-28AC-47BA-8871-5601629524C3}" srcOrd="1" destOrd="0" presId="urn:microsoft.com/office/officeart/2005/8/layout/pyramid1"/>
    <dgm:cxn modelId="{605ADDA6-F81C-4F5A-AA4C-250DD3E371F6}" type="presOf" srcId="{993AE7E5-2BEC-47C6-A6CE-0AA049D6DEE8}" destId="{F0D9C67E-79A5-43F4-AA72-DD923615B96D}" srcOrd="1" destOrd="0" presId="urn:microsoft.com/office/officeart/2005/8/layout/pyramid1"/>
    <dgm:cxn modelId="{DF5F13B7-E6E2-4653-9C88-24D597EF5DC7}" srcId="{4874126B-D5DE-4926-A351-7A307FFC2BDC}" destId="{738D76AD-33E6-48CB-B683-FD2C105CE7D4}" srcOrd="5" destOrd="0" parTransId="{6E91D735-D89B-48E3-9F92-EBC051B28F3B}" sibTransId="{250FB995-465A-4CB4-B4B5-93BB9634830C}"/>
    <dgm:cxn modelId="{F86036B7-8B8B-461E-9774-7A67A4544232}" type="presOf" srcId="{738D76AD-33E6-48CB-B683-FD2C105CE7D4}" destId="{F1806648-FE07-435F-B629-B15919B3AC13}" srcOrd="0" destOrd="0" presId="urn:microsoft.com/office/officeart/2005/8/layout/pyramid1"/>
    <dgm:cxn modelId="{D1CF55C3-BE33-4499-8102-E1B5DFB65F0B}" srcId="{4874126B-D5DE-4926-A351-7A307FFC2BDC}" destId="{BB139EB9-A087-480F-9400-DC9B8B48B3BA}" srcOrd="2" destOrd="0" parTransId="{DC3BE4E4-F8BE-4E6B-A5F6-E7F5233AB3E7}" sibTransId="{02DFE09D-8626-4AD9-BF08-A139B3B09E3F}"/>
    <dgm:cxn modelId="{A46310D3-6E29-4D77-9DA2-45839063E203}" type="presOf" srcId="{F37D4E82-411B-4ACF-A785-5D8ED0EAEEC4}" destId="{B275D898-A47D-400F-973D-B0032F1B68E5}" srcOrd="0" destOrd="0" presId="urn:microsoft.com/office/officeart/2005/8/layout/pyramid1"/>
    <dgm:cxn modelId="{022BBDDF-7A47-47F9-AD0D-732C26F07860}" type="presOf" srcId="{4874126B-D5DE-4926-A351-7A307FFC2BDC}" destId="{40AC87E2-2FBC-47EF-A3B8-7D608DDF01E3}" srcOrd="0" destOrd="0" presId="urn:microsoft.com/office/officeart/2005/8/layout/pyramid1"/>
    <dgm:cxn modelId="{214DDEED-664A-4BC3-80AD-2DAC35ADDAF8}" srcId="{4874126B-D5DE-4926-A351-7A307FFC2BDC}" destId="{C3FDA0D2-CFDB-4C5B-A1B3-C37AB0976C41}" srcOrd="4" destOrd="0" parTransId="{F6CE3391-8E09-4D98-B80C-B7EAC3421782}" sibTransId="{DF0935AE-0BC6-4FCE-BAFA-F39C4FEF606F}"/>
    <dgm:cxn modelId="{A7D2280D-2689-4A8A-8EC5-E0DAAD9905ED}" type="presParOf" srcId="{40AC87E2-2FBC-47EF-A3B8-7D608DDF01E3}" destId="{825E0CEF-E4AB-4B76-AA29-065F0E05C174}" srcOrd="0" destOrd="0" presId="urn:microsoft.com/office/officeart/2005/8/layout/pyramid1"/>
    <dgm:cxn modelId="{0050DCB9-D5CB-43BF-95C7-E38E1C1C79F0}" type="presParOf" srcId="{825E0CEF-E4AB-4B76-AA29-065F0E05C174}" destId="{A08C0E9A-313A-4975-9C26-CB986D1362AD}" srcOrd="0" destOrd="0" presId="urn:microsoft.com/office/officeart/2005/8/layout/pyramid1"/>
    <dgm:cxn modelId="{40A5C488-EF08-4CF8-B420-2404CF133B54}" type="presParOf" srcId="{825E0CEF-E4AB-4B76-AA29-065F0E05C174}" destId="{F0D9C67E-79A5-43F4-AA72-DD923615B96D}" srcOrd="1" destOrd="0" presId="urn:microsoft.com/office/officeart/2005/8/layout/pyramid1"/>
    <dgm:cxn modelId="{77ECF677-BA0C-4720-915B-6CAF630C7700}" type="presParOf" srcId="{40AC87E2-2FBC-47EF-A3B8-7D608DDF01E3}" destId="{F109862C-6420-4144-BE31-9EF195297ED9}" srcOrd="1" destOrd="0" presId="urn:microsoft.com/office/officeart/2005/8/layout/pyramid1"/>
    <dgm:cxn modelId="{84B09EFB-43D1-46F7-8754-8217D3A08308}" type="presParOf" srcId="{F109862C-6420-4144-BE31-9EF195297ED9}" destId="{B275D898-A47D-400F-973D-B0032F1B68E5}" srcOrd="0" destOrd="0" presId="urn:microsoft.com/office/officeart/2005/8/layout/pyramid1"/>
    <dgm:cxn modelId="{474FCBDA-80AD-46C6-B309-AA643DB546A9}" type="presParOf" srcId="{F109862C-6420-4144-BE31-9EF195297ED9}" destId="{B90C6B96-28AC-47BA-8871-5601629524C3}" srcOrd="1" destOrd="0" presId="urn:microsoft.com/office/officeart/2005/8/layout/pyramid1"/>
    <dgm:cxn modelId="{8574E291-F738-4BE5-B28E-53BC49CA29FA}" type="presParOf" srcId="{40AC87E2-2FBC-47EF-A3B8-7D608DDF01E3}" destId="{4856F537-4FD0-4996-B9A9-D96D994A81BC}" srcOrd="2" destOrd="0" presId="urn:microsoft.com/office/officeart/2005/8/layout/pyramid1"/>
    <dgm:cxn modelId="{1C44E35C-31F6-4567-B30F-5D4E3BF6F9C9}" type="presParOf" srcId="{4856F537-4FD0-4996-B9A9-D96D994A81BC}" destId="{7F3D7E5C-5BCE-4CA7-92F0-217E19F757BA}" srcOrd="0" destOrd="0" presId="urn:microsoft.com/office/officeart/2005/8/layout/pyramid1"/>
    <dgm:cxn modelId="{C15DED20-3067-4F78-8AA9-9148EF242E0A}" type="presParOf" srcId="{4856F537-4FD0-4996-B9A9-D96D994A81BC}" destId="{B87D86A5-1D04-4BA1-8710-1994107AFFD0}" srcOrd="1" destOrd="0" presId="urn:microsoft.com/office/officeart/2005/8/layout/pyramid1"/>
    <dgm:cxn modelId="{72A395E9-7AD7-45F3-951E-59119B12260F}" type="presParOf" srcId="{40AC87E2-2FBC-47EF-A3B8-7D608DDF01E3}" destId="{D8911146-8442-426F-89A2-591EC78859F6}" srcOrd="3" destOrd="0" presId="urn:microsoft.com/office/officeart/2005/8/layout/pyramid1"/>
    <dgm:cxn modelId="{55F8EFDD-23AF-45D3-B1A8-5B4532819A03}" type="presParOf" srcId="{D8911146-8442-426F-89A2-591EC78859F6}" destId="{55BA0350-32B9-42E9-9E61-98F3D32A2055}" srcOrd="0" destOrd="0" presId="urn:microsoft.com/office/officeart/2005/8/layout/pyramid1"/>
    <dgm:cxn modelId="{58E362E1-BB37-4F90-9ADC-CEFFCFBB06DE}" type="presParOf" srcId="{D8911146-8442-426F-89A2-591EC78859F6}" destId="{FDD93D2B-AD42-498A-AF36-BA01EF278C8C}" srcOrd="1" destOrd="0" presId="urn:microsoft.com/office/officeart/2005/8/layout/pyramid1"/>
    <dgm:cxn modelId="{761982D1-0DF2-416F-9635-2ED22FA10A18}" type="presParOf" srcId="{40AC87E2-2FBC-47EF-A3B8-7D608DDF01E3}" destId="{4699011B-8C5B-44BE-96A0-A379337D1319}" srcOrd="4" destOrd="0" presId="urn:microsoft.com/office/officeart/2005/8/layout/pyramid1"/>
    <dgm:cxn modelId="{E8DB044D-A384-4DE5-8153-259F316C0B93}" type="presParOf" srcId="{4699011B-8C5B-44BE-96A0-A379337D1319}" destId="{1F8E4E3D-568D-4BB4-80FB-EBFBB8B29D9E}" srcOrd="0" destOrd="0" presId="urn:microsoft.com/office/officeart/2005/8/layout/pyramid1"/>
    <dgm:cxn modelId="{027AD2E6-133B-45E4-A8D6-EECBBE195C4E}" type="presParOf" srcId="{4699011B-8C5B-44BE-96A0-A379337D1319}" destId="{4D55C320-524B-47B1-BA93-29784351C9CC}" srcOrd="1" destOrd="0" presId="urn:microsoft.com/office/officeart/2005/8/layout/pyramid1"/>
    <dgm:cxn modelId="{3724D3C3-21B0-477C-9961-86F4C743B066}" type="presParOf" srcId="{40AC87E2-2FBC-47EF-A3B8-7D608DDF01E3}" destId="{475B5C34-8AD4-4396-8101-450ABFF0C0E5}" srcOrd="5" destOrd="0" presId="urn:microsoft.com/office/officeart/2005/8/layout/pyramid1"/>
    <dgm:cxn modelId="{FBEB27BC-FD97-4E27-BBC0-53C14C9F7146}" type="presParOf" srcId="{475B5C34-8AD4-4396-8101-450ABFF0C0E5}" destId="{F1806648-FE07-435F-B629-B15919B3AC13}" srcOrd="0" destOrd="0" presId="urn:microsoft.com/office/officeart/2005/8/layout/pyramid1"/>
    <dgm:cxn modelId="{D0E1064B-E660-4160-8FB7-0F4F32F6E4DE}" type="presParOf" srcId="{475B5C34-8AD4-4396-8101-450ABFF0C0E5}" destId="{2C41CB43-B2E4-49D0-AE1F-9D5AB84DC0E3}"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C0E9A-313A-4975-9C26-CB986D1362AD}">
      <dsp:nvSpPr>
        <dsp:cNvPr id="0" name=""/>
        <dsp:cNvSpPr/>
      </dsp:nvSpPr>
      <dsp:spPr>
        <a:xfrm>
          <a:off x="4381500" y="0"/>
          <a:ext cx="1752600" cy="725223"/>
        </a:xfrm>
        <a:prstGeom prst="trapezoid">
          <a:avLst>
            <a:gd name="adj" fmla="val 120832"/>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GB" sz="3800" kern="1200" dirty="0"/>
            <a:t>Volition</a:t>
          </a:r>
        </a:p>
      </dsp:txBody>
      <dsp:txXfrm>
        <a:off x="4381500" y="0"/>
        <a:ext cx="1752600" cy="725223"/>
      </dsp:txXfrm>
    </dsp:sp>
    <dsp:sp modelId="{B275D898-A47D-400F-973D-B0032F1B68E5}">
      <dsp:nvSpPr>
        <dsp:cNvPr id="0" name=""/>
        <dsp:cNvSpPr/>
      </dsp:nvSpPr>
      <dsp:spPr>
        <a:xfrm>
          <a:off x="3505200" y="725223"/>
          <a:ext cx="3505200" cy="725223"/>
        </a:xfrm>
        <a:prstGeom prst="trapezoid">
          <a:avLst>
            <a:gd name="adj" fmla="val 12083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GB" sz="3800" kern="1200" dirty="0"/>
            <a:t>Availability</a:t>
          </a:r>
        </a:p>
      </dsp:txBody>
      <dsp:txXfrm>
        <a:off x="4118610" y="725223"/>
        <a:ext cx="2278380" cy="725223"/>
      </dsp:txXfrm>
    </dsp:sp>
    <dsp:sp modelId="{7F3D7E5C-5BCE-4CA7-92F0-217E19F757BA}">
      <dsp:nvSpPr>
        <dsp:cNvPr id="0" name=""/>
        <dsp:cNvSpPr/>
      </dsp:nvSpPr>
      <dsp:spPr>
        <a:xfrm>
          <a:off x="2628899" y="1450446"/>
          <a:ext cx="5257800" cy="725223"/>
        </a:xfrm>
        <a:prstGeom prst="trapezoid">
          <a:avLst>
            <a:gd name="adj" fmla="val 120832"/>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GB" sz="3800" kern="1200" dirty="0"/>
            <a:t>Capacity </a:t>
          </a:r>
          <a:r>
            <a:rPr lang="en-GB" sz="1800" kern="1200" dirty="0"/>
            <a:t>(technical skills to find, use, adapt and create)</a:t>
          </a:r>
        </a:p>
      </dsp:txBody>
      <dsp:txXfrm>
        <a:off x="3549014" y="1450446"/>
        <a:ext cx="3417570" cy="725223"/>
      </dsp:txXfrm>
    </dsp:sp>
    <dsp:sp modelId="{55BA0350-32B9-42E9-9E61-98F3D32A2055}">
      <dsp:nvSpPr>
        <dsp:cNvPr id="0" name=""/>
        <dsp:cNvSpPr/>
      </dsp:nvSpPr>
      <dsp:spPr>
        <a:xfrm>
          <a:off x="1752599" y="2175669"/>
          <a:ext cx="7010400" cy="725223"/>
        </a:xfrm>
        <a:prstGeom prst="trapezoid">
          <a:avLst>
            <a:gd name="adj" fmla="val 12083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GB" sz="3800" kern="1200" dirty="0"/>
            <a:t>Awareness </a:t>
          </a:r>
          <a:r>
            <a:rPr lang="en-GB" sz="2400" kern="1200" dirty="0"/>
            <a:t>(of OER, the concept)</a:t>
          </a:r>
          <a:endParaRPr lang="en-GB" sz="3800" kern="1200" dirty="0"/>
        </a:p>
      </dsp:txBody>
      <dsp:txXfrm>
        <a:off x="2979419" y="2175669"/>
        <a:ext cx="4556760" cy="725223"/>
      </dsp:txXfrm>
    </dsp:sp>
    <dsp:sp modelId="{1F8E4E3D-568D-4BB4-80FB-EBFBB8B29D9E}">
      <dsp:nvSpPr>
        <dsp:cNvPr id="0" name=""/>
        <dsp:cNvSpPr/>
      </dsp:nvSpPr>
      <dsp:spPr>
        <a:xfrm>
          <a:off x="876299" y="2900892"/>
          <a:ext cx="8763000" cy="725223"/>
        </a:xfrm>
        <a:prstGeom prst="trapezoid">
          <a:avLst>
            <a:gd name="adj" fmla="val 120832"/>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GB" sz="3800" kern="1200" dirty="0"/>
            <a:t>Permission </a:t>
          </a:r>
          <a:r>
            <a:rPr lang="en-GB" sz="2800" kern="1200" dirty="0"/>
            <a:t>(</a:t>
          </a:r>
          <a:r>
            <a:rPr lang="en-GB" sz="2400" kern="1200" dirty="0"/>
            <a:t>to use (via Licence) or create (via institutional policy))</a:t>
          </a:r>
          <a:endParaRPr lang="en-GB" sz="3800" kern="1200" dirty="0"/>
        </a:p>
      </dsp:txBody>
      <dsp:txXfrm>
        <a:off x="2409824" y="2900892"/>
        <a:ext cx="5695950" cy="725223"/>
      </dsp:txXfrm>
    </dsp:sp>
    <dsp:sp modelId="{F1806648-FE07-435F-B629-B15919B3AC13}">
      <dsp:nvSpPr>
        <dsp:cNvPr id="0" name=""/>
        <dsp:cNvSpPr/>
      </dsp:nvSpPr>
      <dsp:spPr>
        <a:xfrm>
          <a:off x="0" y="3626115"/>
          <a:ext cx="10515600" cy="725223"/>
        </a:xfrm>
        <a:prstGeom prst="trapezoid">
          <a:avLst>
            <a:gd name="adj" fmla="val 12083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GB" sz="3800" kern="1200" dirty="0"/>
            <a:t>Access </a:t>
          </a:r>
          <a:r>
            <a:rPr lang="en-GB" sz="2400" kern="1200" dirty="0"/>
            <a:t>(to infrastructure</a:t>
          </a:r>
          <a:r>
            <a:rPr lang="en-GB" sz="1800" kern="1200" dirty="0"/>
            <a:t>)</a:t>
          </a:r>
          <a:endParaRPr lang="en-GB" sz="3800" kern="1200" dirty="0"/>
        </a:p>
      </dsp:txBody>
      <dsp:txXfrm>
        <a:off x="1840229" y="3626115"/>
        <a:ext cx="6835140" cy="72522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9242E-FD78-49DF-85AD-E4682C940669}" type="datetimeFigureOut">
              <a:rPr lang="en-GB" smtClean="0"/>
              <a:t>19/01/2021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036D8-66F1-479D-9614-30662F7C8D78}" type="slidenum">
              <a:rPr lang="en-GB" smtClean="0"/>
              <a:t>‹#›</a:t>
            </a:fld>
            <a:endParaRPr lang="en-GB"/>
          </a:p>
        </p:txBody>
      </p:sp>
    </p:spTree>
    <p:extLst>
      <p:ext uri="{BB962C8B-B14F-4D97-AF65-F5344CB8AC3E}">
        <p14:creationId xmlns:p14="http://schemas.microsoft.com/office/powerpoint/2010/main" val="370267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a:t>
            </a:r>
            <a:r>
              <a:rPr lang="en-GB" dirty="0" err="1"/>
              <a:t>slidecast</a:t>
            </a:r>
            <a:r>
              <a:rPr lang="en-GB" dirty="0"/>
              <a:t>. You can download a version of this presentation and use it in your own work as required. It has a creative commons copyright license so you can copy it and adapt it, but you should acknowledge the original source </a:t>
            </a:r>
          </a:p>
        </p:txBody>
      </p:sp>
      <p:sp>
        <p:nvSpPr>
          <p:cNvPr id="4" name="Slide Number Placeholder 3"/>
          <p:cNvSpPr>
            <a:spLocks noGrp="1"/>
          </p:cNvSpPr>
          <p:nvPr>
            <p:ph type="sldNum" sz="quarter" idx="10"/>
          </p:nvPr>
        </p:nvSpPr>
        <p:spPr/>
        <p:txBody>
          <a:bodyPr/>
          <a:lstStyle/>
          <a:p>
            <a:fld id="{AA6036D8-66F1-479D-9614-30662F7C8D78}" type="slidenum">
              <a:rPr lang="en-GB" smtClean="0"/>
              <a:t>1</a:t>
            </a:fld>
            <a:endParaRPr lang="en-GB"/>
          </a:p>
        </p:txBody>
      </p:sp>
    </p:spTree>
    <p:extLst>
      <p:ext uri="{BB962C8B-B14F-4D97-AF65-F5344CB8AC3E}">
        <p14:creationId xmlns:p14="http://schemas.microsoft.com/office/powerpoint/2010/main" val="82849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could form the basis of your own institutional policy making.</a:t>
            </a:r>
            <a:r>
              <a:rPr lang="en-GB" baseline="0" dirty="0"/>
              <a:t> This grid encapsulates various activities by institutional leaders: how to provide access (open up the library for more hours, change the rules around mobile phones, issue laptops, buy tablets, load repositories onto the institutional server…).</a:t>
            </a:r>
          </a:p>
          <a:p>
            <a:r>
              <a:rPr lang="en-GB" baseline="0" dirty="0"/>
              <a:t>Permission: how do you make it clear to people that you support the use of OER? To what extent do you want your institution to be a creator of OER, what platform will you use? </a:t>
            </a:r>
          </a:p>
          <a:p>
            <a:r>
              <a:rPr lang="en-GB" baseline="0" dirty="0"/>
              <a:t>Awareness: how will you help people to become aware of the OER repositories available – can you do research yourself, or who will you appoint to do this? What training could you provide? How could you make use of meetings time to promote OER? what mechanisms are there in your institution for sharing good practice? </a:t>
            </a:r>
          </a:p>
          <a:p>
            <a:r>
              <a:rPr lang="en-GB" baseline="0" dirty="0"/>
              <a:t>Who could become OER champions and how could you support them? </a:t>
            </a:r>
          </a:p>
          <a:p>
            <a:r>
              <a:rPr lang="en-GB" baseline="0" dirty="0"/>
              <a:t>The next three slides draw on the findings of the ROER4D project. A meta-analysis of 18 studies identified the cultural, structural and individual constraints around the use of OER. </a:t>
            </a:r>
            <a:endParaRPr lang="en-GB" dirty="0"/>
          </a:p>
        </p:txBody>
      </p:sp>
      <p:sp>
        <p:nvSpPr>
          <p:cNvPr id="4" name="Slide Number Placeholder 3"/>
          <p:cNvSpPr>
            <a:spLocks noGrp="1"/>
          </p:cNvSpPr>
          <p:nvPr>
            <p:ph type="sldNum" sz="quarter" idx="10"/>
          </p:nvPr>
        </p:nvSpPr>
        <p:spPr/>
        <p:txBody>
          <a:bodyPr/>
          <a:lstStyle/>
          <a:p>
            <a:fld id="{AA6036D8-66F1-479D-9614-30662F7C8D78}" type="slidenum">
              <a:rPr lang="en-GB" smtClean="0"/>
              <a:t>12</a:t>
            </a:fld>
            <a:endParaRPr lang="en-GB"/>
          </a:p>
        </p:txBody>
      </p:sp>
    </p:spTree>
    <p:extLst>
      <p:ext uri="{BB962C8B-B14F-4D97-AF65-F5344CB8AC3E}">
        <p14:creationId xmlns:p14="http://schemas.microsoft.com/office/powerpoint/2010/main" val="164775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open source software movement are considerably ahead of the OER movement. Technical people have embraced open source software and are developing many innovations – the Open University of Sudan examination system is a splendid example of this. </a:t>
            </a:r>
          </a:p>
          <a:p>
            <a:r>
              <a:rPr lang="en-GB" dirty="0"/>
              <a:t>The OER community are slow in comparison with attitudes slow to change and academics reluctant to give up ownership of their work. </a:t>
            </a:r>
          </a:p>
        </p:txBody>
      </p:sp>
      <p:sp>
        <p:nvSpPr>
          <p:cNvPr id="4" name="Slide Number Placeholder 3"/>
          <p:cNvSpPr>
            <a:spLocks noGrp="1"/>
          </p:cNvSpPr>
          <p:nvPr>
            <p:ph type="sldNum" sz="quarter" idx="10"/>
          </p:nvPr>
        </p:nvSpPr>
        <p:spPr/>
        <p:txBody>
          <a:bodyPr/>
          <a:lstStyle/>
          <a:p>
            <a:fld id="{AA6036D8-66F1-479D-9614-30662F7C8D78}" type="slidenum">
              <a:rPr lang="en-GB" smtClean="0"/>
              <a:t>13</a:t>
            </a:fld>
            <a:endParaRPr lang="en-GB"/>
          </a:p>
        </p:txBody>
      </p:sp>
    </p:spTree>
    <p:extLst>
      <p:ext uri="{BB962C8B-B14F-4D97-AF65-F5344CB8AC3E}">
        <p14:creationId xmlns:p14="http://schemas.microsoft.com/office/powerpoint/2010/main" val="301085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definition of OER. They were first defined in the year 2000, but have not made the impact expected in academic communities, particularly in areas in which resources are scare.</a:t>
            </a:r>
          </a:p>
        </p:txBody>
      </p:sp>
      <p:sp>
        <p:nvSpPr>
          <p:cNvPr id="4" name="Slide Number Placeholder 3"/>
          <p:cNvSpPr>
            <a:spLocks noGrp="1"/>
          </p:cNvSpPr>
          <p:nvPr>
            <p:ph type="sldNum" sz="quarter" idx="10"/>
          </p:nvPr>
        </p:nvSpPr>
        <p:spPr/>
        <p:txBody>
          <a:bodyPr/>
          <a:lstStyle/>
          <a:p>
            <a:fld id="{AA6036D8-66F1-479D-9614-30662F7C8D78}" type="slidenum">
              <a:rPr lang="en-GB" smtClean="0"/>
              <a:t>2</a:t>
            </a:fld>
            <a:endParaRPr lang="en-GB"/>
          </a:p>
        </p:txBody>
      </p:sp>
    </p:spTree>
    <p:extLst>
      <p:ext uri="{BB962C8B-B14F-4D97-AF65-F5344CB8AC3E}">
        <p14:creationId xmlns:p14="http://schemas.microsoft.com/office/powerpoint/2010/main" val="383012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unpicks the definition – and highlights some of the issues that emerge</a:t>
            </a:r>
          </a:p>
        </p:txBody>
      </p:sp>
      <p:sp>
        <p:nvSpPr>
          <p:cNvPr id="4" name="Slide Number Placeholder 3"/>
          <p:cNvSpPr>
            <a:spLocks noGrp="1"/>
          </p:cNvSpPr>
          <p:nvPr>
            <p:ph type="sldNum" sz="quarter" idx="10"/>
          </p:nvPr>
        </p:nvSpPr>
        <p:spPr/>
        <p:txBody>
          <a:bodyPr/>
          <a:lstStyle/>
          <a:p>
            <a:fld id="{AA6036D8-66F1-479D-9614-30662F7C8D78}" type="slidenum">
              <a:rPr lang="en-GB" smtClean="0"/>
              <a:t>3</a:t>
            </a:fld>
            <a:endParaRPr lang="en-GB"/>
          </a:p>
        </p:txBody>
      </p:sp>
    </p:spTree>
    <p:extLst>
      <p:ext uri="{BB962C8B-B14F-4D97-AF65-F5344CB8AC3E}">
        <p14:creationId xmlns:p14="http://schemas.microsoft.com/office/powerpoint/2010/main" val="59741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people publish OER – make their content available for free? </a:t>
            </a:r>
          </a:p>
          <a:p>
            <a:r>
              <a:rPr lang="en-GB" dirty="0"/>
              <a:t>First key message of the talk. All institutions should have a policies in place about OER. These can be quite general. </a:t>
            </a:r>
            <a:r>
              <a:rPr lang="en-GB" dirty="0" err="1"/>
              <a:t>Eg</a:t>
            </a:r>
            <a:r>
              <a:rPr lang="en-GB" dirty="0"/>
              <a:t> OU 10% of course content is published as OER. </a:t>
            </a:r>
          </a:p>
          <a:p>
            <a:r>
              <a:rPr lang="en-GB" dirty="0"/>
              <a:t>Policies on use – what is the balance: do you trust lecturers</a:t>
            </a:r>
            <a:r>
              <a:rPr lang="en-GB" baseline="0" dirty="0"/>
              <a:t> to find and select materials that will help them to a better job or to all the teaching materials have to be vetted? If so who does the vetting? Are they the best qualified people to do it? What alternatives are there? </a:t>
            </a:r>
            <a:endParaRPr lang="en-GB" dirty="0"/>
          </a:p>
        </p:txBody>
      </p:sp>
      <p:sp>
        <p:nvSpPr>
          <p:cNvPr id="4" name="Slide Number Placeholder 3"/>
          <p:cNvSpPr>
            <a:spLocks noGrp="1"/>
          </p:cNvSpPr>
          <p:nvPr>
            <p:ph type="sldNum" sz="quarter" idx="10"/>
          </p:nvPr>
        </p:nvSpPr>
        <p:spPr/>
        <p:txBody>
          <a:bodyPr/>
          <a:lstStyle/>
          <a:p>
            <a:fld id="{AA6036D8-66F1-479D-9614-30662F7C8D78}" type="slidenum">
              <a:rPr lang="en-GB" smtClean="0"/>
              <a:t>4</a:t>
            </a:fld>
            <a:endParaRPr lang="en-GB"/>
          </a:p>
        </p:txBody>
      </p:sp>
    </p:spTree>
    <p:extLst>
      <p:ext uri="{BB962C8B-B14F-4D97-AF65-F5344CB8AC3E}">
        <p14:creationId xmlns:p14="http://schemas.microsoft.com/office/powerpoint/2010/main" val="360562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OpenLearn</a:t>
            </a:r>
            <a:r>
              <a:rPr lang="en-GB" baseline="0" dirty="0"/>
              <a:t> has many free courses many of which are used by individuals and organisations for professional development – or people do them simply as a hobby. The idea is to draw people in. </a:t>
            </a:r>
          </a:p>
          <a:p>
            <a:r>
              <a:rPr lang="en-GB" baseline="0" dirty="0"/>
              <a:t>The last VC extended the commitment to Open Educational Resources by investing in </a:t>
            </a:r>
            <a:r>
              <a:rPr lang="en-GB" baseline="0" dirty="0" err="1"/>
              <a:t>FutureLearn</a:t>
            </a:r>
            <a:r>
              <a:rPr lang="en-GB" baseline="0" dirty="0"/>
              <a:t> – a website which hosts MOOCs – Massive Open Online courses – all of which are free. </a:t>
            </a:r>
          </a:p>
          <a:p>
            <a:r>
              <a:rPr lang="en-GB" baseline="0" dirty="0"/>
              <a:t>Some have quizzes and a digital badge which can be downloaded and used as evidence of study</a:t>
            </a:r>
          </a:p>
        </p:txBody>
      </p:sp>
      <p:sp>
        <p:nvSpPr>
          <p:cNvPr id="4" name="Slide Number Placeholder 3"/>
          <p:cNvSpPr>
            <a:spLocks noGrp="1"/>
          </p:cNvSpPr>
          <p:nvPr>
            <p:ph type="sldNum" sz="quarter" idx="10"/>
          </p:nvPr>
        </p:nvSpPr>
        <p:spPr/>
        <p:txBody>
          <a:bodyPr/>
          <a:lstStyle/>
          <a:p>
            <a:fld id="{AA6036D8-66F1-479D-9614-30662F7C8D78}" type="slidenum">
              <a:rPr lang="en-GB" smtClean="0"/>
              <a:t>6</a:t>
            </a:fld>
            <a:endParaRPr lang="en-GB"/>
          </a:p>
        </p:txBody>
      </p:sp>
    </p:spTree>
    <p:extLst>
      <p:ext uri="{BB962C8B-B14F-4D97-AF65-F5344CB8AC3E}">
        <p14:creationId xmlns:p14="http://schemas.microsoft.com/office/powerpoint/2010/main" val="54243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of the reasons why people access and use OER</a:t>
            </a:r>
          </a:p>
        </p:txBody>
      </p:sp>
      <p:sp>
        <p:nvSpPr>
          <p:cNvPr id="4" name="Slide Number Placeholder 3"/>
          <p:cNvSpPr>
            <a:spLocks noGrp="1"/>
          </p:cNvSpPr>
          <p:nvPr>
            <p:ph type="sldNum" sz="quarter" idx="10"/>
          </p:nvPr>
        </p:nvSpPr>
        <p:spPr/>
        <p:txBody>
          <a:bodyPr/>
          <a:lstStyle/>
          <a:p>
            <a:fld id="{AA6036D8-66F1-479D-9614-30662F7C8D78}" type="slidenum">
              <a:rPr lang="en-GB" smtClean="0"/>
              <a:t>7</a:t>
            </a:fld>
            <a:endParaRPr lang="en-GB"/>
          </a:p>
        </p:txBody>
      </p:sp>
    </p:spTree>
    <p:extLst>
      <p:ext uri="{BB962C8B-B14F-4D97-AF65-F5344CB8AC3E}">
        <p14:creationId xmlns:p14="http://schemas.microsoft.com/office/powerpoint/2010/main" val="76866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Colleagues working for  French NGO in Senegal, wanted some materials to support school leadership. Their search produce some resources written to support headteachers in India. Review of these resources revealed that the pedagogy and ideas were exactly what they were looking for, but the context was wrong – the examples and case studies described people and places in India. Also – they were written in English. So they adapted and translated the materials – cheaper and easier than starting from scratch and in the process created a team, who went on to work together to introduce head teachers to the materials and support them in their use. </a:t>
            </a:r>
          </a:p>
          <a:p>
            <a:r>
              <a:rPr lang="en-GB" dirty="0"/>
              <a:t>The NGO in Senegal was part of the TESSA community. Other members of the community saw what they had done, so they translated the materials into English so that they could be more widely used. </a:t>
            </a:r>
          </a:p>
          <a:p>
            <a:r>
              <a:rPr lang="en-GB" dirty="0"/>
              <a:t>There are now two new versions of the original materials developed for India. They have also been translated and adapted into five Indian languages. In each case review and use has led to adaptations, with the final resources being shared. </a:t>
            </a:r>
          </a:p>
        </p:txBody>
      </p:sp>
      <p:sp>
        <p:nvSpPr>
          <p:cNvPr id="4" name="Slide Number Placeholder 3"/>
          <p:cNvSpPr>
            <a:spLocks noGrp="1"/>
          </p:cNvSpPr>
          <p:nvPr>
            <p:ph type="sldNum" sz="quarter" idx="5"/>
          </p:nvPr>
        </p:nvSpPr>
        <p:spPr/>
        <p:txBody>
          <a:bodyPr/>
          <a:lstStyle/>
          <a:p>
            <a:fld id="{AA6036D8-66F1-479D-9614-30662F7C8D78}" type="slidenum">
              <a:rPr lang="en-GB" smtClean="0"/>
              <a:t>8</a:t>
            </a:fld>
            <a:endParaRPr lang="en-GB"/>
          </a:p>
        </p:txBody>
      </p:sp>
    </p:spTree>
    <p:extLst>
      <p:ext uri="{BB962C8B-B14F-4D97-AF65-F5344CB8AC3E}">
        <p14:creationId xmlns:p14="http://schemas.microsoft.com/office/powerpoint/2010/main" val="2113974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needs to happen </a:t>
            </a:r>
          </a:p>
        </p:txBody>
      </p:sp>
      <p:sp>
        <p:nvSpPr>
          <p:cNvPr id="4" name="Slide Number Placeholder 3"/>
          <p:cNvSpPr>
            <a:spLocks noGrp="1"/>
          </p:cNvSpPr>
          <p:nvPr>
            <p:ph type="sldNum" sz="quarter" idx="5"/>
          </p:nvPr>
        </p:nvSpPr>
        <p:spPr/>
        <p:txBody>
          <a:bodyPr/>
          <a:lstStyle/>
          <a:p>
            <a:fld id="{AA6036D8-66F1-479D-9614-30662F7C8D78}" type="slidenum">
              <a:rPr lang="en-GB" smtClean="0"/>
              <a:t>9</a:t>
            </a:fld>
            <a:endParaRPr lang="en-GB"/>
          </a:p>
        </p:txBody>
      </p:sp>
    </p:spTree>
    <p:extLst>
      <p:ext uri="{BB962C8B-B14F-4D97-AF65-F5344CB8AC3E}">
        <p14:creationId xmlns:p14="http://schemas.microsoft.com/office/powerpoint/2010/main" val="2721964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pyramid provides a way of thinking about how you might support the use of OER. The aim is to achieve ‘volition’ </a:t>
            </a:r>
            <a:r>
              <a:rPr lang="en-GB" dirty="0" err="1"/>
              <a:t>ie</a:t>
            </a:r>
            <a:r>
              <a:rPr lang="en-GB" dirty="0"/>
              <a:t>. </a:t>
            </a:r>
            <a:r>
              <a:rPr lang="en-GB" dirty="0" err="1"/>
              <a:t>indiviuals</a:t>
            </a:r>
            <a:r>
              <a:rPr lang="en-GB" dirty="0"/>
              <a:t> taking the initiative to use, adapt and ultimately create high quality resources. But to reach that stage, certain things have to be in place: access, permissions, awareness, capacity, availability of materials that might be useful</a:t>
            </a:r>
          </a:p>
        </p:txBody>
      </p:sp>
      <p:sp>
        <p:nvSpPr>
          <p:cNvPr id="4" name="Slide Number Placeholder 3"/>
          <p:cNvSpPr>
            <a:spLocks noGrp="1"/>
          </p:cNvSpPr>
          <p:nvPr>
            <p:ph type="sldNum" sz="quarter" idx="10"/>
          </p:nvPr>
        </p:nvSpPr>
        <p:spPr/>
        <p:txBody>
          <a:bodyPr/>
          <a:lstStyle/>
          <a:p>
            <a:fld id="{AA6036D8-66F1-479D-9614-30662F7C8D78}" type="slidenum">
              <a:rPr lang="en-GB" smtClean="0"/>
              <a:t>10</a:t>
            </a:fld>
            <a:endParaRPr lang="en-GB"/>
          </a:p>
        </p:txBody>
      </p:sp>
    </p:spTree>
    <p:extLst>
      <p:ext uri="{BB962C8B-B14F-4D97-AF65-F5344CB8AC3E}">
        <p14:creationId xmlns:p14="http://schemas.microsoft.com/office/powerpoint/2010/main" val="8685625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hyperlink" Target="http://www.tessafrica.net/"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hyperlink" Target="http://www.google.com/url?sa=i&amp;rct=j&amp;q=&amp;esrc=s&amp;source=images&amp;cd=&amp;cad=rja&amp;uact=8&amp;ved=0ahUKEwjM-b6b3KvMAhUInRoKHRcWB-oQjRwIBw&amp;url=http://ounews.co/&amp;bvm=bv.120551593,d.ZGg&amp;psig=AFQjCNGFPGhZgHmJKqfhf39-69I6k5hSnw&amp;ust=1461740055576826"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svg"/><Relationship Id="rId2" Type="http://schemas.openxmlformats.org/officeDocument/2006/relationships/hyperlink" Target="http://www.google.com/url?sa=i&amp;rct=j&amp;q=&amp;esrc=s&amp;source=images&amp;cd=&amp;cad=rja&amp;uact=8&amp;ved=0ahUKEwjM-b6b3KvMAhUInRoKHRcWB-oQjRwIBw&amp;url=http://ounews.co/&amp;bvm=bv.120551593,d.ZGg&amp;psig=AFQjCNGFPGhZgHmJKqfhf39-69I6k5hSnw&amp;ust=1461740055576826"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www.tessafrica.net/"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hyperlink" Target="http://www.tessafrica.net/"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hyperlink" Target="http://www.google.com/url?sa=i&amp;rct=j&amp;q=&amp;esrc=s&amp;source=images&amp;cd=&amp;cad=rja&amp;uact=8&amp;ved=0ahUKEwjM-b6b3KvMAhUInRoKHRcWB-oQjRwIBw&amp;url=http://ounews.co/&amp;bvm=bv.120551593,d.ZGg&amp;psig=AFQjCNGFPGhZgHmJKqfhf39-69I6k5hSnw&amp;ust=1461740055576826"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268265" y="6356349"/>
            <a:ext cx="4114800" cy="365125"/>
          </a:xfrm>
        </p:spPr>
        <p:txBody>
          <a:bodyPr/>
          <a:lstStyle>
            <a:lvl1pPr>
              <a:defRPr>
                <a:solidFill>
                  <a:srgbClr val="C00000"/>
                </a:solidFill>
              </a:defRPr>
            </a:lvl1pPr>
          </a:lstStyle>
          <a:p>
            <a:endParaRPr lang="en-GB" dirty="0"/>
          </a:p>
        </p:txBody>
      </p:sp>
      <p:sp>
        <p:nvSpPr>
          <p:cNvPr id="6" name="Slide Number Placeholder 5"/>
          <p:cNvSpPr>
            <a:spLocks noGrp="1"/>
          </p:cNvSpPr>
          <p:nvPr>
            <p:ph type="sldNum" sz="quarter" idx="12"/>
          </p:nvPr>
        </p:nvSpPr>
        <p:spPr/>
        <p:txBody>
          <a:bodyPr/>
          <a:lstStyle/>
          <a:p>
            <a:fld id="{2CBBC26E-3EC3-4494-B619-8697B3A559FB}" type="slidenum">
              <a:rPr lang="en-GB" smtClean="0"/>
              <a:t>‹#›</a:t>
            </a:fld>
            <a:endParaRPr lang="en-GB"/>
          </a:p>
        </p:txBody>
      </p:sp>
      <p:pic>
        <p:nvPicPr>
          <p:cNvPr id="11" name="Picture 10" descr="http://www.tessafrica.net/sites/all/themes/tessafricav2/images/logo_desktop.png">
            <a:hlinkClick r:id="rId2"/>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265" y="242411"/>
            <a:ext cx="2077720" cy="502285"/>
          </a:xfrm>
          <a:prstGeom prst="rect">
            <a:avLst/>
          </a:prstGeom>
          <a:noFill/>
          <a:ln>
            <a:noFill/>
          </a:ln>
        </p:spPr>
      </p:pic>
      <p:pic>
        <p:nvPicPr>
          <p:cNvPr id="12" name="irc_mi" descr="http://ounews.co/wp-content/uploads/2015/08/OU-logo.gif">
            <a:hlinkClick r:id="rId4"/>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15015" y="5979159"/>
            <a:ext cx="1257300" cy="754380"/>
          </a:xfrm>
          <a:prstGeom prst="rect">
            <a:avLst/>
          </a:prstGeom>
          <a:noFill/>
          <a:ln>
            <a:noFill/>
          </a:ln>
        </p:spPr>
      </p:pic>
      <p:pic>
        <p:nvPicPr>
          <p:cNvPr id="4" name="Graphic 3">
            <a:extLst>
              <a:ext uri="{FF2B5EF4-FFF2-40B4-BE49-F238E27FC236}">
                <a16:creationId xmlns:a16="http://schemas.microsoft.com/office/drawing/2014/main" id="{B9272E1E-CD65-49FE-9A02-32B5F151BA4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809185" y="6353722"/>
            <a:ext cx="2114550" cy="333375"/>
          </a:xfrm>
          <a:prstGeom prst="rect">
            <a:avLst/>
          </a:prstGeom>
        </p:spPr>
      </p:pic>
    </p:spTree>
    <p:extLst>
      <p:ext uri="{BB962C8B-B14F-4D97-AF65-F5344CB8AC3E}">
        <p14:creationId xmlns:p14="http://schemas.microsoft.com/office/powerpoint/2010/main" val="37764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6DBF3-613A-4263-BDB5-55459E281353}"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1387876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D6DBF3-613A-4263-BDB5-55459E281353}"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3672154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D6DBF3-613A-4263-BDB5-55459E281353}"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928888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85EB00-870E-4EEC-8236-805DA67F3BE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1975377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85EB00-870E-4EEC-8236-805DA67F3BE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1495799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85EB00-870E-4EEC-8236-805DA67F3BE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82101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85EB00-870E-4EEC-8236-805DA67F3BEA}"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1888676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85EB00-870E-4EEC-8236-805DA67F3BEA}" type="datetimeFigureOut">
              <a:rPr lang="en-GB" smtClean="0"/>
              <a:t>19/01/2021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3495039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85EB00-870E-4EEC-8236-805DA67F3BEA}" type="datetimeFigureOut">
              <a:rPr lang="en-GB" smtClean="0"/>
              <a:t>19/01/2021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2886540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5EB00-870E-4EEC-8236-805DA67F3BEA}" type="datetimeFigureOut">
              <a:rPr lang="en-GB" smtClean="0"/>
              <a:t>19/01/2021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344738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BBC26E-3EC3-4494-B619-8697B3A559FB}" type="slidenum">
              <a:rPr lang="en-GB" smtClean="0"/>
              <a:t>‹#›</a:t>
            </a:fld>
            <a:endParaRPr lang="en-GB"/>
          </a:p>
        </p:txBody>
      </p:sp>
      <p:pic>
        <p:nvPicPr>
          <p:cNvPr id="7" name="irc_mi" descr="http://ounews.co/wp-content/uploads/2015/08/OU-logo.gif">
            <a:hlinkClick r:id="rId2"/>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8265" y="6142671"/>
            <a:ext cx="929784" cy="535738"/>
          </a:xfrm>
          <a:prstGeom prst="rect">
            <a:avLst/>
          </a:prstGeom>
          <a:noFill/>
          <a:ln>
            <a:noFill/>
          </a:ln>
        </p:spPr>
      </p:pic>
      <p:pic>
        <p:nvPicPr>
          <p:cNvPr id="8" name="Picture 7" descr="http://www.tessafrica.net/sites/all/themes/tessafricav2/images/logo_desktop.png">
            <a:hlinkClick r:id="rId4"/>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8565" y="242411"/>
            <a:ext cx="2077720" cy="502285"/>
          </a:xfrm>
          <a:prstGeom prst="rect">
            <a:avLst/>
          </a:prstGeom>
          <a:noFill/>
          <a:ln>
            <a:noFill/>
          </a:ln>
        </p:spPr>
      </p:pic>
      <p:sp>
        <p:nvSpPr>
          <p:cNvPr id="9" name="Footer Placeholder 4"/>
          <p:cNvSpPr txBox="1">
            <a:spLocks/>
          </p:cNvSpPr>
          <p:nvPr userDrawn="1"/>
        </p:nvSpPr>
        <p:spPr>
          <a:xfrm>
            <a:off x="268265"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C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Content Placeholder 9"/>
          <p:cNvSpPr>
            <a:spLocks noGrp="1"/>
          </p:cNvSpPr>
          <p:nvPr>
            <p:ph sz="quarter" idx="13"/>
          </p:nvPr>
        </p:nvSpPr>
        <p:spPr>
          <a:xfrm>
            <a:off x="444500" y="482600"/>
            <a:ext cx="9144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Graphic 3">
            <a:extLst>
              <a:ext uri="{FF2B5EF4-FFF2-40B4-BE49-F238E27FC236}">
                <a16:creationId xmlns:a16="http://schemas.microsoft.com/office/drawing/2014/main" id="{6AA40A17-FFA2-4FF5-89A4-D115C13A5C9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24925" y="6356349"/>
            <a:ext cx="2114550" cy="333375"/>
          </a:xfrm>
          <a:prstGeom prst="rect">
            <a:avLst/>
          </a:prstGeom>
        </p:spPr>
      </p:pic>
    </p:spTree>
    <p:extLst>
      <p:ext uri="{BB962C8B-B14F-4D97-AF65-F5344CB8AC3E}">
        <p14:creationId xmlns:p14="http://schemas.microsoft.com/office/powerpoint/2010/main" val="2868065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85EB00-870E-4EEC-8236-805DA67F3BEA}"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3392716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85EB00-870E-4EEC-8236-805DA67F3BEA}"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328913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85EB00-870E-4EEC-8236-805DA67F3BE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1165624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85EB00-870E-4EEC-8236-805DA67F3BEA}"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CAD6-8044-4D69-9934-C22C15B0B43F}" type="slidenum">
              <a:rPr lang="en-GB" smtClean="0"/>
              <a:t>‹#›</a:t>
            </a:fld>
            <a:endParaRPr lang="en-GB"/>
          </a:p>
        </p:txBody>
      </p:sp>
    </p:spTree>
    <p:extLst>
      <p:ext uri="{BB962C8B-B14F-4D97-AF65-F5344CB8AC3E}">
        <p14:creationId xmlns:p14="http://schemas.microsoft.com/office/powerpoint/2010/main" val="7607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D6DBF3-613A-4263-BDB5-55459E281353}" type="datetimeFigureOut">
              <a:rPr lang="en-GB" smtClean="0"/>
              <a:t>19/01/2021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227547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D6DBF3-613A-4263-BDB5-55459E281353}"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6493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aseline="0">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0D6DBF3-613A-4263-BDB5-55459E281353}"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306142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solidFill>
                  <a:srgbClr val="C00000"/>
                </a:solidFill>
              </a:defRPr>
            </a:lvl1pPr>
          </a:lstStyle>
          <a:p>
            <a:r>
              <a:rPr lang="en-US" dirty="0"/>
              <a:t>A Vision for OER</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4" name="Content Placeholder 3"/>
          <p:cNvSpPr>
            <a:spLocks noGrp="1"/>
          </p:cNvSpPr>
          <p:nvPr>
            <p:ph sz="half" idx="2" hasCustomPrompt="1"/>
          </p:nvPr>
        </p:nvSpPr>
        <p:spPr>
          <a:xfrm>
            <a:off x="839788" y="2505075"/>
            <a:ext cx="5157787" cy="3684588"/>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0D6DBF3-613A-4263-BDB5-55459E281353}" type="datetimeFigureOut">
              <a:rPr lang="en-GB" smtClean="0"/>
              <a:t>19/01/2021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BBC26E-3EC3-4494-B619-8697B3A559FB}" type="slidenum">
              <a:rPr lang="en-GB" smtClean="0"/>
              <a:t>‹#›</a:t>
            </a:fld>
            <a:endParaRPr lang="en-GB"/>
          </a:p>
        </p:txBody>
      </p:sp>
      <p:sp>
        <p:nvSpPr>
          <p:cNvPr id="10" name="Footer Placeholder 4"/>
          <p:cNvSpPr txBox="1">
            <a:spLocks/>
          </p:cNvSpPr>
          <p:nvPr userDrawn="1"/>
        </p:nvSpPr>
        <p:spPr>
          <a:xfrm>
            <a:off x="268265"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C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11" name="Picture 10" descr="http://www.tessafrica.net/sites/all/themes/tessafricav2/images/logo_desktop.png">
            <a:hlinkClick r:id="rId2"/>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265" y="242411"/>
            <a:ext cx="2077720" cy="502285"/>
          </a:xfrm>
          <a:prstGeom prst="rect">
            <a:avLst/>
          </a:prstGeom>
          <a:noFill/>
          <a:ln>
            <a:noFill/>
          </a:ln>
        </p:spPr>
      </p:pic>
      <p:pic>
        <p:nvPicPr>
          <p:cNvPr id="12" name="irc_mi" descr="http://ounews.co/wp-content/uploads/2015/08/OU-logo.gif">
            <a:hlinkClick r:id="rId4"/>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7962" y="6084915"/>
            <a:ext cx="1014009" cy="648623"/>
          </a:xfrm>
          <a:prstGeom prst="rect">
            <a:avLst/>
          </a:prstGeom>
          <a:noFill/>
          <a:ln>
            <a:noFill/>
          </a:ln>
        </p:spPr>
      </p:pic>
      <p:pic>
        <p:nvPicPr>
          <p:cNvPr id="13" name="Graphic 12">
            <a:extLst>
              <a:ext uri="{FF2B5EF4-FFF2-40B4-BE49-F238E27FC236}">
                <a16:creationId xmlns:a16="http://schemas.microsoft.com/office/drawing/2014/main" id="{117607CB-2DEC-4ECD-AC42-CB2F99C0EF1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35663" y="6383740"/>
            <a:ext cx="2114550" cy="333375"/>
          </a:xfrm>
          <a:prstGeom prst="rect">
            <a:avLst/>
          </a:prstGeom>
        </p:spPr>
      </p:pic>
    </p:spTree>
    <p:extLst>
      <p:ext uri="{BB962C8B-B14F-4D97-AF65-F5344CB8AC3E}">
        <p14:creationId xmlns:p14="http://schemas.microsoft.com/office/powerpoint/2010/main" val="215144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D6DBF3-613A-4263-BDB5-55459E281353}" type="datetimeFigureOut">
              <a:rPr lang="en-GB" smtClean="0"/>
              <a:t>19/01/2021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262747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6DBF3-613A-4263-BDB5-55459E281353}" type="datetimeFigureOut">
              <a:rPr lang="en-GB" smtClean="0"/>
              <a:t>19/01/2021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1493550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6DBF3-613A-4263-BDB5-55459E281353}"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BBC26E-3EC3-4494-B619-8697B3A559FB}" type="slidenum">
              <a:rPr lang="en-GB" smtClean="0"/>
              <a:t>‹#›</a:t>
            </a:fld>
            <a:endParaRPr lang="en-GB"/>
          </a:p>
        </p:txBody>
      </p:sp>
    </p:spTree>
    <p:extLst>
      <p:ext uri="{BB962C8B-B14F-4D97-AF65-F5344CB8AC3E}">
        <p14:creationId xmlns:p14="http://schemas.microsoft.com/office/powerpoint/2010/main" val="224148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6DBF3-613A-4263-BDB5-55459E281353}" type="datetimeFigureOut">
              <a:rPr lang="en-GB" smtClean="0"/>
              <a:t>19/01/2021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BC26E-3EC3-4494-B619-8697B3A559FB}" type="slidenum">
              <a:rPr lang="en-GB" smtClean="0"/>
              <a:t>‹#›</a:t>
            </a:fld>
            <a:endParaRPr lang="en-GB"/>
          </a:p>
        </p:txBody>
      </p:sp>
    </p:spTree>
    <p:extLst>
      <p:ext uri="{BB962C8B-B14F-4D97-AF65-F5344CB8AC3E}">
        <p14:creationId xmlns:p14="http://schemas.microsoft.com/office/powerpoint/2010/main" val="3193590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5EB00-870E-4EEC-8236-805DA67F3BEA}" type="datetimeFigureOut">
              <a:rPr lang="en-GB" smtClean="0"/>
              <a:t>19/01/2021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CCAD6-8044-4D69-9934-C22C15B0B43F}" type="slidenum">
              <a:rPr lang="en-GB" smtClean="0"/>
              <a:t>‹#›</a:t>
            </a:fld>
            <a:endParaRPr lang="en-GB"/>
          </a:p>
        </p:txBody>
      </p:sp>
    </p:spTree>
    <p:extLst>
      <p:ext uri="{BB962C8B-B14F-4D97-AF65-F5344CB8AC3E}">
        <p14:creationId xmlns:p14="http://schemas.microsoft.com/office/powerpoint/2010/main" val="9325056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9.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hyperlink" Target="http://www.creativecommons.org/" TargetMode="Externa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col.org/"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hyperlink" Target="https://www.open.edu/openlearncreate/"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open.edu/openlearn/" TargetMode="External"/><Relationship Id="rId5"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hyperlink" Target="https://www.open.edu/openlearncreate/pluginfile.php/311323/mod_resource/content/1/B4_Leading-use-of-ICT_18.11.26_Uv3.pdf" TargetMode="External"/><Relationship Id="rId3" Type="http://schemas.openxmlformats.org/officeDocument/2006/relationships/audio" Target="../media/media8.m4a"/><Relationship Id="rId7" Type="http://schemas.openxmlformats.org/officeDocument/2006/relationships/hyperlink" Target="https://www.open.edu/openlearncreate/mod/oucontent/view.php?id=138212&amp;section=7" TargetMode="External"/><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2.jp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Open Educational Resources</a:t>
            </a:r>
          </a:p>
        </p:txBody>
      </p:sp>
      <p:sp>
        <p:nvSpPr>
          <p:cNvPr id="3" name="Subtitle 2"/>
          <p:cNvSpPr>
            <a:spLocks noGrp="1"/>
          </p:cNvSpPr>
          <p:nvPr>
            <p:ph type="subTitle" idx="1"/>
          </p:nvPr>
        </p:nvSpPr>
        <p:spPr/>
        <p:txBody>
          <a:bodyPr>
            <a:normAutofit/>
          </a:bodyPr>
          <a:lstStyle/>
          <a:p>
            <a:r>
              <a:rPr lang="en-GB" sz="3200" b="1" dirty="0">
                <a:solidFill>
                  <a:schemeClr val="accent6"/>
                </a:solidFill>
              </a:rPr>
              <a:t>Definition, licences and issues</a:t>
            </a:r>
          </a:p>
          <a:p>
            <a:r>
              <a:rPr lang="en-GB" sz="2800" b="1" dirty="0">
                <a:solidFill>
                  <a:schemeClr val="accent6"/>
                </a:solidFill>
              </a:rPr>
              <a:t>Kris Stutchbury, The Open University, UK</a:t>
            </a:r>
          </a:p>
        </p:txBody>
      </p:sp>
      <p:pic>
        <p:nvPicPr>
          <p:cNvPr id="6" name="Audio 5">
            <a:hlinkClick r:id="" action="ppaction://media"/>
            <a:extLst>
              <a:ext uri="{FF2B5EF4-FFF2-40B4-BE49-F238E27FC236}">
                <a16:creationId xmlns:a16="http://schemas.microsoft.com/office/drawing/2014/main" id="{B0ED3E11-F64F-43B1-BC3E-1178F16413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1887700"/>
      </p:ext>
    </p:extLst>
  </p:cSld>
  <p:clrMapOvr>
    <a:masterClrMapping/>
  </p:clrMapOvr>
  <mc:AlternateContent xmlns:mc="http://schemas.openxmlformats.org/markup-compatibility/2006">
    <mc:Choice xmlns:p14="http://schemas.microsoft.com/office/powerpoint/2010/main" Requires="p14">
      <p:transition spd="slow" p14:dur="2000" advTm="14091"/>
    </mc:Choice>
    <mc:Fallback>
      <p:transition spd="slow" advTm="1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accent6"/>
                </a:solidFill>
              </a:rPr>
              <a:t>The OER adoption pyramid </a:t>
            </a:r>
            <a:r>
              <a:rPr lang="en-GB" sz="2800" b="1" dirty="0">
                <a:solidFill>
                  <a:schemeClr val="accent6"/>
                </a:solidFill>
              </a:rPr>
              <a:t>(</a:t>
            </a:r>
            <a:r>
              <a:rPr lang="en-GB" sz="2800" b="1" dirty="0" err="1">
                <a:solidFill>
                  <a:schemeClr val="accent6"/>
                </a:solidFill>
              </a:rPr>
              <a:t>H.Trotter</a:t>
            </a:r>
            <a:r>
              <a:rPr lang="en-GB" sz="2800" b="1" dirty="0">
                <a:solidFill>
                  <a:schemeClr val="accent6"/>
                </a:solidFill>
              </a:rPr>
              <a:t>, </a:t>
            </a:r>
            <a:r>
              <a:rPr lang="en-GB" sz="2800" b="1" dirty="0" err="1">
                <a:solidFill>
                  <a:schemeClr val="accent6"/>
                </a:solidFill>
              </a:rPr>
              <a:t>G.Cox</a:t>
            </a:r>
            <a:r>
              <a:rPr lang="en-GB" sz="2800" b="1" dirty="0">
                <a:solidFill>
                  <a:schemeClr val="accent6"/>
                </a:solidFill>
              </a:rPr>
              <a:t>) </a:t>
            </a:r>
            <a:r>
              <a:rPr lang="en-GB" sz="1800" b="1" dirty="0">
                <a:solidFill>
                  <a:schemeClr val="accent6"/>
                </a:solidFill>
              </a:rPr>
              <a:t>http://conference.oeconsortium.org/2016/presentation/the-oer-adoption-pyramid/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67198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1879600" y="1825625"/>
            <a:ext cx="1981633" cy="584775"/>
          </a:xfrm>
          <a:prstGeom prst="rect">
            <a:avLst/>
          </a:prstGeom>
          <a:noFill/>
        </p:spPr>
        <p:txBody>
          <a:bodyPr wrap="none" rtlCol="0">
            <a:spAutoFit/>
          </a:bodyPr>
          <a:lstStyle/>
          <a:p>
            <a:r>
              <a:rPr lang="en-GB" sz="3200" dirty="0"/>
              <a:t>Individuals</a:t>
            </a:r>
          </a:p>
        </p:txBody>
      </p:sp>
      <p:sp>
        <p:nvSpPr>
          <p:cNvPr id="5" name="TextBox 4"/>
          <p:cNvSpPr txBox="1"/>
          <p:nvPr/>
        </p:nvSpPr>
        <p:spPr>
          <a:xfrm>
            <a:off x="8521700" y="1825624"/>
            <a:ext cx="2073196" cy="584775"/>
          </a:xfrm>
          <a:prstGeom prst="rect">
            <a:avLst/>
          </a:prstGeom>
          <a:noFill/>
        </p:spPr>
        <p:txBody>
          <a:bodyPr wrap="none" rtlCol="0">
            <a:spAutoFit/>
          </a:bodyPr>
          <a:lstStyle/>
          <a:p>
            <a:r>
              <a:rPr lang="en-GB" sz="3200" dirty="0"/>
              <a:t>Institutions</a:t>
            </a:r>
          </a:p>
        </p:txBody>
      </p:sp>
      <p:pic>
        <p:nvPicPr>
          <p:cNvPr id="7" name="Audio 6">
            <a:hlinkClick r:id="" action="ppaction://media"/>
            <a:extLst>
              <a:ext uri="{FF2B5EF4-FFF2-40B4-BE49-F238E27FC236}">
                <a16:creationId xmlns:a16="http://schemas.microsoft.com/office/drawing/2014/main" id="{A0EC781E-F77E-4342-B249-76EBB596D0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4020549"/>
      </p:ext>
    </p:extLst>
  </p:cSld>
  <p:clrMapOvr>
    <a:masterClrMapping/>
  </p:clrMapOvr>
  <mc:AlternateContent xmlns:mc="http://schemas.openxmlformats.org/markup-compatibility/2006">
    <mc:Choice xmlns:p14="http://schemas.microsoft.com/office/powerpoint/2010/main" Requires="p14">
      <p:transition spd="slow" p14:dur="2000" advTm="53599"/>
    </mc:Choice>
    <mc:Fallback>
      <p:transition spd="slow" advTm="5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A28D-9FEE-436D-BE6B-55979A5514AD}"/>
              </a:ext>
            </a:extLst>
          </p:cNvPr>
          <p:cNvSpPr>
            <a:spLocks noGrp="1"/>
          </p:cNvSpPr>
          <p:nvPr>
            <p:ph type="title"/>
          </p:nvPr>
        </p:nvSpPr>
        <p:spPr/>
        <p:txBody>
          <a:bodyPr/>
          <a:lstStyle/>
          <a:p>
            <a:r>
              <a:rPr lang="en-GB" dirty="0"/>
              <a:t>The Challenges of OER</a:t>
            </a:r>
          </a:p>
        </p:txBody>
      </p:sp>
      <p:sp>
        <p:nvSpPr>
          <p:cNvPr id="3" name="Content Placeholder 2">
            <a:extLst>
              <a:ext uri="{FF2B5EF4-FFF2-40B4-BE49-F238E27FC236}">
                <a16:creationId xmlns:a16="http://schemas.microsoft.com/office/drawing/2014/main" id="{E61ABB0F-DB57-4FA3-9AB4-3781190558DD}"/>
              </a:ext>
            </a:extLst>
          </p:cNvPr>
          <p:cNvSpPr>
            <a:spLocks noGrp="1"/>
          </p:cNvSpPr>
          <p:nvPr>
            <p:ph idx="1"/>
          </p:nvPr>
        </p:nvSpPr>
        <p:spPr/>
        <p:txBody>
          <a:bodyPr/>
          <a:lstStyle/>
          <a:p>
            <a:r>
              <a:rPr lang="en-GB" dirty="0"/>
              <a:t>Access – relies on internet connectivity, devices and technical skills</a:t>
            </a:r>
          </a:p>
          <a:p>
            <a:r>
              <a:rPr lang="en-GB" dirty="0"/>
              <a:t>New attitudes to resources are required – people need to understand the licenses and what they have permission to do, and institutions need to encourage autonomy</a:t>
            </a:r>
          </a:p>
          <a:p>
            <a:r>
              <a:rPr lang="en-GB" dirty="0"/>
              <a:t>46% of HEI lecturers in SSA not aware of OER</a:t>
            </a:r>
          </a:p>
          <a:p>
            <a:r>
              <a:rPr lang="en-GB" dirty="0"/>
              <a:t> Skills in critical evaluation are required, alongside technical skills in searching and adapting</a:t>
            </a:r>
          </a:p>
          <a:p>
            <a:r>
              <a:rPr lang="en-GB" dirty="0"/>
              <a:t>Contextually relevant resources might not be available</a:t>
            </a:r>
          </a:p>
          <a:p>
            <a:endParaRPr lang="en-GB" dirty="0"/>
          </a:p>
          <a:p>
            <a:endParaRPr lang="en-GB" dirty="0"/>
          </a:p>
          <a:p>
            <a:endParaRPr lang="en-GB" dirty="0"/>
          </a:p>
          <a:p>
            <a:endParaRPr lang="en-GB" dirty="0"/>
          </a:p>
          <a:p>
            <a:endParaRPr lang="en-GB" dirty="0"/>
          </a:p>
        </p:txBody>
      </p:sp>
      <p:pic>
        <p:nvPicPr>
          <p:cNvPr id="6" name="Audio 5">
            <a:hlinkClick r:id="" action="ppaction://media"/>
            <a:extLst>
              <a:ext uri="{FF2B5EF4-FFF2-40B4-BE49-F238E27FC236}">
                <a16:creationId xmlns:a16="http://schemas.microsoft.com/office/drawing/2014/main" id="{A67D0CC1-1522-4D63-AE8B-B0676F4C33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6338187"/>
      </p:ext>
    </p:extLst>
  </p:cSld>
  <p:clrMapOvr>
    <a:masterClrMapping/>
  </p:clrMapOvr>
  <mc:AlternateContent xmlns:mc="http://schemas.openxmlformats.org/markup-compatibility/2006">
    <mc:Choice xmlns:p14="http://schemas.microsoft.com/office/powerpoint/2010/main" Requires="p14">
      <p:transition spd="slow" p14:dur="2000" advTm="48227"/>
    </mc:Choice>
    <mc:Fallback>
      <p:transition spd="slow" advTm="4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9526"/>
          </a:xfrm>
        </p:spPr>
        <p:txBody>
          <a:bodyPr/>
          <a:lstStyle/>
          <a:p>
            <a:r>
              <a:rPr lang="en-GB" b="1" dirty="0">
                <a:solidFill>
                  <a:schemeClr val="accent6"/>
                </a:solidFill>
              </a:rPr>
              <a:t>OER Adoption – Key questions for OER use</a:t>
            </a:r>
          </a:p>
        </p:txBody>
      </p:sp>
      <p:graphicFrame>
        <p:nvGraphicFramePr>
          <p:cNvPr id="3" name="Table 2"/>
          <p:cNvGraphicFramePr>
            <a:graphicFrameLocks noGrp="1"/>
          </p:cNvGraphicFramePr>
          <p:nvPr>
            <p:extLst>
              <p:ext uri="{D42A27DB-BD31-4B8C-83A1-F6EECF244321}">
                <p14:modId xmlns:p14="http://schemas.microsoft.com/office/powerpoint/2010/main" val="3691525026"/>
              </p:ext>
            </p:extLst>
          </p:nvPr>
        </p:nvGraphicFramePr>
        <p:xfrm>
          <a:off x="1121980" y="1302519"/>
          <a:ext cx="10008475" cy="4846320"/>
        </p:xfrm>
        <a:graphic>
          <a:graphicData uri="http://schemas.openxmlformats.org/drawingml/2006/table">
            <a:tbl>
              <a:tblPr firstRow="1" bandRow="1">
                <a:tableStyleId>{5C22544A-7EE6-4342-B048-85BDC9FD1C3A}</a:tableStyleId>
              </a:tblPr>
              <a:tblGrid>
                <a:gridCol w="2740572">
                  <a:extLst>
                    <a:ext uri="{9D8B030D-6E8A-4147-A177-3AD203B41FA5}">
                      <a16:colId xmlns:a16="http://schemas.microsoft.com/office/drawing/2014/main" val="20000"/>
                    </a:ext>
                  </a:extLst>
                </a:gridCol>
                <a:gridCol w="7267903">
                  <a:extLst>
                    <a:ext uri="{9D8B030D-6E8A-4147-A177-3AD203B41FA5}">
                      <a16:colId xmlns:a16="http://schemas.microsoft.com/office/drawing/2014/main" val="20001"/>
                    </a:ext>
                  </a:extLst>
                </a:gridCol>
              </a:tblGrid>
              <a:tr h="370840">
                <a:tc>
                  <a:txBody>
                    <a:bodyPr/>
                    <a:lstStyle/>
                    <a:p>
                      <a:r>
                        <a:rPr lang="en-GB" sz="2400" dirty="0">
                          <a:solidFill>
                            <a:schemeClr val="bg1"/>
                          </a:solidFill>
                        </a:rPr>
                        <a:t>ADOPTION FACTORS</a:t>
                      </a:r>
                    </a:p>
                  </a:txBody>
                  <a:tcPr/>
                </a:tc>
                <a:tc>
                  <a:txBody>
                    <a:bodyPr/>
                    <a:lstStyle/>
                    <a:p>
                      <a:r>
                        <a:rPr lang="en-GB" sz="2400" dirty="0">
                          <a:solidFill>
                            <a:schemeClr val="bg1"/>
                          </a:solidFill>
                        </a:rPr>
                        <a:t>Questions for OER users</a:t>
                      </a:r>
                    </a:p>
                  </a:txBody>
                  <a:tcPr/>
                </a:tc>
                <a:extLst>
                  <a:ext uri="{0D108BD9-81ED-4DB2-BD59-A6C34878D82A}">
                    <a16:rowId xmlns:a16="http://schemas.microsoft.com/office/drawing/2014/main" val="10000"/>
                  </a:ext>
                </a:extLst>
              </a:tr>
              <a:tr h="409004">
                <a:tc>
                  <a:txBody>
                    <a:bodyPr/>
                    <a:lstStyle/>
                    <a:p>
                      <a:r>
                        <a:rPr lang="en-GB" sz="2800" b="1" dirty="0"/>
                        <a:t>Volition</a:t>
                      </a:r>
                    </a:p>
                  </a:txBody>
                  <a:tcPr/>
                </a:tc>
                <a:tc>
                  <a:txBody>
                    <a:bodyPr/>
                    <a:lstStyle/>
                    <a:p>
                      <a:r>
                        <a:rPr lang="en-GB" sz="2400" b="1" dirty="0"/>
                        <a:t>In your institution, do you want to use OER to innovate?</a:t>
                      </a:r>
                    </a:p>
                  </a:txBody>
                  <a:tcPr/>
                </a:tc>
                <a:extLst>
                  <a:ext uri="{0D108BD9-81ED-4DB2-BD59-A6C34878D82A}">
                    <a16:rowId xmlns:a16="http://schemas.microsoft.com/office/drawing/2014/main" val="10001"/>
                  </a:ext>
                </a:extLst>
              </a:tr>
              <a:tr h="370840">
                <a:tc>
                  <a:txBody>
                    <a:bodyPr/>
                    <a:lstStyle/>
                    <a:p>
                      <a:r>
                        <a:rPr lang="en-GB" sz="2800" b="1" dirty="0"/>
                        <a:t>Availability</a:t>
                      </a:r>
                    </a:p>
                  </a:txBody>
                  <a:tcPr/>
                </a:tc>
                <a:tc>
                  <a:txBody>
                    <a:bodyPr/>
                    <a:lstStyle/>
                    <a:p>
                      <a:r>
                        <a:rPr lang="en-GB" sz="2400" b="1" dirty="0"/>
                        <a:t>Have colleagues found OER to meet their learning needs?</a:t>
                      </a:r>
                    </a:p>
                  </a:txBody>
                  <a:tcPr/>
                </a:tc>
                <a:extLst>
                  <a:ext uri="{0D108BD9-81ED-4DB2-BD59-A6C34878D82A}">
                    <a16:rowId xmlns:a16="http://schemas.microsoft.com/office/drawing/2014/main" val="10002"/>
                  </a:ext>
                </a:extLst>
              </a:tr>
              <a:tr h="370840">
                <a:tc>
                  <a:txBody>
                    <a:bodyPr/>
                    <a:lstStyle/>
                    <a:p>
                      <a:r>
                        <a:rPr lang="en-GB" sz="2800" b="1" dirty="0"/>
                        <a:t>Capacity</a:t>
                      </a:r>
                    </a:p>
                  </a:txBody>
                  <a:tcPr/>
                </a:tc>
                <a:tc>
                  <a:txBody>
                    <a:bodyPr/>
                    <a:lstStyle/>
                    <a:p>
                      <a:r>
                        <a:rPr lang="en-GB" sz="2400" b="1" dirty="0"/>
                        <a:t>Do people know where</a:t>
                      </a:r>
                      <a:r>
                        <a:rPr lang="en-GB" sz="2400" b="1" baseline="0" dirty="0"/>
                        <a:t> to look for OER?</a:t>
                      </a:r>
                      <a:endParaRPr lang="en-GB" sz="2400" b="1" dirty="0"/>
                    </a:p>
                  </a:txBody>
                  <a:tcPr/>
                </a:tc>
                <a:extLst>
                  <a:ext uri="{0D108BD9-81ED-4DB2-BD59-A6C34878D82A}">
                    <a16:rowId xmlns:a16="http://schemas.microsoft.com/office/drawing/2014/main" val="10003"/>
                  </a:ext>
                </a:extLst>
              </a:tr>
              <a:tr h="370840">
                <a:tc>
                  <a:txBody>
                    <a:bodyPr/>
                    <a:lstStyle/>
                    <a:p>
                      <a:r>
                        <a:rPr lang="en-GB" sz="2800" b="1" dirty="0"/>
                        <a:t>Awareness</a:t>
                      </a:r>
                    </a:p>
                  </a:txBody>
                  <a:tcPr/>
                </a:tc>
                <a:tc>
                  <a:txBody>
                    <a:bodyPr/>
                    <a:lstStyle/>
                    <a:p>
                      <a:r>
                        <a:rPr lang="en-GB" sz="2400" b="1" dirty="0"/>
                        <a:t>Do people understand OER and what is available?</a:t>
                      </a:r>
                    </a:p>
                  </a:txBody>
                  <a:tcPr/>
                </a:tc>
                <a:extLst>
                  <a:ext uri="{0D108BD9-81ED-4DB2-BD59-A6C34878D82A}">
                    <a16:rowId xmlns:a16="http://schemas.microsoft.com/office/drawing/2014/main" val="10004"/>
                  </a:ext>
                </a:extLst>
              </a:tr>
              <a:tr h="370840">
                <a:tc>
                  <a:txBody>
                    <a:bodyPr/>
                    <a:lstStyle/>
                    <a:p>
                      <a:r>
                        <a:rPr lang="en-GB" sz="2800" b="1" dirty="0"/>
                        <a:t>Permission</a:t>
                      </a:r>
                    </a:p>
                  </a:txBody>
                  <a:tcPr/>
                </a:tc>
                <a:tc>
                  <a:txBody>
                    <a:bodyPr/>
                    <a:lstStyle/>
                    <a:p>
                      <a:r>
                        <a:rPr lang="en-GB" sz="2400" b="1" dirty="0"/>
                        <a:t>Do people have permission from the</a:t>
                      </a:r>
                      <a:r>
                        <a:rPr lang="en-GB" sz="2400" b="1" baseline="0" dirty="0"/>
                        <a:t> institution? Do they </a:t>
                      </a:r>
                      <a:r>
                        <a:rPr lang="en-GB" sz="2400" b="1" baseline="0"/>
                        <a:t>understand the licenses? </a:t>
                      </a:r>
                      <a:endParaRPr lang="en-GB" sz="2400" b="1" dirty="0"/>
                    </a:p>
                  </a:txBody>
                  <a:tcPr/>
                </a:tc>
                <a:extLst>
                  <a:ext uri="{0D108BD9-81ED-4DB2-BD59-A6C34878D82A}">
                    <a16:rowId xmlns:a16="http://schemas.microsoft.com/office/drawing/2014/main" val="10005"/>
                  </a:ext>
                </a:extLst>
              </a:tr>
              <a:tr h="370840">
                <a:tc>
                  <a:txBody>
                    <a:bodyPr/>
                    <a:lstStyle/>
                    <a:p>
                      <a:r>
                        <a:rPr lang="en-GB" sz="2800" b="1" dirty="0"/>
                        <a:t>Access</a:t>
                      </a:r>
                    </a:p>
                  </a:txBody>
                  <a:tcPr/>
                </a:tc>
                <a:tc>
                  <a:txBody>
                    <a:bodyPr/>
                    <a:lstStyle/>
                    <a:p>
                      <a:r>
                        <a:rPr lang="en-GB" sz="2400" b="1" dirty="0"/>
                        <a:t>How will people access OER?</a:t>
                      </a:r>
                    </a:p>
                  </a:txBody>
                  <a:tcPr/>
                </a:tc>
                <a:extLst>
                  <a:ext uri="{0D108BD9-81ED-4DB2-BD59-A6C34878D82A}">
                    <a16:rowId xmlns:a16="http://schemas.microsoft.com/office/drawing/2014/main" val="10006"/>
                  </a:ext>
                </a:extLst>
              </a:tr>
            </a:tbl>
          </a:graphicData>
        </a:graphic>
      </p:graphicFrame>
      <p:pic>
        <p:nvPicPr>
          <p:cNvPr id="5" name="Audio 4">
            <a:hlinkClick r:id="" action="ppaction://media"/>
            <a:extLst>
              <a:ext uri="{FF2B5EF4-FFF2-40B4-BE49-F238E27FC236}">
                <a16:creationId xmlns:a16="http://schemas.microsoft.com/office/drawing/2014/main" id="{94024763-2B3F-41D8-9AFB-7209AF5FE0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2211924"/>
      </p:ext>
    </p:extLst>
  </p:cSld>
  <p:clrMapOvr>
    <a:masterClrMapping/>
  </p:clrMapOvr>
  <mc:AlternateContent xmlns:mc="http://schemas.openxmlformats.org/markup-compatibility/2006">
    <mc:Choice xmlns:p14="http://schemas.microsoft.com/office/powerpoint/2010/main" Requires="p14">
      <p:transition spd="slow" p14:dur="2000" advTm="69348"/>
    </mc:Choice>
    <mc:Fallback>
      <p:transition spd="slow" advTm="6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Vision for Open Practices</a:t>
            </a:r>
          </a:p>
        </p:txBody>
      </p:sp>
      <p:sp>
        <p:nvSpPr>
          <p:cNvPr id="3" name="Text Placeholder 2"/>
          <p:cNvSpPr>
            <a:spLocks noGrp="1"/>
          </p:cNvSpPr>
          <p:nvPr>
            <p:ph type="body" idx="1"/>
          </p:nvPr>
        </p:nvSpPr>
        <p:spPr>
          <a:xfrm>
            <a:off x="729429" y="1712694"/>
            <a:ext cx="5157787" cy="823912"/>
          </a:xfrm>
        </p:spPr>
        <p:txBody>
          <a:bodyPr>
            <a:normAutofit fontScale="92500" lnSpcReduction="20000"/>
          </a:bodyPr>
          <a:lstStyle/>
          <a:p>
            <a:r>
              <a:rPr lang="en-GB" sz="3200" dirty="0"/>
              <a:t>IT Communities: Open Source Software</a:t>
            </a:r>
          </a:p>
        </p:txBody>
      </p:sp>
      <p:sp>
        <p:nvSpPr>
          <p:cNvPr id="4" name="Content Placeholder 3"/>
          <p:cNvSpPr>
            <a:spLocks noGrp="1"/>
          </p:cNvSpPr>
          <p:nvPr>
            <p:ph sz="half" idx="2"/>
          </p:nvPr>
        </p:nvSpPr>
        <p:spPr>
          <a:xfrm>
            <a:off x="745196" y="2505075"/>
            <a:ext cx="5157787" cy="3684588"/>
          </a:xfrm>
        </p:spPr>
        <p:txBody>
          <a:bodyPr>
            <a:normAutofit fontScale="92500" lnSpcReduction="20000"/>
          </a:bodyPr>
          <a:lstStyle/>
          <a:p>
            <a:r>
              <a:rPr lang="en-GB" dirty="0"/>
              <a:t>Linux, Firefox, Moodle…..</a:t>
            </a:r>
          </a:p>
          <a:p>
            <a:r>
              <a:rPr lang="en-GB" dirty="0"/>
              <a:t>‘Hacker’ mentality</a:t>
            </a:r>
          </a:p>
          <a:p>
            <a:r>
              <a:rPr lang="en-GB" dirty="0"/>
              <a:t>Collaborative problem-solving</a:t>
            </a:r>
          </a:p>
          <a:p>
            <a:r>
              <a:rPr lang="en-GB" dirty="0"/>
              <a:t>Copying, sharing, building something bigger and better, together</a:t>
            </a:r>
          </a:p>
          <a:p>
            <a:endParaRPr lang="en-GB" dirty="0"/>
          </a:p>
          <a:p>
            <a:pPr marL="0" indent="0">
              <a:buNone/>
            </a:pPr>
            <a:r>
              <a:rPr lang="en-GB" b="1" dirty="0">
                <a:solidFill>
                  <a:srgbClr val="C00000"/>
                </a:solidFill>
              </a:rPr>
              <a:t>            Innovative community</a:t>
            </a:r>
          </a:p>
          <a:p>
            <a:endParaRPr lang="en-GB" dirty="0"/>
          </a:p>
        </p:txBody>
      </p:sp>
      <p:sp>
        <p:nvSpPr>
          <p:cNvPr id="5" name="Text Placeholder 4"/>
          <p:cNvSpPr>
            <a:spLocks noGrp="1"/>
          </p:cNvSpPr>
          <p:nvPr>
            <p:ph type="body" sz="quarter" idx="3"/>
          </p:nvPr>
        </p:nvSpPr>
        <p:spPr>
          <a:xfrm>
            <a:off x="6093372" y="1681163"/>
            <a:ext cx="5183188" cy="823912"/>
          </a:xfrm>
        </p:spPr>
        <p:txBody>
          <a:bodyPr>
            <a:normAutofit fontScale="92500" lnSpcReduction="20000"/>
          </a:bodyPr>
          <a:lstStyle/>
          <a:p>
            <a:r>
              <a:rPr lang="en-GB" sz="3200" dirty="0"/>
              <a:t>Academic communities: Open Educational Resources</a:t>
            </a:r>
          </a:p>
        </p:txBody>
      </p:sp>
      <p:sp>
        <p:nvSpPr>
          <p:cNvPr id="6" name="Content Placeholder 5"/>
          <p:cNvSpPr>
            <a:spLocks noGrp="1"/>
          </p:cNvSpPr>
          <p:nvPr>
            <p:ph sz="quarter" idx="4"/>
          </p:nvPr>
        </p:nvSpPr>
        <p:spPr>
          <a:xfrm>
            <a:off x="6289018" y="2505075"/>
            <a:ext cx="5527061" cy="3684588"/>
          </a:xfrm>
        </p:spPr>
        <p:txBody>
          <a:bodyPr>
            <a:normAutofit fontScale="92500" lnSpcReduction="20000"/>
          </a:bodyPr>
          <a:lstStyle/>
          <a:p>
            <a:r>
              <a:rPr lang="en-GB" dirty="0"/>
              <a:t>Individuality</a:t>
            </a:r>
          </a:p>
          <a:p>
            <a:r>
              <a:rPr lang="en-GB" dirty="0"/>
              <a:t>‘Guardians of knowledge’</a:t>
            </a:r>
          </a:p>
          <a:p>
            <a:r>
              <a:rPr lang="en-GB" dirty="0"/>
              <a:t>Expert mentality</a:t>
            </a:r>
          </a:p>
          <a:p>
            <a:r>
              <a:rPr lang="en-GB" dirty="0"/>
              <a:t>‘its wrong to copy some one else’s work’</a:t>
            </a:r>
          </a:p>
          <a:p>
            <a:r>
              <a:rPr lang="en-GB" dirty="0"/>
              <a:t>Lack of collaborative networks</a:t>
            </a:r>
          </a:p>
          <a:p>
            <a:pPr marL="0" indent="0">
              <a:buNone/>
            </a:pPr>
            <a:r>
              <a:rPr lang="en-GB" b="1" dirty="0">
                <a:solidFill>
                  <a:srgbClr val="C00000"/>
                </a:solidFill>
              </a:rPr>
              <a:t>             </a:t>
            </a:r>
          </a:p>
          <a:p>
            <a:pPr marL="0" indent="0">
              <a:buNone/>
            </a:pPr>
            <a:r>
              <a:rPr lang="en-GB" b="1" dirty="0">
                <a:solidFill>
                  <a:srgbClr val="C00000"/>
                </a:solidFill>
              </a:rPr>
              <a:t>                 Community that is slow to 		change</a:t>
            </a:r>
            <a:endParaRPr lang="en-GB" dirty="0"/>
          </a:p>
        </p:txBody>
      </p:sp>
      <p:sp>
        <p:nvSpPr>
          <p:cNvPr id="7" name="Right Arrow 6"/>
          <p:cNvSpPr/>
          <p:nvPr/>
        </p:nvSpPr>
        <p:spPr>
          <a:xfrm>
            <a:off x="932268" y="5145306"/>
            <a:ext cx="630621" cy="283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6695089" y="5249918"/>
            <a:ext cx="630621" cy="262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289CA3D5-94DA-4ACF-8C7B-BA45106C53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2896376"/>
      </p:ext>
    </p:extLst>
  </p:cSld>
  <p:clrMapOvr>
    <a:masterClrMapping/>
  </p:clrMapOvr>
  <mc:AlternateContent xmlns:mc="http://schemas.openxmlformats.org/markup-compatibility/2006">
    <mc:Choice xmlns:p14="http://schemas.microsoft.com/office/powerpoint/2010/main" Requires="p14">
      <p:transition spd="slow" p14:dur="2000" advTm="73825"/>
    </mc:Choice>
    <mc:Fallback>
      <p:transition spd="slow" advTm="73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4458"/>
            <a:ext cx="10515600" cy="1325563"/>
          </a:xfrm>
        </p:spPr>
        <p:txBody>
          <a:bodyPr/>
          <a:lstStyle/>
          <a:p>
            <a:r>
              <a:rPr lang="en-GB" b="1" dirty="0">
                <a:solidFill>
                  <a:schemeClr val="accent6"/>
                </a:solidFill>
              </a:rPr>
              <a:t>Open Educational Resources (OER) </a:t>
            </a:r>
          </a:p>
        </p:txBody>
      </p:sp>
      <p:sp>
        <p:nvSpPr>
          <p:cNvPr id="3" name="Content Placeholder 2"/>
          <p:cNvSpPr>
            <a:spLocks noGrp="1"/>
          </p:cNvSpPr>
          <p:nvPr>
            <p:ph idx="1"/>
          </p:nvPr>
        </p:nvSpPr>
        <p:spPr/>
        <p:txBody>
          <a:bodyPr>
            <a:normAutofit fontScale="77500" lnSpcReduction="20000"/>
          </a:bodyPr>
          <a:lstStyle/>
          <a:p>
            <a:pPr marL="0" indent="0">
              <a:lnSpc>
                <a:spcPct val="170000"/>
              </a:lnSpc>
              <a:buNone/>
            </a:pPr>
            <a:r>
              <a:rPr lang="en-US" dirty="0">
                <a:solidFill>
                  <a:schemeClr val="tx1"/>
                </a:solidFill>
              </a:rPr>
              <a:t>OER are teaching, learning, and research resources that reside in the public domain or have been released under an intellectual property license that permits their free use or re-purposing by others.</a:t>
            </a:r>
          </a:p>
          <a:p>
            <a:pPr marL="0" indent="0">
              <a:lnSpc>
                <a:spcPct val="170000"/>
              </a:lnSpc>
              <a:buNone/>
            </a:pPr>
            <a:r>
              <a:rPr lang="en-US" dirty="0">
                <a:solidFill>
                  <a:schemeClr val="tx1"/>
                </a:solidFill>
              </a:rPr>
              <a:t>Open Educational Resources include full courses, course materials, modules, textbooks, streaming videos, tests, software, and any other tools, materials, or techniques used to support access to knowledge.</a:t>
            </a:r>
          </a:p>
          <a:p>
            <a:pPr marL="0" indent="0">
              <a:lnSpc>
                <a:spcPct val="170000"/>
              </a:lnSpc>
              <a:buNone/>
            </a:pPr>
            <a:r>
              <a:rPr lang="en-GB" altLang="en-US" sz="2600" dirty="0">
                <a:solidFill>
                  <a:schemeClr val="tx1"/>
                </a:solidFill>
              </a:rPr>
              <a:t>OER first defined by UNESCO in 2000. Supported in the Paris Declaration, 2012 and the Ljubljana Action  </a:t>
            </a:r>
            <a:r>
              <a:rPr lang="en-GB" altLang="en-US" sz="2600" dirty="0"/>
              <a:t>Plan, 2017. </a:t>
            </a:r>
            <a:endParaRPr lang="en-GB" altLang="en-US" sz="2600" dirty="0">
              <a:solidFill>
                <a:schemeClr val="tx1"/>
              </a:solidFill>
            </a:endParaRPr>
          </a:p>
          <a:p>
            <a:pPr marL="0" indent="0">
              <a:buNone/>
            </a:pPr>
            <a:endParaRPr lang="en-GB" dirty="0"/>
          </a:p>
        </p:txBody>
      </p:sp>
      <p:pic>
        <p:nvPicPr>
          <p:cNvPr id="6" name="Audio 5">
            <a:hlinkClick r:id="" action="ppaction://media"/>
            <a:extLst>
              <a:ext uri="{FF2B5EF4-FFF2-40B4-BE49-F238E27FC236}">
                <a16:creationId xmlns:a16="http://schemas.microsoft.com/office/drawing/2014/main" id="{54E790CA-2760-41CE-94C0-C9DC5FD34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7364325"/>
      </p:ext>
    </p:extLst>
  </p:cSld>
  <p:clrMapOvr>
    <a:masterClrMapping/>
  </p:clrMapOvr>
  <mc:AlternateContent xmlns:mc="http://schemas.openxmlformats.org/markup-compatibility/2006">
    <mc:Choice xmlns:p14="http://schemas.microsoft.com/office/powerpoint/2010/main" Requires="p14">
      <p:transition spd="slow" p14:dur="2000" advTm="48730"/>
    </mc:Choice>
    <mc:Fallback>
      <p:transition spd="slow" advTm="4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Open Educational Resources</a:t>
            </a:r>
          </a:p>
        </p:txBody>
      </p:sp>
      <p:sp>
        <p:nvSpPr>
          <p:cNvPr id="3" name="Content Placeholder 2"/>
          <p:cNvSpPr>
            <a:spLocks noGrp="1"/>
          </p:cNvSpPr>
          <p:nvPr>
            <p:ph idx="1"/>
          </p:nvPr>
        </p:nvSpPr>
        <p:spPr/>
        <p:txBody>
          <a:bodyPr>
            <a:normAutofit fontScale="92500" lnSpcReduction="10000"/>
          </a:bodyPr>
          <a:lstStyle/>
          <a:p>
            <a:r>
              <a:rPr lang="en-GB" dirty="0"/>
              <a:t>OER are free resources</a:t>
            </a:r>
          </a:p>
          <a:p>
            <a:r>
              <a:rPr lang="en-GB" dirty="0"/>
              <a:t>Royalties are not paid to the author of OERs</a:t>
            </a:r>
          </a:p>
          <a:p>
            <a:r>
              <a:rPr lang="en-GB" dirty="0"/>
              <a:t>The creator of OER bears the cost of production</a:t>
            </a:r>
          </a:p>
          <a:p>
            <a:r>
              <a:rPr lang="en-GB" dirty="0"/>
              <a:t>There are six types of creative commons licenses, setting out what you can and can’t do with OER. All require you to acknowledge source of the OER. (</a:t>
            </a:r>
            <a:r>
              <a:rPr lang="en-GB" dirty="0">
                <a:hlinkClick r:id="rId6"/>
              </a:rPr>
              <a:t>www.creativecommons.org</a:t>
            </a:r>
            <a:r>
              <a:rPr lang="en-GB" dirty="0"/>
              <a:t>) </a:t>
            </a:r>
          </a:p>
          <a:p>
            <a:r>
              <a:rPr lang="en-GB" dirty="0"/>
              <a:t>OER can take a variety of forms including resources on the internet, books, worksheets, videos, photos and software</a:t>
            </a:r>
          </a:p>
          <a:p>
            <a:r>
              <a:rPr lang="en-GB" dirty="0"/>
              <a:t>Anyone can publish OER. The user has to judge the quality. You cannot be sure that they have been quality assured, although it is likely that organisations will protect their reputation by having processes in place. </a:t>
            </a:r>
          </a:p>
        </p:txBody>
      </p:sp>
      <p:pic>
        <p:nvPicPr>
          <p:cNvPr id="6" name="Audio 5">
            <a:hlinkClick r:id="" action="ppaction://media"/>
            <a:extLst>
              <a:ext uri="{FF2B5EF4-FFF2-40B4-BE49-F238E27FC236}">
                <a16:creationId xmlns:a16="http://schemas.microsoft.com/office/drawing/2014/main" id="{8B49F8FC-DD9E-472A-9C73-C64D38095EF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14945357"/>
      </p:ext>
    </p:extLst>
  </p:cSld>
  <p:clrMapOvr>
    <a:masterClrMapping/>
  </p:clrMapOvr>
  <mc:AlternateContent xmlns:mc="http://schemas.openxmlformats.org/markup-compatibility/2006">
    <mc:Choice xmlns:p14="http://schemas.microsoft.com/office/powerpoint/2010/main" Requires="p14">
      <p:transition spd="slow" p14:dur="2000" advTm="37527"/>
    </mc:Choice>
    <mc:Fallback>
      <p:transition spd="slow" advTm="3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people/institutions publish OER? </a:t>
            </a:r>
          </a:p>
        </p:txBody>
      </p:sp>
      <p:sp>
        <p:nvSpPr>
          <p:cNvPr id="3" name="Content Placeholder 2"/>
          <p:cNvSpPr>
            <a:spLocks noGrp="1"/>
          </p:cNvSpPr>
          <p:nvPr>
            <p:ph idx="1"/>
          </p:nvPr>
        </p:nvSpPr>
        <p:spPr/>
        <p:txBody>
          <a:bodyPr>
            <a:normAutofit/>
          </a:bodyPr>
          <a:lstStyle/>
          <a:p>
            <a:pPr marL="0" indent="0">
              <a:buNone/>
            </a:pPr>
            <a:endParaRPr lang="en-GB" dirty="0"/>
          </a:p>
          <a:p>
            <a:r>
              <a:rPr lang="en-GB" dirty="0"/>
              <a:t>To enhance the reputation of the institution – draw people in</a:t>
            </a:r>
          </a:p>
          <a:p>
            <a:r>
              <a:rPr lang="en-GB" dirty="0"/>
              <a:t>To establish an individual reputation</a:t>
            </a:r>
          </a:p>
          <a:p>
            <a:r>
              <a:rPr lang="en-GB" dirty="0"/>
              <a:t>To be part of a community</a:t>
            </a:r>
          </a:p>
          <a:p>
            <a:r>
              <a:rPr lang="en-GB" dirty="0"/>
              <a:t>To contribute to the common good</a:t>
            </a:r>
          </a:p>
          <a:p>
            <a:r>
              <a:rPr lang="en-GB" dirty="0"/>
              <a:t>As part of international development work</a:t>
            </a:r>
          </a:p>
          <a:p>
            <a:endParaRPr lang="en-GB" dirty="0"/>
          </a:p>
          <a:p>
            <a:pPr marL="0" indent="0">
              <a:buNone/>
            </a:pPr>
            <a:r>
              <a:rPr lang="en-GB" dirty="0">
                <a:solidFill>
                  <a:schemeClr val="accent1">
                    <a:lumMod val="50000"/>
                  </a:schemeClr>
                </a:solidFill>
              </a:rPr>
              <a:t>What is your institution’s policy on publishing and using OER? </a:t>
            </a:r>
          </a:p>
        </p:txBody>
      </p:sp>
      <p:pic>
        <p:nvPicPr>
          <p:cNvPr id="6" name="Audio 5">
            <a:hlinkClick r:id="" action="ppaction://media"/>
            <a:extLst>
              <a:ext uri="{FF2B5EF4-FFF2-40B4-BE49-F238E27FC236}">
                <a16:creationId xmlns:a16="http://schemas.microsoft.com/office/drawing/2014/main" id="{ABC8FA9B-1391-4170-89FF-EC1D6E005A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0031815"/>
      </p:ext>
    </p:extLst>
  </p:cSld>
  <p:clrMapOvr>
    <a:masterClrMapping/>
  </p:clrMapOvr>
  <mc:AlternateContent xmlns:mc="http://schemas.openxmlformats.org/markup-compatibility/2006">
    <mc:Choice xmlns:p14="http://schemas.microsoft.com/office/powerpoint/2010/main" Requires="p14">
      <p:transition spd="slow" p14:dur="2000" advTm="55255"/>
    </mc:Choice>
    <mc:Fallback>
      <p:transition spd="slow" advTm="5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8AE226-D105-4FDB-9324-F530B21B6CAD}"/>
              </a:ext>
            </a:extLst>
          </p:cNvPr>
          <p:cNvPicPr>
            <a:picLocks noChangeAspect="1"/>
          </p:cNvPicPr>
          <p:nvPr/>
        </p:nvPicPr>
        <p:blipFill rotWithShape="1">
          <a:blip r:embed="rId4"/>
          <a:srcRect r="58333" b="29082"/>
          <a:stretch/>
        </p:blipFill>
        <p:spPr>
          <a:xfrm>
            <a:off x="6789685" y="2949027"/>
            <a:ext cx="5080000" cy="2841755"/>
          </a:xfrm>
          <a:prstGeom prst="rect">
            <a:avLst/>
          </a:prstGeom>
        </p:spPr>
      </p:pic>
      <p:pic>
        <p:nvPicPr>
          <p:cNvPr id="3" name="Picture 2">
            <a:extLst>
              <a:ext uri="{FF2B5EF4-FFF2-40B4-BE49-F238E27FC236}">
                <a16:creationId xmlns:a16="http://schemas.microsoft.com/office/drawing/2014/main" id="{BDEF7402-7945-40BE-95BD-F0A2AE13E997}"/>
              </a:ext>
            </a:extLst>
          </p:cNvPr>
          <p:cNvPicPr>
            <a:picLocks noChangeAspect="1"/>
          </p:cNvPicPr>
          <p:nvPr/>
        </p:nvPicPr>
        <p:blipFill rotWithShape="1">
          <a:blip r:embed="rId5"/>
          <a:srcRect r="58539" b="29082"/>
          <a:stretch/>
        </p:blipFill>
        <p:spPr>
          <a:xfrm>
            <a:off x="6421120" y="279818"/>
            <a:ext cx="5370786" cy="2841756"/>
          </a:xfrm>
          <a:prstGeom prst="rect">
            <a:avLst/>
          </a:prstGeom>
        </p:spPr>
      </p:pic>
      <p:sp>
        <p:nvSpPr>
          <p:cNvPr id="4" name="TextBox 3">
            <a:extLst>
              <a:ext uri="{FF2B5EF4-FFF2-40B4-BE49-F238E27FC236}">
                <a16:creationId xmlns:a16="http://schemas.microsoft.com/office/drawing/2014/main" id="{941545DB-38CC-41E4-A319-E35787A85C95}"/>
              </a:ext>
            </a:extLst>
          </p:cNvPr>
          <p:cNvSpPr txBox="1"/>
          <p:nvPr/>
        </p:nvSpPr>
        <p:spPr>
          <a:xfrm>
            <a:off x="578069" y="567559"/>
            <a:ext cx="4824248" cy="4154984"/>
          </a:xfrm>
          <a:prstGeom prst="rect">
            <a:avLst/>
          </a:prstGeom>
          <a:noFill/>
        </p:spPr>
        <p:txBody>
          <a:bodyPr wrap="square" rtlCol="0">
            <a:spAutoFit/>
          </a:bodyPr>
          <a:lstStyle/>
          <a:p>
            <a:r>
              <a:rPr lang="en-GB" sz="3200" b="1" dirty="0">
                <a:solidFill>
                  <a:srgbClr val="002060"/>
                </a:solidFill>
              </a:rPr>
              <a:t>Commonwealth of Learning</a:t>
            </a:r>
          </a:p>
          <a:p>
            <a:pPr marL="342900" indent="-342900">
              <a:buFont typeface="Arial" panose="020B0604020202020204" pitchFamily="34" charset="0"/>
              <a:buChar char="•"/>
            </a:pPr>
            <a:r>
              <a:rPr lang="en-GB" sz="2400" dirty="0"/>
              <a:t>Intergovernmental organisation</a:t>
            </a:r>
          </a:p>
          <a:p>
            <a:pPr marL="342900" indent="-342900">
              <a:buFont typeface="Arial" panose="020B0604020202020204" pitchFamily="34" charset="0"/>
              <a:buChar char="•"/>
            </a:pPr>
            <a:r>
              <a:rPr lang="en-GB" sz="2400" dirty="0"/>
              <a:t>Empowerment through learning</a:t>
            </a:r>
          </a:p>
          <a:p>
            <a:pPr marL="342900" indent="-342900">
              <a:buFont typeface="Arial" panose="020B0604020202020204" pitchFamily="34" charset="0"/>
              <a:buChar char="•"/>
            </a:pPr>
            <a:r>
              <a:rPr lang="en-GB" sz="2400" dirty="0"/>
              <a:t>Supporting sustainable development and quality in education</a:t>
            </a:r>
          </a:p>
          <a:p>
            <a:pPr marL="342900" indent="-342900">
              <a:buFont typeface="Arial" panose="020B0604020202020204" pitchFamily="34" charset="0"/>
              <a:buChar char="•"/>
            </a:pPr>
            <a:r>
              <a:rPr lang="en-GB" sz="2400" dirty="0" err="1"/>
              <a:t>OAsis</a:t>
            </a:r>
            <a:r>
              <a:rPr lang="en-GB" sz="2400" dirty="0"/>
              <a:t> – open access repository</a:t>
            </a:r>
          </a:p>
          <a:p>
            <a:pPr marL="342900" indent="-342900">
              <a:buFont typeface="Arial" panose="020B0604020202020204" pitchFamily="34" charset="0"/>
              <a:buChar char="•"/>
            </a:pPr>
            <a:r>
              <a:rPr lang="en-GB" sz="2400" dirty="0">
                <a:hlinkClick r:id="rId6"/>
              </a:rPr>
              <a:t>www.col.org</a:t>
            </a:r>
            <a:r>
              <a:rPr lang="en-GB" sz="2400" dirty="0"/>
              <a:t> </a:t>
            </a:r>
          </a:p>
          <a:p>
            <a:pPr marL="457200" indent="-457200">
              <a:buFont typeface="Arial" panose="020B0604020202020204" pitchFamily="34" charset="0"/>
              <a:buChar char="•"/>
            </a:pPr>
            <a:endParaRPr lang="en-GB" sz="3200" b="1" dirty="0">
              <a:solidFill>
                <a:srgbClr val="002060"/>
              </a:solidFill>
            </a:endParaRPr>
          </a:p>
        </p:txBody>
      </p:sp>
      <p:pic>
        <p:nvPicPr>
          <p:cNvPr id="5" name="Picture 4">
            <a:extLst>
              <a:ext uri="{FF2B5EF4-FFF2-40B4-BE49-F238E27FC236}">
                <a16:creationId xmlns:a16="http://schemas.microsoft.com/office/drawing/2014/main" id="{7051563C-A6D5-413E-8BFF-A054B39E8D18}"/>
              </a:ext>
            </a:extLst>
          </p:cNvPr>
          <p:cNvPicPr>
            <a:picLocks noChangeAspect="1"/>
          </p:cNvPicPr>
          <p:nvPr/>
        </p:nvPicPr>
        <p:blipFill rotWithShape="1">
          <a:blip r:embed="rId7"/>
          <a:srcRect r="58333" b="29082"/>
          <a:stretch/>
        </p:blipFill>
        <p:spPr>
          <a:xfrm>
            <a:off x="2090157" y="4217504"/>
            <a:ext cx="5080000" cy="2841756"/>
          </a:xfrm>
          <a:prstGeom prst="rect">
            <a:avLst/>
          </a:prstGeom>
        </p:spPr>
      </p:pic>
      <p:pic>
        <p:nvPicPr>
          <p:cNvPr id="7" name="Audio 6">
            <a:hlinkClick r:id="" action="ppaction://media"/>
            <a:extLst>
              <a:ext uri="{FF2B5EF4-FFF2-40B4-BE49-F238E27FC236}">
                <a16:creationId xmlns:a16="http://schemas.microsoft.com/office/drawing/2014/main" id="{2B151C5A-4E20-4071-9B9A-80A7167FF3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0371262"/>
      </p:ext>
    </p:extLst>
  </p:cSld>
  <p:clrMapOvr>
    <a:masterClrMapping/>
  </p:clrMapOvr>
  <mc:AlternateContent xmlns:mc="http://schemas.openxmlformats.org/markup-compatibility/2006">
    <mc:Choice xmlns:p14="http://schemas.microsoft.com/office/powerpoint/2010/main" Requires="p14">
      <p:transition spd="slow" p14:dur="2000" advTm="21773"/>
    </mc:Choice>
    <mc:Fallback>
      <p:transition spd="slow" advTm="2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2294" t="-240" r="11159" b="5756"/>
          <a:stretch/>
        </p:blipFill>
        <p:spPr>
          <a:xfrm>
            <a:off x="5659120" y="0"/>
            <a:ext cx="5953760" cy="3654418"/>
          </a:xfrm>
          <a:prstGeom prst="rect">
            <a:avLst/>
          </a:prstGeom>
        </p:spPr>
      </p:pic>
      <p:sp>
        <p:nvSpPr>
          <p:cNvPr id="2" name="TextBox 1">
            <a:extLst>
              <a:ext uri="{FF2B5EF4-FFF2-40B4-BE49-F238E27FC236}">
                <a16:creationId xmlns:a16="http://schemas.microsoft.com/office/drawing/2014/main" id="{40E878E4-FC1A-4DA1-B909-F21C0C74FF6D}"/>
              </a:ext>
            </a:extLst>
          </p:cNvPr>
          <p:cNvSpPr txBox="1"/>
          <p:nvPr/>
        </p:nvSpPr>
        <p:spPr>
          <a:xfrm>
            <a:off x="447040" y="528320"/>
            <a:ext cx="4643120" cy="5755422"/>
          </a:xfrm>
          <a:prstGeom prst="rect">
            <a:avLst/>
          </a:prstGeom>
          <a:noFill/>
        </p:spPr>
        <p:txBody>
          <a:bodyPr wrap="square" rtlCol="0">
            <a:spAutoFit/>
          </a:bodyPr>
          <a:lstStyle/>
          <a:p>
            <a:r>
              <a:rPr lang="en-GB" sz="3200" b="1" dirty="0">
                <a:solidFill>
                  <a:srgbClr val="C00000"/>
                </a:solidFill>
              </a:rPr>
              <a:t>The Open University, UK</a:t>
            </a:r>
          </a:p>
          <a:p>
            <a:pPr marL="342900" indent="-342900">
              <a:buFont typeface="Arial" panose="020B0604020202020204" pitchFamily="34" charset="0"/>
              <a:buChar char="•"/>
            </a:pPr>
            <a:r>
              <a:rPr lang="en-GB" sz="2400" dirty="0"/>
              <a:t>A distance learning university</a:t>
            </a:r>
          </a:p>
          <a:p>
            <a:pPr marL="342900" indent="-342900">
              <a:buFont typeface="Arial" panose="020B0604020202020204" pitchFamily="34" charset="0"/>
              <a:buChar char="•"/>
            </a:pPr>
            <a:r>
              <a:rPr lang="en-GB" sz="2400" dirty="0"/>
              <a:t>Course materials are available online and in print</a:t>
            </a:r>
          </a:p>
          <a:p>
            <a:pPr marL="342900" indent="-342900">
              <a:buFont typeface="Arial" panose="020B0604020202020204" pitchFamily="34" charset="0"/>
              <a:buChar char="•"/>
            </a:pPr>
            <a:r>
              <a:rPr lang="en-GB" sz="2400" dirty="0"/>
              <a:t>10% of all material is made available for free</a:t>
            </a:r>
          </a:p>
          <a:p>
            <a:pPr marL="342900" indent="-342900">
              <a:buFont typeface="Arial" panose="020B0604020202020204" pitchFamily="34" charset="0"/>
              <a:buChar char="•"/>
            </a:pPr>
            <a:r>
              <a:rPr lang="en-GB" sz="2400" dirty="0"/>
              <a:t>This draws paying students in and enhances the reputation of the university</a:t>
            </a:r>
          </a:p>
          <a:p>
            <a:pPr marL="342900" indent="-342900">
              <a:buFont typeface="Arial" panose="020B0604020202020204" pitchFamily="34" charset="0"/>
              <a:buChar char="•"/>
            </a:pPr>
            <a:r>
              <a:rPr lang="en-GB" sz="2400" dirty="0"/>
              <a:t>The resources are available on two websites: </a:t>
            </a:r>
          </a:p>
          <a:p>
            <a:pPr marL="800100" lvl="1" indent="-342900">
              <a:buFont typeface="Arial" panose="020B0604020202020204" pitchFamily="34" charset="0"/>
              <a:buChar char="•"/>
            </a:pPr>
            <a:r>
              <a:rPr lang="en-GB" sz="2400" dirty="0">
                <a:solidFill>
                  <a:srgbClr val="C00000"/>
                </a:solidFill>
                <a:hlinkClick r:id="rId6"/>
              </a:rPr>
              <a:t>https://www.open.edu/openlearn/</a:t>
            </a:r>
            <a:endParaRPr lang="en-GB" sz="2400" dirty="0">
              <a:solidFill>
                <a:srgbClr val="C00000"/>
              </a:solidFill>
            </a:endParaRPr>
          </a:p>
          <a:p>
            <a:pPr marL="800100" lvl="1" indent="-342900">
              <a:buFont typeface="Arial" panose="020B0604020202020204" pitchFamily="34" charset="0"/>
              <a:buChar char="•"/>
            </a:pPr>
            <a:r>
              <a:rPr lang="en-GB" sz="2400" dirty="0">
                <a:solidFill>
                  <a:srgbClr val="C00000"/>
                </a:solidFill>
                <a:hlinkClick r:id="rId7"/>
              </a:rPr>
              <a:t>https://www.open.edu/openlearncreate/</a:t>
            </a:r>
            <a:r>
              <a:rPr lang="en-GB" sz="2400" dirty="0">
                <a:solidFill>
                  <a:srgbClr val="C00000"/>
                </a:solidFill>
              </a:rPr>
              <a:t> </a:t>
            </a:r>
          </a:p>
        </p:txBody>
      </p:sp>
      <p:pic>
        <p:nvPicPr>
          <p:cNvPr id="3" name="Picture 2">
            <a:extLst>
              <a:ext uri="{FF2B5EF4-FFF2-40B4-BE49-F238E27FC236}">
                <a16:creationId xmlns:a16="http://schemas.microsoft.com/office/drawing/2014/main" id="{0189D812-02F9-441D-8B01-5D32C7A333F6}"/>
              </a:ext>
            </a:extLst>
          </p:cNvPr>
          <p:cNvPicPr>
            <a:picLocks noChangeAspect="1"/>
          </p:cNvPicPr>
          <p:nvPr/>
        </p:nvPicPr>
        <p:blipFill rotWithShape="1">
          <a:blip r:embed="rId8"/>
          <a:srcRect t="5249" r="58250" b="28321"/>
          <a:stretch/>
        </p:blipFill>
        <p:spPr>
          <a:xfrm>
            <a:off x="6746240" y="3891280"/>
            <a:ext cx="5090160" cy="2661920"/>
          </a:xfrm>
          <a:prstGeom prst="rect">
            <a:avLst/>
          </a:prstGeom>
        </p:spPr>
      </p:pic>
      <p:pic>
        <p:nvPicPr>
          <p:cNvPr id="7" name="Audio 6">
            <a:hlinkClick r:id="" action="ppaction://media"/>
            <a:extLst>
              <a:ext uri="{FF2B5EF4-FFF2-40B4-BE49-F238E27FC236}">
                <a16:creationId xmlns:a16="http://schemas.microsoft.com/office/drawing/2014/main" id="{4423DE04-5F0D-4629-947B-CF85FB0EF2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5090477"/>
      </p:ext>
    </p:extLst>
  </p:cSld>
  <p:clrMapOvr>
    <a:masterClrMapping/>
  </p:clrMapOvr>
  <mc:AlternateContent xmlns:mc="http://schemas.openxmlformats.org/markup-compatibility/2006">
    <mc:Choice xmlns:p14="http://schemas.microsoft.com/office/powerpoint/2010/main" Requires="p14">
      <p:transition spd="slow" p14:dur="2000" advTm="38685"/>
    </mc:Choice>
    <mc:Fallback>
      <p:transition spd="slow" advTm="3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07628" y="192251"/>
            <a:ext cx="8562646" cy="62544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defRPr/>
            </a:pPr>
            <a:r>
              <a:rPr lang="en-GB" dirty="0"/>
              <a:t>Why do people use OER?</a:t>
            </a:r>
          </a:p>
        </p:txBody>
      </p:sp>
      <p:pic>
        <p:nvPicPr>
          <p:cNvPr id="4" name="Audio 3">
            <a:hlinkClick r:id="" action="ppaction://media"/>
            <a:extLst>
              <a:ext uri="{FF2B5EF4-FFF2-40B4-BE49-F238E27FC236}">
                <a16:creationId xmlns:a16="http://schemas.microsoft.com/office/drawing/2014/main" id="{9F23A6FD-2E4E-476E-AB47-B66785BA9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4051779"/>
      </p:ext>
    </p:extLst>
  </p:cSld>
  <p:clrMapOvr>
    <a:masterClrMapping/>
  </p:clrMapOvr>
  <mc:AlternateContent xmlns:mc="http://schemas.openxmlformats.org/markup-compatibility/2006">
    <mc:Choice xmlns:p14="http://schemas.microsoft.com/office/powerpoint/2010/main" Requires="p14">
      <p:transition spd="slow" p14:dur="2000" advTm="29776"/>
    </mc:Choice>
    <mc:Fallback>
      <p:transition spd="slow" advTm="2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B456-6A86-497B-A533-595ECA1249F8}"/>
              </a:ext>
            </a:extLst>
          </p:cNvPr>
          <p:cNvSpPr>
            <a:spLocks noGrp="1"/>
          </p:cNvSpPr>
          <p:nvPr>
            <p:ph type="title"/>
          </p:nvPr>
        </p:nvSpPr>
        <p:spPr/>
        <p:txBody>
          <a:bodyPr/>
          <a:lstStyle/>
          <a:p>
            <a:r>
              <a:rPr lang="en-GB" dirty="0"/>
              <a:t>Using OER</a:t>
            </a:r>
          </a:p>
        </p:txBody>
      </p:sp>
      <p:pic>
        <p:nvPicPr>
          <p:cNvPr id="6" name="Content Placeholder 5" descr="Diagram&#10;&#10;Description automatically generated">
            <a:extLst>
              <a:ext uri="{FF2B5EF4-FFF2-40B4-BE49-F238E27FC236}">
                <a16:creationId xmlns:a16="http://schemas.microsoft.com/office/drawing/2014/main" id="{C394F518-C3D3-491B-81FB-2837B114006B}"/>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07110" y="1449766"/>
            <a:ext cx="9556750" cy="4888645"/>
          </a:xfrm>
        </p:spPr>
      </p:pic>
      <p:sp>
        <p:nvSpPr>
          <p:cNvPr id="7" name="TextBox 6">
            <a:extLst>
              <a:ext uri="{FF2B5EF4-FFF2-40B4-BE49-F238E27FC236}">
                <a16:creationId xmlns:a16="http://schemas.microsoft.com/office/drawing/2014/main" id="{A4155306-11A7-43EA-8DCE-989C7FFCC4E9}"/>
              </a:ext>
            </a:extLst>
          </p:cNvPr>
          <p:cNvSpPr txBox="1"/>
          <p:nvPr/>
        </p:nvSpPr>
        <p:spPr>
          <a:xfrm>
            <a:off x="2326640" y="5301554"/>
            <a:ext cx="2214880" cy="646331"/>
          </a:xfrm>
          <a:prstGeom prst="rect">
            <a:avLst/>
          </a:prstGeom>
          <a:noFill/>
          <a:ln>
            <a:solidFill>
              <a:schemeClr val="tx1"/>
            </a:solidFill>
          </a:ln>
        </p:spPr>
        <p:txBody>
          <a:bodyPr wrap="square" rtlCol="0">
            <a:spAutoFit/>
          </a:bodyPr>
          <a:lstStyle/>
          <a:p>
            <a:r>
              <a:rPr lang="en-GB" dirty="0">
                <a:hlinkClick r:id="rId7"/>
              </a:rPr>
              <a:t>TESS-India School leadership units</a:t>
            </a:r>
            <a:endParaRPr lang="en-GB" dirty="0"/>
          </a:p>
        </p:txBody>
      </p:sp>
      <p:sp>
        <p:nvSpPr>
          <p:cNvPr id="8" name="TextBox 7">
            <a:extLst>
              <a:ext uri="{FF2B5EF4-FFF2-40B4-BE49-F238E27FC236}">
                <a16:creationId xmlns:a16="http://schemas.microsoft.com/office/drawing/2014/main" id="{650E40B1-2BEE-411B-86DD-37E3D791F007}"/>
              </a:ext>
            </a:extLst>
          </p:cNvPr>
          <p:cNvSpPr txBox="1"/>
          <p:nvPr/>
        </p:nvSpPr>
        <p:spPr>
          <a:xfrm>
            <a:off x="1376680" y="2900053"/>
            <a:ext cx="1717040" cy="584775"/>
          </a:xfrm>
          <a:prstGeom prst="rect">
            <a:avLst/>
          </a:prstGeom>
          <a:noFill/>
          <a:ln>
            <a:solidFill>
              <a:srgbClr val="C00000"/>
            </a:solidFill>
          </a:ln>
        </p:spPr>
        <p:txBody>
          <a:bodyPr wrap="square" rtlCol="0">
            <a:spAutoFit/>
          </a:bodyPr>
          <a:lstStyle/>
          <a:p>
            <a:r>
              <a:rPr lang="en-GB" sz="1600" dirty="0"/>
              <a:t>Training for school leaders</a:t>
            </a:r>
          </a:p>
        </p:txBody>
      </p:sp>
      <p:sp>
        <p:nvSpPr>
          <p:cNvPr id="9" name="TextBox 8">
            <a:extLst>
              <a:ext uri="{FF2B5EF4-FFF2-40B4-BE49-F238E27FC236}">
                <a16:creationId xmlns:a16="http://schemas.microsoft.com/office/drawing/2014/main" id="{2B6BC3FE-061C-477F-9FFC-C85DE4612853}"/>
              </a:ext>
            </a:extLst>
          </p:cNvPr>
          <p:cNvSpPr txBox="1"/>
          <p:nvPr/>
        </p:nvSpPr>
        <p:spPr>
          <a:xfrm>
            <a:off x="3764280" y="2900053"/>
            <a:ext cx="1717040" cy="338554"/>
          </a:xfrm>
          <a:prstGeom prst="rect">
            <a:avLst/>
          </a:prstGeom>
          <a:noFill/>
          <a:ln>
            <a:solidFill>
              <a:srgbClr val="C00000"/>
            </a:solidFill>
          </a:ln>
        </p:spPr>
        <p:txBody>
          <a:bodyPr wrap="square" rtlCol="0">
            <a:spAutoFit/>
          </a:bodyPr>
          <a:lstStyle/>
          <a:p>
            <a:r>
              <a:rPr lang="en-GB" sz="1600" dirty="0"/>
              <a:t>5 units selected</a:t>
            </a:r>
          </a:p>
        </p:txBody>
      </p:sp>
      <p:sp>
        <p:nvSpPr>
          <p:cNvPr id="10" name="TextBox 9">
            <a:extLst>
              <a:ext uri="{FF2B5EF4-FFF2-40B4-BE49-F238E27FC236}">
                <a16:creationId xmlns:a16="http://schemas.microsoft.com/office/drawing/2014/main" id="{2A6AFDA4-A030-429A-A21A-3842B533C5CD}"/>
              </a:ext>
            </a:extLst>
          </p:cNvPr>
          <p:cNvSpPr txBox="1"/>
          <p:nvPr/>
        </p:nvSpPr>
        <p:spPr>
          <a:xfrm>
            <a:off x="5842000" y="5849620"/>
            <a:ext cx="2377440" cy="584775"/>
          </a:xfrm>
          <a:prstGeom prst="rect">
            <a:avLst/>
          </a:prstGeom>
          <a:noFill/>
          <a:ln>
            <a:solidFill>
              <a:srgbClr val="C00000"/>
            </a:solidFill>
          </a:ln>
        </p:spPr>
        <p:txBody>
          <a:bodyPr wrap="square" rtlCol="0">
            <a:spAutoFit/>
          </a:bodyPr>
          <a:lstStyle/>
          <a:p>
            <a:r>
              <a:rPr lang="en-GB" sz="1600" dirty="0"/>
              <a:t>Units adapted for Africa and translated into French</a:t>
            </a:r>
          </a:p>
        </p:txBody>
      </p:sp>
      <p:sp>
        <p:nvSpPr>
          <p:cNvPr id="11" name="TextBox 10">
            <a:extLst>
              <a:ext uri="{FF2B5EF4-FFF2-40B4-BE49-F238E27FC236}">
                <a16:creationId xmlns:a16="http://schemas.microsoft.com/office/drawing/2014/main" id="{388AE520-854E-4889-8F1D-01AE05D4C6B1}"/>
              </a:ext>
            </a:extLst>
          </p:cNvPr>
          <p:cNvSpPr txBox="1"/>
          <p:nvPr/>
        </p:nvSpPr>
        <p:spPr>
          <a:xfrm>
            <a:off x="6096000" y="1353782"/>
            <a:ext cx="2377440" cy="830997"/>
          </a:xfrm>
          <a:prstGeom prst="rect">
            <a:avLst/>
          </a:prstGeom>
          <a:noFill/>
          <a:ln>
            <a:solidFill>
              <a:srgbClr val="C00000"/>
            </a:solidFill>
          </a:ln>
        </p:spPr>
        <p:txBody>
          <a:bodyPr wrap="square" rtlCol="0">
            <a:spAutoFit/>
          </a:bodyPr>
          <a:lstStyle/>
          <a:p>
            <a:r>
              <a:rPr lang="en-GB" sz="1600" dirty="0"/>
              <a:t>French units evaluated for the African context and translated into English</a:t>
            </a:r>
          </a:p>
        </p:txBody>
      </p:sp>
      <p:sp>
        <p:nvSpPr>
          <p:cNvPr id="12" name="TextBox 11">
            <a:extLst>
              <a:ext uri="{FF2B5EF4-FFF2-40B4-BE49-F238E27FC236}">
                <a16:creationId xmlns:a16="http://schemas.microsoft.com/office/drawing/2014/main" id="{DD833A9A-1C63-44B4-8095-28713D63925A}"/>
              </a:ext>
            </a:extLst>
          </p:cNvPr>
          <p:cNvSpPr txBox="1"/>
          <p:nvPr/>
        </p:nvSpPr>
        <p:spPr>
          <a:xfrm>
            <a:off x="8807450" y="5115846"/>
            <a:ext cx="2377440" cy="830997"/>
          </a:xfrm>
          <a:prstGeom prst="rect">
            <a:avLst/>
          </a:prstGeom>
          <a:noFill/>
          <a:ln>
            <a:solidFill>
              <a:srgbClr val="C00000"/>
            </a:solidFill>
          </a:ln>
        </p:spPr>
        <p:txBody>
          <a:bodyPr wrap="square" rtlCol="0">
            <a:spAutoFit/>
          </a:bodyPr>
          <a:lstStyle/>
          <a:p>
            <a:r>
              <a:rPr lang="en-GB" sz="1600" dirty="0">
                <a:hlinkClick r:id="rId8"/>
              </a:rPr>
              <a:t>5 units in English supporting school leadership in Africa</a:t>
            </a:r>
            <a:endParaRPr lang="en-GB" sz="1600" dirty="0"/>
          </a:p>
        </p:txBody>
      </p:sp>
      <p:cxnSp>
        <p:nvCxnSpPr>
          <p:cNvPr id="20" name="Straight Arrow Connector 19">
            <a:extLst>
              <a:ext uri="{FF2B5EF4-FFF2-40B4-BE49-F238E27FC236}">
                <a16:creationId xmlns:a16="http://schemas.microsoft.com/office/drawing/2014/main" id="{CBDCBC75-1F48-454F-9219-367D3AAA5A6B}"/>
              </a:ext>
            </a:extLst>
          </p:cNvPr>
          <p:cNvCxnSpPr/>
          <p:nvPr/>
        </p:nvCxnSpPr>
        <p:spPr>
          <a:xfrm>
            <a:off x="4084320" y="4716777"/>
            <a:ext cx="0" cy="607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A1E853-F9C0-474D-8EDD-C102F89EC18A}"/>
              </a:ext>
            </a:extLst>
          </p:cNvPr>
          <p:cNvCxnSpPr/>
          <p:nvPr/>
        </p:nvCxnSpPr>
        <p:spPr>
          <a:xfrm flipH="1" flipV="1">
            <a:off x="4876800" y="3238607"/>
            <a:ext cx="396240" cy="744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D64EC51-DF73-40E3-A4A2-125B431591AB}"/>
              </a:ext>
            </a:extLst>
          </p:cNvPr>
          <p:cNvCxnSpPr/>
          <p:nvPr/>
        </p:nvCxnSpPr>
        <p:spPr>
          <a:xfrm>
            <a:off x="6939280" y="5624719"/>
            <a:ext cx="0" cy="224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C7DEF16-121B-4810-B4FD-67FD0E6D477C}"/>
              </a:ext>
            </a:extLst>
          </p:cNvPr>
          <p:cNvCxnSpPr/>
          <p:nvPr/>
        </p:nvCxnSpPr>
        <p:spPr>
          <a:xfrm flipV="1">
            <a:off x="8107680" y="1938557"/>
            <a:ext cx="0" cy="357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E3F51F-195B-4ED9-9F26-2CDD38C3CE48}"/>
              </a:ext>
            </a:extLst>
          </p:cNvPr>
          <p:cNvCxnSpPr/>
          <p:nvPr/>
        </p:nvCxnSpPr>
        <p:spPr>
          <a:xfrm>
            <a:off x="9367520" y="4795520"/>
            <a:ext cx="0" cy="320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FD99FEE-9122-4183-BA25-6F81BB392C0D}"/>
              </a:ext>
            </a:extLst>
          </p:cNvPr>
          <p:cNvCxnSpPr/>
          <p:nvPr/>
        </p:nvCxnSpPr>
        <p:spPr>
          <a:xfrm flipV="1">
            <a:off x="2235200" y="3496120"/>
            <a:ext cx="0" cy="486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BD54EB49-C425-4B56-987A-746B3EE2D2C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83675910"/>
      </p:ext>
    </p:extLst>
  </p:cSld>
  <p:clrMapOvr>
    <a:masterClrMapping/>
  </p:clrMapOvr>
  <mc:AlternateContent xmlns:mc="http://schemas.openxmlformats.org/markup-compatibility/2006">
    <mc:Choice xmlns:p14="http://schemas.microsoft.com/office/powerpoint/2010/main" Requires="p14">
      <p:transition spd="slow" p14:dur="2000" advTm="80911"/>
    </mc:Choice>
    <mc:Fallback>
      <p:transition spd="slow" advTm="8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Vision for OER</a:t>
            </a:r>
          </a:p>
        </p:txBody>
      </p:sp>
      <p:sp>
        <p:nvSpPr>
          <p:cNvPr id="3" name="Content Placeholder 2"/>
          <p:cNvSpPr>
            <a:spLocks noGrp="1"/>
          </p:cNvSpPr>
          <p:nvPr>
            <p:ph idx="1"/>
          </p:nvPr>
        </p:nvSpPr>
        <p:spPr/>
        <p:txBody>
          <a:bodyPr/>
          <a:lstStyle/>
          <a:p>
            <a:r>
              <a:rPr lang="en-GB" dirty="0"/>
              <a:t>Professionals who see themselves as learners – curious, interested in what other have to say</a:t>
            </a:r>
          </a:p>
          <a:p>
            <a:r>
              <a:rPr lang="en-GB" dirty="0"/>
              <a:t>Curriculum development that draws on best practice</a:t>
            </a:r>
          </a:p>
          <a:p>
            <a:r>
              <a:rPr lang="en-GB" dirty="0"/>
              <a:t>Professionals who learn from each other, take risks and value feedback</a:t>
            </a:r>
          </a:p>
          <a:p>
            <a:r>
              <a:rPr lang="en-GB" dirty="0"/>
              <a:t>Collaborative working – joint responsibility</a:t>
            </a:r>
          </a:p>
          <a:p>
            <a:pPr marL="0" indent="0">
              <a:buNone/>
            </a:pPr>
            <a:r>
              <a:rPr lang="en-GB" dirty="0"/>
              <a:t> </a:t>
            </a:r>
          </a:p>
          <a:p>
            <a:pPr marL="0" indent="0">
              <a:buNone/>
            </a:pPr>
            <a:r>
              <a:rPr lang="en-GB" b="1" dirty="0">
                <a:solidFill>
                  <a:srgbClr val="C00000"/>
                </a:solidFill>
              </a:rPr>
              <a:t>              Innovative courses, resources and pedagogy</a:t>
            </a:r>
          </a:p>
          <a:p>
            <a:pPr marL="0" indent="0">
              <a:buNone/>
            </a:pPr>
            <a:r>
              <a:rPr lang="en-GB" dirty="0"/>
              <a:t>  </a:t>
            </a:r>
          </a:p>
          <a:p>
            <a:endParaRPr lang="en-GB" dirty="0"/>
          </a:p>
          <a:p>
            <a:endParaRPr lang="en-GB" dirty="0"/>
          </a:p>
        </p:txBody>
      </p:sp>
      <p:sp>
        <p:nvSpPr>
          <p:cNvPr id="5" name="Right Arrow 4"/>
          <p:cNvSpPr/>
          <p:nvPr/>
        </p:nvSpPr>
        <p:spPr>
          <a:xfrm>
            <a:off x="1213946" y="4840013"/>
            <a:ext cx="630621" cy="283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DE363BEE-347D-46D8-951E-99194246E8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3066815"/>
      </p:ext>
    </p:extLst>
  </p:cSld>
  <p:clrMapOvr>
    <a:masterClrMapping/>
  </p:clrMapOvr>
  <mc:AlternateContent xmlns:mc="http://schemas.openxmlformats.org/markup-compatibility/2006">
    <mc:Choice xmlns:p14="http://schemas.microsoft.com/office/powerpoint/2010/main" Requires="p14">
      <p:transition spd="slow" p14:dur="2000" advTm="42096"/>
    </mc:Choice>
    <mc:Fallback>
      <p:transition spd="slow" advTm="4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0.8|2.7|2.4|2.3|3.8"/>
</p:tagLst>
</file>

<file path=ppt/tags/tag2.xml><?xml version="1.0" encoding="utf-8"?>
<p:tagLst xmlns:a="http://schemas.openxmlformats.org/drawingml/2006/main" xmlns:r="http://schemas.openxmlformats.org/officeDocument/2006/relationships" xmlns:p="http://schemas.openxmlformats.org/presentationml/2006/main">
  <p:tag name="TIMING" val="|50.8"/>
</p:tagLst>
</file>

<file path=ppt/tags/tag3.xml><?xml version="1.0" encoding="utf-8"?>
<p:tagLst xmlns:a="http://schemas.openxmlformats.org/drawingml/2006/main" xmlns:r="http://schemas.openxmlformats.org/officeDocument/2006/relationships" xmlns:p="http://schemas.openxmlformats.org/presentationml/2006/main">
  <p:tag name="TIMING" val="|17.4|11.3|16.3|7.6|13.7|7.8"/>
</p:tagLst>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11386</TotalTime>
  <Words>1634</Words>
  <Application>Microsoft Office PowerPoint</Application>
  <PresentationFormat>Widescreen</PresentationFormat>
  <Paragraphs>135</Paragraphs>
  <Slides>13</Slides>
  <Notes>11</Notes>
  <HiddenSlides>0</HiddenSlides>
  <MMClips>13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Calibri Light</vt:lpstr>
      <vt:lpstr>Office Theme</vt:lpstr>
      <vt:lpstr>Custom Design</vt:lpstr>
      <vt:lpstr>Open Educational Resources</vt:lpstr>
      <vt:lpstr>Open Educational Resources (OER) </vt:lpstr>
      <vt:lpstr>Open Educational Resources</vt:lpstr>
      <vt:lpstr>Why do people/institutions publish OER? </vt:lpstr>
      <vt:lpstr>PowerPoint Presentation</vt:lpstr>
      <vt:lpstr>PowerPoint Presentation</vt:lpstr>
      <vt:lpstr>Why do people use OER?</vt:lpstr>
      <vt:lpstr>Using OER</vt:lpstr>
      <vt:lpstr>Vision for OER</vt:lpstr>
      <vt:lpstr>The OER adoption pyramid (H.Trotter, G.Cox) http://conference.oeconsortium.org/2016/presentation/the-oer-adoption-pyramid/</vt:lpstr>
      <vt:lpstr>The Challenges of OER</vt:lpstr>
      <vt:lpstr>OER Adoption – Key questions for OER use</vt:lpstr>
      <vt:lpstr>Vision for Open Practices</vt:lpstr>
    </vt:vector>
  </TitlesOfParts>
  <Company>The 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OER</dc:title>
  <dc:creator>Kris.Stutchbury</dc:creator>
  <cp:lastModifiedBy>Kris.Stutchbury</cp:lastModifiedBy>
  <cp:revision>100</cp:revision>
  <dcterms:created xsi:type="dcterms:W3CDTF">2016-09-07T12:52:49Z</dcterms:created>
  <dcterms:modified xsi:type="dcterms:W3CDTF">2021-01-21T12:54:16Z</dcterms:modified>
</cp:coreProperties>
</file>