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82" r:id="rId16"/>
    <p:sldId id="280" r:id="rId17"/>
    <p:sldId id="283" r:id="rId18"/>
    <p:sldId id="276" r:id="rId19"/>
    <p:sldId id="281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EAD0-01BC-4F73-9246-8ED91C9B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40C0D-0AC8-4F01-9298-C654762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0C68E-C842-4504-A0DC-CA8F44C4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404EA-EFE6-4F09-ADF7-D0FD9BF6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20BC-06D3-4F95-8996-4A07D0E4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6C2E-A8C5-4572-A389-DAF0563E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038D4-EA72-42C7-ADB8-1D3ECD7E5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48EF0-FC58-453A-AC58-28D80E8D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43B0E-5B32-49E6-A26E-FCF91659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5A80-98CD-4722-AF08-C83E82E1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7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E364A-A045-45C5-A06F-9521FCF9C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E3D3A-CD51-4562-8247-1FEEBEEB0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5C001-699B-49E0-8605-78DC4BCE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2C0B4-6872-4D78-8AB4-7C0C4DF4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E0EC2-44C0-41BF-82C4-EC264D23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E2ADF-473E-4DA7-AF9C-423E02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4086603"/>
            <a:ext cx="2743200" cy="277139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4C8420-F3C4-4AD7-9F4C-54151C5B9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45" y="0"/>
            <a:ext cx="2637855" cy="266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8384D-DD9E-4F4F-8530-D8DD96B2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70" y="28909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D934-18FC-48E4-A957-CC87A94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939" y="27791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7015-B78C-4322-BDC2-1AD85A0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4170" y="6019898"/>
            <a:ext cx="2570329" cy="365125"/>
          </a:xfrm>
        </p:spPr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DA80-937D-4BC5-AA42-8545060A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70" y="601809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654-1E1F-42DD-8326-C610114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A9DC7-EF79-4552-AB76-9C979E5C8BDD}"/>
              </a:ext>
            </a:extLst>
          </p:cNvPr>
          <p:cNvGrpSpPr/>
          <p:nvPr userDrawn="1"/>
        </p:nvGrpSpPr>
        <p:grpSpPr>
          <a:xfrm>
            <a:off x="-107301" y="176528"/>
            <a:ext cx="12299301" cy="6897920"/>
            <a:chOff x="-232593" y="-188800"/>
            <a:chExt cx="9384213" cy="5489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D25077C-2315-4E29-B599-6C5678449D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77269"/>
              <a:ext cx="3131820" cy="294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A57D0-EDAD-45E2-BC94-5343F5A1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33800"/>
              <a:ext cx="4191000" cy="2928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6AFD2F7-DB16-4BF9-BCC3-4B2F4206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534" y="-188800"/>
              <a:ext cx="533400" cy="564599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475F83A-EF2E-42A7-9CE2-3DB4CA46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855" y="-186046"/>
              <a:ext cx="853478" cy="2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29F0B-7C74-4FBB-A8FA-9D6BE478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593" y="4157933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94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  <a:lvl2pPr>
              <a:defRPr>
                <a:latin typeface="Adobe Kaiti Std R" pitchFamily="18" charset="-128"/>
                <a:ea typeface="Adobe Kaiti Std R" pitchFamily="18" charset="-128"/>
              </a:defRPr>
            </a:lvl2pPr>
            <a:lvl3pPr>
              <a:defRPr>
                <a:latin typeface="Adobe Kaiti Std R" pitchFamily="18" charset="-128"/>
                <a:ea typeface="Adobe Kaiti Std R" pitchFamily="18" charset="-128"/>
              </a:defRPr>
            </a:lvl3pPr>
            <a:lvl4pPr>
              <a:defRPr>
                <a:latin typeface="Adobe Kaiti Std R" pitchFamily="18" charset="-128"/>
                <a:ea typeface="Adobe Kaiti Std R" pitchFamily="18" charset="-128"/>
              </a:defRPr>
            </a:lvl4pPr>
            <a:lvl5pPr>
              <a:defRPr>
                <a:latin typeface="Adobe Kaiti Std R" pitchFamily="18" charset="-128"/>
                <a:ea typeface="Adobe Kaiti Std R" pitchFamily="18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A88-5B97-41EE-B129-2D4EBEC3E2C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CCE8-CD04-4158-86EA-2ED06E688D2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D:\JOB\British Council\TREE\template\NewTemplate\PowerPoint Template_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1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7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1919-D54D-445E-AF8D-F63E784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A0D-BB05-4D84-B8AE-0C291CD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B084-06CE-4A5E-96A2-3A0F63A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7F4-F991-4706-A873-1F1FEE6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2EA0-8B7E-4D69-ADE3-3CCA159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1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441-0F9F-44C8-80D3-FCF2834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6469-5FBD-4673-98D3-EF45D7A0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6F1-F2BE-4846-B5A9-4F36801B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0DC-F0D7-44D3-8188-F8C0EA6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B9CB-98D1-49EA-AEFC-7099CA7F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3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090-B1BE-49D2-BA1D-061B4A57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DE2A-577C-4E09-BB12-B6B05DC3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E129-0064-4AFA-A1F7-C086E1BF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72A2-84E8-4BEA-BABC-4CFC52C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AB9B-7CA3-4EE4-8089-E116AEC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B988-C59B-443B-B469-3C33D917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5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A31-8F5F-4AE6-AFAE-D213D04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78AE-769C-4AEF-B73D-87575A6E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BB4A-00AB-4EBE-9C6D-6FF13EB5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2CD5-A81B-4B59-AB36-FBCF2571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DB1B-2B42-42EE-A455-23430999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5143-722A-4A21-B251-EB7528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43845-1EFD-4B76-8611-6D188C9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EE79C-82FF-4D09-B45B-EF98D134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6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4D2-A39B-404F-A614-3A9563E4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C2D0A-83AB-46B1-A564-5577A513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A7C4-0B45-461E-9A00-01E519D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3951-FB7C-4948-8BCA-E693459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EFA4E-F8BE-4820-A841-AA3215D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2813-7FFC-4AB6-B67A-5E7D4B5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790F-8239-45AB-80C1-E7FCBEF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6BE3-9FF8-4D8D-8AAB-15812B5F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A656-6B56-4F12-B81B-34C0794FE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1BAD-6F5C-453F-AB71-5FC9188A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E751-0ED8-423E-8171-AE3E35E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9C79F-FBA1-4428-99E8-CE6E267C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9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4162-2845-42ED-9CAD-A8AAF0F5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11CB-79EC-4730-9AB7-90B21B48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DDE-EDDE-4752-9E18-717BD59C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70B1-C9AE-4A07-B407-8E3838B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DEB0-6151-4494-9CE7-E4B4D2C0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8D4C-DAE2-4015-88D2-0C2121F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36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3221-199C-4F5A-8C26-7ED5ECE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3315A-7F4B-41C5-B4F5-90D855B9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DDD4-28AF-4D3F-A335-1F4EB9E2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688-BC21-4715-AF72-6384D61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027F-5EB0-4818-B5EB-7E2F4BCD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FB21-8A61-427B-93AB-C692A54E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4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D-0F06-4754-ADD7-CFC618D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574A-6EE1-41D2-98D8-E888D867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473-BE0F-4396-8F57-02DBCA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187-4517-4293-885B-B796AD0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9528-2F69-4B86-BA21-21BE1D6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07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E8183-4F0F-481C-8758-D46C7E297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937E-C70B-4BB7-BD2E-3B060ACC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65E1-A48F-49C0-B0D9-56BFBBB7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356-95E4-41F7-AC33-D27421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91A-E741-4600-97F9-8F453ED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DB06-5FCD-4D33-86DE-6C9A1592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8606D-E7A5-412D-A005-9ECCEEC5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005C-5EEF-453B-B190-4B07F8DD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E14A-1F61-440F-B4C4-CFA7B8E2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0DAA-AA43-4E73-89AB-BEC6190D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0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D8E3-0DB6-441C-8EC0-DECCF58E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DFE4-A73A-4E67-AE96-2949ECEC2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8726D-1911-4D5B-B7A0-A061324B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76C73-93C0-4177-BEAC-F4F80D58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39869-67CD-4B31-8EB5-5511B5EE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F4940-1316-48B1-8D29-B7300AF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D9DE-BDC3-4DB7-A942-78251C4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D842-B520-470E-8764-126691B9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4E53B-E87C-4157-A863-95F7564D4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EB10F-9E5D-4357-8350-A5AB18E09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79D74-55BF-49BB-B379-F8560A381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23770-CFFD-4A25-9F56-283FC8E0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D2D1C-1F9D-4AA0-8A59-B4DE987A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3A58D-2A45-447F-A500-3B07046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8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19E9-A2E6-4782-8B77-DDF06304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825E5-1D9A-4F51-B5B8-EA2DFEF2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A42F7-70AB-472E-9C48-08E02DC5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48310-A997-4A4B-85F3-71AA846D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5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ABDE8-B47D-40A5-8B90-C81C4B2A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DA462-4B15-4456-99F7-23261991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8466-1743-4660-81D5-25BE3A15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8E5F-5851-4B0E-A753-650EBFED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9C7E-E7E3-46D6-A64E-E0708F7A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6A8FB-8349-4879-911E-FA36A856E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3EA6E-131E-414B-BB27-7CB8207B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31F62-CB5A-4D15-A379-F200D8AB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38809-B10A-47B5-9CE9-A406E27A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D0E6-3080-4C8D-8706-182E54B2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C401A-3A2A-4EA9-93ED-32B286BEB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4F8C5-320A-4857-92EB-50CFCC1D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9BC7-A97B-4342-8473-B206BA45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4FD09-7A21-428E-B153-8AED2FFD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A3962-D799-4113-8FD7-9D61DED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1C41C-8989-4B23-89AE-CA84121E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4BDC-D92C-4966-BCB5-935837E2D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12AF-99EB-48EC-9C57-B26A5F9A1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8061-354A-4CE7-91BA-D19FEA6554D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5ABAD-906D-45FA-B885-D9CECC7F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DFEED-EF10-4B2E-81C6-0353FFFF2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8B93-1DFE-40C2-ABC4-F660E171D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57F1-2E6F-4AF5-8438-FAE18A0E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CA10-D5EF-4AC8-8BCE-CAA27603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F725-9856-48B6-BE22-1F67755B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0F24D0B-8C35-4C37-8895-78F4822E62D5}" type="datetimeFigureOut">
              <a:rPr lang="en-GB" smtClean="0"/>
              <a:pPr/>
              <a:t>31/05/2021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E479-9CAC-41F4-AFAC-3AC6FF8A6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F948-5663-4536-A206-7DE8C817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89C580-C195-4E0E-862B-B6949D7BE1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2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-e-reader.ne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AE6112-278B-4503-9DBD-B25649C26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8A4EA-E6B8-4957-BD1F-EAE7F9AC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28761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The Secret Garden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54834-ACC1-45EA-8959-7EC445B0E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3680790"/>
            <a:ext cx="6274592" cy="25371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   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       By Frances Hodgson Burnett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3200" dirty="0">
                <a:solidFill>
                  <a:srgbClr val="0070C0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en-US" sz="3200" dirty="0">
                <a:solidFill>
                  <a:srgbClr val="0070C0"/>
                </a:solidFill>
                <a:cs typeface="Calibri"/>
                <a:hlinkClick r:id="rId3"/>
              </a:rPr>
              <a:t> </a:t>
            </a:r>
            <a:r>
              <a:rPr lang="en-US" sz="3200" i="1" dirty="0">
                <a:solidFill>
                  <a:srgbClr val="0070C0"/>
                </a:solidFill>
                <a:ea typeface="+mn-lt"/>
                <a:cs typeface="+mn-lt"/>
              </a:rPr>
              <a:t>English e-Reader</a:t>
            </a:r>
            <a:r>
              <a:rPr lang="en-US" sz="3200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https://english-e-reader.net/</a:t>
            </a:r>
            <a:r>
              <a:rPr lang="en-US" sz="32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8CED7-47A9-4B52-958A-60E75C706014}"/>
              </a:ext>
            </a:extLst>
          </p:cNvPr>
          <p:cNvSpPr/>
          <p:nvPr/>
        </p:nvSpPr>
        <p:spPr>
          <a:xfrm>
            <a:off x="6096000" y="47549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A graded reader for PI  TEs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cs typeface="Calibri"/>
              </a:rPr>
              <a:t>With questions</a:t>
            </a:r>
          </a:p>
        </p:txBody>
      </p:sp>
    </p:spTree>
    <p:extLst>
      <p:ext uri="{BB962C8B-B14F-4D97-AF65-F5344CB8AC3E}">
        <p14:creationId xmlns:p14="http://schemas.microsoft.com/office/powerpoint/2010/main" val="74487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39" cy="155644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Adjectives to describe characters in the Secret Garden: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Match the words with the opposites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565"/>
            <a:ext cx="10515600" cy="4255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		           </a:t>
            </a:r>
            <a:r>
              <a:rPr lang="en-GB" sz="11200" dirty="0">
                <a:latin typeface="+mn-lt"/>
              </a:rPr>
              <a:t>Example:   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GB" sz="11200" dirty="0">
                <a:latin typeface="+mn-lt"/>
              </a:rPr>
              <a:t>kind                      cruel           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		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		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sz="11200" dirty="0">
                <a:latin typeface="+mn-lt"/>
              </a:rPr>
              <a:t>. selfish  		sad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                                   						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                            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GB" sz="11200" dirty="0">
                <a:latin typeface="+mn-lt"/>
              </a:rPr>
              <a:t>. happy  		generous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                  		               			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		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GB" sz="11200" dirty="0">
                <a:latin typeface="+mn-lt"/>
              </a:rPr>
              <a:t>. friendly  		unselfish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FF0000"/>
                </a:solidFill>
                <a:latin typeface="+mn-lt"/>
              </a:rPr>
              <a:t>				</a:t>
            </a:r>
            <a:endParaRPr lang="en-GB" sz="11200" dirty="0">
              <a:latin typeface="+mn-lt"/>
            </a:endParaRP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	             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GB" sz="11200" dirty="0">
                <a:latin typeface="+mn-lt"/>
              </a:rPr>
              <a:t>. mean		unfriendly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		 	   					</a:t>
            </a:r>
          </a:p>
          <a:p>
            <a:pPr marL="0" indent="0">
              <a:buNone/>
            </a:pPr>
            <a:r>
              <a:rPr lang="en-GB" sz="8600" dirty="0">
                <a:latin typeface="+mn-lt"/>
              </a:rPr>
              <a:t>	             					</a:t>
            </a:r>
          </a:p>
          <a:p>
            <a:pPr marL="0" indent="0">
              <a:buNone/>
            </a:pPr>
            <a:endParaRPr lang="en-GB" sz="8600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		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		 </a:t>
            </a:r>
          </a:p>
          <a:p>
            <a:pPr marL="0" indent="0">
              <a:buNone/>
            </a:pPr>
            <a:r>
              <a:rPr lang="en-GB" sz="5800" dirty="0">
                <a:latin typeface="+mn-lt"/>
              </a:rPr>
              <a:t>                         </a:t>
            </a: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</a:t>
            </a:r>
          </a:p>
          <a:p>
            <a:endParaRPr lang="en-GB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2F8A28-A942-4BC7-A8B1-EC5D0089211A}"/>
              </a:ext>
            </a:extLst>
          </p:cNvPr>
          <p:cNvCxnSpPr>
            <a:cxnSpLocks/>
          </p:cNvCxnSpPr>
          <p:nvPr/>
        </p:nvCxnSpPr>
        <p:spPr>
          <a:xfrm>
            <a:off x="5850834" y="2067339"/>
            <a:ext cx="112643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9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39" cy="155644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Adjectives to describe characters in the Secret Garden: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solidFill>
                  <a:srgbClr val="7030A0"/>
                </a:solidFill>
                <a:highlight>
                  <a:srgbClr val="FFFF00"/>
                </a:highlight>
              </a:rPr>
              <a:t>ANSWERS </a:t>
            </a:r>
            <a:r>
              <a:rPr lang="en-GB" sz="27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Match the words with the opposites - </a:t>
            </a:r>
            <a:r>
              <a:rPr lang="en-GB" sz="4000" dirty="0">
                <a:solidFill>
                  <a:srgbClr val="7030A0"/>
                </a:solidFill>
                <a:highlight>
                  <a:srgbClr val="FFFF00"/>
                </a:highlight>
                <a:latin typeface="+mn-lt"/>
              </a:rPr>
              <a:t>ANSWERS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565"/>
            <a:ext cx="10515600" cy="4255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		           </a:t>
            </a:r>
            <a:r>
              <a:rPr lang="en-GB" sz="11200" dirty="0">
                <a:latin typeface="+mn-lt"/>
              </a:rPr>
              <a:t>Example:  1. kind                   cruel           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		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		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sz="11200" dirty="0">
                <a:latin typeface="+mn-lt"/>
              </a:rPr>
              <a:t>. 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selfish </a:t>
            </a:r>
            <a:r>
              <a:rPr lang="en-GB" sz="11200" dirty="0">
                <a:latin typeface="+mn-lt"/>
              </a:rPr>
              <a:t> 		</a:t>
            </a:r>
            <a:r>
              <a:rPr lang="en-GB" sz="11200" dirty="0">
                <a:solidFill>
                  <a:srgbClr val="00B0F0"/>
                </a:solidFill>
                <a:latin typeface="+mn-lt"/>
              </a:rPr>
              <a:t>sad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                                   						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                            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GB" sz="11200" dirty="0">
                <a:latin typeface="+mn-lt"/>
              </a:rPr>
              <a:t>. </a:t>
            </a:r>
            <a:r>
              <a:rPr lang="en-GB" sz="11200" dirty="0">
                <a:solidFill>
                  <a:srgbClr val="00B0F0"/>
                </a:solidFill>
                <a:latin typeface="+mn-lt"/>
              </a:rPr>
              <a:t>happy</a:t>
            </a:r>
            <a:r>
              <a:rPr lang="en-GB" sz="11200" dirty="0">
                <a:latin typeface="+mn-lt"/>
              </a:rPr>
              <a:t>  		generous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                  		               			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		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GB" sz="11200" dirty="0">
                <a:latin typeface="+mn-lt"/>
              </a:rPr>
              <a:t>. </a:t>
            </a:r>
            <a:r>
              <a:rPr lang="en-GB" sz="11200" dirty="0">
                <a:solidFill>
                  <a:srgbClr val="00B050"/>
                </a:solidFill>
                <a:latin typeface="+mn-lt"/>
              </a:rPr>
              <a:t>friendly</a:t>
            </a:r>
            <a:r>
              <a:rPr lang="en-GB" sz="11200" dirty="0">
                <a:latin typeface="+mn-lt"/>
              </a:rPr>
              <a:t>  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unselfish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FF0000"/>
                </a:solidFill>
                <a:latin typeface="+mn-lt"/>
              </a:rPr>
              <a:t>				</a:t>
            </a:r>
            <a:endParaRPr lang="en-GB" sz="11200" dirty="0">
              <a:latin typeface="+mn-lt"/>
            </a:endParaRP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	             		</a:t>
            </a:r>
            <a:r>
              <a:rPr lang="en-GB" sz="112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GB" sz="11200" dirty="0">
                <a:latin typeface="+mn-lt"/>
              </a:rPr>
              <a:t>. mean		</a:t>
            </a:r>
            <a:r>
              <a:rPr lang="en-GB" sz="11200" dirty="0">
                <a:solidFill>
                  <a:srgbClr val="00B050"/>
                </a:solidFill>
                <a:latin typeface="+mn-lt"/>
              </a:rPr>
              <a:t>unfriendly</a:t>
            </a:r>
          </a:p>
          <a:p>
            <a:pPr marL="0" indent="0">
              <a:buNone/>
            </a:pPr>
            <a:r>
              <a:rPr lang="en-GB" sz="11200" dirty="0">
                <a:latin typeface="+mn-lt"/>
              </a:rPr>
              <a:t>		 	   					</a:t>
            </a:r>
          </a:p>
          <a:p>
            <a:pPr marL="0" indent="0">
              <a:buNone/>
            </a:pPr>
            <a:r>
              <a:rPr lang="en-GB" sz="8600" dirty="0">
                <a:latin typeface="+mn-lt"/>
              </a:rPr>
              <a:t>	             					</a:t>
            </a:r>
          </a:p>
          <a:p>
            <a:pPr marL="0" indent="0">
              <a:buNone/>
            </a:pPr>
            <a:endParaRPr lang="en-GB" sz="8600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		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			 </a:t>
            </a:r>
          </a:p>
          <a:p>
            <a:pPr marL="0" indent="0">
              <a:buNone/>
            </a:pPr>
            <a:r>
              <a:rPr lang="en-GB" sz="5800" dirty="0">
                <a:latin typeface="+mn-lt"/>
              </a:rPr>
              <a:t>                         </a:t>
            </a: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</a:t>
            </a:r>
          </a:p>
          <a:p>
            <a:endParaRPr lang="en-GB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2F8A28-A942-4BC7-A8B1-EC5D0089211A}"/>
              </a:ext>
            </a:extLst>
          </p:cNvPr>
          <p:cNvCxnSpPr>
            <a:cxnSpLocks/>
          </p:cNvCxnSpPr>
          <p:nvPr/>
        </p:nvCxnSpPr>
        <p:spPr>
          <a:xfrm>
            <a:off x="5638799" y="2080591"/>
            <a:ext cx="112643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EE4D92-6A56-47AC-A94C-B357E510BDB5}"/>
              </a:ext>
            </a:extLst>
          </p:cNvPr>
          <p:cNvCxnSpPr>
            <a:cxnSpLocks/>
          </p:cNvCxnSpPr>
          <p:nvPr/>
        </p:nvCxnSpPr>
        <p:spPr>
          <a:xfrm>
            <a:off x="5890591" y="3014870"/>
            <a:ext cx="1451113" cy="1636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8C3A90-381B-47C1-B89E-4C3447A47835}"/>
              </a:ext>
            </a:extLst>
          </p:cNvPr>
          <p:cNvCxnSpPr/>
          <p:nvPr/>
        </p:nvCxnSpPr>
        <p:spPr>
          <a:xfrm>
            <a:off x="6096000" y="4651513"/>
            <a:ext cx="1166191" cy="808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493F6B-3013-455F-8677-0E8452AEC6B2}"/>
              </a:ext>
            </a:extLst>
          </p:cNvPr>
          <p:cNvCxnSpPr/>
          <p:nvPr/>
        </p:nvCxnSpPr>
        <p:spPr>
          <a:xfrm flipV="1">
            <a:off x="5764696" y="3856383"/>
            <a:ext cx="1497495" cy="16035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B7EDAB-84C0-4451-BE43-AC6529010705}"/>
              </a:ext>
            </a:extLst>
          </p:cNvPr>
          <p:cNvCxnSpPr/>
          <p:nvPr/>
        </p:nvCxnSpPr>
        <p:spPr>
          <a:xfrm flipV="1">
            <a:off x="5857461" y="2941983"/>
            <a:ext cx="1484243" cy="8216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39" cy="155644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Adjectives to describe characters in the Secret Garden: annotate ! 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3600" dirty="0">
                <a:latin typeface="+mn-lt"/>
              </a:rPr>
              <a:t>Draw arrows to show the correct places for the words in yellow.</a:t>
            </a:r>
            <a:br>
              <a:rPr lang="en-GB" sz="3600" dirty="0">
                <a:latin typeface="+mn-lt"/>
              </a:rPr>
            </a:br>
            <a:r>
              <a:rPr lang="en-GB" sz="4000" dirty="0">
                <a:latin typeface="+mn-lt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2067339"/>
            <a:ext cx="10412896" cy="3856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Example </a:t>
            </a:r>
            <a:r>
              <a:rPr lang="en-GB" sz="3300" dirty="0">
                <a:latin typeface="+mn-lt"/>
              </a:rPr>
              <a:t>1. kind                          </a:t>
            </a:r>
            <a:r>
              <a:rPr lang="en-GB" sz="3300" dirty="0">
                <a:highlight>
                  <a:srgbClr val="00FF00"/>
                </a:highlight>
                <a:latin typeface="+mn-lt"/>
              </a:rPr>
              <a:t>unkind</a:t>
            </a:r>
            <a:r>
              <a:rPr lang="en-GB" sz="3300" dirty="0">
                <a:latin typeface="+mn-lt"/>
              </a:rPr>
              <a:t>				cruel   </a:t>
            </a:r>
          </a:p>
          <a:p>
            <a:pPr marL="0" indent="0">
              <a:buNone/>
            </a:pPr>
            <a:endParaRPr lang="en-GB" sz="3300" dirty="0">
              <a:latin typeface="+mn-lt"/>
            </a:endParaRPr>
          </a:p>
          <a:p>
            <a:pPr marL="0" indent="0">
              <a:buNone/>
            </a:pPr>
            <a:r>
              <a:rPr lang="en-GB" sz="3300" dirty="0">
                <a:latin typeface="+mn-lt"/>
              </a:rPr>
              <a:t>              2. happy 		      </a:t>
            </a:r>
            <a:r>
              <a:rPr lang="en-GB" sz="3300" dirty="0">
                <a:highlight>
                  <a:srgbClr val="FFFF00"/>
                </a:highlight>
                <a:latin typeface="+mn-lt"/>
              </a:rPr>
              <a:t>unselfish</a:t>
            </a:r>
            <a:r>
              <a:rPr lang="en-GB" sz="3300" dirty="0">
                <a:latin typeface="+mn-lt"/>
              </a:rPr>
              <a:t>	                                  sad </a:t>
            </a:r>
          </a:p>
          <a:p>
            <a:endParaRPr lang="en-GB" sz="3300" dirty="0">
              <a:latin typeface="+mn-lt"/>
            </a:endParaRPr>
          </a:p>
          <a:p>
            <a:pPr marL="0" indent="0">
              <a:buNone/>
            </a:pPr>
            <a:r>
              <a:rPr lang="en-GB" sz="3300" dirty="0">
                <a:latin typeface="+mn-lt"/>
              </a:rPr>
              <a:t>												   3. selfish 		      </a:t>
            </a:r>
            <a:r>
              <a:rPr lang="en-GB" sz="3300" dirty="0">
                <a:highlight>
                  <a:srgbClr val="FFFF00"/>
                </a:highlight>
                <a:latin typeface="+mn-lt"/>
              </a:rPr>
              <a:t>unhappy</a:t>
            </a:r>
            <a:r>
              <a:rPr lang="en-GB" sz="3300" dirty="0">
                <a:latin typeface="+mn-lt"/>
              </a:rPr>
              <a:t>				selfless					</a:t>
            </a:r>
            <a:r>
              <a:rPr lang="en-GB" dirty="0">
                <a:latin typeface="+mn-lt"/>
              </a:rPr>
              <a:t>		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 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50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39" cy="155644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Adjectives to describe characters in the Secret Garden: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solidFill>
                  <a:srgbClr val="FF0000"/>
                </a:solidFill>
                <a:latin typeface="+mn-lt"/>
              </a:rPr>
              <a:t>ANSWERS ! 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565"/>
            <a:ext cx="10515600" cy="4255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dirty="0">
                <a:latin typeface="+mn-lt"/>
              </a:rPr>
              <a:t>Example 1. kind                     </a:t>
            </a:r>
            <a:r>
              <a:rPr lang="en-GB" sz="3500" dirty="0">
                <a:highlight>
                  <a:srgbClr val="FFFF00"/>
                </a:highlight>
                <a:latin typeface="+mn-lt"/>
              </a:rPr>
              <a:t>unkind</a:t>
            </a:r>
            <a:r>
              <a:rPr lang="en-GB" sz="3500" dirty="0">
                <a:latin typeface="+mn-lt"/>
              </a:rPr>
              <a:t>			   cruel</a:t>
            </a:r>
          </a:p>
          <a:p>
            <a:pPr marL="0" indent="0">
              <a:buNone/>
            </a:pPr>
            <a:endParaRPr lang="en-GB" sz="3500" dirty="0">
              <a:latin typeface="+mn-lt"/>
            </a:endParaRPr>
          </a:p>
          <a:p>
            <a:pPr marL="0" indent="0">
              <a:buNone/>
            </a:pPr>
            <a:r>
              <a:rPr lang="en-GB" sz="3500" dirty="0">
                <a:latin typeface="+mn-lt"/>
              </a:rPr>
              <a:t>                2. happy 		</a:t>
            </a:r>
            <a:r>
              <a:rPr lang="en-GB" sz="3500" dirty="0">
                <a:highlight>
                  <a:srgbClr val="00FF00"/>
                </a:highlight>
                <a:latin typeface="+mn-lt"/>
              </a:rPr>
              <a:t>unhappy</a:t>
            </a:r>
            <a:r>
              <a:rPr lang="en-GB" sz="3500" dirty="0">
                <a:latin typeface="+mn-lt"/>
              </a:rPr>
              <a:t>	                         sad </a:t>
            </a:r>
          </a:p>
          <a:p>
            <a:endParaRPr lang="en-GB" sz="3500" dirty="0">
              <a:latin typeface="+mn-lt"/>
            </a:endParaRPr>
          </a:p>
          <a:p>
            <a:pPr marL="0" indent="0">
              <a:buNone/>
            </a:pPr>
            <a:r>
              <a:rPr lang="en-GB" sz="3500" dirty="0">
                <a:latin typeface="+mn-lt"/>
              </a:rPr>
              <a:t>                3. selfish 		</a:t>
            </a:r>
            <a:r>
              <a:rPr lang="en-GB" sz="3500" dirty="0">
                <a:highlight>
                  <a:srgbClr val="00FF00"/>
                </a:highlight>
                <a:latin typeface="+mn-lt"/>
              </a:rPr>
              <a:t>unselfish</a:t>
            </a:r>
            <a:r>
              <a:rPr lang="en-GB" sz="3500" dirty="0">
                <a:latin typeface="+mn-lt"/>
              </a:rPr>
              <a:t>		             generous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8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278"/>
            <a:ext cx="9909313" cy="1749287"/>
          </a:xfrm>
        </p:spPr>
        <p:txBody>
          <a:bodyPr>
            <a:normAutofit fontScale="90000"/>
          </a:bodyPr>
          <a:lstStyle/>
          <a:p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latin typeface="+mn-lt"/>
              </a:rPr>
              <a:t>Adjectives to describe: </a:t>
            </a:r>
            <a:r>
              <a:rPr lang="en-GB" sz="4000" dirty="0">
                <a:solidFill>
                  <a:srgbClr val="FF0000"/>
                </a:solidFill>
                <a:latin typeface="+mn-lt"/>
              </a:rPr>
              <a:t>Dickon - What’s Dickon like ?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solidFill>
                  <a:srgbClr val="FF0000"/>
                </a:solidFill>
                <a:latin typeface="+mn-lt"/>
              </a:rPr>
              <a:t>						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solidFill>
                  <a:srgbClr val="FF0000"/>
                </a:solidFill>
                <a:latin typeface="+mn-lt"/>
              </a:rPr>
              <a:t> Discuss &amp; annotate !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2385391"/>
            <a:ext cx="9803296" cy="37915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latin typeface="+mn-lt"/>
              </a:rPr>
              <a:t>selfish                       unselfish                  generous                        </a:t>
            </a:r>
          </a:p>
          <a:p>
            <a:endParaRPr lang="en-GB" sz="3200" dirty="0">
              <a:latin typeface="+mn-lt"/>
            </a:endParaRPr>
          </a:p>
          <a:p>
            <a:pPr marL="0" indent="0">
              <a:buNone/>
            </a:pPr>
            <a:r>
              <a:rPr lang="en-GB" sz="3200" dirty="0">
                <a:latin typeface="+mn-lt"/>
              </a:rPr>
              <a:t>happy                        unhappy                  sad              </a:t>
            </a:r>
          </a:p>
          <a:p>
            <a:pPr marL="0" indent="0">
              <a:buNone/>
            </a:pPr>
            <a:endParaRPr lang="en-GB" sz="3200" dirty="0">
              <a:latin typeface="+mn-lt"/>
            </a:endParaRPr>
          </a:p>
          <a:p>
            <a:pPr marL="0" indent="0">
              <a:buNone/>
            </a:pPr>
            <a:r>
              <a:rPr lang="en-GB" sz="3200" dirty="0">
                <a:latin typeface="+mn-lt"/>
              </a:rPr>
              <a:t>kind                           unkind                     cruel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38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09313" cy="155644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+mn-lt"/>
              </a:rPr>
              <a:t>Adjectives to describe: </a:t>
            </a:r>
            <a:r>
              <a:rPr lang="en-GB" sz="4000" dirty="0">
                <a:solidFill>
                  <a:srgbClr val="FF0000"/>
                </a:solidFill>
                <a:latin typeface="+mn-lt"/>
              </a:rPr>
              <a:t>Dickon </a:t>
            </a: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br>
              <a:rPr lang="en-GB" sz="4000" dirty="0">
                <a:solidFill>
                  <a:srgbClr val="FF0000"/>
                </a:solidFill>
                <a:latin typeface="+mn-lt"/>
              </a:rPr>
            </a:br>
            <a:r>
              <a:rPr lang="en-GB" sz="4000" dirty="0">
                <a:solidFill>
                  <a:srgbClr val="FF0000"/>
                </a:solidFill>
                <a:latin typeface="+mn-lt"/>
              </a:rPr>
              <a:t>2. Think of some more adjectives to describe Dickon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365"/>
            <a:ext cx="10515600" cy="395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+mn-lt"/>
              </a:rPr>
              <a:t>selfish                    unselfish               generous                        </a:t>
            </a: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sz="3200" dirty="0">
                <a:latin typeface="+mn-lt"/>
              </a:rPr>
              <a:t>Example: cheerful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90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7091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+mn-lt"/>
              </a:rPr>
              <a:t>Adjectives to describe </a:t>
            </a:r>
            <a:r>
              <a:rPr lang="en-GB" sz="3200" dirty="0">
                <a:solidFill>
                  <a:srgbClr val="FF0000"/>
                </a:solidFill>
                <a:latin typeface="+mn-lt"/>
              </a:rPr>
              <a:t>Mary  </a:t>
            </a:r>
            <a:r>
              <a:rPr lang="en-GB" sz="3200" dirty="0">
                <a:latin typeface="+mn-lt"/>
              </a:rPr>
              <a:t>at the </a:t>
            </a:r>
            <a:r>
              <a:rPr lang="en-GB" sz="3200" dirty="0">
                <a:solidFill>
                  <a:srgbClr val="FF0000"/>
                </a:solidFill>
                <a:latin typeface="+mn-lt"/>
              </a:rPr>
              <a:t>start </a:t>
            </a:r>
            <a:r>
              <a:rPr lang="en-GB" sz="3200" dirty="0">
                <a:latin typeface="+mn-lt"/>
              </a:rPr>
              <a:t>of the book</a:t>
            </a:r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Discuss and </a:t>
            </a:r>
            <a:r>
              <a:rPr lang="en-GB" sz="3200" dirty="0">
                <a:solidFill>
                  <a:srgbClr val="FF0000"/>
                </a:solidFill>
                <a:latin typeface="+mn-lt"/>
              </a:rPr>
              <a:t>Annotate 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2239617"/>
            <a:ext cx="9180443" cy="39373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600" dirty="0">
                <a:latin typeface="+mn-lt"/>
              </a:rPr>
              <a:t>selfish            unselfish              generous                         </a:t>
            </a:r>
          </a:p>
          <a:p>
            <a:endParaRPr lang="en-GB" sz="4600" dirty="0">
              <a:latin typeface="+mn-lt"/>
            </a:endParaRPr>
          </a:p>
          <a:p>
            <a:pPr marL="0" indent="0">
              <a:buNone/>
            </a:pPr>
            <a:r>
              <a:rPr lang="en-GB" sz="4600" dirty="0">
                <a:latin typeface="+mn-lt"/>
              </a:rPr>
              <a:t>happy            unhappy               sad              </a:t>
            </a:r>
          </a:p>
          <a:p>
            <a:pPr marL="0" indent="0">
              <a:buNone/>
            </a:pPr>
            <a:endParaRPr lang="en-GB" sz="4600" dirty="0">
              <a:latin typeface="+mn-lt"/>
            </a:endParaRPr>
          </a:p>
          <a:p>
            <a:pPr marL="0" indent="0">
              <a:buNone/>
            </a:pPr>
            <a:r>
              <a:rPr lang="en-GB" sz="4600" dirty="0">
                <a:latin typeface="+mn-lt"/>
              </a:rPr>
              <a:t>kind               unkind                   cruel</a:t>
            </a:r>
          </a:p>
          <a:p>
            <a:pPr marL="0" indent="0">
              <a:buNone/>
            </a:pPr>
            <a:endParaRPr lang="en-GB" sz="4600" dirty="0">
              <a:latin typeface="+mn-lt"/>
            </a:endParaRPr>
          </a:p>
          <a:p>
            <a:pPr marL="0" indent="0">
              <a:buNone/>
            </a:pPr>
            <a:r>
              <a:rPr lang="en-GB" sz="4600" dirty="0">
                <a:latin typeface="+mn-lt"/>
              </a:rPr>
              <a:t>Add more adjectives – to describe Mary: Example lonely</a:t>
            </a:r>
          </a:p>
          <a:p>
            <a:pPr marL="0" indent="0">
              <a:buNone/>
            </a:pPr>
            <a:r>
              <a:rPr lang="en-GB" sz="4100" dirty="0">
                <a:latin typeface="+mn-lt"/>
              </a:rPr>
              <a:t>      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             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718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F91F-2CDF-46FA-B2C3-6F539358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7091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Adjectives to describe </a:t>
            </a:r>
            <a:r>
              <a:rPr lang="en-GB" sz="4000" dirty="0">
                <a:solidFill>
                  <a:srgbClr val="FF0000"/>
                </a:solidFill>
                <a:latin typeface="+mn-lt"/>
              </a:rPr>
              <a:t>Mary  </a:t>
            </a:r>
            <a:r>
              <a:rPr lang="en-GB" sz="4000" dirty="0">
                <a:latin typeface="+mn-lt"/>
              </a:rPr>
              <a:t>at the </a:t>
            </a:r>
            <a:r>
              <a:rPr lang="en-GB" sz="4000" dirty="0">
                <a:solidFill>
                  <a:srgbClr val="FF0000"/>
                </a:solidFill>
                <a:latin typeface="+mn-lt"/>
              </a:rPr>
              <a:t>end</a:t>
            </a:r>
            <a:r>
              <a:rPr lang="en-GB" sz="4000" dirty="0">
                <a:latin typeface="+mn-lt"/>
              </a:rPr>
              <a:t> of the book</a:t>
            </a:r>
            <a:r>
              <a:rPr lang="en-GB" sz="4000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CD5-970F-4E90-9A46-F9FE775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617"/>
            <a:ext cx="10515600" cy="3937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+mn-lt"/>
              </a:rPr>
              <a:t>Write examples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399947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1B0D-7F7A-4AA4-8750-0C49831B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49190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The Secret Garden 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br>
              <a:rPr lang="en-US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FBBAC-8358-4FEE-938C-35C37AE2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275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+mn-lt"/>
              </a:rPr>
              <a:t>Little Miss Mary -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Chapter 1 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Vocabulary check:  Chapter 1 = moor, secret, crooked </a:t>
            </a:r>
            <a:endParaRPr lang="en-US" sz="3200" dirty="0">
              <a:solidFill>
                <a:schemeClr val="accent1"/>
              </a:solidFill>
              <a:latin typeface="+mn-lt"/>
              <a:cs typeface="Calibri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1. Pre-reading: </a:t>
            </a:r>
            <a:r>
              <a:rPr lang="en-US" sz="3200" dirty="0">
                <a:latin typeface="+mn-lt"/>
              </a:rPr>
              <a:t> What does ‘secret’ mean 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2. </a:t>
            </a:r>
            <a:r>
              <a:rPr lang="en-US" sz="3200" i="1" dirty="0">
                <a:latin typeface="+mn-lt"/>
              </a:rPr>
              <a:t>Post-reading: </a:t>
            </a:r>
            <a:r>
              <a:rPr lang="en-US" sz="3200" dirty="0">
                <a:latin typeface="+mn-lt"/>
              </a:rPr>
              <a:t>What happens to Mary in chapter 1 ?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3. What is Mary like ? </a:t>
            </a:r>
            <a:endParaRPr lang="en-GB" sz="3200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6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7103-5AF0-47A7-8790-898062C0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583097"/>
            <a:ext cx="10717696" cy="649356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/>
              <a:t>Mary in </a:t>
            </a:r>
            <a:r>
              <a:rPr lang="en-US" sz="3600" b="1" dirty="0">
                <a:latin typeface="+mn-lt"/>
              </a:rPr>
              <a:t>Yorkshire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  Chapter 2</a:t>
            </a:r>
            <a:br>
              <a:rPr lang="en-US" sz="4000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4B77-DFAD-4156-96F5-61387B9B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Vocabulary Check: shadowy/dialect/disagreeable/spade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  <a:latin typeface="+mn-lt"/>
            </a:endParaRPr>
          </a:p>
          <a:p>
            <a:r>
              <a:rPr lang="en-US" sz="3200" i="1" dirty="0">
                <a:latin typeface="+mn-lt"/>
              </a:rPr>
              <a:t>1. While</a:t>
            </a:r>
            <a:r>
              <a:rPr lang="en-US" sz="3200" dirty="0">
                <a:latin typeface="+mn-lt"/>
              </a:rPr>
              <a:t>: Think about the differences between Mary’s life in India &amp; her life in Yorkshire.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2. </a:t>
            </a:r>
            <a:r>
              <a:rPr lang="en-US" sz="3200" i="1" dirty="0">
                <a:latin typeface="+mn-lt"/>
              </a:rPr>
              <a:t>Post: </a:t>
            </a:r>
            <a:r>
              <a:rPr lang="en-US" sz="3200" dirty="0">
                <a:latin typeface="+mn-lt"/>
              </a:rPr>
              <a:t>Discuss</a:t>
            </a:r>
            <a:r>
              <a:rPr lang="en-US" sz="3200" i="1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your opinions about Mary’s life in India and in Yorkshire.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36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CED1-A5DF-441C-B43B-415BD49A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Finding the Secret Garden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- Chapter 3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8E28-A87F-4A86-9FB8-3CEE1152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Vocabulary check: keyhole 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n-lt"/>
            </a:endParaRPr>
          </a:p>
          <a:p>
            <a:r>
              <a:rPr lang="en-US" sz="3200" dirty="0">
                <a:latin typeface="+mn-lt"/>
              </a:rPr>
              <a:t>1.</a:t>
            </a:r>
            <a:r>
              <a:rPr lang="en-US" sz="3200" i="1" dirty="0">
                <a:latin typeface="+mn-lt"/>
              </a:rPr>
              <a:t>Pre: </a:t>
            </a:r>
            <a:r>
              <a:rPr lang="en-US" sz="3200" dirty="0">
                <a:latin typeface="+mn-lt"/>
              </a:rPr>
              <a:t>What do you think Mary will find inside the secret garden ?</a:t>
            </a:r>
          </a:p>
          <a:p>
            <a:pPr marL="0" indent="0">
              <a:buNone/>
            </a:pP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2. </a:t>
            </a:r>
            <a:r>
              <a:rPr lang="en-US" sz="3200" i="1" dirty="0">
                <a:latin typeface="+mn-lt"/>
              </a:rPr>
              <a:t>While</a:t>
            </a:r>
            <a:r>
              <a:rPr lang="en-US" sz="3200" dirty="0">
                <a:latin typeface="+mn-lt"/>
              </a:rPr>
              <a:t>: How does Mary enter the secret garden 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3. </a:t>
            </a:r>
            <a:r>
              <a:rPr lang="en-US" sz="3200" i="1" dirty="0">
                <a:latin typeface="+mn-lt"/>
              </a:rPr>
              <a:t>Post: </a:t>
            </a:r>
            <a:r>
              <a:rPr lang="en-US" sz="3200" dirty="0">
                <a:latin typeface="+mn-lt"/>
              </a:rPr>
              <a:t>What is inside the secret garden ? 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668F1-3D9C-4F7F-A4B1-A2531B4E5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52" y="0"/>
            <a:ext cx="3644348" cy="24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0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CED1-A5DF-441C-B43B-415BD49A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n-lt"/>
              </a:rPr>
              <a:t>Meeting Dickon -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 Chapter 4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8E28-A87F-4A86-9FB8-3CEE1152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While: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Who is Dickon ? 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2. 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Post: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What does Dickon look like ? 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3. What’s  Dickon like 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80D1F-42F9-46CA-87E6-4F4D5B3B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/>
          <a:stretch/>
        </p:blipFill>
        <p:spPr>
          <a:xfrm>
            <a:off x="7341704" y="0"/>
            <a:ext cx="485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5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0C85-3B9E-4807-9624-3B402B5B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Meeting Colin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-  Chapter 5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E6B2-9425-4956-802A-F579BA81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Vocabulary check: housekeeper</a:t>
            </a:r>
          </a:p>
          <a:p>
            <a:endParaRPr lang="en-US" sz="3200" dirty="0">
              <a:solidFill>
                <a:schemeClr val="accent1"/>
              </a:solidFill>
              <a:latin typeface="+mn-lt"/>
            </a:endParaRPr>
          </a:p>
          <a:p>
            <a:r>
              <a:rPr lang="en-US" sz="3200" dirty="0">
                <a:latin typeface="+mn-lt"/>
              </a:rPr>
              <a:t>1. </a:t>
            </a:r>
            <a:r>
              <a:rPr lang="en-US" sz="3200" i="1" dirty="0">
                <a:latin typeface="+mn-lt"/>
              </a:rPr>
              <a:t>While: </a:t>
            </a:r>
            <a:r>
              <a:rPr lang="en-US" sz="3200" dirty="0">
                <a:latin typeface="+mn-lt"/>
              </a:rPr>
              <a:t>Mary hears crying – Who is crying  ?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 2. </a:t>
            </a:r>
            <a:r>
              <a:rPr lang="en-US" sz="3200" i="1" dirty="0">
                <a:latin typeface="+mn-lt"/>
              </a:rPr>
              <a:t>Post: </a:t>
            </a:r>
            <a:r>
              <a:rPr lang="en-US" sz="3200" dirty="0">
                <a:latin typeface="+mn-lt"/>
              </a:rPr>
              <a:t>What’s Colin like 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3. Who is Colin’s father ?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6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1727-A7D7-4708-97AD-981D7995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Colin is Afraid -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Chapter 6</a:t>
            </a:r>
            <a:r>
              <a:rPr lang="en-US" sz="3200" b="1" dirty="0">
                <a:latin typeface="+mn-lt"/>
              </a:rPr>
              <a:t> 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28EE-DD56-4E70-B9F5-9F3C4D73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6" y="1842051"/>
            <a:ext cx="5712380" cy="43349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+mn-lt"/>
              </a:rPr>
              <a:t>1. </a:t>
            </a:r>
            <a:r>
              <a:rPr lang="en-US" sz="3200" i="1" dirty="0">
                <a:latin typeface="+mn-lt"/>
              </a:rPr>
              <a:t>While: </a:t>
            </a:r>
            <a:r>
              <a:rPr lang="en-US" sz="3200" dirty="0">
                <a:latin typeface="+mn-lt"/>
              </a:rPr>
              <a:t>Why is Colin afraid ?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 sz="32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latin typeface="+mn-lt"/>
              </a:rPr>
              <a:t>2. </a:t>
            </a:r>
            <a:r>
              <a:rPr lang="en-US" sz="3200" i="1" dirty="0">
                <a:latin typeface="+mn-lt"/>
              </a:rPr>
              <a:t>Post: </a:t>
            </a:r>
            <a:r>
              <a:rPr lang="en-US" sz="3200" dirty="0">
                <a:latin typeface="+mn-lt"/>
              </a:rPr>
              <a:t>What do Colin &amp; Mary plan to do next ?</a:t>
            </a:r>
          </a:p>
          <a:p>
            <a:endParaRPr lang="en-GB" dirty="0"/>
          </a:p>
        </p:txBody>
      </p:sp>
      <p:pic>
        <p:nvPicPr>
          <p:cNvPr id="4" name="Picture 3" descr="A picture containing flower, plant, colorful, fresh&#10;&#10;Description automatically generated">
            <a:extLst>
              <a:ext uri="{FF2B5EF4-FFF2-40B4-BE49-F238E27FC236}">
                <a16:creationId xmlns:a16="http://schemas.microsoft.com/office/drawing/2014/main" id="{4C63BF5E-FFBA-4FC0-B2EF-2B7234738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2923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549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E0FB-B949-4F7E-8271-B3F0224D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Colin &amp; the Garden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–   Chapter 7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4B84-54D5-4E30-AAC7-6CC37EE3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                </a:t>
            </a:r>
          </a:p>
          <a:p>
            <a:r>
              <a:rPr lang="en-US" sz="3200" dirty="0">
                <a:latin typeface="+mn-lt"/>
              </a:rPr>
              <a:t>1. </a:t>
            </a:r>
            <a:r>
              <a:rPr lang="en-US" sz="3200" i="1" dirty="0">
                <a:latin typeface="+mn-lt"/>
              </a:rPr>
              <a:t>Pre: </a:t>
            </a:r>
            <a:r>
              <a:rPr lang="en-US" sz="3200" dirty="0">
                <a:latin typeface="+mn-lt"/>
              </a:rPr>
              <a:t>Where do Colin and Mary go 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2. </a:t>
            </a:r>
            <a:r>
              <a:rPr lang="en-US" sz="3200" i="1" dirty="0">
                <a:latin typeface="+mn-lt"/>
              </a:rPr>
              <a:t>While: </a:t>
            </a:r>
            <a:r>
              <a:rPr lang="en-US" sz="3200" dirty="0">
                <a:latin typeface="+mn-lt"/>
              </a:rPr>
              <a:t>How do they feel when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                 they are in the garden 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3. </a:t>
            </a:r>
            <a:r>
              <a:rPr lang="en-US" sz="3200" i="1" dirty="0">
                <a:latin typeface="+mn-lt"/>
              </a:rPr>
              <a:t>Post: </a:t>
            </a:r>
            <a:r>
              <a:rPr lang="en-US" sz="3200" dirty="0">
                <a:latin typeface="+mn-lt"/>
              </a:rPr>
              <a:t>Why does Colin get stronger ?</a:t>
            </a:r>
          </a:p>
          <a:p>
            <a:endParaRPr lang="en-GB" dirty="0"/>
          </a:p>
        </p:txBody>
      </p:sp>
      <p:pic>
        <p:nvPicPr>
          <p:cNvPr id="4" name="Picture 3" descr="A picture containing tree, outdoor, plant, flower&#10;&#10;Description automatically generated">
            <a:extLst>
              <a:ext uri="{FF2B5EF4-FFF2-40B4-BE49-F238E27FC236}">
                <a16:creationId xmlns:a16="http://schemas.microsoft.com/office/drawing/2014/main" id="{934FC272-13B1-492D-99A8-55F34154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6" y="0"/>
            <a:ext cx="3877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3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662F-D9A4-4606-9271-358DCEC4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Mr. Craven Comes Home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-  Chapter 8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1295C-4D1C-4DB9-B69B-C7F26CC0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605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Vocabulary check: unbelieving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1. </a:t>
            </a:r>
            <a:r>
              <a:rPr lang="en-US" sz="3200" i="1" dirty="0">
                <a:latin typeface="+mn-lt"/>
              </a:rPr>
              <a:t>Predict</a:t>
            </a:r>
            <a:r>
              <a:rPr lang="en-US" sz="3200" dirty="0">
                <a:latin typeface="+mn-lt"/>
              </a:rPr>
              <a:t> - What’s the end of the story ?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2. </a:t>
            </a:r>
            <a:r>
              <a:rPr lang="en-US" sz="3200" i="1" dirty="0">
                <a:latin typeface="+mn-lt"/>
              </a:rPr>
              <a:t>Post: </a:t>
            </a:r>
            <a:r>
              <a:rPr lang="en-US" sz="3200" dirty="0">
                <a:latin typeface="+mn-lt"/>
              </a:rPr>
              <a:t>What’s the end of the story 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3</a:t>
            </a:r>
            <a:r>
              <a:rPr lang="en-US" sz="3200">
                <a:latin typeface="+mn-lt"/>
              </a:rPr>
              <a:t>.  </a:t>
            </a:r>
            <a:r>
              <a:rPr lang="en-US" sz="3200" dirty="0">
                <a:latin typeface="+mn-lt"/>
              </a:rPr>
              <a:t>How have Mary and Colin changed during the story  ?</a:t>
            </a:r>
            <a:endParaRPr lang="en-GB" sz="3200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BA6E0D0580B499C4F0BCC264DE0E2" ma:contentTypeVersion="12" ma:contentTypeDescription="Create a new document." ma:contentTypeScope="" ma:versionID="7c2f208282779d579a6ab6d1b584d4e1">
  <xsd:schema xmlns:xsd="http://www.w3.org/2001/XMLSchema" xmlns:xs="http://www.w3.org/2001/XMLSchema" xmlns:p="http://schemas.microsoft.com/office/2006/metadata/properties" xmlns:ns2="fd4bc9ef-c111-460f-808e-4de0462dc25a" xmlns:ns3="61ceb53a-92cc-40c1-a438-9322f3340fc8" targetNamespace="http://schemas.microsoft.com/office/2006/metadata/properties" ma:root="true" ma:fieldsID="90271c73fdeba9917f95ca19f9b69583" ns2:_="" ns3:_="">
    <xsd:import namespace="fd4bc9ef-c111-460f-808e-4de0462dc25a"/>
    <xsd:import namespace="61ceb53a-92cc-40c1-a438-9322f3340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c9ef-c111-460f-808e-4de0462dc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b53a-92cc-40c1-a438-9322f334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E4B9A6-E6C7-46DE-BC2D-766A3C214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bc9ef-c111-460f-808e-4de0462dc25a"/>
    <ds:schemaRef ds:uri="61ceb53a-92cc-40c1-a438-9322f3340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40F05-A8F8-429D-A6DF-3B9EE59E6C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F969C5-A1D9-4755-84FD-2D258990BB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890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Kaiti Std R</vt:lpstr>
      <vt:lpstr>Arial</vt:lpstr>
      <vt:lpstr>Calibri</vt:lpstr>
      <vt:lpstr>Calibri Light</vt:lpstr>
      <vt:lpstr>Source Sans Pro</vt:lpstr>
      <vt:lpstr>Office Theme</vt:lpstr>
      <vt:lpstr>1_Office Theme</vt:lpstr>
      <vt:lpstr>The Secret Garden</vt:lpstr>
      <vt:lpstr>The Secret Garden   </vt:lpstr>
      <vt:lpstr> Mary in Yorkshire -  Chapter 2 </vt:lpstr>
      <vt:lpstr>Finding the Secret Garden - Chapter 3 </vt:lpstr>
      <vt:lpstr>Meeting Dickon -  Chapter 4</vt:lpstr>
      <vt:lpstr>Meeting Colin -  Chapter 5 </vt:lpstr>
      <vt:lpstr>Colin is Afraid - Chapter 6  </vt:lpstr>
      <vt:lpstr>Colin &amp; the Garden –   Chapter 7</vt:lpstr>
      <vt:lpstr>Mr. Craven Comes Home -  Chapter 8 </vt:lpstr>
      <vt:lpstr>Adjectives to describe characters in the Secret Garden:   Match the words with the opposites    </vt:lpstr>
      <vt:lpstr>Adjectives to describe characters in the Secret Garden:   ANSWERS Match the words with the opposites - ANSWERS    </vt:lpstr>
      <vt:lpstr>Adjectives to describe characters in the Secret Garden: annotate !   Draw arrows to show the correct places for the words in yellow.    </vt:lpstr>
      <vt:lpstr>Adjectives to describe characters in the Secret Garden:   ANSWERS !     </vt:lpstr>
      <vt:lpstr>  Adjectives to describe: Dickon - What’s Dickon like ?          Discuss &amp; annotate !      </vt:lpstr>
      <vt:lpstr>Adjectives to describe: Dickon   2. Think of some more adjectives to describe Dickon    </vt:lpstr>
      <vt:lpstr>Adjectives to describe Mary  at the start of the book  Discuss and Annotate !  </vt:lpstr>
      <vt:lpstr>Adjectives to describe Mary  at the end of the book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Garden</dc:title>
  <dc:creator>Knowlson, Felicity (Myanmar)</dc:creator>
  <cp:lastModifiedBy>Knowlson, Felicity (Myanmar)</cp:lastModifiedBy>
  <cp:revision>99</cp:revision>
  <dcterms:created xsi:type="dcterms:W3CDTF">2021-03-04T14:12:04Z</dcterms:created>
  <dcterms:modified xsi:type="dcterms:W3CDTF">2021-05-31T11:41:03Z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0x010100B4BBA6E0D0580B499C4F0BCC264DE0E2</vt:lpwstr>
  </property>
</Properties>
</file>