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56" r:id="rId6"/>
    <p:sldId id="267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9" r:id="rId15"/>
    <p:sldId id="282" r:id="rId16"/>
    <p:sldId id="280" r:id="rId17"/>
    <p:sldId id="283" r:id="rId18"/>
    <p:sldId id="276" r:id="rId19"/>
    <p:sldId id="281" r:id="rId20"/>
    <p:sldId id="277" r:id="rId21"/>
    <p:sldId id="27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AEAD0-01BC-4F73-9246-8ED91C9B3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540C0D-0AC8-4F01-9298-C654762861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0C68E-C842-4504-A0DC-CA8F44C46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8061-354A-4CE7-91BA-D19FEA6554D0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404EA-EFE6-4F09-ADF7-D0FD9BF6A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E020BC-06D3-4F95-8996-4A07D0E41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8B93-1DFE-40C2-ABC4-F660E171D2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729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F6C2E-A8C5-4572-A389-DAF0563E9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3038D4-EA72-42C7-ADB8-1D3ECD7E5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348EF0-FC58-453A-AC58-28D80E8DE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8061-354A-4CE7-91BA-D19FEA6554D0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43B0E-5B32-49E6-A26E-FCF916599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15A80-98CD-4722-AF08-C83E82E18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8B93-1DFE-40C2-ABC4-F660E171D2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674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0E364A-A045-45C5-A06F-9521FCF9C0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EE3D3A-CD51-4562-8247-1FEEBEEB08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E5C001-699B-49E0-8605-78DC4BCEA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8061-354A-4CE7-91BA-D19FEA6554D0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2C0B4-6872-4D78-8AB4-7C0C4DF43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6E0EC2-44C0-41BF-82C4-EC264D231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8B93-1DFE-40C2-ABC4-F660E171D2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33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53E2ADF-473E-4DA7-AF9C-423E023C7F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0" y="4086603"/>
            <a:ext cx="2743200" cy="2771397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354C8420-F3C4-4AD7-9F4C-54151C5B91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145" y="0"/>
            <a:ext cx="2637855" cy="2668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D8384D-DD9E-4F4F-8530-D8DD96B21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9770" y="28909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FD934-18FC-48E4-A957-CC87A942C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939" y="27791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A7015-B78C-4322-BDC2-1AD85A0A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64170" y="6019898"/>
            <a:ext cx="2570329" cy="365125"/>
          </a:xfrm>
        </p:spPr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1DA80-937D-4BC5-AA42-8545060A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4370" y="601809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C8654-1E1F-42DD-8326-C6101141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5A9DC7-EF79-4552-AB76-9C979E5C8BDD}"/>
              </a:ext>
            </a:extLst>
          </p:cNvPr>
          <p:cNvGrpSpPr/>
          <p:nvPr userDrawn="1"/>
        </p:nvGrpSpPr>
        <p:grpSpPr>
          <a:xfrm>
            <a:off x="-107301" y="176528"/>
            <a:ext cx="12299301" cy="6897920"/>
            <a:chOff x="-232593" y="-188800"/>
            <a:chExt cx="9384213" cy="5489733"/>
          </a:xfrm>
        </p:grpSpPr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1D25077C-2315-4E29-B599-6C5678449D3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177269"/>
              <a:ext cx="3131820" cy="2946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5A57D0-EDAD-45E2-BC94-5343F5A14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600" y="4833800"/>
              <a:ext cx="4191000" cy="292891"/>
            </a:xfrm>
            <a:prstGeom prst="rect">
              <a:avLst/>
            </a:prstGeom>
          </p:spPr>
        </p:pic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46AFD2F7-DB16-4BF9-BCC3-4B2F4206E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4534" y="-188800"/>
              <a:ext cx="533400" cy="564599"/>
            </a:xfrm>
            <a:prstGeom prst="rect">
              <a:avLst/>
            </a:prstGeom>
          </p:spPr>
        </p:pic>
        <p:sp>
          <p:nvSpPr>
            <p:cNvPr id="11" name="Text Box 7">
              <a:extLst>
                <a:ext uri="{FF2B5EF4-FFF2-40B4-BE49-F238E27FC236}">
                  <a16:creationId xmlns:a16="http://schemas.microsoft.com/office/drawing/2014/main" id="{D475F83A-EF2E-42A7-9CE2-3DB4CA462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7855" y="-186046"/>
              <a:ext cx="853478" cy="279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Funded by: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 descr="A close up of a logo&#10;&#10;Description automatically generated">
              <a:extLst>
                <a:ext uri="{FF2B5EF4-FFF2-40B4-BE49-F238E27FC236}">
                  <a16:creationId xmlns:a16="http://schemas.microsoft.com/office/drawing/2014/main" id="{C0329F0B-7C74-4FBB-A8FA-9D6BE4780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2593" y="4157933"/>
              <a:ext cx="1143000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7948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  <a:lvl2pPr>
              <a:defRPr>
                <a:latin typeface="Adobe Kaiti Std R" pitchFamily="18" charset="-128"/>
                <a:ea typeface="Adobe Kaiti Std R" pitchFamily="18" charset="-128"/>
              </a:defRPr>
            </a:lvl2pPr>
            <a:lvl3pPr>
              <a:defRPr>
                <a:latin typeface="Adobe Kaiti Std R" pitchFamily="18" charset="-128"/>
                <a:ea typeface="Adobe Kaiti Std R" pitchFamily="18" charset="-128"/>
              </a:defRPr>
            </a:lvl3pPr>
            <a:lvl4pPr>
              <a:defRPr>
                <a:latin typeface="Adobe Kaiti Std R" pitchFamily="18" charset="-128"/>
                <a:ea typeface="Adobe Kaiti Std R" pitchFamily="18" charset="-128"/>
              </a:defRPr>
            </a:lvl4pPr>
            <a:lvl5pPr>
              <a:defRPr>
                <a:latin typeface="Adobe Kaiti Std R" pitchFamily="18" charset="-128"/>
                <a:ea typeface="Adobe Kaiti Std R" pitchFamily="18" charset="-12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38A88-5B97-41EE-B129-2D4EBEC3E2C7}" type="datetimeFigureOut">
              <a:rPr lang="en-US" smtClean="0"/>
              <a:t>5/31/2021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CCE8-CD04-4158-86EA-2ED06E688D22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D:\JOB\British Council\TREE\template\NewTemplate\PowerPoint Template_F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41"/>
            <a:ext cx="12192000" cy="687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372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1919-D54D-445E-AF8D-F63E78450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E2A0D-BB05-4D84-B8AE-0C291CDDD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9B084-06CE-4A5E-96A2-3A0F63A8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187F4-F991-4706-A873-1F1FEE603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02EA0-8B7E-4D69-ADE3-3CCA159A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912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4D441-0F9F-44C8-80D3-FCF2834F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16469-5FBD-4673-98D3-EF45D7A0A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4C6F1-F2BE-4846-B5A9-4F36801B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C30DC-F0D7-44D3-8188-F8C0EA62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EB9CB-98D1-49EA-AEFC-7099CA7F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837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66090-B1BE-49D2-BA1D-061B4A574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9DE2A-577C-4E09-BB12-B6B05DC36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6E129-0064-4AFA-A1F7-C086E1BF5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872A2-84E8-4BEA-BABC-4CFC52C86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7AB9B-7CA3-4EE4-8089-E116AEC4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FB988-C59B-443B-B469-3C33D917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452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1FA31-8F5F-4AE6-AFAE-D213D04D0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C78AE-769C-4AEF-B73D-87575A6E6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1BB4A-00AB-4EBE-9C6D-6FF13EB5F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02CD5-A81B-4B59-AB36-FBCF25713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FDB1B-2B42-42EE-A455-234309995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A5143-722A-4A21-B251-EB7528DF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A43845-1EFD-4B76-8611-6D188C9D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FEE79C-82FF-4D09-B45B-EF98D134B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861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E4D2-A39B-404F-A614-3A9563E4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DC2D0A-83AB-46B1-A564-5577A513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DAA7C4-0B45-461E-9A00-01E519D1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83951-FB7C-4948-8BCA-E6934590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622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CEFA4E-F8BE-4820-A841-AA3215DB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F02813-7FFC-4AB6-B67A-5E7D4B52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6790F-8239-45AB-80C1-E7FCBEF6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876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C6BE3-9FF8-4D8D-8AAB-15812B5F7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3A656-6B56-4F12-B81B-34C0794FE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61BAD-6F5C-453F-AB71-5FC9188A1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8061-354A-4CE7-91BA-D19FEA6554D0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3E751-0ED8-423E-8171-AE3E35E44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9C79F-FBA1-4428-99E8-CE6E267C6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8B93-1DFE-40C2-ABC4-F660E171D2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7959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4162-2845-42ED-9CAD-A8AAF0F5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A11CB-79EC-4730-9AB7-90B21B48C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F9DDE-EDDE-4752-9E18-717BD59CB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170B1-C9AE-4A07-B407-8E3838B0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DDEB0-6151-4494-9CE7-E4B4D2C0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18D4C-DAE2-4015-88D2-0C2121F8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6368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23221-199C-4F5A-8C26-7ED5ECE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3315A-7F4B-41C5-B4F5-90D855B9F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3DDDD4-28AF-4D3F-A335-1F4EB9E2A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A43688-BC21-4715-AF72-6384D611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6027F-5EB0-4818-B5EB-7E2F4BCD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0FB21-8A61-427B-93AB-C692A54E7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7402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5951D-0F06-4754-ADD7-CFC618DA6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A574A-6EE1-41D2-98D8-E888D8677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7F473-BE0F-4396-8F57-02DBCA7FD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6F187-4517-4293-885B-B796AD0B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99528-2F69-4B86-BA21-21BE1D6F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87071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FE8183-4F0F-481C-8758-D46C7E297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0937E-C70B-4BB7-BD2E-3B060ACCD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165E1-A48F-49C0-B0D9-56BFBBB7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5B356-95E4-41F7-AC33-D27421A06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BD91A-E741-4600-97F9-8F453ED5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32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9DB06-5FCD-4D33-86DE-6C9A15920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78606D-E7A5-412D-A005-9ECCEEC50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C7005C-5EEF-453B-B190-4B07F8DDC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8061-354A-4CE7-91BA-D19FEA6554D0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85E14A-1F61-440F-B4C4-CFA7B8E2A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60DAA-AA43-4E73-89AB-BEC6190D7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8B93-1DFE-40C2-ABC4-F660E171D2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601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8D8E3-0DB6-441C-8EC0-DECCF58EF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6DFE4-A73A-4E67-AE96-2949ECEC26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D8726D-1911-4D5B-B7A0-A061324B6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176C73-93C0-4177-BEAC-F4F80D586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8061-354A-4CE7-91BA-D19FEA6554D0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B39869-67CD-4B31-8EB5-5511B5EE6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7F4940-1316-48B1-8D29-B7300AF52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8B93-1DFE-40C2-ABC4-F660E171D2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484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4D9DE-BDC3-4DB7-A942-78251C494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B4D842-B520-470E-8764-126691B9B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F4E53B-E87C-4157-A863-95F7564D47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1EB10F-9E5D-4357-8350-A5AB18E091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479D74-55BF-49BB-B379-F8560A381F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023770-CFFD-4A25-9F56-283FC8E0E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8061-354A-4CE7-91BA-D19FEA6554D0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1D2D1C-1F9D-4AA0-8A59-B4DE987AC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93A58D-2A45-447F-A500-3B0704607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8B93-1DFE-40C2-ABC4-F660E171D2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880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019E9-A2E6-4782-8B77-DDF06304F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F825E5-1D9A-4F51-B5B8-EA2DFEF29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8061-354A-4CE7-91BA-D19FEA6554D0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AA42F7-70AB-472E-9C48-08E02DC58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148310-A997-4A4B-85F3-71AA846D4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8B93-1DFE-40C2-ABC4-F660E171D2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459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9ABDE8-B47D-40A5-8B90-C81C4B2AE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8061-354A-4CE7-91BA-D19FEA6554D0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3DA462-4B15-4456-99F7-23261991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648466-1743-4660-81D5-25BE3A156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8B93-1DFE-40C2-ABC4-F660E171D2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53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C8E5F-5851-4B0E-A753-650EBFEDA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F9C7E-E7E3-46D6-A64E-E0708F7AC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E6A8FB-8349-4879-911E-FA36A856EF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43EA6E-131E-414B-BB27-7CB8207B7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8061-354A-4CE7-91BA-D19FEA6554D0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D31F62-CB5A-4D15-A379-F200D8AB5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38809-B10A-47B5-9CE9-A406E27A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8B93-1DFE-40C2-ABC4-F660E171D2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38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8D0E6-3080-4C8D-8706-182E54B2D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2C401A-3A2A-4EA9-93ED-32B286BEB3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04F8C5-320A-4857-92EB-50CFCC1DDA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E89BC7-A97B-4342-8473-B206BA45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F8061-354A-4CE7-91BA-D19FEA6554D0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4FD09-7A21-428E-B153-8AED2FFD6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9A3962-D799-4113-8FD7-9D61DED76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8B93-1DFE-40C2-ABC4-F660E171D2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516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41C41C-8989-4B23-89AE-CA84121E2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024BDC-D92C-4966-BCB5-935837E2D9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A12AF-99EB-48EC-9C57-B26A5F9A1A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F8061-354A-4CE7-91BA-D19FEA6554D0}" type="datetimeFigureOut">
              <a:rPr lang="en-GB" smtClean="0"/>
              <a:t>31/05/2021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ABAD-906D-45FA-B885-D9CECC7FB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DFEED-EF10-4B2E-81C6-0353FFFF21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A8B93-1DFE-40C2-ABC4-F660E171D2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10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EE57F1-2E6F-4AF5-8438-FAE18A0E6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CCA10-D5EF-4AC8-8BCE-CAA276030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BF725-9856-48B6-BE22-1F67755B99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60F24D0B-8C35-4C37-8895-78F4822E62D5}" type="datetimeFigureOut">
              <a:rPr lang="en-GB" smtClean="0"/>
              <a:pPr/>
              <a:t>31/05/2021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8E479-9CAC-41F4-AFAC-3AC6FF8A6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6F948-5663-4536-A206-7DE8C8174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D789C580-C195-4E0E-862B-B6949D7BE13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3222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glish-e-reader.net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AE6112-278B-4503-9DBD-B25649C26D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41"/>
          <a:stretch/>
        </p:blipFill>
        <p:spPr>
          <a:xfrm>
            <a:off x="20" y="10"/>
            <a:ext cx="4637226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9951BD9-0868-4CDB-ACD6-9C4209B5E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4637247" y="0"/>
            <a:ext cx="755475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C8A4EA-E6B8-4957-BD1F-EAE7F9AC8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7328" y="640082"/>
            <a:ext cx="6274591" cy="2876115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+mn-lt"/>
              </a:rPr>
              <a:t>The Secret Garden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054834-ACC1-45EA-8959-7EC445B0E0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7327" y="3680790"/>
            <a:ext cx="6274592" cy="253713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       </a:t>
            </a:r>
          </a:p>
          <a:p>
            <a:pPr algn="l"/>
            <a:r>
              <a:rPr lang="en-US" sz="3200" dirty="0">
                <a:solidFill>
                  <a:schemeClr val="bg1"/>
                </a:solidFill>
              </a:rPr>
              <a:t>        By Frances Hodgson Burnett</a:t>
            </a:r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r>
              <a:rPr lang="en-US" sz="3200" dirty="0">
                <a:solidFill>
                  <a:srgbClr val="0070C0"/>
                </a:solidFill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</a:t>
            </a:r>
            <a:r>
              <a:rPr lang="en-US" sz="3200" dirty="0">
                <a:solidFill>
                  <a:srgbClr val="0070C0"/>
                </a:solidFill>
                <a:cs typeface="Calibri"/>
                <a:hlinkClick r:id="rId3"/>
              </a:rPr>
              <a:t> </a:t>
            </a:r>
            <a:r>
              <a:rPr lang="en-US" sz="3200" i="1" dirty="0">
                <a:solidFill>
                  <a:srgbClr val="0070C0"/>
                </a:solidFill>
                <a:ea typeface="+mn-lt"/>
                <a:cs typeface="+mn-lt"/>
              </a:rPr>
              <a:t>English e-Reader</a:t>
            </a:r>
            <a:r>
              <a:rPr lang="en-US" sz="3200" dirty="0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en-US" sz="3200" dirty="0">
                <a:solidFill>
                  <a:srgbClr val="0070C0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https://english-e-reader.net/</a:t>
            </a:r>
            <a:r>
              <a:rPr lang="en-US" sz="3200" dirty="0">
                <a:solidFill>
                  <a:srgbClr val="0070C0"/>
                </a:solidFill>
                <a:ea typeface="+mn-lt"/>
                <a:cs typeface="+mn-lt"/>
              </a:rPr>
              <a:t> 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28CED7-47A9-4B52-958A-60E75C706014}"/>
              </a:ext>
            </a:extLst>
          </p:cNvPr>
          <p:cNvSpPr/>
          <p:nvPr/>
        </p:nvSpPr>
        <p:spPr>
          <a:xfrm>
            <a:off x="6096000" y="475490"/>
            <a:ext cx="6096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        A graded reader for PI  TEs</a:t>
            </a:r>
            <a:endParaRPr lang="en-GB" sz="3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n-US" sz="3200" dirty="0">
                <a:solidFill>
                  <a:srgbClr val="0070C0"/>
                </a:solidFill>
                <a:cs typeface="Calibri"/>
              </a:rPr>
              <a:t>With questions</a:t>
            </a:r>
          </a:p>
        </p:txBody>
      </p:sp>
    </p:spTree>
    <p:extLst>
      <p:ext uri="{BB962C8B-B14F-4D97-AF65-F5344CB8AC3E}">
        <p14:creationId xmlns:p14="http://schemas.microsoft.com/office/powerpoint/2010/main" val="744872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CF91F-2CDF-46FA-B2C3-6F539358D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2739" cy="1556440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solidFill>
                  <a:srgbClr val="FF0000"/>
                </a:solidFill>
                <a:latin typeface="+mn-lt"/>
              </a:rPr>
              <a:t>Adjectives to describe characters in the Secret Garden: </a:t>
            </a:r>
            <a:br>
              <a:rPr lang="en-GB" sz="4000" dirty="0">
                <a:solidFill>
                  <a:srgbClr val="FF0000"/>
                </a:solidFill>
                <a:latin typeface="+mn-lt"/>
              </a:rPr>
            </a:br>
            <a:br>
              <a:rPr lang="en-GB" sz="4000" dirty="0">
                <a:solidFill>
                  <a:srgbClr val="FF0000"/>
                </a:solidFill>
                <a:latin typeface="+mn-lt"/>
              </a:rPr>
            </a:br>
            <a:r>
              <a:rPr lang="en-GB" sz="400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  <a:t>Match the words with the opposites</a:t>
            </a:r>
            <a:br>
              <a:rPr lang="en-GB" sz="4000" dirty="0">
                <a:latin typeface="+mn-lt"/>
              </a:rPr>
            </a:br>
            <a:r>
              <a:rPr lang="en-GB" sz="4000" dirty="0">
                <a:latin typeface="+mn-lt"/>
              </a:rPr>
              <a:t>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96CD5-970F-4E90-9A46-F9FE7754B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1565"/>
            <a:ext cx="10515600" cy="425539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dirty="0">
                <a:latin typeface="+mn-lt"/>
              </a:rPr>
              <a:t>		           </a:t>
            </a:r>
            <a:r>
              <a:rPr lang="en-GB" sz="11200" dirty="0">
                <a:latin typeface="+mn-lt"/>
              </a:rPr>
              <a:t>Example:   </a:t>
            </a:r>
            <a:r>
              <a:rPr lang="en-GB" sz="11200" dirty="0">
                <a:solidFill>
                  <a:srgbClr val="FF0000"/>
                </a:solidFill>
                <a:latin typeface="+mn-lt"/>
              </a:rPr>
              <a:t>1. </a:t>
            </a:r>
            <a:r>
              <a:rPr lang="en-GB" sz="11200" dirty="0">
                <a:latin typeface="+mn-lt"/>
              </a:rPr>
              <a:t>kind                      cruel               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								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								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				</a:t>
            </a:r>
            <a:r>
              <a:rPr lang="en-GB" sz="11200" dirty="0">
                <a:solidFill>
                  <a:srgbClr val="FF0000"/>
                </a:solidFill>
                <a:latin typeface="+mn-lt"/>
              </a:rPr>
              <a:t>2</a:t>
            </a:r>
            <a:r>
              <a:rPr lang="en-GB" sz="11200" dirty="0">
                <a:latin typeface="+mn-lt"/>
              </a:rPr>
              <a:t>. selfish  		sad</a:t>
            </a:r>
          </a:p>
          <a:p>
            <a:pPr marL="0" indent="0">
              <a:buNone/>
            </a:pPr>
            <a:r>
              <a:rPr lang="en-GB" sz="11200" dirty="0">
                <a:latin typeface="+mn-lt"/>
              </a:rPr>
              <a:t>                                   						</a:t>
            </a:r>
          </a:p>
          <a:p>
            <a:pPr marL="0" indent="0">
              <a:buNone/>
            </a:pPr>
            <a:r>
              <a:rPr lang="en-GB" sz="11200" dirty="0">
                <a:latin typeface="+mn-lt"/>
              </a:rPr>
              <a:t>                            		</a:t>
            </a:r>
            <a:r>
              <a:rPr lang="en-GB" sz="11200" dirty="0">
                <a:solidFill>
                  <a:srgbClr val="FF0000"/>
                </a:solidFill>
                <a:latin typeface="+mn-lt"/>
              </a:rPr>
              <a:t>3</a:t>
            </a:r>
            <a:r>
              <a:rPr lang="en-GB" sz="11200" dirty="0">
                <a:latin typeface="+mn-lt"/>
              </a:rPr>
              <a:t>. happy  		generous</a:t>
            </a:r>
          </a:p>
          <a:p>
            <a:pPr marL="0" indent="0">
              <a:buNone/>
            </a:pPr>
            <a:r>
              <a:rPr lang="en-GB" sz="11200" dirty="0">
                <a:latin typeface="+mn-lt"/>
              </a:rPr>
              <a:t>                  		               			</a:t>
            </a:r>
          </a:p>
          <a:p>
            <a:pPr marL="0" indent="0">
              <a:buNone/>
            </a:pPr>
            <a:r>
              <a:rPr lang="en-GB" sz="11200" dirty="0">
                <a:latin typeface="+mn-lt"/>
              </a:rPr>
              <a:t>				</a:t>
            </a:r>
            <a:r>
              <a:rPr lang="en-GB" sz="11200" dirty="0">
                <a:solidFill>
                  <a:srgbClr val="FF0000"/>
                </a:solidFill>
                <a:latin typeface="+mn-lt"/>
              </a:rPr>
              <a:t>4</a:t>
            </a:r>
            <a:r>
              <a:rPr lang="en-GB" sz="11200" dirty="0">
                <a:latin typeface="+mn-lt"/>
              </a:rPr>
              <a:t>. friendly  		unselfish</a:t>
            </a:r>
          </a:p>
          <a:p>
            <a:pPr marL="0" indent="0">
              <a:buNone/>
            </a:pPr>
            <a:r>
              <a:rPr lang="en-GB" sz="11200" dirty="0">
                <a:solidFill>
                  <a:srgbClr val="FF0000"/>
                </a:solidFill>
                <a:latin typeface="+mn-lt"/>
              </a:rPr>
              <a:t>				</a:t>
            </a:r>
            <a:endParaRPr lang="en-GB" sz="11200" dirty="0">
              <a:latin typeface="+mn-lt"/>
            </a:endParaRPr>
          </a:p>
          <a:p>
            <a:pPr marL="0" indent="0">
              <a:buNone/>
            </a:pPr>
            <a:r>
              <a:rPr lang="en-GB" sz="11200" dirty="0">
                <a:latin typeface="+mn-lt"/>
              </a:rPr>
              <a:t>	             		</a:t>
            </a:r>
            <a:r>
              <a:rPr lang="en-GB" sz="11200" dirty="0">
                <a:solidFill>
                  <a:srgbClr val="FF0000"/>
                </a:solidFill>
                <a:latin typeface="+mn-lt"/>
              </a:rPr>
              <a:t>5</a:t>
            </a:r>
            <a:r>
              <a:rPr lang="en-GB" sz="11200" dirty="0">
                <a:latin typeface="+mn-lt"/>
              </a:rPr>
              <a:t>. mean		unfriendly</a:t>
            </a:r>
          </a:p>
          <a:p>
            <a:pPr marL="0" indent="0">
              <a:buNone/>
            </a:pPr>
            <a:r>
              <a:rPr lang="en-GB" sz="11200" dirty="0">
                <a:latin typeface="+mn-lt"/>
              </a:rPr>
              <a:t>		 	   					</a:t>
            </a:r>
          </a:p>
          <a:p>
            <a:pPr marL="0" indent="0">
              <a:buNone/>
            </a:pPr>
            <a:r>
              <a:rPr lang="en-GB" sz="8600" dirty="0">
                <a:latin typeface="+mn-lt"/>
              </a:rPr>
              <a:t>	             					</a:t>
            </a:r>
          </a:p>
          <a:p>
            <a:pPr marL="0" indent="0">
              <a:buNone/>
            </a:pPr>
            <a:endParaRPr lang="en-GB" sz="8600" dirty="0">
              <a:latin typeface="+mn-lt"/>
            </a:endParaRPr>
          </a:p>
          <a:p>
            <a:pPr marL="0" indent="0">
              <a:buNone/>
            </a:pPr>
            <a:r>
              <a:rPr lang="en-GB" dirty="0">
                <a:latin typeface="+mn-lt"/>
              </a:rPr>
              <a:t>				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						 </a:t>
            </a:r>
          </a:p>
          <a:p>
            <a:pPr marL="0" indent="0">
              <a:buNone/>
            </a:pPr>
            <a:r>
              <a:rPr lang="en-GB" sz="5800" dirty="0">
                <a:latin typeface="+mn-lt"/>
              </a:rPr>
              <a:t>                         </a:t>
            </a:r>
            <a:endParaRPr lang="en-GB" dirty="0">
              <a:latin typeface="+mn-lt"/>
            </a:endParaRPr>
          </a:p>
          <a:p>
            <a:pPr marL="0" indent="0">
              <a:buNone/>
            </a:pPr>
            <a:r>
              <a:rPr lang="en-GB" dirty="0">
                <a:latin typeface="+mn-lt"/>
              </a:rPr>
              <a:t> 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       </a:t>
            </a:r>
          </a:p>
          <a:p>
            <a:endParaRPr lang="en-GB" dirty="0">
              <a:latin typeface="+mn-lt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C2F8A28-A942-4BC7-A8B1-EC5D0089211A}"/>
              </a:ext>
            </a:extLst>
          </p:cNvPr>
          <p:cNvCxnSpPr>
            <a:cxnSpLocks/>
          </p:cNvCxnSpPr>
          <p:nvPr/>
        </p:nvCxnSpPr>
        <p:spPr>
          <a:xfrm>
            <a:off x="5850834" y="2067339"/>
            <a:ext cx="1126435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290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CF91F-2CDF-46FA-B2C3-6F539358D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2739" cy="1556440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solidFill>
                  <a:srgbClr val="FF0000"/>
                </a:solidFill>
                <a:latin typeface="+mn-lt"/>
              </a:rPr>
              <a:t>Adjectives to describe characters in the Secret Garden: </a:t>
            </a:r>
            <a:br>
              <a:rPr lang="en-GB" sz="4000" dirty="0">
                <a:solidFill>
                  <a:srgbClr val="FF0000"/>
                </a:solidFill>
                <a:latin typeface="+mn-lt"/>
              </a:rPr>
            </a:br>
            <a:br>
              <a:rPr lang="en-GB" sz="4000" dirty="0">
                <a:solidFill>
                  <a:srgbClr val="FF0000"/>
                </a:solidFill>
                <a:latin typeface="+mn-lt"/>
              </a:rPr>
            </a:br>
            <a:r>
              <a:rPr lang="en-GB" sz="4000" dirty="0">
                <a:solidFill>
                  <a:srgbClr val="7030A0"/>
                </a:solidFill>
                <a:highlight>
                  <a:srgbClr val="FFFF00"/>
                </a:highlight>
              </a:rPr>
              <a:t>ANSWERS </a:t>
            </a:r>
            <a:r>
              <a:rPr lang="en-GB" sz="2700" dirty="0">
                <a:solidFill>
                  <a:srgbClr val="FF0000"/>
                </a:solidFill>
                <a:highlight>
                  <a:srgbClr val="FFFF00"/>
                </a:highlight>
                <a:latin typeface="+mn-lt"/>
              </a:rPr>
              <a:t>Match the words with the opposites - </a:t>
            </a:r>
            <a:r>
              <a:rPr lang="en-GB" sz="4000" dirty="0">
                <a:solidFill>
                  <a:srgbClr val="7030A0"/>
                </a:solidFill>
                <a:highlight>
                  <a:srgbClr val="FFFF00"/>
                </a:highlight>
                <a:latin typeface="+mn-lt"/>
              </a:rPr>
              <a:t>ANSWERS</a:t>
            </a:r>
            <a:br>
              <a:rPr lang="en-GB" sz="4000" dirty="0">
                <a:latin typeface="+mn-lt"/>
              </a:rPr>
            </a:br>
            <a:r>
              <a:rPr lang="en-GB" sz="4000" dirty="0">
                <a:latin typeface="+mn-lt"/>
              </a:rPr>
              <a:t>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96CD5-970F-4E90-9A46-F9FE7754B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1565"/>
            <a:ext cx="10515600" cy="425539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dirty="0">
                <a:latin typeface="+mn-lt"/>
              </a:rPr>
              <a:t>		           </a:t>
            </a:r>
            <a:r>
              <a:rPr lang="en-GB" sz="11200" dirty="0">
                <a:latin typeface="+mn-lt"/>
              </a:rPr>
              <a:t>Example:  1. kind                   cruel               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								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								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				</a:t>
            </a:r>
            <a:r>
              <a:rPr lang="en-GB" sz="11200" dirty="0">
                <a:solidFill>
                  <a:srgbClr val="FF0000"/>
                </a:solidFill>
                <a:latin typeface="+mn-lt"/>
              </a:rPr>
              <a:t>2</a:t>
            </a:r>
            <a:r>
              <a:rPr lang="en-GB" sz="11200" dirty="0">
                <a:latin typeface="+mn-lt"/>
              </a:rPr>
              <a:t>. </a:t>
            </a:r>
            <a:r>
              <a:rPr lang="en-GB" sz="11200" dirty="0">
                <a:solidFill>
                  <a:srgbClr val="FF0000"/>
                </a:solidFill>
                <a:latin typeface="+mn-lt"/>
              </a:rPr>
              <a:t>selfish </a:t>
            </a:r>
            <a:r>
              <a:rPr lang="en-GB" sz="11200" dirty="0">
                <a:latin typeface="+mn-lt"/>
              </a:rPr>
              <a:t> 		</a:t>
            </a:r>
            <a:r>
              <a:rPr lang="en-GB" sz="11200" dirty="0">
                <a:solidFill>
                  <a:srgbClr val="00B0F0"/>
                </a:solidFill>
                <a:latin typeface="+mn-lt"/>
              </a:rPr>
              <a:t>sad</a:t>
            </a:r>
          </a:p>
          <a:p>
            <a:pPr marL="0" indent="0">
              <a:buNone/>
            </a:pPr>
            <a:r>
              <a:rPr lang="en-GB" sz="11200" dirty="0">
                <a:latin typeface="+mn-lt"/>
              </a:rPr>
              <a:t>                                   						</a:t>
            </a:r>
          </a:p>
          <a:p>
            <a:pPr marL="0" indent="0">
              <a:buNone/>
            </a:pPr>
            <a:r>
              <a:rPr lang="en-GB" sz="11200" dirty="0">
                <a:latin typeface="+mn-lt"/>
              </a:rPr>
              <a:t>                            		</a:t>
            </a:r>
            <a:r>
              <a:rPr lang="en-GB" sz="11200" dirty="0">
                <a:solidFill>
                  <a:srgbClr val="FF0000"/>
                </a:solidFill>
                <a:latin typeface="+mn-lt"/>
              </a:rPr>
              <a:t>3</a:t>
            </a:r>
            <a:r>
              <a:rPr lang="en-GB" sz="11200" dirty="0">
                <a:latin typeface="+mn-lt"/>
              </a:rPr>
              <a:t>. </a:t>
            </a:r>
            <a:r>
              <a:rPr lang="en-GB" sz="11200" dirty="0">
                <a:solidFill>
                  <a:srgbClr val="00B0F0"/>
                </a:solidFill>
                <a:latin typeface="+mn-lt"/>
              </a:rPr>
              <a:t>happy</a:t>
            </a:r>
            <a:r>
              <a:rPr lang="en-GB" sz="11200" dirty="0">
                <a:latin typeface="+mn-lt"/>
              </a:rPr>
              <a:t>  		generous</a:t>
            </a:r>
          </a:p>
          <a:p>
            <a:pPr marL="0" indent="0">
              <a:buNone/>
            </a:pPr>
            <a:r>
              <a:rPr lang="en-GB" sz="11200" dirty="0">
                <a:latin typeface="+mn-lt"/>
              </a:rPr>
              <a:t>                  		               			</a:t>
            </a:r>
          </a:p>
          <a:p>
            <a:pPr marL="0" indent="0">
              <a:buNone/>
            </a:pPr>
            <a:r>
              <a:rPr lang="en-GB" sz="11200" dirty="0">
                <a:latin typeface="+mn-lt"/>
              </a:rPr>
              <a:t>				</a:t>
            </a:r>
            <a:r>
              <a:rPr lang="en-GB" sz="11200" dirty="0">
                <a:solidFill>
                  <a:srgbClr val="FF0000"/>
                </a:solidFill>
                <a:latin typeface="+mn-lt"/>
              </a:rPr>
              <a:t>4</a:t>
            </a:r>
            <a:r>
              <a:rPr lang="en-GB" sz="11200" dirty="0">
                <a:latin typeface="+mn-lt"/>
              </a:rPr>
              <a:t>. </a:t>
            </a:r>
            <a:r>
              <a:rPr lang="en-GB" sz="11200" dirty="0">
                <a:solidFill>
                  <a:srgbClr val="00B050"/>
                </a:solidFill>
                <a:latin typeface="+mn-lt"/>
              </a:rPr>
              <a:t>friendly</a:t>
            </a:r>
            <a:r>
              <a:rPr lang="en-GB" sz="11200" dirty="0">
                <a:latin typeface="+mn-lt"/>
              </a:rPr>
              <a:t>  		</a:t>
            </a:r>
            <a:r>
              <a:rPr lang="en-GB" sz="11200" dirty="0">
                <a:solidFill>
                  <a:srgbClr val="FF0000"/>
                </a:solidFill>
                <a:latin typeface="+mn-lt"/>
              </a:rPr>
              <a:t>unselfish</a:t>
            </a:r>
          </a:p>
          <a:p>
            <a:pPr marL="0" indent="0">
              <a:buNone/>
            </a:pPr>
            <a:r>
              <a:rPr lang="en-GB" sz="11200" dirty="0">
                <a:solidFill>
                  <a:srgbClr val="FF0000"/>
                </a:solidFill>
                <a:latin typeface="+mn-lt"/>
              </a:rPr>
              <a:t>				</a:t>
            </a:r>
            <a:endParaRPr lang="en-GB" sz="11200" dirty="0">
              <a:latin typeface="+mn-lt"/>
            </a:endParaRPr>
          </a:p>
          <a:p>
            <a:pPr marL="0" indent="0">
              <a:buNone/>
            </a:pPr>
            <a:r>
              <a:rPr lang="en-GB" sz="11200" dirty="0">
                <a:latin typeface="+mn-lt"/>
              </a:rPr>
              <a:t>	             		</a:t>
            </a:r>
            <a:r>
              <a:rPr lang="en-GB" sz="11200" dirty="0">
                <a:solidFill>
                  <a:srgbClr val="FF0000"/>
                </a:solidFill>
                <a:latin typeface="+mn-lt"/>
              </a:rPr>
              <a:t>5</a:t>
            </a:r>
            <a:r>
              <a:rPr lang="en-GB" sz="11200" dirty="0">
                <a:latin typeface="+mn-lt"/>
              </a:rPr>
              <a:t>. mean		</a:t>
            </a:r>
            <a:r>
              <a:rPr lang="en-GB" sz="11200" dirty="0">
                <a:solidFill>
                  <a:srgbClr val="00B050"/>
                </a:solidFill>
                <a:latin typeface="+mn-lt"/>
              </a:rPr>
              <a:t>unfriendly</a:t>
            </a:r>
          </a:p>
          <a:p>
            <a:pPr marL="0" indent="0">
              <a:buNone/>
            </a:pPr>
            <a:r>
              <a:rPr lang="en-GB" sz="11200" dirty="0">
                <a:latin typeface="+mn-lt"/>
              </a:rPr>
              <a:t>		 	   					</a:t>
            </a:r>
          </a:p>
          <a:p>
            <a:pPr marL="0" indent="0">
              <a:buNone/>
            </a:pPr>
            <a:r>
              <a:rPr lang="en-GB" sz="8600" dirty="0">
                <a:latin typeface="+mn-lt"/>
              </a:rPr>
              <a:t>	             					</a:t>
            </a:r>
          </a:p>
          <a:p>
            <a:pPr marL="0" indent="0">
              <a:buNone/>
            </a:pPr>
            <a:endParaRPr lang="en-GB" sz="8600" dirty="0">
              <a:latin typeface="+mn-lt"/>
            </a:endParaRPr>
          </a:p>
          <a:p>
            <a:pPr marL="0" indent="0">
              <a:buNone/>
            </a:pPr>
            <a:r>
              <a:rPr lang="en-GB" dirty="0">
                <a:latin typeface="+mn-lt"/>
              </a:rPr>
              <a:t>				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						 </a:t>
            </a:r>
          </a:p>
          <a:p>
            <a:pPr marL="0" indent="0">
              <a:buNone/>
            </a:pPr>
            <a:r>
              <a:rPr lang="en-GB" sz="5800" dirty="0">
                <a:latin typeface="+mn-lt"/>
              </a:rPr>
              <a:t>                         </a:t>
            </a:r>
            <a:endParaRPr lang="en-GB" dirty="0">
              <a:latin typeface="+mn-lt"/>
            </a:endParaRPr>
          </a:p>
          <a:p>
            <a:pPr marL="0" indent="0">
              <a:buNone/>
            </a:pPr>
            <a:r>
              <a:rPr lang="en-GB" dirty="0">
                <a:latin typeface="+mn-lt"/>
              </a:rPr>
              <a:t> 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       </a:t>
            </a:r>
          </a:p>
          <a:p>
            <a:endParaRPr lang="en-GB" dirty="0">
              <a:latin typeface="+mn-lt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C2F8A28-A942-4BC7-A8B1-EC5D0089211A}"/>
              </a:ext>
            </a:extLst>
          </p:cNvPr>
          <p:cNvCxnSpPr>
            <a:cxnSpLocks/>
          </p:cNvCxnSpPr>
          <p:nvPr/>
        </p:nvCxnSpPr>
        <p:spPr>
          <a:xfrm>
            <a:off x="5638799" y="2080591"/>
            <a:ext cx="1126435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BEE4D92-6A56-47AC-A94C-B357E510BDB5}"/>
              </a:ext>
            </a:extLst>
          </p:cNvPr>
          <p:cNvCxnSpPr>
            <a:cxnSpLocks/>
          </p:cNvCxnSpPr>
          <p:nvPr/>
        </p:nvCxnSpPr>
        <p:spPr>
          <a:xfrm>
            <a:off x="5890591" y="3014870"/>
            <a:ext cx="1451113" cy="163664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48C3A90-381B-47C1-B89E-4C3447A47835}"/>
              </a:ext>
            </a:extLst>
          </p:cNvPr>
          <p:cNvCxnSpPr/>
          <p:nvPr/>
        </p:nvCxnSpPr>
        <p:spPr>
          <a:xfrm>
            <a:off x="6096000" y="4651513"/>
            <a:ext cx="1166191" cy="80838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7493F6B-3013-455F-8677-0E8452AEC6B2}"/>
              </a:ext>
            </a:extLst>
          </p:cNvPr>
          <p:cNvCxnSpPr/>
          <p:nvPr/>
        </p:nvCxnSpPr>
        <p:spPr>
          <a:xfrm flipV="1">
            <a:off x="5764696" y="3856383"/>
            <a:ext cx="1497495" cy="160351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EB7EDAB-84C0-4451-BE43-AC6529010705}"/>
              </a:ext>
            </a:extLst>
          </p:cNvPr>
          <p:cNvCxnSpPr/>
          <p:nvPr/>
        </p:nvCxnSpPr>
        <p:spPr>
          <a:xfrm flipV="1">
            <a:off x="5857461" y="2941983"/>
            <a:ext cx="1484243" cy="82163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15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CF91F-2CDF-46FA-B2C3-6F539358D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2739" cy="1556440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solidFill>
                  <a:srgbClr val="FF0000"/>
                </a:solidFill>
                <a:latin typeface="+mn-lt"/>
              </a:rPr>
              <a:t>Adjectives to describe characters in the Secret Garden: annotate !  </a:t>
            </a:r>
            <a:br>
              <a:rPr lang="en-GB" sz="4000" dirty="0">
                <a:solidFill>
                  <a:srgbClr val="FF0000"/>
                </a:solidFill>
                <a:latin typeface="+mn-lt"/>
              </a:rPr>
            </a:br>
            <a:r>
              <a:rPr lang="en-GB" sz="3600" dirty="0">
                <a:latin typeface="+mn-lt"/>
              </a:rPr>
              <a:t>Draw arrows to show the correct places for the words in yellow.</a:t>
            </a:r>
            <a:br>
              <a:rPr lang="en-GB" sz="3600" dirty="0">
                <a:latin typeface="+mn-lt"/>
              </a:rPr>
            </a:br>
            <a:r>
              <a:rPr lang="en-GB" sz="4000" dirty="0">
                <a:latin typeface="+mn-lt"/>
              </a:rPr>
              <a:t>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96CD5-970F-4E90-9A46-F9FE7754B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904" y="2067339"/>
            <a:ext cx="10412896" cy="38564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>
                <a:latin typeface="+mn-lt"/>
              </a:rPr>
              <a:t>Example </a:t>
            </a:r>
            <a:r>
              <a:rPr lang="en-GB" sz="3300" dirty="0">
                <a:latin typeface="+mn-lt"/>
              </a:rPr>
              <a:t>1. kind                          </a:t>
            </a:r>
            <a:r>
              <a:rPr lang="en-GB" sz="3300" dirty="0">
                <a:highlight>
                  <a:srgbClr val="00FF00"/>
                </a:highlight>
                <a:latin typeface="+mn-lt"/>
              </a:rPr>
              <a:t>unkind</a:t>
            </a:r>
            <a:r>
              <a:rPr lang="en-GB" sz="3300" dirty="0">
                <a:latin typeface="+mn-lt"/>
              </a:rPr>
              <a:t>				cruel   </a:t>
            </a:r>
          </a:p>
          <a:p>
            <a:pPr marL="0" indent="0">
              <a:buNone/>
            </a:pPr>
            <a:endParaRPr lang="en-GB" sz="3300" dirty="0">
              <a:latin typeface="+mn-lt"/>
            </a:endParaRPr>
          </a:p>
          <a:p>
            <a:pPr marL="0" indent="0">
              <a:buNone/>
            </a:pPr>
            <a:r>
              <a:rPr lang="en-GB" sz="3300" dirty="0">
                <a:latin typeface="+mn-lt"/>
              </a:rPr>
              <a:t>              2. happy 		      </a:t>
            </a:r>
            <a:r>
              <a:rPr lang="en-GB" sz="3300" dirty="0">
                <a:highlight>
                  <a:srgbClr val="FFFF00"/>
                </a:highlight>
                <a:latin typeface="+mn-lt"/>
              </a:rPr>
              <a:t>unselfish</a:t>
            </a:r>
            <a:r>
              <a:rPr lang="en-GB" sz="3300" dirty="0">
                <a:latin typeface="+mn-lt"/>
              </a:rPr>
              <a:t>	                                  sad </a:t>
            </a:r>
          </a:p>
          <a:p>
            <a:endParaRPr lang="en-GB" sz="3300" dirty="0">
              <a:latin typeface="+mn-lt"/>
            </a:endParaRPr>
          </a:p>
          <a:p>
            <a:pPr marL="0" indent="0">
              <a:buNone/>
            </a:pPr>
            <a:r>
              <a:rPr lang="en-GB" sz="3300" dirty="0">
                <a:latin typeface="+mn-lt"/>
              </a:rPr>
              <a:t>												   3. selfish 		      </a:t>
            </a:r>
            <a:r>
              <a:rPr lang="en-GB" sz="3300" dirty="0">
                <a:highlight>
                  <a:srgbClr val="FFFF00"/>
                </a:highlight>
                <a:latin typeface="+mn-lt"/>
              </a:rPr>
              <a:t>unhappy</a:t>
            </a:r>
            <a:r>
              <a:rPr lang="en-GB" sz="3300" dirty="0">
                <a:latin typeface="+mn-lt"/>
              </a:rPr>
              <a:t>				selfless					</a:t>
            </a:r>
            <a:r>
              <a:rPr lang="en-GB" dirty="0">
                <a:latin typeface="+mn-lt"/>
              </a:rPr>
              <a:t>		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	     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 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       </a:t>
            </a:r>
          </a:p>
          <a:p>
            <a:pPr marL="0" indent="0">
              <a:buNone/>
            </a:pP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40507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CF91F-2CDF-46FA-B2C3-6F539358D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82739" cy="1556440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solidFill>
                  <a:srgbClr val="FF0000"/>
                </a:solidFill>
                <a:latin typeface="+mn-lt"/>
              </a:rPr>
              <a:t>Adjectives to describe characters in the Secret Garden: </a:t>
            </a:r>
            <a:br>
              <a:rPr lang="en-GB" sz="4000" dirty="0">
                <a:solidFill>
                  <a:srgbClr val="FF0000"/>
                </a:solidFill>
                <a:latin typeface="+mn-lt"/>
              </a:rPr>
            </a:br>
            <a:br>
              <a:rPr lang="en-GB" sz="4000" dirty="0">
                <a:solidFill>
                  <a:srgbClr val="FF0000"/>
                </a:solidFill>
                <a:latin typeface="+mn-lt"/>
              </a:rPr>
            </a:br>
            <a:r>
              <a:rPr lang="en-GB" sz="4000" dirty="0">
                <a:solidFill>
                  <a:srgbClr val="FF0000"/>
                </a:solidFill>
                <a:latin typeface="+mn-lt"/>
              </a:rPr>
              <a:t>ANSWERS ! </a:t>
            </a:r>
            <a:br>
              <a:rPr lang="en-GB" sz="4000" dirty="0">
                <a:latin typeface="+mn-lt"/>
              </a:rPr>
            </a:br>
            <a:r>
              <a:rPr lang="en-GB" sz="4000" dirty="0">
                <a:latin typeface="+mn-lt"/>
              </a:rPr>
              <a:t>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96CD5-970F-4E90-9A46-F9FE7754B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1565"/>
            <a:ext cx="10515600" cy="425539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3500" dirty="0">
                <a:latin typeface="+mn-lt"/>
              </a:rPr>
              <a:t>Example 1. kind                     </a:t>
            </a:r>
            <a:r>
              <a:rPr lang="en-GB" sz="3500" dirty="0">
                <a:highlight>
                  <a:srgbClr val="FFFF00"/>
                </a:highlight>
                <a:latin typeface="+mn-lt"/>
              </a:rPr>
              <a:t>unkind</a:t>
            </a:r>
            <a:r>
              <a:rPr lang="en-GB" sz="3500" dirty="0">
                <a:latin typeface="+mn-lt"/>
              </a:rPr>
              <a:t>			   cruel</a:t>
            </a:r>
          </a:p>
          <a:p>
            <a:pPr marL="0" indent="0">
              <a:buNone/>
            </a:pPr>
            <a:endParaRPr lang="en-GB" sz="3500" dirty="0">
              <a:latin typeface="+mn-lt"/>
            </a:endParaRPr>
          </a:p>
          <a:p>
            <a:pPr marL="0" indent="0">
              <a:buNone/>
            </a:pPr>
            <a:r>
              <a:rPr lang="en-GB" sz="3500" dirty="0">
                <a:latin typeface="+mn-lt"/>
              </a:rPr>
              <a:t>                2. happy 		</a:t>
            </a:r>
            <a:r>
              <a:rPr lang="en-GB" sz="3500" dirty="0">
                <a:highlight>
                  <a:srgbClr val="00FF00"/>
                </a:highlight>
                <a:latin typeface="+mn-lt"/>
              </a:rPr>
              <a:t>unhappy</a:t>
            </a:r>
            <a:r>
              <a:rPr lang="en-GB" sz="3500" dirty="0">
                <a:latin typeface="+mn-lt"/>
              </a:rPr>
              <a:t>	                         sad </a:t>
            </a:r>
          </a:p>
          <a:p>
            <a:endParaRPr lang="en-GB" sz="3500" dirty="0">
              <a:latin typeface="+mn-lt"/>
            </a:endParaRPr>
          </a:p>
          <a:p>
            <a:pPr marL="0" indent="0">
              <a:buNone/>
            </a:pPr>
            <a:r>
              <a:rPr lang="en-GB" sz="3500" dirty="0">
                <a:latin typeface="+mn-lt"/>
              </a:rPr>
              <a:t>                3. selfish 		</a:t>
            </a:r>
            <a:r>
              <a:rPr lang="en-GB" sz="3500" dirty="0">
                <a:highlight>
                  <a:srgbClr val="00FF00"/>
                </a:highlight>
                <a:latin typeface="+mn-lt"/>
              </a:rPr>
              <a:t>unselfish</a:t>
            </a:r>
            <a:r>
              <a:rPr lang="en-GB" sz="3500" dirty="0">
                <a:latin typeface="+mn-lt"/>
              </a:rPr>
              <a:t>		             generous</a:t>
            </a:r>
          </a:p>
          <a:p>
            <a:pPr marL="0" indent="0">
              <a:buNone/>
            </a:pPr>
            <a:endParaRPr lang="en-GB" dirty="0">
              <a:latin typeface="+mn-lt"/>
            </a:endParaRPr>
          </a:p>
          <a:p>
            <a:pPr marL="0" indent="0">
              <a:buNone/>
            </a:pPr>
            <a:r>
              <a:rPr lang="en-GB" dirty="0">
                <a:latin typeface="+mn-lt"/>
              </a:rPr>
              <a:t> 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 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       </a:t>
            </a:r>
          </a:p>
          <a:p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55887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CF91F-2CDF-46FA-B2C3-6F539358D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72278"/>
            <a:ext cx="9909313" cy="1749287"/>
          </a:xfrm>
        </p:spPr>
        <p:txBody>
          <a:bodyPr>
            <a:normAutofit fontScale="90000"/>
          </a:bodyPr>
          <a:lstStyle/>
          <a:p>
            <a:br>
              <a:rPr lang="en-GB" sz="4000" dirty="0">
                <a:solidFill>
                  <a:srgbClr val="FF0000"/>
                </a:solidFill>
                <a:latin typeface="+mn-lt"/>
              </a:rPr>
            </a:br>
            <a:br>
              <a:rPr lang="en-GB" sz="4000" dirty="0">
                <a:solidFill>
                  <a:srgbClr val="FF0000"/>
                </a:solidFill>
                <a:latin typeface="+mn-lt"/>
              </a:rPr>
            </a:br>
            <a:r>
              <a:rPr lang="en-GB" sz="4000" dirty="0">
                <a:latin typeface="+mn-lt"/>
              </a:rPr>
              <a:t>Adjectives to describe: </a:t>
            </a:r>
            <a:r>
              <a:rPr lang="en-GB" sz="4000" dirty="0">
                <a:solidFill>
                  <a:srgbClr val="FF0000"/>
                </a:solidFill>
                <a:latin typeface="+mn-lt"/>
              </a:rPr>
              <a:t>Dickon - What’s Dickon like ? </a:t>
            </a:r>
            <a:br>
              <a:rPr lang="en-GB" sz="4000" dirty="0">
                <a:solidFill>
                  <a:srgbClr val="FF0000"/>
                </a:solidFill>
                <a:latin typeface="+mn-lt"/>
              </a:rPr>
            </a:br>
            <a:r>
              <a:rPr lang="en-GB" sz="4000" dirty="0">
                <a:solidFill>
                  <a:srgbClr val="FF0000"/>
                </a:solidFill>
                <a:latin typeface="+mn-lt"/>
              </a:rPr>
              <a:t>						</a:t>
            </a:r>
            <a:br>
              <a:rPr lang="en-GB" sz="4000" dirty="0">
                <a:solidFill>
                  <a:srgbClr val="FF0000"/>
                </a:solidFill>
                <a:latin typeface="+mn-lt"/>
              </a:rPr>
            </a:br>
            <a:r>
              <a:rPr lang="en-GB" sz="4000" dirty="0">
                <a:solidFill>
                  <a:srgbClr val="FF0000"/>
                </a:solidFill>
                <a:latin typeface="+mn-lt"/>
              </a:rPr>
              <a:t> Discuss &amp; annotate ! </a:t>
            </a:r>
            <a:br>
              <a:rPr lang="en-GB" sz="4000" dirty="0">
                <a:solidFill>
                  <a:srgbClr val="FF0000"/>
                </a:solidFill>
                <a:latin typeface="+mn-lt"/>
              </a:rPr>
            </a:br>
            <a:br>
              <a:rPr lang="en-GB" sz="4000" dirty="0">
                <a:latin typeface="+mn-lt"/>
              </a:rPr>
            </a:br>
            <a:r>
              <a:rPr lang="en-GB" sz="4000" dirty="0">
                <a:latin typeface="+mn-lt"/>
              </a:rPr>
              <a:t>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96CD5-970F-4E90-9A46-F9FE7754B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0504" y="2385391"/>
            <a:ext cx="9803296" cy="379157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200" dirty="0">
                <a:latin typeface="+mn-lt"/>
              </a:rPr>
              <a:t>selfish                       unselfish                  generous                        </a:t>
            </a:r>
          </a:p>
          <a:p>
            <a:endParaRPr lang="en-GB" sz="3200" dirty="0">
              <a:latin typeface="+mn-lt"/>
            </a:endParaRPr>
          </a:p>
          <a:p>
            <a:pPr marL="0" indent="0">
              <a:buNone/>
            </a:pPr>
            <a:r>
              <a:rPr lang="en-GB" sz="3200" dirty="0">
                <a:latin typeface="+mn-lt"/>
              </a:rPr>
              <a:t>happy                        unhappy                  sad              </a:t>
            </a:r>
          </a:p>
          <a:p>
            <a:pPr marL="0" indent="0">
              <a:buNone/>
            </a:pPr>
            <a:endParaRPr lang="en-GB" sz="3200" dirty="0">
              <a:latin typeface="+mn-lt"/>
            </a:endParaRPr>
          </a:p>
          <a:p>
            <a:pPr marL="0" indent="0">
              <a:buNone/>
            </a:pPr>
            <a:r>
              <a:rPr lang="en-GB" sz="3200" dirty="0">
                <a:latin typeface="+mn-lt"/>
              </a:rPr>
              <a:t>kind                           unkind                     cruel</a:t>
            </a:r>
          </a:p>
          <a:p>
            <a:pPr marL="0" indent="0">
              <a:buNone/>
            </a:pPr>
            <a:endParaRPr lang="en-GB" dirty="0">
              <a:latin typeface="+mn-lt"/>
            </a:endParaRPr>
          </a:p>
          <a:p>
            <a:pPr marL="0" indent="0">
              <a:buNone/>
            </a:pPr>
            <a:endParaRPr lang="en-GB" dirty="0">
              <a:latin typeface="+mn-lt"/>
            </a:endParaRPr>
          </a:p>
          <a:p>
            <a:pPr marL="0" indent="0">
              <a:buNone/>
            </a:pPr>
            <a:r>
              <a:rPr lang="en-GB" dirty="0">
                <a:latin typeface="+mn-lt"/>
              </a:rPr>
              <a:t>       </a:t>
            </a:r>
          </a:p>
          <a:p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1385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CF91F-2CDF-46FA-B2C3-6F539358D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909313" cy="1556440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latin typeface="+mn-lt"/>
              </a:rPr>
              <a:t>Adjectives to describe: </a:t>
            </a:r>
            <a:r>
              <a:rPr lang="en-GB" sz="4000" dirty="0">
                <a:solidFill>
                  <a:srgbClr val="FF0000"/>
                </a:solidFill>
                <a:latin typeface="+mn-lt"/>
              </a:rPr>
              <a:t>Dickon </a:t>
            </a:r>
            <a:br>
              <a:rPr lang="en-GB" sz="4000" dirty="0">
                <a:solidFill>
                  <a:srgbClr val="FF0000"/>
                </a:solidFill>
                <a:latin typeface="+mn-lt"/>
              </a:rPr>
            </a:br>
            <a:br>
              <a:rPr lang="en-GB" sz="4000" dirty="0">
                <a:solidFill>
                  <a:srgbClr val="FF0000"/>
                </a:solidFill>
                <a:latin typeface="+mn-lt"/>
              </a:rPr>
            </a:br>
            <a:r>
              <a:rPr lang="en-GB" sz="4000" dirty="0">
                <a:solidFill>
                  <a:srgbClr val="FF0000"/>
                </a:solidFill>
                <a:latin typeface="+mn-lt"/>
              </a:rPr>
              <a:t>2. Think of some more adjectives to describe Dickon</a:t>
            </a:r>
            <a:br>
              <a:rPr lang="en-GB" sz="4000" dirty="0">
                <a:latin typeface="+mn-lt"/>
              </a:rPr>
            </a:br>
            <a:r>
              <a:rPr lang="en-GB" sz="4000" dirty="0">
                <a:latin typeface="+mn-lt"/>
              </a:rPr>
              <a:t>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96CD5-970F-4E90-9A46-F9FE7754B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6365"/>
            <a:ext cx="10515600" cy="39505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>
                <a:latin typeface="+mn-lt"/>
              </a:rPr>
              <a:t>selfish                    unselfish               generous                        </a:t>
            </a:r>
          </a:p>
          <a:p>
            <a:endParaRPr lang="en-GB" dirty="0">
              <a:latin typeface="+mn-lt"/>
            </a:endParaRPr>
          </a:p>
          <a:p>
            <a:pPr marL="0" indent="0">
              <a:buNone/>
            </a:pPr>
            <a:r>
              <a:rPr lang="en-GB" sz="3200" dirty="0">
                <a:latin typeface="+mn-lt"/>
              </a:rPr>
              <a:t>Example: cheerful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       </a:t>
            </a:r>
          </a:p>
          <a:p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8908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CF91F-2CDF-46FA-B2C3-6F539358D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56235" cy="1370910"/>
          </a:xfrm>
        </p:spPr>
        <p:txBody>
          <a:bodyPr>
            <a:normAutofit fontScale="90000"/>
          </a:bodyPr>
          <a:lstStyle/>
          <a:p>
            <a:r>
              <a:rPr lang="en-GB" sz="3200" dirty="0">
                <a:latin typeface="+mn-lt"/>
              </a:rPr>
              <a:t>Adjectives to describe </a:t>
            </a:r>
            <a:r>
              <a:rPr lang="en-GB" sz="3200" dirty="0">
                <a:solidFill>
                  <a:srgbClr val="FF0000"/>
                </a:solidFill>
                <a:latin typeface="+mn-lt"/>
              </a:rPr>
              <a:t>Mary  </a:t>
            </a:r>
            <a:r>
              <a:rPr lang="en-GB" sz="3200" dirty="0">
                <a:latin typeface="+mn-lt"/>
              </a:rPr>
              <a:t>at the </a:t>
            </a:r>
            <a:r>
              <a:rPr lang="en-GB" sz="3200" dirty="0">
                <a:solidFill>
                  <a:srgbClr val="FF0000"/>
                </a:solidFill>
                <a:latin typeface="+mn-lt"/>
              </a:rPr>
              <a:t>start </a:t>
            </a:r>
            <a:r>
              <a:rPr lang="en-GB" sz="3200" dirty="0">
                <a:latin typeface="+mn-lt"/>
              </a:rPr>
              <a:t>of the book</a:t>
            </a:r>
            <a:br>
              <a:rPr lang="en-GB" sz="3200" dirty="0">
                <a:latin typeface="+mn-lt"/>
              </a:rPr>
            </a:br>
            <a:br>
              <a:rPr lang="en-GB" sz="3200" dirty="0">
                <a:latin typeface="+mn-lt"/>
              </a:rPr>
            </a:br>
            <a:r>
              <a:rPr lang="en-GB" sz="3200" dirty="0">
                <a:latin typeface="+mn-lt"/>
              </a:rPr>
              <a:t>Discuss and </a:t>
            </a:r>
            <a:r>
              <a:rPr lang="en-GB" sz="3200" dirty="0">
                <a:solidFill>
                  <a:srgbClr val="FF0000"/>
                </a:solidFill>
                <a:latin typeface="+mn-lt"/>
              </a:rPr>
              <a:t>Annotate !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96CD5-970F-4E90-9A46-F9FE7754B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3356" y="2239617"/>
            <a:ext cx="9180443" cy="393734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sz="4600" dirty="0">
                <a:latin typeface="+mn-lt"/>
              </a:rPr>
              <a:t>selfish            unselfish              generous                         </a:t>
            </a:r>
          </a:p>
          <a:p>
            <a:endParaRPr lang="en-GB" sz="4600" dirty="0">
              <a:latin typeface="+mn-lt"/>
            </a:endParaRPr>
          </a:p>
          <a:p>
            <a:pPr marL="0" indent="0">
              <a:buNone/>
            </a:pPr>
            <a:r>
              <a:rPr lang="en-GB" sz="4600" dirty="0">
                <a:latin typeface="+mn-lt"/>
              </a:rPr>
              <a:t>happy            unhappy               sad              </a:t>
            </a:r>
          </a:p>
          <a:p>
            <a:pPr marL="0" indent="0">
              <a:buNone/>
            </a:pPr>
            <a:endParaRPr lang="en-GB" sz="4600" dirty="0">
              <a:latin typeface="+mn-lt"/>
            </a:endParaRPr>
          </a:p>
          <a:p>
            <a:pPr marL="0" indent="0">
              <a:buNone/>
            </a:pPr>
            <a:r>
              <a:rPr lang="en-GB" sz="4600" dirty="0">
                <a:latin typeface="+mn-lt"/>
              </a:rPr>
              <a:t>kind               unkind                   cruel</a:t>
            </a:r>
          </a:p>
          <a:p>
            <a:pPr marL="0" indent="0">
              <a:buNone/>
            </a:pPr>
            <a:endParaRPr lang="en-GB" sz="4600" dirty="0">
              <a:latin typeface="+mn-lt"/>
            </a:endParaRPr>
          </a:p>
          <a:p>
            <a:pPr marL="0" indent="0">
              <a:buNone/>
            </a:pPr>
            <a:r>
              <a:rPr lang="en-GB" sz="4600" dirty="0">
                <a:latin typeface="+mn-lt"/>
              </a:rPr>
              <a:t>Add more adjectives – to describe Mary: Example lonely</a:t>
            </a:r>
          </a:p>
          <a:p>
            <a:pPr marL="0" indent="0">
              <a:buNone/>
            </a:pPr>
            <a:r>
              <a:rPr lang="en-GB" sz="4100" dirty="0">
                <a:latin typeface="+mn-lt"/>
              </a:rPr>
              <a:t>          </a:t>
            </a:r>
          </a:p>
          <a:p>
            <a:pPr marL="0" indent="0">
              <a:buNone/>
            </a:pPr>
            <a:r>
              <a:rPr lang="en-GB" dirty="0">
                <a:latin typeface="+mn-lt"/>
              </a:rPr>
              <a:t>              </a:t>
            </a:r>
          </a:p>
          <a:p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7181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CF91F-2CDF-46FA-B2C3-6F539358D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56235" cy="1370910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+mn-lt"/>
              </a:rPr>
              <a:t>Adjectives to describe </a:t>
            </a:r>
            <a:r>
              <a:rPr lang="en-GB" sz="4000" dirty="0">
                <a:solidFill>
                  <a:srgbClr val="FF0000"/>
                </a:solidFill>
                <a:latin typeface="+mn-lt"/>
              </a:rPr>
              <a:t>Mary  </a:t>
            </a:r>
            <a:r>
              <a:rPr lang="en-GB" sz="4000" dirty="0">
                <a:latin typeface="+mn-lt"/>
              </a:rPr>
              <a:t>at the </a:t>
            </a:r>
            <a:r>
              <a:rPr lang="en-GB" sz="4000" dirty="0">
                <a:solidFill>
                  <a:srgbClr val="FF0000"/>
                </a:solidFill>
                <a:latin typeface="+mn-lt"/>
              </a:rPr>
              <a:t>end</a:t>
            </a:r>
            <a:r>
              <a:rPr lang="en-GB" sz="4000" dirty="0">
                <a:latin typeface="+mn-lt"/>
              </a:rPr>
              <a:t> of the book</a:t>
            </a:r>
            <a:r>
              <a:rPr lang="en-GB" sz="4000" dirty="0">
                <a:solidFill>
                  <a:srgbClr val="FF0000"/>
                </a:solidFill>
                <a:latin typeface="+mn-lt"/>
              </a:rPr>
              <a:t>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96CD5-970F-4E90-9A46-F9FE7754B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9617"/>
            <a:ext cx="10515600" cy="39373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>
                <a:latin typeface="+mn-lt"/>
              </a:rPr>
              <a:t>Write examples in the chat box.</a:t>
            </a:r>
          </a:p>
        </p:txBody>
      </p:sp>
    </p:spTree>
    <p:extLst>
      <p:ext uri="{BB962C8B-B14F-4D97-AF65-F5344CB8AC3E}">
        <p14:creationId xmlns:p14="http://schemas.microsoft.com/office/powerpoint/2010/main" val="3999476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E1B0D-7F7A-4AA4-8750-0C49831BE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783"/>
            <a:ext cx="10515600" cy="1491905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+mn-lt"/>
              </a:rPr>
              <a:t>The Secret Garden </a:t>
            </a:r>
            <a:br>
              <a:rPr lang="en-US" sz="3200" b="1" dirty="0">
                <a:solidFill>
                  <a:srgbClr val="FF0000"/>
                </a:solidFill>
                <a:latin typeface="+mn-lt"/>
              </a:rPr>
            </a:br>
            <a:br>
              <a:rPr lang="en-US" b="1" dirty="0">
                <a:solidFill>
                  <a:srgbClr val="FF0000"/>
                </a:solidFill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FBBAC-8358-4FEE-938C-35C37AE23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1148"/>
            <a:ext cx="10515600" cy="5275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+mn-lt"/>
              </a:rPr>
              <a:t>Little Miss Mary - </a:t>
            </a:r>
            <a:r>
              <a:rPr lang="en-US" sz="3200" b="1" dirty="0">
                <a:solidFill>
                  <a:srgbClr val="FF0000"/>
                </a:solidFill>
                <a:latin typeface="+mn-lt"/>
              </a:rPr>
              <a:t>Chapter 1   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schemeClr val="accent1"/>
                </a:solidFill>
                <a:latin typeface="+mn-lt"/>
              </a:rPr>
              <a:t>Vocabulary check:  Chapter 1 = moor, secret, crooked </a:t>
            </a:r>
            <a:endParaRPr lang="en-US" sz="3200" dirty="0">
              <a:solidFill>
                <a:schemeClr val="accent1"/>
              </a:solidFill>
              <a:latin typeface="+mn-lt"/>
              <a:cs typeface="Calibri"/>
            </a:endParaRPr>
          </a:p>
          <a:p>
            <a:endParaRPr lang="en-US" sz="3200" dirty="0">
              <a:latin typeface="+mn-lt"/>
            </a:endParaRPr>
          </a:p>
          <a:p>
            <a:r>
              <a:rPr lang="en-US" sz="3200" i="1" dirty="0">
                <a:latin typeface="+mn-lt"/>
              </a:rPr>
              <a:t>1. Pre-reading: </a:t>
            </a:r>
            <a:r>
              <a:rPr lang="en-US" sz="3200" dirty="0">
                <a:latin typeface="+mn-lt"/>
              </a:rPr>
              <a:t> What does ‘secret’ mean ?</a:t>
            </a:r>
          </a:p>
          <a:p>
            <a:endParaRPr lang="en-US" sz="3200" dirty="0">
              <a:latin typeface="+mn-lt"/>
            </a:endParaRPr>
          </a:p>
          <a:p>
            <a:r>
              <a:rPr lang="en-US" sz="3200" dirty="0">
                <a:latin typeface="+mn-lt"/>
              </a:rPr>
              <a:t>2. </a:t>
            </a:r>
            <a:r>
              <a:rPr lang="en-US" sz="3200" i="1" dirty="0">
                <a:latin typeface="+mn-lt"/>
              </a:rPr>
              <a:t>Post-reading: </a:t>
            </a:r>
            <a:r>
              <a:rPr lang="en-US" sz="3200" dirty="0">
                <a:latin typeface="+mn-lt"/>
              </a:rPr>
              <a:t>What happens to Mary in chapter 1 ? </a:t>
            </a:r>
          </a:p>
          <a:p>
            <a:endParaRPr lang="en-US" sz="3200" dirty="0">
              <a:latin typeface="+mn-lt"/>
            </a:endParaRPr>
          </a:p>
          <a:p>
            <a:r>
              <a:rPr lang="en-US" sz="3200" dirty="0">
                <a:latin typeface="+mn-lt"/>
              </a:rPr>
              <a:t>3. What is Mary like ? </a:t>
            </a:r>
            <a:endParaRPr lang="en-GB" sz="3200" dirty="0">
              <a:latin typeface="+mn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0264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67103-5AF0-47A7-8790-898062C05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04" y="583097"/>
            <a:ext cx="10717696" cy="649356"/>
          </a:xfrm>
        </p:spPr>
        <p:txBody>
          <a:bodyPr>
            <a:normAutofit fontScale="90000"/>
          </a:bodyPr>
          <a:lstStyle/>
          <a:p>
            <a:br>
              <a:rPr lang="en-US" sz="3600" b="1" dirty="0">
                <a:solidFill>
                  <a:srgbClr val="FF0000"/>
                </a:solidFill>
              </a:rPr>
            </a:br>
            <a:r>
              <a:rPr lang="en-US" sz="3600" b="1" dirty="0"/>
              <a:t>Mary in </a:t>
            </a:r>
            <a:r>
              <a:rPr lang="en-US" sz="3600" b="1" dirty="0">
                <a:latin typeface="+mn-lt"/>
              </a:rPr>
              <a:t>Yorkshire</a:t>
            </a:r>
            <a:r>
              <a:rPr lang="en-US" sz="3600" b="1" dirty="0"/>
              <a:t> </a:t>
            </a:r>
            <a:r>
              <a:rPr lang="en-US" sz="3600" b="1" dirty="0">
                <a:solidFill>
                  <a:srgbClr val="FF0000"/>
                </a:solidFill>
              </a:rPr>
              <a:t>-  Chapter 2</a:t>
            </a:r>
            <a:br>
              <a:rPr lang="en-US" sz="4000" dirty="0">
                <a:solidFill>
                  <a:srgbClr val="FF0000"/>
                </a:solidFill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F4B77-DFAD-4156-96F5-61387B9BA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+mn-lt"/>
              </a:rPr>
              <a:t>Vocabulary Check: shadowy/dialect/disagreeable/spade</a:t>
            </a:r>
          </a:p>
          <a:p>
            <a:pPr marL="0" indent="0">
              <a:buNone/>
            </a:pPr>
            <a:endParaRPr lang="en-US" sz="3200" dirty="0">
              <a:solidFill>
                <a:schemeClr val="accent1"/>
              </a:solidFill>
              <a:latin typeface="+mn-lt"/>
            </a:endParaRPr>
          </a:p>
          <a:p>
            <a:r>
              <a:rPr lang="en-US" sz="3200" i="1" dirty="0">
                <a:latin typeface="+mn-lt"/>
              </a:rPr>
              <a:t>1. While</a:t>
            </a:r>
            <a:r>
              <a:rPr lang="en-US" sz="3200" dirty="0">
                <a:latin typeface="+mn-lt"/>
              </a:rPr>
              <a:t>: Think about the differences between Mary’s life in India &amp; her life in Yorkshire.</a:t>
            </a:r>
          </a:p>
          <a:p>
            <a:endParaRPr lang="en-US" sz="3200" dirty="0">
              <a:latin typeface="+mn-lt"/>
            </a:endParaRPr>
          </a:p>
          <a:p>
            <a:r>
              <a:rPr lang="en-US" sz="3200" dirty="0">
                <a:latin typeface="+mn-lt"/>
              </a:rPr>
              <a:t>2. </a:t>
            </a:r>
            <a:r>
              <a:rPr lang="en-US" sz="3200" i="1" dirty="0">
                <a:latin typeface="+mn-lt"/>
              </a:rPr>
              <a:t>Post: </a:t>
            </a:r>
            <a:r>
              <a:rPr lang="en-US" sz="3200" dirty="0">
                <a:latin typeface="+mn-lt"/>
              </a:rPr>
              <a:t>Discuss</a:t>
            </a:r>
            <a:r>
              <a:rPr lang="en-US" sz="3200" i="1" dirty="0">
                <a:latin typeface="+mn-lt"/>
              </a:rPr>
              <a:t> </a:t>
            </a:r>
            <a:r>
              <a:rPr lang="en-US" sz="3200" dirty="0">
                <a:latin typeface="+mn-lt"/>
              </a:rPr>
              <a:t>your opinions about Mary’s life in India and in Yorkshire.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364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5CED1-A5DF-441C-B43B-415BD49A1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Finding the Secret Garden </a:t>
            </a:r>
            <a:r>
              <a:rPr lang="en-US" sz="3200" b="1" dirty="0">
                <a:solidFill>
                  <a:srgbClr val="FF0000"/>
                </a:solidFill>
                <a:latin typeface="+mn-lt"/>
              </a:rPr>
              <a:t>- Chapter 3</a:t>
            </a:r>
            <a:br>
              <a:rPr lang="en-US" sz="3200" b="1" dirty="0">
                <a:solidFill>
                  <a:srgbClr val="FF0000"/>
                </a:solidFill>
                <a:latin typeface="+mn-lt"/>
              </a:rPr>
            </a:br>
            <a:endParaRPr lang="en-GB" sz="32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8E28-A87F-4A86-9FB8-3CEE11523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7983"/>
            <a:ext cx="10515600" cy="475898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latin typeface="+mn-lt"/>
              </a:rPr>
              <a:t>Vocabulary check: keyhole </a:t>
            </a:r>
          </a:p>
          <a:p>
            <a:pPr marL="0" indent="0">
              <a:buNone/>
            </a:pPr>
            <a:endParaRPr lang="en-US" dirty="0">
              <a:solidFill>
                <a:schemeClr val="accent1"/>
              </a:solidFill>
              <a:latin typeface="+mn-lt"/>
            </a:endParaRPr>
          </a:p>
          <a:p>
            <a:r>
              <a:rPr lang="en-US" sz="3200" dirty="0">
                <a:latin typeface="+mn-lt"/>
              </a:rPr>
              <a:t>1.</a:t>
            </a:r>
            <a:r>
              <a:rPr lang="en-US" sz="3200" i="1" dirty="0">
                <a:latin typeface="+mn-lt"/>
              </a:rPr>
              <a:t>Pre: </a:t>
            </a:r>
            <a:r>
              <a:rPr lang="en-US" sz="3200" dirty="0">
                <a:latin typeface="+mn-lt"/>
              </a:rPr>
              <a:t>What do you think Mary will find inside the secret garden ?</a:t>
            </a:r>
          </a:p>
          <a:p>
            <a:pPr marL="0" indent="0">
              <a:buNone/>
            </a:pPr>
            <a:endParaRPr lang="en-US" sz="3200" dirty="0">
              <a:latin typeface="+mn-lt"/>
            </a:endParaRPr>
          </a:p>
          <a:p>
            <a:r>
              <a:rPr lang="en-US" sz="3200" dirty="0">
                <a:latin typeface="+mn-lt"/>
              </a:rPr>
              <a:t>2. </a:t>
            </a:r>
            <a:r>
              <a:rPr lang="en-US" sz="3200" i="1" dirty="0">
                <a:latin typeface="+mn-lt"/>
              </a:rPr>
              <a:t>While</a:t>
            </a:r>
            <a:r>
              <a:rPr lang="en-US" sz="3200" dirty="0">
                <a:latin typeface="+mn-lt"/>
              </a:rPr>
              <a:t>: How does Mary enter the secret garden ?</a:t>
            </a:r>
          </a:p>
          <a:p>
            <a:endParaRPr lang="en-US" sz="3200" dirty="0">
              <a:latin typeface="+mn-lt"/>
            </a:endParaRPr>
          </a:p>
          <a:p>
            <a:r>
              <a:rPr lang="en-US" sz="3200" dirty="0">
                <a:latin typeface="+mn-lt"/>
              </a:rPr>
              <a:t>3. </a:t>
            </a:r>
            <a:r>
              <a:rPr lang="en-US" sz="3200" i="1" dirty="0">
                <a:latin typeface="+mn-lt"/>
              </a:rPr>
              <a:t>Post: </a:t>
            </a:r>
            <a:r>
              <a:rPr lang="en-US" sz="3200" dirty="0">
                <a:latin typeface="+mn-lt"/>
              </a:rPr>
              <a:t>What is inside the secret garden ? </a:t>
            </a:r>
            <a:endParaRPr lang="en-US" sz="3200" dirty="0">
              <a:solidFill>
                <a:schemeClr val="accent1"/>
              </a:solidFill>
            </a:endParaRPr>
          </a:p>
          <a:p>
            <a:endParaRPr lang="en-US" dirty="0">
              <a:solidFill>
                <a:schemeClr val="accent1"/>
              </a:solidFill>
            </a:endParaRPr>
          </a:p>
          <a:p>
            <a:endParaRPr lang="en-US" dirty="0">
              <a:solidFill>
                <a:schemeClr val="accent1"/>
              </a:solidFill>
              <a:latin typeface="+mn-lt"/>
            </a:endParaRP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8668F1-3D9C-4F7F-A4B1-A2531B4E5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652" y="0"/>
            <a:ext cx="3644348" cy="241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608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5CED1-A5DF-441C-B43B-415BD49A1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+mn-lt"/>
              </a:rPr>
              <a:t>Meeting Dickon -</a:t>
            </a:r>
            <a:r>
              <a:rPr lang="en-US" sz="3200" b="1" dirty="0">
                <a:solidFill>
                  <a:srgbClr val="FF0000"/>
                </a:solidFill>
                <a:latin typeface="+mn-lt"/>
              </a:rPr>
              <a:t>  Chapter 4</a:t>
            </a:r>
            <a:endParaRPr lang="en-GB" sz="32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D8E28-A87F-4A86-9FB8-3CEE11523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5704"/>
            <a:ext cx="10515600" cy="4931259"/>
          </a:xfrm>
        </p:spPr>
        <p:txBody>
          <a:bodyPr/>
          <a:lstStyle/>
          <a:p>
            <a:pPr>
              <a:spcAft>
                <a:spcPts val="600"/>
              </a:spcAft>
            </a:pPr>
            <a:endParaRPr lang="en-US" sz="3200" dirty="0">
              <a:solidFill>
                <a:srgbClr val="000000"/>
              </a:solidFill>
              <a:latin typeface="+mn-lt"/>
            </a:endParaRPr>
          </a:p>
          <a:p>
            <a:pPr>
              <a:spcAft>
                <a:spcPts val="600"/>
              </a:spcAft>
            </a:pPr>
            <a:r>
              <a:rPr lang="en-US" sz="3200" dirty="0">
                <a:solidFill>
                  <a:srgbClr val="000000"/>
                </a:solidFill>
                <a:latin typeface="+mn-lt"/>
              </a:rPr>
              <a:t>1. </a:t>
            </a:r>
            <a:r>
              <a:rPr lang="en-US" sz="3200" i="1" dirty="0">
                <a:solidFill>
                  <a:srgbClr val="000000"/>
                </a:solidFill>
                <a:latin typeface="+mn-lt"/>
              </a:rPr>
              <a:t>While: </a:t>
            </a:r>
            <a:r>
              <a:rPr lang="en-US" sz="3200" dirty="0">
                <a:solidFill>
                  <a:srgbClr val="000000"/>
                </a:solidFill>
                <a:latin typeface="+mn-lt"/>
              </a:rPr>
              <a:t>Who is Dickon ? </a:t>
            </a:r>
          </a:p>
          <a:p>
            <a:pPr>
              <a:spcAft>
                <a:spcPts val="600"/>
              </a:spcAft>
            </a:pPr>
            <a:endParaRPr lang="en-US" sz="3200" dirty="0">
              <a:solidFill>
                <a:srgbClr val="000000"/>
              </a:solidFill>
              <a:latin typeface="+mn-lt"/>
            </a:endParaRPr>
          </a:p>
          <a:p>
            <a:pPr>
              <a:spcAft>
                <a:spcPts val="600"/>
              </a:spcAft>
            </a:pPr>
            <a:r>
              <a:rPr lang="en-US" sz="3200" dirty="0">
                <a:solidFill>
                  <a:srgbClr val="000000"/>
                </a:solidFill>
                <a:latin typeface="+mn-lt"/>
              </a:rPr>
              <a:t>2. </a:t>
            </a:r>
            <a:r>
              <a:rPr lang="en-US" sz="3200" i="1" dirty="0">
                <a:solidFill>
                  <a:srgbClr val="000000"/>
                </a:solidFill>
                <a:latin typeface="+mn-lt"/>
              </a:rPr>
              <a:t>Post: </a:t>
            </a:r>
            <a:r>
              <a:rPr lang="en-US" sz="3200" dirty="0">
                <a:solidFill>
                  <a:srgbClr val="000000"/>
                </a:solidFill>
                <a:latin typeface="+mn-lt"/>
              </a:rPr>
              <a:t>What does Dickon look like ? </a:t>
            </a:r>
          </a:p>
          <a:p>
            <a:pPr>
              <a:spcAft>
                <a:spcPts val="600"/>
              </a:spcAft>
            </a:pPr>
            <a:endParaRPr lang="en-US" sz="3200" dirty="0">
              <a:solidFill>
                <a:srgbClr val="000000"/>
              </a:solidFill>
              <a:latin typeface="+mn-lt"/>
            </a:endParaRPr>
          </a:p>
          <a:p>
            <a:pPr>
              <a:spcAft>
                <a:spcPts val="600"/>
              </a:spcAft>
            </a:pPr>
            <a:r>
              <a:rPr lang="en-US" sz="3200" dirty="0">
                <a:solidFill>
                  <a:srgbClr val="000000"/>
                </a:solidFill>
                <a:latin typeface="+mn-lt"/>
              </a:rPr>
              <a:t>3. What’s  Dickon like ?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780D1F-42F9-46CA-87E6-4F4D5B3B5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3"/>
          <a:stretch/>
        </p:blipFill>
        <p:spPr>
          <a:xfrm>
            <a:off x="7341704" y="0"/>
            <a:ext cx="48502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854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F0C85-3B9E-4807-9624-3B402B5B4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Meeting Colin </a:t>
            </a:r>
            <a:r>
              <a:rPr lang="en-US" sz="3200" b="1" dirty="0">
                <a:solidFill>
                  <a:srgbClr val="FF0000"/>
                </a:solidFill>
                <a:latin typeface="+mn-lt"/>
              </a:rPr>
              <a:t>-  Chapter 5</a:t>
            </a:r>
            <a:br>
              <a:rPr lang="en-US" sz="3200" b="1" dirty="0">
                <a:solidFill>
                  <a:srgbClr val="FF0000"/>
                </a:solidFill>
                <a:latin typeface="+mn-lt"/>
              </a:rPr>
            </a:br>
            <a:endParaRPr lang="en-GB" sz="32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5E6B2-9425-4956-802A-F579BA816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+mn-lt"/>
              </a:rPr>
              <a:t>Vocabulary check: housekeeper</a:t>
            </a:r>
          </a:p>
          <a:p>
            <a:endParaRPr lang="en-US" sz="3200" dirty="0">
              <a:solidFill>
                <a:schemeClr val="accent1"/>
              </a:solidFill>
              <a:latin typeface="+mn-lt"/>
            </a:endParaRPr>
          </a:p>
          <a:p>
            <a:r>
              <a:rPr lang="en-US" sz="3200" dirty="0">
                <a:latin typeface="+mn-lt"/>
              </a:rPr>
              <a:t>1. </a:t>
            </a:r>
            <a:r>
              <a:rPr lang="en-US" sz="3200" i="1" dirty="0">
                <a:latin typeface="+mn-lt"/>
              </a:rPr>
              <a:t>While: </a:t>
            </a:r>
            <a:r>
              <a:rPr lang="en-US" sz="3200" dirty="0">
                <a:latin typeface="+mn-lt"/>
              </a:rPr>
              <a:t>Mary hears crying – Who is crying  ? </a:t>
            </a:r>
          </a:p>
          <a:p>
            <a:endParaRPr lang="en-US" sz="3200" dirty="0">
              <a:latin typeface="+mn-lt"/>
            </a:endParaRPr>
          </a:p>
          <a:p>
            <a:r>
              <a:rPr lang="en-US" sz="3200" dirty="0">
                <a:latin typeface="+mn-lt"/>
              </a:rPr>
              <a:t> 2. </a:t>
            </a:r>
            <a:r>
              <a:rPr lang="en-US" sz="3200" i="1" dirty="0">
                <a:latin typeface="+mn-lt"/>
              </a:rPr>
              <a:t>Post: </a:t>
            </a:r>
            <a:r>
              <a:rPr lang="en-US" sz="3200" dirty="0">
                <a:latin typeface="+mn-lt"/>
              </a:rPr>
              <a:t>What’s Colin like ?</a:t>
            </a:r>
          </a:p>
          <a:p>
            <a:endParaRPr lang="en-US" sz="3200" dirty="0">
              <a:latin typeface="+mn-lt"/>
            </a:endParaRPr>
          </a:p>
          <a:p>
            <a:r>
              <a:rPr lang="en-US" sz="3200" dirty="0">
                <a:latin typeface="+mn-lt"/>
              </a:rPr>
              <a:t>3. Who is Colin’s father ? </a:t>
            </a:r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3667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41727-A7D7-4708-97AD-981D79957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atin typeface="+mn-lt"/>
              </a:rPr>
              <a:t>Colin is Afraid - </a:t>
            </a:r>
            <a:r>
              <a:rPr lang="en-US" sz="3200" b="1" dirty="0">
                <a:solidFill>
                  <a:srgbClr val="FF0000"/>
                </a:solidFill>
                <a:latin typeface="+mn-lt"/>
              </a:rPr>
              <a:t>Chapter 6</a:t>
            </a:r>
            <a:r>
              <a:rPr lang="en-US" sz="3200" b="1" dirty="0">
                <a:latin typeface="+mn-lt"/>
              </a:rPr>
              <a:t> </a:t>
            </a:r>
            <a:br>
              <a:rPr lang="en-US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E28EE-DD56-4E70-B9F5-9F3C4D731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6" y="1842051"/>
            <a:ext cx="5712380" cy="4334911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3200" dirty="0">
                <a:latin typeface="+mn-lt"/>
              </a:rPr>
              <a:t>1. </a:t>
            </a:r>
            <a:r>
              <a:rPr lang="en-US" sz="3200" i="1" dirty="0">
                <a:latin typeface="+mn-lt"/>
              </a:rPr>
              <a:t>While: </a:t>
            </a:r>
            <a:r>
              <a:rPr lang="en-US" sz="3200" dirty="0">
                <a:latin typeface="+mn-lt"/>
              </a:rPr>
              <a:t>Why is Colin afraid ?</a:t>
            </a:r>
          </a:p>
          <a:p>
            <a:pPr>
              <a:spcAft>
                <a:spcPts val="600"/>
              </a:spcAft>
            </a:pPr>
            <a:endParaRPr lang="en-US" sz="3200" dirty="0">
              <a:latin typeface="+mn-lt"/>
            </a:endParaRPr>
          </a:p>
          <a:p>
            <a:pPr>
              <a:spcAft>
                <a:spcPts val="600"/>
              </a:spcAft>
            </a:pPr>
            <a:endParaRPr lang="en-US" sz="3200" dirty="0">
              <a:latin typeface="+mn-lt"/>
            </a:endParaRPr>
          </a:p>
          <a:p>
            <a:pPr>
              <a:spcAft>
                <a:spcPts val="600"/>
              </a:spcAft>
            </a:pPr>
            <a:r>
              <a:rPr lang="en-US" sz="3200" dirty="0">
                <a:latin typeface="+mn-lt"/>
              </a:rPr>
              <a:t>2. </a:t>
            </a:r>
            <a:r>
              <a:rPr lang="en-US" sz="3200" i="1" dirty="0">
                <a:latin typeface="+mn-lt"/>
              </a:rPr>
              <a:t>Post: </a:t>
            </a:r>
            <a:r>
              <a:rPr lang="en-US" sz="3200" dirty="0">
                <a:latin typeface="+mn-lt"/>
              </a:rPr>
              <a:t>What do Colin &amp; Mary plan to do next ?</a:t>
            </a:r>
          </a:p>
          <a:p>
            <a:endParaRPr lang="en-GB" dirty="0"/>
          </a:p>
        </p:txBody>
      </p:sp>
      <p:pic>
        <p:nvPicPr>
          <p:cNvPr id="4" name="Picture 3" descr="A picture containing flower, plant, colorful, fresh&#10;&#10;Description automatically generated">
            <a:extLst>
              <a:ext uri="{FF2B5EF4-FFF2-40B4-BE49-F238E27FC236}">
                <a16:creationId xmlns:a16="http://schemas.microsoft.com/office/drawing/2014/main" id="{4C63BF5E-FFBA-4FC0-B2EF-2B72347385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9" b="2923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85497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FE0FB-B949-4F7E-8271-B3F0224D8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Colin &amp; the Garden </a:t>
            </a:r>
            <a:r>
              <a:rPr lang="en-US" sz="3200" b="1" dirty="0">
                <a:solidFill>
                  <a:srgbClr val="FF0000"/>
                </a:solidFill>
                <a:latin typeface="+mn-lt"/>
              </a:rPr>
              <a:t>–   Chapter 7</a:t>
            </a:r>
            <a:endParaRPr lang="en-GB" sz="32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44B84-54D5-4E30-AAC7-6CC37EE37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2696"/>
            <a:ext cx="10515600" cy="4984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                                         </a:t>
            </a:r>
          </a:p>
          <a:p>
            <a:r>
              <a:rPr lang="en-US" sz="3200" dirty="0">
                <a:latin typeface="+mn-lt"/>
              </a:rPr>
              <a:t>1. </a:t>
            </a:r>
            <a:r>
              <a:rPr lang="en-US" sz="3200" i="1" dirty="0">
                <a:latin typeface="+mn-lt"/>
              </a:rPr>
              <a:t>Pre: </a:t>
            </a:r>
            <a:r>
              <a:rPr lang="en-US" sz="3200" dirty="0">
                <a:latin typeface="+mn-lt"/>
              </a:rPr>
              <a:t>Where do Colin and Mary go ?</a:t>
            </a:r>
          </a:p>
          <a:p>
            <a:endParaRPr lang="en-US" sz="3200" dirty="0">
              <a:latin typeface="+mn-lt"/>
            </a:endParaRPr>
          </a:p>
          <a:p>
            <a:r>
              <a:rPr lang="en-US" sz="3200" dirty="0">
                <a:latin typeface="+mn-lt"/>
              </a:rPr>
              <a:t>2. </a:t>
            </a:r>
            <a:r>
              <a:rPr lang="en-US" sz="3200" i="1" dirty="0">
                <a:latin typeface="+mn-lt"/>
              </a:rPr>
              <a:t>While: </a:t>
            </a:r>
            <a:r>
              <a:rPr lang="en-US" sz="3200" dirty="0">
                <a:latin typeface="+mn-lt"/>
              </a:rPr>
              <a:t>How do they feel when </a:t>
            </a:r>
          </a:p>
          <a:p>
            <a:pPr marL="0" indent="0">
              <a:buNone/>
            </a:pPr>
            <a:r>
              <a:rPr lang="en-US" sz="3200" dirty="0">
                <a:latin typeface="+mn-lt"/>
              </a:rPr>
              <a:t>                 they are in the garden ?</a:t>
            </a:r>
          </a:p>
          <a:p>
            <a:endParaRPr lang="en-US" sz="3200" dirty="0">
              <a:latin typeface="+mn-lt"/>
            </a:endParaRPr>
          </a:p>
          <a:p>
            <a:r>
              <a:rPr lang="en-US" sz="3200" dirty="0">
                <a:latin typeface="+mn-lt"/>
              </a:rPr>
              <a:t>3. </a:t>
            </a:r>
            <a:r>
              <a:rPr lang="en-US" sz="3200" i="1" dirty="0">
                <a:latin typeface="+mn-lt"/>
              </a:rPr>
              <a:t>Post: </a:t>
            </a:r>
            <a:r>
              <a:rPr lang="en-US" sz="3200" dirty="0">
                <a:latin typeface="+mn-lt"/>
              </a:rPr>
              <a:t>Why does Colin get stronger ?</a:t>
            </a:r>
          </a:p>
          <a:p>
            <a:endParaRPr lang="en-GB" dirty="0"/>
          </a:p>
        </p:txBody>
      </p:sp>
      <p:pic>
        <p:nvPicPr>
          <p:cNvPr id="4" name="Picture 3" descr="A picture containing tree, outdoor, plant, flower&#10;&#10;Description automatically generated">
            <a:extLst>
              <a:ext uri="{FF2B5EF4-FFF2-40B4-BE49-F238E27FC236}">
                <a16:creationId xmlns:a16="http://schemas.microsoft.com/office/drawing/2014/main" id="{934FC272-13B1-492D-99A8-55F3415482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006" y="0"/>
            <a:ext cx="38779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932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A662F-D9A4-4606-9271-358DCEC40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Mr. Craven Comes Home </a:t>
            </a:r>
            <a:r>
              <a:rPr lang="en-US" sz="3200" b="1" dirty="0">
                <a:solidFill>
                  <a:srgbClr val="FF0000"/>
                </a:solidFill>
                <a:latin typeface="+mn-lt"/>
              </a:rPr>
              <a:t>-  Chapter 8</a:t>
            </a:r>
            <a:br>
              <a:rPr lang="en-US" sz="3200" b="1" dirty="0">
                <a:solidFill>
                  <a:srgbClr val="FF0000"/>
                </a:solidFill>
                <a:latin typeface="+mn-lt"/>
              </a:rPr>
            </a:br>
            <a:endParaRPr lang="en-GB" sz="3200" dirty="0">
              <a:latin typeface="+mn-l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F1295C-4D1C-4DB9-B69B-C7F26CC03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0904"/>
            <a:ext cx="10515600" cy="5236059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3200" dirty="0">
                <a:solidFill>
                  <a:schemeClr val="accent1"/>
                </a:solidFill>
                <a:latin typeface="+mn-lt"/>
              </a:rPr>
              <a:t>Vocabulary check: unbelieving</a:t>
            </a:r>
          </a:p>
          <a:p>
            <a:endParaRPr lang="en-US" sz="3200" dirty="0">
              <a:latin typeface="+mn-lt"/>
            </a:endParaRPr>
          </a:p>
          <a:p>
            <a:r>
              <a:rPr lang="en-US" sz="3200" dirty="0">
                <a:latin typeface="+mn-lt"/>
              </a:rPr>
              <a:t>1. </a:t>
            </a:r>
            <a:r>
              <a:rPr lang="en-US" sz="3200" i="1" dirty="0">
                <a:latin typeface="+mn-lt"/>
              </a:rPr>
              <a:t>Predict</a:t>
            </a:r>
            <a:r>
              <a:rPr lang="en-US" sz="3200" dirty="0">
                <a:latin typeface="+mn-lt"/>
              </a:rPr>
              <a:t> - What’s the end of the story ? </a:t>
            </a:r>
          </a:p>
          <a:p>
            <a:endParaRPr lang="en-US" sz="3200" dirty="0">
              <a:latin typeface="+mn-lt"/>
            </a:endParaRPr>
          </a:p>
          <a:p>
            <a:r>
              <a:rPr lang="en-US" sz="3200" dirty="0">
                <a:latin typeface="+mn-lt"/>
              </a:rPr>
              <a:t>2. </a:t>
            </a:r>
            <a:r>
              <a:rPr lang="en-US" sz="3200" i="1" dirty="0">
                <a:latin typeface="+mn-lt"/>
              </a:rPr>
              <a:t>Post: </a:t>
            </a:r>
            <a:r>
              <a:rPr lang="en-US" sz="3200" dirty="0">
                <a:latin typeface="+mn-lt"/>
              </a:rPr>
              <a:t>What’s the end of the story ?</a:t>
            </a:r>
          </a:p>
          <a:p>
            <a:endParaRPr lang="en-US" sz="3200" dirty="0">
              <a:latin typeface="+mn-lt"/>
            </a:endParaRPr>
          </a:p>
          <a:p>
            <a:r>
              <a:rPr lang="en-US" sz="3200" dirty="0">
                <a:latin typeface="+mn-lt"/>
              </a:rPr>
              <a:t>3</a:t>
            </a:r>
            <a:r>
              <a:rPr lang="en-US" sz="3200">
                <a:latin typeface="+mn-lt"/>
              </a:rPr>
              <a:t>.  </a:t>
            </a:r>
            <a:r>
              <a:rPr lang="en-US" sz="3200" dirty="0">
                <a:latin typeface="+mn-lt"/>
              </a:rPr>
              <a:t>How have Mary and Colin changed during the story  ?</a:t>
            </a:r>
            <a:endParaRPr lang="en-GB" sz="3200" dirty="0">
              <a:latin typeface="+mn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407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BBA6E0D0580B499C4F0BCC264DE0E2" ma:contentTypeVersion="12" ma:contentTypeDescription="Create a new document." ma:contentTypeScope="" ma:versionID="7c2f208282779d579a6ab6d1b584d4e1">
  <xsd:schema xmlns:xsd="http://www.w3.org/2001/XMLSchema" xmlns:xs="http://www.w3.org/2001/XMLSchema" xmlns:p="http://schemas.microsoft.com/office/2006/metadata/properties" xmlns:ns2="fd4bc9ef-c111-460f-808e-4de0462dc25a" xmlns:ns3="61ceb53a-92cc-40c1-a438-9322f3340fc8" targetNamespace="http://schemas.microsoft.com/office/2006/metadata/properties" ma:root="true" ma:fieldsID="90271c73fdeba9917f95ca19f9b69583" ns2:_="" ns3:_="">
    <xsd:import namespace="fd4bc9ef-c111-460f-808e-4de0462dc25a"/>
    <xsd:import namespace="61ceb53a-92cc-40c1-a438-9322f3340f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4bc9ef-c111-460f-808e-4de0462dc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eb53a-92cc-40c1-a438-9322f3340fc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EE4B9A6-E6C7-46DE-BC2D-766A3C214D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4bc9ef-c111-460f-808e-4de0462dc25a"/>
    <ds:schemaRef ds:uri="61ceb53a-92cc-40c1-a438-9322f3340f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140F05-A8F8-429D-A6DF-3B9EE59E6C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F969C5-A1D9-4755-84FD-2D258990BB06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890</Words>
  <Application>Microsoft Office PowerPoint</Application>
  <PresentationFormat>Widescreen</PresentationFormat>
  <Paragraphs>153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Adobe Kaiti Std R</vt:lpstr>
      <vt:lpstr>Arial</vt:lpstr>
      <vt:lpstr>Calibri</vt:lpstr>
      <vt:lpstr>Calibri Light</vt:lpstr>
      <vt:lpstr>Source Sans Pro</vt:lpstr>
      <vt:lpstr>Office Theme</vt:lpstr>
      <vt:lpstr>1_Office Theme</vt:lpstr>
      <vt:lpstr>The Secret Garden</vt:lpstr>
      <vt:lpstr>The Secret Garden   </vt:lpstr>
      <vt:lpstr> Mary in Yorkshire -  Chapter 2 </vt:lpstr>
      <vt:lpstr>Finding the Secret Garden - Chapter 3 </vt:lpstr>
      <vt:lpstr>Meeting Dickon -  Chapter 4</vt:lpstr>
      <vt:lpstr>Meeting Colin -  Chapter 5 </vt:lpstr>
      <vt:lpstr>Colin is Afraid - Chapter 6  </vt:lpstr>
      <vt:lpstr>Colin &amp; the Garden –   Chapter 7</vt:lpstr>
      <vt:lpstr>Mr. Craven Comes Home -  Chapter 8 </vt:lpstr>
      <vt:lpstr>Adjectives to describe characters in the Secret Garden:   Match the words with the opposites    </vt:lpstr>
      <vt:lpstr>Adjectives to describe characters in the Secret Garden:   ANSWERS Match the words with the opposites - ANSWERS    </vt:lpstr>
      <vt:lpstr>Adjectives to describe characters in the Secret Garden: annotate !   Draw arrows to show the correct places for the words in yellow.    </vt:lpstr>
      <vt:lpstr>Adjectives to describe characters in the Secret Garden:   ANSWERS !     </vt:lpstr>
      <vt:lpstr>  Adjectives to describe: Dickon - What’s Dickon like ?          Discuss &amp; annotate !      </vt:lpstr>
      <vt:lpstr>Adjectives to describe: Dickon   2. Think of some more adjectives to describe Dickon    </vt:lpstr>
      <vt:lpstr>Adjectives to describe Mary  at the start of the book  Discuss and Annotate !  </vt:lpstr>
      <vt:lpstr>Adjectives to describe Mary  at the end of the book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Secret Garden</dc:title>
  <dc:creator>Knowlson, Felicity (Myanmar)</dc:creator>
  <cp:lastModifiedBy>Knowlson, Felicity (Myanmar)</cp:lastModifiedBy>
  <cp:revision>99</cp:revision>
  <dcterms:created xsi:type="dcterms:W3CDTF">2021-03-04T14:12:04Z</dcterms:created>
  <dcterms:modified xsi:type="dcterms:W3CDTF">2021-05-31T11:41:03Z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0x010100B4BBA6E0D0580B499C4F0BCC264DE0E2</vt:lpwstr>
  </property>
</Properties>
</file>