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2"/>
  </p:notesMasterIdLst>
  <p:handoutMasterIdLst>
    <p:handoutMasterId r:id="rId23"/>
  </p:handoutMasterIdLst>
  <p:sldIdLst>
    <p:sldId id="568" r:id="rId5"/>
    <p:sldId id="569" r:id="rId6"/>
    <p:sldId id="570" r:id="rId7"/>
    <p:sldId id="571" r:id="rId8"/>
    <p:sldId id="572" r:id="rId9"/>
    <p:sldId id="573" r:id="rId10"/>
    <p:sldId id="574" r:id="rId11"/>
    <p:sldId id="575" r:id="rId12"/>
    <p:sldId id="576" r:id="rId13"/>
    <p:sldId id="577" r:id="rId14"/>
    <p:sldId id="578" r:id="rId15"/>
    <p:sldId id="579" r:id="rId16"/>
    <p:sldId id="580" r:id="rId17"/>
    <p:sldId id="581" r:id="rId18"/>
    <p:sldId id="582" r:id="rId19"/>
    <p:sldId id="583" r:id="rId20"/>
    <p:sldId id="584" r:id="rId2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35F68-6858-C10C-EAB5-66BE57E4F401}" v="6" dt="2026-02-09T13:40:39.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136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65D35F68-6858-C10C-EAB5-66BE57E4F401}"/>
    <pc:docChg chg="modSld">
      <pc:chgData name="Alexander Deliukov" userId="S::alexander_think-e.be#ext#@flux50.onmicrosoft.com::bee075c1-faac-4166-8fcb-7b2057bad6f6" providerId="AD" clId="Web-{65D35F68-6858-C10C-EAB5-66BE57E4F401}" dt="2026-02-09T13:40:39.974" v="4" actId="1076"/>
      <pc:docMkLst>
        <pc:docMk/>
      </pc:docMkLst>
      <pc:sldChg chg="addSp modSp">
        <pc:chgData name="Alexander Deliukov" userId="S::alexander_think-e.be#ext#@flux50.onmicrosoft.com::bee075c1-faac-4166-8fcb-7b2057bad6f6" providerId="AD" clId="Web-{65D35F68-6858-C10C-EAB5-66BE57E4F401}" dt="2026-02-09T13:40:39.974" v="4" actId="1076"/>
        <pc:sldMkLst>
          <pc:docMk/>
          <pc:sldMk cId="2032918154" sldId="568"/>
        </pc:sldMkLst>
        <pc:picChg chg="add mod">
          <ac:chgData name="Alexander Deliukov" userId="S::alexander_think-e.be#ext#@flux50.onmicrosoft.com::bee075c1-faac-4166-8fcb-7b2057bad6f6" providerId="AD" clId="Web-{65D35F68-6858-C10C-EAB5-66BE57E4F401}" dt="2026-02-09T13:40:39.974" v="4" actId="1076"/>
          <ac:picMkLst>
            <pc:docMk/>
            <pc:sldMk cId="2032918154" sldId="568"/>
            <ac:picMk id="4" creationId="{148CE808-DDC9-F394-3B14-8422A2DE34E4}"/>
          </ac:picMkLst>
        </pc:picChg>
      </pc:sldChg>
    </pc:docChg>
  </pc:docChgLst>
  <pc:docChgLst>
    <pc:chgData name="Alexander Deliukov" userId="d5fda0f2-1d08-4016-b7e9-bb882f168707" providerId="ADAL" clId="{FE9DFF45-01DC-45CC-A80A-B50597210401}"/>
    <pc:docChg chg="delSld modSld">
      <pc:chgData name="Alexander Deliukov" userId="d5fda0f2-1d08-4016-b7e9-bb882f168707" providerId="ADAL" clId="{FE9DFF45-01DC-45CC-A80A-B50597210401}" dt="2026-01-27T09:19:48.971" v="18" actId="404"/>
      <pc:docMkLst>
        <pc:docMk/>
      </pc:docMkLst>
      <pc:sldChg chg="modSp mod">
        <pc:chgData name="Alexander Deliukov" userId="d5fda0f2-1d08-4016-b7e9-bb882f168707" providerId="ADAL" clId="{FE9DFF45-01DC-45CC-A80A-B50597210401}" dt="2026-01-27T09:18:45.124" v="3" actId="948"/>
        <pc:sldMkLst>
          <pc:docMk/>
          <pc:sldMk cId="2032918154" sldId="568"/>
        </pc:sldMkLst>
        <pc:spChg chg="mod">
          <ac:chgData name="Alexander Deliukov" userId="d5fda0f2-1d08-4016-b7e9-bb882f168707" providerId="ADAL" clId="{FE9DFF45-01DC-45CC-A80A-B50597210401}" dt="2026-01-27T09:18:45.124" v="3" actId="948"/>
          <ac:spMkLst>
            <pc:docMk/>
            <pc:sldMk cId="2032918154" sldId="568"/>
            <ac:spMk id="2" creationId="{6325EB25-14E4-3C14-F576-F7A979BA79A2}"/>
          </ac:spMkLst>
        </pc:spChg>
      </pc:sldChg>
      <pc:sldChg chg="modSp mod">
        <pc:chgData name="Alexander Deliukov" userId="d5fda0f2-1d08-4016-b7e9-bb882f168707" providerId="ADAL" clId="{FE9DFF45-01DC-45CC-A80A-B50597210401}" dt="2026-01-27T09:18:57.713" v="5" actId="1076"/>
        <pc:sldMkLst>
          <pc:docMk/>
          <pc:sldMk cId="3474962208" sldId="569"/>
        </pc:sldMkLst>
        <pc:spChg chg="mod">
          <ac:chgData name="Alexander Deliukov" userId="d5fda0f2-1d08-4016-b7e9-bb882f168707" providerId="ADAL" clId="{FE9DFF45-01DC-45CC-A80A-B50597210401}" dt="2026-01-27T09:18:57.713" v="5" actId="1076"/>
          <ac:spMkLst>
            <pc:docMk/>
            <pc:sldMk cId="3474962208" sldId="569"/>
            <ac:spMk id="2" creationId="{0FE65402-2D24-4C0B-3A9B-70B199ADCEA8}"/>
          </ac:spMkLst>
        </pc:spChg>
      </pc:sldChg>
      <pc:sldChg chg="modSp mod">
        <pc:chgData name="Alexander Deliukov" userId="d5fda0f2-1d08-4016-b7e9-bb882f168707" providerId="ADAL" clId="{FE9DFF45-01DC-45CC-A80A-B50597210401}" dt="2026-01-27T09:19:05.637" v="7" actId="948"/>
        <pc:sldMkLst>
          <pc:docMk/>
          <pc:sldMk cId="557667987" sldId="570"/>
        </pc:sldMkLst>
        <pc:spChg chg="mod">
          <ac:chgData name="Alexander Deliukov" userId="d5fda0f2-1d08-4016-b7e9-bb882f168707" providerId="ADAL" clId="{FE9DFF45-01DC-45CC-A80A-B50597210401}" dt="2026-01-27T09:19:01.409" v="6" actId="1076"/>
          <ac:spMkLst>
            <pc:docMk/>
            <pc:sldMk cId="557667987" sldId="570"/>
            <ac:spMk id="2" creationId="{4D366B55-7ACA-91FD-62DA-6FBF6BEC8E01}"/>
          </ac:spMkLst>
        </pc:spChg>
        <pc:spChg chg="mod">
          <ac:chgData name="Alexander Deliukov" userId="d5fda0f2-1d08-4016-b7e9-bb882f168707" providerId="ADAL" clId="{FE9DFF45-01DC-45CC-A80A-B50597210401}" dt="2026-01-27T09:19:05.637" v="7" actId="948"/>
          <ac:spMkLst>
            <pc:docMk/>
            <pc:sldMk cId="557667987" sldId="570"/>
            <ac:spMk id="3" creationId="{9CE9E803-2315-C348-C69F-0FC22E1C6B9B}"/>
          </ac:spMkLst>
        </pc:spChg>
      </pc:sldChg>
      <pc:sldChg chg="modSp mod">
        <pc:chgData name="Alexander Deliukov" userId="d5fda0f2-1d08-4016-b7e9-bb882f168707" providerId="ADAL" clId="{FE9DFF45-01DC-45CC-A80A-B50597210401}" dt="2026-01-27T09:19:12.734" v="8" actId="1076"/>
        <pc:sldMkLst>
          <pc:docMk/>
          <pc:sldMk cId="2747105924" sldId="573"/>
        </pc:sldMkLst>
        <pc:spChg chg="mod">
          <ac:chgData name="Alexander Deliukov" userId="d5fda0f2-1d08-4016-b7e9-bb882f168707" providerId="ADAL" clId="{FE9DFF45-01DC-45CC-A80A-B50597210401}" dt="2026-01-27T09:19:12.734" v="8" actId="1076"/>
          <ac:spMkLst>
            <pc:docMk/>
            <pc:sldMk cId="2747105924" sldId="573"/>
            <ac:spMk id="4" creationId="{CB33C395-3CC3-4B54-6421-D833B99114A3}"/>
          </ac:spMkLst>
        </pc:spChg>
      </pc:sldChg>
      <pc:sldChg chg="modSp mod">
        <pc:chgData name="Alexander Deliukov" userId="d5fda0f2-1d08-4016-b7e9-bb882f168707" providerId="ADAL" clId="{FE9DFF45-01DC-45CC-A80A-B50597210401}" dt="2026-01-27T09:19:19.922" v="9" actId="404"/>
        <pc:sldMkLst>
          <pc:docMk/>
          <pc:sldMk cId="702482267" sldId="574"/>
        </pc:sldMkLst>
        <pc:spChg chg="mod">
          <ac:chgData name="Alexander Deliukov" userId="d5fda0f2-1d08-4016-b7e9-bb882f168707" providerId="ADAL" clId="{FE9DFF45-01DC-45CC-A80A-B50597210401}" dt="2026-01-27T09:19:19.922" v="9" actId="404"/>
          <ac:spMkLst>
            <pc:docMk/>
            <pc:sldMk cId="702482267" sldId="574"/>
            <ac:spMk id="4" creationId="{8F59EF84-A0DC-E61D-F196-26BDE825F1EB}"/>
          </ac:spMkLst>
        </pc:spChg>
      </pc:sldChg>
      <pc:sldChg chg="modSp mod">
        <pc:chgData name="Alexander Deliukov" userId="d5fda0f2-1d08-4016-b7e9-bb882f168707" providerId="ADAL" clId="{FE9DFF45-01DC-45CC-A80A-B50597210401}" dt="2026-01-27T09:19:24.109" v="10" actId="1076"/>
        <pc:sldMkLst>
          <pc:docMk/>
          <pc:sldMk cId="1430523624" sldId="576"/>
        </pc:sldMkLst>
        <pc:spChg chg="mod">
          <ac:chgData name="Alexander Deliukov" userId="d5fda0f2-1d08-4016-b7e9-bb882f168707" providerId="ADAL" clId="{FE9DFF45-01DC-45CC-A80A-B50597210401}" dt="2026-01-27T09:19:24.109" v="10" actId="1076"/>
          <ac:spMkLst>
            <pc:docMk/>
            <pc:sldMk cId="1430523624" sldId="576"/>
            <ac:spMk id="4" creationId="{12E9D6D4-ADBC-D7EB-E231-9A2E3FFD7EF4}"/>
          </ac:spMkLst>
        </pc:spChg>
      </pc:sldChg>
      <pc:sldChg chg="modSp mod">
        <pc:chgData name="Alexander Deliukov" userId="d5fda0f2-1d08-4016-b7e9-bb882f168707" providerId="ADAL" clId="{FE9DFF45-01DC-45CC-A80A-B50597210401}" dt="2026-01-27T09:19:27.128" v="11" actId="404"/>
        <pc:sldMkLst>
          <pc:docMk/>
          <pc:sldMk cId="3851787810" sldId="577"/>
        </pc:sldMkLst>
        <pc:spChg chg="mod">
          <ac:chgData name="Alexander Deliukov" userId="d5fda0f2-1d08-4016-b7e9-bb882f168707" providerId="ADAL" clId="{FE9DFF45-01DC-45CC-A80A-B50597210401}" dt="2026-01-27T09:19:27.128" v="11" actId="404"/>
          <ac:spMkLst>
            <pc:docMk/>
            <pc:sldMk cId="3851787810" sldId="577"/>
            <ac:spMk id="4" creationId="{1422382B-2AB3-2B41-4E36-550DCB887EDE}"/>
          </ac:spMkLst>
        </pc:spChg>
      </pc:sldChg>
      <pc:sldChg chg="modSp">
        <pc:chgData name="Alexander Deliukov" userId="d5fda0f2-1d08-4016-b7e9-bb882f168707" providerId="ADAL" clId="{FE9DFF45-01DC-45CC-A80A-B50597210401}" dt="2026-01-27T09:19:32.163" v="12" actId="404"/>
        <pc:sldMkLst>
          <pc:docMk/>
          <pc:sldMk cId="2049606178" sldId="579"/>
        </pc:sldMkLst>
        <pc:spChg chg="mod">
          <ac:chgData name="Alexander Deliukov" userId="d5fda0f2-1d08-4016-b7e9-bb882f168707" providerId="ADAL" clId="{FE9DFF45-01DC-45CC-A80A-B50597210401}" dt="2026-01-27T09:19:32.163" v="12" actId="404"/>
          <ac:spMkLst>
            <pc:docMk/>
            <pc:sldMk cId="2049606178" sldId="579"/>
            <ac:spMk id="4" creationId="{92FE9A94-DCC1-E1C5-4D79-C962BC490CDE}"/>
          </ac:spMkLst>
        </pc:spChg>
      </pc:sldChg>
      <pc:sldChg chg="modSp mod">
        <pc:chgData name="Alexander Deliukov" userId="d5fda0f2-1d08-4016-b7e9-bb882f168707" providerId="ADAL" clId="{FE9DFF45-01DC-45CC-A80A-B50597210401}" dt="2026-01-27T09:19:35.685" v="13" actId="404"/>
        <pc:sldMkLst>
          <pc:docMk/>
          <pc:sldMk cId="2820332904" sldId="580"/>
        </pc:sldMkLst>
        <pc:spChg chg="mod">
          <ac:chgData name="Alexander Deliukov" userId="d5fda0f2-1d08-4016-b7e9-bb882f168707" providerId="ADAL" clId="{FE9DFF45-01DC-45CC-A80A-B50597210401}" dt="2026-01-27T09:19:35.685" v="13" actId="404"/>
          <ac:spMkLst>
            <pc:docMk/>
            <pc:sldMk cId="2820332904" sldId="580"/>
            <ac:spMk id="4" creationId="{0AA59405-2C00-D281-DA2C-55E0950F0113}"/>
          </ac:spMkLst>
        </pc:spChg>
      </pc:sldChg>
      <pc:sldChg chg="modSp mod">
        <pc:chgData name="Alexander Deliukov" userId="d5fda0f2-1d08-4016-b7e9-bb882f168707" providerId="ADAL" clId="{FE9DFF45-01DC-45CC-A80A-B50597210401}" dt="2026-01-27T09:19:45.366" v="16" actId="1076"/>
        <pc:sldMkLst>
          <pc:docMk/>
          <pc:sldMk cId="1488494387" sldId="581"/>
        </pc:sldMkLst>
        <pc:spChg chg="mod">
          <ac:chgData name="Alexander Deliukov" userId="d5fda0f2-1d08-4016-b7e9-bb882f168707" providerId="ADAL" clId="{FE9DFF45-01DC-45CC-A80A-B50597210401}" dt="2026-01-27T09:19:45.366" v="16" actId="1076"/>
          <ac:spMkLst>
            <pc:docMk/>
            <pc:sldMk cId="1488494387" sldId="581"/>
            <ac:spMk id="4" creationId="{C5932F96-E1CE-29F1-73E1-EFFE23DACA81}"/>
          </ac:spMkLst>
        </pc:spChg>
      </pc:sldChg>
      <pc:sldChg chg="modSp mod">
        <pc:chgData name="Alexander Deliukov" userId="d5fda0f2-1d08-4016-b7e9-bb882f168707" providerId="ADAL" clId="{FE9DFF45-01DC-45CC-A80A-B50597210401}" dt="2026-01-27T09:19:48.971" v="18" actId="404"/>
        <pc:sldMkLst>
          <pc:docMk/>
          <pc:sldMk cId="3157460652" sldId="582"/>
        </pc:sldMkLst>
        <pc:spChg chg="mod">
          <ac:chgData name="Alexander Deliukov" userId="d5fda0f2-1d08-4016-b7e9-bb882f168707" providerId="ADAL" clId="{FE9DFF45-01DC-45CC-A80A-B50597210401}" dt="2026-01-27T09:19:48.971" v="18" actId="404"/>
          <ac:spMkLst>
            <pc:docMk/>
            <pc:sldMk cId="3157460652" sldId="582"/>
            <ac:spMk id="29" creationId="{4ECDE187-04E2-45C2-AB71-3163282F7484}"/>
          </ac:spMkLst>
        </pc:spChg>
        <pc:spChg chg="mod">
          <ac:chgData name="Alexander Deliukov" userId="d5fda0f2-1d08-4016-b7e9-bb882f168707" providerId="ADAL" clId="{FE9DFF45-01DC-45CC-A80A-B50597210401}" dt="2026-01-27T09:19:48.971" v="18" actId="404"/>
          <ac:spMkLst>
            <pc:docMk/>
            <pc:sldMk cId="3157460652" sldId="582"/>
            <ac:spMk id="41" creationId="{D9C87595-16A2-4A0F-9DBB-4AF40FA3BA2C}"/>
          </ac:spMkLst>
        </pc:spChg>
        <pc:spChg chg="mod">
          <ac:chgData name="Alexander Deliukov" userId="d5fda0f2-1d08-4016-b7e9-bb882f168707" providerId="ADAL" clId="{FE9DFF45-01DC-45CC-A80A-B50597210401}" dt="2026-01-27T09:19:48.971" v="18" actId="404"/>
          <ac:spMkLst>
            <pc:docMk/>
            <pc:sldMk cId="3157460652" sldId="582"/>
            <ac:spMk id="49" creationId="{E8F01505-D47E-4B07-82B8-EC043F5EC813}"/>
          </ac:spMkLst>
        </pc:spChg>
        <pc:spChg chg="mod">
          <ac:chgData name="Alexander Deliukov" userId="d5fda0f2-1d08-4016-b7e9-bb882f168707" providerId="ADAL" clId="{FE9DFF45-01DC-45CC-A80A-B50597210401}" dt="2026-01-27T09:19:48.971" v="18" actId="404"/>
          <ac:spMkLst>
            <pc:docMk/>
            <pc:sldMk cId="3157460652" sldId="582"/>
            <ac:spMk id="60" creationId="{DB6D982A-54DA-4FCC-9383-F91FC1E1D9CE}"/>
          </ac:spMkLst>
        </pc:spChg>
      </pc:sldChg>
      <pc:sldChg chg="modSp">
        <pc:chgData name="Alexander Deliukov" userId="d5fda0f2-1d08-4016-b7e9-bb882f168707" providerId="ADAL" clId="{FE9DFF45-01DC-45CC-A80A-B50597210401}" dt="2026-01-27T09:18:51.671" v="4"/>
        <pc:sldMkLst>
          <pc:docMk/>
          <pc:sldMk cId="628268034" sldId="583"/>
        </pc:sldMkLst>
        <pc:spChg chg="mod">
          <ac:chgData name="Alexander Deliukov" userId="d5fda0f2-1d08-4016-b7e9-bb882f168707" providerId="ADAL" clId="{FE9DFF45-01DC-45CC-A80A-B50597210401}" dt="2026-01-27T09:18:51.671" v="4"/>
          <ac:spMkLst>
            <pc:docMk/>
            <pc:sldMk cId="628268034" sldId="583"/>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Επεξεργασία στυλ κειμένου</a:t>
            </a:r>
          </a:p>
          <a:p>
            <a:pPr lvl="1"/>
            <a:r>
              <a:rPr lang="ko-KR" altLang="en-US"/>
              <a:t>Δεύτερο επίπεδο</a:t>
            </a:r>
          </a:p>
          <a:p>
            <a:pPr lvl="2"/>
            <a:r>
              <a:rPr lang="ko-KR" altLang="en-US"/>
              <a:t>Τρίτο επίπεδο</a:t>
            </a:r>
          </a:p>
          <a:p>
            <a:pPr lvl="3"/>
            <a:r>
              <a:rPr lang="ko-KR" altLang="en-US"/>
              <a:t>Τέταρτο επίπεδο</a:t>
            </a:r>
          </a:p>
          <a:p>
            <a:pPr lvl="4"/>
            <a:r>
              <a:rPr lang="ko-KR" altLang="en-US"/>
              <a:t>Πέμπτο επίπεδο</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indeurope.org/about-wind/wind-basics/" TargetMode="External"/><Relationship Id="rId7" Type="http://schemas.openxmlformats.org/officeDocument/2006/relationships/hyperlink" Target="https://www.sciencedirect.com/science/article/pii/S136403212200017X"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windsystemsmag.com/harnessing-ai-for-strategic-advantage-in-wind-energy/" TargetMode="External"/><Relationship Id="rId5" Type="http://schemas.openxmlformats.org/officeDocument/2006/relationships/hyperlink" Target="https://www.gwec.net/reports/globalwindreport" TargetMode="External"/><Relationship Id="rId4" Type="http://schemas.openxmlformats.org/officeDocument/2006/relationships/hyperlink" Target="https://energy.ec.europa.eu/topics/renewable-energy/eu-wind-energy_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ergy.ec.europa.eu/topics/renewable-energy/solar-energy_e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smart-cities-marketplace.ec.europa.eu/news-and-events/news/2024/updated-solution-booklet-pv-and-battery" TargetMode="External"/><Relationship Id="rId5" Type="http://schemas.openxmlformats.org/officeDocument/2006/relationships/hyperlink" Target="https://www.irena.org/Energy-Transition/Technology/Energy-Storage" TargetMode="External"/><Relationship Id="rId4" Type="http://schemas.openxmlformats.org/officeDocument/2006/relationships/hyperlink" Target="https://www.alphaess.com/the-ultimate-guide-to-energy-storage-terminology:-key-terms-and-concepts-explained"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ojusolar.co.uk/case-studies/tesla-powerwal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weforum.org/stories/2023/05/renewable-energy-incentives-households-countrie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every1.energy/learning-materials" TargetMode="External"/><Relationship Id="rId4" Type="http://schemas.openxmlformats.org/officeDocument/2006/relationships/hyperlink" Target="https://www.open.edu/openlearncreate/course/index.php?categoryid=1459"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flickr.com/photos/149368236@N06/33496772910/in/photolist-T2ZHzq-fGwupJ-Bkg5jr-2mtYgB5-2mu896t-q3WFYk-xNEiCZ-2osVkot-q1QC4S-2ij1mQ5-7E1YnV-2oikYa5-2pxqmEQ-2osVrKB-2osStGV-7VvsXg-Ky81jR-Af3ujk-2osWmcZ-nMf2gx-nv3mkn-qauZzM-2nMZ8xQ-tQkUUB-SobJBe-2osSwi1-2bbxqbS-defSCN-dj4r3g-T2ZH9f-7atCb1-Ap6LRH-mfKkMF-CbHjdX-2osXHv2-yt2MdK-2osSusc-2o694Xz-2osSwsV-2njE86c-2osXsvz-zisew3-8188pD-z4eJK6-EkGvDN-2osVt8M-dj4rkX-q1QBYG-2osSBFq-2oDiED2"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2.0/" TargetMode="External"/><Relationship Id="rId12" Type="http://schemas.openxmlformats.org/officeDocument/2006/relationships/hyperlink" Target="https://www.flickr.com/photos/rjw1/6702740359/in/photolist-Dv28A-6QpueS-okTA-5UjCyB-bdiibX-4YHDDh-4u6NSr-4ZKdjS-gJcqG7-7Jknc2-aFkUG4-6wbE7B-8RFNTi-6Cj1cF-dd8Jxm-uEJ6H1-2e8kgN9-5TXvNe-x1rBd-oA9KZk-hpDY2-9c1DLX-eJ2PR-qkFVKE-7VfUWJ-h95ZT-8QzRTc-9R17Eo-3ppN9-89SyN4-8PD7n4-9Z5f1L-9p1XzW-o74fzs-6bRLLQ-gZMLcb-4n25fT-cjg6hN-WXJM89-9Rr7Z4-6aUxEF-ebNYMA-6NuwyV-bmLYnG-4CCfd9-6bNKEz-9pTg2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flickr.com/photos/bookishjulia/5170384132/in/photolist-8STz51-EjSV9-vLDsz-axnVcw-4pX7VT-mPZGv-4tbBXc-9qNAPa-p2Aysz-4zVATz-9puybw-fnHA8h-a6goGs-cBJu1q-uMJCA-9x37XH-24zEkEv-2ndp8Dy-52oobZ-6ip2AG-fJNLe-9kp6aT-bgJoyi-ibijD-5SQhC-B52MXw-48h5Hn-dMBoC5-oYjXVe-VDchtg-81EvDV-eGHVE5-4cxRZg-oDnEQc-e92Th3-e92Ts3-e8We6x-e92Tny-RF5xuc-8GyFnS-bqL272-8rc2mH-8rc26T-8rc1Uk-8F3Qca-bDFnxh-ec498p-4qnNLn-8rf9kG-8F6QWN" TargetMode="External"/><Relationship Id="rId11"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78304219@N06/47971206747/in/photolist-pcnk82-oUQN9Q-pcbL79-oUNNYX-2g63Ytv-2pYmyp5-2oPVvN3-2okjdDX-bv7HCM-bv7D2D-bv7Fck-bv7y8p-bv7KxM-bv7z2H-bv7AnV-bv7Rbn-bv7MfH-bv7PGc-bv7J9K-bv7BGc-dhcrhL-bv7CrX-ipCCsr-ipCmPp-ipCVLX-ipCnQb-ipCipD-ipCqgn-ipCqdh-ipD6B6-ipCVBh-ipBS98-ipCGSR-ipCFko-ipBPqH-2o9vzXG-ipC1e6-ipBYGs-ipCP2e-ipCxmC-ipCaMz-ipDESK-ipCbFh-ipCwdq-ipCAi8-ipBVSQ-ipCJ61-ipDziZ-ipDtiT-ipCr83" TargetMode="External"/><Relationship Id="rId4" Type="http://schemas.openxmlformats.org/officeDocument/2006/relationships/hyperlink" Target="https://www.flickr.com/photos/yanrf/1408711192/in/photolist-39u1L1-4APB4-e6CGTw-dHvtNv-6hdKsq-pUUqXC-qu62Qk-Zr5dpr-9qDWdY-ntxC6e-oLHdEZ-2k64EEA-fUMosn-oLYSA2-8YXGCD-nU75Kf-bmpkZL-ntxC76-cd6kkQ-2xH1Sh-7WBLGb-6uEWWT-j7s6pF-axm1xx-4dyUdy-7S4dnp-5mEP5H-kGEMC9-CwfhL-9pC3DW-o99T5-6tKZcz-3K92tp-eAeBk-87DwDi-gyTMT-61YBV8-o99Bq-86nz8c-4grCAG-NbXxp-bBLECL-FRVWR3-dHCMz1-LtwHM9-Lww2oK-bVQ3Jr-68wbLC-34tqJZ-phyqDt" TargetMode="External"/><Relationship Id="rId9" Type="http://schemas.openxmlformats.org/officeDocument/2006/relationships/hyperlink" Target="https://creativecommons.org/licenses/by/2.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ea.org/reports/global-ev-outlook-2025" TargetMode="External"/><Relationship Id="rId7" Type="http://schemas.openxmlformats.org/officeDocument/2006/relationships/hyperlink" Target="https://alternative-fuels-observatory.ec.europa.eu/sites/default/files/document-files/2024-05/Charging_ahead_Accelerating_the_roll-out_of_EU_electric_vehicle_charging_infrastructure.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alternative-fuels-observatory.ec.europa.eu/general-information/news/eafo-analysis-trends-ev-charging-infrastructure-across-europe" TargetMode="External"/><Relationship Id="rId5" Type="http://schemas.openxmlformats.org/officeDocument/2006/relationships/hyperlink" Target="https://alternative-fuels-observatory.ec.europa.eu/general-information/news" TargetMode="External"/><Relationship Id="rId4" Type="http://schemas.openxmlformats.org/officeDocument/2006/relationships/hyperlink" Target="https://www.acea.auto/press-release/electric-cars-eu-needs-8-times-more-charging-points-per-year-by-2030-to-meet-co2-targe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Βασικές έννοιες της ψηφιακής ενέργειας </a:t>
            </a:r>
            <a:r>
              <a:rPr lang="en-US" altLang="ko-KR" sz="1200" dirty="0">
                <a:solidFill>
                  <a:schemeClr val="tx2"/>
                </a:solidFill>
                <a:cs typeface="Arial" panose="020B0604020202020204" pitchFamily="34" charset="0"/>
              </a:rPr>
              <a:t>για δημοσιογράφους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Το έργο αυτό έχει λάβει χρηματοδότηση από το πρόγραμμα «Ορίζοντας» της Ευρωπαϊκής Ένωσης για την έρευνα και την καινοτομία (2021-2027) στο πλαίσιο της συμφωνίας επιχορήγησης αριθ. 101075596. Η ευθύνη για το περιεχόμενο αυτού του υλικού βαρύνει αποκλειστικά το έργο Every1 και δεν αντανακλά απαραίτητα την άποψη της Ευρωπαϊκής Ένωσης. Η παρουσίαση διαθέτει άδεια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εκτός εάν ορίζεται διαφορετικά. </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5017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Μετατροπή του ανέμου σε ηλεκτρική ενέργεια: Βασικά στοιχεία και πληροφορίες </a:t>
            </a:r>
          </a:p>
          <a:p>
            <a:pPr latinLnBrk="0"/>
            <a:r>
              <a:rPr lang="en-GB" sz="1200" dirty="0">
                <a:solidFill>
                  <a:srgbClr val="2B2C30"/>
                </a:solidFill>
              </a:rPr>
              <a:t>Η αιολική ενέργεια είναι μία από τις ταχύτερα αναπτυσσόμενες ανανεώσιμες πηγές ενέργειας, συμβάλλοντας στη μείωση της εξάρτησης από τα ορυκτά καύσιμα. Οι ανεμογεννήτριες μετατρέπουν την κινητική ενέργεια (κίνηση) του ανέμου σε ηλεκτρική ενέργεια. Οι ανεμογεννήτριες προσφέρουν μια καθαρή και επεκτάσιμη ενεργειακή λύση. </a:t>
            </a:r>
          </a:p>
          <a:p>
            <a:pPr latinLnBrk="0"/>
            <a:endParaRPr lang="en-GB" sz="1200" dirty="0">
              <a:solidFill>
                <a:srgbClr val="2B2C30"/>
              </a:solidFill>
            </a:endParaRPr>
          </a:p>
          <a:p>
            <a:r>
              <a:rPr lang="en-GB" sz="1200" dirty="0">
                <a:solidFill>
                  <a:srgbClr val="2B2C30"/>
                </a:solidFill>
              </a:rPr>
              <a:t>Οι ανεμογεννήτριες δεν μπορούν να παράγουν ενέργεια χωρίς άνεμο, αλλά η αποθήκευση ενέργειας και η ενσωμάτωση στο δίκτυο συμβάλλουν στη διατήρηση του εφοδιασμού με ηλεκτρική ενέργεια. </a:t>
            </a:r>
          </a:p>
          <a:p>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Εξερευνήστε </a:t>
            </a:r>
            <a:r>
              <a:rPr lang="en-GB" sz="1200" dirty="0">
                <a:solidFill>
                  <a:srgbClr val="2B2C30"/>
                </a:solidFill>
                <a:hlinkClick r:id="rId3"/>
              </a:rPr>
              <a:t>τα βασικά στοιχεία της αιολικής ενέργειας </a:t>
            </a:r>
            <a:r>
              <a:rPr lang="en-GB" sz="1200" dirty="0">
                <a:solidFill>
                  <a:srgbClr val="2B2C30"/>
                </a:solidFill>
              </a:rPr>
              <a:t>της Wind Europe</a:t>
            </a:r>
          </a:p>
          <a:p>
            <a:pPr marL="342900" indent="-342900">
              <a:buFont typeface="Arial" panose="020B0604020202020204" pitchFamily="34" charset="0"/>
              <a:buChar char="•"/>
            </a:pPr>
            <a:r>
              <a:rPr lang="en-GB" sz="1200" dirty="0">
                <a:solidFill>
                  <a:srgbClr val="2B2C30"/>
                </a:solidFill>
              </a:rPr>
              <a:t>Διαβάστε πώς η Ευρώπη είναι </a:t>
            </a:r>
            <a:r>
              <a:rPr lang="en-GB" sz="1200" dirty="0">
                <a:solidFill>
                  <a:srgbClr val="2B2C30"/>
                </a:solidFill>
                <a:hlinkClick r:id="rId4"/>
              </a:rPr>
              <a:t>ηγέτης στην αιολική ενέργεια</a:t>
            </a:r>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Διαβάστε την </a:t>
            </a:r>
            <a:r>
              <a:rPr lang="en-GB" sz="1200" dirty="0">
                <a:solidFill>
                  <a:srgbClr val="2B2C30"/>
                </a:solidFill>
                <a:hlinkClick r:id="rId5"/>
              </a:rPr>
              <a:t>Παγκόσμια Έκθεση για την Αιολική Ενέργεια 2025</a:t>
            </a:r>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Εξερευνήστε πώς </a:t>
            </a:r>
            <a:r>
              <a:rPr lang="en-GB" sz="1200" dirty="0">
                <a:solidFill>
                  <a:srgbClr val="2B2C30"/>
                </a:solidFill>
                <a:hlinkClick r:id="rId6"/>
              </a:rPr>
              <a:t>η τεχνητή νοημοσύνη (AI) μπορεί να υποστηρίξει την αιολική ενέργεια</a:t>
            </a:r>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Μάθετε πώς μπορούμε </a:t>
            </a:r>
            <a:r>
              <a:rPr lang="en-GB" sz="1200" dirty="0">
                <a:solidFill>
                  <a:srgbClr val="2B2C30"/>
                </a:solidFill>
                <a:hlinkClick r:id="rId7"/>
              </a:rPr>
              <a:t>να ελαχιστοποιήσουμε τον περιβαλλοντικό αντίκτυπο των ανεμογεννητριών</a:t>
            </a:r>
            <a:endParaRPr lang="en-GB" sz="1200" dirty="0">
              <a:solidFill>
                <a:srgbClr val="2B2C30"/>
              </a:solidFill>
            </a:endParaRPr>
          </a:p>
          <a:p>
            <a:endParaRPr lang="en-GB" sz="1200" dirty="0">
              <a:solidFill>
                <a:srgbClr val="2B2C30"/>
              </a:solidFill>
              <a:ea typeface="Calibri"/>
              <a:cs typeface="Calibri"/>
            </a:endParaRPr>
          </a:p>
          <a:p>
            <a:endParaRPr lang="en-GB" dirty="0"/>
          </a:p>
          <a:p>
            <a:endParaRPr lang="en-GB" dirty="0"/>
          </a:p>
          <a:p>
            <a:r>
              <a:rPr lang="en-GB" dirty="0"/>
              <a:t>https://windeurope.org/about-wind/wind-basics/</a:t>
            </a:r>
          </a:p>
          <a:p>
            <a:r>
              <a:rPr lang="en-GB" dirty="0" err="1"/>
              <a:t>https://energy.ec.europa.eu/topics/renewable-energy/eu-wind-energy_en</a:t>
            </a:r>
            <a:endParaRPr lang="en-GB" dirty="0"/>
          </a:p>
          <a:p>
            <a:r>
              <a:rPr lang="en-GB" dirty="0" err="1"/>
              <a:t>https://www.gwec.net/reports/globalwindreport</a:t>
            </a:r>
            <a:endParaRPr lang="en-GB" dirty="0"/>
          </a:p>
          <a:p>
            <a:r>
              <a:rPr lang="en-GB" dirty="0"/>
              <a:t>https://www.windsystemsmag.com/harnessing-ai-for-strategic-advantage-in-wind-energy/</a:t>
            </a:r>
          </a:p>
          <a:p>
            <a:r>
              <a:rPr lang="en-GB" dirty="0"/>
              <a:t>https://www.sciencedirect.com/science/article/pii/S136403212200017X</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34700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Κατανόηση της αποθήκευσης ηλιακής ενέργειας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Έχετε αναρωτηθεί ποτέ τι συμβαίνει όταν ο ήλιος δεν λάμπει;</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05404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Κατανόηση της αποθήκευσης ηλιακής ενέργειας: Βασική ορολογία</a:t>
            </a:r>
            <a:endParaRPr lang="en-US" sz="1050" kern="1200" dirty="0">
              <a:solidFill>
                <a:schemeClr val="bg1"/>
              </a:solidFill>
              <a:latin typeface="+mn-lt"/>
              <a:ea typeface="+mn-ea"/>
              <a:cs typeface="+mn-cs"/>
            </a:endParaRPr>
          </a:p>
          <a:p>
            <a:pPr lvl="0" latinLnBrk="0"/>
            <a:r>
              <a:rPr lang="en-US" sz="1200" b="1" dirty="0">
                <a:ea typeface="Public Sans"/>
                <a:cs typeface="Public Sans"/>
                <a:sym typeface="Public Sans"/>
              </a:rPr>
              <a:t>Σύστημα αποθήκευσης ενέργειας (ESS)</a:t>
            </a:r>
            <a:r>
              <a:rPr lang="en-US" sz="1200" dirty="0">
                <a:ea typeface="Public Sans"/>
                <a:cs typeface="Public Sans"/>
                <a:sym typeface="Public Sans"/>
              </a:rPr>
              <a:t>: Τεχνολογία που αποθηκεύει ηλεκτρική ενέργεια για μελλοντική χρήση, συμβάλλοντας στην εξισορρόπηση της προσφοράς </a:t>
            </a:r>
            <a:r>
              <a:rPr lang="en-GB" sz="1200" noProof="0" dirty="0">
                <a:ea typeface="Public Sans"/>
                <a:cs typeface="Public Sans"/>
                <a:sym typeface="Public Sans"/>
              </a:rPr>
              <a:t>και της ζήτησης, στη βελτιστοποίηση της χρήσης ενέργειας και στη βελτίωση της αξιοπιστίας του δικτύου.</a:t>
            </a:r>
          </a:p>
          <a:p>
            <a:pPr lvl="0" latinLnBrk="0"/>
            <a:endParaRPr lang="en-US" sz="1200" dirty="0">
              <a:ea typeface="Public Sans"/>
              <a:cs typeface="Public Sans"/>
              <a:sym typeface="Public Sans"/>
            </a:endParaRPr>
          </a:p>
          <a:p>
            <a:pPr lvl="0" latinLnBrk="0"/>
            <a:r>
              <a:rPr lang="en-US" sz="1200" b="1" dirty="0">
                <a:ea typeface="Public Sans"/>
                <a:cs typeface="Public Sans"/>
                <a:sym typeface="Public Sans"/>
              </a:rPr>
              <a:t>Αυτοκατανάλωση</a:t>
            </a:r>
            <a:r>
              <a:rPr lang="en-US" sz="1200" dirty="0">
                <a:ea typeface="Public Sans"/>
                <a:cs typeface="Public Sans"/>
                <a:sym typeface="Public Sans"/>
              </a:rPr>
              <a:t>: Χρήση ενέργειας που παράγεται από ανανεώσιμες πηγές απευθείας εντός της ιδιοκτησίας, ενισχύοντας την ενεργειακή ανεξαρτησία και την εξοικονόμηση ενέργειας, αποφεύγοντας την εξαγωγή στο δίκτυο.</a:t>
            </a:r>
          </a:p>
          <a:p>
            <a:pPr lvl="0" latinLnBrk="0"/>
            <a:endParaRPr lang="en-US" sz="1200" dirty="0">
              <a:ea typeface="Public Sans"/>
              <a:cs typeface="Public Sans"/>
              <a:sym typeface="Public Sans"/>
            </a:endParaRPr>
          </a:p>
          <a:p>
            <a:pPr lvl="0" latinLnBrk="0"/>
            <a:r>
              <a:rPr lang="en-US" sz="1200" b="1" dirty="0">
                <a:ea typeface="Public Sans"/>
                <a:cs typeface="Public Sans"/>
                <a:sym typeface="Public Sans"/>
              </a:rPr>
              <a:t>Έξυπνη αποθήκευση ενέργειας</a:t>
            </a:r>
            <a:r>
              <a:rPr lang="en-US" sz="1200" dirty="0">
                <a:ea typeface="Public Sans"/>
                <a:cs typeface="Public Sans"/>
                <a:sym typeface="Public Sans"/>
              </a:rPr>
              <a:t>: Ενίσχυση της παρακολούθησης, βελτίωση της διαχείρισης και αύξηση της αποδοτικότητας με τη χρήση προηγμένων τεχνολογιών όπως το Διαδίκτυο των Πραγμάτων (IoT) και η Τεχνητή Νοημοσύνη (AI).</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89785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Κατανόηση της αποθήκευσης ηλιακής ενέργειας: Βασικά στοιχεία και πληροφορίες </a:t>
            </a:r>
            <a:endParaRPr lang="en-US" sz="1050" dirty="0">
              <a:solidFill>
                <a:schemeClr val="bg1"/>
              </a:solidFill>
            </a:endParaRPr>
          </a:p>
          <a:p>
            <a:pPr lvl="0" latinLnBrk="0"/>
            <a:r>
              <a:rPr lang="en-US" sz="1200" dirty="0">
                <a:ea typeface="Public Sans"/>
                <a:cs typeface="Public Sans"/>
                <a:sym typeface="Public Sans"/>
              </a:rPr>
              <a:t>Τα συστήματα ηλιακής ενέργειας μπορούν να χρησιμοποιούν μπαταρίες αποθήκευσης για την παροχή ηλεκτρικού ρεύματος όταν δεν υπάρχει ηλιακή ακτινοβολία. Κατά τη διάρκεια της ημέρας, οι ηλιακοί συλλέκτες παράγουν ηλεκτρική ενέργεια και η πλεονάζουσα ενέργεια αποθηκεύεται σε μπαταρίες για μελλοντική χρήση.</a:t>
            </a:r>
          </a:p>
          <a:p>
            <a:pPr lvl="0" latinLnBrk="0"/>
            <a:endParaRPr lang="en-US" sz="1200" dirty="0">
              <a:ea typeface="Public Sans"/>
              <a:cs typeface="Public Sans"/>
              <a:sym typeface="Public Sans"/>
            </a:endParaRPr>
          </a:p>
          <a:p>
            <a:pPr lvl="0" latinLnBrk="0"/>
            <a:r>
              <a:rPr lang="en-US" sz="1200" dirty="0">
                <a:ea typeface="Public Sans"/>
                <a:cs typeface="Public Sans"/>
                <a:sym typeface="Public Sans"/>
              </a:rPr>
              <a:t>Οι πιο συνηθισμένες τεχνολογίες μπαταριών για την αποθήκευση ηλιακής ενέργειας περιλαμβάνουν τις μπαταρίες ιόντων λιθίου (που χρησιμοποιούνται στο Tesla Powerwall και σε άλλες λύσεις αποθήκευσης για οικιακή χρήση) και τις μπαταρίες μολύβδου-οξέος (φθηνότερες αλλά λιγότερο αποδοτικές και με μικρότερη διάρκεια ζωής).</a:t>
            </a:r>
          </a:p>
          <a:p>
            <a:pPr lvl="0" latinLnBrk="0"/>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Η Ευρωπαϊκή Επιτροπή παρέχει μια </a:t>
            </a:r>
            <a:r>
              <a:rPr lang="en-US" sz="1200" dirty="0">
                <a:ea typeface="Public Sans"/>
                <a:cs typeface="Public Sans"/>
                <a:sym typeface="Public Sans"/>
                <a:hlinkClick r:id="rId3"/>
              </a:rPr>
              <a:t>ολοκληρωμένη επισκόπηση της ηλιακής ενέργειας στην Ευρώπη</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Εξερευνήστε </a:t>
            </a:r>
            <a:r>
              <a:rPr lang="en-US" sz="1200" dirty="0">
                <a:ea typeface="Public Sans"/>
                <a:cs typeface="Public Sans"/>
                <a:sym typeface="Public Sans"/>
                <a:hlinkClick r:id="rId4"/>
              </a:rPr>
              <a:t>τον απόλυτο οδηγό για την ορολογία της αποθήκευσης ενέργειας </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Ο Διεθνής Οργανισμός Ανανεώσιμων Πηγών Ενέργειας (IRENA) παρέχει μια ενημέρωση σχετικά με </a:t>
            </a:r>
            <a:r>
              <a:rPr lang="en-US" sz="1200" dirty="0">
                <a:ea typeface="Public Sans"/>
                <a:cs typeface="Public Sans"/>
                <a:sym typeface="Public Sans"/>
                <a:hlinkClick r:id="rId5"/>
              </a:rPr>
              <a:t>την αποθήκευση ενέργειας</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Εξερευνήστε τον ρόλο των μπαταριών στην ψηφιακή ενεργειακή μετάβαση στο </a:t>
            </a:r>
            <a:r>
              <a:rPr lang="en-US" sz="1200" dirty="0">
                <a:ea typeface="Public Sans"/>
                <a:cs typeface="Public Sans"/>
                <a:sym typeface="Public Sans"/>
                <a:hlinkClick r:id="rId6"/>
              </a:rPr>
              <a:t>φυλλάδιο</a:t>
            </a:r>
            <a:r>
              <a:rPr lang="en-US" sz="1200" dirty="0">
                <a:ea typeface="Public Sans"/>
                <a:cs typeface="Public Sans"/>
                <a:sym typeface="Public Sans"/>
              </a:rPr>
              <a:t> της Ευρωπαϊκής Επιτροπής </a:t>
            </a:r>
            <a:r>
              <a:rPr lang="en-US" sz="1200" dirty="0">
                <a:ea typeface="Public Sans"/>
                <a:cs typeface="Public Sans"/>
                <a:sym typeface="Public Sans"/>
                <a:hlinkClick r:id="rId6"/>
              </a:rPr>
              <a:t>για τις φωτοβολταϊκές και τις μπαταρίες</a:t>
            </a:r>
            <a:endParaRPr lang="en-US" sz="1200" dirty="0">
              <a:ea typeface="Public Sans"/>
              <a:cs typeface="Public Sans"/>
              <a:sym typeface="Public Sans"/>
            </a:endParaRPr>
          </a:p>
          <a:p>
            <a:pPr lvl="0" latinLnBrk="0"/>
            <a:endParaRPr lang="en-US" sz="1200" dirty="0">
              <a:ea typeface="Public Sans"/>
              <a:cs typeface="Public Sans"/>
              <a:sym typeface="Public Sans"/>
            </a:endParaRPr>
          </a:p>
          <a:p>
            <a:endParaRPr lang="en-GB" dirty="0"/>
          </a:p>
          <a:p>
            <a:endParaRPr lang="en-GB" dirty="0"/>
          </a:p>
          <a:p>
            <a:r>
              <a:rPr lang="en-GB" dirty="0"/>
              <a:t>https://energy.ec.europa.eu/topics/renewable-energy/solar-energy_en</a:t>
            </a:r>
          </a:p>
          <a:p>
            <a:r>
              <a:rPr lang="en-GB" dirty="0"/>
              <a:t>https://www.alphaess.com/the-ultimate-guide-to-energy-storage-terminology:-key-terms-and-concepts-explained</a:t>
            </a:r>
          </a:p>
          <a:p>
            <a:r>
              <a:rPr lang="en-GB" dirty="0"/>
              <a:t>https://www.irena.org/Energy-Transition/Technology/Energy-Storage</a:t>
            </a:r>
          </a:p>
          <a:p>
            <a:r>
              <a:rPr lang="en-GB" dirty="0"/>
              <a:t>https://smart-cities-marketplace.ec.europa.eu/news-and-events/news/2024/updated-solution-booklet-pv-and-battery</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80923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Μερικές πρακτικές συμβουλές για την επικοινωνία με το κοινό </a:t>
            </a:r>
            <a:endParaRPr lang="en-US" sz="1050" kern="1200" dirty="0">
              <a:solidFill>
                <a:schemeClr val="bg1"/>
              </a:solidFill>
              <a:latin typeface="+mn-lt"/>
              <a:ea typeface="+mn-ea"/>
              <a:cs typeface="+mn-cs"/>
            </a:endParaRPr>
          </a:p>
          <a:p>
            <a:pPr marL="342900" indent="-342900" latinLnBrk="0">
              <a:lnSpc>
                <a:spcPct val="150000"/>
              </a:lnSpc>
              <a:buFont typeface="Arial" panose="020B0604020202020204" pitchFamily="34" charset="0"/>
              <a:buChar char="•"/>
            </a:pPr>
            <a:r>
              <a:rPr lang="en-GB" sz="1200" dirty="0">
                <a:solidFill>
                  <a:srgbClr val="2B2C30"/>
                </a:solidFill>
              </a:rPr>
              <a:t>Χρησιμοποιήστε </a:t>
            </a:r>
            <a:r>
              <a:rPr lang="en-GB" sz="1200" dirty="0">
                <a:solidFill>
                  <a:srgbClr val="000066"/>
                </a:solidFill>
                <a:hlinkClick r:id="rId3">
                  <a:extLst>
                    <a:ext uri="{A12FA001-AC4F-418D-AE19-62706E023703}">
                      <ahyp:hlinkClr xmlns:ahyp="http://schemas.microsoft.com/office/drawing/2018/hyperlinkcolor" val="tx"/>
                    </a:ext>
                  </a:extLst>
                </a:hlinkClick>
              </a:rPr>
              <a:t>παραδείγματα από τον πραγματικό κόσμο.</a:t>
            </a:r>
          </a:p>
          <a:p>
            <a:pPr marL="342900" indent="-342900" latinLnBrk="0">
              <a:lnSpc>
                <a:spcPct val="150000"/>
              </a:lnSpc>
              <a:buFont typeface="Arial" panose="020B0604020202020204" pitchFamily="34" charset="0"/>
              <a:buChar char="•"/>
            </a:pPr>
            <a:r>
              <a:rPr lang="en-GB" sz="1200" dirty="0">
                <a:solidFill>
                  <a:srgbClr val="2B2C30"/>
                </a:solidFill>
              </a:rPr>
              <a:t>Εξηγήστε τους τεχνικούς όρους με απλές αναλογίες (π.χ.: «Μια ηλιακή μπαταρία λειτουργεί όπως μια τροφοδοτική μονάδα για το κινητό σας τηλέφωνο, αλλά σε κλίμακα οικιακής χρήσης»).</a:t>
            </a:r>
            <a:endParaRPr lang="en-GB" sz="1200" dirty="0"/>
          </a:p>
          <a:p>
            <a:pPr marL="342900" indent="-342900" latinLnBrk="0">
              <a:lnSpc>
                <a:spcPct val="150000"/>
              </a:lnSpc>
              <a:buFont typeface="Arial" panose="020B0604020202020204" pitchFamily="34" charset="0"/>
              <a:buChar char="•"/>
            </a:pPr>
            <a:r>
              <a:rPr lang="en-GB" sz="1200" dirty="0">
                <a:solidFill>
                  <a:srgbClr val="000066"/>
                </a:solidFill>
                <a:hlinkClick r:id="rId4">
                  <a:extLst>
                    <a:ext uri="{A12FA001-AC4F-418D-AE19-62706E023703}">
                      <ahyp:hlinkClr xmlns:ahyp="http://schemas.microsoft.com/office/drawing/2018/hyperlinkcolor" val="tx"/>
                    </a:ext>
                  </a:extLst>
                </a:hlinkClick>
              </a:rPr>
              <a:t>Συγκρίνετε την εξοικονόμηση κόστους και τα κίνητρα για τη χρήση ανανεώσιμων πηγών ενέργειας σε διαφορετικές χώρες.</a:t>
            </a:r>
          </a:p>
          <a:p>
            <a:endParaRPr lang="en-GB" dirty="0"/>
          </a:p>
          <a:p>
            <a:endParaRPr lang="en-GB" dirty="0"/>
          </a:p>
          <a:p>
            <a:r>
              <a:rPr lang="en-GB" dirty="0"/>
              <a:t>https://www.jojusolar.co.uk/case-studies/tesla-powerwall/</a:t>
            </a:r>
          </a:p>
          <a:p>
            <a:r>
              <a:rPr lang="en-GB" dirty="0"/>
              <a:t>https://www.weforum.org/stories/2023/05/renewable-energy-incentives-households-countries/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630435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Επόμενα βήματα</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Αν θέλετε να μάθετε περισσότερα για την ψηφιοποίηση της ενέργειας, μπορεί να σας φανούν χρήσιμες οι παρακάτω πηγές: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ea typeface="맑은 고딕"/>
              </a:rPr>
              <a:t>Απομυθοποιήστε ορισμένους μύθους σχετικά με την ψηφιοποίηση της ενέργειας στο άρθρο της Every1 </a:t>
            </a:r>
            <a:r>
              <a:rPr lang="en-GB" sz="1200" i="1" noProof="0" dirty="0">
                <a:solidFill>
                  <a:srgbClr val="373737"/>
                </a:solidFill>
                <a:ea typeface="맑은 고딕"/>
                <a:hlinkClick r:id="rId3"/>
              </a:rPr>
              <a:t>«Μύθοι για την ενέργεια: Πραγματικότητα ή φαντασία</a:t>
            </a:r>
            <a:r>
              <a:rPr lang="en-GB" sz="1200" noProof="0" dirty="0">
                <a:solidFill>
                  <a:srgbClr val="373737"/>
                </a:solidFill>
                <a:ea typeface="맑은 고딕"/>
              </a:rPr>
              <a: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Εξετάστε σε βάθος την ενεργειακή ασφάλεια στο άρθρο της Every1 </a:t>
            </a:r>
            <a:r>
              <a:rPr lang="en-US" altLang="ko-KR" sz="1200" i="1" dirty="0">
                <a:solidFill>
                  <a:srgbClr val="373737"/>
                </a:solidFill>
                <a:hlinkClick r:id="rId3"/>
              </a:rPr>
              <a:t>«Κυβερνοασφάλεια: μύθοι για την ψηφιακή ενέργεια... καταρρίπτονται!».</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Δείτε τη σειρά σύντομων μαθημάτων </a:t>
            </a:r>
            <a:r>
              <a:rPr lang="en-GB" sz="1200" i="1" noProof="0" dirty="0">
                <a:solidFill>
                  <a:srgbClr val="373737"/>
                </a:solidFill>
                <a:hlinkClick r:id="rId4"/>
              </a:rPr>
              <a:t>Digital Energy Essentials </a:t>
            </a:r>
            <a:r>
              <a:rPr lang="en-GB" sz="1200" noProof="0" dirty="0">
                <a:solidFill>
                  <a:srgbClr val="373737"/>
                </a:solidFill>
              </a:rPr>
              <a:t>της Every1 σχετικά με την ψηφιοποίηση της ενέργειας.</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5"/>
              </a:rPr>
              <a:t>Μάθετε περισσότερα για τα εκπαιδευτικά υλικά του προγράμματος Every1.</a:t>
            </a:r>
            <a:endParaRPr lang="ko-KR" altLang="en-US" sz="1200" dirty="0">
              <a:solidFill>
                <a:srgbClr val="373737"/>
              </a:solidFill>
            </a:endParaRPr>
          </a:p>
          <a:p>
            <a:endParaRPr lang="en-GB" dirty="0"/>
          </a:p>
          <a:p>
            <a:endParaRPr lang="en-GB" dirty="0"/>
          </a:p>
          <a:p>
            <a:endParaRPr lang="en-GB" dirty="0"/>
          </a:p>
          <a:p>
            <a:r>
              <a:rPr lang="en-GB" dirty="0"/>
              <a:t>https://www.open.edu/openlearncreate/course/view.php?id=17128 </a:t>
            </a:r>
          </a:p>
          <a:p>
            <a:r>
              <a:rPr lang="en-GB" dirty="0"/>
              <a:t>https://www.open.edu/openlearncreate/course/view.php?id=17128</a:t>
            </a:r>
          </a:p>
          <a:p>
            <a:r>
              <a:rPr lang="en-GB" dirty="0"/>
              <a:t>https://www.open.edu/openlearncreate/course/index.php?categoryid=1459</a:t>
            </a:r>
          </a:p>
          <a:p>
            <a:r>
              <a:rPr lang="en-GB" dirty="0"/>
              <a:t>https://every1.energy/learning-materials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523067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Ευχαριστίες</a:t>
            </a:r>
          </a:p>
          <a:p>
            <a:pPr latinLnBrk="0"/>
            <a:r>
              <a:rPr lang="en-GB" dirty="0"/>
              <a:t>Αυτή η παρουσίαση με τίτλο </a:t>
            </a:r>
            <a:r>
              <a:rPr lang="en-GB" i="1" dirty="0"/>
              <a:t>«Βασικές έννοιες της ψηφιακής ενέργειας για δημοσιογράφους» </a:t>
            </a:r>
            <a:r>
              <a:rPr lang="en-GB" dirty="0"/>
              <a:t>δημιουργήθηκε από το πρόγραμμα Every1 και διατίθεται υπό την άδεια </a:t>
            </a:r>
            <a:r>
              <a:rPr lang="en-GB" dirty="0">
                <a:hlinkClick r:id="rId3"/>
              </a:rPr>
              <a:t>CC BY-SA 4.0</a:t>
            </a:r>
            <a:r>
              <a:rPr lang="en-GB" dirty="0"/>
              <a:t>, εκτός αν ορίζεται διαφορετικά. </a:t>
            </a:r>
          </a:p>
          <a:p>
            <a:pPr latinLnBrk="0"/>
            <a:endParaRPr lang="en-GB" dirty="0"/>
          </a:p>
          <a:p>
            <a:pPr latinLnBrk="0"/>
            <a:r>
              <a:rPr lang="en-GB" dirty="0"/>
              <a:t>Οι εικόνες που χρησιμοποιούνται σε αυτή την παρουσίαση είναι οι εξής: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εξωφύλλου: Πηγή εικόνας: Προσαρμογή από </a:t>
            </a:r>
            <a:r>
              <a:rPr lang="en-US" dirty="0">
                <a:solidFill>
                  <a:schemeClr val="dk1"/>
                </a:solidFill>
                <a:ea typeface="Public Sans"/>
                <a:cs typeface="Public Sans"/>
                <a:sym typeface="Public Sans"/>
                <a:hlinkClick r:id="rId4"/>
              </a:rPr>
              <a:t>το Journalists on Duty </a:t>
            </a:r>
            <a:r>
              <a:rPr lang="en-US" dirty="0">
                <a:solidFill>
                  <a:schemeClr val="dk1"/>
                </a:solidFill>
                <a:ea typeface="Public Sans"/>
                <a:cs typeface="Public Sans"/>
                <a:sym typeface="Public Sans"/>
              </a:rPr>
              <a:t>του Yan Arief με άδεια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εισαγωγικού κειμένου: </a:t>
            </a:r>
            <a:r>
              <a:rPr lang="en-GB" dirty="0">
                <a:solidFill>
                  <a:schemeClr val="dk1"/>
                </a:solidFill>
                <a:ea typeface="Public Sans"/>
                <a:cs typeface="Arial" panose="020B0604020202020204" pitchFamily="34" charset="0"/>
                <a:sym typeface="Public Sans"/>
                <a:hlinkClick r:id="rId6"/>
              </a:rPr>
              <a:t>Μικρόφωνο </a:t>
            </a:r>
            <a:r>
              <a:rPr lang="en-GB" dirty="0">
                <a:solidFill>
                  <a:schemeClr val="dk1"/>
                </a:solidFill>
                <a:ea typeface="Public Sans"/>
                <a:cs typeface="Arial" panose="020B0604020202020204" pitchFamily="34" charset="0"/>
                <a:sym typeface="Public Sans"/>
              </a:rPr>
              <a:t>από Julia με άδεια </a:t>
            </a:r>
            <a:r>
              <a:rPr lang="en-GB" dirty="0">
                <a:solidFill>
                  <a:schemeClr val="dk1"/>
                </a:solidFill>
                <a:ea typeface="Public Sans"/>
                <a:cs typeface="Arial" panose="020B0604020202020204" pitchFamily="34" charset="0"/>
                <a:sym typeface="Public Sans"/>
                <a:hlinkClick r:id="rId7"/>
              </a:rPr>
              <a:t>CC BY-NC 2.0</a:t>
            </a:r>
            <a:r>
              <a:rPr lang="en-GB" dirty="0">
                <a:solidFill>
                  <a:schemeClr val="dk1"/>
                </a:solidFill>
                <a:ea typeface="Public Sans"/>
                <a:cs typeface="Arial" panose="020B0604020202020204" pitchFamily="34" charset="0"/>
                <a:sym typeface="Public Sans"/>
              </a:rPr>
              <a:t>.</a:t>
            </a: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Προχωρώντας μπροστά με τα ηλεκτρικά οχήματα: </a:t>
            </a:r>
            <a:r>
              <a:rPr lang="en-GB" b="0" i="0" dirty="0">
                <a:solidFill>
                  <a:srgbClr val="242424"/>
                </a:solidFill>
                <a:effectLst/>
                <a:latin typeface="Aptos Narrow" panose="020B0004020202020204" pitchFamily="34" charset="0"/>
                <a:hlinkClick r:id="rId8"/>
              </a:rPr>
              <a:t>Triple Cities Makerspace, Inc. </a:t>
            </a:r>
            <a:r>
              <a:rPr lang="en-GB" b="0" i="0" dirty="0">
                <a:solidFill>
                  <a:srgbClr val="242424"/>
                </a:solidFill>
                <a:effectLst/>
                <a:latin typeface="Aptos Narrow" panose="020B0004020202020204" pitchFamily="34" charset="0"/>
              </a:rPr>
              <a:t>από την 100% Campaign με άδεια </a:t>
            </a:r>
            <a:r>
              <a:rPr lang="en-GB" b="0" i="0" dirty="0">
                <a:solidFill>
                  <a:srgbClr val="242424"/>
                </a:solidFill>
                <a:effectLst/>
                <a:latin typeface="Aptos Narrow" panose="020B0004020202020204" pitchFamily="34" charset="0"/>
                <a:hlinkClick r:id="rId9"/>
              </a:rPr>
              <a:t>CC BY 2.0</a:t>
            </a:r>
            <a:r>
              <a:rPr lang="en-GB" b="0" i="0" dirty="0">
                <a:solidFill>
                  <a:srgbClr val="242424"/>
                </a:solidFill>
                <a:effectLst/>
                <a:latin typeface="Aptos Narrow" panose="020B0004020202020204" pitchFamily="34" charset="0"/>
              </a:rPr>
              <a:t>. </a:t>
            </a:r>
            <a:endParaRPr lang="en-GB" dirty="0">
              <a:solidFill>
                <a:schemeClr val="dk1"/>
              </a:solidFill>
              <a:ea typeface="Public Sans"/>
              <a:cs typeface="Arial" panose="020B0604020202020204" pitchFamily="34" charset="0"/>
              <a:sym typeface="Public Sans"/>
            </a:endParaRP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Μετατρέποντας τον άνεμο σε ηλεκτρική ενέργεια: </a:t>
            </a:r>
            <a:r>
              <a:rPr lang="en-GB" i="0" u="none" strike="noStrike" dirty="0" err="1">
                <a:solidFill>
                  <a:schemeClr val="tx1"/>
                </a:solidFill>
                <a:effectLst/>
                <a:latin typeface="+mn-lt"/>
                <a:hlinkClick r:id="rId10"/>
              </a:rPr>
              <a:t>Middelgrunden </a:t>
            </a:r>
            <a:r>
              <a:rPr lang="en-GB" i="0" u="none" strike="noStrike" dirty="0">
                <a:solidFill>
                  <a:schemeClr val="tx1"/>
                </a:solidFill>
                <a:effectLst/>
                <a:latin typeface="+mn-lt"/>
                <a:hlinkClick r:id="rId10"/>
              </a:rPr>
              <a:t>offshore wind farm </a:t>
            </a:r>
            <a:r>
              <a:rPr lang="en-GB" i="0" u="none" strike="noStrike" dirty="0">
                <a:solidFill>
                  <a:schemeClr val="tx1"/>
                </a:solidFill>
                <a:effectLst/>
                <a:latin typeface="+mn-lt"/>
              </a:rPr>
              <a:t>από τον Øyvind Holmstad με άδεια </a:t>
            </a:r>
            <a:r>
              <a:rPr lang="en-GB" i="0" u="none" strike="noStrike" dirty="0">
                <a:solidFill>
                  <a:schemeClr val="tx1"/>
                </a:solidFill>
                <a:effectLst/>
                <a:latin typeface="+mn-lt"/>
                <a:hlinkClick r:id="rId5">
                  <a:extLst>
                    <a:ext uri="{A12FA001-AC4F-418D-AE19-62706E023703}">
                      <ahyp:hlinkClr xmlns:ahyp="http://schemas.microsoft.com/office/drawing/2018/hyperlinkcolor" val="tx"/>
                    </a:ext>
                  </a:extLst>
                </a:hlinkClick>
              </a:rPr>
              <a:t>CC BY-SA 4.0.  </a:t>
            </a:r>
            <a:endParaRPr lang="en-GB" i="0" u="none" strike="noStrike" dirty="0">
              <a:solidFill>
                <a:schemeClr val="tx1"/>
              </a:solidFill>
              <a:effectLst/>
              <a:latin typeface="+mn-lt"/>
            </a:endParaRPr>
          </a:p>
          <a:p>
            <a:pPr marL="285750" indent="-285750" latinLnBrk="0">
              <a:buFont typeface="Arial" panose="020B0604020202020204" pitchFamily="34" charset="0"/>
              <a:buChar char="•"/>
            </a:pPr>
            <a:r>
              <a:rPr lang="en-GB" dirty="0"/>
              <a:t>Κατανόηση της αποθήκευσης ηλιακής ενέργειας: </a:t>
            </a:r>
            <a:r>
              <a:rPr lang="en-GB" dirty="0">
                <a:hlinkClick r:id="rId11"/>
              </a:rPr>
              <a:t>Ηλιακή πρόσοψη </a:t>
            </a:r>
            <a:r>
              <a:rPr lang="en-GB" dirty="0"/>
              <a:t>από La Citta Vita με άδεια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GB" dirty="0"/>
              <a:t> Μερικές πρακτικές συμβουλές για την επικοινωνία με το κοινό: </a:t>
            </a:r>
            <a:r>
              <a:rPr lang="en-GB" dirty="0">
                <a:hlinkClick r:id="rId12"/>
              </a:rPr>
              <a:t>the crowds </a:t>
            </a:r>
            <a:r>
              <a:rPr lang="en-GB" dirty="0"/>
              <a:t>από τον bob walker έχει άδεια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Ευχαριστώ!</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6914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Η αναφορά σε τεχνικά θέματα, όπως η ψηφιακή ενέργεια, μπορεί να είναι δύσκολη. Πώς μπορείτε να διασφαλίσετε ότι παρουσιάζετε με σαφήνεια και ακρίβεια διάφορες τεχνικές έννοιες στο ευρύ κοινό; Και πώς μπορείτε να διασφαλίσετε ότι τα κείμενά σας είναι ενδιαφέροντα και συναφή;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Σε αυτή τη σύντομη παρουσίαση, θα εξερευνήσουμε: </a:t>
            </a:r>
          </a:p>
          <a:p>
            <a:pPr latinLnBrk="0"/>
            <a:endParaRPr lang="en-GB" sz="12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Τρία βασικά θέματα και έννοιες για την ψηφιακή ενέργεια.</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Σημαντική ορολογία και πληροφορίες για να ξεκινήσετε την έρευνα ή την αξιολόγηση του υπάρχοντος υλικού σχετικά με την ψηφιακή ενέργεια.</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Μερικές πρακτικές συμβουλές για την επικοινωνία με το κοινό.</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34734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Η εξερεύνηση κάθε θέματος ξεκινά με μια ερώτηση που προτρέπει στη σκέψη. Αφιερώστε λίγο χρόνο για να σκεφτείτε κάθε ερώτηση, προτού προχωρήσετε στην επόμενη διαφάνεια.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Ξεκινάμε κάθε θέμα με βασικούς όρους και πληροφορίες. Στη συνέχεια, επισημαίνουμε τους συνοδευτικούς πόρους που μπορείτε να εξερευνήσετε. </a:t>
            </a:r>
          </a:p>
          <a:p>
            <a:pPr latinLnBrk="0"/>
            <a:endParaRPr lang="en-GB" sz="1200" noProof="0" dirty="0">
              <a:solidFill>
                <a:srgbClr val="2B2C30"/>
              </a:solidFill>
              <a:sym typeface="Public Sans"/>
            </a:endParaRPr>
          </a:p>
          <a:p>
            <a:pPr latinLnBrk="0"/>
            <a:r>
              <a:rPr lang="en-GB" sz="1200" dirty="0">
                <a:solidFill>
                  <a:srgbClr val="2B2C30"/>
                </a:solidFill>
                <a:sym typeface="Public Sans"/>
              </a:rPr>
              <a:t>Μπορείτε να επεξεργαστείτε κάθε ενότητα της παρουσίασης με τη σειρά. Εναλλακτικά, μπορείτε να επιλέξετε ένα συγκεκριμένο θέμα που θέλετε να εξερευνήσετε πρώτα μέσω του μενού.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249603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Βασικά θέματα και έννοιες στην</a:t>
            </a:r>
            <a:r>
              <a:rPr lang="en-GB" sz="1200" b="1" kern="1200" noProof="0" dirty="0" err="1">
                <a:solidFill>
                  <a:schemeClr val="bg1"/>
                </a:solidFill>
                <a:latin typeface="+mn-lt"/>
                <a:ea typeface="Public Sans"/>
                <a:cs typeface="Public Sans"/>
                <a:sym typeface="Public Sans"/>
              </a:rPr>
              <a:t> ψηφιοποίηση</a:t>
            </a:r>
            <a:r>
              <a:rPr lang="en-GB" sz="1200" b="1" kern="1200" noProof="0" dirty="0">
                <a:solidFill>
                  <a:schemeClr val="bg1"/>
                </a:solidFill>
                <a:latin typeface="+mn-lt"/>
                <a:ea typeface="Public Sans"/>
                <a:cs typeface="Public Sans"/>
                <a:sym typeface="Public Sans"/>
              </a:rPr>
              <a:t> της ενέργειας</a:t>
            </a:r>
            <a:endParaRPr lang="en-GB" sz="1050" kern="1200" noProof="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Προώθηση των ηλεκτρικών οχημάτων (EV).</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Μετατροπή της αιολικής ενέργειας σε ηλεκτρική ενέργεια.</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Κατανόηση της αποθήκευσης ηλιακής ενέργειας.</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Μερικές πρακτικές συμβουλές για την επικοινωνία με το κοινό.</a:t>
            </a:r>
          </a:p>
          <a:p>
            <a:pPr latinLnBrk="0"/>
            <a:endParaRPr lang="en-US" sz="1200" dirty="0">
              <a:ea typeface="Public Sans"/>
              <a:cs typeface="Public Sans"/>
              <a:sym typeface="Public Sans"/>
            </a:endParaRP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08813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Προώθηση των ηλεκτρικών οχημάτων (EV)</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Πώς λειτουργούν τα ηλεκτρικά οχήματα (EV);</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20917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Ηλεκτρικά οχήματα (EV): Βασική ορολογία</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GB" sz="2200" b="1" noProof="0" dirty="0">
                <a:ea typeface="Public Sans"/>
                <a:cs typeface="Public Sans"/>
                <a:sym typeface="Public Sans"/>
              </a:rPr>
              <a:t>Vehicle-to-Grid (V2G): </a:t>
            </a:r>
            <a:r>
              <a:rPr lang="en-GB" sz="2200" noProof="0" dirty="0">
                <a:ea typeface="Public Sans"/>
                <a:cs typeface="Public Sans"/>
                <a:sym typeface="Public Sans"/>
              </a:rPr>
              <a:t>Τεχνολογία που </a:t>
            </a:r>
            <a:r>
              <a:rPr lang="en-GB" sz="2200" dirty="0">
                <a:ea typeface="Public Sans"/>
                <a:cs typeface="Public Sans"/>
                <a:sym typeface="Public Sans"/>
              </a:rPr>
              <a:t>επιτρέπει </a:t>
            </a:r>
            <a:r>
              <a:rPr lang="en-GB" sz="2200" noProof="0" dirty="0">
                <a:ea typeface="Public Sans"/>
                <a:cs typeface="Public Sans"/>
                <a:sym typeface="Public Sans"/>
              </a:rPr>
              <a:t>στα ηλεκτρικά οχήματα όχι μόνο να αντλούν ενέργεια από το δίκτυο, αλλά και να επιστρέφουν ηλεκτρική ενέργεια σε αυτό.</a:t>
            </a:r>
          </a:p>
          <a:p>
            <a:pPr marL="342900" indent="-342900" latinLnBrk="0">
              <a:buFont typeface="Arial" panose="020B0604020202020204" pitchFamily="34" charset="0"/>
              <a:buChar char="•"/>
            </a:pPr>
            <a:endParaRPr lang="en-GB" sz="2200" noProof="0" dirty="0">
              <a:ea typeface="Public Sans"/>
              <a:cs typeface="Public Sans"/>
              <a:sym typeface="Public Sans"/>
            </a:endParaRPr>
          </a:p>
          <a:p>
            <a:pPr marL="342900" indent="-342900" latinLnBrk="0">
              <a:buFont typeface="Arial" panose="020B0604020202020204" pitchFamily="34" charset="0"/>
              <a:buChar char="•"/>
            </a:pPr>
            <a:r>
              <a:rPr lang="en-GB" sz="2200" b="1" noProof="0" dirty="0">
                <a:ea typeface="Public Sans"/>
                <a:cs typeface="Public Sans"/>
                <a:sym typeface="Public Sans"/>
              </a:rPr>
              <a:t>Έξυπνη φόρτιση: </a:t>
            </a:r>
            <a:r>
              <a:rPr lang="en-GB" sz="2200" noProof="0" dirty="0">
                <a:ea typeface="Public Sans"/>
                <a:cs typeface="Public Sans"/>
                <a:sym typeface="Public Sans"/>
              </a:rPr>
              <a:t>Ένα προηγμένο σύστημα φόρτισης που βελτιστοποιεί το πότε και το πώς φορτίζεται ένα EV με βάση παράγοντες </a:t>
            </a:r>
            <a:r>
              <a:rPr lang="en-GB" sz="2200" dirty="0">
                <a:ea typeface="Public Sans"/>
                <a:cs typeface="Public Sans"/>
                <a:sym typeface="Public Sans"/>
              </a:rPr>
              <a:t>όπως:</a:t>
            </a:r>
            <a:r>
              <a:rPr lang="en-GB" sz="2200" noProof="0" dirty="0">
                <a:ea typeface="Public Sans"/>
                <a:cs typeface="Public Sans"/>
                <a:sym typeface="Public Sans"/>
              </a:rPr>
              <a:t> </a:t>
            </a:r>
          </a:p>
          <a:p>
            <a:pPr marL="800100" lvl="1" indent="-342900" latinLnBrk="0">
              <a:buFont typeface="Arial" panose="020B0604020202020204" pitchFamily="34" charset="0"/>
              <a:buChar char="•"/>
            </a:pPr>
            <a:r>
              <a:rPr lang="en-GB" sz="2200" noProof="0" dirty="0">
                <a:ea typeface="Public Sans"/>
                <a:cs typeface="Public Sans"/>
                <a:sym typeface="Public Sans"/>
              </a:rPr>
              <a:t>Τις τιμές της ηλεκτρικής ενέργειας.</a:t>
            </a:r>
          </a:p>
          <a:p>
            <a:pPr marL="800100" lvl="1" indent="-342900" latinLnBrk="0">
              <a:buFont typeface="Arial" panose="020B0604020202020204" pitchFamily="34" charset="0"/>
              <a:buChar char="•"/>
            </a:pPr>
            <a:r>
              <a:rPr lang="en-GB" sz="2200" noProof="0" dirty="0">
                <a:ea typeface="Public Sans"/>
                <a:cs typeface="Public Sans"/>
                <a:sym typeface="Public Sans"/>
              </a:rPr>
              <a:t>Ζήτηση του δικτύου.</a:t>
            </a:r>
            <a:endParaRPr lang="en-GB" sz="2200" dirty="0">
              <a:ea typeface="Public Sans"/>
              <a:cs typeface="Public Sans"/>
              <a:sym typeface="Public Sans"/>
            </a:endParaRPr>
          </a:p>
          <a:p>
            <a:pPr marL="800100" lvl="1" indent="-342900" latinLnBrk="0">
              <a:buFont typeface="Arial" panose="020B0604020202020204" pitchFamily="34" charset="0"/>
              <a:buChar char="•"/>
            </a:pPr>
            <a:r>
              <a:rPr lang="en-GB" sz="2200" noProof="0" dirty="0">
                <a:ea typeface="Public Sans"/>
                <a:cs typeface="Public Sans"/>
                <a:sym typeface="Public Sans"/>
              </a:rPr>
              <a:t>Διαθεσιμότητα ανανεώσιμων πηγών ενέργειας.</a:t>
            </a:r>
          </a:p>
          <a:p>
            <a:pPr latinLnBrk="0"/>
            <a:endParaRPr lang="en-GB" sz="2200" b="1" noProof="0" dirty="0">
              <a:solidFill>
                <a:schemeClr val="accent5"/>
              </a:solidFill>
              <a:ea typeface="Public Sans"/>
              <a:cs typeface="Public Sans"/>
              <a:sym typeface="Public Sans"/>
            </a:endParaRPr>
          </a:p>
          <a:p>
            <a:pPr latinLnBrk="0"/>
            <a:endParaRPr lang="en-GB" sz="2200" b="1" noProof="0" dirty="0">
              <a:solidFill>
                <a:schemeClr val="accent5"/>
              </a:solidFill>
              <a:ea typeface="Public Sans"/>
              <a:cs typeface="Public Sans"/>
              <a:sym typeface="Public Sans"/>
            </a:endParaRPr>
          </a:p>
          <a:p>
            <a:pPr latinLnBrk="0"/>
            <a:endParaRPr lang="en-GB" sz="2200" b="1" noProof="0" dirty="0">
              <a:solidFill>
                <a:schemeClr val="accent5"/>
              </a:solidFill>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41710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C127-5400-48FE-9705-C5922CE34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5D5A1-8EE8-64FD-7311-A0A817361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83E42-30F7-CE74-E035-704F71D7D51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Ηλεκτρικά οχήματα (EV): Βασικά στοιχεία και πληροφορίες</a:t>
            </a:r>
            <a:endParaRPr lang="en-US" sz="1050" dirty="0">
              <a:solidFill>
                <a:schemeClr val="bg1"/>
              </a:solidFill>
            </a:endParaRPr>
          </a:p>
          <a:p>
            <a:pPr latinLnBrk="0"/>
            <a:r>
              <a:rPr lang="en-GB" sz="1200" dirty="0">
                <a:ea typeface="Public Sans"/>
                <a:cs typeface="Public Sans"/>
                <a:sym typeface="Public Sans"/>
              </a:rPr>
              <a:t>Τα ηλεκτρικά οχήματα (EV) αποτελούν πλέον βασικό στοιχείο της ενεργειακής μετάβασης, μειώνοντας την εξάρτησή μας από τα ορυκτά καύσιμα και τις εκπομπές διοξειδίου του άνθρακα.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Διαβάστε την έκθεση </a:t>
            </a:r>
            <a:r>
              <a:rPr lang="en-GB" sz="1200" dirty="0">
                <a:ea typeface="Public Sans"/>
                <a:cs typeface="Public Sans"/>
                <a:sym typeface="Public Sans"/>
                <a:hlinkClick r:id="rId3"/>
              </a:rPr>
              <a:t>Global EV Outlook 2025 </a:t>
            </a:r>
            <a:r>
              <a:rPr lang="en-GB" sz="1200" dirty="0">
                <a:ea typeface="Public Sans"/>
                <a:cs typeface="Public Sans"/>
                <a:sym typeface="Public Sans"/>
              </a:rPr>
              <a:t>της Διεθνούς Οργάνωσης Ενέργειας.</a:t>
            </a:r>
          </a:p>
          <a:p>
            <a:pPr marL="342900" indent="-342900" latinLnBrk="0">
              <a:buFont typeface="Arial" panose="020B0604020202020204" pitchFamily="34" charset="0"/>
              <a:buChar char="•"/>
            </a:pPr>
            <a:r>
              <a:rPr lang="en-GB" sz="1200" dirty="0">
                <a:ea typeface="Public Sans"/>
                <a:cs typeface="Public Sans"/>
                <a:sym typeface="Public Sans"/>
              </a:rPr>
              <a:t>Μια βασική πρόκληση για την υιοθέτηση των EV είναι η υποδομή φόρτισης. </a:t>
            </a:r>
            <a:r>
              <a:rPr lang="en-GB" sz="1200" dirty="0">
                <a:ea typeface="Public Sans"/>
                <a:cs typeface="Public Sans"/>
                <a:sym typeface="Public Sans"/>
                <a:hlinkClick r:id="rId4"/>
              </a:rPr>
              <a:t>Μάθετε αν η υποδομή φόρτισης EV ανταποκρίνεται στη ζήτηση</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Μείνετε ενημερωμένοι για τις εξελίξεις στην υποδομή φόρτισης ηλεκτρικών οχημάτων στην Ευρώπη μέσω του </a:t>
            </a:r>
            <a:r>
              <a:rPr lang="en-GB" sz="1200" dirty="0">
                <a:ea typeface="Public Sans"/>
                <a:cs typeface="Public Sans"/>
                <a:sym typeface="Public Sans"/>
                <a:hlinkClick r:id="rId5"/>
              </a:rPr>
              <a:t>Ευρωπαϊκού Παρατηρητηρίου Εναλλακτικών Καυσίμων</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Διαβάστε αυτό το άρθρο του 2024 σχετικά με </a:t>
            </a:r>
            <a:r>
              <a:rPr lang="en-GB" sz="1200" dirty="0">
                <a:ea typeface="Public Sans"/>
                <a:cs typeface="Public Sans"/>
                <a:sym typeface="Public Sans"/>
                <a:hlinkClick r:id="rId6"/>
              </a:rPr>
              <a:t>τις ευρωπαϊκές χώρες που πρωτοπορούν στον τομέα της υποδομής φόρτισης ηλεκτρικών οχημάτων</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Διαβάστε την έκθεση του ACEA του 2024 με τίτλο </a:t>
            </a:r>
            <a:r>
              <a:rPr lang="en-GB" sz="1200" dirty="0">
                <a:ea typeface="Public Sans"/>
                <a:cs typeface="Public Sans"/>
                <a:sym typeface="Public Sans"/>
                <a:hlinkClick r:id="rId7"/>
              </a:rPr>
              <a:t>«Charging ahead: accelerating the roll-out of EU electric vehicle charging infrastructure</a:t>
            </a:r>
            <a:r>
              <a:rPr lang="en-GB" sz="1200" dirty="0">
                <a:ea typeface="Public Sans"/>
                <a:cs typeface="Public Sans"/>
                <a:sym typeface="Public Sans"/>
              </a:rPr>
              <a:t>» (Προχωρώντας μπροστά: </a:t>
            </a:r>
            <a:r>
              <a:rPr lang="en-GB" sz="1200" dirty="0">
                <a:ea typeface="Public Sans"/>
                <a:cs typeface="Public Sans"/>
                <a:sym typeface="Public Sans"/>
                <a:hlinkClick r:id="rId7"/>
              </a:rPr>
              <a:t>επιτάχυνση της ανάπτυξης της υποδομής φόρτισης ηλεκτρικών οχημάτων στην ΕΕ</a:t>
            </a:r>
            <a:r>
              <a:rPr lang="en-GB" sz="1200" dirty="0">
                <a:ea typeface="Public Sans"/>
                <a:cs typeface="Public Sans"/>
                <a:sym typeface="Public Sans"/>
              </a:rPr>
              <a:t>).</a:t>
            </a:r>
          </a:p>
          <a:p>
            <a:pPr latinLnBrk="0"/>
            <a:endParaRPr lang="en-GB" sz="1200" dirty="0">
              <a:ea typeface="Public Sans"/>
              <a:cs typeface="Public Sans"/>
              <a:sym typeface="Public Sans"/>
            </a:endParaRPr>
          </a:p>
          <a:p>
            <a:endParaRPr lang="en-GB" dirty="0"/>
          </a:p>
          <a:p>
            <a:endParaRPr lang="en-GB" dirty="0"/>
          </a:p>
          <a:p>
            <a:r>
              <a:rPr lang="en-GB" dirty="0"/>
              <a:t>https://www.iea.org/reports/global-ev-outlook-2025</a:t>
            </a:r>
          </a:p>
          <a:p>
            <a:r>
              <a:rPr lang="en-GB" dirty="0"/>
              <a:t>https://www.acea.auto/press-release/electric-cars-eu-needs-8-times-more-charging-points-per-year-by-2030-to-meet-co2-targets/</a:t>
            </a:r>
          </a:p>
          <a:p>
            <a:r>
              <a:rPr lang="en-GB" dirty="0"/>
              <a:t>https://alternative-fuels-observatory.ec.europa.eu/general-information/news</a:t>
            </a:r>
          </a:p>
          <a:p>
            <a:r>
              <a:rPr lang="en-GB" dirty="0"/>
              <a:t>https://alternative-fuels-observatory.ec.europa.eu/general-information/news/eafo-analysis-trends-ev-charging-infrastructure-across-Europe</a:t>
            </a:r>
          </a:p>
          <a:p>
            <a:r>
              <a:rPr lang="en-GB" dirty="0"/>
              <a:t>https://alternative-fuels-observatory.ec.europa.eu/sites/default/files/document-files/2024-05/Charging_ahead_Accelerating_the_roll-out_of_EU_electric_vehicle_charging_infrastructure.pdf</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7062FB78-632B-FA12-E377-DFE308CA7B96}"/>
              </a:ext>
            </a:extLst>
          </p:cNvPr>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372383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Μετατροπή του ανέμου σε ηλεκτρική ενέργεια</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Πόση ενέργεια παράγει μια ανεμογεννήτρια;</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69996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Μετατροπή του ανέμου σε ηλεκτρική ενέργεια: Βασική ορολογία </a:t>
            </a:r>
            <a:endParaRPr lang="en-US" sz="1050" kern="1200" dirty="0">
              <a:solidFill>
                <a:schemeClr val="bg1"/>
              </a:solidFill>
              <a:latin typeface="+mn-lt"/>
              <a:ea typeface="+mn-ea"/>
              <a:cs typeface="+mn-cs"/>
            </a:endParaRPr>
          </a:p>
          <a:p>
            <a:pPr latinLnBrk="0"/>
            <a:r>
              <a:rPr lang="en-GB" sz="1200" b="1" dirty="0">
                <a:solidFill>
                  <a:srgbClr val="2B2C30"/>
                </a:solidFill>
              </a:rPr>
              <a:t>Χερσαίο αιολικό πάρκο: </a:t>
            </a:r>
            <a:r>
              <a:rPr lang="en-GB" sz="1200" dirty="0">
                <a:solidFill>
                  <a:srgbClr val="2B2C30"/>
                </a:solidFill>
              </a:rPr>
              <a:t>Σύνολο ανεμογεννητριών εγκατεστημένων σε χερσαίες εκτάσεις, συνήθως σε ανοιχτά πεδία ή λόφους όπου η ταχύτητα του ανέμου είναι ισχυρή και σταθερή.</a:t>
            </a:r>
          </a:p>
          <a:p>
            <a:pPr latinLnBrk="0"/>
            <a:endParaRPr lang="en-GB" sz="1200" dirty="0"/>
          </a:p>
          <a:p>
            <a:pPr latinLnBrk="0"/>
            <a:r>
              <a:rPr lang="en-GB" sz="1200" b="1" dirty="0">
                <a:solidFill>
                  <a:srgbClr val="2B2C30"/>
                </a:solidFill>
              </a:rPr>
              <a:t>Υπεράκτιο αιολικό πάρκο: </a:t>
            </a:r>
            <a:r>
              <a:rPr lang="en-GB" sz="1200" dirty="0">
                <a:solidFill>
                  <a:srgbClr val="2B2C30"/>
                </a:solidFill>
              </a:rPr>
              <a:t>Ανεμογεννήτριες εγκατεστημένες σε υδάτινα σώματα, όπως θάλασσες ή ωκεανοί, όπου η ταχύτητα του ανέμου είναι ισχυρότερη και σταθερότερη.</a:t>
            </a:r>
            <a:endParaRPr lang="en-GB" sz="1200" dirty="0"/>
          </a:p>
          <a:p>
            <a:pPr latinLnBrk="0">
              <a:lnSpc>
                <a:spcPct val="150000"/>
              </a:lnSpc>
            </a:pPr>
            <a:endParaRPr lang="en-GB"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470639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57BE6954-2AF3-6C19-C6D8-23454110BF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32" y="6210794"/>
            <a:ext cx="2490178" cy="470743"/>
          </a:xfrm>
          <a:prstGeom prst="rect">
            <a:avLst/>
          </a:prstGeom>
        </p:spPr>
      </p:pic>
      <p:sp>
        <p:nvSpPr>
          <p:cNvPr id="6" name="TextBox 5">
            <a:extLst>
              <a:ext uri="{FF2B5EF4-FFF2-40B4-BE49-F238E27FC236}">
                <a16:creationId xmlns:a16="http://schemas.microsoft.com/office/drawing/2014/main" id="{E1FEC6A0-6026-556C-B5AB-4B5370F20BD2}"/>
              </a:ext>
            </a:extLst>
          </p:cNvPr>
          <p:cNvSpPr txBox="1"/>
          <p:nvPr userDrawn="1"/>
        </p:nvSpPr>
        <p:spPr>
          <a:xfrm>
            <a:off x="2607410" y="5975850"/>
            <a:ext cx="4977421" cy="861774"/>
          </a:xfrm>
          <a:prstGeom prst="rect">
            <a:avLst/>
          </a:prstGeom>
          <a:noFill/>
        </p:spPr>
        <p:txBody>
          <a:bodyPr wrap="square" rtlCol="0">
            <a:spAutoFit/>
          </a:bodyPr>
          <a:lstStyle/>
          <a:p>
            <a:pPr latinLnBrk="0" hangingPunct="0"/>
            <a:r>
              <a:rPr lang="el-GR" sz="1000" b="0" i="0" kern="1200" noProof="1">
                <a:solidFill>
                  <a:schemeClr val="tx1"/>
                </a:solidFill>
                <a:effectLst/>
                <a:latin typeface="+mn-lt"/>
                <a:ea typeface="+mn-ea"/>
                <a:cs typeface="+mn-cs"/>
              </a:rPr>
              <a:t>Το έργο αυτό έχει λάβει χρηματοδότηση από το πρόγραμμα «Ορίζοντας» της Ευρωπαϊκής Ένωσης για την έρευνα και την καινοτομία (2021-2027) στο πλαίσιο της συμφωνίας επιχορήγησης αριθ. 101075596. Η ευθύνη για το περιεχόμενο αυτού του υλικού βαρύνει αποκλειστικά το έργο Every1 και δεν αντανακλά απαραίτητα την άποψη της Ευρωπαϊκής Ένωσης. Η παρουσίαση διαθέτει άδεια </a:t>
            </a:r>
            <a:r>
              <a:rPr lang="el-GR"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el-GR" sz="1000" b="0" i="0" kern="1200" noProof="1">
                <a:solidFill>
                  <a:schemeClr val="tx1"/>
                </a:solidFill>
                <a:effectLst/>
                <a:latin typeface="+mn-lt"/>
                <a:ea typeface="+mn-ea"/>
                <a:cs typeface="+mn-cs"/>
              </a:rPr>
              <a:t>εκτός εάν ορίζεται διαφορετικά. </a:t>
            </a:r>
            <a:endParaRPr lang="el-GR"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indeurope.org/about-wind/wind-basics/" TargetMode="External"/><Relationship Id="rId7" Type="http://schemas.openxmlformats.org/officeDocument/2006/relationships/hyperlink" Target="https://www.sciencedirect.com/science/article/pii/S136403212200017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windsystemsmag.com/harnessing-ai-for-strategic-advantage-in-wind-energy/" TargetMode="External"/><Relationship Id="rId5" Type="http://schemas.openxmlformats.org/officeDocument/2006/relationships/hyperlink" Target="https://www.gwec.net/reports/globalwindreport" TargetMode="External"/><Relationship Id="rId4" Type="http://schemas.openxmlformats.org/officeDocument/2006/relationships/hyperlink" Target="https://energy.ec.europa.eu/topics/renewable-energy/eu-wind-energy_e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nergy.ec.europa.eu/topics/renewable-energy/solar-energy_e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smart-cities-marketplace.ec.europa.eu/news-and-events/news/2024/updated-solution-booklet-pv-and-battery" TargetMode="External"/><Relationship Id="rId5" Type="http://schemas.openxmlformats.org/officeDocument/2006/relationships/hyperlink" Target="https://www.irena.org/Energy-Transition/Technology/Energy-Storage" TargetMode="External"/><Relationship Id="rId4" Type="http://schemas.openxmlformats.org/officeDocument/2006/relationships/hyperlink" Target="https://www.alphaess.com/the-ultimate-guide-to-energy-storage-terminology:-key-terms-and-concepts-explaine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jojusolar.co.uk/case-studies/tesla-powerwal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https://www.weforum.org/stories/2023/05/renewable-energy-incentives-households-countri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very1.energy/learning-materials" TargetMode="External"/><Relationship Id="rId4" Type="http://schemas.openxmlformats.org/officeDocument/2006/relationships/hyperlink" Target="https://www.open.edu/openlearncreate/course/index.php?categoryid=1459"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flickr.com/photos/149368236@N06/33496772910/in/photolist-T2ZHzq-fGwupJ-Bkg5jr-2mtYgB5-2mu896t-q3WFYk-xNEiCZ-2osVkot-q1QC4S-2ij1mQ5-7E1YnV-2oikYa5-2pxqmEQ-2osVrKB-2osStGV-7VvsXg-Ky81jR-Af3ujk-2osWmcZ-nMf2gx-nv3mkn-qauZzM-2nMZ8xQ-tQkUUB-SobJBe-2osSwi1-2bbxqbS-defSCN-dj4r3g-T2ZH9f-7atCb1-Ap6LRH-mfKkMF-CbHjdX-2osXHv2-yt2MdK-2osSusc-2o694Xz-2osSwsV-2njE86c-2osXsvz-zisew3-8188pD-z4eJK6-EkGvDN-2osVt8M-dj4rkX-q1QBYG-2osSBFq-2oDiED2"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2.0/" TargetMode="External"/><Relationship Id="rId12" Type="http://schemas.openxmlformats.org/officeDocument/2006/relationships/hyperlink" Target="https://www.flickr.com/photos/rjw1/6702740359/in/photolist-Dv28A-6QpueS-okTA-5UjCyB-bdiibX-4YHDDh-4u6NSr-4ZKdjS-gJcqG7-7Jknc2-aFkUG4-6wbE7B-8RFNTi-6Cj1cF-dd8Jxm-uEJ6H1-2e8kgN9-5TXvNe-x1rBd-oA9KZk-hpDY2-9c1DLX-eJ2PR-qkFVKE-7VfUWJ-h95ZT-8QzRTc-9R17Eo-3ppN9-89SyN4-8PD7n4-9Z5f1L-9p1XzW-o74fzs-6bRLLQ-gZMLcb-4n25fT-cjg6hN-WXJM89-9Rr7Z4-6aUxEF-ebNYMA-6NuwyV-bmLYnG-4CCfd9-6bNKEz-9pTg2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flickr.com/photos/bookishjulia/5170384132/in/photolist-8STz51-EjSV9-vLDsz-axnVcw-4pX7VT-mPZGv-4tbBXc-9qNAPa-p2Aysz-4zVATz-9puybw-fnHA8h-a6goGs-cBJu1q-uMJCA-9x37XH-24zEkEv-2ndp8Dy-52oobZ-6ip2AG-fJNLe-9kp6aT-bgJoyi-ibijD-5SQhC-B52MXw-48h5Hn-dMBoC5-oYjXVe-VDchtg-81EvDV-eGHVE5-4cxRZg-oDnEQc-e92Th3-e92Ts3-e8We6x-e92Tny-RF5xuc-8GyFnS-bqL272-8rc2mH-8rc26T-8rc1Uk-8F3Qca-bDFnxh-ec498p-4qnNLn-8rf9kG-8F6QWN" TargetMode="External"/><Relationship Id="rId11"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78304219@N06/47971206747/in/photolist-pcnk82-oUQN9Q-pcbL79-oUNNYX-2g63Ytv-2pYmyp5-2oPVvN3-2okjdDX-bv7HCM-bv7D2D-bv7Fck-bv7y8p-bv7KxM-bv7z2H-bv7AnV-bv7Rbn-bv7MfH-bv7PGc-bv7J9K-bv7BGc-dhcrhL-bv7CrX-ipCCsr-ipCmPp-ipCVLX-ipCnQb-ipCipD-ipCqgn-ipCqdh-ipD6B6-ipCVBh-ipBS98-ipCGSR-ipCFko-ipBPqH-2o9vzXG-ipC1e6-ipBYGs-ipCP2e-ipCxmC-ipCaMz-ipDESK-ipCbFh-ipCwdq-ipCAi8-ipBVSQ-ipCJ61-ipDziZ-ipDtiT-ipCr83" TargetMode="External"/><Relationship Id="rId4" Type="http://schemas.openxmlformats.org/officeDocument/2006/relationships/hyperlink" Target="https://www.flickr.com/photos/yanrf/1408711192/in/photolist-39u1L1-4APB4-e6CGTw-dHvtNv-6hdKsq-pUUqXC-qu62Qk-Zr5dpr-9qDWdY-ntxC6e-oLHdEZ-2k64EEA-fUMosn-oLYSA2-8YXGCD-nU75Kf-bmpkZL-ntxC76-cd6kkQ-2xH1Sh-7WBLGb-6uEWWT-j7s6pF-axm1xx-4dyUdy-7S4dnp-5mEP5H-kGEMC9-CwfhL-9pC3DW-o99T5-6tKZcz-3K92tp-eAeBk-87DwDi-gyTMT-61YBV8-o99Bq-86nz8c-4grCAG-NbXxp-bBLECL-FRVWR3-dHCMz1-LtwHM9-Lww2oK-bVQ3Jr-68wbLC-34tqJZ-phyqDt" TargetMode="External"/><Relationship Id="rId9" Type="http://schemas.openxmlformats.org/officeDocument/2006/relationships/hyperlink" Target="https://creativecommons.org/licenses/by/2.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ea.org/reports/global-ev-outlook-2025" TargetMode="External"/><Relationship Id="rId7" Type="http://schemas.openxmlformats.org/officeDocument/2006/relationships/hyperlink" Target="https://alternative-fuels-observatory.ec.europa.eu/sites/default/files/document-files/2024-05/Charging_ahead_Accelerating_the_roll-out_of_EU_electric_vehicle_charging_infrastructure.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alternative-fuels-observatory.ec.europa.eu/general-information/news/eafo-analysis-trends-ev-charging-infrastructure-across-europe" TargetMode="External"/><Relationship Id="rId5" Type="http://schemas.openxmlformats.org/officeDocument/2006/relationships/hyperlink" Target="https://alternative-fuels-observatory.ec.europa.eu/general-information/news" TargetMode="External"/><Relationship Id="rId4" Type="http://schemas.openxmlformats.org/officeDocument/2006/relationships/hyperlink" Target="https://www.acea.auto/press-release/electric-cars-eu-needs-8-times-more-charging-points-per-year-by-2030-to-meet-co2-targe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60AF7134-34ED-DED0-6CCD-4D8131C49C8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699" y="1883070"/>
            <a:ext cx="4502301" cy="3092967"/>
          </a:xfrm>
          <a:prstGeom prst="rect">
            <a:avLst/>
          </a:prstGeom>
        </p:spPr>
      </p:pic>
      <p:sp>
        <p:nvSpPr>
          <p:cNvPr id="2" name="Title 1">
            <a:extLst>
              <a:ext uri="{FF2B5EF4-FFF2-40B4-BE49-F238E27FC236}">
                <a16:creationId xmlns:a16="http://schemas.microsoft.com/office/drawing/2014/main" id="{6325EB25-14E4-3C14-F576-F7A979BA79A2}"/>
              </a:ext>
            </a:extLst>
          </p:cNvPr>
          <p:cNvSpPr>
            <a:spLocks noGrp="1"/>
          </p:cNvSpPr>
          <p:nvPr>
            <p:ph type="title" idx="4294967295"/>
          </p:nvPr>
        </p:nvSpPr>
        <p:spPr>
          <a:xfrm>
            <a:off x="838200" y="1658983"/>
            <a:ext cx="5810794" cy="3683726"/>
          </a:xfrm>
          <a:prstGeom prst="rect">
            <a:avLst/>
          </a:prstGeom>
        </p:spPr>
        <p:txBody>
          <a:bodyPr/>
          <a:lstStyle/>
          <a:p>
            <a:pPr latinLnBrk="0"/>
            <a:r>
              <a:rPr lang="el-GR" sz="6000" noProof="1"/>
              <a:t>Βασικές έννοιες της ψηφιακής ενέργειας για </a:t>
            </a:r>
            <a:br>
              <a:rPr lang="el-GR" sz="6000" noProof="1"/>
            </a:br>
            <a:r>
              <a:rPr lang="el-GR" sz="6000" noProof="1"/>
              <a:t>δημοσιογράφους</a:t>
            </a:r>
          </a:p>
        </p:txBody>
      </p:sp>
    </p:spTree>
    <p:extLst>
      <p:ext uri="{BB962C8B-B14F-4D97-AF65-F5344CB8AC3E}">
        <p14:creationId xmlns:p14="http://schemas.microsoft.com/office/powerpoint/2010/main" val="203291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CF262-98D8-BE56-1CA9-A84DFCFD33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F4424E-96FD-E7E6-E1DA-BCED42215313}"/>
              </a:ext>
            </a:extLst>
          </p:cNvPr>
          <p:cNvSpPr>
            <a:spLocks noGrp="1"/>
          </p:cNvSpPr>
          <p:nvPr>
            <p:ph type="title" idx="4294967295"/>
          </p:nvPr>
        </p:nvSpPr>
        <p:spPr>
          <a:xfrm>
            <a:off x="377482" y="783137"/>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Μετατροπή του ανέμου σε ηλεκτρική ενέργεια: Βασικά στοιχεία και πληροφορίες </a:t>
            </a:r>
            <a:endParaRPr lang="el-GR" noProof="1">
              <a:effectLst/>
            </a:endParaRPr>
          </a:p>
          <a:p>
            <a:endParaRPr lang="el-GR" noProof="1"/>
          </a:p>
        </p:txBody>
      </p:sp>
      <p:sp>
        <p:nvSpPr>
          <p:cNvPr id="4" name="TextBox 3">
            <a:extLst>
              <a:ext uri="{FF2B5EF4-FFF2-40B4-BE49-F238E27FC236}">
                <a16:creationId xmlns:a16="http://schemas.microsoft.com/office/drawing/2014/main" id="{1422382B-2AB3-2B41-4E36-550DCB887EDE}"/>
              </a:ext>
            </a:extLst>
          </p:cNvPr>
          <p:cNvSpPr txBox="1"/>
          <p:nvPr/>
        </p:nvSpPr>
        <p:spPr>
          <a:xfrm>
            <a:off x="377482" y="2205833"/>
            <a:ext cx="11437035" cy="4401205"/>
          </a:xfrm>
          <a:prstGeom prst="rect">
            <a:avLst/>
          </a:prstGeom>
          <a:noFill/>
        </p:spPr>
        <p:txBody>
          <a:bodyPr wrap="square" lIns="91440" tIns="45720" rIns="91440" bIns="45720" rtlCol="0" anchor="t">
            <a:spAutoFit/>
          </a:bodyPr>
          <a:lstStyle/>
          <a:p>
            <a:pPr latinLnBrk="0"/>
            <a:r>
              <a:rPr lang="en-GB" sz="2000" dirty="0">
                <a:solidFill>
                  <a:srgbClr val="2B2C30"/>
                </a:solidFill>
              </a:rPr>
              <a:t>Η αιολική ενέργεια είναι μία από τις ταχύτερα αναπτυσσόμενες ανανεώσιμες πηγές ενέργειας, συμβάλλοντας στη μείωση της εξάρτησης από τα ορυκτά καύσιμα. Οι ανεμογεννήτριες μετατρέπουν την κινητική ενέργεια (κίνηση) του ανέμου σε ηλεκτρική ενέργεια. Οι ανεμογεννήτριες προσφέρουν μια καθαρή και επεκτάσιμη ενεργειακή λύση. </a:t>
            </a:r>
          </a:p>
          <a:p>
            <a:pPr latinLnBrk="0"/>
            <a:endParaRPr lang="en-GB" sz="2000" dirty="0">
              <a:solidFill>
                <a:srgbClr val="2B2C30"/>
              </a:solidFill>
            </a:endParaRPr>
          </a:p>
          <a:p>
            <a:r>
              <a:rPr lang="en-GB" sz="2000" dirty="0">
                <a:solidFill>
                  <a:srgbClr val="2B2C30"/>
                </a:solidFill>
              </a:rPr>
              <a:t>Οι ανεμογεννήτριες δεν μπορούν να παράγουν ενέργεια χωρίς άνεμο, αλλά η αποθήκευση ενέργειας και η ενσωμάτωση στο δίκτυο βοηθούν στη διατήρηση του εφοδιασμού με ηλεκτρική ενέργεια. </a:t>
            </a:r>
          </a:p>
          <a:p>
            <a:endParaRPr lang="en-GB" sz="2000" dirty="0">
              <a:solidFill>
                <a:srgbClr val="2B2C30"/>
              </a:solidFill>
            </a:endParaRPr>
          </a:p>
          <a:p>
            <a:pPr marL="342900" indent="-342900">
              <a:buFont typeface="Arial" panose="020B0604020202020204" pitchFamily="34" charset="0"/>
              <a:buChar char="•"/>
            </a:pPr>
            <a:r>
              <a:rPr lang="en-GB" sz="2000" dirty="0">
                <a:solidFill>
                  <a:srgbClr val="2B2C30"/>
                </a:solidFill>
              </a:rPr>
              <a:t>Εξερευνήστε </a:t>
            </a:r>
            <a:r>
              <a:rPr lang="en-GB" sz="2000" dirty="0">
                <a:solidFill>
                  <a:srgbClr val="2B2C30"/>
                </a:solidFill>
                <a:hlinkClick r:id="rId3"/>
              </a:rPr>
              <a:t>τα βασικά στοιχεία της αιολικής ενέργειας </a:t>
            </a:r>
            <a:r>
              <a:rPr lang="en-GB" sz="2000" dirty="0">
                <a:solidFill>
                  <a:srgbClr val="2B2C30"/>
                </a:solidFill>
              </a:rPr>
              <a:t>της Wind Europe.</a:t>
            </a:r>
          </a:p>
          <a:p>
            <a:pPr marL="342900" indent="-342900">
              <a:buFont typeface="Arial" panose="020B0604020202020204" pitchFamily="34" charset="0"/>
              <a:buChar char="•"/>
            </a:pPr>
            <a:r>
              <a:rPr lang="en-GB" sz="2000" dirty="0">
                <a:solidFill>
                  <a:srgbClr val="2B2C30"/>
                </a:solidFill>
              </a:rPr>
              <a:t>Διαβάστε πώς η Ευρώπη είναι </a:t>
            </a:r>
            <a:r>
              <a:rPr lang="en-GB" sz="2000" dirty="0">
                <a:solidFill>
                  <a:srgbClr val="2B2C30"/>
                </a:solidFill>
                <a:hlinkClick r:id="rId4"/>
              </a:rPr>
              <a:t>ηγέτης στην αιολική ενέργεια</a:t>
            </a:r>
            <a:r>
              <a:rPr lang="en-GB" sz="2000" dirty="0">
                <a:solidFill>
                  <a:srgbClr val="2B2C30"/>
                </a:solidFill>
              </a:rPr>
              <a:t>.</a:t>
            </a:r>
          </a:p>
          <a:p>
            <a:pPr marL="342900" indent="-342900">
              <a:buFont typeface="Arial" panose="020B0604020202020204" pitchFamily="34" charset="0"/>
              <a:buChar char="•"/>
            </a:pPr>
            <a:r>
              <a:rPr lang="en-GB" sz="2000" dirty="0">
                <a:solidFill>
                  <a:srgbClr val="2B2C30"/>
                </a:solidFill>
              </a:rPr>
              <a:t>Διαβάστε την </a:t>
            </a:r>
            <a:r>
              <a:rPr lang="en-GB" sz="2000" dirty="0">
                <a:solidFill>
                  <a:srgbClr val="2B2C30"/>
                </a:solidFill>
                <a:hlinkClick r:id="rId5"/>
              </a:rPr>
              <a:t>Παγκόσμια Έκθεση για την Αιολική Ενέργεια 2025</a:t>
            </a:r>
            <a:r>
              <a:rPr lang="en-GB" sz="2000" dirty="0">
                <a:solidFill>
                  <a:srgbClr val="2B2C30"/>
                </a:solidFill>
              </a:rPr>
              <a:t>.</a:t>
            </a:r>
          </a:p>
          <a:p>
            <a:pPr marL="342900" indent="-342900">
              <a:buFont typeface="Arial" panose="020B0604020202020204" pitchFamily="34" charset="0"/>
              <a:buChar char="•"/>
            </a:pPr>
            <a:r>
              <a:rPr lang="en-GB" sz="2000" dirty="0">
                <a:solidFill>
                  <a:srgbClr val="2B2C30"/>
                </a:solidFill>
              </a:rPr>
              <a:t>Εξερευνήστε πώς </a:t>
            </a:r>
            <a:r>
              <a:rPr lang="en-GB" sz="2000" dirty="0">
                <a:solidFill>
                  <a:srgbClr val="2B2C30"/>
                </a:solidFill>
                <a:hlinkClick r:id="rId6"/>
              </a:rPr>
              <a:t>η τεχνητή νοημοσύνη (AI) μπορεί να υποστηρίξει την αιολική ενέργεια</a:t>
            </a:r>
            <a:r>
              <a:rPr lang="en-GB" sz="2000" dirty="0">
                <a:solidFill>
                  <a:srgbClr val="2B2C30"/>
                </a:solidFill>
              </a:rPr>
              <a:t>.</a:t>
            </a:r>
          </a:p>
          <a:p>
            <a:pPr marL="342900" indent="-342900">
              <a:buFont typeface="Arial" panose="020B0604020202020204" pitchFamily="34" charset="0"/>
              <a:buChar char="•"/>
            </a:pPr>
            <a:r>
              <a:rPr lang="en-GB" sz="2000" dirty="0">
                <a:solidFill>
                  <a:srgbClr val="2B2C30"/>
                </a:solidFill>
              </a:rPr>
              <a:t>Μάθετε πώς μπορούμε να </a:t>
            </a:r>
            <a:r>
              <a:rPr lang="en-GB" sz="2000" dirty="0">
                <a:solidFill>
                  <a:srgbClr val="2B2C30"/>
                </a:solidFill>
                <a:hlinkClick r:id="rId7"/>
              </a:rPr>
              <a:t>ελαχιστοποιήσουμε τον περιβαλλοντικό αντίκτυπο των ανεμογεννητριών</a:t>
            </a:r>
            <a:r>
              <a:rPr lang="en-GB" sz="2000" dirty="0">
                <a:solidFill>
                  <a:srgbClr val="2B2C30"/>
                </a:solidFill>
              </a:rPr>
              <a:t>.</a:t>
            </a:r>
          </a:p>
          <a:p>
            <a:endParaRPr lang="en-GB" sz="2000" dirty="0">
              <a:solidFill>
                <a:srgbClr val="2B2C30"/>
              </a:solidFill>
              <a:ea typeface="Calibri"/>
              <a:cs typeface="Calibri"/>
            </a:endParaRPr>
          </a:p>
        </p:txBody>
      </p:sp>
    </p:spTree>
    <p:extLst>
      <p:ext uri="{BB962C8B-B14F-4D97-AF65-F5344CB8AC3E}">
        <p14:creationId xmlns:p14="http://schemas.microsoft.com/office/powerpoint/2010/main" val="385178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E118E-60E2-0CCF-31DE-F3A096C9C8EA}"/>
              </a:ext>
            </a:extLst>
          </p:cNvPr>
          <p:cNvSpPr>
            <a:spLocks noGrp="1"/>
          </p:cNvSpPr>
          <p:nvPr>
            <p:ph type="title" idx="4294967295"/>
          </p:nvPr>
        </p:nvSpPr>
        <p:spPr>
          <a:xfrm>
            <a:off x="315685" y="783136"/>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3. Κατανόηση της αποθήκευσης ηλιακής ενέργειας </a:t>
            </a:r>
            <a:endParaRPr lang="el-GR" noProof="1">
              <a:effectLst/>
            </a:endParaRPr>
          </a:p>
          <a:p>
            <a:endParaRPr lang="el-GR"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231715"/>
            <a:ext cx="10421655" cy="1446550"/>
          </a:xfrm>
          <a:prstGeom prst="rect">
            <a:avLst/>
          </a:prstGeom>
          <a:noFill/>
        </p:spPr>
        <p:txBody>
          <a:bodyPr wrap="square" rtlCol="0">
            <a:spAutoFit/>
          </a:bodyPr>
          <a:lstStyle/>
          <a:p>
            <a:pPr algn="ctr" latinLnBrk="0"/>
            <a:r>
              <a:rPr lang="en-US" sz="4400" i="1" dirty="0">
                <a:solidFill>
                  <a:schemeClr val="accent5"/>
                </a:solidFill>
              </a:rPr>
              <a:t>Έχετε αναρωτηθεί ποτέ τι συμβαίνει όταν ο ήλιος δεν λάμπει;</a:t>
            </a:r>
          </a:p>
        </p:txBody>
      </p:sp>
    </p:spTree>
    <p:extLst>
      <p:ext uri="{BB962C8B-B14F-4D97-AF65-F5344CB8AC3E}">
        <p14:creationId xmlns:p14="http://schemas.microsoft.com/office/powerpoint/2010/main" val="95456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40AF1-5B9F-507A-3FA4-D8D3618C0D26}"/>
              </a:ext>
            </a:extLst>
          </p:cNvPr>
          <p:cNvSpPr>
            <a:spLocks noGrp="1"/>
          </p:cNvSpPr>
          <p:nvPr>
            <p:ph type="title" idx="4294967295"/>
          </p:nvPr>
        </p:nvSpPr>
        <p:spPr>
          <a:xfrm>
            <a:off x="302623" y="75705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Κατανόηση της αποθήκευσης ηλιακής ενέργειας: Βασική ορολογία</a:t>
            </a:r>
            <a:endParaRPr lang="el-GR" noProof="1">
              <a:effectLst/>
            </a:endParaRPr>
          </a:p>
          <a:p>
            <a:endParaRPr lang="el-GR"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4532243" y="2082618"/>
            <a:ext cx="7453431" cy="4124206"/>
          </a:xfrm>
          <a:prstGeom prst="rect">
            <a:avLst/>
          </a:prstGeom>
          <a:noFill/>
        </p:spPr>
        <p:txBody>
          <a:bodyPr wrap="square" rtlCol="0">
            <a:spAutoFit/>
          </a:bodyPr>
          <a:lstStyle/>
          <a:p>
            <a:pPr lvl="0" latinLnBrk="0"/>
            <a:r>
              <a:rPr lang="en-US" sz="2000" b="1" dirty="0">
                <a:ea typeface="Public Sans"/>
                <a:cs typeface="Public Sans"/>
                <a:sym typeface="Public Sans"/>
              </a:rPr>
              <a:t>Σύστημα αποθήκευσης ενέργειας (ESS)</a:t>
            </a:r>
            <a:r>
              <a:rPr lang="en-US" sz="2000" dirty="0">
                <a:ea typeface="Public Sans"/>
                <a:cs typeface="Public Sans"/>
                <a:sym typeface="Public Sans"/>
              </a:rPr>
              <a:t>: Τεχνολογία που αποθηκεύει ηλεκτρική ενέργεια για μελλοντική χρήση, συμβάλλοντας στην εξισορρόπηση της προσφοράς </a:t>
            </a:r>
            <a:r>
              <a:rPr lang="en-GB" sz="2000" noProof="0" dirty="0">
                <a:ea typeface="Public Sans"/>
                <a:cs typeface="Public Sans"/>
                <a:sym typeface="Public Sans"/>
              </a:rPr>
              <a:t>και της ζήτησης, στη βελτιστοποίηση της χρήσης ενέργειας και στη βελτίωση της αξιοπιστίας του δικτύου.</a:t>
            </a:r>
          </a:p>
          <a:p>
            <a:pPr lvl="0" latinLnBrk="0"/>
            <a:endParaRPr lang="en-US" sz="1100" dirty="0">
              <a:ea typeface="Public Sans"/>
              <a:cs typeface="Public Sans"/>
              <a:sym typeface="Public Sans"/>
            </a:endParaRPr>
          </a:p>
          <a:p>
            <a:pPr lvl="0" latinLnBrk="0"/>
            <a:r>
              <a:rPr lang="en-US" sz="2000" b="1" dirty="0">
                <a:ea typeface="Public Sans"/>
                <a:cs typeface="Public Sans"/>
                <a:sym typeface="Public Sans"/>
              </a:rPr>
              <a:t>Αυτοκατανάλωση</a:t>
            </a:r>
            <a:r>
              <a:rPr lang="en-US" sz="2000" dirty="0">
                <a:ea typeface="Public Sans"/>
                <a:cs typeface="Public Sans"/>
                <a:sym typeface="Public Sans"/>
              </a:rPr>
              <a:t>: Χρήση ενέργειας που παράγεται από ανανεώσιμες πηγές απευθείας εντός της ιδιοκτησίας, ενισχύοντας την ενεργειακή ανεξαρτησία και την εξοικονόμηση ενέργειας, αποφεύγοντας την εξαγωγή στο δίκτυο.</a:t>
            </a:r>
          </a:p>
          <a:p>
            <a:pPr lvl="0" latinLnBrk="0"/>
            <a:endParaRPr lang="en-US" sz="1100" dirty="0">
              <a:ea typeface="Public Sans"/>
              <a:cs typeface="Public Sans"/>
              <a:sym typeface="Public Sans"/>
            </a:endParaRPr>
          </a:p>
          <a:p>
            <a:pPr lvl="0" latinLnBrk="0"/>
            <a:r>
              <a:rPr lang="en-US" sz="2000" b="1" dirty="0">
                <a:ea typeface="Public Sans"/>
                <a:cs typeface="Public Sans"/>
                <a:sym typeface="Public Sans"/>
              </a:rPr>
              <a:t>Έξυπνη αποθήκευση ενέργειας</a:t>
            </a:r>
            <a:r>
              <a:rPr lang="en-US" sz="2000" dirty="0">
                <a:ea typeface="Public Sans"/>
                <a:cs typeface="Public Sans"/>
                <a:sym typeface="Public Sans"/>
              </a:rPr>
              <a:t>: Ενίσχυση της παρακολούθησης, βελτίωση της διαχείρισης και αύξηση της αποδοτικότητας με τη χρήση προηγμένων τεχνολογιών όπως το Διαδίκτυο των Πραγμάτων (IoT) και η Τεχνητή Νοημοσύνη (AI).</a:t>
            </a:r>
          </a:p>
        </p:txBody>
      </p:sp>
      <p:pic>
        <p:nvPicPr>
          <p:cNvPr id="7" name="Picture 6">
            <a:extLst>
              <a:ext uri="{FF2B5EF4-FFF2-40B4-BE49-F238E27FC236}">
                <a16:creationId xmlns:a16="http://schemas.microsoft.com/office/drawing/2014/main" id="{68C7FB1C-7B12-EE0F-E025-47D3FB1087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26" y="3190461"/>
            <a:ext cx="4098997" cy="2308630"/>
          </a:xfrm>
          <a:prstGeom prst="rect">
            <a:avLst/>
          </a:prstGeom>
        </p:spPr>
      </p:pic>
    </p:spTree>
    <p:extLst>
      <p:ext uri="{BB962C8B-B14F-4D97-AF65-F5344CB8AC3E}">
        <p14:creationId xmlns:p14="http://schemas.microsoft.com/office/powerpoint/2010/main" val="20496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15548-E3C6-0288-5677-BDCE60732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F62FA-97C5-ED53-D5A5-534D852C075E}"/>
              </a:ext>
            </a:extLst>
          </p:cNvPr>
          <p:cNvSpPr>
            <a:spLocks noGrp="1"/>
          </p:cNvSpPr>
          <p:nvPr>
            <p:ph type="title" idx="4294967295"/>
          </p:nvPr>
        </p:nvSpPr>
        <p:spPr>
          <a:xfrm>
            <a:off x="262760" y="647778"/>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Κατανόηση της αποθήκευσης ηλιακής ενέργειας: Βασικά στοιχεία και πληροφορίες </a:t>
            </a:r>
            <a:endParaRPr lang="el-GR" noProof="1">
              <a:effectLst/>
            </a:endParaRPr>
          </a:p>
          <a:p>
            <a:endParaRPr lang="el-GR" noProof="1"/>
          </a:p>
        </p:txBody>
      </p:sp>
      <p:sp>
        <p:nvSpPr>
          <p:cNvPr id="4" name="TextBox 3">
            <a:extLst>
              <a:ext uri="{FF2B5EF4-FFF2-40B4-BE49-F238E27FC236}">
                <a16:creationId xmlns:a16="http://schemas.microsoft.com/office/drawing/2014/main" id="{0AA59405-2C00-D281-DA2C-55E0950F0113}"/>
              </a:ext>
            </a:extLst>
          </p:cNvPr>
          <p:cNvSpPr txBox="1"/>
          <p:nvPr/>
        </p:nvSpPr>
        <p:spPr>
          <a:xfrm>
            <a:off x="139423" y="1973341"/>
            <a:ext cx="11789817" cy="4739759"/>
          </a:xfrm>
          <a:prstGeom prst="rect">
            <a:avLst/>
          </a:prstGeom>
          <a:noFill/>
        </p:spPr>
        <p:txBody>
          <a:bodyPr wrap="square" rtlCol="0">
            <a:spAutoFit/>
          </a:bodyPr>
          <a:lstStyle/>
          <a:p>
            <a:pPr lvl="0" latinLnBrk="0"/>
            <a:r>
              <a:rPr lang="en-US" sz="2000" dirty="0">
                <a:ea typeface="Public Sans"/>
                <a:cs typeface="Public Sans"/>
                <a:sym typeface="Public Sans"/>
              </a:rPr>
              <a:t>Τα ηλιακά συστήματα μπορούν να χρησιμοποιούν μπαταρίες αποθήκευσης για την παροχή ηλεκτρικής ενέργειας όταν δεν υπάρχει ηλιακό φως. Κατά τη διάρκεια της ημέρας, οι ηλιακοί συλλέκτες παράγουν ηλεκτρική ενέργεια και η πλεονάζουσα ενέργεια αποθηκεύεται σε μπαταρίες για μελλοντική χρήση.</a:t>
            </a:r>
          </a:p>
          <a:p>
            <a:pPr lvl="0" latinLnBrk="0"/>
            <a:endParaRPr lang="en-US" sz="1100" dirty="0">
              <a:ea typeface="Public Sans"/>
              <a:cs typeface="Public Sans"/>
              <a:sym typeface="Public Sans"/>
            </a:endParaRPr>
          </a:p>
          <a:p>
            <a:pPr lvl="0" latinLnBrk="0"/>
            <a:r>
              <a:rPr lang="en-US" sz="2000" dirty="0">
                <a:ea typeface="Public Sans"/>
                <a:cs typeface="Public Sans"/>
                <a:sym typeface="Public Sans"/>
              </a:rPr>
              <a:t>Οι πιο συνηθισμένες τεχνολογίες μπαταριών για την αποθήκευση ηλιακής ενέργειας περιλαμβάνουν τις μπαταρίες ιόντων λιθίου (που χρησιμοποιούνται στο Tesla Powerwall και σε άλλες λύσεις αποθήκευσης για οικιακή χρήση) και τις μπαταρίες μολύβδου-οξέος (φθηνότερες αλλά λιγότερο αποδοτικές και με μικρότερη διάρκεια ζωής).</a:t>
            </a:r>
          </a:p>
          <a:p>
            <a:pPr lvl="0" latinLnBrk="0"/>
            <a:endParaRPr lang="en-US" sz="1100" dirty="0">
              <a:ea typeface="Public Sans"/>
              <a:cs typeface="Public Sans"/>
              <a:sym typeface="Public Sans"/>
            </a:endParaRPr>
          </a:p>
          <a:p>
            <a:pPr marL="342900" lvl="0" indent="-342900" latinLnBrk="0">
              <a:buFont typeface="Arial" panose="020B0604020202020204" pitchFamily="34" charset="0"/>
              <a:buChar char="•"/>
            </a:pPr>
            <a:r>
              <a:rPr lang="en-US" sz="2000" dirty="0">
                <a:ea typeface="Public Sans"/>
                <a:cs typeface="Public Sans"/>
                <a:sym typeface="Public Sans"/>
              </a:rPr>
              <a:t>Η Ευρωπαϊκή Επιτροπή παρέχει μια </a:t>
            </a:r>
            <a:r>
              <a:rPr lang="en-US" sz="2000" dirty="0">
                <a:ea typeface="Public Sans"/>
                <a:cs typeface="Public Sans"/>
                <a:sym typeface="Public Sans"/>
                <a:hlinkClick r:id="rId3"/>
              </a:rPr>
              <a:t>ολοκληρωμένη επισκόπηση της ηλιακής ενέργειας στην Ευρώπη</a:t>
            </a:r>
            <a:r>
              <a:rPr lang="en-US" sz="2000" dirty="0">
                <a:ea typeface="Public Sans"/>
                <a:cs typeface="Public Sans"/>
                <a:sym typeface="Public Sans"/>
              </a:rPr>
              <a:t>.</a:t>
            </a:r>
          </a:p>
          <a:p>
            <a:pPr marL="342900" lvl="0" indent="-342900" latinLnBrk="0">
              <a:buFont typeface="Arial" panose="020B0604020202020204" pitchFamily="34" charset="0"/>
              <a:buChar char="•"/>
            </a:pPr>
            <a:r>
              <a:rPr lang="en-US" sz="2000" dirty="0">
                <a:ea typeface="Public Sans"/>
                <a:cs typeface="Public Sans"/>
                <a:sym typeface="Public Sans"/>
              </a:rPr>
              <a:t>Εξερευνήστε </a:t>
            </a:r>
            <a:r>
              <a:rPr lang="en-US" sz="2000" dirty="0">
                <a:ea typeface="Public Sans"/>
                <a:cs typeface="Public Sans"/>
                <a:sym typeface="Public Sans"/>
                <a:hlinkClick r:id="rId4"/>
              </a:rPr>
              <a:t>τον Ολοκληρωμένο οδηγό για την ορολογία της αποθήκευσης ενέργειας </a:t>
            </a:r>
            <a:r>
              <a:rPr lang="en-US" sz="2000" dirty="0">
                <a:ea typeface="Public Sans"/>
                <a:cs typeface="Public Sans"/>
                <a:sym typeface="Public Sans"/>
              </a:rPr>
              <a:t>.</a:t>
            </a:r>
          </a:p>
          <a:p>
            <a:pPr marL="342900" lvl="0" indent="-342900" latinLnBrk="0">
              <a:buFont typeface="Arial" panose="020B0604020202020204" pitchFamily="34" charset="0"/>
              <a:buChar char="•"/>
            </a:pPr>
            <a:r>
              <a:rPr lang="en-US" sz="2000" dirty="0">
                <a:ea typeface="Public Sans"/>
                <a:cs typeface="Public Sans"/>
                <a:sym typeface="Public Sans"/>
              </a:rPr>
              <a:t>Ο Διεθνής Οργανισμός Ανανεώσιμων Πηγών Ενέργειας (IRENA) παρέχει μια ενημέρωση σχετικά με </a:t>
            </a:r>
            <a:r>
              <a:rPr lang="en-US" sz="2000" dirty="0">
                <a:ea typeface="Public Sans"/>
                <a:cs typeface="Public Sans"/>
                <a:sym typeface="Public Sans"/>
                <a:hlinkClick r:id="rId5"/>
              </a:rPr>
              <a:t>την αποθήκευση ενέργειας</a:t>
            </a:r>
            <a:r>
              <a:rPr lang="en-US" sz="2000" dirty="0">
                <a:ea typeface="Public Sans"/>
                <a:cs typeface="Public Sans"/>
                <a:sym typeface="Public Sans"/>
              </a:rPr>
              <a:t>.</a:t>
            </a:r>
          </a:p>
          <a:p>
            <a:pPr marL="342900" lvl="0" indent="-342900" latinLnBrk="0">
              <a:buFont typeface="Arial" panose="020B0604020202020204" pitchFamily="34" charset="0"/>
              <a:buChar char="•"/>
            </a:pPr>
            <a:r>
              <a:rPr lang="en-US" sz="2000" dirty="0">
                <a:ea typeface="Public Sans"/>
                <a:cs typeface="Public Sans"/>
                <a:sym typeface="Public Sans"/>
              </a:rPr>
              <a:t>Εξερευνήστε τον ρόλο των μπαταριών στην ψηφιακή ενεργειακή μετάβαση στο </a:t>
            </a:r>
            <a:r>
              <a:rPr lang="en-US" sz="2000" dirty="0">
                <a:ea typeface="Public Sans"/>
                <a:cs typeface="Public Sans"/>
                <a:sym typeface="Public Sans"/>
                <a:hlinkClick r:id="rId6"/>
              </a:rPr>
              <a:t>φυλλάδιο</a:t>
            </a:r>
            <a:r>
              <a:rPr lang="en-US" sz="2000" dirty="0">
                <a:ea typeface="Public Sans"/>
                <a:cs typeface="Public Sans"/>
                <a:sym typeface="Public Sans"/>
              </a:rPr>
              <a:t> της Ευρωπαϊκής Επιτροπής </a:t>
            </a:r>
            <a:r>
              <a:rPr lang="en-US" sz="2000" dirty="0">
                <a:ea typeface="Public Sans"/>
                <a:cs typeface="Public Sans"/>
                <a:sym typeface="Public Sans"/>
                <a:hlinkClick r:id="rId6"/>
              </a:rPr>
              <a:t>για τις φωτοβολταϊκές και τις μπαταρίες</a:t>
            </a:r>
            <a:r>
              <a:rPr lang="en-US" sz="2000" dirty="0">
                <a:ea typeface="Public Sans"/>
                <a:cs typeface="Public Sans"/>
                <a:sym typeface="Public Sans"/>
              </a:rPr>
              <a:t>.</a:t>
            </a:r>
          </a:p>
          <a:p>
            <a:pPr lvl="0" latinLnBrk="0"/>
            <a:endParaRPr lang="en-US" sz="2000" dirty="0">
              <a:ea typeface="Public Sans"/>
              <a:cs typeface="Public Sans"/>
              <a:sym typeface="Public Sans"/>
            </a:endParaRPr>
          </a:p>
        </p:txBody>
      </p:sp>
    </p:spTree>
    <p:extLst>
      <p:ext uri="{BB962C8B-B14F-4D97-AF65-F5344CB8AC3E}">
        <p14:creationId xmlns:p14="http://schemas.microsoft.com/office/powerpoint/2010/main" val="282033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6AB54-937D-9F1A-E1C1-19D3249405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5932F96-E1CE-29F1-73E1-EFFE23DACA81}"/>
              </a:ext>
            </a:extLst>
          </p:cNvPr>
          <p:cNvSpPr txBox="1"/>
          <p:nvPr/>
        </p:nvSpPr>
        <p:spPr>
          <a:xfrm>
            <a:off x="5016974" y="2302020"/>
            <a:ext cx="6676373" cy="4199611"/>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lang="en-GB" sz="2000" dirty="0">
                <a:solidFill>
                  <a:srgbClr val="2B2C30"/>
                </a:solidFill>
              </a:rPr>
              <a:t>Χρησιμοποιήστε </a:t>
            </a:r>
            <a:r>
              <a:rPr lang="en-GB" sz="2000" dirty="0">
                <a:solidFill>
                  <a:srgbClr val="000066"/>
                </a:solidFill>
                <a:hlinkClick r:id="rId3">
                  <a:extLst>
                    <a:ext uri="{A12FA001-AC4F-418D-AE19-62706E023703}">
                      <ahyp:hlinkClr xmlns:ahyp="http://schemas.microsoft.com/office/drawing/2018/hyperlinkcolor" val="tx"/>
                    </a:ext>
                  </a:extLst>
                </a:hlinkClick>
              </a:rPr>
              <a:t>παραδείγματα από τον πραγματικό κόσμο.</a:t>
            </a:r>
          </a:p>
          <a:p>
            <a:pPr marL="342900" indent="-342900" latinLnBrk="0">
              <a:lnSpc>
                <a:spcPct val="150000"/>
              </a:lnSpc>
              <a:buFont typeface="Arial" panose="020B0604020202020204" pitchFamily="34" charset="0"/>
              <a:buChar char="•"/>
            </a:pPr>
            <a:r>
              <a:rPr lang="en-GB" sz="2000" dirty="0">
                <a:solidFill>
                  <a:srgbClr val="2B2C30"/>
                </a:solidFill>
              </a:rPr>
              <a:t>Εξηγήστε τους τεχνικούς όρους με απλές αναλογίες (π.χ.: «Μια ηλιακή μπαταρία λειτουργεί όπως μια τροφοδοτική μονάδα για το κινητό σας τηλέφωνο, αλλά σε κλίμακα οικιακής χρήσης»).</a:t>
            </a:r>
            <a:endParaRPr lang="en-GB" sz="2000" dirty="0"/>
          </a:p>
          <a:p>
            <a:pPr marL="342900" indent="-342900" latinLnBrk="0">
              <a:lnSpc>
                <a:spcPct val="150000"/>
              </a:lnSpc>
              <a:buFont typeface="Arial" panose="020B0604020202020204" pitchFamily="34" charset="0"/>
              <a:buChar char="•"/>
            </a:pPr>
            <a:r>
              <a:rPr lang="en-GB" sz="2000" dirty="0">
                <a:solidFill>
                  <a:srgbClr val="000066"/>
                </a:solidFill>
                <a:hlinkClick r:id="rId4">
                  <a:extLst>
                    <a:ext uri="{A12FA001-AC4F-418D-AE19-62706E023703}">
                      <ahyp:hlinkClr xmlns:ahyp="http://schemas.microsoft.com/office/drawing/2018/hyperlinkcolor" val="tx"/>
                    </a:ext>
                  </a:extLst>
                </a:hlinkClick>
              </a:rPr>
              <a:t>Συγκρίνετε την εξοικονόμηση κόστους και τα κίνητρα για τη χρήση ανανεώσιμων πηγών ενέργειας σε διαφορετικές χώρες.</a:t>
            </a:r>
          </a:p>
        </p:txBody>
      </p:sp>
      <p:pic>
        <p:nvPicPr>
          <p:cNvPr id="5" name="Picture 4">
            <a:extLst>
              <a:ext uri="{FF2B5EF4-FFF2-40B4-BE49-F238E27FC236}">
                <a16:creationId xmlns:a16="http://schemas.microsoft.com/office/drawing/2014/main" id="{2D109CDC-B519-FE27-6B78-B4E6A4DA1E5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30058" y="2648270"/>
            <a:ext cx="4676148" cy="3507111"/>
          </a:xfrm>
          <a:prstGeom prst="rect">
            <a:avLst/>
          </a:prstGeom>
        </p:spPr>
      </p:pic>
      <p:sp>
        <p:nvSpPr>
          <p:cNvPr id="2" name="Title 1">
            <a:extLst>
              <a:ext uri="{FF2B5EF4-FFF2-40B4-BE49-F238E27FC236}">
                <a16:creationId xmlns:a16="http://schemas.microsoft.com/office/drawing/2014/main" id="{14463DD1-04BB-813D-DE50-545E79D0AE6B}"/>
              </a:ext>
            </a:extLst>
          </p:cNvPr>
          <p:cNvSpPr>
            <a:spLocks noGrp="1"/>
          </p:cNvSpPr>
          <p:nvPr>
            <p:ph type="title" idx="4294967295"/>
          </p:nvPr>
        </p:nvSpPr>
        <p:spPr>
          <a:xfrm>
            <a:off x="838200" y="738188"/>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Μερικές πρακτικές συμβουλές για την επικοινωνία με το κοινό </a:t>
            </a:r>
            <a:endParaRPr lang="el-GR" noProof="1">
              <a:effectLst/>
            </a:endParaRPr>
          </a:p>
          <a:p>
            <a:endParaRPr lang="el-GR" noProof="1"/>
          </a:p>
        </p:txBody>
      </p:sp>
    </p:spTree>
    <p:extLst>
      <p:ext uri="{BB962C8B-B14F-4D97-AF65-F5344CB8AC3E}">
        <p14:creationId xmlns:p14="http://schemas.microsoft.com/office/powerpoint/2010/main" val="14884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186EC441-33A8-7B5E-09C0-2B1A885D4900}"/>
              </a:ext>
            </a:extLst>
          </p:cNvPr>
          <p:cNvSpPr>
            <a:spLocks noGrp="1"/>
          </p:cNvSpPr>
          <p:nvPr>
            <p:ph type="title" idx="4294967295"/>
          </p:nvPr>
        </p:nvSpPr>
        <p:spPr>
          <a:xfrm>
            <a:off x="790220" y="532472"/>
            <a:ext cx="7957457" cy="1325563"/>
          </a:xfrm>
          <a:prstGeom prst="rect">
            <a:avLst/>
          </a:prstGeom>
        </p:spPr>
        <p:txBody>
          <a:bodyPr/>
          <a:lstStyle/>
          <a:p>
            <a:r>
              <a:rPr lang="el-GR" sz="2800" noProof="1">
                <a:solidFill>
                  <a:schemeClr val="tx2"/>
                </a:solidFill>
              </a:rPr>
              <a:t>Επόμενα βήματα</a:t>
            </a: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Αν θέλετε να μάθετε περισσότερα για την ψηφιοποίηση της ενέργειας, μπορεί να σας φανούν χρήσιμες οι ακόλουθες πηγές: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335287"/>
            <a:ext cx="2175491" cy="2585323"/>
          </a:xfrm>
          <a:prstGeom prst="rect">
            <a:avLst/>
          </a:prstGeom>
          <a:noFill/>
        </p:spPr>
        <p:txBody>
          <a:bodyPr wrap="square" lIns="91440" tIns="45720" rIns="91440" bIns="45720" rtlCol="0" anchor="t" anchorCtr="0">
            <a:spAutoFit/>
          </a:bodyPr>
          <a:lstStyle/>
          <a:p>
            <a:pPr algn="ctr" latinLnBrk="0"/>
            <a:r>
              <a:rPr lang="en-GB" noProof="0" dirty="0">
                <a:solidFill>
                  <a:srgbClr val="373737"/>
                </a:solidFill>
                <a:ea typeface="맑은 고딕"/>
              </a:rPr>
              <a:t>Απομυθοποιήστε ορισμένους μύθους σχετικά με την ψηφιοποίηση της ενέργειας στο άρθρο της Every1 </a:t>
            </a:r>
            <a:r>
              <a:rPr lang="en-GB" i="1" noProof="0" dirty="0">
                <a:solidFill>
                  <a:srgbClr val="373737"/>
                </a:solidFill>
                <a:ea typeface="맑은 고딕"/>
                <a:hlinkClick r:id="rId3"/>
              </a:rPr>
              <a:t>«Μύθοι για την ενέργεια: Πραγματικότητα ή φαντασία</a:t>
            </a:r>
            <a:r>
              <a:rPr lang="en-GB" noProof="0" dirty="0">
                <a:solidFill>
                  <a:srgbClr val="373737"/>
                </a:solidFill>
                <a:ea typeface="맑은 고딕"/>
              </a:rPr>
              <a:t>». </a:t>
            </a: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27649" y="3589297"/>
            <a:ext cx="2364667" cy="2031325"/>
          </a:xfrm>
          <a:prstGeom prst="rect">
            <a:avLst/>
          </a:prstGeom>
          <a:noFill/>
        </p:spPr>
        <p:txBody>
          <a:bodyPr wrap="square" rtlCol="0" anchor="t" anchorCtr="0">
            <a:spAutoFit/>
          </a:bodyPr>
          <a:lstStyle/>
          <a:p>
            <a:pPr algn="ctr"/>
            <a:r>
              <a:rPr lang="en-US" altLang="ko-KR" dirty="0">
                <a:solidFill>
                  <a:srgbClr val="373737"/>
                </a:solidFill>
              </a:rPr>
              <a:t>Εξετάστε σε βάθος την ενεργειακή ασφάλεια στο άρθρο της Every1 </a:t>
            </a:r>
            <a:r>
              <a:rPr lang="en-US" altLang="ko-KR" i="1" dirty="0">
                <a:solidFill>
                  <a:srgbClr val="373737"/>
                </a:solidFill>
                <a:hlinkClick r:id="rId3"/>
              </a:rPr>
              <a:t>«Κυβερνοασφάλεια: Μύθοι για την ψηφιακή ενέργεια... καταρρίπτονται!».</a:t>
            </a:r>
            <a:endParaRPr lang="ko-KR" altLang="en-US"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2031325"/>
          </a:xfrm>
          <a:prstGeom prst="rect">
            <a:avLst/>
          </a:prstGeom>
          <a:noFill/>
        </p:spPr>
        <p:txBody>
          <a:bodyPr wrap="square" rtlCol="0" anchor="t" anchorCtr="0">
            <a:spAutoFit/>
          </a:bodyPr>
          <a:lstStyle/>
          <a:p>
            <a:pPr algn="ctr" latinLnBrk="0"/>
            <a:r>
              <a:rPr lang="en-GB" noProof="0" dirty="0">
                <a:solidFill>
                  <a:srgbClr val="373737"/>
                </a:solidFill>
              </a:rPr>
              <a:t>Δείτε τη σειρά σύντομων μαθημάτων </a:t>
            </a:r>
            <a:r>
              <a:rPr lang="en-GB" i="1" noProof="0" dirty="0">
                <a:solidFill>
                  <a:srgbClr val="373737"/>
                </a:solidFill>
                <a:hlinkClick r:id="rId4"/>
              </a:rPr>
              <a:t>Digital Energy Essentials </a:t>
            </a:r>
            <a:r>
              <a:rPr lang="en-GB" noProof="0" dirty="0">
                <a:solidFill>
                  <a:srgbClr val="373737"/>
                </a:solidFill>
              </a:rPr>
              <a:t>της Every1 σχετικά με την ψηφιοποίηση της ενέργειας.</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477328"/>
          </a:xfrm>
          <a:prstGeom prst="rect">
            <a:avLst/>
          </a:prstGeom>
          <a:noFill/>
        </p:spPr>
        <p:txBody>
          <a:bodyPr wrap="square" rtlCol="0" anchor="t" anchorCtr="0">
            <a:spAutoFit/>
          </a:bodyPr>
          <a:lstStyle/>
          <a:p>
            <a:pPr algn="ctr"/>
            <a:r>
              <a:rPr lang="en-US" altLang="ko-KR" dirty="0">
                <a:solidFill>
                  <a:srgbClr val="373737"/>
                </a:solidFill>
                <a:hlinkClick r:id="rId5"/>
              </a:rPr>
              <a:t>Μάθετε περισσότερα για τα εκπαιδευτικά υλικά του προγράμματος Every1.</a:t>
            </a:r>
            <a:endParaRPr lang="ko-KR" altLang="en-US" dirty="0">
              <a:solidFill>
                <a:srgbClr val="373737"/>
              </a:solidFill>
            </a:endParaRPr>
          </a:p>
        </p:txBody>
      </p:sp>
    </p:spTree>
    <p:extLst>
      <p:ext uri="{BB962C8B-B14F-4D97-AF65-F5344CB8AC3E}">
        <p14:creationId xmlns:p14="http://schemas.microsoft.com/office/powerpoint/2010/main" val="315746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124754"/>
          </a:xfrm>
          <a:prstGeom prst="rect">
            <a:avLst/>
          </a:prstGeom>
          <a:noFill/>
        </p:spPr>
        <p:txBody>
          <a:bodyPr wrap="square" lIns="91440" tIns="45720" rIns="91440" bIns="45720" rtlCol="0" anchor="t">
            <a:spAutoFit/>
          </a:bodyPr>
          <a:lstStyle/>
          <a:p>
            <a:pPr latinLnBrk="0"/>
            <a:r>
              <a:rPr lang="en-GB" dirty="0"/>
              <a:t>Αυτή η παρουσίαση με τίτλο </a:t>
            </a:r>
            <a:r>
              <a:rPr lang="en-GB" i="1" dirty="0"/>
              <a:t>«</a:t>
            </a:r>
            <a:r>
              <a:rPr lang="en-GB" dirty="0"/>
              <a:t>Βασικές έννοιες της ψηφιακής ενέργειας για </a:t>
            </a:r>
            <a:br>
              <a:rPr lang="en-GB" dirty="0"/>
            </a:br>
            <a:r>
              <a:rPr lang="en-GB" dirty="0"/>
              <a:t>δημοσιογράφους</a:t>
            </a:r>
            <a:r>
              <a:rPr lang="en-GB" i="1" dirty="0"/>
              <a:t>» </a:t>
            </a:r>
            <a:r>
              <a:rPr lang="en-GB" dirty="0"/>
              <a:t>δημιουργήθηκε από το πρόγραμμα Every1 και διατίθεται υπό την άδεια </a:t>
            </a:r>
            <a:r>
              <a:rPr lang="en-GB" dirty="0">
                <a:hlinkClick r:id="rId3"/>
              </a:rPr>
              <a:t>CC BY-SA 4.0</a:t>
            </a:r>
            <a:r>
              <a:rPr lang="en-GB" dirty="0"/>
              <a:t>, εκτός αν ορίζεται διαφορετικά. </a:t>
            </a:r>
          </a:p>
          <a:p>
            <a:pPr latinLnBrk="0"/>
            <a:endParaRPr lang="en-GB" dirty="0"/>
          </a:p>
          <a:p>
            <a:pPr latinLnBrk="0"/>
            <a:r>
              <a:rPr lang="en-GB" dirty="0"/>
              <a:t>Οι εικόνες που χρησιμοποιούνται σε αυτή την παρουσίαση είναι οι εξής: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εξωφύλλου: Πηγή εικόνας: Προσαρμογή από </a:t>
            </a:r>
            <a:r>
              <a:rPr lang="en-US" dirty="0">
                <a:solidFill>
                  <a:schemeClr val="dk1"/>
                </a:solidFill>
                <a:ea typeface="Public Sans"/>
                <a:cs typeface="Public Sans"/>
                <a:sym typeface="Public Sans"/>
                <a:hlinkClick r:id="rId4"/>
              </a:rPr>
              <a:t>το Journalists on Duty </a:t>
            </a:r>
            <a:r>
              <a:rPr lang="en-US" dirty="0">
                <a:solidFill>
                  <a:schemeClr val="dk1"/>
                </a:solidFill>
                <a:ea typeface="Public Sans"/>
                <a:cs typeface="Public Sans"/>
                <a:sym typeface="Public Sans"/>
              </a:rPr>
              <a:t>του Yan Arief με άδεια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εισαγωγικού κειμένου: </a:t>
            </a:r>
            <a:r>
              <a:rPr lang="en-GB" dirty="0">
                <a:solidFill>
                  <a:schemeClr val="dk1"/>
                </a:solidFill>
                <a:ea typeface="Public Sans"/>
                <a:cs typeface="Arial" panose="020B0604020202020204" pitchFamily="34" charset="0"/>
                <a:sym typeface="Public Sans"/>
                <a:hlinkClick r:id="rId6"/>
              </a:rPr>
              <a:t>Μικρόφωνο </a:t>
            </a:r>
            <a:r>
              <a:rPr lang="en-GB" dirty="0">
                <a:solidFill>
                  <a:schemeClr val="dk1"/>
                </a:solidFill>
                <a:ea typeface="Public Sans"/>
                <a:cs typeface="Arial" panose="020B0604020202020204" pitchFamily="34" charset="0"/>
                <a:sym typeface="Public Sans"/>
              </a:rPr>
              <a:t>από Julia με άδεια </a:t>
            </a:r>
            <a:r>
              <a:rPr lang="en-GB" dirty="0">
                <a:solidFill>
                  <a:schemeClr val="dk1"/>
                </a:solidFill>
                <a:ea typeface="Public Sans"/>
                <a:cs typeface="Arial" panose="020B0604020202020204" pitchFamily="34" charset="0"/>
                <a:sym typeface="Public Sans"/>
                <a:hlinkClick r:id="rId7"/>
              </a:rPr>
              <a:t>CC BY-NC 2.0</a:t>
            </a:r>
            <a:r>
              <a:rPr lang="en-GB" dirty="0">
                <a:solidFill>
                  <a:schemeClr val="dk1"/>
                </a:solidFill>
                <a:ea typeface="Public Sans"/>
                <a:cs typeface="Arial" panose="020B0604020202020204" pitchFamily="34" charset="0"/>
                <a:sym typeface="Public Sans"/>
              </a:rPr>
              <a:t>.</a:t>
            </a: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Προχωρώντας μπροστά με τα ηλεκτρικά οχήματα: </a:t>
            </a:r>
            <a:r>
              <a:rPr lang="en-GB" b="0" i="0" dirty="0">
                <a:solidFill>
                  <a:srgbClr val="242424"/>
                </a:solidFill>
                <a:effectLst/>
                <a:latin typeface="Aptos Narrow" panose="020B0004020202020204" pitchFamily="34" charset="0"/>
                <a:hlinkClick r:id="rId8"/>
              </a:rPr>
              <a:t>Triple Cities Makerspace, Inc. </a:t>
            </a:r>
            <a:r>
              <a:rPr lang="en-GB" b="0" i="0" dirty="0">
                <a:solidFill>
                  <a:srgbClr val="242424"/>
                </a:solidFill>
                <a:effectLst/>
                <a:latin typeface="Aptos Narrow" panose="020B0004020202020204" pitchFamily="34" charset="0"/>
              </a:rPr>
              <a:t>από την 100% Campaign με άδεια </a:t>
            </a:r>
            <a:r>
              <a:rPr lang="en-GB" b="0" i="0" dirty="0">
                <a:solidFill>
                  <a:srgbClr val="242424"/>
                </a:solidFill>
                <a:effectLst/>
                <a:latin typeface="Aptos Narrow" panose="020B0004020202020204" pitchFamily="34" charset="0"/>
                <a:hlinkClick r:id="rId9"/>
              </a:rPr>
              <a:t>CC BY 2.0</a:t>
            </a:r>
            <a:r>
              <a:rPr lang="en-GB" b="0" i="0" dirty="0">
                <a:solidFill>
                  <a:srgbClr val="242424"/>
                </a:solidFill>
                <a:effectLst/>
                <a:latin typeface="Aptos Narrow" panose="020B0004020202020204" pitchFamily="34" charset="0"/>
              </a:rPr>
              <a:t>. </a:t>
            </a:r>
            <a:endParaRPr lang="en-GB" dirty="0">
              <a:solidFill>
                <a:schemeClr val="dk1"/>
              </a:solidFill>
              <a:ea typeface="Public Sans"/>
              <a:cs typeface="Arial" panose="020B0604020202020204" pitchFamily="34" charset="0"/>
              <a:sym typeface="Public Sans"/>
            </a:endParaRP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Μετατρέποντας τον άνεμο σε ηλεκτρική ενέργεια: </a:t>
            </a:r>
            <a:r>
              <a:rPr lang="en-GB" i="0" u="none" strike="noStrike" dirty="0">
                <a:solidFill>
                  <a:schemeClr val="tx1"/>
                </a:solidFill>
                <a:effectLst/>
                <a:latin typeface="+mn-lt"/>
                <a:hlinkClick r:id="rId10"/>
              </a:rPr>
              <a:t>Middelgrunden offshore wind farm </a:t>
            </a:r>
            <a:r>
              <a:rPr lang="en-GB" i="0" u="none" strike="noStrike" dirty="0">
                <a:solidFill>
                  <a:schemeClr val="tx1"/>
                </a:solidFill>
                <a:effectLst/>
                <a:latin typeface="+mn-lt"/>
              </a:rPr>
              <a:t>από τον Øyvind Holmstad με άδεια </a:t>
            </a:r>
            <a:r>
              <a:rPr lang="en-GB" i="0" u="none" strike="noStrike" dirty="0">
                <a:solidFill>
                  <a:schemeClr val="tx1"/>
                </a:solidFill>
                <a:effectLst/>
                <a:latin typeface="+mn-lt"/>
                <a:hlinkClick r:id="rId5">
                  <a:extLst>
                    <a:ext uri="{A12FA001-AC4F-418D-AE19-62706E023703}">
                      <ahyp:hlinkClr xmlns:ahyp="http://schemas.microsoft.com/office/drawing/2018/hyperlinkcolor" val="tx"/>
                    </a:ext>
                  </a:extLst>
                </a:hlinkClick>
              </a:rPr>
              <a:t>CC BY-SA 4.0.  </a:t>
            </a:r>
            <a:endParaRPr lang="en-GB" i="0" u="none" strike="noStrike" dirty="0">
              <a:solidFill>
                <a:schemeClr val="tx1"/>
              </a:solidFill>
              <a:effectLst/>
              <a:latin typeface="+mn-lt"/>
            </a:endParaRPr>
          </a:p>
          <a:p>
            <a:pPr marL="285750" indent="-285750" latinLnBrk="0">
              <a:buFont typeface="Arial" panose="020B0604020202020204" pitchFamily="34" charset="0"/>
              <a:buChar char="•"/>
            </a:pPr>
            <a:r>
              <a:rPr lang="en-GB" dirty="0"/>
              <a:t>Κατανόηση της αποθήκευσης ηλιακής ενέργειας: </a:t>
            </a:r>
            <a:r>
              <a:rPr lang="en-GB" dirty="0">
                <a:hlinkClick r:id="rId11"/>
              </a:rPr>
              <a:t>Ηλιακή πρόσοψη </a:t>
            </a:r>
            <a:r>
              <a:rPr lang="en-GB" dirty="0"/>
              <a:t>από La Citta Vita με άδεια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GB" dirty="0"/>
              <a:t> Μερικές πρακτικές συμβουλές για την επικοινωνία με το κοινό: </a:t>
            </a:r>
            <a:r>
              <a:rPr lang="en-GB" dirty="0">
                <a:hlinkClick r:id="rId12"/>
              </a:rPr>
              <a:t>the crowds </a:t>
            </a:r>
            <a:r>
              <a:rPr lang="en-GB" dirty="0"/>
              <a:t>από τον bob walker έχει άδεια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BF29CAAB-BAC8-5180-E907-6B2384C8CCC9}"/>
              </a:ext>
            </a:extLst>
          </p:cNvPr>
          <p:cNvSpPr>
            <a:spLocks noGrp="1"/>
          </p:cNvSpPr>
          <p:nvPr>
            <p:ph type="title" idx="4294967295"/>
          </p:nvPr>
        </p:nvSpPr>
        <p:spPr>
          <a:xfrm>
            <a:off x="487680" y="800140"/>
            <a:ext cx="10515600" cy="1325563"/>
          </a:xfrm>
          <a:prstGeom prst="rect">
            <a:avLst/>
          </a:prstGeom>
        </p:spPr>
        <p:txBody>
          <a:bodyPr/>
          <a:lstStyle/>
          <a:p>
            <a:pPr rtl="0" eaLnBrk="1" latinLnBrk="1" hangingPunct="1"/>
            <a:r>
              <a:rPr lang="el-G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Ευχαριστίες</a:t>
            </a:r>
            <a:endParaRPr lang="el-GR" noProof="1">
              <a:effectLst/>
            </a:endParaRPr>
          </a:p>
          <a:p>
            <a:endParaRPr lang="el-GR" noProof="1"/>
          </a:p>
        </p:txBody>
      </p:sp>
    </p:spTree>
    <p:extLst>
      <p:ext uri="{BB962C8B-B14F-4D97-AF65-F5344CB8AC3E}">
        <p14:creationId xmlns:p14="http://schemas.microsoft.com/office/powerpoint/2010/main" val="62826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067F-03A6-692E-8356-66ADF8CE07B2}"/>
              </a:ext>
            </a:extLst>
          </p:cNvPr>
          <p:cNvSpPr>
            <a:spLocks noGrp="1"/>
          </p:cNvSpPr>
          <p:nvPr>
            <p:ph type="title" idx="4294967295"/>
          </p:nvPr>
        </p:nvSpPr>
        <p:spPr>
          <a:xfrm>
            <a:off x="4012474" y="2766218"/>
            <a:ext cx="4726577" cy="1325563"/>
          </a:xfrm>
          <a:prstGeom prst="rect">
            <a:avLst/>
          </a:prstGeom>
        </p:spPr>
        <p:txBody>
          <a:bodyPr/>
          <a:lstStyle/>
          <a:p>
            <a:pPr rtl="0" eaLnBrk="1" latinLnBrk="1" hangingPunct="1"/>
            <a:r>
              <a:rPr lang="el-GR" sz="6000" b="0" kern="1200" noProof="1">
                <a:solidFill>
                  <a:srgbClr val="FFFFFF"/>
                </a:solidFill>
                <a:effectLst/>
                <a:latin typeface="Calibri" panose="020F0502020204030204" pitchFamily="34" charset="0"/>
                <a:ea typeface="맑은 고딕" panose="020B0503020000020004" pitchFamily="34" charset="-127"/>
                <a:cs typeface="+mn-cs"/>
              </a:rPr>
              <a:t>Ευχαριστώ!</a:t>
            </a:r>
            <a:endParaRPr lang="el-GR" noProof="1">
              <a:effectLst/>
            </a:endParaRPr>
          </a:p>
          <a:p>
            <a:endParaRPr lang="el-GR" noProof="1"/>
          </a:p>
        </p:txBody>
      </p:sp>
    </p:spTree>
    <p:extLst>
      <p:ext uri="{BB962C8B-B14F-4D97-AF65-F5344CB8AC3E}">
        <p14:creationId xmlns:p14="http://schemas.microsoft.com/office/powerpoint/2010/main" val="374752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5C9BDD-F6F6-C0F5-74DA-D7AF263D3056}"/>
              </a:ext>
            </a:extLst>
          </p:cNvPr>
          <p:cNvSpPr>
            <a:spLocks noGrp="1"/>
          </p:cNvSpPr>
          <p:nvPr>
            <p:ph type="title" idx="4294967295"/>
          </p:nvPr>
        </p:nvSpPr>
        <p:spPr>
          <a:xfrm>
            <a:off x="556590" y="365125"/>
            <a:ext cx="3270827" cy="1325563"/>
          </a:xfrm>
          <a:prstGeom prst="rect">
            <a:avLst/>
          </a:prstGeom>
        </p:spPr>
        <p:txBody>
          <a:bodyPr/>
          <a:lstStyle/>
          <a:p>
            <a:r>
              <a:rPr lang="el-GR" noProof="1">
                <a:solidFill>
                  <a:schemeClr val="bg1"/>
                </a:solidFill>
              </a:rPr>
              <a:t>Εισαγωγή</a:t>
            </a:r>
          </a:p>
        </p:txBody>
      </p:sp>
      <p:sp>
        <p:nvSpPr>
          <p:cNvPr id="2" name="TextBox 1">
            <a:extLst>
              <a:ext uri="{FF2B5EF4-FFF2-40B4-BE49-F238E27FC236}">
                <a16:creationId xmlns:a16="http://schemas.microsoft.com/office/drawing/2014/main" id="{0FE65402-2D24-4C0B-3A9B-70B199ADCEA8}"/>
              </a:ext>
            </a:extLst>
          </p:cNvPr>
          <p:cNvSpPr txBox="1"/>
          <p:nvPr/>
        </p:nvSpPr>
        <p:spPr>
          <a:xfrm>
            <a:off x="4661386" y="211032"/>
            <a:ext cx="6974024" cy="5262979"/>
          </a:xfrm>
          <a:prstGeom prst="rect">
            <a:avLst/>
          </a:prstGeom>
          <a:noFill/>
        </p:spPr>
        <p:txBody>
          <a:bodyPr wrap="square" lIns="91440" tIns="45720" rIns="91440" bIns="45720" rtlCol="0" anchor="t">
            <a:spAutoFit/>
          </a:bodyPr>
          <a:lstStyle/>
          <a:p>
            <a:pPr latinLnBrk="0"/>
            <a:r>
              <a:rPr lang="en-GB" sz="2400" dirty="0">
                <a:solidFill>
                  <a:srgbClr val="2B2C30"/>
                </a:solidFill>
                <a:ea typeface="Public Sans"/>
                <a:cs typeface="Public Sans"/>
                <a:sym typeface="Public Sans"/>
              </a:rPr>
              <a:t>Η αναφορά σε τεχνικά θέματα, όπως η ψηφιακή ενέργεια, μπορεί να είναι δύσκολη. Πώς μπορείτε να διασφαλίσετε ότι παρουσιάζετε με σαφήνεια και ακρίβεια διάφορες τεχνικές έννοιες στο ευρύ κοινό; Και πώς μπορείτε να διασφαλίσετε ότι τα κείμενά σας είναι ενδιαφέροντα και συναφή;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Σε αυτή τη σύντομη παρουσίαση, θα εξερευνήσουμε: </a:t>
            </a:r>
          </a:p>
          <a:p>
            <a:pPr latinLnBrk="0"/>
            <a:endParaRPr lang="en-GB" sz="24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Τρία βασικά θέματα και έννοιες για την ψηφιακή ενέργεια.</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Σημαντική ορολογία και πληροφορίες για να ξεκινήσετε την έρευνα ή την αξιολόγηση του υπάρχοντος υλικού σχετικά με την ψηφιακή ενέργεια.</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Μερικές πρακτικές συμβουλές για την επικοινωνία με το κοινό.</a:t>
            </a:r>
          </a:p>
        </p:txBody>
      </p:sp>
      <p:pic>
        <p:nvPicPr>
          <p:cNvPr id="5" name="Picture 4">
            <a:extLst>
              <a:ext uri="{FF2B5EF4-FFF2-40B4-BE49-F238E27FC236}">
                <a16:creationId xmlns:a16="http://schemas.microsoft.com/office/drawing/2014/main" id="{14D262B6-B3E3-5B67-92B1-895BC3B694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0538"/>
            <a:ext cx="4051005" cy="2696924"/>
          </a:xfrm>
          <a:prstGeom prst="rect">
            <a:avLst/>
          </a:prstGeom>
        </p:spPr>
      </p:pic>
    </p:spTree>
    <p:extLst>
      <p:ext uri="{BB962C8B-B14F-4D97-AF65-F5344CB8AC3E}">
        <p14:creationId xmlns:p14="http://schemas.microsoft.com/office/powerpoint/2010/main" val="34749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75240" y="500170"/>
            <a:ext cx="6944367" cy="4154984"/>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Η εξερεύνηση κάθε θέματος ξεκινά με μια ερώτηση που προτρέπει στη σκέψη. Αφιερώστε λίγο χρόνο για να σκεφτείτε κάθε ερώτηση, προτού προχωρήσετε στην επόμενη διαφάνεια.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Ξεκινάμε κάθε θέμα με βασικούς όρους και πληροφορίες. Στη συνέχεια, επισημαίνουμε τους συνοδευτικούς πόρους που μπορείτε να εξερευνήσετε. </a:t>
            </a:r>
          </a:p>
          <a:p>
            <a:pPr latinLnBrk="0"/>
            <a:endParaRPr lang="en-GB" sz="2400" noProof="0" dirty="0">
              <a:solidFill>
                <a:srgbClr val="2B2C30"/>
              </a:solidFill>
              <a:sym typeface="Public Sans"/>
            </a:endParaRPr>
          </a:p>
          <a:p>
            <a:pPr latinLnBrk="0"/>
            <a:r>
              <a:rPr lang="en-GB" sz="2400" dirty="0">
                <a:solidFill>
                  <a:srgbClr val="2B2C30"/>
                </a:solidFill>
                <a:sym typeface="Public Sans"/>
              </a:rPr>
              <a:t>Μπορείτε να επεξεργαστείτε κάθε ενότητα της παρουσίασης με τη σειρά. Εναλλακτικά, μπορείτε να επιλέξετε ένα συγκεκριμένο θέμα που θέλετε να εξερευνήσετε πρώτα μέσω του μενού. </a:t>
            </a:r>
            <a:endParaRPr lang="en-GB" sz="2400" noProof="0" dirty="0"/>
          </a:p>
        </p:txBody>
      </p:sp>
      <p:pic>
        <p:nvPicPr>
          <p:cNvPr id="5" name="Picture 4">
            <a:extLst>
              <a:ext uri="{FF2B5EF4-FFF2-40B4-BE49-F238E27FC236}">
                <a16:creationId xmlns:a16="http://schemas.microsoft.com/office/drawing/2014/main" id="{3F2EAE27-0D9D-E6A0-4D94-A76D062A64A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2677"/>
            <a:ext cx="4044578" cy="2692646"/>
          </a:xfrm>
          <a:prstGeom prst="rect">
            <a:avLst/>
          </a:prstGeom>
        </p:spPr>
      </p:pic>
      <p:sp>
        <p:nvSpPr>
          <p:cNvPr id="3" name="Title 2">
            <a:extLst>
              <a:ext uri="{FF2B5EF4-FFF2-40B4-BE49-F238E27FC236}">
                <a16:creationId xmlns:a16="http://schemas.microsoft.com/office/drawing/2014/main" id="{9CE9E803-2315-C348-C69F-0FC22E1C6B9B}"/>
              </a:ext>
            </a:extLst>
          </p:cNvPr>
          <p:cNvSpPr>
            <a:spLocks noGrp="1"/>
          </p:cNvSpPr>
          <p:nvPr>
            <p:ph type="title" idx="4294967295"/>
          </p:nvPr>
        </p:nvSpPr>
        <p:spPr>
          <a:xfrm>
            <a:off x="286196" y="273685"/>
            <a:ext cx="3472185" cy="1325563"/>
          </a:xfrm>
          <a:prstGeom prst="rect">
            <a:avLst/>
          </a:prstGeom>
        </p:spPr>
        <p:txBody>
          <a:bodyPr/>
          <a:lstStyle/>
          <a:p>
            <a:pPr algn="ctr" latinLnBrk="0"/>
            <a:r>
              <a:rPr lang="el-GR" noProof="1">
                <a:solidFill>
                  <a:schemeClr val="bg1"/>
                </a:solidFill>
              </a:rPr>
              <a:t>Αυτή η</a:t>
            </a:r>
            <a:r>
              <a:rPr lang="el-GR" baseline="0" noProof="1">
                <a:solidFill>
                  <a:schemeClr val="bg1"/>
                </a:solidFill>
              </a:rPr>
              <a:t> </a:t>
            </a:r>
            <a:br>
              <a:rPr lang="el-GR" baseline="0" noProof="1">
                <a:solidFill>
                  <a:schemeClr val="bg1"/>
                </a:solidFill>
              </a:rPr>
            </a:br>
            <a:r>
              <a:rPr lang="el-GR" baseline="0" noProof="1">
                <a:solidFill>
                  <a:schemeClr val="bg1"/>
                </a:solidFill>
              </a:rPr>
              <a:t>παρουσίαση</a:t>
            </a:r>
            <a:endParaRPr lang="el-GR" noProof="1">
              <a:solidFill>
                <a:schemeClr val="bg1"/>
              </a:solidFill>
            </a:endParaRPr>
          </a:p>
        </p:txBody>
      </p:sp>
    </p:spTree>
    <p:extLst>
      <p:ext uri="{BB962C8B-B14F-4D97-AF65-F5344CB8AC3E}">
        <p14:creationId xmlns:p14="http://schemas.microsoft.com/office/powerpoint/2010/main" val="5576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BDFA4E-0E5C-DBFF-AEAC-997A394DA103}"/>
              </a:ext>
            </a:extLst>
          </p:cNvPr>
          <p:cNvSpPr>
            <a:spLocks noGrp="1"/>
          </p:cNvSpPr>
          <p:nvPr>
            <p:ph type="title" idx="4294967295"/>
          </p:nvPr>
        </p:nvSpPr>
        <p:spPr>
          <a:xfrm>
            <a:off x="384130" y="835388"/>
            <a:ext cx="10515600" cy="1325563"/>
          </a:xfrm>
          <a:prstGeom prst="rect">
            <a:avLst/>
          </a:prstGeom>
        </p:spPr>
        <p:txBody>
          <a:bodyPr/>
          <a:lstStyle/>
          <a:p>
            <a:r>
              <a:rPr lang="el-GR" sz="2800" b="1" noProof="1">
                <a:solidFill>
                  <a:schemeClr val="bg1"/>
                </a:solidFill>
              </a:rPr>
              <a:t>Βασικά θέματα και έννοιες στην ψηφιοποίηση της ενέργειας</a:t>
            </a:r>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537325"/>
            <a:ext cx="11423738" cy="3785652"/>
          </a:xfrm>
          <a:prstGeom prst="rect">
            <a:avLst/>
          </a:prstGeom>
          <a:noFill/>
        </p:spPr>
        <p:txBody>
          <a:bodyPr wrap="square" rtlCol="0">
            <a:spAutoFit/>
          </a:bodyPr>
          <a:lstStyle/>
          <a:p>
            <a:pPr marL="342900" indent="-342900" latinLnBrk="0">
              <a:buFont typeface="+mj-lt"/>
              <a:buAutoNum type="arabicPeriod"/>
            </a:pPr>
            <a:r>
              <a:rPr lang="en-US" sz="2400" dirty="0">
                <a:ea typeface="Public Sans"/>
                <a:cs typeface="Public Sans"/>
                <a:sym typeface="Public Sans"/>
              </a:rPr>
              <a:t>Προώθηση των ηλεκτρικών οχημάτων (EV).</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Μετατρέποντας τον άνεμο σε ηλεκτρική ενέργεια.</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Κατανόηση της αποθήκευσης ηλιακής ενέργειας.</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Μερικές πρακτικές συμβουλές για την επικοινωνία με το κοινό.</a:t>
            </a:r>
          </a:p>
          <a:p>
            <a:pPr latinLnBrk="0"/>
            <a:endParaRPr lang="en-US" sz="2400" dirty="0">
              <a:ea typeface="Public Sans"/>
              <a:cs typeface="Public Sans"/>
              <a:sym typeface="Public Sans"/>
            </a:endParaRP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164417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EA8C-47CD-DBD4-ECCB-4F7630795F9C}"/>
              </a:ext>
            </a:extLst>
          </p:cNvPr>
          <p:cNvSpPr>
            <a:spLocks noGrp="1"/>
          </p:cNvSpPr>
          <p:nvPr>
            <p:ph type="title" idx="4294967295"/>
          </p:nvPr>
        </p:nvSpPr>
        <p:spPr>
          <a:xfrm>
            <a:off x="377867" y="861514"/>
            <a:ext cx="10515600" cy="1325563"/>
          </a:xfrm>
          <a:prstGeom prst="rect">
            <a:avLst/>
          </a:prstGeom>
        </p:spPr>
        <p:txBody>
          <a:bodyPr/>
          <a:lstStyle/>
          <a:p>
            <a:r>
              <a:rPr lang="el-GR" sz="2800" b="1" noProof="1">
                <a:solidFill>
                  <a:schemeClr val="bg1"/>
                </a:solidFill>
              </a:rPr>
              <a:t>1. Προχωρώντας μπροστά με τα ηλεκτρικά οχήματα</a:t>
            </a:r>
          </a:p>
        </p:txBody>
      </p:sp>
      <p:sp>
        <p:nvSpPr>
          <p:cNvPr id="4" name="TextBox 3">
            <a:extLst>
              <a:ext uri="{FF2B5EF4-FFF2-40B4-BE49-F238E27FC236}">
                <a16:creationId xmlns:a16="http://schemas.microsoft.com/office/drawing/2014/main" id="{3ECF41D1-D927-3D59-52A9-A0E9BBB94037}"/>
              </a:ext>
            </a:extLst>
          </p:cNvPr>
          <p:cNvSpPr txBox="1"/>
          <p:nvPr/>
        </p:nvSpPr>
        <p:spPr>
          <a:xfrm>
            <a:off x="1298530" y="3429000"/>
            <a:ext cx="9594937" cy="830997"/>
          </a:xfrm>
          <a:prstGeom prst="rect">
            <a:avLst/>
          </a:prstGeom>
          <a:noFill/>
        </p:spPr>
        <p:txBody>
          <a:bodyPr wrap="square" rtlCol="0">
            <a:spAutoFit/>
          </a:bodyPr>
          <a:lstStyle/>
          <a:p>
            <a:pPr algn="ctr" latinLnBrk="0"/>
            <a:r>
              <a:rPr lang="en-US" sz="4800" i="1" dirty="0">
                <a:solidFill>
                  <a:schemeClr val="accent5"/>
                </a:solidFill>
              </a:rPr>
              <a:t>Πώς λειτουργούν τα ηλεκτρικά οχήματα (EV);</a:t>
            </a:r>
            <a:endParaRPr lang="en-GB" sz="4800" i="1" dirty="0">
              <a:solidFill>
                <a:schemeClr val="accent5"/>
              </a:solidFill>
            </a:endParaRPr>
          </a:p>
        </p:txBody>
      </p:sp>
    </p:spTree>
    <p:extLst>
      <p:ext uri="{BB962C8B-B14F-4D97-AF65-F5344CB8AC3E}">
        <p14:creationId xmlns:p14="http://schemas.microsoft.com/office/powerpoint/2010/main" val="386240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68728-4224-065B-C2AB-C2488AC50DFC}"/>
              </a:ext>
            </a:extLst>
          </p:cNvPr>
          <p:cNvSpPr>
            <a:spLocks noGrp="1"/>
          </p:cNvSpPr>
          <p:nvPr>
            <p:ph type="title" idx="4294967295"/>
          </p:nvPr>
        </p:nvSpPr>
        <p:spPr>
          <a:xfrm>
            <a:off x="377482" y="691696"/>
            <a:ext cx="10515600" cy="1325563"/>
          </a:xfrm>
          <a:prstGeom prst="rect">
            <a:avLst/>
          </a:prstGeom>
        </p:spPr>
        <p:txBody>
          <a:bodyPr/>
          <a:lstStyle/>
          <a:p>
            <a:r>
              <a:rPr lang="el-GR" sz="2800" b="1" noProof="1">
                <a:solidFill>
                  <a:schemeClr val="bg1"/>
                </a:solidFill>
              </a:rPr>
              <a:t>Ηλεκτρικά οχήματα: Βασική ορολογία</a:t>
            </a:r>
          </a:p>
        </p:txBody>
      </p:sp>
      <p:sp>
        <p:nvSpPr>
          <p:cNvPr id="4" name="TextBox 3">
            <a:extLst>
              <a:ext uri="{FF2B5EF4-FFF2-40B4-BE49-F238E27FC236}">
                <a16:creationId xmlns:a16="http://schemas.microsoft.com/office/drawing/2014/main" id="{CB33C395-3CC3-4B54-6421-D833B99114A3}"/>
              </a:ext>
            </a:extLst>
          </p:cNvPr>
          <p:cNvSpPr txBox="1"/>
          <p:nvPr/>
        </p:nvSpPr>
        <p:spPr>
          <a:xfrm>
            <a:off x="4887624" y="2202951"/>
            <a:ext cx="6926894" cy="4893647"/>
          </a:xfrm>
          <a:prstGeom prst="rect">
            <a:avLst/>
          </a:prstGeom>
          <a:noFill/>
        </p:spPr>
        <p:txBody>
          <a:bodyPr wrap="square" rtlCol="0">
            <a:spAutoFit/>
          </a:bodyPr>
          <a:lstStyle/>
          <a:p>
            <a:pPr marL="342900" indent="-342900" latinLnBrk="0">
              <a:buFont typeface="Arial" panose="020B0604020202020204" pitchFamily="34" charset="0"/>
              <a:buChar char="•"/>
            </a:pPr>
            <a:r>
              <a:rPr lang="en-GB" sz="2400" b="1" noProof="0" dirty="0">
                <a:ea typeface="Public Sans"/>
                <a:cs typeface="Public Sans"/>
                <a:sym typeface="Public Sans"/>
              </a:rPr>
              <a:t>Vehicle-to-Grid (V2G): </a:t>
            </a:r>
            <a:r>
              <a:rPr lang="en-GB" sz="2400" noProof="0" dirty="0">
                <a:ea typeface="Public Sans"/>
                <a:cs typeface="Public Sans"/>
                <a:sym typeface="Public Sans"/>
              </a:rPr>
              <a:t>Τεχνολογία που </a:t>
            </a:r>
            <a:r>
              <a:rPr lang="en-GB" sz="2400" dirty="0">
                <a:ea typeface="Public Sans"/>
                <a:cs typeface="Public Sans"/>
                <a:sym typeface="Public Sans"/>
              </a:rPr>
              <a:t>επιτρέπει </a:t>
            </a:r>
            <a:r>
              <a:rPr lang="en-GB" sz="2400" noProof="0" dirty="0">
                <a:ea typeface="Public Sans"/>
                <a:cs typeface="Public Sans"/>
                <a:sym typeface="Public Sans"/>
              </a:rPr>
              <a:t>στα ηλεκτρικά οχήματα όχι μόνο να αντλούν ενέργεια από το δίκτυο, αλλά και να επιστρέφουν ηλεκτρική ενέργεια σε αυτό.</a:t>
            </a:r>
          </a:p>
          <a:p>
            <a:pPr marL="342900" indent="-342900" latinLnBrk="0">
              <a:buFont typeface="Arial" panose="020B0604020202020204" pitchFamily="34" charset="0"/>
              <a:buChar char="•"/>
            </a:pPr>
            <a:endParaRPr lang="en-GB" sz="2400" noProof="0" dirty="0">
              <a:ea typeface="Public Sans"/>
              <a:cs typeface="Public Sans"/>
              <a:sym typeface="Public Sans"/>
            </a:endParaRPr>
          </a:p>
          <a:p>
            <a:pPr marL="342900" indent="-342900" latinLnBrk="0">
              <a:buFont typeface="Arial" panose="020B0604020202020204" pitchFamily="34" charset="0"/>
              <a:buChar char="•"/>
            </a:pPr>
            <a:r>
              <a:rPr lang="en-GB" sz="2400" b="1" noProof="0" dirty="0">
                <a:ea typeface="Public Sans"/>
                <a:cs typeface="Public Sans"/>
                <a:sym typeface="Public Sans"/>
              </a:rPr>
              <a:t>Έξυπνη φόρτιση: </a:t>
            </a:r>
            <a:r>
              <a:rPr lang="en-GB" sz="2400" noProof="0" dirty="0">
                <a:ea typeface="Public Sans"/>
                <a:cs typeface="Public Sans"/>
                <a:sym typeface="Public Sans"/>
              </a:rPr>
              <a:t>Ένα προηγμένο σύστημα φόρτισης που βελτιστοποιεί το πότε και το πώς φορτίζεται ένα ηλεκτρικό όχημα με βάση παράγοντες </a:t>
            </a:r>
            <a:r>
              <a:rPr lang="en-GB" sz="2400" dirty="0">
                <a:ea typeface="Public Sans"/>
                <a:cs typeface="Public Sans"/>
                <a:sym typeface="Public Sans"/>
              </a:rPr>
              <a:t>όπως:</a:t>
            </a:r>
            <a:r>
              <a:rPr lang="en-GB" sz="2400" noProof="0" dirty="0">
                <a:ea typeface="Public Sans"/>
                <a:cs typeface="Public Sans"/>
                <a:sym typeface="Public Sans"/>
              </a:rPr>
              <a:t> </a:t>
            </a:r>
          </a:p>
          <a:p>
            <a:pPr marL="800100" lvl="1" indent="-342900" latinLnBrk="0">
              <a:buFont typeface="Arial" panose="020B0604020202020204" pitchFamily="34" charset="0"/>
              <a:buChar char="•"/>
            </a:pPr>
            <a:r>
              <a:rPr lang="en-GB" sz="2400" noProof="0" dirty="0">
                <a:ea typeface="Public Sans"/>
                <a:cs typeface="Public Sans"/>
                <a:sym typeface="Public Sans"/>
              </a:rPr>
              <a:t>Τις τιμές της ηλεκτρικής ενέργειας.</a:t>
            </a:r>
          </a:p>
          <a:p>
            <a:pPr marL="800100" lvl="1" indent="-342900" latinLnBrk="0">
              <a:buFont typeface="Arial" panose="020B0604020202020204" pitchFamily="34" charset="0"/>
              <a:buChar char="•"/>
            </a:pPr>
            <a:r>
              <a:rPr lang="en-GB" sz="2400" noProof="0" dirty="0">
                <a:ea typeface="Public Sans"/>
                <a:cs typeface="Public Sans"/>
                <a:sym typeface="Public Sans"/>
              </a:rPr>
              <a:t>Ζήτηση του δικτύου.</a:t>
            </a:r>
            <a:endParaRPr lang="en-GB" sz="2400" dirty="0">
              <a:ea typeface="Public Sans"/>
              <a:cs typeface="Public Sans"/>
              <a:sym typeface="Public Sans"/>
            </a:endParaRPr>
          </a:p>
          <a:p>
            <a:pPr marL="800100" lvl="1" indent="-342900" latinLnBrk="0">
              <a:buFont typeface="Arial" panose="020B0604020202020204" pitchFamily="34" charset="0"/>
              <a:buChar char="•"/>
            </a:pPr>
            <a:r>
              <a:rPr lang="en-GB" sz="2400" noProof="0" dirty="0">
                <a:ea typeface="Public Sans"/>
                <a:cs typeface="Public Sans"/>
                <a:sym typeface="Public Sans"/>
              </a:rPr>
              <a:t>Διαθεσιμότητα ανανεώσιμων πηγών ενέργειας.</a:t>
            </a:r>
          </a:p>
          <a:p>
            <a:pPr latinLnBrk="0"/>
            <a:endParaRPr lang="en-GB" sz="2400" b="1" noProof="0" dirty="0">
              <a:solidFill>
                <a:schemeClr val="accent5"/>
              </a:solidFill>
              <a:ea typeface="Public Sans"/>
              <a:cs typeface="Public Sans"/>
              <a:sym typeface="Public Sans"/>
            </a:endParaRPr>
          </a:p>
          <a:p>
            <a:pPr latinLnBrk="0"/>
            <a:endParaRPr lang="en-GB" sz="2400" b="1" noProof="0" dirty="0">
              <a:solidFill>
                <a:schemeClr val="accent5"/>
              </a:solidFill>
              <a:ea typeface="Public Sans"/>
              <a:cs typeface="Public Sans"/>
              <a:sym typeface="Public Sans"/>
            </a:endParaRPr>
          </a:p>
          <a:p>
            <a:pPr latinLnBrk="0"/>
            <a:endParaRPr lang="en-GB" sz="2400" b="1" noProof="0" dirty="0">
              <a:solidFill>
                <a:schemeClr val="accent5"/>
              </a:solidFill>
              <a:ea typeface="Public Sans"/>
              <a:cs typeface="Public Sans"/>
              <a:sym typeface="Public Sans"/>
            </a:endParaRPr>
          </a:p>
        </p:txBody>
      </p:sp>
      <p:pic>
        <p:nvPicPr>
          <p:cNvPr id="6" name="Picture 5">
            <a:extLst>
              <a:ext uri="{FF2B5EF4-FFF2-40B4-BE49-F238E27FC236}">
                <a16:creationId xmlns:a16="http://schemas.microsoft.com/office/drawing/2014/main" id="{1FCD7420-B2AC-2CF4-AF32-0946C4D127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849525"/>
            <a:ext cx="4278341" cy="2851195"/>
          </a:xfrm>
          <a:prstGeom prst="rect">
            <a:avLst/>
          </a:prstGeom>
        </p:spPr>
      </p:pic>
    </p:spTree>
    <p:extLst>
      <p:ext uri="{BB962C8B-B14F-4D97-AF65-F5344CB8AC3E}">
        <p14:creationId xmlns:p14="http://schemas.microsoft.com/office/powerpoint/2010/main" val="274710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01233-2A14-6071-A7F9-3279598D4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8533F-8C68-D413-2E74-A11F06025A5E}"/>
              </a:ext>
            </a:extLst>
          </p:cNvPr>
          <p:cNvSpPr>
            <a:spLocks noGrp="1"/>
          </p:cNvSpPr>
          <p:nvPr>
            <p:ph type="title" idx="4294967295"/>
          </p:nvPr>
        </p:nvSpPr>
        <p:spPr>
          <a:xfrm>
            <a:off x="377480" y="840688"/>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Ηλεκτρικά οχήματα (EV): Βασικά στοιχεία και πληροφορίες</a:t>
            </a:r>
            <a:endParaRPr lang="el-GR" noProof="1">
              <a:effectLst/>
            </a:endParaRPr>
          </a:p>
          <a:p>
            <a:endParaRPr lang="el-GR" noProof="1"/>
          </a:p>
        </p:txBody>
      </p:sp>
      <p:sp>
        <p:nvSpPr>
          <p:cNvPr id="4" name="TextBox 3">
            <a:extLst>
              <a:ext uri="{FF2B5EF4-FFF2-40B4-BE49-F238E27FC236}">
                <a16:creationId xmlns:a16="http://schemas.microsoft.com/office/drawing/2014/main" id="{8F59EF84-A0DC-E61D-F196-26BDE825F1EB}"/>
              </a:ext>
            </a:extLst>
          </p:cNvPr>
          <p:cNvSpPr txBox="1"/>
          <p:nvPr/>
        </p:nvSpPr>
        <p:spPr>
          <a:xfrm>
            <a:off x="377480" y="2166251"/>
            <a:ext cx="11437035" cy="4401205"/>
          </a:xfrm>
          <a:prstGeom prst="rect">
            <a:avLst/>
          </a:prstGeom>
          <a:noFill/>
        </p:spPr>
        <p:txBody>
          <a:bodyPr wrap="square" rtlCol="0">
            <a:spAutoFit/>
          </a:bodyPr>
          <a:lstStyle/>
          <a:p>
            <a:pPr latinLnBrk="0"/>
            <a:r>
              <a:rPr lang="en-GB" sz="2000" dirty="0">
                <a:ea typeface="Public Sans"/>
                <a:cs typeface="Public Sans"/>
                <a:sym typeface="Public Sans"/>
              </a:rPr>
              <a:t>Τα ηλεκτρικά οχήματα (EV) αποτελούν πλέον βασικό στοιχείο της ενεργειακής μετάβασης, μειώνοντας την εξάρτησή μας από τα ορυκτά καύσιμα και τις εκπομπές διοξειδίου του άνθρακα. </a:t>
            </a:r>
          </a:p>
          <a:p>
            <a:pPr latinLnBrk="0"/>
            <a:endParaRPr lang="en-GB" sz="2000" dirty="0">
              <a:ea typeface="Public Sans"/>
              <a:cs typeface="Public Sans"/>
              <a:sym typeface="Public Sans"/>
            </a:endParaRPr>
          </a:p>
          <a:p>
            <a:pPr marL="342900" indent="-342900" latinLnBrk="0">
              <a:buFont typeface="Arial" panose="020B0604020202020204" pitchFamily="34" charset="0"/>
              <a:buChar char="•"/>
            </a:pPr>
            <a:r>
              <a:rPr lang="en-GB" sz="2000" dirty="0">
                <a:ea typeface="Public Sans"/>
                <a:cs typeface="Public Sans"/>
                <a:sym typeface="Public Sans"/>
              </a:rPr>
              <a:t>Διαβάστε την έκθεση </a:t>
            </a:r>
            <a:r>
              <a:rPr lang="en-GB" sz="2000" dirty="0">
                <a:ea typeface="Public Sans"/>
                <a:cs typeface="Public Sans"/>
                <a:sym typeface="Public Sans"/>
                <a:hlinkClick r:id="rId3"/>
              </a:rPr>
              <a:t>Global EV Outlook 2025 </a:t>
            </a:r>
            <a:r>
              <a:rPr lang="en-GB" sz="2000" dirty="0">
                <a:ea typeface="Public Sans"/>
                <a:cs typeface="Public Sans"/>
                <a:sym typeface="Public Sans"/>
              </a:rPr>
              <a:t>της Διεθνούς Οργάνωσης Ενέργειας.</a:t>
            </a:r>
          </a:p>
          <a:p>
            <a:pPr marL="342900" indent="-342900" latinLnBrk="0">
              <a:buFont typeface="Arial" panose="020B0604020202020204" pitchFamily="34" charset="0"/>
              <a:buChar char="•"/>
            </a:pPr>
            <a:r>
              <a:rPr lang="en-GB" sz="2000" dirty="0">
                <a:ea typeface="Public Sans"/>
                <a:cs typeface="Public Sans"/>
                <a:sym typeface="Public Sans"/>
              </a:rPr>
              <a:t>Μια βασική πρόκληση για την υιοθέτηση των EV είναι η υποδομή φόρτισης. </a:t>
            </a:r>
            <a:r>
              <a:rPr lang="en-GB" sz="2000" dirty="0">
                <a:ea typeface="Public Sans"/>
                <a:cs typeface="Public Sans"/>
                <a:sym typeface="Public Sans"/>
                <a:hlinkClick r:id="rId4"/>
              </a:rPr>
              <a:t>Μάθετε αν η υποδομή φόρτισης EV ανταποκρίνεται στη ζήτηση</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Μείνετε ενημερωμένοι για τις εξελίξεις στην υποδομή φόρτισης ηλεκτρικών οχημάτων στην Ευρώπη μέσω του </a:t>
            </a:r>
            <a:r>
              <a:rPr lang="en-GB" sz="2000" dirty="0">
                <a:ea typeface="Public Sans"/>
                <a:cs typeface="Public Sans"/>
                <a:sym typeface="Public Sans"/>
                <a:hlinkClick r:id="rId5"/>
              </a:rPr>
              <a:t>Ευρωπαϊκού Παρατηρητηρίου Εναλλακτικών Καυσίμων</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Διαβάστε αυτό το άρθρο του 2024 σχετικά με </a:t>
            </a:r>
            <a:r>
              <a:rPr lang="en-GB" sz="2000" dirty="0">
                <a:ea typeface="Public Sans"/>
                <a:cs typeface="Public Sans"/>
                <a:sym typeface="Public Sans"/>
                <a:hlinkClick r:id="rId6"/>
              </a:rPr>
              <a:t>τις ευρωπαϊκές χώρες που πρωτοπορούν στον τομέα της υποδομής φόρτισης ηλεκτρικών οχημάτων</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Διαβάστε την έκθεση του ACEA του 2024 με τίτλο </a:t>
            </a:r>
            <a:r>
              <a:rPr lang="en-GB" sz="2000" dirty="0">
                <a:ea typeface="Public Sans"/>
                <a:cs typeface="Public Sans"/>
                <a:sym typeface="Public Sans"/>
                <a:hlinkClick r:id="rId7"/>
              </a:rPr>
              <a:t>«Charging ahead: accelerating the roll-out of EU electric vehicle charging infrastructure</a:t>
            </a:r>
            <a:r>
              <a:rPr lang="en-GB" sz="2000" dirty="0">
                <a:ea typeface="Public Sans"/>
                <a:cs typeface="Public Sans"/>
                <a:sym typeface="Public Sans"/>
              </a:rPr>
              <a:t>» (Προχωρώντας μπροστά: </a:t>
            </a:r>
            <a:r>
              <a:rPr lang="en-GB" sz="2000" dirty="0">
                <a:ea typeface="Public Sans"/>
                <a:cs typeface="Public Sans"/>
                <a:sym typeface="Public Sans"/>
                <a:hlinkClick r:id="rId7"/>
              </a:rPr>
              <a:t>επιτάχυνση της ανάπτυξης της υποδομής φόρτισης ηλεκτρικών οχημάτων στην ΕΕ</a:t>
            </a:r>
            <a:r>
              <a:rPr lang="en-GB" sz="2000" dirty="0">
                <a:ea typeface="Public Sans"/>
                <a:cs typeface="Public Sans"/>
                <a:sym typeface="Public Sans"/>
              </a:rPr>
              <a:t>).</a:t>
            </a:r>
          </a:p>
          <a:p>
            <a:pPr latinLnBrk="0"/>
            <a:endParaRPr lang="en-GB" sz="2000" dirty="0">
              <a:ea typeface="Public Sans"/>
              <a:cs typeface="Public Sans"/>
              <a:sym typeface="Public Sans"/>
            </a:endParaRPr>
          </a:p>
        </p:txBody>
      </p:sp>
    </p:spTree>
    <p:extLst>
      <p:ext uri="{BB962C8B-B14F-4D97-AF65-F5344CB8AC3E}">
        <p14:creationId xmlns:p14="http://schemas.microsoft.com/office/powerpoint/2010/main" val="70248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523D0-C546-5C60-AD34-9AD51BE678F4}"/>
              </a:ext>
            </a:extLst>
          </p:cNvPr>
          <p:cNvSpPr>
            <a:spLocks noGrp="1"/>
          </p:cNvSpPr>
          <p:nvPr>
            <p:ph type="title" idx="4294967295"/>
          </p:nvPr>
        </p:nvSpPr>
        <p:spPr>
          <a:xfrm>
            <a:off x="569934" y="835388"/>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el-GR" sz="2800" b="1" kern="1200" noProof="1">
                <a:solidFill>
                  <a:schemeClr val="bg1"/>
                </a:solidFill>
                <a:effectLst/>
              </a:rPr>
              <a:t>2. Μετατροπή του ανέμου σε ηλεκτρική ενέργεια</a:t>
            </a:r>
            <a:endParaRPr lang="el-GR" sz="2800" noProof="1">
              <a:solidFill>
                <a:schemeClr val="bg1"/>
              </a:solidFill>
              <a:effectLst/>
            </a:endParaRPr>
          </a:p>
          <a:p>
            <a:endParaRPr lang="el-GR"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Πόση ενέργεια παράγει μια ανεμογεννήτρια;</a:t>
            </a:r>
            <a:endParaRPr lang="en-US" sz="4000" i="1" dirty="0">
              <a:solidFill>
                <a:schemeClr val="accent2"/>
              </a:solidFill>
            </a:endParaRPr>
          </a:p>
        </p:txBody>
      </p:sp>
    </p:spTree>
    <p:extLst>
      <p:ext uri="{BB962C8B-B14F-4D97-AF65-F5344CB8AC3E}">
        <p14:creationId xmlns:p14="http://schemas.microsoft.com/office/powerpoint/2010/main" val="325683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0033AA-BC50-5858-F1FA-DBA045056AA5}"/>
              </a:ext>
            </a:extLst>
          </p:cNvPr>
          <p:cNvSpPr>
            <a:spLocks noGrp="1"/>
          </p:cNvSpPr>
          <p:nvPr>
            <p:ph type="title" idx="4294967295"/>
          </p:nvPr>
        </p:nvSpPr>
        <p:spPr>
          <a:xfrm>
            <a:off x="247480" y="817147"/>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Μετατροπή του ανέμου σε ηλεκτρική ενέργεια: Βασικοί όροι </a:t>
            </a:r>
            <a:endParaRPr lang="el-GR" noProof="1">
              <a:effectLst/>
            </a:endParaRPr>
          </a:p>
          <a:p>
            <a:endParaRPr lang="el-GR"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5367447" y="2324124"/>
            <a:ext cx="6453377" cy="3174395"/>
          </a:xfrm>
          <a:prstGeom prst="rect">
            <a:avLst/>
          </a:prstGeom>
          <a:noFill/>
        </p:spPr>
        <p:txBody>
          <a:bodyPr wrap="square" rtlCol="0">
            <a:spAutoFit/>
          </a:bodyPr>
          <a:lstStyle/>
          <a:p>
            <a:pPr latinLnBrk="0"/>
            <a:r>
              <a:rPr lang="en-GB" sz="2400" b="1" dirty="0">
                <a:solidFill>
                  <a:srgbClr val="2B2C30"/>
                </a:solidFill>
              </a:rPr>
              <a:t>Χερσαία αιολική μονάδα: </a:t>
            </a:r>
            <a:r>
              <a:rPr lang="en-GB" sz="2400" dirty="0">
                <a:solidFill>
                  <a:srgbClr val="2B2C30"/>
                </a:solidFill>
              </a:rPr>
              <a:t>Σύνολο ανεμογεννητριών εγκατεστημένων σε χερσαίες εκτάσεις, συνήθως σε ανοιχτά πεδία ή λόφους όπου η ταχύτητα του ανέμου είναι ισχυρή και σταθερή.</a:t>
            </a:r>
          </a:p>
          <a:p>
            <a:pPr latinLnBrk="0"/>
            <a:endParaRPr lang="en-GB" sz="2400" dirty="0"/>
          </a:p>
          <a:p>
            <a:pPr latinLnBrk="0"/>
            <a:r>
              <a:rPr lang="en-GB" sz="2400" b="1" dirty="0">
                <a:solidFill>
                  <a:srgbClr val="2B2C30"/>
                </a:solidFill>
              </a:rPr>
              <a:t>Αιολικό πάρκο ανοικτής θάλασσας: </a:t>
            </a:r>
            <a:r>
              <a:rPr lang="en-GB" sz="2400" dirty="0">
                <a:solidFill>
                  <a:srgbClr val="2B2C30"/>
                </a:solidFill>
              </a:rPr>
              <a:t>Ανεμογεννήτριες εγκατεστημένες σε υδάτινα σώματα, όπως θάλασσες ή ωκεανοί, όπου η ταχύτητα του ανέμου είναι ισχυρότερη και σταθερότερη.</a:t>
            </a:r>
            <a:endParaRPr lang="en-GB" sz="2400" dirty="0"/>
          </a:p>
          <a:p>
            <a:pPr latinLnBrk="0">
              <a:lnSpc>
                <a:spcPct val="150000"/>
              </a:lnSpc>
            </a:pPr>
            <a:endParaRPr lang="en-GB" sz="2400" dirty="0">
              <a:solidFill>
                <a:srgbClr val="2B2C30"/>
              </a:solidFill>
            </a:endParaRPr>
          </a:p>
        </p:txBody>
      </p:sp>
      <p:pic>
        <p:nvPicPr>
          <p:cNvPr id="7" name="Picture 6">
            <a:extLst>
              <a:ext uri="{FF2B5EF4-FFF2-40B4-BE49-F238E27FC236}">
                <a16:creationId xmlns:a16="http://schemas.microsoft.com/office/drawing/2014/main" id="{6935CB82-5492-E4B1-A27E-8C91F61FBA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80" y="2866458"/>
            <a:ext cx="4964283" cy="2792220"/>
          </a:xfrm>
          <a:prstGeom prst="rect">
            <a:avLst/>
          </a:prstGeom>
        </p:spPr>
      </p:pic>
    </p:spTree>
    <p:extLst>
      <p:ext uri="{BB962C8B-B14F-4D97-AF65-F5344CB8AC3E}">
        <p14:creationId xmlns:p14="http://schemas.microsoft.com/office/powerpoint/2010/main" val="14305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1A147B6B-A20D-459A-B3F9-3183B2288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377</TotalTime>
  <Words>2974</Words>
  <Application>Microsoft Macintosh PowerPoint</Application>
  <PresentationFormat>Widescreen</PresentationFormat>
  <Paragraphs>252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맑은 고딕</vt:lpstr>
      <vt:lpstr>Aptos Narrow</vt:lpstr>
      <vt:lpstr>Arial</vt:lpstr>
      <vt:lpstr>Calibri</vt:lpstr>
      <vt:lpstr>Public Sans</vt:lpstr>
      <vt:lpstr>Every1 slide master</vt:lpstr>
      <vt:lpstr>Βασικές έννοιες της ψηφιακής ενέργειας για  δημοσιογράφους</vt:lpstr>
      <vt:lpstr>Εισαγωγή</vt:lpstr>
      <vt:lpstr>Αυτή η  παρουσίαση</vt:lpstr>
      <vt:lpstr>Βασικά θέματα και έννοιες στην ψηφιοποίηση της ενέργειας</vt:lpstr>
      <vt:lpstr>1. Προχωρώντας μπροστά με τα ηλεκτρικά οχήματα</vt:lpstr>
      <vt:lpstr>Ηλεκτρικά οχήματα: Βασική ορολογία</vt:lpstr>
      <vt:lpstr>Ηλεκτρικά οχήματα (EV): Βασικά στοιχεία και πληροφορίες </vt:lpstr>
      <vt:lpstr>2. Μετατροπή του ανέμου σε ηλεκτρική ενέργεια </vt:lpstr>
      <vt:lpstr>Μετατροπή του ανέμου σε ηλεκτρική ενέργεια: Βασικοί όροι  </vt:lpstr>
      <vt:lpstr>Μετατροπή του ανέμου σε ηλεκτρική ενέργεια: Βασικά στοιχεία και πληροφορίες  </vt:lpstr>
      <vt:lpstr>3. Κατανόηση της αποθήκευσης ηλιακής ενέργειας  </vt:lpstr>
      <vt:lpstr>Κατανόηση της αποθήκευσης ηλιακής ενέργειας: Βασική ορολογία </vt:lpstr>
      <vt:lpstr>Κατανόηση της αποθήκευσης ηλιακής ενέργειας: Βασικά στοιχεία και πληροφορίες  </vt:lpstr>
      <vt:lpstr>Μερικές πρακτικές συμβουλές για την επικοινωνία με το κοινό  </vt:lpstr>
      <vt:lpstr>Επόμενα βήματα</vt:lpstr>
      <vt:lpstr>Ευχαριστίες </vt:lpstr>
      <vt:lpstr>Ευχαριστώ!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2026-03-09T14:37:25Z</dcterms:modified>
  <cp:category/>
</cp:coreProperties>
</file>