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2" r:id="rId5"/>
  </p:sldMasterIdLst>
  <p:notesMasterIdLst>
    <p:notesMasterId r:id="rId34"/>
  </p:notesMasterIdLst>
  <p:sldIdLst>
    <p:sldId id="256" r:id="rId6"/>
    <p:sldId id="257" r:id="rId7"/>
    <p:sldId id="265" r:id="rId8"/>
    <p:sldId id="263" r:id="rId9"/>
    <p:sldId id="264" r:id="rId10"/>
    <p:sldId id="266" r:id="rId11"/>
    <p:sldId id="267" r:id="rId12"/>
    <p:sldId id="283" r:id="rId13"/>
    <p:sldId id="271" r:id="rId14"/>
    <p:sldId id="272" r:id="rId15"/>
    <p:sldId id="270" r:id="rId16"/>
    <p:sldId id="269" r:id="rId17"/>
    <p:sldId id="268" r:id="rId18"/>
    <p:sldId id="284" r:id="rId19"/>
    <p:sldId id="277" r:id="rId20"/>
    <p:sldId id="276" r:id="rId21"/>
    <p:sldId id="275" r:id="rId22"/>
    <p:sldId id="274" r:id="rId23"/>
    <p:sldId id="273" r:id="rId24"/>
    <p:sldId id="285" r:id="rId25"/>
    <p:sldId id="282" r:id="rId26"/>
    <p:sldId id="281" r:id="rId27"/>
    <p:sldId id="280" r:id="rId28"/>
    <p:sldId id="279" r:id="rId29"/>
    <p:sldId id="278" r:id="rId30"/>
    <p:sldId id="286" r:id="rId31"/>
    <p:sldId id="287" r:id="rId32"/>
    <p:sldId id="26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mPXqg6IHkf8sM7Fi4cOw3A==" hashData="N3XcBafb30JjMyW8lQUfri64JjKhbYCPbuAWnLnUpIIh9bPB8OdjQX4qEHhwCJp+Us1405CevEgRqGuEOxnjtQ=="/>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115" autoAdjust="0"/>
    <p:restoredTop sz="84345" autoAdjust="0"/>
  </p:normalViewPr>
  <p:slideViewPr>
    <p:cSldViewPr snapToGrid="0">
      <p:cViewPr varScale="1">
        <p:scale>
          <a:sx n="92" d="100"/>
          <a:sy n="92" d="100"/>
        </p:scale>
        <p:origin x="1020"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lington, Lucy" userId="0c3dcd08-4988-403f-8eba-f42e59c87b71" providerId="ADAL" clId="{7E881428-4C12-4C59-9EA2-E3AD6F4B3960}"/>
    <pc:docChg chg="modSld">
      <pc:chgData name="Allington, Lucy" userId="0c3dcd08-4988-403f-8eba-f42e59c87b71" providerId="ADAL" clId="{7E881428-4C12-4C59-9EA2-E3AD6F4B3960}" dt="2021-03-18T09:30:44.294" v="10" actId="20577"/>
      <pc:docMkLst>
        <pc:docMk/>
      </pc:docMkLst>
      <pc:sldChg chg="modSp mod">
        <pc:chgData name="Allington, Lucy" userId="0c3dcd08-4988-403f-8eba-f42e59c87b71" providerId="ADAL" clId="{7E881428-4C12-4C59-9EA2-E3AD6F4B3960}" dt="2021-03-18T09:30:44.294" v="10" actId="20577"/>
        <pc:sldMkLst>
          <pc:docMk/>
          <pc:sldMk cId="4233018141" sldId="257"/>
        </pc:sldMkLst>
        <pc:spChg chg="mod">
          <ac:chgData name="Allington, Lucy" userId="0c3dcd08-4988-403f-8eba-f42e59c87b71" providerId="ADAL" clId="{7E881428-4C12-4C59-9EA2-E3AD6F4B3960}" dt="2021-03-18T09:30:44.294" v="10" actId="20577"/>
          <ac:spMkLst>
            <pc:docMk/>
            <pc:sldMk cId="4233018141" sldId="257"/>
            <ac:spMk id="6" creationId="{20E7C9F4-C39A-42AD-AAC3-76FBE09D7CC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2/24/2025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Clique para editar os estilos de texto principal</a:t>
            </a:r>
          </a:p>
          <a:p>
            <a:pPr lvl="1"/>
            <a:r>
              <a:rPr lang="en-GB"/>
              <a:t>Segundo nível</a:t>
            </a:r>
          </a:p>
          <a:p>
            <a:pPr lvl="2"/>
            <a:r>
              <a:rPr lang="en-GB"/>
              <a:t>Terceiro nível</a:t>
            </a:r>
          </a:p>
          <a:p>
            <a:pPr lvl="3"/>
            <a:r>
              <a:rPr lang="en-GB"/>
              <a:t>Quarto nível</a:t>
            </a:r>
          </a:p>
          <a:p>
            <a:pPr lvl="4"/>
            <a:r>
              <a:rPr lang="en-GB"/>
              <a:t>Quinto nível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‹nº›</a:t>
            </a:fld>
            <a:endParaRPr lang="en-US" dirty="0"/>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dirty="0"/>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mini-redes são uma versão mais pequena da rede, abastecendo uma única cidade ou aldeia com base em fontes de produção locais que se ligam à rede de distribuição que, por sua vez, liga cada cliente.  A fonte de produção pode ser, por exemplo, painéis solares, turbinas eólicas, um gerador a gasóleo ou energia hidroelétrica</a:t>
            </a:r>
            <a:r>
              <a:rPr lang="en-US" baseline="0" dirty="0"/>
              <a:t>. Estas podem ser </a:t>
            </a:r>
            <a:r>
              <a:rPr lang="en-US" dirty="0"/>
              <a:t>combinadas com baterias ou com uma combinação de tecnologias com diferentes fontes de produção (designadas por híbridas</a:t>
            </a:r>
            <a:r>
              <a:rPr lang="en-US" baseline="0" dirty="0"/>
              <a:t>)</a:t>
            </a:r>
            <a:r>
              <a:rPr lang="en-US" dirty="0"/>
              <a:t>. </a:t>
            </a:r>
          </a:p>
          <a:p>
            <a:pPr marL="0" lvl="0" indent="0" algn="l" rtl="0">
              <a:spcBef>
                <a:spcPts val="0"/>
              </a:spcBef>
              <a:spcAft>
                <a:spcPts val="0"/>
              </a:spcAft>
              <a:buNone/>
            </a:pPr>
            <a:endParaRPr lang="en-US" dirty="0"/>
          </a:p>
          <a:p>
            <a:r>
              <a:rPr lang="en-US" dirty="0"/>
              <a:t>A escolha de um tipo de produção neste caso depende do recurso disponível localmente na povoação onde a mini-rede está situada. Por exemplo, se está perto de um rio, o que permitiria a utilização de energia hidroelétrica, ou qual é o potencial solar ou eólico? Além disso, qual seria o custo do gasóleo, se tivermos de o comprar e de o transportar para a povoação.  Com a produção de eletricidade diretamente na povoação, não há necessidade de uma rede de transporte. No entanto, uma capacidade de produção mais pequena significa que a produção não pode beneficiar tanto das economias de escala como numa rede nacional. </a:t>
            </a:r>
            <a:endParaRPr lang="en-US" dirty="0">
              <a:cs typeface="Calibri"/>
            </a:endParaRPr>
          </a:p>
          <a:p>
            <a:pPr marL="0" lvl="0" indent="0" algn="l" rtl="0">
              <a:spcBef>
                <a:spcPts val="0"/>
              </a:spcBef>
              <a:spcAft>
                <a:spcPts val="0"/>
              </a:spcAft>
              <a:buNone/>
            </a:pPr>
            <a:endParaRPr lang="en-US" dirty="0"/>
          </a:p>
          <a:p>
            <a:r>
              <a:rPr lang="en-US" dirty="0"/>
              <a:t>Os benefícios da mini-rede são os seguintes</a:t>
            </a:r>
            <a:endParaRPr lang="en-US" dirty="0">
              <a:cs typeface="Calibri"/>
            </a:endParaRPr>
          </a:p>
          <a:p>
            <a:r>
              <a:rPr lang="en-US" dirty="0"/>
              <a:t>Podem fornecer níveis de procura médios/elevados, normalmente para um conjunto de agregados familiares e/ou cargas produtivas. (Isto refere-se a mini-redes isoladas (fora da rede), que não estão interligadas a qualquer sistema de rede regional ou nacional).</a:t>
            </a:r>
            <a:endParaRPr lang="en-US" dirty="0">
              <a:cs typeface="Calibri" panose="020F0502020204030204"/>
            </a:endParaRPr>
          </a:p>
          <a:p>
            <a:r>
              <a:rPr lang="en-US" dirty="0"/>
              <a:t>Não têm custos de transporte, mas têm custos modestos de distribuição (MT ou BT).</a:t>
            </a:r>
            <a:endParaRPr lang="en-US" dirty="0">
              <a:cs typeface="Calibri" panose="020F0502020204030204"/>
            </a:endParaRPr>
          </a:p>
          <a:p>
            <a:r>
              <a:rPr lang="en-US" dirty="0"/>
              <a:t>Dependem dos recursos energéticos disponíveis localmente e implicam o armazenamento em baterias e um elevado capital inicial (se forem baseados em fontes renováveis).</a:t>
            </a:r>
            <a:endParaRPr lang="en-US" dirty="0">
              <a:cs typeface="Calibri" panose="020F0502020204030204"/>
            </a:endParaRPr>
          </a:p>
          <a:p>
            <a:r>
              <a:rPr lang="en-US" dirty="0"/>
              <a:t>No caso do gasóleo, dependem da disponibilidade e/ou do custo do combustível.</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dirty="0"/>
          </a:p>
        </p:txBody>
      </p:sp>
    </p:spTree>
    <p:extLst>
      <p:ext uri="{BB962C8B-B14F-4D97-AF65-F5344CB8AC3E}">
        <p14:creationId xmlns:p14="http://schemas.microsoft.com/office/powerpoint/2010/main" val="2740735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Por último, temos as tecnologias autónomas, em que o cliente terá a sua própria unidade de produção. Pode ser um pequeno gerador a gasóleo ou, como é mais comum hoje em dia, o seu próprio sistema solar doméstico (ou SHS). Estas unidades são pequenas e têm um custo mais elevado por quilowatt de capacidade instalada, mas não necessitam de qualquer rede de transporte e distribuição, uma vez que o cliente produz </a:t>
            </a:r>
            <a:r>
              <a:rPr lang="en-US" baseline="0" dirty="0"/>
              <a:t>eletricidade </a:t>
            </a:r>
            <a:r>
              <a:rPr lang="en-US" dirty="0"/>
              <a:t>diretamente no local onde a necessita. À semelhança da mini-rede, os sistemas autónomos têm de utilizar os recursos disponíveis localmente. Isto significa ter em conta o potencial solar e o custo local do gasóleo, incluindo os custos de transporte.</a:t>
            </a:r>
          </a:p>
          <a:p>
            <a:pPr marL="0" lvl="0" indent="0" algn="l" rtl="0">
              <a:spcBef>
                <a:spcPts val="0"/>
              </a:spcBef>
              <a:spcAft>
                <a:spcPts val="0"/>
              </a:spcAft>
              <a:buNone/>
            </a:pPr>
            <a:endParaRPr lang="en-US" dirty="0"/>
          </a:p>
          <a:p>
            <a:r>
              <a:rPr lang="en-US" dirty="0"/>
              <a:t>As vantagens dos sistemas autónomos são as seguintes</a:t>
            </a:r>
            <a:endParaRPr lang="en-US" dirty="0">
              <a:cs typeface="Calibri"/>
            </a:endParaRPr>
          </a:p>
          <a:p>
            <a:r>
              <a:rPr lang="en-US" sz="1200" dirty="0"/>
              <a:t>A melhor forma de abastecer níveis de procura baixos é através de agregados familiares individuais e de alguns clientes</a:t>
            </a:r>
            <a:r>
              <a:rPr lang="en-US" dirty="0"/>
              <a:t>. </a:t>
            </a:r>
            <a:endParaRPr lang="en-US" sz="1200" dirty="0">
              <a:cs typeface="Calibri"/>
            </a:endParaRPr>
          </a:p>
          <a:p>
            <a:r>
              <a:rPr lang="en-US" sz="1200" dirty="0"/>
              <a:t>Não é necessária qualquer rede de transporte e distribuição</a:t>
            </a:r>
            <a:r>
              <a:rPr lang="en-US" dirty="0"/>
              <a:t>. </a:t>
            </a:r>
            <a:endParaRPr lang="en-US" sz="1200" dirty="0">
              <a:cs typeface="Calibri" panose="020F0502020204030204"/>
            </a:endParaRPr>
          </a:p>
          <a:p>
            <a:r>
              <a:rPr lang="en-GB" dirty="0"/>
              <a:t>A sua implantação é </a:t>
            </a:r>
            <a:r>
              <a:rPr lang="en-GB" sz="1200" dirty="0"/>
              <a:t>relativamente fácil</a:t>
            </a:r>
            <a:r>
              <a:rPr lang="en-GB" dirty="0"/>
              <a:t>.</a:t>
            </a:r>
            <a:endParaRPr lang="en-GB" sz="1200" dirty="0">
              <a:cs typeface="Calibri"/>
            </a:endParaRPr>
          </a:p>
          <a:p>
            <a:r>
              <a:rPr lang="en-US" dirty="0"/>
              <a:t>Dependem </a:t>
            </a:r>
            <a:r>
              <a:rPr lang="en-US" sz="1200" dirty="0"/>
              <a:t>dos recursos disponíveis </a:t>
            </a:r>
            <a:r>
              <a:rPr lang="en-US" dirty="0"/>
              <a:t>localmente</a:t>
            </a:r>
            <a:r>
              <a:rPr lang="en-US" sz="1200" dirty="0"/>
              <a:t>, podem envolver o armazenamento de baterias </a:t>
            </a:r>
            <a:r>
              <a:rPr lang="en-US" dirty="0"/>
              <a:t>e </a:t>
            </a:r>
            <a:r>
              <a:rPr lang="en-US" sz="1200" dirty="0"/>
              <a:t>têm um custo de capital inicial relativamente elevado (apenas para a energia fotovoltaica</a:t>
            </a:r>
            <a:r>
              <a:rPr lang="en-US" dirty="0"/>
              <a:t>). </a:t>
            </a:r>
            <a:endParaRPr lang="en-US" sz="1200" dirty="0">
              <a:cs typeface="Calibri"/>
            </a:endParaRPr>
          </a:p>
          <a:p>
            <a:r>
              <a:rPr lang="en-US" dirty="0"/>
              <a:t>Têm um </a:t>
            </a:r>
            <a:r>
              <a:rPr lang="en-US" sz="1200" dirty="0"/>
              <a:t>custo de capital inicial mais baixo, mas dependem da disponibilidade/custo do combustível (apenas para o gasóleo</a:t>
            </a:r>
            <a:r>
              <a:rPr lang="en-US" dirty="0"/>
              <a:t>).</a:t>
            </a:r>
            <a:endParaRPr lang="en-US" sz="1200" dirty="0">
              <a:cs typeface="Calibri" panose="020F0502020204030204"/>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dirty="0"/>
          </a:p>
        </p:txBody>
      </p:sp>
    </p:spTree>
    <p:extLst>
      <p:ext uri="{BB962C8B-B14F-4D97-AF65-F5344CB8AC3E}">
        <p14:creationId xmlns:p14="http://schemas.microsoft.com/office/powerpoint/2010/main" val="4239480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a:defRPr/>
            </a:pPr>
            <a:r>
              <a:rPr lang="en-GB" sz="1200" b="0" i="0" u="none" strike="noStrike" cap="none" dirty="0">
                <a:solidFill>
                  <a:srgbClr val="000000"/>
                </a:solidFill>
                <a:effectLst/>
                <a:latin typeface="Arial"/>
                <a:ea typeface="Arial"/>
                <a:cs typeface="Arial"/>
                <a:sym typeface="Arial"/>
              </a:rPr>
              <a:t>Historicamente, os modelos de sistemas energéticos nacionais têm-se centrado na otimização da produção de energia na rede. Isto significa procurar </a:t>
            </a:r>
            <a:r>
              <a:rPr lang="en-GB" dirty="0">
                <a:solidFill>
                  <a:srgbClr val="000000"/>
                </a:solidFill>
                <a:latin typeface="Arial"/>
                <a:ea typeface="Arial"/>
                <a:cs typeface="Arial"/>
                <a:sym typeface="Arial"/>
              </a:rPr>
              <a:t>uma combinação </a:t>
            </a:r>
            <a:r>
              <a:rPr lang="en-GB" sz="1200" b="0" i="0" u="none" strike="noStrike" cap="none" dirty="0">
                <a:solidFill>
                  <a:srgbClr val="000000"/>
                </a:solidFill>
                <a:effectLst/>
                <a:latin typeface="Arial"/>
                <a:ea typeface="Arial"/>
                <a:cs typeface="Arial"/>
                <a:sym typeface="Arial"/>
              </a:rPr>
              <a:t>de centrais eléctricas que possam fornecer eletricidade fiável a baixo custo. Estes modelos têm em conta diferentes restrições, como a disponibilidade de recursos e as emissões de gases com efeito de estufa.  No entanto, estes modelos não são ideais para modelar tecnologias fora da rede (onde incluímos as tecnologias de mini-rede e autónomas). O aumento do acesso à eletricidade e às zonas atualmente não servidas</a:t>
            </a:r>
            <a:r>
              <a:rPr lang="en-GB" dirty="0">
                <a:solidFill>
                  <a:srgbClr val="000000"/>
                </a:solidFill>
                <a:latin typeface="Arial"/>
                <a:ea typeface="Arial"/>
                <a:cs typeface="Arial"/>
                <a:sym typeface="Arial"/>
              </a:rPr>
              <a:t>, com </a:t>
            </a:r>
            <a:r>
              <a:rPr lang="en-GB" sz="1200" b="0" i="0" u="none" strike="noStrike" cap="none" dirty="0">
                <a:solidFill>
                  <a:srgbClr val="000000"/>
                </a:solidFill>
                <a:effectLst/>
                <a:latin typeface="Arial"/>
                <a:ea typeface="Arial"/>
                <a:cs typeface="Arial"/>
                <a:sym typeface="Arial"/>
              </a:rPr>
              <a:t>uma </a:t>
            </a:r>
            <a:r>
              <a:rPr lang="en-GB" dirty="0">
                <a:solidFill>
                  <a:srgbClr val="000000"/>
                </a:solidFill>
                <a:latin typeface="Arial"/>
                <a:ea typeface="Arial"/>
                <a:cs typeface="Arial"/>
                <a:sym typeface="Arial"/>
              </a:rPr>
              <a:t>opção de </a:t>
            </a:r>
            <a:r>
              <a:rPr lang="en-GB" sz="1200" b="0" i="0" u="none" strike="noStrike" cap="none" dirty="0">
                <a:solidFill>
                  <a:srgbClr val="000000"/>
                </a:solidFill>
                <a:effectLst/>
                <a:latin typeface="Arial"/>
                <a:ea typeface="Arial"/>
                <a:cs typeface="Arial"/>
                <a:sym typeface="Arial"/>
              </a:rPr>
              <a:t>menor custo, </a:t>
            </a:r>
            <a:r>
              <a:rPr lang="en-GB" dirty="0">
                <a:solidFill>
                  <a:srgbClr val="000000"/>
                </a:solidFill>
                <a:latin typeface="Arial"/>
                <a:ea typeface="Arial"/>
                <a:cs typeface="Arial"/>
                <a:sym typeface="Arial"/>
              </a:rPr>
              <a:t>deve </a:t>
            </a:r>
            <a:r>
              <a:rPr lang="en-GB" sz="1200" b="0" i="0" u="none" strike="noStrike" cap="none" dirty="0">
                <a:solidFill>
                  <a:srgbClr val="000000"/>
                </a:solidFill>
                <a:effectLst/>
                <a:latin typeface="Arial"/>
                <a:ea typeface="Arial"/>
                <a:cs typeface="Arial"/>
                <a:sym typeface="Arial"/>
              </a:rPr>
              <a:t>considerar também as tecnologias fora da rede. Esta é a razão pela qual tem havido um desenvolvimento de modelos de eletrificação geoespaciais, como abordamos mais detalhadamente nas secções seguintes</a:t>
            </a:r>
            <a:r>
              <a:rPr lang="sv-SE" dirty="0">
                <a:solidFill>
                  <a:srgbClr val="000000"/>
                </a:solidFill>
                <a:latin typeface="Arial"/>
                <a:ea typeface="Arial"/>
                <a:cs typeface="Arial"/>
                <a:sym typeface="Arial"/>
              </a:rPr>
              <a:t>. </a:t>
            </a:r>
            <a:endParaRPr lang="sv-SE" sz="12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dirty="0"/>
          </a:p>
        </p:txBody>
      </p:sp>
    </p:spTree>
    <p:extLst>
      <p:ext uri="{BB962C8B-B14F-4D97-AF65-F5344CB8AC3E}">
        <p14:creationId xmlns:p14="http://schemas.microsoft.com/office/powerpoint/2010/main" val="2684595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 acesso à energia moderna, e à eletricidade em particular, é um ingrediente importante do progresso socioeconómico e do bem-estar. Como já foi referido nas aulas, muitos esforços de eletrificação centram-se na implantação de grandes sistemas de rede centralizados. Em contraste com isso, os sistemas fora da rede podem fornecer eletricidade a uma pequena parte da população mundial. No entanto, com a Agenda 2030 e a obtenção do acesso universal à energia para todos, ou seja, o Objetivo de Desenvolvimento Sustentável 7, as soluções de energia descentralizadas têm o potencial de desempenhar um papel fundamental para as partes da população que ainda não têm acesso à eletricidade. A Agência Internacional da Energia estima que cerca de 70% dos agregados familiares rurais poderão ser electrificados através de tecnologias fora da rede (tanto autónomas como mini-redes) durante a próxima década. Embora esta transição seja promissora, pode também aumentar a complexidade do processo de planeamento da eletrificação. Isto deve-se ao facto de as tecnologias fora da rede serem diferentes da rede central e acarretarem os seus próprios riscos. Por exemplo, uma tecnologia nova e dispendiosa, como as energias renováveis de pequena escala com armazenamento, será introduzida nas zonas rurais da África Subsariana, onde a acessibilidade dos preços pode ser um fator essencial. Estas tecnologias renováveis de pequena escala também podem ser implementadas por novos actores que têm de se envolver e cooperar localmente.</a:t>
            </a: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dirty="0"/>
          </a:p>
        </p:txBody>
      </p:sp>
    </p:spTree>
    <p:extLst>
      <p:ext uri="{BB962C8B-B14F-4D97-AF65-F5344CB8AC3E}">
        <p14:creationId xmlns:p14="http://schemas.microsoft.com/office/powerpoint/2010/main" val="404721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O processo de eletrificação é, </a:t>
            </a:r>
            <a:r>
              <a:rPr lang="en-US" baseline="0" dirty="0"/>
              <a:t>naturalmente</a:t>
            </a:r>
            <a:r>
              <a:rPr lang="en-US" dirty="0"/>
              <a:t>, específico de cada caso, em </a:t>
            </a:r>
            <a:r>
              <a:rPr lang="en-US" baseline="0" dirty="0"/>
              <a:t>termos de local</a:t>
            </a:r>
            <a:r>
              <a:rPr lang="en-US" dirty="0"/>
              <a:t>, </a:t>
            </a:r>
            <a:r>
              <a:rPr lang="en-US" baseline="0" dirty="0"/>
              <a:t>tempo e recursos disponíveis em cada local. </a:t>
            </a:r>
            <a:r>
              <a:rPr lang="en-US" dirty="0"/>
              <a:t>No entanto, </a:t>
            </a:r>
            <a:r>
              <a:rPr lang="en-US" baseline="0" dirty="0"/>
              <a:t>parece haver padrões comuns entre o desenvolvimento histórico da eletrificação.</a:t>
            </a:r>
          </a:p>
          <a:p>
            <a:r>
              <a:rPr lang="en-US" baseline="0" dirty="0"/>
              <a:t>A </a:t>
            </a:r>
            <a:r>
              <a:rPr lang="en-US" dirty="0"/>
              <a:t>primeira </a:t>
            </a:r>
            <a:r>
              <a:rPr lang="en-US" baseline="0" dirty="0"/>
              <a:t>fase </a:t>
            </a:r>
            <a:r>
              <a:rPr lang="en-US" dirty="0"/>
              <a:t>de desenvolvimento </a:t>
            </a:r>
            <a:r>
              <a:rPr lang="en-US" baseline="0" dirty="0"/>
              <a:t>pode ser ilustrada por pequenos projectos-piloto inovadores </a:t>
            </a:r>
            <a:r>
              <a:rPr lang="en-US" dirty="0"/>
              <a:t>(de mini-redes) que se </a:t>
            </a:r>
            <a:r>
              <a:rPr lang="en-US" baseline="0" dirty="0"/>
              <a:t>apoiam num modelo </a:t>
            </a:r>
            <a:r>
              <a:rPr lang="en-US" dirty="0"/>
              <a:t>de negócio proposto </a:t>
            </a:r>
            <a:r>
              <a:rPr lang="en-US" baseline="0" dirty="0"/>
              <a:t>e testam </a:t>
            </a:r>
            <a:r>
              <a:rPr lang="en-US" dirty="0"/>
              <a:t>a sua </a:t>
            </a:r>
            <a:r>
              <a:rPr lang="en-US" baseline="0" dirty="0"/>
              <a:t>viabilidade inicial.</a:t>
            </a:r>
            <a:endParaRPr lang="en-US" baseline="0" dirty="0">
              <a:cs typeface="Calibri"/>
            </a:endParaRPr>
          </a:p>
          <a:p>
            <a:r>
              <a:rPr lang="en-US" baseline="0" dirty="0"/>
              <a:t>A segunda fase é a fase de implantação, em que encontramos os clientes que podem pagar pelo acesso premium a </a:t>
            </a:r>
            <a:r>
              <a:rPr lang="en-US" dirty="0"/>
              <a:t>um determinado </a:t>
            </a:r>
            <a:r>
              <a:rPr lang="en-US" baseline="0" dirty="0"/>
              <a:t>serviço de eletricidade </a:t>
            </a:r>
            <a:r>
              <a:rPr lang="en-US" dirty="0"/>
              <a:t>(ligação a mini-redes de maior dimensão). </a:t>
            </a:r>
            <a:r>
              <a:rPr lang="en-US" baseline="0" dirty="0"/>
              <a:t>Aqui também vemos a prova da viabilidade económica da tecnologia e das suas aplicações</a:t>
            </a:r>
            <a:r>
              <a:rPr lang="en-US" dirty="0"/>
              <a:t>.</a:t>
            </a:r>
            <a:endParaRPr lang="en-US" baseline="0" dirty="0">
              <a:cs typeface="Calibri" panose="020F0502020204030204"/>
            </a:endParaRPr>
          </a:p>
          <a:p>
            <a:pPr marL="0" lvl="0" indent="0" algn="l" rtl="0">
              <a:spcBef>
                <a:spcPts val="0"/>
              </a:spcBef>
              <a:spcAft>
                <a:spcPts val="0"/>
              </a:spcAft>
              <a:buNone/>
            </a:pPr>
            <a:r>
              <a:rPr lang="en-US" baseline="0" dirty="0"/>
              <a:t>A terceira fase é a expansão económica das mini-redes para redes ligadas de maior dimensão que podem então beneficiar da economia de escala. A potencial oportunidade económica que isto representa também estimula o desenvolvimento da área.</a:t>
            </a:r>
          </a:p>
          <a:p>
            <a:r>
              <a:rPr lang="en-US" baseline="0" dirty="0"/>
              <a:t>A quarta fase final é a </a:t>
            </a:r>
            <a:r>
              <a:rPr lang="en-US" dirty="0"/>
              <a:t>expansão social, em que </a:t>
            </a:r>
            <a:r>
              <a:rPr lang="en-US" baseline="0" dirty="0"/>
              <a:t>um ator público intervém e começa a regular o mercado e a </a:t>
            </a:r>
            <a:r>
              <a:rPr lang="en-US" dirty="0"/>
              <a:t>complementá-lo. Isto ajuda as </a:t>
            </a:r>
            <a:r>
              <a:rPr lang="en-US" baseline="0" dirty="0"/>
              <a:t>povoações que não são tão viáveis economicamente a ligarem-se</a:t>
            </a:r>
            <a:r>
              <a:rPr lang="en-US" dirty="0"/>
              <a:t>, mas que, apesar disso, não o são. Isto ajuda </a:t>
            </a:r>
            <a:r>
              <a:rPr lang="en-US" baseline="0" dirty="0"/>
              <a:t>as povoações que não são </a:t>
            </a:r>
            <a:r>
              <a:rPr lang="en-US" dirty="0"/>
              <a:t>economicamente </a:t>
            </a:r>
            <a:r>
              <a:rPr lang="en-US" baseline="0" dirty="0"/>
              <a:t>viáveis </a:t>
            </a:r>
            <a:r>
              <a:rPr lang="en-US" dirty="0"/>
              <a:t>a serem </a:t>
            </a:r>
            <a:r>
              <a:rPr lang="en-US" baseline="0" dirty="0"/>
              <a:t>ligadas. </a:t>
            </a:r>
            <a:r>
              <a:rPr lang="en-US" dirty="0"/>
              <a:t>Isto é frequentemente </a:t>
            </a:r>
            <a:r>
              <a:rPr lang="en-US" baseline="0" dirty="0"/>
              <a:t>referido </a:t>
            </a:r>
            <a:r>
              <a:rPr lang="en-US" dirty="0"/>
              <a:t>como </a:t>
            </a:r>
            <a:r>
              <a:rPr lang="en-US" baseline="0" dirty="0"/>
              <a:t>eletrificar a última milha.</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dirty="0"/>
          </a:p>
        </p:txBody>
      </p:sp>
    </p:spTree>
    <p:extLst>
      <p:ext uri="{BB962C8B-B14F-4D97-AF65-F5344CB8AC3E}">
        <p14:creationId xmlns:p14="http://schemas.microsoft.com/office/powerpoint/2010/main" val="1267501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100"/>
              <a:defRPr/>
            </a:pPr>
            <a:r>
              <a:rPr lang="en-US" dirty="0"/>
              <a:t>A última fase (expansão social) ocorre quando ambas as tecnologias da rede central e/ou descentralizadas são implementadas, geralmente seguindo </a:t>
            </a:r>
            <a:r>
              <a:rPr lang="en-US" baseline="0" dirty="0"/>
              <a:t>um </a:t>
            </a:r>
            <a:r>
              <a:rPr lang="en-US" dirty="0"/>
              <a:t>plano de eletrificação estatal, e a população na "última milha" recebe acesso à energia. Aqui vemos desafios comuns que estão relacionados com o Objetivo de Desenvolvimento Sustentável 7. Como conseguir o acesso universal à eletricidade - especialmente no que diz respeito às comunidades remotas e rurais não servidas - e a que custo? Além disso, há questões relacionadas com a forma de garantir um abastecimento fiável e ambientalmente seguro. </a:t>
            </a:r>
            <a:endParaRPr lang="sv-SE" sz="1200" b="0" i="0" u="none" strike="noStrike" cap="none" dirty="0">
              <a:solidFill>
                <a:srgbClr val="000000"/>
              </a:solidFill>
              <a:effectLst/>
              <a:latin typeface="Arial"/>
              <a:ea typeface="Arial"/>
              <a:cs typeface="Arial"/>
              <a:sym typeface="Arial"/>
            </a:endParaRPr>
          </a:p>
          <a:p>
            <a:pPr>
              <a:buClr>
                <a:schemeClr val="dk1"/>
              </a:buClr>
              <a:buSzPts val="1100"/>
              <a:buFont typeface="Arial"/>
              <a:defRPr/>
            </a:pPr>
            <a:r>
              <a:rPr lang="en-US" dirty="0"/>
              <a:t>Historicamente, estas quatro fases ocorreram geralmente em sequência, como se pode ver na figura, com os sistemas maiores a ultrapassarem os mais pequenos à medida que a eletrificação avançava. Isto acabaria por conduzir ao desenvolvimento das actuais redes de eletricidade modernas - e predominantemente centralizadas - em muitos países. </a:t>
            </a:r>
            <a:r>
              <a:rPr lang="en-US" baseline="0" dirty="0"/>
              <a:t>Hoje em dia, </a:t>
            </a:r>
            <a:r>
              <a:rPr lang="en-US" dirty="0"/>
              <a:t>as redes centralizadas estão disponíveis - com vários níveis de capacidade e fiabilidade - na maioria dos países. Isto significa que, atualmente, as populações não electrificadas podem contornar a necessidade de pequenos sistemas piloto fora da rede e ficar diretamente ligadas à rede central. </a:t>
            </a:r>
            <a:endParaRPr lang="sv-SE" sz="1200" b="0" i="0" u="none" strike="noStrike" cap="none" dirty="0">
              <a:solidFill>
                <a:srgbClr val="000000"/>
              </a:solidFill>
              <a:effectLst/>
              <a:latin typeface="Arial"/>
              <a:ea typeface="Arial"/>
              <a:cs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dirty="0"/>
          </a:p>
        </p:txBody>
      </p:sp>
    </p:spTree>
    <p:extLst>
      <p:ext uri="{BB962C8B-B14F-4D97-AF65-F5344CB8AC3E}">
        <p14:creationId xmlns:p14="http://schemas.microsoft.com/office/powerpoint/2010/main" val="31291693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100"/>
            </a:pPr>
            <a:r>
              <a:rPr lang="en-US" dirty="0"/>
              <a:t>Por outro lado, como a história indica, este salto de ligação direta à rede central não é fácil, especialmente quando se trata de populações mais remotas e mais pobres, chamadas de "última milha". Depende muito de uma forte determinação política apoiada por financiamento governamental. Também consome muito tempo em termos de planeamento e implementação. Há casos em que o custo da extensão da rede é tão elevado que simplesmente não é uma opção de eletrificação viável, mesmo em países que têm os recursos financeiros, tecnológicos e políticos para dar este salto. Do ponto de vista económico, </a:t>
            </a:r>
            <a:r>
              <a:rPr lang="en-US" baseline="0" dirty="0"/>
              <a:t>o custo </a:t>
            </a:r>
            <a:r>
              <a:rPr lang="en-US" dirty="0"/>
              <a:t>das linhas de distribuição era mais baixo e havia também uma menor dependência da eletricidade importada da rede. </a:t>
            </a:r>
            <a:r>
              <a:rPr lang="en-US" baseline="0" dirty="0"/>
              <a:t>Além disso, </a:t>
            </a:r>
            <a:r>
              <a:rPr lang="en-US" dirty="0"/>
              <a:t>a comunidade beneficiária </a:t>
            </a:r>
            <a:r>
              <a:rPr lang="en-US" baseline="0" dirty="0"/>
              <a:t>tinha um </a:t>
            </a:r>
            <a:r>
              <a:rPr lang="en-US" dirty="0"/>
              <a:t>sentimento de apropriação. </a:t>
            </a:r>
          </a:p>
          <a:p>
            <a:pPr marL="0" lvl="0" indent="0" algn="l" rtl="0">
              <a:spcBef>
                <a:spcPts val="0"/>
              </a:spcBef>
              <a:spcAft>
                <a:spcPts val="0"/>
              </a:spcAft>
              <a:buClr>
                <a:schemeClr val="dk1"/>
              </a:buClr>
              <a:buSzPts val="1100"/>
              <a:buFont typeface="Arial"/>
              <a:buNone/>
            </a:pPr>
            <a:endParaRPr lang="en-US" dirty="0"/>
          </a:p>
          <a:p>
            <a:pPr>
              <a:buClr>
                <a:schemeClr val="dk1"/>
              </a:buClr>
              <a:buSzPts val="1100"/>
            </a:pPr>
            <a:r>
              <a:rPr lang="en-US" dirty="0"/>
              <a:t>Atualmente, as tecnologias de rede e fora da rede amadureceram da primeira </a:t>
            </a:r>
            <a:r>
              <a:rPr lang="en-US" baseline="0" dirty="0"/>
              <a:t>para a terceira </a:t>
            </a:r>
            <a:r>
              <a:rPr lang="en-US" dirty="0"/>
              <a:t>fase e tornaram-se técnica e financeiramente mais viáveis, o que será abordado em partes posteriores do curso. A possibilidade de ligar várias tecnologias de centrais eléctricas, ter interconexões regionais </a:t>
            </a:r>
            <a:r>
              <a:rPr lang="en-US" baseline="0" dirty="0"/>
              <a:t>e </a:t>
            </a:r>
            <a:r>
              <a:rPr lang="en-US" dirty="0"/>
              <a:t>linhas de transmissão de longa distância torna a eletricidade da rede flexível, fiável e consideravelmente barata. </a:t>
            </a:r>
            <a:r>
              <a:rPr lang="en-US" baseline="0" dirty="0"/>
              <a:t>Por outro lado</a:t>
            </a:r>
            <a:r>
              <a:rPr lang="en-US" dirty="0"/>
              <a:t>, as mini-redes estão disponíveis em várias configurações de sistema (CA ou CC) e podem </a:t>
            </a:r>
            <a:r>
              <a:rPr lang="en-US" baseline="0" dirty="0"/>
              <a:t>ser alimentadas por uma </a:t>
            </a:r>
            <a:r>
              <a:rPr lang="en-US" dirty="0"/>
              <a:t>variedade de fontes de energia primária</a:t>
            </a:r>
            <a:r>
              <a:rPr lang="en-US" baseline="0" dirty="0"/>
              <a:t>, como o </a:t>
            </a:r>
            <a:r>
              <a:rPr lang="en-US" dirty="0"/>
              <a:t>petróleo, a biomassa, a energia hídrica, a energia eólica, a energia solar, o hidrogénio ou os híbridos. Além disso, os sistemas solares domésticos e outros mini, micro ou pico-geradores podem fornecer eletricidade diária aos agregados familiares, a pedido destes. No entanto, </a:t>
            </a:r>
            <a:r>
              <a:rPr lang="en-US" baseline="0" dirty="0"/>
              <a:t>esta </a:t>
            </a:r>
            <a:r>
              <a:rPr lang="en-US" dirty="0"/>
              <a:t>gama de opções tecnológicas também aumenta a complexidade do processo de planeamento da eletrificação. Questões </a:t>
            </a:r>
            <a:r>
              <a:rPr lang="en-US" baseline="0" dirty="0"/>
              <a:t>como: </a:t>
            </a:r>
            <a:r>
              <a:rPr lang="en-US" dirty="0"/>
              <a:t>Onde, quando e a que custos podem estas tecnologias ser implementadas para resolver o problema do acesso à eletricidade? Além disso, quem é que vai pagar e segundo que normas e/ou condições? Como é que esses pagamentos vão ser feitos? Estas são questões com que se deparam atualmente os responsáveis pelo planeamento da eletrificação. Com tudo isto em mente, a história pode </a:t>
            </a:r>
            <a:r>
              <a:rPr lang="en-US" baseline="0" dirty="0"/>
              <a:t>dar-nos </a:t>
            </a:r>
            <a:r>
              <a:rPr lang="en-US" dirty="0"/>
              <a:t>algumas lições fundamentais que podem ser úteis para a política de eletrificação atual. </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dirty="0"/>
          </a:p>
        </p:txBody>
      </p:sp>
    </p:spTree>
    <p:extLst>
      <p:ext uri="{BB962C8B-B14F-4D97-AF65-F5344CB8AC3E}">
        <p14:creationId xmlns:p14="http://schemas.microsoft.com/office/powerpoint/2010/main" val="8768992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 lições podemos aprender com a história? Em primeiro lugar, os primeiros sistemas eléctricos foram concebidos e construídos com base no contexto local, incluindo os recursos naturais, as tecnologias disponíveis, as cadeias de abastecimento e a procura. Ou seja, as tecnologias de eletrificação actuais devem ser concebidas em torno de tecnologias que melhor aproveitem os recursos naturais locais disponíveis para garantir cadeias de abastecimento sustentáveis.</a:t>
            </a:r>
          </a:p>
          <a:p>
            <a:r>
              <a:rPr lang="en-US" dirty="0"/>
              <a:t>Em segundo lugar, o desenvolvimento dos sistemas eléctricos esteve desde o início ligado à rentabilidade. Quer sejam propriedade pública ou privada, os sistemas que não eram economicamente sustentáveis acabaram por sair de funcionamento. Os primeiros pequenos sistemas isolados estavam localizados em locais com uma procura evidente e altamente credível, por exemplo, indústria, minas ou lojas comerciais. Estes podiam pagar serviços de eletricidade a um preço elevado. Por conseguinte, a existência de fortes ligações entre o fornecimento de eletricidade e a produtividade é fundamental para o desenvolvimento de soluções de eletrificação sustentáveis. </a:t>
            </a:r>
            <a:endParaRPr lang="en-US" dirty="0">
              <a:cs typeface="Calibri"/>
            </a:endParaRPr>
          </a:p>
          <a:p>
            <a:r>
              <a:rPr lang="en-US" dirty="0"/>
              <a:t>Em terceiro lugar, o envolvimento da comunidade e a criação de um sentido de propriedade podem melhorar a funcionalidade dos sistemas eléctricos a longo prazo, especialmente em ambientes rurais. Isto é especialmente verdade para as configurações fora da rede, que podem exigir práticas de governação inclusivas e/ou um diálogo aberto sobre os parâmetros de conceção e funcionamento, como a construção, a manutenção, a expansão e as tarifas.</a:t>
            </a:r>
            <a:endParaRPr lang="en-US" dirty="0">
              <a:cs typeface="Calibri" panose="020F0502020204030204"/>
            </a:endParaRPr>
          </a:p>
          <a:p>
            <a:r>
              <a:rPr lang="en-US" dirty="0"/>
              <a:t>Finalmente, é evidente que, qualquer que seja a abordagem de eletrificação, os esforços de acesso à eletricidade parecem beneficiar quando se estabelece um quadro político forte e claro. Este quadro deve estabelecer objectivos claros para o progresso da eletrificação, criando um roteiro sólido de actividades de planeamento da eletrificação no país/região. As funções no processo de eletrificação devem ser claramente definidas para os vários intervenientes, como os planeadores, o governo, os reguladores políticos, os promotores, os investidores, os intervenientes terceiros, por exemplo, as ONG, e a comunidade.</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dirty="0"/>
          </a:p>
        </p:txBody>
      </p:sp>
    </p:spTree>
    <p:extLst>
      <p:ext uri="{BB962C8B-B14F-4D97-AF65-F5344CB8AC3E}">
        <p14:creationId xmlns:p14="http://schemas.microsoft.com/office/powerpoint/2010/main" val="11881421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Nesta mini-aula, vamos analisar um pouco </a:t>
            </a:r>
            <a:r>
              <a:rPr lang="en-US" baseline="0" dirty="0"/>
              <a:t>mais de perto a </a:t>
            </a:r>
            <a:r>
              <a:rPr lang="en-US" dirty="0"/>
              <a:t>Plataforma Global de Eletrificação </a:t>
            </a:r>
            <a:r>
              <a:rPr lang="en-US" baseline="0" dirty="0"/>
              <a:t>(GEP), que foi desenvolvida pelo consórcio das seguintes instituições:</a:t>
            </a:r>
          </a:p>
          <a:p>
            <a:pPr>
              <a:defRPr/>
            </a:pPr>
            <a:r>
              <a:rPr lang="en-US" baseline="0" dirty="0"/>
              <a:t>Banco Mundial, ESMAP, KTH, Development Seed, World Resources Institute, ABB, GOOGLE e Universidade de Cambridge.</a:t>
            </a:r>
            <a:endParaRPr lang="en-US" baseline="0"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dirty="0"/>
          </a:p>
        </p:txBody>
      </p:sp>
    </p:spTree>
    <p:extLst>
      <p:ext uri="{BB962C8B-B14F-4D97-AF65-F5344CB8AC3E}">
        <p14:creationId xmlns:p14="http://schemas.microsoft.com/office/powerpoint/2010/main" val="3403440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aseline="0" dirty="0"/>
              <a:t>A </a:t>
            </a:r>
            <a:r>
              <a:rPr lang="en-US" dirty="0"/>
              <a:t>plataforma GEP </a:t>
            </a:r>
            <a:r>
              <a:rPr lang="en-US" baseline="0" dirty="0"/>
              <a:t>foi lançada em 2019 e </a:t>
            </a:r>
            <a:r>
              <a:rPr lang="en-US" sz="1200" b="0" i="0" kern="1200" dirty="0">
                <a:solidFill>
                  <a:schemeClr val="tx1"/>
                </a:solidFill>
                <a:effectLst/>
                <a:latin typeface="+mn-lt"/>
                <a:ea typeface="+mn-ea"/>
                <a:cs typeface="+mn-cs"/>
              </a:rPr>
              <a:t>é um portal aberto para dados, análises e investigação sobre investimentos em eletrificação. Está a ser concebida com base nos princípios de abertura e transparência e aspira a permitir a reutilização, replicabilidade e reprodutibilidade de processos e dados incorporados. Com base nestes princípios, os resultados da GEP estão disponíveis em três níveis:</a:t>
            </a:r>
            <a:endParaRPr lang="en-US" baseline="0" dirty="0"/>
          </a:p>
          <a:p>
            <a:r>
              <a:rPr lang="en-US" sz="1200" b="1" i="0" kern="1200" dirty="0">
                <a:solidFill>
                  <a:schemeClr val="tx1"/>
                </a:solidFill>
                <a:effectLst/>
                <a:latin typeface="+mn-lt"/>
                <a:ea typeface="+mn-ea"/>
                <a:cs typeface="+mn-cs"/>
              </a:rPr>
              <a:t>Nível 1 - GEP Explorer</a:t>
            </a:r>
            <a:r>
              <a:rPr lang="en-US" sz="1200" b="0" i="0" kern="1200" dirty="0">
                <a:solidFill>
                  <a:schemeClr val="tx1"/>
                </a:solidFill>
                <a:effectLst/>
                <a:latin typeface="+mn-lt"/>
                <a:ea typeface="+mn-ea"/>
                <a:cs typeface="+mn-cs"/>
              </a:rPr>
              <a:t>: Perspectivas de investimento em eletrificação actualizadas e acessíveis ao público </a:t>
            </a:r>
          </a:p>
          <a:p>
            <a:r>
              <a:rPr lang="en-US" sz="1200" b="1" i="0" kern="1200" dirty="0">
                <a:solidFill>
                  <a:schemeClr val="tx1"/>
                </a:solidFill>
                <a:effectLst/>
                <a:latin typeface="+mn-lt"/>
                <a:ea typeface="+mn-ea"/>
                <a:cs typeface="+mn-cs"/>
              </a:rPr>
              <a:t>Nível 2 - Gerador de GEP</a:t>
            </a:r>
            <a:r>
              <a:rPr lang="en-US" sz="1200" b="0" i="0" kern="1200" dirty="0">
                <a:solidFill>
                  <a:schemeClr val="tx1"/>
                </a:solidFill>
                <a:effectLst/>
                <a:latin typeface="+mn-lt"/>
                <a:ea typeface="+mn-ea"/>
                <a:cs typeface="+mn-cs"/>
              </a:rPr>
              <a:t>: Interface de utilizador (UI) de código aberto para gerar perspectivas de eletrificação em tempo real</a:t>
            </a:r>
          </a:p>
          <a:p>
            <a:r>
              <a:rPr lang="en-US" sz="1200" b="1" i="0" kern="1200" dirty="0">
                <a:solidFill>
                  <a:schemeClr val="tx1"/>
                </a:solidFill>
                <a:effectLst/>
                <a:latin typeface="+mn-lt"/>
                <a:ea typeface="+mn-ea"/>
                <a:cs typeface="+mn-cs"/>
              </a:rPr>
              <a:t>Nível 3 - Caixa de ferramentas GEP</a:t>
            </a:r>
            <a:r>
              <a:rPr lang="en-US" sz="1200" b="0" i="0" kern="1200" dirty="0">
                <a:solidFill>
                  <a:schemeClr val="tx1"/>
                </a:solidFill>
                <a:effectLst/>
                <a:latin typeface="+mn-lt"/>
                <a:ea typeface="+mn-ea"/>
                <a:cs typeface="+mn-cs"/>
              </a:rPr>
              <a:t>: Documentação de acesso livre e material de formação</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O PEG </a:t>
            </a:r>
            <a:r>
              <a:rPr lang="en-US" sz="1200" b="0" i="0" kern="1200" baseline="0" dirty="0">
                <a:solidFill>
                  <a:schemeClr val="tx1"/>
                </a:solidFill>
                <a:effectLst/>
                <a:latin typeface="+mn-lt"/>
                <a:ea typeface="+mn-ea"/>
                <a:cs typeface="+mn-cs"/>
              </a:rPr>
              <a:t>tem quatro </a:t>
            </a:r>
            <a:r>
              <a:rPr lang="en-US" dirty="0"/>
              <a:t>públicos-alvo </a:t>
            </a:r>
            <a:r>
              <a:rPr lang="en-US" sz="1200" b="0" i="0" kern="1200" baseline="0" dirty="0">
                <a:solidFill>
                  <a:schemeClr val="tx1"/>
                </a:solidFill>
                <a:effectLst/>
                <a:latin typeface="+mn-lt"/>
                <a:ea typeface="+mn-ea"/>
                <a:cs typeface="+mn-cs"/>
              </a:rPr>
              <a:t>principais:</a:t>
            </a:r>
            <a:endParaRPr lang="en-US" sz="1200" b="0" i="0" kern="1200" dirty="0">
              <a:solidFill>
                <a:schemeClr val="tx1"/>
              </a:solidFill>
              <a:effectLst/>
              <a:latin typeface="+mn-lt"/>
              <a:cs typeface="Calibri"/>
            </a:endParaRPr>
          </a:p>
          <a:p>
            <a:endParaRPr lang="en-US" sz="1200" b="0" i="0" kern="1200" baseline="0" dirty="0">
              <a:solidFill>
                <a:schemeClr val="tx1"/>
              </a:solidFill>
              <a:effectLst/>
              <a:latin typeface="+mn-lt"/>
              <a:ea typeface="+mn-ea"/>
              <a:cs typeface="+mn-cs"/>
            </a:endParaRPr>
          </a:p>
          <a:p>
            <a:r>
              <a:rPr lang="en-US" b="0" dirty="0">
                <a:effectLst/>
              </a:rPr>
              <a:t>Decisores </a:t>
            </a:r>
            <a:r>
              <a:rPr lang="en-US" dirty="0"/>
              <a:t>de alto nível </a:t>
            </a:r>
            <a:r>
              <a:rPr lang="en-US" b="0" dirty="0">
                <a:effectLst/>
              </a:rPr>
              <a:t>que utilizarão os resultados do GEP Explorer que produz opções de investimento geo-infográfico para todos os países-alvo.</a:t>
            </a:r>
            <a:endParaRPr lang="en-US" b="0" dirty="0">
              <a:effectLst/>
              <a:cs typeface="Calibri"/>
            </a:endParaRPr>
          </a:p>
          <a:p>
            <a:r>
              <a:rPr lang="en-US" b="0" dirty="0">
                <a:effectLst/>
              </a:rPr>
              <a:t>Analistas de políticas e de investimentos que utilizarão o Gerador de Cenários GEP para desenvolver cenários adaptados a objectivos específicos de políticas ou de investimentos.</a:t>
            </a:r>
          </a:p>
          <a:p>
            <a:r>
              <a:rPr lang="en-US" b="0" dirty="0">
                <a:effectLst/>
              </a:rPr>
              <a:t>Produtores de dados e criadores de TIC </a:t>
            </a:r>
            <a:r>
              <a:rPr lang="en-US" dirty="0"/>
              <a:t>que </a:t>
            </a:r>
            <a:r>
              <a:rPr lang="en-US" b="0" dirty="0">
                <a:effectLst/>
              </a:rPr>
              <a:t>utilizarão a Caixa de Ferramentas GEP e terão um objetivo para o qual podem ser utilizadas informações e métodos adicionais (com impacto global).</a:t>
            </a:r>
            <a:endParaRPr lang="en-US" b="0" dirty="0">
              <a:effectLst/>
              <a:cs typeface="Calibri"/>
            </a:endParaRPr>
          </a:p>
          <a:p>
            <a:r>
              <a:rPr lang="en-US" b="0" dirty="0">
                <a:effectLst/>
              </a:rPr>
              <a:t>Organizações de desenvolvimento global </a:t>
            </a:r>
            <a:r>
              <a:rPr lang="en-US" dirty="0"/>
              <a:t>que disporão </a:t>
            </a:r>
            <a:r>
              <a:rPr lang="en-US" b="0" dirty="0">
                <a:effectLst/>
              </a:rPr>
              <a:t>de </a:t>
            </a:r>
            <a:r>
              <a:rPr lang="en-US" dirty="0">
                <a:effectLst/>
              </a:rPr>
              <a:t>uma plataforma para o contacto com o país. O software fornece um trampolim para uma análise personalizada e para o envolvimento de académicos e promotores de projectos</a:t>
            </a:r>
            <a:r>
              <a:rPr lang="en-US" dirty="0"/>
              <a:t>. </a:t>
            </a:r>
            <a:endParaRPr lang="en-US" dirty="0">
              <a:effectLst/>
              <a:cs typeface="Calibri" panose="020F0502020204030204"/>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dirty="0"/>
          </a:p>
        </p:txBody>
      </p:sp>
    </p:spTree>
    <p:extLst>
      <p:ext uri="{BB962C8B-B14F-4D97-AF65-F5344CB8AC3E}">
        <p14:creationId xmlns:p14="http://schemas.microsoft.com/office/powerpoint/2010/main" val="1469336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Esta aula tem quatro Resultados Pretendidos de Aprendizagem. </a:t>
            </a:r>
            <a:r>
              <a:rPr lang="en-US" baseline="0" dirty="0"/>
              <a:t>Depois desta aula, será capaz de</a:t>
            </a:r>
          </a:p>
          <a:p>
            <a:pPr marL="0" lvl="0" indent="0" algn="l">
              <a:spcBef>
                <a:spcPts val="0"/>
              </a:spcBef>
              <a:spcAft>
                <a:spcPts val="0"/>
              </a:spcAft>
              <a:buNone/>
            </a:pPr>
            <a:r>
              <a:rPr lang="en-US" dirty="0"/>
              <a:t>Descrever a situação do acesso à energia no mundo.</a:t>
            </a:r>
            <a:endParaRPr lang="en-US" dirty="0">
              <a:cs typeface="Calibri"/>
            </a:endParaRPr>
          </a:p>
          <a:p>
            <a:pPr>
              <a:lnSpc>
                <a:spcPct val="90000"/>
              </a:lnSpc>
              <a:spcBef>
                <a:spcPts val="1000"/>
              </a:spcBef>
            </a:pPr>
            <a:r>
              <a:rPr lang="en-US" dirty="0"/>
              <a:t>Enumerar as opções tecnológicas para a eletrificação.</a:t>
            </a:r>
            <a:endParaRPr lang="en-US" dirty="0">
              <a:cs typeface="Calibri"/>
            </a:endParaRPr>
          </a:p>
          <a:p>
            <a:pPr>
              <a:lnSpc>
                <a:spcPct val="90000"/>
              </a:lnSpc>
              <a:spcBef>
                <a:spcPts val="1000"/>
              </a:spcBef>
            </a:pPr>
            <a:r>
              <a:rPr lang="en-US" dirty="0"/>
              <a:t>Descrever o contexto histórico das mini-redes.</a:t>
            </a:r>
            <a:endParaRPr lang="en-US" dirty="0">
              <a:cs typeface="Calibri"/>
            </a:endParaRPr>
          </a:p>
          <a:p>
            <a:pPr>
              <a:lnSpc>
                <a:spcPct val="90000"/>
              </a:lnSpc>
              <a:spcBef>
                <a:spcPts val="1000"/>
              </a:spcBef>
            </a:pPr>
            <a:r>
              <a:rPr lang="en-US" dirty="0"/>
              <a:t>Extrair resultados da Plataforma Global de Eletrificação</a:t>
            </a:r>
            <a:endParaRPr lang="en-US" dirty="0">
              <a:cs typeface="Calibri" panose="020F0502020204030204"/>
            </a:endParaRP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Estes </a:t>
            </a:r>
            <a:r>
              <a:rPr lang="en-US" baseline="0" dirty="0"/>
              <a:t>resultados de aprendizagem serão importantes para a compreensão básica da modelação geoespacial.</a:t>
            </a:r>
            <a:endParaRPr lang="en-US" dirty="0"/>
          </a:p>
        </p:txBody>
      </p:sp>
      <p:sp>
        <p:nvSpPr>
          <p:cNvPr id="4" name="Slide Number Placeholder 3"/>
          <p:cNvSpPr>
            <a:spLocks noGrp="1"/>
          </p:cNvSpPr>
          <p:nvPr>
            <p:ph type="sldNum" sz="quarter" idx="10"/>
          </p:nvPr>
        </p:nvSpPr>
        <p:spPr/>
        <p:txBody>
          <a:bodyPr/>
          <a:lstStyle/>
          <a:p>
            <a:fld id="{496A28AF-C390-D94A-86D3-7BD7243CB0E2}" type="slidenum">
              <a:rPr lang="en-US" smtClean="0"/>
              <a:t>2</a:t>
            </a:fld>
            <a:endParaRPr lang="en-US" dirty="0"/>
          </a:p>
        </p:txBody>
      </p:sp>
    </p:spTree>
    <p:extLst>
      <p:ext uri="{BB962C8B-B14F-4D97-AF65-F5344CB8AC3E}">
        <p14:creationId xmlns:p14="http://schemas.microsoft.com/office/powerpoint/2010/main" val="20898684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arquitetura do GEP está dividida nos três níveis anteriormente descritos.</a:t>
            </a:r>
          </a:p>
          <a:p>
            <a:r>
              <a:rPr lang="en-US" dirty="0"/>
              <a:t>Nível </a:t>
            </a:r>
            <a:r>
              <a:rPr lang="en-US" baseline="0" dirty="0"/>
              <a:t>1: </a:t>
            </a:r>
            <a:r>
              <a:rPr lang="en-US" dirty="0"/>
              <a:t>Começa </a:t>
            </a:r>
            <a:r>
              <a:rPr lang="en-US" baseline="0" dirty="0"/>
              <a:t>com a entrada de dados de fornecedores de energia, como o Banco Mundial, WRI </a:t>
            </a:r>
            <a:r>
              <a:rPr lang="en-US" dirty="0"/>
              <a:t>ou KTH</a:t>
            </a:r>
            <a:r>
              <a:rPr lang="en-US" baseline="0" dirty="0"/>
              <a:t>, e é depois combinado num modelo de energia no OnSSET e executado em várias centenas de cenários. Estes são carregados numa base de dados e num sítio Web onde é possível explorar diferentes cenários de investimento no GEP Explorer.</a:t>
            </a:r>
            <a:endParaRPr lang="en-US" baseline="0" dirty="0">
              <a:cs typeface="Calibri"/>
            </a:endParaRPr>
          </a:p>
          <a:p>
            <a:r>
              <a:rPr lang="en-US" baseline="0" dirty="0"/>
              <a:t>Nível 2: é formulado para o analista que pretende desenvolver </a:t>
            </a:r>
            <a:r>
              <a:rPr lang="en-US" dirty="0"/>
              <a:t>os seus próprios </a:t>
            </a:r>
            <a:r>
              <a:rPr lang="en-US" baseline="0" dirty="0"/>
              <a:t>cenários. O analista recolhe os </a:t>
            </a:r>
            <a:r>
              <a:rPr lang="en-US" dirty="0"/>
              <a:t>cerca de </a:t>
            </a:r>
            <a:r>
              <a:rPr lang="en-US" baseline="0" dirty="0"/>
              <a:t>100 conjuntos de dados necessários para construir o modelo. De seguida, </a:t>
            </a:r>
            <a:r>
              <a:rPr lang="en-US" dirty="0"/>
              <a:t>executa </a:t>
            </a:r>
            <a:r>
              <a:rPr lang="en-US" baseline="0" dirty="0"/>
              <a:t>o modelo no GEP Generator e explora os resultados no computador local.</a:t>
            </a:r>
            <a:endParaRPr lang="en-US" baseline="0" dirty="0">
              <a:cs typeface="Calibri" panose="020F0502020204030204"/>
            </a:endParaRPr>
          </a:p>
          <a:p>
            <a:r>
              <a:rPr lang="en-US" baseline="0" dirty="0"/>
              <a:t>Nível 3: é a Caixa de Ferramentas GEP, onde </a:t>
            </a:r>
            <a:r>
              <a:rPr lang="en-US" dirty="0"/>
              <a:t>são </a:t>
            </a:r>
            <a:r>
              <a:rPr lang="en-US" baseline="0" dirty="0"/>
              <a:t>publicados todos os materiais didácticos, documentação e dados de origem.</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dirty="0"/>
          </a:p>
        </p:txBody>
      </p:sp>
    </p:spTree>
    <p:extLst>
      <p:ext uri="{BB962C8B-B14F-4D97-AF65-F5344CB8AC3E}">
        <p14:creationId xmlns:p14="http://schemas.microsoft.com/office/powerpoint/2010/main" val="42438750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 GEP Explorer é um sítio Web de acesso livre onde é possível navegar por diferentes cenários de eletrificação. No sítio Web existem até 96 cenários, por país, para 58 países. Os resultados na plataforma foram gerados utilizando o modelo OnSSET. Estes cenários exploram as opções de eletrificação de menor custo para diferentes objectivos de procura, custos tecnológicos e outros aspectos importantes.</a:t>
            </a:r>
            <a:endParaRPr lang="en-GB" dirty="0"/>
          </a:p>
          <a:p>
            <a:pPr marL="0" indent="0">
              <a:buFont typeface="Arial" panose="020B0604020202020204" pitchFamily="34" charset="0"/>
              <a:buNone/>
            </a:pPr>
            <a:endParaRPr lang="en-US" dirty="0"/>
          </a:p>
          <a:p>
            <a:r>
              <a:rPr lang="en-US" dirty="0"/>
              <a:t>A partir do GEP, pode também descarregar os dados de entrada que utilizou e pode executar o seu próprio modelo no seu computador utilizando o código OnSSET, que está disponível no GitHub.</a:t>
            </a:r>
            <a:endParaRPr lang="en-US" dirty="0">
              <a:cs typeface="Calibri"/>
            </a:endParaRPr>
          </a:p>
          <a:p>
            <a:endParaRPr lang="en-US" dirty="0"/>
          </a:p>
          <a:p>
            <a:r>
              <a:rPr lang="en-US" dirty="0"/>
              <a:t>Para o primeiro exercício prático, </a:t>
            </a:r>
            <a:r>
              <a:rPr lang="en-US" baseline="0" dirty="0"/>
              <a:t>utilizará o Explorador GEP para explorar os resultados.</a:t>
            </a:r>
            <a:endParaRPr lang="en-GB" dirty="0"/>
          </a:p>
        </p:txBody>
      </p:sp>
      <p:sp>
        <p:nvSpPr>
          <p:cNvPr id="4" name="Slide Number Placeholder 3"/>
          <p:cNvSpPr>
            <a:spLocks noGrp="1"/>
          </p:cNvSpPr>
          <p:nvPr>
            <p:ph type="sldNum" sz="quarter" idx="5"/>
          </p:nvPr>
        </p:nvSpPr>
        <p:spPr/>
        <p:txBody>
          <a:bodyPr/>
          <a:lstStyle/>
          <a:p>
            <a:fld id="{496A28AF-C390-D94A-86D3-7BD7243CB0E2}" type="slidenum">
              <a:rPr lang="en-US" smtClean="0"/>
              <a:t>24</a:t>
            </a:fld>
            <a:endParaRPr lang="en-US" dirty="0"/>
          </a:p>
        </p:txBody>
      </p:sp>
    </p:spTree>
    <p:extLst>
      <p:ext uri="{BB962C8B-B14F-4D97-AF65-F5344CB8AC3E}">
        <p14:creationId xmlns:p14="http://schemas.microsoft.com/office/powerpoint/2010/main" val="30766606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a:t>
            </a:r>
            <a:r>
              <a:rPr lang="en-GB" baseline="0" dirty="0"/>
              <a:t>mensagens-chave para a </a:t>
            </a:r>
            <a:r>
              <a:rPr lang="en-GB" dirty="0"/>
              <a:t>Plataforma </a:t>
            </a:r>
            <a:r>
              <a:rPr lang="en-GB" baseline="0" dirty="0"/>
              <a:t>Global </a:t>
            </a:r>
            <a:r>
              <a:rPr lang="en-GB" dirty="0"/>
              <a:t>de Eletrificação que </a:t>
            </a:r>
            <a:r>
              <a:rPr lang="en-GB" baseline="0" dirty="0"/>
              <a:t>é </a:t>
            </a:r>
            <a:r>
              <a:rPr lang="en-GB" dirty="0"/>
              <a:t>uma ferramenta de fonte aberta, com conjuntos de dados baseados nos </a:t>
            </a:r>
            <a:r>
              <a:rPr lang="en-US" dirty="0"/>
              <a:t>princípios </a:t>
            </a:r>
            <a:r>
              <a:rPr lang="en-GB" dirty="0"/>
              <a:t>de </a:t>
            </a:r>
            <a:r>
              <a:rPr lang="en-US" dirty="0"/>
              <a:t>abertura e transparência. Aspira a permitir a reutilização, a replicabilidade e a reprodutibilidade</a:t>
            </a:r>
            <a:endParaRPr lang="en-GB" dirty="0"/>
          </a:p>
          <a:p>
            <a:r>
              <a:rPr lang="en-GB" dirty="0"/>
              <a:t>Em segundo lugar, a plataforma está dividida em três níveis: </a:t>
            </a:r>
            <a:r>
              <a:rPr lang="en-US" sz="1600" dirty="0"/>
              <a:t>GEP Explorer, GEP Generator e GEP Toolbox.</a:t>
            </a:r>
            <a:endParaRPr lang="en-US" sz="1600" dirty="0">
              <a:cs typeface="Calibri"/>
            </a:endParaRPr>
          </a:p>
          <a:p>
            <a:r>
              <a:rPr lang="en-US" sz="1600" dirty="0"/>
              <a:t>Finalmente, </a:t>
            </a:r>
            <a:r>
              <a:rPr lang="en-US" dirty="0"/>
              <a:t>o público-alvo do GEP é: </a:t>
            </a:r>
            <a:r>
              <a:rPr lang="en-US" sz="1600" dirty="0"/>
              <a:t>Decisores de alto nível, analistas de políticas e de investimentos, produtores de dados e desenvolvedores de TIC, e organizações de desenvolvimento global.</a:t>
            </a:r>
            <a:endParaRPr lang="en-GB" sz="1600" dirty="0"/>
          </a:p>
        </p:txBody>
      </p:sp>
      <p:sp>
        <p:nvSpPr>
          <p:cNvPr id="4" name="Slide Number Placeholder 3"/>
          <p:cNvSpPr>
            <a:spLocks noGrp="1"/>
          </p:cNvSpPr>
          <p:nvPr>
            <p:ph type="sldNum" sz="quarter" idx="5"/>
          </p:nvPr>
        </p:nvSpPr>
        <p:spPr/>
        <p:txBody>
          <a:bodyPr/>
          <a:lstStyle/>
          <a:p>
            <a:fld id="{496A28AF-C390-D94A-86D3-7BD7243CB0E2}" type="slidenum">
              <a:rPr lang="en-US" smtClean="0"/>
              <a:t>25</a:t>
            </a:fld>
            <a:endParaRPr lang="en-US" dirty="0"/>
          </a:p>
        </p:txBody>
      </p:sp>
    </p:spTree>
    <p:extLst>
      <p:ext uri="{BB962C8B-B14F-4D97-AF65-F5344CB8AC3E}">
        <p14:creationId xmlns:p14="http://schemas.microsoft.com/office/powerpoint/2010/main" val="41016748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27</a:t>
            </a:fld>
            <a:endParaRPr lang="en-US" dirty="0"/>
          </a:p>
        </p:txBody>
      </p:sp>
    </p:spTree>
    <p:extLst>
      <p:ext uri="{BB962C8B-B14F-4D97-AF65-F5344CB8AC3E}">
        <p14:creationId xmlns:p14="http://schemas.microsoft.com/office/powerpoint/2010/main" val="36209100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28</a:t>
            </a:fld>
            <a:endParaRPr lang="en-US" dirty="0"/>
          </a:p>
        </p:txBody>
      </p:sp>
    </p:spTree>
    <p:extLst>
      <p:ext uri="{BB962C8B-B14F-4D97-AF65-F5344CB8AC3E}">
        <p14:creationId xmlns:p14="http://schemas.microsoft.com/office/powerpoint/2010/main" val="973158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 2015, a Assembleia Geral das Nações Unidas lançou a Agenda 2030 para o Desenvolvimento Sustentável, que inclui 17 Objectivos de Desenvolvimento Sustentável para as pessoas, o planeta e a prosperidade.  Ao longo deste curso, centrar-nos-emos no ODS7: "Garantir o acesso a energia acessível, fiável, sustentável e moderna para todos até 2030".</a:t>
            </a:r>
            <a:endParaRPr lang="en-US" dirty="0">
              <a:cs typeface="Calibri"/>
            </a:endParaRPr>
          </a:p>
          <a:p>
            <a:pPr marL="0" lvl="0" indent="0" algn="l" rtl="0">
              <a:spcBef>
                <a:spcPts val="0"/>
              </a:spcBef>
              <a:spcAft>
                <a:spcPts val="0"/>
              </a:spcAft>
              <a:buNone/>
            </a:pPr>
            <a:endParaRPr lang="en-US" dirty="0"/>
          </a:p>
          <a:p>
            <a:r>
              <a:rPr lang="en-US" dirty="0"/>
              <a:t>Iremos utilizar a Ferramenta de Eletrificação Espacial de Código Aberto (OnSSET), que se centra especificamente no acesso à eletricidade. Como já discutimos e discutiremos continuamente neste curso, o ODS7 e a eletricidade são importantes em si mesmos e como facilitadores de outros objectivos e desenvolvimentos, por </a:t>
            </a:r>
            <a:r>
              <a:rPr lang="en-US" b="0" dirty="0"/>
              <a:t>exemplo, </a:t>
            </a:r>
            <a:r>
              <a:rPr lang="en-US" dirty="0">
                <a:solidFill>
                  <a:srgbClr val="000000"/>
                </a:solidFill>
                <a:cs typeface="Calibri"/>
              </a:rPr>
              <a:t>melhores </a:t>
            </a:r>
            <a:r>
              <a:rPr lang="en-US" b="0" dirty="0"/>
              <a:t>instalações de saúde, melhor educação </a:t>
            </a:r>
            <a:r>
              <a:rPr lang="en-US" dirty="0"/>
              <a:t>e </a:t>
            </a:r>
            <a:r>
              <a:rPr lang="en-US" b="0" dirty="0"/>
              <a:t>desenvolvimento </a:t>
            </a:r>
            <a:r>
              <a:rPr lang="en-US" dirty="0"/>
              <a:t>económico</a:t>
            </a:r>
            <a:r>
              <a:rPr lang="en-US" dirty="0">
                <a:solidFill>
                  <a:schemeClr val="bg2"/>
                </a:solidFill>
                <a:cs typeface="Calibri"/>
              </a:rPr>
              <a:t>.</a:t>
            </a:r>
            <a:endParaRPr lang="en-US" b="0" baseline="0" dirty="0"/>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dirty="0"/>
          </a:p>
        </p:txBody>
      </p:sp>
    </p:spTree>
    <p:extLst>
      <p:ext uri="{BB962C8B-B14F-4D97-AF65-F5344CB8AC3E}">
        <p14:creationId xmlns:p14="http://schemas.microsoft.com/office/powerpoint/2010/main" val="1782950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Mas </a:t>
            </a:r>
            <a:r>
              <a:rPr lang="en-US" baseline="0" dirty="0"/>
              <a:t>porque é que </a:t>
            </a:r>
            <a:r>
              <a:rPr lang="en-US" dirty="0"/>
              <a:t>o ODS7 </a:t>
            </a:r>
            <a:r>
              <a:rPr lang="en-US" baseline="0" dirty="0"/>
              <a:t>é tão importante? Como já abordámos na Aula 1</a:t>
            </a:r>
            <a:r>
              <a:rPr lang="en-US" dirty="0"/>
              <a:t>, o ODS7 </a:t>
            </a:r>
            <a:r>
              <a:rPr lang="en-US" baseline="0" dirty="0"/>
              <a:t>é importante para vários </a:t>
            </a:r>
            <a:r>
              <a:rPr lang="en-US" dirty="0"/>
              <a:t>ODS. </a:t>
            </a:r>
          </a:p>
          <a:p>
            <a:r>
              <a:rPr lang="en-US" dirty="0"/>
              <a:t>O sistema energético apoia todos os sectores, desde as empresas, a medicina e a educação até à agricultura, às infra-estruturas, às comunicações e à alta tecnologia. O acesso à eletricidade nos países mais pobres começou a aumentar e a eficiência energética continua a melhorar. Ao mesmo tempo, a quota-parte </a:t>
            </a:r>
            <a:r>
              <a:rPr lang="en-US" baseline="0" dirty="0"/>
              <a:t>das </a:t>
            </a:r>
            <a:r>
              <a:rPr lang="en-US" dirty="0"/>
              <a:t>energias renováveis na </a:t>
            </a:r>
            <a:r>
              <a:rPr lang="en-US" baseline="0" dirty="0"/>
              <a:t>produção de eletricidade </a:t>
            </a:r>
            <a:r>
              <a:rPr lang="en-US" dirty="0"/>
              <a:t>está a aumentar. Durante muitas décadas, os combustíveis fósseis, como o carvão, o petróleo ou o gás, foram as principais fontes de produção de eletricidade, mas a queima de combustíveis de carbono produz grandes quantidades de gases com efeito de estufa, que causam alterações climáticas e têm impactos nocivos no bem-estar das pessoas e no ambiente. Isto afecta toda a gente e não apenas algumas populações. Além disso, o consumo mundial de eletricidade está a aumentar rapidamente. Sem um abastecimento estável de eletricidade, os países não poderão alimentar as suas economias. </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dirty="0"/>
          </a:p>
        </p:txBody>
      </p:sp>
    </p:spTree>
    <p:extLst>
      <p:ext uri="{BB962C8B-B14F-4D97-AF65-F5344CB8AC3E}">
        <p14:creationId xmlns:p14="http://schemas.microsoft.com/office/powerpoint/2010/main" val="2599110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aseline="0" dirty="0"/>
              <a:t>Em 2010, cerca de 1,2 mil milhões de pessoas no mundo não tinham acesso à eletricidade. Na última década, registaram-se muitos progressos, especialmente na Ásia. De acordo com os últimos números, as pessoas sem acesso diminuíram para cerca de 789 milhões de pessoas que não têm acesso a serviços de eletricidade.</a:t>
            </a:r>
          </a:p>
          <a:p>
            <a:pPr marL="0" lvl="0" indent="0" algn="l" rtl="0">
              <a:spcBef>
                <a:spcPts val="0"/>
              </a:spcBef>
              <a:spcAft>
                <a:spcPts val="0"/>
              </a:spcAft>
              <a:buNone/>
            </a:pPr>
            <a:endParaRPr lang="en-US" baseline="0" dirty="0"/>
          </a:p>
          <a:p>
            <a:r>
              <a:rPr lang="en-US" baseline="0" dirty="0"/>
              <a:t>Como se pode ver no diapositivo</a:t>
            </a:r>
            <a:r>
              <a:rPr lang="en-US" dirty="0"/>
              <a:t>, </a:t>
            </a:r>
            <a:r>
              <a:rPr lang="en-US" baseline="0" dirty="0"/>
              <a:t>a África </a:t>
            </a:r>
            <a:r>
              <a:rPr lang="en-US" dirty="0"/>
              <a:t>Subsariana </a:t>
            </a:r>
            <a:r>
              <a:rPr lang="en-US" baseline="0" dirty="0"/>
              <a:t>é atualmente a região onde a maioria das pessoas não tem acesso à eletricidade nas suas casas. A Agência Internacional da Energia (</a:t>
            </a:r>
            <a:r>
              <a:rPr lang="en-US" dirty="0"/>
              <a:t>AIE</a:t>
            </a:r>
            <a:r>
              <a:rPr lang="en-US" baseline="0" dirty="0"/>
              <a:t>) projectou no World Energy Outlook (WEO) de 2019 que, se seguirmos as actuais políticas e tendências, 530 milhões de pessoas na África Subsariana continuarão sem acesso à eletricidade até 2030. Isto significaria que ficaríamos aquém </a:t>
            </a:r>
            <a:r>
              <a:rPr lang="en-US" dirty="0"/>
              <a:t>da </a:t>
            </a:r>
            <a:r>
              <a:rPr lang="en-US" baseline="0" dirty="0"/>
              <a:t>meta </a:t>
            </a:r>
            <a:r>
              <a:rPr lang="en-US" dirty="0"/>
              <a:t>do ODS7</a:t>
            </a:r>
            <a:r>
              <a:rPr lang="en-US" baseline="0" dirty="0"/>
              <a:t>. Num cenário mais ambicioso, </a:t>
            </a:r>
            <a:r>
              <a:rPr lang="en-US" dirty="0"/>
              <a:t>a AIE </a:t>
            </a:r>
            <a:r>
              <a:rPr lang="en-US" baseline="0" dirty="0"/>
              <a:t>mostra que as tecnologias fora da rede seriam a opção tecnológica de </a:t>
            </a:r>
            <a:r>
              <a:rPr lang="en-US" dirty="0"/>
              <a:t>menor custo </a:t>
            </a:r>
            <a:r>
              <a:rPr lang="en-US" baseline="0" dirty="0"/>
              <a:t>para </a:t>
            </a:r>
            <a:r>
              <a:rPr lang="en-US" dirty="0"/>
              <a:t>dois terços </a:t>
            </a:r>
            <a:r>
              <a:rPr lang="en-US" baseline="0" dirty="0"/>
              <a:t>de todas as novas ligações para alcançar o </a:t>
            </a:r>
            <a:r>
              <a:rPr lang="en-US" dirty="0"/>
              <a:t>ODS7 </a:t>
            </a:r>
            <a:r>
              <a:rPr lang="en-US" baseline="0" dirty="0"/>
              <a:t>e atingir o acesso universal até 2030. A rede nacional forneceria o terço restante das novas ligações. Esta divisão entre tecnologias dentro e fora da rede é o que iremos estudar ao longo deste curso. A melhor opção varia entre países, dependendo dos objectivos de procura </a:t>
            </a:r>
            <a:r>
              <a:rPr lang="en-US" dirty="0"/>
              <a:t>e </a:t>
            </a:r>
            <a:r>
              <a:rPr lang="en-US" baseline="0" dirty="0"/>
              <a:t>dos custos da tecnologia</a:t>
            </a:r>
            <a:r>
              <a:rPr lang="en-US" dirty="0"/>
              <a:t>, </a:t>
            </a:r>
            <a:r>
              <a:rPr lang="en-US" baseline="0" dirty="0"/>
              <a:t>para mencionar alguns parâmetros</a:t>
            </a:r>
            <a:r>
              <a:rPr lang="en-US" dirty="0"/>
              <a:t>. </a:t>
            </a:r>
            <a:endParaRPr lang="en-US" baseline="0"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dirty="0"/>
          </a:p>
        </p:txBody>
      </p:sp>
    </p:spTree>
    <p:extLst>
      <p:ext uri="{BB962C8B-B14F-4D97-AF65-F5344CB8AC3E}">
        <p14:creationId xmlns:p14="http://schemas.microsoft.com/office/powerpoint/2010/main" val="3476933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GB" sz="1200" b="0" i="0" u="none" strike="noStrike" cap="none" dirty="0">
                <a:solidFill>
                  <a:srgbClr val="000000"/>
                </a:solidFill>
                <a:effectLst/>
                <a:latin typeface="Arial"/>
                <a:ea typeface="Arial"/>
                <a:cs typeface="Arial"/>
                <a:sym typeface="Arial"/>
              </a:rPr>
              <a:t>A concretização do </a:t>
            </a:r>
            <a:r>
              <a:rPr lang="en-GB" dirty="0">
                <a:solidFill>
                  <a:srgbClr val="000000"/>
                </a:solidFill>
                <a:latin typeface="Arial"/>
                <a:ea typeface="Arial"/>
                <a:cs typeface="Arial"/>
                <a:sym typeface="Arial"/>
              </a:rPr>
              <a:t>ODS7 </a:t>
            </a:r>
            <a:r>
              <a:rPr lang="en-GB" sz="1200" b="0" i="0" u="none" strike="noStrike" cap="none" dirty="0">
                <a:solidFill>
                  <a:srgbClr val="000000"/>
                </a:solidFill>
                <a:effectLst/>
                <a:latin typeface="Arial"/>
                <a:ea typeface="Arial"/>
                <a:cs typeface="Arial"/>
                <a:sym typeface="Arial"/>
              </a:rPr>
              <a:t>até 2030 exige uma transformação fundamental do sector da energia nas zonas atualmente não servidas. Para ser bem sucedido, o planeamento da eletrificação moderna deve ter em conta uma série de factores diferentes.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GB" sz="1200" b="0" i="0" u="none" strike="noStrike" cap="none" dirty="0">
                <a:solidFill>
                  <a:srgbClr val="000000"/>
                </a:solidFill>
                <a:effectLst/>
                <a:latin typeface="Arial"/>
                <a:ea typeface="Arial"/>
                <a:cs typeface="Arial"/>
                <a:sym typeface="Arial"/>
              </a:rPr>
              <a:t>Em primeiro lugar, o custo do sistema tem de ser considerado e deve ser minimizado para garantir que os fundos necessários possam ser angariados pelos governos, organizações internacionais e empresas e também pelos potenciais consumidores.</a:t>
            </a:r>
            <a:endParaRPr lang="en-GB" sz="1200" b="0" i="0" u="none" strike="noStrike" cap="none" dirty="0">
              <a:solidFill>
                <a:srgbClr val="000000"/>
              </a:solidFill>
              <a:effectLst/>
              <a:latin typeface="Arial"/>
              <a:ea typeface="Arial"/>
              <a:cs typeface="Arial"/>
            </a:endParaRPr>
          </a:p>
          <a:p>
            <a:pPr>
              <a:buClr>
                <a:schemeClr val="dk1"/>
              </a:buClr>
              <a:buSzPts val="1100"/>
              <a:defRPr/>
            </a:pPr>
            <a:r>
              <a:rPr lang="en-GB" sz="1200" b="0" i="0" u="none" strike="noStrike" cap="none" dirty="0">
                <a:solidFill>
                  <a:srgbClr val="000000"/>
                </a:solidFill>
                <a:effectLst/>
                <a:latin typeface="Arial"/>
                <a:ea typeface="Arial"/>
                <a:cs typeface="Arial"/>
                <a:sym typeface="Arial"/>
              </a:rPr>
              <a:t>Um segundo fator a considerar é que o processo e os modelos de planeamento têm de ter em conta a inovação tecnológica. O sistema de energia nos países onde o acesso à eletricidade é hoje reduzido não tem necessariamente de </a:t>
            </a:r>
            <a:r>
              <a:rPr lang="en-GB" dirty="0">
                <a:solidFill>
                  <a:srgbClr val="000000"/>
                </a:solidFill>
                <a:latin typeface="Arial"/>
                <a:ea typeface="Arial"/>
                <a:cs typeface="Arial"/>
                <a:sym typeface="Arial"/>
              </a:rPr>
              <a:t>copiar </a:t>
            </a:r>
            <a:r>
              <a:rPr lang="en-GB" sz="1200" b="0" i="0" u="none" strike="noStrike" cap="none" dirty="0">
                <a:solidFill>
                  <a:srgbClr val="000000"/>
                </a:solidFill>
                <a:effectLst/>
                <a:latin typeface="Arial"/>
                <a:ea typeface="Arial"/>
                <a:cs typeface="Arial"/>
                <a:sym typeface="Arial"/>
              </a:rPr>
              <a:t>os sistemas dos países que têm acesso universal à eletricidade. Por exemplo, como os custos da </a:t>
            </a:r>
            <a:r>
              <a:rPr lang="en-GB" dirty="0">
                <a:solidFill>
                  <a:srgbClr val="000000"/>
                </a:solidFill>
                <a:latin typeface="Arial"/>
                <a:ea typeface="Arial"/>
                <a:cs typeface="Arial"/>
                <a:sym typeface="Arial"/>
              </a:rPr>
              <a:t>energia solar fotovoltaica (PV) diminuíram </a:t>
            </a:r>
            <a:r>
              <a:rPr lang="en-GB" sz="1200" b="0" i="0" u="none" strike="noStrike" cap="none" dirty="0">
                <a:solidFill>
                  <a:srgbClr val="000000"/>
                </a:solidFill>
                <a:effectLst/>
                <a:latin typeface="Arial"/>
                <a:ea typeface="Arial"/>
                <a:cs typeface="Arial"/>
                <a:sym typeface="Arial"/>
              </a:rPr>
              <a:t>e os sistemas solares domésticos se tornaram disponíveis, essas soluções poderiam ser utilizadas para fornecer acesso à eletricidade. Em vez de, ou antes de, a rede poder ser alargada a esse local. Por conseguinte, os modelos energéticos para o acesso à eletricidade </a:t>
            </a:r>
            <a:r>
              <a:rPr lang="en-GB" dirty="0">
                <a:solidFill>
                  <a:srgbClr val="000000"/>
                </a:solidFill>
                <a:latin typeface="Arial"/>
                <a:ea typeface="Arial"/>
                <a:cs typeface="Arial"/>
                <a:sym typeface="Arial"/>
              </a:rPr>
              <a:t>têm de </a:t>
            </a:r>
            <a:r>
              <a:rPr lang="en-GB" sz="1200" b="0" i="0" u="none" strike="noStrike" cap="none" dirty="0">
                <a:solidFill>
                  <a:srgbClr val="000000"/>
                </a:solidFill>
                <a:effectLst/>
                <a:latin typeface="Arial"/>
                <a:ea typeface="Arial"/>
                <a:cs typeface="Arial"/>
                <a:sym typeface="Arial"/>
              </a:rPr>
              <a:t>ser capazes de incluir esses sistemas de forma adequada</a:t>
            </a:r>
            <a:r>
              <a:rPr lang="en-GB" dirty="0">
                <a:solidFill>
                  <a:srgbClr val="000000"/>
                </a:solidFill>
                <a:latin typeface="Arial"/>
                <a:ea typeface="Arial"/>
                <a:cs typeface="Arial"/>
                <a:sym typeface="Arial"/>
              </a:rPr>
              <a:t>. </a:t>
            </a:r>
            <a:endParaRPr lang="en-GB" sz="1200" b="0" i="0" u="none" strike="noStrike" cap="none" dirty="0">
              <a:solidFill>
                <a:srgbClr val="000000"/>
              </a:solidFill>
              <a:effectLst/>
              <a:latin typeface="Arial"/>
              <a:ea typeface="Arial"/>
              <a:cs typeface="Arial"/>
            </a:endParaRPr>
          </a:p>
          <a:p>
            <a:pPr>
              <a:buClr>
                <a:schemeClr val="dk1"/>
              </a:buClr>
              <a:buSzPts val="1100"/>
              <a:defRPr/>
            </a:pPr>
            <a:r>
              <a:rPr lang="en-GB" sz="1200" b="0" i="0" u="none" strike="noStrike" cap="none" dirty="0">
                <a:solidFill>
                  <a:srgbClr val="000000"/>
                </a:solidFill>
                <a:effectLst/>
                <a:latin typeface="Arial"/>
                <a:ea typeface="Arial"/>
                <a:cs typeface="Arial"/>
                <a:sym typeface="Arial"/>
              </a:rPr>
              <a:t>Um terceiro fator são as considerações ambientais, que também devem ser tidas em conta. Muitas vezes, as pessoas que não têm acesso à eletricidade são as mesmas que sofrem os maiores riscos devido às alterações climáticas. A fonte de energia utilizada para gerar eletricidade pode afetar o custo da eletricidade, bem como os seus impactos ambientais</a:t>
            </a:r>
            <a:r>
              <a:rPr lang="en-GB" dirty="0">
                <a:solidFill>
                  <a:srgbClr val="000000"/>
                </a:solidFill>
                <a:latin typeface="Arial"/>
                <a:ea typeface="Arial"/>
                <a:cs typeface="Arial"/>
                <a:sym typeface="Arial"/>
              </a:rPr>
              <a:t>. </a:t>
            </a:r>
            <a:endParaRPr lang="en-GB" sz="1200" b="0" i="0" u="none" strike="noStrike" cap="none" dirty="0">
              <a:solidFill>
                <a:srgbClr val="000000"/>
              </a:solidFill>
              <a:effectLst/>
              <a:latin typeface="Arial"/>
              <a:ea typeface="Arial"/>
              <a:cs typeface="Arial"/>
            </a:endParaRPr>
          </a:p>
          <a:p>
            <a:pPr>
              <a:buClr>
                <a:schemeClr val="dk1"/>
              </a:buClr>
              <a:buSzPts val="1100"/>
              <a:defRPr/>
            </a:pPr>
            <a:r>
              <a:rPr lang="en-GB" dirty="0">
                <a:solidFill>
                  <a:srgbClr val="000000"/>
                </a:solidFill>
                <a:latin typeface="Arial"/>
                <a:ea typeface="Arial"/>
                <a:cs typeface="Arial"/>
                <a:sym typeface="Arial"/>
              </a:rPr>
              <a:t>O quarto </a:t>
            </a:r>
            <a:r>
              <a:rPr lang="en-GB" sz="1200" b="0" i="0" u="none" strike="noStrike" cap="none" dirty="0">
                <a:solidFill>
                  <a:srgbClr val="000000"/>
                </a:solidFill>
                <a:effectLst/>
                <a:latin typeface="Arial"/>
                <a:ea typeface="Arial"/>
                <a:cs typeface="Arial"/>
                <a:sym typeface="Arial"/>
              </a:rPr>
              <a:t>fator é quem pagará o investimento? As empresas privadas estão autorizadas a investir na produção, transmissão e distribuição de energia ligada à rede ou apenas no </a:t>
            </a:r>
            <a:r>
              <a:rPr lang="en-GB" dirty="0">
                <a:solidFill>
                  <a:srgbClr val="000000"/>
                </a:solidFill>
                <a:latin typeface="Arial"/>
                <a:ea typeface="Arial"/>
                <a:cs typeface="Arial"/>
                <a:sym typeface="Arial"/>
              </a:rPr>
              <a:t>sector da utilização final</a:t>
            </a:r>
            <a:r>
              <a:rPr lang="en-GB" sz="1200" b="0" i="0" u="none" strike="noStrike" cap="none" dirty="0">
                <a:solidFill>
                  <a:srgbClr val="000000"/>
                </a:solidFill>
                <a:effectLst/>
                <a:latin typeface="Arial"/>
                <a:ea typeface="Arial"/>
                <a:cs typeface="Arial"/>
                <a:sym typeface="Arial"/>
              </a:rPr>
              <a:t>? Da mesma forma, o governo está a investir apenas na energia da rede ou também está a operar mini-redes e sistemas solares domésticos</a:t>
            </a:r>
            <a:r>
              <a:rPr lang="en-GB" dirty="0">
                <a:solidFill>
                  <a:srgbClr val="000000"/>
                </a:solidFill>
                <a:latin typeface="Arial"/>
                <a:ea typeface="Arial"/>
                <a:cs typeface="Arial"/>
                <a:sym typeface="Arial"/>
              </a:rPr>
              <a:t>? </a:t>
            </a:r>
            <a:endParaRPr lang="en-GB" sz="1200" b="0" i="0" u="none" strike="noStrike" cap="none" dirty="0">
              <a:solidFill>
                <a:srgbClr val="000000"/>
              </a:solidFill>
              <a:effectLst/>
              <a:latin typeface="Arial"/>
              <a:ea typeface="Arial"/>
              <a:cs typeface="Aria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GB" sz="1200" b="0" i="0" u="none" strike="noStrike" cap="none" dirty="0">
                <a:solidFill>
                  <a:srgbClr val="000000"/>
                </a:solidFill>
                <a:effectLst/>
                <a:latin typeface="Arial"/>
                <a:ea typeface="Arial"/>
                <a:cs typeface="Arial"/>
                <a:sym typeface="Arial"/>
              </a:rPr>
              <a:t>Finalmente, as preocupações geopolíticas também podem ser um fator. Isto significa considerar se a energia é de origem local, como a solar ou a eólica, ou se está dependente de outros países, o que é frequentemente o caso dos combustíveis fósseis, se tiverem de ser importados. Do mesmo modo, a energia hidroelétrica também pode ser geopolítica, se depender de rios transfronteiriços.</a:t>
            </a:r>
            <a:endParaRPr lang="sv-SE" sz="12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dirty="0"/>
          </a:p>
        </p:txBody>
      </p:sp>
    </p:spTree>
    <p:extLst>
      <p:ext uri="{BB962C8B-B14F-4D97-AF65-F5344CB8AC3E}">
        <p14:creationId xmlns:p14="http://schemas.microsoft.com/office/powerpoint/2010/main" val="3060277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principais mensagens desta mini-aula são, em primeiro lugar, que o acesso à energia sustentável é importante não só como objetivo em si mesmo, mas também porque pode ajudar a melhorar muitas áreas diferentes, como a saúde, a educação e o desenvolvimento económico. </a:t>
            </a:r>
          </a:p>
          <a:p>
            <a:r>
              <a:rPr lang="en-US" dirty="0"/>
              <a:t>Em segundo lugar, há várias questões diferentes que devem ser consideradas no planeamento do sistema de energia para aumentar o acesso à eletricidade, desde aspectos económicos a considerações ambientais e preocupações geopolíticas.</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dirty="0"/>
          </a:p>
        </p:txBody>
      </p:sp>
    </p:spTree>
    <p:extLst>
      <p:ext uri="{BB962C8B-B14F-4D97-AF65-F5344CB8AC3E}">
        <p14:creationId xmlns:p14="http://schemas.microsoft.com/office/powerpoint/2010/main" val="147201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100"/>
            </a:pPr>
            <a:r>
              <a:rPr lang="en-US" dirty="0"/>
              <a:t>Nesta secção, vamos analisar os </a:t>
            </a:r>
            <a:r>
              <a:rPr lang="en-US" baseline="0" dirty="0"/>
              <a:t>conceitos </a:t>
            </a:r>
            <a:r>
              <a:rPr lang="en-US" dirty="0"/>
              <a:t>básicos da modelação geoespacial da eletrificação e a </a:t>
            </a:r>
            <a:r>
              <a:rPr lang="en-US" baseline="0" dirty="0"/>
              <a:t>Ferramenta de Eletrificação </a:t>
            </a:r>
            <a:r>
              <a:rPr lang="en-US" dirty="0"/>
              <a:t>Espacial de Código Aberto </a:t>
            </a:r>
            <a:r>
              <a:rPr lang="en-US" baseline="0" dirty="0"/>
              <a:t>(</a:t>
            </a:r>
            <a:r>
              <a:rPr lang="en-US" dirty="0"/>
              <a:t>OnSSET). Muitos estudos demonstraram que o acesso universal à eletricidade pode ser alcançado ao mais baixo custo através de uma combinação de três categorias de tecnologias. A primeira é frequentemente referida como rede nacional ou centralizada, ou simplesmente rede. A segunda é a mini-rede e a terceira são as tecnologias autónomas. Estas tecnologias e categorias serão brevemente explicadas na próxima secção.</a:t>
            </a: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dirty="0"/>
          </a:p>
        </p:txBody>
      </p:sp>
    </p:spTree>
    <p:extLst>
      <p:ext uri="{BB962C8B-B14F-4D97-AF65-F5344CB8AC3E}">
        <p14:creationId xmlns:p14="http://schemas.microsoft.com/office/powerpoint/2010/main" val="577206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000000"/>
              </a:buClr>
              <a:buSzPts val="1100"/>
              <a:defRPr/>
            </a:pPr>
            <a:r>
              <a:rPr lang="en-GB" sz="1100" b="0" i="0" u="none" strike="noStrike" cap="none" dirty="0">
                <a:solidFill>
                  <a:srgbClr val="000000"/>
                </a:solidFill>
                <a:effectLst/>
                <a:latin typeface="Arial"/>
                <a:ea typeface="Arial"/>
                <a:cs typeface="Arial"/>
                <a:sym typeface="Arial"/>
              </a:rPr>
              <a:t>Em primeiro lugar, a rede nacional pode ser dividida em três partes gerais: produção </a:t>
            </a:r>
            <a:r>
              <a:rPr lang="en-GB" sz="1100" dirty="0">
                <a:solidFill>
                  <a:srgbClr val="000000"/>
                </a:solidFill>
                <a:latin typeface="Arial"/>
                <a:ea typeface="Arial"/>
                <a:cs typeface="Arial"/>
                <a:sym typeface="Arial"/>
              </a:rPr>
              <a:t>centralizada de eletricidade</a:t>
            </a:r>
            <a:r>
              <a:rPr lang="en-GB" sz="1100" b="0" i="0" u="none" strike="noStrike" cap="none" dirty="0">
                <a:solidFill>
                  <a:srgbClr val="000000"/>
                </a:solidFill>
                <a:effectLst/>
                <a:latin typeface="Arial"/>
                <a:ea typeface="Arial"/>
                <a:cs typeface="Arial"/>
                <a:sym typeface="Arial"/>
              </a:rPr>
              <a:t>, transporte e distribuição. Tradicionalmente, a rede nacional produz energia através de grandes centrais eléctricas baseadas, por exemplo, em combustíveis fósseis e energia hidroelétrica, que </a:t>
            </a:r>
            <a:r>
              <a:rPr lang="en-GB" sz="1100" dirty="0">
                <a:solidFill>
                  <a:srgbClr val="000000"/>
                </a:solidFill>
                <a:latin typeface="Arial"/>
                <a:ea typeface="Arial"/>
                <a:cs typeface="Arial"/>
                <a:sym typeface="Arial"/>
              </a:rPr>
              <a:t>estão ligadas </a:t>
            </a:r>
            <a:r>
              <a:rPr lang="en-GB" sz="1100" b="0" i="0" u="none" strike="noStrike" cap="none" dirty="0">
                <a:solidFill>
                  <a:srgbClr val="000000"/>
                </a:solidFill>
                <a:effectLst/>
                <a:latin typeface="Arial"/>
                <a:ea typeface="Arial"/>
                <a:cs typeface="Arial"/>
                <a:sym typeface="Arial"/>
              </a:rPr>
              <a:t>à rede de transporte. No entanto, centrais eléctricas mais pequenas, como parques eólicos e painéis fotovoltaicos, também podem ser ligadas diretamente à rede de distribuição. A rede nacional utiliza economias de escala para reduzir os custos de produção, mas </a:t>
            </a:r>
            <a:r>
              <a:rPr lang="en-GB" sz="1100" dirty="0">
                <a:solidFill>
                  <a:srgbClr val="000000"/>
                </a:solidFill>
                <a:latin typeface="Arial"/>
                <a:ea typeface="Arial"/>
                <a:cs typeface="Arial"/>
                <a:sym typeface="Arial"/>
              </a:rPr>
              <a:t>requer </a:t>
            </a:r>
            <a:r>
              <a:rPr lang="en-GB" sz="1100" b="0" i="0" u="none" strike="noStrike" cap="none" dirty="0">
                <a:solidFill>
                  <a:srgbClr val="000000"/>
                </a:solidFill>
                <a:effectLst/>
                <a:latin typeface="Arial"/>
                <a:ea typeface="Arial"/>
                <a:cs typeface="Arial"/>
                <a:sym typeface="Arial"/>
              </a:rPr>
              <a:t>redes extensas para transmitir e distribuir eletricidade aos clientes</a:t>
            </a:r>
            <a:r>
              <a:rPr lang="en-GB" sz="1100" dirty="0">
                <a:solidFill>
                  <a:srgbClr val="000000"/>
                </a:solidFill>
                <a:latin typeface="Arial"/>
                <a:ea typeface="Arial"/>
                <a:cs typeface="Arial"/>
                <a:sym typeface="Arial"/>
              </a:rPr>
              <a:t>. </a:t>
            </a:r>
            <a:endParaRPr lang="sv-SE"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lang="sv-SE" dirty="0">
              <a:solidFill>
                <a:srgbClr val="000000"/>
              </a:solidFill>
              <a:latin typeface="Calibri"/>
              <a:cs typeface="Calibri"/>
            </a:endParaRPr>
          </a:p>
          <a:p>
            <a:r>
              <a:rPr lang="sv-SE" sz="1100" dirty="0">
                <a:solidFill>
                  <a:srgbClr val="000000"/>
                </a:solidFill>
                <a:latin typeface="Arial"/>
                <a:cs typeface="Arial"/>
              </a:rPr>
              <a:t>Olhando para o diagrama de fluxo, podemos ver que a rede nacional tem um fluxo de energia específico:</a:t>
            </a:r>
          </a:p>
          <a:p>
            <a:pPr lvl="0"/>
            <a:r>
              <a:rPr lang="en-GB" sz="1100" b="1" dirty="0">
                <a:solidFill>
                  <a:srgbClr val="000000"/>
                </a:solidFill>
                <a:latin typeface="Arial"/>
                <a:cs typeface="Arial"/>
                <a:sym typeface="Arial"/>
              </a:rPr>
              <a:t>Produção centralizada de eletricidade</a:t>
            </a:r>
            <a:endParaRPr lang="sv-SE" sz="1100" b="1" dirty="0">
              <a:solidFill>
                <a:srgbClr val="000000"/>
              </a:solidFill>
              <a:latin typeface="Arial"/>
              <a:cs typeface="Arial"/>
            </a:endParaRPr>
          </a:p>
          <a:p>
            <a:pPr lvl="1"/>
            <a:r>
              <a:rPr lang="en-GB" sz="1100" dirty="0">
                <a:solidFill>
                  <a:srgbClr val="000000"/>
                </a:solidFill>
                <a:latin typeface="Arial"/>
                <a:ea typeface="Arial"/>
                <a:cs typeface="Arial"/>
                <a:sym typeface="Arial"/>
              </a:rPr>
              <a:t>A primeira parte são </a:t>
            </a:r>
            <a:r>
              <a:rPr lang="en-GB" sz="1100" b="0" i="0" u="none" strike="noStrike" cap="none" dirty="0">
                <a:solidFill>
                  <a:srgbClr val="000000"/>
                </a:solidFill>
                <a:effectLst/>
                <a:latin typeface="Arial"/>
                <a:ea typeface="Arial"/>
                <a:cs typeface="Arial"/>
                <a:sym typeface="Arial"/>
              </a:rPr>
              <a:t>as centrais eléctricas, que se vêem </a:t>
            </a:r>
            <a:r>
              <a:rPr lang="en-GB" sz="1100" dirty="0">
                <a:solidFill>
                  <a:srgbClr val="000000"/>
                </a:solidFill>
                <a:latin typeface="Arial"/>
                <a:ea typeface="Arial"/>
                <a:cs typeface="Arial"/>
                <a:sym typeface="Arial"/>
              </a:rPr>
              <a:t>no </a:t>
            </a:r>
            <a:r>
              <a:rPr lang="en-GB" sz="1100" b="0" i="0" u="none" strike="noStrike" cap="none" dirty="0">
                <a:solidFill>
                  <a:srgbClr val="000000"/>
                </a:solidFill>
                <a:effectLst/>
                <a:latin typeface="Arial"/>
                <a:ea typeface="Arial"/>
                <a:cs typeface="Arial"/>
                <a:sym typeface="Arial"/>
              </a:rPr>
              <a:t>topo da imagem, que geram eletricidade.</a:t>
            </a:r>
            <a:endParaRPr lang="sv-SE" sz="1100" b="0" i="0" u="none" strike="noStrike" cap="none" dirty="0">
              <a:solidFill>
                <a:srgbClr val="000000"/>
              </a:solidFill>
              <a:effectLst/>
              <a:latin typeface="Arial"/>
              <a:ea typeface="Arial"/>
              <a:cs typeface="Arial"/>
              <a:sym typeface="Arial"/>
            </a:endParaRPr>
          </a:p>
          <a:p>
            <a:pPr lvl="0"/>
            <a:r>
              <a:rPr lang="en-GB" sz="1100" b="1" i="0" u="none" strike="noStrike" cap="none" dirty="0">
                <a:solidFill>
                  <a:srgbClr val="000000"/>
                </a:solidFill>
                <a:effectLst/>
                <a:latin typeface="Arial"/>
                <a:ea typeface="Arial"/>
                <a:cs typeface="Arial"/>
                <a:sym typeface="Arial"/>
              </a:rPr>
              <a:t>Transporte de eletricidade com linhas de Alta Tensão (</a:t>
            </a:r>
            <a:r>
              <a:rPr lang="en-GB" sz="1100" b="1" dirty="0">
                <a:solidFill>
                  <a:srgbClr val="000000"/>
                </a:solidFill>
                <a:latin typeface="Arial"/>
                <a:ea typeface="Arial"/>
                <a:cs typeface="Arial"/>
                <a:sym typeface="Arial"/>
              </a:rPr>
              <a:t>AT</a:t>
            </a:r>
            <a:r>
              <a:rPr lang="en-GB" sz="1100" b="1" i="0" u="none" strike="noStrike" cap="none" dirty="0">
                <a:solidFill>
                  <a:srgbClr val="000000"/>
                </a:solidFill>
                <a:effectLst/>
                <a:latin typeface="Arial"/>
                <a:ea typeface="Arial"/>
                <a:cs typeface="Arial"/>
                <a:sym typeface="Arial"/>
              </a:rPr>
              <a:t>) - Média Tensão (</a:t>
            </a:r>
            <a:r>
              <a:rPr lang="en-GB" sz="1100" b="1" dirty="0">
                <a:solidFill>
                  <a:srgbClr val="000000"/>
                </a:solidFill>
                <a:latin typeface="Arial"/>
                <a:ea typeface="Arial"/>
                <a:cs typeface="Arial"/>
                <a:sym typeface="Arial"/>
              </a:rPr>
              <a:t>MT</a:t>
            </a:r>
            <a:r>
              <a:rPr lang="en-GB" sz="1100" b="1" i="0" u="none" strike="noStrike" cap="none" dirty="0">
                <a:solidFill>
                  <a:srgbClr val="000000"/>
                </a:solidFill>
                <a:effectLst/>
                <a:latin typeface="Arial"/>
                <a:ea typeface="Arial"/>
                <a:cs typeface="Arial"/>
                <a:sym typeface="Arial"/>
              </a:rPr>
              <a:t>)</a:t>
            </a:r>
            <a:endParaRPr lang="sv-SE" sz="1100" b="0" i="0" u="none" strike="noStrike" cap="none" dirty="0">
              <a:solidFill>
                <a:srgbClr val="000000"/>
              </a:solidFill>
              <a:effectLst/>
              <a:latin typeface="Arial"/>
              <a:ea typeface="Arial"/>
              <a:cs typeface="Arial"/>
              <a:sym typeface="Arial"/>
            </a:endParaRPr>
          </a:p>
          <a:p>
            <a:pPr lvl="1"/>
            <a:r>
              <a:rPr lang="en-GB" sz="1100" b="0" i="0" u="none" strike="noStrike" cap="none" dirty="0">
                <a:solidFill>
                  <a:srgbClr val="000000"/>
                </a:solidFill>
                <a:effectLst/>
                <a:latin typeface="Arial"/>
                <a:ea typeface="Arial"/>
                <a:cs typeface="Arial"/>
                <a:sym typeface="Arial"/>
              </a:rPr>
              <a:t>A eletricidade é depois enviada para as cidades e povoações através da </a:t>
            </a:r>
            <a:r>
              <a:rPr lang="en-GB" sz="1100" dirty="0">
                <a:solidFill>
                  <a:srgbClr val="000000"/>
                </a:solidFill>
                <a:latin typeface="Arial"/>
                <a:cs typeface="Arial"/>
                <a:sym typeface="Arial"/>
              </a:rPr>
              <a:t>rede </a:t>
            </a:r>
            <a:r>
              <a:rPr lang="en-GB" sz="1100" b="0" i="0" u="none" strike="noStrike" cap="none" dirty="0">
                <a:solidFill>
                  <a:srgbClr val="000000"/>
                </a:solidFill>
                <a:effectLst/>
                <a:latin typeface="Arial"/>
                <a:ea typeface="Arial"/>
                <a:cs typeface="Arial"/>
                <a:sym typeface="Arial"/>
              </a:rPr>
              <a:t>de transporte</a:t>
            </a:r>
            <a:r>
              <a:rPr lang="en-GB" sz="1100" dirty="0">
                <a:solidFill>
                  <a:srgbClr val="000000"/>
                </a:solidFill>
                <a:latin typeface="Arial"/>
                <a:cs typeface="Arial"/>
                <a:sym typeface="Arial"/>
              </a:rPr>
              <a:t>, que se vê a amarelo no meio da imagem, e </a:t>
            </a:r>
            <a:r>
              <a:rPr lang="en-GB" sz="1100" b="0" i="0" u="none" strike="noStrike" cap="none" dirty="0">
                <a:solidFill>
                  <a:srgbClr val="000000"/>
                </a:solidFill>
                <a:effectLst/>
                <a:latin typeface="Arial"/>
                <a:ea typeface="Arial"/>
                <a:cs typeface="Arial"/>
                <a:sym typeface="Arial"/>
              </a:rPr>
              <a:t>que é constituída por linhas de alta e média tensão.</a:t>
            </a:r>
            <a:endParaRPr lang="sv-SE" sz="1100" b="0" i="0" u="none" strike="noStrike" cap="none" dirty="0">
              <a:solidFill>
                <a:srgbClr val="000000"/>
              </a:solidFill>
              <a:effectLst/>
              <a:latin typeface="Arial"/>
              <a:ea typeface="Arial"/>
              <a:cs typeface="Arial"/>
              <a:sym typeface="Arial"/>
            </a:endParaRPr>
          </a:p>
          <a:p>
            <a:pPr lvl="0"/>
            <a:r>
              <a:rPr lang="en-GB" sz="1100" b="1" i="0" u="none" strike="noStrike" cap="none" dirty="0">
                <a:solidFill>
                  <a:srgbClr val="000000"/>
                </a:solidFill>
                <a:effectLst/>
                <a:latin typeface="Arial"/>
                <a:ea typeface="Arial"/>
                <a:cs typeface="Arial"/>
                <a:sym typeface="Arial"/>
              </a:rPr>
              <a:t>Distribuição de eletricidade com linhas de Média Tensão - Baixa Tensão (</a:t>
            </a:r>
            <a:r>
              <a:rPr lang="en-GB" sz="1100" b="1" dirty="0">
                <a:solidFill>
                  <a:srgbClr val="000000"/>
                </a:solidFill>
                <a:latin typeface="Arial"/>
                <a:ea typeface="Arial"/>
                <a:cs typeface="Arial"/>
                <a:sym typeface="Arial"/>
              </a:rPr>
              <a:t>BT</a:t>
            </a:r>
            <a:r>
              <a:rPr lang="en-GB" sz="1100" b="1" i="0" u="none" strike="noStrike" cap="none" dirty="0">
                <a:solidFill>
                  <a:srgbClr val="000000"/>
                </a:solidFill>
                <a:effectLst/>
                <a:latin typeface="Arial"/>
                <a:ea typeface="Arial"/>
                <a:cs typeface="Arial"/>
                <a:sym typeface="Arial"/>
              </a:rPr>
              <a:t>)</a:t>
            </a:r>
            <a:endParaRPr lang="sv-SE" sz="1100" b="0" i="0" u="none" strike="noStrike" cap="none" dirty="0">
              <a:solidFill>
                <a:srgbClr val="000000"/>
              </a:solidFill>
              <a:effectLst/>
              <a:latin typeface="Arial"/>
              <a:ea typeface="Arial"/>
              <a:cs typeface="Arial"/>
              <a:sym typeface="Arial"/>
            </a:endParaRPr>
          </a:p>
          <a:p>
            <a:pPr lvl="1"/>
            <a:r>
              <a:rPr lang="en-GB" sz="1100" b="0" i="0" u="none" strike="noStrike" cap="none" dirty="0">
                <a:solidFill>
                  <a:srgbClr val="000000"/>
                </a:solidFill>
                <a:effectLst/>
                <a:latin typeface="Arial"/>
                <a:ea typeface="Arial"/>
                <a:cs typeface="Arial"/>
                <a:sym typeface="Arial"/>
              </a:rPr>
              <a:t>Finalmente, as </a:t>
            </a:r>
            <a:r>
              <a:rPr lang="en-GB" sz="1100" dirty="0">
                <a:solidFill>
                  <a:srgbClr val="000000"/>
                </a:solidFill>
                <a:latin typeface="Arial"/>
                <a:cs typeface="Arial"/>
                <a:sym typeface="Arial"/>
              </a:rPr>
              <a:t>redes</a:t>
            </a:r>
            <a:r>
              <a:rPr lang="en-GB" sz="1100" b="0" i="0" u="none" strike="noStrike" cap="none" dirty="0">
                <a:solidFill>
                  <a:srgbClr val="000000"/>
                </a:solidFill>
                <a:effectLst/>
                <a:latin typeface="Arial"/>
                <a:ea typeface="Arial"/>
                <a:cs typeface="Arial"/>
                <a:sym typeface="Arial"/>
              </a:rPr>
              <a:t> de distribuição</a:t>
            </a:r>
            <a:r>
              <a:rPr lang="en-GB" sz="1100" dirty="0">
                <a:solidFill>
                  <a:srgbClr val="000000"/>
                </a:solidFill>
                <a:latin typeface="Arial"/>
                <a:cs typeface="Arial"/>
                <a:sym typeface="Arial"/>
              </a:rPr>
              <a:t>, que se vêem na parte inferior da imagem, </a:t>
            </a:r>
            <a:r>
              <a:rPr lang="en-GB" sz="1100" b="0" i="0" u="none" strike="noStrike" cap="none" dirty="0">
                <a:solidFill>
                  <a:srgbClr val="000000"/>
                </a:solidFill>
                <a:effectLst/>
                <a:latin typeface="Arial"/>
                <a:ea typeface="Arial"/>
                <a:cs typeface="Arial"/>
                <a:sym typeface="Arial"/>
              </a:rPr>
              <a:t>recebem a eletricidade da rede de transporte e distribuem-na ao cliente através de linhas de média e baixa tensão.</a:t>
            </a:r>
            <a:endParaRPr lang="sv-SE" sz="11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dirty="0"/>
          </a:p>
        </p:txBody>
      </p:sp>
    </p:spTree>
    <p:extLst>
      <p:ext uri="{BB962C8B-B14F-4D97-AF65-F5344CB8AC3E}">
        <p14:creationId xmlns:p14="http://schemas.microsoft.com/office/powerpoint/2010/main" val="7371549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Title 1"/>
          <p:cNvSpPr>
            <a:spLocks noGrp="1"/>
          </p:cNvSpPr>
          <p:nvPr>
            <p:ph type="title" hasCustomPrompt="1"/>
          </p:nvPr>
        </p:nvSpPr>
        <p:spPr>
          <a:xfrm>
            <a:off x="805249" y="4443413"/>
            <a:ext cx="5587313" cy="1325004"/>
          </a:xfrm>
        </p:spPr>
        <p:txBody>
          <a:bodyPr/>
          <a:lstStyle>
            <a:lvl1pPr>
              <a:defRPr b="1">
                <a:latin typeface="Open Sans ExtraBold" panose="020B0606030504020204"/>
              </a:defRPr>
            </a:lvl1pPr>
          </a:lstStyle>
          <a:p>
            <a:r>
              <a:rPr lang="en-US"/>
              <a:t>CLICK TO EDIT MASTER TITLE STYLE</a:t>
            </a:r>
            <a:endParaRPr lang="en-GB"/>
          </a:p>
        </p:txBody>
      </p:sp>
      <p:sp>
        <p:nvSpPr>
          <p:cNvPr id="4" name="Text Placeholder 3"/>
          <p:cNvSpPr>
            <a:spLocks noGrp="1"/>
          </p:cNvSpPr>
          <p:nvPr>
            <p:ph type="body" sz="quarter" idx="10"/>
          </p:nvPr>
        </p:nvSpPr>
        <p:spPr>
          <a:xfrm>
            <a:off x="804863" y="4052888"/>
            <a:ext cx="5588000" cy="390525"/>
          </a:xfrm>
        </p:spPr>
        <p:txBody>
          <a:bodyPr/>
          <a:lstStyle>
            <a:lvl1pPr marL="0" indent="0">
              <a:buNone/>
              <a:defRPr sz="1800" b="1">
                <a:solidFill>
                  <a:schemeClr val="bg1"/>
                </a:solidFill>
                <a:latin typeface="Open Sans ExtraBold" panose="020B0606030504020204"/>
              </a:defRPr>
            </a:lvl1pPr>
          </a:lstStyle>
          <a:p>
            <a:pPr lvl="0"/>
            <a:r>
              <a:rPr lang="en-US"/>
              <a:t>Edit Master text styles</a:t>
            </a:r>
            <a:endParaRPr lang="en-GB"/>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82791C4C-2F2B-448C-9442-88F427973DAA}" type="datetime1">
              <a:rPr lang="en-US" smtClean="0"/>
              <a:t>2/24/2025</a:t>
            </a:fld>
            <a:endParaRPr lang="en-US" dirty="0"/>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2819461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1801063F-1122-4EE5-8C4D-69FD209D210F}" type="datetime1">
              <a:rPr lang="en-US" smtClean="0"/>
              <a:t>2/24/2025</a:t>
            </a:fld>
            <a:endParaRPr lang="en-US" dirty="0"/>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910793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69B40648-F056-4A7A-A122-71BD6ABD2530}" type="datetime1">
              <a:rPr lang="en-US" smtClean="0"/>
              <a:t>2/24/2025</a:t>
            </a:fld>
            <a:endParaRPr lang="en-US" dirty="0"/>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28609287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1196D0BA-453A-484D-AF9D-35436B2BFA42}" type="datetime1">
              <a:rPr lang="en-US" smtClean="0"/>
              <a:t>2/24/2025</a:t>
            </a:fld>
            <a:endParaRPr lang="en-US" dirty="0"/>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1427761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2/24/2025</a:t>
            </a:fld>
            <a:endParaRPr lang="en-US" dirty="0"/>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dirty="0"/>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‹nº›</a:t>
            </a:fld>
            <a:endParaRPr lang="en-US" dirty="0"/>
          </a:p>
        </p:txBody>
      </p:sp>
    </p:spTree>
    <p:extLst>
      <p:ext uri="{BB962C8B-B14F-4D97-AF65-F5344CB8AC3E}">
        <p14:creationId xmlns:p14="http://schemas.microsoft.com/office/powerpoint/2010/main" val="29721153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2/24/2025</a:t>
            </a:fld>
            <a:endParaRPr lang="en-US" dirty="0"/>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19598511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2/24/2025</a:t>
            </a:fld>
            <a:endParaRPr lang="en-US" dirty="0"/>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41358083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2/24/2025</a:t>
            </a:fld>
            <a:endParaRPr lang="en-US" dirty="0"/>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22872734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2/24/2025</a:t>
            </a:fld>
            <a:endParaRPr lang="en-US" dirty="0"/>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5033412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2/24/2025</a:t>
            </a:fld>
            <a:endParaRPr lang="en-US" dirty="0"/>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4009780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E45B2B-0ACF-1146-83DF-4C27539A76BC}"/>
              </a:ext>
            </a:extLst>
          </p:cNvPr>
          <p:cNvPicPr>
            <a:picLocks noChangeAspect="1"/>
          </p:cNvPicPr>
          <p:nvPr userDrawn="1"/>
        </p:nvPicPr>
        <p:blipFill>
          <a:blip r:embed="rId2"/>
          <a:srcRect/>
          <a:stretch/>
        </p:blipFill>
        <p:spPr>
          <a:xfrm>
            <a:off x="0" y="679"/>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9598511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2/24/2025</a:t>
            </a:fld>
            <a:endParaRPr lang="en-US" dirty="0"/>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6178243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2/24/2025</a:t>
            </a:fld>
            <a:endParaRPr lang="en-US" dirty="0"/>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28194615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2/24/2025</a:t>
            </a:fld>
            <a:endParaRPr lang="en-US" dirty="0"/>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9107935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2/24/2025</a:t>
            </a:fld>
            <a:endParaRPr lang="en-US" dirty="0"/>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28609287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2/24/2025</a:t>
            </a:fld>
            <a:endParaRPr lang="en-US" dirty="0"/>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1427761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E45B2B-0ACF-1146-83DF-4C27539A76BC}"/>
              </a:ext>
            </a:extLst>
          </p:cNvPr>
          <p:cNvPicPr>
            <a:picLocks noChangeAspect="1"/>
          </p:cNvPicPr>
          <p:nvPr userDrawn="1"/>
        </p:nvPicPr>
        <p:blipFill>
          <a:blip r:embed="rId2"/>
          <a:srcRect/>
          <a:stretch/>
        </p:blipFill>
        <p:spPr>
          <a:xfrm>
            <a:off x="0" y="679"/>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212333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6" name="Picture 5"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userDrawn="1"/>
        </p:nvPicPr>
        <p:blipFill>
          <a:blip r:embed="rId2"/>
          <a:stretch>
            <a:fillRect/>
          </a:stretch>
        </p:blipFill>
        <p:spPr>
          <a:xfrm>
            <a:off x="-3565" y="-1605"/>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hasCustomPrompt="1"/>
          </p:nvPr>
        </p:nvSpPr>
        <p:spPr/>
        <p:txBody>
          <a:bodyPr/>
          <a:lstStyle>
            <a:lvl1pPr>
              <a:defRPr sz="1800"/>
            </a:lvl1pPr>
          </a:lstStyle>
          <a:p>
            <a:pPr lvl="0"/>
            <a:r>
              <a:rPr lang="en-GB"/>
              <a:t>Click to edit Master text styles</a:t>
            </a:r>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6206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37489BA7-CFB2-4B9D-B4A0-2AFCE059ED20}" type="datetime1">
              <a:rPr lang="en-US" smtClean="0"/>
              <a:t>2/24/2025</a:t>
            </a:fld>
            <a:endParaRPr lang="en-US" dirty="0"/>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4135808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768CF59D-16B0-44F3-A8C6-340B984CFF67}" type="datetime1">
              <a:rPr lang="en-US" smtClean="0"/>
              <a:t>2/24/2025</a:t>
            </a:fld>
            <a:endParaRPr lang="en-US" dirty="0"/>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2287273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2E36E820-B672-401F-9331-257FC87DC391}" type="datetime1">
              <a:rPr lang="en-US" smtClean="0"/>
              <a:t>2/24/2025</a:t>
            </a:fld>
            <a:endParaRPr lang="en-US" dirty="0"/>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503341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86AB59DB-3F29-4FCA-9377-FB3C3CF0EB80}" type="datetime1">
              <a:rPr lang="en-US" smtClean="0"/>
              <a:t>2/24/2025</a:t>
            </a:fld>
            <a:endParaRPr lang="en-US" dirty="0"/>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4009780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B3068D6D-7FAF-4072-89CF-3DBA1CE957E7}" type="datetime1">
              <a:rPr lang="en-US" smtClean="0"/>
              <a:t>2/24/2025</a:t>
            </a:fld>
            <a:endParaRPr lang="en-US" dirty="0"/>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617824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Clique para editar o estilo do título principal</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Clique para editar os estilos de texto principal</a:t>
            </a:r>
          </a:p>
          <a:p>
            <a:pPr lvl="1"/>
            <a:r>
              <a:rPr lang="en-GB"/>
              <a:t>Segundo nível</a:t>
            </a:r>
          </a:p>
          <a:p>
            <a:pPr lvl="2"/>
            <a:r>
              <a:rPr lang="en-GB"/>
              <a:t>Terceiro nível</a:t>
            </a:r>
          </a:p>
          <a:p>
            <a:pPr lvl="3"/>
            <a:r>
              <a:rPr lang="en-GB"/>
              <a:t>Quarto nível</a:t>
            </a:r>
          </a:p>
          <a:p>
            <a:pPr lvl="4"/>
            <a:r>
              <a:rPr lang="en-GB"/>
              <a:t>Quinto nível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0823-16EE-43C8-8C6D-92F90B8C791A}" type="datetime1">
              <a:rPr lang="en-US" smtClean="0"/>
              <a:t>2/24/2025</a:t>
            </a:fld>
            <a:endParaRPr lang="en-US" dirty="0"/>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‹nº›</a:t>
            </a:fld>
            <a:endParaRPr lang="en-US" dirty="0"/>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Clique para editar o estilo do título principal</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Clique para editar os estilos de texto principal</a:t>
            </a:r>
          </a:p>
          <a:p>
            <a:pPr lvl="1"/>
            <a:r>
              <a:rPr lang="en-GB"/>
              <a:t>Segundo nível</a:t>
            </a:r>
          </a:p>
          <a:p>
            <a:pPr lvl="2"/>
            <a:r>
              <a:rPr lang="en-GB"/>
              <a:t>Terceiro nível</a:t>
            </a:r>
          </a:p>
          <a:p>
            <a:pPr lvl="3"/>
            <a:r>
              <a:rPr lang="en-GB"/>
              <a:t>Quarto nível</a:t>
            </a:r>
          </a:p>
          <a:p>
            <a:pPr lvl="4"/>
            <a:r>
              <a:rPr lang="en-GB"/>
              <a:t>Quinto nível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2/24/2025</a:t>
            </a:fld>
            <a:endParaRPr lang="en-US" dirty="0"/>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‹nº›</a:t>
            </a:fld>
            <a:endParaRPr lang="en-US" dirty="0"/>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image" Target="../media/image14.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hyperlink" Target="https://creativecommons.org/licenses/by/3.0/" TargetMode="External"/><Relationship Id="rId5" Type="http://schemas.openxmlformats.org/officeDocument/2006/relationships/hyperlink" Target="https://upload.wikimedia.org/wikipedia/commons/9/90/Electricity_Grid_Schematic_English.svg" TargetMode="External"/><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slideLayout" Target="../slideLayouts/slideLayout4.xml"/><Relationship Id="rId7" Type="http://schemas.openxmlformats.org/officeDocument/2006/relationships/image" Target="../media/image16.jpe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5.jpeg"/><Relationship Id="rId5" Type="http://schemas.openxmlformats.org/officeDocument/2006/relationships/image" Target="../media/image12.jpeg"/><Relationship Id="rId10" Type="http://schemas.openxmlformats.org/officeDocument/2006/relationships/image" Target="../media/image5.png"/><Relationship Id="rId4" Type="http://schemas.openxmlformats.org/officeDocument/2006/relationships/notesSlide" Target="../notesSlides/notesSlide10.xml"/><Relationship Id="rId9" Type="http://schemas.openxmlformats.org/officeDocument/2006/relationships/hyperlink" Target="https://pic.made-in-china.com/4f0j00jChQiVbmllpJ/Small-Diesel-Generator-Set-Generator.jpg"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7.jpeg"/><Relationship Id="rId5" Type="http://schemas.openxmlformats.org/officeDocument/2006/relationships/image" Target="../media/image12.jpe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hyperlink" Target="https://creativecommons.org/licenses/by/3.0/" TargetMode="Externa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hyperlink" Target="https://iopscience.iop.org/article/10.1088/1742-6596/1549/5/052121" TargetMode="External"/><Relationship Id="rId5" Type="http://schemas.openxmlformats.org/officeDocument/2006/relationships/image" Target="../media/image18.jpe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hyperlink" Target="https://energypedia.info/wiki/Mini_Grids#Definition_and_Overview" TargetMode="External"/><Relationship Id="rId2" Type="http://schemas.openxmlformats.org/officeDocument/2006/relationships/hyperlink" Target="https://doi.org/10.1007/s10666-018-9627-1" TargetMode="External"/><Relationship Id="rId1" Type="http://schemas.openxmlformats.org/officeDocument/2006/relationships/slideLayout" Target="../slideLayouts/slideLayout4.xml"/><Relationship Id="rId6" Type="http://schemas.openxmlformats.org/officeDocument/2006/relationships/hyperlink" Target="https://doi.org/10.1016/j.apgeog.2016.04.009" TargetMode="External"/><Relationship Id="rId5" Type="http://schemas.openxmlformats.org/officeDocument/2006/relationships/hyperlink" Target="https://onsset.github.io/teaching_kit/courses/module_1/Lecture_1/" TargetMode="External"/><Relationship Id="rId4" Type="http://schemas.openxmlformats.org/officeDocument/2006/relationships/hyperlink" Target="https://doi.org/10.1088/1748-9326/aa7b29"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hyperlink" Target="https://creativecommons.org/licenses/by-nc-nd/2.0/" TargetMode="External"/><Relationship Id="rId5" Type="http://schemas.openxmlformats.org/officeDocument/2006/relationships/image" Target="../media/image13.jpe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hyperlink" Target="https://creativecommons.org/licenses/by/4.0/" TargetMode="Externa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hyperlink" Target="https://doi.org/10.3390/su12051793" TargetMode="External"/><Relationship Id="rId5" Type="http://schemas.openxmlformats.org/officeDocument/2006/relationships/image" Target="../media/image19.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hyperlink" Target="https://creativecommons.org/licenses/by/4.0/" TargetMode="Externa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hyperlink" Target="https://doi.org/10.3390/en12071395" TargetMode="External"/><Relationship Id="rId5" Type="http://schemas.openxmlformats.org/officeDocument/2006/relationships/image" Target="../media/image20.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hyperlink" Target="https://doi.org/10.3390/en12071395" TargetMode="External"/><Relationship Id="rId2" Type="http://schemas.openxmlformats.org/officeDocument/2006/relationships/hyperlink" Target="http://kth.diva-portal.org/smash/get/diva2:1431484/FULLTEXT01.pdf" TargetMode="External"/><Relationship Id="rId1" Type="http://schemas.openxmlformats.org/officeDocument/2006/relationships/slideLayout" Target="../slideLayouts/slideLayout2.xml"/><Relationship Id="rId4" Type="http://schemas.openxmlformats.org/officeDocument/2006/relationships/hyperlink" Target="https://doi.org/10.3390/su12051793" TargetMode="Externa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21.png"/><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5.pn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hyperlink" Target="https://gep-user-guide.readthedocs.io/en/latest/Overview.html" TargetMode="External"/><Relationship Id="rId5" Type="http://schemas.openxmlformats.org/officeDocument/2006/relationships/image" Target="../media/image22.jpeg"/><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21.png"/><Relationship Id="rId5" Type="http://schemas.openxmlformats.org/officeDocument/2006/relationships/image" Target="../media/image5.png"/><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5.png"/><Relationship Id="rId4"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3" Type="http://schemas.openxmlformats.org/officeDocument/2006/relationships/hyperlink" Target="https://gep-user-guide.readthedocs.io/en/latest/" TargetMode="External"/><Relationship Id="rId2" Type="http://schemas.openxmlformats.org/officeDocument/2006/relationships/hyperlink" Target="https://electrifynow.energydata.info/"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9.xml"/><Relationship Id="rId5" Type="http://schemas.openxmlformats.org/officeDocument/2006/relationships/hyperlink" Target="https://www.open.edu/openlearncreate/mod/quiz/view.php?id=173640" TargetMode="External"/><Relationship Id="rId4" Type="http://schemas.openxmlformats.org/officeDocument/2006/relationships/hyperlink" Target="http://www.google.com/"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hyperlink" Target="https://www.un.org/sustainabledevelopment/news/communications-material/" TargetMode="External"/><Relationship Id="rId5" Type="http://schemas.openxmlformats.org/officeDocument/2006/relationships/image" Target="../media/image6.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image" Target="../media/image9.jpe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hyperlink" Target="https://creativecommons.org/licenses/by/4.0/" TargetMode="Externa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hyperlink" Target="http://ourworldindata.org/energy-access" TargetMode="External"/><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hyperlink" Target="https://openknowledge.worldbank.org/handle/10986/33822" TargetMode="External"/><Relationship Id="rId2" Type="http://schemas.openxmlformats.org/officeDocument/2006/relationships/hyperlink" Target="https://doi.org/10.1038/s41560-017-0036-5" TargetMode="External"/><Relationship Id="rId1" Type="http://schemas.openxmlformats.org/officeDocument/2006/relationships/slideLayout" Target="../slideLayouts/slideLayout4.xml"/><Relationship Id="rId6" Type="http://schemas.openxmlformats.org/officeDocument/2006/relationships/hyperlink" Target="https://www.un.org/sustainabledevelopment/wp-content/uploads/2016/08/7_Why-It-Matters-2020.pdf" TargetMode="External"/><Relationship Id="rId5" Type="http://schemas.openxmlformats.org/officeDocument/2006/relationships/hyperlink" Target="https://doi.org/10.1787/caf32f3b-en" TargetMode="External"/><Relationship Id="rId4" Type="http://schemas.openxmlformats.org/officeDocument/2006/relationships/hyperlink" Target="https://onsset.github.io/teaching_kit/courses/module_1/Lecture_1/"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creativecommons.org/licenses/by-nc-nd/2.0/" TargetMode="External"/><Relationship Id="rId3" Type="http://schemas.openxmlformats.org/officeDocument/2006/relationships/slideLayout" Target="../slideLayouts/slideLayout4.xml"/><Relationship Id="rId7" Type="http://schemas.openxmlformats.org/officeDocument/2006/relationships/image" Target="../media/image13.jpe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notesSlide" Target="../notesSlides/notesSlide8.xml"/><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calendar&#10;&#10;Description automatically generated">
            <a:extLst>
              <a:ext uri="{FF2B5EF4-FFF2-40B4-BE49-F238E27FC236}">
                <a16:creationId xmlns:a16="http://schemas.microsoft.com/office/drawing/2014/main" id="{BE0D3693-E0DD-BF4D-A725-F35B24488E1F}"/>
              </a:ext>
            </a:extLst>
          </p:cNvPr>
          <p:cNvPicPr>
            <a:picLocks noChangeAspect="1"/>
          </p:cNvPicPr>
          <p:nvPr/>
        </p:nvPicPr>
        <p:blipFill>
          <a:blip r:embed="rId5"/>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7A64E691-7814-FE47-A332-0A7257AB0132}"/>
              </a:ext>
            </a:extLst>
          </p:cNvPr>
          <p:cNvSpPr txBox="1"/>
          <p:nvPr/>
        </p:nvSpPr>
        <p:spPr>
          <a:xfrm>
            <a:off x="763404" y="3797652"/>
            <a:ext cx="3032480" cy="646331"/>
          </a:xfrm>
          <a:prstGeom prst="rect">
            <a:avLst/>
          </a:prstGeom>
          <a:noFill/>
        </p:spPr>
        <p:txBody>
          <a:bodyPr wrap="square" lIns="91440" tIns="45720" rIns="91440" bIns="45720" rtlCol="0" anchor="b">
            <a:spAutoFit/>
          </a:bodyPr>
          <a:lstStyle/>
          <a:p>
            <a:r>
              <a:rPr lang="en-ZA" b="1" dirty="0">
                <a:latin typeface="Open Sans ExtraBold"/>
                <a:ea typeface="Open Sans ExtraBold" panose="020B0606030504020204" pitchFamily="34" charset="0"/>
                <a:cs typeface="Open Sans ExtraBold" panose="020B0606030504020204" pitchFamily="34" charset="0"/>
              </a:rPr>
              <a:t>OnSSET/Global </a:t>
            </a:r>
            <a:br>
              <a:rPr lang="en-ZA" b="1" dirty="0">
                <a:latin typeface="Open Sans ExtraBold"/>
                <a:ea typeface="Open Sans ExtraBold" panose="020B0606030504020204" pitchFamily="34" charset="0"/>
                <a:cs typeface="Open Sans ExtraBold" panose="020B0606030504020204" pitchFamily="34" charset="0"/>
              </a:rPr>
            </a:br>
            <a:r>
              <a:rPr lang="en-ZA" b="1" dirty="0">
                <a:latin typeface="Open Sans ExtraBold"/>
                <a:ea typeface="Open Sans ExtraBold" panose="020B0606030504020204" pitchFamily="34" charset="0"/>
                <a:cs typeface="Open Sans ExtraBold" panose="020B0606030504020204" pitchFamily="34" charset="0"/>
              </a:rPr>
              <a:t>Plataforma de Eletrificação</a:t>
            </a:r>
            <a:endParaRPr lang="en-US" b="1" dirty="0">
              <a:latin typeface="Open Sans ExtraBold"/>
              <a:ea typeface="Open Sans ExtraBold" panose="020B0606030504020204" pitchFamily="34" charset="0"/>
              <a:cs typeface="Open Sans ExtraBold" panose="020B0606030504020204" pitchFamily="34" charset="0"/>
            </a:endParaRPr>
          </a:p>
        </p:txBody>
      </p:sp>
      <p:sp>
        <p:nvSpPr>
          <p:cNvPr id="7" name="Title 6"/>
          <p:cNvSpPr>
            <a:spLocks noGrp="1"/>
          </p:cNvSpPr>
          <p:nvPr>
            <p:ph type="title" idx="4294967295"/>
          </p:nvPr>
        </p:nvSpPr>
        <p:spPr>
          <a:xfrm>
            <a:off x="720811" y="4482543"/>
            <a:ext cx="7281863" cy="1604962"/>
          </a:xfrm>
        </p:spPr>
        <p:txBody>
          <a:bodyPr>
            <a:normAutofit fontScale="90000"/>
          </a:bodyPr>
          <a:lstStyle/>
          <a:p>
            <a:r>
              <a:rPr lang="en-GB" b="1" dirty="0">
                <a:solidFill>
                  <a:schemeClr val="bg1"/>
                </a:solidFill>
                <a:latin typeface="Open Sans"/>
              </a:rPr>
              <a:t>AULA 2</a:t>
            </a:r>
            <a:br>
              <a:rPr lang="en-GB" b="1" dirty="0">
                <a:latin typeface="Open Sans"/>
              </a:rPr>
            </a:br>
            <a:r>
              <a:rPr lang="en-GB" b="1" dirty="0">
                <a:latin typeface="Open Sans"/>
              </a:rPr>
              <a:t>ODSs E </a:t>
            </a:r>
            <a:br>
              <a:rPr lang="en-GB" b="1" dirty="0">
                <a:latin typeface="Open Sans"/>
              </a:rPr>
            </a:br>
            <a:r>
              <a:rPr lang="en-GB" b="1" dirty="0">
                <a:latin typeface="Open Sans"/>
              </a:rPr>
              <a:t>ACESSO À ENERGIA</a:t>
            </a:r>
          </a:p>
        </p:txBody>
      </p:sp>
      <p:sp>
        <p:nvSpPr>
          <p:cNvPr id="3" name="TextBox 2">
            <a:extLst>
              <a:ext uri="{FF2B5EF4-FFF2-40B4-BE49-F238E27FC236}">
                <a16:creationId xmlns:a16="http://schemas.microsoft.com/office/drawing/2014/main" id="{BC974E21-D69F-46F3-BA70-97BBDC0A981A}"/>
              </a:ext>
            </a:extLst>
          </p:cNvPr>
          <p:cNvSpPr txBox="1"/>
          <p:nvPr/>
        </p:nvSpPr>
        <p:spPr>
          <a:xfrm>
            <a:off x="8461829" y="6085113"/>
            <a:ext cx="37410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dirty="0">
                <a:solidFill>
                  <a:schemeClr val="bg1"/>
                </a:solidFill>
                <a:latin typeface="Open Sans"/>
              </a:rPr>
              <a:t>Versão 1.0</a:t>
            </a:r>
            <a:endParaRPr lang="en-US" b="1" dirty="0">
              <a:solidFill>
                <a:schemeClr val="bg1"/>
              </a:solidFill>
              <a:latin typeface="Open Sans"/>
              <a:cs typeface="Calibri"/>
            </a:endParaRPr>
          </a:p>
        </p:txBody>
      </p:sp>
      <p:sp>
        <p:nvSpPr>
          <p:cNvPr id="6" name="Oval 5">
            <a:extLst>
              <a:ext uri="{FF2B5EF4-FFF2-40B4-BE49-F238E27FC236}">
                <a16:creationId xmlns:a16="http://schemas.microsoft.com/office/drawing/2014/main" id="{D8B0EA96-29B6-634B-8EB0-FA667D01F5DD}"/>
              </a:ext>
            </a:extLst>
          </p:cNvPr>
          <p:cNvSpPr/>
          <p:nvPr/>
        </p:nvSpPr>
        <p:spPr>
          <a:xfrm>
            <a:off x="6096000" y="511100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rack1_Lecture2_Slide1.mp3" descr="Track1_Lecture2_Slide1.mp3">
            <a:hlinkClick r:id="" action="ppaction://media"/>
            <a:extLst>
              <a:ext uri="{FF2B5EF4-FFF2-40B4-BE49-F238E27FC236}">
                <a16:creationId xmlns:a16="http://schemas.microsoft.com/office/drawing/2014/main" id="{DDB04C6E-6FD1-1B4D-8444-C71EB8AAE6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67365" y="5182188"/>
            <a:ext cx="812800" cy="812800"/>
          </a:xfrm>
          <a:prstGeom prst="rect">
            <a:avLst/>
          </a:prstGeom>
        </p:spPr>
      </p:pic>
    </p:spTree>
    <p:extLst>
      <p:ext uri="{BB962C8B-B14F-4D97-AF65-F5344CB8AC3E}">
        <p14:creationId xmlns:p14="http://schemas.microsoft.com/office/powerpoint/2010/main" val="25598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8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4" y="1389619"/>
            <a:ext cx="866585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Opção de eletrificação: Extensão da rede nacional/regional</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2.2 Opções de eletrificação </a:t>
            </a:r>
          </a:p>
        </p:txBody>
      </p:sp>
      <p:sp>
        <p:nvSpPr>
          <p:cNvPr id="10" name="Google Shape;198;p13"/>
          <p:cNvSpPr/>
          <p:nvPr/>
        </p:nvSpPr>
        <p:spPr>
          <a:xfrm>
            <a:off x="5045071" y="1914058"/>
            <a:ext cx="6537984" cy="4359714"/>
          </a:xfrm>
          <a:prstGeom prst="rect">
            <a:avLst/>
          </a:prstGeom>
          <a:noFill/>
          <a:ln>
            <a:noFill/>
          </a:ln>
        </p:spPr>
        <p:txBody>
          <a:bodyPr spcFirstLastPara="1" wrap="square" lIns="91425" tIns="45700" rIns="91425" bIns="45700" anchor="t" anchorCtr="0">
            <a:noAutofit/>
          </a:bodyPr>
          <a:lstStyle/>
          <a:p>
            <a:pPr>
              <a:spcAft>
                <a:spcPts val="600"/>
              </a:spcAft>
            </a:pPr>
            <a:r>
              <a:rPr lang="en-US" sz="2000" b="1" dirty="0">
                <a:latin typeface="Open Sans" panose="020B0606030504020204"/>
              </a:rPr>
              <a:t>Vantagens e desvantagens da rede nacional</a:t>
            </a:r>
            <a:endParaRPr lang="en-US" sz="2000" dirty="0">
              <a:latin typeface="Open Sans" panose="020B0606030504020204"/>
            </a:endParaRPr>
          </a:p>
          <a:p>
            <a:pPr>
              <a:lnSpc>
                <a:spcPct val="114000"/>
              </a:lnSpc>
              <a:spcAft>
                <a:spcPts val="400"/>
              </a:spcAft>
            </a:pPr>
            <a:r>
              <a:rPr lang="en-US" dirty="0">
                <a:latin typeface="Open Sans" panose="020B0606030504020204"/>
              </a:rPr>
              <a:t>- Produção centralizada de eletricidade (combinação de fontes de energia e centrais eléctricas) </a:t>
            </a:r>
          </a:p>
          <a:p>
            <a:pPr>
              <a:lnSpc>
                <a:spcPct val="114000"/>
              </a:lnSpc>
              <a:spcAft>
                <a:spcPts val="400"/>
              </a:spcAft>
            </a:pPr>
            <a:r>
              <a:rPr lang="en-US" dirty="0">
                <a:latin typeface="Open Sans" panose="020B0606030504020204"/>
              </a:rPr>
              <a:t>- Pode potenciar melhor as economias de escala, o que pode levar a um menor custo unitário da eletricidade. </a:t>
            </a:r>
          </a:p>
          <a:p>
            <a:pPr>
              <a:lnSpc>
                <a:spcPct val="114000"/>
              </a:lnSpc>
              <a:spcAft>
                <a:spcPts val="400"/>
              </a:spcAft>
            </a:pPr>
            <a:r>
              <a:rPr lang="en-US" dirty="0">
                <a:latin typeface="Open Sans" panose="020B0606030504020204"/>
              </a:rPr>
              <a:t>- Requer a extensão das linhas de transporte e distribuição para a área de interesse (AT-MT-BT + subestações, transformadores) </a:t>
            </a:r>
          </a:p>
          <a:p>
            <a:pPr>
              <a:lnSpc>
                <a:spcPct val="114000"/>
              </a:lnSpc>
              <a:spcAft>
                <a:spcPts val="400"/>
              </a:spcAft>
            </a:pPr>
            <a:r>
              <a:rPr lang="en-US" dirty="0">
                <a:latin typeface="Open Sans" panose="020B0606030504020204"/>
              </a:rPr>
              <a:t>- Capital intensivo e, normalmente, um processo moroso</a:t>
            </a:r>
            <a:br>
              <a:rPr lang="en-US" dirty="0"/>
            </a:br>
            <a:r>
              <a:rPr lang="en-US" dirty="0">
                <a:latin typeface="Open Sans" panose="020B0606030504020204"/>
              </a:rPr>
              <a:t>(em termos de planeamento, construção e operação e manutenção) </a:t>
            </a:r>
          </a:p>
          <a:p>
            <a:pPr>
              <a:lnSpc>
                <a:spcPct val="114000"/>
              </a:lnSpc>
              <a:spcAft>
                <a:spcPts val="400"/>
              </a:spcAft>
            </a:pPr>
            <a:r>
              <a:rPr lang="en-US" dirty="0">
                <a:latin typeface="Open Sans" panose="020B0606030504020204"/>
              </a:rPr>
              <a:t>- Não depende dos recursos disponíveis localmente (a nível comunitário) </a:t>
            </a:r>
          </a:p>
          <a:p>
            <a:endParaRPr lang="en-SE" sz="2000" dirty="0">
              <a:latin typeface="Open Sans"/>
            </a:endParaRPr>
          </a:p>
        </p:txBody>
      </p:sp>
      <p:sp>
        <p:nvSpPr>
          <p:cNvPr id="6" name="Rectangle 5"/>
          <p:cNvSpPr/>
          <p:nvPr/>
        </p:nvSpPr>
        <p:spPr>
          <a:xfrm>
            <a:off x="-40299" y="6416739"/>
            <a:ext cx="1701107" cy="246221"/>
          </a:xfrm>
          <a:prstGeom prst="rect">
            <a:avLst/>
          </a:prstGeom>
        </p:spPr>
        <p:txBody>
          <a:bodyPr wrap="none">
            <a:spAutoFit/>
          </a:bodyPr>
          <a:lstStyle/>
          <a:p>
            <a:r>
              <a:rPr lang="en-US" sz="1000" b="1" dirty="0">
                <a:solidFill>
                  <a:srgbClr val="1D1C1D"/>
                </a:solidFill>
                <a:latin typeface="Open Sans"/>
              </a:rPr>
              <a:t>Fonte:</a:t>
            </a:r>
            <a:r>
              <a:rPr lang="en-US" sz="1000" dirty="0">
                <a:solidFill>
                  <a:srgbClr val="1D1C1D"/>
                </a:solidFill>
                <a:latin typeface="Open Sans"/>
              </a:rPr>
              <a:t> Mentis et al. 2021</a:t>
            </a:r>
            <a:endParaRPr lang="en-US" sz="1000" dirty="0">
              <a:latin typeface="Open Sans"/>
            </a:endParaRPr>
          </a:p>
        </p:txBody>
      </p:sp>
      <p:sp>
        <p:nvSpPr>
          <p:cNvPr id="2" name="Rectangle 1"/>
          <p:cNvSpPr/>
          <p:nvPr/>
        </p:nvSpPr>
        <p:spPr>
          <a:xfrm>
            <a:off x="3297575" y="5385223"/>
            <a:ext cx="1747496" cy="1015663"/>
          </a:xfrm>
          <a:prstGeom prst="rect">
            <a:avLst/>
          </a:prstGeom>
        </p:spPr>
        <p:txBody>
          <a:bodyPr wrap="square" lIns="91440" tIns="45720" rIns="91440" bIns="45720" anchor="t">
            <a:spAutoFit/>
          </a:bodyPr>
          <a:lstStyle/>
          <a:p>
            <a:r>
              <a:rPr lang="en-GB" sz="1000" b="1" dirty="0">
                <a:latin typeface="Open Sans"/>
              </a:rPr>
              <a:t>Fonte da imagem: </a:t>
            </a:r>
            <a:r>
              <a:rPr lang="en-GB" sz="1000" dirty="0">
                <a:latin typeface="Open Sans"/>
                <a:hlinkClick r:id="rId5"/>
              </a:rPr>
              <a:t>https://upload.wikimedia.org/wikipedia/commons/9/90/Electricity_Grid_Schematic_English.svg </a:t>
            </a:r>
            <a:r>
              <a:rPr lang="sv-SE" sz="1000" dirty="0">
                <a:latin typeface="Open Sans"/>
              </a:rPr>
              <a:t>licenciado sob </a:t>
            </a:r>
            <a:r>
              <a:rPr lang="en-GB" sz="1000" dirty="0">
                <a:latin typeface="Open Sans"/>
                <a:hlinkClick r:id="rId6"/>
              </a:rPr>
              <a:t>CC-BY 3.0</a:t>
            </a:r>
            <a:endParaRPr lang="en-GB" sz="1000" dirty="0">
              <a:latin typeface="Open Sans"/>
            </a:endParaRPr>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619" y="1886019"/>
            <a:ext cx="3539410" cy="4657309"/>
          </a:xfrm>
          <a:prstGeom prst="rect">
            <a:avLst/>
          </a:prstGeom>
        </p:spPr>
      </p:pic>
      <p:sp>
        <p:nvSpPr>
          <p:cNvPr id="12" name="Oval 11">
            <a:extLst>
              <a:ext uri="{FF2B5EF4-FFF2-40B4-BE49-F238E27FC236}">
                <a16:creationId xmlns:a16="http://schemas.microsoft.com/office/drawing/2014/main" id="{16A1B5DF-7C72-644A-8BC2-909E949CA7BB}"/>
              </a:ext>
            </a:extLst>
          </p:cNvPr>
          <p:cNvSpPr/>
          <p:nvPr/>
        </p:nvSpPr>
        <p:spPr>
          <a:xfrm>
            <a:off x="8280331" y="58422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2_Slide10.mp3" descr="Track1_Lecture2_Slide10.mp3">
            <a:hlinkClick r:id="" action="ppaction://media"/>
            <a:extLst>
              <a:ext uri="{FF2B5EF4-FFF2-40B4-BE49-F238E27FC236}">
                <a16:creationId xmlns:a16="http://schemas.microsoft.com/office/drawing/2014/main" id="{C1A06C15-53CC-9D45-A407-4853561BFA8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51696" y="655593"/>
            <a:ext cx="812800" cy="812800"/>
          </a:xfrm>
          <a:prstGeom prst="rect">
            <a:avLst/>
          </a:prstGeom>
        </p:spPr>
      </p:pic>
    </p:spTree>
    <p:extLst>
      <p:ext uri="{BB962C8B-B14F-4D97-AF65-F5344CB8AC3E}">
        <p14:creationId xmlns:p14="http://schemas.microsoft.com/office/powerpoint/2010/main" val="5128696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57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4" y="1389619"/>
            <a:ext cx="827414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Sistemas de mini-rede (fotovoltaica, hidroelétrica, eólica, diesel ou híbrida)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977276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2.2 Opções de eletrificação</a:t>
            </a:r>
          </a:p>
        </p:txBody>
      </p:sp>
      <p:sp>
        <p:nvSpPr>
          <p:cNvPr id="4" name="Content Placeholder 3"/>
          <p:cNvSpPr>
            <a:spLocks noGrp="1"/>
          </p:cNvSpPr>
          <p:nvPr>
            <p:ph idx="1"/>
          </p:nvPr>
        </p:nvSpPr>
        <p:spPr>
          <a:xfrm>
            <a:off x="218210" y="1929783"/>
            <a:ext cx="11398826" cy="2213793"/>
          </a:xfrm>
        </p:spPr>
        <p:txBody>
          <a:bodyPr vert="horz" lIns="91440" tIns="45720" rIns="91440" bIns="45720" rtlCol="0" anchor="t">
            <a:noAutofit/>
          </a:bodyPr>
          <a:lstStyle/>
          <a:p>
            <a:pPr marL="0" indent="0">
              <a:lnSpc>
                <a:spcPct val="100000"/>
              </a:lnSpc>
              <a:spcBef>
                <a:spcPts val="0"/>
              </a:spcBef>
              <a:spcAft>
                <a:spcPts val="400"/>
              </a:spcAft>
              <a:buClr>
                <a:schemeClr val="dk1"/>
              </a:buClr>
              <a:buSzPts val="2500"/>
              <a:buNone/>
            </a:pPr>
            <a:r>
              <a:rPr lang="en-US" sz="2000" b="1" dirty="0">
                <a:ln w="0"/>
                <a:ea typeface="+mn-lt"/>
                <a:cs typeface="+mn-lt"/>
              </a:rPr>
              <a:t>Vantagens e desvantagens das mini-redes</a:t>
            </a:r>
            <a:endParaRPr lang="en-US" sz="2000" dirty="0">
              <a:ln w="0"/>
              <a:latin typeface="Open Sans"/>
              <a:ea typeface="Calibri"/>
              <a:cs typeface="Calibri"/>
            </a:endParaRPr>
          </a:p>
          <a:p>
            <a:pPr marL="342900" indent="-342900">
              <a:lnSpc>
                <a:spcPct val="100000"/>
              </a:lnSpc>
              <a:spcBef>
                <a:spcPts val="0"/>
              </a:spcBef>
              <a:spcAft>
                <a:spcPts val="400"/>
              </a:spcAft>
              <a:buClr>
                <a:srgbClr val="000000"/>
              </a:buClr>
              <a:buSzPts val="2500"/>
              <a:buFont typeface="Arial"/>
              <a:buChar char="•"/>
            </a:pPr>
            <a:r>
              <a:rPr lang="en-US" dirty="0">
                <a:ln w="0"/>
                <a:latin typeface="Open Sans"/>
                <a:ea typeface="Calibri"/>
                <a:cs typeface="Calibri"/>
                <a:sym typeface="Calibri"/>
              </a:rPr>
              <a:t>Pode fornecer níveis de procura médios/elevados, normalmente para um conjunto de agregados familiares e/ou cargas produtivas</a:t>
            </a:r>
            <a:endParaRPr lang="en-US" dirty="0"/>
          </a:p>
          <a:p>
            <a:pPr marL="342900" indent="-342900">
              <a:lnSpc>
                <a:spcPct val="100000"/>
              </a:lnSpc>
              <a:spcBef>
                <a:spcPts val="0"/>
              </a:spcBef>
              <a:spcAft>
                <a:spcPts val="400"/>
              </a:spcAft>
              <a:buClr>
                <a:schemeClr val="dk1"/>
              </a:buClr>
              <a:buSzPts val="2500"/>
              <a:buFont typeface="Arial"/>
              <a:buChar char="•"/>
            </a:pPr>
            <a:r>
              <a:rPr lang="en-US" dirty="0">
                <a:ln w="0"/>
                <a:latin typeface="Open Sans"/>
                <a:ea typeface="Calibri"/>
                <a:cs typeface="Calibri"/>
                <a:sym typeface="Calibri"/>
              </a:rPr>
              <a:t>Sem custos de transporte, mas com custos de </a:t>
            </a:r>
            <a:r>
              <a:rPr lang="en-US" dirty="0" err="1">
                <a:ln w="0"/>
                <a:latin typeface="Open Sans"/>
                <a:ea typeface="Calibri"/>
                <a:cs typeface="Calibri"/>
                <a:sym typeface="Calibri"/>
              </a:rPr>
              <a:t>distribuição</a:t>
            </a:r>
            <a:r>
              <a:rPr lang="en-US" dirty="0">
                <a:ln w="0"/>
                <a:latin typeface="Open Sans"/>
                <a:ea typeface="Calibri"/>
                <a:cs typeface="Calibri"/>
                <a:sym typeface="Calibri"/>
              </a:rPr>
              <a:t> </a:t>
            </a:r>
            <a:r>
              <a:rPr lang="en-US" dirty="0" err="1">
                <a:ln w="0"/>
                <a:latin typeface="Open Sans"/>
                <a:ea typeface="Calibri"/>
                <a:cs typeface="Calibri"/>
                <a:sym typeface="Calibri"/>
              </a:rPr>
              <a:t>moderedos</a:t>
            </a:r>
            <a:r>
              <a:rPr lang="en-US" dirty="0">
                <a:ln w="0"/>
                <a:latin typeface="Open Sans"/>
                <a:ea typeface="Calibri"/>
                <a:cs typeface="Calibri"/>
                <a:sym typeface="Calibri"/>
              </a:rPr>
              <a:t> (MT ou BT)</a:t>
            </a:r>
          </a:p>
          <a:p>
            <a:pPr marL="342900" indent="-342900">
              <a:lnSpc>
                <a:spcPct val="100000"/>
              </a:lnSpc>
              <a:spcBef>
                <a:spcPts val="0"/>
              </a:spcBef>
              <a:spcAft>
                <a:spcPts val="400"/>
              </a:spcAft>
              <a:buClr>
                <a:schemeClr val="dk1"/>
              </a:buClr>
              <a:buSzPts val="2500"/>
              <a:buFont typeface="Arial"/>
              <a:buChar char="•"/>
            </a:pPr>
            <a:r>
              <a:rPr lang="en-US" dirty="0">
                <a:ln w="0"/>
                <a:latin typeface="Open Sans"/>
                <a:ea typeface="Calibri"/>
                <a:cs typeface="Calibri"/>
                <a:sym typeface="Calibri"/>
              </a:rPr>
              <a:t>Depende dos recursos energéticos disponíveis localmente e envolve o armazenamento em baterias e um elevado capital inicial (se baseado em fontes renováveis)</a:t>
            </a:r>
          </a:p>
          <a:p>
            <a:pPr marL="342900" indent="-342900">
              <a:lnSpc>
                <a:spcPct val="100000"/>
              </a:lnSpc>
              <a:spcBef>
                <a:spcPts val="0"/>
              </a:spcBef>
              <a:spcAft>
                <a:spcPts val="400"/>
              </a:spcAft>
              <a:buClr>
                <a:schemeClr val="dk1"/>
              </a:buClr>
              <a:buSzPts val="2500"/>
              <a:buFont typeface="Arial"/>
              <a:buChar char="•"/>
            </a:pPr>
            <a:r>
              <a:rPr lang="en-US" dirty="0">
                <a:ln w="0"/>
                <a:latin typeface="Open Sans"/>
                <a:ea typeface="Calibri"/>
                <a:cs typeface="Calibri"/>
                <a:sym typeface="Calibri"/>
              </a:rPr>
              <a:t>Depende da disponibilidade/custo do combustível (se o gasóleo estiver incluído)</a:t>
            </a:r>
            <a:endParaRPr lang="en-US" dirty="0">
              <a:ln w="0"/>
              <a:latin typeface="Open Sans"/>
            </a:endParaRPr>
          </a:p>
        </p:txBody>
      </p:sp>
      <p:sp>
        <p:nvSpPr>
          <p:cNvPr id="12" name="Google Shape;208;p14"/>
          <p:cNvSpPr/>
          <p:nvPr/>
        </p:nvSpPr>
        <p:spPr>
          <a:xfrm>
            <a:off x="1336767" y="5712158"/>
            <a:ext cx="1260376" cy="47796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i="0" u="none" strike="noStrike" dirty="0">
                <a:ln w="0"/>
                <a:solidFill>
                  <a:schemeClr val="accent1"/>
                </a:solidFill>
                <a:effectLst>
                  <a:outerShdw blurRad="38100" dist="25400" dir="5400000" algn="ctr" rotWithShape="0">
                    <a:srgbClr val="6E747A">
                      <a:alpha val="43000"/>
                    </a:srgbClr>
                  </a:outerShdw>
                </a:effectLst>
                <a:latin typeface="Calibri"/>
                <a:ea typeface="Calibri"/>
                <a:cs typeface="Calibri"/>
                <a:sym typeface="Calibri"/>
              </a:rPr>
              <a:t>Fotovoltaico </a:t>
            </a:r>
            <a:r>
              <a:rPr lang="sv-SE" sz="1600" i="0" u="none" strike="noStrike" dirty="0">
                <a:ln w="0"/>
                <a:solidFill>
                  <a:schemeClr val="accent1"/>
                </a:solidFill>
                <a:effectLst>
                  <a:outerShdw blurRad="38100" dist="25400" dir="5400000" algn="ctr" rotWithShape="0">
                    <a:srgbClr val="6E747A">
                      <a:alpha val="43000"/>
                    </a:srgbClr>
                  </a:outerShdw>
                </a:effectLst>
                <a:latin typeface="Calibri"/>
                <a:ea typeface="Calibri"/>
                <a:cs typeface="Calibri"/>
                <a:sym typeface="Calibri"/>
              </a:rPr>
              <a:t>(PV)</a:t>
            </a:r>
            <a:endParaRPr sz="1400" i="0" u="none" strike="noStrike" dirty="0">
              <a:ln w="0"/>
              <a:solidFill>
                <a:schemeClr val="accent1"/>
              </a:solidFill>
              <a:effectLst>
                <a:outerShdw blurRad="38100" dist="25400" dir="5400000" algn="ctr" rotWithShape="0">
                  <a:srgbClr val="6E747A">
                    <a:alpha val="43000"/>
                  </a:srgbClr>
                </a:outerShdw>
              </a:effectLst>
              <a:sym typeface="Arial"/>
            </a:endParaRPr>
          </a:p>
        </p:txBody>
      </p:sp>
      <p:sp>
        <p:nvSpPr>
          <p:cNvPr id="13" name="Google Shape;209;p14"/>
          <p:cNvSpPr/>
          <p:nvPr/>
        </p:nvSpPr>
        <p:spPr>
          <a:xfrm>
            <a:off x="3848201" y="5712158"/>
            <a:ext cx="1260376" cy="47796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sv-SE" sz="1600" i="0" u="none" strike="noStrike" dirty="0">
                <a:ln w="0"/>
                <a:solidFill>
                  <a:schemeClr val="accent1"/>
                </a:solidFill>
                <a:effectLst>
                  <a:outerShdw blurRad="38100" dist="25400" dir="5400000" algn="ctr" rotWithShape="0">
                    <a:srgbClr val="6E747A">
                      <a:alpha val="43000"/>
                    </a:srgbClr>
                  </a:outerShdw>
                </a:effectLst>
                <a:latin typeface="Calibri"/>
                <a:ea typeface="Calibri"/>
                <a:cs typeface="Calibri"/>
                <a:sym typeface="Calibri"/>
              </a:rPr>
              <a:t>Pequena/Mini Hydro</a:t>
            </a:r>
            <a:endParaRPr sz="1400" i="0" u="none" strike="noStrike" dirty="0">
              <a:ln w="0"/>
              <a:solidFill>
                <a:schemeClr val="accent1"/>
              </a:solidFill>
              <a:effectLst>
                <a:outerShdw blurRad="38100" dist="25400" dir="5400000" algn="ctr" rotWithShape="0">
                  <a:srgbClr val="6E747A">
                    <a:alpha val="43000"/>
                  </a:srgbClr>
                </a:outerShdw>
              </a:effectLst>
              <a:sym typeface="Arial"/>
            </a:endParaRPr>
          </a:p>
        </p:txBody>
      </p:sp>
      <p:sp>
        <p:nvSpPr>
          <p:cNvPr id="14" name="Google Shape;210;p14"/>
          <p:cNvSpPr/>
          <p:nvPr/>
        </p:nvSpPr>
        <p:spPr>
          <a:xfrm>
            <a:off x="6667683" y="5630104"/>
            <a:ext cx="1260376" cy="27671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sv-SE" sz="1600" i="0" u="none" strike="noStrike" dirty="0">
                <a:ln w="0"/>
                <a:solidFill>
                  <a:schemeClr val="accent1"/>
                </a:solidFill>
                <a:effectLst>
                  <a:outerShdw blurRad="38100" dist="25400" dir="5400000" algn="ctr" rotWithShape="0">
                    <a:srgbClr val="6E747A">
                      <a:alpha val="43000"/>
                    </a:srgbClr>
                  </a:outerShdw>
                </a:effectLst>
                <a:latin typeface="Calibri"/>
                <a:ea typeface="Calibri"/>
                <a:cs typeface="Calibri"/>
                <a:sym typeface="Calibri"/>
              </a:rPr>
              <a:t>Turbina eólica</a:t>
            </a:r>
            <a:endParaRPr sz="1400" i="0" u="none" strike="noStrike" dirty="0">
              <a:ln w="0"/>
              <a:solidFill>
                <a:schemeClr val="accent1"/>
              </a:solidFill>
              <a:effectLst>
                <a:outerShdw blurRad="38100" dist="25400" dir="5400000" algn="ctr" rotWithShape="0">
                  <a:srgbClr val="6E747A">
                    <a:alpha val="43000"/>
                  </a:srgbClr>
                </a:outerShdw>
              </a:effectLst>
              <a:sym typeface="Arial"/>
            </a:endParaRPr>
          </a:p>
        </p:txBody>
      </p:sp>
      <p:sp>
        <p:nvSpPr>
          <p:cNvPr id="15" name="Google Shape;211;p14"/>
          <p:cNvSpPr/>
          <p:nvPr/>
        </p:nvSpPr>
        <p:spPr>
          <a:xfrm>
            <a:off x="9293542" y="5677835"/>
            <a:ext cx="1260376" cy="47796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sv-SE" sz="1600" i="0" u="none" strike="noStrike" dirty="0">
                <a:ln w="0"/>
                <a:solidFill>
                  <a:schemeClr val="accent1"/>
                </a:solidFill>
                <a:effectLst>
                  <a:outerShdw blurRad="38100" dist="25400" dir="5400000" algn="ctr" rotWithShape="0">
                    <a:srgbClr val="6E747A">
                      <a:alpha val="43000"/>
                    </a:srgbClr>
                  </a:outerShdw>
                </a:effectLst>
                <a:latin typeface="Calibri"/>
                <a:ea typeface="Calibri"/>
                <a:cs typeface="Calibri"/>
                <a:sym typeface="Calibri"/>
              </a:rPr>
              <a:t>Gerador a gasóleo</a:t>
            </a:r>
            <a:endParaRPr sz="1400" i="0" u="none" strike="noStrike" dirty="0">
              <a:ln w="0"/>
              <a:solidFill>
                <a:schemeClr val="accent1"/>
              </a:solidFill>
              <a:effectLst>
                <a:outerShdw blurRad="38100" dist="25400" dir="5400000" algn="ctr" rotWithShape="0">
                  <a:srgbClr val="6E747A">
                    <a:alpha val="43000"/>
                  </a:srgbClr>
                </a:outerShdw>
              </a:effectLst>
              <a:sym typeface="Arial"/>
            </a:endParaRPr>
          </a:p>
        </p:txBody>
      </p:sp>
      <p:sp>
        <p:nvSpPr>
          <p:cNvPr id="16" name="Google Shape;214;p14"/>
          <p:cNvSpPr/>
          <p:nvPr/>
        </p:nvSpPr>
        <p:spPr>
          <a:xfrm>
            <a:off x="2960412" y="4829820"/>
            <a:ext cx="383705" cy="27671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sv-SE" sz="1600" i="0" u="none" strike="noStrike" dirty="0">
                <a:ln w="0"/>
                <a:solidFill>
                  <a:schemeClr val="accent1"/>
                </a:solidFill>
                <a:effectLst>
                  <a:outerShdw blurRad="38100" dist="25400" dir="5400000" algn="ctr" rotWithShape="0">
                    <a:srgbClr val="6E747A">
                      <a:alpha val="43000"/>
                    </a:srgbClr>
                  </a:outerShdw>
                </a:effectLst>
                <a:latin typeface="Calibri"/>
                <a:ea typeface="Calibri"/>
                <a:cs typeface="Calibri"/>
                <a:sym typeface="Calibri"/>
              </a:rPr>
              <a:t>ou</a:t>
            </a:r>
            <a:endParaRPr sz="1400" i="0" u="none" strike="noStrike" dirty="0">
              <a:ln w="0"/>
              <a:solidFill>
                <a:schemeClr val="accent1"/>
              </a:solidFill>
              <a:effectLst>
                <a:outerShdw blurRad="38100" dist="25400" dir="5400000" algn="ctr" rotWithShape="0">
                  <a:srgbClr val="6E747A">
                    <a:alpha val="43000"/>
                  </a:srgbClr>
                </a:outerShdw>
              </a:effectLst>
              <a:sym typeface="Arial"/>
            </a:endParaRPr>
          </a:p>
        </p:txBody>
      </p:sp>
      <p:sp>
        <p:nvSpPr>
          <p:cNvPr id="17" name="Google Shape;215;p14"/>
          <p:cNvSpPr/>
          <p:nvPr/>
        </p:nvSpPr>
        <p:spPr>
          <a:xfrm>
            <a:off x="5607605" y="4766544"/>
            <a:ext cx="383705" cy="27671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sv-SE" sz="1600" i="0" u="none" strike="noStrike" dirty="0">
                <a:ln w="0"/>
                <a:solidFill>
                  <a:schemeClr val="accent1"/>
                </a:solidFill>
                <a:effectLst>
                  <a:outerShdw blurRad="38100" dist="25400" dir="5400000" algn="ctr" rotWithShape="0">
                    <a:srgbClr val="6E747A">
                      <a:alpha val="43000"/>
                    </a:srgbClr>
                  </a:outerShdw>
                </a:effectLst>
                <a:latin typeface="Calibri"/>
                <a:ea typeface="Calibri"/>
                <a:cs typeface="Calibri"/>
                <a:sym typeface="Calibri"/>
              </a:rPr>
              <a:t>ou</a:t>
            </a:r>
            <a:endParaRPr sz="1400" i="0" u="none" strike="noStrike" dirty="0">
              <a:ln w="0"/>
              <a:solidFill>
                <a:schemeClr val="accent1"/>
              </a:solidFill>
              <a:effectLst>
                <a:outerShdw blurRad="38100" dist="25400" dir="5400000" algn="ctr" rotWithShape="0">
                  <a:srgbClr val="6E747A">
                    <a:alpha val="43000"/>
                  </a:srgbClr>
                </a:outerShdw>
              </a:effectLst>
              <a:sym typeface="Arial"/>
            </a:endParaRPr>
          </a:p>
        </p:txBody>
      </p:sp>
      <p:sp>
        <p:nvSpPr>
          <p:cNvPr id="18" name="Google Shape;216;p14"/>
          <p:cNvSpPr/>
          <p:nvPr/>
        </p:nvSpPr>
        <p:spPr>
          <a:xfrm>
            <a:off x="8407524" y="4808411"/>
            <a:ext cx="383705" cy="27671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sv-SE" sz="1600" i="0" u="none" strike="noStrike" dirty="0">
                <a:ln w="0"/>
                <a:solidFill>
                  <a:schemeClr val="accent1"/>
                </a:solidFill>
                <a:effectLst>
                  <a:outerShdw blurRad="38100" dist="25400" dir="5400000" algn="ctr" rotWithShape="0">
                    <a:srgbClr val="6E747A">
                      <a:alpha val="43000"/>
                    </a:srgbClr>
                  </a:outerShdw>
                </a:effectLst>
                <a:latin typeface="Calibri"/>
                <a:ea typeface="Calibri"/>
                <a:cs typeface="Calibri"/>
                <a:sym typeface="Calibri"/>
              </a:rPr>
              <a:t>ou</a:t>
            </a:r>
            <a:endParaRPr sz="1400" i="0" u="none" strike="noStrike" dirty="0">
              <a:ln w="0"/>
              <a:solidFill>
                <a:schemeClr val="accent1"/>
              </a:solidFill>
              <a:effectLst>
                <a:outerShdw blurRad="38100" dist="25400" dir="5400000" algn="ctr" rotWithShape="0">
                  <a:srgbClr val="6E747A">
                    <a:alpha val="43000"/>
                  </a:srgbClr>
                </a:outerShdw>
              </a:effectLst>
              <a:sym typeface="Arial"/>
            </a:endParaRPr>
          </a:p>
        </p:txBody>
      </p:sp>
      <p:sp>
        <p:nvSpPr>
          <p:cNvPr id="19" name="Google Shape;217;p14"/>
          <p:cNvSpPr/>
          <p:nvPr/>
        </p:nvSpPr>
        <p:spPr>
          <a:xfrm>
            <a:off x="1019399" y="4258519"/>
            <a:ext cx="10109648" cy="2100110"/>
          </a:xfrm>
          <a:prstGeom prst="rect">
            <a:avLst/>
          </a:prstGeom>
          <a:noFill/>
          <a:ln w="12700" cap="flat" cmpd="sng">
            <a:solidFill>
              <a:srgbClr val="938953"/>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i="0" u="none" strike="noStrike" dirty="0">
              <a:ln w="0"/>
              <a:solidFill>
                <a:schemeClr val="accent1"/>
              </a:solidFill>
              <a:effectLst>
                <a:outerShdw blurRad="38100" dist="25400" dir="5400000" algn="ctr" rotWithShape="0">
                  <a:srgbClr val="6E747A">
                    <a:alpha val="43000"/>
                  </a:srgbClr>
                </a:outerShdw>
              </a:effectLst>
              <a:latin typeface="Calibri"/>
              <a:ea typeface="Calibri"/>
              <a:cs typeface="Calibri"/>
              <a:sym typeface="Calibri"/>
            </a:endParaRPr>
          </a:p>
        </p:txBody>
      </p:sp>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1874" y="4384208"/>
            <a:ext cx="1610162" cy="1207622"/>
          </a:xfrm>
          <a:prstGeom prst="rect">
            <a:avLst/>
          </a:prstGeom>
        </p:spPr>
      </p:pic>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56099" y="4401408"/>
            <a:ext cx="1644581" cy="1090719"/>
          </a:xfrm>
          <a:prstGeom prst="rect">
            <a:avLst/>
          </a:prstGeom>
        </p:spPr>
      </p:pic>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95144" y="4453131"/>
            <a:ext cx="1605455" cy="903541"/>
          </a:xfrm>
          <a:prstGeom prst="rect">
            <a:avLst/>
          </a:prstGeom>
        </p:spPr>
      </p:pic>
      <p:pic>
        <p:nvPicPr>
          <p:cNvPr id="23" name="Google Shape;233;p15" descr="C:\Users\foivos\Desktop\diesel.jpg"/>
          <p:cNvPicPr preferRelativeResize="0"/>
          <p:nvPr/>
        </p:nvPicPr>
        <p:blipFill rotWithShape="1">
          <a:blip r:embed="rId8">
            <a:alphaModFix/>
          </a:blip>
          <a:srcRect/>
          <a:stretch/>
        </p:blipFill>
        <p:spPr>
          <a:xfrm>
            <a:off x="9293542" y="4332394"/>
            <a:ext cx="1498621" cy="1271566"/>
          </a:xfrm>
          <a:prstGeom prst="rect">
            <a:avLst/>
          </a:prstGeom>
          <a:noFill/>
          <a:ln>
            <a:noFill/>
          </a:ln>
        </p:spPr>
      </p:pic>
      <p:sp>
        <p:nvSpPr>
          <p:cNvPr id="6" name="Rectangle 5"/>
          <p:cNvSpPr/>
          <p:nvPr/>
        </p:nvSpPr>
        <p:spPr>
          <a:xfrm>
            <a:off x="9889512" y="3924299"/>
            <a:ext cx="1805302" cy="307777"/>
          </a:xfrm>
          <a:prstGeom prst="rect">
            <a:avLst/>
          </a:prstGeom>
        </p:spPr>
        <p:txBody>
          <a:bodyPr wrap="none" lIns="91440" tIns="45720" rIns="91440" bIns="45720" anchor="t">
            <a:spAutoFit/>
          </a:bodyPr>
          <a:lstStyle/>
          <a:p>
            <a:pPr lvl="0"/>
            <a:r>
              <a:rPr lang="en-US" sz="1400" i="1" dirty="0">
                <a:latin typeface="Open Sans"/>
              </a:rPr>
              <a:t>(Energypedia, 2021)</a:t>
            </a:r>
          </a:p>
        </p:txBody>
      </p:sp>
      <p:sp>
        <p:nvSpPr>
          <p:cNvPr id="24" name="Rectangle 23"/>
          <p:cNvSpPr/>
          <p:nvPr/>
        </p:nvSpPr>
        <p:spPr>
          <a:xfrm>
            <a:off x="941644" y="6372697"/>
            <a:ext cx="2489784" cy="246221"/>
          </a:xfrm>
          <a:prstGeom prst="rect">
            <a:avLst/>
          </a:prstGeom>
        </p:spPr>
        <p:txBody>
          <a:bodyPr wrap="none" lIns="91440" tIns="45720" rIns="91440" bIns="45720" anchor="t">
            <a:spAutoFit/>
          </a:bodyPr>
          <a:lstStyle/>
          <a:p>
            <a:r>
              <a:rPr lang="en-US" sz="1000" b="1" dirty="0">
                <a:solidFill>
                  <a:srgbClr val="1D1C1D"/>
                </a:solidFill>
                <a:latin typeface="Open Sans"/>
              </a:rPr>
              <a:t>Fonte:</a:t>
            </a:r>
            <a:r>
              <a:rPr lang="en-US" sz="1000" dirty="0">
                <a:solidFill>
                  <a:srgbClr val="1D1C1D"/>
                </a:solidFill>
                <a:latin typeface="Open Sans"/>
              </a:rPr>
              <a:t> Adaptado de Mentis et al. 2021</a:t>
            </a:r>
            <a:endParaRPr lang="en-US" sz="1000" dirty="0">
              <a:latin typeface="Open Sans"/>
            </a:endParaRPr>
          </a:p>
        </p:txBody>
      </p:sp>
      <p:sp>
        <p:nvSpPr>
          <p:cNvPr id="2" name="Rectangle 1"/>
          <p:cNvSpPr/>
          <p:nvPr/>
        </p:nvSpPr>
        <p:spPr>
          <a:xfrm>
            <a:off x="947133" y="6511052"/>
            <a:ext cx="2013279" cy="246221"/>
          </a:xfrm>
          <a:prstGeom prst="rect">
            <a:avLst/>
          </a:prstGeom>
        </p:spPr>
        <p:txBody>
          <a:bodyPr wrap="square" lIns="91440" tIns="45720" rIns="91440" bIns="45720" anchor="t">
            <a:spAutoFit/>
          </a:bodyPr>
          <a:lstStyle/>
          <a:p>
            <a:r>
              <a:rPr lang="sv-SE" sz="1000" b="1" dirty="0">
                <a:latin typeface="Open Sans"/>
              </a:rPr>
              <a:t>Fonte da imagem</a:t>
            </a:r>
            <a:r>
              <a:rPr lang="sv-SE" sz="1000" dirty="0">
                <a:latin typeface="Open Sans"/>
              </a:rPr>
              <a:t>: </a:t>
            </a:r>
            <a:r>
              <a:rPr lang="sv-SE" sz="1000" dirty="0">
                <a:latin typeface="Open Sans"/>
                <a:hlinkClick r:id="rId9"/>
              </a:rPr>
              <a:t>imagem</a:t>
            </a:r>
            <a:endParaRPr lang="sv-SE" sz="1000" dirty="0">
              <a:latin typeface="Open Sans"/>
            </a:endParaRPr>
          </a:p>
        </p:txBody>
      </p:sp>
      <p:sp>
        <p:nvSpPr>
          <p:cNvPr id="26" name="Oval 25">
            <a:extLst>
              <a:ext uri="{FF2B5EF4-FFF2-40B4-BE49-F238E27FC236}">
                <a16:creationId xmlns:a16="http://schemas.microsoft.com/office/drawing/2014/main" id="{DC62CDC5-2F79-5647-BC8A-D6C477F422DA}"/>
              </a:ext>
            </a:extLst>
          </p:cNvPr>
          <p:cNvSpPr/>
          <p:nvPr/>
        </p:nvSpPr>
        <p:spPr>
          <a:xfrm>
            <a:off x="8280331" y="58422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2_Slide11.mp3" descr="Track1_Lecture2_Slide11.mp3">
            <a:hlinkClick r:id="" action="ppaction://media"/>
            <a:extLst>
              <a:ext uri="{FF2B5EF4-FFF2-40B4-BE49-F238E27FC236}">
                <a16:creationId xmlns:a16="http://schemas.microsoft.com/office/drawing/2014/main" id="{026813F7-BCFE-A74C-BF70-E5523E8BA94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51696" y="662553"/>
            <a:ext cx="812800" cy="812800"/>
          </a:xfrm>
          <a:prstGeom prst="rect">
            <a:avLst/>
          </a:prstGeom>
        </p:spPr>
      </p:pic>
    </p:spTree>
    <p:extLst>
      <p:ext uri="{BB962C8B-B14F-4D97-AF65-F5344CB8AC3E}">
        <p14:creationId xmlns:p14="http://schemas.microsoft.com/office/powerpoint/2010/main" val="1149640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91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8978680" cy="400110"/>
          </a:xfrm>
          <a:prstGeom prst="rect">
            <a:avLst/>
          </a:prstGeom>
        </p:spPr>
        <p:txBody>
          <a:bodyPr wrap="square" lIns="91440" tIns="45720" rIns="91440" bIns="45720" anchor="t">
            <a:spAutoFit/>
          </a:bodyPr>
          <a:lstStyle/>
          <a:p>
            <a:pPr>
              <a:spcAft>
                <a:spcPts val="1200"/>
              </a:spcAft>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Sistemas autónomos (lanternas solares, SHS, geradores a diesel)</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2.2 Opções de eletrificação </a:t>
            </a:r>
          </a:p>
        </p:txBody>
      </p:sp>
      <p:sp>
        <p:nvSpPr>
          <p:cNvPr id="4" name="Content Placeholder 3"/>
          <p:cNvSpPr>
            <a:spLocks noGrp="1"/>
          </p:cNvSpPr>
          <p:nvPr>
            <p:ph idx="1"/>
          </p:nvPr>
        </p:nvSpPr>
        <p:spPr>
          <a:xfrm>
            <a:off x="93518" y="1810362"/>
            <a:ext cx="5710370" cy="4284230"/>
          </a:xfrm>
        </p:spPr>
        <p:txBody>
          <a:bodyPr vert="horz" lIns="91440" tIns="45720" rIns="91440" bIns="45720" rtlCol="0" anchor="t">
            <a:noAutofit/>
          </a:bodyPr>
          <a:lstStyle/>
          <a:p>
            <a:pPr marL="0" indent="0">
              <a:buNone/>
            </a:pPr>
            <a:r>
              <a:rPr lang="en-US" sz="2000" b="1" dirty="0">
                <a:ea typeface="+mn-lt"/>
                <a:cs typeface="+mn-lt"/>
              </a:rPr>
              <a:t>Vantagens e desvantagens do sistema autónomo</a:t>
            </a:r>
            <a:endParaRPr lang="en-US" sz="2000" dirty="0">
              <a:ea typeface="+mn-lt"/>
              <a:cs typeface="+mn-lt"/>
            </a:endParaRPr>
          </a:p>
          <a:p>
            <a:r>
              <a:rPr lang="en-US" sz="2000" dirty="0"/>
              <a:t>Pode fornecer melhor os baixos níveis de procura, normalmente agregados familiares e alguns clientes </a:t>
            </a:r>
            <a:endParaRPr lang="en-US" dirty="0"/>
          </a:p>
          <a:p>
            <a:r>
              <a:rPr lang="en-US" sz="2000" dirty="0"/>
              <a:t>Não é necessária uma rede de transporte e distribuição </a:t>
            </a:r>
          </a:p>
          <a:p>
            <a:r>
              <a:rPr lang="en-GB" sz="2000" dirty="0"/>
              <a:t>Implementado de forma relativamente fácil/rápida</a:t>
            </a:r>
          </a:p>
          <a:p>
            <a:r>
              <a:rPr lang="en-US" sz="2000" dirty="0"/>
              <a:t>Dependem dos recursos disponíveis localmente, podem envolver o armazenamento em baterias e têm um custo de capital inicial relativamente elevado (apenas para a energia fotovoltaica) </a:t>
            </a:r>
          </a:p>
          <a:p>
            <a:r>
              <a:rPr lang="en-US" sz="2000" dirty="0"/>
              <a:t>Têm um custo de capital inicial mais baixo, mas dependem da disponibilidade/custo do combustível (se for a diesel) </a:t>
            </a:r>
          </a:p>
          <a:p>
            <a:endParaRPr lang="en-SE" sz="2000" dirty="0"/>
          </a:p>
          <a:p>
            <a:endParaRPr lang="en-GB" sz="2400" dirty="0">
              <a:latin typeface="Open Sans"/>
            </a:endParaRPr>
          </a:p>
        </p:txBody>
      </p:sp>
      <p:sp>
        <p:nvSpPr>
          <p:cNvPr id="10" name="Google Shape;217;p14"/>
          <p:cNvSpPr/>
          <p:nvPr/>
        </p:nvSpPr>
        <p:spPr>
          <a:xfrm>
            <a:off x="5895474" y="2622285"/>
            <a:ext cx="5101390" cy="2100110"/>
          </a:xfrm>
          <a:prstGeom prst="rect">
            <a:avLst/>
          </a:prstGeom>
          <a:noFill/>
          <a:ln w="12700" cap="flat" cmpd="sng">
            <a:solidFill>
              <a:srgbClr val="938953"/>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i="0" u="none" strike="noStrike" dirty="0">
              <a:ln w="0"/>
              <a:solidFill>
                <a:schemeClr val="accent1"/>
              </a:solidFill>
              <a:effectLst>
                <a:outerShdw blurRad="38100" dist="25400" dir="5400000" algn="ctr" rotWithShape="0">
                  <a:srgbClr val="6E747A">
                    <a:alpha val="43000"/>
                  </a:srgbClr>
                </a:outerShdw>
              </a:effectLst>
              <a:latin typeface="Calibri"/>
              <a:ea typeface="Calibri"/>
              <a:cs typeface="Calibri"/>
              <a:sym typeface="Calibri"/>
            </a:endParaRPr>
          </a:p>
        </p:txBody>
      </p:sp>
      <p:sp>
        <p:nvSpPr>
          <p:cNvPr id="11" name="Google Shape;211;p14"/>
          <p:cNvSpPr/>
          <p:nvPr/>
        </p:nvSpPr>
        <p:spPr>
          <a:xfrm>
            <a:off x="9278820" y="4120724"/>
            <a:ext cx="1260376" cy="47796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sv-SE" sz="1600" i="0" u="none" strike="noStrike" dirty="0">
                <a:ln w="0"/>
                <a:solidFill>
                  <a:schemeClr val="accent1"/>
                </a:solidFill>
                <a:effectLst>
                  <a:outerShdw blurRad="38100" dist="25400" dir="5400000" algn="ctr" rotWithShape="0">
                    <a:srgbClr val="6E747A">
                      <a:alpha val="43000"/>
                    </a:srgbClr>
                  </a:outerShdw>
                </a:effectLst>
                <a:latin typeface="Calibri"/>
                <a:ea typeface="Calibri"/>
                <a:cs typeface="Calibri"/>
                <a:sym typeface="Calibri"/>
              </a:rPr>
              <a:t>Gerador a diesel</a:t>
            </a:r>
            <a:endParaRPr sz="1400" i="0" u="none" strike="noStrike" dirty="0">
              <a:ln w="0"/>
              <a:solidFill>
                <a:schemeClr val="accent1"/>
              </a:solidFill>
              <a:effectLst>
                <a:outerShdw blurRad="38100" dist="25400" dir="5400000" algn="ctr" rotWithShape="0">
                  <a:srgbClr val="6E747A">
                    <a:alpha val="43000"/>
                  </a:srgbClr>
                </a:outerShdw>
              </a:effectLst>
              <a:sym typeface="Arial"/>
            </a:endParaRPr>
          </a:p>
        </p:txBody>
      </p:sp>
      <p:sp>
        <p:nvSpPr>
          <p:cNvPr id="12" name="Google Shape;208;p14"/>
          <p:cNvSpPr/>
          <p:nvPr/>
        </p:nvSpPr>
        <p:spPr>
          <a:xfrm>
            <a:off x="6231129" y="4017609"/>
            <a:ext cx="1260376" cy="47796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sv-SE" sz="1600" i="0" u="none" strike="noStrike" dirty="0">
                <a:ln w="0"/>
                <a:solidFill>
                  <a:schemeClr val="accent1"/>
                </a:solidFill>
                <a:effectLst>
                  <a:outerShdw blurRad="38100" dist="25400" dir="5400000" algn="ctr" rotWithShape="0">
                    <a:srgbClr val="6E747A">
                      <a:alpha val="43000"/>
                    </a:srgbClr>
                  </a:outerShdw>
                </a:effectLst>
                <a:latin typeface="Calibri"/>
                <a:ea typeface="Calibri"/>
                <a:cs typeface="Calibri"/>
                <a:sym typeface="Calibri"/>
              </a:rPr>
              <a:t>Fotovoltaico (PV)</a:t>
            </a:r>
            <a:endParaRPr sz="1400" i="0" u="none" strike="noStrike" dirty="0">
              <a:ln w="0"/>
              <a:solidFill>
                <a:schemeClr val="accent1"/>
              </a:solidFill>
              <a:effectLst>
                <a:outerShdw blurRad="38100" dist="25400" dir="5400000" algn="ctr" rotWithShape="0">
                  <a:srgbClr val="6E747A">
                    <a:alpha val="43000"/>
                  </a:srgbClr>
                </a:outerShdw>
              </a:effectLst>
              <a:sym typeface="Arial"/>
            </a:endParaRPr>
          </a:p>
        </p:txBody>
      </p:sp>
      <p:sp>
        <p:nvSpPr>
          <p:cNvPr id="13" name="Google Shape;214;p14"/>
          <p:cNvSpPr/>
          <p:nvPr/>
        </p:nvSpPr>
        <p:spPr>
          <a:xfrm>
            <a:off x="8254316" y="3533983"/>
            <a:ext cx="383705" cy="27671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sv-SE" sz="1600" i="0" u="none" strike="noStrike" dirty="0">
                <a:ln w="0"/>
                <a:solidFill>
                  <a:schemeClr val="accent1"/>
                </a:solidFill>
                <a:effectLst>
                  <a:outerShdw blurRad="38100" dist="25400" dir="5400000" algn="ctr" rotWithShape="0">
                    <a:srgbClr val="6E747A">
                      <a:alpha val="43000"/>
                    </a:srgbClr>
                  </a:outerShdw>
                </a:effectLst>
                <a:latin typeface="Calibri"/>
                <a:ea typeface="Calibri"/>
                <a:cs typeface="Calibri"/>
                <a:sym typeface="Calibri"/>
              </a:rPr>
              <a:t>ou</a:t>
            </a:r>
            <a:endParaRPr sz="1400" i="0" u="none" strike="noStrike" dirty="0">
              <a:ln w="0"/>
              <a:solidFill>
                <a:schemeClr val="accent1"/>
              </a:solidFill>
              <a:effectLst>
                <a:outerShdw blurRad="38100" dist="25400" dir="5400000" algn="ctr" rotWithShape="0">
                  <a:srgbClr val="6E747A">
                    <a:alpha val="43000"/>
                  </a:srgbClr>
                </a:outerShdw>
              </a:effectLst>
              <a:sym typeface="Arial"/>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9966" y="2786928"/>
            <a:ext cx="1610162" cy="1207622"/>
          </a:xfrm>
          <a:prstGeom prst="rect">
            <a:avLst/>
          </a:prstGeom>
        </p:spPr>
      </p:pic>
      <p:pic>
        <p:nvPicPr>
          <p:cNvPr id="15" name="Google Shape;233;p15" descr="C:\Users\foivos\Desktop\diesel.jpg"/>
          <p:cNvPicPr preferRelativeResize="0"/>
          <p:nvPr/>
        </p:nvPicPr>
        <p:blipFill rotWithShape="1">
          <a:blip r:embed="rId6">
            <a:alphaModFix/>
          </a:blip>
          <a:srcRect/>
          <a:stretch/>
        </p:blipFill>
        <p:spPr>
          <a:xfrm>
            <a:off x="9159698" y="2725448"/>
            <a:ext cx="1498621" cy="1271566"/>
          </a:xfrm>
          <a:prstGeom prst="rect">
            <a:avLst/>
          </a:prstGeom>
          <a:noFill/>
          <a:ln>
            <a:noFill/>
          </a:ln>
        </p:spPr>
      </p:pic>
      <p:sp>
        <p:nvSpPr>
          <p:cNvPr id="16" name="Rectangle 15"/>
          <p:cNvSpPr/>
          <p:nvPr/>
        </p:nvSpPr>
        <p:spPr>
          <a:xfrm>
            <a:off x="8446168" y="5327209"/>
            <a:ext cx="2489784" cy="246221"/>
          </a:xfrm>
          <a:prstGeom prst="rect">
            <a:avLst/>
          </a:prstGeom>
        </p:spPr>
        <p:txBody>
          <a:bodyPr wrap="none" lIns="91440" tIns="45720" rIns="91440" bIns="45720" anchor="t">
            <a:spAutoFit/>
          </a:bodyPr>
          <a:lstStyle/>
          <a:p>
            <a:r>
              <a:rPr lang="en-US" sz="1000" b="1" dirty="0">
                <a:solidFill>
                  <a:srgbClr val="1D1C1D"/>
                </a:solidFill>
                <a:latin typeface="Open Sans"/>
              </a:rPr>
              <a:t>Fonte:</a:t>
            </a:r>
            <a:r>
              <a:rPr lang="en-US" sz="1000" dirty="0">
                <a:solidFill>
                  <a:srgbClr val="1D1C1D"/>
                </a:solidFill>
                <a:latin typeface="Open Sans"/>
              </a:rPr>
              <a:t> Adaptado de Mentis et al. 2021</a:t>
            </a:r>
            <a:endParaRPr lang="en-US" sz="1000" dirty="0">
              <a:latin typeface="Open Sans"/>
            </a:endParaRPr>
          </a:p>
        </p:txBody>
      </p:sp>
      <p:sp>
        <p:nvSpPr>
          <p:cNvPr id="17" name="Rectangle 16"/>
          <p:cNvSpPr/>
          <p:nvPr/>
        </p:nvSpPr>
        <p:spPr>
          <a:xfrm>
            <a:off x="8350018" y="4747803"/>
            <a:ext cx="2807702" cy="553998"/>
          </a:xfrm>
          <a:prstGeom prst="rect">
            <a:avLst/>
          </a:prstGeom>
        </p:spPr>
        <p:txBody>
          <a:bodyPr wrap="square" lIns="91440" tIns="45720" rIns="91440" bIns="45720" anchor="t">
            <a:spAutoFit/>
          </a:bodyPr>
          <a:lstStyle/>
          <a:p>
            <a:r>
              <a:rPr lang="sv-SE" sz="1000" b="1" dirty="0">
                <a:latin typeface="Open Sans"/>
              </a:rPr>
              <a:t>Fonte da imagem: </a:t>
            </a:r>
            <a:r>
              <a:rPr lang="sv-SE" sz="1000" u="sng" dirty="0">
                <a:solidFill>
                  <a:srgbClr val="1155CC"/>
                </a:solidFill>
                <a:latin typeface="Open Sans"/>
              </a:rPr>
              <a:t>https:</a:t>
            </a:r>
            <a:r>
              <a:rPr lang="sv-SE" sz="1000" dirty="0">
                <a:latin typeface="Open Sans"/>
              </a:rPr>
              <a:t>//pic.made-in-china.com/4f0j00jChQiVbmllpJ/Small-Diesel-Generator-Set-Generator.jpg </a:t>
            </a:r>
            <a:endParaRPr lang="en-GB" sz="1000" dirty="0">
              <a:latin typeface="Open Sans"/>
            </a:endParaRPr>
          </a:p>
        </p:txBody>
      </p:sp>
      <p:sp>
        <p:nvSpPr>
          <p:cNvPr id="18" name="Oval 17">
            <a:extLst>
              <a:ext uri="{FF2B5EF4-FFF2-40B4-BE49-F238E27FC236}">
                <a16:creationId xmlns:a16="http://schemas.microsoft.com/office/drawing/2014/main" id="{80C9E008-F43F-6D4C-B29F-73C731C1745D}"/>
              </a:ext>
            </a:extLst>
          </p:cNvPr>
          <p:cNvSpPr/>
          <p:nvPr/>
        </p:nvSpPr>
        <p:spPr>
          <a:xfrm>
            <a:off x="8280331" y="49070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2_Slide12.mp3" descr="Track1_Lecture2_Slide12.mp3">
            <a:hlinkClick r:id="" action="ppaction://media"/>
            <a:extLst>
              <a:ext uri="{FF2B5EF4-FFF2-40B4-BE49-F238E27FC236}">
                <a16:creationId xmlns:a16="http://schemas.microsoft.com/office/drawing/2014/main" id="{CCEEEBF6-11C7-194E-8FB1-4852D38B7A1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51696" y="559647"/>
            <a:ext cx="812800" cy="812800"/>
          </a:xfrm>
          <a:prstGeom prst="rect">
            <a:avLst/>
          </a:prstGeom>
        </p:spPr>
      </p:pic>
    </p:spTree>
    <p:extLst>
      <p:ext uri="{BB962C8B-B14F-4D97-AF65-F5344CB8AC3E}">
        <p14:creationId xmlns:p14="http://schemas.microsoft.com/office/powerpoint/2010/main" val="372016737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08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921539" y="1369025"/>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Quais são as opções para a eletrificação</a:t>
            </a:r>
            <a:r>
              <a:rPr lang="en-ZA" b="1" dirty="0">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2.2 Opções de eletrificação </a:t>
            </a:r>
          </a:p>
        </p:txBody>
      </p:sp>
      <p:sp>
        <p:nvSpPr>
          <p:cNvPr id="10" name="Google Shape;248;p16"/>
          <p:cNvSpPr txBox="1"/>
          <p:nvPr/>
        </p:nvSpPr>
        <p:spPr>
          <a:xfrm>
            <a:off x="936249" y="2225787"/>
            <a:ext cx="1506884" cy="3038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sv-SE" sz="1400" b="1" i="0" u="none" strike="noStrike" cap="none" dirty="0">
                <a:solidFill>
                  <a:srgbClr val="000000"/>
                </a:solidFill>
                <a:latin typeface="Arial"/>
                <a:ea typeface="Arial"/>
                <a:cs typeface="Arial"/>
                <a:sym typeface="Arial"/>
              </a:rPr>
              <a:t>Na grelha</a:t>
            </a:r>
            <a:endParaRPr sz="1400" b="1" i="0" u="none" strike="noStrike" cap="none" dirty="0">
              <a:solidFill>
                <a:srgbClr val="000000"/>
              </a:solidFill>
              <a:latin typeface="Arial"/>
              <a:ea typeface="Arial"/>
              <a:cs typeface="Arial"/>
              <a:sym typeface="Arial"/>
            </a:endParaRPr>
          </a:p>
        </p:txBody>
      </p:sp>
      <p:pic>
        <p:nvPicPr>
          <p:cNvPr id="11" name="Google Shape;249;p16"/>
          <p:cNvPicPr preferRelativeResize="0"/>
          <p:nvPr/>
        </p:nvPicPr>
        <p:blipFill rotWithShape="1">
          <a:blip r:embed="rId5">
            <a:alphaModFix/>
          </a:blip>
          <a:srcRect/>
          <a:stretch/>
        </p:blipFill>
        <p:spPr>
          <a:xfrm>
            <a:off x="1037279" y="2541893"/>
            <a:ext cx="3136648" cy="2980601"/>
          </a:xfrm>
          <a:prstGeom prst="rect">
            <a:avLst/>
          </a:prstGeom>
          <a:noFill/>
          <a:ln>
            <a:noFill/>
          </a:ln>
        </p:spPr>
      </p:pic>
      <p:sp>
        <p:nvSpPr>
          <p:cNvPr id="14" name="Google Shape;252;p16"/>
          <p:cNvSpPr txBox="1"/>
          <p:nvPr/>
        </p:nvSpPr>
        <p:spPr>
          <a:xfrm>
            <a:off x="8222467" y="2206929"/>
            <a:ext cx="1493516" cy="307736"/>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sv-SE" sz="1400" b="1" dirty="0">
                <a:solidFill>
                  <a:srgbClr val="000000"/>
                </a:solidFill>
                <a:latin typeface="Arial"/>
                <a:ea typeface="Arial"/>
                <a:cs typeface="Arial"/>
                <a:sym typeface="Arial"/>
              </a:rPr>
              <a:t>Autónomo</a:t>
            </a:r>
            <a:endParaRPr sz="1400" b="1" i="0" u="none" strike="noStrike" cap="none" dirty="0">
              <a:solidFill>
                <a:srgbClr val="000000"/>
              </a:solidFill>
              <a:latin typeface="Arial"/>
              <a:ea typeface="Arial"/>
              <a:cs typeface="Arial"/>
              <a:sym typeface="Arial"/>
            </a:endParaRPr>
          </a:p>
        </p:txBody>
      </p:sp>
      <p:sp>
        <p:nvSpPr>
          <p:cNvPr id="15" name="Google Shape;253;p16"/>
          <p:cNvSpPr txBox="1"/>
          <p:nvPr/>
        </p:nvSpPr>
        <p:spPr>
          <a:xfrm>
            <a:off x="4204760" y="2225810"/>
            <a:ext cx="1160511" cy="303864"/>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sv-SE" sz="1400" b="1" i="0" u="none" strike="noStrike" cap="none" dirty="0">
                <a:solidFill>
                  <a:srgbClr val="000000"/>
                </a:solidFill>
                <a:latin typeface="Arial"/>
                <a:ea typeface="Arial"/>
                <a:cs typeface="Arial"/>
                <a:sym typeface="Arial"/>
              </a:rPr>
              <a:t>Mini-rede</a:t>
            </a:r>
            <a:endParaRPr sz="1400" b="1" i="0" u="none" strike="noStrike" cap="none" dirty="0">
              <a:solidFill>
                <a:srgbClr val="000000"/>
              </a:solidFill>
              <a:latin typeface="Arial"/>
              <a:ea typeface="Arial"/>
              <a:cs typeface="Arial"/>
              <a:sym typeface="Arial"/>
            </a:endParaRPr>
          </a:p>
        </p:txBody>
      </p:sp>
      <p:sp>
        <p:nvSpPr>
          <p:cNvPr id="16" name="Google Shape;254;p16"/>
          <p:cNvSpPr/>
          <p:nvPr/>
        </p:nvSpPr>
        <p:spPr>
          <a:xfrm>
            <a:off x="4310396" y="2537738"/>
            <a:ext cx="6134324" cy="2974363"/>
          </a:xfrm>
          <a:prstGeom prst="rect">
            <a:avLst/>
          </a:prstGeom>
          <a:solidFill>
            <a:schemeClr val="accent5">
              <a:lumMod val="20000"/>
              <a:lumOff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Arial"/>
              <a:ea typeface="Arial"/>
              <a:cs typeface="Arial"/>
              <a:sym typeface="Arial"/>
            </a:endParaRPr>
          </a:p>
        </p:txBody>
      </p:sp>
      <p:sp>
        <p:nvSpPr>
          <p:cNvPr id="17" name="Google Shape;255;p16"/>
          <p:cNvSpPr txBox="1"/>
          <p:nvPr/>
        </p:nvSpPr>
        <p:spPr>
          <a:xfrm>
            <a:off x="4924669" y="2948380"/>
            <a:ext cx="5164904" cy="830956"/>
          </a:xfrm>
          <a:prstGeom prst="rect">
            <a:avLst/>
          </a:prstGeom>
          <a:solidFill>
            <a:schemeClr val="lt1"/>
          </a:solidFill>
          <a:ln w="9525" cap="flat" cmpd="sng">
            <a:solidFill>
              <a:srgbClr val="7F7F7F"/>
            </a:solidFill>
            <a:prstDash val="solid"/>
            <a:round/>
            <a:headEnd type="none" w="sm" len="sm"/>
            <a:tailEnd type="none" w="sm" len="sm"/>
          </a:ln>
        </p:spPr>
        <p:txBody>
          <a:bodyPr spcFirstLastPara="1" wrap="square" lIns="91425" tIns="45700" rIns="91425" bIns="45700" anchor="t" anchorCtr="0">
            <a:spAutoFit/>
          </a:bodyPr>
          <a:lstStyle/>
          <a:p>
            <a:pPr>
              <a:buClr>
                <a:srgbClr val="000000"/>
              </a:buClr>
              <a:buSzPts val="2400"/>
              <a:buFont typeface="Arial"/>
            </a:pPr>
            <a:r>
              <a:rPr lang="sv-SE" sz="2400" b="0" i="0" u="none" strike="noStrike" cap="none" dirty="0">
                <a:solidFill>
                  <a:srgbClr val="000000"/>
                </a:solidFill>
                <a:latin typeface="Open Sans"/>
                <a:ea typeface="Arial"/>
                <a:cs typeface="Arial"/>
                <a:sym typeface="Arial"/>
              </a:rPr>
              <a:t>Modelos típicos de sistemas energéticos </a:t>
            </a:r>
            <a:r>
              <a:rPr lang="sv-SE" sz="2400" dirty="0">
                <a:solidFill>
                  <a:srgbClr val="000000"/>
                </a:solidFill>
                <a:latin typeface="Open Sans"/>
                <a:ea typeface="Arial"/>
                <a:cs typeface="Arial"/>
                <a:sym typeface="Arial"/>
              </a:rPr>
              <a:t>a médio e longo </a:t>
            </a:r>
            <a:r>
              <a:rPr lang="sv-SE" sz="2400" b="0" i="0" u="none" strike="noStrike" cap="none" dirty="0">
                <a:solidFill>
                  <a:srgbClr val="000000"/>
                </a:solidFill>
                <a:latin typeface="Open Sans"/>
                <a:ea typeface="Arial"/>
                <a:cs typeface="Arial"/>
                <a:sym typeface="Arial"/>
              </a:rPr>
              <a:t>prazo</a:t>
            </a:r>
            <a:endParaRPr lang="en-US" sz="2400" b="0" i="0" u="none" strike="noStrike" cap="none" dirty="0">
              <a:solidFill>
                <a:srgbClr val="000000"/>
              </a:solidFill>
              <a:latin typeface="Open Sans"/>
              <a:ea typeface="Arial"/>
              <a:cs typeface="Arial"/>
            </a:endParaRPr>
          </a:p>
        </p:txBody>
      </p:sp>
      <p:sp>
        <p:nvSpPr>
          <p:cNvPr id="18" name="Google Shape;256;p16"/>
          <p:cNvSpPr/>
          <p:nvPr/>
        </p:nvSpPr>
        <p:spPr>
          <a:xfrm rot="10800000">
            <a:off x="3952298" y="3205812"/>
            <a:ext cx="873473" cy="434980"/>
          </a:xfrm>
          <a:prstGeom prst="rightArrow">
            <a:avLst>
              <a:gd name="adj1" fmla="val 50000"/>
              <a:gd name="adj2" fmla="val 50000"/>
            </a:avLst>
          </a:prstGeom>
          <a:solidFill>
            <a:srgbClr val="496D2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Arial"/>
              <a:ea typeface="Arial"/>
              <a:cs typeface="Arial"/>
              <a:sym typeface="Arial"/>
            </a:endParaRPr>
          </a:p>
        </p:txBody>
      </p:sp>
      <p:sp>
        <p:nvSpPr>
          <p:cNvPr id="19" name="Rectangle 18"/>
          <p:cNvSpPr/>
          <p:nvPr/>
        </p:nvSpPr>
        <p:spPr>
          <a:xfrm>
            <a:off x="8193461" y="6092088"/>
            <a:ext cx="3089820" cy="307777"/>
          </a:xfrm>
          <a:prstGeom prst="rect">
            <a:avLst/>
          </a:prstGeom>
        </p:spPr>
        <p:txBody>
          <a:bodyPr wrap="none" lIns="91440" tIns="45720" rIns="91440" bIns="45720" anchor="t">
            <a:spAutoFit/>
          </a:bodyPr>
          <a:lstStyle/>
          <a:p>
            <a:r>
              <a:rPr lang="en-GB" sz="1400" i="1" dirty="0">
                <a:latin typeface="Open Sans"/>
              </a:rPr>
              <a:t>Mentis et al., 2016; Dalla Longa et al., 2018</a:t>
            </a:r>
          </a:p>
        </p:txBody>
      </p:sp>
      <p:sp>
        <p:nvSpPr>
          <p:cNvPr id="12" name="Rectangle 11"/>
          <p:cNvSpPr/>
          <p:nvPr/>
        </p:nvSpPr>
        <p:spPr>
          <a:xfrm>
            <a:off x="936249" y="6158174"/>
            <a:ext cx="2489784" cy="246221"/>
          </a:xfrm>
          <a:prstGeom prst="rect">
            <a:avLst/>
          </a:prstGeom>
        </p:spPr>
        <p:txBody>
          <a:bodyPr wrap="none" lIns="91440" tIns="45720" rIns="91440" bIns="45720" anchor="t">
            <a:spAutoFit/>
          </a:bodyPr>
          <a:lstStyle/>
          <a:p>
            <a:r>
              <a:rPr lang="en-US" sz="1000" b="1" dirty="0">
                <a:solidFill>
                  <a:srgbClr val="1D1C1D"/>
                </a:solidFill>
                <a:latin typeface="Open Sans"/>
              </a:rPr>
              <a:t>Fonte:</a:t>
            </a:r>
            <a:r>
              <a:rPr lang="en-US" sz="1000" dirty="0">
                <a:solidFill>
                  <a:srgbClr val="1D1C1D"/>
                </a:solidFill>
                <a:latin typeface="Open Sans"/>
              </a:rPr>
              <a:t> Adaptado de Mentis et al. 2021</a:t>
            </a:r>
            <a:endParaRPr lang="en-US" sz="1000" dirty="0">
              <a:latin typeface="Open Sans"/>
            </a:endParaRPr>
          </a:p>
        </p:txBody>
      </p:sp>
      <p:sp>
        <p:nvSpPr>
          <p:cNvPr id="2" name="TextBox 1"/>
          <p:cNvSpPr txBox="1"/>
          <p:nvPr/>
        </p:nvSpPr>
        <p:spPr>
          <a:xfrm>
            <a:off x="941006" y="5558063"/>
            <a:ext cx="2203064" cy="400110"/>
          </a:xfrm>
          <a:prstGeom prst="rect">
            <a:avLst/>
          </a:prstGeom>
          <a:noFill/>
        </p:spPr>
        <p:txBody>
          <a:bodyPr wrap="square" lIns="91440" tIns="45720" rIns="91440" bIns="45720" rtlCol="0" anchor="t">
            <a:spAutoFit/>
          </a:bodyPr>
          <a:lstStyle/>
          <a:p>
            <a:r>
              <a:rPr lang="en-GB" sz="1000" b="1" dirty="0">
                <a:latin typeface="Open Sans"/>
              </a:rPr>
              <a:t>Fonte da imagem</a:t>
            </a:r>
            <a:r>
              <a:rPr lang="en-GB" sz="1000" dirty="0">
                <a:latin typeface="Open Sans"/>
              </a:rPr>
              <a:t>: Huang et al. 2020, </a:t>
            </a:r>
            <a:r>
              <a:rPr lang="en-GB" sz="1000" dirty="0">
                <a:latin typeface="Open Sans"/>
                <a:hlinkClick r:id="rId6"/>
              </a:rPr>
              <a:t>Imagem </a:t>
            </a:r>
            <a:r>
              <a:rPr lang="en-GB" sz="1000" dirty="0">
                <a:latin typeface="Open Sans"/>
              </a:rPr>
              <a:t>, </a:t>
            </a:r>
            <a:r>
              <a:rPr lang="sv-SE" sz="1000" dirty="0">
                <a:latin typeface="Open Sans"/>
              </a:rPr>
              <a:t>licenciado sob </a:t>
            </a:r>
            <a:r>
              <a:rPr lang="en-GB" sz="1000" dirty="0">
                <a:latin typeface="Open Sans"/>
                <a:hlinkClick r:id="rId7"/>
              </a:rPr>
              <a:t>CC-BY 3.0</a:t>
            </a:r>
            <a:endParaRPr lang="en-GB" sz="1000" dirty="0">
              <a:latin typeface="Open Sans"/>
            </a:endParaRPr>
          </a:p>
        </p:txBody>
      </p:sp>
      <p:sp>
        <p:nvSpPr>
          <p:cNvPr id="20" name="Oval 19">
            <a:extLst>
              <a:ext uri="{FF2B5EF4-FFF2-40B4-BE49-F238E27FC236}">
                <a16:creationId xmlns:a16="http://schemas.microsoft.com/office/drawing/2014/main" id="{01F051FF-92C5-854F-8845-AB454E3BF5C0}"/>
              </a:ext>
            </a:extLst>
          </p:cNvPr>
          <p:cNvSpPr/>
          <p:nvPr/>
        </p:nvSpPr>
        <p:spPr>
          <a:xfrm>
            <a:off x="8280331" y="58422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2_Slide13.mp3" descr="Track1_Lecture2_Slide13.mp3">
            <a:hlinkClick r:id="" action="ppaction://media"/>
            <a:extLst>
              <a:ext uri="{FF2B5EF4-FFF2-40B4-BE49-F238E27FC236}">
                <a16:creationId xmlns:a16="http://schemas.microsoft.com/office/drawing/2014/main" id="{4CC14D8E-E13F-CA43-9043-6B1FA984EA8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51696" y="674926"/>
            <a:ext cx="812800" cy="812800"/>
          </a:xfrm>
          <a:prstGeom prst="rect">
            <a:avLst/>
          </a:prstGeom>
        </p:spPr>
      </p:pic>
    </p:spTree>
    <p:extLst>
      <p:ext uri="{BB962C8B-B14F-4D97-AF65-F5344CB8AC3E}">
        <p14:creationId xmlns:p14="http://schemas.microsoft.com/office/powerpoint/2010/main" val="173296601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44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Nome do curso</a:t>
            </a:r>
            <a:endParaRPr lang="en-US"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Mini-palestra Objetivo de aprendizagem</a:t>
            </a:r>
            <a:endParaRPr lang="en-US"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dirty="0">
              <a:latin typeface="Open Sans" panose="020B0606030504020204" pitchFamily="34" charset="0"/>
              <a:ea typeface="Open Sans" panose="020B0606030504020204" pitchFamily="34" charset="0"/>
              <a:cs typeface="Open Sans" panose="020B0606030504020204" pitchFamily="34" charset="0"/>
            </a:endParaRPr>
          </a:p>
          <a:p>
            <a:br>
              <a:rPr lang="en-ZA" dirty="0"/>
            </a:br>
            <a:endParaRPr lang="en-US" dirty="0"/>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2931"/>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rPr>
              <a:t>Aula 2.2 Referências</a:t>
            </a:r>
          </a:p>
        </p:txBody>
      </p:sp>
      <p:sp>
        <p:nvSpPr>
          <p:cNvPr id="2" name="Rectangle 1"/>
          <p:cNvSpPr/>
          <p:nvPr/>
        </p:nvSpPr>
        <p:spPr>
          <a:xfrm>
            <a:off x="933868" y="1448053"/>
            <a:ext cx="9386720" cy="4770537"/>
          </a:xfrm>
          <a:prstGeom prst="rect">
            <a:avLst/>
          </a:prstGeom>
        </p:spPr>
        <p:txBody>
          <a:bodyPr wrap="square" lIns="91440" tIns="45720" rIns="91440" bIns="45720" anchor="t">
            <a:spAutoFit/>
          </a:bodyPr>
          <a:lstStyle/>
          <a:p>
            <a:r>
              <a:rPr lang="sv-SE" sz="1600" dirty="0">
                <a:latin typeface="Open Sans"/>
              </a:rPr>
              <a:t>Dalla Longa, F., Strikkers, T., Kober, T., van der Zwaan, B., 2018. Avançando na modelagem de acesso à energia com dados do sistema de informações geográficas. Environ Model Assess 23, 627-637. </a:t>
            </a:r>
            <a:r>
              <a:rPr lang="sv-SE" sz="1600" dirty="0">
                <a:latin typeface="Open Sans"/>
                <a:hlinkClick r:id="rId2"/>
              </a:rPr>
              <a:t>https://doi.org/10.1007/s10666-018-9627-1</a:t>
            </a:r>
            <a:endParaRPr lang="sv-SE" sz="1600" dirty="0">
              <a:latin typeface="Open Sans"/>
            </a:endParaRPr>
          </a:p>
          <a:p>
            <a:endParaRPr lang="sv-SE" sz="1600" dirty="0">
              <a:latin typeface="Open Sans"/>
            </a:endParaRPr>
          </a:p>
          <a:p>
            <a:r>
              <a:rPr lang="sv-SE" sz="1600" dirty="0">
                <a:latin typeface="Open Sans"/>
              </a:rPr>
              <a:t>Energypedia, 2021. Mini-redes [Documento WWW]. URL </a:t>
            </a:r>
            <a:r>
              <a:rPr lang="sv-SE" sz="1600" dirty="0">
                <a:latin typeface="Open Sans"/>
                <a:hlinkClick r:id="rId3"/>
              </a:rPr>
              <a:t>https://energypedia.info/wiki/Mini_Grids#Definition_and_Overview </a:t>
            </a:r>
            <a:r>
              <a:rPr lang="sv-SE" sz="1600" dirty="0">
                <a:latin typeface="Open Sans"/>
              </a:rPr>
              <a:t>(acedido em 2.13.21).</a:t>
            </a:r>
          </a:p>
          <a:p>
            <a:endParaRPr lang="sv-SE" sz="1600" dirty="0">
              <a:latin typeface="Open Sans"/>
            </a:endParaRPr>
          </a:p>
          <a:p>
            <a:r>
              <a:rPr lang="sv-SE" sz="1600" dirty="0">
                <a:latin typeface="Open Sans"/>
              </a:rPr>
              <a:t>Mentis, D., Howells, M., Rogner, H., Korkovelos, A., Arderne, C., Zepeda, E., Siyal, S., Taliotis, C., Bazilian, M., de Roo, A., Tanvez, Y., Oudalov, A., Scholtz, E., 2017. Lighting the World: a primeira aplicação de uma ferramenta de eletrificação espacial de fonte aberta (OnSSET) na África Subsariana. Environmental Research Letters 12, 085003. </a:t>
            </a:r>
            <a:r>
              <a:rPr lang="sv-SE" sz="1600" dirty="0">
                <a:latin typeface="Open Sans"/>
                <a:hlinkClick r:id="rId4"/>
              </a:rPr>
              <a:t>https://doi.org/10.1088/1748-9326/aa7b29</a:t>
            </a:r>
            <a:endParaRPr lang="sv-SE" sz="1600" dirty="0">
              <a:latin typeface="Open Sans"/>
            </a:endParaRPr>
          </a:p>
          <a:p>
            <a:endParaRPr lang="sv-SE" sz="1600" dirty="0">
              <a:latin typeface="Open Sans"/>
            </a:endParaRPr>
          </a:p>
          <a:p>
            <a:r>
              <a:rPr lang="sv-SE" sz="1600" dirty="0">
                <a:latin typeface="Open Sans"/>
              </a:rPr>
              <a:t>Mentis, D., Korkovelos, A., Sahlberg, A., Khavari, B., n.d. Palestra 1: Introdução à modelação geoespacial da eletrificação [Documento WWW]. Kit Didático OnSSET. URL </a:t>
            </a:r>
            <a:r>
              <a:rPr lang="sv-SE" sz="1600" dirty="0">
                <a:latin typeface="Open Sans"/>
                <a:hlinkClick r:id="rId5"/>
              </a:rPr>
              <a:t>https://onsset.github.io/teaching_kit/courses/modul</a:t>
            </a:r>
            <a:r>
              <a:rPr lang="sv-SE" sz="1600" dirty="0">
                <a:latin typeface="Open Sans"/>
              </a:rPr>
              <a:t>e_1/Lecture_1/ (acedido em 2.18.21).</a:t>
            </a:r>
          </a:p>
          <a:p>
            <a:endParaRPr lang="sv-SE" sz="1600" dirty="0">
              <a:effectLst/>
              <a:latin typeface="Open Sans"/>
            </a:endParaRPr>
          </a:p>
          <a:p>
            <a:r>
              <a:rPr lang="en-US" sz="1600" dirty="0">
                <a:latin typeface="Open Sans"/>
              </a:rPr>
              <a:t>Mentis, D., Andersson, M., Howells, M., Rogner, H., Siyal, S., Broad, O., Korkovelos, A., Bazilian, M., 2016. Os benefícios do planeamento geoespacial no acesso à energia - Um estudo de caso na Etiópia. Applied Geography 72, 1-13. </a:t>
            </a:r>
            <a:r>
              <a:rPr lang="en-US" sz="1600" dirty="0">
                <a:latin typeface="Open Sans"/>
                <a:hlinkClick r:id="rId6"/>
              </a:rPr>
              <a:t>https://doi.org/10.1016/j.apgeog.2016.04.009</a:t>
            </a:r>
            <a:endParaRPr lang="en-US" sz="1600" dirty="0">
              <a:latin typeface="Open Sans"/>
            </a:endParaRPr>
          </a:p>
          <a:p>
            <a:endParaRPr lang="sv-SE" sz="1600" dirty="0">
              <a:effectLst/>
              <a:latin typeface="Open Sans"/>
            </a:endParaRPr>
          </a:p>
        </p:txBody>
      </p:sp>
    </p:spTree>
    <p:extLst>
      <p:ext uri="{BB962C8B-B14F-4D97-AF65-F5344CB8AC3E}">
        <p14:creationId xmlns:p14="http://schemas.microsoft.com/office/powerpoint/2010/main" val="1491342558"/>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8353038"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Poderá a história lançar alguma luz sobre o roteiro para o ODS7?</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6156007"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2.3 Contexto histórico das mini-redes </a:t>
            </a:r>
          </a:p>
        </p:txBody>
      </p:sp>
      <p:sp>
        <p:nvSpPr>
          <p:cNvPr id="7" name="Rectangle 6"/>
          <p:cNvSpPr/>
          <p:nvPr/>
        </p:nvSpPr>
        <p:spPr>
          <a:xfrm>
            <a:off x="9836373" y="6102735"/>
            <a:ext cx="1915333" cy="307777"/>
          </a:xfrm>
          <a:prstGeom prst="rect">
            <a:avLst/>
          </a:prstGeom>
        </p:spPr>
        <p:txBody>
          <a:bodyPr wrap="none" lIns="91440" tIns="45720" rIns="91440" bIns="45720" anchor="t">
            <a:spAutoFit/>
          </a:bodyPr>
          <a:lstStyle/>
          <a:p>
            <a:r>
              <a:rPr lang="en-US" sz="1400" i="1" dirty="0">
                <a:latin typeface="Open Sans"/>
              </a:rPr>
              <a:t>Korkovelos et al. 2020</a:t>
            </a:r>
            <a:endParaRPr lang="en-GB" sz="1400" i="1" dirty="0">
              <a:latin typeface="Open Sans"/>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0987" y="1979047"/>
            <a:ext cx="6012235" cy="4010343"/>
          </a:xfrm>
          <a:prstGeom prst="rect">
            <a:avLst/>
          </a:prstGeom>
        </p:spPr>
      </p:pic>
      <p:sp>
        <p:nvSpPr>
          <p:cNvPr id="2" name="Rectangle 1"/>
          <p:cNvSpPr/>
          <p:nvPr/>
        </p:nvSpPr>
        <p:spPr>
          <a:xfrm>
            <a:off x="933159" y="6012035"/>
            <a:ext cx="6542216" cy="400110"/>
          </a:xfrm>
          <a:prstGeom prst="rect">
            <a:avLst/>
          </a:prstGeom>
        </p:spPr>
        <p:txBody>
          <a:bodyPr wrap="square" lIns="91440" tIns="45720" rIns="91440" bIns="45720" anchor="t">
            <a:spAutoFit/>
          </a:bodyPr>
          <a:lstStyle/>
          <a:p>
            <a:r>
              <a:rPr lang="en-GB" sz="1000" b="1" dirty="0">
                <a:latin typeface="Open Sans"/>
              </a:rPr>
              <a:t>Fonte da imagem: </a:t>
            </a:r>
            <a:r>
              <a:rPr lang="en-GB" sz="1000" dirty="0">
                <a:latin typeface="Open Sans"/>
              </a:rPr>
              <a:t>"Mini-rede solar fotovoltaica que alimenta uma bomba de água para uma aldeia rural no Níger. Selecionada para financiamento no quarto ciclo." por International Renewable Energy Agency (IRENA) está licenciada sob </a:t>
            </a:r>
            <a:r>
              <a:rPr lang="en-GB" sz="1000" dirty="0">
                <a:latin typeface="Open Sans"/>
                <a:hlinkClick r:id="rId6"/>
              </a:rPr>
              <a:t>CC BY-NC-ND 2.0</a:t>
            </a:r>
            <a:endParaRPr lang="en-GB" sz="1000" dirty="0">
              <a:latin typeface="Open Sans"/>
            </a:endParaRPr>
          </a:p>
        </p:txBody>
      </p:sp>
      <p:sp>
        <p:nvSpPr>
          <p:cNvPr id="11" name="Oval 10">
            <a:extLst>
              <a:ext uri="{FF2B5EF4-FFF2-40B4-BE49-F238E27FC236}">
                <a16:creationId xmlns:a16="http://schemas.microsoft.com/office/drawing/2014/main" id="{3FF80362-91DD-3B4E-BB6B-08AA23E1F25B}"/>
              </a:ext>
            </a:extLst>
          </p:cNvPr>
          <p:cNvSpPr/>
          <p:nvPr/>
        </p:nvSpPr>
        <p:spPr>
          <a:xfrm>
            <a:off x="6997610" y="2206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2_Slide15.mp3" descr="Track1_Lecture2_Slide15.mp3">
            <a:hlinkClick r:id="" action="ppaction://media"/>
            <a:extLst>
              <a:ext uri="{FF2B5EF4-FFF2-40B4-BE49-F238E27FC236}">
                <a16:creationId xmlns:a16="http://schemas.microsoft.com/office/drawing/2014/main" id="{A84B28FB-E7C4-BA46-A44B-D1E810746E1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068975" y="292002"/>
            <a:ext cx="812800" cy="812800"/>
          </a:xfrm>
          <a:prstGeom prst="rect">
            <a:avLst/>
          </a:prstGeom>
        </p:spPr>
      </p:pic>
    </p:spTree>
    <p:extLst>
      <p:ext uri="{BB962C8B-B14F-4D97-AF65-F5344CB8AC3E}">
        <p14:creationId xmlns:p14="http://schemas.microsoft.com/office/powerpoint/2010/main" val="13666139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53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Fases </a:t>
            </a:r>
            <a:r>
              <a:rPr lang="en-ZA" b="1" dirty="0">
                <a:latin typeface="Open Sans"/>
                <a:ea typeface="Open Sans" panose="020B0606030504020204" pitchFamily="34" charset="0"/>
                <a:cs typeface="Open Sans" panose="020B0606030504020204" pitchFamily="34" charset="0"/>
              </a:rPr>
              <a:t>históricas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da eletrificação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5929221" cy="138639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2.3 Contexto histórico das mini-redes</a:t>
            </a:r>
          </a:p>
        </p:txBody>
      </p:sp>
      <p:sp>
        <p:nvSpPr>
          <p:cNvPr id="13" name="Content Placeholder 12"/>
          <p:cNvSpPr txBox="1">
            <a:spLocks noGrp="1"/>
          </p:cNvSpPr>
          <p:nvPr>
            <p:ph idx="1"/>
          </p:nvPr>
        </p:nvSpPr>
        <p:spPr>
          <a:xfrm>
            <a:off x="838200" y="1825625"/>
            <a:ext cx="10515600" cy="2853089"/>
          </a:xfrm>
          <a:prstGeom prst="rect">
            <a:avLst/>
          </a:prstGeom>
          <a:noFill/>
        </p:spPr>
        <p:txBody>
          <a:bodyPr vert="horz" wrap="square" lIns="91440" tIns="45720" rIns="91440" bIns="45720" rtlCol="0" anchor="t">
            <a:spAutoFit/>
          </a:bodyPr>
          <a:lstStyle/>
          <a:p>
            <a:pPr>
              <a:lnSpc>
                <a:spcPct val="200000"/>
              </a:lnSpc>
            </a:pPr>
            <a:r>
              <a:rPr lang="en-GB" sz="2000" b="1" dirty="0">
                <a:latin typeface="Open Sans"/>
              </a:rPr>
              <a:t>Fase </a:t>
            </a:r>
            <a:r>
              <a:rPr lang="en-GB" sz="2000" dirty="0">
                <a:latin typeface="Open Sans"/>
              </a:rPr>
              <a:t>1-Projectos-piloto</a:t>
            </a:r>
            <a:endParaRPr lang="en-GB" sz="2000" dirty="0">
              <a:latin typeface="Open Sans"/>
              <a:cs typeface="Calibri"/>
            </a:endParaRPr>
          </a:p>
          <a:p>
            <a:pPr>
              <a:lnSpc>
                <a:spcPct val="200000"/>
              </a:lnSpc>
            </a:pPr>
            <a:r>
              <a:rPr lang="en-GB" sz="2000" b="1" dirty="0">
                <a:latin typeface="Open Sans"/>
              </a:rPr>
              <a:t>Fase 2 - </a:t>
            </a:r>
            <a:r>
              <a:rPr lang="en-GB" sz="2000" dirty="0">
                <a:latin typeface="Open Sans"/>
              </a:rPr>
              <a:t>Implantação </a:t>
            </a:r>
            <a:r>
              <a:rPr lang="en-GB" sz="2000" b="1" dirty="0">
                <a:latin typeface="Open Sans"/>
              </a:rPr>
              <a:t>tecnológica </a:t>
            </a:r>
            <a:endParaRPr lang="en-GB" sz="2000" dirty="0">
              <a:latin typeface="Open Sans"/>
              <a:cs typeface="Calibri"/>
            </a:endParaRPr>
          </a:p>
          <a:p>
            <a:pPr>
              <a:lnSpc>
                <a:spcPct val="200000"/>
              </a:lnSpc>
            </a:pPr>
            <a:r>
              <a:rPr lang="en-GB" sz="2000" b="1" dirty="0">
                <a:latin typeface="Open Sans"/>
              </a:rPr>
              <a:t>Fase 3 - </a:t>
            </a:r>
            <a:r>
              <a:rPr lang="en-GB" sz="2000" dirty="0" err="1">
                <a:latin typeface="Open Sans"/>
              </a:rPr>
              <a:t>Expansão</a:t>
            </a:r>
            <a:r>
              <a:rPr lang="en-GB" sz="2000" dirty="0">
                <a:latin typeface="Open Sans"/>
              </a:rPr>
              <a:t> </a:t>
            </a:r>
            <a:r>
              <a:rPr lang="en-GB" sz="2000" b="1" dirty="0" err="1">
                <a:latin typeface="Open Sans"/>
              </a:rPr>
              <a:t>econômica</a:t>
            </a:r>
            <a:r>
              <a:rPr lang="en-GB" sz="2000" b="1" dirty="0">
                <a:latin typeface="Open Sans"/>
              </a:rPr>
              <a:t> </a:t>
            </a:r>
            <a:endParaRPr lang="en-GB" sz="2000" dirty="0">
              <a:latin typeface="Open Sans"/>
              <a:cs typeface="Calibri"/>
            </a:endParaRPr>
          </a:p>
          <a:p>
            <a:pPr>
              <a:lnSpc>
                <a:spcPct val="200000"/>
              </a:lnSpc>
            </a:pPr>
            <a:r>
              <a:rPr lang="en-GB" sz="2000" b="1" dirty="0">
                <a:latin typeface="Open Sans"/>
              </a:rPr>
              <a:t>Fase 4 - </a:t>
            </a:r>
            <a:r>
              <a:rPr lang="en-GB" sz="2000" dirty="0">
                <a:latin typeface="Open Sans"/>
              </a:rPr>
              <a:t>Expansão </a:t>
            </a:r>
            <a:r>
              <a:rPr lang="en-GB" sz="2000" b="1" dirty="0">
                <a:latin typeface="Open Sans"/>
              </a:rPr>
              <a:t>social</a:t>
            </a:r>
            <a:endParaRPr lang="en-GB" sz="2000" dirty="0">
              <a:latin typeface="Open Sans"/>
              <a:cs typeface="Calibri"/>
            </a:endParaRPr>
          </a:p>
        </p:txBody>
      </p:sp>
      <p:sp>
        <p:nvSpPr>
          <p:cNvPr id="14" name="Rectangle 13"/>
          <p:cNvSpPr/>
          <p:nvPr/>
        </p:nvSpPr>
        <p:spPr>
          <a:xfrm>
            <a:off x="9790013" y="6090670"/>
            <a:ext cx="1953805" cy="307777"/>
          </a:xfrm>
          <a:prstGeom prst="rect">
            <a:avLst/>
          </a:prstGeom>
        </p:spPr>
        <p:txBody>
          <a:bodyPr wrap="none" lIns="91440" tIns="45720" rIns="91440" bIns="45720" anchor="t">
            <a:spAutoFit/>
          </a:bodyPr>
          <a:lstStyle/>
          <a:p>
            <a:r>
              <a:rPr lang="en-US" sz="1400" i="1" dirty="0">
                <a:latin typeface="Open Sans"/>
              </a:rPr>
              <a:t>Korkovelos et al., 2020</a:t>
            </a:r>
            <a:endParaRPr lang="en-GB" sz="1400" i="1" dirty="0">
              <a:latin typeface="Open Sans"/>
            </a:endParaRPr>
          </a:p>
        </p:txBody>
      </p:sp>
      <p:sp>
        <p:nvSpPr>
          <p:cNvPr id="6" name="Oval 5">
            <a:extLst>
              <a:ext uri="{FF2B5EF4-FFF2-40B4-BE49-F238E27FC236}">
                <a16:creationId xmlns:a16="http://schemas.microsoft.com/office/drawing/2014/main" id="{EA156049-3B35-BF4A-98C1-0A94326B3EF3}"/>
              </a:ext>
            </a:extLst>
          </p:cNvPr>
          <p:cNvSpPr/>
          <p:nvPr/>
        </p:nvSpPr>
        <p:spPr>
          <a:xfrm>
            <a:off x="6997610" y="2206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2_Slide16.mp3" descr="Track1_Lecture2_Slide16.mp3">
            <a:hlinkClick r:id="" action="ppaction://media"/>
            <a:extLst>
              <a:ext uri="{FF2B5EF4-FFF2-40B4-BE49-F238E27FC236}">
                <a16:creationId xmlns:a16="http://schemas.microsoft.com/office/drawing/2014/main" id="{6C5F3253-7736-4D48-AA30-A9D90D12B8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68975" y="291436"/>
            <a:ext cx="812800" cy="812800"/>
          </a:xfrm>
          <a:prstGeom prst="rect">
            <a:avLst/>
          </a:prstGeom>
        </p:spPr>
      </p:pic>
    </p:spTree>
    <p:extLst>
      <p:ext uri="{BB962C8B-B14F-4D97-AF65-F5344CB8AC3E}">
        <p14:creationId xmlns:p14="http://schemas.microsoft.com/office/powerpoint/2010/main" val="9648915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08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A "última milha"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73846" y="4640"/>
            <a:ext cx="592596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2.3 Contexto histórico das mini-redes  </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46" y="1983738"/>
            <a:ext cx="4113200" cy="3693708"/>
          </a:xfrm>
          <a:prstGeom prst="rect">
            <a:avLst/>
          </a:prstGeom>
        </p:spPr>
      </p:pic>
      <p:sp>
        <p:nvSpPr>
          <p:cNvPr id="11" name="Rectangle 10"/>
          <p:cNvSpPr/>
          <p:nvPr/>
        </p:nvSpPr>
        <p:spPr>
          <a:xfrm>
            <a:off x="5295266" y="1975962"/>
            <a:ext cx="2735195" cy="1200329"/>
          </a:xfrm>
          <a:prstGeom prst="rect">
            <a:avLst/>
          </a:prstGeom>
        </p:spPr>
        <p:txBody>
          <a:bodyPr wrap="square" lIns="91440" tIns="45720" rIns="91440" bIns="45720" anchor="t">
            <a:spAutoFit/>
          </a:bodyPr>
          <a:lstStyle/>
          <a:p>
            <a:r>
              <a:rPr lang="en-US" dirty="0">
                <a:latin typeface="Open Sans"/>
              </a:rPr>
              <a:t>Desenvolvimento do sistema de energia eléctrica na Pensilvânia entre 1900 e 1930</a:t>
            </a:r>
            <a:endParaRPr lang="en-GB" dirty="0">
              <a:latin typeface="Open Sans"/>
            </a:endParaRPr>
          </a:p>
        </p:txBody>
      </p:sp>
      <p:sp>
        <p:nvSpPr>
          <p:cNvPr id="12" name="Rectangle 11"/>
          <p:cNvSpPr/>
          <p:nvPr/>
        </p:nvSpPr>
        <p:spPr>
          <a:xfrm>
            <a:off x="10205069" y="6099066"/>
            <a:ext cx="1525802" cy="307777"/>
          </a:xfrm>
          <a:prstGeom prst="rect">
            <a:avLst/>
          </a:prstGeom>
        </p:spPr>
        <p:txBody>
          <a:bodyPr wrap="none" lIns="91440" tIns="45720" rIns="91440" bIns="45720" anchor="t">
            <a:spAutoFit/>
          </a:bodyPr>
          <a:lstStyle/>
          <a:p>
            <a:r>
              <a:rPr lang="sv-SE" sz="1400" i="1" dirty="0">
                <a:latin typeface="Open Sans"/>
              </a:rPr>
              <a:t>Korkovelos, 2020</a:t>
            </a:r>
            <a:endParaRPr lang="en-GB" sz="1400" i="1" dirty="0">
              <a:latin typeface="Open Sans"/>
            </a:endParaRPr>
          </a:p>
        </p:txBody>
      </p:sp>
      <p:sp>
        <p:nvSpPr>
          <p:cNvPr id="2" name="Rectangle 1"/>
          <p:cNvSpPr/>
          <p:nvPr/>
        </p:nvSpPr>
        <p:spPr>
          <a:xfrm>
            <a:off x="950180" y="5736212"/>
            <a:ext cx="3591048" cy="246221"/>
          </a:xfrm>
          <a:prstGeom prst="rect">
            <a:avLst/>
          </a:prstGeom>
        </p:spPr>
        <p:txBody>
          <a:bodyPr wrap="none" lIns="91440" tIns="45720" rIns="91440" bIns="45720" anchor="t">
            <a:spAutoFit/>
          </a:bodyPr>
          <a:lstStyle/>
          <a:p>
            <a:r>
              <a:rPr lang="sv-SE" sz="1000" b="1" dirty="0">
                <a:latin typeface="Open Sans"/>
              </a:rPr>
              <a:t>Fonte da imagem: </a:t>
            </a:r>
            <a:r>
              <a:rPr lang="sv-SE" sz="1000" dirty="0">
                <a:latin typeface="Open Sans"/>
              </a:rPr>
              <a:t>Korkovelos et al., 2020, </a:t>
            </a:r>
            <a:r>
              <a:rPr lang="sv-SE" sz="1000" dirty="0">
                <a:latin typeface="Open Sans"/>
                <a:hlinkClick r:id="rId6"/>
              </a:rPr>
              <a:t>Imagem</a:t>
            </a:r>
            <a:r>
              <a:rPr lang="sv-SE" sz="1000" dirty="0">
                <a:latin typeface="Open Sans"/>
              </a:rPr>
              <a:t>, licenciado sob </a:t>
            </a:r>
            <a:r>
              <a:rPr lang="sv-SE" sz="1000" dirty="0">
                <a:latin typeface="Open Sans"/>
                <a:hlinkClick r:id="rId7"/>
              </a:rPr>
              <a:t>CC-BY 4.0</a:t>
            </a:r>
            <a:endParaRPr lang="en-GB" sz="1000" dirty="0">
              <a:latin typeface="Open Sans"/>
            </a:endParaRPr>
          </a:p>
        </p:txBody>
      </p:sp>
      <p:sp>
        <p:nvSpPr>
          <p:cNvPr id="13" name="Oval 12">
            <a:extLst>
              <a:ext uri="{FF2B5EF4-FFF2-40B4-BE49-F238E27FC236}">
                <a16:creationId xmlns:a16="http://schemas.microsoft.com/office/drawing/2014/main" id="{E9DD1FBF-44E5-5E48-8E39-D9DB819E1330}"/>
              </a:ext>
            </a:extLst>
          </p:cNvPr>
          <p:cNvSpPr/>
          <p:nvPr/>
        </p:nvSpPr>
        <p:spPr>
          <a:xfrm>
            <a:off x="6997610" y="2206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2_Slide17.mp3" descr="Track1_Lecture2_Slide17.mp3">
            <a:hlinkClick r:id="" action="ppaction://media"/>
            <a:extLst>
              <a:ext uri="{FF2B5EF4-FFF2-40B4-BE49-F238E27FC236}">
                <a16:creationId xmlns:a16="http://schemas.microsoft.com/office/drawing/2014/main" id="{7973906F-42A2-294F-991F-E00C3DD10A1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066342" y="292002"/>
            <a:ext cx="812800" cy="812800"/>
          </a:xfrm>
          <a:prstGeom prst="rect">
            <a:avLst/>
          </a:prstGeom>
        </p:spPr>
      </p:pic>
    </p:spTree>
    <p:extLst>
      <p:ext uri="{BB962C8B-B14F-4D97-AF65-F5344CB8AC3E}">
        <p14:creationId xmlns:p14="http://schemas.microsoft.com/office/powerpoint/2010/main" val="340393587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50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55295"/>
            <a:ext cx="6217920" cy="400110"/>
          </a:xfrm>
          <a:prstGeom prst="rect">
            <a:avLst/>
          </a:prstGeom>
        </p:spPr>
        <p:txBody>
          <a:bodyPr wrap="square" lIns="91440" tIns="45720" rIns="91440" bIns="45720" anchor="t">
            <a:spAutoFit/>
          </a:bodyPr>
          <a:lstStyle/>
          <a:p>
            <a:pPr>
              <a:spcAft>
                <a:spcPts val="1200"/>
              </a:spcAft>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Passar para opções sustentáveis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019"/>
            <a:ext cx="5962472" cy="140371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2.3 Contexto histórico das mini-redes</a:t>
            </a:r>
          </a:p>
        </p:txBody>
      </p:sp>
      <p:sp>
        <p:nvSpPr>
          <p:cNvPr id="5" name="Rectangle 4"/>
          <p:cNvSpPr/>
          <p:nvPr/>
        </p:nvSpPr>
        <p:spPr>
          <a:xfrm>
            <a:off x="7732027" y="2831922"/>
            <a:ext cx="3046100" cy="1938992"/>
          </a:xfrm>
          <a:prstGeom prst="rect">
            <a:avLst/>
          </a:prstGeom>
        </p:spPr>
        <p:txBody>
          <a:bodyPr wrap="square" lIns="91440" tIns="45720" rIns="91440" bIns="45720" anchor="t">
            <a:spAutoFit/>
          </a:bodyPr>
          <a:lstStyle/>
          <a:p>
            <a:r>
              <a:rPr lang="en-US" sz="2000" dirty="0">
                <a:latin typeface="Open Sans" panose="020B0606030504020204"/>
              </a:rPr>
              <a:t>População electrificada no Malawi em 2018: ~11%</a:t>
            </a:r>
          </a:p>
          <a:p>
            <a:endParaRPr lang="en-US" sz="2000" dirty="0">
              <a:latin typeface="Open Sans" panose="020B0606030504020204"/>
            </a:endParaRPr>
          </a:p>
          <a:p>
            <a:r>
              <a:rPr lang="en-US" sz="2000" dirty="0">
                <a:latin typeface="Open Sans" panose="020B0606030504020204"/>
              </a:rPr>
              <a:t>As povoações rurais estão localizadas longe da rede central. </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8723" y="1760215"/>
            <a:ext cx="3068623" cy="4283674"/>
          </a:xfrm>
          <a:prstGeom prst="rect">
            <a:avLst/>
          </a:prstGeom>
        </p:spPr>
      </p:pic>
      <p:sp>
        <p:nvSpPr>
          <p:cNvPr id="11" name="Rectangle 10"/>
          <p:cNvSpPr/>
          <p:nvPr/>
        </p:nvSpPr>
        <p:spPr>
          <a:xfrm>
            <a:off x="8365144" y="6098318"/>
            <a:ext cx="3383106" cy="307777"/>
          </a:xfrm>
          <a:prstGeom prst="rect">
            <a:avLst/>
          </a:prstGeom>
        </p:spPr>
        <p:txBody>
          <a:bodyPr wrap="none" lIns="91440" tIns="45720" rIns="91440" bIns="45720" anchor="t">
            <a:spAutoFit/>
          </a:bodyPr>
          <a:lstStyle/>
          <a:p>
            <a:r>
              <a:rPr lang="sv-SE" sz="1400" i="1" dirty="0">
                <a:latin typeface="Open Sans"/>
              </a:rPr>
              <a:t>Korkovelos, 2020, Korkovelos et al., 2019</a:t>
            </a:r>
            <a:endParaRPr lang="en-GB" sz="1400" i="1" dirty="0">
              <a:latin typeface="Open Sans"/>
            </a:endParaRPr>
          </a:p>
        </p:txBody>
      </p:sp>
      <p:sp>
        <p:nvSpPr>
          <p:cNvPr id="7" name="Rectangle 6"/>
          <p:cNvSpPr/>
          <p:nvPr/>
        </p:nvSpPr>
        <p:spPr>
          <a:xfrm>
            <a:off x="4524410" y="5965484"/>
            <a:ext cx="2903190" cy="400110"/>
          </a:xfrm>
          <a:prstGeom prst="rect">
            <a:avLst/>
          </a:prstGeom>
        </p:spPr>
        <p:txBody>
          <a:bodyPr wrap="square" lIns="91440" tIns="45720" rIns="91440" bIns="45720" anchor="t">
            <a:spAutoFit/>
          </a:bodyPr>
          <a:lstStyle/>
          <a:p>
            <a:r>
              <a:rPr lang="sv-SE" sz="1000" b="1" dirty="0">
                <a:latin typeface="Open Sans"/>
                <a:cs typeface="Arial"/>
              </a:rPr>
              <a:t>Fonte da imagem: </a:t>
            </a:r>
            <a:r>
              <a:rPr lang="sv-SE" sz="1000" dirty="0">
                <a:latin typeface="Open Sans"/>
                <a:cs typeface="Arial"/>
              </a:rPr>
              <a:t>Korkovelos et al.,</a:t>
            </a:r>
            <a:r>
              <a:rPr lang="sv-SE" sz="1000" dirty="0">
                <a:latin typeface="Open Sans"/>
                <a:cs typeface="Arial"/>
                <a:hlinkClick r:id="rId6"/>
              </a:rPr>
              <a:t>imagem </a:t>
            </a:r>
            <a:r>
              <a:rPr lang="sv-SE" sz="1000" dirty="0">
                <a:latin typeface="Open Sans"/>
                <a:cs typeface="Arial"/>
              </a:rPr>
              <a:t>2019 licenciada sob </a:t>
            </a:r>
            <a:r>
              <a:rPr lang="sv-SE" sz="1000" dirty="0">
                <a:latin typeface="Open Sans"/>
                <a:cs typeface="Arial"/>
                <a:hlinkClick r:id="rId7"/>
              </a:rPr>
              <a:t>CC-BY 4.0</a:t>
            </a:r>
            <a:endParaRPr lang="en-GB" sz="1000" dirty="0">
              <a:latin typeface="Open Sans"/>
              <a:cs typeface="Arial"/>
            </a:endParaRPr>
          </a:p>
        </p:txBody>
      </p:sp>
      <p:sp>
        <p:nvSpPr>
          <p:cNvPr id="12" name="Oval 11">
            <a:extLst>
              <a:ext uri="{FF2B5EF4-FFF2-40B4-BE49-F238E27FC236}">
                <a16:creationId xmlns:a16="http://schemas.microsoft.com/office/drawing/2014/main" id="{49DB14B1-FF61-E14B-A8AC-17FD8099BF47}"/>
              </a:ext>
            </a:extLst>
          </p:cNvPr>
          <p:cNvSpPr/>
          <p:nvPr/>
        </p:nvSpPr>
        <p:spPr>
          <a:xfrm>
            <a:off x="6997610" y="2206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2_Slide18.mp3" descr="Track1_Lecture2_Slide18.mp3">
            <a:hlinkClick r:id="" action="ppaction://media"/>
            <a:extLst>
              <a:ext uri="{FF2B5EF4-FFF2-40B4-BE49-F238E27FC236}">
                <a16:creationId xmlns:a16="http://schemas.microsoft.com/office/drawing/2014/main" id="{F84B97E7-36A1-C54C-BA36-99C8023058D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068975" y="291436"/>
            <a:ext cx="812800" cy="812800"/>
          </a:xfrm>
          <a:prstGeom prst="rect">
            <a:avLst/>
          </a:prstGeom>
        </p:spPr>
      </p:pic>
    </p:spTree>
    <p:extLst>
      <p:ext uri="{BB962C8B-B14F-4D97-AF65-F5344CB8AC3E}">
        <p14:creationId xmlns:p14="http://schemas.microsoft.com/office/powerpoint/2010/main" val="326076522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65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900945" y="1389619"/>
            <a:ext cx="6217920" cy="400110"/>
          </a:xfrm>
          <a:prstGeom prst="rect">
            <a:avLst/>
          </a:prstGeom>
        </p:spPr>
        <p:txBody>
          <a:bodyPr wrap="square" lIns="91440" tIns="45720" rIns="91440" bIns="45720" anchor="t">
            <a:spAutoFit/>
          </a:bodyPr>
          <a:lstStyle/>
          <a:p>
            <a:pPr>
              <a:spcAft>
                <a:spcPts val="1200"/>
              </a:spcAft>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Que lições podemos tirar da história?</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00583" y="4640"/>
            <a:ext cx="6025662"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2.3 Contexto histórico das mini-redes  </a:t>
            </a:r>
          </a:p>
        </p:txBody>
      </p:sp>
      <p:sp>
        <p:nvSpPr>
          <p:cNvPr id="4" name="Content Placeholder 3"/>
          <p:cNvSpPr>
            <a:spLocks noGrp="1"/>
          </p:cNvSpPr>
          <p:nvPr>
            <p:ph idx="1"/>
          </p:nvPr>
        </p:nvSpPr>
        <p:spPr>
          <a:xfrm>
            <a:off x="887215" y="1934198"/>
            <a:ext cx="8293768" cy="3636712"/>
          </a:xfrm>
        </p:spPr>
        <p:txBody>
          <a:bodyPr vert="horz" lIns="91440" tIns="45720" rIns="91440" bIns="45720" rtlCol="0" anchor="t">
            <a:normAutofit/>
          </a:bodyPr>
          <a:lstStyle/>
          <a:p>
            <a:r>
              <a:rPr lang="en-GB" sz="2000" b="1" dirty="0">
                <a:latin typeface="Open Sans" panose="020B0606030504020204"/>
              </a:rPr>
              <a:t>Lição 1 </a:t>
            </a:r>
            <a:r>
              <a:rPr lang="en-GB" sz="2000" dirty="0">
                <a:latin typeface="Open Sans" panose="020B0606030504020204"/>
              </a:rPr>
              <a:t>- Aproveitar os recursos locais disponíveis</a:t>
            </a:r>
          </a:p>
          <a:p>
            <a:r>
              <a:rPr lang="en-GB" sz="2000" b="1" dirty="0">
                <a:latin typeface="Open Sans" panose="020B0606030504020204"/>
              </a:rPr>
              <a:t>Aula 2 </a:t>
            </a:r>
            <a:r>
              <a:rPr lang="en-GB" sz="2000" dirty="0">
                <a:latin typeface="Open Sans" panose="020B0606030504020204"/>
              </a:rPr>
              <a:t>- </a:t>
            </a:r>
            <a:r>
              <a:rPr lang="en-GB" sz="2000" dirty="0" err="1">
                <a:latin typeface="Open Sans" panose="020B0606030504020204"/>
              </a:rPr>
              <a:t>Rentabilidade</a:t>
            </a:r>
            <a:r>
              <a:rPr lang="en-GB" sz="2000" dirty="0">
                <a:latin typeface="Open Sans" panose="020B0606030504020204"/>
              </a:rPr>
              <a:t> </a:t>
            </a:r>
            <a:r>
              <a:rPr lang="en-GB" sz="2000" dirty="0" err="1">
                <a:latin typeface="Open Sans" panose="020B0606030504020204"/>
              </a:rPr>
              <a:t>econômica</a:t>
            </a:r>
            <a:endParaRPr lang="en-GB" sz="2000" dirty="0">
              <a:latin typeface="Open Sans" panose="020B0606030504020204"/>
            </a:endParaRPr>
          </a:p>
          <a:p>
            <a:r>
              <a:rPr lang="en-GB" sz="2000" b="1" dirty="0">
                <a:latin typeface="Open Sans" panose="020B0606030504020204"/>
              </a:rPr>
              <a:t>Lição 3 </a:t>
            </a:r>
            <a:r>
              <a:rPr lang="en-GB" sz="2000" dirty="0">
                <a:latin typeface="Open Sans" panose="020B0606030504020204"/>
              </a:rPr>
              <a:t>- Participação da comunidade </a:t>
            </a:r>
          </a:p>
          <a:p>
            <a:r>
              <a:rPr lang="en-GB" sz="2000" b="1" dirty="0">
                <a:latin typeface="Open Sans" panose="020B0606030504020204"/>
              </a:rPr>
              <a:t>Lição 4 </a:t>
            </a:r>
            <a:r>
              <a:rPr lang="en-GB" sz="2000" dirty="0">
                <a:latin typeface="Open Sans" panose="020B0606030504020204"/>
              </a:rPr>
              <a:t>- Determinação política e regulamentação</a:t>
            </a:r>
          </a:p>
          <a:p>
            <a:pPr marL="0" indent="0">
              <a:buNone/>
            </a:pPr>
            <a:endParaRPr lang="en-GB" sz="2000" dirty="0">
              <a:latin typeface="Open Sans"/>
              <a:cs typeface="Calibri"/>
            </a:endParaRPr>
          </a:p>
        </p:txBody>
      </p:sp>
      <p:sp>
        <p:nvSpPr>
          <p:cNvPr id="10" name="Rectangle 9"/>
          <p:cNvSpPr/>
          <p:nvPr/>
        </p:nvSpPr>
        <p:spPr>
          <a:xfrm>
            <a:off x="10234789" y="6100829"/>
            <a:ext cx="1525802" cy="307777"/>
          </a:xfrm>
          <a:prstGeom prst="rect">
            <a:avLst/>
          </a:prstGeom>
        </p:spPr>
        <p:txBody>
          <a:bodyPr wrap="none" lIns="91440" tIns="45720" rIns="91440" bIns="45720" anchor="t">
            <a:spAutoFit/>
          </a:bodyPr>
          <a:lstStyle/>
          <a:p>
            <a:r>
              <a:rPr lang="sv-SE" sz="1400" i="1" dirty="0">
                <a:latin typeface="Open Sans"/>
              </a:rPr>
              <a:t>Korkovelos, 2020</a:t>
            </a:r>
            <a:endParaRPr lang="en-GB" sz="1400" i="1" dirty="0">
              <a:latin typeface="Open Sans"/>
            </a:endParaRPr>
          </a:p>
        </p:txBody>
      </p:sp>
      <p:sp>
        <p:nvSpPr>
          <p:cNvPr id="6" name="Oval 5">
            <a:extLst>
              <a:ext uri="{FF2B5EF4-FFF2-40B4-BE49-F238E27FC236}">
                <a16:creationId xmlns:a16="http://schemas.microsoft.com/office/drawing/2014/main" id="{8A6EDCD5-0D45-0F45-A6FB-215152C5056A}"/>
              </a:ext>
            </a:extLst>
          </p:cNvPr>
          <p:cNvSpPr/>
          <p:nvPr/>
        </p:nvSpPr>
        <p:spPr>
          <a:xfrm>
            <a:off x="6997610" y="2206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2_Slide19.mp3" descr="Track1_Lecture2_Slide19.mp3">
            <a:hlinkClick r:id="" action="ppaction://media"/>
            <a:extLst>
              <a:ext uri="{FF2B5EF4-FFF2-40B4-BE49-F238E27FC236}">
                <a16:creationId xmlns:a16="http://schemas.microsoft.com/office/drawing/2014/main" id="{2AA92793-E081-E842-A12E-B159F2060E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68975" y="292002"/>
            <a:ext cx="812800" cy="812800"/>
          </a:xfrm>
          <a:prstGeom prst="rect">
            <a:avLst/>
          </a:prstGeom>
        </p:spPr>
      </p:pic>
    </p:spTree>
    <p:extLst>
      <p:ext uri="{BB962C8B-B14F-4D97-AF65-F5344CB8AC3E}">
        <p14:creationId xmlns:p14="http://schemas.microsoft.com/office/powerpoint/2010/main" val="235098128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97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Nome do curso</a:t>
            </a:r>
            <a:endParaRPr lang="en-US"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1044005" y="1818917"/>
            <a:ext cx="6217920" cy="1077218"/>
          </a:xfrm>
          <a:prstGeom prst="rect">
            <a:avLst/>
          </a:prstGeom>
        </p:spPr>
        <p:txBody>
          <a:bodyPr wrap="square" lIns="91440" tIns="45720" rIns="91440" bIns="45720" anchor="t">
            <a:spAutoFit/>
          </a:bodyPr>
          <a:lstStyle/>
          <a:p>
            <a:pPr>
              <a:spcAft>
                <a:spcPts val="1200"/>
              </a:spcAft>
            </a:pPr>
            <a:endParaRPr lang="en-ZA" b="1" dirty="0">
              <a:latin typeface="Open Sans" panose="020B0606030504020204" pitchFamily="34" charset="0"/>
              <a:ea typeface="Open Sans" panose="020B0606030504020204" pitchFamily="34" charset="0"/>
              <a:cs typeface="Open Sans" panose="020B0606030504020204" pitchFamily="34" charset="0"/>
            </a:endParaRPr>
          </a:p>
          <a:p>
            <a:br>
              <a:rPr lang="en-ZA" dirty="0"/>
            </a:br>
            <a:endParaRPr lang="en-US" dirty="0"/>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335319"/>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pt-BR" sz="4400" dirty="0">
                <a:latin typeface="Open Sans"/>
              </a:rPr>
              <a:t>Resultados esperados da aprendizagem</a:t>
            </a:r>
          </a:p>
        </p:txBody>
      </p:sp>
      <p:sp>
        <p:nvSpPr>
          <p:cNvPr id="14" name="Content Placeholder 13">
            <a:extLst>
              <a:ext uri="{FF2B5EF4-FFF2-40B4-BE49-F238E27FC236}">
                <a16:creationId xmlns:a16="http://schemas.microsoft.com/office/drawing/2014/main" id="{D2B48615-9B59-FC42-8A1C-39AC6AD2B38A}"/>
              </a:ext>
            </a:extLst>
          </p:cNvPr>
          <p:cNvSpPr txBox="1">
            <a:spLocks/>
          </p:cNvSpPr>
          <p:nvPr/>
        </p:nvSpPr>
        <p:spPr>
          <a:xfrm>
            <a:off x="887215" y="2150297"/>
            <a:ext cx="5007501" cy="272412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AutoNum type="arabicPeriod"/>
            </a:pPr>
            <a:r>
              <a:rPr lang="en-US" sz="2000" dirty="0">
                <a:latin typeface="Open Sans"/>
                <a:ea typeface="+mn-lt"/>
                <a:cs typeface="+mn-lt"/>
              </a:rPr>
              <a:t>REA1: Descrever a situação do acesso à energia no mundo.</a:t>
            </a:r>
          </a:p>
          <a:p>
            <a:pPr marL="342900" indent="-342900" algn="l">
              <a:buAutoNum type="arabicPeriod"/>
            </a:pPr>
            <a:r>
              <a:rPr lang="en-US" sz="2000" dirty="0">
                <a:latin typeface="Open Sans"/>
                <a:ea typeface="+mn-lt"/>
                <a:cs typeface="+mn-lt"/>
              </a:rPr>
              <a:t>REA2: Listar as opções tecnológicas para a eletrificação.</a:t>
            </a:r>
          </a:p>
          <a:p>
            <a:pPr marL="342900" indent="-342900" algn="l">
              <a:buAutoNum type="arabicPeriod"/>
            </a:pPr>
            <a:r>
              <a:rPr lang="en-US" sz="2000" dirty="0">
                <a:latin typeface="Open Sans"/>
                <a:ea typeface="+mn-lt"/>
                <a:cs typeface="+mn-lt"/>
              </a:rPr>
              <a:t>REA3: Descrever o contexto histórico das mini-redes.</a:t>
            </a:r>
          </a:p>
          <a:p>
            <a:pPr marL="342900" indent="-342900" algn="l">
              <a:buAutoNum type="arabicPeriod"/>
            </a:pPr>
            <a:r>
              <a:rPr lang="en-US" sz="2000" dirty="0">
                <a:latin typeface="Open Sans"/>
                <a:ea typeface="+mn-lt"/>
                <a:cs typeface="+mn-lt"/>
              </a:rPr>
              <a:t>REA4: Extrair resultados da Plataforma Global de Eletrificação</a:t>
            </a:r>
          </a:p>
          <a:p>
            <a:pPr algn="l">
              <a:lnSpc>
                <a:spcPct val="100000"/>
              </a:lnSpc>
            </a:pPr>
            <a:endParaRPr lang="en-GB" sz="1600" dirty="0"/>
          </a:p>
        </p:txBody>
      </p:sp>
      <p:sp>
        <p:nvSpPr>
          <p:cNvPr id="6" name="Rectangle 5">
            <a:extLst>
              <a:ext uri="{FF2B5EF4-FFF2-40B4-BE49-F238E27FC236}">
                <a16:creationId xmlns:a16="http://schemas.microsoft.com/office/drawing/2014/main" id="{20E7C9F4-C39A-42AD-AAC3-76FBE09D7CC1}"/>
              </a:ext>
            </a:extLst>
          </p:cNvPr>
          <p:cNvSpPr/>
          <p:nvPr/>
        </p:nvSpPr>
        <p:spPr>
          <a:xfrm>
            <a:off x="887214" y="1689794"/>
            <a:ext cx="6217920"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No final da aula, será capaz de</a:t>
            </a:r>
          </a:p>
        </p:txBody>
      </p:sp>
      <p:sp>
        <p:nvSpPr>
          <p:cNvPr id="7" name="Oval 6">
            <a:extLst>
              <a:ext uri="{FF2B5EF4-FFF2-40B4-BE49-F238E27FC236}">
                <a16:creationId xmlns:a16="http://schemas.microsoft.com/office/drawing/2014/main" id="{A8024930-E02D-5C4D-8578-D823F4A14CA7}"/>
              </a:ext>
            </a:extLst>
          </p:cNvPr>
          <p:cNvSpPr/>
          <p:nvPr/>
        </p:nvSpPr>
        <p:spPr>
          <a:xfrm>
            <a:off x="6705765" y="105972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2_Slide2.mp3" descr="Track1_Lecture2_Slide2.mp3">
            <a:hlinkClick r:id="" action="ppaction://media"/>
            <a:extLst>
              <a:ext uri="{FF2B5EF4-FFF2-40B4-BE49-F238E27FC236}">
                <a16:creationId xmlns:a16="http://schemas.microsoft.com/office/drawing/2014/main" id="{05AC059A-80B2-B741-A55A-28CA2BA6B9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86434" y="1131090"/>
            <a:ext cx="812800" cy="812800"/>
          </a:xfrm>
          <a:prstGeom prst="rect">
            <a:avLst/>
          </a:prstGeom>
        </p:spPr>
      </p:pic>
    </p:spTree>
    <p:extLst>
      <p:ext uri="{BB962C8B-B14F-4D97-AF65-F5344CB8AC3E}">
        <p14:creationId xmlns:p14="http://schemas.microsoft.com/office/powerpoint/2010/main" val="42330181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6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Nome do curso</a:t>
            </a:r>
            <a:endParaRPr lang="en-US"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dirty="0">
              <a:latin typeface="Open Sans" panose="020B0606030504020204" pitchFamily="34" charset="0"/>
              <a:ea typeface="Open Sans" panose="020B0606030504020204" pitchFamily="34" charset="0"/>
              <a:cs typeface="Open Sans" panose="020B0606030504020204" pitchFamily="34" charset="0"/>
            </a:endParaRPr>
          </a:p>
          <a:p>
            <a:br>
              <a:rPr lang="en-ZA" dirty="0"/>
            </a:br>
            <a:endParaRPr lang="en-US" dirty="0"/>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6274"/>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Aula 2.3 Referências</a:t>
            </a:r>
          </a:p>
        </p:txBody>
      </p:sp>
      <p:sp>
        <p:nvSpPr>
          <p:cNvPr id="3" name="Rectangle 2"/>
          <p:cNvSpPr/>
          <p:nvPr/>
        </p:nvSpPr>
        <p:spPr>
          <a:xfrm>
            <a:off x="933868" y="1460247"/>
            <a:ext cx="5306936" cy="3785652"/>
          </a:xfrm>
          <a:prstGeom prst="rect">
            <a:avLst/>
          </a:prstGeom>
        </p:spPr>
        <p:txBody>
          <a:bodyPr wrap="square" lIns="91440" tIns="45720" rIns="91440" bIns="45720" anchor="t">
            <a:spAutoFit/>
          </a:bodyPr>
          <a:lstStyle/>
          <a:p>
            <a:r>
              <a:rPr lang="en-US" sz="1600" dirty="0">
                <a:latin typeface="Open Sans"/>
              </a:rPr>
              <a:t>Korkovelos, A., 2020. Avanço do estado da modelação geoespacial da eletrificação: Novos dados, métodos, aplicações, perspectivas de investimento em eletrificação. </a:t>
            </a:r>
            <a:r>
              <a:rPr lang="en-US" sz="1600" dirty="0">
                <a:latin typeface="Open Sans"/>
                <a:ea typeface="+mn-lt"/>
                <a:cs typeface="+mn-lt"/>
                <a:hlinkClick r:id="rId2"/>
              </a:rPr>
              <a:t>http://kth.</a:t>
            </a:r>
            <a:r>
              <a:rPr lang="en-US" sz="1600" dirty="0">
                <a:latin typeface="Open Sans"/>
                <a:ea typeface="+mn-lt"/>
                <a:cs typeface="+mn-lt"/>
              </a:rPr>
              <a:t>diva-portal.org/smash/get/diva2:1431484/FULLTEXT01.pdf </a:t>
            </a:r>
            <a:endParaRPr lang="en-US" sz="1600" dirty="0">
              <a:latin typeface="Open Sans"/>
            </a:endParaRPr>
          </a:p>
          <a:p>
            <a:endParaRPr lang="en-US" sz="1600" dirty="0">
              <a:latin typeface="Open Sans"/>
            </a:endParaRPr>
          </a:p>
          <a:p>
            <a:r>
              <a:rPr lang="en-US" sz="1600" dirty="0">
                <a:latin typeface="Open Sans"/>
              </a:rPr>
              <a:t>Korkovelos, A., Khavari, B., Sahlberg, A., Howells, M., Arderne, C., 2019. O papel dos dados de acesso aberto no planeamento da eletrificação geoespacial e na concretização do ODS7. Um estudo de caso baseado no OnSSET para o Malawi. Energias 12, 1395. </a:t>
            </a:r>
            <a:r>
              <a:rPr lang="en-US" sz="1600" dirty="0">
                <a:latin typeface="Open Sans"/>
                <a:hlinkClick r:id="rId3"/>
              </a:rPr>
              <a:t>https://doi.org/10.3390/en12071395</a:t>
            </a:r>
            <a:endParaRPr lang="en-US" sz="1600" dirty="0">
              <a:latin typeface="Open Sans"/>
            </a:endParaRPr>
          </a:p>
          <a:p>
            <a:endParaRPr lang="en-US" sz="1600" dirty="0">
              <a:latin typeface="Open Sans"/>
            </a:endParaRPr>
          </a:p>
          <a:p>
            <a:r>
              <a:rPr lang="en-US" sz="1600" dirty="0">
                <a:latin typeface="Open Sans"/>
              </a:rPr>
              <a:t>Korkovelos, A., Zerriffi, H., Howells, M., Bazilian, M., Rogner, H.-H., Fuso Nerini, F., 2020. Uma análise retrospetiva do acesso à energia com foco no papel das mini-redes. Sustainability 12, 1793. </a:t>
            </a:r>
            <a:r>
              <a:rPr lang="en-US" sz="1600" dirty="0">
                <a:latin typeface="Open Sans"/>
                <a:hlinkClick r:id="rId4"/>
              </a:rPr>
              <a:t>https://doi.org/10.3390/su12051793</a:t>
            </a:r>
            <a:endParaRPr lang="en-US" sz="1600" dirty="0">
              <a:effectLst/>
              <a:latin typeface="Open Sans"/>
            </a:endParaRPr>
          </a:p>
        </p:txBody>
      </p:sp>
    </p:spTree>
    <p:extLst>
      <p:ext uri="{BB962C8B-B14F-4D97-AF65-F5344CB8AC3E}">
        <p14:creationId xmlns:p14="http://schemas.microsoft.com/office/powerpoint/2010/main" val="1451157423"/>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672724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2.4 Plataforma global de eletrificação (GEP) </a:t>
            </a:r>
          </a:p>
        </p:txBody>
      </p:sp>
      <p:sp>
        <p:nvSpPr>
          <p:cNvPr id="2" name="Rectangle 1"/>
          <p:cNvSpPr/>
          <p:nvPr/>
        </p:nvSpPr>
        <p:spPr>
          <a:xfrm>
            <a:off x="8463197" y="6002536"/>
            <a:ext cx="3238945" cy="400110"/>
          </a:xfrm>
          <a:prstGeom prst="rect">
            <a:avLst/>
          </a:prstGeom>
        </p:spPr>
        <p:txBody>
          <a:bodyPr wrap="square" lIns="91440" tIns="45720" rIns="91440" bIns="45720" anchor="t">
            <a:spAutoFit/>
          </a:bodyPr>
          <a:lstStyle/>
          <a:p>
            <a:r>
              <a:rPr lang="en-GB" sz="1000" b="1" dirty="0">
                <a:latin typeface="Open Sans"/>
              </a:rPr>
              <a:t>Captura de ecrã de: </a:t>
            </a:r>
            <a:r>
              <a:rPr lang="en-GB" sz="1000" dirty="0">
                <a:latin typeface="Open Sans"/>
              </a:rPr>
              <a:t>https://electrifynow.energydata.info</a:t>
            </a:r>
          </a:p>
        </p:txBody>
      </p:sp>
      <p:sp>
        <p:nvSpPr>
          <p:cNvPr id="5" name="Oval 4">
            <a:extLst>
              <a:ext uri="{FF2B5EF4-FFF2-40B4-BE49-F238E27FC236}">
                <a16:creationId xmlns:a16="http://schemas.microsoft.com/office/drawing/2014/main" id="{13B59292-8F4A-0046-A1B3-B706202AA9E3}"/>
              </a:ext>
            </a:extLst>
          </p:cNvPr>
          <p:cNvSpPr/>
          <p:nvPr/>
        </p:nvSpPr>
        <p:spPr>
          <a:xfrm>
            <a:off x="7614459" y="2206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2_Slide21.mp3" descr="Track1_Lecture2_Slide21.mp3">
            <a:hlinkClick r:id="" action="ppaction://media"/>
            <a:extLst>
              <a:ext uri="{FF2B5EF4-FFF2-40B4-BE49-F238E27FC236}">
                <a16:creationId xmlns:a16="http://schemas.microsoft.com/office/drawing/2014/main" id="{15594D52-BC61-B645-955E-7BA8A8AB64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85824" y="282777"/>
            <a:ext cx="812800" cy="812800"/>
          </a:xfrm>
          <a:prstGeom prst="rect">
            <a:avLst/>
          </a:prstGeom>
        </p:spPr>
      </p:pic>
      <p:pic>
        <p:nvPicPr>
          <p:cNvPr id="7" name="Picture 6"/>
          <p:cNvPicPr/>
          <p:nvPr/>
        </p:nvPicPr>
        <p:blipFill>
          <a:blip r:embed="rId6"/>
          <a:stretch>
            <a:fillRect/>
          </a:stretch>
        </p:blipFill>
        <p:spPr>
          <a:xfrm>
            <a:off x="3650673" y="1392164"/>
            <a:ext cx="5943600" cy="4587240"/>
          </a:xfrm>
          <a:prstGeom prst="rect">
            <a:avLst/>
          </a:prstGeom>
        </p:spPr>
      </p:pic>
    </p:spTree>
    <p:extLst>
      <p:ext uri="{BB962C8B-B14F-4D97-AF65-F5344CB8AC3E}">
        <p14:creationId xmlns:p14="http://schemas.microsoft.com/office/powerpoint/2010/main" val="404770389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1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13950" y="4640"/>
            <a:ext cx="678363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2.4 Plataforma global de eletrificação (GEP)</a:t>
            </a:r>
          </a:p>
        </p:txBody>
      </p:sp>
      <p:sp>
        <p:nvSpPr>
          <p:cNvPr id="4" name="Content Placeholder 3"/>
          <p:cNvSpPr>
            <a:spLocks noGrp="1"/>
          </p:cNvSpPr>
          <p:nvPr>
            <p:ph idx="1"/>
          </p:nvPr>
        </p:nvSpPr>
        <p:spPr>
          <a:xfrm>
            <a:off x="959427" y="2006388"/>
            <a:ext cx="7164533" cy="2630799"/>
          </a:xfrm>
        </p:spPr>
        <p:txBody>
          <a:bodyPr vert="horz" lIns="91440" tIns="45720" rIns="91440" bIns="45720" rtlCol="0" anchor="t">
            <a:normAutofit/>
          </a:bodyPr>
          <a:lstStyle/>
          <a:p>
            <a:pPr>
              <a:lnSpc>
                <a:spcPct val="100000"/>
              </a:lnSpc>
            </a:pPr>
            <a:r>
              <a:rPr lang="en-US" sz="2000" b="1" dirty="0">
                <a:latin typeface="Open Sans" panose="020B0606030504020204"/>
              </a:rPr>
              <a:t>Nível 1 - GEP Explorer</a:t>
            </a:r>
            <a:r>
              <a:rPr lang="en-US" sz="2000" dirty="0">
                <a:latin typeface="Open Sans" panose="020B0606030504020204"/>
              </a:rPr>
              <a:t>: Perspectivas de investimento em eletrificação actualizadas e acessíveis ao público </a:t>
            </a:r>
            <a:endParaRPr lang="en-US" dirty="0"/>
          </a:p>
          <a:p>
            <a:pPr>
              <a:lnSpc>
                <a:spcPct val="100000"/>
              </a:lnSpc>
            </a:pPr>
            <a:r>
              <a:rPr lang="en-US" sz="2000" b="1" dirty="0">
                <a:latin typeface="Open Sans" panose="020B0606030504020204"/>
              </a:rPr>
              <a:t>Nível 2 - Gerador GEP</a:t>
            </a:r>
            <a:r>
              <a:rPr lang="en-US" sz="2000" dirty="0">
                <a:latin typeface="Open Sans" panose="020B0606030504020204"/>
              </a:rPr>
              <a:t>: Interface de utilizador de código aberto para gerar perspectivas de eletrificação em tempo real</a:t>
            </a:r>
          </a:p>
          <a:p>
            <a:pPr>
              <a:lnSpc>
                <a:spcPct val="100000"/>
              </a:lnSpc>
            </a:pPr>
            <a:r>
              <a:rPr lang="en-US" sz="2000" b="1" dirty="0">
                <a:latin typeface="Open Sans" panose="020B0606030504020204"/>
              </a:rPr>
              <a:t>Nível 3 - Caixa de ferramentas GEP</a:t>
            </a:r>
            <a:r>
              <a:rPr lang="en-US" sz="2000" dirty="0">
                <a:latin typeface="Open Sans" panose="020B0606030504020204"/>
              </a:rPr>
              <a:t>: Acesso livre e documentação e material de formação completos</a:t>
            </a:r>
          </a:p>
        </p:txBody>
      </p:sp>
      <p:sp>
        <p:nvSpPr>
          <p:cNvPr id="10" name="Rectangle 9">
            <a:extLst>
              <a:ext uri="{FF2B5EF4-FFF2-40B4-BE49-F238E27FC236}">
                <a16:creationId xmlns:a16="http://schemas.microsoft.com/office/drawing/2014/main" id="{63FE2775-FB72-4D44-B480-06EBB7F679B3}"/>
              </a:ext>
            </a:extLst>
          </p:cNvPr>
          <p:cNvSpPr/>
          <p:nvPr/>
        </p:nvSpPr>
        <p:spPr>
          <a:xfrm>
            <a:off x="933450" y="142196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Níveis e público-alvo </a:t>
            </a:r>
          </a:p>
        </p:txBody>
      </p:sp>
      <p:sp>
        <p:nvSpPr>
          <p:cNvPr id="6" name="Oval 5">
            <a:extLst>
              <a:ext uri="{FF2B5EF4-FFF2-40B4-BE49-F238E27FC236}">
                <a16:creationId xmlns:a16="http://schemas.microsoft.com/office/drawing/2014/main" id="{42F48B6B-0AA4-5444-972C-351791C684C8}"/>
              </a:ext>
            </a:extLst>
          </p:cNvPr>
          <p:cNvSpPr/>
          <p:nvPr/>
        </p:nvSpPr>
        <p:spPr>
          <a:xfrm>
            <a:off x="7614459" y="2206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2_Slide22.mp3" descr="Track1_Lecture2_Slide22.mp3">
            <a:hlinkClick r:id="" action="ppaction://media"/>
            <a:extLst>
              <a:ext uri="{FF2B5EF4-FFF2-40B4-BE49-F238E27FC236}">
                <a16:creationId xmlns:a16="http://schemas.microsoft.com/office/drawing/2014/main" id="{7A8B681B-680D-B44F-94DF-3AB0C44896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85824" y="292002"/>
            <a:ext cx="812800" cy="812800"/>
          </a:xfrm>
          <a:prstGeom prst="rect">
            <a:avLst/>
          </a:prstGeom>
        </p:spPr>
      </p:pic>
    </p:spTree>
    <p:extLst>
      <p:ext uri="{BB962C8B-B14F-4D97-AF65-F5344CB8AC3E}">
        <p14:creationId xmlns:p14="http://schemas.microsoft.com/office/powerpoint/2010/main" val="283214665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27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A arquitetura global do GEP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672724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2.4 Plataforma global de eletrificação (GEP)</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567" y="1890919"/>
            <a:ext cx="7772648" cy="4085607"/>
          </a:xfrm>
          <a:prstGeom prst="rect">
            <a:avLst/>
          </a:prstGeom>
        </p:spPr>
      </p:pic>
      <p:sp>
        <p:nvSpPr>
          <p:cNvPr id="2" name="Rectangle 1"/>
          <p:cNvSpPr/>
          <p:nvPr/>
        </p:nvSpPr>
        <p:spPr>
          <a:xfrm>
            <a:off x="948999" y="6163588"/>
            <a:ext cx="5763754" cy="246221"/>
          </a:xfrm>
          <a:prstGeom prst="rect">
            <a:avLst/>
          </a:prstGeom>
        </p:spPr>
        <p:txBody>
          <a:bodyPr wrap="square" lIns="91440" tIns="45720" rIns="91440" bIns="45720" anchor="t">
            <a:spAutoFit/>
          </a:bodyPr>
          <a:lstStyle/>
          <a:p>
            <a:r>
              <a:rPr lang="sv-SE" sz="1000" b="1" dirty="0">
                <a:solidFill>
                  <a:srgbClr val="000000"/>
                </a:solidFill>
                <a:latin typeface="Open Sans"/>
              </a:rPr>
              <a:t>Fonte da imagem: </a:t>
            </a:r>
            <a:r>
              <a:rPr lang="sv-SE" sz="1000" dirty="0">
                <a:solidFill>
                  <a:srgbClr val="000000"/>
                </a:solidFill>
                <a:latin typeface="Open Sans"/>
                <a:hlinkClick r:id="rId6"/>
              </a:rPr>
              <a:t>https:</a:t>
            </a:r>
            <a:r>
              <a:rPr lang="sv-SE" sz="1000" dirty="0">
                <a:latin typeface="Open Sans"/>
              </a:rPr>
              <a:t>//gep-user-guide.readthedocs.io/en/latest/Overview.html  </a:t>
            </a:r>
            <a:endParaRPr lang="en-GB" sz="1000" dirty="0">
              <a:latin typeface="Open Sans"/>
            </a:endParaRPr>
          </a:p>
        </p:txBody>
      </p:sp>
      <p:sp>
        <p:nvSpPr>
          <p:cNvPr id="6" name="Oval 5">
            <a:extLst>
              <a:ext uri="{FF2B5EF4-FFF2-40B4-BE49-F238E27FC236}">
                <a16:creationId xmlns:a16="http://schemas.microsoft.com/office/drawing/2014/main" id="{49F57FE2-D800-1044-BB1E-016E85FA615B}"/>
              </a:ext>
            </a:extLst>
          </p:cNvPr>
          <p:cNvSpPr/>
          <p:nvPr/>
        </p:nvSpPr>
        <p:spPr>
          <a:xfrm>
            <a:off x="7614459" y="2206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2_Slide23.mp3" descr="Track1_Lecture2_Slide23.mp3">
            <a:hlinkClick r:id="" action="ppaction://media"/>
            <a:extLst>
              <a:ext uri="{FF2B5EF4-FFF2-40B4-BE49-F238E27FC236}">
                <a16:creationId xmlns:a16="http://schemas.microsoft.com/office/drawing/2014/main" id="{3AC9475D-5935-F04D-8560-5C183A6DE77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85824" y="292002"/>
            <a:ext cx="812800" cy="812800"/>
          </a:xfrm>
          <a:prstGeom prst="rect">
            <a:avLst/>
          </a:prstGeom>
        </p:spPr>
      </p:pic>
    </p:spTree>
    <p:extLst>
      <p:ext uri="{BB962C8B-B14F-4D97-AF65-F5344CB8AC3E}">
        <p14:creationId xmlns:p14="http://schemas.microsoft.com/office/powerpoint/2010/main" val="139950760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19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Plataforma global de eletrificação - Explorer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60478" y="4640"/>
            <a:ext cx="675398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2.4 Plataforma global de eletrificação (GEP)</a:t>
            </a:r>
          </a:p>
        </p:txBody>
      </p:sp>
      <p:sp>
        <p:nvSpPr>
          <p:cNvPr id="10" name="Content Placeholder 9"/>
          <p:cNvSpPr>
            <a:spLocks noGrp="1"/>
          </p:cNvSpPr>
          <p:nvPr>
            <p:ph idx="1"/>
          </p:nvPr>
        </p:nvSpPr>
        <p:spPr>
          <a:xfrm>
            <a:off x="838200" y="1825625"/>
            <a:ext cx="5161953" cy="6059736"/>
          </a:xfrm>
          <a:prstGeom prst="rect">
            <a:avLst/>
          </a:prstGeom>
        </p:spPr>
        <p:txBody>
          <a:bodyPr vert="horz" wrap="square" lIns="91440" tIns="45720" rIns="91440" bIns="45720" rtlCol="0" anchor="t">
            <a:spAutoFit/>
          </a:bodyPr>
          <a:lstStyle/>
          <a:p>
            <a:pPr>
              <a:lnSpc>
                <a:spcPct val="114000"/>
              </a:lnSpc>
              <a:spcAft>
                <a:spcPts val="600"/>
              </a:spcAft>
            </a:pPr>
            <a:r>
              <a:rPr lang="en-GB" sz="1600" dirty="0">
                <a:latin typeface="Open Sans"/>
              </a:rPr>
              <a:t>A GEP é uma plataforma em linha, </a:t>
            </a:r>
            <a:r>
              <a:rPr lang="en-GB" sz="1600" dirty="0" err="1">
                <a:latin typeface="Open Sans"/>
              </a:rPr>
              <a:t>interativa</a:t>
            </a:r>
            <a:r>
              <a:rPr lang="en-GB" sz="1600" dirty="0">
                <a:latin typeface="Open Sans"/>
              </a:rPr>
              <a:t> e de acesso livre que permite uma visão geral dos cenários de investimento em eletrificação para 58 países </a:t>
            </a:r>
            <a:endParaRPr lang="en-US" sz="1600" dirty="0">
              <a:latin typeface="Open Sans"/>
            </a:endParaRPr>
          </a:p>
          <a:p>
            <a:pPr>
              <a:lnSpc>
                <a:spcPct val="114000"/>
              </a:lnSpc>
              <a:spcAft>
                <a:spcPts val="600"/>
              </a:spcAft>
            </a:pPr>
            <a:r>
              <a:rPr lang="en-GB" sz="1600" dirty="0">
                <a:latin typeface="Open Sans"/>
              </a:rPr>
              <a:t>A plataforma fornece atualmente </a:t>
            </a:r>
            <a:r>
              <a:rPr lang="en-GB" sz="1600" b="1" dirty="0">
                <a:latin typeface="Open Sans"/>
              </a:rPr>
              <a:t>96 </a:t>
            </a:r>
            <a:r>
              <a:rPr lang="en-GB" sz="1600" dirty="0">
                <a:latin typeface="Open Sans"/>
              </a:rPr>
              <a:t>cenários de eletrificação por país com base numa versão do modelo OnSSET, explorando variações no crescimento populacional, nível de procura, custos tecnológicos e outros parâmetros de decisão.</a:t>
            </a:r>
          </a:p>
          <a:p>
            <a:pPr fontAlgn="base">
              <a:lnSpc>
                <a:spcPct val="114000"/>
              </a:lnSpc>
              <a:spcAft>
                <a:spcPts val="600"/>
              </a:spcAft>
            </a:pPr>
            <a:r>
              <a:rPr lang="en-GB" sz="1600" dirty="0">
                <a:latin typeface="Open Sans"/>
              </a:rPr>
              <a:t>As pastas de dados de entrada, os parâmetros de custo, o modelo OnSSET, etc., estão disponíveis para download para que qualquer pessoa possa executar os seus próprios cenários personalizados.</a:t>
            </a:r>
          </a:p>
          <a:p>
            <a:pPr>
              <a:lnSpc>
                <a:spcPct val="114000"/>
              </a:lnSpc>
              <a:spcAft>
                <a:spcPts val="1600"/>
              </a:spcAft>
            </a:pPr>
            <a:r>
              <a:rPr lang="en-GB" sz="1600" dirty="0">
                <a:latin typeface="Open Sans"/>
              </a:rPr>
              <a:t>A plataforma está disponível em </a:t>
            </a:r>
            <a:r>
              <a:rPr lang="en-GB" sz="1600" dirty="0">
                <a:solidFill>
                  <a:srgbClr val="595959"/>
                </a:solidFill>
                <a:latin typeface="Open Sans"/>
              </a:rPr>
              <a:t>https://electrifynow.energydata.info/ </a:t>
            </a:r>
          </a:p>
          <a:p>
            <a:pPr fontAlgn="base">
              <a:lnSpc>
                <a:spcPct val="100000"/>
              </a:lnSpc>
              <a:spcAft>
                <a:spcPts val="1600"/>
              </a:spcAft>
              <a:buFont typeface="Arial" panose="020B0604020202020204" pitchFamily="34" charset="0"/>
              <a:buChar char="•"/>
            </a:pPr>
            <a:endParaRPr lang="en-GB" sz="1600" dirty="0">
              <a:solidFill>
                <a:srgbClr val="595959"/>
              </a:solidFill>
              <a:latin typeface="Open Sans"/>
            </a:endParaRPr>
          </a:p>
        </p:txBody>
      </p:sp>
      <p:sp>
        <p:nvSpPr>
          <p:cNvPr id="6" name="Rectangle 5"/>
          <p:cNvSpPr/>
          <p:nvPr/>
        </p:nvSpPr>
        <p:spPr>
          <a:xfrm>
            <a:off x="6521605" y="6165824"/>
            <a:ext cx="3467305" cy="246221"/>
          </a:xfrm>
          <a:prstGeom prst="rect">
            <a:avLst/>
          </a:prstGeom>
        </p:spPr>
        <p:txBody>
          <a:bodyPr wrap="square" lIns="91440" tIns="45720" rIns="91440" bIns="45720" anchor="t">
            <a:spAutoFit/>
          </a:bodyPr>
          <a:lstStyle/>
          <a:p>
            <a:r>
              <a:rPr lang="en-GB" sz="1000" b="1" dirty="0">
                <a:solidFill>
                  <a:schemeClr val="bg1"/>
                </a:solidFill>
                <a:latin typeface="Open Sans"/>
              </a:rPr>
              <a:t>Captura de ecrã de: </a:t>
            </a:r>
            <a:r>
              <a:rPr lang="en-GB" sz="1000" dirty="0">
                <a:solidFill>
                  <a:schemeClr val="bg1"/>
                </a:solidFill>
                <a:latin typeface="Open Sans"/>
              </a:rPr>
              <a:t>https://electrifynow.energydata.info</a:t>
            </a:r>
          </a:p>
        </p:txBody>
      </p:sp>
      <p:sp>
        <p:nvSpPr>
          <p:cNvPr id="7" name="Oval 6">
            <a:extLst>
              <a:ext uri="{FF2B5EF4-FFF2-40B4-BE49-F238E27FC236}">
                <a16:creationId xmlns:a16="http://schemas.microsoft.com/office/drawing/2014/main" id="{E44D65F1-764F-A740-97AD-33F726760D0D}"/>
              </a:ext>
            </a:extLst>
          </p:cNvPr>
          <p:cNvSpPr/>
          <p:nvPr/>
        </p:nvSpPr>
        <p:spPr>
          <a:xfrm>
            <a:off x="7614459" y="2206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2_Slide24.mp3" descr="Track1_Lecture2_Slide24.mp3">
            <a:hlinkClick r:id="" action="ppaction://media"/>
            <a:extLst>
              <a:ext uri="{FF2B5EF4-FFF2-40B4-BE49-F238E27FC236}">
                <a16:creationId xmlns:a16="http://schemas.microsoft.com/office/drawing/2014/main" id="{554A62AD-E99D-9F43-BCBE-1AF3C2F4B4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79323" y="292002"/>
            <a:ext cx="812800" cy="812800"/>
          </a:xfrm>
          <a:prstGeom prst="rect">
            <a:avLst/>
          </a:prstGeom>
        </p:spPr>
      </p:pic>
      <p:pic>
        <p:nvPicPr>
          <p:cNvPr id="12" name="Picture 11"/>
          <p:cNvPicPr/>
          <p:nvPr/>
        </p:nvPicPr>
        <p:blipFill>
          <a:blip r:embed="rId6"/>
          <a:stretch>
            <a:fillRect/>
          </a:stretch>
        </p:blipFill>
        <p:spPr>
          <a:xfrm>
            <a:off x="5942488" y="1825625"/>
            <a:ext cx="5943600" cy="4587240"/>
          </a:xfrm>
          <a:prstGeom prst="rect">
            <a:avLst/>
          </a:prstGeom>
        </p:spPr>
      </p:pic>
    </p:spTree>
    <p:extLst>
      <p:ext uri="{BB962C8B-B14F-4D97-AF65-F5344CB8AC3E}">
        <p14:creationId xmlns:p14="http://schemas.microsoft.com/office/powerpoint/2010/main" val="295223306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32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Mensagens-chave</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60478" y="4640"/>
            <a:ext cx="6687478"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2.4 Plataforma global de eletrificação (GEP)</a:t>
            </a:r>
          </a:p>
        </p:txBody>
      </p:sp>
      <p:sp>
        <p:nvSpPr>
          <p:cNvPr id="3" name="Content Placeholder 2"/>
          <p:cNvSpPr>
            <a:spLocks noGrp="1"/>
          </p:cNvSpPr>
          <p:nvPr>
            <p:ph idx="1"/>
          </p:nvPr>
        </p:nvSpPr>
        <p:spPr>
          <a:xfrm>
            <a:off x="838200" y="1825625"/>
            <a:ext cx="8809760" cy="4351338"/>
          </a:xfrm>
        </p:spPr>
        <p:txBody>
          <a:bodyPr vert="horz" lIns="91440" tIns="45720" rIns="91440" bIns="45720" rtlCol="0" anchor="t">
            <a:normAutofit/>
          </a:bodyPr>
          <a:lstStyle/>
          <a:p>
            <a:pPr>
              <a:lnSpc>
                <a:spcPct val="114000"/>
              </a:lnSpc>
            </a:pPr>
            <a:r>
              <a:rPr lang="en-GB" dirty="0">
                <a:latin typeface="Open Sans"/>
              </a:rPr>
              <a:t>Ferramenta de fonte aberta e conjuntos de dados baseados nos </a:t>
            </a:r>
            <a:r>
              <a:rPr lang="en-US" dirty="0">
                <a:latin typeface="Open Sans"/>
              </a:rPr>
              <a:t>princípios </a:t>
            </a:r>
            <a:r>
              <a:rPr lang="en-GB" dirty="0">
                <a:latin typeface="Open Sans"/>
              </a:rPr>
              <a:t>da </a:t>
            </a:r>
            <a:r>
              <a:rPr lang="en-US" dirty="0">
                <a:latin typeface="Open Sans"/>
              </a:rPr>
              <a:t>abertura e </a:t>
            </a:r>
            <a:r>
              <a:rPr lang="en-GB" dirty="0">
                <a:latin typeface="Open Sans"/>
              </a:rPr>
              <a:t>da </a:t>
            </a:r>
            <a:r>
              <a:rPr lang="en-US" dirty="0">
                <a:latin typeface="Open Sans"/>
              </a:rPr>
              <a:t>transparência e que visam permitir a reutilização, a replicabilidade e a reprodutibilidade</a:t>
            </a:r>
            <a:endParaRPr lang="en-GB" dirty="0">
              <a:latin typeface="Open Sans"/>
            </a:endParaRPr>
          </a:p>
          <a:p>
            <a:pPr>
              <a:lnSpc>
                <a:spcPct val="114000"/>
              </a:lnSpc>
            </a:pPr>
            <a:r>
              <a:rPr lang="en-GB" b="1" dirty="0">
                <a:latin typeface="Open Sans"/>
              </a:rPr>
              <a:t>A plataforma está dividida em três níveis:</a:t>
            </a:r>
          </a:p>
          <a:p>
            <a:pPr lvl="1">
              <a:lnSpc>
                <a:spcPct val="114000"/>
              </a:lnSpc>
            </a:pPr>
            <a:r>
              <a:rPr lang="en-US" sz="1600" dirty="0">
                <a:latin typeface="Open Sans"/>
              </a:rPr>
              <a:t>Nível 1 - GEP Explorer</a:t>
            </a:r>
          </a:p>
          <a:p>
            <a:pPr lvl="1">
              <a:lnSpc>
                <a:spcPct val="114000"/>
              </a:lnSpc>
            </a:pPr>
            <a:r>
              <a:rPr lang="en-US" sz="1600" dirty="0">
                <a:latin typeface="Open Sans"/>
              </a:rPr>
              <a:t>Nível 2 - Gerador de GEP</a:t>
            </a:r>
          </a:p>
          <a:p>
            <a:pPr lvl="1">
              <a:lnSpc>
                <a:spcPct val="114000"/>
              </a:lnSpc>
            </a:pPr>
            <a:r>
              <a:rPr lang="en-US" sz="1600" dirty="0">
                <a:latin typeface="Open Sans"/>
              </a:rPr>
              <a:t>Nível 3 - Caixa de ferramentas GEP </a:t>
            </a:r>
            <a:endParaRPr lang="en-GB" sz="1600" dirty="0">
              <a:latin typeface="Open Sans"/>
            </a:endParaRPr>
          </a:p>
          <a:p>
            <a:pPr>
              <a:lnSpc>
                <a:spcPct val="114000"/>
              </a:lnSpc>
            </a:pPr>
            <a:r>
              <a:rPr lang="en-US" b="1" dirty="0">
                <a:latin typeface="Open Sans"/>
              </a:rPr>
              <a:t>Quatro públicos-alvo principais do PEC:</a:t>
            </a:r>
          </a:p>
          <a:p>
            <a:pPr lvl="1">
              <a:lnSpc>
                <a:spcPct val="114000"/>
              </a:lnSpc>
            </a:pPr>
            <a:r>
              <a:rPr lang="en-US" sz="1600" dirty="0">
                <a:latin typeface="Open Sans"/>
              </a:rPr>
              <a:t>Decisores de alto nível</a:t>
            </a:r>
          </a:p>
          <a:p>
            <a:pPr lvl="1">
              <a:lnSpc>
                <a:spcPct val="114000"/>
              </a:lnSpc>
            </a:pPr>
            <a:r>
              <a:rPr lang="en-US" sz="1600" dirty="0">
                <a:latin typeface="Open Sans"/>
              </a:rPr>
              <a:t>Analistas de políticas e de investimentos</a:t>
            </a:r>
          </a:p>
          <a:p>
            <a:pPr lvl="1">
              <a:lnSpc>
                <a:spcPct val="114000"/>
              </a:lnSpc>
            </a:pPr>
            <a:r>
              <a:rPr lang="en-US" sz="1600" dirty="0">
                <a:latin typeface="Open Sans"/>
              </a:rPr>
              <a:t>Produtores de dados e criadores de TIC </a:t>
            </a:r>
          </a:p>
          <a:p>
            <a:pPr lvl="1">
              <a:lnSpc>
                <a:spcPct val="114000"/>
              </a:lnSpc>
            </a:pPr>
            <a:r>
              <a:rPr lang="en-US" sz="1600" dirty="0">
                <a:latin typeface="Open Sans"/>
              </a:rPr>
              <a:t>Organizações de desenvolvimento global</a:t>
            </a:r>
            <a:endParaRPr lang="en-GB" sz="1600" dirty="0">
              <a:latin typeface="Open Sans"/>
            </a:endParaRPr>
          </a:p>
          <a:p>
            <a:pPr lvl="1">
              <a:lnSpc>
                <a:spcPct val="100000"/>
              </a:lnSpc>
            </a:pPr>
            <a:endParaRPr lang="en-US" sz="1600" dirty="0">
              <a:latin typeface="Open Sans"/>
            </a:endParaRPr>
          </a:p>
        </p:txBody>
      </p:sp>
      <p:sp>
        <p:nvSpPr>
          <p:cNvPr id="5" name="Oval 4">
            <a:extLst>
              <a:ext uri="{FF2B5EF4-FFF2-40B4-BE49-F238E27FC236}">
                <a16:creationId xmlns:a16="http://schemas.microsoft.com/office/drawing/2014/main" id="{003A9E47-7468-C742-8398-F654841D5B73}"/>
              </a:ext>
            </a:extLst>
          </p:cNvPr>
          <p:cNvSpPr/>
          <p:nvPr/>
        </p:nvSpPr>
        <p:spPr>
          <a:xfrm>
            <a:off x="7614459" y="2206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2_Slide25.mp3" descr="Track1_Lecture2_Slide25.mp3">
            <a:hlinkClick r:id="" action="ppaction://media"/>
            <a:extLst>
              <a:ext uri="{FF2B5EF4-FFF2-40B4-BE49-F238E27FC236}">
                <a16:creationId xmlns:a16="http://schemas.microsoft.com/office/drawing/2014/main" id="{6CD1D02F-A60F-4141-AE8C-638ED45F37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85824" y="292002"/>
            <a:ext cx="812800" cy="812800"/>
          </a:xfrm>
          <a:prstGeom prst="rect">
            <a:avLst/>
          </a:prstGeom>
        </p:spPr>
      </p:pic>
    </p:spTree>
    <p:extLst>
      <p:ext uri="{BB962C8B-B14F-4D97-AF65-F5344CB8AC3E}">
        <p14:creationId xmlns:p14="http://schemas.microsoft.com/office/powerpoint/2010/main" val="368893534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49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dirty="0">
              <a:latin typeface="Open Sans" panose="020B0606030504020204" pitchFamily="34" charset="0"/>
              <a:ea typeface="Open Sans" panose="020B0606030504020204" pitchFamily="34" charset="0"/>
              <a:cs typeface="Open Sans" panose="020B0606030504020204" pitchFamily="34" charset="0"/>
            </a:endParaRPr>
          </a:p>
          <a:p>
            <a:br>
              <a:rPr lang="en-ZA" dirty="0"/>
            </a:br>
            <a:endParaRPr lang="en-US" dirty="0"/>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6274"/>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Aula 2.4 Referências</a:t>
            </a:r>
          </a:p>
        </p:txBody>
      </p:sp>
      <p:sp>
        <p:nvSpPr>
          <p:cNvPr id="3" name="Rectangle 2"/>
          <p:cNvSpPr/>
          <p:nvPr/>
        </p:nvSpPr>
        <p:spPr>
          <a:xfrm>
            <a:off x="933868" y="1575364"/>
            <a:ext cx="7395940" cy="1815882"/>
          </a:xfrm>
          <a:prstGeom prst="rect">
            <a:avLst/>
          </a:prstGeom>
        </p:spPr>
        <p:txBody>
          <a:bodyPr wrap="square" lIns="91440" tIns="45720" rIns="91440" bIns="45720" anchor="t">
            <a:spAutoFit/>
          </a:bodyPr>
          <a:lstStyle/>
          <a:p>
            <a:r>
              <a:rPr lang="sv-SE" sz="1600" dirty="0">
                <a:latin typeface="Open Sans"/>
              </a:rPr>
              <a:t>Explorador da Plataforma Global de Eletrificação [Documento WWW], n.d. . Explorador da Plataforma Global de Eletrificação. URL </a:t>
            </a:r>
            <a:r>
              <a:rPr lang="sv-SE" sz="1600" dirty="0">
                <a:latin typeface="Open Sans"/>
                <a:hlinkClick r:id="rId2"/>
              </a:rPr>
              <a:t>https://electrifynow.energydata.info </a:t>
            </a:r>
            <a:r>
              <a:rPr lang="sv-SE" sz="1600" dirty="0">
                <a:latin typeface="Open Sans"/>
              </a:rPr>
              <a:t>(acedido em 2.14.21).</a:t>
            </a:r>
          </a:p>
          <a:p>
            <a:endParaRPr lang="en-US" sz="1600" dirty="0">
              <a:latin typeface="Open Sans"/>
            </a:endParaRPr>
          </a:p>
          <a:p>
            <a:r>
              <a:rPr lang="en-US" sz="1600" dirty="0">
                <a:latin typeface="Open Sans"/>
              </a:rPr>
              <a:t>Bem-vindo ao Guia do Utilizador GEP! - Documentação do Guia do Utilizador GEP 09-06-2019 [Documento WWW], n.d. URL </a:t>
            </a:r>
            <a:r>
              <a:rPr lang="en-US" sz="1600" dirty="0">
                <a:latin typeface="Open Sans"/>
                <a:hlinkClick r:id="rId3"/>
              </a:rPr>
              <a:t>https://gep-user-guide.readthedocs.io/en/latest/ </a:t>
            </a:r>
            <a:r>
              <a:rPr lang="en-US" sz="1600" dirty="0">
                <a:latin typeface="Open Sans"/>
              </a:rPr>
              <a:t>(acedido em 2.14.21).</a:t>
            </a:r>
            <a:endParaRPr lang="en-US" sz="1600" dirty="0">
              <a:effectLst/>
              <a:latin typeface="Open Sans"/>
            </a:endParaRPr>
          </a:p>
        </p:txBody>
      </p:sp>
    </p:spTree>
    <p:extLst>
      <p:ext uri="{BB962C8B-B14F-4D97-AF65-F5344CB8AC3E}">
        <p14:creationId xmlns:p14="http://schemas.microsoft.com/office/powerpoint/2010/main" val="1201676088"/>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22</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7" name="Title 10">
            <a:extLst>
              <a:ext uri="{FF2B5EF4-FFF2-40B4-BE49-F238E27FC236}">
                <a16:creationId xmlns:a16="http://schemas.microsoft.com/office/drawing/2014/main" id="{59F57C0A-0CB7-FA47-9FEA-59007B18B8D2}"/>
              </a:ext>
            </a:extLst>
          </p:cNvPr>
          <p:cNvSpPr txBox="1">
            <a:spLocks/>
          </p:cNvSpPr>
          <p:nvPr/>
        </p:nvSpPr>
        <p:spPr>
          <a:xfrm>
            <a:off x="718081" y="2211605"/>
            <a:ext cx="5293587" cy="193273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GB" sz="4400" b="1" dirty="0">
                <a:latin typeface="Open Sans"/>
                <a:ea typeface="Open Sans" panose="020B0606030504020204" pitchFamily="34" charset="0"/>
                <a:cs typeface="Open Sans" panose="020B0606030504020204" pitchFamily="34" charset="0"/>
                <a:sym typeface="Bodoni SvtyTwo ITC TT-Book"/>
              </a:rPr>
              <a:t>Agradecemos </a:t>
            </a:r>
            <a:br>
              <a:rPr lang="en-GB" sz="4400" b="1"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pela </a:t>
            </a:r>
            <a:r>
              <a:rPr lang="en-GB" sz="4400" dirty="0" err="1">
                <a:latin typeface="Open Sans"/>
                <a:ea typeface="Open Sans" panose="020B0606030504020204" pitchFamily="34" charset="0"/>
                <a:cs typeface="Open Sans" panose="020B0606030504020204" pitchFamily="34" charset="0"/>
                <a:sym typeface="Bodoni SvtyTwo ITC TT-Book"/>
              </a:rPr>
              <a:t>sua</a:t>
            </a:r>
            <a:r>
              <a:rPr lang="en-GB" sz="4400" dirty="0">
                <a:latin typeface="Open Sans"/>
                <a:ea typeface="Open Sans" panose="020B0606030504020204" pitchFamily="34" charset="0"/>
                <a:cs typeface="Open Sans" panose="020B0606030504020204" pitchFamily="34" charset="0"/>
                <a:sym typeface="Bodoni SvtyTwo ITC TT-Book"/>
              </a:rPr>
              <a:t> atenção </a:t>
            </a:r>
            <a:br>
              <a:rPr lang="en-GB" sz="4400" dirty="0">
                <a:latin typeface="Open Sans"/>
                <a:ea typeface="Open Sans" panose="020B0606030504020204" pitchFamily="34" charset="0"/>
                <a:cs typeface="Open Sans" panose="020B0606030504020204" pitchFamily="34" charset="0"/>
                <a:sym typeface="Bodoni SvtyTwo ITC TT-Book"/>
              </a:rPr>
            </a:br>
            <a:r>
              <a:rPr lang="en-GB" sz="4400" dirty="0" err="1">
                <a:latin typeface="Open Sans"/>
                <a:ea typeface="Open Sans" panose="020B0606030504020204" pitchFamily="34" charset="0"/>
                <a:cs typeface="Open Sans" panose="020B0606030504020204" pitchFamily="34" charset="0"/>
                <a:sym typeface="Bodoni SvtyTwo ITC TT-Book"/>
              </a:rPr>
              <a:t>nesta</a:t>
            </a:r>
            <a:r>
              <a:rPr lang="en-GB" sz="4400" dirty="0">
                <a:latin typeface="Open Sans"/>
                <a:ea typeface="Open Sans" panose="020B0606030504020204" pitchFamily="34" charset="0"/>
                <a:cs typeface="Open Sans" panose="020B0606030504020204" pitchFamily="34" charset="0"/>
                <a:sym typeface="Bodoni SvtyTwo ITC TT-Book"/>
              </a:rPr>
              <a:t> aula!</a:t>
            </a:r>
          </a:p>
        </p:txBody>
      </p:sp>
    </p:spTree>
    <p:extLst>
      <p:ext uri="{BB962C8B-B14F-4D97-AF65-F5344CB8AC3E}">
        <p14:creationId xmlns:p14="http://schemas.microsoft.com/office/powerpoint/2010/main" val="3115500290"/>
      </p:ext>
    </p:extLst>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 website&#10;&#10;Description automatically generated">
            <a:extLst>
              <a:ext uri="{FF2B5EF4-FFF2-40B4-BE49-F238E27FC236}">
                <a16:creationId xmlns:a16="http://schemas.microsoft.com/office/drawing/2014/main" id="{D2C3F6BC-ACB6-EA4C-B03A-2ABD07013420}"/>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032EDDCD-D7AE-9346-B7D5-3553CB3EE330}"/>
              </a:ext>
            </a:extLst>
          </p:cNvPr>
          <p:cNvSpPr txBox="1"/>
          <p:nvPr/>
        </p:nvSpPr>
        <p:spPr>
          <a:xfrm>
            <a:off x="9919335" y="5886097"/>
            <a:ext cx="1866900" cy="584775"/>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r>
              <a:rPr lang="en-US" sz="800" dirty="0">
                <a:solidFill>
                  <a:schemeClr val="bg1"/>
                </a:solidFill>
                <a:latin typeface="Open Sans "/>
              </a:rPr>
              <a:t>Cursos do CCG (isto levá-lo-á </a:t>
            </a:r>
            <a:br>
              <a:rPr lang="en-US" sz="800" dirty="0">
                <a:solidFill>
                  <a:schemeClr val="bg1"/>
                </a:solidFill>
                <a:latin typeface="Open Sans "/>
              </a:rPr>
            </a:br>
            <a:r>
              <a:rPr lang="en-US" sz="800" dirty="0">
                <a:solidFill>
                  <a:schemeClr val="bg1"/>
                </a:solidFill>
                <a:latin typeface="Open Sans "/>
              </a:rPr>
              <a:t>para a ligação ao sítio Web http://www.ClimateCompatibleGrowth.com/teachingmaterials)</a:t>
            </a:r>
            <a:endParaRPr lang="en-GB" sz="800" dirty="0">
              <a:solidFill>
                <a:schemeClr val="bg1"/>
              </a:solidFill>
              <a:latin typeface="Open Sans "/>
              <a:ea typeface="+mn-lt"/>
              <a:cs typeface="+mn-lt"/>
            </a:endParaRPr>
          </a:p>
        </p:txBody>
      </p:sp>
      <p:sp>
        <p:nvSpPr>
          <p:cNvPr id="12" name="TextBox 11">
            <a:extLst>
              <a:ext uri="{FF2B5EF4-FFF2-40B4-BE49-F238E27FC236}">
                <a16:creationId xmlns:a16="http://schemas.microsoft.com/office/drawing/2014/main" id="{3D7B6A51-60C4-E347-8B18-F873984AF108}"/>
              </a:ext>
            </a:extLst>
          </p:cNvPr>
          <p:cNvSpPr txBox="1"/>
          <p:nvPr/>
        </p:nvSpPr>
        <p:spPr>
          <a:xfrm>
            <a:off x="9108490" y="4846074"/>
            <a:ext cx="237201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ZA" sz="800" dirty="0">
                <a:solidFill>
                  <a:schemeClr val="bg1"/>
                </a:solidFill>
                <a:latin typeface="Open Sans"/>
                <a:ea typeface="+mn-lt"/>
                <a:cs typeface="+mn-lt"/>
              </a:rPr>
              <a:t>Moksnes N., Sahlberg A., Khavari B. 2021.</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Palestra 1: OnSSET/Plataforma Global de Eletrificação</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Plataforma. Versão de lançamento 1.0. [online</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apresentação]. Programa de Crescimento Compatível com o Clima</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Programa de Crescimento Compatível com o Clima, Programa de Assistência à Gestão do Setor Energético e Grupo do Banco Mundial</a:t>
            </a:r>
            <a:endParaRPr lang="en-US" sz="800" dirty="0">
              <a:solidFill>
                <a:schemeClr val="bg1"/>
              </a:solidFill>
              <a:latin typeface="Open Sans"/>
              <a:ea typeface="+mn-lt"/>
              <a:cs typeface="+mn-lt"/>
            </a:endParaRPr>
          </a:p>
        </p:txBody>
      </p:sp>
      <p:grpSp>
        <p:nvGrpSpPr>
          <p:cNvPr id="6" name="Group 5">
            <a:extLst>
              <a:ext uri="{FF2B5EF4-FFF2-40B4-BE49-F238E27FC236}">
                <a16:creationId xmlns:a16="http://schemas.microsoft.com/office/drawing/2014/main" id="{D232786F-E805-914F-B3DA-8ED001FEAFB8}"/>
              </a:ext>
            </a:extLst>
          </p:cNvPr>
          <p:cNvGrpSpPr/>
          <p:nvPr/>
        </p:nvGrpSpPr>
        <p:grpSpPr>
          <a:xfrm>
            <a:off x="3339465" y="4089483"/>
            <a:ext cx="1877504" cy="558800"/>
            <a:chOff x="929196" y="5461000"/>
            <a:chExt cx="1877504" cy="558800"/>
          </a:xfrm>
        </p:grpSpPr>
        <p:sp>
          <p:nvSpPr>
            <p:cNvPr id="7" name="Rounded Rectangle 6">
              <a:hlinkClick r:id="rId4"/>
              <a:extLst>
                <a:ext uri="{FF2B5EF4-FFF2-40B4-BE49-F238E27FC236}">
                  <a16:creationId xmlns:a16="http://schemas.microsoft.com/office/drawing/2014/main" id="{AB1D9A60-8A4D-D74D-94D3-5A7F992DF842}"/>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661D5A68-508C-9B4F-A9A9-E9EE05A0891E}"/>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Fazer o teste</a:t>
              </a:r>
            </a:p>
          </p:txBody>
        </p:sp>
        <p:sp>
          <p:nvSpPr>
            <p:cNvPr id="9" name="Rounded Rectangle 8">
              <a:hlinkClick r:id="rId5"/>
              <a:extLst>
                <a:ext uri="{FF2B5EF4-FFF2-40B4-BE49-F238E27FC236}">
                  <a16:creationId xmlns:a16="http://schemas.microsoft.com/office/drawing/2014/main" id="{B789A327-A1C7-004E-8A42-9566146A6A0A}"/>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844424903"/>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ODS7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5208785" cy="138318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2.1 Acesso à energia e OnSSET</a:t>
            </a:r>
            <a:endParaRPr lang="en-GB" sz="4400" dirty="0">
              <a:latin typeface="Open Sans"/>
              <a:ea typeface="Open Sans" panose="020B0606030504020204" pitchFamily="34" charset="0"/>
              <a:cs typeface="Open Sans" panose="020B0606030504020204" pitchFamily="34" charset="0"/>
            </a:endParaRPr>
          </a:p>
        </p:txBody>
      </p:sp>
      <p:pic>
        <p:nvPicPr>
          <p:cNvPr id="3" name="Content Placeholder 2"/>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6184399" y="1541451"/>
            <a:ext cx="4351338" cy="4351338"/>
          </a:xfrm>
        </p:spPr>
      </p:pic>
      <p:sp>
        <p:nvSpPr>
          <p:cNvPr id="11" name="Rectangle 10"/>
          <p:cNvSpPr/>
          <p:nvPr/>
        </p:nvSpPr>
        <p:spPr>
          <a:xfrm>
            <a:off x="888767" y="2937152"/>
            <a:ext cx="4136313" cy="1569660"/>
          </a:xfrm>
          <a:prstGeom prst="rect">
            <a:avLst/>
          </a:prstGeom>
        </p:spPr>
        <p:txBody>
          <a:bodyPr wrap="square" lIns="91440" tIns="45720" rIns="91440" bIns="45720" anchor="t">
            <a:spAutoFit/>
          </a:bodyPr>
          <a:lstStyle/>
          <a:p>
            <a:pPr>
              <a:buClr>
                <a:srgbClr val="000000"/>
              </a:buClr>
            </a:pPr>
            <a:r>
              <a:rPr lang="en-US" sz="2400" kern="0" dirty="0">
                <a:solidFill>
                  <a:srgbClr val="000000"/>
                </a:solidFill>
                <a:latin typeface="Open Sans"/>
                <a:cs typeface="Arial"/>
                <a:sym typeface="Arial"/>
              </a:rPr>
              <a:t>ODS7: "Assegurar o acesso a uma energia acessível, fiável, sustentável e moderna para todos até 2030...". </a:t>
            </a:r>
            <a:endParaRPr lang="en-US" sz="2400" kern="0" dirty="0">
              <a:solidFill>
                <a:srgbClr val="000000"/>
              </a:solidFill>
              <a:latin typeface="Open Sans"/>
              <a:cs typeface="Arial"/>
            </a:endParaRPr>
          </a:p>
        </p:txBody>
      </p:sp>
      <p:sp>
        <p:nvSpPr>
          <p:cNvPr id="12" name="Rectangle 11"/>
          <p:cNvSpPr/>
          <p:nvPr/>
        </p:nvSpPr>
        <p:spPr>
          <a:xfrm>
            <a:off x="10820888" y="6086055"/>
            <a:ext cx="915635" cy="307777"/>
          </a:xfrm>
          <a:prstGeom prst="rect">
            <a:avLst/>
          </a:prstGeom>
        </p:spPr>
        <p:txBody>
          <a:bodyPr wrap="none" lIns="91440" tIns="45720" rIns="91440" bIns="45720" anchor="t">
            <a:spAutoFit/>
          </a:bodyPr>
          <a:lstStyle/>
          <a:p>
            <a:r>
              <a:rPr lang="en-US" sz="1400" i="1" dirty="0">
                <a:latin typeface="Open Sans"/>
              </a:rPr>
              <a:t>ONU, 2021</a:t>
            </a:r>
            <a:endParaRPr lang="en-GB" sz="1400" i="1" dirty="0">
              <a:latin typeface="Open Sans"/>
            </a:endParaRPr>
          </a:p>
        </p:txBody>
      </p:sp>
      <p:sp>
        <p:nvSpPr>
          <p:cNvPr id="2" name="TextBox 1"/>
          <p:cNvSpPr txBox="1"/>
          <p:nvPr/>
        </p:nvSpPr>
        <p:spPr>
          <a:xfrm>
            <a:off x="6098868" y="5908340"/>
            <a:ext cx="1888789" cy="253916"/>
          </a:xfrm>
          <a:prstGeom prst="rect">
            <a:avLst/>
          </a:prstGeom>
          <a:noFill/>
        </p:spPr>
        <p:txBody>
          <a:bodyPr wrap="square" lIns="91440" tIns="45720" rIns="91440" bIns="45720" rtlCol="0" anchor="t">
            <a:spAutoFit/>
          </a:bodyPr>
          <a:lstStyle/>
          <a:p>
            <a:r>
              <a:rPr lang="en-GB" sz="1000" b="1" dirty="0">
                <a:latin typeface="Open Sans"/>
              </a:rPr>
              <a:t>Fonte da imagem</a:t>
            </a:r>
            <a:r>
              <a:rPr lang="en-GB" sz="1000" dirty="0">
                <a:latin typeface="Open Sans"/>
              </a:rPr>
              <a:t>: ONU, </a:t>
            </a:r>
            <a:r>
              <a:rPr lang="en-GB" sz="1000" dirty="0">
                <a:latin typeface="Open Sans"/>
                <a:hlinkClick r:id="rId6"/>
              </a:rPr>
              <a:t>imagem</a:t>
            </a:r>
            <a:endParaRPr lang="en-GB" sz="1000" dirty="0">
              <a:latin typeface="Open Sans"/>
              <a:cs typeface="Calibri"/>
            </a:endParaRPr>
          </a:p>
        </p:txBody>
      </p:sp>
      <p:sp>
        <p:nvSpPr>
          <p:cNvPr id="13" name="Oval 12">
            <a:extLst>
              <a:ext uri="{FF2B5EF4-FFF2-40B4-BE49-F238E27FC236}">
                <a16:creationId xmlns:a16="http://schemas.microsoft.com/office/drawing/2014/main" id="{5EDBE88D-188E-4642-9813-66D1502AEE8B}"/>
              </a:ext>
            </a:extLst>
          </p:cNvPr>
          <p:cNvSpPr/>
          <p:nvPr/>
        </p:nvSpPr>
        <p:spPr>
          <a:xfrm>
            <a:off x="5755328" y="24466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rack1_Lecture2_Slide3.mp3" descr="Track1_Lecture2_Slide3.mp3">
            <a:hlinkClick r:id="" action="ppaction://media"/>
            <a:extLst>
              <a:ext uri="{FF2B5EF4-FFF2-40B4-BE49-F238E27FC236}">
                <a16:creationId xmlns:a16="http://schemas.microsoft.com/office/drawing/2014/main" id="{D1DABF96-D437-B342-B2BB-3315E9B2BDE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26693" y="314476"/>
            <a:ext cx="812800" cy="812800"/>
          </a:xfrm>
          <a:prstGeom prst="rect">
            <a:avLst/>
          </a:prstGeom>
        </p:spPr>
      </p:pic>
    </p:spTree>
    <p:extLst>
      <p:ext uri="{BB962C8B-B14F-4D97-AF65-F5344CB8AC3E}">
        <p14:creationId xmlns:p14="http://schemas.microsoft.com/office/powerpoint/2010/main" val="327878293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93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O acesso à energia é importante em muitos </a:t>
            </a:r>
            <a:r>
              <a:rPr lang="en-ZA" b="1" dirty="0">
                <a:latin typeface="Open Sans"/>
                <a:ea typeface="Open Sans" panose="020B0606030504020204" pitchFamily="34" charset="0"/>
                <a:cs typeface="Open Sans" panose="020B0606030504020204" pitchFamily="34" charset="0"/>
              </a:rPr>
              <a:t>sectores </a:t>
            </a:r>
            <a:endParaRPr lang="en-ZA" b="1"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550742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2.1 Acesso à energia e OnSSET </a:t>
            </a:r>
          </a:p>
        </p:txBody>
      </p:sp>
      <p:pic>
        <p:nvPicPr>
          <p:cNvPr id="2" name="Content Placeholder 1"/>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968813" y="2052195"/>
            <a:ext cx="3915184" cy="4351338"/>
          </a:xfr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4638" y="1786413"/>
            <a:ext cx="5344760" cy="2441451"/>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754793"/>
            <a:ext cx="3188878" cy="2657399"/>
          </a:xfrm>
          <a:prstGeom prst="rect">
            <a:avLst/>
          </a:prstGeom>
        </p:spPr>
      </p:pic>
      <p:sp>
        <p:nvSpPr>
          <p:cNvPr id="5" name="Rectangle 4"/>
          <p:cNvSpPr/>
          <p:nvPr/>
        </p:nvSpPr>
        <p:spPr>
          <a:xfrm>
            <a:off x="9368763" y="6093529"/>
            <a:ext cx="2359749" cy="307777"/>
          </a:xfrm>
          <a:prstGeom prst="rect">
            <a:avLst/>
          </a:prstGeom>
        </p:spPr>
        <p:txBody>
          <a:bodyPr wrap="none" lIns="91440" tIns="45720" rIns="91440" bIns="45720" anchor="t">
            <a:spAutoFit/>
          </a:bodyPr>
          <a:lstStyle/>
          <a:p>
            <a:r>
              <a:rPr lang="en-US" sz="1400" i="1" dirty="0">
                <a:latin typeface="Open Sans"/>
              </a:rPr>
              <a:t>Fuso Nerini, 2018; ONU, 2016</a:t>
            </a:r>
          </a:p>
        </p:txBody>
      </p:sp>
      <p:sp>
        <p:nvSpPr>
          <p:cNvPr id="10" name="Oval 9">
            <a:extLst>
              <a:ext uri="{FF2B5EF4-FFF2-40B4-BE49-F238E27FC236}">
                <a16:creationId xmlns:a16="http://schemas.microsoft.com/office/drawing/2014/main" id="{3091CE1F-02C9-5C42-86ED-32B76F0186E4}"/>
              </a:ext>
            </a:extLst>
          </p:cNvPr>
          <p:cNvSpPr/>
          <p:nvPr/>
        </p:nvSpPr>
        <p:spPr>
          <a:xfrm>
            <a:off x="7074974" y="24466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2_Slide4.mp3" descr="Track1_Lecture2_Slide4.mp3">
            <a:hlinkClick r:id="" action="ppaction://media"/>
            <a:extLst>
              <a:ext uri="{FF2B5EF4-FFF2-40B4-BE49-F238E27FC236}">
                <a16:creationId xmlns:a16="http://schemas.microsoft.com/office/drawing/2014/main" id="{2197C80A-67A9-754F-A126-050DB52A9E9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146339" y="314353"/>
            <a:ext cx="812800" cy="812800"/>
          </a:xfrm>
          <a:prstGeom prst="rect">
            <a:avLst/>
          </a:prstGeom>
        </p:spPr>
      </p:pic>
    </p:spTree>
    <p:extLst>
      <p:ext uri="{BB962C8B-B14F-4D97-AF65-F5344CB8AC3E}">
        <p14:creationId xmlns:p14="http://schemas.microsoft.com/office/powerpoint/2010/main" val="3486286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69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Acesso à energia e ODS7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5779592"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2.1 Acesso à energia e OnSSET</a:t>
            </a:r>
            <a:endParaRPr lang="en-GB" sz="4400" dirty="0">
              <a:latin typeface="Open Sans"/>
              <a:ea typeface="Open Sans" panose="020B0606030504020204" pitchFamily="34" charset="0"/>
              <a:cs typeface="Open Sans" panose="020B0606030504020204" pitchFamily="34" charset="0"/>
            </a:endParaRPr>
          </a:p>
        </p:txBody>
      </p:sp>
      <p:pic>
        <p:nvPicPr>
          <p:cNvPr id="3" name="Content Placeholder 2"/>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887226" y="1781954"/>
            <a:ext cx="5977568" cy="4246902"/>
          </a:xfrm>
        </p:spPr>
      </p:pic>
      <p:sp>
        <p:nvSpPr>
          <p:cNvPr id="10" name="Rectangle 9"/>
          <p:cNvSpPr/>
          <p:nvPr/>
        </p:nvSpPr>
        <p:spPr>
          <a:xfrm>
            <a:off x="7620608" y="2274535"/>
            <a:ext cx="3305433" cy="1323439"/>
          </a:xfrm>
          <a:prstGeom prst="rect">
            <a:avLst/>
          </a:prstGeom>
        </p:spPr>
        <p:txBody>
          <a:bodyPr wrap="square" lIns="91440" tIns="45720" rIns="91440" bIns="45720" anchor="t">
            <a:spAutoFit/>
          </a:bodyPr>
          <a:lstStyle/>
          <a:p>
            <a:r>
              <a:rPr lang="en-US" sz="2000" dirty="0">
                <a:latin typeface="Open Sans" panose="020B0606030504020204"/>
              </a:rPr>
              <a:t>Em 2021, 789 milhões de pessoas não tinham acesso a serviços de eletricidade.</a:t>
            </a:r>
            <a:endParaRPr lang="en-GB" sz="2000" dirty="0">
              <a:latin typeface="Open Sans" panose="020B0606030504020204"/>
            </a:endParaRPr>
          </a:p>
        </p:txBody>
      </p:sp>
      <p:sp>
        <p:nvSpPr>
          <p:cNvPr id="11" name="Rectangle 10"/>
          <p:cNvSpPr/>
          <p:nvPr/>
        </p:nvSpPr>
        <p:spPr>
          <a:xfrm>
            <a:off x="7620608" y="3510804"/>
            <a:ext cx="3012375" cy="2246769"/>
          </a:xfrm>
          <a:prstGeom prst="rect">
            <a:avLst/>
          </a:prstGeom>
        </p:spPr>
        <p:txBody>
          <a:bodyPr wrap="square" lIns="91440" tIns="45720" rIns="91440" bIns="45720" anchor="t">
            <a:spAutoFit/>
          </a:bodyPr>
          <a:lstStyle/>
          <a:p>
            <a:r>
              <a:rPr lang="en-US" sz="2000" dirty="0">
                <a:latin typeface="Open Sans" panose="020B0606030504020204"/>
              </a:rPr>
              <a:t>Se seguirmos as </a:t>
            </a:r>
            <a:r>
              <a:rPr lang="en-US" sz="2000" dirty="0" err="1">
                <a:latin typeface="Open Sans" panose="020B0606030504020204"/>
              </a:rPr>
              <a:t>atuais</a:t>
            </a:r>
            <a:r>
              <a:rPr lang="en-US" sz="2000" dirty="0">
                <a:latin typeface="Open Sans" panose="020B0606030504020204"/>
              </a:rPr>
              <a:t> políticas e tendências, 530 milhões de pessoas na África Subsariana continuarão a não ter acesso à eletricidade até 2030</a:t>
            </a:r>
            <a:endParaRPr lang="en-GB" sz="2000" dirty="0">
              <a:latin typeface="Open Sans" panose="020B0606030504020204"/>
            </a:endParaRPr>
          </a:p>
        </p:txBody>
      </p:sp>
      <p:sp>
        <p:nvSpPr>
          <p:cNvPr id="12" name="TextBox 11"/>
          <p:cNvSpPr txBox="1"/>
          <p:nvPr/>
        </p:nvSpPr>
        <p:spPr>
          <a:xfrm>
            <a:off x="10014757" y="6082223"/>
            <a:ext cx="2395297" cy="307777"/>
          </a:xfrm>
          <a:prstGeom prst="rect">
            <a:avLst/>
          </a:prstGeom>
          <a:noFill/>
        </p:spPr>
        <p:txBody>
          <a:bodyPr wrap="square" lIns="91440" tIns="45720" rIns="91440" bIns="45720" rtlCol="0" anchor="t">
            <a:spAutoFit/>
          </a:bodyPr>
          <a:lstStyle/>
          <a:p>
            <a:r>
              <a:rPr lang="en-GB" sz="1400" i="1" dirty="0">
                <a:latin typeface="Open Sans"/>
              </a:rPr>
              <a:t>IEA, 2019; IEA, 2020</a:t>
            </a:r>
          </a:p>
        </p:txBody>
      </p:sp>
      <p:sp>
        <p:nvSpPr>
          <p:cNvPr id="13" name="Rectangle 12"/>
          <p:cNvSpPr/>
          <p:nvPr/>
        </p:nvSpPr>
        <p:spPr>
          <a:xfrm>
            <a:off x="901959" y="6152547"/>
            <a:ext cx="2525050" cy="246221"/>
          </a:xfrm>
          <a:prstGeom prst="rect">
            <a:avLst/>
          </a:prstGeom>
        </p:spPr>
        <p:txBody>
          <a:bodyPr wrap="none" lIns="91440" tIns="45720" rIns="91440" bIns="45720" anchor="t">
            <a:spAutoFit/>
          </a:bodyPr>
          <a:lstStyle/>
          <a:p>
            <a:r>
              <a:rPr lang="en-US" sz="1000" b="1" dirty="0">
                <a:solidFill>
                  <a:srgbClr val="1D1C1D"/>
                </a:solidFill>
                <a:latin typeface="Open Sans"/>
              </a:rPr>
              <a:t>Fonte: </a:t>
            </a:r>
            <a:r>
              <a:rPr lang="en-US" sz="1000" dirty="0">
                <a:solidFill>
                  <a:srgbClr val="1D1C1D"/>
                </a:solidFill>
                <a:latin typeface="Open Sans"/>
              </a:rPr>
              <a:t>Adaptado de Mentis et al. 2021</a:t>
            </a:r>
            <a:endParaRPr lang="en-US" sz="1000" dirty="0">
              <a:latin typeface="Open Sans"/>
            </a:endParaRPr>
          </a:p>
        </p:txBody>
      </p:sp>
      <p:sp>
        <p:nvSpPr>
          <p:cNvPr id="14" name="TextBox 13"/>
          <p:cNvSpPr txBox="1"/>
          <p:nvPr/>
        </p:nvSpPr>
        <p:spPr>
          <a:xfrm>
            <a:off x="3507158" y="6152548"/>
            <a:ext cx="4593696" cy="246221"/>
          </a:xfrm>
          <a:prstGeom prst="rect">
            <a:avLst/>
          </a:prstGeom>
          <a:noFill/>
        </p:spPr>
        <p:txBody>
          <a:bodyPr wrap="square" lIns="91440" tIns="45720" rIns="91440" bIns="45720" rtlCol="0" anchor="t">
            <a:spAutoFit/>
          </a:bodyPr>
          <a:lstStyle/>
          <a:p>
            <a:r>
              <a:rPr lang="en-GB" sz="1000" b="1" dirty="0">
                <a:latin typeface="Open Sans"/>
              </a:rPr>
              <a:t>Fonte da imagem</a:t>
            </a:r>
            <a:r>
              <a:rPr lang="en-GB" sz="1000" dirty="0">
                <a:latin typeface="Open Sans"/>
              </a:rPr>
              <a:t>: OurWorldInData.org, </a:t>
            </a:r>
            <a:r>
              <a:rPr lang="en-GB" sz="1000" dirty="0">
                <a:latin typeface="Open Sans"/>
                <a:hlinkClick r:id="rId6"/>
              </a:rPr>
              <a:t>imagem</a:t>
            </a:r>
            <a:r>
              <a:rPr lang="en-GB" sz="1000" dirty="0">
                <a:latin typeface="Open Sans"/>
              </a:rPr>
              <a:t>, licenciada sob </a:t>
            </a:r>
            <a:r>
              <a:rPr lang="en-GB" sz="1000" dirty="0">
                <a:latin typeface="Open Sans"/>
                <a:hlinkClick r:id="rId7"/>
              </a:rPr>
              <a:t>CC-BY </a:t>
            </a:r>
            <a:r>
              <a:rPr lang="en-GB" sz="1000" dirty="0">
                <a:latin typeface="Open Sans"/>
              </a:rPr>
              <a:t>4.0</a:t>
            </a:r>
          </a:p>
        </p:txBody>
      </p:sp>
      <p:sp>
        <p:nvSpPr>
          <p:cNvPr id="15" name="Oval 14">
            <a:extLst>
              <a:ext uri="{FF2B5EF4-FFF2-40B4-BE49-F238E27FC236}">
                <a16:creationId xmlns:a16="http://schemas.microsoft.com/office/drawing/2014/main" id="{8CC2AA43-768E-8641-B7F3-D1F9B9D3B534}"/>
              </a:ext>
            </a:extLst>
          </p:cNvPr>
          <p:cNvSpPr/>
          <p:nvPr/>
        </p:nvSpPr>
        <p:spPr>
          <a:xfrm>
            <a:off x="6503480" y="24466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2_Slide5.mp3" descr="Track1_Lecture2_Slide5.mp3">
            <a:hlinkClick r:id="" action="ppaction://media"/>
            <a:extLst>
              <a:ext uri="{FF2B5EF4-FFF2-40B4-BE49-F238E27FC236}">
                <a16:creationId xmlns:a16="http://schemas.microsoft.com/office/drawing/2014/main" id="{2A475952-579B-2E41-A76A-2A7344A515F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574845" y="316028"/>
            <a:ext cx="812800" cy="812800"/>
          </a:xfrm>
          <a:prstGeom prst="rect">
            <a:avLst/>
          </a:prstGeom>
        </p:spPr>
      </p:pic>
    </p:spTree>
    <p:extLst>
      <p:ext uri="{BB962C8B-B14F-4D97-AF65-F5344CB8AC3E}">
        <p14:creationId xmlns:p14="http://schemas.microsoft.com/office/powerpoint/2010/main" val="270874415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02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Transformação do sistema elétrico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567984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2.1 Acesso à energia e OnSSET</a:t>
            </a:r>
            <a:endParaRPr lang="en-GB" sz="4400" dirty="0">
              <a:latin typeface="Open Sans"/>
              <a:ea typeface="Open Sans" panose="020B0606030504020204" pitchFamily="34" charset="0"/>
              <a:cs typeface="Open Sans" panose="020B0606030504020204" pitchFamily="34" charset="0"/>
            </a:endParaRPr>
          </a:p>
        </p:txBody>
      </p:sp>
      <p:sp>
        <p:nvSpPr>
          <p:cNvPr id="10" name="Rectangle 9"/>
          <p:cNvSpPr/>
          <p:nvPr/>
        </p:nvSpPr>
        <p:spPr>
          <a:xfrm>
            <a:off x="895874" y="1850160"/>
            <a:ext cx="8988251" cy="3631763"/>
          </a:xfrm>
          <a:prstGeom prst="rect">
            <a:avLst/>
          </a:prstGeom>
        </p:spPr>
        <p:txBody>
          <a:bodyPr wrap="square" lIns="91440" tIns="45720" rIns="91440" bIns="45720" anchor="t">
            <a:spAutoFit/>
          </a:bodyPr>
          <a:lstStyle/>
          <a:p>
            <a:pPr>
              <a:spcBef>
                <a:spcPts val="1000"/>
              </a:spcBef>
              <a:buClr>
                <a:srgbClr val="1A9988"/>
              </a:buClr>
              <a:buSzPts val="2220"/>
            </a:pPr>
            <a:r>
              <a:rPr lang="en-US" sz="2000" kern="0" dirty="0">
                <a:solidFill>
                  <a:srgbClr val="1A1A1A"/>
                </a:solidFill>
                <a:latin typeface="Open Sans" panose="020B0606030504020204"/>
                <a:ea typeface="Calibri"/>
                <a:cs typeface="Calibri"/>
                <a:sym typeface="Calibri"/>
              </a:rPr>
              <a:t>A concretização do ODS7 até 2030 exige uma </a:t>
            </a:r>
            <a:r>
              <a:rPr lang="en-US" sz="2000" b="1" kern="0" dirty="0">
                <a:solidFill>
                  <a:srgbClr val="1A1A1A"/>
                </a:solidFill>
                <a:latin typeface="Open Sans" panose="020B0606030504020204"/>
                <a:ea typeface="Calibri"/>
                <a:cs typeface="Calibri"/>
                <a:sym typeface="Calibri"/>
              </a:rPr>
              <a:t>transformação fundamental </a:t>
            </a:r>
            <a:r>
              <a:rPr lang="en-US" sz="2000" kern="0" dirty="0">
                <a:solidFill>
                  <a:srgbClr val="1A1A1A"/>
                </a:solidFill>
                <a:latin typeface="Open Sans" panose="020B0606030504020204"/>
                <a:ea typeface="Calibri"/>
                <a:cs typeface="Calibri"/>
                <a:sym typeface="Calibri"/>
              </a:rPr>
              <a:t>do sector da energia nas zonas atualmente não servidas</a:t>
            </a:r>
          </a:p>
          <a:p>
            <a:pPr>
              <a:spcBef>
                <a:spcPts val="1000"/>
              </a:spcBef>
              <a:buClr>
                <a:srgbClr val="1A9988"/>
              </a:buClr>
              <a:buSzPts val="2220"/>
            </a:pPr>
            <a:r>
              <a:rPr lang="en-US" sz="2000" kern="0" dirty="0">
                <a:solidFill>
                  <a:srgbClr val="1A1A1A"/>
                </a:solidFill>
                <a:latin typeface="Open Sans" panose="020B0606030504020204"/>
                <a:ea typeface="Calibri"/>
                <a:cs typeface="Calibri"/>
                <a:sym typeface="Calibri"/>
              </a:rPr>
              <a:t>O planeamento moderno da eletrificação deve ter em conta:</a:t>
            </a:r>
            <a:endParaRPr lang="en-US" sz="1200" kern="0" dirty="0">
              <a:solidFill>
                <a:srgbClr val="1A1A1A"/>
              </a:solidFill>
              <a:latin typeface="Open Sans" panose="020B0606030504020204"/>
              <a:ea typeface="Calibri"/>
              <a:cs typeface="Arial"/>
              <a:sym typeface="Arial"/>
            </a:endParaRPr>
          </a:p>
          <a:p>
            <a:pPr>
              <a:spcBef>
                <a:spcPts val="1000"/>
              </a:spcBef>
              <a:buClr>
                <a:srgbClr val="1A9988"/>
              </a:buClr>
              <a:buSzPts val="2220"/>
              <a:buFont typeface="Arial"/>
              <a:buNone/>
            </a:pPr>
            <a:r>
              <a:rPr lang="en-US" sz="2000" b="1" kern="0" dirty="0">
                <a:solidFill>
                  <a:srgbClr val="1A1A1A"/>
                </a:solidFill>
                <a:latin typeface="Open Sans" panose="020B0606030504020204"/>
                <a:ea typeface="Calibri"/>
                <a:cs typeface="Calibri"/>
                <a:sym typeface="Calibri"/>
              </a:rPr>
              <a:t>	1) Minimização dos custos do sistema </a:t>
            </a:r>
          </a:p>
          <a:p>
            <a:pPr>
              <a:spcBef>
                <a:spcPts val="1000"/>
              </a:spcBef>
              <a:buClr>
                <a:srgbClr val="1A9988"/>
              </a:buClr>
              <a:buSzPts val="2220"/>
            </a:pPr>
            <a:r>
              <a:rPr lang="en-US" sz="2000" b="1" kern="0" dirty="0">
                <a:solidFill>
                  <a:srgbClr val="1A1A1A"/>
                </a:solidFill>
                <a:latin typeface="Open Sans" panose="020B0606030504020204"/>
                <a:ea typeface="Calibri"/>
                <a:cs typeface="Calibri"/>
                <a:sym typeface="Calibri"/>
              </a:rPr>
              <a:t>	2) Inovação tecnológica </a:t>
            </a:r>
            <a:r>
              <a:rPr lang="en-US" sz="2000" kern="0" dirty="0">
                <a:solidFill>
                  <a:srgbClr val="1A1A1A"/>
                </a:solidFill>
                <a:latin typeface="Open Sans" panose="020B0606030504020204"/>
                <a:ea typeface="Calibri"/>
                <a:cs typeface="Calibri"/>
                <a:sym typeface="Calibri"/>
              </a:rPr>
              <a:t>(novas tecnologias e configurações de sistemas</a:t>
            </a:r>
            <a:r>
              <a:rPr lang="en-US" sz="2000" b="1" kern="0" dirty="0">
                <a:solidFill>
                  <a:srgbClr val="1A1A1A"/>
                </a:solidFill>
                <a:latin typeface="Open Sans" panose="020B0606030504020204"/>
                <a:ea typeface="Calibri"/>
                <a:cs typeface="Calibri"/>
                <a:sym typeface="Calibri"/>
              </a:rPr>
              <a:t>)</a:t>
            </a:r>
          </a:p>
          <a:p>
            <a:pPr>
              <a:spcBef>
                <a:spcPts val="1000"/>
              </a:spcBef>
              <a:buClr>
                <a:srgbClr val="1A9988"/>
              </a:buClr>
              <a:buSzPts val="2220"/>
              <a:buFont typeface="Arial"/>
              <a:buNone/>
            </a:pPr>
            <a:r>
              <a:rPr lang="en-US" sz="2000" b="1" kern="0" dirty="0">
                <a:solidFill>
                  <a:srgbClr val="1A1A1A"/>
                </a:solidFill>
                <a:latin typeface="Open Sans" panose="020B0606030504020204"/>
                <a:ea typeface="Calibri"/>
                <a:cs typeface="Calibri"/>
                <a:sym typeface="Calibri"/>
              </a:rPr>
              <a:t>	3) Integridade ambiental </a:t>
            </a:r>
          </a:p>
          <a:p>
            <a:pPr>
              <a:spcBef>
                <a:spcPts val="1000"/>
              </a:spcBef>
              <a:buClr>
                <a:srgbClr val="1A9988"/>
              </a:buClr>
              <a:buSzPts val="2220"/>
            </a:pPr>
            <a:r>
              <a:rPr lang="en-US" sz="2000" b="1" kern="0" dirty="0">
                <a:solidFill>
                  <a:srgbClr val="1A1A1A"/>
                </a:solidFill>
                <a:latin typeface="Open Sans" panose="020B0606030504020204"/>
                <a:ea typeface="Calibri"/>
                <a:cs typeface="Calibri"/>
                <a:sym typeface="Calibri"/>
              </a:rPr>
              <a:t>	4) Iniciativas privadas e/ou públicas </a:t>
            </a:r>
            <a:endParaRPr lang="en-US" sz="2000" b="1" kern="0" dirty="0">
              <a:solidFill>
                <a:srgbClr val="1A1A1A"/>
              </a:solidFill>
              <a:latin typeface="Open Sans" panose="020B0606030504020204"/>
              <a:ea typeface="Calibri"/>
              <a:cs typeface="Calibri"/>
            </a:endParaRPr>
          </a:p>
          <a:p>
            <a:pPr>
              <a:spcBef>
                <a:spcPts val="1000"/>
              </a:spcBef>
              <a:buClr>
                <a:srgbClr val="1A9988"/>
              </a:buClr>
              <a:buSzPts val="2220"/>
              <a:buFont typeface="Arial"/>
              <a:buNone/>
            </a:pPr>
            <a:r>
              <a:rPr lang="en-US" sz="2000" b="1" kern="0" dirty="0">
                <a:solidFill>
                  <a:srgbClr val="1A1A1A"/>
                </a:solidFill>
                <a:latin typeface="Open Sans" panose="020B0606030504020204"/>
                <a:ea typeface="Calibri"/>
                <a:cs typeface="Calibri"/>
                <a:sym typeface="Calibri"/>
              </a:rPr>
              <a:t>	5) Preocupações geopolíticas </a:t>
            </a:r>
            <a:r>
              <a:rPr lang="en-US" sz="2000" kern="0" dirty="0">
                <a:solidFill>
                  <a:srgbClr val="1A1A1A"/>
                </a:solidFill>
                <a:latin typeface="Open Sans" panose="020B0606030504020204"/>
                <a:ea typeface="Calibri"/>
                <a:cs typeface="Calibri"/>
                <a:sym typeface="Calibri"/>
              </a:rPr>
              <a:t>(segurança energética e fiabilidade do aprovisionamento)</a:t>
            </a:r>
            <a:endParaRPr lang="en-US" sz="1200" kern="0" dirty="0">
              <a:solidFill>
                <a:srgbClr val="1A1A1A"/>
              </a:solidFill>
              <a:latin typeface="Open Sans" panose="020B0606030504020204"/>
              <a:cs typeface="Arial"/>
              <a:sym typeface="Arial"/>
            </a:endParaRPr>
          </a:p>
        </p:txBody>
      </p:sp>
      <p:sp>
        <p:nvSpPr>
          <p:cNvPr id="5" name="Rectangle 4"/>
          <p:cNvSpPr/>
          <p:nvPr/>
        </p:nvSpPr>
        <p:spPr>
          <a:xfrm>
            <a:off x="892850" y="6158390"/>
            <a:ext cx="1701107" cy="246221"/>
          </a:xfrm>
          <a:prstGeom prst="rect">
            <a:avLst/>
          </a:prstGeom>
        </p:spPr>
        <p:txBody>
          <a:bodyPr wrap="none">
            <a:spAutoFit/>
          </a:bodyPr>
          <a:lstStyle/>
          <a:p>
            <a:r>
              <a:rPr lang="en-US" sz="1000" b="1" dirty="0">
                <a:solidFill>
                  <a:srgbClr val="1D1C1D"/>
                </a:solidFill>
                <a:latin typeface="Open Sans"/>
              </a:rPr>
              <a:t>Fonte:</a:t>
            </a:r>
            <a:r>
              <a:rPr lang="en-US" sz="1000" dirty="0">
                <a:solidFill>
                  <a:srgbClr val="1D1C1D"/>
                </a:solidFill>
                <a:latin typeface="Open Sans"/>
              </a:rPr>
              <a:t> Mentis et al. 2021</a:t>
            </a:r>
            <a:endParaRPr lang="en-US" sz="1000" dirty="0">
              <a:latin typeface="Open Sans"/>
            </a:endParaRPr>
          </a:p>
        </p:txBody>
      </p:sp>
      <p:sp>
        <p:nvSpPr>
          <p:cNvPr id="6" name="Oval 5">
            <a:extLst>
              <a:ext uri="{FF2B5EF4-FFF2-40B4-BE49-F238E27FC236}">
                <a16:creationId xmlns:a16="http://schemas.microsoft.com/office/drawing/2014/main" id="{25E615B6-3495-FB4B-876C-B423CFF86EF6}"/>
              </a:ext>
            </a:extLst>
          </p:cNvPr>
          <p:cNvSpPr/>
          <p:nvPr/>
        </p:nvSpPr>
        <p:spPr>
          <a:xfrm>
            <a:off x="6638557" y="24466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2_Slide6.mp3" descr="Track1_Lecture2_Slide6.mp3">
            <a:hlinkClick r:id="" action="ppaction://media"/>
            <a:extLst>
              <a:ext uri="{FF2B5EF4-FFF2-40B4-BE49-F238E27FC236}">
                <a16:creationId xmlns:a16="http://schemas.microsoft.com/office/drawing/2014/main" id="{F7671B3B-0781-5747-B7DC-507A335E99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09386" y="316028"/>
            <a:ext cx="812800" cy="812800"/>
          </a:xfrm>
          <a:prstGeom prst="rect">
            <a:avLst/>
          </a:prstGeom>
        </p:spPr>
      </p:pic>
    </p:spTree>
    <p:extLst>
      <p:ext uri="{BB962C8B-B14F-4D97-AF65-F5344CB8AC3E}">
        <p14:creationId xmlns:p14="http://schemas.microsoft.com/office/powerpoint/2010/main" val="98610694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23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Mensagens-chave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567984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2.1 Acesso à energia e OnSSET</a:t>
            </a:r>
            <a:endParaRPr lang="en-GB" sz="4400" dirty="0">
              <a:latin typeface="Open Sans"/>
              <a:ea typeface="Open Sans" panose="020B0606030504020204" pitchFamily="34" charset="0"/>
              <a:cs typeface="Open Sans" panose="020B0606030504020204" pitchFamily="34" charset="0"/>
            </a:endParaRPr>
          </a:p>
        </p:txBody>
      </p:sp>
      <p:sp>
        <p:nvSpPr>
          <p:cNvPr id="2" name="Content Placeholder 1"/>
          <p:cNvSpPr>
            <a:spLocks noGrp="1"/>
          </p:cNvSpPr>
          <p:nvPr>
            <p:ph idx="1"/>
          </p:nvPr>
        </p:nvSpPr>
        <p:spPr>
          <a:xfrm>
            <a:off x="838200" y="1825625"/>
            <a:ext cx="4861214" cy="3424815"/>
          </a:xfrm>
        </p:spPr>
        <p:txBody>
          <a:bodyPr vert="horz" lIns="91440" tIns="45720" rIns="91440" bIns="45720" rtlCol="0" anchor="t">
            <a:normAutofit fontScale="92500"/>
          </a:bodyPr>
          <a:lstStyle/>
          <a:p>
            <a:pPr marL="342900" lvl="0" indent="-342900">
              <a:lnSpc>
                <a:spcPct val="100000"/>
              </a:lnSpc>
              <a:buClr>
                <a:srgbClr val="000000"/>
              </a:buClr>
              <a:buFont typeface="+mj-lt"/>
              <a:buAutoNum type="arabicParenR"/>
            </a:pPr>
            <a:r>
              <a:rPr lang="en-GB" sz="2000" kern="0" dirty="0">
                <a:solidFill>
                  <a:srgbClr val="1A1A1A"/>
                </a:solidFill>
                <a:latin typeface="Open Sans" panose="020B0606030504020204"/>
                <a:ea typeface="Calibri"/>
                <a:cs typeface="Calibri"/>
                <a:sym typeface="Arial"/>
              </a:rPr>
              <a:t>O acesso à energia sustentável (eletricidade) é fundamental para alcançar muitos Objectivos de Desenvolvimento Sustentável (por exemplo, melhores instalações de saúde, melhor educação, desenvolvimento económico).</a:t>
            </a:r>
            <a:endParaRPr lang="en-GB" sz="2000" kern="0" dirty="0">
              <a:solidFill>
                <a:srgbClr val="1A1A1A"/>
              </a:solidFill>
              <a:latin typeface="Open Sans" panose="020B0606030504020204"/>
              <a:ea typeface="Calibri"/>
              <a:cs typeface="Calibri"/>
            </a:endParaRPr>
          </a:p>
          <a:p>
            <a:pPr marL="342900" indent="-342900">
              <a:lnSpc>
                <a:spcPct val="100000"/>
              </a:lnSpc>
              <a:buClr>
                <a:srgbClr val="000000"/>
              </a:buClr>
              <a:buFont typeface="+mj-lt"/>
              <a:buAutoNum type="arabicParenR"/>
            </a:pPr>
            <a:r>
              <a:rPr lang="en-GB" sz="2000" kern="0" dirty="0">
                <a:solidFill>
                  <a:srgbClr val="1A1A1A"/>
                </a:solidFill>
                <a:latin typeface="Open Sans" panose="020B0606030504020204"/>
                <a:ea typeface="Calibri"/>
                <a:cs typeface="Calibri"/>
                <a:sym typeface="Arial"/>
              </a:rPr>
              <a:t>O planeamento do sistema de energia deve ter em conta </a:t>
            </a:r>
            <a:r>
              <a:rPr lang="en-GB" sz="2000" kern="0" dirty="0" err="1">
                <a:solidFill>
                  <a:srgbClr val="1A1A1A"/>
                </a:solidFill>
                <a:latin typeface="Open Sans" panose="020B0606030504020204"/>
                <a:ea typeface="Calibri"/>
                <a:cs typeface="Calibri"/>
                <a:sym typeface="Arial"/>
              </a:rPr>
              <a:t>muitos</a:t>
            </a:r>
            <a:r>
              <a:rPr lang="en-GB" sz="2000" kern="0" dirty="0">
                <a:solidFill>
                  <a:srgbClr val="1A1A1A"/>
                </a:solidFill>
                <a:latin typeface="Open Sans" panose="020B0606030504020204"/>
                <a:ea typeface="Calibri"/>
                <a:cs typeface="Calibri"/>
                <a:sym typeface="Arial"/>
              </a:rPr>
              <a:t> </a:t>
            </a:r>
            <a:r>
              <a:rPr lang="en-GB" sz="2000" kern="0" dirty="0" err="1">
                <a:solidFill>
                  <a:srgbClr val="1A1A1A"/>
                </a:solidFill>
                <a:latin typeface="Open Sans" panose="020B0606030504020204"/>
                <a:ea typeface="Calibri"/>
                <a:cs typeface="Calibri"/>
                <a:sym typeface="Arial"/>
              </a:rPr>
              <a:t>fatores</a:t>
            </a:r>
            <a:r>
              <a:rPr lang="en-GB" sz="2000" kern="0" dirty="0">
                <a:solidFill>
                  <a:srgbClr val="1A1A1A"/>
                </a:solidFill>
                <a:latin typeface="Open Sans" panose="020B0606030504020204"/>
                <a:ea typeface="Calibri"/>
                <a:cs typeface="Calibri"/>
                <a:sym typeface="Arial"/>
              </a:rPr>
              <a:t>, como a minimização dos custos, os aspectos ambientais e a geopolítica.</a:t>
            </a:r>
            <a:endParaRPr lang="sv-SE" sz="2000" kern="0" dirty="0">
              <a:solidFill>
                <a:srgbClr val="1A1A1A"/>
              </a:solidFill>
              <a:latin typeface="Open Sans" panose="020B0606030504020204"/>
              <a:ea typeface="Calibri"/>
              <a:cs typeface="Calibri"/>
            </a:endParaRPr>
          </a:p>
          <a:p>
            <a:pPr marL="0" indent="0">
              <a:lnSpc>
                <a:spcPct val="100000"/>
              </a:lnSpc>
              <a:buNone/>
            </a:pPr>
            <a:endParaRPr lang="en-GB" sz="2000" dirty="0">
              <a:latin typeface="Open Sans"/>
              <a:cs typeface="Calibri"/>
            </a:endParaRPr>
          </a:p>
        </p:txBody>
      </p:sp>
      <p:sp>
        <p:nvSpPr>
          <p:cNvPr id="5" name="Rectangle 4"/>
          <p:cNvSpPr/>
          <p:nvPr/>
        </p:nvSpPr>
        <p:spPr>
          <a:xfrm>
            <a:off x="903573" y="6160414"/>
            <a:ext cx="1701107" cy="246221"/>
          </a:xfrm>
          <a:prstGeom prst="rect">
            <a:avLst/>
          </a:prstGeom>
        </p:spPr>
        <p:txBody>
          <a:bodyPr wrap="none">
            <a:spAutoFit/>
          </a:bodyPr>
          <a:lstStyle/>
          <a:p>
            <a:r>
              <a:rPr lang="en-US" sz="1000" b="1" dirty="0">
                <a:solidFill>
                  <a:srgbClr val="1D1C1D"/>
                </a:solidFill>
                <a:latin typeface="Open Sans"/>
              </a:rPr>
              <a:t>Fonte:</a:t>
            </a:r>
            <a:r>
              <a:rPr lang="en-US" sz="1000" dirty="0">
                <a:solidFill>
                  <a:srgbClr val="1D1C1D"/>
                </a:solidFill>
                <a:latin typeface="Open Sans"/>
              </a:rPr>
              <a:t> Mentis et al. 2021</a:t>
            </a:r>
            <a:endParaRPr lang="en-US" sz="1000" dirty="0">
              <a:latin typeface="Open Sans"/>
            </a:endParaRPr>
          </a:p>
        </p:txBody>
      </p:sp>
      <p:sp>
        <p:nvSpPr>
          <p:cNvPr id="6" name="Oval 5">
            <a:extLst>
              <a:ext uri="{FF2B5EF4-FFF2-40B4-BE49-F238E27FC236}">
                <a16:creationId xmlns:a16="http://schemas.microsoft.com/office/drawing/2014/main" id="{CF794125-39B5-574D-A0C9-DBB4E8F15607}"/>
              </a:ext>
            </a:extLst>
          </p:cNvPr>
          <p:cNvSpPr/>
          <p:nvPr/>
        </p:nvSpPr>
        <p:spPr>
          <a:xfrm>
            <a:off x="7074974" y="24466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2_Slide7.mp3" descr="Track1_Lecture2_Slide7.mp3">
            <a:hlinkClick r:id="" action="ppaction://media"/>
            <a:extLst>
              <a:ext uri="{FF2B5EF4-FFF2-40B4-BE49-F238E27FC236}">
                <a16:creationId xmlns:a16="http://schemas.microsoft.com/office/drawing/2014/main" id="{06481138-1324-0549-BE7E-1AED4C68ED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45803" y="316028"/>
            <a:ext cx="812800" cy="812800"/>
          </a:xfrm>
          <a:prstGeom prst="rect">
            <a:avLst/>
          </a:prstGeom>
        </p:spPr>
      </p:pic>
    </p:spTree>
    <p:extLst>
      <p:ext uri="{BB962C8B-B14F-4D97-AF65-F5344CB8AC3E}">
        <p14:creationId xmlns:p14="http://schemas.microsoft.com/office/powerpoint/2010/main" val="17407066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73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Nome do curso</a:t>
            </a:r>
            <a:endParaRPr lang="en-US"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Mini-palestra Objetivo de aprendizagem</a:t>
            </a:r>
            <a:endParaRPr lang="en-US"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6274"/>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Aula 2.1 Referências</a:t>
            </a:r>
          </a:p>
        </p:txBody>
      </p:sp>
      <p:sp>
        <p:nvSpPr>
          <p:cNvPr id="8" name="Rectangle 7"/>
          <p:cNvSpPr/>
          <p:nvPr/>
        </p:nvSpPr>
        <p:spPr>
          <a:xfrm>
            <a:off x="885394" y="1475058"/>
            <a:ext cx="9834087" cy="4770537"/>
          </a:xfrm>
          <a:prstGeom prst="rect">
            <a:avLst/>
          </a:prstGeom>
        </p:spPr>
        <p:txBody>
          <a:bodyPr wrap="square" lIns="91440" tIns="45720" rIns="91440" bIns="45720" anchor="t">
            <a:spAutoFit/>
          </a:bodyPr>
          <a:lstStyle/>
          <a:p>
            <a:r>
              <a:rPr lang="en-GB" sz="1600" dirty="0">
                <a:latin typeface="Open Sans"/>
              </a:rPr>
              <a:t>Fuso Nerini, F., Tomei, J., To, L.S., Bisaga, I., Parikh, P., Black, M., Borrion, A., Spataru, C., Castán Broto, V., Anandarajah, G., Milligan, B., Mulugetta, Y., 2018. Mapeamento de sinergias e trade-offs entre energia e os Objetivos de Desenvolvimento Sustentável. Nature Energy 3, 10-15. </a:t>
            </a:r>
            <a:r>
              <a:rPr lang="en-GB" sz="1600" dirty="0">
                <a:latin typeface="Open Sans"/>
                <a:hlinkClick r:id="rId2"/>
              </a:rPr>
              <a:t>https://doi.org/10.1038/s41560-017-0036-5</a:t>
            </a:r>
            <a:endParaRPr lang="en-US" sz="1600" dirty="0">
              <a:latin typeface="Open Sans"/>
            </a:endParaRPr>
          </a:p>
          <a:p>
            <a:endParaRPr lang="en-GB" sz="1600" dirty="0">
              <a:latin typeface="Open Sans"/>
            </a:endParaRPr>
          </a:p>
          <a:p>
            <a:r>
              <a:rPr lang="en-US" sz="1600" dirty="0">
                <a:latin typeface="Open Sans"/>
              </a:rPr>
              <a:t>Agência Internacional da Energia; Agência Internacional das Energias Renováveis; Divisão de Estatística das Nações Unidas; Banco Mundial; Organização Mundial da Saúde. 2020. Acompanhamento do ODS 7: O Relatório de Progresso da Energia 2020. Banco Mundial, Washington, DC. © Banco Mundial. </a:t>
            </a:r>
            <a:r>
              <a:rPr lang="en-US" sz="1600" dirty="0">
                <a:latin typeface="Open Sans"/>
                <a:hlinkClick r:id="rId3"/>
              </a:rPr>
              <a:t>https://openknowledge.worldbank.org/handle/10986/33822 </a:t>
            </a:r>
            <a:r>
              <a:rPr lang="en-US" sz="1600" dirty="0">
                <a:latin typeface="Open Sans"/>
              </a:rPr>
              <a:t>Licença: CC BY-NC 3.0 IGO</a:t>
            </a:r>
            <a:endParaRPr lang="en-GB" sz="1600" dirty="0">
              <a:latin typeface="Open Sans"/>
            </a:endParaRPr>
          </a:p>
          <a:p>
            <a:endParaRPr lang="en-GB" sz="1600" dirty="0">
              <a:latin typeface="Open Sans"/>
            </a:endParaRPr>
          </a:p>
          <a:p>
            <a:r>
              <a:rPr lang="sv-SE" sz="1600" dirty="0">
                <a:latin typeface="Open Sans"/>
              </a:rPr>
              <a:t>Mentis, D., Korkovelos, A., Sahlberg, A., Khavari, B., n.d. Aula 1: Introdução à modelação geoespacial da eletrificação [Documento WWW]. Kit Didático OnSSET. URL </a:t>
            </a:r>
            <a:r>
              <a:rPr lang="sv-SE" sz="1600" dirty="0">
                <a:latin typeface="Open Sans"/>
                <a:ea typeface="+mn-lt"/>
                <a:cs typeface="+mn-lt"/>
                <a:hlinkClick r:id="rId4"/>
              </a:rPr>
              <a:t>https://onsset.github.io/teaching_kit/courses/modul</a:t>
            </a:r>
            <a:r>
              <a:rPr lang="sv-SE" sz="1600" dirty="0">
                <a:latin typeface="Open Sans"/>
                <a:cs typeface="Calibri"/>
              </a:rPr>
              <a:t>e_1/Lecture_1/ </a:t>
            </a:r>
            <a:r>
              <a:rPr lang="sv-SE" sz="1600" dirty="0">
                <a:latin typeface="Open Sans"/>
              </a:rPr>
              <a:t>(acedido em 2.18.21).</a:t>
            </a:r>
          </a:p>
          <a:p>
            <a:endParaRPr lang="en-GB" sz="1600" dirty="0">
              <a:latin typeface="Open Sans"/>
            </a:endParaRPr>
          </a:p>
          <a:p>
            <a:r>
              <a:rPr lang="en-GB" sz="1600" dirty="0">
                <a:latin typeface="Open Sans"/>
              </a:rPr>
              <a:t>2019. PERSPECTIVAS ENERGÉTICAS MUNDIAIS 2019. OECD Publishing 810. </a:t>
            </a:r>
            <a:r>
              <a:rPr lang="en-GB" sz="1600" dirty="0">
                <a:latin typeface="Open Sans"/>
                <a:hlinkClick r:id="rId5"/>
              </a:rPr>
              <a:t>https://doi.org/10.1787/caf32f3b-en</a:t>
            </a:r>
            <a:endParaRPr lang="en-GB" sz="1600" dirty="0">
              <a:latin typeface="Open Sans"/>
            </a:endParaRPr>
          </a:p>
          <a:p>
            <a:endParaRPr lang="en-GB" sz="1600" dirty="0">
              <a:latin typeface="Open Sans"/>
            </a:endParaRPr>
          </a:p>
          <a:p>
            <a:r>
              <a:rPr lang="en-GB" sz="1600" dirty="0">
                <a:latin typeface="Open Sans"/>
              </a:rPr>
              <a:t>ONU, 2016. ENERGIA ACESSÍVEL E LIMPA: 2016. </a:t>
            </a:r>
            <a:r>
              <a:rPr lang="en-GB" sz="1600" dirty="0">
                <a:latin typeface="Open Sans"/>
                <a:hlinkClick r:id="rId6"/>
              </a:rPr>
              <a:t>https://www.</a:t>
            </a:r>
            <a:r>
              <a:rPr lang="en-GB" sz="1600" dirty="0">
                <a:latin typeface="Open Sans"/>
              </a:rPr>
              <a:t>un.org/sustainabledevelopment/wp-content/uploads/2016/08/7_Why-It-Matters-2020.pdf </a:t>
            </a:r>
          </a:p>
        </p:txBody>
      </p:sp>
    </p:spTree>
    <p:extLst>
      <p:ext uri="{BB962C8B-B14F-4D97-AF65-F5344CB8AC3E}">
        <p14:creationId xmlns:p14="http://schemas.microsoft.com/office/powerpoint/2010/main" val="1195408070"/>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Opções de eletrificação</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2.2 Opções de eletrificação </a:t>
            </a:r>
          </a:p>
        </p:txBody>
      </p:sp>
      <p:sp>
        <p:nvSpPr>
          <p:cNvPr id="10" name="Rectangle 9"/>
          <p:cNvSpPr/>
          <p:nvPr/>
        </p:nvSpPr>
        <p:spPr>
          <a:xfrm>
            <a:off x="1980608" y="1884546"/>
            <a:ext cx="7656686" cy="400110"/>
          </a:xfrm>
          <a:prstGeom prst="rect">
            <a:avLst/>
          </a:prstGeom>
        </p:spPr>
        <p:txBody>
          <a:bodyPr wrap="square" lIns="91440" tIns="45720" rIns="91440" bIns="45720" anchor="t">
            <a:spAutoFit/>
          </a:bodyPr>
          <a:lstStyle/>
          <a:p>
            <a:pPr>
              <a:buClr>
                <a:srgbClr val="000000"/>
              </a:buClr>
              <a:buFont typeface="Arial"/>
              <a:buNone/>
            </a:pPr>
            <a:r>
              <a:rPr lang="en-GB" sz="2000" b="1" i="1" kern="0" dirty="0">
                <a:solidFill>
                  <a:srgbClr val="000000"/>
                </a:solidFill>
                <a:latin typeface="Open Sans"/>
                <a:ea typeface="Georgia" panose="02040502050405020303" pitchFamily="18" charset="0"/>
                <a:cs typeface="Times New Roman"/>
                <a:sym typeface="Arial"/>
              </a:rPr>
              <a:t>Como se pode conseguir o acesso à eletricidade ao menor custo?</a:t>
            </a:r>
            <a:endParaRPr lang="sv-SE" sz="2000" b="1" kern="0" dirty="0">
              <a:solidFill>
                <a:srgbClr val="000000"/>
              </a:solidFill>
              <a:latin typeface="Open Sans"/>
              <a:ea typeface="Georgia" panose="02040502050405020303" pitchFamily="18" charset="0"/>
              <a:cs typeface="Times New Roman"/>
            </a:endParaRPr>
          </a:p>
        </p:txBody>
      </p:sp>
      <p:sp>
        <p:nvSpPr>
          <p:cNvPr id="6" name="Rectangle 5"/>
          <p:cNvSpPr/>
          <p:nvPr/>
        </p:nvSpPr>
        <p:spPr>
          <a:xfrm>
            <a:off x="921747" y="6143701"/>
            <a:ext cx="2501006" cy="246221"/>
          </a:xfrm>
          <a:prstGeom prst="rect">
            <a:avLst/>
          </a:prstGeom>
        </p:spPr>
        <p:txBody>
          <a:bodyPr wrap="none">
            <a:spAutoFit/>
          </a:bodyPr>
          <a:lstStyle/>
          <a:p>
            <a:r>
              <a:rPr lang="en-US" sz="1000" b="1" dirty="0">
                <a:solidFill>
                  <a:srgbClr val="1D1C1D"/>
                </a:solidFill>
                <a:latin typeface="Open Sans"/>
              </a:rPr>
              <a:t>Fonte:</a:t>
            </a:r>
            <a:r>
              <a:rPr lang="en-US" sz="1000" dirty="0">
                <a:solidFill>
                  <a:srgbClr val="1D1C1D"/>
                </a:solidFill>
                <a:latin typeface="Open Sans"/>
              </a:rPr>
              <a:t> Adaptado de Mentis et al. 2021</a:t>
            </a:r>
            <a:endParaRPr lang="en-US" sz="1000" dirty="0">
              <a:latin typeface="Open Sans"/>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7063" y="2906616"/>
            <a:ext cx="3587416" cy="2391611"/>
          </a:xfrm>
          <a:prstGeom prst="rect">
            <a:avLst/>
          </a:prstGeom>
        </p:spPr>
      </p:pic>
      <p:sp>
        <p:nvSpPr>
          <p:cNvPr id="11" name="TextBox 10"/>
          <p:cNvSpPr txBox="1"/>
          <p:nvPr/>
        </p:nvSpPr>
        <p:spPr>
          <a:xfrm>
            <a:off x="1649305" y="2540266"/>
            <a:ext cx="2262933" cy="369332"/>
          </a:xfrm>
          <a:prstGeom prst="rect">
            <a:avLst/>
          </a:prstGeom>
          <a:noFill/>
        </p:spPr>
        <p:txBody>
          <a:bodyPr wrap="square" rtlCol="0">
            <a:spAutoFit/>
          </a:bodyPr>
          <a:lstStyle/>
          <a:p>
            <a:pPr algn="ctr"/>
            <a:r>
              <a:rPr lang="en-GB" dirty="0"/>
              <a:t>GRID</a:t>
            </a: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61903" y="4098837"/>
            <a:ext cx="2942990" cy="2189747"/>
          </a:xfrm>
          <a:prstGeom prst="rect">
            <a:avLst/>
          </a:prstGeom>
        </p:spPr>
      </p:pic>
      <p:sp>
        <p:nvSpPr>
          <p:cNvPr id="13" name="Rectangle 12"/>
          <p:cNvSpPr/>
          <p:nvPr/>
        </p:nvSpPr>
        <p:spPr>
          <a:xfrm>
            <a:off x="8386903" y="3729505"/>
            <a:ext cx="2416046" cy="369332"/>
          </a:xfrm>
          <a:prstGeom prst="rect">
            <a:avLst/>
          </a:prstGeom>
        </p:spPr>
        <p:txBody>
          <a:bodyPr wrap="none">
            <a:spAutoFit/>
          </a:bodyPr>
          <a:lstStyle/>
          <a:p>
            <a:r>
              <a:rPr lang="en-US" dirty="0"/>
              <a:t>SISTEMAS AUTÓNOMOS</a:t>
            </a:r>
            <a:endParaRPr lang="en-GB" dirty="0"/>
          </a:p>
        </p:txBody>
      </p:sp>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05665" y="3256039"/>
            <a:ext cx="3421145" cy="2281877"/>
          </a:xfrm>
          <a:prstGeom prst="rect">
            <a:avLst/>
          </a:prstGeom>
        </p:spPr>
      </p:pic>
      <p:sp>
        <p:nvSpPr>
          <p:cNvPr id="15" name="Rectangle 14"/>
          <p:cNvSpPr/>
          <p:nvPr/>
        </p:nvSpPr>
        <p:spPr>
          <a:xfrm>
            <a:off x="5922164" y="2906616"/>
            <a:ext cx="1293944" cy="369332"/>
          </a:xfrm>
          <a:prstGeom prst="rect">
            <a:avLst/>
          </a:prstGeom>
        </p:spPr>
        <p:txBody>
          <a:bodyPr wrap="none">
            <a:spAutoFit/>
          </a:bodyPr>
          <a:lstStyle/>
          <a:p>
            <a:r>
              <a:rPr lang="en-US" dirty="0"/>
              <a:t>MINI-GRIDS</a:t>
            </a:r>
            <a:endParaRPr lang="en-GB" dirty="0"/>
          </a:p>
        </p:txBody>
      </p:sp>
      <p:sp>
        <p:nvSpPr>
          <p:cNvPr id="16" name="Rectangle 15"/>
          <p:cNvSpPr/>
          <p:nvPr/>
        </p:nvSpPr>
        <p:spPr>
          <a:xfrm>
            <a:off x="4747759" y="5524999"/>
            <a:ext cx="3479052" cy="415498"/>
          </a:xfrm>
          <a:prstGeom prst="rect">
            <a:avLst/>
          </a:prstGeom>
        </p:spPr>
        <p:txBody>
          <a:bodyPr wrap="square" lIns="91440" tIns="45720" rIns="91440" bIns="45720" anchor="t">
            <a:spAutoFit/>
          </a:bodyPr>
          <a:lstStyle/>
          <a:p>
            <a:r>
              <a:rPr lang="en-GB" sz="1000" b="1" dirty="0">
                <a:latin typeface="Open Sans"/>
              </a:rPr>
              <a:t>Fonte da imagem: </a:t>
            </a:r>
            <a:r>
              <a:rPr lang="en-GB" sz="1000" dirty="0">
                <a:latin typeface="Open Sans"/>
              </a:rPr>
              <a:t>Agência Internacional para as Energias Renováveis (IRENA) licenciada sob </a:t>
            </a:r>
            <a:r>
              <a:rPr lang="en-GB" sz="1000" dirty="0">
                <a:latin typeface="Open Sans"/>
                <a:hlinkClick r:id="rId8"/>
              </a:rPr>
              <a:t>CC BY-NC-ND 2.0</a:t>
            </a:r>
            <a:endParaRPr lang="en-GB" sz="1000" dirty="0">
              <a:latin typeface="Open Sans"/>
            </a:endParaRPr>
          </a:p>
        </p:txBody>
      </p:sp>
      <p:sp>
        <p:nvSpPr>
          <p:cNvPr id="17" name="Oval 16">
            <a:extLst>
              <a:ext uri="{FF2B5EF4-FFF2-40B4-BE49-F238E27FC236}">
                <a16:creationId xmlns:a16="http://schemas.microsoft.com/office/drawing/2014/main" id="{5F7D1702-17F4-3C4D-9CA7-3031F4729067}"/>
              </a:ext>
            </a:extLst>
          </p:cNvPr>
          <p:cNvSpPr/>
          <p:nvPr/>
        </p:nvSpPr>
        <p:spPr>
          <a:xfrm>
            <a:off x="8387124" y="58422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2_Slide9.mp3" descr="Track1_Lecture2_Slide9.mp3">
            <a:hlinkClick r:id="" action="ppaction://media"/>
            <a:extLst>
              <a:ext uri="{FF2B5EF4-FFF2-40B4-BE49-F238E27FC236}">
                <a16:creationId xmlns:a16="http://schemas.microsoft.com/office/drawing/2014/main" id="{915F41EC-EDBA-9A49-AE10-A0F58C3E9B0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58489" y="660082"/>
            <a:ext cx="812800" cy="812800"/>
          </a:xfrm>
          <a:prstGeom prst="rect">
            <a:avLst/>
          </a:prstGeom>
        </p:spPr>
      </p:pic>
    </p:spTree>
    <p:extLst>
      <p:ext uri="{BB962C8B-B14F-4D97-AF65-F5344CB8AC3E}">
        <p14:creationId xmlns:p14="http://schemas.microsoft.com/office/powerpoint/2010/main" val="58772688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31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2.xml><?xml version="1.0" encoding="utf-8"?>
<ds:datastoreItem xmlns:ds="http://schemas.openxmlformats.org/officeDocument/2006/customXml" ds:itemID="{47F587A4-2E70-45EC-BE7D-17F9D27F3F2F}">
  <ds:schemaRefs>
    <ds:schemaRef ds:uri="http://schemas.openxmlformats.org/package/2006/metadata/core-properties"/>
    <ds:schemaRef ds:uri="http://schemas.microsoft.com/office/infopath/2007/PartnerControls"/>
    <ds:schemaRef ds:uri="0b696a8a-ab1a-459b-a09e-44df7cbe9330"/>
    <ds:schemaRef ds:uri="35b8b66e-5759-43c1-a138-f967a8bf5a20"/>
    <ds:schemaRef ds:uri="http://purl.org/dc/elements/1.1/"/>
    <ds:schemaRef ds:uri="http://schemas.microsoft.com/office/2006/documentManagement/types"/>
    <ds:schemaRef ds:uri="http://www.w3.org/XML/1998/namespace"/>
    <ds:schemaRef ds:uri="http://schemas.microsoft.com/office/2006/metadata/properties"/>
    <ds:schemaRef ds:uri="http://purl.org/dc/dcmitype/"/>
    <ds:schemaRef ds:uri="http://purl.org/dc/terms/"/>
  </ds:schemaRefs>
</ds:datastoreItem>
</file>

<file path=customXml/itemProps3.xml><?xml version="1.0" encoding="utf-8"?>
<ds:datastoreItem xmlns:ds="http://schemas.openxmlformats.org/officeDocument/2006/customXml" ds:itemID="{6156D06D-84F7-4920-A45F-2809714BC880}">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424</TotalTime>
  <Words>6684</Words>
  <Application>Microsoft Office PowerPoint</Application>
  <PresentationFormat>Widescreen</PresentationFormat>
  <Paragraphs>320</Paragraphs>
  <Slides>28</Slides>
  <Notes>24</Notes>
  <HiddenSlides>0</HiddenSlides>
  <MMClips>22</MMClips>
  <ScaleCrop>false</ScaleCrop>
  <HeadingPairs>
    <vt:vector size="6" baseType="variant">
      <vt:variant>
        <vt:lpstr>Fontes usadas</vt:lpstr>
      </vt:variant>
      <vt:variant>
        <vt:i4>6</vt:i4>
      </vt:variant>
      <vt:variant>
        <vt:lpstr>Tema</vt:lpstr>
      </vt:variant>
      <vt:variant>
        <vt:i4>2</vt:i4>
      </vt:variant>
      <vt:variant>
        <vt:lpstr>Títulos de slides</vt:lpstr>
      </vt:variant>
      <vt:variant>
        <vt:i4>28</vt:i4>
      </vt:variant>
    </vt:vector>
  </HeadingPairs>
  <TitlesOfParts>
    <vt:vector size="36" baseType="lpstr">
      <vt:lpstr>Arial</vt:lpstr>
      <vt:lpstr>Calibri</vt:lpstr>
      <vt:lpstr>Calibri Light</vt:lpstr>
      <vt:lpstr>Open Sans</vt:lpstr>
      <vt:lpstr>Open Sans </vt:lpstr>
      <vt:lpstr>Open Sans ExtraBold</vt:lpstr>
      <vt:lpstr>Office Theme</vt:lpstr>
      <vt:lpstr>Office Theme</vt:lpstr>
      <vt:lpstr>AULA 2 ODSs E  ACESSO À ENERGIA</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keywords>, docId:B7CA91B56BDBAC4132938A25262793F1</cp:keywords>
  <cp:lastModifiedBy>Leo</cp:lastModifiedBy>
  <cp:revision>57</cp:revision>
  <dcterms:created xsi:type="dcterms:W3CDTF">2021-02-10T16:48:02Z</dcterms:created>
  <dcterms:modified xsi:type="dcterms:W3CDTF">2025-02-24T17:28:45Z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