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03" r:id="rId5"/>
    <p:sldId id="257" r:id="rId6"/>
    <p:sldId id="290" r:id="rId7"/>
    <p:sldId id="263" r:id="rId8"/>
    <p:sldId id="289" r:id="rId9"/>
    <p:sldId id="288" r:id="rId10"/>
    <p:sldId id="287" r:id="rId11"/>
    <p:sldId id="264" r:id="rId12"/>
    <p:sldId id="293" r:id="rId13"/>
    <p:sldId id="292" r:id="rId14"/>
    <p:sldId id="291" r:id="rId15"/>
    <p:sldId id="294" r:id="rId16"/>
    <p:sldId id="272" r:id="rId17"/>
    <p:sldId id="271" r:id="rId18"/>
    <p:sldId id="300" r:id="rId19"/>
    <p:sldId id="299" r:id="rId20"/>
    <p:sldId id="298" r:id="rId21"/>
    <p:sldId id="297" r:id="rId22"/>
    <p:sldId id="296" r:id="rId23"/>
    <p:sldId id="295" r:id="rId24"/>
    <p:sldId id="301" r:id="rId25"/>
    <p:sldId id="302"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1/4wbpOYUgvk7SCoCOgew==" hashData="Q0YzbSrIWtGaJOG27lmySaXxMBMiPD1NN9Oa3YJlZY1sYZDpyp3MtS+k5QfAYnX1JylhbEbbJJVk8hozhRZvg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3"/>
    <p:restoredTop sz="72874" autoAdjust="0"/>
  </p:normalViewPr>
  <p:slideViewPr>
    <p:cSldViewPr snapToGrid="0">
      <p:cViewPr varScale="1">
        <p:scale>
          <a:sx n="83" d="100"/>
          <a:sy n="83" d="100"/>
        </p:scale>
        <p:origin x="185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5132052-C5A3-47A9-BC56-42DDB0A42A43}"/>
    <pc:docChg chg="modSld">
      <pc:chgData name="Naomi Tan" userId="8ce5270c-ec91-47e3-b3ed-c9746ddfe401" providerId="ADAL" clId="{A5132052-C5A3-47A9-BC56-42DDB0A42A43}" dt="2022-08-11T10:34:02.590" v="17" actId="20577"/>
      <pc:docMkLst>
        <pc:docMk/>
      </pc:docMkLst>
      <pc:sldChg chg="modSp mod">
        <pc:chgData name="Naomi Tan" userId="8ce5270c-ec91-47e3-b3ed-c9746ddfe401" providerId="ADAL" clId="{A5132052-C5A3-47A9-BC56-42DDB0A42A43}" dt="2022-08-11T10:34:02.590" v="17" actId="20577"/>
        <pc:sldMkLst>
          <pc:docMk/>
          <pc:sldMk cId="3026279763" sldId="304"/>
        </pc:sldMkLst>
        <pc:spChg chg="mod">
          <ac:chgData name="Naomi Tan" userId="8ce5270c-ec91-47e3-b3ed-c9746ddfe401" providerId="ADAL" clId="{A5132052-C5A3-47A9-BC56-42DDB0A42A43}" dt="2022-08-11T10:34:02.590" v="17" actId="20577"/>
          <ac:spMkLst>
            <pc:docMk/>
            <pc:sldMk cId="3026279763" sldId="304"/>
            <ac:spMk id="8" creationId="{BEB0ECBB-5840-4667-ABEE-135810FF3EDB}"/>
          </ac:spMkLst>
        </pc:spChg>
      </pc:sldChg>
    </pc:docChg>
  </pc:docChgLst>
  <pc:docChgLst>
    <pc:chgData name="Naomi Tan" userId="8ce5270c-ec91-47e3-b3ed-c9746ddfe401" providerId="ADAL" clId="{6A05D603-7D9C-4DEB-BF47-CFE0CB09360A}"/>
    <pc:docChg chg="undo custSel modSld">
      <pc:chgData name="Naomi Tan" userId="8ce5270c-ec91-47e3-b3ed-c9746ddfe401" providerId="ADAL" clId="{6A05D603-7D9C-4DEB-BF47-CFE0CB09360A}" dt="2022-08-29T11:36:13.011" v="3" actId="20577"/>
      <pc:docMkLst>
        <pc:docMk/>
      </pc:docMkLst>
      <pc:sldChg chg="addSp delSp modSp mod">
        <pc:chgData name="Naomi Tan" userId="8ce5270c-ec91-47e3-b3ed-c9746ddfe401" providerId="ADAL" clId="{6A05D603-7D9C-4DEB-BF47-CFE0CB09360A}" dt="2022-08-29T11:36:13.011" v="3" actId="20577"/>
        <pc:sldMkLst>
          <pc:docMk/>
          <pc:sldMk cId="2476947765" sldId="303"/>
        </pc:sldMkLst>
        <pc:spChg chg="add del mod">
          <ac:chgData name="Naomi Tan" userId="8ce5270c-ec91-47e3-b3ed-c9746ddfe401" providerId="ADAL" clId="{6A05D603-7D9C-4DEB-BF47-CFE0CB09360A}" dt="2022-08-29T11:36:13.011" v="3" actId="20577"/>
          <ac:spMkLst>
            <pc:docMk/>
            <pc:sldMk cId="2476947765" sldId="303"/>
            <ac:spMk id="8"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In this slide, we compare these two sources of financing we have talked about so far: equity and debt.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EQUITY: </a:t>
            </a:r>
          </a:p>
          <a:p>
            <a:pPr marL="171450" lvl="0" indent="-171450" algn="l" rtl="0">
              <a:lnSpc>
                <a:spcPct val="100000"/>
              </a:lnSpc>
              <a:spcBef>
                <a:spcPts val="0"/>
              </a:spcBef>
              <a:spcAft>
                <a:spcPts val="0"/>
              </a:spcAft>
              <a:buSzPts val="1100"/>
              <a:buChar char="●"/>
            </a:pPr>
            <a:r>
              <a:rPr lang="en-US" dirty="0"/>
              <a:t>Equity refers to funds put into the project by promoters or shareholders of the company. </a:t>
            </a:r>
          </a:p>
          <a:p>
            <a:pPr marL="171450" indent="-171450">
              <a:buSzPts val="1100"/>
              <a:buChar char="●"/>
            </a:pPr>
            <a:r>
              <a:rPr lang="en-US" dirty="0"/>
              <a:t>Equity holders are owners of the company, and they have voting power, and therefore are in control of the corporation. </a:t>
            </a:r>
            <a:endParaRPr lang="en-US" dirty="0">
              <a:cs typeface="Calibri"/>
            </a:endParaRPr>
          </a:p>
          <a:p>
            <a:pPr marL="171450" lvl="0" indent="-171450" algn="l" rtl="0">
              <a:lnSpc>
                <a:spcPct val="100000"/>
              </a:lnSpc>
              <a:spcBef>
                <a:spcPts val="0"/>
              </a:spcBef>
              <a:spcAft>
                <a:spcPts val="0"/>
              </a:spcAft>
              <a:buSzPts val="1100"/>
              <a:buChar char="●"/>
            </a:pPr>
            <a:r>
              <a:rPr lang="en-US" dirty="0"/>
              <a:t>They receive dividends based on net profits and benefit from capital gains if share price increases. </a:t>
            </a:r>
          </a:p>
          <a:p>
            <a:pPr marL="171450" lvl="0" indent="-171450" algn="l" rtl="0">
              <a:lnSpc>
                <a:spcPct val="100000"/>
              </a:lnSpc>
              <a:spcBef>
                <a:spcPts val="0"/>
              </a:spcBef>
              <a:spcAft>
                <a:spcPts val="0"/>
              </a:spcAft>
              <a:buSzPts val="1100"/>
              <a:buChar char="●"/>
            </a:pPr>
            <a:r>
              <a:rPr lang="en-US" dirty="0"/>
              <a:t>Equity holders take risk. They would receive no dividend payments if the company make losses.</a:t>
            </a:r>
          </a:p>
          <a:p>
            <a:pPr marL="171450" indent="-171450">
              <a:buSzPts val="1100"/>
              <a:buChar char="●"/>
            </a:pPr>
            <a:r>
              <a:rPr lang="en-US" dirty="0"/>
              <a:t>In the case of bankruptcy, shareholders would have residual claim over the company’s assets, that is after the lenders' claims. </a:t>
            </a:r>
            <a:endParaRPr lang="en-US" dirty="0">
              <a:cs typeface="Calibri"/>
            </a:endParaRPr>
          </a:p>
          <a:p>
            <a:pPr marL="171450" lvl="0" indent="-171450" algn="l" rtl="0">
              <a:lnSpc>
                <a:spcPct val="100000"/>
              </a:lnSpc>
              <a:spcBef>
                <a:spcPts val="0"/>
              </a:spcBef>
              <a:spcAft>
                <a:spcPts val="0"/>
              </a:spcAft>
              <a:buSzPts val="1100"/>
              <a:buChar char="●"/>
            </a:pPr>
            <a:r>
              <a:rPr lang="en-US" dirty="0"/>
              <a:t>As they take higher risk, therefore, they expect higher return on their investment. </a:t>
            </a:r>
          </a:p>
          <a:p>
            <a:pPr marL="171450" lvl="0" indent="-171450" algn="l" rtl="0">
              <a:lnSpc>
                <a:spcPct val="100000"/>
              </a:lnSpc>
              <a:spcBef>
                <a:spcPts val="0"/>
              </a:spcBef>
              <a:spcAft>
                <a:spcPts val="0"/>
              </a:spcAft>
              <a:buSzPts val="1100"/>
              <a:buChar char="●"/>
            </a:pPr>
            <a:r>
              <a:rPr lang="en-US" dirty="0"/>
              <a:t>Dividend is taxable.</a:t>
            </a:r>
          </a:p>
          <a:p>
            <a:pPr marL="0" lvl="0" indent="0" algn="l" rtl="0">
              <a:lnSpc>
                <a:spcPct val="100000"/>
              </a:lnSpc>
              <a:spcBef>
                <a:spcPts val="0"/>
              </a:spcBef>
              <a:spcAft>
                <a:spcPts val="0"/>
              </a:spcAft>
              <a:buSzPts val="1100"/>
              <a:buNone/>
            </a:pPr>
            <a:endParaRPr lang="en-US" dirty="0"/>
          </a:p>
          <a:p>
            <a:pPr>
              <a:buSzPts val="1100"/>
            </a:pPr>
            <a:r>
              <a:rPr lang="en-US" dirty="0"/>
              <a:t>Now to discuss </a:t>
            </a:r>
            <a:r>
              <a:rPr lang="en-US" b="1" dirty="0"/>
              <a:t>DEBT:</a:t>
            </a:r>
            <a:endParaRPr lang="en-US" dirty="0"/>
          </a:p>
          <a:p>
            <a:pPr marL="171450" lvl="0" indent="-171450" algn="l" rtl="0">
              <a:lnSpc>
                <a:spcPct val="100000"/>
              </a:lnSpc>
              <a:spcBef>
                <a:spcPts val="0"/>
              </a:spcBef>
              <a:spcAft>
                <a:spcPts val="0"/>
              </a:spcAft>
              <a:buSzPts val="1100"/>
              <a:buChar char="●"/>
            </a:pPr>
            <a:r>
              <a:rPr lang="en-US" dirty="0"/>
              <a:t>Those who lend money are the creditors. They are not the owners. </a:t>
            </a:r>
          </a:p>
          <a:p>
            <a:pPr marL="171450" lvl="0" indent="-171450" algn="l" rtl="0">
              <a:lnSpc>
                <a:spcPct val="100000"/>
              </a:lnSpc>
              <a:spcBef>
                <a:spcPts val="0"/>
              </a:spcBef>
              <a:spcAft>
                <a:spcPts val="0"/>
              </a:spcAft>
              <a:buSzPts val="1100"/>
              <a:buChar char="●"/>
            </a:pPr>
            <a:r>
              <a:rPr lang="en-US" dirty="0"/>
              <a:t>They lend funds at an agreed interest rate for a specific period. </a:t>
            </a:r>
          </a:p>
          <a:p>
            <a:pPr marL="171450" lvl="0" indent="-171450" algn="l" rtl="0">
              <a:lnSpc>
                <a:spcPct val="100000"/>
              </a:lnSpc>
              <a:spcBef>
                <a:spcPts val="0"/>
              </a:spcBef>
              <a:spcAft>
                <a:spcPts val="0"/>
              </a:spcAft>
              <a:buSzPts val="1100"/>
              <a:buChar char="●"/>
            </a:pPr>
            <a:r>
              <a:rPr lang="en-US" dirty="0"/>
              <a:t>They receive payments for principal and interest, whether the company makes profits or losses. </a:t>
            </a:r>
          </a:p>
          <a:p>
            <a:pPr marL="171450" indent="-171450">
              <a:buSzPts val="1100"/>
              <a:buChar char="●"/>
            </a:pPr>
            <a:r>
              <a:rPr lang="en-US" dirty="0"/>
              <a:t>In the case of bankruptcy, lenders would have a priority claim over the company’s assets. </a:t>
            </a:r>
          </a:p>
          <a:p>
            <a:pPr marL="171450" indent="-171450">
              <a:buSzPts val="1100"/>
              <a:buChar char="●"/>
            </a:pPr>
            <a:r>
              <a:rPr lang="en-US" dirty="0"/>
              <a:t>As lenders take less risk, therefore, debt financing costs less than equity finance.</a:t>
            </a:r>
          </a:p>
          <a:p>
            <a:pPr marL="171450" indent="-171450">
              <a:buSzPts val="1100"/>
              <a:buChar char="●"/>
            </a:pPr>
            <a:r>
              <a:rPr lang="en-US" dirty="0"/>
              <a:t>In addition, interest is tax deductible. These features of debt improve the return from the project's net cash flow, and hence are beneficial for the shareholders. </a:t>
            </a:r>
            <a:endParaRPr lang="en-US" dirty="0">
              <a:cs typeface="Calibri"/>
            </a:endParaRPr>
          </a:p>
          <a:p>
            <a:pPr marL="171450" lvl="0" indent="-171450" algn="l" rtl="0">
              <a:lnSpc>
                <a:spcPct val="100000"/>
              </a:lnSpc>
              <a:spcBef>
                <a:spcPts val="0"/>
              </a:spcBef>
              <a:spcAft>
                <a:spcPts val="0"/>
              </a:spcAft>
              <a:buSzPts val="1100"/>
              <a:buChar char="●"/>
            </a:pPr>
            <a:r>
              <a:rPr lang="en-US" dirty="0"/>
              <a:t>Therefore, higher debt improves the project return; however, it also increases the risk of bankruptcy.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843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Today, there are many innovative financial instruments, some of which have the characteristics of both debt and equity. This group, which comes in a variety of forms, is called </a:t>
            </a:r>
            <a:r>
              <a:rPr lang="en-US" b="1" dirty="0"/>
              <a:t>HYBRID or MEZZANINE FINANCE</a:t>
            </a:r>
            <a:r>
              <a:rPr lang="en-US" dirty="0"/>
              <a:t>. </a:t>
            </a:r>
          </a:p>
          <a:p>
            <a:pPr marL="0" lvl="0" indent="0" algn="l" rtl="0">
              <a:lnSpc>
                <a:spcPct val="100000"/>
              </a:lnSpc>
              <a:spcBef>
                <a:spcPts val="0"/>
              </a:spcBef>
              <a:spcAft>
                <a:spcPts val="0"/>
              </a:spcAft>
              <a:buSzPts val="1100"/>
              <a:buNone/>
            </a:pPr>
            <a:endParaRPr lang="en-US" dirty="0"/>
          </a:p>
          <a:p>
            <a:pPr>
              <a:buSzPts val="1100"/>
            </a:pPr>
            <a:r>
              <a:rPr lang="en-US" b="1" dirty="0"/>
              <a:t>PREFERRED SHARE </a:t>
            </a:r>
            <a:r>
              <a:rPr lang="en-US" dirty="0"/>
              <a:t>is one such instrument. It is also called quasi equity, occasionally used to attract risk-averse investors. They receive a dividend – normally with a fixed rate. However, the board of directors may decide not to pay dividends on preferred shares. Payment to holders of preferred shares takes priority over dividends to ordinary shareholders but is subordinated to the claims of debt financiers and other creditors of the company. Holders of preferred stock sometimes have no voting rights.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060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 Debts are sometimes labelled as senior or junior, or </a:t>
            </a:r>
            <a:r>
              <a:rPr lang="en-US" b="1" dirty="0"/>
              <a:t>SUBORDINATED</a:t>
            </a:r>
            <a:r>
              <a:rPr lang="en-US" dirty="0"/>
              <a:t>. Seniority in this case indicates hierarchy in loan repayment over other lenders.</a:t>
            </a:r>
          </a:p>
          <a:p>
            <a:pPr marL="171450" lvl="0" indent="-171450" algn="l" rtl="0">
              <a:lnSpc>
                <a:spcPct val="100000"/>
              </a:lnSpc>
              <a:spcBef>
                <a:spcPts val="0"/>
              </a:spcBef>
              <a:spcAft>
                <a:spcPts val="0"/>
              </a:spcAft>
              <a:buSzPts val="1100"/>
              <a:buChar char="●"/>
            </a:pPr>
            <a:r>
              <a:rPr lang="en-US" dirty="0"/>
              <a:t>Holders of subordinated debt have second claim to the assets of the project in the event of default. Usually this means that the subordinated lenders will be paid off only after the specified senior creditors have been compensated. </a:t>
            </a:r>
          </a:p>
          <a:p>
            <a:pPr marL="171450" indent="-171450">
              <a:buSzPts val="1100"/>
              <a:buChar char="●"/>
            </a:pPr>
            <a:r>
              <a:rPr lang="en-US" dirty="0"/>
              <a:t>It often comes from sources that have direct interest in the project. For example, a project sponsor or specialized funds that are comfortable taking more risk than a senior lender would. </a:t>
            </a:r>
            <a:endParaRPr lang="en-US" dirty="0">
              <a:cs typeface="Calibri"/>
            </a:endParaRPr>
          </a:p>
          <a:p>
            <a:pPr marL="171450" lvl="0" indent="-171450" algn="l" rtl="0">
              <a:lnSpc>
                <a:spcPct val="100000"/>
              </a:lnSpc>
              <a:spcBef>
                <a:spcPts val="0"/>
              </a:spcBef>
              <a:spcAft>
                <a:spcPts val="0"/>
              </a:spcAft>
              <a:buSzPts val="1100"/>
              <a:buChar char="●"/>
            </a:pPr>
            <a:r>
              <a:rPr lang="en-US" dirty="0"/>
              <a:t>As expected, subordinated debt can be significantly more expensive than senior debt. </a:t>
            </a:r>
          </a:p>
          <a:p>
            <a:pPr marL="171450" indent="-171450">
              <a:buSzPts val="1100"/>
              <a:buChar char="●"/>
            </a:pPr>
            <a:r>
              <a:rPr lang="en-US" dirty="0"/>
              <a:t>The interest rate on a subordinated loan is higher than the senior debt. The premium would depend on various risk parameters. However, as the interest payment is tax deductible, it therefore reduces the overall cost of capital.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809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Now that you have learned the various characteristics of equity and debt capital, we should look at </a:t>
            </a:r>
            <a:r>
              <a:rPr lang="en-US" b="1" dirty="0"/>
              <a:t>CAPITAL STRUCTURE</a:t>
            </a:r>
            <a:r>
              <a:rPr lang="en-US" dirty="0"/>
              <a:t>. </a:t>
            </a:r>
          </a:p>
          <a:p>
            <a:pPr marL="171450" lvl="0" indent="-171450" algn="l" rtl="0">
              <a:lnSpc>
                <a:spcPct val="100000"/>
              </a:lnSpc>
              <a:spcBef>
                <a:spcPts val="0"/>
              </a:spcBef>
              <a:spcAft>
                <a:spcPts val="0"/>
              </a:spcAft>
              <a:buSzPts val="1100"/>
              <a:buChar char="●"/>
            </a:pPr>
            <a:r>
              <a:rPr lang="en-US" dirty="0"/>
              <a:t>A firm’s capital structure is the mixture of long-term debt and equity the firm uses to finance its capital requirement. </a:t>
            </a:r>
          </a:p>
          <a:p>
            <a:pPr marL="171450" indent="-171450">
              <a:buSzPts val="1100"/>
              <a:buChar char="●"/>
            </a:pPr>
            <a:r>
              <a:rPr lang="en-US" dirty="0"/>
              <a:t>Structuring a project finance package involves deciding how much of the project resources should come in the form of equity. The rest will be project debt. </a:t>
            </a:r>
            <a:endParaRPr lang="en-US" dirty="0">
              <a:cs typeface="Calibri"/>
            </a:endParaRPr>
          </a:p>
          <a:p>
            <a:pPr marL="171450" lvl="0" indent="-171450" algn="l" rtl="0">
              <a:lnSpc>
                <a:spcPct val="100000"/>
              </a:lnSpc>
              <a:spcBef>
                <a:spcPts val="0"/>
              </a:spcBef>
              <a:spcAft>
                <a:spcPts val="0"/>
              </a:spcAft>
              <a:buSzPts val="1100"/>
              <a:buChar char="●"/>
            </a:pPr>
            <a:r>
              <a:rPr lang="en-US" dirty="0"/>
              <a:t>As debt and equity capital have different costs, capital structure decisions can have important implications for the value of the firm and its cost of capital. </a:t>
            </a:r>
          </a:p>
          <a:p>
            <a:pPr marL="171450" indent="-171450">
              <a:buSzPts val="1100"/>
              <a:buChar char="●"/>
            </a:pPr>
            <a:r>
              <a:rPr lang="en-US" dirty="0"/>
              <a:t>This is a difficult question to answer: What is the best capital structure for a firm, at a particular time?</a:t>
            </a:r>
            <a:endParaRPr lang="en-US" dirty="0">
              <a:cs typeface="Calibri"/>
            </a:endParaRPr>
          </a:p>
          <a:p>
            <a:pPr marL="171450" lvl="0" indent="-10160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DEBT-TO-EQUITY RATIO </a:t>
            </a:r>
            <a:r>
              <a:rPr lang="en-US" dirty="0"/>
              <a:t>is an important financial ratio.</a:t>
            </a:r>
          </a:p>
          <a:p>
            <a:pPr marL="171450" lvl="0" indent="-171450" algn="l" rtl="0">
              <a:lnSpc>
                <a:spcPct val="100000"/>
              </a:lnSpc>
              <a:spcBef>
                <a:spcPts val="0"/>
              </a:spcBef>
              <a:spcAft>
                <a:spcPts val="0"/>
              </a:spcAft>
              <a:buSzPts val="1100"/>
              <a:buChar char="●"/>
            </a:pPr>
            <a:r>
              <a:rPr lang="en-US" dirty="0"/>
              <a:t>It indicates the relative proportion of shareholders' equity and debt used to finance a company's assets. It is also known as Risk, Gearing, or Leverage.</a:t>
            </a:r>
          </a:p>
          <a:p>
            <a:pPr marL="171450" indent="-171450">
              <a:buSzPts val="1100"/>
              <a:buChar char="●"/>
            </a:pPr>
            <a:r>
              <a:rPr lang="en-US" dirty="0"/>
              <a:t>The debt–equity ratio is equal to long-term debt divided by the shareholders' equity. </a:t>
            </a:r>
            <a:endParaRPr lang="en-US" dirty="0">
              <a:cs typeface="Calibri"/>
            </a:endParaRPr>
          </a:p>
          <a:p>
            <a:pPr marL="171450" lvl="0" indent="-171450" algn="l" rtl="0">
              <a:lnSpc>
                <a:spcPct val="100000"/>
              </a:lnSpc>
              <a:spcBef>
                <a:spcPts val="0"/>
              </a:spcBef>
              <a:spcAft>
                <a:spcPts val="0"/>
              </a:spcAft>
              <a:buSzPts val="1100"/>
              <a:buChar char="●"/>
            </a:pPr>
            <a:r>
              <a:rPr lang="en-US" dirty="0"/>
              <a:t>Typically, the data from the prior fiscal year is used in the calculation. </a:t>
            </a:r>
          </a:p>
          <a:p>
            <a:pPr marL="171450" lvl="0" indent="-171450" algn="l" rtl="0">
              <a:lnSpc>
                <a:spcPct val="100000"/>
              </a:lnSpc>
              <a:spcBef>
                <a:spcPts val="0"/>
              </a:spcBef>
              <a:spcAft>
                <a:spcPts val="0"/>
              </a:spcAft>
              <a:buSzPts val="1100"/>
              <a:buChar char="●"/>
            </a:pPr>
            <a:r>
              <a:rPr lang="en-US" dirty="0"/>
              <a:t>If the ratio is greater than 1, the majority of assets are financed through debt.</a:t>
            </a:r>
          </a:p>
          <a:p>
            <a:pPr marL="171450" lvl="0" indent="-171450" algn="l" rtl="0">
              <a:lnSpc>
                <a:spcPct val="100000"/>
              </a:lnSpc>
              <a:spcBef>
                <a:spcPts val="0"/>
              </a:spcBef>
              <a:spcAft>
                <a:spcPts val="0"/>
              </a:spcAft>
              <a:buSzPts val="1100"/>
              <a:buChar char="●"/>
            </a:pPr>
            <a:r>
              <a:rPr lang="en-US" dirty="0"/>
              <a:t>If it is smaller than 1, assets are primarily financed through equity. </a:t>
            </a:r>
          </a:p>
          <a:p>
            <a:pPr marL="171450" lvl="0" indent="-171450" algn="l" rtl="0">
              <a:lnSpc>
                <a:spcPct val="100000"/>
              </a:lnSpc>
              <a:spcBef>
                <a:spcPts val="0"/>
              </a:spcBef>
              <a:spcAft>
                <a:spcPts val="0"/>
              </a:spcAft>
              <a:buSzPts val="1100"/>
              <a:buChar char="●"/>
            </a:pPr>
            <a:r>
              <a:rPr lang="en-US" dirty="0"/>
              <a:t>Investing in a company with a higher debt-equity ratio may be riskier, especially in times of rising interest rates, as additional interest has to be paid out.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On this slide, you can see two projects with different capital structures. The assets of the first one are financed by equal proportion of equity and debt, while the second one uses more equity and less debt to finance its assets.</a:t>
            </a:r>
          </a:p>
          <a:p>
            <a:pPr marL="171450" indent="-171450">
              <a:buSzPts val="1100"/>
              <a:buChar char="●"/>
            </a:pPr>
            <a:r>
              <a:rPr lang="en-US" dirty="0"/>
              <a:t>Equity financing is expensive, as equity investors expect a higher rate of return. Also, many corporate systems allow interest to be deducted as costs, which provides a significant tax advantage to the use of debt finance. What this means, effectively, is that the government pays some of the interest. That helps to increase the profit, and hence the return of the investment. This also brings down the cost of capital, which we will explain later in detail.</a:t>
            </a:r>
            <a:endParaRPr lang="en-US" dirty="0">
              <a:cs typeface="Calibri"/>
            </a:endParaRPr>
          </a:p>
          <a:p>
            <a:pPr marL="171450" indent="-171450">
              <a:buSzPts val="1100"/>
              <a:buChar char="●"/>
            </a:pPr>
            <a:r>
              <a:rPr lang="en-US" dirty="0"/>
              <a:t>Thus, the debt–equity ratio determines the average cost of capital used in the project. Higher equity raises the cost of capital. There is, however, a trade-off, since too high a level of debt increases the risks of bankruptcy. </a:t>
            </a:r>
            <a:endParaRPr lang="en-US" dirty="0">
              <a:cs typeface="Calibri" panose="020F0502020204030204"/>
            </a:endParaRPr>
          </a:p>
          <a:p>
            <a:pPr marL="171450" lvl="0" indent="-171450" algn="l" rtl="0">
              <a:lnSpc>
                <a:spcPct val="100000"/>
              </a:lnSpc>
              <a:spcBef>
                <a:spcPts val="0"/>
              </a:spcBef>
              <a:spcAft>
                <a:spcPts val="0"/>
              </a:spcAft>
              <a:buSzPts val="1100"/>
              <a:buChar char="●"/>
            </a:pPr>
            <a:r>
              <a:rPr lang="en-US" dirty="0"/>
              <a:t>The debt-to-equity ratio provides a quick tool for financial analysts and prospective investors.</a:t>
            </a:r>
            <a:endParaRPr lang="en-US" dirty="0">
              <a:cs typeface="Calibri" panose="020F0502020204030204"/>
            </a:endParaRPr>
          </a:p>
          <a:p>
            <a:pPr marL="171450" indent="-171450">
              <a:buSzPts val="1100"/>
              <a:buChar char="●"/>
            </a:pPr>
            <a:r>
              <a:rPr lang="en-US" dirty="0"/>
              <a:t>Clearly, a higher equity share means a higher commitment by project sponsors and a lower risk to lenders. Thus, lenders like to see a high equity share, whereas sponsors prefer a lower equity share to minimize the funds they lock into one project. </a:t>
            </a:r>
            <a:endParaRPr lang="en-US" dirty="0">
              <a:cs typeface="Calibri" panose="020F0502020204030204"/>
            </a:endParaRPr>
          </a:p>
          <a:p>
            <a:pPr marL="171450" indent="-171450">
              <a:buSzPts val="1100"/>
              <a:buFont typeface="Arial"/>
              <a:buChar char="•"/>
            </a:pPr>
            <a:r>
              <a:rPr lang="en-US" dirty="0"/>
              <a:t>The acceptable debt–equity ratio depends on the creditworthiness of the sponsors, the risks, and the location of the project. </a:t>
            </a:r>
            <a:endParaRPr lang="en-US" dirty="0">
              <a:cs typeface="Calibri"/>
            </a:endParaRPr>
          </a:p>
          <a:p>
            <a:pPr marL="171450" indent="-171450">
              <a:buSzPts val="1100"/>
              <a:buFont typeface="Arial"/>
              <a:buChar char="•"/>
            </a:pPr>
            <a:r>
              <a:rPr lang="en-US" dirty="0"/>
              <a:t>The debt–equity ratio may be specified by corporate law in a country.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SzPts val="1100"/>
              <a:buNone/>
            </a:pPr>
            <a:r>
              <a:rPr lang="en-US" dirty="0"/>
              <a:t>The term </a:t>
            </a:r>
            <a:r>
              <a:rPr lang="en-US" b="1" dirty="0"/>
              <a:t>DIVIDEND</a:t>
            </a:r>
            <a:r>
              <a:rPr lang="en-US" dirty="0"/>
              <a:t> usually refers to a payment made by a corporation to its shareholders from its net income as a distribution of profits. </a:t>
            </a:r>
          </a:p>
          <a:p>
            <a:pPr marL="0" lvl="0" indent="0" algn="l" rtl="0">
              <a:lnSpc>
                <a:spcPct val="115000"/>
              </a:lnSpc>
              <a:spcBef>
                <a:spcPts val="2400"/>
              </a:spcBef>
              <a:spcAft>
                <a:spcPts val="0"/>
              </a:spcAft>
              <a:buSzPts val="1100"/>
              <a:buNone/>
            </a:pPr>
            <a:r>
              <a:rPr lang="en-US" b="1" dirty="0"/>
              <a:t>RETURN ON EQUITY</a:t>
            </a:r>
            <a:r>
              <a:rPr lang="en-US" dirty="0"/>
              <a:t>, or ROE, is a measure of how the stockholders’ investment fared during the year and defined as Dividend divided by Shareholders' Equity.</a:t>
            </a:r>
            <a:endParaRPr lang="en-US" dirty="0">
              <a:cs typeface="Calibri"/>
            </a:endParaRPr>
          </a:p>
          <a:p>
            <a:pPr marL="0" lvl="0" indent="0" algn="l" rtl="0">
              <a:lnSpc>
                <a:spcPct val="115000"/>
              </a:lnSpc>
              <a:spcBef>
                <a:spcPts val="2400"/>
              </a:spcBef>
              <a:spcAft>
                <a:spcPts val="1200"/>
              </a:spcAft>
              <a:buSzPts val="1100"/>
              <a:buNone/>
            </a:pPr>
            <a:r>
              <a:rPr lang="en-US" dirty="0"/>
              <a:t>In other words, </a:t>
            </a:r>
            <a:r>
              <a:rPr lang="en-US" b="0" i="1" dirty="0">
                <a:solidFill>
                  <a:srgbClr val="202124"/>
                </a:solidFill>
                <a:latin typeface="Roboto"/>
                <a:ea typeface="Roboto"/>
                <a:cs typeface="Roboto"/>
                <a:sym typeface="Roboto"/>
              </a:rPr>
              <a:t>Return on equity is the percentage an equity shareholder earns for </a:t>
            </a:r>
            <a:r>
              <a:rPr lang="en-US" i="1" dirty="0">
                <a:solidFill>
                  <a:srgbClr val="202124"/>
                </a:solidFill>
                <a:latin typeface="Roboto"/>
                <a:ea typeface="Roboto"/>
                <a:cs typeface="Roboto"/>
                <a:sym typeface="Roboto"/>
              </a:rPr>
              <a:t>their</a:t>
            </a:r>
            <a:r>
              <a:rPr lang="en-US" b="0" i="1" dirty="0">
                <a:solidFill>
                  <a:srgbClr val="202124"/>
                </a:solidFill>
                <a:latin typeface="Roboto"/>
                <a:ea typeface="Roboto"/>
                <a:cs typeface="Roboto"/>
                <a:sym typeface="Roboto"/>
              </a:rPr>
              <a:t> investment, similar to what interest refers to for a bank account. A shareholder profits from dividend payments, which are put in relation to the money </a:t>
            </a:r>
            <a:r>
              <a:rPr lang="en-US" i="1" dirty="0">
                <a:solidFill>
                  <a:srgbClr val="202124"/>
                </a:solidFill>
                <a:latin typeface="Roboto"/>
                <a:ea typeface="Roboto"/>
                <a:cs typeface="Roboto"/>
                <a:sym typeface="Roboto"/>
              </a:rPr>
              <a:t>they</a:t>
            </a:r>
            <a:r>
              <a:rPr lang="en-US" b="0" i="1" dirty="0">
                <a:solidFill>
                  <a:srgbClr val="202124"/>
                </a:solidFill>
                <a:latin typeface="Roboto"/>
                <a:ea typeface="Roboto"/>
                <a:cs typeface="Roboto"/>
                <a:sym typeface="Roboto"/>
              </a:rPr>
              <a:t> invested, i.e., </a:t>
            </a:r>
            <a:r>
              <a:rPr lang="en-US" i="1" dirty="0">
                <a:solidFill>
                  <a:srgbClr val="202124"/>
                </a:solidFill>
                <a:latin typeface="Roboto"/>
                <a:ea typeface="Roboto"/>
                <a:cs typeface="Roboto"/>
                <a:sym typeface="Roboto"/>
              </a:rPr>
              <a:t>their</a:t>
            </a:r>
            <a:r>
              <a:rPr lang="en-US" b="0" i="1" dirty="0">
                <a:solidFill>
                  <a:srgbClr val="202124"/>
                </a:solidFill>
                <a:latin typeface="Roboto"/>
                <a:ea typeface="Roboto"/>
                <a:cs typeface="Roboto"/>
                <a:sym typeface="Roboto"/>
              </a:rPr>
              <a:t> equity.</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55189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b="0" dirty="0"/>
              <a:t>The </a:t>
            </a:r>
            <a:r>
              <a:rPr lang="en-US" b="1" dirty="0"/>
              <a:t>COST OF EQUITY</a:t>
            </a:r>
            <a:r>
              <a:rPr lang="en-US" dirty="0"/>
              <a:t> R(E) is the return that equity investors require on their investment in the firm. </a:t>
            </a:r>
          </a:p>
          <a:p>
            <a:pPr marL="171450" lvl="0" indent="-171450" algn="l" rtl="0">
              <a:lnSpc>
                <a:spcPct val="100000"/>
              </a:lnSpc>
              <a:spcBef>
                <a:spcPts val="0"/>
              </a:spcBef>
              <a:spcAft>
                <a:spcPts val="0"/>
              </a:spcAft>
              <a:buSzPts val="1100"/>
              <a:buChar char="●"/>
            </a:pPr>
            <a:r>
              <a:rPr lang="en-US" dirty="0"/>
              <a:t>The required return depends upon the risk of the investment. </a:t>
            </a:r>
          </a:p>
          <a:p>
            <a:pPr marL="171450" lvl="0" indent="-171450" algn="l" rtl="0">
              <a:lnSpc>
                <a:spcPct val="100000"/>
              </a:lnSpc>
              <a:spcBef>
                <a:spcPts val="0"/>
              </a:spcBef>
              <a:spcAft>
                <a:spcPts val="0"/>
              </a:spcAft>
              <a:buSzPts val="1100"/>
              <a:buChar char="●"/>
            </a:pPr>
            <a:r>
              <a:rPr lang="en-US" dirty="0"/>
              <a:t>The higher the risk, the higher the required return.</a:t>
            </a:r>
            <a:endParaRPr lang="en-US" dirty="0">
              <a:cs typeface="Calibri"/>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In addition to equity, firms use debt to finance their investments. The </a:t>
            </a:r>
            <a:r>
              <a:rPr lang="en-US" b="1" dirty="0"/>
              <a:t>COST OF DEBT</a:t>
            </a:r>
            <a:r>
              <a:rPr lang="en-US" dirty="0"/>
              <a:t>, R(D), is simply the interest rate the firm must pay on new borrowing.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20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The </a:t>
            </a:r>
            <a:r>
              <a:rPr lang="en-US" b="1" dirty="0"/>
              <a:t>WEIGHTED AVERAGE COST OF CAPITAL</a:t>
            </a:r>
            <a:r>
              <a:rPr lang="en-US" dirty="0"/>
              <a:t>, or WACC: </a:t>
            </a:r>
          </a:p>
          <a:p>
            <a:pPr marL="171450" indent="-171450">
              <a:buSzPts val="1100"/>
              <a:buChar char="●"/>
            </a:pPr>
            <a:r>
              <a:rPr lang="en-US" dirty="0"/>
              <a:t>This is the minimum return that a company must earn from the project asset to satisfy its creditors, owners, and other providers of capital; otherwise, they will invest elsewhere. </a:t>
            </a:r>
            <a:endParaRPr lang="en-US" dirty="0">
              <a:cs typeface="Calibri"/>
            </a:endParaRPr>
          </a:p>
          <a:p>
            <a:pPr marL="171450" lvl="0" indent="-171450" algn="l" rtl="0">
              <a:lnSpc>
                <a:spcPct val="100000"/>
              </a:lnSpc>
              <a:spcBef>
                <a:spcPts val="0"/>
              </a:spcBef>
              <a:spcAft>
                <a:spcPts val="0"/>
              </a:spcAft>
              <a:buSzPts val="1100"/>
              <a:buChar char="●"/>
            </a:pPr>
            <a:r>
              <a:rPr lang="en-US" dirty="0"/>
              <a:t>For an existing company, WACC is the overall return the firm must earn on its existing assets to maintain the value of its stock. It is also the required return on any investments by the firm that have essentially the same risks. </a:t>
            </a:r>
          </a:p>
          <a:p>
            <a:pPr marL="171450" indent="-171450">
              <a:buSzPts val="1100"/>
              <a:buFont typeface="Arial"/>
              <a:buChar char="•"/>
            </a:pPr>
            <a:r>
              <a:rPr lang="en-US" dirty="0"/>
              <a:t>So, if we were evaluating the cash flows from a proposed expansion, this is the discount rate we would use.</a:t>
            </a:r>
            <a:r>
              <a:rPr lang="en-US" i="1" u="sng" dirty="0"/>
              <a:t> In other words, t</a:t>
            </a:r>
            <a:r>
              <a:rPr lang="en-GB" i="1" u="sng" dirty="0"/>
              <a:t>he WACC is the rate at which a company’s future cash flows need to be discounted to arrive at a present value for the business.</a:t>
            </a:r>
            <a:endParaRPr lang="en-US" i="1" u="sng" dirty="0">
              <a:cs typeface="Calibri"/>
            </a:endParaRPr>
          </a:p>
          <a:p>
            <a:pPr marL="0" lvl="0" indent="0" algn="l" rtl="0">
              <a:lnSpc>
                <a:spcPct val="100000"/>
              </a:lnSpc>
              <a:spcBef>
                <a:spcPts val="0"/>
              </a:spcBef>
              <a:spcAft>
                <a:spcPts val="0"/>
              </a:spcAft>
              <a:buSzPts val="1100"/>
              <a:buNone/>
            </a:pPr>
            <a:r>
              <a:rPr lang="en-US" dirty="0"/>
              <a:t>***</a:t>
            </a:r>
          </a:p>
          <a:p>
            <a:pPr marL="171450" lvl="0" indent="-171450" algn="l" rtl="0">
              <a:lnSpc>
                <a:spcPct val="100000"/>
              </a:lnSpc>
              <a:spcBef>
                <a:spcPts val="0"/>
              </a:spcBef>
              <a:spcAft>
                <a:spcPts val="0"/>
              </a:spcAft>
              <a:buSzPts val="1100"/>
              <a:buChar char="●"/>
            </a:pPr>
            <a:r>
              <a:rPr lang="en-US" dirty="0"/>
              <a:t>A primary reason for studying the WACC is that the value of the firm is maximized when the WACC is minimized.</a:t>
            </a:r>
          </a:p>
          <a:p>
            <a:pPr marL="171450" lvl="0" indent="-171450" algn="l" rtl="0">
              <a:lnSpc>
                <a:spcPct val="100000"/>
              </a:lnSpc>
              <a:spcBef>
                <a:spcPts val="0"/>
              </a:spcBef>
              <a:spcAft>
                <a:spcPts val="0"/>
              </a:spcAft>
              <a:buSzPts val="1100"/>
              <a:buChar char="●"/>
            </a:pPr>
            <a:r>
              <a:rPr lang="en-US" dirty="0"/>
              <a:t>WACC is the appropriate discount rate for the firm’s overall cash flow. Because values and discount rates move in opposite directions, minimizing the WACC will maximize the value of the firm’s cash flows. Thus, we will want to choose the firm’s capital structure so that the WACC is minimized. </a:t>
            </a:r>
          </a:p>
          <a:p>
            <a:pPr marL="171450" indent="-171450">
              <a:buSzPts val="1100"/>
              <a:buChar char="●"/>
            </a:pPr>
            <a:r>
              <a:rPr lang="en-US" dirty="0"/>
              <a:t>One capital structure is better than another if it results in a lower WACC. A particular debt–equity ratio represents the optimal capital structure if it results in the lowest possible WACC. </a:t>
            </a:r>
            <a:endParaRPr lang="en-US" dirty="0">
              <a:cs typeface="Calibri"/>
            </a:endParaRPr>
          </a:p>
          <a:p>
            <a:pPr marL="171450" indent="-171450">
              <a:buSzPts val="1100"/>
              <a:buChar char="●"/>
            </a:pPr>
            <a:r>
              <a:rPr lang="en-US" dirty="0"/>
              <a:t>Companies can use WACC to decide which project to undertake. It will go ahead with the new project if the return is greater than the cost of capital required to finance it. Or if return on equity (ROE) is greater than WACC.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6823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solidFill>
                  <a:schemeClr val="dk1"/>
                </a:solidFill>
              </a:rPr>
              <a:t>The </a:t>
            </a:r>
            <a:r>
              <a:rPr lang="en-US" b="1" dirty="0">
                <a:solidFill>
                  <a:schemeClr val="dk1"/>
                </a:solidFill>
              </a:rPr>
              <a:t>FINANCIAL MARKET </a:t>
            </a:r>
            <a:r>
              <a:rPr lang="en-US" dirty="0">
                <a:solidFill>
                  <a:schemeClr val="dk1"/>
                </a:solidFill>
              </a:rPr>
              <a:t>plays an important role in financing the project. </a:t>
            </a:r>
            <a:endParaRPr lang="en-US" dirty="0"/>
          </a:p>
          <a:p>
            <a:pPr marL="0" lvl="0" indent="0" algn="l" rtl="0">
              <a:lnSpc>
                <a:spcPct val="100000"/>
              </a:lnSpc>
              <a:spcBef>
                <a:spcPts val="0"/>
              </a:spcBef>
              <a:spcAft>
                <a:spcPts val="0"/>
              </a:spcAft>
              <a:buSzPts val="1100"/>
              <a:buNone/>
            </a:pPr>
            <a:r>
              <a:rPr lang="en-US" dirty="0">
                <a:solidFill>
                  <a:schemeClr val="dk1"/>
                </a:solidFill>
              </a:rPr>
              <a:t>A financial market, just like any market, is a way to bring buyers and sellers together. </a:t>
            </a:r>
            <a:endParaRPr lang="en-US" dirty="0"/>
          </a:p>
          <a:p>
            <a:pPr>
              <a:buSzPts val="1100"/>
            </a:pPr>
            <a:r>
              <a:rPr lang="en-US" dirty="0">
                <a:solidFill>
                  <a:schemeClr val="dk1"/>
                </a:solidFill>
              </a:rPr>
              <a:t>In a financial market, it is debt and equity security that are bought and sold. </a:t>
            </a:r>
            <a:endParaRPr lang="en-US" dirty="0"/>
          </a:p>
          <a:p>
            <a:pPr marL="0" lvl="0" indent="0" algn="l" rtl="0">
              <a:lnSpc>
                <a:spcPct val="100000"/>
              </a:lnSpc>
              <a:spcBef>
                <a:spcPts val="0"/>
              </a:spcBef>
              <a:spcAft>
                <a:spcPts val="0"/>
              </a:spcAft>
              <a:buSzPts val="1100"/>
              <a:buNone/>
            </a:pPr>
            <a:r>
              <a:rPr lang="en-US" dirty="0">
                <a:solidFill>
                  <a:schemeClr val="dk1"/>
                </a:solidFill>
              </a:rPr>
              <a:t>Financial markets differ in detail, however. </a:t>
            </a:r>
            <a:endParaRPr lang="en-US" dirty="0"/>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This diagram presents </a:t>
            </a:r>
            <a:r>
              <a:rPr lang="en-US" b="1" dirty="0"/>
              <a:t>THE INTERPLAY BETWEEN THE CORPORATION AND THE FINANCIAL MARKET</a:t>
            </a:r>
            <a:r>
              <a:rPr lang="en-US" dirty="0"/>
              <a:t>. </a:t>
            </a:r>
          </a:p>
          <a:p>
            <a:pPr>
              <a:buSzPts val="1100"/>
            </a:pPr>
            <a:r>
              <a:rPr lang="en-US" dirty="0"/>
              <a:t>Suppose we start with a firm selling shares of stock and borrowing money to raise cash. Cash flows to the firm from the financial markets, shown by </a:t>
            </a:r>
            <a:r>
              <a:rPr lang="en-US" b="1" dirty="0"/>
              <a:t>A</a:t>
            </a:r>
            <a:r>
              <a:rPr lang="en-US" dirty="0"/>
              <a:t>. The firm then invests the cash in current and fixed assets, shown in the diagram as </a:t>
            </a:r>
            <a:r>
              <a:rPr lang="en-US" b="1" dirty="0"/>
              <a:t>B</a:t>
            </a:r>
            <a:r>
              <a:rPr lang="en-US" dirty="0"/>
              <a:t>. These assets generate cash flow, </a:t>
            </a:r>
            <a:r>
              <a:rPr lang="en-US" b="1" dirty="0"/>
              <a:t>C</a:t>
            </a:r>
            <a:r>
              <a:rPr lang="en-US" dirty="0"/>
              <a:t>. Some of which goes to pay corporate tax, shown as </a:t>
            </a:r>
            <a:r>
              <a:rPr lang="en-US" b="1" dirty="0"/>
              <a:t>D</a:t>
            </a:r>
            <a:r>
              <a:rPr lang="en-US" dirty="0"/>
              <a:t>. After taxes are paid, some of the cash flow is reinvested in the firm, shown as </a:t>
            </a:r>
            <a:r>
              <a:rPr lang="en-US" b="1" dirty="0"/>
              <a:t>E</a:t>
            </a:r>
            <a:r>
              <a:rPr lang="en-US" dirty="0"/>
              <a:t>. The rest goes back to the financial markets as dividends and debt servicing payments to creditors and shareholders, shown here as </a:t>
            </a:r>
            <a:r>
              <a:rPr lang="en-US" b="1" dirty="0"/>
              <a:t>F</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885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When financing a new project, a sponsor can choose one of these two alternatives: </a:t>
            </a:r>
          </a:p>
          <a:p>
            <a:pPr marL="171450" lvl="0" indent="-171450" algn="l" rtl="0">
              <a:lnSpc>
                <a:spcPct val="100000"/>
              </a:lnSpc>
              <a:spcBef>
                <a:spcPts val="0"/>
              </a:spcBef>
              <a:spcAft>
                <a:spcPts val="0"/>
              </a:spcAft>
              <a:buSzPts val="1100"/>
              <a:buChar char="●"/>
            </a:pPr>
            <a:r>
              <a:rPr lang="en-US" b="1" dirty="0"/>
              <a:t>CORPORATE (or recourse) financing</a:t>
            </a:r>
            <a:endParaRPr lang="en-US" dirty="0"/>
          </a:p>
          <a:p>
            <a:pPr marL="171450" lvl="0" indent="-171450" algn="l" rtl="0">
              <a:lnSpc>
                <a:spcPct val="100000"/>
              </a:lnSpc>
              <a:spcBef>
                <a:spcPts val="0"/>
              </a:spcBef>
              <a:spcAft>
                <a:spcPts val="0"/>
              </a:spcAft>
              <a:buSzPts val="1100"/>
              <a:buChar char="●"/>
            </a:pPr>
            <a:r>
              <a:rPr lang="en-US" b="1" dirty="0"/>
              <a:t>PROJECT (or non-recourse) financing.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We will firstly explain the </a:t>
            </a:r>
            <a:r>
              <a:rPr lang="en-US" b="1" dirty="0"/>
              <a:t>CORPORATE FINANCING.</a:t>
            </a:r>
            <a:endParaRPr lang="en-US" dirty="0"/>
          </a:p>
          <a:p>
            <a:pPr marL="171450" indent="-171450">
              <a:buSzPts val="1100"/>
              <a:buChar char="●"/>
            </a:pPr>
            <a:r>
              <a:rPr lang="en-US" dirty="0"/>
              <a:t>In many cases, a new project is funded by an existing company, public or private, on the basis of the credibility, income, and assets of the company. The new project would be built as an extension of the already existing assets of the company. </a:t>
            </a:r>
            <a:endParaRPr lang="en-US" dirty="0">
              <a:cs typeface="Calibri"/>
            </a:endParaRPr>
          </a:p>
          <a:p>
            <a:pPr marL="171450" lvl="0" indent="-171450" algn="l" rtl="0">
              <a:lnSpc>
                <a:spcPct val="100000"/>
              </a:lnSpc>
              <a:spcBef>
                <a:spcPts val="0"/>
              </a:spcBef>
              <a:spcAft>
                <a:spcPts val="0"/>
              </a:spcAft>
              <a:buSzPts val="1100"/>
              <a:buChar char="●"/>
            </a:pPr>
            <a:r>
              <a:rPr lang="en-US" dirty="0"/>
              <a:t>The funds for such an investment would come from the company's internal cash and borrowing.</a:t>
            </a:r>
          </a:p>
          <a:p>
            <a:pPr marL="171450" indent="-171450">
              <a:buSzPts val="1100"/>
              <a:buChar char="●"/>
            </a:pPr>
            <a:r>
              <a:rPr lang="en-US" dirty="0"/>
              <a:t>Both assets and debt will appear in the company's balance sheet. Capital investment and borrowing would not be on the project's account. The loans would be considered to be the company’s debt and the lenders would have full recourse to all assets and revenues of the company, not just those related to the new project.</a:t>
            </a:r>
            <a:endParaRPr lang="en-US" dirty="0">
              <a:cs typeface="Calibri"/>
            </a:endParaRPr>
          </a:p>
          <a:p>
            <a:pPr marL="171450" indent="-171450">
              <a:buSzPts val="1100"/>
              <a:buChar char="●"/>
            </a:pPr>
            <a:r>
              <a:rPr lang="en-US" dirty="0"/>
              <a:t>This is corporate financing or balance sheet financing. That is, borrowing is carried out by the company as a whole, rather than by an entity created specifically to hold ownership of the new project. </a:t>
            </a:r>
            <a:endParaRPr lang="en-US" dirty="0">
              <a:cs typeface="Calibri"/>
            </a:endParaRPr>
          </a:p>
          <a:p>
            <a:pPr marL="171450" lvl="0" indent="-171450" algn="l" rtl="0">
              <a:lnSpc>
                <a:spcPct val="100000"/>
              </a:lnSpc>
              <a:spcBef>
                <a:spcPts val="0"/>
              </a:spcBef>
              <a:spcAft>
                <a:spcPts val="0"/>
              </a:spcAft>
              <a:buSzPts val="1100"/>
              <a:buChar char="●"/>
            </a:pPr>
            <a:r>
              <a:rPr lang="en-US" dirty="0"/>
              <a:t>Although funds may be provided for investment in a specific project, lenders in a corporate financing arrangement look to the cash flow and assets of the entire company to service the debt and to provide security. </a:t>
            </a:r>
          </a:p>
          <a:p>
            <a:pPr marL="171450" lvl="0" indent="-171450" algn="l" rtl="0">
              <a:lnSpc>
                <a:spcPct val="100000"/>
              </a:lnSpc>
              <a:spcBef>
                <a:spcPts val="0"/>
              </a:spcBef>
              <a:spcAft>
                <a:spcPts val="0"/>
              </a:spcAft>
              <a:buSzPts val="1100"/>
              <a:buChar char="●"/>
            </a:pPr>
            <a:r>
              <a:rPr lang="en-US" dirty="0"/>
              <a:t>Lenders thus carefully examine the company’s financial track record, the viability of its expansion plans and its projected financial performance.</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5391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p>
          <a:p>
            <a:pPr marL="171450" indent="-171450">
              <a:buFont typeface="Arial" panose="020B0604020202020204" pitchFamily="34" charset="0"/>
              <a:buChar char="•"/>
            </a:pPr>
            <a:r>
              <a:rPr lang="en-US" dirty="0"/>
              <a:t>Understand what are some sources of financing (e.g. debt, equity) to consider when starting a business;</a:t>
            </a:r>
            <a:endParaRPr lang="en-US" dirty="0">
              <a:cs typeface="Calibri"/>
            </a:endParaRPr>
          </a:p>
          <a:p>
            <a:pPr marL="171450" indent="-171450">
              <a:buFont typeface="Arial" panose="020B0604020202020204" pitchFamily="34" charset="0"/>
              <a:buChar char="•"/>
            </a:pPr>
            <a:r>
              <a:rPr lang="en-US" dirty="0">
                <a:cs typeface="Calibri"/>
              </a:rPr>
              <a:t>Distinguish between equity and debt financing;</a:t>
            </a:r>
          </a:p>
          <a:p>
            <a:pPr marL="171450" indent="-171450">
              <a:buFont typeface="Arial" panose="020B0604020202020204" pitchFamily="34" charset="0"/>
              <a:buChar char="•"/>
            </a:pPr>
            <a:r>
              <a:rPr lang="en-US" dirty="0"/>
              <a:t>Calculate some important financial ratios; </a:t>
            </a:r>
            <a:endParaRPr lang="en-US" dirty="0">
              <a:cs typeface="Calibri"/>
            </a:endParaRPr>
          </a:p>
          <a:p>
            <a:pPr marL="171450" indent="-171450">
              <a:buFont typeface="Arial" panose="020B0604020202020204" pitchFamily="34" charset="0"/>
              <a:buChar char="•"/>
            </a:pPr>
            <a:r>
              <a:rPr lang="en-US" dirty="0"/>
              <a:t>Understand two different mechanisms used for financing a new project.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93268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slide shows a hypothetical example of how corporate financing might work. A.B.C corporation, an existing company, will finance a new power plant through balance sheet financing. It will put its own resource as equity. It will borrow the money from the lender and put it in the project. A.B.C corporation will receive the earnings from the new power plant. Part of these earnings will be used for debt repayment and the rest it will keep as return on equity capital it has invested in the project.</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51949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SzPts val="1100"/>
              <a:buNone/>
            </a:pPr>
            <a:r>
              <a:rPr lang="en-US" dirty="0"/>
              <a:t>Now, we will talk about the </a:t>
            </a:r>
            <a:r>
              <a:rPr lang="en-US" b="1" dirty="0"/>
              <a:t>PROJECT or NON-RECOURSE FINANCING</a:t>
            </a:r>
            <a:r>
              <a:rPr lang="en-US" dirty="0"/>
              <a:t>:</a:t>
            </a:r>
          </a:p>
          <a:p>
            <a:pPr marL="342900" indent="-342900">
              <a:lnSpc>
                <a:spcPct val="107000"/>
              </a:lnSpc>
              <a:spcBef>
                <a:spcPts val="800"/>
              </a:spcBef>
              <a:buSzPts val="1100"/>
              <a:buChar char="●"/>
            </a:pPr>
            <a:r>
              <a:rPr lang="en-US" dirty="0"/>
              <a:t>An alternative to corporate financing is the formation of a project company specifically to construct a new project. This new company is called a special purpose vehicle or S.P.V.</a:t>
            </a:r>
            <a:endParaRPr lang="en-US" dirty="0">
              <a:cs typeface="Calibri"/>
            </a:endParaRPr>
          </a:p>
          <a:p>
            <a:pPr marL="342900" indent="-342900">
              <a:lnSpc>
                <a:spcPct val="107000"/>
              </a:lnSpc>
              <a:spcBef>
                <a:spcPts val="800"/>
              </a:spcBef>
              <a:buSzPts val="1100"/>
              <a:buChar char="●"/>
            </a:pPr>
            <a:r>
              <a:rPr lang="en-US" dirty="0"/>
              <a:t>In this case, investments in construction of the new project are viewed as assets of the S.P.V. These funds come in the form of equity or debt. Equity comes from the promoter or sponsor, which can be an existing company. Additional funds are borrowed from various sources. </a:t>
            </a:r>
            <a:endParaRPr lang="en-US" dirty="0">
              <a:cs typeface="Calibri"/>
            </a:endParaRPr>
          </a:p>
          <a:p>
            <a:pPr marL="342900" indent="-342900">
              <a:lnSpc>
                <a:spcPct val="107000"/>
              </a:lnSpc>
              <a:spcBef>
                <a:spcPts val="800"/>
              </a:spcBef>
              <a:buSzPts val="1100"/>
              <a:buChar char="●"/>
            </a:pPr>
            <a:r>
              <a:rPr lang="en-US" dirty="0"/>
              <a:t>In such arrangements, the project’s assets and cash flow secure the debt. Creditors or lenders, therefore, scrutinize the cash flow carefully. Creditors do not have claim to the sponsors other available resources. Thus, borrowing for the project is not recorded against a sponsor's general balance sheet or creditworthiness. </a:t>
            </a:r>
            <a:endParaRPr lang="en-US" dirty="0">
              <a:cs typeface="Calibri" panose="020F0502020204030204"/>
            </a:endParaRPr>
          </a:p>
          <a:p>
            <a:pPr marL="342900" marR="0" lvl="0" indent="-342900" algn="l" rtl="0">
              <a:lnSpc>
                <a:spcPct val="107000"/>
              </a:lnSpc>
              <a:spcBef>
                <a:spcPts val="800"/>
              </a:spcBef>
              <a:spcAft>
                <a:spcPts val="0"/>
              </a:spcAft>
              <a:buSzPts val="1100"/>
              <a:buChar char="●"/>
            </a:pPr>
            <a:r>
              <a:rPr lang="en-US" dirty="0"/>
              <a:t>Such self-standing borrowing, with no guarantees from sponsors to lenders, is known as non-recourse financing.</a:t>
            </a:r>
            <a:endParaRPr lang="en-US" dirty="0">
              <a:cs typeface="Calibri"/>
            </a:endParaRPr>
          </a:p>
          <a:p>
            <a:pPr marL="342900" indent="-342900">
              <a:lnSpc>
                <a:spcPct val="107000"/>
              </a:lnSpc>
              <a:spcBef>
                <a:spcPts val="800"/>
              </a:spcBef>
              <a:buSzPts val="1100"/>
              <a:buChar char="●"/>
            </a:pPr>
            <a:r>
              <a:rPr lang="en-US" dirty="0"/>
              <a:t>In practice, however, most projects have limited recourse financing, for which sponsors commit to provide contingent financial support, above their upfront equity commitment, to give lenders extra comfort. </a:t>
            </a:r>
            <a:endParaRPr lang="en-US" dirty="0">
              <a:cs typeface="Calibri"/>
            </a:endParaRPr>
          </a:p>
          <a:p>
            <a:pPr marL="342900" marR="0" lvl="0" indent="-342900" algn="l" rtl="0">
              <a:lnSpc>
                <a:spcPct val="107000"/>
              </a:lnSpc>
              <a:spcBef>
                <a:spcPts val="800"/>
              </a:spcBef>
              <a:spcAft>
                <a:spcPts val="0"/>
              </a:spcAft>
              <a:buSzPts val="1100"/>
              <a:buChar char="●"/>
            </a:pPr>
            <a:r>
              <a:rPr lang="en-US" dirty="0"/>
              <a:t>The extra security usually focuses on the construction and start-up periods, which are the riskiest times. After completion, however, the lender’s claim is limited to the income stream from the project and its underlying assets, including plant contracts and permits.</a:t>
            </a:r>
            <a:endParaRPr lang="en-US" dirty="0">
              <a:cs typeface="Calibri"/>
            </a:endParaRPr>
          </a:p>
          <a:p>
            <a:pPr marL="342900" indent="-342900">
              <a:lnSpc>
                <a:spcPct val="107000"/>
              </a:lnSpc>
              <a:spcBef>
                <a:spcPts val="800"/>
              </a:spcBef>
              <a:buSzPts val="1100"/>
              <a:buChar char="●"/>
            </a:pPr>
            <a:r>
              <a:rPr lang="en-US" dirty="0"/>
              <a:t>Structuring and organizing such a deal is much more costly than the corporate financing option. Evidence shows an average incidence of transaction costs on the total investment of 5–10%.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495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This slide shows how a hypothetical airport project is financed through project financing. </a:t>
            </a:r>
          </a:p>
          <a:p>
            <a:pPr marL="171450" indent="-171450">
              <a:buSzPts val="1100"/>
              <a:buChar char="●"/>
            </a:pPr>
            <a:r>
              <a:rPr lang="en-US" dirty="0"/>
              <a:t>XYZ corporation is the promoter of the project. They float a new company for the project, called Airport Company. </a:t>
            </a:r>
            <a:endParaRPr lang="en-US" dirty="0">
              <a:cs typeface="Calibri"/>
            </a:endParaRPr>
          </a:p>
          <a:p>
            <a:pPr marL="171450" lvl="0" indent="-171450" algn="l" rtl="0">
              <a:lnSpc>
                <a:spcPct val="100000"/>
              </a:lnSpc>
              <a:spcBef>
                <a:spcPts val="0"/>
              </a:spcBef>
              <a:spcAft>
                <a:spcPts val="0"/>
              </a:spcAft>
              <a:buSzPts val="1100"/>
              <a:buChar char="●"/>
            </a:pPr>
            <a:r>
              <a:rPr lang="en-US" dirty="0"/>
              <a:t>XYZ corporation provides some equity capital into it. </a:t>
            </a:r>
          </a:p>
          <a:p>
            <a:pPr marL="171450" lvl="0" indent="-171450" algn="l" rtl="0">
              <a:lnSpc>
                <a:spcPct val="100000"/>
              </a:lnSpc>
              <a:spcBef>
                <a:spcPts val="0"/>
              </a:spcBef>
              <a:spcAft>
                <a:spcPts val="0"/>
              </a:spcAft>
              <a:buSzPts val="1100"/>
              <a:buChar char="●"/>
            </a:pPr>
            <a:r>
              <a:rPr lang="en-US" dirty="0"/>
              <a:t>Other investors also provide equity capital. </a:t>
            </a:r>
          </a:p>
          <a:p>
            <a:pPr marL="171450" lvl="0" indent="-171450" algn="l" rtl="0">
              <a:lnSpc>
                <a:spcPct val="100000"/>
              </a:lnSpc>
              <a:spcBef>
                <a:spcPts val="0"/>
              </a:spcBef>
              <a:spcAft>
                <a:spcPts val="0"/>
              </a:spcAft>
              <a:buSzPts val="1100"/>
              <a:buChar char="●"/>
            </a:pPr>
            <a:r>
              <a:rPr lang="en-US" dirty="0"/>
              <a:t>Airport company borrows the remaining capital, from a set of lenders. </a:t>
            </a:r>
          </a:p>
          <a:p>
            <a:pPr marL="171450" indent="-171450">
              <a:buSzPts val="1100"/>
              <a:buChar char="●"/>
            </a:pPr>
            <a:r>
              <a:rPr lang="en-US" dirty="0"/>
              <a:t>When Airport Company starts receiving revenue, it uses part of the revenue to repay the debt and the remaining revenue is distributed among the equity holders, including X.Y.Z corporation.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This is the end of this module and we will now move onto module 2 on how power projects are financed in developing countries.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39785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start with the basics of financing. When starting a business, one has to answer three sets of questions: </a:t>
            </a:r>
          </a:p>
          <a:p>
            <a:endParaRPr lang="en-US" dirty="0">
              <a:cs typeface="Calibri"/>
            </a:endParaRPr>
          </a:p>
          <a:p>
            <a:pPr marL="228600" indent="-228600">
              <a:buFont typeface="+mj-lt"/>
              <a:buAutoNum type="arabicPeriod"/>
            </a:pPr>
            <a:r>
              <a:rPr lang="en-US" dirty="0">
                <a:cs typeface="Calibri"/>
              </a:rPr>
              <a:t>The first question is: What long-term investment to take on? That is, what lines of business will you be in, and what sorts of buildings, machinery, and equipment will you need? </a:t>
            </a:r>
          </a:p>
          <a:p>
            <a:pPr marL="228600" indent="-228600">
              <a:buFont typeface="+mj-lt"/>
              <a:buAutoNum type="arabicPeriod"/>
            </a:pPr>
            <a:r>
              <a:rPr lang="en-US" dirty="0">
                <a:cs typeface="Calibri"/>
              </a:rPr>
              <a:t>The second set of questions is: Where will you get the long-term financing to pay for your investment? Will you entirely use your own money, will you bring in other owners, or will you borrow the money? </a:t>
            </a:r>
          </a:p>
          <a:p>
            <a:pPr marL="228600" indent="-228600">
              <a:buFont typeface="+mj-lt"/>
              <a:buAutoNum type="arabicPeriod"/>
            </a:pPr>
            <a:r>
              <a:rPr lang="en-US" dirty="0">
                <a:cs typeface="Calibri"/>
              </a:rPr>
              <a:t>And the third question is: How will you manage your everyday financial activities, such as collecting from customers and paying suppliers? </a:t>
            </a:r>
          </a:p>
          <a:p>
            <a:endParaRPr lang="en-US" dirty="0">
              <a:cs typeface="Calibri"/>
            </a:endParaRPr>
          </a:p>
          <a:p>
            <a:r>
              <a:rPr lang="en-US" dirty="0">
                <a:cs typeface="Calibri"/>
              </a:rPr>
              <a:t>The first two questions are the interest of this module, and we ignore the third one</a:t>
            </a:r>
            <a:r>
              <a:rPr lang="en-US" dirty="0"/>
              <a:t> as it </a:t>
            </a:r>
            <a:r>
              <a:rPr lang="en-GB" dirty="0"/>
              <a:t>does not make the purpose of the current course. This is because in this course we are interested in how to get financing, not how to manage financing activities on a daily basis.</a:t>
            </a:r>
            <a:r>
              <a:rPr lang="en-US" dirty="0"/>
              <a:t> </a:t>
            </a:r>
            <a:endParaRPr lang="en-US" dirty="0">
              <a:cs typeface="Calibri"/>
            </a:endParaRPr>
          </a:p>
          <a:p>
            <a:r>
              <a:rPr lang="en-US" dirty="0">
                <a:cs typeface="Calibri"/>
              </a:rPr>
              <a:t>In the next slides, we elaborate on these two sets of questions further.</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66101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Question 1 concerns the firm’s long-term investments. </a:t>
            </a:r>
          </a:p>
          <a:p>
            <a:pPr marL="171450" lvl="0" indent="-171450" algn="l" rtl="0">
              <a:lnSpc>
                <a:spcPct val="100000"/>
              </a:lnSpc>
              <a:spcBef>
                <a:spcPts val="0"/>
              </a:spcBef>
              <a:spcAft>
                <a:spcPts val="0"/>
              </a:spcAft>
              <a:buClr>
                <a:schemeClr val="dk1"/>
              </a:buClr>
              <a:buSzPts val="1100"/>
              <a:buChar char="●"/>
            </a:pPr>
            <a:r>
              <a:rPr lang="en-US" dirty="0"/>
              <a:t>The process of planning and managing a firm’s long-term investment is called capital budgeting, meaning that the financial manager tries to identify investment opportunities that are worth more to the firm than they cost to acquire.</a:t>
            </a:r>
          </a:p>
          <a:p>
            <a:pPr marL="171450" lvl="0" indent="-171450" algn="l" rtl="0">
              <a:lnSpc>
                <a:spcPct val="100000"/>
              </a:lnSpc>
              <a:spcBef>
                <a:spcPts val="0"/>
              </a:spcBef>
              <a:spcAft>
                <a:spcPts val="0"/>
              </a:spcAft>
              <a:buClr>
                <a:schemeClr val="dk1"/>
              </a:buClr>
              <a:buSzPts val="1100"/>
              <a:buChar char="●"/>
            </a:pPr>
            <a:r>
              <a:rPr lang="en-US" dirty="0"/>
              <a:t>This means that the value of the cash flow generated by an asset should exceed the cost of acquiring or creating that asset.</a:t>
            </a:r>
          </a:p>
          <a:p>
            <a:pPr marL="171450" indent="-171450">
              <a:buSzPts val="1100"/>
              <a:buChar char="●"/>
            </a:pPr>
            <a:r>
              <a:rPr lang="en-US" dirty="0"/>
              <a:t>Financial managers must consider not only how much cash they expect to receive, but also when they expect to receive it, and how likely it is that they will receive it. Evaluating the size, timing, and risk of future cash flows is within the scope of the capital budgeting.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Question 2 is: Where will you get long-term financing to pay for the investment?</a:t>
            </a:r>
            <a:endParaRPr lang="en-US" dirty="0"/>
          </a:p>
          <a:p>
            <a:pPr marL="171450" lvl="0" indent="-171450" algn="l" rtl="0">
              <a:lnSpc>
                <a:spcPct val="100000"/>
              </a:lnSpc>
              <a:spcBef>
                <a:spcPts val="0"/>
              </a:spcBef>
              <a:spcAft>
                <a:spcPts val="0"/>
              </a:spcAft>
              <a:buSzPts val="1100"/>
              <a:buChar char="●"/>
            </a:pPr>
            <a:r>
              <a:rPr lang="en-US" dirty="0"/>
              <a:t>There are two options for the financial manager: First, they can use their own capital, also called equity, or they bring co-owners and use their capital (again called equity), and/or second, they should borrow.</a:t>
            </a:r>
            <a:endParaRPr lang="en-US" dirty="0">
              <a:cs typeface="Calibri"/>
            </a:endParaRPr>
          </a:p>
          <a:p>
            <a:pPr marL="171450" lvl="0" indent="-171450" algn="l" rtl="0">
              <a:lnSpc>
                <a:spcPct val="100000"/>
              </a:lnSpc>
              <a:spcBef>
                <a:spcPts val="0"/>
              </a:spcBef>
              <a:spcAft>
                <a:spcPts val="0"/>
              </a:spcAft>
              <a:buSzPts val="1100"/>
              <a:buChar char="●"/>
            </a:pPr>
            <a:r>
              <a:rPr lang="en-US" dirty="0"/>
              <a:t>A firm’s capital structure is the specific mixture of the long-term debt and equity the firm uses to finance its operations. </a:t>
            </a:r>
          </a:p>
          <a:p>
            <a:pPr marL="171450" lvl="0" indent="-171450" algn="l" rtl="0">
              <a:lnSpc>
                <a:spcPct val="100000"/>
              </a:lnSpc>
              <a:spcBef>
                <a:spcPts val="0"/>
              </a:spcBef>
              <a:spcAft>
                <a:spcPts val="0"/>
              </a:spcAft>
              <a:buSzPts val="1100"/>
              <a:buChar char="●"/>
            </a:pPr>
            <a:r>
              <a:rPr lang="en-US" dirty="0"/>
              <a:t>But there are two concerns in this area:</a:t>
            </a:r>
          </a:p>
          <a:p>
            <a:pPr marL="628650" lvl="1" indent="-171450">
              <a:buSzPts val="1100"/>
              <a:buChar char="○"/>
            </a:pPr>
            <a:r>
              <a:rPr lang="en-US" dirty="0"/>
              <a:t>First, how much the firm should borrow? What mixture of debt and equity is best. The mixture chosen will affect both the risk and value of the firm. </a:t>
            </a:r>
            <a:endParaRPr lang="en-US" dirty="0">
              <a:cs typeface="Calibri"/>
            </a:endParaRPr>
          </a:p>
          <a:p>
            <a:pPr marL="628650" lvl="1" indent="-171450" algn="l" rtl="0">
              <a:lnSpc>
                <a:spcPct val="100000"/>
              </a:lnSpc>
              <a:spcBef>
                <a:spcPts val="0"/>
              </a:spcBef>
              <a:spcAft>
                <a:spcPts val="0"/>
              </a:spcAft>
              <a:buSzPts val="1100"/>
              <a:buChar char="○"/>
            </a:pPr>
            <a:r>
              <a:rPr lang="en-US" dirty="0"/>
              <a:t>Second, what are the least expensive sources of funds for the firm?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These two questions are main topics for financial analysis.</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There are two sources of financing: equity and debt. </a:t>
            </a:r>
          </a:p>
          <a:p>
            <a:pPr marL="171450" indent="-171450">
              <a:buSzPts val="1100"/>
              <a:buChar char="●"/>
            </a:pPr>
            <a:r>
              <a:rPr lang="en-US" dirty="0"/>
              <a:t>When starting a business, first one invests one's own money, then the question is whether to bring in other co-owners or to borrow the money?</a:t>
            </a:r>
            <a:endParaRPr lang="en-US" dirty="0">
              <a:cs typeface="Calibri"/>
            </a:endParaRPr>
          </a:p>
          <a:p>
            <a:pPr marL="171450" lvl="0" indent="-171450" algn="l" rtl="0">
              <a:lnSpc>
                <a:spcPct val="100000"/>
              </a:lnSpc>
              <a:spcBef>
                <a:spcPts val="0"/>
              </a:spcBef>
              <a:spcAft>
                <a:spcPts val="0"/>
              </a:spcAft>
              <a:buSzPts val="1100"/>
              <a:buChar char="●"/>
            </a:pPr>
            <a:r>
              <a:rPr lang="en-US" dirty="0"/>
              <a:t>Capital provided by the owner or co-owners is equity capital. Capital that is borrowed is debt. </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b="1" dirty="0">
                <a:solidFill>
                  <a:schemeClr val="dk1"/>
                </a:solidFill>
              </a:rPr>
              <a:t>Equity financing </a:t>
            </a:r>
            <a:r>
              <a:rPr lang="en-US" dirty="0">
                <a:solidFill>
                  <a:schemeClr val="dk1"/>
                </a:solidFill>
              </a:rPr>
              <a:t>is the process of raising capital through the sale of shares. Companies raise money because they might have a short-term need to pay bills or have a long-term goal and require funds to invest in their growth. By selling shares, a company is effectively selling ownership in their company in return for cash. It is typical for companies to use equity financing several times during the process of reaching maturity. For example, i</a:t>
            </a:r>
            <a:r>
              <a:rPr lang="en-US" dirty="0"/>
              <a:t>f a firm gives up ownership, it issues a piece of paper called a security or share through private negotiation, for example, among friends or through a public sale in a stock market. Those who buy those securities are called shareholders. They are the owners of the firm. </a:t>
            </a:r>
            <a:endParaRPr lang="en-US" dirty="0">
              <a:cs typeface="Calibri"/>
            </a:endParaRPr>
          </a:p>
          <a:p>
            <a:pPr marL="171450" lvl="0" indent="-171450" algn="l" rtl="0">
              <a:lnSpc>
                <a:spcPct val="100000"/>
              </a:lnSpc>
              <a:spcBef>
                <a:spcPts val="0"/>
              </a:spcBef>
              <a:spcAft>
                <a:spcPts val="0"/>
              </a:spcAft>
              <a:buSzPts val="1100"/>
              <a:buChar char="●"/>
            </a:pPr>
            <a:r>
              <a:rPr lang="en-US" b="1" dirty="0"/>
              <a:t>Debt financing </a:t>
            </a:r>
            <a:r>
              <a:rPr lang="en-US" dirty="0"/>
              <a:t>occurs when a firm raises money for working capital or capital expenditures by selling debt instruments to individuals and/or institutional investors. In return for lending the money, the individuals or institutions become creditors and receive a promise that the principal and interest on the debt will be repaid. </a:t>
            </a:r>
          </a:p>
          <a:p>
            <a:pPr marL="171450" lvl="0" indent="-171450" algn="l" rtl="0">
              <a:lnSpc>
                <a:spcPct val="100000"/>
              </a:lnSpc>
              <a:spcBef>
                <a:spcPts val="0"/>
              </a:spcBef>
              <a:spcAft>
                <a:spcPts val="0"/>
              </a:spcAft>
              <a:buSzPts val="1100"/>
              <a:buChar char="●"/>
            </a:pPr>
            <a:r>
              <a:rPr lang="en-US" dirty="0"/>
              <a:t>Structuring a project finance package involves deciding how much of the project resources should come in the form of equity. The rest will be debt.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8494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solidFill>
                  <a:schemeClr val="dk1"/>
                </a:solidFill>
              </a:rPr>
              <a:t>EQUITY</a:t>
            </a:r>
            <a:endParaRPr lang="en-US" dirty="0"/>
          </a:p>
          <a:p>
            <a:pPr marL="171450" indent="-171450">
              <a:buSzPts val="1100"/>
              <a:buChar char="●"/>
            </a:pPr>
            <a:r>
              <a:rPr lang="en-US" dirty="0">
                <a:solidFill>
                  <a:schemeClr val="dk1"/>
                </a:solidFill>
              </a:rPr>
              <a:t>Equity shares, also known as ordinary shares or common stock, represent non-contractual claims on the residual cash flow of the firm. Residual flow means cash flow left after meeting all expenses of the firm including debt.</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Equity shareholders are owners of the company. </a:t>
            </a:r>
            <a:endParaRPr lang="en-US" dirty="0"/>
          </a:p>
          <a:p>
            <a:pPr marL="171450" indent="-171450">
              <a:buSzPts val="1100"/>
              <a:buChar char="●"/>
            </a:pPr>
            <a:r>
              <a:rPr lang="en-US" dirty="0">
                <a:solidFill>
                  <a:schemeClr val="dk1"/>
                </a:solidFill>
              </a:rPr>
              <a:t>They receive dividends based on net profits and also benefit from capital gains. A dividend is a payment made out of a firm's earnings to the shareholders. This represents a return to the shareholders’ capital. Capital gain is the profit due to appreciation of the stock price. </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Equity holders take risk. They would receive no dividend payments if the company makes losses. Therefore, they demand higher return. </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In other words, equity capital is expensive.</a:t>
            </a:r>
          </a:p>
          <a:p>
            <a:pPr marL="171450" lvl="0" indent="-171450" algn="l" rtl="0">
              <a:lnSpc>
                <a:spcPct val="100000"/>
              </a:lnSpc>
              <a:spcBef>
                <a:spcPts val="0"/>
              </a:spcBef>
              <a:spcAft>
                <a:spcPts val="0"/>
              </a:spcAft>
              <a:buSzPts val="1100"/>
              <a:buChar char="●"/>
            </a:pPr>
            <a:r>
              <a:rPr lang="en-US" dirty="0">
                <a:solidFill>
                  <a:schemeClr val="dk1"/>
                </a:solidFill>
              </a:rPr>
              <a:t>Structuring a project finance package entails deciding how much of the project resources should come in the form of equity, the rest will be project debt.</a:t>
            </a:r>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EQUITY ISSUES</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Sponsors usually want to contribute as little equity as possible and as late as possible. Equity invested in the project, on the other hand, is seen by lenders as a sign of sponsors' strong commitment.</a:t>
            </a:r>
            <a:endParaRPr lang="en-US" dirty="0"/>
          </a:p>
          <a:p>
            <a:pPr marL="171450" indent="-171450">
              <a:buSzPts val="1100"/>
              <a:buChar char="●"/>
            </a:pPr>
            <a:r>
              <a:rPr lang="en-US" dirty="0">
                <a:solidFill>
                  <a:schemeClr val="dk1"/>
                </a:solidFill>
              </a:rPr>
              <a:t>The higher the equity, the higher the risks borne by sponsors, which means less risks for lenders, reducing the cost of borrowing.</a:t>
            </a:r>
            <a:endParaRPr lang="en-US" dirty="0"/>
          </a:p>
          <a:p>
            <a:pPr marL="171450" indent="-171450">
              <a:buSzPts val="1100"/>
              <a:buChar char="●"/>
            </a:pPr>
            <a:r>
              <a:rPr lang="en-US" dirty="0">
                <a:solidFill>
                  <a:schemeClr val="dk1"/>
                </a:solidFill>
              </a:rPr>
              <a:t>The amount and timing of equity are determined in agreement with the lenders.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2571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DEBT</a:t>
            </a:r>
            <a:endParaRPr lang="en-US" dirty="0"/>
          </a:p>
          <a:p>
            <a:pPr marL="171450" lvl="0" indent="-171450" algn="l" rtl="0">
              <a:lnSpc>
                <a:spcPct val="100000"/>
              </a:lnSpc>
              <a:spcBef>
                <a:spcPts val="0"/>
              </a:spcBef>
              <a:spcAft>
                <a:spcPts val="0"/>
              </a:spcAft>
              <a:buSzPts val="1100"/>
              <a:buChar char="●"/>
            </a:pPr>
            <a:r>
              <a:rPr lang="en-US" dirty="0"/>
              <a:t>Those who provide debt are lenders or creditors. </a:t>
            </a:r>
          </a:p>
          <a:p>
            <a:pPr marL="171450" lvl="0" indent="-171450" algn="l" rtl="0">
              <a:lnSpc>
                <a:spcPct val="100000"/>
              </a:lnSpc>
              <a:spcBef>
                <a:spcPts val="0"/>
              </a:spcBef>
              <a:spcAft>
                <a:spcPts val="0"/>
              </a:spcAft>
              <a:buSzPts val="1100"/>
              <a:buChar char="●"/>
            </a:pPr>
            <a:r>
              <a:rPr lang="en-US" dirty="0"/>
              <a:t>They do not get ownership.</a:t>
            </a:r>
          </a:p>
          <a:p>
            <a:pPr marL="171450" indent="-171450">
              <a:buSzPts val="1100"/>
              <a:buChar char="●"/>
            </a:pPr>
            <a:r>
              <a:rPr lang="en-US" dirty="0"/>
              <a:t>However, they have the first claim to the project cash flow. Equity holders are only entitled to the residual cash flow - the portion left after creditors are paid. </a:t>
            </a:r>
            <a:endParaRPr lang="en-US" dirty="0">
              <a:cs typeface="Calibri"/>
            </a:endParaRPr>
          </a:p>
          <a:p>
            <a:pPr marL="171450" lvl="0" indent="-171450" algn="l" rtl="0">
              <a:lnSpc>
                <a:spcPct val="100000"/>
              </a:lnSpc>
              <a:spcBef>
                <a:spcPts val="0"/>
              </a:spcBef>
              <a:spcAft>
                <a:spcPts val="0"/>
              </a:spcAft>
              <a:buSzPts val="1100"/>
              <a:buChar char="●"/>
            </a:pPr>
            <a:r>
              <a:rPr lang="en-US" dirty="0"/>
              <a:t>Debt should be returned at an agreed cost, which is called interest, and within a specific time period, which is maturity. </a:t>
            </a:r>
          </a:p>
          <a:p>
            <a:pPr marL="171450" lvl="0" indent="-171450" algn="l" rtl="0">
              <a:lnSpc>
                <a:spcPct val="100000"/>
              </a:lnSpc>
              <a:spcBef>
                <a:spcPts val="0"/>
              </a:spcBef>
              <a:spcAft>
                <a:spcPts val="0"/>
              </a:spcAft>
              <a:buSzPts val="1100"/>
              <a:buChar char="●"/>
            </a:pPr>
            <a:r>
              <a:rPr lang="en-US" dirty="0"/>
              <a:t>If the company fails to pay the debt, it is in default, and legal action can be initiated against it. </a:t>
            </a:r>
          </a:p>
          <a:p>
            <a:pPr marL="171450" indent="-171450">
              <a:buSzPts val="1100"/>
              <a:buChar char="●"/>
            </a:pPr>
            <a:r>
              <a:rPr lang="en-US" dirty="0"/>
              <a:t>Debt is less risky, and therefore less expensive, compared to equity capital. This is because the cost of equity is generally higher than the cost of debt since equity investors take on more risk when purchasing a company’s stock as opposed to a company’s bond. Therefore, equity investors will demand higher returns (an Equity Risk Premium) than the equivalent bond investor to compensate them for the additional risk that they are taking on when purchasing stock. </a:t>
            </a:r>
          </a:p>
          <a:p>
            <a:pPr marL="171450" indent="-171450">
              <a:buSzPts val="1100"/>
              <a:buChar char="●"/>
            </a:pPr>
            <a:r>
              <a:rPr lang="en-US" dirty="0"/>
              <a:t>Investing in stocks is riskier than investing in bonds because of a number of factors, for example: </a:t>
            </a:r>
          </a:p>
          <a:p>
            <a:pPr marL="628650" lvl="1" indent="-171450">
              <a:buSzPts val="1100"/>
              <a:buChar char="●"/>
            </a:pPr>
            <a:r>
              <a:rPr lang="en-US" dirty="0"/>
              <a:t>The stock market has higher volatility of returns than the bond market</a:t>
            </a:r>
          </a:p>
          <a:p>
            <a:pPr marL="628650" lvl="1" indent="-171450">
              <a:buSzPts val="1100"/>
              <a:buChar char="●"/>
            </a:pPr>
            <a:r>
              <a:rPr lang="en-US" dirty="0"/>
              <a:t>Stockholders have a lower claim on company assets in case of company default</a:t>
            </a:r>
          </a:p>
          <a:p>
            <a:pPr marL="628650" lvl="1" indent="-171450">
              <a:buSzPts val="1100"/>
              <a:buChar char="●"/>
            </a:pPr>
            <a:r>
              <a:rPr lang="en-US" dirty="0"/>
              <a:t>Capital gains are not a guarantee</a:t>
            </a:r>
          </a:p>
          <a:p>
            <a:pPr marL="628650" lvl="1" indent="-171450">
              <a:buSzPts val="1100"/>
              <a:buChar char="●"/>
            </a:pPr>
            <a:r>
              <a:rPr lang="en-US" dirty="0"/>
              <a:t>Dividends are discretionary (i.e., a company has no legal obligation to issue dividends)</a:t>
            </a:r>
          </a:p>
          <a:p>
            <a:pPr marL="171450" lvl="0" indent="-171450">
              <a:buSzPts val="1100"/>
              <a:buChar char="●"/>
            </a:pPr>
            <a:r>
              <a:rPr lang="en-US" dirty="0"/>
              <a:t>Increasing debt in a project can magnify both gains and losses. As it is cheap, it increases the potential reward to the shareholders; however, it also increases the possibility of business failure and bankruptcy.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56620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OF EQUITY</a:t>
            </a:r>
            <a:endParaRPr lang="en-US" dirty="0"/>
          </a:p>
          <a:p>
            <a:pPr marL="171450" indent="-171450">
              <a:buSzPts val="1100"/>
              <a:buChar char="●"/>
            </a:pPr>
            <a:r>
              <a:rPr lang="en-US" dirty="0"/>
              <a:t>The equity can be contributed by project sponsors or promoters, who are promoting the project. </a:t>
            </a:r>
            <a:endParaRPr lang="en-US" dirty="0">
              <a:cs typeface="Calibri"/>
            </a:endParaRPr>
          </a:p>
          <a:p>
            <a:pPr marL="171450" indent="-171450">
              <a:buSzPts val="1100"/>
              <a:buChar char="●"/>
            </a:pPr>
            <a:r>
              <a:rPr lang="en-US" dirty="0"/>
              <a:t>In some countries, local banks are also allowed to make equity investment. </a:t>
            </a:r>
            <a:endParaRPr lang="en-US" dirty="0">
              <a:cs typeface="Calibri"/>
            </a:endParaRPr>
          </a:p>
          <a:p>
            <a:pPr marL="171450" lvl="0" indent="-171450" algn="l" rtl="0">
              <a:lnSpc>
                <a:spcPct val="100000"/>
              </a:lnSpc>
              <a:spcBef>
                <a:spcPts val="0"/>
              </a:spcBef>
              <a:spcAft>
                <a:spcPts val="0"/>
              </a:spcAft>
              <a:buSzPts val="1100"/>
              <a:buChar char="●"/>
            </a:pPr>
            <a:r>
              <a:rPr lang="en-US" dirty="0"/>
              <a:t>Certain investment funds are also in equity financing business.</a:t>
            </a:r>
            <a:endParaRPr lang="en-US" dirty="0">
              <a:cs typeface="Calibri"/>
            </a:endParaRPr>
          </a:p>
          <a:p>
            <a:pPr marL="171450" indent="-171450">
              <a:buSzPts val="1100"/>
              <a:buChar char="●"/>
            </a:pPr>
            <a:r>
              <a:rPr lang="en-US" dirty="0"/>
              <a:t>Multilateral institutions, such as the International Finance Corporation (I.F.C), or Asian Development Bank, also invest in equity to fulfil their agenda of promoting private sector investment in projects in developing countries. </a:t>
            </a:r>
            <a:endParaRPr lang="en-US" dirty="0">
              <a:cs typeface="Calibri"/>
            </a:endParaRPr>
          </a:p>
          <a:p>
            <a:pPr marL="171450" indent="-171450">
              <a:buSzPts val="1100"/>
              <a:buChar char="●"/>
            </a:pPr>
            <a:r>
              <a:rPr lang="en-US" dirty="0"/>
              <a:t>Foreign and domestic institutional investors, such as pension funds and mutual funds also provide equity capital. </a:t>
            </a:r>
            <a:endParaRPr lang="en-US" dirty="0">
              <a:cs typeface="Calibri" panose="020F0502020204030204"/>
            </a:endParaRPr>
          </a:p>
          <a:p>
            <a:pPr marL="171450" indent="-171450">
              <a:buSzPts val="1100"/>
              <a:buChar char="●"/>
            </a:pPr>
            <a:r>
              <a:rPr lang="en-US" dirty="0"/>
              <a:t>Company can also obtain equity capital by issuing shares in the domestic or foreign equity markets.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OF DEBT FINANCING</a:t>
            </a:r>
            <a:endParaRPr lang="en-US" dirty="0"/>
          </a:p>
          <a:p>
            <a:pPr marL="171450" lvl="0" indent="-171450" algn="l" rtl="0">
              <a:lnSpc>
                <a:spcPct val="100000"/>
              </a:lnSpc>
              <a:spcBef>
                <a:spcPts val="0"/>
              </a:spcBef>
              <a:spcAft>
                <a:spcPts val="0"/>
              </a:spcAft>
              <a:buSzPts val="1100"/>
              <a:buChar char="●"/>
            </a:pPr>
            <a:r>
              <a:rPr lang="en-US" dirty="0"/>
              <a:t>Debt is provided through banks in the country where the project is located.</a:t>
            </a:r>
            <a:endParaRPr lang="en-US" dirty="0">
              <a:cs typeface="Calibri"/>
            </a:endParaRPr>
          </a:p>
          <a:p>
            <a:pPr marL="171450" indent="-171450">
              <a:buSzPts val="1100"/>
              <a:buChar char="●"/>
            </a:pPr>
            <a:r>
              <a:rPr lang="en-US" dirty="0"/>
              <a:t>Project companies can also issue bonds in local and International bond markets.</a:t>
            </a:r>
            <a:endParaRPr lang="en-US" dirty="0">
              <a:cs typeface="Calibri" panose="020F0502020204030204"/>
            </a:endParaRPr>
          </a:p>
          <a:p>
            <a:pPr marL="171450" indent="-171450">
              <a:buSzPts val="1100"/>
              <a:buChar char="●"/>
            </a:pPr>
            <a:r>
              <a:rPr lang="en-US" dirty="0"/>
              <a:t>Large international commercial banks, such as Citi Bank, H.S.B.C etc., also provide loans, which could be repaid over a longer period.</a:t>
            </a:r>
            <a:endParaRPr lang="en-US" dirty="0">
              <a:cs typeface="Calibri"/>
            </a:endParaRPr>
          </a:p>
          <a:p>
            <a:pPr marL="171450" indent="-171450">
              <a:buSzPts val="1100"/>
              <a:buChar char="●"/>
            </a:pPr>
            <a:r>
              <a:rPr lang="en-US" dirty="0"/>
              <a:t>Multilateral institutions like the International Finance Corporation, European Investment Bank also provide long-term debt at </a:t>
            </a:r>
            <a:r>
              <a:rPr lang="en-US" dirty="0" err="1"/>
              <a:t>favourable</a:t>
            </a:r>
            <a:r>
              <a:rPr lang="en-US" dirty="0"/>
              <a:t> conditions. </a:t>
            </a:r>
            <a:endParaRPr lang="en-US" dirty="0">
              <a:cs typeface="Calibri"/>
            </a:endParaRPr>
          </a:p>
          <a:p>
            <a:pPr marL="171450" indent="-171450">
              <a:buSzPts val="1100"/>
              <a:buChar char="●"/>
            </a:pPr>
            <a:r>
              <a:rPr lang="en-US" dirty="0"/>
              <a:t>Many countries launch specialized energy funds, or infrastructure funds, that provide loan for power projects. Infrastructure development funds in India, and the Marguerite Fund in Europe are some examples.</a:t>
            </a:r>
            <a:endParaRPr lang="en-US" dirty="0">
              <a:cs typeface="Calibri"/>
            </a:endParaRPr>
          </a:p>
          <a:p>
            <a:pPr marL="171450" lvl="0" indent="-171450" algn="l" rtl="0">
              <a:lnSpc>
                <a:spcPct val="100000"/>
              </a:lnSpc>
              <a:spcBef>
                <a:spcPts val="0"/>
              </a:spcBef>
              <a:spcAft>
                <a:spcPts val="0"/>
              </a:spcAft>
              <a:buSzPts val="1100"/>
              <a:buChar char="●"/>
            </a:pPr>
            <a:r>
              <a:rPr lang="en-US" dirty="0"/>
              <a:t>Institutional investors, such as pension funds, insurance companies, and mutual funds are also important sources of long-term loan.</a:t>
            </a:r>
            <a:endParaRPr lang="en-US" dirty="0">
              <a:cs typeface="Calibri"/>
            </a:endParaRPr>
          </a:p>
          <a:p>
            <a:pPr marL="171450" indent="-171450">
              <a:buSzPts val="1100"/>
              <a:buChar char="●"/>
            </a:pPr>
            <a:r>
              <a:rPr lang="en-US" dirty="0"/>
              <a:t>Government-guaranteed official loans from multilateral institutions, such as the World Bank, regional banks such as the Asian Development Bank, and bilateral agencies have been important sources and sometimes the only source of loans in many developing countries. However, loans from these institutions are available only to the projects owned by state agency or those that are joint ventures by the private and public sectors and not completely owned by the private sector.</a:t>
            </a:r>
            <a:endParaRPr lang="en-US" dirty="0">
              <a:cs typeface="Calibri" panose="020F0502020204030204"/>
            </a:endParaRPr>
          </a:p>
          <a:p>
            <a:pPr>
              <a:buSzPts val="1100"/>
            </a:pPr>
            <a:r>
              <a:rPr lang="en-US" dirty="0"/>
              <a:t>In the upcoming lectures, all these sources will be discussed in greater details.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3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283"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4506" y="-2336"/>
            <a:ext cx="12225067" cy="6869861"/>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59949" y="4699651"/>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6102" y="5048434"/>
            <a:ext cx="6799084" cy="1446550"/>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LECTURE 2</a:t>
            </a: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lang="en-ZA" sz="4400" b="1">
                <a:solidFill>
                  <a:prstClr val="black"/>
                </a:solidFill>
                <a:latin typeface="Open Sans ExtraBold"/>
                <a:ea typeface="Open Sans ExtraBold" panose="020B0606030504020204" pitchFamily="34" charset="0"/>
                <a:cs typeface="Open Sans ExtraBold" panose="020B0606030504020204" pitchFamily="34" charset="0"/>
              </a:rPr>
              <a:t>BASICS OF FINANCING</a:t>
            </a:r>
            <a:endParaRPr kumimoji="0" lang="en-US"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77E0C5F5-AD21-0740-914A-757125A1669F}"/>
              </a:ext>
            </a:extLst>
          </p:cNvPr>
          <p:cNvSpPr/>
          <p:nvPr/>
        </p:nvSpPr>
        <p:spPr>
          <a:xfrm>
            <a:off x="7408042" y="54904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mp3" descr="Track5_Lecture2_Slide1.mp3">
            <a:hlinkClick r:id="" action="ppaction://media"/>
            <a:extLst>
              <a:ext uri="{FF2B5EF4-FFF2-40B4-BE49-F238E27FC236}">
                <a16:creationId xmlns:a16="http://schemas.microsoft.com/office/drawing/2014/main" id="{329148F8-708F-B64E-AECA-011DC3659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9407" y="5561854"/>
            <a:ext cx="812800" cy="812800"/>
          </a:xfrm>
          <a:prstGeom prst="rect">
            <a:avLst/>
          </a:prstGeom>
        </p:spPr>
      </p:pic>
    </p:spTree>
    <p:extLst>
      <p:ext uri="{BB962C8B-B14F-4D97-AF65-F5344CB8AC3E}">
        <p14:creationId xmlns:p14="http://schemas.microsoft.com/office/powerpoint/2010/main" val="24769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Equity and Debt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465495"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7215" y="1921800"/>
            <a:ext cx="5022931" cy="4351338"/>
          </a:xfrm>
        </p:spPr>
        <p:txBody>
          <a:bodyPr vert="horz" lIns="91440" tIns="45720" rIns="91440" bIns="45720" rtlCol="0" anchor="t">
            <a:normAutofit/>
          </a:bodyPr>
          <a:lstStyle/>
          <a:p>
            <a:pPr marL="0" indent="0">
              <a:lnSpc>
                <a:spcPct val="100000"/>
              </a:lnSpc>
              <a:buNone/>
            </a:pPr>
            <a:r>
              <a:rPr lang="en-US" sz="2000" b="1" u="sng">
                <a:latin typeface="Open Sans"/>
              </a:rPr>
              <a:t>EQUITY FINANCE</a:t>
            </a:r>
            <a:endParaRPr lang="en-US" sz="2000">
              <a:cs typeface="Calibri"/>
            </a:endParaRPr>
          </a:p>
          <a:p>
            <a:pPr marL="0" indent="0">
              <a:lnSpc>
                <a:spcPct val="100000"/>
              </a:lnSpc>
              <a:buNone/>
            </a:pPr>
            <a:r>
              <a:rPr lang="en-US" sz="2000" b="1">
                <a:latin typeface="Open Sans"/>
              </a:rPr>
              <a:t>Equity / Share Holders</a:t>
            </a:r>
          </a:p>
          <a:p>
            <a:pPr>
              <a:lnSpc>
                <a:spcPct val="100000"/>
              </a:lnSpc>
            </a:pPr>
            <a:r>
              <a:rPr lang="en-US" sz="2000">
                <a:latin typeface="Open Sans"/>
              </a:rPr>
              <a:t>Owners of the company</a:t>
            </a:r>
          </a:p>
          <a:p>
            <a:pPr>
              <a:lnSpc>
                <a:spcPct val="100000"/>
              </a:lnSpc>
            </a:pPr>
            <a:r>
              <a:rPr lang="en-US" sz="2000">
                <a:latin typeface="Open Sans"/>
              </a:rPr>
              <a:t>Have voting power</a:t>
            </a:r>
          </a:p>
          <a:p>
            <a:pPr>
              <a:lnSpc>
                <a:spcPct val="100000"/>
              </a:lnSpc>
            </a:pPr>
            <a:r>
              <a:rPr lang="en-US" sz="2000">
                <a:latin typeface="Open Sans"/>
              </a:rPr>
              <a:t>Receive dividends and capital gains</a:t>
            </a:r>
          </a:p>
          <a:p>
            <a:pPr>
              <a:lnSpc>
                <a:spcPct val="100000"/>
              </a:lnSpc>
            </a:pPr>
            <a:r>
              <a:rPr lang="en-US" sz="2000">
                <a:latin typeface="Open Sans"/>
              </a:rPr>
              <a:t>Take risk: no dividend if the company makes losses</a:t>
            </a:r>
          </a:p>
          <a:p>
            <a:pPr>
              <a:lnSpc>
                <a:spcPct val="100000"/>
              </a:lnSpc>
            </a:pPr>
            <a:r>
              <a:rPr lang="en-US" sz="2000">
                <a:latin typeface="Open Sans"/>
              </a:rPr>
              <a:t>Expect higher return</a:t>
            </a:r>
          </a:p>
          <a:p>
            <a:pPr>
              <a:lnSpc>
                <a:spcPct val="100000"/>
              </a:lnSpc>
            </a:pPr>
            <a:r>
              <a:rPr lang="en-US" sz="2000">
                <a:latin typeface="Open Sans"/>
              </a:rPr>
              <a:t>Dividend is taxable</a:t>
            </a:r>
          </a:p>
        </p:txBody>
      </p:sp>
      <p:sp>
        <p:nvSpPr>
          <p:cNvPr id="7" name="Content Placeholder 2">
            <a:extLst>
              <a:ext uri="{FF2B5EF4-FFF2-40B4-BE49-F238E27FC236}">
                <a16:creationId xmlns:a16="http://schemas.microsoft.com/office/drawing/2014/main" id="{66079F33-94E2-452F-B485-FB959270C153}"/>
              </a:ext>
            </a:extLst>
          </p:cNvPr>
          <p:cNvSpPr txBox="1">
            <a:spLocks/>
          </p:cNvSpPr>
          <p:nvPr/>
        </p:nvSpPr>
        <p:spPr>
          <a:xfrm>
            <a:off x="6281854" y="1921800"/>
            <a:ext cx="493999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u="sng">
                <a:latin typeface="Open Sans"/>
              </a:rPr>
              <a:t>DEBT FINANCE</a:t>
            </a:r>
            <a:endParaRPr lang="en-US" sz="2000">
              <a:cs typeface="Calibri"/>
            </a:endParaRPr>
          </a:p>
          <a:p>
            <a:pPr marL="0" indent="0">
              <a:lnSpc>
                <a:spcPct val="100000"/>
              </a:lnSpc>
              <a:buNone/>
            </a:pPr>
            <a:r>
              <a:rPr lang="en-US" sz="2000" b="1">
                <a:latin typeface="Open Sans"/>
              </a:rPr>
              <a:t>Creditors / Lenders</a:t>
            </a:r>
          </a:p>
          <a:p>
            <a:pPr>
              <a:lnSpc>
                <a:spcPct val="100000"/>
              </a:lnSpc>
            </a:pPr>
            <a:r>
              <a:rPr lang="en-US" sz="2000">
                <a:latin typeface="Open Sans"/>
              </a:rPr>
              <a:t>Lend funds at an agreed cost for a specific period</a:t>
            </a:r>
          </a:p>
          <a:p>
            <a:pPr>
              <a:lnSpc>
                <a:spcPct val="100000"/>
              </a:lnSpc>
            </a:pPr>
            <a:r>
              <a:rPr lang="en-US" sz="2000">
                <a:latin typeface="Open Sans"/>
              </a:rPr>
              <a:t>Receive payments for principal and interest whether the company makes or loses money</a:t>
            </a:r>
          </a:p>
          <a:p>
            <a:pPr>
              <a:lnSpc>
                <a:spcPct val="100000"/>
              </a:lnSpc>
            </a:pPr>
            <a:r>
              <a:rPr lang="en-US" sz="2000">
                <a:latin typeface="Open Sans"/>
              </a:rPr>
              <a:t>Priority claim on assets</a:t>
            </a:r>
          </a:p>
          <a:p>
            <a:pPr>
              <a:lnSpc>
                <a:spcPct val="100000"/>
              </a:lnSpc>
            </a:pPr>
            <a:r>
              <a:rPr lang="en-US" sz="2000">
                <a:latin typeface="Open Sans"/>
              </a:rPr>
              <a:t>Less risk, less expensive</a:t>
            </a:r>
          </a:p>
          <a:p>
            <a:pPr>
              <a:lnSpc>
                <a:spcPct val="100000"/>
              </a:lnSpc>
            </a:pPr>
            <a:r>
              <a:rPr lang="en-US" sz="2000">
                <a:latin typeface="Open Sans"/>
              </a:rPr>
              <a:t>Interest is tax deductible</a:t>
            </a:r>
          </a:p>
        </p:txBody>
      </p:sp>
      <p:sp>
        <p:nvSpPr>
          <p:cNvPr id="10" name="Oval 9">
            <a:extLst>
              <a:ext uri="{FF2B5EF4-FFF2-40B4-BE49-F238E27FC236}">
                <a16:creationId xmlns:a16="http://schemas.microsoft.com/office/drawing/2014/main" id="{0249D093-30FA-1B46-B263-733E8BD55EBD}"/>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0.mp3" descr="Track5_Lecture2_Slide10.mp3">
            <a:hlinkClick r:id="" action="ppaction://media"/>
            <a:extLst>
              <a:ext uri="{FF2B5EF4-FFF2-40B4-BE49-F238E27FC236}">
                <a16:creationId xmlns:a16="http://schemas.microsoft.com/office/drawing/2014/main" id="{1A72575D-4910-1C45-B07A-0DAC6B4F6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88182"/>
            <a:ext cx="812800" cy="812800"/>
          </a:xfrm>
          <a:prstGeom prst="rect">
            <a:avLst/>
          </a:prstGeom>
        </p:spPr>
      </p:pic>
    </p:spTree>
    <p:extLst>
      <p:ext uri="{BB962C8B-B14F-4D97-AF65-F5344CB8AC3E}">
        <p14:creationId xmlns:p14="http://schemas.microsoft.com/office/powerpoint/2010/main" val="26995127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Hybrid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74262" cy="14003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1" y="1999641"/>
            <a:ext cx="9559996" cy="4351338"/>
          </a:xfrm>
        </p:spPr>
        <p:txBody>
          <a:bodyPr vert="horz" lIns="91440" tIns="45720" rIns="91440" bIns="45720" rtlCol="0" anchor="t">
            <a:normAutofit/>
          </a:bodyPr>
          <a:lstStyle/>
          <a:p>
            <a:pPr marL="0" indent="0">
              <a:lnSpc>
                <a:spcPct val="100000"/>
              </a:lnSpc>
              <a:buNone/>
            </a:pPr>
            <a:r>
              <a:rPr lang="en-US" sz="2000" b="1">
                <a:latin typeface="Open Sans"/>
              </a:rPr>
              <a:t>HYBRID FINANCING</a:t>
            </a:r>
            <a:endParaRPr lang="en-US" sz="2000">
              <a:cs typeface="Calibri"/>
            </a:endParaRPr>
          </a:p>
          <a:p>
            <a:pPr>
              <a:lnSpc>
                <a:spcPct val="100000"/>
              </a:lnSpc>
            </a:pPr>
            <a:r>
              <a:rPr lang="en-US" sz="2000">
                <a:latin typeface="Open Sans"/>
              </a:rPr>
              <a:t>Instruments with characteristics of both DEBT and EQUITY:</a:t>
            </a:r>
          </a:p>
          <a:p>
            <a:pPr marL="0" indent="0">
              <a:lnSpc>
                <a:spcPct val="100000"/>
              </a:lnSpc>
              <a:buNone/>
            </a:pPr>
            <a:endParaRPr lang="en-US" sz="2000">
              <a:latin typeface="Open Sans"/>
            </a:endParaRPr>
          </a:p>
          <a:p>
            <a:pPr marL="0" indent="0">
              <a:lnSpc>
                <a:spcPct val="100000"/>
              </a:lnSpc>
              <a:buNone/>
            </a:pPr>
            <a:r>
              <a:rPr lang="en-US" sz="2000" b="1">
                <a:latin typeface="Open Sans"/>
              </a:rPr>
              <a:t>1. PREFERRED SHARES</a:t>
            </a:r>
          </a:p>
          <a:p>
            <a:pPr>
              <a:lnSpc>
                <a:spcPct val="100000"/>
              </a:lnSpc>
            </a:pPr>
            <a:r>
              <a:rPr lang="en-US" sz="2000">
                <a:latin typeface="Open Sans"/>
              </a:rPr>
              <a:t>Shares with dividend priority over common stock, normally with a fixed dividend rate, sometimes without voting rights.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B75CD08C-17EB-454B-8A3A-EBCF01AB75FA}"/>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1.mp3" descr="Track5_Lecture2_Slide11.mp3">
            <a:hlinkClick r:id="" action="ppaction://media"/>
            <a:extLst>
              <a:ext uri="{FF2B5EF4-FFF2-40B4-BE49-F238E27FC236}">
                <a16:creationId xmlns:a16="http://schemas.microsoft.com/office/drawing/2014/main" id="{58B13464-5536-F54C-A7F0-019502972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5260" y="799068"/>
            <a:ext cx="812800" cy="812800"/>
          </a:xfrm>
          <a:prstGeom prst="rect">
            <a:avLst/>
          </a:prstGeom>
        </p:spPr>
      </p:pic>
    </p:spTree>
    <p:extLst>
      <p:ext uri="{BB962C8B-B14F-4D97-AF65-F5344CB8AC3E}">
        <p14:creationId xmlns:p14="http://schemas.microsoft.com/office/powerpoint/2010/main" val="3301694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Hybrid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2673" cy="13795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2" y="2036631"/>
            <a:ext cx="10021139" cy="2450038"/>
          </a:xfrm>
        </p:spPr>
        <p:txBody>
          <a:bodyPr vert="horz" lIns="91440" tIns="45720" rIns="91440" bIns="45720" rtlCol="0" anchor="t">
            <a:normAutofit/>
          </a:bodyPr>
          <a:lstStyle/>
          <a:p>
            <a:pPr marL="0" indent="0">
              <a:lnSpc>
                <a:spcPct val="100000"/>
              </a:lnSpc>
              <a:buNone/>
            </a:pPr>
            <a:r>
              <a:rPr lang="en-US" sz="2000" b="1">
                <a:latin typeface="Open Sans"/>
              </a:rPr>
              <a:t>2. SUBORDINATED DEBT</a:t>
            </a:r>
            <a:endParaRPr lang="en-US" sz="2000">
              <a:cs typeface="Calibri"/>
            </a:endParaRPr>
          </a:p>
          <a:p>
            <a:pPr>
              <a:lnSpc>
                <a:spcPct val="100000"/>
              </a:lnSpc>
            </a:pPr>
            <a:r>
              <a:rPr lang="en-US" sz="2000">
                <a:latin typeface="Open Sans"/>
              </a:rPr>
              <a:t>Second claim to the assets of the project</a:t>
            </a:r>
          </a:p>
          <a:p>
            <a:pPr>
              <a:lnSpc>
                <a:spcPct val="100000"/>
              </a:lnSpc>
            </a:pPr>
            <a:r>
              <a:rPr lang="en-US" sz="2000">
                <a:latin typeface="Open Sans"/>
              </a:rPr>
              <a:t>Comes from sources with direct interest in the project (e.g., owner) or specialized funds that are comfortable taking more risk than a senior lender would.</a:t>
            </a:r>
          </a:p>
          <a:p>
            <a:pPr>
              <a:lnSpc>
                <a:spcPct val="100000"/>
              </a:lnSpc>
            </a:pPr>
            <a:r>
              <a:rPr lang="en-US" sz="2000">
                <a:latin typeface="Open Sans"/>
              </a:rPr>
              <a:t>Significantly more expensive than senior debt</a:t>
            </a:r>
          </a:p>
          <a:p>
            <a:pPr>
              <a:lnSpc>
                <a:spcPct val="100000"/>
              </a:lnSpc>
            </a:pPr>
            <a:r>
              <a:rPr lang="en-US" sz="2000">
                <a:latin typeface="Open Sans"/>
              </a:rPr>
              <a:t>Interest payment is tax deductible; therefore, it reduces the cost of capital</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329F5BD3-58F0-F945-B12F-5F8FD3A6D054}"/>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2.mp3" descr="Track5_Lecture2_Slide12.mp3">
            <a:hlinkClick r:id="" action="ppaction://media"/>
            <a:extLst>
              <a:ext uri="{FF2B5EF4-FFF2-40B4-BE49-F238E27FC236}">
                <a16:creationId xmlns:a16="http://schemas.microsoft.com/office/drawing/2014/main" id="{476B221D-26CE-F342-948C-EC2BA28436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6902"/>
            <a:ext cx="812800" cy="812800"/>
          </a:xfrm>
          <a:prstGeom prst="rect">
            <a:avLst/>
          </a:prstGeom>
        </p:spPr>
      </p:pic>
    </p:spTree>
    <p:extLst>
      <p:ext uri="{BB962C8B-B14F-4D97-AF65-F5344CB8AC3E}">
        <p14:creationId xmlns:p14="http://schemas.microsoft.com/office/powerpoint/2010/main" val="33887023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Debt–Equity Ratio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a:t>
            </a:r>
          </a:p>
        </p:txBody>
      </p:sp>
      <p:sp>
        <p:nvSpPr>
          <p:cNvPr id="3" name="Content Placeholder 2">
            <a:extLst>
              <a:ext uri="{FF2B5EF4-FFF2-40B4-BE49-F238E27FC236}">
                <a16:creationId xmlns:a16="http://schemas.microsoft.com/office/drawing/2014/main" id="{7CD06298-35C4-4F31-9D2F-17EE00FD3B60}"/>
              </a:ext>
            </a:extLst>
          </p:cNvPr>
          <p:cNvSpPr>
            <a:spLocks noGrp="1"/>
          </p:cNvSpPr>
          <p:nvPr>
            <p:ph idx="1"/>
          </p:nvPr>
        </p:nvSpPr>
        <p:spPr>
          <a:xfrm>
            <a:off x="887215" y="2007693"/>
            <a:ext cx="9059276" cy="4343940"/>
          </a:xfrm>
        </p:spPr>
        <p:txBody>
          <a:bodyPr vert="horz" lIns="91440" tIns="45720" rIns="91440" bIns="45720" rtlCol="0" anchor="t">
            <a:normAutofit/>
          </a:bodyPr>
          <a:lstStyle/>
          <a:p>
            <a:pPr>
              <a:lnSpc>
                <a:spcPct val="100000"/>
              </a:lnSpc>
            </a:pPr>
            <a:r>
              <a:rPr lang="en-US" sz="2000" b="1">
                <a:latin typeface="Open Sans"/>
              </a:rPr>
              <a:t>CAPITAL STRUCTURE:</a:t>
            </a:r>
            <a:r>
              <a:rPr lang="en-US" sz="2000">
                <a:latin typeface="Open Sans"/>
              </a:rPr>
              <a:t> mix of debt and equity that a company uses to finance the project</a:t>
            </a:r>
            <a:endParaRPr lang="en-US" sz="2000">
              <a:latin typeface="Calibri"/>
              <a:cs typeface="Calibri"/>
            </a:endParaRPr>
          </a:p>
          <a:p>
            <a:pPr>
              <a:lnSpc>
                <a:spcPct val="100000"/>
              </a:lnSpc>
            </a:pPr>
            <a:r>
              <a:rPr lang="en-US" sz="2000">
                <a:latin typeface="Open Sans"/>
              </a:rPr>
              <a:t>Capital structure decisions can have important implications for the value of the firm and its cost of capital.</a:t>
            </a:r>
          </a:p>
          <a:p>
            <a:pPr>
              <a:lnSpc>
                <a:spcPct val="100000"/>
              </a:lnSpc>
            </a:pPr>
            <a:r>
              <a:rPr lang="en-US" sz="2000">
                <a:latin typeface="Open Sans"/>
              </a:rPr>
              <a:t>Difficult to answer: What is the best capital structure for a firm at a particular time?</a:t>
            </a:r>
          </a:p>
          <a:p>
            <a:pPr>
              <a:lnSpc>
                <a:spcPct val="100000"/>
              </a:lnSpc>
            </a:pPr>
            <a:r>
              <a:rPr lang="en-US" sz="2000" b="1">
                <a:latin typeface="Open Sans"/>
              </a:rPr>
              <a:t>DEBT – EQUITY RATIO</a:t>
            </a:r>
          </a:p>
          <a:p>
            <a:pPr>
              <a:lnSpc>
                <a:spcPct val="100000"/>
              </a:lnSpc>
            </a:pPr>
            <a:endParaRPr lang="en-US" sz="2000">
              <a:latin typeface="Open Sans"/>
            </a:endParaRPr>
          </a:p>
          <a:p>
            <a:pPr>
              <a:lnSpc>
                <a:spcPct val="100000"/>
              </a:lnSpc>
            </a:pPr>
            <a:r>
              <a:rPr lang="en-US" sz="2000">
                <a:latin typeface="Open Sans"/>
              </a:rPr>
              <a:t>If &gt; 1, the majority of assets are financed through debt</a:t>
            </a:r>
          </a:p>
          <a:p>
            <a:pPr>
              <a:lnSpc>
                <a:spcPct val="100000"/>
              </a:lnSpc>
            </a:pPr>
            <a:r>
              <a:rPr lang="en-US" sz="2000">
                <a:latin typeface="Open Sans"/>
              </a:rPr>
              <a:t>If &lt; 1, assets are primarily financed through equity</a:t>
            </a:r>
          </a:p>
          <a:p>
            <a:pPr>
              <a:lnSpc>
                <a:spcPct val="100000"/>
              </a:lnSpc>
            </a:pPr>
            <a:endParaRPr lang="en-GB" sz="2000">
              <a:latin typeface="Open Sans"/>
            </a:endParaRPr>
          </a:p>
        </p:txBody>
      </p:sp>
      <p:pic>
        <p:nvPicPr>
          <p:cNvPr id="4" name="Picture 6">
            <a:extLst>
              <a:ext uri="{FF2B5EF4-FFF2-40B4-BE49-F238E27FC236}">
                <a16:creationId xmlns:a16="http://schemas.microsoft.com/office/drawing/2014/main" id="{2689DB56-AF85-41EE-AD6C-95A0BF503F84}"/>
              </a:ext>
            </a:extLst>
          </p:cNvPr>
          <p:cNvPicPr>
            <a:picLocks noChangeAspect="1"/>
          </p:cNvPicPr>
          <p:nvPr/>
        </p:nvPicPr>
        <p:blipFill>
          <a:blip r:embed="rId6"/>
          <a:stretch>
            <a:fillRect/>
          </a:stretch>
        </p:blipFill>
        <p:spPr>
          <a:xfrm>
            <a:off x="3920066" y="4122953"/>
            <a:ext cx="3251199" cy="869873"/>
          </a:xfrm>
          <a:prstGeom prst="rect">
            <a:avLst/>
          </a:prstGeom>
        </p:spPr>
      </p:pic>
      <p:sp>
        <p:nvSpPr>
          <p:cNvPr id="10" name="Oval 9">
            <a:extLst>
              <a:ext uri="{FF2B5EF4-FFF2-40B4-BE49-F238E27FC236}">
                <a16:creationId xmlns:a16="http://schemas.microsoft.com/office/drawing/2014/main" id="{C178AA16-7677-C24B-89E0-7D08A98A54E6}"/>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3.mp3" descr="Track5_Lecture2_Slide13.mp3">
            <a:hlinkClick r:id="" action="ppaction://media"/>
            <a:extLst>
              <a:ext uri="{FF2B5EF4-FFF2-40B4-BE49-F238E27FC236}">
                <a16:creationId xmlns:a16="http://schemas.microsoft.com/office/drawing/2014/main" id="{5FD4EF29-98D1-554B-A971-75CE95DDC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581" y="79484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2.3.2 Debt–Equity Ratio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129124"/>
            <a:ext cx="8740067" cy="1593322"/>
          </a:xfrm>
        </p:spPr>
        <p:txBody>
          <a:bodyPr vert="horz" lIns="91440" tIns="45720" rIns="91440" bIns="45720" rtlCol="0" anchor="t">
            <a:normAutofit fontScale="92500"/>
          </a:bodyPr>
          <a:lstStyle/>
          <a:p>
            <a:pPr>
              <a:lnSpc>
                <a:spcPct val="100000"/>
              </a:lnSpc>
            </a:pPr>
            <a:r>
              <a:rPr lang="en-US" sz="2000">
                <a:latin typeface="Open Sans"/>
              </a:rPr>
              <a:t>As equity investors expect a higher rate of return and interest payment is tax deductible, the use of debt finance has the advantage of:</a:t>
            </a:r>
            <a:endParaRPr lang="en-US" sz="2000">
              <a:cs typeface="Calibri"/>
            </a:endParaRPr>
          </a:p>
          <a:p>
            <a:pPr>
              <a:lnSpc>
                <a:spcPct val="100000"/>
              </a:lnSpc>
            </a:pPr>
            <a:r>
              <a:rPr lang="en-US" sz="2000">
                <a:latin typeface="Open Sans"/>
              </a:rPr>
              <a:t>Increasing return of the investment</a:t>
            </a:r>
          </a:p>
          <a:p>
            <a:pPr>
              <a:lnSpc>
                <a:spcPct val="100000"/>
              </a:lnSpc>
            </a:pPr>
            <a:r>
              <a:rPr lang="en-US" sz="2000">
                <a:latin typeface="Open Sans"/>
              </a:rPr>
              <a:t>Reducing the cost of capital</a:t>
            </a:r>
          </a:p>
        </p:txBody>
      </p:sp>
      <p:pic>
        <p:nvPicPr>
          <p:cNvPr id="10" name="Google Shape;203;p16">
            <a:extLst>
              <a:ext uri="{FF2B5EF4-FFF2-40B4-BE49-F238E27FC236}">
                <a16:creationId xmlns:a16="http://schemas.microsoft.com/office/drawing/2014/main" id="{57B1FC3E-D9E7-4540-B031-888D90923800}"/>
              </a:ext>
            </a:extLst>
          </p:cNvPr>
          <p:cNvPicPr preferRelativeResize="0"/>
          <p:nvPr/>
        </p:nvPicPr>
        <p:blipFill rotWithShape="1">
          <a:blip r:embed="rId6">
            <a:alphaModFix/>
          </a:blip>
          <a:srcRect/>
          <a:stretch/>
        </p:blipFill>
        <p:spPr>
          <a:xfrm>
            <a:off x="3139138" y="1718180"/>
            <a:ext cx="3566817" cy="2316953"/>
          </a:xfrm>
          <a:prstGeom prst="rect">
            <a:avLst/>
          </a:prstGeom>
          <a:noFill/>
          <a:ln>
            <a:noFill/>
          </a:ln>
        </p:spPr>
      </p:pic>
      <p:pic>
        <p:nvPicPr>
          <p:cNvPr id="11" name="Google Shape;204;p16">
            <a:extLst>
              <a:ext uri="{FF2B5EF4-FFF2-40B4-BE49-F238E27FC236}">
                <a16:creationId xmlns:a16="http://schemas.microsoft.com/office/drawing/2014/main" id="{672CD74B-E4AC-46F6-BDBD-2F1FBD0664B8}"/>
              </a:ext>
            </a:extLst>
          </p:cNvPr>
          <p:cNvPicPr preferRelativeResize="0"/>
          <p:nvPr/>
        </p:nvPicPr>
        <p:blipFill rotWithShape="1">
          <a:blip r:embed="rId7">
            <a:alphaModFix/>
          </a:blip>
          <a:srcRect/>
          <a:stretch/>
        </p:blipFill>
        <p:spPr>
          <a:xfrm>
            <a:off x="6695760" y="1688892"/>
            <a:ext cx="3566533" cy="2374462"/>
          </a:xfrm>
          <a:prstGeom prst="rect">
            <a:avLst/>
          </a:prstGeom>
          <a:noFill/>
          <a:ln>
            <a:noFill/>
          </a:ln>
        </p:spPr>
      </p:pic>
      <p:sp>
        <p:nvSpPr>
          <p:cNvPr id="12" name="Oval 11">
            <a:extLst>
              <a:ext uri="{FF2B5EF4-FFF2-40B4-BE49-F238E27FC236}">
                <a16:creationId xmlns:a16="http://schemas.microsoft.com/office/drawing/2014/main" id="{D6E4C9C2-A1B0-5B4B-8455-F3A0D3289BD8}"/>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4.mp3" descr="Track5_Lecture2_Slide14.mp3">
            <a:hlinkClick r:id="" action="ppaction://media"/>
            <a:extLst>
              <a:ext uri="{FF2B5EF4-FFF2-40B4-BE49-F238E27FC236}">
                <a16:creationId xmlns:a16="http://schemas.microsoft.com/office/drawing/2014/main" id="{433362B6-BBDA-8F4A-A6DA-435C8ADB9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2581" y="79690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Return on Equity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103868"/>
            <a:ext cx="9043387" cy="755882"/>
          </a:xfrm>
        </p:spPr>
        <p:txBody>
          <a:bodyPr vert="horz" lIns="91440" tIns="45720" rIns="91440" bIns="45720" rtlCol="0" anchor="t">
            <a:normAutofit/>
          </a:bodyPr>
          <a:lstStyle/>
          <a:p>
            <a:pPr>
              <a:lnSpc>
                <a:spcPct val="100000"/>
              </a:lnSpc>
            </a:pPr>
            <a:r>
              <a:rPr lang="en-US" sz="2000" b="1">
                <a:latin typeface="Open Sans"/>
              </a:rPr>
              <a:t>DIVIDEND </a:t>
            </a:r>
            <a:r>
              <a:rPr lang="en-US" sz="2000">
                <a:latin typeface="Open Sans"/>
              </a:rPr>
              <a:t>= a payment made by a corporation to its shareholders from its net income as a distribution of profits</a:t>
            </a:r>
            <a:endParaRPr lang="en-US"/>
          </a:p>
          <a:p>
            <a:pPr marL="0" indent="0">
              <a:lnSpc>
                <a:spcPct val="100000"/>
              </a:lnSpc>
              <a:buNone/>
            </a:pPr>
            <a:endParaRPr lang="en-GB" sz="2000">
              <a:latin typeface="Open Sans"/>
            </a:endParaRPr>
          </a:p>
        </p:txBody>
      </p:sp>
      <p:pic>
        <p:nvPicPr>
          <p:cNvPr id="2" name="Picture 3">
            <a:extLst>
              <a:ext uri="{FF2B5EF4-FFF2-40B4-BE49-F238E27FC236}">
                <a16:creationId xmlns:a16="http://schemas.microsoft.com/office/drawing/2014/main" id="{933E4CCB-9B80-4A0C-BAC4-31E001BD1679}"/>
              </a:ext>
            </a:extLst>
          </p:cNvPr>
          <p:cNvPicPr>
            <a:picLocks noChangeAspect="1"/>
          </p:cNvPicPr>
          <p:nvPr/>
        </p:nvPicPr>
        <p:blipFill>
          <a:blip r:embed="rId6"/>
          <a:stretch>
            <a:fillRect/>
          </a:stretch>
        </p:blipFill>
        <p:spPr>
          <a:xfrm>
            <a:off x="1902178" y="3213429"/>
            <a:ext cx="7032977" cy="1094363"/>
          </a:xfrm>
          <a:prstGeom prst="rect">
            <a:avLst/>
          </a:prstGeom>
        </p:spPr>
      </p:pic>
      <p:sp>
        <p:nvSpPr>
          <p:cNvPr id="10" name="Oval 9">
            <a:extLst>
              <a:ext uri="{FF2B5EF4-FFF2-40B4-BE49-F238E27FC236}">
                <a16:creationId xmlns:a16="http://schemas.microsoft.com/office/drawing/2014/main" id="{2ACA4398-59D1-364F-BDC5-F2EE32C95548}"/>
              </a:ext>
            </a:extLst>
          </p:cNvPr>
          <p:cNvSpPr/>
          <p:nvPr/>
        </p:nvSpPr>
        <p:spPr>
          <a:xfrm>
            <a:off x="64712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15.mp3" descr="Track5_Lecture2_Slide15.mp3">
            <a:hlinkClick r:id="" action="ppaction://media"/>
            <a:extLst>
              <a:ext uri="{FF2B5EF4-FFF2-40B4-BE49-F238E27FC236}">
                <a16:creationId xmlns:a16="http://schemas.microsoft.com/office/drawing/2014/main" id="{068DFBE7-C62C-8E4A-9A2C-C3949F558C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581" y="796902"/>
            <a:ext cx="812800" cy="812800"/>
          </a:xfrm>
          <a:prstGeom prst="rect">
            <a:avLst/>
          </a:prstGeom>
        </p:spPr>
      </p:pic>
    </p:spTree>
    <p:extLst>
      <p:ext uri="{BB962C8B-B14F-4D97-AF65-F5344CB8AC3E}">
        <p14:creationId xmlns:p14="http://schemas.microsoft.com/office/powerpoint/2010/main" val="36239497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Cost of Equity and Debt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778646"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and Costs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22489"/>
            <a:ext cx="9465076" cy="3130658"/>
          </a:xfrm>
        </p:spPr>
        <p:txBody>
          <a:bodyPr vert="horz" lIns="91440" tIns="45720" rIns="91440" bIns="45720" rtlCol="0" anchor="t">
            <a:normAutofit/>
          </a:bodyPr>
          <a:lstStyle/>
          <a:p>
            <a:pPr marL="0" indent="0">
              <a:lnSpc>
                <a:spcPct val="100000"/>
              </a:lnSpc>
              <a:buNone/>
            </a:pPr>
            <a:r>
              <a:rPr lang="en-US" sz="2000" b="1">
                <a:latin typeface="Open Sans"/>
              </a:rPr>
              <a:t>COST OF EQUITY  R(</a:t>
            </a:r>
            <a:r>
              <a:rPr lang="en-US" sz="2000" b="1" baseline="-25000">
                <a:latin typeface="Open Sans"/>
              </a:rPr>
              <a:t>E</a:t>
            </a:r>
            <a:r>
              <a:rPr lang="en-US" sz="2000" b="1">
                <a:latin typeface="Open Sans"/>
              </a:rPr>
              <a:t>) </a:t>
            </a:r>
            <a:endParaRPr lang="en-US" sz="2000">
              <a:cs typeface="Calibri"/>
            </a:endParaRPr>
          </a:p>
          <a:p>
            <a:pPr>
              <a:lnSpc>
                <a:spcPct val="100000"/>
              </a:lnSpc>
            </a:pPr>
            <a:r>
              <a:rPr lang="en-US" sz="2000">
                <a:latin typeface="Open Sans"/>
              </a:rPr>
              <a:t>The cost of equity is the return equity investors require on their investment</a:t>
            </a:r>
          </a:p>
          <a:p>
            <a:pPr>
              <a:lnSpc>
                <a:spcPct val="100000"/>
              </a:lnSpc>
            </a:pPr>
            <a:r>
              <a:rPr lang="en-US" sz="2000">
                <a:latin typeface="Open Sans"/>
              </a:rPr>
              <a:t>Depends upon the risk</a:t>
            </a:r>
          </a:p>
          <a:p>
            <a:pPr>
              <a:lnSpc>
                <a:spcPct val="100000"/>
              </a:lnSpc>
            </a:pPr>
            <a:r>
              <a:rPr lang="en-US" sz="2000">
                <a:latin typeface="Open Sans"/>
              </a:rPr>
              <a:t>The higher the risk, the higher the required return</a:t>
            </a:r>
          </a:p>
          <a:p>
            <a:pPr marL="0" indent="0">
              <a:lnSpc>
                <a:spcPct val="100000"/>
              </a:lnSpc>
              <a:buNone/>
            </a:pPr>
            <a:endParaRPr lang="en-US" sz="2000">
              <a:latin typeface="Open Sans"/>
            </a:endParaRPr>
          </a:p>
          <a:p>
            <a:pPr marL="0" indent="0">
              <a:lnSpc>
                <a:spcPct val="100000"/>
              </a:lnSpc>
              <a:buNone/>
            </a:pPr>
            <a:r>
              <a:rPr lang="en-US" sz="2000" b="1">
                <a:latin typeface="Open Sans"/>
              </a:rPr>
              <a:t>COST OF DEBT R(</a:t>
            </a:r>
            <a:r>
              <a:rPr lang="en-US" sz="2000" b="1" baseline="-25000">
                <a:latin typeface="Open Sans"/>
              </a:rPr>
              <a:t>D</a:t>
            </a:r>
            <a:r>
              <a:rPr lang="en-US" sz="2000" b="1">
                <a:latin typeface="Open Sans"/>
              </a:rPr>
              <a:t>) </a:t>
            </a:r>
          </a:p>
          <a:p>
            <a:pPr>
              <a:lnSpc>
                <a:spcPct val="100000"/>
              </a:lnSpc>
            </a:pPr>
            <a:r>
              <a:rPr lang="en-US" sz="2000">
                <a:latin typeface="Open Sans"/>
              </a:rPr>
              <a:t>The cost of debt is the interest rate on new borrowing</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ACB639C7-1ECC-4A4B-A287-16B41B390E7B}"/>
              </a:ext>
            </a:extLst>
          </p:cNvPr>
          <p:cNvSpPr/>
          <p:nvPr/>
        </p:nvSpPr>
        <p:spPr>
          <a:xfrm>
            <a:off x="9170802"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6.mp3" descr="Track5_Lecture2_Slide16.mp3">
            <a:hlinkClick r:id="" action="ppaction://media"/>
            <a:extLst>
              <a:ext uri="{FF2B5EF4-FFF2-40B4-BE49-F238E27FC236}">
                <a16:creationId xmlns:a16="http://schemas.microsoft.com/office/drawing/2014/main" id="{E92A4AC9-F1ED-6547-A5D7-2D702EEAC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76" y="799754"/>
            <a:ext cx="812800" cy="812800"/>
          </a:xfrm>
          <a:prstGeom prst="rect">
            <a:avLst/>
          </a:prstGeom>
        </p:spPr>
      </p:pic>
    </p:spTree>
    <p:extLst>
      <p:ext uri="{BB962C8B-B14F-4D97-AF65-F5344CB8AC3E}">
        <p14:creationId xmlns:p14="http://schemas.microsoft.com/office/powerpoint/2010/main" val="246849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83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Weighted Average Cost of Capital (WACC)</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945659"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Capital Structure and Costs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096346"/>
            <a:ext cx="10515600" cy="2005407"/>
          </a:xfrm>
        </p:spPr>
        <p:txBody>
          <a:bodyPr vert="horz" lIns="91440" tIns="45720" rIns="91440" bIns="45720" rtlCol="0" anchor="t">
            <a:normAutofit/>
          </a:bodyPr>
          <a:lstStyle/>
          <a:p>
            <a:pPr>
              <a:lnSpc>
                <a:spcPct val="100000"/>
              </a:lnSpc>
            </a:pPr>
            <a:r>
              <a:rPr lang="en-US" sz="2000">
                <a:latin typeface="Open Sans"/>
              </a:rPr>
              <a:t>Value of the firm is maximized when the WACC is minimized.</a:t>
            </a:r>
            <a:endParaRPr lang="en-US"/>
          </a:p>
          <a:p>
            <a:pPr>
              <a:lnSpc>
                <a:spcPct val="100000"/>
              </a:lnSpc>
            </a:pPr>
            <a:r>
              <a:rPr lang="en-US" sz="2000">
                <a:latin typeface="Open Sans"/>
              </a:rPr>
              <a:t>WACC is the appropriate discount rate for the firm’s overall cash flow.</a:t>
            </a:r>
          </a:p>
          <a:p>
            <a:pPr>
              <a:lnSpc>
                <a:spcPct val="100000"/>
              </a:lnSpc>
            </a:pPr>
            <a:r>
              <a:rPr lang="en-US" sz="2000">
                <a:latin typeface="Open Sans"/>
              </a:rPr>
              <a:t>Companies can use WACC to decide which project to undertake.</a:t>
            </a:r>
          </a:p>
          <a:p>
            <a:pPr>
              <a:lnSpc>
                <a:spcPct val="100000"/>
              </a:lnSpc>
            </a:pPr>
            <a:r>
              <a:rPr lang="en-US" sz="2000">
                <a:latin typeface="Open Sans"/>
              </a:rPr>
              <a:t>Investors select project if ROE &gt; WACC</a:t>
            </a:r>
          </a:p>
          <a:p>
            <a:pPr>
              <a:lnSpc>
                <a:spcPct val="100000"/>
              </a:lnSpc>
            </a:pPr>
            <a:endParaRPr lang="en-GB" sz="2000">
              <a:latin typeface="Open Sans"/>
            </a:endParaRPr>
          </a:p>
        </p:txBody>
      </p:sp>
      <p:pic>
        <p:nvPicPr>
          <p:cNvPr id="7" name="Google Shape;227;p19">
            <a:extLst>
              <a:ext uri="{FF2B5EF4-FFF2-40B4-BE49-F238E27FC236}">
                <a16:creationId xmlns:a16="http://schemas.microsoft.com/office/drawing/2014/main" id="{5F3227F0-B7F5-445D-93DF-CFA2790F0702}"/>
              </a:ext>
            </a:extLst>
          </p:cNvPr>
          <p:cNvPicPr preferRelativeResize="0"/>
          <p:nvPr/>
        </p:nvPicPr>
        <p:blipFill rotWithShape="1">
          <a:blip r:embed="rId6">
            <a:alphaModFix/>
          </a:blip>
          <a:srcRect/>
          <a:stretch/>
        </p:blipFill>
        <p:spPr>
          <a:xfrm>
            <a:off x="887215" y="2396902"/>
            <a:ext cx="5480131" cy="1054708"/>
          </a:xfrm>
          <a:prstGeom prst="rect">
            <a:avLst/>
          </a:prstGeom>
          <a:noFill/>
          <a:ln>
            <a:noFill/>
          </a:ln>
        </p:spPr>
      </p:pic>
      <p:sp>
        <p:nvSpPr>
          <p:cNvPr id="10" name="TextBox 9">
            <a:extLst>
              <a:ext uri="{FF2B5EF4-FFF2-40B4-BE49-F238E27FC236}">
                <a16:creationId xmlns:a16="http://schemas.microsoft.com/office/drawing/2014/main" id="{D98BCE90-84F7-4DB0-AF3B-4CB69E980FF6}"/>
              </a:ext>
            </a:extLst>
          </p:cNvPr>
          <p:cNvSpPr txBox="1"/>
          <p:nvPr/>
        </p:nvSpPr>
        <p:spPr>
          <a:xfrm>
            <a:off x="6741606" y="1774856"/>
            <a:ext cx="4208892" cy="1938992"/>
          </a:xfrm>
          <a:prstGeom prst="rect">
            <a:avLst/>
          </a:prstGeom>
          <a:noFill/>
        </p:spPr>
        <p:txBody>
          <a:bodyPr wrap="square" lIns="91440" tIns="45720" rIns="91440" bIns="45720" anchor="t">
            <a:spAutoFit/>
          </a:bodyPr>
          <a:lstStyle/>
          <a:p>
            <a:pPr marR="0" lvl="0">
              <a:spcAft>
                <a:spcPts val="0"/>
              </a:spcAft>
              <a:buClr>
                <a:srgbClr val="000000"/>
              </a:buClr>
              <a:buSzPts val="1600"/>
            </a:pPr>
            <a:r>
              <a:rPr lang="en-US" sz="2000">
                <a:latin typeface="Open Sans"/>
                <a:sym typeface="Lato"/>
              </a:rPr>
              <a:t>D = Debt amount</a:t>
            </a:r>
            <a:endParaRPr lang="en-US" sz="2000">
              <a:latin typeface="Open Sans"/>
            </a:endParaRPr>
          </a:p>
          <a:p>
            <a:pPr marR="0" lvl="0">
              <a:spcAft>
                <a:spcPts val="0"/>
              </a:spcAft>
              <a:buClr>
                <a:srgbClr val="000000"/>
              </a:buClr>
              <a:buSzPts val="1600"/>
            </a:pPr>
            <a:r>
              <a:rPr lang="en-US" sz="2000">
                <a:latin typeface="Open Sans"/>
                <a:sym typeface="Lato"/>
              </a:rPr>
              <a:t>E = Equity amount</a:t>
            </a:r>
            <a:endParaRPr lang="en-US" sz="2000">
              <a:latin typeface="Open Sans"/>
            </a:endParaRPr>
          </a:p>
          <a:p>
            <a:pPr marR="0" lvl="0">
              <a:spcAft>
                <a:spcPts val="0"/>
              </a:spcAft>
              <a:buClr>
                <a:srgbClr val="000000"/>
              </a:buClr>
              <a:buSzPts val="1600"/>
            </a:pPr>
            <a:r>
              <a:rPr lang="en-US" sz="2000">
                <a:latin typeface="Open Sans"/>
                <a:sym typeface="Lato"/>
              </a:rPr>
              <a:t>V = Total value of the asset</a:t>
            </a:r>
            <a:endParaRPr lang="en-US" sz="2000">
              <a:latin typeface="Open Sans"/>
            </a:endParaRPr>
          </a:p>
          <a:p>
            <a:pPr marR="0" lvl="0">
              <a:spcAft>
                <a:spcPts val="0"/>
              </a:spcAft>
              <a:buClr>
                <a:srgbClr val="000000"/>
              </a:buClr>
              <a:buSzPts val="1600"/>
            </a:pPr>
            <a:r>
              <a:rPr lang="en-US" sz="2000">
                <a:latin typeface="Open Sans"/>
                <a:sym typeface="Lato"/>
              </a:rPr>
              <a:t>r(D) = Cost of debt</a:t>
            </a:r>
            <a:endParaRPr lang="en-US" sz="2000">
              <a:latin typeface="Open Sans"/>
            </a:endParaRPr>
          </a:p>
          <a:p>
            <a:pPr marR="0" lvl="0">
              <a:spcAft>
                <a:spcPts val="0"/>
              </a:spcAft>
              <a:buClr>
                <a:srgbClr val="000000"/>
              </a:buClr>
              <a:buSzPts val="1600"/>
            </a:pPr>
            <a:r>
              <a:rPr lang="en-US" sz="2000">
                <a:latin typeface="Open Sans"/>
                <a:sym typeface="Lato"/>
              </a:rPr>
              <a:t>r(E) = Expected return on equity</a:t>
            </a:r>
            <a:endParaRPr lang="en-US" sz="2000">
              <a:latin typeface="Open Sans"/>
            </a:endParaRPr>
          </a:p>
          <a:p>
            <a:pPr marR="0" lvl="0">
              <a:spcAft>
                <a:spcPts val="0"/>
              </a:spcAft>
              <a:buClr>
                <a:srgbClr val="000000"/>
              </a:buClr>
              <a:buSzPts val="1600"/>
            </a:pPr>
            <a:r>
              <a:rPr lang="en-US" sz="2000">
                <a:latin typeface="Open Sans"/>
                <a:sym typeface="Lato"/>
              </a:rPr>
              <a:t>t = Corporate tax rate</a:t>
            </a:r>
            <a:endParaRPr lang="en-US" sz="2000">
              <a:latin typeface="Open Sans"/>
            </a:endParaRPr>
          </a:p>
        </p:txBody>
      </p:sp>
      <p:sp>
        <p:nvSpPr>
          <p:cNvPr id="11" name="Oval 10">
            <a:extLst>
              <a:ext uri="{FF2B5EF4-FFF2-40B4-BE49-F238E27FC236}">
                <a16:creationId xmlns:a16="http://schemas.microsoft.com/office/drawing/2014/main" id="{9C549F7A-BE92-074A-BD04-2CB9B9CD3952}"/>
              </a:ext>
            </a:extLst>
          </p:cNvPr>
          <p:cNvSpPr/>
          <p:nvPr/>
        </p:nvSpPr>
        <p:spPr>
          <a:xfrm>
            <a:off x="9170802"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7.mp3" descr="Track5_Lecture2_Slide17.mp3">
            <a:hlinkClick r:id="" action="ppaction://media"/>
            <a:extLst>
              <a:ext uri="{FF2B5EF4-FFF2-40B4-BE49-F238E27FC236}">
                <a16:creationId xmlns:a16="http://schemas.microsoft.com/office/drawing/2014/main" id="{97C1F92A-0B23-C64B-B3AE-95219622F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808397"/>
            <a:ext cx="812800" cy="812800"/>
          </a:xfrm>
          <a:prstGeom prst="rect">
            <a:avLst/>
          </a:prstGeom>
        </p:spPr>
      </p:pic>
    </p:spTree>
    <p:extLst>
      <p:ext uri="{BB962C8B-B14F-4D97-AF65-F5344CB8AC3E}">
        <p14:creationId xmlns:p14="http://schemas.microsoft.com/office/powerpoint/2010/main" val="38929898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941499"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Cash Flow between the Firm and the Financial Market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Financial Markets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7130"/>
            <a:ext cx="2613766" cy="4225187"/>
          </a:xfrm>
        </p:spPr>
        <p:txBody>
          <a:bodyPr vert="horz" lIns="91440" tIns="45720" rIns="91440" bIns="45720" rtlCol="0" anchor="t">
            <a:normAutofit/>
          </a:bodyPr>
          <a:lstStyle/>
          <a:p>
            <a:pPr>
              <a:lnSpc>
                <a:spcPct val="100000"/>
              </a:lnSpc>
            </a:pPr>
            <a:r>
              <a:rPr lang="en-US" sz="2000">
                <a:latin typeface="Open Sans"/>
              </a:rPr>
              <a:t>A financial market brings buyers and sellers of debt and equity security together. </a:t>
            </a:r>
            <a:endParaRPr lang="en-US" sz="2000">
              <a:cs typeface="Calibri"/>
            </a:endParaRPr>
          </a:p>
          <a:p>
            <a:pPr>
              <a:lnSpc>
                <a:spcPct val="100000"/>
              </a:lnSpc>
            </a:pPr>
            <a:r>
              <a:rPr lang="en-US" sz="2000">
                <a:latin typeface="Open Sans"/>
              </a:rPr>
              <a:t>Financial markets differ in detail, however.</a:t>
            </a:r>
          </a:p>
          <a:p>
            <a:pPr marL="0" indent="0">
              <a:lnSpc>
                <a:spcPct val="100000"/>
              </a:lnSpc>
              <a:buNone/>
            </a:pPr>
            <a:endParaRPr lang="en-GB" sz="2000">
              <a:cs typeface="Calibri"/>
            </a:endParaRPr>
          </a:p>
        </p:txBody>
      </p:sp>
      <p:pic>
        <p:nvPicPr>
          <p:cNvPr id="4" name="Imagine 9">
            <a:extLst>
              <a:ext uri="{FF2B5EF4-FFF2-40B4-BE49-F238E27FC236}">
                <a16:creationId xmlns:a16="http://schemas.microsoft.com/office/drawing/2014/main" id="{44B3509F-7F38-4D5B-A368-39893D34503E}"/>
              </a:ext>
            </a:extLst>
          </p:cNvPr>
          <p:cNvPicPr>
            <a:picLocks noChangeAspect="1"/>
          </p:cNvPicPr>
          <p:nvPr/>
        </p:nvPicPr>
        <p:blipFill>
          <a:blip r:embed="rId6"/>
          <a:stretch>
            <a:fillRect/>
          </a:stretch>
        </p:blipFill>
        <p:spPr>
          <a:xfrm>
            <a:off x="3544866" y="1781446"/>
            <a:ext cx="7941499" cy="4318064"/>
          </a:xfrm>
          <a:prstGeom prst="rect">
            <a:avLst/>
          </a:prstGeom>
        </p:spPr>
      </p:pic>
      <p:sp>
        <p:nvSpPr>
          <p:cNvPr id="10" name="Oval 9">
            <a:extLst>
              <a:ext uri="{FF2B5EF4-FFF2-40B4-BE49-F238E27FC236}">
                <a16:creationId xmlns:a16="http://schemas.microsoft.com/office/drawing/2014/main" id="{56ED084E-2395-0D4B-8081-5CF36D0EE59E}"/>
              </a:ext>
            </a:extLst>
          </p:cNvPr>
          <p:cNvSpPr/>
          <p:nvPr/>
        </p:nvSpPr>
        <p:spPr>
          <a:xfrm>
            <a:off x="8538519"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tsMP3.com_VoiceText_2022-8-10_14_1_7" descr="Volume with solid fill">
            <a:hlinkClick r:id="" action="ppaction://media"/>
            <a:extLst>
              <a:ext uri="{FF2B5EF4-FFF2-40B4-BE49-F238E27FC236}">
                <a16:creationId xmlns:a16="http://schemas.microsoft.com/office/drawing/2014/main" id="{C32D3D5F-2AEF-0707-DD8B-D068F10AF4B7}"/>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673715" y="790704"/>
            <a:ext cx="752475" cy="752475"/>
          </a:xfrm>
          <a:prstGeom prst="rect">
            <a:avLst/>
          </a:prstGeom>
        </p:spPr>
      </p:pic>
    </p:spTree>
    <p:extLst>
      <p:ext uri="{BB962C8B-B14F-4D97-AF65-F5344CB8AC3E}">
        <p14:creationId xmlns:p14="http://schemas.microsoft.com/office/powerpoint/2010/main" val="2218675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Corporate or 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7693"/>
            <a:ext cx="8592105" cy="3189843"/>
          </a:xfrm>
        </p:spPr>
        <p:txBody>
          <a:bodyPr vert="horz" lIns="91440" tIns="45720" rIns="91440" bIns="45720" rtlCol="0" anchor="t">
            <a:normAutofit/>
          </a:bodyPr>
          <a:lstStyle/>
          <a:p>
            <a:pPr marL="0" indent="0">
              <a:lnSpc>
                <a:spcPct val="100000"/>
              </a:lnSpc>
              <a:buNone/>
            </a:pPr>
            <a:r>
              <a:rPr lang="en-US" sz="2000" b="1">
                <a:latin typeface="Open Sans"/>
              </a:rPr>
              <a:t>1. CORPORATE or RECOURSE FINANCING</a:t>
            </a:r>
            <a:endParaRPr lang="en-US" sz="2000">
              <a:latin typeface="Open Sans"/>
              <a:cs typeface="Calibri"/>
            </a:endParaRPr>
          </a:p>
          <a:p>
            <a:pPr>
              <a:lnSpc>
                <a:spcPct val="100000"/>
              </a:lnSpc>
            </a:pPr>
            <a:r>
              <a:rPr lang="en-US" sz="2000">
                <a:latin typeface="Open Sans"/>
              </a:rPr>
              <a:t>New project is funded by an existing company.</a:t>
            </a:r>
          </a:p>
          <a:p>
            <a:pPr>
              <a:lnSpc>
                <a:spcPct val="100000"/>
              </a:lnSpc>
            </a:pPr>
            <a:r>
              <a:rPr lang="en-US" sz="2000">
                <a:latin typeface="Open Sans"/>
              </a:rPr>
              <a:t>Funds for such an investment would come from the internal cash (profit) and borrowing.</a:t>
            </a:r>
          </a:p>
          <a:p>
            <a:pPr>
              <a:lnSpc>
                <a:spcPct val="100000"/>
              </a:lnSpc>
            </a:pPr>
            <a:r>
              <a:rPr lang="en-US" sz="2000">
                <a:latin typeface="Open Sans"/>
              </a:rPr>
              <a:t>Both assets and debt will appear in the company’s balance sheet.</a:t>
            </a:r>
          </a:p>
          <a:p>
            <a:pPr>
              <a:lnSpc>
                <a:spcPct val="100000"/>
              </a:lnSpc>
            </a:pPr>
            <a:r>
              <a:rPr lang="en-US" sz="2000">
                <a:latin typeface="Open Sans"/>
              </a:rPr>
              <a:t>Loans would be considered to be the company’s debt.</a:t>
            </a:r>
          </a:p>
          <a:p>
            <a:pPr>
              <a:lnSpc>
                <a:spcPct val="100000"/>
              </a:lnSpc>
            </a:pPr>
            <a:r>
              <a:rPr lang="en-US" sz="2000">
                <a:latin typeface="Open Sans"/>
              </a:rPr>
              <a:t>Lenders would have full recourse to all assets and revenues of the company, not just those related to the new project.</a:t>
            </a:r>
          </a:p>
        </p:txBody>
      </p:sp>
      <p:sp>
        <p:nvSpPr>
          <p:cNvPr id="7" name="Oval 6">
            <a:extLst>
              <a:ext uri="{FF2B5EF4-FFF2-40B4-BE49-F238E27FC236}">
                <a16:creationId xmlns:a16="http://schemas.microsoft.com/office/drawing/2014/main" id="{CDBBA501-607B-0645-B298-32FE11F40918}"/>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19.mp3" descr="Track5_Lecture2_Slide19.mp3">
            <a:hlinkClick r:id="" action="ppaction://media"/>
            <a:extLst>
              <a:ext uri="{FF2B5EF4-FFF2-40B4-BE49-F238E27FC236}">
                <a16:creationId xmlns:a16="http://schemas.microsoft.com/office/drawing/2014/main" id="{2147F479-0B09-8147-8C4D-AC5BF64E8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3984" y="806824"/>
            <a:ext cx="812800" cy="812800"/>
          </a:xfrm>
          <a:prstGeom prst="rect">
            <a:avLst/>
          </a:prstGeom>
        </p:spPr>
      </p:pic>
    </p:spTree>
    <p:extLst>
      <p:ext uri="{BB962C8B-B14F-4D97-AF65-F5344CB8AC3E}">
        <p14:creationId xmlns:p14="http://schemas.microsoft.com/office/powerpoint/2010/main" val="3649185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35429" y="24601"/>
            <a:ext cx="7651304" cy="1361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5021" y="1410491"/>
            <a:ext cx="5993532" cy="3490271"/>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marL="342900" indent="-342900" algn="l">
              <a:lnSpc>
                <a:spcPct val="100000"/>
              </a:lnSpc>
              <a:buAutoNum type="arabicPeriod"/>
            </a:pPr>
            <a:r>
              <a:rPr lang="en-GB" sz="2000">
                <a:latin typeface="Open Sans"/>
                <a:ea typeface="+mn-lt"/>
                <a:cs typeface="+mn-lt"/>
              </a:rPr>
              <a:t>ILO1: </a:t>
            </a:r>
            <a:r>
              <a:rPr lang="en-US" sz="2000">
                <a:latin typeface="Open Sans"/>
                <a:ea typeface="+mn-lt"/>
                <a:cs typeface="+mn-lt"/>
              </a:rPr>
              <a:t>Understand what are some </a:t>
            </a:r>
            <a:r>
              <a:rPr lang="en-US" sz="2000" b="1">
                <a:latin typeface="Open Sans"/>
                <a:ea typeface="+mn-lt"/>
                <a:cs typeface="+mn-lt"/>
              </a:rPr>
              <a:t>sources of financing </a:t>
            </a:r>
            <a:r>
              <a:rPr lang="en-US" sz="2000">
                <a:latin typeface="Open Sans"/>
                <a:ea typeface="+mn-lt"/>
                <a:cs typeface="+mn-lt"/>
              </a:rPr>
              <a:t>to consider when starting a business</a:t>
            </a:r>
          </a:p>
          <a:p>
            <a:pPr marL="342900" indent="-342900" algn="l">
              <a:lnSpc>
                <a:spcPct val="100000"/>
              </a:lnSpc>
              <a:buAutoNum type="arabicPeriod"/>
            </a:pPr>
            <a:r>
              <a:rPr lang="en-US" sz="2000">
                <a:latin typeface="Open Sans"/>
                <a:ea typeface="+mn-lt"/>
                <a:cs typeface="+mn-lt"/>
              </a:rPr>
              <a:t>ILO2: Distinguish between </a:t>
            </a:r>
            <a:r>
              <a:rPr lang="en-US" sz="2000" b="1">
                <a:latin typeface="Open Sans"/>
                <a:ea typeface="+mn-lt"/>
                <a:cs typeface="+mn-lt"/>
              </a:rPr>
              <a:t>equity</a:t>
            </a:r>
            <a:r>
              <a:rPr lang="en-US" sz="2000">
                <a:latin typeface="Open Sans"/>
                <a:ea typeface="+mn-lt"/>
                <a:cs typeface="+mn-lt"/>
              </a:rPr>
              <a:t> and </a:t>
            </a:r>
            <a:r>
              <a:rPr lang="en-US" sz="2000" b="1">
                <a:latin typeface="Open Sans"/>
                <a:ea typeface="+mn-lt"/>
                <a:cs typeface="+mn-lt"/>
              </a:rPr>
              <a:t>debt financing</a:t>
            </a:r>
          </a:p>
          <a:p>
            <a:pPr marL="342900" indent="-342900" algn="l">
              <a:lnSpc>
                <a:spcPct val="100000"/>
              </a:lnSpc>
              <a:buAutoNum type="arabicPeriod"/>
            </a:pPr>
            <a:r>
              <a:rPr lang="en-US" sz="2000">
                <a:latin typeface="Open Sans"/>
                <a:ea typeface="+mn-lt"/>
                <a:cs typeface="+mn-lt"/>
              </a:rPr>
              <a:t>ILO3: Calculate some important </a:t>
            </a:r>
            <a:r>
              <a:rPr lang="en-US" sz="2000" b="1">
                <a:latin typeface="Open Sans"/>
                <a:ea typeface="+mn-lt"/>
                <a:cs typeface="+mn-lt"/>
              </a:rPr>
              <a:t>financial ratios </a:t>
            </a:r>
          </a:p>
          <a:p>
            <a:pPr marL="342900" indent="-342900" algn="l">
              <a:lnSpc>
                <a:spcPct val="100000"/>
              </a:lnSpc>
              <a:buAutoNum type="arabicPeriod"/>
            </a:pPr>
            <a:r>
              <a:rPr lang="en-US" sz="2000">
                <a:latin typeface="Open Sans"/>
                <a:ea typeface="+mn-lt"/>
                <a:cs typeface="+mn-lt"/>
              </a:rPr>
              <a:t>ILO4: Understand two different </a:t>
            </a:r>
            <a:r>
              <a:rPr lang="en-US" sz="2000" b="1">
                <a:latin typeface="Open Sans"/>
                <a:ea typeface="+mn-lt"/>
                <a:cs typeface="+mn-lt"/>
              </a:rPr>
              <a:t>mechanisms used for financing a new project</a:t>
            </a:r>
            <a:endParaRPr lang="en-GB" sz="2000" b="1">
              <a:latin typeface="Open Sans"/>
              <a:cs typeface="Calibri" panose="020F0502020204030204"/>
            </a:endParaRPr>
          </a:p>
          <a:p>
            <a:pPr marL="342900" indent="-342900" algn="l">
              <a:lnSpc>
                <a:spcPct val="100000"/>
              </a:lnSpc>
              <a:buFont typeface="Arial" panose="020B0604020202020204" pitchFamily="34" charset="0"/>
              <a:buChar char="•"/>
            </a:pPr>
            <a:endParaRPr lang="en-GB" sz="2000">
              <a:latin typeface="Open Sans"/>
              <a:cs typeface="Calibri"/>
            </a:endParaRPr>
          </a:p>
          <a:p>
            <a:pPr algn="l">
              <a:lnSpc>
                <a:spcPct val="100000"/>
              </a:lnSpc>
            </a:pPr>
            <a:endParaRPr lang="en-GB" sz="2000">
              <a:latin typeface="Open Sans"/>
            </a:endParaRPr>
          </a:p>
        </p:txBody>
      </p:sp>
      <p:sp>
        <p:nvSpPr>
          <p:cNvPr id="12" name="Oval 11">
            <a:extLst>
              <a:ext uri="{FF2B5EF4-FFF2-40B4-BE49-F238E27FC236}">
                <a16:creationId xmlns:a16="http://schemas.microsoft.com/office/drawing/2014/main" id="{837548A0-BCA9-F14B-8E65-75CF207A7BC6}"/>
              </a:ext>
            </a:extLst>
          </p:cNvPr>
          <p:cNvSpPr/>
          <p:nvPr/>
        </p:nvSpPr>
        <p:spPr>
          <a:xfrm>
            <a:off x="698622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mp3" descr="Track5_Lecture2_Slide2.mp3">
            <a:hlinkClick r:id="" action="ppaction://media"/>
            <a:extLst>
              <a:ext uri="{FF2B5EF4-FFF2-40B4-BE49-F238E27FC236}">
                <a16:creationId xmlns:a16="http://schemas.microsoft.com/office/drawing/2014/main" id="{8B76058C-7152-6F45-912A-B67068928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7588" y="778977"/>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12279"/>
            <a:ext cx="654360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Corporate or Recourse Financing – Illustration of Balance Sheet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7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5"/>
            <a:ext cx="7807911" cy="474756"/>
          </a:xfrm>
        </p:spPr>
        <p:txBody>
          <a:bodyPr vert="horz" lIns="91440" tIns="45720" rIns="91440" bIns="45720" rtlCol="0" anchor="t">
            <a:normAutofit/>
          </a:bodyPr>
          <a:lstStyle/>
          <a:p>
            <a:pPr>
              <a:lnSpc>
                <a:spcPct val="100000"/>
              </a:lnSpc>
            </a:pPr>
            <a:r>
              <a:rPr lang="en-US" sz="2000">
                <a:latin typeface="Open Sans"/>
              </a:rPr>
              <a:t>How does ABC Inc. finance a new power plant?</a:t>
            </a:r>
            <a:endParaRPr lang="en-US"/>
          </a:p>
        </p:txBody>
      </p:sp>
      <p:pic>
        <p:nvPicPr>
          <p:cNvPr id="7" name="Google Shape;260;p23">
            <a:extLst>
              <a:ext uri="{FF2B5EF4-FFF2-40B4-BE49-F238E27FC236}">
                <a16:creationId xmlns:a16="http://schemas.microsoft.com/office/drawing/2014/main" id="{167F5657-F68C-4868-9248-8FC7B7FA496E}"/>
              </a:ext>
            </a:extLst>
          </p:cNvPr>
          <p:cNvPicPr preferRelativeResize="0"/>
          <p:nvPr/>
        </p:nvPicPr>
        <p:blipFill rotWithShape="1">
          <a:blip r:embed="rId6">
            <a:alphaModFix/>
          </a:blip>
          <a:srcRect/>
          <a:stretch/>
        </p:blipFill>
        <p:spPr>
          <a:xfrm>
            <a:off x="960775" y="2583190"/>
            <a:ext cx="8026047" cy="3523784"/>
          </a:xfrm>
          <a:prstGeom prst="rect">
            <a:avLst/>
          </a:prstGeom>
          <a:noFill/>
          <a:ln>
            <a:noFill/>
          </a:ln>
        </p:spPr>
      </p:pic>
      <p:sp>
        <p:nvSpPr>
          <p:cNvPr id="11" name="Oval 10">
            <a:extLst>
              <a:ext uri="{FF2B5EF4-FFF2-40B4-BE49-F238E27FC236}">
                <a16:creationId xmlns:a16="http://schemas.microsoft.com/office/drawing/2014/main" id="{BB032F0A-27BC-5A43-BED9-BC77F715E752}"/>
              </a:ext>
            </a:extLst>
          </p:cNvPr>
          <p:cNvSpPr/>
          <p:nvPr/>
        </p:nvSpPr>
        <p:spPr>
          <a:xfrm>
            <a:off x="7047331" y="5786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20.mp3" descr="Track5_Lecture2_Slide20.mp3">
            <a:hlinkClick r:id="" action="ppaction://media"/>
            <a:extLst>
              <a:ext uri="{FF2B5EF4-FFF2-40B4-BE49-F238E27FC236}">
                <a16:creationId xmlns:a16="http://schemas.microsoft.com/office/drawing/2014/main" id="{64604729-4711-E84D-94BF-F8CF771490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18696" y="650015"/>
            <a:ext cx="812800" cy="812800"/>
          </a:xfrm>
          <a:prstGeom prst="rect">
            <a:avLst/>
          </a:prstGeom>
        </p:spPr>
      </p:pic>
    </p:spTree>
    <p:extLst>
      <p:ext uri="{BB962C8B-B14F-4D97-AF65-F5344CB8AC3E}">
        <p14:creationId xmlns:p14="http://schemas.microsoft.com/office/powerpoint/2010/main" val="24611310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167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Project or Non-Recourse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4"/>
            <a:ext cx="10515600" cy="3779769"/>
          </a:xfrm>
        </p:spPr>
        <p:txBody>
          <a:bodyPr vert="horz" lIns="91440" tIns="45720" rIns="91440" bIns="45720" rtlCol="0" anchor="t">
            <a:normAutofit/>
          </a:bodyPr>
          <a:lstStyle/>
          <a:p>
            <a:pPr marL="0" indent="0">
              <a:lnSpc>
                <a:spcPct val="100000"/>
              </a:lnSpc>
              <a:buNone/>
            </a:pPr>
            <a:r>
              <a:rPr lang="en-US" sz="2000" b="1" dirty="0">
                <a:latin typeface="Open Sans"/>
              </a:rPr>
              <a:t>2. PROJECT or NON-RECOURSE FINANCING</a:t>
            </a:r>
            <a:endParaRPr lang="en-US" dirty="0"/>
          </a:p>
          <a:p>
            <a:pPr>
              <a:lnSpc>
                <a:spcPct val="100000"/>
              </a:lnSpc>
            </a:pPr>
            <a:r>
              <a:rPr lang="en-US" sz="2000" dirty="0">
                <a:latin typeface="Open Sans"/>
              </a:rPr>
              <a:t>A project company (Special Purpose Vehicle (SPV)) is formed specifically to construct the new project.</a:t>
            </a:r>
          </a:p>
          <a:p>
            <a:pPr>
              <a:lnSpc>
                <a:spcPct val="100000"/>
              </a:lnSpc>
            </a:pPr>
            <a:r>
              <a:rPr lang="en-US" sz="2000" dirty="0">
                <a:latin typeface="Open Sans"/>
              </a:rPr>
              <a:t>Investments of new plants are viewed as assets of the SPV.</a:t>
            </a:r>
          </a:p>
          <a:p>
            <a:pPr>
              <a:lnSpc>
                <a:spcPct val="100000"/>
              </a:lnSpc>
            </a:pPr>
            <a:r>
              <a:rPr lang="en-US" sz="2000" dirty="0">
                <a:latin typeface="Open Sans"/>
              </a:rPr>
              <a:t>Equity comes from the promoter or sponsor.</a:t>
            </a:r>
          </a:p>
          <a:p>
            <a:pPr>
              <a:lnSpc>
                <a:spcPct val="100000"/>
              </a:lnSpc>
            </a:pPr>
            <a:r>
              <a:rPr lang="en-US" sz="2000" dirty="0">
                <a:latin typeface="Open Sans"/>
              </a:rPr>
              <a:t>Project assets and cash flow secure the debt.</a:t>
            </a:r>
          </a:p>
          <a:p>
            <a:pPr>
              <a:lnSpc>
                <a:spcPct val="100000"/>
              </a:lnSpc>
            </a:pPr>
            <a:r>
              <a:rPr lang="en-US" sz="2000" dirty="0">
                <a:latin typeface="Open Sans"/>
              </a:rPr>
              <a:t>Creditors do not have recourse to the sponsors’ other available resources.</a:t>
            </a:r>
          </a:p>
          <a:p>
            <a:pPr>
              <a:lnSpc>
                <a:spcPct val="100000"/>
              </a:lnSpc>
            </a:pPr>
            <a:r>
              <a:rPr lang="en-US" sz="2000" dirty="0">
                <a:latin typeface="Open Sans"/>
              </a:rPr>
              <a:t>Borrowing for the project is not recorded against sponsors' general balance sheet or creditworthiness.</a:t>
            </a:r>
          </a:p>
          <a:p>
            <a:pPr>
              <a:lnSpc>
                <a:spcPct val="100000"/>
              </a:lnSpc>
            </a:pPr>
            <a:endParaRPr lang="en-US" sz="2400" dirty="0">
              <a:cs typeface="Calibri" panose="020F0502020204030204"/>
            </a:endParaRPr>
          </a:p>
        </p:txBody>
      </p:sp>
      <p:sp>
        <p:nvSpPr>
          <p:cNvPr id="7" name="Oval 6">
            <a:extLst>
              <a:ext uri="{FF2B5EF4-FFF2-40B4-BE49-F238E27FC236}">
                <a16:creationId xmlns:a16="http://schemas.microsoft.com/office/drawing/2014/main" id="{2C3D3975-3704-8D41-B5DE-7E7E428CD3E9}"/>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1.mp3" descr="Track5_Lecture2_Slide21.mp3">
            <a:hlinkClick r:id="" action="ppaction://media"/>
            <a:extLst>
              <a:ext uri="{FF2B5EF4-FFF2-40B4-BE49-F238E27FC236}">
                <a16:creationId xmlns:a16="http://schemas.microsoft.com/office/drawing/2014/main" id="{68EABA51-518E-454A-B2A1-0F80B4161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185" y="796902"/>
            <a:ext cx="812800" cy="812800"/>
          </a:xfrm>
          <a:prstGeom prst="rect">
            <a:avLst/>
          </a:prstGeom>
        </p:spPr>
      </p:pic>
    </p:spTree>
    <p:extLst>
      <p:ext uri="{BB962C8B-B14F-4D97-AF65-F5344CB8AC3E}">
        <p14:creationId xmlns:p14="http://schemas.microsoft.com/office/powerpoint/2010/main" val="242301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8167574"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2.4.5 Project or Non-Recourse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of Financing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0295"/>
            <a:ext cx="10515600" cy="4351338"/>
          </a:xfrm>
        </p:spPr>
        <p:txBody>
          <a:bodyPr vert="horz" lIns="91440" tIns="45720" rIns="91440" bIns="45720" rtlCol="0" anchor="t">
            <a:normAutofit/>
          </a:bodyPr>
          <a:lstStyle/>
          <a:p>
            <a:pPr>
              <a:lnSpc>
                <a:spcPct val="100000"/>
              </a:lnSpc>
            </a:pPr>
            <a:r>
              <a:rPr lang="en-US" sz="2000">
                <a:latin typeface="Open Sans"/>
              </a:rPr>
              <a:t>How does XYZ Inc. finance an airport?</a:t>
            </a:r>
            <a:endParaRPr lang="en-US"/>
          </a:p>
          <a:p>
            <a:pPr marL="0" indent="0">
              <a:buNone/>
            </a:pPr>
            <a:endParaRPr lang="en-US" sz="2400"/>
          </a:p>
        </p:txBody>
      </p:sp>
      <p:pic>
        <p:nvPicPr>
          <p:cNvPr id="7" name="Google Shape;276;p25">
            <a:extLst>
              <a:ext uri="{FF2B5EF4-FFF2-40B4-BE49-F238E27FC236}">
                <a16:creationId xmlns:a16="http://schemas.microsoft.com/office/drawing/2014/main" id="{45D5D93E-27F9-4702-9C86-8EF152094ADE}"/>
              </a:ext>
            </a:extLst>
          </p:cNvPr>
          <p:cNvPicPr preferRelativeResize="0"/>
          <p:nvPr/>
        </p:nvPicPr>
        <p:blipFill rotWithShape="1">
          <a:blip r:embed="rId6">
            <a:alphaModFix/>
          </a:blip>
          <a:srcRect/>
          <a:stretch/>
        </p:blipFill>
        <p:spPr>
          <a:xfrm>
            <a:off x="1001561" y="2572395"/>
            <a:ext cx="8846770" cy="3668752"/>
          </a:xfrm>
          <a:prstGeom prst="rect">
            <a:avLst/>
          </a:prstGeom>
          <a:noFill/>
          <a:ln>
            <a:noFill/>
          </a:ln>
        </p:spPr>
      </p:pic>
      <p:sp>
        <p:nvSpPr>
          <p:cNvPr id="10" name="Oval 9">
            <a:extLst>
              <a:ext uri="{FF2B5EF4-FFF2-40B4-BE49-F238E27FC236}">
                <a16:creationId xmlns:a16="http://schemas.microsoft.com/office/drawing/2014/main" id="{D78CBD28-2D01-7C47-B10C-0414E43EE00D}"/>
              </a:ext>
            </a:extLst>
          </p:cNvPr>
          <p:cNvSpPr/>
          <p:nvPr/>
        </p:nvSpPr>
        <p:spPr>
          <a:xfrm>
            <a:off x="7036820"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22.mp3" descr="Track5_Lecture2_Slide22.mp3">
            <a:hlinkClick r:id="" action="ppaction://media"/>
            <a:extLst>
              <a:ext uri="{FF2B5EF4-FFF2-40B4-BE49-F238E27FC236}">
                <a16:creationId xmlns:a16="http://schemas.microsoft.com/office/drawing/2014/main" id="{425FB7DB-08F3-D547-851E-9D7A42644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2390" y="791670"/>
            <a:ext cx="812800" cy="812800"/>
          </a:xfrm>
          <a:prstGeom prst="rect">
            <a:avLst/>
          </a:prstGeom>
        </p:spPr>
      </p:pic>
    </p:spTree>
    <p:extLst>
      <p:ext uri="{BB962C8B-B14F-4D97-AF65-F5344CB8AC3E}">
        <p14:creationId xmlns:p14="http://schemas.microsoft.com/office/powerpoint/2010/main" val="3697511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6982DA78-C3C8-EA4F-AAA9-1AD17D04ECE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BEB0ECBB-5840-4667-ABEE-135810FF3EDB}"/>
              </a:ext>
            </a:extLst>
          </p:cNvPr>
          <p:cNvSpPr txBox="1"/>
          <p:nvPr/>
        </p:nvSpPr>
        <p:spPr>
          <a:xfrm>
            <a:off x="9195668" y="4650830"/>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 Tan N., 2021. Lecture 2: Basics of Financing,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Atomic Energy Agency.</a:t>
            </a:r>
            <a:endParaRPr lang="en-US" dirty="0">
              <a:solidFill>
                <a:schemeClr val="bg1"/>
              </a:solidFill>
            </a:endParaRPr>
          </a:p>
        </p:txBody>
      </p:sp>
      <p:sp>
        <p:nvSpPr>
          <p:cNvPr id="10" name="TextBox 4">
            <a:extLst>
              <a:ext uri="{FF2B5EF4-FFF2-40B4-BE49-F238E27FC236}">
                <a16:creationId xmlns:a16="http://schemas.microsoft.com/office/drawing/2014/main" id="{28559AD8-90FE-4F3A-B7BC-A98D6A2E825B}"/>
              </a:ext>
            </a:extLst>
          </p:cNvPr>
          <p:cNvSpPr txBox="1"/>
          <p:nvPr/>
        </p:nvSpPr>
        <p:spPr>
          <a:xfrm>
            <a:off x="9899301" y="5886940"/>
            <a:ext cx="197617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11" name="Group 10">
            <a:extLst>
              <a:ext uri="{FF2B5EF4-FFF2-40B4-BE49-F238E27FC236}">
                <a16:creationId xmlns:a16="http://schemas.microsoft.com/office/drawing/2014/main" id="{9E20C000-16F4-474F-A044-C88237080A81}"/>
              </a:ext>
            </a:extLst>
          </p:cNvPr>
          <p:cNvGrpSpPr/>
          <p:nvPr/>
        </p:nvGrpSpPr>
        <p:grpSpPr>
          <a:xfrm>
            <a:off x="3339465" y="4105009"/>
            <a:ext cx="1877504" cy="558800"/>
            <a:chOff x="929196" y="5461000"/>
            <a:chExt cx="1877504" cy="558800"/>
          </a:xfrm>
        </p:grpSpPr>
        <p:sp>
          <p:nvSpPr>
            <p:cNvPr id="12" name="Rounded Rectangle 11">
              <a:hlinkClick r:id="rId4"/>
              <a:extLst>
                <a:ext uri="{FF2B5EF4-FFF2-40B4-BE49-F238E27FC236}">
                  <a16:creationId xmlns:a16="http://schemas.microsoft.com/office/drawing/2014/main" id="{86F0698A-729D-C846-8C0A-21DC5CB5C05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DCB246-8D12-F244-8D95-E5365ACBCAD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4" name="Rounded Rectangle 13">
              <a:hlinkClick r:id="rId5"/>
              <a:extLst>
                <a:ext uri="{FF2B5EF4-FFF2-40B4-BE49-F238E27FC236}">
                  <a16:creationId xmlns:a16="http://schemas.microsoft.com/office/drawing/2014/main" id="{8EE8D189-11D3-964C-944C-E52B941371E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2627976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44249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Questions to ask when starting a business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8361972" cy="2036310"/>
          </a:xfrm>
        </p:spPr>
        <p:txBody>
          <a:bodyPr vert="horz" lIns="91440" tIns="45720" rIns="91440" bIns="45720" rtlCol="0" anchor="t">
            <a:normAutofit/>
          </a:bodyPr>
          <a:lstStyle/>
          <a:p>
            <a:pPr marL="0" indent="0">
              <a:lnSpc>
                <a:spcPct val="100000"/>
              </a:lnSpc>
              <a:buNone/>
            </a:pPr>
            <a:r>
              <a:rPr lang="en-US" sz="2000" b="1" dirty="0">
                <a:latin typeface="Open Sans"/>
              </a:rPr>
              <a:t>Three most important questions</a:t>
            </a:r>
            <a:r>
              <a:rPr lang="en-US" sz="2000" dirty="0">
                <a:latin typeface="Open Sans"/>
              </a:rPr>
              <a:t> are:</a:t>
            </a:r>
          </a:p>
          <a:p>
            <a:pPr>
              <a:lnSpc>
                <a:spcPct val="100000"/>
              </a:lnSpc>
            </a:pPr>
            <a:r>
              <a:rPr lang="en-US" sz="2000" dirty="0">
                <a:latin typeface="Open Sans"/>
              </a:rPr>
              <a:t>What long-term investment to take on?</a:t>
            </a:r>
          </a:p>
          <a:p>
            <a:pPr>
              <a:lnSpc>
                <a:spcPct val="100000"/>
              </a:lnSpc>
            </a:pPr>
            <a:r>
              <a:rPr lang="en-US" sz="2000" dirty="0">
                <a:latin typeface="Open Sans"/>
              </a:rPr>
              <a:t>Where will you get long-term financing to pay for the investment?</a:t>
            </a:r>
          </a:p>
          <a:p>
            <a:pPr>
              <a:lnSpc>
                <a:spcPct val="100000"/>
              </a:lnSpc>
            </a:pPr>
            <a:r>
              <a:rPr lang="en-US" sz="2000" dirty="0">
                <a:latin typeface="Open Sans"/>
              </a:rPr>
              <a:t>How will everyday financing activities (such as collecting from the customers and paying the suppliers) be managed?</a:t>
            </a:r>
          </a:p>
          <a:p>
            <a:pPr>
              <a:lnSpc>
                <a:spcPct val="100000"/>
              </a:lnSpc>
            </a:pPr>
            <a:endParaRPr lang="en-GB" sz="2000" dirty="0">
              <a:latin typeface="Open Sans"/>
            </a:endParaRPr>
          </a:p>
        </p:txBody>
      </p:sp>
      <p:sp>
        <p:nvSpPr>
          <p:cNvPr id="7" name="Oval 6">
            <a:extLst>
              <a:ext uri="{FF2B5EF4-FFF2-40B4-BE49-F238E27FC236}">
                <a16:creationId xmlns:a16="http://schemas.microsoft.com/office/drawing/2014/main" id="{224360D7-CC7D-C24A-827D-277410A60A38}"/>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3.mp3" descr="Track5_Lecture2_Slide3.mp3">
            <a:hlinkClick r:id="" action="ppaction://media"/>
            <a:extLst>
              <a:ext uri="{FF2B5EF4-FFF2-40B4-BE49-F238E27FC236}">
                <a16:creationId xmlns:a16="http://schemas.microsoft.com/office/drawing/2014/main" id="{4BEBA62D-9093-0844-A1F2-EA97544B9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2728" y="784272"/>
            <a:ext cx="812800" cy="812800"/>
          </a:xfrm>
          <a:prstGeom prst="rect">
            <a:avLst/>
          </a:prstGeom>
        </p:spPr>
      </p:pic>
    </p:spTree>
    <p:extLst>
      <p:ext uri="{BB962C8B-B14F-4D97-AF65-F5344CB8AC3E}">
        <p14:creationId xmlns:p14="http://schemas.microsoft.com/office/powerpoint/2010/main" val="3679203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65295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Questions to ask when starting a business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4" y="1862615"/>
            <a:ext cx="10037498" cy="4585193"/>
          </a:xfrm>
        </p:spPr>
        <p:txBody>
          <a:bodyPr vert="horz" lIns="91440" tIns="45720" rIns="91440" bIns="45720" rtlCol="0" anchor="t">
            <a:normAutofit/>
          </a:bodyPr>
          <a:lstStyle/>
          <a:p>
            <a:pPr marL="0" indent="0">
              <a:lnSpc>
                <a:spcPct val="100000"/>
              </a:lnSpc>
              <a:buNone/>
            </a:pPr>
            <a:r>
              <a:rPr lang="en-US" sz="2000" b="1" dirty="0">
                <a:latin typeface="Open Sans"/>
              </a:rPr>
              <a:t>Question 1: </a:t>
            </a:r>
            <a:r>
              <a:rPr lang="en-US" sz="2000" b="1" u="sng" dirty="0">
                <a:latin typeface="Open Sans"/>
              </a:rPr>
              <a:t>What long-term investment to take on?</a:t>
            </a:r>
            <a:endParaRPr lang="en-US" sz="2000" dirty="0">
              <a:cs typeface="Calibri"/>
            </a:endParaRPr>
          </a:p>
          <a:p>
            <a:pPr>
              <a:lnSpc>
                <a:spcPct val="100000"/>
              </a:lnSpc>
            </a:pPr>
            <a:r>
              <a:rPr lang="en-US" sz="2000" b="1" dirty="0">
                <a:latin typeface="Open Sans"/>
              </a:rPr>
              <a:t>CAPITAL BUDGETING: </a:t>
            </a:r>
            <a:r>
              <a:rPr lang="en-US" sz="2000" dirty="0">
                <a:latin typeface="Open Sans"/>
              </a:rPr>
              <a:t>the financial manager tries to identify investment opportunities that are worth more to the firm than they cost to acquire.</a:t>
            </a:r>
          </a:p>
          <a:p>
            <a:pPr>
              <a:lnSpc>
                <a:spcPct val="100000"/>
              </a:lnSpc>
            </a:pPr>
            <a:r>
              <a:rPr lang="en-US" sz="2000" dirty="0">
                <a:latin typeface="Open Sans"/>
              </a:rPr>
              <a:t>Value of the cash flow &gt; Cost of acquiring or creating that asset</a:t>
            </a:r>
          </a:p>
          <a:p>
            <a:pPr>
              <a:lnSpc>
                <a:spcPct val="100000"/>
              </a:lnSpc>
            </a:pPr>
            <a:r>
              <a:rPr lang="en-US" sz="2000" dirty="0">
                <a:latin typeface="Open Sans"/>
              </a:rPr>
              <a:t>Three important concerns: size, timing, risks</a:t>
            </a:r>
          </a:p>
          <a:p>
            <a:pPr marL="0" indent="0">
              <a:lnSpc>
                <a:spcPct val="100000"/>
              </a:lnSpc>
              <a:buNone/>
            </a:pPr>
            <a:r>
              <a:rPr lang="en-US" sz="2000" b="1" dirty="0">
                <a:latin typeface="Open Sans"/>
              </a:rPr>
              <a:t>Question 2: </a:t>
            </a:r>
            <a:r>
              <a:rPr lang="en-US" sz="2000" b="1" u="sng" dirty="0">
                <a:latin typeface="Open Sans"/>
              </a:rPr>
              <a:t>Where will you get long-term financing to pay for the investment?</a:t>
            </a:r>
          </a:p>
          <a:p>
            <a:pPr>
              <a:lnSpc>
                <a:spcPct val="100000"/>
              </a:lnSpc>
            </a:pPr>
            <a:r>
              <a:rPr lang="en-US" sz="2000" dirty="0">
                <a:latin typeface="Open Sans"/>
              </a:rPr>
              <a:t>Two options: Own capital (also called equity), or/and borrow capital</a:t>
            </a:r>
          </a:p>
          <a:p>
            <a:pPr>
              <a:lnSpc>
                <a:spcPct val="100000"/>
              </a:lnSpc>
            </a:pPr>
            <a:r>
              <a:rPr lang="en-US" sz="2000" b="1" dirty="0">
                <a:latin typeface="Open Sans"/>
              </a:rPr>
              <a:t>CAPITAL STRUCTURE:</a:t>
            </a:r>
            <a:r>
              <a:rPr lang="en-US" sz="2000" dirty="0">
                <a:latin typeface="Open Sans"/>
              </a:rPr>
              <a:t> the specific mixture of the long-term debt and equity.</a:t>
            </a:r>
          </a:p>
          <a:p>
            <a:pPr>
              <a:lnSpc>
                <a:spcPct val="100000"/>
              </a:lnSpc>
            </a:pPr>
            <a:r>
              <a:rPr lang="en-US" sz="2000" dirty="0">
                <a:latin typeface="Open Sans"/>
              </a:rPr>
              <a:t>Two concerns: </a:t>
            </a:r>
          </a:p>
          <a:p>
            <a:pPr lvl="2">
              <a:lnSpc>
                <a:spcPct val="100000"/>
              </a:lnSpc>
            </a:pPr>
            <a:r>
              <a:rPr lang="en-US" dirty="0">
                <a:latin typeface="Open Sans"/>
              </a:rPr>
              <a:t>How much should the firm borrow?</a:t>
            </a:r>
          </a:p>
          <a:p>
            <a:pPr lvl="2">
              <a:lnSpc>
                <a:spcPct val="100000"/>
              </a:lnSpc>
            </a:pPr>
            <a:r>
              <a:rPr lang="en-US" dirty="0">
                <a:latin typeface="Open Sans"/>
              </a:rPr>
              <a:t>What are the least expensive sources of funds for the firm?</a:t>
            </a:r>
          </a:p>
        </p:txBody>
      </p:sp>
      <p:sp>
        <p:nvSpPr>
          <p:cNvPr id="10" name="Oval 9">
            <a:extLst>
              <a:ext uri="{FF2B5EF4-FFF2-40B4-BE49-F238E27FC236}">
                <a16:creationId xmlns:a16="http://schemas.microsoft.com/office/drawing/2014/main" id="{3543E151-FA2B-4743-BBFE-09421E14F481}"/>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0_13_52_42" descr="Volume with solid fill">
            <a:hlinkClick r:id="" action="ppaction://media"/>
            <a:extLst>
              <a:ext uri="{FF2B5EF4-FFF2-40B4-BE49-F238E27FC236}">
                <a16:creationId xmlns:a16="http://schemas.microsoft.com/office/drawing/2014/main" id="{181EF1BA-BE83-C9D3-5D8B-AC459A13B63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259009" y="829995"/>
            <a:ext cx="691588" cy="691588"/>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Sources of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2072820"/>
            <a:ext cx="10515600" cy="4351338"/>
          </a:xfrm>
        </p:spPr>
        <p:txBody>
          <a:bodyPr vert="horz" lIns="91440" tIns="45720" rIns="91440" bIns="45720" rtlCol="0" anchor="t">
            <a:normAutofit/>
          </a:bodyPr>
          <a:lstStyle/>
          <a:p>
            <a:pPr marL="0" indent="0">
              <a:lnSpc>
                <a:spcPct val="100000"/>
              </a:lnSpc>
              <a:buNone/>
            </a:pPr>
            <a:r>
              <a:rPr lang="en-US" sz="2000">
                <a:latin typeface="Open Sans"/>
              </a:rPr>
              <a:t>There are two </a:t>
            </a:r>
            <a:r>
              <a:rPr lang="en-US" sz="2000" b="1">
                <a:latin typeface="Open Sans"/>
              </a:rPr>
              <a:t>SOURCES OF FINANCE</a:t>
            </a:r>
            <a:r>
              <a:rPr lang="en-US" sz="2000">
                <a:latin typeface="Open Sans"/>
              </a:rPr>
              <a:t>:</a:t>
            </a:r>
            <a:endParaRPr lang="en-US" sz="2000">
              <a:cs typeface="Calibri"/>
            </a:endParaRPr>
          </a:p>
          <a:p>
            <a:pPr lvl="1">
              <a:lnSpc>
                <a:spcPct val="100000"/>
              </a:lnSpc>
            </a:pPr>
            <a:endParaRPr lang="en-US" sz="2000">
              <a:latin typeface="Open Sans"/>
            </a:endParaRPr>
          </a:p>
          <a:p>
            <a:pPr lvl="1">
              <a:lnSpc>
                <a:spcPct val="100000"/>
              </a:lnSpc>
            </a:pPr>
            <a:r>
              <a:rPr lang="en-US" sz="2000" b="1">
                <a:latin typeface="Open Sans"/>
              </a:rPr>
              <a:t>EQUITY</a:t>
            </a:r>
          </a:p>
          <a:p>
            <a:pPr lvl="1">
              <a:lnSpc>
                <a:spcPct val="100000"/>
              </a:lnSpc>
            </a:pPr>
            <a:r>
              <a:rPr lang="en-US" sz="2000" b="1">
                <a:latin typeface="Open Sans"/>
              </a:rPr>
              <a:t>DEBT FINANCING</a:t>
            </a:r>
          </a:p>
          <a:p>
            <a:pPr>
              <a:lnSpc>
                <a:spcPct val="100000"/>
              </a:lnSpc>
            </a:pPr>
            <a:endParaRPr lang="en-GB" sz="2000">
              <a:latin typeface="Open Sans"/>
            </a:endParaRPr>
          </a:p>
        </p:txBody>
      </p:sp>
      <p:pic>
        <p:nvPicPr>
          <p:cNvPr id="7" name="Google Shape;122;p5">
            <a:extLst>
              <a:ext uri="{FF2B5EF4-FFF2-40B4-BE49-F238E27FC236}">
                <a16:creationId xmlns:a16="http://schemas.microsoft.com/office/drawing/2014/main" id="{9D940970-CBD1-4E34-B5D7-B6003B68A545}"/>
              </a:ext>
            </a:extLst>
          </p:cNvPr>
          <p:cNvPicPr preferRelativeResize="0"/>
          <p:nvPr/>
        </p:nvPicPr>
        <p:blipFill rotWithShape="1">
          <a:blip r:embed="rId6">
            <a:alphaModFix/>
          </a:blip>
          <a:srcRect/>
          <a:stretch/>
        </p:blipFill>
        <p:spPr>
          <a:xfrm>
            <a:off x="5931573" y="2132004"/>
            <a:ext cx="5373212" cy="3693988"/>
          </a:xfrm>
          <a:prstGeom prst="rect">
            <a:avLst/>
          </a:prstGeom>
          <a:noFill/>
          <a:ln>
            <a:noFill/>
          </a:ln>
        </p:spPr>
      </p:pic>
      <p:sp>
        <p:nvSpPr>
          <p:cNvPr id="11" name="Oval 10">
            <a:extLst>
              <a:ext uri="{FF2B5EF4-FFF2-40B4-BE49-F238E27FC236}">
                <a16:creationId xmlns:a16="http://schemas.microsoft.com/office/drawing/2014/main" id="{2A16A0E2-B226-044F-AD89-7CCFDEE14CE7}"/>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1_11_16_23" descr="Volume with solid fill">
            <a:hlinkClick r:id="" action="ppaction://media"/>
            <a:extLst>
              <a:ext uri="{FF2B5EF4-FFF2-40B4-BE49-F238E27FC236}">
                <a16:creationId xmlns:a16="http://schemas.microsoft.com/office/drawing/2014/main" id="{ED556EE5-3353-2087-50EE-EE0C4ADE020D}"/>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278890" y="827386"/>
            <a:ext cx="728600" cy="728600"/>
          </a:xfrm>
          <a:prstGeom prst="rect">
            <a:avLst/>
          </a:prstGeom>
        </p:spPr>
      </p:pic>
    </p:spTree>
    <p:extLst>
      <p:ext uri="{BB962C8B-B14F-4D97-AF65-F5344CB8AC3E}">
        <p14:creationId xmlns:p14="http://schemas.microsoft.com/office/powerpoint/2010/main" val="2416325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Sources of Finance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48505"/>
            <a:ext cx="10466585" cy="4351338"/>
          </a:xfrm>
        </p:spPr>
        <p:txBody>
          <a:bodyPr vert="horz" lIns="91440" tIns="45720" rIns="91440" bIns="45720" rtlCol="0" anchor="t">
            <a:normAutofit/>
          </a:bodyPr>
          <a:lstStyle/>
          <a:p>
            <a:pPr marL="0" indent="0">
              <a:lnSpc>
                <a:spcPct val="100000"/>
              </a:lnSpc>
              <a:buNone/>
            </a:pPr>
            <a:r>
              <a:rPr lang="en-US" sz="2000" b="1">
                <a:latin typeface="Open Sans"/>
              </a:rPr>
              <a:t>EQUITY</a:t>
            </a:r>
            <a:endParaRPr lang="en-US" sz="2000">
              <a:cs typeface="Calibri"/>
            </a:endParaRPr>
          </a:p>
          <a:p>
            <a:pPr>
              <a:lnSpc>
                <a:spcPct val="100000"/>
              </a:lnSpc>
            </a:pPr>
            <a:r>
              <a:rPr lang="en-US" sz="2000">
                <a:latin typeface="Open Sans"/>
              </a:rPr>
              <a:t>Ordinary shares / Common stock</a:t>
            </a:r>
          </a:p>
          <a:p>
            <a:pPr>
              <a:lnSpc>
                <a:spcPct val="100000"/>
              </a:lnSpc>
            </a:pPr>
            <a:r>
              <a:rPr lang="en-US" sz="2000">
                <a:latin typeface="Open Sans"/>
              </a:rPr>
              <a:t>Claim on residual flow of the firm</a:t>
            </a:r>
          </a:p>
          <a:p>
            <a:pPr>
              <a:lnSpc>
                <a:spcPct val="100000"/>
              </a:lnSpc>
            </a:pPr>
            <a:r>
              <a:rPr lang="en-US" sz="2000">
                <a:latin typeface="Open Sans"/>
              </a:rPr>
              <a:t>Equity shareholders are the owners</a:t>
            </a:r>
          </a:p>
          <a:p>
            <a:pPr>
              <a:lnSpc>
                <a:spcPct val="100000"/>
              </a:lnSpc>
            </a:pPr>
            <a:r>
              <a:rPr lang="en-US" sz="2000">
                <a:latin typeface="Open Sans"/>
              </a:rPr>
              <a:t>Dividends and capital gains</a:t>
            </a:r>
          </a:p>
          <a:p>
            <a:pPr>
              <a:lnSpc>
                <a:spcPct val="100000"/>
              </a:lnSpc>
            </a:pPr>
            <a:r>
              <a:rPr lang="en-US" sz="2000">
                <a:latin typeface="Open Sans"/>
              </a:rPr>
              <a:t>Equity holders take risks</a:t>
            </a:r>
          </a:p>
          <a:p>
            <a:pPr>
              <a:lnSpc>
                <a:spcPct val="100000"/>
              </a:lnSpc>
            </a:pPr>
            <a:r>
              <a:rPr lang="en-US" sz="2000">
                <a:latin typeface="Open Sans"/>
              </a:rPr>
              <a:t>Equity capital is expensive</a:t>
            </a:r>
            <a:endParaRPr lang="en-GB" sz="2000">
              <a:latin typeface="Open Sans"/>
            </a:endParaRPr>
          </a:p>
        </p:txBody>
      </p:sp>
      <p:sp>
        <p:nvSpPr>
          <p:cNvPr id="7" name="Content Placeholder 3">
            <a:extLst>
              <a:ext uri="{FF2B5EF4-FFF2-40B4-BE49-F238E27FC236}">
                <a16:creationId xmlns:a16="http://schemas.microsoft.com/office/drawing/2014/main" id="{543FC389-6BCC-47B2-BC02-5F57529C5EF2}"/>
              </a:ext>
            </a:extLst>
          </p:cNvPr>
          <p:cNvSpPr txBox="1">
            <a:spLocks/>
          </p:cNvSpPr>
          <p:nvPr/>
        </p:nvSpPr>
        <p:spPr>
          <a:xfrm>
            <a:off x="6204494" y="1948505"/>
            <a:ext cx="51002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a:latin typeface="Open Sans"/>
                <a:cs typeface="Calibri"/>
              </a:rPr>
              <a:t>EQUITY</a:t>
            </a:r>
            <a:r>
              <a:rPr lang="en-US" sz="2000" b="1">
                <a:latin typeface="Open Sans"/>
              </a:rPr>
              <a:t> ISSUES</a:t>
            </a:r>
            <a:endParaRPr lang="en-US" sz="2000">
              <a:cs typeface="Calibri"/>
            </a:endParaRPr>
          </a:p>
          <a:p>
            <a:pPr>
              <a:lnSpc>
                <a:spcPct val="100000"/>
              </a:lnSpc>
            </a:pPr>
            <a:r>
              <a:rPr lang="en-US" sz="2000">
                <a:latin typeface="Open Sans"/>
              </a:rPr>
              <a:t>Equity is seen by lenders as a sign of strong sponsor commitment</a:t>
            </a:r>
          </a:p>
          <a:p>
            <a:pPr>
              <a:lnSpc>
                <a:spcPct val="100000"/>
              </a:lnSpc>
            </a:pPr>
            <a:r>
              <a:rPr lang="en-US" sz="2000">
                <a:latin typeface="Open Sans"/>
              </a:rPr>
              <a:t>Higher equity means less risks for lenders, reducing the cost of borrowing</a:t>
            </a:r>
          </a:p>
          <a:p>
            <a:pPr>
              <a:lnSpc>
                <a:spcPct val="100000"/>
              </a:lnSpc>
            </a:pPr>
            <a:r>
              <a:rPr lang="en-US" sz="2000">
                <a:latin typeface="Open Sans"/>
              </a:rPr>
              <a:t>Amount and timing of contributions</a:t>
            </a:r>
          </a:p>
          <a:p>
            <a:pPr>
              <a:lnSpc>
                <a:spcPct val="100000"/>
              </a:lnSpc>
            </a:pPr>
            <a:endParaRPr lang="en-GB" sz="2000">
              <a:latin typeface="Open Sans"/>
            </a:endParaRPr>
          </a:p>
        </p:txBody>
      </p:sp>
      <p:sp>
        <p:nvSpPr>
          <p:cNvPr id="11" name="Oval 10">
            <a:extLst>
              <a:ext uri="{FF2B5EF4-FFF2-40B4-BE49-F238E27FC236}">
                <a16:creationId xmlns:a16="http://schemas.microsoft.com/office/drawing/2014/main" id="{AB252F39-495D-FE4A-85BB-6A28302E7EBA}"/>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6.mp3" descr="Track5_Lecture2_Slide6.mp3">
            <a:hlinkClick r:id="" action="ppaction://media"/>
            <a:extLst>
              <a:ext uri="{FF2B5EF4-FFF2-40B4-BE49-F238E27FC236}">
                <a16:creationId xmlns:a16="http://schemas.microsoft.com/office/drawing/2014/main" id="{F2D33191-A75B-AC4C-8DC0-0C003F489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7629" y="776874"/>
            <a:ext cx="812800" cy="812800"/>
          </a:xfrm>
          <a:prstGeom prst="rect">
            <a:avLst/>
          </a:prstGeom>
        </p:spPr>
      </p:pic>
    </p:spTree>
    <p:extLst>
      <p:ext uri="{BB962C8B-B14F-4D97-AF65-F5344CB8AC3E}">
        <p14:creationId xmlns:p14="http://schemas.microsoft.com/office/powerpoint/2010/main" val="2141982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sunburst chart&#10;&#10;Description automatically generated">
            <a:extLst>
              <a:ext uri="{FF2B5EF4-FFF2-40B4-BE49-F238E27FC236}">
                <a16:creationId xmlns:a16="http://schemas.microsoft.com/office/drawing/2014/main" id="{AD0A4AB0-3400-48B1-B711-3B69CDB99B48}"/>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Sources of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Starting a Business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4774707" cy="4351338"/>
          </a:xfrm>
        </p:spPr>
        <p:txBody>
          <a:bodyPr vert="horz" lIns="91440" tIns="45720" rIns="91440" bIns="45720" rtlCol="0" anchor="t">
            <a:normAutofit/>
          </a:bodyPr>
          <a:lstStyle/>
          <a:p>
            <a:pPr marL="0" indent="0">
              <a:lnSpc>
                <a:spcPct val="100000"/>
              </a:lnSpc>
              <a:buNone/>
            </a:pPr>
            <a:r>
              <a:rPr lang="en-US" sz="2000" b="1">
                <a:latin typeface="Open Sans"/>
              </a:rPr>
              <a:t>DEBT</a:t>
            </a:r>
            <a:endParaRPr lang="en-US" sz="2000">
              <a:cs typeface="Calibri"/>
            </a:endParaRPr>
          </a:p>
          <a:p>
            <a:pPr>
              <a:lnSpc>
                <a:spcPct val="100000"/>
              </a:lnSpc>
            </a:pPr>
            <a:r>
              <a:rPr lang="en-US" sz="2000">
                <a:latin typeface="Open Sans"/>
              </a:rPr>
              <a:t>Lenders / Creditors</a:t>
            </a:r>
          </a:p>
          <a:p>
            <a:pPr>
              <a:lnSpc>
                <a:spcPct val="100000"/>
              </a:lnSpc>
            </a:pPr>
            <a:r>
              <a:rPr lang="en-US" sz="2000">
                <a:latin typeface="Open Sans"/>
              </a:rPr>
              <a:t>No ownership</a:t>
            </a:r>
          </a:p>
          <a:p>
            <a:pPr>
              <a:lnSpc>
                <a:spcPct val="100000"/>
              </a:lnSpc>
            </a:pPr>
            <a:r>
              <a:rPr lang="en-US" sz="2000">
                <a:latin typeface="Open Sans"/>
              </a:rPr>
              <a:t>First claim to the firm’s cash flow</a:t>
            </a:r>
          </a:p>
          <a:p>
            <a:pPr>
              <a:lnSpc>
                <a:spcPct val="100000"/>
              </a:lnSpc>
            </a:pPr>
            <a:r>
              <a:rPr lang="en-US" sz="2000">
                <a:latin typeface="Open Sans"/>
              </a:rPr>
              <a:t>To be returned at an agreed cost (interest) and time period (maturity)</a:t>
            </a:r>
          </a:p>
          <a:p>
            <a:pPr>
              <a:lnSpc>
                <a:spcPct val="100000"/>
              </a:lnSpc>
            </a:pPr>
            <a:r>
              <a:rPr lang="en-US" sz="2000">
                <a:latin typeface="Open Sans"/>
              </a:rPr>
              <a:t>Less expensive than equity capital</a:t>
            </a:r>
          </a:p>
          <a:p>
            <a:pPr>
              <a:lnSpc>
                <a:spcPct val="100000"/>
              </a:lnSpc>
            </a:pPr>
            <a:endParaRPr lang="en-GB" sz="2000">
              <a:latin typeface="Open Sans"/>
            </a:endParaRPr>
          </a:p>
        </p:txBody>
      </p:sp>
      <p:sp>
        <p:nvSpPr>
          <p:cNvPr id="10" name="Oval 9">
            <a:extLst>
              <a:ext uri="{FF2B5EF4-FFF2-40B4-BE49-F238E27FC236}">
                <a16:creationId xmlns:a16="http://schemas.microsoft.com/office/drawing/2014/main" id="{7629F8CB-94D7-6A4C-B828-BBB37473C76F}"/>
              </a:ext>
            </a:extLst>
          </p:cNvPr>
          <p:cNvSpPr/>
          <p:nvPr/>
        </p:nvSpPr>
        <p:spPr>
          <a:xfrm>
            <a:off x="713136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1_11_25_8" descr="Volume with solid fill">
            <a:hlinkClick r:id="" action="ppaction://media"/>
            <a:extLst>
              <a:ext uri="{FF2B5EF4-FFF2-40B4-BE49-F238E27FC236}">
                <a16:creationId xmlns:a16="http://schemas.microsoft.com/office/drawing/2014/main" id="{871382DB-FB99-3712-56A8-EB26C87E8B1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268188" y="829605"/>
            <a:ext cx="724162" cy="724162"/>
          </a:xfrm>
          <a:prstGeom prst="rect">
            <a:avLst/>
          </a:prstGeom>
        </p:spPr>
      </p:pic>
    </p:spTree>
    <p:extLst>
      <p:ext uri="{BB962C8B-B14F-4D97-AF65-F5344CB8AC3E}">
        <p14:creationId xmlns:p14="http://schemas.microsoft.com/office/powerpoint/2010/main" val="3783120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C9C92-D7C1-4D95-80B7-059032722FA2}"/>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Sources of Equity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162783"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67544"/>
            <a:ext cx="10383644" cy="4351338"/>
          </a:xfrm>
        </p:spPr>
        <p:txBody>
          <a:bodyPr vert="horz" lIns="91440" tIns="45720" rIns="91440" bIns="45720" rtlCol="0" anchor="t">
            <a:normAutofit/>
          </a:bodyPr>
          <a:lstStyle/>
          <a:p>
            <a:pPr>
              <a:lnSpc>
                <a:spcPct val="100000"/>
              </a:lnSpc>
            </a:pPr>
            <a:r>
              <a:rPr lang="en-US" sz="2000">
                <a:latin typeface="Open Sans"/>
              </a:rPr>
              <a:t>Sponsors' own capital</a:t>
            </a:r>
            <a:endParaRPr lang="en-US" sz="2000">
              <a:cs typeface="Calibri"/>
            </a:endParaRPr>
          </a:p>
          <a:p>
            <a:pPr>
              <a:lnSpc>
                <a:spcPct val="100000"/>
              </a:lnSpc>
            </a:pPr>
            <a:r>
              <a:rPr lang="en-US" sz="2000">
                <a:latin typeface="Open Sans"/>
              </a:rPr>
              <a:t>Local banks</a:t>
            </a:r>
          </a:p>
          <a:p>
            <a:pPr>
              <a:lnSpc>
                <a:spcPct val="100000"/>
              </a:lnSpc>
            </a:pPr>
            <a:r>
              <a:rPr lang="en-US" sz="2000">
                <a:latin typeface="Open Sans"/>
              </a:rPr>
              <a:t>Certain investment funds</a:t>
            </a:r>
          </a:p>
          <a:p>
            <a:pPr>
              <a:lnSpc>
                <a:spcPct val="100000"/>
              </a:lnSpc>
            </a:pPr>
            <a:r>
              <a:rPr lang="en-US" sz="2000">
                <a:latin typeface="Open Sans"/>
              </a:rPr>
              <a:t>Multilateral institutions</a:t>
            </a:r>
          </a:p>
          <a:p>
            <a:pPr>
              <a:lnSpc>
                <a:spcPct val="100000"/>
              </a:lnSpc>
            </a:pPr>
            <a:r>
              <a:rPr lang="en-US" sz="2000">
                <a:latin typeface="Open Sans"/>
              </a:rPr>
              <a:t>Foreign and domestic institutional investors</a:t>
            </a:r>
          </a:p>
          <a:p>
            <a:pPr>
              <a:lnSpc>
                <a:spcPct val="100000"/>
              </a:lnSpc>
            </a:pPr>
            <a:r>
              <a:rPr lang="en-US" sz="2000">
                <a:latin typeface="Open Sans"/>
              </a:rPr>
              <a:t>Local and international equity markets</a:t>
            </a:r>
          </a:p>
          <a:p>
            <a:pPr>
              <a:lnSpc>
                <a:spcPct val="100000"/>
              </a:lnSpc>
            </a:pPr>
            <a:endParaRPr lang="en-GB" sz="2000">
              <a:latin typeface="Open Sans"/>
            </a:endParaRPr>
          </a:p>
        </p:txBody>
      </p:sp>
      <p:sp>
        <p:nvSpPr>
          <p:cNvPr id="7" name="Oval 6">
            <a:extLst>
              <a:ext uri="{FF2B5EF4-FFF2-40B4-BE49-F238E27FC236}">
                <a16:creationId xmlns:a16="http://schemas.microsoft.com/office/drawing/2014/main" id="{1C4DE6E6-1BD0-E141-AC7D-D18A47BB7C08}"/>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2_Slide8.mp3" descr="Track5_Lecture2_Slide8.mp3">
            <a:hlinkClick r:id="" action="ppaction://media"/>
            <a:extLst>
              <a:ext uri="{FF2B5EF4-FFF2-40B4-BE49-F238E27FC236}">
                <a16:creationId xmlns:a16="http://schemas.microsoft.com/office/drawing/2014/main" id="{EEAF4E51-E965-3F4D-AE50-3718957CA58B}"/>
              </a:ext>
            </a:extLst>
          </p:cNvPr>
          <p:cNvPicPr>
            <a:picLocks noChangeAspect="1"/>
          </p:cNvPicPr>
          <p:nvPr>
            <a:audioFile r:link="rId1"/>
            <p:extLst>
              <p:ext uri="{DAA4B4D4-6D71-4841-9C94-3DE7FCFB9230}">
                <p14:media xmlns:p14="http://schemas.microsoft.com/office/powerpoint/2010/main" r:embed="rId2">
                  <p14:trim end="4979"/>
                </p14:media>
              </p:ext>
            </p:extLst>
          </p:nvPr>
        </p:nvPicPr>
        <p:blipFill>
          <a:blip r:embed="rId6"/>
          <a:stretch>
            <a:fillRect/>
          </a:stretch>
        </p:blipFill>
        <p:spPr>
          <a:xfrm>
            <a:off x="8980981" y="79932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Sources of Debt Financing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20453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Equity and Debt Financing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86094"/>
            <a:ext cx="10383644" cy="4351338"/>
          </a:xfrm>
        </p:spPr>
        <p:txBody>
          <a:bodyPr vert="horz" lIns="91440" tIns="45720" rIns="91440" bIns="45720" rtlCol="0" anchor="t">
            <a:normAutofit/>
          </a:bodyPr>
          <a:lstStyle/>
          <a:p>
            <a:pPr>
              <a:lnSpc>
                <a:spcPct val="100000"/>
              </a:lnSpc>
            </a:pPr>
            <a:r>
              <a:rPr lang="en-US" sz="2000" dirty="0">
                <a:solidFill>
                  <a:srgbClr val="000000"/>
                </a:solidFill>
                <a:latin typeface="Open Sans"/>
              </a:rPr>
              <a:t>Local banks</a:t>
            </a:r>
            <a:endParaRPr lang="en-US" sz="2000" dirty="0">
              <a:cs typeface="Calibri"/>
            </a:endParaRPr>
          </a:p>
          <a:p>
            <a:pPr>
              <a:lnSpc>
                <a:spcPct val="100000"/>
              </a:lnSpc>
            </a:pPr>
            <a:r>
              <a:rPr lang="en-US" sz="2000" dirty="0">
                <a:solidFill>
                  <a:srgbClr val="000000"/>
                </a:solidFill>
                <a:latin typeface="Open Sans"/>
              </a:rPr>
              <a:t>Local as well as international bond markets</a:t>
            </a:r>
          </a:p>
          <a:p>
            <a:pPr>
              <a:lnSpc>
                <a:spcPct val="100000"/>
              </a:lnSpc>
            </a:pPr>
            <a:r>
              <a:rPr lang="en-US" sz="2000" dirty="0">
                <a:solidFill>
                  <a:srgbClr val="000000"/>
                </a:solidFill>
                <a:latin typeface="Open Sans"/>
              </a:rPr>
              <a:t>International commercial banks</a:t>
            </a:r>
          </a:p>
          <a:p>
            <a:pPr>
              <a:lnSpc>
                <a:spcPct val="100000"/>
              </a:lnSpc>
            </a:pPr>
            <a:r>
              <a:rPr lang="en-US" sz="2000" dirty="0">
                <a:solidFill>
                  <a:srgbClr val="000000"/>
                </a:solidFill>
                <a:latin typeface="Open Sans"/>
              </a:rPr>
              <a:t>Multilateral finance institutions</a:t>
            </a:r>
          </a:p>
          <a:p>
            <a:pPr>
              <a:lnSpc>
                <a:spcPct val="100000"/>
              </a:lnSpc>
            </a:pPr>
            <a:r>
              <a:rPr lang="en-US" sz="2000" dirty="0">
                <a:solidFill>
                  <a:srgbClr val="000000"/>
                </a:solidFill>
                <a:latin typeface="Open Sans"/>
              </a:rPr>
              <a:t>Specialized energy and infrastructure funds</a:t>
            </a:r>
          </a:p>
          <a:p>
            <a:pPr>
              <a:lnSpc>
                <a:spcPct val="100000"/>
              </a:lnSpc>
            </a:pPr>
            <a:r>
              <a:rPr lang="en-US" sz="2000" dirty="0">
                <a:solidFill>
                  <a:srgbClr val="000000"/>
                </a:solidFill>
                <a:latin typeface="Open Sans"/>
              </a:rPr>
              <a:t>Institutional investors (pension funds, insurance companies, mutual funds)</a:t>
            </a:r>
          </a:p>
          <a:p>
            <a:pPr>
              <a:lnSpc>
                <a:spcPct val="100000"/>
              </a:lnSpc>
            </a:pPr>
            <a:r>
              <a:rPr lang="en-US" sz="2000" dirty="0">
                <a:solidFill>
                  <a:srgbClr val="000000"/>
                </a:solidFill>
                <a:latin typeface="Open Sans"/>
              </a:rPr>
              <a:t>Government-guaranteed official loans from multilateral institutions, regional banks, bilateral agencies</a:t>
            </a:r>
          </a:p>
          <a:p>
            <a:pPr>
              <a:lnSpc>
                <a:spcPct val="100000"/>
              </a:lnSpc>
            </a:pPr>
            <a:endParaRPr lang="en-GB" sz="2000" dirty="0">
              <a:solidFill>
                <a:srgbClr val="000000"/>
              </a:solidFill>
              <a:latin typeface="Open Sans"/>
            </a:endParaRPr>
          </a:p>
        </p:txBody>
      </p:sp>
      <p:sp>
        <p:nvSpPr>
          <p:cNvPr id="7" name="Oval 6">
            <a:extLst>
              <a:ext uri="{FF2B5EF4-FFF2-40B4-BE49-F238E27FC236}">
                <a16:creationId xmlns:a16="http://schemas.microsoft.com/office/drawing/2014/main" id="{4853F7B6-7A52-094E-B6FE-F9CA913E53A7}"/>
              </a:ext>
            </a:extLst>
          </p:cNvPr>
          <p:cNvSpPr/>
          <p:nvPr/>
        </p:nvSpPr>
        <p:spPr>
          <a:xfrm>
            <a:off x="8909616" y="7255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2_Slide9.mp3" descr="Track5_Lecture2_Slide9.mp3">
            <a:hlinkClick r:id="" action="ppaction://media"/>
            <a:extLst>
              <a:ext uri="{FF2B5EF4-FFF2-40B4-BE49-F238E27FC236}">
                <a16:creationId xmlns:a16="http://schemas.microsoft.com/office/drawing/2014/main" id="{64E456D0-D875-B949-9D7D-A6860FA4B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0981" y="791670"/>
            <a:ext cx="812800" cy="812800"/>
          </a:xfrm>
          <a:prstGeom prst="rect">
            <a:avLst/>
          </a:prstGeom>
        </p:spPr>
      </p:pic>
    </p:spTree>
    <p:extLst>
      <p:ext uri="{BB962C8B-B14F-4D97-AF65-F5344CB8AC3E}">
        <p14:creationId xmlns:p14="http://schemas.microsoft.com/office/powerpoint/2010/main" val="14349126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4706FE-FBAF-499E-9AE0-1013ED235F4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902</TotalTime>
  <Words>5599</Words>
  <Application>Microsoft Office PowerPoint</Application>
  <PresentationFormat>Widescreen</PresentationFormat>
  <Paragraphs>391</Paragraphs>
  <Slides>23</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Naomi Tan</cp:lastModifiedBy>
  <cp:revision>74</cp:revision>
  <dcterms:created xsi:type="dcterms:W3CDTF">2021-02-10T16:48:02Z</dcterms:created>
  <dcterms:modified xsi:type="dcterms:W3CDTF">2022-08-29T11:36:15Z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