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1"/>
  </p:notesMasterIdLst>
  <p:sldIdLst>
    <p:sldId id="256" r:id="rId5"/>
    <p:sldId id="257" r:id="rId6"/>
    <p:sldId id="263" r:id="rId7"/>
    <p:sldId id="264" r:id="rId8"/>
    <p:sldId id="265" r:id="rId9"/>
    <p:sldId id="266" r:id="rId10"/>
    <p:sldId id="267" r:id="rId11"/>
    <p:sldId id="283" r:id="rId12"/>
    <p:sldId id="272" r:id="rId13"/>
    <p:sldId id="271" r:id="rId14"/>
    <p:sldId id="270" r:id="rId15"/>
    <p:sldId id="269" r:id="rId16"/>
    <p:sldId id="268" r:id="rId17"/>
    <p:sldId id="284" r:id="rId18"/>
    <p:sldId id="289" r:id="rId19"/>
    <p:sldId id="290" r:id="rId20"/>
    <p:sldId id="291" r:id="rId21"/>
    <p:sldId id="292" r:id="rId22"/>
    <p:sldId id="293" r:id="rId23"/>
    <p:sldId id="282" r:id="rId24"/>
    <p:sldId id="281" r:id="rId25"/>
    <p:sldId id="280" r:id="rId26"/>
    <p:sldId id="279" r:id="rId27"/>
    <p:sldId id="278" r:id="rId28"/>
    <p:sldId id="286" r:id="rId29"/>
    <p:sldId id="28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Oir9nyPT8nRObU8HAIhyDQ==" hashData="1fpa7VcJLzvaiIpveszmwf/152wuXus1AQKZCfnrDO493H6/OpF0Lg3uKP8W/eK/Puqbk3TAFQrxRSTt9zkIfQ=="/>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55" autoAdjust="0"/>
    <p:restoredTop sz="85509" autoAdjust="0"/>
  </p:normalViewPr>
  <p:slideViewPr>
    <p:cSldViewPr snapToGrid="0">
      <p:cViewPr varScale="1">
        <p:scale>
          <a:sx n="95" d="100"/>
          <a:sy n="95" d="100"/>
        </p:scale>
        <p:origin x="1578"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lington, Lucy" userId="0c3dcd08-4988-403f-8eba-f42e59c87b71" providerId="ADAL" clId="{B001DA51-B748-4578-B5DB-9517535067F5}"/>
    <pc:docChg chg="custSel modSld">
      <pc:chgData name="Allington, Lucy" userId="0c3dcd08-4988-403f-8eba-f42e59c87b71" providerId="ADAL" clId="{B001DA51-B748-4578-B5DB-9517535067F5}" dt="2021-03-24T11:58:08.965" v="39" actId="20577"/>
      <pc:docMkLst>
        <pc:docMk/>
      </pc:docMkLst>
      <pc:sldChg chg="modSp mod">
        <pc:chgData name="Allington, Lucy" userId="0c3dcd08-4988-403f-8eba-f42e59c87b71" providerId="ADAL" clId="{B001DA51-B748-4578-B5DB-9517535067F5}" dt="2021-03-24T11:58:08.965" v="39" actId="20577"/>
        <pc:sldMkLst>
          <pc:docMk/>
          <pc:sldMk cId="2559802330" sldId="256"/>
        </pc:sldMkLst>
        <pc:spChg chg="mod">
          <ac:chgData name="Allington, Lucy" userId="0c3dcd08-4988-403f-8eba-f42e59c87b71" providerId="ADAL" clId="{B001DA51-B748-4578-B5DB-9517535067F5}" dt="2021-03-24T11:58:08.965" v="39" actId="20577"/>
          <ac:spMkLst>
            <pc:docMk/>
            <pc:sldMk cId="2559802330" sldId="256"/>
            <ac:spMk id="6" creationId="{99DEA05E-3DE2-714D-9D7C-D14D82DB9D79}"/>
          </ac:spMkLst>
        </pc:spChg>
      </pc:sldChg>
      <pc:sldChg chg="modSp mod">
        <pc:chgData name="Allington, Lucy" userId="0c3dcd08-4988-403f-8eba-f42e59c87b71" providerId="ADAL" clId="{B001DA51-B748-4578-B5DB-9517535067F5}" dt="2021-03-24T11:47:45.038" v="3" actId="20577"/>
        <pc:sldMkLst>
          <pc:docMk/>
          <pc:sldMk cId="348628638" sldId="263"/>
        </pc:sldMkLst>
        <pc:spChg chg="mod">
          <ac:chgData name="Allington, Lucy" userId="0c3dcd08-4988-403f-8eba-f42e59c87b71" providerId="ADAL" clId="{B001DA51-B748-4578-B5DB-9517535067F5}" dt="2021-03-24T11:47:45.038" v="3" actId="20577"/>
          <ac:spMkLst>
            <pc:docMk/>
            <pc:sldMk cId="348628638" sldId="263"/>
            <ac:spMk id="12" creationId="{6E3B38D3-F381-6241-BDAC-66BC8B5F698F}"/>
          </ac:spMkLst>
        </pc:spChg>
      </pc:sldChg>
      <pc:sldChg chg="addSp delSp modSp mod">
        <pc:chgData name="Allington, Lucy" userId="0c3dcd08-4988-403f-8eba-f42e59c87b71" providerId="ADAL" clId="{B001DA51-B748-4578-B5DB-9517535067F5}" dt="2021-03-24T11:47:57.099" v="5"/>
        <pc:sldMkLst>
          <pc:docMk/>
          <pc:sldMk cId="2708744156" sldId="264"/>
        </pc:sldMkLst>
        <pc:spChg chg="del">
          <ac:chgData name="Allington, Lucy" userId="0c3dcd08-4988-403f-8eba-f42e59c87b71" providerId="ADAL" clId="{B001DA51-B748-4578-B5DB-9517535067F5}" dt="2021-03-24T11:47:56.163" v="4" actId="478"/>
          <ac:spMkLst>
            <pc:docMk/>
            <pc:sldMk cId="2708744156" sldId="264"/>
            <ac:spMk id="12" creationId="{F655321F-A391-1141-B0F4-0E727D938566}"/>
          </ac:spMkLst>
        </pc:spChg>
        <pc:spChg chg="add mod">
          <ac:chgData name="Allington, Lucy" userId="0c3dcd08-4988-403f-8eba-f42e59c87b71" providerId="ADAL" clId="{B001DA51-B748-4578-B5DB-9517535067F5}" dt="2021-03-24T11:47:57.099" v="5"/>
          <ac:spMkLst>
            <pc:docMk/>
            <pc:sldMk cId="2708744156" sldId="264"/>
            <ac:spMk id="13" creationId="{9006C9FA-5A52-4BA5-9B29-D14A7B9ADD2C}"/>
          </ac:spMkLst>
        </pc:spChg>
      </pc:sldChg>
      <pc:sldChg chg="addSp delSp modSp mod">
        <pc:chgData name="Allington, Lucy" userId="0c3dcd08-4988-403f-8eba-f42e59c87b71" providerId="ADAL" clId="{B001DA51-B748-4578-B5DB-9517535067F5}" dt="2021-03-24T11:48:04.158" v="7"/>
        <pc:sldMkLst>
          <pc:docMk/>
          <pc:sldMk cId="3278782939" sldId="265"/>
        </pc:sldMkLst>
        <pc:spChg chg="del">
          <ac:chgData name="Allington, Lucy" userId="0c3dcd08-4988-403f-8eba-f42e59c87b71" providerId="ADAL" clId="{B001DA51-B748-4578-B5DB-9517535067F5}" dt="2021-03-24T11:48:03.376" v="6" actId="478"/>
          <ac:spMkLst>
            <pc:docMk/>
            <pc:sldMk cId="3278782939" sldId="265"/>
            <ac:spMk id="12" creationId="{B1FB2874-7C5A-EF48-89FA-2DE41EDB12D3}"/>
          </ac:spMkLst>
        </pc:spChg>
        <pc:spChg chg="add mod">
          <ac:chgData name="Allington, Lucy" userId="0c3dcd08-4988-403f-8eba-f42e59c87b71" providerId="ADAL" clId="{B001DA51-B748-4578-B5DB-9517535067F5}" dt="2021-03-24T11:48:04.158" v="7"/>
          <ac:spMkLst>
            <pc:docMk/>
            <pc:sldMk cId="3278782939" sldId="265"/>
            <ac:spMk id="13" creationId="{D8AAB52A-6BAA-47AC-AE67-1830DEA90161}"/>
          </ac:spMkLst>
        </pc:spChg>
      </pc:sldChg>
      <pc:sldChg chg="addSp delSp modSp mod">
        <pc:chgData name="Allington, Lucy" userId="0c3dcd08-4988-403f-8eba-f42e59c87b71" providerId="ADAL" clId="{B001DA51-B748-4578-B5DB-9517535067F5}" dt="2021-03-24T11:48:13.534" v="9"/>
        <pc:sldMkLst>
          <pc:docMk/>
          <pc:sldMk cId="986106943" sldId="266"/>
        </pc:sldMkLst>
        <pc:spChg chg="del">
          <ac:chgData name="Allington, Lucy" userId="0c3dcd08-4988-403f-8eba-f42e59c87b71" providerId="ADAL" clId="{B001DA51-B748-4578-B5DB-9517535067F5}" dt="2021-03-24T11:48:12.739" v="8" actId="478"/>
          <ac:spMkLst>
            <pc:docMk/>
            <pc:sldMk cId="986106943" sldId="266"/>
            <ac:spMk id="4" creationId="{E795793A-BA3E-4D80-B825-B86B9562A549}"/>
          </ac:spMkLst>
        </pc:spChg>
        <pc:spChg chg="add mod">
          <ac:chgData name="Allington, Lucy" userId="0c3dcd08-4988-403f-8eba-f42e59c87b71" providerId="ADAL" clId="{B001DA51-B748-4578-B5DB-9517535067F5}" dt="2021-03-24T11:48:13.534" v="9"/>
          <ac:spMkLst>
            <pc:docMk/>
            <pc:sldMk cId="986106943" sldId="266"/>
            <ac:spMk id="12" creationId="{D5ED12A9-CE73-4F83-A9CB-BBBEC4396A06}"/>
          </ac:spMkLst>
        </pc:spChg>
      </pc:sldChg>
      <pc:sldChg chg="addSp delSp modSp mod">
        <pc:chgData name="Allington, Lucy" userId="0c3dcd08-4988-403f-8eba-f42e59c87b71" providerId="ADAL" clId="{B001DA51-B748-4578-B5DB-9517535067F5}" dt="2021-03-24T11:48:22.236" v="11"/>
        <pc:sldMkLst>
          <pc:docMk/>
          <pc:sldMk cId="174070660" sldId="267"/>
        </pc:sldMkLst>
        <pc:spChg chg="del">
          <ac:chgData name="Allington, Lucy" userId="0c3dcd08-4988-403f-8eba-f42e59c87b71" providerId="ADAL" clId="{B001DA51-B748-4578-B5DB-9517535067F5}" dt="2021-03-24T11:48:21.422" v="10" actId="478"/>
          <ac:spMkLst>
            <pc:docMk/>
            <pc:sldMk cId="174070660" sldId="267"/>
            <ac:spMk id="4" creationId="{B9F677D9-FFE2-47AB-A984-D8F1386A1DDA}"/>
          </ac:spMkLst>
        </pc:spChg>
        <pc:spChg chg="add mod">
          <ac:chgData name="Allington, Lucy" userId="0c3dcd08-4988-403f-8eba-f42e59c87b71" providerId="ADAL" clId="{B001DA51-B748-4578-B5DB-9517535067F5}" dt="2021-03-24T11:48:22.236" v="11"/>
          <ac:spMkLst>
            <pc:docMk/>
            <pc:sldMk cId="174070660" sldId="267"/>
            <ac:spMk id="12" creationId="{585E16E9-A037-4EEF-864E-B16550F0A1B8}"/>
          </ac:spMkLst>
        </pc:spChg>
      </pc:sldChg>
      <pc:sldChg chg="modSp mod">
        <pc:chgData name="Allington, Lucy" userId="0c3dcd08-4988-403f-8eba-f42e59c87b71" providerId="ADAL" clId="{B001DA51-B748-4578-B5DB-9517535067F5}" dt="2021-03-24T11:55:26.348" v="37" actId="113"/>
        <pc:sldMkLst>
          <pc:docMk/>
          <pc:sldMk cId="1732966013" sldId="268"/>
        </pc:sldMkLst>
        <pc:spChg chg="mod">
          <ac:chgData name="Allington, Lucy" userId="0c3dcd08-4988-403f-8eba-f42e59c87b71" providerId="ADAL" clId="{B001DA51-B748-4578-B5DB-9517535067F5}" dt="2021-03-24T11:55:26.348" v="37" actId="113"/>
          <ac:spMkLst>
            <pc:docMk/>
            <pc:sldMk cId="1732966013" sldId="268"/>
            <ac:spMk id="13" creationId="{AFE85073-4313-4FBF-AE8D-9AA112953D43}"/>
          </ac:spMkLst>
        </pc:spChg>
      </pc:sldChg>
      <pc:sldChg chg="addSp delSp modSp mod">
        <pc:chgData name="Allington, Lucy" userId="0c3dcd08-4988-403f-8eba-f42e59c87b71" providerId="ADAL" clId="{B001DA51-B748-4578-B5DB-9517535067F5}" dt="2021-03-24T11:54:57.091" v="27"/>
        <pc:sldMkLst>
          <pc:docMk/>
          <pc:sldMk cId="114964038" sldId="270"/>
        </pc:sldMkLst>
        <pc:spChg chg="del">
          <ac:chgData name="Allington, Lucy" userId="0c3dcd08-4988-403f-8eba-f42e59c87b71" providerId="ADAL" clId="{B001DA51-B748-4578-B5DB-9517535067F5}" dt="2021-03-24T11:54:56.413" v="26" actId="478"/>
          <ac:spMkLst>
            <pc:docMk/>
            <pc:sldMk cId="114964038" sldId="270"/>
            <ac:spMk id="4" creationId="{061FDCAD-7BFD-437E-8FA0-2669724FCFDA}"/>
          </ac:spMkLst>
        </pc:spChg>
        <pc:spChg chg="add mod">
          <ac:chgData name="Allington, Lucy" userId="0c3dcd08-4988-403f-8eba-f42e59c87b71" providerId="ADAL" clId="{B001DA51-B748-4578-B5DB-9517535067F5}" dt="2021-03-24T11:54:57.091" v="27"/>
          <ac:spMkLst>
            <pc:docMk/>
            <pc:sldMk cId="114964038" sldId="270"/>
            <ac:spMk id="14" creationId="{00281E9C-F00A-4DC1-82B1-13C33E87395B}"/>
          </ac:spMkLst>
        </pc:spChg>
      </pc:sldChg>
      <pc:sldChg chg="modSp mod">
        <pc:chgData name="Allington, Lucy" userId="0c3dcd08-4988-403f-8eba-f42e59c87b71" providerId="ADAL" clId="{B001DA51-B748-4578-B5DB-9517535067F5}" dt="2021-03-24T11:54:48.274" v="25" actId="113"/>
        <pc:sldMkLst>
          <pc:docMk/>
          <pc:sldMk cId="587726888" sldId="271"/>
        </pc:sldMkLst>
        <pc:spChg chg="mod">
          <ac:chgData name="Allington, Lucy" userId="0c3dcd08-4988-403f-8eba-f42e59c87b71" providerId="ADAL" clId="{B001DA51-B748-4578-B5DB-9517535067F5}" dt="2021-03-24T11:54:48.274" v="25" actId="113"/>
          <ac:spMkLst>
            <pc:docMk/>
            <pc:sldMk cId="587726888" sldId="271"/>
            <ac:spMk id="3" creationId="{58A31644-2218-4856-B677-769BF84B24A8}"/>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D741B4-7C23-4B53-A6E8-69796673A561}" type="doc">
      <dgm:prSet loTypeId="urn:microsoft.com/office/officeart/2005/8/layout/vList6" loCatId="process" qsTypeId="urn:microsoft.com/office/officeart/2005/8/quickstyle/simple2" qsCatId="simple" csTypeId="urn:microsoft.com/office/officeart/2005/8/colors/accent0_3" csCatId="mainScheme" phldr="1"/>
      <dgm:spPr/>
      <dgm:t>
        <a:bodyPr/>
        <a:lstStyle/>
        <a:p>
          <a:endParaRPr lang="en-GB"/>
        </a:p>
      </dgm:t>
    </dgm:pt>
    <dgm:pt modelId="{26781080-3D9D-4AF6-898F-5CD835632BF0}">
      <dgm:prSet phldrT="[Text]" phldr="0"/>
      <dgm:spPr/>
      <dgm:t>
        <a:bodyPr/>
        <a:lstStyle/>
        <a:p>
          <a:r>
            <a:rPr lang="en-GB" dirty="0">
              <a:latin typeface="Calibri Light" panose="020F0302020204030204"/>
            </a:rPr>
            <a:t>OSeMOSYS</a:t>
          </a:r>
          <a:endParaRPr lang="en-GB" dirty="0"/>
        </a:p>
      </dgm:t>
    </dgm:pt>
    <dgm:pt modelId="{EAC124D7-35F5-4F5A-AD43-A91ABAC0FADE}" type="parTrans" cxnId="{426868C6-4E1B-4606-BB0C-949178532F27}">
      <dgm:prSet/>
      <dgm:spPr/>
      <dgm:t>
        <a:bodyPr/>
        <a:lstStyle/>
        <a:p>
          <a:endParaRPr lang="en-GB"/>
        </a:p>
      </dgm:t>
    </dgm:pt>
    <dgm:pt modelId="{96C22E2B-3DB5-4250-BCDC-ED7C3B90C0C0}" type="sibTrans" cxnId="{426868C6-4E1B-4606-BB0C-949178532F27}">
      <dgm:prSet/>
      <dgm:spPr/>
      <dgm:t>
        <a:bodyPr/>
        <a:lstStyle/>
        <a:p>
          <a:endParaRPr lang="en-GB"/>
        </a:p>
      </dgm:t>
    </dgm:pt>
    <dgm:pt modelId="{1C42BBBA-BD3A-477A-8925-C18F49A4531F}">
      <dgm:prSet phldrT="[Text]" phldr="0"/>
      <dgm:spPr/>
      <dgm:t>
        <a:bodyPr/>
        <a:lstStyle/>
        <a:p>
          <a:pPr rtl="0"/>
          <a:r>
            <a:rPr lang="en-GB" dirty="0">
              <a:latin typeface="Calibri Light" panose="020F0302020204030204"/>
            </a:rPr>
            <a:t>Système de </a:t>
          </a:r>
          <a:r>
            <a:rPr lang="en-GB" dirty="0" err="1">
              <a:latin typeface="Calibri Light" panose="020F0302020204030204"/>
            </a:rPr>
            <a:t>modélisation</a:t>
          </a:r>
          <a:r>
            <a:rPr lang="en-GB" dirty="0">
              <a:latin typeface="Calibri Light" panose="020F0302020204030204"/>
            </a:rPr>
            <a:t> </a:t>
          </a:r>
          <a:r>
            <a:rPr lang="en-GB" dirty="0" err="1">
              <a:latin typeface="Calibri Light" panose="020F0302020204030204"/>
            </a:rPr>
            <a:t>énergétique</a:t>
          </a:r>
          <a:r>
            <a:rPr lang="en-GB" dirty="0">
              <a:latin typeface="Calibri Light" panose="020F0302020204030204"/>
            </a:rPr>
            <a:t> à code source </a:t>
          </a:r>
          <a:r>
            <a:rPr lang="en-GB" dirty="0" err="1">
              <a:latin typeface="Calibri Light" panose="020F0302020204030204"/>
            </a:rPr>
            <a:t>ouvert</a:t>
          </a:r>
          <a:endParaRPr lang="en-GB" dirty="0"/>
        </a:p>
      </dgm:t>
    </dgm:pt>
    <dgm:pt modelId="{83597B38-BE97-48D4-8D33-3156673705CE}" type="parTrans" cxnId="{A5BDDBAB-4A64-49F7-A340-587A669EE95F}">
      <dgm:prSet/>
      <dgm:spPr/>
      <dgm:t>
        <a:bodyPr/>
        <a:lstStyle/>
        <a:p>
          <a:endParaRPr lang="en-GB"/>
        </a:p>
      </dgm:t>
    </dgm:pt>
    <dgm:pt modelId="{8E3CD7E9-229C-4064-BBBA-8FC01B7DDC58}" type="sibTrans" cxnId="{A5BDDBAB-4A64-49F7-A340-587A669EE95F}">
      <dgm:prSet/>
      <dgm:spPr/>
      <dgm:t>
        <a:bodyPr/>
        <a:lstStyle/>
        <a:p>
          <a:endParaRPr lang="en-GB"/>
        </a:p>
      </dgm:t>
    </dgm:pt>
    <dgm:pt modelId="{7DD5214F-EC5F-4AAF-9DDF-CB276F86A674}">
      <dgm:prSet phldrT="[Text]" phldr="0"/>
      <dgm:spPr/>
      <dgm:t>
        <a:bodyPr/>
        <a:lstStyle/>
        <a:p>
          <a:pPr rtl="0"/>
          <a:r>
            <a:rPr lang="en-GB" dirty="0">
              <a:latin typeface="Calibri Light" panose="020F0302020204030204"/>
            </a:rPr>
            <a:t>Planification de </a:t>
          </a:r>
          <a:r>
            <a:rPr lang="en-GB" dirty="0" err="1">
              <a:latin typeface="Calibri Light" panose="020F0302020204030204"/>
            </a:rPr>
            <a:t>l'expansion</a:t>
          </a:r>
          <a:r>
            <a:rPr lang="en-GB" dirty="0">
              <a:latin typeface="Calibri Light" panose="020F0302020204030204"/>
            </a:rPr>
            <a:t> de la </a:t>
          </a:r>
          <a:r>
            <a:rPr lang="en-GB" dirty="0" err="1">
              <a:latin typeface="Calibri Light" panose="020F0302020204030204"/>
            </a:rPr>
            <a:t>capacité</a:t>
          </a:r>
          <a:r>
            <a:rPr lang="en-GB" dirty="0">
              <a:latin typeface="Calibri Light" panose="020F0302020204030204"/>
            </a:rPr>
            <a:t> de production</a:t>
          </a:r>
          <a:endParaRPr lang="en-GB" dirty="0"/>
        </a:p>
      </dgm:t>
    </dgm:pt>
    <dgm:pt modelId="{40F6BC29-AC8B-4E24-8B9D-BF8E0421CCB7}" type="parTrans" cxnId="{8F213E04-F2CA-4656-8AF8-EEF077BA584C}">
      <dgm:prSet/>
      <dgm:spPr/>
      <dgm:t>
        <a:bodyPr/>
        <a:lstStyle/>
        <a:p>
          <a:endParaRPr lang="en-GB"/>
        </a:p>
      </dgm:t>
    </dgm:pt>
    <dgm:pt modelId="{0A21F158-2AB7-491A-A4AC-95B5A9D0B21A}" type="sibTrans" cxnId="{8F213E04-F2CA-4656-8AF8-EEF077BA584C}">
      <dgm:prSet/>
      <dgm:spPr/>
      <dgm:t>
        <a:bodyPr/>
        <a:lstStyle/>
        <a:p>
          <a:endParaRPr lang="en-GB"/>
        </a:p>
      </dgm:t>
    </dgm:pt>
    <dgm:pt modelId="{91BCEA05-8719-4993-AE23-3E406B67C42F}">
      <dgm:prSet phldrT="[Text]" phldr="0"/>
      <dgm:spPr/>
      <dgm:t>
        <a:bodyPr/>
        <a:lstStyle/>
        <a:p>
          <a:r>
            <a:rPr lang="en-GB" dirty="0">
              <a:latin typeface="Calibri Light" panose="020F0302020204030204"/>
            </a:rPr>
            <a:t>FlexTool</a:t>
          </a:r>
          <a:endParaRPr lang="en-GB" dirty="0"/>
        </a:p>
      </dgm:t>
    </dgm:pt>
    <dgm:pt modelId="{F8AFDC5D-3633-47E9-9027-6A552071ED2A}" type="parTrans" cxnId="{D75E3EE7-8154-4F0F-B628-E0E490A8A13F}">
      <dgm:prSet/>
      <dgm:spPr/>
      <dgm:t>
        <a:bodyPr/>
        <a:lstStyle/>
        <a:p>
          <a:endParaRPr lang="en-GB"/>
        </a:p>
      </dgm:t>
    </dgm:pt>
    <dgm:pt modelId="{450D79E5-1261-41C0-986C-37C5B8A42F0E}" type="sibTrans" cxnId="{D75E3EE7-8154-4F0F-B628-E0E490A8A13F}">
      <dgm:prSet/>
      <dgm:spPr/>
      <dgm:t>
        <a:bodyPr/>
        <a:lstStyle/>
        <a:p>
          <a:endParaRPr lang="en-GB"/>
        </a:p>
      </dgm:t>
    </dgm:pt>
    <dgm:pt modelId="{934656C4-4386-4E3A-AFA8-733C52DF4DEF}">
      <dgm:prSet phldrT="[Text]" phldr="0"/>
      <dgm:spPr/>
      <dgm:t>
        <a:bodyPr/>
        <a:lstStyle/>
        <a:p>
          <a:pPr rtl="0"/>
          <a:r>
            <a:rPr lang="en-GB">
              <a:latin typeface="Calibri Light" panose="020F0302020204030204"/>
            </a:rPr>
            <a:t>Outil librement accessible de l'IRENA</a:t>
          </a:r>
          <a:endParaRPr lang="en-GB"/>
        </a:p>
      </dgm:t>
    </dgm:pt>
    <dgm:pt modelId="{95F7908F-EA58-4F42-A447-008B9EAC88EC}" type="parTrans" cxnId="{EB2583A5-48B5-41E7-B415-2EAD682F9D45}">
      <dgm:prSet/>
      <dgm:spPr/>
      <dgm:t>
        <a:bodyPr/>
        <a:lstStyle/>
        <a:p>
          <a:endParaRPr lang="en-GB"/>
        </a:p>
      </dgm:t>
    </dgm:pt>
    <dgm:pt modelId="{D4C8A0A2-C81A-456E-A364-0A0DB3901F9F}" type="sibTrans" cxnId="{EB2583A5-48B5-41E7-B415-2EAD682F9D45}">
      <dgm:prSet/>
      <dgm:spPr/>
      <dgm:t>
        <a:bodyPr/>
        <a:lstStyle/>
        <a:p>
          <a:endParaRPr lang="en-GB"/>
        </a:p>
      </dgm:t>
    </dgm:pt>
    <dgm:pt modelId="{C12AAC64-BB27-4C5F-927B-7AF6FFA84934}">
      <dgm:prSet phldrT="[Text]" phldr="0"/>
      <dgm:spPr/>
      <dgm:t>
        <a:bodyPr/>
        <a:lstStyle/>
        <a:p>
          <a:pPr rtl="0"/>
          <a:r>
            <a:rPr lang="en-GB" dirty="0" err="1">
              <a:latin typeface="Calibri Light" panose="020F0302020204030204"/>
            </a:rPr>
            <a:t>Évaluation</a:t>
          </a:r>
          <a:r>
            <a:rPr lang="en-GB" dirty="0">
              <a:latin typeface="Calibri Light" panose="020F0302020204030204"/>
            </a:rPr>
            <a:t> de la </a:t>
          </a:r>
          <a:r>
            <a:rPr lang="en-GB" dirty="0" err="1">
              <a:latin typeface="Calibri Light" panose="020F0302020204030204"/>
            </a:rPr>
            <a:t>flexibilité</a:t>
          </a:r>
          <a:r>
            <a:rPr lang="en-GB" dirty="0">
              <a:latin typeface="Calibri Light" panose="020F0302020204030204"/>
            </a:rPr>
            <a:t> d’un </a:t>
          </a:r>
          <a:r>
            <a:rPr lang="en-GB" dirty="0" err="1">
              <a:latin typeface="Calibri Light" panose="020F0302020204030204"/>
            </a:rPr>
            <a:t>système</a:t>
          </a:r>
          <a:r>
            <a:rPr lang="en-GB" dirty="0">
              <a:latin typeface="Calibri Light" panose="020F0302020204030204"/>
            </a:rPr>
            <a:t> </a:t>
          </a:r>
          <a:r>
            <a:rPr lang="en-GB" dirty="0" err="1">
              <a:latin typeface="Calibri Light" panose="020F0302020204030204"/>
            </a:rPr>
            <a:t>énergétique</a:t>
          </a:r>
          <a:endParaRPr lang="en-GB" dirty="0"/>
        </a:p>
      </dgm:t>
    </dgm:pt>
    <dgm:pt modelId="{47E29AF0-1780-4BC5-B4DB-D88AD07B1F4D}" type="parTrans" cxnId="{75439920-8F96-4E73-BB4A-EE1D22F73A2A}">
      <dgm:prSet/>
      <dgm:spPr/>
      <dgm:t>
        <a:bodyPr/>
        <a:lstStyle/>
        <a:p>
          <a:endParaRPr lang="en-GB"/>
        </a:p>
      </dgm:t>
    </dgm:pt>
    <dgm:pt modelId="{A6A318D6-5407-4A58-BE79-E49579E8F27E}" type="sibTrans" cxnId="{75439920-8F96-4E73-BB4A-EE1D22F73A2A}">
      <dgm:prSet/>
      <dgm:spPr/>
      <dgm:t>
        <a:bodyPr/>
        <a:lstStyle/>
        <a:p>
          <a:endParaRPr lang="en-GB"/>
        </a:p>
      </dgm:t>
    </dgm:pt>
    <dgm:pt modelId="{63FA3D40-7ACF-4A3B-80EE-05E3D477F38A}" type="pres">
      <dgm:prSet presAssocID="{5FD741B4-7C23-4B53-A6E8-69796673A561}" presName="Name0" presStyleCnt="0">
        <dgm:presLayoutVars>
          <dgm:dir/>
          <dgm:animLvl val="lvl"/>
          <dgm:resizeHandles/>
        </dgm:presLayoutVars>
      </dgm:prSet>
      <dgm:spPr/>
    </dgm:pt>
    <dgm:pt modelId="{DAED1D13-A00F-414C-9D7E-CBA0FC7837A9}" type="pres">
      <dgm:prSet presAssocID="{26781080-3D9D-4AF6-898F-5CD835632BF0}" presName="linNode" presStyleCnt="0"/>
      <dgm:spPr/>
    </dgm:pt>
    <dgm:pt modelId="{19FA7A5A-1B3E-4EC4-8BF7-062AA4160233}" type="pres">
      <dgm:prSet presAssocID="{26781080-3D9D-4AF6-898F-5CD835632BF0}" presName="parentShp" presStyleLbl="node1" presStyleIdx="0" presStyleCnt="2">
        <dgm:presLayoutVars>
          <dgm:bulletEnabled val="1"/>
        </dgm:presLayoutVars>
      </dgm:prSet>
      <dgm:spPr/>
    </dgm:pt>
    <dgm:pt modelId="{FF323B80-9818-4B42-92D6-B4CA9A939ED2}" type="pres">
      <dgm:prSet presAssocID="{26781080-3D9D-4AF6-898F-5CD835632BF0}" presName="childShp" presStyleLbl="bgAccFollowNode1" presStyleIdx="0" presStyleCnt="2">
        <dgm:presLayoutVars>
          <dgm:bulletEnabled val="1"/>
        </dgm:presLayoutVars>
      </dgm:prSet>
      <dgm:spPr/>
    </dgm:pt>
    <dgm:pt modelId="{61A9C6C5-7C57-46A6-A083-323B79285417}" type="pres">
      <dgm:prSet presAssocID="{96C22E2B-3DB5-4250-BCDC-ED7C3B90C0C0}" presName="spacing" presStyleCnt="0"/>
      <dgm:spPr/>
    </dgm:pt>
    <dgm:pt modelId="{FAC9C0B1-698A-46DD-9339-645989C86604}" type="pres">
      <dgm:prSet presAssocID="{91BCEA05-8719-4993-AE23-3E406B67C42F}" presName="linNode" presStyleCnt="0"/>
      <dgm:spPr/>
    </dgm:pt>
    <dgm:pt modelId="{244FB5B9-9DA9-41C6-AD53-4C2CEDF92437}" type="pres">
      <dgm:prSet presAssocID="{91BCEA05-8719-4993-AE23-3E406B67C42F}" presName="parentShp" presStyleLbl="node1" presStyleIdx="1" presStyleCnt="2">
        <dgm:presLayoutVars>
          <dgm:bulletEnabled val="1"/>
        </dgm:presLayoutVars>
      </dgm:prSet>
      <dgm:spPr/>
    </dgm:pt>
    <dgm:pt modelId="{7685E3B1-BF72-455D-AD46-8456B0FAB69E}" type="pres">
      <dgm:prSet presAssocID="{91BCEA05-8719-4993-AE23-3E406B67C42F}" presName="childShp" presStyleLbl="bgAccFollowNode1" presStyleIdx="1" presStyleCnt="2">
        <dgm:presLayoutVars>
          <dgm:bulletEnabled val="1"/>
        </dgm:presLayoutVars>
      </dgm:prSet>
      <dgm:spPr/>
    </dgm:pt>
  </dgm:ptLst>
  <dgm:cxnLst>
    <dgm:cxn modelId="{8F213E04-F2CA-4656-8AF8-EEF077BA584C}" srcId="{26781080-3D9D-4AF6-898F-5CD835632BF0}" destId="{7DD5214F-EC5F-4AAF-9DDF-CB276F86A674}" srcOrd="1" destOrd="0" parTransId="{40F6BC29-AC8B-4E24-8B9D-BF8E0421CCB7}" sibTransId="{0A21F158-2AB7-491A-A4AC-95B5A9D0B21A}"/>
    <dgm:cxn modelId="{75439920-8F96-4E73-BB4A-EE1D22F73A2A}" srcId="{91BCEA05-8719-4993-AE23-3E406B67C42F}" destId="{C12AAC64-BB27-4C5F-927B-7AF6FFA84934}" srcOrd="1" destOrd="0" parTransId="{47E29AF0-1780-4BC5-B4DB-D88AD07B1F4D}" sibTransId="{A6A318D6-5407-4A58-BE79-E49579E8F27E}"/>
    <dgm:cxn modelId="{C1B4702C-A1B6-48B5-9099-2BE26646F543}" type="presOf" srcId="{C12AAC64-BB27-4C5F-927B-7AF6FFA84934}" destId="{7685E3B1-BF72-455D-AD46-8456B0FAB69E}" srcOrd="0" destOrd="1" presId="urn:microsoft.com/office/officeart/2005/8/layout/vList6"/>
    <dgm:cxn modelId="{9D0B116E-8D20-4BDC-9126-959534D9A61A}" type="presOf" srcId="{7DD5214F-EC5F-4AAF-9DDF-CB276F86A674}" destId="{FF323B80-9818-4B42-92D6-B4CA9A939ED2}" srcOrd="0" destOrd="1" presId="urn:microsoft.com/office/officeart/2005/8/layout/vList6"/>
    <dgm:cxn modelId="{AE390680-30DF-4C42-B69B-72B6502538EC}" type="presOf" srcId="{934656C4-4386-4E3A-AFA8-733C52DF4DEF}" destId="{7685E3B1-BF72-455D-AD46-8456B0FAB69E}" srcOrd="0" destOrd="0" presId="urn:microsoft.com/office/officeart/2005/8/layout/vList6"/>
    <dgm:cxn modelId="{8AA4958D-6414-4D71-B3EE-076521068DF5}" type="presOf" srcId="{5FD741B4-7C23-4B53-A6E8-69796673A561}" destId="{63FA3D40-7ACF-4A3B-80EE-05E3D477F38A}" srcOrd="0" destOrd="0" presId="urn:microsoft.com/office/officeart/2005/8/layout/vList6"/>
    <dgm:cxn modelId="{EB2583A5-48B5-41E7-B415-2EAD682F9D45}" srcId="{91BCEA05-8719-4993-AE23-3E406B67C42F}" destId="{934656C4-4386-4E3A-AFA8-733C52DF4DEF}" srcOrd="0" destOrd="0" parTransId="{95F7908F-EA58-4F42-A447-008B9EAC88EC}" sibTransId="{D4C8A0A2-C81A-456E-A364-0A0DB3901F9F}"/>
    <dgm:cxn modelId="{A5BDDBAB-4A64-49F7-A340-587A669EE95F}" srcId="{26781080-3D9D-4AF6-898F-5CD835632BF0}" destId="{1C42BBBA-BD3A-477A-8925-C18F49A4531F}" srcOrd="0" destOrd="0" parTransId="{83597B38-BE97-48D4-8D33-3156673705CE}" sibTransId="{8E3CD7E9-229C-4064-BBBA-8FC01B7DDC58}"/>
    <dgm:cxn modelId="{426868C6-4E1B-4606-BB0C-949178532F27}" srcId="{5FD741B4-7C23-4B53-A6E8-69796673A561}" destId="{26781080-3D9D-4AF6-898F-5CD835632BF0}" srcOrd="0" destOrd="0" parTransId="{EAC124D7-35F5-4F5A-AD43-A91ABAC0FADE}" sibTransId="{96C22E2B-3DB5-4250-BCDC-ED7C3B90C0C0}"/>
    <dgm:cxn modelId="{32E9E4D1-C8FC-4C27-86B0-F4E7C33B805D}" type="presOf" srcId="{1C42BBBA-BD3A-477A-8925-C18F49A4531F}" destId="{FF323B80-9818-4B42-92D6-B4CA9A939ED2}" srcOrd="0" destOrd="0" presId="urn:microsoft.com/office/officeart/2005/8/layout/vList6"/>
    <dgm:cxn modelId="{ABBC93D5-FAF9-43F0-B803-FF397B500867}" type="presOf" srcId="{91BCEA05-8719-4993-AE23-3E406B67C42F}" destId="{244FB5B9-9DA9-41C6-AD53-4C2CEDF92437}" srcOrd="0" destOrd="0" presId="urn:microsoft.com/office/officeart/2005/8/layout/vList6"/>
    <dgm:cxn modelId="{D75E3EE7-8154-4F0F-B628-E0E490A8A13F}" srcId="{5FD741B4-7C23-4B53-A6E8-69796673A561}" destId="{91BCEA05-8719-4993-AE23-3E406B67C42F}" srcOrd="1" destOrd="0" parTransId="{F8AFDC5D-3633-47E9-9027-6A552071ED2A}" sibTransId="{450D79E5-1261-41C0-986C-37C5B8A42F0E}"/>
    <dgm:cxn modelId="{C66B54FF-9048-4D82-9510-9FEB2C051430}" type="presOf" srcId="{26781080-3D9D-4AF6-898F-5CD835632BF0}" destId="{19FA7A5A-1B3E-4EC4-8BF7-062AA4160233}" srcOrd="0" destOrd="0" presId="urn:microsoft.com/office/officeart/2005/8/layout/vList6"/>
    <dgm:cxn modelId="{CC24638C-BE0B-4906-A4E8-92ED805CECAA}" type="presParOf" srcId="{63FA3D40-7ACF-4A3B-80EE-05E3D477F38A}" destId="{DAED1D13-A00F-414C-9D7E-CBA0FC7837A9}" srcOrd="0" destOrd="0" presId="urn:microsoft.com/office/officeart/2005/8/layout/vList6"/>
    <dgm:cxn modelId="{B905257F-72ED-4494-B1EB-50F2639870D3}" type="presParOf" srcId="{DAED1D13-A00F-414C-9D7E-CBA0FC7837A9}" destId="{19FA7A5A-1B3E-4EC4-8BF7-062AA4160233}" srcOrd="0" destOrd="0" presId="urn:microsoft.com/office/officeart/2005/8/layout/vList6"/>
    <dgm:cxn modelId="{66C9C98D-071A-4F23-AD1A-1F5751A1241A}" type="presParOf" srcId="{DAED1D13-A00F-414C-9D7E-CBA0FC7837A9}" destId="{FF323B80-9818-4B42-92D6-B4CA9A939ED2}" srcOrd="1" destOrd="0" presId="urn:microsoft.com/office/officeart/2005/8/layout/vList6"/>
    <dgm:cxn modelId="{6815BC28-3EF3-4DBC-90A0-9352CFED03FC}" type="presParOf" srcId="{63FA3D40-7ACF-4A3B-80EE-05E3D477F38A}" destId="{61A9C6C5-7C57-46A6-A083-323B79285417}" srcOrd="1" destOrd="0" presId="urn:microsoft.com/office/officeart/2005/8/layout/vList6"/>
    <dgm:cxn modelId="{2ADA4638-AA9C-45FD-B20C-F09F3EEC51C7}" type="presParOf" srcId="{63FA3D40-7ACF-4A3B-80EE-05E3D477F38A}" destId="{FAC9C0B1-698A-46DD-9339-645989C86604}" srcOrd="2" destOrd="0" presId="urn:microsoft.com/office/officeart/2005/8/layout/vList6"/>
    <dgm:cxn modelId="{60ACC95C-2F05-47B0-8780-98D82B4C8D2A}" type="presParOf" srcId="{FAC9C0B1-698A-46DD-9339-645989C86604}" destId="{244FB5B9-9DA9-41C6-AD53-4C2CEDF92437}" srcOrd="0" destOrd="0" presId="urn:microsoft.com/office/officeart/2005/8/layout/vList6"/>
    <dgm:cxn modelId="{A5401133-3A56-4DB9-A866-4C239E3BA01C}" type="presParOf" srcId="{FAC9C0B1-698A-46DD-9339-645989C86604}" destId="{7685E3B1-BF72-455D-AD46-8456B0FAB69E}" srcOrd="1" destOrd="0" presId="urn:microsoft.com/office/officeart/2005/8/layout/v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323B80-9818-4B42-92D6-B4CA9A939ED2}">
      <dsp:nvSpPr>
        <dsp:cNvPr id="0" name=""/>
        <dsp:cNvSpPr/>
      </dsp:nvSpPr>
      <dsp:spPr>
        <a:xfrm>
          <a:off x="2923779" y="353"/>
          <a:ext cx="4385670" cy="1380247"/>
        </a:xfrm>
        <a:prstGeom prst="rightArrow">
          <a:avLst>
            <a:gd name="adj1" fmla="val 75000"/>
            <a:gd name="adj2" fmla="val 50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795" tIns="10795" rIns="10795" bIns="10795" numCol="1" spcCol="1270" anchor="t" anchorCtr="0">
          <a:noAutofit/>
        </a:bodyPr>
        <a:lstStyle/>
        <a:p>
          <a:pPr marL="171450" lvl="1" indent="-171450" algn="l" defTabSz="755650" rtl="0">
            <a:lnSpc>
              <a:spcPct val="90000"/>
            </a:lnSpc>
            <a:spcBef>
              <a:spcPct val="0"/>
            </a:spcBef>
            <a:spcAft>
              <a:spcPct val="15000"/>
            </a:spcAft>
            <a:buChar char="•"/>
          </a:pPr>
          <a:r>
            <a:rPr lang="en-GB" sz="1700" kern="1200" dirty="0">
              <a:latin typeface="Calibri Light" panose="020F0302020204030204"/>
            </a:rPr>
            <a:t>Système de </a:t>
          </a:r>
          <a:r>
            <a:rPr lang="en-GB" sz="1700" kern="1200" dirty="0" err="1">
              <a:latin typeface="Calibri Light" panose="020F0302020204030204"/>
            </a:rPr>
            <a:t>modélisation</a:t>
          </a:r>
          <a:r>
            <a:rPr lang="en-GB" sz="1700" kern="1200" dirty="0">
              <a:latin typeface="Calibri Light" panose="020F0302020204030204"/>
            </a:rPr>
            <a:t> </a:t>
          </a:r>
          <a:r>
            <a:rPr lang="en-GB" sz="1700" kern="1200" dirty="0" err="1">
              <a:latin typeface="Calibri Light" panose="020F0302020204030204"/>
            </a:rPr>
            <a:t>énergétique</a:t>
          </a:r>
          <a:r>
            <a:rPr lang="en-GB" sz="1700" kern="1200" dirty="0">
              <a:latin typeface="Calibri Light" panose="020F0302020204030204"/>
            </a:rPr>
            <a:t> à code source </a:t>
          </a:r>
          <a:r>
            <a:rPr lang="en-GB" sz="1700" kern="1200" dirty="0" err="1">
              <a:latin typeface="Calibri Light" panose="020F0302020204030204"/>
            </a:rPr>
            <a:t>ouvert</a:t>
          </a:r>
          <a:endParaRPr lang="en-GB" sz="1700" kern="1200" dirty="0"/>
        </a:p>
        <a:p>
          <a:pPr marL="171450" lvl="1" indent="-171450" algn="l" defTabSz="755650" rtl="0">
            <a:lnSpc>
              <a:spcPct val="90000"/>
            </a:lnSpc>
            <a:spcBef>
              <a:spcPct val="0"/>
            </a:spcBef>
            <a:spcAft>
              <a:spcPct val="15000"/>
            </a:spcAft>
            <a:buChar char="•"/>
          </a:pPr>
          <a:r>
            <a:rPr lang="en-GB" sz="1700" kern="1200" dirty="0">
              <a:latin typeface="Calibri Light" panose="020F0302020204030204"/>
            </a:rPr>
            <a:t>Planification de </a:t>
          </a:r>
          <a:r>
            <a:rPr lang="en-GB" sz="1700" kern="1200" dirty="0" err="1">
              <a:latin typeface="Calibri Light" panose="020F0302020204030204"/>
            </a:rPr>
            <a:t>l'expansion</a:t>
          </a:r>
          <a:r>
            <a:rPr lang="en-GB" sz="1700" kern="1200" dirty="0">
              <a:latin typeface="Calibri Light" panose="020F0302020204030204"/>
            </a:rPr>
            <a:t> de la </a:t>
          </a:r>
          <a:r>
            <a:rPr lang="en-GB" sz="1700" kern="1200" dirty="0" err="1">
              <a:latin typeface="Calibri Light" panose="020F0302020204030204"/>
            </a:rPr>
            <a:t>capacité</a:t>
          </a:r>
          <a:r>
            <a:rPr lang="en-GB" sz="1700" kern="1200" dirty="0">
              <a:latin typeface="Calibri Light" panose="020F0302020204030204"/>
            </a:rPr>
            <a:t> de production</a:t>
          </a:r>
          <a:endParaRPr lang="en-GB" sz="1700" kern="1200" dirty="0"/>
        </a:p>
      </dsp:txBody>
      <dsp:txXfrm>
        <a:off x="2923779" y="172884"/>
        <a:ext cx="3868077" cy="1035185"/>
      </dsp:txXfrm>
    </dsp:sp>
    <dsp:sp modelId="{19FA7A5A-1B3E-4EC4-8BF7-062AA4160233}">
      <dsp:nvSpPr>
        <dsp:cNvPr id="0" name=""/>
        <dsp:cNvSpPr/>
      </dsp:nvSpPr>
      <dsp:spPr>
        <a:xfrm>
          <a:off x="0" y="353"/>
          <a:ext cx="2923780" cy="1380247"/>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6210" tIns="78105" rIns="156210" bIns="78105" numCol="1" spcCol="1270" anchor="ctr" anchorCtr="0">
          <a:noAutofit/>
        </a:bodyPr>
        <a:lstStyle/>
        <a:p>
          <a:pPr marL="0" lvl="0" indent="0" algn="ctr" defTabSz="1822450">
            <a:lnSpc>
              <a:spcPct val="90000"/>
            </a:lnSpc>
            <a:spcBef>
              <a:spcPct val="0"/>
            </a:spcBef>
            <a:spcAft>
              <a:spcPct val="35000"/>
            </a:spcAft>
            <a:buNone/>
          </a:pPr>
          <a:r>
            <a:rPr lang="en-GB" sz="4100" kern="1200" dirty="0">
              <a:latin typeface="Calibri Light" panose="020F0302020204030204"/>
            </a:rPr>
            <a:t>OSeMOSYS</a:t>
          </a:r>
          <a:endParaRPr lang="en-GB" sz="4100" kern="1200" dirty="0"/>
        </a:p>
      </dsp:txBody>
      <dsp:txXfrm>
        <a:off x="67378" y="67731"/>
        <a:ext cx="2789024" cy="1245491"/>
      </dsp:txXfrm>
    </dsp:sp>
    <dsp:sp modelId="{7685E3B1-BF72-455D-AD46-8456B0FAB69E}">
      <dsp:nvSpPr>
        <dsp:cNvPr id="0" name=""/>
        <dsp:cNvSpPr/>
      </dsp:nvSpPr>
      <dsp:spPr>
        <a:xfrm>
          <a:off x="2923779" y="1518625"/>
          <a:ext cx="4385670" cy="1380247"/>
        </a:xfrm>
        <a:prstGeom prst="rightArrow">
          <a:avLst>
            <a:gd name="adj1" fmla="val 75000"/>
            <a:gd name="adj2" fmla="val 50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795" tIns="10795" rIns="10795" bIns="10795" numCol="1" spcCol="1270" anchor="t" anchorCtr="0">
          <a:noAutofit/>
        </a:bodyPr>
        <a:lstStyle/>
        <a:p>
          <a:pPr marL="171450" lvl="1" indent="-171450" algn="l" defTabSz="755650" rtl="0">
            <a:lnSpc>
              <a:spcPct val="90000"/>
            </a:lnSpc>
            <a:spcBef>
              <a:spcPct val="0"/>
            </a:spcBef>
            <a:spcAft>
              <a:spcPct val="15000"/>
            </a:spcAft>
            <a:buChar char="•"/>
          </a:pPr>
          <a:r>
            <a:rPr lang="en-GB" sz="1700" kern="1200">
              <a:latin typeface="Calibri Light" panose="020F0302020204030204"/>
            </a:rPr>
            <a:t>Outil librement accessible de l'IRENA</a:t>
          </a:r>
          <a:endParaRPr lang="en-GB" sz="1700" kern="1200"/>
        </a:p>
        <a:p>
          <a:pPr marL="171450" lvl="1" indent="-171450" algn="l" defTabSz="755650" rtl="0">
            <a:lnSpc>
              <a:spcPct val="90000"/>
            </a:lnSpc>
            <a:spcBef>
              <a:spcPct val="0"/>
            </a:spcBef>
            <a:spcAft>
              <a:spcPct val="15000"/>
            </a:spcAft>
            <a:buChar char="•"/>
          </a:pPr>
          <a:r>
            <a:rPr lang="en-GB" sz="1700" kern="1200" dirty="0" err="1">
              <a:latin typeface="Calibri Light" panose="020F0302020204030204"/>
            </a:rPr>
            <a:t>Évaluation</a:t>
          </a:r>
          <a:r>
            <a:rPr lang="en-GB" sz="1700" kern="1200" dirty="0">
              <a:latin typeface="Calibri Light" panose="020F0302020204030204"/>
            </a:rPr>
            <a:t> de la </a:t>
          </a:r>
          <a:r>
            <a:rPr lang="en-GB" sz="1700" kern="1200" dirty="0" err="1">
              <a:latin typeface="Calibri Light" panose="020F0302020204030204"/>
            </a:rPr>
            <a:t>flexibilité</a:t>
          </a:r>
          <a:r>
            <a:rPr lang="en-GB" sz="1700" kern="1200" dirty="0">
              <a:latin typeface="Calibri Light" panose="020F0302020204030204"/>
            </a:rPr>
            <a:t> d’un </a:t>
          </a:r>
          <a:r>
            <a:rPr lang="en-GB" sz="1700" kern="1200" dirty="0" err="1">
              <a:latin typeface="Calibri Light" panose="020F0302020204030204"/>
            </a:rPr>
            <a:t>système</a:t>
          </a:r>
          <a:r>
            <a:rPr lang="en-GB" sz="1700" kern="1200" dirty="0">
              <a:latin typeface="Calibri Light" panose="020F0302020204030204"/>
            </a:rPr>
            <a:t> </a:t>
          </a:r>
          <a:r>
            <a:rPr lang="en-GB" sz="1700" kern="1200" dirty="0" err="1">
              <a:latin typeface="Calibri Light" panose="020F0302020204030204"/>
            </a:rPr>
            <a:t>énergétique</a:t>
          </a:r>
          <a:endParaRPr lang="en-GB" sz="1700" kern="1200" dirty="0"/>
        </a:p>
      </dsp:txBody>
      <dsp:txXfrm>
        <a:off x="2923779" y="1691156"/>
        <a:ext cx="3868077" cy="1035185"/>
      </dsp:txXfrm>
    </dsp:sp>
    <dsp:sp modelId="{244FB5B9-9DA9-41C6-AD53-4C2CEDF92437}">
      <dsp:nvSpPr>
        <dsp:cNvPr id="0" name=""/>
        <dsp:cNvSpPr/>
      </dsp:nvSpPr>
      <dsp:spPr>
        <a:xfrm>
          <a:off x="0" y="1518625"/>
          <a:ext cx="2923780" cy="1380247"/>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6210" tIns="78105" rIns="156210" bIns="78105" numCol="1" spcCol="1270" anchor="ctr" anchorCtr="0">
          <a:noAutofit/>
        </a:bodyPr>
        <a:lstStyle/>
        <a:p>
          <a:pPr marL="0" lvl="0" indent="0" algn="ctr" defTabSz="1822450">
            <a:lnSpc>
              <a:spcPct val="90000"/>
            </a:lnSpc>
            <a:spcBef>
              <a:spcPct val="0"/>
            </a:spcBef>
            <a:spcAft>
              <a:spcPct val="35000"/>
            </a:spcAft>
            <a:buNone/>
          </a:pPr>
          <a:r>
            <a:rPr lang="en-GB" sz="4100" kern="1200" dirty="0">
              <a:latin typeface="Calibri Light" panose="020F0302020204030204"/>
            </a:rPr>
            <a:t>FlexTool</a:t>
          </a:r>
          <a:endParaRPr lang="en-GB" sz="4100" kern="1200" dirty="0"/>
        </a:p>
      </dsp:txBody>
      <dsp:txXfrm>
        <a:off x="67378" y="1586003"/>
        <a:ext cx="2789024" cy="1245491"/>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3/19/2025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Cliquez pour modifier les styles de texte du Master</a:t>
            </a:r>
          </a:p>
          <a:p>
            <a:pPr lvl="1"/>
            <a:r>
              <a:rPr lang="en-GB"/>
              <a:t>Deuxième niveau</a:t>
            </a:r>
          </a:p>
          <a:p>
            <a:pPr lvl="2"/>
            <a:r>
              <a:rPr lang="en-GB"/>
              <a:t>Troisième niveau</a:t>
            </a:r>
          </a:p>
          <a:p>
            <a:pPr lvl="3"/>
            <a:r>
              <a:rPr lang="en-GB"/>
              <a:t>Quatrième niveau</a:t>
            </a:r>
          </a:p>
          <a:p>
            <a:pPr lvl="4"/>
            <a:r>
              <a:rPr lang="en-GB"/>
              <a:t>Cinquième niveau</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Selon le rapport “Tracking S.D.G. 7”, l'accès à l'électricité et à la cuisson propre s'est amélioré ces dernières années. Ce rapport indique que l'accès à l'électricité est passé de 83% en 2010 à 90% en 2018, tandis que l'accès à la cuisson propre est passé de 56% à 63%. Cependant, l'analyse du rapport montre également que les taux de progrès actuels sont insuffisants pour atteindre les objectifs fixés par l'ODD7 d'ici 2030. Dans certaines </a:t>
            </a:r>
            <a:r>
              <a:rPr lang="en-US" dirty="0" err="1">
                <a:cs typeface="Calibri"/>
              </a:rPr>
              <a:t>régions</a:t>
            </a:r>
            <a:r>
              <a:rPr lang="en-US" dirty="0">
                <a:cs typeface="Calibri"/>
              </a:rPr>
              <a:t> </a:t>
            </a:r>
            <a:r>
              <a:rPr lang="en-US" dirty="0" err="1">
                <a:cs typeface="Calibri"/>
              </a:rPr>
              <a:t>clé</a:t>
            </a:r>
            <a:r>
              <a:rPr lang="en-US" dirty="0">
                <a:cs typeface="Calibri"/>
              </a:rPr>
              <a:t>, les progrès ont été plus lents. Par exemple, la population </a:t>
            </a:r>
            <a:r>
              <a:rPr lang="en-US" dirty="0" err="1">
                <a:cs typeface="Calibri"/>
              </a:rPr>
              <a:t>n’ayant</a:t>
            </a:r>
            <a:r>
              <a:rPr lang="en-US" dirty="0">
                <a:cs typeface="Calibri"/>
              </a:rPr>
              <a:t> pas accès à l'électricité est concentrée en Afrique subsaharienne, où le taux d'accès global est de 47%. Les outils de modélisation énergétique peuvent être utilisés pour soutenir l'élaboration de politiques visant à accroître l'accès à l'électricité et à la cuisson propre de </a:t>
            </a:r>
            <a:r>
              <a:rPr lang="en-US" dirty="0" err="1">
                <a:cs typeface="Calibri"/>
              </a:rPr>
              <a:t>plusieurs</a:t>
            </a:r>
            <a:r>
              <a:rPr lang="en-US" dirty="0">
                <a:cs typeface="Calibri"/>
              </a:rPr>
              <a:t> façons. Il s'agit notamment d'utiliser la modélisation géospatiale de l'électrification pour évaluer les solutions d'accès les plus économiques pour les différentes régions. Il s'agit également de planifier l'expansion des capacités afin d'évaluer comment l'offre peut être augmentée en minimisant les impacts économiques et environnementaux. </a:t>
            </a: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2740735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Ce graphique montre la part des demandes d'électricité, de </a:t>
            </a:r>
            <a:r>
              <a:rPr lang="en-US" sz="1200" b="0" i="0" u="none" strike="noStrike" kern="1200" dirty="0" err="1">
                <a:solidFill>
                  <a:schemeClr val="tx1"/>
                </a:solidFill>
                <a:effectLst/>
                <a:latin typeface="+mn-lt"/>
                <a:ea typeface="+mn-ea"/>
                <a:cs typeface="+mn-cs"/>
              </a:rPr>
              <a:t>chauffage</a:t>
            </a:r>
            <a:r>
              <a:rPr lang="en-US" sz="1200" b="0" i="0" u="none" strike="noStrike" kern="1200" dirty="0">
                <a:solidFill>
                  <a:schemeClr val="tx1"/>
                </a:solidFill>
                <a:effectLst/>
                <a:latin typeface="+mn-lt"/>
                <a:ea typeface="+mn-ea"/>
                <a:cs typeface="+mn-cs"/>
              </a:rPr>
              <a:t> et de transport satisfaites par les énergies renouvelables au niveau mondial. Nous pouvons constater que des progrès ont été réalisés dans l'augmentation de la part des énergies renouvelables dans les secteurs de l'électricité et des transports, ainsi que dans le </a:t>
            </a:r>
            <a:r>
              <a:rPr lang="en-US" sz="1200" b="0" i="0" u="none" strike="noStrike" kern="1200" dirty="0" err="1">
                <a:solidFill>
                  <a:schemeClr val="tx1"/>
                </a:solidFill>
                <a:effectLst/>
                <a:latin typeface="+mn-lt"/>
                <a:ea typeface="+mn-ea"/>
                <a:cs typeface="+mn-cs"/>
              </a:rPr>
              <a:t>secteur</a:t>
            </a:r>
            <a:r>
              <a:rPr lang="en-US" sz="1200" b="0" i="0" u="none" strike="noStrike" kern="1200" dirty="0">
                <a:solidFill>
                  <a:schemeClr val="tx1"/>
                </a:solidFill>
                <a:effectLst/>
                <a:latin typeface="+mn-lt"/>
                <a:ea typeface="+mn-ea"/>
                <a:cs typeface="+mn-cs"/>
              </a:rPr>
              <a:t> du </a:t>
            </a:r>
            <a:r>
              <a:rPr lang="en-US" sz="1200" b="0" i="0" u="none" strike="noStrike" kern="1200" dirty="0" err="1">
                <a:solidFill>
                  <a:schemeClr val="tx1"/>
                </a:solidFill>
                <a:effectLst/>
                <a:latin typeface="+mn-lt"/>
                <a:ea typeface="+mn-ea"/>
                <a:cs typeface="+mn-cs"/>
              </a:rPr>
              <a:t>chauffage</a:t>
            </a:r>
            <a:r>
              <a:rPr lang="en-US" sz="1200" b="0" i="0" u="none" strike="noStrike" kern="1200" dirty="0">
                <a:solidFill>
                  <a:schemeClr val="tx1"/>
                </a:solidFill>
                <a:effectLst/>
                <a:latin typeface="+mn-lt"/>
                <a:ea typeface="+mn-ea"/>
                <a:cs typeface="+mn-cs"/>
              </a:rPr>
              <a:t> lorsque l'utilisation traditionnelle de la biomasse est exclue. Globalement, selon le rapport de suivi de l'ODD7, la part des énergies renouvelables dans la consommation totale d'énergie finale a </a:t>
            </a:r>
            <a:r>
              <a:rPr lang="en-US" sz="1200" b="0" i="0" u="none" strike="noStrike" kern="1200" dirty="0" err="1">
                <a:solidFill>
                  <a:schemeClr val="tx1"/>
                </a:solidFill>
                <a:effectLst/>
                <a:latin typeface="+mn-lt"/>
                <a:ea typeface="+mn-ea"/>
                <a:cs typeface="+mn-cs"/>
              </a:rPr>
              <a:t>atteint</a:t>
            </a:r>
            <a:r>
              <a:rPr lang="en-US" sz="1200" b="0" i="0" u="none" strike="noStrike" kern="1200" dirty="0">
                <a:solidFill>
                  <a:schemeClr val="tx1"/>
                </a:solidFill>
                <a:effectLst/>
                <a:latin typeface="+mn-lt"/>
                <a:ea typeface="+mn-ea"/>
                <a:cs typeface="+mn-cs"/>
              </a:rPr>
              <a:t> 17,3% en 2017, </a:t>
            </a:r>
            <a:r>
              <a:rPr lang="en-US" sz="1200" b="0" i="0" u="none" strike="noStrike" kern="1200" dirty="0" err="1">
                <a:solidFill>
                  <a:schemeClr val="tx1"/>
                </a:solidFill>
                <a:effectLst/>
                <a:latin typeface="+mn-lt"/>
                <a:ea typeface="+mn-ea"/>
                <a:cs typeface="+mn-cs"/>
              </a:rPr>
              <a:t>contre</a:t>
            </a:r>
            <a:r>
              <a:rPr lang="en-US" sz="1200" b="0" i="0" u="none" strike="noStrike" kern="1200" dirty="0">
                <a:solidFill>
                  <a:schemeClr val="tx1"/>
                </a:solidFill>
                <a:effectLst/>
                <a:latin typeface="+mn-lt"/>
                <a:ea typeface="+mn-ea"/>
                <a:cs typeface="+mn-cs"/>
              </a:rPr>
              <a:t> 16,3% en 2010. Les progrès les plus importants ont été réalisés dans le secteur de l'électricité, ce qui est largement attribué à la croissance de l'énergie solaire photovoltaïque et de l'énergie éolienne. Toutefois, pour </a:t>
            </a:r>
            <a:r>
              <a:rPr lang="en-US" sz="1200" b="0" i="0" u="none" strike="noStrike" kern="1200" dirty="0" err="1">
                <a:solidFill>
                  <a:schemeClr val="tx1"/>
                </a:solidFill>
                <a:effectLst/>
                <a:latin typeface="+mn-lt"/>
                <a:ea typeface="+mn-ea"/>
                <a:cs typeface="+mn-cs"/>
              </a:rPr>
              <a:t>atteindre</a:t>
            </a:r>
            <a:r>
              <a:rPr lang="en-US" sz="1200" b="0" i="0" u="none" strike="noStrike" kern="1200" dirty="0">
                <a:solidFill>
                  <a:schemeClr val="tx1"/>
                </a:solidFill>
                <a:effectLst/>
                <a:latin typeface="+mn-lt"/>
                <a:ea typeface="+mn-ea"/>
                <a:cs typeface="+mn-cs"/>
              </a:rPr>
              <a:t> l'ODD7, des progrès supplémentaires </a:t>
            </a:r>
            <a:r>
              <a:rPr lang="en-US" sz="1200" b="0" i="0" u="none" strike="noStrike" kern="1200" dirty="0" err="1">
                <a:solidFill>
                  <a:schemeClr val="tx1"/>
                </a:solidFill>
                <a:effectLst/>
                <a:latin typeface="+mn-lt"/>
                <a:ea typeface="+mn-ea"/>
                <a:cs typeface="+mn-cs"/>
              </a:rPr>
              <a:t>sont</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nécessaires</a:t>
            </a:r>
            <a:r>
              <a:rPr lang="en-US" sz="1200" b="0" i="0" u="none" strike="noStrike" kern="1200" dirty="0">
                <a:solidFill>
                  <a:schemeClr val="tx1"/>
                </a:solidFill>
                <a:effectLst/>
                <a:latin typeface="+mn-lt"/>
                <a:ea typeface="+mn-ea"/>
                <a:cs typeface="+mn-cs"/>
              </a:rPr>
              <a:t> et la plupart des </a:t>
            </a:r>
            <a:r>
              <a:rPr lang="en-US" sz="1200" b="0" i="0" u="none" strike="noStrike" kern="1200" dirty="0" err="1">
                <a:solidFill>
                  <a:schemeClr val="tx1"/>
                </a:solidFill>
                <a:effectLst/>
                <a:latin typeface="+mn-lt"/>
                <a:ea typeface="+mn-ea"/>
                <a:cs typeface="+mn-cs"/>
              </a:rPr>
              <a:t>scénarios</a:t>
            </a:r>
            <a:r>
              <a:rPr lang="en-US" sz="1200" b="0" i="0" u="none" strike="noStrike" kern="1200" dirty="0">
                <a:solidFill>
                  <a:schemeClr val="tx1"/>
                </a:solidFill>
                <a:effectLst/>
                <a:latin typeface="+mn-lt"/>
                <a:ea typeface="+mn-ea"/>
                <a:cs typeface="+mn-cs"/>
              </a:rPr>
              <a:t> exigent la décarbonisation des secteurs d'utilisation finale. Cela inclut l'électrification des transports et du chauffage, où les progrès ont été relativement lents.</a:t>
            </a:r>
            <a:r>
              <a:rPr lang="en-US" sz="1200" b="0" i="0" kern="1200" dirty="0">
                <a:solidFill>
                  <a:schemeClr val="tx1"/>
                </a:solidFill>
                <a:effectLst/>
                <a:latin typeface="+mn-lt"/>
                <a:ea typeface="+mn-ea"/>
                <a:cs typeface="+mn-cs"/>
              </a:rPr>
              <a:t> </a:t>
            </a:r>
          </a:p>
          <a:p>
            <a:pPr rtl="0" fontAlgn="base"/>
            <a:r>
              <a:rPr lang="en-US" sz="1200" b="0" i="0" u="none" strike="noStrike" kern="1200" dirty="0">
                <a:solidFill>
                  <a:schemeClr val="tx1"/>
                </a:solidFill>
                <a:effectLst/>
                <a:latin typeface="+mn-lt"/>
                <a:ea typeface="+mn-ea"/>
                <a:cs typeface="+mn-cs"/>
              </a:rPr>
              <a:t>En ce qui concerne </a:t>
            </a:r>
            <a:r>
              <a:rPr lang="en-US" sz="1200" b="0" i="0" u="none" strike="noStrike" kern="1200" dirty="0" err="1">
                <a:solidFill>
                  <a:schemeClr val="tx1"/>
                </a:solidFill>
                <a:effectLst/>
                <a:latin typeface="+mn-lt"/>
                <a:ea typeface="+mn-ea"/>
                <a:cs typeface="+mn-cs"/>
              </a:rPr>
              <a:t>l'efficacité</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énergétique</a:t>
            </a:r>
            <a:r>
              <a:rPr lang="en-US" sz="1200" b="0" i="0" u="none" strike="noStrike" kern="1200" dirty="0">
                <a:solidFill>
                  <a:schemeClr val="tx1"/>
                </a:solidFill>
                <a:effectLst/>
                <a:latin typeface="+mn-lt"/>
                <a:ea typeface="+mn-ea"/>
                <a:cs typeface="+mn-cs"/>
              </a:rPr>
              <a:t>, et </a:t>
            </a:r>
            <a:r>
              <a:rPr lang="fr-CA" sz="1200" b="0" i="0" u="none" strike="noStrike" kern="1200" dirty="0">
                <a:solidFill>
                  <a:schemeClr val="tx1"/>
                </a:solidFill>
                <a:effectLst/>
                <a:latin typeface="+mn-lt"/>
                <a:ea typeface="+mn-ea"/>
                <a:cs typeface="+mn-cs"/>
              </a:rPr>
              <a:t>bien que les progrès soient toujours plus importants que dans la période précédant 2010</a:t>
            </a:r>
            <a:r>
              <a:rPr lang="en-US" sz="1200" b="0" i="0" u="none" strike="noStrike" kern="1200" dirty="0">
                <a:solidFill>
                  <a:schemeClr val="tx1"/>
                </a:solidFill>
                <a:effectLst/>
                <a:latin typeface="+mn-lt"/>
                <a:ea typeface="+mn-ea"/>
                <a:cs typeface="+mn-cs"/>
              </a:rPr>
              <a:t>, les réductions globales de l'intensité énergétique primaire ont malheureusement ralenti ces </a:t>
            </a:r>
            <a:r>
              <a:rPr lang="en-US" sz="1200" b="0" i="0" u="none" strike="noStrike" kern="1200" dirty="0" err="1">
                <a:solidFill>
                  <a:schemeClr val="tx1"/>
                </a:solidFill>
                <a:effectLst/>
                <a:latin typeface="+mn-lt"/>
                <a:ea typeface="+mn-ea"/>
                <a:cs typeface="+mn-cs"/>
              </a:rPr>
              <a:t>dernières</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années</a:t>
            </a:r>
            <a:r>
              <a:rPr lang="en-US" sz="1200" b="0" i="0" u="none" strike="noStrike" kern="1200" dirty="0">
                <a:solidFill>
                  <a:schemeClr val="tx1"/>
                </a:solidFill>
                <a:effectLst/>
                <a:latin typeface="+mn-lt"/>
                <a:ea typeface="+mn-ea"/>
                <a:cs typeface="+mn-cs"/>
              </a:rPr>
              <a:t>. L'analyse du rapport de suivi de l'ODD7 montre que le secteur des transports a connu une augmentation de l'amélioration de l'intensité énergétique depuis 2010, tandis que d'autres secteurs ont connu une diminution. Il existe également des différences entre les régions, l'Afrique subsaharienne ayant l'intensité énergétique la plus élevée, tandis que l'Amérique latine et les Caraïbes ont l'intensité énergétique la plus faible. Si l'on veut atteindre l'objectif de l'ODD7, qui consiste à doubler le taux d'amélioration de l'efficacité énergétique au niveau mondial d'ici à 2030, il faut donner la priorité aux mesures d'efficacité énergétique dans l'élaboration des politiques et la planification des investissements</a:t>
            </a:r>
            <a:r>
              <a:rPr lang="en-US" sz="1200" b="0" i="0" kern="1200" dirty="0">
                <a:solidFill>
                  <a:schemeClr val="tx1"/>
                </a:solidFill>
                <a:effectLst/>
                <a:latin typeface="+mn-lt"/>
                <a:ea typeface="+mn-ea"/>
                <a:cs typeface="+mn-cs"/>
              </a:rPr>
              <a:t>.</a:t>
            </a:r>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4239480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Les </a:t>
            </a:r>
            <a:r>
              <a:rPr lang="en-US" dirty="0" err="1">
                <a:cs typeface="Calibri"/>
              </a:rPr>
              <a:t>objectifs</a:t>
            </a:r>
            <a:r>
              <a:rPr lang="en-US" dirty="0">
                <a:cs typeface="Calibri"/>
              </a:rPr>
              <a:t> de </a:t>
            </a:r>
            <a:r>
              <a:rPr lang="en-US" dirty="0" err="1">
                <a:cs typeface="Calibri"/>
              </a:rPr>
              <a:t>développement</a:t>
            </a:r>
            <a:r>
              <a:rPr lang="en-US" dirty="0">
                <a:cs typeface="Calibri"/>
              </a:rPr>
              <a:t> durable </a:t>
            </a:r>
            <a:r>
              <a:rPr lang="en-US" dirty="0" err="1">
                <a:cs typeface="Calibri"/>
              </a:rPr>
              <a:t>sont</a:t>
            </a:r>
            <a:r>
              <a:rPr lang="en-US" dirty="0">
                <a:cs typeface="Calibri"/>
              </a:rPr>
              <a:t> </a:t>
            </a:r>
            <a:r>
              <a:rPr lang="en-US" dirty="0" err="1">
                <a:cs typeface="Calibri"/>
              </a:rPr>
              <a:t>conçus</a:t>
            </a:r>
            <a:r>
              <a:rPr lang="en-US" dirty="0">
                <a:cs typeface="Calibri"/>
              </a:rPr>
              <a:t> pour </a:t>
            </a:r>
            <a:r>
              <a:rPr lang="en-US" dirty="0" err="1">
                <a:cs typeface="Calibri"/>
              </a:rPr>
              <a:t>être</a:t>
            </a:r>
            <a:r>
              <a:rPr lang="en-US" dirty="0">
                <a:cs typeface="Calibri"/>
              </a:rPr>
              <a:t> </a:t>
            </a:r>
            <a:r>
              <a:rPr lang="en-US" dirty="0" err="1">
                <a:cs typeface="Calibri"/>
              </a:rPr>
              <a:t>considérés</a:t>
            </a:r>
            <a:r>
              <a:rPr lang="en-US" dirty="0">
                <a:cs typeface="Calibri"/>
              </a:rPr>
              <a:t> </a:t>
            </a:r>
            <a:r>
              <a:rPr lang="en-US" dirty="0" err="1">
                <a:cs typeface="Calibri"/>
              </a:rPr>
              <a:t>comme</a:t>
            </a:r>
            <a:r>
              <a:rPr lang="en-US" dirty="0">
                <a:cs typeface="Calibri"/>
              </a:rPr>
              <a:t> un ensemble et de </a:t>
            </a:r>
            <a:r>
              <a:rPr lang="en-US" dirty="0" err="1">
                <a:cs typeface="Calibri"/>
              </a:rPr>
              <a:t>nombreuses</a:t>
            </a:r>
            <a:r>
              <a:rPr lang="en-US" dirty="0">
                <a:cs typeface="Calibri"/>
              </a:rPr>
              <a:t> études </a:t>
            </a:r>
            <a:r>
              <a:rPr lang="en-US" dirty="0" err="1">
                <a:cs typeface="Calibri"/>
              </a:rPr>
              <a:t>ont</a:t>
            </a:r>
            <a:r>
              <a:rPr lang="en-US" dirty="0">
                <a:cs typeface="Calibri"/>
              </a:rPr>
              <a:t> mis </a:t>
            </a:r>
            <a:r>
              <a:rPr lang="en-US" dirty="0" err="1">
                <a:cs typeface="Calibri"/>
              </a:rPr>
              <a:t>en</a:t>
            </a:r>
            <a:r>
              <a:rPr lang="en-US" dirty="0">
                <a:cs typeface="Calibri"/>
              </a:rPr>
              <a:t> </a:t>
            </a:r>
            <a:r>
              <a:rPr lang="en-US" dirty="0" err="1">
                <a:cs typeface="Calibri"/>
              </a:rPr>
              <a:t>évidence</a:t>
            </a:r>
            <a:r>
              <a:rPr lang="en-US" dirty="0">
                <a:cs typeface="Calibri"/>
              </a:rPr>
              <a:t> un grand </a:t>
            </a:r>
            <a:r>
              <a:rPr lang="en-US" dirty="0" err="1">
                <a:cs typeface="Calibri"/>
              </a:rPr>
              <a:t>nombre</a:t>
            </a:r>
            <a:r>
              <a:rPr lang="en-US" dirty="0">
                <a:cs typeface="Calibri"/>
              </a:rPr>
              <a:t> de synergies et de </a:t>
            </a:r>
            <a:r>
              <a:rPr lang="en-US" dirty="0" err="1">
                <a:cs typeface="Calibri"/>
              </a:rPr>
              <a:t>compromis</a:t>
            </a:r>
            <a:r>
              <a:rPr lang="en-US" dirty="0">
                <a:cs typeface="Calibri"/>
              </a:rPr>
              <a:t> entre les </a:t>
            </a:r>
            <a:r>
              <a:rPr lang="en-US" dirty="0" err="1">
                <a:cs typeface="Calibri"/>
              </a:rPr>
              <a:t>différents</a:t>
            </a:r>
            <a:r>
              <a:rPr lang="en-US" dirty="0">
                <a:cs typeface="Calibri"/>
              </a:rPr>
              <a:t> </a:t>
            </a:r>
            <a:r>
              <a:rPr lang="en-US" dirty="0" err="1">
                <a:cs typeface="Calibri"/>
              </a:rPr>
              <a:t>objectifs</a:t>
            </a:r>
            <a:r>
              <a:rPr lang="en-US" dirty="0">
                <a:cs typeface="Calibri"/>
              </a:rPr>
              <a:t>. Il </a:t>
            </a:r>
            <a:r>
              <a:rPr lang="en-US" dirty="0" err="1">
                <a:cs typeface="Calibri"/>
              </a:rPr>
              <a:t>est</a:t>
            </a:r>
            <a:r>
              <a:rPr lang="en-US" dirty="0">
                <a:cs typeface="Calibri"/>
              </a:rPr>
              <a:t> important de </a:t>
            </a:r>
            <a:r>
              <a:rPr lang="en-US" dirty="0" err="1">
                <a:cs typeface="Calibri"/>
              </a:rPr>
              <a:t>comprendre</a:t>
            </a:r>
            <a:r>
              <a:rPr lang="en-US" dirty="0">
                <a:cs typeface="Calibri"/>
              </a:rPr>
              <a:t> </a:t>
            </a:r>
            <a:r>
              <a:rPr lang="en-US" dirty="0" err="1">
                <a:cs typeface="Calibri"/>
              </a:rPr>
              <a:t>ces</a:t>
            </a:r>
            <a:r>
              <a:rPr lang="en-US" dirty="0">
                <a:cs typeface="Calibri"/>
              </a:rPr>
              <a:t> interactions </a:t>
            </a:r>
            <a:r>
              <a:rPr lang="en-US" dirty="0" err="1">
                <a:cs typeface="Calibri"/>
              </a:rPr>
              <a:t>afin</a:t>
            </a:r>
            <a:r>
              <a:rPr lang="en-US" dirty="0">
                <a:cs typeface="Calibri"/>
              </a:rPr>
              <a:t> que les </a:t>
            </a:r>
            <a:r>
              <a:rPr lang="en-US" dirty="0" err="1">
                <a:cs typeface="Calibri"/>
              </a:rPr>
              <a:t>décideurs</a:t>
            </a:r>
            <a:r>
              <a:rPr lang="en-US" dirty="0">
                <a:cs typeface="Calibri"/>
              </a:rPr>
              <a:t> politiques </a:t>
            </a:r>
            <a:r>
              <a:rPr lang="en-US" dirty="0" err="1">
                <a:cs typeface="Calibri"/>
              </a:rPr>
              <a:t>puissent</a:t>
            </a:r>
            <a:r>
              <a:rPr lang="en-US" dirty="0">
                <a:cs typeface="Calibri"/>
              </a:rPr>
              <a:t> </a:t>
            </a:r>
            <a:r>
              <a:rPr lang="en-US" dirty="0" err="1">
                <a:cs typeface="Calibri"/>
              </a:rPr>
              <a:t>élaborer</a:t>
            </a:r>
            <a:r>
              <a:rPr lang="en-US" dirty="0">
                <a:cs typeface="Calibri"/>
              </a:rPr>
              <a:t> des plans </a:t>
            </a:r>
            <a:r>
              <a:rPr lang="en-US" dirty="0" err="1">
                <a:cs typeface="Calibri"/>
              </a:rPr>
              <a:t>visant</a:t>
            </a:r>
            <a:r>
              <a:rPr lang="en-US" dirty="0">
                <a:cs typeface="Calibri"/>
              </a:rPr>
              <a:t> à maximiser les synergies et à </a:t>
            </a:r>
            <a:r>
              <a:rPr lang="en-US" dirty="0" err="1">
                <a:cs typeface="Calibri"/>
              </a:rPr>
              <a:t>minimiser</a:t>
            </a:r>
            <a:r>
              <a:rPr lang="en-US" dirty="0">
                <a:cs typeface="Calibri"/>
              </a:rPr>
              <a:t> les </a:t>
            </a:r>
            <a:r>
              <a:rPr lang="en-US" dirty="0" err="1">
                <a:cs typeface="Calibri"/>
              </a:rPr>
              <a:t>compromis</a:t>
            </a:r>
            <a:r>
              <a:rPr lang="en-US" dirty="0">
                <a:cs typeface="Calibri"/>
              </a:rPr>
              <a:t>. Les </a:t>
            </a:r>
            <a:r>
              <a:rPr lang="en-US" dirty="0" err="1">
                <a:cs typeface="Calibri"/>
              </a:rPr>
              <a:t>outils</a:t>
            </a:r>
            <a:r>
              <a:rPr lang="en-US" dirty="0">
                <a:cs typeface="Calibri"/>
              </a:rPr>
              <a:t> de </a:t>
            </a:r>
            <a:r>
              <a:rPr lang="en-US" dirty="0" err="1">
                <a:cs typeface="Calibri"/>
              </a:rPr>
              <a:t>modélisation</a:t>
            </a:r>
            <a:r>
              <a:rPr lang="en-US" dirty="0">
                <a:cs typeface="Calibri"/>
              </a:rPr>
              <a:t> </a:t>
            </a:r>
            <a:r>
              <a:rPr lang="en-US" dirty="0" err="1">
                <a:cs typeface="Calibri"/>
              </a:rPr>
              <a:t>jouent</a:t>
            </a:r>
            <a:r>
              <a:rPr lang="en-US" dirty="0">
                <a:cs typeface="Calibri"/>
              </a:rPr>
              <a:t> un </a:t>
            </a:r>
            <a:r>
              <a:rPr lang="en-US" dirty="0" err="1">
                <a:cs typeface="Calibri"/>
              </a:rPr>
              <a:t>rôle</a:t>
            </a:r>
            <a:r>
              <a:rPr lang="en-US" dirty="0">
                <a:cs typeface="Calibri"/>
              </a:rPr>
              <a:t> </a:t>
            </a:r>
            <a:r>
              <a:rPr lang="en-US" dirty="0" err="1">
                <a:cs typeface="Calibri"/>
              </a:rPr>
              <a:t>clé</a:t>
            </a:r>
            <a:r>
              <a:rPr lang="en-US" dirty="0">
                <a:cs typeface="Calibri"/>
              </a:rPr>
              <a:t> dans la </a:t>
            </a:r>
            <a:r>
              <a:rPr lang="en-US" dirty="0" err="1">
                <a:cs typeface="Calibri"/>
              </a:rPr>
              <a:t>compréhension</a:t>
            </a:r>
            <a:r>
              <a:rPr lang="en-US" dirty="0">
                <a:cs typeface="Calibri"/>
              </a:rPr>
              <a:t> de </a:t>
            </a:r>
            <a:r>
              <a:rPr lang="en-US" dirty="0" err="1">
                <a:cs typeface="Calibri"/>
              </a:rPr>
              <a:t>ces</a:t>
            </a:r>
            <a:r>
              <a:rPr lang="en-US" dirty="0">
                <a:cs typeface="Calibri"/>
              </a:rPr>
              <a:t> interactions car </a:t>
            </a:r>
            <a:r>
              <a:rPr lang="en-US" dirty="0" err="1">
                <a:cs typeface="Calibri"/>
              </a:rPr>
              <a:t>ils</a:t>
            </a:r>
            <a:r>
              <a:rPr lang="en-US" dirty="0">
                <a:cs typeface="Calibri"/>
              </a:rPr>
              <a:t> </a:t>
            </a:r>
            <a:r>
              <a:rPr lang="en-US" dirty="0" err="1">
                <a:cs typeface="Calibri"/>
              </a:rPr>
              <a:t>peuvent</a:t>
            </a:r>
            <a:r>
              <a:rPr lang="en-US" dirty="0">
                <a:cs typeface="Calibri"/>
              </a:rPr>
              <a:t> </a:t>
            </a:r>
            <a:r>
              <a:rPr lang="en-US" dirty="0" err="1">
                <a:cs typeface="Calibri"/>
              </a:rPr>
              <a:t>être</a:t>
            </a:r>
            <a:r>
              <a:rPr lang="en-US" dirty="0">
                <a:cs typeface="Calibri"/>
              </a:rPr>
              <a:t> </a:t>
            </a:r>
            <a:r>
              <a:rPr lang="en-US" dirty="0" err="1">
                <a:cs typeface="Calibri"/>
              </a:rPr>
              <a:t>utilisés</a:t>
            </a:r>
            <a:r>
              <a:rPr lang="en-US" dirty="0">
                <a:cs typeface="Calibri"/>
              </a:rPr>
              <a:t> pour </a:t>
            </a:r>
            <a:r>
              <a:rPr lang="en-US" dirty="0" err="1">
                <a:cs typeface="Calibri"/>
              </a:rPr>
              <a:t>développer</a:t>
            </a:r>
            <a:r>
              <a:rPr lang="en-US" dirty="0">
                <a:cs typeface="Calibri"/>
              </a:rPr>
              <a:t> des </a:t>
            </a:r>
            <a:r>
              <a:rPr lang="en-US" dirty="0" err="1">
                <a:cs typeface="Calibri"/>
              </a:rPr>
              <a:t>scénarios</a:t>
            </a:r>
            <a:r>
              <a:rPr lang="en-US" dirty="0">
                <a:cs typeface="Calibri"/>
              </a:rPr>
              <a:t> </a:t>
            </a:r>
            <a:r>
              <a:rPr lang="en-US" dirty="0" err="1">
                <a:cs typeface="Calibri"/>
              </a:rPr>
              <a:t>intersectoriels</a:t>
            </a:r>
            <a:r>
              <a:rPr lang="en-US" dirty="0">
                <a:cs typeface="Calibri"/>
              </a:rPr>
              <a:t> et explorer </a:t>
            </a:r>
            <a:r>
              <a:rPr lang="en-US" dirty="0" err="1">
                <a:cs typeface="Calibri"/>
              </a:rPr>
              <a:t>leurs</a:t>
            </a:r>
            <a:r>
              <a:rPr lang="en-US" dirty="0">
                <a:cs typeface="Calibri"/>
              </a:rPr>
              <a:t> impacts. Il </a:t>
            </a:r>
            <a:r>
              <a:rPr lang="en-US" dirty="0" err="1">
                <a:cs typeface="Calibri"/>
              </a:rPr>
              <a:t>existe</a:t>
            </a:r>
            <a:r>
              <a:rPr lang="en-US" dirty="0">
                <a:cs typeface="Calibri"/>
              </a:rPr>
              <a:t> de </a:t>
            </a:r>
            <a:r>
              <a:rPr lang="en-US" dirty="0" err="1">
                <a:cs typeface="Calibri"/>
              </a:rPr>
              <a:t>nombreux</a:t>
            </a:r>
            <a:r>
              <a:rPr lang="en-US" dirty="0">
                <a:cs typeface="Calibri"/>
              </a:rPr>
              <a:t> liens, </a:t>
            </a:r>
            <a:r>
              <a:rPr lang="en-US" dirty="0" err="1">
                <a:cs typeface="Calibri"/>
              </a:rPr>
              <a:t>souvent</a:t>
            </a:r>
            <a:r>
              <a:rPr lang="en-US" dirty="0">
                <a:cs typeface="Calibri"/>
              </a:rPr>
              <a:t> complexes, entre les </a:t>
            </a:r>
            <a:r>
              <a:rPr lang="en-US" dirty="0" err="1">
                <a:cs typeface="Calibri"/>
              </a:rPr>
              <a:t>systèmes</a:t>
            </a:r>
            <a:r>
              <a:rPr lang="en-US" dirty="0">
                <a:cs typeface="Calibri"/>
              </a:rPr>
              <a:t> et les </a:t>
            </a:r>
            <a:r>
              <a:rPr lang="en-US" dirty="0" err="1">
                <a:cs typeface="Calibri"/>
              </a:rPr>
              <a:t>objectifs</a:t>
            </a:r>
            <a:r>
              <a:rPr lang="en-US" dirty="0">
                <a:cs typeface="Calibri"/>
              </a:rPr>
              <a:t> de </a:t>
            </a:r>
            <a:r>
              <a:rPr lang="en-US" dirty="0" err="1">
                <a:cs typeface="Calibri"/>
              </a:rPr>
              <a:t>développement</a:t>
            </a:r>
            <a:r>
              <a:rPr lang="en-US" dirty="0">
                <a:cs typeface="Calibri"/>
              </a:rPr>
              <a:t> durable. </a:t>
            </a:r>
            <a:endParaRPr lang="en-US" dirty="0"/>
          </a:p>
          <a:p>
            <a:endParaRPr lang="en-US" dirty="0">
              <a:cs typeface="Calibri"/>
            </a:endParaRPr>
          </a:p>
          <a:p>
            <a:r>
              <a:rPr lang="en-US" dirty="0">
                <a:cs typeface="Calibri"/>
              </a:rPr>
              <a:t>À titre d'exemple, pensons aux liens entre le système énergétique et les cibles de l'ODD. </a:t>
            </a:r>
            <a:r>
              <a:rPr lang="en-US" dirty="0" err="1">
                <a:cs typeface="Calibri"/>
              </a:rPr>
              <a:t>Nerini</a:t>
            </a:r>
            <a:r>
              <a:rPr lang="en-US" dirty="0">
                <a:cs typeface="Calibri"/>
              </a:rPr>
              <a:t> et al. (2018) </a:t>
            </a:r>
            <a:r>
              <a:rPr lang="en-US" dirty="0" err="1">
                <a:cs typeface="Calibri"/>
              </a:rPr>
              <a:t>ont</a:t>
            </a:r>
            <a:r>
              <a:rPr lang="en-US" dirty="0">
                <a:cs typeface="Calibri"/>
              </a:rPr>
              <a:t> </a:t>
            </a:r>
            <a:r>
              <a:rPr lang="en-US" dirty="0" err="1">
                <a:cs typeface="Calibri"/>
              </a:rPr>
              <a:t>constaté</a:t>
            </a:r>
            <a:r>
              <a:rPr lang="en-US" dirty="0">
                <a:cs typeface="Calibri"/>
              </a:rPr>
              <a:t> </a:t>
            </a:r>
            <a:r>
              <a:rPr lang="en-US" dirty="0" err="1">
                <a:cs typeface="Calibri"/>
              </a:rPr>
              <a:t>qu'au</a:t>
            </a:r>
            <a:r>
              <a:rPr lang="en-US" dirty="0">
                <a:cs typeface="Calibri"/>
              </a:rPr>
              <a:t> </a:t>
            </a:r>
            <a:r>
              <a:rPr lang="en-US" dirty="0" err="1">
                <a:cs typeface="Calibri"/>
              </a:rPr>
              <a:t>moins</a:t>
            </a:r>
            <a:r>
              <a:rPr lang="en-US" dirty="0">
                <a:cs typeface="Calibri"/>
              </a:rPr>
              <a:t> 113 des 169 </a:t>
            </a:r>
            <a:r>
              <a:rPr lang="en-US" dirty="0" err="1">
                <a:cs typeface="Calibri"/>
              </a:rPr>
              <a:t>cibles</a:t>
            </a:r>
            <a:r>
              <a:rPr lang="en-US" dirty="0">
                <a:cs typeface="Calibri"/>
              </a:rPr>
              <a:t> des ODD </a:t>
            </a:r>
            <a:r>
              <a:rPr lang="en-US" dirty="0" err="1">
                <a:cs typeface="Calibri"/>
              </a:rPr>
              <a:t>nécessitent</a:t>
            </a:r>
            <a:r>
              <a:rPr lang="en-US" dirty="0">
                <a:cs typeface="Calibri"/>
              </a:rPr>
              <a:t> des </a:t>
            </a:r>
            <a:r>
              <a:rPr lang="en-US" dirty="0" err="1">
                <a:cs typeface="Calibri"/>
              </a:rPr>
              <a:t>changements</a:t>
            </a:r>
            <a:r>
              <a:rPr lang="en-US" dirty="0">
                <a:cs typeface="Calibri"/>
              </a:rPr>
              <a:t> dans les </a:t>
            </a:r>
            <a:r>
              <a:rPr lang="en-US" dirty="0" err="1">
                <a:cs typeface="Calibri"/>
              </a:rPr>
              <a:t>systèmes</a:t>
            </a:r>
            <a:r>
              <a:rPr lang="en-US" dirty="0">
                <a:cs typeface="Calibri"/>
              </a:rPr>
              <a:t> </a:t>
            </a:r>
            <a:r>
              <a:rPr lang="en-US" dirty="0" err="1">
                <a:cs typeface="Calibri"/>
              </a:rPr>
              <a:t>énergétiques</a:t>
            </a:r>
            <a:r>
              <a:rPr lang="en-US" dirty="0">
                <a:cs typeface="Calibri"/>
              </a:rPr>
              <a:t>. Les </a:t>
            </a:r>
            <a:r>
              <a:rPr lang="en-US" dirty="0" err="1">
                <a:cs typeface="Calibri"/>
              </a:rPr>
              <a:t>exemples</a:t>
            </a:r>
            <a:r>
              <a:rPr lang="en-US" dirty="0">
                <a:cs typeface="Calibri"/>
              </a:rPr>
              <a:t> </a:t>
            </a:r>
            <a:r>
              <a:rPr lang="en-US" dirty="0" err="1">
                <a:cs typeface="Calibri"/>
              </a:rPr>
              <a:t>incluent</a:t>
            </a:r>
            <a:r>
              <a:rPr lang="en-US" dirty="0">
                <a:cs typeface="Calibri"/>
              </a:rPr>
              <a:t> les </a:t>
            </a:r>
            <a:r>
              <a:rPr lang="en-US" dirty="0" err="1">
                <a:cs typeface="Calibri"/>
              </a:rPr>
              <a:t>cibles</a:t>
            </a:r>
            <a:r>
              <a:rPr lang="en-US" dirty="0">
                <a:cs typeface="Calibri"/>
              </a:rPr>
              <a:t> de l’ODD13 qui se </a:t>
            </a:r>
            <a:r>
              <a:rPr lang="en-US" dirty="0" err="1">
                <a:cs typeface="Calibri"/>
              </a:rPr>
              <a:t>concentrent</a:t>
            </a:r>
            <a:r>
              <a:rPr lang="en-US" dirty="0">
                <a:cs typeface="Calibri"/>
              </a:rPr>
              <a:t> sur </a:t>
            </a:r>
            <a:r>
              <a:rPr lang="en-US" dirty="0" err="1">
                <a:cs typeface="Calibri"/>
              </a:rPr>
              <a:t>l'action</a:t>
            </a:r>
            <a:r>
              <a:rPr lang="en-US" dirty="0">
                <a:cs typeface="Calibri"/>
              </a:rPr>
              <a:t> </a:t>
            </a:r>
            <a:r>
              <a:rPr lang="en-US" dirty="0" err="1">
                <a:cs typeface="Calibri"/>
              </a:rPr>
              <a:t>contre</a:t>
            </a:r>
            <a:r>
              <a:rPr lang="en-US" dirty="0">
                <a:cs typeface="Calibri"/>
              </a:rPr>
              <a:t> le </a:t>
            </a:r>
            <a:r>
              <a:rPr lang="en-US" dirty="0" err="1">
                <a:cs typeface="Calibri"/>
              </a:rPr>
              <a:t>changement</a:t>
            </a:r>
            <a:r>
              <a:rPr lang="en-US" dirty="0">
                <a:cs typeface="Calibri"/>
              </a:rPr>
              <a:t> </a:t>
            </a:r>
            <a:r>
              <a:rPr lang="en-US" dirty="0" err="1">
                <a:cs typeface="Calibri"/>
              </a:rPr>
              <a:t>climatique</a:t>
            </a:r>
            <a:r>
              <a:rPr lang="en-US" dirty="0">
                <a:cs typeface="Calibri"/>
              </a:rPr>
              <a:t>, </a:t>
            </a:r>
            <a:r>
              <a:rPr lang="en-US" dirty="0" err="1">
                <a:cs typeface="Calibri"/>
              </a:rPr>
              <a:t>nécessitant</a:t>
            </a:r>
            <a:r>
              <a:rPr lang="en-US" dirty="0">
                <a:cs typeface="Calibri"/>
              </a:rPr>
              <a:t> la </a:t>
            </a:r>
            <a:r>
              <a:rPr lang="en-US" dirty="0" err="1">
                <a:cs typeface="Calibri"/>
              </a:rPr>
              <a:t>décarbonisation</a:t>
            </a:r>
            <a:r>
              <a:rPr lang="en-US" dirty="0">
                <a:cs typeface="Calibri"/>
              </a:rPr>
              <a:t> du </a:t>
            </a:r>
            <a:r>
              <a:rPr lang="en-US" dirty="0" err="1">
                <a:cs typeface="Calibri"/>
              </a:rPr>
              <a:t>système</a:t>
            </a:r>
            <a:r>
              <a:rPr lang="en-US" dirty="0">
                <a:cs typeface="Calibri"/>
              </a:rPr>
              <a:t> </a:t>
            </a:r>
            <a:r>
              <a:rPr lang="en-US" dirty="0" err="1">
                <a:cs typeface="Calibri"/>
              </a:rPr>
              <a:t>énergétique</a:t>
            </a:r>
            <a:r>
              <a:rPr lang="en-US" dirty="0">
                <a:cs typeface="Calibri"/>
              </a:rPr>
              <a:t>, et les </a:t>
            </a:r>
            <a:r>
              <a:rPr lang="en-US" dirty="0" err="1">
                <a:cs typeface="Calibri"/>
              </a:rPr>
              <a:t>cibles</a:t>
            </a:r>
            <a:r>
              <a:rPr lang="en-US" dirty="0">
                <a:cs typeface="Calibri"/>
              </a:rPr>
              <a:t> de l’ODD1, qui se </a:t>
            </a:r>
            <a:r>
              <a:rPr lang="en-US" dirty="0" err="1">
                <a:cs typeface="Calibri"/>
              </a:rPr>
              <a:t>concentrent</a:t>
            </a:r>
            <a:r>
              <a:rPr lang="en-US" dirty="0">
                <a:cs typeface="Calibri"/>
              </a:rPr>
              <a:t> sur la fin de la </a:t>
            </a:r>
            <a:r>
              <a:rPr lang="en-US" dirty="0" err="1">
                <a:cs typeface="Calibri"/>
              </a:rPr>
              <a:t>pauvreté</a:t>
            </a:r>
            <a:r>
              <a:rPr lang="en-US" dirty="0">
                <a:cs typeface="Calibri"/>
              </a:rPr>
              <a:t>, </a:t>
            </a:r>
            <a:r>
              <a:rPr lang="en-US" dirty="0" err="1">
                <a:cs typeface="Calibri"/>
              </a:rPr>
              <a:t>nécessitant</a:t>
            </a:r>
            <a:r>
              <a:rPr lang="en-US" dirty="0">
                <a:cs typeface="Calibri"/>
              </a:rPr>
              <a:t> </a:t>
            </a:r>
            <a:r>
              <a:rPr lang="en-US" dirty="0" err="1">
                <a:cs typeface="Calibri"/>
              </a:rPr>
              <a:t>l'amélioration</a:t>
            </a:r>
            <a:r>
              <a:rPr lang="en-US" dirty="0">
                <a:cs typeface="Calibri"/>
              </a:rPr>
              <a:t> de </a:t>
            </a:r>
            <a:r>
              <a:rPr lang="en-US" dirty="0" err="1">
                <a:cs typeface="Calibri"/>
              </a:rPr>
              <a:t>l'infrastructure</a:t>
            </a:r>
            <a:r>
              <a:rPr lang="en-US" dirty="0">
                <a:cs typeface="Calibri"/>
              </a:rPr>
              <a:t> </a:t>
            </a:r>
            <a:r>
              <a:rPr lang="en-US" dirty="0" err="1">
                <a:cs typeface="Calibri"/>
              </a:rPr>
              <a:t>énergétique</a:t>
            </a:r>
            <a:r>
              <a:rPr lang="en-US" dirty="0">
                <a:cs typeface="Calibri"/>
              </a:rPr>
              <a:t> pour </a:t>
            </a:r>
            <a:r>
              <a:rPr lang="en-US" dirty="0" err="1">
                <a:cs typeface="Calibri"/>
              </a:rPr>
              <a:t>accroître</a:t>
            </a:r>
            <a:r>
              <a:rPr lang="en-US" dirty="0">
                <a:cs typeface="Calibri"/>
              </a:rPr>
              <a:t> </a:t>
            </a:r>
            <a:r>
              <a:rPr lang="en-US" dirty="0" err="1">
                <a:cs typeface="Calibri"/>
              </a:rPr>
              <a:t>l'accès</a:t>
            </a:r>
            <a:r>
              <a:rPr lang="en-US" dirty="0">
                <a:cs typeface="Calibri"/>
              </a:rPr>
              <a:t> à </a:t>
            </a:r>
            <a:r>
              <a:rPr lang="en-US" dirty="0" err="1">
                <a:cs typeface="Calibri"/>
              </a:rPr>
              <a:t>l'énergie</a:t>
            </a:r>
            <a:r>
              <a:rPr lang="en-US" dirty="0">
                <a:cs typeface="Calibri"/>
              </a:rPr>
              <a:t>. Il </a:t>
            </a:r>
            <a:r>
              <a:rPr lang="en-US" dirty="0" err="1">
                <a:cs typeface="Calibri"/>
              </a:rPr>
              <a:t>existe</a:t>
            </a:r>
            <a:r>
              <a:rPr lang="en-US" dirty="0">
                <a:cs typeface="Calibri"/>
              </a:rPr>
              <a:t> bien </a:t>
            </a:r>
            <a:r>
              <a:rPr lang="en-US" dirty="0" err="1">
                <a:cs typeface="Calibri"/>
              </a:rPr>
              <a:t>d'autres</a:t>
            </a:r>
            <a:r>
              <a:rPr lang="en-US" dirty="0">
                <a:cs typeface="Calibri"/>
              </a:rPr>
              <a:t> synergies et </a:t>
            </a:r>
            <a:r>
              <a:rPr lang="en-US" dirty="0" err="1">
                <a:cs typeface="Calibri"/>
              </a:rPr>
              <a:t>compromis</a:t>
            </a:r>
            <a:r>
              <a:rPr lang="en-US" dirty="0">
                <a:cs typeface="Calibri"/>
              </a:rPr>
              <a:t> que nous </a:t>
            </a:r>
            <a:r>
              <a:rPr lang="en-US" dirty="0" err="1">
                <a:cs typeface="Calibri"/>
              </a:rPr>
              <a:t>n'avons</a:t>
            </a:r>
            <a:r>
              <a:rPr lang="en-US" dirty="0">
                <a:cs typeface="Calibri"/>
              </a:rPr>
              <a:t> pas le temps </a:t>
            </a:r>
            <a:r>
              <a:rPr lang="en-US" dirty="0" err="1">
                <a:cs typeface="Calibri"/>
              </a:rPr>
              <a:t>d'explorer</a:t>
            </a:r>
            <a:r>
              <a:rPr lang="en-US" dirty="0">
                <a:cs typeface="Calibri"/>
              </a:rPr>
              <a:t> plus </a:t>
            </a:r>
            <a:r>
              <a:rPr lang="en-US" dirty="0" err="1">
                <a:cs typeface="Calibri"/>
              </a:rPr>
              <a:t>en</a:t>
            </a:r>
            <a:r>
              <a:rPr lang="en-US" dirty="0">
                <a:cs typeface="Calibri"/>
              </a:rPr>
              <a:t> </a:t>
            </a:r>
            <a:r>
              <a:rPr lang="en-US" dirty="0" err="1">
                <a:cs typeface="Calibri"/>
              </a:rPr>
              <a:t>détail</a:t>
            </a:r>
            <a:r>
              <a:rPr lang="en-US" dirty="0">
                <a:cs typeface="Calibri"/>
              </a:rPr>
              <a:t>; </a:t>
            </a:r>
            <a:r>
              <a:rPr lang="en-US" dirty="0" err="1">
                <a:cs typeface="Calibri"/>
              </a:rPr>
              <a:t>cependant</a:t>
            </a:r>
            <a:r>
              <a:rPr lang="en-US" dirty="0">
                <a:cs typeface="Calibri"/>
              </a:rPr>
              <a:t>, il </a:t>
            </a:r>
            <a:r>
              <a:rPr lang="en-US" dirty="0" err="1">
                <a:cs typeface="Calibri"/>
              </a:rPr>
              <a:t>est</a:t>
            </a:r>
            <a:r>
              <a:rPr lang="en-US" dirty="0">
                <a:cs typeface="Calibri"/>
              </a:rPr>
              <a:t> </a:t>
            </a:r>
            <a:r>
              <a:rPr lang="en-US" dirty="0" err="1">
                <a:cs typeface="Calibri"/>
              </a:rPr>
              <a:t>clair</a:t>
            </a:r>
            <a:r>
              <a:rPr lang="en-US" dirty="0">
                <a:cs typeface="Calibri"/>
              </a:rPr>
              <a:t> que les </a:t>
            </a:r>
            <a:r>
              <a:rPr lang="en-US" dirty="0" err="1">
                <a:cs typeface="Calibri"/>
              </a:rPr>
              <a:t>décideurs</a:t>
            </a:r>
            <a:r>
              <a:rPr lang="en-US" dirty="0">
                <a:cs typeface="Calibri"/>
              </a:rPr>
              <a:t> politiques </a:t>
            </a:r>
            <a:r>
              <a:rPr lang="en-US" dirty="0" err="1">
                <a:cs typeface="Calibri"/>
              </a:rPr>
              <a:t>doivent</a:t>
            </a:r>
            <a:r>
              <a:rPr lang="en-US" dirty="0">
                <a:cs typeface="Calibri"/>
              </a:rPr>
              <a:t> </a:t>
            </a:r>
            <a:r>
              <a:rPr lang="en-US" dirty="0" err="1">
                <a:cs typeface="Calibri"/>
              </a:rPr>
              <a:t>comprendre</a:t>
            </a:r>
            <a:r>
              <a:rPr lang="en-US" dirty="0">
                <a:cs typeface="Calibri"/>
              </a:rPr>
              <a:t> </a:t>
            </a:r>
            <a:r>
              <a:rPr lang="en-US" dirty="0" err="1">
                <a:cs typeface="Calibri"/>
              </a:rPr>
              <a:t>ces</a:t>
            </a:r>
            <a:r>
              <a:rPr lang="en-US" dirty="0">
                <a:cs typeface="Calibri"/>
              </a:rPr>
              <a:t> interactions </a:t>
            </a:r>
            <a:r>
              <a:rPr lang="en-US" dirty="0" err="1">
                <a:cs typeface="Calibri"/>
              </a:rPr>
              <a:t>afin</a:t>
            </a:r>
            <a:r>
              <a:rPr lang="en-US" dirty="0">
                <a:cs typeface="Calibri"/>
              </a:rPr>
              <a:t> de </a:t>
            </a:r>
            <a:r>
              <a:rPr lang="en-US" dirty="0" err="1">
                <a:cs typeface="Calibri"/>
              </a:rPr>
              <a:t>soutenir</a:t>
            </a:r>
            <a:r>
              <a:rPr lang="en-US" dirty="0">
                <a:cs typeface="Calibri"/>
              </a:rPr>
              <a:t> les </a:t>
            </a:r>
            <a:r>
              <a:rPr lang="en-US" dirty="0" err="1">
                <a:cs typeface="Calibri"/>
              </a:rPr>
              <a:t>progrès</a:t>
            </a:r>
            <a:r>
              <a:rPr lang="en-US" dirty="0">
                <a:cs typeface="Calibri"/>
              </a:rPr>
              <a:t> </a:t>
            </a:r>
            <a:r>
              <a:rPr lang="en-US" dirty="0" err="1">
                <a:cs typeface="Calibri"/>
              </a:rPr>
              <a:t>vers</a:t>
            </a:r>
            <a:r>
              <a:rPr lang="en-US" dirty="0">
                <a:cs typeface="Calibri"/>
              </a:rPr>
              <a:t> la </a:t>
            </a:r>
            <a:r>
              <a:rPr lang="en-US" dirty="0" err="1">
                <a:cs typeface="Calibri"/>
              </a:rPr>
              <a:t>réalisation</a:t>
            </a:r>
            <a:r>
              <a:rPr lang="en-US" dirty="0">
                <a:cs typeface="Calibri"/>
              </a:rPr>
              <a:t> des ODD. </a:t>
            </a:r>
            <a:r>
              <a:rPr lang="en-US" dirty="0" err="1">
                <a:cs typeface="Calibri"/>
              </a:rPr>
              <a:t>Nerini</a:t>
            </a:r>
            <a:r>
              <a:rPr lang="en-US" dirty="0">
                <a:cs typeface="Calibri"/>
              </a:rPr>
              <a:t> et al. </a:t>
            </a:r>
            <a:r>
              <a:rPr lang="en-US" dirty="0" err="1">
                <a:cs typeface="Calibri"/>
              </a:rPr>
              <a:t>soulignent</a:t>
            </a:r>
            <a:r>
              <a:rPr lang="en-US" dirty="0">
                <a:cs typeface="Calibri"/>
              </a:rPr>
              <a:t> que nous ne </a:t>
            </a:r>
            <a:r>
              <a:rPr lang="en-US" dirty="0" err="1">
                <a:cs typeface="Calibri"/>
              </a:rPr>
              <a:t>pouvons</a:t>
            </a:r>
            <a:r>
              <a:rPr lang="en-US" dirty="0">
                <a:cs typeface="Calibri"/>
              </a:rPr>
              <a:t> pas </a:t>
            </a:r>
            <a:r>
              <a:rPr lang="en-US" dirty="0" err="1">
                <a:cs typeface="Calibri"/>
              </a:rPr>
              <a:t>penser</a:t>
            </a:r>
            <a:r>
              <a:rPr lang="en-US" dirty="0">
                <a:cs typeface="Calibri"/>
              </a:rPr>
              <a:t> </a:t>
            </a:r>
            <a:r>
              <a:rPr lang="en-US" dirty="0" err="1">
                <a:cs typeface="Calibri"/>
              </a:rPr>
              <a:t>en</a:t>
            </a:r>
            <a:r>
              <a:rPr lang="en-US" dirty="0">
                <a:cs typeface="Calibri"/>
              </a:rPr>
              <a:t> silos et que nous devons </a:t>
            </a:r>
            <a:r>
              <a:rPr lang="en-US" dirty="0" err="1">
                <a:cs typeface="Calibri"/>
              </a:rPr>
              <a:t>utiliser</a:t>
            </a:r>
            <a:r>
              <a:rPr lang="en-US" dirty="0">
                <a:cs typeface="Calibri"/>
              </a:rPr>
              <a:t> des </a:t>
            </a:r>
            <a:r>
              <a:rPr lang="en-US" dirty="0" err="1">
                <a:cs typeface="Calibri"/>
              </a:rPr>
              <a:t>approches</a:t>
            </a:r>
            <a:r>
              <a:rPr lang="en-US" dirty="0">
                <a:cs typeface="Calibri"/>
              </a:rPr>
              <a:t> de planification </a:t>
            </a:r>
            <a:r>
              <a:rPr lang="en-US" dirty="0" err="1">
                <a:cs typeface="Calibri"/>
              </a:rPr>
              <a:t>intégrées</a:t>
            </a:r>
            <a:r>
              <a:rPr lang="en-US" dirty="0">
                <a:cs typeface="Calibri"/>
              </a:rPr>
              <a:t> dans </a:t>
            </a:r>
            <a:r>
              <a:rPr lang="en-US" dirty="0" err="1">
                <a:cs typeface="Calibri"/>
              </a:rPr>
              <a:t>une</a:t>
            </a:r>
            <a:r>
              <a:rPr lang="en-US" dirty="0">
                <a:cs typeface="Calibri"/>
              </a:rPr>
              <a:t> perspective à long </a:t>
            </a:r>
            <a:r>
              <a:rPr lang="en-US" dirty="0" err="1">
                <a:cs typeface="Calibri"/>
              </a:rPr>
              <a:t>terme</a:t>
            </a:r>
            <a:r>
              <a:rPr lang="en-US" dirty="0">
                <a:cs typeface="Calibri"/>
              </a:rPr>
              <a:t>. Les </a:t>
            </a:r>
            <a:r>
              <a:rPr lang="en-US" dirty="0" err="1">
                <a:cs typeface="Calibri"/>
              </a:rPr>
              <a:t>outils</a:t>
            </a:r>
            <a:r>
              <a:rPr lang="en-US" dirty="0">
                <a:cs typeface="Calibri"/>
              </a:rPr>
              <a:t> de </a:t>
            </a:r>
            <a:r>
              <a:rPr lang="en-US" dirty="0" err="1">
                <a:cs typeface="Calibri"/>
              </a:rPr>
              <a:t>modélisation</a:t>
            </a:r>
            <a:r>
              <a:rPr lang="en-US" dirty="0">
                <a:cs typeface="Calibri"/>
              </a:rPr>
              <a:t> </a:t>
            </a:r>
            <a:r>
              <a:rPr lang="en-US" dirty="0" err="1">
                <a:cs typeface="Calibri"/>
              </a:rPr>
              <a:t>énergétique</a:t>
            </a:r>
            <a:r>
              <a:rPr lang="en-US" dirty="0">
                <a:cs typeface="Calibri"/>
              </a:rPr>
              <a:t> </a:t>
            </a:r>
            <a:r>
              <a:rPr lang="en-US" dirty="0" err="1">
                <a:cs typeface="Calibri"/>
              </a:rPr>
              <a:t>sont</a:t>
            </a:r>
            <a:r>
              <a:rPr lang="en-US" dirty="0">
                <a:cs typeface="Calibri"/>
              </a:rPr>
              <a:t> un </a:t>
            </a:r>
            <a:r>
              <a:rPr lang="en-US" dirty="0" err="1">
                <a:cs typeface="Calibri"/>
              </a:rPr>
              <a:t>élément</a:t>
            </a:r>
            <a:r>
              <a:rPr lang="en-US" dirty="0">
                <a:cs typeface="Calibri"/>
              </a:rPr>
              <a:t> </a:t>
            </a:r>
            <a:r>
              <a:rPr lang="en-US" dirty="0" err="1">
                <a:cs typeface="Calibri"/>
              </a:rPr>
              <a:t>clé</a:t>
            </a:r>
            <a:r>
              <a:rPr lang="en-US" dirty="0">
                <a:cs typeface="Calibri"/>
              </a:rPr>
              <a:t> de </a:t>
            </a:r>
            <a:r>
              <a:rPr lang="en-US" dirty="0" err="1">
                <a:cs typeface="Calibri"/>
              </a:rPr>
              <a:t>ces</a:t>
            </a:r>
            <a:r>
              <a:rPr lang="en-US" dirty="0">
                <a:cs typeface="Calibri"/>
              </a:rPr>
              <a:t> </a:t>
            </a:r>
            <a:r>
              <a:rPr lang="en-US" dirty="0" err="1">
                <a:cs typeface="Calibri"/>
              </a:rPr>
              <a:t>approches</a:t>
            </a:r>
            <a:r>
              <a:rPr lang="en-US" dirty="0">
                <a:cs typeface="Calibri"/>
              </a:rPr>
              <a:t>. </a:t>
            </a: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2684595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 système énergétique est étroitement lié à de nombreux autres secteurs. Par conséquent, la trajectoire que prend le système énergétique aura de </a:t>
            </a:r>
            <a:r>
              <a:rPr lang="en-US" dirty="0" err="1"/>
              <a:t>nombreuses</a:t>
            </a:r>
            <a:r>
              <a:rPr lang="en-US" dirty="0"/>
              <a:t> et </a:t>
            </a:r>
            <a:r>
              <a:rPr lang="en-US" dirty="0" err="1"/>
              <a:t>diverses</a:t>
            </a:r>
            <a:r>
              <a:rPr lang="en-US" dirty="0"/>
              <a:t> implications à </a:t>
            </a:r>
            <a:r>
              <a:rPr lang="en-US" dirty="0" err="1"/>
              <a:t>l’extérieur</a:t>
            </a:r>
            <a:r>
              <a:rPr lang="en-US" dirty="0"/>
              <a:t> du système énergétique. Il est important pour le progrès socio-économique et le bien-être des populations qu'il y ait un large accès à un approvisionnement </a:t>
            </a:r>
            <a:r>
              <a:rPr lang="en-US" dirty="0" err="1"/>
              <a:t>en</a:t>
            </a:r>
            <a:r>
              <a:rPr lang="en-US" dirty="0"/>
              <a:t> </a:t>
            </a:r>
            <a:r>
              <a:rPr lang="en-US" dirty="0" err="1"/>
              <a:t>énergie</a:t>
            </a:r>
            <a:r>
              <a:rPr lang="en-US" dirty="0"/>
              <a:t>.</a:t>
            </a:r>
          </a:p>
          <a:p>
            <a:endParaRPr lang="en-US" dirty="0"/>
          </a:p>
          <a:p>
            <a:r>
              <a:rPr lang="en-US" dirty="0"/>
              <a:t>Pour faciliter l'élaboration des politiques dans le domaine de l'énergie, la </a:t>
            </a:r>
            <a:r>
              <a:rPr lang="en-US" dirty="0" err="1"/>
              <a:t>modélisation</a:t>
            </a:r>
            <a:r>
              <a:rPr lang="en-US" dirty="0"/>
              <a:t> énergétique peut fournir des informations et </a:t>
            </a:r>
            <a:r>
              <a:rPr lang="en-US" dirty="0" err="1"/>
              <a:t>favoriser</a:t>
            </a:r>
            <a:r>
              <a:rPr lang="en-US" dirty="0"/>
              <a:t> différentes voies. Cependant, la modélisation énergétique n'est souvent entreprise que par quelques analystes. En outre, ils peuvent travailler avec des </a:t>
            </a:r>
            <a:r>
              <a:rPr lang="en-US" dirty="0" err="1"/>
              <a:t>outils</a:t>
            </a:r>
            <a:r>
              <a:rPr lang="en-US" dirty="0"/>
              <a:t> de </a:t>
            </a:r>
            <a:r>
              <a:rPr lang="en-US" dirty="0" err="1"/>
              <a:t>modélisation</a:t>
            </a:r>
            <a:r>
              <a:rPr lang="en-US" dirty="0"/>
              <a:t> </a:t>
            </a:r>
            <a:r>
              <a:rPr lang="en-US" dirty="0" err="1"/>
              <a:t>énergétique</a:t>
            </a:r>
            <a:r>
              <a:rPr lang="en-US" dirty="0"/>
              <a:t> à code source fermé, ce qui </a:t>
            </a:r>
            <a:r>
              <a:rPr lang="en-US" dirty="0" err="1"/>
              <a:t>peut</a:t>
            </a:r>
            <a:r>
              <a:rPr lang="en-US" dirty="0"/>
              <a:t> </a:t>
            </a:r>
            <a:r>
              <a:rPr lang="en-US" dirty="0" err="1"/>
              <a:t>rendre</a:t>
            </a:r>
            <a:r>
              <a:rPr lang="en-US" dirty="0"/>
              <a:t> le processus </a:t>
            </a:r>
            <a:r>
              <a:rPr lang="en-US" dirty="0" err="1"/>
              <a:t>obscur</a:t>
            </a:r>
            <a:r>
              <a:rPr lang="en-US" dirty="0"/>
              <a:t> et non-transparent.</a:t>
            </a:r>
            <a:endParaRPr lang="en-US" dirty="0">
              <a:cs typeface="Calibri"/>
            </a:endParaRPr>
          </a:p>
          <a:p>
            <a:endParaRPr lang="en-US" dirty="0"/>
          </a:p>
          <a:p>
            <a:r>
              <a:rPr lang="en-US" dirty="0"/>
              <a:t>Cependant, il est vrai que la modélisation peut avoir un impact important sur la politique </a:t>
            </a:r>
            <a:r>
              <a:rPr lang="en-US" dirty="0" err="1"/>
              <a:t>énergétique</a:t>
            </a:r>
            <a:r>
              <a:rPr lang="en-US" dirty="0"/>
              <a:t> et il est donc important que la modélisation énergétique soit fondée sur une analyse approfondie et rigoureuse guidée par des principes de bonne gouvernance.</a:t>
            </a:r>
            <a:endParaRPr lang="en-US" dirty="0">
              <a:cs typeface="Calibri"/>
            </a:endParaRPr>
          </a:p>
          <a:p>
            <a:endParaRPr lang="en-US" dirty="0"/>
          </a:p>
          <a:p>
            <a:r>
              <a:rPr lang="en-US" dirty="0"/>
              <a:t>Dans </a:t>
            </a:r>
            <a:r>
              <a:rPr lang="en-US" dirty="0" err="1"/>
              <a:t>ce</a:t>
            </a:r>
            <a:r>
              <a:rPr lang="en-US" dirty="0"/>
              <a:t> </a:t>
            </a:r>
            <a:r>
              <a:rPr lang="en-US" dirty="0" err="1"/>
              <a:t>cours</a:t>
            </a:r>
            <a:r>
              <a:rPr lang="en-US" dirty="0"/>
              <a:t> nous </a:t>
            </a:r>
            <a:r>
              <a:rPr lang="en-US" dirty="0" err="1"/>
              <a:t>présentons</a:t>
            </a:r>
            <a:r>
              <a:rPr lang="en-US" dirty="0"/>
              <a:t> le concept d'U4RIA, qui </a:t>
            </a:r>
            <a:r>
              <a:rPr lang="en-US" dirty="0" err="1"/>
              <a:t>est</a:t>
            </a:r>
            <a:r>
              <a:rPr lang="en-US" dirty="0"/>
              <a:t> un </a:t>
            </a:r>
            <a:r>
              <a:rPr lang="en-US" dirty="0" err="1"/>
              <a:t>outil</a:t>
            </a:r>
            <a:r>
              <a:rPr lang="en-US" dirty="0"/>
              <a:t> </a:t>
            </a:r>
            <a:r>
              <a:rPr lang="en-US" dirty="0" err="1"/>
              <a:t>permettant</a:t>
            </a:r>
            <a:r>
              <a:rPr lang="en-US" dirty="0"/>
              <a:t> de </a:t>
            </a:r>
            <a:r>
              <a:rPr lang="en-US" dirty="0" err="1"/>
              <a:t>faciliter</a:t>
            </a:r>
            <a:r>
              <a:rPr lang="en-US" dirty="0"/>
              <a:t> la gestion de </a:t>
            </a:r>
            <a:r>
              <a:rPr lang="en-US" dirty="0" err="1"/>
              <a:t>ces</a:t>
            </a:r>
            <a:r>
              <a:rPr lang="en-US" dirty="0"/>
              <a:t> </a:t>
            </a:r>
            <a:r>
              <a:rPr lang="en-US" dirty="0" err="1"/>
              <a:t>enjeux</a:t>
            </a:r>
            <a:r>
              <a:rPr lang="en-US" dirty="0"/>
              <a:t>.</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26446000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Quatre observations critiques </a:t>
            </a:r>
            <a:r>
              <a:rPr lang="en-US" dirty="0" err="1"/>
              <a:t>ont</a:t>
            </a:r>
            <a:r>
              <a:rPr lang="en-US" dirty="0"/>
              <a:t> </a:t>
            </a:r>
            <a:r>
              <a:rPr lang="en-US" dirty="0" err="1"/>
              <a:t>été</a:t>
            </a:r>
            <a:r>
              <a:rPr lang="en-US" dirty="0"/>
              <a:t> </a:t>
            </a:r>
            <a:r>
              <a:rPr lang="en-US" dirty="0" err="1"/>
              <a:t>identifiées</a:t>
            </a:r>
            <a:r>
              <a:rPr lang="en-US" dirty="0"/>
              <a:t> pour la </a:t>
            </a:r>
            <a:r>
              <a:rPr lang="en-US" dirty="0" err="1"/>
              <a:t>modélisation</a:t>
            </a:r>
            <a:r>
              <a:rPr lang="en-US" dirty="0"/>
              <a:t> de </a:t>
            </a:r>
            <a:r>
              <a:rPr lang="en-US" dirty="0" err="1"/>
              <a:t>l'énergie</a:t>
            </a:r>
            <a:r>
              <a:rPr lang="en-US" dirty="0"/>
              <a:t> dans le cadre de la politique </a:t>
            </a:r>
            <a:r>
              <a:rPr lang="en-US" dirty="0" err="1"/>
              <a:t>énergétique</a:t>
            </a:r>
            <a:r>
              <a:rPr lang="en-US" dirty="0"/>
              <a:t>. </a:t>
            </a:r>
          </a:p>
          <a:p>
            <a:endParaRPr lang="en-US" dirty="0"/>
          </a:p>
          <a:p>
            <a:r>
              <a:rPr lang="en-US" dirty="0"/>
              <a:t>Tout </a:t>
            </a:r>
            <a:r>
              <a:rPr lang="en-US" dirty="0" err="1"/>
              <a:t>d'abord</a:t>
            </a:r>
            <a:r>
              <a:rPr lang="en-US" dirty="0"/>
              <a:t>, </a:t>
            </a:r>
            <a:r>
              <a:rPr lang="en-US" dirty="0" err="1"/>
              <a:t>comme</a:t>
            </a:r>
            <a:r>
              <a:rPr lang="en-US" dirty="0"/>
              <a:t> </a:t>
            </a:r>
            <a:r>
              <a:rPr lang="en-US" dirty="0" err="1"/>
              <a:t>indiqué</a:t>
            </a:r>
            <a:r>
              <a:rPr lang="en-US" dirty="0"/>
              <a:t> </a:t>
            </a:r>
            <a:r>
              <a:rPr lang="en-US" dirty="0" err="1"/>
              <a:t>précédemment</a:t>
            </a:r>
            <a:r>
              <a:rPr lang="en-US" dirty="0"/>
              <a:t>, </a:t>
            </a:r>
            <a:r>
              <a:rPr lang="en-US" dirty="0" err="1"/>
              <a:t>l'analyse</a:t>
            </a:r>
            <a:r>
              <a:rPr lang="en-US" dirty="0"/>
              <a:t> </a:t>
            </a:r>
            <a:r>
              <a:rPr lang="en-US" dirty="0" err="1"/>
              <a:t>est</a:t>
            </a:r>
            <a:r>
              <a:rPr lang="en-US" dirty="0"/>
              <a:t> </a:t>
            </a:r>
            <a:r>
              <a:rPr lang="en-US" dirty="0" err="1"/>
              <a:t>souvent</a:t>
            </a:r>
            <a:r>
              <a:rPr lang="en-US" dirty="0"/>
              <a:t> opaque. Par </a:t>
            </a:r>
            <a:r>
              <a:rPr lang="en-US" dirty="0" err="1"/>
              <a:t>exemple</a:t>
            </a:r>
            <a:r>
              <a:rPr lang="en-US" dirty="0"/>
              <a:t>, le processus de </a:t>
            </a:r>
            <a:r>
              <a:rPr lang="en-US" dirty="0" err="1"/>
              <a:t>modélisation</a:t>
            </a:r>
            <a:r>
              <a:rPr lang="en-US" dirty="0"/>
              <a:t> </a:t>
            </a:r>
            <a:r>
              <a:rPr lang="en-US" dirty="0" err="1"/>
              <a:t>est</a:t>
            </a:r>
            <a:r>
              <a:rPr lang="en-US" dirty="0"/>
              <a:t> </a:t>
            </a:r>
            <a:r>
              <a:rPr lang="en-US" dirty="0" err="1"/>
              <a:t>fréquemment</a:t>
            </a:r>
            <a:r>
              <a:rPr lang="en-US" dirty="0"/>
              <a:t> </a:t>
            </a:r>
            <a:r>
              <a:rPr lang="en-US" dirty="0" err="1"/>
              <a:t>une</a:t>
            </a:r>
            <a:r>
              <a:rPr lang="en-US" dirty="0"/>
              <a:t> “</a:t>
            </a:r>
            <a:r>
              <a:rPr lang="en-US" dirty="0" err="1"/>
              <a:t>boîte</a:t>
            </a:r>
            <a:r>
              <a:rPr lang="en-US" dirty="0"/>
              <a:t> noire”. </a:t>
            </a:r>
            <a:r>
              <a:rPr lang="en-US" dirty="0" err="1"/>
              <a:t>Cela</a:t>
            </a:r>
            <a:r>
              <a:rPr lang="en-US" dirty="0"/>
              <a:t> </a:t>
            </a:r>
            <a:r>
              <a:rPr lang="en-US" dirty="0" err="1"/>
              <a:t>signifie</a:t>
            </a:r>
            <a:r>
              <a:rPr lang="en-US" dirty="0"/>
              <a:t> que le </a:t>
            </a:r>
            <a:r>
              <a:rPr lang="en-US" dirty="0" err="1"/>
              <a:t>fonctionnement</a:t>
            </a:r>
            <a:r>
              <a:rPr lang="en-US" dirty="0"/>
              <a:t> du </a:t>
            </a:r>
            <a:r>
              <a:rPr lang="en-US" dirty="0" err="1"/>
              <a:t>modèle</a:t>
            </a:r>
            <a:r>
              <a:rPr lang="en-US" dirty="0"/>
              <a:t> </a:t>
            </a:r>
            <a:r>
              <a:rPr lang="en-US" dirty="0" err="1"/>
              <a:t>n'est</a:t>
            </a:r>
            <a:r>
              <a:rPr lang="en-US" dirty="0"/>
              <a:t> pas </a:t>
            </a:r>
            <a:r>
              <a:rPr lang="en-US" dirty="0" err="1"/>
              <a:t>complètement</a:t>
            </a:r>
            <a:r>
              <a:rPr lang="en-US" dirty="0"/>
              <a:t> </a:t>
            </a:r>
            <a:r>
              <a:rPr lang="en-US" dirty="0" err="1"/>
              <a:t>compris</a:t>
            </a:r>
            <a:r>
              <a:rPr lang="en-US" dirty="0"/>
              <a:t> par les divers </a:t>
            </a:r>
            <a:r>
              <a:rPr lang="en-US" dirty="0" err="1"/>
              <a:t>intervenants</a:t>
            </a:r>
            <a:r>
              <a:rPr lang="en-US" dirty="0"/>
              <a:t>. Il </a:t>
            </a:r>
            <a:r>
              <a:rPr lang="en-US" dirty="0" err="1"/>
              <a:t>peut</a:t>
            </a:r>
            <a:r>
              <a:rPr lang="en-US" dirty="0"/>
              <a:t> </a:t>
            </a:r>
            <a:r>
              <a:rPr lang="en-US" dirty="0" err="1"/>
              <a:t>donc</a:t>
            </a:r>
            <a:r>
              <a:rPr lang="en-US" dirty="0"/>
              <a:t> </a:t>
            </a:r>
            <a:r>
              <a:rPr lang="en-US" dirty="0" err="1"/>
              <a:t>être</a:t>
            </a:r>
            <a:r>
              <a:rPr lang="en-US" dirty="0"/>
              <a:t> difficile </a:t>
            </a:r>
            <a:r>
              <a:rPr lang="en-US" dirty="0" err="1"/>
              <a:t>d’analyser</a:t>
            </a:r>
            <a:r>
              <a:rPr lang="en-US" dirty="0"/>
              <a:t> </a:t>
            </a:r>
            <a:r>
              <a:rPr lang="en-US" dirty="0" err="1"/>
              <a:t>correctement</a:t>
            </a:r>
            <a:r>
              <a:rPr lang="en-US" dirty="0"/>
              <a:t> les </a:t>
            </a:r>
            <a:r>
              <a:rPr lang="en-US" dirty="0" err="1"/>
              <a:t>résultats</a:t>
            </a:r>
            <a:r>
              <a:rPr lang="en-US" dirty="0"/>
              <a:t> des </a:t>
            </a:r>
            <a:r>
              <a:rPr lang="en-US" dirty="0" err="1"/>
              <a:t>modèles</a:t>
            </a:r>
            <a:r>
              <a:rPr lang="en-US" dirty="0"/>
              <a:t>. </a:t>
            </a:r>
          </a:p>
          <a:p>
            <a:endParaRPr lang="en-US" dirty="0"/>
          </a:p>
          <a:p>
            <a:r>
              <a:rPr lang="en-US" dirty="0" err="1"/>
              <a:t>L'opacité</a:t>
            </a:r>
            <a:r>
              <a:rPr lang="en-US" dirty="0"/>
              <a:t> </a:t>
            </a:r>
            <a:r>
              <a:rPr lang="en-US" dirty="0" err="1"/>
              <a:t>entraîne</a:t>
            </a:r>
            <a:r>
              <a:rPr lang="en-US" dirty="0"/>
              <a:t> </a:t>
            </a:r>
            <a:r>
              <a:rPr lang="en-US" dirty="0" err="1"/>
              <a:t>une</a:t>
            </a:r>
            <a:r>
              <a:rPr lang="en-US" dirty="0"/>
              <a:t> </a:t>
            </a:r>
            <a:r>
              <a:rPr lang="en-US" dirty="0" err="1"/>
              <a:t>faible</a:t>
            </a:r>
            <a:r>
              <a:rPr lang="en-US" dirty="0"/>
              <a:t> gestion des </a:t>
            </a:r>
            <a:r>
              <a:rPr lang="en-US" dirty="0" err="1"/>
              <a:t>connaissances</a:t>
            </a:r>
            <a:r>
              <a:rPr lang="en-US" dirty="0"/>
              <a:t> de la part de la </a:t>
            </a:r>
            <a:r>
              <a:rPr lang="en-US" dirty="0" err="1"/>
              <a:t>communauté</a:t>
            </a:r>
            <a:r>
              <a:rPr lang="en-US" dirty="0"/>
              <a:t> </a:t>
            </a:r>
            <a:r>
              <a:rPr lang="en-US" dirty="0" err="1"/>
              <a:t>nationale</a:t>
            </a:r>
            <a:r>
              <a:rPr lang="en-US" dirty="0"/>
              <a:t> de la </a:t>
            </a:r>
            <a:r>
              <a:rPr lang="en-US" dirty="0" err="1"/>
              <a:t>modélisation</a:t>
            </a:r>
            <a:r>
              <a:rPr lang="en-US" dirty="0"/>
              <a:t> de </a:t>
            </a:r>
            <a:r>
              <a:rPr lang="en-US" dirty="0" err="1"/>
              <a:t>l'énergie</a:t>
            </a:r>
            <a:r>
              <a:rPr lang="en-US" dirty="0"/>
              <a:t> car les </a:t>
            </a:r>
            <a:r>
              <a:rPr lang="en-US" dirty="0" err="1"/>
              <a:t>universités</a:t>
            </a:r>
            <a:r>
              <a:rPr lang="en-US" dirty="0"/>
              <a:t> et les institutions </a:t>
            </a:r>
            <a:r>
              <a:rPr lang="en-US" dirty="0" err="1"/>
              <a:t>ont</a:t>
            </a:r>
            <a:r>
              <a:rPr lang="en-US" dirty="0"/>
              <a:t> de la </a:t>
            </a:r>
            <a:r>
              <a:rPr lang="en-US" dirty="0" err="1"/>
              <a:t>difficulté</a:t>
            </a:r>
            <a:r>
              <a:rPr lang="en-US" dirty="0"/>
              <a:t> à </a:t>
            </a:r>
            <a:r>
              <a:rPr lang="en-US" dirty="0" err="1"/>
              <a:t>accroître</a:t>
            </a:r>
            <a:r>
              <a:rPr lang="en-US" dirty="0"/>
              <a:t> les </a:t>
            </a:r>
            <a:r>
              <a:rPr lang="en-US" dirty="0" err="1"/>
              <a:t>compétences</a:t>
            </a:r>
            <a:r>
              <a:rPr lang="en-US" dirty="0"/>
              <a:t> et les </a:t>
            </a:r>
            <a:r>
              <a:rPr lang="en-US" dirty="0" err="1"/>
              <a:t>capacités</a:t>
            </a:r>
            <a:r>
              <a:rPr lang="en-US" dirty="0"/>
              <a:t> </a:t>
            </a:r>
            <a:r>
              <a:rPr lang="en-US" dirty="0" err="1"/>
              <a:t>nationales</a:t>
            </a:r>
            <a:r>
              <a:rPr lang="en-US" dirty="0"/>
              <a:t> dans </a:t>
            </a:r>
            <a:r>
              <a:rPr lang="en-US" dirty="0" err="1"/>
              <a:t>ce</a:t>
            </a:r>
            <a:r>
              <a:rPr lang="en-US" dirty="0"/>
              <a:t> </a:t>
            </a:r>
            <a:r>
              <a:rPr lang="en-US" dirty="0" err="1"/>
              <a:t>domaine</a:t>
            </a:r>
            <a:r>
              <a:rPr lang="en-US" dirty="0"/>
              <a:t>.</a:t>
            </a:r>
          </a:p>
          <a:p>
            <a:endParaRPr lang="en-US" dirty="0"/>
          </a:p>
          <a:p>
            <a:r>
              <a:rPr lang="en-US" dirty="0"/>
              <a:t>De plus, </a:t>
            </a:r>
            <a:r>
              <a:rPr lang="en-US" dirty="0" err="1"/>
              <a:t>l'absence</a:t>
            </a:r>
            <a:r>
              <a:rPr lang="en-US" dirty="0"/>
              <a:t> de </a:t>
            </a:r>
            <a:r>
              <a:rPr lang="en-US" dirty="0" err="1"/>
              <a:t>coopération</a:t>
            </a:r>
            <a:r>
              <a:rPr lang="en-US" dirty="0"/>
              <a:t> entre la </a:t>
            </a:r>
            <a:r>
              <a:rPr lang="en-US" dirty="0" err="1"/>
              <a:t>communauté</a:t>
            </a:r>
            <a:r>
              <a:rPr lang="en-US" dirty="0"/>
              <a:t> et les </a:t>
            </a:r>
            <a:r>
              <a:rPr lang="en-US" dirty="0" err="1"/>
              <a:t>acteurs</a:t>
            </a:r>
            <a:r>
              <a:rPr lang="en-US" dirty="0"/>
              <a:t> socio-</a:t>
            </a:r>
            <a:r>
              <a:rPr lang="en-US" dirty="0" err="1"/>
              <a:t>économiques</a:t>
            </a:r>
            <a:r>
              <a:rPr lang="en-US" dirty="0"/>
              <a:t> </a:t>
            </a:r>
            <a:r>
              <a:rPr lang="en-US" dirty="0" err="1"/>
              <a:t>n’encourage</a:t>
            </a:r>
            <a:r>
              <a:rPr lang="en-US" dirty="0"/>
              <a:t> pas la </a:t>
            </a:r>
            <a:r>
              <a:rPr lang="en-US" dirty="0" err="1"/>
              <a:t>responsabilisation</a:t>
            </a:r>
            <a:r>
              <a:rPr lang="en-US" dirty="0"/>
              <a:t> </a:t>
            </a:r>
            <a:r>
              <a:rPr lang="en-US" dirty="0" err="1"/>
              <a:t>envers</a:t>
            </a:r>
            <a:r>
              <a:rPr lang="en-US" dirty="0"/>
              <a:t> le processus de </a:t>
            </a:r>
            <a:r>
              <a:rPr lang="en-US" dirty="0" err="1"/>
              <a:t>modélisation</a:t>
            </a:r>
            <a:r>
              <a:rPr lang="en-US" dirty="0"/>
              <a:t>. Il </a:t>
            </a:r>
            <a:r>
              <a:rPr lang="en-US" dirty="0" err="1"/>
              <a:t>peut</a:t>
            </a:r>
            <a:r>
              <a:rPr lang="en-US" dirty="0"/>
              <a:t> </a:t>
            </a:r>
            <a:r>
              <a:rPr lang="en-US" dirty="0" err="1"/>
              <a:t>aussi</a:t>
            </a:r>
            <a:r>
              <a:rPr lang="en-US" dirty="0"/>
              <a:t> y </a:t>
            </a:r>
            <a:r>
              <a:rPr lang="en-US" dirty="0" err="1"/>
              <a:t>avoir</a:t>
            </a:r>
            <a:r>
              <a:rPr lang="en-US" dirty="0"/>
              <a:t> un manque </a:t>
            </a:r>
            <a:r>
              <a:rPr lang="en-US" dirty="0" err="1"/>
              <a:t>d'interfaces</a:t>
            </a:r>
            <a:r>
              <a:rPr lang="en-US" dirty="0"/>
              <a:t> et de structure </a:t>
            </a:r>
            <a:r>
              <a:rPr lang="en-US" dirty="0" err="1"/>
              <a:t>organisationnelle</a:t>
            </a:r>
            <a:r>
              <a:rPr lang="en-US" dirty="0"/>
              <a:t> </a:t>
            </a:r>
            <a:r>
              <a:rPr lang="en-US" dirty="0" err="1"/>
              <a:t>afin</a:t>
            </a:r>
            <a:r>
              <a:rPr lang="en-US" dirty="0"/>
              <a:t> de </a:t>
            </a:r>
            <a:r>
              <a:rPr lang="en-US" dirty="0" err="1"/>
              <a:t>permettre</a:t>
            </a:r>
            <a:r>
              <a:rPr lang="en-US" dirty="0"/>
              <a:t> la cooperation entre les divers </a:t>
            </a:r>
            <a:r>
              <a:rPr lang="en-US" dirty="0" err="1"/>
              <a:t>acteurs</a:t>
            </a:r>
            <a:r>
              <a:rPr lang="en-US" dirty="0"/>
              <a:t> </a:t>
            </a:r>
            <a:r>
              <a:rPr lang="en-US" dirty="0" err="1"/>
              <a:t>intéressés</a:t>
            </a:r>
            <a:r>
              <a:rPr lang="en-US" dirty="0"/>
              <a:t>.</a:t>
            </a:r>
          </a:p>
          <a:p>
            <a:endParaRPr lang="en-US" dirty="0"/>
          </a:p>
          <a:p>
            <a:r>
              <a:rPr lang="en-US" dirty="0"/>
              <a:t>Les </a:t>
            </a:r>
            <a:r>
              <a:rPr lang="en-US" dirty="0" err="1"/>
              <a:t>préoccupations</a:t>
            </a:r>
            <a:r>
              <a:rPr lang="en-US" dirty="0"/>
              <a:t> </a:t>
            </a:r>
            <a:r>
              <a:rPr lang="en-US" dirty="0" err="1"/>
              <a:t>en</a:t>
            </a:r>
            <a:r>
              <a:rPr lang="en-US" dirty="0"/>
              <a:t> aval </a:t>
            </a:r>
            <a:r>
              <a:rPr lang="en-US" dirty="0" err="1"/>
              <a:t>sont</a:t>
            </a:r>
            <a:r>
              <a:rPr lang="en-US" dirty="0"/>
              <a:t> </a:t>
            </a:r>
            <a:r>
              <a:rPr lang="en-US" dirty="0" err="1"/>
              <a:t>importantes</a:t>
            </a:r>
            <a:r>
              <a:rPr lang="en-US" dirty="0"/>
              <a:t> </a:t>
            </a:r>
            <a:r>
              <a:rPr lang="en-US" dirty="0" err="1"/>
              <a:t>puisque</a:t>
            </a:r>
            <a:r>
              <a:rPr lang="en-US" dirty="0"/>
              <a:t> la politique </a:t>
            </a:r>
            <a:r>
              <a:rPr lang="en-US" dirty="0" err="1"/>
              <a:t>énergétique</a:t>
            </a:r>
            <a:r>
              <a:rPr lang="en-US" dirty="0"/>
              <a:t> </a:t>
            </a:r>
            <a:r>
              <a:rPr lang="en-US" dirty="0" err="1"/>
              <a:t>peut</a:t>
            </a:r>
            <a:r>
              <a:rPr lang="en-US" dirty="0"/>
              <a:t> </a:t>
            </a:r>
            <a:r>
              <a:rPr lang="en-US" dirty="0" err="1"/>
              <a:t>avoir</a:t>
            </a:r>
            <a:r>
              <a:rPr lang="en-US" dirty="0"/>
              <a:t> un impact important sur divers </a:t>
            </a:r>
            <a:r>
              <a:rPr lang="en-US" dirty="0" err="1"/>
              <a:t>secteurs</a:t>
            </a:r>
            <a:r>
              <a:rPr lang="en-US" dirty="0"/>
              <a:t>.</a:t>
            </a:r>
          </a:p>
          <a:p>
            <a:endParaRPr lang="en-US" dirty="0"/>
          </a:p>
          <a:p>
            <a:r>
              <a:rPr lang="en-US" dirty="0" err="1"/>
              <a:t>Enfin</a:t>
            </a:r>
            <a:r>
              <a:rPr lang="en-US" dirty="0"/>
              <a:t>, il </a:t>
            </a:r>
            <a:r>
              <a:rPr lang="en-US" dirty="0" err="1"/>
              <a:t>est</a:t>
            </a:r>
            <a:r>
              <a:rPr lang="en-US" dirty="0"/>
              <a:t> </a:t>
            </a:r>
            <a:r>
              <a:rPr lang="en-US" dirty="0" err="1"/>
              <a:t>nécessaire</a:t>
            </a:r>
            <a:r>
              <a:rPr lang="en-US" dirty="0"/>
              <a:t> de </a:t>
            </a:r>
            <a:r>
              <a:rPr lang="en-US" dirty="0" err="1"/>
              <a:t>prévoir</a:t>
            </a:r>
            <a:r>
              <a:rPr lang="en-US" dirty="0"/>
              <a:t> </a:t>
            </a:r>
            <a:r>
              <a:rPr lang="en-US" dirty="0" err="1"/>
              <a:t>une</a:t>
            </a:r>
            <a:r>
              <a:rPr lang="en-US" dirty="0"/>
              <a:t> </a:t>
            </a:r>
            <a:r>
              <a:rPr lang="en-US" dirty="0" err="1"/>
              <a:t>responsabilité</a:t>
            </a:r>
            <a:r>
              <a:rPr lang="en-US" dirty="0"/>
              <a:t> </a:t>
            </a:r>
            <a:r>
              <a:rPr lang="en-US" dirty="0" err="1"/>
              <a:t>appropriée</a:t>
            </a:r>
            <a:r>
              <a:rPr lang="en-US" dirty="0"/>
              <a:t> car </a:t>
            </a:r>
            <a:r>
              <a:rPr lang="en-US" dirty="0" err="1"/>
              <a:t>l'impact</a:t>
            </a:r>
            <a:r>
              <a:rPr lang="en-US" dirty="0"/>
              <a:t> financier de la </a:t>
            </a:r>
            <a:r>
              <a:rPr lang="en-US" dirty="0" err="1"/>
              <a:t>modélisation</a:t>
            </a:r>
            <a:r>
              <a:rPr lang="en-US" dirty="0"/>
              <a:t> </a:t>
            </a:r>
            <a:r>
              <a:rPr lang="en-US" dirty="0" err="1"/>
              <a:t>énergétique</a:t>
            </a:r>
            <a:r>
              <a:rPr lang="en-US" dirty="0"/>
              <a:t> </a:t>
            </a:r>
            <a:r>
              <a:rPr lang="en-US" dirty="0" err="1"/>
              <a:t>peut</a:t>
            </a:r>
            <a:r>
              <a:rPr lang="en-US" dirty="0"/>
              <a:t> </a:t>
            </a:r>
            <a:r>
              <a:rPr lang="en-US" dirty="0" err="1"/>
              <a:t>conduire</a:t>
            </a:r>
            <a:r>
              <a:rPr lang="en-US" dirty="0"/>
              <a:t> à </a:t>
            </a:r>
            <a:r>
              <a:rPr lang="en-US" dirty="0" err="1"/>
              <a:t>une</a:t>
            </a:r>
            <a:r>
              <a:rPr lang="en-US" dirty="0"/>
              <a:t> </a:t>
            </a:r>
            <a:r>
              <a:rPr lang="en-US" dirty="0" err="1"/>
              <a:t>utilisation</a:t>
            </a:r>
            <a:r>
              <a:rPr lang="en-US" dirty="0"/>
              <a:t> </a:t>
            </a:r>
            <a:r>
              <a:rPr lang="en-US" dirty="0" err="1"/>
              <a:t>inefficace</a:t>
            </a:r>
            <a:r>
              <a:rPr lang="en-US" dirty="0"/>
              <a:t> des finances </a:t>
            </a:r>
            <a:r>
              <a:rPr lang="en-US" dirty="0" err="1"/>
              <a:t>publiques</a:t>
            </a:r>
            <a:r>
              <a:rPr lang="en-US" dirty="0"/>
              <a:t>.</a:t>
            </a: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34448219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Pour </a:t>
            </a:r>
            <a:r>
              <a:rPr lang="en-US" dirty="0" err="1"/>
              <a:t>atténuer</a:t>
            </a:r>
            <a:r>
              <a:rPr lang="en-US" dirty="0"/>
              <a:t> les quatre observations critiques </a:t>
            </a:r>
            <a:r>
              <a:rPr lang="en-US" dirty="0" err="1"/>
              <a:t>mentionnées</a:t>
            </a:r>
            <a:r>
              <a:rPr lang="en-US" dirty="0"/>
              <a:t> </a:t>
            </a:r>
            <a:r>
              <a:rPr lang="en-US" dirty="0" err="1"/>
              <a:t>précédemment</a:t>
            </a:r>
            <a:r>
              <a:rPr lang="en-US" dirty="0"/>
              <a:t>, les principes de </a:t>
            </a:r>
            <a:r>
              <a:rPr lang="en-US" dirty="0" err="1"/>
              <a:t>gouvernance</a:t>
            </a:r>
            <a:r>
              <a:rPr lang="en-US" dirty="0"/>
              <a:t> </a:t>
            </a:r>
            <a:r>
              <a:rPr lang="en-US" dirty="0" err="1"/>
              <a:t>suivants</a:t>
            </a:r>
            <a:r>
              <a:rPr lang="en-US" dirty="0"/>
              <a:t> </a:t>
            </a:r>
            <a:r>
              <a:rPr lang="en-US" dirty="0" err="1"/>
              <a:t>sont</a:t>
            </a:r>
            <a:r>
              <a:rPr lang="en-US" dirty="0"/>
              <a:t> </a:t>
            </a:r>
            <a:r>
              <a:rPr lang="en-US" dirty="0" err="1"/>
              <a:t>proposés</a:t>
            </a:r>
            <a:r>
              <a:rPr lang="en-US" dirty="0"/>
              <a:t> :</a:t>
            </a:r>
          </a:p>
          <a:p>
            <a:endParaRPr lang="en-US" dirty="0"/>
          </a:p>
          <a:p>
            <a:r>
              <a:rPr lang="en-US" dirty="0"/>
              <a:t>Ubuntu. Il </a:t>
            </a:r>
            <a:r>
              <a:rPr lang="en-US" dirty="0" err="1"/>
              <a:t>s'agit</a:t>
            </a:r>
            <a:r>
              <a:rPr lang="en-US" dirty="0"/>
              <a:t> d'un concept </a:t>
            </a:r>
            <a:r>
              <a:rPr lang="en-US" dirty="0" err="1"/>
              <a:t>emprunté</a:t>
            </a:r>
            <a:r>
              <a:rPr lang="en-US" dirty="0"/>
              <a:t> à la </a:t>
            </a:r>
            <a:r>
              <a:rPr lang="en-US" dirty="0" err="1"/>
              <a:t>philosophie</a:t>
            </a:r>
            <a:r>
              <a:rPr lang="en-US" dirty="0"/>
              <a:t> </a:t>
            </a:r>
            <a:r>
              <a:rPr lang="en-US" dirty="0" err="1"/>
              <a:t>africaine</a:t>
            </a:r>
            <a:r>
              <a:rPr lang="en-US" dirty="0"/>
              <a:t> </a:t>
            </a:r>
            <a:r>
              <a:rPr lang="en-US" dirty="0" err="1"/>
              <a:t>concernant</a:t>
            </a:r>
            <a:r>
              <a:rPr lang="en-US" dirty="0"/>
              <a:t> </a:t>
            </a:r>
            <a:r>
              <a:rPr lang="en-US" dirty="0" err="1"/>
              <a:t>notre</a:t>
            </a:r>
            <a:r>
              <a:rPr lang="en-US" dirty="0"/>
              <a:t> </a:t>
            </a:r>
            <a:r>
              <a:rPr lang="en-US" dirty="0" err="1"/>
              <a:t>humanité</a:t>
            </a:r>
            <a:r>
              <a:rPr lang="en-US" dirty="0"/>
              <a:t> </a:t>
            </a:r>
            <a:r>
              <a:rPr lang="en-US" dirty="0" err="1"/>
              <a:t>partagée</a:t>
            </a:r>
            <a:r>
              <a:rPr lang="en-US" dirty="0"/>
              <a:t>. </a:t>
            </a:r>
            <a:r>
              <a:rPr lang="en-US" dirty="0" err="1"/>
              <a:t>Ici</a:t>
            </a:r>
            <a:r>
              <a:rPr lang="en-US" dirty="0"/>
              <a:t>, il fait </a:t>
            </a:r>
            <a:r>
              <a:rPr lang="en-US" dirty="0" err="1"/>
              <a:t>référence</a:t>
            </a:r>
            <a:r>
              <a:rPr lang="en-US" dirty="0"/>
              <a:t> au fait que les </a:t>
            </a:r>
            <a:r>
              <a:rPr lang="en-US" dirty="0" err="1"/>
              <a:t>communautés</a:t>
            </a:r>
            <a:r>
              <a:rPr lang="en-US" dirty="0"/>
              <a:t> </a:t>
            </a:r>
            <a:r>
              <a:rPr lang="en-US" dirty="0" err="1"/>
              <a:t>devraient</a:t>
            </a:r>
            <a:r>
              <a:rPr lang="en-US" dirty="0"/>
              <a:t> </a:t>
            </a:r>
            <a:r>
              <a:rPr lang="en-US" dirty="0" err="1"/>
              <a:t>être</a:t>
            </a:r>
            <a:r>
              <a:rPr lang="en-US" dirty="0"/>
              <a:t> </a:t>
            </a:r>
            <a:r>
              <a:rPr lang="en-US" dirty="0" err="1"/>
              <a:t>impliquées</a:t>
            </a:r>
            <a:r>
              <a:rPr lang="en-US" dirty="0"/>
              <a:t> dans la </a:t>
            </a:r>
            <a:r>
              <a:rPr lang="en-US" dirty="0" err="1"/>
              <a:t>modélisation</a:t>
            </a:r>
            <a:r>
              <a:rPr lang="en-US" dirty="0"/>
              <a:t> </a:t>
            </a:r>
            <a:r>
              <a:rPr lang="en-US" dirty="0" err="1"/>
              <a:t>énergétique</a:t>
            </a:r>
            <a:r>
              <a:rPr lang="en-US" dirty="0"/>
              <a:t>.</a:t>
            </a:r>
          </a:p>
          <a:p>
            <a:endParaRPr lang="en-US" dirty="0"/>
          </a:p>
          <a:p>
            <a:r>
              <a:rPr lang="en-US" dirty="0" err="1"/>
              <a:t>Récupérabilité</a:t>
            </a:r>
            <a:r>
              <a:rPr lang="en-US" dirty="0"/>
              <a:t>. Il </a:t>
            </a:r>
            <a:r>
              <a:rPr lang="en-US" dirty="0" err="1"/>
              <a:t>est</a:t>
            </a:r>
            <a:r>
              <a:rPr lang="en-US" dirty="0"/>
              <a:t> </a:t>
            </a:r>
            <a:r>
              <a:rPr lang="en-US" dirty="0" err="1"/>
              <a:t>souvent</a:t>
            </a:r>
            <a:r>
              <a:rPr lang="en-US" dirty="0"/>
              <a:t> difficile de </a:t>
            </a:r>
            <a:r>
              <a:rPr lang="en-US" dirty="0" err="1"/>
              <a:t>trouver</a:t>
            </a:r>
            <a:r>
              <a:rPr lang="en-US" dirty="0"/>
              <a:t> des données. </a:t>
            </a:r>
            <a:r>
              <a:rPr lang="en-US" dirty="0" err="1"/>
              <a:t>Cependant</a:t>
            </a:r>
            <a:r>
              <a:rPr lang="en-US" dirty="0"/>
              <a:t>, les données </a:t>
            </a:r>
            <a:r>
              <a:rPr lang="en-US" dirty="0" err="1"/>
              <a:t>devraient</a:t>
            </a:r>
            <a:r>
              <a:rPr lang="en-US" dirty="0"/>
              <a:t> </a:t>
            </a:r>
            <a:r>
              <a:rPr lang="en-US" dirty="0" err="1"/>
              <a:t>être</a:t>
            </a:r>
            <a:r>
              <a:rPr lang="en-US" dirty="0"/>
              <a:t> </a:t>
            </a:r>
            <a:r>
              <a:rPr lang="en-US" dirty="0" err="1"/>
              <a:t>facilement</a:t>
            </a:r>
            <a:r>
              <a:rPr lang="en-US" dirty="0"/>
              <a:t> </a:t>
            </a:r>
            <a:r>
              <a:rPr lang="en-US" dirty="0" err="1"/>
              <a:t>accessibles</a:t>
            </a:r>
            <a:r>
              <a:rPr lang="en-US" dirty="0"/>
              <a:t> à </a:t>
            </a:r>
            <a:r>
              <a:rPr lang="en-US" dirty="0" err="1"/>
              <a:t>trouver</a:t>
            </a:r>
            <a:r>
              <a:rPr lang="en-US" dirty="0"/>
              <a:t> et à consulter.</a:t>
            </a:r>
          </a:p>
          <a:p>
            <a:endParaRPr lang="en-US" dirty="0"/>
          </a:p>
          <a:p>
            <a:r>
              <a:rPr lang="en-US" dirty="0" err="1"/>
              <a:t>Réutilisation</a:t>
            </a:r>
            <a:r>
              <a:rPr lang="en-US" dirty="0"/>
              <a:t>. Le </a:t>
            </a:r>
            <a:r>
              <a:rPr lang="en-US" dirty="0" err="1"/>
              <a:t>modèle</a:t>
            </a:r>
            <a:r>
              <a:rPr lang="en-US" dirty="0"/>
              <a:t> doit </a:t>
            </a:r>
            <a:r>
              <a:rPr lang="en-US" dirty="0" err="1"/>
              <a:t>être</a:t>
            </a:r>
            <a:r>
              <a:rPr lang="en-US" dirty="0"/>
              <a:t> </a:t>
            </a:r>
            <a:r>
              <a:rPr lang="en-US" dirty="0" err="1"/>
              <a:t>réutilisable</a:t>
            </a:r>
            <a:r>
              <a:rPr lang="en-US" dirty="0"/>
              <a:t> </a:t>
            </a:r>
            <a:r>
              <a:rPr lang="en-US" dirty="0" err="1"/>
              <a:t>quel</a:t>
            </a:r>
            <a:r>
              <a:rPr lang="en-US" dirty="0"/>
              <a:t> que </a:t>
            </a:r>
            <a:r>
              <a:rPr lang="en-US" dirty="0" err="1"/>
              <a:t>soit</a:t>
            </a:r>
            <a:r>
              <a:rPr lang="en-US" dirty="0"/>
              <a:t> le </a:t>
            </a:r>
            <a:r>
              <a:rPr lang="en-US" dirty="0" err="1"/>
              <a:t>nombre</a:t>
            </a:r>
            <a:r>
              <a:rPr lang="en-US" dirty="0"/>
              <a:t> de </a:t>
            </a:r>
            <a:r>
              <a:rPr lang="en-US" dirty="0" err="1"/>
              <a:t>fois</a:t>
            </a:r>
            <a:r>
              <a:rPr lang="en-US" dirty="0"/>
              <a:t> </a:t>
            </a:r>
            <a:r>
              <a:rPr lang="en-US" dirty="0" err="1"/>
              <a:t>qu'il</a:t>
            </a:r>
            <a:r>
              <a:rPr lang="en-US" dirty="0"/>
              <a:t> </a:t>
            </a:r>
            <a:r>
              <a:rPr lang="en-US" dirty="0" err="1"/>
              <a:t>est</a:t>
            </a:r>
            <a:r>
              <a:rPr lang="en-US" dirty="0"/>
              <a:t> </a:t>
            </a:r>
            <a:r>
              <a:rPr lang="en-US" dirty="0" err="1"/>
              <a:t>concédé</a:t>
            </a:r>
            <a:r>
              <a:rPr lang="en-US" dirty="0"/>
              <a:t> sous </a:t>
            </a:r>
            <a:r>
              <a:rPr lang="en-US" dirty="0" err="1"/>
              <a:t>licence</a:t>
            </a:r>
            <a:r>
              <a:rPr lang="en-US" dirty="0"/>
              <a:t>.</a:t>
            </a:r>
          </a:p>
          <a:p>
            <a:endParaRPr lang="en-US" dirty="0"/>
          </a:p>
          <a:p>
            <a:r>
              <a:rPr lang="en-US" dirty="0" err="1"/>
              <a:t>Reproductibilité</a:t>
            </a:r>
            <a:r>
              <a:rPr lang="en-US" dirty="0"/>
              <a:t>. Le </a:t>
            </a:r>
            <a:r>
              <a:rPr lang="en-US" dirty="0" err="1"/>
              <a:t>modèle</a:t>
            </a:r>
            <a:r>
              <a:rPr lang="en-US" dirty="0"/>
              <a:t> doit </a:t>
            </a:r>
            <a:r>
              <a:rPr lang="en-US" dirty="0" err="1"/>
              <a:t>être</a:t>
            </a:r>
            <a:r>
              <a:rPr lang="en-US" dirty="0"/>
              <a:t> reproductible et facile à </a:t>
            </a:r>
            <a:r>
              <a:rPr lang="en-US" dirty="0" err="1"/>
              <a:t>utiliser</a:t>
            </a:r>
            <a:r>
              <a:rPr lang="en-US" dirty="0"/>
              <a:t>.</a:t>
            </a:r>
          </a:p>
          <a:p>
            <a:endParaRPr lang="en-US" dirty="0"/>
          </a:p>
          <a:p>
            <a:r>
              <a:rPr lang="en-US" dirty="0" err="1"/>
              <a:t>Reconstructibilité</a:t>
            </a:r>
            <a:r>
              <a:rPr lang="en-US" dirty="0"/>
              <a:t>. Elle </a:t>
            </a:r>
            <a:r>
              <a:rPr lang="en-US" dirty="0" err="1"/>
              <a:t>étend</a:t>
            </a:r>
            <a:r>
              <a:rPr lang="en-US" dirty="0"/>
              <a:t> le concept de </a:t>
            </a:r>
            <a:r>
              <a:rPr lang="en-US" dirty="0" err="1"/>
              <a:t>reproductibilité</a:t>
            </a:r>
            <a:r>
              <a:rPr lang="en-US" dirty="0"/>
              <a:t> pour </a:t>
            </a:r>
            <a:r>
              <a:rPr lang="en-US" dirty="0" err="1"/>
              <a:t>inclure</a:t>
            </a:r>
            <a:r>
              <a:rPr lang="en-US" dirty="0"/>
              <a:t> la description des </a:t>
            </a:r>
            <a:r>
              <a:rPr lang="en-US" dirty="0" err="1"/>
              <a:t>éléments</a:t>
            </a:r>
            <a:r>
              <a:rPr lang="en-US" dirty="0"/>
              <a:t> </a:t>
            </a:r>
            <a:r>
              <a:rPr lang="en-US" dirty="0" err="1"/>
              <a:t>permettant</a:t>
            </a:r>
            <a:r>
              <a:rPr lang="en-US" dirty="0"/>
              <a:t> de </a:t>
            </a:r>
            <a:r>
              <a:rPr lang="en-US" dirty="0" err="1"/>
              <a:t>reconstruire</a:t>
            </a:r>
            <a:r>
              <a:rPr lang="en-US" dirty="0"/>
              <a:t> le </a:t>
            </a:r>
            <a:r>
              <a:rPr lang="en-US" dirty="0" err="1"/>
              <a:t>modèle</a:t>
            </a:r>
            <a:r>
              <a:rPr lang="en-US" dirty="0"/>
              <a:t> </a:t>
            </a:r>
            <a:r>
              <a:rPr lang="en-US" dirty="0" err="1"/>
              <a:t>tels</a:t>
            </a:r>
            <a:r>
              <a:rPr lang="en-US" dirty="0"/>
              <a:t> que, par </a:t>
            </a:r>
            <a:r>
              <a:rPr lang="en-US" dirty="0" err="1"/>
              <a:t>exemple</a:t>
            </a:r>
            <a:r>
              <a:rPr lang="en-US" dirty="0"/>
              <a:t>, les données, les relations entre les divers </a:t>
            </a:r>
            <a:r>
              <a:rPr lang="en-US" dirty="0" err="1"/>
              <a:t>éléments</a:t>
            </a:r>
            <a:r>
              <a:rPr lang="en-US" dirty="0"/>
              <a:t> </a:t>
            </a:r>
            <a:r>
              <a:rPr lang="en-US" dirty="0" err="1"/>
              <a:t>composants</a:t>
            </a:r>
            <a:r>
              <a:rPr lang="en-US" dirty="0"/>
              <a:t> le </a:t>
            </a:r>
            <a:r>
              <a:rPr lang="en-US" dirty="0" err="1"/>
              <a:t>modèle</a:t>
            </a:r>
            <a:r>
              <a:rPr lang="en-US" dirty="0"/>
              <a:t> </a:t>
            </a:r>
            <a:r>
              <a:rPr lang="en-US" dirty="0" err="1"/>
              <a:t>ainsi</a:t>
            </a:r>
            <a:r>
              <a:rPr lang="en-US" dirty="0"/>
              <a:t> que les </a:t>
            </a:r>
            <a:r>
              <a:rPr lang="en-US" dirty="0" err="1"/>
              <a:t>scénarios</a:t>
            </a:r>
            <a:r>
              <a:rPr lang="en-US" dirty="0"/>
              <a:t> </a:t>
            </a:r>
            <a:r>
              <a:rPr lang="en-US" dirty="0" err="1"/>
              <a:t>étudiés</a:t>
            </a:r>
            <a:r>
              <a:rPr lang="en-US" dirty="0"/>
              <a:t>.</a:t>
            </a:r>
          </a:p>
          <a:p>
            <a:endParaRPr lang="en-US" dirty="0"/>
          </a:p>
          <a:p>
            <a:r>
              <a:rPr lang="en-US" dirty="0" err="1"/>
              <a:t>Interopérabilité</a:t>
            </a:r>
            <a:r>
              <a:rPr lang="en-US" dirty="0"/>
              <a:t>. </a:t>
            </a:r>
            <a:r>
              <a:rPr lang="en-US" dirty="0" err="1"/>
              <a:t>Cela</a:t>
            </a:r>
            <a:r>
              <a:rPr lang="en-US" dirty="0"/>
              <a:t> </a:t>
            </a:r>
            <a:r>
              <a:rPr lang="en-US" dirty="0" err="1"/>
              <a:t>permet</a:t>
            </a:r>
            <a:r>
              <a:rPr lang="en-US" dirty="0"/>
              <a:t> aux </a:t>
            </a:r>
            <a:r>
              <a:rPr lang="en-US" dirty="0" err="1"/>
              <a:t>scénarios</a:t>
            </a:r>
            <a:r>
              <a:rPr lang="en-US" dirty="0"/>
              <a:t> d'être </a:t>
            </a:r>
            <a:r>
              <a:rPr lang="en-US" dirty="0" err="1"/>
              <a:t>testés</a:t>
            </a:r>
            <a:r>
              <a:rPr lang="en-US" dirty="0"/>
              <a:t> par </a:t>
            </a:r>
            <a:r>
              <a:rPr lang="en-US" dirty="0" err="1"/>
              <a:t>d'autres</a:t>
            </a:r>
            <a:r>
              <a:rPr lang="en-US" dirty="0"/>
              <a:t> </a:t>
            </a:r>
            <a:r>
              <a:rPr lang="en-US" dirty="0" err="1"/>
              <a:t>modèles</a:t>
            </a:r>
            <a:r>
              <a:rPr lang="en-US" dirty="0"/>
              <a:t> </a:t>
            </a:r>
            <a:r>
              <a:rPr lang="en-US" dirty="0" err="1"/>
              <a:t>ou</a:t>
            </a:r>
            <a:r>
              <a:rPr lang="en-US" dirty="0"/>
              <a:t> </a:t>
            </a:r>
            <a:r>
              <a:rPr lang="en-US" dirty="0" err="1"/>
              <a:t>approches</a:t>
            </a:r>
            <a:r>
              <a:rPr lang="en-US" dirty="0"/>
              <a:t> et de </a:t>
            </a:r>
            <a:r>
              <a:rPr lang="en-US" dirty="0" err="1"/>
              <a:t>s'intégrer</a:t>
            </a:r>
            <a:r>
              <a:rPr lang="en-US" dirty="0"/>
              <a:t> à </a:t>
            </a:r>
            <a:r>
              <a:rPr lang="en-US" dirty="0" err="1"/>
              <a:t>d'autres</a:t>
            </a:r>
            <a:r>
              <a:rPr lang="en-US" dirty="0"/>
              <a:t> sous-</a:t>
            </a:r>
            <a:r>
              <a:rPr lang="en-US" dirty="0" err="1"/>
              <a:t>secteurs</a:t>
            </a:r>
            <a:r>
              <a:rPr lang="en-US" dirty="0"/>
              <a:t> </a:t>
            </a:r>
            <a:r>
              <a:rPr lang="en-US" dirty="0" err="1"/>
              <a:t>ou</a:t>
            </a:r>
            <a:r>
              <a:rPr lang="en-US" dirty="0"/>
              <a:t> à </a:t>
            </a:r>
            <a:r>
              <a:rPr lang="en-US" dirty="0" err="1"/>
              <a:t>l’integration</a:t>
            </a:r>
            <a:r>
              <a:rPr lang="en-US" dirty="0"/>
              <a:t> à </a:t>
            </a:r>
            <a:r>
              <a:rPr lang="en-US" dirty="0" err="1"/>
              <a:t>l’intérieur</a:t>
            </a:r>
            <a:r>
              <a:rPr lang="en-US" dirty="0"/>
              <a:t> d’un </a:t>
            </a:r>
            <a:r>
              <a:rPr lang="en-US" dirty="0" err="1"/>
              <a:t>modèle</a:t>
            </a:r>
            <a:r>
              <a:rPr lang="en-US" dirty="0"/>
              <a:t> plus large (par </a:t>
            </a:r>
            <a:r>
              <a:rPr lang="en-US" dirty="0" err="1"/>
              <a:t>exemple</a:t>
            </a:r>
            <a:r>
              <a:rPr lang="en-US" dirty="0"/>
              <a:t> un </a:t>
            </a:r>
            <a:r>
              <a:rPr lang="en-US" dirty="0" err="1"/>
              <a:t>modèle</a:t>
            </a:r>
            <a:r>
              <a:rPr lang="en-US" dirty="0"/>
              <a:t> macro-</a:t>
            </a:r>
            <a:r>
              <a:rPr lang="en-US" dirty="0" err="1"/>
              <a:t>économique</a:t>
            </a:r>
            <a:r>
              <a:rPr lang="en-US" dirty="0"/>
              <a:t>)..</a:t>
            </a:r>
            <a:endParaRPr lang="en-US" dirty="0">
              <a:cs typeface="Calibri"/>
            </a:endParaRPr>
          </a:p>
          <a:p>
            <a:endParaRPr lang="en-US" dirty="0"/>
          </a:p>
          <a:p>
            <a:r>
              <a:rPr lang="en-US" dirty="0" err="1"/>
              <a:t>L'auditabilité</a:t>
            </a:r>
            <a:r>
              <a:rPr lang="en-US" dirty="0"/>
              <a:t>. </a:t>
            </a:r>
            <a:r>
              <a:rPr lang="en-US" dirty="0" err="1"/>
              <a:t>Cela</a:t>
            </a:r>
            <a:r>
              <a:rPr lang="en-US" dirty="0"/>
              <a:t> </a:t>
            </a:r>
            <a:r>
              <a:rPr lang="en-US" dirty="0" err="1"/>
              <a:t>signifie</a:t>
            </a:r>
            <a:r>
              <a:rPr lang="en-US" dirty="0"/>
              <a:t> </a:t>
            </a:r>
            <a:r>
              <a:rPr lang="en-US" dirty="0" err="1"/>
              <a:t>qu'il</a:t>
            </a:r>
            <a:r>
              <a:rPr lang="en-US" dirty="0"/>
              <a:t> </a:t>
            </a:r>
            <a:r>
              <a:rPr lang="en-US" dirty="0" err="1"/>
              <a:t>devrait</a:t>
            </a:r>
            <a:r>
              <a:rPr lang="en-US" dirty="0"/>
              <a:t> y </a:t>
            </a:r>
            <a:r>
              <a:rPr lang="en-US" dirty="0" err="1"/>
              <a:t>avoir</a:t>
            </a:r>
            <a:r>
              <a:rPr lang="en-US" dirty="0"/>
              <a:t> </a:t>
            </a:r>
            <a:r>
              <a:rPr lang="en-US" dirty="0" err="1"/>
              <a:t>une</a:t>
            </a:r>
            <a:r>
              <a:rPr lang="en-US" dirty="0"/>
              <a:t> </a:t>
            </a:r>
            <a:r>
              <a:rPr lang="en-US" dirty="0" err="1"/>
              <a:t>responsabilité</a:t>
            </a:r>
            <a:r>
              <a:rPr lang="en-US" dirty="0"/>
              <a:t> et </a:t>
            </a:r>
            <a:r>
              <a:rPr lang="en-US" dirty="0" err="1"/>
              <a:t>reddition</a:t>
            </a:r>
            <a:r>
              <a:rPr lang="en-US" dirty="0"/>
              <a:t> de </a:t>
            </a:r>
            <a:r>
              <a:rPr lang="en-US" dirty="0" err="1"/>
              <a:t>compte</a:t>
            </a:r>
            <a:r>
              <a:rPr lang="en-US" dirty="0"/>
              <a:t> </a:t>
            </a:r>
            <a:r>
              <a:rPr lang="en-US" dirty="0" err="1"/>
              <a:t>envers</a:t>
            </a:r>
            <a:r>
              <a:rPr lang="en-US" dirty="0"/>
              <a:t> les </a:t>
            </a:r>
            <a:r>
              <a:rPr lang="en-US" dirty="0" err="1"/>
              <a:t>bailleurs</a:t>
            </a:r>
            <a:r>
              <a:rPr lang="en-US" dirty="0"/>
              <a:t> de fonds internes </a:t>
            </a:r>
            <a:r>
              <a:rPr lang="en-US" dirty="0" err="1"/>
              <a:t>ou</a:t>
            </a:r>
            <a:r>
              <a:rPr lang="en-US" dirty="0"/>
              <a:t> externes de la </a:t>
            </a:r>
            <a:r>
              <a:rPr lang="en-US" dirty="0" err="1"/>
              <a:t>modélisation</a:t>
            </a:r>
            <a:r>
              <a:rPr lang="en-US" dirty="0"/>
              <a:t> </a:t>
            </a:r>
            <a:r>
              <a:rPr lang="en-US" dirty="0" err="1"/>
              <a:t>énergétique</a:t>
            </a:r>
            <a:r>
              <a:rPr lang="en-US" dirty="0"/>
              <a:t> pour le </a:t>
            </a:r>
            <a:r>
              <a:rPr lang="en-US" dirty="0" err="1"/>
              <a:t>soutien</a:t>
            </a:r>
            <a:r>
              <a:rPr lang="en-US" dirty="0"/>
              <a:t> de la politique, </a:t>
            </a:r>
            <a:r>
              <a:rPr lang="en-US" dirty="0" err="1"/>
              <a:t>ainsi</a:t>
            </a:r>
            <a:r>
              <a:rPr lang="en-US" dirty="0"/>
              <a:t> </a:t>
            </a:r>
            <a:r>
              <a:rPr lang="en-US" dirty="0" err="1"/>
              <a:t>qu'envers</a:t>
            </a:r>
            <a:r>
              <a:rPr lang="en-US" dirty="0"/>
              <a:t> la société dans son ensemble.</a:t>
            </a: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17203574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Nous </a:t>
            </a:r>
            <a:r>
              <a:rPr lang="en-US" dirty="0" err="1"/>
              <a:t>allons</a:t>
            </a:r>
            <a:r>
              <a:rPr lang="en-US" dirty="0"/>
              <a:t> </a:t>
            </a:r>
            <a:r>
              <a:rPr lang="en-US" dirty="0" err="1"/>
              <a:t>maintenant</a:t>
            </a:r>
            <a:r>
              <a:rPr lang="en-US" dirty="0"/>
              <a:t> examiner un </a:t>
            </a:r>
            <a:r>
              <a:rPr lang="en-US" dirty="0" err="1"/>
              <a:t>bref</a:t>
            </a:r>
            <a:r>
              <a:rPr lang="en-US" dirty="0"/>
              <a:t> </a:t>
            </a:r>
            <a:r>
              <a:rPr lang="en-US" dirty="0" err="1"/>
              <a:t>exemple</a:t>
            </a:r>
            <a:r>
              <a:rPr lang="en-US" dirty="0"/>
              <a:t> de la manière </a:t>
            </a:r>
            <a:r>
              <a:rPr lang="en-US" dirty="0" err="1"/>
              <a:t>dont</a:t>
            </a:r>
            <a:r>
              <a:rPr lang="en-US" dirty="0"/>
              <a:t> les principes de l'U4RIA </a:t>
            </a:r>
            <a:r>
              <a:rPr lang="en-US" dirty="0" err="1"/>
              <a:t>peuvent</a:t>
            </a:r>
            <a:r>
              <a:rPr lang="en-US" dirty="0"/>
              <a:t> </a:t>
            </a:r>
            <a:r>
              <a:rPr lang="en-US" dirty="0" err="1"/>
              <a:t>être</a:t>
            </a:r>
            <a:r>
              <a:rPr lang="en-US" dirty="0"/>
              <a:t> appliqués.</a:t>
            </a:r>
          </a:p>
          <a:p>
            <a:endParaRPr lang="en-US" dirty="0"/>
          </a:p>
          <a:p>
            <a:r>
              <a:rPr lang="en-US" dirty="0"/>
              <a:t>Le Costa Rica a un </a:t>
            </a:r>
            <a:r>
              <a:rPr lang="en-US" dirty="0" err="1"/>
              <a:t>objectif</a:t>
            </a:r>
            <a:r>
              <a:rPr lang="en-US" dirty="0"/>
              <a:t> de contribution </a:t>
            </a:r>
            <a:r>
              <a:rPr lang="en-US" dirty="0" err="1"/>
              <a:t>déterminée</a:t>
            </a:r>
            <a:r>
              <a:rPr lang="en-US" dirty="0"/>
              <a:t> au </a:t>
            </a:r>
            <a:r>
              <a:rPr lang="en-US" dirty="0" err="1"/>
              <a:t>niveau</a:t>
            </a:r>
            <a:r>
              <a:rPr lang="en-US" dirty="0"/>
              <a:t> national (CDN) compatible avec un </a:t>
            </a:r>
            <a:r>
              <a:rPr lang="en-US" dirty="0" err="1"/>
              <a:t>parcours</a:t>
            </a:r>
            <a:r>
              <a:rPr lang="en-US" dirty="0"/>
              <a:t> à 2</a:t>
            </a:r>
            <a:r>
              <a:rPr lang="en-GB" sz="1200" dirty="0">
                <a:latin typeface="Open Sans"/>
                <a:ea typeface="Open Sans" panose="020B0606030504020204" pitchFamily="34" charset="0"/>
                <a:cs typeface="Open Sans" panose="020B0606030504020204" pitchFamily="34" charset="0"/>
              </a:rPr>
              <a:t>°</a:t>
            </a:r>
            <a:r>
              <a:rPr lang="en-US" dirty="0"/>
              <a:t>C.</a:t>
            </a:r>
          </a:p>
          <a:p>
            <a:endParaRPr lang="en-US" dirty="0"/>
          </a:p>
          <a:p>
            <a:r>
              <a:rPr lang="en-US" dirty="0"/>
              <a:t>Pour faciliter l'élaboration du plan national de </a:t>
            </a:r>
            <a:r>
              <a:rPr lang="en-US" dirty="0" err="1"/>
              <a:t>décarbonisation</a:t>
            </a:r>
            <a:r>
              <a:rPr lang="en-US" dirty="0"/>
              <a:t> (PND), le gouvernement du Costa Rica a reconnu qu'un cadre nécessitait des méthodes à la fois qualitatives et quantitatives. </a:t>
            </a:r>
            <a:br>
              <a:rPr lang="en-US" dirty="0">
                <a:cs typeface="+mn-lt"/>
              </a:rPr>
            </a:br>
            <a:br>
              <a:rPr lang="en-US" dirty="0">
                <a:cs typeface="+mn-lt"/>
              </a:rPr>
            </a:br>
            <a:r>
              <a:rPr lang="en-US" dirty="0"/>
              <a:t>La première étape a consisté à impliquer les parties prenantes avec des acteurs gouvernementaux de haut niveau, tels que le président et les ministres, ainsi qu'avec le secteur privé, le monde universitaire et la société dans son ensemble. </a:t>
            </a:r>
            <a:br>
              <a:rPr lang="en-US" dirty="0">
                <a:cs typeface="+mn-lt"/>
              </a:rPr>
            </a:br>
            <a:br>
              <a:rPr lang="en-US" dirty="0">
                <a:cs typeface="+mn-lt"/>
              </a:rPr>
            </a:br>
            <a:r>
              <a:rPr lang="en-US" dirty="0"/>
              <a:t>La deuxième étape a consisté en une </a:t>
            </a:r>
            <a:r>
              <a:rPr lang="en-US" dirty="0" err="1"/>
              <a:t>série</a:t>
            </a:r>
            <a:r>
              <a:rPr lang="en-US" dirty="0"/>
              <a:t> </a:t>
            </a:r>
            <a:r>
              <a:rPr lang="en-US" dirty="0" err="1"/>
              <a:t>d'ateliers</a:t>
            </a:r>
            <a:r>
              <a:rPr lang="en-US" dirty="0"/>
              <a:t> au cours desquels deux scénarios ont été élaborés : un scénario de maintien du statu quo et un scénario de </a:t>
            </a:r>
            <a:r>
              <a:rPr lang="en-US" dirty="0" err="1"/>
              <a:t>décarbonisation</a:t>
            </a:r>
            <a:r>
              <a:rPr lang="en-US" dirty="0"/>
              <a:t> </a:t>
            </a:r>
            <a:r>
              <a:rPr lang="en-US" dirty="0" err="1"/>
              <a:t>sévère</a:t>
            </a:r>
            <a:r>
              <a:rPr lang="en-US" dirty="0"/>
              <a:t>. Ces scénarios ont ensuite été élaborés à l'aide du modèle </a:t>
            </a:r>
            <a:r>
              <a:rPr lang="en-US" dirty="0" err="1"/>
              <a:t>OSeMOSYS.</a:t>
            </a:r>
            <a:r>
              <a:rPr lang="en-US" dirty="0"/>
              <a:t> Les résultats ont été examinés par les parties prenantes dans le cadre d'un processus “à </a:t>
            </a:r>
            <a:r>
              <a:rPr lang="en-US" dirty="0" err="1"/>
              <a:t>rebours</a:t>
            </a:r>
            <a:r>
              <a:rPr lang="en-US" dirty="0"/>
              <a:t>” </a:t>
            </a:r>
            <a:r>
              <a:rPr lang="en-US" dirty="0" err="1"/>
              <a:t>participatif</a:t>
            </a:r>
            <a:r>
              <a:rPr lang="en-US" dirty="0"/>
              <a:t> qui a </a:t>
            </a:r>
            <a:r>
              <a:rPr lang="en-US" dirty="0" err="1"/>
              <a:t>mené</a:t>
            </a:r>
            <a:r>
              <a:rPr lang="en-US" dirty="0"/>
              <a:t> à une version finale d’un PND. </a:t>
            </a:r>
            <a:endParaRPr lang="en-US" dirty="0">
              <a:cs typeface="Calibri"/>
            </a:endParaRPr>
          </a:p>
          <a:p>
            <a:endParaRPr lang="en-US" dirty="0"/>
          </a:p>
          <a:p>
            <a:r>
              <a:rPr lang="en-US" dirty="0"/>
              <a:t>Le travail a </a:t>
            </a:r>
            <a:r>
              <a:rPr lang="en-US" dirty="0" err="1"/>
              <a:t>permis</a:t>
            </a:r>
            <a:r>
              <a:rPr lang="en-US" dirty="0"/>
              <a:t> de </a:t>
            </a:r>
            <a:r>
              <a:rPr lang="en-US" dirty="0" err="1"/>
              <a:t>développer</a:t>
            </a:r>
            <a:r>
              <a:rPr lang="en-US" dirty="0"/>
              <a:t> un cadre </a:t>
            </a:r>
            <a:r>
              <a:rPr lang="en-US" dirty="0" err="1"/>
              <a:t>d’analyse</a:t>
            </a:r>
            <a:r>
              <a:rPr lang="en-US" dirty="0"/>
              <a:t> </a:t>
            </a:r>
            <a:r>
              <a:rPr lang="en-US" dirty="0" err="1"/>
              <a:t>pouvant</a:t>
            </a:r>
            <a:r>
              <a:rPr lang="en-US" dirty="0"/>
              <a:t> guider la politique </a:t>
            </a:r>
            <a:r>
              <a:rPr lang="en-US" dirty="0" err="1"/>
              <a:t>énergétique</a:t>
            </a:r>
            <a:r>
              <a:rPr lang="en-US" dirty="0"/>
              <a:t> </a:t>
            </a:r>
            <a:r>
              <a:rPr lang="en-US" dirty="0" err="1"/>
              <a:t>nationale</a:t>
            </a:r>
            <a:r>
              <a:rPr lang="en-US" dirty="0"/>
              <a:t> </a:t>
            </a:r>
            <a:r>
              <a:rPr lang="en-US" dirty="0" err="1"/>
              <a:t>conformément</a:t>
            </a:r>
            <a:r>
              <a:rPr lang="en-US" dirty="0"/>
              <a:t> aux principes </a:t>
            </a:r>
            <a:r>
              <a:rPr lang="en-US" dirty="0" err="1"/>
              <a:t>directeurs</a:t>
            </a:r>
            <a:r>
              <a:rPr lang="en-US" dirty="0"/>
              <a:t> de l'U4RIA.</a:t>
            </a:r>
            <a:endParaRPr lang="en-US" dirty="0">
              <a:cs typeface="Calibri"/>
            </a:endParaRPr>
          </a:p>
          <a:p>
            <a:endParaRPr lang="en-US" dirty="0"/>
          </a:p>
          <a:p>
            <a:r>
              <a:rPr lang="en-US" dirty="0"/>
              <a:t>Plus </a:t>
            </a:r>
            <a:r>
              <a:rPr lang="en-US" dirty="0" err="1"/>
              <a:t>précisément</a:t>
            </a:r>
            <a:r>
              <a:rPr lang="en-US" dirty="0"/>
              <a:t>, </a:t>
            </a:r>
            <a:r>
              <a:rPr lang="en-US" dirty="0" err="1"/>
              <a:t>l'engagement</a:t>
            </a:r>
            <a:r>
              <a:rPr lang="en-US" dirty="0"/>
              <a:t> des parties </a:t>
            </a:r>
            <a:r>
              <a:rPr lang="en-US" dirty="0" err="1"/>
              <a:t>prenantes</a:t>
            </a:r>
            <a:r>
              <a:rPr lang="en-US" dirty="0"/>
              <a:t> a </a:t>
            </a:r>
            <a:r>
              <a:rPr lang="en-US" dirty="0" err="1"/>
              <a:t>impliqué</a:t>
            </a:r>
            <a:r>
              <a:rPr lang="en-US" dirty="0"/>
              <a:t> la </a:t>
            </a:r>
            <a:r>
              <a:rPr lang="en-US" dirty="0" err="1"/>
              <a:t>communauté</a:t>
            </a:r>
            <a:r>
              <a:rPr lang="en-US" dirty="0"/>
              <a:t> (</a:t>
            </a:r>
            <a:r>
              <a:rPr lang="en-US" dirty="0" err="1"/>
              <a:t>c'est</a:t>
            </a:r>
            <a:r>
              <a:rPr lang="en-US" dirty="0"/>
              <a:t>-à-dire ubuntu) et les données et le code du </a:t>
            </a:r>
            <a:r>
              <a:rPr lang="en-US" dirty="0" err="1"/>
              <a:t>modèle</a:t>
            </a:r>
            <a:r>
              <a:rPr lang="en-US" dirty="0"/>
              <a:t> </a:t>
            </a:r>
            <a:r>
              <a:rPr lang="en-US" dirty="0" err="1"/>
              <a:t>OSeMOSYS</a:t>
            </a:r>
            <a:r>
              <a:rPr lang="en-US" dirty="0"/>
              <a:t> </a:t>
            </a:r>
            <a:r>
              <a:rPr lang="en-US" dirty="0" err="1"/>
              <a:t>sont</a:t>
            </a:r>
            <a:r>
              <a:rPr lang="en-US" dirty="0"/>
              <a:t> </a:t>
            </a:r>
            <a:r>
              <a:rPr lang="en-US" dirty="0" err="1"/>
              <a:t>publiés</a:t>
            </a:r>
            <a:r>
              <a:rPr lang="en-US" dirty="0"/>
              <a:t> </a:t>
            </a:r>
            <a:r>
              <a:rPr lang="en-US" dirty="0" err="1"/>
              <a:t>ouvertement</a:t>
            </a:r>
            <a:r>
              <a:rPr lang="en-US" dirty="0"/>
              <a:t> sur GitHub pour </a:t>
            </a:r>
            <a:r>
              <a:rPr lang="en-US" dirty="0" err="1"/>
              <a:t>permettre</a:t>
            </a:r>
            <a:r>
              <a:rPr lang="en-US" dirty="0"/>
              <a:t> la </a:t>
            </a:r>
            <a:r>
              <a:rPr lang="en-US" dirty="0" err="1"/>
              <a:t>récupérabilité</a:t>
            </a:r>
            <a:r>
              <a:rPr lang="en-US" dirty="0"/>
              <a:t>, la </a:t>
            </a:r>
            <a:r>
              <a:rPr lang="en-US" dirty="0" err="1"/>
              <a:t>réutilisabilité</a:t>
            </a:r>
            <a:r>
              <a:rPr lang="en-US" dirty="0"/>
              <a:t> et la </a:t>
            </a:r>
            <a:r>
              <a:rPr lang="en-US" dirty="0" err="1"/>
              <a:t>reproductibilité</a:t>
            </a: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16677326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 messages </a:t>
            </a:r>
            <a:r>
              <a:rPr lang="en-US" dirty="0" err="1"/>
              <a:t>clés</a:t>
            </a:r>
            <a:r>
              <a:rPr lang="en-US" dirty="0"/>
              <a:t> de </a:t>
            </a:r>
            <a:r>
              <a:rPr lang="en-US" dirty="0" err="1"/>
              <a:t>ce</a:t>
            </a:r>
            <a:r>
              <a:rPr lang="en-US" dirty="0"/>
              <a:t> </a:t>
            </a:r>
            <a:r>
              <a:rPr lang="en-US" dirty="0" err="1"/>
              <a:t>cours</a:t>
            </a:r>
            <a:r>
              <a:rPr lang="en-US" dirty="0"/>
              <a:t> </a:t>
            </a:r>
            <a:r>
              <a:rPr lang="en-US" dirty="0" err="1"/>
              <a:t>sont</a:t>
            </a:r>
            <a:r>
              <a:rPr lang="en-US" dirty="0"/>
              <a:t> que les </a:t>
            </a:r>
            <a:r>
              <a:rPr lang="en-US" dirty="0" err="1"/>
              <a:t>systèmes</a:t>
            </a:r>
            <a:r>
              <a:rPr lang="en-US" dirty="0"/>
              <a:t> </a:t>
            </a:r>
            <a:r>
              <a:rPr lang="en-US" dirty="0" err="1"/>
              <a:t>énergétiques</a:t>
            </a:r>
            <a:r>
              <a:rPr lang="en-US" dirty="0"/>
              <a:t> </a:t>
            </a:r>
            <a:r>
              <a:rPr lang="en-US" dirty="0" err="1"/>
              <a:t>ont</a:t>
            </a:r>
            <a:r>
              <a:rPr lang="en-US" dirty="0"/>
              <a:t> de </a:t>
            </a:r>
            <a:r>
              <a:rPr lang="en-US" dirty="0" err="1"/>
              <a:t>nombreux</a:t>
            </a:r>
            <a:r>
              <a:rPr lang="en-US" dirty="0"/>
              <a:t> liens entre </a:t>
            </a:r>
            <a:r>
              <a:rPr lang="en-US" dirty="0" err="1"/>
              <a:t>eux</a:t>
            </a:r>
            <a:r>
              <a:rPr lang="en-US" dirty="0"/>
              <a:t> et </a:t>
            </a:r>
            <a:r>
              <a:rPr lang="en-US" dirty="0" err="1"/>
              <a:t>qu'ils</a:t>
            </a:r>
            <a:r>
              <a:rPr lang="en-US" dirty="0"/>
              <a:t> </a:t>
            </a:r>
            <a:r>
              <a:rPr lang="en-US" dirty="0" err="1"/>
              <a:t>sont</a:t>
            </a:r>
            <a:r>
              <a:rPr lang="en-US" dirty="0"/>
              <a:t> </a:t>
            </a:r>
            <a:r>
              <a:rPr lang="en-US" dirty="0" err="1"/>
              <a:t>importants</a:t>
            </a:r>
            <a:r>
              <a:rPr lang="en-US" dirty="0"/>
              <a:t> pour le bien-</a:t>
            </a:r>
            <a:r>
              <a:rPr lang="en-US" dirty="0" err="1"/>
              <a:t>être</a:t>
            </a:r>
            <a:r>
              <a:rPr lang="en-US" dirty="0"/>
              <a:t> des </a:t>
            </a:r>
            <a:r>
              <a:rPr lang="en-US" dirty="0" err="1"/>
              <a:t>personnes</a:t>
            </a:r>
            <a:r>
              <a:rPr lang="en-US" dirty="0"/>
              <a:t>. </a:t>
            </a:r>
          </a:p>
          <a:p>
            <a:endParaRPr lang="en-US" dirty="0"/>
          </a:p>
          <a:p>
            <a:r>
              <a:rPr lang="en-US" dirty="0"/>
              <a:t>La </a:t>
            </a:r>
            <a:r>
              <a:rPr lang="en-US" dirty="0" err="1"/>
              <a:t>modélisation</a:t>
            </a:r>
            <a:r>
              <a:rPr lang="en-US" dirty="0"/>
              <a:t> </a:t>
            </a:r>
            <a:r>
              <a:rPr lang="en-US" dirty="0" err="1"/>
              <a:t>énergétique</a:t>
            </a:r>
            <a:r>
              <a:rPr lang="en-US" dirty="0"/>
              <a:t> à des fins de </a:t>
            </a:r>
            <a:r>
              <a:rPr lang="en-US" dirty="0" err="1"/>
              <a:t>soutien</a:t>
            </a:r>
            <a:r>
              <a:rPr lang="en-US" dirty="0"/>
              <a:t> politique </a:t>
            </a:r>
            <a:r>
              <a:rPr lang="en-US" dirty="0" err="1"/>
              <a:t>peut</a:t>
            </a:r>
            <a:r>
              <a:rPr lang="en-US" dirty="0"/>
              <a:t> </a:t>
            </a:r>
            <a:r>
              <a:rPr lang="en-US" dirty="0" err="1"/>
              <a:t>être</a:t>
            </a:r>
            <a:r>
              <a:rPr lang="en-US" dirty="0"/>
              <a:t> un processus opaque et </a:t>
            </a:r>
            <a:r>
              <a:rPr lang="en-US" dirty="0" err="1"/>
              <a:t>manquer</a:t>
            </a:r>
            <a:r>
              <a:rPr lang="en-US" dirty="0"/>
              <a:t> </a:t>
            </a:r>
            <a:r>
              <a:rPr lang="en-US" dirty="0" err="1"/>
              <a:t>d'implication</a:t>
            </a:r>
            <a:r>
              <a:rPr lang="en-US" dirty="0"/>
              <a:t> de la part de la </a:t>
            </a:r>
            <a:r>
              <a:rPr lang="en-US" dirty="0" err="1"/>
              <a:t>communauté</a:t>
            </a:r>
            <a:r>
              <a:rPr lang="en-US" dirty="0"/>
              <a:t>. </a:t>
            </a:r>
          </a:p>
          <a:p>
            <a:endParaRPr lang="en-US" dirty="0"/>
          </a:p>
          <a:p>
            <a:r>
              <a:rPr lang="en-US" dirty="0"/>
              <a:t>La politique </a:t>
            </a:r>
            <a:r>
              <a:rPr lang="en-US" dirty="0" err="1"/>
              <a:t>énergétique</a:t>
            </a:r>
            <a:r>
              <a:rPr lang="en-US" dirty="0"/>
              <a:t> a </a:t>
            </a:r>
            <a:r>
              <a:rPr lang="en-US" dirty="0" err="1"/>
              <a:t>également</a:t>
            </a:r>
            <a:r>
              <a:rPr lang="en-US" dirty="0"/>
              <a:t> un impact important </a:t>
            </a:r>
            <a:r>
              <a:rPr lang="en-US" dirty="0" err="1"/>
              <a:t>en</a:t>
            </a:r>
            <a:r>
              <a:rPr lang="en-US" dirty="0"/>
              <a:t> aval sur </a:t>
            </a:r>
            <a:r>
              <a:rPr lang="en-US" dirty="0" err="1"/>
              <a:t>d'autres</a:t>
            </a:r>
            <a:r>
              <a:rPr lang="en-US" dirty="0"/>
              <a:t> </a:t>
            </a:r>
            <a:r>
              <a:rPr lang="en-US" dirty="0" err="1"/>
              <a:t>secteurs</a:t>
            </a:r>
            <a:r>
              <a:rPr lang="en-US" dirty="0"/>
              <a:t>, et un </a:t>
            </a:r>
            <a:r>
              <a:rPr lang="en-US" dirty="0" err="1"/>
              <a:t>niveau</a:t>
            </a:r>
            <a:r>
              <a:rPr lang="en-US" dirty="0"/>
              <a:t> </a:t>
            </a:r>
            <a:r>
              <a:rPr lang="en-US" dirty="0" err="1"/>
              <a:t>élevé</a:t>
            </a:r>
            <a:r>
              <a:rPr lang="en-US" dirty="0"/>
              <a:t> de </a:t>
            </a:r>
            <a:r>
              <a:rPr lang="en-US" dirty="0" err="1"/>
              <a:t>responsabilité</a:t>
            </a:r>
            <a:r>
              <a:rPr lang="en-US" dirty="0"/>
              <a:t> </a:t>
            </a:r>
            <a:r>
              <a:rPr lang="en-US" dirty="0" err="1"/>
              <a:t>est</a:t>
            </a:r>
            <a:r>
              <a:rPr lang="en-US" dirty="0"/>
              <a:t> </a:t>
            </a:r>
            <a:r>
              <a:rPr lang="en-US" dirty="0" err="1"/>
              <a:t>donc</a:t>
            </a:r>
            <a:r>
              <a:rPr lang="en-US" dirty="0"/>
              <a:t> </a:t>
            </a:r>
            <a:r>
              <a:rPr lang="en-US" dirty="0" err="1"/>
              <a:t>nécessaire</a:t>
            </a:r>
            <a:r>
              <a:rPr lang="en-US" dirty="0"/>
              <a:t>.</a:t>
            </a:r>
          </a:p>
          <a:p>
            <a:endParaRPr lang="en-US" dirty="0"/>
          </a:p>
          <a:p>
            <a:pPr>
              <a:buClr>
                <a:schemeClr val="dk1"/>
              </a:buClr>
              <a:buSzPts val="1100"/>
              <a:defRPr/>
            </a:pPr>
            <a:r>
              <a:rPr lang="en-US" dirty="0">
                <a:solidFill>
                  <a:srgbClr val="000000"/>
                </a:solidFill>
                <a:latin typeface="Arial"/>
                <a:ea typeface="Arial"/>
                <a:cs typeface="Arial"/>
                <a:sym typeface="Arial"/>
              </a:rPr>
              <a:t>Le </a:t>
            </a:r>
            <a:r>
              <a:rPr lang="en-US" dirty="0" err="1">
                <a:solidFill>
                  <a:srgbClr val="000000"/>
                </a:solidFill>
                <a:latin typeface="Arial"/>
                <a:ea typeface="Arial"/>
                <a:cs typeface="Arial"/>
                <a:sym typeface="Arial"/>
              </a:rPr>
              <a:t>principe</a:t>
            </a:r>
            <a:r>
              <a:rPr lang="en-US" dirty="0">
                <a:solidFill>
                  <a:srgbClr val="000000"/>
                </a:solidFill>
                <a:latin typeface="Arial"/>
                <a:ea typeface="Arial"/>
                <a:cs typeface="Arial"/>
                <a:sym typeface="Arial"/>
              </a:rPr>
              <a:t> </a:t>
            </a:r>
            <a:r>
              <a:rPr lang="en-US" sz="1200" b="0" i="0" u="none" strike="noStrike" cap="none" dirty="0" err="1">
                <a:solidFill>
                  <a:srgbClr val="000000"/>
                </a:solidFill>
                <a:effectLst/>
                <a:latin typeface="Arial"/>
                <a:ea typeface="Arial"/>
                <a:cs typeface="Arial"/>
                <a:sym typeface="Arial"/>
              </a:rPr>
              <a:t>directeur</a:t>
            </a:r>
            <a:r>
              <a:rPr lang="en-US" sz="1200" b="0" i="0" u="none" strike="noStrike" cap="none" dirty="0">
                <a:solidFill>
                  <a:srgbClr val="000000"/>
                </a:solidFill>
                <a:effectLst/>
                <a:latin typeface="Arial"/>
                <a:ea typeface="Arial"/>
                <a:cs typeface="Arial"/>
                <a:sym typeface="Arial"/>
              </a:rPr>
              <a:t> qui sous-tend la </a:t>
            </a:r>
            <a:r>
              <a:rPr lang="en-US" sz="1200" b="0" i="0" u="none" strike="noStrike" cap="none" baseline="0" dirty="0" err="1">
                <a:solidFill>
                  <a:srgbClr val="000000"/>
                </a:solidFill>
                <a:effectLst/>
                <a:latin typeface="Arial"/>
                <a:ea typeface="Arial"/>
                <a:cs typeface="Arial"/>
                <a:sym typeface="Arial"/>
              </a:rPr>
              <a:t>modélisation</a:t>
            </a:r>
            <a:r>
              <a:rPr lang="en-US" sz="1200" b="0" i="0" u="none" strike="noStrike" cap="none" baseline="0" dirty="0">
                <a:solidFill>
                  <a:srgbClr val="000000"/>
                </a:solidFill>
                <a:effectLst/>
                <a:latin typeface="Arial"/>
                <a:ea typeface="Arial"/>
                <a:cs typeface="Arial"/>
                <a:sym typeface="Arial"/>
              </a:rPr>
              <a:t> de </a:t>
            </a:r>
            <a:r>
              <a:rPr lang="en-US" sz="1200" b="0" i="0" u="none" strike="noStrike" cap="none" baseline="0" dirty="0" err="1">
                <a:solidFill>
                  <a:srgbClr val="000000"/>
                </a:solidFill>
                <a:effectLst/>
                <a:latin typeface="Arial"/>
                <a:ea typeface="Arial"/>
                <a:cs typeface="Arial"/>
                <a:sym typeface="Arial"/>
              </a:rPr>
              <a:t>l'énergie</a:t>
            </a:r>
            <a:r>
              <a:rPr lang="en-US" sz="1200" b="0" i="0" u="none" strike="noStrike" cap="none" baseline="0" dirty="0">
                <a:solidFill>
                  <a:srgbClr val="000000"/>
                </a:solidFill>
                <a:effectLst/>
                <a:latin typeface="Arial"/>
                <a:ea typeface="Arial"/>
                <a:cs typeface="Arial"/>
                <a:sym typeface="Arial"/>
              </a:rPr>
              <a:t> à des fins de </a:t>
            </a:r>
            <a:r>
              <a:rPr lang="en-US" sz="1200" b="0" i="0" u="none" strike="noStrike" cap="none" baseline="0" dirty="0" err="1">
                <a:solidFill>
                  <a:srgbClr val="000000"/>
                </a:solidFill>
                <a:effectLst/>
                <a:latin typeface="Arial"/>
                <a:ea typeface="Arial"/>
                <a:cs typeface="Arial"/>
                <a:sym typeface="Arial"/>
              </a:rPr>
              <a:t>soutien</a:t>
            </a:r>
            <a:r>
              <a:rPr lang="en-US" sz="1200" b="0" i="0" u="none" strike="noStrike" cap="none" baseline="0" dirty="0">
                <a:solidFill>
                  <a:srgbClr val="000000"/>
                </a:solidFill>
                <a:effectLst/>
                <a:latin typeface="Arial"/>
                <a:ea typeface="Arial"/>
                <a:cs typeface="Arial"/>
                <a:sym typeface="Arial"/>
              </a:rPr>
              <a:t> politique </a:t>
            </a:r>
            <a:r>
              <a:rPr lang="en-US" dirty="0" err="1">
                <a:solidFill>
                  <a:srgbClr val="000000"/>
                </a:solidFill>
                <a:latin typeface="Arial"/>
                <a:ea typeface="Arial"/>
                <a:cs typeface="Arial"/>
                <a:sym typeface="Arial"/>
              </a:rPr>
              <a:t>est</a:t>
            </a:r>
            <a:r>
              <a:rPr lang="en-US" dirty="0">
                <a:solidFill>
                  <a:srgbClr val="000000"/>
                </a:solidFill>
                <a:latin typeface="Arial"/>
                <a:ea typeface="Arial"/>
                <a:cs typeface="Arial"/>
                <a:sym typeface="Arial"/>
              </a:rPr>
              <a:t> l</a:t>
            </a:r>
            <a:r>
              <a:rPr lang="en-US" sz="1200" b="0" i="0" u="none" strike="noStrike" cap="none" baseline="0" dirty="0">
                <a:solidFill>
                  <a:srgbClr val="000000"/>
                </a:solidFill>
                <a:effectLst/>
                <a:latin typeface="Arial"/>
                <a:ea typeface="Arial"/>
                <a:cs typeface="Arial"/>
                <a:sym typeface="Arial"/>
              </a:rPr>
              <a:t>'</a:t>
            </a:r>
            <a:r>
              <a:rPr lang="en-US" dirty="0">
                <a:solidFill>
                  <a:srgbClr val="000000"/>
                </a:solidFill>
                <a:latin typeface="Arial"/>
                <a:ea typeface="Arial"/>
                <a:cs typeface="Arial"/>
                <a:sym typeface="Arial"/>
              </a:rPr>
              <a:t>U4RIA, </a:t>
            </a:r>
            <a:r>
              <a:rPr lang="en-US" dirty="0" err="1">
                <a:solidFill>
                  <a:srgbClr val="000000"/>
                </a:solidFill>
                <a:latin typeface="Arial"/>
                <a:ea typeface="Arial"/>
                <a:cs typeface="Arial"/>
                <a:sym typeface="Arial"/>
              </a:rPr>
              <a:t>c'est</a:t>
            </a:r>
            <a:r>
              <a:rPr lang="en-US" dirty="0">
                <a:solidFill>
                  <a:srgbClr val="000000"/>
                </a:solidFill>
                <a:latin typeface="Arial"/>
                <a:ea typeface="Arial"/>
                <a:cs typeface="Arial"/>
                <a:sym typeface="Arial"/>
              </a:rPr>
              <a:t>-à-dire Ubuntu</a:t>
            </a:r>
            <a:r>
              <a:rPr lang="en-US" sz="1200" b="0" i="0" u="none" strike="noStrike" cap="none" dirty="0">
                <a:solidFill>
                  <a:srgbClr val="000000"/>
                </a:solidFill>
                <a:effectLst/>
                <a:latin typeface="Arial"/>
                <a:ea typeface="Arial"/>
                <a:cs typeface="Arial"/>
                <a:sym typeface="Arial"/>
              </a:rPr>
              <a:t>, la </a:t>
            </a:r>
            <a:r>
              <a:rPr lang="en-US" sz="1200" b="0" i="0" u="none" strike="noStrike" cap="none" dirty="0" err="1">
                <a:solidFill>
                  <a:srgbClr val="000000"/>
                </a:solidFill>
                <a:effectLst/>
                <a:latin typeface="Arial"/>
                <a:ea typeface="Arial"/>
                <a:cs typeface="Arial"/>
                <a:sym typeface="Arial"/>
              </a:rPr>
              <a:t>récupérabilité</a:t>
            </a:r>
            <a:r>
              <a:rPr lang="en-US" sz="1200" b="0" i="0" u="none" strike="noStrike" cap="none" dirty="0">
                <a:solidFill>
                  <a:srgbClr val="000000"/>
                </a:solidFill>
                <a:effectLst/>
                <a:latin typeface="Arial"/>
                <a:ea typeface="Arial"/>
                <a:cs typeface="Arial"/>
                <a:sym typeface="Arial"/>
              </a:rPr>
              <a:t>, la </a:t>
            </a:r>
            <a:r>
              <a:rPr lang="en-US" sz="1200" b="0" i="0" u="none" strike="noStrike" cap="none" dirty="0" err="1">
                <a:solidFill>
                  <a:srgbClr val="000000"/>
                </a:solidFill>
                <a:effectLst/>
                <a:latin typeface="Arial"/>
                <a:ea typeface="Arial"/>
                <a:cs typeface="Arial"/>
                <a:sym typeface="Arial"/>
              </a:rPr>
              <a:t>réutilisabilité</a:t>
            </a:r>
            <a:r>
              <a:rPr lang="en-US" sz="1200" b="0" i="0" u="none" strike="noStrike" cap="none" dirty="0">
                <a:solidFill>
                  <a:srgbClr val="000000"/>
                </a:solidFill>
                <a:effectLst/>
                <a:latin typeface="Arial"/>
                <a:ea typeface="Arial"/>
                <a:cs typeface="Arial"/>
                <a:sym typeface="Arial"/>
              </a:rPr>
              <a:t>, la </a:t>
            </a:r>
            <a:r>
              <a:rPr lang="en-US" sz="1200" b="0" i="0" u="none" strike="noStrike" cap="none" dirty="0" err="1">
                <a:solidFill>
                  <a:srgbClr val="000000"/>
                </a:solidFill>
                <a:effectLst/>
                <a:latin typeface="Arial"/>
                <a:ea typeface="Arial"/>
                <a:cs typeface="Arial"/>
                <a:sym typeface="Arial"/>
              </a:rPr>
              <a:t>reproductibilité</a:t>
            </a:r>
            <a:r>
              <a:rPr lang="en-US" sz="1200" b="0" i="0" u="none" strike="noStrike" cap="none" dirty="0">
                <a:solidFill>
                  <a:srgbClr val="000000"/>
                </a:solidFill>
                <a:effectLst/>
                <a:latin typeface="Arial"/>
                <a:ea typeface="Arial"/>
                <a:cs typeface="Arial"/>
                <a:sym typeface="Arial"/>
              </a:rPr>
              <a:t>, la </a:t>
            </a:r>
            <a:r>
              <a:rPr lang="en-US" sz="1200" b="0" i="0" u="none" strike="noStrike" cap="none" dirty="0" err="1">
                <a:solidFill>
                  <a:srgbClr val="000000"/>
                </a:solidFill>
                <a:effectLst/>
                <a:latin typeface="Arial"/>
                <a:ea typeface="Arial"/>
                <a:cs typeface="Arial"/>
                <a:sym typeface="Arial"/>
              </a:rPr>
              <a:t>reconstructibilité</a:t>
            </a:r>
            <a:r>
              <a:rPr lang="en-US" sz="1200" b="0" i="0" u="none" strike="noStrike" cap="none" dirty="0">
                <a:solidFill>
                  <a:srgbClr val="000000"/>
                </a:solidFill>
                <a:effectLst/>
                <a:latin typeface="Arial"/>
                <a:ea typeface="Arial"/>
                <a:cs typeface="Arial"/>
                <a:sym typeface="Arial"/>
              </a:rPr>
              <a:t>, l'interopérabilité et l'auditabilité.</a:t>
            </a:r>
            <a:endParaRPr lang="en-US" sz="1200" b="0" i="0" u="none" strike="noStrike" cap="none" dirty="0">
              <a:solidFill>
                <a:srgbClr val="000000"/>
              </a:solidFill>
              <a:effectLst/>
              <a:latin typeface="Arial"/>
              <a:ea typeface="Arial"/>
              <a:cs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12231660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Jusqu'à présent, dans ce cours, nous avons vu l'importance de la planification énergétique pour le développement durable et le rôle que la modélisation énergétique peut jouer dans l'élaboration des politiques. Ce cours se concentre sur les concepts de </a:t>
            </a:r>
            <a:r>
              <a:rPr lang="en-GB" dirty="0" err="1">
                <a:cs typeface="Calibri"/>
              </a:rPr>
              <a:t>modélisation</a:t>
            </a:r>
            <a:r>
              <a:rPr lang="en-GB" dirty="0">
                <a:cs typeface="Calibri"/>
              </a:rPr>
              <a:t> et </a:t>
            </a:r>
            <a:r>
              <a:rPr lang="en-GB" dirty="0" err="1">
                <a:cs typeface="Calibri"/>
              </a:rPr>
              <a:t>flexibilité</a:t>
            </a:r>
            <a:r>
              <a:rPr lang="en-GB" dirty="0">
                <a:cs typeface="Calibri"/>
              </a:rPr>
              <a:t> d’un </a:t>
            </a:r>
            <a:r>
              <a:rPr lang="en-GB" dirty="0" err="1">
                <a:cs typeface="Calibri"/>
              </a:rPr>
              <a:t>systèeme</a:t>
            </a:r>
            <a:r>
              <a:rPr lang="en-GB" dirty="0">
                <a:cs typeface="Calibri"/>
              </a:rPr>
              <a:t> </a:t>
            </a:r>
            <a:r>
              <a:rPr lang="en-GB" dirty="0" err="1">
                <a:cs typeface="Calibri"/>
              </a:rPr>
              <a:t>énergétique</a:t>
            </a:r>
            <a:r>
              <a:rPr lang="en-GB" dirty="0">
                <a:cs typeface="Calibri"/>
              </a:rPr>
              <a:t> </a:t>
            </a:r>
            <a:r>
              <a:rPr lang="en-GB" dirty="0" err="1">
                <a:cs typeface="Calibri"/>
              </a:rPr>
              <a:t>ainsi</a:t>
            </a:r>
            <a:r>
              <a:rPr lang="en-GB" dirty="0">
                <a:cs typeface="Calibri"/>
              </a:rPr>
              <a:t> que sur la manière dont ils peuvent être utilisés dans le processus d'élaboration des politiques. Le cours présente d'abord les outils de modélisation énergétique et leurs applications. Par la suite, deux outils de </a:t>
            </a:r>
            <a:r>
              <a:rPr lang="en-GB" dirty="0" err="1">
                <a:cs typeface="Calibri"/>
              </a:rPr>
              <a:t>modélisation</a:t>
            </a:r>
            <a:r>
              <a:rPr lang="en-GB" dirty="0">
                <a:cs typeface="Calibri"/>
              </a:rPr>
              <a:t> </a:t>
            </a:r>
            <a:r>
              <a:rPr lang="en-GB" dirty="0" err="1">
                <a:cs typeface="Calibri"/>
              </a:rPr>
              <a:t>énergétique</a:t>
            </a:r>
            <a:r>
              <a:rPr lang="en-GB" dirty="0">
                <a:cs typeface="Calibri"/>
              </a:rPr>
              <a:t> </a:t>
            </a:r>
            <a:r>
              <a:rPr lang="en-GB" dirty="0" err="1">
                <a:cs typeface="Calibri"/>
              </a:rPr>
              <a:t>seront</a:t>
            </a:r>
            <a:r>
              <a:rPr lang="en-GB" dirty="0">
                <a:cs typeface="Calibri"/>
              </a:rPr>
              <a:t> </a:t>
            </a:r>
            <a:r>
              <a:rPr lang="en-GB" dirty="0" err="1">
                <a:cs typeface="Calibri"/>
              </a:rPr>
              <a:t>présentés</a:t>
            </a:r>
            <a:r>
              <a:rPr lang="en-GB" dirty="0">
                <a:cs typeface="Calibri"/>
              </a:rPr>
              <a:t> : OSeMOSYS et FlexTool. Les </a:t>
            </a:r>
            <a:r>
              <a:rPr lang="en-GB" dirty="0" err="1">
                <a:cs typeface="Calibri"/>
              </a:rPr>
              <a:t>courss</a:t>
            </a:r>
            <a:r>
              <a:rPr lang="en-GB" dirty="0">
                <a:cs typeface="Calibri"/>
              </a:rPr>
              <a:t> 3 à 12 examineront comment les modèles OSeMOSYS sont développés et couvriront les concepts théoriques clés de la planification de l'expansion de la </a:t>
            </a:r>
            <a:r>
              <a:rPr lang="en-GB" dirty="0" err="1">
                <a:cs typeface="Calibri"/>
              </a:rPr>
              <a:t>capacité</a:t>
            </a:r>
            <a:r>
              <a:rPr lang="en-GB" dirty="0">
                <a:cs typeface="Calibri"/>
              </a:rPr>
              <a:t> de production. Les </a:t>
            </a:r>
            <a:r>
              <a:rPr lang="en-GB" dirty="0" err="1">
                <a:cs typeface="Calibri"/>
              </a:rPr>
              <a:t>cours</a:t>
            </a:r>
            <a:r>
              <a:rPr lang="en-GB" dirty="0">
                <a:cs typeface="Calibri"/>
              </a:rPr>
              <a:t> 13 à 16 </a:t>
            </a:r>
            <a:r>
              <a:rPr lang="en-GB" dirty="0" err="1">
                <a:cs typeface="Calibri"/>
              </a:rPr>
              <a:t>décriront</a:t>
            </a:r>
            <a:r>
              <a:rPr lang="en-GB" dirty="0">
                <a:cs typeface="Calibri"/>
              </a:rPr>
              <a:t> comment FlexTool peut être utilisé pour évaluer la flexibilité des systèmes énergétiques et exploreront les raisons pour </a:t>
            </a:r>
            <a:r>
              <a:rPr lang="en-GB" dirty="0" err="1">
                <a:cs typeface="Calibri"/>
              </a:rPr>
              <a:t>lesquelles</a:t>
            </a:r>
            <a:r>
              <a:rPr lang="en-GB" dirty="0">
                <a:cs typeface="Calibri"/>
              </a:rPr>
              <a:t> </a:t>
            </a:r>
            <a:r>
              <a:rPr lang="en-GB" dirty="0" err="1">
                <a:cs typeface="Calibri"/>
              </a:rPr>
              <a:t>une</a:t>
            </a:r>
            <a:r>
              <a:rPr lang="en-GB" dirty="0">
                <a:cs typeface="Calibri"/>
              </a:rPr>
              <a:t> </a:t>
            </a:r>
            <a:r>
              <a:rPr lang="en-GB" dirty="0" err="1">
                <a:cs typeface="Calibri"/>
              </a:rPr>
              <a:t>telle</a:t>
            </a:r>
            <a:r>
              <a:rPr lang="en-GB" dirty="0">
                <a:cs typeface="Calibri"/>
              </a:rPr>
              <a:t> </a:t>
            </a:r>
            <a:r>
              <a:rPr lang="en-GB" dirty="0" err="1">
                <a:cs typeface="Calibri"/>
              </a:rPr>
              <a:t>flexibilité</a:t>
            </a:r>
            <a:r>
              <a:rPr lang="en-GB" dirty="0">
                <a:cs typeface="Calibri"/>
              </a:rPr>
              <a:t> est de plus en plus </a:t>
            </a:r>
            <a:r>
              <a:rPr lang="en-GB" dirty="0" err="1">
                <a:cs typeface="Calibri"/>
              </a:rPr>
              <a:t>importante</a:t>
            </a:r>
            <a:r>
              <a:rPr lang="en-GB" dirty="0">
                <a:cs typeface="Calibri"/>
              </a:rPr>
              <a:t>. Le </a:t>
            </a:r>
            <a:r>
              <a:rPr lang="en-GB" dirty="0" err="1">
                <a:cs typeface="Calibri"/>
              </a:rPr>
              <a:t>cours</a:t>
            </a:r>
            <a:r>
              <a:rPr lang="en-GB" dirty="0">
                <a:cs typeface="Calibri"/>
              </a:rPr>
              <a:t> propose également des </a:t>
            </a:r>
            <a:r>
              <a:rPr lang="en-GB" dirty="0" err="1">
                <a:cs typeface="Calibri"/>
              </a:rPr>
              <a:t>exercices</a:t>
            </a:r>
            <a:r>
              <a:rPr lang="en-GB" dirty="0">
                <a:cs typeface="Calibri"/>
              </a:rPr>
              <a:t> pratiques au cours desquels vous apprendrez à développer vos propres modèles et analyses et explorerez comment les compétences acquises peuvent être appliquées à de futures analyses spécifiques à un pays afin de soutenir l'élaboration de politiques. </a:t>
            </a:r>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a:p>
        </p:txBody>
      </p:sp>
    </p:spTree>
    <p:extLst>
      <p:ext uri="{BB962C8B-B14F-4D97-AF65-F5344CB8AC3E}">
        <p14:creationId xmlns:p14="http://schemas.microsoft.com/office/powerpoint/2010/main" val="3403440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Dans la </a:t>
            </a:r>
            <a:r>
              <a:rPr lang="en-US" dirty="0" err="1">
                <a:cs typeface="Calibri"/>
              </a:rPr>
              <a:t>partie</a:t>
            </a:r>
            <a:r>
              <a:rPr lang="en-US" dirty="0">
                <a:cs typeface="Calibri"/>
              </a:rPr>
              <a:t> </a:t>
            </a:r>
            <a:r>
              <a:rPr lang="en-US" dirty="0" err="1">
                <a:cs typeface="Calibri"/>
              </a:rPr>
              <a:t>OSeMOSYS</a:t>
            </a:r>
            <a:r>
              <a:rPr lang="en-US" dirty="0">
                <a:cs typeface="Calibri"/>
              </a:rPr>
              <a:t> de </a:t>
            </a:r>
            <a:r>
              <a:rPr lang="en-US" dirty="0" err="1">
                <a:cs typeface="Calibri"/>
              </a:rPr>
              <a:t>ce</a:t>
            </a:r>
            <a:r>
              <a:rPr lang="en-US" dirty="0">
                <a:cs typeface="Calibri"/>
              </a:rPr>
              <a:t> </a:t>
            </a:r>
            <a:r>
              <a:rPr lang="en-US" dirty="0" err="1">
                <a:cs typeface="Calibri"/>
              </a:rPr>
              <a:t>cours</a:t>
            </a:r>
            <a:r>
              <a:rPr lang="en-US" dirty="0">
                <a:cs typeface="Calibri"/>
              </a:rPr>
              <a:t>, </a:t>
            </a:r>
            <a:r>
              <a:rPr lang="en-US" dirty="0" err="1">
                <a:cs typeface="Calibri"/>
              </a:rPr>
              <a:t>vous</a:t>
            </a:r>
            <a:r>
              <a:rPr lang="en-US" dirty="0">
                <a:cs typeface="Calibri"/>
              </a:rPr>
              <a:t> </a:t>
            </a:r>
            <a:r>
              <a:rPr lang="en-US" dirty="0" err="1">
                <a:cs typeface="Calibri"/>
              </a:rPr>
              <a:t>comprendrez</a:t>
            </a:r>
            <a:r>
              <a:rPr lang="en-US" dirty="0">
                <a:cs typeface="Calibri"/>
              </a:rPr>
              <a:t> les processus </a:t>
            </a:r>
            <a:r>
              <a:rPr lang="en-US" dirty="0" err="1">
                <a:cs typeface="Calibri"/>
              </a:rPr>
              <a:t>clés</a:t>
            </a:r>
            <a:r>
              <a:rPr lang="en-US" dirty="0">
                <a:cs typeface="Calibri"/>
              </a:rPr>
              <a:t> des </a:t>
            </a:r>
            <a:r>
              <a:rPr lang="en-US" dirty="0" err="1">
                <a:cs typeface="Calibri"/>
              </a:rPr>
              <a:t>systèmes</a:t>
            </a:r>
            <a:r>
              <a:rPr lang="en-US" dirty="0">
                <a:cs typeface="Calibri"/>
              </a:rPr>
              <a:t> </a:t>
            </a:r>
            <a:r>
              <a:rPr lang="en-US" dirty="0" err="1">
                <a:cs typeface="Calibri"/>
              </a:rPr>
              <a:t>énergétiques</a:t>
            </a:r>
            <a:r>
              <a:rPr lang="en-US" dirty="0">
                <a:cs typeface="Calibri"/>
              </a:rPr>
              <a:t>. Nous </a:t>
            </a:r>
            <a:r>
              <a:rPr lang="en-US" dirty="0" err="1">
                <a:cs typeface="Calibri"/>
              </a:rPr>
              <a:t>analyserons</a:t>
            </a:r>
            <a:r>
              <a:rPr lang="en-US" dirty="0">
                <a:cs typeface="Calibri"/>
              </a:rPr>
              <a:t> </a:t>
            </a:r>
            <a:r>
              <a:rPr lang="en-US" dirty="0" err="1">
                <a:cs typeface="Calibri"/>
              </a:rPr>
              <a:t>ces</a:t>
            </a:r>
            <a:r>
              <a:rPr lang="en-US" dirty="0">
                <a:cs typeface="Calibri"/>
              </a:rPr>
              <a:t> processus </a:t>
            </a:r>
            <a:r>
              <a:rPr lang="en-US" dirty="0" err="1">
                <a:cs typeface="Calibri"/>
              </a:rPr>
              <a:t>en</a:t>
            </a:r>
            <a:r>
              <a:rPr lang="en-US" dirty="0">
                <a:cs typeface="Calibri"/>
              </a:rPr>
              <a:t> </a:t>
            </a:r>
            <a:r>
              <a:rPr lang="en-US" dirty="0" err="1">
                <a:cs typeface="Calibri"/>
              </a:rPr>
              <a:t>termes</a:t>
            </a:r>
            <a:r>
              <a:rPr lang="en-US" dirty="0">
                <a:cs typeface="Calibri"/>
              </a:rPr>
              <a:t> des </a:t>
            </a:r>
            <a:r>
              <a:rPr lang="en-US" dirty="0" err="1">
                <a:cs typeface="Calibri"/>
              </a:rPr>
              <a:t>ressources</a:t>
            </a:r>
            <a:r>
              <a:rPr lang="en-US" dirty="0">
                <a:cs typeface="Calibri"/>
              </a:rPr>
              <a:t>, de </a:t>
            </a:r>
            <a:r>
              <a:rPr lang="en-US" dirty="0" err="1">
                <a:cs typeface="Calibri"/>
              </a:rPr>
              <a:t>leurs</a:t>
            </a:r>
            <a:r>
              <a:rPr lang="en-US" dirty="0">
                <a:cs typeface="Calibri"/>
              </a:rPr>
              <a:t> </a:t>
            </a:r>
            <a:r>
              <a:rPr lang="en-US" dirty="0" err="1">
                <a:cs typeface="Calibri"/>
              </a:rPr>
              <a:t>coûts</a:t>
            </a:r>
            <a:r>
              <a:rPr lang="en-US" dirty="0">
                <a:cs typeface="Calibri"/>
              </a:rPr>
              <a:t>, </a:t>
            </a:r>
            <a:r>
              <a:rPr lang="en-US" dirty="0" err="1">
                <a:cs typeface="Calibri"/>
              </a:rPr>
              <a:t>leurs</a:t>
            </a:r>
            <a:r>
              <a:rPr lang="en-US" dirty="0">
                <a:cs typeface="Calibri"/>
              </a:rPr>
              <a:t> performances et de </a:t>
            </a:r>
            <a:r>
              <a:rPr lang="en-US" dirty="0" err="1">
                <a:cs typeface="Calibri"/>
              </a:rPr>
              <a:t>leurs</a:t>
            </a:r>
            <a:r>
              <a:rPr lang="en-US" dirty="0">
                <a:cs typeface="Calibri"/>
              </a:rPr>
              <a:t> impacts sur </a:t>
            </a:r>
            <a:r>
              <a:rPr lang="en-US" dirty="0" err="1">
                <a:cs typeface="Calibri"/>
              </a:rPr>
              <a:t>l'environnement</a:t>
            </a:r>
            <a:r>
              <a:rPr lang="en-US" dirty="0">
                <a:cs typeface="Calibri"/>
              </a:rPr>
              <a:t> </a:t>
            </a:r>
            <a:r>
              <a:rPr lang="en-US" dirty="0" err="1">
                <a:cs typeface="Calibri"/>
              </a:rPr>
              <a:t>en</a:t>
            </a:r>
            <a:r>
              <a:rPr lang="en-US" dirty="0">
                <a:cs typeface="Calibri"/>
              </a:rPr>
              <a:t> les </a:t>
            </a:r>
            <a:r>
              <a:rPr lang="en-US" dirty="0" err="1">
                <a:cs typeface="Calibri"/>
              </a:rPr>
              <a:t>considérant</a:t>
            </a:r>
            <a:r>
              <a:rPr lang="en-US" dirty="0">
                <a:cs typeface="Calibri"/>
              </a:rPr>
              <a:t> </a:t>
            </a:r>
            <a:r>
              <a:rPr lang="en-US" dirty="0" err="1">
                <a:cs typeface="Calibri"/>
              </a:rPr>
              <a:t>comme</a:t>
            </a:r>
            <a:r>
              <a:rPr lang="en-US" dirty="0">
                <a:cs typeface="Calibri"/>
              </a:rPr>
              <a:t> </a:t>
            </a:r>
            <a:r>
              <a:rPr lang="en-US" dirty="0" err="1">
                <a:cs typeface="Calibri"/>
              </a:rPr>
              <a:t>faisant</a:t>
            </a:r>
            <a:r>
              <a:rPr lang="en-US" dirty="0">
                <a:cs typeface="Calibri"/>
              </a:rPr>
              <a:t> </a:t>
            </a:r>
            <a:r>
              <a:rPr lang="en-US" dirty="0" err="1">
                <a:cs typeface="Calibri"/>
              </a:rPr>
              <a:t>partie</a:t>
            </a:r>
            <a:r>
              <a:rPr lang="en-US" dirty="0">
                <a:cs typeface="Calibri"/>
              </a:rPr>
              <a:t> de </a:t>
            </a:r>
            <a:r>
              <a:rPr lang="en-US" dirty="0" err="1">
                <a:cs typeface="Calibri"/>
              </a:rPr>
              <a:t>l'ensemble</a:t>
            </a:r>
            <a:r>
              <a:rPr lang="en-US" dirty="0">
                <a:cs typeface="Calibri"/>
              </a:rPr>
              <a:t> du </a:t>
            </a:r>
            <a:r>
              <a:rPr lang="en-US" dirty="0" err="1">
                <a:cs typeface="Calibri"/>
              </a:rPr>
              <a:t>système</a:t>
            </a:r>
            <a:r>
              <a:rPr lang="en-US" dirty="0">
                <a:cs typeface="Calibri"/>
              </a:rPr>
              <a:t> </a:t>
            </a:r>
            <a:r>
              <a:rPr lang="en-US" dirty="0" err="1">
                <a:cs typeface="Calibri"/>
              </a:rPr>
              <a:t>énergétique</a:t>
            </a:r>
            <a:r>
              <a:rPr lang="en-US" dirty="0">
                <a:cs typeface="Calibri"/>
              </a:rPr>
              <a:t>. </a:t>
            </a:r>
            <a:r>
              <a:rPr lang="en-US" dirty="0" err="1">
                <a:cs typeface="Calibri"/>
              </a:rPr>
              <a:t>Ces</a:t>
            </a:r>
            <a:r>
              <a:rPr lang="en-US" dirty="0">
                <a:cs typeface="Calibri"/>
              </a:rPr>
              <a:t> </a:t>
            </a:r>
            <a:r>
              <a:rPr lang="en-US" dirty="0" err="1">
                <a:cs typeface="Calibri"/>
              </a:rPr>
              <a:t>connaissances</a:t>
            </a:r>
            <a:r>
              <a:rPr lang="en-US" dirty="0">
                <a:cs typeface="Calibri"/>
              </a:rPr>
              <a:t> </a:t>
            </a:r>
            <a:r>
              <a:rPr lang="en-US" dirty="0" err="1">
                <a:cs typeface="Calibri"/>
              </a:rPr>
              <a:t>seront</a:t>
            </a:r>
            <a:r>
              <a:rPr lang="en-US" dirty="0">
                <a:cs typeface="Calibri"/>
              </a:rPr>
              <a:t> </a:t>
            </a:r>
            <a:r>
              <a:rPr lang="en-US" dirty="0" err="1">
                <a:cs typeface="Calibri"/>
              </a:rPr>
              <a:t>appliquées</a:t>
            </a:r>
            <a:r>
              <a:rPr lang="en-US" dirty="0">
                <a:cs typeface="Calibri"/>
              </a:rPr>
              <a:t> pour explorer divers scenarios d’un </a:t>
            </a:r>
            <a:r>
              <a:rPr lang="en-US" dirty="0" err="1">
                <a:cs typeface="Calibri"/>
              </a:rPr>
              <a:t>système</a:t>
            </a:r>
            <a:r>
              <a:rPr lang="en-US" dirty="0">
                <a:cs typeface="Calibri"/>
              </a:rPr>
              <a:t> </a:t>
            </a:r>
            <a:r>
              <a:rPr lang="en-US" dirty="0" err="1">
                <a:cs typeface="Calibri"/>
              </a:rPr>
              <a:t>énergétique</a:t>
            </a:r>
            <a:r>
              <a:rPr lang="en-US" dirty="0">
                <a:cs typeface="Calibri"/>
              </a:rPr>
              <a:t> </a:t>
            </a:r>
            <a:r>
              <a:rPr lang="en-US" dirty="0" err="1">
                <a:cs typeface="Calibri"/>
              </a:rPr>
              <a:t>ont</a:t>
            </a:r>
            <a:r>
              <a:rPr lang="en-US" dirty="0">
                <a:cs typeface="Calibri"/>
              </a:rPr>
              <a:t> </a:t>
            </a:r>
            <a:r>
              <a:rPr lang="en-US" dirty="0" err="1">
                <a:cs typeface="Calibri"/>
              </a:rPr>
              <a:t>leurs</a:t>
            </a:r>
            <a:r>
              <a:rPr lang="en-US" dirty="0">
                <a:cs typeface="Calibri"/>
              </a:rPr>
              <a:t> impacts sur </a:t>
            </a:r>
            <a:r>
              <a:rPr lang="en-US" dirty="0" err="1">
                <a:cs typeface="Calibri"/>
              </a:rPr>
              <a:t>l'atténuation</a:t>
            </a:r>
            <a:r>
              <a:rPr lang="en-US" dirty="0">
                <a:cs typeface="Calibri"/>
              </a:rPr>
              <a:t> du </a:t>
            </a:r>
            <a:r>
              <a:rPr lang="en-US" dirty="0" err="1">
                <a:cs typeface="Calibri"/>
              </a:rPr>
              <a:t>changement</a:t>
            </a:r>
            <a:r>
              <a:rPr lang="en-US" dirty="0">
                <a:cs typeface="Calibri"/>
              </a:rPr>
              <a:t> </a:t>
            </a:r>
            <a:r>
              <a:rPr lang="en-US" dirty="0" err="1">
                <a:cs typeface="Calibri"/>
              </a:rPr>
              <a:t>climatique</a:t>
            </a:r>
            <a:r>
              <a:rPr lang="en-US" dirty="0">
                <a:cs typeface="Calibri"/>
              </a:rPr>
              <a:t> et les </a:t>
            </a:r>
            <a:r>
              <a:rPr lang="en-US" dirty="0" err="1">
                <a:cs typeface="Calibri"/>
              </a:rPr>
              <a:t>objectifs</a:t>
            </a:r>
            <a:r>
              <a:rPr lang="en-US" dirty="0">
                <a:cs typeface="Calibri"/>
              </a:rPr>
              <a:t> de </a:t>
            </a:r>
            <a:r>
              <a:rPr lang="en-US" dirty="0" err="1">
                <a:cs typeface="Calibri"/>
              </a:rPr>
              <a:t>développement</a:t>
            </a:r>
            <a:r>
              <a:rPr lang="en-US" dirty="0">
                <a:cs typeface="Calibri"/>
              </a:rPr>
              <a:t> durable (ODD). Dans les </a:t>
            </a:r>
            <a:r>
              <a:rPr lang="en-US" dirty="0" err="1">
                <a:cs typeface="Calibri"/>
              </a:rPr>
              <a:t>cours</a:t>
            </a:r>
            <a:r>
              <a:rPr lang="en-US" dirty="0">
                <a:cs typeface="Calibri"/>
              </a:rPr>
              <a:t> et les </a:t>
            </a:r>
            <a:r>
              <a:rPr lang="en-US" dirty="0" err="1">
                <a:cs typeface="Calibri"/>
              </a:rPr>
              <a:t>exercices</a:t>
            </a:r>
            <a:r>
              <a:rPr lang="en-US" dirty="0">
                <a:cs typeface="Calibri"/>
              </a:rPr>
              <a:t> pratiques, </a:t>
            </a:r>
            <a:r>
              <a:rPr lang="en-US" dirty="0" err="1">
                <a:cs typeface="Calibri"/>
              </a:rPr>
              <a:t>vous</a:t>
            </a:r>
            <a:r>
              <a:rPr lang="en-US" dirty="0">
                <a:cs typeface="Calibri"/>
              </a:rPr>
              <a:t> </a:t>
            </a:r>
            <a:r>
              <a:rPr lang="en-US" dirty="0" err="1">
                <a:cs typeface="Calibri"/>
              </a:rPr>
              <a:t>apprendrez</a:t>
            </a:r>
            <a:r>
              <a:rPr lang="en-US" dirty="0">
                <a:cs typeface="Calibri"/>
              </a:rPr>
              <a:t> à </a:t>
            </a:r>
            <a:r>
              <a:rPr lang="en-US" dirty="0" err="1">
                <a:cs typeface="Calibri"/>
              </a:rPr>
              <a:t>développer</a:t>
            </a:r>
            <a:r>
              <a:rPr lang="en-US" dirty="0">
                <a:cs typeface="Calibri"/>
              </a:rPr>
              <a:t> </a:t>
            </a:r>
            <a:r>
              <a:rPr lang="en-US" dirty="0" err="1">
                <a:cs typeface="Calibri"/>
              </a:rPr>
              <a:t>votre</a:t>
            </a:r>
            <a:r>
              <a:rPr lang="en-US" dirty="0">
                <a:cs typeface="Calibri"/>
              </a:rPr>
              <a:t> propre </a:t>
            </a:r>
            <a:r>
              <a:rPr lang="en-US" dirty="0" err="1">
                <a:cs typeface="Calibri"/>
              </a:rPr>
              <a:t>modèle</a:t>
            </a:r>
            <a:r>
              <a:rPr lang="en-US" dirty="0">
                <a:cs typeface="Calibri"/>
              </a:rPr>
              <a:t> à </a:t>
            </a:r>
            <a:r>
              <a:rPr lang="en-US" dirty="0" err="1">
                <a:cs typeface="Calibri"/>
              </a:rPr>
              <a:t>l'aide</a:t>
            </a:r>
            <a:r>
              <a:rPr lang="en-US" dirty="0">
                <a:cs typeface="Calibri"/>
              </a:rPr>
              <a:t> </a:t>
            </a:r>
            <a:r>
              <a:rPr lang="en-US" dirty="0" err="1">
                <a:cs typeface="Calibri"/>
              </a:rPr>
              <a:t>d'OSeMOSYS</a:t>
            </a:r>
            <a:r>
              <a:rPr lang="en-US" dirty="0">
                <a:cs typeface="Calibri"/>
              </a:rPr>
              <a:t>. Ce modèle peut servir de base à </a:t>
            </a:r>
            <a:r>
              <a:rPr lang="en-US" dirty="0" err="1">
                <a:cs typeface="Calibri"/>
              </a:rPr>
              <a:t>une</a:t>
            </a:r>
            <a:r>
              <a:rPr lang="en-US" dirty="0">
                <a:cs typeface="Calibri"/>
              </a:rPr>
              <a:t> analyse au </a:t>
            </a:r>
            <a:r>
              <a:rPr lang="en-US" dirty="0" err="1">
                <a:cs typeface="Calibri"/>
              </a:rPr>
              <a:t>niveau</a:t>
            </a:r>
            <a:r>
              <a:rPr lang="en-US" dirty="0">
                <a:cs typeface="Calibri"/>
              </a:rPr>
              <a:t> national et l'accent sera mis sur la manière dont les connaissances acquises dans le cadre de ce cours peuvent être appliquées dans le cadre de travaux </a:t>
            </a:r>
            <a:r>
              <a:rPr lang="en-US" dirty="0" err="1">
                <a:cs typeface="Calibri"/>
              </a:rPr>
              <a:t>futurs</a:t>
            </a:r>
            <a:r>
              <a:rPr lang="en-US" dirty="0">
                <a:cs typeface="Calibri"/>
              </a:rPr>
              <a:t> </a:t>
            </a:r>
            <a:r>
              <a:rPr lang="en-US" dirty="0" err="1">
                <a:cs typeface="Calibri"/>
              </a:rPr>
              <a:t>favorisant</a:t>
            </a:r>
            <a:r>
              <a:rPr lang="en-US" dirty="0">
                <a:cs typeface="Calibri"/>
              </a:rPr>
              <a:t> l'élaboration de politiques </a:t>
            </a:r>
            <a:r>
              <a:rPr lang="en-US" dirty="0" err="1">
                <a:cs typeface="Calibri"/>
              </a:rPr>
              <a:t>cohérentes</a:t>
            </a:r>
            <a:r>
              <a:rPr lang="en-US" dirty="0">
                <a:cs typeface="Calibri"/>
              </a:rPr>
              <a:t>.</a:t>
            </a: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1469336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GB" b="1" dirty="0"/>
              <a:t>À la fin de </a:t>
            </a:r>
            <a:r>
              <a:rPr lang="en-GB" b="1" dirty="0" err="1"/>
              <a:t>ce</a:t>
            </a:r>
            <a:r>
              <a:rPr lang="en-GB" b="1" dirty="0"/>
              <a:t> </a:t>
            </a:r>
            <a:r>
              <a:rPr lang="en-GB" b="1" dirty="0" err="1"/>
              <a:t>cours</a:t>
            </a:r>
            <a:r>
              <a:rPr lang="en-GB" b="1" dirty="0"/>
              <a:t>, </a:t>
            </a:r>
            <a:r>
              <a:rPr lang="en-GB" b="1" dirty="0" err="1"/>
              <a:t>vous</a:t>
            </a:r>
            <a:r>
              <a:rPr lang="en-GB" b="1" dirty="0"/>
              <a:t> </a:t>
            </a:r>
            <a:r>
              <a:rPr lang="en-GB" b="1" dirty="0" err="1"/>
              <a:t>devriez</a:t>
            </a:r>
            <a:r>
              <a:rPr lang="en-GB" b="1" dirty="0"/>
              <a:t> :</a:t>
            </a:r>
            <a:endParaRPr lang="en-US" dirty="0"/>
          </a:p>
          <a:p>
            <a:pPr>
              <a:spcBef>
                <a:spcPts val="1000"/>
              </a:spcBef>
            </a:pPr>
            <a:r>
              <a:rPr lang="en-GB" dirty="0"/>
              <a:t>1) </a:t>
            </a:r>
            <a:r>
              <a:rPr lang="en-GB" sz="1200" dirty="0" err="1">
                <a:latin typeface="Open Sans"/>
                <a:ea typeface="+mn-lt"/>
                <a:cs typeface="+mn-lt"/>
              </a:rPr>
              <a:t>Comprendre</a:t>
            </a:r>
            <a:r>
              <a:rPr lang="en-GB" sz="1200" dirty="0">
                <a:latin typeface="Open Sans"/>
                <a:ea typeface="+mn-lt"/>
                <a:cs typeface="+mn-lt"/>
              </a:rPr>
              <a:t> la </a:t>
            </a:r>
            <a:r>
              <a:rPr lang="en-GB" sz="1200" dirty="0" err="1">
                <a:latin typeface="Open Sans"/>
                <a:ea typeface="+mn-lt"/>
                <a:cs typeface="+mn-lt"/>
              </a:rPr>
              <a:t>nécessité</a:t>
            </a:r>
            <a:r>
              <a:rPr lang="en-GB" sz="1200" dirty="0">
                <a:latin typeface="Open Sans"/>
                <a:ea typeface="+mn-lt"/>
                <a:cs typeface="+mn-lt"/>
              </a:rPr>
              <a:t> de la </a:t>
            </a:r>
            <a:r>
              <a:rPr lang="en-GB" sz="1200" dirty="0" err="1">
                <a:latin typeface="Open Sans"/>
                <a:ea typeface="+mn-lt"/>
                <a:cs typeface="+mn-lt"/>
              </a:rPr>
              <a:t>modélisation</a:t>
            </a:r>
            <a:r>
              <a:rPr lang="en-GB" sz="1200" dirty="0">
                <a:latin typeface="Open Sans"/>
                <a:ea typeface="+mn-lt"/>
                <a:cs typeface="+mn-lt"/>
              </a:rPr>
              <a:t> </a:t>
            </a:r>
            <a:r>
              <a:rPr lang="en-GB" sz="1200" dirty="0" err="1">
                <a:latin typeface="Open Sans"/>
                <a:ea typeface="+mn-lt"/>
                <a:cs typeface="+mn-lt"/>
              </a:rPr>
              <a:t>énergétique</a:t>
            </a:r>
            <a:r>
              <a:rPr lang="en-GB" sz="1200" dirty="0">
                <a:latin typeface="Open Sans"/>
                <a:ea typeface="+mn-lt"/>
                <a:cs typeface="+mn-lt"/>
              </a:rPr>
              <a:t> </a:t>
            </a:r>
            <a:r>
              <a:rPr lang="en-GB" sz="1200" dirty="0" err="1">
                <a:latin typeface="Open Sans"/>
                <a:ea typeface="+mn-lt"/>
                <a:cs typeface="+mn-lt"/>
              </a:rPr>
              <a:t>ainsi</a:t>
            </a:r>
            <a:r>
              <a:rPr lang="en-GB" sz="1200" dirty="0">
                <a:latin typeface="Open Sans"/>
                <a:ea typeface="+mn-lt"/>
                <a:cs typeface="+mn-lt"/>
              </a:rPr>
              <a:t> que les principes de la planification </a:t>
            </a:r>
            <a:r>
              <a:rPr lang="en-GB" sz="1200" dirty="0" err="1">
                <a:latin typeface="Open Sans"/>
                <a:ea typeface="+mn-lt"/>
                <a:cs typeface="+mn-lt"/>
              </a:rPr>
              <a:t>énergétique</a:t>
            </a:r>
            <a:endParaRPr lang="en-US" dirty="0"/>
          </a:p>
          <a:p>
            <a:pPr>
              <a:spcBef>
                <a:spcPts val="1000"/>
              </a:spcBef>
            </a:pPr>
            <a:r>
              <a:rPr lang="en-US" dirty="0"/>
              <a:t>2) </a:t>
            </a:r>
            <a:r>
              <a:rPr lang="en-US" sz="1200" dirty="0" err="1">
                <a:latin typeface="Open Sans"/>
                <a:ea typeface="+mn-lt"/>
                <a:cs typeface="+mn-lt"/>
              </a:rPr>
              <a:t>Connaître</a:t>
            </a:r>
            <a:r>
              <a:rPr lang="en-US" sz="1200" dirty="0">
                <a:latin typeface="Open Sans"/>
                <a:ea typeface="+mn-lt"/>
                <a:cs typeface="+mn-lt"/>
              </a:rPr>
              <a:t> le concept des </a:t>
            </a:r>
            <a:r>
              <a:rPr lang="en-US" sz="1200" dirty="0" err="1">
                <a:latin typeface="Open Sans"/>
                <a:ea typeface="+mn-lt"/>
                <a:cs typeface="+mn-lt"/>
              </a:rPr>
              <a:t>objectifs</a:t>
            </a:r>
            <a:r>
              <a:rPr lang="en-US" sz="1200" dirty="0">
                <a:latin typeface="Open Sans"/>
                <a:ea typeface="+mn-lt"/>
                <a:cs typeface="+mn-lt"/>
              </a:rPr>
              <a:t> de </a:t>
            </a:r>
            <a:r>
              <a:rPr lang="en-US" sz="1200" dirty="0" err="1">
                <a:latin typeface="Open Sans"/>
                <a:ea typeface="+mn-lt"/>
                <a:cs typeface="+mn-lt"/>
              </a:rPr>
              <a:t>développement</a:t>
            </a:r>
            <a:r>
              <a:rPr lang="en-US" sz="1200" dirty="0">
                <a:latin typeface="Open Sans"/>
                <a:ea typeface="+mn-lt"/>
                <a:cs typeface="+mn-lt"/>
              </a:rPr>
              <a:t> durable (ODD), les liens </a:t>
            </a:r>
            <a:r>
              <a:rPr lang="en-US" sz="1200" dirty="0" err="1">
                <a:latin typeface="Open Sans"/>
                <a:ea typeface="+mn-lt"/>
                <a:cs typeface="+mn-lt"/>
              </a:rPr>
              <a:t>étroits</a:t>
            </a:r>
            <a:r>
              <a:rPr lang="en-US" sz="1200" dirty="0">
                <a:latin typeface="Open Sans"/>
                <a:ea typeface="+mn-lt"/>
                <a:cs typeface="+mn-lt"/>
              </a:rPr>
              <a:t> entre </a:t>
            </a:r>
            <a:r>
              <a:rPr lang="en-US" sz="1200" dirty="0" err="1">
                <a:latin typeface="Open Sans"/>
                <a:ea typeface="+mn-lt"/>
                <a:cs typeface="+mn-lt"/>
              </a:rPr>
              <a:t>eux</a:t>
            </a:r>
            <a:r>
              <a:rPr lang="en-US" sz="1200" dirty="0">
                <a:latin typeface="Open Sans"/>
                <a:ea typeface="+mn-lt"/>
                <a:cs typeface="+mn-lt"/>
              </a:rPr>
              <a:t> et les agendas </a:t>
            </a:r>
            <a:r>
              <a:rPr lang="en-US" sz="1200" dirty="0" err="1">
                <a:latin typeface="Open Sans"/>
                <a:ea typeface="+mn-lt"/>
                <a:cs typeface="+mn-lt"/>
              </a:rPr>
              <a:t>mondiaux</a:t>
            </a:r>
            <a:r>
              <a:rPr lang="en-US" sz="1200" dirty="0">
                <a:latin typeface="Open Sans"/>
                <a:ea typeface="+mn-lt"/>
                <a:cs typeface="+mn-lt"/>
              </a:rPr>
              <a:t> sur le </a:t>
            </a:r>
            <a:r>
              <a:rPr lang="en-US" sz="1200" dirty="0" err="1">
                <a:latin typeface="Open Sans"/>
                <a:ea typeface="+mn-lt"/>
                <a:cs typeface="+mn-lt"/>
              </a:rPr>
              <a:t>climat</a:t>
            </a:r>
            <a:endParaRPr lang="en-US" sz="1200" dirty="0">
              <a:latin typeface="Open Sans"/>
              <a:cs typeface="Calibri"/>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t>3) </a:t>
            </a:r>
            <a:r>
              <a:rPr lang="en-US" sz="1200" dirty="0" err="1">
                <a:latin typeface="Open Sans"/>
                <a:ea typeface="+mn-lt"/>
                <a:cs typeface="+mn-lt"/>
              </a:rPr>
              <a:t>Être</a:t>
            </a:r>
            <a:r>
              <a:rPr lang="en-US" sz="1200" dirty="0">
                <a:latin typeface="Open Sans"/>
                <a:ea typeface="+mn-lt"/>
                <a:cs typeface="+mn-lt"/>
              </a:rPr>
              <a:t> </a:t>
            </a:r>
            <a:r>
              <a:rPr lang="en-US" sz="1200" dirty="0" err="1">
                <a:latin typeface="Open Sans"/>
                <a:ea typeface="+mn-lt"/>
                <a:cs typeface="+mn-lt"/>
              </a:rPr>
              <a:t>en</a:t>
            </a:r>
            <a:r>
              <a:rPr lang="en-US" sz="1200" dirty="0">
                <a:latin typeface="Open Sans"/>
                <a:ea typeface="+mn-lt"/>
                <a:cs typeface="+mn-lt"/>
              </a:rPr>
              <a:t> </a:t>
            </a:r>
            <a:r>
              <a:rPr lang="en-US" sz="1200" dirty="0" err="1">
                <a:latin typeface="Open Sans"/>
                <a:ea typeface="+mn-lt"/>
                <a:cs typeface="+mn-lt"/>
              </a:rPr>
              <a:t>mesure</a:t>
            </a:r>
            <a:r>
              <a:rPr lang="en-US" sz="1200" dirty="0">
                <a:latin typeface="Open Sans"/>
                <a:ea typeface="+mn-lt"/>
                <a:cs typeface="+mn-lt"/>
              </a:rPr>
              <a:t> </a:t>
            </a:r>
            <a:r>
              <a:rPr lang="en-US" sz="1200" dirty="0" err="1">
                <a:latin typeface="Open Sans"/>
                <a:ea typeface="+mn-lt"/>
                <a:cs typeface="+mn-lt"/>
              </a:rPr>
              <a:t>d’utiliser</a:t>
            </a:r>
            <a:r>
              <a:rPr lang="en-US" sz="1200" dirty="0">
                <a:latin typeface="Open Sans"/>
                <a:ea typeface="+mn-lt"/>
                <a:cs typeface="+mn-lt"/>
              </a:rPr>
              <a:t> de façon </a:t>
            </a:r>
            <a:r>
              <a:rPr lang="en-US" sz="1200" dirty="0" err="1">
                <a:latin typeface="Open Sans"/>
                <a:ea typeface="+mn-lt"/>
                <a:cs typeface="+mn-lt"/>
              </a:rPr>
              <a:t>adéquate</a:t>
            </a:r>
            <a:r>
              <a:rPr lang="en-US" sz="1200" dirty="0">
                <a:latin typeface="Open Sans"/>
                <a:ea typeface="+mn-lt"/>
                <a:cs typeface="+mn-lt"/>
              </a:rPr>
              <a:t> les </a:t>
            </a:r>
            <a:r>
              <a:rPr lang="en-US" sz="1200" dirty="0" err="1">
                <a:latin typeface="Open Sans"/>
                <a:ea typeface="+mn-lt"/>
                <a:cs typeface="+mn-lt"/>
              </a:rPr>
              <a:t>lignes</a:t>
            </a:r>
            <a:r>
              <a:rPr lang="en-US" sz="1200" dirty="0">
                <a:latin typeface="Open Sans"/>
                <a:ea typeface="+mn-lt"/>
                <a:cs typeface="+mn-lt"/>
              </a:rPr>
              <a:t> directrices de l'U4RIA sur le processus de </a:t>
            </a:r>
            <a:r>
              <a:rPr lang="en-US" sz="1200" dirty="0" err="1">
                <a:latin typeface="Open Sans"/>
                <a:ea typeface="+mn-lt"/>
                <a:cs typeface="+mn-lt"/>
              </a:rPr>
              <a:t>modélisation</a:t>
            </a:r>
            <a:r>
              <a:rPr lang="en-US" sz="1200" dirty="0">
                <a:latin typeface="Open Sans"/>
                <a:ea typeface="+mn-lt"/>
                <a:cs typeface="+mn-lt"/>
              </a:rPr>
              <a:t>, les </a:t>
            </a:r>
            <a:r>
              <a:rPr lang="en-US" sz="1200" dirty="0" err="1">
                <a:latin typeface="Open Sans"/>
                <a:ea typeface="+mn-lt"/>
                <a:cs typeface="+mn-lt"/>
              </a:rPr>
              <a:t>outils</a:t>
            </a:r>
            <a:r>
              <a:rPr lang="en-US" sz="1200" dirty="0">
                <a:latin typeface="Open Sans"/>
                <a:ea typeface="+mn-lt"/>
                <a:cs typeface="+mn-lt"/>
              </a:rPr>
              <a:t> et les données</a:t>
            </a:r>
          </a:p>
          <a:p>
            <a:pPr>
              <a:spcBef>
                <a:spcPts val="1000"/>
              </a:spcBef>
            </a:pPr>
            <a:r>
              <a:rPr lang="en-US" dirty="0"/>
              <a:t>4) </a:t>
            </a:r>
            <a:r>
              <a:rPr lang="en-US" sz="1200" dirty="0" err="1">
                <a:latin typeface="Open Sans"/>
                <a:ea typeface="+mn-lt"/>
                <a:cs typeface="+mn-lt"/>
              </a:rPr>
              <a:t>Avoir</a:t>
            </a:r>
            <a:r>
              <a:rPr lang="en-US" sz="1200" dirty="0">
                <a:latin typeface="Open Sans"/>
                <a:ea typeface="+mn-lt"/>
                <a:cs typeface="+mn-lt"/>
              </a:rPr>
              <a:t> </a:t>
            </a:r>
            <a:r>
              <a:rPr lang="en-US" sz="1200" dirty="0" err="1">
                <a:latin typeface="Open Sans"/>
                <a:ea typeface="+mn-lt"/>
                <a:cs typeface="+mn-lt"/>
              </a:rPr>
              <a:t>une</a:t>
            </a:r>
            <a:r>
              <a:rPr lang="en-US" sz="1200" dirty="0">
                <a:latin typeface="Open Sans"/>
                <a:ea typeface="+mn-lt"/>
                <a:cs typeface="+mn-lt"/>
              </a:rPr>
              <a:t> </a:t>
            </a:r>
            <a:r>
              <a:rPr lang="en-US" sz="1200" dirty="0" err="1">
                <a:latin typeface="Open Sans"/>
                <a:ea typeface="+mn-lt"/>
                <a:cs typeface="+mn-lt"/>
              </a:rPr>
              <a:t>vue</a:t>
            </a:r>
            <a:r>
              <a:rPr lang="en-US" sz="1200" dirty="0">
                <a:latin typeface="Open Sans"/>
                <a:ea typeface="+mn-lt"/>
                <a:cs typeface="+mn-lt"/>
              </a:rPr>
              <a:t> </a:t>
            </a:r>
            <a:r>
              <a:rPr lang="en-US" sz="1200" dirty="0" err="1">
                <a:latin typeface="Open Sans"/>
                <a:ea typeface="+mn-lt"/>
                <a:cs typeface="+mn-lt"/>
              </a:rPr>
              <a:t>d'ensemble</a:t>
            </a:r>
            <a:r>
              <a:rPr lang="en-US" sz="1200" dirty="0">
                <a:latin typeface="Open Sans"/>
                <a:ea typeface="+mn-lt"/>
                <a:cs typeface="+mn-lt"/>
              </a:rPr>
              <a:t> de </a:t>
            </a:r>
            <a:r>
              <a:rPr lang="en-US" sz="1200" dirty="0" err="1">
                <a:latin typeface="Open Sans"/>
                <a:ea typeface="+mn-lt"/>
                <a:cs typeface="+mn-lt"/>
              </a:rPr>
              <a:t>ce</a:t>
            </a:r>
            <a:r>
              <a:rPr lang="en-US" sz="1200" dirty="0">
                <a:latin typeface="Open Sans"/>
                <a:ea typeface="+mn-lt"/>
                <a:cs typeface="+mn-lt"/>
              </a:rPr>
              <a:t> </a:t>
            </a:r>
            <a:r>
              <a:rPr lang="en-US" sz="1200" dirty="0" err="1">
                <a:latin typeface="Open Sans"/>
                <a:ea typeface="+mn-lt"/>
                <a:cs typeface="+mn-lt"/>
              </a:rPr>
              <a:t>cours</a:t>
            </a:r>
            <a:r>
              <a:rPr lang="en-US" sz="1200" dirty="0">
                <a:latin typeface="Open Sans"/>
                <a:ea typeface="+mn-lt"/>
                <a:cs typeface="+mn-lt"/>
              </a:rPr>
              <a:t> sur la </a:t>
            </a:r>
            <a:r>
              <a:rPr lang="en-US" sz="1200" dirty="0" err="1">
                <a:latin typeface="Open Sans"/>
                <a:ea typeface="+mn-lt"/>
                <a:cs typeface="+mn-lt"/>
              </a:rPr>
              <a:t>modélisation</a:t>
            </a:r>
            <a:r>
              <a:rPr lang="en-US" sz="1200" dirty="0">
                <a:latin typeface="Open Sans"/>
                <a:ea typeface="+mn-lt"/>
                <a:cs typeface="+mn-lt"/>
              </a:rPr>
              <a:t> et la </a:t>
            </a:r>
            <a:r>
              <a:rPr lang="en-US" sz="1200" dirty="0" err="1">
                <a:latin typeface="Open Sans"/>
                <a:ea typeface="+mn-lt"/>
                <a:cs typeface="+mn-lt"/>
              </a:rPr>
              <a:t>flexibilité</a:t>
            </a:r>
            <a:r>
              <a:rPr lang="en-US" sz="1200" dirty="0">
                <a:latin typeface="Open Sans"/>
                <a:ea typeface="+mn-lt"/>
                <a:cs typeface="+mn-lt"/>
              </a:rPr>
              <a:t> du </a:t>
            </a:r>
            <a:r>
              <a:rPr lang="en-US" sz="1200" dirty="0" err="1">
                <a:latin typeface="Open Sans"/>
                <a:ea typeface="+mn-lt"/>
                <a:cs typeface="+mn-lt"/>
              </a:rPr>
              <a:t>secteur</a:t>
            </a:r>
            <a:r>
              <a:rPr lang="en-US" sz="1200" dirty="0">
                <a:latin typeface="Open Sans"/>
                <a:ea typeface="+mn-lt"/>
                <a:cs typeface="+mn-lt"/>
              </a:rPr>
              <a:t> </a:t>
            </a:r>
            <a:r>
              <a:rPr lang="en-US" sz="1200" dirty="0" err="1">
                <a:latin typeface="Open Sans"/>
                <a:ea typeface="+mn-lt"/>
                <a:cs typeface="+mn-lt"/>
              </a:rPr>
              <a:t>énergétique</a:t>
            </a:r>
            <a:endParaRPr lang="en-GB" dirty="0"/>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28066287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a:rPr>
              <a:t>OSeMOSYS</a:t>
            </a:r>
            <a:r>
              <a:rPr lang="en-US" dirty="0">
                <a:cs typeface="Calibri"/>
              </a:rPr>
              <a:t> </a:t>
            </a:r>
            <a:r>
              <a:rPr lang="en-US" dirty="0" err="1">
                <a:cs typeface="Calibri"/>
              </a:rPr>
              <a:t>est</a:t>
            </a:r>
            <a:r>
              <a:rPr lang="en-US" dirty="0">
                <a:cs typeface="Calibri"/>
              </a:rPr>
              <a:t> </a:t>
            </a:r>
            <a:r>
              <a:rPr lang="en-US" dirty="0" err="1">
                <a:cs typeface="Calibri"/>
              </a:rPr>
              <a:t>l'acronyme</a:t>
            </a:r>
            <a:r>
              <a:rPr lang="en-US" dirty="0">
                <a:cs typeface="Calibri"/>
              </a:rPr>
              <a:t> de “Open Source energy Modelling System” (Système de modélisation énergétique à code source </a:t>
            </a:r>
            <a:r>
              <a:rPr lang="en-US" dirty="0" err="1">
                <a:cs typeface="Calibri"/>
              </a:rPr>
              <a:t>ouvert</a:t>
            </a:r>
            <a:r>
              <a:rPr lang="en-US" dirty="0">
                <a:cs typeface="Calibri"/>
              </a:rPr>
              <a:t>). </a:t>
            </a:r>
            <a:r>
              <a:rPr lang="en-US" dirty="0" err="1">
                <a:cs typeface="Calibri"/>
              </a:rPr>
              <a:t>OSeMOSYS</a:t>
            </a:r>
            <a:r>
              <a:rPr lang="en-US" dirty="0">
                <a:cs typeface="Calibri"/>
              </a:rPr>
              <a:t> se distingue de nombreux autres outils de modélisation car il est </a:t>
            </a:r>
            <a:r>
              <a:rPr lang="en-US" dirty="0" err="1">
                <a:cs typeface="Calibri"/>
              </a:rPr>
              <a:t>entièrement</a:t>
            </a:r>
            <a:r>
              <a:rPr lang="en-US" dirty="0">
                <a:cs typeface="Calibri"/>
              </a:rPr>
              <a:t> code source </a:t>
            </a:r>
            <a:r>
              <a:rPr lang="en-US" dirty="0" err="1">
                <a:cs typeface="Calibri"/>
              </a:rPr>
              <a:t>ouvert</a:t>
            </a:r>
            <a:r>
              <a:rPr lang="en-US" dirty="0">
                <a:cs typeface="Calibri"/>
              </a:rPr>
              <a:t>, librement accessible et transparent. Cela signifie </a:t>
            </a:r>
            <a:r>
              <a:rPr lang="en-US" dirty="0" err="1">
                <a:cs typeface="Calibri"/>
              </a:rPr>
              <a:t>qu'OSeMOSYS</a:t>
            </a:r>
            <a:r>
              <a:rPr lang="en-US" dirty="0">
                <a:cs typeface="Calibri"/>
              </a:rPr>
              <a:t> est largement utilisé pour la formation, le partage et le </a:t>
            </a:r>
            <a:r>
              <a:rPr lang="en-US" dirty="0" err="1">
                <a:cs typeface="Calibri"/>
              </a:rPr>
              <a:t>développement</a:t>
            </a:r>
            <a:r>
              <a:rPr lang="en-US" dirty="0">
                <a:cs typeface="Calibri"/>
              </a:rPr>
              <a:t> des </a:t>
            </a:r>
            <a:r>
              <a:rPr lang="en-US" dirty="0" err="1">
                <a:cs typeface="Calibri"/>
              </a:rPr>
              <a:t>connaissances</a:t>
            </a:r>
            <a:r>
              <a:rPr lang="en-US" dirty="0">
                <a:cs typeface="Calibri"/>
              </a:rPr>
              <a:t>. Il est possible d'apprendre à utiliser </a:t>
            </a:r>
            <a:r>
              <a:rPr lang="en-US" dirty="0" err="1">
                <a:cs typeface="Calibri"/>
              </a:rPr>
              <a:t>OSeMOSYS</a:t>
            </a:r>
            <a:r>
              <a:rPr lang="en-US" dirty="0">
                <a:cs typeface="Calibri"/>
              </a:rPr>
              <a:t> dans un </a:t>
            </a:r>
            <a:r>
              <a:rPr lang="en-US" dirty="0" err="1">
                <a:cs typeface="Calibri"/>
              </a:rPr>
              <a:t>délai</a:t>
            </a:r>
            <a:r>
              <a:rPr lang="en-US" dirty="0">
                <a:cs typeface="Calibri"/>
              </a:rPr>
              <a:t> </a:t>
            </a:r>
            <a:r>
              <a:rPr lang="en-US" dirty="0" err="1">
                <a:cs typeface="Calibri"/>
              </a:rPr>
              <a:t>relativement</a:t>
            </a:r>
            <a:r>
              <a:rPr lang="en-US" dirty="0">
                <a:cs typeface="Calibri"/>
              </a:rPr>
              <a:t> court, surtout </a:t>
            </a:r>
            <a:r>
              <a:rPr lang="en-US" dirty="0" err="1">
                <a:cs typeface="Calibri"/>
              </a:rPr>
              <a:t>en</a:t>
            </a:r>
            <a:r>
              <a:rPr lang="en-US" dirty="0">
                <a:cs typeface="Calibri"/>
              </a:rPr>
              <a:t> </a:t>
            </a:r>
            <a:r>
              <a:rPr lang="en-US" dirty="0" err="1">
                <a:cs typeface="Calibri"/>
              </a:rPr>
              <a:t>comparaison</a:t>
            </a:r>
            <a:r>
              <a:rPr lang="en-US" dirty="0">
                <a:cs typeface="Calibri"/>
              </a:rPr>
              <a:t> avec des </a:t>
            </a:r>
            <a:r>
              <a:rPr lang="en-US" dirty="0" err="1">
                <a:cs typeface="Calibri"/>
              </a:rPr>
              <a:t>outils</a:t>
            </a:r>
            <a:r>
              <a:rPr lang="en-US" dirty="0">
                <a:cs typeface="Calibri"/>
              </a:rPr>
              <a:t> de </a:t>
            </a:r>
            <a:r>
              <a:rPr lang="en-US" dirty="0" err="1">
                <a:cs typeface="Calibri"/>
              </a:rPr>
              <a:t>modélisation</a:t>
            </a:r>
            <a:r>
              <a:rPr lang="en-US" dirty="0">
                <a:cs typeface="Calibri"/>
              </a:rPr>
              <a:t> </a:t>
            </a:r>
            <a:r>
              <a:rPr lang="en-US" dirty="0" err="1">
                <a:cs typeface="Calibri"/>
              </a:rPr>
              <a:t>moins</a:t>
            </a:r>
            <a:r>
              <a:rPr lang="en-US" dirty="0">
                <a:cs typeface="Calibri"/>
              </a:rPr>
              <a:t> </a:t>
            </a:r>
            <a:r>
              <a:rPr lang="en-US" dirty="0" err="1">
                <a:cs typeface="Calibri"/>
              </a:rPr>
              <a:t>accessibles</a:t>
            </a:r>
            <a:r>
              <a:rPr lang="en-US" dirty="0">
                <a:cs typeface="Calibri"/>
              </a:rPr>
              <a:t>. Dans </a:t>
            </a:r>
            <a:r>
              <a:rPr lang="en-US" dirty="0" err="1">
                <a:cs typeface="Calibri"/>
              </a:rPr>
              <a:t>l'ensemble</a:t>
            </a:r>
            <a:r>
              <a:rPr lang="en-US" dirty="0">
                <a:cs typeface="Calibri"/>
              </a:rPr>
              <a:t>, </a:t>
            </a:r>
            <a:r>
              <a:rPr lang="en-US" dirty="0" err="1">
                <a:cs typeface="Calibri"/>
              </a:rPr>
              <a:t>ces</a:t>
            </a:r>
            <a:r>
              <a:rPr lang="en-US" dirty="0">
                <a:cs typeface="Calibri"/>
              </a:rPr>
              <a:t> </a:t>
            </a:r>
            <a:r>
              <a:rPr lang="en-US" dirty="0" err="1">
                <a:cs typeface="Calibri"/>
              </a:rPr>
              <a:t>caractéristiques</a:t>
            </a:r>
            <a:r>
              <a:rPr lang="en-US" dirty="0">
                <a:cs typeface="Calibri"/>
              </a:rPr>
              <a:t> </a:t>
            </a:r>
            <a:r>
              <a:rPr lang="en-US" dirty="0" err="1">
                <a:cs typeface="Calibri"/>
              </a:rPr>
              <a:t>clés</a:t>
            </a:r>
            <a:r>
              <a:rPr lang="en-US" dirty="0">
                <a:cs typeface="Calibri"/>
              </a:rPr>
              <a:t> </a:t>
            </a:r>
            <a:r>
              <a:rPr lang="en-US" dirty="0" err="1">
                <a:cs typeface="Calibri"/>
              </a:rPr>
              <a:t>signifient</a:t>
            </a:r>
            <a:r>
              <a:rPr lang="en-US" dirty="0">
                <a:cs typeface="Calibri"/>
              </a:rPr>
              <a:t> </a:t>
            </a:r>
            <a:r>
              <a:rPr lang="en-US" dirty="0" err="1">
                <a:cs typeface="Calibri"/>
              </a:rPr>
              <a:t>qu'OSeMOSYS</a:t>
            </a:r>
            <a:r>
              <a:rPr lang="en-US" dirty="0">
                <a:cs typeface="Calibri"/>
              </a:rPr>
              <a:t> </a:t>
            </a:r>
            <a:r>
              <a:rPr lang="en-US" dirty="0" err="1">
                <a:cs typeface="Calibri"/>
              </a:rPr>
              <a:t>est</a:t>
            </a:r>
            <a:r>
              <a:rPr lang="en-US" dirty="0">
                <a:cs typeface="Calibri"/>
              </a:rPr>
              <a:t> bien </a:t>
            </a:r>
            <a:r>
              <a:rPr lang="en-US" dirty="0" err="1">
                <a:cs typeface="Calibri"/>
              </a:rPr>
              <a:t>placé</a:t>
            </a:r>
            <a:r>
              <a:rPr lang="en-US" dirty="0">
                <a:cs typeface="Calibri"/>
              </a:rPr>
              <a:t> pour </a:t>
            </a:r>
            <a:r>
              <a:rPr lang="en-US" dirty="0" err="1">
                <a:cs typeface="Calibri"/>
              </a:rPr>
              <a:t>être</a:t>
            </a:r>
            <a:r>
              <a:rPr lang="en-US" dirty="0">
                <a:cs typeface="Calibri"/>
              </a:rPr>
              <a:t> </a:t>
            </a:r>
            <a:r>
              <a:rPr lang="en-US" dirty="0" err="1">
                <a:cs typeface="Calibri"/>
              </a:rPr>
              <a:t>utilisé</a:t>
            </a:r>
            <a:r>
              <a:rPr lang="en-US" dirty="0">
                <a:cs typeface="Calibri"/>
              </a:rPr>
              <a:t> dans un large </a:t>
            </a:r>
            <a:r>
              <a:rPr lang="en-US" dirty="0" err="1">
                <a:cs typeface="Calibri"/>
              </a:rPr>
              <a:t>éventail</a:t>
            </a:r>
            <a:r>
              <a:rPr lang="en-US" dirty="0">
                <a:cs typeface="Calibri"/>
              </a:rPr>
              <a:t> de </a:t>
            </a:r>
            <a:r>
              <a:rPr lang="en-US" dirty="0" err="1">
                <a:cs typeface="Calibri"/>
              </a:rPr>
              <a:t>contextes</a:t>
            </a:r>
            <a:r>
              <a:rPr lang="en-US" dirty="0">
                <a:cs typeface="Calibri"/>
              </a:rPr>
              <a:t>, </a:t>
            </a:r>
            <a:r>
              <a:rPr lang="en-US" dirty="0" err="1">
                <a:cs typeface="Calibri"/>
              </a:rPr>
              <a:t>allant</a:t>
            </a:r>
            <a:r>
              <a:rPr lang="en-US" dirty="0">
                <a:cs typeface="Calibri"/>
              </a:rPr>
              <a:t> des </a:t>
            </a:r>
            <a:r>
              <a:rPr lang="en-US" dirty="0" err="1">
                <a:cs typeface="Calibri"/>
              </a:rPr>
              <a:t>développeurs</a:t>
            </a:r>
            <a:r>
              <a:rPr lang="en-US" dirty="0">
                <a:cs typeface="Calibri"/>
              </a:rPr>
              <a:t> aux </a:t>
            </a:r>
            <a:r>
              <a:rPr lang="en-US" dirty="0" err="1">
                <a:cs typeface="Calibri"/>
              </a:rPr>
              <a:t>chercheurs</a:t>
            </a:r>
            <a:r>
              <a:rPr lang="en-US" dirty="0">
                <a:cs typeface="Calibri"/>
              </a:rPr>
              <a:t> </a:t>
            </a:r>
            <a:r>
              <a:rPr lang="en-US" dirty="0" err="1">
                <a:cs typeface="Calibri"/>
              </a:rPr>
              <a:t>universitaires</a:t>
            </a:r>
            <a:r>
              <a:rPr lang="en-US" dirty="0">
                <a:cs typeface="Calibri"/>
              </a:rPr>
              <a:t> </a:t>
            </a:r>
            <a:r>
              <a:rPr lang="en-US" dirty="0" err="1">
                <a:cs typeface="Calibri"/>
              </a:rPr>
              <a:t>en</a:t>
            </a:r>
            <a:r>
              <a:rPr lang="en-US" dirty="0">
                <a:cs typeface="Calibri"/>
              </a:rPr>
              <a:t> passant par les </a:t>
            </a:r>
            <a:r>
              <a:rPr lang="en-US" dirty="0" err="1">
                <a:cs typeface="Calibri"/>
              </a:rPr>
              <a:t>décideurs</a:t>
            </a:r>
            <a:r>
              <a:rPr lang="en-US" dirty="0">
                <a:cs typeface="Calibri"/>
              </a:rPr>
              <a:t> politiques. Comme le </a:t>
            </a:r>
            <a:r>
              <a:rPr lang="en-US" dirty="0" err="1">
                <a:cs typeface="Calibri"/>
              </a:rPr>
              <a:t>système</a:t>
            </a:r>
            <a:r>
              <a:rPr lang="en-US" dirty="0">
                <a:cs typeface="Calibri"/>
              </a:rPr>
              <a:t> ne </a:t>
            </a:r>
            <a:r>
              <a:rPr lang="en-US" dirty="0" err="1">
                <a:cs typeface="Calibri"/>
              </a:rPr>
              <a:t>nécessite</a:t>
            </a:r>
            <a:r>
              <a:rPr lang="en-US" dirty="0">
                <a:cs typeface="Calibri"/>
              </a:rPr>
              <a:t> pas </a:t>
            </a:r>
            <a:r>
              <a:rPr lang="en-US" dirty="0" err="1">
                <a:cs typeface="Calibri"/>
              </a:rPr>
              <a:t>d'investissement</a:t>
            </a:r>
            <a:r>
              <a:rPr lang="en-US" dirty="0">
                <a:cs typeface="Calibri"/>
              </a:rPr>
              <a:t> financier initial, il </a:t>
            </a:r>
            <a:r>
              <a:rPr lang="en-US" dirty="0" err="1">
                <a:cs typeface="Calibri"/>
              </a:rPr>
              <a:t>peut</a:t>
            </a:r>
            <a:r>
              <a:rPr lang="en-US" dirty="0">
                <a:cs typeface="Calibri"/>
              </a:rPr>
              <a:t> </a:t>
            </a:r>
            <a:r>
              <a:rPr lang="en-US" dirty="0" err="1">
                <a:cs typeface="Calibri"/>
              </a:rPr>
              <a:t>être</a:t>
            </a:r>
            <a:r>
              <a:rPr lang="en-US" dirty="0">
                <a:cs typeface="Calibri"/>
              </a:rPr>
              <a:t> </a:t>
            </a:r>
            <a:r>
              <a:rPr lang="en-US" dirty="0" err="1">
                <a:cs typeface="Calibri"/>
              </a:rPr>
              <a:t>utilisé</a:t>
            </a:r>
            <a:r>
              <a:rPr lang="en-US" dirty="0">
                <a:cs typeface="Calibri"/>
              </a:rPr>
              <a:t> par des </a:t>
            </a:r>
            <a:r>
              <a:rPr lang="en-US" dirty="0" err="1">
                <a:cs typeface="Calibri"/>
              </a:rPr>
              <a:t>gouvernements</a:t>
            </a:r>
            <a:r>
              <a:rPr lang="en-US" dirty="0">
                <a:cs typeface="Calibri"/>
              </a:rPr>
              <a:t> et des institutions aux </a:t>
            </a:r>
            <a:r>
              <a:rPr lang="en-US" dirty="0" err="1">
                <a:cs typeface="Calibri"/>
              </a:rPr>
              <a:t>ressources</a:t>
            </a:r>
            <a:r>
              <a:rPr lang="en-US" dirty="0">
                <a:cs typeface="Calibri"/>
              </a:rPr>
              <a:t> </a:t>
            </a:r>
            <a:r>
              <a:rPr lang="en-US" dirty="0" err="1">
                <a:cs typeface="Calibri"/>
              </a:rPr>
              <a:t>limitées</a:t>
            </a:r>
            <a:r>
              <a:rPr lang="en-US" dirty="0">
                <a:cs typeface="Calibri"/>
              </a:rPr>
              <a:t>. </a:t>
            </a:r>
            <a:r>
              <a:rPr lang="en-US" dirty="0" err="1">
                <a:cs typeface="Calibri"/>
              </a:rPr>
              <a:t>OSeMOSYS</a:t>
            </a:r>
            <a:r>
              <a:rPr lang="en-US" dirty="0">
                <a:cs typeface="Calibri"/>
              </a:rPr>
              <a:t> </a:t>
            </a:r>
            <a:r>
              <a:rPr lang="en-US" dirty="0" err="1">
                <a:cs typeface="Calibri"/>
              </a:rPr>
              <a:t>est</a:t>
            </a:r>
            <a:r>
              <a:rPr lang="en-US" dirty="0">
                <a:cs typeface="Calibri"/>
              </a:rPr>
              <a:t> </a:t>
            </a:r>
            <a:r>
              <a:rPr lang="en-US" dirty="0" err="1">
                <a:cs typeface="Calibri"/>
              </a:rPr>
              <a:t>utilisé</a:t>
            </a:r>
            <a:r>
              <a:rPr lang="en-US" dirty="0">
                <a:cs typeface="Calibri"/>
              </a:rPr>
              <a:t> pour </a:t>
            </a:r>
            <a:r>
              <a:rPr lang="en-US" dirty="0" err="1">
                <a:cs typeface="Calibri"/>
              </a:rPr>
              <a:t>développer</a:t>
            </a:r>
            <a:r>
              <a:rPr lang="en-US" dirty="0">
                <a:cs typeface="Calibri"/>
              </a:rPr>
              <a:t> des analyses à long </a:t>
            </a:r>
            <a:r>
              <a:rPr lang="en-US" dirty="0" err="1">
                <a:cs typeface="Calibri"/>
              </a:rPr>
              <a:t>terme</a:t>
            </a:r>
            <a:r>
              <a:rPr lang="en-US" dirty="0">
                <a:cs typeface="Calibri"/>
              </a:rPr>
              <a:t> du </a:t>
            </a:r>
            <a:r>
              <a:rPr lang="en-US" dirty="0" err="1">
                <a:cs typeface="Calibri"/>
              </a:rPr>
              <a:t>secteur</a:t>
            </a:r>
            <a:r>
              <a:rPr lang="en-US" dirty="0">
                <a:cs typeface="Calibri"/>
              </a:rPr>
              <a:t> de </a:t>
            </a:r>
            <a:r>
              <a:rPr lang="en-US" dirty="0" err="1">
                <a:cs typeface="Calibri"/>
              </a:rPr>
              <a:t>l'énergie</a:t>
            </a:r>
            <a:r>
              <a:rPr lang="en-US" dirty="0">
                <a:cs typeface="Calibri"/>
              </a:rPr>
              <a:t> à </a:t>
            </a:r>
            <a:r>
              <a:rPr lang="en-US" dirty="0" err="1">
                <a:cs typeface="Calibri"/>
              </a:rPr>
              <a:t>différentes</a:t>
            </a:r>
            <a:r>
              <a:rPr lang="en-US" dirty="0">
                <a:cs typeface="Calibri"/>
              </a:rPr>
              <a:t> </a:t>
            </a:r>
            <a:r>
              <a:rPr lang="en-US" dirty="0" err="1">
                <a:cs typeface="Calibri"/>
              </a:rPr>
              <a:t>échelles</a:t>
            </a:r>
            <a:r>
              <a:rPr lang="en-US" dirty="0">
                <a:cs typeface="Calibri"/>
              </a:rPr>
              <a:t>, que </a:t>
            </a:r>
            <a:r>
              <a:rPr lang="en-US" dirty="0" err="1">
                <a:cs typeface="Calibri"/>
              </a:rPr>
              <a:t>ce</a:t>
            </a:r>
            <a:r>
              <a:rPr lang="en-US" dirty="0">
                <a:cs typeface="Calibri"/>
              </a:rPr>
              <a:t> </a:t>
            </a:r>
            <a:r>
              <a:rPr lang="en-US" dirty="0" err="1">
                <a:cs typeface="Calibri"/>
              </a:rPr>
              <a:t>soit</a:t>
            </a:r>
            <a:r>
              <a:rPr lang="en-US" dirty="0">
                <a:cs typeface="Calibri"/>
              </a:rPr>
              <a:t> au </a:t>
            </a:r>
            <a:r>
              <a:rPr lang="en-US" dirty="0" err="1">
                <a:cs typeface="Calibri"/>
              </a:rPr>
              <a:t>nivau</a:t>
            </a:r>
            <a:r>
              <a:rPr lang="en-US" dirty="0">
                <a:cs typeface="Calibri"/>
              </a:rPr>
              <a:t> d’un continent, d’un pays </a:t>
            </a:r>
            <a:r>
              <a:rPr lang="en-US" dirty="0" err="1">
                <a:cs typeface="Calibri"/>
              </a:rPr>
              <a:t>ou</a:t>
            </a:r>
            <a:r>
              <a:rPr lang="en-US" dirty="0">
                <a:cs typeface="Calibri"/>
              </a:rPr>
              <a:t> </a:t>
            </a:r>
            <a:r>
              <a:rPr lang="en-US" dirty="0" err="1">
                <a:cs typeface="Calibri"/>
              </a:rPr>
              <a:t>d’une</a:t>
            </a:r>
            <a:r>
              <a:rPr lang="en-US" dirty="0">
                <a:cs typeface="Calibri"/>
              </a:rPr>
              <a:t> </a:t>
            </a:r>
            <a:r>
              <a:rPr lang="en-US" dirty="0" err="1">
                <a:cs typeface="Calibri"/>
              </a:rPr>
              <a:t>région</a:t>
            </a:r>
            <a:r>
              <a:rPr lang="en-US" dirty="0">
                <a:cs typeface="Calibri"/>
              </a:rPr>
              <a:t>. </a:t>
            </a:r>
            <a:r>
              <a:rPr lang="en-US" dirty="0" err="1">
                <a:cs typeface="Calibri"/>
              </a:rPr>
              <a:t>OSeMOSYS</a:t>
            </a:r>
            <a:r>
              <a:rPr lang="en-US" dirty="0">
                <a:cs typeface="Calibri"/>
              </a:rPr>
              <a:t> a </a:t>
            </a:r>
            <a:r>
              <a:rPr lang="en-US" dirty="0" err="1">
                <a:cs typeface="Calibri"/>
              </a:rPr>
              <a:t>été</a:t>
            </a:r>
            <a:r>
              <a:rPr lang="en-US" dirty="0">
                <a:cs typeface="Calibri"/>
              </a:rPr>
              <a:t> </a:t>
            </a:r>
            <a:r>
              <a:rPr lang="en-US" dirty="0" err="1">
                <a:cs typeface="Calibri"/>
              </a:rPr>
              <a:t>utilisé</a:t>
            </a:r>
            <a:r>
              <a:rPr lang="en-US" dirty="0">
                <a:cs typeface="Calibri"/>
              </a:rPr>
              <a:t> pour </a:t>
            </a:r>
            <a:r>
              <a:rPr lang="en-US" dirty="0" err="1">
                <a:cs typeface="Calibri"/>
              </a:rPr>
              <a:t>une</a:t>
            </a:r>
            <a:r>
              <a:rPr lang="en-US" dirty="0">
                <a:cs typeface="Calibri"/>
              </a:rPr>
              <a:t> multitude </a:t>
            </a:r>
            <a:r>
              <a:rPr lang="en-US" dirty="0" err="1">
                <a:cs typeface="Calibri"/>
              </a:rPr>
              <a:t>d'application</a:t>
            </a:r>
            <a:r>
              <a:rPr lang="en-US" dirty="0">
                <a:cs typeface="Calibri"/>
              </a:rPr>
              <a:t>, de </a:t>
            </a:r>
            <a:r>
              <a:rPr lang="en-US" dirty="0" err="1">
                <a:cs typeface="Calibri"/>
              </a:rPr>
              <a:t>l'évaluation</a:t>
            </a:r>
            <a:r>
              <a:rPr lang="en-US" dirty="0">
                <a:cs typeface="Calibri"/>
              </a:rPr>
              <a:t> de possibles </a:t>
            </a:r>
            <a:r>
              <a:rPr lang="en-US" dirty="0" err="1">
                <a:cs typeface="Calibri"/>
              </a:rPr>
              <a:t>voies</a:t>
            </a:r>
            <a:r>
              <a:rPr lang="en-US" dirty="0">
                <a:cs typeface="Calibri"/>
              </a:rPr>
              <a:t> </a:t>
            </a:r>
            <a:r>
              <a:rPr lang="en-US" dirty="0" err="1">
                <a:cs typeface="Calibri"/>
              </a:rPr>
              <a:t>d'électrification</a:t>
            </a:r>
            <a:r>
              <a:rPr lang="en-US" dirty="0">
                <a:cs typeface="Calibri"/>
              </a:rPr>
              <a:t> à la </a:t>
            </a:r>
            <a:r>
              <a:rPr lang="en-US" dirty="0" err="1">
                <a:cs typeface="Calibri"/>
              </a:rPr>
              <a:t>compréhension</a:t>
            </a:r>
            <a:r>
              <a:rPr lang="en-US" dirty="0">
                <a:cs typeface="Calibri"/>
              </a:rPr>
              <a:t> des implications </a:t>
            </a:r>
            <a:r>
              <a:rPr lang="en-US" dirty="0" err="1">
                <a:cs typeface="Calibri"/>
              </a:rPr>
              <a:t>environnementales</a:t>
            </a:r>
            <a:r>
              <a:rPr lang="en-US" dirty="0">
                <a:cs typeface="Calibri"/>
              </a:rPr>
              <a:t> et </a:t>
            </a:r>
            <a:r>
              <a:rPr lang="en-US" dirty="0" err="1">
                <a:cs typeface="Calibri"/>
              </a:rPr>
              <a:t>économiques</a:t>
            </a:r>
            <a:r>
              <a:rPr lang="en-US" dirty="0">
                <a:cs typeface="Calibri"/>
              </a:rPr>
              <a:t> de divers scénarios de </a:t>
            </a:r>
            <a:r>
              <a:rPr lang="en-US" dirty="0" err="1">
                <a:cs typeface="Calibri"/>
              </a:rPr>
              <a:t>décarbonisation</a:t>
            </a:r>
            <a:r>
              <a:rPr lang="en-US" dirty="0">
                <a:cs typeface="Calibri"/>
              </a:rPr>
              <a:t>. </a:t>
            </a:r>
            <a:r>
              <a:rPr lang="en-US" dirty="0" err="1">
                <a:cs typeface="Calibri"/>
              </a:rPr>
              <a:t>Vous</a:t>
            </a:r>
            <a:r>
              <a:rPr lang="en-US" dirty="0">
                <a:cs typeface="Calibri"/>
              </a:rPr>
              <a:t> en apprendrez plus sur </a:t>
            </a:r>
            <a:r>
              <a:rPr lang="en-US" dirty="0" err="1">
                <a:cs typeface="Calibri"/>
              </a:rPr>
              <a:t>OSeMOSYS</a:t>
            </a:r>
            <a:r>
              <a:rPr lang="en-US" dirty="0">
                <a:cs typeface="Calibri"/>
              </a:rPr>
              <a:t> et ses applications au fur et à mesure que vous progresserez dans ce cours. </a:t>
            </a: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42438750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Pendant la </a:t>
            </a:r>
            <a:r>
              <a:rPr lang="en-US" dirty="0" err="1"/>
              <a:t>partie</a:t>
            </a:r>
            <a:r>
              <a:rPr lang="en-US" dirty="0"/>
              <a:t> </a:t>
            </a:r>
            <a:r>
              <a:rPr lang="en-US" dirty="0" err="1"/>
              <a:t>FlexTool</a:t>
            </a:r>
            <a:r>
              <a:rPr lang="en-US" dirty="0"/>
              <a:t> du </a:t>
            </a:r>
            <a:r>
              <a:rPr lang="en-US" dirty="0" err="1"/>
              <a:t>cours</a:t>
            </a:r>
            <a:r>
              <a:rPr lang="en-US" dirty="0"/>
              <a:t>, </a:t>
            </a:r>
            <a:r>
              <a:rPr lang="en-US" dirty="0" err="1"/>
              <a:t>vous</a:t>
            </a:r>
            <a:r>
              <a:rPr lang="en-US" dirty="0"/>
              <a:t> </a:t>
            </a:r>
            <a:r>
              <a:rPr lang="en-US" dirty="0" err="1"/>
              <a:t>commencerez</a:t>
            </a:r>
            <a:r>
              <a:rPr lang="en-US" dirty="0"/>
              <a:t> par </a:t>
            </a:r>
            <a:r>
              <a:rPr lang="en-US" dirty="0" err="1"/>
              <a:t>comprendre</a:t>
            </a:r>
            <a:r>
              <a:rPr lang="en-US" dirty="0"/>
              <a:t> le </a:t>
            </a:r>
            <a:r>
              <a:rPr lang="en-US" dirty="0" err="1"/>
              <a:t>défi</a:t>
            </a:r>
            <a:r>
              <a:rPr lang="en-US" dirty="0"/>
              <a:t> que </a:t>
            </a:r>
            <a:r>
              <a:rPr lang="en-US" dirty="0" err="1"/>
              <a:t>représente</a:t>
            </a:r>
            <a:r>
              <a:rPr lang="en-US" dirty="0"/>
              <a:t> </a:t>
            </a:r>
            <a:r>
              <a:rPr lang="en-US" dirty="0" err="1"/>
              <a:t>l'intégration</a:t>
            </a:r>
            <a:r>
              <a:rPr lang="en-US" dirty="0"/>
              <a:t> des </a:t>
            </a:r>
            <a:r>
              <a:rPr lang="en-US" dirty="0" err="1"/>
              <a:t>énergies</a:t>
            </a:r>
            <a:r>
              <a:rPr lang="en-US" dirty="0"/>
              <a:t> </a:t>
            </a:r>
            <a:r>
              <a:rPr lang="en-US" dirty="0" err="1"/>
              <a:t>renouvelables</a:t>
            </a:r>
            <a:r>
              <a:rPr lang="en-US" dirty="0"/>
              <a:t> dans le </a:t>
            </a:r>
            <a:r>
              <a:rPr lang="en-US" dirty="0" err="1"/>
              <a:t>système</a:t>
            </a:r>
            <a:r>
              <a:rPr lang="en-US" dirty="0"/>
              <a:t> </a:t>
            </a:r>
            <a:r>
              <a:rPr lang="en-US" dirty="0" err="1"/>
              <a:t>électrique</a:t>
            </a:r>
            <a:r>
              <a:rPr lang="en-US" dirty="0"/>
              <a:t> et la </a:t>
            </a:r>
            <a:r>
              <a:rPr lang="en-US" dirty="0" err="1"/>
              <a:t>valeur</a:t>
            </a:r>
            <a:r>
              <a:rPr lang="en-US" dirty="0"/>
              <a:t> de </a:t>
            </a:r>
            <a:r>
              <a:rPr lang="en-US" dirty="0" err="1"/>
              <a:t>l'ajout</a:t>
            </a:r>
            <a:r>
              <a:rPr lang="en-US" dirty="0"/>
              <a:t> de la </a:t>
            </a:r>
            <a:r>
              <a:rPr lang="en-US" dirty="0" err="1"/>
              <a:t>flexibilité</a:t>
            </a:r>
            <a:r>
              <a:rPr lang="en-US" dirty="0"/>
              <a:t> dans </a:t>
            </a:r>
            <a:r>
              <a:rPr lang="en-US" dirty="0" err="1"/>
              <a:t>ce</a:t>
            </a:r>
            <a:r>
              <a:rPr lang="en-US" dirty="0"/>
              <a:t> </a:t>
            </a:r>
            <a:r>
              <a:rPr lang="en-US" dirty="0" err="1"/>
              <a:t>système</a:t>
            </a:r>
            <a:r>
              <a:rPr lang="en-US" dirty="0"/>
              <a:t>.</a:t>
            </a:r>
          </a:p>
          <a:p>
            <a:endParaRPr lang="en-US" dirty="0"/>
          </a:p>
          <a:p>
            <a:r>
              <a:rPr lang="en-US" dirty="0"/>
              <a:t>Ensuite, </a:t>
            </a:r>
            <a:r>
              <a:rPr lang="en-US" dirty="0" err="1"/>
              <a:t>vous</a:t>
            </a:r>
            <a:r>
              <a:rPr lang="en-US" dirty="0"/>
              <a:t> </a:t>
            </a:r>
            <a:r>
              <a:rPr lang="en-US" dirty="0" err="1"/>
              <a:t>apprendrez</a:t>
            </a:r>
            <a:r>
              <a:rPr lang="en-US" dirty="0"/>
              <a:t> à </a:t>
            </a:r>
            <a:r>
              <a:rPr lang="en-US" dirty="0" err="1"/>
              <a:t>comprendre</a:t>
            </a:r>
            <a:r>
              <a:rPr lang="en-US" dirty="0"/>
              <a:t> les </a:t>
            </a:r>
            <a:r>
              <a:rPr lang="en-US" dirty="0" err="1"/>
              <a:t>fondements</a:t>
            </a:r>
            <a:r>
              <a:rPr lang="en-US" dirty="0"/>
              <a:t> </a:t>
            </a:r>
            <a:r>
              <a:rPr lang="en-US" dirty="0" err="1"/>
              <a:t>méthodologiques</a:t>
            </a:r>
            <a:r>
              <a:rPr lang="en-US" dirty="0"/>
              <a:t> du </a:t>
            </a:r>
            <a:r>
              <a:rPr lang="en-US" dirty="0" err="1"/>
              <a:t>modèle</a:t>
            </a:r>
            <a:r>
              <a:rPr lang="en-US" dirty="0"/>
              <a:t> </a:t>
            </a:r>
            <a:r>
              <a:rPr lang="en-US" dirty="0" err="1"/>
              <a:t>FlexTool</a:t>
            </a:r>
            <a:r>
              <a:rPr lang="en-US" dirty="0"/>
              <a:t> qui </a:t>
            </a:r>
            <a:r>
              <a:rPr lang="en-US" dirty="0" err="1"/>
              <a:t>peut</a:t>
            </a:r>
            <a:r>
              <a:rPr lang="en-US" dirty="0"/>
              <a:t> </a:t>
            </a:r>
            <a:r>
              <a:rPr lang="en-US" dirty="0" err="1"/>
              <a:t>vous</a:t>
            </a:r>
            <a:r>
              <a:rPr lang="en-US" dirty="0"/>
              <a:t> aider à </a:t>
            </a:r>
            <a:r>
              <a:rPr lang="en-US" dirty="0" err="1"/>
              <a:t>améliorer</a:t>
            </a:r>
            <a:r>
              <a:rPr lang="en-US" dirty="0"/>
              <a:t> la </a:t>
            </a:r>
            <a:r>
              <a:rPr lang="en-US" dirty="0" err="1"/>
              <a:t>flexibilité</a:t>
            </a:r>
            <a:r>
              <a:rPr lang="en-US" dirty="0"/>
              <a:t> d'un </a:t>
            </a:r>
            <a:r>
              <a:rPr lang="en-US" dirty="0" err="1"/>
              <a:t>réseau</a:t>
            </a:r>
            <a:r>
              <a:rPr lang="en-US" dirty="0"/>
              <a:t> </a:t>
            </a:r>
            <a:r>
              <a:rPr lang="en-US" dirty="0" err="1"/>
              <a:t>électrique</a:t>
            </a:r>
            <a:r>
              <a:rPr lang="en-US" dirty="0"/>
              <a:t>.</a:t>
            </a:r>
            <a:endParaRPr lang="en-US" dirty="0">
              <a:cs typeface="Calibri"/>
            </a:endParaRPr>
          </a:p>
          <a:p>
            <a:endParaRPr lang="en-US" dirty="0"/>
          </a:p>
          <a:p>
            <a:r>
              <a:rPr lang="en-US" dirty="0" err="1"/>
              <a:t>Vous</a:t>
            </a:r>
            <a:r>
              <a:rPr lang="en-US" dirty="0"/>
              <a:t> </a:t>
            </a:r>
            <a:r>
              <a:rPr lang="en-US" dirty="0" err="1"/>
              <a:t>apprendrez</a:t>
            </a:r>
            <a:r>
              <a:rPr lang="en-US" dirty="0"/>
              <a:t> </a:t>
            </a:r>
            <a:r>
              <a:rPr lang="en-US" dirty="0" err="1"/>
              <a:t>également</a:t>
            </a:r>
            <a:r>
              <a:rPr lang="en-US" dirty="0"/>
              <a:t> à </a:t>
            </a:r>
            <a:r>
              <a:rPr lang="en-US" dirty="0" err="1"/>
              <a:t>concevoir</a:t>
            </a:r>
            <a:r>
              <a:rPr lang="en-US" dirty="0"/>
              <a:t> </a:t>
            </a:r>
            <a:r>
              <a:rPr lang="en-US" dirty="0" err="1"/>
              <a:t>une</a:t>
            </a:r>
            <a:r>
              <a:rPr lang="en-US" dirty="0"/>
              <a:t> </a:t>
            </a:r>
            <a:r>
              <a:rPr lang="en-US" dirty="0" err="1"/>
              <a:t>évaluation</a:t>
            </a:r>
            <a:r>
              <a:rPr lang="en-US" dirty="0"/>
              <a:t> de la </a:t>
            </a:r>
            <a:r>
              <a:rPr lang="en-US" dirty="0" err="1"/>
              <a:t>flexibilité</a:t>
            </a:r>
            <a:r>
              <a:rPr lang="en-US" dirty="0"/>
              <a:t> avec </a:t>
            </a:r>
            <a:r>
              <a:rPr lang="en-US" dirty="0" err="1"/>
              <a:t>FlexTool</a:t>
            </a:r>
            <a:r>
              <a:rPr lang="en-US" dirty="0"/>
              <a:t>. </a:t>
            </a:r>
            <a:r>
              <a:rPr lang="en-US" dirty="0" err="1"/>
              <a:t>Vous</a:t>
            </a:r>
            <a:r>
              <a:rPr lang="en-US" dirty="0"/>
              <a:t> </a:t>
            </a:r>
            <a:r>
              <a:rPr lang="en-US" dirty="0" err="1"/>
              <a:t>serez</a:t>
            </a:r>
            <a:r>
              <a:rPr lang="en-US" dirty="0"/>
              <a:t> </a:t>
            </a:r>
            <a:r>
              <a:rPr lang="en-US" dirty="0" err="1"/>
              <a:t>ainsi</a:t>
            </a:r>
            <a:r>
              <a:rPr lang="en-US" dirty="0"/>
              <a:t> </a:t>
            </a:r>
            <a:r>
              <a:rPr lang="en-US" dirty="0" err="1"/>
              <a:t>en</a:t>
            </a:r>
            <a:r>
              <a:rPr lang="en-US" dirty="0"/>
              <a:t> </a:t>
            </a:r>
            <a:r>
              <a:rPr lang="en-US" dirty="0" err="1"/>
              <a:t>mesure</a:t>
            </a:r>
            <a:r>
              <a:rPr lang="en-US" dirty="0"/>
              <a:t> </a:t>
            </a:r>
            <a:r>
              <a:rPr lang="en-US" dirty="0" err="1"/>
              <a:t>d'accroître</a:t>
            </a:r>
            <a:r>
              <a:rPr lang="en-US" dirty="0"/>
              <a:t> la </a:t>
            </a:r>
            <a:r>
              <a:rPr lang="en-US" dirty="0" err="1"/>
              <a:t>flexibilité</a:t>
            </a:r>
            <a:r>
              <a:rPr lang="en-US" dirty="0"/>
              <a:t> d'un </a:t>
            </a:r>
            <a:r>
              <a:rPr lang="en-US" dirty="0" err="1"/>
              <a:t>système</a:t>
            </a:r>
            <a:r>
              <a:rPr lang="en-US" dirty="0"/>
              <a:t>.</a:t>
            </a:r>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a:p>
        </p:txBody>
      </p:sp>
    </p:spTree>
    <p:extLst>
      <p:ext uri="{BB962C8B-B14F-4D97-AF65-F5344CB8AC3E}">
        <p14:creationId xmlns:p14="http://schemas.microsoft.com/office/powerpoint/2010/main" val="30766606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Pour la </a:t>
            </a:r>
            <a:r>
              <a:rPr lang="en-US" dirty="0" err="1"/>
              <a:t>partie</a:t>
            </a:r>
            <a:r>
              <a:rPr lang="en-US" dirty="0"/>
              <a:t> du </a:t>
            </a:r>
            <a:r>
              <a:rPr lang="en-US" dirty="0" err="1"/>
              <a:t>cours</a:t>
            </a:r>
            <a:r>
              <a:rPr lang="en-US" dirty="0"/>
              <a:t> </a:t>
            </a:r>
            <a:r>
              <a:rPr lang="en-US" dirty="0" err="1"/>
              <a:t>concernant</a:t>
            </a:r>
            <a:r>
              <a:rPr lang="en-US" dirty="0"/>
              <a:t> </a:t>
            </a:r>
            <a:r>
              <a:rPr lang="en-US" dirty="0" err="1"/>
              <a:t>FlexTool</a:t>
            </a:r>
            <a:r>
              <a:rPr lang="en-US" dirty="0"/>
              <a:t>, </a:t>
            </a:r>
            <a:r>
              <a:rPr lang="en-US" dirty="0" err="1"/>
              <a:t>vous</a:t>
            </a:r>
            <a:r>
              <a:rPr lang="en-US" dirty="0"/>
              <a:t> </a:t>
            </a:r>
            <a:r>
              <a:rPr lang="en-US" dirty="0" err="1"/>
              <a:t>suivrez</a:t>
            </a:r>
            <a:r>
              <a:rPr lang="en-US" dirty="0"/>
              <a:t> </a:t>
            </a:r>
            <a:r>
              <a:rPr lang="en-US" dirty="0" err="1"/>
              <a:t>une</a:t>
            </a:r>
            <a:r>
              <a:rPr lang="en-US" dirty="0"/>
              <a:t> </a:t>
            </a:r>
            <a:r>
              <a:rPr lang="en-US" dirty="0" err="1"/>
              <a:t>série</a:t>
            </a:r>
            <a:r>
              <a:rPr lang="en-US" dirty="0"/>
              <a:t> de </a:t>
            </a:r>
            <a:r>
              <a:rPr lang="en-US" dirty="0" err="1"/>
              <a:t>cours</a:t>
            </a:r>
            <a:r>
              <a:rPr lang="en-US" dirty="0"/>
              <a:t> qui </a:t>
            </a:r>
            <a:r>
              <a:rPr lang="en-US" dirty="0" err="1"/>
              <a:t>vous</a:t>
            </a:r>
            <a:r>
              <a:rPr lang="en-US" dirty="0"/>
              <a:t> </a:t>
            </a:r>
            <a:r>
              <a:rPr lang="en-US" dirty="0" err="1"/>
              <a:t>permettront</a:t>
            </a:r>
            <a:r>
              <a:rPr lang="en-US" dirty="0"/>
              <a:t> </a:t>
            </a:r>
            <a:r>
              <a:rPr lang="en-US" dirty="0" err="1"/>
              <a:t>d'acquérir</a:t>
            </a:r>
            <a:r>
              <a:rPr lang="en-US" dirty="0"/>
              <a:t> des </a:t>
            </a:r>
            <a:r>
              <a:rPr lang="en-US" dirty="0" err="1"/>
              <a:t>connaissances</a:t>
            </a:r>
            <a:r>
              <a:rPr lang="en-US" dirty="0"/>
              <a:t> et de </a:t>
            </a:r>
            <a:r>
              <a:rPr lang="en-US" dirty="0" err="1"/>
              <a:t>l'expérience</a:t>
            </a:r>
            <a:r>
              <a:rPr lang="en-US" dirty="0"/>
              <a:t>.</a:t>
            </a:r>
          </a:p>
          <a:p>
            <a:endParaRPr lang="en-US" dirty="0"/>
          </a:p>
          <a:p>
            <a:r>
              <a:rPr lang="en-US" dirty="0" err="1"/>
              <a:t>Vous</a:t>
            </a:r>
            <a:r>
              <a:rPr lang="en-US" dirty="0"/>
              <a:t> découvrirez le pouvoir de la </a:t>
            </a:r>
            <a:r>
              <a:rPr lang="en-US" dirty="0" err="1"/>
              <a:t>flexibilité</a:t>
            </a:r>
            <a:r>
              <a:rPr lang="en-US" dirty="0"/>
              <a:t> puis vous apprendrez à comprendre les hypothèses </a:t>
            </a:r>
            <a:r>
              <a:rPr lang="en-US" dirty="0" err="1"/>
              <a:t>formulées</a:t>
            </a:r>
            <a:r>
              <a:rPr lang="en-US" dirty="0"/>
              <a:t> par </a:t>
            </a:r>
            <a:r>
              <a:rPr lang="en-US" dirty="0" err="1"/>
              <a:t>FlexTool</a:t>
            </a:r>
            <a:r>
              <a:rPr lang="en-US" dirty="0"/>
              <a:t> </a:t>
            </a:r>
            <a:r>
              <a:rPr lang="en-US" dirty="0" err="1"/>
              <a:t>ainsi</a:t>
            </a:r>
            <a:r>
              <a:rPr lang="en-US" dirty="0"/>
              <a:t> que la manière </a:t>
            </a:r>
            <a:r>
              <a:rPr lang="en-US" dirty="0" err="1"/>
              <a:t>dont</a:t>
            </a:r>
            <a:r>
              <a:rPr lang="en-US" dirty="0"/>
              <a:t> il </a:t>
            </a:r>
            <a:r>
              <a:rPr lang="en-US" dirty="0" err="1"/>
              <a:t>calcule</a:t>
            </a:r>
            <a:r>
              <a:rPr lang="en-US" dirty="0"/>
              <a:t> les solutions </a:t>
            </a:r>
            <a:r>
              <a:rPr lang="en-US" dirty="0" err="1"/>
              <a:t>optimales</a:t>
            </a:r>
            <a:r>
              <a:rPr lang="en-US" dirty="0"/>
              <a:t> </a:t>
            </a:r>
            <a:r>
              <a:rPr lang="en-US" dirty="0" err="1"/>
              <a:t>en</a:t>
            </a:r>
            <a:r>
              <a:rPr lang="en-US" dirty="0"/>
              <a:t> </a:t>
            </a:r>
            <a:r>
              <a:rPr lang="en-US" dirty="0" err="1"/>
              <a:t>termes</a:t>
            </a:r>
            <a:r>
              <a:rPr lang="en-US" dirty="0"/>
              <a:t> de </a:t>
            </a:r>
            <a:r>
              <a:rPr lang="en-US" dirty="0" err="1"/>
              <a:t>coûts</a:t>
            </a:r>
            <a:r>
              <a:rPr lang="en-US" dirty="0"/>
              <a:t>. </a:t>
            </a:r>
            <a:r>
              <a:rPr lang="en-US" dirty="0" err="1"/>
              <a:t>Vous</a:t>
            </a:r>
            <a:r>
              <a:rPr lang="en-US" dirty="0"/>
              <a:t> </a:t>
            </a:r>
            <a:r>
              <a:rPr lang="en-US" dirty="0" err="1"/>
              <a:t>apprendrez</a:t>
            </a:r>
            <a:r>
              <a:rPr lang="en-US" dirty="0"/>
              <a:t> ensuite à </a:t>
            </a:r>
            <a:r>
              <a:rPr lang="en-US" dirty="0" err="1"/>
              <a:t>étudier</a:t>
            </a:r>
            <a:r>
              <a:rPr lang="en-US" dirty="0"/>
              <a:t> la </a:t>
            </a:r>
            <a:r>
              <a:rPr lang="en-US" dirty="0" err="1"/>
              <a:t>flexibilité</a:t>
            </a:r>
            <a:r>
              <a:rPr lang="en-US" dirty="0"/>
              <a:t> d'un </a:t>
            </a:r>
            <a:r>
              <a:rPr lang="en-US" dirty="0" err="1"/>
              <a:t>système</a:t>
            </a:r>
            <a:r>
              <a:rPr lang="en-US" dirty="0"/>
              <a:t> particulier, à modifier les données </a:t>
            </a:r>
            <a:r>
              <a:rPr lang="en-US" dirty="0" err="1"/>
              <a:t>d'entrée</a:t>
            </a:r>
            <a:r>
              <a:rPr lang="en-US" dirty="0"/>
              <a:t> pour </a:t>
            </a:r>
            <a:r>
              <a:rPr lang="en-US" dirty="0" err="1"/>
              <a:t>réaliser</a:t>
            </a:r>
            <a:r>
              <a:rPr lang="en-US" dirty="0"/>
              <a:t> </a:t>
            </a:r>
            <a:r>
              <a:rPr lang="en-US" dirty="0" err="1"/>
              <a:t>différentes</a:t>
            </a:r>
            <a:r>
              <a:rPr lang="en-US" dirty="0"/>
              <a:t> études de </a:t>
            </a:r>
            <a:r>
              <a:rPr lang="en-US" dirty="0" err="1"/>
              <a:t>cas</a:t>
            </a:r>
            <a:r>
              <a:rPr lang="en-US" dirty="0"/>
              <a:t> et, </a:t>
            </a:r>
            <a:r>
              <a:rPr lang="en-US" dirty="0" err="1"/>
              <a:t>enfin</a:t>
            </a:r>
            <a:r>
              <a:rPr lang="en-US" dirty="0"/>
              <a:t>, à </a:t>
            </a:r>
            <a:r>
              <a:rPr lang="en-US" dirty="0" err="1"/>
              <a:t>accroître</a:t>
            </a:r>
            <a:r>
              <a:rPr lang="en-US" dirty="0"/>
              <a:t> la </a:t>
            </a:r>
            <a:r>
              <a:rPr lang="en-US" dirty="0" err="1"/>
              <a:t>flexibilité</a:t>
            </a:r>
            <a:r>
              <a:rPr lang="en-US" dirty="0"/>
              <a:t> d'un </a:t>
            </a:r>
            <a:r>
              <a:rPr lang="en-US" dirty="0" err="1"/>
              <a:t>système</a:t>
            </a:r>
            <a:r>
              <a:rPr lang="en-US" dirty="0"/>
              <a:t> - que </a:t>
            </a:r>
            <a:r>
              <a:rPr lang="en-US" dirty="0" err="1"/>
              <a:t>ce</a:t>
            </a:r>
            <a:r>
              <a:rPr lang="en-US" dirty="0"/>
              <a:t> </a:t>
            </a:r>
            <a:r>
              <a:rPr lang="en-US" dirty="0" err="1"/>
              <a:t>soit</a:t>
            </a:r>
            <a:r>
              <a:rPr lang="en-US" dirty="0"/>
              <a:t> par </a:t>
            </a:r>
            <a:r>
              <a:rPr lang="en-US" dirty="0" err="1"/>
              <a:t>l'alimentation</a:t>
            </a:r>
            <a:r>
              <a:rPr lang="en-US" dirty="0"/>
              <a:t> des </a:t>
            </a:r>
            <a:r>
              <a:rPr lang="en-US" dirty="0" err="1"/>
              <a:t>véhicules</a:t>
            </a:r>
            <a:r>
              <a:rPr lang="en-US" dirty="0"/>
              <a:t> </a:t>
            </a:r>
            <a:r>
              <a:rPr lang="en-US" dirty="0" err="1"/>
              <a:t>électriques</a:t>
            </a:r>
            <a:r>
              <a:rPr lang="en-US" dirty="0"/>
              <a:t>, à </a:t>
            </a:r>
            <a:r>
              <a:rPr lang="en-US" dirty="0" err="1"/>
              <a:t>l'hydrogène</a:t>
            </a:r>
            <a:r>
              <a:rPr lang="en-US" dirty="0"/>
              <a:t> </a:t>
            </a:r>
            <a:r>
              <a:rPr lang="en-US" dirty="0" err="1"/>
              <a:t>ou</a:t>
            </a:r>
            <a:r>
              <a:rPr lang="en-US" dirty="0"/>
              <a:t> du </a:t>
            </a:r>
            <a:r>
              <a:rPr lang="en-US" dirty="0" err="1"/>
              <a:t>réseau</a:t>
            </a:r>
            <a:r>
              <a:rPr lang="en-US" dirty="0"/>
              <a:t> pour le </a:t>
            </a:r>
            <a:r>
              <a:rPr lang="en-US" dirty="0" err="1"/>
              <a:t>chauffage</a:t>
            </a:r>
            <a:r>
              <a:rPr lang="en-US" dirty="0"/>
              <a:t>.</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24</a:t>
            </a:fld>
            <a:endParaRPr lang="en-US"/>
          </a:p>
        </p:txBody>
      </p:sp>
    </p:spTree>
    <p:extLst>
      <p:ext uri="{BB962C8B-B14F-4D97-AF65-F5344CB8AC3E}">
        <p14:creationId xmlns:p14="http://schemas.microsoft.com/office/powerpoint/2010/main" val="4101674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Pourquoi la planification énergétique est-elle importante ? </a:t>
            </a:r>
          </a:p>
          <a:p>
            <a:endParaRPr lang="en-US" dirty="0">
              <a:cs typeface="Calibri"/>
            </a:endParaRPr>
          </a:p>
          <a:p>
            <a:r>
              <a:rPr lang="en-US" dirty="0">
                <a:cs typeface="Calibri"/>
              </a:rPr>
              <a:t>Un système énergétique durable </a:t>
            </a:r>
            <a:r>
              <a:rPr lang="en-US" dirty="0" err="1">
                <a:cs typeface="Calibri"/>
              </a:rPr>
              <a:t>peut</a:t>
            </a:r>
            <a:r>
              <a:rPr lang="en-US" dirty="0">
                <a:cs typeface="Calibri"/>
              </a:rPr>
              <a:t> </a:t>
            </a:r>
            <a:r>
              <a:rPr lang="en-US" dirty="0" err="1">
                <a:cs typeface="Calibri"/>
              </a:rPr>
              <a:t>sortir</a:t>
            </a:r>
            <a:r>
              <a:rPr lang="en-US" dirty="0">
                <a:cs typeface="Calibri"/>
              </a:rPr>
              <a:t> les gens de la </a:t>
            </a:r>
            <a:r>
              <a:rPr lang="en-US" dirty="0" err="1">
                <a:cs typeface="Calibri"/>
              </a:rPr>
              <a:t>pauvreté</a:t>
            </a:r>
            <a:r>
              <a:rPr lang="en-US" dirty="0">
                <a:cs typeface="Calibri"/>
              </a:rPr>
              <a:t> dans </a:t>
            </a:r>
            <a:r>
              <a:rPr lang="en-US" dirty="0" err="1">
                <a:cs typeface="Calibri"/>
              </a:rPr>
              <a:t>plusieurs</a:t>
            </a:r>
            <a:r>
              <a:rPr lang="en-US" dirty="0">
                <a:cs typeface="Calibri"/>
              </a:rPr>
              <a:t> regions du monde. Mais comment assurer l'accès de </a:t>
            </a:r>
            <a:r>
              <a:rPr lang="en-US" dirty="0" err="1">
                <a:cs typeface="Calibri"/>
              </a:rPr>
              <a:t>toutes</a:t>
            </a:r>
            <a:r>
              <a:rPr lang="en-US" dirty="0">
                <a:cs typeface="Calibri"/>
              </a:rPr>
              <a:t> et </a:t>
            </a:r>
            <a:r>
              <a:rPr lang="en-US" dirty="0" err="1">
                <a:cs typeface="Calibri"/>
              </a:rPr>
              <a:t>tous</a:t>
            </a:r>
            <a:r>
              <a:rPr lang="en-US" dirty="0">
                <a:cs typeface="Calibri"/>
              </a:rPr>
              <a:t> à </a:t>
            </a:r>
            <a:r>
              <a:rPr lang="en-US" dirty="0" err="1">
                <a:cs typeface="Calibri"/>
              </a:rPr>
              <a:t>l'énergie</a:t>
            </a:r>
            <a:r>
              <a:rPr lang="en-US" dirty="0">
                <a:cs typeface="Calibri"/>
              </a:rPr>
              <a:t> </a:t>
            </a:r>
            <a:r>
              <a:rPr lang="en-US" dirty="0" err="1">
                <a:cs typeface="Calibri"/>
              </a:rPr>
              <a:t>en</a:t>
            </a:r>
            <a:r>
              <a:rPr lang="en-US" dirty="0">
                <a:cs typeface="Calibri"/>
              </a:rPr>
              <a:t> évitant les écueils du passé tout </a:t>
            </a:r>
            <a:r>
              <a:rPr lang="en-US" dirty="0" err="1">
                <a:cs typeface="Calibri"/>
              </a:rPr>
              <a:t>en</a:t>
            </a:r>
            <a:r>
              <a:rPr lang="en-US" dirty="0">
                <a:cs typeface="Calibri"/>
              </a:rPr>
              <a:t> </a:t>
            </a:r>
            <a:r>
              <a:rPr lang="en-US" dirty="0" err="1">
                <a:cs typeface="Calibri"/>
              </a:rPr>
              <a:t>s’assurant</a:t>
            </a:r>
            <a:r>
              <a:rPr lang="en-US" dirty="0">
                <a:cs typeface="Calibri"/>
              </a:rPr>
              <a:t> de ne pas </a:t>
            </a:r>
            <a:r>
              <a:rPr lang="en-US" dirty="0" err="1">
                <a:cs typeface="Calibri"/>
              </a:rPr>
              <a:t>en</a:t>
            </a:r>
            <a:r>
              <a:rPr lang="en-US" dirty="0">
                <a:cs typeface="Calibri"/>
              </a:rPr>
              <a:t> </a:t>
            </a:r>
            <a:r>
              <a:rPr lang="en-US" dirty="0" err="1">
                <a:cs typeface="Calibri"/>
              </a:rPr>
              <a:t>créer</a:t>
            </a:r>
            <a:r>
              <a:rPr lang="en-US" dirty="0">
                <a:cs typeface="Calibri"/>
              </a:rPr>
              <a:t> de nouveaux ?</a:t>
            </a:r>
          </a:p>
          <a:p>
            <a:endParaRPr lang="en-US" dirty="0">
              <a:cs typeface="Calibri"/>
            </a:endParaRPr>
          </a:p>
          <a:p>
            <a:r>
              <a:rPr lang="en-US" dirty="0">
                <a:cs typeface="Calibri"/>
              </a:rPr>
              <a:t>Le fait est que, pour atteindre cet objectif, une transformation fondamentale du système énergétique est nécessaire. Il s'agit d'une tâche difficile, d'autant plus que les systèmes énergétiques modernes sont très complexes et à forte intensité de capital. En outre, ces systèmes interagissent constamment avec de nombreux autres systèmes tels que l'environnement, les ressources naturelles et les infrastructures.</a:t>
            </a:r>
          </a:p>
          <a:p>
            <a:endParaRPr lang="en-US" dirty="0">
              <a:cs typeface="Calibri"/>
            </a:endParaRPr>
          </a:p>
          <a:p>
            <a:r>
              <a:rPr lang="en-US" dirty="0">
                <a:cs typeface="Calibri"/>
              </a:rPr>
              <a:t>Pour y parvenir, les pays devront entreprendre des analyses et une planification complètes et systématiques afin d'identifier et d'éviter les </a:t>
            </a:r>
            <a:r>
              <a:rPr lang="en-US" dirty="0" err="1">
                <a:cs typeface="Calibri"/>
              </a:rPr>
              <a:t>mesures</a:t>
            </a:r>
            <a:r>
              <a:rPr lang="en-US" dirty="0">
                <a:cs typeface="Calibri"/>
              </a:rPr>
              <a:t> </a:t>
            </a:r>
            <a:r>
              <a:rPr lang="en-US" dirty="0" err="1">
                <a:cs typeface="Calibri"/>
              </a:rPr>
              <a:t>provisoires</a:t>
            </a:r>
            <a:r>
              <a:rPr lang="en-US" dirty="0">
                <a:cs typeface="Calibri"/>
              </a:rPr>
              <a:t> </a:t>
            </a:r>
            <a:r>
              <a:rPr lang="en-US" dirty="0" err="1">
                <a:cs typeface="Calibri"/>
              </a:rPr>
              <a:t>coûteuses</a:t>
            </a:r>
            <a:r>
              <a:rPr lang="en-US" dirty="0">
                <a:cs typeface="Calibri"/>
              </a:rPr>
              <a:t> et un “</a:t>
            </a:r>
            <a:r>
              <a:rPr lang="en-US" dirty="0" err="1">
                <a:cs typeface="Calibri"/>
              </a:rPr>
              <a:t>verrouilage</a:t>
            </a:r>
            <a:r>
              <a:rPr lang="en-US" dirty="0">
                <a:cs typeface="Calibri"/>
              </a:rPr>
              <a:t>” à long </a:t>
            </a:r>
            <a:r>
              <a:rPr lang="en-US" dirty="0" err="1">
                <a:cs typeface="Calibri"/>
              </a:rPr>
              <a:t>terme</a:t>
            </a:r>
            <a:r>
              <a:rPr lang="en-US" dirty="0">
                <a:cs typeface="Calibri"/>
              </a:rPr>
              <a:t> </a:t>
            </a:r>
            <a:r>
              <a:rPr lang="en-US" dirty="0" err="1">
                <a:cs typeface="Calibri"/>
              </a:rPr>
              <a:t>pouvant</a:t>
            </a:r>
            <a:r>
              <a:rPr lang="en-US" dirty="0">
                <a:cs typeface="Calibri"/>
              </a:rPr>
              <a:t> </a:t>
            </a:r>
            <a:r>
              <a:rPr lang="en-US" dirty="0" err="1">
                <a:cs typeface="Calibri"/>
              </a:rPr>
              <a:t>favoriser</a:t>
            </a:r>
            <a:r>
              <a:rPr lang="en-US" dirty="0">
                <a:cs typeface="Calibri"/>
              </a:rPr>
              <a:t> des infrastructures inadéquates et non-durables. Cela peut s'avérer difficile car, dans de nombreux cas, les pressions à court </a:t>
            </a:r>
            <a:r>
              <a:rPr lang="en-US" dirty="0" err="1">
                <a:cs typeface="Calibri"/>
              </a:rPr>
              <a:t>terme</a:t>
            </a:r>
            <a:r>
              <a:rPr lang="en-US" dirty="0">
                <a:cs typeface="Calibri"/>
              </a:rPr>
              <a:t> </a:t>
            </a:r>
            <a:r>
              <a:rPr lang="en-US" dirty="0" err="1">
                <a:cs typeface="Calibri"/>
              </a:rPr>
              <a:t>menant</a:t>
            </a:r>
            <a:r>
              <a:rPr lang="en-US" dirty="0">
                <a:cs typeface="Calibri"/>
              </a:rPr>
              <a:t> à des actions </a:t>
            </a:r>
            <a:r>
              <a:rPr lang="en-US" dirty="0" err="1">
                <a:cs typeface="Calibri"/>
              </a:rPr>
              <a:t>immédiates</a:t>
            </a:r>
            <a:r>
              <a:rPr lang="en-US" dirty="0">
                <a:cs typeface="Calibri"/>
              </a:rPr>
              <a:t> </a:t>
            </a:r>
            <a:r>
              <a:rPr lang="en-US" dirty="0" err="1">
                <a:cs typeface="Calibri"/>
              </a:rPr>
              <a:t>ont</a:t>
            </a:r>
            <a:r>
              <a:rPr lang="en-US" dirty="0">
                <a:cs typeface="Calibri"/>
              </a:rPr>
              <a:t> </a:t>
            </a:r>
            <a:r>
              <a:rPr lang="en-US" dirty="0" err="1">
                <a:cs typeface="Calibri"/>
              </a:rPr>
              <a:t>priorité</a:t>
            </a:r>
            <a:r>
              <a:rPr lang="en-US" dirty="0">
                <a:cs typeface="Calibri"/>
              </a:rPr>
              <a:t> sur les considérations à long </a:t>
            </a:r>
            <a:r>
              <a:rPr lang="en-US" dirty="0" err="1">
                <a:cs typeface="Calibri"/>
              </a:rPr>
              <a:t>terme</a:t>
            </a:r>
            <a:r>
              <a:rPr lang="en-US" dirty="0">
                <a:cs typeface="Calibri"/>
              </a:rPr>
              <a:t> qui, </a:t>
            </a:r>
            <a:r>
              <a:rPr lang="en-US" dirty="0" err="1">
                <a:cs typeface="Calibri"/>
              </a:rPr>
              <a:t>elles</a:t>
            </a:r>
            <a:r>
              <a:rPr lang="en-US" dirty="0">
                <a:cs typeface="Calibri"/>
              </a:rPr>
              <a:t>, </a:t>
            </a:r>
            <a:r>
              <a:rPr lang="en-US" dirty="0" err="1">
                <a:cs typeface="Calibri"/>
              </a:rPr>
              <a:t>favorisent</a:t>
            </a:r>
            <a:r>
              <a:rPr lang="en-US" dirty="0">
                <a:cs typeface="Calibri"/>
              </a:rPr>
              <a:t> le </a:t>
            </a:r>
            <a:r>
              <a:rPr lang="en-US" dirty="0" err="1">
                <a:cs typeface="Calibri"/>
              </a:rPr>
              <a:t>développement</a:t>
            </a:r>
            <a:r>
              <a:rPr lang="en-US" dirty="0">
                <a:cs typeface="Calibri"/>
              </a:rPr>
              <a:t> durable.</a:t>
            </a: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 économies et des zones géographiques différentes exigent des solutions différentes pour relever le défi de </a:t>
            </a:r>
            <a:r>
              <a:rPr lang="en-US" dirty="0" err="1"/>
              <a:t>l’accès</a:t>
            </a:r>
            <a:r>
              <a:rPr lang="en-US" dirty="0"/>
              <a:t> à </a:t>
            </a:r>
            <a:r>
              <a:rPr lang="en-US" dirty="0" err="1"/>
              <a:t>une</a:t>
            </a:r>
            <a:r>
              <a:rPr lang="en-US" dirty="0"/>
              <a:t> </a:t>
            </a:r>
            <a:r>
              <a:rPr lang="en-US" dirty="0" err="1"/>
              <a:t>énergie</a:t>
            </a:r>
            <a:r>
              <a:rPr lang="en-US" dirty="0"/>
              <a:t> </a:t>
            </a:r>
            <a:r>
              <a:rPr lang="en-US" dirty="0" err="1"/>
              <a:t>abordable</a:t>
            </a:r>
            <a:r>
              <a:rPr lang="en-US" dirty="0"/>
              <a:t> pour </a:t>
            </a:r>
            <a:r>
              <a:rPr lang="en-US" dirty="0" err="1"/>
              <a:t>toutes</a:t>
            </a:r>
            <a:r>
              <a:rPr lang="en-US" dirty="0"/>
              <a:t> et </a:t>
            </a:r>
            <a:r>
              <a:rPr lang="en-US" dirty="0" err="1"/>
              <a:t>tous</a:t>
            </a:r>
            <a:r>
              <a:rPr lang="en-US" dirty="0"/>
              <a:t>. </a:t>
            </a:r>
            <a:r>
              <a:rPr lang="en-US" dirty="0" err="1"/>
              <a:t>Chaque</a:t>
            </a:r>
            <a:r>
              <a:rPr lang="en-US" dirty="0"/>
              <a:t> </a:t>
            </a:r>
            <a:r>
              <a:rPr lang="en-US" dirty="0" err="1"/>
              <a:t>système</a:t>
            </a:r>
            <a:r>
              <a:rPr lang="en-US" dirty="0"/>
              <a:t> </a:t>
            </a:r>
            <a:r>
              <a:rPr lang="en-US" dirty="0" err="1"/>
              <a:t>énergétique</a:t>
            </a:r>
            <a:r>
              <a:rPr lang="en-US" dirty="0"/>
              <a:t> </a:t>
            </a:r>
            <a:r>
              <a:rPr lang="en-US" dirty="0" err="1"/>
              <a:t>possède</a:t>
            </a:r>
            <a:r>
              <a:rPr lang="en-US" dirty="0"/>
              <a:t> </a:t>
            </a:r>
            <a:r>
              <a:rPr lang="en-US" dirty="0" err="1"/>
              <a:t>ses</a:t>
            </a:r>
            <a:r>
              <a:rPr lang="en-US" dirty="0"/>
              <a:t> </a:t>
            </a:r>
            <a:r>
              <a:rPr lang="en-US" dirty="0" err="1"/>
              <a:t>particularités</a:t>
            </a:r>
            <a:r>
              <a:rPr lang="en-US" dirty="0"/>
              <a:t>. </a:t>
            </a:r>
          </a:p>
          <a:p>
            <a:endParaRPr lang="en-US" dirty="0"/>
          </a:p>
          <a:p>
            <a:r>
              <a:rPr lang="en-US" dirty="0"/>
              <a:t>Par exemple, dans les pays </a:t>
            </a:r>
            <a:r>
              <a:rPr lang="en-US" dirty="0" err="1"/>
              <a:t>en</a:t>
            </a:r>
            <a:r>
              <a:rPr lang="en-US" dirty="0"/>
              <a:t> </a:t>
            </a:r>
            <a:r>
              <a:rPr lang="en-US" dirty="0" err="1"/>
              <a:t>voie</a:t>
            </a:r>
            <a:r>
              <a:rPr lang="en-US" dirty="0"/>
              <a:t> de </a:t>
            </a:r>
            <a:r>
              <a:rPr lang="en-US" dirty="0" err="1"/>
              <a:t>développement</a:t>
            </a:r>
            <a:r>
              <a:rPr lang="en-US" dirty="0"/>
              <a:t>, l'accès à des services énergétiques abordables est important pour lutter contre la pauvreté énergétique. C'est particulièrement </a:t>
            </a:r>
            <a:r>
              <a:rPr lang="en-US" dirty="0" err="1"/>
              <a:t>vrai</a:t>
            </a:r>
            <a:r>
              <a:rPr lang="en-US" dirty="0"/>
              <a:t> au sein des zones rurales, et aussi de plus </a:t>
            </a:r>
            <a:r>
              <a:rPr lang="en-US" dirty="0" err="1"/>
              <a:t>en</a:t>
            </a:r>
            <a:r>
              <a:rPr lang="en-US" dirty="0"/>
              <a:t> plus </a:t>
            </a:r>
            <a:r>
              <a:rPr lang="en-US" dirty="0" err="1"/>
              <a:t>parmi</a:t>
            </a:r>
            <a:r>
              <a:rPr lang="en-US" dirty="0"/>
              <a:t> les grandes zones métropolitaines à mesure que l'urbanisation s'accélère. Dans ces pays, 2 milliards de personnes n'ont pas accès à l'électricité et près de 3 milliards de personnes dépendent de combustibles </a:t>
            </a:r>
            <a:r>
              <a:rPr lang="en-US" dirty="0" err="1"/>
              <a:t>polluants</a:t>
            </a:r>
            <a:r>
              <a:rPr lang="en-US" dirty="0"/>
              <a:t> pour cuisiner et se chauffer.</a:t>
            </a:r>
            <a:endParaRPr lang="en-US" dirty="0">
              <a:cs typeface="Calibri"/>
            </a:endParaRPr>
          </a:p>
          <a:p>
            <a:endParaRPr lang="en-US" dirty="0"/>
          </a:p>
          <a:p>
            <a:r>
              <a:rPr lang="en-US" dirty="0"/>
              <a:t>En revanche, les pays développés d'Europe, d'Amérique du Nord et d'Asie ont du mal à remplacer les centrales et les équipements vieillissants, quelque 40 % des capacités existantes devant être mises hors service </a:t>
            </a:r>
            <a:r>
              <a:rPr lang="en-US" dirty="0" err="1"/>
              <a:t>d'ici</a:t>
            </a:r>
            <a:r>
              <a:rPr lang="en-US" dirty="0"/>
              <a:t> 2040.</a:t>
            </a:r>
            <a:endParaRPr lang="en-US" dirty="0">
              <a:cs typeface="Calibri"/>
            </a:endParaRPr>
          </a:p>
          <a:p>
            <a:endParaRPr lang="en-US" dirty="0"/>
          </a:p>
          <a:p>
            <a:r>
              <a:rPr lang="en-US" dirty="0"/>
              <a:t>Cependant, les décisions d'investissement sont assombries par l'incertitude de la demande due à des facteurs tels que l'amélioration de l'efficacité, l'émergence de réseaux intelligents et le développement potentiel de nouveaux marchés de l'électricité tels que les véhicules électriques.</a:t>
            </a:r>
            <a:endParaRPr lang="en-US" dirty="0">
              <a:cs typeface="Calibri"/>
            </a:endParaRPr>
          </a:p>
          <a:p>
            <a:endParaRPr lang="en-US" dirty="0"/>
          </a:p>
          <a:p>
            <a:r>
              <a:rPr lang="en-US" dirty="0"/>
              <a:t>Les marchés de l'énergie concurrentiels et dominés par le secteur privé s'appuient sur des politiques publiques claires et cohérentes en matière d'énergie et d'environnement pour aligner leurs décisions d'investissement sur les objectifs de développement durable.</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3476933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 planification </a:t>
            </a:r>
            <a:r>
              <a:rPr lang="en-US" dirty="0" err="1"/>
              <a:t>énergétique</a:t>
            </a:r>
            <a:r>
              <a:rPr lang="en-US" dirty="0"/>
              <a:t> </a:t>
            </a:r>
            <a:r>
              <a:rPr lang="en-US" dirty="0" err="1"/>
              <a:t>consiste</a:t>
            </a:r>
            <a:r>
              <a:rPr lang="en-US" dirty="0"/>
              <a:t> à </a:t>
            </a:r>
            <a:r>
              <a:rPr lang="en-US" dirty="0" err="1"/>
              <a:t>évaluer</a:t>
            </a:r>
            <a:r>
              <a:rPr lang="en-US" dirty="0"/>
              <a:t> la </a:t>
            </a:r>
            <a:r>
              <a:rPr lang="en-US" dirty="0" err="1"/>
              <a:t>capacité</a:t>
            </a:r>
            <a:r>
              <a:rPr lang="en-US" dirty="0"/>
              <a:t> d'un </a:t>
            </a:r>
            <a:r>
              <a:rPr lang="en-US" dirty="0" err="1"/>
              <a:t>système</a:t>
            </a:r>
            <a:r>
              <a:rPr lang="en-US" dirty="0"/>
              <a:t> </a:t>
            </a:r>
            <a:r>
              <a:rPr lang="en-US" dirty="0" err="1"/>
              <a:t>régional</a:t>
            </a:r>
            <a:r>
              <a:rPr lang="en-US" dirty="0"/>
              <a:t> à </a:t>
            </a:r>
            <a:r>
              <a:rPr lang="en-US" dirty="0" err="1"/>
              <a:t>fournir</a:t>
            </a:r>
            <a:r>
              <a:rPr lang="en-US" dirty="0"/>
              <a:t> des services </a:t>
            </a:r>
            <a:r>
              <a:rPr lang="en-US" dirty="0" err="1"/>
              <a:t>énergétiques</a:t>
            </a:r>
            <a:r>
              <a:rPr lang="en-US" dirty="0"/>
              <a:t> </a:t>
            </a:r>
            <a:r>
              <a:rPr lang="en-US" dirty="0" err="1"/>
              <a:t>fiables</a:t>
            </a:r>
            <a:r>
              <a:rPr lang="en-US" dirty="0"/>
              <a:t> dans des conditions </a:t>
            </a:r>
            <a:r>
              <a:rPr lang="en-US" dirty="0" err="1"/>
              <a:t>en</a:t>
            </a:r>
            <a:r>
              <a:rPr lang="en-US" dirty="0"/>
              <a:t> </a:t>
            </a:r>
            <a:r>
              <a:rPr lang="en-US" dirty="0" err="1"/>
              <a:t>constante</a:t>
            </a:r>
            <a:r>
              <a:rPr lang="en-US" dirty="0"/>
              <a:t> </a:t>
            </a:r>
            <a:r>
              <a:rPr lang="en-US" dirty="0" err="1"/>
              <a:t>évolution</a:t>
            </a:r>
            <a:r>
              <a:rPr lang="en-US" dirty="0"/>
              <a:t>. Par </a:t>
            </a:r>
            <a:r>
              <a:rPr lang="en-US" dirty="0" err="1"/>
              <a:t>exemple</a:t>
            </a:r>
            <a:r>
              <a:rPr lang="en-US" dirty="0"/>
              <a:t>, des variables </a:t>
            </a:r>
            <a:r>
              <a:rPr lang="en-US" dirty="0" err="1"/>
              <a:t>telles</a:t>
            </a:r>
            <a:r>
              <a:rPr lang="en-US" dirty="0"/>
              <a:t> que le </a:t>
            </a:r>
            <a:r>
              <a:rPr lang="en-US" dirty="0" err="1"/>
              <a:t>coût</a:t>
            </a:r>
            <a:r>
              <a:rPr lang="en-US" dirty="0"/>
              <a:t> des </a:t>
            </a:r>
            <a:r>
              <a:rPr lang="en-US" dirty="0" err="1"/>
              <a:t>matériaux</a:t>
            </a:r>
            <a:r>
              <a:rPr lang="en-US" dirty="0"/>
              <a:t> et des combustibles, les </a:t>
            </a:r>
            <a:r>
              <a:rPr lang="en-US" dirty="0" err="1"/>
              <a:t>coûts</a:t>
            </a:r>
            <a:r>
              <a:rPr lang="en-US" dirty="0"/>
              <a:t> </a:t>
            </a:r>
            <a:r>
              <a:rPr lang="en-US" dirty="0" err="1"/>
              <a:t>d'investissement</a:t>
            </a:r>
            <a:r>
              <a:rPr lang="en-US" dirty="0"/>
              <a:t> dans les technologies, les </a:t>
            </a:r>
            <a:r>
              <a:rPr lang="en-US" dirty="0" err="1"/>
              <a:t>niveaux</a:t>
            </a:r>
            <a:r>
              <a:rPr lang="en-US" dirty="0"/>
              <a:t> de la </a:t>
            </a:r>
            <a:r>
              <a:rPr lang="en-US" dirty="0" err="1"/>
              <a:t>demande</a:t>
            </a:r>
            <a:r>
              <a:rPr lang="en-US" dirty="0"/>
              <a:t> et la distribution </a:t>
            </a:r>
            <a:r>
              <a:rPr lang="en-US" dirty="0" err="1"/>
              <a:t>d’énergie</a:t>
            </a:r>
            <a:r>
              <a:rPr lang="en-US" dirty="0"/>
              <a:t> </a:t>
            </a:r>
            <a:r>
              <a:rPr lang="en-US" dirty="0" err="1"/>
              <a:t>peuvent</a:t>
            </a:r>
            <a:r>
              <a:rPr lang="en-US" dirty="0"/>
              <a:t> </a:t>
            </a:r>
            <a:r>
              <a:rPr lang="en-US" dirty="0" err="1"/>
              <a:t>toutes</a:t>
            </a:r>
            <a:r>
              <a:rPr lang="en-US" dirty="0"/>
              <a:t> changer.</a:t>
            </a:r>
          </a:p>
          <a:p>
            <a:endParaRPr lang="en-US" dirty="0"/>
          </a:p>
          <a:p>
            <a:r>
              <a:rPr lang="en-US" dirty="0" err="1"/>
              <a:t>S'inspirant</a:t>
            </a:r>
            <a:r>
              <a:rPr lang="en-US" dirty="0"/>
              <a:t> du </a:t>
            </a:r>
            <a:r>
              <a:rPr lang="en-US" dirty="0" err="1"/>
              <a:t>domaine</a:t>
            </a:r>
            <a:r>
              <a:rPr lang="en-US" dirty="0"/>
              <a:t> de la recherche </a:t>
            </a:r>
            <a:r>
              <a:rPr lang="en-US" dirty="0" err="1"/>
              <a:t>opérationnelle</a:t>
            </a:r>
            <a:r>
              <a:rPr lang="en-US" dirty="0"/>
              <a:t>, la planification de </a:t>
            </a:r>
            <a:r>
              <a:rPr lang="en-US" dirty="0" err="1"/>
              <a:t>l’énergie</a:t>
            </a:r>
            <a:r>
              <a:rPr lang="en-US" dirty="0"/>
              <a:t> applique des </a:t>
            </a:r>
            <a:r>
              <a:rPr lang="en-US" dirty="0" err="1"/>
              <a:t>méthodes</a:t>
            </a:r>
            <a:r>
              <a:rPr lang="en-US" dirty="0"/>
              <a:t> et des </a:t>
            </a:r>
            <a:r>
              <a:rPr lang="en-US" dirty="0" err="1"/>
              <a:t>outils</a:t>
            </a:r>
            <a:r>
              <a:rPr lang="en-US" dirty="0"/>
              <a:t> </a:t>
            </a:r>
            <a:r>
              <a:rPr lang="en-US" dirty="0" err="1"/>
              <a:t>analytiques</a:t>
            </a:r>
            <a:r>
              <a:rPr lang="en-US" dirty="0"/>
              <a:t> </a:t>
            </a:r>
            <a:r>
              <a:rPr lang="en-US" dirty="0" err="1"/>
              <a:t>avancés</a:t>
            </a:r>
            <a:r>
              <a:rPr lang="en-US" dirty="0"/>
              <a:t> pour prendre de </a:t>
            </a:r>
            <a:r>
              <a:rPr lang="en-US" dirty="0" err="1"/>
              <a:t>meilleures</a:t>
            </a:r>
            <a:r>
              <a:rPr lang="en-US" dirty="0"/>
              <a:t> </a:t>
            </a:r>
            <a:r>
              <a:rPr lang="en-US" dirty="0" err="1"/>
              <a:t>décisions</a:t>
            </a:r>
            <a:r>
              <a:rPr lang="en-US" dirty="0"/>
              <a:t> </a:t>
            </a:r>
            <a:r>
              <a:rPr lang="en-US" dirty="0" err="1"/>
              <a:t>lorsqu'elle</a:t>
            </a:r>
            <a:r>
              <a:rPr lang="en-US" dirty="0"/>
              <a:t> </a:t>
            </a:r>
            <a:r>
              <a:rPr lang="en-US" dirty="0" err="1"/>
              <a:t>est</a:t>
            </a:r>
            <a:r>
              <a:rPr lang="en-US" dirty="0"/>
              <a:t> </a:t>
            </a:r>
            <a:r>
              <a:rPr lang="en-US" dirty="0" err="1"/>
              <a:t>confrontée</a:t>
            </a:r>
            <a:r>
              <a:rPr lang="en-US" dirty="0"/>
              <a:t> à des situations complexes. Ce processus doit se faire de manière </a:t>
            </a:r>
            <a:r>
              <a:rPr lang="en-US" dirty="0" err="1"/>
              <a:t>itérative</a:t>
            </a:r>
            <a:r>
              <a:rPr lang="en-US" dirty="0"/>
              <a:t> </a:t>
            </a:r>
            <a:r>
              <a:rPr lang="en-US" dirty="0" err="1"/>
              <a:t>en</a:t>
            </a:r>
            <a:r>
              <a:rPr lang="en-US" dirty="0"/>
              <a:t> raison des transformations </a:t>
            </a:r>
            <a:r>
              <a:rPr lang="en-US" dirty="0" err="1"/>
              <a:t>rapides</a:t>
            </a:r>
            <a:r>
              <a:rPr lang="en-US" dirty="0"/>
              <a:t> qui </a:t>
            </a:r>
            <a:r>
              <a:rPr lang="en-US" dirty="0" err="1"/>
              <a:t>peuvent</a:t>
            </a:r>
            <a:r>
              <a:rPr lang="en-US" dirty="0"/>
              <a:t> </a:t>
            </a:r>
            <a:r>
              <a:rPr lang="en-US" dirty="0" err="1"/>
              <a:t>avoir</a:t>
            </a:r>
            <a:r>
              <a:rPr lang="en-US" dirty="0"/>
              <a:t> lieu sur </a:t>
            </a:r>
            <a:r>
              <a:rPr lang="en-US" dirty="0" err="1"/>
              <a:t>une</a:t>
            </a:r>
            <a:r>
              <a:rPr lang="en-US" dirty="0"/>
              <a:t> </a:t>
            </a:r>
            <a:r>
              <a:rPr lang="en-US" dirty="0" err="1"/>
              <a:t>période</a:t>
            </a:r>
            <a:r>
              <a:rPr lang="en-US" dirty="0"/>
              <a:t> très </a:t>
            </a:r>
            <a:r>
              <a:rPr lang="en-US" dirty="0" err="1"/>
              <a:t>limitée</a:t>
            </a:r>
            <a:r>
              <a:rPr lang="en-US" dirty="0"/>
              <a:t> dans le temps.</a:t>
            </a:r>
            <a:endParaRPr lang="en-US" dirty="0">
              <a:cs typeface="Calibri"/>
            </a:endParaRPr>
          </a:p>
          <a:p>
            <a:endParaRPr lang="en-US" dirty="0"/>
          </a:p>
          <a:p>
            <a:r>
              <a:rPr lang="en-US" dirty="0"/>
              <a:t>Les </a:t>
            </a:r>
            <a:r>
              <a:rPr lang="en-US" dirty="0" err="1"/>
              <a:t>modèles</a:t>
            </a:r>
            <a:r>
              <a:rPr lang="en-US" dirty="0"/>
              <a:t> de planification </a:t>
            </a:r>
            <a:r>
              <a:rPr lang="en-US" dirty="0" err="1"/>
              <a:t>énergétique</a:t>
            </a:r>
            <a:r>
              <a:rPr lang="en-US" dirty="0"/>
              <a:t> </a:t>
            </a:r>
            <a:r>
              <a:rPr lang="en-US" dirty="0" err="1"/>
              <a:t>permettent</a:t>
            </a:r>
            <a:r>
              <a:rPr lang="en-US" dirty="0"/>
              <a:t> de </a:t>
            </a:r>
            <a:r>
              <a:rPr lang="en-US" dirty="0" err="1"/>
              <a:t>déterminer</a:t>
            </a:r>
            <a:r>
              <a:rPr lang="en-US" dirty="0"/>
              <a:t> la manière la plus rentable de </a:t>
            </a:r>
            <a:r>
              <a:rPr lang="en-US" dirty="0" err="1"/>
              <a:t>fournir</a:t>
            </a:r>
            <a:r>
              <a:rPr lang="en-US" dirty="0"/>
              <a:t> de </a:t>
            </a:r>
            <a:r>
              <a:rPr lang="en-US" dirty="0" err="1"/>
              <a:t>l'énergie</a:t>
            </a:r>
            <a:r>
              <a:rPr lang="en-US" dirty="0"/>
              <a:t> au </a:t>
            </a:r>
            <a:r>
              <a:rPr lang="en-US" dirty="0" err="1"/>
              <a:t>consommateur</a:t>
            </a:r>
            <a:r>
              <a:rPr lang="en-US" dirty="0"/>
              <a:t>. Bien entendu, la manière la plus rentable de </a:t>
            </a:r>
            <a:r>
              <a:rPr lang="en-US" dirty="0" err="1"/>
              <a:t>fournir</a:t>
            </a:r>
            <a:r>
              <a:rPr lang="en-US" dirty="0"/>
              <a:t> de </a:t>
            </a:r>
            <a:r>
              <a:rPr lang="en-US" dirty="0" err="1"/>
              <a:t>l'énergie</a:t>
            </a:r>
            <a:r>
              <a:rPr lang="en-US" dirty="0"/>
              <a:t> </a:t>
            </a:r>
            <a:r>
              <a:rPr lang="en-US" dirty="0" err="1"/>
              <a:t>varie</a:t>
            </a:r>
            <a:r>
              <a:rPr lang="en-US" dirty="0"/>
              <a:t> </a:t>
            </a:r>
            <a:r>
              <a:rPr lang="en-US" dirty="0" err="1"/>
              <a:t>selon</a:t>
            </a:r>
            <a:r>
              <a:rPr lang="en-US" dirty="0"/>
              <a:t> les </a:t>
            </a:r>
            <a:r>
              <a:rPr lang="en-US" dirty="0" err="1"/>
              <a:t>régions</a:t>
            </a:r>
            <a:r>
              <a:rPr lang="en-US" dirty="0"/>
              <a:t> du monde. </a:t>
            </a:r>
            <a:r>
              <a:rPr lang="en-US" dirty="0" err="1"/>
              <a:t>Cependant</a:t>
            </a:r>
            <a:r>
              <a:rPr lang="en-US" dirty="0"/>
              <a:t>, la </a:t>
            </a:r>
            <a:r>
              <a:rPr lang="en-US" dirty="0" err="1"/>
              <a:t>modélisation</a:t>
            </a:r>
            <a:r>
              <a:rPr lang="en-US" dirty="0"/>
              <a:t> quantitative de </a:t>
            </a:r>
            <a:r>
              <a:rPr lang="en-US" dirty="0" err="1"/>
              <a:t>l'énergie</a:t>
            </a:r>
            <a:r>
              <a:rPr lang="en-US" dirty="0"/>
              <a:t> </a:t>
            </a:r>
            <a:r>
              <a:rPr lang="en-US" dirty="0" err="1"/>
              <a:t>offre</a:t>
            </a:r>
            <a:r>
              <a:rPr lang="en-US" dirty="0"/>
              <a:t> un </a:t>
            </a:r>
            <a:r>
              <a:rPr lang="en-US" dirty="0" err="1"/>
              <a:t>outil</a:t>
            </a:r>
            <a:r>
              <a:rPr lang="en-US" dirty="0"/>
              <a:t> puissant </a:t>
            </a:r>
            <a:r>
              <a:rPr lang="en-US" dirty="0" err="1"/>
              <a:t>permettant</a:t>
            </a:r>
            <a:r>
              <a:rPr lang="en-US" dirty="0"/>
              <a:t> </a:t>
            </a:r>
            <a:r>
              <a:rPr lang="en-US" dirty="0" err="1"/>
              <a:t>une</a:t>
            </a:r>
            <a:r>
              <a:rPr lang="en-US" dirty="0"/>
              <a:t> </a:t>
            </a:r>
            <a:r>
              <a:rPr lang="en-US" dirty="0" err="1"/>
              <a:t>meilleure</a:t>
            </a:r>
            <a:r>
              <a:rPr lang="en-US" dirty="0"/>
              <a:t> </a:t>
            </a:r>
            <a:r>
              <a:rPr lang="en-US" dirty="0" err="1"/>
              <a:t>prise</a:t>
            </a:r>
            <a:r>
              <a:rPr lang="en-US" dirty="0"/>
              <a:t> de </a:t>
            </a:r>
            <a:r>
              <a:rPr lang="en-US" dirty="0" err="1"/>
              <a:t>décisions</a:t>
            </a:r>
            <a:r>
              <a:rPr lang="en-US" dirty="0"/>
              <a:t> dans un </a:t>
            </a:r>
            <a:r>
              <a:rPr lang="en-US" dirty="0" err="1"/>
              <a:t>contexte</a:t>
            </a:r>
            <a:r>
              <a:rPr lang="en-US" dirty="0"/>
              <a:t> </a:t>
            </a:r>
            <a:r>
              <a:rPr lang="en-US" dirty="0" err="1"/>
              <a:t>d'incertitude</a:t>
            </a:r>
            <a:r>
              <a:rPr lang="en-US" dirty="0"/>
              <a:t>.</a:t>
            </a:r>
            <a:endParaRPr lang="en-US" dirty="0">
              <a:cs typeface="Calibri"/>
            </a:endParaRPr>
          </a:p>
          <a:p>
            <a:endParaRPr lang="en-US" dirty="0"/>
          </a:p>
          <a:p>
            <a:pPr>
              <a:defRPr/>
            </a:pPr>
            <a:r>
              <a:rPr lang="en-US" dirty="0"/>
              <a:t>Les </a:t>
            </a:r>
            <a:r>
              <a:rPr lang="en-US" dirty="0" err="1"/>
              <a:t>principaux</a:t>
            </a:r>
            <a:r>
              <a:rPr lang="en-US" dirty="0"/>
              <a:t> obstacles pour les pays </a:t>
            </a:r>
            <a:r>
              <a:rPr lang="en-US" dirty="0" err="1"/>
              <a:t>en</a:t>
            </a:r>
            <a:r>
              <a:rPr lang="en-US" dirty="0"/>
              <a:t> </a:t>
            </a:r>
            <a:r>
              <a:rPr lang="en-US" dirty="0" err="1"/>
              <a:t>voie</a:t>
            </a:r>
            <a:r>
              <a:rPr lang="en-US" dirty="0"/>
              <a:t> de </a:t>
            </a:r>
            <a:r>
              <a:rPr lang="en-US" dirty="0" err="1"/>
              <a:t>développement</a:t>
            </a:r>
            <a:r>
              <a:rPr lang="en-US" dirty="0"/>
              <a:t> </a:t>
            </a:r>
            <a:r>
              <a:rPr lang="en-US" dirty="0" err="1"/>
              <a:t>sont</a:t>
            </a:r>
            <a:r>
              <a:rPr lang="en-US" dirty="0"/>
              <a:t> le manque de données </a:t>
            </a:r>
            <a:r>
              <a:rPr lang="en-US" dirty="0" err="1"/>
              <a:t>adéquates</a:t>
            </a:r>
            <a:r>
              <a:rPr lang="en-US" dirty="0"/>
              <a:t> et la </a:t>
            </a:r>
            <a:r>
              <a:rPr lang="en-US" dirty="0" err="1"/>
              <a:t>pénurie</a:t>
            </a:r>
            <a:r>
              <a:rPr lang="en-US" dirty="0"/>
              <a:t> de </a:t>
            </a:r>
            <a:r>
              <a:rPr lang="en-US" dirty="0" err="1"/>
              <a:t>ressources</a:t>
            </a:r>
            <a:r>
              <a:rPr lang="en-US" dirty="0"/>
              <a:t> </a:t>
            </a:r>
            <a:r>
              <a:rPr lang="en-US" dirty="0" err="1"/>
              <a:t>humaines</a:t>
            </a:r>
            <a:r>
              <a:rPr lang="en-US" dirty="0"/>
              <a:t> </a:t>
            </a:r>
            <a:r>
              <a:rPr lang="en-US" dirty="0" err="1"/>
              <a:t>qualifiées</a:t>
            </a:r>
            <a:r>
              <a:rPr lang="en-US" dirty="0"/>
              <a:t> pour </a:t>
            </a:r>
            <a:r>
              <a:rPr lang="en-US" dirty="0" err="1"/>
              <a:t>effectuer</a:t>
            </a:r>
            <a:r>
              <a:rPr lang="en-US" dirty="0"/>
              <a:t> les analyses. Par </a:t>
            </a:r>
            <a:r>
              <a:rPr lang="en-US" dirty="0" err="1"/>
              <a:t>conséquent</a:t>
            </a:r>
            <a:r>
              <a:rPr lang="en-US" dirty="0"/>
              <a:t>, les </a:t>
            </a:r>
            <a:r>
              <a:rPr lang="en-US" dirty="0" err="1"/>
              <a:t>décisions</a:t>
            </a:r>
            <a:r>
              <a:rPr lang="en-US" dirty="0"/>
              <a:t> </a:t>
            </a:r>
            <a:r>
              <a:rPr lang="en-US" dirty="0" err="1"/>
              <a:t>d'investissement</a:t>
            </a:r>
            <a:r>
              <a:rPr lang="en-US" dirty="0"/>
              <a:t> </a:t>
            </a:r>
            <a:r>
              <a:rPr lang="en-US" dirty="0" err="1"/>
              <a:t>sont</a:t>
            </a:r>
            <a:r>
              <a:rPr lang="en-US" dirty="0"/>
              <a:t> </a:t>
            </a:r>
            <a:r>
              <a:rPr lang="en-US" dirty="0" err="1"/>
              <a:t>souvent</a:t>
            </a:r>
            <a:r>
              <a:rPr lang="en-US" dirty="0"/>
              <a:t> </a:t>
            </a:r>
            <a:r>
              <a:rPr lang="en-US" dirty="0" err="1"/>
              <a:t>fondées</a:t>
            </a:r>
            <a:r>
              <a:rPr lang="en-US" dirty="0"/>
              <a:t> sur des </a:t>
            </a:r>
            <a:r>
              <a:rPr lang="en-US" dirty="0" err="1"/>
              <a:t>objectifs</a:t>
            </a:r>
            <a:r>
              <a:rPr lang="en-US" dirty="0"/>
              <a:t> politiques mal </a:t>
            </a:r>
            <a:r>
              <a:rPr lang="en-US" dirty="0" err="1"/>
              <a:t>informés</a:t>
            </a:r>
            <a:r>
              <a:rPr lang="en-US" dirty="0"/>
              <a:t> et sur le </a:t>
            </a:r>
            <a:r>
              <a:rPr lang="en-US" dirty="0" err="1"/>
              <a:t>besoin</a:t>
            </a:r>
            <a:r>
              <a:rPr lang="en-US" dirty="0"/>
              <a:t> de </a:t>
            </a:r>
            <a:r>
              <a:rPr lang="en-US" dirty="0" err="1"/>
              <a:t>mettre</a:t>
            </a:r>
            <a:r>
              <a:rPr lang="en-US" dirty="0"/>
              <a:t> </a:t>
            </a:r>
            <a:r>
              <a:rPr lang="en-US" dirty="0" err="1"/>
              <a:t>en</a:t>
            </a:r>
            <a:r>
              <a:rPr lang="en-US" dirty="0"/>
              <a:t> oeuvre des </a:t>
            </a:r>
            <a:r>
              <a:rPr lang="en-US" dirty="0" err="1"/>
              <a:t>mesures</a:t>
            </a:r>
            <a:r>
              <a:rPr lang="en-US" dirty="0"/>
              <a:t> </a:t>
            </a:r>
            <a:r>
              <a:rPr lang="en-US" dirty="0" err="1"/>
              <a:t>provisoires</a:t>
            </a:r>
            <a:r>
              <a:rPr lang="en-US" dirty="0"/>
              <a:t> ad hoc. </a:t>
            </a:r>
            <a:r>
              <a:rPr lang="en-US" dirty="0" err="1"/>
              <a:t>Ces</a:t>
            </a:r>
            <a:r>
              <a:rPr lang="en-US" dirty="0"/>
              <a:t> </a:t>
            </a:r>
            <a:r>
              <a:rPr lang="en-US" dirty="0" err="1"/>
              <a:t>mesures</a:t>
            </a:r>
            <a:r>
              <a:rPr lang="en-US" dirty="0"/>
              <a:t> </a:t>
            </a:r>
            <a:r>
              <a:rPr lang="en-US" dirty="0" err="1"/>
              <a:t>ont</a:t>
            </a:r>
            <a:r>
              <a:rPr lang="en-US" dirty="0"/>
              <a:t> tendance à se </a:t>
            </a:r>
            <a:r>
              <a:rPr lang="en-US" dirty="0" err="1"/>
              <a:t>concentrer</a:t>
            </a:r>
            <a:r>
              <a:rPr lang="en-US" dirty="0"/>
              <a:t> sur des technologies bon </a:t>
            </a:r>
            <a:r>
              <a:rPr lang="en-US" dirty="0" err="1"/>
              <a:t>marché</a:t>
            </a:r>
            <a:r>
              <a:rPr lang="en-US" dirty="0"/>
              <a:t> et </a:t>
            </a:r>
            <a:r>
              <a:rPr lang="en-US" dirty="0" err="1"/>
              <a:t>rapides</a:t>
            </a:r>
            <a:r>
              <a:rPr lang="en-US" dirty="0"/>
              <a:t> à </a:t>
            </a:r>
            <a:r>
              <a:rPr lang="en-US" dirty="0" err="1"/>
              <a:t>mettre</a:t>
            </a:r>
            <a:r>
              <a:rPr lang="en-US" dirty="0"/>
              <a:t> </a:t>
            </a:r>
            <a:r>
              <a:rPr lang="en-US" dirty="0" err="1"/>
              <a:t>en</a:t>
            </a:r>
            <a:r>
              <a:rPr lang="en-US" dirty="0"/>
              <a:t> place, </a:t>
            </a:r>
            <a:r>
              <a:rPr lang="en-US" dirty="0" err="1"/>
              <a:t>ce</a:t>
            </a:r>
            <a:r>
              <a:rPr lang="en-US" dirty="0"/>
              <a:t> qui </a:t>
            </a:r>
            <a:r>
              <a:rPr lang="en-US" dirty="0" err="1"/>
              <a:t>peut</a:t>
            </a:r>
            <a:r>
              <a:rPr lang="en-US" dirty="0"/>
              <a:t> </a:t>
            </a:r>
            <a:r>
              <a:rPr lang="en-US" dirty="0" err="1"/>
              <a:t>entraîner</a:t>
            </a:r>
            <a:r>
              <a:rPr lang="en-US" dirty="0"/>
              <a:t> des </a:t>
            </a:r>
            <a:r>
              <a:rPr lang="en-US" dirty="0" err="1"/>
              <a:t>coûts</a:t>
            </a:r>
            <a:r>
              <a:rPr lang="en-US" dirty="0"/>
              <a:t> </a:t>
            </a:r>
            <a:r>
              <a:rPr lang="en-US" dirty="0" err="1"/>
              <a:t>environnementaux</a:t>
            </a:r>
            <a:r>
              <a:rPr lang="en-US" dirty="0"/>
              <a:t> et </a:t>
            </a:r>
            <a:r>
              <a:rPr lang="en-US" dirty="0" err="1"/>
              <a:t>d'exploitation</a:t>
            </a:r>
            <a:r>
              <a:rPr lang="en-US" dirty="0"/>
              <a:t> plus </a:t>
            </a:r>
            <a:r>
              <a:rPr lang="en-US" dirty="0" err="1"/>
              <a:t>élevés</a:t>
            </a:r>
            <a:r>
              <a:rPr lang="en-US" dirty="0"/>
              <a:t>. </a:t>
            </a:r>
            <a:r>
              <a:rPr lang="en-GB" sz="1200" kern="1200" dirty="0" err="1">
                <a:solidFill>
                  <a:schemeClr val="tx1"/>
                </a:solidFill>
                <a:effectLst/>
                <a:latin typeface="+mn-lt"/>
                <a:ea typeface="+mn-ea"/>
                <a:cs typeface="+mn-cs"/>
              </a:rPr>
              <a:t>Étant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donné</a:t>
            </a:r>
            <a:r>
              <a:rPr lang="en-GB" sz="1200" kern="1200" dirty="0">
                <a:solidFill>
                  <a:schemeClr val="tx1"/>
                </a:solidFill>
                <a:effectLst/>
                <a:latin typeface="+mn-lt"/>
                <a:ea typeface="+mn-ea"/>
                <a:cs typeface="+mn-cs"/>
              </a:rPr>
              <a:t> que </a:t>
            </a:r>
            <a:r>
              <a:rPr lang="en-GB" sz="1200" kern="1200" dirty="0" err="1">
                <a:solidFill>
                  <a:schemeClr val="tx1"/>
                </a:solidFill>
                <a:effectLst/>
                <a:latin typeface="+mn-lt"/>
                <a:ea typeface="+mn-ea"/>
                <a:cs typeface="+mn-cs"/>
              </a:rPr>
              <a:t>ces</a:t>
            </a:r>
            <a:r>
              <a:rPr lang="en-GB" sz="1200" kern="1200" dirty="0">
                <a:solidFill>
                  <a:schemeClr val="tx1"/>
                </a:solidFill>
                <a:effectLst/>
                <a:latin typeface="+mn-lt"/>
                <a:ea typeface="+mn-ea"/>
                <a:cs typeface="+mn-cs"/>
              </a:rPr>
              <a:t> actions </a:t>
            </a:r>
            <a:r>
              <a:rPr lang="en-GB" sz="1200" kern="1200" dirty="0" err="1">
                <a:solidFill>
                  <a:schemeClr val="tx1"/>
                </a:solidFill>
                <a:effectLst/>
                <a:latin typeface="+mn-lt"/>
                <a:ea typeface="+mn-ea"/>
                <a:cs typeface="+mn-cs"/>
              </a:rPr>
              <a:t>comblent</a:t>
            </a:r>
            <a:r>
              <a:rPr lang="en-GB" sz="1200" kern="1200" dirty="0">
                <a:solidFill>
                  <a:schemeClr val="tx1"/>
                </a:solidFill>
                <a:effectLst/>
                <a:latin typeface="+mn-lt"/>
                <a:ea typeface="+mn-ea"/>
                <a:cs typeface="+mn-cs"/>
              </a:rPr>
              <a:t> les </a:t>
            </a:r>
            <a:r>
              <a:rPr lang="en-GB" sz="1200" kern="1200" dirty="0" err="1">
                <a:solidFill>
                  <a:schemeClr val="tx1"/>
                </a:solidFill>
                <a:effectLst/>
                <a:latin typeface="+mn-lt"/>
                <a:ea typeface="+mn-ea"/>
                <a:cs typeface="+mn-cs"/>
              </a:rPr>
              <a:t>déficits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d'approvisionnement</a:t>
            </a:r>
            <a:r>
              <a:rPr lang="en-GB" sz="1200" kern="1200" dirty="0">
                <a:solidFill>
                  <a:schemeClr val="tx1"/>
                </a:solidFill>
                <a:effectLst/>
                <a:latin typeface="+mn-lt"/>
                <a:ea typeface="+mn-ea"/>
                <a:cs typeface="+mn-cs"/>
              </a:rPr>
              <a:t> des </a:t>
            </a:r>
            <a:r>
              <a:rPr lang="en-GB" sz="1200" kern="1200" dirty="0" err="1">
                <a:solidFill>
                  <a:schemeClr val="tx1"/>
                </a:solidFill>
                <a:effectLst/>
                <a:latin typeface="+mn-lt"/>
                <a:ea typeface="+mn-ea"/>
                <a:cs typeface="+mn-cs"/>
              </a:rPr>
              <a:t>consommateurs</a:t>
            </a:r>
            <a:r>
              <a:rPr lang="en-GB" sz="1200" kern="1200" dirty="0">
                <a:solidFill>
                  <a:schemeClr val="tx1"/>
                </a:solidFill>
                <a:effectLst/>
                <a:latin typeface="+mn-lt"/>
                <a:ea typeface="+mn-ea"/>
                <a:cs typeface="+mn-cs"/>
              </a:rPr>
              <a:t> </a:t>
            </a:r>
            <a:r>
              <a:rPr lang="en-GB" dirty="0"/>
              <a:t>déjà </a:t>
            </a:r>
            <a:r>
              <a:rPr lang="en-GB" dirty="0" err="1"/>
              <a:t>connectés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l'amélioration</a:t>
            </a:r>
            <a:r>
              <a:rPr lang="en-GB" sz="1200" kern="1200" dirty="0">
                <a:solidFill>
                  <a:schemeClr val="tx1"/>
                </a:solidFill>
                <a:effectLst/>
                <a:latin typeface="+mn-lt"/>
                <a:ea typeface="+mn-ea"/>
                <a:cs typeface="+mn-cs"/>
              </a:rPr>
              <a:t> de </a:t>
            </a:r>
            <a:r>
              <a:rPr lang="en-GB" sz="1200" kern="1200" dirty="0" err="1">
                <a:solidFill>
                  <a:schemeClr val="tx1"/>
                </a:solidFill>
                <a:effectLst/>
                <a:latin typeface="+mn-lt"/>
                <a:ea typeface="+mn-ea"/>
                <a:cs typeface="+mn-cs"/>
              </a:rPr>
              <a:t>l'accès</a:t>
            </a:r>
            <a:r>
              <a:rPr lang="en-GB" sz="1200" kern="1200" dirty="0">
                <a:solidFill>
                  <a:schemeClr val="tx1"/>
                </a:solidFill>
                <a:effectLst/>
                <a:latin typeface="+mn-lt"/>
                <a:ea typeface="+mn-ea"/>
                <a:cs typeface="+mn-cs"/>
              </a:rPr>
              <a:t> fait </a:t>
            </a:r>
            <a:r>
              <a:rPr lang="en-GB" sz="1200" kern="1200" dirty="0" err="1">
                <a:solidFill>
                  <a:schemeClr val="tx1"/>
                </a:solidFill>
                <a:effectLst/>
                <a:latin typeface="+mn-lt"/>
                <a:ea typeface="+mn-ea"/>
                <a:cs typeface="+mn-cs"/>
              </a:rPr>
              <a:t>rarement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partie</a:t>
            </a:r>
            <a:r>
              <a:rPr lang="en-GB" sz="1200" kern="1200" dirty="0">
                <a:solidFill>
                  <a:schemeClr val="tx1"/>
                </a:solidFill>
                <a:effectLst/>
                <a:latin typeface="+mn-lt"/>
                <a:ea typeface="+mn-ea"/>
                <a:cs typeface="+mn-cs"/>
              </a:rPr>
              <a:t> de la </a:t>
            </a:r>
            <a:r>
              <a:rPr lang="en-GB" sz="1200" kern="1200" dirty="0" err="1">
                <a:solidFill>
                  <a:schemeClr val="tx1"/>
                </a:solidFill>
                <a:effectLst/>
                <a:latin typeface="+mn-lt"/>
                <a:ea typeface="+mn-ea"/>
                <a:cs typeface="+mn-cs"/>
              </a:rPr>
              <a:t>stratégie</a:t>
            </a:r>
            <a:r>
              <a:rPr lang="en-GB" dirty="0"/>
              <a:t>. </a:t>
            </a:r>
            <a:endParaRPr lang="en-GB" dirty="0">
              <a:cs typeface="Calibri"/>
            </a:endParaRP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1782950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 planification énergétique n'est cependant pas une fin en soi. La planification énergétique ne se limite pas à la maîtrise des outils de modélisation énergétique. Une simple planification sans mise en œuvre ultérieure est une utilisation inefficace des ressources. La mise en œuvre nécessite un cadre institutionnel fonctionnel pour garantir la disponibilité du financement, la préparation en temps voulu des investissements dans les infrastructures énergétiques et un mécanisme de supervision des progrès et de contrôle de la qualité.</a:t>
            </a:r>
          </a:p>
          <a:p>
            <a:endParaRPr lang="en-US" dirty="0"/>
          </a:p>
          <a:p>
            <a:r>
              <a:rPr lang="en-US" dirty="0"/>
              <a:t>Un </a:t>
            </a:r>
            <a:r>
              <a:rPr lang="en-US" dirty="0" err="1"/>
              <a:t>solide</a:t>
            </a:r>
            <a:r>
              <a:rPr lang="en-US" dirty="0"/>
              <a:t> montage financier et technique </a:t>
            </a:r>
            <a:r>
              <a:rPr lang="en-US" dirty="0" err="1"/>
              <a:t>favorise</a:t>
            </a:r>
            <a:r>
              <a:rPr lang="en-US" dirty="0"/>
              <a:t> la </a:t>
            </a:r>
            <a:r>
              <a:rPr lang="en-US" dirty="0" err="1"/>
              <a:t>mobilisation</a:t>
            </a:r>
            <a:r>
              <a:rPr lang="en-US" dirty="0"/>
              <a:t> des fonds, ce qui est particulièrement vrai pour les grands investissements d'infrastructure. </a:t>
            </a:r>
            <a:endParaRPr lang="en-US" dirty="0">
              <a:cs typeface="Calibri"/>
            </a:endParaRPr>
          </a:p>
          <a:p>
            <a:endParaRPr lang="en-US" dirty="0"/>
          </a:p>
          <a:p>
            <a:r>
              <a:rPr lang="en-US" dirty="0"/>
              <a:t>Enfin, le déploiement physique de l'infrastructure doit correspondre à </a:t>
            </a:r>
            <a:r>
              <a:rPr lang="en-US" dirty="0" err="1"/>
              <a:t>l’échéancier</a:t>
            </a:r>
            <a:r>
              <a:rPr lang="en-US" dirty="0"/>
              <a:t> </a:t>
            </a:r>
            <a:r>
              <a:rPr lang="en-US" dirty="0" err="1"/>
              <a:t>logistique</a:t>
            </a:r>
            <a:r>
              <a:rPr lang="en-US" dirty="0"/>
              <a:t>. Par exemple, l'introduction d'une grande centrale hydroélectrique peut dépasser la demande actuelle d'électricité. Il peut alors être difficile de payer les dividendes et d'assurer le service de la dette. Toutefois, des pénuries peuvent également survenir lorsque la demande d'électricité croît plus rapidement que l'offre, ce qui conduit à des mesures provisoires et à un retard du développement économique. </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3060277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 </a:t>
            </a:r>
            <a:r>
              <a:rPr lang="en-US" dirty="0" err="1"/>
              <a:t>modèles</a:t>
            </a:r>
            <a:r>
              <a:rPr lang="en-US" dirty="0"/>
              <a:t> </a:t>
            </a:r>
            <a:r>
              <a:rPr lang="en-US" dirty="0" err="1"/>
              <a:t>quantifiés</a:t>
            </a:r>
            <a:r>
              <a:rPr lang="en-US" dirty="0"/>
              <a:t> de </a:t>
            </a:r>
            <a:r>
              <a:rPr lang="en-US" dirty="0" err="1"/>
              <a:t>systèmes</a:t>
            </a:r>
            <a:r>
              <a:rPr lang="en-US" dirty="0"/>
              <a:t> complexes </a:t>
            </a:r>
            <a:r>
              <a:rPr lang="en-US" dirty="0" err="1"/>
              <a:t>peuvent</a:t>
            </a:r>
            <a:r>
              <a:rPr lang="en-US" dirty="0"/>
              <a:t> aider les </a:t>
            </a:r>
            <a:r>
              <a:rPr lang="en-US" dirty="0" err="1"/>
              <a:t>décideurs</a:t>
            </a:r>
            <a:r>
              <a:rPr lang="en-US" dirty="0"/>
              <a:t> de multiples façons. D'un point de </a:t>
            </a:r>
            <a:r>
              <a:rPr lang="en-US" dirty="0" err="1"/>
              <a:t>vue</a:t>
            </a:r>
            <a:r>
              <a:rPr lang="en-US" dirty="0"/>
              <a:t> technique, </a:t>
            </a:r>
            <a:r>
              <a:rPr lang="en-US" dirty="0" err="1"/>
              <a:t>ils</a:t>
            </a:r>
            <a:r>
              <a:rPr lang="en-US" dirty="0"/>
              <a:t> </a:t>
            </a:r>
            <a:r>
              <a:rPr lang="en-US" dirty="0" err="1"/>
              <a:t>permettent</a:t>
            </a:r>
            <a:r>
              <a:rPr lang="en-US" dirty="0"/>
              <a:t> aux </a:t>
            </a:r>
            <a:r>
              <a:rPr lang="en-US" dirty="0" err="1"/>
              <a:t>analystes</a:t>
            </a:r>
            <a:r>
              <a:rPr lang="en-US" dirty="0"/>
              <a:t> de comparer </a:t>
            </a:r>
            <a:r>
              <a:rPr lang="en-US" dirty="0" err="1"/>
              <a:t>différentes</a:t>
            </a:r>
            <a:r>
              <a:rPr lang="en-US" dirty="0"/>
              <a:t> configurations de </a:t>
            </a:r>
            <a:r>
              <a:rPr lang="en-US" dirty="0" err="1"/>
              <a:t>systèmes</a:t>
            </a:r>
            <a:r>
              <a:rPr lang="en-US" dirty="0"/>
              <a:t> sans </a:t>
            </a:r>
            <a:r>
              <a:rPr lang="en-US" dirty="0" err="1"/>
              <a:t>avoir</a:t>
            </a:r>
            <a:r>
              <a:rPr lang="en-US" dirty="0"/>
              <a:t> à supporter les </a:t>
            </a:r>
            <a:r>
              <a:rPr lang="en-US" dirty="0" err="1"/>
              <a:t>coûts</a:t>
            </a:r>
            <a:r>
              <a:rPr lang="en-US" dirty="0"/>
              <a:t> de </a:t>
            </a:r>
            <a:r>
              <a:rPr lang="en-US" dirty="0" err="1"/>
              <a:t>leur</a:t>
            </a:r>
            <a:r>
              <a:rPr lang="en-US" dirty="0"/>
              <a:t> construction. </a:t>
            </a:r>
            <a:r>
              <a:rPr lang="en-US" dirty="0" err="1"/>
              <a:t>Cela</a:t>
            </a:r>
            <a:r>
              <a:rPr lang="en-US" dirty="0"/>
              <a:t> </a:t>
            </a:r>
            <a:r>
              <a:rPr lang="en-US" dirty="0" err="1"/>
              <a:t>permet</a:t>
            </a:r>
            <a:r>
              <a:rPr lang="en-US" dirty="0"/>
              <a:t> </a:t>
            </a:r>
            <a:r>
              <a:rPr lang="en-US" dirty="0" err="1"/>
              <a:t>d'atténuer</a:t>
            </a:r>
            <a:r>
              <a:rPr lang="en-US" dirty="0"/>
              <a:t> </a:t>
            </a:r>
            <a:r>
              <a:rPr lang="en-US" dirty="0" err="1"/>
              <a:t>l'incertitude</a:t>
            </a:r>
            <a:r>
              <a:rPr lang="en-US" dirty="0"/>
              <a:t>. </a:t>
            </a:r>
          </a:p>
          <a:p>
            <a:endParaRPr lang="en-US" dirty="0"/>
          </a:p>
          <a:p>
            <a:r>
              <a:rPr lang="en-US" dirty="0"/>
              <a:t>D'un point de </a:t>
            </a:r>
            <a:r>
              <a:rPr lang="en-US" dirty="0" err="1"/>
              <a:t>vue</a:t>
            </a:r>
            <a:r>
              <a:rPr lang="en-US" dirty="0"/>
              <a:t> pratique, </a:t>
            </a:r>
            <a:r>
              <a:rPr lang="en-US" dirty="0" err="1"/>
              <a:t>ils</a:t>
            </a:r>
            <a:r>
              <a:rPr lang="en-US" dirty="0"/>
              <a:t> </a:t>
            </a:r>
            <a:r>
              <a:rPr lang="en-US" dirty="0" err="1"/>
              <a:t>facilitent</a:t>
            </a:r>
            <a:r>
              <a:rPr lang="en-US" dirty="0"/>
              <a:t> la conception de </a:t>
            </a:r>
            <a:r>
              <a:rPr lang="en-US" dirty="0" err="1"/>
              <a:t>systèmes</a:t>
            </a:r>
            <a:r>
              <a:rPr lang="en-US" dirty="0"/>
              <a:t> qui </a:t>
            </a:r>
            <a:r>
              <a:rPr lang="en-US" dirty="0" err="1"/>
              <a:t>tiennent</a:t>
            </a:r>
            <a:r>
              <a:rPr lang="en-US" dirty="0"/>
              <a:t> </a:t>
            </a:r>
            <a:r>
              <a:rPr lang="en-US" dirty="0" err="1"/>
              <a:t>compte</a:t>
            </a:r>
            <a:r>
              <a:rPr lang="en-US" dirty="0"/>
              <a:t> des </a:t>
            </a:r>
            <a:r>
              <a:rPr lang="en-US" dirty="0" err="1"/>
              <a:t>ressources</a:t>
            </a:r>
            <a:r>
              <a:rPr lang="en-US" dirty="0"/>
              <a:t> locales, des </a:t>
            </a:r>
            <a:r>
              <a:rPr lang="en-US" dirty="0" err="1"/>
              <a:t>demandes</a:t>
            </a:r>
            <a:r>
              <a:rPr lang="en-US" dirty="0"/>
              <a:t> et des </a:t>
            </a:r>
            <a:r>
              <a:rPr lang="en-US" dirty="0" err="1"/>
              <a:t>contraintes</a:t>
            </a:r>
            <a:r>
              <a:rPr lang="en-US" dirty="0"/>
              <a:t> qui </a:t>
            </a:r>
            <a:r>
              <a:rPr lang="en-US" dirty="0" err="1"/>
              <a:t>pèsent</a:t>
            </a:r>
            <a:r>
              <a:rPr lang="en-US" dirty="0"/>
              <a:t> sur les </a:t>
            </a:r>
            <a:r>
              <a:rPr lang="en-US" dirty="0" err="1"/>
              <a:t>systèmes</a:t>
            </a:r>
            <a:r>
              <a:rPr lang="en-US" dirty="0"/>
              <a:t> </a:t>
            </a:r>
            <a:r>
              <a:rPr lang="en-US" dirty="0" err="1"/>
              <a:t>électriques</a:t>
            </a:r>
            <a:r>
              <a:rPr lang="en-US" dirty="0"/>
              <a:t> </a:t>
            </a:r>
            <a:r>
              <a:rPr lang="en-US" dirty="0" err="1"/>
              <a:t>réels</a:t>
            </a:r>
            <a:r>
              <a:rPr lang="en-US" dirty="0"/>
              <a:t>. </a:t>
            </a:r>
            <a:r>
              <a:rPr lang="en-US" dirty="0" err="1"/>
              <a:t>Cela</a:t>
            </a:r>
            <a:r>
              <a:rPr lang="en-US" dirty="0"/>
              <a:t> </a:t>
            </a:r>
            <a:r>
              <a:rPr lang="en-US" dirty="0" err="1"/>
              <a:t>permet</a:t>
            </a:r>
            <a:r>
              <a:rPr lang="en-US" dirty="0"/>
              <a:t> de </a:t>
            </a:r>
            <a:r>
              <a:rPr lang="en-US" dirty="0" err="1"/>
              <a:t>minimiser</a:t>
            </a:r>
            <a:r>
              <a:rPr lang="en-US" dirty="0"/>
              <a:t> les factures </a:t>
            </a:r>
            <a:r>
              <a:rPr lang="en-US" dirty="0" err="1"/>
              <a:t>d'électricité</a:t>
            </a:r>
            <a:r>
              <a:rPr lang="en-US" dirty="0"/>
              <a:t> des </a:t>
            </a:r>
            <a:r>
              <a:rPr lang="en-US" dirty="0" err="1"/>
              <a:t>consommateurs</a:t>
            </a:r>
            <a:r>
              <a:rPr lang="en-US" dirty="0"/>
              <a:t> </a:t>
            </a:r>
            <a:r>
              <a:rPr lang="en-US" dirty="0" err="1"/>
              <a:t>en</a:t>
            </a:r>
            <a:r>
              <a:rPr lang="en-US" dirty="0"/>
              <a:t> </a:t>
            </a:r>
            <a:r>
              <a:rPr lang="en-US" dirty="0" err="1"/>
              <a:t>permettant</a:t>
            </a:r>
            <a:r>
              <a:rPr lang="en-US" dirty="0"/>
              <a:t> aux institutions </a:t>
            </a:r>
            <a:r>
              <a:rPr lang="en-US" dirty="0" err="1"/>
              <a:t>gouvernementales</a:t>
            </a:r>
            <a:r>
              <a:rPr lang="en-US" dirty="0"/>
              <a:t> de structurer les </a:t>
            </a:r>
            <a:r>
              <a:rPr lang="en-US" dirty="0" err="1"/>
              <a:t>tarifs</a:t>
            </a:r>
            <a:r>
              <a:rPr lang="en-US" dirty="0"/>
              <a:t> de manière </a:t>
            </a:r>
            <a:r>
              <a:rPr lang="en-US" dirty="0" err="1"/>
              <a:t>optimale</a:t>
            </a:r>
            <a:r>
              <a:rPr lang="en-US" dirty="0"/>
              <a:t>.</a:t>
            </a:r>
            <a:endParaRPr lang="en-US" dirty="0">
              <a:cs typeface="Calibri"/>
            </a:endParaRPr>
          </a:p>
          <a:p>
            <a:endParaRPr lang="en-US" dirty="0"/>
          </a:p>
          <a:p>
            <a:r>
              <a:rPr lang="en-US" dirty="0" err="1"/>
              <a:t>L'élaboration</a:t>
            </a:r>
            <a:r>
              <a:rPr lang="en-US" dirty="0"/>
              <a:t> de </a:t>
            </a:r>
            <a:r>
              <a:rPr lang="en-US" dirty="0" err="1"/>
              <a:t>scénarios</a:t>
            </a:r>
            <a:r>
              <a:rPr lang="en-US" dirty="0"/>
              <a:t> </a:t>
            </a:r>
            <a:r>
              <a:rPr lang="en-US" dirty="0" err="1"/>
              <a:t>peut</a:t>
            </a:r>
            <a:r>
              <a:rPr lang="en-US" dirty="0"/>
              <a:t> </a:t>
            </a:r>
            <a:r>
              <a:rPr lang="en-US" dirty="0" err="1"/>
              <a:t>servir</a:t>
            </a:r>
            <a:r>
              <a:rPr lang="en-US" dirty="0"/>
              <a:t> </a:t>
            </a:r>
            <a:r>
              <a:rPr lang="en-US" dirty="0" err="1"/>
              <a:t>d'outil</a:t>
            </a:r>
            <a:r>
              <a:rPr lang="en-US" dirty="0"/>
              <a:t> de communication </a:t>
            </a:r>
            <a:r>
              <a:rPr lang="en-US" dirty="0" err="1"/>
              <a:t>efficace</a:t>
            </a:r>
            <a:r>
              <a:rPr lang="en-US" dirty="0"/>
              <a:t> pour un engagement politique non-partisan qui </a:t>
            </a:r>
            <a:r>
              <a:rPr lang="en-US" dirty="0" err="1"/>
              <a:t>contribuera</a:t>
            </a:r>
            <a:r>
              <a:rPr lang="en-US" dirty="0"/>
              <a:t> à la </a:t>
            </a:r>
            <a:r>
              <a:rPr lang="en-US" dirty="0" err="1"/>
              <a:t>fois</a:t>
            </a:r>
            <a:r>
              <a:rPr lang="en-US" dirty="0"/>
              <a:t> à </a:t>
            </a:r>
            <a:r>
              <a:rPr lang="en-US" dirty="0" err="1"/>
              <a:t>recueillir</a:t>
            </a:r>
            <a:r>
              <a:rPr lang="en-US" dirty="0"/>
              <a:t> et à mobiliser le </a:t>
            </a:r>
            <a:r>
              <a:rPr lang="en-US" dirty="0" err="1"/>
              <a:t>soutien</a:t>
            </a:r>
            <a:r>
              <a:rPr lang="en-US" dirty="0"/>
              <a:t> du </a:t>
            </a:r>
            <a:r>
              <a:rPr lang="en-US" dirty="0" err="1"/>
              <a:t>secteur</a:t>
            </a:r>
            <a:r>
              <a:rPr lang="en-US" dirty="0"/>
              <a:t> </a:t>
            </a:r>
            <a:r>
              <a:rPr lang="en-US" dirty="0" err="1"/>
              <a:t>privé</a:t>
            </a:r>
            <a:r>
              <a:rPr lang="en-US" dirty="0"/>
              <a:t> et à </a:t>
            </a:r>
            <a:r>
              <a:rPr lang="en-US" dirty="0" err="1"/>
              <a:t>solliciter</a:t>
            </a:r>
            <a:r>
              <a:rPr lang="en-US" dirty="0"/>
              <a:t> </a:t>
            </a:r>
            <a:r>
              <a:rPr lang="en-US" dirty="0" err="1"/>
              <a:t>l'accord</a:t>
            </a:r>
            <a:r>
              <a:rPr lang="en-US" dirty="0"/>
              <a:t> de la société dans son ensemble. </a:t>
            </a:r>
            <a:endParaRPr lang="en-US" dirty="0">
              <a:cs typeface="Calibri"/>
            </a:endParaRPr>
          </a:p>
          <a:p>
            <a:endParaRPr lang="en-US" dirty="0"/>
          </a:p>
          <a:p>
            <a:r>
              <a:rPr lang="en-US" dirty="0"/>
              <a:t>Pour les pays </a:t>
            </a:r>
            <a:r>
              <a:rPr lang="en-US" dirty="0" err="1"/>
              <a:t>en</a:t>
            </a:r>
            <a:r>
              <a:rPr lang="en-US" dirty="0"/>
              <a:t> </a:t>
            </a:r>
            <a:r>
              <a:rPr lang="en-US" dirty="0" err="1"/>
              <a:t>voie</a:t>
            </a:r>
            <a:r>
              <a:rPr lang="en-US" dirty="0"/>
              <a:t> de </a:t>
            </a:r>
            <a:r>
              <a:rPr lang="en-US" dirty="0" err="1"/>
              <a:t>développement</a:t>
            </a:r>
            <a:r>
              <a:rPr lang="en-US" dirty="0"/>
              <a:t>, des ameliorations d’un </a:t>
            </a:r>
            <a:r>
              <a:rPr lang="en-US" dirty="0" err="1"/>
              <a:t>système</a:t>
            </a:r>
            <a:r>
              <a:rPr lang="en-US" dirty="0"/>
              <a:t> </a:t>
            </a:r>
            <a:r>
              <a:rPr lang="en-US" dirty="0" err="1"/>
              <a:t>énergétique</a:t>
            </a:r>
            <a:r>
              <a:rPr lang="en-US" dirty="0"/>
              <a:t>, </a:t>
            </a:r>
            <a:r>
              <a:rPr lang="en-US" dirty="0" err="1"/>
              <a:t>même</a:t>
            </a:r>
            <a:r>
              <a:rPr lang="en-US" dirty="0"/>
              <a:t> </a:t>
            </a:r>
            <a:r>
              <a:rPr lang="en-US" dirty="0" err="1"/>
              <a:t>mineures</a:t>
            </a:r>
            <a:r>
              <a:rPr lang="en-US" dirty="0"/>
              <a:t>, </a:t>
            </a:r>
            <a:r>
              <a:rPr lang="en-US" dirty="0" err="1"/>
              <a:t>peuvent</a:t>
            </a:r>
            <a:r>
              <a:rPr lang="en-US" dirty="0"/>
              <a:t> </a:t>
            </a:r>
            <a:r>
              <a:rPr lang="en-US" dirty="0" err="1"/>
              <a:t>souvent</a:t>
            </a:r>
            <a:r>
              <a:rPr lang="en-US" dirty="0"/>
              <a:t> </a:t>
            </a:r>
            <a:r>
              <a:rPr lang="en-US" dirty="0" err="1"/>
              <a:t>avoir</a:t>
            </a:r>
            <a:r>
              <a:rPr lang="en-US" dirty="0"/>
              <a:t> des </a:t>
            </a:r>
            <a:r>
              <a:rPr lang="en-US" dirty="0" err="1"/>
              <a:t>retombées</a:t>
            </a:r>
            <a:r>
              <a:rPr lang="en-US" dirty="0"/>
              <a:t> positives </a:t>
            </a:r>
            <a:r>
              <a:rPr lang="en-US" dirty="0" err="1"/>
              <a:t>disproportionnées</a:t>
            </a:r>
            <a:r>
              <a:rPr lang="en-US" dirty="0"/>
              <a:t> sur </a:t>
            </a:r>
            <a:r>
              <a:rPr lang="en-US" dirty="0" err="1"/>
              <a:t>l'économie</a:t>
            </a:r>
            <a:r>
              <a:rPr lang="en-US" dirty="0"/>
              <a:t> et </a:t>
            </a:r>
            <a:r>
              <a:rPr lang="en-US" dirty="0" err="1"/>
              <a:t>l'environnement</a:t>
            </a:r>
            <a:r>
              <a:rPr lang="en-US" dirty="0"/>
              <a:t>.</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147201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Les </a:t>
            </a:r>
            <a:r>
              <a:rPr lang="en-US" dirty="0" err="1">
                <a:cs typeface="Calibri"/>
              </a:rPr>
              <a:t>objectifs</a:t>
            </a:r>
            <a:r>
              <a:rPr lang="en-US" dirty="0">
                <a:cs typeface="Calibri"/>
              </a:rPr>
              <a:t> de </a:t>
            </a:r>
            <a:r>
              <a:rPr lang="en-US" dirty="0" err="1">
                <a:cs typeface="Calibri"/>
              </a:rPr>
              <a:t>développement</a:t>
            </a:r>
            <a:r>
              <a:rPr lang="en-US" dirty="0">
                <a:cs typeface="Calibri"/>
              </a:rPr>
              <a:t> durable (</a:t>
            </a:r>
            <a:r>
              <a:rPr lang="en-US" dirty="0" err="1">
                <a:cs typeface="Calibri"/>
              </a:rPr>
              <a:t>ou</a:t>
            </a:r>
            <a:r>
              <a:rPr lang="en-US" dirty="0">
                <a:cs typeface="Calibri"/>
              </a:rPr>
              <a:t> ODD </a:t>
            </a:r>
            <a:r>
              <a:rPr lang="en-US" dirty="0" err="1">
                <a:cs typeface="Calibri"/>
              </a:rPr>
              <a:t>en</a:t>
            </a:r>
            <a:r>
              <a:rPr lang="en-US" dirty="0">
                <a:cs typeface="Calibri"/>
              </a:rPr>
              <a:t> </a:t>
            </a:r>
            <a:r>
              <a:rPr lang="en-US" dirty="0" err="1">
                <a:cs typeface="Calibri"/>
              </a:rPr>
              <a:t>abrégé</a:t>
            </a:r>
            <a:r>
              <a:rPr lang="en-US" dirty="0">
                <a:cs typeface="Calibri"/>
              </a:rPr>
              <a:t>) </a:t>
            </a:r>
            <a:r>
              <a:rPr lang="en-US" dirty="0" err="1">
                <a:cs typeface="Calibri"/>
              </a:rPr>
              <a:t>sont</a:t>
            </a:r>
            <a:r>
              <a:rPr lang="en-US" dirty="0">
                <a:cs typeface="Calibri"/>
              </a:rPr>
              <a:t> un ensemble </a:t>
            </a:r>
            <a:r>
              <a:rPr lang="en-US" dirty="0" err="1">
                <a:cs typeface="Calibri"/>
              </a:rPr>
              <a:t>d'objectifs</a:t>
            </a:r>
            <a:r>
              <a:rPr lang="en-US" dirty="0">
                <a:cs typeface="Calibri"/>
              </a:rPr>
              <a:t> </a:t>
            </a:r>
            <a:r>
              <a:rPr lang="en-US" dirty="0" err="1">
                <a:cs typeface="Calibri"/>
              </a:rPr>
              <a:t>globaux</a:t>
            </a:r>
            <a:r>
              <a:rPr lang="en-US" dirty="0">
                <a:cs typeface="Calibri"/>
              </a:rPr>
              <a:t> </a:t>
            </a:r>
            <a:r>
              <a:rPr lang="en-US" dirty="0" err="1">
                <a:cs typeface="Calibri"/>
              </a:rPr>
              <a:t>visant</a:t>
            </a:r>
            <a:r>
              <a:rPr lang="en-US" dirty="0">
                <a:cs typeface="Calibri"/>
              </a:rPr>
              <a:t> à </a:t>
            </a:r>
            <a:r>
              <a:rPr lang="en-US" dirty="0" err="1">
                <a:cs typeface="Calibri"/>
              </a:rPr>
              <a:t>mettre</a:t>
            </a:r>
            <a:r>
              <a:rPr lang="en-US" dirty="0">
                <a:cs typeface="Calibri"/>
              </a:rPr>
              <a:t> fin à la </a:t>
            </a:r>
            <a:r>
              <a:rPr lang="en-US" dirty="0" err="1">
                <a:cs typeface="Calibri"/>
              </a:rPr>
              <a:t>pauvreté</a:t>
            </a:r>
            <a:r>
              <a:rPr lang="en-US" dirty="0">
                <a:cs typeface="Calibri"/>
              </a:rPr>
              <a:t>, à </a:t>
            </a:r>
            <a:r>
              <a:rPr lang="en-US" dirty="0" err="1">
                <a:cs typeface="Calibri"/>
              </a:rPr>
              <a:t>améliorer</a:t>
            </a:r>
            <a:r>
              <a:rPr lang="en-US" dirty="0">
                <a:cs typeface="Calibri"/>
              </a:rPr>
              <a:t> la </a:t>
            </a:r>
            <a:r>
              <a:rPr lang="en-US" dirty="0" err="1">
                <a:cs typeface="Calibri"/>
              </a:rPr>
              <a:t>qualité</a:t>
            </a:r>
            <a:r>
              <a:rPr lang="en-US" dirty="0">
                <a:cs typeface="Calibri"/>
              </a:rPr>
              <a:t> de vie et à </a:t>
            </a:r>
            <a:r>
              <a:rPr lang="en-US" dirty="0" err="1">
                <a:cs typeface="Calibri"/>
              </a:rPr>
              <a:t>protéger</a:t>
            </a:r>
            <a:r>
              <a:rPr lang="en-US" dirty="0">
                <a:cs typeface="Calibri"/>
              </a:rPr>
              <a:t> </a:t>
            </a:r>
            <a:r>
              <a:rPr lang="en-US" dirty="0" err="1">
                <a:cs typeface="Calibri"/>
              </a:rPr>
              <a:t>l'environnement</a:t>
            </a:r>
            <a:r>
              <a:rPr lang="en-US" dirty="0">
                <a:cs typeface="Calibri"/>
              </a:rPr>
              <a:t>. </a:t>
            </a:r>
            <a:r>
              <a:rPr lang="en-US" dirty="0" err="1">
                <a:cs typeface="Calibri"/>
              </a:rPr>
              <a:t>Ces</a:t>
            </a:r>
            <a:r>
              <a:rPr lang="en-US" dirty="0">
                <a:cs typeface="Calibri"/>
              </a:rPr>
              <a:t> </a:t>
            </a:r>
            <a:r>
              <a:rPr lang="en-US" dirty="0" err="1">
                <a:cs typeface="Calibri"/>
              </a:rPr>
              <a:t>objectifs</a:t>
            </a:r>
            <a:r>
              <a:rPr lang="en-US" dirty="0">
                <a:cs typeface="Calibri"/>
              </a:rPr>
              <a:t> </a:t>
            </a:r>
            <a:r>
              <a:rPr lang="en-US" dirty="0" err="1">
                <a:cs typeface="Calibri"/>
              </a:rPr>
              <a:t>ont</a:t>
            </a:r>
            <a:r>
              <a:rPr lang="en-US" dirty="0">
                <a:cs typeface="Calibri"/>
              </a:rPr>
              <a:t> </a:t>
            </a:r>
            <a:r>
              <a:rPr lang="en-US" dirty="0" err="1">
                <a:cs typeface="Calibri"/>
              </a:rPr>
              <a:t>été</a:t>
            </a:r>
            <a:r>
              <a:rPr lang="en-US" dirty="0">
                <a:cs typeface="Calibri"/>
              </a:rPr>
              <a:t> </a:t>
            </a:r>
            <a:r>
              <a:rPr lang="en-US" dirty="0" err="1">
                <a:cs typeface="Calibri"/>
              </a:rPr>
              <a:t>adoptés</a:t>
            </a:r>
            <a:r>
              <a:rPr lang="en-US" dirty="0">
                <a:cs typeface="Calibri"/>
              </a:rPr>
              <a:t> </a:t>
            </a:r>
            <a:r>
              <a:rPr lang="en-US" dirty="0" err="1">
                <a:cs typeface="Calibri"/>
              </a:rPr>
              <a:t>en</a:t>
            </a:r>
            <a:r>
              <a:rPr lang="en-US" dirty="0">
                <a:cs typeface="Calibri"/>
              </a:rPr>
              <a:t> 2015 et </a:t>
            </a:r>
            <a:r>
              <a:rPr lang="en-US" dirty="0" err="1">
                <a:cs typeface="Calibri"/>
              </a:rPr>
              <a:t>l'année</a:t>
            </a:r>
            <a:r>
              <a:rPr lang="en-US" dirty="0">
                <a:cs typeface="Calibri"/>
              </a:rPr>
              <a:t> 2030 a </a:t>
            </a:r>
            <a:r>
              <a:rPr lang="en-US" dirty="0" err="1">
                <a:cs typeface="Calibri"/>
              </a:rPr>
              <a:t>été</a:t>
            </a:r>
            <a:r>
              <a:rPr lang="en-US" dirty="0">
                <a:cs typeface="Calibri"/>
              </a:rPr>
              <a:t> </a:t>
            </a:r>
            <a:r>
              <a:rPr lang="en-US" dirty="0" err="1">
                <a:cs typeface="Calibri"/>
              </a:rPr>
              <a:t>fixée</a:t>
            </a:r>
            <a:r>
              <a:rPr lang="en-US" dirty="0">
                <a:cs typeface="Calibri"/>
              </a:rPr>
              <a:t> </a:t>
            </a:r>
            <a:r>
              <a:rPr lang="en-US" dirty="0" err="1">
                <a:cs typeface="Calibri"/>
              </a:rPr>
              <a:t>comme</a:t>
            </a:r>
            <a:r>
              <a:rPr lang="en-US" dirty="0">
                <a:cs typeface="Calibri"/>
              </a:rPr>
              <a:t> date </a:t>
            </a:r>
            <a:r>
              <a:rPr lang="en-US" dirty="0" err="1">
                <a:cs typeface="Calibri"/>
              </a:rPr>
              <a:t>butoir</a:t>
            </a:r>
            <a:r>
              <a:rPr lang="en-US" dirty="0">
                <a:cs typeface="Calibri"/>
              </a:rPr>
              <a:t> pour </a:t>
            </a:r>
            <a:r>
              <a:rPr lang="en-US" dirty="0" err="1">
                <a:cs typeface="Calibri"/>
              </a:rPr>
              <a:t>leur</a:t>
            </a:r>
            <a:r>
              <a:rPr lang="en-US" dirty="0">
                <a:cs typeface="Calibri"/>
              </a:rPr>
              <a:t> </a:t>
            </a:r>
            <a:r>
              <a:rPr lang="en-US" dirty="0" err="1">
                <a:cs typeface="Calibri"/>
              </a:rPr>
              <a:t>réalisation</a:t>
            </a:r>
            <a:r>
              <a:rPr lang="en-US" dirty="0">
                <a:cs typeface="Calibri"/>
              </a:rPr>
              <a:t>. Les </a:t>
            </a:r>
            <a:r>
              <a:rPr lang="en-US" dirty="0" err="1">
                <a:cs typeface="Calibri"/>
              </a:rPr>
              <a:t>objectifs</a:t>
            </a:r>
            <a:r>
              <a:rPr lang="en-US" dirty="0">
                <a:cs typeface="Calibri"/>
              </a:rPr>
              <a:t> de </a:t>
            </a:r>
            <a:r>
              <a:rPr lang="en-US" dirty="0" err="1">
                <a:cs typeface="Calibri"/>
              </a:rPr>
              <a:t>développement</a:t>
            </a:r>
            <a:r>
              <a:rPr lang="en-US" dirty="0">
                <a:cs typeface="Calibri"/>
              </a:rPr>
              <a:t> durable </a:t>
            </a:r>
            <a:r>
              <a:rPr lang="en-US" dirty="0" err="1">
                <a:cs typeface="Calibri"/>
              </a:rPr>
              <a:t>visent</a:t>
            </a:r>
            <a:r>
              <a:rPr lang="en-US" dirty="0">
                <a:cs typeface="Calibri"/>
              </a:rPr>
              <a:t> à </a:t>
            </a:r>
            <a:r>
              <a:rPr lang="en-US" dirty="0" err="1">
                <a:cs typeface="Calibri"/>
              </a:rPr>
              <a:t>s'attaquer</a:t>
            </a:r>
            <a:r>
              <a:rPr lang="en-US" dirty="0">
                <a:cs typeface="Calibri"/>
              </a:rPr>
              <a:t> à de multiples </a:t>
            </a:r>
            <a:r>
              <a:rPr lang="en-US" dirty="0" err="1">
                <a:cs typeface="Calibri"/>
              </a:rPr>
              <a:t>problèmes</a:t>
            </a:r>
            <a:r>
              <a:rPr lang="en-US" dirty="0">
                <a:cs typeface="Calibri"/>
              </a:rPr>
              <a:t>, avec des </a:t>
            </a:r>
            <a:r>
              <a:rPr lang="en-US" dirty="0" err="1">
                <a:cs typeface="Calibri"/>
              </a:rPr>
              <a:t>objectifs</a:t>
            </a:r>
            <a:r>
              <a:rPr lang="en-US" dirty="0">
                <a:cs typeface="Calibri"/>
              </a:rPr>
              <a:t> </a:t>
            </a:r>
            <a:r>
              <a:rPr lang="en-US" dirty="0" err="1">
                <a:cs typeface="Calibri"/>
              </a:rPr>
              <a:t>axés</a:t>
            </a:r>
            <a:r>
              <a:rPr lang="en-US" dirty="0">
                <a:cs typeface="Calibri"/>
              </a:rPr>
              <a:t> sur la </a:t>
            </a:r>
            <a:r>
              <a:rPr lang="en-US" dirty="0" err="1">
                <a:cs typeface="Calibri"/>
              </a:rPr>
              <a:t>pauvreté</a:t>
            </a:r>
            <a:r>
              <a:rPr lang="en-US" dirty="0">
                <a:cs typeface="Calibri"/>
              </a:rPr>
              <a:t>, la </a:t>
            </a:r>
            <a:r>
              <a:rPr lang="en-US" dirty="0" err="1">
                <a:cs typeface="Calibri"/>
              </a:rPr>
              <a:t>santé</a:t>
            </a:r>
            <a:r>
              <a:rPr lang="en-US" dirty="0">
                <a:cs typeface="Calibri"/>
              </a:rPr>
              <a:t>, </a:t>
            </a:r>
            <a:r>
              <a:rPr lang="en-US" dirty="0" err="1">
                <a:cs typeface="Calibri"/>
              </a:rPr>
              <a:t>l'égalité</a:t>
            </a:r>
            <a:r>
              <a:rPr lang="en-US" dirty="0">
                <a:cs typeface="Calibri"/>
              </a:rPr>
              <a:t> des genres, la protection de </a:t>
            </a:r>
            <a:r>
              <a:rPr lang="en-US" dirty="0" err="1">
                <a:cs typeface="Calibri"/>
              </a:rPr>
              <a:t>l'environnement</a:t>
            </a:r>
            <a:r>
              <a:rPr lang="en-US" dirty="0">
                <a:cs typeface="Calibri"/>
              </a:rPr>
              <a:t>, </a:t>
            </a:r>
            <a:r>
              <a:rPr lang="en-US" dirty="0" err="1">
                <a:cs typeface="Calibri"/>
              </a:rPr>
              <a:t>l'action</a:t>
            </a:r>
            <a:r>
              <a:rPr lang="en-US" dirty="0">
                <a:cs typeface="Calibri"/>
              </a:rPr>
              <a:t> </a:t>
            </a:r>
            <a:r>
              <a:rPr lang="en-US" dirty="0" err="1">
                <a:cs typeface="Calibri"/>
              </a:rPr>
              <a:t>climatique</a:t>
            </a:r>
            <a:r>
              <a:rPr lang="en-US" dirty="0">
                <a:cs typeface="Calibri"/>
              </a:rPr>
              <a:t>, la justice, etc. Les </a:t>
            </a:r>
            <a:r>
              <a:rPr lang="en-US" dirty="0" err="1">
                <a:cs typeface="Calibri"/>
              </a:rPr>
              <a:t>objectifs</a:t>
            </a:r>
            <a:r>
              <a:rPr lang="en-US" dirty="0">
                <a:cs typeface="Calibri"/>
              </a:rPr>
              <a:t> </a:t>
            </a:r>
            <a:r>
              <a:rPr lang="en-US" dirty="0" err="1">
                <a:cs typeface="Calibri"/>
              </a:rPr>
              <a:t>sont</a:t>
            </a:r>
            <a:r>
              <a:rPr lang="en-US" dirty="0">
                <a:cs typeface="Calibri"/>
              </a:rPr>
              <a:t> </a:t>
            </a:r>
            <a:r>
              <a:rPr lang="en-US" dirty="0" err="1">
                <a:cs typeface="Calibri"/>
              </a:rPr>
              <a:t>conçus</a:t>
            </a:r>
            <a:r>
              <a:rPr lang="en-US" dirty="0">
                <a:cs typeface="Calibri"/>
              </a:rPr>
              <a:t> pour </a:t>
            </a:r>
            <a:r>
              <a:rPr lang="en-US" dirty="0" err="1">
                <a:cs typeface="Calibri"/>
              </a:rPr>
              <a:t>être</a:t>
            </a:r>
            <a:r>
              <a:rPr lang="en-US" dirty="0">
                <a:cs typeface="Calibri"/>
              </a:rPr>
              <a:t> </a:t>
            </a:r>
            <a:r>
              <a:rPr lang="en-US" dirty="0" err="1">
                <a:cs typeface="Calibri"/>
              </a:rPr>
              <a:t>envisagés</a:t>
            </a:r>
            <a:r>
              <a:rPr lang="en-US" dirty="0">
                <a:cs typeface="Calibri"/>
              </a:rPr>
              <a:t> ensemble </a:t>
            </a:r>
            <a:r>
              <a:rPr lang="en-US" dirty="0" err="1">
                <a:cs typeface="Calibri"/>
              </a:rPr>
              <a:t>plutôt</a:t>
            </a:r>
            <a:r>
              <a:rPr lang="en-US" dirty="0">
                <a:cs typeface="Calibri"/>
              </a:rPr>
              <a:t> </a:t>
            </a:r>
            <a:r>
              <a:rPr lang="en-US" dirty="0" err="1">
                <a:cs typeface="Calibri"/>
              </a:rPr>
              <a:t>qu'isolément</a:t>
            </a:r>
            <a:r>
              <a:rPr lang="en-US" dirty="0">
                <a:cs typeface="Calibri"/>
              </a:rPr>
              <a:t> et il </a:t>
            </a:r>
            <a:r>
              <a:rPr lang="en-US" dirty="0" err="1">
                <a:cs typeface="Calibri"/>
              </a:rPr>
              <a:t>existe</a:t>
            </a:r>
            <a:r>
              <a:rPr lang="en-US" dirty="0">
                <a:cs typeface="Calibri"/>
              </a:rPr>
              <a:t> de </a:t>
            </a:r>
            <a:r>
              <a:rPr lang="en-US" dirty="0" err="1">
                <a:cs typeface="Calibri"/>
              </a:rPr>
              <a:t>nombreux</a:t>
            </a:r>
            <a:r>
              <a:rPr lang="en-US" dirty="0">
                <a:cs typeface="Calibri"/>
              </a:rPr>
              <a:t> liens entre les </a:t>
            </a:r>
            <a:r>
              <a:rPr lang="en-US" dirty="0" err="1">
                <a:cs typeface="Calibri"/>
              </a:rPr>
              <a:t>différents</a:t>
            </a:r>
            <a:r>
              <a:rPr lang="en-US" dirty="0">
                <a:cs typeface="Calibri"/>
              </a:rPr>
              <a:t> </a:t>
            </a:r>
            <a:r>
              <a:rPr lang="en-US" dirty="0" err="1">
                <a:cs typeface="Calibri"/>
              </a:rPr>
              <a:t>objectifs</a:t>
            </a:r>
            <a:r>
              <a:rPr lang="en-US" dirty="0">
                <a:cs typeface="Calibri"/>
              </a:rPr>
              <a:t> (que nous </a:t>
            </a:r>
            <a:r>
              <a:rPr lang="en-US" dirty="0" err="1">
                <a:cs typeface="Calibri"/>
              </a:rPr>
              <a:t>aborderons</a:t>
            </a:r>
            <a:r>
              <a:rPr lang="en-US" dirty="0">
                <a:cs typeface="Calibri"/>
              </a:rPr>
              <a:t> dans les diapositives </a:t>
            </a:r>
            <a:r>
              <a:rPr lang="en-US" dirty="0" err="1">
                <a:cs typeface="Calibri"/>
              </a:rPr>
              <a:t>suivantes</a:t>
            </a:r>
            <a:r>
              <a:rPr lang="en-US" dirty="0">
                <a:cs typeface="Calibri"/>
              </a:rPr>
              <a:t>). Nous </a:t>
            </a:r>
            <a:r>
              <a:rPr lang="en-US" dirty="0" err="1">
                <a:cs typeface="Calibri"/>
              </a:rPr>
              <a:t>examinerons</a:t>
            </a:r>
            <a:r>
              <a:rPr lang="en-US" dirty="0">
                <a:cs typeface="Calibri"/>
              </a:rPr>
              <a:t> </a:t>
            </a:r>
            <a:r>
              <a:rPr lang="en-US" dirty="0" err="1">
                <a:cs typeface="Calibri"/>
              </a:rPr>
              <a:t>également</a:t>
            </a:r>
            <a:r>
              <a:rPr lang="en-US" dirty="0">
                <a:cs typeface="Calibri"/>
              </a:rPr>
              <a:t> les </a:t>
            </a:r>
            <a:r>
              <a:rPr lang="en-US" dirty="0" err="1">
                <a:cs typeface="Calibri"/>
              </a:rPr>
              <a:t>progrès</a:t>
            </a:r>
            <a:r>
              <a:rPr lang="en-US" dirty="0">
                <a:cs typeface="Calibri"/>
              </a:rPr>
              <a:t> </a:t>
            </a:r>
            <a:r>
              <a:rPr lang="en-US" dirty="0" err="1">
                <a:cs typeface="Calibri"/>
              </a:rPr>
              <a:t>réalisés</a:t>
            </a:r>
            <a:r>
              <a:rPr lang="en-US" dirty="0">
                <a:cs typeface="Calibri"/>
              </a:rPr>
              <a:t> au </a:t>
            </a:r>
            <a:r>
              <a:rPr lang="en-US" dirty="0" err="1">
                <a:cs typeface="Calibri"/>
              </a:rPr>
              <a:t>niveau</a:t>
            </a:r>
            <a:r>
              <a:rPr lang="en-US" dirty="0">
                <a:cs typeface="Calibri"/>
              </a:rPr>
              <a:t> </a:t>
            </a:r>
            <a:r>
              <a:rPr lang="en-US" dirty="0" err="1">
                <a:cs typeface="Calibri"/>
              </a:rPr>
              <a:t>mondial</a:t>
            </a:r>
            <a:r>
              <a:rPr lang="en-US" dirty="0">
                <a:cs typeface="Calibri"/>
              </a:rPr>
              <a:t> et </a:t>
            </a:r>
            <a:r>
              <a:rPr lang="en-US" dirty="0" err="1">
                <a:cs typeface="Calibri"/>
              </a:rPr>
              <a:t>verrons</a:t>
            </a:r>
            <a:r>
              <a:rPr lang="en-US" dirty="0">
                <a:cs typeface="Calibri"/>
              </a:rPr>
              <a:t> </a:t>
            </a:r>
            <a:r>
              <a:rPr lang="en-US" dirty="0" err="1">
                <a:cs typeface="Calibri"/>
              </a:rPr>
              <a:t>qu'il</a:t>
            </a:r>
            <a:r>
              <a:rPr lang="en-US" dirty="0">
                <a:cs typeface="Calibri"/>
              </a:rPr>
              <a:t> </a:t>
            </a:r>
            <a:r>
              <a:rPr lang="en-US" dirty="0" err="1">
                <a:cs typeface="Calibri"/>
              </a:rPr>
              <a:t>est</a:t>
            </a:r>
            <a:r>
              <a:rPr lang="en-US" dirty="0">
                <a:cs typeface="Calibri"/>
              </a:rPr>
              <a:t> </a:t>
            </a:r>
            <a:r>
              <a:rPr lang="en-US" dirty="0" err="1">
                <a:cs typeface="Calibri"/>
              </a:rPr>
              <a:t>essentiel</a:t>
            </a:r>
            <a:r>
              <a:rPr lang="en-US" dirty="0">
                <a:cs typeface="Calibri"/>
              </a:rPr>
              <a:t> </a:t>
            </a:r>
            <a:r>
              <a:rPr lang="en-US" dirty="0" err="1">
                <a:cs typeface="Calibri"/>
              </a:rPr>
              <a:t>d'intégrer</a:t>
            </a:r>
            <a:r>
              <a:rPr lang="en-US" dirty="0">
                <a:cs typeface="Calibri"/>
              </a:rPr>
              <a:t> </a:t>
            </a:r>
            <a:r>
              <a:rPr lang="en-US" dirty="0" err="1">
                <a:cs typeface="Calibri"/>
              </a:rPr>
              <a:t>ces</a:t>
            </a:r>
            <a:r>
              <a:rPr lang="en-US" dirty="0">
                <a:cs typeface="Calibri"/>
              </a:rPr>
              <a:t> </a:t>
            </a:r>
            <a:r>
              <a:rPr lang="en-US" dirty="0" err="1">
                <a:cs typeface="Calibri"/>
              </a:rPr>
              <a:t>objectifs</a:t>
            </a:r>
            <a:r>
              <a:rPr lang="en-US" dirty="0">
                <a:cs typeface="Calibri"/>
              </a:rPr>
              <a:t> dans la planification et la </a:t>
            </a:r>
            <a:r>
              <a:rPr lang="en-US" dirty="0" err="1">
                <a:cs typeface="Calibri"/>
              </a:rPr>
              <a:t>modélisation</a:t>
            </a:r>
            <a:r>
              <a:rPr lang="en-US" dirty="0">
                <a:cs typeface="Calibri"/>
              </a:rPr>
              <a:t> </a:t>
            </a:r>
            <a:r>
              <a:rPr lang="en-US" dirty="0" err="1">
                <a:cs typeface="Calibri"/>
              </a:rPr>
              <a:t>nationales</a:t>
            </a:r>
            <a:r>
              <a:rPr lang="en-US" dirty="0">
                <a:cs typeface="Calibri"/>
              </a:rPr>
              <a:t>.</a:t>
            </a: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737154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a:rPr>
              <a:t>L'objectif</a:t>
            </a:r>
            <a:r>
              <a:rPr lang="en-US" dirty="0">
                <a:cs typeface="Calibri"/>
              </a:rPr>
              <a:t> de </a:t>
            </a:r>
            <a:r>
              <a:rPr lang="en-US" dirty="0" err="1">
                <a:cs typeface="Calibri"/>
              </a:rPr>
              <a:t>développement</a:t>
            </a:r>
            <a:r>
              <a:rPr lang="en-US" dirty="0">
                <a:cs typeface="Calibri"/>
              </a:rPr>
              <a:t> durable n° 7 (</a:t>
            </a:r>
            <a:r>
              <a:rPr lang="en-US" dirty="0" err="1">
                <a:cs typeface="Calibri"/>
              </a:rPr>
              <a:t>ou</a:t>
            </a:r>
            <a:r>
              <a:rPr lang="en-US" dirty="0">
                <a:cs typeface="Calibri"/>
              </a:rPr>
              <a:t> ODD7 </a:t>
            </a:r>
            <a:r>
              <a:rPr lang="en-US" dirty="0" err="1">
                <a:cs typeface="Calibri"/>
              </a:rPr>
              <a:t>en</a:t>
            </a:r>
            <a:r>
              <a:rPr lang="en-US" dirty="0">
                <a:cs typeface="Calibri"/>
              </a:rPr>
              <a:t> </a:t>
            </a:r>
            <a:r>
              <a:rPr lang="en-US" dirty="0" err="1">
                <a:cs typeface="Calibri"/>
              </a:rPr>
              <a:t>abrégé</a:t>
            </a:r>
            <a:r>
              <a:rPr lang="en-US" dirty="0">
                <a:cs typeface="Calibri"/>
              </a:rPr>
              <a:t>) se </a:t>
            </a:r>
            <a:r>
              <a:rPr lang="en-US" dirty="0" err="1">
                <a:cs typeface="Calibri"/>
              </a:rPr>
              <a:t>concentre</a:t>
            </a:r>
            <a:r>
              <a:rPr lang="en-US" dirty="0">
                <a:cs typeface="Calibri"/>
              </a:rPr>
              <a:t> </a:t>
            </a:r>
            <a:r>
              <a:rPr lang="en-US" dirty="0" err="1">
                <a:cs typeface="Calibri"/>
              </a:rPr>
              <a:t>spécifiquement</a:t>
            </a:r>
            <a:r>
              <a:rPr lang="en-US" dirty="0">
                <a:cs typeface="Calibri"/>
              </a:rPr>
              <a:t> sur le </a:t>
            </a:r>
            <a:r>
              <a:rPr lang="en-US" dirty="0" err="1">
                <a:cs typeface="Calibri"/>
              </a:rPr>
              <a:t>secteur</a:t>
            </a:r>
            <a:r>
              <a:rPr lang="en-US" dirty="0">
                <a:cs typeface="Calibri"/>
              </a:rPr>
              <a:t> de </a:t>
            </a:r>
            <a:r>
              <a:rPr lang="en-US" dirty="0" err="1">
                <a:cs typeface="Calibri"/>
              </a:rPr>
              <a:t>l'énergie</a:t>
            </a:r>
            <a:r>
              <a:rPr lang="en-US" dirty="0">
                <a:cs typeface="Calibri"/>
              </a:rPr>
              <a:t>. Le premier </a:t>
            </a:r>
            <a:r>
              <a:rPr lang="en-US" dirty="0" err="1">
                <a:cs typeface="Calibri"/>
              </a:rPr>
              <a:t>objectif</a:t>
            </a:r>
            <a:r>
              <a:rPr lang="en-US" dirty="0">
                <a:cs typeface="Calibri"/>
              </a:rPr>
              <a:t> </a:t>
            </a:r>
            <a:r>
              <a:rPr lang="en-US" dirty="0" err="1">
                <a:cs typeface="Calibri"/>
              </a:rPr>
              <a:t>fixé</a:t>
            </a:r>
            <a:r>
              <a:rPr lang="en-US" dirty="0">
                <a:cs typeface="Calibri"/>
              </a:rPr>
              <a:t> dans l'ODD7 </a:t>
            </a:r>
            <a:r>
              <a:rPr lang="en-US" dirty="0" err="1">
                <a:cs typeface="Calibri"/>
              </a:rPr>
              <a:t>est</a:t>
            </a:r>
            <a:r>
              <a:rPr lang="en-US" dirty="0">
                <a:cs typeface="Calibri"/>
              </a:rPr>
              <a:t> </a:t>
            </a:r>
            <a:r>
              <a:rPr lang="en-US" dirty="0" err="1">
                <a:cs typeface="Calibri"/>
              </a:rPr>
              <a:t>l'accès</a:t>
            </a:r>
            <a:r>
              <a:rPr lang="en-US" dirty="0">
                <a:cs typeface="Calibri"/>
              </a:rPr>
              <a:t> </a:t>
            </a:r>
            <a:r>
              <a:rPr lang="en-US" dirty="0" err="1">
                <a:cs typeface="Calibri"/>
              </a:rPr>
              <a:t>universel</a:t>
            </a:r>
            <a:r>
              <a:rPr lang="en-US" dirty="0">
                <a:cs typeface="Calibri"/>
              </a:rPr>
              <a:t> à des services </a:t>
            </a:r>
            <a:r>
              <a:rPr lang="en-US" dirty="0" err="1">
                <a:cs typeface="Calibri"/>
              </a:rPr>
              <a:t>énergétiques</a:t>
            </a:r>
            <a:r>
              <a:rPr lang="en-US" dirty="0">
                <a:cs typeface="Calibri"/>
              </a:rPr>
              <a:t> </a:t>
            </a:r>
            <a:r>
              <a:rPr lang="en-US" dirty="0" err="1">
                <a:cs typeface="Calibri"/>
              </a:rPr>
              <a:t>abordables</a:t>
            </a:r>
            <a:r>
              <a:rPr lang="en-US" dirty="0">
                <a:cs typeface="Calibri"/>
              </a:rPr>
              <a:t>, </a:t>
            </a:r>
            <a:r>
              <a:rPr lang="en-US" dirty="0" err="1">
                <a:cs typeface="Calibri"/>
              </a:rPr>
              <a:t>fiables</a:t>
            </a:r>
            <a:r>
              <a:rPr lang="en-US" dirty="0">
                <a:cs typeface="Calibri"/>
              </a:rPr>
              <a:t> et </a:t>
            </a:r>
            <a:r>
              <a:rPr lang="en-US" dirty="0" err="1">
                <a:cs typeface="Calibri"/>
              </a:rPr>
              <a:t>modernes</a:t>
            </a:r>
            <a:r>
              <a:rPr lang="en-US" dirty="0">
                <a:cs typeface="Calibri"/>
              </a:rPr>
              <a:t>. </a:t>
            </a:r>
            <a:r>
              <a:rPr lang="en-US" dirty="0" err="1">
                <a:cs typeface="Calibri"/>
              </a:rPr>
              <a:t>Cela</a:t>
            </a:r>
            <a:r>
              <a:rPr lang="en-US" dirty="0">
                <a:cs typeface="Calibri"/>
              </a:rPr>
              <a:t> </a:t>
            </a:r>
            <a:r>
              <a:rPr lang="en-US" dirty="0" err="1">
                <a:cs typeface="Calibri"/>
              </a:rPr>
              <a:t>comprend</a:t>
            </a:r>
            <a:r>
              <a:rPr lang="en-US" dirty="0">
                <a:cs typeface="Calibri"/>
              </a:rPr>
              <a:t> </a:t>
            </a:r>
            <a:r>
              <a:rPr lang="en-US" dirty="0" err="1">
                <a:cs typeface="Calibri"/>
              </a:rPr>
              <a:t>l'accès</a:t>
            </a:r>
            <a:r>
              <a:rPr lang="en-US" dirty="0">
                <a:cs typeface="Calibri"/>
              </a:rPr>
              <a:t> à </a:t>
            </a:r>
            <a:r>
              <a:rPr lang="en-US" dirty="0" err="1">
                <a:cs typeface="Calibri"/>
              </a:rPr>
              <a:t>l'électricité</a:t>
            </a:r>
            <a:r>
              <a:rPr lang="en-US" dirty="0">
                <a:cs typeface="Calibri"/>
              </a:rPr>
              <a:t> et à la </a:t>
            </a:r>
            <a:r>
              <a:rPr lang="en-US" dirty="0" err="1">
                <a:cs typeface="Calibri"/>
              </a:rPr>
              <a:t>cuisson</a:t>
            </a:r>
            <a:r>
              <a:rPr lang="en-US" dirty="0">
                <a:cs typeface="Calibri"/>
              </a:rPr>
              <a:t> propre (“clean cooking”). </a:t>
            </a:r>
            <a:r>
              <a:rPr lang="en-US" dirty="0" err="1">
                <a:cs typeface="Calibri"/>
              </a:rPr>
              <a:t>Deuxièmement</a:t>
            </a:r>
            <a:r>
              <a:rPr lang="en-US" dirty="0">
                <a:cs typeface="Calibri"/>
              </a:rPr>
              <a:t>, l'ODD7 </a:t>
            </a:r>
            <a:r>
              <a:rPr lang="en-US" dirty="0" err="1">
                <a:cs typeface="Calibri"/>
              </a:rPr>
              <a:t>appelle</a:t>
            </a:r>
            <a:r>
              <a:rPr lang="en-US" dirty="0">
                <a:cs typeface="Calibri"/>
              </a:rPr>
              <a:t> à </a:t>
            </a:r>
            <a:r>
              <a:rPr lang="en-US" dirty="0" err="1">
                <a:cs typeface="Calibri"/>
              </a:rPr>
              <a:t>une</a:t>
            </a:r>
            <a:r>
              <a:rPr lang="en-US" dirty="0">
                <a:cs typeface="Calibri"/>
              </a:rPr>
              <a:t> augmentation </a:t>
            </a:r>
            <a:r>
              <a:rPr lang="en-US" dirty="0" err="1">
                <a:cs typeface="Calibri"/>
              </a:rPr>
              <a:t>substantielle</a:t>
            </a:r>
            <a:r>
              <a:rPr lang="en-US" dirty="0">
                <a:cs typeface="Calibri"/>
              </a:rPr>
              <a:t> de la part des </a:t>
            </a:r>
            <a:r>
              <a:rPr lang="en-US" dirty="0" err="1">
                <a:cs typeface="Calibri"/>
              </a:rPr>
              <a:t>énergies</a:t>
            </a:r>
            <a:r>
              <a:rPr lang="en-US" dirty="0">
                <a:cs typeface="Calibri"/>
              </a:rPr>
              <a:t> </a:t>
            </a:r>
            <a:r>
              <a:rPr lang="en-US" dirty="0" err="1">
                <a:cs typeface="Calibri"/>
              </a:rPr>
              <a:t>renouvelables</a:t>
            </a:r>
            <a:r>
              <a:rPr lang="en-US" dirty="0">
                <a:cs typeface="Calibri"/>
              </a:rPr>
              <a:t> </a:t>
            </a:r>
            <a:r>
              <a:rPr lang="en-US" dirty="0" err="1">
                <a:cs typeface="Calibri"/>
              </a:rPr>
              <a:t>afin</a:t>
            </a:r>
            <a:r>
              <a:rPr lang="en-US" dirty="0">
                <a:cs typeface="Calibri"/>
              </a:rPr>
              <a:t> de </a:t>
            </a:r>
            <a:r>
              <a:rPr lang="en-US" dirty="0" err="1">
                <a:cs typeface="Calibri"/>
              </a:rPr>
              <a:t>réduire</a:t>
            </a:r>
            <a:r>
              <a:rPr lang="en-US" dirty="0">
                <a:cs typeface="Calibri"/>
              </a:rPr>
              <a:t> les </a:t>
            </a:r>
            <a:r>
              <a:rPr lang="en-US" dirty="0" err="1">
                <a:cs typeface="Calibri"/>
              </a:rPr>
              <a:t>émissions</a:t>
            </a:r>
            <a:r>
              <a:rPr lang="en-US" dirty="0">
                <a:cs typeface="Calibri"/>
              </a:rPr>
              <a:t> de </a:t>
            </a:r>
            <a:r>
              <a:rPr lang="en-US" dirty="0" err="1">
                <a:cs typeface="Calibri"/>
              </a:rPr>
              <a:t>gaz</a:t>
            </a:r>
            <a:r>
              <a:rPr lang="en-US" dirty="0">
                <a:cs typeface="Calibri"/>
              </a:rPr>
              <a:t> à </a:t>
            </a:r>
            <a:r>
              <a:rPr lang="en-US" dirty="0" err="1">
                <a:cs typeface="Calibri"/>
              </a:rPr>
              <a:t>effet</a:t>
            </a:r>
            <a:r>
              <a:rPr lang="en-US" dirty="0">
                <a:cs typeface="Calibri"/>
              </a:rPr>
              <a:t> de serre et </a:t>
            </a:r>
            <a:r>
              <a:rPr lang="en-US" dirty="0" err="1">
                <a:cs typeface="Calibri"/>
              </a:rPr>
              <a:t>d'accroître</a:t>
            </a:r>
            <a:r>
              <a:rPr lang="en-US" dirty="0">
                <a:cs typeface="Calibri"/>
              </a:rPr>
              <a:t> le </a:t>
            </a:r>
            <a:r>
              <a:rPr lang="en-US" dirty="0" err="1">
                <a:cs typeface="Calibri"/>
              </a:rPr>
              <a:t>développement</a:t>
            </a:r>
            <a:r>
              <a:rPr lang="en-US" dirty="0">
                <a:cs typeface="Calibri"/>
              </a:rPr>
              <a:t> durable de </a:t>
            </a:r>
            <a:r>
              <a:rPr lang="en-US" dirty="0" err="1">
                <a:cs typeface="Calibri"/>
              </a:rPr>
              <a:t>l'approvisionnement</a:t>
            </a:r>
            <a:r>
              <a:rPr lang="en-US" dirty="0">
                <a:cs typeface="Calibri"/>
              </a:rPr>
              <a:t> </a:t>
            </a:r>
            <a:r>
              <a:rPr lang="en-US" dirty="0" err="1">
                <a:cs typeface="Calibri"/>
              </a:rPr>
              <a:t>énergétique</a:t>
            </a:r>
            <a:r>
              <a:rPr lang="en-US" dirty="0">
                <a:cs typeface="Calibri"/>
              </a:rPr>
              <a:t>. </a:t>
            </a:r>
            <a:r>
              <a:rPr lang="en-US" dirty="0" err="1">
                <a:cs typeface="Calibri"/>
              </a:rPr>
              <a:t>L'efficacité</a:t>
            </a:r>
            <a:r>
              <a:rPr lang="en-US" dirty="0">
                <a:cs typeface="Calibri"/>
              </a:rPr>
              <a:t> </a:t>
            </a:r>
            <a:r>
              <a:rPr lang="en-US" dirty="0" err="1">
                <a:cs typeface="Calibri"/>
              </a:rPr>
              <a:t>énergétique</a:t>
            </a:r>
            <a:r>
              <a:rPr lang="en-US" dirty="0">
                <a:cs typeface="Calibri"/>
              </a:rPr>
              <a:t> </a:t>
            </a:r>
            <a:r>
              <a:rPr lang="en-US" dirty="0" err="1">
                <a:cs typeface="Calibri"/>
              </a:rPr>
              <a:t>est</a:t>
            </a:r>
            <a:r>
              <a:rPr lang="en-US" dirty="0">
                <a:cs typeface="Calibri"/>
              </a:rPr>
              <a:t> un </a:t>
            </a:r>
            <a:r>
              <a:rPr lang="en-US" dirty="0" err="1">
                <a:cs typeface="Calibri"/>
              </a:rPr>
              <a:t>autre</a:t>
            </a:r>
            <a:r>
              <a:rPr lang="en-US" dirty="0">
                <a:cs typeface="Calibri"/>
              </a:rPr>
              <a:t> </a:t>
            </a:r>
            <a:r>
              <a:rPr lang="en-US" dirty="0" err="1">
                <a:cs typeface="Calibri"/>
              </a:rPr>
              <a:t>élément</a:t>
            </a:r>
            <a:r>
              <a:rPr lang="en-US" dirty="0">
                <a:cs typeface="Calibri"/>
              </a:rPr>
              <a:t> important du </a:t>
            </a:r>
            <a:r>
              <a:rPr lang="en-US" dirty="0" err="1">
                <a:cs typeface="Calibri"/>
              </a:rPr>
              <a:t>développement</a:t>
            </a:r>
            <a:r>
              <a:rPr lang="en-US" dirty="0">
                <a:cs typeface="Calibri"/>
              </a:rPr>
              <a:t> durable du </a:t>
            </a:r>
            <a:r>
              <a:rPr lang="en-US" dirty="0" err="1">
                <a:cs typeface="Calibri"/>
              </a:rPr>
              <a:t>secteur</a:t>
            </a:r>
            <a:r>
              <a:rPr lang="en-US" dirty="0">
                <a:cs typeface="Calibri"/>
              </a:rPr>
              <a:t> de </a:t>
            </a:r>
            <a:r>
              <a:rPr lang="en-US" dirty="0" err="1">
                <a:cs typeface="Calibri"/>
              </a:rPr>
              <a:t>l'énergie</a:t>
            </a:r>
            <a:r>
              <a:rPr lang="en-US" dirty="0">
                <a:cs typeface="Calibri"/>
              </a:rPr>
              <a:t>. </a:t>
            </a:r>
            <a:r>
              <a:rPr lang="en-US" dirty="0" err="1">
                <a:cs typeface="Calibri"/>
              </a:rPr>
              <a:t>C'est</a:t>
            </a:r>
            <a:r>
              <a:rPr lang="en-US" dirty="0">
                <a:cs typeface="Calibri"/>
              </a:rPr>
              <a:t> </a:t>
            </a:r>
            <a:r>
              <a:rPr lang="en-US" dirty="0" err="1">
                <a:cs typeface="Calibri"/>
              </a:rPr>
              <a:t>pourquoi</a:t>
            </a:r>
            <a:r>
              <a:rPr lang="en-US" dirty="0">
                <a:cs typeface="Calibri"/>
              </a:rPr>
              <a:t> l'ODD7 vise à doubler le </a:t>
            </a:r>
            <a:r>
              <a:rPr lang="en-US" dirty="0" err="1">
                <a:cs typeface="Calibri"/>
              </a:rPr>
              <a:t>taux</a:t>
            </a:r>
            <a:r>
              <a:rPr lang="en-US" dirty="0">
                <a:cs typeface="Calibri"/>
              </a:rPr>
              <a:t> </a:t>
            </a:r>
            <a:r>
              <a:rPr lang="en-US" dirty="0" err="1">
                <a:cs typeface="Calibri"/>
              </a:rPr>
              <a:t>d'amélioration</a:t>
            </a:r>
            <a:r>
              <a:rPr lang="en-US" dirty="0">
                <a:cs typeface="Calibri"/>
              </a:rPr>
              <a:t> de </a:t>
            </a:r>
            <a:r>
              <a:rPr lang="en-US" dirty="0" err="1">
                <a:cs typeface="Calibri"/>
              </a:rPr>
              <a:t>l'efficacité</a:t>
            </a:r>
            <a:r>
              <a:rPr lang="en-US" dirty="0">
                <a:cs typeface="Calibri"/>
              </a:rPr>
              <a:t> </a:t>
            </a:r>
            <a:r>
              <a:rPr lang="en-US" dirty="0" err="1">
                <a:cs typeface="Calibri"/>
              </a:rPr>
              <a:t>énergétique</a:t>
            </a:r>
            <a:r>
              <a:rPr lang="en-US" dirty="0">
                <a:cs typeface="Calibri"/>
              </a:rPr>
              <a:t> au </a:t>
            </a:r>
            <a:r>
              <a:rPr lang="en-US" dirty="0" err="1">
                <a:cs typeface="Calibri"/>
              </a:rPr>
              <a:t>niveau</a:t>
            </a:r>
            <a:r>
              <a:rPr lang="en-US" dirty="0">
                <a:cs typeface="Calibri"/>
              </a:rPr>
              <a:t> </a:t>
            </a:r>
            <a:r>
              <a:rPr lang="en-US" dirty="0" err="1">
                <a:cs typeface="Calibri"/>
              </a:rPr>
              <a:t>mondial</a:t>
            </a:r>
            <a:r>
              <a:rPr lang="en-US" dirty="0">
                <a:cs typeface="Calibri"/>
              </a:rPr>
              <a:t>. En </a:t>
            </a:r>
            <a:r>
              <a:rPr lang="en-US" dirty="0" err="1">
                <a:cs typeface="Calibri"/>
              </a:rPr>
              <a:t>outre</a:t>
            </a:r>
            <a:r>
              <a:rPr lang="en-US" dirty="0">
                <a:cs typeface="Calibri"/>
              </a:rPr>
              <a:t>, </a:t>
            </a:r>
            <a:r>
              <a:rPr lang="en-US" dirty="0" err="1">
                <a:cs typeface="Calibri"/>
              </a:rPr>
              <a:t>cet</a:t>
            </a:r>
            <a:r>
              <a:rPr lang="en-US" dirty="0">
                <a:cs typeface="Calibri"/>
              </a:rPr>
              <a:t> ODD vise à </a:t>
            </a:r>
            <a:r>
              <a:rPr lang="en-US" dirty="0" err="1">
                <a:cs typeface="Calibri"/>
              </a:rPr>
              <a:t>améliorer</a:t>
            </a:r>
            <a:r>
              <a:rPr lang="en-US" dirty="0">
                <a:cs typeface="Calibri"/>
              </a:rPr>
              <a:t> la </a:t>
            </a:r>
            <a:r>
              <a:rPr lang="en-US" dirty="0" err="1">
                <a:cs typeface="Calibri"/>
              </a:rPr>
              <a:t>coopération</a:t>
            </a:r>
            <a:r>
              <a:rPr lang="en-US" dirty="0">
                <a:cs typeface="Calibri"/>
              </a:rPr>
              <a:t> </a:t>
            </a:r>
            <a:r>
              <a:rPr lang="en-US" dirty="0" err="1">
                <a:cs typeface="Calibri"/>
              </a:rPr>
              <a:t>afin</a:t>
            </a:r>
            <a:r>
              <a:rPr lang="en-US" dirty="0">
                <a:cs typeface="Calibri"/>
              </a:rPr>
              <a:t> </a:t>
            </a:r>
            <a:r>
              <a:rPr lang="en-US" dirty="0" err="1">
                <a:cs typeface="Calibri"/>
              </a:rPr>
              <a:t>d'accroître</a:t>
            </a:r>
            <a:r>
              <a:rPr lang="en-US" dirty="0">
                <a:cs typeface="Calibri"/>
              </a:rPr>
              <a:t> </a:t>
            </a:r>
            <a:r>
              <a:rPr lang="en-US" dirty="0" err="1">
                <a:cs typeface="Calibri"/>
              </a:rPr>
              <a:t>l'accès</a:t>
            </a:r>
            <a:r>
              <a:rPr lang="en-US" dirty="0">
                <a:cs typeface="Calibri"/>
              </a:rPr>
              <a:t> à la recherche et aux technologies </a:t>
            </a:r>
            <a:r>
              <a:rPr lang="en-US" dirty="0" err="1">
                <a:cs typeface="Calibri"/>
              </a:rPr>
              <a:t>en</a:t>
            </a:r>
            <a:r>
              <a:rPr lang="en-US" dirty="0">
                <a:cs typeface="Calibri"/>
              </a:rPr>
              <a:t> matière </a:t>
            </a:r>
            <a:r>
              <a:rPr lang="en-US" dirty="0" err="1">
                <a:cs typeface="Calibri"/>
              </a:rPr>
              <a:t>d'énergie</a:t>
            </a:r>
            <a:r>
              <a:rPr lang="en-US" dirty="0">
                <a:cs typeface="Calibri"/>
              </a:rPr>
              <a:t> propre et de </a:t>
            </a:r>
            <a:r>
              <a:rPr lang="en-US" dirty="0" err="1">
                <a:cs typeface="Calibri"/>
              </a:rPr>
              <a:t>favoriser</a:t>
            </a:r>
            <a:r>
              <a:rPr lang="en-US" dirty="0">
                <a:cs typeface="Calibri"/>
              </a:rPr>
              <a:t> les </a:t>
            </a:r>
            <a:r>
              <a:rPr lang="en-US" dirty="0" err="1">
                <a:cs typeface="Calibri"/>
              </a:rPr>
              <a:t>investissements</a:t>
            </a:r>
            <a:r>
              <a:rPr lang="en-US" dirty="0">
                <a:cs typeface="Calibri"/>
              </a:rPr>
              <a:t>, </a:t>
            </a:r>
            <a:r>
              <a:rPr lang="en-US" dirty="0" err="1">
                <a:cs typeface="Calibri"/>
              </a:rPr>
              <a:t>ainsi</a:t>
            </a:r>
            <a:r>
              <a:rPr lang="en-US" dirty="0">
                <a:cs typeface="Calibri"/>
              </a:rPr>
              <a:t> </a:t>
            </a:r>
            <a:r>
              <a:rPr lang="en-US" dirty="0" err="1">
                <a:cs typeface="Calibri"/>
              </a:rPr>
              <a:t>qu'à</a:t>
            </a:r>
            <a:r>
              <a:rPr lang="en-US" dirty="0">
                <a:cs typeface="Calibri"/>
              </a:rPr>
              <a:t> </a:t>
            </a:r>
            <a:r>
              <a:rPr lang="en-US" dirty="0" err="1">
                <a:cs typeface="Calibri"/>
              </a:rPr>
              <a:t>développer</a:t>
            </a:r>
            <a:r>
              <a:rPr lang="en-US" dirty="0">
                <a:cs typeface="Calibri"/>
              </a:rPr>
              <a:t> et à </a:t>
            </a:r>
            <a:r>
              <a:rPr lang="en-US" dirty="0" err="1">
                <a:cs typeface="Calibri"/>
              </a:rPr>
              <a:t>améliorer</a:t>
            </a:r>
            <a:r>
              <a:rPr lang="en-US" dirty="0">
                <a:cs typeface="Calibri"/>
              </a:rPr>
              <a:t> les infrastructures </a:t>
            </a:r>
            <a:r>
              <a:rPr lang="en-US" dirty="0" err="1">
                <a:cs typeface="Calibri"/>
              </a:rPr>
              <a:t>énergétiques</a:t>
            </a:r>
            <a:r>
              <a:rPr lang="en-US" dirty="0">
                <a:cs typeface="Calibri"/>
              </a:rPr>
              <a:t> </a:t>
            </a:r>
            <a:r>
              <a:rPr lang="en-US" dirty="0" err="1">
                <a:cs typeface="Calibri"/>
              </a:rPr>
              <a:t>modernes</a:t>
            </a:r>
            <a:r>
              <a:rPr lang="en-US" dirty="0">
                <a:cs typeface="Calibri"/>
              </a:rPr>
              <a:t> dans les pays </a:t>
            </a:r>
            <a:r>
              <a:rPr lang="en-US" dirty="0" err="1">
                <a:cs typeface="Calibri"/>
              </a:rPr>
              <a:t>en</a:t>
            </a:r>
            <a:r>
              <a:rPr lang="en-US" dirty="0">
                <a:cs typeface="Calibri"/>
              </a:rPr>
              <a:t> </a:t>
            </a:r>
            <a:r>
              <a:rPr lang="en-US" dirty="0" err="1">
                <a:cs typeface="Calibri"/>
              </a:rPr>
              <a:t>voie</a:t>
            </a:r>
            <a:r>
              <a:rPr lang="en-US" dirty="0">
                <a:cs typeface="Calibri"/>
              </a:rPr>
              <a:t> de </a:t>
            </a:r>
            <a:r>
              <a:rPr lang="en-US" dirty="0" err="1">
                <a:cs typeface="Calibri"/>
              </a:rPr>
              <a:t>développement</a:t>
            </a:r>
            <a:r>
              <a:rPr lang="en-US" dirty="0">
                <a:cs typeface="Calibri"/>
              </a:rPr>
              <a:t>. Tous </a:t>
            </a:r>
            <a:r>
              <a:rPr lang="en-US" dirty="0" err="1">
                <a:cs typeface="Calibri"/>
              </a:rPr>
              <a:t>ces</a:t>
            </a:r>
            <a:r>
              <a:rPr lang="en-US" dirty="0">
                <a:cs typeface="Calibri"/>
              </a:rPr>
              <a:t> </a:t>
            </a:r>
            <a:r>
              <a:rPr lang="en-US" dirty="0" err="1">
                <a:cs typeface="Calibri"/>
              </a:rPr>
              <a:t>objectifs</a:t>
            </a:r>
            <a:r>
              <a:rPr lang="en-US" dirty="0">
                <a:cs typeface="Calibri"/>
              </a:rPr>
              <a:t> </a:t>
            </a:r>
            <a:r>
              <a:rPr lang="en-US" dirty="0" err="1">
                <a:cs typeface="Calibri"/>
              </a:rPr>
              <a:t>visent</a:t>
            </a:r>
            <a:r>
              <a:rPr lang="en-US" dirty="0">
                <a:cs typeface="Calibri"/>
              </a:rPr>
              <a:t> à </a:t>
            </a:r>
            <a:r>
              <a:rPr lang="en-US" dirty="0" err="1">
                <a:cs typeface="Calibri"/>
              </a:rPr>
              <a:t>réduire</a:t>
            </a:r>
            <a:r>
              <a:rPr lang="en-US" dirty="0">
                <a:cs typeface="Calibri"/>
              </a:rPr>
              <a:t> la </a:t>
            </a:r>
            <a:r>
              <a:rPr lang="en-US" dirty="0" err="1">
                <a:cs typeface="Calibri"/>
              </a:rPr>
              <a:t>pauvreté</a:t>
            </a:r>
            <a:r>
              <a:rPr lang="en-US" dirty="0">
                <a:cs typeface="Calibri"/>
              </a:rPr>
              <a:t> et à </a:t>
            </a:r>
            <a:r>
              <a:rPr lang="en-US" dirty="0" err="1">
                <a:cs typeface="Calibri"/>
              </a:rPr>
              <a:t>favoriser</a:t>
            </a:r>
            <a:r>
              <a:rPr lang="en-US" dirty="0">
                <a:cs typeface="Calibri"/>
              </a:rPr>
              <a:t> le </a:t>
            </a:r>
            <a:r>
              <a:rPr lang="en-US" dirty="0" err="1">
                <a:cs typeface="Calibri"/>
              </a:rPr>
              <a:t>développement</a:t>
            </a:r>
            <a:r>
              <a:rPr lang="en-US" dirty="0">
                <a:cs typeface="Calibri"/>
              </a:rPr>
              <a:t> durable. Bien que l'ODD7 se </a:t>
            </a:r>
            <a:r>
              <a:rPr lang="en-US" dirty="0" err="1">
                <a:cs typeface="Calibri"/>
              </a:rPr>
              <a:t>concentre</a:t>
            </a:r>
            <a:r>
              <a:rPr lang="en-US" dirty="0">
                <a:cs typeface="Calibri"/>
              </a:rPr>
              <a:t> </a:t>
            </a:r>
            <a:r>
              <a:rPr lang="en-US" dirty="0" err="1">
                <a:cs typeface="Calibri"/>
              </a:rPr>
              <a:t>explicitement</a:t>
            </a:r>
            <a:r>
              <a:rPr lang="en-US" dirty="0">
                <a:cs typeface="Calibri"/>
              </a:rPr>
              <a:t> sur le </a:t>
            </a:r>
            <a:r>
              <a:rPr lang="en-US" dirty="0" err="1">
                <a:cs typeface="Calibri"/>
              </a:rPr>
              <a:t>secteur</a:t>
            </a:r>
            <a:r>
              <a:rPr lang="en-US" dirty="0">
                <a:cs typeface="Calibri"/>
              </a:rPr>
              <a:t> de </a:t>
            </a:r>
            <a:r>
              <a:rPr lang="en-US" dirty="0" err="1">
                <a:cs typeface="Calibri"/>
              </a:rPr>
              <a:t>l'énergie</a:t>
            </a:r>
            <a:r>
              <a:rPr lang="en-US" dirty="0">
                <a:cs typeface="Calibri"/>
              </a:rPr>
              <a:t>, nous </a:t>
            </a:r>
            <a:r>
              <a:rPr lang="en-US" dirty="0" err="1">
                <a:cs typeface="Calibri"/>
              </a:rPr>
              <a:t>verrons</a:t>
            </a:r>
            <a:r>
              <a:rPr lang="en-US" dirty="0">
                <a:cs typeface="Calibri"/>
              </a:rPr>
              <a:t> plus loin que </a:t>
            </a:r>
            <a:r>
              <a:rPr lang="en-US" dirty="0" err="1">
                <a:cs typeface="Calibri"/>
              </a:rPr>
              <a:t>tous</a:t>
            </a:r>
            <a:r>
              <a:rPr lang="en-US" dirty="0">
                <a:cs typeface="Calibri"/>
              </a:rPr>
              <a:t> les </a:t>
            </a:r>
            <a:r>
              <a:rPr lang="en-US" dirty="0" err="1">
                <a:cs typeface="Calibri"/>
              </a:rPr>
              <a:t>objectifs</a:t>
            </a:r>
            <a:r>
              <a:rPr lang="en-US" dirty="0">
                <a:cs typeface="Calibri"/>
              </a:rPr>
              <a:t> </a:t>
            </a:r>
            <a:r>
              <a:rPr lang="en-US" dirty="0" err="1">
                <a:cs typeface="Calibri"/>
              </a:rPr>
              <a:t>sont</a:t>
            </a:r>
            <a:r>
              <a:rPr lang="en-US" dirty="0">
                <a:cs typeface="Calibri"/>
              </a:rPr>
              <a:t> </a:t>
            </a:r>
            <a:r>
              <a:rPr lang="en-US" dirty="0" err="1">
                <a:cs typeface="Calibri"/>
              </a:rPr>
              <a:t>étroitement</a:t>
            </a:r>
            <a:r>
              <a:rPr lang="en-US" dirty="0">
                <a:cs typeface="Calibri"/>
              </a:rPr>
              <a:t> </a:t>
            </a:r>
            <a:r>
              <a:rPr lang="en-US" dirty="0" err="1">
                <a:cs typeface="Calibri"/>
              </a:rPr>
              <a:t>liés</a:t>
            </a:r>
            <a:r>
              <a:rPr lang="en-US" dirty="0">
                <a:cs typeface="Calibri"/>
              </a:rPr>
              <a:t> et que </a:t>
            </a:r>
            <a:r>
              <a:rPr lang="en-US" dirty="0" err="1">
                <a:cs typeface="Calibri"/>
              </a:rPr>
              <a:t>l'énergie</a:t>
            </a:r>
            <a:r>
              <a:rPr lang="en-US" dirty="0">
                <a:cs typeface="Calibri"/>
              </a:rPr>
              <a:t> </a:t>
            </a:r>
            <a:r>
              <a:rPr lang="en-US" dirty="0" err="1">
                <a:cs typeface="Calibri"/>
              </a:rPr>
              <a:t>est</a:t>
            </a:r>
            <a:r>
              <a:rPr lang="en-US" dirty="0">
                <a:cs typeface="Calibri"/>
              </a:rPr>
              <a:t> </a:t>
            </a:r>
            <a:r>
              <a:rPr lang="en-US" dirty="0" err="1">
                <a:cs typeface="Calibri"/>
              </a:rPr>
              <a:t>importante</a:t>
            </a:r>
            <a:r>
              <a:rPr lang="en-US" dirty="0">
                <a:cs typeface="Calibri"/>
              </a:rPr>
              <a:t> pour de </a:t>
            </a:r>
            <a:r>
              <a:rPr lang="en-US" dirty="0" err="1">
                <a:cs typeface="Calibri"/>
              </a:rPr>
              <a:t>nombreux</a:t>
            </a:r>
            <a:r>
              <a:rPr lang="en-US" dirty="0">
                <a:cs typeface="Calibri"/>
              </a:rPr>
              <a:t> </a:t>
            </a:r>
            <a:r>
              <a:rPr lang="en-US" dirty="0" err="1">
                <a:cs typeface="Calibri"/>
              </a:rPr>
              <a:t>autres</a:t>
            </a:r>
            <a:r>
              <a:rPr lang="en-US" dirty="0">
                <a:cs typeface="Calibri"/>
              </a:rPr>
              <a:t> </a:t>
            </a:r>
            <a:r>
              <a:rPr lang="en-US" dirty="0" err="1">
                <a:cs typeface="Calibri"/>
              </a:rPr>
              <a:t>objectifs</a:t>
            </a:r>
            <a:r>
              <a:rPr lang="en-US" dirty="0">
                <a:cs typeface="Calibri"/>
              </a:rPr>
              <a:t>. </a:t>
            </a: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577206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Cliquez pour modifier le style du titre principal</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Cliquez pour modifier les styles de texte du Master</a:t>
            </a:r>
          </a:p>
          <a:p>
            <a:pPr lvl="1"/>
            <a:r>
              <a:rPr lang="en-GB"/>
              <a:t>Deuxième niveau</a:t>
            </a:r>
          </a:p>
          <a:p>
            <a:pPr lvl="2"/>
            <a:r>
              <a:rPr lang="en-GB"/>
              <a:t>Troisième niveau</a:t>
            </a:r>
          </a:p>
          <a:p>
            <a:pPr lvl="3"/>
            <a:r>
              <a:rPr lang="en-GB"/>
              <a:t>Quatrième niveau</a:t>
            </a:r>
          </a:p>
          <a:p>
            <a:pPr lvl="4"/>
            <a:r>
              <a:rPr lang="en-GB"/>
              <a:t>Cinquième niveau</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3/19/2025</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creativecommons.org/licenses/by-nc/2.0/" TargetMode="External"/><Relationship Id="rId5" Type="http://schemas.openxmlformats.org/officeDocument/2006/relationships/hyperlink" Target="https://www.flickr.com/photos/86859554@N06/32918355820" TargetMode="Externa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creativecommons.org/licenses/by-nc/3.0/igo/" TargetMode="External"/><Relationship Id="rId5" Type="http://schemas.openxmlformats.org/officeDocument/2006/relationships/hyperlink" Target="https://www.irena.org/-/media/Files/IRENA/Agency/Publication/2020/May/SDG7Tracking_Energy_Progress_2020.pdf" TargetMode="Externa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creativecommons.org/licenses/by-nc/3.0/igo/" TargetMode="External"/><Relationship Id="rId5" Type="http://schemas.openxmlformats.org/officeDocument/2006/relationships/hyperlink" Target="https://www.irena.org/-/media/Files/IRENA/Agency/Publication/2020/May/SDG7Tracking_Energy_Progress_2020.pdf" TargetMode="Externa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doi.org/10.3390/su10114128" TargetMode="External"/><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s://pixabay.com/photos/wind-farm-wind-energy-1747331/" TargetMode="External"/><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s://www.flickr.com/photos/nodstrum/28491519927" TargetMode="External"/><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jpeg"/><Relationship Id="rId7" Type="http://schemas.openxmlformats.org/officeDocument/2006/relationships/diagramColors" Target="../diagrams/colors1.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s://creativecommons.org/licenses/by/4.0/" TargetMode="External"/><Relationship Id="rId4" Type="http://schemas.openxmlformats.org/officeDocument/2006/relationships/hyperlink" Target="https://www.mdpi.com/1996-1073/10/10/1468/htm#B20-energies-10-01468"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doi.org/10.3390/en10101468" TargetMode="External"/><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pixabay.com/illustrations/energy-solar-panel-renewable-energy-3191780/" TargetMode="Externa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earthjustice.org/sites/default/files/styles/image_800x600/public/office/coal-plant-ohio-river_robert-s-donovan-800.jpg?itok=aUD-JAxY" TargetMode="Externa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pixabay.com/vectors/graph-chart-finance-statistics-5000784/" TargetMode="Externa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www.flickr.com/photos/pictures-of-money/17096832777" TargetMode="Externa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pixabay.com/illustrations/environment-environmental-protection-4403467/" TargetMode="Externa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creativecommons.org/licenses/by/4.0/" TargetMode="External"/><Relationship Id="rId5" Type="http://schemas.openxmlformats.org/officeDocument/2006/relationships/hyperlink" Target="https://www.mdpi.com/2071-1050/10/11/4128" TargetMode="Externa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picture containing website&#10;&#10;Description automatically generated">
            <a:extLst>
              <a:ext uri="{FF2B5EF4-FFF2-40B4-BE49-F238E27FC236}">
                <a16:creationId xmlns:a16="http://schemas.microsoft.com/office/drawing/2014/main" id="{DA37A2FA-8C18-4A3B-B0FF-9BCA86F92A4A}"/>
              </a:ext>
            </a:extLst>
          </p:cNvPr>
          <p:cNvPicPr>
            <a:picLocks noChangeAspect="1"/>
          </p:cNvPicPr>
          <p:nvPr/>
        </p:nvPicPr>
        <p:blipFill>
          <a:blip r:embed="rId3"/>
          <a:stretch>
            <a:fillRect/>
          </a:stretch>
        </p:blipFill>
        <p:spPr>
          <a:xfrm>
            <a:off x="0" y="-4445"/>
            <a:ext cx="12192000" cy="6866890"/>
          </a:xfrm>
          <a:prstGeom prst="rect">
            <a:avLst/>
          </a:prstGeom>
        </p:spPr>
      </p:pic>
      <p:sp>
        <p:nvSpPr>
          <p:cNvPr id="5" name="TextBox 4">
            <a:extLst>
              <a:ext uri="{FF2B5EF4-FFF2-40B4-BE49-F238E27FC236}">
                <a16:creationId xmlns:a16="http://schemas.microsoft.com/office/drawing/2014/main" id="{7A64E691-7814-FE47-A332-0A7257AB0132}"/>
              </a:ext>
            </a:extLst>
          </p:cNvPr>
          <p:cNvSpPr txBox="1"/>
          <p:nvPr/>
        </p:nvSpPr>
        <p:spPr>
          <a:xfrm>
            <a:off x="392440" y="2641060"/>
            <a:ext cx="8050696" cy="646331"/>
          </a:xfrm>
          <a:prstGeom prst="rect">
            <a:avLst/>
          </a:prstGeom>
          <a:noFill/>
        </p:spPr>
        <p:txBody>
          <a:bodyPr wrap="square" lIns="91440" tIns="45720" rIns="91440" bIns="45720" rtlCol="0" anchor="b">
            <a:spAutoFit/>
          </a:bodyPr>
          <a:lstStyle/>
          <a:p>
            <a:r>
              <a:rPr lang="en-ZA" b="1" dirty="0">
                <a:latin typeface="Open Sans ExtraBold"/>
                <a:ea typeface="Open Sans ExtraBold" panose="020B0606030504020204" pitchFamily="34" charset="0"/>
                <a:cs typeface="Open Sans ExtraBold" panose="020B0606030504020204" pitchFamily="34" charset="0"/>
              </a:rPr>
              <a:t>La </a:t>
            </a:r>
            <a:r>
              <a:rPr lang="en-ZA" b="1" dirty="0" err="1">
                <a:latin typeface="Open Sans ExtraBold"/>
                <a:ea typeface="Open Sans ExtraBold" panose="020B0606030504020204" pitchFamily="34" charset="0"/>
                <a:cs typeface="Open Sans ExtraBold" panose="020B0606030504020204" pitchFamily="34" charset="0"/>
              </a:rPr>
              <a:t>modélisation</a:t>
            </a:r>
            <a:r>
              <a:rPr lang="en-ZA" b="1" dirty="0">
                <a:latin typeface="Open Sans ExtraBold"/>
                <a:ea typeface="Open Sans ExtraBold" panose="020B0606030504020204" pitchFamily="34" charset="0"/>
                <a:cs typeface="Open Sans ExtraBold" panose="020B0606030504020204" pitchFamily="34" charset="0"/>
              </a:rPr>
              <a:t> et la </a:t>
            </a:r>
            <a:r>
              <a:rPr lang="en-ZA" b="1" dirty="0" err="1">
                <a:latin typeface="Open Sans ExtraBold"/>
                <a:ea typeface="Open Sans ExtraBold" panose="020B0606030504020204" pitchFamily="34" charset="0"/>
                <a:cs typeface="Open Sans ExtraBold" panose="020B0606030504020204" pitchFamily="34" charset="0"/>
              </a:rPr>
              <a:t>flexibilité</a:t>
            </a:r>
            <a:r>
              <a:rPr lang="en-ZA" b="1" dirty="0">
                <a:latin typeface="Open Sans ExtraBold"/>
                <a:ea typeface="Open Sans ExtraBold" panose="020B0606030504020204" pitchFamily="34" charset="0"/>
                <a:cs typeface="Open Sans ExtraBold" panose="020B0606030504020204" pitchFamily="34" charset="0"/>
              </a:rPr>
              <a:t> </a:t>
            </a:r>
            <a:br>
              <a:rPr lang="en-ZA" b="1" dirty="0">
                <a:latin typeface="Open Sans ExtraBold"/>
                <a:ea typeface="Open Sans ExtraBold" panose="020B0606030504020204" pitchFamily="34" charset="0"/>
                <a:cs typeface="Open Sans ExtraBold" panose="020B0606030504020204" pitchFamily="34" charset="0"/>
              </a:rPr>
            </a:br>
            <a:r>
              <a:rPr lang="en-ZA" b="1" dirty="0">
                <a:latin typeface="Open Sans ExtraBold"/>
                <a:ea typeface="Open Sans ExtraBold" panose="020B0606030504020204" pitchFamily="34" charset="0"/>
                <a:cs typeface="Open Sans ExtraBold" panose="020B0606030504020204" pitchFamily="34" charset="0"/>
              </a:rPr>
              <a:t>du </a:t>
            </a:r>
            <a:r>
              <a:rPr lang="en-ZA" b="1" dirty="0" err="1">
                <a:latin typeface="Open Sans ExtraBold"/>
                <a:ea typeface="Open Sans ExtraBold" panose="020B0606030504020204" pitchFamily="34" charset="0"/>
                <a:cs typeface="Open Sans ExtraBold" panose="020B0606030504020204" pitchFamily="34" charset="0"/>
              </a:rPr>
              <a:t>secteur</a:t>
            </a:r>
            <a:r>
              <a:rPr lang="en-ZA" b="1" dirty="0">
                <a:latin typeface="Open Sans ExtraBold"/>
                <a:ea typeface="Open Sans ExtraBold" panose="020B0606030504020204" pitchFamily="34" charset="0"/>
                <a:cs typeface="Open Sans ExtraBold" panose="020B0606030504020204" pitchFamily="34" charset="0"/>
              </a:rPr>
              <a:t> </a:t>
            </a:r>
            <a:r>
              <a:rPr lang="en-ZA" b="1" dirty="0" err="1">
                <a:latin typeface="Open Sans ExtraBold"/>
                <a:ea typeface="Open Sans ExtraBold" panose="020B0606030504020204" pitchFamily="34" charset="0"/>
                <a:cs typeface="Open Sans ExtraBold" panose="020B0606030504020204" pitchFamily="34" charset="0"/>
              </a:rPr>
              <a:t>énergétique</a:t>
            </a:r>
            <a:endParaRPr lang="en-US" b="1" dirty="0">
              <a:latin typeface="Open Sans ExtraBold"/>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392440" y="3380125"/>
            <a:ext cx="7587564" cy="3477875"/>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Cours 1 </a:t>
            </a:r>
            <a:endParaRPr lang="en-US" sz="4400" b="1" dirty="0">
              <a:solidFill>
                <a:schemeClr val="bg1"/>
              </a:solidFill>
              <a:latin typeface="Open Sans ExtraBold"/>
              <a:ea typeface="Open Sans ExtraBold" panose="020B0606030504020204" pitchFamily="34" charset="0"/>
              <a:cs typeface="Open Sans ExtraBold" panose="020B0606030504020204" pitchFamily="34" charset="0"/>
            </a:endParaRPr>
          </a:p>
          <a:p>
            <a:r>
              <a:rPr lang="en-ZA" sz="4400" b="1" dirty="0">
                <a:latin typeface="Open Sans ExtraBold"/>
                <a:ea typeface="Open Sans ExtraBold" panose="020B0606030504020204" pitchFamily="34" charset="0"/>
                <a:cs typeface="Open Sans ExtraBold" panose="020B0606030504020204" pitchFamily="34" charset="0"/>
              </a:rPr>
              <a:t>MODÉLISATION ÉNERGÉTIQUE </a:t>
            </a:r>
            <a:br>
              <a:rPr lang="en-ZA" sz="4400" b="1" dirty="0">
                <a:latin typeface="Open Sans ExtraBold"/>
                <a:ea typeface="Open Sans ExtraBold" panose="020B0606030504020204" pitchFamily="34" charset="0"/>
                <a:cs typeface="Open Sans ExtraBold" panose="020B0606030504020204" pitchFamily="34" charset="0"/>
              </a:rPr>
            </a:br>
            <a:r>
              <a:rPr lang="en-ZA" sz="4400" b="1" dirty="0">
                <a:latin typeface="Open Sans ExtraBold"/>
                <a:ea typeface="Open Sans ExtraBold" panose="020B0606030504020204" pitchFamily="34" charset="0"/>
                <a:cs typeface="Open Sans ExtraBold" panose="020B0606030504020204" pitchFamily="34" charset="0"/>
              </a:rPr>
              <a:t>POUR LE DÉVELOPPEMENT DURABLE</a:t>
            </a:r>
            <a:endParaRPr lang="en-US" sz="4400" b="1" dirty="0">
              <a:solidFill>
                <a:srgbClr val="000000"/>
              </a:solidFill>
              <a:latin typeface="Open Sans ExtraBold"/>
              <a:ea typeface="Open Sans ExtraBold" panose="020B0606030504020204" pitchFamily="34" charset="0"/>
              <a:cs typeface="Open Sans ExtraBold" panose="020B0606030504020204" pitchFamily="34" charset="0"/>
            </a:endParaRPr>
          </a:p>
        </p:txBody>
      </p:sp>
      <p:sp>
        <p:nvSpPr>
          <p:cNvPr id="7" name="TextBox 1">
            <a:extLst>
              <a:ext uri="{FF2B5EF4-FFF2-40B4-BE49-F238E27FC236}">
                <a16:creationId xmlns:a16="http://schemas.microsoft.com/office/drawing/2014/main" id="{85FAB40C-A5AA-9F41-BCD8-7AF3D182B85D}"/>
              </a:ext>
            </a:extLst>
          </p:cNvPr>
          <p:cNvSpPr txBox="1"/>
          <p:nvPr/>
        </p:nvSpPr>
        <p:spPr>
          <a:xfrm>
            <a:off x="8832600" y="6157376"/>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a:ea typeface="+mn-lt"/>
                <a:cs typeface="+mn-lt"/>
              </a:rPr>
              <a:t>Version 1.0</a:t>
            </a:r>
            <a:endParaRPr lang="en-US" sz="1050">
              <a:solidFill>
                <a:schemeClr val="bg1"/>
              </a:solidFill>
              <a:latin typeface="Open Sans"/>
              <a:ea typeface="+mn-lt"/>
              <a:cs typeface="+mn-lt"/>
            </a:endParaRPr>
          </a:p>
        </p:txBody>
      </p:sp>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10</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613BA12B-0FEF-4ABB-890B-4DBB09D7E127}"/>
              </a:ext>
            </a:extLst>
          </p:cNvPr>
          <p:cNvSpPr/>
          <p:nvPr/>
        </p:nvSpPr>
        <p:spPr>
          <a:xfrm>
            <a:off x="201547" y="1378137"/>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1.2.2 ODD 7 </a:t>
            </a:r>
          </a:p>
        </p:txBody>
      </p:sp>
      <p:sp>
        <p:nvSpPr>
          <p:cNvPr id="11" name="Title 10">
            <a:extLst>
              <a:ext uri="{FF2B5EF4-FFF2-40B4-BE49-F238E27FC236}">
                <a16:creationId xmlns:a16="http://schemas.microsoft.com/office/drawing/2014/main" id="{F7ED550B-C024-4550-BBD7-0C3D1E941F05}"/>
              </a:ext>
            </a:extLst>
          </p:cNvPr>
          <p:cNvSpPr txBox="1">
            <a:spLocks/>
          </p:cNvSpPr>
          <p:nvPr/>
        </p:nvSpPr>
        <p:spPr>
          <a:xfrm>
            <a:off x="139657" y="-36631"/>
            <a:ext cx="9436962"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 Les ODD et le plan d'action pour le climat</a:t>
            </a:r>
          </a:p>
        </p:txBody>
      </p:sp>
      <p:pic>
        <p:nvPicPr>
          <p:cNvPr id="8" name="Picture 9">
            <a:extLst>
              <a:ext uri="{FF2B5EF4-FFF2-40B4-BE49-F238E27FC236}">
                <a16:creationId xmlns:a16="http://schemas.microsoft.com/office/drawing/2014/main" id="{8C78832C-EC0F-47FE-AC7C-9C12628E4370}"/>
              </a:ext>
            </a:extLst>
          </p:cNvPr>
          <p:cNvPicPr>
            <a:picLocks noChangeAspect="1"/>
          </p:cNvPicPr>
          <p:nvPr/>
        </p:nvPicPr>
        <p:blipFill>
          <a:blip r:embed="rId4"/>
          <a:stretch>
            <a:fillRect/>
          </a:stretch>
        </p:blipFill>
        <p:spPr>
          <a:xfrm>
            <a:off x="6419467" y="2550933"/>
            <a:ext cx="4887132" cy="2456481"/>
          </a:xfrm>
          <a:prstGeom prst="rect">
            <a:avLst/>
          </a:prstGeom>
        </p:spPr>
      </p:pic>
      <p:sp>
        <p:nvSpPr>
          <p:cNvPr id="10" name="TextBox 9">
            <a:extLst>
              <a:ext uri="{FF2B5EF4-FFF2-40B4-BE49-F238E27FC236}">
                <a16:creationId xmlns:a16="http://schemas.microsoft.com/office/drawing/2014/main" id="{B26EBBE1-9E38-4AE3-A142-4964CBA76BA1}"/>
              </a:ext>
            </a:extLst>
          </p:cNvPr>
          <p:cNvSpPr txBox="1"/>
          <p:nvPr/>
        </p:nvSpPr>
        <p:spPr>
          <a:xfrm>
            <a:off x="6862718" y="5011171"/>
            <a:ext cx="464263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latin typeface="Open Sans"/>
                <a:cs typeface="Calibri"/>
              </a:rPr>
              <a:t>(UN Women Europe and Central Asia, </a:t>
            </a:r>
            <a:r>
              <a:rPr lang="en-GB" sz="1000">
                <a:latin typeface="Open Sans"/>
                <a:cs typeface="Calibri"/>
                <a:hlinkClick r:id="rId5"/>
              </a:rPr>
              <a:t>image</a:t>
            </a:r>
            <a:r>
              <a:rPr lang="en-GB" sz="1000">
                <a:latin typeface="Open Sans"/>
                <a:cs typeface="Calibri"/>
              </a:rPr>
              <a:t>, sous licence </a:t>
            </a:r>
            <a:r>
              <a:rPr lang="en-GB" sz="1000">
                <a:latin typeface="Open Sans"/>
                <a:cs typeface="Calibri"/>
                <a:hlinkClick r:id="rId6"/>
              </a:rPr>
              <a:t>CC BY NC 2.0</a:t>
            </a:r>
            <a:r>
              <a:rPr lang="en-GB" sz="1000">
                <a:latin typeface="Open Sans"/>
                <a:cs typeface="Calibri"/>
              </a:rPr>
              <a:t>)</a:t>
            </a:r>
          </a:p>
        </p:txBody>
      </p:sp>
      <p:sp>
        <p:nvSpPr>
          <p:cNvPr id="9" name="Rectangle 8">
            <a:extLst>
              <a:ext uri="{FF2B5EF4-FFF2-40B4-BE49-F238E27FC236}">
                <a16:creationId xmlns:a16="http://schemas.microsoft.com/office/drawing/2014/main" id="{04F130A4-9605-4D6A-A98F-A9F55892A0EE}"/>
              </a:ext>
            </a:extLst>
          </p:cNvPr>
          <p:cNvSpPr/>
          <p:nvPr/>
        </p:nvSpPr>
        <p:spPr>
          <a:xfrm>
            <a:off x="201547" y="1795366"/>
            <a:ext cx="6122197" cy="3816429"/>
          </a:xfrm>
          <a:prstGeom prst="rect">
            <a:avLst/>
          </a:prstGeom>
        </p:spPr>
        <p:txBody>
          <a:bodyPr wrap="square" lIns="91440" tIns="45720" rIns="91440" bIns="45720" anchor="t">
            <a:spAutoFit/>
          </a:bodyPr>
          <a:lstStyle/>
          <a:p>
            <a:pPr>
              <a:spcAft>
                <a:spcPts val="1200"/>
              </a:spcAft>
            </a:pPr>
            <a:r>
              <a:rPr lang="en-ZA" sz="1600" dirty="0" err="1">
                <a:solidFill>
                  <a:srgbClr val="000000"/>
                </a:solidFill>
                <a:latin typeface="Open Sans"/>
                <a:ea typeface="Open Sans" panose="020B0606030504020204" pitchFamily="34" charset="0"/>
                <a:cs typeface="Open Sans" panose="020B0606030504020204" pitchFamily="34" charset="0"/>
              </a:rPr>
              <a:t>Cible</a:t>
            </a:r>
            <a:r>
              <a:rPr lang="en-ZA" sz="1600" dirty="0">
                <a:solidFill>
                  <a:srgbClr val="000000"/>
                </a:solidFill>
                <a:latin typeface="Open Sans"/>
                <a:ea typeface="Open Sans" panose="020B0606030504020204" pitchFamily="34" charset="0"/>
                <a:cs typeface="Open Sans" panose="020B0606030504020204" pitchFamily="34" charset="0"/>
              </a:rPr>
              <a:t> de l’ODD7 pour 2030:</a:t>
            </a:r>
          </a:p>
          <a:p>
            <a:pPr marL="342900" indent="-342900">
              <a:spcAft>
                <a:spcPts val="1200"/>
              </a:spcAft>
              <a:buFont typeface="Arial"/>
              <a:buChar char="•"/>
            </a:pPr>
            <a:r>
              <a:rPr lang="en-ZA" sz="1600" dirty="0">
                <a:solidFill>
                  <a:srgbClr val="000000"/>
                </a:solidFill>
                <a:latin typeface="Open Sans"/>
                <a:ea typeface="Open Sans" panose="020B0606030504020204" pitchFamily="34" charset="0"/>
                <a:cs typeface="Open Sans" panose="020B0606030504020204" pitchFamily="34" charset="0"/>
              </a:rPr>
              <a:t>Accès universel à des services </a:t>
            </a:r>
            <a:r>
              <a:rPr lang="en-ZA" sz="1600" dirty="0" err="1">
                <a:solidFill>
                  <a:srgbClr val="000000"/>
                </a:solidFill>
                <a:latin typeface="Open Sans"/>
                <a:ea typeface="Open Sans" panose="020B0606030504020204" pitchFamily="34" charset="0"/>
                <a:cs typeface="Open Sans" panose="020B0606030504020204" pitchFamily="34" charset="0"/>
              </a:rPr>
              <a:t>énergétiques</a:t>
            </a:r>
            <a:r>
              <a:rPr lang="en-ZA" sz="1600" dirty="0">
                <a:solidFill>
                  <a:srgbClr val="000000"/>
                </a:solidFill>
                <a:latin typeface="Open Sans"/>
                <a:ea typeface="Open Sans" panose="020B0606030504020204" pitchFamily="34" charset="0"/>
                <a:cs typeface="Open Sans" panose="020B0606030504020204" pitchFamily="34" charset="0"/>
              </a:rPr>
              <a:t> </a:t>
            </a:r>
            <a:r>
              <a:rPr lang="en-ZA" sz="1600" dirty="0" err="1">
                <a:solidFill>
                  <a:srgbClr val="000000"/>
                </a:solidFill>
                <a:latin typeface="Open Sans"/>
                <a:ea typeface="Open Sans" panose="020B0606030504020204" pitchFamily="34" charset="0"/>
                <a:cs typeface="Open Sans" panose="020B0606030504020204" pitchFamily="34" charset="0"/>
              </a:rPr>
              <a:t>abordables</a:t>
            </a:r>
            <a:r>
              <a:rPr lang="en-ZA" sz="1600" dirty="0">
                <a:solidFill>
                  <a:srgbClr val="000000"/>
                </a:solidFill>
                <a:latin typeface="Open Sans"/>
                <a:ea typeface="Open Sans" panose="020B0606030504020204" pitchFamily="34" charset="0"/>
                <a:cs typeface="Open Sans" panose="020B0606030504020204" pitchFamily="34" charset="0"/>
              </a:rPr>
              <a:t>, </a:t>
            </a:r>
            <a:r>
              <a:rPr lang="en-ZA" sz="1600" dirty="0" err="1">
                <a:solidFill>
                  <a:srgbClr val="000000"/>
                </a:solidFill>
                <a:latin typeface="Open Sans"/>
                <a:ea typeface="Open Sans" panose="020B0606030504020204" pitchFamily="34" charset="0"/>
                <a:cs typeface="Open Sans" panose="020B0606030504020204" pitchFamily="34" charset="0"/>
              </a:rPr>
              <a:t>fiables</a:t>
            </a:r>
            <a:r>
              <a:rPr lang="en-ZA" sz="1600" dirty="0">
                <a:solidFill>
                  <a:srgbClr val="000000"/>
                </a:solidFill>
                <a:latin typeface="Open Sans"/>
                <a:ea typeface="Open Sans" panose="020B0606030504020204" pitchFamily="34" charset="0"/>
                <a:cs typeface="Open Sans" panose="020B0606030504020204" pitchFamily="34" charset="0"/>
              </a:rPr>
              <a:t> et modernes.</a:t>
            </a:r>
          </a:p>
          <a:p>
            <a:pPr marL="342900" indent="-342900">
              <a:spcAft>
                <a:spcPts val="1200"/>
              </a:spcAft>
              <a:buFont typeface="Arial"/>
              <a:buChar char="•"/>
            </a:pPr>
            <a:r>
              <a:rPr lang="en-ZA" sz="1600" dirty="0">
                <a:solidFill>
                  <a:srgbClr val="000000"/>
                </a:solidFill>
                <a:latin typeface="Open Sans"/>
                <a:ea typeface="Open Sans" panose="020B0606030504020204" pitchFamily="34" charset="0"/>
                <a:cs typeface="Open Sans" panose="020B0606030504020204" pitchFamily="34" charset="0"/>
              </a:rPr>
              <a:t>Augmentation substantielle de la part des énergies renouvelables.</a:t>
            </a:r>
          </a:p>
          <a:p>
            <a:pPr marL="342900" indent="-342900">
              <a:spcAft>
                <a:spcPts val="1200"/>
              </a:spcAft>
              <a:buFont typeface="Arial"/>
              <a:buChar char="•"/>
            </a:pPr>
            <a:r>
              <a:rPr lang="en-ZA" sz="1600" dirty="0">
                <a:solidFill>
                  <a:srgbClr val="000000"/>
                </a:solidFill>
                <a:latin typeface="Open Sans"/>
                <a:ea typeface="Open Sans" panose="020B0606030504020204" pitchFamily="34" charset="0"/>
                <a:cs typeface="Open Sans" panose="020B0606030504020204" pitchFamily="34" charset="0"/>
              </a:rPr>
              <a:t>Doublement du taux global d'amélioration de l'efficacité énergétique.</a:t>
            </a:r>
          </a:p>
          <a:p>
            <a:pPr marL="342900" indent="-342900">
              <a:spcAft>
                <a:spcPts val="1200"/>
              </a:spcAft>
              <a:buFont typeface="Arial"/>
              <a:buChar char="•"/>
            </a:pPr>
            <a:r>
              <a:rPr lang="en-ZA" sz="1600" dirty="0" err="1">
                <a:solidFill>
                  <a:srgbClr val="000000"/>
                </a:solidFill>
                <a:latin typeface="Open Sans"/>
                <a:ea typeface="Open Sans" panose="020B0606030504020204" pitchFamily="34" charset="0"/>
                <a:cs typeface="Open Sans" panose="020B0606030504020204" pitchFamily="34" charset="0"/>
              </a:rPr>
              <a:t>Amélioration</a:t>
            </a:r>
            <a:r>
              <a:rPr lang="en-ZA" sz="1600" dirty="0">
                <a:solidFill>
                  <a:srgbClr val="000000"/>
                </a:solidFill>
                <a:latin typeface="Open Sans"/>
                <a:ea typeface="Open Sans" panose="020B0606030504020204" pitchFamily="34" charset="0"/>
                <a:cs typeface="Open Sans" panose="020B0606030504020204" pitchFamily="34" charset="0"/>
              </a:rPr>
              <a:t> de </a:t>
            </a:r>
            <a:r>
              <a:rPr lang="en-ZA" sz="1600" dirty="0" err="1">
                <a:solidFill>
                  <a:srgbClr val="000000"/>
                </a:solidFill>
                <a:latin typeface="Open Sans"/>
                <a:ea typeface="Open Sans" panose="020B0606030504020204" pitchFamily="34" charset="0"/>
                <a:cs typeface="Open Sans" panose="020B0606030504020204" pitchFamily="34" charset="0"/>
              </a:rPr>
              <a:t>l'accès</a:t>
            </a:r>
            <a:r>
              <a:rPr lang="en-ZA" sz="1600" dirty="0">
                <a:solidFill>
                  <a:srgbClr val="000000"/>
                </a:solidFill>
                <a:latin typeface="Open Sans"/>
                <a:ea typeface="Open Sans" panose="020B0606030504020204" pitchFamily="34" charset="0"/>
                <a:cs typeface="Open Sans" panose="020B0606030504020204" pitchFamily="34" charset="0"/>
              </a:rPr>
              <a:t> à la recherche et à la technologie en matière d'énergie propre </a:t>
            </a:r>
            <a:r>
              <a:rPr lang="en-ZA" sz="1600" dirty="0" err="1">
                <a:solidFill>
                  <a:srgbClr val="000000"/>
                </a:solidFill>
                <a:latin typeface="Open Sans"/>
                <a:ea typeface="Open Sans" panose="020B0606030504020204" pitchFamily="34" charset="0"/>
                <a:cs typeface="Open Sans" panose="020B0606030504020204" pitchFamily="34" charset="0"/>
              </a:rPr>
              <a:t>afin</a:t>
            </a:r>
            <a:r>
              <a:rPr lang="en-ZA" sz="1600" dirty="0">
                <a:solidFill>
                  <a:srgbClr val="000000"/>
                </a:solidFill>
                <a:latin typeface="Open Sans"/>
                <a:ea typeface="Open Sans" panose="020B0606030504020204" pitchFamily="34" charset="0"/>
                <a:cs typeface="Open Sans" panose="020B0606030504020204" pitchFamily="34" charset="0"/>
              </a:rPr>
              <a:t> de </a:t>
            </a:r>
            <a:r>
              <a:rPr lang="en-ZA" sz="1600" dirty="0" err="1">
                <a:solidFill>
                  <a:srgbClr val="000000"/>
                </a:solidFill>
                <a:latin typeface="Open Sans"/>
                <a:ea typeface="Open Sans" panose="020B0606030504020204" pitchFamily="34" charset="0"/>
                <a:cs typeface="Open Sans" panose="020B0606030504020204" pitchFamily="34" charset="0"/>
              </a:rPr>
              <a:t>favoriser</a:t>
            </a:r>
            <a:r>
              <a:rPr lang="en-ZA" sz="1600" dirty="0">
                <a:solidFill>
                  <a:srgbClr val="000000"/>
                </a:solidFill>
                <a:latin typeface="Open Sans"/>
                <a:ea typeface="Open Sans" panose="020B0606030504020204" pitchFamily="34" charset="0"/>
                <a:cs typeface="Open Sans" panose="020B0606030504020204" pitchFamily="34" charset="0"/>
              </a:rPr>
              <a:t> les </a:t>
            </a:r>
            <a:r>
              <a:rPr lang="en-ZA" sz="1600" dirty="0" err="1">
                <a:solidFill>
                  <a:srgbClr val="000000"/>
                </a:solidFill>
                <a:latin typeface="Open Sans"/>
                <a:ea typeface="Open Sans" panose="020B0606030504020204" pitchFamily="34" charset="0"/>
                <a:cs typeface="Open Sans" panose="020B0606030504020204" pitchFamily="34" charset="0"/>
              </a:rPr>
              <a:t>investissements</a:t>
            </a:r>
            <a:r>
              <a:rPr lang="en-ZA" sz="1600" dirty="0">
                <a:solidFill>
                  <a:srgbClr val="000000"/>
                </a:solidFill>
                <a:latin typeface="Open Sans"/>
                <a:ea typeface="Open Sans" panose="020B0606030504020204" pitchFamily="34" charset="0"/>
                <a:cs typeface="Open Sans" panose="020B0606030504020204" pitchFamily="34" charset="0"/>
              </a:rPr>
              <a:t>.</a:t>
            </a:r>
          </a:p>
          <a:p>
            <a:pPr marL="342900" indent="-342900">
              <a:spcAft>
                <a:spcPts val="1200"/>
              </a:spcAft>
              <a:buFont typeface="Arial"/>
              <a:buChar char="•"/>
            </a:pPr>
            <a:r>
              <a:rPr lang="en-ZA" sz="1600" dirty="0">
                <a:solidFill>
                  <a:srgbClr val="000000"/>
                </a:solidFill>
                <a:latin typeface="Open Sans"/>
                <a:ea typeface="Open Sans" panose="020B0606030504020204" pitchFamily="34" charset="0"/>
                <a:cs typeface="Open Sans" panose="020B0606030504020204" pitchFamily="34" charset="0"/>
              </a:rPr>
              <a:t>Extension et amélioration des infrastructures énergétiques modernes dans les pays </a:t>
            </a:r>
            <a:r>
              <a:rPr lang="en-ZA" sz="1600" dirty="0" err="1">
                <a:solidFill>
                  <a:srgbClr val="000000"/>
                </a:solidFill>
                <a:latin typeface="Open Sans"/>
                <a:ea typeface="Open Sans" panose="020B0606030504020204" pitchFamily="34" charset="0"/>
                <a:cs typeface="Open Sans" panose="020B0606030504020204" pitchFamily="34" charset="0"/>
              </a:rPr>
              <a:t>en</a:t>
            </a:r>
            <a:r>
              <a:rPr lang="en-ZA" sz="1600" dirty="0">
                <a:solidFill>
                  <a:srgbClr val="000000"/>
                </a:solidFill>
                <a:latin typeface="Open Sans"/>
                <a:ea typeface="Open Sans" panose="020B0606030504020204" pitchFamily="34" charset="0"/>
                <a:cs typeface="Open Sans" panose="020B0606030504020204" pitchFamily="34" charset="0"/>
              </a:rPr>
              <a:t> </a:t>
            </a:r>
            <a:r>
              <a:rPr lang="en-ZA" sz="1600" dirty="0" err="1">
                <a:solidFill>
                  <a:srgbClr val="000000"/>
                </a:solidFill>
                <a:latin typeface="Open Sans"/>
                <a:ea typeface="Open Sans" panose="020B0606030504020204" pitchFamily="34" charset="0"/>
                <a:cs typeface="Open Sans" panose="020B0606030504020204" pitchFamily="34" charset="0"/>
              </a:rPr>
              <a:t>voie</a:t>
            </a:r>
            <a:r>
              <a:rPr lang="en-ZA" sz="1600" dirty="0">
                <a:solidFill>
                  <a:srgbClr val="000000"/>
                </a:solidFill>
                <a:latin typeface="Open Sans"/>
                <a:ea typeface="Open Sans" panose="020B0606030504020204" pitchFamily="34" charset="0"/>
                <a:cs typeface="Open Sans" panose="020B0606030504020204" pitchFamily="34" charset="0"/>
              </a:rPr>
              <a:t> de développement.</a:t>
            </a:r>
          </a:p>
        </p:txBody>
      </p:sp>
      <p:sp>
        <p:nvSpPr>
          <p:cNvPr id="3" name="TextBox 2">
            <a:extLst>
              <a:ext uri="{FF2B5EF4-FFF2-40B4-BE49-F238E27FC236}">
                <a16:creationId xmlns:a16="http://schemas.microsoft.com/office/drawing/2014/main" id="{58A31644-2218-4856-B677-769BF84B24A8}"/>
              </a:ext>
            </a:extLst>
          </p:cNvPr>
          <p:cNvSpPr txBox="1"/>
          <p:nvPr/>
        </p:nvSpPr>
        <p:spPr>
          <a:xfrm>
            <a:off x="859816" y="6132688"/>
            <a:ext cx="478283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b="1" dirty="0">
                <a:latin typeface="Open Sans"/>
                <a:ea typeface="+mn-lt"/>
                <a:cs typeface="Calibri"/>
              </a:rPr>
              <a:t>Source : </a:t>
            </a:r>
            <a:r>
              <a:rPr lang="en-GB" sz="1000" dirty="0">
                <a:latin typeface="Open Sans"/>
                <a:ea typeface="+mn-lt"/>
                <a:cs typeface="Calibri"/>
              </a:rPr>
              <a:t>(</a:t>
            </a:r>
            <a:r>
              <a:rPr lang="en-GB" sz="1000" dirty="0">
                <a:latin typeface="Open Sans"/>
                <a:ea typeface="+mn-lt"/>
                <a:cs typeface="+mn-lt"/>
              </a:rPr>
              <a:t>AIE, IRENA, UNSD, Banque mondiale, OMS </a:t>
            </a:r>
            <a:r>
              <a:rPr lang="en-GB" sz="1000" dirty="0">
                <a:latin typeface="Open Sans"/>
                <a:cs typeface="Calibri"/>
              </a:rPr>
              <a:t>(2020))</a:t>
            </a:r>
          </a:p>
        </p:txBody>
      </p:sp>
    </p:spTree>
    <p:extLst>
      <p:ext uri="{BB962C8B-B14F-4D97-AF65-F5344CB8AC3E}">
        <p14:creationId xmlns:p14="http://schemas.microsoft.com/office/powerpoint/2010/main" val="587726888"/>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11</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5F3B2F5C-3EEC-46B5-82C9-37BD0B5A8ABA}"/>
              </a:ext>
            </a:extLst>
          </p:cNvPr>
          <p:cNvSpPr/>
          <p:nvPr/>
        </p:nvSpPr>
        <p:spPr>
          <a:xfrm>
            <a:off x="178985" y="1309100"/>
            <a:ext cx="10598605"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1.2.3 Progrès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concernant</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l'ODD7: accès à l'électricité et à la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cuisson</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propre </a:t>
            </a:r>
          </a:p>
        </p:txBody>
      </p:sp>
      <p:sp>
        <p:nvSpPr>
          <p:cNvPr id="11" name="Title 10">
            <a:extLst>
              <a:ext uri="{FF2B5EF4-FFF2-40B4-BE49-F238E27FC236}">
                <a16:creationId xmlns:a16="http://schemas.microsoft.com/office/drawing/2014/main" id="{D20C791A-20EB-413B-B737-3495ADD3B3D6}"/>
              </a:ext>
            </a:extLst>
          </p:cNvPr>
          <p:cNvSpPr txBox="1">
            <a:spLocks/>
          </p:cNvSpPr>
          <p:nvPr/>
        </p:nvSpPr>
        <p:spPr>
          <a:xfrm>
            <a:off x="178986" y="-88549"/>
            <a:ext cx="9079684"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 Les ODD et le plan d'action pour le climat</a:t>
            </a:r>
          </a:p>
        </p:txBody>
      </p:sp>
      <p:pic>
        <p:nvPicPr>
          <p:cNvPr id="8" name="Picture 9" descr="A picture containing text&#10;&#10;Description automatically generated">
            <a:extLst>
              <a:ext uri="{FF2B5EF4-FFF2-40B4-BE49-F238E27FC236}">
                <a16:creationId xmlns:a16="http://schemas.microsoft.com/office/drawing/2014/main" id="{2F68907D-04D0-4523-9382-59E93D30DB00}"/>
              </a:ext>
            </a:extLst>
          </p:cNvPr>
          <p:cNvPicPr>
            <a:picLocks noChangeAspect="1"/>
          </p:cNvPicPr>
          <p:nvPr/>
        </p:nvPicPr>
        <p:blipFill rotWithShape="1">
          <a:blip r:embed="rId4"/>
          <a:srcRect l="4922" r="5178" b="578"/>
          <a:stretch/>
        </p:blipFill>
        <p:spPr>
          <a:xfrm>
            <a:off x="5933956" y="2382423"/>
            <a:ext cx="5775037" cy="2995891"/>
          </a:xfrm>
          <a:prstGeom prst="rect">
            <a:avLst/>
          </a:prstGeom>
        </p:spPr>
      </p:pic>
      <p:sp>
        <p:nvSpPr>
          <p:cNvPr id="10" name="TextBox 9">
            <a:extLst>
              <a:ext uri="{FF2B5EF4-FFF2-40B4-BE49-F238E27FC236}">
                <a16:creationId xmlns:a16="http://schemas.microsoft.com/office/drawing/2014/main" id="{AD9E9948-DC84-4970-8160-40DDD1E62227}"/>
              </a:ext>
            </a:extLst>
          </p:cNvPr>
          <p:cNvSpPr txBox="1"/>
          <p:nvPr/>
        </p:nvSpPr>
        <p:spPr>
          <a:xfrm>
            <a:off x="6316578" y="5220006"/>
            <a:ext cx="542509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latin typeface="Open Sans"/>
                <a:cs typeface="Calibri"/>
              </a:rPr>
              <a:t>(</a:t>
            </a:r>
            <a:r>
              <a:rPr lang="en-GB" sz="1000">
                <a:latin typeface="Open Sans"/>
                <a:ea typeface="+mn-lt"/>
                <a:cs typeface="+mn-lt"/>
              </a:rPr>
              <a:t>AIE, IRENA, UNSD, Banque mondiale, OMS </a:t>
            </a:r>
            <a:r>
              <a:rPr lang="en-GB" sz="1000">
                <a:latin typeface="Open Sans"/>
                <a:cs typeface="Calibri"/>
              </a:rPr>
              <a:t>(2020), </a:t>
            </a:r>
            <a:r>
              <a:rPr lang="en-GB" sz="1000">
                <a:latin typeface="Open Sans"/>
                <a:cs typeface="Calibri"/>
                <a:hlinkClick r:id="rId5"/>
              </a:rPr>
              <a:t>image</a:t>
            </a:r>
            <a:r>
              <a:rPr lang="en-GB" sz="1000">
                <a:latin typeface="Open Sans"/>
                <a:cs typeface="Calibri"/>
              </a:rPr>
              <a:t>, sous licence </a:t>
            </a:r>
            <a:r>
              <a:rPr lang="en-GB" sz="1000">
                <a:latin typeface="Open Sans"/>
                <a:cs typeface="Calibri"/>
                <a:hlinkClick r:id="rId6"/>
              </a:rPr>
              <a:t>CC BY NC 3.0 IGO</a:t>
            </a:r>
            <a:r>
              <a:rPr lang="en-GB" sz="1000">
                <a:latin typeface="Open Sans"/>
                <a:cs typeface="Calibri"/>
              </a:rPr>
              <a:t>)</a:t>
            </a:r>
          </a:p>
        </p:txBody>
      </p:sp>
      <p:sp>
        <p:nvSpPr>
          <p:cNvPr id="3" name="Rectangle 2">
            <a:extLst>
              <a:ext uri="{FF2B5EF4-FFF2-40B4-BE49-F238E27FC236}">
                <a16:creationId xmlns:a16="http://schemas.microsoft.com/office/drawing/2014/main" id="{13E31C5E-48D6-4E41-964A-AFE3A8C8EF67}"/>
              </a:ext>
            </a:extLst>
          </p:cNvPr>
          <p:cNvSpPr/>
          <p:nvPr/>
        </p:nvSpPr>
        <p:spPr>
          <a:xfrm>
            <a:off x="178986" y="2000861"/>
            <a:ext cx="5775037" cy="4247317"/>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90% de la population </a:t>
            </a:r>
            <a:r>
              <a:rPr lang="en-ZA" sz="2000" dirty="0" err="1">
                <a:solidFill>
                  <a:srgbClr val="000000"/>
                </a:solidFill>
                <a:latin typeface="Open Sans"/>
                <a:ea typeface="Open Sans" panose="020B0606030504020204" pitchFamily="34" charset="0"/>
                <a:cs typeface="Open Sans" panose="020B0606030504020204" pitchFamily="34" charset="0"/>
              </a:rPr>
              <a:t>avait</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accès</a:t>
            </a:r>
            <a:r>
              <a:rPr lang="en-ZA" sz="2000" dirty="0">
                <a:solidFill>
                  <a:srgbClr val="000000"/>
                </a:solidFill>
                <a:latin typeface="Open Sans"/>
                <a:ea typeface="Open Sans" panose="020B0606030504020204" pitchFamily="34" charset="0"/>
                <a:cs typeface="Open Sans" panose="020B0606030504020204" pitchFamily="34" charset="0"/>
              </a:rPr>
              <a:t> à </a:t>
            </a:r>
            <a:r>
              <a:rPr lang="en-ZA" sz="2000" dirty="0" err="1">
                <a:solidFill>
                  <a:srgbClr val="000000"/>
                </a:solidFill>
                <a:latin typeface="Open Sans"/>
                <a:ea typeface="Open Sans" panose="020B0606030504020204" pitchFamily="34" charset="0"/>
                <a:cs typeface="Open Sans" panose="020B0606030504020204" pitchFamily="34" charset="0"/>
              </a:rPr>
              <a:t>l'électricité</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en</a:t>
            </a:r>
            <a:r>
              <a:rPr lang="en-ZA" sz="2000" dirty="0">
                <a:solidFill>
                  <a:srgbClr val="000000"/>
                </a:solidFill>
                <a:latin typeface="Open Sans"/>
                <a:ea typeface="Open Sans" panose="020B0606030504020204" pitchFamily="34" charset="0"/>
                <a:cs typeface="Open Sans" panose="020B0606030504020204" pitchFamily="34" charset="0"/>
              </a:rPr>
              <a:t> 2018, contre83 % </a:t>
            </a:r>
            <a:r>
              <a:rPr lang="en-ZA" sz="2000" dirty="0" err="1">
                <a:solidFill>
                  <a:srgbClr val="000000"/>
                </a:solidFill>
                <a:latin typeface="Open Sans"/>
                <a:ea typeface="Open Sans" panose="020B0606030504020204" pitchFamily="34" charset="0"/>
                <a:cs typeface="Open Sans" panose="020B0606030504020204" pitchFamily="34" charset="0"/>
              </a:rPr>
              <a:t>en</a:t>
            </a:r>
            <a:r>
              <a:rPr lang="en-ZA" sz="2000" dirty="0">
                <a:solidFill>
                  <a:srgbClr val="000000"/>
                </a:solidFill>
                <a:latin typeface="Open Sans"/>
                <a:ea typeface="Open Sans" panose="020B0606030504020204" pitchFamily="34" charset="0"/>
                <a:cs typeface="Open Sans" panose="020B0606030504020204" pitchFamily="34" charset="0"/>
              </a:rPr>
              <a:t> 2010.</a:t>
            </a:r>
            <a:endParaRPr lang="en-US" dirty="0"/>
          </a:p>
          <a:p>
            <a:pPr marL="342900" indent="-342900">
              <a:spcAft>
                <a:spcPts val="1200"/>
              </a:spcAft>
              <a:buFont typeface="Arial"/>
              <a:buChar char="•"/>
            </a:pPr>
            <a:r>
              <a:rPr lang="en-ZA" sz="2000" dirty="0" err="1">
                <a:solidFill>
                  <a:srgbClr val="000000"/>
                </a:solidFill>
                <a:latin typeface="Open Sans"/>
                <a:ea typeface="Open Sans" panose="020B0606030504020204" pitchFamily="34" charset="0"/>
                <a:cs typeface="Open Sans" panose="020B0606030504020204" pitchFamily="34" charset="0"/>
              </a:rPr>
              <a:t>Toutefois</a:t>
            </a:r>
            <a:r>
              <a:rPr lang="en-ZA" sz="2000" dirty="0">
                <a:solidFill>
                  <a:srgbClr val="000000"/>
                </a:solidFill>
                <a:latin typeface="Open Sans"/>
                <a:ea typeface="Open Sans" panose="020B0606030504020204" pitchFamily="34" charset="0"/>
                <a:cs typeface="Open Sans" panose="020B0606030504020204" pitchFamily="34" charset="0"/>
              </a:rPr>
              <a:t>, le </a:t>
            </a:r>
            <a:r>
              <a:rPr lang="en-ZA" sz="2000" dirty="0" err="1">
                <a:solidFill>
                  <a:srgbClr val="000000"/>
                </a:solidFill>
                <a:latin typeface="Open Sans"/>
                <a:ea typeface="Open Sans" panose="020B0606030504020204" pitchFamily="34" charset="0"/>
                <a:cs typeface="Open Sans" panose="020B0606030504020204" pitchFamily="34" charset="0"/>
              </a:rPr>
              <a:t>taux</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d'électrification</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annuel</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n'est</a:t>
            </a:r>
            <a:r>
              <a:rPr lang="en-ZA" sz="2000" dirty="0">
                <a:solidFill>
                  <a:srgbClr val="000000"/>
                </a:solidFill>
                <a:latin typeface="Open Sans"/>
                <a:ea typeface="Open Sans" panose="020B0606030504020204" pitchFamily="34" charset="0"/>
                <a:cs typeface="Open Sans" panose="020B0606030504020204" pitchFamily="34" charset="0"/>
              </a:rPr>
              <a:t> pas </a:t>
            </a:r>
            <a:r>
              <a:rPr lang="en-ZA" sz="2000" dirty="0" err="1">
                <a:solidFill>
                  <a:srgbClr val="000000"/>
                </a:solidFill>
                <a:latin typeface="Open Sans"/>
                <a:ea typeface="Open Sans" panose="020B0606030504020204" pitchFamily="34" charset="0"/>
                <a:cs typeface="Open Sans" panose="020B0606030504020204" pitchFamily="34" charset="0"/>
              </a:rPr>
              <a:t>assez</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élevé</a:t>
            </a:r>
            <a:r>
              <a:rPr lang="en-ZA" sz="2000" dirty="0">
                <a:solidFill>
                  <a:srgbClr val="000000"/>
                </a:solidFill>
                <a:latin typeface="Open Sans"/>
                <a:ea typeface="Open Sans" panose="020B0606030504020204" pitchFamily="34" charset="0"/>
                <a:cs typeface="Open Sans" panose="020B0606030504020204" pitchFamily="34" charset="0"/>
              </a:rPr>
              <a:t> pour </a:t>
            </a:r>
            <a:r>
              <a:rPr lang="en-ZA" sz="2000" dirty="0" err="1">
                <a:solidFill>
                  <a:srgbClr val="000000"/>
                </a:solidFill>
                <a:latin typeface="Open Sans"/>
                <a:ea typeface="Open Sans" panose="020B0606030504020204" pitchFamily="34" charset="0"/>
                <a:cs typeface="Open Sans" panose="020B0606030504020204" pitchFamily="34" charset="0"/>
              </a:rPr>
              <a:t>atteindre</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l'accès</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universel</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d'ici</a:t>
            </a:r>
            <a:r>
              <a:rPr lang="en-ZA" sz="2000" dirty="0">
                <a:solidFill>
                  <a:srgbClr val="000000"/>
                </a:solidFill>
                <a:latin typeface="Open Sans"/>
                <a:ea typeface="Open Sans" panose="020B0606030504020204" pitchFamily="34" charset="0"/>
                <a:cs typeface="Open Sans" panose="020B0606030504020204" pitchFamily="34" charset="0"/>
              </a:rPr>
              <a:t> 2030.</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63% de la population </a:t>
            </a:r>
            <a:r>
              <a:rPr lang="en-ZA" sz="2000" dirty="0" err="1">
                <a:solidFill>
                  <a:srgbClr val="000000"/>
                </a:solidFill>
                <a:latin typeface="Open Sans"/>
                <a:ea typeface="Open Sans" panose="020B0606030504020204" pitchFamily="34" charset="0"/>
                <a:cs typeface="Open Sans" panose="020B0606030504020204" pitchFamily="34" charset="0"/>
              </a:rPr>
              <a:t>avait</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accès</a:t>
            </a:r>
            <a:r>
              <a:rPr lang="en-ZA" sz="2000" dirty="0">
                <a:solidFill>
                  <a:srgbClr val="000000"/>
                </a:solidFill>
                <a:latin typeface="Open Sans"/>
                <a:ea typeface="Open Sans" panose="020B0606030504020204" pitchFamily="34" charset="0"/>
                <a:cs typeface="Open Sans" panose="020B0606030504020204" pitchFamily="34" charset="0"/>
              </a:rPr>
              <a:t> à </a:t>
            </a:r>
            <a:r>
              <a:rPr lang="en-ZA" sz="2000" dirty="0" err="1">
                <a:solidFill>
                  <a:srgbClr val="000000"/>
                </a:solidFill>
                <a:latin typeface="Open Sans"/>
                <a:ea typeface="Open Sans" panose="020B0606030504020204" pitchFamily="34" charset="0"/>
                <a:cs typeface="Open Sans" panose="020B0606030504020204" pitchFamily="34" charset="0"/>
              </a:rPr>
              <a:t>une</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cuisson</a:t>
            </a:r>
            <a:r>
              <a:rPr lang="en-ZA" sz="2000" dirty="0">
                <a:solidFill>
                  <a:srgbClr val="000000"/>
                </a:solidFill>
                <a:latin typeface="Open Sans"/>
                <a:ea typeface="Open Sans" panose="020B0606030504020204" pitchFamily="34" charset="0"/>
                <a:cs typeface="Open Sans" panose="020B0606030504020204" pitchFamily="34" charset="0"/>
              </a:rPr>
              <a:t> propre (“clean cooking”) </a:t>
            </a:r>
            <a:r>
              <a:rPr lang="en-ZA" sz="2000" dirty="0" err="1">
                <a:solidFill>
                  <a:srgbClr val="000000"/>
                </a:solidFill>
                <a:latin typeface="Open Sans"/>
                <a:ea typeface="Open Sans" panose="020B0606030504020204" pitchFamily="34" charset="0"/>
                <a:cs typeface="Open Sans" panose="020B0606030504020204" pitchFamily="34" charset="0"/>
              </a:rPr>
              <a:t>en</a:t>
            </a:r>
            <a:r>
              <a:rPr lang="en-ZA" sz="2000" dirty="0">
                <a:solidFill>
                  <a:srgbClr val="000000"/>
                </a:solidFill>
                <a:latin typeface="Open Sans"/>
                <a:ea typeface="Open Sans" panose="020B0606030504020204" pitchFamily="34" charset="0"/>
                <a:cs typeface="Open Sans" panose="020B0606030504020204" pitchFamily="34" charset="0"/>
              </a:rPr>
              <a:t> 2018, </a:t>
            </a:r>
            <a:r>
              <a:rPr lang="en-ZA" sz="2000" dirty="0" err="1">
                <a:solidFill>
                  <a:srgbClr val="000000"/>
                </a:solidFill>
                <a:latin typeface="Open Sans"/>
                <a:ea typeface="Open Sans" panose="020B0606030504020204" pitchFamily="34" charset="0"/>
                <a:cs typeface="Open Sans" panose="020B0606030504020204" pitchFamily="34" charset="0"/>
              </a:rPr>
              <a:t>contre</a:t>
            </a:r>
            <a:r>
              <a:rPr lang="en-ZA" sz="2000" dirty="0">
                <a:solidFill>
                  <a:srgbClr val="000000"/>
                </a:solidFill>
                <a:latin typeface="Open Sans"/>
                <a:ea typeface="Open Sans" panose="020B0606030504020204" pitchFamily="34" charset="0"/>
                <a:cs typeface="Open Sans" panose="020B0606030504020204" pitchFamily="34" charset="0"/>
              </a:rPr>
              <a:t> 56% </a:t>
            </a:r>
            <a:r>
              <a:rPr lang="en-ZA" sz="2000" dirty="0" err="1">
                <a:solidFill>
                  <a:srgbClr val="000000"/>
                </a:solidFill>
                <a:latin typeface="Open Sans"/>
                <a:ea typeface="Open Sans" panose="020B0606030504020204" pitchFamily="34" charset="0"/>
                <a:cs typeface="Open Sans" panose="020B0606030504020204" pitchFamily="34" charset="0"/>
              </a:rPr>
              <a:t>en</a:t>
            </a:r>
            <a:r>
              <a:rPr lang="en-ZA" sz="2000" dirty="0">
                <a:solidFill>
                  <a:srgbClr val="000000"/>
                </a:solidFill>
                <a:latin typeface="Open Sans"/>
                <a:ea typeface="Open Sans" panose="020B0606030504020204" pitchFamily="34" charset="0"/>
                <a:cs typeface="Open Sans" panose="020B0606030504020204" pitchFamily="34" charset="0"/>
              </a:rPr>
              <a:t> 2010.</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Les </a:t>
            </a:r>
            <a:r>
              <a:rPr lang="en-ZA" sz="2000" dirty="0" err="1">
                <a:solidFill>
                  <a:srgbClr val="000000"/>
                </a:solidFill>
                <a:latin typeface="Open Sans"/>
                <a:ea typeface="Open Sans" panose="020B0606030504020204" pitchFamily="34" charset="0"/>
                <a:cs typeface="Open Sans" panose="020B0606030504020204" pitchFamily="34" charset="0"/>
              </a:rPr>
              <a:t>progrès</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annuels</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sont</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actuellement</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inférieurs</a:t>
            </a:r>
            <a:r>
              <a:rPr lang="en-ZA" sz="2000" dirty="0">
                <a:solidFill>
                  <a:srgbClr val="000000"/>
                </a:solidFill>
                <a:latin typeface="Open Sans"/>
                <a:ea typeface="Open Sans" panose="020B0606030504020204" pitchFamily="34" charset="0"/>
                <a:cs typeface="Open Sans" panose="020B0606030504020204" pitchFamily="34" charset="0"/>
              </a:rPr>
              <a:t> à un tiers de </a:t>
            </a:r>
            <a:r>
              <a:rPr lang="en-ZA" sz="2000" dirty="0" err="1">
                <a:solidFill>
                  <a:srgbClr val="000000"/>
                </a:solidFill>
                <a:latin typeface="Open Sans"/>
                <a:ea typeface="Open Sans" panose="020B0606030504020204" pitchFamily="34" charset="0"/>
                <a:cs typeface="Open Sans" panose="020B0606030504020204" pitchFamily="34" charset="0"/>
              </a:rPr>
              <a:t>ce</a:t>
            </a:r>
            <a:r>
              <a:rPr lang="en-ZA" sz="2000" dirty="0">
                <a:solidFill>
                  <a:srgbClr val="000000"/>
                </a:solidFill>
                <a:latin typeface="Open Sans"/>
                <a:ea typeface="Open Sans" panose="020B0606030504020204" pitchFamily="34" charset="0"/>
                <a:cs typeface="Open Sans" panose="020B0606030504020204" pitchFamily="34" charset="0"/>
              </a:rPr>
              <a:t> qui </a:t>
            </a:r>
            <a:r>
              <a:rPr lang="en-ZA" sz="2000" dirty="0" err="1">
                <a:solidFill>
                  <a:srgbClr val="000000"/>
                </a:solidFill>
                <a:latin typeface="Open Sans"/>
                <a:ea typeface="Open Sans" panose="020B0606030504020204" pitchFamily="34" charset="0"/>
                <a:cs typeface="Open Sans" panose="020B0606030504020204" pitchFamily="34" charset="0"/>
              </a:rPr>
              <a:t>est</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nécessaire</a:t>
            </a:r>
            <a:r>
              <a:rPr lang="en-ZA" sz="2000" dirty="0">
                <a:solidFill>
                  <a:srgbClr val="000000"/>
                </a:solidFill>
                <a:latin typeface="Open Sans"/>
                <a:ea typeface="Open Sans" panose="020B0606030504020204" pitchFamily="34" charset="0"/>
                <a:cs typeface="Open Sans" panose="020B0606030504020204" pitchFamily="34" charset="0"/>
              </a:rPr>
              <a:t> pour </a:t>
            </a:r>
            <a:r>
              <a:rPr lang="en-ZA" sz="2000" dirty="0" err="1">
                <a:solidFill>
                  <a:srgbClr val="000000"/>
                </a:solidFill>
                <a:latin typeface="Open Sans"/>
                <a:ea typeface="Open Sans" panose="020B0606030504020204" pitchFamily="34" charset="0"/>
                <a:cs typeface="Open Sans" panose="020B0606030504020204" pitchFamily="34" charset="0"/>
              </a:rPr>
              <a:t>parvenir</a:t>
            </a:r>
            <a:r>
              <a:rPr lang="en-ZA" sz="2000" dirty="0">
                <a:solidFill>
                  <a:srgbClr val="000000"/>
                </a:solidFill>
                <a:latin typeface="Open Sans"/>
                <a:ea typeface="Open Sans" panose="020B0606030504020204" pitchFamily="34" charset="0"/>
                <a:cs typeface="Open Sans" panose="020B0606030504020204" pitchFamily="34" charset="0"/>
              </a:rPr>
              <a:t> à un </a:t>
            </a:r>
            <a:r>
              <a:rPr lang="en-ZA" sz="2000" dirty="0" err="1">
                <a:solidFill>
                  <a:srgbClr val="000000"/>
                </a:solidFill>
                <a:latin typeface="Open Sans"/>
                <a:ea typeface="Open Sans" panose="020B0606030504020204" pitchFamily="34" charset="0"/>
                <a:cs typeface="Open Sans" panose="020B0606030504020204" pitchFamily="34" charset="0"/>
              </a:rPr>
              <a:t>accès</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universel</a:t>
            </a:r>
            <a:r>
              <a:rPr lang="en-ZA" sz="2000" dirty="0">
                <a:solidFill>
                  <a:srgbClr val="000000"/>
                </a:solidFill>
                <a:latin typeface="Open Sans"/>
                <a:ea typeface="Open Sans" panose="020B0606030504020204" pitchFamily="34" charset="0"/>
                <a:cs typeface="Open Sans" panose="020B0606030504020204" pitchFamily="34" charset="0"/>
              </a:rPr>
              <a:t> à la </a:t>
            </a:r>
            <a:r>
              <a:rPr lang="en-ZA" sz="2000" dirty="0" err="1">
                <a:solidFill>
                  <a:srgbClr val="000000"/>
                </a:solidFill>
                <a:latin typeface="Open Sans"/>
                <a:ea typeface="Open Sans" panose="020B0606030504020204" pitchFamily="34" charset="0"/>
                <a:cs typeface="Open Sans" panose="020B0606030504020204" pitchFamily="34" charset="0"/>
              </a:rPr>
              <a:t>cuisson</a:t>
            </a:r>
            <a:r>
              <a:rPr lang="en-ZA" sz="2000" dirty="0">
                <a:solidFill>
                  <a:srgbClr val="000000"/>
                </a:solidFill>
                <a:latin typeface="Open Sans"/>
                <a:ea typeface="Open Sans" panose="020B0606030504020204" pitchFamily="34" charset="0"/>
                <a:cs typeface="Open Sans" panose="020B0606030504020204" pitchFamily="34" charset="0"/>
              </a:rPr>
              <a:t> propre </a:t>
            </a:r>
            <a:r>
              <a:rPr lang="en-ZA" sz="2000" dirty="0" err="1">
                <a:solidFill>
                  <a:srgbClr val="000000"/>
                </a:solidFill>
                <a:latin typeface="Open Sans"/>
                <a:ea typeface="Open Sans" panose="020B0606030504020204" pitchFamily="34" charset="0"/>
                <a:cs typeface="Open Sans" panose="020B0606030504020204" pitchFamily="34" charset="0"/>
              </a:rPr>
              <a:t>d'ici</a:t>
            </a:r>
            <a:r>
              <a:rPr lang="en-ZA" sz="2000" dirty="0">
                <a:solidFill>
                  <a:srgbClr val="000000"/>
                </a:solidFill>
                <a:latin typeface="Open Sans"/>
                <a:ea typeface="Open Sans" panose="020B0606030504020204" pitchFamily="34" charset="0"/>
                <a:cs typeface="Open Sans" panose="020B0606030504020204" pitchFamily="34" charset="0"/>
              </a:rPr>
              <a:t> à 2030.</a:t>
            </a:r>
          </a:p>
        </p:txBody>
      </p:sp>
      <p:sp>
        <p:nvSpPr>
          <p:cNvPr id="12" name="Rectangle 11">
            <a:extLst>
              <a:ext uri="{FF2B5EF4-FFF2-40B4-BE49-F238E27FC236}">
                <a16:creationId xmlns:a16="http://schemas.microsoft.com/office/drawing/2014/main" id="{7C1B95B3-9F8F-4916-B9FF-233A1689C6FE}"/>
              </a:ext>
            </a:extLst>
          </p:cNvPr>
          <p:cNvSpPr/>
          <p:nvPr/>
        </p:nvSpPr>
        <p:spPr>
          <a:xfrm>
            <a:off x="7515175" y="2432181"/>
            <a:ext cx="4794562" cy="338554"/>
          </a:xfrm>
          <a:prstGeom prst="rect">
            <a:avLst/>
          </a:prstGeom>
        </p:spPr>
        <p:txBody>
          <a:bodyPr wrap="square" lIns="91440" tIns="45720" rIns="91440" bIns="45720" anchor="t">
            <a:spAutoFit/>
          </a:bodyPr>
          <a:lstStyle/>
          <a:p>
            <a:pPr>
              <a:spcAft>
                <a:spcPts val="1200"/>
              </a:spcAft>
            </a:pPr>
            <a:r>
              <a:rPr lang="en-ZA" sz="1600" dirty="0" err="1">
                <a:solidFill>
                  <a:srgbClr val="000000"/>
                </a:solidFill>
                <a:latin typeface="Open Sans"/>
              </a:rPr>
              <a:t>Accès</a:t>
            </a:r>
            <a:r>
              <a:rPr lang="en-ZA" sz="1600" dirty="0">
                <a:solidFill>
                  <a:srgbClr val="000000"/>
                </a:solidFill>
                <a:latin typeface="Open Sans"/>
              </a:rPr>
              <a:t> à </a:t>
            </a:r>
            <a:r>
              <a:rPr lang="en-ZA" sz="1600" dirty="0" err="1">
                <a:solidFill>
                  <a:srgbClr val="000000"/>
                </a:solidFill>
                <a:latin typeface="Open Sans"/>
              </a:rPr>
              <a:t>l'électricité</a:t>
            </a:r>
            <a:r>
              <a:rPr lang="en-ZA" sz="1600" dirty="0">
                <a:solidFill>
                  <a:srgbClr val="000000"/>
                </a:solidFill>
                <a:latin typeface="Open Sans"/>
              </a:rPr>
              <a:t> dans le monde</a:t>
            </a:r>
            <a:endParaRPr lang="en-US" sz="1600" dirty="0"/>
          </a:p>
        </p:txBody>
      </p:sp>
      <p:sp>
        <p:nvSpPr>
          <p:cNvPr id="14" name="TextBox 13">
            <a:extLst>
              <a:ext uri="{FF2B5EF4-FFF2-40B4-BE49-F238E27FC236}">
                <a16:creationId xmlns:a16="http://schemas.microsoft.com/office/drawing/2014/main" id="{00281E9C-F00A-4DC1-82B1-13C33E87395B}"/>
              </a:ext>
            </a:extLst>
          </p:cNvPr>
          <p:cNvSpPr txBox="1"/>
          <p:nvPr/>
        </p:nvSpPr>
        <p:spPr>
          <a:xfrm>
            <a:off x="545184" y="6183757"/>
            <a:ext cx="478283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b="1" dirty="0">
                <a:latin typeface="Open Sans"/>
                <a:ea typeface="+mn-lt"/>
                <a:cs typeface="Calibri"/>
              </a:rPr>
              <a:t>Source : </a:t>
            </a:r>
            <a:r>
              <a:rPr lang="en-GB" sz="1000" dirty="0">
                <a:latin typeface="Open Sans"/>
                <a:ea typeface="+mn-lt"/>
                <a:cs typeface="Calibri"/>
              </a:rPr>
              <a:t>(</a:t>
            </a:r>
            <a:r>
              <a:rPr lang="en-GB" sz="1000" dirty="0">
                <a:latin typeface="Open Sans"/>
                <a:ea typeface="+mn-lt"/>
                <a:cs typeface="+mn-lt"/>
              </a:rPr>
              <a:t>AIE, IRENA, UNSD, Banque mondiale, OMS </a:t>
            </a:r>
            <a:r>
              <a:rPr lang="en-GB" sz="1000" dirty="0">
                <a:latin typeface="Open Sans"/>
                <a:cs typeface="Calibri"/>
              </a:rPr>
              <a:t>(2020))</a:t>
            </a:r>
          </a:p>
        </p:txBody>
      </p:sp>
    </p:spTree>
    <p:extLst>
      <p:ext uri="{BB962C8B-B14F-4D97-AF65-F5344CB8AC3E}">
        <p14:creationId xmlns:p14="http://schemas.microsoft.com/office/powerpoint/2010/main" val="114964038"/>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12</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29640623-8B58-4DD6-8CCD-D161D15E0210}"/>
              </a:ext>
            </a:extLst>
          </p:cNvPr>
          <p:cNvSpPr/>
          <p:nvPr/>
        </p:nvSpPr>
        <p:spPr>
          <a:xfrm>
            <a:off x="887214" y="1397013"/>
            <a:ext cx="1074434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1.2.4 Progrès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concernant</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l'ODD7: énergies renouvelables et efficacité énergétique </a:t>
            </a:r>
          </a:p>
        </p:txBody>
      </p:sp>
      <p:sp>
        <p:nvSpPr>
          <p:cNvPr id="11" name="Title 10">
            <a:extLst>
              <a:ext uri="{FF2B5EF4-FFF2-40B4-BE49-F238E27FC236}">
                <a16:creationId xmlns:a16="http://schemas.microsoft.com/office/drawing/2014/main" id="{B3A291FD-1B77-47B8-8C4F-E6696A8201C3}"/>
              </a:ext>
            </a:extLst>
          </p:cNvPr>
          <p:cNvSpPr txBox="1">
            <a:spLocks/>
          </p:cNvSpPr>
          <p:nvPr/>
        </p:nvSpPr>
        <p:spPr>
          <a:xfrm>
            <a:off x="896740" y="2372"/>
            <a:ext cx="9653273"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 Les ODD et le plan d'action pour le climat</a:t>
            </a:r>
          </a:p>
        </p:txBody>
      </p:sp>
      <p:pic>
        <p:nvPicPr>
          <p:cNvPr id="8" name="Picture 9" descr="Chart, line chart&#10;&#10;Description automatically generated">
            <a:extLst>
              <a:ext uri="{FF2B5EF4-FFF2-40B4-BE49-F238E27FC236}">
                <a16:creationId xmlns:a16="http://schemas.microsoft.com/office/drawing/2014/main" id="{D58A280A-1F94-4371-826A-9A89CB6BBA32}"/>
              </a:ext>
            </a:extLst>
          </p:cNvPr>
          <p:cNvPicPr>
            <a:picLocks noChangeAspect="1"/>
          </p:cNvPicPr>
          <p:nvPr/>
        </p:nvPicPr>
        <p:blipFill>
          <a:blip r:embed="rId4"/>
          <a:stretch>
            <a:fillRect/>
          </a:stretch>
        </p:blipFill>
        <p:spPr>
          <a:xfrm>
            <a:off x="2840967" y="1796004"/>
            <a:ext cx="6510067" cy="4344294"/>
          </a:xfrm>
          <a:prstGeom prst="rect">
            <a:avLst/>
          </a:prstGeom>
        </p:spPr>
      </p:pic>
      <p:sp>
        <p:nvSpPr>
          <p:cNvPr id="10" name="TextBox 9">
            <a:extLst>
              <a:ext uri="{FF2B5EF4-FFF2-40B4-BE49-F238E27FC236}">
                <a16:creationId xmlns:a16="http://schemas.microsoft.com/office/drawing/2014/main" id="{67CB7DF0-CE2B-45D6-A515-CF83FEF11894}"/>
              </a:ext>
            </a:extLst>
          </p:cNvPr>
          <p:cNvSpPr txBox="1"/>
          <p:nvPr/>
        </p:nvSpPr>
        <p:spPr>
          <a:xfrm>
            <a:off x="3140626" y="6144855"/>
            <a:ext cx="703166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latin typeface="Open Sans"/>
                <a:cs typeface="Calibri"/>
              </a:rPr>
              <a:t>(</a:t>
            </a:r>
            <a:r>
              <a:rPr lang="en-GB" sz="1000">
                <a:latin typeface="Open Sans"/>
                <a:ea typeface="+mn-lt"/>
                <a:cs typeface="+mn-lt"/>
              </a:rPr>
              <a:t>AIE, IRENA, UNSD, Banque mondiale, OMS </a:t>
            </a:r>
            <a:r>
              <a:rPr lang="en-GB" sz="1000">
                <a:latin typeface="Open Sans"/>
                <a:cs typeface="Calibri"/>
              </a:rPr>
              <a:t>(2020), </a:t>
            </a:r>
            <a:r>
              <a:rPr lang="en-GB" sz="1000">
                <a:latin typeface="Open Sans"/>
                <a:cs typeface="Calibri"/>
                <a:hlinkClick r:id="rId5"/>
              </a:rPr>
              <a:t>image</a:t>
            </a:r>
            <a:r>
              <a:rPr lang="en-GB" sz="1000">
                <a:latin typeface="Open Sans"/>
                <a:cs typeface="Calibri"/>
              </a:rPr>
              <a:t>, sous licence </a:t>
            </a:r>
            <a:r>
              <a:rPr lang="en-GB" sz="1000">
                <a:latin typeface="Open Sans"/>
                <a:cs typeface="Calibri"/>
                <a:hlinkClick r:id="rId6"/>
              </a:rPr>
              <a:t>CC BY NC 3.0 IGO</a:t>
            </a:r>
            <a:r>
              <a:rPr lang="en-GB" sz="1000">
                <a:latin typeface="Open Sans"/>
                <a:cs typeface="Calibri"/>
              </a:rPr>
              <a:t>)</a:t>
            </a:r>
          </a:p>
        </p:txBody>
      </p:sp>
    </p:spTree>
    <p:extLst>
      <p:ext uri="{BB962C8B-B14F-4D97-AF65-F5344CB8AC3E}">
        <p14:creationId xmlns:p14="http://schemas.microsoft.com/office/powerpoint/2010/main" val="3720167370"/>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13</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28CDE5CA-C3C5-43BA-974E-1857E9FDEFE0}"/>
              </a:ext>
            </a:extLst>
          </p:cNvPr>
          <p:cNvSpPr/>
          <p:nvPr/>
        </p:nvSpPr>
        <p:spPr>
          <a:xfrm>
            <a:off x="287447" y="1440971"/>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1.2.5 Liens entre les ODD? </a:t>
            </a:r>
          </a:p>
        </p:txBody>
      </p:sp>
      <p:sp>
        <p:nvSpPr>
          <p:cNvPr id="11" name="Title 10">
            <a:extLst>
              <a:ext uri="{FF2B5EF4-FFF2-40B4-BE49-F238E27FC236}">
                <a16:creationId xmlns:a16="http://schemas.microsoft.com/office/drawing/2014/main" id="{894943DC-837E-4733-BBBD-06BEE14C0EB7}"/>
              </a:ext>
            </a:extLst>
          </p:cNvPr>
          <p:cNvSpPr txBox="1">
            <a:spLocks/>
          </p:cNvSpPr>
          <p:nvPr/>
        </p:nvSpPr>
        <p:spPr>
          <a:xfrm>
            <a:off x="167149" y="2372"/>
            <a:ext cx="9136524"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 Les ODD et le plan d'action pour le climat</a:t>
            </a:r>
          </a:p>
        </p:txBody>
      </p:sp>
      <p:sp>
        <p:nvSpPr>
          <p:cNvPr id="8" name="Rectangle 7">
            <a:extLst>
              <a:ext uri="{FF2B5EF4-FFF2-40B4-BE49-F238E27FC236}">
                <a16:creationId xmlns:a16="http://schemas.microsoft.com/office/drawing/2014/main" id="{E789B0DE-BCA0-4DE4-878C-DE86A6A6A45F}"/>
              </a:ext>
            </a:extLst>
          </p:cNvPr>
          <p:cNvSpPr/>
          <p:nvPr/>
        </p:nvSpPr>
        <p:spPr>
          <a:xfrm>
            <a:off x="287447" y="2000710"/>
            <a:ext cx="9136524" cy="3323987"/>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Les ODD sont étroitement liés, avec des synergies et des compromis entre les </a:t>
            </a:r>
            <a:r>
              <a:rPr lang="en-ZA" sz="2000" dirty="0" err="1">
                <a:solidFill>
                  <a:srgbClr val="000000"/>
                </a:solidFill>
                <a:latin typeface="Open Sans"/>
                <a:ea typeface="Open Sans" panose="020B0606030504020204" pitchFamily="34" charset="0"/>
                <a:cs typeface="Open Sans" panose="020B0606030504020204" pitchFamily="34" charset="0"/>
              </a:rPr>
              <a:t>différents</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objectifs</a:t>
            </a:r>
            <a:r>
              <a:rPr lang="en-ZA" sz="2000" dirty="0">
                <a:solidFill>
                  <a:srgbClr val="000000"/>
                </a:solidFill>
                <a:latin typeface="Open Sans"/>
                <a:ea typeface="Open Sans" panose="020B0606030504020204" pitchFamily="34" charset="0"/>
                <a:cs typeface="Open Sans" panose="020B0606030504020204" pitchFamily="34" charset="0"/>
              </a:rPr>
              <a:t>.</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Sur un total de 169 objectifs, au moins 113 sont identifiés comme nécessitant des actions visant à modifier les </a:t>
            </a:r>
            <a:r>
              <a:rPr lang="en-ZA" sz="2000" dirty="0" err="1">
                <a:solidFill>
                  <a:srgbClr val="000000"/>
                </a:solidFill>
                <a:latin typeface="Open Sans"/>
                <a:ea typeface="Open Sans" panose="020B0606030504020204" pitchFamily="34" charset="0"/>
                <a:cs typeface="Open Sans" panose="020B0606030504020204" pitchFamily="34" charset="0"/>
              </a:rPr>
              <a:t>systèmes</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énergétiques</a:t>
            </a:r>
            <a:r>
              <a:rPr lang="en-ZA" sz="2000" dirty="0">
                <a:solidFill>
                  <a:srgbClr val="000000"/>
                </a:solidFill>
                <a:latin typeface="Open Sans"/>
                <a:ea typeface="Open Sans" panose="020B0606030504020204" pitchFamily="34" charset="0"/>
                <a:cs typeface="Open Sans" panose="020B0606030504020204" pitchFamily="34" charset="0"/>
              </a:rPr>
              <a:t>.</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La planification énergétique doit donc aller au-delà de l'ODD7 et prendre en compte les liens avec </a:t>
            </a:r>
            <a:r>
              <a:rPr lang="en-ZA" sz="2000" dirty="0" err="1">
                <a:solidFill>
                  <a:srgbClr val="000000"/>
                </a:solidFill>
                <a:latin typeface="Open Sans"/>
                <a:ea typeface="Open Sans" panose="020B0606030504020204" pitchFamily="34" charset="0"/>
                <a:cs typeface="Open Sans" panose="020B0606030504020204" pitchFamily="34" charset="0"/>
              </a:rPr>
              <a:t>d'autres</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systèmes</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objectifs</a:t>
            </a:r>
            <a:r>
              <a:rPr lang="en-ZA" sz="2000" dirty="0">
                <a:solidFill>
                  <a:srgbClr val="000000"/>
                </a:solidFill>
                <a:latin typeface="Open Sans"/>
                <a:ea typeface="Open Sans" panose="020B0606030504020204" pitchFamily="34" charset="0"/>
                <a:cs typeface="Open Sans" panose="020B0606030504020204" pitchFamily="34" charset="0"/>
              </a:rPr>
              <a:t> et politiques.</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Les </a:t>
            </a:r>
            <a:r>
              <a:rPr lang="en-ZA" sz="2000" dirty="0" err="1">
                <a:solidFill>
                  <a:srgbClr val="000000"/>
                </a:solidFill>
                <a:latin typeface="Open Sans"/>
                <a:ea typeface="Open Sans" panose="020B0606030504020204" pitchFamily="34" charset="0"/>
                <a:cs typeface="Open Sans" panose="020B0606030504020204" pitchFamily="34" charset="0"/>
              </a:rPr>
              <a:t>évaluations</a:t>
            </a:r>
            <a:r>
              <a:rPr lang="en-ZA" sz="2000" dirty="0">
                <a:solidFill>
                  <a:srgbClr val="000000"/>
                </a:solidFill>
                <a:latin typeface="Open Sans"/>
                <a:ea typeface="Open Sans" panose="020B0606030504020204" pitchFamily="34" charset="0"/>
                <a:cs typeface="Open Sans" panose="020B0606030504020204" pitchFamily="34" charset="0"/>
              </a:rPr>
              <a:t> et </a:t>
            </a:r>
            <a:r>
              <a:rPr lang="en-ZA" sz="2000" dirty="0" err="1">
                <a:solidFill>
                  <a:srgbClr val="000000"/>
                </a:solidFill>
                <a:latin typeface="Open Sans"/>
                <a:ea typeface="Open Sans" panose="020B0606030504020204" pitchFamily="34" charset="0"/>
                <a:cs typeface="Open Sans" panose="020B0606030504020204" pitchFamily="34" charset="0"/>
              </a:rPr>
              <a:t>l'élaboration</a:t>
            </a:r>
            <a:r>
              <a:rPr lang="en-ZA" sz="2000" dirty="0">
                <a:solidFill>
                  <a:srgbClr val="000000"/>
                </a:solidFill>
                <a:latin typeface="Open Sans"/>
                <a:ea typeface="Open Sans" panose="020B0606030504020204" pitchFamily="34" charset="0"/>
                <a:cs typeface="Open Sans" panose="020B0606030504020204" pitchFamily="34" charset="0"/>
              </a:rPr>
              <a:t> de politiques </a:t>
            </a:r>
            <a:r>
              <a:rPr lang="en-ZA" sz="2000" dirty="0" err="1">
                <a:solidFill>
                  <a:srgbClr val="000000"/>
                </a:solidFill>
                <a:latin typeface="Open Sans"/>
                <a:ea typeface="Open Sans" panose="020B0606030504020204" pitchFamily="34" charset="0"/>
                <a:cs typeface="Open Sans" panose="020B0606030504020204" pitchFamily="34" charset="0"/>
              </a:rPr>
              <a:t>intégrées</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seront</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essentielles</a:t>
            </a:r>
            <a:r>
              <a:rPr lang="en-ZA" sz="2000" dirty="0">
                <a:solidFill>
                  <a:srgbClr val="000000"/>
                </a:solidFill>
                <a:latin typeface="Open Sans"/>
                <a:ea typeface="Open Sans" panose="020B0606030504020204" pitchFamily="34" charset="0"/>
                <a:cs typeface="Open Sans" panose="020B0606030504020204" pitchFamily="34" charset="0"/>
              </a:rPr>
              <a:t> pour maximiser les synergies entre les </a:t>
            </a:r>
            <a:r>
              <a:rPr lang="en-ZA" sz="2000" dirty="0" err="1">
                <a:solidFill>
                  <a:srgbClr val="000000"/>
                </a:solidFill>
                <a:latin typeface="Open Sans"/>
                <a:ea typeface="Open Sans" panose="020B0606030504020204" pitchFamily="34" charset="0"/>
                <a:cs typeface="Open Sans" panose="020B0606030504020204" pitchFamily="34" charset="0"/>
              </a:rPr>
              <a:t>objectifs</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afin</a:t>
            </a:r>
            <a:r>
              <a:rPr lang="en-ZA" sz="2000" dirty="0">
                <a:solidFill>
                  <a:srgbClr val="000000"/>
                </a:solidFill>
                <a:latin typeface="Open Sans"/>
                <a:ea typeface="Open Sans" panose="020B0606030504020204" pitchFamily="34" charset="0"/>
                <a:cs typeface="Open Sans" panose="020B0606030504020204" pitchFamily="34" charset="0"/>
              </a:rPr>
              <a:t> de </a:t>
            </a:r>
            <a:r>
              <a:rPr lang="en-ZA" sz="2000" dirty="0" err="1">
                <a:solidFill>
                  <a:srgbClr val="000000"/>
                </a:solidFill>
                <a:latin typeface="Open Sans"/>
                <a:ea typeface="Open Sans" panose="020B0606030504020204" pitchFamily="34" charset="0"/>
                <a:cs typeface="Open Sans" panose="020B0606030504020204" pitchFamily="34" charset="0"/>
              </a:rPr>
              <a:t>réaliser</a:t>
            </a:r>
            <a:r>
              <a:rPr lang="en-ZA" sz="2000" dirty="0">
                <a:solidFill>
                  <a:srgbClr val="000000"/>
                </a:solidFill>
                <a:latin typeface="Open Sans"/>
                <a:ea typeface="Open Sans" panose="020B0606030504020204" pitchFamily="34" charset="0"/>
                <a:cs typeface="Open Sans" panose="020B0606030504020204" pitchFamily="34" charset="0"/>
              </a:rPr>
              <a:t> tous les ODD.</a:t>
            </a:r>
          </a:p>
        </p:txBody>
      </p:sp>
      <p:sp>
        <p:nvSpPr>
          <p:cNvPr id="13" name="TextBox 12">
            <a:extLst>
              <a:ext uri="{FF2B5EF4-FFF2-40B4-BE49-F238E27FC236}">
                <a16:creationId xmlns:a16="http://schemas.microsoft.com/office/drawing/2014/main" id="{AFE85073-4313-4FBF-AE8D-9AA112953D43}"/>
              </a:ext>
            </a:extLst>
          </p:cNvPr>
          <p:cNvSpPr txBox="1"/>
          <p:nvPr/>
        </p:nvSpPr>
        <p:spPr>
          <a:xfrm>
            <a:off x="1084068" y="6157115"/>
            <a:ext cx="478283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b="1" dirty="0">
                <a:latin typeface="Open Sans"/>
                <a:cs typeface="Calibri"/>
              </a:rPr>
              <a:t>Source : </a:t>
            </a:r>
            <a:r>
              <a:rPr lang="en-GB" sz="1000" dirty="0">
                <a:latin typeface="Open Sans"/>
                <a:cs typeface="Calibri"/>
              </a:rPr>
              <a:t>(</a:t>
            </a:r>
            <a:r>
              <a:rPr lang="en-GB" sz="1000" dirty="0" err="1">
                <a:latin typeface="Open Sans"/>
                <a:ea typeface="+mn-lt"/>
                <a:cs typeface="+mn-lt"/>
              </a:rPr>
              <a:t>Nerini</a:t>
            </a:r>
            <a:r>
              <a:rPr lang="en-GB" sz="1000" dirty="0">
                <a:latin typeface="Open Sans"/>
                <a:cs typeface="Calibri"/>
              </a:rPr>
              <a:t>, Tomei et To et al. (2018))</a:t>
            </a:r>
          </a:p>
        </p:txBody>
      </p:sp>
    </p:spTree>
    <p:extLst>
      <p:ext uri="{BB962C8B-B14F-4D97-AF65-F5344CB8AC3E}">
        <p14:creationId xmlns:p14="http://schemas.microsoft.com/office/powerpoint/2010/main" val="1732966013"/>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Title 10">
            <a:extLst>
              <a:ext uri="{FF2B5EF4-FFF2-40B4-BE49-F238E27FC236}">
                <a16:creationId xmlns:a16="http://schemas.microsoft.com/office/drawing/2014/main" id="{03B02CEE-7EEE-42EE-829E-04AA912D4508}"/>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Cours 1.2 </a:t>
            </a:r>
            <a:r>
              <a:rPr lang="en-GB" sz="4400" dirty="0" err="1">
                <a:latin typeface="Open Sans"/>
              </a:rPr>
              <a:t>Références</a:t>
            </a:r>
            <a:endParaRPr lang="en-GB" sz="4400" dirty="0">
              <a:latin typeface="Open Sans"/>
            </a:endParaRPr>
          </a:p>
        </p:txBody>
      </p:sp>
      <p:sp>
        <p:nvSpPr>
          <p:cNvPr id="14" name="TextBox 13">
            <a:extLst>
              <a:ext uri="{FF2B5EF4-FFF2-40B4-BE49-F238E27FC236}">
                <a16:creationId xmlns:a16="http://schemas.microsoft.com/office/drawing/2014/main" id="{8818C6DB-DCC8-4F77-9788-739B2C5587D2}"/>
              </a:ext>
            </a:extLst>
          </p:cNvPr>
          <p:cNvSpPr txBox="1"/>
          <p:nvPr/>
        </p:nvSpPr>
        <p:spPr>
          <a:xfrm>
            <a:off x="929196" y="1494761"/>
            <a:ext cx="5191416"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1600" dirty="0">
                <a:latin typeface="Open Sans"/>
                <a:ea typeface="+mn-lt"/>
                <a:cs typeface="+mn-lt"/>
              </a:rPr>
              <a:t>Kim, R.C. La </a:t>
            </a:r>
            <a:r>
              <a:rPr lang="en-GB" sz="1600" dirty="0" err="1">
                <a:latin typeface="Open Sans"/>
                <a:ea typeface="+mn-lt"/>
                <a:cs typeface="+mn-lt"/>
              </a:rPr>
              <a:t>création</a:t>
            </a:r>
            <a:r>
              <a:rPr lang="en-GB" sz="1600" dirty="0">
                <a:latin typeface="Open Sans"/>
                <a:ea typeface="+mn-lt"/>
                <a:cs typeface="+mn-lt"/>
              </a:rPr>
              <a:t> de </a:t>
            </a:r>
            <a:r>
              <a:rPr lang="en-GB" sz="1600" dirty="0" err="1">
                <a:latin typeface="Open Sans"/>
                <a:ea typeface="+mn-lt"/>
                <a:cs typeface="+mn-lt"/>
              </a:rPr>
              <a:t>valeur</a:t>
            </a:r>
            <a:r>
              <a:rPr lang="en-GB" sz="1600" dirty="0">
                <a:latin typeface="Open Sans"/>
                <a:ea typeface="+mn-lt"/>
                <a:cs typeface="+mn-lt"/>
              </a:rPr>
              <a:t> </a:t>
            </a:r>
            <a:r>
              <a:rPr lang="en-GB" sz="1600" dirty="0" err="1">
                <a:latin typeface="Open Sans"/>
                <a:ea typeface="+mn-lt"/>
                <a:cs typeface="+mn-lt"/>
              </a:rPr>
              <a:t>partagée</a:t>
            </a:r>
            <a:r>
              <a:rPr lang="en-GB" sz="1600" dirty="0">
                <a:latin typeface="Open Sans"/>
                <a:ea typeface="+mn-lt"/>
                <a:cs typeface="+mn-lt"/>
              </a:rPr>
              <a:t> (CSV) et les </a:t>
            </a:r>
            <a:r>
              <a:rPr lang="en-GB" sz="1600" dirty="0" err="1">
                <a:latin typeface="Open Sans"/>
                <a:ea typeface="+mn-lt"/>
                <a:cs typeface="+mn-lt"/>
              </a:rPr>
              <a:t>objectifs</a:t>
            </a:r>
            <a:r>
              <a:rPr lang="en-GB" sz="1600" dirty="0">
                <a:latin typeface="Open Sans"/>
                <a:ea typeface="+mn-lt"/>
                <a:cs typeface="+mn-lt"/>
              </a:rPr>
              <a:t> de </a:t>
            </a:r>
            <a:r>
              <a:rPr lang="en-GB" sz="1600" dirty="0" err="1">
                <a:latin typeface="Open Sans"/>
                <a:ea typeface="+mn-lt"/>
                <a:cs typeface="+mn-lt"/>
              </a:rPr>
              <a:t>développement</a:t>
            </a:r>
            <a:r>
              <a:rPr lang="en-GB" sz="1600" dirty="0">
                <a:latin typeface="Open Sans"/>
                <a:ea typeface="+mn-lt"/>
                <a:cs typeface="+mn-lt"/>
              </a:rPr>
              <a:t> durable des Nations </a:t>
            </a:r>
            <a:r>
              <a:rPr lang="en-GB" sz="1600" dirty="0" err="1">
                <a:latin typeface="Open Sans"/>
                <a:ea typeface="+mn-lt"/>
                <a:cs typeface="+mn-lt"/>
              </a:rPr>
              <a:t>unies</a:t>
            </a:r>
            <a:r>
              <a:rPr lang="en-GB" sz="1600" dirty="0">
                <a:latin typeface="Open Sans"/>
                <a:ea typeface="+mn-lt"/>
                <a:cs typeface="+mn-lt"/>
              </a:rPr>
              <a:t> (UN SDGs) </a:t>
            </a:r>
            <a:r>
              <a:rPr lang="en-GB" sz="1600" dirty="0" err="1">
                <a:latin typeface="Open Sans"/>
                <a:ea typeface="+mn-lt"/>
                <a:cs typeface="+mn-lt"/>
              </a:rPr>
              <a:t>peuvent-ils</a:t>
            </a:r>
            <a:r>
              <a:rPr lang="en-GB" sz="1600" dirty="0">
                <a:latin typeface="Open Sans"/>
                <a:ea typeface="+mn-lt"/>
                <a:cs typeface="+mn-lt"/>
              </a:rPr>
              <a:t> </a:t>
            </a:r>
            <a:r>
              <a:rPr lang="en-GB" sz="1600" dirty="0" err="1">
                <a:latin typeface="Open Sans"/>
                <a:ea typeface="+mn-lt"/>
                <a:cs typeface="+mn-lt"/>
              </a:rPr>
              <a:t>collaborer</a:t>
            </a:r>
            <a:r>
              <a:rPr lang="en-GB" sz="1600" dirty="0">
                <a:latin typeface="Open Sans"/>
                <a:ea typeface="+mn-lt"/>
                <a:cs typeface="+mn-lt"/>
              </a:rPr>
              <a:t> pour un monde </a:t>
            </a:r>
            <a:r>
              <a:rPr lang="en-GB" sz="1600" dirty="0" err="1">
                <a:latin typeface="Open Sans"/>
                <a:ea typeface="+mn-lt"/>
                <a:cs typeface="+mn-lt"/>
              </a:rPr>
              <a:t>meilleur</a:t>
            </a:r>
            <a:r>
              <a:rPr lang="en-GB" sz="1600" dirty="0">
                <a:latin typeface="Open Sans"/>
                <a:ea typeface="+mn-lt"/>
                <a:cs typeface="+mn-lt"/>
              </a:rPr>
              <a:t> ? Insights from East Asia. Sustainability 2018, 10, 4128. </a:t>
            </a:r>
            <a:r>
              <a:rPr lang="en-GB" sz="1600" dirty="0">
                <a:latin typeface="Open Sans"/>
                <a:ea typeface="+mn-lt"/>
                <a:cs typeface="+mn-lt"/>
                <a:hlinkClick r:id="rId3"/>
              </a:rPr>
              <a:t>https://doi.org/10.3390/su10114128</a:t>
            </a:r>
            <a:endParaRPr lang="en-GB" sz="1600" dirty="0">
              <a:latin typeface="Open Sans"/>
              <a:ea typeface="+mn-lt"/>
              <a:cs typeface="+mn-lt"/>
            </a:endParaRPr>
          </a:p>
          <a:p>
            <a:pPr marL="342900" indent="-342900">
              <a:buAutoNum type="arabicPeriod"/>
            </a:pPr>
            <a:r>
              <a:rPr lang="en-GB" sz="1600" dirty="0">
                <a:latin typeface="Open Sans"/>
                <a:ea typeface="+mn-lt"/>
                <a:cs typeface="+mn-lt"/>
              </a:rPr>
              <a:t>AIE, IRENA, UNSD, Banque </a:t>
            </a:r>
            <a:r>
              <a:rPr lang="en-GB" sz="1600" dirty="0" err="1">
                <a:latin typeface="Open Sans"/>
                <a:ea typeface="+mn-lt"/>
                <a:cs typeface="+mn-lt"/>
              </a:rPr>
              <a:t>mondiale</a:t>
            </a:r>
            <a:r>
              <a:rPr lang="en-GB" sz="1600" dirty="0">
                <a:latin typeface="Open Sans"/>
                <a:ea typeface="+mn-lt"/>
                <a:cs typeface="+mn-lt"/>
              </a:rPr>
              <a:t>, OMS. 2020. </a:t>
            </a:r>
            <a:r>
              <a:rPr lang="en-GB" sz="1600" dirty="0" err="1">
                <a:latin typeface="Open Sans"/>
                <a:ea typeface="+mn-lt"/>
                <a:cs typeface="+mn-lt"/>
              </a:rPr>
              <a:t>Suivi</a:t>
            </a:r>
            <a:r>
              <a:rPr lang="en-GB" sz="1600" dirty="0">
                <a:latin typeface="Open Sans"/>
                <a:ea typeface="+mn-lt"/>
                <a:cs typeface="+mn-lt"/>
              </a:rPr>
              <a:t> de </a:t>
            </a:r>
            <a:r>
              <a:rPr lang="en-GB" sz="1600" dirty="0" err="1">
                <a:latin typeface="Open Sans"/>
                <a:ea typeface="+mn-lt"/>
                <a:cs typeface="+mn-lt"/>
              </a:rPr>
              <a:t>l'ODD</a:t>
            </a:r>
            <a:r>
              <a:rPr lang="en-GB" sz="1600" dirty="0">
                <a:latin typeface="Open Sans"/>
                <a:ea typeface="+mn-lt"/>
                <a:cs typeface="+mn-lt"/>
              </a:rPr>
              <a:t> 7 : Rapport </a:t>
            </a:r>
            <a:r>
              <a:rPr lang="en-GB" sz="1600" dirty="0" err="1">
                <a:latin typeface="Open Sans"/>
                <a:ea typeface="+mn-lt"/>
                <a:cs typeface="+mn-lt"/>
              </a:rPr>
              <a:t>d'avancement</a:t>
            </a:r>
            <a:r>
              <a:rPr lang="en-GB" sz="1600" dirty="0">
                <a:latin typeface="Open Sans"/>
                <a:ea typeface="+mn-lt"/>
                <a:cs typeface="+mn-lt"/>
              </a:rPr>
              <a:t> sur </a:t>
            </a:r>
            <a:r>
              <a:rPr lang="en-GB" sz="1600" dirty="0" err="1">
                <a:latin typeface="Open Sans"/>
                <a:ea typeface="+mn-lt"/>
                <a:cs typeface="+mn-lt"/>
              </a:rPr>
              <a:t>l'énergie</a:t>
            </a:r>
            <a:r>
              <a:rPr lang="en-GB" sz="1600" dirty="0">
                <a:latin typeface="Open Sans"/>
                <a:ea typeface="+mn-lt"/>
                <a:cs typeface="+mn-lt"/>
              </a:rPr>
              <a:t>. Banque </a:t>
            </a:r>
            <a:r>
              <a:rPr lang="en-GB" sz="1600" dirty="0" err="1">
                <a:latin typeface="Open Sans"/>
                <a:ea typeface="+mn-lt"/>
                <a:cs typeface="+mn-lt"/>
              </a:rPr>
              <a:t>mondiale</a:t>
            </a:r>
            <a:r>
              <a:rPr lang="en-GB" sz="1600" dirty="0">
                <a:latin typeface="Open Sans"/>
                <a:ea typeface="+mn-lt"/>
                <a:cs typeface="+mn-lt"/>
              </a:rPr>
              <a:t>, Washington DC. Banque </a:t>
            </a:r>
            <a:r>
              <a:rPr lang="en-GB" sz="1600" dirty="0" err="1">
                <a:latin typeface="Open Sans"/>
                <a:ea typeface="+mn-lt"/>
                <a:cs typeface="+mn-lt"/>
              </a:rPr>
              <a:t>mondiale</a:t>
            </a:r>
            <a:r>
              <a:rPr lang="en-GB" sz="1600" dirty="0">
                <a:latin typeface="Open Sans"/>
                <a:ea typeface="+mn-lt"/>
                <a:cs typeface="+mn-lt"/>
              </a:rPr>
              <a:t>. Licence </a:t>
            </a:r>
            <a:r>
              <a:rPr lang="en-GB" sz="1600" dirty="0" err="1">
                <a:latin typeface="Open Sans"/>
                <a:ea typeface="+mn-lt"/>
                <a:cs typeface="+mn-lt"/>
              </a:rPr>
              <a:t>d'utilisation</a:t>
            </a:r>
            <a:r>
              <a:rPr lang="en-GB" sz="1600" dirty="0">
                <a:latin typeface="Open Sans"/>
                <a:ea typeface="+mn-lt"/>
                <a:cs typeface="+mn-lt"/>
              </a:rPr>
              <a:t> : Creative Commons Attribution-</a:t>
            </a:r>
            <a:r>
              <a:rPr lang="en-GB" sz="1600" dirty="0" err="1">
                <a:latin typeface="Open Sans"/>
                <a:ea typeface="+mn-lt"/>
                <a:cs typeface="+mn-lt"/>
              </a:rPr>
              <a:t>NonCommercial</a:t>
            </a:r>
            <a:r>
              <a:rPr lang="en-GB" sz="1600" dirty="0">
                <a:latin typeface="Open Sans"/>
                <a:ea typeface="+mn-lt"/>
                <a:cs typeface="+mn-lt"/>
              </a:rPr>
              <a:t> 3.0 IGO (CC BY-NC 3.0 IGO).</a:t>
            </a:r>
          </a:p>
          <a:p>
            <a:pPr marL="342900" indent="-342900">
              <a:buAutoNum type="arabicPeriod"/>
            </a:pPr>
            <a:r>
              <a:rPr lang="en-GB" sz="1600" dirty="0">
                <a:latin typeface="Open Sans"/>
                <a:ea typeface="+mn-lt"/>
                <a:cs typeface="+mn-lt"/>
              </a:rPr>
              <a:t>Fuso </a:t>
            </a:r>
            <a:r>
              <a:rPr lang="en-GB" sz="1600" dirty="0" err="1">
                <a:latin typeface="Open Sans"/>
                <a:ea typeface="+mn-lt"/>
                <a:cs typeface="+mn-lt"/>
              </a:rPr>
              <a:t>Nerini</a:t>
            </a:r>
            <a:r>
              <a:rPr lang="en-GB" sz="1600" dirty="0">
                <a:latin typeface="Open Sans"/>
                <a:ea typeface="+mn-lt"/>
                <a:cs typeface="+mn-lt"/>
              </a:rPr>
              <a:t>, F., Tomei, J., To, L.S. </a:t>
            </a:r>
            <a:r>
              <a:rPr lang="en-GB" sz="1600" i="1" dirty="0">
                <a:latin typeface="Open Sans"/>
                <a:ea typeface="+mn-lt"/>
                <a:cs typeface="+mn-lt"/>
              </a:rPr>
              <a:t>et al. </a:t>
            </a:r>
            <a:r>
              <a:rPr lang="en-GB" sz="1600" dirty="0">
                <a:latin typeface="Open Sans"/>
                <a:ea typeface="+mn-lt"/>
                <a:cs typeface="+mn-lt"/>
              </a:rPr>
              <a:t>Mapping synergies and trade-offs between energy and the Sustainable Development Goals. </a:t>
            </a:r>
            <a:r>
              <a:rPr lang="en-GB" sz="1600" i="1" dirty="0">
                <a:latin typeface="Open Sans"/>
                <a:ea typeface="+mn-lt"/>
                <a:cs typeface="+mn-lt"/>
              </a:rPr>
              <a:t>Nat Energy </a:t>
            </a:r>
            <a:r>
              <a:rPr lang="en-GB" sz="1600" b="1" dirty="0">
                <a:latin typeface="Open Sans"/>
                <a:ea typeface="+mn-lt"/>
                <a:cs typeface="+mn-lt"/>
              </a:rPr>
              <a:t>3, </a:t>
            </a:r>
            <a:r>
              <a:rPr lang="en-GB" sz="1600" dirty="0">
                <a:latin typeface="Open Sans"/>
                <a:ea typeface="+mn-lt"/>
                <a:cs typeface="+mn-lt"/>
              </a:rPr>
              <a:t>10-15 (2018). https://doi.org/10.1038/s41560-017-0036-5</a:t>
            </a:r>
          </a:p>
          <a:p>
            <a:pPr marL="342900" indent="-342900">
              <a:buAutoNum type="arabicPeriod"/>
            </a:pPr>
            <a:endParaRPr lang="en-GB" sz="1600" dirty="0">
              <a:latin typeface="Open Sans"/>
              <a:ea typeface="+mn-lt"/>
              <a:cs typeface="+mn-lt"/>
            </a:endParaRPr>
          </a:p>
        </p:txBody>
      </p:sp>
    </p:spTree>
    <p:extLst>
      <p:ext uri="{BB962C8B-B14F-4D97-AF65-F5344CB8AC3E}">
        <p14:creationId xmlns:p14="http://schemas.microsoft.com/office/powerpoint/2010/main" val="1491342558"/>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267781" y="780410"/>
            <a:ext cx="824695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1.3.1 La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modélisation</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énergétique</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à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l'appui</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des politiques</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267782" y="-640498"/>
            <a:ext cx="10470704" cy="14071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 Objectifs de l'U4RIA</a:t>
            </a:r>
            <a:endParaRPr lang="en-GB" sz="4400" dirty="0">
              <a:latin typeface="Open Sans"/>
              <a:ea typeface="Open Sans" panose="020B0606030504020204" pitchFamily="34" charset="0"/>
              <a:cs typeface="Open Sans" panose="020B0606030504020204" pitchFamily="34" charset="0"/>
            </a:endParaRPr>
          </a:p>
        </p:txBody>
      </p:sp>
      <p:sp>
        <p:nvSpPr>
          <p:cNvPr id="9" name="Content Placeholder 8">
            <a:extLst>
              <a:ext uri="{FF2B5EF4-FFF2-40B4-BE49-F238E27FC236}">
                <a16:creationId xmlns:a16="http://schemas.microsoft.com/office/drawing/2014/main" id="{A0E6C372-0383-49C7-9EB8-3B13F3482F4C}"/>
              </a:ext>
            </a:extLst>
          </p:cNvPr>
          <p:cNvSpPr>
            <a:spLocks noGrp="1"/>
          </p:cNvSpPr>
          <p:nvPr>
            <p:ph idx="1"/>
          </p:nvPr>
        </p:nvSpPr>
        <p:spPr>
          <a:xfrm>
            <a:off x="205237" y="1155460"/>
            <a:ext cx="7654855" cy="5255617"/>
          </a:xfrm>
        </p:spPr>
        <p:txBody>
          <a:bodyPr vert="horz" lIns="91440" tIns="45720" rIns="91440" bIns="45720" rtlCol="0" anchor="t">
            <a:noAutofit/>
          </a:bodyPr>
          <a:lstStyle/>
          <a:p>
            <a:pPr>
              <a:lnSpc>
                <a:spcPct val="100000"/>
              </a:lnSpc>
              <a:spcBef>
                <a:spcPts val="400"/>
              </a:spcBef>
            </a:pPr>
            <a:r>
              <a:rPr lang="en-GB" sz="2000" dirty="0">
                <a:latin typeface="Open Sans"/>
                <a:ea typeface="Open Sans" panose="020B0606030504020204" pitchFamily="34" charset="0"/>
                <a:cs typeface="Calibri"/>
              </a:rPr>
              <a:t>Le système énergétique est lié à de nombreux autres secteurs.</a:t>
            </a:r>
            <a:endParaRPr lang="en-US" sz="2000" dirty="0">
              <a:cs typeface="Calibri" panose="020F0502020204030204"/>
            </a:endParaRPr>
          </a:p>
          <a:p>
            <a:pPr>
              <a:lnSpc>
                <a:spcPct val="100000"/>
              </a:lnSpc>
              <a:spcBef>
                <a:spcPts val="400"/>
              </a:spcBef>
            </a:pPr>
            <a:r>
              <a:rPr lang="en-GB" sz="2000" dirty="0">
                <a:latin typeface="Open Sans"/>
                <a:ea typeface="Open Sans" panose="020B0606030504020204" pitchFamily="34" charset="0"/>
                <a:cs typeface="Calibri"/>
              </a:rPr>
              <a:t>L'évolution du système énergétique aura de </a:t>
            </a:r>
            <a:r>
              <a:rPr lang="en-GB" sz="2000" dirty="0" err="1">
                <a:latin typeface="Open Sans"/>
                <a:ea typeface="Open Sans" panose="020B0606030504020204" pitchFamily="34" charset="0"/>
                <a:cs typeface="Calibri"/>
              </a:rPr>
              <a:t>nombreuses</a:t>
            </a:r>
            <a:r>
              <a:rPr lang="en-GB" sz="2000" dirty="0">
                <a:latin typeface="Open Sans"/>
                <a:ea typeface="Open Sans" panose="020B0606030504020204" pitchFamily="34" charset="0"/>
                <a:cs typeface="Calibri"/>
              </a:rPr>
              <a:t> et </a:t>
            </a:r>
            <a:r>
              <a:rPr lang="en-GB" sz="2000" dirty="0" err="1">
                <a:latin typeface="Open Sans"/>
                <a:ea typeface="Open Sans" panose="020B0606030504020204" pitchFamily="34" charset="0"/>
                <a:cs typeface="Calibri"/>
              </a:rPr>
              <a:t>diverses</a:t>
            </a:r>
            <a:r>
              <a:rPr lang="en-GB" sz="2000" dirty="0">
                <a:latin typeface="Open Sans"/>
                <a:ea typeface="Open Sans" panose="020B0606030504020204" pitchFamily="34" charset="0"/>
                <a:cs typeface="Calibri"/>
              </a:rPr>
              <a:t> </a:t>
            </a:r>
            <a:r>
              <a:rPr lang="en-GB" sz="2000" b="1" dirty="0">
                <a:latin typeface="Open Sans"/>
                <a:ea typeface="Open Sans" panose="020B0606030504020204" pitchFamily="34" charset="0"/>
                <a:cs typeface="Calibri"/>
              </a:rPr>
              <a:t>implications </a:t>
            </a:r>
            <a:r>
              <a:rPr lang="fr-CA" sz="2000" b="1" dirty="0">
                <a:latin typeface="Open Sans"/>
                <a:ea typeface="Open Sans" panose="020B0606030504020204" pitchFamily="34" charset="0"/>
                <a:cs typeface="Calibri"/>
              </a:rPr>
              <a:t>à l’extérieur</a:t>
            </a:r>
            <a:r>
              <a:rPr lang="en-GB" sz="2000" b="1" dirty="0">
                <a:latin typeface="Open Sans"/>
                <a:ea typeface="Open Sans" panose="020B0606030504020204" pitchFamily="34" charset="0"/>
                <a:cs typeface="Calibri"/>
              </a:rPr>
              <a:t> du système énergétique.</a:t>
            </a:r>
          </a:p>
          <a:p>
            <a:pPr>
              <a:lnSpc>
                <a:spcPct val="100000"/>
              </a:lnSpc>
              <a:spcBef>
                <a:spcPts val="400"/>
              </a:spcBef>
            </a:pPr>
            <a:r>
              <a:rPr lang="en-GB" sz="2000" dirty="0">
                <a:latin typeface="Open Sans"/>
                <a:ea typeface="Open Sans" panose="020B0606030504020204" pitchFamily="34" charset="0"/>
                <a:cs typeface="Calibri"/>
              </a:rPr>
              <a:t>Il </a:t>
            </a:r>
            <a:r>
              <a:rPr lang="en-GB" sz="2000" dirty="0" err="1">
                <a:latin typeface="Open Sans"/>
                <a:ea typeface="Open Sans" panose="020B0606030504020204" pitchFamily="34" charset="0"/>
                <a:cs typeface="Calibri"/>
              </a:rPr>
              <a:t>est</a:t>
            </a:r>
            <a:r>
              <a:rPr lang="en-GB" sz="2000" dirty="0">
                <a:latin typeface="Open Sans"/>
                <a:ea typeface="Open Sans" panose="020B0606030504020204" pitchFamily="34" charset="0"/>
                <a:cs typeface="Calibri"/>
              </a:rPr>
              <a:t> important que la politique </a:t>
            </a:r>
            <a:r>
              <a:rPr lang="en-GB" sz="2000" dirty="0" err="1">
                <a:latin typeface="Open Sans"/>
                <a:ea typeface="Open Sans" panose="020B0606030504020204" pitchFamily="34" charset="0"/>
                <a:cs typeface="Calibri"/>
              </a:rPr>
              <a:t>énergétique</a:t>
            </a:r>
            <a:r>
              <a:rPr lang="en-GB" sz="2000" dirty="0">
                <a:latin typeface="Open Sans"/>
                <a:ea typeface="Open Sans" panose="020B0606030504020204" pitchFamily="34" charset="0"/>
                <a:cs typeface="Calibri"/>
              </a:rPr>
              <a:t> </a:t>
            </a:r>
            <a:r>
              <a:rPr lang="en-GB" sz="2000" dirty="0" err="1">
                <a:latin typeface="Open Sans"/>
                <a:ea typeface="Open Sans" panose="020B0606030504020204" pitchFamily="34" charset="0"/>
                <a:cs typeface="Calibri"/>
              </a:rPr>
              <a:t>soit</a:t>
            </a:r>
            <a:r>
              <a:rPr lang="en-GB" sz="2000" dirty="0">
                <a:latin typeface="Open Sans"/>
                <a:ea typeface="Open Sans" panose="020B0606030504020204" pitchFamily="34" charset="0"/>
                <a:cs typeface="Calibri"/>
              </a:rPr>
              <a:t> </a:t>
            </a:r>
            <a:r>
              <a:rPr lang="en-GB" sz="2000" dirty="0" err="1">
                <a:latin typeface="Open Sans"/>
                <a:ea typeface="Open Sans" panose="020B0606030504020204" pitchFamily="34" charset="0"/>
                <a:cs typeface="Calibri"/>
              </a:rPr>
              <a:t>élaborée</a:t>
            </a:r>
            <a:r>
              <a:rPr lang="en-GB" sz="2000" dirty="0">
                <a:latin typeface="Open Sans"/>
                <a:ea typeface="Open Sans" panose="020B0606030504020204" pitchFamily="34" charset="0"/>
                <a:cs typeface="Calibri"/>
              </a:rPr>
              <a:t> de manière à </a:t>
            </a:r>
            <a:r>
              <a:rPr lang="en-GB" sz="2000" dirty="0" err="1">
                <a:latin typeface="Open Sans"/>
                <a:ea typeface="Open Sans" panose="020B0606030504020204" pitchFamily="34" charset="0"/>
                <a:cs typeface="Calibri"/>
              </a:rPr>
              <a:t>garantir</a:t>
            </a:r>
            <a:r>
              <a:rPr lang="en-GB" sz="2000" dirty="0">
                <a:latin typeface="Open Sans"/>
                <a:ea typeface="Open Sans" panose="020B0606030504020204" pitchFamily="34" charset="0"/>
                <a:cs typeface="Calibri"/>
              </a:rPr>
              <a:t> le bien-être des populations.</a:t>
            </a:r>
          </a:p>
          <a:p>
            <a:pPr>
              <a:lnSpc>
                <a:spcPct val="100000"/>
              </a:lnSpc>
              <a:spcBef>
                <a:spcPts val="400"/>
              </a:spcBef>
            </a:pPr>
            <a:r>
              <a:rPr lang="en-GB" sz="2000" dirty="0">
                <a:latin typeface="Open Sans"/>
                <a:ea typeface="Open Sans" panose="020B0606030504020204" pitchFamily="34" charset="0"/>
                <a:cs typeface="Calibri"/>
              </a:rPr>
              <a:t>La modélisation énergétique </a:t>
            </a:r>
            <a:r>
              <a:rPr lang="en-GB" sz="2000" dirty="0" err="1">
                <a:latin typeface="Open Sans"/>
                <a:ea typeface="Open Sans" panose="020B0606030504020204" pitchFamily="34" charset="0"/>
                <a:cs typeface="Calibri"/>
              </a:rPr>
              <a:t>peut</a:t>
            </a:r>
            <a:r>
              <a:rPr lang="en-GB" sz="2000" dirty="0">
                <a:latin typeface="Open Sans"/>
                <a:ea typeface="Open Sans" panose="020B0606030504020204" pitchFamily="34" charset="0"/>
                <a:cs typeface="Calibri"/>
              </a:rPr>
              <a:t> </a:t>
            </a:r>
            <a:r>
              <a:rPr lang="en-GB" sz="2000" dirty="0" err="1">
                <a:latin typeface="Open Sans"/>
                <a:ea typeface="Open Sans" panose="020B0606030504020204" pitchFamily="34" charset="0"/>
                <a:cs typeface="Calibri"/>
              </a:rPr>
              <a:t>être</a:t>
            </a:r>
            <a:r>
              <a:rPr lang="en-GB" sz="2000" dirty="0">
                <a:latin typeface="Open Sans"/>
                <a:ea typeface="Open Sans" panose="020B0606030504020204" pitchFamily="34" charset="0"/>
                <a:cs typeface="Calibri"/>
              </a:rPr>
              <a:t> </a:t>
            </a:r>
            <a:r>
              <a:rPr lang="en-GB" sz="2000" dirty="0" err="1">
                <a:latin typeface="Open Sans"/>
                <a:ea typeface="Open Sans" panose="020B0606030504020204" pitchFamily="34" charset="0"/>
                <a:cs typeface="Calibri"/>
              </a:rPr>
              <a:t>vue</a:t>
            </a:r>
            <a:r>
              <a:rPr lang="en-GB" sz="2000" dirty="0">
                <a:latin typeface="Open Sans"/>
                <a:ea typeface="Open Sans" panose="020B0606030504020204" pitchFamily="34" charset="0"/>
                <a:cs typeface="Calibri"/>
              </a:rPr>
              <a:t> </a:t>
            </a:r>
            <a:r>
              <a:rPr lang="en-GB" sz="2000" dirty="0" err="1">
                <a:latin typeface="Open Sans"/>
                <a:ea typeface="Open Sans" panose="020B0606030504020204" pitchFamily="34" charset="0"/>
                <a:cs typeface="Calibri"/>
              </a:rPr>
              <a:t>comme</a:t>
            </a:r>
            <a:r>
              <a:rPr lang="en-GB" sz="2000" dirty="0">
                <a:latin typeface="Open Sans"/>
                <a:ea typeface="Open Sans" panose="020B0606030504020204" pitchFamily="34" charset="0"/>
                <a:cs typeface="Calibri"/>
              </a:rPr>
              <a:t> </a:t>
            </a:r>
            <a:r>
              <a:rPr lang="en-GB" sz="2000" dirty="0" err="1">
                <a:latin typeface="Open Sans"/>
                <a:ea typeface="Open Sans" panose="020B0606030504020204" pitchFamily="34" charset="0"/>
                <a:cs typeface="Calibri"/>
              </a:rPr>
              <a:t>étant</a:t>
            </a:r>
            <a:r>
              <a:rPr lang="en-GB" sz="2000" dirty="0">
                <a:latin typeface="Open Sans"/>
                <a:ea typeface="Open Sans" panose="020B0606030504020204" pitchFamily="34" charset="0"/>
                <a:cs typeface="Calibri"/>
              </a:rPr>
              <a:t> </a:t>
            </a:r>
            <a:r>
              <a:rPr lang="en-GB" sz="2000" dirty="0" err="1">
                <a:latin typeface="Open Sans"/>
                <a:ea typeface="Open Sans" panose="020B0606030504020204" pitchFamily="34" charset="0"/>
                <a:cs typeface="Calibri"/>
              </a:rPr>
              <a:t>une</a:t>
            </a:r>
            <a:r>
              <a:rPr lang="en-GB" sz="2000" dirty="0">
                <a:latin typeface="Open Sans"/>
                <a:ea typeface="Open Sans" panose="020B0606030504020204" pitchFamily="34" charset="0"/>
                <a:cs typeface="Calibri"/>
              </a:rPr>
              <a:t> </a:t>
            </a:r>
            <a:r>
              <a:rPr lang="en-GB" sz="2000" b="1" dirty="0" err="1">
                <a:latin typeface="Open Sans"/>
                <a:ea typeface="Open Sans" panose="020B0606030504020204" pitchFamily="34" charset="0"/>
                <a:cs typeface="Calibri"/>
              </a:rPr>
              <a:t>boîte</a:t>
            </a:r>
            <a:r>
              <a:rPr lang="en-GB" sz="2000" b="1" dirty="0">
                <a:latin typeface="Open Sans"/>
                <a:ea typeface="Open Sans" panose="020B0606030504020204" pitchFamily="34" charset="0"/>
                <a:cs typeface="Calibri"/>
              </a:rPr>
              <a:t> noire.</a:t>
            </a:r>
          </a:p>
          <a:p>
            <a:pPr>
              <a:lnSpc>
                <a:spcPct val="100000"/>
              </a:lnSpc>
              <a:spcBef>
                <a:spcPts val="400"/>
              </a:spcBef>
            </a:pPr>
            <a:r>
              <a:rPr lang="en-GB" sz="2000" b="1" dirty="0">
                <a:latin typeface="Open Sans"/>
                <a:ea typeface="Open Sans" panose="020B0606030504020204" pitchFamily="34" charset="0"/>
                <a:cs typeface="Calibri"/>
              </a:rPr>
              <a:t>Les </a:t>
            </a:r>
            <a:r>
              <a:rPr lang="en-GB" sz="2000" b="1" dirty="0" err="1">
                <a:latin typeface="Open Sans"/>
                <a:ea typeface="Open Sans" panose="020B0606030504020204" pitchFamily="34" charset="0"/>
                <a:cs typeface="Calibri"/>
              </a:rPr>
              <a:t>outils</a:t>
            </a:r>
            <a:r>
              <a:rPr lang="en-GB" sz="2000" b="1" dirty="0">
                <a:latin typeface="Open Sans"/>
                <a:ea typeface="Open Sans" panose="020B0606030504020204" pitchFamily="34" charset="0"/>
                <a:cs typeface="Calibri"/>
              </a:rPr>
              <a:t> de </a:t>
            </a:r>
            <a:r>
              <a:rPr lang="en-GB" sz="2000" b="1" dirty="0" err="1">
                <a:latin typeface="Open Sans"/>
                <a:ea typeface="Open Sans" panose="020B0606030504020204" pitchFamily="34" charset="0"/>
                <a:cs typeface="Calibri"/>
              </a:rPr>
              <a:t>modélisation</a:t>
            </a:r>
            <a:r>
              <a:rPr lang="en-GB" sz="2000" b="1" dirty="0">
                <a:latin typeface="Open Sans"/>
                <a:ea typeface="Open Sans" panose="020B0606030504020204" pitchFamily="34" charset="0"/>
                <a:cs typeface="Calibri"/>
              </a:rPr>
              <a:t> à code source fermé </a:t>
            </a:r>
            <a:r>
              <a:rPr lang="en-GB" sz="2000" dirty="0" err="1">
                <a:latin typeface="Open Sans"/>
                <a:ea typeface="Open Sans" panose="020B0606030504020204" pitchFamily="34" charset="0"/>
                <a:cs typeface="Calibri"/>
              </a:rPr>
              <a:t>sont</a:t>
            </a:r>
            <a:r>
              <a:rPr lang="en-GB" sz="2000" dirty="0">
                <a:latin typeface="Open Sans"/>
                <a:ea typeface="Open Sans" panose="020B0606030504020204" pitchFamily="34" charset="0"/>
                <a:cs typeface="Calibri"/>
              </a:rPr>
              <a:t> </a:t>
            </a:r>
            <a:r>
              <a:rPr lang="en-GB" sz="2000" dirty="0" err="1">
                <a:latin typeface="Open Sans"/>
                <a:ea typeface="Open Sans" panose="020B0606030504020204" pitchFamily="34" charset="0"/>
                <a:cs typeface="Calibri"/>
              </a:rPr>
              <a:t>étudiés</a:t>
            </a:r>
            <a:r>
              <a:rPr lang="en-GB" sz="2000" dirty="0">
                <a:latin typeface="Open Sans"/>
                <a:ea typeface="Open Sans" panose="020B0606030504020204" pitchFamily="34" charset="0"/>
                <a:cs typeface="Calibri"/>
              </a:rPr>
              <a:t> par peu d'analystes. </a:t>
            </a:r>
          </a:p>
          <a:p>
            <a:pPr>
              <a:lnSpc>
                <a:spcPct val="100000"/>
              </a:lnSpc>
              <a:spcBef>
                <a:spcPts val="400"/>
              </a:spcBef>
            </a:pPr>
            <a:r>
              <a:rPr lang="en-GB" sz="2000" dirty="0">
                <a:latin typeface="Open Sans"/>
                <a:ea typeface="Open Sans" panose="020B0606030504020204" pitchFamily="34" charset="0"/>
                <a:cs typeface="Calibri"/>
              </a:rPr>
              <a:t>La </a:t>
            </a:r>
            <a:r>
              <a:rPr lang="en-GB" sz="2000" dirty="0" err="1">
                <a:latin typeface="Open Sans"/>
                <a:ea typeface="Open Sans" panose="020B0606030504020204" pitchFamily="34" charset="0"/>
                <a:cs typeface="Calibri"/>
              </a:rPr>
              <a:t>modélisation</a:t>
            </a:r>
            <a:r>
              <a:rPr lang="en-GB" sz="2000" dirty="0">
                <a:latin typeface="Open Sans"/>
                <a:ea typeface="Open Sans" panose="020B0606030504020204" pitchFamily="34" charset="0"/>
                <a:cs typeface="Calibri"/>
              </a:rPr>
              <a:t> </a:t>
            </a:r>
            <a:r>
              <a:rPr lang="en-GB" sz="2000" dirty="0" err="1">
                <a:latin typeface="Open Sans"/>
                <a:ea typeface="Open Sans" panose="020B0606030504020204" pitchFamily="34" charset="0"/>
                <a:cs typeface="Calibri"/>
              </a:rPr>
              <a:t>appliquée</a:t>
            </a:r>
            <a:r>
              <a:rPr lang="en-GB" sz="2000" dirty="0">
                <a:latin typeface="Open Sans"/>
                <a:ea typeface="Open Sans" panose="020B0606030504020204" pitchFamily="34" charset="0"/>
                <a:cs typeface="Calibri"/>
              </a:rPr>
              <a:t> à la politique </a:t>
            </a:r>
            <a:r>
              <a:rPr lang="en-GB" sz="2000" dirty="0" err="1">
                <a:latin typeface="Open Sans"/>
                <a:ea typeface="Open Sans" panose="020B0606030504020204" pitchFamily="34" charset="0"/>
                <a:cs typeface="Calibri"/>
              </a:rPr>
              <a:t>énergétique</a:t>
            </a:r>
            <a:r>
              <a:rPr lang="en-GB" sz="2000" dirty="0">
                <a:latin typeface="Open Sans"/>
                <a:ea typeface="Open Sans" panose="020B0606030504020204" pitchFamily="34" charset="0"/>
                <a:cs typeface="Calibri"/>
              </a:rPr>
              <a:t> </a:t>
            </a:r>
            <a:r>
              <a:rPr lang="en-GB" sz="2000" dirty="0" err="1">
                <a:latin typeface="Open Sans"/>
                <a:ea typeface="Open Sans" panose="020B0606030504020204" pitchFamily="34" charset="0"/>
                <a:cs typeface="Calibri"/>
              </a:rPr>
              <a:t>peut</a:t>
            </a:r>
            <a:r>
              <a:rPr lang="en-GB" sz="2000" dirty="0">
                <a:latin typeface="Open Sans"/>
                <a:ea typeface="Open Sans" panose="020B0606030504020204" pitchFamily="34" charset="0"/>
                <a:cs typeface="Calibri"/>
              </a:rPr>
              <a:t> </a:t>
            </a:r>
            <a:r>
              <a:rPr lang="en-GB" sz="2000" dirty="0" err="1">
                <a:latin typeface="Open Sans"/>
                <a:ea typeface="Open Sans" panose="020B0606030504020204" pitchFamily="34" charset="0"/>
                <a:cs typeface="Calibri"/>
              </a:rPr>
              <a:t>avoir</a:t>
            </a:r>
            <a:r>
              <a:rPr lang="en-GB" sz="2000" dirty="0">
                <a:latin typeface="Open Sans"/>
                <a:ea typeface="Open Sans" panose="020B0606030504020204" pitchFamily="34" charset="0"/>
                <a:cs typeface="Calibri"/>
              </a:rPr>
              <a:t> un impact important.</a:t>
            </a:r>
            <a:endParaRPr lang="en-GB" sz="2000" dirty="0">
              <a:latin typeface="Open Sans" panose="020B0606030504020204" pitchFamily="34" charset="0"/>
              <a:ea typeface="Open Sans" panose="020B0606030504020204" pitchFamily="34" charset="0"/>
              <a:cs typeface="Calibri"/>
            </a:endParaRPr>
          </a:p>
          <a:p>
            <a:pPr>
              <a:lnSpc>
                <a:spcPct val="100000"/>
              </a:lnSpc>
              <a:spcBef>
                <a:spcPts val="400"/>
              </a:spcBef>
            </a:pPr>
            <a:r>
              <a:rPr lang="en-GB" sz="2000" dirty="0">
                <a:latin typeface="Open Sans"/>
                <a:ea typeface="Open Sans" panose="020B0606030504020204" pitchFamily="34" charset="0"/>
                <a:cs typeface="Calibri"/>
              </a:rPr>
              <a:t>La modélisation énergétique devrait être fondée sur une analyse de modélisation approfondie et rigoureuse, guidée par des principes de gouvernance.</a:t>
            </a:r>
          </a:p>
        </p:txBody>
      </p:sp>
      <p:pic>
        <p:nvPicPr>
          <p:cNvPr id="10" name="Picture 9" descr="A wind turbine in a field&#10;&#10;Description automatically generated with low confidence">
            <a:extLst>
              <a:ext uri="{FF2B5EF4-FFF2-40B4-BE49-F238E27FC236}">
                <a16:creationId xmlns:a16="http://schemas.microsoft.com/office/drawing/2014/main" id="{B1229CB2-9CAC-1346-857D-FDE8329EA044}"/>
              </a:ext>
            </a:extLst>
          </p:cNvPr>
          <p:cNvPicPr>
            <a:picLocks noChangeAspect="1"/>
          </p:cNvPicPr>
          <p:nvPr/>
        </p:nvPicPr>
        <p:blipFill>
          <a:blip r:embed="rId4"/>
          <a:stretch>
            <a:fillRect/>
          </a:stretch>
        </p:blipFill>
        <p:spPr>
          <a:xfrm>
            <a:off x="7860093" y="2048114"/>
            <a:ext cx="3697012" cy="2460824"/>
          </a:xfrm>
          <a:prstGeom prst="rect">
            <a:avLst/>
          </a:prstGeom>
        </p:spPr>
      </p:pic>
      <p:sp>
        <p:nvSpPr>
          <p:cNvPr id="4" name="TextBox 3">
            <a:extLst>
              <a:ext uri="{FF2B5EF4-FFF2-40B4-BE49-F238E27FC236}">
                <a16:creationId xmlns:a16="http://schemas.microsoft.com/office/drawing/2014/main" id="{4DADAF3F-1300-4976-8AB5-282ABD722138}"/>
              </a:ext>
            </a:extLst>
          </p:cNvPr>
          <p:cNvSpPr txBox="1"/>
          <p:nvPr/>
        </p:nvSpPr>
        <p:spPr>
          <a:xfrm>
            <a:off x="10554486" y="4525017"/>
            <a:ext cx="28230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1D1C1D"/>
                </a:solidFill>
                <a:latin typeface="Open Sans"/>
              </a:rPr>
              <a:t>(</a:t>
            </a:r>
            <a:r>
              <a:rPr lang="en-US" sz="1000" err="1">
                <a:solidFill>
                  <a:srgbClr val="1D1C1D"/>
                </a:solidFill>
                <a:latin typeface="Open Sans"/>
              </a:rPr>
              <a:t>Pixabay</a:t>
            </a:r>
            <a:r>
              <a:rPr lang="en-US" sz="1000">
                <a:solidFill>
                  <a:srgbClr val="1D1C1D"/>
                </a:solidFill>
                <a:latin typeface="Open Sans"/>
              </a:rPr>
              <a:t>, </a:t>
            </a:r>
            <a:r>
              <a:rPr lang="en-US" sz="1000">
                <a:solidFill>
                  <a:srgbClr val="1D1C1D"/>
                </a:solidFill>
                <a:latin typeface="Open Sans"/>
                <a:hlinkClick r:id="rId5"/>
              </a:rPr>
              <a:t>image</a:t>
            </a:r>
            <a:r>
              <a:rPr lang="en-US" sz="1000">
                <a:solidFill>
                  <a:srgbClr val="1D1C1D"/>
                </a:solidFill>
                <a:latin typeface="Open Sans"/>
              </a:rPr>
              <a:t>)</a:t>
            </a:r>
            <a:endParaRPr lang="en-US" sz="1000">
              <a:latin typeface="Open Sans"/>
            </a:endParaRPr>
          </a:p>
        </p:txBody>
      </p:sp>
    </p:spTree>
    <p:extLst>
      <p:ext uri="{BB962C8B-B14F-4D97-AF65-F5344CB8AC3E}">
        <p14:creationId xmlns:p14="http://schemas.microsoft.com/office/powerpoint/2010/main" val="3446551831"/>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16</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204DB0F-0438-4977-BCCA-7331495AFA49}"/>
              </a:ext>
            </a:extLst>
          </p:cNvPr>
          <p:cNvSpPr/>
          <p:nvPr/>
        </p:nvSpPr>
        <p:spPr>
          <a:xfrm>
            <a:off x="257951" y="788217"/>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1.3.2 Quatre observations critiques</a:t>
            </a:r>
          </a:p>
        </p:txBody>
      </p:sp>
      <p:sp>
        <p:nvSpPr>
          <p:cNvPr id="9" name="Content Placeholder 8">
            <a:extLst>
              <a:ext uri="{FF2B5EF4-FFF2-40B4-BE49-F238E27FC236}">
                <a16:creationId xmlns:a16="http://schemas.microsoft.com/office/drawing/2014/main" id="{62B71CF2-5CCC-48E4-BBA5-7026B69815AD}"/>
              </a:ext>
            </a:extLst>
          </p:cNvPr>
          <p:cNvSpPr>
            <a:spLocks noGrp="1"/>
          </p:cNvSpPr>
          <p:nvPr>
            <p:ph idx="1"/>
          </p:nvPr>
        </p:nvSpPr>
        <p:spPr>
          <a:xfrm>
            <a:off x="267576" y="1188327"/>
            <a:ext cx="10515600" cy="4535418"/>
          </a:xfrm>
        </p:spPr>
        <p:txBody>
          <a:bodyPr vert="horz" lIns="91440" tIns="45720" rIns="91440" bIns="45720" rtlCol="0" anchor="t">
            <a:normAutofit lnSpcReduction="10000"/>
          </a:bodyPr>
          <a:lstStyle/>
          <a:p>
            <a:r>
              <a:rPr lang="en-GB" sz="2000" b="1" dirty="0">
                <a:latin typeface="Open Sans"/>
                <a:ea typeface="Open Sans" panose="020B0606030504020204" pitchFamily="34" charset="0"/>
                <a:cs typeface="Open Sans" panose="020B0606030504020204" pitchFamily="34" charset="0"/>
              </a:rPr>
              <a:t>Analyse de type “</a:t>
            </a:r>
            <a:r>
              <a:rPr lang="en-GB" sz="2000" b="1" dirty="0" err="1">
                <a:latin typeface="Open Sans"/>
                <a:ea typeface="Open Sans" panose="020B0606030504020204" pitchFamily="34" charset="0"/>
                <a:cs typeface="Open Sans" panose="020B0606030504020204" pitchFamily="34" charset="0"/>
              </a:rPr>
              <a:t>boîte</a:t>
            </a:r>
            <a:r>
              <a:rPr lang="en-GB" sz="2000" b="1" dirty="0">
                <a:latin typeface="Open Sans"/>
                <a:ea typeface="Open Sans" panose="020B0606030504020204" pitchFamily="34" charset="0"/>
                <a:cs typeface="Open Sans" panose="020B0606030504020204" pitchFamily="34" charset="0"/>
              </a:rPr>
              <a:t> noire”</a:t>
            </a:r>
          </a:p>
          <a:p>
            <a:pPr lvl="1"/>
            <a:r>
              <a:rPr lang="en-GB" sz="2000" dirty="0">
                <a:latin typeface="Open Sans"/>
                <a:ea typeface="Open Sans" panose="020B0606030504020204" pitchFamily="34" charset="0"/>
                <a:cs typeface="Open Sans" panose="020B0606030504020204" pitchFamily="34" charset="0"/>
              </a:rPr>
              <a:t>Le processus de </a:t>
            </a:r>
            <a:r>
              <a:rPr lang="en-GB" sz="2000" dirty="0" err="1">
                <a:latin typeface="Open Sans"/>
                <a:ea typeface="Open Sans" panose="020B0606030504020204" pitchFamily="34" charset="0"/>
                <a:cs typeface="Open Sans" panose="020B0606030504020204" pitchFamily="34" charset="0"/>
              </a:rPr>
              <a:t>modélisation</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est</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fréquemment</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une</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boîte</a:t>
            </a:r>
            <a:r>
              <a:rPr lang="en-GB" sz="2000" dirty="0">
                <a:latin typeface="Open Sans"/>
                <a:ea typeface="Open Sans" panose="020B0606030504020204" pitchFamily="34" charset="0"/>
                <a:cs typeface="Open Sans" panose="020B0606030504020204" pitchFamily="34" charset="0"/>
              </a:rPr>
              <a:t> noire”.</a:t>
            </a:r>
          </a:p>
          <a:p>
            <a:pPr lvl="1"/>
            <a:r>
              <a:rPr lang="en-GB" sz="2000" dirty="0">
                <a:latin typeface="Open Sans"/>
                <a:ea typeface="Open Sans" panose="020B0606030504020204" pitchFamily="34" charset="0"/>
                <a:cs typeface="Open Sans" panose="020B0606030504020204" pitchFamily="34" charset="0"/>
              </a:rPr>
              <a:t>Il </a:t>
            </a:r>
            <a:r>
              <a:rPr lang="en-GB" sz="2000" dirty="0" err="1">
                <a:latin typeface="Open Sans"/>
                <a:ea typeface="Open Sans" panose="020B0606030504020204" pitchFamily="34" charset="0"/>
                <a:cs typeface="Open Sans" panose="020B0606030504020204" pitchFamily="34" charset="0"/>
              </a:rPr>
              <a:t>en</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résulte</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une</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faible</a:t>
            </a:r>
            <a:r>
              <a:rPr lang="en-GB" sz="2000" dirty="0">
                <a:latin typeface="Open Sans"/>
                <a:ea typeface="Open Sans" panose="020B0606030504020204" pitchFamily="34" charset="0"/>
                <a:cs typeface="Open Sans" panose="020B0606030504020204" pitchFamily="34" charset="0"/>
              </a:rPr>
              <a:t> gestion des </a:t>
            </a:r>
            <a:r>
              <a:rPr lang="en-GB" sz="2000" dirty="0" err="1">
                <a:latin typeface="Open Sans"/>
                <a:ea typeface="Open Sans" panose="020B0606030504020204" pitchFamily="34" charset="0"/>
                <a:cs typeface="Open Sans" panose="020B0606030504020204" pitchFamily="34" charset="0"/>
              </a:rPr>
              <a:t>connaissances</a:t>
            </a:r>
            <a:r>
              <a:rPr lang="en-GB" sz="2000" dirty="0">
                <a:latin typeface="Open Sans"/>
                <a:ea typeface="Open Sans" panose="020B0606030504020204" pitchFamily="34" charset="0"/>
                <a:cs typeface="Open Sans" panose="020B0606030504020204" pitchFamily="34" charset="0"/>
              </a:rPr>
              <a:t> dans le cadre de la </a:t>
            </a:r>
            <a:r>
              <a:rPr lang="en-GB" sz="2000" dirty="0" err="1">
                <a:latin typeface="Open Sans"/>
                <a:ea typeface="Open Sans" panose="020B0606030504020204" pitchFamily="34" charset="0"/>
                <a:cs typeface="Open Sans" panose="020B0606030504020204" pitchFamily="34" charset="0"/>
              </a:rPr>
              <a:t>modélisation</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énergétique</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nationale</a:t>
            </a:r>
            <a:r>
              <a:rPr lang="en-GB" sz="2000" dirty="0">
                <a:latin typeface="Open Sans"/>
                <a:ea typeface="Open Sans" panose="020B0606030504020204" pitchFamily="34" charset="0"/>
                <a:cs typeface="Open Sans" panose="020B0606030504020204" pitchFamily="34" charset="0"/>
              </a:rPr>
              <a:t>.</a:t>
            </a:r>
          </a:p>
          <a:p>
            <a:r>
              <a:rPr lang="en-GB" sz="2000" b="1" dirty="0" err="1">
                <a:latin typeface="Open Sans"/>
                <a:ea typeface="Open Sans" panose="020B0606030504020204" pitchFamily="34" charset="0"/>
                <a:cs typeface="Open Sans" panose="020B0606030504020204" pitchFamily="34" charset="0"/>
              </a:rPr>
              <a:t>Coopération</a:t>
            </a:r>
            <a:r>
              <a:rPr lang="en-GB" sz="2000" b="1" dirty="0">
                <a:latin typeface="Open Sans"/>
                <a:ea typeface="Open Sans" panose="020B0606030504020204" pitchFamily="34" charset="0"/>
                <a:cs typeface="Open Sans" panose="020B0606030504020204" pitchFamily="34" charset="0"/>
              </a:rPr>
              <a:t> </a:t>
            </a:r>
            <a:r>
              <a:rPr lang="en-GB" sz="2000" b="1" dirty="0" err="1">
                <a:latin typeface="Open Sans"/>
                <a:ea typeface="Open Sans" panose="020B0606030504020204" pitchFamily="34" charset="0"/>
                <a:cs typeface="Open Sans" panose="020B0606030504020204" pitchFamily="34" charset="0"/>
              </a:rPr>
              <a:t>communautaire</a:t>
            </a:r>
            <a:endParaRPr lang="en-GB" sz="2000" b="1" dirty="0">
              <a:latin typeface="Open Sans"/>
              <a:ea typeface="Open Sans" panose="020B0606030504020204" pitchFamily="34" charset="0"/>
              <a:cs typeface="Open Sans" panose="020B0606030504020204" pitchFamily="34" charset="0"/>
            </a:endParaRPr>
          </a:p>
          <a:p>
            <a:pPr lvl="1"/>
            <a:r>
              <a:rPr lang="en-GB" sz="2000" dirty="0" err="1">
                <a:latin typeface="Open Sans"/>
                <a:ea typeface="Open Sans" panose="020B0606030504020204" pitchFamily="34" charset="0"/>
                <a:cs typeface="Open Sans" panose="020B0606030504020204" pitchFamily="34" charset="0"/>
              </a:rPr>
              <a:t>L’implication</a:t>
            </a:r>
            <a:r>
              <a:rPr lang="en-GB" sz="2000" dirty="0">
                <a:latin typeface="Open Sans"/>
                <a:ea typeface="Open Sans" panose="020B0606030504020204" pitchFamily="34" charset="0"/>
                <a:cs typeface="Open Sans" panose="020B0606030504020204" pitchFamily="34" charset="0"/>
              </a:rPr>
              <a:t> des </a:t>
            </a:r>
            <a:r>
              <a:rPr lang="en-GB" sz="2000" dirty="0" err="1">
                <a:latin typeface="Open Sans"/>
                <a:ea typeface="Open Sans" panose="020B0606030504020204" pitchFamily="34" charset="0"/>
                <a:cs typeface="Open Sans" panose="020B0606030504020204" pitchFamily="34" charset="0"/>
              </a:rPr>
              <a:t>acteurs</a:t>
            </a:r>
            <a:r>
              <a:rPr lang="en-GB" sz="2000" dirty="0">
                <a:latin typeface="Open Sans"/>
                <a:ea typeface="Open Sans" panose="020B0606030504020204" pitchFamily="34" charset="0"/>
                <a:cs typeface="Open Sans" panose="020B0606030504020204" pitchFamily="34" charset="0"/>
              </a:rPr>
              <a:t> socio-</a:t>
            </a:r>
            <a:r>
              <a:rPr lang="en-GB" sz="2000" dirty="0" err="1">
                <a:latin typeface="Open Sans"/>
                <a:ea typeface="Open Sans" panose="020B0606030504020204" pitchFamily="34" charset="0"/>
                <a:cs typeface="Open Sans" panose="020B0606030504020204" pitchFamily="34" charset="0"/>
              </a:rPr>
              <a:t>économiques</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peut</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accroître</a:t>
            </a:r>
            <a:r>
              <a:rPr lang="en-GB" sz="2000" dirty="0">
                <a:latin typeface="Open Sans"/>
                <a:ea typeface="Open Sans" panose="020B0606030504020204" pitchFamily="34" charset="0"/>
                <a:cs typeface="Open Sans" panose="020B0606030504020204" pitchFamily="34" charset="0"/>
              </a:rPr>
              <a:t> le partage des </a:t>
            </a:r>
            <a:r>
              <a:rPr lang="en-GB" sz="2000" dirty="0" err="1">
                <a:latin typeface="Open Sans"/>
                <a:ea typeface="Open Sans" panose="020B0606030504020204" pitchFamily="34" charset="0"/>
                <a:cs typeface="Open Sans" panose="020B0606030504020204" pitchFamily="34" charset="0"/>
              </a:rPr>
              <a:t>connaissances</a:t>
            </a:r>
            <a:r>
              <a:rPr lang="en-GB" sz="2000" dirty="0">
                <a:latin typeface="Open Sans"/>
                <a:ea typeface="Open Sans" panose="020B0606030504020204" pitchFamily="34" charset="0"/>
                <a:cs typeface="Open Sans" panose="020B0606030504020204" pitchFamily="34" charset="0"/>
              </a:rPr>
              <a:t> et </a:t>
            </a:r>
            <a:r>
              <a:rPr lang="en-GB" sz="2000" dirty="0" err="1">
                <a:latin typeface="Open Sans"/>
                <a:ea typeface="Open Sans" panose="020B0606030504020204" pitchFamily="34" charset="0"/>
                <a:cs typeface="Open Sans" panose="020B0606030504020204" pitchFamily="34" charset="0"/>
              </a:rPr>
              <a:t>favoriser</a:t>
            </a:r>
            <a:r>
              <a:rPr lang="en-GB" sz="2000" dirty="0">
                <a:latin typeface="Open Sans"/>
                <a:ea typeface="Open Sans" panose="020B0606030504020204" pitchFamily="34" charset="0"/>
                <a:cs typeface="Open Sans" panose="020B0606030504020204" pitchFamily="34" charset="0"/>
              </a:rPr>
              <a:t> la </a:t>
            </a:r>
            <a:r>
              <a:rPr lang="en-GB" sz="2000" dirty="0" err="1">
                <a:latin typeface="Open Sans"/>
                <a:ea typeface="Open Sans" panose="020B0606030504020204" pitchFamily="34" charset="0"/>
                <a:cs typeface="Open Sans" panose="020B0606030504020204" pitchFamily="34" charset="0"/>
              </a:rPr>
              <a:t>responsabilisation</a:t>
            </a:r>
            <a:r>
              <a:rPr lang="en-GB" sz="2000" dirty="0">
                <a:latin typeface="Open Sans"/>
                <a:ea typeface="Open Sans" panose="020B0606030504020204" pitchFamily="34" charset="0"/>
                <a:cs typeface="Open Sans" panose="020B0606030504020204" pitchFamily="34" charset="0"/>
              </a:rPr>
              <a:t> de </a:t>
            </a:r>
            <a:r>
              <a:rPr lang="en-GB" sz="2000" dirty="0" err="1">
                <a:latin typeface="Open Sans"/>
                <a:ea typeface="Open Sans" panose="020B0606030504020204" pitchFamily="34" charset="0"/>
                <a:cs typeface="Open Sans" panose="020B0606030504020204" pitchFamily="34" charset="0"/>
              </a:rPr>
              <a:t>toutes</a:t>
            </a:r>
            <a:r>
              <a:rPr lang="en-GB" sz="2000" dirty="0">
                <a:latin typeface="Open Sans"/>
                <a:ea typeface="Open Sans" panose="020B0606030504020204" pitchFamily="34" charset="0"/>
                <a:cs typeface="Open Sans" panose="020B0606030504020204" pitchFamily="34" charset="0"/>
              </a:rPr>
              <a:t> et </a:t>
            </a:r>
            <a:r>
              <a:rPr lang="en-GB" sz="2000" dirty="0" err="1">
                <a:latin typeface="Open Sans"/>
                <a:ea typeface="Open Sans" panose="020B0606030504020204" pitchFamily="34" charset="0"/>
                <a:cs typeface="Open Sans" panose="020B0606030504020204" pitchFamily="34" charset="0"/>
              </a:rPr>
              <a:t>tous</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en</a:t>
            </a:r>
            <a:r>
              <a:rPr lang="en-GB" sz="2000" dirty="0">
                <a:latin typeface="Open Sans"/>
                <a:ea typeface="Open Sans" panose="020B0606030504020204" pitchFamily="34" charset="0"/>
                <a:cs typeface="Open Sans" panose="020B0606030504020204" pitchFamily="34" charset="0"/>
              </a:rPr>
              <a:t> matière de modélisation.</a:t>
            </a:r>
          </a:p>
          <a:p>
            <a:pPr lvl="1"/>
            <a:r>
              <a:rPr lang="en-GB" sz="2000" dirty="0">
                <a:latin typeface="Open Sans"/>
                <a:ea typeface="Open Sans" panose="020B0606030504020204" pitchFamily="34" charset="0"/>
                <a:cs typeface="Open Sans" panose="020B0606030504020204" pitchFamily="34" charset="0"/>
              </a:rPr>
              <a:t>Il y a un manque </a:t>
            </a:r>
            <a:r>
              <a:rPr lang="en-GB" sz="2000" dirty="0" err="1">
                <a:latin typeface="Open Sans"/>
                <a:ea typeface="Open Sans" panose="020B0606030504020204" pitchFamily="34" charset="0"/>
                <a:cs typeface="Open Sans" panose="020B0606030504020204" pitchFamily="34" charset="0"/>
              </a:rPr>
              <a:t>d’interfaces</a:t>
            </a:r>
            <a:r>
              <a:rPr lang="en-GB" sz="2000" dirty="0">
                <a:latin typeface="Open Sans"/>
                <a:ea typeface="Open Sans" panose="020B0606030504020204" pitchFamily="34" charset="0"/>
                <a:cs typeface="Open Sans" panose="020B0606030504020204" pitchFamily="34" charset="0"/>
              </a:rPr>
              <a:t> et de structure </a:t>
            </a:r>
            <a:r>
              <a:rPr lang="en-GB" sz="2000" dirty="0" err="1">
                <a:latin typeface="Open Sans"/>
                <a:ea typeface="Open Sans" panose="020B0606030504020204" pitchFamily="34" charset="0"/>
                <a:cs typeface="Open Sans" panose="020B0606030504020204" pitchFamily="34" charset="0"/>
              </a:rPr>
              <a:t>organisationnelle</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afin</a:t>
            </a:r>
            <a:r>
              <a:rPr lang="en-GB" sz="2000" dirty="0">
                <a:latin typeface="Open Sans"/>
                <a:ea typeface="Open Sans" panose="020B0606030504020204" pitchFamily="34" charset="0"/>
                <a:cs typeface="Open Sans" panose="020B0606030504020204" pitchFamily="34" charset="0"/>
              </a:rPr>
              <a:t> de </a:t>
            </a:r>
            <a:r>
              <a:rPr lang="en-GB" sz="2000" dirty="0" err="1">
                <a:latin typeface="Open Sans"/>
                <a:ea typeface="Open Sans" panose="020B0606030504020204" pitchFamily="34" charset="0"/>
                <a:cs typeface="Open Sans" panose="020B0606030504020204" pitchFamily="34" charset="0"/>
              </a:rPr>
              <a:t>permettre</a:t>
            </a:r>
            <a:r>
              <a:rPr lang="en-GB" sz="2000" dirty="0">
                <a:latin typeface="Open Sans"/>
                <a:ea typeface="Open Sans" panose="020B0606030504020204" pitchFamily="34" charset="0"/>
                <a:cs typeface="Open Sans" panose="020B0606030504020204" pitchFamily="34" charset="0"/>
              </a:rPr>
              <a:t> la participation de la </a:t>
            </a:r>
            <a:r>
              <a:rPr lang="en-GB" sz="2000" dirty="0" err="1">
                <a:latin typeface="Open Sans"/>
                <a:ea typeface="Open Sans" panose="020B0606030504020204" pitchFamily="34" charset="0"/>
                <a:cs typeface="Open Sans" panose="020B0606030504020204" pitchFamily="34" charset="0"/>
              </a:rPr>
              <a:t>communauté</a:t>
            </a:r>
            <a:r>
              <a:rPr lang="en-GB" sz="2000" dirty="0">
                <a:latin typeface="Open Sans"/>
                <a:ea typeface="Open Sans" panose="020B0606030504020204" pitchFamily="34" charset="0"/>
                <a:cs typeface="Open Sans" panose="020B0606030504020204" pitchFamily="34" charset="0"/>
              </a:rPr>
              <a:t>.</a:t>
            </a:r>
          </a:p>
          <a:p>
            <a:r>
              <a:rPr lang="en-GB" sz="2000" b="1" dirty="0">
                <a:latin typeface="Open Sans"/>
                <a:ea typeface="Open Sans" panose="020B0606030504020204" pitchFamily="34" charset="0"/>
                <a:cs typeface="Open Sans" panose="020B0606030504020204" pitchFamily="34" charset="0"/>
              </a:rPr>
              <a:t>Questions en aval</a:t>
            </a:r>
          </a:p>
          <a:p>
            <a:pPr lvl="1"/>
            <a:r>
              <a:rPr lang="en-GB" sz="2000" dirty="0">
                <a:latin typeface="Open Sans"/>
                <a:ea typeface="Open Sans" panose="020B0606030504020204" pitchFamily="34" charset="0"/>
                <a:cs typeface="Open Sans" panose="020B0606030504020204" pitchFamily="34" charset="0"/>
              </a:rPr>
              <a:t>La politique énergétique a un impact important sur divers secteurs.</a:t>
            </a:r>
          </a:p>
          <a:p>
            <a:r>
              <a:rPr lang="en-GB" sz="2000" b="1" dirty="0">
                <a:latin typeface="Open Sans"/>
                <a:ea typeface="Open Sans" panose="020B0606030504020204" pitchFamily="34" charset="0"/>
                <a:cs typeface="Open Sans" panose="020B0606030504020204" pitchFamily="34" charset="0"/>
              </a:rPr>
              <a:t>Responsabilité appropriée</a:t>
            </a:r>
          </a:p>
          <a:p>
            <a:pPr lvl="1"/>
            <a:r>
              <a:rPr lang="en-GB" sz="2000" dirty="0" err="1">
                <a:latin typeface="Open Sans"/>
                <a:ea typeface="Open Sans" panose="020B0606030504020204" pitchFamily="34" charset="0"/>
                <a:cs typeface="Open Sans" panose="020B0606030504020204" pitchFamily="34" charset="0"/>
              </a:rPr>
              <a:t>L’impact</a:t>
            </a:r>
            <a:r>
              <a:rPr lang="en-GB" sz="2000" dirty="0">
                <a:latin typeface="Open Sans"/>
                <a:ea typeface="Open Sans" panose="020B0606030504020204" pitchFamily="34" charset="0"/>
                <a:cs typeface="Open Sans" panose="020B0606030504020204" pitchFamily="34" charset="0"/>
              </a:rPr>
              <a:t> financier de la modélisation énergétique peut conduire à une utilisation </a:t>
            </a:r>
            <a:r>
              <a:rPr lang="en-GB" sz="2000" dirty="0" err="1">
                <a:latin typeface="Open Sans"/>
                <a:ea typeface="Open Sans" panose="020B0606030504020204" pitchFamily="34" charset="0"/>
                <a:cs typeface="Open Sans" panose="020B0606030504020204" pitchFamily="34" charset="0"/>
              </a:rPr>
              <a:t>inefficace</a:t>
            </a:r>
            <a:r>
              <a:rPr lang="en-GB" sz="2000" dirty="0">
                <a:latin typeface="Open Sans"/>
                <a:ea typeface="Open Sans" panose="020B0606030504020204" pitchFamily="34" charset="0"/>
                <a:cs typeface="Open Sans" panose="020B0606030504020204" pitchFamily="34" charset="0"/>
              </a:rPr>
              <a:t> des finances </a:t>
            </a:r>
            <a:r>
              <a:rPr lang="en-GB" sz="2000" dirty="0" err="1">
                <a:latin typeface="Open Sans"/>
                <a:ea typeface="Open Sans" panose="020B0606030504020204" pitchFamily="34" charset="0"/>
                <a:cs typeface="Open Sans" panose="020B0606030504020204" pitchFamily="34" charset="0"/>
              </a:rPr>
              <a:t>publiques</a:t>
            </a:r>
            <a:r>
              <a:rPr lang="en-GB" sz="2000" dirty="0">
                <a:latin typeface="Open Sans"/>
                <a:ea typeface="Open Sans" panose="020B0606030504020204" pitchFamily="34" charset="0"/>
                <a:cs typeface="Open Sans" panose="020B0606030504020204" pitchFamily="34" charset="0"/>
              </a:rPr>
              <a:t>.</a:t>
            </a:r>
          </a:p>
        </p:txBody>
      </p:sp>
      <p:sp>
        <p:nvSpPr>
          <p:cNvPr id="11" name="Title 10">
            <a:extLst>
              <a:ext uri="{FF2B5EF4-FFF2-40B4-BE49-F238E27FC236}">
                <a16:creationId xmlns:a16="http://schemas.microsoft.com/office/drawing/2014/main" id="{CEB3138C-D2FE-4830-AF32-4BB7A9B948DD}"/>
              </a:ext>
            </a:extLst>
          </p:cNvPr>
          <p:cNvSpPr txBox="1">
            <a:spLocks/>
          </p:cNvSpPr>
          <p:nvPr/>
        </p:nvSpPr>
        <p:spPr>
          <a:xfrm>
            <a:off x="179293" y="-617060"/>
            <a:ext cx="10470704" cy="14071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 Objectifs de l'U4RIA</a:t>
            </a:r>
            <a:endParaRPr lang="en-GB" sz="4400" dirty="0">
              <a:latin typeface="Open Sans"/>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93654006"/>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17</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5B4051D8-337D-4286-834F-0ECA129E5358}"/>
              </a:ext>
            </a:extLst>
          </p:cNvPr>
          <p:cNvSpPr/>
          <p:nvPr/>
        </p:nvSpPr>
        <p:spPr>
          <a:xfrm>
            <a:off x="257951" y="819611"/>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1.3.4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Principes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d'analyse</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et de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gouvernance</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Content Placeholder 8">
            <a:extLst>
              <a:ext uri="{FF2B5EF4-FFF2-40B4-BE49-F238E27FC236}">
                <a16:creationId xmlns:a16="http://schemas.microsoft.com/office/drawing/2014/main" id="{8960FCE3-646C-4572-BC67-EF18D0061F08}"/>
              </a:ext>
            </a:extLst>
          </p:cNvPr>
          <p:cNvSpPr>
            <a:spLocks noGrp="1"/>
          </p:cNvSpPr>
          <p:nvPr>
            <p:ph idx="1"/>
          </p:nvPr>
        </p:nvSpPr>
        <p:spPr>
          <a:xfrm>
            <a:off x="179292" y="1404171"/>
            <a:ext cx="11182533" cy="4469158"/>
          </a:xfrm>
        </p:spPr>
        <p:txBody>
          <a:bodyPr vert="horz" lIns="91440" tIns="45720" rIns="91440" bIns="45720" rtlCol="0" anchor="t">
            <a:normAutofit/>
          </a:bodyPr>
          <a:lstStyle/>
          <a:p>
            <a:r>
              <a:rPr lang="en-GB" sz="2000" dirty="0">
                <a:latin typeface="Open Sans"/>
                <a:ea typeface="Open Sans" panose="020B0606030504020204" pitchFamily="34" charset="0"/>
                <a:cs typeface="Open Sans" panose="020B0606030504020204" pitchFamily="34" charset="0"/>
              </a:rPr>
              <a:t>L'U4RIA étend les bonnes pratiques et les </a:t>
            </a:r>
            <a:r>
              <a:rPr lang="en-GB" sz="2000" dirty="0" err="1">
                <a:latin typeface="Open Sans"/>
                <a:ea typeface="Open Sans" panose="020B0606030504020204" pitchFamily="34" charset="0"/>
                <a:cs typeface="Open Sans" panose="020B0606030504020204" pitchFamily="34" charset="0"/>
              </a:rPr>
              <a:t>avancées</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en</a:t>
            </a:r>
            <a:r>
              <a:rPr lang="en-GB" sz="2000" dirty="0">
                <a:latin typeface="Open Sans"/>
                <a:ea typeface="Open Sans" panose="020B0606030504020204" pitchFamily="34" charset="0"/>
                <a:cs typeface="Open Sans" panose="020B0606030504020204" pitchFamily="34" charset="0"/>
              </a:rPr>
              <a:t> matière de </a:t>
            </a:r>
            <a:r>
              <a:rPr lang="en-GB" sz="2000" dirty="0" err="1">
                <a:latin typeface="Open Sans"/>
                <a:ea typeface="Open Sans" panose="020B0606030504020204" pitchFamily="34" charset="0"/>
                <a:cs typeface="Open Sans" panose="020B0606030504020204" pitchFamily="34" charset="0"/>
              </a:rPr>
              <a:t>transparence</a:t>
            </a:r>
            <a:r>
              <a:rPr lang="en-GB" sz="2000" dirty="0">
                <a:latin typeface="Open Sans"/>
                <a:ea typeface="Open Sans" panose="020B0606030504020204" pitchFamily="34" charset="0"/>
                <a:cs typeface="Open Sans" panose="020B0606030504020204" pitchFamily="34" charset="0"/>
              </a:rPr>
              <a:t> par le biais d'un ensemble de </a:t>
            </a:r>
            <a:r>
              <a:rPr lang="en-GB" sz="2000" dirty="0" err="1">
                <a:latin typeface="Open Sans"/>
                <a:ea typeface="Open Sans" panose="020B0606030504020204" pitchFamily="34" charset="0"/>
                <a:cs typeface="Open Sans" panose="020B0606030504020204" pitchFamily="34" charset="0"/>
              </a:rPr>
              <a:t>lignes</a:t>
            </a:r>
            <a:r>
              <a:rPr lang="en-GB" sz="2000" dirty="0">
                <a:latin typeface="Open Sans"/>
                <a:ea typeface="Open Sans" panose="020B0606030504020204" pitchFamily="34" charset="0"/>
                <a:cs typeface="Open Sans" panose="020B0606030504020204" pitchFamily="34" charset="0"/>
              </a:rPr>
              <a:t> directrices que </a:t>
            </a:r>
            <a:r>
              <a:rPr lang="en-GB" sz="2000" dirty="0" err="1">
                <a:latin typeface="Open Sans"/>
                <a:ea typeface="Open Sans" panose="020B0606030504020204" pitchFamily="34" charset="0"/>
                <a:cs typeface="Open Sans" panose="020B0606030504020204" pitchFamily="34" charset="0"/>
              </a:rPr>
              <a:t>l’on</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peut</a:t>
            </a:r>
            <a:r>
              <a:rPr lang="en-GB" sz="2000" dirty="0">
                <a:latin typeface="Open Sans"/>
                <a:ea typeface="Open Sans" panose="020B0606030504020204" pitchFamily="34" charset="0"/>
                <a:cs typeface="Open Sans" panose="020B0606030504020204" pitchFamily="34" charset="0"/>
              </a:rPr>
              <a:t> appliquer à la </a:t>
            </a:r>
            <a:r>
              <a:rPr lang="en-GB" sz="2000" dirty="0" err="1">
                <a:latin typeface="Open Sans"/>
                <a:ea typeface="Open Sans" panose="020B0606030504020204" pitchFamily="34" charset="0"/>
                <a:cs typeface="Open Sans" panose="020B0606030504020204" pitchFamily="34" charset="0"/>
              </a:rPr>
              <a:t>modélisation</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énergétique</a:t>
            </a:r>
            <a:r>
              <a:rPr lang="en-GB" sz="2000" dirty="0">
                <a:latin typeface="Open Sans"/>
                <a:ea typeface="Open Sans" panose="020B0606030504020204" pitchFamily="34" charset="0"/>
                <a:cs typeface="Open Sans" panose="020B0606030504020204" pitchFamily="34" charset="0"/>
              </a:rPr>
              <a:t>:</a:t>
            </a:r>
          </a:p>
          <a:p>
            <a:pPr lvl="1"/>
            <a:r>
              <a:rPr lang="en-GB" sz="2000" b="1" dirty="0">
                <a:latin typeface="Open Sans"/>
                <a:ea typeface="Open Sans" panose="020B0606030504020204" pitchFamily="34" charset="0"/>
                <a:cs typeface="Open Sans" panose="020B0606030504020204" pitchFamily="34" charset="0"/>
              </a:rPr>
              <a:t>Ubuntu </a:t>
            </a:r>
            <a:r>
              <a:rPr lang="en-GB" sz="2000" dirty="0">
                <a:latin typeface="Open Sans"/>
                <a:ea typeface="Open Sans" panose="020B0606030504020204" pitchFamily="34" charset="0"/>
                <a:cs typeface="Open Sans" panose="020B0606030504020204" pitchFamily="34" charset="0"/>
              </a:rPr>
              <a:t>- implication des </a:t>
            </a:r>
            <a:r>
              <a:rPr lang="en-GB" sz="2000" dirty="0" err="1">
                <a:latin typeface="Open Sans"/>
                <a:ea typeface="Open Sans" panose="020B0606030504020204" pitchFamily="34" charset="0"/>
                <a:cs typeface="Open Sans" panose="020B0606030504020204" pitchFamily="34" charset="0"/>
              </a:rPr>
              <a:t>communautés</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concernées</a:t>
            </a:r>
            <a:r>
              <a:rPr lang="en-GB" sz="2000" dirty="0">
                <a:latin typeface="Open Sans"/>
                <a:ea typeface="Open Sans" panose="020B0606030504020204" pitchFamily="34" charset="0"/>
                <a:cs typeface="Open Sans" panose="020B0606030504020204" pitchFamily="34" charset="0"/>
              </a:rPr>
              <a:t>;</a:t>
            </a:r>
            <a:endParaRPr lang="en-GB" sz="2000" b="1" dirty="0">
              <a:latin typeface="Open Sans"/>
              <a:ea typeface="Open Sans" panose="020B0606030504020204" pitchFamily="34" charset="0"/>
              <a:cs typeface="Open Sans" panose="020B0606030504020204" pitchFamily="34" charset="0"/>
            </a:endParaRPr>
          </a:p>
          <a:p>
            <a:pPr lvl="1"/>
            <a:r>
              <a:rPr lang="en-GB" sz="2000" b="1" dirty="0" err="1">
                <a:latin typeface="Open Sans"/>
                <a:ea typeface="Open Sans" panose="020B0606030504020204" pitchFamily="34" charset="0"/>
                <a:cs typeface="Open Sans" panose="020B0606030504020204" pitchFamily="34" charset="0"/>
              </a:rPr>
              <a:t>Récupérabilité</a:t>
            </a:r>
            <a:r>
              <a:rPr lang="en-GB" sz="2000" b="1" dirty="0">
                <a:latin typeface="Open Sans"/>
                <a:ea typeface="Open Sans" panose="020B0606030504020204" pitchFamily="34" charset="0"/>
                <a:cs typeface="Open Sans" panose="020B0606030504020204" pitchFamily="34" charset="0"/>
              </a:rPr>
              <a:t> </a:t>
            </a:r>
            <a:r>
              <a:rPr lang="en-GB" sz="2000" dirty="0">
                <a:latin typeface="Open Sans"/>
                <a:ea typeface="Open Sans" panose="020B0606030504020204" pitchFamily="34" charset="0"/>
                <a:cs typeface="Open Sans" panose="020B0606030504020204" pitchFamily="34" charset="0"/>
              </a:rPr>
              <a:t>- données </a:t>
            </a:r>
            <a:r>
              <a:rPr lang="en-GB" sz="2000" dirty="0" err="1">
                <a:latin typeface="Open Sans"/>
                <a:ea typeface="Open Sans" panose="020B0606030504020204" pitchFamily="34" charset="0"/>
                <a:cs typeface="Open Sans" panose="020B0606030504020204" pitchFamily="34" charset="0"/>
              </a:rPr>
              <a:t>faciles</a:t>
            </a:r>
            <a:r>
              <a:rPr lang="en-GB" sz="2000" dirty="0">
                <a:latin typeface="Open Sans"/>
                <a:ea typeface="Open Sans" panose="020B0606030504020204" pitchFamily="34" charset="0"/>
                <a:cs typeface="Open Sans" panose="020B0606030504020204" pitchFamily="34" charset="0"/>
              </a:rPr>
              <a:t> à </a:t>
            </a:r>
            <a:r>
              <a:rPr lang="en-GB" sz="2000" dirty="0" err="1">
                <a:latin typeface="Open Sans"/>
                <a:ea typeface="Open Sans" panose="020B0606030504020204" pitchFamily="34" charset="0"/>
                <a:cs typeface="Open Sans" panose="020B0606030504020204" pitchFamily="34" charset="0"/>
              </a:rPr>
              <a:t>trouver</a:t>
            </a:r>
            <a:r>
              <a:rPr lang="en-GB" sz="2000" dirty="0">
                <a:latin typeface="Open Sans"/>
                <a:ea typeface="Open Sans" panose="020B0606030504020204" pitchFamily="34" charset="0"/>
                <a:cs typeface="Open Sans" panose="020B0606030504020204" pitchFamily="34" charset="0"/>
              </a:rPr>
              <a:t> et à consulter;</a:t>
            </a:r>
            <a:endParaRPr lang="en-GB" sz="2000" b="1" dirty="0">
              <a:latin typeface="Open Sans"/>
              <a:ea typeface="Open Sans" panose="020B0606030504020204" pitchFamily="34" charset="0"/>
              <a:cs typeface="Open Sans" panose="020B0606030504020204" pitchFamily="34" charset="0"/>
            </a:endParaRPr>
          </a:p>
          <a:p>
            <a:pPr lvl="1"/>
            <a:r>
              <a:rPr lang="en-GB" sz="2000" b="1" dirty="0" err="1">
                <a:latin typeface="Open Sans"/>
                <a:ea typeface="Open Sans" panose="020B0606030504020204" pitchFamily="34" charset="0"/>
                <a:cs typeface="Open Sans" panose="020B0606030504020204" pitchFamily="34" charset="0"/>
              </a:rPr>
              <a:t>Réutilisation</a:t>
            </a:r>
            <a:r>
              <a:rPr lang="en-GB" sz="2000" b="1" dirty="0">
                <a:latin typeface="Open Sans"/>
                <a:ea typeface="Open Sans" panose="020B0606030504020204" pitchFamily="34" charset="0"/>
                <a:cs typeface="Open Sans" panose="020B0606030504020204" pitchFamily="34" charset="0"/>
              </a:rPr>
              <a:t> </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réutilisation</a:t>
            </a:r>
            <a:r>
              <a:rPr lang="en-GB" sz="2000" dirty="0">
                <a:latin typeface="Open Sans"/>
                <a:ea typeface="Open Sans" panose="020B0606030504020204" pitchFamily="34" charset="0"/>
                <a:cs typeface="Open Sans" panose="020B0606030504020204" pitchFamily="34" charset="0"/>
              </a:rPr>
              <a:t> possible;</a:t>
            </a:r>
          </a:p>
          <a:p>
            <a:pPr lvl="1"/>
            <a:r>
              <a:rPr lang="en-GB" sz="2000" b="1" dirty="0" err="1">
                <a:latin typeface="Open Sans"/>
                <a:ea typeface="Open Sans" panose="020B0606030504020204" pitchFamily="34" charset="0"/>
                <a:cs typeface="Open Sans" panose="020B0606030504020204" pitchFamily="34" charset="0"/>
              </a:rPr>
              <a:t>Reproductibilité</a:t>
            </a:r>
            <a:r>
              <a:rPr lang="en-GB" sz="2000" b="1" dirty="0">
                <a:latin typeface="Open Sans"/>
                <a:ea typeface="Open Sans" panose="020B0606030504020204" pitchFamily="34" charset="0"/>
                <a:cs typeface="Open Sans" panose="020B0606030504020204" pitchFamily="34" charset="0"/>
              </a:rPr>
              <a:t> </a:t>
            </a:r>
            <a:r>
              <a:rPr lang="en-GB" sz="2000" dirty="0">
                <a:latin typeface="Open Sans"/>
                <a:ea typeface="Open Sans" panose="020B0606030504020204" pitchFamily="34" charset="0"/>
                <a:cs typeface="Open Sans" panose="020B0606030504020204" pitchFamily="34" charset="0"/>
              </a:rPr>
              <a:t>- utilisation simple et </a:t>
            </a:r>
            <a:r>
              <a:rPr lang="en-GB" sz="2000" dirty="0" err="1">
                <a:latin typeface="Open Sans"/>
                <a:ea typeface="Open Sans" panose="020B0606030504020204" pitchFamily="34" charset="0"/>
                <a:cs typeface="Open Sans" panose="020B0606030504020204" pitchFamily="34" charset="0"/>
              </a:rPr>
              <a:t>résultats</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faciles</a:t>
            </a:r>
            <a:r>
              <a:rPr lang="en-GB" sz="2000" dirty="0">
                <a:latin typeface="Open Sans"/>
                <a:ea typeface="Open Sans" panose="020B0606030504020204" pitchFamily="34" charset="0"/>
                <a:cs typeface="Open Sans" panose="020B0606030504020204" pitchFamily="34" charset="0"/>
              </a:rPr>
              <a:t> à </a:t>
            </a:r>
            <a:r>
              <a:rPr lang="en-GB" sz="2000" dirty="0" err="1">
                <a:latin typeface="Open Sans"/>
                <a:ea typeface="Open Sans" panose="020B0606030504020204" pitchFamily="34" charset="0"/>
                <a:cs typeface="Open Sans" panose="020B0606030504020204" pitchFamily="34" charset="0"/>
              </a:rPr>
              <a:t>reproduire</a:t>
            </a:r>
            <a:r>
              <a:rPr lang="en-GB" sz="2000" dirty="0">
                <a:latin typeface="Open Sans"/>
                <a:ea typeface="Open Sans" panose="020B0606030504020204" pitchFamily="34" charset="0"/>
                <a:cs typeface="Open Sans" panose="020B0606030504020204" pitchFamily="34" charset="0"/>
              </a:rPr>
              <a:t>;</a:t>
            </a:r>
            <a:endParaRPr lang="en-GB" sz="2000" b="1" dirty="0">
              <a:latin typeface="Open Sans"/>
              <a:ea typeface="Open Sans" panose="020B0606030504020204" pitchFamily="34" charset="0"/>
              <a:cs typeface="Open Sans" panose="020B0606030504020204" pitchFamily="34" charset="0"/>
            </a:endParaRPr>
          </a:p>
          <a:p>
            <a:pPr lvl="1"/>
            <a:r>
              <a:rPr lang="en-GB" sz="2000" b="1" dirty="0" err="1">
                <a:latin typeface="Open Sans"/>
                <a:ea typeface="Open Sans" panose="020B0606030504020204" pitchFamily="34" charset="0"/>
                <a:cs typeface="Open Sans" panose="020B0606030504020204" pitchFamily="34" charset="0"/>
              </a:rPr>
              <a:t>Reconstructibilité</a:t>
            </a:r>
            <a:r>
              <a:rPr lang="en-GB" sz="2000" b="1" dirty="0">
                <a:latin typeface="Open Sans"/>
                <a:ea typeface="Open Sans" panose="020B0606030504020204" pitchFamily="34" charset="0"/>
                <a:cs typeface="Open Sans" panose="020B0606030504020204" pitchFamily="34" charset="0"/>
              </a:rPr>
              <a:t> </a:t>
            </a:r>
            <a:r>
              <a:rPr lang="en-GB" sz="2000" dirty="0">
                <a:latin typeface="Open Sans"/>
                <a:ea typeface="Open Sans" panose="020B0606030504020204" pitchFamily="34" charset="0"/>
                <a:cs typeface="Open Sans" panose="020B0606030504020204" pitchFamily="34" charset="0"/>
              </a:rPr>
              <a:t>- description des </a:t>
            </a:r>
            <a:r>
              <a:rPr lang="en-GB" sz="2000" dirty="0" err="1">
                <a:latin typeface="Open Sans"/>
                <a:ea typeface="Open Sans" panose="020B0606030504020204" pitchFamily="34" charset="0"/>
                <a:cs typeface="Open Sans" panose="020B0606030504020204" pitchFamily="34" charset="0"/>
              </a:rPr>
              <a:t>éléments</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permettant</a:t>
            </a:r>
            <a:r>
              <a:rPr lang="en-GB" sz="2000" dirty="0">
                <a:latin typeface="Open Sans"/>
                <a:ea typeface="Open Sans" panose="020B0606030504020204" pitchFamily="34" charset="0"/>
                <a:cs typeface="Open Sans" panose="020B0606030504020204" pitchFamily="34" charset="0"/>
              </a:rPr>
              <a:t> de </a:t>
            </a:r>
            <a:r>
              <a:rPr lang="en-GB" sz="2000" dirty="0" err="1">
                <a:latin typeface="Open Sans"/>
                <a:ea typeface="Open Sans" panose="020B0606030504020204" pitchFamily="34" charset="0"/>
                <a:cs typeface="Open Sans" panose="020B0606030504020204" pitchFamily="34" charset="0"/>
              </a:rPr>
              <a:t>reconstruire</a:t>
            </a:r>
            <a:r>
              <a:rPr lang="en-GB" sz="2000" dirty="0">
                <a:latin typeface="Open Sans"/>
                <a:ea typeface="Open Sans" panose="020B0606030504020204" pitchFamily="34" charset="0"/>
                <a:cs typeface="Open Sans" panose="020B0606030504020204" pitchFamily="34" charset="0"/>
              </a:rPr>
              <a:t> le </a:t>
            </a:r>
            <a:r>
              <a:rPr lang="en-GB" sz="2000" dirty="0" err="1">
                <a:latin typeface="Open Sans"/>
                <a:ea typeface="Open Sans" panose="020B0606030504020204" pitchFamily="34" charset="0"/>
                <a:cs typeface="Open Sans" panose="020B0606030504020204" pitchFamily="34" charset="0"/>
              </a:rPr>
              <a:t>modèle</a:t>
            </a:r>
            <a:r>
              <a:rPr lang="en-GB" sz="2000" dirty="0">
                <a:latin typeface="Open Sans"/>
                <a:ea typeface="Open Sans" panose="020B0606030504020204" pitchFamily="34" charset="0"/>
                <a:cs typeface="Open Sans" panose="020B0606030504020204" pitchFamily="34" charset="0"/>
              </a:rPr>
              <a:t>;</a:t>
            </a:r>
            <a:endParaRPr lang="en-GB" sz="2000" b="1" dirty="0">
              <a:latin typeface="Open Sans"/>
              <a:ea typeface="Open Sans" panose="020B0606030504020204" pitchFamily="34" charset="0"/>
              <a:cs typeface="Open Sans" panose="020B0606030504020204" pitchFamily="34" charset="0"/>
            </a:endParaRPr>
          </a:p>
          <a:p>
            <a:pPr lvl="1"/>
            <a:r>
              <a:rPr lang="en-GB" sz="2000" b="1" dirty="0" err="1">
                <a:latin typeface="Open Sans"/>
                <a:ea typeface="Open Sans" panose="020B0606030504020204" pitchFamily="34" charset="0"/>
                <a:cs typeface="Open Sans" panose="020B0606030504020204" pitchFamily="34" charset="0"/>
              </a:rPr>
              <a:t>Interopérabilité</a:t>
            </a:r>
            <a:r>
              <a:rPr lang="en-GB" sz="2000" b="1" dirty="0">
                <a:latin typeface="Open Sans"/>
                <a:ea typeface="Open Sans" panose="020B0606030504020204" pitchFamily="34" charset="0"/>
                <a:cs typeface="Open Sans" panose="020B0606030504020204" pitchFamily="34" charset="0"/>
              </a:rPr>
              <a:t> </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possibilité</a:t>
            </a:r>
            <a:r>
              <a:rPr lang="en-GB" sz="2000" dirty="0">
                <a:latin typeface="Open Sans"/>
                <a:ea typeface="Open Sans" panose="020B0606030504020204" pitchFamily="34" charset="0"/>
                <a:cs typeface="Open Sans" panose="020B0606030504020204" pitchFamily="34" charset="0"/>
              </a:rPr>
              <a:t> de (1) tester les </a:t>
            </a:r>
            <a:r>
              <a:rPr lang="en-GB" sz="2000" dirty="0" err="1">
                <a:latin typeface="Open Sans"/>
                <a:ea typeface="Open Sans" panose="020B0606030504020204" pitchFamily="34" charset="0"/>
                <a:cs typeface="Open Sans" panose="020B0606030504020204" pitchFamily="34" charset="0"/>
              </a:rPr>
              <a:t>scénarios</a:t>
            </a:r>
            <a:r>
              <a:rPr lang="en-GB" sz="2000" dirty="0">
                <a:latin typeface="Open Sans"/>
                <a:ea typeface="Open Sans" panose="020B0606030504020204" pitchFamily="34" charset="0"/>
                <a:cs typeface="Open Sans" panose="020B0606030504020204" pitchFamily="34" charset="0"/>
              </a:rPr>
              <a:t> à </a:t>
            </a:r>
            <a:r>
              <a:rPr lang="en-GB" sz="2000" dirty="0" err="1">
                <a:latin typeface="Open Sans"/>
                <a:ea typeface="Open Sans" panose="020B0606030504020204" pitchFamily="34" charset="0"/>
                <a:cs typeface="Open Sans" panose="020B0606030504020204" pitchFamily="34" charset="0"/>
              </a:rPr>
              <a:t>l'aide</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d'autres</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modèles</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ou</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approches</a:t>
            </a:r>
            <a:r>
              <a:rPr lang="en-GB" sz="2000" dirty="0">
                <a:latin typeface="Open Sans"/>
                <a:ea typeface="Open Sans" panose="020B0606030504020204" pitchFamily="34" charset="0"/>
                <a:cs typeface="Open Sans" panose="020B0606030504020204" pitchFamily="34" charset="0"/>
              </a:rPr>
              <a:t> et (2) </a:t>
            </a:r>
            <a:r>
              <a:rPr lang="en-GB" sz="2000" dirty="0" err="1">
                <a:latin typeface="Open Sans"/>
                <a:ea typeface="Open Sans" panose="020B0606030504020204" pitchFamily="34" charset="0"/>
                <a:cs typeface="Open Sans" panose="020B0606030504020204" pitchFamily="34" charset="0"/>
              </a:rPr>
              <a:t>favoriser</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leur</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compatibilité</a:t>
            </a:r>
            <a:r>
              <a:rPr lang="en-GB" sz="2000" dirty="0">
                <a:latin typeface="Open Sans"/>
                <a:ea typeface="Open Sans" panose="020B0606030504020204" pitchFamily="34" charset="0"/>
                <a:cs typeface="Open Sans" panose="020B0606030504020204" pitchFamily="34" charset="0"/>
              </a:rPr>
              <a:t> avec des sous-</a:t>
            </a:r>
            <a:r>
              <a:rPr lang="en-GB" sz="2000" dirty="0" err="1">
                <a:latin typeface="Open Sans"/>
                <a:ea typeface="Open Sans" panose="020B0606030504020204" pitchFamily="34" charset="0"/>
                <a:cs typeface="Open Sans" panose="020B0606030504020204" pitchFamily="34" charset="0"/>
              </a:rPr>
              <a:t>secteurs</a:t>
            </a:r>
            <a:r>
              <a:rPr lang="en-GB" sz="2000" dirty="0">
                <a:latin typeface="Open Sans"/>
                <a:ea typeface="Open Sans" panose="020B0606030504020204" pitchFamily="34" charset="0"/>
                <a:cs typeface="Open Sans" panose="020B0606030504020204" pitchFamily="34" charset="0"/>
              </a:rPr>
              <a:t> ou une intégration plus large;</a:t>
            </a:r>
            <a:endParaRPr lang="en-GB" sz="2000" b="1" dirty="0">
              <a:latin typeface="Open Sans"/>
              <a:ea typeface="Open Sans" panose="020B0606030504020204" pitchFamily="34" charset="0"/>
              <a:cs typeface="Open Sans" panose="020B0606030504020204" pitchFamily="34" charset="0"/>
            </a:endParaRPr>
          </a:p>
          <a:p>
            <a:pPr lvl="1"/>
            <a:r>
              <a:rPr lang="en-GB" sz="2000" b="1" dirty="0" err="1">
                <a:latin typeface="Open Sans"/>
                <a:ea typeface="Open Sans" panose="020B0606030504020204" pitchFamily="34" charset="0"/>
                <a:cs typeface="Open Sans" panose="020B0606030504020204" pitchFamily="34" charset="0"/>
              </a:rPr>
              <a:t>L'auditabilité</a:t>
            </a:r>
            <a:r>
              <a:rPr lang="en-GB" sz="2000" b="1" dirty="0">
                <a:latin typeface="Open Sans"/>
                <a:ea typeface="Open Sans" panose="020B0606030504020204" pitchFamily="34" charset="0"/>
                <a:cs typeface="Open Sans" panose="020B0606030504020204" pitchFamily="34" charset="0"/>
              </a:rPr>
              <a:t> </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responsabilisation</a:t>
            </a:r>
            <a:r>
              <a:rPr lang="en-GB" sz="2000" dirty="0">
                <a:latin typeface="Open Sans"/>
                <a:ea typeface="Open Sans" panose="020B0606030504020204" pitchFamily="34" charset="0"/>
                <a:cs typeface="Open Sans" panose="020B0606030504020204" pitchFamily="34" charset="0"/>
              </a:rPr>
              <a:t> et </a:t>
            </a:r>
            <a:r>
              <a:rPr lang="en-GB" sz="2000" dirty="0" err="1">
                <a:latin typeface="Open Sans"/>
                <a:ea typeface="Open Sans" panose="020B0606030504020204" pitchFamily="34" charset="0"/>
                <a:cs typeface="Open Sans" panose="020B0606030504020204" pitchFamily="34" charset="0"/>
              </a:rPr>
              <a:t>reddition</a:t>
            </a:r>
            <a:r>
              <a:rPr lang="en-GB" sz="2000" dirty="0">
                <a:latin typeface="Open Sans"/>
                <a:ea typeface="Open Sans" panose="020B0606030504020204" pitchFamily="34" charset="0"/>
                <a:cs typeface="Open Sans" panose="020B0606030504020204" pitchFamily="34" charset="0"/>
              </a:rPr>
              <a:t> de </a:t>
            </a:r>
            <a:r>
              <a:rPr lang="en-GB" sz="2000" dirty="0" err="1">
                <a:latin typeface="Open Sans"/>
                <a:ea typeface="Open Sans" panose="020B0606030504020204" pitchFamily="34" charset="0"/>
                <a:cs typeface="Open Sans" panose="020B0606030504020204" pitchFamily="34" charset="0"/>
              </a:rPr>
              <a:t>compte</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directement</a:t>
            </a:r>
            <a:r>
              <a:rPr lang="en-GB" sz="2000" dirty="0">
                <a:latin typeface="Open Sans"/>
                <a:ea typeface="Open Sans" panose="020B0606030504020204" pitchFamily="34" charset="0"/>
                <a:cs typeface="Open Sans" panose="020B0606030504020204" pitchFamily="34" charset="0"/>
              </a:rPr>
              <a:t> au </a:t>
            </a:r>
            <a:r>
              <a:rPr lang="en-GB" sz="2000" dirty="0" err="1">
                <a:latin typeface="Open Sans"/>
                <a:ea typeface="Open Sans" panose="020B0606030504020204" pitchFamily="34" charset="0"/>
                <a:cs typeface="Open Sans" panose="020B0606030504020204" pitchFamily="34" charset="0"/>
              </a:rPr>
              <a:t>bailleur</a:t>
            </a:r>
            <a:r>
              <a:rPr lang="en-GB" sz="2000" dirty="0">
                <a:latin typeface="Open Sans"/>
                <a:ea typeface="Open Sans" panose="020B0606030504020204" pitchFamily="34" charset="0"/>
                <a:cs typeface="Open Sans" panose="020B0606030504020204" pitchFamily="34" charset="0"/>
              </a:rPr>
              <a:t> de fonds de la </a:t>
            </a:r>
            <a:r>
              <a:rPr lang="en-GB" sz="2000" dirty="0" err="1">
                <a:latin typeface="Open Sans"/>
                <a:ea typeface="Open Sans" panose="020B0606030504020204" pitchFamily="34" charset="0"/>
                <a:cs typeface="Open Sans" panose="020B0606030504020204" pitchFamily="34" charset="0"/>
              </a:rPr>
              <a:t>modélisation</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énergétique</a:t>
            </a:r>
            <a:r>
              <a:rPr lang="en-GB" sz="2000" dirty="0">
                <a:latin typeface="Open Sans"/>
                <a:ea typeface="Open Sans" panose="020B0606030504020204" pitchFamily="34" charset="0"/>
                <a:cs typeface="Open Sans" panose="020B0606030504020204" pitchFamily="34" charset="0"/>
              </a:rPr>
              <a:t> pour le soutien de la politique, ainsi qu'à la société dans son ensemble. </a:t>
            </a:r>
            <a:endParaRPr lang="en-GB" sz="2000" b="1" dirty="0">
              <a:latin typeface="Open Sans"/>
              <a:ea typeface="Open Sans" panose="020B0606030504020204" pitchFamily="34" charset="0"/>
              <a:cs typeface="Open Sans" panose="020B0606030504020204" pitchFamily="34" charset="0"/>
            </a:endParaRPr>
          </a:p>
          <a:p>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itle 10">
            <a:extLst>
              <a:ext uri="{FF2B5EF4-FFF2-40B4-BE49-F238E27FC236}">
                <a16:creationId xmlns:a16="http://schemas.microsoft.com/office/drawing/2014/main" id="{14EBE8F9-1AE8-4208-9ADF-0C9933988FCF}"/>
              </a:ext>
            </a:extLst>
          </p:cNvPr>
          <p:cNvSpPr txBox="1">
            <a:spLocks/>
          </p:cNvSpPr>
          <p:nvPr/>
        </p:nvSpPr>
        <p:spPr>
          <a:xfrm>
            <a:off x="179292" y="-587563"/>
            <a:ext cx="10470704" cy="14071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 Objectifs de l'U4RIA</a:t>
            </a:r>
            <a:endParaRPr lang="en-GB" sz="4400" dirty="0">
              <a:latin typeface="Open Sans"/>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46674535"/>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18</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49229B8C-5752-4C60-83BF-591678EEB8F7}"/>
              </a:ext>
            </a:extLst>
          </p:cNvPr>
          <p:cNvSpPr/>
          <p:nvPr/>
        </p:nvSpPr>
        <p:spPr>
          <a:xfrm>
            <a:off x="248119" y="77745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1.3.5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Exemple</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d’analyse</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récente</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 Costa Rica</a:t>
            </a:r>
          </a:p>
        </p:txBody>
      </p:sp>
      <p:sp>
        <p:nvSpPr>
          <p:cNvPr id="9" name="Content Placeholder 8">
            <a:extLst>
              <a:ext uri="{FF2B5EF4-FFF2-40B4-BE49-F238E27FC236}">
                <a16:creationId xmlns:a16="http://schemas.microsoft.com/office/drawing/2014/main" id="{F5CD71D0-C99B-4119-9110-FD95496BC1EA}"/>
              </a:ext>
            </a:extLst>
          </p:cNvPr>
          <p:cNvSpPr>
            <a:spLocks noGrp="1"/>
          </p:cNvSpPr>
          <p:nvPr>
            <p:ph idx="1"/>
          </p:nvPr>
        </p:nvSpPr>
        <p:spPr>
          <a:xfrm>
            <a:off x="248119" y="1253331"/>
            <a:ext cx="9976625" cy="4351338"/>
          </a:xfrm>
        </p:spPr>
        <p:txBody>
          <a:bodyPr vert="horz" lIns="91440" tIns="45720" rIns="91440" bIns="45720" rtlCol="0" anchor="t">
            <a:normAutofit fontScale="85000" lnSpcReduction="10000"/>
          </a:bodyPr>
          <a:lstStyle/>
          <a:p>
            <a:pPr>
              <a:lnSpc>
                <a:spcPct val="110000"/>
              </a:lnSpc>
              <a:spcBef>
                <a:spcPts val="500"/>
              </a:spcBef>
            </a:pPr>
            <a:r>
              <a:rPr lang="en-GB" sz="2000" dirty="0">
                <a:latin typeface="Open Sans"/>
                <a:ea typeface="Open Sans" panose="020B0606030504020204" pitchFamily="34" charset="0"/>
                <a:cs typeface="Open Sans" panose="020B0606030504020204" pitchFamily="34" charset="0"/>
              </a:rPr>
              <a:t>Le Costa Rica a un objectif de </a:t>
            </a:r>
            <a:r>
              <a:rPr lang="en-GB" sz="2000" b="1" dirty="0">
                <a:latin typeface="Open Sans"/>
                <a:ea typeface="Open Sans" panose="020B0606030504020204" pitchFamily="34" charset="0"/>
                <a:cs typeface="Open Sans" panose="020B0606030504020204" pitchFamily="34" charset="0"/>
              </a:rPr>
              <a:t>contribution déterminée au niveau national (CDN) </a:t>
            </a:r>
            <a:r>
              <a:rPr lang="en-GB" sz="2000" dirty="0">
                <a:latin typeface="Open Sans"/>
                <a:ea typeface="Open Sans" panose="020B0606030504020204" pitchFamily="34" charset="0"/>
                <a:cs typeface="Open Sans" panose="020B0606030504020204" pitchFamily="34" charset="0"/>
              </a:rPr>
              <a:t>compatible avec une trajectoire de 2°C.</a:t>
            </a:r>
            <a:endParaRPr lang="en-US" dirty="0">
              <a:latin typeface="Open Sans"/>
              <a:cs typeface="Calibri" panose="020F0502020204030204"/>
            </a:endParaRPr>
          </a:p>
          <a:p>
            <a:pPr>
              <a:lnSpc>
                <a:spcPct val="110000"/>
              </a:lnSpc>
              <a:spcBef>
                <a:spcPts val="500"/>
              </a:spcBef>
            </a:pPr>
            <a:r>
              <a:rPr lang="en-GB" sz="2000" dirty="0">
                <a:latin typeface="Open Sans"/>
                <a:ea typeface="Open Sans" panose="020B0606030504020204" pitchFamily="34" charset="0"/>
                <a:cs typeface="Open Sans" panose="020B0606030504020204" pitchFamily="34" charset="0"/>
              </a:rPr>
              <a:t>Pour </a:t>
            </a:r>
            <a:r>
              <a:rPr lang="en-GB" sz="2000" dirty="0" err="1">
                <a:latin typeface="Open Sans"/>
                <a:ea typeface="Open Sans" panose="020B0606030504020204" pitchFamily="34" charset="0"/>
                <a:cs typeface="Open Sans" panose="020B0606030504020204" pitchFamily="34" charset="0"/>
              </a:rPr>
              <a:t>élaborer</a:t>
            </a:r>
            <a:r>
              <a:rPr lang="en-GB" sz="2000" dirty="0">
                <a:latin typeface="Open Sans"/>
                <a:ea typeface="Open Sans" panose="020B0606030504020204" pitchFamily="34" charset="0"/>
                <a:cs typeface="Open Sans" panose="020B0606030504020204" pitchFamily="34" charset="0"/>
              </a:rPr>
              <a:t> un plan national de </a:t>
            </a:r>
            <a:r>
              <a:rPr lang="en-GB" sz="2000" dirty="0" err="1">
                <a:latin typeface="Open Sans"/>
                <a:ea typeface="Open Sans" panose="020B0606030504020204" pitchFamily="34" charset="0"/>
                <a:cs typeface="Open Sans" panose="020B0606030504020204" pitchFamily="34" charset="0"/>
              </a:rPr>
              <a:t>décarbonisation</a:t>
            </a:r>
            <a:r>
              <a:rPr lang="en-GB" sz="2000" dirty="0">
                <a:latin typeface="Open Sans"/>
                <a:ea typeface="Open Sans" panose="020B0606030504020204" pitchFamily="34" charset="0"/>
                <a:cs typeface="Open Sans" panose="020B0606030504020204" pitchFamily="34" charset="0"/>
              </a:rPr>
              <a:t> (PND), le </a:t>
            </a:r>
            <a:r>
              <a:rPr lang="en-GB" sz="2000" dirty="0" err="1">
                <a:latin typeface="Open Sans"/>
                <a:ea typeface="Open Sans" panose="020B0606030504020204" pitchFamily="34" charset="0"/>
                <a:cs typeface="Open Sans" panose="020B0606030504020204" pitchFamily="34" charset="0"/>
              </a:rPr>
              <a:t>gouvernement</a:t>
            </a:r>
            <a:r>
              <a:rPr lang="en-GB" sz="2000" dirty="0">
                <a:latin typeface="Open Sans"/>
                <a:ea typeface="Open Sans" panose="020B0606030504020204" pitchFamily="34" charset="0"/>
                <a:cs typeface="Open Sans" panose="020B0606030504020204" pitchFamily="34" charset="0"/>
              </a:rPr>
              <a:t> du Costa Rica a </a:t>
            </a:r>
            <a:r>
              <a:rPr lang="en-GB" sz="2000" dirty="0" err="1">
                <a:latin typeface="Open Sans"/>
                <a:ea typeface="Open Sans" panose="020B0606030504020204" pitchFamily="34" charset="0"/>
                <a:cs typeface="Open Sans" panose="020B0606030504020204" pitchFamily="34" charset="0"/>
              </a:rPr>
              <a:t>reconnu</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qu'un</a:t>
            </a:r>
            <a:r>
              <a:rPr lang="en-GB" sz="2000" dirty="0">
                <a:latin typeface="Open Sans"/>
                <a:ea typeface="Open Sans" panose="020B0606030504020204" pitchFamily="34" charset="0"/>
                <a:cs typeface="Open Sans" panose="020B0606030504020204" pitchFamily="34" charset="0"/>
              </a:rPr>
              <a:t> cadre nécessitait des </a:t>
            </a:r>
            <a:r>
              <a:rPr lang="en-GB" sz="2000" b="1" dirty="0">
                <a:latin typeface="Open Sans"/>
                <a:ea typeface="Open Sans" panose="020B0606030504020204" pitchFamily="34" charset="0"/>
                <a:cs typeface="Open Sans" panose="020B0606030504020204" pitchFamily="34" charset="0"/>
              </a:rPr>
              <a:t>méthodes à la fois qualitatives et quantitatives</a:t>
            </a:r>
            <a:r>
              <a:rPr lang="en-GB" sz="2000" dirty="0">
                <a:latin typeface="Open Sans"/>
                <a:ea typeface="Open Sans" panose="020B0606030504020204" pitchFamily="34" charset="0"/>
                <a:cs typeface="Open Sans" panose="020B0606030504020204" pitchFamily="34" charset="0"/>
              </a:rPr>
              <a:t>.</a:t>
            </a:r>
          </a:p>
          <a:p>
            <a:pPr>
              <a:lnSpc>
                <a:spcPct val="110000"/>
              </a:lnSpc>
              <a:spcBef>
                <a:spcPts val="500"/>
              </a:spcBef>
            </a:pPr>
            <a:r>
              <a:rPr lang="en-GB" sz="2000" dirty="0">
                <a:latin typeface="Open Sans"/>
                <a:ea typeface="Open Sans" panose="020B0606030504020204" pitchFamily="34" charset="0"/>
                <a:cs typeface="Open Sans" panose="020B0606030504020204" pitchFamily="34" charset="0"/>
              </a:rPr>
              <a:t>Mesures prises :</a:t>
            </a:r>
          </a:p>
          <a:p>
            <a:pPr marL="800100" lvl="1" indent="-342900">
              <a:lnSpc>
                <a:spcPct val="110000"/>
              </a:lnSpc>
              <a:buFont typeface="+mj-lt"/>
              <a:buAutoNum type="arabicPeriod"/>
            </a:pPr>
            <a:r>
              <a:rPr lang="en-GB" sz="2000" b="1" dirty="0">
                <a:latin typeface="Open Sans"/>
                <a:ea typeface="Open Sans" panose="020B0606030504020204" pitchFamily="34" charset="0"/>
                <a:cs typeface="Open Sans" panose="020B0606030504020204" pitchFamily="34" charset="0"/>
              </a:rPr>
              <a:t>Engager les parties prenantes </a:t>
            </a:r>
            <a:r>
              <a:rPr lang="en-GB" sz="2000" dirty="0">
                <a:latin typeface="Open Sans"/>
                <a:ea typeface="Open Sans" panose="020B0606030504020204" pitchFamily="34" charset="0"/>
                <a:cs typeface="Open Sans" panose="020B0606030504020204" pitchFamily="34" charset="0"/>
              </a:rPr>
              <a:t>au sein du </a:t>
            </a:r>
            <a:r>
              <a:rPr lang="en-GB" sz="2000" dirty="0" err="1">
                <a:latin typeface="Open Sans"/>
                <a:ea typeface="Open Sans" panose="020B0606030504020204" pitchFamily="34" charset="0"/>
                <a:cs typeface="Open Sans" panose="020B0606030504020204" pitchFamily="34" charset="0"/>
              </a:rPr>
              <a:t>gouvernement</a:t>
            </a:r>
            <a:r>
              <a:rPr lang="en-GB" sz="2000" dirty="0">
                <a:latin typeface="Open Sans"/>
                <a:ea typeface="Open Sans" panose="020B0606030504020204" pitchFamily="34" charset="0"/>
                <a:cs typeface="Open Sans" panose="020B0606030504020204" pitchFamily="34" charset="0"/>
              </a:rPr>
              <a:t>, du </a:t>
            </a:r>
            <a:r>
              <a:rPr lang="en-GB" sz="2000" dirty="0" err="1">
                <a:latin typeface="Open Sans"/>
                <a:ea typeface="Open Sans" panose="020B0606030504020204" pitchFamily="34" charset="0"/>
                <a:cs typeface="Open Sans" panose="020B0606030504020204" pitchFamily="34" charset="0"/>
              </a:rPr>
              <a:t>secteur</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privé</a:t>
            </a:r>
            <a:r>
              <a:rPr lang="en-GB" sz="2000" dirty="0">
                <a:latin typeface="Open Sans"/>
                <a:ea typeface="Open Sans" panose="020B0606030504020204" pitchFamily="34" charset="0"/>
                <a:cs typeface="Open Sans" panose="020B0606030504020204" pitchFamily="34" charset="0"/>
              </a:rPr>
              <a:t>, du monde </a:t>
            </a:r>
            <a:r>
              <a:rPr lang="en-GB" sz="2000" dirty="0" err="1">
                <a:latin typeface="Open Sans"/>
                <a:ea typeface="Open Sans" panose="020B0606030504020204" pitchFamily="34" charset="0"/>
                <a:cs typeface="Open Sans" panose="020B0606030504020204" pitchFamily="34" charset="0"/>
              </a:rPr>
              <a:t>universitaire</a:t>
            </a:r>
            <a:r>
              <a:rPr lang="en-GB" sz="2000" dirty="0">
                <a:latin typeface="Open Sans"/>
                <a:ea typeface="Open Sans" panose="020B0606030504020204" pitchFamily="34" charset="0"/>
                <a:cs typeface="Open Sans" panose="020B0606030504020204" pitchFamily="34" charset="0"/>
              </a:rPr>
              <a:t> et de la société;</a:t>
            </a:r>
          </a:p>
          <a:p>
            <a:pPr marL="800100" lvl="1" indent="-342900">
              <a:lnSpc>
                <a:spcPct val="110000"/>
              </a:lnSpc>
              <a:buFont typeface="+mj-lt"/>
              <a:buAutoNum type="arabicPeriod"/>
            </a:pPr>
            <a:r>
              <a:rPr lang="en-GB" sz="2000" dirty="0">
                <a:latin typeface="Open Sans"/>
                <a:ea typeface="Open Sans" panose="020B0606030504020204" pitchFamily="34" charset="0"/>
                <a:cs typeface="Open Sans" panose="020B0606030504020204" pitchFamily="34" charset="0"/>
              </a:rPr>
              <a:t>Ateliers : </a:t>
            </a:r>
            <a:r>
              <a:rPr lang="en-GB" sz="2000" dirty="0" err="1">
                <a:latin typeface="Open Sans"/>
                <a:ea typeface="Open Sans" panose="020B0606030504020204" pitchFamily="34" charset="0"/>
                <a:cs typeface="Open Sans" panose="020B0606030504020204" pitchFamily="34" charset="0"/>
              </a:rPr>
              <a:t>scénario</a:t>
            </a:r>
            <a:r>
              <a:rPr lang="en-GB" sz="2000" dirty="0">
                <a:latin typeface="Open Sans"/>
                <a:ea typeface="Open Sans" panose="020B0606030504020204" pitchFamily="34" charset="0"/>
                <a:cs typeface="Open Sans" panose="020B0606030504020204" pitchFamily="34" charset="0"/>
              </a:rPr>
              <a:t> de </a:t>
            </a:r>
            <a:r>
              <a:rPr lang="en-GB" sz="2000" dirty="0" err="1">
                <a:latin typeface="Open Sans"/>
                <a:ea typeface="Open Sans" panose="020B0606030504020204" pitchFamily="34" charset="0"/>
                <a:cs typeface="Open Sans" panose="020B0606030504020204" pitchFamily="34" charset="0"/>
              </a:rPr>
              <a:t>maintien</a:t>
            </a:r>
            <a:r>
              <a:rPr lang="en-GB" sz="2000" dirty="0">
                <a:latin typeface="Open Sans"/>
                <a:ea typeface="Open Sans" panose="020B0606030504020204" pitchFamily="34" charset="0"/>
                <a:cs typeface="Open Sans" panose="020B0606030504020204" pitchFamily="34" charset="0"/>
              </a:rPr>
              <a:t> du </a:t>
            </a:r>
            <a:r>
              <a:rPr lang="en-GB" sz="2000" dirty="0" err="1">
                <a:latin typeface="Open Sans"/>
                <a:ea typeface="Open Sans" panose="020B0606030504020204" pitchFamily="34" charset="0"/>
                <a:cs typeface="Open Sans" panose="020B0606030504020204" pitchFamily="34" charset="0"/>
              </a:rPr>
              <a:t>statu</a:t>
            </a:r>
            <a:r>
              <a:rPr lang="en-GB" sz="2000" dirty="0">
                <a:latin typeface="Open Sans"/>
                <a:ea typeface="Open Sans" panose="020B0606030504020204" pitchFamily="34" charset="0"/>
                <a:cs typeface="Open Sans" panose="020B0606030504020204" pitchFamily="34" charset="0"/>
              </a:rPr>
              <a:t> quo (BAU) et de </a:t>
            </a:r>
            <a:r>
              <a:rPr lang="en-GB" sz="2000" dirty="0" err="1">
                <a:latin typeface="Open Sans"/>
                <a:ea typeface="Open Sans" panose="020B0606030504020204" pitchFamily="34" charset="0"/>
                <a:cs typeface="Open Sans" panose="020B0606030504020204" pitchFamily="34" charset="0"/>
              </a:rPr>
              <a:t>décarbonisation</a:t>
            </a:r>
            <a:r>
              <a:rPr lang="en-GB" sz="2000" dirty="0">
                <a:latin typeface="Open Sans"/>
                <a:ea typeface="Open Sans" panose="020B0606030504020204" pitchFamily="34" charset="0"/>
                <a:cs typeface="Open Sans" panose="020B0606030504020204" pitchFamily="34" charset="0"/>
              </a:rPr>
              <a:t> profonde;</a:t>
            </a:r>
          </a:p>
          <a:p>
            <a:pPr marL="800100" lvl="1" indent="-342900">
              <a:lnSpc>
                <a:spcPct val="110000"/>
              </a:lnSpc>
              <a:buFont typeface="+mj-lt"/>
              <a:buAutoNum type="arabicPeriod"/>
            </a:pPr>
            <a:r>
              <a:rPr lang="en-GB" sz="2000" dirty="0">
                <a:latin typeface="Open Sans"/>
                <a:ea typeface="Open Sans" panose="020B0606030504020204" pitchFamily="34" charset="0"/>
                <a:cs typeface="Open Sans" panose="020B0606030504020204" pitchFamily="34" charset="0"/>
              </a:rPr>
              <a:t>Scénarios construits avec le </a:t>
            </a:r>
            <a:r>
              <a:rPr lang="en-GB" sz="2000" b="1" dirty="0" err="1">
                <a:latin typeface="Open Sans"/>
                <a:ea typeface="Open Sans" panose="020B0606030504020204" pitchFamily="34" charset="0"/>
                <a:cs typeface="Open Sans" panose="020B0606030504020204" pitchFamily="34" charset="0"/>
              </a:rPr>
              <a:t>modèle</a:t>
            </a:r>
            <a:r>
              <a:rPr lang="en-GB" sz="2000" b="1" dirty="0">
                <a:latin typeface="Open Sans"/>
                <a:ea typeface="Open Sans" panose="020B0606030504020204" pitchFamily="34" charset="0"/>
                <a:cs typeface="Open Sans" panose="020B0606030504020204" pitchFamily="34" charset="0"/>
              </a:rPr>
              <a:t> </a:t>
            </a:r>
            <a:r>
              <a:rPr lang="en-GB" sz="2000" b="1" dirty="0" err="1">
                <a:latin typeface="Open Sans"/>
                <a:ea typeface="Open Sans" panose="020B0606030504020204" pitchFamily="34" charset="0"/>
                <a:cs typeface="Open Sans" panose="020B0606030504020204" pitchFamily="34" charset="0"/>
              </a:rPr>
              <a:t>OSeMOSYS</a:t>
            </a:r>
            <a:r>
              <a:rPr lang="en-GB" sz="2000" dirty="0">
                <a:latin typeface="Open Sans"/>
                <a:ea typeface="Open Sans" panose="020B0606030504020204" pitchFamily="34" charset="0"/>
                <a:cs typeface="Open Sans" panose="020B0606030504020204" pitchFamily="34" charset="0"/>
              </a:rPr>
              <a:t>;</a:t>
            </a:r>
          </a:p>
          <a:p>
            <a:pPr marL="800100" lvl="1" indent="-342900">
              <a:lnSpc>
                <a:spcPct val="110000"/>
              </a:lnSpc>
              <a:buFont typeface="+mj-lt"/>
              <a:buAutoNum type="arabicPeriod"/>
            </a:pPr>
            <a:r>
              <a:rPr lang="en-GB" sz="2000" dirty="0">
                <a:latin typeface="Open Sans"/>
                <a:ea typeface="Open Sans" panose="020B0606030504020204" pitchFamily="34" charset="0"/>
                <a:cs typeface="Open Sans" panose="020B0606030504020204" pitchFamily="34" charset="0"/>
              </a:rPr>
              <a:t>Résultats examinés par les parties prenantes dans le cadre d'un processus “à </a:t>
            </a:r>
            <a:r>
              <a:rPr lang="en-GB" sz="2000" dirty="0" err="1">
                <a:latin typeface="Open Sans"/>
                <a:ea typeface="Open Sans" panose="020B0606030504020204" pitchFamily="34" charset="0"/>
                <a:cs typeface="Open Sans" panose="020B0606030504020204" pitchFamily="34" charset="0"/>
              </a:rPr>
              <a:t>rebours</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participatif</a:t>
            </a:r>
            <a:endParaRPr lang="en-GB" sz="2000" dirty="0">
              <a:latin typeface="Open Sans"/>
              <a:ea typeface="Open Sans" panose="020B0606030504020204" pitchFamily="34" charset="0"/>
              <a:cs typeface="Open Sans" panose="020B0606030504020204" pitchFamily="34" charset="0"/>
            </a:endParaRPr>
          </a:p>
          <a:p>
            <a:pPr marL="800100" lvl="1" indent="-342900">
              <a:lnSpc>
                <a:spcPct val="110000"/>
              </a:lnSpc>
              <a:buFont typeface="+mj-lt"/>
              <a:buAutoNum type="arabicPeriod"/>
            </a:pPr>
            <a:r>
              <a:rPr lang="en-GB" sz="2000" b="1" dirty="0">
                <a:latin typeface="Open Sans"/>
                <a:ea typeface="Open Sans" panose="020B0606030504020204" pitchFamily="34" charset="0"/>
                <a:cs typeface="Open Sans" panose="020B0606030504020204" pitchFamily="34" charset="0"/>
              </a:rPr>
              <a:t>A conduit à un PND</a:t>
            </a:r>
          </a:p>
          <a:p>
            <a:pPr>
              <a:lnSpc>
                <a:spcPct val="110000"/>
              </a:lnSpc>
              <a:spcBef>
                <a:spcPts val="500"/>
              </a:spcBef>
            </a:pPr>
            <a:r>
              <a:rPr lang="en-GB" sz="2000" dirty="0">
                <a:latin typeface="Open Sans"/>
                <a:ea typeface="Open Sans" panose="020B0606030504020204" pitchFamily="34" charset="0"/>
                <a:cs typeface="Open Sans" panose="020B0606030504020204" pitchFamily="34" charset="0"/>
              </a:rPr>
              <a:t>Ce travail a </a:t>
            </a:r>
            <a:r>
              <a:rPr lang="en-GB" sz="2000" dirty="0" err="1">
                <a:latin typeface="Open Sans"/>
                <a:ea typeface="Open Sans" panose="020B0606030504020204" pitchFamily="34" charset="0"/>
                <a:cs typeface="Open Sans" panose="020B0606030504020204" pitchFamily="34" charset="0"/>
              </a:rPr>
              <a:t>introduit</a:t>
            </a:r>
            <a:r>
              <a:rPr lang="en-GB" sz="2000" dirty="0">
                <a:latin typeface="Open Sans"/>
                <a:ea typeface="Open Sans" panose="020B0606030504020204" pitchFamily="34" charset="0"/>
                <a:cs typeface="Open Sans" panose="020B0606030504020204" pitchFamily="34" charset="0"/>
              </a:rPr>
              <a:t> un cadre qui </a:t>
            </a:r>
            <a:r>
              <a:rPr lang="en-GB" sz="2000" dirty="0" err="1">
                <a:latin typeface="Open Sans"/>
                <a:ea typeface="Open Sans" panose="020B0606030504020204" pitchFamily="34" charset="0"/>
                <a:cs typeface="Open Sans" panose="020B0606030504020204" pitchFamily="34" charset="0"/>
              </a:rPr>
              <a:t>peut</a:t>
            </a:r>
            <a:r>
              <a:rPr lang="en-GB" sz="2000" dirty="0">
                <a:latin typeface="Open Sans"/>
                <a:ea typeface="Open Sans" panose="020B0606030504020204" pitchFamily="34" charset="0"/>
                <a:cs typeface="Open Sans" panose="020B0606030504020204" pitchFamily="34" charset="0"/>
              </a:rPr>
              <a:t> </a:t>
            </a:r>
            <a:r>
              <a:rPr lang="en-GB" sz="2000" b="1" dirty="0">
                <a:latin typeface="Open Sans"/>
                <a:ea typeface="Open Sans" panose="020B0606030504020204" pitchFamily="34" charset="0"/>
                <a:cs typeface="Open Sans" panose="020B0606030504020204" pitchFamily="34" charset="0"/>
              </a:rPr>
              <a:t>guider la politique </a:t>
            </a:r>
            <a:r>
              <a:rPr lang="en-GB" sz="2000" b="1" dirty="0" err="1">
                <a:latin typeface="Open Sans"/>
                <a:ea typeface="Open Sans" panose="020B0606030504020204" pitchFamily="34" charset="0"/>
                <a:cs typeface="Open Sans" panose="020B0606030504020204" pitchFamily="34" charset="0"/>
              </a:rPr>
              <a:t>énergétique</a:t>
            </a:r>
            <a:r>
              <a:rPr lang="en-GB" sz="2000" b="1" dirty="0">
                <a:latin typeface="Open Sans"/>
                <a:ea typeface="Open Sans" panose="020B0606030504020204" pitchFamily="34" charset="0"/>
                <a:cs typeface="Open Sans" panose="020B0606030504020204" pitchFamily="34" charset="0"/>
              </a:rPr>
              <a:t> </a:t>
            </a:r>
            <a:r>
              <a:rPr lang="en-GB" sz="2000" b="1" dirty="0" err="1">
                <a:latin typeface="Open Sans"/>
                <a:ea typeface="Open Sans" panose="020B0606030504020204" pitchFamily="34" charset="0"/>
                <a:cs typeface="Open Sans" panose="020B0606030504020204" pitchFamily="34" charset="0"/>
              </a:rPr>
              <a:t>nationale</a:t>
            </a:r>
            <a:r>
              <a:rPr lang="en-GB" sz="2000" b="1" dirty="0">
                <a:latin typeface="Open Sans"/>
                <a:ea typeface="Open Sans" panose="020B0606030504020204" pitchFamily="34" charset="0"/>
                <a:cs typeface="Open Sans" panose="020B0606030504020204" pitchFamily="34" charset="0"/>
              </a:rPr>
              <a:t> </a:t>
            </a:r>
            <a:r>
              <a:rPr lang="en-GB" sz="2000" b="1" dirty="0" err="1">
                <a:latin typeface="Open Sans"/>
                <a:ea typeface="Open Sans" panose="020B0606030504020204" pitchFamily="34" charset="0"/>
                <a:cs typeface="Open Sans" panose="020B0606030504020204" pitchFamily="34" charset="0"/>
              </a:rPr>
              <a:t>conformément</a:t>
            </a:r>
            <a:r>
              <a:rPr lang="en-GB" sz="2000" b="1" dirty="0">
                <a:latin typeface="Open Sans"/>
                <a:ea typeface="Open Sans" panose="020B0606030504020204" pitchFamily="34" charset="0"/>
                <a:cs typeface="Open Sans" panose="020B0606030504020204" pitchFamily="34" charset="0"/>
              </a:rPr>
              <a:t> aux principes directeurs de l'U4RIA.</a:t>
            </a:r>
          </a:p>
        </p:txBody>
      </p:sp>
      <p:sp>
        <p:nvSpPr>
          <p:cNvPr id="11" name="Title 10">
            <a:extLst>
              <a:ext uri="{FF2B5EF4-FFF2-40B4-BE49-F238E27FC236}">
                <a16:creationId xmlns:a16="http://schemas.microsoft.com/office/drawing/2014/main" id="{9E5D33A0-ED25-4451-AD74-84A83B5197E0}"/>
              </a:ext>
            </a:extLst>
          </p:cNvPr>
          <p:cNvSpPr txBox="1">
            <a:spLocks/>
          </p:cNvSpPr>
          <p:nvPr/>
        </p:nvSpPr>
        <p:spPr>
          <a:xfrm>
            <a:off x="149796" y="-617060"/>
            <a:ext cx="10470704" cy="14071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 Objectifs de l'U4RIA</a:t>
            </a:r>
            <a:endParaRPr lang="en-GB" sz="4400" dirty="0">
              <a:latin typeface="Open Sans"/>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39317259"/>
      </p:ext>
    </p:extLst>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19</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FADB97D1-802D-4A55-8795-73969639FFD8}"/>
              </a:ext>
            </a:extLst>
          </p:cNvPr>
          <p:cNvSpPr/>
          <p:nvPr/>
        </p:nvSpPr>
        <p:spPr>
          <a:xfrm>
            <a:off x="346441" y="964263"/>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Messages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clés</a:t>
            </a:r>
            <a:endParaRPr lang="en-US" dirty="0">
              <a:solidFill>
                <a:schemeClr val="accent5">
                  <a:lumMod val="60000"/>
                  <a:lumOff val="40000"/>
                </a:schemeClr>
              </a:solidFill>
            </a:endParaRPr>
          </a:p>
        </p:txBody>
      </p:sp>
      <p:sp>
        <p:nvSpPr>
          <p:cNvPr id="9" name="Content Placeholder 8">
            <a:extLst>
              <a:ext uri="{FF2B5EF4-FFF2-40B4-BE49-F238E27FC236}">
                <a16:creationId xmlns:a16="http://schemas.microsoft.com/office/drawing/2014/main" id="{3D2CB28B-FADD-45D6-BB18-150607ABC0B9}"/>
              </a:ext>
            </a:extLst>
          </p:cNvPr>
          <p:cNvSpPr>
            <a:spLocks noGrp="1"/>
          </p:cNvSpPr>
          <p:nvPr>
            <p:ph idx="1"/>
          </p:nvPr>
        </p:nvSpPr>
        <p:spPr>
          <a:xfrm>
            <a:off x="346440" y="1380460"/>
            <a:ext cx="5602075" cy="4292919"/>
          </a:xfrm>
        </p:spPr>
        <p:txBody>
          <a:bodyPr vert="horz" lIns="91440" tIns="45720" rIns="91440" bIns="45720" rtlCol="0" anchor="t">
            <a:normAutofit fontScale="92500" lnSpcReduction="10000"/>
          </a:bodyPr>
          <a:lstStyle/>
          <a:p>
            <a:pPr>
              <a:lnSpc>
                <a:spcPct val="100000"/>
              </a:lnSpc>
              <a:spcBef>
                <a:spcPts val="500"/>
              </a:spcBef>
            </a:pPr>
            <a:r>
              <a:rPr lang="en-GB" sz="2000" dirty="0">
                <a:latin typeface="Open Sans"/>
                <a:ea typeface="Open Sans" panose="020B0606030504020204" pitchFamily="34" charset="0"/>
                <a:cs typeface="Open Sans" panose="020B0606030504020204" pitchFamily="34" charset="0"/>
              </a:rPr>
              <a:t>Le système énergétique présente de </a:t>
            </a:r>
            <a:r>
              <a:rPr lang="en-GB" sz="2000" dirty="0" err="1">
                <a:latin typeface="Open Sans"/>
                <a:ea typeface="Open Sans" panose="020B0606030504020204" pitchFamily="34" charset="0"/>
                <a:cs typeface="Open Sans" panose="020B0606030504020204" pitchFamily="34" charset="0"/>
              </a:rPr>
              <a:t>nombreux</a:t>
            </a:r>
            <a:r>
              <a:rPr lang="en-GB" sz="2000" dirty="0">
                <a:latin typeface="Open Sans"/>
                <a:ea typeface="Open Sans" panose="020B0606030504020204" pitchFamily="34" charset="0"/>
                <a:cs typeface="Open Sans" panose="020B0606030504020204" pitchFamily="34" charset="0"/>
              </a:rPr>
              <a:t> liens entre divers </a:t>
            </a:r>
            <a:r>
              <a:rPr lang="en-GB" sz="2000" dirty="0" err="1">
                <a:latin typeface="Open Sans"/>
                <a:ea typeface="Open Sans" panose="020B0606030504020204" pitchFamily="34" charset="0"/>
                <a:cs typeface="Open Sans" panose="020B0606030504020204" pitchFamily="34" charset="0"/>
              </a:rPr>
              <a:t>secteur</a:t>
            </a:r>
            <a:r>
              <a:rPr lang="en-GB" sz="2000" dirty="0">
                <a:latin typeface="Open Sans"/>
                <a:ea typeface="Open Sans" panose="020B0606030504020204" pitchFamily="34" charset="0"/>
                <a:cs typeface="Open Sans" panose="020B0606030504020204" pitchFamily="34" charset="0"/>
              </a:rPr>
              <a:t> et il </a:t>
            </a:r>
            <a:r>
              <a:rPr lang="en-GB" sz="2000" dirty="0" err="1">
                <a:latin typeface="Open Sans"/>
                <a:ea typeface="Open Sans" panose="020B0606030504020204" pitchFamily="34" charset="0"/>
                <a:cs typeface="Open Sans" panose="020B0606030504020204" pitchFamily="34" charset="0"/>
              </a:rPr>
              <a:t>est</a:t>
            </a:r>
            <a:r>
              <a:rPr lang="en-GB" sz="2000" dirty="0">
                <a:latin typeface="Open Sans"/>
                <a:ea typeface="Open Sans" panose="020B0606030504020204" pitchFamily="34" charset="0"/>
                <a:cs typeface="Open Sans" panose="020B0606030504020204" pitchFamily="34" charset="0"/>
              </a:rPr>
              <a:t> </a:t>
            </a:r>
            <a:r>
              <a:rPr lang="en-GB" sz="2000" b="1" dirty="0">
                <a:latin typeface="Open Sans"/>
                <a:ea typeface="Open Sans" panose="020B0606030504020204" pitchFamily="34" charset="0"/>
                <a:cs typeface="Open Sans" panose="020B0606030504020204" pitchFamily="34" charset="0"/>
              </a:rPr>
              <a:t>important pour le bien-</a:t>
            </a:r>
            <a:r>
              <a:rPr lang="en-GB" sz="2000" b="1" dirty="0" err="1">
                <a:latin typeface="Open Sans"/>
                <a:ea typeface="Open Sans" panose="020B0606030504020204" pitchFamily="34" charset="0"/>
                <a:cs typeface="Open Sans" panose="020B0606030504020204" pitchFamily="34" charset="0"/>
              </a:rPr>
              <a:t>être</a:t>
            </a:r>
            <a:r>
              <a:rPr lang="en-GB" sz="2000" b="1" dirty="0">
                <a:latin typeface="Open Sans"/>
                <a:ea typeface="Open Sans" panose="020B0606030504020204" pitchFamily="34" charset="0"/>
                <a:cs typeface="Open Sans" panose="020B0606030504020204" pitchFamily="34" charset="0"/>
              </a:rPr>
              <a:t> des </a:t>
            </a:r>
            <a:r>
              <a:rPr lang="en-GB" sz="2000" b="1" dirty="0" err="1">
                <a:latin typeface="Open Sans"/>
                <a:ea typeface="Open Sans" panose="020B0606030504020204" pitchFamily="34" charset="0"/>
                <a:cs typeface="Open Sans" panose="020B0606030504020204" pitchFamily="34" charset="0"/>
              </a:rPr>
              <a:t>personnes</a:t>
            </a:r>
            <a:r>
              <a:rPr lang="en-GB" sz="2000" dirty="0">
                <a:latin typeface="Open Sans"/>
                <a:ea typeface="Open Sans" panose="020B0606030504020204" pitchFamily="34" charset="0"/>
                <a:cs typeface="Open Sans" panose="020B0606030504020204" pitchFamily="34" charset="0"/>
              </a:rPr>
              <a:t>.</a:t>
            </a:r>
            <a:r>
              <a:rPr lang="en-GB" sz="2000" b="1" dirty="0">
                <a:latin typeface="Open Sans"/>
                <a:ea typeface="Open Sans" panose="020B0606030504020204" pitchFamily="34" charset="0"/>
                <a:cs typeface="Open Sans" panose="020B0606030504020204" pitchFamily="34" charset="0"/>
              </a:rPr>
              <a:t> </a:t>
            </a:r>
            <a:endParaRPr lang="en-US" dirty="0">
              <a:cs typeface="Calibri" panose="020F0502020204030204"/>
            </a:endParaRPr>
          </a:p>
          <a:p>
            <a:pPr>
              <a:lnSpc>
                <a:spcPct val="100000"/>
              </a:lnSpc>
              <a:spcBef>
                <a:spcPts val="500"/>
              </a:spcBef>
            </a:pPr>
            <a:r>
              <a:rPr lang="en-GB" sz="2000" dirty="0">
                <a:latin typeface="Open Sans"/>
                <a:ea typeface="Open Sans" panose="020B0606030504020204" pitchFamily="34" charset="0"/>
                <a:cs typeface="Open Sans" panose="020B0606030504020204" pitchFamily="34" charset="0"/>
              </a:rPr>
              <a:t>La modélisation énergétique à des fins de soutien politique peut être un </a:t>
            </a:r>
            <a:r>
              <a:rPr lang="en-GB" sz="2000" dirty="0" err="1">
                <a:latin typeface="Open Sans"/>
                <a:ea typeface="Open Sans" panose="020B0606030504020204" pitchFamily="34" charset="0"/>
                <a:cs typeface="Open Sans" panose="020B0606030504020204" pitchFamily="34" charset="0"/>
              </a:rPr>
              <a:t>processus</a:t>
            </a:r>
            <a:r>
              <a:rPr lang="en-GB" sz="2000" dirty="0">
                <a:latin typeface="Open Sans"/>
                <a:ea typeface="Open Sans" panose="020B0606030504020204" pitchFamily="34" charset="0"/>
                <a:cs typeface="Open Sans" panose="020B0606030504020204" pitchFamily="34" charset="0"/>
              </a:rPr>
              <a:t> opaque et manquer d'implication de la part de la communauté.</a:t>
            </a:r>
          </a:p>
          <a:p>
            <a:pPr>
              <a:lnSpc>
                <a:spcPct val="100000"/>
              </a:lnSpc>
              <a:spcBef>
                <a:spcPts val="500"/>
              </a:spcBef>
            </a:pPr>
            <a:r>
              <a:rPr lang="en-GB" sz="2000" dirty="0">
                <a:latin typeface="Open Sans"/>
                <a:ea typeface="Open Sans" panose="020B0606030504020204" pitchFamily="34" charset="0"/>
                <a:cs typeface="Open Sans" panose="020B0606030504020204" pitchFamily="34" charset="0"/>
              </a:rPr>
              <a:t>La politique </a:t>
            </a:r>
            <a:r>
              <a:rPr lang="en-GB" sz="2000" dirty="0" err="1">
                <a:latin typeface="Open Sans"/>
                <a:ea typeface="Open Sans" panose="020B0606030504020204" pitchFamily="34" charset="0"/>
                <a:cs typeface="Open Sans" panose="020B0606030504020204" pitchFamily="34" charset="0"/>
              </a:rPr>
              <a:t>énergétique</a:t>
            </a:r>
            <a:r>
              <a:rPr lang="en-GB" sz="2000" dirty="0">
                <a:latin typeface="Open Sans"/>
                <a:ea typeface="Open Sans" panose="020B0606030504020204" pitchFamily="34" charset="0"/>
                <a:cs typeface="Open Sans" panose="020B0606030504020204" pitchFamily="34" charset="0"/>
              </a:rPr>
              <a:t> a un impact important </a:t>
            </a:r>
            <a:r>
              <a:rPr lang="en-GB" sz="2000" dirty="0" err="1">
                <a:latin typeface="Open Sans"/>
                <a:ea typeface="Open Sans" panose="020B0606030504020204" pitchFamily="34" charset="0"/>
                <a:cs typeface="Open Sans" panose="020B0606030504020204" pitchFamily="34" charset="0"/>
              </a:rPr>
              <a:t>en</a:t>
            </a:r>
            <a:r>
              <a:rPr lang="en-GB" sz="2000" dirty="0">
                <a:latin typeface="Open Sans"/>
                <a:ea typeface="Open Sans" panose="020B0606030504020204" pitchFamily="34" charset="0"/>
                <a:cs typeface="Open Sans" panose="020B0606030504020204" pitchFamily="34" charset="0"/>
              </a:rPr>
              <a:t> aval sur </a:t>
            </a:r>
            <a:r>
              <a:rPr lang="en-GB" sz="2000" dirty="0" err="1">
                <a:latin typeface="Open Sans"/>
                <a:ea typeface="Open Sans" panose="020B0606030504020204" pitchFamily="34" charset="0"/>
                <a:cs typeface="Open Sans" panose="020B0606030504020204" pitchFamily="34" charset="0"/>
              </a:rPr>
              <a:t>d'autres</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secteurs</a:t>
            </a:r>
            <a:r>
              <a:rPr lang="en-GB" sz="2000" dirty="0">
                <a:latin typeface="Open Sans"/>
                <a:ea typeface="Open Sans" panose="020B0606030504020204" pitchFamily="34" charset="0"/>
                <a:cs typeface="Open Sans" panose="020B0606030504020204" pitchFamily="34" charset="0"/>
              </a:rPr>
              <a:t> et doit donc rendre des comptes.</a:t>
            </a:r>
          </a:p>
          <a:p>
            <a:pPr>
              <a:lnSpc>
                <a:spcPct val="100000"/>
              </a:lnSpc>
              <a:spcBef>
                <a:spcPts val="500"/>
              </a:spcBef>
            </a:pPr>
            <a:r>
              <a:rPr lang="en-GB" sz="2000" b="1" dirty="0">
                <a:latin typeface="Open Sans"/>
                <a:ea typeface="Open Sans" panose="020B0606030504020204" pitchFamily="34" charset="0"/>
                <a:cs typeface="Open Sans" panose="020B0606030504020204" pitchFamily="34" charset="0"/>
              </a:rPr>
              <a:t>Principes directeurs : U4RIA </a:t>
            </a:r>
            <a:r>
              <a:rPr lang="en-GB" sz="2000" dirty="0">
                <a:latin typeface="Open Sans"/>
                <a:ea typeface="Open Sans" panose="020B0606030504020204" pitchFamily="34" charset="0"/>
                <a:cs typeface="Open Sans" panose="020B0606030504020204" pitchFamily="34" charset="0"/>
              </a:rPr>
              <a:t>(Ubuntu, </a:t>
            </a:r>
            <a:r>
              <a:rPr lang="fr-FR" sz="2000" dirty="0">
                <a:latin typeface="Open Sans"/>
                <a:ea typeface="Open Sans" panose="020B0606030504020204" pitchFamily="34" charset="0"/>
                <a:cs typeface="Open Sans" panose="020B0606030504020204" pitchFamily="34" charset="0"/>
              </a:rPr>
              <a:t>Récupérabilité, Réutilisabilité, Reproductibilité, </a:t>
            </a:r>
            <a:r>
              <a:rPr lang="fr-FR" sz="2000" dirty="0" err="1">
                <a:latin typeface="Open Sans"/>
                <a:ea typeface="Open Sans" panose="020B0606030504020204" pitchFamily="34" charset="0"/>
                <a:cs typeface="Open Sans" panose="020B0606030504020204" pitchFamily="34" charset="0"/>
              </a:rPr>
              <a:t>Reconstructibilité</a:t>
            </a:r>
            <a:r>
              <a:rPr lang="fr-FR" sz="2000" dirty="0">
                <a:latin typeface="Open Sans"/>
                <a:ea typeface="Open Sans" panose="020B0606030504020204" pitchFamily="34" charset="0"/>
                <a:cs typeface="Open Sans" panose="020B0606030504020204" pitchFamily="34" charset="0"/>
              </a:rPr>
              <a:t>, Interopérabilité et </a:t>
            </a:r>
            <a:r>
              <a:rPr lang="fr-FR" sz="2000" dirty="0" err="1">
                <a:latin typeface="Open Sans"/>
                <a:ea typeface="Open Sans" panose="020B0606030504020204" pitchFamily="34" charset="0"/>
                <a:cs typeface="Open Sans" panose="020B0606030504020204" pitchFamily="34" charset="0"/>
              </a:rPr>
              <a:t>Auditabilité</a:t>
            </a:r>
            <a:r>
              <a:rPr lang="en-GB" sz="2000" dirty="0">
                <a:latin typeface="Open Sans"/>
                <a:ea typeface="Open Sans" panose="020B0606030504020204" pitchFamily="34" charset="0"/>
                <a:cs typeface="Open Sans" panose="020B0606030504020204" pitchFamily="34" charset="0"/>
              </a:rPr>
              <a:t>)</a:t>
            </a:r>
          </a:p>
        </p:txBody>
      </p:sp>
      <p:sp>
        <p:nvSpPr>
          <p:cNvPr id="11" name="Title 10">
            <a:extLst>
              <a:ext uri="{FF2B5EF4-FFF2-40B4-BE49-F238E27FC236}">
                <a16:creationId xmlns:a16="http://schemas.microsoft.com/office/drawing/2014/main" id="{190854D9-1C3D-435A-9183-5A2D22F62CB9}"/>
              </a:ext>
            </a:extLst>
          </p:cNvPr>
          <p:cNvSpPr txBox="1">
            <a:spLocks/>
          </p:cNvSpPr>
          <p:nvPr/>
        </p:nvSpPr>
        <p:spPr>
          <a:xfrm>
            <a:off x="267783" y="-524683"/>
            <a:ext cx="10470704" cy="14071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 Objectifs de l'U4RIA</a:t>
            </a:r>
            <a:endParaRPr lang="en-GB" sz="4400" dirty="0">
              <a:latin typeface="Open Sans"/>
              <a:ea typeface="Open Sans" panose="020B0606030504020204" pitchFamily="34" charset="0"/>
              <a:cs typeface="Open Sans" panose="020B0606030504020204" pitchFamily="34" charset="0"/>
            </a:endParaRPr>
          </a:p>
        </p:txBody>
      </p:sp>
      <p:pic>
        <p:nvPicPr>
          <p:cNvPr id="8" name="Picture 7" descr="People working on their laptops&#10;&#10;Description automatically generated with low confidence">
            <a:extLst>
              <a:ext uri="{FF2B5EF4-FFF2-40B4-BE49-F238E27FC236}">
                <a16:creationId xmlns:a16="http://schemas.microsoft.com/office/drawing/2014/main" id="{04FB2193-B85A-AC49-9E8C-FA8962628CD5}"/>
              </a:ext>
            </a:extLst>
          </p:cNvPr>
          <p:cNvPicPr>
            <a:picLocks noChangeAspect="1"/>
          </p:cNvPicPr>
          <p:nvPr/>
        </p:nvPicPr>
        <p:blipFill>
          <a:blip r:embed="rId4"/>
          <a:stretch>
            <a:fillRect/>
          </a:stretch>
        </p:blipFill>
        <p:spPr>
          <a:xfrm>
            <a:off x="6364355" y="1631239"/>
            <a:ext cx="5122893" cy="3415262"/>
          </a:xfrm>
          <a:prstGeom prst="rect">
            <a:avLst/>
          </a:prstGeom>
        </p:spPr>
      </p:pic>
      <p:sp>
        <p:nvSpPr>
          <p:cNvPr id="4" name="TextBox 3">
            <a:extLst>
              <a:ext uri="{FF2B5EF4-FFF2-40B4-BE49-F238E27FC236}">
                <a16:creationId xmlns:a16="http://schemas.microsoft.com/office/drawing/2014/main" id="{0187FFB3-CF7F-4DCD-AC23-B7BB48AD5423}"/>
              </a:ext>
            </a:extLst>
          </p:cNvPr>
          <p:cNvSpPr txBox="1"/>
          <p:nvPr/>
        </p:nvSpPr>
        <p:spPr>
          <a:xfrm>
            <a:off x="9950637" y="5056979"/>
            <a:ext cx="28230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1D1C1D"/>
                </a:solidFill>
                <a:latin typeface="Open Sans"/>
              </a:rPr>
              <a:t>(</a:t>
            </a:r>
            <a:r>
              <a:rPr lang="en-US" sz="1000" err="1">
                <a:solidFill>
                  <a:srgbClr val="1D1C1D"/>
                </a:solidFill>
                <a:latin typeface="Open Sans"/>
              </a:rPr>
              <a:t>Lyncconf </a:t>
            </a:r>
            <a:r>
              <a:rPr lang="en-US" sz="1000">
                <a:solidFill>
                  <a:srgbClr val="1D1C1D"/>
                </a:solidFill>
                <a:latin typeface="Open Sans"/>
              </a:rPr>
              <a:t>Games, </a:t>
            </a:r>
            <a:r>
              <a:rPr lang="en-US" sz="1000">
                <a:solidFill>
                  <a:srgbClr val="1D1C1D"/>
                </a:solidFill>
                <a:latin typeface="Open Sans"/>
                <a:hlinkClick r:id="rId5"/>
              </a:rPr>
              <a:t>image</a:t>
            </a:r>
            <a:r>
              <a:rPr lang="en-US" sz="1000">
                <a:solidFill>
                  <a:srgbClr val="1D1C1D"/>
                </a:solidFill>
                <a:latin typeface="Open Sans"/>
              </a:rPr>
              <a:t>)</a:t>
            </a:r>
            <a:endParaRPr lang="en-US" sz="1000">
              <a:latin typeface="Open Sans"/>
            </a:endParaRPr>
          </a:p>
        </p:txBody>
      </p:sp>
    </p:spTree>
    <p:extLst>
      <p:ext uri="{BB962C8B-B14F-4D97-AF65-F5344CB8AC3E}">
        <p14:creationId xmlns:p14="http://schemas.microsoft.com/office/powerpoint/2010/main" val="420346284"/>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 du cours</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NUMÉRO ET NOM DE LA MINI CONFÉRENCE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conférence Objectif d'apprentissage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3"/>
          <a:srcRect/>
          <a:stretch/>
        </p:blipFill>
        <p:spPr>
          <a:xfrm>
            <a:off x="0" y="0"/>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8" name="Title 10">
            <a:extLst>
              <a:ext uri="{FF2B5EF4-FFF2-40B4-BE49-F238E27FC236}">
                <a16:creationId xmlns:a16="http://schemas.microsoft.com/office/drawing/2014/main" id="{6557CF9A-6914-444F-AC1E-3F0D640570C2}"/>
              </a:ext>
            </a:extLst>
          </p:cNvPr>
          <p:cNvSpPr txBox="1">
            <a:spLocks/>
          </p:cNvSpPr>
          <p:nvPr/>
        </p:nvSpPr>
        <p:spPr>
          <a:xfrm>
            <a:off x="835429" y="46372"/>
            <a:ext cx="5755443" cy="1361676"/>
          </a:xfrm>
          <a:prstGeom prst="rect">
            <a:avLst/>
          </a:prstGeom>
        </p:spPr>
        <p:txBody>
          <a:bodyPr vert="horz" lIns="91440" tIns="45720" rIns="91440" bIns="45720" rtlCol="0" anchor="b">
            <a:normAutofit fontScale="85000"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dirty="0" err="1">
                <a:latin typeface="Open Sans"/>
              </a:rPr>
              <a:t>Résultats</a:t>
            </a:r>
            <a:r>
              <a:rPr lang="en-GB" sz="4400" dirty="0">
                <a:latin typeface="Open Sans"/>
              </a:rPr>
              <a:t> </a:t>
            </a:r>
            <a:r>
              <a:rPr lang="en-GB" sz="4400" dirty="0" err="1">
                <a:latin typeface="Open Sans"/>
              </a:rPr>
              <a:t>attendus</a:t>
            </a:r>
            <a:endParaRPr lang="en-GB" sz="4400" dirty="0">
              <a:latin typeface="Open Sans"/>
            </a:endParaRPr>
          </a:p>
          <a:p>
            <a:pPr algn="l"/>
            <a:r>
              <a:rPr lang="en-GB" sz="4400" dirty="0">
                <a:latin typeface="Open Sans"/>
              </a:rPr>
              <a:t>des </a:t>
            </a:r>
            <a:r>
              <a:rPr lang="en-GB" sz="4400" dirty="0" err="1">
                <a:latin typeface="Open Sans"/>
              </a:rPr>
              <a:t>apprentissages</a:t>
            </a:r>
            <a:r>
              <a:rPr lang="en-GB" sz="4400" dirty="0">
                <a:latin typeface="Open Sans"/>
              </a:rPr>
              <a:t> (RAA)</a:t>
            </a:r>
          </a:p>
        </p:txBody>
      </p:sp>
      <p:sp>
        <p:nvSpPr>
          <p:cNvPr id="18" name="Content Placeholder 13">
            <a:extLst>
              <a:ext uri="{FF2B5EF4-FFF2-40B4-BE49-F238E27FC236}">
                <a16:creationId xmlns:a16="http://schemas.microsoft.com/office/drawing/2014/main" id="{C955E120-6C4A-409B-B2BB-F331E08FAC4E}"/>
              </a:ext>
            </a:extLst>
          </p:cNvPr>
          <p:cNvSpPr txBox="1">
            <a:spLocks/>
          </p:cNvSpPr>
          <p:nvPr/>
        </p:nvSpPr>
        <p:spPr>
          <a:xfrm>
            <a:off x="865021" y="1425005"/>
            <a:ext cx="5993532" cy="3490271"/>
          </a:xfrm>
          <a:prstGeom prst="rect">
            <a:avLst/>
          </a:prstGeom>
        </p:spPr>
        <p:txBody>
          <a:bodyPr vert="horz" lIns="91440" tIns="45720" rIns="91440" bIns="45720" rtlCol="0" anchor="t">
            <a:normAutofit fontScale="92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000" b="1" dirty="0">
                <a:solidFill>
                  <a:schemeClr val="accent5">
                    <a:lumMod val="60000"/>
                    <a:lumOff val="40000"/>
                  </a:schemeClr>
                </a:solidFill>
                <a:latin typeface="Open Sans"/>
                <a:ea typeface="+mn-lt"/>
                <a:cs typeface="+mn-lt"/>
              </a:rPr>
              <a:t>À la fin du Cours 1, </a:t>
            </a:r>
            <a:r>
              <a:rPr lang="en-GB" sz="2000" b="1" dirty="0" err="1">
                <a:solidFill>
                  <a:schemeClr val="accent5">
                    <a:lumMod val="60000"/>
                    <a:lumOff val="40000"/>
                  </a:schemeClr>
                </a:solidFill>
                <a:latin typeface="Open Sans"/>
                <a:ea typeface="+mn-lt"/>
                <a:cs typeface="+mn-lt"/>
              </a:rPr>
              <a:t>vous</a:t>
            </a:r>
            <a:r>
              <a:rPr lang="en-GB" sz="2000" b="1" dirty="0">
                <a:solidFill>
                  <a:schemeClr val="accent5">
                    <a:lumMod val="60000"/>
                    <a:lumOff val="40000"/>
                  </a:schemeClr>
                </a:solidFill>
                <a:latin typeface="Open Sans"/>
                <a:ea typeface="+mn-lt"/>
                <a:cs typeface="+mn-lt"/>
              </a:rPr>
              <a:t> </a:t>
            </a:r>
            <a:r>
              <a:rPr lang="en-GB" sz="2000" b="1" dirty="0" err="1">
                <a:solidFill>
                  <a:schemeClr val="accent5">
                    <a:lumMod val="60000"/>
                    <a:lumOff val="40000"/>
                  </a:schemeClr>
                </a:solidFill>
                <a:latin typeface="Open Sans"/>
                <a:ea typeface="+mn-lt"/>
                <a:cs typeface="+mn-lt"/>
              </a:rPr>
              <a:t>devriez</a:t>
            </a:r>
            <a:r>
              <a:rPr lang="en-GB" sz="2000" b="1" dirty="0">
                <a:solidFill>
                  <a:schemeClr val="accent5">
                    <a:lumMod val="60000"/>
                    <a:lumOff val="40000"/>
                  </a:schemeClr>
                </a:solidFill>
                <a:latin typeface="Open Sans"/>
                <a:ea typeface="+mn-lt"/>
                <a:cs typeface="+mn-lt"/>
              </a:rPr>
              <a:t>:</a:t>
            </a:r>
            <a:endParaRPr lang="en-US" sz="2000" b="1" dirty="0">
              <a:solidFill>
                <a:schemeClr val="accent5">
                  <a:lumMod val="60000"/>
                  <a:lumOff val="40000"/>
                </a:schemeClr>
              </a:solidFill>
              <a:latin typeface="Open Sans"/>
              <a:cs typeface="Calibri" panose="020F0502020204030204"/>
            </a:endParaRPr>
          </a:p>
          <a:p>
            <a:pPr>
              <a:spcBef>
                <a:spcPts val="1000"/>
              </a:spcBef>
            </a:pPr>
            <a:r>
              <a:rPr lang="en-GB" sz="2000" dirty="0">
                <a:latin typeface="Open Sans"/>
                <a:ea typeface="+mn-lt"/>
                <a:cs typeface="+mn-lt"/>
              </a:rPr>
              <a:t>RAA1: </a:t>
            </a:r>
            <a:r>
              <a:rPr lang="en-GB" sz="2000" dirty="0" err="1">
                <a:latin typeface="Open Sans"/>
                <a:ea typeface="+mn-lt"/>
                <a:cs typeface="+mn-lt"/>
              </a:rPr>
              <a:t>Comprendre</a:t>
            </a:r>
            <a:r>
              <a:rPr lang="en-GB" sz="2000" dirty="0">
                <a:latin typeface="Open Sans"/>
                <a:ea typeface="+mn-lt"/>
                <a:cs typeface="+mn-lt"/>
              </a:rPr>
              <a:t> la </a:t>
            </a:r>
            <a:r>
              <a:rPr lang="en-GB" sz="2000" dirty="0" err="1">
                <a:latin typeface="Open Sans"/>
                <a:ea typeface="+mn-lt"/>
                <a:cs typeface="+mn-lt"/>
              </a:rPr>
              <a:t>nécessité</a:t>
            </a:r>
            <a:r>
              <a:rPr lang="en-GB" sz="2000" dirty="0">
                <a:latin typeface="Open Sans"/>
                <a:ea typeface="+mn-lt"/>
                <a:cs typeface="+mn-lt"/>
              </a:rPr>
              <a:t> de la modélisation </a:t>
            </a:r>
            <a:r>
              <a:rPr lang="en-GB" sz="2000" dirty="0" err="1">
                <a:latin typeface="Open Sans"/>
                <a:ea typeface="+mn-lt"/>
                <a:cs typeface="+mn-lt"/>
              </a:rPr>
              <a:t>énergétique</a:t>
            </a:r>
            <a:r>
              <a:rPr lang="en-GB" sz="2000" dirty="0">
                <a:latin typeface="Open Sans"/>
                <a:ea typeface="+mn-lt"/>
                <a:cs typeface="+mn-lt"/>
              </a:rPr>
              <a:t> </a:t>
            </a:r>
            <a:r>
              <a:rPr lang="en-GB" sz="2000" dirty="0" err="1">
                <a:latin typeface="Open Sans"/>
                <a:ea typeface="+mn-lt"/>
                <a:cs typeface="+mn-lt"/>
              </a:rPr>
              <a:t>ainsi</a:t>
            </a:r>
            <a:r>
              <a:rPr lang="en-GB" sz="2000" dirty="0">
                <a:latin typeface="Open Sans"/>
                <a:ea typeface="+mn-lt"/>
                <a:cs typeface="+mn-lt"/>
              </a:rPr>
              <a:t> que les principes de la planification énergétique</a:t>
            </a:r>
          </a:p>
          <a:p>
            <a:pPr>
              <a:spcBef>
                <a:spcPts val="1000"/>
              </a:spcBef>
            </a:pPr>
            <a:r>
              <a:rPr lang="en-US" sz="2000" dirty="0">
                <a:latin typeface="Open Sans"/>
                <a:ea typeface="+mn-lt"/>
                <a:cs typeface="+mn-lt"/>
              </a:rPr>
              <a:t>RAA2: </a:t>
            </a:r>
            <a:r>
              <a:rPr lang="en-US" sz="2000" dirty="0" err="1">
                <a:latin typeface="Open Sans"/>
                <a:ea typeface="+mn-lt"/>
                <a:cs typeface="+mn-lt"/>
              </a:rPr>
              <a:t>Connaître</a:t>
            </a:r>
            <a:r>
              <a:rPr lang="en-US" sz="2000" dirty="0">
                <a:latin typeface="Open Sans"/>
                <a:ea typeface="+mn-lt"/>
                <a:cs typeface="+mn-lt"/>
              </a:rPr>
              <a:t> le concept des </a:t>
            </a:r>
            <a:r>
              <a:rPr lang="en-US" sz="2000" dirty="0" err="1">
                <a:latin typeface="Open Sans"/>
                <a:ea typeface="+mn-lt"/>
                <a:cs typeface="+mn-lt"/>
              </a:rPr>
              <a:t>objectifs</a:t>
            </a:r>
            <a:r>
              <a:rPr lang="en-US" sz="2000" dirty="0">
                <a:latin typeface="Open Sans"/>
                <a:ea typeface="+mn-lt"/>
                <a:cs typeface="+mn-lt"/>
              </a:rPr>
              <a:t> de </a:t>
            </a:r>
            <a:r>
              <a:rPr lang="en-US" sz="2000" dirty="0" err="1">
                <a:latin typeface="Open Sans"/>
                <a:ea typeface="+mn-lt"/>
                <a:cs typeface="+mn-lt"/>
              </a:rPr>
              <a:t>développement</a:t>
            </a:r>
            <a:r>
              <a:rPr lang="en-US" sz="2000" dirty="0">
                <a:latin typeface="Open Sans"/>
                <a:ea typeface="+mn-lt"/>
                <a:cs typeface="+mn-lt"/>
              </a:rPr>
              <a:t> durable (ODD), les liens étroits entre eux et les agendas mondiaux sur le </a:t>
            </a:r>
            <a:r>
              <a:rPr lang="en-US" sz="2000" dirty="0" err="1">
                <a:latin typeface="Open Sans"/>
                <a:ea typeface="+mn-lt"/>
                <a:cs typeface="+mn-lt"/>
              </a:rPr>
              <a:t>climat</a:t>
            </a:r>
            <a:endParaRPr lang="en-US" sz="2000" dirty="0">
              <a:latin typeface="Open Sans"/>
              <a:cs typeface="Calibri"/>
            </a:endParaRPr>
          </a:p>
          <a:p>
            <a:pPr>
              <a:spcBef>
                <a:spcPts val="1000"/>
              </a:spcBef>
            </a:pPr>
            <a:r>
              <a:rPr lang="en-US" sz="2000" dirty="0">
                <a:latin typeface="Open Sans"/>
                <a:ea typeface="+mn-lt"/>
                <a:cs typeface="+mn-lt"/>
              </a:rPr>
              <a:t>RAA3: </a:t>
            </a:r>
            <a:r>
              <a:rPr lang="en-US" sz="2000" dirty="0" err="1">
                <a:latin typeface="Open Sans"/>
                <a:ea typeface="+mn-lt"/>
                <a:cs typeface="+mn-lt"/>
              </a:rPr>
              <a:t>Être</a:t>
            </a:r>
            <a:r>
              <a:rPr lang="en-US" sz="2000" dirty="0">
                <a:latin typeface="Open Sans"/>
                <a:ea typeface="+mn-lt"/>
                <a:cs typeface="+mn-lt"/>
              </a:rPr>
              <a:t> </a:t>
            </a:r>
            <a:r>
              <a:rPr lang="en-US" sz="2000" dirty="0" err="1">
                <a:latin typeface="Open Sans"/>
                <a:ea typeface="+mn-lt"/>
                <a:cs typeface="+mn-lt"/>
              </a:rPr>
              <a:t>en</a:t>
            </a:r>
            <a:r>
              <a:rPr lang="en-US" sz="2000" dirty="0">
                <a:latin typeface="Open Sans"/>
                <a:ea typeface="+mn-lt"/>
                <a:cs typeface="+mn-lt"/>
              </a:rPr>
              <a:t> </a:t>
            </a:r>
            <a:r>
              <a:rPr lang="en-US" sz="2000" dirty="0" err="1">
                <a:latin typeface="Open Sans"/>
                <a:ea typeface="+mn-lt"/>
                <a:cs typeface="+mn-lt"/>
              </a:rPr>
              <a:t>mesure</a:t>
            </a:r>
            <a:r>
              <a:rPr lang="en-US" sz="2000" dirty="0">
                <a:latin typeface="Open Sans"/>
                <a:ea typeface="+mn-lt"/>
                <a:cs typeface="+mn-lt"/>
              </a:rPr>
              <a:t> </a:t>
            </a:r>
            <a:r>
              <a:rPr lang="en-US" sz="2000">
                <a:latin typeface="Open Sans"/>
                <a:ea typeface="+mn-lt"/>
                <a:cs typeface="+mn-lt"/>
              </a:rPr>
              <a:t>d’utiliser</a:t>
            </a:r>
            <a:r>
              <a:rPr lang="en-US" sz="2000" dirty="0">
                <a:latin typeface="Open Sans"/>
                <a:ea typeface="+mn-lt"/>
                <a:cs typeface="+mn-lt"/>
              </a:rPr>
              <a:t> de façon </a:t>
            </a:r>
            <a:r>
              <a:rPr lang="en-US" sz="2000" dirty="0" err="1">
                <a:latin typeface="Open Sans"/>
                <a:ea typeface="+mn-lt"/>
                <a:cs typeface="+mn-lt"/>
              </a:rPr>
              <a:t>adéquate</a:t>
            </a:r>
            <a:r>
              <a:rPr lang="en-US" sz="2000" dirty="0">
                <a:latin typeface="Open Sans"/>
                <a:ea typeface="+mn-lt"/>
                <a:cs typeface="+mn-lt"/>
              </a:rPr>
              <a:t> les lignes directrices de l'U4RIA sur le processus de </a:t>
            </a:r>
            <a:r>
              <a:rPr lang="en-US" sz="2000" dirty="0" err="1">
                <a:latin typeface="Open Sans"/>
                <a:ea typeface="+mn-lt"/>
                <a:cs typeface="+mn-lt"/>
              </a:rPr>
              <a:t>modélisation</a:t>
            </a:r>
            <a:r>
              <a:rPr lang="en-US" sz="2000" dirty="0">
                <a:latin typeface="Open Sans"/>
                <a:ea typeface="+mn-lt"/>
                <a:cs typeface="+mn-lt"/>
              </a:rPr>
              <a:t>, les outils et les données</a:t>
            </a:r>
          </a:p>
          <a:p>
            <a:pPr>
              <a:spcBef>
                <a:spcPts val="1000"/>
              </a:spcBef>
            </a:pPr>
            <a:r>
              <a:rPr lang="en-US" sz="2000" dirty="0">
                <a:latin typeface="Open Sans"/>
                <a:ea typeface="+mn-lt"/>
                <a:cs typeface="+mn-lt"/>
              </a:rPr>
              <a:t>RAA4: </a:t>
            </a:r>
            <a:r>
              <a:rPr lang="en-US" sz="2000" dirty="0" err="1">
                <a:latin typeface="Open Sans"/>
                <a:ea typeface="+mn-lt"/>
                <a:cs typeface="+mn-lt"/>
              </a:rPr>
              <a:t>Avoir</a:t>
            </a:r>
            <a:r>
              <a:rPr lang="en-US" sz="2000" dirty="0">
                <a:latin typeface="Open Sans"/>
                <a:ea typeface="+mn-lt"/>
                <a:cs typeface="+mn-lt"/>
              </a:rPr>
              <a:t> une vue d'ensemble de ce cours sur la </a:t>
            </a:r>
            <a:r>
              <a:rPr lang="en-US" sz="2000" dirty="0" err="1">
                <a:latin typeface="Open Sans"/>
                <a:ea typeface="+mn-lt"/>
                <a:cs typeface="+mn-lt"/>
              </a:rPr>
              <a:t>modélisation</a:t>
            </a:r>
            <a:r>
              <a:rPr lang="en-US" sz="2000" dirty="0">
                <a:latin typeface="Open Sans"/>
                <a:ea typeface="+mn-lt"/>
                <a:cs typeface="+mn-lt"/>
              </a:rPr>
              <a:t> et la </a:t>
            </a:r>
            <a:r>
              <a:rPr lang="en-US" sz="2000" dirty="0" err="1">
                <a:latin typeface="Open Sans"/>
                <a:ea typeface="+mn-lt"/>
                <a:cs typeface="+mn-lt"/>
              </a:rPr>
              <a:t>flexibilité</a:t>
            </a:r>
            <a:r>
              <a:rPr lang="en-US" sz="2000" dirty="0">
                <a:latin typeface="Open Sans"/>
                <a:ea typeface="+mn-lt"/>
                <a:cs typeface="+mn-lt"/>
              </a:rPr>
              <a:t> du </a:t>
            </a:r>
            <a:r>
              <a:rPr lang="en-US" sz="2000" dirty="0" err="1">
                <a:latin typeface="Open Sans"/>
                <a:ea typeface="+mn-lt"/>
                <a:cs typeface="+mn-lt"/>
              </a:rPr>
              <a:t>secteur</a:t>
            </a:r>
            <a:r>
              <a:rPr lang="en-US" sz="2000" dirty="0">
                <a:latin typeface="Open Sans"/>
                <a:ea typeface="+mn-lt"/>
                <a:cs typeface="+mn-lt"/>
              </a:rPr>
              <a:t> </a:t>
            </a:r>
            <a:r>
              <a:rPr lang="en-US" sz="2000" dirty="0" err="1">
                <a:latin typeface="Open Sans"/>
                <a:ea typeface="+mn-lt"/>
                <a:cs typeface="+mn-lt"/>
              </a:rPr>
              <a:t>énergétique</a:t>
            </a:r>
            <a:endParaRPr lang="en-US" sz="2000" b="1" dirty="0">
              <a:latin typeface="Open Sans"/>
              <a:cs typeface="Calibri"/>
            </a:endParaRPr>
          </a:p>
        </p:txBody>
      </p:sp>
    </p:spTree>
    <p:extLst>
      <p:ext uri="{BB962C8B-B14F-4D97-AF65-F5344CB8AC3E}">
        <p14:creationId xmlns:p14="http://schemas.microsoft.com/office/powerpoint/2010/main" val="4233018141"/>
      </p:ext>
    </p:extLst>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1.4.1 Objectif du cours </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 Aperçu du cours </a:t>
            </a:r>
          </a:p>
        </p:txBody>
      </p:sp>
      <p:graphicFrame>
        <p:nvGraphicFramePr>
          <p:cNvPr id="10" name="Diagram 10">
            <a:extLst>
              <a:ext uri="{FF2B5EF4-FFF2-40B4-BE49-F238E27FC236}">
                <a16:creationId xmlns:a16="http://schemas.microsoft.com/office/drawing/2014/main" id="{FFA0114C-7916-4883-9DAF-497583278792}"/>
              </a:ext>
            </a:extLst>
          </p:cNvPr>
          <p:cNvGraphicFramePr>
            <a:graphicFrameLocks noGrp="1"/>
          </p:cNvGraphicFramePr>
          <p:nvPr>
            <p:ph idx="1"/>
            <p:extLst>
              <p:ext uri="{D42A27DB-BD31-4B8C-83A1-F6EECF244321}">
                <p14:modId xmlns:p14="http://schemas.microsoft.com/office/powerpoint/2010/main" val="3500597497"/>
              </p:ext>
            </p:extLst>
          </p:nvPr>
        </p:nvGraphicFramePr>
        <p:xfrm>
          <a:off x="2434086" y="3076455"/>
          <a:ext cx="7309450" cy="28992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1" name="Rectangle 40">
            <a:extLst>
              <a:ext uri="{FF2B5EF4-FFF2-40B4-BE49-F238E27FC236}">
                <a16:creationId xmlns:a16="http://schemas.microsoft.com/office/drawing/2014/main" id="{A6932134-7DE1-41B5-8A5B-B483F8F2A652}"/>
              </a:ext>
            </a:extLst>
          </p:cNvPr>
          <p:cNvSpPr/>
          <p:nvPr/>
        </p:nvSpPr>
        <p:spPr>
          <a:xfrm>
            <a:off x="887214" y="1986484"/>
            <a:ext cx="9654108" cy="1015663"/>
          </a:xfrm>
          <a:prstGeom prst="rect">
            <a:avLst/>
          </a:prstGeom>
        </p:spPr>
        <p:txBody>
          <a:bodyPr wrap="square" lIns="91440" tIns="45720" rIns="91440" bIns="45720" anchor="t">
            <a:spAutoFit/>
          </a:bodyPr>
          <a:lstStyle/>
          <a:p>
            <a:pPr>
              <a:spcAft>
                <a:spcPts val="1200"/>
              </a:spcAft>
            </a:pPr>
            <a:r>
              <a:rPr lang="en-ZA" sz="2000" dirty="0">
                <a:latin typeface="Open Sans"/>
                <a:ea typeface="Open Sans" panose="020B0606030504020204" pitchFamily="34" charset="0"/>
                <a:cs typeface="Open Sans" panose="020B0606030504020204" pitchFamily="34" charset="0"/>
              </a:rPr>
              <a:t>Ce cours présente la </a:t>
            </a:r>
            <a:r>
              <a:rPr lang="en-ZA" sz="2000" dirty="0" err="1">
                <a:latin typeface="Open Sans"/>
                <a:ea typeface="Open Sans" panose="020B0606030504020204" pitchFamily="34" charset="0"/>
                <a:cs typeface="Open Sans" panose="020B0606030504020204" pitchFamily="34" charset="0"/>
              </a:rPr>
              <a:t>modélisation</a:t>
            </a:r>
            <a:r>
              <a:rPr lang="en-ZA" sz="2000" dirty="0">
                <a:latin typeface="Open Sans"/>
                <a:ea typeface="Open Sans" panose="020B0606030504020204" pitchFamily="34" charset="0"/>
                <a:cs typeface="Open Sans" panose="020B0606030504020204" pitchFamily="34" charset="0"/>
              </a:rPr>
              <a:t> </a:t>
            </a:r>
            <a:r>
              <a:rPr lang="en-ZA" sz="2000" dirty="0" err="1">
                <a:latin typeface="Open Sans"/>
                <a:ea typeface="Open Sans" panose="020B0606030504020204" pitchFamily="34" charset="0"/>
                <a:cs typeface="Open Sans" panose="020B0606030504020204" pitchFamily="34" charset="0"/>
              </a:rPr>
              <a:t>ainsi</a:t>
            </a:r>
            <a:r>
              <a:rPr lang="en-ZA" sz="2000" dirty="0">
                <a:latin typeface="Open Sans"/>
                <a:ea typeface="Open Sans" panose="020B0606030504020204" pitchFamily="34" charset="0"/>
                <a:cs typeface="Open Sans" panose="020B0606030504020204" pitchFamily="34" charset="0"/>
              </a:rPr>
              <a:t> que la </a:t>
            </a:r>
            <a:r>
              <a:rPr lang="en-ZA" sz="2000" dirty="0" err="1">
                <a:latin typeface="Open Sans"/>
                <a:ea typeface="Open Sans" panose="020B0606030504020204" pitchFamily="34" charset="0"/>
                <a:cs typeface="Open Sans" panose="020B0606030504020204" pitchFamily="34" charset="0"/>
              </a:rPr>
              <a:t>flexibilité</a:t>
            </a:r>
            <a:r>
              <a:rPr lang="en-ZA" sz="2000" dirty="0">
                <a:latin typeface="Open Sans"/>
                <a:ea typeface="Open Sans" panose="020B0606030504020204" pitchFamily="34" charset="0"/>
                <a:cs typeface="Open Sans" panose="020B0606030504020204" pitchFamily="34" charset="0"/>
              </a:rPr>
              <a:t> d’un </a:t>
            </a:r>
            <a:r>
              <a:rPr lang="en-ZA" sz="2000" dirty="0" err="1">
                <a:latin typeface="Open Sans"/>
                <a:ea typeface="Open Sans" panose="020B0606030504020204" pitchFamily="34" charset="0"/>
                <a:cs typeface="Open Sans" panose="020B0606030504020204" pitchFamily="34" charset="0"/>
              </a:rPr>
              <a:t>système</a:t>
            </a:r>
            <a:r>
              <a:rPr lang="en-ZA" sz="2000" dirty="0">
                <a:latin typeface="Open Sans"/>
                <a:ea typeface="Open Sans" panose="020B0606030504020204" pitchFamily="34" charset="0"/>
                <a:cs typeface="Open Sans" panose="020B0606030504020204" pitchFamily="34" charset="0"/>
              </a:rPr>
              <a:t> </a:t>
            </a:r>
            <a:r>
              <a:rPr lang="en-ZA" sz="2000" dirty="0" err="1">
                <a:latin typeface="Open Sans"/>
                <a:ea typeface="Open Sans" panose="020B0606030504020204" pitchFamily="34" charset="0"/>
                <a:cs typeface="Open Sans" panose="020B0606030504020204" pitchFamily="34" charset="0"/>
              </a:rPr>
              <a:t>énergétique</a:t>
            </a:r>
            <a:r>
              <a:rPr lang="en-ZA" sz="2000" dirty="0">
                <a:latin typeface="Open Sans"/>
                <a:ea typeface="Open Sans" panose="020B0606030504020204" pitchFamily="34" charset="0"/>
                <a:cs typeface="Open Sans" panose="020B0606030504020204" pitchFamily="34" charset="0"/>
              </a:rPr>
              <a:t> </a:t>
            </a:r>
            <a:r>
              <a:rPr lang="en-ZA" sz="2000" dirty="0" err="1">
                <a:latin typeface="Open Sans"/>
                <a:ea typeface="Open Sans" panose="020B0606030504020204" pitchFamily="34" charset="0"/>
                <a:cs typeface="Open Sans" panose="020B0606030504020204" pitchFamily="34" charset="0"/>
              </a:rPr>
              <a:t>afin</a:t>
            </a:r>
            <a:r>
              <a:rPr lang="en-ZA" sz="2000" dirty="0">
                <a:latin typeface="Open Sans"/>
                <a:ea typeface="Open Sans" panose="020B0606030504020204" pitchFamily="34" charset="0"/>
                <a:cs typeface="Open Sans" panose="020B0606030504020204" pitchFamily="34" charset="0"/>
              </a:rPr>
              <a:t> de </a:t>
            </a:r>
            <a:r>
              <a:rPr lang="en-ZA" sz="2000" dirty="0" err="1">
                <a:latin typeface="Open Sans"/>
                <a:ea typeface="Open Sans" panose="020B0606030504020204" pitchFamily="34" charset="0"/>
                <a:cs typeface="Open Sans" panose="020B0606030504020204" pitchFamily="34" charset="0"/>
              </a:rPr>
              <a:t>favoriser</a:t>
            </a:r>
            <a:r>
              <a:rPr lang="en-ZA" sz="2000" dirty="0">
                <a:latin typeface="Open Sans"/>
                <a:ea typeface="Open Sans" panose="020B0606030504020204" pitchFamily="34" charset="0"/>
                <a:cs typeface="Open Sans" panose="020B0606030504020204" pitchFamily="34" charset="0"/>
              </a:rPr>
              <a:t> </a:t>
            </a:r>
            <a:r>
              <a:rPr lang="en-ZA" sz="2000" dirty="0" err="1">
                <a:latin typeface="Open Sans"/>
                <a:ea typeface="Open Sans" panose="020B0606030504020204" pitchFamily="34" charset="0"/>
                <a:cs typeface="Open Sans" panose="020B0606030504020204" pitchFamily="34" charset="0"/>
              </a:rPr>
              <a:t>l’élaboration</a:t>
            </a:r>
            <a:r>
              <a:rPr lang="en-ZA" sz="2000" dirty="0">
                <a:latin typeface="Open Sans"/>
                <a:ea typeface="Open Sans" panose="020B0606030504020204" pitchFamily="34" charset="0"/>
                <a:cs typeface="Open Sans" panose="020B0606030504020204" pitchFamily="34" charset="0"/>
              </a:rPr>
              <a:t> de politiques </a:t>
            </a:r>
            <a:r>
              <a:rPr lang="en-ZA" sz="2000" dirty="0" err="1">
                <a:latin typeface="Open Sans"/>
                <a:ea typeface="Open Sans" panose="020B0606030504020204" pitchFamily="34" charset="0"/>
                <a:cs typeface="Open Sans" panose="020B0606030504020204" pitchFamily="34" charset="0"/>
              </a:rPr>
              <a:t>cohérentes</a:t>
            </a:r>
            <a:r>
              <a:rPr lang="en-ZA" sz="2000" dirty="0">
                <a:latin typeface="Open Sans"/>
                <a:ea typeface="Open Sans" panose="020B0606030504020204" pitchFamily="34" charset="0"/>
                <a:cs typeface="Open Sans" panose="020B0606030504020204" pitchFamily="34" charset="0"/>
              </a:rPr>
              <a:t>. Le cours se concentrera sur deux outils : OSeMOSYS et FlexTool.</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47703891"/>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21</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20E7C9F4-C39A-42AD-AAC3-76FBE09D7CC1}"/>
              </a:ext>
            </a:extLst>
          </p:cNvPr>
          <p:cNvSpPr/>
          <p:nvPr/>
        </p:nvSpPr>
        <p:spPr>
          <a:xfrm>
            <a:off x="887214" y="1411390"/>
            <a:ext cx="906844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1.4.2 Résultats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d'apprentissage</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attendus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(RAA)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concernant</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p>
        </p:txBody>
      </p:sp>
      <p:sp>
        <p:nvSpPr>
          <p:cNvPr id="11" name="Title 10">
            <a:extLst>
              <a:ext uri="{FF2B5EF4-FFF2-40B4-BE49-F238E27FC236}">
                <a16:creationId xmlns:a16="http://schemas.microsoft.com/office/drawing/2014/main" id="{0FC0C29D-054D-43AD-8929-C76A7EC98C25}"/>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 Aperçu du cours </a:t>
            </a:r>
          </a:p>
        </p:txBody>
      </p:sp>
      <p:sp>
        <p:nvSpPr>
          <p:cNvPr id="7" name="Rectangle 6">
            <a:extLst>
              <a:ext uri="{FF2B5EF4-FFF2-40B4-BE49-F238E27FC236}">
                <a16:creationId xmlns:a16="http://schemas.microsoft.com/office/drawing/2014/main" id="{DCAD733D-CA84-45E1-9825-970F4EF6DFDD}"/>
              </a:ext>
            </a:extLst>
          </p:cNvPr>
          <p:cNvSpPr/>
          <p:nvPr/>
        </p:nvSpPr>
        <p:spPr>
          <a:xfrm>
            <a:off x="887214" y="1943352"/>
            <a:ext cx="9654108" cy="3016210"/>
          </a:xfrm>
          <a:prstGeom prst="rect">
            <a:avLst/>
          </a:prstGeom>
        </p:spPr>
        <p:txBody>
          <a:bodyPr wrap="square" lIns="91440" tIns="45720" rIns="91440" bIns="45720" anchor="t">
            <a:spAutoFit/>
          </a:bodyPr>
          <a:lstStyle/>
          <a:p>
            <a:pPr>
              <a:spcAft>
                <a:spcPts val="1200"/>
              </a:spcAft>
            </a:pPr>
            <a:r>
              <a:rPr lang="en-ZA" sz="2000" dirty="0" err="1">
                <a:solidFill>
                  <a:srgbClr val="000000"/>
                </a:solidFill>
                <a:latin typeface="Open Sans"/>
                <a:ea typeface="Open Sans" panose="020B0606030504020204" pitchFamily="34" charset="0"/>
                <a:cs typeface="Open Sans" panose="020B0606030504020204" pitchFamily="34" charset="0"/>
              </a:rPr>
              <a:t>Résultats</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d’apprentissage</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attendus</a:t>
            </a:r>
            <a:r>
              <a:rPr lang="en-ZA" sz="2000" dirty="0">
                <a:solidFill>
                  <a:srgbClr val="000000"/>
                </a:solidFill>
                <a:latin typeface="Open Sans"/>
                <a:ea typeface="Open Sans" panose="020B0606030504020204" pitchFamily="34" charset="0"/>
                <a:cs typeface="Open Sans" panose="020B0606030504020204" pitchFamily="34" charset="0"/>
              </a:rPr>
              <a:t> de la partie OSeMOSYS du </a:t>
            </a:r>
            <a:r>
              <a:rPr lang="en-ZA" sz="2000" dirty="0" err="1">
                <a:solidFill>
                  <a:srgbClr val="000000"/>
                </a:solidFill>
                <a:latin typeface="Open Sans"/>
                <a:ea typeface="Open Sans" panose="020B0606030504020204" pitchFamily="34" charset="0"/>
                <a:cs typeface="Open Sans" panose="020B0606030504020204" pitchFamily="34" charset="0"/>
              </a:rPr>
              <a:t>cours</a:t>
            </a:r>
            <a:r>
              <a:rPr lang="en-ZA" sz="2000" dirty="0">
                <a:solidFill>
                  <a:srgbClr val="000000"/>
                </a:solidFill>
                <a:latin typeface="Open Sans"/>
                <a:ea typeface="Open Sans" panose="020B0606030504020204" pitchFamily="34" charset="0"/>
                <a:cs typeface="Open Sans" panose="020B0606030504020204" pitchFamily="34" charset="0"/>
              </a:rPr>
              <a:t>: </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Comprendre les principaux processus de conversion énergétique en termes de </a:t>
            </a:r>
            <a:r>
              <a:rPr lang="en-ZA" sz="2000" dirty="0" err="1">
                <a:solidFill>
                  <a:srgbClr val="000000"/>
                </a:solidFill>
                <a:latin typeface="Open Sans"/>
                <a:ea typeface="Open Sans" panose="020B0606030504020204" pitchFamily="34" charset="0"/>
                <a:cs typeface="Open Sans" panose="020B0606030504020204" pitchFamily="34" charset="0"/>
              </a:rPr>
              <a:t>ressources</a:t>
            </a:r>
            <a:r>
              <a:rPr lang="en-ZA" sz="2000" dirty="0">
                <a:solidFill>
                  <a:srgbClr val="000000"/>
                </a:solidFill>
                <a:latin typeface="Open Sans"/>
                <a:ea typeface="Open Sans" panose="020B0606030504020204" pitchFamily="34" charset="0"/>
                <a:cs typeface="Open Sans" panose="020B0606030504020204" pitchFamily="34" charset="0"/>
              </a:rPr>
              <a:t>, de coûts, de performances et d'impacts environnementaux.</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Analyser comment divers scenarios </a:t>
            </a:r>
            <a:r>
              <a:rPr lang="en-ZA" sz="2000" dirty="0" err="1">
                <a:solidFill>
                  <a:srgbClr val="000000"/>
                </a:solidFill>
                <a:latin typeface="Open Sans"/>
                <a:ea typeface="Open Sans" panose="020B0606030504020204" pitchFamily="34" charset="0"/>
                <a:cs typeface="Open Sans" panose="020B0606030504020204" pitchFamily="34" charset="0"/>
              </a:rPr>
              <a:t>concernant</a:t>
            </a:r>
            <a:r>
              <a:rPr lang="en-ZA" sz="2000" dirty="0">
                <a:solidFill>
                  <a:srgbClr val="000000"/>
                </a:solidFill>
                <a:latin typeface="Open Sans"/>
                <a:ea typeface="Open Sans" panose="020B0606030504020204" pitchFamily="34" charset="0"/>
                <a:cs typeface="Open Sans" panose="020B0606030504020204" pitchFamily="34" charset="0"/>
              </a:rPr>
              <a:t> un </a:t>
            </a:r>
            <a:r>
              <a:rPr lang="en-ZA" sz="2000" dirty="0" err="1">
                <a:solidFill>
                  <a:srgbClr val="000000"/>
                </a:solidFill>
                <a:latin typeface="Open Sans"/>
                <a:ea typeface="Open Sans" panose="020B0606030504020204" pitchFamily="34" charset="0"/>
                <a:cs typeface="Open Sans" panose="020B0606030504020204" pitchFamily="34" charset="0"/>
              </a:rPr>
              <a:t>système</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énergétique</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sont</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liées</a:t>
            </a:r>
            <a:r>
              <a:rPr lang="en-ZA" sz="2000" dirty="0">
                <a:solidFill>
                  <a:srgbClr val="000000"/>
                </a:solidFill>
                <a:latin typeface="Open Sans"/>
                <a:ea typeface="Open Sans" panose="020B0606030504020204" pitchFamily="34" charset="0"/>
                <a:cs typeface="Open Sans" panose="020B0606030504020204" pitchFamily="34" charset="0"/>
              </a:rPr>
              <a:t> au </a:t>
            </a:r>
            <a:r>
              <a:rPr lang="en-ZA" sz="2000" dirty="0" err="1">
                <a:solidFill>
                  <a:srgbClr val="000000"/>
                </a:solidFill>
                <a:latin typeface="Open Sans"/>
                <a:ea typeface="Open Sans" panose="020B0606030504020204" pitchFamily="34" charset="0"/>
                <a:cs typeface="Open Sans" panose="020B0606030504020204" pitchFamily="34" charset="0"/>
              </a:rPr>
              <a:t>développement</a:t>
            </a:r>
            <a:r>
              <a:rPr lang="en-ZA" sz="2000" dirty="0">
                <a:solidFill>
                  <a:srgbClr val="000000"/>
                </a:solidFill>
                <a:latin typeface="Open Sans"/>
                <a:ea typeface="Open Sans" panose="020B0606030504020204" pitchFamily="34" charset="0"/>
                <a:cs typeface="Open Sans" panose="020B0606030504020204" pitchFamily="34" charset="0"/>
              </a:rPr>
              <a:t> durable </a:t>
            </a:r>
            <a:r>
              <a:rPr lang="en-ZA" sz="2000" dirty="0" err="1">
                <a:solidFill>
                  <a:srgbClr val="000000"/>
                </a:solidFill>
                <a:latin typeface="Open Sans"/>
                <a:ea typeface="Open Sans" panose="020B0606030504020204" pitchFamily="34" charset="0"/>
                <a:cs typeface="Open Sans" panose="020B0606030504020204" pitchFamily="34" charset="0"/>
              </a:rPr>
              <a:t>en</a:t>
            </a:r>
            <a:r>
              <a:rPr lang="en-ZA" sz="2000" dirty="0">
                <a:solidFill>
                  <a:srgbClr val="000000"/>
                </a:solidFill>
                <a:latin typeface="Open Sans"/>
                <a:ea typeface="Open Sans" panose="020B0606030504020204" pitchFamily="34" charset="0"/>
                <a:cs typeface="Open Sans" panose="020B0606030504020204" pitchFamily="34" charset="0"/>
              </a:rPr>
              <a:t> interagissent avec les objectifs de </a:t>
            </a:r>
            <a:r>
              <a:rPr lang="en-ZA" sz="2000" dirty="0" err="1">
                <a:solidFill>
                  <a:srgbClr val="000000"/>
                </a:solidFill>
                <a:latin typeface="Open Sans"/>
                <a:ea typeface="Open Sans" panose="020B0606030504020204" pitchFamily="34" charset="0"/>
                <a:cs typeface="Open Sans" panose="020B0606030504020204" pitchFamily="34" charset="0"/>
              </a:rPr>
              <a:t>développement</a:t>
            </a:r>
            <a:r>
              <a:rPr lang="en-ZA" sz="2000" dirty="0">
                <a:solidFill>
                  <a:srgbClr val="000000"/>
                </a:solidFill>
                <a:latin typeface="Open Sans"/>
                <a:ea typeface="Open Sans" panose="020B0606030504020204" pitchFamily="34" charset="0"/>
                <a:cs typeface="Open Sans" panose="020B0606030504020204" pitchFamily="34" charset="0"/>
              </a:rPr>
              <a:t> durable (ODD) et la sécurité énergétique.</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Apprendre à développer un modèle OSeMOSYS et divers </a:t>
            </a:r>
            <a:r>
              <a:rPr lang="en-ZA" sz="2000" dirty="0" err="1">
                <a:solidFill>
                  <a:srgbClr val="000000"/>
                </a:solidFill>
                <a:latin typeface="Open Sans"/>
                <a:ea typeface="Open Sans" panose="020B0606030504020204" pitchFamily="34" charset="0"/>
                <a:cs typeface="Open Sans" panose="020B0606030504020204" pitchFamily="34" charset="0"/>
              </a:rPr>
              <a:t>scénarios</a:t>
            </a:r>
            <a:r>
              <a:rPr lang="en-ZA" sz="2000" dirty="0">
                <a:solidFill>
                  <a:srgbClr val="000000"/>
                </a:solidFill>
                <a:latin typeface="Open Sans"/>
                <a:ea typeface="Open Sans" panose="020B0606030504020204" pitchFamily="34" charset="0"/>
                <a:cs typeface="Open Sans" panose="020B0606030504020204" pitchFamily="34" charset="0"/>
              </a:rPr>
              <a:t> en travaillant sur des exemples.</a:t>
            </a:r>
          </a:p>
        </p:txBody>
      </p:sp>
    </p:spTree>
    <p:extLst>
      <p:ext uri="{BB962C8B-B14F-4D97-AF65-F5344CB8AC3E}">
        <p14:creationId xmlns:p14="http://schemas.microsoft.com/office/powerpoint/2010/main" val="2832146655"/>
      </p:ext>
    </p:extLst>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22</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A0C963D5-E744-4F4F-85F6-02DB6E445BB1}"/>
              </a:ext>
            </a:extLst>
          </p:cNvPr>
          <p:cNvSpPr/>
          <p:nvPr/>
        </p:nvSpPr>
        <p:spPr>
          <a:xfrm>
            <a:off x="719938" y="940917"/>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1.4.3 Vue d'ensemble d'OSeMOSYS </a:t>
            </a:r>
          </a:p>
        </p:txBody>
      </p:sp>
      <p:sp>
        <p:nvSpPr>
          <p:cNvPr id="11" name="Title 10">
            <a:extLst>
              <a:ext uri="{FF2B5EF4-FFF2-40B4-BE49-F238E27FC236}">
                <a16:creationId xmlns:a16="http://schemas.microsoft.com/office/drawing/2014/main" id="{AE40826E-3528-4E41-B2FE-628261351E17}"/>
              </a:ext>
            </a:extLst>
          </p:cNvPr>
          <p:cNvSpPr txBox="1">
            <a:spLocks/>
          </p:cNvSpPr>
          <p:nvPr/>
        </p:nvSpPr>
        <p:spPr>
          <a:xfrm>
            <a:off x="719938" y="-547179"/>
            <a:ext cx="5747938"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 Aperçu du cours </a:t>
            </a:r>
          </a:p>
        </p:txBody>
      </p:sp>
      <p:sp>
        <p:nvSpPr>
          <p:cNvPr id="13" name="TextBox 12">
            <a:extLst>
              <a:ext uri="{FF2B5EF4-FFF2-40B4-BE49-F238E27FC236}">
                <a16:creationId xmlns:a16="http://schemas.microsoft.com/office/drawing/2014/main" id="{E4504EF4-ED7B-44AF-8290-57F03BA76CD6}"/>
              </a:ext>
            </a:extLst>
          </p:cNvPr>
          <p:cNvSpPr txBox="1"/>
          <p:nvPr/>
        </p:nvSpPr>
        <p:spPr>
          <a:xfrm>
            <a:off x="1036213" y="6211286"/>
            <a:ext cx="457333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a:cs typeface="Calibri"/>
              </a:rPr>
              <a:t>(Adapté de Loffler et al. (2017), </a:t>
            </a:r>
            <a:r>
              <a:rPr lang="en-GB" sz="1000" dirty="0">
                <a:latin typeface="Open Sans"/>
                <a:cs typeface="Calibri"/>
                <a:hlinkClick r:id="rId4"/>
              </a:rPr>
              <a:t>image</a:t>
            </a:r>
            <a:r>
              <a:rPr lang="en-GB" sz="1000" dirty="0">
                <a:latin typeface="Open Sans"/>
                <a:cs typeface="Calibri"/>
              </a:rPr>
              <a:t>, sous licence </a:t>
            </a:r>
            <a:r>
              <a:rPr lang="en-GB" sz="1000" dirty="0">
                <a:latin typeface="Open Sans"/>
                <a:cs typeface="Calibri"/>
                <a:hlinkClick r:id="rId5"/>
              </a:rPr>
              <a:t>CC BY 4.0</a:t>
            </a:r>
            <a:r>
              <a:rPr lang="en-GB" sz="1000" dirty="0">
                <a:latin typeface="Open Sans"/>
                <a:cs typeface="Calibri"/>
              </a:rPr>
              <a:t>)</a:t>
            </a:r>
          </a:p>
        </p:txBody>
      </p:sp>
      <p:grpSp>
        <p:nvGrpSpPr>
          <p:cNvPr id="7" name="Group 6">
            <a:extLst>
              <a:ext uri="{FF2B5EF4-FFF2-40B4-BE49-F238E27FC236}">
                <a16:creationId xmlns:a16="http://schemas.microsoft.com/office/drawing/2014/main" id="{976B1976-EDD4-424F-94A2-D6248F810B41}"/>
              </a:ext>
            </a:extLst>
          </p:cNvPr>
          <p:cNvGrpSpPr/>
          <p:nvPr/>
        </p:nvGrpSpPr>
        <p:grpSpPr>
          <a:xfrm>
            <a:off x="1210487" y="1228450"/>
            <a:ext cx="9376492" cy="4982836"/>
            <a:chOff x="1007927" y="1036992"/>
            <a:chExt cx="9376492" cy="4982836"/>
          </a:xfrm>
        </p:grpSpPr>
        <p:sp>
          <p:nvSpPr>
            <p:cNvPr id="3" name="Rectangle 2">
              <a:extLst>
                <a:ext uri="{FF2B5EF4-FFF2-40B4-BE49-F238E27FC236}">
                  <a16:creationId xmlns:a16="http://schemas.microsoft.com/office/drawing/2014/main" id="{DE58ABE5-6020-4B9F-8F17-26940B014986}"/>
                </a:ext>
              </a:extLst>
            </p:cNvPr>
            <p:cNvSpPr/>
            <p:nvPr/>
          </p:nvSpPr>
          <p:spPr>
            <a:xfrm>
              <a:off x="1007927" y="5619718"/>
              <a:ext cx="9376492" cy="400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dirty="0">
                  <a:latin typeface="Open Sans" panose="020B0606030504020204"/>
                </a:rPr>
                <a:t>Mise en œuvre de base d'OSeMOSYS</a:t>
              </a:r>
            </a:p>
          </p:txBody>
        </p:sp>
        <p:sp>
          <p:nvSpPr>
            <p:cNvPr id="4" name="Rectangle 3">
              <a:extLst>
                <a:ext uri="{FF2B5EF4-FFF2-40B4-BE49-F238E27FC236}">
                  <a16:creationId xmlns:a16="http://schemas.microsoft.com/office/drawing/2014/main" id="{23A3A2EA-7DF4-4EE0-A519-9E29B638F8A4}"/>
                </a:ext>
              </a:extLst>
            </p:cNvPr>
            <p:cNvSpPr/>
            <p:nvPr/>
          </p:nvSpPr>
          <p:spPr>
            <a:xfrm>
              <a:off x="1007927" y="4836161"/>
              <a:ext cx="1250469" cy="706056"/>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dirty="0">
                  <a:latin typeface="Open Sans" panose="020B0606030504020204"/>
                </a:rPr>
                <a:t>Objectif</a:t>
              </a:r>
            </a:p>
          </p:txBody>
        </p:sp>
        <p:sp>
          <p:nvSpPr>
            <p:cNvPr id="12" name="Rectangle 11">
              <a:extLst>
                <a:ext uri="{FF2B5EF4-FFF2-40B4-BE49-F238E27FC236}">
                  <a16:creationId xmlns:a16="http://schemas.microsoft.com/office/drawing/2014/main" id="{9B9601FE-90C6-4285-AF91-02D313A6F10F}"/>
                </a:ext>
              </a:extLst>
            </p:cNvPr>
            <p:cNvSpPr/>
            <p:nvPr/>
          </p:nvSpPr>
          <p:spPr>
            <a:xfrm>
              <a:off x="2364094" y="4839892"/>
              <a:ext cx="1250469" cy="706056"/>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dirty="0">
                  <a:latin typeface="Open Sans" panose="020B0606030504020204"/>
                </a:rPr>
                <a:t>Coûts</a:t>
              </a:r>
            </a:p>
          </p:txBody>
        </p:sp>
        <p:sp>
          <p:nvSpPr>
            <p:cNvPr id="14" name="Rectangle 13">
              <a:extLst>
                <a:ext uri="{FF2B5EF4-FFF2-40B4-BE49-F238E27FC236}">
                  <a16:creationId xmlns:a16="http://schemas.microsoft.com/office/drawing/2014/main" id="{7026E4A7-B19C-4367-A927-808E116C236C}"/>
                </a:ext>
              </a:extLst>
            </p:cNvPr>
            <p:cNvSpPr/>
            <p:nvPr/>
          </p:nvSpPr>
          <p:spPr>
            <a:xfrm>
              <a:off x="3720261" y="4836161"/>
              <a:ext cx="1250469" cy="706056"/>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dirty="0">
                  <a:latin typeface="Open Sans" panose="020B0606030504020204"/>
                </a:rPr>
                <a:t>Stockage</a:t>
              </a:r>
            </a:p>
          </p:txBody>
        </p:sp>
        <p:sp>
          <p:nvSpPr>
            <p:cNvPr id="15" name="Rectangle 14">
              <a:extLst>
                <a:ext uri="{FF2B5EF4-FFF2-40B4-BE49-F238E27FC236}">
                  <a16:creationId xmlns:a16="http://schemas.microsoft.com/office/drawing/2014/main" id="{2747D062-7DF2-48F8-96C0-4D75E0686303}"/>
                </a:ext>
              </a:extLst>
            </p:cNvPr>
            <p:cNvSpPr/>
            <p:nvPr/>
          </p:nvSpPr>
          <p:spPr>
            <a:xfrm>
              <a:off x="5076428" y="4837911"/>
              <a:ext cx="1250469" cy="706056"/>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dirty="0" err="1">
                  <a:latin typeface="Open Sans" panose="020B0606030504020204"/>
                </a:rPr>
                <a:t>Adéquation</a:t>
              </a:r>
              <a:r>
                <a:rPr lang="en-GB" sz="1300" dirty="0">
                  <a:latin typeface="Open Sans" panose="020B0606030504020204"/>
                </a:rPr>
                <a:t> des capacités</a:t>
              </a:r>
            </a:p>
          </p:txBody>
        </p:sp>
        <p:sp>
          <p:nvSpPr>
            <p:cNvPr id="16" name="Rectangle 15">
              <a:extLst>
                <a:ext uri="{FF2B5EF4-FFF2-40B4-BE49-F238E27FC236}">
                  <a16:creationId xmlns:a16="http://schemas.microsoft.com/office/drawing/2014/main" id="{E96E3170-80A5-49A0-9F27-661EA2288140}"/>
                </a:ext>
              </a:extLst>
            </p:cNvPr>
            <p:cNvSpPr/>
            <p:nvPr/>
          </p:nvSpPr>
          <p:spPr>
            <a:xfrm>
              <a:off x="6432595" y="4839892"/>
              <a:ext cx="1250469" cy="706056"/>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dirty="0">
                  <a:latin typeface="Open Sans" panose="020B0606030504020204"/>
                </a:rPr>
                <a:t>Bilan énergétique</a:t>
              </a:r>
            </a:p>
          </p:txBody>
        </p:sp>
        <p:sp>
          <p:nvSpPr>
            <p:cNvPr id="17" name="Rectangle 16">
              <a:extLst>
                <a:ext uri="{FF2B5EF4-FFF2-40B4-BE49-F238E27FC236}">
                  <a16:creationId xmlns:a16="http://schemas.microsoft.com/office/drawing/2014/main" id="{3BC546E2-13AE-452E-9602-D30419082F72}"/>
                </a:ext>
              </a:extLst>
            </p:cNvPr>
            <p:cNvSpPr/>
            <p:nvPr/>
          </p:nvSpPr>
          <p:spPr>
            <a:xfrm>
              <a:off x="7788762" y="4836161"/>
              <a:ext cx="1250469" cy="706056"/>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dirty="0">
                  <a:latin typeface="Open Sans" panose="020B0606030504020204"/>
                </a:rPr>
                <a:t>Contraintes</a:t>
              </a:r>
            </a:p>
          </p:txBody>
        </p:sp>
        <p:sp>
          <p:nvSpPr>
            <p:cNvPr id="18" name="Rectangle 17">
              <a:extLst>
                <a:ext uri="{FF2B5EF4-FFF2-40B4-BE49-F238E27FC236}">
                  <a16:creationId xmlns:a16="http://schemas.microsoft.com/office/drawing/2014/main" id="{89AF7DA6-62BF-4B40-83B0-76AC53EFE270}"/>
                </a:ext>
              </a:extLst>
            </p:cNvPr>
            <p:cNvSpPr/>
            <p:nvPr/>
          </p:nvSpPr>
          <p:spPr>
            <a:xfrm>
              <a:off x="9133950" y="4838426"/>
              <a:ext cx="1250469" cy="706056"/>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dirty="0">
                  <a:latin typeface="Open Sans" panose="020B0606030504020204"/>
                </a:rPr>
                <a:t>Émissions</a:t>
              </a:r>
            </a:p>
          </p:txBody>
        </p:sp>
        <p:sp>
          <p:nvSpPr>
            <p:cNvPr id="19" name="Rectangle 18">
              <a:extLst>
                <a:ext uri="{FF2B5EF4-FFF2-40B4-BE49-F238E27FC236}">
                  <a16:creationId xmlns:a16="http://schemas.microsoft.com/office/drawing/2014/main" id="{0D9FFBB7-F338-457F-9278-BBC8ED99E6A8}"/>
                </a:ext>
              </a:extLst>
            </p:cNvPr>
            <p:cNvSpPr/>
            <p:nvPr/>
          </p:nvSpPr>
          <p:spPr>
            <a:xfrm>
              <a:off x="2364094" y="4109151"/>
              <a:ext cx="1250469" cy="672395"/>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dirty="0">
                  <a:latin typeface="Open Sans" panose="020B0606030504020204"/>
                </a:rPr>
                <a:t>Total</a:t>
              </a:r>
            </a:p>
            <a:p>
              <a:pPr algn="ctr"/>
              <a:r>
                <a:rPr lang="en-GB" sz="1300" dirty="0">
                  <a:latin typeface="Open Sans" panose="020B0606030504020204"/>
                </a:rPr>
                <a:t>des coûts actualisés</a:t>
              </a:r>
            </a:p>
          </p:txBody>
        </p:sp>
        <p:sp>
          <p:nvSpPr>
            <p:cNvPr id="20" name="Rectangle 19">
              <a:extLst>
                <a:ext uri="{FF2B5EF4-FFF2-40B4-BE49-F238E27FC236}">
                  <a16:creationId xmlns:a16="http://schemas.microsoft.com/office/drawing/2014/main" id="{4F9A50D7-1069-4D9F-86FB-B62498061121}"/>
                </a:ext>
              </a:extLst>
            </p:cNvPr>
            <p:cNvSpPr/>
            <p:nvPr/>
          </p:nvSpPr>
          <p:spPr>
            <a:xfrm>
              <a:off x="2364094" y="3337037"/>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dirty="0" err="1">
                  <a:latin typeface="Open Sans" panose="020B0606030504020204"/>
                </a:rPr>
                <a:t>Coûts</a:t>
              </a:r>
              <a:r>
                <a:rPr lang="en-GB" sz="1300" dirty="0">
                  <a:latin typeface="Open Sans" panose="020B0606030504020204"/>
                </a:rPr>
                <a:t> </a:t>
              </a:r>
              <a:r>
                <a:rPr lang="en-GB" sz="1300" dirty="0" err="1">
                  <a:latin typeface="Open Sans" panose="020B0606030504020204"/>
                </a:rPr>
                <a:t>operationnels</a:t>
              </a:r>
              <a:endParaRPr lang="en-GB" sz="1300" dirty="0">
                <a:latin typeface="Open Sans" panose="020B0606030504020204"/>
              </a:endParaRPr>
            </a:p>
          </p:txBody>
        </p:sp>
        <p:sp>
          <p:nvSpPr>
            <p:cNvPr id="21" name="Rectangle 20">
              <a:extLst>
                <a:ext uri="{FF2B5EF4-FFF2-40B4-BE49-F238E27FC236}">
                  <a16:creationId xmlns:a16="http://schemas.microsoft.com/office/drawing/2014/main" id="{3CC23226-245C-403E-A201-48ACC6873455}"/>
                </a:ext>
              </a:extLst>
            </p:cNvPr>
            <p:cNvSpPr/>
            <p:nvPr/>
          </p:nvSpPr>
          <p:spPr>
            <a:xfrm>
              <a:off x="2364094" y="2562835"/>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dirty="0" err="1">
                  <a:latin typeface="Open Sans" panose="020B0606030504020204"/>
                </a:rPr>
                <a:t>Coût</a:t>
              </a:r>
              <a:endParaRPr lang="en-GB" sz="1300" dirty="0">
                <a:latin typeface="Open Sans" panose="020B0606030504020204"/>
              </a:endParaRPr>
            </a:p>
            <a:p>
              <a:pPr algn="ctr"/>
              <a:r>
                <a:rPr lang="en-GB" sz="1300" dirty="0">
                  <a:latin typeface="Open Sans" panose="020B0606030504020204"/>
                </a:rPr>
                <a:t>du capital</a:t>
              </a:r>
            </a:p>
          </p:txBody>
        </p:sp>
        <p:sp>
          <p:nvSpPr>
            <p:cNvPr id="22" name="Rectangle 21">
              <a:extLst>
                <a:ext uri="{FF2B5EF4-FFF2-40B4-BE49-F238E27FC236}">
                  <a16:creationId xmlns:a16="http://schemas.microsoft.com/office/drawing/2014/main" id="{5C7AFDCC-DA1E-42ED-8B83-0B5C08141C13}"/>
                </a:ext>
              </a:extLst>
            </p:cNvPr>
            <p:cNvSpPr/>
            <p:nvPr/>
          </p:nvSpPr>
          <p:spPr>
            <a:xfrm>
              <a:off x="2364093" y="1798433"/>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dirty="0">
                  <a:latin typeface="Open Sans" panose="020B0606030504020204"/>
                </a:rPr>
                <a:t>Valeur </a:t>
              </a:r>
              <a:r>
                <a:rPr lang="en-GB" sz="1300" dirty="0" err="1">
                  <a:latin typeface="Open Sans" panose="020B0606030504020204"/>
                </a:rPr>
                <a:t>résiduelle</a:t>
              </a:r>
              <a:endParaRPr lang="en-GB" sz="1300" dirty="0">
                <a:latin typeface="Open Sans" panose="020B0606030504020204"/>
              </a:endParaRPr>
            </a:p>
          </p:txBody>
        </p:sp>
        <p:sp>
          <p:nvSpPr>
            <p:cNvPr id="23" name="Rectangle 22">
              <a:extLst>
                <a:ext uri="{FF2B5EF4-FFF2-40B4-BE49-F238E27FC236}">
                  <a16:creationId xmlns:a16="http://schemas.microsoft.com/office/drawing/2014/main" id="{0E819B56-9584-4961-B96F-276D7BAE4C43}"/>
                </a:ext>
              </a:extLst>
            </p:cNvPr>
            <p:cNvSpPr/>
            <p:nvPr/>
          </p:nvSpPr>
          <p:spPr>
            <a:xfrm>
              <a:off x="5076428" y="4091277"/>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dirty="0" err="1">
                  <a:latin typeface="Open Sans" panose="020B0606030504020204"/>
                </a:rPr>
                <a:t>Adéquation</a:t>
              </a:r>
              <a:r>
                <a:rPr lang="en-GB" sz="1300" dirty="0">
                  <a:latin typeface="Open Sans" panose="020B0606030504020204"/>
                </a:rPr>
                <a:t> des plages</a:t>
              </a:r>
            </a:p>
            <a:p>
              <a:pPr algn="ctr"/>
              <a:r>
                <a:rPr lang="en-GB" sz="1300" dirty="0">
                  <a:latin typeface="Open Sans" panose="020B0606030504020204"/>
                </a:rPr>
                <a:t>de temps</a:t>
              </a:r>
            </a:p>
          </p:txBody>
        </p:sp>
        <p:sp>
          <p:nvSpPr>
            <p:cNvPr id="24" name="Rectangle 23">
              <a:extLst>
                <a:ext uri="{FF2B5EF4-FFF2-40B4-BE49-F238E27FC236}">
                  <a16:creationId xmlns:a16="http://schemas.microsoft.com/office/drawing/2014/main" id="{624D00C2-75A5-4F08-8131-1409C9EA1D08}"/>
                </a:ext>
              </a:extLst>
            </p:cNvPr>
            <p:cNvSpPr/>
            <p:nvPr/>
          </p:nvSpPr>
          <p:spPr>
            <a:xfrm>
              <a:off x="5070938" y="3314812"/>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dirty="0">
                  <a:latin typeface="Open Sans" panose="020B0606030504020204"/>
                </a:rPr>
                <a:t>Adéquation annuelle</a:t>
              </a:r>
            </a:p>
          </p:txBody>
        </p:sp>
        <p:sp>
          <p:nvSpPr>
            <p:cNvPr id="25" name="Rectangle 24">
              <a:extLst>
                <a:ext uri="{FF2B5EF4-FFF2-40B4-BE49-F238E27FC236}">
                  <a16:creationId xmlns:a16="http://schemas.microsoft.com/office/drawing/2014/main" id="{4EDE79A9-6958-47F6-A4E8-0EB533D5296D}"/>
                </a:ext>
              </a:extLst>
            </p:cNvPr>
            <p:cNvSpPr/>
            <p:nvPr/>
          </p:nvSpPr>
          <p:spPr>
            <a:xfrm>
              <a:off x="6432594" y="4075672"/>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err="1">
                  <a:latin typeface="Open Sans" panose="020B0606030504020204"/>
                </a:rPr>
                <a:t>Bilan</a:t>
              </a:r>
              <a:r>
                <a:rPr lang="en-GB" sz="1200" dirty="0">
                  <a:latin typeface="Open Sans" panose="020B0606030504020204"/>
                </a:rPr>
                <a:t> </a:t>
              </a:r>
              <a:r>
                <a:rPr lang="en-GB" sz="1200" dirty="0" err="1">
                  <a:latin typeface="Open Sans" panose="020B0606030504020204"/>
                </a:rPr>
                <a:t>énergétique</a:t>
              </a:r>
              <a:r>
                <a:rPr lang="en-GB" sz="1200" dirty="0">
                  <a:latin typeface="Open Sans" panose="020B0606030504020204"/>
                </a:rPr>
                <a:t> par plage</a:t>
              </a:r>
            </a:p>
            <a:p>
              <a:pPr algn="ctr"/>
              <a:r>
                <a:rPr lang="en-GB" sz="1200" dirty="0">
                  <a:latin typeface="Open Sans" panose="020B0606030504020204"/>
                </a:rPr>
                <a:t>de temps</a:t>
              </a:r>
            </a:p>
          </p:txBody>
        </p:sp>
        <p:sp>
          <p:nvSpPr>
            <p:cNvPr id="26" name="Rectangle 25">
              <a:extLst>
                <a:ext uri="{FF2B5EF4-FFF2-40B4-BE49-F238E27FC236}">
                  <a16:creationId xmlns:a16="http://schemas.microsoft.com/office/drawing/2014/main" id="{95C5369D-B232-45AA-8B70-BE33894714B6}"/>
                </a:ext>
              </a:extLst>
            </p:cNvPr>
            <p:cNvSpPr/>
            <p:nvPr/>
          </p:nvSpPr>
          <p:spPr>
            <a:xfrm>
              <a:off x="6432593" y="3314812"/>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dirty="0">
                  <a:latin typeface="Open Sans" panose="020B0606030504020204"/>
                </a:rPr>
                <a:t>Bilan énergétique annuel</a:t>
              </a:r>
            </a:p>
          </p:txBody>
        </p:sp>
        <p:sp>
          <p:nvSpPr>
            <p:cNvPr id="27" name="Rectangle 26">
              <a:extLst>
                <a:ext uri="{FF2B5EF4-FFF2-40B4-BE49-F238E27FC236}">
                  <a16:creationId xmlns:a16="http://schemas.microsoft.com/office/drawing/2014/main" id="{35910500-352C-4BD9-AEF1-CA17755EC07B}"/>
                </a:ext>
              </a:extLst>
            </p:cNvPr>
            <p:cNvSpPr/>
            <p:nvPr/>
          </p:nvSpPr>
          <p:spPr>
            <a:xfrm>
              <a:off x="7788762" y="4075672"/>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dirty="0">
                  <a:latin typeface="Open Sans" panose="020B0606030504020204"/>
                </a:rPr>
                <a:t>Capacité totale</a:t>
              </a:r>
            </a:p>
          </p:txBody>
        </p:sp>
        <p:sp>
          <p:nvSpPr>
            <p:cNvPr id="28" name="Rectangle 27">
              <a:extLst>
                <a:ext uri="{FF2B5EF4-FFF2-40B4-BE49-F238E27FC236}">
                  <a16:creationId xmlns:a16="http://schemas.microsoft.com/office/drawing/2014/main" id="{39934864-C0B7-4A9B-AD14-6280B80C65E3}"/>
                </a:ext>
              </a:extLst>
            </p:cNvPr>
            <p:cNvSpPr/>
            <p:nvPr/>
          </p:nvSpPr>
          <p:spPr>
            <a:xfrm>
              <a:off x="7788762" y="3314812"/>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dirty="0">
                  <a:latin typeface="Open Sans" panose="020B0606030504020204"/>
                </a:rPr>
                <a:t>Nouvelles </a:t>
              </a:r>
              <a:r>
                <a:rPr lang="en-GB" sz="1300" dirty="0" err="1">
                  <a:latin typeface="Open Sans" panose="020B0606030504020204"/>
                </a:rPr>
                <a:t>capacités</a:t>
              </a:r>
              <a:endParaRPr lang="en-GB" sz="1300" dirty="0">
                <a:latin typeface="Open Sans" panose="020B0606030504020204"/>
              </a:endParaRPr>
            </a:p>
          </p:txBody>
        </p:sp>
        <p:sp>
          <p:nvSpPr>
            <p:cNvPr id="29" name="Rectangle 28">
              <a:extLst>
                <a:ext uri="{FF2B5EF4-FFF2-40B4-BE49-F238E27FC236}">
                  <a16:creationId xmlns:a16="http://schemas.microsoft.com/office/drawing/2014/main" id="{BC41FA0F-DF71-48CF-9C8F-7FC7D0F96E0D}"/>
                </a:ext>
              </a:extLst>
            </p:cNvPr>
            <p:cNvSpPr/>
            <p:nvPr/>
          </p:nvSpPr>
          <p:spPr>
            <a:xfrm>
              <a:off x="7788165" y="2550592"/>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dirty="0" err="1">
                  <a:latin typeface="Open Sans" panose="020B0606030504020204"/>
                </a:rPr>
                <a:t>Activité</a:t>
              </a:r>
              <a:endParaRPr lang="en-GB" sz="1300" dirty="0">
                <a:latin typeface="Open Sans" panose="020B0606030504020204"/>
              </a:endParaRPr>
            </a:p>
            <a:p>
              <a:pPr algn="ctr"/>
              <a:r>
                <a:rPr lang="en-GB" sz="1300" dirty="0" err="1">
                  <a:latin typeface="Open Sans" panose="020B0606030504020204"/>
                </a:rPr>
                <a:t>totale</a:t>
              </a:r>
              <a:endParaRPr lang="en-GB" sz="1300" dirty="0">
                <a:latin typeface="Open Sans" panose="020B0606030504020204"/>
              </a:endParaRPr>
            </a:p>
          </p:txBody>
        </p:sp>
        <p:sp>
          <p:nvSpPr>
            <p:cNvPr id="30" name="Rectangle 29">
              <a:extLst>
                <a:ext uri="{FF2B5EF4-FFF2-40B4-BE49-F238E27FC236}">
                  <a16:creationId xmlns:a16="http://schemas.microsoft.com/office/drawing/2014/main" id="{A9D9F33A-E757-4C9F-A2FD-9C868F5F54D7}"/>
                </a:ext>
              </a:extLst>
            </p:cNvPr>
            <p:cNvSpPr/>
            <p:nvPr/>
          </p:nvSpPr>
          <p:spPr>
            <a:xfrm>
              <a:off x="7788164" y="1786371"/>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dirty="0">
                  <a:latin typeface="Open Sans" panose="020B0606030504020204"/>
                </a:rPr>
                <a:t>Activité annuelle</a:t>
              </a:r>
            </a:p>
          </p:txBody>
        </p:sp>
        <p:sp>
          <p:nvSpPr>
            <p:cNvPr id="31" name="Rectangle 30">
              <a:extLst>
                <a:ext uri="{FF2B5EF4-FFF2-40B4-BE49-F238E27FC236}">
                  <a16:creationId xmlns:a16="http://schemas.microsoft.com/office/drawing/2014/main" id="{95C4BE51-EC9F-4D00-BC67-9BBFBB4C8FA7}"/>
                </a:ext>
              </a:extLst>
            </p:cNvPr>
            <p:cNvSpPr/>
            <p:nvPr/>
          </p:nvSpPr>
          <p:spPr>
            <a:xfrm>
              <a:off x="7788164" y="1036992"/>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dirty="0">
                  <a:latin typeface="Open Sans" panose="020B0606030504020204"/>
                </a:rPr>
                <a:t>Marge</a:t>
              </a:r>
            </a:p>
            <a:p>
              <a:pPr algn="ctr"/>
              <a:r>
                <a:rPr lang="en-GB" sz="1300" dirty="0">
                  <a:latin typeface="Open Sans" panose="020B0606030504020204"/>
                </a:rPr>
                <a:t>de réserve</a:t>
              </a:r>
            </a:p>
          </p:txBody>
        </p:sp>
      </p:grpSp>
    </p:spTree>
    <p:extLst>
      <p:ext uri="{BB962C8B-B14F-4D97-AF65-F5344CB8AC3E}">
        <p14:creationId xmlns:p14="http://schemas.microsoft.com/office/powerpoint/2010/main" val="1399507600"/>
      </p:ext>
    </p:extLst>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23</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719454D-F154-4623-87A1-5C8A8D35B8D6}"/>
              </a:ext>
            </a:extLst>
          </p:cNvPr>
          <p:cNvSpPr/>
          <p:nvPr/>
        </p:nvSpPr>
        <p:spPr>
          <a:xfrm>
            <a:off x="838200" y="1053276"/>
            <a:ext cx="94308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1.4.4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Résultats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d'apprentissage</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attendus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(RAA)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concernant</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FlexTool</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p>
        </p:txBody>
      </p:sp>
      <p:sp>
        <p:nvSpPr>
          <p:cNvPr id="9" name="Content Placeholder 8">
            <a:extLst>
              <a:ext uri="{FF2B5EF4-FFF2-40B4-BE49-F238E27FC236}">
                <a16:creationId xmlns:a16="http://schemas.microsoft.com/office/drawing/2014/main" id="{9000B572-D90A-48C3-BAE8-8A9117AF3360}"/>
              </a:ext>
            </a:extLst>
          </p:cNvPr>
          <p:cNvSpPr>
            <a:spLocks noGrp="1"/>
          </p:cNvSpPr>
          <p:nvPr>
            <p:ph idx="1"/>
          </p:nvPr>
        </p:nvSpPr>
        <p:spPr>
          <a:xfrm>
            <a:off x="841789" y="1593849"/>
            <a:ext cx="5962134" cy="4351338"/>
          </a:xfrm>
        </p:spPr>
        <p:txBody>
          <a:bodyPr vert="horz" lIns="91440" tIns="45720" rIns="91440" bIns="45720" rtlCol="0" anchor="t">
            <a:normAutofit lnSpcReduction="10000"/>
          </a:bodyPr>
          <a:lstStyle/>
          <a:p>
            <a:r>
              <a:rPr lang="en-GB" sz="2000" dirty="0" err="1">
                <a:latin typeface="Open Sans"/>
                <a:ea typeface="Open Sans" panose="020B0606030504020204" pitchFamily="34" charset="0"/>
                <a:cs typeface="Open Sans" panose="020B0606030504020204" pitchFamily="34" charset="0"/>
              </a:rPr>
              <a:t>Résultats</a:t>
            </a:r>
            <a:r>
              <a:rPr lang="en-GB" sz="2000" dirty="0">
                <a:latin typeface="Open Sans"/>
                <a:ea typeface="Open Sans" panose="020B0606030504020204" pitchFamily="34" charset="0"/>
                <a:cs typeface="Open Sans" panose="020B0606030504020204" pitchFamily="34" charset="0"/>
              </a:rPr>
              <a:t> des </a:t>
            </a:r>
            <a:r>
              <a:rPr lang="en-GB" sz="2000" dirty="0" err="1">
                <a:latin typeface="Open Sans"/>
                <a:ea typeface="Open Sans" panose="020B0606030504020204" pitchFamily="34" charset="0"/>
                <a:cs typeface="Open Sans" panose="020B0606030504020204" pitchFamily="34" charset="0"/>
              </a:rPr>
              <a:t>apprentissages</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attendus</a:t>
            </a:r>
            <a:r>
              <a:rPr lang="en-GB" sz="2000" dirty="0">
                <a:latin typeface="Open Sans"/>
                <a:ea typeface="Open Sans" panose="020B0606030504020204" pitchFamily="34" charset="0"/>
                <a:cs typeface="Open Sans" panose="020B0606030504020204" pitchFamily="34" charset="0"/>
              </a:rPr>
              <a:t> de la </a:t>
            </a:r>
            <a:r>
              <a:rPr lang="en-GB" sz="2000" dirty="0" err="1">
                <a:latin typeface="Open Sans"/>
                <a:ea typeface="Open Sans" panose="020B0606030504020204" pitchFamily="34" charset="0"/>
                <a:cs typeface="Open Sans" panose="020B0606030504020204" pitchFamily="34" charset="0"/>
              </a:rPr>
              <a:t>partie</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FlexTool</a:t>
            </a:r>
            <a:r>
              <a:rPr lang="en-GB" sz="2000" dirty="0">
                <a:latin typeface="Open Sans"/>
                <a:ea typeface="Open Sans" panose="020B0606030504020204" pitchFamily="34" charset="0"/>
                <a:cs typeface="Open Sans" panose="020B0606030504020204" pitchFamily="34" charset="0"/>
              </a:rPr>
              <a:t> du </a:t>
            </a:r>
            <a:r>
              <a:rPr lang="en-GB" sz="2000" dirty="0" err="1">
                <a:latin typeface="Open Sans"/>
                <a:ea typeface="Open Sans" panose="020B0606030504020204" pitchFamily="34" charset="0"/>
                <a:cs typeface="Open Sans" panose="020B0606030504020204" pitchFamily="34" charset="0"/>
              </a:rPr>
              <a:t>cours</a:t>
            </a:r>
            <a:r>
              <a:rPr lang="en-GB" sz="2000" dirty="0">
                <a:latin typeface="Open Sans"/>
                <a:ea typeface="Open Sans" panose="020B0606030504020204" pitchFamily="34" charset="0"/>
                <a:cs typeface="Open Sans" panose="020B0606030504020204" pitchFamily="34" charset="0"/>
              </a:rPr>
              <a:t> :</a:t>
            </a:r>
          </a:p>
          <a:p>
            <a:pPr lvl="1"/>
            <a:r>
              <a:rPr lang="en-GB" sz="2000" dirty="0">
                <a:latin typeface="Open Sans"/>
                <a:ea typeface="Open Sans" panose="020B0606030504020204" pitchFamily="34" charset="0"/>
                <a:cs typeface="Open Sans" panose="020B0606030504020204" pitchFamily="34" charset="0"/>
              </a:rPr>
              <a:t>Comprendre le défi que représente l'intégration des énergies renouvelables dans le système électrique.</a:t>
            </a:r>
          </a:p>
          <a:p>
            <a:pPr lvl="1"/>
            <a:r>
              <a:rPr lang="en-GB" sz="2000" dirty="0">
                <a:latin typeface="Open Sans"/>
                <a:ea typeface="Open Sans" panose="020B0606030504020204" pitchFamily="34" charset="0"/>
                <a:cs typeface="Open Sans" panose="020B0606030504020204" pitchFamily="34" charset="0"/>
              </a:rPr>
              <a:t>Comprendre la valeur de la flexibilité dans le système électrique.</a:t>
            </a:r>
          </a:p>
          <a:p>
            <a:pPr lvl="1"/>
            <a:r>
              <a:rPr lang="en-GB" sz="2000" dirty="0">
                <a:latin typeface="Open Sans"/>
                <a:ea typeface="Open Sans" panose="020B0606030504020204" pitchFamily="34" charset="0"/>
                <a:cs typeface="Open Sans" panose="020B0606030504020204" pitchFamily="34" charset="0"/>
              </a:rPr>
              <a:t>Comprendre la méthodologie du modèle FlexTool.</a:t>
            </a:r>
          </a:p>
          <a:p>
            <a:pPr lvl="1"/>
            <a:r>
              <a:rPr lang="en-GB" sz="2000" dirty="0" err="1">
                <a:latin typeface="Open Sans"/>
                <a:ea typeface="Open Sans" panose="020B0606030504020204" pitchFamily="34" charset="0"/>
                <a:cs typeface="Open Sans" panose="020B0606030504020204" pitchFamily="34" charset="0"/>
              </a:rPr>
              <a:t>Être</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en</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mesure</a:t>
            </a:r>
            <a:r>
              <a:rPr lang="en-GB" sz="2000" dirty="0">
                <a:latin typeface="Open Sans"/>
                <a:ea typeface="Open Sans" panose="020B0606030504020204" pitchFamily="34" charset="0"/>
                <a:cs typeface="Open Sans" panose="020B0606030504020204" pitchFamily="34" charset="0"/>
              </a:rPr>
              <a:t> de </a:t>
            </a:r>
            <a:r>
              <a:rPr lang="en-GB" sz="2000" dirty="0" err="1">
                <a:latin typeface="Open Sans"/>
                <a:ea typeface="Open Sans" panose="020B0606030504020204" pitchFamily="34" charset="0"/>
                <a:cs typeface="Open Sans" panose="020B0606030504020204" pitchFamily="34" charset="0"/>
              </a:rPr>
              <a:t>concevoir</a:t>
            </a:r>
            <a:r>
              <a:rPr lang="en-GB" sz="2000" dirty="0">
                <a:latin typeface="Open Sans"/>
                <a:ea typeface="Open Sans" panose="020B0606030504020204" pitchFamily="34" charset="0"/>
                <a:cs typeface="Open Sans" panose="020B0606030504020204" pitchFamily="34" charset="0"/>
              </a:rPr>
              <a:t> une évaluation de la flexibilité avec FlexTool.</a:t>
            </a:r>
          </a:p>
          <a:p>
            <a:pPr lvl="1"/>
            <a:r>
              <a:rPr lang="en-GB" sz="2000" dirty="0" err="1">
                <a:latin typeface="Open Sans"/>
                <a:ea typeface="Open Sans" panose="020B0606030504020204" pitchFamily="34" charset="0"/>
                <a:cs typeface="Open Sans" panose="020B0606030504020204" pitchFamily="34" charset="0"/>
              </a:rPr>
              <a:t>Être</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en</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mesure</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d’augmenter</a:t>
            </a:r>
            <a:r>
              <a:rPr lang="en-GB" sz="2000" dirty="0">
                <a:latin typeface="Open Sans"/>
                <a:ea typeface="Open Sans" panose="020B0606030504020204" pitchFamily="34" charset="0"/>
                <a:cs typeface="Open Sans" panose="020B0606030504020204" pitchFamily="34" charset="0"/>
              </a:rPr>
              <a:t> la flexibilité d'un </a:t>
            </a:r>
            <a:r>
              <a:rPr lang="en-GB" sz="2000" dirty="0" err="1">
                <a:latin typeface="Open Sans"/>
                <a:ea typeface="Open Sans" panose="020B0606030504020204" pitchFamily="34" charset="0"/>
                <a:cs typeface="Open Sans" panose="020B0606030504020204" pitchFamily="34" charset="0"/>
              </a:rPr>
              <a:t>système</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en</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utilisant</a:t>
            </a:r>
            <a:r>
              <a:rPr lang="en-GB" sz="2000" dirty="0">
                <a:latin typeface="Open Sans"/>
                <a:ea typeface="Open Sans" panose="020B0606030504020204" pitchFamily="34" charset="0"/>
                <a:cs typeface="Open Sans" panose="020B0606030504020204" pitchFamily="34" charset="0"/>
              </a:rPr>
              <a:t>, par exemple, de </a:t>
            </a:r>
            <a:r>
              <a:rPr lang="en-GB" sz="2000" dirty="0" err="1">
                <a:latin typeface="Open Sans"/>
                <a:ea typeface="Open Sans" panose="020B0606030504020204" pitchFamily="34" charset="0"/>
                <a:cs typeface="Open Sans" panose="020B0606030504020204" pitchFamily="34" charset="0"/>
              </a:rPr>
              <a:t>l'énergie</a:t>
            </a:r>
            <a:r>
              <a:rPr lang="en-GB" sz="2000" dirty="0">
                <a:latin typeface="Open Sans"/>
                <a:ea typeface="Open Sans" panose="020B0606030504020204" pitchFamily="34" charset="0"/>
                <a:cs typeface="Open Sans" panose="020B0606030504020204" pitchFamily="34" charset="0"/>
              </a:rPr>
              <a:t> pour les véhicules électriques </a:t>
            </a:r>
            <a:r>
              <a:rPr lang="en-GB" sz="2000" dirty="0" err="1">
                <a:latin typeface="Open Sans"/>
                <a:ea typeface="Open Sans" panose="020B0606030504020204" pitchFamily="34" charset="0"/>
                <a:cs typeface="Open Sans" panose="020B0606030504020204" pitchFamily="34" charset="0"/>
              </a:rPr>
              <a:t>ou</a:t>
            </a:r>
            <a:r>
              <a:rPr lang="en-GB" sz="2000" dirty="0">
                <a:latin typeface="Open Sans"/>
                <a:ea typeface="Open Sans" panose="020B0606030504020204" pitchFamily="34" charset="0"/>
                <a:cs typeface="Open Sans" panose="020B0606030504020204" pitchFamily="34" charset="0"/>
              </a:rPr>
              <a:t> à </a:t>
            </a:r>
            <a:r>
              <a:rPr lang="en-GB" sz="2000" dirty="0" err="1">
                <a:latin typeface="Open Sans"/>
                <a:ea typeface="Open Sans" panose="020B0606030504020204" pitchFamily="34" charset="0"/>
                <a:cs typeface="Open Sans" panose="020B0606030504020204" pitchFamily="34" charset="0"/>
              </a:rPr>
              <a:t>hydrogène</a:t>
            </a:r>
            <a:r>
              <a:rPr lang="en-GB" sz="2000" dirty="0">
                <a:latin typeface="Open Sans"/>
                <a:ea typeface="Open Sans" panose="020B0606030504020204" pitchFamily="34" charset="0"/>
                <a:cs typeface="Open Sans" panose="020B0606030504020204" pitchFamily="34" charset="0"/>
              </a:rPr>
              <a:t>.</a:t>
            </a:r>
          </a:p>
        </p:txBody>
      </p:sp>
      <p:sp>
        <p:nvSpPr>
          <p:cNvPr id="11" name="Title 10">
            <a:extLst>
              <a:ext uri="{FF2B5EF4-FFF2-40B4-BE49-F238E27FC236}">
                <a16:creationId xmlns:a16="http://schemas.microsoft.com/office/drawing/2014/main" id="{6E25F746-BE87-4F0B-A066-883D5FCBB9DA}"/>
              </a:ext>
            </a:extLst>
          </p:cNvPr>
          <p:cNvSpPr txBox="1">
            <a:spLocks/>
          </p:cNvSpPr>
          <p:nvPr/>
        </p:nvSpPr>
        <p:spPr>
          <a:xfrm>
            <a:off x="690570" y="-456261"/>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 Aperçu du cours </a:t>
            </a:r>
          </a:p>
        </p:txBody>
      </p:sp>
      <p:pic>
        <p:nvPicPr>
          <p:cNvPr id="7" name="Picture 6" descr="A picture containing text, clipart&#10;&#10;Description automatically generated">
            <a:extLst>
              <a:ext uri="{FF2B5EF4-FFF2-40B4-BE49-F238E27FC236}">
                <a16:creationId xmlns:a16="http://schemas.microsoft.com/office/drawing/2014/main" id="{210EA3A7-98B7-0A4F-8237-8F2C9FAF28D4}"/>
              </a:ext>
            </a:extLst>
          </p:cNvPr>
          <p:cNvPicPr>
            <a:picLocks noChangeAspect="1"/>
          </p:cNvPicPr>
          <p:nvPr/>
        </p:nvPicPr>
        <p:blipFill>
          <a:blip r:embed="rId4"/>
          <a:stretch>
            <a:fillRect/>
          </a:stretch>
        </p:blipFill>
        <p:spPr>
          <a:xfrm>
            <a:off x="7105135" y="2744463"/>
            <a:ext cx="3885210" cy="1369074"/>
          </a:xfrm>
          <a:prstGeom prst="rect">
            <a:avLst/>
          </a:prstGeom>
        </p:spPr>
      </p:pic>
    </p:spTree>
    <p:extLst>
      <p:ext uri="{BB962C8B-B14F-4D97-AF65-F5344CB8AC3E}">
        <p14:creationId xmlns:p14="http://schemas.microsoft.com/office/powerpoint/2010/main" val="2952233061"/>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2088"/>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24</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23C18A49-8C6D-4875-A379-745FACC0F575}"/>
              </a:ext>
            </a:extLst>
          </p:cNvPr>
          <p:cNvSpPr/>
          <p:nvPr/>
        </p:nvSpPr>
        <p:spPr>
          <a:xfrm>
            <a:off x="887215" y="108925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1.4.5 Structure du cours FlexTool</a:t>
            </a:r>
          </a:p>
        </p:txBody>
      </p:sp>
      <p:sp>
        <p:nvSpPr>
          <p:cNvPr id="7" name="Rounded Rectangle 6">
            <a:extLst>
              <a:ext uri="{FF2B5EF4-FFF2-40B4-BE49-F238E27FC236}">
                <a16:creationId xmlns:a16="http://schemas.microsoft.com/office/drawing/2014/main" id="{39E37663-88A0-5949-A57B-D77BA7DAA8AA}"/>
              </a:ext>
            </a:extLst>
          </p:cNvPr>
          <p:cNvSpPr/>
          <p:nvPr/>
        </p:nvSpPr>
        <p:spPr>
          <a:xfrm>
            <a:off x="1042988" y="1951572"/>
            <a:ext cx="2443162" cy="11430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t>Comment intégrer les énergies renouvelables dans le système électrique ?</a:t>
            </a:r>
          </a:p>
        </p:txBody>
      </p:sp>
      <p:sp>
        <p:nvSpPr>
          <p:cNvPr id="10" name="Rounded Rectangle 9">
            <a:extLst>
              <a:ext uri="{FF2B5EF4-FFF2-40B4-BE49-F238E27FC236}">
                <a16:creationId xmlns:a16="http://schemas.microsoft.com/office/drawing/2014/main" id="{17A9909F-6805-0640-BF2E-C20F0E701B78}"/>
              </a:ext>
            </a:extLst>
          </p:cNvPr>
          <p:cNvSpPr/>
          <p:nvPr/>
        </p:nvSpPr>
        <p:spPr>
          <a:xfrm>
            <a:off x="3838576" y="1951572"/>
            <a:ext cx="2443162" cy="11430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t>Quelle est la valeur de la flexibilité dans le système électrique ?</a:t>
            </a:r>
          </a:p>
        </p:txBody>
      </p:sp>
      <p:sp>
        <p:nvSpPr>
          <p:cNvPr id="12" name="Rounded Rectangle 11">
            <a:extLst>
              <a:ext uri="{FF2B5EF4-FFF2-40B4-BE49-F238E27FC236}">
                <a16:creationId xmlns:a16="http://schemas.microsoft.com/office/drawing/2014/main" id="{98D653B6-049C-5C42-977C-492AFA39741D}"/>
              </a:ext>
            </a:extLst>
          </p:cNvPr>
          <p:cNvSpPr/>
          <p:nvPr/>
        </p:nvSpPr>
        <p:spPr>
          <a:xfrm>
            <a:off x="6634164" y="1951572"/>
            <a:ext cx="2443162" cy="11430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t>Quelles sont les sources de flexibilité du côté de la demande et de l'offre ?</a:t>
            </a:r>
          </a:p>
        </p:txBody>
      </p:sp>
      <p:sp>
        <p:nvSpPr>
          <p:cNvPr id="13" name="Rounded Rectangle 12">
            <a:extLst>
              <a:ext uri="{FF2B5EF4-FFF2-40B4-BE49-F238E27FC236}">
                <a16:creationId xmlns:a16="http://schemas.microsoft.com/office/drawing/2014/main" id="{4CDAC0ED-35C4-F04D-A24C-1286BDA8DA04}"/>
              </a:ext>
            </a:extLst>
          </p:cNvPr>
          <p:cNvSpPr/>
          <p:nvPr/>
        </p:nvSpPr>
        <p:spPr>
          <a:xfrm>
            <a:off x="1042988" y="3429000"/>
            <a:ext cx="2443162" cy="114300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a:t>Quelles sont les hypothèses et les éléments constitutifs de </a:t>
            </a:r>
            <a:r>
              <a:rPr lang="en-US" err="1"/>
              <a:t>FlexTool </a:t>
            </a:r>
            <a:r>
              <a:rPr lang="en-US"/>
              <a:t>?</a:t>
            </a:r>
          </a:p>
        </p:txBody>
      </p:sp>
      <p:sp>
        <p:nvSpPr>
          <p:cNvPr id="14" name="Rounded Rectangle 13">
            <a:extLst>
              <a:ext uri="{FF2B5EF4-FFF2-40B4-BE49-F238E27FC236}">
                <a16:creationId xmlns:a16="http://schemas.microsoft.com/office/drawing/2014/main" id="{93A53B77-4D4A-8B45-BEE3-B983C52ACC2A}"/>
              </a:ext>
            </a:extLst>
          </p:cNvPr>
          <p:cNvSpPr/>
          <p:nvPr/>
        </p:nvSpPr>
        <p:spPr>
          <a:xfrm>
            <a:off x="3838576" y="3429000"/>
            <a:ext cx="2443162" cy="114300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a:t>Comment </a:t>
            </a:r>
            <a:r>
              <a:rPr lang="en-US" err="1"/>
              <a:t>FlexTool </a:t>
            </a:r>
            <a:r>
              <a:rPr lang="en-US"/>
              <a:t>calcule-t-il les solutions ?</a:t>
            </a:r>
          </a:p>
        </p:txBody>
      </p:sp>
      <p:sp>
        <p:nvSpPr>
          <p:cNvPr id="15" name="Rounded Rectangle 14">
            <a:extLst>
              <a:ext uri="{FF2B5EF4-FFF2-40B4-BE49-F238E27FC236}">
                <a16:creationId xmlns:a16="http://schemas.microsoft.com/office/drawing/2014/main" id="{819F1A1B-C84C-774C-9A94-4E176791097F}"/>
              </a:ext>
            </a:extLst>
          </p:cNvPr>
          <p:cNvSpPr/>
          <p:nvPr/>
        </p:nvSpPr>
        <p:spPr>
          <a:xfrm>
            <a:off x="6634164" y="3429000"/>
            <a:ext cx="2443162" cy="114300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a:t>Comment </a:t>
            </a:r>
            <a:r>
              <a:rPr lang="en-US" dirty="0" err="1"/>
              <a:t>effectuer</a:t>
            </a:r>
            <a:r>
              <a:rPr lang="en-US" dirty="0"/>
              <a:t> </a:t>
            </a:r>
            <a:r>
              <a:rPr lang="en-US" dirty="0" err="1"/>
              <a:t>une</a:t>
            </a:r>
            <a:r>
              <a:rPr lang="en-US" dirty="0"/>
              <a:t> étude de </a:t>
            </a:r>
            <a:r>
              <a:rPr lang="en-US" dirty="0" err="1"/>
              <a:t>cas</a:t>
            </a:r>
            <a:r>
              <a:rPr lang="en-US" dirty="0"/>
              <a:t> </a:t>
            </a:r>
            <a:r>
              <a:rPr lang="en-US" dirty="0" err="1"/>
              <a:t>concernant</a:t>
            </a:r>
            <a:r>
              <a:rPr lang="en-US" dirty="0"/>
              <a:t> la </a:t>
            </a:r>
            <a:r>
              <a:rPr lang="en-US" dirty="0" err="1"/>
              <a:t>flexibilité</a:t>
            </a:r>
            <a:r>
              <a:rPr lang="en-US" dirty="0"/>
              <a:t> d’un </a:t>
            </a:r>
            <a:r>
              <a:rPr lang="en-US" dirty="0" err="1"/>
              <a:t>système</a:t>
            </a:r>
            <a:endParaRPr lang="en-US" dirty="0"/>
          </a:p>
        </p:txBody>
      </p:sp>
      <p:sp>
        <p:nvSpPr>
          <p:cNvPr id="16" name="Rounded Rectangle 15">
            <a:extLst>
              <a:ext uri="{FF2B5EF4-FFF2-40B4-BE49-F238E27FC236}">
                <a16:creationId xmlns:a16="http://schemas.microsoft.com/office/drawing/2014/main" id="{EA5B2FBD-79B2-7C45-AF97-987EFD86F888}"/>
              </a:ext>
            </a:extLst>
          </p:cNvPr>
          <p:cNvSpPr/>
          <p:nvPr/>
        </p:nvSpPr>
        <p:spPr>
          <a:xfrm>
            <a:off x="1042988" y="4906428"/>
            <a:ext cx="2443162"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Comment modifier les données d'entrée pour obtenir une flexibilité différente ?</a:t>
            </a:r>
          </a:p>
        </p:txBody>
      </p:sp>
      <p:sp>
        <p:nvSpPr>
          <p:cNvPr id="17" name="Rounded Rectangle 16">
            <a:extLst>
              <a:ext uri="{FF2B5EF4-FFF2-40B4-BE49-F238E27FC236}">
                <a16:creationId xmlns:a16="http://schemas.microsoft.com/office/drawing/2014/main" id="{EABC7460-CA44-454E-8820-A1C25A03ACDB}"/>
              </a:ext>
            </a:extLst>
          </p:cNvPr>
          <p:cNvSpPr/>
          <p:nvPr/>
        </p:nvSpPr>
        <p:spPr>
          <a:xfrm>
            <a:off x="3838576" y="4906428"/>
            <a:ext cx="2443162"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Comment augmenter la </a:t>
            </a:r>
            <a:r>
              <a:rPr lang="en-US" dirty="0" err="1"/>
              <a:t>flexibilité</a:t>
            </a:r>
            <a:r>
              <a:rPr lang="en-US" dirty="0"/>
              <a:t> d'un </a:t>
            </a:r>
            <a:r>
              <a:rPr lang="en-US" dirty="0" err="1"/>
              <a:t>système</a:t>
            </a:r>
            <a:r>
              <a:rPr lang="en-US" dirty="0"/>
              <a:t> ?</a:t>
            </a:r>
          </a:p>
        </p:txBody>
      </p:sp>
      <p:sp>
        <p:nvSpPr>
          <p:cNvPr id="18" name="Rounded Rectangle 17">
            <a:extLst>
              <a:ext uri="{FF2B5EF4-FFF2-40B4-BE49-F238E27FC236}">
                <a16:creationId xmlns:a16="http://schemas.microsoft.com/office/drawing/2014/main" id="{FB403338-73B1-2349-9E2B-88EC37DBAA63}"/>
              </a:ext>
            </a:extLst>
          </p:cNvPr>
          <p:cNvSpPr/>
          <p:nvPr/>
        </p:nvSpPr>
        <p:spPr>
          <a:xfrm>
            <a:off x="6634164" y="4906428"/>
            <a:ext cx="2443162"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t>Alimentation (1) des VE et (2) à </a:t>
            </a:r>
            <a:r>
              <a:rPr lang="en-US" dirty="0" err="1"/>
              <a:t>l’hydrogène</a:t>
            </a:r>
            <a:r>
              <a:rPr lang="en-US" dirty="0"/>
              <a:t> </a:t>
            </a:r>
            <a:r>
              <a:rPr lang="en-US" dirty="0" err="1"/>
              <a:t>ainsi</a:t>
            </a:r>
            <a:r>
              <a:rPr lang="en-US" dirty="0"/>
              <a:t> que (3) du </a:t>
            </a:r>
            <a:r>
              <a:rPr lang="en-US" dirty="0" err="1"/>
              <a:t>réseau</a:t>
            </a:r>
            <a:r>
              <a:rPr lang="en-US" dirty="0"/>
              <a:t> pour le </a:t>
            </a:r>
            <a:r>
              <a:rPr lang="en-US" dirty="0" err="1"/>
              <a:t>chauffage</a:t>
            </a:r>
            <a:endParaRPr lang="en-US" dirty="0"/>
          </a:p>
        </p:txBody>
      </p:sp>
      <p:cxnSp>
        <p:nvCxnSpPr>
          <p:cNvPr id="24" name="Straight Arrow Connector 23">
            <a:extLst>
              <a:ext uri="{FF2B5EF4-FFF2-40B4-BE49-F238E27FC236}">
                <a16:creationId xmlns:a16="http://schemas.microsoft.com/office/drawing/2014/main" id="{979E9F95-0BDA-0D46-8DC7-6204F4C65C78}"/>
              </a:ext>
            </a:extLst>
          </p:cNvPr>
          <p:cNvCxnSpPr>
            <a:cxnSpLocks/>
          </p:cNvCxnSpPr>
          <p:nvPr/>
        </p:nvCxnSpPr>
        <p:spPr>
          <a:xfrm>
            <a:off x="3486150" y="4000500"/>
            <a:ext cx="352426" cy="0"/>
          </a:xfrm>
          <a:prstGeom prst="straightConnector1">
            <a:avLst/>
          </a:prstGeom>
          <a:ln>
            <a:tailEnd type="triangle"/>
          </a:ln>
        </p:spPr>
        <p:style>
          <a:lnRef idx="3">
            <a:schemeClr val="lt1"/>
          </a:lnRef>
          <a:fillRef idx="1">
            <a:schemeClr val="accent6"/>
          </a:fillRef>
          <a:effectRef idx="1">
            <a:schemeClr val="accent6"/>
          </a:effectRef>
          <a:fontRef idx="minor">
            <a:schemeClr val="lt1"/>
          </a:fontRef>
        </p:style>
      </p:cxnSp>
      <p:cxnSp>
        <p:nvCxnSpPr>
          <p:cNvPr id="25" name="Straight Arrow Connector 24">
            <a:extLst>
              <a:ext uri="{FF2B5EF4-FFF2-40B4-BE49-F238E27FC236}">
                <a16:creationId xmlns:a16="http://schemas.microsoft.com/office/drawing/2014/main" id="{074BFA63-FC5D-C14E-9AEC-3D87FF475441}"/>
              </a:ext>
            </a:extLst>
          </p:cNvPr>
          <p:cNvCxnSpPr>
            <a:cxnSpLocks/>
          </p:cNvCxnSpPr>
          <p:nvPr/>
        </p:nvCxnSpPr>
        <p:spPr>
          <a:xfrm>
            <a:off x="6281738" y="3989922"/>
            <a:ext cx="352426" cy="0"/>
          </a:xfrm>
          <a:prstGeom prst="straightConnector1">
            <a:avLst/>
          </a:prstGeom>
          <a:ln>
            <a:tailEnd type="triangle"/>
          </a:ln>
        </p:spPr>
        <p:style>
          <a:lnRef idx="3">
            <a:schemeClr val="lt1"/>
          </a:lnRef>
          <a:fillRef idx="1">
            <a:schemeClr val="accent6"/>
          </a:fillRef>
          <a:effectRef idx="1">
            <a:schemeClr val="accent6"/>
          </a:effectRef>
          <a:fontRef idx="minor">
            <a:schemeClr val="lt1"/>
          </a:fontRef>
        </p:style>
      </p:cxnSp>
      <p:cxnSp>
        <p:nvCxnSpPr>
          <p:cNvPr id="26" name="Straight Arrow Connector 25">
            <a:extLst>
              <a:ext uri="{FF2B5EF4-FFF2-40B4-BE49-F238E27FC236}">
                <a16:creationId xmlns:a16="http://schemas.microsoft.com/office/drawing/2014/main" id="{8D3AEC35-2C27-8443-AFB0-A628661544FC}"/>
              </a:ext>
            </a:extLst>
          </p:cNvPr>
          <p:cNvCxnSpPr>
            <a:cxnSpLocks/>
          </p:cNvCxnSpPr>
          <p:nvPr/>
        </p:nvCxnSpPr>
        <p:spPr>
          <a:xfrm>
            <a:off x="6281738" y="5462587"/>
            <a:ext cx="352426" cy="0"/>
          </a:xfrm>
          <a:prstGeom prst="straightConnector1">
            <a:avLst/>
          </a:prstGeom>
          <a:ln w="57150">
            <a:tailEnd type="triangle"/>
          </a:ln>
        </p:spPr>
        <p:style>
          <a:lnRef idx="3">
            <a:schemeClr val="accent5"/>
          </a:lnRef>
          <a:fillRef idx="0">
            <a:schemeClr val="accent5"/>
          </a:fillRef>
          <a:effectRef idx="2">
            <a:schemeClr val="accent5"/>
          </a:effectRef>
          <a:fontRef idx="minor">
            <a:schemeClr val="tx1"/>
          </a:fontRef>
        </p:style>
      </p:cxnSp>
      <p:cxnSp>
        <p:nvCxnSpPr>
          <p:cNvPr id="27" name="Straight Arrow Connector 26">
            <a:extLst>
              <a:ext uri="{FF2B5EF4-FFF2-40B4-BE49-F238E27FC236}">
                <a16:creationId xmlns:a16="http://schemas.microsoft.com/office/drawing/2014/main" id="{7B5AE324-E5E5-804B-95FE-35C440F40215}"/>
              </a:ext>
            </a:extLst>
          </p:cNvPr>
          <p:cNvCxnSpPr>
            <a:cxnSpLocks/>
          </p:cNvCxnSpPr>
          <p:nvPr/>
        </p:nvCxnSpPr>
        <p:spPr>
          <a:xfrm>
            <a:off x="3486150" y="5477928"/>
            <a:ext cx="352426" cy="0"/>
          </a:xfrm>
          <a:prstGeom prst="straightConnector1">
            <a:avLst/>
          </a:prstGeom>
          <a:ln w="57150">
            <a:tailEnd type="triangle"/>
          </a:ln>
        </p:spPr>
        <p:style>
          <a:lnRef idx="3">
            <a:schemeClr val="accent5"/>
          </a:lnRef>
          <a:fillRef idx="0">
            <a:schemeClr val="accent5"/>
          </a:fillRef>
          <a:effectRef idx="2">
            <a:schemeClr val="accent5"/>
          </a:effectRef>
          <a:fontRef idx="minor">
            <a:schemeClr val="tx1"/>
          </a:fontRef>
        </p:style>
      </p:cxnSp>
      <p:cxnSp>
        <p:nvCxnSpPr>
          <p:cNvPr id="36" name="Elbow Connector 35">
            <a:extLst>
              <a:ext uri="{FF2B5EF4-FFF2-40B4-BE49-F238E27FC236}">
                <a16:creationId xmlns:a16="http://schemas.microsoft.com/office/drawing/2014/main" id="{67EF1153-8BFC-AC4A-BA38-A984F78149D9}"/>
              </a:ext>
            </a:extLst>
          </p:cNvPr>
          <p:cNvCxnSpPr>
            <a:cxnSpLocks/>
            <a:stCxn id="12" idx="2"/>
            <a:endCxn id="13" idx="0"/>
          </p:cNvCxnSpPr>
          <p:nvPr/>
        </p:nvCxnSpPr>
        <p:spPr>
          <a:xfrm rot="5400000">
            <a:off x="4892943" y="466198"/>
            <a:ext cx="334428" cy="5591176"/>
          </a:xfrm>
          <a:prstGeom prst="bentConnector3">
            <a:avLst>
              <a:gd name="adj1" fmla="val 28639"/>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39" name="Elbow Connector 38">
            <a:extLst>
              <a:ext uri="{FF2B5EF4-FFF2-40B4-BE49-F238E27FC236}">
                <a16:creationId xmlns:a16="http://schemas.microsoft.com/office/drawing/2014/main" id="{45680320-2270-0241-8D27-2DD987D9A8AB}"/>
              </a:ext>
            </a:extLst>
          </p:cNvPr>
          <p:cNvCxnSpPr>
            <a:cxnSpLocks/>
          </p:cNvCxnSpPr>
          <p:nvPr/>
        </p:nvCxnSpPr>
        <p:spPr>
          <a:xfrm rot="5400000">
            <a:off x="4892943" y="1928286"/>
            <a:ext cx="334428" cy="5591176"/>
          </a:xfrm>
          <a:prstGeom prst="bentConnector3">
            <a:avLst>
              <a:gd name="adj1" fmla="val 28639"/>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1FE079A8-9FF3-CB40-AA3C-FB9A32E45B37}"/>
              </a:ext>
            </a:extLst>
          </p:cNvPr>
          <p:cNvCxnSpPr>
            <a:cxnSpLocks/>
          </p:cNvCxnSpPr>
          <p:nvPr/>
        </p:nvCxnSpPr>
        <p:spPr>
          <a:xfrm>
            <a:off x="3486150" y="2509837"/>
            <a:ext cx="352426" cy="0"/>
          </a:xfrm>
          <a:prstGeom prst="straightConnector1">
            <a:avLst/>
          </a:prstGeom>
          <a:ln w="57150">
            <a:tailEnd type="triangle"/>
          </a:ln>
        </p:spPr>
        <p:style>
          <a:lnRef idx="3">
            <a:schemeClr val="accent5"/>
          </a:lnRef>
          <a:fillRef idx="0">
            <a:schemeClr val="accent5"/>
          </a:fillRef>
          <a:effectRef idx="2">
            <a:schemeClr val="accent5"/>
          </a:effectRef>
          <a:fontRef idx="minor">
            <a:schemeClr val="tx1"/>
          </a:fontRef>
        </p:style>
      </p:cxnSp>
      <p:cxnSp>
        <p:nvCxnSpPr>
          <p:cNvPr id="41" name="Straight Arrow Connector 40">
            <a:extLst>
              <a:ext uri="{FF2B5EF4-FFF2-40B4-BE49-F238E27FC236}">
                <a16:creationId xmlns:a16="http://schemas.microsoft.com/office/drawing/2014/main" id="{9F199A50-AD65-704A-95C9-38982124D585}"/>
              </a:ext>
            </a:extLst>
          </p:cNvPr>
          <p:cNvCxnSpPr>
            <a:cxnSpLocks/>
          </p:cNvCxnSpPr>
          <p:nvPr/>
        </p:nvCxnSpPr>
        <p:spPr>
          <a:xfrm>
            <a:off x="6281738" y="2500311"/>
            <a:ext cx="352426" cy="0"/>
          </a:xfrm>
          <a:prstGeom prst="straightConnector1">
            <a:avLst/>
          </a:prstGeom>
          <a:ln w="57150">
            <a:tailEnd type="triangle"/>
          </a:ln>
        </p:spPr>
        <p:style>
          <a:lnRef idx="3">
            <a:schemeClr val="accent5"/>
          </a:lnRef>
          <a:fillRef idx="0">
            <a:schemeClr val="accent5"/>
          </a:fillRef>
          <a:effectRef idx="2">
            <a:schemeClr val="accent5"/>
          </a:effectRef>
          <a:fontRef idx="minor">
            <a:schemeClr val="tx1"/>
          </a:fontRef>
        </p:style>
      </p:cxnSp>
      <p:cxnSp>
        <p:nvCxnSpPr>
          <p:cNvPr id="42" name="Straight Arrow Connector 41">
            <a:extLst>
              <a:ext uri="{FF2B5EF4-FFF2-40B4-BE49-F238E27FC236}">
                <a16:creationId xmlns:a16="http://schemas.microsoft.com/office/drawing/2014/main" id="{B2ED7FF1-5204-724A-929F-00B3A6BED6C4}"/>
              </a:ext>
            </a:extLst>
          </p:cNvPr>
          <p:cNvCxnSpPr>
            <a:cxnSpLocks/>
          </p:cNvCxnSpPr>
          <p:nvPr/>
        </p:nvCxnSpPr>
        <p:spPr>
          <a:xfrm>
            <a:off x="6305551" y="3989921"/>
            <a:ext cx="352426" cy="0"/>
          </a:xfrm>
          <a:prstGeom prst="straightConnector1">
            <a:avLst/>
          </a:prstGeom>
          <a:ln w="57150">
            <a:tailEnd type="triangle"/>
          </a:ln>
        </p:spPr>
        <p:style>
          <a:lnRef idx="3">
            <a:schemeClr val="accent5"/>
          </a:lnRef>
          <a:fillRef idx="0">
            <a:schemeClr val="accent5"/>
          </a:fillRef>
          <a:effectRef idx="2">
            <a:schemeClr val="accent5"/>
          </a:effectRef>
          <a:fontRef idx="minor">
            <a:schemeClr val="tx1"/>
          </a:fontRef>
        </p:style>
      </p:cxnSp>
      <p:cxnSp>
        <p:nvCxnSpPr>
          <p:cNvPr id="43" name="Straight Arrow Connector 42">
            <a:extLst>
              <a:ext uri="{FF2B5EF4-FFF2-40B4-BE49-F238E27FC236}">
                <a16:creationId xmlns:a16="http://schemas.microsoft.com/office/drawing/2014/main" id="{64BA2100-F893-1944-BFCA-F5CC4EEE4E82}"/>
              </a:ext>
            </a:extLst>
          </p:cNvPr>
          <p:cNvCxnSpPr>
            <a:cxnSpLocks/>
          </p:cNvCxnSpPr>
          <p:nvPr/>
        </p:nvCxnSpPr>
        <p:spPr>
          <a:xfrm>
            <a:off x="3486150" y="4000500"/>
            <a:ext cx="352426" cy="0"/>
          </a:xfrm>
          <a:prstGeom prst="straightConnector1">
            <a:avLst/>
          </a:prstGeom>
          <a:ln w="57150">
            <a:tailEnd type="triangle"/>
          </a:ln>
        </p:spPr>
        <p:style>
          <a:lnRef idx="3">
            <a:schemeClr val="accent5"/>
          </a:lnRef>
          <a:fillRef idx="0">
            <a:schemeClr val="accent5"/>
          </a:fillRef>
          <a:effectRef idx="2">
            <a:schemeClr val="accent5"/>
          </a:effectRef>
          <a:fontRef idx="minor">
            <a:schemeClr val="tx1"/>
          </a:fontRef>
        </p:style>
      </p:cxnSp>
      <p:sp>
        <p:nvSpPr>
          <p:cNvPr id="3" name="Title 10">
            <a:extLst>
              <a:ext uri="{FF2B5EF4-FFF2-40B4-BE49-F238E27FC236}">
                <a16:creationId xmlns:a16="http://schemas.microsoft.com/office/drawing/2014/main" id="{F68B2C93-FCC6-4A0E-8128-4AF73F83F385}"/>
              </a:ext>
            </a:extLst>
          </p:cNvPr>
          <p:cNvSpPr txBox="1">
            <a:spLocks/>
          </p:cNvSpPr>
          <p:nvPr/>
        </p:nvSpPr>
        <p:spPr>
          <a:xfrm>
            <a:off x="887215" y="-45120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 Aperçu du cours </a:t>
            </a:r>
          </a:p>
        </p:txBody>
      </p:sp>
    </p:spTree>
    <p:extLst>
      <p:ext uri="{BB962C8B-B14F-4D97-AF65-F5344CB8AC3E}">
        <p14:creationId xmlns:p14="http://schemas.microsoft.com/office/powerpoint/2010/main" val="3688935345"/>
      </p:ext>
    </p:extLst>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Title 10">
            <a:extLst>
              <a:ext uri="{FF2B5EF4-FFF2-40B4-BE49-F238E27FC236}">
                <a16:creationId xmlns:a16="http://schemas.microsoft.com/office/drawing/2014/main" id="{4681F426-BB8F-4E0B-9EAE-F53969EB0D7A}"/>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Cours 1.4 </a:t>
            </a:r>
            <a:r>
              <a:rPr lang="en-GB" sz="4400" dirty="0" err="1">
                <a:latin typeface="Open Sans"/>
              </a:rPr>
              <a:t>Références</a:t>
            </a:r>
            <a:endParaRPr lang="en-GB" sz="4400" dirty="0">
              <a:latin typeface="Open Sans"/>
            </a:endParaRPr>
          </a:p>
        </p:txBody>
      </p:sp>
      <p:sp>
        <p:nvSpPr>
          <p:cNvPr id="14" name="TextBox 13">
            <a:extLst>
              <a:ext uri="{FF2B5EF4-FFF2-40B4-BE49-F238E27FC236}">
                <a16:creationId xmlns:a16="http://schemas.microsoft.com/office/drawing/2014/main" id="{C69CA143-2BD3-4F7E-B9FC-DD699FDC0A63}"/>
              </a:ext>
            </a:extLst>
          </p:cNvPr>
          <p:cNvSpPr txBox="1"/>
          <p:nvPr/>
        </p:nvSpPr>
        <p:spPr>
          <a:xfrm>
            <a:off x="929196" y="1494761"/>
            <a:ext cx="5302928"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GB" sz="1600">
                <a:latin typeface="Open Sans"/>
                <a:ea typeface="+mn-lt"/>
                <a:cs typeface="+mn-lt"/>
              </a:rPr>
              <a:t>Löffler, K. ; </a:t>
            </a:r>
            <a:r>
              <a:rPr lang="en-GB" sz="1600" err="1">
                <a:latin typeface="Open Sans"/>
                <a:ea typeface="+mn-lt"/>
                <a:cs typeface="+mn-lt"/>
              </a:rPr>
              <a:t>Hainsch</a:t>
            </a:r>
            <a:r>
              <a:rPr lang="en-GB" sz="1600">
                <a:latin typeface="Open Sans"/>
                <a:ea typeface="+mn-lt"/>
                <a:cs typeface="+mn-lt"/>
              </a:rPr>
              <a:t>, K. ; Burandt, T. ; Oei, P.-Y. ; </a:t>
            </a:r>
            <a:r>
              <a:rPr lang="en-GB" sz="1600" err="1">
                <a:latin typeface="Open Sans"/>
                <a:ea typeface="+mn-lt"/>
                <a:cs typeface="+mn-lt"/>
              </a:rPr>
              <a:t>Kemfert</a:t>
            </a:r>
            <a:r>
              <a:rPr lang="en-GB" sz="1600">
                <a:latin typeface="Open Sans"/>
                <a:ea typeface="+mn-lt"/>
                <a:cs typeface="+mn-lt"/>
              </a:rPr>
              <a:t>, C. ; Von </a:t>
            </a:r>
            <a:r>
              <a:rPr lang="en-GB" sz="1600" err="1">
                <a:latin typeface="Open Sans"/>
                <a:ea typeface="+mn-lt"/>
                <a:cs typeface="+mn-lt"/>
              </a:rPr>
              <a:t>Hirschhausen</a:t>
            </a:r>
            <a:r>
              <a:rPr lang="en-GB" sz="1600">
                <a:latin typeface="Open Sans"/>
                <a:ea typeface="+mn-lt"/>
                <a:cs typeface="+mn-lt"/>
              </a:rPr>
              <a:t>, C. Conception d'un modèle pour le système énergétique </a:t>
            </a:r>
            <a:r>
              <a:rPr lang="en-GB" sz="1600" err="1">
                <a:latin typeface="Open Sans"/>
                <a:ea typeface="+mn-lt"/>
                <a:cs typeface="+mn-lt"/>
              </a:rPr>
              <a:t>mondial-GENeSYS-MOD </a:t>
            </a:r>
            <a:r>
              <a:rPr lang="en-GB" sz="1600">
                <a:latin typeface="Open Sans"/>
                <a:ea typeface="+mn-lt"/>
                <a:cs typeface="+mn-lt"/>
              </a:rPr>
              <a:t>: une application du système de </a:t>
            </a:r>
            <a:r>
              <a:rPr lang="en-GB" sz="1600" err="1">
                <a:latin typeface="Open Sans"/>
                <a:ea typeface="+mn-lt"/>
                <a:cs typeface="+mn-lt"/>
              </a:rPr>
              <a:t>modélisation </a:t>
            </a:r>
            <a:r>
              <a:rPr lang="en-GB" sz="1600">
                <a:latin typeface="Open Sans"/>
                <a:ea typeface="+mn-lt"/>
                <a:cs typeface="+mn-lt"/>
              </a:rPr>
              <a:t>énergétique open-source (</a:t>
            </a:r>
            <a:r>
              <a:rPr lang="en-GB" sz="1600" err="1">
                <a:latin typeface="Open Sans"/>
                <a:ea typeface="+mn-lt"/>
                <a:cs typeface="+mn-lt"/>
              </a:rPr>
              <a:t>OSeMOSYS</a:t>
            </a:r>
            <a:r>
              <a:rPr lang="en-GB" sz="1600">
                <a:latin typeface="Open Sans"/>
                <a:ea typeface="+mn-lt"/>
                <a:cs typeface="+mn-lt"/>
              </a:rPr>
              <a:t>). Energies 2017, 10, 1468. </a:t>
            </a:r>
            <a:r>
              <a:rPr lang="en-GB" sz="1600">
                <a:latin typeface="Open Sans"/>
                <a:ea typeface="+mn-lt"/>
                <a:cs typeface="+mn-lt"/>
                <a:hlinkClick r:id="rId3"/>
              </a:rPr>
              <a:t>https://doi.org/10.3390/en10101468</a:t>
            </a:r>
            <a:endParaRPr lang="en-GB" sz="1600">
              <a:latin typeface="Open Sans"/>
              <a:cs typeface="Calibri"/>
            </a:endParaRPr>
          </a:p>
          <a:p>
            <a:pPr marL="342900" indent="-342900">
              <a:buAutoNum type="arabicPeriod"/>
            </a:pPr>
            <a:endParaRPr lang="en-GB" sz="1600">
              <a:latin typeface="Open Sans"/>
              <a:cs typeface="Calibri"/>
            </a:endParaRPr>
          </a:p>
        </p:txBody>
      </p:sp>
    </p:spTree>
    <p:extLst>
      <p:ext uri="{BB962C8B-B14F-4D97-AF65-F5344CB8AC3E}">
        <p14:creationId xmlns:p14="http://schemas.microsoft.com/office/powerpoint/2010/main" val="1201676088"/>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website&#10;&#10;Description automatically generated">
            <a:extLst>
              <a:ext uri="{FF2B5EF4-FFF2-40B4-BE49-F238E27FC236}">
                <a16:creationId xmlns:a16="http://schemas.microsoft.com/office/drawing/2014/main" id="{51A61F8A-795B-44E4-909E-C7C2188630F6}"/>
              </a:ext>
            </a:extLst>
          </p:cNvPr>
          <p:cNvPicPr>
            <a:picLocks noChangeAspect="1"/>
          </p:cNvPicPr>
          <p:nvPr/>
        </p:nvPicPr>
        <p:blipFill>
          <a:blip r:embed="rId2"/>
          <a:stretch>
            <a:fillRect/>
          </a:stretch>
        </p:blipFill>
        <p:spPr>
          <a:xfrm>
            <a:off x="-5751" y="-2336"/>
            <a:ext cx="12275388" cy="6920182"/>
          </a:xfrm>
          <a:prstGeom prst="rect">
            <a:avLst/>
          </a:prstGeom>
        </p:spPr>
      </p:pic>
      <p:sp>
        <p:nvSpPr>
          <p:cNvPr id="6" name="TextBox 5">
            <a:extLst>
              <a:ext uri="{FF2B5EF4-FFF2-40B4-BE49-F238E27FC236}">
                <a16:creationId xmlns:a16="http://schemas.microsoft.com/office/drawing/2014/main" id="{DA98F1BB-D40C-491E-825B-16B848281D77}"/>
              </a:ext>
            </a:extLst>
          </p:cNvPr>
          <p:cNvSpPr txBox="1"/>
          <p:nvPr/>
        </p:nvSpPr>
        <p:spPr>
          <a:xfrm>
            <a:off x="8961864" y="4882376"/>
            <a:ext cx="283612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800" dirty="0">
                <a:solidFill>
                  <a:schemeClr val="bg1"/>
                </a:solidFill>
                <a:latin typeface="Open Sans"/>
                <a:ea typeface="+mn-lt"/>
                <a:cs typeface="+mn-lt"/>
              </a:rPr>
              <a:t>Veuillez utiliser la citation suivante : Allington L., Cannone C., </a:t>
            </a:r>
            <a:r>
              <a:rPr lang="en-GB" sz="800" dirty="0" err="1">
                <a:solidFill>
                  <a:schemeClr val="bg1"/>
                </a:solidFill>
                <a:latin typeface="Open Sans"/>
                <a:ea typeface="+mn-lt"/>
                <a:cs typeface="+mn-lt"/>
              </a:rPr>
              <a:t>Hoseinpoori </a:t>
            </a:r>
            <a:r>
              <a:rPr lang="en-GB" sz="800" dirty="0">
                <a:solidFill>
                  <a:schemeClr val="bg1"/>
                </a:solidFill>
                <a:latin typeface="Open Sans"/>
                <a:ea typeface="+mn-lt"/>
                <a:cs typeface="+mn-lt"/>
              </a:rPr>
              <a:t>P., Kell A., Taibi E., Fernandez C. </a:t>
            </a:r>
            <a:endParaRPr lang="en-US" sz="800" dirty="0">
              <a:solidFill>
                <a:schemeClr val="bg1"/>
              </a:solidFill>
              <a:latin typeface="Open Sans"/>
              <a:ea typeface="+mn-lt"/>
              <a:cs typeface="+mn-lt"/>
            </a:endParaRPr>
          </a:p>
          <a:p>
            <a:pPr algn="ctr"/>
            <a:r>
              <a:rPr lang="en-GB" sz="800" dirty="0">
                <a:solidFill>
                  <a:schemeClr val="bg1"/>
                </a:solidFill>
                <a:latin typeface="Open Sans"/>
                <a:ea typeface="+mn-lt"/>
                <a:cs typeface="+mn-lt"/>
              </a:rPr>
              <a:t>Hawkes A., Howells M., 2021. Cours 1 : Modélisation de l'énergie et de la flexibilité. Version 1.0. [présentation en ligne]. Programme de croissance compatible avec le climat et Agence internationale pour les énergies renouvelables.</a:t>
            </a:r>
            <a:endParaRPr lang="en-US" sz="800" dirty="0">
              <a:solidFill>
                <a:schemeClr val="bg1"/>
              </a:solidFill>
              <a:latin typeface="Open Sans"/>
              <a:cs typeface="Calibri" panose="020F0502020204030204"/>
            </a:endParaRPr>
          </a:p>
          <a:p>
            <a:pPr algn="ctr"/>
            <a:endParaRPr lang="en-GB" sz="800">
              <a:solidFill>
                <a:schemeClr val="bg1"/>
              </a:solidFill>
              <a:latin typeface="Open Sans"/>
              <a:cs typeface="Calibri"/>
            </a:endParaRPr>
          </a:p>
        </p:txBody>
      </p:sp>
      <p:sp>
        <p:nvSpPr>
          <p:cNvPr id="5" name="TextBox 4">
            <a:extLst>
              <a:ext uri="{FF2B5EF4-FFF2-40B4-BE49-F238E27FC236}">
                <a16:creationId xmlns:a16="http://schemas.microsoft.com/office/drawing/2014/main" id="{B6F9771B-81C2-CF43-9E5A-47EAAB957C51}"/>
              </a:ext>
            </a:extLst>
          </p:cNvPr>
          <p:cNvSpPr txBox="1"/>
          <p:nvPr/>
        </p:nvSpPr>
        <p:spPr>
          <a:xfrm>
            <a:off x="9919335" y="5936897"/>
            <a:ext cx="1866900" cy="58477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US" sz="800">
                <a:solidFill>
                  <a:schemeClr val="bg1"/>
                </a:solidFill>
                <a:latin typeface="Open Sans "/>
              </a:rPr>
              <a:t>Cours de la GCC (cela vous amènera </a:t>
            </a:r>
            <a:br>
              <a:rPr lang="en-US" sz="800">
                <a:solidFill>
                  <a:schemeClr val="bg1"/>
                </a:solidFill>
                <a:latin typeface="Open Sans "/>
              </a:rPr>
            </a:br>
            <a:r>
              <a:rPr lang="en-US" sz="800">
                <a:solidFill>
                  <a:schemeClr val="bg1"/>
                </a:solidFill>
                <a:latin typeface="Open Sans "/>
              </a:rPr>
              <a:t>au lien du site web http://www.ClimateCompatibleGrowth.com/teachingmaterials)</a:t>
            </a:r>
            <a:endParaRPr lang="en-GB" sz="800">
              <a:solidFill>
                <a:schemeClr val="bg1"/>
              </a:solidFill>
              <a:latin typeface="Open Sans "/>
              <a:ea typeface="+mn-lt"/>
              <a:cs typeface="+mn-lt"/>
            </a:endParaRPr>
          </a:p>
        </p:txBody>
      </p:sp>
    </p:spTree>
    <p:extLst>
      <p:ext uri="{BB962C8B-B14F-4D97-AF65-F5344CB8AC3E}">
        <p14:creationId xmlns:p14="http://schemas.microsoft.com/office/powerpoint/2010/main" val="1599250645"/>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253999" y="1400021"/>
            <a:ext cx="7607856"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1.1.1 Pourquoi planifier un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système</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énergétique</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253999" y="0"/>
            <a:ext cx="9220654"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 Pourquoi la planification énergétique </a:t>
            </a:r>
            <a:r>
              <a:rPr lang="en-GB" sz="4400" dirty="0" err="1">
                <a:latin typeface="Open Sans"/>
                <a:ea typeface="Open Sans" panose="020B0606030504020204" pitchFamily="34" charset="0"/>
                <a:cs typeface="Open Sans" panose="020B0606030504020204" pitchFamily="34" charset="0"/>
                <a:sym typeface="Bodoni SvtyTwo ITC TT-Book"/>
              </a:rPr>
              <a:t>est-elle</a:t>
            </a:r>
            <a:r>
              <a:rPr lang="en-GB" sz="4400" dirty="0">
                <a:latin typeface="Open Sans"/>
                <a:ea typeface="Open Sans" panose="020B0606030504020204" pitchFamily="34" charset="0"/>
                <a:cs typeface="Open Sans" panose="020B0606030504020204" pitchFamily="34" charset="0"/>
                <a:sym typeface="Bodoni SvtyTwo ITC TT-Book"/>
              </a:rPr>
              <a:t> </a:t>
            </a:r>
            <a:r>
              <a:rPr lang="en-GB" sz="4400" dirty="0" err="1">
                <a:latin typeface="Open Sans"/>
                <a:ea typeface="Open Sans" panose="020B0606030504020204" pitchFamily="34" charset="0"/>
                <a:cs typeface="Open Sans" panose="020B0606030504020204" pitchFamily="34" charset="0"/>
                <a:sym typeface="Bodoni SvtyTwo ITC TT-Book"/>
              </a:rPr>
              <a:t>importante</a:t>
            </a:r>
            <a:r>
              <a:rPr lang="en-GB" sz="4400" dirty="0">
                <a:latin typeface="Open Sans"/>
                <a:ea typeface="Open Sans" panose="020B0606030504020204" pitchFamily="34" charset="0"/>
                <a:cs typeface="Open Sans" panose="020B0606030504020204" pitchFamily="34" charset="0"/>
                <a:sym typeface="Bodoni SvtyTwo ITC TT-Book"/>
              </a:rPr>
              <a:t>?  </a:t>
            </a:r>
            <a:endParaRPr lang="en-US" dirty="0">
              <a:cs typeface="Calibri Light" panose="020F0302020204030204"/>
            </a:endParaRPr>
          </a:p>
        </p:txBody>
      </p:sp>
      <p:sp>
        <p:nvSpPr>
          <p:cNvPr id="4" name="Content Placeholder 3">
            <a:extLst>
              <a:ext uri="{FF2B5EF4-FFF2-40B4-BE49-F238E27FC236}">
                <a16:creationId xmlns:a16="http://schemas.microsoft.com/office/drawing/2014/main" id="{98BE334F-20CF-4A9E-8AEB-F99372136F6A}"/>
              </a:ext>
            </a:extLst>
          </p:cNvPr>
          <p:cNvSpPr>
            <a:spLocks noGrp="1"/>
          </p:cNvSpPr>
          <p:nvPr>
            <p:ph idx="1"/>
          </p:nvPr>
        </p:nvSpPr>
        <p:spPr>
          <a:xfrm>
            <a:off x="147484" y="1905946"/>
            <a:ext cx="6299351" cy="4361498"/>
          </a:xfrm>
        </p:spPr>
        <p:txBody>
          <a:bodyPr vert="horz" lIns="91440" tIns="45720" rIns="91440" bIns="45720" rtlCol="0" anchor="t">
            <a:normAutofit lnSpcReduction="10000"/>
          </a:bodyPr>
          <a:lstStyle/>
          <a:p>
            <a:r>
              <a:rPr lang="en-GB" sz="2000" dirty="0">
                <a:latin typeface="Open Sans"/>
                <a:ea typeface="Open Sans" panose="020B0606030504020204" pitchFamily="34" charset="0"/>
                <a:cs typeface="Open Sans" panose="020B0606030504020204" pitchFamily="34" charset="0"/>
              </a:rPr>
              <a:t>Comment assurer l'accès à l'énergie pour </a:t>
            </a:r>
            <a:r>
              <a:rPr lang="en-GB" sz="2000" dirty="0" err="1">
                <a:latin typeface="Open Sans"/>
                <a:ea typeface="Open Sans" panose="020B0606030504020204" pitchFamily="34" charset="0"/>
                <a:cs typeface="Open Sans" panose="020B0606030504020204" pitchFamily="34" charset="0"/>
              </a:rPr>
              <a:t>toutes</a:t>
            </a:r>
            <a:r>
              <a:rPr lang="en-GB" sz="2000" dirty="0">
                <a:latin typeface="Open Sans"/>
                <a:ea typeface="Open Sans" panose="020B0606030504020204" pitchFamily="34" charset="0"/>
                <a:cs typeface="Open Sans" panose="020B0606030504020204" pitchFamily="34" charset="0"/>
              </a:rPr>
              <a:t> et </a:t>
            </a:r>
            <a:r>
              <a:rPr lang="en-GB" sz="2000" dirty="0" err="1">
                <a:latin typeface="Open Sans"/>
                <a:ea typeface="Open Sans" panose="020B0606030504020204" pitchFamily="34" charset="0"/>
                <a:cs typeface="Open Sans" panose="020B0606030504020204" pitchFamily="34" charset="0"/>
              </a:rPr>
              <a:t>tous</a:t>
            </a:r>
            <a:r>
              <a:rPr lang="en-GB" sz="2000" dirty="0">
                <a:latin typeface="Open Sans"/>
                <a:ea typeface="Open Sans" panose="020B0606030504020204" pitchFamily="34" charset="0"/>
                <a:cs typeface="Open Sans" panose="020B0606030504020204" pitchFamily="34" charset="0"/>
              </a:rPr>
              <a:t> en évitant les écueils du passé ?</a:t>
            </a:r>
          </a:p>
          <a:p>
            <a:r>
              <a:rPr lang="en-GB" sz="2000" dirty="0">
                <a:latin typeface="Open Sans"/>
                <a:ea typeface="Open Sans" panose="020B0606030504020204" pitchFamily="34" charset="0"/>
                <a:cs typeface="Open Sans" panose="020B0606030504020204" pitchFamily="34" charset="0"/>
              </a:rPr>
              <a:t>Une transformation fondamentale des systèmes énergétiques est nécessaire.</a:t>
            </a:r>
          </a:p>
          <a:p>
            <a:r>
              <a:rPr lang="en-GB" sz="2000" dirty="0">
                <a:latin typeface="Open Sans"/>
                <a:ea typeface="Open Sans" panose="020B0606030504020204" pitchFamily="34" charset="0"/>
                <a:cs typeface="Open Sans" panose="020B0606030504020204" pitchFamily="34" charset="0"/>
              </a:rPr>
              <a:t>Les systèmes énergétiques modernes sont très complexes et à forte intensité de capital.</a:t>
            </a:r>
          </a:p>
          <a:p>
            <a:r>
              <a:rPr lang="en-GB" sz="2000" dirty="0">
                <a:latin typeface="Open Sans"/>
                <a:ea typeface="Open Sans" panose="020B0606030504020204" pitchFamily="34" charset="0"/>
                <a:cs typeface="Open Sans" panose="020B0606030504020204" pitchFamily="34" charset="0"/>
              </a:rPr>
              <a:t>Des analyses et une planification complètes et systématiques sont nécessaires pour éviter des </a:t>
            </a:r>
            <a:r>
              <a:rPr lang="en-GB" sz="2000" dirty="0" err="1">
                <a:latin typeface="Open Sans"/>
                <a:ea typeface="Open Sans" panose="020B0606030504020204" pitchFamily="34" charset="0"/>
                <a:cs typeface="Open Sans" panose="020B0606030504020204" pitchFamily="34" charset="0"/>
              </a:rPr>
              <a:t>mesures</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provisoires</a:t>
            </a:r>
            <a:r>
              <a:rPr lang="en-GB" sz="2000" dirty="0">
                <a:latin typeface="Open Sans"/>
                <a:ea typeface="Open Sans" panose="020B0606030504020204" pitchFamily="34" charset="0"/>
                <a:cs typeface="Open Sans" panose="020B0606030504020204" pitchFamily="34" charset="0"/>
              </a:rPr>
              <a:t> coûteuses et un "verrouillage" à long terme.</a:t>
            </a:r>
          </a:p>
          <a:p>
            <a:r>
              <a:rPr lang="en-GB" sz="2000" dirty="0">
                <a:latin typeface="Open Sans"/>
                <a:ea typeface="Open Sans" panose="020B0606030504020204" pitchFamily="34" charset="0"/>
                <a:cs typeface="Open Sans" panose="020B0606030504020204" pitchFamily="34" charset="0"/>
              </a:rPr>
              <a:t>Dans de nombreux cas, les pressions à court </a:t>
            </a:r>
            <a:r>
              <a:rPr lang="en-GB" sz="2000" dirty="0" err="1">
                <a:latin typeface="Open Sans"/>
                <a:ea typeface="Open Sans" panose="020B0606030504020204" pitchFamily="34" charset="0"/>
                <a:cs typeface="Open Sans" panose="020B0606030504020204" pitchFamily="34" charset="0"/>
              </a:rPr>
              <a:t>terme</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menant</a:t>
            </a:r>
            <a:r>
              <a:rPr lang="en-GB" sz="2000" dirty="0">
                <a:latin typeface="Open Sans"/>
                <a:ea typeface="Open Sans" panose="020B0606030504020204" pitchFamily="34" charset="0"/>
                <a:cs typeface="Open Sans" panose="020B0606030504020204" pitchFamily="34" charset="0"/>
              </a:rPr>
              <a:t> à des actions </a:t>
            </a:r>
            <a:r>
              <a:rPr lang="en-GB" sz="2000" dirty="0" err="1">
                <a:latin typeface="Open Sans"/>
                <a:ea typeface="Open Sans" panose="020B0606030504020204" pitchFamily="34" charset="0"/>
                <a:cs typeface="Open Sans" panose="020B0606030504020204" pitchFamily="34" charset="0"/>
              </a:rPr>
              <a:t>immédiates</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ont</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priorité</a:t>
            </a:r>
            <a:r>
              <a:rPr lang="en-GB" sz="2000" dirty="0">
                <a:latin typeface="Open Sans"/>
                <a:ea typeface="Open Sans" panose="020B0606030504020204" pitchFamily="34" charset="0"/>
                <a:cs typeface="Open Sans" panose="020B0606030504020204" pitchFamily="34" charset="0"/>
              </a:rPr>
              <a:t> sur les considérations à long </a:t>
            </a:r>
            <a:r>
              <a:rPr lang="en-GB" sz="2000" dirty="0" err="1">
                <a:latin typeface="Open Sans"/>
                <a:ea typeface="Open Sans" panose="020B0606030504020204" pitchFamily="34" charset="0"/>
                <a:cs typeface="Open Sans" panose="020B0606030504020204" pitchFamily="34" charset="0"/>
              </a:rPr>
              <a:t>terme</a:t>
            </a:r>
            <a:r>
              <a:rPr lang="en-GB" sz="2000" dirty="0">
                <a:latin typeface="Open Sans"/>
                <a:ea typeface="Open Sans" panose="020B0606030504020204" pitchFamily="34" charset="0"/>
                <a:cs typeface="Open Sans" panose="020B0606030504020204" pitchFamily="34" charset="0"/>
              </a:rPr>
              <a:t> qui </a:t>
            </a:r>
            <a:r>
              <a:rPr lang="en-GB" sz="2000" dirty="0" err="1">
                <a:latin typeface="Open Sans"/>
                <a:ea typeface="Open Sans" panose="020B0606030504020204" pitchFamily="34" charset="0"/>
                <a:cs typeface="Open Sans" panose="020B0606030504020204" pitchFamily="34" charset="0"/>
              </a:rPr>
              <a:t>favorisent</a:t>
            </a:r>
            <a:r>
              <a:rPr lang="en-GB" sz="2000" dirty="0">
                <a:latin typeface="Open Sans"/>
                <a:ea typeface="Open Sans" panose="020B0606030504020204" pitchFamily="34" charset="0"/>
                <a:cs typeface="Open Sans" panose="020B0606030504020204" pitchFamily="34" charset="0"/>
              </a:rPr>
              <a:t> le </a:t>
            </a:r>
            <a:r>
              <a:rPr lang="en-GB" sz="2000" dirty="0" err="1">
                <a:latin typeface="Open Sans"/>
                <a:ea typeface="Open Sans" panose="020B0606030504020204" pitchFamily="34" charset="0"/>
                <a:cs typeface="Open Sans" panose="020B0606030504020204" pitchFamily="34" charset="0"/>
              </a:rPr>
              <a:t>développement</a:t>
            </a:r>
            <a:r>
              <a:rPr lang="en-GB" sz="2000" dirty="0">
                <a:latin typeface="Open Sans"/>
                <a:ea typeface="Open Sans" panose="020B0606030504020204" pitchFamily="34" charset="0"/>
                <a:cs typeface="Open Sans" panose="020B0606030504020204" pitchFamily="34" charset="0"/>
              </a:rPr>
              <a:t> durable.</a:t>
            </a:r>
          </a:p>
          <a:p>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E10770C9-A395-C14D-8E47-F5D346584456}"/>
              </a:ext>
            </a:extLst>
          </p:cNvPr>
          <p:cNvPicPr>
            <a:picLocks noChangeAspect="1"/>
          </p:cNvPicPr>
          <p:nvPr/>
        </p:nvPicPr>
        <p:blipFill>
          <a:blip r:embed="rId4"/>
          <a:stretch>
            <a:fillRect/>
          </a:stretch>
        </p:blipFill>
        <p:spPr>
          <a:xfrm>
            <a:off x="6596743" y="2223526"/>
            <a:ext cx="5031837" cy="2830408"/>
          </a:xfrm>
          <a:prstGeom prst="rect">
            <a:avLst/>
          </a:prstGeom>
        </p:spPr>
      </p:pic>
      <p:sp>
        <p:nvSpPr>
          <p:cNvPr id="12" name="TextBox 11">
            <a:extLst>
              <a:ext uri="{FF2B5EF4-FFF2-40B4-BE49-F238E27FC236}">
                <a16:creationId xmlns:a16="http://schemas.microsoft.com/office/drawing/2014/main" id="{6E3B38D3-F381-6241-BDAC-66BC8B5F698F}"/>
              </a:ext>
            </a:extLst>
          </p:cNvPr>
          <p:cNvSpPr txBox="1"/>
          <p:nvPr/>
        </p:nvSpPr>
        <p:spPr>
          <a:xfrm>
            <a:off x="474130" y="6021223"/>
            <a:ext cx="28230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solidFill>
                  <a:srgbClr val="1D1C1D"/>
                </a:solidFill>
                <a:latin typeface="Open Sans"/>
              </a:rPr>
              <a:t>Source : </a:t>
            </a:r>
            <a:r>
              <a:rPr lang="en-US" sz="1000" dirty="0">
                <a:solidFill>
                  <a:srgbClr val="1D1C1D"/>
                </a:solidFill>
                <a:latin typeface="Open Sans"/>
              </a:rPr>
              <a:t>(Banque mondiale 2017)</a:t>
            </a:r>
            <a:endParaRPr lang="en-US" sz="1000" dirty="0">
              <a:latin typeface="Open Sans"/>
            </a:endParaRPr>
          </a:p>
        </p:txBody>
      </p:sp>
      <p:sp>
        <p:nvSpPr>
          <p:cNvPr id="10" name="TextBox 9">
            <a:extLst>
              <a:ext uri="{FF2B5EF4-FFF2-40B4-BE49-F238E27FC236}">
                <a16:creationId xmlns:a16="http://schemas.microsoft.com/office/drawing/2014/main" id="{42B50DA6-6CC8-4585-A74E-FF9199B9B03B}"/>
              </a:ext>
            </a:extLst>
          </p:cNvPr>
          <p:cNvSpPr txBox="1"/>
          <p:nvPr/>
        </p:nvSpPr>
        <p:spPr>
          <a:xfrm>
            <a:off x="10008147" y="5056980"/>
            <a:ext cx="28230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1D1C1D"/>
                </a:solidFill>
                <a:latin typeface="Open Sans"/>
              </a:rPr>
              <a:t>(</a:t>
            </a:r>
            <a:r>
              <a:rPr lang="en-US" sz="1000" err="1">
                <a:solidFill>
                  <a:srgbClr val="1D1C1D"/>
                </a:solidFill>
                <a:latin typeface="Open Sans"/>
              </a:rPr>
              <a:t>DavidRockDesign</a:t>
            </a:r>
            <a:r>
              <a:rPr lang="en-US" sz="1000">
                <a:solidFill>
                  <a:srgbClr val="1D1C1D"/>
                </a:solidFill>
                <a:latin typeface="Open Sans"/>
              </a:rPr>
              <a:t>, </a:t>
            </a:r>
            <a:r>
              <a:rPr lang="en-US" sz="1000">
                <a:solidFill>
                  <a:srgbClr val="1D1C1D"/>
                </a:solidFill>
                <a:latin typeface="Open Sans"/>
                <a:hlinkClick r:id="rId5"/>
              </a:rPr>
              <a:t>image</a:t>
            </a:r>
            <a:r>
              <a:rPr lang="en-US" sz="1000">
                <a:solidFill>
                  <a:srgbClr val="1D1C1D"/>
                </a:solidFill>
                <a:latin typeface="Open Sans"/>
              </a:rPr>
              <a:t>)</a:t>
            </a:r>
            <a:endParaRPr lang="en-US" sz="1000">
              <a:latin typeface="Open Sans"/>
            </a:endParaRPr>
          </a:p>
        </p:txBody>
      </p:sp>
    </p:spTree>
    <p:extLst>
      <p:ext uri="{BB962C8B-B14F-4D97-AF65-F5344CB8AC3E}">
        <p14:creationId xmlns:p14="http://schemas.microsoft.com/office/powerpoint/2010/main" val="348628638"/>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1A6FC7C2-CCA9-470D-AF59-C536F4780FC9}"/>
              </a:ext>
            </a:extLst>
          </p:cNvPr>
          <p:cNvSpPr/>
          <p:nvPr/>
        </p:nvSpPr>
        <p:spPr>
          <a:xfrm>
            <a:off x="110159" y="1330028"/>
            <a:ext cx="7126075"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1.1.2. Importance de la planification énergétique </a:t>
            </a:r>
          </a:p>
        </p:txBody>
      </p:sp>
      <p:sp>
        <p:nvSpPr>
          <p:cNvPr id="9" name="Content Placeholder 8">
            <a:extLst>
              <a:ext uri="{FF2B5EF4-FFF2-40B4-BE49-F238E27FC236}">
                <a16:creationId xmlns:a16="http://schemas.microsoft.com/office/drawing/2014/main" id="{FA56B976-E206-4EE6-997F-E4C01FE8CFDC}"/>
              </a:ext>
            </a:extLst>
          </p:cNvPr>
          <p:cNvSpPr>
            <a:spLocks noGrp="1"/>
          </p:cNvSpPr>
          <p:nvPr>
            <p:ph idx="1"/>
          </p:nvPr>
        </p:nvSpPr>
        <p:spPr>
          <a:xfrm>
            <a:off x="103586" y="1684744"/>
            <a:ext cx="5992413" cy="4376012"/>
          </a:xfrm>
        </p:spPr>
        <p:txBody>
          <a:bodyPr vert="horz" lIns="91440" tIns="45720" rIns="91440" bIns="45720" rtlCol="0" anchor="t">
            <a:normAutofit lnSpcReduction="10000"/>
          </a:bodyPr>
          <a:lstStyle/>
          <a:p>
            <a:r>
              <a:rPr lang="en-GB" sz="2000" dirty="0">
                <a:latin typeface="Open Sans"/>
                <a:ea typeface="Open Sans" panose="020B0606030504020204" pitchFamily="34" charset="0"/>
                <a:cs typeface="Open Sans" panose="020B0606030504020204" pitchFamily="34" charset="0"/>
              </a:rPr>
              <a:t>La planification énergétique globale est d'autant plus </a:t>
            </a:r>
            <a:r>
              <a:rPr lang="en-GB" sz="2000" dirty="0" err="1">
                <a:latin typeface="Open Sans"/>
                <a:ea typeface="Open Sans" panose="020B0606030504020204" pitchFamily="34" charset="0"/>
                <a:cs typeface="Open Sans" panose="020B0606030504020204" pitchFamily="34" charset="0"/>
              </a:rPr>
              <a:t>complexe</a:t>
            </a:r>
            <a:r>
              <a:rPr lang="en-GB" sz="2000" dirty="0">
                <a:latin typeface="Open Sans"/>
                <a:ea typeface="Open Sans" panose="020B0606030504020204" pitchFamily="34" charset="0"/>
                <a:cs typeface="Open Sans" panose="020B0606030504020204" pitchFamily="34" charset="0"/>
              </a:rPr>
              <a:t> que </a:t>
            </a:r>
            <a:r>
              <a:rPr lang="en-GB" sz="2000" dirty="0" err="1">
                <a:latin typeface="Open Sans"/>
                <a:ea typeface="Open Sans" panose="020B0606030504020204" pitchFamily="34" charset="0"/>
                <a:cs typeface="Open Sans" panose="020B0606030504020204" pitchFamily="34" charset="0"/>
              </a:rPr>
              <a:t>tous</a:t>
            </a:r>
            <a:r>
              <a:rPr lang="en-GB" sz="2000" dirty="0">
                <a:latin typeface="Open Sans"/>
                <a:ea typeface="Open Sans" panose="020B0606030504020204" pitchFamily="34" charset="0"/>
                <a:cs typeface="Open Sans" panose="020B0606030504020204" pitchFamily="34" charset="0"/>
              </a:rPr>
              <a:t> les </a:t>
            </a:r>
            <a:r>
              <a:rPr lang="en-GB" sz="2000" dirty="0" err="1">
                <a:latin typeface="Open Sans"/>
                <a:ea typeface="Open Sans" panose="020B0606030504020204" pitchFamily="34" charset="0"/>
                <a:cs typeface="Open Sans" panose="020B0606030504020204" pitchFamily="34" charset="0"/>
              </a:rPr>
              <a:t>systèmes</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énergétiques</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possèdent</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leurs</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particularités</a:t>
            </a:r>
            <a:r>
              <a:rPr lang="en-GB" sz="2000" dirty="0">
                <a:latin typeface="Open Sans"/>
                <a:ea typeface="Open Sans" panose="020B0606030504020204" pitchFamily="34" charset="0"/>
                <a:cs typeface="Open Sans" panose="020B0606030504020204" pitchFamily="34" charset="0"/>
              </a:rPr>
              <a:t>.</a:t>
            </a:r>
          </a:p>
          <a:p>
            <a:r>
              <a:rPr lang="en-GB" sz="2000" dirty="0">
                <a:latin typeface="Open Sans"/>
                <a:ea typeface="Open Sans" panose="020B0606030504020204" pitchFamily="34" charset="0"/>
                <a:cs typeface="Open Sans" panose="020B0606030504020204" pitchFamily="34" charset="0"/>
              </a:rPr>
              <a:t>Dans les pays </a:t>
            </a:r>
            <a:r>
              <a:rPr lang="en-GB" sz="2000" dirty="0" err="1">
                <a:latin typeface="Open Sans"/>
                <a:ea typeface="Open Sans" panose="020B0606030504020204" pitchFamily="34" charset="0"/>
                <a:cs typeface="Open Sans" panose="020B0606030504020204" pitchFamily="34" charset="0"/>
              </a:rPr>
              <a:t>en</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voie</a:t>
            </a:r>
            <a:r>
              <a:rPr lang="en-GB" sz="2000" dirty="0">
                <a:latin typeface="Open Sans"/>
                <a:ea typeface="Open Sans" panose="020B0606030504020204" pitchFamily="34" charset="0"/>
                <a:cs typeface="Open Sans" panose="020B0606030504020204" pitchFamily="34" charset="0"/>
              </a:rPr>
              <a:t> de développement, l'accès à des services énergétiques abordables est important pour lutter contre la </a:t>
            </a:r>
            <a:r>
              <a:rPr lang="en-GB" sz="2000" dirty="0" err="1">
                <a:latin typeface="Open Sans"/>
                <a:ea typeface="Open Sans" panose="020B0606030504020204" pitchFamily="34" charset="0"/>
                <a:cs typeface="Open Sans" panose="020B0606030504020204" pitchFamily="34" charset="0"/>
              </a:rPr>
              <a:t>pauvreté</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énergétique</a:t>
            </a:r>
            <a:r>
              <a:rPr lang="en-GB" sz="2000" dirty="0">
                <a:latin typeface="Open Sans"/>
                <a:ea typeface="Open Sans" panose="020B0606030504020204" pitchFamily="34" charset="0"/>
                <a:cs typeface="Open Sans" panose="020B0606030504020204" pitchFamily="34" charset="0"/>
              </a:rPr>
              <a:t>.</a:t>
            </a:r>
          </a:p>
          <a:p>
            <a:r>
              <a:rPr lang="en-GB" sz="2000" dirty="0">
                <a:latin typeface="Open Sans"/>
                <a:ea typeface="Open Sans" panose="020B0606030504020204" pitchFamily="34" charset="0"/>
                <a:cs typeface="Open Sans" panose="020B0606030504020204" pitchFamily="34" charset="0"/>
              </a:rPr>
              <a:t>Dans les pays développés, il est difficile de remplacer les équipements vieillissants.</a:t>
            </a:r>
          </a:p>
          <a:p>
            <a:r>
              <a:rPr lang="en-GB" sz="2000" dirty="0">
                <a:latin typeface="Open Sans"/>
                <a:ea typeface="Open Sans" panose="020B0606030504020204" pitchFamily="34" charset="0"/>
                <a:cs typeface="Open Sans" panose="020B0606030504020204" pitchFamily="34" charset="0"/>
              </a:rPr>
              <a:t>Les décisions d'investissement </a:t>
            </a:r>
            <a:r>
              <a:rPr lang="en-GB" sz="2000" dirty="0" err="1">
                <a:latin typeface="Open Sans"/>
                <a:ea typeface="Open Sans" panose="020B0606030504020204" pitchFamily="34" charset="0"/>
                <a:cs typeface="Open Sans" panose="020B0606030504020204" pitchFamily="34" charset="0"/>
              </a:rPr>
              <a:t>sont</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influencées</a:t>
            </a:r>
            <a:r>
              <a:rPr lang="en-GB" sz="2000" dirty="0">
                <a:latin typeface="Open Sans"/>
                <a:ea typeface="Open Sans" panose="020B0606030504020204" pitchFamily="34" charset="0"/>
                <a:cs typeface="Open Sans" panose="020B0606030504020204" pitchFamily="34" charset="0"/>
              </a:rPr>
              <a:t> par l'incertitude de la demande.</a:t>
            </a:r>
          </a:p>
          <a:p>
            <a:r>
              <a:rPr lang="en-GB" sz="2000" dirty="0">
                <a:latin typeface="Open Sans"/>
                <a:ea typeface="Open Sans" panose="020B0606030504020204" pitchFamily="34" charset="0"/>
                <a:cs typeface="Open Sans" panose="020B0606030504020204" pitchFamily="34" charset="0"/>
              </a:rPr>
              <a:t>Des marchés de l'énergie compétitifs et dominés par le secteur privé reposent sur des politiques publiques claires et cohérentes en matière d'énergie et d'environnement.</a:t>
            </a:r>
          </a:p>
        </p:txBody>
      </p:sp>
      <p:sp>
        <p:nvSpPr>
          <p:cNvPr id="11" name="Title 10">
            <a:extLst>
              <a:ext uri="{FF2B5EF4-FFF2-40B4-BE49-F238E27FC236}">
                <a16:creationId xmlns:a16="http://schemas.microsoft.com/office/drawing/2014/main" id="{5B7C5B01-9340-445D-A5F4-99D141931BFD}"/>
              </a:ext>
            </a:extLst>
          </p:cNvPr>
          <p:cNvSpPr txBox="1">
            <a:spLocks/>
          </p:cNvSpPr>
          <p:nvPr/>
        </p:nvSpPr>
        <p:spPr>
          <a:xfrm>
            <a:off x="110159" y="-46725"/>
            <a:ext cx="10194047"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 Pourquoi la planification énergétique </a:t>
            </a:r>
            <a:r>
              <a:rPr lang="en-GB" sz="4400" dirty="0" err="1">
                <a:latin typeface="Open Sans"/>
                <a:ea typeface="Open Sans" panose="020B0606030504020204" pitchFamily="34" charset="0"/>
                <a:cs typeface="Open Sans" panose="020B0606030504020204" pitchFamily="34" charset="0"/>
                <a:sym typeface="Bodoni SvtyTwo ITC TT-Book"/>
              </a:rPr>
              <a:t>est-elle</a:t>
            </a:r>
            <a:r>
              <a:rPr lang="en-GB" sz="4400" dirty="0">
                <a:latin typeface="Open Sans"/>
                <a:ea typeface="Open Sans" panose="020B0606030504020204" pitchFamily="34" charset="0"/>
                <a:cs typeface="Open Sans" panose="020B0606030504020204" pitchFamily="34" charset="0"/>
                <a:sym typeface="Bodoni SvtyTwo ITC TT-Book"/>
              </a:rPr>
              <a:t> </a:t>
            </a:r>
            <a:r>
              <a:rPr lang="en-GB" sz="4400" dirty="0" err="1">
                <a:latin typeface="Open Sans"/>
                <a:ea typeface="Open Sans" panose="020B0606030504020204" pitchFamily="34" charset="0"/>
                <a:cs typeface="Open Sans" panose="020B0606030504020204" pitchFamily="34" charset="0"/>
                <a:sym typeface="Bodoni SvtyTwo ITC TT-Book"/>
              </a:rPr>
              <a:t>importante</a:t>
            </a:r>
            <a:r>
              <a:rPr lang="en-GB" sz="4400" dirty="0">
                <a:latin typeface="Open Sans"/>
                <a:ea typeface="Open Sans" panose="020B0606030504020204" pitchFamily="34" charset="0"/>
                <a:cs typeface="Open Sans" panose="020B0606030504020204" pitchFamily="34" charset="0"/>
                <a:sym typeface="Bodoni SvtyTwo ITC TT-Book"/>
              </a:rPr>
              <a:t>?  </a:t>
            </a:r>
            <a:endParaRPr lang="en-US" dirty="0">
              <a:cs typeface="Calibri Light" panose="020F0302020204030204"/>
            </a:endParaRPr>
          </a:p>
        </p:txBody>
      </p:sp>
      <p:pic>
        <p:nvPicPr>
          <p:cNvPr id="7" name="Picture 6" descr="A picture containing sky, outdoor, smoke, factory&#10;&#10;Description automatically generated">
            <a:extLst>
              <a:ext uri="{FF2B5EF4-FFF2-40B4-BE49-F238E27FC236}">
                <a16:creationId xmlns:a16="http://schemas.microsoft.com/office/drawing/2014/main" id="{A216963B-A605-D440-96F6-848ACD6F485A}"/>
              </a:ext>
            </a:extLst>
          </p:cNvPr>
          <p:cNvPicPr>
            <a:picLocks noChangeAspect="1"/>
          </p:cNvPicPr>
          <p:nvPr/>
        </p:nvPicPr>
        <p:blipFill>
          <a:blip r:embed="rId4"/>
          <a:stretch>
            <a:fillRect/>
          </a:stretch>
        </p:blipFill>
        <p:spPr>
          <a:xfrm>
            <a:off x="6486525" y="1611445"/>
            <a:ext cx="5080000" cy="3810000"/>
          </a:xfrm>
          <a:prstGeom prst="rect">
            <a:avLst/>
          </a:prstGeom>
        </p:spPr>
      </p:pic>
      <p:sp>
        <p:nvSpPr>
          <p:cNvPr id="3" name="TextBox 2">
            <a:extLst>
              <a:ext uri="{FF2B5EF4-FFF2-40B4-BE49-F238E27FC236}">
                <a16:creationId xmlns:a16="http://schemas.microsoft.com/office/drawing/2014/main" id="{AAE458DF-C703-489C-8CBE-5834D6066037}"/>
              </a:ext>
            </a:extLst>
          </p:cNvPr>
          <p:cNvSpPr txBox="1"/>
          <p:nvPr/>
        </p:nvSpPr>
        <p:spPr>
          <a:xfrm>
            <a:off x="9375543" y="5416414"/>
            <a:ext cx="28230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1D1C1D"/>
                </a:solidFill>
                <a:latin typeface="Open Sans"/>
              </a:rPr>
              <a:t> (Donavon R.S, Earth Justice, </a:t>
            </a:r>
            <a:r>
              <a:rPr lang="en-US" sz="1000">
                <a:solidFill>
                  <a:srgbClr val="1D1C1D"/>
                </a:solidFill>
                <a:latin typeface="Open Sans"/>
                <a:hlinkClick r:id="rId5"/>
              </a:rPr>
              <a:t>image</a:t>
            </a:r>
            <a:r>
              <a:rPr lang="en-US" sz="1000">
                <a:solidFill>
                  <a:srgbClr val="1D1C1D"/>
                </a:solidFill>
                <a:latin typeface="Open Sans"/>
              </a:rPr>
              <a:t>)</a:t>
            </a:r>
            <a:endParaRPr lang="en-US" sz="1000">
              <a:latin typeface="Open Sans"/>
            </a:endParaRPr>
          </a:p>
        </p:txBody>
      </p:sp>
      <p:sp>
        <p:nvSpPr>
          <p:cNvPr id="13" name="TextBox 12">
            <a:extLst>
              <a:ext uri="{FF2B5EF4-FFF2-40B4-BE49-F238E27FC236}">
                <a16:creationId xmlns:a16="http://schemas.microsoft.com/office/drawing/2014/main" id="{9006C9FA-5A52-4BA5-9B29-D14A7B9ADD2C}"/>
              </a:ext>
            </a:extLst>
          </p:cNvPr>
          <p:cNvSpPr txBox="1"/>
          <p:nvPr/>
        </p:nvSpPr>
        <p:spPr>
          <a:xfrm>
            <a:off x="921657" y="6135282"/>
            <a:ext cx="28230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solidFill>
                  <a:srgbClr val="1D1C1D"/>
                </a:solidFill>
                <a:latin typeface="Open Sans"/>
              </a:rPr>
              <a:t>Source : </a:t>
            </a:r>
            <a:r>
              <a:rPr lang="en-US" sz="1000" dirty="0">
                <a:solidFill>
                  <a:srgbClr val="1D1C1D"/>
                </a:solidFill>
                <a:latin typeface="Open Sans"/>
              </a:rPr>
              <a:t>(Banque mondiale 2017)</a:t>
            </a:r>
            <a:endParaRPr lang="en-US" sz="1000" dirty="0">
              <a:latin typeface="Open Sans"/>
            </a:endParaRPr>
          </a:p>
        </p:txBody>
      </p:sp>
    </p:spTree>
    <p:extLst>
      <p:ext uri="{BB962C8B-B14F-4D97-AF65-F5344CB8AC3E}">
        <p14:creationId xmlns:p14="http://schemas.microsoft.com/office/powerpoint/2010/main" val="2708744156"/>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A63B7A96-ECCB-46C0-8C20-BFD1C7DDC1F2}"/>
              </a:ext>
            </a:extLst>
          </p:cNvPr>
          <p:cNvSpPr/>
          <p:nvPr/>
        </p:nvSpPr>
        <p:spPr>
          <a:xfrm>
            <a:off x="242231" y="1390816"/>
            <a:ext cx="680161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1.1.3 Qu'est-ce que la planification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énergétique</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a:t>
            </a:r>
          </a:p>
        </p:txBody>
      </p:sp>
      <p:sp>
        <p:nvSpPr>
          <p:cNvPr id="9" name="Content Placeholder 8">
            <a:extLst>
              <a:ext uri="{FF2B5EF4-FFF2-40B4-BE49-F238E27FC236}">
                <a16:creationId xmlns:a16="http://schemas.microsoft.com/office/drawing/2014/main" id="{394F9C01-2CEF-4295-AA5A-920099C86191}"/>
              </a:ext>
            </a:extLst>
          </p:cNvPr>
          <p:cNvSpPr>
            <a:spLocks noGrp="1"/>
          </p:cNvSpPr>
          <p:nvPr>
            <p:ph idx="1"/>
          </p:nvPr>
        </p:nvSpPr>
        <p:spPr>
          <a:xfrm>
            <a:off x="219284" y="1790926"/>
            <a:ext cx="6847506" cy="4660061"/>
          </a:xfrm>
        </p:spPr>
        <p:txBody>
          <a:bodyPr vert="horz" lIns="91440" tIns="45720" rIns="91440" bIns="45720" rtlCol="0" anchor="t">
            <a:normAutofit lnSpcReduction="10000"/>
          </a:bodyPr>
          <a:lstStyle/>
          <a:p>
            <a:r>
              <a:rPr lang="en-GB" sz="2000" dirty="0">
                <a:latin typeface="Open Sans"/>
                <a:ea typeface="Open Sans" panose="020B0606030504020204" pitchFamily="34" charset="0"/>
                <a:cs typeface="Open Sans" panose="020B0606030504020204" pitchFamily="34" charset="0"/>
              </a:rPr>
              <a:t>La planification </a:t>
            </a:r>
            <a:r>
              <a:rPr lang="en-GB" sz="2000" dirty="0" err="1">
                <a:latin typeface="Open Sans"/>
                <a:ea typeface="Open Sans" panose="020B0606030504020204" pitchFamily="34" charset="0"/>
                <a:cs typeface="Open Sans" panose="020B0606030504020204" pitchFamily="34" charset="0"/>
              </a:rPr>
              <a:t>énergétique</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consiste</a:t>
            </a:r>
            <a:r>
              <a:rPr lang="en-GB" sz="2000" dirty="0">
                <a:latin typeface="Open Sans"/>
                <a:ea typeface="Open Sans" panose="020B0606030504020204" pitchFamily="34" charset="0"/>
                <a:cs typeface="Open Sans" panose="020B0606030504020204" pitchFamily="34" charset="0"/>
              </a:rPr>
              <a:t> à </a:t>
            </a:r>
            <a:r>
              <a:rPr lang="en-GB" sz="2000" dirty="0" err="1">
                <a:latin typeface="Open Sans"/>
                <a:ea typeface="Open Sans" panose="020B0606030504020204" pitchFamily="34" charset="0"/>
                <a:cs typeface="Open Sans" panose="020B0606030504020204" pitchFamily="34" charset="0"/>
              </a:rPr>
              <a:t>évaluer</a:t>
            </a:r>
            <a:r>
              <a:rPr lang="en-GB" sz="2000" dirty="0">
                <a:latin typeface="Open Sans"/>
                <a:ea typeface="Open Sans" panose="020B0606030504020204" pitchFamily="34" charset="0"/>
                <a:cs typeface="Open Sans" panose="020B0606030504020204" pitchFamily="34" charset="0"/>
              </a:rPr>
              <a:t> la </a:t>
            </a:r>
            <a:r>
              <a:rPr lang="en-GB" sz="2000" dirty="0" err="1">
                <a:latin typeface="Open Sans"/>
                <a:ea typeface="Open Sans" panose="020B0606030504020204" pitchFamily="34" charset="0"/>
                <a:cs typeface="Open Sans" panose="020B0606030504020204" pitchFamily="34" charset="0"/>
              </a:rPr>
              <a:t>capacité</a:t>
            </a:r>
            <a:r>
              <a:rPr lang="en-GB" sz="2000" dirty="0">
                <a:latin typeface="Open Sans"/>
                <a:ea typeface="Open Sans" panose="020B0606030504020204" pitchFamily="34" charset="0"/>
                <a:cs typeface="Open Sans" panose="020B0606030504020204" pitchFamily="34" charset="0"/>
              </a:rPr>
              <a:t> d'un </a:t>
            </a:r>
            <a:r>
              <a:rPr lang="en-GB" sz="2000" dirty="0" err="1">
                <a:latin typeface="Open Sans"/>
                <a:ea typeface="Open Sans" panose="020B0606030504020204" pitchFamily="34" charset="0"/>
                <a:cs typeface="Open Sans" panose="020B0606030504020204" pitchFamily="34" charset="0"/>
              </a:rPr>
              <a:t>système</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régional</a:t>
            </a:r>
            <a:r>
              <a:rPr lang="en-GB" sz="2000" dirty="0">
                <a:latin typeface="Open Sans"/>
                <a:ea typeface="Open Sans" panose="020B0606030504020204" pitchFamily="34" charset="0"/>
                <a:cs typeface="Open Sans" panose="020B0606030504020204" pitchFamily="34" charset="0"/>
              </a:rPr>
              <a:t> à </a:t>
            </a:r>
            <a:r>
              <a:rPr lang="en-GB" sz="2000" dirty="0" err="1">
                <a:latin typeface="Open Sans"/>
                <a:ea typeface="Open Sans" panose="020B0606030504020204" pitchFamily="34" charset="0"/>
                <a:cs typeface="Open Sans" panose="020B0606030504020204" pitchFamily="34" charset="0"/>
              </a:rPr>
              <a:t>fournir</a:t>
            </a:r>
            <a:r>
              <a:rPr lang="en-GB" sz="2000" dirty="0">
                <a:latin typeface="Open Sans"/>
                <a:ea typeface="Open Sans" panose="020B0606030504020204" pitchFamily="34" charset="0"/>
                <a:cs typeface="Open Sans" panose="020B0606030504020204" pitchFamily="34" charset="0"/>
              </a:rPr>
              <a:t> des services </a:t>
            </a:r>
            <a:r>
              <a:rPr lang="en-GB" sz="2000" dirty="0" err="1">
                <a:latin typeface="Open Sans"/>
                <a:ea typeface="Open Sans" panose="020B0606030504020204" pitchFamily="34" charset="0"/>
                <a:cs typeface="Open Sans" panose="020B0606030504020204" pitchFamily="34" charset="0"/>
              </a:rPr>
              <a:t>énergétiques</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fiables</a:t>
            </a:r>
            <a:r>
              <a:rPr lang="en-GB" sz="2000" dirty="0">
                <a:latin typeface="Open Sans"/>
                <a:ea typeface="Open Sans" panose="020B0606030504020204" pitchFamily="34" charset="0"/>
                <a:cs typeface="Open Sans" panose="020B0606030504020204" pitchFamily="34" charset="0"/>
              </a:rPr>
              <a:t> dans des </a:t>
            </a:r>
            <a:r>
              <a:rPr lang="en-GB" sz="2000" b="1" dirty="0">
                <a:latin typeface="Open Sans"/>
                <a:ea typeface="Open Sans" panose="020B0606030504020204" pitchFamily="34" charset="0"/>
                <a:cs typeface="Open Sans" panose="020B0606030504020204" pitchFamily="34" charset="0"/>
              </a:rPr>
              <a:t>conditions </a:t>
            </a:r>
            <a:r>
              <a:rPr lang="en-GB" sz="2000" b="1" dirty="0" err="1">
                <a:latin typeface="Open Sans"/>
                <a:ea typeface="Open Sans" panose="020B0606030504020204" pitchFamily="34" charset="0"/>
                <a:cs typeface="Open Sans" panose="020B0606030504020204" pitchFamily="34" charset="0"/>
              </a:rPr>
              <a:t>en</a:t>
            </a:r>
            <a:r>
              <a:rPr lang="en-GB" sz="2000" b="1" dirty="0">
                <a:latin typeface="Open Sans"/>
                <a:ea typeface="Open Sans" panose="020B0606030504020204" pitchFamily="34" charset="0"/>
                <a:cs typeface="Open Sans" panose="020B0606030504020204" pitchFamily="34" charset="0"/>
              </a:rPr>
              <a:t> </a:t>
            </a:r>
            <a:r>
              <a:rPr lang="en-GB" sz="2000" b="1" dirty="0" err="1">
                <a:latin typeface="Open Sans"/>
                <a:ea typeface="Open Sans" panose="020B0606030504020204" pitchFamily="34" charset="0"/>
                <a:cs typeface="Open Sans" panose="020B0606030504020204" pitchFamily="34" charset="0"/>
              </a:rPr>
              <a:t>constante</a:t>
            </a:r>
            <a:r>
              <a:rPr lang="en-GB" sz="2000" b="1" dirty="0">
                <a:latin typeface="Open Sans"/>
                <a:ea typeface="Open Sans" panose="020B0606030504020204" pitchFamily="34" charset="0"/>
                <a:cs typeface="Open Sans" panose="020B0606030504020204" pitchFamily="34" charset="0"/>
              </a:rPr>
              <a:t> </a:t>
            </a:r>
            <a:r>
              <a:rPr lang="en-GB" sz="2000" b="1" dirty="0" err="1">
                <a:latin typeface="Open Sans"/>
                <a:ea typeface="Open Sans" panose="020B0606030504020204" pitchFamily="34" charset="0"/>
                <a:cs typeface="Open Sans" panose="020B0606030504020204" pitchFamily="34" charset="0"/>
              </a:rPr>
              <a:t>évolution</a:t>
            </a:r>
            <a:r>
              <a:rPr lang="en-GB" sz="2000" b="1" dirty="0">
                <a:latin typeface="Open Sans"/>
                <a:ea typeface="Open Sans" panose="020B0606030504020204" pitchFamily="34" charset="0"/>
                <a:cs typeface="Open Sans" panose="020B0606030504020204" pitchFamily="34" charset="0"/>
              </a:rPr>
              <a:t>.</a:t>
            </a:r>
          </a:p>
          <a:p>
            <a:r>
              <a:rPr lang="en-GB" sz="2000" dirty="0" err="1">
                <a:latin typeface="Open Sans"/>
                <a:ea typeface="Open Sans" panose="020B0606030504020204" pitchFamily="34" charset="0"/>
                <a:cs typeface="Open Sans" panose="020B0606030504020204" pitchFamily="34" charset="0"/>
              </a:rPr>
              <a:t>Méthodes</a:t>
            </a:r>
            <a:r>
              <a:rPr lang="en-GB" sz="2000" dirty="0">
                <a:latin typeface="Open Sans"/>
                <a:ea typeface="Open Sans" panose="020B0606030504020204" pitchFamily="34" charset="0"/>
                <a:cs typeface="Open Sans" panose="020B0606030504020204" pitchFamily="34" charset="0"/>
              </a:rPr>
              <a:t> et </a:t>
            </a:r>
            <a:r>
              <a:rPr lang="en-GB" sz="2000" dirty="0" err="1">
                <a:latin typeface="Open Sans"/>
                <a:ea typeface="Open Sans" panose="020B0606030504020204" pitchFamily="34" charset="0"/>
                <a:cs typeface="Open Sans" panose="020B0606030504020204" pitchFamily="34" charset="0"/>
              </a:rPr>
              <a:t>outils</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analytiques</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avancés</a:t>
            </a:r>
            <a:r>
              <a:rPr lang="en-GB" sz="2000" dirty="0">
                <a:latin typeface="Open Sans"/>
                <a:ea typeface="Open Sans" panose="020B0606030504020204" pitchFamily="34" charset="0"/>
                <a:cs typeface="Open Sans" panose="020B0606030504020204" pitchFamily="34" charset="0"/>
              </a:rPr>
              <a:t> pour prendre de </a:t>
            </a:r>
            <a:r>
              <a:rPr lang="en-GB" sz="2000" dirty="0" err="1">
                <a:latin typeface="Open Sans"/>
                <a:ea typeface="Open Sans" panose="020B0606030504020204" pitchFamily="34" charset="0"/>
                <a:cs typeface="Open Sans" panose="020B0606030504020204" pitchFamily="34" charset="0"/>
              </a:rPr>
              <a:t>meilleures</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décisions</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lors</a:t>
            </a:r>
            <a:r>
              <a:rPr lang="en-GB" sz="2000" dirty="0">
                <a:latin typeface="Open Sans"/>
                <a:ea typeface="Open Sans" panose="020B0606030504020204" pitchFamily="34" charset="0"/>
                <a:cs typeface="Open Sans" panose="020B0606030504020204" pitchFamily="34" charset="0"/>
              </a:rPr>
              <a:t> de situations complexes.</a:t>
            </a:r>
          </a:p>
          <a:p>
            <a:r>
              <a:rPr lang="en-GB" sz="2000" b="1" dirty="0" err="1">
                <a:latin typeface="Open Sans"/>
                <a:ea typeface="Open Sans" panose="020B0606030504020204" pitchFamily="34" charset="0"/>
                <a:cs typeface="Open Sans" panose="020B0606030504020204" pitchFamily="34" charset="0"/>
              </a:rPr>
              <a:t>Identifie</a:t>
            </a:r>
            <a:r>
              <a:rPr lang="en-GB" sz="2000" b="1" dirty="0">
                <a:latin typeface="Open Sans"/>
                <a:ea typeface="Open Sans" panose="020B0606030504020204" pitchFamily="34" charset="0"/>
                <a:cs typeface="Open Sans" panose="020B0606030504020204" pitchFamily="34" charset="0"/>
              </a:rPr>
              <a:t> la manière la plus rentable de </a:t>
            </a:r>
            <a:r>
              <a:rPr lang="en-GB" sz="2000" b="1" dirty="0" err="1">
                <a:latin typeface="Open Sans"/>
                <a:ea typeface="Open Sans" panose="020B0606030504020204" pitchFamily="34" charset="0"/>
                <a:cs typeface="Open Sans" panose="020B0606030504020204" pitchFamily="34" charset="0"/>
              </a:rPr>
              <a:t>fournir</a:t>
            </a:r>
            <a:r>
              <a:rPr lang="en-GB" sz="2000" b="1" dirty="0">
                <a:latin typeface="Open Sans"/>
                <a:ea typeface="Open Sans" panose="020B0606030504020204" pitchFamily="34" charset="0"/>
                <a:cs typeface="Open Sans" panose="020B0606030504020204" pitchFamily="34" charset="0"/>
              </a:rPr>
              <a:t> de </a:t>
            </a:r>
            <a:r>
              <a:rPr lang="en-GB" sz="2000" b="1" dirty="0" err="1">
                <a:latin typeface="Open Sans"/>
                <a:ea typeface="Open Sans" panose="020B0606030504020204" pitchFamily="34" charset="0"/>
                <a:cs typeface="Open Sans" panose="020B0606030504020204" pitchFamily="34" charset="0"/>
              </a:rPr>
              <a:t>l'énergie</a:t>
            </a:r>
            <a:r>
              <a:rPr lang="en-GB" sz="2000" b="1" dirty="0">
                <a:latin typeface="Open Sans"/>
                <a:ea typeface="Open Sans" panose="020B0606030504020204" pitchFamily="34" charset="0"/>
                <a:cs typeface="Open Sans" panose="020B0606030504020204" pitchFamily="34" charset="0"/>
              </a:rPr>
              <a:t> au </a:t>
            </a:r>
            <a:r>
              <a:rPr lang="en-GB" sz="2000" b="1" dirty="0" err="1">
                <a:latin typeface="Open Sans"/>
                <a:ea typeface="Open Sans" panose="020B0606030504020204" pitchFamily="34" charset="0"/>
                <a:cs typeface="Open Sans" panose="020B0606030504020204" pitchFamily="34" charset="0"/>
              </a:rPr>
              <a:t>consommateur</a:t>
            </a:r>
            <a:r>
              <a:rPr lang="en-GB" sz="2000" b="1" dirty="0">
                <a:latin typeface="Open Sans"/>
                <a:ea typeface="Open Sans" panose="020B0606030504020204" pitchFamily="34" charset="0"/>
                <a:cs typeface="Open Sans" panose="020B0606030504020204" pitchFamily="34" charset="0"/>
              </a:rPr>
              <a:t>.</a:t>
            </a:r>
          </a:p>
          <a:p>
            <a:r>
              <a:rPr lang="en-GB" sz="2000" dirty="0">
                <a:latin typeface="Open Sans"/>
                <a:ea typeface="Open Sans" panose="020B0606030504020204" pitchFamily="34" charset="0"/>
                <a:cs typeface="Open Sans" panose="020B0606030504020204" pitchFamily="34" charset="0"/>
              </a:rPr>
              <a:t>Les </a:t>
            </a:r>
            <a:r>
              <a:rPr lang="en-GB" sz="2000" dirty="0" err="1">
                <a:latin typeface="Open Sans"/>
                <a:ea typeface="Open Sans" panose="020B0606030504020204" pitchFamily="34" charset="0"/>
                <a:cs typeface="Open Sans" panose="020B0606030504020204" pitchFamily="34" charset="0"/>
              </a:rPr>
              <a:t>principaux</a:t>
            </a:r>
            <a:r>
              <a:rPr lang="en-GB" sz="2000" dirty="0">
                <a:latin typeface="Open Sans"/>
                <a:ea typeface="Open Sans" panose="020B0606030504020204" pitchFamily="34" charset="0"/>
                <a:cs typeface="Open Sans" panose="020B0606030504020204" pitchFamily="34" charset="0"/>
              </a:rPr>
              <a:t> obstacles </a:t>
            </a:r>
            <a:r>
              <a:rPr lang="en-GB" sz="2000" dirty="0" err="1">
                <a:latin typeface="Open Sans"/>
                <a:ea typeface="Open Sans" panose="020B0606030504020204" pitchFamily="34" charset="0"/>
                <a:cs typeface="Open Sans" panose="020B0606030504020204" pitchFamily="34" charset="0"/>
              </a:rPr>
              <a:t>sont</a:t>
            </a:r>
            <a:r>
              <a:rPr lang="en-GB" sz="2000" dirty="0">
                <a:latin typeface="Open Sans"/>
                <a:ea typeface="Open Sans" panose="020B0606030504020204" pitchFamily="34" charset="0"/>
                <a:cs typeface="Open Sans" panose="020B0606030504020204" pitchFamily="34" charset="0"/>
              </a:rPr>
              <a:t> le manque de </a:t>
            </a:r>
            <a:r>
              <a:rPr lang="en-GB" sz="2000" dirty="0" err="1">
                <a:latin typeface="Open Sans"/>
                <a:ea typeface="Open Sans" panose="020B0606030504020204" pitchFamily="34" charset="0"/>
                <a:cs typeface="Open Sans" panose="020B0606030504020204" pitchFamily="34" charset="0"/>
              </a:rPr>
              <a:t>données</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adéquates</a:t>
            </a:r>
            <a:r>
              <a:rPr lang="en-GB" sz="2000" dirty="0">
                <a:latin typeface="Open Sans"/>
                <a:ea typeface="Open Sans" panose="020B0606030504020204" pitchFamily="34" charset="0"/>
                <a:cs typeface="Open Sans" panose="020B0606030504020204" pitchFamily="34" charset="0"/>
              </a:rPr>
              <a:t> et la </a:t>
            </a:r>
            <a:r>
              <a:rPr lang="en-GB" sz="2000" dirty="0" err="1">
                <a:latin typeface="Open Sans"/>
                <a:ea typeface="Open Sans" panose="020B0606030504020204" pitchFamily="34" charset="0"/>
                <a:cs typeface="Open Sans" panose="020B0606030504020204" pitchFamily="34" charset="0"/>
              </a:rPr>
              <a:t>pénurie</a:t>
            </a:r>
            <a:r>
              <a:rPr lang="en-GB" sz="2000" dirty="0">
                <a:latin typeface="Open Sans"/>
                <a:ea typeface="Open Sans" panose="020B0606030504020204" pitchFamily="34" charset="0"/>
                <a:cs typeface="Open Sans" panose="020B0606030504020204" pitchFamily="34" charset="0"/>
              </a:rPr>
              <a:t> de </a:t>
            </a:r>
            <a:r>
              <a:rPr lang="en-GB" sz="2000" dirty="0" err="1">
                <a:latin typeface="Open Sans"/>
                <a:ea typeface="Open Sans" panose="020B0606030504020204" pitchFamily="34" charset="0"/>
                <a:cs typeface="Open Sans" panose="020B0606030504020204" pitchFamily="34" charset="0"/>
              </a:rPr>
              <a:t>ressources</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humaines</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qualifiées</a:t>
            </a:r>
            <a:r>
              <a:rPr lang="en-GB" sz="2000" dirty="0">
                <a:latin typeface="Open Sans"/>
                <a:ea typeface="Open Sans" panose="020B0606030504020204" pitchFamily="34" charset="0"/>
                <a:cs typeface="Open Sans" panose="020B0606030504020204" pitchFamily="34" charset="0"/>
              </a:rPr>
              <a:t>.</a:t>
            </a:r>
          </a:p>
          <a:p>
            <a:r>
              <a:rPr lang="en-GB" sz="2000" dirty="0">
                <a:latin typeface="Open Sans"/>
                <a:ea typeface="Open Sans" panose="020B0606030504020204" pitchFamily="34" charset="0"/>
                <a:cs typeface="Open Sans" panose="020B0606030504020204" pitchFamily="34" charset="0"/>
              </a:rPr>
              <a:t>Les </a:t>
            </a:r>
            <a:r>
              <a:rPr lang="en-GB" sz="2000" dirty="0" err="1">
                <a:latin typeface="Open Sans"/>
                <a:ea typeface="Open Sans" panose="020B0606030504020204" pitchFamily="34" charset="0"/>
                <a:cs typeface="Open Sans" panose="020B0606030504020204" pitchFamily="34" charset="0"/>
              </a:rPr>
              <a:t>décisions</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d'investissement</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sont</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souvent</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fondées</a:t>
            </a:r>
            <a:r>
              <a:rPr lang="en-GB" sz="2000" dirty="0">
                <a:latin typeface="Open Sans"/>
                <a:ea typeface="Open Sans" panose="020B0606030504020204" pitchFamily="34" charset="0"/>
                <a:cs typeface="Open Sans" panose="020B0606030504020204" pitchFamily="34" charset="0"/>
              </a:rPr>
              <a:t> sur des </a:t>
            </a:r>
            <a:r>
              <a:rPr lang="en-GB" sz="2000" dirty="0" err="1">
                <a:latin typeface="Open Sans"/>
                <a:ea typeface="Open Sans" panose="020B0606030504020204" pitchFamily="34" charset="0"/>
                <a:cs typeface="Open Sans" panose="020B0606030504020204" pitchFamily="34" charset="0"/>
              </a:rPr>
              <a:t>objectifs</a:t>
            </a:r>
            <a:r>
              <a:rPr lang="en-GB" sz="2000" dirty="0">
                <a:latin typeface="Open Sans"/>
                <a:ea typeface="Open Sans" panose="020B0606030504020204" pitchFamily="34" charset="0"/>
                <a:cs typeface="Open Sans" panose="020B0606030504020204" pitchFamily="34" charset="0"/>
              </a:rPr>
              <a:t> politiques mal </a:t>
            </a:r>
            <a:r>
              <a:rPr lang="en-GB" sz="2000" dirty="0" err="1">
                <a:latin typeface="Open Sans"/>
                <a:ea typeface="Open Sans" panose="020B0606030504020204" pitchFamily="34" charset="0"/>
                <a:cs typeface="Open Sans" panose="020B0606030504020204" pitchFamily="34" charset="0"/>
              </a:rPr>
              <a:t>informés</a:t>
            </a:r>
            <a:r>
              <a:rPr lang="en-GB" sz="2000" dirty="0">
                <a:latin typeface="Open Sans"/>
                <a:ea typeface="Open Sans" panose="020B0606030504020204" pitchFamily="34" charset="0"/>
                <a:cs typeface="Open Sans" panose="020B0606030504020204" pitchFamily="34" charset="0"/>
              </a:rPr>
              <a:t> et sur le </a:t>
            </a:r>
            <a:r>
              <a:rPr lang="en-GB" sz="2000" dirty="0" err="1">
                <a:latin typeface="Open Sans"/>
                <a:ea typeface="Open Sans" panose="020B0606030504020204" pitchFamily="34" charset="0"/>
                <a:cs typeface="Open Sans" panose="020B0606030504020204" pitchFamily="34" charset="0"/>
              </a:rPr>
              <a:t>besoin</a:t>
            </a:r>
            <a:r>
              <a:rPr lang="en-GB" sz="2000" dirty="0">
                <a:latin typeface="Open Sans"/>
                <a:ea typeface="Open Sans" panose="020B0606030504020204" pitchFamily="34" charset="0"/>
                <a:cs typeface="Open Sans" panose="020B0606030504020204" pitchFamily="34" charset="0"/>
              </a:rPr>
              <a:t> de </a:t>
            </a:r>
            <a:r>
              <a:rPr lang="en-GB" sz="2000" dirty="0" err="1">
                <a:latin typeface="Open Sans"/>
                <a:ea typeface="Open Sans" panose="020B0606030504020204" pitchFamily="34" charset="0"/>
                <a:cs typeface="Open Sans" panose="020B0606030504020204" pitchFamily="34" charset="0"/>
              </a:rPr>
              <a:t>mettre</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en</a:t>
            </a:r>
            <a:r>
              <a:rPr lang="en-GB" sz="2000" dirty="0">
                <a:latin typeface="Open Sans"/>
                <a:ea typeface="Open Sans" panose="020B0606030504020204" pitchFamily="34" charset="0"/>
                <a:cs typeface="Open Sans" panose="020B0606030504020204" pitchFamily="34" charset="0"/>
              </a:rPr>
              <a:t> oeuvre des </a:t>
            </a:r>
            <a:r>
              <a:rPr lang="en-GB" sz="2000" dirty="0" err="1">
                <a:latin typeface="Open Sans"/>
                <a:ea typeface="Open Sans" panose="020B0606030504020204" pitchFamily="34" charset="0"/>
                <a:cs typeface="Open Sans" panose="020B0606030504020204" pitchFamily="34" charset="0"/>
              </a:rPr>
              <a:t>mesures</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provisoires</a:t>
            </a:r>
            <a:r>
              <a:rPr lang="en-GB" sz="2000" dirty="0">
                <a:latin typeface="Open Sans"/>
                <a:ea typeface="Open Sans" panose="020B0606030504020204" pitchFamily="34" charset="0"/>
                <a:cs typeface="Open Sans" panose="020B0606030504020204" pitchFamily="34" charset="0"/>
              </a:rPr>
              <a:t> ad hoc.</a:t>
            </a:r>
          </a:p>
        </p:txBody>
      </p:sp>
      <p:sp>
        <p:nvSpPr>
          <p:cNvPr id="11" name="Title 10">
            <a:extLst>
              <a:ext uri="{FF2B5EF4-FFF2-40B4-BE49-F238E27FC236}">
                <a16:creationId xmlns:a16="http://schemas.microsoft.com/office/drawing/2014/main" id="{E94F0A86-4BC4-459F-A7E0-2C61643DBCAF}"/>
              </a:ext>
            </a:extLst>
          </p:cNvPr>
          <p:cNvSpPr txBox="1">
            <a:spLocks/>
          </p:cNvSpPr>
          <p:nvPr/>
        </p:nvSpPr>
        <p:spPr>
          <a:xfrm>
            <a:off x="219283" y="58447"/>
            <a:ext cx="11186135"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 Pourquoi la planification énergétique </a:t>
            </a:r>
            <a:r>
              <a:rPr lang="en-GB" sz="4400" dirty="0" err="1">
                <a:latin typeface="Open Sans"/>
                <a:ea typeface="Open Sans" panose="020B0606030504020204" pitchFamily="34" charset="0"/>
                <a:cs typeface="Open Sans" panose="020B0606030504020204" pitchFamily="34" charset="0"/>
                <a:sym typeface="Bodoni SvtyTwo ITC TT-Book"/>
              </a:rPr>
              <a:t>est-elle</a:t>
            </a:r>
            <a:r>
              <a:rPr lang="en-GB" sz="4400" dirty="0">
                <a:latin typeface="Open Sans"/>
                <a:ea typeface="Open Sans" panose="020B0606030504020204" pitchFamily="34" charset="0"/>
                <a:cs typeface="Open Sans" panose="020B0606030504020204" pitchFamily="34" charset="0"/>
                <a:sym typeface="Bodoni SvtyTwo ITC TT-Book"/>
              </a:rPr>
              <a:t> </a:t>
            </a:r>
            <a:r>
              <a:rPr lang="en-GB" sz="4400" dirty="0" err="1">
                <a:latin typeface="Open Sans"/>
                <a:ea typeface="Open Sans" panose="020B0606030504020204" pitchFamily="34" charset="0"/>
                <a:cs typeface="Open Sans" panose="020B0606030504020204" pitchFamily="34" charset="0"/>
                <a:sym typeface="Bodoni SvtyTwo ITC TT-Book"/>
              </a:rPr>
              <a:t>importante</a:t>
            </a:r>
            <a:r>
              <a:rPr lang="en-GB" sz="4400" dirty="0">
                <a:latin typeface="Open Sans"/>
                <a:ea typeface="Open Sans" panose="020B0606030504020204" pitchFamily="34" charset="0"/>
                <a:cs typeface="Open Sans" panose="020B0606030504020204" pitchFamily="34" charset="0"/>
                <a:sym typeface="Bodoni SvtyTwo ITC TT-Book"/>
              </a:rPr>
              <a:t>?  </a:t>
            </a:r>
            <a:endParaRPr lang="en-US" dirty="0">
              <a:cs typeface="Calibri Light" panose="020F0302020204030204"/>
            </a:endParaRPr>
          </a:p>
        </p:txBody>
      </p:sp>
      <p:pic>
        <p:nvPicPr>
          <p:cNvPr id="7" name="Picture 6" descr="Graphical user interface, application&#10;&#10;Description automatically generated">
            <a:extLst>
              <a:ext uri="{FF2B5EF4-FFF2-40B4-BE49-F238E27FC236}">
                <a16:creationId xmlns:a16="http://schemas.microsoft.com/office/drawing/2014/main" id="{0C9134D0-F7CD-D047-A6F0-B811C5383A82}"/>
              </a:ext>
            </a:extLst>
          </p:cNvPr>
          <p:cNvPicPr>
            <a:picLocks noChangeAspect="1"/>
          </p:cNvPicPr>
          <p:nvPr/>
        </p:nvPicPr>
        <p:blipFill>
          <a:blip r:embed="rId4"/>
          <a:stretch>
            <a:fillRect/>
          </a:stretch>
        </p:blipFill>
        <p:spPr>
          <a:xfrm>
            <a:off x="7327095" y="1885765"/>
            <a:ext cx="3946783" cy="3906143"/>
          </a:xfrm>
          <a:prstGeom prst="rect">
            <a:avLst/>
          </a:prstGeom>
        </p:spPr>
      </p:pic>
      <p:sp>
        <p:nvSpPr>
          <p:cNvPr id="4" name="TextBox 3">
            <a:extLst>
              <a:ext uri="{FF2B5EF4-FFF2-40B4-BE49-F238E27FC236}">
                <a16:creationId xmlns:a16="http://schemas.microsoft.com/office/drawing/2014/main" id="{AD3E4085-2239-4F53-8772-DA576786BC48}"/>
              </a:ext>
            </a:extLst>
          </p:cNvPr>
          <p:cNvSpPr txBox="1"/>
          <p:nvPr/>
        </p:nvSpPr>
        <p:spPr>
          <a:xfrm>
            <a:off x="10036902" y="5790225"/>
            <a:ext cx="28230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1D1C1D"/>
                </a:solidFill>
                <a:latin typeface="Open Sans"/>
              </a:rPr>
              <a:t>(</a:t>
            </a:r>
            <a:r>
              <a:rPr lang="en-US" sz="1000" err="1">
                <a:solidFill>
                  <a:srgbClr val="1D1C1D"/>
                </a:solidFill>
                <a:latin typeface="Open Sans"/>
              </a:rPr>
              <a:t>Rexazin</a:t>
            </a:r>
            <a:r>
              <a:rPr lang="en-US" sz="1000">
                <a:solidFill>
                  <a:srgbClr val="1D1C1D"/>
                </a:solidFill>
                <a:latin typeface="Open Sans"/>
              </a:rPr>
              <a:t>, M., </a:t>
            </a:r>
            <a:r>
              <a:rPr lang="en-US" sz="1000">
                <a:solidFill>
                  <a:srgbClr val="1D1C1D"/>
                </a:solidFill>
                <a:latin typeface="Open Sans"/>
                <a:hlinkClick r:id="rId5"/>
              </a:rPr>
              <a:t>image</a:t>
            </a:r>
            <a:r>
              <a:rPr lang="en-US" sz="1000">
                <a:solidFill>
                  <a:srgbClr val="1D1C1D"/>
                </a:solidFill>
                <a:latin typeface="Open Sans"/>
              </a:rPr>
              <a:t>)</a:t>
            </a:r>
            <a:endParaRPr lang="en-US" sz="1000">
              <a:latin typeface="Open Sans"/>
            </a:endParaRPr>
          </a:p>
        </p:txBody>
      </p:sp>
      <p:sp>
        <p:nvSpPr>
          <p:cNvPr id="13" name="TextBox 12">
            <a:extLst>
              <a:ext uri="{FF2B5EF4-FFF2-40B4-BE49-F238E27FC236}">
                <a16:creationId xmlns:a16="http://schemas.microsoft.com/office/drawing/2014/main" id="{D8AAB52A-6BAA-47AC-AE67-1830DEA90161}"/>
              </a:ext>
            </a:extLst>
          </p:cNvPr>
          <p:cNvSpPr txBox="1"/>
          <p:nvPr/>
        </p:nvSpPr>
        <p:spPr>
          <a:xfrm>
            <a:off x="921657" y="6135282"/>
            <a:ext cx="28230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solidFill>
                  <a:srgbClr val="1D1C1D"/>
                </a:solidFill>
                <a:latin typeface="Open Sans"/>
              </a:rPr>
              <a:t>Source : </a:t>
            </a:r>
            <a:r>
              <a:rPr lang="en-US" sz="1000" dirty="0">
                <a:solidFill>
                  <a:srgbClr val="1D1C1D"/>
                </a:solidFill>
                <a:latin typeface="Open Sans"/>
              </a:rPr>
              <a:t>(Banque mondiale 2017)</a:t>
            </a:r>
            <a:endParaRPr lang="en-US" sz="1000" dirty="0">
              <a:latin typeface="Open Sans"/>
            </a:endParaRPr>
          </a:p>
        </p:txBody>
      </p:sp>
    </p:spTree>
    <p:extLst>
      <p:ext uri="{BB962C8B-B14F-4D97-AF65-F5344CB8AC3E}">
        <p14:creationId xmlns:p14="http://schemas.microsoft.com/office/powerpoint/2010/main" val="3278782939"/>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pic>
        <p:nvPicPr>
          <p:cNvPr id="7" name="Picture 6" descr="A plant growing from a pile of coins&#10;&#10;Description automatically generated with medium confidence">
            <a:extLst>
              <a:ext uri="{FF2B5EF4-FFF2-40B4-BE49-F238E27FC236}">
                <a16:creationId xmlns:a16="http://schemas.microsoft.com/office/drawing/2014/main" id="{A44B94B3-B916-6F42-9721-100DE00E2937}"/>
              </a:ext>
            </a:extLst>
          </p:cNvPr>
          <p:cNvPicPr>
            <a:picLocks noChangeAspect="1"/>
          </p:cNvPicPr>
          <p:nvPr/>
        </p:nvPicPr>
        <p:blipFill>
          <a:blip r:embed="rId4"/>
          <a:stretch>
            <a:fillRect/>
          </a:stretch>
        </p:blipFill>
        <p:spPr>
          <a:xfrm>
            <a:off x="6515100" y="2097882"/>
            <a:ext cx="5080000" cy="2921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1E5CB060-C008-4424-93CC-4448E5F712D1}"/>
              </a:ext>
            </a:extLst>
          </p:cNvPr>
          <p:cNvSpPr/>
          <p:nvPr/>
        </p:nvSpPr>
        <p:spPr>
          <a:xfrm>
            <a:off x="139657" y="1361692"/>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1.1.4 Agir sur la planification énergétique</a:t>
            </a:r>
          </a:p>
        </p:txBody>
      </p:sp>
      <p:sp>
        <p:nvSpPr>
          <p:cNvPr id="9" name="Content Placeholder 8">
            <a:extLst>
              <a:ext uri="{FF2B5EF4-FFF2-40B4-BE49-F238E27FC236}">
                <a16:creationId xmlns:a16="http://schemas.microsoft.com/office/drawing/2014/main" id="{AF0A42F6-1895-4D6C-9459-6C32A26391DB}"/>
              </a:ext>
            </a:extLst>
          </p:cNvPr>
          <p:cNvSpPr>
            <a:spLocks noGrp="1"/>
          </p:cNvSpPr>
          <p:nvPr>
            <p:ph idx="1"/>
          </p:nvPr>
        </p:nvSpPr>
        <p:spPr>
          <a:xfrm>
            <a:off x="139656" y="1833955"/>
            <a:ext cx="6477453" cy="4229173"/>
          </a:xfrm>
        </p:spPr>
        <p:txBody>
          <a:bodyPr vert="horz" lIns="91440" tIns="45720" rIns="91440" bIns="45720" rtlCol="0" anchor="t">
            <a:normAutofit lnSpcReduction="10000"/>
          </a:bodyPr>
          <a:lstStyle/>
          <a:p>
            <a:r>
              <a:rPr lang="en-GB" sz="2000" dirty="0">
                <a:latin typeface="Open Sans"/>
                <a:ea typeface="Open Sans" panose="020B0606030504020204" pitchFamily="34" charset="0"/>
                <a:cs typeface="Open Sans" panose="020B0606030504020204" pitchFamily="34" charset="0"/>
              </a:rPr>
              <a:t>La planification énergétique n'est pas une fin en soi.</a:t>
            </a:r>
          </a:p>
          <a:p>
            <a:r>
              <a:rPr lang="en-GB" sz="2000" dirty="0">
                <a:latin typeface="Open Sans"/>
                <a:ea typeface="Open Sans" panose="020B0606030504020204" pitchFamily="34" charset="0"/>
                <a:cs typeface="Open Sans" panose="020B0606030504020204" pitchFamily="34" charset="0"/>
              </a:rPr>
              <a:t>La planification sans la mise en œuvre est une utilisation inefficace des ressources.</a:t>
            </a:r>
          </a:p>
          <a:p>
            <a:r>
              <a:rPr lang="en-GB" sz="2000" dirty="0">
                <a:latin typeface="Open Sans"/>
                <a:ea typeface="Open Sans" panose="020B0606030504020204" pitchFamily="34" charset="0"/>
                <a:cs typeface="Open Sans" panose="020B0606030504020204" pitchFamily="34" charset="0"/>
              </a:rPr>
              <a:t>La mise en œuvre nécessite un cadre institutionnel fonctionnel pour garantir la disponibilité du financement.</a:t>
            </a:r>
          </a:p>
          <a:p>
            <a:r>
              <a:rPr lang="en-GB" sz="2000" dirty="0">
                <a:latin typeface="Open Sans"/>
                <a:ea typeface="Open Sans" panose="020B0606030504020204" pitchFamily="34" charset="0"/>
                <a:cs typeface="Open Sans" panose="020B0606030504020204" pitchFamily="34" charset="0"/>
              </a:rPr>
              <a:t>Un </a:t>
            </a:r>
            <a:r>
              <a:rPr lang="en-GB" sz="2000" dirty="0" err="1">
                <a:latin typeface="Open Sans"/>
                <a:ea typeface="Open Sans" panose="020B0606030504020204" pitchFamily="34" charset="0"/>
                <a:cs typeface="Open Sans" panose="020B0606030504020204" pitchFamily="34" charset="0"/>
              </a:rPr>
              <a:t>solide</a:t>
            </a:r>
            <a:r>
              <a:rPr lang="en-GB" sz="2000" dirty="0">
                <a:latin typeface="Open Sans"/>
                <a:ea typeface="Open Sans" panose="020B0606030504020204" pitchFamily="34" charset="0"/>
                <a:cs typeface="Open Sans" panose="020B0606030504020204" pitchFamily="34" charset="0"/>
              </a:rPr>
              <a:t> montage financier et technique </a:t>
            </a:r>
            <a:r>
              <a:rPr lang="en-GB" sz="2000" dirty="0" err="1">
                <a:latin typeface="Open Sans"/>
                <a:ea typeface="Open Sans" panose="020B0606030504020204" pitchFamily="34" charset="0"/>
                <a:cs typeface="Open Sans" panose="020B0606030504020204" pitchFamily="34" charset="0"/>
              </a:rPr>
              <a:t>favorise</a:t>
            </a:r>
            <a:r>
              <a:rPr lang="en-GB" sz="2000" dirty="0">
                <a:latin typeface="Open Sans"/>
                <a:ea typeface="Open Sans" panose="020B0606030504020204" pitchFamily="34" charset="0"/>
                <a:cs typeface="Open Sans" panose="020B0606030504020204" pitchFamily="34" charset="0"/>
              </a:rPr>
              <a:t> la mobilisation des fonds nécessaires.</a:t>
            </a:r>
          </a:p>
          <a:p>
            <a:r>
              <a:rPr lang="en-GB" sz="2000" dirty="0">
                <a:latin typeface="Open Sans"/>
                <a:ea typeface="Open Sans" panose="020B0606030504020204" pitchFamily="34" charset="0"/>
                <a:cs typeface="Open Sans" panose="020B0606030504020204" pitchFamily="34" charset="0"/>
              </a:rPr>
              <a:t>Le déploiement physique de l'infrastructure doit </a:t>
            </a:r>
            <a:r>
              <a:rPr lang="en-GB" sz="2000" dirty="0" err="1">
                <a:latin typeface="Open Sans"/>
                <a:ea typeface="Open Sans" panose="020B0606030504020204" pitchFamily="34" charset="0"/>
                <a:cs typeface="Open Sans" panose="020B0606030504020204" pitchFamily="34" charset="0"/>
              </a:rPr>
              <a:t>correspondre</a:t>
            </a:r>
            <a:r>
              <a:rPr lang="en-GB" sz="2000" dirty="0">
                <a:latin typeface="Open Sans"/>
                <a:ea typeface="Open Sans" panose="020B0606030504020204" pitchFamily="34" charset="0"/>
                <a:cs typeface="Open Sans" panose="020B0606030504020204" pitchFamily="34" charset="0"/>
              </a:rPr>
              <a:t> à </a:t>
            </a:r>
            <a:r>
              <a:rPr lang="en-GB" sz="2000" dirty="0" err="1">
                <a:latin typeface="Open Sans"/>
                <a:ea typeface="Open Sans" panose="020B0606030504020204" pitchFamily="34" charset="0"/>
                <a:cs typeface="Open Sans" panose="020B0606030504020204" pitchFamily="34" charset="0"/>
              </a:rPr>
              <a:t>l’échéancier</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logistique</a:t>
            </a:r>
            <a:r>
              <a:rPr lang="en-GB" sz="2000" dirty="0">
                <a:latin typeface="Open Sans"/>
                <a:ea typeface="Open Sans" panose="020B0606030504020204" pitchFamily="34" charset="0"/>
                <a:cs typeface="Open Sans" panose="020B0606030504020204" pitchFamily="34" charset="0"/>
              </a:rPr>
              <a:t>.</a:t>
            </a:r>
          </a:p>
          <a:p>
            <a:r>
              <a:rPr lang="en-GB" sz="2000" dirty="0">
                <a:latin typeface="Open Sans"/>
                <a:ea typeface="Open Sans" panose="020B0606030504020204" pitchFamily="34" charset="0"/>
                <a:cs typeface="Open Sans" panose="020B0606030504020204" pitchFamily="34" charset="0"/>
              </a:rPr>
              <a:t>La mise </a:t>
            </a:r>
            <a:r>
              <a:rPr lang="en-GB" sz="2000" dirty="0" err="1">
                <a:latin typeface="Open Sans"/>
                <a:ea typeface="Open Sans" panose="020B0606030504020204" pitchFamily="34" charset="0"/>
                <a:cs typeface="Open Sans" panose="020B0606030504020204" pitchFamily="34" charset="0"/>
              </a:rPr>
              <a:t>en</a:t>
            </a:r>
            <a:r>
              <a:rPr lang="en-GB" sz="2000" dirty="0">
                <a:latin typeface="Open Sans"/>
                <a:ea typeface="Open Sans" panose="020B0606030504020204" pitchFamily="34" charset="0"/>
                <a:cs typeface="Open Sans" panose="020B0606030504020204" pitchFamily="34" charset="0"/>
              </a:rPr>
              <a:t> oeuvre d'une grande centrale hydroélectrique pourrait dépasser la demande d'électricité actuelle.</a:t>
            </a:r>
          </a:p>
          <a:p>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itle 10">
            <a:extLst>
              <a:ext uri="{FF2B5EF4-FFF2-40B4-BE49-F238E27FC236}">
                <a16:creationId xmlns:a16="http://schemas.microsoft.com/office/drawing/2014/main" id="{A5268B73-9150-4AF4-B76A-255659DDAAC5}"/>
              </a:ext>
            </a:extLst>
          </p:cNvPr>
          <p:cNvSpPr txBox="1">
            <a:spLocks/>
          </p:cNvSpPr>
          <p:nvPr/>
        </p:nvSpPr>
        <p:spPr>
          <a:xfrm>
            <a:off x="139657" y="-35957"/>
            <a:ext cx="10272704"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 Pourquoi la planification énergétique </a:t>
            </a:r>
            <a:r>
              <a:rPr lang="en-GB" sz="4400" dirty="0" err="1">
                <a:latin typeface="Open Sans"/>
                <a:ea typeface="Open Sans" panose="020B0606030504020204" pitchFamily="34" charset="0"/>
                <a:cs typeface="Open Sans" panose="020B0606030504020204" pitchFamily="34" charset="0"/>
                <a:sym typeface="Bodoni SvtyTwo ITC TT-Book"/>
              </a:rPr>
              <a:t>est-elle</a:t>
            </a:r>
            <a:r>
              <a:rPr lang="en-GB" sz="4400" dirty="0">
                <a:latin typeface="Open Sans"/>
                <a:ea typeface="Open Sans" panose="020B0606030504020204" pitchFamily="34" charset="0"/>
                <a:cs typeface="Open Sans" panose="020B0606030504020204" pitchFamily="34" charset="0"/>
                <a:sym typeface="Bodoni SvtyTwo ITC TT-Book"/>
              </a:rPr>
              <a:t> </a:t>
            </a:r>
            <a:r>
              <a:rPr lang="en-GB" sz="4400" dirty="0" err="1">
                <a:latin typeface="Open Sans"/>
                <a:ea typeface="Open Sans" panose="020B0606030504020204" pitchFamily="34" charset="0"/>
                <a:cs typeface="Open Sans" panose="020B0606030504020204" pitchFamily="34" charset="0"/>
                <a:sym typeface="Bodoni SvtyTwo ITC TT-Book"/>
              </a:rPr>
              <a:t>importante</a:t>
            </a:r>
            <a:r>
              <a:rPr lang="en-GB" sz="4400" dirty="0">
                <a:latin typeface="Open Sans"/>
                <a:ea typeface="Open Sans" panose="020B0606030504020204" pitchFamily="34" charset="0"/>
                <a:cs typeface="Open Sans" panose="020B0606030504020204" pitchFamily="34" charset="0"/>
                <a:sym typeface="Bodoni SvtyTwo ITC TT-Book"/>
              </a:rPr>
              <a:t>?  </a:t>
            </a:r>
            <a:endParaRPr lang="en-US" dirty="0">
              <a:cs typeface="Calibri Light" panose="020F0302020204030204"/>
            </a:endParaRPr>
          </a:p>
        </p:txBody>
      </p:sp>
      <p:sp>
        <p:nvSpPr>
          <p:cNvPr id="3" name="TextBox 2">
            <a:extLst>
              <a:ext uri="{FF2B5EF4-FFF2-40B4-BE49-F238E27FC236}">
                <a16:creationId xmlns:a16="http://schemas.microsoft.com/office/drawing/2014/main" id="{7CF3B18E-5AD0-46C0-B7F5-8A9AD1D4E2E8}"/>
              </a:ext>
            </a:extLst>
          </p:cNvPr>
          <p:cNvSpPr txBox="1"/>
          <p:nvPr/>
        </p:nvSpPr>
        <p:spPr>
          <a:xfrm>
            <a:off x="9727351" y="4682544"/>
            <a:ext cx="28230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1D1C1D"/>
                </a:solidFill>
                <a:latin typeface="Open Sans"/>
              </a:rPr>
              <a:t>(Images de l'argent, </a:t>
            </a:r>
            <a:r>
              <a:rPr lang="en-US" sz="1000">
                <a:solidFill>
                  <a:srgbClr val="1D1C1D"/>
                </a:solidFill>
                <a:latin typeface="Open Sans"/>
                <a:hlinkClick r:id="rId5"/>
              </a:rPr>
              <a:t>image</a:t>
            </a:r>
            <a:r>
              <a:rPr lang="en-US" sz="1000">
                <a:solidFill>
                  <a:srgbClr val="1D1C1D"/>
                </a:solidFill>
                <a:latin typeface="Open Sans"/>
              </a:rPr>
              <a:t>)</a:t>
            </a:r>
            <a:endParaRPr lang="en-US" sz="1000">
              <a:latin typeface="Open Sans"/>
            </a:endParaRPr>
          </a:p>
        </p:txBody>
      </p:sp>
      <p:sp>
        <p:nvSpPr>
          <p:cNvPr id="12" name="TextBox 11">
            <a:extLst>
              <a:ext uri="{FF2B5EF4-FFF2-40B4-BE49-F238E27FC236}">
                <a16:creationId xmlns:a16="http://schemas.microsoft.com/office/drawing/2014/main" id="{D5ED12A9-CE73-4F83-A9CB-BBBEC4396A06}"/>
              </a:ext>
            </a:extLst>
          </p:cNvPr>
          <p:cNvSpPr txBox="1"/>
          <p:nvPr/>
        </p:nvSpPr>
        <p:spPr>
          <a:xfrm>
            <a:off x="921657" y="6135282"/>
            <a:ext cx="28230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solidFill>
                  <a:srgbClr val="1D1C1D"/>
                </a:solidFill>
                <a:latin typeface="Open Sans"/>
              </a:rPr>
              <a:t>Source : </a:t>
            </a:r>
            <a:r>
              <a:rPr lang="en-US" sz="1000" dirty="0">
                <a:solidFill>
                  <a:srgbClr val="1D1C1D"/>
                </a:solidFill>
                <a:latin typeface="Open Sans"/>
              </a:rPr>
              <a:t>(Banque mondiale 2017)</a:t>
            </a:r>
            <a:endParaRPr lang="en-US" sz="1000" dirty="0">
              <a:latin typeface="Open Sans"/>
            </a:endParaRPr>
          </a:p>
        </p:txBody>
      </p:sp>
    </p:spTree>
    <p:extLst>
      <p:ext uri="{BB962C8B-B14F-4D97-AF65-F5344CB8AC3E}">
        <p14:creationId xmlns:p14="http://schemas.microsoft.com/office/powerpoint/2010/main" val="986106943"/>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0D518822-2540-4C37-94DC-7D4210115BF3}"/>
              </a:ext>
            </a:extLst>
          </p:cNvPr>
          <p:cNvSpPr/>
          <p:nvPr/>
        </p:nvSpPr>
        <p:spPr>
          <a:xfrm>
            <a:off x="-1" y="1272415"/>
            <a:ext cx="797396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1.1.5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Avantages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de la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modélisation</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de systèmes énergétiques</a:t>
            </a:r>
          </a:p>
        </p:txBody>
      </p:sp>
      <p:sp>
        <p:nvSpPr>
          <p:cNvPr id="9" name="Content Placeholder 8">
            <a:extLst>
              <a:ext uri="{FF2B5EF4-FFF2-40B4-BE49-F238E27FC236}">
                <a16:creationId xmlns:a16="http://schemas.microsoft.com/office/drawing/2014/main" id="{41B185D6-8344-407A-A0AC-91D0DAB8CB01}"/>
              </a:ext>
            </a:extLst>
          </p:cNvPr>
          <p:cNvSpPr>
            <a:spLocks noGrp="1"/>
          </p:cNvSpPr>
          <p:nvPr>
            <p:ph idx="1"/>
          </p:nvPr>
        </p:nvSpPr>
        <p:spPr>
          <a:xfrm>
            <a:off x="62438" y="1704662"/>
            <a:ext cx="7741861" cy="4586645"/>
          </a:xfrm>
        </p:spPr>
        <p:txBody>
          <a:bodyPr vert="horz" lIns="91440" tIns="45720" rIns="91440" bIns="45720" rtlCol="0" anchor="t">
            <a:normAutofit lnSpcReduction="10000"/>
          </a:bodyPr>
          <a:lstStyle/>
          <a:p>
            <a:r>
              <a:rPr lang="en-GB" sz="2000" dirty="0">
                <a:latin typeface="Open Sans"/>
                <a:ea typeface="Open Sans" panose="020B0606030504020204" pitchFamily="34" charset="0"/>
                <a:cs typeface="Open Sans" panose="020B0606030504020204" pitchFamily="34" charset="0"/>
              </a:rPr>
              <a:t>Les </a:t>
            </a:r>
            <a:r>
              <a:rPr lang="en-GB" sz="2000" dirty="0" err="1">
                <a:latin typeface="Open Sans"/>
                <a:ea typeface="Open Sans" panose="020B0606030504020204" pitchFamily="34" charset="0"/>
                <a:cs typeface="Open Sans" panose="020B0606030504020204" pitchFamily="34" charset="0"/>
              </a:rPr>
              <a:t>modèles</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quantitatifs</a:t>
            </a:r>
            <a:r>
              <a:rPr lang="en-GB" sz="2000" dirty="0">
                <a:latin typeface="Open Sans"/>
                <a:ea typeface="Open Sans" panose="020B0606030504020204" pitchFamily="34" charset="0"/>
                <a:cs typeface="Open Sans" panose="020B0606030504020204" pitchFamily="34" charset="0"/>
              </a:rPr>
              <a:t> de systèmes complexes aident les décideurs de nombreuses manières.</a:t>
            </a:r>
          </a:p>
          <a:p>
            <a:r>
              <a:rPr lang="en-GB" sz="2000" dirty="0" err="1">
                <a:latin typeface="Open Sans"/>
                <a:ea typeface="Open Sans" panose="020B0606030504020204" pitchFamily="34" charset="0"/>
                <a:cs typeface="Open Sans" panose="020B0606030504020204" pitchFamily="34" charset="0"/>
              </a:rPr>
              <a:t>Ils</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permettent</a:t>
            </a:r>
            <a:r>
              <a:rPr lang="en-GB" sz="2000" dirty="0">
                <a:latin typeface="Open Sans"/>
                <a:ea typeface="Open Sans" panose="020B0606030504020204" pitchFamily="34" charset="0"/>
                <a:cs typeface="Open Sans" panose="020B0606030504020204" pitchFamily="34" charset="0"/>
              </a:rPr>
              <a:t> aux analystes de comparer différentes configurations de systèmes sans avoir à supporter les coûts de leur construction.</a:t>
            </a:r>
          </a:p>
          <a:p>
            <a:r>
              <a:rPr lang="en-GB" sz="2000" dirty="0" err="1">
                <a:latin typeface="Open Sans"/>
                <a:ea typeface="Open Sans" panose="020B0606030504020204" pitchFamily="34" charset="0"/>
                <a:cs typeface="Open Sans" panose="020B0606030504020204" pitchFamily="34" charset="0"/>
              </a:rPr>
              <a:t>Ils</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atténuent</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l'incertitude</a:t>
            </a:r>
            <a:r>
              <a:rPr lang="en-GB" sz="2000" dirty="0">
                <a:latin typeface="Open Sans"/>
                <a:ea typeface="Open Sans" panose="020B0606030504020204" pitchFamily="34" charset="0"/>
                <a:cs typeface="Open Sans" panose="020B0606030504020204" pitchFamily="34" charset="0"/>
              </a:rPr>
              <a:t>.</a:t>
            </a:r>
          </a:p>
          <a:p>
            <a:r>
              <a:rPr lang="en-GB" sz="2000" dirty="0" err="1">
                <a:latin typeface="Open Sans"/>
                <a:ea typeface="Open Sans" panose="020B0606030504020204" pitchFamily="34" charset="0"/>
                <a:cs typeface="Open Sans" panose="020B0606030504020204" pitchFamily="34" charset="0"/>
              </a:rPr>
              <a:t>Ils</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facilitent</a:t>
            </a:r>
            <a:r>
              <a:rPr lang="en-GB" sz="2000" dirty="0">
                <a:latin typeface="Open Sans"/>
                <a:ea typeface="Open Sans" panose="020B0606030504020204" pitchFamily="34" charset="0"/>
                <a:cs typeface="Open Sans" panose="020B0606030504020204" pitchFamily="34" charset="0"/>
              </a:rPr>
              <a:t> la conception de systèmes qui tiennent compte des ressources, des demandes et des contraintes locales.</a:t>
            </a:r>
          </a:p>
          <a:p>
            <a:r>
              <a:rPr lang="en-GB" sz="2000" dirty="0" err="1">
                <a:latin typeface="Open Sans"/>
                <a:ea typeface="Open Sans" panose="020B0606030504020204" pitchFamily="34" charset="0"/>
                <a:cs typeface="Open Sans" panose="020B0606030504020204" pitchFamily="34" charset="0"/>
              </a:rPr>
              <a:t>Ils</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assurent</a:t>
            </a:r>
            <a:r>
              <a:rPr lang="en-GB" sz="2000" dirty="0">
                <a:latin typeface="Open Sans"/>
                <a:ea typeface="Open Sans" panose="020B0606030504020204" pitchFamily="34" charset="0"/>
                <a:cs typeface="Open Sans" panose="020B0606030504020204" pitchFamily="34" charset="0"/>
              </a:rPr>
              <a:t> la réduction des factures d'électricité des consommateurs.</a:t>
            </a:r>
          </a:p>
          <a:p>
            <a:r>
              <a:rPr lang="en-GB" sz="2000" dirty="0" err="1">
                <a:latin typeface="Open Sans"/>
                <a:ea typeface="Open Sans" panose="020B0606030504020204" pitchFamily="34" charset="0"/>
                <a:cs typeface="Open Sans" panose="020B0606030504020204" pitchFamily="34" charset="0"/>
              </a:rPr>
              <a:t>Ils</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permettent</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l’élaboration</a:t>
            </a:r>
            <a:r>
              <a:rPr lang="en-GB" sz="2000" dirty="0">
                <a:latin typeface="Open Sans"/>
                <a:ea typeface="Open Sans" panose="020B0606030504020204" pitchFamily="34" charset="0"/>
                <a:cs typeface="Open Sans" panose="020B0606030504020204" pitchFamily="34" charset="0"/>
              </a:rPr>
              <a:t> de scénarios pour un engagement politique non-partisan.</a:t>
            </a:r>
          </a:p>
          <a:p>
            <a:r>
              <a:rPr lang="en-GB" sz="2000" b="1" dirty="0">
                <a:latin typeface="Open Sans"/>
                <a:ea typeface="Open Sans" panose="020B0606030504020204" pitchFamily="34" charset="0"/>
                <a:cs typeface="Open Sans" panose="020B0606030504020204" pitchFamily="34" charset="0"/>
              </a:rPr>
              <a:t>Des améliorations </a:t>
            </a:r>
            <a:r>
              <a:rPr lang="en-GB" sz="2000" b="1" dirty="0" err="1">
                <a:latin typeface="Open Sans"/>
                <a:ea typeface="Open Sans" panose="020B0606030504020204" pitchFamily="34" charset="0"/>
                <a:cs typeface="Open Sans" panose="020B0606030504020204" pitchFamily="34" charset="0"/>
              </a:rPr>
              <a:t>mineures</a:t>
            </a:r>
            <a:r>
              <a:rPr lang="en-GB" sz="2000" b="1" dirty="0">
                <a:latin typeface="Open Sans"/>
                <a:ea typeface="Open Sans" panose="020B0606030504020204" pitchFamily="34" charset="0"/>
                <a:cs typeface="Open Sans" panose="020B0606030504020204" pitchFamily="34" charset="0"/>
              </a:rPr>
              <a:t> d’un système peuvent avoir des retombées positives disproportionnées sur l'économie et l'environnement.</a:t>
            </a:r>
          </a:p>
        </p:txBody>
      </p:sp>
      <p:sp>
        <p:nvSpPr>
          <p:cNvPr id="11" name="Title 10">
            <a:extLst>
              <a:ext uri="{FF2B5EF4-FFF2-40B4-BE49-F238E27FC236}">
                <a16:creationId xmlns:a16="http://schemas.microsoft.com/office/drawing/2014/main" id="{289A3792-FCEA-4A76-9142-274456514DA2}"/>
              </a:ext>
            </a:extLst>
          </p:cNvPr>
          <p:cNvSpPr txBox="1">
            <a:spLocks/>
          </p:cNvSpPr>
          <p:nvPr/>
        </p:nvSpPr>
        <p:spPr>
          <a:xfrm>
            <a:off x="62438" y="3453"/>
            <a:ext cx="11097175"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 Pourquoi la planification énergétique </a:t>
            </a:r>
            <a:r>
              <a:rPr lang="en-GB" sz="4400" dirty="0" err="1">
                <a:latin typeface="Open Sans"/>
                <a:ea typeface="Open Sans" panose="020B0606030504020204" pitchFamily="34" charset="0"/>
                <a:cs typeface="Open Sans" panose="020B0606030504020204" pitchFamily="34" charset="0"/>
                <a:sym typeface="Bodoni SvtyTwo ITC TT-Book"/>
              </a:rPr>
              <a:t>est-elle</a:t>
            </a:r>
            <a:r>
              <a:rPr lang="en-GB" sz="4400" dirty="0">
                <a:latin typeface="Open Sans"/>
                <a:ea typeface="Open Sans" panose="020B0606030504020204" pitchFamily="34" charset="0"/>
                <a:cs typeface="Open Sans" panose="020B0606030504020204" pitchFamily="34" charset="0"/>
                <a:sym typeface="Bodoni SvtyTwo ITC TT-Book"/>
              </a:rPr>
              <a:t> </a:t>
            </a:r>
            <a:r>
              <a:rPr lang="en-GB" sz="4400" dirty="0" err="1">
                <a:latin typeface="Open Sans"/>
                <a:ea typeface="Open Sans" panose="020B0606030504020204" pitchFamily="34" charset="0"/>
                <a:cs typeface="Open Sans" panose="020B0606030504020204" pitchFamily="34" charset="0"/>
                <a:sym typeface="Bodoni SvtyTwo ITC TT-Book"/>
              </a:rPr>
              <a:t>importante</a:t>
            </a:r>
            <a:r>
              <a:rPr lang="en-GB" sz="4400" dirty="0">
                <a:latin typeface="Open Sans"/>
                <a:ea typeface="Open Sans" panose="020B0606030504020204" pitchFamily="34" charset="0"/>
                <a:cs typeface="Open Sans" panose="020B0606030504020204" pitchFamily="34" charset="0"/>
                <a:sym typeface="Bodoni SvtyTwo ITC TT-Book"/>
              </a:rPr>
              <a:t>?  </a:t>
            </a:r>
            <a:endParaRPr lang="en-US" dirty="0">
              <a:cs typeface="Calibri Light" panose="020F0302020204030204"/>
            </a:endParaRPr>
          </a:p>
        </p:txBody>
      </p:sp>
      <p:pic>
        <p:nvPicPr>
          <p:cNvPr id="7" name="Picture 6">
            <a:extLst>
              <a:ext uri="{FF2B5EF4-FFF2-40B4-BE49-F238E27FC236}">
                <a16:creationId xmlns:a16="http://schemas.microsoft.com/office/drawing/2014/main" id="{9F2601A7-26F0-174C-B672-DC31A39BC39A}"/>
              </a:ext>
            </a:extLst>
          </p:cNvPr>
          <p:cNvPicPr>
            <a:picLocks noChangeAspect="1"/>
          </p:cNvPicPr>
          <p:nvPr/>
        </p:nvPicPr>
        <p:blipFill>
          <a:blip r:embed="rId4"/>
          <a:stretch>
            <a:fillRect/>
          </a:stretch>
        </p:blipFill>
        <p:spPr>
          <a:xfrm>
            <a:off x="7935038" y="1506502"/>
            <a:ext cx="3149600" cy="4335996"/>
          </a:xfrm>
          <a:prstGeom prst="rect">
            <a:avLst/>
          </a:prstGeom>
        </p:spPr>
      </p:pic>
      <p:sp>
        <p:nvSpPr>
          <p:cNvPr id="3" name="TextBox 2">
            <a:extLst>
              <a:ext uri="{FF2B5EF4-FFF2-40B4-BE49-F238E27FC236}">
                <a16:creationId xmlns:a16="http://schemas.microsoft.com/office/drawing/2014/main" id="{6008818A-9774-4F8C-AFFF-A10D04C81E0C}"/>
              </a:ext>
            </a:extLst>
          </p:cNvPr>
          <p:cNvSpPr txBox="1"/>
          <p:nvPr/>
        </p:nvSpPr>
        <p:spPr>
          <a:xfrm>
            <a:off x="10059548" y="5842498"/>
            <a:ext cx="122335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rgbClr val="1D1C1D"/>
                </a:solidFill>
                <a:latin typeface="Open Sans"/>
              </a:rPr>
              <a:t>(</a:t>
            </a:r>
            <a:r>
              <a:rPr lang="en-US" sz="1000" dirty="0" err="1">
                <a:solidFill>
                  <a:srgbClr val="1D1C1D"/>
                </a:solidFill>
                <a:latin typeface="Open Sans"/>
              </a:rPr>
              <a:t>Segerst</a:t>
            </a:r>
            <a:r>
              <a:rPr lang="en-US" sz="1000" dirty="0">
                <a:solidFill>
                  <a:srgbClr val="1D1C1D"/>
                </a:solidFill>
                <a:latin typeface="Open Sans"/>
              </a:rPr>
              <a:t>, </a:t>
            </a:r>
            <a:r>
              <a:rPr lang="en-US" sz="1000" dirty="0">
                <a:solidFill>
                  <a:srgbClr val="1D1C1D"/>
                </a:solidFill>
                <a:latin typeface="Open Sans"/>
                <a:hlinkClick r:id="rId5"/>
              </a:rPr>
              <a:t>image</a:t>
            </a:r>
            <a:r>
              <a:rPr lang="en-US" sz="1000" dirty="0">
                <a:solidFill>
                  <a:srgbClr val="1D1C1D"/>
                </a:solidFill>
                <a:latin typeface="Open Sans"/>
              </a:rPr>
              <a:t>)</a:t>
            </a:r>
            <a:endParaRPr lang="en-US" sz="1000" dirty="0">
              <a:latin typeface="Open Sans"/>
            </a:endParaRPr>
          </a:p>
        </p:txBody>
      </p:sp>
      <p:sp>
        <p:nvSpPr>
          <p:cNvPr id="12" name="TextBox 11">
            <a:extLst>
              <a:ext uri="{FF2B5EF4-FFF2-40B4-BE49-F238E27FC236}">
                <a16:creationId xmlns:a16="http://schemas.microsoft.com/office/drawing/2014/main" id="{585E16E9-A037-4EEF-864E-B16550F0A1B8}"/>
              </a:ext>
            </a:extLst>
          </p:cNvPr>
          <p:cNvSpPr txBox="1"/>
          <p:nvPr/>
        </p:nvSpPr>
        <p:spPr>
          <a:xfrm>
            <a:off x="921657" y="6135282"/>
            <a:ext cx="28230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solidFill>
                  <a:srgbClr val="1D1C1D"/>
                </a:solidFill>
                <a:latin typeface="Open Sans"/>
              </a:rPr>
              <a:t>Source : </a:t>
            </a:r>
            <a:r>
              <a:rPr lang="en-US" sz="1000" dirty="0">
                <a:solidFill>
                  <a:srgbClr val="1D1C1D"/>
                </a:solidFill>
                <a:latin typeface="Open Sans"/>
              </a:rPr>
              <a:t>(Banque mondiale 2017)</a:t>
            </a:r>
            <a:endParaRPr lang="en-US" sz="1000" dirty="0">
              <a:latin typeface="Open Sans"/>
            </a:endParaRPr>
          </a:p>
        </p:txBody>
      </p:sp>
    </p:spTree>
    <p:extLst>
      <p:ext uri="{BB962C8B-B14F-4D97-AF65-F5344CB8AC3E}">
        <p14:creationId xmlns:p14="http://schemas.microsoft.com/office/powerpoint/2010/main" val="174070660"/>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 du cours</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NUMÉRO ET NOM DE LA MINI CONFÉRENCE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conférence Objectif d'apprentissage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22650" y="8748"/>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Cours 1.1 </a:t>
            </a:r>
            <a:r>
              <a:rPr lang="en-GB" sz="4400" dirty="0" err="1">
                <a:latin typeface="Open Sans"/>
              </a:rPr>
              <a:t>Références</a:t>
            </a:r>
            <a:endParaRPr lang="en-GB" sz="4400" dirty="0">
              <a:latin typeface="Open Sans"/>
            </a:endParaRPr>
          </a:p>
        </p:txBody>
      </p:sp>
      <p:sp>
        <p:nvSpPr>
          <p:cNvPr id="2" name="TextBox 1">
            <a:extLst>
              <a:ext uri="{FF2B5EF4-FFF2-40B4-BE49-F238E27FC236}">
                <a16:creationId xmlns:a16="http://schemas.microsoft.com/office/drawing/2014/main" id="{FAF90D44-5101-4EC2-B9CE-EAF183347C86}"/>
              </a:ext>
            </a:extLst>
          </p:cNvPr>
          <p:cNvSpPr txBox="1"/>
          <p:nvPr/>
        </p:nvSpPr>
        <p:spPr>
          <a:xfrm>
            <a:off x="929196" y="1494761"/>
            <a:ext cx="5127708"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1600" dirty="0">
                <a:latin typeface="Open Sans"/>
              </a:rPr>
              <a:t>Howells M, </a:t>
            </a:r>
            <a:r>
              <a:rPr lang="en-GB" sz="1600" dirty="0" err="1">
                <a:latin typeface="Open Sans"/>
              </a:rPr>
              <a:t>Rogner</a:t>
            </a:r>
            <a:r>
              <a:rPr lang="en-GB" sz="1600" dirty="0">
                <a:latin typeface="Open Sans"/>
              </a:rPr>
              <a:t> H.H, Mentis D, Broad O. SEAR Energy Access and Electricity Planning Special Feature, The World Bank, 2017.</a:t>
            </a:r>
            <a:endParaRPr lang="en-GB" sz="1600" dirty="0">
              <a:latin typeface="Open Sans"/>
              <a:cs typeface="Calibri" panose="020F0502020204030204"/>
            </a:endParaRPr>
          </a:p>
          <a:p>
            <a:pPr marL="342900" indent="-342900">
              <a:buAutoNum type="arabicPeriod"/>
            </a:pPr>
            <a:endParaRPr lang="en-US" sz="1600" dirty="0">
              <a:latin typeface="Open Sans"/>
              <a:cs typeface="Calibri" panose="020F0502020204030204"/>
            </a:endParaRPr>
          </a:p>
        </p:txBody>
      </p:sp>
    </p:spTree>
    <p:extLst>
      <p:ext uri="{BB962C8B-B14F-4D97-AF65-F5344CB8AC3E}">
        <p14:creationId xmlns:p14="http://schemas.microsoft.com/office/powerpoint/2010/main" val="1195408070"/>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1.2.1 Aperçu des ODD </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96740" y="2372"/>
            <a:ext cx="8915853"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 Les ODD et le plan d'action pour le climat</a:t>
            </a:r>
          </a:p>
        </p:txBody>
      </p:sp>
      <p:pic>
        <p:nvPicPr>
          <p:cNvPr id="2" name="Picture 3" descr="Graphical user interface, application&#10;&#10;Description automatically generated">
            <a:extLst>
              <a:ext uri="{FF2B5EF4-FFF2-40B4-BE49-F238E27FC236}">
                <a16:creationId xmlns:a16="http://schemas.microsoft.com/office/drawing/2014/main" id="{0DAA6985-668D-4D1B-94A4-48019A00BB07}"/>
              </a:ext>
            </a:extLst>
          </p:cNvPr>
          <p:cNvPicPr>
            <a:picLocks noChangeAspect="1"/>
          </p:cNvPicPr>
          <p:nvPr/>
        </p:nvPicPr>
        <p:blipFill rotWithShape="1">
          <a:blip r:embed="rId4"/>
          <a:srcRect l="1274" r="-1062" b="-372"/>
          <a:stretch/>
        </p:blipFill>
        <p:spPr>
          <a:xfrm>
            <a:off x="2711570" y="1973929"/>
            <a:ext cx="6754496" cy="3887826"/>
          </a:xfrm>
          <a:prstGeom prst="rect">
            <a:avLst/>
          </a:prstGeom>
        </p:spPr>
      </p:pic>
      <p:sp>
        <p:nvSpPr>
          <p:cNvPr id="4" name="TextBox 3">
            <a:extLst>
              <a:ext uri="{FF2B5EF4-FFF2-40B4-BE49-F238E27FC236}">
                <a16:creationId xmlns:a16="http://schemas.microsoft.com/office/drawing/2014/main" id="{B4A68F7C-32F7-4A6D-A15D-55D1F059165E}"/>
              </a:ext>
            </a:extLst>
          </p:cNvPr>
          <p:cNvSpPr txBox="1"/>
          <p:nvPr/>
        </p:nvSpPr>
        <p:spPr>
          <a:xfrm>
            <a:off x="2607795" y="5921080"/>
            <a:ext cx="443282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latin typeface="Open Sans"/>
                <a:cs typeface="Calibri"/>
              </a:rPr>
              <a:t>(Kim et al. (2018), </a:t>
            </a:r>
            <a:r>
              <a:rPr lang="en-GB" sz="1000">
                <a:latin typeface="Open Sans"/>
                <a:cs typeface="Calibri"/>
                <a:hlinkClick r:id="rId5"/>
              </a:rPr>
              <a:t>image</a:t>
            </a:r>
            <a:r>
              <a:rPr lang="en-GB" sz="1000">
                <a:latin typeface="Open Sans"/>
                <a:cs typeface="Calibri"/>
              </a:rPr>
              <a:t>, sous licence </a:t>
            </a:r>
            <a:r>
              <a:rPr lang="en-GB" sz="1000">
                <a:latin typeface="Open Sans"/>
                <a:cs typeface="Calibri"/>
                <a:hlinkClick r:id="rId6"/>
              </a:rPr>
              <a:t>CC BY 4.0</a:t>
            </a:r>
            <a:r>
              <a:rPr lang="en-GB" sz="1000">
                <a:latin typeface="Open Sans"/>
                <a:cs typeface="Calibri"/>
              </a:rPr>
              <a:t>)</a:t>
            </a:r>
          </a:p>
        </p:txBody>
      </p:sp>
    </p:spTree>
    <p:extLst>
      <p:ext uri="{BB962C8B-B14F-4D97-AF65-F5344CB8AC3E}">
        <p14:creationId xmlns:p14="http://schemas.microsoft.com/office/powerpoint/2010/main" val="512869664"/>
      </p:ext>
    </p:extLst>
  </p:cSld>
  <p:clrMapOvr>
    <a:masterClrMapping/>
  </p:clrMapOvr>
  <p:transition spd="slow">
    <p:push/>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2.xml><?xml version="1.0" encoding="utf-8"?>
<ds:datastoreItem xmlns:ds="http://schemas.openxmlformats.org/officeDocument/2006/customXml" ds:itemID="{47F587A4-2E70-45EC-BE7D-17F9D27F3F2F}">
  <ds:schemaRefs>
    <ds:schemaRef ds:uri="http://www.w3.org/XML/1998/namespace"/>
    <ds:schemaRef ds:uri="http://purl.org/dc/terms/"/>
    <ds:schemaRef ds:uri="http://schemas.openxmlformats.org/package/2006/metadata/core-properties"/>
    <ds:schemaRef ds:uri="http://schemas.microsoft.com/office/2006/documentManagement/types"/>
    <ds:schemaRef ds:uri="http://purl.org/dc/elements/1.1/"/>
    <ds:schemaRef ds:uri="http://purl.org/dc/dcmitype/"/>
    <ds:schemaRef ds:uri="http://schemas.microsoft.com/office/2006/metadata/properties"/>
    <ds:schemaRef ds:uri="http://schemas.microsoft.com/office/infopath/2007/PartnerControls"/>
    <ds:schemaRef ds:uri="0b696a8a-ab1a-459b-a09e-44df7cbe9330"/>
    <ds:schemaRef ds:uri="35b8b66e-5759-43c1-a138-f967a8bf5a20"/>
  </ds:schemaRefs>
</ds:datastoreItem>
</file>

<file path=customXml/itemProps3.xml><?xml version="1.0" encoding="utf-8"?>
<ds:datastoreItem xmlns:ds="http://schemas.openxmlformats.org/officeDocument/2006/customXml" ds:itemID="{CF080DD0-36FB-4738-81E8-2667F4339BC0}">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1116</TotalTime>
  <Words>6747</Words>
  <Application>Microsoft Office PowerPoint</Application>
  <PresentationFormat>Widescreen</PresentationFormat>
  <Paragraphs>378</Paragraphs>
  <Slides>26</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Calibri Light</vt:lpstr>
      <vt:lpstr>Open Sans</vt:lpstr>
      <vt:lpstr>Open Sans </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keywords>, docId:E4BFE4182547CA8AA6BBD92AB66B2F9E</cp:keywords>
  <cp:lastModifiedBy>Ashutosh.Bhagurkar</cp:lastModifiedBy>
  <cp:revision>364</cp:revision>
  <dcterms:created xsi:type="dcterms:W3CDTF">2021-02-10T16:48:02Z</dcterms:created>
  <dcterms:modified xsi:type="dcterms:W3CDTF">2025-03-19T16:31:29Z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