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5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AF0"/>
    <a:srgbClr val="373737"/>
    <a:srgbClr val="F4C04F"/>
    <a:srgbClr val="EDEDED"/>
    <a:srgbClr val="D8B05A"/>
    <a:srgbClr val="F8F8F8"/>
    <a:srgbClr val="59BDAA"/>
    <a:srgbClr val="FEE880"/>
    <a:srgbClr val="FCE501"/>
    <a:srgbClr val="F1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177C7-A1D1-A697-EA3A-4E6774626467}" v="4" dt="2026-02-09T14:29:08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216" y="184"/>
      </p:cViewPr>
      <p:guideLst/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1BC177C7-A1D1-A697-EA3A-4E6774626467}"/>
    <pc:docChg chg="modSld">
      <pc:chgData name="Alexander Deliukov" userId="S::alexander_think-e.be#ext#@flux50.onmicrosoft.com::bee075c1-faac-4166-8fcb-7b2057bad6f6" providerId="AD" clId="Web-{1BC177C7-A1D1-A697-EA3A-4E6774626467}" dt="2026-02-09T14:29:06.342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1BC177C7-A1D1-A697-EA3A-4E6774626467}" dt="2026-02-09T14:29:06.342" v="2" actId="14100"/>
        <pc:sldMkLst>
          <pc:docMk/>
          <pc:sldMk cId="3907640188" sldId="611"/>
        </pc:sldMkLst>
        <pc:picChg chg="add mod">
          <ac:chgData name="Alexander Deliukov" userId="S::alexander_think-e.be#ext#@flux50.onmicrosoft.com::bee075c1-faac-4166-8fcb-7b2057bad6f6" providerId="AD" clId="Web-{1BC177C7-A1D1-A697-EA3A-4E6774626467}" dt="2026-02-09T14:29:06.342" v="2" actId="14100"/>
          <ac:picMkLst>
            <pc:docMk/>
            <pc:sldMk cId="3907640188" sldId="611"/>
            <ac:picMk id="4" creationId="{88C494C4-C9E1-D194-5037-41DE5B3F58F9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addSld delSld modSld">
      <pc:chgData name="Alexander Deliukov" userId="d5fda0f2-1d08-4016-b7e9-bb882f168707" providerId="ADAL" clId="{FE9DFF45-01DC-45CC-A80A-B50597210401}" dt="2026-01-27T14:15:41.785" v="60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14:14:35.589" v="43" actId="1076"/>
        <pc:sldMkLst>
          <pc:docMk/>
          <pc:sldMk cId="3907640188" sldId="611"/>
        </pc:sldMkLst>
        <pc:spChg chg="mod">
          <ac:chgData name="Alexander Deliukov" userId="d5fda0f2-1d08-4016-b7e9-bb882f168707" providerId="ADAL" clId="{FE9DFF45-01DC-45CC-A80A-B50597210401}" dt="2026-01-27T14:14:35.589" v="43" actId="1076"/>
          <ac:spMkLst>
            <pc:docMk/>
            <pc:sldMk cId="3907640188" sldId="611"/>
            <ac:spMk id="2" creationId="{133E8DB0-EB98-177F-99E4-65D4FC080D88}"/>
          </ac:spMkLst>
        </pc:spChg>
      </pc:sldChg>
      <pc:sldChg chg="modSp mod">
        <pc:chgData name="Alexander Deliukov" userId="d5fda0f2-1d08-4016-b7e9-bb882f168707" providerId="ADAL" clId="{FE9DFF45-01DC-45CC-A80A-B50597210401}" dt="2026-01-27T14:14:24.993" v="42" actId="20577"/>
        <pc:sldMkLst>
          <pc:docMk/>
          <pc:sldMk cId="3923979759" sldId="612"/>
        </pc:sldMkLst>
        <pc:spChg chg="mod">
          <ac:chgData name="Alexander Deliukov" userId="d5fda0f2-1d08-4016-b7e9-bb882f168707" providerId="ADAL" clId="{FE9DFF45-01DC-45CC-A80A-B50597210401}" dt="2026-01-27T14:14:24.993" v="42" actId="20577"/>
          <ac:spMkLst>
            <pc:docMk/>
            <pc:sldMk cId="3923979759" sldId="612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4:12:07.357" v="17" actId="14100"/>
          <ac:spMkLst>
            <pc:docMk/>
            <pc:sldMk cId="3923979759" sldId="612"/>
            <ac:spMk id="4" creationId="{2F73B0FE-B34B-98B3-BD05-405A9DA008AC}"/>
          </ac:spMkLst>
        </pc:spChg>
      </pc:sldChg>
      <pc:sldChg chg="delSp modSp mod">
        <pc:chgData name="Alexander Deliukov" userId="d5fda0f2-1d08-4016-b7e9-bb882f168707" providerId="ADAL" clId="{FE9DFF45-01DC-45CC-A80A-B50597210401}" dt="2026-01-27T14:15:13.214" v="55" actId="313"/>
        <pc:sldMkLst>
          <pc:docMk/>
          <pc:sldMk cId="2460397813" sldId="616"/>
        </pc:sldMkLst>
        <pc:spChg chg="mod">
          <ac:chgData name="Alexander Deliukov" userId="d5fda0f2-1d08-4016-b7e9-bb882f168707" providerId="ADAL" clId="{FE9DFF45-01DC-45CC-A80A-B50597210401}" dt="2026-01-27T14:15:13.214" v="55" actId="313"/>
          <ac:spMkLst>
            <pc:docMk/>
            <pc:sldMk cId="2460397813" sldId="61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4:14:04.497" v="40" actId="20577"/>
        <pc:sldMkLst>
          <pc:docMk/>
          <pc:sldMk cId="466480708" sldId="617"/>
        </pc:sldMkLst>
        <pc:spChg chg="mod">
          <ac:chgData name="Alexander Deliukov" userId="d5fda0f2-1d08-4016-b7e9-bb882f168707" providerId="ADAL" clId="{FE9DFF45-01DC-45CC-A80A-B50597210401}" dt="2026-01-27T14:14:04.497" v="40" actId="20577"/>
          <ac:spMkLst>
            <pc:docMk/>
            <pc:sldMk cId="466480708" sldId="617"/>
            <ac:spMk id="2" creationId="{E2B74216-A47B-ED1F-6C4D-C3FC780E6228}"/>
          </ac:spMkLst>
        </pc:spChg>
        <pc:spChg chg="mod">
          <ac:chgData name="Alexander Deliukov" userId="d5fda0f2-1d08-4016-b7e9-bb882f168707" providerId="ADAL" clId="{FE9DFF45-01DC-45CC-A80A-B50597210401}" dt="2026-01-27T14:13:43.950" v="33" actId="114"/>
          <ac:spMkLst>
            <pc:docMk/>
            <pc:sldMk cId="466480708" sldId="617"/>
            <ac:spMk id="4" creationId="{B190F597-7B51-9EB6-1253-74AAF241D190}"/>
          </ac:spMkLst>
        </pc:spChg>
      </pc:sldChg>
      <pc:sldChg chg="modSp">
        <pc:chgData name="Alexander Deliukov" userId="d5fda0f2-1d08-4016-b7e9-bb882f168707" providerId="ADAL" clId="{FE9DFF45-01DC-45CC-A80A-B50597210401}" dt="2026-01-27T14:15:19.269" v="56" actId="404"/>
        <pc:sldMkLst>
          <pc:docMk/>
          <pc:sldMk cId="1526321746" sldId="618"/>
        </pc:sldMkLst>
        <pc:spChg chg="mod">
          <ac:chgData name="Alexander Deliukov" userId="d5fda0f2-1d08-4016-b7e9-bb882f168707" providerId="ADAL" clId="{FE9DFF45-01DC-45CC-A80A-B50597210401}" dt="2026-01-27T14:15:19.269" v="56" actId="404"/>
          <ac:spMkLst>
            <pc:docMk/>
            <pc:sldMk cId="1526321746" sldId="618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7T14:15:24.393" v="57" actId="404"/>
        <pc:sldMkLst>
          <pc:docMk/>
          <pc:sldMk cId="2251049058" sldId="620"/>
        </pc:sldMkLst>
        <pc:spChg chg="mod">
          <ac:chgData name="Alexander Deliukov" userId="d5fda0f2-1d08-4016-b7e9-bb882f168707" providerId="ADAL" clId="{FE9DFF45-01DC-45CC-A80A-B50597210401}" dt="2026-01-27T14:15:24.393" v="57" actId="404"/>
          <ac:spMkLst>
            <pc:docMk/>
            <pc:sldMk cId="2251049058" sldId="620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7T14:15:31.106" v="58" actId="404"/>
        <pc:sldMkLst>
          <pc:docMk/>
          <pc:sldMk cId="3526500076" sldId="622"/>
        </pc:sldMkLst>
        <pc:spChg chg="mod">
          <ac:chgData name="Alexander Deliukov" userId="d5fda0f2-1d08-4016-b7e9-bb882f168707" providerId="ADAL" clId="{FE9DFF45-01DC-45CC-A80A-B50597210401}" dt="2026-01-27T14:15:31.106" v="58" actId="404"/>
          <ac:spMkLst>
            <pc:docMk/>
            <pc:sldMk cId="3526500076" sldId="622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4:15:41.785" v="60" actId="404"/>
        <pc:sldMkLst>
          <pc:docMk/>
          <pc:sldMk cId="2317735843" sldId="623"/>
        </pc:sldMkLst>
        <pc:spChg chg="mod">
          <ac:chgData name="Alexander Deliukov" userId="d5fda0f2-1d08-4016-b7e9-bb882f168707" providerId="ADAL" clId="{FE9DFF45-01DC-45CC-A80A-B50597210401}" dt="2026-01-27T14:15:41.785" v="60" actId="404"/>
          <ac:spMkLst>
            <pc:docMk/>
            <pc:sldMk cId="2317735843" sldId="62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4:15:37.499" v="59" actId="404"/>
          <ac:spMkLst>
            <pc:docMk/>
            <pc:sldMk cId="2317735843" sldId="62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4:15:37.499" v="59" actId="404"/>
          <ac:spMkLst>
            <pc:docMk/>
            <pc:sldMk cId="2317735843" sldId="623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4:15:37.499" v="59" actId="404"/>
          <ac:spMkLst>
            <pc:docMk/>
            <pc:sldMk cId="2317735843" sldId="62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4:11:45.216" v="14" actId="20577"/>
        <pc:sldMkLst>
          <pc:docMk/>
          <pc:sldMk cId="3274696126" sldId="624"/>
        </pc:sldMkLst>
        <pc:spChg chg="mod">
          <ac:chgData name="Alexander Deliukov" userId="d5fda0f2-1d08-4016-b7e9-bb882f168707" providerId="ADAL" clId="{FE9DFF45-01DC-45CC-A80A-B50597210401}" dt="2026-01-27T14:11:41.588" v="13" actId="14100"/>
          <ac:spMkLst>
            <pc:docMk/>
            <pc:sldMk cId="3274696126" sldId="624"/>
            <ac:spMk id="3" creationId="{49A3F027-3E19-82AE-7A54-488E35E1545B}"/>
          </ac:spMkLst>
        </pc:spChg>
        <pc:spChg chg="mod">
          <ac:chgData name="Alexander Deliukov" userId="d5fda0f2-1d08-4016-b7e9-bb882f168707" providerId="ADAL" clId="{FE9DFF45-01DC-45CC-A80A-B50597210401}" dt="2026-01-27T14:11:45.216" v="14" actId="20577"/>
          <ac:spMkLst>
            <pc:docMk/>
            <pc:sldMk cId="3274696126" sldId="624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Obalamy mity dotyczące energii!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1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Czy odnawialne źródła energii (np. energia słoneczna i wiatrowa) są zawodne?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Ponad 25% całej energii zużytej w UE w 2024 r. pochodziło ze źródeł odnawialnych </a:t>
            </a:r>
            <a:r>
              <a:rPr lang="en-US" sz="1200" dirty="0">
                <a:ea typeface="Calibri"/>
                <a:cs typeface="Calibri"/>
              </a:rPr>
              <a:t>(</a:t>
            </a:r>
            <a:r>
              <a:rPr lang="en-US" sz="1200" dirty="0">
                <a:ea typeface="Calibri"/>
                <a:cs typeface="Calibri"/>
                <a:hlinkClick r:id="rId3"/>
              </a:rPr>
              <a:t>Europejska Agencja Środowiska</a:t>
            </a:r>
            <a:r>
              <a:rPr lang="en-US" sz="1200" dirty="0">
                <a:ea typeface="Calibri"/>
                <a:cs typeface="Calibri"/>
              </a:rPr>
              <a:t>), takich jak energia słoneczna, wiatrowa i pompy ciepła.</a:t>
            </a:r>
            <a:endParaRPr lang="en-GB" sz="12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Nowoczesne technologie w coraz większym stopniu </a:t>
            </a:r>
            <a:r>
              <a:rPr lang="en-GB" sz="1200" b="1" noProof="0" dirty="0">
                <a:solidFill>
                  <a:schemeClr val="tx1"/>
                </a:solidFill>
              </a:rPr>
              <a:t>uwzględniają zmienność pogody </a:t>
            </a:r>
            <a:r>
              <a:rPr lang="en-GB" sz="1200" noProof="0" dirty="0">
                <a:solidFill>
                  <a:schemeClr val="tx1"/>
                </a:solidFill>
              </a:rPr>
              <a:t>w przypadku energii słonecznej i wiatrowej.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Zaawansowane prognozy </a:t>
            </a:r>
            <a:r>
              <a:rPr lang="en-GB" sz="1200" noProof="0" dirty="0">
                <a:solidFill>
                  <a:schemeClr val="tx1"/>
                </a:solidFill>
              </a:rPr>
              <a:t>pozwalają przewidzieć produkcję energii odnawialnej, a </a:t>
            </a:r>
            <a:r>
              <a:rPr lang="en-GB" sz="1200" b="1" noProof="0" dirty="0">
                <a:solidFill>
                  <a:schemeClr val="tx1"/>
                </a:solidFill>
              </a:rPr>
              <a:t>systemy magazynowania </a:t>
            </a:r>
            <a:r>
              <a:rPr lang="en-GB" sz="1200" noProof="0" dirty="0">
                <a:solidFill>
                  <a:schemeClr val="tx1"/>
                </a:solidFill>
              </a:rPr>
              <a:t>(baterie, elektrownie szczytowo-pompowe) stabilizują sieć energetyczną.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Dynamiczne ustalanie cen </a:t>
            </a:r>
            <a:r>
              <a:rPr lang="en-GB" sz="1200" noProof="0" dirty="0">
                <a:solidFill>
                  <a:schemeClr val="tx1"/>
                </a:solidFill>
              </a:rPr>
              <a:t>– gdzie cena energii dostosowuje się do podaży i popytu – również pomaga w utrzymaniu równowagi w sieci energetycznej.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https://www.eea.europa.eu/en/analysis/indicators/share-of-energy-consumption-from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6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Czy pojazdy elektryczne są przyjazne dla środowiska, nawet jeśli są ładowane energią elektryczną wytwarzaną z paliw kopalnych?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Czy pojazdy elektryczne są przyjazne dla środowiska, nawet jeśli są ładowane energią elektryczną wytwarzaną z paliw kopalnych?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Pojazdy elektryczne (EV) zasilane energią odnawialną </a:t>
            </a:r>
            <a:r>
              <a:rPr lang="en-US" sz="1200" dirty="0">
                <a:ea typeface="Calibri"/>
                <a:cs typeface="Calibri"/>
              </a:rPr>
              <a:t>są opcją przyjazną dla środowiska w porównaniu z samochodami napędzanymi benzyną lub olejem napędowym. Jednak ograniczenie korzystania z samochodów i zwiększenie aktywności fizycznej (np. chodzenie pieszo lub jazda na rowerze) oraz korzystanie z transportu publicznego są bardziej przyjaznymi dla środowiska opcjami transportowymi.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Produkcja pojazdów elektrycznych jest bardziej energochłonna niż produkcja samochodów napędzanych paliwami kopalnymi. Jednak </a:t>
            </a:r>
            <a:r>
              <a:rPr lang="en-US" sz="1200" b="1" dirty="0"/>
              <a:t>pojazdy elektryczne są ogólnie bardziej przyjazne dla środowiska </a:t>
            </a:r>
            <a:r>
              <a:rPr lang="en-US" sz="1200" dirty="0"/>
              <a:t>i mogą szybko zmniejszyć swój „dług węglowy” oraz wytwarzać mniej emisji na kilometr przejechany po drodze (</a:t>
            </a:r>
            <a:r>
              <a:rPr lang="en-US" sz="1200" dirty="0">
                <a:hlinkClick r:id="rId3"/>
              </a:rPr>
              <a:t>The Guardian</a:t>
            </a:r>
            <a:r>
              <a:rPr lang="en-US" sz="12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</a:rPr>
              <a:t>Pojazdy elektryczne nie generują żadnych emisji spalin</a:t>
            </a:r>
            <a:r>
              <a:rPr lang="en-US" sz="1200" dirty="0">
                <a:ea typeface="Calibri"/>
              </a:rPr>
              <a:t>, poprawiając jakość powietrza w miastach i zmniejszając zanieczyszczenie. </a:t>
            </a:r>
          </a:p>
          <a:p>
            <a:endParaRPr lang="en-GB" dirty="0"/>
          </a:p>
          <a:p>
            <a:r>
              <a:rPr lang="en-GB" dirty="0"/>
              <a:t>https://www.theguardian.com/business/2023/dec/23/do-electric-cars-really-produce-fewer-carbon-emissions-than-petrol-or-diesel-vehicles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3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mitów dotyczących energii,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Zapoznaj się z 30-minutowym kursem Every1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„Digital Energy Essentials”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poświęconym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reagowaniu na zapotrzebowanie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algn="ctr"/>
            <a:r>
              <a:rPr lang="en-US" altLang="ko-KR" sz="1200" dirty="0">
                <a:solidFill>
                  <a:srgbClr val="373737"/>
                </a:solidFill>
              </a:rPr>
              <a:t>Zapoznaj się z prezentacją Every1 na temat </a:t>
            </a:r>
          </a:p>
          <a:p>
            <a:pPr algn="ctr"/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wpływ zmian klimatycznych na energię odnawialną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Energy Monitor pt.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„Obalamy mity dotyczące technologii energii odnawialnej”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Energy Saving Trust pt.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„Obalamy mity dotyczące energii słonecznej”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r>
              <a:rPr lang="en-GB" dirty="0"/>
              <a:t>https://www.open.edu/openlearncreate/course/view.php?id=12040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4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dirty="0"/>
              <a:t>Prezentacja </a:t>
            </a:r>
            <a:r>
              <a:rPr lang="en-GB" i="1" dirty="0"/>
              <a:t>„Energy Myths Busted! Fact or Fiction</a:t>
            </a:r>
            <a:r>
              <a:rPr lang="en-GB" dirty="0"/>
              <a:t>” została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2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Jochema Miedemy na Pexels.com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obok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Lukasa na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Inteligentne liczniki: </a:t>
            </a:r>
            <a:r>
              <a:rPr lang="en-GB" dirty="0" err="1">
                <a:hlinkClick r:id="rId6"/>
              </a:rPr>
              <a:t>Vorarlberger </a:t>
            </a:r>
            <a:r>
              <a:rPr lang="en-GB" dirty="0">
                <a:hlinkClick r:id="rId6"/>
              </a:rPr>
              <a:t>Kraftwerke-Energy meter (electro)-smart meter-02ASD </a:t>
            </a:r>
            <a:r>
              <a:rPr lang="en-GB" dirty="0"/>
              <a:t>autorstwa </a:t>
            </a:r>
            <a:r>
              <a:rPr lang="en-GB" dirty="0" err="1"/>
              <a:t>Asurnipal </a:t>
            </a:r>
            <a:r>
              <a:rPr lang="en-GB" dirty="0"/>
              <a:t>na licencji </a:t>
            </a:r>
            <a:r>
              <a:rPr lang="en-GB" dirty="0">
                <a:hlinkClick r:id="rId3"/>
              </a:rPr>
              <a:t>CC BY-SA 4.0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Grzejniki: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Grzejnik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Erica Farrowa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Odnawialne źródła energii: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Brązowy dom z cegły z panelami słonecznymi na dachu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autorstwa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licencji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Pojazdy elektryczne: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Biały i czarny samochód przed białym budynkiem w ciągu dnia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autorstwa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licencji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BE" dirty="0"/>
              <a:t>https://unsplash.com/photos/brown-brick-house-with-solar-panels-on-roof-9CalgkSRZb8</a:t>
            </a:r>
            <a:endParaRPr lang="en-GB" dirty="0"/>
          </a:p>
          <a:p>
            <a:r>
              <a:rPr lang="en-BE" dirty="0"/>
              <a:t>https://unsplash.com/photos/white-and-black-car-in-front-of-white-building-during-daytime-N2Td7KpIvYc</a:t>
            </a:r>
            <a:endParaRPr lang="en-GB" dirty="0"/>
          </a:p>
          <a:p>
            <a:r>
              <a:rPr lang="en-BE" dirty="0"/>
              <a:t>https://unsplash.com/license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BF42-FA15-F8D9-E668-A3B91C159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BB3A7-F358-8482-03ED-B52E8E55B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F2AD5-7637-FCCB-E2F6-8A70A3446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1936E-FFA7-3F5D-BB65-138FDF433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7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Nieporozumienia dotyczące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 jej zużyciu są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częste. W niniejszym zestawie slajdów analizujemy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cztery najczęściej zadawane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pytania dotyczące energii cyfrowej.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Analizując te pytania,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możemy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pogłębić naszą wiedzę na temat cyfryzacji energii i podejmować bardziej świadome decyzje dotyczące jej wykorzystania.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Nasza eksploracja zaczyna się od pytania. Poświęć chwilę na przemyślenie każdego pytania, zanim przejdziesz do odpowiedzi.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Możesz przechodzić przez każde pytanie po kolei. Alternatywnie możesz wybrać konkretne pytanie, które chcesz zbadać jako pierwsze, korzystając z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Cztery najczęściej zadawane pytania dotyczące energii cyfrowej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Czy inteligentne liczniki skutecznie chronią prywatność użytkowników?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 jest bardziej energooszczędne: grzejniki lokalne czy ogrzewanie centralne?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Czy odnawialne źródła energii (np. energia słoneczna i wiatrowa) są zawodne?</a:t>
            </a:r>
            <a:endParaRPr lang="en-US" sz="12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Czy pojazdy elektryczne są przyjazne dla środowiska, nawet jeśli są ładowane energią elektryczną wytwarzaną z paliw kopalnych?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Czy inteligentne liczniki skutecznie chronią prywatność użytkowników?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Czy inteligentne liczniki skutecznie chronią prywatność użytkowników?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rtl="0" latinLnBrk="0">
              <a:buNone/>
            </a:pPr>
            <a:endParaRPr lang="en-GB" sz="3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3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Inteligentne liczniki gromadzą wyłącznie podstawowe dane dotyczące zużycia energii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, takie jak zużycie energii, a nie informacje dotyczące konkretnych urządzeń, audio, wideo lub </a:t>
            </a:r>
            <a:r>
              <a:rPr lang="en-GB" sz="1200" dirty="0">
                <a:ea typeface="Calibri"/>
              </a:rPr>
              <a:t>dane osobowe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Ścisłe przepisy i środki ochrony danych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(np. RODO, dyrektywa w sprawie energii elektrycznej, rozporządzenie w sprawie energii elektrycznej) chronią prywatność konsumentów.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chemeClr val="tx1"/>
                </a:solidFill>
                <a:ea typeface="Calibri"/>
              </a:rPr>
              <a:t>Przedsiębiorstwa użyteczności publicznej mogą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wykorzystywać dane z inteligentnych liczników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wyłącznie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do celów rozliczeniowych i zarządzania siecią, a udostępnianie danych jest ograniczone.</a:t>
            </a:r>
          </a:p>
          <a:p>
            <a:pPr latinLnBrk="0"/>
            <a:endParaRPr lang="en-GB" sz="8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dirty="0"/>
              <a:t>Więcej informacji można znaleźć </a:t>
            </a:r>
            <a:r>
              <a:rPr lang="en-GB" sz="1200" dirty="0"/>
              <a:t>w prezentacji Every1 </a:t>
            </a:r>
            <a:r>
              <a:rPr lang="en-GB" sz="1200" i="1" dirty="0">
                <a:hlinkClick r:id="rId3"/>
              </a:rPr>
              <a:t>„Cybersecurity digital energy myths… busted! </a:t>
            </a:r>
            <a:endParaRPr lang="en-GB" sz="1200" noProof="0" dirty="0">
              <a:solidFill>
                <a:srgbClr val="000066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2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Co jest bardziej energooszczędne: 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</a:rPr>
              <a:t>grzejniki czy ogrzewanie centralne?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Co jest bardziej energooszczędne: grzejniki lokalne czy ogrzewanie centralne?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Grzejniki są mniej wydajne niż ogrzewanie centralne, jeśli chodzi o ogrzewanie dużych powierzchni w domu. </a:t>
            </a:r>
          </a:p>
          <a:p>
            <a:pPr marL="457200" indent="-457200" latinLnBrk="0">
              <a:buChar char="•"/>
            </a:pPr>
            <a:endParaRPr lang="en-US" sz="1200" b="1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Grzejniki lokalne najlepiej sprawdzają się w przypadku krótkotrwałego ogrzewania małych, dobrze izolowanych pomieszczeń.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Korzystanie z grzejników jako głównego źródła ciepła może skutkować wyższymi rachunkami za energię w porównaniu z ogrzewaniem centralnym.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Więcej informacji można znaleźć w przewodniku </a:t>
            </a:r>
            <a:r>
              <a:rPr lang="en-US" sz="1200" b="1" dirty="0">
                <a:solidFill>
                  <a:srgbClr val="2B2C30"/>
                </a:solidFill>
              </a:rPr>
              <a:t>Centrum Zrównoważonej Energii dotyczącym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grzejników pokojowych</a:t>
            </a:r>
            <a:r>
              <a:rPr lang="en-US" sz="1200" dirty="0">
                <a:solidFill>
                  <a:srgbClr val="2B2C30"/>
                </a:solidFill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https://www.flickr.com/photos/vespaholic/14495979919/</a:t>
            </a:r>
          </a:p>
          <a:p>
            <a:r>
              <a:rPr lang="en-GB" dirty="0"/>
              <a:t>https://www.cse.org.uk/advice/room-heaters/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6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Czy odnawialne źródła energii 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(np. energia słoneczna i wiatrowa) są zawodne?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35327D-4B83-7969-C560-BF4F14BD3FCE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D1910-96C7-1DAF-40E9-21271BF9F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784FCDA1-3E46-BD40-D868-F5E321B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455" y="1628384"/>
            <a:ext cx="4513545" cy="369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E8DB0-EB98-177F-99E4-65D4FC080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236" y="1510603"/>
            <a:ext cx="6972092" cy="462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7200" kern="1200" noProof="1">
                <a:solidFill>
                  <a:schemeClr val="tx1"/>
                </a:solidFill>
                <a:effectLst/>
              </a:rPr>
              <a:t>Obalamy mity dotyczące energii!</a:t>
            </a:r>
            <a:endParaRPr lang="pl-PL" sz="72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6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DCCFE-7BA7-D5B4-88B9-EC2785D1B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9620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Czy odnawialne źródła energii (np. energia słoneczna i wiatrowa) są zawodne?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369501" y="2303290"/>
            <a:ext cx="84450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Ponad 25% całej energii zużytej w UE w 2024 r. pochodziło ze źródeł odnawialnych </a:t>
            </a:r>
            <a:r>
              <a:rPr lang="en-US" sz="2000" dirty="0">
                <a:ea typeface="Calibri"/>
                <a:cs typeface="Calibri"/>
              </a:rPr>
              <a:t>(</a:t>
            </a:r>
            <a:r>
              <a:rPr lang="en-US" sz="2000" dirty="0">
                <a:ea typeface="Calibri"/>
                <a:cs typeface="Calibri"/>
                <a:hlinkClick r:id="rId3"/>
              </a:rPr>
              <a:t>Europejska Agencja Środowiska</a:t>
            </a:r>
            <a:r>
              <a:rPr lang="en-US" sz="2000" dirty="0">
                <a:ea typeface="Calibri"/>
                <a:cs typeface="Calibri"/>
              </a:rPr>
              <a:t>), takich jak energia słoneczna, wiatrowa i pompy ciepła.</a:t>
            </a:r>
            <a:endParaRPr lang="en-GB" sz="20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Nowoczesne technologie w coraz większym stopniu </a:t>
            </a:r>
            <a:r>
              <a:rPr lang="en-GB" sz="2000" b="1" noProof="0" dirty="0">
                <a:solidFill>
                  <a:schemeClr val="tx1"/>
                </a:solidFill>
              </a:rPr>
              <a:t>uwzględniają zmienność pogody </a:t>
            </a:r>
            <a:r>
              <a:rPr lang="en-GB" sz="2000" noProof="0" dirty="0">
                <a:solidFill>
                  <a:schemeClr val="tx1"/>
                </a:solidFill>
              </a:rPr>
              <a:t>w przypadku energii słonecznej i wiatrowej.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Zaawansowane prognozy </a:t>
            </a:r>
            <a:r>
              <a:rPr lang="en-GB" sz="2000" noProof="0" dirty="0">
                <a:solidFill>
                  <a:schemeClr val="tx1"/>
                </a:solidFill>
              </a:rPr>
              <a:t>pozwalają przewidzieć produkcję energii odnawialnej, a </a:t>
            </a:r>
            <a:r>
              <a:rPr lang="en-GB" sz="2000" b="1" noProof="0" dirty="0">
                <a:solidFill>
                  <a:schemeClr val="tx1"/>
                </a:solidFill>
              </a:rPr>
              <a:t>systemy magazynowania </a:t>
            </a:r>
            <a:r>
              <a:rPr lang="en-GB" sz="2000" noProof="0" dirty="0">
                <a:solidFill>
                  <a:schemeClr val="tx1"/>
                </a:solidFill>
              </a:rPr>
              <a:t>(baterie, elektrownie szczytowo-pompowe) stabilizują sieć energetyczną.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Dynamiczne ustalanie cen </a:t>
            </a:r>
            <a:r>
              <a:rPr lang="en-GB" sz="2000" noProof="0" dirty="0">
                <a:solidFill>
                  <a:schemeClr val="tx1"/>
                </a:solidFill>
              </a:rPr>
              <a:t>– gdzie cena energii dostosowuje się do podaży i popytu – również pomaga w utrzymaniu równowagi w sieci. </a:t>
            </a:r>
          </a:p>
          <a:p>
            <a:pPr latinLnBrk="0"/>
            <a:endParaRPr lang="en-GB" sz="2000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CEBA3-F055-F802-3702-AF06DC38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303290"/>
            <a:ext cx="2755999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DE6A-7F58-5188-395D-DA9BF8E2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5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Czy pojazdy elektryczne są przyjazne dla środowiska, nawet jeśli są ładowane energią elektryczną wytwarzaną z paliw kopalnych? – Wprowadzenie</a:t>
            </a:r>
            <a:endParaRPr lang="pl-PL" sz="2800" b="1" i="0" noProof="1">
              <a:solidFill>
                <a:schemeClr val="bg1"/>
              </a:solidFill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Czy pojazdy elektryczne są przyjazne dla środowiska, nawet jeśli są ładowane energią elektryczną wytwarzaną z paliw kopalnych?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338-2995-5575-8032-C6B6ADEC6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52187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Czy pojazdy elektryczne są przyjazne dla środowiska, nawet jeśli są ładowane energią elektryczną wytwarzaną z paliw kopalnych?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2797428" y="2153198"/>
            <a:ext cx="925673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Pojazdy elektryczne (EV) zasilane energią odnawialną </a:t>
            </a:r>
            <a:r>
              <a:rPr lang="en-US" sz="2000" dirty="0">
                <a:ea typeface="Calibri"/>
                <a:cs typeface="Calibri"/>
              </a:rPr>
              <a:t>są opcją przyjazną dla środowiska w porównaniu z samochodami napędzanymi benzyną lub olejem napędowym. Jednak ograniczenie korzystania z samochodów i zwiększenie aktywności fizycznej (np. chodzenie pieszo lub jazda na rowerze) oraz korzystanie z transportu publicznego są bardziej przyjaznymi dla środowiska opcjami transportowymi.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/>
              <a:t>Produkcja pojazdów elektrycznych jest bardziej energochłonna niż produkcja samochodów napędzanych paliwami kopalnymi. Jednak </a:t>
            </a:r>
            <a:r>
              <a:rPr lang="en-US" sz="2000" b="1" dirty="0"/>
              <a:t>pojazdy elektryczne są ogólnie bardziej przyjazne dla środowiska </a:t>
            </a:r>
            <a:r>
              <a:rPr lang="en-US" sz="2000" dirty="0"/>
              <a:t>i mogą szybko zmniejszyć swój „dług węglowy” oraz wytwarzać mniej emisji na kilometr przejechany po drodze (</a:t>
            </a:r>
            <a:r>
              <a:rPr lang="en-US" sz="2000" dirty="0">
                <a:hlinkClick r:id="rId3"/>
              </a:rPr>
              <a:t>The Guardian</a:t>
            </a:r>
            <a:r>
              <a:rPr lang="en-US" sz="20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</a:rPr>
              <a:t>Pojazdy elektryczne nie generują żadnych emisji spalin</a:t>
            </a:r>
            <a:r>
              <a:rPr lang="en-US" sz="2000" dirty="0">
                <a:ea typeface="Calibri"/>
              </a:rPr>
              <a:t>, poprawiając jakość powietrza w miastach i zmniejszając zanieczyszczenie.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287-DB77-61BF-0E6D-73518F64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659732"/>
            <a:ext cx="2305570" cy="3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A0BCC-51A1-C14A-389C-C853281B4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5370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Kolejne kroki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mitów dotyczących energii, przydatne mogą okazać się następujące zasoby: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18615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Zapoznaj się z 30-minutowym kursem Every1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„Digital Energy Essentials”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poświęconym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3"/>
              </a:rPr>
              <a:t>reagowaniu na zapotrzebowanie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246413"/>
            <a:ext cx="2364667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Zapoznaj się z prezentacją Every1 na temat </a:t>
            </a:r>
          </a:p>
          <a:p>
            <a:pPr algn="ctr"/>
            <a:r>
              <a:rPr lang="en-US" altLang="ko-KR" sz="2000" dirty="0">
                <a:solidFill>
                  <a:srgbClr val="373737"/>
                </a:solidFill>
                <a:hlinkClick r:id="rId4"/>
              </a:rPr>
              <a:t>wpływ zmian klimatycznych na energię odnawialną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Przeczytaj artykuł Energy Monitor pt. </a:t>
            </a:r>
            <a:r>
              <a:rPr lang="en-US" altLang="ko-KR" sz="2000" i="1" dirty="0">
                <a:solidFill>
                  <a:srgbClr val="373737"/>
                </a:solidFill>
                <a:hlinkClick r:id="rId5"/>
              </a:rPr>
              <a:t>„Obalamy mity dotyczące technologii energii odnawialnej”</a:t>
            </a:r>
            <a:endParaRPr lang="ko-KR" altLang="en-US" sz="20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Przeczytaj artykuł Energy Saving Trust pt. </a:t>
            </a:r>
            <a:r>
              <a:rPr lang="en-US" altLang="ko-KR" sz="2000" i="1" dirty="0">
                <a:solidFill>
                  <a:srgbClr val="373737"/>
                </a:solidFill>
                <a:hlinkClick r:id="rId6"/>
              </a:rPr>
              <a:t>„Obalamy mity dotyczące energii słonecznej”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3F027-3E19-82AE-7A54-488E35E15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596486"/>
            <a:ext cx="3667034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 err="1"/>
              <a:t>Prezentacja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en-US" dirty="0" err="1"/>
              <a:t>Obalamy</a:t>
            </a:r>
            <a:r>
              <a:rPr lang="en-US" dirty="0"/>
              <a:t> mity </a:t>
            </a:r>
            <a:r>
              <a:rPr lang="en-US" dirty="0" err="1"/>
              <a:t>dotyczące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!</a:t>
            </a:r>
            <a:r>
              <a:rPr lang="en-GB" dirty="0"/>
              <a:t>” </a:t>
            </a:r>
            <a:r>
              <a:rPr lang="en-GB" dirty="0" err="1"/>
              <a:t>została</a:t>
            </a:r>
            <a:r>
              <a:rPr lang="en-GB" dirty="0"/>
              <a:t>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Żarówki włączone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8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Jochema Miedemy na Pexels.com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obok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Lukasa na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Inteligentne liczniki: </a:t>
            </a:r>
            <a:r>
              <a:rPr lang="en-GB" dirty="0">
                <a:hlinkClick r:id="rId6"/>
              </a:rPr>
              <a:t>Vorarlberger Kraftwerke-Energy meter (electro)-smart meter-02ASD </a:t>
            </a:r>
            <a:r>
              <a:rPr lang="en-GB" dirty="0"/>
              <a:t>autorstwa </a:t>
            </a:r>
            <a:r>
              <a:rPr lang="en-GB" dirty="0" err="1"/>
              <a:t>Asurnipal </a:t>
            </a:r>
            <a:r>
              <a:rPr lang="en-GB" dirty="0"/>
              <a:t>na licencji </a:t>
            </a:r>
            <a:r>
              <a:rPr lang="en-GB" dirty="0">
                <a:hlinkClick r:id="rId3"/>
              </a:rPr>
              <a:t>CC BY-SA 4.0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Grzejniki: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Grzejnik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Erica Farrowa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Odnawialne źródła energii: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Brązowy dom z cegły z panelami słonecznymi na dachu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autorstwa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licencji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Pojazdy elektryczne: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Biały i czarny samochód przed białym budynkiem w ciągu dnia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autorstwa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licencji 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6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FFF2-725C-F62E-4732-B903EEB4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0E02-C74B-5BE1-3A93-FB3530F70E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Dziękuję!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89991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834481"/>
            <a:ext cx="69443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Nieporozumienia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dotyczące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energii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jej zużyciu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są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częste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W niniejszym zestawie slajdów analizujemy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cztery najczęściej zadawane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pytania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dirty="0" err="1"/>
              <a:t>dotyczące</a:t>
            </a:r>
            <a:r>
              <a:rPr lang="en-GB" sz="3200" dirty="0"/>
              <a:t> </a:t>
            </a:r>
            <a:r>
              <a:rPr lang="en-GB" sz="3200" dirty="0" err="1"/>
              <a:t>cyfrowej</a:t>
            </a:r>
            <a:r>
              <a:rPr lang="en-GB" sz="3200" dirty="0"/>
              <a:t> </a:t>
            </a:r>
            <a:r>
              <a:rPr lang="en-GB" sz="3200" dirty="0" err="1"/>
              <a:t>energii</a:t>
            </a:r>
            <a:r>
              <a:rPr lang="en-GB" sz="3200" dirty="0"/>
              <a:t>.</a:t>
            </a:r>
            <a:endParaRPr lang="en-GB" sz="3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3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Analizując te pytania,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możemy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pogłębić naszą wiedzę na temat cyfryzacji energii i podejmować bardziej świadome decyzje dotyczące jej wykorzystania. </a:t>
            </a:r>
          </a:p>
          <a:p>
            <a:pPr latinLnBrk="0"/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3B0FE-B34B-98B3-BD05-405A9DA0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828" y="456825"/>
            <a:ext cx="2532464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1200" noProof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Wprowadzenie</a:t>
            </a:r>
            <a:r>
              <a:rPr lang="pl-PL" sz="4400" b="1" kern="1200" noProof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923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834481"/>
            <a:ext cx="6944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Nasza eksploracja zaczyna się od pytania. Poświęć chwilę na przemyślenie każdego pytania, zanim przejdziesz do odpowiedzi.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Możesz przechodzić przez każde pytanie po kolei. Alternatywnie możesz wybrać konkretne pytanie, które chcesz zbadać jako pierwsze, korzystając z menu. </a:t>
            </a:r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6FFFC-71D2-A55D-11F9-2F6587CA8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Niniejsza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prezentacja </a:t>
            </a:r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549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9DC52-5167-803B-CC1E-0EB909FC9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Cztery typowe pytania dotyczące energii cyfrowej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662586"/>
            <a:ext cx="114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Czy inteligentne liczniki skutecznie chronią prywatność użytkowników?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 jest bardziej energooszczędne: grzejniki lokalne czy ogrzewanie centralne?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Czy odnawialne źródła energii (np. energia słoneczna i wiatrowa) są zawodne?</a:t>
            </a:r>
            <a:endParaRPr lang="en-US" sz="24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Czy pojazdy elektryczne są przyjazne dla środowiska, nawet jeśli są ładowane energią elektryczną wytwarzaną z paliw kopalnych?</a:t>
            </a:r>
          </a:p>
        </p:txBody>
      </p:sp>
    </p:spTree>
    <p:extLst>
      <p:ext uri="{BB962C8B-B14F-4D97-AF65-F5344CB8AC3E}">
        <p14:creationId xmlns:p14="http://schemas.microsoft.com/office/powerpoint/2010/main" val="21626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06B-801C-7CE9-2FD2-896890F5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Czy inteligentne liczniki skutecznie chronią prywatność użytkowników?  – Wprowadzenie</a:t>
            </a:r>
            <a:endParaRPr lang="pl-PL" sz="2800" b="1" i="0" noProof="1">
              <a:solidFill>
                <a:schemeClr val="bg1"/>
              </a:solidFill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972855" y="3194137"/>
            <a:ext cx="10246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 inteligentne liczniki skutecznie chronią prywatność użytkowników?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907414" y="1838234"/>
            <a:ext cx="90062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latinLnBrk="0">
              <a:buNone/>
            </a:pPr>
            <a:endParaRPr lang="en-GB" sz="7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7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Inteligentne liczniki gromadzą wyłącznie podstawowe dane dotyczące zużycia energii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, takie jak zużycie energii, a nie informacje dotyczące konkretnych urządzeń, audio, wideo lub </a:t>
            </a:r>
            <a:r>
              <a:rPr lang="en-GB" sz="2000" dirty="0">
                <a:ea typeface="Calibri"/>
              </a:rPr>
              <a:t>dane osobowe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Ścisłe przepisy i środki ochrony danych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(np. RODO, dyrektywa w sprawie energii elektrycznej, rozporządzenie w sprawie energii elektrycznej) chronią prywatność konsumentów.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chemeClr val="tx1"/>
                </a:solidFill>
                <a:ea typeface="Calibri"/>
              </a:rPr>
              <a:t>Przedsiębiorstwa użyteczności publicznej mogą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wykorzystywać dane z inteligentnych liczników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wyłącznie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do celów rozliczeniowych i zarządzania siecią, a udostępnianie danych jest ograniczone.</a:t>
            </a:r>
          </a:p>
          <a:p>
            <a:pPr latinLnBrk="0"/>
            <a:endParaRPr lang="en-GB" sz="11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dirty="0"/>
              <a:t>Więcej informacji można znaleźć </a:t>
            </a:r>
            <a:r>
              <a:rPr lang="en-GB" sz="2000" dirty="0"/>
              <a:t>w prezentacji Every1 </a:t>
            </a:r>
            <a:r>
              <a:rPr lang="en-GB" sz="2000" i="1" dirty="0">
                <a:hlinkClick r:id="rId3"/>
              </a:rPr>
              <a:t>„</a:t>
            </a:r>
            <a:r>
              <a:rPr lang="pl-PL" sz="2000" i="1" dirty="0">
                <a:hlinkClick r:id="rId3"/>
              </a:rPr>
              <a:t>Mity na temat cyberbezpieczeństwa cyfrowej energii… obalone!</a:t>
            </a:r>
            <a:r>
              <a:rPr lang="en-GB" sz="2000" i="1" dirty="0">
                <a:hlinkClick r:id="rId3"/>
              </a:rPr>
              <a:t>” </a:t>
            </a:r>
            <a:endParaRPr lang="en-GB" sz="2000" noProof="0" dirty="0">
              <a:solidFill>
                <a:srgbClr val="000066"/>
              </a:solidFill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0E6B48-9871-BD63-E55B-7FA469CC2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482" y="596486"/>
            <a:ext cx="11437035" cy="639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Czy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inteligentne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liczniki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skutecznie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chronią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prywatność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użytkowników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smart meter.">
            <a:extLst>
              <a:ext uri="{FF2B5EF4-FFF2-40B4-BE49-F238E27FC236}">
                <a16:creationId xmlns:a16="http://schemas.microsoft.com/office/drawing/2014/main" id="{7BA60DC5-30EE-2406-2A45-AB7C90E64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2256824"/>
            <a:ext cx="2648486" cy="4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216-A47B-ED1F-6C4D-C3FC780E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60" y="822325"/>
            <a:ext cx="1197694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 jest bardziej energooszczędne: </a:t>
            </a:r>
            <a:r>
              <a:rPr lang="pl-PL" sz="2800" b="1" noProof="1">
                <a:solidFill>
                  <a:schemeClr val="bg1"/>
                </a:solidFill>
              </a:rPr>
              <a:t>grzejniki pokojowe czy ogrzewanie centralne</a:t>
            </a:r>
            <a:r>
              <a:rPr lang="pl-P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? – Wprowadzenie</a:t>
            </a:r>
            <a:endParaRPr lang="pl-PL" sz="2800" b="1" i="0" noProof="1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2"/>
                </a:solidFill>
              </a:rPr>
              <a:t>Co jest bardziej energooszczędne: </a:t>
            </a:r>
            <a:endParaRPr lang="en-US" sz="4800" i="1" dirty="0">
              <a:solidFill>
                <a:srgbClr val="0E3AF0"/>
              </a:solidFill>
            </a:endParaRPr>
          </a:p>
          <a:p>
            <a:pPr algn="ctr"/>
            <a:r>
              <a:rPr lang="pl-PL" sz="4800" i="1" dirty="0">
                <a:solidFill>
                  <a:srgbClr val="0E3AF0"/>
                </a:solidFill>
              </a:rPr>
              <a:t>grzejniki pokojowe czy ogrzewanie centralne</a:t>
            </a:r>
            <a:r>
              <a:rPr lang="en-GB" sz="4800" i="1" dirty="0">
                <a:solidFill>
                  <a:srgbClr val="0E3AF0"/>
                </a:solidFill>
              </a:rPr>
              <a:t>?</a:t>
            </a:r>
            <a:endParaRPr lang="pl-PL" sz="4800" i="1" dirty="0">
              <a:solidFill>
                <a:srgbClr val="0E3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A70-4F23-79A2-BC5C-F3213EFE2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099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 jest bardziej energooszczędne: grzejniki pokojowe czy ogrzewanie centralne?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910164" y="2251226"/>
            <a:ext cx="7674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/>
              <a:t>Grzejniki są mniej wydajne niż centralne ogrzewanie, gdy chodzi o ogrzewanie dużych powierzchni w domu.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Grzejniki pokojowe najlepiej sprawdzają się w przypadku krótkotrwałego ogrzewania małych, dobrze izolowanych pomieszczeń.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Korzystanie z grzejników jako głównego źródła ciepła może skutkować wyższymi rachunkami za energię w porównaniu z ogrzewaniem centralnym.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Więcej informacji można znaleźć w przewodniku Centrum Zrównoważonej Energii dotyczącym </a:t>
            </a:r>
            <a:r>
              <a:rPr lang="en-US" sz="2000" dirty="0">
                <a:hlinkClick r:id="rId3"/>
              </a:rPr>
              <a:t>grzejników pokojowych</a:t>
            </a:r>
            <a:r>
              <a:rPr lang="en-US" sz="20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CE0B-BEED-879A-8A43-920EA870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251226"/>
            <a:ext cx="2827876" cy="4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C6-3129-9F90-5393-119434D0C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Czy odnawialne źródła energii są zawodne? – Wprowadzenie</a:t>
            </a:r>
            <a:endParaRPr lang="pl-PL" sz="2800" b="1" i="0" noProof="1">
              <a:solidFill>
                <a:schemeClr val="bg1"/>
              </a:solidFill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Czy odnawialne źródła energii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(np. energia słoneczna i wiatrowa) są zawodne?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8F6D9-D26C-4E52-A018-644228AC9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1949</Words>
  <Application>Microsoft Macintosh PowerPoint</Application>
  <PresentationFormat>Widescreen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Public Sans</vt:lpstr>
      <vt:lpstr>Every1 slide master</vt:lpstr>
      <vt:lpstr>Obalamy mity dotyczące energii!</vt:lpstr>
      <vt:lpstr>Wprowadzenie  </vt:lpstr>
      <vt:lpstr>Niniejsza prezentacja   </vt:lpstr>
      <vt:lpstr>Cztery typowe pytania dotyczące energii cyfrowej  </vt:lpstr>
      <vt:lpstr>Czy inteligentne liczniki skutecznie chronią prywatność użytkowników?  – Wprowadzenie </vt:lpstr>
      <vt:lpstr>Czy inteligentne liczniki skutecznie chronią prywatność użytkowników? </vt:lpstr>
      <vt:lpstr>Co jest bardziej energooszczędne: grzejniki pokojowe czy ogrzewanie centralne? – Wprowadzenie</vt:lpstr>
      <vt:lpstr>Co jest bardziej energooszczędne: grzejniki pokojowe czy ogrzewanie centralne? </vt:lpstr>
      <vt:lpstr>Czy odnawialne źródła energii są zawodne? – Wprowadzenie </vt:lpstr>
      <vt:lpstr>Czy odnawialne źródła energii (np. energia słoneczna i wiatrowa) są zawodne? </vt:lpstr>
      <vt:lpstr>Czy pojazdy elektryczne są przyjazne dla środowiska, nawet jeśli są ładowane energią elektryczną wytwarzaną z paliw kopalnych? – Wprowadzenie </vt:lpstr>
      <vt:lpstr>Czy pojazdy elektryczne są przyjazne dla środowiska, nawet jeśli są ładowane energią elektryczną wytwarzaną z paliw kopalnych? </vt:lpstr>
      <vt:lpstr>Kolejne kroki </vt:lpstr>
      <vt:lpstr>Podziękowania </vt:lpstr>
      <vt:lpstr>Dziękuję!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2026-03-15T09:31:11Z</dcterms:modified>
  <cp:category/>
</cp:coreProperties>
</file>