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22.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9.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custom-properties+xml" PartName="/docProps/custom.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xml"/>
  <Override ContentType="application/vnd.openxmlformats-officedocument.presentationml.slideMaster+xml" PartName="/ppt/slideMasters/slideMaster3.xml"/>
  <Override ContentType="application/vnd.openxmlformats-officedocument.presentationml.slideMaster+xml" PartName="/ppt/slideMasters/slideMaster2.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11.xml"/>
  <Override ContentType="application/vnd.openxmlformats-officedocument.presentationml.slide+xml" PartName="/ppt/slides/slide22.xml"/>
  <Override ContentType="application/vnd.openxmlformats-officedocument.presentationml.slide+xml" PartName="/ppt/slides/slide1.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theme+xml" PartName="/ppt/theme/theme3.xml"/>
  <Override ContentType="application/vnd.openxmlformats-officedocument.theme+xml" PartName="/ppt/theme/theme4.xml"/>
</Types>
</file>

<file path=_rels/.rels><?xml version="1.0" encoding="UTF-8" standalone="yes"?><Relationships xmlns="http://schemas.openxmlformats.org/package/2006/relationships"><Relationship Id="rId1" Type="http://schemas.openxmlformats.org/officeDocument/2006/relationships/custom-properties" Target="docProps/custom.xml"/><Relationship Id="rId2" Type="http://schemas.openxmlformats.org/package/2006/relationships/metadata/core-properties" Target="docProps/core.xml"/><Relationship Id="rId3"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48" r:id="rId3"/>
    <p:sldMasterId id="2147483650" r:id="rId4"/>
    <p:sldMasterId id="2147483654" r:id="rId5"/>
  </p:sldMasterIdLst>
  <p:notesMasterIdLst>
    <p:notesMasterId r:id="rId6"/>
  </p:notesMasterIdLst>
  <p:sldIdLst>
    <p:sldId id="256" r:id="rId7"/>
    <p:sldId id="257" r:id="rId8"/>
    <p:sldId id="258" r:id="rId9"/>
    <p:sldId id="259" r:id="rId10"/>
    <p:sldId id="260" r:id="rId11"/>
    <p:sldId id="261" r:id="rId12"/>
    <p:sldId id="262" r:id="rId13"/>
    <p:sldId id="263" r:id="rId14"/>
    <p:sldId id="264" r:id="rId15"/>
    <p:sldId id="265" r:id="rId16"/>
    <p:sldId id="266" r:id="rId17"/>
    <p:sldId id="267" r:id="rId18"/>
    <p:sldId id="268" r:id="rId19"/>
    <p:sldId id="269" r:id="rId20"/>
    <p:sldId id="270" r:id="rId21"/>
    <p:sldId id="271" r:id="rId22"/>
    <p:sldId id="272" r:id="rId23"/>
    <p:sldId id="273" r:id="rId24"/>
    <p:sldId id="274" r:id="rId25"/>
    <p:sldId id="275" r:id="rId26"/>
    <p:sldId id="276" r:id="rId27"/>
    <p:sldId id="277" r:id="rId28"/>
  </p:sldIdLst>
  <p:sldSz cy="6858000" cx="12192000"/>
  <p:notesSz cx="6858000" cy="9144000"/>
  <p:embeddedFontLst>
    <p:embeddedFont>
      <p:font typeface="Quattrocento Sans"/>
      <p:regular r:id="rId29"/>
      <p:bold r:id="rId30"/>
      <p:italic r:id="rId31"/>
      <p:boldItalic r:id="rId32"/>
    </p:embeddedFont>
    <p:embeddedFont>
      <p:font typeface="Open Sans ExtraBold"/>
      <p:bold r:id="rId33"/>
      <p:boldItalic r:id="rId34"/>
    </p:embeddedFont>
    <p:embeddedFont>
      <p:font typeface="Helvetica Neue Light"/>
      <p:regular r:id="rId35"/>
      <p:bold r:id="rId36"/>
      <p:italic r:id="rId37"/>
      <p:boldItalic r:id="rId38"/>
    </p:embeddedFont>
    <p:embeddedFont>
      <p:font typeface="Open Sans"/>
      <p:regular r:id="rId39"/>
      <p:bold r:id="rId40"/>
      <p:italic r:id="rId41"/>
      <p:boldItalic r:id="rId42"/>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GoogleSlidesCustomDataVersion2">
      <go:slidesCustomData xmlns:go="http://customooxmlschemas.google.com/" r:id="rId43" roundtripDataSignature="AMtx7mjsBjIlBMgEkaLRNkLGN1JUtBfMEg=="/>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_rels/presentation.xml.rels><?xml version="1.0" encoding="UTF-8" standalone="yes"?><Relationships xmlns="http://schemas.openxmlformats.org/package/2006/relationships"><Relationship Id="rId40" Type="http://schemas.openxmlformats.org/officeDocument/2006/relationships/font" Target="fonts/OpenSans-bold.fntdata"/><Relationship Id="rId20" Type="http://schemas.openxmlformats.org/officeDocument/2006/relationships/slide" Target="slides/slide14.xml"/><Relationship Id="rId42" Type="http://schemas.openxmlformats.org/officeDocument/2006/relationships/font" Target="fonts/OpenSans-boldItalic.fntdata"/><Relationship Id="rId41" Type="http://schemas.openxmlformats.org/officeDocument/2006/relationships/font" Target="fonts/OpenSans-italic.fntdata"/><Relationship Id="rId22" Type="http://schemas.openxmlformats.org/officeDocument/2006/relationships/slide" Target="slides/slide16.xml"/><Relationship Id="rId21" Type="http://schemas.openxmlformats.org/officeDocument/2006/relationships/slide" Target="slides/slide15.xml"/><Relationship Id="rId43" Type="http://customschemas.google.com/relationships/presentationmetadata" Target="metadata"/><Relationship Id="rId24" Type="http://schemas.openxmlformats.org/officeDocument/2006/relationships/slide" Target="slides/slide18.xml"/><Relationship Id="rId23" Type="http://schemas.openxmlformats.org/officeDocument/2006/relationships/slide" Target="slides/slide17.xml"/><Relationship Id="rId1" Type="http://schemas.openxmlformats.org/officeDocument/2006/relationships/theme" Target="theme/theme3.xml"/><Relationship Id="rId2" Type="http://schemas.openxmlformats.org/officeDocument/2006/relationships/presProps" Target="presProps.xml"/><Relationship Id="rId3" Type="http://schemas.openxmlformats.org/officeDocument/2006/relationships/slideMaster" Target="slideMasters/slideMaster1.xml"/><Relationship Id="rId4" Type="http://schemas.openxmlformats.org/officeDocument/2006/relationships/slideMaster" Target="slideMasters/slideMaster2.xml"/><Relationship Id="rId9" Type="http://schemas.openxmlformats.org/officeDocument/2006/relationships/slide" Target="slides/slide3.xml"/><Relationship Id="rId26" Type="http://schemas.openxmlformats.org/officeDocument/2006/relationships/slide" Target="slides/slide20.xml"/><Relationship Id="rId25" Type="http://schemas.openxmlformats.org/officeDocument/2006/relationships/slide" Target="slides/slide19.xml"/><Relationship Id="rId28" Type="http://schemas.openxmlformats.org/officeDocument/2006/relationships/slide" Target="slides/slide22.xml"/><Relationship Id="rId27" Type="http://schemas.openxmlformats.org/officeDocument/2006/relationships/slide" Target="slides/slide21.xml"/><Relationship Id="rId5" Type="http://schemas.openxmlformats.org/officeDocument/2006/relationships/slideMaster" Target="slideMasters/slideMaster3.xml"/><Relationship Id="rId6" Type="http://schemas.openxmlformats.org/officeDocument/2006/relationships/notesMaster" Target="notesMasters/notesMaster1.xml"/><Relationship Id="rId29" Type="http://schemas.openxmlformats.org/officeDocument/2006/relationships/font" Target="fonts/QuattrocentoSans-regular.fntdata"/><Relationship Id="rId7" Type="http://schemas.openxmlformats.org/officeDocument/2006/relationships/slide" Target="slides/slide1.xml"/><Relationship Id="rId8" Type="http://schemas.openxmlformats.org/officeDocument/2006/relationships/slide" Target="slides/slide2.xml"/><Relationship Id="rId31" Type="http://schemas.openxmlformats.org/officeDocument/2006/relationships/font" Target="fonts/QuattrocentoSans-italic.fntdata"/><Relationship Id="rId30" Type="http://schemas.openxmlformats.org/officeDocument/2006/relationships/font" Target="fonts/QuattrocentoSans-bold.fntdata"/><Relationship Id="rId11" Type="http://schemas.openxmlformats.org/officeDocument/2006/relationships/slide" Target="slides/slide5.xml"/><Relationship Id="rId33" Type="http://schemas.openxmlformats.org/officeDocument/2006/relationships/font" Target="fonts/OpenSansExtraBold-bold.fntdata"/><Relationship Id="rId10" Type="http://schemas.openxmlformats.org/officeDocument/2006/relationships/slide" Target="slides/slide4.xml"/><Relationship Id="rId32" Type="http://schemas.openxmlformats.org/officeDocument/2006/relationships/font" Target="fonts/QuattrocentoSans-boldItalic.fntdata"/><Relationship Id="rId13" Type="http://schemas.openxmlformats.org/officeDocument/2006/relationships/slide" Target="slides/slide7.xml"/><Relationship Id="rId35" Type="http://schemas.openxmlformats.org/officeDocument/2006/relationships/font" Target="fonts/HelveticaNeueLight-regular.fntdata"/><Relationship Id="rId12" Type="http://schemas.openxmlformats.org/officeDocument/2006/relationships/slide" Target="slides/slide6.xml"/><Relationship Id="rId34" Type="http://schemas.openxmlformats.org/officeDocument/2006/relationships/font" Target="fonts/OpenSansExtraBold-boldItalic.fntdata"/><Relationship Id="rId15" Type="http://schemas.openxmlformats.org/officeDocument/2006/relationships/slide" Target="slides/slide9.xml"/><Relationship Id="rId37" Type="http://schemas.openxmlformats.org/officeDocument/2006/relationships/font" Target="fonts/HelveticaNeueLight-italic.fntdata"/><Relationship Id="rId14" Type="http://schemas.openxmlformats.org/officeDocument/2006/relationships/slide" Target="slides/slide8.xml"/><Relationship Id="rId36" Type="http://schemas.openxmlformats.org/officeDocument/2006/relationships/font" Target="fonts/HelveticaNeueLight-bold.fntdata"/><Relationship Id="rId17" Type="http://schemas.openxmlformats.org/officeDocument/2006/relationships/slide" Target="slides/slide11.xml"/><Relationship Id="rId39" Type="http://schemas.openxmlformats.org/officeDocument/2006/relationships/font" Target="fonts/OpenSans-regular.fntdata"/><Relationship Id="rId16" Type="http://schemas.openxmlformats.org/officeDocument/2006/relationships/slide" Target="slides/slide10.xml"/><Relationship Id="rId38" Type="http://schemas.openxmlformats.org/officeDocument/2006/relationships/font" Target="fonts/HelveticaNeueLight-boldItalic.fntdata"/><Relationship Id="rId19" Type="http://schemas.openxmlformats.org/officeDocument/2006/relationships/slide" Target="slides/slide13.xml"/><Relationship Id="rId18" Type="http://schemas.openxmlformats.org/officeDocument/2006/relationships/slide" Target="slides/slide1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txBox="1"/>
          <p:nvPr>
            <p:ph idx="2" type="hdr"/>
          </p:nvPr>
        </p:nvSpPr>
        <p:spPr>
          <a:xfrm>
            <a:off x="0" y="0"/>
            <a:ext cx="2971800" cy="458788"/>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4" name="Google Shape;4;n"/>
          <p:cNvSpPr txBox="1"/>
          <p:nvPr>
            <p:ph idx="10" type="dt"/>
          </p:nvPr>
        </p:nvSpPr>
        <p:spPr>
          <a:xfrm>
            <a:off x="3884613" y="0"/>
            <a:ext cx="2971800" cy="458788"/>
          </a:xfrm>
          <a:prstGeom prst="rect">
            <a:avLst/>
          </a:prstGeom>
          <a:noFill/>
          <a:ln>
            <a:noFill/>
          </a:ln>
        </p:spPr>
        <p:txBody>
          <a:bodyPr anchorCtr="0" anchor="t" bIns="45700" lIns="91425" spcFirstLastPara="1" rIns="91425" wrap="square" tIns="45700">
            <a:noAutofit/>
          </a:bodyPr>
          <a:lstStyle>
            <a:lvl1pPr lvl="0" marR="0" rtl="0" algn="r">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5" name="Google Shape;5;n"/>
          <p:cNvSpPr/>
          <p:nvPr>
            <p:ph idx="3"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 name="Google Shape;6;n"/>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lvl1pPr indent="-228600" lvl="0" marL="4572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indent="-228600" lvl="1" marL="9144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2pPr>
            <a:lvl3pPr indent="-228600" lvl="2" marL="13716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3pPr>
            <a:lvl4pPr indent="-228600" lvl="3" marL="18288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4pPr>
            <a:lvl5pPr indent="-228600" lvl="4" marL="22860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5pPr>
            <a:lvl6pPr indent="-228600" lvl="5" marL="27432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6pPr>
            <a:lvl7pPr indent="-228600" lvl="6" marL="32004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7pPr>
            <a:lvl8pPr indent="-228600" lvl="7" marL="36576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8pPr>
            <a:lvl9pPr indent="-228600" lvl="8" marL="41148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9pPr>
          </a:lstStyle>
          <a:p/>
        </p:txBody>
      </p:sp>
      <p:sp>
        <p:nvSpPr>
          <p:cNvPr id="7" name="Google Shape;7;n"/>
          <p:cNvSpPr txBox="1"/>
          <p:nvPr>
            <p:ph idx="11" type="ftr"/>
          </p:nvPr>
        </p:nvSpPr>
        <p:spPr>
          <a:xfrm>
            <a:off x="0" y="8685213"/>
            <a:ext cx="2971800" cy="458787"/>
          </a:xfrm>
          <a:prstGeom prst="rect">
            <a:avLst/>
          </a:prstGeom>
          <a:noFill/>
          <a:ln>
            <a:noFill/>
          </a:ln>
        </p:spPr>
        <p:txBody>
          <a:bodyPr anchorCtr="0" anchor="b" bIns="45700" lIns="91425" spcFirstLastPara="1" rIns="91425" wrap="square" tIns="45700">
            <a:noAutofit/>
          </a:bodyPr>
          <a:lstStyle>
            <a:lvl1pPr lvl="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8" name="Google Shape;8;n"/>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b="0" i="0" lang="en-GB"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3" name="Shape 53"/>
        <p:cNvGrpSpPr/>
        <p:nvPr/>
      </p:nvGrpSpPr>
      <p:grpSpPr>
        <a:xfrm>
          <a:off x="0" y="0"/>
          <a:ext cx="0" cy="0"/>
          <a:chOff x="0" y="0"/>
          <a:chExt cx="0" cy="0"/>
        </a:xfrm>
      </p:grpSpPr>
      <p:sp>
        <p:nvSpPr>
          <p:cNvPr id="54" name="Google Shape;54;p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55" name="Google Shape;55;p1: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200"/>
              <a:buFont typeface="Calibri"/>
              <a:buNone/>
            </a:pPr>
            <a:r>
              <a:rPr b="0" i="0" lang="en-GB" sz="1200">
                <a:solidFill>
                  <a:srgbClr val="000000"/>
                </a:solidFill>
                <a:latin typeface="Calibri"/>
                <a:ea typeface="Calibri"/>
                <a:cs typeface="Calibri"/>
                <a:sym typeface="Calibri"/>
              </a:rPr>
              <a:t>This section of the playbook focusses on operability requirements and challenges that come with a decarbonised energy system.</a:t>
            </a:r>
            <a:endParaRPr/>
          </a:p>
        </p:txBody>
      </p:sp>
      <p:sp>
        <p:nvSpPr>
          <p:cNvPr id="56" name="Google Shape;56;p1: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6" name="Shape 166"/>
        <p:cNvGrpSpPr/>
        <p:nvPr/>
      </p:nvGrpSpPr>
      <p:grpSpPr>
        <a:xfrm>
          <a:off x="0" y="0"/>
          <a:ext cx="0" cy="0"/>
          <a:chOff x="0" y="0"/>
          <a:chExt cx="0" cy="0"/>
        </a:xfrm>
      </p:grpSpPr>
      <p:sp>
        <p:nvSpPr>
          <p:cNvPr id="167" name="Google Shape;167;p10:notes"/>
          <p:cNvSpPr/>
          <p:nvPr>
            <p:ph idx="2" type="sldImg"/>
          </p:nvPr>
        </p:nvSpPr>
        <p:spPr>
          <a:xfrm>
            <a:off x="155575" y="574675"/>
            <a:ext cx="6621463" cy="3724275"/>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68" name="Google Shape;168;p10: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114300" lvl="0" marL="0" rtl="0" algn="just">
              <a:spcBef>
                <a:spcPts val="0"/>
              </a:spcBef>
              <a:spcAft>
                <a:spcPts val="0"/>
              </a:spcAft>
              <a:buClr>
                <a:srgbClr val="000000"/>
              </a:buClr>
              <a:buSzPts val="1800"/>
              <a:buFont typeface="Arial"/>
              <a:buChar char="•"/>
            </a:pPr>
            <a:r>
              <a:rPr b="1" i="0" lang="en-GB" sz="1800">
                <a:solidFill>
                  <a:srgbClr val="000000"/>
                </a:solidFill>
                <a:latin typeface="Calibri"/>
                <a:ea typeface="Calibri"/>
                <a:cs typeface="Calibri"/>
                <a:sym typeface="Calibri"/>
              </a:rPr>
              <a:t>One suggested collection of codes and standards could be similar to the GB example as outlined below:</a:t>
            </a:r>
            <a:r>
              <a:rPr b="0" i="0" lang="en-GB" sz="1800">
                <a:solidFill>
                  <a:srgbClr val="000000"/>
                </a:solidFill>
                <a:latin typeface="Calibri"/>
                <a:ea typeface="Calibri"/>
                <a:cs typeface="Calibri"/>
                <a:sym typeface="Calibri"/>
              </a:rPr>
              <a:t> </a:t>
            </a:r>
            <a:endParaRPr/>
          </a:p>
          <a:p>
            <a:pPr indent="-114300" lvl="0" marL="0" rtl="0" algn="just">
              <a:spcBef>
                <a:spcPts val="0"/>
              </a:spcBef>
              <a:spcAft>
                <a:spcPts val="0"/>
              </a:spcAft>
              <a:buClr>
                <a:srgbClr val="000000"/>
              </a:buClr>
              <a:buSzPts val="1800"/>
              <a:buFont typeface="Arial"/>
              <a:buChar char="•"/>
            </a:pPr>
            <a:r>
              <a:rPr b="0" i="0" lang="en-GB" sz="1800" u="sng">
                <a:solidFill>
                  <a:srgbClr val="000000"/>
                </a:solidFill>
                <a:latin typeface="Calibri"/>
                <a:ea typeface="Calibri"/>
                <a:cs typeface="Calibri"/>
                <a:sym typeface="Calibri"/>
              </a:rPr>
              <a:t>Connection Code</a:t>
            </a:r>
            <a:r>
              <a:rPr b="0" i="0" lang="en-GB" sz="1800">
                <a:solidFill>
                  <a:srgbClr val="000000"/>
                </a:solidFill>
                <a:latin typeface="Calibri"/>
                <a:ea typeface="Calibri"/>
                <a:cs typeface="Calibri"/>
                <a:sym typeface="Calibri"/>
              </a:rPr>
              <a:t>: This code ensures that there is a contractual framework for connecting to the power system networks at different voltage levels for generation and demand and flexible technologies such as interconnectors, battery storage, etc. </a:t>
            </a:r>
            <a:endParaRPr/>
          </a:p>
          <a:p>
            <a:pPr indent="-114300" lvl="0" marL="0" rtl="0" algn="just">
              <a:spcBef>
                <a:spcPts val="0"/>
              </a:spcBef>
              <a:spcAft>
                <a:spcPts val="0"/>
              </a:spcAft>
              <a:buClr>
                <a:srgbClr val="000000"/>
              </a:buClr>
              <a:buSzPts val="1800"/>
              <a:buFont typeface="Arial"/>
              <a:buChar char="•"/>
            </a:pPr>
            <a:r>
              <a:rPr b="0" i="0" lang="en-GB" sz="1800" u="sng">
                <a:solidFill>
                  <a:srgbClr val="000000"/>
                </a:solidFill>
                <a:latin typeface="Calibri"/>
                <a:ea typeface="Calibri"/>
                <a:cs typeface="Calibri"/>
                <a:sym typeface="Calibri"/>
              </a:rPr>
              <a:t>Grid Code</a:t>
            </a:r>
            <a:r>
              <a:rPr b="0" i="0" lang="en-GB" sz="1800">
                <a:solidFill>
                  <a:srgbClr val="000000"/>
                </a:solidFill>
                <a:latin typeface="Calibri"/>
                <a:ea typeface="Calibri"/>
                <a:cs typeface="Calibri"/>
                <a:sym typeface="Calibri"/>
              </a:rPr>
              <a:t>: This code details the technical requirements for using the power systems. It sets out the operating procedures between different types of services provides connected to different voltage levels to ensure the power system is being developed in an efficient, coordinated, and economical way. It also facilitates competition in the generation and supply of electricity and promotes security of generation, transmission, and distributions systems. </a:t>
            </a:r>
            <a:endParaRPr/>
          </a:p>
          <a:p>
            <a:pPr indent="-114300" lvl="0" marL="0" rtl="0" algn="just">
              <a:spcBef>
                <a:spcPts val="0"/>
              </a:spcBef>
              <a:spcAft>
                <a:spcPts val="0"/>
              </a:spcAft>
              <a:buClr>
                <a:srgbClr val="000000"/>
              </a:buClr>
              <a:buSzPts val="1800"/>
              <a:buFont typeface="Arial"/>
              <a:buChar char="•"/>
            </a:pPr>
            <a:r>
              <a:rPr b="0" i="0" lang="en-GB" sz="1800" u="sng">
                <a:solidFill>
                  <a:srgbClr val="000000"/>
                </a:solidFill>
                <a:latin typeface="Calibri"/>
                <a:ea typeface="Calibri"/>
                <a:cs typeface="Calibri"/>
                <a:sym typeface="Calibri"/>
              </a:rPr>
              <a:t>Operational and Planning Standards</a:t>
            </a:r>
            <a:r>
              <a:rPr b="0" i="0" lang="en-GB" sz="1800">
                <a:solidFill>
                  <a:srgbClr val="000000"/>
                </a:solidFill>
                <a:latin typeface="Calibri"/>
                <a:ea typeface="Calibri"/>
                <a:cs typeface="Calibri"/>
                <a:sym typeface="Calibri"/>
              </a:rPr>
              <a:t>: These standards set out the criteria and methodology for long-term electricity network planning and operational planning and real-time operation of the power systems in a reliable, cost-effective, and efficient way. Some potential areas to be covered in security standards could be generation and demand, future design of onshore and offshore networks, operating and emergency procedures for both onshore and offshore grids. </a:t>
            </a:r>
            <a:endParaRPr/>
          </a:p>
          <a:p>
            <a:pPr indent="-114300" lvl="0" marL="0" rtl="0" algn="just">
              <a:spcBef>
                <a:spcPts val="0"/>
              </a:spcBef>
              <a:spcAft>
                <a:spcPts val="0"/>
              </a:spcAft>
              <a:buClr>
                <a:srgbClr val="000000"/>
              </a:buClr>
              <a:buSzPts val="1800"/>
              <a:buFont typeface="Arial"/>
              <a:buChar char="•"/>
            </a:pPr>
            <a:r>
              <a:rPr b="0" i="0" lang="en-GB" sz="1800" u="sng">
                <a:solidFill>
                  <a:srgbClr val="000000"/>
                </a:solidFill>
                <a:latin typeface="Calibri"/>
                <a:ea typeface="Calibri"/>
                <a:cs typeface="Calibri"/>
                <a:sym typeface="Calibri"/>
              </a:rPr>
              <a:t>Market-related code</a:t>
            </a:r>
            <a:r>
              <a:rPr b="0" i="0" lang="en-GB" sz="1800">
                <a:solidFill>
                  <a:srgbClr val="000000"/>
                </a:solidFill>
                <a:latin typeface="Calibri"/>
                <a:ea typeface="Calibri"/>
                <a:cs typeface="Calibri"/>
                <a:sym typeface="Calibri"/>
              </a:rPr>
              <a:t>: It provides a range of rules and governance arrangement for balancing of supply and demand of electricity and settlements payments depending on the structure of the electricity markets.  </a:t>
            </a:r>
            <a:endParaRPr/>
          </a:p>
          <a:p>
            <a:pPr indent="-114300" lvl="0" marL="0" rtl="0" algn="just">
              <a:spcBef>
                <a:spcPts val="0"/>
              </a:spcBef>
              <a:spcAft>
                <a:spcPts val="0"/>
              </a:spcAft>
              <a:buClr>
                <a:srgbClr val="000000"/>
              </a:buClr>
              <a:buSzPts val="1800"/>
              <a:buFont typeface="Arial"/>
              <a:buChar char="•"/>
            </a:pPr>
            <a:r>
              <a:rPr b="0" i="0" lang="en-GB" sz="1800" u="sng">
                <a:solidFill>
                  <a:srgbClr val="000000"/>
                </a:solidFill>
                <a:latin typeface="Calibri"/>
                <a:ea typeface="Calibri"/>
                <a:cs typeface="Calibri"/>
                <a:sym typeface="Calibri"/>
              </a:rPr>
              <a:t>Interactions between the system operator and network owners</a:t>
            </a:r>
            <a:r>
              <a:rPr b="0" i="0" lang="en-GB" sz="1800">
                <a:solidFill>
                  <a:srgbClr val="000000"/>
                </a:solidFill>
                <a:latin typeface="Calibri"/>
                <a:ea typeface="Calibri"/>
                <a:cs typeface="Calibri"/>
                <a:sym typeface="Calibri"/>
              </a:rPr>
              <a:t>: Depending on the overall structure of the power systems, it might be necessary to define the relationship between the network companies at different voltage levels including transmission and distribution level and the system operator. </a:t>
            </a:r>
            <a:endParaRPr/>
          </a:p>
          <a:p>
            <a:pPr indent="0" lvl="0" marL="0" rtl="0" algn="l">
              <a:spcBef>
                <a:spcPts val="0"/>
              </a:spcBef>
              <a:spcAft>
                <a:spcPts val="0"/>
              </a:spcAft>
              <a:buNone/>
            </a:pPr>
            <a:r>
              <a:t/>
            </a:r>
            <a:endParaRPr/>
          </a:p>
        </p:txBody>
      </p:sp>
      <p:sp>
        <p:nvSpPr>
          <p:cNvPr id="169" name="Google Shape;169;p10: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400"/>
              <a:buFont typeface="Trebuchet MS"/>
              <a:buNone/>
            </a:pPr>
            <a:r>
              <a:rPr b="0" i="0" lang="en-GB" sz="1400" u="none" cap="none" strike="noStrike">
                <a:solidFill>
                  <a:srgbClr val="000000"/>
                </a:solidFill>
                <a:latin typeface="Trebuchet MS"/>
                <a:ea typeface="Trebuchet MS"/>
                <a:cs typeface="Trebuchet MS"/>
                <a:sym typeface="Trebuchet MS"/>
              </a:rPr>
              <a:t>Notes view: </a:t>
            </a:r>
            <a:fld id="{00000000-1234-1234-1234-123412341234}" type="slidenum">
              <a:rPr b="0" i="0" lang="en-GB" sz="1400" u="none" cap="none" strike="noStrike">
                <a:solidFill>
                  <a:srgbClr val="000000"/>
                </a:solidFill>
                <a:latin typeface="Trebuchet MS"/>
                <a:ea typeface="Trebuchet MS"/>
                <a:cs typeface="Trebuchet MS"/>
                <a:sym typeface="Trebuchet MS"/>
              </a:rPr>
              <a:t>‹#›</a:t>
            </a:fld>
            <a:endParaRPr b="0" i="0" sz="1400" u="none" cap="none" strike="noStrike">
              <a:solidFill>
                <a:srgbClr val="000000"/>
              </a:solidFill>
              <a:latin typeface="Trebuchet MS"/>
              <a:ea typeface="Trebuchet MS"/>
              <a:cs typeface="Trebuchet MS"/>
              <a:sym typeface="Trebuchet MS"/>
            </a:endParaRPr>
          </a:p>
        </p:txBody>
      </p:sp>
      <p:sp>
        <p:nvSpPr>
          <p:cNvPr id="170" name="Google Shape;170;p10:notes"/>
          <p:cNvSpPr txBox="1"/>
          <p:nvPr>
            <p:ph idx="11" type="ftr"/>
          </p:nvPr>
        </p:nvSpPr>
        <p:spPr>
          <a:xfrm>
            <a:off x="0"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l">
              <a:lnSpc>
                <a:spcPct val="100000"/>
              </a:lnSpc>
              <a:spcBef>
                <a:spcPts val="0"/>
              </a:spcBef>
              <a:spcAft>
                <a:spcPts val="0"/>
              </a:spcAft>
              <a:buClr>
                <a:schemeClr val="dk1"/>
              </a:buClr>
              <a:buSzPts val="1200"/>
              <a:buFont typeface="Calibri"/>
              <a:buNone/>
            </a:pPr>
            <a:r>
              <a:t/>
            </a:r>
            <a:endParaRPr b="0" i="0" sz="1200" u="none" cap="none" strike="noStrike">
              <a:solidFill>
                <a:srgbClr val="000000"/>
              </a:solidFill>
              <a:latin typeface="Calibri"/>
              <a:ea typeface="Calibri"/>
              <a:cs typeface="Calibri"/>
              <a:sym typeface="Calibri"/>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1" name="Shape 191"/>
        <p:cNvGrpSpPr/>
        <p:nvPr/>
      </p:nvGrpSpPr>
      <p:grpSpPr>
        <a:xfrm>
          <a:off x="0" y="0"/>
          <a:ext cx="0" cy="0"/>
          <a:chOff x="0" y="0"/>
          <a:chExt cx="0" cy="0"/>
        </a:xfrm>
      </p:grpSpPr>
      <p:sp>
        <p:nvSpPr>
          <p:cNvPr id="192" name="Google Shape;192;p11:notes"/>
          <p:cNvSpPr/>
          <p:nvPr>
            <p:ph idx="2" type="sldImg"/>
          </p:nvPr>
        </p:nvSpPr>
        <p:spPr>
          <a:xfrm>
            <a:off x="155575" y="574675"/>
            <a:ext cx="6621463" cy="3724275"/>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93" name="Google Shape;193;p11: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just">
              <a:spcBef>
                <a:spcPts val="0"/>
              </a:spcBef>
              <a:spcAft>
                <a:spcPts val="0"/>
              </a:spcAft>
              <a:buNone/>
            </a:pPr>
            <a:r>
              <a:rPr b="1" i="0" lang="en-GB" sz="1800">
                <a:solidFill>
                  <a:srgbClr val="000000"/>
                </a:solidFill>
                <a:latin typeface="Calibri"/>
                <a:ea typeface="Calibri"/>
                <a:cs typeface="Calibri"/>
                <a:sym typeface="Calibri"/>
              </a:rPr>
              <a:t> Design and Reform balancing Services</a:t>
            </a:r>
            <a:r>
              <a:rPr b="0" i="0" lang="en-GB" sz="1800">
                <a:solidFill>
                  <a:srgbClr val="000000"/>
                </a:solidFill>
                <a:latin typeface="Calibri"/>
                <a:ea typeface="Calibri"/>
                <a:cs typeface="Calibri"/>
                <a:sym typeface="Calibri"/>
              </a:rPr>
              <a:t> </a:t>
            </a:r>
            <a:endParaRPr b="0" i="0">
              <a:solidFill>
                <a:srgbClr val="000000"/>
              </a:solidFill>
              <a:latin typeface="Calibri"/>
              <a:ea typeface="Calibri"/>
              <a:cs typeface="Calibri"/>
              <a:sym typeface="Calibri"/>
            </a:endParaRPr>
          </a:p>
          <a:p>
            <a:pPr indent="-114300" lvl="0" marL="0" rtl="0" algn="just">
              <a:spcBef>
                <a:spcPts val="0"/>
              </a:spcBef>
              <a:spcAft>
                <a:spcPts val="0"/>
              </a:spcAft>
              <a:buClr>
                <a:srgbClr val="000000"/>
              </a:buClr>
              <a:buSzPts val="1800"/>
              <a:buFont typeface="Arial"/>
              <a:buChar char="•"/>
            </a:pPr>
            <a:r>
              <a:rPr b="0" i="0" lang="en-GB" sz="1800">
                <a:solidFill>
                  <a:srgbClr val="000000"/>
                </a:solidFill>
                <a:latin typeface="Calibri"/>
                <a:ea typeface="Calibri"/>
                <a:cs typeface="Calibri"/>
                <a:sym typeface="Calibri"/>
              </a:rPr>
              <a:t>In the past, these balancing services used to be provided by conventional power plants. To deal with energy transition challenges, the conventional ways for procuring balancing services should be adopted to be able to cope with variable output of weather-driven technologies and promote the role of flexibility on the system. </a:t>
            </a:r>
            <a:endParaRPr/>
          </a:p>
          <a:p>
            <a:pPr indent="-114300" lvl="0" marL="0" rtl="0" algn="just">
              <a:spcBef>
                <a:spcPts val="0"/>
              </a:spcBef>
              <a:spcAft>
                <a:spcPts val="0"/>
              </a:spcAft>
              <a:buClr>
                <a:srgbClr val="000000"/>
              </a:buClr>
              <a:buSzPts val="1800"/>
              <a:buFont typeface="Arial"/>
              <a:buChar char="•"/>
            </a:pPr>
            <a:r>
              <a:rPr b="0" i="0" lang="en-GB" sz="1800">
                <a:solidFill>
                  <a:srgbClr val="000000"/>
                </a:solidFill>
                <a:latin typeface="Calibri"/>
                <a:ea typeface="Calibri"/>
                <a:cs typeface="Calibri"/>
                <a:sym typeface="Calibri"/>
              </a:rPr>
              <a:t>The ultimate goal is to have a reliable and cost-effective power system, and competitive markets for different balancing services could reasonably work very efficiently in many parts of the world.  </a:t>
            </a:r>
            <a:endParaRPr/>
          </a:p>
          <a:p>
            <a:pPr indent="-114300" lvl="0" marL="0" rtl="0" algn="just">
              <a:spcBef>
                <a:spcPts val="0"/>
              </a:spcBef>
              <a:spcAft>
                <a:spcPts val="0"/>
              </a:spcAft>
              <a:buClr>
                <a:srgbClr val="000000"/>
              </a:buClr>
              <a:buSzPts val="1800"/>
              <a:buFont typeface="Arial"/>
              <a:buChar char="•"/>
            </a:pPr>
            <a:r>
              <a:rPr b="0" i="0" lang="en-GB" sz="1800">
                <a:solidFill>
                  <a:srgbClr val="000000"/>
                </a:solidFill>
                <a:latin typeface="Calibri"/>
                <a:ea typeface="Calibri"/>
                <a:cs typeface="Calibri"/>
                <a:sym typeface="Calibri"/>
              </a:rPr>
              <a:t>To operate the power system reliably and securely balancing services at both transmission and distribution levels can be defined. They can be hourly, half-hourly, or even less granular. In general, more and more products with lower granularity are being utilised in different power systems, internationally. </a:t>
            </a:r>
            <a:endParaRPr/>
          </a:p>
          <a:p>
            <a:pPr indent="-114300" lvl="0" marL="0" rtl="0" algn="just">
              <a:spcBef>
                <a:spcPts val="0"/>
              </a:spcBef>
              <a:spcAft>
                <a:spcPts val="0"/>
              </a:spcAft>
              <a:buClr>
                <a:srgbClr val="000000"/>
              </a:buClr>
              <a:buSzPts val="1800"/>
              <a:buFont typeface="Arial"/>
              <a:buChar char="•"/>
            </a:pPr>
            <a:r>
              <a:rPr b="0" i="0" lang="en-GB" sz="1800">
                <a:solidFill>
                  <a:srgbClr val="000000"/>
                </a:solidFill>
                <a:latin typeface="Calibri"/>
                <a:ea typeface="Calibri"/>
                <a:cs typeface="Calibri"/>
                <a:sym typeface="Calibri"/>
              </a:rPr>
              <a:t>Due to the dynamic characterises of operability challenges, it is also essential to continuously reform balancing services and review market design decisions. </a:t>
            </a:r>
            <a:endParaRPr/>
          </a:p>
          <a:p>
            <a:pPr indent="0" lvl="0" marL="0" rtl="0" algn="just">
              <a:spcBef>
                <a:spcPts val="0"/>
              </a:spcBef>
              <a:spcAft>
                <a:spcPts val="0"/>
              </a:spcAft>
              <a:buNone/>
            </a:pPr>
            <a:r>
              <a:rPr b="0" i="0" lang="en-GB" sz="1800">
                <a:solidFill>
                  <a:srgbClr val="000000"/>
                </a:solidFill>
                <a:latin typeface="Calibri"/>
                <a:ea typeface="Calibri"/>
                <a:cs typeface="Calibri"/>
                <a:sym typeface="Calibri"/>
              </a:rPr>
              <a:t> </a:t>
            </a:r>
            <a:endParaRPr b="0" i="0">
              <a:solidFill>
                <a:srgbClr val="000000"/>
              </a:solidFill>
              <a:latin typeface="Calibri"/>
              <a:ea typeface="Calibri"/>
              <a:cs typeface="Calibri"/>
              <a:sym typeface="Calibri"/>
            </a:endParaRPr>
          </a:p>
          <a:p>
            <a:pPr indent="-114300" lvl="0" marL="0" rtl="0" algn="just">
              <a:spcBef>
                <a:spcPts val="0"/>
              </a:spcBef>
              <a:spcAft>
                <a:spcPts val="0"/>
              </a:spcAft>
              <a:buClr>
                <a:srgbClr val="000000"/>
              </a:buClr>
              <a:buSzPts val="1800"/>
              <a:buFont typeface="Arial"/>
              <a:buChar char="•"/>
            </a:pPr>
            <a:r>
              <a:rPr b="1" i="1" lang="en-GB" sz="1800">
                <a:solidFill>
                  <a:srgbClr val="000000"/>
                </a:solidFill>
                <a:latin typeface="Calibri"/>
                <a:ea typeface="Calibri"/>
                <a:cs typeface="Calibri"/>
                <a:sym typeface="Calibri"/>
              </a:rPr>
              <a:t>The Key stages and principles for designing balancing services are:</a:t>
            </a:r>
            <a:r>
              <a:rPr b="0" i="0" lang="en-GB" sz="1800">
                <a:solidFill>
                  <a:srgbClr val="000000"/>
                </a:solidFill>
                <a:latin typeface="Calibri"/>
                <a:ea typeface="Calibri"/>
                <a:cs typeface="Calibri"/>
                <a:sym typeface="Calibri"/>
              </a:rPr>
              <a:t> </a:t>
            </a:r>
            <a:endParaRPr/>
          </a:p>
          <a:p>
            <a:pPr indent="-114300" lvl="0" marL="0" rtl="0" algn="just">
              <a:spcBef>
                <a:spcPts val="0"/>
              </a:spcBef>
              <a:spcAft>
                <a:spcPts val="0"/>
              </a:spcAft>
              <a:buClr>
                <a:srgbClr val="000000"/>
              </a:buClr>
              <a:buSzPts val="1800"/>
              <a:buFont typeface="Arial"/>
              <a:buChar char="•"/>
            </a:pPr>
            <a:r>
              <a:rPr b="0" i="0" lang="en-GB" sz="1800" u="sng">
                <a:solidFill>
                  <a:srgbClr val="000000"/>
                </a:solidFill>
                <a:latin typeface="Calibri"/>
                <a:ea typeface="Calibri"/>
                <a:cs typeface="Calibri"/>
                <a:sym typeface="Calibri"/>
              </a:rPr>
              <a:t>Identify strategic needs</a:t>
            </a:r>
            <a:r>
              <a:rPr b="0" i="0" lang="en-GB" sz="1800">
                <a:solidFill>
                  <a:srgbClr val="000000"/>
                </a:solidFill>
                <a:latin typeface="Calibri"/>
                <a:ea typeface="Calibri"/>
                <a:cs typeface="Calibri"/>
                <a:sym typeface="Calibri"/>
              </a:rPr>
              <a:t>: It is essential to understand how the energy transition will evolve, how the operability requirements will change and how wider markets and government policies could shift to have a clear and coherent understating about the role of balancing services in the future. </a:t>
            </a:r>
            <a:endParaRPr/>
          </a:p>
          <a:p>
            <a:pPr indent="-114300" lvl="0" marL="0" rtl="0" algn="just">
              <a:spcBef>
                <a:spcPts val="0"/>
              </a:spcBef>
              <a:spcAft>
                <a:spcPts val="0"/>
              </a:spcAft>
              <a:buClr>
                <a:srgbClr val="000000"/>
              </a:buClr>
              <a:buSzPts val="1800"/>
              <a:buFont typeface="Arial"/>
              <a:buChar char="•"/>
            </a:pPr>
            <a:r>
              <a:rPr b="0" i="0" lang="en-GB" sz="1800" u="sng">
                <a:solidFill>
                  <a:srgbClr val="000000"/>
                </a:solidFill>
                <a:latin typeface="Calibri"/>
                <a:ea typeface="Calibri"/>
                <a:cs typeface="Calibri"/>
                <a:sym typeface="Calibri"/>
              </a:rPr>
              <a:t>Develop markets</a:t>
            </a:r>
            <a:r>
              <a:rPr b="0" i="0" lang="en-GB" sz="1800">
                <a:solidFill>
                  <a:srgbClr val="000000"/>
                </a:solidFill>
                <a:latin typeface="Calibri"/>
                <a:ea typeface="Calibri"/>
                <a:cs typeface="Calibri"/>
                <a:sym typeface="Calibri"/>
              </a:rPr>
              <a:t>: Different market reform options and procurement strategies should be assessed to understand which option will most effectively mitigate operability challenges.  </a:t>
            </a:r>
            <a:endParaRPr/>
          </a:p>
          <a:p>
            <a:pPr indent="-114300" lvl="0" marL="0" rtl="0" algn="just">
              <a:spcBef>
                <a:spcPts val="0"/>
              </a:spcBef>
              <a:spcAft>
                <a:spcPts val="0"/>
              </a:spcAft>
              <a:buClr>
                <a:srgbClr val="000000"/>
              </a:buClr>
              <a:buSzPts val="1800"/>
              <a:buFont typeface="Arial"/>
              <a:buChar char="•"/>
            </a:pPr>
            <a:r>
              <a:rPr b="0" i="0" lang="en-GB" sz="1800">
                <a:solidFill>
                  <a:srgbClr val="000000"/>
                </a:solidFill>
                <a:latin typeface="Calibri"/>
                <a:ea typeface="Calibri"/>
                <a:cs typeface="Calibri"/>
                <a:sym typeface="Calibri"/>
              </a:rPr>
              <a:t>It is important to ensure balancing services procurement and markets are accessible to different types and sizes of service providers. This would enhance the liquidity over time and reduce balancing services procurement costs. </a:t>
            </a:r>
            <a:endParaRPr/>
          </a:p>
          <a:p>
            <a:pPr indent="-114300" lvl="0" marL="0" rtl="0" algn="just">
              <a:spcBef>
                <a:spcPts val="0"/>
              </a:spcBef>
              <a:spcAft>
                <a:spcPts val="0"/>
              </a:spcAft>
              <a:buClr>
                <a:srgbClr val="000000"/>
              </a:buClr>
              <a:buSzPts val="1800"/>
              <a:buFont typeface="Arial"/>
              <a:buChar char="•"/>
            </a:pPr>
            <a:r>
              <a:rPr b="0" i="0" lang="en-GB" sz="1800">
                <a:solidFill>
                  <a:srgbClr val="000000"/>
                </a:solidFill>
                <a:latin typeface="Calibri"/>
                <a:ea typeface="Calibri"/>
                <a:cs typeface="Calibri"/>
                <a:sym typeface="Calibri"/>
              </a:rPr>
              <a:t>Also, the procurement/market process should be competitive and technology agnostic to ensure level-playing field.  </a:t>
            </a:r>
            <a:endParaRPr/>
          </a:p>
          <a:p>
            <a:pPr indent="-114300" lvl="0" marL="0" rtl="0" algn="just">
              <a:spcBef>
                <a:spcPts val="0"/>
              </a:spcBef>
              <a:spcAft>
                <a:spcPts val="0"/>
              </a:spcAft>
              <a:buClr>
                <a:srgbClr val="000000"/>
              </a:buClr>
              <a:buSzPts val="1800"/>
              <a:buFont typeface="Arial"/>
              <a:buChar char="•"/>
            </a:pPr>
            <a:r>
              <a:rPr b="0" i="0" lang="en-GB" sz="1800">
                <a:solidFill>
                  <a:srgbClr val="000000"/>
                </a:solidFill>
                <a:latin typeface="Calibri"/>
                <a:ea typeface="Calibri"/>
                <a:cs typeface="Calibri"/>
                <a:sym typeface="Calibri"/>
              </a:rPr>
              <a:t>These markets should also provide right investment signals for different types of technologies. </a:t>
            </a:r>
            <a:endParaRPr/>
          </a:p>
          <a:p>
            <a:pPr indent="-114300" lvl="0" marL="0" rtl="0" algn="just">
              <a:spcBef>
                <a:spcPts val="0"/>
              </a:spcBef>
              <a:spcAft>
                <a:spcPts val="0"/>
              </a:spcAft>
              <a:buClr>
                <a:srgbClr val="000000"/>
              </a:buClr>
              <a:buSzPts val="1800"/>
              <a:buFont typeface="Arial"/>
              <a:buChar char="•"/>
            </a:pPr>
            <a:r>
              <a:rPr b="0" i="0" lang="en-GB" sz="1800" u="sng">
                <a:solidFill>
                  <a:srgbClr val="000000"/>
                </a:solidFill>
                <a:latin typeface="Calibri"/>
                <a:ea typeface="Calibri"/>
                <a:cs typeface="Calibri"/>
                <a:sym typeface="Calibri"/>
              </a:rPr>
              <a:t>Design new products or platforms</a:t>
            </a:r>
            <a:r>
              <a:rPr b="0" i="0" lang="en-GB" sz="1800">
                <a:solidFill>
                  <a:srgbClr val="000000"/>
                </a:solidFill>
                <a:latin typeface="Calibri"/>
                <a:ea typeface="Calibri"/>
                <a:cs typeface="Calibri"/>
                <a:sym typeface="Calibri"/>
              </a:rPr>
              <a:t>: Recommended balancing services markets or procurement option will be designed alongside any required platform specifications and a delivery plan. </a:t>
            </a:r>
            <a:endParaRPr/>
          </a:p>
          <a:p>
            <a:pPr indent="-114300" lvl="0" marL="0" rtl="0" algn="just">
              <a:spcBef>
                <a:spcPts val="0"/>
              </a:spcBef>
              <a:spcAft>
                <a:spcPts val="0"/>
              </a:spcAft>
              <a:buClr>
                <a:srgbClr val="000000"/>
              </a:buClr>
              <a:buSzPts val="1800"/>
              <a:buFont typeface="Arial"/>
              <a:buChar char="•"/>
            </a:pPr>
            <a:r>
              <a:rPr b="0" i="0" lang="en-GB" sz="1800">
                <a:solidFill>
                  <a:srgbClr val="000000"/>
                </a:solidFill>
                <a:latin typeface="Calibri"/>
                <a:ea typeface="Calibri"/>
                <a:cs typeface="Calibri"/>
                <a:sym typeface="Calibri"/>
              </a:rPr>
              <a:t>To ensure the market designs attracts enough investment in new technologies and enhance system reliability it is essential to strike a balance between long- and short-term procurement to ensure flexibility and demand side response would become more responsive in the future while the investment signals are sharp enough to ensure the system operator would have access to wide range of solutions to mitigate operability challenges. </a:t>
            </a:r>
            <a:endParaRPr/>
          </a:p>
          <a:p>
            <a:pPr indent="-114300" lvl="0" marL="0" rtl="0" algn="just">
              <a:spcBef>
                <a:spcPts val="0"/>
              </a:spcBef>
              <a:spcAft>
                <a:spcPts val="0"/>
              </a:spcAft>
              <a:buClr>
                <a:srgbClr val="000000"/>
              </a:buClr>
              <a:buSzPts val="1800"/>
              <a:buFont typeface="Arial"/>
              <a:buChar char="•"/>
            </a:pPr>
            <a:r>
              <a:rPr b="0" i="0" lang="en-GB" sz="1800">
                <a:solidFill>
                  <a:srgbClr val="000000"/>
                </a:solidFill>
                <a:latin typeface="Calibri"/>
                <a:ea typeface="Calibri"/>
                <a:cs typeface="Calibri"/>
                <a:sym typeface="Calibri"/>
              </a:rPr>
              <a:t>Different balancing services procurements should be harmonised to reduce balancing costs. </a:t>
            </a:r>
            <a:endParaRPr/>
          </a:p>
          <a:p>
            <a:pPr indent="-114300" lvl="0" marL="0" rtl="0" algn="just">
              <a:spcBef>
                <a:spcPts val="0"/>
              </a:spcBef>
              <a:spcAft>
                <a:spcPts val="0"/>
              </a:spcAft>
              <a:buClr>
                <a:srgbClr val="000000"/>
              </a:buClr>
              <a:buSzPts val="1800"/>
              <a:buFont typeface="Arial"/>
              <a:buChar char="•"/>
            </a:pPr>
            <a:r>
              <a:rPr b="0" i="0" lang="en-GB" sz="1800">
                <a:solidFill>
                  <a:srgbClr val="000000"/>
                </a:solidFill>
                <a:latin typeface="Calibri"/>
                <a:ea typeface="Calibri"/>
                <a:cs typeface="Calibri"/>
                <a:sym typeface="Calibri"/>
              </a:rPr>
              <a:t>Balancing services should also be adaptable to changes in the balancing service requirements. </a:t>
            </a:r>
            <a:endParaRPr/>
          </a:p>
          <a:p>
            <a:pPr indent="-114300" lvl="0" marL="0" rtl="0" algn="just">
              <a:spcBef>
                <a:spcPts val="0"/>
              </a:spcBef>
              <a:spcAft>
                <a:spcPts val="0"/>
              </a:spcAft>
              <a:buClr>
                <a:srgbClr val="000000"/>
              </a:buClr>
              <a:buSzPts val="1800"/>
              <a:buFont typeface="Arial"/>
              <a:buChar char="•"/>
            </a:pPr>
            <a:r>
              <a:rPr b="0" i="0" lang="en-GB" sz="1800">
                <a:solidFill>
                  <a:srgbClr val="000000"/>
                </a:solidFill>
                <a:latin typeface="Calibri"/>
                <a:ea typeface="Calibri"/>
                <a:cs typeface="Calibri"/>
                <a:sym typeface="Calibri"/>
              </a:rPr>
              <a:t>Trading different balancing services with neighbouring countries via interconnectors is also essential which enhances the flexibility of the system. </a:t>
            </a:r>
            <a:endParaRPr/>
          </a:p>
          <a:p>
            <a:pPr indent="-114300" lvl="0" marL="0" rtl="0" algn="just">
              <a:spcBef>
                <a:spcPts val="0"/>
              </a:spcBef>
              <a:spcAft>
                <a:spcPts val="0"/>
              </a:spcAft>
              <a:buClr>
                <a:srgbClr val="000000"/>
              </a:buClr>
              <a:buSzPts val="1800"/>
              <a:buFont typeface="Arial"/>
              <a:buChar char="•"/>
            </a:pPr>
            <a:r>
              <a:rPr b="0" i="0" lang="en-GB" sz="1800" u="sng">
                <a:solidFill>
                  <a:srgbClr val="000000"/>
                </a:solidFill>
                <a:latin typeface="Calibri"/>
                <a:ea typeface="Calibri"/>
                <a:cs typeface="Calibri"/>
                <a:sym typeface="Calibri"/>
              </a:rPr>
              <a:t>Delivery</a:t>
            </a:r>
            <a:r>
              <a:rPr b="0" i="0" lang="en-GB" sz="1800">
                <a:solidFill>
                  <a:srgbClr val="000000"/>
                </a:solidFill>
                <a:latin typeface="Calibri"/>
                <a:ea typeface="Calibri"/>
                <a:cs typeface="Calibri"/>
                <a:sym typeface="Calibri"/>
              </a:rPr>
              <a:t>: New balancing service markets or procurements should be executed and embedded into the business-as-usual processes.  </a:t>
            </a:r>
            <a:endParaRPr/>
          </a:p>
          <a:p>
            <a:pPr indent="-114300" lvl="0" marL="0" rtl="0" algn="just">
              <a:spcBef>
                <a:spcPts val="0"/>
              </a:spcBef>
              <a:spcAft>
                <a:spcPts val="0"/>
              </a:spcAft>
              <a:buClr>
                <a:srgbClr val="000000"/>
              </a:buClr>
              <a:buSzPts val="1800"/>
              <a:buFont typeface="Arial"/>
              <a:buChar char="•"/>
            </a:pPr>
            <a:r>
              <a:rPr b="0" i="0" lang="en-GB" sz="1800">
                <a:solidFill>
                  <a:srgbClr val="000000"/>
                </a:solidFill>
                <a:latin typeface="Calibri"/>
                <a:ea typeface="Calibri"/>
                <a:cs typeface="Calibri"/>
                <a:sym typeface="Calibri"/>
              </a:rPr>
              <a:t>The implementation should be rapid and agile. </a:t>
            </a:r>
            <a:endParaRPr/>
          </a:p>
          <a:p>
            <a:pPr indent="-114300" lvl="0" marL="0" rtl="0" algn="just">
              <a:spcBef>
                <a:spcPts val="0"/>
              </a:spcBef>
              <a:spcAft>
                <a:spcPts val="0"/>
              </a:spcAft>
              <a:buClr>
                <a:srgbClr val="000000"/>
              </a:buClr>
              <a:buSzPts val="1800"/>
              <a:buFont typeface="Arial"/>
              <a:buChar char="•"/>
            </a:pPr>
            <a:r>
              <a:rPr b="0" i="0" lang="en-GB" sz="1800">
                <a:solidFill>
                  <a:srgbClr val="000000"/>
                </a:solidFill>
                <a:latin typeface="Calibri"/>
                <a:ea typeface="Calibri"/>
                <a:cs typeface="Calibri"/>
                <a:sym typeface="Calibri"/>
              </a:rPr>
              <a:t>The information shared with different service providers by the system operator should be transparent, clear, and predictable to minimise information asymmetries. </a:t>
            </a:r>
            <a:endParaRPr/>
          </a:p>
          <a:p>
            <a:pPr indent="-114300" lvl="0" marL="0" rtl="0" algn="just">
              <a:spcBef>
                <a:spcPts val="0"/>
              </a:spcBef>
              <a:spcAft>
                <a:spcPts val="0"/>
              </a:spcAft>
              <a:buClr>
                <a:srgbClr val="000000"/>
              </a:buClr>
              <a:buSzPts val="1800"/>
              <a:buFont typeface="Arial"/>
              <a:buChar char="•"/>
            </a:pPr>
            <a:r>
              <a:rPr b="0" i="0" lang="en-GB" sz="1800">
                <a:solidFill>
                  <a:srgbClr val="000000"/>
                </a:solidFill>
                <a:latin typeface="Calibri"/>
                <a:ea typeface="Calibri"/>
                <a:cs typeface="Calibri"/>
                <a:sym typeface="Calibri"/>
              </a:rPr>
              <a:t>The markets and procurement procedures should be practical to implement and operate. </a:t>
            </a:r>
            <a:endParaRPr/>
          </a:p>
          <a:p>
            <a:pPr indent="-114300" lvl="0" marL="0" rtl="0" algn="just">
              <a:spcBef>
                <a:spcPts val="0"/>
              </a:spcBef>
              <a:spcAft>
                <a:spcPts val="0"/>
              </a:spcAft>
              <a:buClr>
                <a:srgbClr val="000000"/>
              </a:buClr>
              <a:buSzPts val="1800"/>
              <a:buFont typeface="Arial"/>
              <a:buChar char="•"/>
            </a:pPr>
            <a:r>
              <a:rPr b="0" i="0" lang="en-GB" sz="1800" u="sng">
                <a:solidFill>
                  <a:srgbClr val="000000"/>
                </a:solidFill>
                <a:latin typeface="Calibri"/>
                <a:ea typeface="Calibri"/>
                <a:cs typeface="Calibri"/>
                <a:sym typeface="Calibri"/>
              </a:rPr>
              <a:t>Post implementation</a:t>
            </a:r>
            <a:r>
              <a:rPr b="0" i="0" lang="en-GB" sz="1800">
                <a:solidFill>
                  <a:srgbClr val="000000"/>
                </a:solidFill>
                <a:latin typeface="Calibri"/>
                <a:ea typeface="Calibri"/>
                <a:cs typeface="Calibri"/>
                <a:sym typeface="Calibri"/>
              </a:rPr>
              <a:t>:  Continuous monitoring of balancing service is key to determine how well they are designed and mitigate operability challenges and identify areas for improvement. </a:t>
            </a:r>
            <a:endParaRPr/>
          </a:p>
          <a:p>
            <a:pPr indent="0" lvl="0" marL="0" rtl="0" algn="l">
              <a:spcBef>
                <a:spcPts val="0"/>
              </a:spcBef>
              <a:spcAft>
                <a:spcPts val="0"/>
              </a:spcAft>
              <a:buNone/>
            </a:pPr>
            <a:r>
              <a:t/>
            </a:r>
            <a:endParaRPr/>
          </a:p>
        </p:txBody>
      </p:sp>
      <p:sp>
        <p:nvSpPr>
          <p:cNvPr id="194" name="Google Shape;194;p11: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400"/>
              <a:buFont typeface="Trebuchet MS"/>
              <a:buNone/>
            </a:pPr>
            <a:r>
              <a:rPr b="0" i="0" lang="en-GB" sz="1400" u="none" cap="none" strike="noStrike">
                <a:solidFill>
                  <a:srgbClr val="000000"/>
                </a:solidFill>
                <a:latin typeface="Trebuchet MS"/>
                <a:ea typeface="Trebuchet MS"/>
                <a:cs typeface="Trebuchet MS"/>
                <a:sym typeface="Trebuchet MS"/>
              </a:rPr>
              <a:t>Notes view: </a:t>
            </a:r>
            <a:fld id="{00000000-1234-1234-1234-123412341234}" type="slidenum">
              <a:rPr b="0" i="0" lang="en-GB" sz="1400" u="none" cap="none" strike="noStrike">
                <a:solidFill>
                  <a:srgbClr val="000000"/>
                </a:solidFill>
                <a:latin typeface="Trebuchet MS"/>
                <a:ea typeface="Trebuchet MS"/>
                <a:cs typeface="Trebuchet MS"/>
                <a:sym typeface="Trebuchet MS"/>
              </a:rPr>
              <a:t>‹#›</a:t>
            </a:fld>
            <a:endParaRPr b="0" i="0" sz="1400" u="none" cap="none" strike="noStrike">
              <a:solidFill>
                <a:srgbClr val="000000"/>
              </a:solidFill>
              <a:latin typeface="Trebuchet MS"/>
              <a:ea typeface="Trebuchet MS"/>
              <a:cs typeface="Trebuchet MS"/>
              <a:sym typeface="Trebuchet MS"/>
            </a:endParaRPr>
          </a:p>
        </p:txBody>
      </p:sp>
      <p:sp>
        <p:nvSpPr>
          <p:cNvPr id="195" name="Google Shape;195;p11:notes"/>
          <p:cNvSpPr txBox="1"/>
          <p:nvPr>
            <p:ph idx="11" type="ftr"/>
          </p:nvPr>
        </p:nvSpPr>
        <p:spPr>
          <a:xfrm>
            <a:off x="0"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l">
              <a:lnSpc>
                <a:spcPct val="100000"/>
              </a:lnSpc>
              <a:spcBef>
                <a:spcPts val="0"/>
              </a:spcBef>
              <a:spcAft>
                <a:spcPts val="0"/>
              </a:spcAft>
              <a:buClr>
                <a:schemeClr val="dk1"/>
              </a:buClr>
              <a:buSzPts val="1200"/>
              <a:buFont typeface="Calibri"/>
              <a:buNone/>
            </a:pPr>
            <a:r>
              <a:t/>
            </a:r>
            <a:endParaRPr b="0" i="0" sz="1200" u="none" cap="none" strike="noStrike">
              <a:solidFill>
                <a:srgbClr val="000000"/>
              </a:solidFill>
              <a:latin typeface="Calibri"/>
              <a:ea typeface="Calibri"/>
              <a:cs typeface="Calibri"/>
              <a:sym typeface="Calibri"/>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1" name="Shape 211"/>
        <p:cNvGrpSpPr/>
        <p:nvPr/>
      </p:nvGrpSpPr>
      <p:grpSpPr>
        <a:xfrm>
          <a:off x="0" y="0"/>
          <a:ext cx="0" cy="0"/>
          <a:chOff x="0" y="0"/>
          <a:chExt cx="0" cy="0"/>
        </a:xfrm>
      </p:grpSpPr>
      <p:sp>
        <p:nvSpPr>
          <p:cNvPr id="212" name="Google Shape;212;p12:notes"/>
          <p:cNvSpPr/>
          <p:nvPr>
            <p:ph idx="2" type="sldImg"/>
          </p:nvPr>
        </p:nvSpPr>
        <p:spPr>
          <a:xfrm>
            <a:off x="155575" y="574675"/>
            <a:ext cx="6621463" cy="3724275"/>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13" name="Google Shape;213;p12: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just">
              <a:spcBef>
                <a:spcPts val="0"/>
              </a:spcBef>
              <a:spcAft>
                <a:spcPts val="0"/>
              </a:spcAft>
              <a:buNone/>
            </a:pPr>
            <a:r>
              <a:rPr b="1" i="0" lang="en-GB" sz="1800">
                <a:solidFill>
                  <a:srgbClr val="000000"/>
                </a:solidFill>
                <a:latin typeface="Calibri"/>
                <a:ea typeface="Calibri"/>
                <a:cs typeface="Calibri"/>
                <a:sym typeface="Calibri"/>
              </a:rPr>
              <a:t>3) Procedures and Tools</a:t>
            </a:r>
            <a:r>
              <a:rPr b="0" i="0" lang="en-GB" sz="1800">
                <a:solidFill>
                  <a:srgbClr val="000000"/>
                </a:solidFill>
                <a:latin typeface="Calibri"/>
                <a:ea typeface="Calibri"/>
                <a:cs typeface="Calibri"/>
                <a:sym typeface="Calibri"/>
              </a:rPr>
              <a:t> </a:t>
            </a:r>
            <a:endParaRPr b="0" i="0">
              <a:solidFill>
                <a:srgbClr val="000000"/>
              </a:solidFill>
              <a:latin typeface="Quattrocento Sans"/>
              <a:ea typeface="Quattrocento Sans"/>
              <a:cs typeface="Quattrocento Sans"/>
              <a:sym typeface="Quattrocento Sans"/>
            </a:endParaRPr>
          </a:p>
          <a:p>
            <a:pPr indent="-114300" lvl="0" marL="0" rtl="0" algn="just">
              <a:spcBef>
                <a:spcPts val="0"/>
              </a:spcBef>
              <a:spcAft>
                <a:spcPts val="0"/>
              </a:spcAft>
              <a:buClr>
                <a:srgbClr val="000000"/>
              </a:buClr>
              <a:buSzPts val="1800"/>
              <a:buFont typeface="Arial"/>
              <a:buChar char="•"/>
            </a:pPr>
            <a:r>
              <a:rPr b="0" i="0" lang="en-GB" sz="1800">
                <a:solidFill>
                  <a:srgbClr val="000000"/>
                </a:solidFill>
                <a:latin typeface="Calibri"/>
                <a:ea typeface="Calibri"/>
                <a:cs typeface="Calibri"/>
                <a:sym typeface="Calibri"/>
              </a:rPr>
              <a:t>Sufficient visibility over the output of weather-driven technologies is crucial for operating the power system securely.  </a:t>
            </a:r>
            <a:endParaRPr/>
          </a:p>
          <a:p>
            <a:pPr indent="-114300" lvl="0" marL="0" rtl="0" algn="just">
              <a:spcBef>
                <a:spcPts val="0"/>
              </a:spcBef>
              <a:spcAft>
                <a:spcPts val="0"/>
              </a:spcAft>
              <a:buClr>
                <a:srgbClr val="000000"/>
              </a:buClr>
              <a:buSzPts val="1800"/>
              <a:buFont typeface="Arial"/>
              <a:buChar char="•"/>
            </a:pPr>
            <a:r>
              <a:rPr b="0" i="0" lang="en-GB" sz="1800">
                <a:solidFill>
                  <a:srgbClr val="000000"/>
                </a:solidFill>
                <a:latin typeface="Calibri"/>
                <a:ea typeface="Calibri"/>
                <a:cs typeface="Calibri"/>
                <a:sym typeface="Calibri"/>
              </a:rPr>
              <a:t>Real-time system monitoring and operation, identifying system needs in advance and scandalising data requirements and sharing would play essential roles in the future.  </a:t>
            </a:r>
            <a:endParaRPr/>
          </a:p>
          <a:p>
            <a:pPr indent="-114300" lvl="0" marL="0" rtl="0" algn="just">
              <a:spcBef>
                <a:spcPts val="0"/>
              </a:spcBef>
              <a:spcAft>
                <a:spcPts val="0"/>
              </a:spcAft>
              <a:buClr>
                <a:srgbClr val="000000"/>
              </a:buClr>
              <a:buSzPts val="1800"/>
              <a:buFont typeface="Arial"/>
              <a:buChar char="•"/>
            </a:pPr>
            <a:r>
              <a:rPr b="0" i="0" lang="en-GB" sz="1800">
                <a:solidFill>
                  <a:srgbClr val="000000"/>
                </a:solidFill>
                <a:latin typeface="Calibri"/>
                <a:ea typeface="Calibri"/>
                <a:cs typeface="Calibri"/>
                <a:sym typeface="Calibri"/>
              </a:rPr>
              <a:t>Enable digitalisation and promoting the use of data, tools, models </a:t>
            </a:r>
            <a:endParaRPr/>
          </a:p>
          <a:p>
            <a:pPr indent="-114300" lvl="0" marL="0" rtl="0" algn="just">
              <a:spcBef>
                <a:spcPts val="0"/>
              </a:spcBef>
              <a:spcAft>
                <a:spcPts val="0"/>
              </a:spcAft>
              <a:buClr>
                <a:srgbClr val="000000"/>
              </a:buClr>
              <a:buSzPts val="1800"/>
              <a:buFont typeface="Arial"/>
              <a:buChar char="•"/>
            </a:pPr>
            <a:r>
              <a:rPr b="0" i="0" lang="en-GB" sz="1800">
                <a:solidFill>
                  <a:srgbClr val="000000"/>
                </a:solidFill>
                <a:latin typeface="Calibri"/>
                <a:ea typeface="Calibri"/>
                <a:cs typeface="Calibri"/>
                <a:sym typeface="Calibri"/>
              </a:rPr>
              <a:t>Several tools would be required to enable the system operation in a high penetration of renewable energy sources including outage management, climate trends, weather forecasting, and automation of various process to dispatch power plants. </a:t>
            </a:r>
            <a:endParaRPr/>
          </a:p>
          <a:p>
            <a:pPr indent="-114300" lvl="0" marL="0" rtl="0" algn="just">
              <a:spcBef>
                <a:spcPts val="0"/>
              </a:spcBef>
              <a:spcAft>
                <a:spcPts val="0"/>
              </a:spcAft>
              <a:buClr>
                <a:srgbClr val="000000"/>
              </a:buClr>
              <a:buSzPts val="1800"/>
              <a:buFont typeface="Arial"/>
              <a:buChar char="•"/>
            </a:pPr>
            <a:r>
              <a:rPr b="0" i="0" lang="en-GB" sz="1800">
                <a:solidFill>
                  <a:srgbClr val="000000"/>
                </a:solidFill>
                <a:latin typeface="Calibri"/>
                <a:ea typeface="Calibri"/>
                <a:cs typeface="Calibri"/>
                <a:sym typeface="Calibri"/>
              </a:rPr>
              <a:t>The importance of using open-source tools to monitor system conditions real-time. </a:t>
            </a:r>
            <a:endParaRPr/>
          </a:p>
          <a:p>
            <a:pPr indent="0" lvl="0" marL="0" rtl="0" algn="just">
              <a:spcBef>
                <a:spcPts val="0"/>
              </a:spcBef>
              <a:spcAft>
                <a:spcPts val="0"/>
              </a:spcAft>
              <a:buNone/>
            </a:pPr>
            <a:r>
              <a:rPr b="0" i="0" lang="en-GB" sz="1800">
                <a:solidFill>
                  <a:srgbClr val="000000"/>
                </a:solidFill>
                <a:latin typeface="Calibri"/>
                <a:ea typeface="Calibri"/>
                <a:cs typeface="Calibri"/>
                <a:sym typeface="Calibri"/>
              </a:rPr>
              <a:t> </a:t>
            </a:r>
            <a:endParaRPr b="0" i="0">
              <a:solidFill>
                <a:srgbClr val="000000"/>
              </a:solidFill>
              <a:latin typeface="Quattrocento Sans"/>
              <a:ea typeface="Quattrocento Sans"/>
              <a:cs typeface="Quattrocento Sans"/>
              <a:sym typeface="Quattrocento Sans"/>
            </a:endParaRPr>
          </a:p>
          <a:p>
            <a:pPr indent="0" lvl="0" marL="0" rtl="0" algn="l">
              <a:spcBef>
                <a:spcPts val="0"/>
              </a:spcBef>
              <a:spcAft>
                <a:spcPts val="0"/>
              </a:spcAft>
              <a:buNone/>
            </a:pPr>
            <a:r>
              <a:t/>
            </a:r>
            <a:endParaRPr/>
          </a:p>
        </p:txBody>
      </p:sp>
      <p:sp>
        <p:nvSpPr>
          <p:cNvPr id="214" name="Google Shape;214;p12: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400"/>
              <a:buFont typeface="Trebuchet MS"/>
              <a:buNone/>
            </a:pPr>
            <a:r>
              <a:rPr b="0" i="0" lang="en-GB" sz="1400" u="none" cap="none" strike="noStrike">
                <a:solidFill>
                  <a:srgbClr val="000000"/>
                </a:solidFill>
                <a:latin typeface="Trebuchet MS"/>
                <a:ea typeface="Trebuchet MS"/>
                <a:cs typeface="Trebuchet MS"/>
                <a:sym typeface="Trebuchet MS"/>
              </a:rPr>
              <a:t>Notes view: </a:t>
            </a:r>
            <a:fld id="{00000000-1234-1234-1234-123412341234}" type="slidenum">
              <a:rPr b="0" i="0" lang="en-GB" sz="1400" u="none" cap="none" strike="noStrike">
                <a:solidFill>
                  <a:srgbClr val="000000"/>
                </a:solidFill>
                <a:latin typeface="Trebuchet MS"/>
                <a:ea typeface="Trebuchet MS"/>
                <a:cs typeface="Trebuchet MS"/>
                <a:sym typeface="Trebuchet MS"/>
              </a:rPr>
              <a:t>‹#›</a:t>
            </a:fld>
            <a:endParaRPr b="0" i="0" sz="1400" u="none" cap="none" strike="noStrike">
              <a:solidFill>
                <a:srgbClr val="000000"/>
              </a:solidFill>
              <a:latin typeface="Trebuchet MS"/>
              <a:ea typeface="Trebuchet MS"/>
              <a:cs typeface="Trebuchet MS"/>
              <a:sym typeface="Trebuchet MS"/>
            </a:endParaRPr>
          </a:p>
        </p:txBody>
      </p:sp>
      <p:sp>
        <p:nvSpPr>
          <p:cNvPr id="215" name="Google Shape;215;p12:notes"/>
          <p:cNvSpPr txBox="1"/>
          <p:nvPr>
            <p:ph idx="11" type="ftr"/>
          </p:nvPr>
        </p:nvSpPr>
        <p:spPr>
          <a:xfrm>
            <a:off x="0"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l">
              <a:lnSpc>
                <a:spcPct val="100000"/>
              </a:lnSpc>
              <a:spcBef>
                <a:spcPts val="0"/>
              </a:spcBef>
              <a:spcAft>
                <a:spcPts val="0"/>
              </a:spcAft>
              <a:buClr>
                <a:schemeClr val="dk1"/>
              </a:buClr>
              <a:buSzPts val="1200"/>
              <a:buFont typeface="Calibri"/>
              <a:buNone/>
            </a:pPr>
            <a:r>
              <a:t/>
            </a:r>
            <a:endParaRPr b="0" i="0" sz="1200" u="none" cap="none" strike="noStrike">
              <a:solidFill>
                <a:srgbClr val="000000"/>
              </a:solidFill>
              <a:latin typeface="Calibri"/>
              <a:ea typeface="Calibri"/>
              <a:cs typeface="Calibri"/>
              <a:sym typeface="Calibri"/>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5" name="Shape 235"/>
        <p:cNvGrpSpPr/>
        <p:nvPr/>
      </p:nvGrpSpPr>
      <p:grpSpPr>
        <a:xfrm>
          <a:off x="0" y="0"/>
          <a:ext cx="0" cy="0"/>
          <a:chOff x="0" y="0"/>
          <a:chExt cx="0" cy="0"/>
        </a:xfrm>
      </p:grpSpPr>
      <p:sp>
        <p:nvSpPr>
          <p:cNvPr id="236" name="Google Shape;236;p13:notes"/>
          <p:cNvSpPr/>
          <p:nvPr>
            <p:ph idx="2" type="sldImg"/>
          </p:nvPr>
        </p:nvSpPr>
        <p:spPr>
          <a:xfrm>
            <a:off x="155575" y="574675"/>
            <a:ext cx="6621463" cy="3724275"/>
          </a:xfrm>
          <a:custGeom>
            <a:rect b="b" l="l" r="r" t="t"/>
            <a:pathLst>
              <a:path extrusionOk="0" h="120000" w="120000">
                <a:moveTo>
                  <a:pt x="0" y="0"/>
                </a:moveTo>
                <a:lnTo>
                  <a:pt x="120000" y="0"/>
                </a:lnTo>
                <a:lnTo>
                  <a:pt x="120000" y="120000"/>
                </a:lnTo>
                <a:lnTo>
                  <a:pt x="0" y="120000"/>
                </a:lnTo>
                <a:close/>
              </a:path>
            </a:pathLst>
          </a:custGeom>
          <a:noFill/>
          <a:ln cap="flat" cmpd="sng" w="9525">
            <a:solidFill>
              <a:schemeClr val="lt2"/>
            </a:solidFill>
            <a:prstDash val="solid"/>
            <a:round/>
            <a:headEnd len="sm" w="sm" type="none"/>
            <a:tailEnd len="sm" w="sm" type="none"/>
          </a:ln>
        </p:spPr>
      </p:sp>
      <p:sp>
        <p:nvSpPr>
          <p:cNvPr id="237" name="Google Shape;237;p13:notes"/>
          <p:cNvSpPr txBox="1"/>
          <p:nvPr>
            <p:ph idx="1" type="body"/>
          </p:nvPr>
        </p:nvSpPr>
        <p:spPr>
          <a:xfrm>
            <a:off x="259519" y="4714653"/>
            <a:ext cx="6413400" cy="3768900"/>
          </a:xfrm>
          <a:prstGeom prst="rect">
            <a:avLst/>
          </a:prstGeom>
          <a:noFill/>
          <a:ln>
            <a:noFill/>
          </a:ln>
        </p:spPr>
        <p:txBody>
          <a:bodyPr anchorCtr="0" anchor="t" bIns="46225" lIns="92475" spcFirstLastPara="1" rIns="92475" wrap="square" tIns="46225">
            <a:noAutofit/>
          </a:bodyPr>
          <a:lstStyle/>
          <a:p>
            <a:pPr indent="0" lvl="0" marL="0" rtl="0" algn="l">
              <a:spcBef>
                <a:spcPts val="0"/>
              </a:spcBef>
              <a:spcAft>
                <a:spcPts val="0"/>
              </a:spcAft>
              <a:buClr>
                <a:schemeClr val="dk1"/>
              </a:buClr>
              <a:buSzPts val="1200"/>
              <a:buFont typeface="Calibri"/>
              <a:buNone/>
            </a:pPr>
            <a:r>
              <a:rPr b="0" i="0" lang="en-GB" sz="1800">
                <a:solidFill>
                  <a:srgbClr val="000000"/>
                </a:solidFill>
                <a:latin typeface="Calibri"/>
                <a:ea typeface="Calibri"/>
                <a:cs typeface="Calibri"/>
                <a:sym typeface="Calibri"/>
              </a:rPr>
              <a:t>Having looked at the broad mitigation options, we can now consider those in the context of some specific examples have pulled out on the following slides.  </a:t>
            </a:r>
            <a:endParaRPr/>
          </a:p>
        </p:txBody>
      </p:sp>
      <p:sp>
        <p:nvSpPr>
          <p:cNvPr id="238" name="Google Shape;238;p13:notes"/>
          <p:cNvSpPr txBox="1"/>
          <p:nvPr>
            <p:ph idx="12" type="sldNum"/>
          </p:nvPr>
        </p:nvSpPr>
        <p:spPr>
          <a:xfrm>
            <a:off x="3936770" y="8744096"/>
            <a:ext cx="2919900" cy="463500"/>
          </a:xfrm>
          <a:prstGeom prst="rect">
            <a:avLst/>
          </a:prstGeom>
          <a:noFill/>
          <a:ln>
            <a:noFill/>
          </a:ln>
        </p:spPr>
        <p:txBody>
          <a:bodyPr anchorCtr="0" anchor="b" bIns="46225" lIns="92475" spcFirstLastPara="1" rIns="92475" wrap="square" tIns="46225">
            <a:noAutofit/>
          </a:bodyPr>
          <a:lstStyle/>
          <a:p>
            <a:pPr indent="0" lvl="0" marL="0" marR="0" rtl="0" algn="r">
              <a:lnSpc>
                <a:spcPct val="100000"/>
              </a:lnSpc>
              <a:spcBef>
                <a:spcPts val="0"/>
              </a:spcBef>
              <a:spcAft>
                <a:spcPts val="0"/>
              </a:spcAft>
              <a:buClr>
                <a:srgbClr val="000000"/>
              </a:buClr>
              <a:buSzPts val="1200"/>
              <a:buFont typeface="Calibri"/>
              <a:buNone/>
            </a:pPr>
            <a:r>
              <a:rPr b="0" i="0" lang="en-GB" sz="1200" u="none" cap="none" strike="noStrike">
                <a:solidFill>
                  <a:srgbClr val="000000"/>
                </a:solidFill>
                <a:latin typeface="Calibri"/>
                <a:ea typeface="Calibri"/>
                <a:cs typeface="Calibri"/>
                <a:sym typeface="Calibri"/>
              </a:rPr>
              <a:t>Notes view: </a:t>
            </a:r>
            <a:fld id="{00000000-1234-1234-1234-123412341234}" type="slidenum">
              <a:rPr b="0" i="0" lang="en-GB" sz="1200" u="none" cap="none" strike="noStrike">
                <a:solidFill>
                  <a:srgbClr val="000000"/>
                </a:solidFill>
                <a:latin typeface="Calibri"/>
                <a:ea typeface="Calibri"/>
                <a:cs typeface="Calibri"/>
                <a:sym typeface="Calibri"/>
              </a:rPr>
              <a:t>‹#›</a:t>
            </a:fld>
            <a:endParaRPr b="0" i="0" sz="1200" u="none" cap="none" strike="noStrike">
              <a:solidFill>
                <a:srgbClr val="000000"/>
              </a:solidFill>
              <a:latin typeface="Calibri"/>
              <a:ea typeface="Calibri"/>
              <a:cs typeface="Calibri"/>
              <a:sym typeface="Calibri"/>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2" name="Shape 242"/>
        <p:cNvGrpSpPr/>
        <p:nvPr/>
      </p:nvGrpSpPr>
      <p:grpSpPr>
        <a:xfrm>
          <a:off x="0" y="0"/>
          <a:ext cx="0" cy="0"/>
          <a:chOff x="0" y="0"/>
          <a:chExt cx="0" cy="0"/>
        </a:xfrm>
      </p:grpSpPr>
      <p:sp>
        <p:nvSpPr>
          <p:cNvPr id="243" name="Google Shape;243;p1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44" name="Google Shape;244;p14: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114300" lvl="0" marL="0" rtl="0" algn="l">
              <a:spcBef>
                <a:spcPts val="0"/>
              </a:spcBef>
              <a:spcAft>
                <a:spcPts val="0"/>
              </a:spcAft>
              <a:buClr>
                <a:srgbClr val="000000"/>
              </a:buClr>
              <a:buSzPts val="1800"/>
              <a:buFont typeface="Arial"/>
              <a:buChar char="•"/>
            </a:pPr>
            <a:r>
              <a:rPr b="0" i="0" lang="en-GB" sz="1800">
                <a:solidFill>
                  <a:srgbClr val="000000"/>
                </a:solidFill>
                <a:latin typeface="Calibri"/>
                <a:ea typeface="Calibri"/>
                <a:cs typeface="Calibri"/>
                <a:sym typeface="Calibri"/>
              </a:rPr>
              <a:t>The following slides show where these solutions could sit between the different mitigations options. </a:t>
            </a:r>
            <a:endParaRPr/>
          </a:p>
          <a:p>
            <a:pPr indent="0" lvl="0" marL="0" rtl="0" algn="l">
              <a:spcBef>
                <a:spcPts val="0"/>
              </a:spcBef>
              <a:spcAft>
                <a:spcPts val="0"/>
              </a:spcAft>
              <a:buNone/>
            </a:pPr>
            <a:r>
              <a:rPr b="1" i="0" lang="en-GB" sz="1800">
                <a:solidFill>
                  <a:srgbClr val="000000"/>
                </a:solidFill>
                <a:latin typeface="Calibri"/>
                <a:ea typeface="Calibri"/>
                <a:cs typeface="Calibri"/>
                <a:sym typeface="Calibri"/>
              </a:rPr>
              <a:t>For Frequency Response &amp; Reserve</a:t>
            </a:r>
            <a:r>
              <a:rPr b="0" i="0" lang="en-GB" sz="1800">
                <a:solidFill>
                  <a:srgbClr val="000000"/>
                </a:solidFill>
                <a:latin typeface="Calibri"/>
                <a:ea typeface="Calibri"/>
                <a:cs typeface="Calibri"/>
                <a:sym typeface="Calibri"/>
              </a:rPr>
              <a:t> </a:t>
            </a:r>
            <a:endParaRPr b="0" i="0">
              <a:solidFill>
                <a:srgbClr val="000000"/>
              </a:solidFill>
              <a:latin typeface="Calibri"/>
              <a:ea typeface="Calibri"/>
              <a:cs typeface="Calibri"/>
              <a:sym typeface="Calibri"/>
            </a:endParaRPr>
          </a:p>
          <a:p>
            <a:pPr indent="-114300" lvl="0" marL="0" rtl="0" algn="just">
              <a:spcBef>
                <a:spcPts val="0"/>
              </a:spcBef>
              <a:spcAft>
                <a:spcPts val="0"/>
              </a:spcAft>
              <a:buClr>
                <a:srgbClr val="000000"/>
              </a:buClr>
              <a:buSzPts val="1800"/>
              <a:buFont typeface="Arial"/>
              <a:buChar char="•"/>
            </a:pPr>
            <a:r>
              <a:rPr b="0" i="0" lang="en-GB" sz="1800">
                <a:solidFill>
                  <a:srgbClr val="000000"/>
                </a:solidFill>
                <a:latin typeface="Calibri"/>
                <a:ea typeface="Calibri"/>
                <a:cs typeface="Calibri"/>
                <a:sym typeface="Calibri"/>
              </a:rPr>
              <a:t>Faster acting services would allow better response in times of variable condition. Additionally, procurement of frequency response should move closer to real time. This will make it easier for weather-driven technologies such as wind and solar to provide frequency services more effectively. </a:t>
            </a:r>
            <a:endParaRPr/>
          </a:p>
          <a:p>
            <a:pPr indent="-114300" lvl="0" marL="0" rtl="0" algn="just">
              <a:spcBef>
                <a:spcPts val="0"/>
              </a:spcBef>
              <a:spcAft>
                <a:spcPts val="0"/>
              </a:spcAft>
              <a:buClr>
                <a:srgbClr val="000000"/>
              </a:buClr>
              <a:buSzPts val="1800"/>
              <a:buFont typeface="Arial"/>
              <a:buChar char="•"/>
            </a:pPr>
            <a:r>
              <a:rPr b="0" i="0" lang="en-GB" sz="1800">
                <a:solidFill>
                  <a:srgbClr val="000000"/>
                </a:solidFill>
                <a:latin typeface="Calibri"/>
                <a:ea typeface="Calibri"/>
                <a:cs typeface="Calibri"/>
                <a:sym typeface="Calibri"/>
              </a:rPr>
              <a:t>Also, new products should be designed to deal with periods of rapid ramping due to an increase in the number of interconnectors and coordinated charging of EVs. Especially in regions with high level of electrification of transport and interconnected power systems.  </a:t>
            </a:r>
            <a:endParaRPr/>
          </a:p>
          <a:p>
            <a:pPr indent="-114300" lvl="0" marL="0" rtl="0" algn="just">
              <a:spcBef>
                <a:spcPts val="0"/>
              </a:spcBef>
              <a:spcAft>
                <a:spcPts val="0"/>
              </a:spcAft>
              <a:buClr>
                <a:srgbClr val="000000"/>
              </a:buClr>
              <a:buSzPts val="1800"/>
              <a:buFont typeface="Arial"/>
              <a:buChar char="•"/>
            </a:pPr>
            <a:r>
              <a:rPr b="0" i="0" lang="en-GB" sz="1800">
                <a:solidFill>
                  <a:srgbClr val="000000"/>
                </a:solidFill>
                <a:latin typeface="Calibri"/>
                <a:ea typeface="Calibri"/>
                <a:cs typeface="Calibri"/>
                <a:sym typeface="Calibri"/>
              </a:rPr>
              <a:t>It is essential to facilitate low carbon and flexible technologies and remove barriers to entry. This could increase market liquidity and place downwards pressure on prices.  </a:t>
            </a:r>
            <a:endParaRPr/>
          </a:p>
          <a:p>
            <a:pPr indent="-114300" lvl="0" marL="0" rtl="0" algn="just">
              <a:spcBef>
                <a:spcPts val="0"/>
              </a:spcBef>
              <a:spcAft>
                <a:spcPts val="0"/>
              </a:spcAft>
              <a:buClr>
                <a:srgbClr val="000000"/>
              </a:buClr>
              <a:buSzPts val="1800"/>
              <a:buFont typeface="Arial"/>
              <a:buChar char="•"/>
            </a:pPr>
            <a:r>
              <a:rPr b="0" i="0" lang="en-GB" sz="1800">
                <a:solidFill>
                  <a:srgbClr val="000000"/>
                </a:solidFill>
                <a:latin typeface="Calibri"/>
                <a:ea typeface="Calibri"/>
                <a:cs typeface="Calibri"/>
                <a:sym typeface="Calibri"/>
              </a:rPr>
              <a:t>More granular service windows can support participation from non-traditional technologies as their output is likely to vary. </a:t>
            </a:r>
            <a:endParaRPr/>
          </a:p>
          <a:p>
            <a:pPr indent="-114300" lvl="0" marL="0" rtl="0" algn="just">
              <a:spcBef>
                <a:spcPts val="0"/>
              </a:spcBef>
              <a:spcAft>
                <a:spcPts val="0"/>
              </a:spcAft>
              <a:buClr>
                <a:srgbClr val="000000"/>
              </a:buClr>
              <a:buSzPts val="1800"/>
              <a:buFont typeface="Arial"/>
              <a:buChar char="•"/>
            </a:pPr>
            <a:r>
              <a:rPr b="0" i="0" lang="en-GB" sz="1800">
                <a:solidFill>
                  <a:srgbClr val="000000"/>
                </a:solidFill>
                <a:latin typeface="Calibri"/>
                <a:ea typeface="Calibri"/>
                <a:cs typeface="Calibri"/>
                <a:sym typeface="Calibri"/>
              </a:rPr>
              <a:t>It is important to design both upwards and specially downwards response and reserve products, as increase in generation variability means reserve is likely to be needed in both directions. </a:t>
            </a:r>
            <a:endParaRPr/>
          </a:p>
          <a:p>
            <a:pPr indent="-114300" lvl="0" marL="0" rtl="0" algn="just">
              <a:spcBef>
                <a:spcPts val="0"/>
              </a:spcBef>
              <a:spcAft>
                <a:spcPts val="0"/>
              </a:spcAft>
              <a:buClr>
                <a:srgbClr val="000000"/>
              </a:buClr>
              <a:buSzPts val="1800"/>
              <a:buFont typeface="Arial"/>
              <a:buChar char="•"/>
            </a:pPr>
            <a:r>
              <a:rPr b="0" i="0" lang="en-GB" sz="1800">
                <a:solidFill>
                  <a:srgbClr val="000000"/>
                </a:solidFill>
                <a:latin typeface="Calibri"/>
                <a:ea typeface="Calibri"/>
                <a:cs typeface="Calibri"/>
                <a:sym typeface="Calibri"/>
              </a:rPr>
              <a:t>Greater visibility and better forecasting of all the new sources of demand and generation. </a:t>
            </a:r>
            <a:endParaRPr/>
          </a:p>
          <a:p>
            <a:pPr indent="-114300" lvl="0" marL="0" rtl="0" algn="just">
              <a:spcBef>
                <a:spcPts val="0"/>
              </a:spcBef>
              <a:spcAft>
                <a:spcPts val="0"/>
              </a:spcAft>
              <a:buClr>
                <a:srgbClr val="000000"/>
              </a:buClr>
              <a:buSzPts val="1800"/>
              <a:buFont typeface="Arial"/>
              <a:buChar char="•"/>
            </a:pPr>
            <a:r>
              <a:rPr b="0" i="0" lang="en-GB" sz="1800">
                <a:solidFill>
                  <a:srgbClr val="000000"/>
                </a:solidFill>
                <a:latin typeface="Calibri"/>
                <a:ea typeface="Calibri"/>
                <a:cs typeface="Calibri"/>
                <a:sym typeface="Calibri"/>
              </a:rPr>
              <a:t>Regular revision of security standards and predicting and sizing the requirements accurately. </a:t>
            </a:r>
            <a:endParaRPr/>
          </a:p>
          <a:p>
            <a:pPr indent="0" lvl="0" marL="0" rtl="0" algn="l">
              <a:spcBef>
                <a:spcPts val="0"/>
              </a:spcBef>
              <a:spcAft>
                <a:spcPts val="0"/>
              </a:spcAft>
              <a:buNone/>
            </a:pPr>
            <a:r>
              <a:t/>
            </a:r>
            <a:endParaRPr/>
          </a:p>
        </p:txBody>
      </p:sp>
      <p:sp>
        <p:nvSpPr>
          <p:cNvPr id="245" name="Google Shape;245;p14: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9" name="Shape 269"/>
        <p:cNvGrpSpPr/>
        <p:nvPr/>
      </p:nvGrpSpPr>
      <p:grpSpPr>
        <a:xfrm>
          <a:off x="0" y="0"/>
          <a:ext cx="0" cy="0"/>
          <a:chOff x="0" y="0"/>
          <a:chExt cx="0" cy="0"/>
        </a:xfrm>
      </p:grpSpPr>
      <p:sp>
        <p:nvSpPr>
          <p:cNvPr id="270" name="Google Shape;270;p1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71" name="Google Shape;271;p15: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just">
              <a:spcBef>
                <a:spcPts val="0"/>
              </a:spcBef>
              <a:spcAft>
                <a:spcPts val="0"/>
              </a:spcAft>
              <a:buNone/>
            </a:pPr>
            <a:r>
              <a:rPr b="1" i="0" lang="en-GB" sz="1800">
                <a:solidFill>
                  <a:srgbClr val="000000"/>
                </a:solidFill>
                <a:latin typeface="Calibri"/>
                <a:ea typeface="Calibri"/>
                <a:cs typeface="Calibri"/>
                <a:sym typeface="Calibri"/>
              </a:rPr>
              <a:t>For Stability</a:t>
            </a:r>
            <a:r>
              <a:rPr b="0" i="0" lang="en-GB" sz="1800">
                <a:solidFill>
                  <a:srgbClr val="000000"/>
                </a:solidFill>
                <a:latin typeface="Calibri"/>
                <a:ea typeface="Calibri"/>
                <a:cs typeface="Calibri"/>
                <a:sym typeface="Calibri"/>
              </a:rPr>
              <a:t> </a:t>
            </a:r>
            <a:endParaRPr b="0" i="0">
              <a:solidFill>
                <a:srgbClr val="000000"/>
              </a:solidFill>
              <a:latin typeface="Calibri"/>
              <a:ea typeface="Calibri"/>
              <a:cs typeface="Calibri"/>
              <a:sym typeface="Calibri"/>
            </a:endParaRPr>
          </a:p>
          <a:p>
            <a:pPr indent="-114300" lvl="0" marL="0" rtl="0" algn="just">
              <a:spcBef>
                <a:spcPts val="0"/>
              </a:spcBef>
              <a:spcAft>
                <a:spcPts val="0"/>
              </a:spcAft>
              <a:buClr>
                <a:srgbClr val="000000"/>
              </a:buClr>
              <a:buSzPts val="1800"/>
              <a:buFont typeface="Arial"/>
              <a:buChar char="•"/>
            </a:pPr>
            <a:r>
              <a:rPr b="0" i="0" lang="en-GB" sz="1800">
                <a:solidFill>
                  <a:srgbClr val="000000"/>
                </a:solidFill>
                <a:latin typeface="Calibri"/>
                <a:ea typeface="Calibri"/>
                <a:cs typeface="Calibri"/>
                <a:sym typeface="Calibri"/>
              </a:rPr>
              <a:t>Grid forming capabilities should be encouraged and could be built into grid code to ensure not-traditional technologies can provide system stability. </a:t>
            </a:r>
            <a:endParaRPr/>
          </a:p>
          <a:p>
            <a:pPr indent="-114300" lvl="0" marL="0" rtl="0" algn="just">
              <a:spcBef>
                <a:spcPts val="0"/>
              </a:spcBef>
              <a:spcAft>
                <a:spcPts val="0"/>
              </a:spcAft>
              <a:buClr>
                <a:srgbClr val="000000"/>
              </a:buClr>
              <a:buSzPts val="1800"/>
              <a:buFont typeface="Arial"/>
              <a:buChar char="•"/>
            </a:pPr>
            <a:r>
              <a:rPr b="0" i="0" lang="en-GB" sz="1800">
                <a:solidFill>
                  <a:srgbClr val="000000"/>
                </a:solidFill>
                <a:latin typeface="Calibri"/>
                <a:ea typeface="Calibri"/>
                <a:cs typeface="Calibri"/>
                <a:sym typeface="Calibri"/>
              </a:rPr>
              <a:t>Reviewing standards to avoid unnecessary generation tripping at distribution level after an outage on the system.   </a:t>
            </a:r>
            <a:endParaRPr/>
          </a:p>
          <a:p>
            <a:pPr indent="-114300" lvl="0" marL="0" rtl="0" algn="just">
              <a:spcBef>
                <a:spcPts val="0"/>
              </a:spcBef>
              <a:spcAft>
                <a:spcPts val="0"/>
              </a:spcAft>
              <a:buClr>
                <a:srgbClr val="000000"/>
              </a:buClr>
              <a:buSzPts val="1800"/>
              <a:buFont typeface="Arial"/>
              <a:buChar char="•"/>
            </a:pPr>
            <a:r>
              <a:rPr b="0" i="0" lang="en-GB" sz="1800">
                <a:solidFill>
                  <a:srgbClr val="000000"/>
                </a:solidFill>
                <a:latin typeface="Calibri"/>
                <a:ea typeface="Calibri"/>
                <a:cs typeface="Calibri"/>
                <a:sym typeface="Calibri"/>
              </a:rPr>
              <a:t>Improving tools and process to have a better understating of the power system and variations in the inertia, short circuit level and dynamic voltage requirement closer to real time. </a:t>
            </a:r>
            <a:endParaRPr/>
          </a:p>
          <a:p>
            <a:pPr indent="-114300" lvl="0" marL="0" rtl="0" algn="just">
              <a:spcBef>
                <a:spcPts val="0"/>
              </a:spcBef>
              <a:spcAft>
                <a:spcPts val="0"/>
              </a:spcAft>
              <a:buClr>
                <a:srgbClr val="000000"/>
              </a:buClr>
              <a:buSzPts val="1800"/>
              <a:buFont typeface="Arial"/>
              <a:buChar char="•"/>
            </a:pPr>
            <a:r>
              <a:rPr b="0" i="0" lang="en-GB" sz="1800">
                <a:solidFill>
                  <a:srgbClr val="000000"/>
                </a:solidFill>
                <a:latin typeface="Calibri"/>
                <a:ea typeface="Calibri"/>
                <a:cs typeface="Calibri"/>
                <a:sym typeface="Calibri"/>
              </a:rPr>
              <a:t>Find alternative and innovative ways of managing system strength by exploring different procurement options and creating a route to market for low carbon and flexible technologies such as wind and solar. </a:t>
            </a:r>
            <a:endParaRPr/>
          </a:p>
          <a:p>
            <a:pPr indent="-114300" lvl="0" marL="0" rtl="0" algn="just">
              <a:spcBef>
                <a:spcPts val="0"/>
              </a:spcBef>
              <a:spcAft>
                <a:spcPts val="0"/>
              </a:spcAft>
              <a:buClr>
                <a:srgbClr val="000000"/>
              </a:buClr>
              <a:buSzPts val="1800"/>
              <a:buFont typeface="Arial"/>
              <a:buChar char="•"/>
            </a:pPr>
            <a:r>
              <a:rPr b="0" i="0" lang="en-GB" sz="1800">
                <a:solidFill>
                  <a:srgbClr val="000000"/>
                </a:solidFill>
                <a:latin typeface="Calibri"/>
                <a:ea typeface="Calibri"/>
                <a:cs typeface="Calibri"/>
                <a:sym typeface="Calibri"/>
              </a:rPr>
              <a:t>Obligations on both system operator, and network owners to ensure they always met the system stability requirements  </a:t>
            </a:r>
            <a:endParaRPr/>
          </a:p>
          <a:p>
            <a:pPr indent="0" lvl="0" marL="0" rtl="0" algn="just">
              <a:spcBef>
                <a:spcPts val="0"/>
              </a:spcBef>
              <a:spcAft>
                <a:spcPts val="0"/>
              </a:spcAft>
              <a:buNone/>
            </a:pPr>
            <a:r>
              <a:rPr b="0" i="0" lang="en-GB" sz="1800">
                <a:solidFill>
                  <a:srgbClr val="000000"/>
                </a:solidFill>
                <a:latin typeface="Calibri"/>
                <a:ea typeface="Calibri"/>
                <a:cs typeface="Calibri"/>
                <a:sym typeface="Calibri"/>
              </a:rPr>
              <a:t> </a:t>
            </a:r>
            <a:endParaRPr b="0" i="0">
              <a:solidFill>
                <a:srgbClr val="000000"/>
              </a:solidFill>
              <a:latin typeface="Calibri"/>
              <a:ea typeface="Calibri"/>
              <a:cs typeface="Calibri"/>
              <a:sym typeface="Calibri"/>
            </a:endParaRPr>
          </a:p>
          <a:p>
            <a:pPr indent="0" lvl="0" marL="0" rtl="0" algn="just">
              <a:spcBef>
                <a:spcPts val="0"/>
              </a:spcBef>
              <a:spcAft>
                <a:spcPts val="0"/>
              </a:spcAft>
              <a:buNone/>
            </a:pPr>
            <a:r>
              <a:rPr b="0" i="0" lang="en-GB" sz="1800">
                <a:solidFill>
                  <a:srgbClr val="000000"/>
                </a:solidFill>
                <a:latin typeface="Calibri"/>
                <a:ea typeface="Calibri"/>
                <a:cs typeface="Calibri"/>
                <a:sym typeface="Calibri"/>
              </a:rPr>
              <a:t> </a:t>
            </a:r>
            <a:endParaRPr b="0" i="0">
              <a:solidFill>
                <a:srgbClr val="000000"/>
              </a:solidFill>
              <a:latin typeface="Calibri"/>
              <a:ea typeface="Calibri"/>
              <a:cs typeface="Calibri"/>
              <a:sym typeface="Calibri"/>
            </a:endParaRPr>
          </a:p>
          <a:p>
            <a:pPr indent="0" lvl="0" marL="0" rtl="0" algn="just">
              <a:spcBef>
                <a:spcPts val="0"/>
              </a:spcBef>
              <a:spcAft>
                <a:spcPts val="0"/>
              </a:spcAft>
              <a:buNone/>
            </a:pPr>
            <a:r>
              <a:rPr b="1" i="0" lang="en-GB" sz="1800">
                <a:solidFill>
                  <a:srgbClr val="000000"/>
                </a:solidFill>
                <a:latin typeface="Calibri"/>
                <a:ea typeface="Calibri"/>
                <a:cs typeface="Calibri"/>
                <a:sym typeface="Calibri"/>
              </a:rPr>
              <a:t>Voltage</a:t>
            </a:r>
            <a:r>
              <a:rPr b="0" i="0" lang="en-GB" sz="1800">
                <a:solidFill>
                  <a:srgbClr val="000000"/>
                </a:solidFill>
                <a:latin typeface="Calibri"/>
                <a:ea typeface="Calibri"/>
                <a:cs typeface="Calibri"/>
                <a:sym typeface="Calibri"/>
              </a:rPr>
              <a:t> </a:t>
            </a:r>
            <a:endParaRPr b="0" i="0">
              <a:solidFill>
                <a:srgbClr val="000000"/>
              </a:solidFill>
              <a:latin typeface="Calibri"/>
              <a:ea typeface="Calibri"/>
              <a:cs typeface="Calibri"/>
              <a:sym typeface="Calibri"/>
            </a:endParaRPr>
          </a:p>
          <a:p>
            <a:pPr indent="-114300" lvl="0" marL="0" rtl="0" algn="just">
              <a:spcBef>
                <a:spcPts val="0"/>
              </a:spcBef>
              <a:spcAft>
                <a:spcPts val="0"/>
              </a:spcAft>
              <a:buClr>
                <a:srgbClr val="000000"/>
              </a:buClr>
              <a:buSzPts val="1800"/>
              <a:buFont typeface="Arial"/>
              <a:buChar char="•"/>
            </a:pPr>
            <a:r>
              <a:rPr b="0" i="0" lang="en-GB" sz="1800">
                <a:solidFill>
                  <a:srgbClr val="000000"/>
                </a:solidFill>
                <a:latin typeface="Calibri"/>
                <a:ea typeface="Calibri"/>
                <a:cs typeface="Calibri"/>
                <a:sym typeface="Calibri"/>
              </a:rPr>
              <a:t>Revisiting industrial codes and security standards to ensure voltage management are met and there are enough obligations on different service providers to provide reactive support and there is sufficient reactive capability available on the transmission network to maintain the voltage within an acceptable range.  </a:t>
            </a:r>
            <a:endParaRPr/>
          </a:p>
          <a:p>
            <a:pPr indent="-114300" lvl="0" marL="0" rtl="0" algn="just">
              <a:spcBef>
                <a:spcPts val="0"/>
              </a:spcBef>
              <a:spcAft>
                <a:spcPts val="0"/>
              </a:spcAft>
              <a:buClr>
                <a:srgbClr val="000000"/>
              </a:buClr>
              <a:buSzPts val="1800"/>
              <a:buFont typeface="Arial"/>
              <a:buChar char="•"/>
            </a:pPr>
            <a:r>
              <a:rPr b="0" i="0" lang="en-GB" sz="1800">
                <a:solidFill>
                  <a:srgbClr val="000000"/>
                </a:solidFill>
                <a:latin typeface="Calibri"/>
                <a:ea typeface="Calibri"/>
                <a:cs typeface="Calibri"/>
                <a:sym typeface="Calibri"/>
              </a:rPr>
              <a:t>It is important to manage the transfer of reactive power between distribution and transmission networks. The role of DER will be significant in the future, and it is important to ensure they will be able to solve transmission voltage problems. </a:t>
            </a:r>
            <a:endParaRPr/>
          </a:p>
          <a:p>
            <a:pPr indent="0" lvl="0" marL="0" rtl="0" algn="l">
              <a:spcBef>
                <a:spcPts val="0"/>
              </a:spcBef>
              <a:spcAft>
                <a:spcPts val="0"/>
              </a:spcAft>
              <a:buNone/>
            </a:pPr>
            <a:r>
              <a:t/>
            </a:r>
            <a:endParaRPr/>
          </a:p>
        </p:txBody>
      </p:sp>
      <p:sp>
        <p:nvSpPr>
          <p:cNvPr id="272" name="Google Shape;272;p15: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9" name="Shape 299"/>
        <p:cNvGrpSpPr/>
        <p:nvPr/>
      </p:nvGrpSpPr>
      <p:grpSpPr>
        <a:xfrm>
          <a:off x="0" y="0"/>
          <a:ext cx="0" cy="0"/>
          <a:chOff x="0" y="0"/>
          <a:chExt cx="0" cy="0"/>
        </a:xfrm>
      </p:grpSpPr>
      <p:sp>
        <p:nvSpPr>
          <p:cNvPr id="300" name="Google Shape;300;p1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01" name="Google Shape;301;p16: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just">
              <a:spcBef>
                <a:spcPts val="0"/>
              </a:spcBef>
              <a:spcAft>
                <a:spcPts val="0"/>
              </a:spcAft>
              <a:buNone/>
            </a:pPr>
            <a:r>
              <a:rPr b="1" i="0" lang="en-GB" sz="1800">
                <a:solidFill>
                  <a:srgbClr val="000000"/>
                </a:solidFill>
                <a:latin typeface="Calibri"/>
                <a:ea typeface="Calibri"/>
                <a:cs typeface="Calibri"/>
                <a:sym typeface="Calibri"/>
              </a:rPr>
              <a:t>Thermal Constraint</a:t>
            </a:r>
            <a:r>
              <a:rPr b="0" i="0" lang="en-GB" sz="1800">
                <a:solidFill>
                  <a:srgbClr val="000000"/>
                </a:solidFill>
                <a:latin typeface="Calibri"/>
                <a:ea typeface="Calibri"/>
                <a:cs typeface="Calibri"/>
                <a:sym typeface="Calibri"/>
              </a:rPr>
              <a:t> </a:t>
            </a:r>
            <a:endParaRPr b="0" i="0">
              <a:solidFill>
                <a:srgbClr val="000000"/>
              </a:solidFill>
              <a:latin typeface="Calibri"/>
              <a:ea typeface="Calibri"/>
              <a:cs typeface="Calibri"/>
              <a:sym typeface="Calibri"/>
            </a:endParaRPr>
          </a:p>
          <a:p>
            <a:pPr indent="-114300" lvl="0" marL="0" rtl="0" algn="just">
              <a:spcBef>
                <a:spcPts val="0"/>
              </a:spcBef>
              <a:spcAft>
                <a:spcPts val="0"/>
              </a:spcAft>
              <a:buClr>
                <a:srgbClr val="000000"/>
              </a:buClr>
              <a:buSzPts val="1800"/>
              <a:buFont typeface="Arial"/>
              <a:buChar char="•"/>
            </a:pPr>
            <a:r>
              <a:rPr b="0" i="0" lang="en-GB" sz="1800">
                <a:solidFill>
                  <a:srgbClr val="000000"/>
                </a:solidFill>
                <a:latin typeface="Calibri"/>
                <a:ea typeface="Calibri"/>
                <a:cs typeface="Calibri"/>
                <a:sym typeface="Calibri"/>
              </a:rPr>
              <a:t>Clear obligation to identify constrained areas and invest on the network to mitigate them. This could be delivered through a fit for purpose network development planning process: </a:t>
            </a:r>
            <a:endParaRPr/>
          </a:p>
          <a:p>
            <a:pPr indent="-114300" lvl="0" marL="0" rtl="0" algn="just">
              <a:spcBef>
                <a:spcPts val="0"/>
              </a:spcBef>
              <a:spcAft>
                <a:spcPts val="0"/>
              </a:spcAft>
              <a:buClr>
                <a:srgbClr val="000000"/>
              </a:buClr>
              <a:buSzPts val="1800"/>
              <a:buFont typeface="Arial"/>
              <a:buChar char="•"/>
            </a:pPr>
            <a:r>
              <a:rPr b="0" i="0" lang="en-GB" sz="1800">
                <a:solidFill>
                  <a:srgbClr val="000000"/>
                </a:solidFill>
                <a:latin typeface="Calibri"/>
                <a:ea typeface="Calibri"/>
                <a:cs typeface="Calibri"/>
                <a:sym typeface="Calibri"/>
              </a:rPr>
              <a:t>A more holistic approach when designing offshore and onshore power systems to ensure the most cost effective and environmentally friendly options are being proposed while the security of supply is maintained. </a:t>
            </a:r>
            <a:endParaRPr/>
          </a:p>
          <a:p>
            <a:pPr indent="-114300" lvl="0" marL="0" rtl="0" algn="just">
              <a:spcBef>
                <a:spcPts val="0"/>
              </a:spcBef>
              <a:spcAft>
                <a:spcPts val="0"/>
              </a:spcAft>
              <a:buClr>
                <a:srgbClr val="000000"/>
              </a:buClr>
              <a:buSzPts val="1800"/>
              <a:buFont typeface="Arial"/>
              <a:buChar char="•"/>
            </a:pPr>
            <a:r>
              <a:rPr b="0" i="0" lang="en-GB" sz="1800">
                <a:solidFill>
                  <a:srgbClr val="000000"/>
                </a:solidFill>
                <a:latin typeface="Calibri"/>
                <a:ea typeface="Calibri"/>
                <a:cs typeface="Calibri"/>
                <a:sym typeface="Calibri"/>
              </a:rPr>
              <a:t>Developing a coordinated approach between transmission and distribution networks to maximise the opportunities for more efficient deployment of DERs and reduce overall thermal constraint costs. </a:t>
            </a:r>
            <a:endParaRPr/>
          </a:p>
          <a:p>
            <a:pPr indent="-114300" lvl="0" marL="0" rtl="0" algn="just">
              <a:spcBef>
                <a:spcPts val="0"/>
              </a:spcBef>
              <a:spcAft>
                <a:spcPts val="0"/>
              </a:spcAft>
              <a:buClr>
                <a:srgbClr val="000000"/>
              </a:buClr>
              <a:buSzPts val="1800"/>
              <a:buFont typeface="Arial"/>
              <a:buChar char="•"/>
            </a:pPr>
            <a:r>
              <a:rPr b="0" i="0" lang="en-GB" sz="1800">
                <a:solidFill>
                  <a:srgbClr val="000000"/>
                </a:solidFill>
                <a:latin typeface="Calibri"/>
                <a:ea typeface="Calibri"/>
                <a:cs typeface="Calibri"/>
                <a:sym typeface="Calibri"/>
              </a:rPr>
              <a:t>Creating new markets for low carbon and flexible technologies to mitigate thermal constraints on the system. Which could include stronger investment signals for energy storage to mitigate constraints on the system and incentivising demand turn-up. Could also review wholesale market, to ensure it reflects the physical constraints on the network.  </a:t>
            </a:r>
            <a:endParaRPr/>
          </a:p>
          <a:p>
            <a:pPr indent="-114300" lvl="0" marL="0" rtl="0" algn="just">
              <a:spcBef>
                <a:spcPts val="0"/>
              </a:spcBef>
              <a:spcAft>
                <a:spcPts val="0"/>
              </a:spcAft>
              <a:buClr>
                <a:srgbClr val="000000"/>
              </a:buClr>
              <a:buSzPts val="1800"/>
              <a:buFont typeface="Arial"/>
              <a:buChar char="•"/>
            </a:pPr>
            <a:r>
              <a:rPr b="0" i="0" lang="en-GB" sz="1800">
                <a:solidFill>
                  <a:srgbClr val="000000"/>
                </a:solidFill>
                <a:latin typeface="Calibri"/>
                <a:ea typeface="Calibri"/>
                <a:cs typeface="Calibri"/>
                <a:sym typeface="Calibri"/>
              </a:rPr>
              <a:t>The use of innovative solutions such as grid enhancing technologies including the use of dynamic line rating to allow more low carbon energy to connect to the existing network and reduce thermal constraints. </a:t>
            </a:r>
            <a:endParaRPr/>
          </a:p>
          <a:p>
            <a:pPr indent="-114300" lvl="0" marL="0" rtl="0" algn="just">
              <a:spcBef>
                <a:spcPts val="0"/>
              </a:spcBef>
              <a:spcAft>
                <a:spcPts val="0"/>
              </a:spcAft>
              <a:buClr>
                <a:srgbClr val="000000"/>
              </a:buClr>
              <a:buSzPts val="1800"/>
              <a:buFont typeface="Arial"/>
              <a:buChar char="•"/>
            </a:pPr>
            <a:r>
              <a:rPr b="0" i="0" lang="en-GB" sz="1800">
                <a:solidFill>
                  <a:srgbClr val="000000"/>
                </a:solidFill>
                <a:latin typeface="Calibri"/>
                <a:ea typeface="Calibri"/>
                <a:cs typeface="Calibri"/>
                <a:sym typeface="Calibri"/>
              </a:rPr>
              <a:t>More coordinated approach between neighbouring countries to use interconnectors to alleviate congestion on the network. </a:t>
            </a:r>
            <a:endParaRPr/>
          </a:p>
          <a:p>
            <a:pPr indent="0" lvl="0" marL="0" rtl="0" algn="just">
              <a:spcBef>
                <a:spcPts val="0"/>
              </a:spcBef>
              <a:spcAft>
                <a:spcPts val="0"/>
              </a:spcAft>
              <a:buNone/>
            </a:pPr>
            <a:r>
              <a:rPr b="0" i="0" lang="en-GB" sz="1800">
                <a:solidFill>
                  <a:srgbClr val="000000"/>
                </a:solidFill>
                <a:latin typeface="Calibri"/>
                <a:ea typeface="Calibri"/>
                <a:cs typeface="Calibri"/>
                <a:sym typeface="Calibri"/>
              </a:rPr>
              <a:t> </a:t>
            </a:r>
            <a:endParaRPr b="0" i="0">
              <a:solidFill>
                <a:srgbClr val="000000"/>
              </a:solidFill>
              <a:latin typeface="Calibri"/>
              <a:ea typeface="Calibri"/>
              <a:cs typeface="Calibri"/>
              <a:sym typeface="Calibri"/>
            </a:endParaRPr>
          </a:p>
          <a:p>
            <a:pPr indent="0" lvl="0" marL="0" rtl="0" algn="just">
              <a:spcBef>
                <a:spcPts val="0"/>
              </a:spcBef>
              <a:spcAft>
                <a:spcPts val="0"/>
              </a:spcAft>
              <a:buNone/>
            </a:pPr>
            <a:r>
              <a:rPr b="1" i="0" lang="en-GB" sz="1800">
                <a:solidFill>
                  <a:srgbClr val="000000"/>
                </a:solidFill>
                <a:latin typeface="Calibri"/>
                <a:ea typeface="Calibri"/>
                <a:cs typeface="Calibri"/>
                <a:sym typeface="Calibri"/>
              </a:rPr>
              <a:t>Restoration</a:t>
            </a:r>
            <a:r>
              <a:rPr b="0" i="0" lang="en-GB" sz="1800">
                <a:solidFill>
                  <a:srgbClr val="000000"/>
                </a:solidFill>
                <a:latin typeface="Calibri"/>
                <a:ea typeface="Calibri"/>
                <a:cs typeface="Calibri"/>
                <a:sym typeface="Calibri"/>
              </a:rPr>
              <a:t> </a:t>
            </a:r>
            <a:endParaRPr b="0" i="0">
              <a:solidFill>
                <a:srgbClr val="000000"/>
              </a:solidFill>
              <a:latin typeface="Calibri"/>
              <a:ea typeface="Calibri"/>
              <a:cs typeface="Calibri"/>
              <a:sym typeface="Calibri"/>
            </a:endParaRPr>
          </a:p>
          <a:p>
            <a:pPr indent="-114300" lvl="0" marL="0" rtl="0" algn="just">
              <a:spcBef>
                <a:spcPts val="0"/>
              </a:spcBef>
              <a:spcAft>
                <a:spcPts val="0"/>
              </a:spcAft>
              <a:buClr>
                <a:srgbClr val="000000"/>
              </a:buClr>
              <a:buSzPts val="1800"/>
              <a:buFont typeface="Arial"/>
              <a:buChar char="•"/>
            </a:pPr>
            <a:r>
              <a:rPr b="0" i="0" lang="en-GB" sz="1800">
                <a:solidFill>
                  <a:srgbClr val="000000"/>
                </a:solidFill>
                <a:latin typeface="Calibri"/>
                <a:ea typeface="Calibri"/>
                <a:cs typeface="Calibri"/>
                <a:sym typeface="Calibri"/>
              </a:rPr>
              <a:t>Review restoration standards to ensure the system operator will be able to restore all electricity demand within a certain period in case of any potential blackout events. This will provide an industry agreed standard which will drive changes to network solutions and codes. </a:t>
            </a:r>
            <a:endParaRPr/>
          </a:p>
          <a:p>
            <a:pPr indent="-114300" lvl="0" marL="0" rtl="0" algn="just">
              <a:spcBef>
                <a:spcPts val="0"/>
              </a:spcBef>
              <a:spcAft>
                <a:spcPts val="0"/>
              </a:spcAft>
              <a:buClr>
                <a:srgbClr val="000000"/>
              </a:buClr>
              <a:buSzPts val="1800"/>
              <a:buFont typeface="Arial"/>
              <a:buChar char="•"/>
            </a:pPr>
            <a:r>
              <a:rPr b="0" i="0" lang="en-GB" sz="1800">
                <a:solidFill>
                  <a:srgbClr val="000000"/>
                </a:solidFill>
                <a:latin typeface="Calibri"/>
                <a:ea typeface="Calibri"/>
                <a:cs typeface="Calibri"/>
                <a:sym typeface="Calibri"/>
              </a:rPr>
              <a:t>Barriers need to be removed to open access for new providers such as interconnectors, offshore wind, hydrogen, and distributed energy.  </a:t>
            </a:r>
            <a:endParaRPr/>
          </a:p>
          <a:p>
            <a:pPr indent="-114300" lvl="0" marL="0" rtl="0" algn="just">
              <a:spcBef>
                <a:spcPts val="0"/>
              </a:spcBef>
              <a:spcAft>
                <a:spcPts val="0"/>
              </a:spcAft>
              <a:buClr>
                <a:srgbClr val="000000"/>
              </a:buClr>
              <a:buSzPts val="1800"/>
              <a:buFont typeface="Arial"/>
              <a:buChar char="•"/>
            </a:pPr>
            <a:r>
              <a:rPr b="0" i="0" lang="en-GB" sz="1800">
                <a:solidFill>
                  <a:srgbClr val="000000"/>
                </a:solidFill>
                <a:latin typeface="Calibri"/>
                <a:ea typeface="Calibri"/>
                <a:cs typeface="Calibri"/>
                <a:sym typeface="Calibri"/>
              </a:rPr>
              <a:t>Ensuring new technologies are capable would require high organisational coordination and fit for purpose commercial and regulatory frameworks in the event of partial or total shutdown of the network. </a:t>
            </a:r>
            <a:endParaRPr/>
          </a:p>
          <a:p>
            <a:pPr indent="-114300" lvl="0" marL="0" rtl="0" algn="just">
              <a:spcBef>
                <a:spcPts val="0"/>
              </a:spcBef>
              <a:spcAft>
                <a:spcPts val="0"/>
              </a:spcAft>
              <a:buClr>
                <a:srgbClr val="000000"/>
              </a:buClr>
              <a:buSzPts val="1800"/>
              <a:buFont typeface="Arial"/>
              <a:buChar char="•"/>
            </a:pPr>
            <a:r>
              <a:rPr b="0" i="0" lang="en-GB" sz="1800">
                <a:solidFill>
                  <a:srgbClr val="000000"/>
                </a:solidFill>
                <a:latin typeface="Calibri"/>
                <a:ea typeface="Calibri"/>
                <a:cs typeface="Calibri"/>
                <a:sym typeface="Calibri"/>
              </a:rPr>
              <a:t>Building and revisiting assurance frameworks to include network resilience, relevant restoration tests, cyber security, communication system upgrades, and staff training. </a:t>
            </a:r>
            <a:endParaRPr/>
          </a:p>
          <a:p>
            <a:pPr indent="0" lvl="0" marL="0" rtl="0" algn="l">
              <a:spcBef>
                <a:spcPts val="0"/>
              </a:spcBef>
              <a:spcAft>
                <a:spcPts val="0"/>
              </a:spcAft>
              <a:buNone/>
            </a:pPr>
            <a:r>
              <a:t/>
            </a:r>
            <a:endParaRPr/>
          </a:p>
        </p:txBody>
      </p:sp>
      <p:sp>
        <p:nvSpPr>
          <p:cNvPr id="302" name="Google Shape;302;p16: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32" name="Shape 332"/>
        <p:cNvGrpSpPr/>
        <p:nvPr/>
      </p:nvGrpSpPr>
      <p:grpSpPr>
        <a:xfrm>
          <a:off x="0" y="0"/>
          <a:ext cx="0" cy="0"/>
          <a:chOff x="0" y="0"/>
          <a:chExt cx="0" cy="0"/>
        </a:xfrm>
      </p:grpSpPr>
      <p:sp>
        <p:nvSpPr>
          <p:cNvPr id="333" name="Google Shape;333;p1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34" name="Google Shape;334;p17: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just">
              <a:spcBef>
                <a:spcPts val="0"/>
              </a:spcBef>
              <a:spcAft>
                <a:spcPts val="0"/>
              </a:spcAft>
              <a:buNone/>
            </a:pPr>
            <a:r>
              <a:rPr b="1" i="0" lang="en-GB" sz="1800">
                <a:solidFill>
                  <a:srgbClr val="000000"/>
                </a:solidFill>
                <a:latin typeface="Calibri"/>
                <a:ea typeface="Calibri"/>
                <a:cs typeface="Calibri"/>
                <a:sym typeface="Calibri"/>
              </a:rPr>
              <a:t>Thermal Constraint</a:t>
            </a:r>
            <a:r>
              <a:rPr b="0" i="0" lang="en-GB" sz="1800">
                <a:solidFill>
                  <a:srgbClr val="000000"/>
                </a:solidFill>
                <a:latin typeface="Calibri"/>
                <a:ea typeface="Calibri"/>
                <a:cs typeface="Calibri"/>
                <a:sym typeface="Calibri"/>
              </a:rPr>
              <a:t> </a:t>
            </a:r>
            <a:endParaRPr b="0" i="0">
              <a:solidFill>
                <a:srgbClr val="000000"/>
              </a:solidFill>
              <a:latin typeface="Calibri"/>
              <a:ea typeface="Calibri"/>
              <a:cs typeface="Calibri"/>
              <a:sym typeface="Calibri"/>
            </a:endParaRPr>
          </a:p>
          <a:p>
            <a:pPr indent="-114300" lvl="0" marL="0" rtl="0" algn="just">
              <a:spcBef>
                <a:spcPts val="0"/>
              </a:spcBef>
              <a:spcAft>
                <a:spcPts val="0"/>
              </a:spcAft>
              <a:buClr>
                <a:srgbClr val="000000"/>
              </a:buClr>
              <a:buSzPts val="1800"/>
              <a:buFont typeface="Arial"/>
              <a:buChar char="•"/>
            </a:pPr>
            <a:r>
              <a:rPr b="0" i="0" lang="en-GB" sz="1800">
                <a:solidFill>
                  <a:srgbClr val="000000"/>
                </a:solidFill>
                <a:latin typeface="Calibri"/>
                <a:ea typeface="Calibri"/>
                <a:cs typeface="Calibri"/>
                <a:sym typeface="Calibri"/>
              </a:rPr>
              <a:t>Clear obligation to identify constrained areas and invest on the network to mitigate them. This could be delivered through a fit for purpose network development planning process: </a:t>
            </a:r>
            <a:endParaRPr/>
          </a:p>
          <a:p>
            <a:pPr indent="-114300" lvl="0" marL="0" rtl="0" algn="just">
              <a:spcBef>
                <a:spcPts val="0"/>
              </a:spcBef>
              <a:spcAft>
                <a:spcPts val="0"/>
              </a:spcAft>
              <a:buClr>
                <a:srgbClr val="000000"/>
              </a:buClr>
              <a:buSzPts val="1800"/>
              <a:buFont typeface="Arial"/>
              <a:buChar char="•"/>
            </a:pPr>
            <a:r>
              <a:rPr b="0" i="0" lang="en-GB" sz="1800">
                <a:solidFill>
                  <a:srgbClr val="000000"/>
                </a:solidFill>
                <a:latin typeface="Calibri"/>
                <a:ea typeface="Calibri"/>
                <a:cs typeface="Calibri"/>
                <a:sym typeface="Calibri"/>
              </a:rPr>
              <a:t>A more holistic approach when designing offshore and onshore power systems to ensure the most cost effective and environmentally friendly options are being proposed while the security of supply is maintained. </a:t>
            </a:r>
            <a:endParaRPr/>
          </a:p>
          <a:p>
            <a:pPr indent="-114300" lvl="0" marL="0" rtl="0" algn="just">
              <a:spcBef>
                <a:spcPts val="0"/>
              </a:spcBef>
              <a:spcAft>
                <a:spcPts val="0"/>
              </a:spcAft>
              <a:buClr>
                <a:srgbClr val="000000"/>
              </a:buClr>
              <a:buSzPts val="1800"/>
              <a:buFont typeface="Arial"/>
              <a:buChar char="•"/>
            </a:pPr>
            <a:r>
              <a:rPr b="0" i="0" lang="en-GB" sz="1800">
                <a:solidFill>
                  <a:srgbClr val="000000"/>
                </a:solidFill>
                <a:latin typeface="Calibri"/>
                <a:ea typeface="Calibri"/>
                <a:cs typeface="Calibri"/>
                <a:sym typeface="Calibri"/>
              </a:rPr>
              <a:t>Developing a coordinated approach between transmission and distribution networks to maximise the opportunities for more efficient deployment of DERs and reduce overall thermal constraint costs. </a:t>
            </a:r>
            <a:endParaRPr/>
          </a:p>
          <a:p>
            <a:pPr indent="-114300" lvl="0" marL="0" rtl="0" algn="just">
              <a:spcBef>
                <a:spcPts val="0"/>
              </a:spcBef>
              <a:spcAft>
                <a:spcPts val="0"/>
              </a:spcAft>
              <a:buClr>
                <a:srgbClr val="000000"/>
              </a:buClr>
              <a:buSzPts val="1800"/>
              <a:buFont typeface="Arial"/>
              <a:buChar char="•"/>
            </a:pPr>
            <a:r>
              <a:rPr b="0" i="0" lang="en-GB" sz="1800">
                <a:solidFill>
                  <a:srgbClr val="000000"/>
                </a:solidFill>
                <a:latin typeface="Calibri"/>
                <a:ea typeface="Calibri"/>
                <a:cs typeface="Calibri"/>
                <a:sym typeface="Calibri"/>
              </a:rPr>
              <a:t>Creating new markets for low carbon and flexible technologies to mitigate thermal constraints on the system. Which could include stronger investment signals for energy storage to mitigate constraints on the system and incentivising demand turn-up. Could also review wholesale market, to ensure it reflects the physical constraints on the network.  </a:t>
            </a:r>
            <a:endParaRPr/>
          </a:p>
          <a:p>
            <a:pPr indent="-114300" lvl="0" marL="0" rtl="0" algn="just">
              <a:spcBef>
                <a:spcPts val="0"/>
              </a:spcBef>
              <a:spcAft>
                <a:spcPts val="0"/>
              </a:spcAft>
              <a:buClr>
                <a:srgbClr val="000000"/>
              </a:buClr>
              <a:buSzPts val="1800"/>
              <a:buFont typeface="Arial"/>
              <a:buChar char="•"/>
            </a:pPr>
            <a:r>
              <a:rPr b="0" i="0" lang="en-GB" sz="1800">
                <a:solidFill>
                  <a:srgbClr val="000000"/>
                </a:solidFill>
                <a:latin typeface="Calibri"/>
                <a:ea typeface="Calibri"/>
                <a:cs typeface="Calibri"/>
                <a:sym typeface="Calibri"/>
              </a:rPr>
              <a:t>The use of innovative solutions such as grid enhancing technologies including the use of dynamic line rating to allow more low carbon energy to connect to the existing network and reduce thermal constraints. </a:t>
            </a:r>
            <a:endParaRPr/>
          </a:p>
          <a:p>
            <a:pPr indent="-114300" lvl="0" marL="0" rtl="0" algn="just">
              <a:spcBef>
                <a:spcPts val="0"/>
              </a:spcBef>
              <a:spcAft>
                <a:spcPts val="0"/>
              </a:spcAft>
              <a:buClr>
                <a:srgbClr val="000000"/>
              </a:buClr>
              <a:buSzPts val="1800"/>
              <a:buFont typeface="Arial"/>
              <a:buChar char="•"/>
            </a:pPr>
            <a:r>
              <a:rPr b="0" i="0" lang="en-GB" sz="1800">
                <a:solidFill>
                  <a:srgbClr val="000000"/>
                </a:solidFill>
                <a:latin typeface="Calibri"/>
                <a:ea typeface="Calibri"/>
                <a:cs typeface="Calibri"/>
                <a:sym typeface="Calibri"/>
              </a:rPr>
              <a:t>More coordinated approach between neighbouring countries to use interconnectors to alleviate congestion on the network. </a:t>
            </a:r>
            <a:endParaRPr/>
          </a:p>
          <a:p>
            <a:pPr indent="0" lvl="0" marL="0" rtl="0" algn="just">
              <a:spcBef>
                <a:spcPts val="0"/>
              </a:spcBef>
              <a:spcAft>
                <a:spcPts val="0"/>
              </a:spcAft>
              <a:buNone/>
            </a:pPr>
            <a:r>
              <a:rPr b="0" i="0" lang="en-GB" sz="1800">
                <a:solidFill>
                  <a:srgbClr val="000000"/>
                </a:solidFill>
                <a:latin typeface="Calibri"/>
                <a:ea typeface="Calibri"/>
                <a:cs typeface="Calibri"/>
                <a:sym typeface="Calibri"/>
              </a:rPr>
              <a:t> </a:t>
            </a:r>
            <a:endParaRPr b="0" i="0">
              <a:solidFill>
                <a:srgbClr val="000000"/>
              </a:solidFill>
              <a:latin typeface="Calibri"/>
              <a:ea typeface="Calibri"/>
              <a:cs typeface="Calibri"/>
              <a:sym typeface="Calibri"/>
            </a:endParaRPr>
          </a:p>
          <a:p>
            <a:pPr indent="0" lvl="0" marL="0" rtl="0" algn="just">
              <a:spcBef>
                <a:spcPts val="0"/>
              </a:spcBef>
              <a:spcAft>
                <a:spcPts val="0"/>
              </a:spcAft>
              <a:buNone/>
            </a:pPr>
            <a:r>
              <a:rPr b="1" i="0" lang="en-GB" sz="1800">
                <a:solidFill>
                  <a:srgbClr val="000000"/>
                </a:solidFill>
                <a:latin typeface="Calibri"/>
                <a:ea typeface="Calibri"/>
                <a:cs typeface="Calibri"/>
                <a:sym typeface="Calibri"/>
              </a:rPr>
              <a:t>Restoration</a:t>
            </a:r>
            <a:r>
              <a:rPr b="0" i="0" lang="en-GB" sz="1800">
                <a:solidFill>
                  <a:srgbClr val="000000"/>
                </a:solidFill>
                <a:latin typeface="Calibri"/>
                <a:ea typeface="Calibri"/>
                <a:cs typeface="Calibri"/>
                <a:sym typeface="Calibri"/>
              </a:rPr>
              <a:t> </a:t>
            </a:r>
            <a:endParaRPr b="0" i="0">
              <a:solidFill>
                <a:srgbClr val="000000"/>
              </a:solidFill>
              <a:latin typeface="Calibri"/>
              <a:ea typeface="Calibri"/>
              <a:cs typeface="Calibri"/>
              <a:sym typeface="Calibri"/>
            </a:endParaRPr>
          </a:p>
          <a:p>
            <a:pPr indent="-114300" lvl="0" marL="0" rtl="0" algn="just">
              <a:spcBef>
                <a:spcPts val="0"/>
              </a:spcBef>
              <a:spcAft>
                <a:spcPts val="0"/>
              </a:spcAft>
              <a:buClr>
                <a:srgbClr val="000000"/>
              </a:buClr>
              <a:buSzPts val="1800"/>
              <a:buFont typeface="Arial"/>
              <a:buChar char="•"/>
            </a:pPr>
            <a:r>
              <a:rPr b="0" i="0" lang="en-GB" sz="1800">
                <a:solidFill>
                  <a:srgbClr val="000000"/>
                </a:solidFill>
                <a:latin typeface="Calibri"/>
                <a:ea typeface="Calibri"/>
                <a:cs typeface="Calibri"/>
                <a:sym typeface="Calibri"/>
              </a:rPr>
              <a:t>Review restoration standards to ensure the system operator will be able to restore all electricity demand within a certain period in case of any potential blackout events. This will provide an industry agreed standard which will drive changes to network solutions and codes. </a:t>
            </a:r>
            <a:endParaRPr/>
          </a:p>
          <a:p>
            <a:pPr indent="-114300" lvl="0" marL="0" rtl="0" algn="just">
              <a:spcBef>
                <a:spcPts val="0"/>
              </a:spcBef>
              <a:spcAft>
                <a:spcPts val="0"/>
              </a:spcAft>
              <a:buClr>
                <a:srgbClr val="000000"/>
              </a:buClr>
              <a:buSzPts val="1800"/>
              <a:buFont typeface="Arial"/>
              <a:buChar char="•"/>
            </a:pPr>
            <a:r>
              <a:rPr b="0" i="0" lang="en-GB" sz="1800">
                <a:solidFill>
                  <a:srgbClr val="000000"/>
                </a:solidFill>
                <a:latin typeface="Calibri"/>
                <a:ea typeface="Calibri"/>
                <a:cs typeface="Calibri"/>
                <a:sym typeface="Calibri"/>
              </a:rPr>
              <a:t>Barriers need to be removed to open access for new providers such as interconnectors, offshore wind, hydrogen, and distributed energy.  </a:t>
            </a:r>
            <a:endParaRPr/>
          </a:p>
          <a:p>
            <a:pPr indent="-114300" lvl="0" marL="0" rtl="0" algn="just">
              <a:spcBef>
                <a:spcPts val="0"/>
              </a:spcBef>
              <a:spcAft>
                <a:spcPts val="0"/>
              </a:spcAft>
              <a:buClr>
                <a:srgbClr val="000000"/>
              </a:buClr>
              <a:buSzPts val="1800"/>
              <a:buFont typeface="Arial"/>
              <a:buChar char="•"/>
            </a:pPr>
            <a:r>
              <a:rPr b="0" i="0" lang="en-GB" sz="1800">
                <a:solidFill>
                  <a:srgbClr val="000000"/>
                </a:solidFill>
                <a:latin typeface="Calibri"/>
                <a:ea typeface="Calibri"/>
                <a:cs typeface="Calibri"/>
                <a:sym typeface="Calibri"/>
              </a:rPr>
              <a:t>Ensuring new technologies are capable would require high organisational coordination and fit for purpose commercial and regulatory frameworks in the event of partial or total shutdown of the network. </a:t>
            </a:r>
            <a:endParaRPr/>
          </a:p>
          <a:p>
            <a:pPr indent="-114300" lvl="0" marL="0" rtl="0" algn="just">
              <a:spcBef>
                <a:spcPts val="0"/>
              </a:spcBef>
              <a:spcAft>
                <a:spcPts val="0"/>
              </a:spcAft>
              <a:buClr>
                <a:srgbClr val="000000"/>
              </a:buClr>
              <a:buSzPts val="1800"/>
              <a:buFont typeface="Arial"/>
              <a:buChar char="•"/>
            </a:pPr>
            <a:r>
              <a:rPr b="0" i="0" lang="en-GB" sz="1800">
                <a:solidFill>
                  <a:srgbClr val="000000"/>
                </a:solidFill>
                <a:latin typeface="Calibri"/>
                <a:ea typeface="Calibri"/>
                <a:cs typeface="Calibri"/>
                <a:sym typeface="Calibri"/>
              </a:rPr>
              <a:t>Building and revisiting assurance frameworks to include network resilience, relevant restoration tests, cyber security, communication system upgrades, and staff training. </a:t>
            </a:r>
            <a:endParaRPr/>
          </a:p>
          <a:p>
            <a:pPr indent="0" lvl="0" marL="0" rtl="0" algn="l">
              <a:spcBef>
                <a:spcPts val="0"/>
              </a:spcBef>
              <a:spcAft>
                <a:spcPts val="0"/>
              </a:spcAft>
              <a:buNone/>
            </a:pPr>
            <a:r>
              <a:t/>
            </a:r>
            <a:endParaRPr/>
          </a:p>
        </p:txBody>
      </p:sp>
      <p:sp>
        <p:nvSpPr>
          <p:cNvPr id="335" name="Google Shape;335;p17: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63" name="Shape 363"/>
        <p:cNvGrpSpPr/>
        <p:nvPr/>
      </p:nvGrpSpPr>
      <p:grpSpPr>
        <a:xfrm>
          <a:off x="0" y="0"/>
          <a:ext cx="0" cy="0"/>
          <a:chOff x="0" y="0"/>
          <a:chExt cx="0" cy="0"/>
        </a:xfrm>
      </p:grpSpPr>
      <p:sp>
        <p:nvSpPr>
          <p:cNvPr id="364" name="Google Shape;364;p18:notes"/>
          <p:cNvSpPr/>
          <p:nvPr>
            <p:ph idx="2" type="sldImg"/>
          </p:nvPr>
        </p:nvSpPr>
        <p:spPr>
          <a:xfrm>
            <a:off x="155575" y="574675"/>
            <a:ext cx="6621463" cy="3724275"/>
          </a:xfrm>
          <a:custGeom>
            <a:rect b="b" l="l" r="r" t="t"/>
            <a:pathLst>
              <a:path extrusionOk="0" h="120000" w="120000">
                <a:moveTo>
                  <a:pt x="0" y="0"/>
                </a:moveTo>
                <a:lnTo>
                  <a:pt x="120000" y="0"/>
                </a:lnTo>
                <a:lnTo>
                  <a:pt x="120000" y="120000"/>
                </a:lnTo>
                <a:lnTo>
                  <a:pt x="0" y="120000"/>
                </a:lnTo>
                <a:close/>
              </a:path>
            </a:pathLst>
          </a:custGeom>
          <a:noFill/>
          <a:ln cap="flat" cmpd="sng" w="9525">
            <a:solidFill>
              <a:schemeClr val="lt2"/>
            </a:solidFill>
            <a:prstDash val="solid"/>
            <a:round/>
            <a:headEnd len="sm" w="sm" type="none"/>
            <a:tailEnd len="sm" w="sm" type="none"/>
          </a:ln>
        </p:spPr>
      </p:sp>
      <p:sp>
        <p:nvSpPr>
          <p:cNvPr id="365" name="Google Shape;365;p18:notes"/>
          <p:cNvSpPr txBox="1"/>
          <p:nvPr>
            <p:ph idx="1" type="body"/>
          </p:nvPr>
        </p:nvSpPr>
        <p:spPr>
          <a:xfrm>
            <a:off x="259519" y="4714653"/>
            <a:ext cx="6413400" cy="3768900"/>
          </a:xfrm>
          <a:prstGeom prst="rect">
            <a:avLst/>
          </a:prstGeom>
          <a:noFill/>
          <a:ln>
            <a:noFill/>
          </a:ln>
        </p:spPr>
        <p:txBody>
          <a:bodyPr anchorCtr="0" anchor="t" bIns="46225" lIns="92475" spcFirstLastPara="1" rIns="92475" wrap="square" tIns="46225">
            <a:noAutofit/>
          </a:bodyPr>
          <a:lstStyle/>
          <a:p>
            <a:pPr indent="0" lvl="0" marL="0" rtl="0" algn="l">
              <a:spcBef>
                <a:spcPts val="0"/>
              </a:spcBef>
              <a:spcAft>
                <a:spcPts val="0"/>
              </a:spcAft>
              <a:buClr>
                <a:schemeClr val="dk1"/>
              </a:buClr>
              <a:buSzPts val="1200"/>
              <a:buFont typeface="Calibri"/>
              <a:buNone/>
            </a:pPr>
            <a:r>
              <a:rPr b="0" i="0" lang="en-GB" sz="1800">
                <a:solidFill>
                  <a:srgbClr val="000000"/>
                </a:solidFill>
                <a:latin typeface="Calibri"/>
                <a:ea typeface="Calibri"/>
                <a:cs typeface="Calibri"/>
                <a:sym typeface="Calibri"/>
              </a:rPr>
              <a:t>Hopefully you will have found this useful. In this section we went through why the system is changing and the specific impacts this has on operability. Before, identifying mitigation categories which could be implemented to try and limit these challenges. Finally we looked at some specific solutions for individual challenges within the mitigation options. </a:t>
            </a:r>
            <a:endParaRPr/>
          </a:p>
        </p:txBody>
      </p:sp>
      <p:sp>
        <p:nvSpPr>
          <p:cNvPr id="366" name="Google Shape;366;p18:notes"/>
          <p:cNvSpPr txBox="1"/>
          <p:nvPr>
            <p:ph idx="12" type="sldNum"/>
          </p:nvPr>
        </p:nvSpPr>
        <p:spPr>
          <a:xfrm>
            <a:off x="3936770" y="8744096"/>
            <a:ext cx="2919900" cy="463500"/>
          </a:xfrm>
          <a:prstGeom prst="rect">
            <a:avLst/>
          </a:prstGeom>
          <a:noFill/>
          <a:ln>
            <a:noFill/>
          </a:ln>
        </p:spPr>
        <p:txBody>
          <a:bodyPr anchorCtr="0" anchor="b" bIns="46225" lIns="92475" spcFirstLastPara="1" rIns="92475" wrap="square" tIns="46225">
            <a:noAutofit/>
          </a:bodyPr>
          <a:lstStyle/>
          <a:p>
            <a:pPr indent="0" lvl="0" marL="0" marR="0" rtl="0" algn="r">
              <a:lnSpc>
                <a:spcPct val="100000"/>
              </a:lnSpc>
              <a:spcBef>
                <a:spcPts val="0"/>
              </a:spcBef>
              <a:spcAft>
                <a:spcPts val="0"/>
              </a:spcAft>
              <a:buClr>
                <a:srgbClr val="000000"/>
              </a:buClr>
              <a:buSzPts val="1200"/>
              <a:buFont typeface="Calibri"/>
              <a:buNone/>
            </a:pPr>
            <a:r>
              <a:rPr b="0" i="0" lang="en-GB" sz="1200" u="none" cap="none" strike="noStrike">
                <a:solidFill>
                  <a:srgbClr val="000000"/>
                </a:solidFill>
                <a:latin typeface="Calibri"/>
                <a:ea typeface="Calibri"/>
                <a:cs typeface="Calibri"/>
                <a:sym typeface="Calibri"/>
              </a:rPr>
              <a:t>Notes view: </a:t>
            </a:r>
            <a:fld id="{00000000-1234-1234-1234-123412341234}" type="slidenum">
              <a:rPr b="0" i="0" lang="en-GB" sz="1200" u="none" cap="none" strike="noStrike">
                <a:solidFill>
                  <a:srgbClr val="000000"/>
                </a:solidFill>
                <a:latin typeface="Calibri"/>
                <a:ea typeface="Calibri"/>
                <a:cs typeface="Calibri"/>
                <a:sym typeface="Calibri"/>
              </a:rPr>
              <a:t>‹#›</a:t>
            </a:fld>
            <a:endParaRPr b="0" i="0" sz="1200" u="none" cap="none" strike="noStrike">
              <a:solidFill>
                <a:srgbClr val="000000"/>
              </a:solidFill>
              <a:latin typeface="Calibri"/>
              <a:ea typeface="Calibri"/>
              <a:cs typeface="Calibri"/>
              <a:sym typeface="Calibri"/>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70" name="Shape 370"/>
        <p:cNvGrpSpPr/>
        <p:nvPr/>
      </p:nvGrpSpPr>
      <p:grpSpPr>
        <a:xfrm>
          <a:off x="0" y="0"/>
          <a:ext cx="0" cy="0"/>
          <a:chOff x="0" y="0"/>
          <a:chExt cx="0" cy="0"/>
        </a:xfrm>
      </p:grpSpPr>
      <p:sp>
        <p:nvSpPr>
          <p:cNvPr id="371" name="Google Shape;371;p19:notes"/>
          <p:cNvSpPr/>
          <p:nvPr>
            <p:ph idx="2" type="sldImg"/>
          </p:nvPr>
        </p:nvSpPr>
        <p:spPr>
          <a:xfrm>
            <a:off x="155575" y="574675"/>
            <a:ext cx="6621463" cy="3724275"/>
          </a:xfrm>
          <a:custGeom>
            <a:rect b="b" l="l" r="r" t="t"/>
            <a:pathLst>
              <a:path extrusionOk="0" h="120000" w="120000">
                <a:moveTo>
                  <a:pt x="0" y="0"/>
                </a:moveTo>
                <a:lnTo>
                  <a:pt x="120000" y="0"/>
                </a:lnTo>
                <a:lnTo>
                  <a:pt x="120000" y="120000"/>
                </a:lnTo>
                <a:lnTo>
                  <a:pt x="0" y="120000"/>
                </a:lnTo>
                <a:close/>
              </a:path>
            </a:pathLst>
          </a:custGeom>
          <a:noFill/>
          <a:ln cap="flat" cmpd="sng" w="9525">
            <a:solidFill>
              <a:schemeClr val="lt2"/>
            </a:solidFill>
            <a:prstDash val="solid"/>
            <a:round/>
            <a:headEnd len="sm" w="sm" type="none"/>
            <a:tailEnd len="sm" w="sm" type="none"/>
          </a:ln>
        </p:spPr>
      </p:sp>
      <p:sp>
        <p:nvSpPr>
          <p:cNvPr id="372" name="Google Shape;372;p19:notes"/>
          <p:cNvSpPr txBox="1"/>
          <p:nvPr>
            <p:ph idx="1" type="body"/>
          </p:nvPr>
        </p:nvSpPr>
        <p:spPr>
          <a:xfrm>
            <a:off x="259519" y="4714653"/>
            <a:ext cx="6413400" cy="3768900"/>
          </a:xfrm>
          <a:prstGeom prst="rect">
            <a:avLst/>
          </a:prstGeom>
          <a:noFill/>
          <a:ln>
            <a:noFill/>
          </a:ln>
        </p:spPr>
        <p:txBody>
          <a:bodyPr anchorCtr="0" anchor="t" bIns="46225" lIns="92475" spcFirstLastPara="1" rIns="92475" wrap="square" tIns="46225">
            <a:noAutofit/>
          </a:bodyPr>
          <a:lstStyle/>
          <a:p>
            <a:pPr indent="0" lvl="0" marL="0" rtl="0" algn="l">
              <a:spcBef>
                <a:spcPts val="0"/>
              </a:spcBef>
              <a:spcAft>
                <a:spcPts val="0"/>
              </a:spcAft>
              <a:buClr>
                <a:schemeClr val="dk1"/>
              </a:buClr>
              <a:buSzPts val="1200"/>
              <a:buFont typeface="Calibri"/>
              <a:buNone/>
            </a:pPr>
            <a:r>
              <a:t/>
            </a:r>
            <a:endParaRPr/>
          </a:p>
        </p:txBody>
      </p:sp>
      <p:sp>
        <p:nvSpPr>
          <p:cNvPr id="373" name="Google Shape;373;p19:notes"/>
          <p:cNvSpPr txBox="1"/>
          <p:nvPr>
            <p:ph idx="12" type="sldNum"/>
          </p:nvPr>
        </p:nvSpPr>
        <p:spPr>
          <a:xfrm>
            <a:off x="3936770" y="8744096"/>
            <a:ext cx="2919900" cy="463500"/>
          </a:xfrm>
          <a:prstGeom prst="rect">
            <a:avLst/>
          </a:prstGeom>
          <a:noFill/>
          <a:ln>
            <a:noFill/>
          </a:ln>
        </p:spPr>
        <p:txBody>
          <a:bodyPr anchorCtr="0" anchor="b" bIns="46225" lIns="92475" spcFirstLastPara="1" rIns="92475" wrap="square" tIns="46225">
            <a:noAutofit/>
          </a:bodyPr>
          <a:lstStyle/>
          <a:p>
            <a:pPr indent="0" lvl="0" marL="0" marR="0" rtl="0" algn="r">
              <a:lnSpc>
                <a:spcPct val="100000"/>
              </a:lnSpc>
              <a:spcBef>
                <a:spcPts val="0"/>
              </a:spcBef>
              <a:spcAft>
                <a:spcPts val="0"/>
              </a:spcAft>
              <a:buClr>
                <a:srgbClr val="000000"/>
              </a:buClr>
              <a:buSzPts val="1200"/>
              <a:buFont typeface="Calibri"/>
              <a:buNone/>
            </a:pPr>
            <a:r>
              <a:rPr b="0" i="0" lang="en-GB" sz="1200" u="none" cap="none" strike="noStrike">
                <a:solidFill>
                  <a:srgbClr val="000000"/>
                </a:solidFill>
                <a:latin typeface="Calibri"/>
                <a:ea typeface="Calibri"/>
                <a:cs typeface="Calibri"/>
                <a:sym typeface="Calibri"/>
              </a:rPr>
              <a:t>Notes view: </a:t>
            </a:r>
            <a:fld id="{00000000-1234-1234-1234-123412341234}" type="slidenum">
              <a:rPr b="0" i="0" lang="en-GB" sz="1200" u="none" cap="none" strike="noStrike">
                <a:solidFill>
                  <a:srgbClr val="000000"/>
                </a:solidFill>
                <a:latin typeface="Calibri"/>
                <a:ea typeface="Calibri"/>
                <a:cs typeface="Calibri"/>
                <a:sym typeface="Calibri"/>
              </a:rPr>
              <a:t>‹#›</a:t>
            </a:fld>
            <a:endParaRPr b="0" i="0" sz="1200" u="none" cap="none" strike="noStrike">
              <a:solidFill>
                <a:srgbClr val="000000"/>
              </a:solidFill>
              <a:latin typeface="Calibri"/>
              <a:ea typeface="Calibri"/>
              <a:cs typeface="Calibri"/>
              <a:sym typeface="Calibri"/>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3" name="Shape 63"/>
        <p:cNvGrpSpPr/>
        <p:nvPr/>
      </p:nvGrpSpPr>
      <p:grpSpPr>
        <a:xfrm>
          <a:off x="0" y="0"/>
          <a:ext cx="0" cy="0"/>
          <a:chOff x="0" y="0"/>
          <a:chExt cx="0" cy="0"/>
        </a:xfrm>
      </p:grpSpPr>
      <p:sp>
        <p:nvSpPr>
          <p:cNvPr id="64" name="Google Shape;64;p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5" name="Google Shape;65;p2: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114300" lvl="0" marL="0" rtl="0" algn="l">
              <a:spcBef>
                <a:spcPts val="0"/>
              </a:spcBef>
              <a:spcAft>
                <a:spcPts val="0"/>
              </a:spcAft>
              <a:buClr>
                <a:srgbClr val="000000"/>
              </a:buClr>
              <a:buSzPts val="1800"/>
              <a:buFont typeface="Arial"/>
              <a:buChar char="•"/>
            </a:pPr>
            <a:r>
              <a:rPr b="0" i="0" lang="en-GB" sz="1800">
                <a:solidFill>
                  <a:srgbClr val="000000"/>
                </a:solidFill>
                <a:latin typeface="Calibri"/>
                <a:ea typeface="Calibri"/>
                <a:cs typeface="Calibri"/>
                <a:sym typeface="Calibri"/>
              </a:rPr>
              <a:t>The agenda for this section on operability will cover: </a:t>
            </a:r>
            <a:endParaRPr/>
          </a:p>
          <a:p>
            <a:pPr indent="-114300" lvl="0" marL="0" rtl="0" algn="l">
              <a:spcBef>
                <a:spcPts val="0"/>
              </a:spcBef>
              <a:spcAft>
                <a:spcPts val="0"/>
              </a:spcAft>
              <a:buClr>
                <a:srgbClr val="000000"/>
              </a:buClr>
              <a:buSzPts val="1800"/>
              <a:buFont typeface="Arial"/>
              <a:buChar char="•"/>
            </a:pPr>
            <a:r>
              <a:rPr b="0" i="0" lang="en-GB" sz="1800">
                <a:solidFill>
                  <a:srgbClr val="000000"/>
                </a:solidFill>
                <a:latin typeface="Calibri"/>
                <a:ea typeface="Calibri"/>
                <a:cs typeface="Calibri"/>
                <a:sym typeface="Calibri"/>
              </a:rPr>
              <a:t>Considering why current arrangements aren’t suitable for high renewable system. </a:t>
            </a:r>
            <a:endParaRPr/>
          </a:p>
          <a:p>
            <a:pPr indent="-114300" lvl="0" marL="0" rtl="0" algn="just">
              <a:spcBef>
                <a:spcPts val="0"/>
              </a:spcBef>
              <a:spcAft>
                <a:spcPts val="0"/>
              </a:spcAft>
              <a:buClr>
                <a:srgbClr val="000000"/>
              </a:buClr>
              <a:buSzPts val="1800"/>
              <a:buFont typeface="Arial"/>
              <a:buChar char="•"/>
            </a:pPr>
            <a:r>
              <a:rPr b="0" i="0" lang="en-GB" sz="1800">
                <a:solidFill>
                  <a:srgbClr val="000000"/>
                </a:solidFill>
                <a:latin typeface="Calibri"/>
                <a:ea typeface="Calibri"/>
                <a:cs typeface="Calibri"/>
                <a:sym typeface="Calibri"/>
              </a:rPr>
              <a:t>The specific potential operability challenges.  </a:t>
            </a:r>
            <a:endParaRPr/>
          </a:p>
          <a:p>
            <a:pPr indent="-114300" lvl="0" marL="0" rtl="0" algn="just">
              <a:spcBef>
                <a:spcPts val="0"/>
              </a:spcBef>
              <a:spcAft>
                <a:spcPts val="0"/>
              </a:spcAft>
              <a:buClr>
                <a:srgbClr val="000000"/>
              </a:buClr>
              <a:buSzPts val="1800"/>
              <a:buFont typeface="Arial"/>
              <a:buChar char="•"/>
            </a:pPr>
            <a:r>
              <a:rPr b="0" i="0" lang="en-GB" sz="1800">
                <a:solidFill>
                  <a:srgbClr val="000000"/>
                </a:solidFill>
                <a:latin typeface="Calibri"/>
                <a:ea typeface="Calibri"/>
                <a:cs typeface="Calibri"/>
                <a:sym typeface="Calibri"/>
              </a:rPr>
              <a:t>Before identifying some options for mitigating these challenges </a:t>
            </a:r>
            <a:endParaRPr/>
          </a:p>
          <a:p>
            <a:pPr indent="-114300" lvl="0" marL="0" rtl="0" algn="just">
              <a:spcBef>
                <a:spcPts val="0"/>
              </a:spcBef>
              <a:spcAft>
                <a:spcPts val="0"/>
              </a:spcAft>
              <a:buClr>
                <a:srgbClr val="000000"/>
              </a:buClr>
              <a:buSzPts val="1800"/>
              <a:buFont typeface="Arial"/>
              <a:buChar char="•"/>
            </a:pPr>
            <a:r>
              <a:rPr b="0" i="0" lang="en-GB" sz="1800">
                <a:solidFill>
                  <a:srgbClr val="000000"/>
                </a:solidFill>
                <a:latin typeface="Calibri"/>
                <a:ea typeface="Calibri"/>
                <a:cs typeface="Calibri"/>
                <a:sym typeface="Calibri"/>
              </a:rPr>
              <a:t>And finally identifying some solutions using the options identified  </a:t>
            </a:r>
            <a:endParaRPr/>
          </a:p>
          <a:p>
            <a:pPr indent="0" lvl="0" marL="0" rtl="0" algn="l">
              <a:spcBef>
                <a:spcPts val="0"/>
              </a:spcBef>
              <a:spcAft>
                <a:spcPts val="0"/>
              </a:spcAft>
              <a:buNone/>
            </a:pPr>
            <a:r>
              <a:t/>
            </a:r>
            <a:endParaRPr/>
          </a:p>
        </p:txBody>
      </p:sp>
      <p:sp>
        <p:nvSpPr>
          <p:cNvPr id="66" name="Google Shape;66;p2: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77" name="Shape 377"/>
        <p:cNvGrpSpPr/>
        <p:nvPr/>
      </p:nvGrpSpPr>
      <p:grpSpPr>
        <a:xfrm>
          <a:off x="0" y="0"/>
          <a:ext cx="0" cy="0"/>
          <a:chOff x="0" y="0"/>
          <a:chExt cx="0" cy="0"/>
        </a:xfrm>
      </p:grpSpPr>
      <p:sp>
        <p:nvSpPr>
          <p:cNvPr id="378" name="Google Shape;378;p20:notes"/>
          <p:cNvSpPr/>
          <p:nvPr>
            <p:ph idx="2" type="sldImg"/>
          </p:nvPr>
        </p:nvSpPr>
        <p:spPr>
          <a:xfrm>
            <a:off x="155575" y="574675"/>
            <a:ext cx="6621463" cy="3724275"/>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79" name="Google Shape;379;p20: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80" name="Google Shape;380;p20: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400"/>
              <a:buFont typeface="Trebuchet MS"/>
              <a:buNone/>
            </a:pPr>
            <a:r>
              <a:rPr b="0" i="0" lang="en-GB" sz="1400" u="none" cap="none" strike="noStrike">
                <a:solidFill>
                  <a:srgbClr val="000000"/>
                </a:solidFill>
                <a:latin typeface="Trebuchet MS"/>
                <a:ea typeface="Trebuchet MS"/>
                <a:cs typeface="Trebuchet MS"/>
                <a:sym typeface="Trebuchet MS"/>
              </a:rPr>
              <a:t>Notes view: </a:t>
            </a:r>
            <a:fld id="{00000000-1234-1234-1234-123412341234}" type="slidenum">
              <a:rPr b="0" i="0" lang="en-GB" sz="1400" u="none" cap="none" strike="noStrike">
                <a:solidFill>
                  <a:srgbClr val="000000"/>
                </a:solidFill>
                <a:latin typeface="Trebuchet MS"/>
                <a:ea typeface="Trebuchet MS"/>
                <a:cs typeface="Trebuchet MS"/>
                <a:sym typeface="Trebuchet MS"/>
              </a:rPr>
              <a:t>‹#›</a:t>
            </a:fld>
            <a:endParaRPr b="0" i="0" sz="1400" u="none" cap="none" strike="noStrike">
              <a:solidFill>
                <a:srgbClr val="000000"/>
              </a:solidFill>
              <a:latin typeface="Trebuchet MS"/>
              <a:ea typeface="Trebuchet MS"/>
              <a:cs typeface="Trebuchet MS"/>
              <a:sym typeface="Trebuchet MS"/>
            </a:endParaRPr>
          </a:p>
        </p:txBody>
      </p:sp>
      <p:sp>
        <p:nvSpPr>
          <p:cNvPr id="381" name="Google Shape;381;p20:notes"/>
          <p:cNvSpPr txBox="1"/>
          <p:nvPr>
            <p:ph idx="11" type="ftr"/>
          </p:nvPr>
        </p:nvSpPr>
        <p:spPr>
          <a:xfrm>
            <a:off x="0"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l">
              <a:lnSpc>
                <a:spcPct val="100000"/>
              </a:lnSpc>
              <a:spcBef>
                <a:spcPts val="0"/>
              </a:spcBef>
              <a:spcAft>
                <a:spcPts val="0"/>
              </a:spcAft>
              <a:buClr>
                <a:schemeClr val="dk1"/>
              </a:buClr>
              <a:buSzPts val="1200"/>
              <a:buFont typeface="Calibri"/>
              <a:buNone/>
            </a:pPr>
            <a:r>
              <a:t/>
            </a:r>
            <a:endParaRPr b="0" i="0" sz="1200" u="none" cap="none" strike="noStrike">
              <a:solidFill>
                <a:srgbClr val="000000"/>
              </a:solidFill>
              <a:latin typeface="Calibri"/>
              <a:ea typeface="Calibri"/>
              <a:cs typeface="Calibri"/>
              <a:sym typeface="Calibri"/>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85" name="Shape 385"/>
        <p:cNvGrpSpPr/>
        <p:nvPr/>
      </p:nvGrpSpPr>
      <p:grpSpPr>
        <a:xfrm>
          <a:off x="0" y="0"/>
          <a:ext cx="0" cy="0"/>
          <a:chOff x="0" y="0"/>
          <a:chExt cx="0" cy="0"/>
        </a:xfrm>
      </p:grpSpPr>
      <p:sp>
        <p:nvSpPr>
          <p:cNvPr id="386" name="Google Shape;386;p2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200"/>
              <a:buFont typeface="Calibri"/>
              <a:buNone/>
            </a:pPr>
            <a:r>
              <a:t/>
            </a:r>
            <a:endParaRPr/>
          </a:p>
        </p:txBody>
      </p:sp>
      <p:sp>
        <p:nvSpPr>
          <p:cNvPr id="387" name="Google Shape;387;p21: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97" name="Shape 397"/>
        <p:cNvGrpSpPr/>
        <p:nvPr/>
      </p:nvGrpSpPr>
      <p:grpSpPr>
        <a:xfrm>
          <a:off x="0" y="0"/>
          <a:ext cx="0" cy="0"/>
          <a:chOff x="0" y="0"/>
          <a:chExt cx="0" cy="0"/>
        </a:xfrm>
      </p:grpSpPr>
      <p:sp>
        <p:nvSpPr>
          <p:cNvPr id="398" name="Google Shape;398;p22: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99" name="Google Shape;399;p2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0" name="Shape 70"/>
        <p:cNvGrpSpPr/>
        <p:nvPr/>
      </p:nvGrpSpPr>
      <p:grpSpPr>
        <a:xfrm>
          <a:off x="0" y="0"/>
          <a:ext cx="0" cy="0"/>
          <a:chOff x="0" y="0"/>
          <a:chExt cx="0" cy="0"/>
        </a:xfrm>
      </p:grpSpPr>
      <p:sp>
        <p:nvSpPr>
          <p:cNvPr id="71" name="Google Shape;71;p3:notes"/>
          <p:cNvSpPr/>
          <p:nvPr>
            <p:ph idx="2" type="sldImg"/>
          </p:nvPr>
        </p:nvSpPr>
        <p:spPr>
          <a:xfrm>
            <a:off x="155575" y="574675"/>
            <a:ext cx="6621463" cy="3724275"/>
          </a:xfrm>
          <a:custGeom>
            <a:rect b="b" l="l" r="r" t="t"/>
            <a:pathLst>
              <a:path extrusionOk="0" h="120000" w="120000">
                <a:moveTo>
                  <a:pt x="0" y="0"/>
                </a:moveTo>
                <a:lnTo>
                  <a:pt x="120000" y="0"/>
                </a:lnTo>
                <a:lnTo>
                  <a:pt x="120000" y="120000"/>
                </a:lnTo>
                <a:lnTo>
                  <a:pt x="0" y="120000"/>
                </a:lnTo>
                <a:close/>
              </a:path>
            </a:pathLst>
          </a:custGeom>
          <a:noFill/>
          <a:ln cap="flat" cmpd="sng" w="9525">
            <a:solidFill>
              <a:schemeClr val="lt2"/>
            </a:solidFill>
            <a:prstDash val="solid"/>
            <a:round/>
            <a:headEnd len="sm" w="sm" type="none"/>
            <a:tailEnd len="sm" w="sm" type="none"/>
          </a:ln>
        </p:spPr>
      </p:sp>
      <p:sp>
        <p:nvSpPr>
          <p:cNvPr id="72" name="Google Shape;72;p3:notes"/>
          <p:cNvSpPr txBox="1"/>
          <p:nvPr>
            <p:ph idx="1" type="body"/>
          </p:nvPr>
        </p:nvSpPr>
        <p:spPr>
          <a:xfrm>
            <a:off x="259519" y="4714653"/>
            <a:ext cx="6413400" cy="3768900"/>
          </a:xfrm>
          <a:prstGeom prst="rect">
            <a:avLst/>
          </a:prstGeom>
          <a:noFill/>
          <a:ln>
            <a:noFill/>
          </a:ln>
        </p:spPr>
        <p:txBody>
          <a:bodyPr anchorCtr="0" anchor="t" bIns="46225" lIns="92475" spcFirstLastPara="1" rIns="92475" wrap="square" tIns="46225">
            <a:noAutofit/>
          </a:bodyPr>
          <a:lstStyle/>
          <a:p>
            <a:pPr indent="-114300" lvl="0" marL="0" rtl="0" algn="l">
              <a:spcBef>
                <a:spcPts val="0"/>
              </a:spcBef>
              <a:spcAft>
                <a:spcPts val="0"/>
              </a:spcAft>
              <a:buClr>
                <a:srgbClr val="000000"/>
              </a:buClr>
              <a:buSzPts val="1800"/>
              <a:buFont typeface="Arial"/>
              <a:buChar char="•"/>
            </a:pPr>
            <a:r>
              <a:rPr b="0" i="0" lang="en-GB" sz="1800">
                <a:solidFill>
                  <a:srgbClr val="000000"/>
                </a:solidFill>
                <a:latin typeface="Calibri"/>
                <a:ea typeface="Calibri"/>
                <a:cs typeface="Calibri"/>
                <a:sym typeface="Calibri"/>
              </a:rPr>
              <a:t>Why current arrangements aren’t suitable for high renewable system? </a:t>
            </a:r>
            <a:endParaRPr/>
          </a:p>
          <a:p>
            <a:pPr indent="-114300" lvl="0" marL="0" rtl="0" algn="l">
              <a:spcBef>
                <a:spcPts val="0"/>
              </a:spcBef>
              <a:spcAft>
                <a:spcPts val="0"/>
              </a:spcAft>
              <a:buClr>
                <a:srgbClr val="000000"/>
              </a:buClr>
              <a:buSzPts val="1800"/>
              <a:buFont typeface="Arial"/>
              <a:buChar char="•"/>
            </a:pPr>
            <a:r>
              <a:rPr b="0" i="0" lang="en-GB" sz="1800">
                <a:solidFill>
                  <a:srgbClr val="000000"/>
                </a:solidFill>
                <a:latin typeface="Calibri"/>
                <a:ea typeface="Calibri"/>
                <a:cs typeface="Calibri"/>
                <a:sym typeface="Calibri"/>
              </a:rPr>
              <a:t>There a number of reasons and we try to summarise the main ones on the following slide  </a:t>
            </a:r>
            <a:endParaRPr/>
          </a:p>
          <a:p>
            <a:pPr indent="0" lvl="0" marL="0" rtl="0" algn="l">
              <a:spcBef>
                <a:spcPts val="0"/>
              </a:spcBef>
              <a:spcAft>
                <a:spcPts val="0"/>
              </a:spcAft>
              <a:buClr>
                <a:schemeClr val="dk1"/>
              </a:buClr>
              <a:buSzPts val="1200"/>
              <a:buFont typeface="Calibri"/>
              <a:buNone/>
            </a:pPr>
            <a:r>
              <a:t/>
            </a:r>
            <a:endParaRPr/>
          </a:p>
        </p:txBody>
      </p:sp>
      <p:sp>
        <p:nvSpPr>
          <p:cNvPr id="73" name="Google Shape;73;p3:notes"/>
          <p:cNvSpPr txBox="1"/>
          <p:nvPr>
            <p:ph idx="12" type="sldNum"/>
          </p:nvPr>
        </p:nvSpPr>
        <p:spPr>
          <a:xfrm>
            <a:off x="3936770" y="8744096"/>
            <a:ext cx="2919900" cy="463500"/>
          </a:xfrm>
          <a:prstGeom prst="rect">
            <a:avLst/>
          </a:prstGeom>
          <a:noFill/>
          <a:ln>
            <a:noFill/>
          </a:ln>
        </p:spPr>
        <p:txBody>
          <a:bodyPr anchorCtr="0" anchor="b" bIns="46225" lIns="92475" spcFirstLastPara="1" rIns="92475" wrap="square" tIns="46225">
            <a:noAutofit/>
          </a:bodyPr>
          <a:lstStyle/>
          <a:p>
            <a:pPr indent="0" lvl="0" marL="0" marR="0" rtl="0" algn="r">
              <a:lnSpc>
                <a:spcPct val="100000"/>
              </a:lnSpc>
              <a:spcBef>
                <a:spcPts val="0"/>
              </a:spcBef>
              <a:spcAft>
                <a:spcPts val="0"/>
              </a:spcAft>
              <a:buClr>
                <a:srgbClr val="000000"/>
              </a:buClr>
              <a:buSzPts val="1200"/>
              <a:buFont typeface="Calibri"/>
              <a:buNone/>
            </a:pPr>
            <a:r>
              <a:rPr b="0" i="0" lang="en-GB" sz="1200" u="none" cap="none" strike="noStrike">
                <a:solidFill>
                  <a:srgbClr val="000000"/>
                </a:solidFill>
                <a:latin typeface="Calibri"/>
                <a:ea typeface="Calibri"/>
                <a:cs typeface="Calibri"/>
                <a:sym typeface="Calibri"/>
              </a:rPr>
              <a:t>Notes view: </a:t>
            </a:r>
            <a:fld id="{00000000-1234-1234-1234-123412341234}" type="slidenum">
              <a:rPr b="0" i="0" lang="en-GB" sz="1200" u="none" cap="none" strike="noStrike">
                <a:solidFill>
                  <a:srgbClr val="000000"/>
                </a:solidFill>
                <a:latin typeface="Calibri"/>
                <a:ea typeface="Calibri"/>
                <a:cs typeface="Calibri"/>
                <a:sym typeface="Calibri"/>
              </a:rPr>
              <a:t>‹#›</a:t>
            </a:fld>
            <a:endParaRPr b="0" i="0" sz="1200" u="none" cap="none" strike="noStrike">
              <a:solidFill>
                <a:srgbClr val="000000"/>
              </a:solidFill>
              <a:latin typeface="Calibri"/>
              <a:ea typeface="Calibri"/>
              <a:cs typeface="Calibri"/>
              <a:sym typeface="Calibri"/>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7" name="Shape 77"/>
        <p:cNvGrpSpPr/>
        <p:nvPr/>
      </p:nvGrpSpPr>
      <p:grpSpPr>
        <a:xfrm>
          <a:off x="0" y="0"/>
          <a:ext cx="0" cy="0"/>
          <a:chOff x="0" y="0"/>
          <a:chExt cx="0" cy="0"/>
        </a:xfrm>
      </p:grpSpPr>
      <p:sp>
        <p:nvSpPr>
          <p:cNvPr id="78" name="Google Shape;78;p4:notes"/>
          <p:cNvSpPr/>
          <p:nvPr>
            <p:ph idx="2" type="sldImg"/>
          </p:nvPr>
        </p:nvSpPr>
        <p:spPr>
          <a:xfrm>
            <a:off x="155575" y="574675"/>
            <a:ext cx="6621463" cy="3724275"/>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79" name="Google Shape;79;p4: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114300" lvl="0" marL="0" rtl="0" algn="l">
              <a:spcBef>
                <a:spcPts val="0"/>
              </a:spcBef>
              <a:spcAft>
                <a:spcPts val="0"/>
              </a:spcAft>
              <a:buClr>
                <a:srgbClr val="000000"/>
              </a:buClr>
              <a:buSzPts val="1800"/>
              <a:buFont typeface="Arial"/>
              <a:buChar char="•"/>
            </a:pPr>
            <a:r>
              <a:rPr b="0" i="0" lang="en-GB" sz="1800">
                <a:solidFill>
                  <a:srgbClr val="000000"/>
                </a:solidFill>
                <a:latin typeface="Calibri"/>
                <a:ea typeface="Calibri"/>
                <a:cs typeface="Calibri"/>
                <a:sym typeface="Calibri"/>
              </a:rPr>
              <a:t>Decarbonisation of electricity system is leading to several changes: </a:t>
            </a:r>
            <a:endParaRPr/>
          </a:p>
          <a:p>
            <a:pPr indent="-114300" lvl="0" marL="0" rtl="0" algn="just">
              <a:spcBef>
                <a:spcPts val="0"/>
              </a:spcBef>
              <a:spcAft>
                <a:spcPts val="0"/>
              </a:spcAft>
              <a:buClr>
                <a:srgbClr val="000000"/>
              </a:buClr>
              <a:buSzPts val="1800"/>
              <a:buFont typeface="Arial"/>
              <a:buChar char="•"/>
            </a:pPr>
            <a:r>
              <a:rPr b="1" i="0" lang="en-GB" sz="1800">
                <a:solidFill>
                  <a:srgbClr val="000000"/>
                </a:solidFill>
                <a:latin typeface="Calibri"/>
                <a:ea typeface="Calibri"/>
                <a:cs typeface="Calibri"/>
                <a:sym typeface="Calibri"/>
              </a:rPr>
              <a:t>Less dispatchable generation</a:t>
            </a:r>
            <a:r>
              <a:rPr b="0" i="0" lang="en-GB" sz="1800">
                <a:solidFill>
                  <a:srgbClr val="000000"/>
                </a:solidFill>
                <a:latin typeface="Calibri"/>
                <a:ea typeface="Calibri"/>
                <a:cs typeface="Calibri"/>
                <a:sym typeface="Calibri"/>
              </a:rPr>
              <a:t>: Due to closure of conventional synchronous power plants, there will be less dispatchable generation on the system.  </a:t>
            </a:r>
            <a:endParaRPr/>
          </a:p>
          <a:p>
            <a:pPr indent="-114300" lvl="0" marL="0" rtl="0" algn="just">
              <a:spcBef>
                <a:spcPts val="0"/>
              </a:spcBef>
              <a:spcAft>
                <a:spcPts val="0"/>
              </a:spcAft>
              <a:buClr>
                <a:srgbClr val="000000"/>
              </a:buClr>
              <a:buSzPts val="1800"/>
              <a:buFont typeface="Arial"/>
              <a:buChar char="•"/>
            </a:pPr>
            <a:r>
              <a:rPr b="1" i="0" lang="en-GB" sz="1800">
                <a:solidFill>
                  <a:srgbClr val="000000"/>
                </a:solidFill>
                <a:latin typeface="Calibri"/>
                <a:ea typeface="Calibri"/>
                <a:cs typeface="Calibri"/>
                <a:sym typeface="Calibri"/>
              </a:rPr>
              <a:t>More inverter-based generation being connect to the system</a:t>
            </a:r>
            <a:r>
              <a:rPr b="0" i="0" lang="en-GB" sz="1800">
                <a:solidFill>
                  <a:srgbClr val="000000"/>
                </a:solidFill>
                <a:latin typeface="Calibri"/>
                <a:ea typeface="Calibri"/>
                <a:cs typeface="Calibri"/>
                <a:sym typeface="Calibri"/>
              </a:rPr>
              <a:t>: Most of the future technologies will be inverter-based. These types of generation are less flexible comparing to the traditional synchronous plants. </a:t>
            </a:r>
            <a:endParaRPr/>
          </a:p>
          <a:p>
            <a:pPr indent="-114300" lvl="0" marL="0" rtl="0" algn="just">
              <a:spcBef>
                <a:spcPts val="0"/>
              </a:spcBef>
              <a:spcAft>
                <a:spcPts val="0"/>
              </a:spcAft>
              <a:buClr>
                <a:srgbClr val="000000"/>
              </a:buClr>
              <a:buSzPts val="1800"/>
              <a:buFont typeface="Arial"/>
              <a:buChar char="•"/>
            </a:pPr>
            <a:r>
              <a:rPr b="1" i="0" lang="en-GB" sz="1800">
                <a:solidFill>
                  <a:srgbClr val="000000"/>
                </a:solidFill>
                <a:latin typeface="Calibri"/>
                <a:ea typeface="Calibri"/>
                <a:cs typeface="Calibri"/>
                <a:sym typeface="Calibri"/>
              </a:rPr>
              <a:t>High variability in the source of generation</a:t>
            </a:r>
            <a:r>
              <a:rPr b="0" i="0" lang="en-GB" sz="1800">
                <a:solidFill>
                  <a:srgbClr val="000000"/>
                </a:solidFill>
                <a:latin typeface="Calibri"/>
                <a:ea typeface="Calibri"/>
                <a:cs typeface="Calibri"/>
                <a:sym typeface="Calibri"/>
              </a:rPr>
              <a:t>: Renewable energy sources depend on weather conditions and the volatile nature of the weather would make forecasting and balancing of the system much more challenging.  </a:t>
            </a:r>
            <a:endParaRPr/>
          </a:p>
          <a:p>
            <a:pPr indent="-114300" lvl="0" marL="0" rtl="0" algn="just">
              <a:spcBef>
                <a:spcPts val="0"/>
              </a:spcBef>
              <a:spcAft>
                <a:spcPts val="0"/>
              </a:spcAft>
              <a:buClr>
                <a:srgbClr val="000000"/>
              </a:buClr>
              <a:buSzPts val="1800"/>
              <a:buFont typeface="Arial"/>
              <a:buChar char="•"/>
            </a:pPr>
            <a:r>
              <a:rPr b="1" i="0" lang="en-GB" sz="1800">
                <a:solidFill>
                  <a:srgbClr val="000000"/>
                </a:solidFill>
                <a:latin typeface="Calibri"/>
                <a:ea typeface="Calibri"/>
                <a:cs typeface="Calibri"/>
                <a:sym typeface="Calibri"/>
              </a:rPr>
              <a:t>Location of generation and demand</a:t>
            </a:r>
            <a:r>
              <a:rPr b="0" i="0" lang="en-GB" sz="1800">
                <a:solidFill>
                  <a:srgbClr val="000000"/>
                </a:solidFill>
                <a:latin typeface="Calibri"/>
                <a:ea typeface="Calibri"/>
                <a:cs typeface="Calibri"/>
                <a:sym typeface="Calibri"/>
              </a:rPr>
              <a:t>: Traditional generation is built close to demand centres and the network has evolved around this. Renewable generation is more likely to be built where the resource is highest, for example wind built offshore where wind potential is highest. This therefore requires different investment on the network and the use of innovative ways of operating the system. </a:t>
            </a:r>
            <a:endParaRPr/>
          </a:p>
          <a:p>
            <a:pPr indent="-114300" lvl="0" marL="0" rtl="0" algn="just">
              <a:spcBef>
                <a:spcPts val="0"/>
              </a:spcBef>
              <a:spcAft>
                <a:spcPts val="0"/>
              </a:spcAft>
              <a:buClr>
                <a:srgbClr val="000000"/>
              </a:buClr>
              <a:buSzPts val="1800"/>
              <a:buFont typeface="Arial"/>
              <a:buChar char="•"/>
            </a:pPr>
            <a:r>
              <a:rPr b="1" i="0" lang="en-GB" sz="1800">
                <a:solidFill>
                  <a:srgbClr val="000000"/>
                </a:solidFill>
                <a:latin typeface="Calibri"/>
                <a:ea typeface="Calibri"/>
                <a:cs typeface="Calibri"/>
                <a:sym typeface="Calibri"/>
              </a:rPr>
              <a:t>Changes in the technological landscape</a:t>
            </a:r>
            <a:r>
              <a:rPr b="0" i="0" lang="en-GB" sz="1800">
                <a:solidFill>
                  <a:srgbClr val="000000"/>
                </a:solidFill>
                <a:latin typeface="Calibri"/>
                <a:ea typeface="Calibri"/>
                <a:cs typeface="Calibri"/>
                <a:sym typeface="Calibri"/>
              </a:rPr>
              <a:t>: New technologies including flexible sources of energy would play a key role in the future. These new technologies create challenges and opportunities to run the system differently, requiring the creation, or revisiting, of industrial codes, new ancillary services and implementing new tools and techniques. </a:t>
            </a:r>
            <a:endParaRPr/>
          </a:p>
          <a:p>
            <a:pPr indent="0" lvl="0" marL="0" rtl="0" algn="l">
              <a:spcBef>
                <a:spcPts val="0"/>
              </a:spcBef>
              <a:spcAft>
                <a:spcPts val="0"/>
              </a:spcAft>
              <a:buNone/>
            </a:pPr>
            <a:r>
              <a:t/>
            </a:r>
            <a:endParaRPr/>
          </a:p>
        </p:txBody>
      </p:sp>
      <p:sp>
        <p:nvSpPr>
          <p:cNvPr id="80" name="Google Shape;80;p4: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400"/>
              <a:buFont typeface="Trebuchet MS"/>
              <a:buNone/>
            </a:pPr>
            <a:r>
              <a:rPr b="0" i="0" lang="en-GB" sz="1400" u="none" cap="none" strike="noStrike">
                <a:solidFill>
                  <a:srgbClr val="000000"/>
                </a:solidFill>
                <a:latin typeface="Trebuchet MS"/>
                <a:ea typeface="Trebuchet MS"/>
                <a:cs typeface="Trebuchet MS"/>
                <a:sym typeface="Trebuchet MS"/>
              </a:rPr>
              <a:t>Notes view: </a:t>
            </a:r>
            <a:fld id="{00000000-1234-1234-1234-123412341234}" type="slidenum">
              <a:rPr b="0" i="0" lang="en-GB" sz="1400" u="none" cap="none" strike="noStrike">
                <a:solidFill>
                  <a:srgbClr val="000000"/>
                </a:solidFill>
                <a:latin typeface="Trebuchet MS"/>
                <a:ea typeface="Trebuchet MS"/>
                <a:cs typeface="Trebuchet MS"/>
                <a:sym typeface="Trebuchet MS"/>
              </a:rPr>
              <a:t>‹#›</a:t>
            </a:fld>
            <a:endParaRPr b="0" i="0" sz="1400" u="none" cap="none" strike="noStrike">
              <a:solidFill>
                <a:srgbClr val="000000"/>
              </a:solidFill>
              <a:latin typeface="Trebuchet MS"/>
              <a:ea typeface="Trebuchet MS"/>
              <a:cs typeface="Trebuchet MS"/>
              <a:sym typeface="Trebuchet MS"/>
            </a:endParaRPr>
          </a:p>
        </p:txBody>
      </p:sp>
      <p:sp>
        <p:nvSpPr>
          <p:cNvPr id="81" name="Google Shape;81;p4:notes"/>
          <p:cNvSpPr txBox="1"/>
          <p:nvPr>
            <p:ph idx="11" type="ftr"/>
          </p:nvPr>
        </p:nvSpPr>
        <p:spPr>
          <a:xfrm>
            <a:off x="0"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l">
              <a:lnSpc>
                <a:spcPct val="100000"/>
              </a:lnSpc>
              <a:spcBef>
                <a:spcPts val="0"/>
              </a:spcBef>
              <a:spcAft>
                <a:spcPts val="0"/>
              </a:spcAft>
              <a:buClr>
                <a:schemeClr val="dk1"/>
              </a:buClr>
              <a:buSzPts val="1200"/>
              <a:buFont typeface="Calibri"/>
              <a:buNone/>
            </a:pPr>
            <a:r>
              <a:t/>
            </a:r>
            <a:endParaRPr b="0" i="0" sz="1200" u="none" cap="none" strike="noStrike">
              <a:solidFill>
                <a:srgbClr val="000000"/>
              </a:solidFill>
              <a:latin typeface="Calibri"/>
              <a:ea typeface="Calibri"/>
              <a:cs typeface="Calibri"/>
              <a:sym typeface="Calibri"/>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2" name="Shape 92"/>
        <p:cNvGrpSpPr/>
        <p:nvPr/>
      </p:nvGrpSpPr>
      <p:grpSpPr>
        <a:xfrm>
          <a:off x="0" y="0"/>
          <a:ext cx="0" cy="0"/>
          <a:chOff x="0" y="0"/>
          <a:chExt cx="0" cy="0"/>
        </a:xfrm>
      </p:grpSpPr>
      <p:sp>
        <p:nvSpPr>
          <p:cNvPr id="93" name="Google Shape;93;p5:notes"/>
          <p:cNvSpPr/>
          <p:nvPr>
            <p:ph idx="2" type="sldImg"/>
          </p:nvPr>
        </p:nvSpPr>
        <p:spPr>
          <a:xfrm>
            <a:off x="155575" y="574675"/>
            <a:ext cx="6621463" cy="3724275"/>
          </a:xfrm>
          <a:custGeom>
            <a:rect b="b" l="l" r="r" t="t"/>
            <a:pathLst>
              <a:path extrusionOk="0" h="120000" w="120000">
                <a:moveTo>
                  <a:pt x="0" y="0"/>
                </a:moveTo>
                <a:lnTo>
                  <a:pt x="120000" y="0"/>
                </a:lnTo>
                <a:lnTo>
                  <a:pt x="120000" y="120000"/>
                </a:lnTo>
                <a:lnTo>
                  <a:pt x="0" y="120000"/>
                </a:lnTo>
                <a:close/>
              </a:path>
            </a:pathLst>
          </a:custGeom>
          <a:noFill/>
          <a:ln cap="flat" cmpd="sng" w="9525">
            <a:solidFill>
              <a:schemeClr val="lt2"/>
            </a:solidFill>
            <a:prstDash val="solid"/>
            <a:round/>
            <a:headEnd len="sm" w="sm" type="none"/>
            <a:tailEnd len="sm" w="sm" type="none"/>
          </a:ln>
        </p:spPr>
      </p:sp>
      <p:sp>
        <p:nvSpPr>
          <p:cNvPr id="94" name="Google Shape;94;p5:notes"/>
          <p:cNvSpPr txBox="1"/>
          <p:nvPr>
            <p:ph idx="1" type="body"/>
          </p:nvPr>
        </p:nvSpPr>
        <p:spPr>
          <a:xfrm>
            <a:off x="259519" y="4714653"/>
            <a:ext cx="6413400" cy="3768900"/>
          </a:xfrm>
          <a:prstGeom prst="rect">
            <a:avLst/>
          </a:prstGeom>
          <a:noFill/>
          <a:ln>
            <a:noFill/>
          </a:ln>
        </p:spPr>
        <p:txBody>
          <a:bodyPr anchorCtr="0" anchor="t" bIns="46225" lIns="92475" spcFirstLastPara="1" rIns="92475" wrap="square" tIns="46225">
            <a:noAutofit/>
          </a:bodyPr>
          <a:lstStyle/>
          <a:p>
            <a:pPr indent="0" lvl="0" marL="0" rtl="0" algn="l">
              <a:spcBef>
                <a:spcPts val="0"/>
              </a:spcBef>
              <a:spcAft>
                <a:spcPts val="0"/>
              </a:spcAft>
              <a:buClr>
                <a:schemeClr val="dk1"/>
              </a:buClr>
              <a:buSzPts val="1200"/>
              <a:buFont typeface="Calibri"/>
              <a:buNone/>
            </a:pPr>
            <a:r>
              <a:rPr b="0" i="0" lang="en-GB" sz="1800">
                <a:solidFill>
                  <a:srgbClr val="000000"/>
                </a:solidFill>
                <a:latin typeface="Calibri"/>
                <a:ea typeface="Calibri"/>
                <a:cs typeface="Calibri"/>
                <a:sym typeface="Calibri"/>
              </a:rPr>
              <a:t>The changes to the system identified lead to new, or exacerbate current, operability challenges.  </a:t>
            </a:r>
            <a:endParaRPr/>
          </a:p>
        </p:txBody>
      </p:sp>
      <p:sp>
        <p:nvSpPr>
          <p:cNvPr id="95" name="Google Shape;95;p5:notes"/>
          <p:cNvSpPr txBox="1"/>
          <p:nvPr>
            <p:ph idx="12" type="sldNum"/>
          </p:nvPr>
        </p:nvSpPr>
        <p:spPr>
          <a:xfrm>
            <a:off x="3936770" y="8744096"/>
            <a:ext cx="2919900" cy="463500"/>
          </a:xfrm>
          <a:prstGeom prst="rect">
            <a:avLst/>
          </a:prstGeom>
          <a:noFill/>
          <a:ln>
            <a:noFill/>
          </a:ln>
        </p:spPr>
        <p:txBody>
          <a:bodyPr anchorCtr="0" anchor="b" bIns="46225" lIns="92475" spcFirstLastPara="1" rIns="92475" wrap="square" tIns="46225">
            <a:noAutofit/>
          </a:bodyPr>
          <a:lstStyle/>
          <a:p>
            <a:pPr indent="0" lvl="0" marL="0" marR="0" rtl="0" algn="r">
              <a:lnSpc>
                <a:spcPct val="100000"/>
              </a:lnSpc>
              <a:spcBef>
                <a:spcPts val="0"/>
              </a:spcBef>
              <a:spcAft>
                <a:spcPts val="0"/>
              </a:spcAft>
              <a:buClr>
                <a:srgbClr val="000000"/>
              </a:buClr>
              <a:buSzPts val="1200"/>
              <a:buFont typeface="Calibri"/>
              <a:buNone/>
            </a:pPr>
            <a:r>
              <a:rPr b="0" i="0" lang="en-GB" sz="1200" u="none" cap="none" strike="noStrike">
                <a:solidFill>
                  <a:srgbClr val="000000"/>
                </a:solidFill>
                <a:latin typeface="Calibri"/>
                <a:ea typeface="Calibri"/>
                <a:cs typeface="Calibri"/>
                <a:sym typeface="Calibri"/>
              </a:rPr>
              <a:t>Notes view: </a:t>
            </a:r>
            <a:fld id="{00000000-1234-1234-1234-123412341234}" type="slidenum">
              <a:rPr b="0" i="0" lang="en-GB" sz="1200" u="none" cap="none" strike="noStrike">
                <a:solidFill>
                  <a:srgbClr val="000000"/>
                </a:solidFill>
                <a:latin typeface="Calibri"/>
                <a:ea typeface="Calibri"/>
                <a:cs typeface="Calibri"/>
                <a:sym typeface="Calibri"/>
              </a:rPr>
              <a:t>‹#›</a:t>
            </a:fld>
            <a:endParaRPr b="0" i="0" sz="1200" u="none" cap="none" strike="noStrike">
              <a:solidFill>
                <a:srgbClr val="000000"/>
              </a:solidFill>
              <a:latin typeface="Calibri"/>
              <a:ea typeface="Calibri"/>
              <a:cs typeface="Calibri"/>
              <a:sym typeface="Calibri"/>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9" name="Shape 99"/>
        <p:cNvGrpSpPr/>
        <p:nvPr/>
      </p:nvGrpSpPr>
      <p:grpSpPr>
        <a:xfrm>
          <a:off x="0" y="0"/>
          <a:ext cx="0" cy="0"/>
          <a:chOff x="0" y="0"/>
          <a:chExt cx="0" cy="0"/>
        </a:xfrm>
      </p:grpSpPr>
      <p:sp>
        <p:nvSpPr>
          <p:cNvPr id="100" name="Google Shape;100;p6:notes"/>
          <p:cNvSpPr/>
          <p:nvPr>
            <p:ph idx="2" type="sldImg"/>
          </p:nvPr>
        </p:nvSpPr>
        <p:spPr>
          <a:xfrm>
            <a:off x="155575" y="574675"/>
            <a:ext cx="6621463" cy="3724275"/>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01" name="Google Shape;101;p6: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114300" lvl="0" marL="0" rtl="0" algn="just">
              <a:spcBef>
                <a:spcPts val="0"/>
              </a:spcBef>
              <a:spcAft>
                <a:spcPts val="0"/>
              </a:spcAft>
              <a:buClr>
                <a:srgbClr val="000000"/>
              </a:buClr>
              <a:buSzPts val="1800"/>
              <a:buFont typeface="Arial"/>
              <a:buChar char="•"/>
            </a:pPr>
            <a:r>
              <a:rPr b="0" i="0" lang="en-GB" sz="1800">
                <a:solidFill>
                  <a:srgbClr val="000000"/>
                </a:solidFill>
                <a:latin typeface="Calibri"/>
                <a:ea typeface="Calibri"/>
                <a:cs typeface="Calibri"/>
                <a:sym typeface="Calibri"/>
              </a:rPr>
              <a:t>There are overlaps between the challenges and every grid is unique but 8 of the main challenges can be categorised as:  </a:t>
            </a:r>
            <a:endParaRPr/>
          </a:p>
          <a:p>
            <a:pPr indent="-114300" lvl="0" marL="0" rtl="0" algn="just">
              <a:spcBef>
                <a:spcPts val="0"/>
              </a:spcBef>
              <a:spcAft>
                <a:spcPts val="0"/>
              </a:spcAft>
              <a:buClr>
                <a:srgbClr val="2A2A2D"/>
              </a:buClr>
              <a:buSzPts val="1800"/>
              <a:buFont typeface="Arial"/>
              <a:buChar char="•"/>
            </a:pPr>
            <a:r>
              <a:rPr b="0" i="0" lang="en-GB" sz="1800">
                <a:solidFill>
                  <a:srgbClr val="2A2A2D"/>
                </a:solidFill>
                <a:latin typeface="Calibri"/>
                <a:ea typeface="Calibri"/>
                <a:cs typeface="Calibri"/>
                <a:sym typeface="Calibri"/>
              </a:rPr>
              <a:t>Frequency Response. Frequency response is required to maintain system frequency second-by-second close to the operational and statutory limits. It also helps to automatically correct the imbalances in post-fault situations where there is sudden loss of generation or demand.  </a:t>
            </a:r>
            <a:endParaRPr b="0" i="0" sz="1800">
              <a:solidFill>
                <a:srgbClr val="000000"/>
              </a:solidFill>
              <a:latin typeface="Calibri"/>
              <a:ea typeface="Calibri"/>
              <a:cs typeface="Calibri"/>
              <a:sym typeface="Calibri"/>
            </a:endParaRPr>
          </a:p>
          <a:p>
            <a:pPr indent="-114300" lvl="0" marL="0" rtl="0" algn="just">
              <a:spcBef>
                <a:spcPts val="0"/>
              </a:spcBef>
              <a:spcAft>
                <a:spcPts val="0"/>
              </a:spcAft>
              <a:buClr>
                <a:srgbClr val="2A2A2D"/>
              </a:buClr>
              <a:buSzPts val="1800"/>
              <a:buFont typeface="Arial"/>
              <a:buChar char="•"/>
            </a:pPr>
            <a:r>
              <a:rPr b="0" i="0" lang="en-GB" sz="1800">
                <a:solidFill>
                  <a:srgbClr val="2A2A2D"/>
                </a:solidFill>
                <a:latin typeface="Calibri"/>
                <a:ea typeface="Calibri"/>
                <a:cs typeface="Calibri"/>
                <a:sym typeface="Calibri"/>
              </a:rPr>
              <a:t>It is an operability challenge as the increased use of renewable resources that are nonsynchronous it will lead to an increased variance in the frequency, causing increased loss sizes.  </a:t>
            </a:r>
            <a:endParaRPr b="0" i="0" sz="1800">
              <a:solidFill>
                <a:srgbClr val="000000"/>
              </a:solidFill>
              <a:latin typeface="Calibri"/>
              <a:ea typeface="Calibri"/>
              <a:cs typeface="Calibri"/>
              <a:sym typeface="Calibri"/>
            </a:endParaRPr>
          </a:p>
          <a:p>
            <a:pPr indent="-114300" lvl="0" marL="0" rtl="0" algn="just">
              <a:spcBef>
                <a:spcPts val="0"/>
              </a:spcBef>
              <a:spcAft>
                <a:spcPts val="0"/>
              </a:spcAft>
              <a:buClr>
                <a:srgbClr val="2A2A2D"/>
              </a:buClr>
              <a:buSzPts val="1800"/>
              <a:buFont typeface="Arial"/>
              <a:buChar char="•"/>
            </a:pPr>
            <a:r>
              <a:rPr b="0" i="0" lang="en-GB" sz="1800">
                <a:solidFill>
                  <a:srgbClr val="2A2A2D"/>
                </a:solidFill>
                <a:latin typeface="Calibri"/>
                <a:ea typeface="Calibri"/>
                <a:cs typeface="Calibri"/>
                <a:sym typeface="Calibri"/>
              </a:rPr>
              <a:t>Additionally a greater level of pre and post fault imbalances due to growth in demand-side flexibility, greater price sensitivity, weather-dependent generation, and more interconnection. Which ultimately means an increase in the amount of frequency response needing to be held by the grid operator. </a:t>
            </a:r>
            <a:endParaRPr/>
          </a:p>
          <a:p>
            <a:pPr indent="-114300" lvl="0" marL="0" rtl="0" algn="just">
              <a:spcBef>
                <a:spcPts val="0"/>
              </a:spcBef>
              <a:spcAft>
                <a:spcPts val="0"/>
              </a:spcAft>
              <a:buClr>
                <a:srgbClr val="000000"/>
              </a:buClr>
              <a:buSzPts val="1800"/>
              <a:buFont typeface="Arial"/>
              <a:buChar char="•"/>
            </a:pPr>
            <a:r>
              <a:rPr b="0" i="0" lang="en-GB" sz="1800">
                <a:solidFill>
                  <a:srgbClr val="000000"/>
                </a:solidFill>
                <a:latin typeface="Calibri"/>
                <a:ea typeface="Calibri"/>
                <a:cs typeface="Calibri"/>
                <a:sym typeface="Calibri"/>
              </a:rPr>
              <a:t>Reserve is the capability to deliver upwards or downwards energy within a given timescale. This is to manage pre-fault imbalances between supply and demand, and to maintain system security post-fault, typically when a large demand or generation source trips. Reserve products often follow the activation of automatic, fast-acting frequency response and deliver additional energy until an energy resource can return to service or more economic actions can be taken. </a:t>
            </a:r>
            <a:endParaRPr/>
          </a:p>
          <a:p>
            <a:pPr indent="-114300" lvl="0" marL="0" rtl="0" algn="just">
              <a:spcBef>
                <a:spcPts val="0"/>
              </a:spcBef>
              <a:spcAft>
                <a:spcPts val="0"/>
              </a:spcAft>
              <a:buClr>
                <a:srgbClr val="000000"/>
              </a:buClr>
              <a:buSzPts val="1800"/>
              <a:buFont typeface="Arial"/>
              <a:buChar char="•"/>
            </a:pPr>
            <a:r>
              <a:rPr b="0" i="0" lang="en-GB" sz="1800">
                <a:solidFill>
                  <a:srgbClr val="000000"/>
                </a:solidFill>
                <a:latin typeface="Calibri"/>
                <a:ea typeface="Calibri"/>
                <a:cs typeface="Calibri"/>
                <a:sym typeface="Calibri"/>
              </a:rPr>
              <a:t>This is a challenge as the loss of synchronised generation will lead to less predictable patterns of supply and demand  </a:t>
            </a:r>
            <a:endParaRPr/>
          </a:p>
          <a:p>
            <a:pPr indent="-114300" lvl="0" marL="0" rtl="0" algn="just">
              <a:spcBef>
                <a:spcPts val="0"/>
              </a:spcBef>
              <a:spcAft>
                <a:spcPts val="0"/>
              </a:spcAft>
              <a:buClr>
                <a:srgbClr val="000000"/>
              </a:buClr>
              <a:buSzPts val="1800"/>
              <a:buFont typeface="Arial"/>
              <a:buChar char="•"/>
            </a:pPr>
            <a:r>
              <a:rPr b="0" i="0" lang="en-GB" sz="1800">
                <a:solidFill>
                  <a:srgbClr val="000000"/>
                </a:solidFill>
                <a:latin typeface="Calibri"/>
                <a:ea typeface="Calibri"/>
                <a:cs typeface="Calibri"/>
                <a:sym typeface="Calibri"/>
              </a:rPr>
              <a:t>Additionally, the majority of the reserve services are designed for characteristics of fossil-fuelled plants.  </a:t>
            </a:r>
            <a:endParaRPr/>
          </a:p>
          <a:p>
            <a:pPr indent="0" lvl="0" marL="0" rtl="0" algn="just">
              <a:spcBef>
                <a:spcPts val="0"/>
              </a:spcBef>
              <a:spcAft>
                <a:spcPts val="0"/>
              </a:spcAft>
              <a:buNone/>
            </a:pPr>
            <a:r>
              <a:rPr b="0" i="0" lang="en-GB" sz="1800">
                <a:solidFill>
                  <a:srgbClr val="2A2A2D"/>
                </a:solidFill>
                <a:latin typeface="Calibri"/>
                <a:ea typeface="Calibri"/>
                <a:cs typeface="Calibri"/>
                <a:sym typeface="Calibri"/>
              </a:rPr>
              <a:t> </a:t>
            </a:r>
            <a:endParaRPr b="0" i="0" sz="2800">
              <a:solidFill>
                <a:srgbClr val="000000"/>
              </a:solidFill>
              <a:latin typeface="Calibri"/>
              <a:ea typeface="Calibri"/>
              <a:cs typeface="Calibri"/>
              <a:sym typeface="Calibri"/>
            </a:endParaRPr>
          </a:p>
          <a:p>
            <a:pPr indent="-114300" lvl="0" marL="0" rtl="0" algn="just">
              <a:spcBef>
                <a:spcPts val="0"/>
              </a:spcBef>
              <a:spcAft>
                <a:spcPts val="0"/>
              </a:spcAft>
              <a:buClr>
                <a:srgbClr val="000000"/>
              </a:buClr>
              <a:buSzPts val="1800"/>
              <a:buFont typeface="Arial"/>
              <a:buChar char="•"/>
            </a:pPr>
            <a:r>
              <a:rPr b="0" i="0" lang="en-GB" sz="1800">
                <a:solidFill>
                  <a:srgbClr val="000000"/>
                </a:solidFill>
                <a:latin typeface="Calibri"/>
                <a:ea typeface="Calibri"/>
                <a:cs typeface="Calibri"/>
                <a:sym typeface="Calibri"/>
              </a:rPr>
              <a:t>Stability is the inherent capability of the system to quickly return to acceptable operation following a disturbance. Stability includes a range of topics, including inertia, short circuit level (SCL), and dynamic voltage.  </a:t>
            </a:r>
            <a:endParaRPr/>
          </a:p>
          <a:p>
            <a:pPr indent="-114300" lvl="0" marL="0" rtl="0" algn="just">
              <a:spcBef>
                <a:spcPts val="0"/>
              </a:spcBef>
              <a:spcAft>
                <a:spcPts val="0"/>
              </a:spcAft>
              <a:buClr>
                <a:srgbClr val="000000"/>
              </a:buClr>
              <a:buSzPts val="1800"/>
              <a:buFont typeface="Arial"/>
              <a:buChar char="•"/>
            </a:pPr>
            <a:r>
              <a:rPr b="0" i="0" lang="en-GB" sz="1800">
                <a:solidFill>
                  <a:srgbClr val="000000"/>
                </a:solidFill>
                <a:latin typeface="Calibri"/>
                <a:ea typeface="Calibri"/>
                <a:cs typeface="Calibri"/>
                <a:sym typeface="Calibri"/>
              </a:rPr>
              <a:t>This is a challenge in a decarbonised world as stability has been provided as an inherent by-product of synchronous generation.  </a:t>
            </a:r>
            <a:endParaRPr/>
          </a:p>
          <a:p>
            <a:pPr indent="-114300" lvl="0" marL="0" rtl="0" algn="just">
              <a:spcBef>
                <a:spcPts val="0"/>
              </a:spcBef>
              <a:spcAft>
                <a:spcPts val="0"/>
              </a:spcAft>
              <a:buClr>
                <a:srgbClr val="000000"/>
              </a:buClr>
              <a:buSzPts val="1800"/>
              <a:buFont typeface="Arial"/>
              <a:buChar char="•"/>
            </a:pPr>
            <a:r>
              <a:rPr b="0" i="0" lang="en-GB" sz="1800">
                <a:solidFill>
                  <a:srgbClr val="000000"/>
                </a:solidFill>
                <a:latin typeface="Calibri"/>
                <a:ea typeface="Calibri"/>
                <a:cs typeface="Calibri"/>
                <a:sym typeface="Calibri"/>
              </a:rPr>
              <a:t>However, the decrease in dispatchable generation and increased use of inverter- based technologies and subsequent decline in stability means that there needs to be additional stability services to ensure the system can be operated with the same stability in a low-carbon world.  </a:t>
            </a:r>
            <a:endParaRPr/>
          </a:p>
          <a:p>
            <a:pPr indent="0" lvl="0" marL="0" rtl="0" algn="just">
              <a:spcBef>
                <a:spcPts val="0"/>
              </a:spcBef>
              <a:spcAft>
                <a:spcPts val="0"/>
              </a:spcAft>
              <a:buNone/>
            </a:pPr>
            <a:r>
              <a:rPr b="0" i="0" lang="en-GB" sz="1800">
                <a:solidFill>
                  <a:srgbClr val="2A2A2D"/>
                </a:solidFill>
                <a:latin typeface="Calibri"/>
                <a:ea typeface="Calibri"/>
                <a:cs typeface="Calibri"/>
                <a:sym typeface="Calibri"/>
              </a:rPr>
              <a:t> </a:t>
            </a:r>
            <a:endParaRPr b="0" i="0" sz="2800">
              <a:solidFill>
                <a:srgbClr val="000000"/>
              </a:solidFill>
              <a:latin typeface="Calibri"/>
              <a:ea typeface="Calibri"/>
              <a:cs typeface="Calibri"/>
              <a:sym typeface="Calibri"/>
            </a:endParaRPr>
          </a:p>
          <a:p>
            <a:pPr indent="-114300" lvl="0" marL="0" rtl="0" algn="just">
              <a:spcBef>
                <a:spcPts val="0"/>
              </a:spcBef>
              <a:spcAft>
                <a:spcPts val="0"/>
              </a:spcAft>
              <a:buClr>
                <a:srgbClr val="000000"/>
              </a:buClr>
              <a:buSzPts val="1800"/>
              <a:buFont typeface="Arial"/>
              <a:buChar char="•"/>
            </a:pPr>
            <a:r>
              <a:rPr b="0" i="0" lang="en-GB" sz="1800">
                <a:solidFill>
                  <a:srgbClr val="000000"/>
                </a:solidFill>
                <a:latin typeface="Calibri"/>
                <a:ea typeface="Calibri"/>
                <a:cs typeface="Calibri"/>
                <a:sym typeface="Calibri"/>
              </a:rPr>
              <a:t>Voltage is the “push” that causes the electrons to move in an electric. Voltage must be kept within operational limits across the system to maintain reliable and efficient operation. The network manages voltage through absorbing, or injecting, reactive power onto the network.  </a:t>
            </a:r>
            <a:endParaRPr/>
          </a:p>
          <a:p>
            <a:pPr indent="-114300" lvl="0" marL="0" rtl="0" algn="just">
              <a:spcBef>
                <a:spcPts val="0"/>
              </a:spcBef>
              <a:spcAft>
                <a:spcPts val="0"/>
              </a:spcAft>
              <a:buClr>
                <a:srgbClr val="000000"/>
              </a:buClr>
              <a:buSzPts val="1800"/>
              <a:buFont typeface="Arial"/>
              <a:buChar char="•"/>
            </a:pPr>
            <a:r>
              <a:rPr b="0" i="0" lang="en-GB" sz="1800">
                <a:solidFill>
                  <a:srgbClr val="000000"/>
                </a:solidFill>
                <a:latin typeface="Calibri"/>
                <a:ea typeface="Calibri"/>
                <a:cs typeface="Calibri"/>
                <a:sym typeface="Calibri"/>
              </a:rPr>
              <a:t>This is a challenge due to a loss of reactive power absorption capabilities due to decarbonisation and those which are present are increasingly located away from areas of need. Often leading to the out of merit running of units for voltage which is costly. </a:t>
            </a:r>
            <a:endParaRPr/>
          </a:p>
          <a:p>
            <a:pPr indent="0" lvl="0" marL="0" rtl="0" algn="just">
              <a:spcBef>
                <a:spcPts val="0"/>
              </a:spcBef>
              <a:spcAft>
                <a:spcPts val="0"/>
              </a:spcAft>
              <a:buNone/>
            </a:pPr>
            <a:r>
              <a:rPr b="0" i="0" lang="en-GB" sz="1800">
                <a:solidFill>
                  <a:srgbClr val="2A2A2D"/>
                </a:solidFill>
                <a:latin typeface="Calibri"/>
                <a:ea typeface="Calibri"/>
                <a:cs typeface="Calibri"/>
                <a:sym typeface="Calibri"/>
              </a:rPr>
              <a:t> </a:t>
            </a:r>
            <a:endParaRPr b="0" i="0" sz="2800">
              <a:solidFill>
                <a:srgbClr val="000000"/>
              </a:solidFill>
              <a:latin typeface="Calibri"/>
              <a:ea typeface="Calibri"/>
              <a:cs typeface="Calibri"/>
              <a:sym typeface="Calibri"/>
            </a:endParaRPr>
          </a:p>
          <a:p>
            <a:pPr indent="-114300" lvl="0" marL="0" rtl="0" algn="just">
              <a:spcBef>
                <a:spcPts val="0"/>
              </a:spcBef>
              <a:spcAft>
                <a:spcPts val="0"/>
              </a:spcAft>
              <a:buClr>
                <a:srgbClr val="000000"/>
              </a:buClr>
              <a:buSzPts val="1800"/>
              <a:buFont typeface="Arial"/>
              <a:buChar char="•"/>
            </a:pPr>
            <a:r>
              <a:rPr b="0" i="0" lang="en-GB" sz="1800">
                <a:solidFill>
                  <a:srgbClr val="000000"/>
                </a:solidFill>
                <a:latin typeface="Calibri"/>
                <a:ea typeface="Calibri"/>
                <a:cs typeface="Calibri"/>
                <a:sym typeface="Calibri"/>
              </a:rPr>
              <a:t>The assets which transport the electricity around the network have physical limitation on how much power they can carry. Thermal constraints are caused when the amount of power flow exceeds this physical limitation.  </a:t>
            </a:r>
            <a:endParaRPr/>
          </a:p>
          <a:p>
            <a:pPr indent="-114300" lvl="0" marL="0" rtl="0" algn="just">
              <a:spcBef>
                <a:spcPts val="0"/>
              </a:spcBef>
              <a:spcAft>
                <a:spcPts val="0"/>
              </a:spcAft>
              <a:buClr>
                <a:srgbClr val="000000"/>
              </a:buClr>
              <a:buSzPts val="1800"/>
              <a:buFont typeface="Arial"/>
              <a:buChar char="•"/>
            </a:pPr>
            <a:r>
              <a:rPr b="0" i="0" lang="en-GB" sz="1800">
                <a:solidFill>
                  <a:srgbClr val="000000"/>
                </a:solidFill>
                <a:latin typeface="Calibri"/>
                <a:ea typeface="Calibri"/>
                <a:cs typeface="Calibri"/>
                <a:sym typeface="Calibri"/>
              </a:rPr>
              <a:t>As generation and demand are moving to different areas, this means electricity has to travel further distances increasing the chances of bottlenecks which lead to thermal constraints </a:t>
            </a:r>
            <a:endParaRPr/>
          </a:p>
          <a:p>
            <a:pPr indent="-114300" lvl="0" marL="0" rtl="0" algn="just">
              <a:spcBef>
                <a:spcPts val="0"/>
              </a:spcBef>
              <a:spcAft>
                <a:spcPts val="0"/>
              </a:spcAft>
              <a:buClr>
                <a:srgbClr val="000000"/>
              </a:buClr>
              <a:buSzPts val="1800"/>
              <a:buFont typeface="Arial"/>
              <a:buChar char="•"/>
            </a:pPr>
            <a:r>
              <a:rPr b="0" i="0" lang="en-GB" sz="1800">
                <a:solidFill>
                  <a:srgbClr val="000000"/>
                </a:solidFill>
                <a:latin typeface="Calibri"/>
                <a:ea typeface="Calibri"/>
                <a:cs typeface="Calibri"/>
                <a:sym typeface="Calibri"/>
              </a:rPr>
              <a:t>Due to decarbonisation, demand for energy will increase in the future with the electrification of transport and heat, further exacerbating the problem </a:t>
            </a:r>
            <a:endParaRPr/>
          </a:p>
          <a:p>
            <a:pPr indent="0" lvl="0" marL="0" rtl="0" algn="just">
              <a:spcBef>
                <a:spcPts val="0"/>
              </a:spcBef>
              <a:spcAft>
                <a:spcPts val="0"/>
              </a:spcAft>
              <a:buNone/>
            </a:pPr>
            <a:r>
              <a:rPr b="0" i="0" lang="en-GB" sz="1800">
                <a:solidFill>
                  <a:srgbClr val="2A2A2D"/>
                </a:solidFill>
                <a:latin typeface="Calibri"/>
                <a:ea typeface="Calibri"/>
                <a:cs typeface="Calibri"/>
                <a:sym typeface="Calibri"/>
              </a:rPr>
              <a:t> </a:t>
            </a:r>
            <a:endParaRPr b="0" i="0" sz="2800">
              <a:solidFill>
                <a:srgbClr val="000000"/>
              </a:solidFill>
              <a:latin typeface="Calibri"/>
              <a:ea typeface="Calibri"/>
              <a:cs typeface="Calibri"/>
              <a:sym typeface="Calibri"/>
            </a:endParaRPr>
          </a:p>
          <a:p>
            <a:pPr indent="-114300" lvl="0" marL="0" rtl="0" algn="just">
              <a:spcBef>
                <a:spcPts val="0"/>
              </a:spcBef>
              <a:spcAft>
                <a:spcPts val="0"/>
              </a:spcAft>
              <a:buClr>
                <a:srgbClr val="000000"/>
              </a:buClr>
              <a:buSzPts val="1800"/>
              <a:buFont typeface="Arial"/>
              <a:buChar char="•"/>
            </a:pPr>
            <a:r>
              <a:rPr b="0" i="0" lang="en-GB" sz="1800">
                <a:solidFill>
                  <a:srgbClr val="000000"/>
                </a:solidFill>
                <a:latin typeface="Calibri"/>
                <a:ea typeface="Calibri"/>
                <a:cs typeface="Calibri"/>
                <a:sym typeface="Calibri"/>
              </a:rPr>
              <a:t>Restoration is a series of services that ensure that there is a robust plan to restore the power as quickly as possible to meet the system and quality of supply standards, in the event of partial or national outage. </a:t>
            </a:r>
            <a:endParaRPr/>
          </a:p>
          <a:p>
            <a:pPr indent="-114300" lvl="0" marL="0" rtl="0" algn="just">
              <a:spcBef>
                <a:spcPts val="0"/>
              </a:spcBef>
              <a:spcAft>
                <a:spcPts val="0"/>
              </a:spcAft>
              <a:buClr>
                <a:srgbClr val="000000"/>
              </a:buClr>
              <a:buSzPts val="1800"/>
              <a:buFont typeface="Arial"/>
              <a:buChar char="•"/>
            </a:pPr>
            <a:r>
              <a:rPr b="0" i="0" lang="en-GB" sz="1800">
                <a:solidFill>
                  <a:srgbClr val="000000"/>
                </a:solidFill>
                <a:latin typeface="Calibri"/>
                <a:ea typeface="Calibri"/>
                <a:cs typeface="Calibri"/>
                <a:sym typeface="Calibri"/>
              </a:rPr>
              <a:t>System restoration has historically been highly dependent on large, dispatchable fossil fuel generation. The shift towards renewable energy sources means that low carbon alternative restoration solutions are needed to meet the net zero target. </a:t>
            </a:r>
            <a:endParaRPr/>
          </a:p>
          <a:p>
            <a:pPr indent="0" lvl="0" marL="0" rtl="0" algn="just">
              <a:spcBef>
                <a:spcPts val="0"/>
              </a:spcBef>
              <a:spcAft>
                <a:spcPts val="0"/>
              </a:spcAft>
              <a:buNone/>
            </a:pPr>
            <a:r>
              <a:rPr b="0" i="0" lang="en-GB" sz="1800">
                <a:solidFill>
                  <a:srgbClr val="2A2A2D"/>
                </a:solidFill>
                <a:latin typeface="Calibri"/>
                <a:ea typeface="Calibri"/>
                <a:cs typeface="Calibri"/>
                <a:sym typeface="Calibri"/>
              </a:rPr>
              <a:t> </a:t>
            </a:r>
            <a:endParaRPr b="0" i="0" sz="2800">
              <a:solidFill>
                <a:srgbClr val="000000"/>
              </a:solidFill>
              <a:latin typeface="Calibri"/>
              <a:ea typeface="Calibri"/>
              <a:cs typeface="Calibri"/>
              <a:sym typeface="Calibri"/>
            </a:endParaRPr>
          </a:p>
          <a:p>
            <a:pPr indent="-114300" lvl="0" marL="0" rtl="0" algn="just">
              <a:spcBef>
                <a:spcPts val="0"/>
              </a:spcBef>
              <a:spcAft>
                <a:spcPts val="0"/>
              </a:spcAft>
              <a:buClr>
                <a:srgbClr val="000000"/>
              </a:buClr>
              <a:buSzPts val="1800"/>
              <a:buFont typeface="Arial"/>
              <a:buChar char="•"/>
            </a:pPr>
            <a:r>
              <a:rPr b="0" i="0" lang="en-GB" sz="1800">
                <a:solidFill>
                  <a:srgbClr val="000000"/>
                </a:solidFill>
                <a:latin typeface="Calibri"/>
                <a:ea typeface="Calibri"/>
                <a:cs typeface="Calibri"/>
                <a:sym typeface="Calibri"/>
              </a:rPr>
              <a:t>Matching supply and demand is vital for smooth operation of the system. Therefore it is important to have a level of flexibility to move generation and demand up and down. </a:t>
            </a:r>
            <a:endParaRPr/>
          </a:p>
          <a:p>
            <a:pPr indent="-114300" lvl="0" marL="0" rtl="0" algn="just">
              <a:spcBef>
                <a:spcPts val="0"/>
              </a:spcBef>
              <a:spcAft>
                <a:spcPts val="0"/>
              </a:spcAft>
              <a:buClr>
                <a:srgbClr val="000000"/>
              </a:buClr>
              <a:buSzPts val="1800"/>
              <a:buFont typeface="Arial"/>
              <a:buChar char="•"/>
            </a:pPr>
            <a:r>
              <a:rPr b="0" i="0" lang="en-GB" sz="1800">
                <a:solidFill>
                  <a:srgbClr val="000000"/>
                </a:solidFill>
                <a:latin typeface="Calibri"/>
                <a:ea typeface="Calibri"/>
                <a:cs typeface="Calibri"/>
                <a:sym typeface="Calibri"/>
              </a:rPr>
              <a:t>There is an existing reliance on conventional fossil fuel flexible plants such as CCGTs to balance energy.  </a:t>
            </a:r>
            <a:endParaRPr/>
          </a:p>
          <a:p>
            <a:pPr indent="-114300" lvl="0" marL="0" rtl="0" algn="just">
              <a:spcBef>
                <a:spcPts val="0"/>
              </a:spcBef>
              <a:spcAft>
                <a:spcPts val="0"/>
              </a:spcAft>
              <a:buClr>
                <a:srgbClr val="000000"/>
              </a:buClr>
              <a:buSzPts val="1800"/>
              <a:buFont typeface="Arial"/>
              <a:buChar char="•"/>
            </a:pPr>
            <a:r>
              <a:rPr b="0" i="0" lang="en-GB" sz="1800">
                <a:solidFill>
                  <a:srgbClr val="000000"/>
                </a:solidFill>
                <a:latin typeface="Calibri"/>
                <a:ea typeface="Calibri"/>
                <a:cs typeface="Calibri"/>
                <a:sym typeface="Calibri"/>
              </a:rPr>
              <a:t>Additionally with the move toward zero carbon power system, the volume of actions required in the future for energy balancing is expected to increase hugely. </a:t>
            </a:r>
            <a:endParaRPr/>
          </a:p>
          <a:p>
            <a:pPr indent="0" lvl="0" marL="0" rtl="0" algn="just">
              <a:spcBef>
                <a:spcPts val="0"/>
              </a:spcBef>
              <a:spcAft>
                <a:spcPts val="0"/>
              </a:spcAft>
              <a:buNone/>
            </a:pPr>
            <a:r>
              <a:rPr b="0" i="0" lang="en-GB" sz="1800">
                <a:solidFill>
                  <a:srgbClr val="2A2A2D"/>
                </a:solidFill>
                <a:latin typeface="Calibri"/>
                <a:ea typeface="Calibri"/>
                <a:cs typeface="Calibri"/>
                <a:sym typeface="Calibri"/>
              </a:rPr>
              <a:t> </a:t>
            </a:r>
            <a:endParaRPr b="0" i="0" sz="2800">
              <a:solidFill>
                <a:srgbClr val="000000"/>
              </a:solidFill>
              <a:latin typeface="Calibri"/>
              <a:ea typeface="Calibri"/>
              <a:cs typeface="Calibri"/>
              <a:sym typeface="Calibri"/>
            </a:endParaRPr>
          </a:p>
          <a:p>
            <a:pPr indent="-114300" lvl="0" marL="0" rtl="0" algn="just">
              <a:spcBef>
                <a:spcPts val="0"/>
              </a:spcBef>
              <a:spcAft>
                <a:spcPts val="0"/>
              </a:spcAft>
              <a:buClr>
                <a:srgbClr val="000000"/>
              </a:buClr>
              <a:buSzPts val="1800"/>
              <a:buFont typeface="Arial"/>
              <a:buChar char="•"/>
            </a:pPr>
            <a:r>
              <a:rPr b="0" i="0" lang="en-GB" sz="1800">
                <a:solidFill>
                  <a:srgbClr val="000000"/>
                </a:solidFill>
                <a:latin typeface="Calibri"/>
                <a:ea typeface="Calibri"/>
                <a:cs typeface="Calibri"/>
                <a:sym typeface="Calibri"/>
              </a:rPr>
              <a:t>System adequacy measures the ability of a power system to cope with its load in all the steady states it may operate under standard conditions. </a:t>
            </a:r>
            <a:endParaRPr/>
          </a:p>
          <a:p>
            <a:pPr indent="-114300" lvl="0" marL="0" rtl="0" algn="just">
              <a:spcBef>
                <a:spcPts val="0"/>
              </a:spcBef>
              <a:spcAft>
                <a:spcPts val="0"/>
              </a:spcAft>
              <a:buClr>
                <a:srgbClr val="000000"/>
              </a:buClr>
              <a:buSzPts val="1800"/>
              <a:buFont typeface="Arial"/>
              <a:buChar char="•"/>
            </a:pPr>
            <a:r>
              <a:rPr b="0" i="0" lang="en-GB" sz="1800">
                <a:solidFill>
                  <a:srgbClr val="000000"/>
                </a:solidFill>
                <a:latin typeface="Calibri"/>
                <a:ea typeface="Calibri"/>
                <a:cs typeface="Calibri"/>
                <a:sym typeface="Calibri"/>
              </a:rPr>
              <a:t>Weather-dependent plants will provide a range of risks for running the system reliably, as they are not dispatchable during times of stress.  </a:t>
            </a:r>
            <a:endParaRPr/>
          </a:p>
          <a:p>
            <a:pPr indent="-114300" lvl="0" marL="0" rtl="0" algn="just">
              <a:spcBef>
                <a:spcPts val="0"/>
              </a:spcBef>
              <a:spcAft>
                <a:spcPts val="0"/>
              </a:spcAft>
              <a:buClr>
                <a:srgbClr val="000000"/>
              </a:buClr>
              <a:buSzPts val="1800"/>
              <a:buFont typeface="Arial"/>
              <a:buChar char="•"/>
            </a:pPr>
            <a:r>
              <a:rPr b="0" i="0" lang="en-GB" sz="1800">
                <a:solidFill>
                  <a:srgbClr val="000000"/>
                </a:solidFill>
                <a:latin typeface="Calibri"/>
                <a:ea typeface="Calibri"/>
                <a:cs typeface="Calibri"/>
                <a:sym typeface="Calibri"/>
              </a:rPr>
              <a:t>Current modelling and standards may not fit for purpose and a lack of investment signals to invest in key technologies to ensure there will be sufficient margins on the system. </a:t>
            </a:r>
            <a:endParaRPr/>
          </a:p>
          <a:p>
            <a:pPr indent="0" lvl="0" marL="0" rtl="0" algn="just">
              <a:spcBef>
                <a:spcPts val="0"/>
              </a:spcBef>
              <a:spcAft>
                <a:spcPts val="0"/>
              </a:spcAft>
              <a:buClr>
                <a:schemeClr val="dk1"/>
              </a:buClr>
              <a:buSzPts val="1800"/>
              <a:buFont typeface="Arial"/>
              <a:buNone/>
            </a:pPr>
            <a:r>
              <a:t/>
            </a:r>
            <a:endParaRPr b="0" i="0" sz="1800">
              <a:solidFill>
                <a:srgbClr val="000000"/>
              </a:solidFill>
              <a:latin typeface="Calibri"/>
              <a:ea typeface="Calibri"/>
              <a:cs typeface="Calibri"/>
              <a:sym typeface="Calibri"/>
            </a:endParaRPr>
          </a:p>
          <a:p>
            <a:pPr indent="0" lvl="0" marL="0" rtl="0" algn="l">
              <a:spcBef>
                <a:spcPts val="0"/>
              </a:spcBef>
              <a:spcAft>
                <a:spcPts val="0"/>
              </a:spcAft>
              <a:buNone/>
            </a:pPr>
            <a:r>
              <a:t/>
            </a:r>
            <a:endParaRPr/>
          </a:p>
        </p:txBody>
      </p:sp>
      <p:sp>
        <p:nvSpPr>
          <p:cNvPr id="102" name="Google Shape;102;p6: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400"/>
              <a:buFont typeface="Trebuchet MS"/>
              <a:buNone/>
            </a:pPr>
            <a:r>
              <a:rPr b="0" i="0" lang="en-GB" sz="1400" u="none" cap="none" strike="noStrike">
                <a:solidFill>
                  <a:srgbClr val="000000"/>
                </a:solidFill>
                <a:latin typeface="Trebuchet MS"/>
                <a:ea typeface="Trebuchet MS"/>
                <a:cs typeface="Trebuchet MS"/>
                <a:sym typeface="Trebuchet MS"/>
              </a:rPr>
              <a:t>Notes view: </a:t>
            </a:r>
            <a:fld id="{00000000-1234-1234-1234-123412341234}" type="slidenum">
              <a:rPr b="0" i="0" lang="en-GB" sz="1400" u="none" cap="none" strike="noStrike">
                <a:solidFill>
                  <a:srgbClr val="000000"/>
                </a:solidFill>
                <a:latin typeface="Trebuchet MS"/>
                <a:ea typeface="Trebuchet MS"/>
                <a:cs typeface="Trebuchet MS"/>
                <a:sym typeface="Trebuchet MS"/>
              </a:rPr>
              <a:t>‹#›</a:t>
            </a:fld>
            <a:endParaRPr b="0" i="0" sz="1400" u="none" cap="none" strike="noStrike">
              <a:solidFill>
                <a:srgbClr val="000000"/>
              </a:solidFill>
              <a:latin typeface="Trebuchet MS"/>
              <a:ea typeface="Trebuchet MS"/>
              <a:cs typeface="Trebuchet MS"/>
              <a:sym typeface="Trebuchet MS"/>
            </a:endParaRPr>
          </a:p>
        </p:txBody>
      </p:sp>
      <p:sp>
        <p:nvSpPr>
          <p:cNvPr id="103" name="Google Shape;103;p6:notes"/>
          <p:cNvSpPr txBox="1"/>
          <p:nvPr>
            <p:ph idx="11" type="ftr"/>
          </p:nvPr>
        </p:nvSpPr>
        <p:spPr>
          <a:xfrm>
            <a:off x="0"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l">
              <a:lnSpc>
                <a:spcPct val="100000"/>
              </a:lnSpc>
              <a:spcBef>
                <a:spcPts val="0"/>
              </a:spcBef>
              <a:spcAft>
                <a:spcPts val="0"/>
              </a:spcAft>
              <a:buClr>
                <a:schemeClr val="dk1"/>
              </a:buClr>
              <a:buSzPts val="1200"/>
              <a:buFont typeface="Calibri"/>
              <a:buNone/>
            </a:pPr>
            <a:r>
              <a:t/>
            </a:r>
            <a:endParaRPr b="0" i="0" sz="1200" u="none" cap="none" strike="noStrike">
              <a:solidFill>
                <a:srgbClr val="000000"/>
              </a:solidFill>
              <a:latin typeface="Calibri"/>
              <a:ea typeface="Calibri"/>
              <a:cs typeface="Calibri"/>
              <a:sym typeface="Calibri"/>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7" name="Shape 117"/>
        <p:cNvGrpSpPr/>
        <p:nvPr/>
      </p:nvGrpSpPr>
      <p:grpSpPr>
        <a:xfrm>
          <a:off x="0" y="0"/>
          <a:ext cx="0" cy="0"/>
          <a:chOff x="0" y="0"/>
          <a:chExt cx="0" cy="0"/>
        </a:xfrm>
      </p:grpSpPr>
      <p:sp>
        <p:nvSpPr>
          <p:cNvPr id="118" name="Google Shape;118;p7:notes"/>
          <p:cNvSpPr/>
          <p:nvPr>
            <p:ph idx="2" type="sldImg"/>
          </p:nvPr>
        </p:nvSpPr>
        <p:spPr>
          <a:xfrm>
            <a:off x="155575" y="574675"/>
            <a:ext cx="6621463" cy="3724275"/>
          </a:xfrm>
          <a:custGeom>
            <a:rect b="b" l="l" r="r" t="t"/>
            <a:pathLst>
              <a:path extrusionOk="0" h="120000" w="120000">
                <a:moveTo>
                  <a:pt x="0" y="0"/>
                </a:moveTo>
                <a:lnTo>
                  <a:pt x="120000" y="0"/>
                </a:lnTo>
                <a:lnTo>
                  <a:pt x="120000" y="120000"/>
                </a:lnTo>
                <a:lnTo>
                  <a:pt x="0" y="120000"/>
                </a:lnTo>
                <a:close/>
              </a:path>
            </a:pathLst>
          </a:custGeom>
          <a:noFill/>
          <a:ln cap="flat" cmpd="sng" w="9525">
            <a:solidFill>
              <a:schemeClr val="lt2"/>
            </a:solidFill>
            <a:prstDash val="solid"/>
            <a:round/>
            <a:headEnd len="sm" w="sm" type="none"/>
            <a:tailEnd len="sm" w="sm" type="none"/>
          </a:ln>
        </p:spPr>
      </p:sp>
      <p:sp>
        <p:nvSpPr>
          <p:cNvPr id="119" name="Google Shape;119;p7:notes"/>
          <p:cNvSpPr txBox="1"/>
          <p:nvPr>
            <p:ph idx="1" type="body"/>
          </p:nvPr>
        </p:nvSpPr>
        <p:spPr>
          <a:xfrm>
            <a:off x="259519" y="4714653"/>
            <a:ext cx="6413400" cy="3768900"/>
          </a:xfrm>
          <a:prstGeom prst="rect">
            <a:avLst/>
          </a:prstGeom>
          <a:noFill/>
          <a:ln>
            <a:noFill/>
          </a:ln>
        </p:spPr>
        <p:txBody>
          <a:bodyPr anchorCtr="0" anchor="t" bIns="46225" lIns="92475" spcFirstLastPara="1" rIns="92475" wrap="square" tIns="46225">
            <a:noAutofit/>
          </a:bodyPr>
          <a:lstStyle/>
          <a:p>
            <a:pPr indent="0" lvl="0" marL="0" rtl="0" algn="l">
              <a:spcBef>
                <a:spcPts val="0"/>
              </a:spcBef>
              <a:spcAft>
                <a:spcPts val="0"/>
              </a:spcAft>
              <a:buClr>
                <a:schemeClr val="dk1"/>
              </a:buClr>
              <a:buSzPts val="1200"/>
              <a:buFont typeface="Calibri"/>
              <a:buNone/>
            </a:pPr>
            <a:r>
              <a:rPr b="0" i="0" lang="en-GB" sz="1800">
                <a:solidFill>
                  <a:srgbClr val="000000"/>
                </a:solidFill>
                <a:latin typeface="Calibri"/>
                <a:ea typeface="Calibri"/>
                <a:cs typeface="Calibri"/>
                <a:sym typeface="Calibri"/>
              </a:rPr>
              <a:t>Now we have explored some of the challenges with the transition to net zero, now we can look at some of the potential mitigations. </a:t>
            </a:r>
            <a:endParaRPr/>
          </a:p>
        </p:txBody>
      </p:sp>
      <p:sp>
        <p:nvSpPr>
          <p:cNvPr id="120" name="Google Shape;120;p7:notes"/>
          <p:cNvSpPr txBox="1"/>
          <p:nvPr>
            <p:ph idx="12" type="sldNum"/>
          </p:nvPr>
        </p:nvSpPr>
        <p:spPr>
          <a:xfrm>
            <a:off x="3936770" y="8744096"/>
            <a:ext cx="2919900" cy="463500"/>
          </a:xfrm>
          <a:prstGeom prst="rect">
            <a:avLst/>
          </a:prstGeom>
          <a:noFill/>
          <a:ln>
            <a:noFill/>
          </a:ln>
        </p:spPr>
        <p:txBody>
          <a:bodyPr anchorCtr="0" anchor="b" bIns="46225" lIns="92475" spcFirstLastPara="1" rIns="92475" wrap="square" tIns="46225">
            <a:noAutofit/>
          </a:bodyPr>
          <a:lstStyle/>
          <a:p>
            <a:pPr indent="0" lvl="0" marL="0" marR="0" rtl="0" algn="r">
              <a:lnSpc>
                <a:spcPct val="100000"/>
              </a:lnSpc>
              <a:spcBef>
                <a:spcPts val="0"/>
              </a:spcBef>
              <a:spcAft>
                <a:spcPts val="0"/>
              </a:spcAft>
              <a:buClr>
                <a:srgbClr val="000000"/>
              </a:buClr>
              <a:buSzPts val="1200"/>
              <a:buFont typeface="Calibri"/>
              <a:buNone/>
            </a:pPr>
            <a:r>
              <a:rPr b="0" i="0" lang="en-GB" sz="1200" u="none" cap="none" strike="noStrike">
                <a:solidFill>
                  <a:srgbClr val="000000"/>
                </a:solidFill>
                <a:latin typeface="Calibri"/>
                <a:ea typeface="Calibri"/>
                <a:cs typeface="Calibri"/>
                <a:sym typeface="Calibri"/>
              </a:rPr>
              <a:t>Notes view: </a:t>
            </a:r>
            <a:fld id="{00000000-1234-1234-1234-123412341234}" type="slidenum">
              <a:rPr b="0" i="0" lang="en-GB" sz="1200" u="none" cap="none" strike="noStrike">
                <a:solidFill>
                  <a:srgbClr val="000000"/>
                </a:solidFill>
                <a:latin typeface="Calibri"/>
                <a:ea typeface="Calibri"/>
                <a:cs typeface="Calibri"/>
                <a:sym typeface="Calibri"/>
              </a:rPr>
              <a:t>‹#›</a:t>
            </a:fld>
            <a:endParaRPr b="0" i="0" sz="1200" u="none" cap="none" strike="noStrike">
              <a:solidFill>
                <a:srgbClr val="000000"/>
              </a:solidFill>
              <a:latin typeface="Calibri"/>
              <a:ea typeface="Calibri"/>
              <a:cs typeface="Calibri"/>
              <a:sym typeface="Calibri"/>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4" name="Shape 124"/>
        <p:cNvGrpSpPr/>
        <p:nvPr/>
      </p:nvGrpSpPr>
      <p:grpSpPr>
        <a:xfrm>
          <a:off x="0" y="0"/>
          <a:ext cx="0" cy="0"/>
          <a:chOff x="0" y="0"/>
          <a:chExt cx="0" cy="0"/>
        </a:xfrm>
      </p:grpSpPr>
      <p:sp>
        <p:nvSpPr>
          <p:cNvPr id="125" name="Google Shape;125;p8:notes"/>
          <p:cNvSpPr/>
          <p:nvPr>
            <p:ph idx="2" type="sldImg"/>
          </p:nvPr>
        </p:nvSpPr>
        <p:spPr>
          <a:xfrm>
            <a:off x="155575" y="574675"/>
            <a:ext cx="6621463" cy="3724275"/>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26" name="Google Shape;126;p8: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114300" lvl="0" marL="0" rtl="0" algn="just">
              <a:spcBef>
                <a:spcPts val="0"/>
              </a:spcBef>
              <a:spcAft>
                <a:spcPts val="0"/>
              </a:spcAft>
              <a:buClr>
                <a:srgbClr val="000000"/>
              </a:buClr>
              <a:buSzPts val="1800"/>
              <a:buFont typeface="Arial"/>
              <a:buChar char="•"/>
            </a:pPr>
            <a:r>
              <a:rPr b="0" i="0" lang="en-GB" sz="1800">
                <a:solidFill>
                  <a:srgbClr val="000000"/>
                </a:solidFill>
                <a:latin typeface="Calibri"/>
                <a:ea typeface="Calibri"/>
                <a:cs typeface="Calibri"/>
                <a:sym typeface="Calibri"/>
              </a:rPr>
              <a:t>The potential mitigations are in 3 broad groups, which we will go through before looking at specific solution in the next section. </a:t>
            </a:r>
            <a:endParaRPr/>
          </a:p>
          <a:p>
            <a:pPr indent="-114300" lvl="0" marL="0" rtl="0" algn="just">
              <a:spcBef>
                <a:spcPts val="0"/>
              </a:spcBef>
              <a:spcAft>
                <a:spcPts val="0"/>
              </a:spcAft>
              <a:buClr>
                <a:srgbClr val="000000"/>
              </a:buClr>
              <a:buSzPts val="1800"/>
              <a:buFont typeface="Arial"/>
              <a:buChar char="•"/>
            </a:pPr>
            <a:r>
              <a:rPr b="0" i="0" lang="en-GB" sz="1800">
                <a:solidFill>
                  <a:srgbClr val="000000"/>
                </a:solidFill>
                <a:latin typeface="Calibri"/>
                <a:ea typeface="Calibri"/>
                <a:cs typeface="Calibri"/>
                <a:sym typeface="Calibri"/>
              </a:rPr>
              <a:t>These mitigations are: </a:t>
            </a:r>
            <a:endParaRPr/>
          </a:p>
          <a:p>
            <a:pPr indent="-114300" lvl="0" marL="0" rtl="0" algn="just">
              <a:spcBef>
                <a:spcPts val="0"/>
              </a:spcBef>
              <a:spcAft>
                <a:spcPts val="0"/>
              </a:spcAft>
              <a:buClr>
                <a:srgbClr val="000000"/>
              </a:buClr>
              <a:buSzPts val="1800"/>
              <a:buFont typeface="Arial"/>
              <a:buChar char="•"/>
            </a:pPr>
            <a:r>
              <a:rPr b="0" i="0" lang="en-GB" sz="1800">
                <a:solidFill>
                  <a:srgbClr val="000000"/>
                </a:solidFill>
                <a:latin typeface="Calibri"/>
                <a:ea typeface="Calibri"/>
                <a:cs typeface="Calibri"/>
                <a:sym typeface="Calibri"/>
              </a:rPr>
              <a:t>Number 1, adopting robust industry codes and harmonised standards  </a:t>
            </a:r>
            <a:endParaRPr/>
          </a:p>
          <a:p>
            <a:pPr indent="-114300" lvl="0" marL="0" rtl="0" algn="just">
              <a:spcBef>
                <a:spcPts val="0"/>
              </a:spcBef>
              <a:spcAft>
                <a:spcPts val="0"/>
              </a:spcAft>
              <a:buClr>
                <a:srgbClr val="000000"/>
              </a:buClr>
              <a:buSzPts val="1800"/>
              <a:buFont typeface="Arial"/>
              <a:buChar char="•"/>
            </a:pPr>
            <a:r>
              <a:rPr b="0" i="0" lang="en-GB" sz="1800">
                <a:solidFill>
                  <a:srgbClr val="000000"/>
                </a:solidFill>
                <a:latin typeface="Calibri"/>
                <a:ea typeface="Calibri"/>
                <a:cs typeface="Calibri"/>
                <a:sym typeface="Calibri"/>
              </a:rPr>
              <a:t>Number 2, designing and reforming balancing services  </a:t>
            </a:r>
            <a:endParaRPr/>
          </a:p>
          <a:p>
            <a:pPr indent="-114300" lvl="0" marL="0" rtl="0" algn="just">
              <a:spcBef>
                <a:spcPts val="0"/>
              </a:spcBef>
              <a:spcAft>
                <a:spcPts val="0"/>
              </a:spcAft>
              <a:buClr>
                <a:srgbClr val="000000"/>
              </a:buClr>
              <a:buSzPts val="1800"/>
              <a:buFont typeface="Arial"/>
              <a:buChar char="•"/>
            </a:pPr>
            <a:r>
              <a:rPr b="0" i="0" lang="en-GB" sz="1800">
                <a:solidFill>
                  <a:srgbClr val="000000"/>
                </a:solidFill>
                <a:latin typeface="Calibri"/>
                <a:ea typeface="Calibri"/>
                <a:cs typeface="Calibri"/>
                <a:sym typeface="Calibri"/>
              </a:rPr>
              <a:t>And finally, number 3, procedures and tools. </a:t>
            </a:r>
            <a:endParaRPr/>
          </a:p>
          <a:p>
            <a:pPr indent="0" lvl="0" marL="0" rtl="0" algn="l">
              <a:spcBef>
                <a:spcPts val="0"/>
              </a:spcBef>
              <a:spcAft>
                <a:spcPts val="0"/>
              </a:spcAft>
              <a:buNone/>
            </a:pPr>
            <a:r>
              <a:t/>
            </a:r>
            <a:endParaRPr/>
          </a:p>
        </p:txBody>
      </p:sp>
      <p:sp>
        <p:nvSpPr>
          <p:cNvPr id="127" name="Google Shape;127;p8: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400"/>
              <a:buFont typeface="Trebuchet MS"/>
              <a:buNone/>
            </a:pPr>
            <a:r>
              <a:rPr b="0" i="0" lang="en-GB" sz="1400" u="none" cap="none" strike="noStrike">
                <a:solidFill>
                  <a:srgbClr val="000000"/>
                </a:solidFill>
                <a:latin typeface="Trebuchet MS"/>
                <a:ea typeface="Trebuchet MS"/>
                <a:cs typeface="Trebuchet MS"/>
                <a:sym typeface="Trebuchet MS"/>
              </a:rPr>
              <a:t>Notes view: </a:t>
            </a:r>
            <a:fld id="{00000000-1234-1234-1234-123412341234}" type="slidenum">
              <a:rPr b="0" i="0" lang="en-GB" sz="1400" u="none" cap="none" strike="noStrike">
                <a:solidFill>
                  <a:srgbClr val="000000"/>
                </a:solidFill>
                <a:latin typeface="Trebuchet MS"/>
                <a:ea typeface="Trebuchet MS"/>
                <a:cs typeface="Trebuchet MS"/>
                <a:sym typeface="Trebuchet MS"/>
              </a:rPr>
              <a:t>‹#›</a:t>
            </a:fld>
            <a:endParaRPr b="0" i="0" sz="1400" u="none" cap="none" strike="noStrike">
              <a:solidFill>
                <a:srgbClr val="000000"/>
              </a:solidFill>
              <a:latin typeface="Trebuchet MS"/>
              <a:ea typeface="Trebuchet MS"/>
              <a:cs typeface="Trebuchet MS"/>
              <a:sym typeface="Trebuchet MS"/>
            </a:endParaRPr>
          </a:p>
        </p:txBody>
      </p:sp>
      <p:sp>
        <p:nvSpPr>
          <p:cNvPr id="128" name="Google Shape;128;p8:notes"/>
          <p:cNvSpPr txBox="1"/>
          <p:nvPr>
            <p:ph idx="11" type="ftr"/>
          </p:nvPr>
        </p:nvSpPr>
        <p:spPr>
          <a:xfrm>
            <a:off x="0"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l">
              <a:lnSpc>
                <a:spcPct val="100000"/>
              </a:lnSpc>
              <a:spcBef>
                <a:spcPts val="0"/>
              </a:spcBef>
              <a:spcAft>
                <a:spcPts val="0"/>
              </a:spcAft>
              <a:buClr>
                <a:schemeClr val="dk1"/>
              </a:buClr>
              <a:buSzPts val="1200"/>
              <a:buFont typeface="Calibri"/>
              <a:buNone/>
            </a:pPr>
            <a:r>
              <a:t/>
            </a:r>
            <a:endParaRPr b="0" i="0" sz="1200" u="none" cap="none" strike="noStrike">
              <a:solidFill>
                <a:srgbClr val="000000"/>
              </a:solidFill>
              <a:latin typeface="Calibri"/>
              <a:ea typeface="Calibri"/>
              <a:cs typeface="Calibri"/>
              <a:sym typeface="Calibri"/>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5" name="Shape 135"/>
        <p:cNvGrpSpPr/>
        <p:nvPr/>
      </p:nvGrpSpPr>
      <p:grpSpPr>
        <a:xfrm>
          <a:off x="0" y="0"/>
          <a:ext cx="0" cy="0"/>
          <a:chOff x="0" y="0"/>
          <a:chExt cx="0" cy="0"/>
        </a:xfrm>
      </p:grpSpPr>
      <p:sp>
        <p:nvSpPr>
          <p:cNvPr id="136" name="Google Shape;136;p9:notes"/>
          <p:cNvSpPr/>
          <p:nvPr>
            <p:ph idx="2" type="sldImg"/>
          </p:nvPr>
        </p:nvSpPr>
        <p:spPr>
          <a:xfrm>
            <a:off x="155575" y="574675"/>
            <a:ext cx="6621463" cy="3724275"/>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37" name="Google Shape;137;p9: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114300" lvl="0" marL="0" rtl="0" algn="just">
              <a:spcBef>
                <a:spcPts val="0"/>
              </a:spcBef>
              <a:spcAft>
                <a:spcPts val="0"/>
              </a:spcAft>
              <a:buClr>
                <a:srgbClr val="2A2A2D"/>
              </a:buClr>
              <a:buSzPts val="1800"/>
              <a:buFont typeface="Arial"/>
              <a:buChar char="•"/>
            </a:pPr>
            <a:r>
              <a:rPr b="0" i="0" lang="en-GB" sz="1800">
                <a:solidFill>
                  <a:srgbClr val="2A2A2D"/>
                </a:solidFill>
                <a:latin typeface="Calibri"/>
                <a:ea typeface="Calibri"/>
                <a:cs typeface="Calibri"/>
                <a:sym typeface="Calibri"/>
              </a:rPr>
              <a:t>We will now look at each of those 3 categories in more detail starting with </a:t>
            </a:r>
            <a:r>
              <a:rPr b="0" i="0" lang="en-GB" sz="1800">
                <a:solidFill>
                  <a:srgbClr val="000000"/>
                </a:solidFill>
                <a:latin typeface="Calibri"/>
                <a:ea typeface="Calibri"/>
                <a:cs typeface="Calibri"/>
                <a:sym typeface="Calibri"/>
              </a:rPr>
              <a:t>Adopting robust industry codes and harmonised standards for different technologies </a:t>
            </a:r>
            <a:endParaRPr/>
          </a:p>
          <a:p>
            <a:pPr indent="-114300" lvl="0" marL="0" rtl="0" algn="just">
              <a:spcBef>
                <a:spcPts val="0"/>
              </a:spcBef>
              <a:spcAft>
                <a:spcPts val="0"/>
              </a:spcAft>
              <a:buClr>
                <a:srgbClr val="000000"/>
              </a:buClr>
              <a:buSzPts val="1800"/>
              <a:buFont typeface="Arial"/>
              <a:buChar char="•"/>
            </a:pPr>
            <a:r>
              <a:rPr b="0" i="0" lang="en-GB" sz="1800">
                <a:solidFill>
                  <a:srgbClr val="000000"/>
                </a:solidFill>
                <a:latin typeface="Calibri"/>
                <a:ea typeface="Calibri"/>
                <a:cs typeface="Calibri"/>
                <a:sym typeface="Calibri"/>
              </a:rPr>
              <a:t>The Role of Industry Codes and Standards</a:t>
            </a:r>
            <a:r>
              <a:rPr b="1" i="1" lang="en-GB" sz="1800">
                <a:solidFill>
                  <a:srgbClr val="000000"/>
                </a:solidFill>
                <a:latin typeface="Calibri"/>
                <a:ea typeface="Calibri"/>
                <a:cs typeface="Calibri"/>
                <a:sym typeface="Calibri"/>
              </a:rPr>
              <a:t> </a:t>
            </a:r>
            <a:r>
              <a:rPr b="0" i="0" lang="en-GB" sz="1800">
                <a:solidFill>
                  <a:srgbClr val="000000"/>
                </a:solidFill>
                <a:latin typeface="Calibri"/>
                <a:ea typeface="Calibri"/>
                <a:cs typeface="Calibri"/>
                <a:sym typeface="Calibri"/>
              </a:rPr>
              <a:t>is essential to allow a fair transition to decarbonisation, especially in a privatised energy system. This is due to the fact that, often, vertically integrated utilises will become unbundled as and this needs a range of rules and obligations on how to connect to the network, plan and operate the system and electricity markets. Even in vertically integrated system there is a need for strong code and standards as the system transition from one state to another. </a:t>
            </a:r>
            <a:endParaRPr/>
          </a:p>
          <a:p>
            <a:pPr indent="-114300" lvl="0" marL="0" rtl="0" algn="just">
              <a:spcBef>
                <a:spcPts val="0"/>
              </a:spcBef>
              <a:spcAft>
                <a:spcPts val="0"/>
              </a:spcAft>
              <a:buClr>
                <a:srgbClr val="000000"/>
              </a:buClr>
              <a:buSzPts val="1800"/>
              <a:buFont typeface="Arial"/>
              <a:buChar char="•"/>
            </a:pPr>
            <a:r>
              <a:rPr b="0" i="0" lang="en-GB" sz="1800">
                <a:solidFill>
                  <a:srgbClr val="000000"/>
                </a:solidFill>
                <a:latin typeface="Calibri"/>
                <a:ea typeface="Calibri"/>
                <a:cs typeface="Calibri"/>
                <a:sym typeface="Calibri"/>
              </a:rPr>
              <a:t>Fit for purpose grid codes would play an essential role in energy transition by providing transparency, standardisation, and level playing field in terms of treating new flexible and clean technologies comparing to conventional power plants by making rules applicable to all service providers. </a:t>
            </a:r>
            <a:endParaRPr/>
          </a:p>
          <a:p>
            <a:pPr indent="-114300" lvl="0" marL="0" rtl="0" algn="just">
              <a:spcBef>
                <a:spcPts val="0"/>
              </a:spcBef>
              <a:spcAft>
                <a:spcPts val="0"/>
              </a:spcAft>
              <a:buClr>
                <a:srgbClr val="000000"/>
              </a:buClr>
              <a:buSzPts val="1800"/>
              <a:buFont typeface="Arial"/>
              <a:buChar char="•"/>
            </a:pPr>
            <a:r>
              <a:rPr b="1" i="1" lang="en-GB" sz="1800">
                <a:solidFill>
                  <a:srgbClr val="000000"/>
                </a:solidFill>
                <a:latin typeface="Calibri"/>
                <a:ea typeface="Calibri"/>
                <a:cs typeface="Calibri"/>
                <a:sym typeface="Calibri"/>
              </a:rPr>
              <a:t>The Scope of Industry Codes and Standards: </a:t>
            </a:r>
            <a:r>
              <a:rPr b="0" i="0" lang="en-GB" sz="1800">
                <a:solidFill>
                  <a:srgbClr val="000000"/>
                </a:solidFill>
                <a:latin typeface="Calibri"/>
                <a:ea typeface="Calibri"/>
                <a:cs typeface="Calibri"/>
                <a:sym typeface="Calibri"/>
              </a:rPr>
              <a:t>could cover a range of areas including connection, system operation, network planning, and market-related codes and ultimately will depend on the characteristics of the power systems in each country. However, in principle the codes and standards below can cover different aspects of power systems, which we will look at in more detail on the next slide. </a:t>
            </a:r>
            <a:endParaRPr/>
          </a:p>
          <a:p>
            <a:pPr indent="-114300" lvl="0" marL="0" rtl="0" algn="just">
              <a:spcBef>
                <a:spcPts val="0"/>
              </a:spcBef>
              <a:spcAft>
                <a:spcPts val="0"/>
              </a:spcAft>
              <a:buClr>
                <a:srgbClr val="000000"/>
              </a:buClr>
              <a:buSzPts val="1800"/>
              <a:buFont typeface="Arial"/>
              <a:buChar char="•"/>
            </a:pPr>
            <a:r>
              <a:rPr b="1" i="1" lang="en-GB" sz="1800">
                <a:solidFill>
                  <a:srgbClr val="000000"/>
                </a:solidFill>
                <a:latin typeface="Calibri"/>
                <a:ea typeface="Calibri"/>
                <a:cs typeface="Calibri"/>
                <a:sym typeface="Calibri"/>
              </a:rPr>
              <a:t>In terms of Creating Codes </a:t>
            </a:r>
            <a:r>
              <a:rPr b="0" i="0" lang="en-GB" sz="1800">
                <a:solidFill>
                  <a:srgbClr val="000000"/>
                </a:solidFill>
                <a:latin typeface="Calibri"/>
                <a:ea typeface="Calibri"/>
                <a:cs typeface="Calibri"/>
                <a:sym typeface="Calibri"/>
              </a:rPr>
              <a:t>certain stages should be followed. Often this starts by performing a range of technical studies, drafting the code normally by the system operator, stakeholder engagement and consultation, decision making process and approval from regulatory body, implementation, and continuous monitoring for any potential revisions. </a:t>
            </a:r>
            <a:endParaRPr/>
          </a:p>
          <a:p>
            <a:pPr indent="-114300" lvl="0" marL="0" rtl="0" algn="just">
              <a:spcBef>
                <a:spcPts val="0"/>
              </a:spcBef>
              <a:spcAft>
                <a:spcPts val="0"/>
              </a:spcAft>
              <a:buClr>
                <a:srgbClr val="000000"/>
              </a:buClr>
              <a:buSzPts val="1800"/>
              <a:buFont typeface="Arial"/>
              <a:buChar char="•"/>
            </a:pPr>
            <a:r>
              <a:rPr b="0" i="0" lang="en-GB" sz="1800">
                <a:solidFill>
                  <a:srgbClr val="000000"/>
                </a:solidFill>
                <a:latin typeface="Calibri"/>
                <a:ea typeface="Calibri"/>
                <a:cs typeface="Calibri"/>
                <a:sym typeface="Calibri"/>
              </a:rPr>
              <a:t>To make any ongoing changes in the code, normally it is required to have a code admin to manage the governance process from raising a modification though to implementation stages. A sustained collaboration with different technological providers would be essential to create interoperable security standards and industrial codes. </a:t>
            </a:r>
            <a:endParaRPr/>
          </a:p>
          <a:p>
            <a:pPr indent="-114300" lvl="0" marL="0" rtl="0" algn="just">
              <a:spcBef>
                <a:spcPts val="0"/>
              </a:spcBef>
              <a:spcAft>
                <a:spcPts val="0"/>
              </a:spcAft>
              <a:buClr>
                <a:srgbClr val="000000"/>
              </a:buClr>
              <a:buSzPts val="1800"/>
              <a:buFont typeface="Arial"/>
              <a:buChar char="•"/>
            </a:pPr>
            <a:r>
              <a:rPr b="0" i="0" lang="en-GB" sz="1800">
                <a:solidFill>
                  <a:srgbClr val="000000"/>
                </a:solidFill>
                <a:latin typeface="Calibri"/>
                <a:ea typeface="Calibri"/>
                <a:cs typeface="Calibri"/>
                <a:sym typeface="Calibri"/>
              </a:rPr>
              <a:t>In general, benefiting from international standards could be a good practice specially for emerging economies and countries at early stage of their decarbonisation journey to harmonise the requirements and shar best practices.  </a:t>
            </a:r>
            <a:endParaRPr/>
          </a:p>
          <a:p>
            <a:pPr indent="0" lvl="0" marL="0" rtl="0" algn="l">
              <a:spcBef>
                <a:spcPts val="0"/>
              </a:spcBef>
              <a:spcAft>
                <a:spcPts val="0"/>
              </a:spcAft>
              <a:buNone/>
            </a:pPr>
            <a:r>
              <a:t/>
            </a:r>
            <a:endParaRPr/>
          </a:p>
        </p:txBody>
      </p:sp>
      <p:sp>
        <p:nvSpPr>
          <p:cNvPr id="138" name="Google Shape;138;p9: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400"/>
              <a:buFont typeface="Trebuchet MS"/>
              <a:buNone/>
            </a:pPr>
            <a:r>
              <a:rPr b="0" i="0" lang="en-GB" sz="1400" u="none" cap="none" strike="noStrike">
                <a:solidFill>
                  <a:srgbClr val="000000"/>
                </a:solidFill>
                <a:latin typeface="Trebuchet MS"/>
                <a:ea typeface="Trebuchet MS"/>
                <a:cs typeface="Trebuchet MS"/>
                <a:sym typeface="Trebuchet MS"/>
              </a:rPr>
              <a:t>Notes view: </a:t>
            </a:r>
            <a:fld id="{00000000-1234-1234-1234-123412341234}" type="slidenum">
              <a:rPr b="0" i="0" lang="en-GB" sz="1400" u="none" cap="none" strike="noStrike">
                <a:solidFill>
                  <a:srgbClr val="000000"/>
                </a:solidFill>
                <a:latin typeface="Trebuchet MS"/>
                <a:ea typeface="Trebuchet MS"/>
                <a:cs typeface="Trebuchet MS"/>
                <a:sym typeface="Trebuchet MS"/>
              </a:rPr>
              <a:t>‹#›</a:t>
            </a:fld>
            <a:endParaRPr b="0" i="0" sz="1400" u="none" cap="none" strike="noStrike">
              <a:solidFill>
                <a:srgbClr val="000000"/>
              </a:solidFill>
              <a:latin typeface="Trebuchet MS"/>
              <a:ea typeface="Trebuchet MS"/>
              <a:cs typeface="Trebuchet MS"/>
              <a:sym typeface="Trebuchet MS"/>
            </a:endParaRPr>
          </a:p>
        </p:txBody>
      </p:sp>
      <p:sp>
        <p:nvSpPr>
          <p:cNvPr id="139" name="Google Shape;139;p9:notes"/>
          <p:cNvSpPr txBox="1"/>
          <p:nvPr>
            <p:ph idx="11" type="ftr"/>
          </p:nvPr>
        </p:nvSpPr>
        <p:spPr>
          <a:xfrm>
            <a:off x="0"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l">
              <a:lnSpc>
                <a:spcPct val="100000"/>
              </a:lnSpc>
              <a:spcBef>
                <a:spcPts val="0"/>
              </a:spcBef>
              <a:spcAft>
                <a:spcPts val="0"/>
              </a:spcAft>
              <a:buClr>
                <a:schemeClr val="dk1"/>
              </a:buClr>
              <a:buSzPts val="1200"/>
              <a:buFont typeface="Calibri"/>
              <a:buNone/>
            </a:pPr>
            <a:r>
              <a:t/>
            </a:r>
            <a:endParaRPr b="0" i="0" sz="1200" u="none" cap="none" strike="noStrike">
              <a:solidFill>
                <a:srgbClr val="000000"/>
              </a:solidFill>
              <a:latin typeface="Calibri"/>
              <a:ea typeface="Calibri"/>
              <a:cs typeface="Calibri"/>
              <a:sym typeface="Calibri"/>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jpg"/><Relationship Id="rId3" Type="http://schemas.openxmlformats.org/officeDocument/2006/relationships/image" Target="../media/image3.jp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7.png"/><Relationship Id="rId3" Type="http://schemas.openxmlformats.org/officeDocument/2006/relationships/image" Target="../media/image3.jp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Title Slide" showMasterSp="0">
  <p:cSld name="1_Title Slide">
    <p:spTree>
      <p:nvGrpSpPr>
        <p:cNvPr id="13" name="Shape 13"/>
        <p:cNvGrpSpPr/>
        <p:nvPr/>
      </p:nvGrpSpPr>
      <p:grpSpPr>
        <a:xfrm>
          <a:off x="0" y="0"/>
          <a:ext cx="0" cy="0"/>
          <a:chOff x="0" y="0"/>
          <a:chExt cx="0" cy="0"/>
        </a:xfrm>
      </p:grpSpPr>
      <p:pic>
        <p:nvPicPr>
          <p:cNvPr descr="A picture containing website&#10;&#10;Description automatically generated" id="14" name="Google Shape;14;p24"/>
          <p:cNvPicPr preferRelativeResize="0"/>
          <p:nvPr/>
        </p:nvPicPr>
        <p:blipFill rotWithShape="1">
          <a:blip r:embed="rId2">
            <a:alphaModFix/>
          </a:blip>
          <a:srcRect b="0" l="0" r="0" t="0"/>
          <a:stretch/>
        </p:blipFill>
        <p:spPr>
          <a:xfrm>
            <a:off x="0" y="0"/>
            <a:ext cx="12192000" cy="6858000"/>
          </a:xfrm>
          <a:prstGeom prst="rect">
            <a:avLst/>
          </a:prstGeom>
          <a:noFill/>
          <a:ln>
            <a:noFill/>
          </a:ln>
        </p:spPr>
      </p:pic>
      <p:sp>
        <p:nvSpPr>
          <p:cNvPr id="15" name="Google Shape;15;p24"/>
          <p:cNvSpPr txBox="1"/>
          <p:nvPr>
            <p:ph type="ctrTitle"/>
          </p:nvPr>
        </p:nvSpPr>
        <p:spPr>
          <a:xfrm>
            <a:off x="651352" y="4301318"/>
            <a:ext cx="7029608" cy="1948751"/>
          </a:xfrm>
          <a:prstGeom prst="rect">
            <a:avLst/>
          </a:prstGeom>
          <a:noFill/>
          <a:ln>
            <a:noFill/>
          </a:ln>
        </p:spPr>
        <p:txBody>
          <a:bodyPr anchorCtr="0" anchor="b" bIns="91425" lIns="91425" spcFirstLastPara="1" rIns="91425" wrap="square" tIns="91425">
            <a:normAutofit/>
          </a:bodyPr>
          <a:lstStyle>
            <a:lvl1pPr lvl="0" algn="l">
              <a:lnSpc>
                <a:spcPct val="100000"/>
              </a:lnSpc>
              <a:spcBef>
                <a:spcPts val="0"/>
              </a:spcBef>
              <a:spcAft>
                <a:spcPts val="0"/>
              </a:spcAft>
              <a:buSzPts val="2800"/>
              <a:buNone/>
              <a:defRPr b="1" i="0" sz="4400">
                <a:latin typeface="Open Sans ExtraBold"/>
                <a:ea typeface="Open Sans ExtraBold"/>
                <a:cs typeface="Open Sans ExtraBold"/>
                <a:sym typeface="Open Sans ExtraBold"/>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p:txBody>
      </p:sp>
      <p:sp>
        <p:nvSpPr>
          <p:cNvPr id="16" name="Google Shape;16;p24"/>
          <p:cNvSpPr txBox="1"/>
          <p:nvPr>
            <p:ph idx="1" type="subTitle"/>
          </p:nvPr>
        </p:nvSpPr>
        <p:spPr>
          <a:xfrm>
            <a:off x="688931" y="3374796"/>
            <a:ext cx="2846121" cy="954803"/>
          </a:xfrm>
          <a:prstGeom prst="rect">
            <a:avLst/>
          </a:prstGeom>
          <a:noFill/>
          <a:ln>
            <a:noFill/>
          </a:ln>
        </p:spPr>
        <p:txBody>
          <a:bodyPr anchorCtr="0" anchor="b" bIns="91425" lIns="91425" spcFirstLastPara="1" rIns="91425" wrap="square" tIns="91425">
            <a:normAutofit/>
          </a:bodyPr>
          <a:lstStyle>
            <a:lvl1pPr lvl="0" algn="l">
              <a:lnSpc>
                <a:spcPct val="115000"/>
              </a:lnSpc>
              <a:spcBef>
                <a:spcPts val="0"/>
              </a:spcBef>
              <a:spcAft>
                <a:spcPts val="0"/>
              </a:spcAft>
              <a:buSzPts val="1800"/>
              <a:buNone/>
              <a:defRPr b="1" i="0" sz="1800">
                <a:solidFill>
                  <a:schemeClr val="dk1"/>
                </a:solidFill>
                <a:latin typeface="Open Sans ExtraBold"/>
                <a:ea typeface="Open Sans ExtraBold"/>
                <a:cs typeface="Open Sans ExtraBold"/>
                <a:sym typeface="Open Sans ExtraBold"/>
              </a:defRPr>
            </a:lvl1pPr>
            <a:lvl2pPr lvl="1" algn="ctr">
              <a:lnSpc>
                <a:spcPct val="115000"/>
              </a:lnSpc>
              <a:spcBef>
                <a:spcPts val="1600"/>
              </a:spcBef>
              <a:spcAft>
                <a:spcPts val="0"/>
              </a:spcAft>
              <a:buSzPts val="1400"/>
              <a:buNone/>
              <a:defRPr sz="2000"/>
            </a:lvl2pPr>
            <a:lvl3pPr lvl="2" algn="ctr">
              <a:lnSpc>
                <a:spcPct val="115000"/>
              </a:lnSpc>
              <a:spcBef>
                <a:spcPts val="1600"/>
              </a:spcBef>
              <a:spcAft>
                <a:spcPts val="0"/>
              </a:spcAft>
              <a:buSzPts val="1400"/>
              <a:buNone/>
              <a:defRPr sz="1800"/>
            </a:lvl3pPr>
            <a:lvl4pPr lvl="3" algn="ctr">
              <a:lnSpc>
                <a:spcPct val="115000"/>
              </a:lnSpc>
              <a:spcBef>
                <a:spcPts val="1600"/>
              </a:spcBef>
              <a:spcAft>
                <a:spcPts val="0"/>
              </a:spcAft>
              <a:buSzPts val="1400"/>
              <a:buNone/>
              <a:defRPr sz="1600"/>
            </a:lvl4pPr>
            <a:lvl5pPr lvl="4" algn="ctr">
              <a:lnSpc>
                <a:spcPct val="115000"/>
              </a:lnSpc>
              <a:spcBef>
                <a:spcPts val="1600"/>
              </a:spcBef>
              <a:spcAft>
                <a:spcPts val="0"/>
              </a:spcAft>
              <a:buSzPts val="1400"/>
              <a:buNone/>
              <a:defRPr sz="1600"/>
            </a:lvl5pPr>
            <a:lvl6pPr lvl="5" algn="ctr">
              <a:lnSpc>
                <a:spcPct val="115000"/>
              </a:lnSpc>
              <a:spcBef>
                <a:spcPts val="1600"/>
              </a:spcBef>
              <a:spcAft>
                <a:spcPts val="0"/>
              </a:spcAft>
              <a:buSzPts val="1400"/>
              <a:buNone/>
              <a:defRPr sz="1600"/>
            </a:lvl6pPr>
            <a:lvl7pPr lvl="6" algn="ctr">
              <a:lnSpc>
                <a:spcPct val="115000"/>
              </a:lnSpc>
              <a:spcBef>
                <a:spcPts val="1600"/>
              </a:spcBef>
              <a:spcAft>
                <a:spcPts val="0"/>
              </a:spcAft>
              <a:buSzPts val="1400"/>
              <a:buNone/>
              <a:defRPr sz="1600"/>
            </a:lvl7pPr>
            <a:lvl8pPr lvl="7" algn="ctr">
              <a:lnSpc>
                <a:spcPct val="115000"/>
              </a:lnSpc>
              <a:spcBef>
                <a:spcPts val="1600"/>
              </a:spcBef>
              <a:spcAft>
                <a:spcPts val="0"/>
              </a:spcAft>
              <a:buSzPts val="1400"/>
              <a:buNone/>
              <a:defRPr sz="1600"/>
            </a:lvl8pPr>
            <a:lvl9pPr lvl="8" algn="ctr">
              <a:lnSpc>
                <a:spcPct val="115000"/>
              </a:lnSpc>
              <a:spcBef>
                <a:spcPts val="1600"/>
              </a:spcBef>
              <a:spcAft>
                <a:spcPts val="1600"/>
              </a:spcAft>
              <a:buSzPts val="1400"/>
              <a:buNone/>
              <a:defRPr sz="1600"/>
            </a:lvl9pPr>
          </a:lstStyle>
          <a:p/>
        </p:txBody>
      </p:sp>
      <p:sp>
        <p:nvSpPr>
          <p:cNvPr id="17" name="Google Shape;17;p24"/>
          <p:cNvSpPr txBox="1"/>
          <p:nvPr>
            <p:ph idx="2" type="body"/>
          </p:nvPr>
        </p:nvSpPr>
        <p:spPr>
          <a:xfrm>
            <a:off x="8453438" y="6106160"/>
            <a:ext cx="3738562" cy="335915"/>
          </a:xfrm>
          <a:prstGeom prst="rect">
            <a:avLst/>
          </a:prstGeom>
          <a:noFill/>
          <a:ln>
            <a:noFill/>
          </a:ln>
        </p:spPr>
        <p:txBody>
          <a:bodyPr anchorCtr="0" anchor="ctr" bIns="91425" lIns="91425" spcFirstLastPara="1" rIns="91425" wrap="square" tIns="91425">
            <a:normAutofit/>
          </a:bodyPr>
          <a:lstStyle>
            <a:lvl1pPr indent="-228600" lvl="0" marL="457200" algn="ctr">
              <a:lnSpc>
                <a:spcPct val="115000"/>
              </a:lnSpc>
              <a:spcBef>
                <a:spcPts val="0"/>
              </a:spcBef>
              <a:spcAft>
                <a:spcPts val="0"/>
              </a:spcAft>
              <a:buSzPts val="1800"/>
              <a:buNone/>
              <a:defRPr sz="1600">
                <a:solidFill>
                  <a:schemeClr val="lt1"/>
                </a:solidFill>
              </a:defRPr>
            </a:lvl1pPr>
            <a:lvl2pPr indent="-317500" lvl="1" marL="914400" algn="l">
              <a:lnSpc>
                <a:spcPct val="115000"/>
              </a:lnSpc>
              <a:spcBef>
                <a:spcPts val="1600"/>
              </a:spcBef>
              <a:spcAft>
                <a:spcPts val="0"/>
              </a:spcAft>
              <a:buSzPts val="1400"/>
              <a:buChar char="○"/>
              <a:defRPr/>
            </a:lvl2pPr>
            <a:lvl3pPr indent="-317500" lvl="2" marL="1371600" algn="l">
              <a:lnSpc>
                <a:spcPct val="115000"/>
              </a:lnSpc>
              <a:spcBef>
                <a:spcPts val="1600"/>
              </a:spcBef>
              <a:spcAft>
                <a:spcPts val="0"/>
              </a:spcAft>
              <a:buSzPts val="1400"/>
              <a:buChar char="■"/>
              <a:defRPr/>
            </a:lvl3pPr>
            <a:lvl4pPr indent="-317500" lvl="3" marL="1828800" algn="l">
              <a:lnSpc>
                <a:spcPct val="115000"/>
              </a:lnSpc>
              <a:spcBef>
                <a:spcPts val="1600"/>
              </a:spcBef>
              <a:spcAft>
                <a:spcPts val="0"/>
              </a:spcAft>
              <a:buSzPts val="1400"/>
              <a:buChar char="●"/>
              <a:defRPr/>
            </a:lvl4pPr>
            <a:lvl5pPr indent="-317500" lvl="4" marL="2286000" algn="l">
              <a:lnSpc>
                <a:spcPct val="115000"/>
              </a:lnSpc>
              <a:spcBef>
                <a:spcPts val="1600"/>
              </a:spcBef>
              <a:spcAft>
                <a:spcPts val="0"/>
              </a:spcAft>
              <a:buSzPts val="1400"/>
              <a:buChar char="○"/>
              <a:defRPr/>
            </a:lvl5pPr>
            <a:lvl6pPr indent="-317500" lvl="5" marL="2743200" algn="l">
              <a:lnSpc>
                <a:spcPct val="115000"/>
              </a:lnSpc>
              <a:spcBef>
                <a:spcPts val="1600"/>
              </a:spcBef>
              <a:spcAft>
                <a:spcPts val="0"/>
              </a:spcAft>
              <a:buSzPts val="1400"/>
              <a:buChar char="■"/>
              <a:defRPr/>
            </a:lvl6pPr>
            <a:lvl7pPr indent="-317500" lvl="6" marL="3200400" algn="l">
              <a:lnSpc>
                <a:spcPct val="115000"/>
              </a:lnSpc>
              <a:spcBef>
                <a:spcPts val="1600"/>
              </a:spcBef>
              <a:spcAft>
                <a:spcPts val="0"/>
              </a:spcAft>
              <a:buSzPts val="1400"/>
              <a:buChar char="●"/>
              <a:defRPr/>
            </a:lvl7pPr>
            <a:lvl8pPr indent="-317500" lvl="7" marL="3657600" algn="l">
              <a:lnSpc>
                <a:spcPct val="115000"/>
              </a:lnSpc>
              <a:spcBef>
                <a:spcPts val="1600"/>
              </a:spcBef>
              <a:spcAft>
                <a:spcPts val="0"/>
              </a:spcAft>
              <a:buSzPts val="1400"/>
              <a:buChar char="○"/>
              <a:defRPr/>
            </a:lvl8pPr>
            <a:lvl9pPr indent="-317500" lvl="8" marL="4114800" algn="l">
              <a:lnSpc>
                <a:spcPct val="115000"/>
              </a:lnSpc>
              <a:spcBef>
                <a:spcPts val="1600"/>
              </a:spcBef>
              <a:spcAft>
                <a:spcPts val="1600"/>
              </a:spcAft>
              <a:buSzPts val="1400"/>
              <a:buChar char="■"/>
              <a:defRPr/>
            </a:lvl9pPr>
          </a:lstStyle>
          <a:p/>
        </p:txBody>
      </p:sp>
      <p:pic>
        <p:nvPicPr>
          <p:cNvPr id="18" name="Google Shape;18;p24"/>
          <p:cNvPicPr preferRelativeResize="0"/>
          <p:nvPr/>
        </p:nvPicPr>
        <p:blipFill rotWithShape="1">
          <a:blip r:embed="rId3">
            <a:alphaModFix/>
          </a:blip>
          <a:srcRect b="0" l="0" r="0" t="0"/>
          <a:stretch/>
        </p:blipFill>
        <p:spPr>
          <a:xfrm>
            <a:off x="0" y="0"/>
            <a:ext cx="12192000" cy="6858000"/>
          </a:xfrm>
          <a:prstGeom prst="rect">
            <a:avLst/>
          </a:prstGeom>
          <a:noFill/>
          <a:ln>
            <a:noFill/>
          </a:ln>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ext">
  <p:cSld name="Title and Text">
    <p:bg>
      <p:bgPr>
        <a:solidFill>
          <a:schemeClr val="lt2"/>
        </a:solidFill>
      </p:bgPr>
    </p:bg>
    <p:spTree>
      <p:nvGrpSpPr>
        <p:cNvPr id="26" name="Shape 26"/>
        <p:cNvGrpSpPr/>
        <p:nvPr/>
      </p:nvGrpSpPr>
      <p:grpSpPr>
        <a:xfrm>
          <a:off x="0" y="0"/>
          <a:ext cx="0" cy="0"/>
          <a:chOff x="0" y="0"/>
          <a:chExt cx="0" cy="0"/>
        </a:xfrm>
      </p:grpSpPr>
      <p:sp>
        <p:nvSpPr>
          <p:cNvPr id="27" name="Google Shape;27;p26"/>
          <p:cNvSpPr txBox="1"/>
          <p:nvPr>
            <p:ph type="title"/>
          </p:nvPr>
        </p:nvSpPr>
        <p:spPr>
          <a:xfrm>
            <a:off x="629400" y="476496"/>
            <a:ext cx="8103896" cy="443198"/>
          </a:xfrm>
          <a:prstGeom prst="rect">
            <a:avLst/>
          </a:prstGeom>
          <a:noFill/>
          <a:ln>
            <a:noFill/>
          </a:ln>
        </p:spPr>
        <p:txBody>
          <a:bodyPr anchorCtr="0" anchor="t" bIns="0" lIns="0" spcFirstLastPara="1" rIns="0" wrap="square" tIns="0">
            <a:spAutoFit/>
          </a:bodyPr>
          <a:lstStyle>
            <a:lvl1pPr lvl="0" algn="l">
              <a:lnSpc>
                <a:spcPct val="90000"/>
              </a:lnSpc>
              <a:spcBef>
                <a:spcPts val="0"/>
              </a:spcBef>
              <a:spcAft>
                <a:spcPts val="0"/>
              </a:spcAft>
              <a:buClr>
                <a:schemeClr val="dk2"/>
              </a:buClr>
              <a:buSzPts val="3400"/>
              <a:buFont typeface="Trebuchet MS"/>
              <a:buNone/>
              <a:defRPr sz="3200">
                <a:solidFill>
                  <a:srgbClr val="0D0780"/>
                </a:solidFill>
                <a:latin typeface="Arial"/>
                <a:ea typeface="Arial"/>
                <a:cs typeface="Arial"/>
                <a:sym typeface="Aria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8" name="Google Shape;28;p26"/>
          <p:cNvSpPr txBox="1"/>
          <p:nvPr>
            <p:ph idx="1" type="body"/>
          </p:nvPr>
        </p:nvSpPr>
        <p:spPr>
          <a:xfrm>
            <a:off x="629399" y="1252728"/>
            <a:ext cx="10933801" cy="4922031"/>
          </a:xfrm>
          <a:prstGeom prst="rect">
            <a:avLst/>
          </a:prstGeom>
          <a:noFill/>
          <a:ln>
            <a:noFill/>
          </a:ln>
        </p:spPr>
        <p:txBody>
          <a:bodyPr anchorCtr="0" anchor="t" bIns="0" lIns="0" spcFirstLastPara="1" rIns="0" wrap="square" tIns="0">
            <a:noAutofit/>
          </a:bodyPr>
          <a:lstStyle>
            <a:lvl1pPr indent="-355600" lvl="0" marL="457200" algn="l">
              <a:lnSpc>
                <a:spcPct val="110000"/>
              </a:lnSpc>
              <a:spcBef>
                <a:spcPts val="300"/>
              </a:spcBef>
              <a:spcAft>
                <a:spcPts val="0"/>
              </a:spcAft>
              <a:buClr>
                <a:schemeClr val="dk1"/>
              </a:buClr>
              <a:buSzPts val="2000"/>
              <a:buFont typeface="Arial"/>
              <a:buAutoNum type="arabicPeriod"/>
              <a:defRPr sz="2000">
                <a:latin typeface="Arial"/>
                <a:ea typeface="Arial"/>
                <a:cs typeface="Arial"/>
                <a:sym typeface="Arial"/>
              </a:defRPr>
            </a:lvl1pPr>
            <a:lvl2pPr indent="-355600" lvl="1" marL="914400" algn="l">
              <a:lnSpc>
                <a:spcPct val="100000"/>
              </a:lnSpc>
              <a:spcBef>
                <a:spcPts val="300"/>
              </a:spcBef>
              <a:spcAft>
                <a:spcPts val="0"/>
              </a:spcAft>
              <a:buSzPts val="2000"/>
              <a:buFont typeface="Arial"/>
              <a:buChar char="•"/>
              <a:defRPr sz="2000">
                <a:latin typeface="Trebuchet MS"/>
                <a:ea typeface="Trebuchet MS"/>
                <a:cs typeface="Trebuchet MS"/>
                <a:sym typeface="Trebuchet MS"/>
              </a:defRPr>
            </a:lvl2pPr>
            <a:lvl3pPr indent="-355600" lvl="2" marL="1371600" algn="l">
              <a:lnSpc>
                <a:spcPct val="100000"/>
              </a:lnSpc>
              <a:spcBef>
                <a:spcPts val="0"/>
              </a:spcBef>
              <a:spcAft>
                <a:spcPts val="0"/>
              </a:spcAft>
              <a:buSzPts val="2000"/>
              <a:buChar char="–"/>
              <a:defRPr sz="2000">
                <a:latin typeface="Trebuchet MS"/>
                <a:ea typeface="Trebuchet MS"/>
                <a:cs typeface="Trebuchet MS"/>
                <a:sym typeface="Trebuchet MS"/>
              </a:defRPr>
            </a:lvl3pPr>
            <a:lvl4pPr indent="-406400" lvl="3" marL="1828800" algn="l">
              <a:lnSpc>
                <a:spcPct val="100000"/>
              </a:lnSpc>
              <a:spcBef>
                <a:spcPts val="0"/>
              </a:spcBef>
              <a:spcAft>
                <a:spcPts val="0"/>
              </a:spcAft>
              <a:buSzPts val="2800"/>
              <a:buChar char="​"/>
              <a:defRPr sz="2800">
                <a:latin typeface="Trebuchet MS"/>
                <a:ea typeface="Trebuchet MS"/>
                <a:cs typeface="Trebuchet MS"/>
                <a:sym typeface="Trebuchet MS"/>
              </a:defRPr>
            </a:lvl4pPr>
            <a:lvl5pPr indent="-406400" lvl="4" marL="2286000" algn="l">
              <a:lnSpc>
                <a:spcPct val="100000"/>
              </a:lnSpc>
              <a:spcBef>
                <a:spcPts val="0"/>
              </a:spcBef>
              <a:spcAft>
                <a:spcPts val="0"/>
              </a:spcAft>
              <a:buClr>
                <a:schemeClr val="dk1"/>
              </a:buClr>
              <a:buSzPts val="2800"/>
              <a:buChar char="​"/>
              <a:defRPr sz="2800">
                <a:latin typeface="Trebuchet MS"/>
                <a:ea typeface="Trebuchet MS"/>
                <a:cs typeface="Trebuchet MS"/>
                <a:sym typeface="Trebuchet MS"/>
              </a:defRPr>
            </a:lvl5pPr>
            <a:lvl6pPr indent="-342900" lvl="5" marL="2743200" algn="l">
              <a:lnSpc>
                <a:spcPct val="90000"/>
              </a:lnSpc>
              <a:spcBef>
                <a:spcPts val="0"/>
              </a:spcBef>
              <a:spcAft>
                <a:spcPts val="0"/>
              </a:spcAft>
              <a:buSzPts val="1800"/>
              <a:buChar char="•"/>
              <a:defRPr/>
            </a:lvl6pPr>
            <a:lvl7pPr indent="-342900" lvl="6" marL="3200400" algn="l">
              <a:lnSpc>
                <a:spcPct val="90000"/>
              </a:lnSpc>
              <a:spcBef>
                <a:spcPts val="900"/>
              </a:spcBef>
              <a:spcAft>
                <a:spcPts val="0"/>
              </a:spcAft>
              <a:buClr>
                <a:schemeClr val="dk1"/>
              </a:buClr>
              <a:buSzPts val="1800"/>
              <a:buChar char="​"/>
              <a:defRPr/>
            </a:lvl7pPr>
            <a:lvl8pPr indent="-342900" lvl="7" marL="3657600" algn="l">
              <a:lnSpc>
                <a:spcPct val="90000"/>
              </a:lnSpc>
              <a:spcBef>
                <a:spcPts val="900"/>
              </a:spcBef>
              <a:spcAft>
                <a:spcPts val="0"/>
              </a:spcAft>
              <a:buClr>
                <a:schemeClr val="dk2"/>
              </a:buClr>
              <a:buSzPts val="1800"/>
              <a:buChar char="​"/>
              <a:defRPr/>
            </a:lvl8pPr>
            <a:lvl9pPr indent="-342900" lvl="8" marL="4114800" algn="l">
              <a:lnSpc>
                <a:spcPct val="100000"/>
              </a:lnSpc>
              <a:spcBef>
                <a:spcPts val="0"/>
              </a:spcBef>
              <a:spcAft>
                <a:spcPts val="900"/>
              </a:spcAft>
              <a:buClr>
                <a:schemeClr val="dk2"/>
              </a:buClr>
              <a:buSzPts val="1800"/>
              <a:buChar char="​"/>
              <a:defRPr/>
            </a:lvl9pPr>
          </a:lstStyle>
          <a:p/>
        </p:txBody>
      </p:sp>
      <p:sp>
        <p:nvSpPr>
          <p:cNvPr id="29" name="Google Shape;29;p26"/>
          <p:cNvSpPr/>
          <p:nvPr/>
        </p:nvSpPr>
        <p:spPr>
          <a:xfrm>
            <a:off x="-819002" y="919694"/>
            <a:ext cx="11001390" cy="147106"/>
          </a:xfrm>
          <a:custGeom>
            <a:rect b="b" l="l" r="r" t="t"/>
            <a:pathLst>
              <a:path extrusionOk="0" h="179922" w="4751573">
                <a:moveTo>
                  <a:pt x="629821" y="68802"/>
                </a:moveTo>
                <a:lnTo>
                  <a:pt x="4121752" y="68802"/>
                </a:lnTo>
                <a:lnTo>
                  <a:pt x="4121752" y="111120"/>
                </a:lnTo>
                <a:lnTo>
                  <a:pt x="629821" y="111120"/>
                </a:lnTo>
                <a:lnTo>
                  <a:pt x="629821" y="68802"/>
                </a:lnTo>
                <a:close/>
              </a:path>
            </a:pathLst>
          </a:custGeom>
          <a:solidFill>
            <a:srgbClr val="1CBC2B"/>
          </a:solidFill>
          <a:ln cap="flat" cmpd="sng" w="9525">
            <a:solidFill>
              <a:srgbClr val="1CBC2B"/>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grpSp>
        <p:nvGrpSpPr>
          <p:cNvPr id="30" name="Google Shape;30;p26"/>
          <p:cNvGrpSpPr/>
          <p:nvPr/>
        </p:nvGrpSpPr>
        <p:grpSpPr>
          <a:xfrm>
            <a:off x="9055065" y="266555"/>
            <a:ext cx="1097280" cy="718618"/>
            <a:chOff x="3403969" y="5271776"/>
            <a:chExt cx="1878150" cy="1161732"/>
          </a:xfrm>
        </p:grpSpPr>
        <p:pic>
          <p:nvPicPr>
            <p:cNvPr descr="Logo&#10;&#10;Description automatically generated" id="31" name="Google Shape;31;p26"/>
            <p:cNvPicPr preferRelativeResize="0"/>
            <p:nvPr/>
          </p:nvPicPr>
          <p:blipFill rotWithShape="1">
            <a:blip r:embed="rId2">
              <a:alphaModFix/>
            </a:blip>
            <a:srcRect b="0" l="0" r="82996" t="0"/>
            <a:stretch/>
          </p:blipFill>
          <p:spPr>
            <a:xfrm>
              <a:off x="3403969" y="5271776"/>
              <a:ext cx="620982" cy="1124526"/>
            </a:xfrm>
            <a:prstGeom prst="rect">
              <a:avLst/>
            </a:prstGeom>
            <a:noFill/>
            <a:ln>
              <a:noFill/>
            </a:ln>
          </p:spPr>
        </p:pic>
        <p:pic>
          <p:nvPicPr>
            <p:cNvPr descr="Logo&#10;&#10;Description automatically generated" id="32" name="Google Shape;32;p26"/>
            <p:cNvPicPr preferRelativeResize="0"/>
            <p:nvPr/>
          </p:nvPicPr>
          <p:blipFill rotWithShape="1">
            <a:blip r:embed="rId2">
              <a:alphaModFix/>
            </a:blip>
            <a:srcRect b="0" l="17004" r="48163" t="0"/>
            <a:stretch/>
          </p:blipFill>
          <p:spPr>
            <a:xfrm>
              <a:off x="4010024" y="5308982"/>
              <a:ext cx="1272095" cy="1124526"/>
            </a:xfrm>
            <a:prstGeom prst="rect">
              <a:avLst/>
            </a:prstGeom>
            <a:noFill/>
            <a:ln>
              <a:noFill/>
            </a:ln>
          </p:spPr>
        </p:pic>
      </p:grpSp>
      <p:pic>
        <p:nvPicPr>
          <p:cNvPr id="33" name="Google Shape;33;p26"/>
          <p:cNvPicPr preferRelativeResize="0"/>
          <p:nvPr/>
        </p:nvPicPr>
        <p:blipFill rotWithShape="1">
          <a:blip r:embed="rId3">
            <a:alphaModFix/>
          </a:blip>
          <a:srcRect b="55139" l="72969" r="1015" t="6111"/>
          <a:stretch/>
        </p:blipFill>
        <p:spPr>
          <a:xfrm>
            <a:off x="10504156" y="118568"/>
            <a:ext cx="1097280" cy="919342"/>
          </a:xfrm>
          <a:prstGeom prst="rect">
            <a:avLst/>
          </a:prstGeom>
          <a:noFill/>
          <a:ln>
            <a:noFill/>
          </a:ln>
        </p:spPr>
      </p:pic>
    </p:spTree>
  </p:cSld>
  <p:clrMapOvr>
    <a:masterClrMapping/>
  </p:clrMapOvr>
  <mc:AlternateContent>
    <mc:Choice Requires="p14">
      <p:transition p14:dur="250">
        <p:fade/>
      </p:transition>
    </mc:Choice>
    <mc:Fallback>
      <p:transition>
        <p:fade/>
      </p:transition>
    </mc:Fallback>
  </mc:AlternateContent>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line" showMasterSp="0">
  <p:cSld name="Section header line">
    <p:bg>
      <p:bgPr>
        <a:gradFill>
          <a:gsLst>
            <a:gs pos="0">
              <a:srgbClr val="003192"/>
            </a:gs>
            <a:gs pos="100000">
              <a:srgbClr val="002060"/>
            </a:gs>
          </a:gsLst>
          <a:lin ang="8100000" scaled="0"/>
        </a:gradFill>
      </p:bgPr>
    </p:bg>
    <p:spTree>
      <p:nvGrpSpPr>
        <p:cNvPr id="34" name="Shape 34"/>
        <p:cNvGrpSpPr/>
        <p:nvPr/>
      </p:nvGrpSpPr>
      <p:grpSpPr>
        <a:xfrm>
          <a:off x="0" y="0"/>
          <a:ext cx="0" cy="0"/>
          <a:chOff x="0" y="0"/>
          <a:chExt cx="0" cy="0"/>
        </a:xfrm>
      </p:grpSpPr>
      <p:sp>
        <p:nvSpPr>
          <p:cNvPr id="35" name="Google Shape;35;p27"/>
          <p:cNvSpPr txBox="1"/>
          <p:nvPr/>
        </p:nvSpPr>
        <p:spPr>
          <a:xfrm>
            <a:off x="11167872" y="6405036"/>
            <a:ext cx="381000" cy="153888"/>
          </a:xfrm>
          <a:prstGeom prst="rect">
            <a:avLst/>
          </a:prstGeom>
          <a:noFill/>
          <a:ln>
            <a:noFill/>
          </a:ln>
        </p:spPr>
        <p:txBody>
          <a:bodyPr anchorCtr="0" anchor="b" bIns="0" lIns="0" spcFirstLastPara="1" rIns="0" wrap="square" tIns="0">
            <a:spAutoFit/>
          </a:bodyPr>
          <a:lstStyle/>
          <a:p>
            <a:pPr indent="0" lvl="0" marL="0" marR="0" rtl="0" algn="r">
              <a:lnSpc>
                <a:spcPct val="100000"/>
              </a:lnSpc>
              <a:spcBef>
                <a:spcPts val="0"/>
              </a:spcBef>
              <a:spcAft>
                <a:spcPts val="0"/>
              </a:spcAft>
              <a:buClr>
                <a:schemeClr val="lt1"/>
              </a:buClr>
              <a:buSzPts val="1000"/>
              <a:buFont typeface="Trebuchet MS"/>
              <a:buNone/>
            </a:pPr>
            <a:fld id="{00000000-1234-1234-1234-123412341234}" type="slidenum">
              <a:rPr b="0" i="0" lang="en-GB" sz="1000" u="none" cap="none" strike="noStrike">
                <a:solidFill>
                  <a:schemeClr val="lt1"/>
                </a:solidFill>
                <a:latin typeface="Trebuchet MS"/>
                <a:ea typeface="Trebuchet MS"/>
                <a:cs typeface="Trebuchet MS"/>
                <a:sym typeface="Trebuchet MS"/>
              </a:rPr>
              <a:t>‹#›</a:t>
            </a:fld>
            <a:endParaRPr b="0" i="0" sz="1000" u="none" cap="none" strike="noStrike">
              <a:solidFill>
                <a:schemeClr val="lt1"/>
              </a:solidFill>
              <a:latin typeface="Trebuchet MS"/>
              <a:ea typeface="Trebuchet MS"/>
              <a:cs typeface="Trebuchet MS"/>
              <a:sym typeface="Trebuchet MS"/>
            </a:endParaRPr>
          </a:p>
        </p:txBody>
      </p:sp>
      <p:sp>
        <p:nvSpPr>
          <p:cNvPr id="36" name="Google Shape;36;p27"/>
          <p:cNvSpPr txBox="1"/>
          <p:nvPr>
            <p:ph idx="10" type="dt"/>
          </p:nvPr>
        </p:nvSpPr>
        <p:spPr>
          <a:xfrm>
            <a:off x="9677400" y="6405036"/>
            <a:ext cx="1482051" cy="153888"/>
          </a:xfrm>
          <a:prstGeom prst="rect">
            <a:avLst/>
          </a:prstGeom>
          <a:noFill/>
          <a:ln>
            <a:noFill/>
          </a:ln>
        </p:spPr>
        <p:txBody>
          <a:bodyPr anchorCtr="0" anchor="b" bIns="0" lIns="0" spcFirstLastPara="1" rIns="0" wrap="square" tIns="0">
            <a:spAutoFit/>
          </a:bodyPr>
          <a:lstStyle>
            <a:lvl1pPr lvl="0" algn="r">
              <a:lnSpc>
                <a:spcPct val="100000"/>
              </a:lnSpc>
              <a:spcBef>
                <a:spcPts val="0"/>
              </a:spcBef>
              <a:spcAft>
                <a:spcPts val="0"/>
              </a:spcAft>
              <a:buSzPts val="1400"/>
              <a:buNone/>
              <a:defRPr>
                <a:solidFill>
                  <a:schemeClr val="lt1"/>
                </a:solidFill>
                <a:latin typeface="Trebuchet MS"/>
                <a:ea typeface="Trebuchet MS"/>
                <a:cs typeface="Trebuchet MS"/>
                <a:sym typeface="Trebuchet MS"/>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7" name="Google Shape;37;p27"/>
          <p:cNvSpPr txBox="1"/>
          <p:nvPr>
            <p:ph type="title"/>
          </p:nvPr>
        </p:nvSpPr>
        <p:spPr>
          <a:xfrm>
            <a:off x="630000" y="3826800"/>
            <a:ext cx="10936800" cy="2041200"/>
          </a:xfrm>
          <a:prstGeom prst="rect">
            <a:avLst/>
          </a:prstGeom>
          <a:noFill/>
          <a:ln>
            <a:noFill/>
          </a:ln>
        </p:spPr>
        <p:txBody>
          <a:bodyPr anchorCtr="0" anchor="t" bIns="0" lIns="0" spcFirstLastPara="1" rIns="0" wrap="square" tIns="0">
            <a:noAutofit/>
          </a:bodyPr>
          <a:lstStyle>
            <a:lvl1pPr lvl="0" algn="l">
              <a:lnSpc>
                <a:spcPct val="90000"/>
              </a:lnSpc>
              <a:spcBef>
                <a:spcPts val="0"/>
              </a:spcBef>
              <a:spcAft>
                <a:spcPts val="0"/>
              </a:spcAft>
              <a:buClr>
                <a:schemeClr val="lt1"/>
              </a:buClr>
              <a:buSzPts val="5400"/>
              <a:buFont typeface="Trebuchet MS"/>
              <a:buNone/>
              <a:defRPr sz="5400">
                <a:solidFill>
                  <a:schemeClr val="lt1"/>
                </a:solidFill>
                <a:latin typeface="Trebuchet MS"/>
                <a:ea typeface="Trebuchet MS"/>
                <a:cs typeface="Trebuchet MS"/>
                <a:sym typeface="Trebuchet MS"/>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cxnSp>
        <p:nvCxnSpPr>
          <p:cNvPr id="38" name="Google Shape;38;p27"/>
          <p:cNvCxnSpPr/>
          <p:nvPr/>
        </p:nvCxnSpPr>
        <p:spPr>
          <a:xfrm>
            <a:off x="618898" y="3680016"/>
            <a:ext cx="11576304" cy="0"/>
          </a:xfrm>
          <a:prstGeom prst="straightConnector1">
            <a:avLst/>
          </a:prstGeom>
          <a:noFill/>
          <a:ln cap="flat" cmpd="sng" w="19050">
            <a:solidFill>
              <a:schemeClr val="lt1"/>
            </a:solidFill>
            <a:prstDash val="solid"/>
            <a:miter lim="800000"/>
            <a:headEnd len="sm" w="sm" type="none"/>
            <a:tailEnd len="sm" w="sm" type="none"/>
          </a:ln>
        </p:spPr>
      </p:cxnSp>
    </p:spTree>
  </p:cSld>
  <p:clrMapOvr>
    <a:masterClrMapping/>
  </p:clrMapOvr>
  <mc:AlternateContent>
    <mc:Choice Requires="p14">
      <p:transition p14:dur="250">
        <p:fade/>
      </p:transition>
    </mc:Choice>
    <mc:Fallback>
      <p:transition>
        <p:fade/>
      </p:transition>
    </mc:Fallback>
  </mc:AlternateContent>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39" name="Shape 39"/>
        <p:cNvGrpSpPr/>
        <p:nvPr/>
      </p:nvGrpSpPr>
      <p:grpSpPr>
        <a:xfrm>
          <a:off x="0" y="0"/>
          <a:ext cx="0" cy="0"/>
          <a:chOff x="0" y="0"/>
          <a:chExt cx="0" cy="0"/>
        </a:xfrm>
      </p:grpSpPr>
      <p:sp>
        <p:nvSpPr>
          <p:cNvPr id="40" name="Google Shape;40;p28"/>
          <p:cNvSpPr txBox="1"/>
          <p:nvPr>
            <p:ph type="title"/>
          </p:nvPr>
        </p:nvSpPr>
        <p:spPr>
          <a:xfrm>
            <a:off x="630000" y="622800"/>
            <a:ext cx="10933350" cy="332399"/>
          </a:xfrm>
          <a:prstGeom prst="rect">
            <a:avLst/>
          </a:prstGeom>
          <a:noFill/>
          <a:ln>
            <a:noFill/>
          </a:ln>
        </p:spPr>
        <p:txBody>
          <a:bodyPr anchorCtr="0" anchor="t" bIns="0" lIns="0" spcFirstLastPara="1" rIns="0" wrap="square" tIns="0">
            <a:spAutoFit/>
          </a:bodyPr>
          <a:lstStyle>
            <a:lvl1pPr lvl="0" algn="l">
              <a:lnSpc>
                <a:spcPct val="90000"/>
              </a:lnSpc>
              <a:spcBef>
                <a:spcPts val="0"/>
              </a:spcBef>
              <a:spcAft>
                <a:spcPts val="0"/>
              </a:spcAft>
              <a:buSzPts val="2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1" name="Google Shape;41;p28"/>
          <p:cNvSpPr txBox="1"/>
          <p:nvPr>
            <p:ph idx="1" type="body"/>
          </p:nvPr>
        </p:nvSpPr>
        <p:spPr>
          <a:xfrm>
            <a:off x="630000" y="1825625"/>
            <a:ext cx="10933350" cy="4351338"/>
          </a:xfrm>
          <a:prstGeom prst="rect">
            <a:avLst/>
          </a:prstGeom>
          <a:noFill/>
          <a:ln>
            <a:noFill/>
          </a:ln>
        </p:spPr>
        <p:txBody>
          <a:bodyPr anchorCtr="0" anchor="t" bIns="0" lIns="0" spcFirstLastPara="1" rIns="0" wrap="square" tIns="0">
            <a:noAutofit/>
          </a:bodyPr>
          <a:lstStyle>
            <a:lvl1pPr indent="-304800" lvl="0" marL="457200" algn="l">
              <a:lnSpc>
                <a:spcPct val="110000"/>
              </a:lnSpc>
              <a:spcBef>
                <a:spcPts val="600"/>
              </a:spcBef>
              <a:spcAft>
                <a:spcPts val="0"/>
              </a:spcAft>
              <a:buSzPts val="1200"/>
              <a:buChar char="​"/>
              <a:defRPr/>
            </a:lvl1pPr>
            <a:lvl2pPr indent="-304800" lvl="1" marL="914400" algn="l">
              <a:lnSpc>
                <a:spcPct val="90000"/>
              </a:lnSpc>
              <a:spcBef>
                <a:spcPts val="300"/>
              </a:spcBef>
              <a:spcAft>
                <a:spcPts val="0"/>
              </a:spcAft>
              <a:buSzPts val="1200"/>
              <a:buChar char="•"/>
              <a:defRPr/>
            </a:lvl2pPr>
            <a:lvl3pPr indent="-304800" lvl="2" marL="1371600" algn="l">
              <a:lnSpc>
                <a:spcPct val="90000"/>
              </a:lnSpc>
              <a:spcBef>
                <a:spcPts val="300"/>
              </a:spcBef>
              <a:spcAft>
                <a:spcPts val="0"/>
              </a:spcAft>
              <a:buSzPts val="1200"/>
              <a:buChar char="–"/>
              <a:defRPr/>
            </a:lvl3pPr>
            <a:lvl4pPr indent="-330200" lvl="3" marL="1828800" algn="l">
              <a:lnSpc>
                <a:spcPct val="110000"/>
              </a:lnSpc>
              <a:spcBef>
                <a:spcPts val="300"/>
              </a:spcBef>
              <a:spcAft>
                <a:spcPts val="0"/>
              </a:spcAft>
              <a:buSzPts val="1600"/>
              <a:buChar char="​"/>
              <a:defRPr/>
            </a:lvl4pPr>
            <a:lvl5pPr indent="-330200" lvl="4" marL="2286000" algn="l">
              <a:lnSpc>
                <a:spcPct val="100000"/>
              </a:lnSpc>
              <a:spcBef>
                <a:spcPts val="300"/>
              </a:spcBef>
              <a:spcAft>
                <a:spcPts val="0"/>
              </a:spcAft>
              <a:buSzPts val="1600"/>
              <a:buChar char="​"/>
              <a:defRPr/>
            </a:lvl5pPr>
            <a:lvl6pPr indent="-330200" lvl="5" marL="2743200" algn="l">
              <a:lnSpc>
                <a:spcPct val="90000"/>
              </a:lnSpc>
              <a:spcBef>
                <a:spcPts val="300"/>
              </a:spcBef>
              <a:spcAft>
                <a:spcPts val="0"/>
              </a:spcAft>
              <a:buSzPts val="1600"/>
              <a:buChar char="•"/>
              <a:defRPr/>
            </a:lvl6pPr>
            <a:lvl7pPr indent="-508000" lvl="6" marL="3200400" algn="l">
              <a:lnSpc>
                <a:spcPct val="90000"/>
              </a:lnSpc>
              <a:spcBef>
                <a:spcPts val="900"/>
              </a:spcBef>
              <a:spcAft>
                <a:spcPts val="0"/>
              </a:spcAft>
              <a:buSzPts val="4400"/>
              <a:buChar char="​"/>
              <a:defRPr/>
            </a:lvl7pPr>
            <a:lvl8pPr indent="-571500" lvl="7" marL="3657600" algn="l">
              <a:lnSpc>
                <a:spcPct val="90000"/>
              </a:lnSpc>
              <a:spcBef>
                <a:spcPts val="900"/>
              </a:spcBef>
              <a:spcAft>
                <a:spcPts val="0"/>
              </a:spcAft>
              <a:buSzPts val="5400"/>
              <a:buChar char="​"/>
              <a:defRPr/>
            </a:lvl8pPr>
            <a:lvl9pPr indent="-381000" lvl="8" marL="4114800" algn="l">
              <a:lnSpc>
                <a:spcPct val="100000"/>
              </a:lnSpc>
              <a:spcBef>
                <a:spcPts val="0"/>
              </a:spcBef>
              <a:spcAft>
                <a:spcPts val="900"/>
              </a:spcAft>
              <a:buSzPts val="2400"/>
              <a:buChar char="​"/>
              <a:defRPr/>
            </a:lvl9pPr>
          </a:lstStyle>
          <a:p/>
        </p:txBody>
      </p:sp>
      <p:sp>
        <p:nvSpPr>
          <p:cNvPr id="42" name="Google Shape;42;p28"/>
          <p:cNvSpPr txBox="1"/>
          <p:nvPr>
            <p:ph idx="10" type="dt"/>
          </p:nvPr>
        </p:nvSpPr>
        <p:spPr>
          <a:xfrm>
            <a:off x="9677400" y="6405036"/>
            <a:ext cx="1482051" cy="153888"/>
          </a:xfrm>
          <a:prstGeom prst="rect">
            <a:avLst/>
          </a:prstGeom>
          <a:noFill/>
          <a:ln>
            <a:noFill/>
          </a:ln>
        </p:spPr>
        <p:txBody>
          <a:bodyPr anchorCtr="0" anchor="b" bIns="0" lIns="0" spcFirstLastPara="1" rIns="0" wrap="square" tIns="0">
            <a:sp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3" name="Google Shape;43;p28"/>
          <p:cNvSpPr txBox="1"/>
          <p:nvPr>
            <p:ph idx="11" type="ftr"/>
          </p:nvPr>
        </p:nvSpPr>
        <p:spPr>
          <a:xfrm>
            <a:off x="0" y="0"/>
            <a:ext cx="3000000" cy="3000000"/>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sz="1800">
                <a:solidFill>
                  <a:schemeClr val="dk1"/>
                </a:solidFill>
                <a:latin typeface="Arial"/>
                <a:ea typeface="Arial"/>
                <a:cs typeface="Arial"/>
                <a:sym typeface="Arial"/>
              </a:defRPr>
            </a:lvl1pPr>
            <a:lvl2pPr lvl="1" marR="0" rtl="0" algn="l">
              <a:spcBef>
                <a:spcPts val="0"/>
              </a:spcBef>
              <a:spcAft>
                <a:spcPts val="0"/>
              </a:spcAft>
              <a:buSzPts val="1400"/>
              <a:buNone/>
              <a:defRPr b="0" i="0" sz="1800" u="none" cap="none" strike="noStrike">
                <a:solidFill>
                  <a:schemeClr val="dk1"/>
                </a:solidFill>
                <a:latin typeface="Arial"/>
                <a:ea typeface="Arial"/>
                <a:cs typeface="Arial"/>
                <a:sym typeface="Arial"/>
              </a:defRPr>
            </a:lvl2pPr>
            <a:lvl3pPr lvl="2" marR="0" rtl="0" algn="l">
              <a:spcBef>
                <a:spcPts val="0"/>
              </a:spcBef>
              <a:spcAft>
                <a:spcPts val="0"/>
              </a:spcAft>
              <a:buSzPts val="1400"/>
              <a:buNone/>
              <a:defRPr b="0" i="0" sz="1800" u="none" cap="none" strike="noStrike">
                <a:solidFill>
                  <a:schemeClr val="dk1"/>
                </a:solidFill>
                <a:latin typeface="Arial"/>
                <a:ea typeface="Arial"/>
                <a:cs typeface="Arial"/>
                <a:sym typeface="Arial"/>
              </a:defRPr>
            </a:lvl3pPr>
            <a:lvl4pPr lvl="3" marR="0" rtl="0" algn="l">
              <a:spcBef>
                <a:spcPts val="0"/>
              </a:spcBef>
              <a:spcAft>
                <a:spcPts val="0"/>
              </a:spcAft>
              <a:buSzPts val="1400"/>
              <a:buNone/>
              <a:defRPr b="0" i="0" sz="1800" u="none" cap="none" strike="noStrike">
                <a:solidFill>
                  <a:schemeClr val="dk1"/>
                </a:solidFill>
                <a:latin typeface="Arial"/>
                <a:ea typeface="Arial"/>
                <a:cs typeface="Arial"/>
                <a:sym typeface="Arial"/>
              </a:defRPr>
            </a:lvl4pPr>
            <a:lvl5pPr lvl="4" marR="0" rtl="0" algn="l">
              <a:spcBef>
                <a:spcPts val="0"/>
              </a:spcBef>
              <a:spcAft>
                <a:spcPts val="0"/>
              </a:spcAft>
              <a:buSzPts val="1400"/>
              <a:buNone/>
              <a:defRPr b="0" i="0" sz="1800" u="none" cap="none" strike="noStrike">
                <a:solidFill>
                  <a:schemeClr val="dk1"/>
                </a:solidFill>
                <a:latin typeface="Arial"/>
                <a:ea typeface="Arial"/>
                <a:cs typeface="Arial"/>
                <a:sym typeface="Arial"/>
              </a:defRPr>
            </a:lvl5pPr>
            <a:lvl6pPr lvl="5" marR="0" rtl="0" algn="l">
              <a:spcBef>
                <a:spcPts val="0"/>
              </a:spcBef>
              <a:spcAft>
                <a:spcPts val="0"/>
              </a:spcAft>
              <a:buSzPts val="1400"/>
              <a:buNone/>
              <a:defRPr b="0" i="0" sz="1800" u="none" cap="none" strike="noStrike">
                <a:solidFill>
                  <a:schemeClr val="dk1"/>
                </a:solidFill>
                <a:latin typeface="Arial"/>
                <a:ea typeface="Arial"/>
                <a:cs typeface="Arial"/>
                <a:sym typeface="Arial"/>
              </a:defRPr>
            </a:lvl6pPr>
            <a:lvl7pPr lvl="6" marR="0" rtl="0" algn="l">
              <a:spcBef>
                <a:spcPts val="0"/>
              </a:spcBef>
              <a:spcAft>
                <a:spcPts val="0"/>
              </a:spcAft>
              <a:buSzPts val="1400"/>
              <a:buNone/>
              <a:defRPr b="0" i="0" sz="1800" u="none" cap="none" strike="noStrike">
                <a:solidFill>
                  <a:schemeClr val="dk1"/>
                </a:solidFill>
                <a:latin typeface="Arial"/>
                <a:ea typeface="Arial"/>
                <a:cs typeface="Arial"/>
                <a:sym typeface="Arial"/>
              </a:defRPr>
            </a:lvl7pPr>
            <a:lvl8pPr lvl="7" marR="0" rtl="0" algn="l">
              <a:spcBef>
                <a:spcPts val="0"/>
              </a:spcBef>
              <a:spcAft>
                <a:spcPts val="0"/>
              </a:spcAft>
              <a:buSzPts val="1400"/>
              <a:buNone/>
              <a:defRPr b="0" i="0" sz="1800" u="none" cap="none" strike="noStrike">
                <a:solidFill>
                  <a:schemeClr val="dk1"/>
                </a:solidFill>
                <a:latin typeface="Arial"/>
                <a:ea typeface="Arial"/>
                <a:cs typeface="Arial"/>
                <a:sym typeface="Arial"/>
              </a:defRPr>
            </a:lvl8pPr>
            <a:lvl9pPr lvl="8" marR="0" rtl="0" algn="l">
              <a:spcBef>
                <a:spcPts val="0"/>
              </a:spcBef>
              <a:spcAft>
                <a:spcPts val="0"/>
              </a:spcAft>
              <a:buSzPts val="1400"/>
              <a:buNone/>
              <a:defRPr b="0" i="0" sz="1800" u="none" cap="none" strike="noStrike">
                <a:solidFill>
                  <a:schemeClr val="dk1"/>
                </a:solidFill>
                <a:latin typeface="Arial"/>
                <a:ea typeface="Arial"/>
                <a:cs typeface="Arial"/>
                <a:sym typeface="Arial"/>
              </a:defRPr>
            </a:lvl9pPr>
          </a:lstStyle>
          <a:p/>
        </p:txBody>
      </p:sp>
      <p:sp>
        <p:nvSpPr>
          <p:cNvPr id="44" name="Google Shape;44;p28"/>
          <p:cNvSpPr txBox="1"/>
          <p:nvPr>
            <p:ph idx="12" type="sldNum"/>
          </p:nvPr>
        </p:nvSpPr>
        <p:spPr>
          <a:xfrm>
            <a:off x="0" y="0"/>
            <a:ext cx="3000000" cy="3000000"/>
          </a:xfrm>
          <a:prstGeom prst="rect">
            <a:avLst/>
          </a:prstGeom>
          <a:noFill/>
          <a:ln>
            <a:noFill/>
          </a:ln>
        </p:spPr>
        <p:txBody>
          <a:bodyPr anchorCtr="0" anchor="t" bIns="45700" lIns="91425" spcFirstLastPara="1" rIns="91425" wrap="square" tIns="45700">
            <a:noAutofit/>
          </a:bodyPr>
          <a:lstStyle>
            <a:lvl1pPr indent="0" lvl="0" marL="0" marR="0" rtl="0" algn="l">
              <a:spcBef>
                <a:spcPts val="0"/>
              </a:spcBef>
              <a:buNone/>
              <a:defRPr sz="1800">
                <a:solidFill>
                  <a:schemeClr val="dk1"/>
                </a:solidFill>
                <a:latin typeface="Arial"/>
                <a:ea typeface="Arial"/>
                <a:cs typeface="Arial"/>
                <a:sym typeface="Arial"/>
              </a:defRPr>
            </a:lvl1pPr>
            <a:lvl2pPr indent="0" lvl="1" marL="0" marR="0" rtl="0" algn="l">
              <a:spcBef>
                <a:spcPts val="0"/>
              </a:spcBef>
              <a:buNone/>
              <a:defRPr sz="1800">
                <a:solidFill>
                  <a:schemeClr val="dk1"/>
                </a:solidFill>
                <a:latin typeface="Arial"/>
                <a:ea typeface="Arial"/>
                <a:cs typeface="Arial"/>
                <a:sym typeface="Arial"/>
              </a:defRPr>
            </a:lvl2pPr>
            <a:lvl3pPr indent="0" lvl="2" marL="0" marR="0" rtl="0" algn="l">
              <a:spcBef>
                <a:spcPts val="0"/>
              </a:spcBef>
              <a:buNone/>
              <a:defRPr sz="1800">
                <a:solidFill>
                  <a:schemeClr val="dk1"/>
                </a:solidFill>
                <a:latin typeface="Arial"/>
                <a:ea typeface="Arial"/>
                <a:cs typeface="Arial"/>
                <a:sym typeface="Arial"/>
              </a:defRPr>
            </a:lvl3pPr>
            <a:lvl4pPr indent="0" lvl="3" marL="0" marR="0" rtl="0" algn="l">
              <a:spcBef>
                <a:spcPts val="0"/>
              </a:spcBef>
              <a:buNone/>
              <a:defRPr sz="1800">
                <a:solidFill>
                  <a:schemeClr val="dk1"/>
                </a:solidFill>
                <a:latin typeface="Arial"/>
                <a:ea typeface="Arial"/>
                <a:cs typeface="Arial"/>
                <a:sym typeface="Arial"/>
              </a:defRPr>
            </a:lvl4pPr>
            <a:lvl5pPr indent="0" lvl="4" marL="0" marR="0" rtl="0" algn="l">
              <a:spcBef>
                <a:spcPts val="0"/>
              </a:spcBef>
              <a:buNone/>
              <a:defRPr sz="1800">
                <a:solidFill>
                  <a:schemeClr val="dk1"/>
                </a:solidFill>
                <a:latin typeface="Arial"/>
                <a:ea typeface="Arial"/>
                <a:cs typeface="Arial"/>
                <a:sym typeface="Arial"/>
              </a:defRPr>
            </a:lvl5pPr>
            <a:lvl6pPr indent="0" lvl="5" marL="0" marR="0" rtl="0" algn="l">
              <a:spcBef>
                <a:spcPts val="0"/>
              </a:spcBef>
              <a:buNone/>
              <a:defRPr sz="1800">
                <a:solidFill>
                  <a:schemeClr val="dk1"/>
                </a:solidFill>
                <a:latin typeface="Arial"/>
                <a:ea typeface="Arial"/>
                <a:cs typeface="Arial"/>
                <a:sym typeface="Arial"/>
              </a:defRPr>
            </a:lvl6pPr>
            <a:lvl7pPr indent="0" lvl="6" marL="0" marR="0" rtl="0" algn="l">
              <a:spcBef>
                <a:spcPts val="0"/>
              </a:spcBef>
              <a:buNone/>
              <a:defRPr sz="1800">
                <a:solidFill>
                  <a:schemeClr val="dk1"/>
                </a:solidFill>
                <a:latin typeface="Arial"/>
                <a:ea typeface="Arial"/>
                <a:cs typeface="Arial"/>
                <a:sym typeface="Arial"/>
              </a:defRPr>
            </a:lvl7pPr>
            <a:lvl8pPr indent="0" lvl="7" marL="0" marR="0" rtl="0" algn="l">
              <a:spcBef>
                <a:spcPts val="0"/>
              </a:spcBef>
              <a:buNone/>
              <a:defRPr sz="1800">
                <a:solidFill>
                  <a:schemeClr val="dk1"/>
                </a:solidFill>
                <a:latin typeface="Arial"/>
                <a:ea typeface="Arial"/>
                <a:cs typeface="Arial"/>
                <a:sym typeface="Arial"/>
              </a:defRPr>
            </a:lvl8pPr>
            <a:lvl9pPr indent="0" lvl="8" marL="0" marR="0" rtl="0" algn="l">
              <a:spcBef>
                <a:spcPts val="0"/>
              </a:spcBef>
              <a:buNone/>
              <a:defRPr sz="1800">
                <a:solidFill>
                  <a:schemeClr val="dk1"/>
                </a:solidFill>
                <a:latin typeface="Arial"/>
                <a:ea typeface="Arial"/>
                <a:cs typeface="Arial"/>
                <a:sym typeface="Arial"/>
              </a:defRPr>
            </a:lvl9pPr>
          </a:lstStyle>
          <a:p>
            <a:pPr indent="0" lvl="0" marL="0" rtl="0" algn="l">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49" name="Shape 49"/>
        <p:cNvGrpSpPr/>
        <p:nvPr/>
      </p:nvGrpSpPr>
      <p:grpSpPr>
        <a:xfrm>
          <a:off x="0" y="0"/>
          <a:ext cx="0" cy="0"/>
          <a:chOff x="0" y="0"/>
          <a:chExt cx="0" cy="0"/>
        </a:xfrm>
      </p:grpSpPr>
      <p:sp>
        <p:nvSpPr>
          <p:cNvPr id="50" name="Google Shape;50;p30"/>
          <p:cNvSpPr txBox="1"/>
          <p:nvPr>
            <p:ph type="ctrTitle"/>
          </p:nvPr>
        </p:nvSpPr>
        <p:spPr>
          <a:xfrm>
            <a:off x="1524000" y="1122363"/>
            <a:ext cx="9144000" cy="2387600"/>
          </a:xfrm>
          <a:prstGeom prst="rect">
            <a:avLst/>
          </a:prstGeom>
          <a:noFill/>
          <a:ln>
            <a:noFill/>
          </a:ln>
        </p:spPr>
        <p:txBody>
          <a:bodyPr anchorCtr="0" anchor="b" bIns="91425" lIns="91425" spcFirstLastPara="1" rIns="91425" wrap="square" tIns="91425">
            <a:noAutofit/>
          </a:bodyPr>
          <a:lstStyle>
            <a:lvl1pPr lvl="0" algn="ctr">
              <a:lnSpc>
                <a:spcPct val="100000"/>
              </a:lnSpc>
              <a:spcBef>
                <a:spcPts val="0"/>
              </a:spcBef>
              <a:spcAft>
                <a:spcPts val="0"/>
              </a:spcAft>
              <a:buSzPts val="2800"/>
              <a:buNone/>
              <a:defRPr sz="6000"/>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p:txBody>
      </p:sp>
      <p:sp>
        <p:nvSpPr>
          <p:cNvPr id="51" name="Google Shape;51;p30"/>
          <p:cNvSpPr txBox="1"/>
          <p:nvPr>
            <p:ph idx="1" type="subTitle"/>
          </p:nvPr>
        </p:nvSpPr>
        <p:spPr>
          <a:xfrm>
            <a:off x="1524000" y="3602038"/>
            <a:ext cx="9144000" cy="1655762"/>
          </a:xfrm>
          <a:prstGeom prst="rect">
            <a:avLst/>
          </a:prstGeom>
          <a:noFill/>
          <a:ln>
            <a:noFill/>
          </a:ln>
        </p:spPr>
        <p:txBody>
          <a:bodyPr anchorCtr="0" anchor="t" bIns="91425" lIns="91425" spcFirstLastPara="1" rIns="91425" wrap="square" tIns="91425">
            <a:noAutofit/>
          </a:bodyPr>
          <a:lstStyle>
            <a:lvl1pPr lvl="0" algn="ctr">
              <a:lnSpc>
                <a:spcPct val="115000"/>
              </a:lnSpc>
              <a:spcBef>
                <a:spcPts val="0"/>
              </a:spcBef>
              <a:spcAft>
                <a:spcPts val="0"/>
              </a:spcAft>
              <a:buSzPts val="1800"/>
              <a:buNone/>
              <a:defRPr sz="2400"/>
            </a:lvl1pPr>
            <a:lvl2pPr lvl="1" algn="ctr">
              <a:lnSpc>
                <a:spcPct val="115000"/>
              </a:lnSpc>
              <a:spcBef>
                <a:spcPts val="1600"/>
              </a:spcBef>
              <a:spcAft>
                <a:spcPts val="0"/>
              </a:spcAft>
              <a:buSzPts val="1400"/>
              <a:buNone/>
              <a:defRPr sz="2000"/>
            </a:lvl2pPr>
            <a:lvl3pPr lvl="2" algn="ctr">
              <a:lnSpc>
                <a:spcPct val="115000"/>
              </a:lnSpc>
              <a:spcBef>
                <a:spcPts val="1600"/>
              </a:spcBef>
              <a:spcAft>
                <a:spcPts val="0"/>
              </a:spcAft>
              <a:buSzPts val="1400"/>
              <a:buNone/>
              <a:defRPr sz="1800"/>
            </a:lvl3pPr>
            <a:lvl4pPr lvl="3" algn="ctr">
              <a:lnSpc>
                <a:spcPct val="115000"/>
              </a:lnSpc>
              <a:spcBef>
                <a:spcPts val="1600"/>
              </a:spcBef>
              <a:spcAft>
                <a:spcPts val="0"/>
              </a:spcAft>
              <a:buSzPts val="1400"/>
              <a:buNone/>
              <a:defRPr sz="1600"/>
            </a:lvl4pPr>
            <a:lvl5pPr lvl="4" algn="ctr">
              <a:lnSpc>
                <a:spcPct val="115000"/>
              </a:lnSpc>
              <a:spcBef>
                <a:spcPts val="1600"/>
              </a:spcBef>
              <a:spcAft>
                <a:spcPts val="0"/>
              </a:spcAft>
              <a:buSzPts val="1400"/>
              <a:buNone/>
              <a:defRPr sz="1600"/>
            </a:lvl5pPr>
            <a:lvl6pPr lvl="5" algn="ctr">
              <a:lnSpc>
                <a:spcPct val="115000"/>
              </a:lnSpc>
              <a:spcBef>
                <a:spcPts val="1600"/>
              </a:spcBef>
              <a:spcAft>
                <a:spcPts val="0"/>
              </a:spcAft>
              <a:buSzPts val="1400"/>
              <a:buNone/>
              <a:defRPr sz="1600"/>
            </a:lvl6pPr>
            <a:lvl7pPr lvl="6" algn="ctr">
              <a:lnSpc>
                <a:spcPct val="115000"/>
              </a:lnSpc>
              <a:spcBef>
                <a:spcPts val="1600"/>
              </a:spcBef>
              <a:spcAft>
                <a:spcPts val="0"/>
              </a:spcAft>
              <a:buSzPts val="1400"/>
              <a:buNone/>
              <a:defRPr sz="1600"/>
            </a:lvl7pPr>
            <a:lvl8pPr lvl="7" algn="ctr">
              <a:lnSpc>
                <a:spcPct val="115000"/>
              </a:lnSpc>
              <a:spcBef>
                <a:spcPts val="1600"/>
              </a:spcBef>
              <a:spcAft>
                <a:spcPts val="0"/>
              </a:spcAft>
              <a:buSzPts val="1400"/>
              <a:buNone/>
              <a:defRPr sz="1600"/>
            </a:lvl8pPr>
            <a:lvl9pPr lvl="8" algn="ctr">
              <a:lnSpc>
                <a:spcPct val="115000"/>
              </a:lnSpc>
              <a:spcBef>
                <a:spcPts val="1600"/>
              </a:spcBef>
              <a:spcAft>
                <a:spcPts val="1600"/>
              </a:spcAft>
              <a:buSzPts val="1400"/>
              <a:buNone/>
              <a:defRPr sz="1600"/>
            </a:lvl9pPr>
          </a:lstStyle>
          <a:p/>
        </p:txBody>
      </p:sp>
      <p:sp>
        <p:nvSpPr>
          <p:cNvPr id="52" name="Google Shape;52;p30"/>
          <p:cNvSpPr txBox="1"/>
          <p:nvPr>
            <p:ph idx="12" type="sldNum"/>
          </p:nvPr>
        </p:nvSpPr>
        <p:spPr>
          <a:xfrm>
            <a:off x="11296611" y="6217623"/>
            <a:ext cx="731600" cy="524800"/>
          </a:xfrm>
          <a:prstGeom prst="rect">
            <a:avLst/>
          </a:prstGeom>
          <a:noFill/>
          <a:ln>
            <a:noFill/>
          </a:ln>
        </p:spPr>
        <p:txBody>
          <a:bodyPr anchorCtr="0" anchor="ctr" bIns="91425" lIns="91425" spcFirstLastPara="1" rIns="91425" wrap="square" tIns="91425">
            <a:noAutofit/>
          </a:bodyPr>
          <a:lstStyle>
            <a:lvl1pPr indent="0" lvl="0" marL="0" marR="0" algn="r">
              <a:lnSpc>
                <a:spcPct val="100000"/>
              </a:lnSpc>
              <a:spcBef>
                <a:spcPts val="0"/>
              </a:spcBef>
              <a:spcAft>
                <a:spcPts val="0"/>
              </a:spcAft>
              <a:buClr>
                <a:srgbClr val="000000"/>
              </a:buClr>
              <a:buSzPts val="1000"/>
              <a:buFont typeface="Arial"/>
              <a:buNone/>
              <a:defRPr/>
            </a:lvl1pPr>
            <a:lvl2pPr indent="0" lvl="1" marL="0" marR="0" algn="r">
              <a:lnSpc>
                <a:spcPct val="100000"/>
              </a:lnSpc>
              <a:spcBef>
                <a:spcPts val="0"/>
              </a:spcBef>
              <a:spcAft>
                <a:spcPts val="0"/>
              </a:spcAft>
              <a:buClr>
                <a:srgbClr val="000000"/>
              </a:buClr>
              <a:buSzPts val="1000"/>
              <a:buFont typeface="Arial"/>
              <a:buNone/>
              <a:defRPr/>
            </a:lvl2pPr>
            <a:lvl3pPr indent="0" lvl="2" marL="0" marR="0" algn="r">
              <a:lnSpc>
                <a:spcPct val="100000"/>
              </a:lnSpc>
              <a:spcBef>
                <a:spcPts val="0"/>
              </a:spcBef>
              <a:spcAft>
                <a:spcPts val="0"/>
              </a:spcAft>
              <a:buClr>
                <a:srgbClr val="000000"/>
              </a:buClr>
              <a:buSzPts val="1000"/>
              <a:buFont typeface="Arial"/>
              <a:buNone/>
              <a:defRPr/>
            </a:lvl3pPr>
            <a:lvl4pPr indent="0" lvl="3" marL="0" marR="0" algn="r">
              <a:lnSpc>
                <a:spcPct val="100000"/>
              </a:lnSpc>
              <a:spcBef>
                <a:spcPts val="0"/>
              </a:spcBef>
              <a:spcAft>
                <a:spcPts val="0"/>
              </a:spcAft>
              <a:buClr>
                <a:srgbClr val="000000"/>
              </a:buClr>
              <a:buSzPts val="1000"/>
              <a:buFont typeface="Arial"/>
              <a:buNone/>
              <a:defRPr/>
            </a:lvl4pPr>
            <a:lvl5pPr indent="0" lvl="4" marL="0" marR="0" algn="r">
              <a:lnSpc>
                <a:spcPct val="100000"/>
              </a:lnSpc>
              <a:spcBef>
                <a:spcPts val="0"/>
              </a:spcBef>
              <a:spcAft>
                <a:spcPts val="0"/>
              </a:spcAft>
              <a:buClr>
                <a:srgbClr val="000000"/>
              </a:buClr>
              <a:buSzPts val="1000"/>
              <a:buFont typeface="Arial"/>
              <a:buNone/>
              <a:defRPr/>
            </a:lvl5pPr>
            <a:lvl6pPr indent="0" lvl="5" marL="0" marR="0" algn="r">
              <a:lnSpc>
                <a:spcPct val="100000"/>
              </a:lnSpc>
              <a:spcBef>
                <a:spcPts val="0"/>
              </a:spcBef>
              <a:spcAft>
                <a:spcPts val="0"/>
              </a:spcAft>
              <a:buClr>
                <a:srgbClr val="000000"/>
              </a:buClr>
              <a:buSzPts val="1000"/>
              <a:buFont typeface="Arial"/>
              <a:buNone/>
              <a:defRPr/>
            </a:lvl6pPr>
            <a:lvl7pPr indent="0" lvl="6" marL="0" marR="0" algn="r">
              <a:lnSpc>
                <a:spcPct val="100000"/>
              </a:lnSpc>
              <a:spcBef>
                <a:spcPts val="0"/>
              </a:spcBef>
              <a:spcAft>
                <a:spcPts val="0"/>
              </a:spcAft>
              <a:buClr>
                <a:srgbClr val="000000"/>
              </a:buClr>
              <a:buSzPts val="1000"/>
              <a:buFont typeface="Arial"/>
              <a:buNone/>
              <a:defRPr/>
            </a:lvl7pPr>
            <a:lvl8pPr indent="0" lvl="7" marL="0" marR="0" algn="r">
              <a:lnSpc>
                <a:spcPct val="100000"/>
              </a:lnSpc>
              <a:spcBef>
                <a:spcPts val="0"/>
              </a:spcBef>
              <a:spcAft>
                <a:spcPts val="0"/>
              </a:spcAft>
              <a:buClr>
                <a:srgbClr val="000000"/>
              </a:buClr>
              <a:buSzPts val="1000"/>
              <a:buFont typeface="Arial"/>
              <a:buNone/>
              <a:defRPr/>
            </a:lvl8pPr>
            <a:lvl9pPr indent="0" lvl="8" marL="0" marR="0" algn="r">
              <a:lnSpc>
                <a:spcPct val="100000"/>
              </a:lnSpc>
              <a:spcBef>
                <a:spcPts val="0"/>
              </a:spcBef>
              <a:spcAft>
                <a:spcPts val="0"/>
              </a:spcAft>
              <a:buClr>
                <a:srgbClr val="000000"/>
              </a:buClr>
              <a:buSzPts val="1000"/>
              <a:buFont typeface="Arial"/>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theme" Target="../theme/theme3.xml"/></Relationships>
</file>

<file path=ppt/slideMasters/_rels/slideMaster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slideLayout" Target="../slideLayouts/slideLayout3.xml"/><Relationship Id="rId3" Type="http://schemas.openxmlformats.org/officeDocument/2006/relationships/slideLayout" Target="../slideLayouts/slideLayout4.xml"/><Relationship Id="rId4" Type="http://schemas.openxmlformats.org/officeDocument/2006/relationships/theme" Target="../theme/theme1.xml"/></Relationships>
</file>

<file path=ppt/slideMasters/_rels/slideMaster3.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theme" Target="../theme/theme4.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9" name="Shape 9"/>
        <p:cNvGrpSpPr/>
        <p:nvPr/>
      </p:nvGrpSpPr>
      <p:grpSpPr>
        <a:xfrm>
          <a:off x="0" y="0"/>
          <a:ext cx="0" cy="0"/>
          <a:chOff x="0" y="0"/>
          <a:chExt cx="0" cy="0"/>
        </a:xfrm>
      </p:grpSpPr>
      <p:sp>
        <p:nvSpPr>
          <p:cNvPr id="10" name="Google Shape;10;p23"/>
          <p:cNvSpPr txBox="1"/>
          <p:nvPr>
            <p:ph type="title"/>
          </p:nvPr>
        </p:nvSpPr>
        <p:spPr>
          <a:xfrm>
            <a:off x="415600" y="593367"/>
            <a:ext cx="11360800" cy="763600"/>
          </a:xfrm>
          <a:prstGeom prst="rect">
            <a:avLst/>
          </a:prstGeom>
          <a:noFill/>
          <a:ln>
            <a:noFill/>
          </a:ln>
        </p:spPr>
        <p:txBody>
          <a:bodyPr anchorCtr="0" anchor="t" bIns="91425" lIns="91425" spcFirstLastPara="1" rIns="91425" wrap="square" tIns="91425">
            <a:noAutofit/>
          </a:bodyPr>
          <a:lstStyle>
            <a:lvl1pPr lvl="0"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1pPr>
            <a:lvl2pPr lvl="1"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2pPr>
            <a:lvl3pPr lvl="2"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3pPr>
            <a:lvl4pPr lvl="3"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4pPr>
            <a:lvl5pPr lvl="4"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5pPr>
            <a:lvl6pPr lvl="5"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6pPr>
            <a:lvl7pPr lvl="6"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7pPr>
            <a:lvl8pPr lvl="7"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8pPr>
            <a:lvl9pPr lvl="8"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9pPr>
          </a:lstStyle>
          <a:p/>
        </p:txBody>
      </p:sp>
      <p:sp>
        <p:nvSpPr>
          <p:cNvPr id="11" name="Google Shape;11;p23"/>
          <p:cNvSpPr txBox="1"/>
          <p:nvPr>
            <p:ph idx="1" type="body"/>
          </p:nvPr>
        </p:nvSpPr>
        <p:spPr>
          <a:xfrm>
            <a:off x="415600" y="1536633"/>
            <a:ext cx="11360800" cy="4555200"/>
          </a:xfrm>
          <a:prstGeom prst="rect">
            <a:avLst/>
          </a:prstGeom>
          <a:noFill/>
          <a:ln>
            <a:noFill/>
          </a:ln>
        </p:spPr>
        <p:txBody>
          <a:bodyPr anchorCtr="0" anchor="t" bIns="91425" lIns="91425" spcFirstLastPara="1" rIns="91425" wrap="square" tIns="91425">
            <a:noAutofit/>
          </a:bodyPr>
          <a:lstStyle>
            <a:lvl1pPr indent="-342900" lvl="0" marL="457200" marR="0" rtl="0" algn="l">
              <a:lnSpc>
                <a:spcPct val="115000"/>
              </a:lnSpc>
              <a:spcBef>
                <a:spcPts val="0"/>
              </a:spcBef>
              <a:spcAft>
                <a:spcPts val="0"/>
              </a:spcAft>
              <a:buClr>
                <a:schemeClr val="dk2"/>
              </a:buClr>
              <a:buSzPts val="1800"/>
              <a:buFont typeface="Arial"/>
              <a:buChar char="●"/>
              <a:defRPr b="0" i="0" sz="1800" u="none" cap="none" strike="noStrike">
                <a:solidFill>
                  <a:schemeClr val="dk2"/>
                </a:solidFill>
                <a:latin typeface="Arial"/>
                <a:ea typeface="Arial"/>
                <a:cs typeface="Arial"/>
                <a:sym typeface="Arial"/>
              </a:defRPr>
            </a:lvl1pPr>
            <a:lvl2pPr indent="-317500" lvl="1" marL="914400" marR="0" rtl="0" algn="l">
              <a:lnSpc>
                <a:spcPct val="115000"/>
              </a:lnSpc>
              <a:spcBef>
                <a:spcPts val="160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2pPr>
            <a:lvl3pPr indent="-317500" lvl="2" marL="1371600" marR="0" rtl="0" algn="l">
              <a:lnSpc>
                <a:spcPct val="115000"/>
              </a:lnSpc>
              <a:spcBef>
                <a:spcPts val="160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3pPr>
            <a:lvl4pPr indent="-317500" lvl="3" marL="1828800" marR="0" rtl="0" algn="l">
              <a:lnSpc>
                <a:spcPct val="115000"/>
              </a:lnSpc>
              <a:spcBef>
                <a:spcPts val="160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4pPr>
            <a:lvl5pPr indent="-317500" lvl="4" marL="2286000" marR="0" rtl="0" algn="l">
              <a:lnSpc>
                <a:spcPct val="115000"/>
              </a:lnSpc>
              <a:spcBef>
                <a:spcPts val="160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5pPr>
            <a:lvl6pPr indent="-317500" lvl="5" marL="2743200" marR="0" rtl="0" algn="l">
              <a:lnSpc>
                <a:spcPct val="115000"/>
              </a:lnSpc>
              <a:spcBef>
                <a:spcPts val="160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6pPr>
            <a:lvl7pPr indent="-317500" lvl="6" marL="3200400" marR="0" rtl="0" algn="l">
              <a:lnSpc>
                <a:spcPct val="115000"/>
              </a:lnSpc>
              <a:spcBef>
                <a:spcPts val="160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7pPr>
            <a:lvl8pPr indent="-317500" lvl="7" marL="3657600" marR="0" rtl="0" algn="l">
              <a:lnSpc>
                <a:spcPct val="115000"/>
              </a:lnSpc>
              <a:spcBef>
                <a:spcPts val="160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8pPr>
            <a:lvl9pPr indent="-317500" lvl="8" marL="4114800" marR="0" rtl="0" algn="l">
              <a:lnSpc>
                <a:spcPct val="115000"/>
              </a:lnSpc>
              <a:spcBef>
                <a:spcPts val="1600"/>
              </a:spcBef>
              <a:spcAft>
                <a:spcPts val="1600"/>
              </a:spcAft>
              <a:buClr>
                <a:schemeClr val="dk2"/>
              </a:buClr>
              <a:buSzPts val="1400"/>
              <a:buFont typeface="Arial"/>
              <a:buChar char="■"/>
              <a:defRPr b="0" i="0" sz="1400" u="none" cap="none" strike="noStrike">
                <a:solidFill>
                  <a:schemeClr val="dk2"/>
                </a:solidFill>
                <a:latin typeface="Arial"/>
                <a:ea typeface="Arial"/>
                <a:cs typeface="Arial"/>
                <a:sym typeface="Arial"/>
              </a:defRPr>
            </a:lvl9pPr>
          </a:lstStyle>
          <a:p/>
        </p:txBody>
      </p:sp>
      <p:sp>
        <p:nvSpPr>
          <p:cNvPr id="12" name="Google Shape;12;p23"/>
          <p:cNvSpPr txBox="1"/>
          <p:nvPr>
            <p:ph idx="12" type="sldNum"/>
          </p:nvPr>
        </p:nvSpPr>
        <p:spPr>
          <a:xfrm>
            <a:off x="11296611" y="6217623"/>
            <a:ext cx="731600" cy="524800"/>
          </a:xfrm>
          <a:prstGeom prst="rect">
            <a:avLst/>
          </a:prstGeom>
          <a:noFill/>
          <a:ln>
            <a:noFill/>
          </a:ln>
        </p:spPr>
        <p:txBody>
          <a:bodyPr anchorCtr="0" anchor="ctr" bIns="91425" lIns="91425" spcFirstLastPara="1" rIns="91425" wrap="square" tIns="91425">
            <a:noAutofit/>
          </a:bodyPr>
          <a:lstStyle>
            <a:lvl1pPr indent="0" lvl="0" marL="0" marR="0" rtl="0" algn="r">
              <a:lnSpc>
                <a:spcPct val="100000"/>
              </a:lnSpc>
              <a:spcBef>
                <a:spcPts val="0"/>
              </a:spcBef>
              <a:spcAft>
                <a:spcPts val="0"/>
              </a:spcAft>
              <a:buClr>
                <a:srgbClr val="000000"/>
              </a:buClr>
              <a:buSzPts val="1000"/>
              <a:buFont typeface="Arial"/>
              <a:buNone/>
              <a:defRPr b="0" i="0" sz="1333" u="none" cap="none" strike="noStrike">
                <a:solidFill>
                  <a:schemeClr val="dk2"/>
                </a:solidFill>
                <a:latin typeface="Arial"/>
                <a:ea typeface="Arial"/>
                <a:cs typeface="Arial"/>
                <a:sym typeface="Arial"/>
              </a:defRPr>
            </a:lvl1pPr>
            <a:lvl2pPr indent="0" lvl="1" marL="0" marR="0" rtl="0" algn="r">
              <a:lnSpc>
                <a:spcPct val="100000"/>
              </a:lnSpc>
              <a:spcBef>
                <a:spcPts val="0"/>
              </a:spcBef>
              <a:spcAft>
                <a:spcPts val="0"/>
              </a:spcAft>
              <a:buClr>
                <a:srgbClr val="000000"/>
              </a:buClr>
              <a:buSzPts val="1000"/>
              <a:buFont typeface="Arial"/>
              <a:buNone/>
              <a:defRPr b="0" i="0" sz="1333" u="none" cap="none" strike="noStrike">
                <a:solidFill>
                  <a:schemeClr val="dk2"/>
                </a:solidFill>
                <a:latin typeface="Arial"/>
                <a:ea typeface="Arial"/>
                <a:cs typeface="Arial"/>
                <a:sym typeface="Arial"/>
              </a:defRPr>
            </a:lvl2pPr>
            <a:lvl3pPr indent="0" lvl="2" marL="0" marR="0" rtl="0" algn="r">
              <a:lnSpc>
                <a:spcPct val="100000"/>
              </a:lnSpc>
              <a:spcBef>
                <a:spcPts val="0"/>
              </a:spcBef>
              <a:spcAft>
                <a:spcPts val="0"/>
              </a:spcAft>
              <a:buClr>
                <a:srgbClr val="000000"/>
              </a:buClr>
              <a:buSzPts val="1000"/>
              <a:buFont typeface="Arial"/>
              <a:buNone/>
              <a:defRPr b="0" i="0" sz="1333" u="none" cap="none" strike="noStrike">
                <a:solidFill>
                  <a:schemeClr val="dk2"/>
                </a:solidFill>
                <a:latin typeface="Arial"/>
                <a:ea typeface="Arial"/>
                <a:cs typeface="Arial"/>
                <a:sym typeface="Arial"/>
              </a:defRPr>
            </a:lvl3pPr>
            <a:lvl4pPr indent="0" lvl="3" marL="0" marR="0" rtl="0" algn="r">
              <a:lnSpc>
                <a:spcPct val="100000"/>
              </a:lnSpc>
              <a:spcBef>
                <a:spcPts val="0"/>
              </a:spcBef>
              <a:spcAft>
                <a:spcPts val="0"/>
              </a:spcAft>
              <a:buClr>
                <a:srgbClr val="000000"/>
              </a:buClr>
              <a:buSzPts val="1000"/>
              <a:buFont typeface="Arial"/>
              <a:buNone/>
              <a:defRPr b="0" i="0" sz="1333" u="none" cap="none" strike="noStrike">
                <a:solidFill>
                  <a:schemeClr val="dk2"/>
                </a:solidFill>
                <a:latin typeface="Arial"/>
                <a:ea typeface="Arial"/>
                <a:cs typeface="Arial"/>
                <a:sym typeface="Arial"/>
              </a:defRPr>
            </a:lvl4pPr>
            <a:lvl5pPr indent="0" lvl="4" marL="0" marR="0" rtl="0" algn="r">
              <a:lnSpc>
                <a:spcPct val="100000"/>
              </a:lnSpc>
              <a:spcBef>
                <a:spcPts val="0"/>
              </a:spcBef>
              <a:spcAft>
                <a:spcPts val="0"/>
              </a:spcAft>
              <a:buClr>
                <a:srgbClr val="000000"/>
              </a:buClr>
              <a:buSzPts val="1000"/>
              <a:buFont typeface="Arial"/>
              <a:buNone/>
              <a:defRPr b="0" i="0" sz="1333" u="none" cap="none" strike="noStrike">
                <a:solidFill>
                  <a:schemeClr val="dk2"/>
                </a:solidFill>
                <a:latin typeface="Arial"/>
                <a:ea typeface="Arial"/>
                <a:cs typeface="Arial"/>
                <a:sym typeface="Arial"/>
              </a:defRPr>
            </a:lvl5pPr>
            <a:lvl6pPr indent="0" lvl="5" marL="0" marR="0" rtl="0" algn="r">
              <a:lnSpc>
                <a:spcPct val="100000"/>
              </a:lnSpc>
              <a:spcBef>
                <a:spcPts val="0"/>
              </a:spcBef>
              <a:spcAft>
                <a:spcPts val="0"/>
              </a:spcAft>
              <a:buClr>
                <a:srgbClr val="000000"/>
              </a:buClr>
              <a:buSzPts val="1000"/>
              <a:buFont typeface="Arial"/>
              <a:buNone/>
              <a:defRPr b="0" i="0" sz="1333" u="none" cap="none" strike="noStrike">
                <a:solidFill>
                  <a:schemeClr val="dk2"/>
                </a:solidFill>
                <a:latin typeface="Arial"/>
                <a:ea typeface="Arial"/>
                <a:cs typeface="Arial"/>
                <a:sym typeface="Arial"/>
              </a:defRPr>
            </a:lvl6pPr>
            <a:lvl7pPr indent="0" lvl="6" marL="0" marR="0" rtl="0" algn="r">
              <a:lnSpc>
                <a:spcPct val="100000"/>
              </a:lnSpc>
              <a:spcBef>
                <a:spcPts val="0"/>
              </a:spcBef>
              <a:spcAft>
                <a:spcPts val="0"/>
              </a:spcAft>
              <a:buClr>
                <a:srgbClr val="000000"/>
              </a:buClr>
              <a:buSzPts val="1000"/>
              <a:buFont typeface="Arial"/>
              <a:buNone/>
              <a:defRPr b="0" i="0" sz="1333" u="none" cap="none" strike="noStrike">
                <a:solidFill>
                  <a:schemeClr val="dk2"/>
                </a:solidFill>
                <a:latin typeface="Arial"/>
                <a:ea typeface="Arial"/>
                <a:cs typeface="Arial"/>
                <a:sym typeface="Arial"/>
              </a:defRPr>
            </a:lvl7pPr>
            <a:lvl8pPr indent="0" lvl="7" marL="0" marR="0" rtl="0" algn="r">
              <a:lnSpc>
                <a:spcPct val="100000"/>
              </a:lnSpc>
              <a:spcBef>
                <a:spcPts val="0"/>
              </a:spcBef>
              <a:spcAft>
                <a:spcPts val="0"/>
              </a:spcAft>
              <a:buClr>
                <a:srgbClr val="000000"/>
              </a:buClr>
              <a:buSzPts val="1000"/>
              <a:buFont typeface="Arial"/>
              <a:buNone/>
              <a:defRPr b="0" i="0" sz="1333" u="none" cap="none" strike="noStrike">
                <a:solidFill>
                  <a:schemeClr val="dk2"/>
                </a:solidFill>
                <a:latin typeface="Arial"/>
                <a:ea typeface="Arial"/>
                <a:cs typeface="Arial"/>
                <a:sym typeface="Arial"/>
              </a:defRPr>
            </a:lvl8pPr>
            <a:lvl9pPr indent="0" lvl="8" marL="0" marR="0" rtl="0" algn="r">
              <a:lnSpc>
                <a:spcPct val="100000"/>
              </a:lnSpc>
              <a:spcBef>
                <a:spcPts val="0"/>
              </a:spcBef>
              <a:spcAft>
                <a:spcPts val="0"/>
              </a:spcAft>
              <a:buClr>
                <a:srgbClr val="000000"/>
              </a:buClr>
              <a:buSzPts val="1000"/>
              <a:buFont typeface="Arial"/>
              <a:buNone/>
              <a:defRPr b="0" i="0" sz="1333"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GB"/>
              <a:t>‹#›</a:t>
            </a:fld>
            <a:endParaRPr/>
          </a:p>
        </p:txBody>
      </p:sp>
    </p:spTree>
  </p:cSld>
  <p:clrMap accent1="accent1" accent2="accent2" accent3="accent3" accent4="accent4" accent5="accent5" accent6="accent6" bg1="lt1" bg2="dk2" tx1="dk1" tx2="lt2" folHlink="folHlink" hlink="hlink"/>
  <p:sldLayoutIdLst>
    <p:sldLayoutId id="2147483649" r:id="rId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19" name="Shape 19"/>
        <p:cNvGrpSpPr/>
        <p:nvPr/>
      </p:nvGrpSpPr>
      <p:grpSpPr>
        <a:xfrm>
          <a:off x="0" y="0"/>
          <a:ext cx="0" cy="0"/>
          <a:chOff x="0" y="0"/>
          <a:chExt cx="0" cy="0"/>
        </a:xfrm>
      </p:grpSpPr>
      <p:sp>
        <p:nvSpPr>
          <p:cNvPr id="20" name="Google Shape;20;p25"/>
          <p:cNvSpPr txBox="1"/>
          <p:nvPr>
            <p:ph idx="10" type="dt"/>
          </p:nvPr>
        </p:nvSpPr>
        <p:spPr>
          <a:xfrm>
            <a:off x="9677400" y="6405036"/>
            <a:ext cx="1482051" cy="153888"/>
          </a:xfrm>
          <a:prstGeom prst="rect">
            <a:avLst/>
          </a:prstGeom>
          <a:noFill/>
          <a:ln>
            <a:noFill/>
          </a:ln>
        </p:spPr>
        <p:txBody>
          <a:bodyPr anchorCtr="0" anchor="b" bIns="0" lIns="0" spcFirstLastPara="1" rIns="0" wrap="square" tIns="0">
            <a:spAutoFit/>
          </a:bodyPr>
          <a:lstStyle>
            <a:lvl1pPr lvl="0" marR="0" rtl="0" algn="r">
              <a:lnSpc>
                <a:spcPct val="100000"/>
              </a:lnSpc>
              <a:spcBef>
                <a:spcPts val="0"/>
              </a:spcBef>
              <a:spcAft>
                <a:spcPts val="0"/>
              </a:spcAft>
              <a:buClr>
                <a:srgbClr val="000000"/>
              </a:buClr>
              <a:buSzPts val="1400"/>
              <a:buFont typeface="Arial"/>
              <a:buNone/>
              <a:defRPr b="0" i="0" sz="1000" u="none" cap="none" strike="noStrike">
                <a:solidFill>
                  <a:srgbClr val="7F7F7F"/>
                </a:solidFill>
                <a:latin typeface="Trebuchet MS"/>
                <a:ea typeface="Trebuchet MS"/>
                <a:cs typeface="Trebuchet MS"/>
                <a:sym typeface="Trebuchet MS"/>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Trebuchet MS"/>
                <a:ea typeface="Trebuchet MS"/>
                <a:cs typeface="Trebuchet MS"/>
                <a:sym typeface="Trebuchet MS"/>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Trebuchet MS"/>
                <a:ea typeface="Trebuchet MS"/>
                <a:cs typeface="Trebuchet MS"/>
                <a:sym typeface="Trebuchet MS"/>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Trebuchet MS"/>
                <a:ea typeface="Trebuchet MS"/>
                <a:cs typeface="Trebuchet MS"/>
                <a:sym typeface="Trebuchet MS"/>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Trebuchet MS"/>
                <a:ea typeface="Trebuchet MS"/>
                <a:cs typeface="Trebuchet MS"/>
                <a:sym typeface="Trebuchet MS"/>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Trebuchet MS"/>
                <a:ea typeface="Trebuchet MS"/>
                <a:cs typeface="Trebuchet MS"/>
                <a:sym typeface="Trebuchet MS"/>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Trebuchet MS"/>
                <a:ea typeface="Trebuchet MS"/>
                <a:cs typeface="Trebuchet MS"/>
                <a:sym typeface="Trebuchet MS"/>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Trebuchet MS"/>
                <a:ea typeface="Trebuchet MS"/>
                <a:cs typeface="Trebuchet MS"/>
                <a:sym typeface="Trebuchet MS"/>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Trebuchet MS"/>
                <a:ea typeface="Trebuchet MS"/>
                <a:cs typeface="Trebuchet MS"/>
                <a:sym typeface="Trebuchet MS"/>
              </a:defRPr>
            </a:lvl9pPr>
          </a:lstStyle>
          <a:p/>
        </p:txBody>
      </p:sp>
      <p:sp>
        <p:nvSpPr>
          <p:cNvPr id="21" name="Google Shape;21;p25"/>
          <p:cNvSpPr txBox="1"/>
          <p:nvPr/>
        </p:nvSpPr>
        <p:spPr>
          <a:xfrm>
            <a:off x="11167872" y="6405036"/>
            <a:ext cx="381000" cy="153888"/>
          </a:xfrm>
          <a:prstGeom prst="rect">
            <a:avLst/>
          </a:prstGeom>
          <a:noFill/>
          <a:ln>
            <a:noFill/>
          </a:ln>
        </p:spPr>
        <p:txBody>
          <a:bodyPr anchorCtr="0" anchor="b" bIns="0" lIns="0" spcFirstLastPara="1" rIns="0" wrap="square" tIns="0">
            <a:spAutoFit/>
          </a:bodyPr>
          <a:lstStyle/>
          <a:p>
            <a:pPr indent="0" lvl="0" marL="0" marR="0" rtl="0" algn="r">
              <a:lnSpc>
                <a:spcPct val="100000"/>
              </a:lnSpc>
              <a:spcBef>
                <a:spcPts val="0"/>
              </a:spcBef>
              <a:spcAft>
                <a:spcPts val="0"/>
              </a:spcAft>
              <a:buClr>
                <a:srgbClr val="7F7F7F"/>
              </a:buClr>
              <a:buSzPts val="1000"/>
              <a:buFont typeface="Trebuchet MS"/>
              <a:buNone/>
            </a:pPr>
            <a:fld id="{00000000-1234-1234-1234-123412341234}" type="slidenum">
              <a:rPr b="0" i="0" lang="en-GB" sz="1000" u="none" cap="none" strike="noStrike">
                <a:solidFill>
                  <a:srgbClr val="7F7F7F"/>
                </a:solidFill>
                <a:latin typeface="Trebuchet MS"/>
                <a:ea typeface="Trebuchet MS"/>
                <a:cs typeface="Trebuchet MS"/>
                <a:sym typeface="Trebuchet MS"/>
              </a:rPr>
              <a:t>‹#›</a:t>
            </a:fld>
            <a:endParaRPr b="0" i="0" sz="1000" u="none" cap="none" strike="noStrike">
              <a:solidFill>
                <a:srgbClr val="7F7F7F"/>
              </a:solidFill>
              <a:latin typeface="Trebuchet MS"/>
              <a:ea typeface="Trebuchet MS"/>
              <a:cs typeface="Trebuchet MS"/>
              <a:sym typeface="Trebuchet MS"/>
            </a:endParaRPr>
          </a:p>
        </p:txBody>
      </p:sp>
      <p:sp>
        <p:nvSpPr>
          <p:cNvPr id="22" name="Google Shape;22;p25"/>
          <p:cNvSpPr txBox="1"/>
          <p:nvPr>
            <p:ph type="title"/>
          </p:nvPr>
        </p:nvSpPr>
        <p:spPr>
          <a:xfrm>
            <a:off x="630000" y="622800"/>
            <a:ext cx="10933350" cy="332399"/>
          </a:xfrm>
          <a:prstGeom prst="rect">
            <a:avLst/>
          </a:prstGeom>
          <a:noFill/>
          <a:ln>
            <a:noFill/>
          </a:ln>
        </p:spPr>
        <p:txBody>
          <a:bodyPr anchorCtr="0" anchor="t" bIns="0" lIns="0" spcFirstLastPara="1" rIns="0" wrap="square" tIns="0">
            <a:spAutoFit/>
          </a:bodyPr>
          <a:lstStyle>
            <a:lvl1pPr lvl="0" marR="0" rtl="0" algn="l">
              <a:lnSpc>
                <a:spcPct val="90000"/>
              </a:lnSpc>
              <a:spcBef>
                <a:spcPts val="0"/>
              </a:spcBef>
              <a:spcAft>
                <a:spcPts val="0"/>
              </a:spcAft>
              <a:buClr>
                <a:schemeClr val="dk2"/>
              </a:buClr>
              <a:buSzPts val="2400"/>
              <a:buFont typeface="Trebuchet MS"/>
              <a:buNone/>
              <a:defRPr b="0" i="0" sz="2400" u="none" cap="none" strike="noStrike">
                <a:solidFill>
                  <a:schemeClr val="dk2"/>
                </a:solidFill>
                <a:latin typeface="Trebuchet MS"/>
                <a:ea typeface="Trebuchet MS"/>
                <a:cs typeface="Trebuchet MS"/>
                <a:sym typeface="Trebuchet MS"/>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23" name="Google Shape;23;p25"/>
          <p:cNvSpPr txBox="1"/>
          <p:nvPr>
            <p:ph idx="1" type="body"/>
          </p:nvPr>
        </p:nvSpPr>
        <p:spPr>
          <a:xfrm>
            <a:off x="630000" y="1825625"/>
            <a:ext cx="10933350" cy="4351338"/>
          </a:xfrm>
          <a:prstGeom prst="rect">
            <a:avLst/>
          </a:prstGeom>
          <a:noFill/>
          <a:ln>
            <a:noFill/>
          </a:ln>
        </p:spPr>
        <p:txBody>
          <a:bodyPr anchorCtr="0" anchor="t" bIns="0" lIns="0" spcFirstLastPara="1" rIns="0" wrap="square" tIns="0">
            <a:noAutofit/>
          </a:bodyPr>
          <a:lstStyle>
            <a:lvl1pPr indent="-304800" lvl="0" marL="457200" marR="0" rtl="0" algn="l">
              <a:lnSpc>
                <a:spcPct val="110000"/>
              </a:lnSpc>
              <a:spcBef>
                <a:spcPts val="600"/>
              </a:spcBef>
              <a:spcAft>
                <a:spcPts val="0"/>
              </a:spcAft>
              <a:buClr>
                <a:schemeClr val="dk1"/>
              </a:buClr>
              <a:buSzPts val="1200"/>
              <a:buFont typeface="Arial"/>
              <a:buChar char="​"/>
              <a:defRPr b="0" i="0" sz="1200" u="none" cap="none" strike="noStrike">
                <a:solidFill>
                  <a:schemeClr val="dk1"/>
                </a:solidFill>
                <a:latin typeface="Trebuchet MS"/>
                <a:ea typeface="Trebuchet MS"/>
                <a:cs typeface="Trebuchet MS"/>
                <a:sym typeface="Trebuchet MS"/>
              </a:defRPr>
            </a:lvl1pPr>
            <a:lvl2pPr indent="-304800" lvl="1" marL="914400" marR="0" rtl="0" algn="l">
              <a:lnSpc>
                <a:spcPct val="90000"/>
              </a:lnSpc>
              <a:spcBef>
                <a:spcPts val="300"/>
              </a:spcBef>
              <a:spcAft>
                <a:spcPts val="0"/>
              </a:spcAft>
              <a:buClr>
                <a:schemeClr val="dk2"/>
              </a:buClr>
              <a:buSzPts val="1200"/>
              <a:buFont typeface="Arial"/>
              <a:buChar char="•"/>
              <a:defRPr b="0" i="0" sz="1200" u="none" cap="none" strike="noStrike">
                <a:solidFill>
                  <a:schemeClr val="dk1"/>
                </a:solidFill>
                <a:latin typeface="Trebuchet MS"/>
                <a:ea typeface="Trebuchet MS"/>
                <a:cs typeface="Trebuchet MS"/>
                <a:sym typeface="Trebuchet MS"/>
              </a:defRPr>
            </a:lvl2pPr>
            <a:lvl3pPr indent="-304800" lvl="2" marL="1371600" marR="0" rtl="0" algn="l">
              <a:lnSpc>
                <a:spcPct val="90000"/>
              </a:lnSpc>
              <a:spcBef>
                <a:spcPts val="300"/>
              </a:spcBef>
              <a:spcAft>
                <a:spcPts val="0"/>
              </a:spcAft>
              <a:buClr>
                <a:schemeClr val="dk2"/>
              </a:buClr>
              <a:buSzPts val="1200"/>
              <a:buFont typeface="Trebuchet MS"/>
              <a:buChar char="–"/>
              <a:defRPr b="0" i="0" sz="1200" u="none" cap="none" strike="noStrike">
                <a:solidFill>
                  <a:schemeClr val="dk1"/>
                </a:solidFill>
                <a:latin typeface="Trebuchet MS"/>
                <a:ea typeface="Trebuchet MS"/>
                <a:cs typeface="Trebuchet MS"/>
                <a:sym typeface="Trebuchet MS"/>
              </a:defRPr>
            </a:lvl3pPr>
            <a:lvl4pPr indent="-330200" lvl="3" marL="1828800" marR="0" rtl="0" algn="l">
              <a:lnSpc>
                <a:spcPct val="110000"/>
              </a:lnSpc>
              <a:spcBef>
                <a:spcPts val="300"/>
              </a:spcBef>
              <a:spcAft>
                <a:spcPts val="0"/>
              </a:spcAft>
              <a:buClr>
                <a:schemeClr val="dk2"/>
              </a:buClr>
              <a:buSzPts val="1600"/>
              <a:buFont typeface="Arial"/>
              <a:buChar char="​"/>
              <a:defRPr b="0" i="0" sz="1600" u="none" cap="none" strike="noStrike">
                <a:solidFill>
                  <a:schemeClr val="dk2"/>
                </a:solidFill>
                <a:latin typeface="Trebuchet MS"/>
                <a:ea typeface="Trebuchet MS"/>
                <a:cs typeface="Trebuchet MS"/>
                <a:sym typeface="Trebuchet MS"/>
              </a:defRPr>
            </a:lvl4pPr>
            <a:lvl5pPr indent="-330200" lvl="4" marL="2286000" marR="0" rtl="0" algn="l">
              <a:lnSpc>
                <a:spcPct val="100000"/>
              </a:lnSpc>
              <a:spcBef>
                <a:spcPts val="300"/>
              </a:spcBef>
              <a:spcAft>
                <a:spcPts val="0"/>
              </a:spcAft>
              <a:buClr>
                <a:schemeClr val="dk1"/>
              </a:buClr>
              <a:buSzPts val="1600"/>
              <a:buFont typeface="Arial"/>
              <a:buChar char="​"/>
              <a:defRPr b="1" i="0" sz="1600" u="none" cap="none" strike="noStrike">
                <a:solidFill>
                  <a:schemeClr val="dk1"/>
                </a:solidFill>
                <a:latin typeface="Trebuchet MS"/>
                <a:ea typeface="Trebuchet MS"/>
                <a:cs typeface="Trebuchet MS"/>
                <a:sym typeface="Trebuchet MS"/>
              </a:defRPr>
            </a:lvl5pPr>
            <a:lvl6pPr indent="-330200" lvl="5" marL="2743200" marR="0" rtl="0" algn="l">
              <a:lnSpc>
                <a:spcPct val="90000"/>
              </a:lnSpc>
              <a:spcBef>
                <a:spcPts val="300"/>
              </a:spcBef>
              <a:spcAft>
                <a:spcPts val="0"/>
              </a:spcAft>
              <a:buClr>
                <a:schemeClr val="dk2"/>
              </a:buClr>
              <a:buSzPts val="1600"/>
              <a:buFont typeface="Arial"/>
              <a:buChar char="•"/>
              <a:defRPr b="0" i="0" sz="1600" u="none" cap="none" strike="noStrike">
                <a:solidFill>
                  <a:schemeClr val="dk1"/>
                </a:solidFill>
                <a:latin typeface="Trebuchet MS"/>
                <a:ea typeface="Trebuchet MS"/>
                <a:cs typeface="Trebuchet MS"/>
                <a:sym typeface="Trebuchet MS"/>
              </a:defRPr>
            </a:lvl6pPr>
            <a:lvl7pPr indent="-508000" lvl="6" marL="3200400" marR="0" rtl="0" algn="l">
              <a:lnSpc>
                <a:spcPct val="90000"/>
              </a:lnSpc>
              <a:spcBef>
                <a:spcPts val="900"/>
              </a:spcBef>
              <a:spcAft>
                <a:spcPts val="0"/>
              </a:spcAft>
              <a:buClr>
                <a:schemeClr val="dk1"/>
              </a:buClr>
              <a:buSzPts val="4400"/>
              <a:buFont typeface="Arial"/>
              <a:buChar char="​"/>
              <a:defRPr b="0" i="0" sz="4400" u="none" cap="none" strike="noStrike">
                <a:solidFill>
                  <a:schemeClr val="dk1"/>
                </a:solidFill>
                <a:latin typeface="Trebuchet MS"/>
                <a:ea typeface="Trebuchet MS"/>
                <a:cs typeface="Trebuchet MS"/>
                <a:sym typeface="Trebuchet MS"/>
              </a:defRPr>
            </a:lvl7pPr>
            <a:lvl8pPr indent="-571500" lvl="7" marL="3657600" marR="0" rtl="0" algn="l">
              <a:lnSpc>
                <a:spcPct val="90000"/>
              </a:lnSpc>
              <a:spcBef>
                <a:spcPts val="900"/>
              </a:spcBef>
              <a:spcAft>
                <a:spcPts val="0"/>
              </a:spcAft>
              <a:buClr>
                <a:schemeClr val="dk2"/>
              </a:buClr>
              <a:buSzPts val="5400"/>
              <a:buFont typeface="Arial"/>
              <a:buChar char="​"/>
              <a:defRPr b="0" i="0" sz="5400" u="none" cap="none" strike="noStrike">
                <a:solidFill>
                  <a:schemeClr val="dk2"/>
                </a:solidFill>
                <a:latin typeface="Trebuchet MS"/>
                <a:ea typeface="Trebuchet MS"/>
                <a:cs typeface="Trebuchet MS"/>
                <a:sym typeface="Trebuchet MS"/>
              </a:defRPr>
            </a:lvl8pPr>
            <a:lvl9pPr indent="-381000" lvl="8" marL="4114800" marR="0" rtl="0" algn="l">
              <a:lnSpc>
                <a:spcPct val="100000"/>
              </a:lnSpc>
              <a:spcBef>
                <a:spcPts val="0"/>
              </a:spcBef>
              <a:spcAft>
                <a:spcPts val="900"/>
              </a:spcAft>
              <a:buClr>
                <a:schemeClr val="dk2"/>
              </a:buClr>
              <a:buSzPts val="2400"/>
              <a:buFont typeface="Arial"/>
              <a:buChar char="​"/>
              <a:defRPr b="0" i="0" sz="2400" u="none" cap="none" strike="noStrike">
                <a:solidFill>
                  <a:schemeClr val="dk2"/>
                </a:solidFill>
                <a:latin typeface="Trebuchet MS"/>
                <a:ea typeface="Trebuchet MS"/>
                <a:cs typeface="Trebuchet MS"/>
                <a:sym typeface="Trebuchet MS"/>
              </a:defRPr>
            </a:lvl9pPr>
          </a:lstStyle>
          <a:p/>
        </p:txBody>
      </p:sp>
      <p:sp>
        <p:nvSpPr>
          <p:cNvPr id="24" name="Google Shape;24;p25"/>
          <p:cNvSpPr txBox="1"/>
          <p:nvPr/>
        </p:nvSpPr>
        <p:spPr>
          <a:xfrm>
            <a:off x="0" y="6705600"/>
            <a:ext cx="488950" cy="152400"/>
          </a:xfrm>
          <a:prstGeom prst="rect">
            <a:avLst/>
          </a:prstGeom>
          <a:noFill/>
          <a:ln>
            <a:noFill/>
          </a:ln>
        </p:spPr>
        <p:txBody>
          <a:bodyPr anchorCtr="0" anchor="t" bIns="0" lIns="0" spcFirstLastPara="1" rIns="0" wrap="square" tIns="0">
            <a:spAutoFit/>
          </a:bodyPr>
          <a:lstStyle/>
          <a:p>
            <a:pPr indent="0" lvl="0" marL="0" marR="0" rtl="0" algn="l">
              <a:spcBef>
                <a:spcPts val="0"/>
              </a:spcBef>
              <a:spcAft>
                <a:spcPts val="0"/>
              </a:spcAft>
              <a:buNone/>
            </a:pPr>
            <a:r>
              <a:rPr lang="en-GB" sz="1000">
                <a:solidFill>
                  <a:srgbClr val="000000"/>
                </a:solidFill>
                <a:latin typeface="Calibri"/>
                <a:ea typeface="Calibri"/>
                <a:cs typeface="Calibri"/>
                <a:sym typeface="Calibri"/>
              </a:rPr>
              <a:t>OFFICIAL</a:t>
            </a:r>
            <a:endParaRPr/>
          </a:p>
        </p:txBody>
      </p:sp>
      <p:sp>
        <p:nvSpPr>
          <p:cNvPr id="25" name="Google Shape;25;p25"/>
          <p:cNvSpPr txBox="1"/>
          <p:nvPr/>
        </p:nvSpPr>
        <p:spPr>
          <a:xfrm>
            <a:off x="0" y="0"/>
            <a:ext cx="488950" cy="152400"/>
          </a:xfrm>
          <a:prstGeom prst="rect">
            <a:avLst/>
          </a:prstGeom>
          <a:noFill/>
          <a:ln>
            <a:noFill/>
          </a:ln>
        </p:spPr>
        <p:txBody>
          <a:bodyPr anchorCtr="0" anchor="t" bIns="0" lIns="0" spcFirstLastPara="1" rIns="0" wrap="square" tIns="0">
            <a:spAutoFit/>
          </a:bodyPr>
          <a:lstStyle/>
          <a:p>
            <a:pPr indent="0" lvl="0" marL="0" marR="0" rtl="0" algn="l">
              <a:spcBef>
                <a:spcPts val="0"/>
              </a:spcBef>
              <a:spcAft>
                <a:spcPts val="0"/>
              </a:spcAft>
              <a:buNone/>
            </a:pPr>
            <a:r>
              <a:rPr lang="en-GB" sz="1000">
                <a:solidFill>
                  <a:srgbClr val="000000"/>
                </a:solidFill>
                <a:latin typeface="Calibri"/>
                <a:ea typeface="Calibri"/>
                <a:cs typeface="Calibri"/>
                <a:sym typeface="Calibri"/>
              </a:rPr>
              <a:t>OFFICIAL</a:t>
            </a:r>
            <a:endParaRPr/>
          </a:p>
        </p:txBody>
      </p:sp>
    </p:spTree>
  </p:cSld>
  <p:clrMap accent1="accent1" accent2="accent2" accent3="accent3" accent4="accent4" accent5="accent5" accent6="accent6" bg1="lt1" bg2="dk2" tx1="dk1" tx2="lt2" folHlink="folHlink" hlink="hlink"/>
  <p:sldLayoutIdLst>
    <p:sldLayoutId id="2147483651" r:id="rId1"/>
    <p:sldLayoutId id="2147483652" r:id="rId2"/>
    <p:sldLayoutId id="2147483653" r:id="rId3"/>
  </p:sldLayoutIdLst>
  <mc:AlternateContent>
    <mc:Choice Requires="p14">
      <p:transition p14:dur="250">
        <p:fade/>
      </p:transition>
    </mc:Choice>
    <mc:Fallback>
      <p:transition>
        <p:fade/>
      </p:transition>
    </mc:Fallback>
  </mc:AlternateConten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extLst>
    <p:ext uri="{27BBF7A9-308A-43DC-89C8-2F10F3537804}">
      <p15:sldGuideLst>
        <p15:guide id="1" orient="horz" pos="1311">
          <p15:clr>
            <a:srgbClr val="F26B43"/>
          </p15:clr>
        </p15:guide>
        <p15:guide id="2" pos="396">
          <p15:clr>
            <a:srgbClr val="F26B43"/>
          </p15:clr>
        </p15:guide>
        <p15:guide id="3" pos="7284">
          <p15:clr>
            <a:srgbClr val="F26B43"/>
          </p15:clr>
        </p15:guide>
        <p15:guide id="4" orient="horz" pos="3881">
          <p15:clr>
            <a:srgbClr val="F26B43"/>
          </p15:clr>
        </p15:guide>
      </p15:sldGuideLst>
    </p:ext>
  </p:extLst>
</p:sldMaster>
</file>

<file path=ppt/slideMasters/slideMaster3.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45" name="Shape 45"/>
        <p:cNvGrpSpPr/>
        <p:nvPr/>
      </p:nvGrpSpPr>
      <p:grpSpPr>
        <a:xfrm>
          <a:off x="0" y="0"/>
          <a:ext cx="0" cy="0"/>
          <a:chOff x="0" y="0"/>
          <a:chExt cx="0" cy="0"/>
        </a:xfrm>
      </p:grpSpPr>
      <p:sp>
        <p:nvSpPr>
          <p:cNvPr id="46" name="Google Shape;46;p29"/>
          <p:cNvSpPr txBox="1"/>
          <p:nvPr>
            <p:ph type="title"/>
          </p:nvPr>
        </p:nvSpPr>
        <p:spPr>
          <a:xfrm>
            <a:off x="415600" y="593367"/>
            <a:ext cx="11360800" cy="763600"/>
          </a:xfrm>
          <a:prstGeom prst="rect">
            <a:avLst/>
          </a:prstGeom>
          <a:noFill/>
          <a:ln>
            <a:noFill/>
          </a:ln>
        </p:spPr>
        <p:txBody>
          <a:bodyPr anchorCtr="0" anchor="t" bIns="91425" lIns="91425" spcFirstLastPara="1" rIns="91425" wrap="square" tIns="91425">
            <a:noAutofit/>
          </a:bodyPr>
          <a:lstStyle>
            <a:lvl1pPr lvl="0"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1pPr>
            <a:lvl2pPr lvl="1"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2pPr>
            <a:lvl3pPr lvl="2"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3pPr>
            <a:lvl4pPr lvl="3"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4pPr>
            <a:lvl5pPr lvl="4"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5pPr>
            <a:lvl6pPr lvl="5"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6pPr>
            <a:lvl7pPr lvl="6"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7pPr>
            <a:lvl8pPr lvl="7"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8pPr>
            <a:lvl9pPr lvl="8"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9pPr>
          </a:lstStyle>
          <a:p/>
        </p:txBody>
      </p:sp>
      <p:sp>
        <p:nvSpPr>
          <p:cNvPr id="47" name="Google Shape;47;p29"/>
          <p:cNvSpPr txBox="1"/>
          <p:nvPr>
            <p:ph idx="1" type="body"/>
          </p:nvPr>
        </p:nvSpPr>
        <p:spPr>
          <a:xfrm>
            <a:off x="415600" y="1536633"/>
            <a:ext cx="11360800" cy="4555200"/>
          </a:xfrm>
          <a:prstGeom prst="rect">
            <a:avLst/>
          </a:prstGeom>
          <a:noFill/>
          <a:ln>
            <a:noFill/>
          </a:ln>
        </p:spPr>
        <p:txBody>
          <a:bodyPr anchorCtr="0" anchor="t" bIns="91425" lIns="91425" spcFirstLastPara="1" rIns="91425" wrap="square" tIns="91425">
            <a:noAutofit/>
          </a:bodyPr>
          <a:lstStyle>
            <a:lvl1pPr indent="-342900" lvl="0" marL="457200" marR="0" rtl="0" algn="l">
              <a:lnSpc>
                <a:spcPct val="115000"/>
              </a:lnSpc>
              <a:spcBef>
                <a:spcPts val="0"/>
              </a:spcBef>
              <a:spcAft>
                <a:spcPts val="0"/>
              </a:spcAft>
              <a:buClr>
                <a:schemeClr val="dk2"/>
              </a:buClr>
              <a:buSzPts val="1800"/>
              <a:buFont typeface="Arial"/>
              <a:buChar char="●"/>
              <a:defRPr b="0" i="0" sz="1800" u="none" cap="none" strike="noStrike">
                <a:solidFill>
                  <a:schemeClr val="dk2"/>
                </a:solidFill>
                <a:latin typeface="Arial"/>
                <a:ea typeface="Arial"/>
                <a:cs typeface="Arial"/>
                <a:sym typeface="Arial"/>
              </a:defRPr>
            </a:lvl1pPr>
            <a:lvl2pPr indent="-317500" lvl="1" marL="914400" marR="0" rtl="0" algn="l">
              <a:lnSpc>
                <a:spcPct val="115000"/>
              </a:lnSpc>
              <a:spcBef>
                <a:spcPts val="160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2pPr>
            <a:lvl3pPr indent="-317500" lvl="2" marL="1371600" marR="0" rtl="0" algn="l">
              <a:lnSpc>
                <a:spcPct val="115000"/>
              </a:lnSpc>
              <a:spcBef>
                <a:spcPts val="160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3pPr>
            <a:lvl4pPr indent="-317500" lvl="3" marL="1828800" marR="0" rtl="0" algn="l">
              <a:lnSpc>
                <a:spcPct val="115000"/>
              </a:lnSpc>
              <a:spcBef>
                <a:spcPts val="160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4pPr>
            <a:lvl5pPr indent="-317500" lvl="4" marL="2286000" marR="0" rtl="0" algn="l">
              <a:lnSpc>
                <a:spcPct val="115000"/>
              </a:lnSpc>
              <a:spcBef>
                <a:spcPts val="160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5pPr>
            <a:lvl6pPr indent="-317500" lvl="5" marL="2743200" marR="0" rtl="0" algn="l">
              <a:lnSpc>
                <a:spcPct val="115000"/>
              </a:lnSpc>
              <a:spcBef>
                <a:spcPts val="160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6pPr>
            <a:lvl7pPr indent="-317500" lvl="6" marL="3200400" marR="0" rtl="0" algn="l">
              <a:lnSpc>
                <a:spcPct val="115000"/>
              </a:lnSpc>
              <a:spcBef>
                <a:spcPts val="160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7pPr>
            <a:lvl8pPr indent="-317500" lvl="7" marL="3657600" marR="0" rtl="0" algn="l">
              <a:lnSpc>
                <a:spcPct val="115000"/>
              </a:lnSpc>
              <a:spcBef>
                <a:spcPts val="160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8pPr>
            <a:lvl9pPr indent="-317500" lvl="8" marL="4114800" marR="0" rtl="0" algn="l">
              <a:lnSpc>
                <a:spcPct val="115000"/>
              </a:lnSpc>
              <a:spcBef>
                <a:spcPts val="1600"/>
              </a:spcBef>
              <a:spcAft>
                <a:spcPts val="1600"/>
              </a:spcAft>
              <a:buClr>
                <a:schemeClr val="dk2"/>
              </a:buClr>
              <a:buSzPts val="1400"/>
              <a:buFont typeface="Arial"/>
              <a:buChar char="■"/>
              <a:defRPr b="0" i="0" sz="1400" u="none" cap="none" strike="noStrike">
                <a:solidFill>
                  <a:schemeClr val="dk2"/>
                </a:solidFill>
                <a:latin typeface="Arial"/>
                <a:ea typeface="Arial"/>
                <a:cs typeface="Arial"/>
                <a:sym typeface="Arial"/>
              </a:defRPr>
            </a:lvl9pPr>
          </a:lstStyle>
          <a:p/>
        </p:txBody>
      </p:sp>
      <p:sp>
        <p:nvSpPr>
          <p:cNvPr id="48" name="Google Shape;48;p29"/>
          <p:cNvSpPr txBox="1"/>
          <p:nvPr>
            <p:ph idx="12" type="sldNum"/>
          </p:nvPr>
        </p:nvSpPr>
        <p:spPr>
          <a:xfrm>
            <a:off x="11296611" y="6217623"/>
            <a:ext cx="731600" cy="524800"/>
          </a:xfrm>
          <a:prstGeom prst="rect">
            <a:avLst/>
          </a:prstGeom>
          <a:noFill/>
          <a:ln>
            <a:noFill/>
          </a:ln>
        </p:spPr>
        <p:txBody>
          <a:bodyPr anchorCtr="0" anchor="ctr" bIns="91425" lIns="91425" spcFirstLastPara="1" rIns="91425" wrap="square" tIns="91425">
            <a:noAutofit/>
          </a:bodyPr>
          <a:lstStyle>
            <a:lvl1pPr indent="0" lvl="0" marL="0" marR="0" rtl="0" algn="r">
              <a:lnSpc>
                <a:spcPct val="100000"/>
              </a:lnSpc>
              <a:spcBef>
                <a:spcPts val="0"/>
              </a:spcBef>
              <a:spcAft>
                <a:spcPts val="0"/>
              </a:spcAft>
              <a:buClr>
                <a:srgbClr val="000000"/>
              </a:buClr>
              <a:buSzPts val="1000"/>
              <a:buFont typeface="Arial"/>
              <a:buNone/>
              <a:defRPr b="0" i="0" sz="1333" u="none" cap="none" strike="noStrike">
                <a:solidFill>
                  <a:schemeClr val="dk2"/>
                </a:solidFill>
                <a:latin typeface="Arial"/>
                <a:ea typeface="Arial"/>
                <a:cs typeface="Arial"/>
                <a:sym typeface="Arial"/>
              </a:defRPr>
            </a:lvl1pPr>
            <a:lvl2pPr indent="0" lvl="1" marL="0" marR="0" rtl="0" algn="r">
              <a:lnSpc>
                <a:spcPct val="100000"/>
              </a:lnSpc>
              <a:spcBef>
                <a:spcPts val="0"/>
              </a:spcBef>
              <a:spcAft>
                <a:spcPts val="0"/>
              </a:spcAft>
              <a:buClr>
                <a:srgbClr val="000000"/>
              </a:buClr>
              <a:buSzPts val="1000"/>
              <a:buFont typeface="Arial"/>
              <a:buNone/>
              <a:defRPr b="0" i="0" sz="1333" u="none" cap="none" strike="noStrike">
                <a:solidFill>
                  <a:schemeClr val="dk2"/>
                </a:solidFill>
                <a:latin typeface="Arial"/>
                <a:ea typeface="Arial"/>
                <a:cs typeface="Arial"/>
                <a:sym typeface="Arial"/>
              </a:defRPr>
            </a:lvl2pPr>
            <a:lvl3pPr indent="0" lvl="2" marL="0" marR="0" rtl="0" algn="r">
              <a:lnSpc>
                <a:spcPct val="100000"/>
              </a:lnSpc>
              <a:spcBef>
                <a:spcPts val="0"/>
              </a:spcBef>
              <a:spcAft>
                <a:spcPts val="0"/>
              </a:spcAft>
              <a:buClr>
                <a:srgbClr val="000000"/>
              </a:buClr>
              <a:buSzPts val="1000"/>
              <a:buFont typeface="Arial"/>
              <a:buNone/>
              <a:defRPr b="0" i="0" sz="1333" u="none" cap="none" strike="noStrike">
                <a:solidFill>
                  <a:schemeClr val="dk2"/>
                </a:solidFill>
                <a:latin typeface="Arial"/>
                <a:ea typeface="Arial"/>
                <a:cs typeface="Arial"/>
                <a:sym typeface="Arial"/>
              </a:defRPr>
            </a:lvl3pPr>
            <a:lvl4pPr indent="0" lvl="3" marL="0" marR="0" rtl="0" algn="r">
              <a:lnSpc>
                <a:spcPct val="100000"/>
              </a:lnSpc>
              <a:spcBef>
                <a:spcPts val="0"/>
              </a:spcBef>
              <a:spcAft>
                <a:spcPts val="0"/>
              </a:spcAft>
              <a:buClr>
                <a:srgbClr val="000000"/>
              </a:buClr>
              <a:buSzPts val="1000"/>
              <a:buFont typeface="Arial"/>
              <a:buNone/>
              <a:defRPr b="0" i="0" sz="1333" u="none" cap="none" strike="noStrike">
                <a:solidFill>
                  <a:schemeClr val="dk2"/>
                </a:solidFill>
                <a:latin typeface="Arial"/>
                <a:ea typeface="Arial"/>
                <a:cs typeface="Arial"/>
                <a:sym typeface="Arial"/>
              </a:defRPr>
            </a:lvl4pPr>
            <a:lvl5pPr indent="0" lvl="4" marL="0" marR="0" rtl="0" algn="r">
              <a:lnSpc>
                <a:spcPct val="100000"/>
              </a:lnSpc>
              <a:spcBef>
                <a:spcPts val="0"/>
              </a:spcBef>
              <a:spcAft>
                <a:spcPts val="0"/>
              </a:spcAft>
              <a:buClr>
                <a:srgbClr val="000000"/>
              </a:buClr>
              <a:buSzPts val="1000"/>
              <a:buFont typeface="Arial"/>
              <a:buNone/>
              <a:defRPr b="0" i="0" sz="1333" u="none" cap="none" strike="noStrike">
                <a:solidFill>
                  <a:schemeClr val="dk2"/>
                </a:solidFill>
                <a:latin typeface="Arial"/>
                <a:ea typeface="Arial"/>
                <a:cs typeface="Arial"/>
                <a:sym typeface="Arial"/>
              </a:defRPr>
            </a:lvl5pPr>
            <a:lvl6pPr indent="0" lvl="5" marL="0" marR="0" rtl="0" algn="r">
              <a:lnSpc>
                <a:spcPct val="100000"/>
              </a:lnSpc>
              <a:spcBef>
                <a:spcPts val="0"/>
              </a:spcBef>
              <a:spcAft>
                <a:spcPts val="0"/>
              </a:spcAft>
              <a:buClr>
                <a:srgbClr val="000000"/>
              </a:buClr>
              <a:buSzPts val="1000"/>
              <a:buFont typeface="Arial"/>
              <a:buNone/>
              <a:defRPr b="0" i="0" sz="1333" u="none" cap="none" strike="noStrike">
                <a:solidFill>
                  <a:schemeClr val="dk2"/>
                </a:solidFill>
                <a:latin typeface="Arial"/>
                <a:ea typeface="Arial"/>
                <a:cs typeface="Arial"/>
                <a:sym typeface="Arial"/>
              </a:defRPr>
            </a:lvl6pPr>
            <a:lvl7pPr indent="0" lvl="6" marL="0" marR="0" rtl="0" algn="r">
              <a:lnSpc>
                <a:spcPct val="100000"/>
              </a:lnSpc>
              <a:spcBef>
                <a:spcPts val="0"/>
              </a:spcBef>
              <a:spcAft>
                <a:spcPts val="0"/>
              </a:spcAft>
              <a:buClr>
                <a:srgbClr val="000000"/>
              </a:buClr>
              <a:buSzPts val="1000"/>
              <a:buFont typeface="Arial"/>
              <a:buNone/>
              <a:defRPr b="0" i="0" sz="1333" u="none" cap="none" strike="noStrike">
                <a:solidFill>
                  <a:schemeClr val="dk2"/>
                </a:solidFill>
                <a:latin typeface="Arial"/>
                <a:ea typeface="Arial"/>
                <a:cs typeface="Arial"/>
                <a:sym typeface="Arial"/>
              </a:defRPr>
            </a:lvl7pPr>
            <a:lvl8pPr indent="0" lvl="7" marL="0" marR="0" rtl="0" algn="r">
              <a:lnSpc>
                <a:spcPct val="100000"/>
              </a:lnSpc>
              <a:spcBef>
                <a:spcPts val="0"/>
              </a:spcBef>
              <a:spcAft>
                <a:spcPts val="0"/>
              </a:spcAft>
              <a:buClr>
                <a:srgbClr val="000000"/>
              </a:buClr>
              <a:buSzPts val="1000"/>
              <a:buFont typeface="Arial"/>
              <a:buNone/>
              <a:defRPr b="0" i="0" sz="1333" u="none" cap="none" strike="noStrike">
                <a:solidFill>
                  <a:schemeClr val="dk2"/>
                </a:solidFill>
                <a:latin typeface="Arial"/>
                <a:ea typeface="Arial"/>
                <a:cs typeface="Arial"/>
                <a:sym typeface="Arial"/>
              </a:defRPr>
            </a:lvl8pPr>
            <a:lvl9pPr indent="0" lvl="8" marL="0" marR="0" rtl="0" algn="r">
              <a:lnSpc>
                <a:spcPct val="100000"/>
              </a:lnSpc>
              <a:spcBef>
                <a:spcPts val="0"/>
              </a:spcBef>
              <a:spcAft>
                <a:spcPts val="0"/>
              </a:spcAft>
              <a:buClr>
                <a:srgbClr val="000000"/>
              </a:buClr>
              <a:buSzPts val="1000"/>
              <a:buFont typeface="Arial"/>
              <a:buNone/>
              <a:defRPr b="0" i="0" sz="1333"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GB"/>
              <a:t>‹#›</a:t>
            </a:fld>
            <a:endParaRPr/>
          </a:p>
        </p:txBody>
      </p:sp>
    </p:spTree>
  </p:cSld>
  <p:clrMap accent1="accent1" accent2="accent2" accent3="accent3" accent4="accent4" accent5="accent5" accent6="accent6" bg1="lt1" bg2="dk2" tx1="dk1" tx2="lt2" folHlink="folHlink" hlink="hlink"/>
  <p:sldLayoutIdLst>
    <p:sldLayoutId id="2147483655" r:id="rId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6.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0.xml"/><Relationship Id="rId3" Type="http://schemas.openxmlformats.org/officeDocument/2006/relationships/hyperlink" Target="https://www.nationalgrideso.com/research-and-publications/markets-roadmap" TargetMode="External"/><Relationship Id="rId4" Type="http://schemas.openxmlformats.org/officeDocument/2006/relationships/hyperlink" Target="https://www.nationalgrideso.com/research-and-publications/system-operability-framework-sof" TargetMode="External"/><Relationship Id="rId11" Type="http://schemas.openxmlformats.org/officeDocument/2006/relationships/hyperlink" Target="https://www.nationalgrideso.com/news/demand-flexibility-service-delivers-electricity-power-10-million-households" TargetMode="External"/><Relationship Id="rId10" Type="http://schemas.openxmlformats.org/officeDocument/2006/relationships/hyperlink" Target="https://www.nationalgrideso.com/future-energy/projects/stability-market-design" TargetMode="External"/><Relationship Id="rId9" Type="http://schemas.openxmlformats.org/officeDocument/2006/relationships/hyperlink" Target="https://www.nationalgrideso.com/industry-information/balancing-services/pathfinders/noa-stability-pathfinder" TargetMode="External"/><Relationship Id="rId5" Type="http://schemas.openxmlformats.org/officeDocument/2006/relationships/hyperlink" Target="https://www.nationalgrideso.com/industry-information/balancing-services/frequency-response-services/new-dynamic-services-dcdmdr" TargetMode="External"/><Relationship Id="rId6" Type="http://schemas.openxmlformats.org/officeDocument/2006/relationships/hyperlink" Target="https://www.nationalgrideso.com/industry-information/balancing-services/pathfinders/noa-constraint-management-pathfinder" TargetMode="External"/><Relationship Id="rId7" Type="http://schemas.openxmlformats.org/officeDocument/2006/relationships/hyperlink" Target="https://www.nationalgrideso.com/industry-information/balancing-services/pathfinders/noa-voltage-pathfinder" TargetMode="External"/><Relationship Id="rId8" Type="http://schemas.openxmlformats.org/officeDocument/2006/relationships/hyperlink" Target="https://www.nationalgrideso.com/industry-information/balancing-services/reactive-power-services/future-reactive-power" TargetMode="Externa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1.xml"/><Relationship Id="rId3" Type="http://schemas.openxmlformats.org/officeDocument/2006/relationships/image" Target="../media/image1.jpg"/><Relationship Id="rId4" Type="http://schemas.openxmlformats.org/officeDocument/2006/relationships/image" Target="../media/image2.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2.xml"/><Relationship Id="rId3" Type="http://schemas.openxmlformats.org/officeDocument/2006/relationships/image" Target="../media/image4.jp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7" name="Shape 57"/>
        <p:cNvGrpSpPr/>
        <p:nvPr/>
      </p:nvGrpSpPr>
      <p:grpSpPr>
        <a:xfrm>
          <a:off x="0" y="0"/>
          <a:ext cx="0" cy="0"/>
          <a:chOff x="0" y="0"/>
          <a:chExt cx="0" cy="0"/>
        </a:xfrm>
      </p:grpSpPr>
      <p:sp>
        <p:nvSpPr>
          <p:cNvPr id="58" name="Google Shape;58;p1"/>
          <p:cNvSpPr txBox="1"/>
          <p:nvPr>
            <p:ph type="ctrTitle"/>
          </p:nvPr>
        </p:nvSpPr>
        <p:spPr>
          <a:xfrm>
            <a:off x="651352" y="4088883"/>
            <a:ext cx="7892284" cy="1948751"/>
          </a:xfrm>
          <a:prstGeom prst="rect">
            <a:avLst/>
          </a:prstGeom>
          <a:noFill/>
          <a:ln>
            <a:noFill/>
          </a:ln>
        </p:spPr>
        <p:txBody>
          <a:bodyPr anchorCtr="0" anchor="b" bIns="91425" lIns="91425" spcFirstLastPara="1" rIns="91425" wrap="square" tIns="91425">
            <a:normAutofit fontScale="90000"/>
          </a:bodyPr>
          <a:lstStyle/>
          <a:p>
            <a:pPr indent="0" lvl="0" marL="0" rtl="0" algn="l">
              <a:lnSpc>
                <a:spcPct val="100000"/>
              </a:lnSpc>
              <a:spcBef>
                <a:spcPts val="0"/>
              </a:spcBef>
              <a:spcAft>
                <a:spcPts val="0"/>
              </a:spcAft>
              <a:buSzPct val="46434"/>
              <a:buNone/>
            </a:pPr>
            <a:r>
              <a:rPr lang="en-GB" sz="6700">
                <a:solidFill>
                  <a:schemeClr val="lt1"/>
                </a:solidFill>
              </a:rPr>
              <a:t>Lecture 5 </a:t>
            </a:r>
            <a:br>
              <a:rPr lang="en-GB"/>
            </a:br>
            <a:r>
              <a:rPr lang="en-GB" sz="4900"/>
              <a:t>Operational Requirements</a:t>
            </a:r>
            <a:endParaRPr/>
          </a:p>
        </p:txBody>
      </p:sp>
      <p:sp>
        <p:nvSpPr>
          <p:cNvPr id="59" name="Google Shape;59;p1"/>
          <p:cNvSpPr txBox="1"/>
          <p:nvPr>
            <p:ph idx="1" type="subTitle"/>
          </p:nvPr>
        </p:nvSpPr>
        <p:spPr>
          <a:xfrm>
            <a:off x="688931" y="3555557"/>
            <a:ext cx="3186383" cy="954803"/>
          </a:xfrm>
          <a:prstGeom prst="rect">
            <a:avLst/>
          </a:prstGeom>
          <a:noFill/>
          <a:ln>
            <a:noFill/>
          </a:ln>
        </p:spPr>
        <p:txBody>
          <a:bodyPr anchorCtr="0" anchor="b" bIns="91425" lIns="91425" spcFirstLastPara="1" rIns="91425" wrap="square" tIns="91425">
            <a:normAutofit/>
          </a:bodyPr>
          <a:lstStyle/>
          <a:p>
            <a:pPr indent="0" lvl="0" marL="0" rtl="0" algn="l">
              <a:lnSpc>
                <a:spcPct val="115000"/>
              </a:lnSpc>
              <a:spcBef>
                <a:spcPts val="0"/>
              </a:spcBef>
              <a:spcAft>
                <a:spcPts val="0"/>
              </a:spcAft>
              <a:buSzPts val="1800"/>
              <a:buNone/>
            </a:pPr>
            <a:r>
              <a:rPr lang="en-GB"/>
              <a:t>The Electricity Transition Playbook</a:t>
            </a:r>
            <a:endParaRPr/>
          </a:p>
        </p:txBody>
      </p:sp>
      <p:sp>
        <p:nvSpPr>
          <p:cNvPr id="60" name="Google Shape;60;p1"/>
          <p:cNvSpPr txBox="1"/>
          <p:nvPr>
            <p:ph idx="2" type="body"/>
          </p:nvPr>
        </p:nvSpPr>
        <p:spPr>
          <a:xfrm>
            <a:off x="8707582" y="6106160"/>
            <a:ext cx="3484418" cy="335915"/>
          </a:xfrm>
          <a:prstGeom prst="rect">
            <a:avLst/>
          </a:prstGeom>
          <a:noFill/>
          <a:ln>
            <a:noFill/>
          </a:ln>
        </p:spPr>
        <p:txBody>
          <a:bodyPr anchorCtr="0" anchor="ctr" bIns="91425" lIns="91425" spcFirstLastPara="1" rIns="91425" wrap="square" tIns="91425">
            <a:normAutofit fontScale="62500" lnSpcReduction="20000"/>
          </a:bodyPr>
          <a:lstStyle/>
          <a:p>
            <a:pPr indent="0" lvl="0" marL="0" rtl="0" algn="ctr">
              <a:lnSpc>
                <a:spcPct val="115000"/>
              </a:lnSpc>
              <a:spcBef>
                <a:spcPts val="0"/>
              </a:spcBef>
              <a:spcAft>
                <a:spcPts val="0"/>
              </a:spcAft>
              <a:buSzPct val="180000"/>
              <a:buNone/>
            </a:pPr>
            <a:r>
              <a:rPr lang="en-GB"/>
              <a:t>Version 1.0</a:t>
            </a:r>
            <a:endParaRPr/>
          </a:p>
        </p:txBody>
      </p:sp>
      <p:sp>
        <p:nvSpPr>
          <p:cNvPr id="61" name="Google Shape;61;p1"/>
          <p:cNvSpPr txBox="1"/>
          <p:nvPr/>
        </p:nvSpPr>
        <p:spPr>
          <a:xfrm>
            <a:off x="8788855" y="3367815"/>
            <a:ext cx="1695509" cy="507831"/>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i="0" lang="en-GB" sz="900" u="none" cap="none" strike="noStrike">
                <a:solidFill>
                  <a:schemeClr val="lt1"/>
                </a:solidFill>
                <a:latin typeface="Open Sans"/>
                <a:ea typeface="Open Sans"/>
                <a:cs typeface="Open Sans"/>
                <a:sym typeface="Open Sans"/>
              </a:rPr>
              <a:t>Supported by and in collaboration with CCG and Green Grids Initiative</a:t>
            </a:r>
            <a:endParaRPr/>
          </a:p>
        </p:txBody>
      </p:sp>
      <p:pic>
        <p:nvPicPr>
          <p:cNvPr id="62" name="Google Shape;62;p1"/>
          <p:cNvPicPr preferRelativeResize="0"/>
          <p:nvPr/>
        </p:nvPicPr>
        <p:blipFill rotWithShape="1">
          <a:blip r:embed="rId3">
            <a:alphaModFix/>
          </a:blip>
          <a:srcRect b="0" l="0" r="0" t="0"/>
          <a:stretch/>
        </p:blipFill>
        <p:spPr>
          <a:xfrm>
            <a:off x="10515101" y="3409135"/>
            <a:ext cx="1340490" cy="424947"/>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1" name="Shape 171"/>
        <p:cNvGrpSpPr/>
        <p:nvPr/>
      </p:nvGrpSpPr>
      <p:grpSpPr>
        <a:xfrm>
          <a:off x="0" y="0"/>
          <a:ext cx="0" cy="0"/>
          <a:chOff x="0" y="0"/>
          <a:chExt cx="0" cy="0"/>
        </a:xfrm>
      </p:grpSpPr>
      <p:sp>
        <p:nvSpPr>
          <p:cNvPr id="172" name="Google Shape;172;p10"/>
          <p:cNvSpPr txBox="1"/>
          <p:nvPr>
            <p:ph type="title"/>
          </p:nvPr>
        </p:nvSpPr>
        <p:spPr>
          <a:xfrm>
            <a:off x="629400" y="476496"/>
            <a:ext cx="8533454" cy="387798"/>
          </a:xfrm>
          <a:prstGeom prst="rect">
            <a:avLst/>
          </a:prstGeom>
          <a:noFill/>
          <a:ln>
            <a:noFill/>
          </a:ln>
        </p:spPr>
        <p:txBody>
          <a:bodyPr anchorCtr="0" anchor="t" bIns="0" lIns="0" spcFirstLastPara="1" rIns="0" wrap="square" tIns="0">
            <a:spAutoFit/>
          </a:bodyPr>
          <a:lstStyle/>
          <a:p>
            <a:pPr indent="0" lvl="0" marL="0" rtl="0" algn="l">
              <a:lnSpc>
                <a:spcPct val="90000"/>
              </a:lnSpc>
              <a:spcBef>
                <a:spcPts val="0"/>
              </a:spcBef>
              <a:spcAft>
                <a:spcPts val="0"/>
              </a:spcAft>
              <a:buClr>
                <a:schemeClr val="dk2"/>
              </a:buClr>
              <a:buSzPts val="3400"/>
              <a:buFont typeface="Trebuchet MS"/>
              <a:buNone/>
            </a:pPr>
            <a:r>
              <a:rPr lang="en-GB" sz="2800"/>
              <a:t>Industry codes and standards: Deep Dive</a:t>
            </a:r>
            <a:endParaRPr/>
          </a:p>
        </p:txBody>
      </p:sp>
      <p:grpSp>
        <p:nvGrpSpPr>
          <p:cNvPr id="173" name="Google Shape;173;p10"/>
          <p:cNvGrpSpPr/>
          <p:nvPr/>
        </p:nvGrpSpPr>
        <p:grpSpPr>
          <a:xfrm>
            <a:off x="-1412769" y="1115894"/>
            <a:ext cx="13604769" cy="5429355"/>
            <a:chOff x="-1514168" y="1165998"/>
            <a:chExt cx="13604769" cy="5429355"/>
          </a:xfrm>
        </p:grpSpPr>
        <p:sp>
          <p:nvSpPr>
            <p:cNvPr id="174" name="Google Shape;174;p10"/>
            <p:cNvSpPr/>
            <p:nvPr/>
          </p:nvSpPr>
          <p:spPr>
            <a:xfrm>
              <a:off x="-1514168" y="2251587"/>
              <a:ext cx="3028336" cy="2890684"/>
            </a:xfrm>
            <a:prstGeom prst="ellipse">
              <a:avLst/>
            </a:prstGeom>
            <a:solidFill>
              <a:srgbClr val="7030A0"/>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cxnSp>
          <p:nvCxnSpPr>
            <p:cNvPr id="175" name="Google Shape;175;p10"/>
            <p:cNvCxnSpPr>
              <a:stCxn id="174" idx="6"/>
              <a:endCxn id="176" idx="1"/>
            </p:cNvCxnSpPr>
            <p:nvPr/>
          </p:nvCxnSpPr>
          <p:spPr>
            <a:xfrm flipH="1" rot="10800000">
              <a:off x="1514168" y="1609229"/>
              <a:ext cx="334200" cy="2087700"/>
            </a:xfrm>
            <a:prstGeom prst="straightConnector1">
              <a:avLst/>
            </a:prstGeom>
            <a:noFill/>
            <a:ln cap="flat" cmpd="sng" w="9525">
              <a:solidFill>
                <a:srgbClr val="001035"/>
              </a:solidFill>
              <a:prstDash val="solid"/>
              <a:round/>
              <a:headEnd len="sm" w="sm" type="none"/>
              <a:tailEnd len="med" w="med" type="triangle"/>
            </a:ln>
          </p:spPr>
        </p:cxnSp>
        <p:cxnSp>
          <p:nvCxnSpPr>
            <p:cNvPr id="177" name="Google Shape;177;p10"/>
            <p:cNvCxnSpPr>
              <a:stCxn id="174" idx="6"/>
              <a:endCxn id="178" idx="1"/>
            </p:cNvCxnSpPr>
            <p:nvPr/>
          </p:nvCxnSpPr>
          <p:spPr>
            <a:xfrm flipH="1" rot="10800000">
              <a:off x="1514168" y="2701829"/>
              <a:ext cx="616800" cy="995100"/>
            </a:xfrm>
            <a:prstGeom prst="straightConnector1">
              <a:avLst/>
            </a:prstGeom>
            <a:noFill/>
            <a:ln cap="flat" cmpd="sng" w="9525">
              <a:solidFill>
                <a:srgbClr val="001035"/>
              </a:solidFill>
              <a:prstDash val="solid"/>
              <a:round/>
              <a:headEnd len="sm" w="sm" type="none"/>
              <a:tailEnd len="med" w="med" type="triangle"/>
            </a:ln>
          </p:spPr>
        </p:cxnSp>
        <p:cxnSp>
          <p:nvCxnSpPr>
            <p:cNvPr id="179" name="Google Shape;179;p10"/>
            <p:cNvCxnSpPr>
              <a:stCxn id="174" idx="6"/>
              <a:endCxn id="180" idx="1"/>
            </p:cNvCxnSpPr>
            <p:nvPr/>
          </p:nvCxnSpPr>
          <p:spPr>
            <a:xfrm>
              <a:off x="1514168" y="3696929"/>
              <a:ext cx="747000" cy="126300"/>
            </a:xfrm>
            <a:prstGeom prst="straightConnector1">
              <a:avLst/>
            </a:prstGeom>
            <a:noFill/>
            <a:ln cap="flat" cmpd="sng" w="9525">
              <a:solidFill>
                <a:srgbClr val="001035"/>
              </a:solidFill>
              <a:prstDash val="solid"/>
              <a:round/>
              <a:headEnd len="sm" w="sm" type="none"/>
              <a:tailEnd len="med" w="med" type="triangle"/>
            </a:ln>
          </p:spPr>
        </p:cxnSp>
        <p:cxnSp>
          <p:nvCxnSpPr>
            <p:cNvPr id="181" name="Google Shape;181;p10"/>
            <p:cNvCxnSpPr>
              <a:stCxn id="174" idx="6"/>
              <a:endCxn id="182" idx="1"/>
            </p:cNvCxnSpPr>
            <p:nvPr/>
          </p:nvCxnSpPr>
          <p:spPr>
            <a:xfrm>
              <a:off x="1514168" y="3696929"/>
              <a:ext cx="616800" cy="1264200"/>
            </a:xfrm>
            <a:prstGeom prst="straightConnector1">
              <a:avLst/>
            </a:prstGeom>
            <a:noFill/>
            <a:ln cap="flat" cmpd="sng" w="9525">
              <a:solidFill>
                <a:srgbClr val="001035"/>
              </a:solidFill>
              <a:prstDash val="solid"/>
              <a:round/>
              <a:headEnd len="sm" w="sm" type="none"/>
              <a:tailEnd len="med" w="med" type="triangle"/>
            </a:ln>
          </p:spPr>
        </p:cxnSp>
        <p:cxnSp>
          <p:nvCxnSpPr>
            <p:cNvPr id="183" name="Google Shape;183;p10"/>
            <p:cNvCxnSpPr>
              <a:stCxn id="174" idx="6"/>
              <a:endCxn id="184" idx="1"/>
            </p:cNvCxnSpPr>
            <p:nvPr/>
          </p:nvCxnSpPr>
          <p:spPr>
            <a:xfrm>
              <a:off x="1514168" y="3696929"/>
              <a:ext cx="334200" cy="2420400"/>
            </a:xfrm>
            <a:prstGeom prst="straightConnector1">
              <a:avLst/>
            </a:prstGeom>
            <a:noFill/>
            <a:ln cap="flat" cmpd="sng" w="9525">
              <a:solidFill>
                <a:srgbClr val="001035"/>
              </a:solidFill>
              <a:prstDash val="solid"/>
              <a:round/>
              <a:headEnd len="sm" w="sm" type="none"/>
              <a:tailEnd len="med" w="med" type="triangle"/>
            </a:ln>
          </p:spPr>
        </p:cxnSp>
        <p:sp>
          <p:nvSpPr>
            <p:cNvPr id="176" name="Google Shape;176;p10"/>
            <p:cNvSpPr/>
            <p:nvPr/>
          </p:nvSpPr>
          <p:spPr>
            <a:xfrm>
              <a:off x="1848255" y="1165998"/>
              <a:ext cx="1878171" cy="886602"/>
            </a:xfrm>
            <a:prstGeom prst="rect">
              <a:avLst/>
            </a:prstGeom>
            <a:solidFill>
              <a:schemeClr val="accen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rPr lang="en-GB" sz="1900">
                  <a:solidFill>
                    <a:schemeClr val="lt1"/>
                  </a:solidFill>
                  <a:latin typeface="Calibri"/>
                  <a:ea typeface="Calibri"/>
                  <a:cs typeface="Calibri"/>
                  <a:sym typeface="Calibri"/>
                </a:rPr>
                <a:t>Connection code</a:t>
              </a:r>
              <a:endParaRPr sz="1900">
                <a:solidFill>
                  <a:schemeClr val="lt1"/>
                </a:solidFill>
                <a:latin typeface="Arial"/>
                <a:ea typeface="Arial"/>
                <a:cs typeface="Arial"/>
                <a:sym typeface="Arial"/>
              </a:endParaRPr>
            </a:p>
          </p:txBody>
        </p:sp>
        <p:sp>
          <p:nvSpPr>
            <p:cNvPr id="178" name="Google Shape;178;p10"/>
            <p:cNvSpPr/>
            <p:nvPr/>
          </p:nvSpPr>
          <p:spPr>
            <a:xfrm>
              <a:off x="2130932" y="2258595"/>
              <a:ext cx="1878171" cy="886602"/>
            </a:xfrm>
            <a:prstGeom prst="rect">
              <a:avLst/>
            </a:prstGeom>
            <a:solidFill>
              <a:schemeClr val="accen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rPr lang="en-GB" sz="1900">
                  <a:solidFill>
                    <a:schemeClr val="lt1"/>
                  </a:solidFill>
                  <a:latin typeface="Calibri"/>
                  <a:ea typeface="Calibri"/>
                  <a:cs typeface="Calibri"/>
                  <a:sym typeface="Calibri"/>
                </a:rPr>
                <a:t>Grid code</a:t>
              </a:r>
              <a:endParaRPr sz="1900">
                <a:solidFill>
                  <a:schemeClr val="lt1"/>
                </a:solidFill>
                <a:latin typeface="Arial"/>
                <a:ea typeface="Arial"/>
                <a:cs typeface="Arial"/>
                <a:sym typeface="Arial"/>
              </a:endParaRPr>
            </a:p>
          </p:txBody>
        </p:sp>
        <p:sp>
          <p:nvSpPr>
            <p:cNvPr id="180" name="Google Shape;180;p10"/>
            <p:cNvSpPr/>
            <p:nvPr/>
          </p:nvSpPr>
          <p:spPr>
            <a:xfrm>
              <a:off x="2261208" y="3379839"/>
              <a:ext cx="1878171" cy="886602"/>
            </a:xfrm>
            <a:prstGeom prst="rect">
              <a:avLst/>
            </a:prstGeom>
            <a:solidFill>
              <a:schemeClr val="accen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rPr lang="en-GB" sz="1900">
                  <a:solidFill>
                    <a:schemeClr val="lt1"/>
                  </a:solidFill>
                  <a:latin typeface="Calibri"/>
                  <a:ea typeface="Calibri"/>
                  <a:cs typeface="Calibri"/>
                  <a:sym typeface="Calibri"/>
                </a:rPr>
                <a:t>Operational &amp; planning standard</a:t>
              </a:r>
              <a:endParaRPr sz="1900">
                <a:solidFill>
                  <a:schemeClr val="lt1"/>
                </a:solidFill>
                <a:latin typeface="Arial"/>
                <a:ea typeface="Arial"/>
                <a:cs typeface="Arial"/>
                <a:sym typeface="Arial"/>
              </a:endParaRPr>
            </a:p>
          </p:txBody>
        </p:sp>
        <p:sp>
          <p:nvSpPr>
            <p:cNvPr id="184" name="Google Shape;184;p10"/>
            <p:cNvSpPr/>
            <p:nvPr/>
          </p:nvSpPr>
          <p:spPr>
            <a:xfrm>
              <a:off x="1848255" y="5639169"/>
              <a:ext cx="1878171" cy="956184"/>
            </a:xfrm>
            <a:prstGeom prst="rect">
              <a:avLst/>
            </a:prstGeom>
            <a:solidFill>
              <a:schemeClr val="accen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rPr lang="en-GB" sz="1900">
                  <a:solidFill>
                    <a:schemeClr val="lt1"/>
                  </a:solidFill>
                  <a:latin typeface="Calibri"/>
                  <a:ea typeface="Calibri"/>
                  <a:cs typeface="Calibri"/>
                  <a:sym typeface="Calibri"/>
                </a:rPr>
                <a:t>Interactions between SO/NOs</a:t>
              </a:r>
              <a:endParaRPr sz="1900">
                <a:solidFill>
                  <a:schemeClr val="lt1"/>
                </a:solidFill>
                <a:latin typeface="Arial"/>
                <a:ea typeface="Arial"/>
                <a:cs typeface="Arial"/>
                <a:sym typeface="Arial"/>
              </a:endParaRPr>
            </a:p>
          </p:txBody>
        </p:sp>
        <p:sp>
          <p:nvSpPr>
            <p:cNvPr id="182" name="Google Shape;182;p10"/>
            <p:cNvSpPr/>
            <p:nvPr/>
          </p:nvSpPr>
          <p:spPr>
            <a:xfrm>
              <a:off x="2130931" y="4517925"/>
              <a:ext cx="1878171" cy="886602"/>
            </a:xfrm>
            <a:prstGeom prst="rect">
              <a:avLst/>
            </a:prstGeom>
            <a:solidFill>
              <a:schemeClr val="accen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rPr lang="en-GB" sz="1900">
                  <a:solidFill>
                    <a:schemeClr val="lt1"/>
                  </a:solidFill>
                  <a:latin typeface="Calibri"/>
                  <a:ea typeface="Calibri"/>
                  <a:cs typeface="Calibri"/>
                  <a:sym typeface="Calibri"/>
                </a:rPr>
                <a:t>Market-related code</a:t>
              </a:r>
              <a:endParaRPr sz="1900">
                <a:solidFill>
                  <a:schemeClr val="lt1"/>
                </a:solidFill>
                <a:latin typeface="Arial"/>
                <a:ea typeface="Arial"/>
                <a:cs typeface="Arial"/>
                <a:sym typeface="Arial"/>
              </a:endParaRPr>
            </a:p>
          </p:txBody>
        </p:sp>
        <p:sp>
          <p:nvSpPr>
            <p:cNvPr id="185" name="Google Shape;185;p10"/>
            <p:cNvSpPr/>
            <p:nvPr/>
          </p:nvSpPr>
          <p:spPr>
            <a:xfrm>
              <a:off x="3856221" y="1165998"/>
              <a:ext cx="8234380" cy="886602"/>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rPr lang="en-GB" sz="1700">
                  <a:solidFill>
                    <a:schemeClr val="dk1"/>
                  </a:solidFill>
                  <a:latin typeface="Calibri"/>
                  <a:ea typeface="Calibri"/>
                  <a:cs typeface="Calibri"/>
                  <a:sym typeface="Calibri"/>
                </a:rPr>
                <a:t>Framework for connecting to the power system networks for all technologies</a:t>
              </a:r>
              <a:endParaRPr/>
            </a:p>
          </p:txBody>
        </p:sp>
        <p:sp>
          <p:nvSpPr>
            <p:cNvPr id="186" name="Google Shape;186;p10"/>
            <p:cNvSpPr/>
            <p:nvPr/>
          </p:nvSpPr>
          <p:spPr>
            <a:xfrm>
              <a:off x="4139378" y="2250360"/>
              <a:ext cx="7951223" cy="886602"/>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rPr lang="en-GB" sz="1700">
                  <a:solidFill>
                    <a:schemeClr val="dk1"/>
                  </a:solidFill>
                  <a:latin typeface="Calibri"/>
                  <a:ea typeface="Calibri"/>
                  <a:cs typeface="Calibri"/>
                  <a:sym typeface="Calibri"/>
                </a:rPr>
                <a:t>Details technical requirements for using power systems. </a:t>
              </a:r>
              <a:endParaRPr/>
            </a:p>
          </p:txBody>
        </p:sp>
        <p:sp>
          <p:nvSpPr>
            <p:cNvPr id="187" name="Google Shape;187;p10"/>
            <p:cNvSpPr/>
            <p:nvPr/>
          </p:nvSpPr>
          <p:spPr>
            <a:xfrm>
              <a:off x="4198034" y="3379839"/>
              <a:ext cx="7892567" cy="886602"/>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rPr lang="en-GB" sz="1700">
                  <a:solidFill>
                    <a:schemeClr val="dk1"/>
                  </a:solidFill>
                  <a:latin typeface="Calibri"/>
                  <a:ea typeface="Calibri"/>
                  <a:cs typeface="Calibri"/>
                  <a:sym typeface="Calibri"/>
                </a:rPr>
                <a:t>Sets out criteria and methodologies for long-term electricity network and operational planning and real-time operation of power systems in a reliable and cost-effective way. </a:t>
              </a:r>
              <a:endParaRPr/>
            </a:p>
          </p:txBody>
        </p:sp>
        <p:sp>
          <p:nvSpPr>
            <p:cNvPr id="188" name="Google Shape;188;p10"/>
            <p:cNvSpPr/>
            <p:nvPr/>
          </p:nvSpPr>
          <p:spPr>
            <a:xfrm>
              <a:off x="4139378" y="4524170"/>
              <a:ext cx="7951223" cy="886602"/>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rPr lang="en-GB" sz="1700">
                  <a:solidFill>
                    <a:schemeClr val="dk1"/>
                  </a:solidFill>
                  <a:latin typeface="Calibri"/>
                  <a:ea typeface="Calibri"/>
                  <a:cs typeface="Calibri"/>
                  <a:sym typeface="Calibri"/>
                </a:rPr>
                <a:t>Provides a range of rules and governance arrangement for balancing supply and demand and settlements payments depending on the structure of the electricity markets. </a:t>
              </a:r>
              <a:endParaRPr/>
            </a:p>
          </p:txBody>
        </p:sp>
        <p:sp>
          <p:nvSpPr>
            <p:cNvPr id="189" name="Google Shape;189;p10"/>
            <p:cNvSpPr/>
            <p:nvPr/>
          </p:nvSpPr>
          <p:spPr>
            <a:xfrm>
              <a:off x="3861618" y="5593680"/>
              <a:ext cx="8228983" cy="886602"/>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rPr lang="en-GB" sz="1700">
                  <a:solidFill>
                    <a:schemeClr val="dk1"/>
                  </a:solidFill>
                  <a:latin typeface="Calibri"/>
                  <a:ea typeface="Calibri"/>
                  <a:cs typeface="Calibri"/>
                  <a:sym typeface="Calibri"/>
                </a:rPr>
                <a:t>It may be necessary to define relationship between the network operators/owners including at transmission and distribution levels</a:t>
              </a:r>
              <a:endParaRPr/>
            </a:p>
          </p:txBody>
        </p:sp>
        <p:sp>
          <p:nvSpPr>
            <p:cNvPr id="190" name="Google Shape;190;p10"/>
            <p:cNvSpPr/>
            <p:nvPr/>
          </p:nvSpPr>
          <p:spPr>
            <a:xfrm>
              <a:off x="65855" y="3005847"/>
              <a:ext cx="1282492" cy="1260594"/>
            </a:xfrm>
            <a:prstGeom prst="rect">
              <a:avLst/>
            </a:prstGeom>
            <a:no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rPr lang="en-GB" sz="1800">
                  <a:solidFill>
                    <a:schemeClr val="lt1"/>
                  </a:solidFill>
                  <a:latin typeface="Arial"/>
                  <a:ea typeface="Arial"/>
                  <a:cs typeface="Arial"/>
                  <a:sym typeface="Arial"/>
                </a:rPr>
                <a:t>Codes &amp; Standards</a:t>
              </a:r>
              <a:endParaRPr/>
            </a:p>
          </p:txBody>
        </p:sp>
      </p:grpSp>
    </p:spTree>
  </p:cSld>
  <p:clrMapOvr>
    <a:masterClrMapping/>
  </p:clrMapOvr>
  <mc:AlternateContent>
    <mc:Choice Requires="p14">
      <p:transition p14:dur="250">
        <p:fade/>
      </p:transition>
    </mc:Choice>
    <mc:Fallback>
      <p:transition>
        <p:fade/>
      </p:transition>
    </mc:Fallback>
  </mc:AlternateContent>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6" name="Shape 196"/>
        <p:cNvGrpSpPr/>
        <p:nvPr/>
      </p:nvGrpSpPr>
      <p:grpSpPr>
        <a:xfrm>
          <a:off x="0" y="0"/>
          <a:ext cx="0" cy="0"/>
          <a:chOff x="0" y="0"/>
          <a:chExt cx="0" cy="0"/>
        </a:xfrm>
      </p:grpSpPr>
      <p:sp>
        <p:nvSpPr>
          <p:cNvPr id="197" name="Google Shape;197;p11"/>
          <p:cNvSpPr txBox="1"/>
          <p:nvPr>
            <p:ph type="title"/>
          </p:nvPr>
        </p:nvSpPr>
        <p:spPr>
          <a:xfrm>
            <a:off x="629400" y="476496"/>
            <a:ext cx="8533454" cy="387798"/>
          </a:xfrm>
          <a:prstGeom prst="rect">
            <a:avLst/>
          </a:prstGeom>
          <a:noFill/>
          <a:ln>
            <a:noFill/>
          </a:ln>
        </p:spPr>
        <p:txBody>
          <a:bodyPr anchorCtr="0" anchor="t" bIns="0" lIns="0" spcFirstLastPara="1" rIns="0" wrap="square" tIns="0">
            <a:spAutoFit/>
          </a:bodyPr>
          <a:lstStyle/>
          <a:p>
            <a:pPr indent="0" lvl="0" marL="0" rtl="0" algn="l">
              <a:lnSpc>
                <a:spcPct val="90000"/>
              </a:lnSpc>
              <a:spcBef>
                <a:spcPts val="0"/>
              </a:spcBef>
              <a:spcAft>
                <a:spcPts val="0"/>
              </a:spcAft>
              <a:buClr>
                <a:schemeClr val="dk2"/>
              </a:buClr>
              <a:buSzPts val="3400"/>
              <a:buFont typeface="Trebuchet MS"/>
              <a:buNone/>
            </a:pPr>
            <a:r>
              <a:rPr b="1" lang="en-GB" sz="2800"/>
              <a:t>2. </a:t>
            </a:r>
            <a:r>
              <a:rPr lang="en-GB" sz="2800"/>
              <a:t>Design and reform balancing services</a:t>
            </a:r>
            <a:endParaRPr/>
          </a:p>
        </p:txBody>
      </p:sp>
      <p:sp>
        <p:nvSpPr>
          <p:cNvPr id="198" name="Google Shape;198;p11"/>
          <p:cNvSpPr txBox="1"/>
          <p:nvPr/>
        </p:nvSpPr>
        <p:spPr>
          <a:xfrm>
            <a:off x="446627" y="1444755"/>
            <a:ext cx="2707392" cy="4516301"/>
          </a:xfrm>
          <a:prstGeom prst="rect">
            <a:avLst/>
          </a:prstGeom>
          <a:noFill/>
          <a:ln>
            <a:noFill/>
          </a:ln>
        </p:spPr>
        <p:txBody>
          <a:bodyPr anchorCtr="0" anchor="t" bIns="45700" lIns="91425" spcFirstLastPara="1" rIns="91425" wrap="square" tIns="45700">
            <a:spAutoFit/>
          </a:bodyPr>
          <a:lstStyle/>
          <a:p>
            <a:pPr indent="-228600" lvl="2" marL="273050" marR="0" rtl="0" algn="l">
              <a:lnSpc>
                <a:spcPct val="107000"/>
              </a:lnSpc>
              <a:spcBef>
                <a:spcPts val="0"/>
              </a:spcBef>
              <a:spcAft>
                <a:spcPts val="0"/>
              </a:spcAft>
              <a:buClr>
                <a:schemeClr val="dk1"/>
              </a:buClr>
              <a:buSzPts val="1800"/>
              <a:buFont typeface="Noto Sans Symbols"/>
              <a:buChar char="∙"/>
            </a:pPr>
            <a:r>
              <a:rPr b="1" i="0" lang="en-GB" sz="1800" u="none" cap="none" strike="noStrike">
                <a:solidFill>
                  <a:schemeClr val="dk1"/>
                </a:solidFill>
                <a:latin typeface="Arial"/>
                <a:ea typeface="Arial"/>
                <a:cs typeface="Arial"/>
                <a:sym typeface="Arial"/>
              </a:rPr>
              <a:t>In the past balancing services have been provided as a by-product of conventional power plants energy generation. </a:t>
            </a:r>
            <a:endParaRPr/>
          </a:p>
          <a:p>
            <a:pPr indent="-114300" lvl="2" marL="273050" marR="0" rtl="0" algn="l">
              <a:lnSpc>
                <a:spcPct val="107000"/>
              </a:lnSpc>
              <a:spcBef>
                <a:spcPts val="0"/>
              </a:spcBef>
              <a:spcAft>
                <a:spcPts val="0"/>
              </a:spcAft>
              <a:buClr>
                <a:schemeClr val="dk1"/>
              </a:buClr>
              <a:buSzPts val="1800"/>
              <a:buFont typeface="Noto Sans Symbols"/>
              <a:buNone/>
            </a:pPr>
            <a:r>
              <a:t/>
            </a:r>
            <a:endParaRPr b="1" i="0" sz="1800" u="none" cap="none" strike="noStrike">
              <a:solidFill>
                <a:schemeClr val="dk1"/>
              </a:solidFill>
              <a:latin typeface="Arial"/>
              <a:ea typeface="Arial"/>
              <a:cs typeface="Arial"/>
              <a:sym typeface="Arial"/>
            </a:endParaRPr>
          </a:p>
          <a:p>
            <a:pPr indent="-228600" lvl="2" marL="273050" marR="0" rtl="0" algn="l">
              <a:lnSpc>
                <a:spcPct val="107000"/>
              </a:lnSpc>
              <a:spcBef>
                <a:spcPts val="0"/>
              </a:spcBef>
              <a:spcAft>
                <a:spcPts val="0"/>
              </a:spcAft>
              <a:buClr>
                <a:schemeClr val="dk1"/>
              </a:buClr>
              <a:buSzPts val="1800"/>
              <a:buFont typeface="Noto Sans Symbols"/>
              <a:buChar char="∙"/>
            </a:pPr>
            <a:r>
              <a:rPr b="1" i="0" lang="en-GB" sz="1800" u="none" cap="none" strike="noStrike">
                <a:solidFill>
                  <a:schemeClr val="dk1"/>
                </a:solidFill>
                <a:latin typeface="Arial"/>
                <a:ea typeface="Arial"/>
                <a:cs typeface="Arial"/>
                <a:sym typeface="Arial"/>
              </a:rPr>
              <a:t>Without them there is often a need to develop bespoke balancing services to address the operability needs of each country</a:t>
            </a:r>
            <a:endParaRPr/>
          </a:p>
        </p:txBody>
      </p:sp>
      <p:grpSp>
        <p:nvGrpSpPr>
          <p:cNvPr id="199" name="Google Shape;199;p11"/>
          <p:cNvGrpSpPr/>
          <p:nvPr/>
        </p:nvGrpSpPr>
        <p:grpSpPr>
          <a:xfrm>
            <a:off x="3321368" y="1167203"/>
            <a:ext cx="8649292" cy="5214301"/>
            <a:chOff x="-9728" y="1150205"/>
            <a:chExt cx="11945558" cy="5214301"/>
          </a:xfrm>
        </p:grpSpPr>
        <p:sp>
          <p:nvSpPr>
            <p:cNvPr id="200" name="Google Shape;200;p11"/>
            <p:cNvSpPr/>
            <p:nvPr/>
          </p:nvSpPr>
          <p:spPr>
            <a:xfrm>
              <a:off x="309470" y="1155171"/>
              <a:ext cx="2883742" cy="936000"/>
            </a:xfrm>
            <a:prstGeom prst="rect">
              <a:avLst/>
            </a:prstGeom>
            <a:solidFill>
              <a:srgbClr val="39852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rPr lang="en-GB" sz="1800">
                  <a:solidFill>
                    <a:schemeClr val="lt1"/>
                  </a:solidFill>
                  <a:latin typeface="Arial"/>
                  <a:ea typeface="Arial"/>
                  <a:cs typeface="Arial"/>
                  <a:sym typeface="Arial"/>
                </a:rPr>
                <a:t>Identify needs</a:t>
              </a:r>
              <a:endParaRPr/>
            </a:p>
          </p:txBody>
        </p:sp>
        <p:sp>
          <p:nvSpPr>
            <p:cNvPr id="201" name="Google Shape;201;p11"/>
            <p:cNvSpPr/>
            <p:nvPr/>
          </p:nvSpPr>
          <p:spPr>
            <a:xfrm>
              <a:off x="309470" y="2196691"/>
              <a:ext cx="2883742" cy="936000"/>
            </a:xfrm>
            <a:prstGeom prst="rect">
              <a:avLst/>
            </a:prstGeom>
            <a:solidFill>
              <a:srgbClr val="39852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rPr lang="en-GB" sz="1800">
                  <a:solidFill>
                    <a:schemeClr val="lt1"/>
                  </a:solidFill>
                  <a:latin typeface="Arial"/>
                  <a:ea typeface="Arial"/>
                  <a:cs typeface="Arial"/>
                  <a:sym typeface="Arial"/>
                </a:rPr>
                <a:t>Develop markets</a:t>
              </a:r>
              <a:endParaRPr/>
            </a:p>
          </p:txBody>
        </p:sp>
        <p:sp>
          <p:nvSpPr>
            <p:cNvPr id="202" name="Google Shape;202;p11"/>
            <p:cNvSpPr/>
            <p:nvPr/>
          </p:nvSpPr>
          <p:spPr>
            <a:xfrm>
              <a:off x="309470" y="3238211"/>
              <a:ext cx="2883742" cy="936000"/>
            </a:xfrm>
            <a:prstGeom prst="rect">
              <a:avLst/>
            </a:prstGeom>
            <a:solidFill>
              <a:srgbClr val="39852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rPr lang="en-GB" sz="1800">
                  <a:solidFill>
                    <a:schemeClr val="lt1"/>
                  </a:solidFill>
                  <a:latin typeface="Arial"/>
                  <a:ea typeface="Arial"/>
                  <a:cs typeface="Arial"/>
                  <a:sym typeface="Arial"/>
                </a:rPr>
                <a:t>Design new products or platforms</a:t>
              </a:r>
              <a:endParaRPr/>
            </a:p>
          </p:txBody>
        </p:sp>
        <p:sp>
          <p:nvSpPr>
            <p:cNvPr id="203" name="Google Shape;203;p11"/>
            <p:cNvSpPr/>
            <p:nvPr/>
          </p:nvSpPr>
          <p:spPr>
            <a:xfrm>
              <a:off x="309470" y="4279731"/>
              <a:ext cx="2883742" cy="936000"/>
            </a:xfrm>
            <a:prstGeom prst="rect">
              <a:avLst/>
            </a:prstGeom>
            <a:solidFill>
              <a:srgbClr val="39852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rPr lang="en-GB" sz="1800">
                  <a:solidFill>
                    <a:schemeClr val="lt1"/>
                  </a:solidFill>
                  <a:latin typeface="Arial"/>
                  <a:ea typeface="Arial"/>
                  <a:cs typeface="Arial"/>
                  <a:sym typeface="Arial"/>
                </a:rPr>
                <a:t>Delivery</a:t>
              </a:r>
              <a:endParaRPr/>
            </a:p>
          </p:txBody>
        </p:sp>
        <p:sp>
          <p:nvSpPr>
            <p:cNvPr id="204" name="Google Shape;204;p11"/>
            <p:cNvSpPr/>
            <p:nvPr/>
          </p:nvSpPr>
          <p:spPr>
            <a:xfrm>
              <a:off x="3512409" y="1150205"/>
              <a:ext cx="8423421" cy="936000"/>
            </a:xfrm>
            <a:prstGeom prst="rect">
              <a:avLst/>
            </a:prstGeom>
            <a:solidFill>
              <a:schemeClr val="lt1"/>
            </a:solidFill>
            <a:ln cap="flat" cmpd="sng" w="12700">
              <a:solidFill>
                <a:srgbClr val="398521"/>
              </a:solidFill>
              <a:prstDash val="solid"/>
              <a:round/>
              <a:headEnd len="sm" w="sm" type="none"/>
              <a:tailEnd len="sm" w="sm" type="none"/>
            </a:ln>
          </p:spPr>
          <p:txBody>
            <a:bodyPr anchorCtr="0" anchor="ctr" bIns="45700" lIns="91425" spcFirstLastPara="1" rIns="91425" wrap="square" tIns="45700">
              <a:noAutofit/>
            </a:bodyPr>
            <a:lstStyle/>
            <a:p>
              <a:pPr indent="-174625" lvl="0" marL="174625" marR="0" rtl="0" algn="l">
                <a:spcBef>
                  <a:spcPts val="0"/>
                </a:spcBef>
                <a:spcAft>
                  <a:spcPts val="0"/>
                </a:spcAft>
                <a:buClr>
                  <a:schemeClr val="dk1"/>
                </a:buClr>
                <a:buSzPts val="1500"/>
                <a:buFont typeface="Arial"/>
                <a:buChar char="•"/>
              </a:pPr>
              <a:r>
                <a:rPr lang="en-GB" sz="1500">
                  <a:solidFill>
                    <a:schemeClr val="dk1"/>
                  </a:solidFill>
                  <a:latin typeface="Arial"/>
                  <a:ea typeface="Arial"/>
                  <a:cs typeface="Arial"/>
                  <a:sym typeface="Arial"/>
                </a:rPr>
                <a:t>Identify needs of system (present and future)</a:t>
              </a:r>
              <a:endParaRPr/>
            </a:p>
          </p:txBody>
        </p:sp>
        <p:sp>
          <p:nvSpPr>
            <p:cNvPr id="205" name="Google Shape;205;p11"/>
            <p:cNvSpPr/>
            <p:nvPr/>
          </p:nvSpPr>
          <p:spPr>
            <a:xfrm>
              <a:off x="-9728" y="1177047"/>
              <a:ext cx="352620" cy="5187459"/>
            </a:xfrm>
            <a:prstGeom prst="downArrow">
              <a:avLst>
                <a:gd fmla="val 50000" name="adj1"/>
                <a:gd fmla="val 50000" name="adj2"/>
              </a:avLst>
            </a:prstGeom>
            <a:solidFill>
              <a:schemeClr val="accen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206" name="Google Shape;206;p11"/>
            <p:cNvSpPr/>
            <p:nvPr/>
          </p:nvSpPr>
          <p:spPr>
            <a:xfrm>
              <a:off x="309470" y="5321252"/>
              <a:ext cx="2883742" cy="936000"/>
            </a:xfrm>
            <a:prstGeom prst="rect">
              <a:avLst/>
            </a:prstGeom>
            <a:solidFill>
              <a:srgbClr val="39852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rPr lang="en-GB" sz="1800">
                  <a:solidFill>
                    <a:schemeClr val="lt1"/>
                  </a:solidFill>
                  <a:latin typeface="Arial"/>
                  <a:ea typeface="Arial"/>
                  <a:cs typeface="Arial"/>
                  <a:sym typeface="Arial"/>
                </a:rPr>
                <a:t>Post implementation</a:t>
              </a:r>
              <a:endParaRPr/>
            </a:p>
          </p:txBody>
        </p:sp>
        <p:sp>
          <p:nvSpPr>
            <p:cNvPr id="207" name="Google Shape;207;p11"/>
            <p:cNvSpPr/>
            <p:nvPr/>
          </p:nvSpPr>
          <p:spPr>
            <a:xfrm>
              <a:off x="3512408" y="2196690"/>
              <a:ext cx="8423420" cy="936000"/>
            </a:xfrm>
            <a:prstGeom prst="rect">
              <a:avLst/>
            </a:prstGeom>
            <a:solidFill>
              <a:schemeClr val="lt1"/>
            </a:solidFill>
            <a:ln cap="flat" cmpd="sng" w="12700">
              <a:solidFill>
                <a:srgbClr val="398521"/>
              </a:solidFill>
              <a:prstDash val="solid"/>
              <a:round/>
              <a:headEnd len="sm" w="sm" type="none"/>
              <a:tailEnd len="sm" w="sm" type="none"/>
            </a:ln>
          </p:spPr>
          <p:txBody>
            <a:bodyPr anchorCtr="0" anchor="ctr" bIns="45700" lIns="91425" spcFirstLastPara="1" rIns="91425" wrap="square" tIns="45700">
              <a:noAutofit/>
            </a:bodyPr>
            <a:lstStyle/>
            <a:p>
              <a:pPr indent="-171450" lvl="0" marL="171450" marR="0" rtl="0" algn="l">
                <a:spcBef>
                  <a:spcPts val="0"/>
                </a:spcBef>
                <a:spcAft>
                  <a:spcPts val="0"/>
                </a:spcAft>
                <a:buClr>
                  <a:schemeClr val="dk1"/>
                </a:buClr>
                <a:buSzPts val="1500"/>
                <a:buFont typeface="Arial"/>
                <a:buChar char="•"/>
              </a:pPr>
              <a:r>
                <a:rPr lang="en-GB" sz="1500">
                  <a:solidFill>
                    <a:schemeClr val="dk1"/>
                  </a:solidFill>
                  <a:latin typeface="Arial"/>
                  <a:ea typeface="Arial"/>
                  <a:cs typeface="Arial"/>
                  <a:sym typeface="Arial"/>
                </a:rPr>
                <a:t>Develop Markets/services to meet these needs. Ensuring Markets are accessible to all technologies, are competitive and are liquid.</a:t>
              </a:r>
              <a:endParaRPr/>
            </a:p>
          </p:txBody>
        </p:sp>
        <p:sp>
          <p:nvSpPr>
            <p:cNvPr id="208" name="Google Shape;208;p11"/>
            <p:cNvSpPr/>
            <p:nvPr/>
          </p:nvSpPr>
          <p:spPr>
            <a:xfrm>
              <a:off x="3512408" y="3238210"/>
              <a:ext cx="8423421" cy="936000"/>
            </a:xfrm>
            <a:prstGeom prst="rect">
              <a:avLst/>
            </a:prstGeom>
            <a:solidFill>
              <a:schemeClr val="lt1"/>
            </a:solidFill>
            <a:ln cap="flat" cmpd="sng" w="12700">
              <a:solidFill>
                <a:srgbClr val="398521"/>
              </a:solidFill>
              <a:prstDash val="solid"/>
              <a:round/>
              <a:headEnd len="sm" w="sm" type="none"/>
              <a:tailEnd len="sm" w="sm" type="none"/>
            </a:ln>
          </p:spPr>
          <p:txBody>
            <a:bodyPr anchorCtr="0" anchor="ctr" bIns="45700" lIns="91425" spcFirstLastPara="1" rIns="91425" wrap="square" tIns="45700">
              <a:noAutofit/>
            </a:bodyPr>
            <a:lstStyle/>
            <a:p>
              <a:pPr indent="-174625" lvl="0" marL="174625" marR="0" rtl="0" algn="l">
                <a:spcBef>
                  <a:spcPts val="0"/>
                </a:spcBef>
                <a:spcAft>
                  <a:spcPts val="0"/>
                </a:spcAft>
                <a:buClr>
                  <a:schemeClr val="dk1"/>
                </a:buClr>
                <a:buSzPts val="1500"/>
                <a:buFont typeface="Arial"/>
                <a:buChar char="•"/>
              </a:pPr>
              <a:r>
                <a:rPr lang="en-GB" sz="1500">
                  <a:solidFill>
                    <a:schemeClr val="dk1"/>
                  </a:solidFill>
                  <a:latin typeface="Arial"/>
                  <a:ea typeface="Arial"/>
                  <a:cs typeface="Arial"/>
                  <a:sym typeface="Arial"/>
                </a:rPr>
                <a:t>Ensure balance between long/short term markets and procurement </a:t>
              </a:r>
              <a:endParaRPr/>
            </a:p>
            <a:p>
              <a:pPr indent="-174625" lvl="0" marL="174625" marR="0" rtl="0" algn="l">
                <a:spcBef>
                  <a:spcPts val="0"/>
                </a:spcBef>
                <a:spcAft>
                  <a:spcPts val="0"/>
                </a:spcAft>
                <a:buClr>
                  <a:schemeClr val="dk1"/>
                </a:buClr>
                <a:buSzPts val="1500"/>
                <a:buFont typeface="Arial"/>
                <a:buChar char="•"/>
              </a:pPr>
              <a:r>
                <a:rPr lang="en-GB" sz="1500">
                  <a:solidFill>
                    <a:schemeClr val="dk1"/>
                  </a:solidFill>
                  <a:latin typeface="Arial"/>
                  <a:ea typeface="Arial"/>
                  <a:cs typeface="Arial"/>
                  <a:sym typeface="Arial"/>
                </a:rPr>
                <a:t>Ensure the different products can work together to ensure efficiency </a:t>
              </a:r>
              <a:endParaRPr/>
            </a:p>
            <a:p>
              <a:pPr indent="-174625" lvl="0" marL="174625" marR="0" rtl="0" algn="l">
                <a:spcBef>
                  <a:spcPts val="0"/>
                </a:spcBef>
                <a:spcAft>
                  <a:spcPts val="0"/>
                </a:spcAft>
                <a:buClr>
                  <a:schemeClr val="dk1"/>
                </a:buClr>
                <a:buSzPts val="1500"/>
                <a:buFont typeface="Arial"/>
                <a:buChar char="•"/>
              </a:pPr>
              <a:r>
                <a:rPr lang="en-GB" sz="1500">
                  <a:solidFill>
                    <a:schemeClr val="dk1"/>
                  </a:solidFill>
                  <a:latin typeface="Arial"/>
                  <a:ea typeface="Arial"/>
                  <a:cs typeface="Arial"/>
                  <a:sym typeface="Arial"/>
                </a:rPr>
                <a:t>Consider how these products work cross border (Interconnectors)</a:t>
              </a:r>
              <a:endParaRPr/>
            </a:p>
          </p:txBody>
        </p:sp>
        <p:sp>
          <p:nvSpPr>
            <p:cNvPr id="209" name="Google Shape;209;p11"/>
            <p:cNvSpPr/>
            <p:nvPr/>
          </p:nvSpPr>
          <p:spPr>
            <a:xfrm>
              <a:off x="3512408" y="4262955"/>
              <a:ext cx="8423421" cy="936000"/>
            </a:xfrm>
            <a:prstGeom prst="rect">
              <a:avLst/>
            </a:prstGeom>
            <a:solidFill>
              <a:schemeClr val="lt1"/>
            </a:solidFill>
            <a:ln cap="flat" cmpd="sng" w="12700">
              <a:solidFill>
                <a:srgbClr val="398521"/>
              </a:solidFill>
              <a:prstDash val="solid"/>
              <a:round/>
              <a:headEnd len="sm" w="sm" type="none"/>
              <a:tailEnd len="sm" w="sm" type="none"/>
            </a:ln>
          </p:spPr>
          <p:txBody>
            <a:bodyPr anchorCtr="0" anchor="ctr" bIns="45700" lIns="91425" spcFirstLastPara="1" rIns="91425" wrap="square" tIns="45700">
              <a:noAutofit/>
            </a:bodyPr>
            <a:lstStyle/>
            <a:p>
              <a:pPr indent="-174625" lvl="0" marL="174625" marR="0" rtl="0" algn="l">
                <a:spcBef>
                  <a:spcPts val="0"/>
                </a:spcBef>
                <a:spcAft>
                  <a:spcPts val="0"/>
                </a:spcAft>
                <a:buClr>
                  <a:schemeClr val="dk1"/>
                </a:buClr>
                <a:buSzPts val="1500"/>
                <a:buFont typeface="Arial"/>
                <a:buChar char="•"/>
              </a:pPr>
              <a:r>
                <a:rPr lang="en-GB" sz="1500">
                  <a:solidFill>
                    <a:schemeClr val="dk1"/>
                  </a:solidFill>
                  <a:latin typeface="Arial"/>
                  <a:ea typeface="Arial"/>
                  <a:cs typeface="Arial"/>
                  <a:sym typeface="Arial"/>
                </a:rPr>
                <a:t>Implementation should agile and transparent with industry </a:t>
              </a:r>
              <a:endParaRPr/>
            </a:p>
          </p:txBody>
        </p:sp>
        <p:sp>
          <p:nvSpPr>
            <p:cNvPr id="210" name="Google Shape;210;p11"/>
            <p:cNvSpPr/>
            <p:nvPr/>
          </p:nvSpPr>
          <p:spPr>
            <a:xfrm>
              <a:off x="3512408" y="5316287"/>
              <a:ext cx="8423420" cy="940966"/>
            </a:xfrm>
            <a:prstGeom prst="rect">
              <a:avLst/>
            </a:prstGeom>
            <a:solidFill>
              <a:schemeClr val="lt1"/>
            </a:solidFill>
            <a:ln cap="flat" cmpd="sng" w="12700">
              <a:solidFill>
                <a:srgbClr val="398521"/>
              </a:solidFill>
              <a:prstDash val="solid"/>
              <a:round/>
              <a:headEnd len="sm" w="sm" type="none"/>
              <a:tailEnd len="sm" w="sm" type="none"/>
            </a:ln>
          </p:spPr>
          <p:txBody>
            <a:bodyPr anchorCtr="0" anchor="ctr" bIns="45700" lIns="91425" spcFirstLastPara="1" rIns="91425" wrap="square" tIns="45700">
              <a:noAutofit/>
            </a:bodyPr>
            <a:lstStyle/>
            <a:p>
              <a:pPr indent="-174625" lvl="0" marL="174625" marR="0" rtl="0" algn="l">
                <a:spcBef>
                  <a:spcPts val="0"/>
                </a:spcBef>
                <a:spcAft>
                  <a:spcPts val="0"/>
                </a:spcAft>
                <a:buClr>
                  <a:schemeClr val="dk1"/>
                </a:buClr>
                <a:buSzPts val="1500"/>
                <a:buFont typeface="Arial"/>
                <a:buChar char="•"/>
              </a:pPr>
              <a:r>
                <a:rPr b="1" lang="en-GB" sz="1500">
                  <a:solidFill>
                    <a:schemeClr val="dk1"/>
                  </a:solidFill>
                  <a:latin typeface="Arial"/>
                  <a:ea typeface="Arial"/>
                  <a:cs typeface="Arial"/>
                  <a:sym typeface="Arial"/>
                </a:rPr>
                <a:t>Continuous</a:t>
              </a:r>
              <a:r>
                <a:rPr lang="en-GB" sz="1500">
                  <a:solidFill>
                    <a:schemeClr val="dk1"/>
                  </a:solidFill>
                  <a:latin typeface="Arial"/>
                  <a:ea typeface="Arial"/>
                  <a:cs typeface="Arial"/>
                  <a:sym typeface="Arial"/>
                </a:rPr>
                <a:t> monitoring to determine effectiveness and identify areas for improvement .</a:t>
              </a:r>
              <a:endParaRPr/>
            </a:p>
          </p:txBody>
        </p:sp>
      </p:grpSp>
    </p:spTree>
  </p:cSld>
  <p:clrMapOvr>
    <a:masterClrMapping/>
  </p:clrMapOvr>
  <mc:AlternateContent>
    <mc:Choice Requires="p14">
      <p:transition p14:dur="250">
        <p:fade/>
      </p:transition>
    </mc:Choice>
    <mc:Fallback>
      <p:transition>
        <p:fade/>
      </p:transition>
    </mc:Fallback>
  </mc:AlternateContent>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6" name="Shape 216"/>
        <p:cNvGrpSpPr/>
        <p:nvPr/>
      </p:nvGrpSpPr>
      <p:grpSpPr>
        <a:xfrm>
          <a:off x="0" y="0"/>
          <a:ext cx="0" cy="0"/>
          <a:chOff x="0" y="0"/>
          <a:chExt cx="0" cy="0"/>
        </a:xfrm>
      </p:grpSpPr>
      <p:sp>
        <p:nvSpPr>
          <p:cNvPr id="217" name="Google Shape;217;p12"/>
          <p:cNvSpPr txBox="1"/>
          <p:nvPr>
            <p:ph type="title"/>
          </p:nvPr>
        </p:nvSpPr>
        <p:spPr>
          <a:xfrm>
            <a:off x="629400" y="476496"/>
            <a:ext cx="8533454" cy="387798"/>
          </a:xfrm>
          <a:prstGeom prst="rect">
            <a:avLst/>
          </a:prstGeom>
          <a:noFill/>
          <a:ln>
            <a:noFill/>
          </a:ln>
        </p:spPr>
        <p:txBody>
          <a:bodyPr anchorCtr="0" anchor="t" bIns="0" lIns="0" spcFirstLastPara="1" rIns="0" wrap="square" tIns="0">
            <a:spAutoFit/>
          </a:bodyPr>
          <a:lstStyle/>
          <a:p>
            <a:pPr indent="0" lvl="0" marL="0" rtl="0" algn="l">
              <a:lnSpc>
                <a:spcPct val="90000"/>
              </a:lnSpc>
              <a:spcBef>
                <a:spcPts val="0"/>
              </a:spcBef>
              <a:spcAft>
                <a:spcPts val="0"/>
              </a:spcAft>
              <a:buClr>
                <a:schemeClr val="dk2"/>
              </a:buClr>
              <a:buSzPts val="3400"/>
              <a:buFont typeface="Trebuchet MS"/>
              <a:buNone/>
            </a:pPr>
            <a:r>
              <a:rPr b="1" lang="en-GB" sz="2800"/>
              <a:t>3. </a:t>
            </a:r>
            <a:r>
              <a:rPr lang="en-GB" sz="2800"/>
              <a:t>Procedures and tools</a:t>
            </a:r>
            <a:endParaRPr/>
          </a:p>
        </p:txBody>
      </p:sp>
      <p:grpSp>
        <p:nvGrpSpPr>
          <p:cNvPr id="218" name="Google Shape;218;p12"/>
          <p:cNvGrpSpPr/>
          <p:nvPr/>
        </p:nvGrpSpPr>
        <p:grpSpPr>
          <a:xfrm>
            <a:off x="-5497581" y="249183"/>
            <a:ext cx="17210921" cy="7293488"/>
            <a:chOff x="-6126981" y="-937410"/>
            <a:chExt cx="17210921" cy="7293488"/>
          </a:xfrm>
        </p:grpSpPr>
        <p:sp>
          <p:nvSpPr>
            <p:cNvPr id="219" name="Google Shape;219;p12"/>
            <p:cNvSpPr/>
            <p:nvPr/>
          </p:nvSpPr>
          <p:spPr>
            <a:xfrm>
              <a:off x="-6126981" y="-937410"/>
              <a:ext cx="7293488" cy="7293488"/>
            </a:xfrm>
            <a:prstGeom prst="blockArc">
              <a:avLst>
                <a:gd fmla="val 18900000" name="adj1"/>
                <a:gd fmla="val 2700000" name="adj2"/>
                <a:gd fmla="val 296" name="adj3"/>
              </a:avLst>
            </a:prstGeom>
            <a:noFill/>
            <a:ln cap="flat" cmpd="sng" w="19050">
              <a:solidFill>
                <a:schemeClr val="accent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0" name="Google Shape;220;p12"/>
            <p:cNvSpPr/>
            <p:nvPr/>
          </p:nvSpPr>
          <p:spPr>
            <a:xfrm>
              <a:off x="509717" y="338558"/>
              <a:ext cx="10574223" cy="677550"/>
            </a:xfrm>
            <a:prstGeom prst="rect">
              <a:avLst/>
            </a:prstGeom>
            <a:solidFill>
              <a:schemeClr val="lt1"/>
            </a:solidFill>
            <a:ln cap="flat" cmpd="sng" w="12700">
              <a:solidFill>
                <a:schemeClr val="accent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1" name="Google Shape;221;p12"/>
            <p:cNvSpPr txBox="1"/>
            <p:nvPr/>
          </p:nvSpPr>
          <p:spPr>
            <a:xfrm>
              <a:off x="509717" y="338558"/>
              <a:ext cx="10574223" cy="677550"/>
            </a:xfrm>
            <a:prstGeom prst="rect">
              <a:avLst/>
            </a:prstGeom>
            <a:noFill/>
            <a:ln>
              <a:noFill/>
            </a:ln>
          </p:spPr>
          <p:txBody>
            <a:bodyPr anchorCtr="0" anchor="ctr" bIns="40625" lIns="537800" spcFirstLastPara="1" rIns="40625" wrap="square" tIns="40625">
              <a:noAutofit/>
            </a:bodyPr>
            <a:lstStyle/>
            <a:p>
              <a:pPr indent="0" lvl="0" marL="0" marR="0" rtl="0" algn="l">
                <a:lnSpc>
                  <a:spcPct val="90000"/>
                </a:lnSpc>
                <a:spcBef>
                  <a:spcPts val="0"/>
                </a:spcBef>
                <a:spcAft>
                  <a:spcPts val="0"/>
                </a:spcAft>
                <a:buClr>
                  <a:schemeClr val="dk1"/>
                </a:buClr>
                <a:buSzPts val="1600"/>
                <a:buFont typeface="Arial"/>
                <a:buNone/>
              </a:pPr>
              <a:r>
                <a:rPr lang="en-GB" sz="1600">
                  <a:solidFill>
                    <a:schemeClr val="dk1"/>
                  </a:solidFill>
                  <a:latin typeface="Arial"/>
                  <a:ea typeface="Arial"/>
                  <a:cs typeface="Arial"/>
                  <a:sym typeface="Arial"/>
                </a:rPr>
                <a:t>Sufficient </a:t>
              </a:r>
              <a:r>
                <a:rPr b="1" lang="en-GB" sz="1600">
                  <a:solidFill>
                    <a:schemeClr val="dk1"/>
                  </a:solidFill>
                  <a:latin typeface="Arial"/>
                  <a:ea typeface="Arial"/>
                  <a:cs typeface="Arial"/>
                  <a:sym typeface="Arial"/>
                </a:rPr>
                <a:t>visibility</a:t>
              </a:r>
              <a:r>
                <a:rPr lang="en-GB" sz="1600">
                  <a:solidFill>
                    <a:schemeClr val="dk1"/>
                  </a:solidFill>
                  <a:latin typeface="Arial"/>
                  <a:ea typeface="Arial"/>
                  <a:cs typeface="Arial"/>
                  <a:sym typeface="Arial"/>
                </a:rPr>
                <a:t> over the output of weather-driven technologies is crucial for operating power systems securely. </a:t>
              </a:r>
              <a:endParaRPr/>
            </a:p>
          </p:txBody>
        </p:sp>
        <p:sp>
          <p:nvSpPr>
            <p:cNvPr id="222" name="Google Shape;222;p12"/>
            <p:cNvSpPr/>
            <p:nvPr/>
          </p:nvSpPr>
          <p:spPr>
            <a:xfrm>
              <a:off x="86248" y="253864"/>
              <a:ext cx="846937" cy="846937"/>
            </a:xfrm>
            <a:prstGeom prst="ellipse">
              <a:avLst/>
            </a:prstGeom>
            <a:solidFill>
              <a:schemeClr val="lt1"/>
            </a:solidFill>
            <a:ln cap="flat" cmpd="sng" w="19050">
              <a:solidFill>
                <a:schemeClr val="accent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3" name="Google Shape;223;p12"/>
            <p:cNvSpPr/>
            <p:nvPr/>
          </p:nvSpPr>
          <p:spPr>
            <a:xfrm>
              <a:off x="995230" y="1354558"/>
              <a:ext cx="10088710" cy="677550"/>
            </a:xfrm>
            <a:prstGeom prst="rect">
              <a:avLst/>
            </a:prstGeom>
            <a:solidFill>
              <a:schemeClr val="lt1"/>
            </a:solidFill>
            <a:ln cap="flat" cmpd="sng" w="12700">
              <a:solidFill>
                <a:schemeClr val="accent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4" name="Google Shape;224;p12"/>
            <p:cNvSpPr txBox="1"/>
            <p:nvPr/>
          </p:nvSpPr>
          <p:spPr>
            <a:xfrm>
              <a:off x="995230" y="1354558"/>
              <a:ext cx="10088710" cy="677550"/>
            </a:xfrm>
            <a:prstGeom prst="rect">
              <a:avLst/>
            </a:prstGeom>
            <a:noFill/>
            <a:ln>
              <a:noFill/>
            </a:ln>
          </p:spPr>
          <p:txBody>
            <a:bodyPr anchorCtr="0" anchor="ctr" bIns="40625" lIns="537800" spcFirstLastPara="1" rIns="40625" wrap="square" tIns="40625">
              <a:noAutofit/>
            </a:bodyPr>
            <a:lstStyle/>
            <a:p>
              <a:pPr indent="0" lvl="0" marL="0" marR="0" rtl="0" algn="l">
                <a:lnSpc>
                  <a:spcPct val="90000"/>
                </a:lnSpc>
                <a:spcBef>
                  <a:spcPts val="0"/>
                </a:spcBef>
                <a:spcAft>
                  <a:spcPts val="0"/>
                </a:spcAft>
                <a:buClr>
                  <a:schemeClr val="dk1"/>
                </a:buClr>
                <a:buSzPts val="1600"/>
                <a:buFont typeface="Noto Sans Symbols"/>
                <a:buNone/>
              </a:pPr>
              <a:r>
                <a:rPr lang="en-GB" sz="1600">
                  <a:solidFill>
                    <a:schemeClr val="dk1"/>
                  </a:solidFill>
                  <a:latin typeface="Arial"/>
                  <a:ea typeface="Arial"/>
                  <a:cs typeface="Arial"/>
                  <a:sym typeface="Arial"/>
                </a:rPr>
                <a:t>Identifying system needs in advance, </a:t>
              </a:r>
              <a:r>
                <a:rPr b="1" lang="en-GB" sz="1600">
                  <a:solidFill>
                    <a:schemeClr val="dk1"/>
                  </a:solidFill>
                  <a:latin typeface="Arial"/>
                  <a:ea typeface="Arial"/>
                  <a:cs typeface="Arial"/>
                  <a:sym typeface="Arial"/>
                </a:rPr>
                <a:t>standardising</a:t>
              </a:r>
              <a:r>
                <a:rPr lang="en-GB" sz="1600">
                  <a:solidFill>
                    <a:schemeClr val="dk1"/>
                  </a:solidFill>
                  <a:latin typeface="Arial"/>
                  <a:ea typeface="Arial"/>
                  <a:cs typeface="Arial"/>
                  <a:sym typeface="Arial"/>
                </a:rPr>
                <a:t> data, and </a:t>
              </a:r>
              <a:r>
                <a:rPr b="1" lang="en-GB" sz="1600">
                  <a:solidFill>
                    <a:schemeClr val="dk1"/>
                  </a:solidFill>
                  <a:latin typeface="Arial"/>
                  <a:ea typeface="Arial"/>
                  <a:cs typeface="Arial"/>
                  <a:sym typeface="Arial"/>
                </a:rPr>
                <a:t>sharing</a:t>
              </a:r>
              <a:r>
                <a:rPr lang="en-GB" sz="1600">
                  <a:solidFill>
                    <a:schemeClr val="dk1"/>
                  </a:solidFill>
                  <a:latin typeface="Arial"/>
                  <a:ea typeface="Arial"/>
                  <a:cs typeface="Arial"/>
                  <a:sym typeface="Arial"/>
                </a:rPr>
                <a:t> requirements would play essential roles in the future. </a:t>
              </a:r>
              <a:endParaRPr/>
            </a:p>
          </p:txBody>
        </p:sp>
        <p:sp>
          <p:nvSpPr>
            <p:cNvPr id="225" name="Google Shape;225;p12"/>
            <p:cNvSpPr/>
            <p:nvPr/>
          </p:nvSpPr>
          <p:spPr>
            <a:xfrm>
              <a:off x="571761" y="1269864"/>
              <a:ext cx="846937" cy="846937"/>
            </a:xfrm>
            <a:prstGeom prst="ellipse">
              <a:avLst/>
            </a:prstGeom>
            <a:solidFill>
              <a:schemeClr val="lt1"/>
            </a:solidFill>
            <a:ln cap="flat" cmpd="sng" w="19050">
              <a:solidFill>
                <a:schemeClr val="accent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6" name="Google Shape;226;p12"/>
            <p:cNvSpPr/>
            <p:nvPr/>
          </p:nvSpPr>
          <p:spPr>
            <a:xfrm>
              <a:off x="1144243" y="2370558"/>
              <a:ext cx="9939697" cy="677550"/>
            </a:xfrm>
            <a:prstGeom prst="rect">
              <a:avLst/>
            </a:prstGeom>
            <a:solidFill>
              <a:schemeClr val="lt1"/>
            </a:solidFill>
            <a:ln cap="flat" cmpd="sng" w="12700">
              <a:solidFill>
                <a:schemeClr val="accent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7" name="Google Shape;227;p12"/>
            <p:cNvSpPr txBox="1"/>
            <p:nvPr/>
          </p:nvSpPr>
          <p:spPr>
            <a:xfrm>
              <a:off x="1144243" y="2370558"/>
              <a:ext cx="9939697" cy="677550"/>
            </a:xfrm>
            <a:prstGeom prst="rect">
              <a:avLst/>
            </a:prstGeom>
            <a:noFill/>
            <a:ln>
              <a:noFill/>
            </a:ln>
          </p:spPr>
          <p:txBody>
            <a:bodyPr anchorCtr="0" anchor="ctr" bIns="40625" lIns="537800" spcFirstLastPara="1" rIns="40625" wrap="square" tIns="40625">
              <a:noAutofit/>
            </a:bodyPr>
            <a:lstStyle/>
            <a:p>
              <a:pPr indent="0" lvl="0" marL="0" marR="0" rtl="0" algn="l">
                <a:lnSpc>
                  <a:spcPct val="90000"/>
                </a:lnSpc>
                <a:spcBef>
                  <a:spcPts val="0"/>
                </a:spcBef>
                <a:spcAft>
                  <a:spcPts val="0"/>
                </a:spcAft>
                <a:buClr>
                  <a:schemeClr val="dk1"/>
                </a:buClr>
                <a:buSzPts val="1600"/>
                <a:buFont typeface="Noto Sans Symbols"/>
                <a:buNone/>
              </a:pPr>
              <a:r>
                <a:rPr lang="en-GB" sz="1600">
                  <a:solidFill>
                    <a:schemeClr val="dk1"/>
                  </a:solidFill>
                  <a:latin typeface="Arial"/>
                  <a:ea typeface="Arial"/>
                  <a:cs typeface="Arial"/>
                  <a:sym typeface="Arial"/>
                </a:rPr>
                <a:t>Enable </a:t>
              </a:r>
              <a:r>
                <a:rPr b="1" lang="en-GB" sz="1600">
                  <a:solidFill>
                    <a:schemeClr val="dk1"/>
                  </a:solidFill>
                  <a:latin typeface="Arial"/>
                  <a:ea typeface="Arial"/>
                  <a:cs typeface="Arial"/>
                  <a:sym typeface="Arial"/>
                </a:rPr>
                <a:t>digitalisation</a:t>
              </a:r>
              <a:r>
                <a:rPr lang="en-GB" sz="1600">
                  <a:solidFill>
                    <a:schemeClr val="dk1"/>
                  </a:solidFill>
                  <a:latin typeface="Arial"/>
                  <a:ea typeface="Arial"/>
                  <a:cs typeface="Arial"/>
                  <a:sym typeface="Arial"/>
                </a:rPr>
                <a:t> and promoting the use of data and models.</a:t>
              </a:r>
              <a:endParaRPr/>
            </a:p>
          </p:txBody>
        </p:sp>
        <p:sp>
          <p:nvSpPr>
            <p:cNvPr id="228" name="Google Shape;228;p12"/>
            <p:cNvSpPr/>
            <p:nvPr/>
          </p:nvSpPr>
          <p:spPr>
            <a:xfrm>
              <a:off x="720774" y="2285864"/>
              <a:ext cx="846937" cy="846937"/>
            </a:xfrm>
            <a:prstGeom prst="ellipse">
              <a:avLst/>
            </a:prstGeom>
            <a:solidFill>
              <a:schemeClr val="lt1"/>
            </a:solidFill>
            <a:ln cap="flat" cmpd="sng" w="19050">
              <a:solidFill>
                <a:schemeClr val="accent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9" name="Google Shape;229;p12"/>
            <p:cNvSpPr/>
            <p:nvPr/>
          </p:nvSpPr>
          <p:spPr>
            <a:xfrm>
              <a:off x="995230" y="3386558"/>
              <a:ext cx="10088710" cy="677550"/>
            </a:xfrm>
            <a:prstGeom prst="rect">
              <a:avLst/>
            </a:prstGeom>
            <a:solidFill>
              <a:schemeClr val="lt1"/>
            </a:solidFill>
            <a:ln cap="flat" cmpd="sng" w="12700">
              <a:solidFill>
                <a:schemeClr val="accent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0" name="Google Shape;230;p12"/>
            <p:cNvSpPr txBox="1"/>
            <p:nvPr/>
          </p:nvSpPr>
          <p:spPr>
            <a:xfrm>
              <a:off x="995230" y="3386558"/>
              <a:ext cx="10088710" cy="677550"/>
            </a:xfrm>
            <a:prstGeom prst="rect">
              <a:avLst/>
            </a:prstGeom>
            <a:noFill/>
            <a:ln>
              <a:noFill/>
            </a:ln>
          </p:spPr>
          <p:txBody>
            <a:bodyPr anchorCtr="0" anchor="ctr" bIns="40625" lIns="537800" spcFirstLastPara="1" rIns="40625" wrap="square" tIns="40625">
              <a:noAutofit/>
            </a:bodyPr>
            <a:lstStyle/>
            <a:p>
              <a:pPr indent="0" lvl="0" marL="0" marR="0" rtl="0" algn="l">
                <a:lnSpc>
                  <a:spcPct val="90000"/>
                </a:lnSpc>
                <a:spcBef>
                  <a:spcPts val="0"/>
                </a:spcBef>
                <a:spcAft>
                  <a:spcPts val="0"/>
                </a:spcAft>
                <a:buClr>
                  <a:schemeClr val="dk1"/>
                </a:buClr>
                <a:buSzPts val="1600"/>
                <a:buFont typeface="Noto Sans Symbols"/>
                <a:buNone/>
              </a:pPr>
              <a:r>
                <a:rPr lang="en-GB" sz="1600">
                  <a:solidFill>
                    <a:schemeClr val="dk1"/>
                  </a:solidFill>
                  <a:latin typeface="Arial"/>
                  <a:ea typeface="Arial"/>
                  <a:cs typeface="Arial"/>
                  <a:sym typeface="Arial"/>
                </a:rPr>
                <a:t>Several </a:t>
              </a:r>
              <a:r>
                <a:rPr b="1" lang="en-GB" sz="1600">
                  <a:solidFill>
                    <a:schemeClr val="dk1"/>
                  </a:solidFill>
                  <a:latin typeface="Arial"/>
                  <a:ea typeface="Arial"/>
                  <a:cs typeface="Arial"/>
                  <a:sym typeface="Arial"/>
                </a:rPr>
                <a:t>tools</a:t>
              </a:r>
              <a:r>
                <a:rPr lang="en-GB" sz="1600">
                  <a:solidFill>
                    <a:schemeClr val="dk1"/>
                  </a:solidFill>
                  <a:latin typeface="Arial"/>
                  <a:ea typeface="Arial"/>
                  <a:cs typeface="Arial"/>
                  <a:sym typeface="Arial"/>
                </a:rPr>
                <a:t> would be required to enable the system operation in a high penetration of RES including outage management, weather forecasting, and automation of various processes to dispatch power plants.</a:t>
              </a:r>
              <a:endParaRPr/>
            </a:p>
          </p:txBody>
        </p:sp>
        <p:sp>
          <p:nvSpPr>
            <p:cNvPr id="231" name="Google Shape;231;p12"/>
            <p:cNvSpPr/>
            <p:nvPr/>
          </p:nvSpPr>
          <p:spPr>
            <a:xfrm>
              <a:off x="571761" y="3301864"/>
              <a:ext cx="846937" cy="846937"/>
            </a:xfrm>
            <a:prstGeom prst="ellipse">
              <a:avLst/>
            </a:prstGeom>
            <a:solidFill>
              <a:schemeClr val="lt1"/>
            </a:solidFill>
            <a:ln cap="flat" cmpd="sng" w="19050">
              <a:solidFill>
                <a:schemeClr val="accent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2" name="Google Shape;232;p12"/>
            <p:cNvSpPr/>
            <p:nvPr/>
          </p:nvSpPr>
          <p:spPr>
            <a:xfrm>
              <a:off x="509717" y="4402558"/>
              <a:ext cx="10574223" cy="677550"/>
            </a:xfrm>
            <a:prstGeom prst="rect">
              <a:avLst/>
            </a:prstGeom>
            <a:solidFill>
              <a:schemeClr val="lt1"/>
            </a:solidFill>
            <a:ln cap="flat" cmpd="sng" w="12700">
              <a:solidFill>
                <a:schemeClr val="accent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3" name="Google Shape;233;p12"/>
            <p:cNvSpPr txBox="1"/>
            <p:nvPr/>
          </p:nvSpPr>
          <p:spPr>
            <a:xfrm>
              <a:off x="509717" y="4402558"/>
              <a:ext cx="10574223" cy="677550"/>
            </a:xfrm>
            <a:prstGeom prst="rect">
              <a:avLst/>
            </a:prstGeom>
            <a:noFill/>
            <a:ln>
              <a:noFill/>
            </a:ln>
          </p:spPr>
          <p:txBody>
            <a:bodyPr anchorCtr="0" anchor="ctr" bIns="40625" lIns="537800" spcFirstLastPara="1" rIns="40625" wrap="square" tIns="40625">
              <a:noAutofit/>
            </a:bodyPr>
            <a:lstStyle/>
            <a:p>
              <a:pPr indent="0" lvl="0" marL="0" marR="0" rtl="0" algn="l">
                <a:lnSpc>
                  <a:spcPct val="90000"/>
                </a:lnSpc>
                <a:spcBef>
                  <a:spcPts val="0"/>
                </a:spcBef>
                <a:spcAft>
                  <a:spcPts val="0"/>
                </a:spcAft>
                <a:buClr>
                  <a:schemeClr val="dk1"/>
                </a:buClr>
                <a:buSzPts val="1600"/>
                <a:buFont typeface="Noto Sans Symbols"/>
                <a:buNone/>
              </a:pPr>
              <a:r>
                <a:rPr lang="en-GB" sz="1600">
                  <a:solidFill>
                    <a:schemeClr val="dk1"/>
                  </a:solidFill>
                  <a:latin typeface="Arial"/>
                  <a:ea typeface="Arial"/>
                  <a:cs typeface="Arial"/>
                  <a:sym typeface="Arial"/>
                </a:rPr>
                <a:t>The importance of using </a:t>
              </a:r>
              <a:r>
                <a:rPr b="1" lang="en-GB" sz="1600">
                  <a:solidFill>
                    <a:schemeClr val="dk1"/>
                  </a:solidFill>
                  <a:latin typeface="Arial"/>
                  <a:ea typeface="Arial"/>
                  <a:cs typeface="Arial"/>
                  <a:sym typeface="Arial"/>
                </a:rPr>
                <a:t>open-source</a:t>
              </a:r>
              <a:r>
                <a:rPr lang="en-GB" sz="1600">
                  <a:solidFill>
                    <a:schemeClr val="dk1"/>
                  </a:solidFill>
                  <a:latin typeface="Arial"/>
                  <a:ea typeface="Arial"/>
                  <a:cs typeface="Arial"/>
                  <a:sym typeface="Arial"/>
                </a:rPr>
                <a:t> tools to monitor system conditions </a:t>
              </a:r>
              <a:r>
                <a:rPr b="1" lang="en-GB" sz="1600">
                  <a:solidFill>
                    <a:schemeClr val="dk1"/>
                  </a:solidFill>
                  <a:latin typeface="Arial"/>
                  <a:ea typeface="Arial"/>
                  <a:cs typeface="Arial"/>
                  <a:sym typeface="Arial"/>
                </a:rPr>
                <a:t>real-time</a:t>
              </a:r>
              <a:r>
                <a:rPr lang="en-GB" sz="1600">
                  <a:solidFill>
                    <a:schemeClr val="dk1"/>
                  </a:solidFill>
                  <a:latin typeface="Arial"/>
                  <a:ea typeface="Arial"/>
                  <a:cs typeface="Arial"/>
                  <a:sym typeface="Arial"/>
                </a:rPr>
                <a:t>.</a:t>
              </a:r>
              <a:endParaRPr/>
            </a:p>
          </p:txBody>
        </p:sp>
        <p:sp>
          <p:nvSpPr>
            <p:cNvPr id="234" name="Google Shape;234;p12"/>
            <p:cNvSpPr/>
            <p:nvPr/>
          </p:nvSpPr>
          <p:spPr>
            <a:xfrm>
              <a:off x="86248" y="4317864"/>
              <a:ext cx="846937" cy="846937"/>
            </a:xfrm>
            <a:prstGeom prst="ellipse">
              <a:avLst/>
            </a:prstGeom>
            <a:solidFill>
              <a:schemeClr val="lt1"/>
            </a:solidFill>
            <a:ln cap="flat" cmpd="sng" w="19050">
              <a:solidFill>
                <a:schemeClr val="accent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Tree>
  </p:cSld>
  <p:clrMapOvr>
    <a:masterClrMapping/>
  </p:clrMapOvr>
  <mc:AlternateContent>
    <mc:Choice Requires="p14">
      <p:transition p14:dur="250">
        <p:fade/>
      </p:transition>
    </mc:Choice>
    <mc:Fallback>
      <p:transition>
        <p:fade/>
      </p:transition>
    </mc:Fallback>
  </mc:AlternateContent>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9" name="Shape 239"/>
        <p:cNvGrpSpPr/>
        <p:nvPr/>
      </p:nvGrpSpPr>
      <p:grpSpPr>
        <a:xfrm>
          <a:off x="0" y="0"/>
          <a:ext cx="0" cy="0"/>
          <a:chOff x="0" y="0"/>
          <a:chExt cx="0" cy="0"/>
        </a:xfrm>
      </p:grpSpPr>
      <p:sp>
        <p:nvSpPr>
          <p:cNvPr id="240" name="Google Shape;240;p13"/>
          <p:cNvSpPr txBox="1"/>
          <p:nvPr/>
        </p:nvSpPr>
        <p:spPr>
          <a:xfrm>
            <a:off x="639248" y="3040042"/>
            <a:ext cx="7180500" cy="548700"/>
          </a:xfrm>
          <a:prstGeom prst="rect">
            <a:avLst/>
          </a:prstGeom>
          <a:noFill/>
          <a:ln>
            <a:noFill/>
          </a:ln>
        </p:spPr>
        <p:txBody>
          <a:bodyPr anchorCtr="0" anchor="b" bIns="0" lIns="0" spcFirstLastPara="1" rIns="0" wrap="square" tIns="0">
            <a:noAutofit/>
          </a:bodyPr>
          <a:lstStyle/>
          <a:p>
            <a:pPr indent="0" lvl="0" marL="0" marR="0" rtl="0" algn="l">
              <a:lnSpc>
                <a:spcPct val="100000"/>
              </a:lnSpc>
              <a:spcBef>
                <a:spcPts val="0"/>
              </a:spcBef>
              <a:spcAft>
                <a:spcPts val="0"/>
              </a:spcAft>
              <a:buClr>
                <a:srgbClr val="FFFFFF"/>
              </a:buClr>
              <a:buSzPts val="2000"/>
              <a:buFont typeface="Trebuchet MS"/>
              <a:buNone/>
            </a:pPr>
            <a:r>
              <a:rPr b="0" i="0" lang="en-GB" sz="2000" u="none" cap="none" strike="noStrike">
                <a:solidFill>
                  <a:srgbClr val="FFFFFF"/>
                </a:solidFill>
                <a:latin typeface="Trebuchet MS"/>
                <a:ea typeface="Trebuchet MS"/>
                <a:cs typeface="Trebuchet MS"/>
                <a:sym typeface="Trebuchet MS"/>
              </a:rPr>
              <a:t>Section 4</a:t>
            </a:r>
            <a:endParaRPr b="0" i="0" sz="1800" u="none" cap="none" strike="noStrike">
              <a:solidFill>
                <a:srgbClr val="242424"/>
              </a:solidFill>
              <a:latin typeface="Arial"/>
              <a:ea typeface="Arial"/>
              <a:cs typeface="Arial"/>
              <a:sym typeface="Arial"/>
            </a:endParaRPr>
          </a:p>
        </p:txBody>
      </p:sp>
      <p:sp>
        <p:nvSpPr>
          <p:cNvPr id="241" name="Google Shape;241;p13"/>
          <p:cNvSpPr txBox="1"/>
          <p:nvPr>
            <p:ph type="title"/>
          </p:nvPr>
        </p:nvSpPr>
        <p:spPr>
          <a:xfrm>
            <a:off x="630000" y="3826800"/>
            <a:ext cx="10936800" cy="2041200"/>
          </a:xfrm>
          <a:prstGeom prst="rect">
            <a:avLst/>
          </a:prstGeom>
          <a:noFill/>
          <a:ln>
            <a:noFill/>
          </a:ln>
        </p:spPr>
        <p:txBody>
          <a:bodyPr anchorCtr="0" anchor="t" bIns="0" lIns="0" spcFirstLastPara="1" rIns="0" wrap="square" tIns="0">
            <a:noAutofit/>
          </a:bodyPr>
          <a:lstStyle/>
          <a:p>
            <a:pPr indent="0" lvl="0" marL="0" rtl="0" algn="l">
              <a:lnSpc>
                <a:spcPct val="90000"/>
              </a:lnSpc>
              <a:spcBef>
                <a:spcPts val="0"/>
              </a:spcBef>
              <a:spcAft>
                <a:spcPts val="0"/>
              </a:spcAft>
              <a:buClr>
                <a:schemeClr val="lt1"/>
              </a:buClr>
              <a:buSzPts val="5400"/>
              <a:buFont typeface="Trebuchet MS"/>
              <a:buNone/>
            </a:pPr>
            <a:r>
              <a:rPr lang="en-GB"/>
              <a:t>Potential solutions</a:t>
            </a:r>
            <a:endParaRPr/>
          </a:p>
        </p:txBody>
      </p:sp>
    </p:spTree>
  </p:cSld>
  <p:clrMapOvr>
    <a:masterClrMapping/>
  </p:clrMapOvr>
  <mc:AlternateContent>
    <mc:Choice Requires="p14">
      <p:transition p14:dur="250">
        <p:fade/>
      </p:transition>
    </mc:Choice>
    <mc:Fallback>
      <p:transition>
        <p:fade/>
      </p:transition>
    </mc:Fallback>
  </mc:AlternateContent>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6" name="Shape 246"/>
        <p:cNvGrpSpPr/>
        <p:nvPr/>
      </p:nvGrpSpPr>
      <p:grpSpPr>
        <a:xfrm>
          <a:off x="0" y="0"/>
          <a:ext cx="0" cy="0"/>
          <a:chOff x="0" y="0"/>
          <a:chExt cx="0" cy="0"/>
        </a:xfrm>
      </p:grpSpPr>
      <p:sp>
        <p:nvSpPr>
          <p:cNvPr id="247" name="Google Shape;247;p14"/>
          <p:cNvSpPr txBox="1"/>
          <p:nvPr>
            <p:ph type="title"/>
          </p:nvPr>
        </p:nvSpPr>
        <p:spPr>
          <a:xfrm>
            <a:off x="652846" y="524454"/>
            <a:ext cx="8103896" cy="443198"/>
          </a:xfrm>
          <a:prstGeom prst="rect">
            <a:avLst/>
          </a:prstGeom>
          <a:noFill/>
          <a:ln>
            <a:noFill/>
          </a:ln>
        </p:spPr>
        <p:txBody>
          <a:bodyPr anchorCtr="0" anchor="t" bIns="0" lIns="0" spcFirstLastPara="1" rIns="0" wrap="square" tIns="0">
            <a:spAutoFit/>
          </a:bodyPr>
          <a:lstStyle/>
          <a:p>
            <a:pPr indent="0" lvl="0" marL="0" rtl="0" algn="l">
              <a:lnSpc>
                <a:spcPct val="90000"/>
              </a:lnSpc>
              <a:spcBef>
                <a:spcPts val="0"/>
              </a:spcBef>
              <a:spcAft>
                <a:spcPts val="0"/>
              </a:spcAft>
              <a:buClr>
                <a:schemeClr val="dk2"/>
              </a:buClr>
              <a:buSzPts val="3400"/>
              <a:buFont typeface="Trebuchet MS"/>
              <a:buNone/>
            </a:pPr>
            <a:r>
              <a:rPr lang="en-GB"/>
              <a:t>Frequency Response and Reserve</a:t>
            </a:r>
            <a:endParaRPr/>
          </a:p>
        </p:txBody>
      </p:sp>
      <p:sp>
        <p:nvSpPr>
          <p:cNvPr id="248" name="Google Shape;248;p14"/>
          <p:cNvSpPr txBox="1"/>
          <p:nvPr/>
        </p:nvSpPr>
        <p:spPr>
          <a:xfrm>
            <a:off x="311544" y="343488"/>
            <a:ext cx="11568913" cy="637747"/>
          </a:xfrm>
          <a:prstGeom prst="rect">
            <a:avLst/>
          </a:prstGeom>
          <a:noFill/>
          <a:ln>
            <a:noFill/>
          </a:ln>
        </p:spPr>
        <p:txBody>
          <a:bodyPr anchorCtr="0" anchor="t" bIns="45700" lIns="91425" spcFirstLastPara="1" rIns="91425" wrap="square" tIns="45700">
            <a:noAutofit/>
          </a:bodyPr>
          <a:lstStyle/>
          <a:p>
            <a:pPr indent="0" lvl="0" marL="0" marR="0" rtl="0" algn="l">
              <a:lnSpc>
                <a:spcPct val="90000"/>
              </a:lnSpc>
              <a:spcBef>
                <a:spcPts val="0"/>
              </a:spcBef>
              <a:spcAft>
                <a:spcPts val="0"/>
              </a:spcAft>
              <a:buClr>
                <a:schemeClr val="dk1"/>
              </a:buClr>
              <a:buSzPts val="1600"/>
              <a:buFont typeface="Arial"/>
              <a:buNone/>
            </a:pPr>
            <a:r>
              <a:t/>
            </a:r>
            <a:endParaRPr b="0" i="0" sz="1600" u="none" cap="none" strike="noStrike">
              <a:solidFill>
                <a:schemeClr val="dk1"/>
              </a:solidFill>
              <a:latin typeface="Helvetica Neue Light"/>
              <a:ea typeface="Helvetica Neue Light"/>
              <a:cs typeface="Helvetica Neue Light"/>
              <a:sym typeface="Helvetica Neue Light"/>
            </a:endParaRPr>
          </a:p>
        </p:txBody>
      </p:sp>
      <p:grpSp>
        <p:nvGrpSpPr>
          <p:cNvPr id="249" name="Google Shape;249;p14"/>
          <p:cNvGrpSpPr/>
          <p:nvPr/>
        </p:nvGrpSpPr>
        <p:grpSpPr>
          <a:xfrm>
            <a:off x="135015" y="1162201"/>
            <a:ext cx="11745442" cy="4973556"/>
            <a:chOff x="135015" y="1200484"/>
            <a:chExt cx="11745442" cy="4704597"/>
          </a:xfrm>
        </p:grpSpPr>
        <p:grpSp>
          <p:nvGrpSpPr>
            <p:cNvPr id="250" name="Google Shape;250;p14"/>
            <p:cNvGrpSpPr/>
            <p:nvPr/>
          </p:nvGrpSpPr>
          <p:grpSpPr>
            <a:xfrm>
              <a:off x="135015" y="1692876"/>
              <a:ext cx="11745442" cy="4212204"/>
              <a:chOff x="363615" y="2192905"/>
              <a:chExt cx="11145896" cy="1711351"/>
            </a:xfrm>
          </p:grpSpPr>
          <p:sp>
            <p:nvSpPr>
              <p:cNvPr id="251" name="Google Shape;251;p14"/>
              <p:cNvSpPr/>
              <p:nvPr/>
            </p:nvSpPr>
            <p:spPr>
              <a:xfrm>
                <a:off x="477076" y="2192905"/>
                <a:ext cx="11032435" cy="1711351"/>
              </a:xfrm>
              <a:prstGeom prst="rect">
                <a:avLst/>
              </a:prstGeom>
              <a:solidFill>
                <a:srgbClr val="D8D8D8"/>
              </a:solidFill>
              <a:ln cap="flat" cmpd="sng" w="12700">
                <a:solidFill>
                  <a:srgbClr val="000D27"/>
                </a:solidFill>
                <a:prstDash val="dash"/>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252" name="Google Shape;252;p14"/>
              <p:cNvSpPr/>
              <p:nvPr/>
            </p:nvSpPr>
            <p:spPr>
              <a:xfrm rot="-5400000">
                <a:off x="-104524" y="2798370"/>
                <a:ext cx="1574025" cy="637747"/>
              </a:xfrm>
              <a:prstGeom prst="rect">
                <a:avLst/>
              </a:prstGeom>
              <a:no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rPr b="1" lang="en-GB" sz="2000">
                    <a:solidFill>
                      <a:schemeClr val="dk1"/>
                    </a:solidFill>
                    <a:latin typeface="Arial"/>
                    <a:ea typeface="Arial"/>
                    <a:cs typeface="Arial"/>
                    <a:sym typeface="Arial"/>
                  </a:rPr>
                  <a:t>Frequency</a:t>
                </a:r>
                <a:endParaRPr/>
              </a:p>
              <a:p>
                <a:pPr indent="0" lvl="0" marL="0" marR="0" rtl="0" algn="ctr">
                  <a:spcBef>
                    <a:spcPts val="0"/>
                  </a:spcBef>
                  <a:spcAft>
                    <a:spcPts val="0"/>
                  </a:spcAft>
                  <a:buNone/>
                </a:pPr>
                <a:r>
                  <a:rPr b="1" lang="en-GB" sz="1100">
                    <a:solidFill>
                      <a:schemeClr val="dk1"/>
                    </a:solidFill>
                    <a:latin typeface="Arial"/>
                    <a:ea typeface="Arial"/>
                    <a:cs typeface="Arial"/>
                    <a:sym typeface="Arial"/>
                  </a:rPr>
                  <a:t>Response &amp; Reserve</a:t>
                </a:r>
                <a:endParaRPr/>
              </a:p>
            </p:txBody>
          </p:sp>
        </p:grpSp>
        <p:grpSp>
          <p:nvGrpSpPr>
            <p:cNvPr id="253" name="Google Shape;253;p14"/>
            <p:cNvGrpSpPr/>
            <p:nvPr/>
          </p:nvGrpSpPr>
          <p:grpSpPr>
            <a:xfrm>
              <a:off x="860634" y="1205086"/>
              <a:ext cx="3515875" cy="4699994"/>
              <a:chOff x="1818861" y="1148618"/>
              <a:chExt cx="2445026" cy="4668438"/>
            </a:xfrm>
          </p:grpSpPr>
          <p:sp>
            <p:nvSpPr>
              <p:cNvPr id="254" name="Google Shape;254;p14"/>
              <p:cNvSpPr/>
              <p:nvPr/>
            </p:nvSpPr>
            <p:spPr>
              <a:xfrm>
                <a:off x="1818861" y="1148618"/>
                <a:ext cx="2445026" cy="368514"/>
              </a:xfrm>
              <a:prstGeom prst="rect">
                <a:avLst/>
              </a:prstGeom>
              <a:solidFill>
                <a:srgbClr val="39852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rPr b="1" lang="en-GB" sz="2000">
                    <a:solidFill>
                      <a:schemeClr val="lt1"/>
                    </a:solidFill>
                    <a:latin typeface="Arial"/>
                    <a:ea typeface="Arial"/>
                    <a:cs typeface="Arial"/>
                    <a:sym typeface="Arial"/>
                  </a:rPr>
                  <a:t>Codes and Standards</a:t>
                </a:r>
                <a:endParaRPr/>
              </a:p>
            </p:txBody>
          </p:sp>
          <p:sp>
            <p:nvSpPr>
              <p:cNvPr id="255" name="Google Shape;255;p14"/>
              <p:cNvSpPr/>
              <p:nvPr/>
            </p:nvSpPr>
            <p:spPr>
              <a:xfrm>
                <a:off x="1818861" y="1577900"/>
                <a:ext cx="2445026" cy="4239156"/>
              </a:xfrm>
              <a:prstGeom prst="rect">
                <a:avLst/>
              </a:prstGeom>
              <a:solidFill>
                <a:srgbClr val="B9E9AA">
                  <a:alpha val="80000"/>
                </a:srgb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grpSp>
        <p:grpSp>
          <p:nvGrpSpPr>
            <p:cNvPr id="256" name="Google Shape;256;p14"/>
            <p:cNvGrpSpPr/>
            <p:nvPr/>
          </p:nvGrpSpPr>
          <p:grpSpPr>
            <a:xfrm>
              <a:off x="4510619" y="1201373"/>
              <a:ext cx="3515875" cy="4703707"/>
              <a:chOff x="5449957" y="1148617"/>
              <a:chExt cx="2445026" cy="4668806"/>
            </a:xfrm>
          </p:grpSpPr>
          <p:sp>
            <p:nvSpPr>
              <p:cNvPr id="257" name="Google Shape;257;p14"/>
              <p:cNvSpPr/>
              <p:nvPr/>
            </p:nvSpPr>
            <p:spPr>
              <a:xfrm>
                <a:off x="5449957" y="1148617"/>
                <a:ext cx="2445026" cy="368252"/>
              </a:xfrm>
              <a:prstGeom prst="rect">
                <a:avLst/>
              </a:prstGeom>
              <a:solidFill>
                <a:srgbClr val="7030A0"/>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rPr b="1" lang="en-GB" sz="2000">
                    <a:solidFill>
                      <a:schemeClr val="lt1"/>
                    </a:solidFill>
                    <a:latin typeface="Arial"/>
                    <a:ea typeface="Arial"/>
                    <a:cs typeface="Arial"/>
                    <a:sym typeface="Arial"/>
                  </a:rPr>
                  <a:t>Balancing Services</a:t>
                </a:r>
                <a:endParaRPr/>
              </a:p>
            </p:txBody>
          </p:sp>
          <p:sp>
            <p:nvSpPr>
              <p:cNvPr id="258" name="Google Shape;258;p14"/>
              <p:cNvSpPr/>
              <p:nvPr/>
            </p:nvSpPr>
            <p:spPr>
              <a:xfrm>
                <a:off x="5449957" y="1581280"/>
                <a:ext cx="2445026" cy="4236143"/>
              </a:xfrm>
              <a:prstGeom prst="rect">
                <a:avLst/>
              </a:prstGeom>
              <a:solidFill>
                <a:srgbClr val="CC99FF">
                  <a:alpha val="80000"/>
                </a:srgb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grpSp>
        <p:grpSp>
          <p:nvGrpSpPr>
            <p:cNvPr id="259" name="Google Shape;259;p14"/>
            <p:cNvGrpSpPr/>
            <p:nvPr/>
          </p:nvGrpSpPr>
          <p:grpSpPr>
            <a:xfrm>
              <a:off x="8160602" y="1200484"/>
              <a:ext cx="3515876" cy="4704597"/>
              <a:chOff x="7928113" y="1144045"/>
              <a:chExt cx="2445027" cy="4673012"/>
            </a:xfrm>
          </p:grpSpPr>
          <p:sp>
            <p:nvSpPr>
              <p:cNvPr id="260" name="Google Shape;260;p14"/>
              <p:cNvSpPr/>
              <p:nvPr/>
            </p:nvSpPr>
            <p:spPr>
              <a:xfrm>
                <a:off x="7928113" y="1144045"/>
                <a:ext cx="2445026" cy="368514"/>
              </a:xfrm>
              <a:prstGeom prst="rect">
                <a:avLst/>
              </a:prstGeom>
              <a:solidFill>
                <a:schemeClr val="accen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rPr b="1" lang="en-GB" sz="2000">
                    <a:solidFill>
                      <a:schemeClr val="lt1"/>
                    </a:solidFill>
                    <a:latin typeface="Arial"/>
                    <a:ea typeface="Arial"/>
                    <a:cs typeface="Arial"/>
                    <a:sym typeface="Arial"/>
                  </a:rPr>
                  <a:t>Tools and Procedures</a:t>
                </a:r>
                <a:endParaRPr/>
              </a:p>
            </p:txBody>
          </p:sp>
          <p:sp>
            <p:nvSpPr>
              <p:cNvPr id="261" name="Google Shape;261;p14"/>
              <p:cNvSpPr/>
              <p:nvPr/>
            </p:nvSpPr>
            <p:spPr>
              <a:xfrm>
                <a:off x="7928114" y="1577899"/>
                <a:ext cx="2445026" cy="4239158"/>
              </a:xfrm>
              <a:prstGeom prst="rect">
                <a:avLst/>
              </a:prstGeom>
              <a:solidFill>
                <a:srgbClr val="8CAFFF">
                  <a:alpha val="80000"/>
                </a:srgb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grpSp>
        <p:sp>
          <p:nvSpPr>
            <p:cNvPr id="262" name="Google Shape;262;p14"/>
            <p:cNvSpPr/>
            <p:nvPr/>
          </p:nvSpPr>
          <p:spPr>
            <a:xfrm>
              <a:off x="3561120" y="1774880"/>
              <a:ext cx="5478232" cy="579342"/>
            </a:xfrm>
            <a:prstGeom prst="rect">
              <a:avLst/>
            </a:prstGeom>
            <a:solidFill>
              <a:schemeClr val="lt1"/>
            </a:solidFill>
            <a:ln cap="flat" cmpd="sng" w="9525">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en-GB" sz="2000">
                  <a:solidFill>
                    <a:schemeClr val="dk1"/>
                  </a:solidFill>
                  <a:latin typeface="Arial"/>
                  <a:ea typeface="Arial"/>
                  <a:cs typeface="Arial"/>
                  <a:sym typeface="Arial"/>
                </a:rPr>
                <a:t>Faster acting services </a:t>
              </a:r>
              <a:endParaRPr/>
            </a:p>
          </p:txBody>
        </p:sp>
        <p:sp>
          <p:nvSpPr>
            <p:cNvPr id="263" name="Google Shape;263;p14"/>
            <p:cNvSpPr/>
            <p:nvPr/>
          </p:nvSpPr>
          <p:spPr>
            <a:xfrm>
              <a:off x="2375450" y="2441795"/>
              <a:ext cx="5581174" cy="626772"/>
            </a:xfrm>
            <a:prstGeom prst="rect">
              <a:avLst/>
            </a:prstGeom>
            <a:solidFill>
              <a:schemeClr val="lt1"/>
            </a:solidFill>
            <a:ln cap="flat" cmpd="sng" w="9525">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en-GB" sz="2000">
                  <a:solidFill>
                    <a:schemeClr val="dk1"/>
                  </a:solidFill>
                  <a:latin typeface="Arial"/>
                  <a:ea typeface="Arial"/>
                  <a:cs typeface="Arial"/>
                  <a:sym typeface="Arial"/>
                </a:rPr>
                <a:t>Rapid Ramping ability </a:t>
              </a:r>
              <a:endParaRPr/>
            </a:p>
          </p:txBody>
        </p:sp>
        <p:sp>
          <p:nvSpPr>
            <p:cNvPr id="264" name="Google Shape;264;p14"/>
            <p:cNvSpPr/>
            <p:nvPr/>
          </p:nvSpPr>
          <p:spPr>
            <a:xfrm>
              <a:off x="2375452" y="3167019"/>
              <a:ext cx="5581174" cy="585053"/>
            </a:xfrm>
            <a:prstGeom prst="rect">
              <a:avLst/>
            </a:prstGeom>
            <a:solidFill>
              <a:schemeClr val="lt1"/>
            </a:solidFill>
            <a:ln cap="flat" cmpd="sng" w="9525">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en-GB" sz="2000">
                  <a:solidFill>
                    <a:schemeClr val="dk1"/>
                  </a:solidFill>
                  <a:latin typeface="Arial"/>
                  <a:ea typeface="Arial"/>
                  <a:cs typeface="Arial"/>
                  <a:sym typeface="Arial"/>
                </a:rPr>
                <a:t>Facilitate low carbon</a:t>
              </a:r>
              <a:endParaRPr/>
            </a:p>
          </p:txBody>
        </p:sp>
        <p:sp>
          <p:nvSpPr>
            <p:cNvPr id="265" name="Google Shape;265;p14"/>
            <p:cNvSpPr/>
            <p:nvPr/>
          </p:nvSpPr>
          <p:spPr>
            <a:xfrm>
              <a:off x="4604120" y="3824707"/>
              <a:ext cx="3352506" cy="587339"/>
            </a:xfrm>
            <a:prstGeom prst="rect">
              <a:avLst/>
            </a:prstGeom>
            <a:solidFill>
              <a:schemeClr val="lt1"/>
            </a:solidFill>
            <a:ln cap="flat" cmpd="sng" w="9525">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en-GB" sz="2000">
                  <a:solidFill>
                    <a:schemeClr val="dk1"/>
                  </a:solidFill>
                  <a:latin typeface="Arial"/>
                  <a:ea typeface="Arial"/>
                  <a:cs typeface="Arial"/>
                  <a:sym typeface="Arial"/>
                </a:rPr>
                <a:t>More granular windows</a:t>
              </a:r>
              <a:endParaRPr/>
            </a:p>
          </p:txBody>
        </p:sp>
        <p:sp>
          <p:nvSpPr>
            <p:cNvPr id="266" name="Google Shape;266;p14"/>
            <p:cNvSpPr/>
            <p:nvPr/>
          </p:nvSpPr>
          <p:spPr>
            <a:xfrm>
              <a:off x="4704794" y="4685701"/>
              <a:ext cx="5581174" cy="764757"/>
            </a:xfrm>
            <a:prstGeom prst="rect">
              <a:avLst/>
            </a:prstGeom>
            <a:solidFill>
              <a:schemeClr val="lt1"/>
            </a:solidFill>
            <a:ln cap="flat" cmpd="sng" w="9525">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en-GB" sz="2000">
                  <a:solidFill>
                    <a:schemeClr val="dk1"/>
                  </a:solidFill>
                  <a:latin typeface="Arial"/>
                  <a:ea typeface="Arial"/>
                  <a:cs typeface="Arial"/>
                  <a:sym typeface="Arial"/>
                </a:rPr>
                <a:t>Design both upwards and downwards products.</a:t>
              </a:r>
              <a:endParaRPr/>
            </a:p>
          </p:txBody>
        </p:sp>
        <p:sp>
          <p:nvSpPr>
            <p:cNvPr id="267" name="Google Shape;267;p14"/>
            <p:cNvSpPr/>
            <p:nvPr/>
          </p:nvSpPr>
          <p:spPr>
            <a:xfrm>
              <a:off x="8243193" y="3739023"/>
              <a:ext cx="3350695" cy="764756"/>
            </a:xfrm>
            <a:prstGeom prst="rect">
              <a:avLst/>
            </a:prstGeom>
            <a:solidFill>
              <a:schemeClr val="lt1"/>
            </a:solidFill>
            <a:ln cap="flat" cmpd="sng" w="9525">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en-GB" sz="2000">
                  <a:solidFill>
                    <a:schemeClr val="dk1"/>
                  </a:solidFill>
                  <a:latin typeface="Arial"/>
                  <a:ea typeface="Arial"/>
                  <a:cs typeface="Arial"/>
                  <a:sym typeface="Arial"/>
                </a:rPr>
                <a:t>Greater visibility and forecasting </a:t>
              </a:r>
              <a:endParaRPr/>
            </a:p>
          </p:txBody>
        </p:sp>
        <p:sp>
          <p:nvSpPr>
            <p:cNvPr id="268" name="Google Shape;268;p14"/>
            <p:cNvSpPr/>
            <p:nvPr/>
          </p:nvSpPr>
          <p:spPr>
            <a:xfrm>
              <a:off x="1001243" y="4700401"/>
              <a:ext cx="3338296" cy="750057"/>
            </a:xfrm>
            <a:prstGeom prst="rect">
              <a:avLst/>
            </a:prstGeom>
            <a:solidFill>
              <a:schemeClr val="lt1"/>
            </a:solidFill>
            <a:ln cap="flat" cmpd="sng" w="9525">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en-GB" sz="2000">
                  <a:solidFill>
                    <a:schemeClr val="dk1"/>
                  </a:solidFill>
                  <a:latin typeface="Arial"/>
                  <a:ea typeface="Arial"/>
                  <a:cs typeface="Arial"/>
                  <a:sym typeface="Arial"/>
                </a:rPr>
                <a:t>Regular revision</a:t>
              </a:r>
              <a:endParaRPr/>
            </a:p>
          </p:txBody>
        </p:sp>
      </p:grpSp>
    </p:spTree>
  </p:cSld>
  <p:clrMapOvr>
    <a:masterClrMapping/>
  </p:clrMapOvr>
  <mc:AlternateContent>
    <mc:Choice Requires="p14">
      <p:transition p14:dur="250">
        <p:fade/>
      </p:transition>
    </mc:Choice>
    <mc:Fallback>
      <p:transition>
        <p:fade/>
      </p:transition>
    </mc:Fallback>
  </mc:AlternateContent>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3" name="Shape 273"/>
        <p:cNvGrpSpPr/>
        <p:nvPr/>
      </p:nvGrpSpPr>
      <p:grpSpPr>
        <a:xfrm>
          <a:off x="0" y="0"/>
          <a:ext cx="0" cy="0"/>
          <a:chOff x="0" y="0"/>
          <a:chExt cx="0" cy="0"/>
        </a:xfrm>
      </p:grpSpPr>
      <p:sp>
        <p:nvSpPr>
          <p:cNvPr id="274" name="Google Shape;274;p15"/>
          <p:cNvSpPr txBox="1"/>
          <p:nvPr>
            <p:ph type="title"/>
          </p:nvPr>
        </p:nvSpPr>
        <p:spPr>
          <a:xfrm>
            <a:off x="652846" y="524454"/>
            <a:ext cx="8103896" cy="443198"/>
          </a:xfrm>
          <a:prstGeom prst="rect">
            <a:avLst/>
          </a:prstGeom>
          <a:noFill/>
          <a:ln>
            <a:noFill/>
          </a:ln>
        </p:spPr>
        <p:txBody>
          <a:bodyPr anchorCtr="0" anchor="t" bIns="0" lIns="0" spcFirstLastPara="1" rIns="0" wrap="square" tIns="0">
            <a:spAutoFit/>
          </a:bodyPr>
          <a:lstStyle/>
          <a:p>
            <a:pPr indent="0" lvl="0" marL="0" rtl="0" algn="l">
              <a:lnSpc>
                <a:spcPct val="90000"/>
              </a:lnSpc>
              <a:spcBef>
                <a:spcPts val="0"/>
              </a:spcBef>
              <a:spcAft>
                <a:spcPts val="0"/>
              </a:spcAft>
              <a:buClr>
                <a:schemeClr val="dk2"/>
              </a:buClr>
              <a:buSzPts val="3400"/>
              <a:buFont typeface="Trebuchet MS"/>
              <a:buNone/>
            </a:pPr>
            <a:r>
              <a:rPr lang="en-GB"/>
              <a:t>Stability and Voltage</a:t>
            </a:r>
            <a:endParaRPr/>
          </a:p>
        </p:txBody>
      </p:sp>
      <p:sp>
        <p:nvSpPr>
          <p:cNvPr id="275" name="Google Shape;275;p15"/>
          <p:cNvSpPr txBox="1"/>
          <p:nvPr/>
        </p:nvSpPr>
        <p:spPr>
          <a:xfrm>
            <a:off x="311544" y="343488"/>
            <a:ext cx="11568913" cy="637747"/>
          </a:xfrm>
          <a:prstGeom prst="rect">
            <a:avLst/>
          </a:prstGeom>
          <a:noFill/>
          <a:ln>
            <a:noFill/>
          </a:ln>
        </p:spPr>
        <p:txBody>
          <a:bodyPr anchorCtr="0" anchor="t" bIns="45700" lIns="91425" spcFirstLastPara="1" rIns="91425" wrap="square" tIns="45700">
            <a:noAutofit/>
          </a:bodyPr>
          <a:lstStyle/>
          <a:p>
            <a:pPr indent="0" lvl="0" marL="0" marR="0" rtl="0" algn="l">
              <a:lnSpc>
                <a:spcPct val="90000"/>
              </a:lnSpc>
              <a:spcBef>
                <a:spcPts val="0"/>
              </a:spcBef>
              <a:spcAft>
                <a:spcPts val="0"/>
              </a:spcAft>
              <a:buClr>
                <a:schemeClr val="dk1"/>
              </a:buClr>
              <a:buSzPts val="1600"/>
              <a:buFont typeface="Arial"/>
              <a:buNone/>
            </a:pPr>
            <a:r>
              <a:t/>
            </a:r>
            <a:endParaRPr b="0" i="0" sz="1600" u="none" cap="none" strike="noStrike">
              <a:solidFill>
                <a:schemeClr val="dk1"/>
              </a:solidFill>
              <a:latin typeface="Helvetica Neue Light"/>
              <a:ea typeface="Helvetica Neue Light"/>
              <a:cs typeface="Helvetica Neue Light"/>
              <a:sym typeface="Helvetica Neue Light"/>
            </a:endParaRPr>
          </a:p>
        </p:txBody>
      </p:sp>
      <p:grpSp>
        <p:nvGrpSpPr>
          <p:cNvPr id="276" name="Google Shape;276;p15"/>
          <p:cNvGrpSpPr/>
          <p:nvPr/>
        </p:nvGrpSpPr>
        <p:grpSpPr>
          <a:xfrm>
            <a:off x="135014" y="1201373"/>
            <a:ext cx="11745443" cy="5223689"/>
            <a:chOff x="135014" y="1201373"/>
            <a:chExt cx="11745443" cy="5223689"/>
          </a:xfrm>
        </p:grpSpPr>
        <p:grpSp>
          <p:nvGrpSpPr>
            <p:cNvPr id="277" name="Google Shape;277;p15"/>
            <p:cNvGrpSpPr/>
            <p:nvPr/>
          </p:nvGrpSpPr>
          <p:grpSpPr>
            <a:xfrm>
              <a:off x="135014" y="4024458"/>
              <a:ext cx="11745442" cy="2286341"/>
              <a:chOff x="363615" y="2075943"/>
              <a:chExt cx="11145896" cy="1965640"/>
            </a:xfrm>
          </p:grpSpPr>
          <p:sp>
            <p:nvSpPr>
              <p:cNvPr id="278" name="Google Shape;278;p15"/>
              <p:cNvSpPr/>
              <p:nvPr/>
            </p:nvSpPr>
            <p:spPr>
              <a:xfrm>
                <a:off x="477076" y="2075943"/>
                <a:ext cx="11032435" cy="1965640"/>
              </a:xfrm>
              <a:prstGeom prst="rect">
                <a:avLst/>
              </a:prstGeom>
              <a:solidFill>
                <a:srgbClr val="D8D8D8"/>
              </a:solidFill>
              <a:ln cap="flat" cmpd="sng" w="12700">
                <a:solidFill>
                  <a:srgbClr val="000D27"/>
                </a:solidFill>
                <a:prstDash val="dash"/>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279" name="Google Shape;279;p15"/>
              <p:cNvSpPr/>
              <p:nvPr/>
            </p:nvSpPr>
            <p:spPr>
              <a:xfrm rot="-5400000">
                <a:off x="-104524" y="2798370"/>
                <a:ext cx="1574025" cy="637747"/>
              </a:xfrm>
              <a:prstGeom prst="rect">
                <a:avLst/>
              </a:prstGeom>
              <a:no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rPr b="1" lang="en-GB" sz="1800">
                    <a:solidFill>
                      <a:schemeClr val="dk1"/>
                    </a:solidFill>
                    <a:latin typeface="Arial"/>
                    <a:ea typeface="Arial"/>
                    <a:cs typeface="Arial"/>
                    <a:sym typeface="Arial"/>
                  </a:rPr>
                  <a:t>Voltage</a:t>
                </a:r>
                <a:endParaRPr/>
              </a:p>
            </p:txBody>
          </p:sp>
        </p:grpSp>
        <p:grpSp>
          <p:nvGrpSpPr>
            <p:cNvPr id="280" name="Google Shape;280;p15"/>
            <p:cNvGrpSpPr/>
            <p:nvPr/>
          </p:nvGrpSpPr>
          <p:grpSpPr>
            <a:xfrm>
              <a:off x="135015" y="1674382"/>
              <a:ext cx="11745442" cy="2239065"/>
              <a:chOff x="363615" y="2073792"/>
              <a:chExt cx="11145896" cy="1830464"/>
            </a:xfrm>
          </p:grpSpPr>
          <p:sp>
            <p:nvSpPr>
              <p:cNvPr id="281" name="Google Shape;281;p15"/>
              <p:cNvSpPr/>
              <p:nvPr/>
            </p:nvSpPr>
            <p:spPr>
              <a:xfrm>
                <a:off x="477076" y="2073792"/>
                <a:ext cx="11032435" cy="1830464"/>
              </a:xfrm>
              <a:prstGeom prst="rect">
                <a:avLst/>
              </a:prstGeom>
              <a:solidFill>
                <a:srgbClr val="D8D8D8"/>
              </a:solidFill>
              <a:ln cap="flat" cmpd="sng" w="12700">
                <a:solidFill>
                  <a:srgbClr val="000D27"/>
                </a:solidFill>
                <a:prstDash val="dash"/>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282" name="Google Shape;282;p15"/>
              <p:cNvSpPr/>
              <p:nvPr/>
            </p:nvSpPr>
            <p:spPr>
              <a:xfrm rot="-5400000">
                <a:off x="-104524" y="2798370"/>
                <a:ext cx="1574025" cy="637747"/>
              </a:xfrm>
              <a:prstGeom prst="rect">
                <a:avLst/>
              </a:prstGeom>
              <a:no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rPr b="1" lang="en-GB" sz="1800">
                    <a:solidFill>
                      <a:schemeClr val="dk1"/>
                    </a:solidFill>
                    <a:latin typeface="Arial"/>
                    <a:ea typeface="Arial"/>
                    <a:cs typeface="Arial"/>
                    <a:sym typeface="Arial"/>
                  </a:rPr>
                  <a:t>Stability</a:t>
                </a:r>
                <a:endParaRPr/>
              </a:p>
            </p:txBody>
          </p:sp>
        </p:grpSp>
        <p:grpSp>
          <p:nvGrpSpPr>
            <p:cNvPr id="283" name="Google Shape;283;p15"/>
            <p:cNvGrpSpPr/>
            <p:nvPr/>
          </p:nvGrpSpPr>
          <p:grpSpPr>
            <a:xfrm>
              <a:off x="860634" y="1205086"/>
              <a:ext cx="3515875" cy="5219976"/>
              <a:chOff x="1818861" y="1148618"/>
              <a:chExt cx="2445026" cy="5184929"/>
            </a:xfrm>
          </p:grpSpPr>
          <p:sp>
            <p:nvSpPr>
              <p:cNvPr id="284" name="Google Shape;284;p15"/>
              <p:cNvSpPr/>
              <p:nvPr/>
            </p:nvSpPr>
            <p:spPr>
              <a:xfrm>
                <a:off x="1818861" y="1148618"/>
                <a:ext cx="2445026" cy="355879"/>
              </a:xfrm>
              <a:prstGeom prst="rect">
                <a:avLst/>
              </a:prstGeom>
              <a:solidFill>
                <a:srgbClr val="39852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rPr b="1" lang="en-GB" sz="1400">
                    <a:solidFill>
                      <a:schemeClr val="lt1"/>
                    </a:solidFill>
                    <a:latin typeface="Arial"/>
                    <a:ea typeface="Arial"/>
                    <a:cs typeface="Arial"/>
                    <a:sym typeface="Arial"/>
                  </a:rPr>
                  <a:t>Codes and Standards</a:t>
                </a:r>
                <a:endParaRPr/>
              </a:p>
            </p:txBody>
          </p:sp>
          <p:sp>
            <p:nvSpPr>
              <p:cNvPr id="285" name="Google Shape;285;p15"/>
              <p:cNvSpPr/>
              <p:nvPr/>
            </p:nvSpPr>
            <p:spPr>
              <a:xfrm>
                <a:off x="1818861" y="1553354"/>
                <a:ext cx="2445026" cy="4780193"/>
              </a:xfrm>
              <a:prstGeom prst="rect">
                <a:avLst/>
              </a:prstGeom>
              <a:solidFill>
                <a:srgbClr val="B9E9AA">
                  <a:alpha val="80000"/>
                </a:srgb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grpSp>
        <p:grpSp>
          <p:nvGrpSpPr>
            <p:cNvPr id="286" name="Google Shape;286;p15"/>
            <p:cNvGrpSpPr/>
            <p:nvPr/>
          </p:nvGrpSpPr>
          <p:grpSpPr>
            <a:xfrm>
              <a:off x="4510619" y="1201373"/>
              <a:ext cx="3515875" cy="5223689"/>
              <a:chOff x="5449957" y="1148617"/>
              <a:chExt cx="2445026" cy="5184930"/>
            </a:xfrm>
          </p:grpSpPr>
          <p:sp>
            <p:nvSpPr>
              <p:cNvPr id="287" name="Google Shape;287;p15"/>
              <p:cNvSpPr/>
              <p:nvPr/>
            </p:nvSpPr>
            <p:spPr>
              <a:xfrm>
                <a:off x="5449957" y="1148617"/>
                <a:ext cx="2445026" cy="355627"/>
              </a:xfrm>
              <a:prstGeom prst="rect">
                <a:avLst/>
              </a:prstGeom>
              <a:solidFill>
                <a:srgbClr val="7030A0"/>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rPr b="1" lang="en-GB" sz="1400">
                    <a:solidFill>
                      <a:schemeClr val="lt1"/>
                    </a:solidFill>
                    <a:latin typeface="Arial"/>
                    <a:ea typeface="Arial"/>
                    <a:cs typeface="Arial"/>
                    <a:sym typeface="Arial"/>
                  </a:rPr>
                  <a:t>Balancing Services</a:t>
                </a:r>
                <a:endParaRPr/>
              </a:p>
            </p:txBody>
          </p:sp>
          <p:sp>
            <p:nvSpPr>
              <p:cNvPr id="288" name="Google Shape;288;p15"/>
              <p:cNvSpPr/>
              <p:nvPr/>
            </p:nvSpPr>
            <p:spPr>
              <a:xfrm>
                <a:off x="5449957" y="1556751"/>
                <a:ext cx="2445026" cy="4776796"/>
              </a:xfrm>
              <a:prstGeom prst="rect">
                <a:avLst/>
              </a:prstGeom>
              <a:solidFill>
                <a:srgbClr val="CC99FF">
                  <a:alpha val="80000"/>
                </a:srgb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grpSp>
        <p:grpSp>
          <p:nvGrpSpPr>
            <p:cNvPr id="289" name="Google Shape;289;p15"/>
            <p:cNvGrpSpPr/>
            <p:nvPr/>
          </p:nvGrpSpPr>
          <p:grpSpPr>
            <a:xfrm>
              <a:off x="8160604" y="1201373"/>
              <a:ext cx="3515875" cy="5223688"/>
              <a:chOff x="7928113" y="1144928"/>
              <a:chExt cx="2445026" cy="5188618"/>
            </a:xfrm>
          </p:grpSpPr>
          <p:sp>
            <p:nvSpPr>
              <p:cNvPr id="290" name="Google Shape;290;p15"/>
              <p:cNvSpPr/>
              <p:nvPr/>
            </p:nvSpPr>
            <p:spPr>
              <a:xfrm>
                <a:off x="7928113" y="1144928"/>
                <a:ext cx="2445026" cy="355881"/>
              </a:xfrm>
              <a:prstGeom prst="rect">
                <a:avLst/>
              </a:prstGeom>
              <a:solidFill>
                <a:schemeClr val="accen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rPr b="1" lang="en-GB" sz="1400">
                    <a:solidFill>
                      <a:schemeClr val="lt1"/>
                    </a:solidFill>
                    <a:latin typeface="Arial"/>
                    <a:ea typeface="Arial"/>
                    <a:cs typeface="Arial"/>
                    <a:sym typeface="Arial"/>
                  </a:rPr>
                  <a:t>Tools and Procedures</a:t>
                </a:r>
                <a:endParaRPr/>
              </a:p>
            </p:txBody>
          </p:sp>
          <p:sp>
            <p:nvSpPr>
              <p:cNvPr id="291" name="Google Shape;291;p15"/>
              <p:cNvSpPr/>
              <p:nvPr/>
            </p:nvSpPr>
            <p:spPr>
              <a:xfrm>
                <a:off x="7928113" y="1553352"/>
                <a:ext cx="2445026" cy="4780194"/>
              </a:xfrm>
              <a:prstGeom prst="rect">
                <a:avLst/>
              </a:prstGeom>
              <a:solidFill>
                <a:srgbClr val="8CAFFF">
                  <a:alpha val="80000"/>
                </a:srgb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grpSp>
        <p:sp>
          <p:nvSpPr>
            <p:cNvPr id="292" name="Google Shape;292;p15"/>
            <p:cNvSpPr/>
            <p:nvPr/>
          </p:nvSpPr>
          <p:spPr>
            <a:xfrm>
              <a:off x="1378270" y="1746118"/>
              <a:ext cx="6279765" cy="616957"/>
            </a:xfrm>
            <a:prstGeom prst="rect">
              <a:avLst/>
            </a:prstGeom>
            <a:solidFill>
              <a:schemeClr val="lt1"/>
            </a:solidFill>
            <a:ln cap="flat" cmpd="sng" w="9525">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en-GB" sz="2000">
                  <a:solidFill>
                    <a:schemeClr val="dk1"/>
                  </a:solidFill>
                  <a:latin typeface="Arial"/>
                  <a:ea typeface="Arial"/>
                  <a:cs typeface="Arial"/>
                  <a:sym typeface="Arial"/>
                </a:rPr>
                <a:t>Grid forming capabilities </a:t>
              </a:r>
              <a:endParaRPr/>
            </a:p>
          </p:txBody>
        </p:sp>
        <p:sp>
          <p:nvSpPr>
            <p:cNvPr id="293" name="Google Shape;293;p15"/>
            <p:cNvSpPr/>
            <p:nvPr/>
          </p:nvSpPr>
          <p:spPr>
            <a:xfrm>
              <a:off x="4591162" y="3152657"/>
              <a:ext cx="3365464" cy="1607876"/>
            </a:xfrm>
            <a:prstGeom prst="rect">
              <a:avLst/>
            </a:prstGeom>
            <a:solidFill>
              <a:schemeClr val="lt1"/>
            </a:solidFill>
            <a:ln cap="flat" cmpd="sng" w="9525">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en-GB" sz="2000">
                  <a:solidFill>
                    <a:schemeClr val="dk1"/>
                  </a:solidFill>
                  <a:latin typeface="Arial"/>
                  <a:ea typeface="Arial"/>
                  <a:cs typeface="Arial"/>
                  <a:sym typeface="Arial"/>
                </a:rPr>
                <a:t>Innovation in managing system strength</a:t>
              </a:r>
              <a:endParaRPr/>
            </a:p>
          </p:txBody>
        </p:sp>
        <p:sp>
          <p:nvSpPr>
            <p:cNvPr id="294" name="Google Shape;294;p15"/>
            <p:cNvSpPr/>
            <p:nvPr/>
          </p:nvSpPr>
          <p:spPr>
            <a:xfrm>
              <a:off x="941178" y="2474085"/>
              <a:ext cx="3350917" cy="616957"/>
            </a:xfrm>
            <a:prstGeom prst="rect">
              <a:avLst/>
            </a:prstGeom>
            <a:solidFill>
              <a:schemeClr val="lt1"/>
            </a:solidFill>
            <a:ln cap="flat" cmpd="sng" w="9525">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en-GB" sz="2000">
                  <a:solidFill>
                    <a:schemeClr val="dk1"/>
                  </a:solidFill>
                  <a:latin typeface="Arial"/>
                  <a:ea typeface="Arial"/>
                  <a:cs typeface="Arial"/>
                  <a:sym typeface="Arial"/>
                </a:rPr>
                <a:t>Review Standards</a:t>
              </a:r>
              <a:endParaRPr/>
            </a:p>
          </p:txBody>
        </p:sp>
        <p:sp>
          <p:nvSpPr>
            <p:cNvPr id="295" name="Google Shape;295;p15"/>
            <p:cNvSpPr/>
            <p:nvPr/>
          </p:nvSpPr>
          <p:spPr>
            <a:xfrm>
              <a:off x="8237674" y="2555546"/>
              <a:ext cx="3361734" cy="1238735"/>
            </a:xfrm>
            <a:prstGeom prst="rect">
              <a:avLst/>
            </a:prstGeom>
            <a:solidFill>
              <a:schemeClr val="lt1"/>
            </a:solidFill>
            <a:ln cap="flat" cmpd="sng" w="9525">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en-GB" sz="2000">
                  <a:solidFill>
                    <a:schemeClr val="dk1"/>
                  </a:solidFill>
                  <a:latin typeface="Arial"/>
                  <a:ea typeface="Arial"/>
                  <a:cs typeface="Arial"/>
                  <a:sym typeface="Arial"/>
                </a:rPr>
                <a:t>Improving tools and processes</a:t>
              </a:r>
              <a:endParaRPr/>
            </a:p>
          </p:txBody>
        </p:sp>
        <p:sp>
          <p:nvSpPr>
            <p:cNvPr id="296" name="Google Shape;296;p15"/>
            <p:cNvSpPr/>
            <p:nvPr/>
          </p:nvSpPr>
          <p:spPr>
            <a:xfrm>
              <a:off x="941177" y="4704917"/>
              <a:ext cx="3365464" cy="1238735"/>
            </a:xfrm>
            <a:prstGeom prst="rect">
              <a:avLst/>
            </a:prstGeom>
            <a:solidFill>
              <a:schemeClr val="lt1"/>
            </a:solidFill>
            <a:ln cap="flat" cmpd="sng" w="9525">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en-GB" sz="2000">
                  <a:solidFill>
                    <a:schemeClr val="dk1"/>
                  </a:solidFill>
                  <a:latin typeface="Arial"/>
                  <a:ea typeface="Arial"/>
                  <a:cs typeface="Arial"/>
                  <a:sym typeface="Arial"/>
                </a:rPr>
                <a:t>Revisiting industrial codes and security standards</a:t>
              </a:r>
              <a:endParaRPr/>
            </a:p>
          </p:txBody>
        </p:sp>
        <p:sp>
          <p:nvSpPr>
            <p:cNvPr id="297" name="Google Shape;297;p15"/>
            <p:cNvSpPr/>
            <p:nvPr/>
          </p:nvSpPr>
          <p:spPr>
            <a:xfrm>
              <a:off x="6268556" y="4996071"/>
              <a:ext cx="5313165" cy="1062568"/>
            </a:xfrm>
            <a:prstGeom prst="rect">
              <a:avLst/>
            </a:prstGeom>
            <a:solidFill>
              <a:schemeClr val="lt1"/>
            </a:solidFill>
            <a:ln cap="flat" cmpd="sng" w="9525">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en-GB" sz="2000">
                  <a:solidFill>
                    <a:schemeClr val="dk1"/>
                  </a:solidFill>
                  <a:latin typeface="Arial"/>
                  <a:ea typeface="Arial"/>
                  <a:cs typeface="Arial"/>
                  <a:sym typeface="Arial"/>
                </a:rPr>
                <a:t>Manage the transfer of reactive power between distribution and transmission networks.</a:t>
              </a:r>
              <a:endParaRPr/>
            </a:p>
          </p:txBody>
        </p:sp>
        <p:sp>
          <p:nvSpPr>
            <p:cNvPr id="298" name="Google Shape;298;p15"/>
            <p:cNvSpPr/>
            <p:nvPr/>
          </p:nvSpPr>
          <p:spPr>
            <a:xfrm>
              <a:off x="941177" y="3290827"/>
              <a:ext cx="3365464" cy="1238735"/>
            </a:xfrm>
            <a:prstGeom prst="rect">
              <a:avLst/>
            </a:prstGeom>
            <a:solidFill>
              <a:schemeClr val="lt1"/>
            </a:solidFill>
            <a:ln cap="flat" cmpd="sng" w="9525">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en-GB" sz="2000">
                  <a:solidFill>
                    <a:schemeClr val="dk1"/>
                  </a:solidFill>
                  <a:latin typeface="Arial"/>
                  <a:ea typeface="Arial"/>
                  <a:cs typeface="Arial"/>
                  <a:sym typeface="Arial"/>
                </a:rPr>
                <a:t>Obligations on both system operator, and network owners</a:t>
              </a:r>
              <a:endParaRPr/>
            </a:p>
          </p:txBody>
        </p:sp>
      </p:grpSp>
    </p:spTree>
  </p:cSld>
  <p:clrMapOvr>
    <a:masterClrMapping/>
  </p:clrMapOvr>
  <mc:AlternateContent>
    <mc:Choice Requires="p14">
      <p:transition p14:dur="250">
        <p:fade/>
      </p:transition>
    </mc:Choice>
    <mc:Fallback>
      <p:transition>
        <p:fade/>
      </p:transition>
    </mc:Fallback>
  </mc:AlternateContent>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03" name="Shape 303"/>
        <p:cNvGrpSpPr/>
        <p:nvPr/>
      </p:nvGrpSpPr>
      <p:grpSpPr>
        <a:xfrm>
          <a:off x="0" y="0"/>
          <a:ext cx="0" cy="0"/>
          <a:chOff x="0" y="0"/>
          <a:chExt cx="0" cy="0"/>
        </a:xfrm>
      </p:grpSpPr>
      <p:sp>
        <p:nvSpPr>
          <p:cNvPr id="304" name="Google Shape;304;p16"/>
          <p:cNvSpPr txBox="1"/>
          <p:nvPr>
            <p:ph type="title"/>
          </p:nvPr>
        </p:nvSpPr>
        <p:spPr>
          <a:xfrm>
            <a:off x="652846" y="524454"/>
            <a:ext cx="8103896" cy="443198"/>
          </a:xfrm>
          <a:prstGeom prst="rect">
            <a:avLst/>
          </a:prstGeom>
          <a:noFill/>
          <a:ln>
            <a:noFill/>
          </a:ln>
        </p:spPr>
        <p:txBody>
          <a:bodyPr anchorCtr="0" anchor="t" bIns="0" lIns="0" spcFirstLastPara="1" rIns="0" wrap="square" tIns="0">
            <a:spAutoFit/>
          </a:bodyPr>
          <a:lstStyle/>
          <a:p>
            <a:pPr indent="0" lvl="0" marL="0" rtl="0" algn="l">
              <a:lnSpc>
                <a:spcPct val="90000"/>
              </a:lnSpc>
              <a:spcBef>
                <a:spcPts val="0"/>
              </a:spcBef>
              <a:spcAft>
                <a:spcPts val="0"/>
              </a:spcAft>
              <a:buClr>
                <a:schemeClr val="dk2"/>
              </a:buClr>
              <a:buSzPts val="3400"/>
              <a:buFont typeface="Trebuchet MS"/>
              <a:buNone/>
            </a:pPr>
            <a:r>
              <a:rPr lang="en-GB"/>
              <a:t>Thermal Constraint and Restoration</a:t>
            </a:r>
            <a:endParaRPr/>
          </a:p>
        </p:txBody>
      </p:sp>
      <p:sp>
        <p:nvSpPr>
          <p:cNvPr id="305" name="Google Shape;305;p16"/>
          <p:cNvSpPr txBox="1"/>
          <p:nvPr/>
        </p:nvSpPr>
        <p:spPr>
          <a:xfrm>
            <a:off x="311544" y="343488"/>
            <a:ext cx="11568913" cy="637747"/>
          </a:xfrm>
          <a:prstGeom prst="rect">
            <a:avLst/>
          </a:prstGeom>
          <a:noFill/>
          <a:ln>
            <a:noFill/>
          </a:ln>
        </p:spPr>
        <p:txBody>
          <a:bodyPr anchorCtr="0" anchor="t" bIns="45700" lIns="91425" spcFirstLastPara="1" rIns="91425" wrap="square" tIns="45700">
            <a:noAutofit/>
          </a:bodyPr>
          <a:lstStyle/>
          <a:p>
            <a:pPr indent="0" lvl="0" marL="0" marR="0" rtl="0" algn="l">
              <a:lnSpc>
                <a:spcPct val="90000"/>
              </a:lnSpc>
              <a:spcBef>
                <a:spcPts val="0"/>
              </a:spcBef>
              <a:spcAft>
                <a:spcPts val="0"/>
              </a:spcAft>
              <a:buClr>
                <a:schemeClr val="dk1"/>
              </a:buClr>
              <a:buSzPts val="1600"/>
              <a:buFont typeface="Arial"/>
              <a:buNone/>
            </a:pPr>
            <a:r>
              <a:t/>
            </a:r>
            <a:endParaRPr b="0" i="0" sz="1600" u="none" cap="none" strike="noStrike">
              <a:solidFill>
                <a:schemeClr val="dk1"/>
              </a:solidFill>
              <a:latin typeface="Helvetica Neue Light"/>
              <a:ea typeface="Helvetica Neue Light"/>
              <a:cs typeface="Helvetica Neue Light"/>
              <a:sym typeface="Helvetica Neue Light"/>
            </a:endParaRPr>
          </a:p>
        </p:txBody>
      </p:sp>
      <p:grpSp>
        <p:nvGrpSpPr>
          <p:cNvPr id="306" name="Google Shape;306;p16"/>
          <p:cNvGrpSpPr/>
          <p:nvPr/>
        </p:nvGrpSpPr>
        <p:grpSpPr>
          <a:xfrm>
            <a:off x="135014" y="1201374"/>
            <a:ext cx="11745443" cy="5223693"/>
            <a:chOff x="135014" y="1201374"/>
            <a:chExt cx="11745443" cy="5223693"/>
          </a:xfrm>
        </p:grpSpPr>
        <p:grpSp>
          <p:nvGrpSpPr>
            <p:cNvPr id="307" name="Google Shape;307;p16"/>
            <p:cNvGrpSpPr/>
            <p:nvPr/>
          </p:nvGrpSpPr>
          <p:grpSpPr>
            <a:xfrm>
              <a:off x="135014" y="4575868"/>
              <a:ext cx="11745442" cy="1830834"/>
              <a:chOff x="363615" y="2550008"/>
              <a:chExt cx="11145896" cy="1574025"/>
            </a:xfrm>
          </p:grpSpPr>
          <p:sp>
            <p:nvSpPr>
              <p:cNvPr id="308" name="Google Shape;308;p16"/>
              <p:cNvSpPr/>
              <p:nvPr/>
            </p:nvSpPr>
            <p:spPr>
              <a:xfrm>
                <a:off x="477076" y="2630935"/>
                <a:ext cx="11032435" cy="1410648"/>
              </a:xfrm>
              <a:prstGeom prst="rect">
                <a:avLst/>
              </a:prstGeom>
              <a:solidFill>
                <a:srgbClr val="D8D8D8"/>
              </a:solidFill>
              <a:ln cap="flat" cmpd="sng" w="12700">
                <a:solidFill>
                  <a:srgbClr val="000D27"/>
                </a:solidFill>
                <a:prstDash val="dash"/>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309" name="Google Shape;309;p16"/>
              <p:cNvSpPr/>
              <p:nvPr/>
            </p:nvSpPr>
            <p:spPr>
              <a:xfrm rot="-5400000">
                <a:off x="-104524" y="3018147"/>
                <a:ext cx="1574025" cy="637747"/>
              </a:xfrm>
              <a:prstGeom prst="rect">
                <a:avLst/>
              </a:prstGeom>
              <a:no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rPr b="1" lang="en-GB" sz="1800">
                    <a:solidFill>
                      <a:schemeClr val="dk1"/>
                    </a:solidFill>
                    <a:latin typeface="Arial"/>
                    <a:ea typeface="Arial"/>
                    <a:cs typeface="Arial"/>
                    <a:sym typeface="Arial"/>
                  </a:rPr>
                  <a:t>Restoration</a:t>
                </a:r>
                <a:endParaRPr/>
              </a:p>
            </p:txBody>
          </p:sp>
        </p:grpSp>
        <p:grpSp>
          <p:nvGrpSpPr>
            <p:cNvPr id="310" name="Google Shape;310;p16"/>
            <p:cNvGrpSpPr/>
            <p:nvPr/>
          </p:nvGrpSpPr>
          <p:grpSpPr>
            <a:xfrm>
              <a:off x="135015" y="1675223"/>
              <a:ext cx="11745442" cy="2926796"/>
              <a:chOff x="363615" y="2095479"/>
              <a:chExt cx="11145896" cy="1968450"/>
            </a:xfrm>
          </p:grpSpPr>
          <p:sp>
            <p:nvSpPr>
              <p:cNvPr id="311" name="Google Shape;311;p16"/>
              <p:cNvSpPr/>
              <p:nvPr/>
            </p:nvSpPr>
            <p:spPr>
              <a:xfrm>
                <a:off x="477076" y="2095479"/>
                <a:ext cx="11032435" cy="1968450"/>
              </a:xfrm>
              <a:prstGeom prst="rect">
                <a:avLst/>
              </a:prstGeom>
              <a:solidFill>
                <a:srgbClr val="D8D8D8"/>
              </a:solidFill>
              <a:ln cap="flat" cmpd="sng" w="12700">
                <a:solidFill>
                  <a:srgbClr val="000D27"/>
                </a:solidFill>
                <a:prstDash val="dash"/>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312" name="Google Shape;312;p16"/>
              <p:cNvSpPr/>
              <p:nvPr/>
            </p:nvSpPr>
            <p:spPr>
              <a:xfrm rot="-5400000">
                <a:off x="-104524" y="2798370"/>
                <a:ext cx="1574025" cy="637747"/>
              </a:xfrm>
              <a:prstGeom prst="rect">
                <a:avLst/>
              </a:prstGeom>
              <a:no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rPr b="1" lang="en-GB" sz="1800">
                    <a:solidFill>
                      <a:schemeClr val="dk1"/>
                    </a:solidFill>
                    <a:latin typeface="Arial"/>
                    <a:ea typeface="Arial"/>
                    <a:cs typeface="Arial"/>
                    <a:sym typeface="Arial"/>
                  </a:rPr>
                  <a:t>Thermal Constraint</a:t>
                </a:r>
                <a:endParaRPr/>
              </a:p>
            </p:txBody>
          </p:sp>
        </p:grpSp>
        <p:grpSp>
          <p:nvGrpSpPr>
            <p:cNvPr id="313" name="Google Shape;313;p16"/>
            <p:cNvGrpSpPr/>
            <p:nvPr/>
          </p:nvGrpSpPr>
          <p:grpSpPr>
            <a:xfrm>
              <a:off x="860634" y="1205086"/>
              <a:ext cx="3515875" cy="5219976"/>
              <a:chOff x="1818861" y="1148618"/>
              <a:chExt cx="2445026" cy="5184929"/>
            </a:xfrm>
          </p:grpSpPr>
          <p:sp>
            <p:nvSpPr>
              <p:cNvPr id="314" name="Google Shape;314;p16"/>
              <p:cNvSpPr/>
              <p:nvPr/>
            </p:nvSpPr>
            <p:spPr>
              <a:xfrm>
                <a:off x="1818861" y="1148618"/>
                <a:ext cx="2445026" cy="365443"/>
              </a:xfrm>
              <a:prstGeom prst="rect">
                <a:avLst/>
              </a:prstGeom>
              <a:solidFill>
                <a:srgbClr val="39852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rPr b="1" lang="en-GB" sz="1400">
                    <a:solidFill>
                      <a:schemeClr val="lt1"/>
                    </a:solidFill>
                    <a:latin typeface="Arial"/>
                    <a:ea typeface="Arial"/>
                    <a:cs typeface="Arial"/>
                    <a:sym typeface="Arial"/>
                  </a:rPr>
                  <a:t>Codes and Standards</a:t>
                </a:r>
                <a:endParaRPr/>
              </a:p>
            </p:txBody>
          </p:sp>
          <p:sp>
            <p:nvSpPr>
              <p:cNvPr id="315" name="Google Shape;315;p16"/>
              <p:cNvSpPr/>
              <p:nvPr/>
            </p:nvSpPr>
            <p:spPr>
              <a:xfrm>
                <a:off x="1818861" y="1577895"/>
                <a:ext cx="2445026" cy="4755652"/>
              </a:xfrm>
              <a:prstGeom prst="rect">
                <a:avLst/>
              </a:prstGeom>
              <a:solidFill>
                <a:srgbClr val="B9E9AA">
                  <a:alpha val="80000"/>
                </a:srgb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grpSp>
        <p:grpSp>
          <p:nvGrpSpPr>
            <p:cNvPr id="316" name="Google Shape;316;p16"/>
            <p:cNvGrpSpPr/>
            <p:nvPr/>
          </p:nvGrpSpPr>
          <p:grpSpPr>
            <a:xfrm>
              <a:off x="4510619" y="1201374"/>
              <a:ext cx="3515875" cy="5223693"/>
              <a:chOff x="5449957" y="1148617"/>
              <a:chExt cx="2445026" cy="5184929"/>
            </a:xfrm>
          </p:grpSpPr>
          <p:sp>
            <p:nvSpPr>
              <p:cNvPr id="317" name="Google Shape;317;p16"/>
              <p:cNvSpPr/>
              <p:nvPr/>
            </p:nvSpPr>
            <p:spPr>
              <a:xfrm>
                <a:off x="5449957" y="1148617"/>
                <a:ext cx="2445026" cy="365183"/>
              </a:xfrm>
              <a:prstGeom prst="rect">
                <a:avLst/>
              </a:prstGeom>
              <a:solidFill>
                <a:srgbClr val="7030A0"/>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rPr b="1" lang="en-GB" sz="1400">
                    <a:solidFill>
                      <a:schemeClr val="lt1"/>
                    </a:solidFill>
                    <a:latin typeface="Arial"/>
                    <a:ea typeface="Arial"/>
                    <a:cs typeface="Arial"/>
                    <a:sym typeface="Arial"/>
                  </a:rPr>
                  <a:t>Balancing Services</a:t>
                </a:r>
                <a:endParaRPr/>
              </a:p>
            </p:txBody>
          </p:sp>
          <p:sp>
            <p:nvSpPr>
              <p:cNvPr id="318" name="Google Shape;318;p16"/>
              <p:cNvSpPr/>
              <p:nvPr/>
            </p:nvSpPr>
            <p:spPr>
              <a:xfrm>
                <a:off x="5449957" y="1581278"/>
                <a:ext cx="2445026" cy="4752268"/>
              </a:xfrm>
              <a:prstGeom prst="rect">
                <a:avLst/>
              </a:prstGeom>
              <a:solidFill>
                <a:srgbClr val="CC99FF">
                  <a:alpha val="80000"/>
                </a:srgb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grpSp>
        <p:grpSp>
          <p:nvGrpSpPr>
            <p:cNvPr id="319" name="Google Shape;319;p16"/>
            <p:cNvGrpSpPr/>
            <p:nvPr/>
          </p:nvGrpSpPr>
          <p:grpSpPr>
            <a:xfrm>
              <a:off x="8160604" y="1201374"/>
              <a:ext cx="3515875" cy="5223688"/>
              <a:chOff x="7928113" y="1144929"/>
              <a:chExt cx="2445026" cy="5188618"/>
            </a:xfrm>
          </p:grpSpPr>
          <p:sp>
            <p:nvSpPr>
              <p:cNvPr id="320" name="Google Shape;320;p16"/>
              <p:cNvSpPr/>
              <p:nvPr/>
            </p:nvSpPr>
            <p:spPr>
              <a:xfrm>
                <a:off x="7928113" y="1144929"/>
                <a:ext cx="2445026" cy="365443"/>
              </a:xfrm>
              <a:prstGeom prst="rect">
                <a:avLst/>
              </a:prstGeom>
              <a:solidFill>
                <a:schemeClr val="accen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rPr b="1" lang="en-GB" sz="1400">
                    <a:solidFill>
                      <a:schemeClr val="lt1"/>
                    </a:solidFill>
                    <a:latin typeface="Arial"/>
                    <a:ea typeface="Arial"/>
                    <a:cs typeface="Arial"/>
                    <a:sym typeface="Arial"/>
                  </a:rPr>
                  <a:t>Tools and Procedures</a:t>
                </a:r>
                <a:endParaRPr/>
              </a:p>
            </p:txBody>
          </p:sp>
          <p:sp>
            <p:nvSpPr>
              <p:cNvPr id="321" name="Google Shape;321;p16"/>
              <p:cNvSpPr/>
              <p:nvPr/>
            </p:nvSpPr>
            <p:spPr>
              <a:xfrm>
                <a:off x="7928113" y="1577895"/>
                <a:ext cx="2445026" cy="4755652"/>
              </a:xfrm>
              <a:prstGeom prst="rect">
                <a:avLst/>
              </a:prstGeom>
              <a:solidFill>
                <a:srgbClr val="8CAFFF">
                  <a:alpha val="80000"/>
                </a:srgb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grpSp>
        <p:sp>
          <p:nvSpPr>
            <p:cNvPr id="322" name="Google Shape;322;p16"/>
            <p:cNvSpPr/>
            <p:nvPr/>
          </p:nvSpPr>
          <p:spPr>
            <a:xfrm>
              <a:off x="935840" y="1741476"/>
              <a:ext cx="3365464" cy="835564"/>
            </a:xfrm>
            <a:prstGeom prst="rect">
              <a:avLst/>
            </a:prstGeom>
            <a:solidFill>
              <a:schemeClr val="lt1"/>
            </a:solidFill>
            <a:ln cap="flat" cmpd="sng" w="9525">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en-GB" sz="2000">
                  <a:solidFill>
                    <a:schemeClr val="dk1"/>
                  </a:solidFill>
                  <a:latin typeface="Arial"/>
                  <a:ea typeface="Arial"/>
                  <a:cs typeface="Arial"/>
                  <a:sym typeface="Arial"/>
                </a:rPr>
                <a:t>Identify Grid constraints </a:t>
              </a:r>
              <a:endParaRPr/>
            </a:p>
          </p:txBody>
        </p:sp>
        <p:sp>
          <p:nvSpPr>
            <p:cNvPr id="323" name="Google Shape;323;p16"/>
            <p:cNvSpPr/>
            <p:nvPr/>
          </p:nvSpPr>
          <p:spPr>
            <a:xfrm>
              <a:off x="8243080" y="1748860"/>
              <a:ext cx="3350917" cy="749186"/>
            </a:xfrm>
            <a:prstGeom prst="rect">
              <a:avLst/>
            </a:prstGeom>
            <a:solidFill>
              <a:schemeClr val="lt1"/>
            </a:solidFill>
            <a:ln cap="flat" cmpd="sng" w="9525">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en-GB" sz="2000">
                  <a:solidFill>
                    <a:schemeClr val="dk1"/>
                  </a:solidFill>
                  <a:latin typeface="Arial"/>
                  <a:ea typeface="Arial"/>
                  <a:cs typeface="Arial"/>
                  <a:sym typeface="Arial"/>
                </a:rPr>
                <a:t>A more holistic approach</a:t>
              </a:r>
              <a:endParaRPr/>
            </a:p>
          </p:txBody>
        </p:sp>
        <p:sp>
          <p:nvSpPr>
            <p:cNvPr id="324" name="Google Shape;324;p16"/>
            <p:cNvSpPr/>
            <p:nvPr/>
          </p:nvSpPr>
          <p:spPr>
            <a:xfrm>
              <a:off x="4582084" y="1741476"/>
              <a:ext cx="3365464" cy="1092981"/>
            </a:xfrm>
            <a:prstGeom prst="rect">
              <a:avLst/>
            </a:prstGeom>
            <a:solidFill>
              <a:schemeClr val="lt1"/>
            </a:solidFill>
            <a:ln cap="flat" cmpd="sng" w="9525">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en-GB" sz="2000">
                  <a:solidFill>
                    <a:schemeClr val="dk1"/>
                  </a:solidFill>
                  <a:latin typeface="Arial"/>
                  <a:ea typeface="Arial"/>
                  <a:cs typeface="Arial"/>
                  <a:sym typeface="Arial"/>
                </a:rPr>
                <a:t>Coordinated approach</a:t>
              </a:r>
              <a:endParaRPr/>
            </a:p>
          </p:txBody>
        </p:sp>
        <p:sp>
          <p:nvSpPr>
            <p:cNvPr id="325" name="Google Shape;325;p16"/>
            <p:cNvSpPr/>
            <p:nvPr/>
          </p:nvSpPr>
          <p:spPr>
            <a:xfrm>
              <a:off x="8243080" y="2571640"/>
              <a:ext cx="3350917" cy="844101"/>
            </a:xfrm>
            <a:prstGeom prst="rect">
              <a:avLst/>
            </a:prstGeom>
            <a:solidFill>
              <a:schemeClr val="lt1"/>
            </a:solidFill>
            <a:ln cap="flat" cmpd="sng" w="9525">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en-GB" sz="2000">
                  <a:solidFill>
                    <a:schemeClr val="dk1"/>
                  </a:solidFill>
                  <a:latin typeface="Arial"/>
                  <a:ea typeface="Arial"/>
                  <a:cs typeface="Arial"/>
                  <a:sym typeface="Arial"/>
                </a:rPr>
                <a:t>The use of innovative solutions</a:t>
              </a:r>
              <a:endParaRPr/>
            </a:p>
          </p:txBody>
        </p:sp>
        <p:sp>
          <p:nvSpPr>
            <p:cNvPr id="326" name="Google Shape;326;p16"/>
            <p:cNvSpPr/>
            <p:nvPr/>
          </p:nvSpPr>
          <p:spPr>
            <a:xfrm>
              <a:off x="1708043" y="4163496"/>
              <a:ext cx="8775914" cy="379890"/>
            </a:xfrm>
            <a:prstGeom prst="rect">
              <a:avLst/>
            </a:prstGeom>
            <a:solidFill>
              <a:schemeClr val="lt1"/>
            </a:solidFill>
            <a:ln cap="flat" cmpd="sng" w="9525">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en-GB" sz="2000">
                  <a:solidFill>
                    <a:schemeClr val="dk1"/>
                  </a:solidFill>
                  <a:latin typeface="Arial"/>
                  <a:ea typeface="Arial"/>
                  <a:cs typeface="Arial"/>
                  <a:sym typeface="Arial"/>
                </a:rPr>
                <a:t>Cross-border coordination</a:t>
              </a:r>
              <a:endParaRPr/>
            </a:p>
          </p:txBody>
        </p:sp>
        <p:sp>
          <p:nvSpPr>
            <p:cNvPr id="327" name="Google Shape;327;p16"/>
            <p:cNvSpPr/>
            <p:nvPr/>
          </p:nvSpPr>
          <p:spPr>
            <a:xfrm>
              <a:off x="4577545" y="4746866"/>
              <a:ext cx="3374541" cy="624473"/>
            </a:xfrm>
            <a:prstGeom prst="rect">
              <a:avLst/>
            </a:prstGeom>
            <a:solidFill>
              <a:schemeClr val="lt1"/>
            </a:solidFill>
            <a:ln cap="flat" cmpd="sng" w="9525">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en-GB" sz="2000">
                  <a:solidFill>
                    <a:schemeClr val="dk1"/>
                  </a:solidFill>
                  <a:latin typeface="Arial"/>
                  <a:ea typeface="Arial"/>
                  <a:cs typeface="Arial"/>
                  <a:sym typeface="Arial"/>
                </a:rPr>
                <a:t>Remove Barriers </a:t>
              </a:r>
              <a:endParaRPr/>
            </a:p>
          </p:txBody>
        </p:sp>
        <p:sp>
          <p:nvSpPr>
            <p:cNvPr id="328" name="Google Shape;328;p16"/>
            <p:cNvSpPr/>
            <p:nvPr/>
          </p:nvSpPr>
          <p:spPr>
            <a:xfrm>
              <a:off x="954342" y="4745363"/>
              <a:ext cx="3328455" cy="624473"/>
            </a:xfrm>
            <a:prstGeom prst="rect">
              <a:avLst/>
            </a:prstGeom>
            <a:solidFill>
              <a:schemeClr val="lt1"/>
            </a:solidFill>
            <a:ln cap="flat" cmpd="sng" w="9525">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en-GB" sz="2000">
                  <a:solidFill>
                    <a:schemeClr val="dk1"/>
                  </a:solidFill>
                  <a:latin typeface="Arial"/>
                  <a:ea typeface="Arial"/>
                  <a:cs typeface="Arial"/>
                  <a:sym typeface="Arial"/>
                </a:rPr>
                <a:t>Review restoration standards</a:t>
              </a:r>
              <a:endParaRPr/>
            </a:p>
          </p:txBody>
        </p:sp>
        <p:sp>
          <p:nvSpPr>
            <p:cNvPr id="329" name="Google Shape;329;p16"/>
            <p:cNvSpPr/>
            <p:nvPr/>
          </p:nvSpPr>
          <p:spPr>
            <a:xfrm>
              <a:off x="8243080" y="5369836"/>
              <a:ext cx="3350917" cy="865152"/>
            </a:xfrm>
            <a:prstGeom prst="rect">
              <a:avLst/>
            </a:prstGeom>
            <a:solidFill>
              <a:schemeClr val="lt1"/>
            </a:solidFill>
            <a:ln cap="flat" cmpd="sng" w="9525">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en-GB" sz="2000">
                  <a:solidFill>
                    <a:schemeClr val="dk1"/>
                  </a:solidFill>
                  <a:latin typeface="Arial"/>
                  <a:ea typeface="Arial"/>
                  <a:cs typeface="Arial"/>
                  <a:sym typeface="Arial"/>
                </a:rPr>
                <a:t>Building assurance frameworks</a:t>
              </a:r>
              <a:endParaRPr/>
            </a:p>
          </p:txBody>
        </p:sp>
        <p:sp>
          <p:nvSpPr>
            <p:cNvPr id="330" name="Google Shape;330;p16"/>
            <p:cNvSpPr/>
            <p:nvPr/>
          </p:nvSpPr>
          <p:spPr>
            <a:xfrm>
              <a:off x="954343" y="5486154"/>
              <a:ext cx="3328455" cy="772541"/>
            </a:xfrm>
            <a:prstGeom prst="rect">
              <a:avLst/>
            </a:prstGeom>
            <a:solidFill>
              <a:schemeClr val="lt1"/>
            </a:solidFill>
            <a:ln cap="flat" cmpd="sng" w="9525">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en-GB" sz="2000">
                  <a:solidFill>
                    <a:schemeClr val="dk1"/>
                  </a:solidFill>
                  <a:latin typeface="Arial"/>
                  <a:ea typeface="Arial"/>
                  <a:cs typeface="Arial"/>
                  <a:sym typeface="Arial"/>
                </a:rPr>
                <a:t>Commercial and regulatory frameworks in place</a:t>
              </a:r>
              <a:endParaRPr/>
            </a:p>
          </p:txBody>
        </p:sp>
        <p:sp>
          <p:nvSpPr>
            <p:cNvPr id="331" name="Google Shape;331;p16"/>
            <p:cNvSpPr/>
            <p:nvPr/>
          </p:nvSpPr>
          <p:spPr>
            <a:xfrm>
              <a:off x="4944790" y="3472696"/>
              <a:ext cx="6163408" cy="628142"/>
            </a:xfrm>
            <a:prstGeom prst="rect">
              <a:avLst/>
            </a:prstGeom>
            <a:solidFill>
              <a:schemeClr val="lt1"/>
            </a:solidFill>
            <a:ln cap="flat" cmpd="sng" w="9525">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en-GB" sz="2000">
                  <a:solidFill>
                    <a:schemeClr val="dk1"/>
                  </a:solidFill>
                  <a:latin typeface="Arial"/>
                  <a:ea typeface="Arial"/>
                  <a:cs typeface="Arial"/>
                  <a:sym typeface="Arial"/>
                </a:rPr>
                <a:t>Creating new markets/review wholesale market</a:t>
              </a:r>
              <a:endParaRPr/>
            </a:p>
          </p:txBody>
        </p:sp>
      </p:grpSp>
    </p:spTree>
  </p:cSld>
  <p:clrMapOvr>
    <a:masterClrMapping/>
  </p:clrMapOvr>
  <mc:AlternateContent>
    <mc:Choice Requires="p14">
      <p:transition p14:dur="250">
        <p:fade/>
      </p:transition>
    </mc:Choice>
    <mc:Fallback>
      <p:transition>
        <p:fade/>
      </p:transition>
    </mc:Fallback>
  </mc:AlternateContent>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36" name="Shape 336"/>
        <p:cNvGrpSpPr/>
        <p:nvPr/>
      </p:nvGrpSpPr>
      <p:grpSpPr>
        <a:xfrm>
          <a:off x="0" y="0"/>
          <a:ext cx="0" cy="0"/>
          <a:chOff x="0" y="0"/>
          <a:chExt cx="0" cy="0"/>
        </a:xfrm>
      </p:grpSpPr>
      <p:sp>
        <p:nvSpPr>
          <p:cNvPr id="337" name="Google Shape;337;p17"/>
          <p:cNvSpPr txBox="1"/>
          <p:nvPr>
            <p:ph type="title"/>
          </p:nvPr>
        </p:nvSpPr>
        <p:spPr>
          <a:xfrm>
            <a:off x="652846" y="524454"/>
            <a:ext cx="8103896" cy="443198"/>
          </a:xfrm>
          <a:prstGeom prst="rect">
            <a:avLst/>
          </a:prstGeom>
          <a:noFill/>
          <a:ln>
            <a:noFill/>
          </a:ln>
        </p:spPr>
        <p:txBody>
          <a:bodyPr anchorCtr="0" anchor="t" bIns="0" lIns="0" spcFirstLastPara="1" rIns="0" wrap="square" tIns="0">
            <a:spAutoFit/>
          </a:bodyPr>
          <a:lstStyle/>
          <a:p>
            <a:pPr indent="0" lvl="0" marL="0" rtl="0" algn="l">
              <a:lnSpc>
                <a:spcPct val="90000"/>
              </a:lnSpc>
              <a:spcBef>
                <a:spcPts val="0"/>
              </a:spcBef>
              <a:spcAft>
                <a:spcPts val="0"/>
              </a:spcAft>
              <a:buClr>
                <a:schemeClr val="dk2"/>
              </a:buClr>
              <a:buSzPts val="3400"/>
              <a:buFont typeface="Trebuchet MS"/>
              <a:buNone/>
            </a:pPr>
            <a:r>
              <a:rPr lang="en-GB"/>
              <a:t>Energy Balancing and System Adequacy</a:t>
            </a:r>
            <a:endParaRPr/>
          </a:p>
        </p:txBody>
      </p:sp>
      <p:sp>
        <p:nvSpPr>
          <p:cNvPr id="338" name="Google Shape;338;p17"/>
          <p:cNvSpPr txBox="1"/>
          <p:nvPr/>
        </p:nvSpPr>
        <p:spPr>
          <a:xfrm>
            <a:off x="311544" y="343488"/>
            <a:ext cx="11568913" cy="637747"/>
          </a:xfrm>
          <a:prstGeom prst="rect">
            <a:avLst/>
          </a:prstGeom>
          <a:noFill/>
          <a:ln>
            <a:noFill/>
          </a:ln>
        </p:spPr>
        <p:txBody>
          <a:bodyPr anchorCtr="0" anchor="t" bIns="45700" lIns="91425" spcFirstLastPara="1" rIns="91425" wrap="square" tIns="45700">
            <a:noAutofit/>
          </a:bodyPr>
          <a:lstStyle/>
          <a:p>
            <a:pPr indent="0" lvl="0" marL="0" marR="0" rtl="0" algn="l">
              <a:lnSpc>
                <a:spcPct val="90000"/>
              </a:lnSpc>
              <a:spcBef>
                <a:spcPts val="0"/>
              </a:spcBef>
              <a:spcAft>
                <a:spcPts val="0"/>
              </a:spcAft>
              <a:buClr>
                <a:schemeClr val="dk1"/>
              </a:buClr>
              <a:buSzPts val="1600"/>
              <a:buFont typeface="Arial"/>
              <a:buNone/>
            </a:pPr>
            <a:r>
              <a:t/>
            </a:r>
            <a:endParaRPr b="0" i="0" sz="1600" u="none" cap="none" strike="noStrike">
              <a:solidFill>
                <a:schemeClr val="dk1"/>
              </a:solidFill>
              <a:latin typeface="Helvetica Neue Light"/>
              <a:ea typeface="Helvetica Neue Light"/>
              <a:cs typeface="Helvetica Neue Light"/>
              <a:sym typeface="Helvetica Neue Light"/>
            </a:endParaRPr>
          </a:p>
        </p:txBody>
      </p:sp>
      <p:grpSp>
        <p:nvGrpSpPr>
          <p:cNvPr id="339" name="Google Shape;339;p17"/>
          <p:cNvGrpSpPr/>
          <p:nvPr/>
        </p:nvGrpSpPr>
        <p:grpSpPr>
          <a:xfrm>
            <a:off x="135013" y="1198965"/>
            <a:ext cx="11745444" cy="5226096"/>
            <a:chOff x="135013" y="1198965"/>
            <a:chExt cx="11745444" cy="5226096"/>
          </a:xfrm>
        </p:grpSpPr>
        <p:grpSp>
          <p:nvGrpSpPr>
            <p:cNvPr id="340" name="Google Shape;340;p17"/>
            <p:cNvGrpSpPr/>
            <p:nvPr/>
          </p:nvGrpSpPr>
          <p:grpSpPr>
            <a:xfrm>
              <a:off x="135013" y="4071761"/>
              <a:ext cx="11745443" cy="2239037"/>
              <a:chOff x="363614" y="2192905"/>
              <a:chExt cx="11145897" cy="1848678"/>
            </a:xfrm>
          </p:grpSpPr>
          <p:sp>
            <p:nvSpPr>
              <p:cNvPr id="341" name="Google Shape;341;p17"/>
              <p:cNvSpPr/>
              <p:nvPr/>
            </p:nvSpPr>
            <p:spPr>
              <a:xfrm>
                <a:off x="363614" y="2192905"/>
                <a:ext cx="11145897" cy="1848678"/>
              </a:xfrm>
              <a:prstGeom prst="rect">
                <a:avLst/>
              </a:prstGeom>
              <a:solidFill>
                <a:srgbClr val="D8D8D8"/>
              </a:solidFill>
              <a:ln cap="flat" cmpd="sng" w="12700">
                <a:solidFill>
                  <a:srgbClr val="000D27"/>
                </a:solidFill>
                <a:prstDash val="dash"/>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342" name="Google Shape;342;p17"/>
              <p:cNvSpPr/>
              <p:nvPr/>
            </p:nvSpPr>
            <p:spPr>
              <a:xfrm rot="-5400000">
                <a:off x="-104524" y="2798370"/>
                <a:ext cx="1574025" cy="637747"/>
              </a:xfrm>
              <a:prstGeom prst="rect">
                <a:avLst/>
              </a:prstGeom>
              <a:no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rPr b="1" lang="en-GB" sz="1800">
                    <a:solidFill>
                      <a:schemeClr val="dk1"/>
                    </a:solidFill>
                    <a:latin typeface="Arial"/>
                    <a:ea typeface="Arial"/>
                    <a:cs typeface="Arial"/>
                    <a:sym typeface="Arial"/>
                  </a:rPr>
                  <a:t>System Adequacy</a:t>
                </a:r>
                <a:endParaRPr/>
              </a:p>
            </p:txBody>
          </p:sp>
        </p:grpSp>
        <p:grpSp>
          <p:nvGrpSpPr>
            <p:cNvPr id="343" name="Google Shape;343;p17"/>
            <p:cNvGrpSpPr/>
            <p:nvPr/>
          </p:nvGrpSpPr>
          <p:grpSpPr>
            <a:xfrm>
              <a:off x="135014" y="1679679"/>
              <a:ext cx="11745443" cy="2334592"/>
              <a:chOff x="363614" y="2192905"/>
              <a:chExt cx="11145897" cy="1796987"/>
            </a:xfrm>
          </p:grpSpPr>
          <p:sp>
            <p:nvSpPr>
              <p:cNvPr id="344" name="Google Shape;344;p17"/>
              <p:cNvSpPr/>
              <p:nvPr/>
            </p:nvSpPr>
            <p:spPr>
              <a:xfrm>
                <a:off x="363614" y="2192905"/>
                <a:ext cx="11145897" cy="1796987"/>
              </a:xfrm>
              <a:prstGeom prst="rect">
                <a:avLst/>
              </a:prstGeom>
              <a:solidFill>
                <a:srgbClr val="D8D8D8"/>
              </a:solidFill>
              <a:ln cap="flat" cmpd="sng" w="12700">
                <a:solidFill>
                  <a:srgbClr val="000D27"/>
                </a:solidFill>
                <a:prstDash val="dash"/>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345" name="Google Shape;345;p17"/>
              <p:cNvSpPr/>
              <p:nvPr/>
            </p:nvSpPr>
            <p:spPr>
              <a:xfrm rot="-5400000">
                <a:off x="-104524" y="2798370"/>
                <a:ext cx="1574025" cy="637747"/>
              </a:xfrm>
              <a:prstGeom prst="rect">
                <a:avLst/>
              </a:prstGeom>
              <a:no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rPr b="1" lang="en-GB" sz="1800">
                    <a:solidFill>
                      <a:schemeClr val="dk1"/>
                    </a:solidFill>
                    <a:latin typeface="Arial"/>
                    <a:ea typeface="Arial"/>
                    <a:cs typeface="Arial"/>
                    <a:sym typeface="Arial"/>
                  </a:rPr>
                  <a:t>Energy Balancing</a:t>
                </a:r>
                <a:endParaRPr/>
              </a:p>
            </p:txBody>
          </p:sp>
        </p:grpSp>
        <p:grpSp>
          <p:nvGrpSpPr>
            <p:cNvPr id="346" name="Google Shape;346;p17"/>
            <p:cNvGrpSpPr/>
            <p:nvPr/>
          </p:nvGrpSpPr>
          <p:grpSpPr>
            <a:xfrm>
              <a:off x="860634" y="1205086"/>
              <a:ext cx="3515875" cy="5219975"/>
              <a:chOff x="1818861" y="1148618"/>
              <a:chExt cx="2445026" cy="5184928"/>
            </a:xfrm>
          </p:grpSpPr>
          <p:sp>
            <p:nvSpPr>
              <p:cNvPr id="347" name="Google Shape;347;p17"/>
              <p:cNvSpPr/>
              <p:nvPr/>
            </p:nvSpPr>
            <p:spPr>
              <a:xfrm>
                <a:off x="1818861" y="1148618"/>
                <a:ext cx="2445026" cy="372178"/>
              </a:xfrm>
              <a:prstGeom prst="rect">
                <a:avLst/>
              </a:prstGeom>
              <a:solidFill>
                <a:srgbClr val="39852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rPr b="1" lang="en-GB" sz="1400">
                    <a:solidFill>
                      <a:schemeClr val="lt1"/>
                    </a:solidFill>
                    <a:latin typeface="Arial"/>
                    <a:ea typeface="Arial"/>
                    <a:cs typeface="Arial"/>
                    <a:sym typeface="Arial"/>
                  </a:rPr>
                  <a:t>Codes and Standards</a:t>
                </a:r>
                <a:endParaRPr/>
              </a:p>
            </p:txBody>
          </p:sp>
          <p:sp>
            <p:nvSpPr>
              <p:cNvPr id="348" name="Google Shape;348;p17"/>
              <p:cNvSpPr/>
              <p:nvPr/>
            </p:nvSpPr>
            <p:spPr>
              <a:xfrm>
                <a:off x="1818861" y="1577900"/>
                <a:ext cx="2445026" cy="4755646"/>
              </a:xfrm>
              <a:prstGeom prst="rect">
                <a:avLst/>
              </a:prstGeom>
              <a:solidFill>
                <a:srgbClr val="B9E9AA">
                  <a:alpha val="80000"/>
                </a:srgb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grpSp>
        <p:grpSp>
          <p:nvGrpSpPr>
            <p:cNvPr id="349" name="Google Shape;349;p17"/>
            <p:cNvGrpSpPr/>
            <p:nvPr/>
          </p:nvGrpSpPr>
          <p:grpSpPr>
            <a:xfrm>
              <a:off x="4510619" y="1201373"/>
              <a:ext cx="3515875" cy="5223688"/>
              <a:chOff x="5449957" y="1148617"/>
              <a:chExt cx="2445026" cy="5184929"/>
            </a:xfrm>
          </p:grpSpPr>
          <p:sp>
            <p:nvSpPr>
              <p:cNvPr id="350" name="Google Shape;350;p17"/>
              <p:cNvSpPr/>
              <p:nvPr/>
            </p:nvSpPr>
            <p:spPr>
              <a:xfrm>
                <a:off x="5449957" y="1148617"/>
                <a:ext cx="2445026" cy="371914"/>
              </a:xfrm>
              <a:prstGeom prst="rect">
                <a:avLst/>
              </a:prstGeom>
              <a:solidFill>
                <a:srgbClr val="7030A0"/>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rPr b="1" lang="en-GB" sz="1400">
                    <a:solidFill>
                      <a:schemeClr val="lt1"/>
                    </a:solidFill>
                    <a:latin typeface="Arial"/>
                    <a:ea typeface="Arial"/>
                    <a:cs typeface="Arial"/>
                    <a:sym typeface="Arial"/>
                  </a:rPr>
                  <a:t>Balancing Services</a:t>
                </a:r>
                <a:endParaRPr/>
              </a:p>
            </p:txBody>
          </p:sp>
          <p:sp>
            <p:nvSpPr>
              <p:cNvPr id="351" name="Google Shape;351;p17"/>
              <p:cNvSpPr/>
              <p:nvPr/>
            </p:nvSpPr>
            <p:spPr>
              <a:xfrm>
                <a:off x="5449957" y="1581280"/>
                <a:ext cx="2445026" cy="4752266"/>
              </a:xfrm>
              <a:prstGeom prst="rect">
                <a:avLst/>
              </a:prstGeom>
              <a:solidFill>
                <a:srgbClr val="CC99FF">
                  <a:alpha val="80000"/>
                </a:srgb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grpSp>
        <p:grpSp>
          <p:nvGrpSpPr>
            <p:cNvPr id="352" name="Google Shape;352;p17"/>
            <p:cNvGrpSpPr/>
            <p:nvPr/>
          </p:nvGrpSpPr>
          <p:grpSpPr>
            <a:xfrm>
              <a:off x="8160604" y="1198965"/>
              <a:ext cx="3515875" cy="5226096"/>
              <a:chOff x="7928113" y="1142536"/>
              <a:chExt cx="2445026" cy="5191010"/>
            </a:xfrm>
          </p:grpSpPr>
          <p:sp>
            <p:nvSpPr>
              <p:cNvPr id="353" name="Google Shape;353;p17"/>
              <p:cNvSpPr/>
              <p:nvPr/>
            </p:nvSpPr>
            <p:spPr>
              <a:xfrm>
                <a:off x="7928113" y="1142536"/>
                <a:ext cx="2445026" cy="372178"/>
              </a:xfrm>
              <a:prstGeom prst="rect">
                <a:avLst/>
              </a:prstGeom>
              <a:solidFill>
                <a:schemeClr val="accen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rPr b="1" lang="en-GB" sz="1400">
                    <a:solidFill>
                      <a:schemeClr val="lt1"/>
                    </a:solidFill>
                    <a:latin typeface="Arial"/>
                    <a:ea typeface="Arial"/>
                    <a:cs typeface="Arial"/>
                    <a:sym typeface="Arial"/>
                  </a:rPr>
                  <a:t>Tools and Procedures</a:t>
                </a:r>
                <a:endParaRPr/>
              </a:p>
            </p:txBody>
          </p:sp>
          <p:sp>
            <p:nvSpPr>
              <p:cNvPr id="354" name="Google Shape;354;p17"/>
              <p:cNvSpPr/>
              <p:nvPr/>
            </p:nvSpPr>
            <p:spPr>
              <a:xfrm>
                <a:off x="7928113" y="1577898"/>
                <a:ext cx="2445026" cy="4755648"/>
              </a:xfrm>
              <a:prstGeom prst="rect">
                <a:avLst/>
              </a:prstGeom>
              <a:solidFill>
                <a:srgbClr val="8CAFFF">
                  <a:alpha val="80000"/>
                </a:srgb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grpSp>
        <p:sp>
          <p:nvSpPr>
            <p:cNvPr id="355" name="Google Shape;355;p17"/>
            <p:cNvSpPr/>
            <p:nvPr/>
          </p:nvSpPr>
          <p:spPr>
            <a:xfrm>
              <a:off x="4573763" y="2960199"/>
              <a:ext cx="3365464" cy="942815"/>
            </a:xfrm>
            <a:prstGeom prst="rect">
              <a:avLst/>
            </a:prstGeom>
            <a:solidFill>
              <a:schemeClr val="lt1"/>
            </a:solidFill>
            <a:ln cap="flat" cmpd="sng" w="9525">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en-GB" sz="2000">
                  <a:solidFill>
                    <a:schemeClr val="dk1"/>
                  </a:solidFill>
                  <a:latin typeface="Arial"/>
                  <a:ea typeface="Arial"/>
                  <a:cs typeface="Arial"/>
                  <a:sym typeface="Arial"/>
                </a:rPr>
                <a:t>Create marketplaces to prioritise new zero carbon solutions</a:t>
              </a:r>
              <a:endParaRPr/>
            </a:p>
          </p:txBody>
        </p:sp>
        <p:sp>
          <p:nvSpPr>
            <p:cNvPr id="356" name="Google Shape;356;p17"/>
            <p:cNvSpPr/>
            <p:nvPr/>
          </p:nvSpPr>
          <p:spPr>
            <a:xfrm>
              <a:off x="2281245" y="2439327"/>
              <a:ext cx="7974622" cy="396911"/>
            </a:xfrm>
            <a:prstGeom prst="rect">
              <a:avLst/>
            </a:prstGeom>
            <a:solidFill>
              <a:schemeClr val="lt1"/>
            </a:solidFill>
            <a:ln cap="flat" cmpd="sng" w="9525">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en-GB" sz="2000">
                  <a:solidFill>
                    <a:schemeClr val="dk1"/>
                  </a:solidFill>
                  <a:latin typeface="Arial"/>
                  <a:ea typeface="Arial"/>
                  <a:cs typeface="Arial"/>
                  <a:sym typeface="Arial"/>
                </a:rPr>
                <a:t>A more temporal and locationally granular wholesale market</a:t>
              </a:r>
              <a:endParaRPr/>
            </a:p>
          </p:txBody>
        </p:sp>
        <p:sp>
          <p:nvSpPr>
            <p:cNvPr id="357" name="Google Shape;357;p17"/>
            <p:cNvSpPr/>
            <p:nvPr/>
          </p:nvSpPr>
          <p:spPr>
            <a:xfrm>
              <a:off x="1732963" y="1705507"/>
              <a:ext cx="6206264" cy="616957"/>
            </a:xfrm>
            <a:prstGeom prst="rect">
              <a:avLst/>
            </a:prstGeom>
            <a:solidFill>
              <a:schemeClr val="lt1"/>
            </a:solidFill>
            <a:ln cap="flat" cmpd="sng" w="9525">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en-GB" sz="2000">
                  <a:solidFill>
                    <a:schemeClr val="dk1"/>
                  </a:solidFill>
                  <a:latin typeface="Arial"/>
                  <a:ea typeface="Arial"/>
                  <a:cs typeface="Arial"/>
                  <a:sym typeface="Arial"/>
                </a:rPr>
                <a:t>Promoting and prioritising the role of flexibility. </a:t>
              </a:r>
              <a:endParaRPr/>
            </a:p>
          </p:txBody>
        </p:sp>
        <p:sp>
          <p:nvSpPr>
            <p:cNvPr id="358" name="Google Shape;358;p17"/>
            <p:cNvSpPr/>
            <p:nvPr/>
          </p:nvSpPr>
          <p:spPr>
            <a:xfrm>
              <a:off x="8233944" y="2960200"/>
              <a:ext cx="3361734" cy="787016"/>
            </a:xfrm>
            <a:prstGeom prst="rect">
              <a:avLst/>
            </a:prstGeom>
            <a:solidFill>
              <a:schemeClr val="lt1"/>
            </a:solidFill>
            <a:ln cap="flat" cmpd="sng" w="9525">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en-GB" sz="2000">
                  <a:solidFill>
                    <a:schemeClr val="dk1"/>
                  </a:solidFill>
                  <a:latin typeface="Arial"/>
                  <a:ea typeface="Arial"/>
                  <a:cs typeface="Arial"/>
                  <a:sym typeface="Arial"/>
                </a:rPr>
                <a:t>Develop tools and processes</a:t>
              </a:r>
              <a:endParaRPr/>
            </a:p>
          </p:txBody>
        </p:sp>
        <p:sp>
          <p:nvSpPr>
            <p:cNvPr id="359" name="Google Shape;359;p17"/>
            <p:cNvSpPr/>
            <p:nvPr/>
          </p:nvSpPr>
          <p:spPr>
            <a:xfrm>
              <a:off x="941177" y="3452393"/>
              <a:ext cx="3365464" cy="1238735"/>
            </a:xfrm>
            <a:prstGeom prst="rect">
              <a:avLst/>
            </a:prstGeom>
            <a:solidFill>
              <a:schemeClr val="lt1"/>
            </a:solidFill>
            <a:ln cap="flat" cmpd="sng" w="9525">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en-GB" sz="2000">
                  <a:solidFill>
                    <a:schemeClr val="dk1"/>
                  </a:solidFill>
                  <a:latin typeface="Arial"/>
                  <a:ea typeface="Arial"/>
                  <a:cs typeface="Arial"/>
                  <a:sym typeface="Arial"/>
                </a:rPr>
                <a:t>Higher coordination between transmission and distribution networks</a:t>
              </a:r>
              <a:endParaRPr/>
            </a:p>
          </p:txBody>
        </p:sp>
        <p:sp>
          <p:nvSpPr>
            <p:cNvPr id="360" name="Google Shape;360;p17"/>
            <p:cNvSpPr/>
            <p:nvPr/>
          </p:nvSpPr>
          <p:spPr>
            <a:xfrm>
              <a:off x="2875086" y="4939052"/>
              <a:ext cx="5064142" cy="827620"/>
            </a:xfrm>
            <a:prstGeom prst="rect">
              <a:avLst/>
            </a:prstGeom>
            <a:solidFill>
              <a:schemeClr val="lt1"/>
            </a:solidFill>
            <a:ln cap="flat" cmpd="sng" w="9525">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en-GB" sz="2000">
                  <a:solidFill>
                    <a:schemeClr val="dk1"/>
                  </a:solidFill>
                  <a:latin typeface="Arial"/>
                  <a:ea typeface="Arial"/>
                  <a:cs typeface="Arial"/>
                  <a:sym typeface="Arial"/>
                </a:rPr>
                <a:t>Encourage investment in low carbon energy</a:t>
              </a:r>
              <a:endParaRPr/>
            </a:p>
          </p:txBody>
        </p:sp>
        <p:sp>
          <p:nvSpPr>
            <p:cNvPr id="361" name="Google Shape;361;p17"/>
            <p:cNvSpPr/>
            <p:nvPr/>
          </p:nvSpPr>
          <p:spPr>
            <a:xfrm>
              <a:off x="8230214" y="4238084"/>
              <a:ext cx="3365464" cy="931775"/>
            </a:xfrm>
            <a:prstGeom prst="rect">
              <a:avLst/>
            </a:prstGeom>
            <a:solidFill>
              <a:schemeClr val="lt1"/>
            </a:solidFill>
            <a:ln cap="flat" cmpd="sng" w="9525">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en-GB" sz="2000">
                  <a:solidFill>
                    <a:schemeClr val="dk1"/>
                  </a:solidFill>
                  <a:latin typeface="Arial"/>
                  <a:ea typeface="Arial"/>
                  <a:cs typeface="Arial"/>
                  <a:sym typeface="Arial"/>
                </a:rPr>
                <a:t>Enhancing modelling capabilities</a:t>
              </a:r>
              <a:endParaRPr/>
            </a:p>
          </p:txBody>
        </p:sp>
        <p:sp>
          <p:nvSpPr>
            <p:cNvPr id="362" name="Google Shape;362;p17"/>
            <p:cNvSpPr/>
            <p:nvPr/>
          </p:nvSpPr>
          <p:spPr>
            <a:xfrm>
              <a:off x="8230214" y="5336182"/>
              <a:ext cx="3365464" cy="788682"/>
            </a:xfrm>
            <a:prstGeom prst="rect">
              <a:avLst/>
            </a:prstGeom>
            <a:solidFill>
              <a:schemeClr val="lt1"/>
            </a:solidFill>
            <a:ln cap="flat" cmpd="sng" w="9525">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en-GB" sz="2000">
                  <a:solidFill>
                    <a:schemeClr val="dk1"/>
                  </a:solidFill>
                  <a:latin typeface="Arial"/>
                  <a:ea typeface="Arial"/>
                  <a:cs typeface="Arial"/>
                  <a:sym typeface="Arial"/>
                </a:rPr>
                <a:t>Improved adequacy metrics</a:t>
              </a:r>
              <a:r>
                <a:rPr lang="en-GB" sz="1200">
                  <a:solidFill>
                    <a:schemeClr val="dk1"/>
                  </a:solidFill>
                  <a:latin typeface="Arial"/>
                  <a:ea typeface="Arial"/>
                  <a:cs typeface="Arial"/>
                  <a:sym typeface="Arial"/>
                </a:rPr>
                <a:t>.</a:t>
              </a:r>
              <a:endParaRPr/>
            </a:p>
          </p:txBody>
        </p:sp>
      </p:grpSp>
    </p:spTree>
  </p:cSld>
  <p:clrMapOvr>
    <a:masterClrMapping/>
  </p:clrMapOvr>
  <mc:AlternateContent>
    <mc:Choice Requires="p14">
      <p:transition p14:dur="250">
        <p:fade/>
      </p:transition>
    </mc:Choice>
    <mc:Fallback>
      <p:transition>
        <p:fade/>
      </p:transition>
    </mc:Fallback>
  </mc:AlternateContent>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67" name="Shape 367"/>
        <p:cNvGrpSpPr/>
        <p:nvPr/>
      </p:nvGrpSpPr>
      <p:grpSpPr>
        <a:xfrm>
          <a:off x="0" y="0"/>
          <a:ext cx="0" cy="0"/>
          <a:chOff x="0" y="0"/>
          <a:chExt cx="0" cy="0"/>
        </a:xfrm>
      </p:grpSpPr>
      <p:sp>
        <p:nvSpPr>
          <p:cNvPr id="368" name="Google Shape;368;p18"/>
          <p:cNvSpPr txBox="1"/>
          <p:nvPr/>
        </p:nvSpPr>
        <p:spPr>
          <a:xfrm>
            <a:off x="639248" y="3040042"/>
            <a:ext cx="7180500" cy="548700"/>
          </a:xfrm>
          <a:prstGeom prst="rect">
            <a:avLst/>
          </a:prstGeom>
          <a:noFill/>
          <a:ln>
            <a:noFill/>
          </a:ln>
        </p:spPr>
        <p:txBody>
          <a:bodyPr anchorCtr="0" anchor="b" bIns="0" lIns="0" spcFirstLastPara="1" rIns="0" wrap="square" tIns="0">
            <a:noAutofit/>
          </a:bodyPr>
          <a:lstStyle/>
          <a:p>
            <a:pPr indent="0" lvl="0" marL="0" marR="0" rtl="0" algn="l">
              <a:lnSpc>
                <a:spcPct val="100000"/>
              </a:lnSpc>
              <a:spcBef>
                <a:spcPts val="0"/>
              </a:spcBef>
              <a:spcAft>
                <a:spcPts val="0"/>
              </a:spcAft>
              <a:buClr>
                <a:srgbClr val="FFFFFF"/>
              </a:buClr>
              <a:buSzPts val="2000"/>
              <a:buFont typeface="Trebuchet MS"/>
              <a:buNone/>
            </a:pPr>
            <a:r>
              <a:rPr b="0" i="0" lang="en-GB" sz="2000" u="none" cap="none" strike="noStrike">
                <a:solidFill>
                  <a:srgbClr val="FFFFFF"/>
                </a:solidFill>
                <a:latin typeface="Trebuchet MS"/>
                <a:ea typeface="Trebuchet MS"/>
                <a:cs typeface="Trebuchet MS"/>
                <a:sym typeface="Trebuchet MS"/>
              </a:rPr>
              <a:t>Section 4</a:t>
            </a:r>
            <a:endParaRPr b="0" i="0" sz="1800" u="none" cap="none" strike="noStrike">
              <a:solidFill>
                <a:srgbClr val="242424"/>
              </a:solidFill>
              <a:latin typeface="Arial"/>
              <a:ea typeface="Arial"/>
              <a:cs typeface="Arial"/>
              <a:sym typeface="Arial"/>
            </a:endParaRPr>
          </a:p>
        </p:txBody>
      </p:sp>
      <p:sp>
        <p:nvSpPr>
          <p:cNvPr id="369" name="Google Shape;369;p18"/>
          <p:cNvSpPr txBox="1"/>
          <p:nvPr>
            <p:ph type="title"/>
          </p:nvPr>
        </p:nvSpPr>
        <p:spPr>
          <a:xfrm>
            <a:off x="630000" y="3826800"/>
            <a:ext cx="10936800" cy="2041200"/>
          </a:xfrm>
          <a:prstGeom prst="rect">
            <a:avLst/>
          </a:prstGeom>
          <a:noFill/>
          <a:ln>
            <a:noFill/>
          </a:ln>
        </p:spPr>
        <p:txBody>
          <a:bodyPr anchorCtr="0" anchor="t" bIns="0" lIns="0" spcFirstLastPara="1" rIns="0" wrap="square" tIns="0">
            <a:noAutofit/>
          </a:bodyPr>
          <a:lstStyle/>
          <a:p>
            <a:pPr indent="0" lvl="0" marL="0" rtl="0" algn="l">
              <a:lnSpc>
                <a:spcPct val="90000"/>
              </a:lnSpc>
              <a:spcBef>
                <a:spcPts val="0"/>
              </a:spcBef>
              <a:spcAft>
                <a:spcPts val="0"/>
              </a:spcAft>
              <a:buClr>
                <a:schemeClr val="lt1"/>
              </a:buClr>
              <a:buSzPts val="5400"/>
              <a:buFont typeface="Trebuchet MS"/>
              <a:buNone/>
            </a:pPr>
            <a:r>
              <a:rPr lang="en-GB"/>
              <a:t>Summary </a:t>
            </a:r>
            <a:endParaRPr/>
          </a:p>
        </p:txBody>
      </p:sp>
    </p:spTree>
  </p:cSld>
  <p:clrMapOvr>
    <a:masterClrMapping/>
  </p:clrMapOvr>
  <mc:AlternateContent>
    <mc:Choice Requires="p14">
      <p:transition p14:dur="250">
        <p:fade/>
      </p:transition>
    </mc:Choice>
    <mc:Fallback>
      <p:transition>
        <p:fade/>
      </p:transition>
    </mc:Fallback>
  </mc:AlternateContent>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74" name="Shape 374"/>
        <p:cNvGrpSpPr/>
        <p:nvPr/>
      </p:nvGrpSpPr>
      <p:grpSpPr>
        <a:xfrm>
          <a:off x="0" y="0"/>
          <a:ext cx="0" cy="0"/>
          <a:chOff x="0" y="0"/>
          <a:chExt cx="0" cy="0"/>
        </a:xfrm>
      </p:grpSpPr>
      <p:sp>
        <p:nvSpPr>
          <p:cNvPr id="375" name="Google Shape;375;p19"/>
          <p:cNvSpPr txBox="1"/>
          <p:nvPr/>
        </p:nvSpPr>
        <p:spPr>
          <a:xfrm>
            <a:off x="639248" y="3040042"/>
            <a:ext cx="7180500" cy="548700"/>
          </a:xfrm>
          <a:prstGeom prst="rect">
            <a:avLst/>
          </a:prstGeom>
          <a:noFill/>
          <a:ln>
            <a:noFill/>
          </a:ln>
        </p:spPr>
        <p:txBody>
          <a:bodyPr anchorCtr="0" anchor="b" bIns="0" lIns="0" spcFirstLastPara="1" rIns="0" wrap="square" tIns="0">
            <a:noAutofit/>
          </a:bodyPr>
          <a:lstStyle/>
          <a:p>
            <a:pPr indent="0" lvl="0" marL="0" marR="0" rtl="0" algn="l">
              <a:lnSpc>
                <a:spcPct val="100000"/>
              </a:lnSpc>
              <a:spcBef>
                <a:spcPts val="0"/>
              </a:spcBef>
              <a:spcAft>
                <a:spcPts val="0"/>
              </a:spcAft>
              <a:buClr>
                <a:schemeClr val="dk1"/>
              </a:buClr>
              <a:buSzPts val="1800"/>
              <a:buFont typeface="Arial"/>
              <a:buNone/>
            </a:pPr>
            <a:r>
              <a:t/>
            </a:r>
            <a:endParaRPr b="0" i="0" sz="1800" u="none" cap="none" strike="noStrike">
              <a:solidFill>
                <a:srgbClr val="242424"/>
              </a:solidFill>
              <a:latin typeface="Arial"/>
              <a:ea typeface="Arial"/>
              <a:cs typeface="Arial"/>
              <a:sym typeface="Arial"/>
            </a:endParaRPr>
          </a:p>
        </p:txBody>
      </p:sp>
      <p:sp>
        <p:nvSpPr>
          <p:cNvPr id="376" name="Google Shape;376;p19"/>
          <p:cNvSpPr txBox="1"/>
          <p:nvPr>
            <p:ph type="title"/>
          </p:nvPr>
        </p:nvSpPr>
        <p:spPr>
          <a:xfrm>
            <a:off x="630000" y="3826800"/>
            <a:ext cx="10936800" cy="2041200"/>
          </a:xfrm>
          <a:prstGeom prst="rect">
            <a:avLst/>
          </a:prstGeom>
          <a:noFill/>
          <a:ln>
            <a:noFill/>
          </a:ln>
        </p:spPr>
        <p:txBody>
          <a:bodyPr anchorCtr="0" anchor="t" bIns="0" lIns="0" spcFirstLastPara="1" rIns="0" wrap="square" tIns="0">
            <a:noAutofit/>
          </a:bodyPr>
          <a:lstStyle/>
          <a:p>
            <a:pPr indent="0" lvl="0" marL="0" rtl="0" algn="l">
              <a:lnSpc>
                <a:spcPct val="90000"/>
              </a:lnSpc>
              <a:spcBef>
                <a:spcPts val="0"/>
              </a:spcBef>
              <a:spcAft>
                <a:spcPts val="0"/>
              </a:spcAft>
              <a:buClr>
                <a:schemeClr val="lt1"/>
              </a:buClr>
              <a:buSzPts val="5400"/>
              <a:buFont typeface="Trebuchet MS"/>
              <a:buNone/>
            </a:pPr>
            <a:r>
              <a:rPr lang="en-GB"/>
              <a:t>References</a:t>
            </a:r>
            <a:endParaRPr/>
          </a:p>
        </p:txBody>
      </p:sp>
    </p:spTree>
  </p:cSld>
  <p:clrMapOvr>
    <a:masterClrMapping/>
  </p:clrMapOvr>
  <mc:AlternateContent>
    <mc:Choice Requires="p14">
      <p:transition p14:dur="250">
        <p:fade/>
      </p:transition>
    </mc:Choice>
    <mc:Fallback>
      <p:transition>
        <p:fade/>
      </p:transition>
    </mc:Fallback>
  </mc:AlternateContent>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7" name="Shape 67"/>
        <p:cNvGrpSpPr/>
        <p:nvPr/>
      </p:nvGrpSpPr>
      <p:grpSpPr>
        <a:xfrm>
          <a:off x="0" y="0"/>
          <a:ext cx="0" cy="0"/>
          <a:chOff x="0" y="0"/>
          <a:chExt cx="0" cy="0"/>
        </a:xfrm>
      </p:grpSpPr>
      <p:sp>
        <p:nvSpPr>
          <p:cNvPr id="68" name="Google Shape;68;p2"/>
          <p:cNvSpPr txBox="1"/>
          <p:nvPr>
            <p:ph type="title"/>
          </p:nvPr>
        </p:nvSpPr>
        <p:spPr>
          <a:xfrm>
            <a:off x="629400" y="476496"/>
            <a:ext cx="8103896" cy="443198"/>
          </a:xfrm>
          <a:prstGeom prst="rect">
            <a:avLst/>
          </a:prstGeom>
          <a:noFill/>
          <a:ln>
            <a:noFill/>
          </a:ln>
        </p:spPr>
        <p:txBody>
          <a:bodyPr anchorCtr="0" anchor="t" bIns="0" lIns="0" spcFirstLastPara="1" rIns="0" wrap="square" tIns="0">
            <a:spAutoFit/>
          </a:bodyPr>
          <a:lstStyle/>
          <a:p>
            <a:pPr indent="0" lvl="0" marL="0" rtl="0" algn="l">
              <a:lnSpc>
                <a:spcPct val="90000"/>
              </a:lnSpc>
              <a:spcBef>
                <a:spcPts val="0"/>
              </a:spcBef>
              <a:spcAft>
                <a:spcPts val="0"/>
              </a:spcAft>
              <a:buClr>
                <a:schemeClr val="dk2"/>
              </a:buClr>
              <a:buSzPts val="3400"/>
              <a:buFont typeface="Trebuchet MS"/>
              <a:buNone/>
            </a:pPr>
            <a:r>
              <a:rPr lang="en-GB"/>
              <a:t>Agenda</a:t>
            </a:r>
            <a:endParaRPr/>
          </a:p>
        </p:txBody>
      </p:sp>
      <p:sp>
        <p:nvSpPr>
          <p:cNvPr id="69" name="Google Shape;69;p2"/>
          <p:cNvSpPr txBox="1"/>
          <p:nvPr>
            <p:ph idx="1" type="body"/>
          </p:nvPr>
        </p:nvSpPr>
        <p:spPr>
          <a:xfrm>
            <a:off x="629399" y="1252728"/>
            <a:ext cx="10933801" cy="4922031"/>
          </a:xfrm>
          <a:prstGeom prst="rect">
            <a:avLst/>
          </a:prstGeom>
          <a:noFill/>
          <a:ln>
            <a:noFill/>
          </a:ln>
        </p:spPr>
        <p:txBody>
          <a:bodyPr anchorCtr="0" anchor="t" bIns="0" lIns="0" spcFirstLastPara="1" rIns="0" wrap="square" tIns="0">
            <a:noAutofit/>
          </a:bodyPr>
          <a:lstStyle/>
          <a:p>
            <a:pPr indent="-457200" lvl="0" marL="558800" rtl="0" algn="l">
              <a:lnSpc>
                <a:spcPct val="110000"/>
              </a:lnSpc>
              <a:spcBef>
                <a:spcPts val="300"/>
              </a:spcBef>
              <a:spcAft>
                <a:spcPts val="0"/>
              </a:spcAft>
              <a:buSzPts val="2000"/>
              <a:buFont typeface="Arial"/>
              <a:buChar char="•"/>
            </a:pPr>
            <a:r>
              <a:rPr lang="en-GB"/>
              <a:t>Why current arrangements aren’t suitable for high renewable system</a:t>
            </a:r>
            <a:endParaRPr/>
          </a:p>
          <a:p>
            <a:pPr indent="-457200" lvl="0" marL="558800" rtl="0" algn="l">
              <a:lnSpc>
                <a:spcPct val="110000"/>
              </a:lnSpc>
              <a:spcBef>
                <a:spcPts val="600"/>
              </a:spcBef>
              <a:spcAft>
                <a:spcPts val="0"/>
              </a:spcAft>
              <a:buSzPts val="2000"/>
              <a:buFont typeface="Arial"/>
              <a:buChar char="•"/>
            </a:pPr>
            <a:r>
              <a:rPr lang="en-GB"/>
              <a:t>Potential operability challenges </a:t>
            </a:r>
            <a:endParaRPr/>
          </a:p>
          <a:p>
            <a:pPr indent="-457200" lvl="0" marL="558800" rtl="0" algn="l">
              <a:lnSpc>
                <a:spcPct val="110000"/>
              </a:lnSpc>
              <a:spcBef>
                <a:spcPts val="600"/>
              </a:spcBef>
              <a:spcAft>
                <a:spcPts val="0"/>
              </a:spcAft>
              <a:buSzPts val="2000"/>
              <a:buFont typeface="Arial"/>
              <a:buChar char="•"/>
            </a:pPr>
            <a:r>
              <a:rPr lang="en-GB"/>
              <a:t>How to mitigate operability challenges</a:t>
            </a:r>
            <a:endParaRPr/>
          </a:p>
          <a:p>
            <a:pPr indent="-457200" lvl="0" marL="558800" rtl="0" algn="l">
              <a:lnSpc>
                <a:spcPct val="110000"/>
              </a:lnSpc>
              <a:spcBef>
                <a:spcPts val="600"/>
              </a:spcBef>
              <a:spcAft>
                <a:spcPts val="0"/>
              </a:spcAft>
              <a:buSzPts val="2000"/>
              <a:buFont typeface="Arial"/>
              <a:buChar char="•"/>
            </a:pPr>
            <a:r>
              <a:rPr lang="en-GB"/>
              <a:t>Potential solutions </a:t>
            </a:r>
            <a:endParaRPr/>
          </a:p>
          <a:p>
            <a:pPr indent="-457200" lvl="0" marL="558800" rtl="0" algn="l">
              <a:lnSpc>
                <a:spcPct val="110000"/>
              </a:lnSpc>
              <a:spcBef>
                <a:spcPts val="600"/>
              </a:spcBef>
              <a:spcAft>
                <a:spcPts val="300"/>
              </a:spcAft>
              <a:buSzPts val="2000"/>
              <a:buFont typeface="Arial"/>
              <a:buChar char="•"/>
            </a:pPr>
            <a:r>
              <a:rPr lang="en-GB">
                <a:solidFill>
                  <a:schemeClr val="dk1"/>
                </a:solidFill>
              </a:rPr>
              <a:t>Summary</a:t>
            </a:r>
            <a:endParaRPr/>
          </a:p>
        </p:txBody>
      </p:sp>
    </p:spTree>
  </p:cSld>
  <p:clrMapOvr>
    <a:masterClrMapping/>
  </p:clrMapOvr>
  <mc:AlternateContent>
    <mc:Choice Requires="p14">
      <p:transition p14:dur="250">
        <p:fade/>
      </p:transition>
    </mc:Choice>
    <mc:Fallback>
      <p:transition>
        <p:fade/>
      </p:transition>
    </mc:Fallback>
  </mc:AlternateContent>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82" name="Shape 382"/>
        <p:cNvGrpSpPr/>
        <p:nvPr/>
      </p:nvGrpSpPr>
      <p:grpSpPr>
        <a:xfrm>
          <a:off x="0" y="0"/>
          <a:ext cx="0" cy="0"/>
          <a:chOff x="0" y="0"/>
          <a:chExt cx="0" cy="0"/>
        </a:xfrm>
      </p:grpSpPr>
      <p:sp>
        <p:nvSpPr>
          <p:cNvPr id="383" name="Google Shape;383;p20"/>
          <p:cNvSpPr txBox="1"/>
          <p:nvPr>
            <p:ph type="title"/>
          </p:nvPr>
        </p:nvSpPr>
        <p:spPr>
          <a:xfrm>
            <a:off x="629400" y="476496"/>
            <a:ext cx="8103896" cy="360099"/>
          </a:xfrm>
          <a:prstGeom prst="rect">
            <a:avLst/>
          </a:prstGeom>
          <a:noFill/>
          <a:ln>
            <a:noFill/>
          </a:ln>
        </p:spPr>
        <p:txBody>
          <a:bodyPr anchorCtr="0" anchor="t" bIns="0" lIns="0" spcFirstLastPara="1" rIns="0" wrap="square" tIns="0">
            <a:spAutoFit/>
          </a:bodyPr>
          <a:lstStyle/>
          <a:p>
            <a:pPr indent="0" lvl="0" marL="0" rtl="0" algn="l">
              <a:lnSpc>
                <a:spcPct val="90000"/>
              </a:lnSpc>
              <a:spcBef>
                <a:spcPts val="0"/>
              </a:spcBef>
              <a:spcAft>
                <a:spcPts val="0"/>
              </a:spcAft>
              <a:buClr>
                <a:schemeClr val="dk2"/>
              </a:buClr>
              <a:buSzPts val="3400"/>
              <a:buFont typeface="Trebuchet MS"/>
              <a:buNone/>
            </a:pPr>
            <a:r>
              <a:rPr lang="en-GB" sz="2600"/>
              <a:t>References</a:t>
            </a:r>
            <a:endParaRPr/>
          </a:p>
        </p:txBody>
      </p:sp>
      <p:sp>
        <p:nvSpPr>
          <p:cNvPr id="384" name="Google Shape;384;p20"/>
          <p:cNvSpPr txBox="1"/>
          <p:nvPr/>
        </p:nvSpPr>
        <p:spPr>
          <a:xfrm>
            <a:off x="539439" y="1261465"/>
            <a:ext cx="5871658" cy="3105145"/>
          </a:xfrm>
          <a:prstGeom prst="rect">
            <a:avLst/>
          </a:prstGeom>
          <a:noFill/>
          <a:ln>
            <a:noFill/>
          </a:ln>
        </p:spPr>
        <p:txBody>
          <a:bodyPr anchorCtr="0" anchor="t" bIns="45700" lIns="91425" spcFirstLastPara="1" rIns="91425" wrap="square" tIns="45700">
            <a:spAutoFit/>
          </a:bodyPr>
          <a:lstStyle/>
          <a:p>
            <a:pPr indent="-228600" lvl="2" marL="273050" marR="0" rtl="0" algn="just">
              <a:lnSpc>
                <a:spcPct val="150000"/>
              </a:lnSpc>
              <a:spcBef>
                <a:spcPts val="0"/>
              </a:spcBef>
              <a:spcAft>
                <a:spcPts val="0"/>
              </a:spcAft>
              <a:buClr>
                <a:schemeClr val="dk1"/>
              </a:buClr>
              <a:buSzPts val="1200"/>
              <a:buFont typeface="Noto Sans Symbols"/>
              <a:buChar char="∙"/>
            </a:pPr>
            <a:r>
              <a:rPr b="0" i="0" lang="en-GB" sz="1200" u="sng" cap="none" strike="noStrike">
                <a:solidFill>
                  <a:schemeClr val="dk1"/>
                </a:solidFill>
                <a:latin typeface="Arial"/>
                <a:ea typeface="Arial"/>
                <a:cs typeface="Arial"/>
                <a:sym typeface="Arial"/>
                <a:hlinkClick r:id="rId3">
                  <a:extLst>
                    <a:ext uri="{A12FA001-AC4F-418D-AE19-62706E023703}">
                      <ahyp:hlinkClr val="tx"/>
                    </a:ext>
                  </a:extLst>
                </a:hlinkClick>
              </a:rPr>
              <a:t>Markets Roadmap</a:t>
            </a:r>
            <a:r>
              <a:rPr b="0" i="0" lang="en-GB" sz="1200" u="none" cap="none" strike="noStrike">
                <a:solidFill>
                  <a:schemeClr val="dk1"/>
                </a:solidFill>
                <a:latin typeface="Arial"/>
                <a:ea typeface="Arial"/>
                <a:cs typeface="Arial"/>
                <a:sym typeface="Arial"/>
              </a:rPr>
              <a:t> – National Grid ESO</a:t>
            </a:r>
            <a:endParaRPr/>
          </a:p>
          <a:p>
            <a:pPr indent="-228600" lvl="2" marL="273050" marR="0" rtl="0" algn="just">
              <a:lnSpc>
                <a:spcPct val="150000"/>
              </a:lnSpc>
              <a:spcBef>
                <a:spcPts val="0"/>
              </a:spcBef>
              <a:spcAft>
                <a:spcPts val="0"/>
              </a:spcAft>
              <a:buClr>
                <a:schemeClr val="dk1"/>
              </a:buClr>
              <a:buSzPts val="1200"/>
              <a:buFont typeface="Noto Sans Symbols"/>
              <a:buChar char="∙"/>
            </a:pPr>
            <a:r>
              <a:rPr b="0" i="0" lang="en-GB" sz="1200" u="sng" cap="none" strike="noStrike">
                <a:solidFill>
                  <a:schemeClr val="dk1"/>
                </a:solidFill>
                <a:latin typeface="Arial"/>
                <a:ea typeface="Arial"/>
                <a:cs typeface="Arial"/>
                <a:sym typeface="Arial"/>
                <a:hlinkClick r:id="rId4">
                  <a:extLst>
                    <a:ext uri="{A12FA001-AC4F-418D-AE19-62706E023703}">
                      <ahyp:hlinkClr val="tx"/>
                    </a:ext>
                  </a:extLst>
                </a:hlinkClick>
              </a:rPr>
              <a:t>System Operability Framework (SOF)</a:t>
            </a:r>
            <a:r>
              <a:rPr b="0" i="0" lang="en-GB" sz="1200" u="none" cap="none" strike="noStrike">
                <a:solidFill>
                  <a:schemeClr val="dk1"/>
                </a:solidFill>
                <a:latin typeface="Arial"/>
                <a:ea typeface="Arial"/>
                <a:cs typeface="Arial"/>
                <a:sym typeface="Arial"/>
              </a:rPr>
              <a:t> – National Grid ESO</a:t>
            </a:r>
            <a:endParaRPr/>
          </a:p>
          <a:p>
            <a:pPr indent="-228600" lvl="2" marL="273050" marR="0" rtl="0" algn="just">
              <a:lnSpc>
                <a:spcPct val="150000"/>
              </a:lnSpc>
              <a:spcBef>
                <a:spcPts val="0"/>
              </a:spcBef>
              <a:spcAft>
                <a:spcPts val="0"/>
              </a:spcAft>
              <a:buClr>
                <a:schemeClr val="dk1"/>
              </a:buClr>
              <a:buSzPts val="1200"/>
              <a:buFont typeface="Noto Sans Symbols"/>
              <a:buChar char="∙"/>
            </a:pPr>
            <a:r>
              <a:rPr b="0" i="0" lang="en-GB" sz="1200" u="sng" cap="none" strike="noStrike">
                <a:solidFill>
                  <a:schemeClr val="dk1"/>
                </a:solidFill>
                <a:latin typeface="Arial"/>
                <a:ea typeface="Arial"/>
                <a:cs typeface="Arial"/>
                <a:sym typeface="Arial"/>
                <a:hlinkClick r:id="rId5">
                  <a:extLst>
                    <a:ext uri="{A12FA001-AC4F-418D-AE19-62706E023703}">
                      <ahyp:hlinkClr val="tx"/>
                    </a:ext>
                  </a:extLst>
                </a:hlinkClick>
              </a:rPr>
              <a:t>Dynamic Containment (DC)</a:t>
            </a:r>
            <a:r>
              <a:rPr b="0" i="0" lang="en-GB" sz="1200" u="none" cap="none" strike="noStrike">
                <a:solidFill>
                  <a:schemeClr val="dk1"/>
                </a:solidFill>
                <a:latin typeface="Arial"/>
                <a:ea typeface="Arial"/>
                <a:cs typeface="Arial"/>
                <a:sym typeface="Arial"/>
              </a:rPr>
              <a:t> – National Grid ESO</a:t>
            </a:r>
            <a:endParaRPr/>
          </a:p>
          <a:p>
            <a:pPr indent="-228600" lvl="2" marL="273050" marR="0" rtl="0" algn="just">
              <a:lnSpc>
                <a:spcPct val="150000"/>
              </a:lnSpc>
              <a:spcBef>
                <a:spcPts val="0"/>
              </a:spcBef>
              <a:spcAft>
                <a:spcPts val="0"/>
              </a:spcAft>
              <a:buClr>
                <a:schemeClr val="dk1"/>
              </a:buClr>
              <a:buSzPts val="1200"/>
              <a:buFont typeface="Noto Sans Symbols"/>
              <a:buChar char="∙"/>
            </a:pPr>
            <a:r>
              <a:rPr b="0" i="0" lang="en-GB" sz="1200" u="sng" cap="none" strike="noStrike">
                <a:solidFill>
                  <a:schemeClr val="dk1"/>
                </a:solidFill>
                <a:latin typeface="Arial"/>
                <a:ea typeface="Arial"/>
                <a:cs typeface="Arial"/>
                <a:sym typeface="Arial"/>
                <a:hlinkClick r:id="rId6">
                  <a:extLst>
                    <a:ext uri="{A12FA001-AC4F-418D-AE19-62706E023703}">
                      <ahyp:hlinkClr val="tx"/>
                    </a:ext>
                  </a:extLst>
                </a:hlinkClick>
              </a:rPr>
              <a:t>Constraint Management Pathfinder</a:t>
            </a:r>
            <a:r>
              <a:rPr b="0" i="0" lang="en-GB" sz="1200" u="none" cap="none" strike="noStrike">
                <a:solidFill>
                  <a:schemeClr val="dk1"/>
                </a:solidFill>
                <a:latin typeface="Arial"/>
                <a:ea typeface="Arial"/>
                <a:cs typeface="Arial"/>
                <a:sym typeface="Arial"/>
              </a:rPr>
              <a:t> – National Grid ESO</a:t>
            </a:r>
            <a:endParaRPr/>
          </a:p>
          <a:p>
            <a:pPr indent="-228600" lvl="2" marL="273050" marR="0" rtl="0" algn="just">
              <a:lnSpc>
                <a:spcPct val="150000"/>
              </a:lnSpc>
              <a:spcBef>
                <a:spcPts val="0"/>
              </a:spcBef>
              <a:spcAft>
                <a:spcPts val="0"/>
              </a:spcAft>
              <a:buClr>
                <a:schemeClr val="dk1"/>
              </a:buClr>
              <a:buSzPts val="1200"/>
              <a:buFont typeface="Noto Sans Symbols"/>
              <a:buChar char="∙"/>
            </a:pPr>
            <a:r>
              <a:rPr b="0" i="0" lang="en-GB" sz="1200" u="sng" cap="none" strike="noStrike">
                <a:solidFill>
                  <a:schemeClr val="dk1"/>
                </a:solidFill>
                <a:latin typeface="Arial"/>
                <a:ea typeface="Arial"/>
                <a:cs typeface="Arial"/>
                <a:sym typeface="Arial"/>
                <a:hlinkClick r:id="rId7">
                  <a:extLst>
                    <a:ext uri="{A12FA001-AC4F-418D-AE19-62706E023703}">
                      <ahyp:hlinkClr val="tx"/>
                    </a:ext>
                  </a:extLst>
                </a:hlinkClick>
              </a:rPr>
              <a:t>Voltage Pathfinders</a:t>
            </a:r>
            <a:r>
              <a:rPr b="0" i="0" lang="en-GB" sz="1200" u="none" cap="none" strike="noStrike">
                <a:solidFill>
                  <a:schemeClr val="dk1"/>
                </a:solidFill>
                <a:latin typeface="Arial"/>
                <a:ea typeface="Arial"/>
                <a:cs typeface="Arial"/>
                <a:sym typeface="Arial"/>
              </a:rPr>
              <a:t> – National Grid ESO</a:t>
            </a:r>
            <a:endParaRPr/>
          </a:p>
          <a:p>
            <a:pPr indent="-228600" lvl="2" marL="273050" marR="0" rtl="0" algn="just">
              <a:lnSpc>
                <a:spcPct val="150000"/>
              </a:lnSpc>
              <a:spcBef>
                <a:spcPts val="0"/>
              </a:spcBef>
              <a:spcAft>
                <a:spcPts val="0"/>
              </a:spcAft>
              <a:buClr>
                <a:schemeClr val="dk1"/>
              </a:buClr>
              <a:buSzPts val="1200"/>
              <a:buFont typeface="Noto Sans Symbols"/>
              <a:buChar char="∙"/>
            </a:pPr>
            <a:r>
              <a:rPr b="0" i="0" lang="en-GB" sz="1200" u="sng" cap="none" strike="noStrike">
                <a:solidFill>
                  <a:schemeClr val="dk1"/>
                </a:solidFill>
                <a:latin typeface="Arial"/>
                <a:ea typeface="Arial"/>
                <a:cs typeface="Arial"/>
                <a:sym typeface="Arial"/>
                <a:hlinkClick r:id="rId8">
                  <a:extLst>
                    <a:ext uri="{A12FA001-AC4F-418D-AE19-62706E023703}">
                      <ahyp:hlinkClr val="tx"/>
                    </a:ext>
                  </a:extLst>
                </a:hlinkClick>
              </a:rPr>
              <a:t>Reactive Market design</a:t>
            </a:r>
            <a:r>
              <a:rPr b="0" i="0" lang="en-GB" sz="1200" u="none" cap="none" strike="noStrike">
                <a:solidFill>
                  <a:schemeClr val="dk1"/>
                </a:solidFill>
                <a:latin typeface="Arial"/>
                <a:ea typeface="Arial"/>
                <a:cs typeface="Arial"/>
                <a:sym typeface="Arial"/>
              </a:rPr>
              <a:t> – National Grid ESO</a:t>
            </a:r>
            <a:endParaRPr/>
          </a:p>
          <a:p>
            <a:pPr indent="-228600" lvl="2" marL="273050" marR="0" rtl="0" algn="just">
              <a:lnSpc>
                <a:spcPct val="150000"/>
              </a:lnSpc>
              <a:spcBef>
                <a:spcPts val="0"/>
              </a:spcBef>
              <a:spcAft>
                <a:spcPts val="0"/>
              </a:spcAft>
              <a:buClr>
                <a:schemeClr val="dk1"/>
              </a:buClr>
              <a:buSzPts val="1200"/>
              <a:buFont typeface="Noto Sans Symbols"/>
              <a:buChar char="∙"/>
            </a:pPr>
            <a:r>
              <a:rPr b="0" i="0" lang="en-GB" sz="1200" u="sng" cap="none" strike="noStrike">
                <a:solidFill>
                  <a:schemeClr val="dk1"/>
                </a:solidFill>
                <a:latin typeface="Arial"/>
                <a:ea typeface="Arial"/>
                <a:cs typeface="Arial"/>
                <a:sym typeface="Arial"/>
                <a:hlinkClick r:id="rId9">
                  <a:extLst>
                    <a:ext uri="{A12FA001-AC4F-418D-AE19-62706E023703}">
                      <ahyp:hlinkClr val="tx"/>
                    </a:ext>
                  </a:extLst>
                </a:hlinkClick>
              </a:rPr>
              <a:t>Stability Pathfinders</a:t>
            </a:r>
            <a:r>
              <a:rPr b="0" i="0" lang="en-GB" sz="1200" u="none" cap="none" strike="noStrike">
                <a:solidFill>
                  <a:schemeClr val="dk1"/>
                </a:solidFill>
                <a:latin typeface="Arial"/>
                <a:ea typeface="Arial"/>
                <a:cs typeface="Arial"/>
                <a:sym typeface="Arial"/>
              </a:rPr>
              <a:t> – National Grid ESO</a:t>
            </a:r>
            <a:endParaRPr/>
          </a:p>
          <a:p>
            <a:pPr indent="-228600" lvl="2" marL="273050" marR="0" rtl="0" algn="just">
              <a:lnSpc>
                <a:spcPct val="150000"/>
              </a:lnSpc>
              <a:spcBef>
                <a:spcPts val="0"/>
              </a:spcBef>
              <a:spcAft>
                <a:spcPts val="0"/>
              </a:spcAft>
              <a:buClr>
                <a:schemeClr val="dk1"/>
              </a:buClr>
              <a:buSzPts val="1200"/>
              <a:buFont typeface="Noto Sans Symbols"/>
              <a:buChar char="∙"/>
            </a:pPr>
            <a:r>
              <a:rPr b="0" i="0" lang="en-GB" sz="1200" u="sng" cap="none" strike="noStrike">
                <a:solidFill>
                  <a:schemeClr val="dk1"/>
                </a:solidFill>
                <a:latin typeface="Arial"/>
                <a:ea typeface="Arial"/>
                <a:cs typeface="Arial"/>
                <a:sym typeface="Arial"/>
                <a:hlinkClick r:id="rId10">
                  <a:extLst>
                    <a:ext uri="{A12FA001-AC4F-418D-AE19-62706E023703}">
                      <ahyp:hlinkClr val="tx"/>
                    </a:ext>
                  </a:extLst>
                </a:hlinkClick>
              </a:rPr>
              <a:t>Stability Market design</a:t>
            </a:r>
            <a:r>
              <a:rPr b="0" i="0" lang="en-GB" sz="1200" u="none" cap="none" strike="noStrike">
                <a:solidFill>
                  <a:schemeClr val="dk1"/>
                </a:solidFill>
                <a:latin typeface="Arial"/>
                <a:ea typeface="Arial"/>
                <a:cs typeface="Arial"/>
                <a:sym typeface="Arial"/>
              </a:rPr>
              <a:t> – National Grid ESO</a:t>
            </a:r>
            <a:endParaRPr/>
          </a:p>
          <a:p>
            <a:pPr indent="-228600" lvl="2" marL="273050" marR="0" rtl="0" algn="just">
              <a:lnSpc>
                <a:spcPct val="150000"/>
              </a:lnSpc>
              <a:spcBef>
                <a:spcPts val="0"/>
              </a:spcBef>
              <a:spcAft>
                <a:spcPts val="0"/>
              </a:spcAft>
              <a:buClr>
                <a:schemeClr val="dk1"/>
              </a:buClr>
              <a:buSzPts val="1200"/>
              <a:buFont typeface="Noto Sans Symbols"/>
              <a:buChar char="∙"/>
            </a:pPr>
            <a:r>
              <a:rPr b="0" i="0" lang="en-GB" sz="1200" u="sng" cap="none" strike="noStrike">
                <a:solidFill>
                  <a:schemeClr val="dk1"/>
                </a:solidFill>
                <a:latin typeface="Arial"/>
                <a:ea typeface="Arial"/>
                <a:cs typeface="Arial"/>
                <a:sym typeface="Arial"/>
                <a:hlinkClick r:id="rId11">
                  <a:extLst>
                    <a:ext uri="{A12FA001-AC4F-418D-AE19-62706E023703}">
                      <ahyp:hlinkClr val="tx"/>
                    </a:ext>
                  </a:extLst>
                </a:hlinkClick>
              </a:rPr>
              <a:t>Demand Flexibility Service</a:t>
            </a:r>
            <a:r>
              <a:rPr b="0" i="0" lang="en-GB" sz="1200" u="none" cap="none" strike="noStrike">
                <a:solidFill>
                  <a:schemeClr val="dk1"/>
                </a:solidFill>
                <a:latin typeface="Arial"/>
                <a:ea typeface="Arial"/>
                <a:cs typeface="Arial"/>
                <a:sym typeface="Arial"/>
              </a:rPr>
              <a:t> – National Grid ESO</a:t>
            </a:r>
            <a:endParaRPr b="0" i="0" sz="1200" u="none" cap="none" strike="noStrike">
              <a:solidFill>
                <a:schemeClr val="dk1"/>
              </a:solidFill>
              <a:latin typeface="Arial"/>
              <a:ea typeface="Arial"/>
              <a:cs typeface="Arial"/>
              <a:sym typeface="Arial"/>
            </a:endParaRPr>
          </a:p>
          <a:p>
            <a:pPr indent="-152400" lvl="2" marL="273050" marR="0" rtl="0" algn="just">
              <a:lnSpc>
                <a:spcPct val="150000"/>
              </a:lnSpc>
              <a:spcBef>
                <a:spcPts val="0"/>
              </a:spcBef>
              <a:spcAft>
                <a:spcPts val="0"/>
              </a:spcAft>
              <a:buClr>
                <a:schemeClr val="dk1"/>
              </a:buClr>
              <a:buSzPts val="1200"/>
              <a:buFont typeface="Noto Sans Symbols"/>
              <a:buNone/>
            </a:pPr>
            <a:r>
              <a:t/>
            </a:r>
            <a:endParaRPr b="0" i="0" sz="1200" u="none" cap="none" strike="noStrike">
              <a:solidFill>
                <a:schemeClr val="dk1"/>
              </a:solidFill>
              <a:latin typeface="Arial"/>
              <a:ea typeface="Arial"/>
              <a:cs typeface="Arial"/>
              <a:sym typeface="Arial"/>
            </a:endParaRPr>
          </a:p>
          <a:p>
            <a:pPr indent="-152400" lvl="2" marL="273050" marR="0" rtl="0" algn="just">
              <a:lnSpc>
                <a:spcPct val="150000"/>
              </a:lnSpc>
              <a:spcBef>
                <a:spcPts val="0"/>
              </a:spcBef>
              <a:spcAft>
                <a:spcPts val="0"/>
              </a:spcAft>
              <a:buClr>
                <a:schemeClr val="dk1"/>
              </a:buClr>
              <a:buSzPts val="1200"/>
              <a:buFont typeface="Noto Sans Symbols"/>
              <a:buNone/>
            </a:pPr>
            <a:r>
              <a:t/>
            </a:r>
            <a:endParaRPr b="0" i="0" sz="1200" u="none" cap="none" strike="noStrike">
              <a:solidFill>
                <a:schemeClr val="dk1"/>
              </a:solidFill>
              <a:latin typeface="Arial"/>
              <a:ea typeface="Arial"/>
              <a:cs typeface="Arial"/>
              <a:sym typeface="Arial"/>
            </a:endParaRPr>
          </a:p>
        </p:txBody>
      </p:sp>
    </p:spTree>
  </p:cSld>
  <p:clrMapOvr>
    <a:masterClrMapping/>
  </p:clrMapOvr>
  <mc:AlternateContent>
    <mc:Choice Requires="p14">
      <p:transition p14:dur="250">
        <p:fade/>
      </p:transition>
    </mc:Choice>
    <mc:Fallback>
      <p:transition>
        <p:fade/>
      </p:transition>
    </mc:Fallback>
  </mc:AlternateContent>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88" name="Shape 388"/>
        <p:cNvGrpSpPr/>
        <p:nvPr/>
      </p:nvGrpSpPr>
      <p:grpSpPr>
        <a:xfrm>
          <a:off x="0" y="0"/>
          <a:ext cx="0" cy="0"/>
          <a:chOff x="0" y="0"/>
          <a:chExt cx="0" cy="0"/>
        </a:xfrm>
      </p:grpSpPr>
      <p:sp>
        <p:nvSpPr>
          <p:cNvPr id="389" name="Google Shape;389;p21"/>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4400"/>
              <a:buFont typeface="Calibri"/>
              <a:buNone/>
            </a:pPr>
            <a:r>
              <a:t/>
            </a:r>
            <a:endParaRPr/>
          </a:p>
        </p:txBody>
      </p:sp>
      <p:sp>
        <p:nvSpPr>
          <p:cNvPr id="390" name="Google Shape;390;p21"/>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p>
            <a:pPr indent="-50800" lvl="0" marL="228600" rtl="0" algn="l">
              <a:lnSpc>
                <a:spcPct val="90000"/>
              </a:lnSpc>
              <a:spcBef>
                <a:spcPts val="0"/>
              </a:spcBef>
              <a:spcAft>
                <a:spcPts val="0"/>
              </a:spcAft>
              <a:buClr>
                <a:schemeClr val="dk1"/>
              </a:buClr>
              <a:buSzPts val="2800"/>
              <a:buNone/>
            </a:pPr>
            <a:r>
              <a:t/>
            </a:r>
            <a:endParaRPr/>
          </a:p>
        </p:txBody>
      </p:sp>
      <p:pic>
        <p:nvPicPr>
          <p:cNvPr id="391" name="Google Shape;391;p21"/>
          <p:cNvPicPr preferRelativeResize="0"/>
          <p:nvPr/>
        </p:nvPicPr>
        <p:blipFill rotWithShape="1">
          <a:blip r:embed="rId3">
            <a:alphaModFix/>
          </a:blip>
          <a:srcRect b="0" l="0" r="0" t="0"/>
          <a:stretch/>
        </p:blipFill>
        <p:spPr>
          <a:xfrm>
            <a:off x="0" y="0"/>
            <a:ext cx="12192000" cy="6858000"/>
          </a:xfrm>
          <a:prstGeom prst="rect">
            <a:avLst/>
          </a:prstGeom>
          <a:noFill/>
          <a:ln>
            <a:noFill/>
          </a:ln>
        </p:spPr>
      </p:pic>
      <p:sp>
        <p:nvSpPr>
          <p:cNvPr id="392" name="Google Shape;392;p21"/>
          <p:cNvSpPr txBox="1"/>
          <p:nvPr/>
        </p:nvSpPr>
        <p:spPr>
          <a:xfrm>
            <a:off x="9027736" y="5114953"/>
            <a:ext cx="2850222" cy="707846"/>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en-GB" sz="800">
                <a:solidFill>
                  <a:schemeClr val="lt1"/>
                </a:solidFill>
                <a:latin typeface="Open Sans"/>
                <a:ea typeface="Open Sans"/>
                <a:cs typeface="Open Sans"/>
                <a:sym typeface="Open Sans"/>
              </a:rPr>
              <a:t>Gregory, T., 2023.</a:t>
            </a:r>
            <a:br>
              <a:rPr lang="en-GB" sz="800">
                <a:solidFill>
                  <a:schemeClr val="lt1"/>
                </a:solidFill>
                <a:latin typeface="Open Sans"/>
                <a:ea typeface="Open Sans"/>
                <a:cs typeface="Open Sans"/>
                <a:sym typeface="Open Sans"/>
              </a:rPr>
            </a:br>
            <a:r>
              <a:rPr lang="en-GB" sz="800">
                <a:solidFill>
                  <a:schemeClr val="lt1"/>
                </a:solidFill>
                <a:latin typeface="Open Sans"/>
                <a:ea typeface="Open Sans"/>
                <a:cs typeface="Open Sans"/>
                <a:sym typeface="Open Sans"/>
              </a:rPr>
              <a:t>Lecture 5: Operational Requirements.</a:t>
            </a:r>
            <a:endParaRPr/>
          </a:p>
          <a:p>
            <a:pPr indent="0" lvl="0" marL="0" marR="0" rtl="0" algn="ctr">
              <a:spcBef>
                <a:spcPts val="0"/>
              </a:spcBef>
              <a:spcAft>
                <a:spcPts val="0"/>
              </a:spcAft>
              <a:buNone/>
            </a:pPr>
            <a:r>
              <a:rPr lang="en-GB" sz="800">
                <a:solidFill>
                  <a:schemeClr val="lt1"/>
                </a:solidFill>
                <a:latin typeface="Open Sans"/>
                <a:ea typeface="Open Sans"/>
                <a:cs typeface="Open Sans"/>
                <a:sym typeface="Open Sans"/>
              </a:rPr>
              <a:t>The Electricity Transition Playbook. Release Version 1.0  [online presentation]. Climate Compatible Growth Programme, Green Grids Initiative</a:t>
            </a:r>
            <a:endParaRPr sz="1800">
              <a:solidFill>
                <a:schemeClr val="dk1"/>
              </a:solidFill>
              <a:latin typeface="Arial"/>
              <a:ea typeface="Arial"/>
              <a:cs typeface="Arial"/>
              <a:sym typeface="Arial"/>
            </a:endParaRPr>
          </a:p>
        </p:txBody>
      </p:sp>
      <p:sp>
        <p:nvSpPr>
          <p:cNvPr id="393" name="Google Shape;393;p21"/>
          <p:cNvSpPr txBox="1"/>
          <p:nvPr/>
        </p:nvSpPr>
        <p:spPr>
          <a:xfrm>
            <a:off x="9266839" y="3300962"/>
            <a:ext cx="2372017" cy="369332"/>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Clr>
                <a:schemeClr val="lt1"/>
              </a:buClr>
              <a:buSzPts val="900"/>
              <a:buFont typeface="Open Sans"/>
              <a:buNone/>
            </a:pPr>
            <a:r>
              <a:rPr b="1" i="1" lang="en-GB" sz="900">
                <a:solidFill>
                  <a:schemeClr val="lt1"/>
                </a:solidFill>
                <a:latin typeface="Open Sans"/>
                <a:ea typeface="Open Sans"/>
                <a:cs typeface="Open Sans"/>
                <a:sym typeface="Open Sans"/>
              </a:rPr>
              <a:t>Supported by and in collaboration </a:t>
            </a:r>
            <a:br>
              <a:rPr b="1" i="1" lang="en-GB" sz="900">
                <a:solidFill>
                  <a:schemeClr val="lt1"/>
                </a:solidFill>
                <a:latin typeface="Open Sans"/>
                <a:ea typeface="Open Sans"/>
                <a:cs typeface="Open Sans"/>
                <a:sym typeface="Open Sans"/>
              </a:rPr>
            </a:br>
            <a:r>
              <a:rPr b="1" i="1" lang="en-GB" sz="900">
                <a:solidFill>
                  <a:schemeClr val="lt1"/>
                </a:solidFill>
                <a:latin typeface="Open Sans"/>
                <a:ea typeface="Open Sans"/>
                <a:cs typeface="Open Sans"/>
                <a:sym typeface="Open Sans"/>
              </a:rPr>
              <a:t>with CCG and Green Grids Initiative</a:t>
            </a:r>
            <a:endParaRPr sz="1800">
              <a:solidFill>
                <a:schemeClr val="dk1"/>
              </a:solidFill>
              <a:latin typeface="Arial"/>
              <a:ea typeface="Arial"/>
              <a:cs typeface="Arial"/>
              <a:sym typeface="Arial"/>
            </a:endParaRPr>
          </a:p>
        </p:txBody>
      </p:sp>
      <p:sp>
        <p:nvSpPr>
          <p:cNvPr id="394" name="Google Shape;394;p21"/>
          <p:cNvSpPr/>
          <p:nvPr/>
        </p:nvSpPr>
        <p:spPr>
          <a:xfrm>
            <a:off x="8713694" y="107576"/>
            <a:ext cx="3478306" cy="720763"/>
          </a:xfrm>
          <a:prstGeom prst="rect">
            <a:avLst/>
          </a:prstGeom>
          <a:noFill/>
          <a:ln>
            <a:noFill/>
          </a:ln>
        </p:spPr>
        <p:txBody>
          <a:bodyPr anchorCtr="0" anchor="ctr" bIns="45700" lIns="91425" spcFirstLastPara="1" rIns="91425" wrap="square" tIns="45700">
            <a:noAutofit/>
          </a:bodyPr>
          <a:lstStyle/>
          <a:p>
            <a:pPr indent="0" lvl="0" marL="0" marR="0" rtl="0" algn="ctr">
              <a:spcBef>
                <a:spcPts val="0"/>
              </a:spcBef>
              <a:spcAft>
                <a:spcPts val="0"/>
              </a:spcAft>
              <a:buClr>
                <a:schemeClr val="dk1"/>
              </a:buClr>
              <a:buSzPts val="1800"/>
              <a:buFont typeface="Arial"/>
              <a:buNone/>
            </a:pPr>
            <a:r>
              <a:t/>
            </a:r>
            <a:endParaRPr sz="1800">
              <a:solidFill>
                <a:schemeClr val="lt1"/>
              </a:solidFill>
              <a:latin typeface="Calibri"/>
              <a:ea typeface="Calibri"/>
              <a:cs typeface="Calibri"/>
              <a:sym typeface="Calibri"/>
            </a:endParaRPr>
          </a:p>
        </p:txBody>
      </p:sp>
      <p:sp>
        <p:nvSpPr>
          <p:cNvPr id="395" name="Google Shape;395;p21"/>
          <p:cNvSpPr txBox="1"/>
          <p:nvPr/>
        </p:nvSpPr>
        <p:spPr>
          <a:xfrm>
            <a:off x="9266839" y="4569195"/>
            <a:ext cx="2372017" cy="338554"/>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en-GB" sz="800">
                <a:solidFill>
                  <a:schemeClr val="lt1"/>
                </a:solidFill>
                <a:latin typeface="Open Sans"/>
                <a:ea typeface="Open Sans"/>
                <a:cs typeface="Open Sans"/>
                <a:sym typeface="Open Sans"/>
              </a:rPr>
              <a:t>Consolidated by Tim Gregory from CCG and Green Grids Initiative</a:t>
            </a:r>
            <a:endParaRPr/>
          </a:p>
        </p:txBody>
      </p:sp>
      <p:pic>
        <p:nvPicPr>
          <p:cNvPr id="396" name="Google Shape;396;p21"/>
          <p:cNvPicPr preferRelativeResize="0"/>
          <p:nvPr/>
        </p:nvPicPr>
        <p:blipFill rotWithShape="1">
          <a:blip r:embed="rId4">
            <a:alphaModFix/>
          </a:blip>
          <a:srcRect b="0" l="0" r="0" t="0"/>
          <a:stretch/>
        </p:blipFill>
        <p:spPr>
          <a:xfrm>
            <a:off x="9500089" y="3810192"/>
            <a:ext cx="1939850" cy="614950"/>
          </a:xfrm>
          <a:prstGeom prst="rect">
            <a:avLst/>
          </a:prstGeom>
          <a:noFill/>
          <a:ln>
            <a:noFill/>
          </a:ln>
        </p:spPr>
      </p:pic>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00" name="Shape 400"/>
        <p:cNvGrpSpPr/>
        <p:nvPr/>
      </p:nvGrpSpPr>
      <p:grpSpPr>
        <a:xfrm>
          <a:off x="0" y="0"/>
          <a:ext cx="0" cy="0"/>
          <a:chOff x="0" y="0"/>
          <a:chExt cx="0" cy="0"/>
        </a:xfrm>
      </p:grpSpPr>
      <p:pic>
        <p:nvPicPr>
          <p:cNvPr descr="Graphical user interface, text" id="401" name="Google Shape;401;p22"/>
          <p:cNvPicPr preferRelativeResize="0"/>
          <p:nvPr/>
        </p:nvPicPr>
        <p:blipFill rotWithShape="1">
          <a:blip r:embed="rId3">
            <a:alphaModFix/>
          </a:blip>
          <a:srcRect b="0" l="0" r="0" t="0"/>
          <a:stretch/>
        </p:blipFill>
        <p:spPr>
          <a:xfrm>
            <a:off x="0" y="0"/>
            <a:ext cx="12192000" cy="6858000"/>
          </a:xfrm>
          <a:prstGeom prst="rect">
            <a:avLst/>
          </a:prstGeom>
          <a:noFill/>
          <a:ln>
            <a:noFill/>
          </a:ln>
        </p:spPr>
      </p:pic>
      <p:sp>
        <p:nvSpPr>
          <p:cNvPr id="402" name="Google Shape;402;p22"/>
          <p:cNvSpPr txBox="1"/>
          <p:nvPr/>
        </p:nvSpPr>
        <p:spPr>
          <a:xfrm>
            <a:off x="2480931" y="2817629"/>
            <a:ext cx="6528390" cy="461665"/>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GB" sz="2400">
                <a:solidFill>
                  <a:schemeClr val="accent2"/>
                </a:solidFill>
                <a:latin typeface="Arial"/>
                <a:ea typeface="Arial"/>
                <a:cs typeface="Arial"/>
                <a:sym typeface="Arial"/>
              </a:rPr>
              <a:t>This document was updated on </a:t>
            </a:r>
            <a:r>
              <a:rPr b="1" lang="en-GB" sz="2400">
                <a:solidFill>
                  <a:schemeClr val="accent2"/>
                </a:solidFill>
              </a:rPr>
              <a:t>1</a:t>
            </a:r>
            <a:r>
              <a:rPr b="1" lang="en-GB" sz="2400">
                <a:solidFill>
                  <a:schemeClr val="accent2"/>
                </a:solidFill>
                <a:latin typeface="Arial"/>
                <a:ea typeface="Arial"/>
                <a:cs typeface="Arial"/>
                <a:sym typeface="Arial"/>
              </a:rPr>
              <a:t>1.1</a:t>
            </a:r>
            <a:r>
              <a:rPr b="1" lang="en-GB" sz="2400">
                <a:solidFill>
                  <a:schemeClr val="accent2"/>
                </a:solidFill>
              </a:rPr>
              <a:t>0</a:t>
            </a:r>
            <a:r>
              <a:rPr b="1" lang="en-GB" sz="2400">
                <a:solidFill>
                  <a:schemeClr val="accent2"/>
                </a:solidFill>
                <a:latin typeface="Arial"/>
                <a:ea typeface="Arial"/>
                <a:cs typeface="Arial"/>
                <a:sym typeface="Arial"/>
              </a:rPr>
              <a:t>.202</a:t>
            </a:r>
            <a:r>
              <a:rPr b="1" lang="en-GB" sz="2400">
                <a:solidFill>
                  <a:schemeClr val="accent2"/>
                </a:solidFill>
              </a:rPr>
              <a:t>5</a:t>
            </a:r>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4" name="Shape 74"/>
        <p:cNvGrpSpPr/>
        <p:nvPr/>
      </p:nvGrpSpPr>
      <p:grpSpPr>
        <a:xfrm>
          <a:off x="0" y="0"/>
          <a:ext cx="0" cy="0"/>
          <a:chOff x="0" y="0"/>
          <a:chExt cx="0" cy="0"/>
        </a:xfrm>
      </p:grpSpPr>
      <p:sp>
        <p:nvSpPr>
          <p:cNvPr id="75" name="Google Shape;75;p3"/>
          <p:cNvSpPr txBox="1"/>
          <p:nvPr/>
        </p:nvSpPr>
        <p:spPr>
          <a:xfrm>
            <a:off x="639248" y="3040042"/>
            <a:ext cx="7180500" cy="548700"/>
          </a:xfrm>
          <a:prstGeom prst="rect">
            <a:avLst/>
          </a:prstGeom>
          <a:noFill/>
          <a:ln>
            <a:noFill/>
          </a:ln>
        </p:spPr>
        <p:txBody>
          <a:bodyPr anchorCtr="0" anchor="b" bIns="0" lIns="0" spcFirstLastPara="1" rIns="0" wrap="square" tIns="0">
            <a:noAutofit/>
          </a:bodyPr>
          <a:lstStyle/>
          <a:p>
            <a:pPr indent="0" lvl="0" marL="0" marR="0" rtl="0" algn="l">
              <a:lnSpc>
                <a:spcPct val="100000"/>
              </a:lnSpc>
              <a:spcBef>
                <a:spcPts val="0"/>
              </a:spcBef>
              <a:spcAft>
                <a:spcPts val="0"/>
              </a:spcAft>
              <a:buClr>
                <a:srgbClr val="FFFFFF"/>
              </a:buClr>
              <a:buSzPts val="2000"/>
              <a:buFont typeface="Trebuchet MS"/>
              <a:buNone/>
            </a:pPr>
            <a:r>
              <a:rPr b="0" i="0" lang="en-GB" sz="2000" u="none" cap="none" strike="noStrike">
                <a:solidFill>
                  <a:srgbClr val="FFFFFF"/>
                </a:solidFill>
                <a:latin typeface="Trebuchet MS"/>
                <a:ea typeface="Trebuchet MS"/>
                <a:cs typeface="Trebuchet MS"/>
                <a:sym typeface="Trebuchet MS"/>
              </a:rPr>
              <a:t>Section 1</a:t>
            </a:r>
            <a:endParaRPr b="0" i="0" sz="1800" u="none" cap="none" strike="noStrike">
              <a:solidFill>
                <a:srgbClr val="242424"/>
              </a:solidFill>
              <a:latin typeface="Arial"/>
              <a:ea typeface="Arial"/>
              <a:cs typeface="Arial"/>
              <a:sym typeface="Arial"/>
            </a:endParaRPr>
          </a:p>
        </p:txBody>
      </p:sp>
      <p:sp>
        <p:nvSpPr>
          <p:cNvPr id="76" name="Google Shape;76;p3"/>
          <p:cNvSpPr txBox="1"/>
          <p:nvPr>
            <p:ph type="title"/>
          </p:nvPr>
        </p:nvSpPr>
        <p:spPr>
          <a:xfrm>
            <a:off x="629999" y="3826800"/>
            <a:ext cx="11343697" cy="2041200"/>
          </a:xfrm>
          <a:prstGeom prst="rect">
            <a:avLst/>
          </a:prstGeom>
          <a:noFill/>
          <a:ln>
            <a:noFill/>
          </a:ln>
        </p:spPr>
        <p:txBody>
          <a:bodyPr anchorCtr="0" anchor="t" bIns="0" lIns="0" spcFirstLastPara="1" rIns="0" wrap="square" tIns="0">
            <a:noAutofit/>
          </a:bodyPr>
          <a:lstStyle/>
          <a:p>
            <a:pPr indent="0" lvl="0" marL="0" rtl="0" algn="l">
              <a:lnSpc>
                <a:spcPct val="90000"/>
              </a:lnSpc>
              <a:spcBef>
                <a:spcPts val="0"/>
              </a:spcBef>
              <a:spcAft>
                <a:spcPts val="0"/>
              </a:spcAft>
              <a:buClr>
                <a:schemeClr val="lt1"/>
              </a:buClr>
              <a:buSzPts val="5400"/>
              <a:buFont typeface="Trebuchet MS"/>
              <a:buNone/>
            </a:pPr>
            <a:r>
              <a:rPr lang="en-GB"/>
              <a:t>Why current arrangements aren’t suitable for high renewable system </a:t>
            </a:r>
            <a:endParaRPr/>
          </a:p>
        </p:txBody>
      </p:sp>
    </p:spTree>
  </p:cSld>
  <p:clrMapOvr>
    <a:masterClrMapping/>
  </p:clrMapOvr>
  <mc:AlternateContent>
    <mc:Choice Requires="p14">
      <p:transition p14:dur="250">
        <p:fade/>
      </p:transition>
    </mc:Choice>
    <mc:Fallback>
      <p:transition>
        <p:fade/>
      </p:transition>
    </mc:Fallback>
  </mc:AlternateContent>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2" name="Shape 82"/>
        <p:cNvGrpSpPr/>
        <p:nvPr/>
      </p:nvGrpSpPr>
      <p:grpSpPr>
        <a:xfrm>
          <a:off x="0" y="0"/>
          <a:ext cx="0" cy="0"/>
          <a:chOff x="0" y="0"/>
          <a:chExt cx="0" cy="0"/>
        </a:xfrm>
      </p:grpSpPr>
      <p:sp>
        <p:nvSpPr>
          <p:cNvPr id="83" name="Google Shape;83;p4"/>
          <p:cNvSpPr txBox="1"/>
          <p:nvPr/>
        </p:nvSpPr>
        <p:spPr>
          <a:xfrm>
            <a:off x="592212" y="1343984"/>
            <a:ext cx="11028032" cy="369332"/>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chemeClr val="dk1"/>
              </a:buClr>
              <a:buSzPts val="1800"/>
              <a:buFont typeface="Arial"/>
              <a:buNone/>
            </a:pPr>
            <a:r>
              <a:t/>
            </a:r>
            <a:endParaRPr b="0" i="0" sz="1800" u="none" cap="none" strike="noStrike">
              <a:solidFill>
                <a:srgbClr val="242424"/>
              </a:solidFill>
              <a:latin typeface="Arial"/>
              <a:ea typeface="Arial"/>
              <a:cs typeface="Arial"/>
              <a:sym typeface="Arial"/>
            </a:endParaRPr>
          </a:p>
        </p:txBody>
      </p:sp>
      <p:sp>
        <p:nvSpPr>
          <p:cNvPr id="84" name="Google Shape;84;p4"/>
          <p:cNvSpPr txBox="1"/>
          <p:nvPr/>
        </p:nvSpPr>
        <p:spPr>
          <a:xfrm>
            <a:off x="571756" y="1251651"/>
            <a:ext cx="11281697" cy="646331"/>
          </a:xfrm>
          <a:prstGeom prst="rect">
            <a:avLst/>
          </a:prstGeom>
          <a:noFill/>
          <a:ln>
            <a:noFill/>
          </a:ln>
        </p:spPr>
        <p:txBody>
          <a:bodyPr anchorCtr="0" anchor="t" bIns="45700" lIns="91425" spcFirstLastPara="1" rIns="91425" wrap="square" tIns="45700">
            <a:spAutoFit/>
          </a:bodyPr>
          <a:lstStyle/>
          <a:p>
            <a:pPr indent="-285750" lvl="0" marL="285750" marR="0" rtl="0" algn="l">
              <a:lnSpc>
                <a:spcPct val="100000"/>
              </a:lnSpc>
              <a:spcBef>
                <a:spcPts val="0"/>
              </a:spcBef>
              <a:spcAft>
                <a:spcPts val="0"/>
              </a:spcAft>
              <a:buClr>
                <a:schemeClr val="dk1"/>
              </a:buClr>
              <a:buSzPts val="1800"/>
              <a:buFont typeface="Arial"/>
              <a:buChar char="•"/>
            </a:pPr>
            <a:r>
              <a:rPr b="0" i="0" lang="en-GB" sz="1800" u="none" cap="none" strike="noStrike">
                <a:solidFill>
                  <a:schemeClr val="dk1"/>
                </a:solidFill>
                <a:latin typeface="Arial"/>
                <a:ea typeface="Arial"/>
                <a:cs typeface="Arial"/>
                <a:sym typeface="Arial"/>
              </a:rPr>
              <a:t>Decarbonisation of electricity system is leading to operability challenges caused by:</a:t>
            </a:r>
            <a:endParaRPr b="0" i="0" sz="1800" u="none" cap="none" strike="noStrike">
              <a:solidFill>
                <a:schemeClr val="dk1"/>
              </a:solidFill>
              <a:latin typeface="Arial"/>
              <a:ea typeface="Arial"/>
              <a:cs typeface="Arial"/>
              <a:sym typeface="Arial"/>
            </a:endParaRPr>
          </a:p>
          <a:p>
            <a:pPr indent="0" lvl="0" marL="0" marR="0" rtl="0" algn="l">
              <a:lnSpc>
                <a:spcPct val="100000"/>
              </a:lnSpc>
              <a:spcBef>
                <a:spcPts val="0"/>
              </a:spcBef>
              <a:spcAft>
                <a:spcPts val="0"/>
              </a:spcAft>
              <a:buClr>
                <a:schemeClr val="dk1"/>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85" name="Google Shape;85;p4"/>
          <p:cNvSpPr txBox="1"/>
          <p:nvPr>
            <p:ph type="title"/>
          </p:nvPr>
        </p:nvSpPr>
        <p:spPr>
          <a:xfrm>
            <a:off x="629400" y="476496"/>
            <a:ext cx="8103896" cy="443198"/>
          </a:xfrm>
          <a:prstGeom prst="rect">
            <a:avLst/>
          </a:prstGeom>
          <a:noFill/>
          <a:ln>
            <a:noFill/>
          </a:ln>
        </p:spPr>
        <p:txBody>
          <a:bodyPr anchorCtr="0" anchor="t" bIns="0" lIns="0" spcFirstLastPara="1" rIns="0" wrap="square" tIns="0">
            <a:spAutoFit/>
          </a:bodyPr>
          <a:lstStyle/>
          <a:p>
            <a:pPr indent="0" lvl="0" marL="0" rtl="0" algn="l">
              <a:lnSpc>
                <a:spcPct val="90000"/>
              </a:lnSpc>
              <a:spcBef>
                <a:spcPts val="0"/>
              </a:spcBef>
              <a:spcAft>
                <a:spcPts val="0"/>
              </a:spcAft>
              <a:buClr>
                <a:schemeClr val="dk2"/>
              </a:buClr>
              <a:buSzPts val="3400"/>
              <a:buFont typeface="Trebuchet MS"/>
              <a:buNone/>
            </a:pPr>
            <a:r>
              <a:rPr lang="en-GB"/>
              <a:t>Changes to the energy system</a:t>
            </a:r>
            <a:endParaRPr/>
          </a:p>
        </p:txBody>
      </p:sp>
      <p:grpSp>
        <p:nvGrpSpPr>
          <p:cNvPr id="86" name="Google Shape;86;p4"/>
          <p:cNvGrpSpPr/>
          <p:nvPr/>
        </p:nvGrpSpPr>
        <p:grpSpPr>
          <a:xfrm>
            <a:off x="1465289" y="2174981"/>
            <a:ext cx="9262237" cy="4475368"/>
            <a:chOff x="-2408006" y="2242307"/>
            <a:chExt cx="6434689" cy="1446968"/>
          </a:xfrm>
        </p:grpSpPr>
        <p:sp>
          <p:nvSpPr>
            <p:cNvPr id="87" name="Google Shape;87;p4"/>
            <p:cNvSpPr/>
            <p:nvPr/>
          </p:nvSpPr>
          <p:spPr>
            <a:xfrm>
              <a:off x="-2408006" y="2242307"/>
              <a:ext cx="1500602" cy="675088"/>
            </a:xfrm>
            <a:prstGeom prst="rect">
              <a:avLst/>
            </a:prstGeom>
            <a:solidFill>
              <a:schemeClr val="accen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rPr b="1" lang="en-GB" sz="2000">
                  <a:solidFill>
                    <a:schemeClr val="lt1"/>
                  </a:solidFill>
                  <a:latin typeface="Calibri"/>
                  <a:ea typeface="Calibri"/>
                  <a:cs typeface="Calibri"/>
                  <a:sym typeface="Calibri"/>
                </a:rPr>
                <a:t>Less dispatchable generation &amp; more unpredictable demand</a:t>
              </a:r>
              <a:endParaRPr sz="2000">
                <a:solidFill>
                  <a:schemeClr val="lt1"/>
                </a:solidFill>
                <a:latin typeface="Arial"/>
                <a:ea typeface="Arial"/>
                <a:cs typeface="Arial"/>
                <a:sym typeface="Arial"/>
              </a:endParaRPr>
            </a:p>
          </p:txBody>
        </p:sp>
        <p:sp>
          <p:nvSpPr>
            <p:cNvPr id="88" name="Google Shape;88;p4"/>
            <p:cNvSpPr/>
            <p:nvPr/>
          </p:nvSpPr>
          <p:spPr>
            <a:xfrm>
              <a:off x="-1265506" y="3014187"/>
              <a:ext cx="1500602" cy="675088"/>
            </a:xfrm>
            <a:prstGeom prst="rect">
              <a:avLst/>
            </a:prstGeom>
            <a:solidFill>
              <a:schemeClr val="accen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rPr b="1" lang="en-GB" sz="2000">
                  <a:solidFill>
                    <a:schemeClr val="lt1"/>
                  </a:solidFill>
                  <a:latin typeface="Calibri"/>
                  <a:ea typeface="Calibri"/>
                  <a:cs typeface="Calibri"/>
                  <a:sym typeface="Calibri"/>
                </a:rPr>
                <a:t>Location of generation and demand</a:t>
              </a:r>
              <a:endParaRPr sz="2000">
                <a:solidFill>
                  <a:schemeClr val="lt1"/>
                </a:solidFill>
                <a:latin typeface="Arial"/>
                <a:ea typeface="Arial"/>
                <a:cs typeface="Arial"/>
                <a:sym typeface="Arial"/>
              </a:endParaRPr>
            </a:p>
          </p:txBody>
        </p:sp>
        <p:sp>
          <p:nvSpPr>
            <p:cNvPr id="89" name="Google Shape;89;p4"/>
            <p:cNvSpPr/>
            <p:nvPr/>
          </p:nvSpPr>
          <p:spPr>
            <a:xfrm>
              <a:off x="108207" y="2242307"/>
              <a:ext cx="1500602" cy="675088"/>
            </a:xfrm>
            <a:prstGeom prst="rect">
              <a:avLst/>
            </a:prstGeom>
            <a:solidFill>
              <a:schemeClr val="accen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rPr b="1" lang="en-GB" sz="2000">
                  <a:solidFill>
                    <a:schemeClr val="lt1"/>
                  </a:solidFill>
                  <a:latin typeface="Calibri"/>
                  <a:ea typeface="Calibri"/>
                  <a:cs typeface="Calibri"/>
                  <a:sym typeface="Calibri"/>
                </a:rPr>
                <a:t>More inverter-based technologies</a:t>
              </a:r>
              <a:endParaRPr sz="2000">
                <a:solidFill>
                  <a:schemeClr val="lt1"/>
                </a:solidFill>
                <a:latin typeface="Arial"/>
                <a:ea typeface="Arial"/>
                <a:cs typeface="Arial"/>
                <a:sym typeface="Arial"/>
              </a:endParaRPr>
            </a:p>
          </p:txBody>
        </p:sp>
        <p:sp>
          <p:nvSpPr>
            <p:cNvPr id="90" name="Google Shape;90;p4"/>
            <p:cNvSpPr/>
            <p:nvPr/>
          </p:nvSpPr>
          <p:spPr>
            <a:xfrm>
              <a:off x="2526081" y="2242307"/>
              <a:ext cx="1500602" cy="675088"/>
            </a:xfrm>
            <a:prstGeom prst="rect">
              <a:avLst/>
            </a:prstGeom>
            <a:solidFill>
              <a:schemeClr val="accen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rPr b="1" lang="en-GB" sz="2000">
                  <a:solidFill>
                    <a:schemeClr val="lt1"/>
                  </a:solidFill>
                  <a:latin typeface="Calibri"/>
                  <a:ea typeface="Calibri"/>
                  <a:cs typeface="Calibri"/>
                  <a:sym typeface="Calibri"/>
                </a:rPr>
                <a:t>High variability in the source of generation</a:t>
              </a:r>
              <a:endParaRPr sz="2000">
                <a:solidFill>
                  <a:schemeClr val="lt1"/>
                </a:solidFill>
                <a:latin typeface="Arial"/>
                <a:ea typeface="Arial"/>
                <a:cs typeface="Arial"/>
                <a:sym typeface="Arial"/>
              </a:endParaRPr>
            </a:p>
          </p:txBody>
        </p:sp>
        <p:sp>
          <p:nvSpPr>
            <p:cNvPr id="91" name="Google Shape;91;p4"/>
            <p:cNvSpPr/>
            <p:nvPr/>
          </p:nvSpPr>
          <p:spPr>
            <a:xfrm>
              <a:off x="1383017" y="3014187"/>
              <a:ext cx="1500602" cy="675088"/>
            </a:xfrm>
            <a:prstGeom prst="rect">
              <a:avLst/>
            </a:prstGeom>
            <a:solidFill>
              <a:schemeClr val="accen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rPr b="1" lang="en-GB" sz="2000">
                  <a:solidFill>
                    <a:schemeClr val="lt1"/>
                  </a:solidFill>
                  <a:latin typeface="Calibri"/>
                  <a:ea typeface="Calibri"/>
                  <a:cs typeface="Calibri"/>
                  <a:sym typeface="Calibri"/>
                </a:rPr>
                <a:t>Changes in the technological landscape</a:t>
              </a:r>
              <a:endParaRPr sz="2000">
                <a:solidFill>
                  <a:schemeClr val="lt1"/>
                </a:solidFill>
                <a:latin typeface="Arial"/>
                <a:ea typeface="Arial"/>
                <a:cs typeface="Arial"/>
                <a:sym typeface="Arial"/>
              </a:endParaRPr>
            </a:p>
          </p:txBody>
        </p:sp>
      </p:grpSp>
    </p:spTree>
  </p:cSld>
  <p:clrMapOvr>
    <a:masterClrMapping/>
  </p:clrMapOvr>
  <mc:AlternateContent>
    <mc:Choice Requires="p14">
      <p:transition p14:dur="250">
        <p:fade/>
      </p:transition>
    </mc:Choice>
    <mc:Fallback>
      <p:transition>
        <p:fade/>
      </p:transition>
    </mc:Fallback>
  </mc:AlternateContent>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6" name="Shape 96"/>
        <p:cNvGrpSpPr/>
        <p:nvPr/>
      </p:nvGrpSpPr>
      <p:grpSpPr>
        <a:xfrm>
          <a:off x="0" y="0"/>
          <a:ext cx="0" cy="0"/>
          <a:chOff x="0" y="0"/>
          <a:chExt cx="0" cy="0"/>
        </a:xfrm>
      </p:grpSpPr>
      <p:sp>
        <p:nvSpPr>
          <p:cNvPr id="97" name="Google Shape;97;p5"/>
          <p:cNvSpPr txBox="1"/>
          <p:nvPr/>
        </p:nvSpPr>
        <p:spPr>
          <a:xfrm>
            <a:off x="639248" y="3040042"/>
            <a:ext cx="7180500" cy="548700"/>
          </a:xfrm>
          <a:prstGeom prst="rect">
            <a:avLst/>
          </a:prstGeom>
          <a:noFill/>
          <a:ln>
            <a:noFill/>
          </a:ln>
        </p:spPr>
        <p:txBody>
          <a:bodyPr anchorCtr="0" anchor="b" bIns="0" lIns="0" spcFirstLastPara="1" rIns="0" wrap="square" tIns="0">
            <a:noAutofit/>
          </a:bodyPr>
          <a:lstStyle/>
          <a:p>
            <a:pPr indent="0" lvl="0" marL="0" marR="0" rtl="0" algn="l">
              <a:lnSpc>
                <a:spcPct val="100000"/>
              </a:lnSpc>
              <a:spcBef>
                <a:spcPts val="0"/>
              </a:spcBef>
              <a:spcAft>
                <a:spcPts val="0"/>
              </a:spcAft>
              <a:buClr>
                <a:srgbClr val="FFFFFF"/>
              </a:buClr>
              <a:buSzPts val="2000"/>
              <a:buFont typeface="Trebuchet MS"/>
              <a:buNone/>
            </a:pPr>
            <a:r>
              <a:rPr b="0" i="0" lang="en-GB" sz="2000" u="none" cap="none" strike="noStrike">
                <a:solidFill>
                  <a:srgbClr val="FFFFFF"/>
                </a:solidFill>
                <a:latin typeface="Trebuchet MS"/>
                <a:ea typeface="Trebuchet MS"/>
                <a:cs typeface="Trebuchet MS"/>
                <a:sym typeface="Trebuchet MS"/>
              </a:rPr>
              <a:t>Section 2</a:t>
            </a:r>
            <a:endParaRPr b="0" i="0" sz="1800" u="none" cap="none" strike="noStrike">
              <a:solidFill>
                <a:srgbClr val="242424"/>
              </a:solidFill>
              <a:latin typeface="Arial"/>
              <a:ea typeface="Arial"/>
              <a:cs typeface="Arial"/>
              <a:sym typeface="Arial"/>
            </a:endParaRPr>
          </a:p>
        </p:txBody>
      </p:sp>
      <p:sp>
        <p:nvSpPr>
          <p:cNvPr id="98" name="Google Shape;98;p5"/>
          <p:cNvSpPr txBox="1"/>
          <p:nvPr>
            <p:ph type="title"/>
          </p:nvPr>
        </p:nvSpPr>
        <p:spPr>
          <a:xfrm>
            <a:off x="630000" y="3826800"/>
            <a:ext cx="10936800" cy="2041200"/>
          </a:xfrm>
          <a:prstGeom prst="rect">
            <a:avLst/>
          </a:prstGeom>
          <a:noFill/>
          <a:ln>
            <a:noFill/>
          </a:ln>
        </p:spPr>
        <p:txBody>
          <a:bodyPr anchorCtr="0" anchor="t" bIns="0" lIns="0" spcFirstLastPara="1" rIns="0" wrap="square" tIns="0">
            <a:noAutofit/>
          </a:bodyPr>
          <a:lstStyle/>
          <a:p>
            <a:pPr indent="0" lvl="0" marL="0" rtl="0" algn="l">
              <a:lnSpc>
                <a:spcPct val="90000"/>
              </a:lnSpc>
              <a:spcBef>
                <a:spcPts val="0"/>
              </a:spcBef>
              <a:spcAft>
                <a:spcPts val="0"/>
              </a:spcAft>
              <a:buClr>
                <a:schemeClr val="lt1"/>
              </a:buClr>
              <a:buSzPts val="5400"/>
              <a:buFont typeface="Trebuchet MS"/>
              <a:buNone/>
            </a:pPr>
            <a:r>
              <a:rPr lang="en-GB"/>
              <a:t>Potential operability challenges </a:t>
            </a:r>
            <a:endParaRPr/>
          </a:p>
        </p:txBody>
      </p:sp>
    </p:spTree>
  </p:cSld>
  <p:clrMapOvr>
    <a:masterClrMapping/>
  </p:clrMapOvr>
  <mc:AlternateContent>
    <mc:Choice Requires="p14">
      <p:transition p14:dur="250">
        <p:fade/>
      </p:transition>
    </mc:Choice>
    <mc:Fallback>
      <p:transition>
        <p:fade/>
      </p:transition>
    </mc:Fallback>
  </mc:AlternateContent>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4" name="Shape 104"/>
        <p:cNvGrpSpPr/>
        <p:nvPr/>
      </p:nvGrpSpPr>
      <p:grpSpPr>
        <a:xfrm>
          <a:off x="0" y="0"/>
          <a:ext cx="0" cy="0"/>
          <a:chOff x="0" y="0"/>
          <a:chExt cx="0" cy="0"/>
        </a:xfrm>
      </p:grpSpPr>
      <p:sp>
        <p:nvSpPr>
          <p:cNvPr id="105" name="Google Shape;105;p6"/>
          <p:cNvSpPr txBox="1"/>
          <p:nvPr/>
        </p:nvSpPr>
        <p:spPr>
          <a:xfrm>
            <a:off x="592212" y="1343984"/>
            <a:ext cx="11028032" cy="369332"/>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chemeClr val="dk1"/>
              </a:buClr>
              <a:buSzPts val="1800"/>
              <a:buFont typeface="Arial"/>
              <a:buNone/>
            </a:pPr>
            <a:r>
              <a:t/>
            </a:r>
            <a:endParaRPr b="0" i="0" sz="1800" u="none" cap="none" strike="noStrike">
              <a:solidFill>
                <a:srgbClr val="242424"/>
              </a:solidFill>
              <a:latin typeface="Arial"/>
              <a:ea typeface="Arial"/>
              <a:cs typeface="Arial"/>
              <a:sym typeface="Arial"/>
            </a:endParaRPr>
          </a:p>
        </p:txBody>
      </p:sp>
      <p:sp>
        <p:nvSpPr>
          <p:cNvPr id="106" name="Google Shape;106;p6"/>
          <p:cNvSpPr txBox="1"/>
          <p:nvPr/>
        </p:nvSpPr>
        <p:spPr>
          <a:xfrm>
            <a:off x="629400" y="1251651"/>
            <a:ext cx="11281697" cy="646331"/>
          </a:xfrm>
          <a:prstGeom prst="rect">
            <a:avLst/>
          </a:prstGeom>
          <a:noFill/>
          <a:ln>
            <a:noFill/>
          </a:ln>
        </p:spPr>
        <p:txBody>
          <a:bodyPr anchorCtr="0" anchor="t" bIns="45700" lIns="91425" spcFirstLastPara="1" rIns="91425" wrap="square" tIns="45700">
            <a:spAutoFit/>
          </a:bodyPr>
          <a:lstStyle/>
          <a:p>
            <a:pPr indent="-285750" lvl="0" marL="285750" marR="0" rtl="0" algn="l">
              <a:lnSpc>
                <a:spcPct val="100000"/>
              </a:lnSpc>
              <a:spcBef>
                <a:spcPts val="0"/>
              </a:spcBef>
              <a:spcAft>
                <a:spcPts val="0"/>
              </a:spcAft>
              <a:buClr>
                <a:schemeClr val="dk1"/>
              </a:buClr>
              <a:buSzPts val="1800"/>
              <a:buFont typeface="Arial"/>
              <a:buChar char="•"/>
            </a:pPr>
            <a:r>
              <a:rPr lang="en-GB" sz="1800">
                <a:solidFill>
                  <a:schemeClr val="dk1"/>
                </a:solidFill>
                <a:latin typeface="Arial"/>
                <a:ea typeface="Arial"/>
                <a:cs typeface="Arial"/>
                <a:sym typeface="Arial"/>
              </a:rPr>
              <a:t>There are overlaps and exceptions to every grid but the main challenges can be categorised as:</a:t>
            </a:r>
            <a:endParaRPr b="0" i="0" sz="1800" u="none" cap="none" strike="noStrike">
              <a:solidFill>
                <a:schemeClr val="dk1"/>
              </a:solidFill>
              <a:latin typeface="Arial"/>
              <a:ea typeface="Arial"/>
              <a:cs typeface="Arial"/>
              <a:sym typeface="Arial"/>
            </a:endParaRPr>
          </a:p>
          <a:p>
            <a:pPr indent="0" lvl="0" marL="0" marR="0" rtl="0" algn="l">
              <a:lnSpc>
                <a:spcPct val="100000"/>
              </a:lnSpc>
              <a:spcBef>
                <a:spcPts val="0"/>
              </a:spcBef>
              <a:spcAft>
                <a:spcPts val="0"/>
              </a:spcAft>
              <a:buClr>
                <a:schemeClr val="dk1"/>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107" name="Google Shape;107;p6"/>
          <p:cNvSpPr txBox="1"/>
          <p:nvPr>
            <p:ph type="title"/>
          </p:nvPr>
        </p:nvSpPr>
        <p:spPr>
          <a:xfrm>
            <a:off x="629400" y="476496"/>
            <a:ext cx="8103896" cy="443198"/>
          </a:xfrm>
          <a:prstGeom prst="rect">
            <a:avLst/>
          </a:prstGeom>
          <a:noFill/>
          <a:ln>
            <a:noFill/>
          </a:ln>
        </p:spPr>
        <p:txBody>
          <a:bodyPr anchorCtr="0" anchor="t" bIns="0" lIns="0" spcFirstLastPara="1" rIns="0" wrap="square" tIns="0">
            <a:spAutoFit/>
          </a:bodyPr>
          <a:lstStyle/>
          <a:p>
            <a:pPr indent="0" lvl="0" marL="0" rtl="0" algn="l">
              <a:lnSpc>
                <a:spcPct val="90000"/>
              </a:lnSpc>
              <a:spcBef>
                <a:spcPts val="0"/>
              </a:spcBef>
              <a:spcAft>
                <a:spcPts val="0"/>
              </a:spcAft>
              <a:buClr>
                <a:schemeClr val="dk2"/>
              </a:buClr>
              <a:buSzPts val="3400"/>
              <a:buFont typeface="Trebuchet MS"/>
              <a:buNone/>
            </a:pPr>
            <a:r>
              <a:rPr lang="en-GB"/>
              <a:t>Operability Challenges</a:t>
            </a:r>
            <a:endParaRPr/>
          </a:p>
        </p:txBody>
      </p:sp>
      <p:grpSp>
        <p:nvGrpSpPr>
          <p:cNvPr id="108" name="Google Shape;108;p6"/>
          <p:cNvGrpSpPr/>
          <p:nvPr/>
        </p:nvGrpSpPr>
        <p:grpSpPr>
          <a:xfrm>
            <a:off x="1256996" y="1990315"/>
            <a:ext cx="9014531" cy="4224521"/>
            <a:chOff x="1057777" y="2010299"/>
            <a:chExt cx="6089434" cy="3708366"/>
          </a:xfrm>
        </p:grpSpPr>
        <p:sp>
          <p:nvSpPr>
            <p:cNvPr id="109" name="Google Shape;109;p6"/>
            <p:cNvSpPr/>
            <p:nvPr/>
          </p:nvSpPr>
          <p:spPr>
            <a:xfrm>
              <a:off x="1057777" y="2010299"/>
              <a:ext cx="1404207" cy="1656000"/>
            </a:xfrm>
            <a:prstGeom prst="rect">
              <a:avLst/>
            </a:prstGeom>
            <a:solidFill>
              <a:schemeClr val="accen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rPr b="1" lang="en-GB" sz="2000">
                  <a:solidFill>
                    <a:schemeClr val="lt1"/>
                  </a:solidFill>
                  <a:latin typeface="Calibri"/>
                  <a:ea typeface="Calibri"/>
                  <a:cs typeface="Calibri"/>
                  <a:sym typeface="Calibri"/>
                </a:rPr>
                <a:t>Frequency Response</a:t>
              </a:r>
              <a:endParaRPr sz="2000">
                <a:solidFill>
                  <a:schemeClr val="lt1"/>
                </a:solidFill>
                <a:latin typeface="Arial"/>
                <a:ea typeface="Arial"/>
                <a:cs typeface="Arial"/>
                <a:sym typeface="Arial"/>
              </a:endParaRPr>
            </a:p>
          </p:txBody>
        </p:sp>
        <p:sp>
          <p:nvSpPr>
            <p:cNvPr id="110" name="Google Shape;110;p6"/>
            <p:cNvSpPr/>
            <p:nvPr/>
          </p:nvSpPr>
          <p:spPr>
            <a:xfrm>
              <a:off x="2619519" y="2010299"/>
              <a:ext cx="1404207" cy="1656000"/>
            </a:xfrm>
            <a:prstGeom prst="rect">
              <a:avLst/>
            </a:prstGeom>
            <a:solidFill>
              <a:schemeClr val="accen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rPr b="1" lang="en-GB" sz="2000">
                  <a:solidFill>
                    <a:schemeClr val="lt1"/>
                  </a:solidFill>
                  <a:latin typeface="Calibri"/>
                  <a:ea typeface="Calibri"/>
                  <a:cs typeface="Calibri"/>
                  <a:sym typeface="Calibri"/>
                </a:rPr>
                <a:t>Reserve</a:t>
              </a:r>
              <a:endParaRPr sz="2000">
                <a:solidFill>
                  <a:schemeClr val="lt1"/>
                </a:solidFill>
                <a:latin typeface="Arial"/>
                <a:ea typeface="Arial"/>
                <a:cs typeface="Arial"/>
                <a:sym typeface="Arial"/>
              </a:endParaRPr>
            </a:p>
          </p:txBody>
        </p:sp>
        <p:sp>
          <p:nvSpPr>
            <p:cNvPr id="111" name="Google Shape;111;p6"/>
            <p:cNvSpPr/>
            <p:nvPr/>
          </p:nvSpPr>
          <p:spPr>
            <a:xfrm>
              <a:off x="4181261" y="2010299"/>
              <a:ext cx="1404207" cy="1656000"/>
            </a:xfrm>
            <a:prstGeom prst="rect">
              <a:avLst/>
            </a:prstGeom>
            <a:solidFill>
              <a:schemeClr val="accen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rPr b="1" lang="en-GB" sz="2000">
                  <a:solidFill>
                    <a:schemeClr val="lt1"/>
                  </a:solidFill>
                  <a:latin typeface="Calibri"/>
                  <a:ea typeface="Calibri"/>
                  <a:cs typeface="Calibri"/>
                  <a:sym typeface="Calibri"/>
                </a:rPr>
                <a:t>Stability</a:t>
              </a:r>
              <a:endParaRPr sz="2000">
                <a:solidFill>
                  <a:schemeClr val="lt1"/>
                </a:solidFill>
                <a:latin typeface="Arial"/>
                <a:ea typeface="Arial"/>
                <a:cs typeface="Arial"/>
                <a:sym typeface="Arial"/>
              </a:endParaRPr>
            </a:p>
          </p:txBody>
        </p:sp>
        <p:sp>
          <p:nvSpPr>
            <p:cNvPr id="112" name="Google Shape;112;p6"/>
            <p:cNvSpPr/>
            <p:nvPr/>
          </p:nvSpPr>
          <p:spPr>
            <a:xfrm>
              <a:off x="5743004" y="2010299"/>
              <a:ext cx="1404207" cy="1656000"/>
            </a:xfrm>
            <a:prstGeom prst="rect">
              <a:avLst/>
            </a:prstGeom>
            <a:solidFill>
              <a:schemeClr val="accen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rPr b="1" lang="en-GB" sz="2000">
                  <a:solidFill>
                    <a:schemeClr val="lt1"/>
                  </a:solidFill>
                  <a:latin typeface="Calibri"/>
                  <a:ea typeface="Calibri"/>
                  <a:cs typeface="Calibri"/>
                  <a:sym typeface="Calibri"/>
                </a:rPr>
                <a:t>Voltage</a:t>
              </a:r>
              <a:endParaRPr sz="2000">
                <a:solidFill>
                  <a:schemeClr val="lt1"/>
                </a:solidFill>
                <a:latin typeface="Arial"/>
                <a:ea typeface="Arial"/>
                <a:cs typeface="Arial"/>
                <a:sym typeface="Arial"/>
              </a:endParaRPr>
            </a:p>
          </p:txBody>
        </p:sp>
        <p:sp>
          <p:nvSpPr>
            <p:cNvPr id="113" name="Google Shape;113;p6"/>
            <p:cNvSpPr/>
            <p:nvPr/>
          </p:nvSpPr>
          <p:spPr>
            <a:xfrm>
              <a:off x="5743004" y="4062664"/>
              <a:ext cx="1404207" cy="1656000"/>
            </a:xfrm>
            <a:prstGeom prst="rect">
              <a:avLst/>
            </a:prstGeom>
            <a:solidFill>
              <a:schemeClr val="accen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rPr b="1" lang="en-GB" sz="2000">
                  <a:solidFill>
                    <a:schemeClr val="lt1"/>
                  </a:solidFill>
                  <a:latin typeface="Calibri"/>
                  <a:ea typeface="Calibri"/>
                  <a:cs typeface="Calibri"/>
                  <a:sym typeface="Calibri"/>
                </a:rPr>
                <a:t>System Adequacy</a:t>
              </a:r>
              <a:endParaRPr sz="2000">
                <a:solidFill>
                  <a:schemeClr val="lt1"/>
                </a:solidFill>
                <a:latin typeface="Arial"/>
                <a:ea typeface="Arial"/>
                <a:cs typeface="Arial"/>
                <a:sym typeface="Arial"/>
              </a:endParaRPr>
            </a:p>
          </p:txBody>
        </p:sp>
        <p:sp>
          <p:nvSpPr>
            <p:cNvPr id="114" name="Google Shape;114;p6"/>
            <p:cNvSpPr/>
            <p:nvPr/>
          </p:nvSpPr>
          <p:spPr>
            <a:xfrm>
              <a:off x="2619519" y="4062665"/>
              <a:ext cx="1404207" cy="1656000"/>
            </a:xfrm>
            <a:prstGeom prst="rect">
              <a:avLst/>
            </a:prstGeom>
            <a:solidFill>
              <a:schemeClr val="accen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rPr b="1" lang="en-GB" sz="2000">
                  <a:solidFill>
                    <a:schemeClr val="lt1"/>
                  </a:solidFill>
                  <a:latin typeface="Calibri"/>
                  <a:ea typeface="Calibri"/>
                  <a:cs typeface="Calibri"/>
                  <a:sym typeface="Calibri"/>
                </a:rPr>
                <a:t>Restoration</a:t>
              </a:r>
              <a:endParaRPr sz="2000">
                <a:solidFill>
                  <a:schemeClr val="lt1"/>
                </a:solidFill>
                <a:latin typeface="Arial"/>
                <a:ea typeface="Arial"/>
                <a:cs typeface="Arial"/>
                <a:sym typeface="Arial"/>
              </a:endParaRPr>
            </a:p>
          </p:txBody>
        </p:sp>
        <p:sp>
          <p:nvSpPr>
            <p:cNvPr id="115" name="Google Shape;115;p6"/>
            <p:cNvSpPr/>
            <p:nvPr/>
          </p:nvSpPr>
          <p:spPr>
            <a:xfrm>
              <a:off x="1057777" y="4062665"/>
              <a:ext cx="1404207" cy="1656000"/>
            </a:xfrm>
            <a:prstGeom prst="rect">
              <a:avLst/>
            </a:prstGeom>
            <a:solidFill>
              <a:schemeClr val="accen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rPr b="1" lang="en-GB" sz="2000">
                  <a:solidFill>
                    <a:schemeClr val="lt1"/>
                  </a:solidFill>
                  <a:latin typeface="Calibri"/>
                  <a:ea typeface="Calibri"/>
                  <a:cs typeface="Calibri"/>
                  <a:sym typeface="Calibri"/>
                </a:rPr>
                <a:t>Thermal constraint </a:t>
              </a:r>
              <a:endParaRPr sz="2000">
                <a:solidFill>
                  <a:schemeClr val="lt1"/>
                </a:solidFill>
                <a:latin typeface="Arial"/>
                <a:ea typeface="Arial"/>
                <a:cs typeface="Arial"/>
                <a:sym typeface="Arial"/>
              </a:endParaRPr>
            </a:p>
          </p:txBody>
        </p:sp>
        <p:sp>
          <p:nvSpPr>
            <p:cNvPr id="116" name="Google Shape;116;p6"/>
            <p:cNvSpPr/>
            <p:nvPr/>
          </p:nvSpPr>
          <p:spPr>
            <a:xfrm>
              <a:off x="4181261" y="4062665"/>
              <a:ext cx="1404207" cy="1656000"/>
            </a:xfrm>
            <a:prstGeom prst="rect">
              <a:avLst/>
            </a:prstGeom>
            <a:solidFill>
              <a:schemeClr val="accen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rPr b="1" lang="en-GB" sz="2000">
                  <a:solidFill>
                    <a:schemeClr val="lt1"/>
                  </a:solidFill>
                  <a:latin typeface="Calibri"/>
                  <a:ea typeface="Calibri"/>
                  <a:cs typeface="Calibri"/>
                  <a:sym typeface="Calibri"/>
                </a:rPr>
                <a:t>Energy Balancing</a:t>
              </a:r>
              <a:endParaRPr sz="2000">
                <a:solidFill>
                  <a:schemeClr val="lt1"/>
                </a:solidFill>
                <a:latin typeface="Arial"/>
                <a:ea typeface="Arial"/>
                <a:cs typeface="Arial"/>
                <a:sym typeface="Arial"/>
              </a:endParaRPr>
            </a:p>
          </p:txBody>
        </p:sp>
      </p:grpSp>
    </p:spTree>
  </p:cSld>
  <p:clrMapOvr>
    <a:masterClrMapping/>
  </p:clrMapOvr>
  <mc:AlternateContent>
    <mc:Choice Requires="p14">
      <p:transition p14:dur="250">
        <p:fade/>
      </p:transition>
    </mc:Choice>
    <mc:Fallback>
      <p:transition>
        <p:fade/>
      </p:transition>
    </mc:Fallback>
  </mc:AlternateContent>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1" name="Shape 121"/>
        <p:cNvGrpSpPr/>
        <p:nvPr/>
      </p:nvGrpSpPr>
      <p:grpSpPr>
        <a:xfrm>
          <a:off x="0" y="0"/>
          <a:ext cx="0" cy="0"/>
          <a:chOff x="0" y="0"/>
          <a:chExt cx="0" cy="0"/>
        </a:xfrm>
      </p:grpSpPr>
      <p:sp>
        <p:nvSpPr>
          <p:cNvPr id="122" name="Google Shape;122;p7"/>
          <p:cNvSpPr txBox="1"/>
          <p:nvPr/>
        </p:nvSpPr>
        <p:spPr>
          <a:xfrm>
            <a:off x="639248" y="3040042"/>
            <a:ext cx="7180500" cy="548700"/>
          </a:xfrm>
          <a:prstGeom prst="rect">
            <a:avLst/>
          </a:prstGeom>
          <a:noFill/>
          <a:ln>
            <a:noFill/>
          </a:ln>
        </p:spPr>
        <p:txBody>
          <a:bodyPr anchorCtr="0" anchor="b" bIns="0" lIns="0" spcFirstLastPara="1" rIns="0" wrap="square" tIns="0">
            <a:noAutofit/>
          </a:bodyPr>
          <a:lstStyle/>
          <a:p>
            <a:pPr indent="0" lvl="0" marL="0" marR="0" rtl="0" algn="l">
              <a:lnSpc>
                <a:spcPct val="100000"/>
              </a:lnSpc>
              <a:spcBef>
                <a:spcPts val="0"/>
              </a:spcBef>
              <a:spcAft>
                <a:spcPts val="0"/>
              </a:spcAft>
              <a:buClr>
                <a:srgbClr val="FFFFFF"/>
              </a:buClr>
              <a:buSzPts val="2000"/>
              <a:buFont typeface="Trebuchet MS"/>
              <a:buNone/>
            </a:pPr>
            <a:r>
              <a:rPr b="0" i="0" lang="en-GB" sz="2000" u="none" cap="none" strike="noStrike">
                <a:solidFill>
                  <a:srgbClr val="FFFFFF"/>
                </a:solidFill>
                <a:latin typeface="Trebuchet MS"/>
                <a:ea typeface="Trebuchet MS"/>
                <a:cs typeface="Trebuchet MS"/>
                <a:sym typeface="Trebuchet MS"/>
              </a:rPr>
              <a:t>Section 3</a:t>
            </a:r>
            <a:endParaRPr b="0" i="0" sz="1800" u="none" cap="none" strike="noStrike">
              <a:solidFill>
                <a:srgbClr val="242424"/>
              </a:solidFill>
              <a:latin typeface="Arial"/>
              <a:ea typeface="Arial"/>
              <a:cs typeface="Arial"/>
              <a:sym typeface="Arial"/>
            </a:endParaRPr>
          </a:p>
        </p:txBody>
      </p:sp>
      <p:sp>
        <p:nvSpPr>
          <p:cNvPr id="123" name="Google Shape;123;p7"/>
          <p:cNvSpPr txBox="1"/>
          <p:nvPr>
            <p:ph type="title"/>
          </p:nvPr>
        </p:nvSpPr>
        <p:spPr>
          <a:xfrm>
            <a:off x="630000" y="3826800"/>
            <a:ext cx="10936800" cy="2041200"/>
          </a:xfrm>
          <a:prstGeom prst="rect">
            <a:avLst/>
          </a:prstGeom>
          <a:noFill/>
          <a:ln>
            <a:noFill/>
          </a:ln>
        </p:spPr>
        <p:txBody>
          <a:bodyPr anchorCtr="0" anchor="t" bIns="0" lIns="0" spcFirstLastPara="1" rIns="0" wrap="square" tIns="0">
            <a:noAutofit/>
          </a:bodyPr>
          <a:lstStyle/>
          <a:p>
            <a:pPr indent="0" lvl="0" marL="0" rtl="0" algn="l">
              <a:lnSpc>
                <a:spcPct val="90000"/>
              </a:lnSpc>
              <a:spcBef>
                <a:spcPts val="0"/>
              </a:spcBef>
              <a:spcAft>
                <a:spcPts val="0"/>
              </a:spcAft>
              <a:buClr>
                <a:schemeClr val="lt1"/>
              </a:buClr>
              <a:buSzPts val="5400"/>
              <a:buFont typeface="Trebuchet MS"/>
              <a:buNone/>
            </a:pPr>
            <a:r>
              <a:rPr lang="en-GB"/>
              <a:t>How to mitigate operability challenges?</a:t>
            </a:r>
            <a:endParaRPr/>
          </a:p>
        </p:txBody>
      </p:sp>
    </p:spTree>
  </p:cSld>
  <p:clrMapOvr>
    <a:masterClrMapping/>
  </p:clrMapOvr>
  <mc:AlternateContent>
    <mc:Choice Requires="p14">
      <p:transition p14:dur="250">
        <p:fade/>
      </p:transition>
    </mc:Choice>
    <mc:Fallback>
      <p:transition>
        <p:fade/>
      </p:transition>
    </mc:Fallback>
  </mc:AlternateContent>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9" name="Shape 129"/>
        <p:cNvGrpSpPr/>
        <p:nvPr/>
      </p:nvGrpSpPr>
      <p:grpSpPr>
        <a:xfrm>
          <a:off x="0" y="0"/>
          <a:ext cx="0" cy="0"/>
          <a:chOff x="0" y="0"/>
          <a:chExt cx="0" cy="0"/>
        </a:xfrm>
      </p:grpSpPr>
      <p:sp>
        <p:nvSpPr>
          <p:cNvPr id="130" name="Google Shape;130;p8"/>
          <p:cNvSpPr txBox="1"/>
          <p:nvPr>
            <p:ph type="title"/>
          </p:nvPr>
        </p:nvSpPr>
        <p:spPr>
          <a:xfrm>
            <a:off x="629400" y="476496"/>
            <a:ext cx="8103896" cy="443198"/>
          </a:xfrm>
          <a:prstGeom prst="rect">
            <a:avLst/>
          </a:prstGeom>
          <a:noFill/>
          <a:ln>
            <a:noFill/>
          </a:ln>
        </p:spPr>
        <p:txBody>
          <a:bodyPr anchorCtr="0" anchor="t" bIns="0" lIns="0" spcFirstLastPara="1" rIns="0" wrap="square" tIns="0">
            <a:spAutoFit/>
          </a:bodyPr>
          <a:lstStyle/>
          <a:p>
            <a:pPr indent="0" lvl="0" marL="0" rtl="0" algn="l">
              <a:lnSpc>
                <a:spcPct val="90000"/>
              </a:lnSpc>
              <a:spcBef>
                <a:spcPts val="0"/>
              </a:spcBef>
              <a:spcAft>
                <a:spcPts val="0"/>
              </a:spcAft>
              <a:buClr>
                <a:schemeClr val="dk2"/>
              </a:buClr>
              <a:buSzPts val="3400"/>
              <a:buFont typeface="Trebuchet MS"/>
              <a:buNone/>
            </a:pPr>
            <a:r>
              <a:rPr lang="en-GB"/>
              <a:t>How to mitigate operability challenges?</a:t>
            </a:r>
            <a:endParaRPr/>
          </a:p>
        </p:txBody>
      </p:sp>
      <p:grpSp>
        <p:nvGrpSpPr>
          <p:cNvPr id="131" name="Google Shape;131;p8"/>
          <p:cNvGrpSpPr/>
          <p:nvPr/>
        </p:nvGrpSpPr>
        <p:grpSpPr>
          <a:xfrm>
            <a:off x="3197708" y="1480302"/>
            <a:ext cx="5271638" cy="4778653"/>
            <a:chOff x="3197708" y="1480302"/>
            <a:chExt cx="5271638" cy="4778653"/>
          </a:xfrm>
        </p:grpSpPr>
        <p:sp>
          <p:nvSpPr>
            <p:cNvPr id="132" name="Google Shape;132;p8"/>
            <p:cNvSpPr/>
            <p:nvPr/>
          </p:nvSpPr>
          <p:spPr>
            <a:xfrm>
              <a:off x="3197708" y="1480302"/>
              <a:ext cx="2845836" cy="2836506"/>
            </a:xfrm>
            <a:prstGeom prst="ellipse">
              <a:avLst/>
            </a:prstGeom>
            <a:solidFill>
              <a:srgbClr val="FFC000"/>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rPr b="1" lang="en-GB" sz="1800">
                  <a:solidFill>
                    <a:schemeClr val="lt1"/>
                  </a:solidFill>
                  <a:latin typeface="Calibri"/>
                  <a:ea typeface="Calibri"/>
                  <a:cs typeface="Calibri"/>
                  <a:sym typeface="Calibri"/>
                </a:rPr>
                <a:t>1. Adopting robust industry codes and harmonised standards </a:t>
              </a:r>
              <a:endParaRPr sz="1800">
                <a:solidFill>
                  <a:schemeClr val="lt1"/>
                </a:solidFill>
                <a:latin typeface="Arial"/>
                <a:ea typeface="Arial"/>
                <a:cs typeface="Arial"/>
                <a:sym typeface="Arial"/>
              </a:endParaRPr>
            </a:p>
          </p:txBody>
        </p:sp>
        <p:sp>
          <p:nvSpPr>
            <p:cNvPr id="133" name="Google Shape;133;p8"/>
            <p:cNvSpPr/>
            <p:nvPr/>
          </p:nvSpPr>
          <p:spPr>
            <a:xfrm>
              <a:off x="5623510" y="1480302"/>
              <a:ext cx="2845836" cy="2836506"/>
            </a:xfrm>
            <a:prstGeom prst="ellipse">
              <a:avLst/>
            </a:prstGeom>
            <a:solidFill>
              <a:schemeClr val="accent2"/>
            </a:solidFill>
            <a:ln>
              <a:noFill/>
            </a:ln>
          </p:spPr>
          <p:txBody>
            <a:bodyPr anchorCtr="0" anchor="ctr" bIns="45700" lIns="91425" spcFirstLastPara="1" rIns="91425" wrap="square" tIns="45700">
              <a:noAutofit/>
            </a:bodyPr>
            <a:lstStyle/>
            <a:p>
              <a:pPr indent="0" lvl="0" marL="450215" marR="0" rtl="0" algn="just">
                <a:lnSpc>
                  <a:spcPct val="107000"/>
                </a:lnSpc>
                <a:spcBef>
                  <a:spcPts val="0"/>
                </a:spcBef>
                <a:spcAft>
                  <a:spcPts val="0"/>
                </a:spcAft>
                <a:buNone/>
              </a:pPr>
              <a:r>
                <a:rPr b="1" lang="en-GB" sz="1800">
                  <a:solidFill>
                    <a:schemeClr val="lt1"/>
                  </a:solidFill>
                  <a:latin typeface="Calibri"/>
                  <a:ea typeface="Calibri"/>
                  <a:cs typeface="Calibri"/>
                  <a:sym typeface="Calibri"/>
                </a:rPr>
                <a:t>2.Designing and reforming balancing services </a:t>
              </a:r>
              <a:endParaRPr sz="1800">
                <a:solidFill>
                  <a:schemeClr val="lt1"/>
                </a:solidFill>
                <a:latin typeface="Calibri"/>
                <a:ea typeface="Calibri"/>
                <a:cs typeface="Calibri"/>
                <a:sym typeface="Calibri"/>
              </a:endParaRPr>
            </a:p>
          </p:txBody>
        </p:sp>
        <p:sp>
          <p:nvSpPr>
            <p:cNvPr id="134" name="Google Shape;134;p8"/>
            <p:cNvSpPr/>
            <p:nvPr/>
          </p:nvSpPr>
          <p:spPr>
            <a:xfrm>
              <a:off x="4409132" y="3422449"/>
              <a:ext cx="2845836" cy="2836506"/>
            </a:xfrm>
            <a:prstGeom prst="ellipse">
              <a:avLst/>
            </a:prstGeom>
            <a:solidFill>
              <a:srgbClr val="56C83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rPr b="1" lang="en-GB" sz="1800">
                  <a:solidFill>
                    <a:schemeClr val="lt1"/>
                  </a:solidFill>
                  <a:latin typeface="Calibri"/>
                  <a:ea typeface="Calibri"/>
                  <a:cs typeface="Calibri"/>
                  <a:sym typeface="Calibri"/>
                </a:rPr>
                <a:t>3. Procedures and tools</a:t>
              </a:r>
              <a:endParaRPr sz="1800">
                <a:solidFill>
                  <a:schemeClr val="lt1"/>
                </a:solidFill>
                <a:latin typeface="Arial"/>
                <a:ea typeface="Arial"/>
                <a:cs typeface="Arial"/>
                <a:sym typeface="Arial"/>
              </a:endParaRPr>
            </a:p>
          </p:txBody>
        </p:sp>
      </p:grpSp>
    </p:spTree>
  </p:cSld>
  <p:clrMapOvr>
    <a:masterClrMapping/>
  </p:clrMapOvr>
  <mc:AlternateContent>
    <mc:Choice Requires="p14">
      <p:transition p14:dur="250">
        <p:fade/>
      </p:transition>
    </mc:Choice>
    <mc:Fallback>
      <p:transition>
        <p:fade/>
      </p:transition>
    </mc:Fallback>
  </mc:AlternateContent>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0" name="Shape 140"/>
        <p:cNvGrpSpPr/>
        <p:nvPr/>
      </p:nvGrpSpPr>
      <p:grpSpPr>
        <a:xfrm>
          <a:off x="0" y="0"/>
          <a:ext cx="0" cy="0"/>
          <a:chOff x="0" y="0"/>
          <a:chExt cx="0" cy="0"/>
        </a:xfrm>
      </p:grpSpPr>
      <p:sp>
        <p:nvSpPr>
          <p:cNvPr id="141" name="Google Shape;141;p9"/>
          <p:cNvSpPr txBox="1"/>
          <p:nvPr>
            <p:ph type="title"/>
          </p:nvPr>
        </p:nvSpPr>
        <p:spPr>
          <a:xfrm>
            <a:off x="629400" y="476496"/>
            <a:ext cx="8533454" cy="387798"/>
          </a:xfrm>
          <a:prstGeom prst="rect">
            <a:avLst/>
          </a:prstGeom>
          <a:noFill/>
          <a:ln>
            <a:noFill/>
          </a:ln>
        </p:spPr>
        <p:txBody>
          <a:bodyPr anchorCtr="0" anchor="t" bIns="0" lIns="0" spcFirstLastPara="1" rIns="0" wrap="square" tIns="0">
            <a:spAutoFit/>
          </a:bodyPr>
          <a:lstStyle/>
          <a:p>
            <a:pPr indent="0" lvl="0" marL="0" rtl="0" algn="l">
              <a:lnSpc>
                <a:spcPct val="90000"/>
              </a:lnSpc>
              <a:spcBef>
                <a:spcPts val="0"/>
              </a:spcBef>
              <a:spcAft>
                <a:spcPts val="0"/>
              </a:spcAft>
              <a:buClr>
                <a:schemeClr val="dk2"/>
              </a:buClr>
              <a:buSzPts val="3400"/>
              <a:buFont typeface="Trebuchet MS"/>
              <a:buNone/>
            </a:pPr>
            <a:r>
              <a:rPr b="1" lang="en-GB" sz="2800"/>
              <a:t>1. </a:t>
            </a:r>
            <a:r>
              <a:rPr lang="en-GB" sz="2800"/>
              <a:t>Robust industry codes and harmonised standards </a:t>
            </a:r>
            <a:endParaRPr/>
          </a:p>
        </p:txBody>
      </p:sp>
      <p:grpSp>
        <p:nvGrpSpPr>
          <p:cNvPr id="142" name="Google Shape;142;p9"/>
          <p:cNvGrpSpPr/>
          <p:nvPr/>
        </p:nvGrpSpPr>
        <p:grpSpPr>
          <a:xfrm>
            <a:off x="6548300" y="1729441"/>
            <a:ext cx="4582916" cy="4836608"/>
            <a:chOff x="1578735" y="-162662"/>
            <a:chExt cx="4582916" cy="4836608"/>
          </a:xfrm>
        </p:grpSpPr>
        <p:sp>
          <p:nvSpPr>
            <p:cNvPr id="143" name="Google Shape;143;p9"/>
            <p:cNvSpPr/>
            <p:nvPr/>
          </p:nvSpPr>
          <p:spPr>
            <a:xfrm>
              <a:off x="3180595" y="271685"/>
              <a:ext cx="1421027" cy="830890"/>
            </a:xfrm>
            <a:prstGeom prst="roundRect">
              <a:avLst>
                <a:gd fmla="val 16667" name="adj"/>
              </a:avLst>
            </a:prstGeom>
            <a:solidFill>
              <a:schemeClr val="accent1"/>
            </a:solidFill>
            <a:ln cap="flat" cmpd="sng" w="2540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4" name="Google Shape;144;p9"/>
            <p:cNvSpPr txBox="1"/>
            <p:nvPr/>
          </p:nvSpPr>
          <p:spPr>
            <a:xfrm>
              <a:off x="3221156" y="312246"/>
              <a:ext cx="1339905" cy="749768"/>
            </a:xfrm>
            <a:prstGeom prst="rect">
              <a:avLst/>
            </a:prstGeom>
            <a:noFill/>
            <a:ln>
              <a:noFill/>
            </a:ln>
          </p:spPr>
          <p:txBody>
            <a:bodyPr anchorCtr="0" anchor="ctr" bIns="53325" lIns="53325" spcFirstLastPara="1" rIns="53325" wrap="square" tIns="53325">
              <a:noAutofit/>
            </a:bodyPr>
            <a:lstStyle/>
            <a:p>
              <a:pPr indent="0" lvl="0" marL="0" marR="0" rtl="0" algn="ctr">
                <a:lnSpc>
                  <a:spcPct val="90000"/>
                </a:lnSpc>
                <a:spcBef>
                  <a:spcPts val="0"/>
                </a:spcBef>
                <a:spcAft>
                  <a:spcPts val="0"/>
                </a:spcAft>
                <a:buClr>
                  <a:schemeClr val="lt1"/>
                </a:buClr>
                <a:buSzPts val="1400"/>
                <a:buFont typeface="Courier New"/>
                <a:buNone/>
              </a:pPr>
              <a:r>
                <a:rPr b="0" lang="en-GB" sz="1400">
                  <a:solidFill>
                    <a:schemeClr val="lt1"/>
                  </a:solidFill>
                  <a:latin typeface="Arial"/>
                  <a:ea typeface="Arial"/>
                  <a:cs typeface="Arial"/>
                  <a:sym typeface="Arial"/>
                </a:rPr>
                <a:t>Performing a range of technical studies</a:t>
              </a:r>
              <a:endParaRPr b="0" sz="1400">
                <a:solidFill>
                  <a:schemeClr val="lt1"/>
                </a:solidFill>
                <a:latin typeface="Arial"/>
                <a:ea typeface="Arial"/>
                <a:cs typeface="Arial"/>
                <a:sym typeface="Arial"/>
              </a:endParaRPr>
            </a:p>
          </p:txBody>
        </p:sp>
        <p:sp>
          <p:nvSpPr>
            <p:cNvPr id="145" name="Google Shape;145;p9"/>
            <p:cNvSpPr/>
            <p:nvPr/>
          </p:nvSpPr>
          <p:spPr>
            <a:xfrm>
              <a:off x="1799344" y="625011"/>
              <a:ext cx="3911835" cy="3911835"/>
            </a:xfrm>
            <a:custGeom>
              <a:rect b="b" l="l" r="r" t="t"/>
              <a:pathLst>
                <a:path extrusionOk="0" h="120000" w="120000">
                  <a:moveTo>
                    <a:pt x="89722" y="7879"/>
                  </a:moveTo>
                  <a:lnTo>
                    <a:pt x="89722" y="7879"/>
                  </a:lnTo>
                  <a:cubicBezTo>
                    <a:pt x="93446" y="10003"/>
                    <a:pt x="96931" y="12519"/>
                    <a:pt x="100119" y="15385"/>
                  </a:cubicBezTo>
                </a:path>
              </a:pathLst>
            </a:custGeom>
            <a:noFill/>
            <a:ln cap="flat" cmpd="sng" w="9525">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6" name="Google Shape;146;p9"/>
            <p:cNvSpPr/>
            <p:nvPr/>
          </p:nvSpPr>
          <p:spPr>
            <a:xfrm>
              <a:off x="4740624" y="1222644"/>
              <a:ext cx="1421027" cy="830890"/>
            </a:xfrm>
            <a:prstGeom prst="roundRect">
              <a:avLst>
                <a:gd fmla="val 16667" name="adj"/>
              </a:avLst>
            </a:prstGeom>
            <a:solidFill>
              <a:schemeClr val="accent1"/>
            </a:solidFill>
            <a:ln cap="flat" cmpd="sng" w="2540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7" name="Google Shape;147;p9"/>
            <p:cNvSpPr txBox="1"/>
            <p:nvPr/>
          </p:nvSpPr>
          <p:spPr>
            <a:xfrm>
              <a:off x="4781185" y="1263205"/>
              <a:ext cx="1339905" cy="749768"/>
            </a:xfrm>
            <a:prstGeom prst="rect">
              <a:avLst/>
            </a:prstGeom>
            <a:noFill/>
            <a:ln>
              <a:noFill/>
            </a:ln>
          </p:spPr>
          <p:txBody>
            <a:bodyPr anchorCtr="0" anchor="ctr" bIns="53325" lIns="53325" spcFirstLastPara="1" rIns="53325" wrap="square" tIns="53325">
              <a:noAutofit/>
            </a:bodyPr>
            <a:lstStyle/>
            <a:p>
              <a:pPr indent="0" lvl="0" marL="0" marR="0" rtl="0" algn="ctr">
                <a:lnSpc>
                  <a:spcPct val="90000"/>
                </a:lnSpc>
                <a:spcBef>
                  <a:spcPts val="0"/>
                </a:spcBef>
                <a:spcAft>
                  <a:spcPts val="0"/>
                </a:spcAft>
                <a:buClr>
                  <a:schemeClr val="lt1"/>
                </a:buClr>
                <a:buSzPts val="1400"/>
                <a:buFont typeface="Courier New"/>
                <a:buNone/>
              </a:pPr>
              <a:r>
                <a:rPr b="0" lang="en-GB" sz="1400">
                  <a:solidFill>
                    <a:schemeClr val="lt1"/>
                  </a:solidFill>
                  <a:latin typeface="Arial"/>
                  <a:ea typeface="Arial"/>
                  <a:cs typeface="Arial"/>
                  <a:sym typeface="Arial"/>
                </a:rPr>
                <a:t>Drafting code by the system operator</a:t>
              </a:r>
              <a:endParaRPr b="0" sz="1400">
                <a:solidFill>
                  <a:schemeClr val="lt1"/>
                </a:solidFill>
                <a:latin typeface="Arial"/>
                <a:ea typeface="Arial"/>
                <a:cs typeface="Arial"/>
                <a:sym typeface="Arial"/>
              </a:endParaRPr>
            </a:p>
          </p:txBody>
        </p:sp>
        <p:sp>
          <p:nvSpPr>
            <p:cNvPr id="148" name="Google Shape;148;p9"/>
            <p:cNvSpPr/>
            <p:nvPr/>
          </p:nvSpPr>
          <p:spPr>
            <a:xfrm>
              <a:off x="1696164" y="-162662"/>
              <a:ext cx="3911835" cy="3911835"/>
            </a:xfrm>
            <a:custGeom>
              <a:rect b="b" l="l" r="r" t="t"/>
              <a:pathLst>
                <a:path extrusionOk="0" h="120000" w="120000">
                  <a:moveTo>
                    <a:pt x="118908" y="71395"/>
                  </a:moveTo>
                  <a:cubicBezTo>
                    <a:pt x="118247" y="74811"/>
                    <a:pt x="117291" y="78162"/>
                    <a:pt x="116049" y="81412"/>
                  </a:cubicBezTo>
                </a:path>
              </a:pathLst>
            </a:custGeom>
            <a:noFill/>
            <a:ln cap="flat" cmpd="sng" w="9525">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9" name="Google Shape;149;p9"/>
            <p:cNvSpPr/>
            <p:nvPr/>
          </p:nvSpPr>
          <p:spPr>
            <a:xfrm>
              <a:off x="4600269" y="2595299"/>
              <a:ext cx="1421027" cy="830890"/>
            </a:xfrm>
            <a:prstGeom prst="roundRect">
              <a:avLst>
                <a:gd fmla="val 16667" name="adj"/>
              </a:avLst>
            </a:prstGeom>
            <a:solidFill>
              <a:schemeClr val="accent1"/>
            </a:solidFill>
            <a:ln cap="flat" cmpd="sng" w="2540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0" name="Google Shape;150;p9"/>
            <p:cNvSpPr txBox="1"/>
            <p:nvPr/>
          </p:nvSpPr>
          <p:spPr>
            <a:xfrm>
              <a:off x="4640830" y="2635860"/>
              <a:ext cx="1339905" cy="749768"/>
            </a:xfrm>
            <a:prstGeom prst="rect">
              <a:avLst/>
            </a:prstGeom>
            <a:noFill/>
            <a:ln>
              <a:noFill/>
            </a:ln>
          </p:spPr>
          <p:txBody>
            <a:bodyPr anchorCtr="0" anchor="ctr" bIns="53325" lIns="53325" spcFirstLastPara="1" rIns="53325" wrap="square" tIns="53325">
              <a:noAutofit/>
            </a:bodyPr>
            <a:lstStyle/>
            <a:p>
              <a:pPr indent="0" lvl="0" marL="0" marR="0" rtl="0" algn="ctr">
                <a:lnSpc>
                  <a:spcPct val="90000"/>
                </a:lnSpc>
                <a:spcBef>
                  <a:spcPts val="0"/>
                </a:spcBef>
                <a:spcAft>
                  <a:spcPts val="0"/>
                </a:spcAft>
                <a:buClr>
                  <a:schemeClr val="lt1"/>
                </a:buClr>
                <a:buSzPts val="1400"/>
                <a:buFont typeface="Courier New"/>
                <a:buNone/>
              </a:pPr>
              <a:r>
                <a:rPr b="0" lang="en-GB" sz="1400">
                  <a:solidFill>
                    <a:schemeClr val="lt1"/>
                  </a:solidFill>
                  <a:latin typeface="Arial"/>
                  <a:ea typeface="Arial"/>
                  <a:cs typeface="Arial"/>
                  <a:sym typeface="Arial"/>
                </a:rPr>
                <a:t>Stakeholder engagement and consultation</a:t>
              </a:r>
              <a:endParaRPr b="0" sz="1400">
                <a:solidFill>
                  <a:schemeClr val="lt1"/>
                </a:solidFill>
                <a:latin typeface="Arial"/>
                <a:ea typeface="Arial"/>
                <a:cs typeface="Arial"/>
                <a:sym typeface="Arial"/>
              </a:endParaRPr>
            </a:p>
          </p:txBody>
        </p:sp>
        <p:sp>
          <p:nvSpPr>
            <p:cNvPr id="151" name="Google Shape;151;p9"/>
            <p:cNvSpPr/>
            <p:nvPr/>
          </p:nvSpPr>
          <p:spPr>
            <a:xfrm>
              <a:off x="1630054" y="143011"/>
              <a:ext cx="3911835" cy="3911835"/>
            </a:xfrm>
            <a:custGeom>
              <a:rect b="b" l="l" r="r" t="t"/>
              <a:pathLst>
                <a:path extrusionOk="0" h="120000" w="120000">
                  <a:moveTo>
                    <a:pt x="101541" y="103293"/>
                  </a:moveTo>
                  <a:cubicBezTo>
                    <a:pt x="98916" y="105812"/>
                    <a:pt x="96067" y="108087"/>
                    <a:pt x="93030" y="110089"/>
                  </a:cubicBezTo>
                </a:path>
              </a:pathLst>
            </a:custGeom>
            <a:noFill/>
            <a:ln cap="flat" cmpd="sng" w="9525">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2" name="Google Shape;152;p9"/>
            <p:cNvSpPr/>
            <p:nvPr/>
          </p:nvSpPr>
          <p:spPr>
            <a:xfrm>
              <a:off x="3141495" y="3502166"/>
              <a:ext cx="1421027" cy="830890"/>
            </a:xfrm>
            <a:prstGeom prst="roundRect">
              <a:avLst>
                <a:gd fmla="val 16667" name="adj"/>
              </a:avLst>
            </a:prstGeom>
            <a:solidFill>
              <a:schemeClr val="accent1"/>
            </a:solidFill>
            <a:ln cap="flat" cmpd="sng" w="2540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3" name="Google Shape;153;p9"/>
            <p:cNvSpPr txBox="1"/>
            <p:nvPr/>
          </p:nvSpPr>
          <p:spPr>
            <a:xfrm>
              <a:off x="3182056" y="3542727"/>
              <a:ext cx="1339905" cy="749768"/>
            </a:xfrm>
            <a:prstGeom prst="rect">
              <a:avLst/>
            </a:prstGeom>
            <a:noFill/>
            <a:ln>
              <a:noFill/>
            </a:ln>
          </p:spPr>
          <p:txBody>
            <a:bodyPr anchorCtr="0" anchor="ctr" bIns="53325" lIns="53325" spcFirstLastPara="1" rIns="53325" wrap="square" tIns="53325">
              <a:noAutofit/>
            </a:bodyPr>
            <a:lstStyle/>
            <a:p>
              <a:pPr indent="0" lvl="0" marL="0" marR="0" rtl="0" algn="ctr">
                <a:lnSpc>
                  <a:spcPct val="90000"/>
                </a:lnSpc>
                <a:spcBef>
                  <a:spcPts val="0"/>
                </a:spcBef>
                <a:spcAft>
                  <a:spcPts val="0"/>
                </a:spcAft>
                <a:buClr>
                  <a:schemeClr val="lt1"/>
                </a:buClr>
                <a:buSzPts val="1400"/>
                <a:buFont typeface="Courier New"/>
                <a:buNone/>
              </a:pPr>
              <a:r>
                <a:rPr b="0" lang="en-GB" sz="1400">
                  <a:solidFill>
                    <a:schemeClr val="lt1"/>
                  </a:solidFill>
                  <a:latin typeface="Arial"/>
                  <a:ea typeface="Arial"/>
                  <a:cs typeface="Arial"/>
                  <a:sym typeface="Arial"/>
                </a:rPr>
                <a:t>Decision making &amp; regulatory approval</a:t>
              </a:r>
              <a:endParaRPr b="0" sz="1400">
                <a:solidFill>
                  <a:schemeClr val="lt1"/>
                </a:solidFill>
                <a:latin typeface="Arial"/>
                <a:ea typeface="Arial"/>
                <a:cs typeface="Arial"/>
                <a:sym typeface="Arial"/>
              </a:endParaRPr>
            </a:p>
          </p:txBody>
        </p:sp>
        <p:sp>
          <p:nvSpPr>
            <p:cNvPr id="154" name="Google Shape;154;p9"/>
            <p:cNvSpPr/>
            <p:nvPr/>
          </p:nvSpPr>
          <p:spPr>
            <a:xfrm>
              <a:off x="1870603" y="-94571"/>
              <a:ext cx="3911835" cy="3911835"/>
            </a:xfrm>
            <a:custGeom>
              <a:rect b="b" l="l" r="r" t="t"/>
              <a:pathLst>
                <a:path extrusionOk="0" h="120000" w="120000">
                  <a:moveTo>
                    <a:pt x="35766" y="114888"/>
                  </a:moveTo>
                  <a:cubicBezTo>
                    <a:pt x="32564" y="113474"/>
                    <a:pt x="29492" y="111783"/>
                    <a:pt x="26586" y="109834"/>
                  </a:cubicBezTo>
                </a:path>
              </a:pathLst>
            </a:custGeom>
            <a:noFill/>
            <a:ln cap="flat" cmpd="sng" w="9525">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5" name="Google Shape;155;p9"/>
            <p:cNvSpPr/>
            <p:nvPr/>
          </p:nvSpPr>
          <p:spPr>
            <a:xfrm>
              <a:off x="1690105" y="2589182"/>
              <a:ext cx="1421027" cy="830890"/>
            </a:xfrm>
            <a:prstGeom prst="roundRect">
              <a:avLst>
                <a:gd fmla="val 16667" name="adj"/>
              </a:avLst>
            </a:prstGeom>
            <a:solidFill>
              <a:schemeClr val="accent1"/>
            </a:solidFill>
            <a:ln cap="flat" cmpd="sng" w="2540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6" name="Google Shape;156;p9"/>
            <p:cNvSpPr txBox="1"/>
            <p:nvPr/>
          </p:nvSpPr>
          <p:spPr>
            <a:xfrm>
              <a:off x="1730666" y="2629743"/>
              <a:ext cx="1339905" cy="749768"/>
            </a:xfrm>
            <a:prstGeom prst="rect">
              <a:avLst/>
            </a:prstGeom>
            <a:noFill/>
            <a:ln>
              <a:noFill/>
            </a:ln>
          </p:spPr>
          <p:txBody>
            <a:bodyPr anchorCtr="0" anchor="ctr" bIns="53325" lIns="53325" spcFirstLastPara="1" rIns="53325" wrap="square" tIns="53325">
              <a:noAutofit/>
            </a:bodyPr>
            <a:lstStyle/>
            <a:p>
              <a:pPr indent="0" lvl="0" marL="0" marR="0" rtl="0" algn="ctr">
                <a:lnSpc>
                  <a:spcPct val="90000"/>
                </a:lnSpc>
                <a:spcBef>
                  <a:spcPts val="0"/>
                </a:spcBef>
                <a:spcAft>
                  <a:spcPts val="0"/>
                </a:spcAft>
                <a:buClr>
                  <a:schemeClr val="lt1"/>
                </a:buClr>
                <a:buSzPts val="1400"/>
                <a:buFont typeface="Courier New"/>
                <a:buNone/>
              </a:pPr>
              <a:r>
                <a:rPr b="0" lang="en-GB" sz="1400">
                  <a:solidFill>
                    <a:schemeClr val="lt1"/>
                  </a:solidFill>
                  <a:latin typeface="Arial"/>
                  <a:ea typeface="Arial"/>
                  <a:cs typeface="Arial"/>
                  <a:sym typeface="Arial"/>
                </a:rPr>
                <a:t>Implementation</a:t>
              </a:r>
              <a:endParaRPr b="0" sz="1400">
                <a:solidFill>
                  <a:schemeClr val="lt1"/>
                </a:solidFill>
                <a:latin typeface="Arial"/>
                <a:ea typeface="Arial"/>
                <a:cs typeface="Arial"/>
                <a:sym typeface="Arial"/>
              </a:endParaRPr>
            </a:p>
          </p:txBody>
        </p:sp>
        <p:sp>
          <p:nvSpPr>
            <p:cNvPr id="157" name="Google Shape;157;p9"/>
            <p:cNvSpPr/>
            <p:nvPr/>
          </p:nvSpPr>
          <p:spPr>
            <a:xfrm>
              <a:off x="2156987" y="-78030"/>
              <a:ext cx="3911835" cy="3911835"/>
            </a:xfrm>
            <a:custGeom>
              <a:rect b="b" l="l" r="r" t="t"/>
              <a:pathLst>
                <a:path extrusionOk="0" h="120000" w="120000">
                  <a:moveTo>
                    <a:pt x="3010" y="78765"/>
                  </a:moveTo>
                  <a:lnTo>
                    <a:pt x="3010" y="78765"/>
                  </a:lnTo>
                  <a:cubicBezTo>
                    <a:pt x="1989" y="75663"/>
                    <a:pt x="1222" y="72484"/>
                    <a:pt x="719" y="69258"/>
                  </a:cubicBezTo>
                </a:path>
              </a:pathLst>
            </a:custGeom>
            <a:noFill/>
            <a:ln cap="flat" cmpd="sng" w="9525">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8" name="Google Shape;158;p9"/>
            <p:cNvSpPr/>
            <p:nvPr/>
          </p:nvSpPr>
          <p:spPr>
            <a:xfrm>
              <a:off x="1578735" y="1243803"/>
              <a:ext cx="1421027" cy="830890"/>
            </a:xfrm>
            <a:prstGeom prst="roundRect">
              <a:avLst>
                <a:gd fmla="val 16667" name="adj"/>
              </a:avLst>
            </a:prstGeom>
            <a:solidFill>
              <a:schemeClr val="accent1"/>
            </a:solidFill>
            <a:ln cap="flat" cmpd="sng" w="2540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9" name="Google Shape;159;p9"/>
            <p:cNvSpPr txBox="1"/>
            <p:nvPr/>
          </p:nvSpPr>
          <p:spPr>
            <a:xfrm>
              <a:off x="1619296" y="1284364"/>
              <a:ext cx="1339905" cy="749768"/>
            </a:xfrm>
            <a:prstGeom prst="rect">
              <a:avLst/>
            </a:prstGeom>
            <a:noFill/>
            <a:ln>
              <a:noFill/>
            </a:ln>
          </p:spPr>
          <p:txBody>
            <a:bodyPr anchorCtr="0" anchor="ctr" bIns="53325" lIns="53325" spcFirstLastPara="1" rIns="53325" wrap="square" tIns="53325">
              <a:noAutofit/>
            </a:bodyPr>
            <a:lstStyle/>
            <a:p>
              <a:pPr indent="0" lvl="0" marL="0" marR="0" rtl="0" algn="ctr">
                <a:lnSpc>
                  <a:spcPct val="90000"/>
                </a:lnSpc>
                <a:spcBef>
                  <a:spcPts val="0"/>
                </a:spcBef>
                <a:spcAft>
                  <a:spcPts val="0"/>
                </a:spcAft>
                <a:buClr>
                  <a:schemeClr val="lt1"/>
                </a:buClr>
                <a:buSzPts val="1400"/>
                <a:buFont typeface="Arial"/>
                <a:buNone/>
              </a:pPr>
              <a:r>
                <a:rPr b="0" lang="en-GB" sz="1400">
                  <a:solidFill>
                    <a:schemeClr val="lt1"/>
                  </a:solidFill>
                  <a:latin typeface="Arial"/>
                  <a:ea typeface="Arial"/>
                  <a:cs typeface="Arial"/>
                  <a:sym typeface="Arial"/>
                </a:rPr>
                <a:t>Continuous monitoring for any revisions</a:t>
              </a:r>
              <a:endParaRPr/>
            </a:p>
          </p:txBody>
        </p:sp>
        <p:sp>
          <p:nvSpPr>
            <p:cNvPr id="160" name="Google Shape;160;p9"/>
            <p:cNvSpPr/>
            <p:nvPr/>
          </p:nvSpPr>
          <p:spPr>
            <a:xfrm>
              <a:off x="1868372" y="762111"/>
              <a:ext cx="3911835" cy="3911835"/>
            </a:xfrm>
            <a:custGeom>
              <a:rect b="b" l="l" r="r" t="t"/>
              <a:pathLst>
                <a:path extrusionOk="0" h="120000" w="120000">
                  <a:moveTo>
                    <a:pt x="24111" y="11917"/>
                  </a:moveTo>
                  <a:lnTo>
                    <a:pt x="24111" y="11917"/>
                  </a:lnTo>
                  <a:cubicBezTo>
                    <a:pt x="27801" y="9163"/>
                    <a:pt x="31795" y="6843"/>
                    <a:pt x="36016" y="5002"/>
                  </a:cubicBezTo>
                </a:path>
              </a:pathLst>
            </a:custGeom>
            <a:noFill/>
            <a:ln cap="flat" cmpd="sng" w="9525">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61" name="Google Shape;161;p9"/>
          <p:cNvSpPr/>
          <p:nvPr/>
        </p:nvSpPr>
        <p:spPr>
          <a:xfrm>
            <a:off x="629400" y="1669773"/>
            <a:ext cx="4472171" cy="763009"/>
          </a:xfrm>
          <a:prstGeom prst="rect">
            <a:avLst/>
          </a:prstGeom>
          <a:solidFill>
            <a:schemeClr val="accen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rPr b="1" lang="en-GB" sz="2000">
                <a:solidFill>
                  <a:schemeClr val="lt1"/>
                </a:solidFill>
                <a:latin typeface="Calibri"/>
                <a:ea typeface="Calibri"/>
                <a:cs typeface="Calibri"/>
                <a:sym typeface="Calibri"/>
              </a:rPr>
              <a:t>Role of industry codes and standards</a:t>
            </a:r>
            <a:endParaRPr sz="2000">
              <a:solidFill>
                <a:schemeClr val="lt1"/>
              </a:solidFill>
              <a:latin typeface="Arial"/>
              <a:ea typeface="Arial"/>
              <a:cs typeface="Arial"/>
              <a:sym typeface="Arial"/>
            </a:endParaRPr>
          </a:p>
        </p:txBody>
      </p:sp>
      <p:sp>
        <p:nvSpPr>
          <p:cNvPr id="162" name="Google Shape;162;p9"/>
          <p:cNvSpPr/>
          <p:nvPr/>
        </p:nvSpPr>
        <p:spPr>
          <a:xfrm>
            <a:off x="629399" y="4074273"/>
            <a:ext cx="4472171" cy="763009"/>
          </a:xfrm>
          <a:prstGeom prst="rect">
            <a:avLst/>
          </a:prstGeom>
          <a:solidFill>
            <a:schemeClr val="accen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rPr b="1" lang="en-GB" sz="2000">
                <a:solidFill>
                  <a:schemeClr val="lt1"/>
                </a:solidFill>
                <a:latin typeface="Calibri"/>
                <a:ea typeface="Calibri"/>
                <a:cs typeface="Calibri"/>
                <a:sym typeface="Calibri"/>
              </a:rPr>
              <a:t>Scope of industry codes and standards</a:t>
            </a:r>
            <a:endParaRPr sz="2000">
              <a:solidFill>
                <a:schemeClr val="lt1"/>
              </a:solidFill>
              <a:latin typeface="Arial"/>
              <a:ea typeface="Arial"/>
              <a:cs typeface="Arial"/>
              <a:sym typeface="Arial"/>
            </a:endParaRPr>
          </a:p>
        </p:txBody>
      </p:sp>
      <p:sp>
        <p:nvSpPr>
          <p:cNvPr id="163" name="Google Shape;163;p9"/>
          <p:cNvSpPr txBox="1"/>
          <p:nvPr/>
        </p:nvSpPr>
        <p:spPr>
          <a:xfrm>
            <a:off x="629399" y="2591930"/>
            <a:ext cx="4472171" cy="92333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GB" sz="1800">
                <a:solidFill>
                  <a:schemeClr val="dk1"/>
                </a:solidFill>
                <a:latin typeface="Arial"/>
                <a:ea typeface="Arial"/>
                <a:cs typeface="Arial"/>
                <a:sym typeface="Arial"/>
              </a:rPr>
              <a:t>Role of codes and standards is critical to allow a fair transition to decarbonisation (particularly in privatised power systems)</a:t>
            </a:r>
            <a:endParaRPr/>
          </a:p>
        </p:txBody>
      </p:sp>
      <p:sp>
        <p:nvSpPr>
          <p:cNvPr id="164" name="Google Shape;164;p9"/>
          <p:cNvSpPr txBox="1"/>
          <p:nvPr/>
        </p:nvSpPr>
        <p:spPr>
          <a:xfrm>
            <a:off x="629398" y="4965897"/>
            <a:ext cx="4472171" cy="1200329"/>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GB" sz="1800">
                <a:solidFill>
                  <a:schemeClr val="dk1"/>
                </a:solidFill>
                <a:latin typeface="Arial"/>
                <a:ea typeface="Arial"/>
                <a:cs typeface="Arial"/>
                <a:sym typeface="Arial"/>
              </a:rPr>
              <a:t>The detailed scope will depend on each jurisdiction but will need to ensure it covers connections, markets, operation and more.</a:t>
            </a:r>
            <a:endParaRPr/>
          </a:p>
        </p:txBody>
      </p:sp>
      <p:sp>
        <p:nvSpPr>
          <p:cNvPr id="165" name="Google Shape;165;p9"/>
          <p:cNvSpPr/>
          <p:nvPr/>
        </p:nvSpPr>
        <p:spPr>
          <a:xfrm>
            <a:off x="6748118" y="1288268"/>
            <a:ext cx="4472171" cy="763009"/>
          </a:xfrm>
          <a:prstGeom prst="rect">
            <a:avLst/>
          </a:prstGeom>
          <a:solidFill>
            <a:schemeClr val="accen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rPr b="1" lang="en-GB" sz="2000">
                <a:solidFill>
                  <a:schemeClr val="lt1"/>
                </a:solidFill>
                <a:latin typeface="Calibri"/>
                <a:ea typeface="Calibri"/>
                <a:cs typeface="Calibri"/>
                <a:sym typeface="Calibri"/>
              </a:rPr>
              <a:t>Code creation Process</a:t>
            </a:r>
            <a:endParaRPr sz="2000">
              <a:solidFill>
                <a:schemeClr val="lt1"/>
              </a:solidFill>
              <a:latin typeface="Arial"/>
              <a:ea typeface="Arial"/>
              <a:cs typeface="Arial"/>
              <a:sym typeface="Arial"/>
            </a:endParaRPr>
          </a:p>
        </p:txBody>
      </p:sp>
    </p:spTree>
  </p:cSld>
  <p:clrMapOvr>
    <a:masterClrMapping/>
  </p:clrMapOvr>
  <mc:AlternateContent>
    <mc:Choice Requires="p14">
      <p:transition p14:dur="250">
        <p:fade/>
      </p:transition>
    </mc:Choice>
    <mc:Fallback>
      <p:transition>
        <p:fade/>
      </p:transition>
    </mc:Fallback>
  </mc:AlternateContent>
</p:sld>
</file>

<file path=ppt/theme/theme1.xml><?xml version="1.0" encoding="utf-8"?>
<a:theme xmlns:a="http://schemas.openxmlformats.org/drawingml/2006/main" xmlns:r="http://schemas.openxmlformats.org/officeDocument/2006/relationships" name="UCCC UK 2020 Grid 16:9 - 11991">
  <a:themeElements>
    <a:clrScheme name="UCCC UK 2020">
      <a:dk1>
        <a:srgbClr val="242424"/>
      </a:dk1>
      <a:lt1>
        <a:srgbClr val="FFFFFF"/>
      </a:lt1>
      <a:dk2>
        <a:srgbClr val="002060"/>
      </a:dk2>
      <a:lt2>
        <a:srgbClr val="F2F2F2"/>
      </a:lt2>
      <a:accent1>
        <a:srgbClr val="001236"/>
      </a:accent1>
      <a:accent2>
        <a:srgbClr val="003192"/>
      </a:accent2>
      <a:accent3>
        <a:srgbClr val="FFEC5D"/>
      </a:accent3>
      <a:accent4>
        <a:srgbClr val="4B93DC"/>
      </a:accent4>
      <a:accent5>
        <a:srgbClr val="D9D9D9"/>
      </a:accent5>
      <a:accent6>
        <a:srgbClr val="8CDC73"/>
      </a:accent6>
      <a:hlink>
        <a:srgbClr val="2E3558"/>
      </a:hlink>
      <a:folHlink>
        <a:srgbClr val="4C589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4.xml><?xml version="1.0" encoding="utf-8"?>
<a:theme xmlns:a="http://schemas.openxmlformats.org/drawingml/2006/main" xmlns:r="http://schemas.openxmlformats.org/officeDocument/2006/relationships" name="1_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2023-03-02T11:39:23Z</dcterms:created>
  <dc:creator>George, Megan (BEIS)</dc:creator>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ba62f585-b40f-4ab9-bafe-39150f03d124_Enabled">
    <vt:lpwstr>true</vt:lpwstr>
  </property>
  <property fmtid="{D5CDD505-2E9C-101B-9397-08002B2CF9AE}" pid="3" name="MSIP_Label_ba62f585-b40f-4ab9-bafe-39150f03d124_SetDate">
    <vt:lpwstr>2023-03-02T11:39:23Z</vt:lpwstr>
  </property>
  <property fmtid="{D5CDD505-2E9C-101B-9397-08002B2CF9AE}" pid="4" name="MSIP_Label_ba62f585-b40f-4ab9-bafe-39150f03d124_Method">
    <vt:lpwstr>Standard</vt:lpwstr>
  </property>
  <property fmtid="{D5CDD505-2E9C-101B-9397-08002B2CF9AE}" pid="5" name="MSIP_Label_ba62f585-b40f-4ab9-bafe-39150f03d124_Name">
    <vt:lpwstr>OFFICIAL</vt:lpwstr>
  </property>
  <property fmtid="{D5CDD505-2E9C-101B-9397-08002B2CF9AE}" pid="6" name="MSIP_Label_ba62f585-b40f-4ab9-bafe-39150f03d124_SiteId">
    <vt:lpwstr>cbac7005-02c1-43eb-b497-e6492d1b2dd8</vt:lpwstr>
  </property>
  <property fmtid="{D5CDD505-2E9C-101B-9397-08002B2CF9AE}" pid="7" name="MSIP_Label_ba62f585-b40f-4ab9-bafe-39150f03d124_ActionId">
    <vt:lpwstr>b08f2dd6-275b-49be-982e-3c30b6088613</vt:lpwstr>
  </property>
  <property fmtid="{D5CDD505-2E9C-101B-9397-08002B2CF9AE}" pid="8" name="MSIP_Label_ba62f585-b40f-4ab9-bafe-39150f03d124_ContentBits">
    <vt:lpwstr>0</vt:lpwstr>
  </property>
  <property fmtid="{D5CDD505-2E9C-101B-9397-08002B2CF9AE}" pid="9" name="ContentTypeId">
    <vt:lpwstr>0x010100633F727AA7180443A862CD9A25741398</vt:lpwstr>
  </property>
  <property fmtid="{D5CDD505-2E9C-101B-9397-08002B2CF9AE}" pid="10" name="_dlc_DocIdItemGuid">
    <vt:lpwstr>891ce5c6-7a4e-48db-945a-c756f20c5d0f</vt:lpwstr>
  </property>
  <property fmtid="{D5CDD505-2E9C-101B-9397-08002B2CF9AE}" pid="11" name="Business Unit">
    <vt:lpwstr>3;#International Climate Negotiations|4bf2d44c-fd56-4add-95e0-64e8b8e288d5</vt:lpwstr>
  </property>
  <property fmtid="{D5CDD505-2E9C-101B-9397-08002B2CF9AE}" pid="12" name="MediaServiceImageTags">
    <vt:lpwstr/>
  </property>
</Properties>
</file>