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p:sldMasterIdLst>
    <p:sldMasterId id="2147483648" r:id="rId4"/>
  </p:sldMasterIdLst>
  <p:notesMasterIdLst>
    <p:notesMasterId r:id="rId33"/>
  </p:notesMasterIdLst>
  <p:handoutMasterIdLst>
    <p:handoutMasterId r:id="rId34"/>
  </p:handoutMasterIdLst>
  <p:sldIdLst>
    <p:sldId id="652" r:id="rId5"/>
    <p:sldId id="653" r:id="rId6"/>
    <p:sldId id="654" r:id="rId7"/>
    <p:sldId id="655" r:id="rId8"/>
    <p:sldId id="656" r:id="rId9"/>
    <p:sldId id="657" r:id="rId10"/>
    <p:sldId id="658" r:id="rId11"/>
    <p:sldId id="659" r:id="rId12"/>
    <p:sldId id="660" r:id="rId13"/>
    <p:sldId id="661" r:id="rId14"/>
    <p:sldId id="662" r:id="rId15"/>
    <p:sldId id="663" r:id="rId16"/>
    <p:sldId id="664" r:id="rId17"/>
    <p:sldId id="665" r:id="rId18"/>
    <p:sldId id="666" r:id="rId19"/>
    <p:sldId id="667" r:id="rId20"/>
    <p:sldId id="668" r:id="rId21"/>
    <p:sldId id="669" r:id="rId22"/>
    <p:sldId id="670" r:id="rId23"/>
    <p:sldId id="671" r:id="rId24"/>
    <p:sldId id="672" r:id="rId25"/>
    <p:sldId id="673" r:id="rId26"/>
    <p:sldId id="674" r:id="rId27"/>
    <p:sldId id="675" r:id="rId28"/>
    <p:sldId id="676" r:id="rId29"/>
    <p:sldId id="677" r:id="rId30"/>
    <p:sldId id="678" r:id="rId31"/>
    <p:sldId id="679" r:id="rId32"/>
  </p:sldIdLst>
  <p:sldSz cx="12192000" cy="6858000"/>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DB3F7DB-7419-9C79-D4D1-5F5117578549}" name="Claudia Winkler" initials="CW" userId="S::claudia.winkler_joanneum.at#ext#@flux50.onmicrosoft.com::52be4535-67a9-4335-aabe-f2d58926623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3AF0"/>
    <a:srgbClr val="373737"/>
    <a:srgbClr val="F4C04F"/>
    <a:srgbClr val="EDEDED"/>
    <a:srgbClr val="D8B05A"/>
    <a:srgbClr val="F8F8F8"/>
    <a:srgbClr val="59BDAA"/>
    <a:srgbClr val="FEE880"/>
    <a:srgbClr val="FCE501"/>
    <a:srgbClr val="F1E4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7B198C8-6281-C363-3A18-F918AAC5B3EA}" v="4" dt="2026-02-09T14:38:05.41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24616" autoAdjust="0"/>
    <p:restoredTop sz="86422" autoAdjust="0"/>
  </p:normalViewPr>
  <p:slideViewPr>
    <p:cSldViewPr snapToGrid="0">
      <p:cViewPr varScale="1">
        <p:scale>
          <a:sx n="77" d="100"/>
          <a:sy n="77" d="100"/>
        </p:scale>
        <p:origin x="192" y="512"/>
      </p:cViewPr>
      <p:guideLst/>
    </p:cSldViewPr>
  </p:slideViewPr>
  <p:outlineViewPr>
    <p:cViewPr>
      <p:scale>
        <a:sx n="33" d="100"/>
        <a:sy n="33" d="100"/>
      </p:scale>
      <p:origin x="0" y="-7328"/>
    </p:cViewPr>
  </p:outlineViewPr>
  <p:notesTextViewPr>
    <p:cViewPr>
      <p:scale>
        <a:sx n="1" d="1"/>
        <a:sy n="1" d="1"/>
      </p:scale>
      <p:origin x="0" y="0"/>
    </p:cViewPr>
  </p:notesTextViewPr>
  <p:sorterViewPr>
    <p:cViewPr>
      <p:scale>
        <a:sx n="80" d="100"/>
        <a:sy n="80" d="100"/>
      </p:scale>
      <p:origin x="0" y="0"/>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6/11/relationships/changesInfo" Target="changesInfos/changesInfo1.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exander Deliukov" userId="d5fda0f2-1d08-4016-b7e9-bb882f168707" providerId="ADAL" clId="{FE9DFF45-01DC-45CC-A80A-B50597210401}"/>
    <pc:docChg chg="delSld modSld">
      <pc:chgData name="Alexander Deliukov" userId="d5fda0f2-1d08-4016-b7e9-bb882f168707" providerId="ADAL" clId="{FE9DFF45-01DC-45CC-A80A-B50597210401}" dt="2026-01-27T15:52:32.696" v="40" actId="1076"/>
      <pc:docMkLst>
        <pc:docMk/>
      </pc:docMkLst>
      <pc:sldChg chg="modSp mod">
        <pc:chgData name="Alexander Deliukov" userId="d5fda0f2-1d08-4016-b7e9-bb882f168707" providerId="ADAL" clId="{FE9DFF45-01DC-45CC-A80A-B50597210401}" dt="2026-01-27T15:49:19.139" v="7" actId="948"/>
        <pc:sldMkLst>
          <pc:docMk/>
          <pc:sldMk cId="2340336029" sldId="652"/>
        </pc:sldMkLst>
        <pc:spChg chg="mod">
          <ac:chgData name="Alexander Deliukov" userId="d5fda0f2-1d08-4016-b7e9-bb882f168707" providerId="ADAL" clId="{FE9DFF45-01DC-45CC-A80A-B50597210401}" dt="2026-01-27T15:49:19.139" v="7" actId="948"/>
          <ac:spMkLst>
            <pc:docMk/>
            <pc:sldMk cId="2340336029" sldId="652"/>
            <ac:spMk id="2" creationId="{8D2DE0A9-F37C-2EF1-ACC3-F03C3C6A8D71}"/>
          </ac:spMkLst>
        </pc:spChg>
      </pc:sldChg>
      <pc:sldChg chg="modSp mod modNotes">
        <pc:chgData name="Alexander Deliukov" userId="d5fda0f2-1d08-4016-b7e9-bb882f168707" providerId="ADAL" clId="{FE9DFF45-01DC-45CC-A80A-B50597210401}" dt="2026-01-27T15:51:31.512" v="24" actId="1076"/>
        <pc:sldMkLst>
          <pc:docMk/>
          <pc:sldMk cId="3952518507" sldId="653"/>
        </pc:sldMkLst>
        <pc:spChg chg="mod">
          <ac:chgData name="Alexander Deliukov" userId="d5fda0f2-1d08-4016-b7e9-bb882f168707" providerId="ADAL" clId="{FE9DFF45-01DC-45CC-A80A-B50597210401}" dt="2026-01-27T15:51:31.512" v="24" actId="1076"/>
          <ac:spMkLst>
            <pc:docMk/>
            <pc:sldMk cId="3952518507" sldId="653"/>
            <ac:spMk id="2" creationId="{0FE65402-2D24-4C0B-3A9B-70B199ADCEA8}"/>
          </ac:spMkLst>
        </pc:spChg>
      </pc:sldChg>
      <pc:sldChg chg="modSp mod">
        <pc:chgData name="Alexander Deliukov" userId="d5fda0f2-1d08-4016-b7e9-bb882f168707" providerId="ADAL" clId="{FE9DFF45-01DC-45CC-A80A-B50597210401}" dt="2026-01-27T15:51:38.336" v="26" actId="1076"/>
        <pc:sldMkLst>
          <pc:docMk/>
          <pc:sldMk cId="2542077266" sldId="657"/>
        </pc:sldMkLst>
        <pc:spChg chg="mod">
          <ac:chgData name="Alexander Deliukov" userId="d5fda0f2-1d08-4016-b7e9-bb882f168707" providerId="ADAL" clId="{FE9DFF45-01DC-45CC-A80A-B50597210401}" dt="2026-01-27T15:50:13.780" v="18" actId="20577"/>
          <ac:spMkLst>
            <pc:docMk/>
            <pc:sldMk cId="2542077266" sldId="657"/>
            <ac:spMk id="3" creationId="{7833E00E-A43A-8486-4825-3F0C2F8306DF}"/>
          </ac:spMkLst>
        </pc:spChg>
        <pc:spChg chg="mod">
          <ac:chgData name="Alexander Deliukov" userId="d5fda0f2-1d08-4016-b7e9-bb882f168707" providerId="ADAL" clId="{FE9DFF45-01DC-45CC-A80A-B50597210401}" dt="2026-01-27T15:51:38.336" v="26" actId="1076"/>
          <ac:spMkLst>
            <pc:docMk/>
            <pc:sldMk cId="2542077266" sldId="657"/>
            <ac:spMk id="4" creationId="{CB33C395-3CC3-4B54-6421-D833B99114A3}"/>
          </ac:spMkLst>
        </pc:spChg>
      </pc:sldChg>
      <pc:sldChg chg="modSp mod">
        <pc:chgData name="Alexander Deliukov" userId="d5fda0f2-1d08-4016-b7e9-bb882f168707" providerId="ADAL" clId="{FE9DFF45-01DC-45CC-A80A-B50597210401}" dt="2026-01-27T15:51:41.901" v="27" actId="1076"/>
        <pc:sldMkLst>
          <pc:docMk/>
          <pc:sldMk cId="3310764134" sldId="659"/>
        </pc:sldMkLst>
        <pc:spChg chg="mod">
          <ac:chgData name="Alexander Deliukov" userId="d5fda0f2-1d08-4016-b7e9-bb882f168707" providerId="ADAL" clId="{FE9DFF45-01DC-45CC-A80A-B50597210401}" dt="2026-01-27T15:51:41.901" v="27" actId="1076"/>
          <ac:spMkLst>
            <pc:docMk/>
            <pc:sldMk cId="3310764134" sldId="659"/>
            <ac:spMk id="4" creationId="{12E9D6D4-ADBC-D7EB-E231-9A2E3FFD7EF4}"/>
          </ac:spMkLst>
        </pc:spChg>
      </pc:sldChg>
      <pc:sldChg chg="modSp mod">
        <pc:chgData name="Alexander Deliukov" userId="d5fda0f2-1d08-4016-b7e9-bb882f168707" providerId="ADAL" clId="{FE9DFF45-01DC-45CC-A80A-B50597210401}" dt="2026-01-27T15:49:46.306" v="12" actId="207"/>
        <pc:sldMkLst>
          <pc:docMk/>
          <pc:sldMk cId="807927884" sldId="664"/>
        </pc:sldMkLst>
        <pc:spChg chg="mod">
          <ac:chgData name="Alexander Deliukov" userId="d5fda0f2-1d08-4016-b7e9-bb882f168707" providerId="ADAL" clId="{FE9DFF45-01DC-45CC-A80A-B50597210401}" dt="2026-01-27T15:49:46.306" v="12" actId="207"/>
          <ac:spMkLst>
            <pc:docMk/>
            <pc:sldMk cId="807927884" sldId="664"/>
            <ac:spMk id="4" creationId="{4377BFF2-33C6-968B-4039-27829257A520}"/>
          </ac:spMkLst>
        </pc:spChg>
      </pc:sldChg>
      <pc:sldChg chg="modSp mod">
        <pc:chgData name="Alexander Deliukov" userId="d5fda0f2-1d08-4016-b7e9-bb882f168707" providerId="ADAL" clId="{FE9DFF45-01DC-45CC-A80A-B50597210401}" dt="2026-01-27T15:51:54.435" v="29" actId="1076"/>
        <pc:sldMkLst>
          <pc:docMk/>
          <pc:sldMk cId="1801661208" sldId="666"/>
        </pc:sldMkLst>
        <pc:spChg chg="mod">
          <ac:chgData name="Alexander Deliukov" userId="d5fda0f2-1d08-4016-b7e9-bb882f168707" providerId="ADAL" clId="{FE9DFF45-01DC-45CC-A80A-B50597210401}" dt="2026-01-27T15:51:54.435" v="29" actId="1076"/>
          <ac:spMkLst>
            <pc:docMk/>
            <pc:sldMk cId="1801661208" sldId="666"/>
            <ac:spMk id="4" creationId="{E9CF9DF6-E166-5036-F30B-43DE1E958B64}"/>
          </ac:spMkLst>
        </pc:spChg>
      </pc:sldChg>
      <pc:sldChg chg="modSp mod">
        <pc:chgData name="Alexander Deliukov" userId="d5fda0f2-1d08-4016-b7e9-bb882f168707" providerId="ADAL" clId="{FE9DFF45-01DC-45CC-A80A-B50597210401}" dt="2026-01-27T15:51:57.588" v="30" actId="1076"/>
        <pc:sldMkLst>
          <pc:docMk/>
          <pc:sldMk cId="3160540007" sldId="667"/>
        </pc:sldMkLst>
        <pc:spChg chg="mod">
          <ac:chgData name="Alexander Deliukov" userId="d5fda0f2-1d08-4016-b7e9-bb882f168707" providerId="ADAL" clId="{FE9DFF45-01DC-45CC-A80A-B50597210401}" dt="2026-01-27T15:51:57.588" v="30" actId="1076"/>
          <ac:spMkLst>
            <pc:docMk/>
            <pc:sldMk cId="3160540007" sldId="667"/>
            <ac:spMk id="4" creationId="{B8F24D65-3C3C-DDDB-79E7-E2DA63900FA9}"/>
          </ac:spMkLst>
        </pc:spChg>
      </pc:sldChg>
      <pc:sldChg chg="modSp mod">
        <pc:chgData name="Alexander Deliukov" userId="d5fda0f2-1d08-4016-b7e9-bb882f168707" providerId="ADAL" clId="{FE9DFF45-01DC-45CC-A80A-B50597210401}" dt="2026-01-27T15:51:13.673" v="21" actId="20577"/>
        <pc:sldMkLst>
          <pc:docMk/>
          <pc:sldMk cId="3534414045" sldId="668"/>
        </pc:sldMkLst>
        <pc:spChg chg="mod">
          <ac:chgData name="Alexander Deliukov" userId="d5fda0f2-1d08-4016-b7e9-bb882f168707" providerId="ADAL" clId="{FE9DFF45-01DC-45CC-A80A-B50597210401}" dt="2026-01-27T15:51:13.673" v="21" actId="20577"/>
          <ac:spMkLst>
            <pc:docMk/>
            <pc:sldMk cId="3534414045" sldId="668"/>
            <ac:spMk id="3" creationId="{325EEBFB-F30D-3E76-627E-620DBF4964C9}"/>
          </ac:spMkLst>
        </pc:spChg>
      </pc:sldChg>
      <pc:sldChg chg="modSp mod">
        <pc:chgData name="Alexander Deliukov" userId="d5fda0f2-1d08-4016-b7e9-bb882f168707" providerId="ADAL" clId="{FE9DFF45-01DC-45CC-A80A-B50597210401}" dt="2026-01-27T15:52:02.667" v="31" actId="1076"/>
        <pc:sldMkLst>
          <pc:docMk/>
          <pc:sldMk cId="2510157298" sldId="671"/>
        </pc:sldMkLst>
        <pc:spChg chg="mod">
          <ac:chgData name="Alexander Deliukov" userId="d5fda0f2-1d08-4016-b7e9-bb882f168707" providerId="ADAL" clId="{FE9DFF45-01DC-45CC-A80A-B50597210401}" dt="2026-01-27T15:52:02.667" v="31" actId="1076"/>
          <ac:spMkLst>
            <pc:docMk/>
            <pc:sldMk cId="2510157298" sldId="671"/>
            <ac:spMk id="4" creationId="{18C55726-5E4A-A0F6-F79D-6164468DD29C}"/>
          </ac:spMkLst>
        </pc:spChg>
      </pc:sldChg>
      <pc:sldChg chg="modSp mod">
        <pc:chgData name="Alexander Deliukov" userId="d5fda0f2-1d08-4016-b7e9-bb882f168707" providerId="ADAL" clId="{FE9DFF45-01DC-45CC-A80A-B50597210401}" dt="2026-01-27T15:52:09.840" v="33" actId="1076"/>
        <pc:sldMkLst>
          <pc:docMk/>
          <pc:sldMk cId="1442533396" sldId="673"/>
        </pc:sldMkLst>
        <pc:spChg chg="mod">
          <ac:chgData name="Alexander Deliukov" userId="d5fda0f2-1d08-4016-b7e9-bb882f168707" providerId="ADAL" clId="{FE9DFF45-01DC-45CC-A80A-B50597210401}" dt="2026-01-27T15:52:09.840" v="33" actId="1076"/>
          <ac:spMkLst>
            <pc:docMk/>
            <pc:sldMk cId="1442533396" sldId="673"/>
            <ac:spMk id="4" creationId="{B86F7BA3-B558-E7EE-49BC-1EDCDFCA81CE}"/>
          </ac:spMkLst>
        </pc:spChg>
      </pc:sldChg>
      <pc:sldChg chg="modSp mod">
        <pc:chgData name="Alexander Deliukov" userId="d5fda0f2-1d08-4016-b7e9-bb882f168707" providerId="ADAL" clId="{FE9DFF45-01DC-45CC-A80A-B50597210401}" dt="2026-01-27T15:52:13.840" v="34" actId="1076"/>
        <pc:sldMkLst>
          <pc:docMk/>
          <pc:sldMk cId="3900238749" sldId="675"/>
        </pc:sldMkLst>
        <pc:spChg chg="mod">
          <ac:chgData name="Alexander Deliukov" userId="d5fda0f2-1d08-4016-b7e9-bb882f168707" providerId="ADAL" clId="{FE9DFF45-01DC-45CC-A80A-B50597210401}" dt="2026-01-27T15:52:13.840" v="34" actId="1076"/>
          <ac:spMkLst>
            <pc:docMk/>
            <pc:sldMk cId="3900238749" sldId="675"/>
            <ac:spMk id="4" creationId="{98F002ED-7076-C12C-76BA-4FEBBC6F2705}"/>
          </ac:spMkLst>
        </pc:spChg>
      </pc:sldChg>
      <pc:sldChg chg="modSp mod">
        <pc:chgData name="Alexander Deliukov" userId="d5fda0f2-1d08-4016-b7e9-bb882f168707" providerId="ADAL" clId="{FE9DFF45-01DC-45CC-A80A-B50597210401}" dt="2026-01-27T15:52:27.513" v="38" actId="1076"/>
        <pc:sldMkLst>
          <pc:docMk/>
          <pc:sldMk cId="3354913082" sldId="676"/>
        </pc:sldMkLst>
        <pc:spChg chg="mod">
          <ac:chgData name="Alexander Deliukov" userId="d5fda0f2-1d08-4016-b7e9-bb882f168707" providerId="ADAL" clId="{FE9DFF45-01DC-45CC-A80A-B50597210401}" dt="2026-01-27T15:52:17.270" v="35" actId="1076"/>
          <ac:spMkLst>
            <pc:docMk/>
            <pc:sldMk cId="3354913082" sldId="676"/>
            <ac:spMk id="29" creationId="{4ECDE187-04E2-45C2-AB71-3163282F7484}"/>
          </ac:spMkLst>
        </pc:spChg>
        <pc:spChg chg="mod">
          <ac:chgData name="Alexander Deliukov" userId="d5fda0f2-1d08-4016-b7e9-bb882f168707" providerId="ADAL" clId="{FE9DFF45-01DC-45CC-A80A-B50597210401}" dt="2026-01-27T15:52:27.513" v="38" actId="1076"/>
          <ac:spMkLst>
            <pc:docMk/>
            <pc:sldMk cId="3354913082" sldId="676"/>
            <ac:spMk id="41" creationId="{D9C87595-16A2-4A0F-9DBB-4AF40FA3BA2C}"/>
          </ac:spMkLst>
        </pc:spChg>
      </pc:sldChg>
      <pc:sldChg chg="modSp mod">
        <pc:chgData name="Alexander Deliukov" userId="d5fda0f2-1d08-4016-b7e9-bb882f168707" providerId="ADAL" clId="{FE9DFF45-01DC-45CC-A80A-B50597210401}" dt="2026-01-27T15:52:32.696" v="40" actId="1076"/>
        <pc:sldMkLst>
          <pc:docMk/>
          <pc:sldMk cId="579631938" sldId="677"/>
        </pc:sldMkLst>
        <pc:spChg chg="mod">
          <ac:chgData name="Alexander Deliukov" userId="d5fda0f2-1d08-4016-b7e9-bb882f168707" providerId="ADAL" clId="{FE9DFF45-01DC-45CC-A80A-B50597210401}" dt="2026-01-27T15:52:32.696" v="40" actId="1076"/>
          <ac:spMkLst>
            <pc:docMk/>
            <pc:sldMk cId="579631938" sldId="677"/>
            <ac:spMk id="4" creationId="{B6E2F0C4-3708-062E-837B-49F21B8E51C4}"/>
          </ac:spMkLst>
        </pc:spChg>
      </pc:sldChg>
    </pc:docChg>
  </pc:docChgLst>
  <pc:docChgLst>
    <pc:chgData name="Alexander Deliukov" userId="S::alexander_think-e.be#ext#@flux50.onmicrosoft.com::bee075c1-faac-4166-8fcb-7b2057bad6f6" providerId="AD" clId="Web-{37B198C8-6281-C363-3A18-F918AAC5B3EA}"/>
    <pc:docChg chg="modSld">
      <pc:chgData name="Alexander Deliukov" userId="S::alexander_think-e.be#ext#@flux50.onmicrosoft.com::bee075c1-faac-4166-8fcb-7b2057bad6f6" providerId="AD" clId="Web-{37B198C8-6281-C363-3A18-F918AAC5B3EA}" dt="2026-02-09T14:38:03.994" v="2" actId="14100"/>
      <pc:docMkLst>
        <pc:docMk/>
      </pc:docMkLst>
      <pc:sldChg chg="addSp modSp">
        <pc:chgData name="Alexander Deliukov" userId="S::alexander_think-e.be#ext#@flux50.onmicrosoft.com::bee075c1-faac-4166-8fcb-7b2057bad6f6" providerId="AD" clId="Web-{37B198C8-6281-C363-3A18-F918AAC5B3EA}" dt="2026-02-09T14:38:03.994" v="2" actId="14100"/>
        <pc:sldMkLst>
          <pc:docMk/>
          <pc:sldMk cId="2340336029" sldId="652"/>
        </pc:sldMkLst>
        <pc:picChg chg="add mod">
          <ac:chgData name="Alexander Deliukov" userId="S::alexander_think-e.be#ext#@flux50.onmicrosoft.com::bee075c1-faac-4166-8fcb-7b2057bad6f6" providerId="AD" clId="Web-{37B198C8-6281-C363-3A18-F918AAC5B3EA}" dt="2026-02-09T14:38:03.994" v="2" actId="14100"/>
          <ac:picMkLst>
            <pc:docMk/>
            <pc:sldMk cId="2340336029" sldId="652"/>
            <ac:picMk id="5" creationId="{88CC0A7E-8FD4-BC99-7EA2-6933A129436A}"/>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a:extLst>
              <a:ext uri="{FF2B5EF4-FFF2-40B4-BE49-F238E27FC236}">
                <a16:creationId xmlns:a16="http://schemas.microsoft.com/office/drawing/2014/main" id="{59230B0E-39ED-45EA-AD95-669D0616B39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ko-KR" altLang="en-US"/>
          </a:p>
        </p:txBody>
      </p:sp>
      <p:sp>
        <p:nvSpPr>
          <p:cNvPr id="4" name="바닥글 개체 틀 3">
            <a:extLst>
              <a:ext uri="{FF2B5EF4-FFF2-40B4-BE49-F238E27FC236}">
                <a16:creationId xmlns:a16="http://schemas.microsoft.com/office/drawing/2014/main" id="{AA82B798-201A-4B14-B1F0-6A660C5C727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ko-KR" altLang="en-US"/>
          </a:p>
        </p:txBody>
      </p:sp>
      <p:sp>
        <p:nvSpPr>
          <p:cNvPr id="5" name="슬라이드 번호 개체 틀 4">
            <a:extLst>
              <a:ext uri="{FF2B5EF4-FFF2-40B4-BE49-F238E27FC236}">
                <a16:creationId xmlns:a16="http://schemas.microsoft.com/office/drawing/2014/main" id="{EE2F5857-B39B-4284-A086-C6DE2719C94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7E3EF34-7656-4396-AEBE-2B554E5E9341}" type="slidenum">
              <a:rPr lang="ko-KR" altLang="en-US" smtClean="0"/>
              <a:t>‹#›</a:t>
            </a:fld>
            <a:endParaRPr lang="ko-KR" altLang="en-US"/>
          </a:p>
        </p:txBody>
      </p:sp>
    </p:spTree>
    <p:extLst>
      <p:ext uri="{BB962C8B-B14F-4D97-AF65-F5344CB8AC3E}">
        <p14:creationId xmlns:p14="http://schemas.microsoft.com/office/powerpoint/2010/main" val="16987821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A49F08-9100-4AF5-BC0A-FC6A093BE3CC}" type="datetimeFigureOut">
              <a:rPr lang="ko-KR" altLang="en-US" smtClean="0"/>
              <a:t>2026. 3. 15.</a:t>
            </a:fld>
            <a:endParaRPr lang="ko-KR" altLang="en-US"/>
          </a:p>
        </p:txBody>
      </p:sp>
      <p:sp>
        <p:nvSpPr>
          <p:cNvPr id="4" name="슬라이드 이미지 개체 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ko-KR" altLang="en-US"/>
              <a:t>Mastertekststijl bewerken</a:t>
            </a:r>
          </a:p>
          <a:p>
            <a:pPr lvl="1"/>
            <a:r>
              <a:rPr lang="ko-KR" altLang="en-US"/>
              <a:t>Tweede niveau</a:t>
            </a:r>
          </a:p>
          <a:p>
            <a:pPr lvl="2"/>
            <a:r>
              <a:rPr lang="ko-KR" altLang="en-US"/>
              <a:t>Derde niveau</a:t>
            </a:r>
          </a:p>
          <a:p>
            <a:pPr lvl="3"/>
            <a:r>
              <a:rPr lang="ko-KR" altLang="en-US"/>
              <a:t>Vierde niveau</a:t>
            </a:r>
          </a:p>
          <a:p>
            <a:pPr lvl="4"/>
            <a:r>
              <a:rPr lang="ko-KR" altLang="en-US"/>
              <a:t>Vijfde niveau</a:t>
            </a:r>
          </a:p>
        </p:txBody>
      </p:sp>
      <p:sp>
        <p:nvSpPr>
          <p:cNvPr id="6" name="바닥글 개체 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8FC7D2-309F-4B1D-AF63-DB3D4B544859}" type="slidenum">
              <a:rPr lang="ko-KR" altLang="en-US" smtClean="0"/>
              <a:t>‹#›</a:t>
            </a:fld>
            <a:endParaRPr lang="ko-KR" altLang="en-US"/>
          </a:p>
        </p:txBody>
      </p:sp>
    </p:spTree>
    <p:extLst>
      <p:ext uri="{BB962C8B-B14F-4D97-AF65-F5344CB8AC3E}">
        <p14:creationId xmlns:p14="http://schemas.microsoft.com/office/powerpoint/2010/main" val="3717933522"/>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eur01.safelinks.protection.outlook.com/?url=https%3A%2F%2Fcreativecommons.org%2Flicenses%2Fby-sa%2F4.0%2Fdeed.en&amp;data=05%7C02%7Csimon.ball%40open.ac.uk%7C8b75d0b6e56042db759308de25b428c2%7C0e2ed45596af4100bed3a8e5fd981685%7C0%7C0%7C638989652911880494%7CUnknown%7CTWFpbGZsb3d8eyJFbXB0eU1hcGkiOnRydWUsIlYiOiIwLjAuMDAwMCIsIlAiOiJXaW4zMiIsIkFOIjoiTWFpbCIsIldUIjoyfQ%3D%3D%7C0%7C%7C%7C&amp;sdata=%2FITZkt%2BIetR6zgRVbzpDpm%2Fe6Dlg1L5kh3Mm8lyobao%3D&amp;reserved=0"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energy-efficient-products.ec.europa.eu/ecodesign-and-energy-label/understanding-energy-label_en"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which.co.uk/reviews/fridge-freezers/article/how-to-defrost-your-fridge-freezer-axDiH1G0Zd4i"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science.howstuffworks.com/environmental/green-tech/sustainable/smart-power-strip.htm"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rescoop.eu/"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open.edu/openlearncreate/course/index.php?categoryid=1459" TargetMode="External"/><Relationship Id="rId2" Type="http://schemas.openxmlformats.org/officeDocument/2006/relationships/slide" Target="../slides/slide25.xml"/><Relationship Id="rId1" Type="http://schemas.openxmlformats.org/officeDocument/2006/relationships/notesMaster" Target="../notesMasters/notesMaster1.xml"/><Relationship Id="rId6" Type="http://schemas.openxmlformats.org/officeDocument/2006/relationships/hyperlink" Target="https://every1.energy/learning-materials" TargetMode="External"/><Relationship Id="rId5" Type="http://schemas.openxmlformats.org/officeDocument/2006/relationships/hyperlink" Target="https://www.energymonitor.ai/opinion/opinion-dispelling-myths-around-renewable-energy-technologies/?cf-view" TargetMode="External"/><Relationship Id="rId4" Type="http://schemas.openxmlformats.org/officeDocument/2006/relationships/hyperlink" Target="https://every1.energy/learning-materials/what-energy-community-and-why-should-i-join" TargetMode="External"/></Relationships>
</file>

<file path=ppt/notesSlides/_rels/notesSlide26.xml.rels><?xml version="1.0" encoding="UTF-8" standalone="yes"?>
<Relationships xmlns="http://schemas.openxmlformats.org/package/2006/relationships"><Relationship Id="rId8" Type="http://schemas.openxmlformats.org/officeDocument/2006/relationships/hyperlink" Target="https://commons.wikimedia.org/wiki/File:Vorarlberger_Kraftwerke-Energy_meter_(electro)-smart_meter-02ASD.jpg" TargetMode="External"/><Relationship Id="rId13" Type="http://schemas.openxmlformats.org/officeDocument/2006/relationships/hyperlink" Target="https://creativecommons.org/publicdomain/zero/1.0/" TargetMode="External"/><Relationship Id="rId3" Type="http://schemas.openxmlformats.org/officeDocument/2006/relationships/hyperlink" Target="https://creativecommons.org/licenses/by-sa/4.0/deed.en" TargetMode="External"/><Relationship Id="rId7" Type="http://schemas.openxmlformats.org/officeDocument/2006/relationships/hyperlink" Target="https://creativecommons.org/licenses/by-sa/2.0/" TargetMode="External"/><Relationship Id="rId12" Type="http://schemas.openxmlformats.org/officeDocument/2006/relationships/hyperlink" Target="https://www.flickr.com/photos/dennissylvesterhurd/14425711711/in/photolist-nYKxvr-ae584u-rmB7jz-6EV3kZ-r5hbgV-Zc9CcY-XbvGTW-s3ZXqC-2nm2k68-8AN3SK-hcvJv-doMV6t-moh9jW-ftZ4iY-KpcKT-ceme3-2cd59s-douphm-8twuwn-4H3HYX-9MScDZ-XMzjLr-XMyFLK-vzL8iF-8RSYpk-a6526e-fQDqrz-o5g5Y-gHGmt-9zqsMe-9zqsHV-2Gexsp-96bC4t-2pknfb6-9uiLJ8-r7SVqA-9uiLAV-2nyHGon-bBwXK-4EffyG-92R5Du-79YGDx-7EtaN7-z7XgLu-4aFPxi-zng5GS-pfb6jT-zqqYTe-5SpzgV-z84m8H" TargetMode="External"/><Relationship Id="rId2" Type="http://schemas.openxmlformats.org/officeDocument/2006/relationships/slide" Target="../slides/slide26.xml"/><Relationship Id="rId1" Type="http://schemas.openxmlformats.org/officeDocument/2006/relationships/notesMaster" Target="../notesMasters/notesMaster1.xml"/><Relationship Id="rId6" Type="http://schemas.openxmlformats.org/officeDocument/2006/relationships/hyperlink" Target="https://www.flickr.com/photos/runasun/4531010970/in/photolist-A22YkS-7UoBGN-yoC18r-8Pco9t-5F64Yh-47UmLv-8zeaRX-cAuqrJ-cfpbU-8kvbRu-53QL3o-b4FmCP-8yaPuZ-29X6Ey-busgmk-NMx9Yg-31Krp8-edA7rR-2yUoaZ-5UjNoL-89B1bV-6fC1GJ-2D8m2p-3i6Qar-C9fQW-7wPmj-2AZgnA-8WLNZp-5D8zX-a1B3aL-5d7Fab-dGHwQ2-2DcQCd-8R1qa3-6vWc6-98YTMT-4c7Di8-k52dG-bFWRP-9oC7Cq-eyB4P-duFqnJ-b7F9bz-MBFob-27cHUML-9EwpBG-f1WV9R" TargetMode="External"/><Relationship Id="rId11" Type="http://schemas.openxmlformats.org/officeDocument/2006/relationships/hyperlink" Target="https://www.flickr.com/photos/codeofthenew/15011000448/" TargetMode="External"/><Relationship Id="rId5" Type="http://schemas.openxmlformats.org/officeDocument/2006/relationships/hyperlink" Target="https://creativecommons.org/licenses/by-nc-nd/2.0/" TargetMode="External"/><Relationship Id="rId15" Type="http://schemas.openxmlformats.org/officeDocument/2006/relationships/hyperlink" Target="https://www.flickr.com/photos/87547772@N00/539175921" TargetMode="External"/><Relationship Id="rId10" Type="http://schemas.openxmlformats.org/officeDocument/2006/relationships/hyperlink" Target="https://creativecommons.org/licenses/by/2.0/" TargetMode="External"/><Relationship Id="rId4" Type="http://schemas.openxmlformats.org/officeDocument/2006/relationships/hyperlink" Target="https://www.flickr.com/photos/60486986@N05/23388097312/" TargetMode="External"/><Relationship Id="rId9" Type="http://schemas.openxmlformats.org/officeDocument/2006/relationships/hyperlink" Target="https://www.flickr.com/photos/193030246@N04/51185443459/in/photolist-2kZ5M4R-YHoUDo-2gVhBWm-EHmde9-EdduiC-Bbtyo8-FaVAcR-FaVAwD-F8C5U9-F8C7tG-EHmdTL-bmrWfT-EHme8U-FaVzkk-F8C7Bs-EHmfAU-EZekkJ-EHmeyU-FaVCeg-gmHV8W-FaVzxz-EZenzy-F2wv2F-o68auJ-F2wuor-EHmfLU-EZemMG-2gViDpA-LEdN9a-ABXbz-2pVvMsu-EZeqrf-Edyai2-FaVGaH-EddCAu-F8CcVy-21fHMqa-EZeqSq-Edybpk-EHmjKL-EdyaKe-2kZ2TrW-8WooS2-7k9nHa-BaGwqh-7kdh2Y-ezxMh4-2nBQC5a-4QjWQ2-riod3" TargetMode="External"/><Relationship Id="rId14" Type="http://schemas.openxmlformats.org/officeDocument/2006/relationships/hyperlink" Target="https://www.flickr.com/photos/jirka_matousek/50749644658/" TargetMode="External"/></Relationships>
</file>

<file path=ppt/notesSlides/_rels/notesSlide27.xml.rels><?xml version="1.0" encoding="UTF-8" standalone="yes"?>
<Relationships xmlns="http://schemas.openxmlformats.org/package/2006/relationships"><Relationship Id="rId8" Type="http://schemas.openxmlformats.org/officeDocument/2006/relationships/hyperlink" Target="https://creativecommons.org/licenses/by-sa/2.0/" TargetMode="External"/><Relationship Id="rId3" Type="http://schemas.openxmlformats.org/officeDocument/2006/relationships/hyperlink" Target="https://www.flickr.com/photos/151653494@N04/32459482564/in/photolist-Rskki7" TargetMode="External"/><Relationship Id="rId7" Type="http://schemas.openxmlformats.org/officeDocument/2006/relationships/hyperlink" Target="https://www.flickr.com/photos/vizpix/4544572654/" TargetMode="External"/><Relationship Id="rId2" Type="http://schemas.openxmlformats.org/officeDocument/2006/relationships/slide" Target="../slides/slide27.xml"/><Relationship Id="rId1" Type="http://schemas.openxmlformats.org/officeDocument/2006/relationships/notesMaster" Target="../notesMasters/notesMaster1.xml"/><Relationship Id="rId6" Type="http://schemas.openxmlformats.org/officeDocument/2006/relationships/hyperlink" Target="https://creativecommons.org/licenses/by-sa/4.0/deed.en" TargetMode="External"/><Relationship Id="rId5" Type="http://schemas.openxmlformats.org/officeDocument/2006/relationships/hyperlink" Target="https://commons.wikimedia.org/w/index.php?curid=106631515" TargetMode="External"/><Relationship Id="rId4" Type="http://schemas.openxmlformats.org/officeDocument/2006/relationships/hyperlink" Target="https://creativecommons.org/licenses/by/2.0/" TargetMode="External"/><Relationship Id="rId9" Type="http://schemas.openxmlformats.org/officeDocument/2006/relationships/hyperlink" Target="https://www.flickr.com/photos/dfid/21375818360/in/photolist-yyUE5q-8fsNLX-TodgT1-28zYvnc-2mGzX8W-VY1H1F-7dzWrF-atbVgq-2o1yhrw-2o1yhqQ-286BAUy-Af3ujk-2mGzWYH-2o4Eh8X-2o6bJBg-c19xwG-2887yFi-x7kE7x-2o694Hw-tvptVY-2kRFrfz-uaQve5-MwsBjH-XV7ZC7-SobHar-8fwbVG-MwsBhD-L4tjGf-2887yQg-nWw1KG-c1cead-nqjvL3-dj4quJ-2mPVTn7-2o1wS1v-Lc6pve-2hiCYHV-c1cecy-Jtbgnx-c19xVQ-dj4qfW-2nHDTEu-MfTHPr-nZmA2U-nHSJ3Y-c19xUj-P89Vmy-Xc9uog-dj4pA1-nMf2gx" TargetMode="Externa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smartenergygb.org/smart-living/smart-energy-tips/switching-appliances-off-stand-by"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kern="1200" dirty="0">
                <a:solidFill>
                  <a:schemeClr val="tx1"/>
                </a:solidFill>
                <a:latin typeface="+mn-lt"/>
                <a:ea typeface="+mn-ea"/>
                <a:cs typeface="Arial" panose="020B0604020202020204" pitchFamily="34" charset="0"/>
              </a:rPr>
              <a:t>Doe mee aan de digitale energietransitie:</a:t>
            </a:r>
            <a:r>
              <a:rPr lang="en-US" altLang="ko-KR" sz="1200" dirty="0">
                <a:solidFill>
                  <a:schemeClr val="tx2"/>
                </a:solidFill>
                <a:cs typeface="Arial" panose="020B0604020202020204" pitchFamily="34" charset="0"/>
              </a:rPr>
              <a:t> 10 eenvoudige stappen die u vandaag nog kunt nemen!</a:t>
            </a:r>
            <a:endParaRPr lang="ko-KR" altLang="en-US" sz="1200" dirty="0">
              <a:solidFill>
                <a:schemeClr val="tx2"/>
              </a:solidFill>
              <a:cs typeface="Arial" panose="020B0604020202020204" pitchFamily="34" charset="0"/>
            </a:endParaRPr>
          </a:p>
          <a:p>
            <a:pPr marL="0" marR="0" lvl="0" indent="0" algn="l" defTabSz="914400" rtl="0" eaLnBrk="1" fontAlgn="auto" latinLnBrk="1" hangingPunct="1">
              <a:lnSpc>
                <a:spcPct val="100000"/>
              </a:lnSpc>
              <a:spcBef>
                <a:spcPts val="0"/>
              </a:spcBef>
              <a:spcAft>
                <a:spcPts val="0"/>
              </a:spcAft>
              <a:buClrTx/>
              <a:buSzTx/>
              <a:buFontTx/>
              <a:buNone/>
              <a:tabLst/>
              <a:defRPr/>
            </a:pPr>
            <a:endParaRPr lang="en-US" altLang="ko-KR" sz="1200" kern="1200" dirty="0">
              <a:solidFill>
                <a:schemeClr val="tx1"/>
              </a:solidFill>
              <a:latin typeface="+mn-lt"/>
              <a:ea typeface="+mn-ea"/>
              <a:cs typeface="Arial" panose="020B0604020202020204" pitchFamily="34" charset="0"/>
            </a:endParaRPr>
          </a:p>
          <a:p>
            <a:r>
              <a:rPr lang="en-GB" sz="1200" b="0" i="0" kern="1200" dirty="0">
                <a:solidFill>
                  <a:schemeClr val="tx1"/>
                </a:solidFill>
                <a:effectLst/>
                <a:latin typeface="+mn-lt"/>
                <a:ea typeface="+mn-ea"/>
                <a:cs typeface="+mn-cs"/>
              </a:rPr>
              <a:t>Dit project heeft financiering ontvangen van het Horizon-programma voor onderzoek en innovatie (2021-2027) van de Europese Unie in het kader van subsidieovereenkomst nr. 101075596. De verantwoordelijkheid voor de inhoud van dit materiaal ligt uitsluitend bij het Every1-project en geeft niet noodzakelijkerwijs de mening van de Europese Unie weer. De presentatie is gelicentieerd </a:t>
            </a:r>
            <a:r>
              <a:rPr lang="en-GB" sz="1200" b="0" i="0" u="sng" kern="1200" dirty="0">
                <a:solidFill>
                  <a:schemeClr val="tx1"/>
                </a:solidFill>
                <a:effectLst/>
                <a:latin typeface="+mn-lt"/>
                <a:ea typeface="+mn-ea"/>
                <a:cs typeface="+mn-cs"/>
                <a:hlinkClick r:id="rId3" tooltip="Original URL: https://creativecommons.org/licenses/by-sa/4.0/deed.en. Click or tap if you trust this link."/>
              </a:rPr>
              <a:t>onder CC BY-SA 4.0, </a:t>
            </a:r>
            <a:r>
              <a:rPr lang="en-GB" sz="1200" b="0" i="0" kern="1200" dirty="0">
                <a:solidFill>
                  <a:schemeClr val="tx1"/>
                </a:solidFill>
                <a:effectLst/>
                <a:latin typeface="+mn-lt"/>
                <a:ea typeface="+mn-ea"/>
                <a:cs typeface="+mn-cs"/>
              </a:rPr>
              <a:t>tenzij anders vermeld. </a:t>
            </a:r>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a:t>
            </a:fld>
            <a:endParaRPr lang="ko-KR" altLang="en-US"/>
          </a:p>
        </p:txBody>
      </p:sp>
    </p:spTree>
    <p:extLst>
      <p:ext uri="{BB962C8B-B14F-4D97-AF65-F5344CB8AC3E}">
        <p14:creationId xmlns:p14="http://schemas.microsoft.com/office/powerpoint/2010/main" val="8617735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Public Sans"/>
                <a:cs typeface="Public Sans"/>
                <a:sym typeface="Public Sans"/>
              </a:rPr>
              <a:t>3. Verhoog de efficiëntie: investeer in witgoed</a:t>
            </a:r>
            <a:endParaRPr lang="en-US" sz="1050" kern="1200" dirty="0">
              <a:solidFill>
                <a:schemeClr val="bg1"/>
              </a:solidFill>
              <a:latin typeface="+mn-lt"/>
              <a:ea typeface="+mn-ea"/>
              <a:cs typeface="+mn-cs"/>
            </a:endParaRPr>
          </a:p>
          <a:p>
            <a:pPr marL="457200" indent="-457200" latinLnBrk="0">
              <a:buChar char="•"/>
            </a:pPr>
            <a:r>
              <a:rPr lang="en-US" sz="1200" dirty="0">
                <a:solidFill>
                  <a:srgbClr val="2B2C30"/>
                </a:solidFill>
                <a:ea typeface="Public Sans"/>
                <a:cs typeface="Segoe UI"/>
              </a:rPr>
              <a:t>Kies bij de aankoop van nieuwe witgoedapparaten (zoals koelkasten, wasmachines en vaatwassers) voor modellen die energiezuinig zijn.</a:t>
            </a:r>
            <a:endParaRPr lang="en-US" sz="1200" b="1" dirty="0">
              <a:solidFill>
                <a:srgbClr val="2B2C30"/>
              </a:solidFill>
              <a:ea typeface="Public Sans"/>
              <a:cs typeface="Segoe UI"/>
            </a:endParaRPr>
          </a:p>
          <a:p>
            <a:pPr marL="457200" indent="-457200" latinLnBrk="0">
              <a:buChar char="•"/>
            </a:pPr>
            <a:r>
              <a:rPr lang="en-US" sz="1200" dirty="0">
                <a:solidFill>
                  <a:srgbClr val="2B2C30"/>
                </a:solidFill>
                <a:ea typeface="Public Sans"/>
                <a:cs typeface="Segoe UI"/>
                <a:hlinkClick r:id="rId3"/>
              </a:rPr>
              <a:t>EU-energielabels </a:t>
            </a:r>
            <a:r>
              <a:rPr lang="en-US" sz="1200" dirty="0">
                <a:solidFill>
                  <a:srgbClr val="2B2C30"/>
                </a:solidFill>
                <a:ea typeface="Public Sans"/>
                <a:cs typeface="Segoe UI"/>
              </a:rPr>
              <a:t>helpen u bij het kiezen van energiezuinigere apparaten. </a:t>
            </a:r>
          </a:p>
          <a:p>
            <a:pPr marL="457200" indent="-457200" latinLnBrk="0">
              <a:buChar char="•"/>
            </a:pPr>
            <a:r>
              <a:rPr lang="en-US" sz="1200" dirty="0">
                <a:solidFill>
                  <a:srgbClr val="2B2C30"/>
                </a:solidFill>
                <a:ea typeface="Public Sans"/>
                <a:cs typeface="Segoe UI"/>
              </a:rPr>
              <a:t>Houd rekening met de besparingen op uw energierekening op lange termijn wanneer u investeert in efficiëntere apparaten.</a:t>
            </a:r>
            <a:endParaRPr lang="en-US" sz="1200" b="1" dirty="0">
              <a:solidFill>
                <a:srgbClr val="2B2C30"/>
              </a:solidFill>
              <a:ea typeface="Public Sans"/>
              <a:cs typeface="Public Sans"/>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10</a:t>
            </a:fld>
            <a:endParaRPr lang="ko-KR" altLang="en-US"/>
          </a:p>
        </p:txBody>
      </p:sp>
    </p:spTree>
    <p:extLst>
      <p:ext uri="{BB962C8B-B14F-4D97-AF65-F5344CB8AC3E}">
        <p14:creationId xmlns:p14="http://schemas.microsoft.com/office/powerpoint/2010/main" val="6351936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Public Sans"/>
                <a:cs typeface="Public Sans"/>
                <a:sym typeface="Public Sans"/>
              </a:rPr>
              <a:t>4. Ontdooi uw vriezer regelmatig</a:t>
            </a:r>
            <a:endParaRPr lang="en-US" sz="1050" kern="1200" dirty="0">
              <a:solidFill>
                <a:schemeClr val="bg1"/>
              </a:solidFill>
              <a:latin typeface="+mn-lt"/>
              <a:ea typeface="+mn-ea"/>
              <a:cs typeface="+mn-cs"/>
            </a:endParaRPr>
          </a:p>
          <a:p>
            <a:pPr algn="ctr" latinLnBrk="0"/>
            <a:r>
              <a:rPr lang="en-US" sz="1200" i="1" dirty="0">
                <a:solidFill>
                  <a:schemeClr val="accent2"/>
                </a:solidFill>
              </a:rPr>
              <a:t>Waarom is het belangrijk om uw vriezer regelmatig te ontdooien?</a:t>
            </a:r>
          </a:p>
          <a:p>
            <a:pPr algn="ctr" latinLnBrk="0"/>
            <a:endParaRPr lang="en-US" sz="1200" i="1" dirty="0">
              <a:solidFill>
                <a:schemeClr val="accent2"/>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11</a:t>
            </a:fld>
            <a:endParaRPr lang="ko-KR" altLang="en-US"/>
          </a:p>
        </p:txBody>
      </p:sp>
    </p:spTree>
    <p:extLst>
      <p:ext uri="{BB962C8B-B14F-4D97-AF65-F5344CB8AC3E}">
        <p14:creationId xmlns:p14="http://schemas.microsoft.com/office/powerpoint/2010/main" val="17530433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Public Sans"/>
                <a:cs typeface="Public Sans"/>
                <a:sym typeface="Public Sans"/>
              </a:rPr>
              <a:t>4. Ontdooi uw vriezer regelmatig</a:t>
            </a:r>
            <a:endParaRPr lang="en-US" sz="1050" kern="1200" dirty="0">
              <a:solidFill>
                <a:schemeClr val="bg1"/>
              </a:solidFill>
              <a:latin typeface="+mn-lt"/>
              <a:ea typeface="+mn-ea"/>
              <a:cs typeface="+mn-cs"/>
            </a:endParaRPr>
          </a:p>
          <a:p>
            <a:pPr marL="457200" indent="-457200" latinLnBrk="0">
              <a:buChar char="•"/>
            </a:pPr>
            <a:r>
              <a:rPr lang="en-US" sz="1200" dirty="0">
                <a:solidFill>
                  <a:srgbClr val="2B2C30"/>
                </a:solidFill>
                <a:ea typeface="Public Sans"/>
                <a:cs typeface="Segoe UI"/>
              </a:rPr>
              <a:t>IJsvorming in uw vriezer kan leiden tot een hoger energieverbruik. Dit komt doordat uw vriezer harder moet werken om uw voedsel koel te houden.</a:t>
            </a:r>
          </a:p>
          <a:p>
            <a:pPr marL="457200" indent="-457200" latinLnBrk="0">
              <a:buChar char="•"/>
            </a:pPr>
            <a:r>
              <a:rPr lang="en-US" sz="1200" dirty="0">
                <a:solidFill>
                  <a:srgbClr val="2B2C30"/>
                </a:solidFill>
                <a:ea typeface="Public Sans"/>
                <a:cs typeface="Segoe UI"/>
                <a:hlinkClick r:id="rId3"/>
              </a:rPr>
              <a:t>Door uw vriezer regelmatig te ontdooien, kunt u ijsvorming voorkomen. </a:t>
            </a:r>
          </a:p>
          <a:p>
            <a:pPr marL="457200" indent="-457200" latinLnBrk="0">
              <a:buChar char="•"/>
            </a:pPr>
            <a:r>
              <a:rPr lang="en-US" sz="1200" dirty="0">
                <a:solidFill>
                  <a:srgbClr val="2B2C30"/>
                </a:solidFill>
                <a:ea typeface="Public Sans"/>
                <a:cs typeface="Segoe UI"/>
                <a:hlinkClick r:id="rId3"/>
              </a:rPr>
              <a:t>Ontdek hoe u een vriezer ontdooit</a:t>
            </a:r>
            <a:r>
              <a:rPr lang="en-US" sz="1200" dirty="0">
                <a:solidFill>
                  <a:srgbClr val="2B2C30"/>
                </a:solidFill>
                <a:ea typeface="Public Sans"/>
                <a:cs typeface="Segoe UI"/>
              </a:rPr>
              <a:t>.</a:t>
            </a:r>
          </a:p>
          <a:p>
            <a:endParaRPr lang="en-GB" dirty="0"/>
          </a:p>
          <a:p>
            <a:r>
              <a:rPr lang="en-GB" dirty="0"/>
              <a:t>https://www.which.co.uk/reviews/fridge-freezers/article/how-to-defrost-your-fridge-freezer-axDiH1G0Zd4i</a:t>
            </a:r>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12</a:t>
            </a:fld>
            <a:endParaRPr lang="ko-KR" altLang="en-US"/>
          </a:p>
        </p:txBody>
      </p:sp>
    </p:spTree>
    <p:extLst>
      <p:ext uri="{BB962C8B-B14F-4D97-AF65-F5344CB8AC3E}">
        <p14:creationId xmlns:p14="http://schemas.microsoft.com/office/powerpoint/2010/main" val="28678962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latin typeface="Public Sans"/>
                <a:ea typeface="Public Sans"/>
                <a:cs typeface="Public Sans"/>
                <a:sym typeface="Public Sans"/>
              </a:rPr>
              <a:t>4. Haal de stekker van niet-gebruikte elektronische apparaten uit het stopcontact </a:t>
            </a:r>
            <a:endParaRPr lang="en-US" sz="1050" dirty="0">
              <a:solidFill>
                <a:schemeClr val="bg1"/>
              </a:solidFill>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US" sz="1200" i="1" dirty="0">
                <a:solidFill>
                  <a:schemeClr val="accent2"/>
                </a:solidFill>
              </a:rPr>
              <a:t>Wat is 'fantoomenergie'? </a:t>
            </a: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13</a:t>
            </a:fld>
            <a:endParaRPr lang="ko-KR" altLang="en-US"/>
          </a:p>
        </p:txBody>
      </p:sp>
    </p:spTree>
    <p:extLst>
      <p:ext uri="{BB962C8B-B14F-4D97-AF65-F5344CB8AC3E}">
        <p14:creationId xmlns:p14="http://schemas.microsoft.com/office/powerpoint/2010/main" val="39297916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latin typeface="Public Sans"/>
                <a:ea typeface="Public Sans"/>
                <a:cs typeface="Public Sans"/>
                <a:sym typeface="Public Sans"/>
              </a:rPr>
              <a:t>4. Haal de stekker van niet-gebruikte elektronische apparaten uit het stopcontact </a:t>
            </a:r>
            <a:endParaRPr lang="en-US" sz="1050" dirty="0">
              <a:solidFill>
                <a:schemeClr val="bg1"/>
              </a:solidFill>
            </a:endParaRPr>
          </a:p>
          <a:p>
            <a:pPr marL="457200" indent="-457200" latinLnBrk="0">
              <a:buChar char="•"/>
            </a:pPr>
            <a:r>
              <a:rPr lang="en-US" sz="1200" dirty="0">
                <a:solidFill>
                  <a:srgbClr val="2B2C30"/>
                </a:solidFill>
                <a:ea typeface="Public Sans"/>
                <a:cs typeface="Segoe UI"/>
              </a:rPr>
              <a:t>"Spookenergie" of "stand-by-energie" is energie die apparaten verbruiken wanneer ze niet worden gebruikt.</a:t>
            </a:r>
          </a:p>
          <a:p>
            <a:pPr marL="457200" indent="-457200" latinLnBrk="0">
              <a:buChar char="•"/>
            </a:pPr>
            <a:r>
              <a:rPr lang="en-US" sz="1200" dirty="0">
                <a:solidFill>
                  <a:srgbClr val="2B2C30"/>
                </a:solidFill>
                <a:ea typeface="Public Sans"/>
                <a:cs typeface="Segoe UI"/>
              </a:rPr>
              <a:t>U kunt uw slimme meterstanden gebruiken om te controleren op 'onzichtbaar' energieverbruik.</a:t>
            </a:r>
          </a:p>
          <a:p>
            <a:pPr marL="457200" indent="-457200" latinLnBrk="0">
              <a:buChar char="•"/>
            </a:pPr>
            <a:r>
              <a:rPr lang="en-US" sz="1200" dirty="0">
                <a:solidFill>
                  <a:srgbClr val="2B2C30"/>
                </a:solidFill>
                <a:ea typeface="Public Sans"/>
                <a:cs typeface="Segoe UI"/>
              </a:rPr>
              <a:t>Overweeg om elektronische apparaten en apparaten die niet in gebruik zijn, zoals opladers, tv's en keukenapparatuur, uit te schakelen. </a:t>
            </a:r>
          </a:p>
          <a:p>
            <a:pPr marL="457200" indent="-457200" latinLnBrk="0">
              <a:buChar char="•"/>
            </a:pPr>
            <a:r>
              <a:rPr lang="en-US" sz="1200" dirty="0">
                <a:solidFill>
                  <a:srgbClr val="2B2C30"/>
                </a:solidFill>
                <a:ea typeface="Public Sans"/>
                <a:cs typeface="Segoe UI"/>
              </a:rPr>
              <a:t>U kunt overwegen om </a:t>
            </a:r>
            <a:r>
              <a:rPr lang="en-US" sz="1200" dirty="0">
                <a:solidFill>
                  <a:srgbClr val="2B2C30"/>
                </a:solidFill>
                <a:ea typeface="Public Sans"/>
                <a:cs typeface="Segoe UI"/>
                <a:hlinkClick r:id="rId3"/>
              </a:rPr>
              <a:t>slimme stekkerdozen </a:t>
            </a:r>
            <a:r>
              <a:rPr lang="en-US" sz="1200" dirty="0">
                <a:solidFill>
                  <a:srgbClr val="2B2C30"/>
                </a:solidFill>
                <a:ea typeface="Public Sans"/>
                <a:cs typeface="Segoe UI"/>
              </a:rPr>
              <a:t>te gebruiken om meerdere apparaten te beheren.</a:t>
            </a:r>
            <a:endParaRPr lang="en-US" sz="1200" dirty="0"/>
          </a:p>
          <a:p>
            <a:endParaRPr lang="en-GB" dirty="0"/>
          </a:p>
          <a:p>
            <a:r>
              <a:rPr lang="en-GB" dirty="0"/>
              <a:t>https://science.howstuffworks.com/environmental/green-tech/sustainable/smart-power-strip.htm</a:t>
            </a:r>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14</a:t>
            </a:fld>
            <a:endParaRPr lang="ko-KR" altLang="en-US"/>
          </a:p>
        </p:txBody>
      </p:sp>
    </p:spTree>
    <p:extLst>
      <p:ext uri="{BB962C8B-B14F-4D97-AF65-F5344CB8AC3E}">
        <p14:creationId xmlns:p14="http://schemas.microsoft.com/office/powerpoint/2010/main" val="8096385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GB" sz="1200" b="1" noProof="0" dirty="0">
                <a:solidFill>
                  <a:schemeClr val="bg1"/>
                </a:solidFill>
                <a:ea typeface="Public Sans"/>
                <a:cs typeface="Public Sans"/>
                <a:sym typeface="Public Sans"/>
              </a:rPr>
              <a:t>5. Implementeer een smart home</a:t>
            </a:r>
            <a:endParaRPr lang="en-GB" sz="1050" noProof="0" dirty="0">
              <a:solidFill>
                <a:schemeClr val="bg1"/>
              </a:solidFill>
            </a:endParaRPr>
          </a:p>
          <a:p>
            <a:pPr algn="ctr" latinLnBrk="0"/>
            <a:r>
              <a:rPr lang="en-GB" sz="1200" i="1" noProof="0" dirty="0">
                <a:solidFill>
                  <a:schemeClr val="accent2"/>
                </a:solidFill>
              </a:rPr>
              <a:t>Welke slimme huistechnologieën kunnen u helpen energie te besparen en hoe werken ze?</a:t>
            </a:r>
          </a:p>
          <a:p>
            <a:pPr algn="ctr" latinLnBrk="0"/>
            <a:endParaRPr lang="en-GB" sz="1200" i="1" noProof="0" dirty="0">
              <a:solidFill>
                <a:schemeClr val="accent2"/>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15</a:t>
            </a:fld>
            <a:endParaRPr lang="ko-KR" altLang="en-US"/>
          </a:p>
        </p:txBody>
      </p:sp>
    </p:spTree>
    <p:extLst>
      <p:ext uri="{BB962C8B-B14F-4D97-AF65-F5344CB8AC3E}">
        <p14:creationId xmlns:p14="http://schemas.microsoft.com/office/powerpoint/2010/main" val="19082454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GB" sz="1200" b="1" noProof="0" dirty="0">
                <a:solidFill>
                  <a:schemeClr val="bg1"/>
                </a:solidFill>
                <a:ea typeface="Public Sans"/>
                <a:cs typeface="Public Sans"/>
                <a:sym typeface="Public Sans"/>
              </a:rPr>
              <a:t>5. Implementeer een slim huis</a:t>
            </a:r>
            <a:endParaRPr lang="en-GB" sz="1050" noProof="0" dirty="0">
              <a:solidFill>
                <a:schemeClr val="bg1"/>
              </a:solidFill>
            </a:endParaRPr>
          </a:p>
          <a:p>
            <a:pPr marL="457200" indent="-457200" latinLnBrk="0">
              <a:buChar char="•"/>
            </a:pPr>
            <a:r>
              <a:rPr lang="en-GB" sz="1200" noProof="0" dirty="0">
                <a:solidFill>
                  <a:srgbClr val="2B2C30"/>
                </a:solidFill>
                <a:ea typeface="Public Sans"/>
                <a:cs typeface="Segoe UI"/>
              </a:rPr>
              <a:t>Slimme stekkers, lampen en thermostaten kunnen energieoptimalisatie automatiseren en ondersteunen.</a:t>
            </a:r>
            <a:endParaRPr lang="en-GB" sz="1200" noProof="0" dirty="0">
              <a:solidFill>
                <a:srgbClr val="242424"/>
              </a:solidFill>
              <a:ea typeface="Public Sans"/>
              <a:cs typeface="Segoe UI"/>
            </a:endParaRPr>
          </a:p>
          <a:p>
            <a:pPr marL="457200" indent="-457200" latinLnBrk="0">
              <a:buChar char="•"/>
            </a:pPr>
            <a:r>
              <a:rPr lang="en-GB" sz="1200" noProof="0" dirty="0">
                <a:solidFill>
                  <a:srgbClr val="2B2C30"/>
                </a:solidFill>
                <a:ea typeface="Public Sans"/>
                <a:cs typeface="Segoe UI"/>
              </a:rPr>
              <a:t>Deze apparaten </a:t>
            </a:r>
            <a:r>
              <a:rPr lang="en-GB" sz="1200" dirty="0">
                <a:solidFill>
                  <a:srgbClr val="2B2C30"/>
                </a:solidFill>
                <a:ea typeface="Public Sans"/>
                <a:cs typeface="Segoe UI"/>
              </a:rPr>
              <a:t>worden </a:t>
            </a:r>
            <a:r>
              <a:rPr lang="en-GB" sz="1200" noProof="0" dirty="0">
                <a:solidFill>
                  <a:srgbClr val="2B2C30"/>
                </a:solidFill>
                <a:ea typeface="Public Sans"/>
                <a:cs typeface="Segoe UI"/>
              </a:rPr>
              <a:t>op afstand bediend via smartphone-apps, zodat u uw energieverbruik in realtime kunt volgen en aanpassen. </a:t>
            </a:r>
            <a:endParaRPr lang="en-GB" sz="1200" noProof="0" dirty="0">
              <a:solidFill>
                <a:srgbClr val="242424"/>
              </a:solidFill>
              <a:ea typeface="Public Sans"/>
              <a:cs typeface="Segoe UI"/>
            </a:endParaRPr>
          </a:p>
          <a:p>
            <a:pPr marL="457200" indent="-457200" latinLnBrk="0">
              <a:buChar char="•"/>
            </a:pPr>
            <a:r>
              <a:rPr lang="en-GB" sz="1200" noProof="0" dirty="0">
                <a:solidFill>
                  <a:srgbClr val="2B2C30"/>
                </a:solidFill>
                <a:ea typeface="Public Sans"/>
                <a:cs typeface="Segoe UI"/>
              </a:rPr>
              <a:t>U kunt lampen en apparaten zo instellen dat ze zichzelf in- en uitschakelen wanneer dat nodig is.</a:t>
            </a:r>
          </a:p>
          <a:p>
            <a:pPr marL="457200" indent="-457200" latinLnBrk="0">
              <a:buChar char="•"/>
            </a:pPr>
            <a:r>
              <a:rPr lang="en-GB" sz="1200" noProof="0" dirty="0">
                <a:solidFill>
                  <a:srgbClr val="2B2C30"/>
                </a:solidFill>
                <a:ea typeface="Public Sans"/>
                <a:cs typeface="Segoe UI"/>
              </a:rPr>
              <a:t>Slimme thermostaten kunnen worden gebruikt om efficiënte verwarming en koeling te handhaven.</a:t>
            </a:r>
            <a:endParaRPr lang="en-GB" sz="1200" noProof="0" dirty="0">
              <a:solidFill>
                <a:srgbClr val="242424"/>
              </a:solidFill>
              <a:ea typeface="Public Sans"/>
              <a:cs typeface="Segoe UI"/>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16</a:t>
            </a:fld>
            <a:endParaRPr lang="ko-KR" altLang="en-US"/>
          </a:p>
        </p:txBody>
      </p:sp>
    </p:spTree>
    <p:extLst>
      <p:ext uri="{BB962C8B-B14F-4D97-AF65-F5344CB8AC3E}">
        <p14:creationId xmlns:p14="http://schemas.microsoft.com/office/powerpoint/2010/main" val="22269144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Public Sans"/>
                <a:cs typeface="Public Sans"/>
                <a:sym typeface="Public Sans"/>
              </a:rPr>
              <a:t>7. Gebruik slimme thermostaten</a:t>
            </a:r>
            <a:endParaRPr lang="en-US" sz="1050" kern="1200" dirty="0">
              <a:solidFill>
                <a:schemeClr val="bg1"/>
              </a:solidFill>
              <a:latin typeface="+mn-lt"/>
              <a:ea typeface="+mn-ea"/>
              <a:cs typeface="+mn-cs"/>
            </a:endParaRPr>
          </a:p>
          <a:p>
            <a:pPr algn="ctr" latinLnBrk="0"/>
            <a:r>
              <a:rPr lang="en-US" sz="1200" i="1" dirty="0">
                <a:solidFill>
                  <a:schemeClr val="accent2"/>
                </a:solidFill>
              </a:rPr>
              <a:t>Wat is een slimme thermostaat en hoe kan deze helpen energie te besparen?</a:t>
            </a:r>
          </a:p>
          <a:p>
            <a:pPr algn="ctr" latinLnBrk="0"/>
            <a:endParaRPr lang="en-US" sz="1200" i="1" dirty="0">
              <a:solidFill>
                <a:schemeClr val="accent2"/>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17</a:t>
            </a:fld>
            <a:endParaRPr lang="ko-KR" altLang="en-US"/>
          </a:p>
        </p:txBody>
      </p:sp>
    </p:spTree>
    <p:extLst>
      <p:ext uri="{BB962C8B-B14F-4D97-AF65-F5344CB8AC3E}">
        <p14:creationId xmlns:p14="http://schemas.microsoft.com/office/powerpoint/2010/main" val="18586223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Public Sans"/>
                <a:cs typeface="Public Sans"/>
                <a:sym typeface="Public Sans"/>
              </a:rPr>
              <a:t>7. Gebruik slimme thermostaten</a:t>
            </a:r>
            <a:endParaRPr lang="en-US" sz="1050" kern="1200" dirty="0">
              <a:solidFill>
                <a:schemeClr val="bg1"/>
              </a:solidFill>
              <a:latin typeface="+mn-lt"/>
              <a:ea typeface="+mn-ea"/>
              <a:cs typeface="+mn-cs"/>
            </a:endParaRPr>
          </a:p>
          <a:p>
            <a:pPr marL="457200" indent="-457200" latinLnBrk="0">
              <a:buFontTx/>
              <a:buChar char="•"/>
            </a:pPr>
            <a:r>
              <a:rPr lang="en-GB" sz="1200" noProof="0" dirty="0">
                <a:solidFill>
                  <a:srgbClr val="2B2C30"/>
                </a:solidFill>
                <a:ea typeface="Public Sans"/>
                <a:cs typeface="Segoe UI"/>
              </a:rPr>
              <a:t>Met slimme thermostaten kunt u via </a:t>
            </a:r>
            <a:r>
              <a:rPr lang="en-GB" sz="1200" dirty="0">
                <a:solidFill>
                  <a:srgbClr val="2B2C30"/>
                </a:solidFill>
                <a:ea typeface="Public Sans"/>
                <a:cs typeface="Segoe UI"/>
              </a:rPr>
              <a:t>smartphone-apps</a:t>
            </a:r>
            <a:r>
              <a:rPr lang="en-GB" sz="1200" noProof="0" dirty="0">
                <a:solidFill>
                  <a:srgbClr val="2B2C30"/>
                </a:solidFill>
                <a:ea typeface="Public Sans"/>
                <a:cs typeface="Segoe UI"/>
              </a:rPr>
              <a:t> op afstand regelen hoe warm of koud uw huis is</a:t>
            </a:r>
            <a:r>
              <a:rPr lang="en-GB" sz="1200" dirty="0">
                <a:solidFill>
                  <a:srgbClr val="2B2C30"/>
                </a:solidFill>
                <a:ea typeface="Public Sans"/>
                <a:cs typeface="Segoe UI"/>
              </a:rPr>
              <a:t>.</a:t>
            </a:r>
          </a:p>
          <a:p>
            <a:pPr marL="457200" indent="-457200" latinLnBrk="0">
              <a:buFontTx/>
              <a:buChar char="•"/>
            </a:pPr>
            <a:r>
              <a:rPr lang="en-GB" sz="1200" noProof="0" dirty="0">
                <a:solidFill>
                  <a:srgbClr val="2B2C30"/>
                </a:solidFill>
                <a:ea typeface="Public Sans"/>
                <a:cs typeface="Segoe UI"/>
              </a:rPr>
              <a:t>Slimme thermostaten kunnen uw gewoontes leren kennen en de verwarming en koeling optimaliseren om energie te besparen. </a:t>
            </a:r>
            <a:r>
              <a:rPr lang="en-GB" sz="1200" dirty="0">
                <a:solidFill>
                  <a:srgbClr val="2B2C30"/>
                </a:solidFill>
                <a:ea typeface="Public Sans"/>
                <a:cs typeface="Segoe UI"/>
              </a:rPr>
              <a:t>U kunt ook </a:t>
            </a:r>
            <a:r>
              <a:rPr lang="en-GB" sz="1200" noProof="0" dirty="0">
                <a:solidFill>
                  <a:srgbClr val="2B2C30"/>
                </a:solidFill>
                <a:ea typeface="Public Sans"/>
                <a:cs typeface="Segoe UI"/>
              </a:rPr>
              <a:t>temperatuurschema's instellen om de verwarming en koeling te verminderen wanneer u slaapt of niet thuis bent.</a:t>
            </a:r>
            <a:endParaRPr lang="en-GB" sz="1200" noProof="0" dirty="0">
              <a:solidFill>
                <a:srgbClr val="242424"/>
              </a:solidFill>
              <a:ea typeface="Public Sans"/>
              <a:cs typeface="Segoe UI"/>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18</a:t>
            </a:fld>
            <a:endParaRPr lang="ko-KR" altLang="en-US"/>
          </a:p>
        </p:txBody>
      </p:sp>
    </p:spTree>
    <p:extLst>
      <p:ext uri="{BB962C8B-B14F-4D97-AF65-F5344CB8AC3E}">
        <p14:creationId xmlns:p14="http://schemas.microsoft.com/office/powerpoint/2010/main" val="41503218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Public Sans"/>
                <a:cs typeface="Public Sans"/>
                <a:sym typeface="Public Sans"/>
              </a:rPr>
              <a:t>8. Gebruik stekkerdozen </a:t>
            </a:r>
            <a:endParaRPr lang="en-US" sz="1050" kern="1200" dirty="0">
              <a:solidFill>
                <a:schemeClr val="bg1"/>
              </a:solidFill>
              <a:latin typeface="+mn-lt"/>
              <a:ea typeface="+mn-ea"/>
              <a:cs typeface="+mn-cs"/>
            </a:endParaRPr>
          </a:p>
          <a:p>
            <a:pPr algn="ctr" latinLnBrk="0"/>
            <a:r>
              <a:rPr lang="en-US" sz="1200" i="1" dirty="0">
                <a:solidFill>
                  <a:schemeClr val="accent2"/>
                </a:solidFill>
              </a:rPr>
              <a:t>Wat zijn de voordelen van slimme stekkerdozen en hoe kunnen ze helpen het energieverbruik te verminderen?</a:t>
            </a:r>
          </a:p>
          <a:p>
            <a:pPr algn="ctr" latinLnBrk="0"/>
            <a:endParaRPr lang="en-US" sz="1200" i="1" dirty="0">
              <a:solidFill>
                <a:schemeClr val="accent2"/>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19</a:t>
            </a:fld>
            <a:endParaRPr lang="ko-KR" altLang="en-US"/>
          </a:p>
        </p:txBody>
      </p:sp>
    </p:spTree>
    <p:extLst>
      <p:ext uri="{BB962C8B-B14F-4D97-AF65-F5344CB8AC3E}">
        <p14:creationId xmlns:p14="http://schemas.microsoft.com/office/powerpoint/2010/main" val="34208155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atinLnBrk="0"/>
            <a:r>
              <a:rPr lang="en-GB" sz="1200" dirty="0"/>
              <a:t>De digitale energietransitie biedt iedereen de kans om meer inzicht te krijgen in zijn eigen energieverbruik. Door inzicht te krijgen in ons energieverbruik kunnen we weloverwogen beslissingen nemen over hoe we energie kunnen besparen, zonder ongemak of inboeten aan comfort. Kleine veranderingen kunnen ook grote kostenbesparingen </a:t>
            </a:r>
            <a:r>
              <a:rPr lang="en-GB" sz="1200" dirty="0" err="1"/>
              <a:t>opleveren</a:t>
            </a:r>
            <a:r>
              <a:rPr lang="en-GB" sz="1200" dirty="0"/>
              <a:t>! </a:t>
            </a:r>
          </a:p>
          <a:p>
            <a:pPr latinLnBrk="0"/>
            <a:endParaRPr lang="en-GB" sz="1200" dirty="0"/>
          </a:p>
          <a:p>
            <a:pPr latinLnBrk="0"/>
            <a:r>
              <a:rPr lang="en-GB" sz="1200" dirty="0"/>
              <a:t>In deze korte presentatie gaan we in op: </a:t>
            </a:r>
          </a:p>
          <a:p>
            <a:endParaRPr lang="en-GB" sz="1200" dirty="0"/>
          </a:p>
          <a:p>
            <a:pPr marL="457200" indent="-457200" latinLnBrk="0">
              <a:buChar char="•"/>
            </a:pPr>
            <a:r>
              <a:rPr lang="en-GB" sz="1200" dirty="0"/>
              <a:t>Eenvoudige stappen die u kunt nemen om inzicht te krijgen in uw energieverbruik.</a:t>
            </a:r>
          </a:p>
          <a:p>
            <a:pPr marL="457200" indent="-457200" latinLnBrk="0">
              <a:buChar char="•"/>
            </a:pPr>
            <a:r>
              <a:rPr lang="en-GB" sz="1200" dirty="0"/>
              <a:t>Positieve keuzes die u kunt maken om uw energieverbruik te verminderen en mogelijk geld te besparen.</a:t>
            </a:r>
          </a:p>
          <a:p>
            <a:pPr latinLnBrk="0"/>
            <a:endParaRPr lang="en-GB" sz="1200" dirty="0"/>
          </a:p>
          <a:p>
            <a:pPr latinLnBrk="0"/>
            <a:r>
              <a:rPr lang="en-GB" sz="1200" dirty="0"/>
              <a:t>Of u nu in een huis of appartement woont, uw woning huurt, in een sociale woning woont of huiseigenaar bent, deze presentatie bevat nuttig advies voor u. </a:t>
            </a: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a:t>
            </a:fld>
            <a:endParaRPr lang="ko-KR" altLang="en-US"/>
          </a:p>
        </p:txBody>
      </p:sp>
    </p:spTree>
    <p:extLst>
      <p:ext uri="{BB962C8B-B14F-4D97-AF65-F5344CB8AC3E}">
        <p14:creationId xmlns:p14="http://schemas.microsoft.com/office/powerpoint/2010/main" val="32457928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Public Sans"/>
                <a:cs typeface="Public Sans"/>
                <a:sym typeface="Public Sans"/>
              </a:rPr>
              <a:t>8. Gebruik stekkerdozen </a:t>
            </a:r>
            <a:endParaRPr lang="en-US" sz="1050" kern="1200" dirty="0">
              <a:solidFill>
                <a:schemeClr val="bg1"/>
              </a:solidFill>
              <a:latin typeface="+mn-lt"/>
              <a:ea typeface="+mn-ea"/>
              <a:cs typeface="+mn-cs"/>
            </a:endParaRPr>
          </a:p>
          <a:p>
            <a:pPr marL="457200" indent="-457200" latinLnBrk="0">
              <a:buChar char="•"/>
            </a:pPr>
            <a:r>
              <a:rPr lang="en-US" sz="1200" dirty="0">
                <a:solidFill>
                  <a:srgbClr val="2B2C30"/>
                </a:solidFill>
                <a:ea typeface="Public Sans"/>
                <a:cs typeface="Segoe UI"/>
              </a:rPr>
              <a:t>Met stekkerblokken kunt u meerdere apparaten tegelijk uitschakelen. </a:t>
            </a:r>
          </a:p>
          <a:p>
            <a:pPr marL="457200" indent="-457200" latinLnBrk="0">
              <a:buChar char="•"/>
            </a:pPr>
            <a:r>
              <a:rPr lang="en-US" sz="1200" dirty="0">
                <a:solidFill>
                  <a:srgbClr val="2B2C30"/>
                </a:solidFill>
                <a:ea typeface="Public Sans"/>
                <a:cs typeface="Segoe UI"/>
              </a:rPr>
              <a:t>Slimme stekkerdozen kunnen automatisch de stroomtoevoer naar apparaten die niet in gebruik zijn, onderbreken. U kunt slimme stekkerdozen ook op afstand bedienen via smartphone-apps.</a:t>
            </a:r>
          </a:p>
          <a:p>
            <a:pPr marL="457200" indent="-457200" latinLnBrk="0">
              <a:buFontTx/>
              <a:buChar char="•"/>
            </a:pPr>
            <a:r>
              <a:rPr lang="en-US" sz="1200" dirty="0">
                <a:solidFill>
                  <a:srgbClr val="2B2C30"/>
                </a:solidFill>
                <a:ea typeface="Public Sans"/>
                <a:cs typeface="Segoe UI"/>
              </a:rPr>
              <a:t>Stekkerdozen kunnen het energieverbruik in stand-by verminderen zonder dat dit ten koste gaat van het gebruiksgemak of comfort. </a:t>
            </a:r>
          </a:p>
          <a:p>
            <a:pPr marL="457200" indent="-457200" latinLnBrk="0">
              <a:buChar char="•"/>
            </a:pPr>
            <a:endParaRPr lang="en-US" sz="1200" dirty="0">
              <a:solidFill>
                <a:srgbClr val="2B2C30"/>
              </a:solidFill>
              <a:ea typeface="Public Sans"/>
              <a:cs typeface="Segoe UI"/>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20</a:t>
            </a:fld>
            <a:endParaRPr lang="ko-KR" altLang="en-US"/>
          </a:p>
        </p:txBody>
      </p:sp>
    </p:spTree>
    <p:extLst>
      <p:ext uri="{BB962C8B-B14F-4D97-AF65-F5344CB8AC3E}">
        <p14:creationId xmlns:p14="http://schemas.microsoft.com/office/powerpoint/2010/main" val="24425371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latin typeface="Calibri"/>
                <a:ea typeface="Public Sans"/>
                <a:cs typeface="Public Sans"/>
                <a:sym typeface="Public Sans"/>
              </a:rPr>
              <a:t>9. Samenwerken: de rol van energiegemeenschappen </a:t>
            </a:r>
            <a:endParaRPr lang="en-US" sz="1050" dirty="0">
              <a:solidFill>
                <a:schemeClr val="bg1"/>
              </a:solidFill>
              <a:latin typeface="Calibri"/>
              <a:ea typeface="Calibri"/>
              <a:cs typeface="Calibri"/>
            </a:endParaRPr>
          </a:p>
          <a:p>
            <a:pPr algn="ctr" latinLnBrk="0"/>
            <a:r>
              <a:rPr lang="en-GB" sz="1200" i="1" noProof="0" dirty="0">
                <a:solidFill>
                  <a:schemeClr val="accent2"/>
                </a:solidFill>
              </a:rPr>
              <a:t>Hoe kan deelname aan een energiegemeenschap u en uw buren helpen?</a:t>
            </a:r>
          </a:p>
          <a:p>
            <a:pPr algn="ctr" latinLnBrk="0"/>
            <a:endParaRPr lang="en-GB" sz="1200" i="1" noProof="0" dirty="0">
              <a:solidFill>
                <a:schemeClr val="accent2"/>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21</a:t>
            </a:fld>
            <a:endParaRPr lang="ko-KR" altLang="en-US"/>
          </a:p>
        </p:txBody>
      </p:sp>
    </p:spTree>
    <p:extLst>
      <p:ext uri="{BB962C8B-B14F-4D97-AF65-F5344CB8AC3E}">
        <p14:creationId xmlns:p14="http://schemas.microsoft.com/office/powerpoint/2010/main" val="41036155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latin typeface="Calibri"/>
                <a:ea typeface="Public Sans"/>
                <a:cs typeface="Public Sans"/>
                <a:sym typeface="Public Sans"/>
              </a:rPr>
              <a:t>9. Samenwerken: de rol van energiegemeenschappen </a:t>
            </a:r>
            <a:endParaRPr lang="en-US" sz="1050" dirty="0">
              <a:solidFill>
                <a:schemeClr val="bg1"/>
              </a:solidFill>
              <a:latin typeface="Calibri"/>
              <a:ea typeface="Calibri"/>
              <a:cs typeface="Calibri"/>
            </a:endParaRPr>
          </a:p>
          <a:p>
            <a:pPr marL="457200" indent="-457200" latinLnBrk="0">
              <a:buChar char="•"/>
            </a:pPr>
            <a:r>
              <a:rPr lang="en-US" sz="1200" dirty="0">
                <a:solidFill>
                  <a:srgbClr val="2B2C30"/>
                </a:solidFill>
                <a:ea typeface="Public Sans"/>
                <a:cs typeface="Segoe UI"/>
              </a:rPr>
              <a:t>Energiegemeenschappen investeren gezamenlijk in projecten voor hernieuwbare energie, delen middelen en ondersteunen elkaar bij het verminderen van het energieverbruik. </a:t>
            </a:r>
          </a:p>
          <a:p>
            <a:pPr marL="457200" indent="-457200" latinLnBrk="0">
              <a:buChar char="•"/>
            </a:pPr>
            <a:r>
              <a:rPr lang="en-US" sz="1200" dirty="0">
                <a:solidFill>
                  <a:srgbClr val="2B2C30"/>
                </a:solidFill>
                <a:ea typeface="Public Sans"/>
                <a:cs typeface="Segoe UI"/>
                <a:hlinkClick r:id="rId3"/>
              </a:rPr>
              <a:t>Er zijn duizenden energiegemeenschappen in heel Europa</a:t>
            </a:r>
            <a:r>
              <a:rPr lang="en-US" sz="1200" dirty="0">
                <a:solidFill>
                  <a:srgbClr val="2B2C30"/>
                </a:solidFill>
                <a:ea typeface="Public Sans"/>
                <a:cs typeface="Segoe UI"/>
              </a:rPr>
              <a:t>.</a:t>
            </a:r>
          </a:p>
          <a:p>
            <a:pPr marL="457200" indent="-457200" latinLnBrk="0">
              <a:buFontTx/>
              <a:buChar char="•"/>
            </a:pPr>
            <a:r>
              <a:rPr lang="en-US" sz="1200" dirty="0">
                <a:solidFill>
                  <a:srgbClr val="2B2C30"/>
                </a:solidFill>
                <a:ea typeface="Public Sans"/>
                <a:cs typeface="Segoe UI"/>
              </a:rPr>
              <a:t>Word lid van een energiegemeenschap of richt er zelf een op om samen met uw buren energiebesparende initiatieven te nemen. </a:t>
            </a:r>
            <a:endParaRPr lang="en-US" sz="1200" dirty="0">
              <a:ea typeface="Public Sans"/>
            </a:endParaRPr>
          </a:p>
          <a:p>
            <a:pPr marL="457200" indent="-457200" latinLnBrk="0">
              <a:buChar char="•"/>
            </a:pPr>
            <a:r>
              <a:rPr lang="en-US" sz="1200" dirty="0">
                <a:solidFill>
                  <a:srgbClr val="2B2C30"/>
                </a:solidFill>
                <a:ea typeface="Public Sans"/>
                <a:cs typeface="Segoe UI"/>
              </a:rPr>
              <a:t>Door samen te werken kunnen leden profiteren van gedeelde kennis, gezamenlijke inkoopkracht en collectieve onderhandelingen voor betere energietarieven.</a:t>
            </a:r>
            <a:r>
              <a:rPr lang="en-US" sz="1200" dirty="0">
                <a:solidFill>
                  <a:srgbClr val="2B2C30"/>
                </a:solidFill>
                <a:ea typeface="Public Sans"/>
                <a:cs typeface="Public Sans"/>
              </a:rPr>
              <a:t> </a:t>
            </a:r>
            <a:endParaRPr lang="en-US" sz="1200" dirty="0"/>
          </a:p>
          <a:p>
            <a:endParaRPr lang="en-GB" dirty="0"/>
          </a:p>
          <a:p>
            <a:endParaRPr lang="en-GB" dirty="0"/>
          </a:p>
          <a:p>
            <a:r>
              <a:rPr lang="en-GB" dirty="0"/>
              <a:t>https://www.rescoop.eu</a:t>
            </a:r>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22</a:t>
            </a:fld>
            <a:endParaRPr lang="ko-KR" altLang="en-US"/>
          </a:p>
        </p:txBody>
      </p:sp>
    </p:spTree>
    <p:extLst>
      <p:ext uri="{BB962C8B-B14F-4D97-AF65-F5344CB8AC3E}">
        <p14:creationId xmlns:p14="http://schemas.microsoft.com/office/powerpoint/2010/main" val="13957370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Public Sans"/>
                <a:cs typeface="Public Sans"/>
                <a:sym typeface="Public Sans"/>
              </a:rPr>
              <a:t>10. Ontdek waar u ondersteuning kunt krijgen </a:t>
            </a:r>
            <a:endParaRPr lang="en-US" sz="1050" kern="1200" dirty="0">
              <a:solidFill>
                <a:schemeClr val="bg1"/>
              </a:solidFill>
              <a:latin typeface="+mn-lt"/>
              <a:ea typeface="+mn-ea"/>
              <a:cs typeface="+mn-cs"/>
            </a:endParaRPr>
          </a:p>
          <a:p>
            <a:pPr algn="ctr" latinLnBrk="0"/>
            <a:r>
              <a:rPr lang="en-GB" sz="1200" i="1" noProof="0" dirty="0">
                <a:solidFill>
                  <a:schemeClr val="accent2"/>
                </a:solidFill>
              </a:rPr>
              <a:t>Hoe kunnen lokale energiegerelateerde groepen en organisaties u helpen bij het bereiken van uw energiebesparingsdoelen?</a:t>
            </a:r>
          </a:p>
          <a:p>
            <a:pPr algn="ctr" latinLnBrk="0"/>
            <a:endParaRPr lang="en-GB" sz="1200" i="1" noProof="0" dirty="0">
              <a:solidFill>
                <a:schemeClr val="accent2"/>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23</a:t>
            </a:fld>
            <a:endParaRPr lang="ko-KR" altLang="en-US"/>
          </a:p>
        </p:txBody>
      </p:sp>
    </p:spTree>
    <p:extLst>
      <p:ext uri="{BB962C8B-B14F-4D97-AF65-F5344CB8AC3E}">
        <p14:creationId xmlns:p14="http://schemas.microsoft.com/office/powerpoint/2010/main" val="144192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Public Sans"/>
                <a:cs typeface="Public Sans"/>
                <a:sym typeface="Public Sans"/>
              </a:rPr>
              <a:t>10. Zoek uit waar u ondersteuning kunt krijgen </a:t>
            </a:r>
            <a:endParaRPr lang="en-US" sz="1050" kern="1200" dirty="0">
              <a:solidFill>
                <a:schemeClr val="bg1"/>
              </a:solidFill>
              <a:latin typeface="+mn-lt"/>
              <a:ea typeface="+mn-ea"/>
              <a:cs typeface="+mn-cs"/>
            </a:endParaRPr>
          </a:p>
          <a:p>
            <a:pPr marL="457200" indent="-457200" latinLnBrk="0">
              <a:buChar char="•"/>
            </a:pPr>
            <a:r>
              <a:rPr lang="en-GB" sz="1200" noProof="0" dirty="0">
                <a:solidFill>
                  <a:srgbClr val="2B2C30"/>
                </a:solidFill>
                <a:ea typeface="Public Sans"/>
                <a:cs typeface="Segoe UI"/>
              </a:rPr>
              <a:t>Zoek naar lokale energiegerelateerde groepen, organisaties en overheidsprogramma's die middelen en ondersteuning bieden voor energiebesparende initiatieven. </a:t>
            </a:r>
          </a:p>
          <a:p>
            <a:pPr marL="457200" indent="-457200" latinLnBrk="0">
              <a:buChar char="•"/>
            </a:pPr>
            <a:r>
              <a:rPr lang="en-GB" sz="1200" noProof="0" dirty="0">
                <a:solidFill>
                  <a:srgbClr val="2B2C30"/>
                </a:solidFill>
                <a:ea typeface="Public Sans"/>
                <a:cs typeface="Segoe UI"/>
              </a:rPr>
              <a:t>Deze groepen kunnen waardevolle informatie, technische ondersteuning en soms zelfs financiële prikkels bieden om u te helpen bij het implementeren van energiezuinige maatregelen. </a:t>
            </a:r>
          </a:p>
          <a:p>
            <a:pPr marL="457200" indent="-457200" latinLnBrk="0">
              <a:buChar char="•"/>
            </a:pPr>
            <a:r>
              <a:rPr lang="en-GB" sz="1200" noProof="0" dirty="0">
                <a:solidFill>
                  <a:srgbClr val="2B2C30"/>
                </a:solidFill>
                <a:ea typeface="Public Sans"/>
                <a:cs typeface="Segoe UI"/>
              </a:rPr>
              <a:t>Kijk op online databases, gemeenschapsforums en websites van lokale overheden voor beschikbare middelen.</a:t>
            </a:r>
            <a:endParaRPr lang="en-GB" sz="1200" noProof="0" dirty="0">
              <a:solidFill>
                <a:srgbClr val="2B2C30"/>
              </a:solidFill>
              <a:ea typeface="Public Sans"/>
              <a:cs typeface="Public Sans"/>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24</a:t>
            </a:fld>
            <a:endParaRPr lang="ko-KR" altLang="en-US"/>
          </a:p>
        </p:txBody>
      </p:sp>
    </p:spTree>
    <p:extLst>
      <p:ext uri="{BB962C8B-B14F-4D97-AF65-F5344CB8AC3E}">
        <p14:creationId xmlns:p14="http://schemas.microsoft.com/office/powerpoint/2010/main" val="42238856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kern="1200" dirty="0">
                <a:solidFill>
                  <a:schemeClr val="tx2"/>
                </a:solidFill>
                <a:latin typeface="+mn-lt"/>
                <a:ea typeface="+mn-ea"/>
                <a:cs typeface="Arial" panose="020B0604020202020204" pitchFamily="34" charset="0"/>
              </a:rPr>
              <a:t>Volgende stappen</a:t>
            </a:r>
            <a:endParaRPr lang="ko-KR" altLang="en-US" sz="1200" kern="1200" dirty="0">
              <a:solidFill>
                <a:schemeClr val="tx2"/>
              </a:solidFill>
              <a:latin typeface="+mn-lt"/>
              <a:ea typeface="+mn-ea"/>
              <a:cs typeface="Arial" panose="020B0604020202020204" pitchFamily="34" charset="0"/>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GB" sz="1200" dirty="0"/>
              <a:t>Als u meer wilt weten over de digitale energietransitie, kunnen de volgende bronnen nuttig zijn: </a:t>
            </a:r>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dirty="0">
                <a:solidFill>
                  <a:srgbClr val="373737"/>
                </a:solidFill>
                <a:ea typeface="맑은 고딕"/>
              </a:rPr>
              <a:t> Bekijk de reeks korte cursussen van Every1: </a:t>
            </a:r>
            <a:r>
              <a:rPr lang="en-US" altLang="ko-KR" sz="1200" i="1" dirty="0">
                <a:solidFill>
                  <a:srgbClr val="373737"/>
                </a:solidFill>
                <a:ea typeface="맑은 고딕"/>
                <a:hlinkClick r:id="rId3"/>
              </a:rPr>
              <a:t>Digital Energy Essentials</a:t>
            </a:r>
            <a:r>
              <a:rPr lang="en-US" altLang="ko-KR" sz="1200" i="1" dirty="0">
                <a:solidFill>
                  <a:srgbClr val="373737"/>
                </a:solidFill>
                <a:ea typeface="맑은 고딕"/>
              </a:rPr>
              <a:t>.</a:t>
            </a:r>
            <a:endParaRPr lang="ko-KR" altLang="en-US" sz="1200" dirty="0">
              <a:solidFill>
                <a:srgbClr val="373737"/>
              </a:solidFill>
              <a:ea typeface="맑은 고딕"/>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dirty="0">
                <a:solidFill>
                  <a:srgbClr val="373737"/>
                </a:solidFill>
              </a:rPr>
              <a:t>Lees de informatiebrochure van Every1: </a:t>
            </a:r>
            <a:r>
              <a:rPr lang="en-US" altLang="ko-KR" sz="1200" i="1" dirty="0">
                <a:solidFill>
                  <a:srgbClr val="373737"/>
                </a:solidFill>
                <a:hlinkClick r:id="rId4"/>
              </a:rPr>
              <a:t>Wat is een energiegemeenschap en waarom zou ik me daarbij aansluiten?</a:t>
            </a:r>
            <a:endParaRPr lang="ko-KR" altLang="en-US" sz="1200" dirty="0">
              <a:solidFill>
                <a:srgbClr val="373737"/>
              </a:solidFill>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dirty="0">
                <a:solidFill>
                  <a:srgbClr val="373737"/>
                </a:solidFill>
              </a:rPr>
              <a:t>Lees het artikel van Energy Monitor </a:t>
            </a:r>
            <a:r>
              <a:rPr lang="en-US" altLang="ko-KR" sz="1200" i="1" dirty="0">
                <a:solidFill>
                  <a:srgbClr val="373737"/>
                </a:solidFill>
                <a:hlinkClick r:id="rId5"/>
              </a:rPr>
              <a:t>Mythes over hernieuwbare energietechnologieën ontkrachten</a:t>
            </a:r>
            <a:r>
              <a:rPr lang="en-US" altLang="ko-KR" sz="1200" i="1" dirty="0">
                <a:solidFill>
                  <a:srgbClr val="373737"/>
                </a:solidFill>
              </a:rPr>
              <a:t>.</a:t>
            </a:r>
            <a:endParaRPr lang="ko-KR" altLang="en-US" sz="1200" i="1" dirty="0">
              <a:solidFill>
                <a:srgbClr val="373737"/>
              </a:solidFill>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dirty="0">
                <a:solidFill>
                  <a:srgbClr val="373737"/>
                </a:solidFill>
                <a:hlinkClick r:id="rId6"/>
              </a:rPr>
              <a:t>Lees meer over het lesmateriaal van het Every1-project.</a:t>
            </a:r>
            <a:endParaRPr lang="ko-KR" altLang="en-US" sz="1200" dirty="0">
              <a:solidFill>
                <a:srgbClr val="373737"/>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25</a:t>
            </a:fld>
            <a:endParaRPr lang="ko-KR" altLang="en-US"/>
          </a:p>
        </p:txBody>
      </p:sp>
    </p:spTree>
    <p:extLst>
      <p:ext uri="{BB962C8B-B14F-4D97-AF65-F5344CB8AC3E}">
        <p14:creationId xmlns:p14="http://schemas.microsoft.com/office/powerpoint/2010/main" val="4780035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kern="1200" dirty="0">
                <a:solidFill>
                  <a:schemeClr val="bg1"/>
                </a:solidFill>
                <a:latin typeface="+mn-lt"/>
                <a:ea typeface="+mn-ea"/>
                <a:cs typeface="Arial" panose="020B0604020202020204" pitchFamily="34" charset="0"/>
              </a:rPr>
              <a:t>Dankwoord</a:t>
            </a:r>
          </a:p>
          <a:p>
            <a:pPr latinLnBrk="0"/>
            <a:r>
              <a:rPr lang="en-GB" dirty="0"/>
              <a:t>Deze presentatie </a:t>
            </a:r>
            <a:r>
              <a:rPr lang="en-GB" i="1" dirty="0"/>
              <a:t>'Doe mee aan de digitale energietransitie: 10 eenvoudige stappen die u vandaag nog kunt nemen! </a:t>
            </a:r>
            <a:r>
              <a:rPr lang="en-GB" dirty="0"/>
              <a:t>'</a:t>
            </a:r>
            <a:r>
              <a:rPr lang="en-GB" i="1" dirty="0"/>
              <a:t> </a:t>
            </a:r>
            <a:r>
              <a:rPr lang="en-GB" dirty="0"/>
              <a:t>is geproduceerd door het Every1-project en valt onder de licentie </a:t>
            </a:r>
            <a:r>
              <a:rPr lang="en-GB" dirty="0">
                <a:hlinkClick r:id="rId3"/>
              </a:rPr>
              <a:t>CC BY-SA 4.0</a:t>
            </a:r>
            <a:r>
              <a:rPr lang="en-GB" dirty="0"/>
              <a:t>, tenzij anders vermeld. </a:t>
            </a:r>
          </a:p>
          <a:p>
            <a:pPr latinLnBrk="0"/>
            <a:endParaRPr lang="en-GB" dirty="0"/>
          </a:p>
          <a:p>
            <a:pPr latinLnBrk="0"/>
            <a:r>
              <a:rPr lang="en-GB" dirty="0"/>
              <a:t>De afbeeldingen die in deze presentatie worden gebruikt, zijn als volgt: </a:t>
            </a:r>
          </a:p>
          <a:p>
            <a:pPr latinLnBrk="0"/>
            <a:endParaRPr lang="en-GB" dirty="0"/>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Omslagafbeelding: </a:t>
            </a:r>
            <a:r>
              <a:rPr lang="en-US" dirty="0">
                <a:solidFill>
                  <a:schemeClr val="dk1"/>
                </a:solidFill>
                <a:ea typeface="Public Sans"/>
                <a:cs typeface="Public Sans"/>
                <a:sym typeface="Public Sans"/>
                <a:hlinkClick r:id="rId4"/>
              </a:rPr>
              <a:t>P1010139_smartphone </a:t>
            </a:r>
            <a:r>
              <a:rPr lang="en-US" dirty="0">
                <a:solidFill>
                  <a:schemeClr val="dk1"/>
                </a:solidFill>
                <a:ea typeface="Public Sans"/>
                <a:cs typeface="Public Sans"/>
                <a:sym typeface="Public Sans"/>
              </a:rPr>
              <a:t>door </a:t>
            </a:r>
            <a:r>
              <a:rPr lang="en-US" dirty="0" err="1">
                <a:solidFill>
                  <a:schemeClr val="dk1"/>
                </a:solidFill>
                <a:ea typeface="Public Sans"/>
                <a:cs typeface="Public Sans"/>
                <a:sym typeface="Public Sans"/>
              </a:rPr>
              <a:t>stekelbes </a:t>
            </a:r>
            <a:r>
              <a:rPr lang="en-US" dirty="0">
                <a:solidFill>
                  <a:schemeClr val="dk1"/>
                </a:solidFill>
                <a:ea typeface="Public Sans"/>
                <a:cs typeface="Public Sans"/>
                <a:sym typeface="Public Sans"/>
              </a:rPr>
              <a:t>is gelicentieerd </a:t>
            </a:r>
            <a:r>
              <a:rPr lang="en-US" dirty="0">
                <a:solidFill>
                  <a:schemeClr val="dk1"/>
                </a:solidFill>
                <a:ea typeface="Public Sans"/>
                <a:cs typeface="Public Sans"/>
                <a:sym typeface="Public Sans"/>
                <a:hlinkClick r:id="rId5"/>
              </a:rPr>
              <a:t>onder CC BY-NC-ND 2.0.</a:t>
            </a:r>
            <a:endParaRPr lang="en-US" dirty="0">
              <a:solidFill>
                <a:schemeClr val="dk1"/>
              </a:solidFill>
              <a:ea typeface="Public Sans"/>
              <a:cs typeface="Public Sans"/>
              <a:sym typeface="Public Sans"/>
            </a:endParaRPr>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Afbeelding bij de inleidingstekst: </a:t>
            </a:r>
            <a:r>
              <a:rPr lang="en-US" i="1" dirty="0">
                <a:solidFill>
                  <a:schemeClr val="dk1"/>
                </a:solidFill>
                <a:ea typeface="Public Sans"/>
                <a:cs typeface="Public Sans"/>
                <a:sym typeface="Public Sans"/>
                <a:hlinkClick r:id="rId6"/>
              </a:rPr>
              <a:t>home </a:t>
            </a:r>
            <a:r>
              <a:rPr lang="en-US" dirty="0">
                <a:solidFill>
                  <a:schemeClr val="dk1"/>
                </a:solidFill>
                <a:ea typeface="Public Sans"/>
                <a:cs typeface="Public Sans"/>
                <a:sym typeface="Public Sans"/>
              </a:rPr>
              <a:t>door Loraine en Mark is gelicentieerd </a:t>
            </a:r>
            <a:r>
              <a:rPr lang="en-US" dirty="0">
                <a:solidFill>
                  <a:schemeClr val="dk1"/>
                </a:solidFill>
                <a:ea typeface="Public Sans"/>
                <a:cs typeface="Public Sans"/>
                <a:sym typeface="Public Sans"/>
                <a:hlinkClick r:id="rId7"/>
              </a:rPr>
              <a:t>onder CC BY-SA 2.0</a:t>
            </a:r>
            <a:r>
              <a:rPr lang="en-US" dirty="0">
                <a:solidFill>
                  <a:schemeClr val="dk1"/>
                </a:solidFill>
                <a:ea typeface="Public Sans"/>
                <a:cs typeface="Public Sans"/>
                <a:sym typeface="Public Sans"/>
              </a:rPr>
              <a:t>.</a:t>
            </a:r>
            <a:endParaRPr lang="en-US" sz="1200" b="0" i="0" u="sng" strike="noStrike" cap="none" dirty="0">
              <a:solidFill>
                <a:srgbClr val="000000"/>
              </a:solidFill>
              <a:ea typeface="Public Sans"/>
              <a:cs typeface="Public Sans"/>
            </a:endParaRPr>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Begrijp uw eigen energieverbruik: </a:t>
            </a:r>
            <a:r>
              <a:rPr lang="en-GB" b="0" i="0" dirty="0" err="1">
                <a:solidFill>
                  <a:srgbClr val="242424"/>
                </a:solidFill>
                <a:effectLst/>
                <a:hlinkClick r:id="rId8"/>
              </a:rPr>
              <a:t>Vorarlberger </a:t>
            </a:r>
            <a:r>
              <a:rPr lang="en-GB" b="0" i="0" dirty="0">
                <a:solidFill>
                  <a:srgbClr val="242424"/>
                </a:solidFill>
                <a:effectLst/>
                <a:hlinkClick r:id="rId8"/>
              </a:rPr>
              <a:t>Kraftwerke-Energy meter (electro)-smart meter-02ASD </a:t>
            </a:r>
            <a:r>
              <a:rPr lang="en-GB" b="0" i="0" dirty="0">
                <a:solidFill>
                  <a:srgbClr val="242424"/>
                </a:solidFill>
                <a:effectLst/>
              </a:rPr>
              <a:t>door </a:t>
            </a:r>
            <a:r>
              <a:rPr lang="en-GB" b="0" i="0" dirty="0" err="1">
                <a:solidFill>
                  <a:srgbClr val="242424"/>
                </a:solidFill>
                <a:effectLst/>
              </a:rPr>
              <a:t>Asurnipal </a:t>
            </a:r>
            <a:r>
              <a:rPr lang="en-GB" b="0" i="0" dirty="0">
                <a:solidFill>
                  <a:srgbClr val="242424"/>
                </a:solidFill>
                <a:effectLst/>
              </a:rPr>
              <a:t>is gelicentieerd </a:t>
            </a:r>
            <a:r>
              <a:rPr lang="en-GB" b="0" i="0" dirty="0">
                <a:solidFill>
                  <a:srgbClr val="242424"/>
                </a:solidFill>
                <a:effectLst/>
                <a:hlinkClick r:id="rId3"/>
              </a:rPr>
              <a:t>onder CC BY-SA 4.0</a:t>
            </a:r>
            <a:r>
              <a:rPr lang="en-GB" b="0" i="0" dirty="0">
                <a:solidFill>
                  <a:srgbClr val="242424"/>
                </a:solidFill>
                <a:effectLst/>
              </a:rPr>
              <a:t>.</a:t>
            </a:r>
          </a:p>
          <a:p>
            <a:pPr marL="285750" indent="-285750" latinLnBrk="0">
              <a:buFont typeface="Arial" panose="020B0604020202020204" pitchFamily="34" charset="0"/>
              <a:buChar char="•"/>
            </a:pPr>
            <a:r>
              <a:rPr lang="en-GB" dirty="0">
                <a:solidFill>
                  <a:srgbClr val="242424"/>
                </a:solidFill>
              </a:rPr>
              <a:t>Kies een energiecontract: </a:t>
            </a:r>
            <a:r>
              <a:rPr lang="en-GB" sz="1200" dirty="0">
                <a:solidFill>
                  <a:srgbClr val="242424"/>
                </a:solidFill>
                <a:ea typeface="Public Sans"/>
                <a:cs typeface="Public Sans"/>
                <a:sym typeface="Public Sans"/>
                <a:hlinkClick r:id="rId9"/>
              </a:rPr>
              <a:t>elektriciteitsrekeningen met gloeilamp en rekenmachine </a:t>
            </a:r>
            <a:r>
              <a:rPr lang="en-GB" sz="1200" dirty="0">
                <a:solidFill>
                  <a:srgbClr val="242424"/>
                </a:solidFill>
                <a:ea typeface="Public Sans"/>
                <a:cs typeface="Public Sans"/>
                <a:sym typeface="Public Sans"/>
              </a:rPr>
              <a:t>door Uswitch.com Images is </a:t>
            </a:r>
            <a:r>
              <a:rPr lang="en-GB" dirty="0">
                <a:solidFill>
                  <a:srgbClr val="242424"/>
                </a:solidFill>
              </a:rPr>
              <a:t>gelicentieerd </a:t>
            </a:r>
            <a:r>
              <a:rPr lang="en-GB" noProof="0" dirty="0">
                <a:solidFill>
                  <a:schemeClr val="dk1"/>
                </a:solidFill>
                <a:ea typeface="Public Sans"/>
                <a:cs typeface="Public Sans"/>
                <a:sym typeface="Public Sans"/>
                <a:hlinkClick r:id="rId10"/>
              </a:rPr>
              <a:t>onder CC BY 2.0</a:t>
            </a:r>
            <a:r>
              <a:rPr lang="en-GB" dirty="0">
                <a:solidFill>
                  <a:srgbClr val="242424"/>
                </a:solidFill>
              </a:rPr>
              <a:t>. Deze afbeelding is bijgesneden.</a:t>
            </a:r>
          </a:p>
          <a:p>
            <a:pPr marL="285750" indent="-285750" latinLnBrk="0">
              <a:buFont typeface="Arial" panose="020B0604020202020204" pitchFamily="34" charset="0"/>
              <a:buChar char="•"/>
            </a:pPr>
            <a:r>
              <a:rPr lang="en-GB" dirty="0">
                <a:solidFill>
                  <a:srgbClr val="242424"/>
                </a:solidFill>
              </a:rPr>
              <a:t>Verhoog de efficiëntie: investeren in witgoed: </a:t>
            </a:r>
            <a:r>
              <a:rPr lang="en-GB" dirty="0">
                <a:solidFill>
                  <a:srgbClr val="242424"/>
                </a:solidFill>
                <a:hlinkClick r:id="rId11"/>
              </a:rPr>
              <a:t>Samsung </a:t>
            </a:r>
            <a:r>
              <a:rPr lang="en-GB" dirty="0">
                <a:solidFill>
                  <a:srgbClr val="242424"/>
                </a:solidFill>
              </a:rPr>
              <a:t>door </a:t>
            </a:r>
            <a:r>
              <a:rPr lang="en-GB" dirty="0" err="1">
                <a:solidFill>
                  <a:srgbClr val="242424"/>
                </a:solidFill>
              </a:rPr>
              <a:t>CODE_n </a:t>
            </a:r>
            <a:r>
              <a:rPr lang="en-GB" dirty="0">
                <a:solidFill>
                  <a:srgbClr val="242424"/>
                </a:solidFill>
              </a:rPr>
              <a:t>is gelicentieerd </a:t>
            </a:r>
            <a:r>
              <a:rPr lang="en-GB" dirty="0">
                <a:solidFill>
                  <a:srgbClr val="242424"/>
                </a:solidFill>
                <a:hlinkClick r:id="rId10"/>
              </a:rPr>
              <a:t>onder CC BY 2.0</a:t>
            </a:r>
            <a:r>
              <a:rPr lang="en-GB" dirty="0">
                <a:solidFill>
                  <a:srgbClr val="242424"/>
                </a:solidFill>
              </a:rPr>
              <a:t>. </a:t>
            </a:r>
          </a:p>
          <a:p>
            <a:pPr marL="285750" indent="-285750" latinLnBrk="0">
              <a:buFont typeface="Arial" panose="020B0604020202020204" pitchFamily="34" charset="0"/>
              <a:buChar char="•"/>
            </a:pPr>
            <a:r>
              <a:rPr lang="en-GB" dirty="0">
                <a:solidFill>
                  <a:srgbClr val="242424"/>
                </a:solidFill>
              </a:rPr>
              <a:t>Haal de stekker van niet-gebruikte elektronische apparaten uit het stopcontact: </a:t>
            </a:r>
            <a:r>
              <a:rPr lang="en-GB" dirty="0">
                <a:solidFill>
                  <a:srgbClr val="242424"/>
                </a:solidFill>
                <a:hlinkClick r:id="rId12"/>
              </a:rPr>
              <a:t>Waterkoker </a:t>
            </a:r>
            <a:r>
              <a:rPr lang="en-GB" dirty="0">
                <a:solidFill>
                  <a:srgbClr val="242424"/>
                </a:solidFill>
              </a:rPr>
              <a:t>door Denis Sylvester Hurd is </a:t>
            </a:r>
            <a:r>
              <a:rPr lang="en-GB" dirty="0">
                <a:solidFill>
                  <a:srgbClr val="242424"/>
                </a:solidFill>
                <a:hlinkClick r:id="rId13"/>
              </a:rPr>
              <a:t>CC0 1.0</a:t>
            </a:r>
            <a:r>
              <a:rPr lang="en-GB" dirty="0">
                <a:solidFill>
                  <a:srgbClr val="242424"/>
                </a:solidFill>
              </a:rPr>
              <a:t>.</a:t>
            </a:r>
          </a:p>
          <a:p>
            <a:pPr marL="285750" indent="-285750" latinLnBrk="0">
              <a:buFont typeface="Arial" panose="020B0604020202020204" pitchFamily="34" charset="0"/>
              <a:buChar char="•"/>
            </a:pPr>
            <a:r>
              <a:rPr lang="en-GB" dirty="0">
                <a:solidFill>
                  <a:srgbClr val="242424"/>
                </a:solidFill>
              </a:rPr>
              <a:t>Implementeer een smart home: </a:t>
            </a:r>
            <a:r>
              <a:rPr lang="en-GB" noProof="0" dirty="0">
                <a:solidFill>
                  <a:schemeClr val="dk1"/>
                </a:solidFill>
                <a:ea typeface="Public Sans"/>
                <a:cs typeface="Public Sans"/>
                <a:sym typeface="Public Sans"/>
                <a:hlinkClick r:id="rId14"/>
              </a:rPr>
              <a:t>UMAX U-Smart </a:t>
            </a:r>
            <a:r>
              <a:rPr lang="en-GB" noProof="0" dirty="0" err="1">
                <a:solidFill>
                  <a:schemeClr val="dk1"/>
                </a:solidFill>
                <a:ea typeface="Public Sans"/>
                <a:cs typeface="Public Sans"/>
                <a:sym typeface="Public Sans"/>
                <a:hlinkClick r:id="rId14"/>
              </a:rPr>
              <a:t>Wifi</a:t>
            </a:r>
            <a:r>
              <a:rPr lang="en-GB" noProof="0" dirty="0">
                <a:solidFill>
                  <a:schemeClr val="dk1"/>
                </a:solidFill>
                <a:ea typeface="Public Sans"/>
                <a:cs typeface="Public Sans"/>
                <a:sym typeface="Public Sans"/>
                <a:hlinkClick r:id="rId14"/>
              </a:rPr>
              <a:t>-lamp </a:t>
            </a:r>
            <a:r>
              <a:rPr lang="en-GB" noProof="0" dirty="0">
                <a:solidFill>
                  <a:schemeClr val="dk1"/>
                </a:solidFill>
                <a:ea typeface="Public Sans"/>
                <a:cs typeface="Public Sans"/>
                <a:sym typeface="Public Sans"/>
              </a:rPr>
              <a:t>door Jirka Matousek is gelicentieerd onder </a:t>
            </a:r>
            <a:r>
              <a:rPr lang="en-GB" noProof="0" dirty="0">
                <a:solidFill>
                  <a:schemeClr val="dk1"/>
                </a:solidFill>
                <a:ea typeface="Public Sans"/>
                <a:cs typeface="Public Sans"/>
                <a:sym typeface="Public Sans"/>
                <a:hlinkClick r:id="rId10"/>
              </a:rPr>
              <a:t>CC BY 2.0</a:t>
            </a:r>
            <a:r>
              <a:rPr lang="en-GB" noProof="0" dirty="0">
                <a:solidFill>
                  <a:schemeClr val="dk1"/>
                </a:solidFill>
                <a:ea typeface="Public Sans"/>
                <a:cs typeface="Public Sans"/>
                <a:sym typeface="Public Sans"/>
              </a:rPr>
              <a:t>.</a:t>
            </a:r>
          </a:p>
          <a:p>
            <a:pPr marL="285750" indent="-285750" latinLnBrk="0">
              <a:buFont typeface="Arial" panose="020B0604020202020204" pitchFamily="34" charset="0"/>
              <a:buChar char="•"/>
            </a:pPr>
            <a:r>
              <a:rPr lang="en-GB" dirty="0">
                <a:solidFill>
                  <a:schemeClr val="dk1"/>
                </a:solidFill>
                <a:sym typeface="Public Sans"/>
              </a:rPr>
              <a:t>Ontdooi uw vriezer regelmatig: </a:t>
            </a:r>
            <a:r>
              <a:rPr lang="en-GB" dirty="0">
                <a:solidFill>
                  <a:schemeClr val="dk1"/>
                </a:solidFill>
                <a:sym typeface="Public Sans"/>
                <a:hlinkClick r:id="rId15"/>
              </a:rPr>
              <a:t>Freezer stalactites </a:t>
            </a:r>
            <a:r>
              <a:rPr lang="en-GB" dirty="0">
                <a:solidFill>
                  <a:schemeClr val="dk1"/>
                </a:solidFill>
                <a:sym typeface="Public Sans"/>
              </a:rPr>
              <a:t>door Anders Sandberg is </a:t>
            </a:r>
            <a:r>
              <a:rPr lang="en-GB" dirty="0">
                <a:solidFill>
                  <a:srgbClr val="242424"/>
                </a:solidFill>
              </a:rPr>
              <a:t>gelicentieerd </a:t>
            </a:r>
            <a:r>
              <a:rPr lang="en-GB" dirty="0">
                <a:solidFill>
                  <a:srgbClr val="242424"/>
                </a:solidFill>
                <a:hlinkClick r:id="rId10"/>
              </a:rPr>
              <a:t>onder CC BY 2.0</a:t>
            </a:r>
            <a:r>
              <a:rPr lang="en-GB" dirty="0">
                <a:solidFill>
                  <a:srgbClr val="242424"/>
                </a:solidFill>
              </a:rPr>
              <a:t>. </a:t>
            </a:r>
          </a:p>
          <a:p>
            <a:pPr marL="285750" indent="-285750" latinLnBrk="0">
              <a:buFont typeface="Arial" panose="020B0604020202020204" pitchFamily="34" charset="0"/>
              <a:buChar char="•"/>
            </a:pPr>
            <a:endParaRPr lang="en-GB" noProof="0" dirty="0">
              <a:solidFill>
                <a:schemeClr val="dk1"/>
              </a:solidFill>
              <a:ea typeface="Public Sans"/>
              <a:cs typeface="Public Sans"/>
              <a:sym typeface="Public Sans"/>
            </a:endParaRPr>
          </a:p>
          <a:p>
            <a:endParaRPr lang="en-BE"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26</a:t>
            </a:fld>
            <a:endParaRPr lang="ko-KR" altLang="en-US"/>
          </a:p>
        </p:txBody>
      </p:sp>
    </p:spTree>
    <p:extLst>
      <p:ext uri="{BB962C8B-B14F-4D97-AF65-F5344CB8AC3E}">
        <p14:creationId xmlns:p14="http://schemas.microsoft.com/office/powerpoint/2010/main" val="33041359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12C076-5568-11C7-637A-4FC27F0AB2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6378696-0E21-77A1-9189-23747D4FCA80}"/>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C5BF1581-5471-3531-8D5E-1126FB2C687C}"/>
              </a:ext>
            </a:extLst>
          </p:cNvPr>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kern="1200" dirty="0">
                <a:solidFill>
                  <a:schemeClr val="bg1"/>
                </a:solidFill>
                <a:latin typeface="+mn-lt"/>
                <a:ea typeface="+mn-ea"/>
                <a:cs typeface="Arial" panose="020B0604020202020204" pitchFamily="34" charset="0"/>
              </a:rPr>
              <a:t>Dankwoord</a:t>
            </a:r>
          </a:p>
          <a:p>
            <a:pPr marL="285750" indent="-285750" latinLnBrk="0">
              <a:buFont typeface="Arial" panose="020B0604020202020204" pitchFamily="34" charset="0"/>
              <a:buChar char="•"/>
            </a:pPr>
            <a:r>
              <a:rPr lang="en-GB" dirty="0">
                <a:solidFill>
                  <a:srgbClr val="242424"/>
                </a:solidFill>
              </a:rPr>
              <a:t>Gebruik slimme thermostaten: energiebesparend gedrag stimuleren: </a:t>
            </a:r>
            <a:r>
              <a:rPr lang="en-GB" dirty="0">
                <a:solidFill>
                  <a:srgbClr val="242424"/>
                </a:solidFill>
                <a:hlinkClick r:id="rId3"/>
              </a:rPr>
              <a:t>thermostaat afstellen </a:t>
            </a:r>
            <a:r>
              <a:rPr lang="en-GB" dirty="0">
                <a:solidFill>
                  <a:srgbClr val="242424"/>
                </a:solidFill>
              </a:rPr>
              <a:t>door CORGI </a:t>
            </a:r>
            <a:r>
              <a:rPr lang="en-GB" dirty="0" err="1">
                <a:solidFill>
                  <a:srgbClr val="242424"/>
                </a:solidFill>
              </a:rPr>
              <a:t>HomePlan </a:t>
            </a:r>
            <a:r>
              <a:rPr lang="en-GB" dirty="0">
                <a:solidFill>
                  <a:srgbClr val="242424"/>
                </a:solidFill>
              </a:rPr>
              <a:t>is gelicentieerd </a:t>
            </a:r>
            <a:r>
              <a:rPr lang="en-GB" noProof="0" dirty="0">
                <a:solidFill>
                  <a:schemeClr val="dk1"/>
                </a:solidFill>
                <a:ea typeface="Public Sans"/>
                <a:cs typeface="Public Sans"/>
                <a:sym typeface="Public Sans"/>
                <a:hlinkClick r:id="rId4"/>
              </a:rPr>
              <a:t>onder CC BY 2.0</a:t>
            </a:r>
            <a:r>
              <a:rPr lang="en-GB" noProof="0" dirty="0">
                <a:solidFill>
                  <a:schemeClr val="dk1"/>
                </a:solidFill>
                <a:ea typeface="Public Sans"/>
                <a:cs typeface="Public Sans"/>
                <a:sym typeface="Public Sans"/>
              </a:rPr>
              <a:t>.</a:t>
            </a:r>
          </a:p>
          <a:p>
            <a:pPr marL="285750" indent="-285750" latinLnBrk="0">
              <a:buFont typeface="Arial" panose="020B0604020202020204" pitchFamily="34" charset="0"/>
              <a:buChar char="•"/>
            </a:pPr>
            <a:r>
              <a:rPr lang="en-GB" dirty="0">
                <a:solidFill>
                  <a:schemeClr val="dk1"/>
                </a:solidFill>
                <a:sym typeface="Public Sans"/>
              </a:rPr>
              <a:t>Gebruik stekkerblokken: </a:t>
            </a:r>
            <a:r>
              <a:rPr lang="en-GB" dirty="0">
                <a:solidFill>
                  <a:schemeClr val="dk1"/>
                </a:solidFill>
                <a:sym typeface="Public Sans"/>
                <a:hlinkClick r:id="rId5"/>
              </a:rPr>
              <a:t>Stekkerblokken met verlengsnoer.jpg </a:t>
            </a:r>
            <a:r>
              <a:rPr lang="en-GB" dirty="0">
                <a:solidFill>
                  <a:schemeClr val="dk1"/>
                </a:solidFill>
                <a:sym typeface="Public Sans"/>
              </a:rPr>
              <a:t>door Dmitry Makeev is gelicentieerd onder </a:t>
            </a:r>
            <a:r>
              <a:rPr lang="en-GB" dirty="0">
                <a:solidFill>
                  <a:schemeClr val="dk1"/>
                </a:solidFill>
                <a:sym typeface="Public Sans"/>
                <a:hlinkClick r:id="rId6"/>
              </a:rPr>
              <a:t>CC BY-SA 4.0</a:t>
            </a:r>
            <a:r>
              <a:rPr lang="en-GB" dirty="0">
                <a:solidFill>
                  <a:schemeClr val="dk1"/>
                </a:solidFill>
                <a:sym typeface="Public Sans"/>
              </a:rPr>
              <a:t>.</a:t>
            </a:r>
            <a:endParaRPr lang="en-GB" dirty="0">
              <a:solidFill>
                <a:srgbClr val="242424"/>
              </a:solidFill>
            </a:endParaRPr>
          </a:p>
          <a:p>
            <a:pPr marL="285750" indent="-285750" latinLnBrk="0">
              <a:buFont typeface="Arial" panose="020B0604020202020204" pitchFamily="34" charset="0"/>
              <a:buChar char="•"/>
            </a:pPr>
            <a:r>
              <a:rPr lang="en-GB" dirty="0">
                <a:solidFill>
                  <a:srgbClr val="242424"/>
                </a:solidFill>
              </a:rPr>
              <a:t>Werk samen: De rol van energiegemeenschappen: </a:t>
            </a:r>
            <a:r>
              <a:rPr lang="en-GB" dirty="0">
                <a:solidFill>
                  <a:schemeClr val="dk1"/>
                </a:solidFill>
                <a:ea typeface="Public Sans"/>
                <a:cs typeface="Public Sans"/>
                <a:sym typeface="Public Sans"/>
                <a:hlinkClick r:id="rId7"/>
              </a:rPr>
              <a:t>Schone energie op het werk voor </a:t>
            </a:r>
            <a:r>
              <a:rPr lang="en-GB" dirty="0" err="1">
                <a:solidFill>
                  <a:schemeClr val="dk1"/>
                </a:solidFill>
                <a:ea typeface="Public Sans"/>
                <a:cs typeface="Public Sans"/>
                <a:sym typeface="Public Sans"/>
                <a:hlinkClick r:id="rId7"/>
              </a:rPr>
              <a:t>Earth Day</a:t>
            </a:r>
            <a:r>
              <a:rPr lang="en-GB" dirty="0">
                <a:solidFill>
                  <a:schemeClr val="dk1"/>
                </a:solidFill>
                <a:ea typeface="Public Sans"/>
                <a:cs typeface="Public Sans"/>
                <a:sym typeface="Public Sans"/>
                <a:hlinkClick r:id="rId7"/>
              </a:rPr>
              <a:t>! </a:t>
            </a:r>
            <a:r>
              <a:rPr lang="en-GB" dirty="0">
                <a:solidFill>
                  <a:schemeClr val="dk1"/>
                </a:solidFill>
                <a:ea typeface="Public Sans"/>
                <a:cs typeface="Public Sans"/>
                <a:sym typeface="Public Sans"/>
              </a:rPr>
              <a:t>door </a:t>
            </a:r>
            <a:r>
              <a:rPr lang="en-GB" dirty="0" err="1">
                <a:solidFill>
                  <a:schemeClr val="dk1"/>
                </a:solidFill>
                <a:ea typeface="Public Sans"/>
                <a:cs typeface="Public Sans"/>
                <a:sym typeface="Public Sans"/>
              </a:rPr>
              <a:t>naturalflow </a:t>
            </a:r>
            <a:r>
              <a:rPr lang="en-GB" dirty="0">
                <a:solidFill>
                  <a:schemeClr val="dk1"/>
                </a:solidFill>
                <a:ea typeface="Public Sans"/>
                <a:cs typeface="Public Sans"/>
                <a:sym typeface="Public Sans"/>
              </a:rPr>
              <a:t>is gelicentieerd </a:t>
            </a:r>
            <a:r>
              <a:rPr lang="en-US" dirty="0">
                <a:solidFill>
                  <a:schemeClr val="dk1"/>
                </a:solidFill>
                <a:ea typeface="Public Sans"/>
                <a:cs typeface="Public Sans"/>
                <a:sym typeface="Public Sans"/>
                <a:hlinkClick r:id="rId8"/>
              </a:rPr>
              <a:t>onder CC BY-SA 2.0</a:t>
            </a:r>
            <a:r>
              <a:rPr lang="en-US" dirty="0">
                <a:solidFill>
                  <a:schemeClr val="dk1"/>
                </a:solidFill>
                <a:ea typeface="Public Sans"/>
                <a:cs typeface="Public Sans"/>
                <a:sym typeface="Public Sans"/>
              </a:rPr>
              <a:t>.</a:t>
            </a:r>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Ontdek waar u ondersteuning kunt krijgen: </a:t>
            </a:r>
            <a:r>
              <a:rPr lang="en-US" dirty="0" err="1">
                <a:solidFill>
                  <a:schemeClr val="dk1"/>
                </a:solidFill>
                <a:ea typeface="Public Sans"/>
                <a:cs typeface="Public Sans"/>
                <a:sym typeface="Public Sans"/>
                <a:hlinkClick r:id="rId9"/>
              </a:rPr>
              <a:t>Mecktilda </a:t>
            </a:r>
            <a:r>
              <a:rPr lang="en-US" dirty="0">
                <a:solidFill>
                  <a:schemeClr val="dk1"/>
                </a:solidFill>
                <a:ea typeface="Public Sans"/>
                <a:cs typeface="Public Sans"/>
                <a:sym typeface="Public Sans"/>
                <a:hlinkClick r:id="rId9"/>
              </a:rPr>
              <a:t>en Stefano - verkoopagenten voor Global Cycle Solutions zonne-energiesystemen </a:t>
            </a:r>
            <a:r>
              <a:rPr lang="en-US" dirty="0">
                <a:solidFill>
                  <a:schemeClr val="dk1"/>
                </a:solidFill>
                <a:ea typeface="Public Sans"/>
                <a:cs typeface="Public Sans"/>
                <a:sym typeface="Public Sans"/>
              </a:rPr>
              <a:t>door DIFD – Brits ministerie voor Internationale Ontwikkeling is </a:t>
            </a:r>
            <a:r>
              <a:rPr lang="en-GB" dirty="0">
                <a:solidFill>
                  <a:srgbClr val="242424"/>
                </a:solidFill>
              </a:rPr>
              <a:t>gelicentieerd </a:t>
            </a:r>
            <a:r>
              <a:rPr lang="en-GB" noProof="0" dirty="0">
                <a:solidFill>
                  <a:schemeClr val="dk1"/>
                </a:solidFill>
                <a:ea typeface="Public Sans"/>
                <a:cs typeface="Public Sans"/>
                <a:sym typeface="Public Sans"/>
                <a:hlinkClick r:id="rId4"/>
              </a:rPr>
              <a:t>onder CC BY 2.0</a:t>
            </a:r>
            <a:r>
              <a:rPr lang="en-GB" noProof="0" dirty="0">
                <a:solidFill>
                  <a:schemeClr val="dk1"/>
                </a:solidFill>
                <a:ea typeface="Public Sans"/>
                <a:cs typeface="Public Sans"/>
                <a:sym typeface="Public Sans"/>
              </a:rPr>
              <a:t>. Deze afbeelding is bijgesneden.</a:t>
            </a:r>
            <a:endParaRPr lang="en-US" dirty="0">
              <a:solidFill>
                <a:schemeClr val="dk1"/>
              </a:solidFill>
              <a:ea typeface="Public Sans"/>
              <a:cs typeface="Public Sans"/>
              <a:sym typeface="Public Sans"/>
            </a:endParaRPr>
          </a:p>
          <a:p>
            <a:endParaRPr lang="en-BE" dirty="0"/>
          </a:p>
        </p:txBody>
      </p:sp>
      <p:sp>
        <p:nvSpPr>
          <p:cNvPr id="4" name="Slide Number Placeholder 3">
            <a:extLst>
              <a:ext uri="{FF2B5EF4-FFF2-40B4-BE49-F238E27FC236}">
                <a16:creationId xmlns:a16="http://schemas.microsoft.com/office/drawing/2014/main" id="{B40D3E98-DD98-53AF-BD13-DD97A5DDEBA3}"/>
              </a:ext>
            </a:extLst>
          </p:cNvPr>
          <p:cNvSpPr>
            <a:spLocks noGrp="1"/>
          </p:cNvSpPr>
          <p:nvPr>
            <p:ph type="sldNum" sz="quarter" idx="5"/>
          </p:nvPr>
        </p:nvSpPr>
        <p:spPr/>
        <p:txBody>
          <a:bodyPr/>
          <a:lstStyle/>
          <a:p>
            <a:fld id="{F08FC7D2-309F-4B1D-AF63-DB3D4B544859}" type="slidenum">
              <a:rPr lang="ko-KR" altLang="en-US" smtClean="0"/>
              <a:t>27</a:t>
            </a:fld>
            <a:endParaRPr lang="ko-KR" altLang="en-US"/>
          </a:p>
        </p:txBody>
      </p:sp>
    </p:spTree>
    <p:extLst>
      <p:ext uri="{BB962C8B-B14F-4D97-AF65-F5344CB8AC3E}">
        <p14:creationId xmlns:p14="http://schemas.microsoft.com/office/powerpoint/2010/main" val="24128444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b="0" dirty="0">
                <a:solidFill>
                  <a:schemeClr val="bg1"/>
                </a:solidFill>
              </a:rPr>
              <a:t>Bedankt!</a:t>
            </a: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28</a:t>
            </a:fld>
            <a:endParaRPr lang="ko-KR" altLang="en-US"/>
          </a:p>
        </p:txBody>
      </p:sp>
    </p:spTree>
    <p:extLst>
      <p:ext uri="{BB962C8B-B14F-4D97-AF65-F5344CB8AC3E}">
        <p14:creationId xmlns:p14="http://schemas.microsoft.com/office/powerpoint/2010/main" val="189677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atinLnBrk="0"/>
            <a:r>
              <a:rPr lang="en-GB" sz="1200" dirty="0">
                <a:solidFill>
                  <a:srgbClr val="2B2C30"/>
                </a:solidFill>
                <a:ea typeface="Public Sans"/>
                <a:cs typeface="Public Sans"/>
                <a:sym typeface="Public Sans"/>
              </a:rPr>
              <a:t>Onze verkenning van elke stap begint met een reflectieve vraag. Neem even de tijd om over elke vraag na te denken, voordat u naar de volgende dia gaat.</a:t>
            </a:r>
          </a:p>
          <a:p>
            <a:pPr latinLnBrk="0"/>
            <a:endParaRPr lang="en-GB" sz="1200" noProof="0" dirty="0">
              <a:solidFill>
                <a:srgbClr val="2B2C30"/>
              </a:solidFill>
              <a:sym typeface="Public Sans"/>
            </a:endParaRPr>
          </a:p>
          <a:p>
            <a:pPr latinLnBrk="0"/>
            <a:r>
              <a:rPr lang="en-GB" sz="1200" dirty="0">
                <a:solidFill>
                  <a:srgbClr val="2B2C30"/>
                </a:solidFill>
                <a:sym typeface="Public Sans"/>
              </a:rPr>
              <a:t>U kunt elke stap achtereenvolgens doorlopen. U kunt ook via het menu een bepaalde stap selecteren die u eerst wilt verkennen. </a:t>
            </a:r>
            <a:endParaRPr lang="en-GB" sz="1200" noProof="0" dirty="0"/>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3</a:t>
            </a:fld>
            <a:endParaRPr lang="ko-KR" altLang="en-US"/>
          </a:p>
        </p:txBody>
      </p:sp>
    </p:spTree>
    <p:extLst>
      <p:ext uri="{BB962C8B-B14F-4D97-AF65-F5344CB8AC3E}">
        <p14:creationId xmlns:p14="http://schemas.microsoft.com/office/powerpoint/2010/main" val="18114739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Public Sans"/>
                <a:cs typeface="Public Sans"/>
                <a:sym typeface="Public Sans"/>
              </a:rPr>
              <a:t>10 eenvoudige stappen die u vandaag nog kunt nemen </a:t>
            </a:r>
            <a:endParaRPr lang="en-US" sz="1050" kern="1200" dirty="0">
              <a:solidFill>
                <a:schemeClr val="bg1"/>
              </a:solidFill>
              <a:latin typeface="+mn-lt"/>
              <a:ea typeface="+mn-ea"/>
              <a:cs typeface="+mn-cs"/>
            </a:endParaRPr>
          </a:p>
          <a:p>
            <a:pPr marL="342900" indent="-342900" latinLnBrk="0">
              <a:buFont typeface="+mj-lt"/>
              <a:buAutoNum type="arabicPeriod"/>
            </a:pPr>
            <a:r>
              <a:rPr lang="en-GB" sz="1200" noProof="0" dirty="0">
                <a:ea typeface="Public Sans"/>
                <a:cs typeface="Public Sans"/>
                <a:sym typeface="Public Sans"/>
              </a:rPr>
              <a:t>Begrijp uw eigen energieverbruik.</a:t>
            </a:r>
          </a:p>
          <a:p>
            <a:pPr marL="342900" indent="-342900" latinLnBrk="0">
              <a:buFont typeface="+mj-lt"/>
              <a:buAutoNum type="arabicPeriod"/>
            </a:pPr>
            <a:r>
              <a:rPr lang="en-GB" sz="1200" dirty="0">
                <a:ea typeface="Public Sans"/>
                <a:cs typeface="Public Sans"/>
                <a:sym typeface="Public Sans"/>
              </a:rPr>
              <a:t>Kies een energiecontract.</a:t>
            </a:r>
          </a:p>
          <a:p>
            <a:pPr marL="342900" indent="-342900" latinLnBrk="0">
              <a:buFont typeface="+mj-lt"/>
              <a:buAutoNum type="arabicPeriod"/>
            </a:pPr>
            <a:r>
              <a:rPr lang="en-GB" sz="1200" noProof="0" dirty="0">
                <a:ea typeface="Public Sans"/>
                <a:cs typeface="Public Sans"/>
                <a:sym typeface="Public Sans"/>
              </a:rPr>
              <a:t>Verhoog de efficiëntie: investeer in witgoed.</a:t>
            </a:r>
          </a:p>
          <a:p>
            <a:pPr marL="342900" indent="-342900" latinLnBrk="0">
              <a:buFont typeface="+mj-lt"/>
              <a:buAutoNum type="arabicPeriod"/>
            </a:pPr>
            <a:r>
              <a:rPr lang="en-GB" sz="1200" dirty="0">
                <a:ea typeface="Public Sans"/>
                <a:cs typeface="Public Sans"/>
                <a:sym typeface="Public Sans"/>
              </a:rPr>
              <a:t>Ontdooi uw vriezer regelmatig.</a:t>
            </a:r>
          </a:p>
          <a:p>
            <a:pPr marL="342900" indent="-342900" latinLnBrk="0">
              <a:buFont typeface="+mj-lt"/>
              <a:buAutoNum type="arabicPeriod"/>
            </a:pPr>
            <a:r>
              <a:rPr lang="en-GB" sz="1200" dirty="0">
                <a:ea typeface="Public Sans"/>
                <a:cs typeface="Public Sans"/>
                <a:sym typeface="Public Sans"/>
              </a:rPr>
              <a:t>Haal de stekker van niet-gebruikte elektronische apparaten uit het stopcontact.</a:t>
            </a:r>
          </a:p>
          <a:p>
            <a:pPr marL="342900" indent="-342900" latinLnBrk="0">
              <a:buFont typeface="+mj-lt"/>
              <a:buAutoNum type="arabicPeriod"/>
            </a:pPr>
            <a:r>
              <a:rPr lang="en-GB" sz="1200" noProof="0" dirty="0">
                <a:ea typeface="Public Sans"/>
                <a:cs typeface="Public Sans"/>
                <a:sym typeface="Public Sans"/>
              </a:rPr>
              <a:t>Implementeer een slim huis.</a:t>
            </a:r>
          </a:p>
          <a:p>
            <a:pPr marL="342900" indent="-342900" latinLnBrk="0">
              <a:buFont typeface="+mj-lt"/>
              <a:buAutoNum type="arabicPeriod"/>
            </a:pPr>
            <a:r>
              <a:rPr lang="en-GB" sz="1200" noProof="0" dirty="0">
                <a:ea typeface="Public Sans"/>
                <a:cs typeface="Public Sans"/>
                <a:sym typeface="Public Sans"/>
              </a:rPr>
              <a:t>Gebruik slimme </a:t>
            </a:r>
            <a:r>
              <a:rPr lang="en-GB" sz="1200" dirty="0">
                <a:ea typeface="Public Sans"/>
                <a:cs typeface="Public Sans"/>
                <a:sym typeface="Public Sans"/>
              </a:rPr>
              <a:t>thermostaten.</a:t>
            </a:r>
          </a:p>
          <a:p>
            <a:pPr marL="342900" indent="-342900" latinLnBrk="0">
              <a:buFont typeface="+mj-lt"/>
              <a:buAutoNum type="arabicPeriod"/>
            </a:pPr>
            <a:r>
              <a:rPr lang="en-GB" sz="1200" noProof="0" dirty="0">
                <a:ea typeface="Public Sans"/>
                <a:cs typeface="Public Sans"/>
                <a:sym typeface="Public Sans"/>
              </a:rPr>
              <a:t>Gebruik </a:t>
            </a:r>
            <a:r>
              <a:rPr lang="en-GB" sz="1200" dirty="0">
                <a:ea typeface="Public Sans"/>
                <a:cs typeface="Public Sans"/>
                <a:sym typeface="Public Sans"/>
              </a:rPr>
              <a:t>stekkerdozen.</a:t>
            </a:r>
            <a:endParaRPr lang="en-GB" sz="1200" noProof="0" dirty="0">
              <a:ea typeface="Public Sans"/>
              <a:cs typeface="Public Sans"/>
              <a:sym typeface="Public Sans"/>
            </a:endParaRPr>
          </a:p>
          <a:p>
            <a:pPr marL="342900" indent="-342900" latinLnBrk="0">
              <a:buFont typeface="+mj-lt"/>
              <a:buAutoNum type="arabicPeriod"/>
            </a:pPr>
            <a:r>
              <a:rPr lang="en-GB" sz="1200" noProof="0" dirty="0">
                <a:ea typeface="Public Sans"/>
                <a:cs typeface="Public Sans"/>
                <a:sym typeface="Public Sans"/>
              </a:rPr>
              <a:t>Werk samen: de rol van energiegemeenschappen.</a:t>
            </a:r>
          </a:p>
          <a:p>
            <a:pPr marL="342900" indent="-342900" latinLnBrk="0">
              <a:buFont typeface="+mj-lt"/>
              <a:buAutoNum type="arabicPeriod"/>
            </a:pPr>
            <a:r>
              <a:rPr lang="en-GB" sz="1200" dirty="0">
                <a:ea typeface="Public Sans"/>
                <a:cs typeface="Public Sans"/>
                <a:sym typeface="Public Sans"/>
              </a:rPr>
              <a:t> Ontdek waar u ondersteuning kunt krijgen.</a:t>
            </a:r>
          </a:p>
          <a:p>
            <a:pPr marL="342900" indent="-342900" latinLnBrk="0">
              <a:buFont typeface="+mj-lt"/>
              <a:buAutoNum type="arabicPeriod"/>
            </a:pPr>
            <a:endParaRPr lang="en-GB" sz="1200" noProof="0" dirty="0">
              <a:ea typeface="Public Sans"/>
              <a:cs typeface="Public Sans"/>
              <a:sym typeface="Public Sans"/>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4</a:t>
            </a:fld>
            <a:endParaRPr lang="ko-KR" altLang="en-US"/>
          </a:p>
        </p:txBody>
      </p:sp>
    </p:spTree>
    <p:extLst>
      <p:ext uri="{BB962C8B-B14F-4D97-AF65-F5344CB8AC3E}">
        <p14:creationId xmlns:p14="http://schemas.microsoft.com/office/powerpoint/2010/main" val="11599698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Public Sans"/>
                <a:cs typeface="Public Sans"/>
                <a:sym typeface="Public Sans"/>
              </a:rPr>
              <a:t>1. Begrijp uw eigen energieverbruik</a:t>
            </a:r>
            <a:endParaRPr lang="en-US" sz="1050" kern="1200" dirty="0">
              <a:solidFill>
                <a:schemeClr val="bg1"/>
              </a:solidFill>
              <a:latin typeface="+mn-lt"/>
              <a:ea typeface="+mn-ea"/>
              <a:cs typeface="+mn-cs"/>
            </a:endParaRPr>
          </a:p>
          <a:p>
            <a:pPr algn="ctr" latinLnBrk="0"/>
            <a:r>
              <a:rPr lang="en-GB" sz="1200" i="1" noProof="0" dirty="0">
                <a:solidFill>
                  <a:schemeClr val="accent5"/>
                </a:solidFill>
              </a:rPr>
              <a:t>Hoe kan inzicht in uw energieverbruik u helpen energie te besparen en uw elektriciteitsrekening te verlagen?</a:t>
            </a:r>
          </a:p>
          <a:p>
            <a:pPr algn="ctr" latinLnBrk="0"/>
            <a:endParaRPr lang="en-GB" sz="1200" i="1" noProof="0" dirty="0">
              <a:solidFill>
                <a:schemeClr val="accent5"/>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5</a:t>
            </a:fld>
            <a:endParaRPr lang="ko-KR" altLang="en-US"/>
          </a:p>
        </p:txBody>
      </p:sp>
    </p:spTree>
    <p:extLst>
      <p:ext uri="{BB962C8B-B14F-4D97-AF65-F5344CB8AC3E}">
        <p14:creationId xmlns:p14="http://schemas.microsoft.com/office/powerpoint/2010/main" val="36238517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Public Sans"/>
                <a:cs typeface="Public Sans"/>
                <a:sym typeface="Public Sans"/>
              </a:rPr>
              <a:t>1. Inzicht in uw eigen energieverbruik</a:t>
            </a:r>
            <a:endParaRPr lang="en-US" sz="1050" kern="1200" dirty="0">
              <a:solidFill>
                <a:schemeClr val="bg1"/>
              </a:solidFill>
              <a:latin typeface="+mn-lt"/>
              <a:ea typeface="+mn-ea"/>
              <a:cs typeface="+mn-cs"/>
            </a:endParaRPr>
          </a:p>
          <a:p>
            <a:pPr marL="0" marR="0" lvl="0" indent="0" algn="l" defTabSz="914400" rtl="0" eaLnBrk="1" fontAlgn="auto" latinLnBrk="1" hangingPunct="1">
              <a:lnSpc>
                <a:spcPct val="100000"/>
              </a:lnSpc>
              <a:spcBef>
                <a:spcPts val="0"/>
              </a:spcBef>
              <a:spcAft>
                <a:spcPts val="0"/>
              </a:spcAft>
              <a:buClrTx/>
              <a:buSzTx/>
              <a:buFontTx/>
              <a:buNone/>
              <a:tabLst/>
              <a:defRPr/>
            </a:pPr>
            <a:endParaRPr lang="en-GB" dirty="0"/>
          </a:p>
          <a:p>
            <a:pPr marL="457200" indent="-457200" latinLnBrk="0">
              <a:buChar char="•"/>
            </a:pPr>
            <a:r>
              <a:rPr lang="en-GB" sz="1200" noProof="0" dirty="0">
                <a:solidFill>
                  <a:srgbClr val="2B2C30"/>
                </a:solidFill>
                <a:cs typeface="Segoe UI"/>
              </a:rPr>
              <a:t>Met een slimme meter kunnen u en uw energieleverancier uw energieverbruikspatronen in realtime volgen en analyseren. </a:t>
            </a:r>
          </a:p>
          <a:p>
            <a:pPr marL="457200" indent="-457200" latinLnBrk="0">
              <a:buFontTx/>
              <a:buChar char="•"/>
            </a:pPr>
            <a:r>
              <a:rPr lang="en-GB" sz="1200" dirty="0">
                <a:solidFill>
                  <a:srgbClr val="2B2C30"/>
                </a:solidFill>
                <a:cs typeface="Segoe UI"/>
              </a:rPr>
              <a:t>Controleer of u een slimme meter of een digitale (analoge) meter heeft.</a:t>
            </a:r>
          </a:p>
          <a:p>
            <a:pPr marL="457200" indent="-457200" latinLnBrk="0">
              <a:buFontTx/>
              <a:buChar char="•"/>
            </a:pPr>
            <a:r>
              <a:rPr lang="en-GB" sz="1200" noProof="0" dirty="0">
                <a:solidFill>
                  <a:srgbClr val="2B2C30"/>
                </a:solidFill>
                <a:cs typeface="Segoe UI"/>
              </a:rPr>
              <a:t>Als u een slimme meter heeft, kunt u uw energieverbruik op verschillende momenten van de dag controleren. Zo kunt u vaststellen op welke momenten van de dag u meer energie verbruikt. </a:t>
            </a:r>
          </a:p>
          <a:p>
            <a:pPr marL="457200" indent="-457200" latinLnBrk="0">
              <a:buChar char="•"/>
            </a:pPr>
            <a:r>
              <a:rPr lang="en-GB" sz="1200" dirty="0">
                <a:solidFill>
                  <a:srgbClr val="2B2C30"/>
                </a:solidFill>
                <a:cs typeface="Segoe UI"/>
              </a:rPr>
              <a:t>Zijn er momenten op de dag waarop u meer energie verbruikt? Zoek naar trends en mogelijkheden om </a:t>
            </a:r>
            <a:r>
              <a:rPr lang="en-GB" sz="1200" noProof="0" dirty="0">
                <a:solidFill>
                  <a:srgbClr val="2B2C30"/>
                </a:solidFill>
                <a:cs typeface="Segoe UI"/>
              </a:rPr>
              <a:t>uw verbruik te verminderen. Door bijvoorbeeld </a:t>
            </a:r>
            <a:r>
              <a:rPr lang="en-GB" sz="1200" noProof="0" dirty="0">
                <a:solidFill>
                  <a:srgbClr val="2B2C30"/>
                </a:solidFill>
                <a:cs typeface="Segoe UI"/>
                <a:hlinkClick r:id="rId3"/>
              </a:rPr>
              <a:t>apparaten die u niet gebruikt uit te schakelen in plaats van ze op stand-by te laten staan</a:t>
            </a:r>
            <a:r>
              <a:rPr lang="en-GB" sz="1200" noProof="0" dirty="0">
                <a:solidFill>
                  <a:srgbClr val="2B2C30"/>
                </a:solidFill>
                <a:cs typeface="Segoe UI"/>
              </a:rPr>
              <a:t>, vermindert u uw energieverbruik. </a:t>
            </a:r>
          </a:p>
          <a:p>
            <a:pPr marL="0" marR="0" lvl="0" indent="0" algn="l" defTabSz="914400" rtl="0" eaLnBrk="1" fontAlgn="auto" latinLnBrk="1"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1" hangingPunct="1">
              <a:lnSpc>
                <a:spcPct val="100000"/>
              </a:lnSpc>
              <a:spcBef>
                <a:spcPts val="0"/>
              </a:spcBef>
              <a:spcAft>
                <a:spcPts val="0"/>
              </a:spcAft>
              <a:buClrTx/>
              <a:buSzTx/>
              <a:buFontTx/>
              <a:buNone/>
              <a:tabLst/>
              <a:defRPr/>
            </a:pPr>
            <a:r>
              <a:rPr lang="en-GB" dirty="0"/>
              <a:t>https://www.smartenergygb.org/smart-living/smart-energy-tips/switching-appliances-off-stand-by </a:t>
            </a: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6</a:t>
            </a:fld>
            <a:endParaRPr lang="ko-KR" altLang="en-US"/>
          </a:p>
        </p:txBody>
      </p:sp>
    </p:spTree>
    <p:extLst>
      <p:ext uri="{BB962C8B-B14F-4D97-AF65-F5344CB8AC3E}">
        <p14:creationId xmlns:p14="http://schemas.microsoft.com/office/powerpoint/2010/main" val="2143472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Public Sans"/>
                <a:cs typeface="Public Sans"/>
                <a:sym typeface="Public Sans"/>
              </a:rPr>
              <a:t>2. Kies een energiecontract </a:t>
            </a:r>
            <a:endParaRPr lang="en-US" sz="1050" kern="1200" dirty="0">
              <a:solidFill>
                <a:schemeClr val="bg1"/>
              </a:solidFill>
              <a:latin typeface="+mn-lt"/>
              <a:ea typeface="+mn-ea"/>
              <a:cs typeface="+mn-cs"/>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GB" sz="1200" i="1" noProof="0" dirty="0">
                <a:solidFill>
                  <a:schemeClr val="accent2"/>
                </a:solidFill>
              </a:rPr>
              <a:t>Hoe kunt u met het overstappen naar een ander energiecontract geld besparen en uw energieverbruik optimaliseren?</a:t>
            </a: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7</a:t>
            </a:fld>
            <a:endParaRPr lang="ko-KR" altLang="en-US"/>
          </a:p>
        </p:txBody>
      </p:sp>
    </p:spTree>
    <p:extLst>
      <p:ext uri="{BB962C8B-B14F-4D97-AF65-F5344CB8AC3E}">
        <p14:creationId xmlns:p14="http://schemas.microsoft.com/office/powerpoint/2010/main" val="15749407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Public Sans"/>
                <a:cs typeface="Public Sans"/>
                <a:sym typeface="Public Sans"/>
              </a:rPr>
              <a:t>2. Kies een energiecontract </a:t>
            </a:r>
            <a:endParaRPr lang="en-US" sz="1050" kern="1200" dirty="0">
              <a:solidFill>
                <a:schemeClr val="bg1"/>
              </a:solidFill>
              <a:latin typeface="+mn-lt"/>
              <a:ea typeface="+mn-ea"/>
              <a:cs typeface="+mn-cs"/>
            </a:endParaRPr>
          </a:p>
          <a:p>
            <a:pPr marL="457200" indent="-457200" latinLnBrk="0">
              <a:buChar char="•"/>
            </a:pPr>
            <a:r>
              <a:rPr lang="en-US" sz="1200" dirty="0">
                <a:solidFill>
                  <a:srgbClr val="2B2C30"/>
                </a:solidFill>
              </a:rPr>
              <a:t>Onderzoek en vergelijk verschillende energiecontracten die flexibiliteit en dynamische prijzen bieden. Dynamische prijzen betekenen dat de prijs van uw energie fluctueert afhankelijk van de totale vraag. </a:t>
            </a:r>
          </a:p>
          <a:p>
            <a:pPr marL="457200" indent="-457200" latinLnBrk="0">
              <a:buChar char="•"/>
            </a:pPr>
            <a:r>
              <a:rPr lang="en-US" sz="1200" dirty="0">
                <a:solidFill>
                  <a:srgbClr val="2B2C30"/>
                </a:solidFill>
              </a:rPr>
              <a:t>Overweeg plannen waarmee u kunt profiteren van lagere tarieven tijdens daluren of die incentives bieden voor het verminderen van het verbruik tijdens piekuren. </a:t>
            </a:r>
            <a:endParaRPr lang="en-US" sz="1200" dirty="0"/>
          </a:p>
          <a:p>
            <a:pPr marL="457200" indent="-457200" latinLnBrk="0">
              <a:buChar char="•"/>
            </a:pPr>
            <a:r>
              <a:rPr lang="en-US" sz="1200" dirty="0">
                <a:solidFill>
                  <a:srgbClr val="2B2C30"/>
                </a:solidFill>
              </a:rPr>
              <a:t>Sommige contracttypes bieden mogelijk opties voor hernieuwbare energie of beloningen voor energiebesparend gedrag.</a:t>
            </a:r>
            <a:endParaRPr lang="en-US" sz="1200" dirty="0"/>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8</a:t>
            </a:fld>
            <a:endParaRPr lang="ko-KR" altLang="en-US"/>
          </a:p>
        </p:txBody>
      </p:sp>
    </p:spTree>
    <p:extLst>
      <p:ext uri="{BB962C8B-B14F-4D97-AF65-F5344CB8AC3E}">
        <p14:creationId xmlns:p14="http://schemas.microsoft.com/office/powerpoint/2010/main" val="12563004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Public Sans"/>
                <a:cs typeface="Public Sans"/>
                <a:sym typeface="Public Sans"/>
              </a:rPr>
              <a:t>3. Verhoog de efficiëntie: investeer in witgoed</a:t>
            </a:r>
            <a:endParaRPr lang="en-US" sz="1050" kern="1200" dirty="0">
              <a:solidFill>
                <a:schemeClr val="bg1"/>
              </a:solidFill>
              <a:latin typeface="+mn-lt"/>
              <a:ea typeface="+mn-ea"/>
              <a:cs typeface="+mn-cs"/>
            </a:endParaRPr>
          </a:p>
          <a:p>
            <a:pPr algn="ctr" latinLnBrk="0"/>
            <a:r>
              <a:rPr lang="en-US" sz="1200" i="1" dirty="0">
                <a:solidFill>
                  <a:schemeClr val="accent5"/>
                </a:solidFill>
              </a:rPr>
              <a:t>Hoe kan investeren in witgoed leiden tot langdurige besparingen op uw energierekening?</a:t>
            </a:r>
          </a:p>
          <a:p>
            <a:pPr algn="ctr" latinLnBrk="0"/>
            <a:endParaRPr lang="en-US" sz="1200" i="1" dirty="0">
              <a:solidFill>
                <a:schemeClr val="accent5"/>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9</a:t>
            </a:fld>
            <a:endParaRPr lang="ko-KR" altLang="en-US"/>
          </a:p>
        </p:txBody>
      </p:sp>
    </p:spTree>
    <p:extLst>
      <p:ext uri="{BB962C8B-B14F-4D97-AF65-F5344CB8AC3E}">
        <p14:creationId xmlns:p14="http://schemas.microsoft.com/office/powerpoint/2010/main" val="141541890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https://eur01.safelinks.protection.outlook.com/?url=https%3A%2F%2Fcreativecommons.org%2Flicenses%2Fby-sa%2F4.0%2Fdeed.en&amp;data=05%7C02%7Csimon.ball%40open.ac.uk%7C4beecf77fe94434bfc6308de21311385%7C0e2ed45596af4100bed3a8e5fd981685%7C0%7C0%7C638984691842547971%7CUnknown%7CTWFpbGZsb3d8eyJFbXB0eU1hcGkiOnRydWUsIlYiOiIwLjAuMDAwMCIsIlAiOiJXaW4zMiIsIkFOIjoiTWFpbCIsIldUIjoyfQ%3D%3D%7C0%7C%7C%7C&amp;sdata=5mfs8Lsd5R1av9opIWNEYXVyB0PpYhSoAb5GZfNhntc%3D&amp;reserved=0" TargetMode="External"/><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Every1 slide a">
    <p:spTree>
      <p:nvGrpSpPr>
        <p:cNvPr id="1" name=""/>
        <p:cNvGrpSpPr/>
        <p:nvPr/>
      </p:nvGrpSpPr>
      <p:grpSpPr>
        <a:xfrm>
          <a:off x="0" y="0"/>
          <a:ext cx="0" cy="0"/>
          <a:chOff x="0" y="0"/>
          <a:chExt cx="0" cy="0"/>
        </a:xfrm>
      </p:grpSpPr>
      <p:sp>
        <p:nvSpPr>
          <p:cNvPr id="10" name="직사각형 9">
            <a:extLst>
              <a:ext uri="{FF2B5EF4-FFF2-40B4-BE49-F238E27FC236}">
                <a16:creationId xmlns:a16="http://schemas.microsoft.com/office/drawing/2014/main" id="{6968694B-CBC0-4CFA-92E7-007B856E5C2E}"/>
              </a:ext>
            </a:extLst>
          </p:cNvPr>
          <p:cNvSpPr/>
          <p:nvPr userDrawn="1"/>
        </p:nvSpPr>
        <p:spPr>
          <a:xfrm>
            <a:off x="7678057" y="1"/>
            <a:ext cx="4513943" cy="6858000"/>
          </a:xfrm>
          <a:prstGeom prst="rect">
            <a:avLst/>
          </a:prstGeom>
          <a:solidFill>
            <a:schemeClr val="tx2"/>
          </a:solidFill>
          <a:ln w="12838" cap="flat">
            <a:noFill/>
            <a:prstDash val="solid"/>
            <a:miter/>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rgbClr val="1A1941"/>
              </a:solidFill>
              <a:latin typeface="+mj-lt"/>
            </a:endParaRPr>
          </a:p>
        </p:txBody>
      </p:sp>
      <p:pic>
        <p:nvPicPr>
          <p:cNvPr id="2" name="Picture 1">
            <a:extLst>
              <a:ext uri="{FF2B5EF4-FFF2-40B4-BE49-F238E27FC236}">
                <a16:creationId xmlns:a16="http://schemas.microsoft.com/office/drawing/2014/main" id="{95FF8FAC-CA3D-D985-2D00-0665579779A9}"/>
              </a:ext>
            </a:extLst>
          </p:cNvPr>
          <p:cNvPicPr>
            <a:picLocks noChangeAspect="1"/>
          </p:cNvPicPr>
          <p:nvPr userDrawn="1"/>
        </p:nvPicPr>
        <p:blipFill>
          <a:blip r:embed="rId2"/>
          <a:stretch>
            <a:fillRect/>
          </a:stretch>
        </p:blipFill>
        <p:spPr>
          <a:xfrm>
            <a:off x="11553029" y="6210794"/>
            <a:ext cx="377098" cy="391886"/>
          </a:xfrm>
          <a:prstGeom prst="rect">
            <a:avLst/>
          </a:prstGeom>
        </p:spPr>
      </p:pic>
      <p:sp>
        <p:nvSpPr>
          <p:cNvPr id="5" name="TextBox 4">
            <a:extLst>
              <a:ext uri="{FF2B5EF4-FFF2-40B4-BE49-F238E27FC236}">
                <a16:creationId xmlns:a16="http://schemas.microsoft.com/office/drawing/2014/main" id="{9DC1F801-5B62-9B97-22F7-B1B5B28E1C73}"/>
              </a:ext>
            </a:extLst>
          </p:cNvPr>
          <p:cNvSpPr txBox="1"/>
          <p:nvPr userDrawn="1"/>
        </p:nvSpPr>
        <p:spPr>
          <a:xfrm>
            <a:off x="2403231" y="5879145"/>
            <a:ext cx="5181600" cy="861774"/>
          </a:xfrm>
          <a:prstGeom prst="rect">
            <a:avLst/>
          </a:prstGeom>
          <a:noFill/>
        </p:spPr>
        <p:txBody>
          <a:bodyPr wrap="square" rtlCol="0">
            <a:spAutoFit/>
          </a:bodyPr>
          <a:lstStyle/>
          <a:p>
            <a:pPr latinLnBrk="0" hangingPunct="0"/>
            <a:r>
              <a:rPr lang="nl-NL" sz="1000" b="0" i="0" kern="1200" noProof="1">
                <a:solidFill>
                  <a:schemeClr val="tx1"/>
                </a:solidFill>
                <a:effectLst/>
                <a:latin typeface="+mn-lt"/>
                <a:ea typeface="+mn-ea"/>
                <a:cs typeface="+mn-cs"/>
              </a:rPr>
              <a:t>Dit project heeft financiering ontvangen van het Horizon-programma voor onderzoek en innovatie (2021-2027) van de Europese Unie in het kader van subsidieovereenkomst nr. 101075596. De verantwoordelijkheid voor de inhoud van dit materiaal ligt uitsluitend bij het Every1-project en geeft niet noodzakelijkerwijs de mening van de Europese Unie weer. De presentatie is gelicentieerd </a:t>
            </a:r>
            <a:r>
              <a:rPr lang="nl-NL" sz="1000" b="0" i="0" u="sng" kern="1200" noProof="1">
                <a:solidFill>
                  <a:schemeClr val="tx1"/>
                </a:solidFill>
                <a:effectLst/>
                <a:latin typeface="+mn-lt"/>
                <a:ea typeface="+mn-ea"/>
                <a:cs typeface="+mn-cs"/>
                <a:hlinkClick r:id="rId3" tooltip="Original URL: https://creativecommons.org/licenses/by-sa/4.0/deed.en. Click or tap if you trust this link."/>
              </a:rPr>
              <a:t>onder CC BY-SA 4.0, </a:t>
            </a:r>
            <a:r>
              <a:rPr lang="nl-NL" sz="1000" b="0" i="0" kern="1200" noProof="1">
                <a:solidFill>
                  <a:schemeClr val="tx1"/>
                </a:solidFill>
                <a:effectLst/>
                <a:latin typeface="+mn-lt"/>
                <a:ea typeface="+mn-ea"/>
                <a:cs typeface="+mn-cs"/>
              </a:rPr>
              <a:t>tenzij anders vermeld. </a:t>
            </a:r>
            <a:endParaRPr lang="nl-NL" sz="1000" noProof="1"/>
          </a:p>
        </p:txBody>
      </p:sp>
      <p:pic>
        <p:nvPicPr>
          <p:cNvPr id="6" name="Picture 5">
            <a:extLst>
              <a:ext uri="{FF2B5EF4-FFF2-40B4-BE49-F238E27FC236}">
                <a16:creationId xmlns:a16="http://schemas.microsoft.com/office/drawing/2014/main" id="{C69AA5CC-2528-B914-F92C-DCBAD6E52F1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9112" y="6151779"/>
            <a:ext cx="2432696" cy="509915"/>
          </a:xfrm>
          <a:prstGeom prst="rect">
            <a:avLst/>
          </a:prstGeom>
        </p:spPr>
      </p:pic>
    </p:spTree>
    <p:extLst>
      <p:ext uri="{BB962C8B-B14F-4D97-AF65-F5344CB8AC3E}">
        <p14:creationId xmlns:p14="http://schemas.microsoft.com/office/powerpoint/2010/main" val="254948787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very1 slide b">
    <p:spTree>
      <p:nvGrpSpPr>
        <p:cNvPr id="1" name=""/>
        <p:cNvGrpSpPr/>
        <p:nvPr/>
      </p:nvGrpSpPr>
      <p:grpSpPr>
        <a:xfrm>
          <a:off x="0" y="0"/>
          <a:ext cx="0" cy="0"/>
          <a:chOff x="0" y="0"/>
          <a:chExt cx="0" cy="0"/>
        </a:xfrm>
      </p:grpSpPr>
      <p:sp>
        <p:nvSpPr>
          <p:cNvPr id="6" name="직사각형 5">
            <a:extLst>
              <a:ext uri="{FF2B5EF4-FFF2-40B4-BE49-F238E27FC236}">
                <a16:creationId xmlns:a16="http://schemas.microsoft.com/office/drawing/2014/main" id="{4F53AAD2-4525-46D4-8AD1-5B650C307416}"/>
              </a:ext>
            </a:extLst>
          </p:cNvPr>
          <p:cNvSpPr/>
          <p:nvPr userDrawn="1"/>
        </p:nvSpPr>
        <p:spPr>
          <a:xfrm>
            <a:off x="1" y="1"/>
            <a:ext cx="4046220" cy="6858000"/>
          </a:xfrm>
          <a:prstGeom prst="rect">
            <a:avLst/>
          </a:prstGeom>
          <a:solidFill>
            <a:schemeClr val="tx2"/>
          </a:solidFill>
          <a:ln w="12838" cap="flat">
            <a:noFill/>
            <a:prstDash val="solid"/>
            <a:miter/>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rgbClr val="1A1941"/>
              </a:solidFill>
              <a:latin typeface="+mj-lt"/>
            </a:endParaRPr>
          </a:p>
        </p:txBody>
      </p:sp>
    </p:spTree>
    <p:extLst>
      <p:ext uri="{BB962C8B-B14F-4D97-AF65-F5344CB8AC3E}">
        <p14:creationId xmlns:p14="http://schemas.microsoft.com/office/powerpoint/2010/main" val="409355877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very1 slide d">
    <p:spTree>
      <p:nvGrpSpPr>
        <p:cNvPr id="1" name=""/>
        <p:cNvGrpSpPr/>
        <p:nvPr/>
      </p:nvGrpSpPr>
      <p:grpSpPr>
        <a:xfrm>
          <a:off x="0" y="0"/>
          <a:ext cx="0" cy="0"/>
          <a:chOff x="0" y="0"/>
          <a:chExt cx="0" cy="0"/>
        </a:xfrm>
      </p:grpSpPr>
      <p:sp>
        <p:nvSpPr>
          <p:cNvPr id="5" name="직사각형 4">
            <a:extLst>
              <a:ext uri="{FF2B5EF4-FFF2-40B4-BE49-F238E27FC236}">
                <a16:creationId xmlns:a16="http://schemas.microsoft.com/office/drawing/2014/main" id="{37D69E15-8DEB-4A6D-B2E4-0E1069D88945}"/>
              </a:ext>
            </a:extLst>
          </p:cNvPr>
          <p:cNvSpPr/>
          <p:nvPr userDrawn="1"/>
        </p:nvSpPr>
        <p:spPr>
          <a:xfrm>
            <a:off x="0" y="0"/>
            <a:ext cx="12192000" cy="1949360"/>
          </a:xfrm>
          <a:prstGeom prst="rect">
            <a:avLst/>
          </a:prstGeom>
          <a:solidFill>
            <a:schemeClr val="tx2"/>
          </a:solidFill>
          <a:ln w="12838" cap="flat">
            <a:noFill/>
            <a:prstDash val="solid"/>
            <a:miter/>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ko-KR" altLang="en-US" sz="2800">
              <a:solidFill>
                <a:srgbClr val="1A1941"/>
              </a:solidFill>
              <a:latin typeface="+mj-lt"/>
            </a:endParaRPr>
          </a:p>
        </p:txBody>
      </p:sp>
    </p:spTree>
    <p:extLst>
      <p:ext uri="{BB962C8B-B14F-4D97-AF65-F5344CB8AC3E}">
        <p14:creationId xmlns:p14="http://schemas.microsoft.com/office/powerpoint/2010/main" val="195765622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Every1 slide f">
    <p:spTree>
      <p:nvGrpSpPr>
        <p:cNvPr id="1" name=""/>
        <p:cNvGrpSpPr/>
        <p:nvPr/>
      </p:nvGrpSpPr>
      <p:grpSpPr>
        <a:xfrm>
          <a:off x="0" y="0"/>
          <a:ext cx="0" cy="0"/>
          <a:chOff x="0" y="0"/>
          <a:chExt cx="0" cy="0"/>
        </a:xfrm>
      </p:grpSpPr>
      <p:sp>
        <p:nvSpPr>
          <p:cNvPr id="6" name="직사각형 5">
            <a:extLst>
              <a:ext uri="{FF2B5EF4-FFF2-40B4-BE49-F238E27FC236}">
                <a16:creationId xmlns:a16="http://schemas.microsoft.com/office/drawing/2014/main" id="{4328BE74-3A9A-407A-80A7-F26E850A55BA}"/>
              </a:ext>
            </a:extLst>
          </p:cNvPr>
          <p:cNvSpPr/>
          <p:nvPr userDrawn="1"/>
        </p:nvSpPr>
        <p:spPr>
          <a:xfrm>
            <a:off x="487680" y="457200"/>
            <a:ext cx="11216640" cy="5943600"/>
          </a:xfrm>
          <a:prstGeom prst="rect">
            <a:avLst/>
          </a:prstGeom>
          <a:solidFill>
            <a:schemeClr val="tx2"/>
          </a:solidFill>
          <a:ln w="12838" cap="flat">
            <a:noFill/>
            <a:prstDash val="solid"/>
            <a:miter/>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ko-KR" altLang="en-US"/>
          </a:p>
        </p:txBody>
      </p:sp>
    </p:spTree>
    <p:extLst>
      <p:ext uri="{BB962C8B-B14F-4D97-AF65-F5344CB8AC3E}">
        <p14:creationId xmlns:p14="http://schemas.microsoft.com/office/powerpoint/2010/main" val="365700123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very1 slide g">
    <p:spTree>
      <p:nvGrpSpPr>
        <p:cNvPr id="1" name=""/>
        <p:cNvGrpSpPr/>
        <p:nvPr/>
      </p:nvGrpSpPr>
      <p:grpSpPr>
        <a:xfrm>
          <a:off x="0" y="0"/>
          <a:ext cx="0" cy="0"/>
          <a:chOff x="0" y="0"/>
          <a:chExt cx="0" cy="0"/>
        </a:xfrm>
      </p:grpSpPr>
      <p:sp>
        <p:nvSpPr>
          <p:cNvPr id="6" name="직사각형 5">
            <a:extLst>
              <a:ext uri="{FF2B5EF4-FFF2-40B4-BE49-F238E27FC236}">
                <a16:creationId xmlns:a16="http://schemas.microsoft.com/office/drawing/2014/main" id="{799A7B0B-43CF-4ACA-B61B-AC7F27070D01}"/>
              </a:ext>
            </a:extLst>
          </p:cNvPr>
          <p:cNvSpPr/>
          <p:nvPr userDrawn="1"/>
        </p:nvSpPr>
        <p:spPr>
          <a:xfrm>
            <a:off x="1" y="1"/>
            <a:ext cx="4046220" cy="6858000"/>
          </a:xfrm>
          <a:prstGeom prst="rect">
            <a:avLst/>
          </a:prstGeom>
          <a:solidFill>
            <a:schemeClr val="tx2"/>
          </a:solidFill>
          <a:ln w="12838" cap="flat">
            <a:noFill/>
            <a:prstDash val="solid"/>
            <a:miter/>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rgbClr val="1A1941"/>
              </a:solidFill>
              <a:latin typeface="+mj-lt"/>
            </a:endParaRPr>
          </a:p>
        </p:txBody>
      </p:sp>
    </p:spTree>
    <p:extLst>
      <p:ext uri="{BB962C8B-B14F-4D97-AF65-F5344CB8AC3E}">
        <p14:creationId xmlns:p14="http://schemas.microsoft.com/office/powerpoint/2010/main" val="125773962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very1 slide n">
    <p:spTree>
      <p:nvGrpSpPr>
        <p:cNvPr id="1" name=""/>
        <p:cNvGrpSpPr/>
        <p:nvPr/>
      </p:nvGrpSpPr>
      <p:grpSpPr>
        <a:xfrm>
          <a:off x="0" y="0"/>
          <a:ext cx="0" cy="0"/>
          <a:chOff x="0" y="0"/>
          <a:chExt cx="0" cy="0"/>
        </a:xfrm>
      </p:grpSpPr>
    </p:spTree>
    <p:extLst>
      <p:ext uri="{BB962C8B-B14F-4D97-AF65-F5344CB8AC3E}">
        <p14:creationId xmlns:p14="http://schemas.microsoft.com/office/powerpoint/2010/main" val="427116580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C4BD2F4-2B9E-45E4-DE4F-FE14DB8557CB}"/>
              </a:ext>
            </a:extLst>
          </p:cNvPr>
          <p:cNvPicPr>
            <a:picLocks noChangeAspect="1"/>
          </p:cNvPicPr>
          <p:nvPr userDrawn="1"/>
        </p:nvPicPr>
        <p:blipFill>
          <a:blip r:embed="rId8"/>
          <a:stretch>
            <a:fillRect/>
          </a:stretch>
        </p:blipFill>
        <p:spPr>
          <a:xfrm>
            <a:off x="11499503" y="6159639"/>
            <a:ext cx="482322" cy="482322"/>
          </a:xfrm>
          <a:prstGeom prst="rect">
            <a:avLst/>
          </a:prstGeom>
        </p:spPr>
      </p:pic>
    </p:spTree>
    <p:extLst>
      <p:ext uri="{BB962C8B-B14F-4D97-AF65-F5344CB8AC3E}">
        <p14:creationId xmlns:p14="http://schemas.microsoft.com/office/powerpoint/2010/main" val="383319713"/>
      </p:ext>
    </p:extLst>
  </p:cSld>
  <p:clrMap bg1="lt1" tx1="dk1" bg2="lt2" tx2="dk2" accent1="accent1" accent2="accent2" accent3="accent3" accent4="accent4" accent5="accent5" accent6="accent6" hlink="hlink" folHlink="folHlink"/>
  <p:sldLayoutIdLst>
    <p:sldLayoutId id="2147483653" r:id="rId1"/>
    <p:sldLayoutId id="2147483688" r:id="rId2"/>
    <p:sldLayoutId id="2147483690" r:id="rId3"/>
    <p:sldLayoutId id="2147483692" r:id="rId4"/>
    <p:sldLayoutId id="2147483693" r:id="rId5"/>
    <p:sldLayoutId id="2147483687" r:id="rId6"/>
  </p:sldLayoutIdLst>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10.xml.rels><?xml version="1.0" encoding="UTF-8" standalone="yes"?>
<Relationships xmlns="http://schemas.openxmlformats.org/package/2006/relationships"><Relationship Id="rId3" Type="http://schemas.openxmlformats.org/officeDocument/2006/relationships/hyperlink" Target="https://energy-efficient-products.ec.europa.eu/ecodesign-and-energy-label/understanding-energy-label_en"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www.which.co.uk/reviews/fridge-freezers/article/how-to-defrost-your-fridge-freezer-axDiH1G0Zd4i"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s://science.howstuffworks.com/environmental/green-tech/sustainable/smart-power-strip.htm"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hyperlink" Target="https://www.rescoop.eu/" TargetMode="External"/><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hyperlink" Target="https://www.open.edu/openlearncreate/course/index.php?categoryid=1459" TargetMode="External"/><Relationship Id="rId2" Type="http://schemas.openxmlformats.org/officeDocument/2006/relationships/notesSlide" Target="../notesSlides/notesSlide25.xml"/><Relationship Id="rId1" Type="http://schemas.openxmlformats.org/officeDocument/2006/relationships/slideLayout" Target="../slideLayouts/slideLayout6.xml"/><Relationship Id="rId6" Type="http://schemas.openxmlformats.org/officeDocument/2006/relationships/hyperlink" Target="https://every1.energy/learning-materials" TargetMode="External"/><Relationship Id="rId5" Type="http://schemas.openxmlformats.org/officeDocument/2006/relationships/hyperlink" Target="https://www.energymonitor.ai/opinion/opinion-dispelling-myths-around-renewable-energy-technologies/?cf-view" TargetMode="External"/><Relationship Id="rId4" Type="http://schemas.openxmlformats.org/officeDocument/2006/relationships/hyperlink" Target="https://every1.energy/learning-materials/what-energy-community-and-why-should-i-join" TargetMode="External"/></Relationships>
</file>

<file path=ppt/slides/_rels/slide26.xml.rels><?xml version="1.0" encoding="UTF-8" standalone="yes"?>
<Relationships xmlns="http://schemas.openxmlformats.org/package/2006/relationships"><Relationship Id="rId8" Type="http://schemas.openxmlformats.org/officeDocument/2006/relationships/hyperlink" Target="https://commons.wikimedia.org/wiki/File:Vorarlberger_Kraftwerke-Energy_meter_(electro)-smart_meter-02ASD.jpg" TargetMode="External"/><Relationship Id="rId13" Type="http://schemas.openxmlformats.org/officeDocument/2006/relationships/hyperlink" Target="https://creativecommons.org/publicdomain/zero/1.0/" TargetMode="External"/><Relationship Id="rId3" Type="http://schemas.openxmlformats.org/officeDocument/2006/relationships/hyperlink" Target="https://creativecommons.org/licenses/by-sa/4.0/deed.en" TargetMode="External"/><Relationship Id="rId7" Type="http://schemas.openxmlformats.org/officeDocument/2006/relationships/hyperlink" Target="https://creativecommons.org/licenses/by-sa/2.0/" TargetMode="External"/><Relationship Id="rId12" Type="http://schemas.openxmlformats.org/officeDocument/2006/relationships/hyperlink" Target="https://www.flickr.com/photos/dennissylvesterhurd/14425711711/in/photolist-nYKxvr-ae584u-rmB7jz-6EV3kZ-r5hbgV-Zc9CcY-XbvGTW-s3ZXqC-2nm2k68-8AN3SK-hcvJv-doMV6t-moh9jW-ftZ4iY-KpcKT-ceme3-2cd59s-douphm-8twuwn-4H3HYX-9MScDZ-XMzjLr-XMyFLK-vzL8iF-8RSYpk-a6526e-fQDqrz-o5g5Y-gHGmt-9zqsMe-9zqsHV-2Gexsp-96bC4t-2pknfb6-9uiLJ8-r7SVqA-9uiLAV-2nyHGon-bBwXK-4EffyG-92R5Du-79YGDx-7EtaN7-z7XgLu-4aFPxi-zng5GS-pfb6jT-zqqYTe-5SpzgV-z84m8H"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hyperlink" Target="https://www.flickr.com/photos/runasun/4531010970/in/photolist-A22YkS-7UoBGN-yoC18r-8Pco9t-5F64Yh-47UmLv-8zeaRX-cAuqrJ-cfpbU-8kvbRu-53QL3o-b4FmCP-8yaPuZ-29X6Ey-busgmk-NMx9Yg-31Krp8-edA7rR-2yUoaZ-5UjNoL-89B1bV-6fC1GJ-2D8m2p-3i6Qar-C9fQW-7wPmj-2AZgnA-8WLNZp-5D8zX-a1B3aL-5d7Fab-dGHwQ2-2DcQCd-8R1qa3-6vWc6-98YTMT-4c7Di8-k52dG-bFWRP-9oC7Cq-eyB4P-duFqnJ-b7F9bz-MBFob-27cHUML-9EwpBG-f1WV9R" TargetMode="External"/><Relationship Id="rId11" Type="http://schemas.openxmlformats.org/officeDocument/2006/relationships/hyperlink" Target="https://www.flickr.com/photos/codeofthenew/15011000448/" TargetMode="External"/><Relationship Id="rId5" Type="http://schemas.openxmlformats.org/officeDocument/2006/relationships/hyperlink" Target="https://creativecommons.org/licenses/by-nc-nd/2.0/" TargetMode="External"/><Relationship Id="rId15" Type="http://schemas.openxmlformats.org/officeDocument/2006/relationships/hyperlink" Target="https://www.flickr.com/photos/87547772@N00/539175921" TargetMode="External"/><Relationship Id="rId10" Type="http://schemas.openxmlformats.org/officeDocument/2006/relationships/hyperlink" Target="https://creativecommons.org/licenses/by/2.0/" TargetMode="External"/><Relationship Id="rId4" Type="http://schemas.openxmlformats.org/officeDocument/2006/relationships/hyperlink" Target="https://www.flickr.com/photos/60486986@N05/23388097312/" TargetMode="External"/><Relationship Id="rId9" Type="http://schemas.openxmlformats.org/officeDocument/2006/relationships/hyperlink" Target="https://www.flickr.com/photos/193030246@N04/51185443459/in/photolist-2kZ5M4R-YHoUDo-2gVhBWm-EHmde9-EdduiC-Bbtyo8-FaVAcR-FaVAwD-F8C5U9-F8C7tG-EHmdTL-bmrWfT-EHme8U-FaVzkk-F8C7Bs-EHmfAU-EZekkJ-EHmeyU-FaVCeg-gmHV8W-FaVzxz-EZenzy-F2wv2F-o68auJ-F2wuor-EHmfLU-EZemMG-2gViDpA-LEdN9a-ABXbz-2pVvMsu-EZeqrf-Edyai2-FaVGaH-EddCAu-F8CcVy-21fHMqa-EZeqSq-Edybpk-EHmjKL-EdyaKe-2kZ2TrW-8WooS2-7k9nHa-BaGwqh-7kdh2Y-ezxMh4-2nBQC5a-4QjWQ2-riod3" TargetMode="External"/><Relationship Id="rId14" Type="http://schemas.openxmlformats.org/officeDocument/2006/relationships/hyperlink" Target="https://www.flickr.com/photos/jirka_matousek/50749644658/" TargetMode="External"/></Relationships>
</file>

<file path=ppt/slides/_rels/slide27.xml.rels><?xml version="1.0" encoding="UTF-8" standalone="yes"?>
<Relationships xmlns="http://schemas.openxmlformats.org/package/2006/relationships"><Relationship Id="rId8" Type="http://schemas.openxmlformats.org/officeDocument/2006/relationships/hyperlink" Target="https://creativecommons.org/licenses/by-sa/2.0/" TargetMode="External"/><Relationship Id="rId3" Type="http://schemas.openxmlformats.org/officeDocument/2006/relationships/hyperlink" Target="https://www.flickr.com/photos/151653494@N04/32459482564/in/photolist-Rskki7" TargetMode="External"/><Relationship Id="rId7" Type="http://schemas.openxmlformats.org/officeDocument/2006/relationships/hyperlink" Target="https://www.flickr.com/photos/vizpix/4544572654/"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hyperlink" Target="https://creativecommons.org/licenses/by-sa/4.0/deed.en" TargetMode="External"/><Relationship Id="rId5" Type="http://schemas.openxmlformats.org/officeDocument/2006/relationships/hyperlink" Target="https://commons.wikimedia.org/w/index.php?curid=106631515" TargetMode="External"/><Relationship Id="rId4" Type="http://schemas.openxmlformats.org/officeDocument/2006/relationships/hyperlink" Target="https://creativecommons.org/licenses/by/2.0/" TargetMode="External"/><Relationship Id="rId9" Type="http://schemas.openxmlformats.org/officeDocument/2006/relationships/hyperlink" Target="https://www.flickr.com/photos/dfid/21375818360/in/photolist-yyUE5q-8fsNLX-TodgT1-28zYvnc-2mGzX8W-VY1H1F-7dzWrF-atbVgq-2o1yhrw-2o1yhqQ-286BAUy-Af3ujk-2mGzWYH-2o4Eh8X-2o6bJBg-c19xwG-2887yFi-x7kE7x-2o694Hw-tvptVY-2kRFrfz-uaQve5-MwsBjH-XV7ZC7-SobHar-8fwbVG-MwsBhD-L4tjGf-2887yQg-nWw1KG-c1cead-nqjvL3-dj4quJ-2mPVTn7-2o1wS1v-Lc6pve-2hiCYHV-c1cecy-Jtbgnx-c19xVQ-dj4qfW-2nHDTEu-MfTHPr-nZmA2U-nHSJ3Y-c19xUj-P89Vmy-Xc9uog-dj4pA1-nMf2gx"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www.smartenergygb.org/smart-living/smart-energy-tips/switching-appliances-off-stand-by"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9EE2B6D-35E4-4C91-CC80-BAA946F23BC5}"/>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16748" y="420576"/>
            <a:ext cx="2547257" cy="836349"/>
          </a:xfrm>
          <a:prstGeom prst="rect">
            <a:avLst/>
          </a:prstGeom>
        </p:spPr>
      </p:pic>
      <p:pic>
        <p:nvPicPr>
          <p:cNvPr id="4" name="Picture 3">
            <a:extLst>
              <a:ext uri="{FF2B5EF4-FFF2-40B4-BE49-F238E27FC236}">
                <a16:creationId xmlns:a16="http://schemas.microsoft.com/office/drawing/2014/main" id="{CC7CD423-36EE-D0A8-45FD-F7D2FBAF83D8}"/>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65929" y="1954877"/>
            <a:ext cx="4526071" cy="3394553"/>
          </a:xfrm>
          <a:prstGeom prst="rect">
            <a:avLst/>
          </a:prstGeom>
        </p:spPr>
      </p:pic>
      <p:sp>
        <p:nvSpPr>
          <p:cNvPr id="2" name="Title 1">
            <a:extLst>
              <a:ext uri="{FF2B5EF4-FFF2-40B4-BE49-F238E27FC236}">
                <a16:creationId xmlns:a16="http://schemas.microsoft.com/office/drawing/2014/main" id="{8D2DE0A9-F37C-2EF1-ACC3-F03C3C6A8D71}"/>
              </a:ext>
            </a:extLst>
          </p:cNvPr>
          <p:cNvSpPr>
            <a:spLocks noGrp="1"/>
          </p:cNvSpPr>
          <p:nvPr>
            <p:ph type="title" idx="4294967295"/>
          </p:nvPr>
        </p:nvSpPr>
        <p:spPr>
          <a:xfrm>
            <a:off x="561801" y="420576"/>
            <a:ext cx="6965582" cy="5470773"/>
          </a:xfrm>
          <a:prstGeom prst="rect">
            <a:avLst/>
          </a:prstGeom>
        </p:spPr>
        <p:txBody>
          <a:bodyPr/>
          <a:lstStyle/>
          <a:p>
            <a:pPr lvl="0" latinLnBrk="0">
              <a:defRPr/>
            </a:pPr>
            <a:r>
              <a:rPr lang="nl-NL" sz="6000" noProof="1"/>
              <a:t>Doe mee aan de digitale energietransitie: 10 eenvoudige stappen die u vandaag nog kunt nemen!</a:t>
            </a:r>
          </a:p>
        </p:txBody>
      </p:sp>
    </p:spTree>
    <p:extLst>
      <p:ext uri="{BB962C8B-B14F-4D97-AF65-F5344CB8AC3E}">
        <p14:creationId xmlns:p14="http://schemas.microsoft.com/office/powerpoint/2010/main" val="23403360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842BB5-58B6-278B-E025-E6AA0528F65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322001C-3374-C331-455C-B0772C2ED4A4}"/>
              </a:ext>
            </a:extLst>
          </p:cNvPr>
          <p:cNvSpPr>
            <a:spLocks noGrp="1"/>
          </p:cNvSpPr>
          <p:nvPr>
            <p:ph type="title" idx="4294967295"/>
          </p:nvPr>
        </p:nvSpPr>
        <p:spPr>
          <a:xfrm>
            <a:off x="563880" y="764187"/>
            <a:ext cx="10515600" cy="1325563"/>
          </a:xfrm>
          <a:prstGeom prst="rect">
            <a:avLst/>
          </a:prstGeom>
        </p:spPr>
        <p:txBody>
          <a:bodyPr/>
          <a:lstStyle/>
          <a:p>
            <a:pPr rtl="0" eaLnBrk="1" latinLnBrk="0" hangingPunct="1"/>
            <a:r>
              <a:rPr lang="nl-NL" sz="2800" b="1" kern="1200" noProof="1">
                <a:solidFill>
                  <a:srgbClr val="FFFFFF"/>
                </a:solidFill>
                <a:effectLst/>
                <a:latin typeface="Calibri" panose="020F0502020204030204" pitchFamily="34" charset="0"/>
                <a:ea typeface="Public Sans"/>
                <a:cs typeface="Public Sans"/>
              </a:rPr>
              <a:t>3. Verhoog de efficiëntie: investeer in witgoed</a:t>
            </a:r>
            <a:endParaRPr lang="nl-NL" noProof="1">
              <a:effectLst/>
            </a:endParaRPr>
          </a:p>
          <a:p>
            <a:endParaRPr lang="nl-NL" noProof="1"/>
          </a:p>
        </p:txBody>
      </p:sp>
      <p:sp>
        <p:nvSpPr>
          <p:cNvPr id="4" name="TextBox 3">
            <a:extLst>
              <a:ext uri="{FF2B5EF4-FFF2-40B4-BE49-F238E27FC236}">
                <a16:creationId xmlns:a16="http://schemas.microsoft.com/office/drawing/2014/main" id="{92FE9A94-DCC1-E1C5-4D79-C962BC490CDE}"/>
              </a:ext>
            </a:extLst>
          </p:cNvPr>
          <p:cNvSpPr txBox="1"/>
          <p:nvPr/>
        </p:nvSpPr>
        <p:spPr>
          <a:xfrm>
            <a:off x="5260932" y="2677493"/>
            <a:ext cx="6317116" cy="3416320"/>
          </a:xfrm>
          <a:prstGeom prst="rect">
            <a:avLst/>
          </a:prstGeom>
          <a:noFill/>
        </p:spPr>
        <p:txBody>
          <a:bodyPr wrap="square" rtlCol="0">
            <a:spAutoFit/>
          </a:bodyPr>
          <a:lstStyle/>
          <a:p>
            <a:pPr marL="457200" indent="-457200" latinLnBrk="0">
              <a:buChar char="•"/>
            </a:pPr>
            <a:r>
              <a:rPr lang="en-US" sz="2400" dirty="0">
                <a:solidFill>
                  <a:srgbClr val="2B2C30"/>
                </a:solidFill>
                <a:ea typeface="Public Sans"/>
                <a:cs typeface="Segoe UI"/>
              </a:rPr>
              <a:t>Kies bij de aankoop van nieuwe witgoedapparaten (zoals koelkasten, wasmachines en vaatwassers) voor modellen die energiezuinig zijn.</a:t>
            </a:r>
            <a:endParaRPr lang="en-US" sz="2400" b="1" dirty="0">
              <a:solidFill>
                <a:srgbClr val="2B2C30"/>
              </a:solidFill>
              <a:ea typeface="Public Sans"/>
              <a:cs typeface="Segoe UI"/>
            </a:endParaRPr>
          </a:p>
          <a:p>
            <a:pPr marL="457200" indent="-457200" latinLnBrk="0">
              <a:buChar char="•"/>
            </a:pPr>
            <a:r>
              <a:rPr lang="en-US" sz="2400" dirty="0">
                <a:solidFill>
                  <a:srgbClr val="2B2C30"/>
                </a:solidFill>
                <a:ea typeface="Public Sans"/>
                <a:cs typeface="Segoe UI"/>
                <a:hlinkClick r:id="rId3"/>
              </a:rPr>
              <a:t>EU-energielabels </a:t>
            </a:r>
            <a:r>
              <a:rPr lang="en-US" sz="2400" dirty="0">
                <a:solidFill>
                  <a:srgbClr val="2B2C30"/>
                </a:solidFill>
                <a:ea typeface="Public Sans"/>
                <a:cs typeface="Segoe UI"/>
              </a:rPr>
              <a:t>helpen u bij het kiezen van energiezuinigere apparaten. </a:t>
            </a:r>
          </a:p>
          <a:p>
            <a:pPr marL="457200" indent="-457200" latinLnBrk="0">
              <a:buChar char="•"/>
            </a:pPr>
            <a:r>
              <a:rPr lang="en-US" sz="2400" dirty="0">
                <a:solidFill>
                  <a:srgbClr val="2B2C30"/>
                </a:solidFill>
                <a:ea typeface="Public Sans"/>
                <a:cs typeface="Segoe UI"/>
              </a:rPr>
              <a:t>Houd rekening met de besparingen op uw energierekening op lange termijn wanneer u investeert in efficiëntere apparaten.</a:t>
            </a:r>
            <a:endParaRPr lang="en-US" sz="2400" b="1" dirty="0">
              <a:solidFill>
                <a:srgbClr val="2B2C30"/>
              </a:solidFill>
              <a:ea typeface="Public Sans"/>
              <a:cs typeface="Public Sans"/>
            </a:endParaRPr>
          </a:p>
        </p:txBody>
      </p:sp>
      <p:pic>
        <p:nvPicPr>
          <p:cNvPr id="6" name="Picture 5">
            <a:extLst>
              <a:ext uri="{FF2B5EF4-FFF2-40B4-BE49-F238E27FC236}">
                <a16:creationId xmlns:a16="http://schemas.microsoft.com/office/drawing/2014/main" id="{38305BAD-95D5-66C6-8821-6DF7E30A1026}"/>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9073" y="2188878"/>
            <a:ext cx="4868814" cy="4393550"/>
          </a:xfrm>
          <a:prstGeom prst="rect">
            <a:avLst/>
          </a:prstGeom>
        </p:spPr>
      </p:pic>
    </p:spTree>
    <p:extLst>
      <p:ext uri="{BB962C8B-B14F-4D97-AF65-F5344CB8AC3E}">
        <p14:creationId xmlns:p14="http://schemas.microsoft.com/office/powerpoint/2010/main" val="3754770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8F056E-0271-F698-8409-4BDD9B02D56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876477C-AAD7-33A1-849A-56CFC2C285F7}"/>
              </a:ext>
            </a:extLst>
          </p:cNvPr>
          <p:cNvSpPr>
            <a:spLocks noGrp="1"/>
          </p:cNvSpPr>
          <p:nvPr>
            <p:ph type="title" idx="4294967295"/>
          </p:nvPr>
        </p:nvSpPr>
        <p:spPr>
          <a:xfrm>
            <a:off x="472440" y="848451"/>
            <a:ext cx="10515600" cy="1325563"/>
          </a:xfrm>
          <a:prstGeom prst="rect">
            <a:avLst/>
          </a:prstGeom>
        </p:spPr>
        <p:txBody>
          <a:bodyPr/>
          <a:lstStyle/>
          <a:p>
            <a:pPr rtl="0" eaLnBrk="1" latinLnBrk="0" hangingPunct="1"/>
            <a:r>
              <a:rPr lang="nl-NL" sz="2800" b="1" kern="1200" noProof="1">
                <a:solidFill>
                  <a:srgbClr val="FFFFFF"/>
                </a:solidFill>
                <a:effectLst/>
                <a:latin typeface="Calibri" panose="020F0502020204030204" pitchFamily="34" charset="0"/>
                <a:ea typeface="Public Sans"/>
                <a:cs typeface="Public Sans"/>
              </a:rPr>
              <a:t>4. Ontdooi uw vriezer regelmatig - Inleiding</a:t>
            </a:r>
            <a:endParaRPr lang="nl-NL" noProof="1">
              <a:effectLst/>
            </a:endParaRPr>
          </a:p>
          <a:p>
            <a:endParaRPr lang="nl-NL" noProof="1"/>
          </a:p>
        </p:txBody>
      </p:sp>
      <p:sp>
        <p:nvSpPr>
          <p:cNvPr id="4" name="TextBox 3">
            <a:extLst>
              <a:ext uri="{FF2B5EF4-FFF2-40B4-BE49-F238E27FC236}">
                <a16:creationId xmlns:a16="http://schemas.microsoft.com/office/drawing/2014/main" id="{F7523C7B-772E-CFDB-6B1C-08434537B540}"/>
              </a:ext>
            </a:extLst>
          </p:cNvPr>
          <p:cNvSpPr txBox="1"/>
          <p:nvPr/>
        </p:nvSpPr>
        <p:spPr>
          <a:xfrm>
            <a:off x="1079325" y="3263226"/>
            <a:ext cx="10033348" cy="2308324"/>
          </a:xfrm>
          <a:prstGeom prst="rect">
            <a:avLst/>
          </a:prstGeom>
          <a:noFill/>
        </p:spPr>
        <p:txBody>
          <a:bodyPr wrap="square" rtlCol="0">
            <a:spAutoFit/>
          </a:bodyPr>
          <a:lstStyle/>
          <a:p>
            <a:pPr algn="ctr" latinLnBrk="0"/>
            <a:r>
              <a:rPr lang="en-US" sz="4800" i="1" dirty="0">
                <a:solidFill>
                  <a:schemeClr val="accent2"/>
                </a:solidFill>
              </a:rPr>
              <a:t>Waarom is het belangrijk om uw vriezer regelmatig te ontdooien?</a:t>
            </a:r>
          </a:p>
          <a:p>
            <a:pPr algn="ctr" latinLnBrk="0"/>
            <a:endParaRPr lang="en-US" sz="4800" i="1" dirty="0">
              <a:solidFill>
                <a:schemeClr val="accent2"/>
              </a:solidFill>
            </a:endParaRPr>
          </a:p>
        </p:txBody>
      </p:sp>
    </p:spTree>
    <p:extLst>
      <p:ext uri="{BB962C8B-B14F-4D97-AF65-F5344CB8AC3E}">
        <p14:creationId xmlns:p14="http://schemas.microsoft.com/office/powerpoint/2010/main" val="40814665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A76CAE-69B9-36A4-D379-2D2350CAB73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E71436C-D8D6-71F9-2005-F28335AA19C8}"/>
              </a:ext>
            </a:extLst>
          </p:cNvPr>
          <p:cNvSpPr>
            <a:spLocks noGrp="1"/>
          </p:cNvSpPr>
          <p:nvPr>
            <p:ph type="title" idx="4294967295"/>
          </p:nvPr>
        </p:nvSpPr>
        <p:spPr>
          <a:xfrm>
            <a:off x="485503" y="783136"/>
            <a:ext cx="10515600" cy="1325563"/>
          </a:xfrm>
          <a:prstGeom prst="rect">
            <a:avLst/>
          </a:prstGeom>
        </p:spPr>
        <p:txBody>
          <a:bodyPr/>
          <a:lstStyle/>
          <a:p>
            <a:pPr rtl="0" eaLnBrk="1" latinLnBrk="0" hangingPunct="1"/>
            <a:r>
              <a:rPr lang="nl-NL" sz="2800" b="1" kern="1200" noProof="1">
                <a:solidFill>
                  <a:srgbClr val="FFFFFF"/>
                </a:solidFill>
                <a:effectLst/>
                <a:latin typeface="Calibri" panose="020F0502020204030204" pitchFamily="34" charset="0"/>
                <a:ea typeface="Public Sans"/>
                <a:cs typeface="Public Sans"/>
              </a:rPr>
              <a:t>4. Ontdooi uw vriezer regelmatig</a:t>
            </a:r>
            <a:endParaRPr lang="nl-NL" noProof="1">
              <a:effectLst/>
            </a:endParaRPr>
          </a:p>
          <a:p>
            <a:endParaRPr lang="nl-NL" noProof="1"/>
          </a:p>
        </p:txBody>
      </p:sp>
      <p:sp>
        <p:nvSpPr>
          <p:cNvPr id="4" name="TextBox 3">
            <a:extLst>
              <a:ext uri="{FF2B5EF4-FFF2-40B4-BE49-F238E27FC236}">
                <a16:creationId xmlns:a16="http://schemas.microsoft.com/office/drawing/2014/main" id="{5B37293F-24F8-0380-1F80-AE575BD0E6B4}"/>
              </a:ext>
            </a:extLst>
          </p:cNvPr>
          <p:cNvSpPr txBox="1"/>
          <p:nvPr/>
        </p:nvSpPr>
        <p:spPr>
          <a:xfrm>
            <a:off x="5586608" y="2968668"/>
            <a:ext cx="6075123" cy="2677656"/>
          </a:xfrm>
          <a:prstGeom prst="rect">
            <a:avLst/>
          </a:prstGeom>
          <a:noFill/>
        </p:spPr>
        <p:txBody>
          <a:bodyPr wrap="square" rtlCol="0">
            <a:spAutoFit/>
          </a:bodyPr>
          <a:lstStyle/>
          <a:p>
            <a:pPr marL="457200" indent="-457200" latinLnBrk="0">
              <a:buChar char="•"/>
            </a:pPr>
            <a:r>
              <a:rPr lang="en-US" sz="2400" dirty="0">
                <a:solidFill>
                  <a:srgbClr val="2B2C30"/>
                </a:solidFill>
                <a:ea typeface="Public Sans"/>
                <a:cs typeface="Segoe UI"/>
              </a:rPr>
              <a:t>IJsvorming in uw vriezer kan leiden tot een hoger energieverbruik. Dit komt doordat uw vriezer harder moet werken om uw voedsel koel te houden.</a:t>
            </a:r>
          </a:p>
          <a:p>
            <a:pPr marL="457200" indent="-457200" latinLnBrk="0">
              <a:buChar char="•"/>
            </a:pPr>
            <a:r>
              <a:rPr lang="en-US" sz="2400" dirty="0">
                <a:solidFill>
                  <a:srgbClr val="2B2C30"/>
                </a:solidFill>
                <a:ea typeface="Public Sans"/>
                <a:cs typeface="Segoe UI"/>
                <a:hlinkClick r:id="rId3"/>
              </a:rPr>
              <a:t>Door uw vriezer regelmatig te ontdooien, kunt u ijsvorming voorkomen. </a:t>
            </a:r>
          </a:p>
          <a:p>
            <a:pPr marL="457200" indent="-457200" latinLnBrk="0">
              <a:buChar char="•"/>
            </a:pPr>
            <a:r>
              <a:rPr lang="en-US" sz="2400" dirty="0">
                <a:solidFill>
                  <a:srgbClr val="2B2C30"/>
                </a:solidFill>
                <a:ea typeface="Public Sans"/>
                <a:cs typeface="Segoe UI"/>
                <a:hlinkClick r:id="rId3"/>
              </a:rPr>
              <a:t>Lees hier hoe u een vriezer ontdooit</a:t>
            </a:r>
            <a:r>
              <a:rPr lang="en-US" sz="2400" dirty="0">
                <a:solidFill>
                  <a:srgbClr val="2B2C30"/>
                </a:solidFill>
                <a:ea typeface="Public Sans"/>
                <a:cs typeface="Segoe UI"/>
              </a:rPr>
              <a:t>.</a:t>
            </a:r>
          </a:p>
        </p:txBody>
      </p:sp>
      <p:pic>
        <p:nvPicPr>
          <p:cNvPr id="6" name="Picture 5">
            <a:extLst>
              <a:ext uri="{FF2B5EF4-FFF2-40B4-BE49-F238E27FC236}">
                <a16:creationId xmlns:a16="http://schemas.microsoft.com/office/drawing/2014/main" id="{400FEF6D-8487-406A-19D2-5A7C019E3436}"/>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4230" y="3272166"/>
            <a:ext cx="5246643" cy="1974049"/>
          </a:xfrm>
          <a:prstGeom prst="rect">
            <a:avLst/>
          </a:prstGeom>
        </p:spPr>
      </p:pic>
    </p:spTree>
    <p:extLst>
      <p:ext uri="{BB962C8B-B14F-4D97-AF65-F5344CB8AC3E}">
        <p14:creationId xmlns:p14="http://schemas.microsoft.com/office/powerpoint/2010/main" val="1379260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BEB5A1-B4A9-64BD-61B2-652C301C155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BDD82BC-0743-05BB-1A6A-DF5BB929A333}"/>
              </a:ext>
            </a:extLst>
          </p:cNvPr>
          <p:cNvSpPr>
            <a:spLocks noGrp="1"/>
          </p:cNvSpPr>
          <p:nvPr>
            <p:ph type="title" idx="4294967295"/>
          </p:nvPr>
        </p:nvSpPr>
        <p:spPr>
          <a:xfrm>
            <a:off x="537755" y="730885"/>
            <a:ext cx="10515600" cy="1325563"/>
          </a:xfrm>
          <a:prstGeom prst="rect">
            <a:avLst/>
          </a:prstGeom>
        </p:spPr>
        <p:txBody>
          <a:bodyPr/>
          <a:lstStyle/>
          <a:p>
            <a:pPr rtl="0" eaLnBrk="1" latinLnBrk="0" hangingPunct="1"/>
            <a:r>
              <a:rPr lang="nl-NL" sz="2800" b="1" kern="1200" noProof="1">
                <a:solidFill>
                  <a:srgbClr val="FFFFFF"/>
                </a:solidFill>
                <a:effectLst/>
                <a:latin typeface="Public Sans"/>
                <a:ea typeface="Public Sans"/>
                <a:cs typeface="Public Sans"/>
              </a:rPr>
              <a:t>5. Haal de stekker van niet-gebruikte elektronische apparaten uit het stopcontact - Inleiding</a:t>
            </a:r>
            <a:endParaRPr lang="nl-NL" noProof="1">
              <a:effectLst/>
            </a:endParaRPr>
          </a:p>
          <a:p>
            <a:endParaRPr lang="nl-NL" noProof="1"/>
          </a:p>
        </p:txBody>
      </p:sp>
      <p:sp>
        <p:nvSpPr>
          <p:cNvPr id="4" name="TextBox 3">
            <a:extLst>
              <a:ext uri="{FF2B5EF4-FFF2-40B4-BE49-F238E27FC236}">
                <a16:creationId xmlns:a16="http://schemas.microsoft.com/office/drawing/2014/main" id="{4377BFF2-33C6-968B-4039-27829257A520}"/>
              </a:ext>
            </a:extLst>
          </p:cNvPr>
          <p:cNvSpPr txBox="1"/>
          <p:nvPr/>
        </p:nvSpPr>
        <p:spPr>
          <a:xfrm>
            <a:off x="814193" y="3227801"/>
            <a:ext cx="10797434" cy="830997"/>
          </a:xfrm>
          <a:prstGeom prst="rect">
            <a:avLst/>
          </a:prstGeom>
          <a:noFill/>
        </p:spPr>
        <p:txBody>
          <a:bodyPr wrap="square" rtlCol="0">
            <a:spAutoFit/>
          </a:bodyPr>
          <a:lstStyle/>
          <a:p>
            <a:pPr algn="ctr" latinLnBrk="0"/>
            <a:r>
              <a:rPr lang="en-US" sz="4800" i="1" dirty="0">
                <a:solidFill>
                  <a:schemeClr val="accent2"/>
                </a:solidFill>
              </a:rPr>
              <a:t>Wat is "</a:t>
            </a:r>
            <a:r>
              <a:rPr lang="en-GB" sz="4800" i="1" dirty="0" err="1">
                <a:solidFill>
                  <a:srgbClr val="0E3AF0"/>
                </a:solidFill>
              </a:rPr>
              <a:t>spookenergie</a:t>
            </a:r>
            <a:r>
              <a:rPr lang="en-US" sz="4800" i="1" dirty="0">
                <a:solidFill>
                  <a:schemeClr val="accent2"/>
                </a:solidFill>
              </a:rPr>
              <a:t>"? </a:t>
            </a:r>
          </a:p>
        </p:txBody>
      </p:sp>
    </p:spTree>
    <p:extLst>
      <p:ext uri="{BB962C8B-B14F-4D97-AF65-F5344CB8AC3E}">
        <p14:creationId xmlns:p14="http://schemas.microsoft.com/office/powerpoint/2010/main" val="8079278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E94D80-25C1-4CFD-EC45-A3D4E808EA1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57F0DD8-CB38-0AEE-BEE0-6FB08602A9C7}"/>
              </a:ext>
            </a:extLst>
          </p:cNvPr>
          <p:cNvSpPr>
            <a:spLocks noGrp="1"/>
          </p:cNvSpPr>
          <p:nvPr>
            <p:ph type="title" idx="4294967295"/>
          </p:nvPr>
        </p:nvSpPr>
        <p:spPr>
          <a:xfrm>
            <a:off x="621252" y="770074"/>
            <a:ext cx="10515600" cy="1325563"/>
          </a:xfrm>
          <a:prstGeom prst="rect">
            <a:avLst/>
          </a:prstGeom>
        </p:spPr>
        <p:txBody>
          <a:bodyPr/>
          <a:lstStyle/>
          <a:p>
            <a:pPr rtl="0" eaLnBrk="1" latinLnBrk="0" hangingPunct="1"/>
            <a:r>
              <a:rPr lang="nl-NL" sz="2800" b="1" kern="1200" noProof="1">
                <a:solidFill>
                  <a:srgbClr val="FFFFFF"/>
                </a:solidFill>
                <a:effectLst/>
                <a:latin typeface="Public Sans"/>
                <a:ea typeface="Public Sans"/>
                <a:cs typeface="Public Sans"/>
              </a:rPr>
              <a:t>5. Haal de stekker van niet-gebruikte elektronische apparaten uit het stopcontact </a:t>
            </a:r>
            <a:endParaRPr lang="nl-NL" noProof="1">
              <a:effectLst/>
            </a:endParaRPr>
          </a:p>
          <a:p>
            <a:endParaRPr lang="nl-NL" noProof="1"/>
          </a:p>
        </p:txBody>
      </p:sp>
      <p:sp>
        <p:nvSpPr>
          <p:cNvPr id="4" name="TextBox 3">
            <a:extLst>
              <a:ext uri="{FF2B5EF4-FFF2-40B4-BE49-F238E27FC236}">
                <a16:creationId xmlns:a16="http://schemas.microsoft.com/office/drawing/2014/main" id="{C48B4B3E-49EA-5666-7C14-9015697F413B}"/>
              </a:ext>
            </a:extLst>
          </p:cNvPr>
          <p:cNvSpPr txBox="1"/>
          <p:nvPr/>
        </p:nvSpPr>
        <p:spPr>
          <a:xfrm>
            <a:off x="4138535" y="2835682"/>
            <a:ext cx="7675982" cy="3046988"/>
          </a:xfrm>
          <a:prstGeom prst="rect">
            <a:avLst/>
          </a:prstGeom>
          <a:noFill/>
        </p:spPr>
        <p:txBody>
          <a:bodyPr wrap="square" rtlCol="0">
            <a:spAutoFit/>
          </a:bodyPr>
          <a:lstStyle/>
          <a:p>
            <a:pPr marL="457200" indent="-457200" latinLnBrk="0">
              <a:buChar char="•"/>
            </a:pPr>
            <a:r>
              <a:rPr lang="en-US" sz="2400" dirty="0">
                <a:solidFill>
                  <a:srgbClr val="2B2C30"/>
                </a:solidFill>
                <a:ea typeface="Public Sans"/>
                <a:cs typeface="Segoe UI"/>
              </a:rPr>
              <a:t>"Spookenergie" of "stand-by-energie" is energie die apparaten verbruiken wanneer ze niet worden gebruikt.</a:t>
            </a:r>
          </a:p>
          <a:p>
            <a:pPr marL="457200" indent="-457200" latinLnBrk="0">
              <a:buChar char="•"/>
            </a:pPr>
            <a:r>
              <a:rPr lang="en-US" sz="2400" dirty="0">
                <a:solidFill>
                  <a:srgbClr val="2B2C30"/>
                </a:solidFill>
                <a:ea typeface="Public Sans"/>
                <a:cs typeface="Segoe UI"/>
              </a:rPr>
              <a:t>U kunt uw slimme meterstanden gebruiken om te controleren op 'onzichtbaar' energieverbruik.</a:t>
            </a:r>
          </a:p>
          <a:p>
            <a:pPr marL="457200" indent="-457200" latinLnBrk="0">
              <a:buChar char="•"/>
            </a:pPr>
            <a:r>
              <a:rPr lang="en-US" sz="2400" dirty="0">
                <a:solidFill>
                  <a:srgbClr val="2B2C30"/>
                </a:solidFill>
                <a:ea typeface="Public Sans"/>
                <a:cs typeface="Segoe UI"/>
              </a:rPr>
              <a:t>Overweeg om elektronische apparaten en apparaten die niet in gebruik zijn, zoals opladers, tv's en keukenapparatuur, uit het stopcontact te halen. </a:t>
            </a:r>
          </a:p>
          <a:p>
            <a:pPr marL="457200" indent="-457200" latinLnBrk="0">
              <a:buChar char="•"/>
            </a:pPr>
            <a:r>
              <a:rPr lang="en-US" sz="2400" dirty="0">
                <a:solidFill>
                  <a:srgbClr val="2B2C30"/>
                </a:solidFill>
                <a:ea typeface="Public Sans"/>
                <a:cs typeface="Segoe UI"/>
              </a:rPr>
              <a:t>U kunt overwegen om </a:t>
            </a:r>
            <a:r>
              <a:rPr lang="en-US" sz="2400" dirty="0">
                <a:solidFill>
                  <a:srgbClr val="2B2C30"/>
                </a:solidFill>
                <a:ea typeface="Public Sans"/>
                <a:cs typeface="Segoe UI"/>
                <a:hlinkClick r:id="rId3"/>
              </a:rPr>
              <a:t>slimme stekkerdozen </a:t>
            </a:r>
            <a:r>
              <a:rPr lang="en-US" sz="2400" dirty="0">
                <a:solidFill>
                  <a:srgbClr val="2B2C30"/>
                </a:solidFill>
                <a:ea typeface="Public Sans"/>
                <a:cs typeface="Segoe UI"/>
              </a:rPr>
              <a:t>te gebruiken om meerdere apparaten te beheren.</a:t>
            </a:r>
            <a:endParaRPr lang="en-US" sz="2400" dirty="0"/>
          </a:p>
        </p:txBody>
      </p:sp>
      <p:pic>
        <p:nvPicPr>
          <p:cNvPr id="7" name="Picture 6">
            <a:extLst>
              <a:ext uri="{FF2B5EF4-FFF2-40B4-BE49-F238E27FC236}">
                <a16:creationId xmlns:a16="http://schemas.microsoft.com/office/drawing/2014/main" id="{7D2CD309-D920-BF91-A61A-D2AE629DF0E7}"/>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252" y="2219716"/>
            <a:ext cx="3174135" cy="4278921"/>
          </a:xfrm>
          <a:prstGeom prst="rect">
            <a:avLst/>
          </a:prstGeom>
        </p:spPr>
      </p:pic>
    </p:spTree>
    <p:extLst>
      <p:ext uri="{BB962C8B-B14F-4D97-AF65-F5344CB8AC3E}">
        <p14:creationId xmlns:p14="http://schemas.microsoft.com/office/powerpoint/2010/main" val="1021193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E24449-55D8-2FC8-5533-C7D7C258994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4DA153C-356E-4C67-30E7-EC80DE9A22CE}"/>
              </a:ext>
            </a:extLst>
          </p:cNvPr>
          <p:cNvSpPr>
            <a:spLocks noGrp="1"/>
          </p:cNvSpPr>
          <p:nvPr>
            <p:ph type="title" idx="4294967295"/>
          </p:nvPr>
        </p:nvSpPr>
        <p:spPr>
          <a:xfrm>
            <a:off x="521916" y="678634"/>
            <a:ext cx="10515600" cy="1325563"/>
          </a:xfrm>
          <a:prstGeom prst="rect">
            <a:avLst/>
          </a:prstGeom>
        </p:spPr>
        <p:txBody>
          <a:bodyPr/>
          <a:lstStyle/>
          <a:p>
            <a:pPr rtl="0" eaLnBrk="1" latinLnBrk="0" hangingPunct="1"/>
            <a:r>
              <a:rPr lang="nl-NL" sz="2800" b="1" kern="1200" noProof="1">
                <a:solidFill>
                  <a:srgbClr val="FFFFFF"/>
                </a:solidFill>
                <a:effectLst/>
                <a:latin typeface="Calibri" panose="020F0502020204030204" pitchFamily="34" charset="0"/>
                <a:ea typeface="Public Sans"/>
                <a:cs typeface="Public Sans"/>
              </a:rPr>
              <a:t>6. Een smart home implementeren - Inleiding</a:t>
            </a:r>
            <a:endParaRPr lang="nl-NL" noProof="1">
              <a:effectLst/>
            </a:endParaRPr>
          </a:p>
          <a:p>
            <a:endParaRPr lang="nl-NL" noProof="1"/>
          </a:p>
        </p:txBody>
      </p:sp>
      <p:sp>
        <p:nvSpPr>
          <p:cNvPr id="4" name="TextBox 3">
            <a:extLst>
              <a:ext uri="{FF2B5EF4-FFF2-40B4-BE49-F238E27FC236}">
                <a16:creationId xmlns:a16="http://schemas.microsoft.com/office/drawing/2014/main" id="{E9CF9DF6-E166-5036-F30B-43DE1E958B64}"/>
              </a:ext>
            </a:extLst>
          </p:cNvPr>
          <p:cNvSpPr txBox="1"/>
          <p:nvPr/>
        </p:nvSpPr>
        <p:spPr>
          <a:xfrm>
            <a:off x="876864" y="2898244"/>
            <a:ext cx="10438272" cy="3046988"/>
          </a:xfrm>
          <a:prstGeom prst="rect">
            <a:avLst/>
          </a:prstGeom>
          <a:noFill/>
        </p:spPr>
        <p:txBody>
          <a:bodyPr wrap="square" rtlCol="0">
            <a:spAutoFit/>
          </a:bodyPr>
          <a:lstStyle/>
          <a:p>
            <a:pPr algn="ctr" latinLnBrk="0"/>
            <a:r>
              <a:rPr lang="en-GB" sz="4800" i="1" noProof="0" dirty="0">
                <a:solidFill>
                  <a:schemeClr val="accent2"/>
                </a:solidFill>
              </a:rPr>
              <a:t>Welke slimme huistechnologieën kunnen u helpen energie te besparen en hoe werken ze?</a:t>
            </a:r>
          </a:p>
          <a:p>
            <a:pPr algn="ctr" latinLnBrk="0"/>
            <a:endParaRPr lang="en-GB" sz="4800" i="1" noProof="0" dirty="0">
              <a:solidFill>
                <a:schemeClr val="accent2"/>
              </a:solidFill>
            </a:endParaRPr>
          </a:p>
        </p:txBody>
      </p:sp>
    </p:spTree>
    <p:extLst>
      <p:ext uri="{BB962C8B-B14F-4D97-AF65-F5344CB8AC3E}">
        <p14:creationId xmlns:p14="http://schemas.microsoft.com/office/powerpoint/2010/main" val="18016612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984A55-3301-C7C4-A4A7-34966C0987B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292C0E8-044C-54EA-9DA3-11294AE3327B}"/>
              </a:ext>
            </a:extLst>
          </p:cNvPr>
          <p:cNvSpPr>
            <a:spLocks noGrp="1"/>
          </p:cNvSpPr>
          <p:nvPr>
            <p:ph type="title" idx="4294967295"/>
          </p:nvPr>
        </p:nvSpPr>
        <p:spPr>
          <a:xfrm>
            <a:off x="403964" y="743948"/>
            <a:ext cx="10515600" cy="1325563"/>
          </a:xfrm>
          <a:prstGeom prst="rect">
            <a:avLst/>
          </a:prstGeom>
        </p:spPr>
        <p:txBody>
          <a:bodyPr/>
          <a:lstStyle/>
          <a:p>
            <a:pPr rtl="0" eaLnBrk="1" latinLnBrk="0" hangingPunct="1"/>
            <a:r>
              <a:rPr lang="nl-NL" sz="2800" b="1" kern="1200" noProof="1">
                <a:solidFill>
                  <a:srgbClr val="FFFFFF"/>
                </a:solidFill>
                <a:effectLst/>
                <a:latin typeface="Calibri" panose="020F0502020204030204" pitchFamily="34" charset="0"/>
                <a:ea typeface="Public Sans"/>
                <a:cs typeface="Public Sans"/>
              </a:rPr>
              <a:t>6. Implementeer een smart home</a:t>
            </a:r>
            <a:endParaRPr lang="nl-NL" noProof="1">
              <a:effectLst/>
            </a:endParaRPr>
          </a:p>
          <a:p>
            <a:endParaRPr lang="nl-NL" noProof="1"/>
          </a:p>
        </p:txBody>
      </p:sp>
      <p:sp>
        <p:nvSpPr>
          <p:cNvPr id="4" name="TextBox 3">
            <a:extLst>
              <a:ext uri="{FF2B5EF4-FFF2-40B4-BE49-F238E27FC236}">
                <a16:creationId xmlns:a16="http://schemas.microsoft.com/office/drawing/2014/main" id="{B8F24D65-3C3C-DDDB-79E7-E2DA63900FA9}"/>
              </a:ext>
            </a:extLst>
          </p:cNvPr>
          <p:cNvSpPr txBox="1"/>
          <p:nvPr/>
        </p:nvSpPr>
        <p:spPr>
          <a:xfrm>
            <a:off x="5661764" y="1973119"/>
            <a:ext cx="6152753" cy="3785652"/>
          </a:xfrm>
          <a:prstGeom prst="rect">
            <a:avLst/>
          </a:prstGeom>
          <a:noFill/>
        </p:spPr>
        <p:txBody>
          <a:bodyPr wrap="square" rtlCol="0">
            <a:spAutoFit/>
          </a:bodyPr>
          <a:lstStyle/>
          <a:p>
            <a:pPr marL="457200" indent="-457200" latinLnBrk="0">
              <a:buChar char="•"/>
            </a:pPr>
            <a:r>
              <a:rPr lang="en-GB" sz="2400" noProof="0" dirty="0">
                <a:solidFill>
                  <a:srgbClr val="2B2C30"/>
                </a:solidFill>
                <a:ea typeface="Public Sans"/>
                <a:cs typeface="Segoe UI"/>
              </a:rPr>
              <a:t>Slimme stekkers, lampen en thermostaten kunnen energieoptimalisatie automatiseren en ondersteunen.</a:t>
            </a:r>
            <a:endParaRPr lang="en-GB" sz="2400" noProof="0" dirty="0">
              <a:solidFill>
                <a:srgbClr val="242424"/>
              </a:solidFill>
              <a:ea typeface="Public Sans"/>
              <a:cs typeface="Segoe UI"/>
            </a:endParaRPr>
          </a:p>
          <a:p>
            <a:pPr marL="457200" indent="-457200" latinLnBrk="0">
              <a:buChar char="•"/>
            </a:pPr>
            <a:r>
              <a:rPr lang="en-GB" sz="2400" noProof="0" dirty="0">
                <a:solidFill>
                  <a:srgbClr val="2B2C30"/>
                </a:solidFill>
                <a:ea typeface="Public Sans"/>
                <a:cs typeface="Segoe UI"/>
              </a:rPr>
              <a:t>Deze apparaten </a:t>
            </a:r>
            <a:r>
              <a:rPr lang="en-GB" sz="2400" dirty="0">
                <a:solidFill>
                  <a:srgbClr val="2B2C30"/>
                </a:solidFill>
                <a:ea typeface="Public Sans"/>
                <a:cs typeface="Segoe UI"/>
              </a:rPr>
              <a:t>worden </a:t>
            </a:r>
            <a:r>
              <a:rPr lang="en-GB" sz="2400" noProof="0" dirty="0">
                <a:solidFill>
                  <a:srgbClr val="2B2C30"/>
                </a:solidFill>
                <a:ea typeface="Public Sans"/>
                <a:cs typeface="Segoe UI"/>
              </a:rPr>
              <a:t>op afstand bediend via smartphone-apps, zodat u uw energieverbruik in realtime kunt volgen en aanpassen. </a:t>
            </a:r>
            <a:endParaRPr lang="en-GB" sz="2400" noProof="0" dirty="0">
              <a:solidFill>
                <a:srgbClr val="242424"/>
              </a:solidFill>
              <a:ea typeface="Public Sans"/>
              <a:cs typeface="Segoe UI"/>
            </a:endParaRPr>
          </a:p>
          <a:p>
            <a:pPr marL="457200" indent="-457200" latinLnBrk="0">
              <a:buChar char="•"/>
            </a:pPr>
            <a:r>
              <a:rPr lang="en-GB" sz="2400" noProof="0" dirty="0">
                <a:solidFill>
                  <a:srgbClr val="2B2C30"/>
                </a:solidFill>
                <a:ea typeface="Public Sans"/>
                <a:cs typeface="Segoe UI"/>
              </a:rPr>
              <a:t>U kunt lampen en apparaten zo instellen dat ze zichzelf in- en uitschakelen wanneer dat nodig is.</a:t>
            </a:r>
          </a:p>
          <a:p>
            <a:pPr marL="457200" indent="-457200" latinLnBrk="0">
              <a:buChar char="•"/>
            </a:pPr>
            <a:r>
              <a:rPr lang="en-GB" sz="2400" noProof="0" dirty="0">
                <a:solidFill>
                  <a:srgbClr val="2B2C30"/>
                </a:solidFill>
                <a:ea typeface="Public Sans"/>
                <a:cs typeface="Segoe UI"/>
              </a:rPr>
              <a:t>Slimme thermostaten kunnen worden gebruikt om efficiënte verwarming en koeling te handhaven.</a:t>
            </a:r>
            <a:endParaRPr lang="en-GB" sz="2400" noProof="0" dirty="0">
              <a:solidFill>
                <a:srgbClr val="242424"/>
              </a:solidFill>
              <a:ea typeface="Public Sans"/>
              <a:cs typeface="Segoe UI"/>
            </a:endParaRPr>
          </a:p>
        </p:txBody>
      </p:sp>
      <p:pic>
        <p:nvPicPr>
          <p:cNvPr id="5" name="Picture 4">
            <a:extLst>
              <a:ext uri="{FF2B5EF4-FFF2-40B4-BE49-F238E27FC236}">
                <a16:creationId xmlns:a16="http://schemas.microsoft.com/office/drawing/2014/main" id="{68A943D0-DCC0-7212-ABAE-8566648C0EE2}"/>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7170" y="2490228"/>
            <a:ext cx="5252581" cy="3939436"/>
          </a:xfrm>
          <a:prstGeom prst="rect">
            <a:avLst/>
          </a:prstGeom>
        </p:spPr>
      </p:pic>
    </p:spTree>
    <p:extLst>
      <p:ext uri="{BB962C8B-B14F-4D97-AF65-F5344CB8AC3E}">
        <p14:creationId xmlns:p14="http://schemas.microsoft.com/office/powerpoint/2010/main" val="3160540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56C88A-4827-E78F-6E46-7015F147CC0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25EEBFB-F30D-3E76-627E-620DBF4964C9}"/>
              </a:ext>
            </a:extLst>
          </p:cNvPr>
          <p:cNvSpPr>
            <a:spLocks noGrp="1"/>
          </p:cNvSpPr>
          <p:nvPr>
            <p:ph type="title" idx="4294967295"/>
          </p:nvPr>
        </p:nvSpPr>
        <p:spPr>
          <a:xfrm>
            <a:off x="485503" y="757011"/>
            <a:ext cx="10515600" cy="1325563"/>
          </a:xfrm>
          <a:prstGeom prst="rect">
            <a:avLst/>
          </a:prstGeom>
        </p:spPr>
        <p:txBody>
          <a:bodyPr/>
          <a:lstStyle/>
          <a:p>
            <a:pPr latinLnBrk="0"/>
            <a:r>
              <a:rPr lang="nl-NL" sz="2800" b="1" kern="1200" noProof="1">
                <a:solidFill>
                  <a:srgbClr val="FFFFFF"/>
                </a:solidFill>
                <a:effectLst/>
                <a:latin typeface="Calibri" panose="020F0502020204030204" pitchFamily="34" charset="0"/>
                <a:ea typeface="Public Sans"/>
                <a:cs typeface="Public Sans"/>
              </a:rPr>
              <a:t>7. </a:t>
            </a:r>
            <a:r>
              <a:rPr lang="nl-NL" sz="2800" b="1" noProof="1">
                <a:solidFill>
                  <a:srgbClr val="FFFFFF"/>
                </a:solidFill>
                <a:latin typeface="Calibri" panose="020F0502020204030204" pitchFamily="34" charset="0"/>
                <a:ea typeface="Public Sans"/>
                <a:cs typeface="Public Sans"/>
              </a:rPr>
              <a:t>Gebruik slimme thermostaten </a:t>
            </a:r>
            <a:r>
              <a:rPr lang="nl-NL" sz="2800" b="1" kern="1200" noProof="1">
                <a:solidFill>
                  <a:srgbClr val="FFFFFF"/>
                </a:solidFill>
                <a:effectLst/>
                <a:latin typeface="Calibri" panose="020F0502020204030204" pitchFamily="34" charset="0"/>
                <a:ea typeface="Public Sans"/>
                <a:cs typeface="Public Sans"/>
              </a:rPr>
              <a:t>- Inleiding</a:t>
            </a:r>
            <a:endParaRPr lang="nl-NL" noProof="1">
              <a:effectLst/>
            </a:endParaRPr>
          </a:p>
          <a:p>
            <a:endParaRPr lang="nl-NL" noProof="1"/>
          </a:p>
        </p:txBody>
      </p:sp>
      <p:sp>
        <p:nvSpPr>
          <p:cNvPr id="4" name="TextBox 3">
            <a:extLst>
              <a:ext uri="{FF2B5EF4-FFF2-40B4-BE49-F238E27FC236}">
                <a16:creationId xmlns:a16="http://schemas.microsoft.com/office/drawing/2014/main" id="{C3AB2072-28EA-1A3F-E8BA-84B26C31EC0A}"/>
              </a:ext>
            </a:extLst>
          </p:cNvPr>
          <p:cNvSpPr txBox="1"/>
          <p:nvPr/>
        </p:nvSpPr>
        <p:spPr>
          <a:xfrm>
            <a:off x="691019" y="3286516"/>
            <a:ext cx="10809961" cy="2308324"/>
          </a:xfrm>
          <a:prstGeom prst="rect">
            <a:avLst/>
          </a:prstGeom>
          <a:noFill/>
        </p:spPr>
        <p:txBody>
          <a:bodyPr wrap="square" rtlCol="0">
            <a:spAutoFit/>
          </a:bodyPr>
          <a:lstStyle/>
          <a:p>
            <a:pPr algn="ctr" latinLnBrk="0"/>
            <a:r>
              <a:rPr lang="en-US" sz="4800" i="1" dirty="0">
                <a:solidFill>
                  <a:schemeClr val="accent2"/>
                </a:solidFill>
              </a:rPr>
              <a:t>Wat is een slimme thermostaat en hoe kan deze helpen energie te besparen?</a:t>
            </a:r>
          </a:p>
          <a:p>
            <a:pPr algn="ctr" latinLnBrk="0"/>
            <a:endParaRPr lang="en-US" sz="4800" i="1" dirty="0">
              <a:solidFill>
                <a:schemeClr val="accent2"/>
              </a:solidFill>
            </a:endParaRPr>
          </a:p>
        </p:txBody>
      </p:sp>
    </p:spTree>
    <p:extLst>
      <p:ext uri="{BB962C8B-B14F-4D97-AF65-F5344CB8AC3E}">
        <p14:creationId xmlns:p14="http://schemas.microsoft.com/office/powerpoint/2010/main" val="35344140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07DC49-6DA9-659C-DAE8-BA0B96A6BCF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5E236C3-86D3-8196-6B48-9C8BB411CFBF}"/>
              </a:ext>
            </a:extLst>
          </p:cNvPr>
          <p:cNvSpPr>
            <a:spLocks noGrp="1"/>
          </p:cNvSpPr>
          <p:nvPr>
            <p:ph type="title" idx="4294967295"/>
          </p:nvPr>
        </p:nvSpPr>
        <p:spPr>
          <a:xfrm>
            <a:off x="420188" y="770074"/>
            <a:ext cx="10515600" cy="1325563"/>
          </a:xfrm>
          <a:prstGeom prst="rect">
            <a:avLst/>
          </a:prstGeom>
        </p:spPr>
        <p:txBody>
          <a:bodyPr/>
          <a:lstStyle/>
          <a:p>
            <a:pPr rtl="0" eaLnBrk="1" latinLnBrk="0" hangingPunct="1"/>
            <a:r>
              <a:rPr lang="nl-NL" sz="2800" b="1" kern="1200" noProof="1">
                <a:solidFill>
                  <a:srgbClr val="FFFFFF"/>
                </a:solidFill>
                <a:effectLst/>
                <a:latin typeface="Calibri" panose="020F0502020204030204" pitchFamily="34" charset="0"/>
                <a:ea typeface="Public Sans"/>
                <a:cs typeface="Public Sans"/>
              </a:rPr>
              <a:t>7. Gebruik slimme thermostaten</a:t>
            </a:r>
            <a:endParaRPr lang="nl-NL" noProof="1">
              <a:effectLst/>
            </a:endParaRPr>
          </a:p>
          <a:p>
            <a:endParaRPr lang="nl-NL" noProof="1"/>
          </a:p>
        </p:txBody>
      </p:sp>
      <p:sp>
        <p:nvSpPr>
          <p:cNvPr id="4" name="TextBox 3">
            <a:extLst>
              <a:ext uri="{FF2B5EF4-FFF2-40B4-BE49-F238E27FC236}">
                <a16:creationId xmlns:a16="http://schemas.microsoft.com/office/drawing/2014/main" id="{C6FF838B-BFE6-EDA6-76BC-6105074602D6}"/>
              </a:ext>
            </a:extLst>
          </p:cNvPr>
          <p:cNvSpPr txBox="1"/>
          <p:nvPr/>
        </p:nvSpPr>
        <p:spPr>
          <a:xfrm>
            <a:off x="4947782" y="2992997"/>
            <a:ext cx="6726476" cy="2677656"/>
          </a:xfrm>
          <a:prstGeom prst="rect">
            <a:avLst/>
          </a:prstGeom>
          <a:noFill/>
        </p:spPr>
        <p:txBody>
          <a:bodyPr wrap="square" rtlCol="0">
            <a:spAutoFit/>
          </a:bodyPr>
          <a:lstStyle/>
          <a:p>
            <a:pPr marL="457200" indent="-457200" latinLnBrk="0">
              <a:buFontTx/>
              <a:buChar char="•"/>
            </a:pPr>
            <a:r>
              <a:rPr lang="en-GB" sz="2400" noProof="0" dirty="0">
                <a:solidFill>
                  <a:srgbClr val="2B2C30"/>
                </a:solidFill>
                <a:ea typeface="Public Sans"/>
                <a:cs typeface="Segoe UI"/>
              </a:rPr>
              <a:t>Met slimme thermostaten kunt u via </a:t>
            </a:r>
            <a:r>
              <a:rPr lang="en-GB" sz="2400" dirty="0">
                <a:solidFill>
                  <a:srgbClr val="2B2C30"/>
                </a:solidFill>
                <a:ea typeface="Public Sans"/>
                <a:cs typeface="Segoe UI"/>
              </a:rPr>
              <a:t>smartphone-apps</a:t>
            </a:r>
            <a:r>
              <a:rPr lang="en-GB" sz="2400" noProof="0" dirty="0">
                <a:solidFill>
                  <a:srgbClr val="2B2C30"/>
                </a:solidFill>
                <a:ea typeface="Public Sans"/>
                <a:cs typeface="Segoe UI"/>
              </a:rPr>
              <a:t> op afstand regelen hoe warm of koud uw huis is</a:t>
            </a:r>
            <a:r>
              <a:rPr lang="en-GB" sz="2400" dirty="0">
                <a:solidFill>
                  <a:srgbClr val="2B2C30"/>
                </a:solidFill>
                <a:ea typeface="Public Sans"/>
                <a:cs typeface="Segoe UI"/>
              </a:rPr>
              <a:t>.</a:t>
            </a:r>
          </a:p>
          <a:p>
            <a:pPr marL="457200" indent="-457200" latinLnBrk="0">
              <a:buFontTx/>
              <a:buChar char="•"/>
            </a:pPr>
            <a:r>
              <a:rPr lang="en-GB" sz="2400" noProof="0" dirty="0">
                <a:solidFill>
                  <a:srgbClr val="2B2C30"/>
                </a:solidFill>
                <a:ea typeface="Public Sans"/>
                <a:cs typeface="Segoe UI"/>
              </a:rPr>
              <a:t>Slimme thermostaten kunnen uw gewoontes leren en de verwarming en koeling optimaliseren om energie te besparen. </a:t>
            </a:r>
            <a:r>
              <a:rPr lang="en-GB" sz="2400" dirty="0">
                <a:solidFill>
                  <a:srgbClr val="2B2C30"/>
                </a:solidFill>
                <a:ea typeface="Public Sans"/>
                <a:cs typeface="Segoe UI"/>
              </a:rPr>
              <a:t>U kunt ook </a:t>
            </a:r>
            <a:r>
              <a:rPr lang="en-GB" sz="2400" noProof="0" dirty="0">
                <a:solidFill>
                  <a:srgbClr val="2B2C30"/>
                </a:solidFill>
                <a:ea typeface="Public Sans"/>
                <a:cs typeface="Segoe UI"/>
              </a:rPr>
              <a:t>temperatuurschema's instellen om de verwarming en koeling te verminderen wanneer u slaapt of niet thuis bent.</a:t>
            </a:r>
            <a:endParaRPr lang="en-GB" sz="2400" noProof="0" dirty="0">
              <a:solidFill>
                <a:srgbClr val="242424"/>
              </a:solidFill>
              <a:ea typeface="Public Sans"/>
              <a:cs typeface="Segoe UI"/>
            </a:endParaRPr>
          </a:p>
        </p:txBody>
      </p:sp>
      <p:pic>
        <p:nvPicPr>
          <p:cNvPr id="7" name="Picture 6">
            <a:extLst>
              <a:ext uri="{FF2B5EF4-FFF2-40B4-BE49-F238E27FC236}">
                <a16:creationId xmlns:a16="http://schemas.microsoft.com/office/drawing/2014/main" id="{B5FFB9B3-808A-DD03-7867-D4662A50D9FD}"/>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537" y="2730674"/>
            <a:ext cx="4815245" cy="3202302"/>
          </a:xfrm>
          <a:prstGeom prst="rect">
            <a:avLst/>
          </a:prstGeom>
        </p:spPr>
      </p:pic>
    </p:spTree>
    <p:extLst>
      <p:ext uri="{BB962C8B-B14F-4D97-AF65-F5344CB8AC3E}">
        <p14:creationId xmlns:p14="http://schemas.microsoft.com/office/powerpoint/2010/main" val="416140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C6D807-DAB9-1AB0-3541-504CB006F4F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9C3AB92-2D4E-842C-F549-47A00A1287E3}"/>
              </a:ext>
            </a:extLst>
          </p:cNvPr>
          <p:cNvSpPr>
            <a:spLocks noGrp="1"/>
          </p:cNvSpPr>
          <p:nvPr>
            <p:ph type="title" idx="4294967295"/>
          </p:nvPr>
        </p:nvSpPr>
        <p:spPr>
          <a:xfrm>
            <a:off x="446314" y="783137"/>
            <a:ext cx="10515600" cy="1325563"/>
          </a:xfrm>
          <a:prstGeom prst="rect">
            <a:avLst/>
          </a:prstGeom>
        </p:spPr>
        <p:txBody>
          <a:bodyPr/>
          <a:lstStyle/>
          <a:p>
            <a:pPr rtl="0" eaLnBrk="1" latinLnBrk="0" hangingPunct="1"/>
            <a:r>
              <a:rPr lang="nl-NL" sz="2800" b="1" kern="1200" noProof="1">
                <a:solidFill>
                  <a:srgbClr val="FFFFFF"/>
                </a:solidFill>
                <a:effectLst/>
                <a:latin typeface="Calibri" panose="020F0502020204030204" pitchFamily="34" charset="0"/>
                <a:ea typeface="Public Sans"/>
                <a:cs typeface="Public Sans"/>
              </a:rPr>
              <a:t>8. Gebruik stekkerdozen - Inleiding</a:t>
            </a:r>
            <a:endParaRPr lang="nl-NL" noProof="1">
              <a:effectLst/>
            </a:endParaRPr>
          </a:p>
          <a:p>
            <a:endParaRPr lang="nl-NL" noProof="1"/>
          </a:p>
        </p:txBody>
      </p:sp>
      <p:sp>
        <p:nvSpPr>
          <p:cNvPr id="4" name="TextBox 3">
            <a:extLst>
              <a:ext uri="{FF2B5EF4-FFF2-40B4-BE49-F238E27FC236}">
                <a16:creationId xmlns:a16="http://schemas.microsoft.com/office/drawing/2014/main" id="{3DEE6772-2864-A659-EF4C-1D84F481CA30}"/>
              </a:ext>
            </a:extLst>
          </p:cNvPr>
          <p:cNvSpPr txBox="1"/>
          <p:nvPr/>
        </p:nvSpPr>
        <p:spPr>
          <a:xfrm>
            <a:off x="563671" y="2906038"/>
            <a:ext cx="11085534" cy="3046988"/>
          </a:xfrm>
          <a:prstGeom prst="rect">
            <a:avLst/>
          </a:prstGeom>
          <a:noFill/>
        </p:spPr>
        <p:txBody>
          <a:bodyPr wrap="square" rtlCol="0">
            <a:spAutoFit/>
          </a:bodyPr>
          <a:lstStyle/>
          <a:p>
            <a:pPr algn="ctr" latinLnBrk="0"/>
            <a:r>
              <a:rPr lang="en-US" sz="4800" i="1" dirty="0">
                <a:solidFill>
                  <a:schemeClr val="accent2"/>
                </a:solidFill>
              </a:rPr>
              <a:t>Wat zijn de voordelen van slimme stekkerdozen en hoe kunnen ze helpen het energieverbruik te verminderen?</a:t>
            </a:r>
          </a:p>
          <a:p>
            <a:pPr algn="ctr" latinLnBrk="0"/>
            <a:endParaRPr lang="en-US" sz="4800" i="1" dirty="0">
              <a:solidFill>
                <a:schemeClr val="accent2"/>
              </a:solidFill>
            </a:endParaRPr>
          </a:p>
        </p:txBody>
      </p:sp>
    </p:spTree>
    <p:extLst>
      <p:ext uri="{BB962C8B-B14F-4D97-AF65-F5344CB8AC3E}">
        <p14:creationId xmlns:p14="http://schemas.microsoft.com/office/powerpoint/2010/main" val="5900187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973FC5A-BE47-10F2-248A-2CDC9EB65C63}"/>
              </a:ext>
              <a:ext uri="{C183D7F6-B498-43B3-948B-1728B52AA6E4}">
                <adec:decorative xmlns:adec="http://schemas.microsoft.com/office/drawing/2017/decorative" val="0"/>
              </a:ext>
            </a:extLst>
          </p:cNvPr>
          <p:cNvSpPr>
            <a:spLocks noGrp="1"/>
          </p:cNvSpPr>
          <p:nvPr>
            <p:ph type="title" idx="4294967295"/>
          </p:nvPr>
        </p:nvSpPr>
        <p:spPr>
          <a:xfrm>
            <a:off x="668383" y="691126"/>
            <a:ext cx="10515600" cy="1325563"/>
          </a:xfrm>
          <a:prstGeom prst="rect">
            <a:avLst/>
          </a:prstGeom>
        </p:spPr>
        <p:txBody>
          <a:bodyPr/>
          <a:lstStyle/>
          <a:p>
            <a:pPr rtl="0" eaLnBrk="1" latinLnBrk="1" hangingPunct="1"/>
            <a:r>
              <a:rPr lang="nl-NL" sz="2800" b="1" kern="1200" noProof="1">
                <a:solidFill>
                  <a:srgbClr val="FFFFFF"/>
                </a:solidFill>
                <a:effectLst/>
                <a:latin typeface="Calibri" panose="020F0502020204030204" pitchFamily="34" charset="0"/>
              </a:rPr>
              <a:t>Inleiding</a:t>
            </a:r>
            <a:endParaRPr lang="nl-NL" noProof="1">
              <a:effectLst/>
            </a:endParaRPr>
          </a:p>
          <a:p>
            <a:endParaRPr lang="nl-NL" noProof="1"/>
          </a:p>
        </p:txBody>
      </p:sp>
      <p:sp>
        <p:nvSpPr>
          <p:cNvPr id="2" name="TextBox 1">
            <a:extLst>
              <a:ext uri="{FF2B5EF4-FFF2-40B4-BE49-F238E27FC236}">
                <a16:creationId xmlns:a16="http://schemas.microsoft.com/office/drawing/2014/main" id="{0FE65402-2D24-4C0B-3A9B-70B199ADCEA8}"/>
              </a:ext>
            </a:extLst>
          </p:cNvPr>
          <p:cNvSpPr txBox="1"/>
          <p:nvPr/>
        </p:nvSpPr>
        <p:spPr>
          <a:xfrm>
            <a:off x="4323530" y="596659"/>
            <a:ext cx="7678453" cy="5016758"/>
          </a:xfrm>
          <a:prstGeom prst="rect">
            <a:avLst/>
          </a:prstGeom>
          <a:noFill/>
        </p:spPr>
        <p:txBody>
          <a:bodyPr wrap="square" lIns="91440" tIns="45720" rIns="91440" bIns="45720" rtlCol="0" anchor="t">
            <a:spAutoFit/>
          </a:bodyPr>
          <a:lstStyle/>
          <a:p>
            <a:pPr latinLnBrk="0"/>
            <a:r>
              <a:rPr lang="en-GB" sz="2000" dirty="0"/>
              <a:t>De digitale energietransitie biedt iedereen de kans om meer inzicht te krijgen in zijn eigen energieverbruik. Door inzicht te krijgen in ons energieverbruik kunnen we weloverwogen beslissingen nemen over hoe we energie kunnen besparen, zonder ongemak of inboeten aan comfort. Kleine veranderingen kunnen ook grote kostenbesparingen </a:t>
            </a:r>
            <a:r>
              <a:rPr lang="en-GB" sz="2000" dirty="0" err="1"/>
              <a:t>opleveren</a:t>
            </a:r>
            <a:r>
              <a:rPr lang="en-GB" sz="2000" dirty="0"/>
              <a:t>! </a:t>
            </a:r>
          </a:p>
          <a:p>
            <a:pPr latinLnBrk="0"/>
            <a:endParaRPr lang="en-GB" sz="2000" dirty="0"/>
          </a:p>
          <a:p>
            <a:pPr latinLnBrk="0"/>
            <a:r>
              <a:rPr lang="en-GB" sz="2000" dirty="0"/>
              <a:t>In deze korte presentatie gaan we in op: </a:t>
            </a:r>
          </a:p>
          <a:p>
            <a:endParaRPr lang="en-GB" sz="2000" dirty="0"/>
          </a:p>
          <a:p>
            <a:pPr marL="457200" indent="-457200" latinLnBrk="0">
              <a:buChar char="•"/>
            </a:pPr>
            <a:r>
              <a:rPr lang="en-GB" sz="2000" dirty="0"/>
              <a:t>Eenvoudige stappen die u kunt nemen om inzicht te krijgen in uw energieverbruik.</a:t>
            </a:r>
          </a:p>
          <a:p>
            <a:pPr marL="457200" indent="-457200" latinLnBrk="0">
              <a:buChar char="•"/>
            </a:pPr>
            <a:r>
              <a:rPr lang="en-GB" sz="2000" dirty="0"/>
              <a:t>Positieve keuzes die u kunt maken om uw energieverbruik te verminderen en mogelijk geld te besparen.</a:t>
            </a:r>
          </a:p>
          <a:p>
            <a:pPr latinLnBrk="0"/>
            <a:endParaRPr lang="en-GB" sz="2000" dirty="0"/>
          </a:p>
          <a:p>
            <a:pPr latinLnBrk="0"/>
            <a:r>
              <a:rPr lang="en-GB" sz="2000" dirty="0"/>
              <a:t>Of u nu in een huis of appartement woont, uw woning huurt, in een sociale woning woont of huiseigenaar bent, deze presentatie bevat nuttig advies voor u. </a:t>
            </a:r>
          </a:p>
        </p:txBody>
      </p:sp>
      <p:pic>
        <p:nvPicPr>
          <p:cNvPr id="4" name="Picture 3">
            <a:extLst>
              <a:ext uri="{FF2B5EF4-FFF2-40B4-BE49-F238E27FC236}">
                <a16:creationId xmlns:a16="http://schemas.microsoft.com/office/drawing/2014/main" id="{F1392AF9-1687-9CED-BE66-94B674F95D6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016689"/>
            <a:ext cx="4029245" cy="3022705"/>
          </a:xfrm>
          <a:prstGeom prst="rect">
            <a:avLst/>
          </a:prstGeom>
        </p:spPr>
      </p:pic>
    </p:spTree>
    <p:extLst>
      <p:ext uri="{BB962C8B-B14F-4D97-AF65-F5344CB8AC3E}">
        <p14:creationId xmlns:p14="http://schemas.microsoft.com/office/powerpoint/2010/main" val="3952518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E92EE8-091B-0FE0-B4BE-A7D17AA556B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1311A378-DA55-6A4F-BA41-E2B34762FBDA}"/>
              </a:ext>
            </a:extLst>
          </p:cNvPr>
          <p:cNvSpPr>
            <a:spLocks noGrp="1"/>
          </p:cNvSpPr>
          <p:nvPr>
            <p:ph type="title" idx="4294967295"/>
          </p:nvPr>
        </p:nvSpPr>
        <p:spPr>
          <a:xfrm>
            <a:off x="485502" y="743948"/>
            <a:ext cx="10515600" cy="1325563"/>
          </a:xfrm>
          <a:prstGeom prst="rect">
            <a:avLst/>
          </a:prstGeom>
        </p:spPr>
        <p:txBody>
          <a:bodyPr/>
          <a:lstStyle/>
          <a:p>
            <a:pPr rtl="0" eaLnBrk="1" latinLnBrk="0" hangingPunct="1"/>
            <a:r>
              <a:rPr lang="nl-NL" sz="2800" b="1" kern="1200" noProof="1">
                <a:solidFill>
                  <a:srgbClr val="FFFFFF"/>
                </a:solidFill>
                <a:effectLst/>
                <a:latin typeface="Calibri" panose="020F0502020204030204" pitchFamily="34" charset="0"/>
                <a:ea typeface="Public Sans"/>
                <a:cs typeface="Public Sans"/>
              </a:rPr>
              <a:t>8. Gebruik stekkerdozen </a:t>
            </a:r>
            <a:endParaRPr lang="nl-NL" noProof="1">
              <a:effectLst/>
            </a:endParaRPr>
          </a:p>
          <a:p>
            <a:endParaRPr lang="nl-NL" noProof="1"/>
          </a:p>
        </p:txBody>
      </p:sp>
      <p:sp>
        <p:nvSpPr>
          <p:cNvPr id="4" name="TextBox 3">
            <a:extLst>
              <a:ext uri="{FF2B5EF4-FFF2-40B4-BE49-F238E27FC236}">
                <a16:creationId xmlns:a16="http://schemas.microsoft.com/office/drawing/2014/main" id="{18C55726-5E4A-A0F6-F79D-6164468DD29C}"/>
              </a:ext>
            </a:extLst>
          </p:cNvPr>
          <p:cNvSpPr txBox="1"/>
          <p:nvPr/>
        </p:nvSpPr>
        <p:spPr>
          <a:xfrm>
            <a:off x="5503613" y="2377636"/>
            <a:ext cx="6132808" cy="3785652"/>
          </a:xfrm>
          <a:prstGeom prst="rect">
            <a:avLst/>
          </a:prstGeom>
          <a:noFill/>
        </p:spPr>
        <p:txBody>
          <a:bodyPr wrap="square" rtlCol="0">
            <a:spAutoFit/>
          </a:bodyPr>
          <a:lstStyle/>
          <a:p>
            <a:pPr marL="457200" indent="-457200" latinLnBrk="0">
              <a:buChar char="•"/>
            </a:pPr>
            <a:r>
              <a:rPr lang="en-US" sz="2400" dirty="0">
                <a:solidFill>
                  <a:srgbClr val="2B2C30"/>
                </a:solidFill>
                <a:ea typeface="Public Sans"/>
                <a:cs typeface="Segoe UI"/>
              </a:rPr>
              <a:t>Met stekkerblokken kunt u meerdere apparaten tegelijk uitschakelen. </a:t>
            </a:r>
          </a:p>
          <a:p>
            <a:pPr marL="457200" indent="-457200" latinLnBrk="0">
              <a:buChar char="•"/>
            </a:pPr>
            <a:r>
              <a:rPr lang="en-US" sz="2400" dirty="0">
                <a:solidFill>
                  <a:srgbClr val="2B2C30"/>
                </a:solidFill>
                <a:ea typeface="Public Sans"/>
                <a:cs typeface="Segoe UI"/>
              </a:rPr>
              <a:t>Slimme stekkerdozen kunnen automatisch de stroomtoevoer naar apparaten die niet in gebruik zijn, onderbreken. U kunt slimme stekkerdozen ook op afstand bedienen via smartphone-apps.</a:t>
            </a:r>
          </a:p>
          <a:p>
            <a:pPr marL="457200" indent="-457200" latinLnBrk="0">
              <a:buFontTx/>
              <a:buChar char="•"/>
            </a:pPr>
            <a:r>
              <a:rPr lang="en-US" sz="2400" dirty="0">
                <a:solidFill>
                  <a:srgbClr val="2B2C30"/>
                </a:solidFill>
                <a:ea typeface="Public Sans"/>
                <a:cs typeface="Segoe UI"/>
              </a:rPr>
              <a:t>Stekkerdozen kunnen het energieverbruik in stand-by verminderen zonder dat dit ten koste gaat van het gebruiksgemak of comfort. </a:t>
            </a:r>
          </a:p>
          <a:p>
            <a:pPr marL="457200" indent="-457200" latinLnBrk="0">
              <a:buChar char="•"/>
            </a:pPr>
            <a:endParaRPr lang="en-US" sz="2400" dirty="0">
              <a:solidFill>
                <a:srgbClr val="2B2C30"/>
              </a:solidFill>
              <a:ea typeface="Public Sans"/>
              <a:cs typeface="Segoe UI"/>
            </a:endParaRPr>
          </a:p>
        </p:txBody>
      </p:sp>
      <p:pic>
        <p:nvPicPr>
          <p:cNvPr id="7" name="Picture 6">
            <a:extLst>
              <a:ext uri="{FF2B5EF4-FFF2-40B4-BE49-F238E27FC236}">
                <a16:creationId xmlns:a16="http://schemas.microsoft.com/office/drawing/2014/main" id="{61785334-AAEB-F3E5-3E51-01273EE5F01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482" y="2457681"/>
            <a:ext cx="4921028" cy="3964161"/>
          </a:xfrm>
          <a:prstGeom prst="rect">
            <a:avLst/>
          </a:prstGeom>
        </p:spPr>
      </p:pic>
    </p:spTree>
    <p:extLst>
      <p:ext uri="{BB962C8B-B14F-4D97-AF65-F5344CB8AC3E}">
        <p14:creationId xmlns:p14="http://schemas.microsoft.com/office/powerpoint/2010/main" val="2510157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40B598-3C59-58D5-BCCF-5F94FB98C36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BAEAC63-C46E-AFD3-8AD2-ABA511DAD7A3}"/>
              </a:ext>
            </a:extLst>
          </p:cNvPr>
          <p:cNvSpPr>
            <a:spLocks noGrp="1"/>
          </p:cNvSpPr>
          <p:nvPr>
            <p:ph type="title" idx="4294967295"/>
          </p:nvPr>
        </p:nvSpPr>
        <p:spPr>
          <a:xfrm>
            <a:off x="537755" y="730885"/>
            <a:ext cx="10515600" cy="1325563"/>
          </a:xfrm>
          <a:prstGeom prst="rect">
            <a:avLst/>
          </a:prstGeom>
        </p:spPr>
        <p:txBody>
          <a:bodyPr/>
          <a:lstStyle/>
          <a:p>
            <a:pPr rtl="0" eaLnBrk="1" latinLnBrk="0" hangingPunct="1"/>
            <a:r>
              <a:rPr lang="nl-NL" sz="2800" b="1" kern="1200" noProof="1">
                <a:solidFill>
                  <a:srgbClr val="FFFFFF"/>
                </a:solidFill>
                <a:effectLst/>
                <a:latin typeface="Calibri" panose="020F0502020204030204" pitchFamily="34" charset="0"/>
                <a:ea typeface="Public Sans"/>
                <a:cs typeface="Public Sans"/>
              </a:rPr>
              <a:t>9. Samenwerken: de rol van energiegemeenschappen - Inleiding</a:t>
            </a:r>
            <a:endParaRPr lang="nl-NL" noProof="1">
              <a:effectLst/>
            </a:endParaRPr>
          </a:p>
          <a:p>
            <a:endParaRPr lang="nl-NL" noProof="1"/>
          </a:p>
        </p:txBody>
      </p:sp>
      <p:sp>
        <p:nvSpPr>
          <p:cNvPr id="4" name="TextBox 3">
            <a:extLst>
              <a:ext uri="{FF2B5EF4-FFF2-40B4-BE49-F238E27FC236}">
                <a16:creationId xmlns:a16="http://schemas.microsoft.com/office/drawing/2014/main" id="{03AC321A-ECC1-6F77-28D3-B93794C698A1}"/>
              </a:ext>
            </a:extLst>
          </p:cNvPr>
          <p:cNvSpPr txBox="1"/>
          <p:nvPr/>
        </p:nvSpPr>
        <p:spPr>
          <a:xfrm>
            <a:off x="377483" y="2718148"/>
            <a:ext cx="11196566" cy="2308324"/>
          </a:xfrm>
          <a:prstGeom prst="rect">
            <a:avLst/>
          </a:prstGeom>
          <a:noFill/>
        </p:spPr>
        <p:txBody>
          <a:bodyPr wrap="square" rtlCol="0">
            <a:spAutoFit/>
          </a:bodyPr>
          <a:lstStyle/>
          <a:p>
            <a:pPr algn="ctr" latinLnBrk="0"/>
            <a:r>
              <a:rPr lang="en-GB" sz="4800" i="1" noProof="0" dirty="0">
                <a:solidFill>
                  <a:schemeClr val="accent2"/>
                </a:solidFill>
              </a:rPr>
              <a:t>Hoe kan deelname aan een energiegemeenschap u en uw buren helpen?</a:t>
            </a:r>
          </a:p>
          <a:p>
            <a:pPr algn="ctr" latinLnBrk="0"/>
            <a:endParaRPr lang="en-GB" sz="4800" i="1" noProof="0" dirty="0">
              <a:solidFill>
                <a:schemeClr val="accent2"/>
              </a:solidFill>
            </a:endParaRPr>
          </a:p>
        </p:txBody>
      </p:sp>
    </p:spTree>
    <p:extLst>
      <p:ext uri="{BB962C8B-B14F-4D97-AF65-F5344CB8AC3E}">
        <p14:creationId xmlns:p14="http://schemas.microsoft.com/office/powerpoint/2010/main" val="26059099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88971A-92A2-1549-E68D-21610F539BB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CB02933-3F28-4A46-6511-A3E9C79C2F4D}"/>
              </a:ext>
            </a:extLst>
          </p:cNvPr>
          <p:cNvSpPr>
            <a:spLocks noGrp="1"/>
          </p:cNvSpPr>
          <p:nvPr>
            <p:ph type="title" idx="4294967295"/>
          </p:nvPr>
        </p:nvSpPr>
        <p:spPr>
          <a:xfrm>
            <a:off x="485503" y="836940"/>
            <a:ext cx="10515600" cy="1325563"/>
          </a:xfrm>
          <a:prstGeom prst="rect">
            <a:avLst/>
          </a:prstGeom>
        </p:spPr>
        <p:txBody>
          <a:bodyPr/>
          <a:lstStyle/>
          <a:p>
            <a:pPr rtl="0" eaLnBrk="1" latinLnBrk="0" hangingPunct="1"/>
            <a:r>
              <a:rPr lang="nl-NL" sz="2800" b="1" kern="1200" noProof="1">
                <a:solidFill>
                  <a:srgbClr val="FFFFFF"/>
                </a:solidFill>
                <a:effectLst/>
                <a:latin typeface="Calibri" panose="020F0502020204030204" pitchFamily="34" charset="0"/>
                <a:ea typeface="Public Sans"/>
                <a:cs typeface="Public Sans"/>
              </a:rPr>
              <a:t>9. Samenwerken: de rol van energiegemeenschappen </a:t>
            </a:r>
            <a:endParaRPr lang="nl-NL" noProof="1">
              <a:effectLst/>
            </a:endParaRPr>
          </a:p>
          <a:p>
            <a:endParaRPr lang="nl-NL" noProof="1"/>
          </a:p>
        </p:txBody>
      </p:sp>
      <p:sp>
        <p:nvSpPr>
          <p:cNvPr id="4" name="TextBox 3">
            <a:extLst>
              <a:ext uri="{FF2B5EF4-FFF2-40B4-BE49-F238E27FC236}">
                <a16:creationId xmlns:a16="http://schemas.microsoft.com/office/drawing/2014/main" id="{B86F7BA3-B558-E7EE-49BC-1EDCDFCA81CE}"/>
              </a:ext>
            </a:extLst>
          </p:cNvPr>
          <p:cNvSpPr txBox="1"/>
          <p:nvPr/>
        </p:nvSpPr>
        <p:spPr>
          <a:xfrm>
            <a:off x="5561556" y="2194898"/>
            <a:ext cx="6516009" cy="4093428"/>
          </a:xfrm>
          <a:prstGeom prst="rect">
            <a:avLst/>
          </a:prstGeom>
          <a:noFill/>
        </p:spPr>
        <p:txBody>
          <a:bodyPr wrap="square" rtlCol="0">
            <a:spAutoFit/>
          </a:bodyPr>
          <a:lstStyle/>
          <a:p>
            <a:pPr marL="457200" indent="-457200" latinLnBrk="0">
              <a:buChar char="•"/>
            </a:pPr>
            <a:r>
              <a:rPr lang="en-US" sz="2000" dirty="0">
                <a:solidFill>
                  <a:srgbClr val="2B2C30"/>
                </a:solidFill>
                <a:ea typeface="Public Sans"/>
                <a:cs typeface="Segoe UI"/>
              </a:rPr>
              <a:t>Energiegemeenschappen investeren gezamenlijk in projecten voor hernieuwbare energie, delen middelen en ondersteunen elkaar bij het verminderen van het energieverbruik. </a:t>
            </a:r>
          </a:p>
          <a:p>
            <a:pPr marL="457200" indent="-457200" latinLnBrk="0">
              <a:buChar char="•"/>
            </a:pPr>
            <a:r>
              <a:rPr lang="en-US" sz="2000" dirty="0">
                <a:solidFill>
                  <a:srgbClr val="2B2C30"/>
                </a:solidFill>
                <a:ea typeface="Public Sans"/>
                <a:cs typeface="Segoe UI"/>
                <a:hlinkClick r:id="rId3"/>
              </a:rPr>
              <a:t>Er zijn duizenden energiegemeenschappen in heel Europa</a:t>
            </a:r>
            <a:r>
              <a:rPr lang="en-US" sz="2000" dirty="0">
                <a:solidFill>
                  <a:srgbClr val="2B2C30"/>
                </a:solidFill>
                <a:ea typeface="Public Sans"/>
                <a:cs typeface="Segoe UI"/>
              </a:rPr>
              <a:t>.</a:t>
            </a:r>
          </a:p>
          <a:p>
            <a:pPr marL="457200" indent="-457200" latinLnBrk="0">
              <a:buFontTx/>
              <a:buChar char="•"/>
            </a:pPr>
            <a:r>
              <a:rPr lang="en-US" sz="2000" dirty="0">
                <a:solidFill>
                  <a:srgbClr val="2B2C30"/>
                </a:solidFill>
                <a:ea typeface="Public Sans"/>
                <a:cs typeface="Segoe UI"/>
              </a:rPr>
              <a:t>Word lid van een energiegemeenschap of richt er zelf een op om samen met uw buren energiebesparende initiatieven te nemen. </a:t>
            </a:r>
            <a:endParaRPr lang="en-US" sz="2000" dirty="0">
              <a:ea typeface="Public Sans"/>
            </a:endParaRPr>
          </a:p>
          <a:p>
            <a:pPr marL="457200" indent="-457200" latinLnBrk="0">
              <a:buChar char="•"/>
            </a:pPr>
            <a:r>
              <a:rPr lang="en-US" sz="2000" dirty="0">
                <a:solidFill>
                  <a:srgbClr val="2B2C30"/>
                </a:solidFill>
                <a:ea typeface="Public Sans"/>
                <a:cs typeface="Segoe UI"/>
              </a:rPr>
              <a:t>Door samen te werken kunnen leden profiteren van gedeelde kennis, gezamenlijke inkoopkracht en collectieve onderhandelingen voor betere energietarieven.</a:t>
            </a:r>
            <a:r>
              <a:rPr lang="en-US" sz="2000" dirty="0">
                <a:solidFill>
                  <a:srgbClr val="2B2C30"/>
                </a:solidFill>
                <a:ea typeface="Public Sans"/>
                <a:cs typeface="Public Sans"/>
              </a:rPr>
              <a:t> </a:t>
            </a:r>
            <a:endParaRPr lang="en-US" sz="2000" dirty="0"/>
          </a:p>
        </p:txBody>
      </p:sp>
      <p:pic>
        <p:nvPicPr>
          <p:cNvPr id="5" name="Picture 4">
            <a:extLst>
              <a:ext uri="{FF2B5EF4-FFF2-40B4-BE49-F238E27FC236}">
                <a16:creationId xmlns:a16="http://schemas.microsoft.com/office/drawing/2014/main" id="{A39DF4FF-C69C-8F4F-9CED-2B1D3198480A}"/>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435" y="2617940"/>
            <a:ext cx="5343742" cy="3403120"/>
          </a:xfrm>
          <a:prstGeom prst="rect">
            <a:avLst/>
          </a:prstGeom>
        </p:spPr>
      </p:pic>
    </p:spTree>
    <p:extLst>
      <p:ext uri="{BB962C8B-B14F-4D97-AF65-F5344CB8AC3E}">
        <p14:creationId xmlns:p14="http://schemas.microsoft.com/office/powerpoint/2010/main" val="1442533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1F82FF-2403-0C51-C25B-F241635855E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A71C5FC-B098-3578-4C68-C439D3941AB4}"/>
              </a:ext>
            </a:extLst>
          </p:cNvPr>
          <p:cNvSpPr>
            <a:spLocks noGrp="1"/>
          </p:cNvSpPr>
          <p:nvPr>
            <p:ph type="title" idx="4294967295"/>
          </p:nvPr>
        </p:nvSpPr>
        <p:spPr>
          <a:xfrm>
            <a:off x="537754" y="822325"/>
            <a:ext cx="10515600" cy="1325563"/>
          </a:xfrm>
          <a:prstGeom prst="rect">
            <a:avLst/>
          </a:prstGeom>
        </p:spPr>
        <p:txBody>
          <a:bodyPr/>
          <a:lstStyle/>
          <a:p>
            <a:pPr rtl="0" eaLnBrk="1" latinLnBrk="0" hangingPunct="1"/>
            <a:r>
              <a:rPr lang="nl-NL" sz="2800" b="1" kern="1200" noProof="1">
                <a:solidFill>
                  <a:srgbClr val="FFFFFF"/>
                </a:solidFill>
                <a:effectLst/>
                <a:latin typeface="Calibri" panose="020F0502020204030204" pitchFamily="34" charset="0"/>
                <a:ea typeface="Public Sans"/>
                <a:cs typeface="Public Sans"/>
              </a:rPr>
              <a:t>10. Ontdek waar u ondersteuning kunt krijgen - Inleiding</a:t>
            </a:r>
            <a:endParaRPr lang="nl-NL" noProof="1">
              <a:effectLst/>
            </a:endParaRPr>
          </a:p>
          <a:p>
            <a:endParaRPr lang="nl-NL" noProof="1"/>
          </a:p>
        </p:txBody>
      </p:sp>
      <p:sp>
        <p:nvSpPr>
          <p:cNvPr id="4" name="TextBox 3">
            <a:extLst>
              <a:ext uri="{FF2B5EF4-FFF2-40B4-BE49-F238E27FC236}">
                <a16:creationId xmlns:a16="http://schemas.microsoft.com/office/drawing/2014/main" id="{25E5C836-0C4E-2B70-2559-800920D4B8CB}"/>
              </a:ext>
            </a:extLst>
          </p:cNvPr>
          <p:cNvSpPr txBox="1"/>
          <p:nvPr/>
        </p:nvSpPr>
        <p:spPr>
          <a:xfrm>
            <a:off x="377482" y="2693096"/>
            <a:ext cx="11259196" cy="3046988"/>
          </a:xfrm>
          <a:prstGeom prst="rect">
            <a:avLst/>
          </a:prstGeom>
          <a:noFill/>
        </p:spPr>
        <p:txBody>
          <a:bodyPr wrap="square" rtlCol="0">
            <a:spAutoFit/>
          </a:bodyPr>
          <a:lstStyle/>
          <a:p>
            <a:pPr algn="ctr" latinLnBrk="0"/>
            <a:r>
              <a:rPr lang="en-GB" sz="4800" i="1" noProof="0" dirty="0">
                <a:solidFill>
                  <a:schemeClr val="accent2"/>
                </a:solidFill>
              </a:rPr>
              <a:t>Hoe kunnen lokale energiegerelateerde groepen en organisaties u helpen bij het behalen van uw energiebesparingsdoelen?</a:t>
            </a:r>
          </a:p>
          <a:p>
            <a:pPr algn="ctr" latinLnBrk="0"/>
            <a:endParaRPr lang="en-GB" sz="4800" i="1" noProof="0" dirty="0">
              <a:solidFill>
                <a:schemeClr val="accent2"/>
              </a:solidFill>
            </a:endParaRPr>
          </a:p>
        </p:txBody>
      </p:sp>
    </p:spTree>
    <p:extLst>
      <p:ext uri="{BB962C8B-B14F-4D97-AF65-F5344CB8AC3E}">
        <p14:creationId xmlns:p14="http://schemas.microsoft.com/office/powerpoint/2010/main" val="27596867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48F51B-8541-BED7-1085-2608B37A202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21022DF-46A0-CD2B-47B4-326D7D001C44}"/>
              </a:ext>
            </a:extLst>
          </p:cNvPr>
          <p:cNvSpPr>
            <a:spLocks noGrp="1"/>
          </p:cNvSpPr>
          <p:nvPr>
            <p:ph type="title" idx="4294967295"/>
          </p:nvPr>
        </p:nvSpPr>
        <p:spPr>
          <a:xfrm>
            <a:off x="745073" y="691696"/>
            <a:ext cx="10515600" cy="1325563"/>
          </a:xfrm>
          <a:prstGeom prst="rect">
            <a:avLst/>
          </a:prstGeom>
        </p:spPr>
        <p:txBody>
          <a:bodyPr/>
          <a:lstStyle/>
          <a:p>
            <a:pPr rtl="0" eaLnBrk="1" latinLnBrk="0" hangingPunct="1"/>
            <a:r>
              <a:rPr lang="nl-NL" sz="2800" b="1" kern="1200" noProof="1">
                <a:solidFill>
                  <a:srgbClr val="FFFFFF"/>
                </a:solidFill>
                <a:effectLst/>
                <a:latin typeface="Calibri" panose="020F0502020204030204" pitchFamily="34" charset="0"/>
                <a:ea typeface="Public Sans"/>
                <a:cs typeface="Public Sans"/>
              </a:rPr>
              <a:t>10. Zoek uit waar u ondersteuning kunt krijgen </a:t>
            </a:r>
            <a:endParaRPr lang="nl-NL" noProof="1">
              <a:effectLst/>
            </a:endParaRPr>
          </a:p>
          <a:p>
            <a:endParaRPr lang="nl-NL" noProof="1"/>
          </a:p>
        </p:txBody>
      </p:sp>
      <p:sp>
        <p:nvSpPr>
          <p:cNvPr id="4" name="TextBox 3">
            <a:extLst>
              <a:ext uri="{FF2B5EF4-FFF2-40B4-BE49-F238E27FC236}">
                <a16:creationId xmlns:a16="http://schemas.microsoft.com/office/drawing/2014/main" id="{98F002ED-7076-C12C-76BA-4FEBBC6F2705}"/>
              </a:ext>
            </a:extLst>
          </p:cNvPr>
          <p:cNvSpPr txBox="1"/>
          <p:nvPr/>
        </p:nvSpPr>
        <p:spPr>
          <a:xfrm>
            <a:off x="4345838" y="2293732"/>
            <a:ext cx="7315199" cy="3416320"/>
          </a:xfrm>
          <a:prstGeom prst="rect">
            <a:avLst/>
          </a:prstGeom>
          <a:noFill/>
        </p:spPr>
        <p:txBody>
          <a:bodyPr wrap="square" rtlCol="0">
            <a:spAutoFit/>
          </a:bodyPr>
          <a:lstStyle/>
          <a:p>
            <a:pPr marL="457200" indent="-457200" latinLnBrk="0">
              <a:buChar char="•"/>
            </a:pPr>
            <a:r>
              <a:rPr lang="en-GB" sz="2400" noProof="0" dirty="0">
                <a:solidFill>
                  <a:srgbClr val="2B2C30"/>
                </a:solidFill>
                <a:ea typeface="Public Sans"/>
                <a:cs typeface="Segoe UI"/>
              </a:rPr>
              <a:t>Zoek naar lokale energiegerelateerde groepen, organisaties en overheidsprogramma's die middelen en ondersteuning bieden voor energiebesparende initiatieven. </a:t>
            </a:r>
          </a:p>
          <a:p>
            <a:pPr marL="457200" indent="-457200" latinLnBrk="0">
              <a:buChar char="•"/>
            </a:pPr>
            <a:r>
              <a:rPr lang="en-GB" sz="2400" noProof="0" dirty="0">
                <a:solidFill>
                  <a:srgbClr val="2B2C30"/>
                </a:solidFill>
                <a:ea typeface="Public Sans"/>
                <a:cs typeface="Segoe UI"/>
              </a:rPr>
              <a:t>Deze groepen kunnen waardevolle informatie, technische ondersteuning en soms zelfs financiële prikkels bieden om u te helpen bij het implementeren van energie-efficiënte praktijken. </a:t>
            </a:r>
          </a:p>
          <a:p>
            <a:pPr marL="457200" indent="-457200" latinLnBrk="0">
              <a:buChar char="•"/>
            </a:pPr>
            <a:r>
              <a:rPr lang="en-GB" sz="2400" noProof="0" dirty="0">
                <a:solidFill>
                  <a:srgbClr val="2B2C30"/>
                </a:solidFill>
                <a:ea typeface="Public Sans"/>
                <a:cs typeface="Segoe UI"/>
              </a:rPr>
              <a:t>Kijk op online databases, gemeenschapsforums en websites van lokale overheden voor beschikbare middelen.</a:t>
            </a:r>
            <a:endParaRPr lang="en-GB" sz="2400" noProof="0" dirty="0">
              <a:solidFill>
                <a:srgbClr val="2B2C30"/>
              </a:solidFill>
              <a:ea typeface="Public Sans"/>
              <a:cs typeface="Public Sans"/>
            </a:endParaRPr>
          </a:p>
        </p:txBody>
      </p:sp>
      <p:pic>
        <p:nvPicPr>
          <p:cNvPr id="7" name="Picture 6">
            <a:extLst>
              <a:ext uri="{FF2B5EF4-FFF2-40B4-BE49-F238E27FC236}">
                <a16:creationId xmlns:a16="http://schemas.microsoft.com/office/drawing/2014/main" id="{0CE6F499-8F9F-EE20-76AB-3EBE93D6F455}"/>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5073" y="2349757"/>
            <a:ext cx="3253109" cy="4277638"/>
          </a:xfrm>
          <a:prstGeom prst="rect">
            <a:avLst/>
          </a:prstGeom>
        </p:spPr>
      </p:pic>
    </p:spTree>
    <p:extLst>
      <p:ext uri="{BB962C8B-B14F-4D97-AF65-F5344CB8AC3E}">
        <p14:creationId xmlns:p14="http://schemas.microsoft.com/office/powerpoint/2010/main" val="3900238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직사각형 42">
            <a:extLst>
              <a:ext uri="{FF2B5EF4-FFF2-40B4-BE49-F238E27FC236}">
                <a16:creationId xmlns:a16="http://schemas.microsoft.com/office/drawing/2014/main" id="{D8C4E46F-1B05-476B-90D3-800B8F061E5E}"/>
              </a:ext>
              <a:ext uri="{C183D7F6-B498-43B3-948B-1728B52AA6E4}">
                <adec:decorative xmlns:adec="http://schemas.microsoft.com/office/drawing/2017/decorative" val="1"/>
              </a:ext>
            </a:extLst>
          </p:cNvPr>
          <p:cNvSpPr/>
          <p:nvPr/>
        </p:nvSpPr>
        <p:spPr>
          <a:xfrm>
            <a:off x="6188062" y="2046515"/>
            <a:ext cx="2503176" cy="3742510"/>
          </a:xfrm>
          <a:prstGeom prst="rect">
            <a:avLst/>
          </a:prstGeom>
          <a:solidFill>
            <a:schemeClr val="bg1"/>
          </a:solidFill>
          <a:ln>
            <a:noFill/>
          </a:ln>
          <a:effectLst>
            <a:outerShdw blurRad="127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b="1" dirty="0">
              <a:solidFill>
                <a:srgbClr val="322F32"/>
              </a:solidFill>
            </a:endParaRPr>
          </a:p>
        </p:txBody>
      </p:sp>
      <p:sp>
        <p:nvSpPr>
          <p:cNvPr id="31" name="직사각형 30">
            <a:extLst>
              <a:ext uri="{FF2B5EF4-FFF2-40B4-BE49-F238E27FC236}">
                <a16:creationId xmlns:a16="http://schemas.microsoft.com/office/drawing/2014/main" id="{054E5D47-4CA2-42D3-88F2-36300092A0B6}"/>
              </a:ext>
              <a:ext uri="{C183D7F6-B498-43B3-948B-1728B52AA6E4}">
                <adec:decorative xmlns:adec="http://schemas.microsoft.com/office/drawing/2017/decorative" val="1"/>
              </a:ext>
            </a:extLst>
          </p:cNvPr>
          <p:cNvSpPr/>
          <p:nvPr/>
        </p:nvSpPr>
        <p:spPr>
          <a:xfrm>
            <a:off x="3500763" y="2046515"/>
            <a:ext cx="2503176" cy="3742510"/>
          </a:xfrm>
          <a:prstGeom prst="rect">
            <a:avLst/>
          </a:prstGeom>
          <a:solidFill>
            <a:schemeClr val="bg1"/>
          </a:solidFill>
          <a:ln>
            <a:noFill/>
          </a:ln>
          <a:effectLst>
            <a:outerShdw blurRad="127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b="1" dirty="0">
              <a:solidFill>
                <a:srgbClr val="322F32"/>
              </a:solidFill>
            </a:endParaRPr>
          </a:p>
        </p:txBody>
      </p:sp>
      <p:sp>
        <p:nvSpPr>
          <p:cNvPr id="19" name="직사각형 18">
            <a:extLst>
              <a:ext uri="{FF2B5EF4-FFF2-40B4-BE49-F238E27FC236}">
                <a16:creationId xmlns:a16="http://schemas.microsoft.com/office/drawing/2014/main" id="{8DC1423C-2E75-48AE-A98F-626668954196}"/>
              </a:ext>
              <a:ext uri="{C183D7F6-B498-43B3-948B-1728B52AA6E4}">
                <adec:decorative xmlns:adec="http://schemas.microsoft.com/office/drawing/2017/decorative" val="1"/>
              </a:ext>
            </a:extLst>
          </p:cNvPr>
          <p:cNvSpPr/>
          <p:nvPr/>
        </p:nvSpPr>
        <p:spPr>
          <a:xfrm>
            <a:off x="790220" y="2046515"/>
            <a:ext cx="2503176" cy="3742510"/>
          </a:xfrm>
          <a:prstGeom prst="rect">
            <a:avLst/>
          </a:prstGeom>
          <a:solidFill>
            <a:schemeClr val="bg1"/>
          </a:solidFill>
          <a:ln>
            <a:noFill/>
          </a:ln>
          <a:effectLst>
            <a:outerShdw blurRad="127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b="1">
              <a:solidFill>
                <a:srgbClr val="322F32"/>
              </a:solidFill>
            </a:endParaRPr>
          </a:p>
        </p:txBody>
      </p:sp>
      <p:sp>
        <p:nvSpPr>
          <p:cNvPr id="4" name="Title 3">
            <a:extLst>
              <a:ext uri="{FF2B5EF4-FFF2-40B4-BE49-F238E27FC236}">
                <a16:creationId xmlns:a16="http://schemas.microsoft.com/office/drawing/2014/main" id="{1CB3AB17-8875-D3B2-DE3D-43F70B766127}"/>
              </a:ext>
            </a:extLst>
          </p:cNvPr>
          <p:cNvSpPr>
            <a:spLocks noGrp="1"/>
          </p:cNvSpPr>
          <p:nvPr>
            <p:ph type="title" idx="4294967295"/>
          </p:nvPr>
        </p:nvSpPr>
        <p:spPr>
          <a:xfrm>
            <a:off x="746139" y="680377"/>
            <a:ext cx="10515600" cy="1325563"/>
          </a:xfrm>
          <a:prstGeom prst="rect">
            <a:avLst/>
          </a:prstGeom>
        </p:spPr>
        <p:txBody>
          <a:bodyPr/>
          <a:lstStyle/>
          <a:p>
            <a:pPr rtl="0" eaLnBrk="1" latinLnBrk="1" hangingPunct="1"/>
            <a:r>
              <a:rPr lang="nl-NL" sz="2800" kern="1200" noProof="1">
                <a:solidFill>
                  <a:srgbClr val="0E3AF0"/>
                </a:solidFill>
                <a:effectLst/>
                <a:latin typeface="Calibri" panose="020F0502020204030204" pitchFamily="34" charset="0"/>
                <a:ea typeface="맑은 고딕" panose="020B0503020000020004" pitchFamily="34" charset="-127"/>
                <a:cs typeface="Arial" panose="020B0604020202020204" pitchFamily="34" charset="0"/>
              </a:rPr>
              <a:t>Volgende stappen</a:t>
            </a:r>
            <a:endParaRPr lang="nl-NL" noProof="1">
              <a:effectLst/>
            </a:endParaRPr>
          </a:p>
          <a:p>
            <a:endParaRPr lang="nl-NL" noProof="1"/>
          </a:p>
        </p:txBody>
      </p:sp>
      <p:sp>
        <p:nvSpPr>
          <p:cNvPr id="3" name="TextBox 2">
            <a:extLst>
              <a:ext uri="{FF2B5EF4-FFF2-40B4-BE49-F238E27FC236}">
                <a16:creationId xmlns:a16="http://schemas.microsoft.com/office/drawing/2014/main" id="{A285EDEE-0D89-AE70-0953-34055524EF0D}"/>
              </a:ext>
            </a:extLst>
          </p:cNvPr>
          <p:cNvSpPr txBox="1"/>
          <p:nvPr/>
        </p:nvSpPr>
        <p:spPr>
          <a:xfrm>
            <a:off x="753706" y="1215518"/>
            <a:ext cx="10648074" cy="830997"/>
          </a:xfrm>
          <a:prstGeom prst="rect">
            <a:avLst/>
          </a:prstGeom>
          <a:noFill/>
        </p:spPr>
        <p:txBody>
          <a:bodyPr wrap="square" rtlCol="0">
            <a:spAutoFit/>
          </a:bodyPr>
          <a:lstStyle/>
          <a:p>
            <a:pPr latinLnBrk="0"/>
            <a:r>
              <a:rPr lang="en-GB" sz="2400" dirty="0"/>
              <a:t>Als u meer wilt weten over de digitale energietransitie, kunnen de volgende bronnen nuttig zijn: </a:t>
            </a:r>
          </a:p>
        </p:txBody>
      </p:sp>
      <p:grpSp>
        <p:nvGrpSpPr>
          <p:cNvPr id="20" name="그룹 19">
            <a:extLst>
              <a:ext uri="{FF2B5EF4-FFF2-40B4-BE49-F238E27FC236}">
                <a16:creationId xmlns:a16="http://schemas.microsoft.com/office/drawing/2014/main" id="{5AD01B13-396A-4A4F-8EA6-968460F8AFEB}"/>
              </a:ext>
              <a:ext uri="{C183D7F6-B498-43B3-948B-1728B52AA6E4}">
                <adec:decorative xmlns:adec="http://schemas.microsoft.com/office/drawing/2017/decorative" val="1"/>
              </a:ext>
            </a:extLst>
          </p:cNvPr>
          <p:cNvGrpSpPr/>
          <p:nvPr/>
        </p:nvGrpSpPr>
        <p:grpSpPr>
          <a:xfrm>
            <a:off x="1728249" y="2344322"/>
            <a:ext cx="615100" cy="604284"/>
            <a:chOff x="6810557" y="892968"/>
            <a:chExt cx="384524" cy="377762"/>
          </a:xfrm>
          <a:solidFill>
            <a:schemeClr val="accent1"/>
          </a:solidFill>
        </p:grpSpPr>
        <p:sp>
          <p:nvSpPr>
            <p:cNvPr id="21" name="자유형: 도형 20">
              <a:extLst>
                <a:ext uri="{FF2B5EF4-FFF2-40B4-BE49-F238E27FC236}">
                  <a16:creationId xmlns:a16="http://schemas.microsoft.com/office/drawing/2014/main" id="{2C42074F-0750-4FD2-8807-D7FBE2B0EA4D}"/>
                </a:ext>
              </a:extLst>
            </p:cNvPr>
            <p:cNvSpPr/>
            <p:nvPr/>
          </p:nvSpPr>
          <p:spPr>
            <a:xfrm>
              <a:off x="6810557" y="977836"/>
              <a:ext cx="114300" cy="85725"/>
            </a:xfrm>
            <a:custGeom>
              <a:avLst/>
              <a:gdLst>
                <a:gd name="connsiteX0" fmla="*/ 86106 w 114300"/>
                <a:gd name="connsiteY0" fmla="*/ 7144 h 85725"/>
                <a:gd name="connsiteX1" fmla="*/ 59626 w 114300"/>
                <a:gd name="connsiteY1" fmla="*/ 7144 h 85725"/>
                <a:gd name="connsiteX2" fmla="*/ 33147 w 114300"/>
                <a:gd name="connsiteY2" fmla="*/ 7144 h 85725"/>
                <a:gd name="connsiteX3" fmla="*/ 14764 w 114300"/>
                <a:gd name="connsiteY3" fmla="*/ 14764 h 85725"/>
                <a:gd name="connsiteX4" fmla="*/ 7144 w 114300"/>
                <a:gd name="connsiteY4" fmla="*/ 33147 h 85725"/>
                <a:gd name="connsiteX5" fmla="*/ 7144 w 114300"/>
                <a:gd name="connsiteY5" fmla="*/ 57436 h 85725"/>
                <a:gd name="connsiteX6" fmla="*/ 13145 w 114300"/>
                <a:gd name="connsiteY6" fmla="*/ 67342 h 85725"/>
                <a:gd name="connsiteX7" fmla="*/ 59626 w 114300"/>
                <a:gd name="connsiteY7" fmla="*/ 78581 h 85725"/>
                <a:gd name="connsiteX8" fmla="*/ 106108 w 114300"/>
                <a:gd name="connsiteY8" fmla="*/ 67342 h 85725"/>
                <a:gd name="connsiteX9" fmla="*/ 112109 w 114300"/>
                <a:gd name="connsiteY9" fmla="*/ 57436 h 85725"/>
                <a:gd name="connsiteX10" fmla="*/ 112109 w 114300"/>
                <a:gd name="connsiteY10" fmla="*/ 33147 h 85725"/>
                <a:gd name="connsiteX11" fmla="*/ 104489 w 114300"/>
                <a:gd name="connsiteY11" fmla="*/ 14859 h 85725"/>
                <a:gd name="connsiteX12" fmla="*/ 86106 w 114300"/>
                <a:gd name="connsiteY12" fmla="*/ 7144 h 85725"/>
                <a:gd name="connsiteX13" fmla="*/ 90106 w 114300"/>
                <a:gd name="connsiteY13" fmla="*/ 50483 h 85725"/>
                <a:gd name="connsiteX14" fmla="*/ 59817 w 114300"/>
                <a:gd name="connsiteY14" fmla="*/ 56388 h 85725"/>
                <a:gd name="connsiteX15" fmla="*/ 29527 w 114300"/>
                <a:gd name="connsiteY15" fmla="*/ 50483 h 85725"/>
                <a:gd name="connsiteX16" fmla="*/ 29527 w 114300"/>
                <a:gd name="connsiteY16" fmla="*/ 33338 h 85725"/>
                <a:gd name="connsiteX17" fmla="*/ 33242 w 114300"/>
                <a:gd name="connsiteY17" fmla="*/ 29623 h 85725"/>
                <a:gd name="connsiteX18" fmla="*/ 86201 w 114300"/>
                <a:gd name="connsiteY18" fmla="*/ 29623 h 85725"/>
                <a:gd name="connsiteX19" fmla="*/ 90201 w 114300"/>
                <a:gd name="connsiteY19" fmla="*/ 33338 h 85725"/>
                <a:gd name="connsiteX20" fmla="*/ 90106 w 114300"/>
                <a:gd name="connsiteY20" fmla="*/ 50483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4300" h="85725">
                  <a:moveTo>
                    <a:pt x="86106" y="7144"/>
                  </a:moveTo>
                  <a:cubicBezTo>
                    <a:pt x="77343" y="7144"/>
                    <a:pt x="68485" y="7144"/>
                    <a:pt x="59626" y="7144"/>
                  </a:cubicBezTo>
                  <a:cubicBezTo>
                    <a:pt x="50768" y="7144"/>
                    <a:pt x="41910" y="7144"/>
                    <a:pt x="33147" y="7144"/>
                  </a:cubicBezTo>
                  <a:cubicBezTo>
                    <a:pt x="26194" y="7144"/>
                    <a:pt x="19716" y="9811"/>
                    <a:pt x="14764" y="14764"/>
                  </a:cubicBezTo>
                  <a:cubicBezTo>
                    <a:pt x="9810" y="19717"/>
                    <a:pt x="7144" y="26194"/>
                    <a:pt x="7144" y="33147"/>
                  </a:cubicBezTo>
                  <a:lnTo>
                    <a:pt x="7144" y="57436"/>
                  </a:lnTo>
                  <a:cubicBezTo>
                    <a:pt x="7144" y="61627"/>
                    <a:pt x="9525" y="65437"/>
                    <a:pt x="13145" y="67342"/>
                  </a:cubicBezTo>
                  <a:cubicBezTo>
                    <a:pt x="27432" y="74676"/>
                    <a:pt x="43529" y="78581"/>
                    <a:pt x="59626" y="78581"/>
                  </a:cubicBezTo>
                  <a:cubicBezTo>
                    <a:pt x="75723" y="78581"/>
                    <a:pt x="91821" y="74676"/>
                    <a:pt x="106108" y="67342"/>
                  </a:cubicBezTo>
                  <a:cubicBezTo>
                    <a:pt x="109823" y="65437"/>
                    <a:pt x="112109" y="61627"/>
                    <a:pt x="112109" y="57436"/>
                  </a:cubicBezTo>
                  <a:lnTo>
                    <a:pt x="112109" y="33147"/>
                  </a:lnTo>
                  <a:cubicBezTo>
                    <a:pt x="112109" y="26289"/>
                    <a:pt x="109442" y="19812"/>
                    <a:pt x="104489" y="14859"/>
                  </a:cubicBezTo>
                  <a:cubicBezTo>
                    <a:pt x="99822" y="10001"/>
                    <a:pt x="93059" y="7144"/>
                    <a:pt x="86106" y="7144"/>
                  </a:cubicBezTo>
                  <a:close/>
                  <a:moveTo>
                    <a:pt x="90106" y="50483"/>
                  </a:moveTo>
                  <a:cubicBezTo>
                    <a:pt x="80486" y="54388"/>
                    <a:pt x="70389" y="56388"/>
                    <a:pt x="59817" y="56388"/>
                  </a:cubicBezTo>
                  <a:cubicBezTo>
                    <a:pt x="49244" y="56388"/>
                    <a:pt x="39052" y="54388"/>
                    <a:pt x="29527" y="50483"/>
                  </a:cubicBezTo>
                  <a:lnTo>
                    <a:pt x="29527" y="33338"/>
                  </a:lnTo>
                  <a:cubicBezTo>
                    <a:pt x="29527" y="31337"/>
                    <a:pt x="31242" y="29623"/>
                    <a:pt x="33242" y="29623"/>
                  </a:cubicBezTo>
                  <a:cubicBezTo>
                    <a:pt x="50863" y="29623"/>
                    <a:pt x="68580" y="29623"/>
                    <a:pt x="86201" y="29623"/>
                  </a:cubicBezTo>
                  <a:cubicBezTo>
                    <a:pt x="88201" y="29623"/>
                    <a:pt x="90201" y="31242"/>
                    <a:pt x="90201" y="33338"/>
                  </a:cubicBezTo>
                  <a:lnTo>
                    <a:pt x="90106" y="50483"/>
                  </a:lnTo>
                  <a:close/>
                </a:path>
              </a:pathLst>
            </a:custGeom>
            <a:grpFill/>
            <a:ln w="9525" cap="flat">
              <a:noFill/>
              <a:prstDash val="solid"/>
              <a:miter/>
            </a:ln>
          </p:spPr>
          <p:txBody>
            <a:bodyPr rtlCol="0" anchor="ctr"/>
            <a:lstStyle/>
            <a:p>
              <a:endParaRPr lang="ko-KR" altLang="en-US"/>
            </a:p>
          </p:txBody>
        </p:sp>
        <p:sp>
          <p:nvSpPr>
            <p:cNvPr id="22" name="자유형: 도형 21">
              <a:extLst>
                <a:ext uri="{FF2B5EF4-FFF2-40B4-BE49-F238E27FC236}">
                  <a16:creationId xmlns:a16="http://schemas.microsoft.com/office/drawing/2014/main" id="{A864822C-C010-4224-BC0B-E7C41C5EB6AF}"/>
                </a:ext>
              </a:extLst>
            </p:cNvPr>
            <p:cNvSpPr/>
            <p:nvPr/>
          </p:nvSpPr>
          <p:spPr>
            <a:xfrm>
              <a:off x="6824939" y="893349"/>
              <a:ext cx="85725" cy="85725"/>
            </a:xfrm>
            <a:custGeom>
              <a:avLst/>
              <a:gdLst>
                <a:gd name="connsiteX0" fmla="*/ 45434 w 85725"/>
                <a:gd name="connsiteY0" fmla="*/ 83725 h 85725"/>
                <a:gd name="connsiteX1" fmla="*/ 83725 w 85725"/>
                <a:gd name="connsiteY1" fmla="*/ 45434 h 85725"/>
                <a:gd name="connsiteX2" fmla="*/ 45434 w 85725"/>
                <a:gd name="connsiteY2" fmla="*/ 7144 h 85725"/>
                <a:gd name="connsiteX3" fmla="*/ 7144 w 85725"/>
                <a:gd name="connsiteY3" fmla="*/ 45434 h 85725"/>
                <a:gd name="connsiteX4" fmla="*/ 45434 w 85725"/>
                <a:gd name="connsiteY4" fmla="*/ 83725 h 85725"/>
                <a:gd name="connsiteX5" fmla="*/ 45434 w 85725"/>
                <a:gd name="connsiteY5" fmla="*/ 29242 h 85725"/>
                <a:gd name="connsiteX6" fmla="*/ 61532 w 85725"/>
                <a:gd name="connsiteY6" fmla="*/ 45339 h 85725"/>
                <a:gd name="connsiteX7" fmla="*/ 45434 w 85725"/>
                <a:gd name="connsiteY7" fmla="*/ 61436 h 85725"/>
                <a:gd name="connsiteX8" fmla="*/ 29337 w 85725"/>
                <a:gd name="connsiteY8" fmla="*/ 45339 h 85725"/>
                <a:gd name="connsiteX9" fmla="*/ 45434 w 85725"/>
                <a:gd name="connsiteY9" fmla="*/ 29242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725" h="85725">
                  <a:moveTo>
                    <a:pt x="45434" y="83725"/>
                  </a:moveTo>
                  <a:cubicBezTo>
                    <a:pt x="66580" y="83725"/>
                    <a:pt x="83725" y="66580"/>
                    <a:pt x="83725" y="45434"/>
                  </a:cubicBezTo>
                  <a:cubicBezTo>
                    <a:pt x="83725" y="24289"/>
                    <a:pt x="66580" y="7144"/>
                    <a:pt x="45434" y="7144"/>
                  </a:cubicBezTo>
                  <a:cubicBezTo>
                    <a:pt x="24289" y="7144"/>
                    <a:pt x="7144" y="24289"/>
                    <a:pt x="7144" y="45434"/>
                  </a:cubicBezTo>
                  <a:cubicBezTo>
                    <a:pt x="7144" y="66580"/>
                    <a:pt x="24289" y="83725"/>
                    <a:pt x="45434" y="83725"/>
                  </a:cubicBezTo>
                  <a:close/>
                  <a:moveTo>
                    <a:pt x="45434" y="29242"/>
                  </a:moveTo>
                  <a:cubicBezTo>
                    <a:pt x="54293" y="29242"/>
                    <a:pt x="61532" y="36481"/>
                    <a:pt x="61532" y="45339"/>
                  </a:cubicBezTo>
                  <a:cubicBezTo>
                    <a:pt x="61532" y="54197"/>
                    <a:pt x="54293" y="61436"/>
                    <a:pt x="45434" y="61436"/>
                  </a:cubicBezTo>
                  <a:cubicBezTo>
                    <a:pt x="36576" y="61436"/>
                    <a:pt x="29337" y="54197"/>
                    <a:pt x="29337" y="45339"/>
                  </a:cubicBezTo>
                  <a:cubicBezTo>
                    <a:pt x="29337" y="36481"/>
                    <a:pt x="36576" y="29242"/>
                    <a:pt x="45434" y="29242"/>
                  </a:cubicBezTo>
                  <a:close/>
                </a:path>
              </a:pathLst>
            </a:custGeom>
            <a:grpFill/>
            <a:ln w="9525" cap="flat">
              <a:noFill/>
              <a:prstDash val="solid"/>
              <a:miter/>
            </a:ln>
          </p:spPr>
          <p:txBody>
            <a:bodyPr rtlCol="0" anchor="ctr"/>
            <a:lstStyle/>
            <a:p>
              <a:endParaRPr lang="ko-KR" altLang="en-US"/>
            </a:p>
          </p:txBody>
        </p:sp>
        <p:sp>
          <p:nvSpPr>
            <p:cNvPr id="23" name="자유형: 도형 22">
              <a:extLst>
                <a:ext uri="{FF2B5EF4-FFF2-40B4-BE49-F238E27FC236}">
                  <a16:creationId xmlns:a16="http://schemas.microsoft.com/office/drawing/2014/main" id="{28A61F9F-621E-4119-801E-4C5936CAB216}"/>
                </a:ext>
              </a:extLst>
            </p:cNvPr>
            <p:cNvSpPr/>
            <p:nvPr/>
          </p:nvSpPr>
          <p:spPr>
            <a:xfrm>
              <a:off x="6937906" y="892968"/>
              <a:ext cx="257175" cy="76200"/>
            </a:xfrm>
            <a:custGeom>
              <a:avLst/>
              <a:gdLst>
                <a:gd name="connsiteX0" fmla="*/ 247745 w 257175"/>
                <a:gd name="connsiteY0" fmla="*/ 7144 h 76200"/>
                <a:gd name="connsiteX1" fmla="*/ 18288 w 257175"/>
                <a:gd name="connsiteY1" fmla="*/ 7144 h 76200"/>
                <a:gd name="connsiteX2" fmla="*/ 7144 w 257175"/>
                <a:gd name="connsiteY2" fmla="*/ 18288 h 76200"/>
                <a:gd name="connsiteX3" fmla="*/ 7144 w 257175"/>
                <a:gd name="connsiteY3" fmla="*/ 62675 h 76200"/>
                <a:gd name="connsiteX4" fmla="*/ 18288 w 257175"/>
                <a:gd name="connsiteY4" fmla="*/ 73819 h 76200"/>
                <a:gd name="connsiteX5" fmla="*/ 247745 w 257175"/>
                <a:gd name="connsiteY5" fmla="*/ 73819 h 76200"/>
                <a:gd name="connsiteX6" fmla="*/ 258889 w 257175"/>
                <a:gd name="connsiteY6" fmla="*/ 62675 h 76200"/>
                <a:gd name="connsiteX7" fmla="*/ 258889 w 257175"/>
                <a:gd name="connsiteY7" fmla="*/ 18288 h 76200"/>
                <a:gd name="connsiteX8" fmla="*/ 247745 w 257175"/>
                <a:gd name="connsiteY8" fmla="*/ 7144 h 76200"/>
                <a:gd name="connsiteX9" fmla="*/ 95250 w 257175"/>
                <a:gd name="connsiteY9" fmla="*/ 51530 h 76200"/>
                <a:gd name="connsiteX10" fmla="*/ 29337 w 257175"/>
                <a:gd name="connsiteY10" fmla="*/ 51530 h 76200"/>
                <a:gd name="connsiteX11" fmla="*/ 29337 w 257175"/>
                <a:gd name="connsiteY11" fmla="*/ 29337 h 76200"/>
                <a:gd name="connsiteX12" fmla="*/ 95250 w 257175"/>
                <a:gd name="connsiteY12" fmla="*/ 29337 h 76200"/>
                <a:gd name="connsiteX13" fmla="*/ 95250 w 257175"/>
                <a:gd name="connsiteY13" fmla="*/ 51530 h 76200"/>
                <a:gd name="connsiteX14" fmla="*/ 236601 w 257175"/>
                <a:gd name="connsiteY14" fmla="*/ 51530 h 76200"/>
                <a:gd name="connsiteX15" fmla="*/ 117443 w 257175"/>
                <a:gd name="connsiteY15" fmla="*/ 51530 h 76200"/>
                <a:gd name="connsiteX16" fmla="*/ 117443 w 257175"/>
                <a:gd name="connsiteY16" fmla="*/ 29337 h 76200"/>
                <a:gd name="connsiteX17" fmla="*/ 236601 w 257175"/>
                <a:gd name="connsiteY17" fmla="*/ 29337 h 76200"/>
                <a:gd name="connsiteX18" fmla="*/ 236601 w 257175"/>
                <a:gd name="connsiteY18" fmla="*/ 515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7175" h="76200">
                  <a:moveTo>
                    <a:pt x="247745" y="7144"/>
                  </a:moveTo>
                  <a:lnTo>
                    <a:pt x="18288" y="7144"/>
                  </a:lnTo>
                  <a:cubicBezTo>
                    <a:pt x="12192" y="7144"/>
                    <a:pt x="7144" y="12097"/>
                    <a:pt x="7144" y="18288"/>
                  </a:cubicBezTo>
                  <a:lnTo>
                    <a:pt x="7144" y="62675"/>
                  </a:lnTo>
                  <a:cubicBezTo>
                    <a:pt x="7144" y="68771"/>
                    <a:pt x="12096" y="73819"/>
                    <a:pt x="18288" y="73819"/>
                  </a:cubicBezTo>
                  <a:lnTo>
                    <a:pt x="247745" y="73819"/>
                  </a:lnTo>
                  <a:cubicBezTo>
                    <a:pt x="253841" y="73819"/>
                    <a:pt x="258889" y="68866"/>
                    <a:pt x="258889" y="62675"/>
                  </a:cubicBezTo>
                  <a:lnTo>
                    <a:pt x="258889" y="18288"/>
                  </a:lnTo>
                  <a:cubicBezTo>
                    <a:pt x="258794" y="12097"/>
                    <a:pt x="253841" y="7144"/>
                    <a:pt x="247745" y="7144"/>
                  </a:cubicBezTo>
                  <a:close/>
                  <a:moveTo>
                    <a:pt x="95250" y="51530"/>
                  </a:moveTo>
                  <a:lnTo>
                    <a:pt x="29337" y="51530"/>
                  </a:lnTo>
                  <a:lnTo>
                    <a:pt x="29337" y="29337"/>
                  </a:lnTo>
                  <a:lnTo>
                    <a:pt x="95250" y="29337"/>
                  </a:lnTo>
                  <a:lnTo>
                    <a:pt x="95250" y="51530"/>
                  </a:lnTo>
                  <a:close/>
                  <a:moveTo>
                    <a:pt x="236601" y="51530"/>
                  </a:moveTo>
                  <a:lnTo>
                    <a:pt x="117443" y="51530"/>
                  </a:lnTo>
                  <a:lnTo>
                    <a:pt x="117443" y="29337"/>
                  </a:lnTo>
                  <a:lnTo>
                    <a:pt x="236601" y="29337"/>
                  </a:lnTo>
                  <a:lnTo>
                    <a:pt x="236601" y="51530"/>
                  </a:lnTo>
                  <a:close/>
                </a:path>
              </a:pathLst>
            </a:custGeom>
            <a:grpFill/>
            <a:ln w="9525" cap="flat">
              <a:noFill/>
              <a:prstDash val="solid"/>
              <a:miter/>
            </a:ln>
          </p:spPr>
          <p:txBody>
            <a:bodyPr rtlCol="0" anchor="ctr"/>
            <a:lstStyle/>
            <a:p>
              <a:endParaRPr lang="ko-KR" altLang="en-US"/>
            </a:p>
          </p:txBody>
        </p:sp>
        <p:sp>
          <p:nvSpPr>
            <p:cNvPr id="24" name="자유형: 도형 23">
              <a:extLst>
                <a:ext uri="{FF2B5EF4-FFF2-40B4-BE49-F238E27FC236}">
                  <a16:creationId xmlns:a16="http://schemas.microsoft.com/office/drawing/2014/main" id="{A3DBB9BC-07EE-46AC-8758-87D3A16759EA}"/>
                </a:ext>
              </a:extLst>
            </p:cNvPr>
            <p:cNvSpPr/>
            <p:nvPr/>
          </p:nvSpPr>
          <p:spPr>
            <a:xfrm>
              <a:off x="6810557" y="1185005"/>
              <a:ext cx="114300" cy="85725"/>
            </a:xfrm>
            <a:custGeom>
              <a:avLst/>
              <a:gdLst>
                <a:gd name="connsiteX0" fmla="*/ 86106 w 114300"/>
                <a:gd name="connsiteY0" fmla="*/ 7144 h 85725"/>
                <a:gd name="connsiteX1" fmla="*/ 59626 w 114300"/>
                <a:gd name="connsiteY1" fmla="*/ 7144 h 85725"/>
                <a:gd name="connsiteX2" fmla="*/ 33147 w 114300"/>
                <a:gd name="connsiteY2" fmla="*/ 7144 h 85725"/>
                <a:gd name="connsiteX3" fmla="*/ 14764 w 114300"/>
                <a:gd name="connsiteY3" fmla="*/ 14764 h 85725"/>
                <a:gd name="connsiteX4" fmla="*/ 7144 w 114300"/>
                <a:gd name="connsiteY4" fmla="*/ 33147 h 85725"/>
                <a:gd name="connsiteX5" fmla="*/ 7144 w 114300"/>
                <a:gd name="connsiteY5" fmla="*/ 57436 h 85725"/>
                <a:gd name="connsiteX6" fmla="*/ 13145 w 114300"/>
                <a:gd name="connsiteY6" fmla="*/ 67342 h 85725"/>
                <a:gd name="connsiteX7" fmla="*/ 59626 w 114300"/>
                <a:gd name="connsiteY7" fmla="*/ 78581 h 85725"/>
                <a:gd name="connsiteX8" fmla="*/ 106108 w 114300"/>
                <a:gd name="connsiteY8" fmla="*/ 67342 h 85725"/>
                <a:gd name="connsiteX9" fmla="*/ 112109 w 114300"/>
                <a:gd name="connsiteY9" fmla="*/ 57436 h 85725"/>
                <a:gd name="connsiteX10" fmla="*/ 112109 w 114300"/>
                <a:gd name="connsiteY10" fmla="*/ 33147 h 85725"/>
                <a:gd name="connsiteX11" fmla="*/ 104489 w 114300"/>
                <a:gd name="connsiteY11" fmla="*/ 14859 h 85725"/>
                <a:gd name="connsiteX12" fmla="*/ 86106 w 114300"/>
                <a:gd name="connsiteY12" fmla="*/ 7144 h 85725"/>
                <a:gd name="connsiteX13" fmla="*/ 90106 w 114300"/>
                <a:gd name="connsiteY13" fmla="*/ 50387 h 85725"/>
                <a:gd name="connsiteX14" fmla="*/ 59817 w 114300"/>
                <a:gd name="connsiteY14" fmla="*/ 56388 h 85725"/>
                <a:gd name="connsiteX15" fmla="*/ 29527 w 114300"/>
                <a:gd name="connsiteY15" fmla="*/ 50387 h 85725"/>
                <a:gd name="connsiteX16" fmla="*/ 29527 w 114300"/>
                <a:gd name="connsiteY16" fmla="*/ 33147 h 85725"/>
                <a:gd name="connsiteX17" fmla="*/ 33242 w 114300"/>
                <a:gd name="connsiteY17" fmla="*/ 29432 h 85725"/>
                <a:gd name="connsiteX18" fmla="*/ 59721 w 114300"/>
                <a:gd name="connsiteY18" fmla="*/ 29432 h 85725"/>
                <a:gd name="connsiteX19" fmla="*/ 86201 w 114300"/>
                <a:gd name="connsiteY19" fmla="*/ 29432 h 85725"/>
                <a:gd name="connsiteX20" fmla="*/ 90201 w 114300"/>
                <a:gd name="connsiteY20" fmla="*/ 33147 h 85725"/>
                <a:gd name="connsiteX21" fmla="*/ 90106 w 114300"/>
                <a:gd name="connsiteY21" fmla="*/ 50387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4300" h="85725">
                  <a:moveTo>
                    <a:pt x="86106" y="7144"/>
                  </a:moveTo>
                  <a:cubicBezTo>
                    <a:pt x="77343" y="7144"/>
                    <a:pt x="68485" y="7144"/>
                    <a:pt x="59626" y="7144"/>
                  </a:cubicBezTo>
                  <a:cubicBezTo>
                    <a:pt x="50768" y="7144"/>
                    <a:pt x="41910" y="7144"/>
                    <a:pt x="33147" y="7144"/>
                  </a:cubicBezTo>
                  <a:cubicBezTo>
                    <a:pt x="26194" y="7144"/>
                    <a:pt x="19716" y="9811"/>
                    <a:pt x="14764" y="14764"/>
                  </a:cubicBezTo>
                  <a:cubicBezTo>
                    <a:pt x="9810" y="19717"/>
                    <a:pt x="7144" y="26194"/>
                    <a:pt x="7144" y="33147"/>
                  </a:cubicBezTo>
                  <a:lnTo>
                    <a:pt x="7144" y="57436"/>
                  </a:lnTo>
                  <a:cubicBezTo>
                    <a:pt x="7144" y="61627"/>
                    <a:pt x="9525" y="65437"/>
                    <a:pt x="13145" y="67342"/>
                  </a:cubicBezTo>
                  <a:cubicBezTo>
                    <a:pt x="27432" y="74676"/>
                    <a:pt x="43529" y="78581"/>
                    <a:pt x="59626" y="78581"/>
                  </a:cubicBezTo>
                  <a:cubicBezTo>
                    <a:pt x="75819" y="78581"/>
                    <a:pt x="91821" y="74676"/>
                    <a:pt x="106108" y="67342"/>
                  </a:cubicBezTo>
                  <a:cubicBezTo>
                    <a:pt x="109823" y="65437"/>
                    <a:pt x="112109" y="61627"/>
                    <a:pt x="112109" y="57436"/>
                  </a:cubicBezTo>
                  <a:lnTo>
                    <a:pt x="112109" y="33147"/>
                  </a:lnTo>
                  <a:cubicBezTo>
                    <a:pt x="112109" y="26289"/>
                    <a:pt x="109442" y="19812"/>
                    <a:pt x="104489" y="14859"/>
                  </a:cubicBezTo>
                  <a:cubicBezTo>
                    <a:pt x="99822" y="10001"/>
                    <a:pt x="93059" y="7144"/>
                    <a:pt x="86106" y="7144"/>
                  </a:cubicBezTo>
                  <a:close/>
                  <a:moveTo>
                    <a:pt x="90106" y="50387"/>
                  </a:moveTo>
                  <a:cubicBezTo>
                    <a:pt x="80486" y="54388"/>
                    <a:pt x="70389" y="56388"/>
                    <a:pt x="59817" y="56388"/>
                  </a:cubicBezTo>
                  <a:cubicBezTo>
                    <a:pt x="49244" y="56388"/>
                    <a:pt x="39052" y="54388"/>
                    <a:pt x="29527" y="50387"/>
                  </a:cubicBezTo>
                  <a:lnTo>
                    <a:pt x="29527" y="33147"/>
                  </a:lnTo>
                  <a:cubicBezTo>
                    <a:pt x="29527" y="31147"/>
                    <a:pt x="31242" y="29432"/>
                    <a:pt x="33242" y="29432"/>
                  </a:cubicBezTo>
                  <a:cubicBezTo>
                    <a:pt x="42005" y="29432"/>
                    <a:pt x="50863" y="29432"/>
                    <a:pt x="59721" y="29432"/>
                  </a:cubicBezTo>
                  <a:cubicBezTo>
                    <a:pt x="68580" y="29432"/>
                    <a:pt x="77438" y="29432"/>
                    <a:pt x="86201" y="29432"/>
                  </a:cubicBezTo>
                  <a:cubicBezTo>
                    <a:pt x="88201" y="29432"/>
                    <a:pt x="90201" y="31051"/>
                    <a:pt x="90201" y="33147"/>
                  </a:cubicBezTo>
                  <a:lnTo>
                    <a:pt x="90106" y="50387"/>
                  </a:lnTo>
                  <a:close/>
                </a:path>
              </a:pathLst>
            </a:custGeom>
            <a:grpFill/>
            <a:ln w="9525" cap="flat">
              <a:noFill/>
              <a:prstDash val="solid"/>
              <a:miter/>
            </a:ln>
          </p:spPr>
          <p:txBody>
            <a:bodyPr rtlCol="0" anchor="ctr"/>
            <a:lstStyle/>
            <a:p>
              <a:endParaRPr lang="ko-KR" altLang="en-US"/>
            </a:p>
          </p:txBody>
        </p:sp>
        <p:sp>
          <p:nvSpPr>
            <p:cNvPr id="25" name="자유형: 도형 24">
              <a:extLst>
                <a:ext uri="{FF2B5EF4-FFF2-40B4-BE49-F238E27FC236}">
                  <a16:creationId xmlns:a16="http://schemas.microsoft.com/office/drawing/2014/main" id="{BA07292B-02E8-4BAA-BC44-60528F7C3EF0}"/>
                </a:ext>
              </a:extLst>
            </p:cNvPr>
            <p:cNvSpPr/>
            <p:nvPr/>
          </p:nvSpPr>
          <p:spPr>
            <a:xfrm>
              <a:off x="6824939" y="1100518"/>
              <a:ext cx="85725" cy="85725"/>
            </a:xfrm>
            <a:custGeom>
              <a:avLst/>
              <a:gdLst>
                <a:gd name="connsiteX0" fmla="*/ 83725 w 85725"/>
                <a:gd name="connsiteY0" fmla="*/ 45434 h 85725"/>
                <a:gd name="connsiteX1" fmla="*/ 45434 w 85725"/>
                <a:gd name="connsiteY1" fmla="*/ 7144 h 85725"/>
                <a:gd name="connsiteX2" fmla="*/ 7144 w 85725"/>
                <a:gd name="connsiteY2" fmla="*/ 45434 h 85725"/>
                <a:gd name="connsiteX3" fmla="*/ 45434 w 85725"/>
                <a:gd name="connsiteY3" fmla="*/ 83725 h 85725"/>
                <a:gd name="connsiteX4" fmla="*/ 83725 w 85725"/>
                <a:gd name="connsiteY4" fmla="*/ 45434 h 85725"/>
                <a:gd name="connsiteX5" fmla="*/ 29337 w 85725"/>
                <a:gd name="connsiteY5" fmla="*/ 45434 h 85725"/>
                <a:gd name="connsiteX6" fmla="*/ 45434 w 85725"/>
                <a:gd name="connsiteY6" fmla="*/ 29337 h 85725"/>
                <a:gd name="connsiteX7" fmla="*/ 61532 w 85725"/>
                <a:gd name="connsiteY7" fmla="*/ 45434 h 85725"/>
                <a:gd name="connsiteX8" fmla="*/ 45434 w 85725"/>
                <a:gd name="connsiteY8" fmla="*/ 61531 h 85725"/>
                <a:gd name="connsiteX9" fmla="*/ 29337 w 85725"/>
                <a:gd name="connsiteY9" fmla="*/ 45434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725" h="85725">
                  <a:moveTo>
                    <a:pt x="83725" y="45434"/>
                  </a:moveTo>
                  <a:cubicBezTo>
                    <a:pt x="83725" y="24289"/>
                    <a:pt x="66580" y="7144"/>
                    <a:pt x="45434" y="7144"/>
                  </a:cubicBezTo>
                  <a:cubicBezTo>
                    <a:pt x="24289" y="7144"/>
                    <a:pt x="7144" y="24289"/>
                    <a:pt x="7144" y="45434"/>
                  </a:cubicBezTo>
                  <a:cubicBezTo>
                    <a:pt x="7144" y="66580"/>
                    <a:pt x="24289" y="83725"/>
                    <a:pt x="45434" y="83725"/>
                  </a:cubicBezTo>
                  <a:cubicBezTo>
                    <a:pt x="66580" y="83725"/>
                    <a:pt x="83725" y="66484"/>
                    <a:pt x="83725" y="45434"/>
                  </a:cubicBezTo>
                  <a:close/>
                  <a:moveTo>
                    <a:pt x="29337" y="45434"/>
                  </a:moveTo>
                  <a:cubicBezTo>
                    <a:pt x="29337" y="36576"/>
                    <a:pt x="36576" y="29337"/>
                    <a:pt x="45434" y="29337"/>
                  </a:cubicBezTo>
                  <a:cubicBezTo>
                    <a:pt x="54293" y="29337"/>
                    <a:pt x="61532" y="36576"/>
                    <a:pt x="61532" y="45434"/>
                  </a:cubicBezTo>
                  <a:cubicBezTo>
                    <a:pt x="61532" y="54292"/>
                    <a:pt x="54293" y="61531"/>
                    <a:pt x="45434" y="61531"/>
                  </a:cubicBezTo>
                  <a:cubicBezTo>
                    <a:pt x="36576" y="61531"/>
                    <a:pt x="29337" y="54292"/>
                    <a:pt x="29337" y="45434"/>
                  </a:cubicBezTo>
                  <a:close/>
                </a:path>
              </a:pathLst>
            </a:custGeom>
            <a:grpFill/>
            <a:ln w="9525" cap="flat">
              <a:noFill/>
              <a:prstDash val="solid"/>
              <a:miter/>
            </a:ln>
          </p:spPr>
          <p:txBody>
            <a:bodyPr rtlCol="0" anchor="ctr"/>
            <a:lstStyle/>
            <a:p>
              <a:endParaRPr lang="ko-KR" altLang="en-US"/>
            </a:p>
          </p:txBody>
        </p:sp>
        <p:sp>
          <p:nvSpPr>
            <p:cNvPr id="26" name="자유형: 도형 25">
              <a:extLst>
                <a:ext uri="{FF2B5EF4-FFF2-40B4-BE49-F238E27FC236}">
                  <a16:creationId xmlns:a16="http://schemas.microsoft.com/office/drawing/2014/main" id="{A77F8A80-C421-46CC-B4C9-0528FE07E9FE}"/>
                </a:ext>
              </a:extLst>
            </p:cNvPr>
            <p:cNvSpPr/>
            <p:nvPr/>
          </p:nvSpPr>
          <p:spPr>
            <a:xfrm>
              <a:off x="6937906" y="982503"/>
              <a:ext cx="257175" cy="76200"/>
            </a:xfrm>
            <a:custGeom>
              <a:avLst/>
              <a:gdLst>
                <a:gd name="connsiteX0" fmla="*/ 247745 w 257175"/>
                <a:gd name="connsiteY0" fmla="*/ 7144 h 76200"/>
                <a:gd name="connsiteX1" fmla="*/ 18288 w 257175"/>
                <a:gd name="connsiteY1" fmla="*/ 7144 h 76200"/>
                <a:gd name="connsiteX2" fmla="*/ 7144 w 257175"/>
                <a:gd name="connsiteY2" fmla="*/ 18288 h 76200"/>
                <a:gd name="connsiteX3" fmla="*/ 7144 w 257175"/>
                <a:gd name="connsiteY3" fmla="*/ 62675 h 76200"/>
                <a:gd name="connsiteX4" fmla="*/ 18288 w 257175"/>
                <a:gd name="connsiteY4" fmla="*/ 73819 h 76200"/>
                <a:gd name="connsiteX5" fmla="*/ 247745 w 257175"/>
                <a:gd name="connsiteY5" fmla="*/ 73819 h 76200"/>
                <a:gd name="connsiteX6" fmla="*/ 258889 w 257175"/>
                <a:gd name="connsiteY6" fmla="*/ 62675 h 76200"/>
                <a:gd name="connsiteX7" fmla="*/ 258889 w 257175"/>
                <a:gd name="connsiteY7" fmla="*/ 18288 h 76200"/>
                <a:gd name="connsiteX8" fmla="*/ 247745 w 257175"/>
                <a:gd name="connsiteY8" fmla="*/ 7144 h 76200"/>
                <a:gd name="connsiteX9" fmla="*/ 157448 w 257175"/>
                <a:gd name="connsiteY9" fmla="*/ 51530 h 76200"/>
                <a:gd name="connsiteX10" fmla="*/ 29432 w 257175"/>
                <a:gd name="connsiteY10" fmla="*/ 51530 h 76200"/>
                <a:gd name="connsiteX11" fmla="*/ 29432 w 257175"/>
                <a:gd name="connsiteY11" fmla="*/ 29337 h 76200"/>
                <a:gd name="connsiteX12" fmla="*/ 157448 w 257175"/>
                <a:gd name="connsiteY12" fmla="*/ 29337 h 76200"/>
                <a:gd name="connsiteX13" fmla="*/ 157448 w 257175"/>
                <a:gd name="connsiteY13" fmla="*/ 51530 h 76200"/>
                <a:gd name="connsiteX14" fmla="*/ 236601 w 257175"/>
                <a:gd name="connsiteY14" fmla="*/ 51530 h 76200"/>
                <a:gd name="connsiteX15" fmla="*/ 179641 w 257175"/>
                <a:gd name="connsiteY15" fmla="*/ 51530 h 76200"/>
                <a:gd name="connsiteX16" fmla="*/ 179641 w 257175"/>
                <a:gd name="connsiteY16" fmla="*/ 29337 h 76200"/>
                <a:gd name="connsiteX17" fmla="*/ 236601 w 257175"/>
                <a:gd name="connsiteY17" fmla="*/ 29337 h 76200"/>
                <a:gd name="connsiteX18" fmla="*/ 236601 w 257175"/>
                <a:gd name="connsiteY18" fmla="*/ 515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7175" h="76200">
                  <a:moveTo>
                    <a:pt x="247745" y="7144"/>
                  </a:moveTo>
                  <a:lnTo>
                    <a:pt x="18288" y="7144"/>
                  </a:lnTo>
                  <a:cubicBezTo>
                    <a:pt x="12192" y="7144"/>
                    <a:pt x="7144" y="12097"/>
                    <a:pt x="7144" y="18288"/>
                  </a:cubicBezTo>
                  <a:lnTo>
                    <a:pt x="7144" y="62675"/>
                  </a:lnTo>
                  <a:cubicBezTo>
                    <a:pt x="7144" y="68771"/>
                    <a:pt x="12096" y="73819"/>
                    <a:pt x="18288" y="73819"/>
                  </a:cubicBezTo>
                  <a:lnTo>
                    <a:pt x="247745" y="73819"/>
                  </a:lnTo>
                  <a:cubicBezTo>
                    <a:pt x="253841" y="73819"/>
                    <a:pt x="258889" y="68866"/>
                    <a:pt x="258889" y="62675"/>
                  </a:cubicBezTo>
                  <a:lnTo>
                    <a:pt x="258889" y="18288"/>
                  </a:lnTo>
                  <a:cubicBezTo>
                    <a:pt x="258794" y="12097"/>
                    <a:pt x="253841" y="7144"/>
                    <a:pt x="247745" y="7144"/>
                  </a:cubicBezTo>
                  <a:close/>
                  <a:moveTo>
                    <a:pt x="157448" y="51530"/>
                  </a:moveTo>
                  <a:lnTo>
                    <a:pt x="29432" y="51530"/>
                  </a:lnTo>
                  <a:lnTo>
                    <a:pt x="29432" y="29337"/>
                  </a:lnTo>
                  <a:lnTo>
                    <a:pt x="157448" y="29337"/>
                  </a:lnTo>
                  <a:lnTo>
                    <a:pt x="157448" y="51530"/>
                  </a:lnTo>
                  <a:close/>
                  <a:moveTo>
                    <a:pt x="236601" y="51530"/>
                  </a:moveTo>
                  <a:lnTo>
                    <a:pt x="179641" y="51530"/>
                  </a:lnTo>
                  <a:lnTo>
                    <a:pt x="179641" y="29337"/>
                  </a:lnTo>
                  <a:lnTo>
                    <a:pt x="236601" y="29337"/>
                  </a:lnTo>
                  <a:lnTo>
                    <a:pt x="236601" y="51530"/>
                  </a:lnTo>
                  <a:close/>
                </a:path>
              </a:pathLst>
            </a:custGeom>
            <a:grpFill/>
            <a:ln w="9525" cap="flat">
              <a:noFill/>
              <a:prstDash val="solid"/>
              <a:miter/>
            </a:ln>
          </p:spPr>
          <p:txBody>
            <a:bodyPr rtlCol="0" anchor="ctr"/>
            <a:lstStyle/>
            <a:p>
              <a:endParaRPr lang="ko-KR" altLang="en-US"/>
            </a:p>
          </p:txBody>
        </p:sp>
        <p:sp>
          <p:nvSpPr>
            <p:cNvPr id="27" name="자유형: 도형 26">
              <a:extLst>
                <a:ext uri="{FF2B5EF4-FFF2-40B4-BE49-F238E27FC236}">
                  <a16:creationId xmlns:a16="http://schemas.microsoft.com/office/drawing/2014/main" id="{04DD1AD9-583D-4367-A3C5-55A5C0766C8C}"/>
                </a:ext>
              </a:extLst>
            </p:cNvPr>
            <p:cNvSpPr/>
            <p:nvPr/>
          </p:nvSpPr>
          <p:spPr>
            <a:xfrm>
              <a:off x="6937906" y="1099470"/>
              <a:ext cx="257175" cy="76200"/>
            </a:xfrm>
            <a:custGeom>
              <a:avLst/>
              <a:gdLst>
                <a:gd name="connsiteX0" fmla="*/ 247745 w 257175"/>
                <a:gd name="connsiteY0" fmla="*/ 7144 h 76200"/>
                <a:gd name="connsiteX1" fmla="*/ 18288 w 257175"/>
                <a:gd name="connsiteY1" fmla="*/ 7144 h 76200"/>
                <a:gd name="connsiteX2" fmla="*/ 7144 w 257175"/>
                <a:gd name="connsiteY2" fmla="*/ 18288 h 76200"/>
                <a:gd name="connsiteX3" fmla="*/ 7144 w 257175"/>
                <a:gd name="connsiteY3" fmla="*/ 62675 h 76200"/>
                <a:gd name="connsiteX4" fmla="*/ 18288 w 257175"/>
                <a:gd name="connsiteY4" fmla="*/ 73819 h 76200"/>
                <a:gd name="connsiteX5" fmla="*/ 247745 w 257175"/>
                <a:gd name="connsiteY5" fmla="*/ 73819 h 76200"/>
                <a:gd name="connsiteX6" fmla="*/ 258889 w 257175"/>
                <a:gd name="connsiteY6" fmla="*/ 62675 h 76200"/>
                <a:gd name="connsiteX7" fmla="*/ 258889 w 257175"/>
                <a:gd name="connsiteY7" fmla="*/ 18288 h 76200"/>
                <a:gd name="connsiteX8" fmla="*/ 247745 w 257175"/>
                <a:gd name="connsiteY8" fmla="*/ 7144 h 76200"/>
                <a:gd name="connsiteX9" fmla="*/ 29432 w 257175"/>
                <a:gd name="connsiteY9" fmla="*/ 29337 h 76200"/>
                <a:gd name="connsiteX10" fmla="*/ 53149 w 257175"/>
                <a:gd name="connsiteY10" fmla="*/ 29337 h 76200"/>
                <a:gd name="connsiteX11" fmla="*/ 53149 w 257175"/>
                <a:gd name="connsiteY11" fmla="*/ 51530 h 76200"/>
                <a:gd name="connsiteX12" fmla="*/ 29432 w 257175"/>
                <a:gd name="connsiteY12" fmla="*/ 51530 h 76200"/>
                <a:gd name="connsiteX13" fmla="*/ 29432 w 257175"/>
                <a:gd name="connsiteY13" fmla="*/ 29337 h 76200"/>
                <a:gd name="connsiteX14" fmla="*/ 236601 w 257175"/>
                <a:gd name="connsiteY14" fmla="*/ 51530 h 76200"/>
                <a:gd name="connsiteX15" fmla="*/ 75247 w 257175"/>
                <a:gd name="connsiteY15" fmla="*/ 51530 h 76200"/>
                <a:gd name="connsiteX16" fmla="*/ 75247 w 257175"/>
                <a:gd name="connsiteY16" fmla="*/ 29337 h 76200"/>
                <a:gd name="connsiteX17" fmla="*/ 236601 w 257175"/>
                <a:gd name="connsiteY17" fmla="*/ 29337 h 76200"/>
                <a:gd name="connsiteX18" fmla="*/ 236601 w 257175"/>
                <a:gd name="connsiteY18" fmla="*/ 515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7175" h="76200">
                  <a:moveTo>
                    <a:pt x="247745" y="7144"/>
                  </a:moveTo>
                  <a:lnTo>
                    <a:pt x="18288" y="7144"/>
                  </a:lnTo>
                  <a:cubicBezTo>
                    <a:pt x="12192" y="7144"/>
                    <a:pt x="7144" y="12097"/>
                    <a:pt x="7144" y="18288"/>
                  </a:cubicBezTo>
                  <a:lnTo>
                    <a:pt x="7144" y="62675"/>
                  </a:lnTo>
                  <a:cubicBezTo>
                    <a:pt x="7144" y="68770"/>
                    <a:pt x="12096" y="73819"/>
                    <a:pt x="18288" y="73819"/>
                  </a:cubicBezTo>
                  <a:lnTo>
                    <a:pt x="247745" y="73819"/>
                  </a:lnTo>
                  <a:cubicBezTo>
                    <a:pt x="253841" y="73819"/>
                    <a:pt x="258889" y="68866"/>
                    <a:pt x="258889" y="62675"/>
                  </a:cubicBezTo>
                  <a:lnTo>
                    <a:pt x="258889" y="18288"/>
                  </a:lnTo>
                  <a:cubicBezTo>
                    <a:pt x="258794" y="12097"/>
                    <a:pt x="253841" y="7144"/>
                    <a:pt x="247745" y="7144"/>
                  </a:cubicBezTo>
                  <a:close/>
                  <a:moveTo>
                    <a:pt x="29432" y="29337"/>
                  </a:moveTo>
                  <a:lnTo>
                    <a:pt x="53149" y="29337"/>
                  </a:lnTo>
                  <a:lnTo>
                    <a:pt x="53149" y="51530"/>
                  </a:lnTo>
                  <a:lnTo>
                    <a:pt x="29432" y="51530"/>
                  </a:lnTo>
                  <a:lnTo>
                    <a:pt x="29432" y="29337"/>
                  </a:lnTo>
                  <a:close/>
                  <a:moveTo>
                    <a:pt x="236601" y="51530"/>
                  </a:moveTo>
                  <a:lnTo>
                    <a:pt x="75247" y="51530"/>
                  </a:lnTo>
                  <a:lnTo>
                    <a:pt x="75247" y="29337"/>
                  </a:lnTo>
                  <a:lnTo>
                    <a:pt x="236601" y="29337"/>
                  </a:lnTo>
                  <a:lnTo>
                    <a:pt x="236601" y="51530"/>
                  </a:lnTo>
                  <a:close/>
                </a:path>
              </a:pathLst>
            </a:custGeom>
            <a:grpFill/>
            <a:ln w="9525" cap="flat">
              <a:noFill/>
              <a:prstDash val="solid"/>
              <a:miter/>
            </a:ln>
          </p:spPr>
          <p:txBody>
            <a:bodyPr rtlCol="0" anchor="ctr"/>
            <a:lstStyle/>
            <a:p>
              <a:endParaRPr lang="ko-KR" altLang="en-US"/>
            </a:p>
          </p:txBody>
        </p:sp>
        <p:sp>
          <p:nvSpPr>
            <p:cNvPr id="28" name="자유형: 도형 27">
              <a:extLst>
                <a:ext uri="{FF2B5EF4-FFF2-40B4-BE49-F238E27FC236}">
                  <a16:creationId xmlns:a16="http://schemas.microsoft.com/office/drawing/2014/main" id="{2C95811B-B365-4F32-93F0-776B8143B392}"/>
                </a:ext>
              </a:extLst>
            </p:cNvPr>
            <p:cNvSpPr/>
            <p:nvPr/>
          </p:nvSpPr>
          <p:spPr>
            <a:xfrm>
              <a:off x="6937906" y="1189005"/>
              <a:ext cx="257175" cy="76200"/>
            </a:xfrm>
            <a:custGeom>
              <a:avLst/>
              <a:gdLst>
                <a:gd name="connsiteX0" fmla="*/ 247745 w 257175"/>
                <a:gd name="connsiteY0" fmla="*/ 7144 h 76200"/>
                <a:gd name="connsiteX1" fmla="*/ 18288 w 257175"/>
                <a:gd name="connsiteY1" fmla="*/ 7144 h 76200"/>
                <a:gd name="connsiteX2" fmla="*/ 7144 w 257175"/>
                <a:gd name="connsiteY2" fmla="*/ 18288 h 76200"/>
                <a:gd name="connsiteX3" fmla="*/ 7144 w 257175"/>
                <a:gd name="connsiteY3" fmla="*/ 62675 h 76200"/>
                <a:gd name="connsiteX4" fmla="*/ 18288 w 257175"/>
                <a:gd name="connsiteY4" fmla="*/ 73819 h 76200"/>
                <a:gd name="connsiteX5" fmla="*/ 247745 w 257175"/>
                <a:gd name="connsiteY5" fmla="*/ 73819 h 76200"/>
                <a:gd name="connsiteX6" fmla="*/ 258889 w 257175"/>
                <a:gd name="connsiteY6" fmla="*/ 62675 h 76200"/>
                <a:gd name="connsiteX7" fmla="*/ 258889 w 257175"/>
                <a:gd name="connsiteY7" fmla="*/ 18288 h 76200"/>
                <a:gd name="connsiteX8" fmla="*/ 247745 w 257175"/>
                <a:gd name="connsiteY8" fmla="*/ 7144 h 76200"/>
                <a:gd name="connsiteX9" fmla="*/ 29432 w 257175"/>
                <a:gd name="connsiteY9" fmla="*/ 29337 h 76200"/>
                <a:gd name="connsiteX10" fmla="*/ 192214 w 257175"/>
                <a:gd name="connsiteY10" fmla="*/ 29337 h 76200"/>
                <a:gd name="connsiteX11" fmla="*/ 192214 w 257175"/>
                <a:gd name="connsiteY11" fmla="*/ 51530 h 76200"/>
                <a:gd name="connsiteX12" fmla="*/ 29432 w 257175"/>
                <a:gd name="connsiteY12" fmla="*/ 51530 h 76200"/>
                <a:gd name="connsiteX13" fmla="*/ 29432 w 257175"/>
                <a:gd name="connsiteY13" fmla="*/ 29337 h 76200"/>
                <a:gd name="connsiteX14" fmla="*/ 236601 w 257175"/>
                <a:gd name="connsiteY14" fmla="*/ 51530 h 76200"/>
                <a:gd name="connsiteX15" fmla="*/ 214408 w 257175"/>
                <a:gd name="connsiteY15" fmla="*/ 51530 h 76200"/>
                <a:gd name="connsiteX16" fmla="*/ 214408 w 257175"/>
                <a:gd name="connsiteY16" fmla="*/ 29337 h 76200"/>
                <a:gd name="connsiteX17" fmla="*/ 236601 w 257175"/>
                <a:gd name="connsiteY17" fmla="*/ 29337 h 76200"/>
                <a:gd name="connsiteX18" fmla="*/ 236601 w 257175"/>
                <a:gd name="connsiteY18" fmla="*/ 515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7175" h="76200">
                  <a:moveTo>
                    <a:pt x="247745" y="7144"/>
                  </a:moveTo>
                  <a:lnTo>
                    <a:pt x="18288" y="7144"/>
                  </a:lnTo>
                  <a:cubicBezTo>
                    <a:pt x="12192" y="7144"/>
                    <a:pt x="7144" y="12097"/>
                    <a:pt x="7144" y="18288"/>
                  </a:cubicBezTo>
                  <a:lnTo>
                    <a:pt x="7144" y="62675"/>
                  </a:lnTo>
                  <a:cubicBezTo>
                    <a:pt x="7144" y="68770"/>
                    <a:pt x="12096" y="73819"/>
                    <a:pt x="18288" y="73819"/>
                  </a:cubicBezTo>
                  <a:lnTo>
                    <a:pt x="247745" y="73819"/>
                  </a:lnTo>
                  <a:cubicBezTo>
                    <a:pt x="253841" y="73819"/>
                    <a:pt x="258889" y="68866"/>
                    <a:pt x="258889" y="62675"/>
                  </a:cubicBezTo>
                  <a:lnTo>
                    <a:pt x="258889" y="18288"/>
                  </a:lnTo>
                  <a:cubicBezTo>
                    <a:pt x="258794" y="12097"/>
                    <a:pt x="253841" y="7144"/>
                    <a:pt x="247745" y="7144"/>
                  </a:cubicBezTo>
                  <a:close/>
                  <a:moveTo>
                    <a:pt x="29432" y="29337"/>
                  </a:moveTo>
                  <a:lnTo>
                    <a:pt x="192214" y="29337"/>
                  </a:lnTo>
                  <a:lnTo>
                    <a:pt x="192214" y="51530"/>
                  </a:lnTo>
                  <a:lnTo>
                    <a:pt x="29432" y="51530"/>
                  </a:lnTo>
                  <a:lnTo>
                    <a:pt x="29432" y="29337"/>
                  </a:lnTo>
                  <a:close/>
                  <a:moveTo>
                    <a:pt x="236601" y="51530"/>
                  </a:moveTo>
                  <a:lnTo>
                    <a:pt x="214408" y="51530"/>
                  </a:lnTo>
                  <a:lnTo>
                    <a:pt x="214408" y="29337"/>
                  </a:lnTo>
                  <a:lnTo>
                    <a:pt x="236601" y="29337"/>
                  </a:lnTo>
                  <a:lnTo>
                    <a:pt x="236601" y="51530"/>
                  </a:lnTo>
                  <a:close/>
                </a:path>
              </a:pathLst>
            </a:custGeom>
            <a:grpFill/>
            <a:ln w="9525" cap="flat">
              <a:noFill/>
              <a:prstDash val="solid"/>
              <a:miter/>
            </a:ln>
          </p:spPr>
          <p:txBody>
            <a:bodyPr rtlCol="0" anchor="ctr"/>
            <a:lstStyle/>
            <a:p>
              <a:endParaRPr lang="ko-KR" altLang="en-US"/>
            </a:p>
          </p:txBody>
        </p:sp>
      </p:grpSp>
      <p:sp>
        <p:nvSpPr>
          <p:cNvPr id="29" name="TextBox 28">
            <a:extLst>
              <a:ext uri="{FF2B5EF4-FFF2-40B4-BE49-F238E27FC236}">
                <a16:creationId xmlns:a16="http://schemas.microsoft.com/office/drawing/2014/main" id="{4ECDE187-04E2-45C2-AB71-3163282F7484}"/>
              </a:ext>
            </a:extLst>
          </p:cNvPr>
          <p:cNvSpPr txBox="1"/>
          <p:nvPr/>
        </p:nvSpPr>
        <p:spPr>
          <a:xfrm>
            <a:off x="1017740" y="3629866"/>
            <a:ext cx="2175491" cy="1446550"/>
          </a:xfrm>
          <a:prstGeom prst="rect">
            <a:avLst/>
          </a:prstGeom>
          <a:noFill/>
        </p:spPr>
        <p:txBody>
          <a:bodyPr wrap="square" lIns="91440" tIns="45720" rIns="91440" bIns="45720" rtlCol="0" anchor="t" anchorCtr="0">
            <a:spAutoFit/>
          </a:bodyPr>
          <a:lstStyle/>
          <a:p>
            <a:pPr algn="ctr"/>
            <a:r>
              <a:rPr lang="en-US" altLang="ko-KR" sz="2200" dirty="0">
                <a:solidFill>
                  <a:srgbClr val="373737"/>
                </a:solidFill>
                <a:ea typeface="맑은 고딕"/>
              </a:rPr>
              <a:t> Bekijk het aanbod van korte cursussen van Every1: </a:t>
            </a:r>
            <a:r>
              <a:rPr lang="en-US" altLang="ko-KR" sz="2200" i="1" dirty="0">
                <a:solidFill>
                  <a:srgbClr val="373737"/>
                </a:solidFill>
                <a:ea typeface="맑은 고딕"/>
                <a:hlinkClick r:id="rId3"/>
              </a:rPr>
              <a:t>Digital Energy Essentials</a:t>
            </a:r>
            <a:r>
              <a:rPr lang="en-US" altLang="ko-KR" sz="2200" i="1" dirty="0">
                <a:solidFill>
                  <a:srgbClr val="373737"/>
                </a:solidFill>
                <a:ea typeface="맑은 고딕"/>
              </a:rPr>
              <a:t>.</a:t>
            </a:r>
            <a:endParaRPr lang="ko-KR" altLang="en-US" sz="2200" dirty="0">
              <a:solidFill>
                <a:srgbClr val="373737"/>
              </a:solidFill>
              <a:ea typeface="맑은 고딕"/>
            </a:endParaRPr>
          </a:p>
        </p:txBody>
      </p:sp>
      <p:grpSp>
        <p:nvGrpSpPr>
          <p:cNvPr id="32" name="그룹 31">
            <a:extLst>
              <a:ext uri="{FF2B5EF4-FFF2-40B4-BE49-F238E27FC236}">
                <a16:creationId xmlns:a16="http://schemas.microsoft.com/office/drawing/2014/main" id="{9AA80F0D-EBB3-4C6C-AADE-CFFA66F10EDB}"/>
              </a:ext>
              <a:ext uri="{C183D7F6-B498-43B3-948B-1728B52AA6E4}">
                <adec:decorative xmlns:adec="http://schemas.microsoft.com/office/drawing/2017/decorative" val="1"/>
              </a:ext>
            </a:extLst>
          </p:cNvPr>
          <p:cNvGrpSpPr/>
          <p:nvPr/>
        </p:nvGrpSpPr>
        <p:grpSpPr>
          <a:xfrm>
            <a:off x="4435138" y="2356969"/>
            <a:ext cx="620738" cy="626714"/>
            <a:chOff x="5449339" y="2217420"/>
            <a:chExt cx="388048" cy="391784"/>
          </a:xfrm>
          <a:solidFill>
            <a:schemeClr val="accent1"/>
          </a:solidFill>
        </p:grpSpPr>
        <p:sp>
          <p:nvSpPr>
            <p:cNvPr id="33" name="자유형: 도형 32">
              <a:extLst>
                <a:ext uri="{FF2B5EF4-FFF2-40B4-BE49-F238E27FC236}">
                  <a16:creationId xmlns:a16="http://schemas.microsoft.com/office/drawing/2014/main" id="{CB5A7904-CAC3-45AF-AD1B-B88536EFABA4}"/>
                </a:ext>
              </a:extLst>
            </p:cNvPr>
            <p:cNvSpPr/>
            <p:nvPr/>
          </p:nvSpPr>
          <p:spPr>
            <a:xfrm>
              <a:off x="5561162" y="2217420"/>
              <a:ext cx="276225" cy="361950"/>
            </a:xfrm>
            <a:custGeom>
              <a:avLst/>
              <a:gdLst>
                <a:gd name="connsiteX0" fmla="*/ 263366 w 276225"/>
                <a:gd name="connsiteY0" fmla="*/ 96107 h 361950"/>
                <a:gd name="connsiteX1" fmla="*/ 230029 w 276225"/>
                <a:gd name="connsiteY1" fmla="*/ 96107 h 361950"/>
                <a:gd name="connsiteX2" fmla="*/ 230029 w 276225"/>
                <a:gd name="connsiteY2" fmla="*/ 40576 h 361950"/>
                <a:gd name="connsiteX3" fmla="*/ 218885 w 276225"/>
                <a:gd name="connsiteY3" fmla="*/ 29432 h 361950"/>
                <a:gd name="connsiteX4" fmla="*/ 73818 w 276225"/>
                <a:gd name="connsiteY4" fmla="*/ 29432 h 361950"/>
                <a:gd name="connsiteX5" fmla="*/ 73818 w 276225"/>
                <a:gd name="connsiteY5" fmla="*/ 18288 h 361950"/>
                <a:gd name="connsiteX6" fmla="*/ 62674 w 276225"/>
                <a:gd name="connsiteY6" fmla="*/ 7144 h 361950"/>
                <a:gd name="connsiteX7" fmla="*/ 18288 w 276225"/>
                <a:gd name="connsiteY7" fmla="*/ 7144 h 361950"/>
                <a:gd name="connsiteX8" fmla="*/ 7144 w 276225"/>
                <a:gd name="connsiteY8" fmla="*/ 18288 h 361950"/>
                <a:gd name="connsiteX9" fmla="*/ 7144 w 276225"/>
                <a:gd name="connsiteY9" fmla="*/ 62675 h 361950"/>
                <a:gd name="connsiteX10" fmla="*/ 18288 w 276225"/>
                <a:gd name="connsiteY10" fmla="*/ 73819 h 361950"/>
                <a:gd name="connsiteX11" fmla="*/ 62674 w 276225"/>
                <a:gd name="connsiteY11" fmla="*/ 73819 h 361950"/>
                <a:gd name="connsiteX12" fmla="*/ 73818 w 276225"/>
                <a:gd name="connsiteY12" fmla="*/ 62675 h 361950"/>
                <a:gd name="connsiteX13" fmla="*/ 73818 w 276225"/>
                <a:gd name="connsiteY13" fmla="*/ 51530 h 361950"/>
                <a:gd name="connsiteX14" fmla="*/ 207740 w 276225"/>
                <a:gd name="connsiteY14" fmla="*/ 51530 h 361950"/>
                <a:gd name="connsiteX15" fmla="*/ 207740 w 276225"/>
                <a:gd name="connsiteY15" fmla="*/ 95917 h 361950"/>
                <a:gd name="connsiteX16" fmla="*/ 174402 w 276225"/>
                <a:gd name="connsiteY16" fmla="*/ 95917 h 361950"/>
                <a:gd name="connsiteX17" fmla="*/ 163258 w 276225"/>
                <a:gd name="connsiteY17" fmla="*/ 107061 h 361950"/>
                <a:gd name="connsiteX18" fmla="*/ 163258 w 276225"/>
                <a:gd name="connsiteY18" fmla="*/ 263938 h 361950"/>
                <a:gd name="connsiteX19" fmla="*/ 174402 w 276225"/>
                <a:gd name="connsiteY19" fmla="*/ 275082 h 361950"/>
                <a:gd name="connsiteX20" fmla="*/ 207740 w 276225"/>
                <a:gd name="connsiteY20" fmla="*/ 275082 h 361950"/>
                <a:gd name="connsiteX21" fmla="*/ 207740 w 276225"/>
                <a:gd name="connsiteY21" fmla="*/ 319468 h 361950"/>
                <a:gd name="connsiteX22" fmla="*/ 185547 w 276225"/>
                <a:gd name="connsiteY22" fmla="*/ 319468 h 361950"/>
                <a:gd name="connsiteX23" fmla="*/ 185547 w 276225"/>
                <a:gd name="connsiteY23" fmla="*/ 308324 h 361950"/>
                <a:gd name="connsiteX24" fmla="*/ 174402 w 276225"/>
                <a:gd name="connsiteY24" fmla="*/ 297180 h 361950"/>
                <a:gd name="connsiteX25" fmla="*/ 130016 w 276225"/>
                <a:gd name="connsiteY25" fmla="*/ 297180 h 361950"/>
                <a:gd name="connsiteX26" fmla="*/ 118872 w 276225"/>
                <a:gd name="connsiteY26" fmla="*/ 308324 h 361950"/>
                <a:gd name="connsiteX27" fmla="*/ 118872 w 276225"/>
                <a:gd name="connsiteY27" fmla="*/ 352711 h 361950"/>
                <a:gd name="connsiteX28" fmla="*/ 130016 w 276225"/>
                <a:gd name="connsiteY28" fmla="*/ 363855 h 361950"/>
                <a:gd name="connsiteX29" fmla="*/ 174402 w 276225"/>
                <a:gd name="connsiteY29" fmla="*/ 363855 h 361950"/>
                <a:gd name="connsiteX30" fmla="*/ 185547 w 276225"/>
                <a:gd name="connsiteY30" fmla="*/ 352711 h 361950"/>
                <a:gd name="connsiteX31" fmla="*/ 185547 w 276225"/>
                <a:gd name="connsiteY31" fmla="*/ 341567 h 361950"/>
                <a:gd name="connsiteX32" fmla="*/ 218885 w 276225"/>
                <a:gd name="connsiteY32" fmla="*/ 341567 h 361950"/>
                <a:gd name="connsiteX33" fmla="*/ 230029 w 276225"/>
                <a:gd name="connsiteY33" fmla="*/ 330422 h 361950"/>
                <a:gd name="connsiteX34" fmla="*/ 230029 w 276225"/>
                <a:gd name="connsiteY34" fmla="*/ 274892 h 361950"/>
                <a:gd name="connsiteX35" fmla="*/ 263366 w 276225"/>
                <a:gd name="connsiteY35" fmla="*/ 274892 h 361950"/>
                <a:gd name="connsiteX36" fmla="*/ 274510 w 276225"/>
                <a:gd name="connsiteY36" fmla="*/ 263747 h 361950"/>
                <a:gd name="connsiteX37" fmla="*/ 274510 w 276225"/>
                <a:gd name="connsiteY37" fmla="*/ 106871 h 361950"/>
                <a:gd name="connsiteX38" fmla="*/ 263366 w 276225"/>
                <a:gd name="connsiteY38" fmla="*/ 96107 h 361950"/>
                <a:gd name="connsiteX39" fmla="*/ 51721 w 276225"/>
                <a:gd name="connsiteY39" fmla="*/ 51721 h 361950"/>
                <a:gd name="connsiteX40" fmla="*/ 29527 w 276225"/>
                <a:gd name="connsiteY40" fmla="*/ 51721 h 361950"/>
                <a:gd name="connsiteX41" fmla="*/ 29527 w 276225"/>
                <a:gd name="connsiteY41" fmla="*/ 29527 h 361950"/>
                <a:gd name="connsiteX42" fmla="*/ 51721 w 276225"/>
                <a:gd name="connsiteY42" fmla="*/ 29527 h 361950"/>
                <a:gd name="connsiteX43" fmla="*/ 51721 w 276225"/>
                <a:gd name="connsiteY43" fmla="*/ 51721 h 361950"/>
                <a:gd name="connsiteX44" fmla="*/ 163449 w 276225"/>
                <a:gd name="connsiteY44" fmla="*/ 341852 h 361950"/>
                <a:gd name="connsiteX45" fmla="*/ 141256 w 276225"/>
                <a:gd name="connsiteY45" fmla="*/ 341852 h 361950"/>
                <a:gd name="connsiteX46" fmla="*/ 141256 w 276225"/>
                <a:gd name="connsiteY46" fmla="*/ 319659 h 361950"/>
                <a:gd name="connsiteX47" fmla="*/ 163449 w 276225"/>
                <a:gd name="connsiteY47" fmla="*/ 319659 h 361950"/>
                <a:gd name="connsiteX48" fmla="*/ 163449 w 276225"/>
                <a:gd name="connsiteY48" fmla="*/ 341852 h 361950"/>
                <a:gd name="connsiteX49" fmla="*/ 185642 w 276225"/>
                <a:gd name="connsiteY49" fmla="*/ 162782 h 361950"/>
                <a:gd name="connsiteX50" fmla="*/ 252222 w 276225"/>
                <a:gd name="connsiteY50" fmla="*/ 162782 h 361950"/>
                <a:gd name="connsiteX51" fmla="*/ 252222 w 276225"/>
                <a:gd name="connsiteY51" fmla="*/ 208693 h 361950"/>
                <a:gd name="connsiteX52" fmla="*/ 185642 w 276225"/>
                <a:gd name="connsiteY52" fmla="*/ 208693 h 361950"/>
                <a:gd name="connsiteX53" fmla="*/ 185642 w 276225"/>
                <a:gd name="connsiteY53" fmla="*/ 162782 h 361950"/>
                <a:gd name="connsiteX54" fmla="*/ 252317 w 276225"/>
                <a:gd name="connsiteY54" fmla="*/ 118300 h 361950"/>
                <a:gd name="connsiteX55" fmla="*/ 252317 w 276225"/>
                <a:gd name="connsiteY55" fmla="*/ 140494 h 361950"/>
                <a:gd name="connsiteX56" fmla="*/ 185737 w 276225"/>
                <a:gd name="connsiteY56" fmla="*/ 140494 h 361950"/>
                <a:gd name="connsiteX57" fmla="*/ 185737 w 276225"/>
                <a:gd name="connsiteY57" fmla="*/ 118300 h 361950"/>
                <a:gd name="connsiteX58" fmla="*/ 252317 w 276225"/>
                <a:gd name="connsiteY58" fmla="*/ 118300 h 361950"/>
                <a:gd name="connsiteX59" fmla="*/ 185642 w 276225"/>
                <a:gd name="connsiteY59" fmla="*/ 252984 h 361950"/>
                <a:gd name="connsiteX60" fmla="*/ 185642 w 276225"/>
                <a:gd name="connsiteY60" fmla="*/ 230791 h 361950"/>
                <a:gd name="connsiteX61" fmla="*/ 252222 w 276225"/>
                <a:gd name="connsiteY61" fmla="*/ 230791 h 361950"/>
                <a:gd name="connsiteX62" fmla="*/ 252222 w 276225"/>
                <a:gd name="connsiteY62" fmla="*/ 252984 h 361950"/>
                <a:gd name="connsiteX63" fmla="*/ 185642 w 276225"/>
                <a:gd name="connsiteY63" fmla="*/ 252984 h 36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276225" h="361950">
                  <a:moveTo>
                    <a:pt x="263366" y="96107"/>
                  </a:moveTo>
                  <a:lnTo>
                    <a:pt x="230029" y="96107"/>
                  </a:lnTo>
                  <a:lnTo>
                    <a:pt x="230029" y="40576"/>
                  </a:lnTo>
                  <a:cubicBezTo>
                    <a:pt x="230029" y="34480"/>
                    <a:pt x="225076" y="29432"/>
                    <a:pt x="218885" y="29432"/>
                  </a:cubicBezTo>
                  <a:lnTo>
                    <a:pt x="73818" y="29432"/>
                  </a:lnTo>
                  <a:lnTo>
                    <a:pt x="73818" y="18288"/>
                  </a:lnTo>
                  <a:cubicBezTo>
                    <a:pt x="73818" y="12192"/>
                    <a:pt x="68866" y="7144"/>
                    <a:pt x="62674" y="7144"/>
                  </a:cubicBezTo>
                  <a:lnTo>
                    <a:pt x="18288" y="7144"/>
                  </a:lnTo>
                  <a:cubicBezTo>
                    <a:pt x="12192" y="7144"/>
                    <a:pt x="7144" y="12097"/>
                    <a:pt x="7144" y="18288"/>
                  </a:cubicBezTo>
                  <a:lnTo>
                    <a:pt x="7144" y="62675"/>
                  </a:lnTo>
                  <a:cubicBezTo>
                    <a:pt x="7144" y="68771"/>
                    <a:pt x="12097" y="73819"/>
                    <a:pt x="18288" y="73819"/>
                  </a:cubicBezTo>
                  <a:lnTo>
                    <a:pt x="62674" y="73819"/>
                  </a:lnTo>
                  <a:cubicBezTo>
                    <a:pt x="68771" y="73819"/>
                    <a:pt x="73818" y="68866"/>
                    <a:pt x="73818" y="62675"/>
                  </a:cubicBezTo>
                  <a:lnTo>
                    <a:pt x="73818" y="51530"/>
                  </a:lnTo>
                  <a:lnTo>
                    <a:pt x="207740" y="51530"/>
                  </a:lnTo>
                  <a:lnTo>
                    <a:pt x="207740" y="95917"/>
                  </a:lnTo>
                  <a:lnTo>
                    <a:pt x="174402" y="95917"/>
                  </a:lnTo>
                  <a:cubicBezTo>
                    <a:pt x="168307" y="95917"/>
                    <a:pt x="163258" y="100870"/>
                    <a:pt x="163258" y="107061"/>
                  </a:cubicBezTo>
                  <a:lnTo>
                    <a:pt x="163258" y="263938"/>
                  </a:lnTo>
                  <a:cubicBezTo>
                    <a:pt x="163258" y="270034"/>
                    <a:pt x="168212" y="275082"/>
                    <a:pt x="174402" y="275082"/>
                  </a:cubicBezTo>
                  <a:lnTo>
                    <a:pt x="207740" y="275082"/>
                  </a:lnTo>
                  <a:lnTo>
                    <a:pt x="207740" y="319468"/>
                  </a:lnTo>
                  <a:lnTo>
                    <a:pt x="185547" y="319468"/>
                  </a:lnTo>
                  <a:lnTo>
                    <a:pt x="185547" y="308324"/>
                  </a:lnTo>
                  <a:cubicBezTo>
                    <a:pt x="185547" y="302228"/>
                    <a:pt x="180594" y="297180"/>
                    <a:pt x="174402" y="297180"/>
                  </a:cubicBezTo>
                  <a:lnTo>
                    <a:pt x="130016" y="297180"/>
                  </a:lnTo>
                  <a:cubicBezTo>
                    <a:pt x="123920" y="297180"/>
                    <a:pt x="118872" y="302133"/>
                    <a:pt x="118872" y="308324"/>
                  </a:cubicBezTo>
                  <a:lnTo>
                    <a:pt x="118872" y="352711"/>
                  </a:lnTo>
                  <a:cubicBezTo>
                    <a:pt x="118872" y="358807"/>
                    <a:pt x="123825" y="363855"/>
                    <a:pt x="130016" y="363855"/>
                  </a:cubicBezTo>
                  <a:lnTo>
                    <a:pt x="174402" y="363855"/>
                  </a:lnTo>
                  <a:cubicBezTo>
                    <a:pt x="180499" y="363855"/>
                    <a:pt x="185547" y="358902"/>
                    <a:pt x="185547" y="352711"/>
                  </a:cubicBezTo>
                  <a:lnTo>
                    <a:pt x="185547" y="341567"/>
                  </a:lnTo>
                  <a:lnTo>
                    <a:pt x="218885" y="341567"/>
                  </a:lnTo>
                  <a:cubicBezTo>
                    <a:pt x="224980" y="341567"/>
                    <a:pt x="230029" y="336613"/>
                    <a:pt x="230029" y="330422"/>
                  </a:cubicBezTo>
                  <a:lnTo>
                    <a:pt x="230029" y="274892"/>
                  </a:lnTo>
                  <a:lnTo>
                    <a:pt x="263366" y="274892"/>
                  </a:lnTo>
                  <a:cubicBezTo>
                    <a:pt x="269462" y="274892"/>
                    <a:pt x="274510" y="269938"/>
                    <a:pt x="274510" y="263747"/>
                  </a:cubicBezTo>
                  <a:lnTo>
                    <a:pt x="274510" y="106871"/>
                  </a:lnTo>
                  <a:cubicBezTo>
                    <a:pt x="274510" y="101060"/>
                    <a:pt x="269462" y="96107"/>
                    <a:pt x="263366" y="96107"/>
                  </a:cubicBezTo>
                  <a:close/>
                  <a:moveTo>
                    <a:pt x="51721" y="51721"/>
                  </a:moveTo>
                  <a:lnTo>
                    <a:pt x="29527" y="51721"/>
                  </a:lnTo>
                  <a:lnTo>
                    <a:pt x="29527" y="29527"/>
                  </a:lnTo>
                  <a:lnTo>
                    <a:pt x="51721" y="29527"/>
                  </a:lnTo>
                  <a:lnTo>
                    <a:pt x="51721" y="51721"/>
                  </a:lnTo>
                  <a:close/>
                  <a:moveTo>
                    <a:pt x="163449" y="341852"/>
                  </a:moveTo>
                  <a:lnTo>
                    <a:pt x="141256" y="341852"/>
                  </a:lnTo>
                  <a:lnTo>
                    <a:pt x="141256" y="319659"/>
                  </a:lnTo>
                  <a:lnTo>
                    <a:pt x="163449" y="319659"/>
                  </a:lnTo>
                  <a:lnTo>
                    <a:pt x="163449" y="341852"/>
                  </a:lnTo>
                  <a:close/>
                  <a:moveTo>
                    <a:pt x="185642" y="162782"/>
                  </a:moveTo>
                  <a:lnTo>
                    <a:pt x="252222" y="162782"/>
                  </a:lnTo>
                  <a:lnTo>
                    <a:pt x="252222" y="208693"/>
                  </a:lnTo>
                  <a:lnTo>
                    <a:pt x="185642" y="208693"/>
                  </a:lnTo>
                  <a:lnTo>
                    <a:pt x="185642" y="162782"/>
                  </a:lnTo>
                  <a:close/>
                  <a:moveTo>
                    <a:pt x="252317" y="118300"/>
                  </a:moveTo>
                  <a:lnTo>
                    <a:pt x="252317" y="140494"/>
                  </a:lnTo>
                  <a:lnTo>
                    <a:pt x="185737" y="140494"/>
                  </a:lnTo>
                  <a:lnTo>
                    <a:pt x="185737" y="118300"/>
                  </a:lnTo>
                  <a:lnTo>
                    <a:pt x="252317" y="118300"/>
                  </a:lnTo>
                  <a:close/>
                  <a:moveTo>
                    <a:pt x="185642" y="252984"/>
                  </a:moveTo>
                  <a:lnTo>
                    <a:pt x="185642" y="230791"/>
                  </a:lnTo>
                  <a:lnTo>
                    <a:pt x="252222" y="230791"/>
                  </a:lnTo>
                  <a:lnTo>
                    <a:pt x="252222" y="252984"/>
                  </a:lnTo>
                  <a:lnTo>
                    <a:pt x="185642" y="252984"/>
                  </a:lnTo>
                  <a:close/>
                </a:path>
              </a:pathLst>
            </a:custGeom>
            <a:grpFill/>
            <a:ln w="9525" cap="flat">
              <a:noFill/>
              <a:prstDash val="solid"/>
              <a:miter/>
            </a:ln>
          </p:spPr>
          <p:txBody>
            <a:bodyPr rtlCol="0" anchor="ctr"/>
            <a:lstStyle/>
            <a:p>
              <a:endParaRPr lang="ko-KR" altLang="en-US"/>
            </a:p>
          </p:txBody>
        </p:sp>
        <p:sp>
          <p:nvSpPr>
            <p:cNvPr id="34" name="자유형: 도형 33">
              <a:extLst>
                <a:ext uri="{FF2B5EF4-FFF2-40B4-BE49-F238E27FC236}">
                  <a16:creationId xmlns:a16="http://schemas.microsoft.com/office/drawing/2014/main" id="{07FD3683-124B-4FC8-BC8A-82E8EDA88594}"/>
                </a:ext>
              </a:extLst>
            </p:cNvPr>
            <p:cNvSpPr/>
            <p:nvPr/>
          </p:nvSpPr>
          <p:spPr>
            <a:xfrm>
              <a:off x="5494678" y="248547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335" y="7884"/>
                    <a:pt x="7144" y="12837"/>
                    <a:pt x="7144" y="18552"/>
                  </a:cubicBezTo>
                  <a:close/>
                </a:path>
              </a:pathLst>
            </a:custGeom>
            <a:grpFill/>
            <a:ln w="9525" cap="flat">
              <a:noFill/>
              <a:prstDash val="solid"/>
              <a:miter/>
            </a:ln>
          </p:spPr>
          <p:txBody>
            <a:bodyPr rtlCol="0" anchor="ctr"/>
            <a:lstStyle/>
            <a:p>
              <a:endParaRPr lang="ko-KR" altLang="en-US"/>
            </a:p>
          </p:txBody>
        </p:sp>
        <p:sp>
          <p:nvSpPr>
            <p:cNvPr id="35" name="자유형: 도형 34">
              <a:extLst>
                <a:ext uri="{FF2B5EF4-FFF2-40B4-BE49-F238E27FC236}">
                  <a16:creationId xmlns:a16="http://schemas.microsoft.com/office/drawing/2014/main" id="{2A91A445-0E3B-4298-8F85-60E5F18D4600}"/>
                </a:ext>
              </a:extLst>
            </p:cNvPr>
            <p:cNvSpPr/>
            <p:nvPr/>
          </p:nvSpPr>
          <p:spPr>
            <a:xfrm>
              <a:off x="5494678" y="255205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335" y="7884"/>
                    <a:pt x="7144" y="12932"/>
                    <a:pt x="7144" y="18552"/>
                  </a:cubicBezTo>
                  <a:close/>
                </a:path>
              </a:pathLst>
            </a:custGeom>
            <a:grpFill/>
            <a:ln w="9525" cap="flat">
              <a:noFill/>
              <a:prstDash val="solid"/>
              <a:miter/>
            </a:ln>
          </p:spPr>
          <p:txBody>
            <a:bodyPr rtlCol="0" anchor="ctr"/>
            <a:lstStyle/>
            <a:p>
              <a:endParaRPr lang="ko-KR" altLang="en-US"/>
            </a:p>
          </p:txBody>
        </p:sp>
        <p:sp>
          <p:nvSpPr>
            <p:cNvPr id="36" name="자유형: 도형 35">
              <a:extLst>
                <a:ext uri="{FF2B5EF4-FFF2-40B4-BE49-F238E27FC236}">
                  <a16:creationId xmlns:a16="http://schemas.microsoft.com/office/drawing/2014/main" id="{00C46BB7-2B24-4F61-B68C-D6C6C84CAE81}"/>
                </a:ext>
              </a:extLst>
            </p:cNvPr>
            <p:cNvSpPr/>
            <p:nvPr/>
          </p:nvSpPr>
          <p:spPr>
            <a:xfrm>
              <a:off x="5561353" y="248547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239" y="7884"/>
                    <a:pt x="7144" y="12837"/>
                    <a:pt x="7144" y="18552"/>
                  </a:cubicBezTo>
                  <a:close/>
                </a:path>
              </a:pathLst>
            </a:custGeom>
            <a:grpFill/>
            <a:ln w="9525" cap="flat">
              <a:noFill/>
              <a:prstDash val="solid"/>
              <a:miter/>
            </a:ln>
          </p:spPr>
          <p:txBody>
            <a:bodyPr rtlCol="0" anchor="ctr"/>
            <a:lstStyle/>
            <a:p>
              <a:endParaRPr lang="ko-KR" altLang="en-US"/>
            </a:p>
          </p:txBody>
        </p:sp>
        <p:sp>
          <p:nvSpPr>
            <p:cNvPr id="37" name="자유형: 도형 36">
              <a:extLst>
                <a:ext uri="{FF2B5EF4-FFF2-40B4-BE49-F238E27FC236}">
                  <a16:creationId xmlns:a16="http://schemas.microsoft.com/office/drawing/2014/main" id="{31CACC48-9DB5-4E01-9F86-D656492A4064}"/>
                </a:ext>
              </a:extLst>
            </p:cNvPr>
            <p:cNvSpPr/>
            <p:nvPr/>
          </p:nvSpPr>
          <p:spPr>
            <a:xfrm>
              <a:off x="5561353" y="255205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239" y="7884"/>
                    <a:pt x="7144" y="12932"/>
                    <a:pt x="7144" y="18552"/>
                  </a:cubicBezTo>
                  <a:close/>
                </a:path>
              </a:pathLst>
            </a:custGeom>
            <a:grpFill/>
            <a:ln w="9525" cap="flat">
              <a:noFill/>
              <a:prstDash val="solid"/>
              <a:miter/>
            </a:ln>
          </p:spPr>
          <p:txBody>
            <a:bodyPr rtlCol="0" anchor="ctr"/>
            <a:lstStyle/>
            <a:p>
              <a:endParaRPr lang="ko-KR" altLang="en-US"/>
            </a:p>
          </p:txBody>
        </p:sp>
        <p:sp>
          <p:nvSpPr>
            <p:cNvPr id="38" name="자유형: 도형 37">
              <a:extLst>
                <a:ext uri="{FF2B5EF4-FFF2-40B4-BE49-F238E27FC236}">
                  <a16:creationId xmlns:a16="http://schemas.microsoft.com/office/drawing/2014/main" id="{BF68F072-6072-44B5-962D-CD5C2BCA3F02}"/>
                </a:ext>
              </a:extLst>
            </p:cNvPr>
            <p:cNvSpPr/>
            <p:nvPr/>
          </p:nvSpPr>
          <p:spPr>
            <a:xfrm>
              <a:off x="5628695" y="248547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335" y="7884"/>
                    <a:pt x="7144" y="12837"/>
                    <a:pt x="7144" y="18552"/>
                  </a:cubicBezTo>
                  <a:close/>
                </a:path>
              </a:pathLst>
            </a:custGeom>
            <a:grpFill/>
            <a:ln w="9525" cap="flat">
              <a:noFill/>
              <a:prstDash val="solid"/>
              <a:miter/>
            </a:ln>
          </p:spPr>
          <p:txBody>
            <a:bodyPr rtlCol="0" anchor="ctr"/>
            <a:lstStyle/>
            <a:p>
              <a:endParaRPr lang="ko-KR" altLang="en-US"/>
            </a:p>
          </p:txBody>
        </p:sp>
        <p:sp>
          <p:nvSpPr>
            <p:cNvPr id="39" name="자유형: 도형 38">
              <a:extLst>
                <a:ext uri="{FF2B5EF4-FFF2-40B4-BE49-F238E27FC236}">
                  <a16:creationId xmlns:a16="http://schemas.microsoft.com/office/drawing/2014/main" id="{A2BDE4CF-280A-4584-8667-43095FCB7679}"/>
                </a:ext>
              </a:extLst>
            </p:cNvPr>
            <p:cNvSpPr/>
            <p:nvPr/>
          </p:nvSpPr>
          <p:spPr>
            <a:xfrm>
              <a:off x="5628695" y="255205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335" y="7884"/>
                    <a:pt x="7144" y="12932"/>
                    <a:pt x="7144" y="18552"/>
                  </a:cubicBezTo>
                  <a:close/>
                </a:path>
              </a:pathLst>
            </a:custGeom>
            <a:grpFill/>
            <a:ln w="9525" cap="flat">
              <a:noFill/>
              <a:prstDash val="solid"/>
              <a:miter/>
            </a:ln>
          </p:spPr>
          <p:txBody>
            <a:bodyPr rtlCol="0" anchor="ctr"/>
            <a:lstStyle/>
            <a:p>
              <a:endParaRPr lang="ko-KR" altLang="en-US"/>
            </a:p>
          </p:txBody>
        </p:sp>
        <p:sp>
          <p:nvSpPr>
            <p:cNvPr id="40" name="자유형: 도형 39">
              <a:extLst>
                <a:ext uri="{FF2B5EF4-FFF2-40B4-BE49-F238E27FC236}">
                  <a16:creationId xmlns:a16="http://schemas.microsoft.com/office/drawing/2014/main" id="{6C3D891F-4EAA-4258-8585-3FD65753E409}"/>
                </a:ext>
              </a:extLst>
            </p:cNvPr>
            <p:cNvSpPr/>
            <p:nvPr/>
          </p:nvSpPr>
          <p:spPr>
            <a:xfrm>
              <a:off x="5449339" y="2306383"/>
              <a:ext cx="257175" cy="161925"/>
            </a:xfrm>
            <a:custGeom>
              <a:avLst/>
              <a:gdLst>
                <a:gd name="connsiteX0" fmla="*/ 197358 w 257175"/>
                <a:gd name="connsiteY0" fmla="*/ 164021 h 161925"/>
                <a:gd name="connsiteX1" fmla="*/ 252889 w 257175"/>
                <a:gd name="connsiteY1" fmla="*/ 107728 h 161925"/>
                <a:gd name="connsiteX2" fmla="*/ 200692 w 257175"/>
                <a:gd name="connsiteY2" fmla="*/ 51625 h 161925"/>
                <a:gd name="connsiteX3" fmla="*/ 130016 w 257175"/>
                <a:gd name="connsiteY3" fmla="*/ 7144 h 161925"/>
                <a:gd name="connsiteX4" fmla="*/ 60008 w 257175"/>
                <a:gd name="connsiteY4" fmla="*/ 51625 h 161925"/>
                <a:gd name="connsiteX5" fmla="*/ 7144 w 257175"/>
                <a:gd name="connsiteY5" fmla="*/ 107728 h 161925"/>
                <a:gd name="connsiteX6" fmla="*/ 63437 w 257175"/>
                <a:gd name="connsiteY6" fmla="*/ 164021 h 161925"/>
                <a:gd name="connsiteX7" fmla="*/ 197358 w 257175"/>
                <a:gd name="connsiteY7" fmla="*/ 164021 h 161925"/>
                <a:gd name="connsiteX8" fmla="*/ 29337 w 257175"/>
                <a:gd name="connsiteY8" fmla="*/ 107823 h 161925"/>
                <a:gd name="connsiteX9" fmla="*/ 63341 w 257175"/>
                <a:gd name="connsiteY9" fmla="*/ 73819 h 161925"/>
                <a:gd name="connsiteX10" fmla="*/ 86868 w 257175"/>
                <a:gd name="connsiteY10" fmla="*/ 83534 h 161925"/>
                <a:gd name="connsiteX11" fmla="*/ 102584 w 257175"/>
                <a:gd name="connsiteY11" fmla="*/ 83534 h 161925"/>
                <a:gd name="connsiteX12" fmla="*/ 102584 w 257175"/>
                <a:gd name="connsiteY12" fmla="*/ 67818 h 161925"/>
                <a:gd name="connsiteX13" fmla="*/ 83249 w 257175"/>
                <a:gd name="connsiteY13" fmla="*/ 55245 h 161925"/>
                <a:gd name="connsiteX14" fmla="*/ 129921 w 257175"/>
                <a:gd name="connsiteY14" fmla="*/ 29337 h 161925"/>
                <a:gd name="connsiteX15" fmla="*/ 177260 w 257175"/>
                <a:gd name="connsiteY15" fmla="*/ 55150 h 161925"/>
                <a:gd name="connsiteX16" fmla="*/ 157353 w 257175"/>
                <a:gd name="connsiteY16" fmla="*/ 67818 h 161925"/>
                <a:gd name="connsiteX17" fmla="*/ 157353 w 257175"/>
                <a:gd name="connsiteY17" fmla="*/ 83534 h 161925"/>
                <a:gd name="connsiteX18" fmla="*/ 173069 w 257175"/>
                <a:gd name="connsiteY18" fmla="*/ 83534 h 161925"/>
                <a:gd name="connsiteX19" fmla="*/ 197358 w 257175"/>
                <a:gd name="connsiteY19" fmla="*/ 73819 h 161925"/>
                <a:gd name="connsiteX20" fmla="*/ 230696 w 257175"/>
                <a:gd name="connsiteY20" fmla="*/ 107823 h 161925"/>
                <a:gd name="connsiteX21" fmla="*/ 197358 w 257175"/>
                <a:gd name="connsiteY21" fmla="*/ 141827 h 161925"/>
                <a:gd name="connsiteX22" fmla="*/ 63437 w 257175"/>
                <a:gd name="connsiteY22" fmla="*/ 141827 h 161925"/>
                <a:gd name="connsiteX23" fmla="*/ 29337 w 257175"/>
                <a:gd name="connsiteY23" fmla="*/ 107823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7175" h="161925">
                  <a:moveTo>
                    <a:pt x="197358" y="164021"/>
                  </a:moveTo>
                  <a:cubicBezTo>
                    <a:pt x="228029" y="164021"/>
                    <a:pt x="252889" y="138493"/>
                    <a:pt x="252889" y="107728"/>
                  </a:cubicBezTo>
                  <a:cubicBezTo>
                    <a:pt x="252889" y="78105"/>
                    <a:pt x="229743" y="53340"/>
                    <a:pt x="200692" y="51625"/>
                  </a:cubicBezTo>
                  <a:cubicBezTo>
                    <a:pt x="187928" y="24670"/>
                    <a:pt x="160496" y="7144"/>
                    <a:pt x="130016" y="7144"/>
                  </a:cubicBezTo>
                  <a:cubicBezTo>
                    <a:pt x="99917" y="7144"/>
                    <a:pt x="72771" y="24765"/>
                    <a:pt x="60008" y="51625"/>
                  </a:cubicBezTo>
                  <a:cubicBezTo>
                    <a:pt x="30956" y="53340"/>
                    <a:pt x="7144" y="78105"/>
                    <a:pt x="7144" y="107728"/>
                  </a:cubicBezTo>
                  <a:cubicBezTo>
                    <a:pt x="7144" y="138398"/>
                    <a:pt x="32671" y="164021"/>
                    <a:pt x="63437" y="164021"/>
                  </a:cubicBezTo>
                  <a:lnTo>
                    <a:pt x="197358" y="164021"/>
                  </a:lnTo>
                  <a:close/>
                  <a:moveTo>
                    <a:pt x="29337" y="107823"/>
                  </a:moveTo>
                  <a:cubicBezTo>
                    <a:pt x="29337" y="89345"/>
                    <a:pt x="44958" y="73819"/>
                    <a:pt x="63341" y="73819"/>
                  </a:cubicBezTo>
                  <a:cubicBezTo>
                    <a:pt x="73343" y="74200"/>
                    <a:pt x="80867" y="77438"/>
                    <a:pt x="86868" y="83534"/>
                  </a:cubicBezTo>
                  <a:cubicBezTo>
                    <a:pt x="91154" y="87916"/>
                    <a:pt x="98203" y="87916"/>
                    <a:pt x="102584" y="83534"/>
                  </a:cubicBezTo>
                  <a:cubicBezTo>
                    <a:pt x="106966" y="79248"/>
                    <a:pt x="106966" y="72200"/>
                    <a:pt x="102584" y="67818"/>
                  </a:cubicBezTo>
                  <a:cubicBezTo>
                    <a:pt x="96965" y="62198"/>
                    <a:pt x="90488" y="58007"/>
                    <a:pt x="83249" y="55245"/>
                  </a:cubicBezTo>
                  <a:cubicBezTo>
                    <a:pt x="93250" y="39338"/>
                    <a:pt x="110776" y="29337"/>
                    <a:pt x="129921" y="29337"/>
                  </a:cubicBezTo>
                  <a:cubicBezTo>
                    <a:pt x="149352" y="29337"/>
                    <a:pt x="167164" y="39338"/>
                    <a:pt x="177260" y="55150"/>
                  </a:cubicBezTo>
                  <a:cubicBezTo>
                    <a:pt x="169736" y="57912"/>
                    <a:pt x="162878" y="62198"/>
                    <a:pt x="157353" y="67818"/>
                  </a:cubicBezTo>
                  <a:cubicBezTo>
                    <a:pt x="152971" y="72104"/>
                    <a:pt x="152971" y="79153"/>
                    <a:pt x="157353" y="83534"/>
                  </a:cubicBezTo>
                  <a:cubicBezTo>
                    <a:pt x="161639" y="87916"/>
                    <a:pt x="168688" y="87916"/>
                    <a:pt x="173069" y="83534"/>
                  </a:cubicBezTo>
                  <a:cubicBezTo>
                    <a:pt x="178689" y="77915"/>
                    <a:pt x="186595" y="74200"/>
                    <a:pt x="197358" y="73819"/>
                  </a:cubicBezTo>
                  <a:cubicBezTo>
                    <a:pt x="215455" y="73819"/>
                    <a:pt x="230696" y="89440"/>
                    <a:pt x="230696" y="107823"/>
                  </a:cubicBezTo>
                  <a:cubicBezTo>
                    <a:pt x="230696" y="126301"/>
                    <a:pt x="215455" y="141827"/>
                    <a:pt x="197358" y="141827"/>
                  </a:cubicBezTo>
                  <a:lnTo>
                    <a:pt x="63437" y="141827"/>
                  </a:lnTo>
                  <a:cubicBezTo>
                    <a:pt x="44958" y="141827"/>
                    <a:pt x="29337" y="126301"/>
                    <a:pt x="29337" y="107823"/>
                  </a:cubicBezTo>
                  <a:close/>
                </a:path>
              </a:pathLst>
            </a:custGeom>
            <a:grpFill/>
            <a:ln w="9525" cap="flat">
              <a:noFill/>
              <a:prstDash val="solid"/>
              <a:miter/>
            </a:ln>
          </p:spPr>
          <p:txBody>
            <a:bodyPr rtlCol="0" anchor="ctr"/>
            <a:lstStyle/>
            <a:p>
              <a:endParaRPr lang="ko-KR" altLang="en-US"/>
            </a:p>
          </p:txBody>
        </p:sp>
      </p:grpSp>
      <p:sp>
        <p:nvSpPr>
          <p:cNvPr id="41" name="TextBox 40">
            <a:extLst>
              <a:ext uri="{FF2B5EF4-FFF2-40B4-BE49-F238E27FC236}">
                <a16:creationId xmlns:a16="http://schemas.microsoft.com/office/drawing/2014/main" id="{D9C87595-16A2-4A0F-9DBB-4AF40FA3BA2C}"/>
              </a:ext>
            </a:extLst>
          </p:cNvPr>
          <p:cNvSpPr txBox="1"/>
          <p:nvPr/>
        </p:nvSpPr>
        <p:spPr>
          <a:xfrm>
            <a:off x="3477519" y="3107523"/>
            <a:ext cx="2612344" cy="2462213"/>
          </a:xfrm>
          <a:prstGeom prst="rect">
            <a:avLst/>
          </a:prstGeom>
          <a:noFill/>
        </p:spPr>
        <p:txBody>
          <a:bodyPr wrap="square" rtlCol="0" anchor="t" anchorCtr="0">
            <a:spAutoFit/>
          </a:bodyPr>
          <a:lstStyle/>
          <a:p>
            <a:pPr algn="ctr"/>
            <a:r>
              <a:rPr lang="en-US" altLang="ko-KR" sz="2200" dirty="0">
                <a:solidFill>
                  <a:srgbClr val="373737"/>
                </a:solidFill>
              </a:rPr>
              <a:t>Lees de informatiebrochure van Every1 </a:t>
            </a:r>
            <a:r>
              <a:rPr lang="en-US" altLang="ko-KR" sz="2200" i="1" dirty="0">
                <a:solidFill>
                  <a:srgbClr val="373737"/>
                </a:solidFill>
                <a:hlinkClick r:id="rId4"/>
              </a:rPr>
              <a:t>Wat is een energiegemeenschap en waarom zou ik me daarbij aansluiten?</a:t>
            </a:r>
            <a:endParaRPr lang="ko-KR" altLang="en-US" sz="2200" dirty="0">
              <a:solidFill>
                <a:srgbClr val="373737"/>
              </a:solidFill>
            </a:endParaRPr>
          </a:p>
        </p:txBody>
      </p:sp>
      <p:grpSp>
        <p:nvGrpSpPr>
          <p:cNvPr id="44" name="그룹 43">
            <a:extLst>
              <a:ext uri="{FF2B5EF4-FFF2-40B4-BE49-F238E27FC236}">
                <a16:creationId xmlns:a16="http://schemas.microsoft.com/office/drawing/2014/main" id="{3A90AFA9-BBC6-4A1F-852A-2034796C8128}"/>
              </a:ext>
              <a:ext uri="{C183D7F6-B498-43B3-948B-1728B52AA6E4}">
                <adec:decorative xmlns:adec="http://schemas.microsoft.com/office/drawing/2017/decorative" val="1"/>
              </a:ext>
            </a:extLst>
          </p:cNvPr>
          <p:cNvGrpSpPr/>
          <p:nvPr/>
        </p:nvGrpSpPr>
        <p:grpSpPr>
          <a:xfrm>
            <a:off x="7117191" y="2373874"/>
            <a:ext cx="614072" cy="624700"/>
            <a:chOff x="7483688" y="912076"/>
            <a:chExt cx="383879" cy="390525"/>
          </a:xfrm>
          <a:solidFill>
            <a:schemeClr val="accent1"/>
          </a:solidFill>
        </p:grpSpPr>
        <p:sp>
          <p:nvSpPr>
            <p:cNvPr id="45" name="자유형: 도형 44">
              <a:extLst>
                <a:ext uri="{FF2B5EF4-FFF2-40B4-BE49-F238E27FC236}">
                  <a16:creationId xmlns:a16="http://schemas.microsoft.com/office/drawing/2014/main" id="{0BDCFC98-590A-4D8E-A462-BAE1BE13ACC2}"/>
                </a:ext>
              </a:extLst>
            </p:cNvPr>
            <p:cNvSpPr/>
            <p:nvPr/>
          </p:nvSpPr>
          <p:spPr>
            <a:xfrm>
              <a:off x="7483688" y="912076"/>
              <a:ext cx="161925" cy="390525"/>
            </a:xfrm>
            <a:custGeom>
              <a:avLst/>
              <a:gdLst>
                <a:gd name="connsiteX0" fmla="*/ 140303 w 161925"/>
                <a:gd name="connsiteY0" fmla="*/ 62616 h 390525"/>
                <a:gd name="connsiteX1" fmla="*/ 82772 w 161925"/>
                <a:gd name="connsiteY1" fmla="*/ 7181 h 390525"/>
                <a:gd name="connsiteX2" fmla="*/ 29337 w 161925"/>
                <a:gd name="connsiteY2" fmla="*/ 63378 h 390525"/>
                <a:gd name="connsiteX3" fmla="*/ 29337 w 161925"/>
                <a:gd name="connsiteY3" fmla="*/ 253688 h 390525"/>
                <a:gd name="connsiteX4" fmla="*/ 7144 w 161925"/>
                <a:gd name="connsiteY4" fmla="*/ 308457 h 390525"/>
                <a:gd name="connsiteX5" fmla="*/ 84867 w 161925"/>
                <a:gd name="connsiteY5" fmla="*/ 386181 h 390525"/>
                <a:gd name="connsiteX6" fmla="*/ 162592 w 161925"/>
                <a:gd name="connsiteY6" fmla="*/ 308457 h 390525"/>
                <a:gd name="connsiteX7" fmla="*/ 140398 w 161925"/>
                <a:gd name="connsiteY7" fmla="*/ 253688 h 390525"/>
                <a:gd name="connsiteX8" fmla="*/ 140398 w 161925"/>
                <a:gd name="connsiteY8" fmla="*/ 62616 h 390525"/>
                <a:gd name="connsiteX9" fmla="*/ 118110 w 161925"/>
                <a:gd name="connsiteY9" fmla="*/ 141007 h 390525"/>
                <a:gd name="connsiteX10" fmla="*/ 95917 w 161925"/>
                <a:gd name="connsiteY10" fmla="*/ 141007 h 390525"/>
                <a:gd name="connsiteX11" fmla="*/ 95917 w 161925"/>
                <a:gd name="connsiteY11" fmla="*/ 118814 h 390525"/>
                <a:gd name="connsiteX12" fmla="*/ 118110 w 161925"/>
                <a:gd name="connsiteY12" fmla="*/ 118814 h 390525"/>
                <a:gd name="connsiteX13" fmla="*/ 118110 w 161925"/>
                <a:gd name="connsiteY13" fmla="*/ 141007 h 390525"/>
                <a:gd name="connsiteX14" fmla="*/ 85058 w 161925"/>
                <a:gd name="connsiteY14" fmla="*/ 297217 h 390525"/>
                <a:gd name="connsiteX15" fmla="*/ 96202 w 161925"/>
                <a:gd name="connsiteY15" fmla="*/ 308361 h 390525"/>
                <a:gd name="connsiteX16" fmla="*/ 85058 w 161925"/>
                <a:gd name="connsiteY16" fmla="*/ 319506 h 390525"/>
                <a:gd name="connsiteX17" fmla="*/ 73914 w 161925"/>
                <a:gd name="connsiteY17" fmla="*/ 308361 h 390525"/>
                <a:gd name="connsiteX18" fmla="*/ 85058 w 161925"/>
                <a:gd name="connsiteY18" fmla="*/ 297217 h 390525"/>
                <a:gd name="connsiteX19" fmla="*/ 95917 w 161925"/>
                <a:gd name="connsiteY19" fmla="*/ 163200 h 390525"/>
                <a:gd name="connsiteX20" fmla="*/ 118110 w 161925"/>
                <a:gd name="connsiteY20" fmla="*/ 163200 h 390525"/>
                <a:gd name="connsiteX21" fmla="*/ 118110 w 161925"/>
                <a:gd name="connsiteY21" fmla="*/ 185394 h 390525"/>
                <a:gd name="connsiteX22" fmla="*/ 95917 w 161925"/>
                <a:gd name="connsiteY22" fmla="*/ 185394 h 390525"/>
                <a:gd name="connsiteX23" fmla="*/ 95917 w 161925"/>
                <a:gd name="connsiteY23" fmla="*/ 163200 h 390525"/>
                <a:gd name="connsiteX24" fmla="*/ 84772 w 161925"/>
                <a:gd name="connsiteY24" fmla="*/ 363797 h 390525"/>
                <a:gd name="connsiteX25" fmla="*/ 29242 w 161925"/>
                <a:gd name="connsiteY25" fmla="*/ 308266 h 390525"/>
                <a:gd name="connsiteX26" fmla="*/ 47816 w 161925"/>
                <a:gd name="connsiteY26" fmla="*/ 266451 h 390525"/>
                <a:gd name="connsiteX27" fmla="*/ 51435 w 161925"/>
                <a:gd name="connsiteY27" fmla="*/ 258165 h 390525"/>
                <a:gd name="connsiteX28" fmla="*/ 51435 w 161925"/>
                <a:gd name="connsiteY28" fmla="*/ 63188 h 390525"/>
                <a:gd name="connsiteX29" fmla="*/ 82868 w 161925"/>
                <a:gd name="connsiteY29" fmla="*/ 29374 h 390525"/>
                <a:gd name="connsiteX30" fmla="*/ 118015 w 161925"/>
                <a:gd name="connsiteY30" fmla="*/ 62616 h 390525"/>
                <a:gd name="connsiteX31" fmla="*/ 118015 w 161925"/>
                <a:gd name="connsiteY31" fmla="*/ 96621 h 390525"/>
                <a:gd name="connsiteX32" fmla="*/ 95821 w 161925"/>
                <a:gd name="connsiteY32" fmla="*/ 96621 h 390525"/>
                <a:gd name="connsiteX33" fmla="*/ 95821 w 161925"/>
                <a:gd name="connsiteY33" fmla="*/ 62902 h 390525"/>
                <a:gd name="connsiteX34" fmla="*/ 86010 w 161925"/>
                <a:gd name="connsiteY34" fmla="*/ 51567 h 390525"/>
                <a:gd name="connsiteX35" fmla="*/ 73628 w 161925"/>
                <a:gd name="connsiteY35" fmla="*/ 62616 h 390525"/>
                <a:gd name="connsiteX36" fmla="*/ 73628 w 161925"/>
                <a:gd name="connsiteY36" fmla="*/ 276929 h 390525"/>
                <a:gd name="connsiteX37" fmla="*/ 51435 w 161925"/>
                <a:gd name="connsiteY37" fmla="*/ 310266 h 390525"/>
                <a:gd name="connsiteX38" fmla="*/ 83344 w 161925"/>
                <a:gd name="connsiteY38" fmla="*/ 341604 h 390525"/>
                <a:gd name="connsiteX39" fmla="*/ 118015 w 161925"/>
                <a:gd name="connsiteY39" fmla="*/ 308361 h 390525"/>
                <a:gd name="connsiteX40" fmla="*/ 95821 w 161925"/>
                <a:gd name="connsiteY40" fmla="*/ 276929 h 390525"/>
                <a:gd name="connsiteX41" fmla="*/ 95821 w 161925"/>
                <a:gd name="connsiteY41" fmla="*/ 207682 h 390525"/>
                <a:gd name="connsiteX42" fmla="*/ 118015 w 161925"/>
                <a:gd name="connsiteY42" fmla="*/ 207682 h 390525"/>
                <a:gd name="connsiteX43" fmla="*/ 118015 w 161925"/>
                <a:gd name="connsiteY43" fmla="*/ 258355 h 390525"/>
                <a:gd name="connsiteX44" fmla="*/ 121634 w 161925"/>
                <a:gd name="connsiteY44" fmla="*/ 266642 h 390525"/>
                <a:gd name="connsiteX45" fmla="*/ 140208 w 161925"/>
                <a:gd name="connsiteY45" fmla="*/ 308457 h 390525"/>
                <a:gd name="connsiteX46" fmla="*/ 84772 w 161925"/>
                <a:gd name="connsiteY46" fmla="*/ 363797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61925" h="390525">
                  <a:moveTo>
                    <a:pt x="140303" y="62616"/>
                  </a:moveTo>
                  <a:cubicBezTo>
                    <a:pt x="140303" y="31374"/>
                    <a:pt x="114300" y="6038"/>
                    <a:pt x="82772" y="7181"/>
                  </a:cubicBezTo>
                  <a:cubicBezTo>
                    <a:pt x="52864" y="8229"/>
                    <a:pt x="29337" y="33375"/>
                    <a:pt x="29337" y="63378"/>
                  </a:cubicBezTo>
                  <a:lnTo>
                    <a:pt x="29337" y="253688"/>
                  </a:lnTo>
                  <a:cubicBezTo>
                    <a:pt x="15144" y="268261"/>
                    <a:pt x="7144" y="287883"/>
                    <a:pt x="7144" y="308457"/>
                  </a:cubicBezTo>
                  <a:cubicBezTo>
                    <a:pt x="7144" y="351319"/>
                    <a:pt x="42005" y="386181"/>
                    <a:pt x="84867" y="386181"/>
                  </a:cubicBezTo>
                  <a:cubicBezTo>
                    <a:pt x="127730" y="386181"/>
                    <a:pt x="162592" y="351319"/>
                    <a:pt x="162592" y="308457"/>
                  </a:cubicBezTo>
                  <a:cubicBezTo>
                    <a:pt x="162592" y="287978"/>
                    <a:pt x="154591" y="268261"/>
                    <a:pt x="140398" y="253688"/>
                  </a:cubicBezTo>
                  <a:lnTo>
                    <a:pt x="140398" y="62616"/>
                  </a:lnTo>
                  <a:close/>
                  <a:moveTo>
                    <a:pt x="118110" y="141007"/>
                  </a:moveTo>
                  <a:lnTo>
                    <a:pt x="95917" y="141007"/>
                  </a:lnTo>
                  <a:lnTo>
                    <a:pt x="95917" y="118814"/>
                  </a:lnTo>
                  <a:lnTo>
                    <a:pt x="118110" y="118814"/>
                  </a:lnTo>
                  <a:lnTo>
                    <a:pt x="118110" y="141007"/>
                  </a:lnTo>
                  <a:close/>
                  <a:moveTo>
                    <a:pt x="85058" y="297217"/>
                  </a:moveTo>
                  <a:cubicBezTo>
                    <a:pt x="91154" y="297217"/>
                    <a:pt x="96202" y="302170"/>
                    <a:pt x="96202" y="308361"/>
                  </a:cubicBezTo>
                  <a:cubicBezTo>
                    <a:pt x="96202" y="314553"/>
                    <a:pt x="91250" y="319506"/>
                    <a:pt x="85058" y="319506"/>
                  </a:cubicBezTo>
                  <a:cubicBezTo>
                    <a:pt x="78962" y="319506"/>
                    <a:pt x="73914" y="314553"/>
                    <a:pt x="73914" y="308361"/>
                  </a:cubicBezTo>
                  <a:cubicBezTo>
                    <a:pt x="73914" y="302170"/>
                    <a:pt x="78962" y="297217"/>
                    <a:pt x="85058" y="297217"/>
                  </a:cubicBezTo>
                  <a:close/>
                  <a:moveTo>
                    <a:pt x="95917" y="163200"/>
                  </a:moveTo>
                  <a:lnTo>
                    <a:pt x="118110" y="163200"/>
                  </a:lnTo>
                  <a:lnTo>
                    <a:pt x="118110" y="185394"/>
                  </a:lnTo>
                  <a:lnTo>
                    <a:pt x="95917" y="185394"/>
                  </a:lnTo>
                  <a:lnTo>
                    <a:pt x="95917" y="163200"/>
                  </a:lnTo>
                  <a:close/>
                  <a:moveTo>
                    <a:pt x="84772" y="363797"/>
                  </a:moveTo>
                  <a:cubicBezTo>
                    <a:pt x="54197" y="363797"/>
                    <a:pt x="29242" y="338937"/>
                    <a:pt x="29242" y="308266"/>
                  </a:cubicBezTo>
                  <a:cubicBezTo>
                    <a:pt x="29242" y="292550"/>
                    <a:pt x="36195" y="276929"/>
                    <a:pt x="47816" y="266451"/>
                  </a:cubicBezTo>
                  <a:cubicBezTo>
                    <a:pt x="50102" y="264356"/>
                    <a:pt x="51435" y="261308"/>
                    <a:pt x="51435" y="258165"/>
                  </a:cubicBezTo>
                  <a:lnTo>
                    <a:pt x="51435" y="63188"/>
                  </a:lnTo>
                  <a:cubicBezTo>
                    <a:pt x="51435" y="45852"/>
                    <a:pt x="65532" y="30327"/>
                    <a:pt x="82868" y="29374"/>
                  </a:cubicBezTo>
                  <a:cubicBezTo>
                    <a:pt x="102108" y="28326"/>
                    <a:pt x="118015" y="43662"/>
                    <a:pt x="118015" y="62616"/>
                  </a:cubicBezTo>
                  <a:lnTo>
                    <a:pt x="118015" y="96621"/>
                  </a:lnTo>
                  <a:lnTo>
                    <a:pt x="95821" y="96621"/>
                  </a:lnTo>
                  <a:lnTo>
                    <a:pt x="95821" y="62902"/>
                  </a:lnTo>
                  <a:cubicBezTo>
                    <a:pt x="95821" y="57187"/>
                    <a:pt x="91630" y="52234"/>
                    <a:pt x="86010" y="51567"/>
                  </a:cubicBezTo>
                  <a:cubicBezTo>
                    <a:pt x="79343" y="50805"/>
                    <a:pt x="73628" y="56044"/>
                    <a:pt x="73628" y="62616"/>
                  </a:cubicBezTo>
                  <a:lnTo>
                    <a:pt x="73628" y="276929"/>
                  </a:lnTo>
                  <a:cubicBezTo>
                    <a:pt x="60103" y="281691"/>
                    <a:pt x="50578" y="294931"/>
                    <a:pt x="51435" y="310266"/>
                  </a:cubicBezTo>
                  <a:cubicBezTo>
                    <a:pt x="52388" y="327221"/>
                    <a:pt x="66294" y="340937"/>
                    <a:pt x="83344" y="341604"/>
                  </a:cubicBezTo>
                  <a:cubicBezTo>
                    <a:pt x="102298" y="342366"/>
                    <a:pt x="118015" y="327126"/>
                    <a:pt x="118015" y="308361"/>
                  </a:cubicBezTo>
                  <a:cubicBezTo>
                    <a:pt x="118015" y="293883"/>
                    <a:pt x="108775" y="281596"/>
                    <a:pt x="95821" y="276929"/>
                  </a:cubicBezTo>
                  <a:lnTo>
                    <a:pt x="95821" y="207682"/>
                  </a:lnTo>
                  <a:lnTo>
                    <a:pt x="118015" y="207682"/>
                  </a:lnTo>
                  <a:lnTo>
                    <a:pt x="118015" y="258355"/>
                  </a:lnTo>
                  <a:cubicBezTo>
                    <a:pt x="118015" y="261498"/>
                    <a:pt x="119348" y="264451"/>
                    <a:pt x="121634" y="266642"/>
                  </a:cubicBezTo>
                  <a:cubicBezTo>
                    <a:pt x="133255" y="277119"/>
                    <a:pt x="140208" y="292740"/>
                    <a:pt x="140208" y="308457"/>
                  </a:cubicBezTo>
                  <a:cubicBezTo>
                    <a:pt x="140303" y="338937"/>
                    <a:pt x="115443" y="363797"/>
                    <a:pt x="84772" y="363797"/>
                  </a:cubicBezTo>
                  <a:close/>
                </a:path>
              </a:pathLst>
            </a:custGeom>
            <a:grpFill/>
            <a:ln w="9525" cap="flat">
              <a:noFill/>
              <a:prstDash val="solid"/>
              <a:miter/>
            </a:ln>
          </p:spPr>
          <p:txBody>
            <a:bodyPr rtlCol="0" anchor="ctr"/>
            <a:lstStyle/>
            <a:p>
              <a:endParaRPr lang="ko-KR" altLang="en-US"/>
            </a:p>
          </p:txBody>
        </p:sp>
        <p:sp>
          <p:nvSpPr>
            <p:cNvPr id="46" name="자유형: 도형 45">
              <a:extLst>
                <a:ext uri="{FF2B5EF4-FFF2-40B4-BE49-F238E27FC236}">
                  <a16:creationId xmlns:a16="http://schemas.microsoft.com/office/drawing/2014/main" id="{EF5FBB8A-E465-44D4-B8D1-F10F2F7522EE}"/>
                </a:ext>
              </a:extLst>
            </p:cNvPr>
            <p:cNvSpPr/>
            <p:nvPr/>
          </p:nvSpPr>
          <p:spPr>
            <a:xfrm>
              <a:off x="7638872" y="934878"/>
              <a:ext cx="228600" cy="76200"/>
            </a:xfrm>
            <a:custGeom>
              <a:avLst/>
              <a:gdLst>
                <a:gd name="connsiteX0" fmla="*/ 219720 w 228600"/>
                <a:gd name="connsiteY0" fmla="*/ 29432 h 76200"/>
                <a:gd name="connsiteX1" fmla="*/ 208576 w 228600"/>
                <a:gd name="connsiteY1" fmla="*/ 29432 h 76200"/>
                <a:gd name="connsiteX2" fmla="*/ 208576 w 228600"/>
                <a:gd name="connsiteY2" fmla="*/ 18288 h 76200"/>
                <a:gd name="connsiteX3" fmla="*/ 197432 w 228600"/>
                <a:gd name="connsiteY3" fmla="*/ 7144 h 76200"/>
                <a:gd name="connsiteX4" fmla="*/ 153045 w 228600"/>
                <a:gd name="connsiteY4" fmla="*/ 7144 h 76200"/>
                <a:gd name="connsiteX5" fmla="*/ 141901 w 228600"/>
                <a:gd name="connsiteY5" fmla="*/ 18288 h 76200"/>
                <a:gd name="connsiteX6" fmla="*/ 141901 w 228600"/>
                <a:gd name="connsiteY6" fmla="*/ 29432 h 76200"/>
                <a:gd name="connsiteX7" fmla="*/ 18552 w 228600"/>
                <a:gd name="connsiteY7" fmla="*/ 29432 h 76200"/>
                <a:gd name="connsiteX8" fmla="*/ 7218 w 228600"/>
                <a:gd name="connsiteY8" fmla="*/ 39243 h 76200"/>
                <a:gd name="connsiteX9" fmla="*/ 18267 w 228600"/>
                <a:gd name="connsiteY9" fmla="*/ 51625 h 76200"/>
                <a:gd name="connsiteX10" fmla="*/ 141901 w 228600"/>
                <a:gd name="connsiteY10" fmla="*/ 51625 h 76200"/>
                <a:gd name="connsiteX11" fmla="*/ 141901 w 228600"/>
                <a:gd name="connsiteY11" fmla="*/ 62770 h 76200"/>
                <a:gd name="connsiteX12" fmla="*/ 153045 w 228600"/>
                <a:gd name="connsiteY12" fmla="*/ 73914 h 76200"/>
                <a:gd name="connsiteX13" fmla="*/ 197432 w 228600"/>
                <a:gd name="connsiteY13" fmla="*/ 73914 h 76200"/>
                <a:gd name="connsiteX14" fmla="*/ 208576 w 228600"/>
                <a:gd name="connsiteY14" fmla="*/ 62770 h 76200"/>
                <a:gd name="connsiteX15" fmla="*/ 208576 w 228600"/>
                <a:gd name="connsiteY15" fmla="*/ 51625 h 76200"/>
                <a:gd name="connsiteX16" fmla="*/ 219435 w 228600"/>
                <a:gd name="connsiteY16" fmla="*/ 51625 h 76200"/>
                <a:gd name="connsiteX17" fmla="*/ 230770 w 228600"/>
                <a:gd name="connsiteY17" fmla="*/ 41815 h 76200"/>
                <a:gd name="connsiteX18" fmla="*/ 219720 w 228600"/>
                <a:gd name="connsiteY18" fmla="*/ 29432 h 76200"/>
                <a:gd name="connsiteX19" fmla="*/ 186383 w 228600"/>
                <a:gd name="connsiteY19" fmla="*/ 51625 h 76200"/>
                <a:gd name="connsiteX20" fmla="*/ 164189 w 228600"/>
                <a:gd name="connsiteY20" fmla="*/ 51625 h 76200"/>
                <a:gd name="connsiteX21" fmla="*/ 164189 w 228600"/>
                <a:gd name="connsiteY21" fmla="*/ 29432 h 76200"/>
                <a:gd name="connsiteX22" fmla="*/ 186383 w 228600"/>
                <a:gd name="connsiteY22" fmla="*/ 29432 h 76200"/>
                <a:gd name="connsiteX23" fmla="*/ 186383 w 228600"/>
                <a:gd name="connsiteY23" fmla="*/ 51625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8600" h="76200">
                  <a:moveTo>
                    <a:pt x="219720" y="29432"/>
                  </a:moveTo>
                  <a:lnTo>
                    <a:pt x="208576" y="29432"/>
                  </a:lnTo>
                  <a:lnTo>
                    <a:pt x="208576" y="18288"/>
                  </a:lnTo>
                  <a:cubicBezTo>
                    <a:pt x="208576" y="12192"/>
                    <a:pt x="203623" y="7144"/>
                    <a:pt x="197432" y="7144"/>
                  </a:cubicBezTo>
                  <a:lnTo>
                    <a:pt x="153045" y="7144"/>
                  </a:lnTo>
                  <a:cubicBezTo>
                    <a:pt x="146949" y="7144"/>
                    <a:pt x="141901" y="12097"/>
                    <a:pt x="141901" y="18288"/>
                  </a:cubicBezTo>
                  <a:lnTo>
                    <a:pt x="141901" y="29432"/>
                  </a:lnTo>
                  <a:lnTo>
                    <a:pt x="18552" y="29432"/>
                  </a:lnTo>
                  <a:cubicBezTo>
                    <a:pt x="12838" y="29432"/>
                    <a:pt x="7884" y="33623"/>
                    <a:pt x="7218" y="39243"/>
                  </a:cubicBezTo>
                  <a:cubicBezTo>
                    <a:pt x="6455" y="45911"/>
                    <a:pt x="11695" y="51625"/>
                    <a:pt x="18267" y="51625"/>
                  </a:cubicBezTo>
                  <a:lnTo>
                    <a:pt x="141901" y="51625"/>
                  </a:lnTo>
                  <a:lnTo>
                    <a:pt x="141901" y="62770"/>
                  </a:lnTo>
                  <a:cubicBezTo>
                    <a:pt x="141901" y="68866"/>
                    <a:pt x="146854" y="73914"/>
                    <a:pt x="153045" y="73914"/>
                  </a:cubicBezTo>
                  <a:lnTo>
                    <a:pt x="197432" y="73914"/>
                  </a:lnTo>
                  <a:cubicBezTo>
                    <a:pt x="203528" y="73914"/>
                    <a:pt x="208576" y="68961"/>
                    <a:pt x="208576" y="62770"/>
                  </a:cubicBezTo>
                  <a:lnTo>
                    <a:pt x="208576" y="51625"/>
                  </a:lnTo>
                  <a:lnTo>
                    <a:pt x="219435" y="51625"/>
                  </a:lnTo>
                  <a:cubicBezTo>
                    <a:pt x="225150" y="51625"/>
                    <a:pt x="230103" y="47435"/>
                    <a:pt x="230770" y="41815"/>
                  </a:cubicBezTo>
                  <a:cubicBezTo>
                    <a:pt x="231531" y="35052"/>
                    <a:pt x="226293" y="29432"/>
                    <a:pt x="219720" y="29432"/>
                  </a:cubicBezTo>
                  <a:close/>
                  <a:moveTo>
                    <a:pt x="186383" y="51625"/>
                  </a:moveTo>
                  <a:lnTo>
                    <a:pt x="164189" y="51625"/>
                  </a:lnTo>
                  <a:lnTo>
                    <a:pt x="164189" y="29432"/>
                  </a:lnTo>
                  <a:lnTo>
                    <a:pt x="186383" y="29432"/>
                  </a:lnTo>
                  <a:lnTo>
                    <a:pt x="186383" y="51625"/>
                  </a:lnTo>
                  <a:close/>
                </a:path>
              </a:pathLst>
            </a:custGeom>
            <a:grpFill/>
            <a:ln w="9525" cap="flat">
              <a:noFill/>
              <a:prstDash val="solid"/>
              <a:miter/>
            </a:ln>
          </p:spPr>
          <p:txBody>
            <a:bodyPr rtlCol="0" anchor="ctr"/>
            <a:lstStyle/>
            <a:p>
              <a:endParaRPr lang="ko-KR" altLang="en-US"/>
            </a:p>
          </p:txBody>
        </p:sp>
        <p:sp>
          <p:nvSpPr>
            <p:cNvPr id="47" name="자유형: 도형 46">
              <a:extLst>
                <a:ext uri="{FF2B5EF4-FFF2-40B4-BE49-F238E27FC236}">
                  <a16:creationId xmlns:a16="http://schemas.microsoft.com/office/drawing/2014/main" id="{E2B08763-62DC-4077-9578-8D7722FB6B96}"/>
                </a:ext>
              </a:extLst>
            </p:cNvPr>
            <p:cNvSpPr/>
            <p:nvPr/>
          </p:nvSpPr>
          <p:spPr>
            <a:xfrm>
              <a:off x="7638967" y="1023746"/>
              <a:ext cx="228600" cy="76200"/>
            </a:xfrm>
            <a:custGeom>
              <a:avLst/>
              <a:gdLst>
                <a:gd name="connsiteX0" fmla="*/ 219625 w 228600"/>
                <a:gd name="connsiteY0" fmla="*/ 29337 h 76200"/>
                <a:gd name="connsiteX1" fmla="*/ 95991 w 228600"/>
                <a:gd name="connsiteY1" fmla="*/ 29337 h 76200"/>
                <a:gd name="connsiteX2" fmla="*/ 95991 w 228600"/>
                <a:gd name="connsiteY2" fmla="*/ 18288 h 76200"/>
                <a:gd name="connsiteX3" fmla="*/ 84847 w 228600"/>
                <a:gd name="connsiteY3" fmla="*/ 7144 h 76200"/>
                <a:gd name="connsiteX4" fmla="*/ 40460 w 228600"/>
                <a:gd name="connsiteY4" fmla="*/ 7144 h 76200"/>
                <a:gd name="connsiteX5" fmla="*/ 29316 w 228600"/>
                <a:gd name="connsiteY5" fmla="*/ 18288 h 76200"/>
                <a:gd name="connsiteX6" fmla="*/ 29316 w 228600"/>
                <a:gd name="connsiteY6" fmla="*/ 29432 h 76200"/>
                <a:gd name="connsiteX7" fmla="*/ 18552 w 228600"/>
                <a:gd name="connsiteY7" fmla="*/ 29432 h 76200"/>
                <a:gd name="connsiteX8" fmla="*/ 7218 w 228600"/>
                <a:gd name="connsiteY8" fmla="*/ 39243 h 76200"/>
                <a:gd name="connsiteX9" fmla="*/ 18266 w 228600"/>
                <a:gd name="connsiteY9" fmla="*/ 51626 h 76200"/>
                <a:gd name="connsiteX10" fmla="*/ 29411 w 228600"/>
                <a:gd name="connsiteY10" fmla="*/ 51626 h 76200"/>
                <a:gd name="connsiteX11" fmla="*/ 29411 w 228600"/>
                <a:gd name="connsiteY11" fmla="*/ 62770 h 76200"/>
                <a:gd name="connsiteX12" fmla="*/ 40555 w 228600"/>
                <a:gd name="connsiteY12" fmla="*/ 73914 h 76200"/>
                <a:gd name="connsiteX13" fmla="*/ 84941 w 228600"/>
                <a:gd name="connsiteY13" fmla="*/ 73914 h 76200"/>
                <a:gd name="connsiteX14" fmla="*/ 96086 w 228600"/>
                <a:gd name="connsiteY14" fmla="*/ 62770 h 76200"/>
                <a:gd name="connsiteX15" fmla="*/ 96086 w 228600"/>
                <a:gd name="connsiteY15" fmla="*/ 51626 h 76200"/>
                <a:gd name="connsiteX16" fmla="*/ 219434 w 228600"/>
                <a:gd name="connsiteY16" fmla="*/ 51626 h 76200"/>
                <a:gd name="connsiteX17" fmla="*/ 230769 w 228600"/>
                <a:gd name="connsiteY17" fmla="*/ 41815 h 76200"/>
                <a:gd name="connsiteX18" fmla="*/ 219625 w 228600"/>
                <a:gd name="connsiteY18" fmla="*/ 29337 h 76200"/>
                <a:gd name="connsiteX19" fmla="*/ 73797 w 228600"/>
                <a:gd name="connsiteY19" fmla="*/ 51530 h 76200"/>
                <a:gd name="connsiteX20" fmla="*/ 51604 w 228600"/>
                <a:gd name="connsiteY20" fmla="*/ 51530 h 76200"/>
                <a:gd name="connsiteX21" fmla="*/ 51604 w 228600"/>
                <a:gd name="connsiteY21" fmla="*/ 29337 h 76200"/>
                <a:gd name="connsiteX22" fmla="*/ 73797 w 228600"/>
                <a:gd name="connsiteY22" fmla="*/ 29337 h 76200"/>
                <a:gd name="connsiteX23" fmla="*/ 73797 w 228600"/>
                <a:gd name="connsiteY23" fmla="*/ 515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8600" h="76200">
                  <a:moveTo>
                    <a:pt x="219625" y="29337"/>
                  </a:moveTo>
                  <a:lnTo>
                    <a:pt x="95991" y="29337"/>
                  </a:lnTo>
                  <a:lnTo>
                    <a:pt x="95991" y="18288"/>
                  </a:lnTo>
                  <a:cubicBezTo>
                    <a:pt x="95991" y="12192"/>
                    <a:pt x="91037" y="7144"/>
                    <a:pt x="84847" y="7144"/>
                  </a:cubicBezTo>
                  <a:lnTo>
                    <a:pt x="40460" y="7144"/>
                  </a:lnTo>
                  <a:cubicBezTo>
                    <a:pt x="34364" y="7144"/>
                    <a:pt x="29316" y="12097"/>
                    <a:pt x="29316" y="18288"/>
                  </a:cubicBezTo>
                  <a:lnTo>
                    <a:pt x="29316" y="29432"/>
                  </a:lnTo>
                  <a:lnTo>
                    <a:pt x="18552" y="29432"/>
                  </a:lnTo>
                  <a:cubicBezTo>
                    <a:pt x="12837" y="29432"/>
                    <a:pt x="7884" y="33623"/>
                    <a:pt x="7218" y="39243"/>
                  </a:cubicBezTo>
                  <a:cubicBezTo>
                    <a:pt x="6455" y="45910"/>
                    <a:pt x="11694" y="51626"/>
                    <a:pt x="18266" y="51626"/>
                  </a:cubicBezTo>
                  <a:lnTo>
                    <a:pt x="29411" y="51626"/>
                  </a:lnTo>
                  <a:lnTo>
                    <a:pt x="29411" y="62770"/>
                  </a:lnTo>
                  <a:cubicBezTo>
                    <a:pt x="29411" y="68866"/>
                    <a:pt x="34364" y="73914"/>
                    <a:pt x="40555" y="73914"/>
                  </a:cubicBezTo>
                  <a:lnTo>
                    <a:pt x="84941" y="73914"/>
                  </a:lnTo>
                  <a:cubicBezTo>
                    <a:pt x="91037" y="73914"/>
                    <a:pt x="96086" y="68961"/>
                    <a:pt x="96086" y="62770"/>
                  </a:cubicBezTo>
                  <a:lnTo>
                    <a:pt x="96086" y="51626"/>
                  </a:lnTo>
                  <a:lnTo>
                    <a:pt x="219434" y="51626"/>
                  </a:lnTo>
                  <a:cubicBezTo>
                    <a:pt x="225150" y="51626"/>
                    <a:pt x="230103" y="47434"/>
                    <a:pt x="230769" y="41815"/>
                  </a:cubicBezTo>
                  <a:cubicBezTo>
                    <a:pt x="231436" y="35052"/>
                    <a:pt x="226197" y="29337"/>
                    <a:pt x="219625" y="29337"/>
                  </a:cubicBezTo>
                  <a:close/>
                  <a:moveTo>
                    <a:pt x="73797" y="51530"/>
                  </a:moveTo>
                  <a:lnTo>
                    <a:pt x="51604" y="51530"/>
                  </a:lnTo>
                  <a:lnTo>
                    <a:pt x="51604" y="29337"/>
                  </a:lnTo>
                  <a:lnTo>
                    <a:pt x="73797" y="29337"/>
                  </a:lnTo>
                  <a:lnTo>
                    <a:pt x="73797" y="51530"/>
                  </a:lnTo>
                  <a:close/>
                </a:path>
              </a:pathLst>
            </a:custGeom>
            <a:grpFill/>
            <a:ln w="9525" cap="flat">
              <a:noFill/>
              <a:prstDash val="solid"/>
              <a:miter/>
            </a:ln>
          </p:spPr>
          <p:txBody>
            <a:bodyPr rtlCol="0" anchor="ctr"/>
            <a:lstStyle/>
            <a:p>
              <a:endParaRPr lang="ko-KR" altLang="en-US"/>
            </a:p>
          </p:txBody>
        </p:sp>
        <p:sp>
          <p:nvSpPr>
            <p:cNvPr id="48" name="자유형: 도형 47">
              <a:extLst>
                <a:ext uri="{FF2B5EF4-FFF2-40B4-BE49-F238E27FC236}">
                  <a16:creationId xmlns:a16="http://schemas.microsoft.com/office/drawing/2014/main" id="{E0A40E80-BEFD-48A6-84AE-6697C6935653}"/>
                </a:ext>
              </a:extLst>
            </p:cNvPr>
            <p:cNvSpPr/>
            <p:nvPr/>
          </p:nvSpPr>
          <p:spPr>
            <a:xfrm>
              <a:off x="7638872" y="1112519"/>
              <a:ext cx="228600" cy="76200"/>
            </a:xfrm>
            <a:custGeom>
              <a:avLst/>
              <a:gdLst>
                <a:gd name="connsiteX0" fmla="*/ 219720 w 228600"/>
                <a:gd name="connsiteY0" fmla="*/ 29432 h 76200"/>
                <a:gd name="connsiteX1" fmla="*/ 208576 w 228600"/>
                <a:gd name="connsiteY1" fmla="*/ 29432 h 76200"/>
                <a:gd name="connsiteX2" fmla="*/ 208576 w 228600"/>
                <a:gd name="connsiteY2" fmla="*/ 18288 h 76200"/>
                <a:gd name="connsiteX3" fmla="*/ 197432 w 228600"/>
                <a:gd name="connsiteY3" fmla="*/ 7144 h 76200"/>
                <a:gd name="connsiteX4" fmla="*/ 153045 w 228600"/>
                <a:gd name="connsiteY4" fmla="*/ 7144 h 76200"/>
                <a:gd name="connsiteX5" fmla="*/ 141901 w 228600"/>
                <a:gd name="connsiteY5" fmla="*/ 18288 h 76200"/>
                <a:gd name="connsiteX6" fmla="*/ 141901 w 228600"/>
                <a:gd name="connsiteY6" fmla="*/ 29432 h 76200"/>
                <a:gd name="connsiteX7" fmla="*/ 18552 w 228600"/>
                <a:gd name="connsiteY7" fmla="*/ 29432 h 76200"/>
                <a:gd name="connsiteX8" fmla="*/ 7218 w 228600"/>
                <a:gd name="connsiteY8" fmla="*/ 39243 h 76200"/>
                <a:gd name="connsiteX9" fmla="*/ 18267 w 228600"/>
                <a:gd name="connsiteY9" fmla="*/ 51626 h 76200"/>
                <a:gd name="connsiteX10" fmla="*/ 141901 w 228600"/>
                <a:gd name="connsiteY10" fmla="*/ 51626 h 76200"/>
                <a:gd name="connsiteX11" fmla="*/ 141901 w 228600"/>
                <a:gd name="connsiteY11" fmla="*/ 62770 h 76200"/>
                <a:gd name="connsiteX12" fmla="*/ 153045 w 228600"/>
                <a:gd name="connsiteY12" fmla="*/ 73914 h 76200"/>
                <a:gd name="connsiteX13" fmla="*/ 197432 w 228600"/>
                <a:gd name="connsiteY13" fmla="*/ 73914 h 76200"/>
                <a:gd name="connsiteX14" fmla="*/ 208576 w 228600"/>
                <a:gd name="connsiteY14" fmla="*/ 62770 h 76200"/>
                <a:gd name="connsiteX15" fmla="*/ 208576 w 228600"/>
                <a:gd name="connsiteY15" fmla="*/ 51626 h 76200"/>
                <a:gd name="connsiteX16" fmla="*/ 219435 w 228600"/>
                <a:gd name="connsiteY16" fmla="*/ 51626 h 76200"/>
                <a:gd name="connsiteX17" fmla="*/ 230770 w 228600"/>
                <a:gd name="connsiteY17" fmla="*/ 41815 h 76200"/>
                <a:gd name="connsiteX18" fmla="*/ 219720 w 228600"/>
                <a:gd name="connsiteY18" fmla="*/ 29432 h 76200"/>
                <a:gd name="connsiteX19" fmla="*/ 186383 w 228600"/>
                <a:gd name="connsiteY19" fmla="*/ 51626 h 76200"/>
                <a:gd name="connsiteX20" fmla="*/ 164189 w 228600"/>
                <a:gd name="connsiteY20" fmla="*/ 51626 h 76200"/>
                <a:gd name="connsiteX21" fmla="*/ 164189 w 228600"/>
                <a:gd name="connsiteY21" fmla="*/ 29432 h 76200"/>
                <a:gd name="connsiteX22" fmla="*/ 186383 w 228600"/>
                <a:gd name="connsiteY22" fmla="*/ 29432 h 76200"/>
                <a:gd name="connsiteX23" fmla="*/ 186383 w 228600"/>
                <a:gd name="connsiteY23" fmla="*/ 51626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8600" h="76200">
                  <a:moveTo>
                    <a:pt x="219720" y="29432"/>
                  </a:moveTo>
                  <a:lnTo>
                    <a:pt x="208576" y="29432"/>
                  </a:lnTo>
                  <a:lnTo>
                    <a:pt x="208576" y="18288"/>
                  </a:lnTo>
                  <a:cubicBezTo>
                    <a:pt x="208576" y="12192"/>
                    <a:pt x="203623" y="7144"/>
                    <a:pt x="197432" y="7144"/>
                  </a:cubicBezTo>
                  <a:lnTo>
                    <a:pt x="153045" y="7144"/>
                  </a:lnTo>
                  <a:cubicBezTo>
                    <a:pt x="146949" y="7144"/>
                    <a:pt x="141901" y="12097"/>
                    <a:pt x="141901" y="18288"/>
                  </a:cubicBezTo>
                  <a:lnTo>
                    <a:pt x="141901" y="29432"/>
                  </a:lnTo>
                  <a:lnTo>
                    <a:pt x="18552" y="29432"/>
                  </a:lnTo>
                  <a:cubicBezTo>
                    <a:pt x="12838" y="29432"/>
                    <a:pt x="7884" y="33623"/>
                    <a:pt x="7218" y="39243"/>
                  </a:cubicBezTo>
                  <a:cubicBezTo>
                    <a:pt x="6455" y="45911"/>
                    <a:pt x="11695" y="51626"/>
                    <a:pt x="18267" y="51626"/>
                  </a:cubicBezTo>
                  <a:lnTo>
                    <a:pt x="141901" y="51626"/>
                  </a:lnTo>
                  <a:lnTo>
                    <a:pt x="141901" y="62770"/>
                  </a:lnTo>
                  <a:cubicBezTo>
                    <a:pt x="141901" y="68866"/>
                    <a:pt x="146854" y="73914"/>
                    <a:pt x="153045" y="73914"/>
                  </a:cubicBezTo>
                  <a:lnTo>
                    <a:pt x="197432" y="73914"/>
                  </a:lnTo>
                  <a:cubicBezTo>
                    <a:pt x="203528" y="73914"/>
                    <a:pt x="208576" y="68961"/>
                    <a:pt x="208576" y="62770"/>
                  </a:cubicBezTo>
                  <a:lnTo>
                    <a:pt x="208576" y="51626"/>
                  </a:lnTo>
                  <a:lnTo>
                    <a:pt x="219435" y="51626"/>
                  </a:lnTo>
                  <a:cubicBezTo>
                    <a:pt x="225150" y="51626"/>
                    <a:pt x="230103" y="47435"/>
                    <a:pt x="230770" y="41815"/>
                  </a:cubicBezTo>
                  <a:cubicBezTo>
                    <a:pt x="231531" y="35052"/>
                    <a:pt x="226293" y="29432"/>
                    <a:pt x="219720" y="29432"/>
                  </a:cubicBezTo>
                  <a:close/>
                  <a:moveTo>
                    <a:pt x="186383" y="51626"/>
                  </a:moveTo>
                  <a:lnTo>
                    <a:pt x="164189" y="51626"/>
                  </a:lnTo>
                  <a:lnTo>
                    <a:pt x="164189" y="29432"/>
                  </a:lnTo>
                  <a:lnTo>
                    <a:pt x="186383" y="29432"/>
                  </a:lnTo>
                  <a:lnTo>
                    <a:pt x="186383" y="51626"/>
                  </a:lnTo>
                  <a:close/>
                </a:path>
              </a:pathLst>
            </a:custGeom>
            <a:grpFill/>
            <a:ln w="9525" cap="flat">
              <a:noFill/>
              <a:prstDash val="solid"/>
              <a:miter/>
            </a:ln>
          </p:spPr>
          <p:txBody>
            <a:bodyPr rtlCol="0" anchor="ctr"/>
            <a:lstStyle/>
            <a:p>
              <a:endParaRPr lang="ko-KR" altLang="en-US"/>
            </a:p>
          </p:txBody>
        </p:sp>
      </p:grpSp>
      <p:sp>
        <p:nvSpPr>
          <p:cNvPr id="49" name="TextBox 48">
            <a:extLst>
              <a:ext uri="{FF2B5EF4-FFF2-40B4-BE49-F238E27FC236}">
                <a16:creationId xmlns:a16="http://schemas.microsoft.com/office/drawing/2014/main" id="{E8F01505-D47E-4B07-82B8-EC043F5EC813}"/>
              </a:ext>
            </a:extLst>
          </p:cNvPr>
          <p:cNvSpPr txBox="1"/>
          <p:nvPr/>
        </p:nvSpPr>
        <p:spPr>
          <a:xfrm>
            <a:off x="6270165" y="3504565"/>
            <a:ext cx="2338969" cy="2123658"/>
          </a:xfrm>
          <a:prstGeom prst="rect">
            <a:avLst/>
          </a:prstGeom>
          <a:noFill/>
        </p:spPr>
        <p:txBody>
          <a:bodyPr wrap="square" rtlCol="0" anchor="t" anchorCtr="0">
            <a:spAutoFit/>
          </a:bodyPr>
          <a:lstStyle/>
          <a:p>
            <a:pPr algn="ctr"/>
            <a:r>
              <a:rPr lang="en-US" altLang="ko-KR" sz="2200" dirty="0">
                <a:solidFill>
                  <a:srgbClr val="373737"/>
                </a:solidFill>
              </a:rPr>
              <a:t>Lees het artikel van Energy Monitor </a:t>
            </a:r>
            <a:r>
              <a:rPr lang="en-US" altLang="ko-KR" sz="2200" i="1" dirty="0">
                <a:solidFill>
                  <a:srgbClr val="373737"/>
                </a:solidFill>
                <a:hlinkClick r:id="rId5"/>
              </a:rPr>
              <a:t>'Mythes rond hernieuwbare energietechnologieën ontkrachten</a:t>
            </a:r>
            <a:r>
              <a:rPr lang="en-US" altLang="ko-KR" sz="2200" i="1" dirty="0">
                <a:solidFill>
                  <a:srgbClr val="373737"/>
                </a:solidFill>
              </a:rPr>
              <a:t>'.</a:t>
            </a:r>
            <a:endParaRPr lang="ko-KR" altLang="en-US" sz="2200" i="1" dirty="0">
              <a:solidFill>
                <a:srgbClr val="373737"/>
              </a:solidFill>
            </a:endParaRPr>
          </a:p>
        </p:txBody>
      </p:sp>
      <p:sp>
        <p:nvSpPr>
          <p:cNvPr id="51" name="직사각형 50">
            <a:extLst>
              <a:ext uri="{FF2B5EF4-FFF2-40B4-BE49-F238E27FC236}">
                <a16:creationId xmlns:a16="http://schemas.microsoft.com/office/drawing/2014/main" id="{27655039-CC5E-4A6C-B955-BA8E42F25249}"/>
              </a:ext>
              <a:ext uri="{C183D7F6-B498-43B3-948B-1728B52AA6E4}">
                <adec:decorative xmlns:adec="http://schemas.microsoft.com/office/drawing/2017/decorative" val="1"/>
              </a:ext>
            </a:extLst>
          </p:cNvPr>
          <p:cNvSpPr/>
          <p:nvPr/>
        </p:nvSpPr>
        <p:spPr>
          <a:xfrm>
            <a:off x="8886984" y="2046515"/>
            <a:ext cx="2503176" cy="3742510"/>
          </a:xfrm>
          <a:prstGeom prst="rect">
            <a:avLst/>
          </a:prstGeom>
          <a:solidFill>
            <a:schemeClr val="bg1"/>
          </a:solidFill>
          <a:ln>
            <a:noFill/>
          </a:ln>
          <a:effectLst>
            <a:outerShdw blurRad="127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b="1">
              <a:solidFill>
                <a:srgbClr val="322F32"/>
              </a:solidFill>
            </a:endParaRPr>
          </a:p>
        </p:txBody>
      </p:sp>
      <p:grpSp>
        <p:nvGrpSpPr>
          <p:cNvPr id="52" name="그룹 51">
            <a:extLst>
              <a:ext uri="{FF2B5EF4-FFF2-40B4-BE49-F238E27FC236}">
                <a16:creationId xmlns:a16="http://schemas.microsoft.com/office/drawing/2014/main" id="{60FBB8CB-27AD-447B-BBCA-ED5A88C17E7D}"/>
              </a:ext>
              <a:ext uri="{C183D7F6-B498-43B3-948B-1728B52AA6E4}">
                <adec:decorative xmlns:adec="http://schemas.microsoft.com/office/drawing/2017/decorative" val="1"/>
              </a:ext>
            </a:extLst>
          </p:cNvPr>
          <p:cNvGrpSpPr/>
          <p:nvPr/>
        </p:nvGrpSpPr>
        <p:grpSpPr>
          <a:xfrm>
            <a:off x="9814895" y="2373874"/>
            <a:ext cx="624704" cy="624700"/>
            <a:chOff x="8162630" y="1551336"/>
            <a:chExt cx="390525" cy="390525"/>
          </a:xfrm>
          <a:solidFill>
            <a:schemeClr val="accent1"/>
          </a:solidFill>
        </p:grpSpPr>
        <p:sp>
          <p:nvSpPr>
            <p:cNvPr id="53" name="자유형: 도형 52">
              <a:extLst>
                <a:ext uri="{FF2B5EF4-FFF2-40B4-BE49-F238E27FC236}">
                  <a16:creationId xmlns:a16="http://schemas.microsoft.com/office/drawing/2014/main" id="{6D27B5B0-8EA5-4314-8D40-901A71EC91C2}"/>
                </a:ext>
              </a:extLst>
            </p:cNvPr>
            <p:cNvSpPr/>
            <p:nvPr/>
          </p:nvSpPr>
          <p:spPr>
            <a:xfrm>
              <a:off x="8340938" y="1595723"/>
              <a:ext cx="28575" cy="28575"/>
            </a:xfrm>
            <a:custGeom>
              <a:avLst/>
              <a:gdLst>
                <a:gd name="connsiteX0" fmla="*/ 29432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2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2" y="18288"/>
                  </a:moveTo>
                  <a:cubicBezTo>
                    <a:pt x="29432" y="24384"/>
                    <a:pt x="24479" y="29432"/>
                    <a:pt x="18288" y="29432"/>
                  </a:cubicBezTo>
                  <a:cubicBezTo>
                    <a:pt x="12192" y="29432"/>
                    <a:pt x="7144" y="24479"/>
                    <a:pt x="7144" y="18288"/>
                  </a:cubicBezTo>
                  <a:cubicBezTo>
                    <a:pt x="7144" y="12192"/>
                    <a:pt x="12097" y="7144"/>
                    <a:pt x="18288" y="7144"/>
                  </a:cubicBezTo>
                  <a:cubicBezTo>
                    <a:pt x="24479" y="7239"/>
                    <a:pt x="29432" y="12192"/>
                    <a:pt x="29432" y="18288"/>
                  </a:cubicBezTo>
                  <a:close/>
                </a:path>
              </a:pathLst>
            </a:custGeom>
            <a:grpFill/>
            <a:ln w="9525" cap="flat">
              <a:noFill/>
              <a:prstDash val="solid"/>
              <a:miter/>
            </a:ln>
          </p:spPr>
          <p:txBody>
            <a:bodyPr rtlCol="0" anchor="ctr"/>
            <a:lstStyle/>
            <a:p>
              <a:endParaRPr lang="ko-KR" altLang="en-US"/>
            </a:p>
          </p:txBody>
        </p:sp>
        <p:sp>
          <p:nvSpPr>
            <p:cNvPr id="54" name="자유형: 도형 53">
              <a:extLst>
                <a:ext uri="{FF2B5EF4-FFF2-40B4-BE49-F238E27FC236}">
                  <a16:creationId xmlns:a16="http://schemas.microsoft.com/office/drawing/2014/main" id="{8ADF8768-6762-4083-BD0C-23C359F0C680}"/>
                </a:ext>
              </a:extLst>
            </p:cNvPr>
            <p:cNvSpPr/>
            <p:nvPr/>
          </p:nvSpPr>
          <p:spPr>
            <a:xfrm>
              <a:off x="8207017" y="1619440"/>
              <a:ext cx="28575" cy="28575"/>
            </a:xfrm>
            <a:custGeom>
              <a:avLst/>
              <a:gdLst>
                <a:gd name="connsiteX0" fmla="*/ 29432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2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2" y="18288"/>
                  </a:moveTo>
                  <a:cubicBezTo>
                    <a:pt x="29432" y="24384"/>
                    <a:pt x="24479" y="29432"/>
                    <a:pt x="18288" y="29432"/>
                  </a:cubicBezTo>
                  <a:cubicBezTo>
                    <a:pt x="12192" y="29432"/>
                    <a:pt x="7144" y="24479"/>
                    <a:pt x="7144" y="18288"/>
                  </a:cubicBezTo>
                  <a:cubicBezTo>
                    <a:pt x="7144" y="12192"/>
                    <a:pt x="12097" y="7144"/>
                    <a:pt x="18288" y="7144"/>
                  </a:cubicBezTo>
                  <a:cubicBezTo>
                    <a:pt x="24479" y="7144"/>
                    <a:pt x="29432" y="12097"/>
                    <a:pt x="29432" y="18288"/>
                  </a:cubicBezTo>
                  <a:close/>
                </a:path>
              </a:pathLst>
            </a:custGeom>
            <a:grpFill/>
            <a:ln w="9525" cap="flat">
              <a:noFill/>
              <a:prstDash val="solid"/>
              <a:miter/>
            </a:ln>
          </p:spPr>
          <p:txBody>
            <a:bodyPr rtlCol="0" anchor="ctr"/>
            <a:lstStyle/>
            <a:p>
              <a:endParaRPr lang="ko-KR" altLang="en-US"/>
            </a:p>
          </p:txBody>
        </p:sp>
        <p:sp>
          <p:nvSpPr>
            <p:cNvPr id="55" name="자유형: 도형 54">
              <a:extLst>
                <a:ext uri="{FF2B5EF4-FFF2-40B4-BE49-F238E27FC236}">
                  <a16:creationId xmlns:a16="http://schemas.microsoft.com/office/drawing/2014/main" id="{DF82C772-CBA9-4C34-A2F6-4913D95D0A8B}"/>
                </a:ext>
              </a:extLst>
            </p:cNvPr>
            <p:cNvSpPr/>
            <p:nvPr/>
          </p:nvSpPr>
          <p:spPr>
            <a:xfrm>
              <a:off x="8474955" y="1619440"/>
              <a:ext cx="28575" cy="28575"/>
            </a:xfrm>
            <a:custGeom>
              <a:avLst/>
              <a:gdLst>
                <a:gd name="connsiteX0" fmla="*/ 29432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2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2" y="18288"/>
                  </a:moveTo>
                  <a:cubicBezTo>
                    <a:pt x="29432" y="24384"/>
                    <a:pt x="24479" y="29432"/>
                    <a:pt x="18288" y="29432"/>
                  </a:cubicBezTo>
                  <a:cubicBezTo>
                    <a:pt x="12192" y="29432"/>
                    <a:pt x="7144" y="24479"/>
                    <a:pt x="7144" y="18288"/>
                  </a:cubicBezTo>
                  <a:cubicBezTo>
                    <a:pt x="7144" y="12192"/>
                    <a:pt x="12096" y="7144"/>
                    <a:pt x="18288" y="7144"/>
                  </a:cubicBezTo>
                  <a:cubicBezTo>
                    <a:pt x="24479" y="7144"/>
                    <a:pt x="29432" y="12097"/>
                    <a:pt x="29432" y="18288"/>
                  </a:cubicBezTo>
                  <a:close/>
                </a:path>
              </a:pathLst>
            </a:custGeom>
            <a:grpFill/>
            <a:ln w="9525" cap="flat">
              <a:noFill/>
              <a:prstDash val="solid"/>
              <a:miter/>
            </a:ln>
          </p:spPr>
          <p:txBody>
            <a:bodyPr rtlCol="0" anchor="ctr"/>
            <a:lstStyle/>
            <a:p>
              <a:endParaRPr lang="ko-KR" altLang="en-US"/>
            </a:p>
          </p:txBody>
        </p:sp>
        <p:sp>
          <p:nvSpPr>
            <p:cNvPr id="56" name="자유형: 도형 55">
              <a:extLst>
                <a:ext uri="{FF2B5EF4-FFF2-40B4-BE49-F238E27FC236}">
                  <a16:creationId xmlns:a16="http://schemas.microsoft.com/office/drawing/2014/main" id="{BB3C32CE-37D2-4FD8-B7EA-222700C3C02A}"/>
                </a:ext>
                <a:ext uri="{C183D7F6-B498-43B3-948B-1728B52AA6E4}">
                  <adec:decorative xmlns:adec="http://schemas.microsoft.com/office/drawing/2017/decorative" val="1"/>
                </a:ext>
              </a:extLst>
            </p:cNvPr>
            <p:cNvSpPr/>
            <p:nvPr/>
          </p:nvSpPr>
          <p:spPr>
            <a:xfrm>
              <a:off x="8162630" y="1551336"/>
              <a:ext cx="390525" cy="390525"/>
            </a:xfrm>
            <a:custGeom>
              <a:avLst/>
              <a:gdLst>
                <a:gd name="connsiteX0" fmla="*/ 330708 w 390525"/>
                <a:gd name="connsiteY0" fmla="*/ 30861 h 390525"/>
                <a:gd name="connsiteX1" fmla="*/ 275177 w 390525"/>
                <a:gd name="connsiteY1" fmla="*/ 86392 h 390525"/>
                <a:gd name="connsiteX2" fmla="*/ 282607 w 390525"/>
                <a:gd name="connsiteY2" fmla="*/ 114109 h 390525"/>
                <a:gd name="connsiteX3" fmla="*/ 319564 w 390525"/>
                <a:gd name="connsiteY3" fmla="*/ 178213 h 390525"/>
                <a:gd name="connsiteX4" fmla="*/ 319564 w 390525"/>
                <a:gd name="connsiteY4" fmla="*/ 208502 h 390525"/>
                <a:gd name="connsiteX5" fmla="*/ 228124 w 390525"/>
                <a:gd name="connsiteY5" fmla="*/ 208502 h 390525"/>
                <a:gd name="connsiteX6" fmla="*/ 207836 w 390525"/>
                <a:gd name="connsiteY6" fmla="*/ 188214 h 390525"/>
                <a:gd name="connsiteX7" fmla="*/ 207836 w 390525"/>
                <a:gd name="connsiteY7" fmla="*/ 154495 h 390525"/>
                <a:gd name="connsiteX8" fmla="*/ 244793 w 390525"/>
                <a:gd name="connsiteY8" fmla="*/ 90392 h 390525"/>
                <a:gd name="connsiteX9" fmla="*/ 252222 w 390525"/>
                <a:gd name="connsiteY9" fmla="*/ 62674 h 390525"/>
                <a:gd name="connsiteX10" fmla="*/ 196691 w 390525"/>
                <a:gd name="connsiteY10" fmla="*/ 7144 h 390525"/>
                <a:gd name="connsiteX11" fmla="*/ 141161 w 390525"/>
                <a:gd name="connsiteY11" fmla="*/ 62674 h 390525"/>
                <a:gd name="connsiteX12" fmla="*/ 148590 w 390525"/>
                <a:gd name="connsiteY12" fmla="*/ 90392 h 390525"/>
                <a:gd name="connsiteX13" fmla="*/ 185547 w 390525"/>
                <a:gd name="connsiteY13" fmla="*/ 154495 h 390525"/>
                <a:gd name="connsiteX14" fmla="*/ 185547 w 390525"/>
                <a:gd name="connsiteY14" fmla="*/ 188214 h 390525"/>
                <a:gd name="connsiteX15" fmla="*/ 165259 w 390525"/>
                <a:gd name="connsiteY15" fmla="*/ 208502 h 390525"/>
                <a:gd name="connsiteX16" fmla="*/ 73819 w 390525"/>
                <a:gd name="connsiteY16" fmla="*/ 208502 h 390525"/>
                <a:gd name="connsiteX17" fmla="*/ 73819 w 390525"/>
                <a:gd name="connsiteY17" fmla="*/ 178213 h 390525"/>
                <a:gd name="connsiteX18" fmla="*/ 110776 w 390525"/>
                <a:gd name="connsiteY18" fmla="*/ 114109 h 390525"/>
                <a:gd name="connsiteX19" fmla="*/ 118206 w 390525"/>
                <a:gd name="connsiteY19" fmla="*/ 86392 h 390525"/>
                <a:gd name="connsiteX20" fmla="*/ 62675 w 390525"/>
                <a:gd name="connsiteY20" fmla="*/ 30861 h 390525"/>
                <a:gd name="connsiteX21" fmla="*/ 7144 w 390525"/>
                <a:gd name="connsiteY21" fmla="*/ 86392 h 390525"/>
                <a:gd name="connsiteX22" fmla="*/ 14574 w 390525"/>
                <a:gd name="connsiteY22" fmla="*/ 114109 h 390525"/>
                <a:gd name="connsiteX23" fmla="*/ 51531 w 390525"/>
                <a:gd name="connsiteY23" fmla="*/ 178213 h 390525"/>
                <a:gd name="connsiteX24" fmla="*/ 51531 w 390525"/>
                <a:gd name="connsiteY24" fmla="*/ 219646 h 390525"/>
                <a:gd name="connsiteX25" fmla="*/ 62675 w 390525"/>
                <a:gd name="connsiteY25" fmla="*/ 230791 h 390525"/>
                <a:gd name="connsiteX26" fmla="*/ 165259 w 390525"/>
                <a:gd name="connsiteY26" fmla="*/ 230791 h 390525"/>
                <a:gd name="connsiteX27" fmla="*/ 185547 w 390525"/>
                <a:gd name="connsiteY27" fmla="*/ 251079 h 390525"/>
                <a:gd name="connsiteX28" fmla="*/ 185547 w 390525"/>
                <a:gd name="connsiteY28" fmla="*/ 275177 h 390525"/>
                <a:gd name="connsiteX29" fmla="*/ 63437 w 390525"/>
                <a:gd name="connsiteY29" fmla="*/ 275177 h 390525"/>
                <a:gd name="connsiteX30" fmla="*/ 52293 w 390525"/>
                <a:gd name="connsiteY30" fmla="*/ 286321 h 390525"/>
                <a:gd name="connsiteX31" fmla="*/ 52293 w 390525"/>
                <a:gd name="connsiteY31" fmla="*/ 375094 h 390525"/>
                <a:gd name="connsiteX32" fmla="*/ 63437 w 390525"/>
                <a:gd name="connsiteY32" fmla="*/ 386239 h 390525"/>
                <a:gd name="connsiteX33" fmla="*/ 329851 w 390525"/>
                <a:gd name="connsiteY33" fmla="*/ 386239 h 390525"/>
                <a:gd name="connsiteX34" fmla="*/ 340995 w 390525"/>
                <a:gd name="connsiteY34" fmla="*/ 375094 h 390525"/>
                <a:gd name="connsiteX35" fmla="*/ 340995 w 390525"/>
                <a:gd name="connsiteY35" fmla="*/ 286321 h 390525"/>
                <a:gd name="connsiteX36" fmla="*/ 329851 w 390525"/>
                <a:gd name="connsiteY36" fmla="*/ 275177 h 390525"/>
                <a:gd name="connsiteX37" fmla="*/ 207740 w 390525"/>
                <a:gd name="connsiteY37" fmla="*/ 275177 h 390525"/>
                <a:gd name="connsiteX38" fmla="*/ 207740 w 390525"/>
                <a:gd name="connsiteY38" fmla="*/ 251079 h 390525"/>
                <a:gd name="connsiteX39" fmla="*/ 228029 w 390525"/>
                <a:gd name="connsiteY39" fmla="*/ 230791 h 390525"/>
                <a:gd name="connsiteX40" fmla="*/ 330613 w 390525"/>
                <a:gd name="connsiteY40" fmla="*/ 230791 h 390525"/>
                <a:gd name="connsiteX41" fmla="*/ 341757 w 390525"/>
                <a:gd name="connsiteY41" fmla="*/ 219646 h 390525"/>
                <a:gd name="connsiteX42" fmla="*/ 341757 w 390525"/>
                <a:gd name="connsiteY42" fmla="*/ 178213 h 390525"/>
                <a:gd name="connsiteX43" fmla="*/ 378714 w 390525"/>
                <a:gd name="connsiteY43" fmla="*/ 114109 h 390525"/>
                <a:gd name="connsiteX44" fmla="*/ 386144 w 390525"/>
                <a:gd name="connsiteY44" fmla="*/ 86392 h 390525"/>
                <a:gd name="connsiteX45" fmla="*/ 330708 w 390525"/>
                <a:gd name="connsiteY45" fmla="*/ 30861 h 390525"/>
                <a:gd name="connsiteX46" fmla="*/ 33814 w 390525"/>
                <a:gd name="connsiteY46" fmla="*/ 102965 h 390525"/>
                <a:gd name="connsiteX47" fmla="*/ 29337 w 390525"/>
                <a:gd name="connsiteY47" fmla="*/ 86392 h 390525"/>
                <a:gd name="connsiteX48" fmla="*/ 62675 w 390525"/>
                <a:gd name="connsiteY48" fmla="*/ 53054 h 390525"/>
                <a:gd name="connsiteX49" fmla="*/ 96012 w 390525"/>
                <a:gd name="connsiteY49" fmla="*/ 86392 h 390525"/>
                <a:gd name="connsiteX50" fmla="*/ 91536 w 390525"/>
                <a:gd name="connsiteY50" fmla="*/ 103061 h 390525"/>
                <a:gd name="connsiteX51" fmla="*/ 62675 w 390525"/>
                <a:gd name="connsiteY51" fmla="*/ 153067 h 390525"/>
                <a:gd name="connsiteX52" fmla="*/ 33814 w 390525"/>
                <a:gd name="connsiteY52" fmla="*/ 102965 h 390525"/>
                <a:gd name="connsiteX53" fmla="*/ 318802 w 390525"/>
                <a:gd name="connsiteY53" fmla="*/ 363950 h 390525"/>
                <a:gd name="connsiteX54" fmla="*/ 74581 w 390525"/>
                <a:gd name="connsiteY54" fmla="*/ 363950 h 390525"/>
                <a:gd name="connsiteX55" fmla="*/ 74581 w 390525"/>
                <a:gd name="connsiteY55" fmla="*/ 297370 h 390525"/>
                <a:gd name="connsiteX56" fmla="*/ 318802 w 390525"/>
                <a:gd name="connsiteY56" fmla="*/ 297370 h 390525"/>
                <a:gd name="connsiteX57" fmla="*/ 318802 w 390525"/>
                <a:gd name="connsiteY57" fmla="*/ 363950 h 390525"/>
                <a:gd name="connsiteX58" fmla="*/ 167830 w 390525"/>
                <a:gd name="connsiteY58" fmla="*/ 79343 h 390525"/>
                <a:gd name="connsiteX59" fmla="*/ 163354 w 390525"/>
                <a:gd name="connsiteY59" fmla="*/ 62770 h 390525"/>
                <a:gd name="connsiteX60" fmla="*/ 196691 w 390525"/>
                <a:gd name="connsiteY60" fmla="*/ 29432 h 390525"/>
                <a:gd name="connsiteX61" fmla="*/ 230029 w 390525"/>
                <a:gd name="connsiteY61" fmla="*/ 62770 h 390525"/>
                <a:gd name="connsiteX62" fmla="*/ 225553 w 390525"/>
                <a:gd name="connsiteY62" fmla="*/ 79438 h 390525"/>
                <a:gd name="connsiteX63" fmla="*/ 196691 w 390525"/>
                <a:gd name="connsiteY63" fmla="*/ 129445 h 390525"/>
                <a:gd name="connsiteX64" fmla="*/ 167830 w 390525"/>
                <a:gd name="connsiteY64" fmla="*/ 79343 h 390525"/>
                <a:gd name="connsiteX65" fmla="*/ 196691 w 390525"/>
                <a:gd name="connsiteY65" fmla="*/ 230695 h 390525"/>
                <a:gd name="connsiteX66" fmla="*/ 185547 w 390525"/>
                <a:gd name="connsiteY66" fmla="*/ 219551 h 390525"/>
                <a:gd name="connsiteX67" fmla="*/ 196691 w 390525"/>
                <a:gd name="connsiteY67" fmla="*/ 208407 h 390525"/>
                <a:gd name="connsiteX68" fmla="*/ 207836 w 390525"/>
                <a:gd name="connsiteY68" fmla="*/ 219551 h 390525"/>
                <a:gd name="connsiteX69" fmla="*/ 196691 w 390525"/>
                <a:gd name="connsiteY69" fmla="*/ 230695 h 390525"/>
                <a:gd name="connsiteX70" fmla="*/ 359474 w 390525"/>
                <a:gd name="connsiteY70" fmla="*/ 102965 h 390525"/>
                <a:gd name="connsiteX71" fmla="*/ 330613 w 390525"/>
                <a:gd name="connsiteY71" fmla="*/ 152971 h 390525"/>
                <a:gd name="connsiteX72" fmla="*/ 301753 w 390525"/>
                <a:gd name="connsiteY72" fmla="*/ 102965 h 390525"/>
                <a:gd name="connsiteX73" fmla="*/ 297275 w 390525"/>
                <a:gd name="connsiteY73" fmla="*/ 86296 h 390525"/>
                <a:gd name="connsiteX74" fmla="*/ 330613 w 390525"/>
                <a:gd name="connsiteY74" fmla="*/ 52959 h 390525"/>
                <a:gd name="connsiteX75" fmla="*/ 363950 w 390525"/>
                <a:gd name="connsiteY75" fmla="*/ 86296 h 390525"/>
                <a:gd name="connsiteX76" fmla="*/ 359474 w 390525"/>
                <a:gd name="connsiteY76" fmla="*/ 102965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390525" h="390525">
                  <a:moveTo>
                    <a:pt x="330708" y="30861"/>
                  </a:moveTo>
                  <a:cubicBezTo>
                    <a:pt x="300133" y="30861"/>
                    <a:pt x="275177" y="55721"/>
                    <a:pt x="275177" y="86392"/>
                  </a:cubicBezTo>
                  <a:cubicBezTo>
                    <a:pt x="275177" y="96107"/>
                    <a:pt x="277749" y="105727"/>
                    <a:pt x="282607" y="114109"/>
                  </a:cubicBezTo>
                  <a:lnTo>
                    <a:pt x="319564" y="178213"/>
                  </a:lnTo>
                  <a:lnTo>
                    <a:pt x="319564" y="208502"/>
                  </a:lnTo>
                  <a:lnTo>
                    <a:pt x="228124" y="208502"/>
                  </a:lnTo>
                  <a:cubicBezTo>
                    <a:pt x="224790" y="199072"/>
                    <a:pt x="217265" y="191548"/>
                    <a:pt x="207836" y="188214"/>
                  </a:cubicBezTo>
                  <a:lnTo>
                    <a:pt x="207836" y="154495"/>
                  </a:lnTo>
                  <a:lnTo>
                    <a:pt x="244793" y="90392"/>
                  </a:lnTo>
                  <a:cubicBezTo>
                    <a:pt x="249650" y="82010"/>
                    <a:pt x="252222" y="72390"/>
                    <a:pt x="252222" y="62674"/>
                  </a:cubicBezTo>
                  <a:cubicBezTo>
                    <a:pt x="252222" y="32099"/>
                    <a:pt x="227362" y="7144"/>
                    <a:pt x="196691" y="7144"/>
                  </a:cubicBezTo>
                  <a:cubicBezTo>
                    <a:pt x="166021" y="7144"/>
                    <a:pt x="141161" y="32004"/>
                    <a:pt x="141161" y="62674"/>
                  </a:cubicBezTo>
                  <a:cubicBezTo>
                    <a:pt x="141161" y="72390"/>
                    <a:pt x="143733" y="82010"/>
                    <a:pt x="148590" y="90392"/>
                  </a:cubicBezTo>
                  <a:lnTo>
                    <a:pt x="185547" y="154495"/>
                  </a:lnTo>
                  <a:lnTo>
                    <a:pt x="185547" y="188214"/>
                  </a:lnTo>
                  <a:cubicBezTo>
                    <a:pt x="176118" y="191548"/>
                    <a:pt x="168593" y="199072"/>
                    <a:pt x="165259" y="208502"/>
                  </a:cubicBezTo>
                  <a:lnTo>
                    <a:pt x="73819" y="208502"/>
                  </a:lnTo>
                  <a:lnTo>
                    <a:pt x="73819" y="178213"/>
                  </a:lnTo>
                  <a:lnTo>
                    <a:pt x="110776" y="114109"/>
                  </a:lnTo>
                  <a:cubicBezTo>
                    <a:pt x="115634" y="105727"/>
                    <a:pt x="118206" y="96107"/>
                    <a:pt x="118206" y="86392"/>
                  </a:cubicBezTo>
                  <a:cubicBezTo>
                    <a:pt x="118206" y="55817"/>
                    <a:pt x="93345" y="30861"/>
                    <a:pt x="62675" y="30861"/>
                  </a:cubicBezTo>
                  <a:cubicBezTo>
                    <a:pt x="32004" y="30861"/>
                    <a:pt x="7144" y="55721"/>
                    <a:pt x="7144" y="86392"/>
                  </a:cubicBezTo>
                  <a:cubicBezTo>
                    <a:pt x="7144" y="96107"/>
                    <a:pt x="9716" y="105727"/>
                    <a:pt x="14574" y="114109"/>
                  </a:cubicBezTo>
                  <a:lnTo>
                    <a:pt x="51531" y="178213"/>
                  </a:lnTo>
                  <a:lnTo>
                    <a:pt x="51531" y="219646"/>
                  </a:lnTo>
                  <a:cubicBezTo>
                    <a:pt x="51531" y="225742"/>
                    <a:pt x="56484" y="230791"/>
                    <a:pt x="62675" y="230791"/>
                  </a:cubicBezTo>
                  <a:lnTo>
                    <a:pt x="165259" y="230791"/>
                  </a:lnTo>
                  <a:cubicBezTo>
                    <a:pt x="168593" y="240220"/>
                    <a:pt x="176118" y="247745"/>
                    <a:pt x="185547" y="251079"/>
                  </a:cubicBezTo>
                  <a:lnTo>
                    <a:pt x="185547" y="275177"/>
                  </a:lnTo>
                  <a:lnTo>
                    <a:pt x="63437" y="275177"/>
                  </a:lnTo>
                  <a:cubicBezTo>
                    <a:pt x="57341" y="275177"/>
                    <a:pt x="52293" y="280130"/>
                    <a:pt x="52293" y="286321"/>
                  </a:cubicBezTo>
                  <a:lnTo>
                    <a:pt x="52293" y="375094"/>
                  </a:lnTo>
                  <a:cubicBezTo>
                    <a:pt x="52293" y="381190"/>
                    <a:pt x="57245" y="386239"/>
                    <a:pt x="63437" y="386239"/>
                  </a:cubicBezTo>
                  <a:lnTo>
                    <a:pt x="329851" y="386239"/>
                  </a:lnTo>
                  <a:cubicBezTo>
                    <a:pt x="335947" y="386239"/>
                    <a:pt x="340995" y="381286"/>
                    <a:pt x="340995" y="375094"/>
                  </a:cubicBezTo>
                  <a:lnTo>
                    <a:pt x="340995" y="286321"/>
                  </a:lnTo>
                  <a:cubicBezTo>
                    <a:pt x="340995" y="280225"/>
                    <a:pt x="336042" y="275177"/>
                    <a:pt x="329851" y="275177"/>
                  </a:cubicBezTo>
                  <a:lnTo>
                    <a:pt x="207740" y="275177"/>
                  </a:lnTo>
                  <a:lnTo>
                    <a:pt x="207740" y="251079"/>
                  </a:lnTo>
                  <a:cubicBezTo>
                    <a:pt x="217170" y="247745"/>
                    <a:pt x="224695" y="240220"/>
                    <a:pt x="228029" y="230791"/>
                  </a:cubicBezTo>
                  <a:lnTo>
                    <a:pt x="330613" y="230791"/>
                  </a:lnTo>
                  <a:cubicBezTo>
                    <a:pt x="336709" y="230791"/>
                    <a:pt x="341757" y="225838"/>
                    <a:pt x="341757" y="219646"/>
                  </a:cubicBezTo>
                  <a:lnTo>
                    <a:pt x="341757" y="178213"/>
                  </a:lnTo>
                  <a:lnTo>
                    <a:pt x="378714" y="114109"/>
                  </a:lnTo>
                  <a:cubicBezTo>
                    <a:pt x="383572" y="105727"/>
                    <a:pt x="386144" y="96107"/>
                    <a:pt x="386144" y="86392"/>
                  </a:cubicBezTo>
                  <a:cubicBezTo>
                    <a:pt x="386239" y="55721"/>
                    <a:pt x="361284" y="30861"/>
                    <a:pt x="330708" y="30861"/>
                  </a:cubicBezTo>
                  <a:close/>
                  <a:moveTo>
                    <a:pt x="33814" y="102965"/>
                  </a:moveTo>
                  <a:cubicBezTo>
                    <a:pt x="30956" y="97917"/>
                    <a:pt x="29337" y="92202"/>
                    <a:pt x="29337" y="86392"/>
                  </a:cubicBezTo>
                  <a:cubicBezTo>
                    <a:pt x="29337" y="68008"/>
                    <a:pt x="44291" y="53054"/>
                    <a:pt x="62675" y="53054"/>
                  </a:cubicBezTo>
                  <a:cubicBezTo>
                    <a:pt x="81058" y="53054"/>
                    <a:pt x="96012" y="68008"/>
                    <a:pt x="96012" y="86392"/>
                  </a:cubicBezTo>
                  <a:cubicBezTo>
                    <a:pt x="96012" y="92202"/>
                    <a:pt x="94488" y="98012"/>
                    <a:pt x="91536" y="103061"/>
                  </a:cubicBezTo>
                  <a:lnTo>
                    <a:pt x="62675" y="153067"/>
                  </a:lnTo>
                  <a:lnTo>
                    <a:pt x="33814" y="102965"/>
                  </a:lnTo>
                  <a:close/>
                  <a:moveTo>
                    <a:pt x="318802" y="363950"/>
                  </a:moveTo>
                  <a:lnTo>
                    <a:pt x="74581" y="363950"/>
                  </a:lnTo>
                  <a:lnTo>
                    <a:pt x="74581" y="297370"/>
                  </a:lnTo>
                  <a:lnTo>
                    <a:pt x="318802" y="297370"/>
                  </a:lnTo>
                  <a:lnTo>
                    <a:pt x="318802" y="363950"/>
                  </a:lnTo>
                  <a:close/>
                  <a:moveTo>
                    <a:pt x="167830" y="79343"/>
                  </a:moveTo>
                  <a:cubicBezTo>
                    <a:pt x="164973" y="74295"/>
                    <a:pt x="163354" y="68580"/>
                    <a:pt x="163354" y="62770"/>
                  </a:cubicBezTo>
                  <a:cubicBezTo>
                    <a:pt x="163354" y="44386"/>
                    <a:pt x="178308" y="29432"/>
                    <a:pt x="196691" y="29432"/>
                  </a:cubicBezTo>
                  <a:cubicBezTo>
                    <a:pt x="215075" y="29432"/>
                    <a:pt x="230029" y="44386"/>
                    <a:pt x="230029" y="62770"/>
                  </a:cubicBezTo>
                  <a:cubicBezTo>
                    <a:pt x="230029" y="68580"/>
                    <a:pt x="228505" y="74390"/>
                    <a:pt x="225553" y="79438"/>
                  </a:cubicBezTo>
                  <a:lnTo>
                    <a:pt x="196691" y="129445"/>
                  </a:lnTo>
                  <a:lnTo>
                    <a:pt x="167830" y="79343"/>
                  </a:lnTo>
                  <a:close/>
                  <a:moveTo>
                    <a:pt x="196691" y="230695"/>
                  </a:moveTo>
                  <a:cubicBezTo>
                    <a:pt x="190595" y="230695"/>
                    <a:pt x="185547" y="225742"/>
                    <a:pt x="185547" y="219551"/>
                  </a:cubicBezTo>
                  <a:cubicBezTo>
                    <a:pt x="185547" y="213455"/>
                    <a:pt x="190500" y="208407"/>
                    <a:pt x="196691" y="208407"/>
                  </a:cubicBezTo>
                  <a:cubicBezTo>
                    <a:pt x="202788" y="208407"/>
                    <a:pt x="207836" y="213360"/>
                    <a:pt x="207836" y="219551"/>
                  </a:cubicBezTo>
                  <a:cubicBezTo>
                    <a:pt x="207740" y="225742"/>
                    <a:pt x="202788" y="230695"/>
                    <a:pt x="196691" y="230695"/>
                  </a:cubicBezTo>
                  <a:close/>
                  <a:moveTo>
                    <a:pt x="359474" y="102965"/>
                  </a:moveTo>
                  <a:lnTo>
                    <a:pt x="330613" y="152971"/>
                  </a:lnTo>
                  <a:lnTo>
                    <a:pt x="301753" y="102965"/>
                  </a:lnTo>
                  <a:cubicBezTo>
                    <a:pt x="298895" y="97917"/>
                    <a:pt x="297275" y="92202"/>
                    <a:pt x="297275" y="86296"/>
                  </a:cubicBezTo>
                  <a:cubicBezTo>
                    <a:pt x="297275" y="67913"/>
                    <a:pt x="312230" y="52959"/>
                    <a:pt x="330613" y="52959"/>
                  </a:cubicBezTo>
                  <a:cubicBezTo>
                    <a:pt x="348996" y="52959"/>
                    <a:pt x="363950" y="67913"/>
                    <a:pt x="363950" y="86296"/>
                  </a:cubicBezTo>
                  <a:cubicBezTo>
                    <a:pt x="363950" y="92202"/>
                    <a:pt x="362427" y="97917"/>
                    <a:pt x="359474" y="102965"/>
                  </a:cubicBezTo>
                  <a:close/>
                </a:path>
              </a:pathLst>
            </a:custGeom>
            <a:grpFill/>
            <a:ln w="9525" cap="flat">
              <a:noFill/>
              <a:prstDash val="solid"/>
              <a:miter/>
            </a:ln>
          </p:spPr>
          <p:txBody>
            <a:bodyPr rtlCol="0" anchor="ctr"/>
            <a:lstStyle/>
            <a:p>
              <a:endParaRPr lang="ko-KR" altLang="en-US" dirty="0"/>
            </a:p>
          </p:txBody>
        </p:sp>
        <p:sp>
          <p:nvSpPr>
            <p:cNvPr id="57" name="자유형: 도형 56">
              <a:extLst>
                <a:ext uri="{FF2B5EF4-FFF2-40B4-BE49-F238E27FC236}">
                  <a16:creationId xmlns:a16="http://schemas.microsoft.com/office/drawing/2014/main" id="{A00B855A-7C5F-48DF-84E9-802AD90D1BF6}"/>
                </a:ext>
              </a:extLst>
            </p:cNvPr>
            <p:cNvSpPr/>
            <p:nvPr/>
          </p:nvSpPr>
          <p:spPr>
            <a:xfrm>
              <a:off x="8252165" y="1863661"/>
              <a:ext cx="28575" cy="28575"/>
            </a:xfrm>
            <a:custGeom>
              <a:avLst/>
              <a:gdLst>
                <a:gd name="connsiteX0" fmla="*/ 29433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3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3" y="18288"/>
                  </a:moveTo>
                  <a:cubicBezTo>
                    <a:pt x="29433" y="24384"/>
                    <a:pt x="24479" y="29432"/>
                    <a:pt x="18288" y="29432"/>
                  </a:cubicBezTo>
                  <a:cubicBezTo>
                    <a:pt x="12192" y="29432"/>
                    <a:pt x="7144" y="24479"/>
                    <a:pt x="7144" y="18288"/>
                  </a:cubicBezTo>
                  <a:cubicBezTo>
                    <a:pt x="7144" y="12192"/>
                    <a:pt x="12097" y="7144"/>
                    <a:pt x="18288" y="7144"/>
                  </a:cubicBezTo>
                  <a:cubicBezTo>
                    <a:pt x="24479" y="7144"/>
                    <a:pt x="29433" y="12192"/>
                    <a:pt x="29433" y="18288"/>
                  </a:cubicBezTo>
                  <a:close/>
                </a:path>
              </a:pathLst>
            </a:custGeom>
            <a:grpFill/>
            <a:ln w="9525" cap="flat">
              <a:noFill/>
              <a:prstDash val="solid"/>
              <a:miter/>
            </a:ln>
          </p:spPr>
          <p:txBody>
            <a:bodyPr rtlCol="0" anchor="ctr"/>
            <a:lstStyle/>
            <a:p>
              <a:endParaRPr lang="ko-KR" altLang="en-US"/>
            </a:p>
          </p:txBody>
        </p:sp>
        <p:sp>
          <p:nvSpPr>
            <p:cNvPr id="58" name="자유형: 도형 57">
              <a:extLst>
                <a:ext uri="{FF2B5EF4-FFF2-40B4-BE49-F238E27FC236}">
                  <a16:creationId xmlns:a16="http://schemas.microsoft.com/office/drawing/2014/main" id="{210DBF81-707D-4B03-A053-6E220B52166B}"/>
                </a:ext>
              </a:extLst>
            </p:cNvPr>
            <p:cNvSpPr/>
            <p:nvPr/>
          </p:nvSpPr>
          <p:spPr>
            <a:xfrm>
              <a:off x="8296551" y="1863661"/>
              <a:ext cx="28575" cy="28575"/>
            </a:xfrm>
            <a:custGeom>
              <a:avLst/>
              <a:gdLst>
                <a:gd name="connsiteX0" fmla="*/ 29433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3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3" y="18288"/>
                  </a:moveTo>
                  <a:cubicBezTo>
                    <a:pt x="29433" y="24384"/>
                    <a:pt x="24479" y="29432"/>
                    <a:pt x="18288" y="29432"/>
                  </a:cubicBezTo>
                  <a:cubicBezTo>
                    <a:pt x="12192" y="29432"/>
                    <a:pt x="7144" y="24479"/>
                    <a:pt x="7144" y="18288"/>
                  </a:cubicBezTo>
                  <a:cubicBezTo>
                    <a:pt x="7144" y="12192"/>
                    <a:pt x="12097" y="7144"/>
                    <a:pt x="18288" y="7144"/>
                  </a:cubicBezTo>
                  <a:cubicBezTo>
                    <a:pt x="24479" y="7144"/>
                    <a:pt x="29433" y="12192"/>
                    <a:pt x="29433" y="18288"/>
                  </a:cubicBezTo>
                  <a:close/>
                </a:path>
              </a:pathLst>
            </a:custGeom>
            <a:grpFill/>
            <a:ln w="9525" cap="flat">
              <a:noFill/>
              <a:prstDash val="solid"/>
              <a:miter/>
            </a:ln>
          </p:spPr>
          <p:txBody>
            <a:bodyPr rtlCol="0" anchor="ctr"/>
            <a:lstStyle/>
            <a:p>
              <a:endParaRPr lang="ko-KR" altLang="en-US"/>
            </a:p>
          </p:txBody>
        </p:sp>
        <p:sp>
          <p:nvSpPr>
            <p:cNvPr id="59" name="자유형: 도형 58">
              <a:extLst>
                <a:ext uri="{FF2B5EF4-FFF2-40B4-BE49-F238E27FC236}">
                  <a16:creationId xmlns:a16="http://schemas.microsoft.com/office/drawing/2014/main" id="{CDA4C86D-A84A-43D2-9577-9E3AAB8FEC1C}"/>
                </a:ext>
              </a:extLst>
            </p:cNvPr>
            <p:cNvSpPr/>
            <p:nvPr/>
          </p:nvSpPr>
          <p:spPr>
            <a:xfrm>
              <a:off x="8340938" y="1863661"/>
              <a:ext cx="28575" cy="28575"/>
            </a:xfrm>
            <a:custGeom>
              <a:avLst/>
              <a:gdLst>
                <a:gd name="connsiteX0" fmla="*/ 29432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2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2" y="18288"/>
                  </a:moveTo>
                  <a:cubicBezTo>
                    <a:pt x="29432" y="24384"/>
                    <a:pt x="24479" y="29432"/>
                    <a:pt x="18288" y="29432"/>
                  </a:cubicBezTo>
                  <a:cubicBezTo>
                    <a:pt x="12192" y="29432"/>
                    <a:pt x="7144" y="24479"/>
                    <a:pt x="7144" y="18288"/>
                  </a:cubicBezTo>
                  <a:cubicBezTo>
                    <a:pt x="7144" y="12192"/>
                    <a:pt x="12097" y="7144"/>
                    <a:pt x="18288" y="7144"/>
                  </a:cubicBezTo>
                  <a:cubicBezTo>
                    <a:pt x="24479" y="7144"/>
                    <a:pt x="29432" y="12192"/>
                    <a:pt x="29432" y="18288"/>
                  </a:cubicBezTo>
                  <a:close/>
                </a:path>
              </a:pathLst>
            </a:custGeom>
            <a:grpFill/>
            <a:ln w="9525" cap="flat">
              <a:noFill/>
              <a:prstDash val="solid"/>
              <a:miter/>
            </a:ln>
          </p:spPr>
          <p:txBody>
            <a:bodyPr rtlCol="0" anchor="ctr"/>
            <a:lstStyle/>
            <a:p>
              <a:endParaRPr lang="ko-KR" altLang="en-US"/>
            </a:p>
          </p:txBody>
        </p:sp>
      </p:grpSp>
      <p:sp>
        <p:nvSpPr>
          <p:cNvPr id="60" name="TextBox 59">
            <a:extLst>
              <a:ext uri="{FF2B5EF4-FFF2-40B4-BE49-F238E27FC236}">
                <a16:creationId xmlns:a16="http://schemas.microsoft.com/office/drawing/2014/main" id="{DB6D982A-54DA-4FCC-9383-F91FC1E1D9CE}"/>
              </a:ext>
            </a:extLst>
          </p:cNvPr>
          <p:cNvSpPr txBox="1"/>
          <p:nvPr/>
        </p:nvSpPr>
        <p:spPr>
          <a:xfrm>
            <a:off x="9102884" y="3798409"/>
            <a:ext cx="2071376" cy="1785104"/>
          </a:xfrm>
          <a:prstGeom prst="rect">
            <a:avLst/>
          </a:prstGeom>
          <a:noFill/>
        </p:spPr>
        <p:txBody>
          <a:bodyPr wrap="square" rtlCol="0" anchor="t" anchorCtr="0">
            <a:spAutoFit/>
          </a:bodyPr>
          <a:lstStyle/>
          <a:p>
            <a:pPr algn="ctr"/>
            <a:r>
              <a:rPr lang="en-US" altLang="ko-KR" sz="2200" dirty="0">
                <a:solidFill>
                  <a:srgbClr val="373737"/>
                </a:solidFill>
                <a:hlinkClick r:id="rId6"/>
              </a:rPr>
              <a:t>Lees meer over het lesmateriaal van het Every1-project.</a:t>
            </a:r>
            <a:endParaRPr lang="ko-KR" altLang="en-US" sz="2200" dirty="0">
              <a:solidFill>
                <a:srgbClr val="373737"/>
              </a:solidFill>
            </a:endParaRPr>
          </a:p>
        </p:txBody>
      </p:sp>
    </p:spTree>
    <p:extLst>
      <p:ext uri="{BB962C8B-B14F-4D97-AF65-F5344CB8AC3E}">
        <p14:creationId xmlns:p14="http://schemas.microsoft.com/office/powerpoint/2010/main" val="33549130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E2128D5-002D-4FE4-6C5F-2491E28731FD}"/>
              </a:ext>
            </a:extLst>
          </p:cNvPr>
          <p:cNvSpPr>
            <a:spLocks noGrp="1"/>
          </p:cNvSpPr>
          <p:nvPr>
            <p:ph type="title" idx="4294967295"/>
          </p:nvPr>
        </p:nvSpPr>
        <p:spPr>
          <a:xfrm>
            <a:off x="381000" y="913765"/>
            <a:ext cx="10515600" cy="1325563"/>
          </a:xfrm>
          <a:prstGeom prst="rect">
            <a:avLst/>
          </a:prstGeom>
        </p:spPr>
        <p:txBody>
          <a:bodyPr/>
          <a:lstStyle/>
          <a:p>
            <a:pPr rtl="0" eaLnBrk="1" latinLnBrk="1" hangingPunct="1"/>
            <a:r>
              <a:rPr lang="nl-NL" sz="2800" kern="1200" noProof="1">
                <a:solidFill>
                  <a:srgbClr val="FFFFFF"/>
                </a:solidFill>
                <a:effectLst/>
                <a:latin typeface="Calibri" panose="020F0502020204030204" pitchFamily="34" charset="0"/>
                <a:ea typeface="맑은 고딕" panose="020B0503020000020004" pitchFamily="34" charset="-127"/>
                <a:cs typeface="Arial" panose="020B0604020202020204" pitchFamily="34" charset="0"/>
              </a:rPr>
              <a:t>Dankwoord 1</a:t>
            </a:r>
            <a:endParaRPr lang="nl-NL" noProof="1">
              <a:effectLst/>
            </a:endParaRPr>
          </a:p>
          <a:p>
            <a:endParaRPr lang="nl-NL" noProof="1"/>
          </a:p>
        </p:txBody>
      </p:sp>
      <p:sp>
        <p:nvSpPr>
          <p:cNvPr id="4" name="TextBox 3">
            <a:extLst>
              <a:ext uri="{FF2B5EF4-FFF2-40B4-BE49-F238E27FC236}">
                <a16:creationId xmlns:a16="http://schemas.microsoft.com/office/drawing/2014/main" id="{B6E2F0C4-3708-062E-837B-49F21B8E51C4}"/>
              </a:ext>
            </a:extLst>
          </p:cNvPr>
          <p:cNvSpPr txBox="1"/>
          <p:nvPr/>
        </p:nvSpPr>
        <p:spPr>
          <a:xfrm>
            <a:off x="4271287" y="151349"/>
            <a:ext cx="7628351" cy="7017306"/>
          </a:xfrm>
          <a:prstGeom prst="rect">
            <a:avLst/>
          </a:prstGeom>
          <a:noFill/>
        </p:spPr>
        <p:txBody>
          <a:bodyPr wrap="square" lIns="91440" tIns="45720" rIns="91440" bIns="45720" rtlCol="0" anchor="t">
            <a:spAutoFit/>
          </a:bodyPr>
          <a:lstStyle/>
          <a:p>
            <a:pPr latinLnBrk="0"/>
            <a:r>
              <a:rPr lang="en-GB" dirty="0"/>
              <a:t>Deze </a:t>
            </a:r>
            <a:r>
              <a:rPr lang="en-GB" dirty="0" err="1"/>
              <a:t>presentatie</a:t>
            </a:r>
            <a:r>
              <a:rPr lang="en-GB" dirty="0"/>
              <a:t> </a:t>
            </a:r>
            <a:r>
              <a:rPr lang="nl-NL" dirty="0"/>
              <a:t>Doe mee aan de digitale energietransitie: 10 eenvoudige stappen die u vandaag nog kunt nemen!</a:t>
            </a:r>
            <a:r>
              <a:rPr lang="en-GB" i="1" dirty="0"/>
              <a:t> </a:t>
            </a:r>
            <a:r>
              <a:rPr lang="en-GB" dirty="0"/>
              <a:t>'</a:t>
            </a:r>
            <a:r>
              <a:rPr lang="en-GB" i="1" dirty="0"/>
              <a:t> </a:t>
            </a:r>
            <a:r>
              <a:rPr lang="en-GB" dirty="0"/>
              <a:t>is geproduceerd door het Every1-project en valt onder de licentie </a:t>
            </a:r>
            <a:r>
              <a:rPr lang="en-GB" dirty="0">
                <a:hlinkClick r:id="rId3"/>
              </a:rPr>
              <a:t>CC BY-SA 4.0</a:t>
            </a:r>
            <a:r>
              <a:rPr lang="en-GB" dirty="0"/>
              <a:t>, tenzij anders vermeld. </a:t>
            </a:r>
          </a:p>
          <a:p>
            <a:pPr latinLnBrk="0"/>
            <a:endParaRPr lang="en-GB" dirty="0"/>
          </a:p>
          <a:p>
            <a:pPr latinLnBrk="0"/>
            <a:r>
              <a:rPr lang="en-GB" dirty="0"/>
              <a:t>De afbeeldingen die in deze presentatie worden gebruikt, zijn als volgt: </a:t>
            </a:r>
          </a:p>
          <a:p>
            <a:pPr latinLnBrk="0"/>
            <a:endParaRPr lang="en-GB" dirty="0"/>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Omslagafbeelding: </a:t>
            </a:r>
            <a:r>
              <a:rPr lang="en-US" dirty="0">
                <a:solidFill>
                  <a:schemeClr val="dk1"/>
                </a:solidFill>
                <a:ea typeface="Public Sans"/>
                <a:cs typeface="Public Sans"/>
                <a:sym typeface="Public Sans"/>
                <a:hlinkClick r:id="rId4"/>
              </a:rPr>
              <a:t>P1010139_smartphone </a:t>
            </a:r>
            <a:r>
              <a:rPr lang="en-US" dirty="0">
                <a:solidFill>
                  <a:schemeClr val="dk1"/>
                </a:solidFill>
                <a:ea typeface="Public Sans"/>
                <a:cs typeface="Public Sans"/>
                <a:sym typeface="Public Sans"/>
              </a:rPr>
              <a:t>door </a:t>
            </a:r>
            <a:r>
              <a:rPr lang="en-US" dirty="0" err="1">
                <a:solidFill>
                  <a:schemeClr val="dk1"/>
                </a:solidFill>
                <a:ea typeface="Public Sans"/>
                <a:cs typeface="Public Sans"/>
                <a:sym typeface="Public Sans"/>
              </a:rPr>
              <a:t>stekelbes </a:t>
            </a:r>
            <a:r>
              <a:rPr lang="en-US" dirty="0">
                <a:solidFill>
                  <a:schemeClr val="dk1"/>
                </a:solidFill>
                <a:ea typeface="Public Sans"/>
                <a:cs typeface="Public Sans"/>
                <a:sym typeface="Public Sans"/>
              </a:rPr>
              <a:t>is gelicentieerd </a:t>
            </a:r>
            <a:r>
              <a:rPr lang="en-US" dirty="0">
                <a:solidFill>
                  <a:schemeClr val="dk1"/>
                </a:solidFill>
                <a:ea typeface="Public Sans"/>
                <a:cs typeface="Public Sans"/>
                <a:sym typeface="Public Sans"/>
                <a:hlinkClick r:id="rId5"/>
              </a:rPr>
              <a:t>onder CC BY-NC-ND 2.0.</a:t>
            </a:r>
            <a:endParaRPr lang="en-US" dirty="0">
              <a:solidFill>
                <a:schemeClr val="dk1"/>
              </a:solidFill>
              <a:ea typeface="Public Sans"/>
              <a:cs typeface="Public Sans"/>
              <a:sym typeface="Public Sans"/>
            </a:endParaRPr>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Afbeelding bij de inleidende tekst: </a:t>
            </a:r>
            <a:r>
              <a:rPr lang="en-US" i="1" dirty="0">
                <a:solidFill>
                  <a:schemeClr val="dk1"/>
                </a:solidFill>
                <a:ea typeface="Public Sans"/>
                <a:cs typeface="Public Sans"/>
                <a:sym typeface="Public Sans"/>
                <a:hlinkClick r:id="rId6"/>
              </a:rPr>
              <a:t>home </a:t>
            </a:r>
            <a:r>
              <a:rPr lang="en-US" dirty="0">
                <a:solidFill>
                  <a:schemeClr val="dk1"/>
                </a:solidFill>
                <a:ea typeface="Public Sans"/>
                <a:cs typeface="Public Sans"/>
                <a:sym typeface="Public Sans"/>
              </a:rPr>
              <a:t>door Loraine en Mark is gelicentieerd </a:t>
            </a:r>
            <a:r>
              <a:rPr lang="en-US" dirty="0">
                <a:solidFill>
                  <a:schemeClr val="dk1"/>
                </a:solidFill>
                <a:ea typeface="Public Sans"/>
                <a:cs typeface="Public Sans"/>
                <a:sym typeface="Public Sans"/>
                <a:hlinkClick r:id="rId7"/>
              </a:rPr>
              <a:t>onder CC BY-SA 2.0</a:t>
            </a:r>
            <a:r>
              <a:rPr lang="en-US" dirty="0">
                <a:solidFill>
                  <a:schemeClr val="dk1"/>
                </a:solidFill>
                <a:ea typeface="Public Sans"/>
                <a:cs typeface="Public Sans"/>
                <a:sym typeface="Public Sans"/>
              </a:rPr>
              <a:t>.</a:t>
            </a:r>
            <a:endParaRPr lang="en-US" sz="1800" b="0" i="0" u="sng" strike="noStrike" cap="none" dirty="0">
              <a:solidFill>
                <a:srgbClr val="000000"/>
              </a:solidFill>
              <a:ea typeface="Public Sans"/>
              <a:cs typeface="Public Sans"/>
            </a:endParaRPr>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Begrijp uw eigen energieverbruik: </a:t>
            </a:r>
            <a:r>
              <a:rPr lang="en-GB" b="0" i="0" dirty="0">
                <a:solidFill>
                  <a:srgbClr val="242424"/>
                </a:solidFill>
                <a:effectLst/>
                <a:hlinkClick r:id="rId8"/>
              </a:rPr>
              <a:t>Vorarlberger Kraftwerke-Energy meter (electro)-smart meter-02ASD </a:t>
            </a:r>
            <a:r>
              <a:rPr lang="en-GB" b="0" i="0" dirty="0">
                <a:solidFill>
                  <a:srgbClr val="242424"/>
                </a:solidFill>
                <a:effectLst/>
              </a:rPr>
              <a:t>door </a:t>
            </a:r>
            <a:r>
              <a:rPr lang="en-GB" b="0" i="0" dirty="0" err="1">
                <a:solidFill>
                  <a:srgbClr val="242424"/>
                </a:solidFill>
                <a:effectLst/>
              </a:rPr>
              <a:t>Asurnipal </a:t>
            </a:r>
            <a:r>
              <a:rPr lang="en-GB" b="0" i="0" dirty="0">
                <a:solidFill>
                  <a:srgbClr val="242424"/>
                </a:solidFill>
                <a:effectLst/>
              </a:rPr>
              <a:t>is gelicentieerd </a:t>
            </a:r>
            <a:r>
              <a:rPr lang="en-GB" b="0" i="0" dirty="0">
                <a:solidFill>
                  <a:srgbClr val="242424"/>
                </a:solidFill>
                <a:effectLst/>
                <a:hlinkClick r:id="rId3"/>
              </a:rPr>
              <a:t>onder CC BY-SA 4.0</a:t>
            </a:r>
            <a:r>
              <a:rPr lang="en-GB" b="0" i="0" dirty="0">
                <a:solidFill>
                  <a:srgbClr val="242424"/>
                </a:solidFill>
                <a:effectLst/>
              </a:rPr>
              <a:t>.</a:t>
            </a:r>
          </a:p>
          <a:p>
            <a:pPr marL="285750" indent="-285750" latinLnBrk="0">
              <a:buFont typeface="Arial" panose="020B0604020202020204" pitchFamily="34" charset="0"/>
              <a:buChar char="•"/>
            </a:pPr>
            <a:r>
              <a:rPr lang="en-GB" dirty="0">
                <a:solidFill>
                  <a:srgbClr val="242424"/>
                </a:solidFill>
              </a:rPr>
              <a:t>Kies een energiecontract: </a:t>
            </a:r>
            <a:r>
              <a:rPr lang="en-GB" sz="1800" dirty="0">
                <a:solidFill>
                  <a:srgbClr val="242424"/>
                </a:solidFill>
                <a:ea typeface="Public Sans"/>
                <a:cs typeface="Public Sans"/>
                <a:sym typeface="Public Sans"/>
                <a:hlinkClick r:id="rId9"/>
              </a:rPr>
              <a:t>elektriciteitsrekeningen met gloeilamp en rekenmachine </a:t>
            </a:r>
            <a:r>
              <a:rPr lang="en-GB" sz="1800" dirty="0">
                <a:solidFill>
                  <a:srgbClr val="242424"/>
                </a:solidFill>
                <a:ea typeface="Public Sans"/>
                <a:cs typeface="Public Sans"/>
                <a:sym typeface="Public Sans"/>
              </a:rPr>
              <a:t>door </a:t>
            </a:r>
            <a:r>
              <a:rPr lang="en-GB" sz="1800" dirty="0" err="1">
                <a:solidFill>
                  <a:srgbClr val="242424"/>
                </a:solidFill>
                <a:ea typeface="Public Sans"/>
                <a:cs typeface="Public Sans"/>
                <a:sym typeface="Public Sans"/>
              </a:rPr>
              <a:t>Uswitch.com </a:t>
            </a:r>
            <a:r>
              <a:rPr lang="en-GB" sz="1800" dirty="0">
                <a:solidFill>
                  <a:srgbClr val="242424"/>
                </a:solidFill>
                <a:ea typeface="Public Sans"/>
                <a:cs typeface="Public Sans"/>
                <a:sym typeface="Public Sans"/>
              </a:rPr>
              <a:t>Images is </a:t>
            </a:r>
            <a:r>
              <a:rPr lang="en-GB" dirty="0">
                <a:solidFill>
                  <a:srgbClr val="242424"/>
                </a:solidFill>
              </a:rPr>
              <a:t>gelicentieerd </a:t>
            </a:r>
            <a:r>
              <a:rPr lang="en-GB" noProof="0" dirty="0">
                <a:solidFill>
                  <a:schemeClr val="dk1"/>
                </a:solidFill>
                <a:ea typeface="Public Sans"/>
                <a:cs typeface="Public Sans"/>
                <a:sym typeface="Public Sans"/>
                <a:hlinkClick r:id="rId10"/>
              </a:rPr>
              <a:t>onder CC BY 2.0</a:t>
            </a:r>
            <a:r>
              <a:rPr lang="en-GB" dirty="0">
                <a:solidFill>
                  <a:srgbClr val="242424"/>
                </a:solidFill>
              </a:rPr>
              <a:t>. Deze afbeelding is bijgesneden.</a:t>
            </a:r>
          </a:p>
          <a:p>
            <a:pPr marL="285750" indent="-285750" latinLnBrk="0">
              <a:buFont typeface="Arial" panose="020B0604020202020204" pitchFamily="34" charset="0"/>
              <a:buChar char="•"/>
            </a:pPr>
            <a:r>
              <a:rPr lang="en-GB" dirty="0">
                <a:solidFill>
                  <a:srgbClr val="242424"/>
                </a:solidFill>
              </a:rPr>
              <a:t>Verhoog de efficiëntie: investeren in witgoed: </a:t>
            </a:r>
            <a:r>
              <a:rPr lang="en-GB" dirty="0">
                <a:solidFill>
                  <a:srgbClr val="242424"/>
                </a:solidFill>
                <a:hlinkClick r:id="rId11"/>
              </a:rPr>
              <a:t>Samsung </a:t>
            </a:r>
            <a:r>
              <a:rPr lang="en-GB" dirty="0">
                <a:solidFill>
                  <a:srgbClr val="242424"/>
                </a:solidFill>
              </a:rPr>
              <a:t>door </a:t>
            </a:r>
            <a:r>
              <a:rPr lang="en-GB" dirty="0" err="1">
                <a:solidFill>
                  <a:srgbClr val="242424"/>
                </a:solidFill>
              </a:rPr>
              <a:t>CODE_n </a:t>
            </a:r>
            <a:r>
              <a:rPr lang="en-GB" dirty="0">
                <a:solidFill>
                  <a:srgbClr val="242424"/>
                </a:solidFill>
              </a:rPr>
              <a:t>is gelicentieerd </a:t>
            </a:r>
            <a:r>
              <a:rPr lang="en-GB" dirty="0">
                <a:solidFill>
                  <a:srgbClr val="242424"/>
                </a:solidFill>
                <a:hlinkClick r:id="rId10"/>
              </a:rPr>
              <a:t>onder CC BY 2.0</a:t>
            </a:r>
            <a:r>
              <a:rPr lang="en-GB" dirty="0">
                <a:solidFill>
                  <a:srgbClr val="242424"/>
                </a:solidFill>
              </a:rPr>
              <a:t>. </a:t>
            </a:r>
          </a:p>
          <a:p>
            <a:pPr marL="285750" indent="-285750" latinLnBrk="0">
              <a:buFont typeface="Arial" panose="020B0604020202020204" pitchFamily="34" charset="0"/>
              <a:buChar char="•"/>
            </a:pPr>
            <a:r>
              <a:rPr lang="en-GB" dirty="0">
                <a:solidFill>
                  <a:srgbClr val="242424"/>
                </a:solidFill>
              </a:rPr>
              <a:t>Haal de stekker van niet-gebruikte elektronische apparaten uit het stopcontact: </a:t>
            </a:r>
            <a:r>
              <a:rPr lang="en-GB" dirty="0">
                <a:solidFill>
                  <a:srgbClr val="242424"/>
                </a:solidFill>
                <a:hlinkClick r:id="rId12"/>
              </a:rPr>
              <a:t>Waterkoker </a:t>
            </a:r>
            <a:r>
              <a:rPr lang="en-GB" dirty="0">
                <a:solidFill>
                  <a:srgbClr val="242424"/>
                </a:solidFill>
              </a:rPr>
              <a:t>door Denis Sylvester Hurd is </a:t>
            </a:r>
            <a:r>
              <a:rPr lang="en-GB" dirty="0">
                <a:solidFill>
                  <a:srgbClr val="242424"/>
                </a:solidFill>
                <a:hlinkClick r:id="rId13"/>
              </a:rPr>
              <a:t>CC0 1.0</a:t>
            </a:r>
            <a:r>
              <a:rPr lang="en-GB" dirty="0">
                <a:solidFill>
                  <a:srgbClr val="242424"/>
                </a:solidFill>
              </a:rPr>
              <a:t>.</a:t>
            </a:r>
          </a:p>
          <a:p>
            <a:pPr marL="285750" indent="-285750" latinLnBrk="0">
              <a:buFont typeface="Arial" panose="020B0604020202020204" pitchFamily="34" charset="0"/>
              <a:buChar char="•"/>
            </a:pPr>
            <a:r>
              <a:rPr lang="en-GB" dirty="0">
                <a:solidFill>
                  <a:srgbClr val="242424"/>
                </a:solidFill>
              </a:rPr>
              <a:t>Implementeer een smart home: </a:t>
            </a:r>
            <a:r>
              <a:rPr lang="en-GB" noProof="0" dirty="0">
                <a:solidFill>
                  <a:schemeClr val="dk1"/>
                </a:solidFill>
                <a:ea typeface="Public Sans"/>
                <a:cs typeface="Public Sans"/>
                <a:sym typeface="Public Sans"/>
                <a:hlinkClick r:id="rId14"/>
              </a:rPr>
              <a:t>UMAX U-Smart Wifi-lamp </a:t>
            </a:r>
            <a:r>
              <a:rPr lang="en-GB" noProof="0" dirty="0">
                <a:solidFill>
                  <a:schemeClr val="dk1"/>
                </a:solidFill>
                <a:ea typeface="Public Sans"/>
                <a:cs typeface="Public Sans"/>
                <a:sym typeface="Public Sans"/>
              </a:rPr>
              <a:t>door Jirka Matousek is gelicentieerd onder </a:t>
            </a:r>
            <a:r>
              <a:rPr lang="en-GB" noProof="0" dirty="0">
                <a:solidFill>
                  <a:schemeClr val="dk1"/>
                </a:solidFill>
                <a:ea typeface="Public Sans"/>
                <a:cs typeface="Public Sans"/>
                <a:sym typeface="Public Sans"/>
                <a:hlinkClick r:id="rId10"/>
              </a:rPr>
              <a:t>CC BY 2.0</a:t>
            </a:r>
            <a:r>
              <a:rPr lang="en-GB" noProof="0" dirty="0">
                <a:solidFill>
                  <a:schemeClr val="dk1"/>
                </a:solidFill>
                <a:ea typeface="Public Sans"/>
                <a:cs typeface="Public Sans"/>
                <a:sym typeface="Public Sans"/>
              </a:rPr>
              <a:t>.</a:t>
            </a:r>
          </a:p>
          <a:p>
            <a:pPr marL="285750" indent="-285750" latinLnBrk="0">
              <a:buFont typeface="Arial" panose="020B0604020202020204" pitchFamily="34" charset="0"/>
              <a:buChar char="•"/>
            </a:pPr>
            <a:r>
              <a:rPr lang="en-GB" dirty="0">
                <a:solidFill>
                  <a:schemeClr val="dk1"/>
                </a:solidFill>
                <a:sym typeface="Public Sans"/>
              </a:rPr>
              <a:t>Ontdooi uw vriezer regelmatig: </a:t>
            </a:r>
            <a:r>
              <a:rPr lang="en-GB" dirty="0">
                <a:solidFill>
                  <a:schemeClr val="dk1"/>
                </a:solidFill>
                <a:sym typeface="Public Sans"/>
                <a:hlinkClick r:id="rId15"/>
              </a:rPr>
              <a:t>Freezer stalactites </a:t>
            </a:r>
            <a:r>
              <a:rPr lang="en-GB" dirty="0">
                <a:solidFill>
                  <a:schemeClr val="dk1"/>
                </a:solidFill>
                <a:sym typeface="Public Sans"/>
              </a:rPr>
              <a:t>door Anders Sandberg is </a:t>
            </a:r>
            <a:r>
              <a:rPr lang="en-GB" dirty="0">
                <a:solidFill>
                  <a:srgbClr val="242424"/>
                </a:solidFill>
              </a:rPr>
              <a:t>gelicentieerd </a:t>
            </a:r>
            <a:r>
              <a:rPr lang="en-GB" dirty="0">
                <a:solidFill>
                  <a:srgbClr val="242424"/>
                </a:solidFill>
                <a:hlinkClick r:id="rId10"/>
              </a:rPr>
              <a:t>onder CC BY 2.0</a:t>
            </a:r>
            <a:r>
              <a:rPr lang="en-GB" dirty="0">
                <a:solidFill>
                  <a:srgbClr val="242424"/>
                </a:solidFill>
              </a:rPr>
              <a:t>. </a:t>
            </a:r>
          </a:p>
          <a:p>
            <a:pPr marL="285750" indent="-285750" latinLnBrk="0">
              <a:buFont typeface="Arial" panose="020B0604020202020204" pitchFamily="34" charset="0"/>
              <a:buChar char="•"/>
            </a:pPr>
            <a:endParaRPr lang="en-GB" noProof="0" dirty="0">
              <a:solidFill>
                <a:schemeClr val="dk1"/>
              </a:solidFill>
              <a:ea typeface="Public Sans"/>
              <a:cs typeface="Public Sans"/>
              <a:sym typeface="Public Sans"/>
            </a:endParaRPr>
          </a:p>
        </p:txBody>
      </p:sp>
    </p:spTree>
    <p:extLst>
      <p:ext uri="{BB962C8B-B14F-4D97-AF65-F5344CB8AC3E}">
        <p14:creationId xmlns:p14="http://schemas.microsoft.com/office/powerpoint/2010/main" val="5796319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A93706-38C2-DA73-1F48-3591D20800F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A24405C-1E82-C28A-BB3C-97DE3D44DA53}"/>
              </a:ext>
            </a:extLst>
          </p:cNvPr>
          <p:cNvSpPr>
            <a:spLocks noGrp="1"/>
          </p:cNvSpPr>
          <p:nvPr>
            <p:ph type="title" idx="4294967295"/>
          </p:nvPr>
        </p:nvSpPr>
        <p:spPr>
          <a:xfrm>
            <a:off x="304801" y="874576"/>
            <a:ext cx="10515600" cy="1325563"/>
          </a:xfrm>
          <a:prstGeom prst="rect">
            <a:avLst/>
          </a:prstGeom>
        </p:spPr>
        <p:txBody>
          <a:bodyPr/>
          <a:lstStyle/>
          <a:p>
            <a:pPr rtl="0" eaLnBrk="1" latinLnBrk="1" hangingPunct="1"/>
            <a:r>
              <a:rPr lang="nl-NL" sz="2800" kern="1200" noProof="1">
                <a:solidFill>
                  <a:srgbClr val="FFFFFF"/>
                </a:solidFill>
                <a:effectLst/>
                <a:latin typeface="Calibri" panose="020F0502020204030204" pitchFamily="34" charset="0"/>
                <a:ea typeface="맑은 고딕" panose="020B0503020000020004" pitchFamily="34" charset="-127"/>
                <a:cs typeface="Arial" panose="020B0604020202020204" pitchFamily="34" charset="0"/>
              </a:rPr>
              <a:t>Dankwoord 2</a:t>
            </a:r>
            <a:endParaRPr lang="nl-NL" noProof="1">
              <a:effectLst/>
            </a:endParaRPr>
          </a:p>
          <a:p>
            <a:endParaRPr lang="nl-NL" noProof="1"/>
          </a:p>
        </p:txBody>
      </p:sp>
      <p:sp>
        <p:nvSpPr>
          <p:cNvPr id="4" name="TextBox 3">
            <a:extLst>
              <a:ext uri="{FF2B5EF4-FFF2-40B4-BE49-F238E27FC236}">
                <a16:creationId xmlns:a16="http://schemas.microsoft.com/office/drawing/2014/main" id="{FABA671B-4366-A68A-28DD-76DB95051182}"/>
              </a:ext>
            </a:extLst>
          </p:cNvPr>
          <p:cNvSpPr txBox="1"/>
          <p:nvPr/>
        </p:nvSpPr>
        <p:spPr>
          <a:xfrm>
            <a:off x="4258848" y="458700"/>
            <a:ext cx="7628351" cy="2862322"/>
          </a:xfrm>
          <a:prstGeom prst="rect">
            <a:avLst/>
          </a:prstGeom>
          <a:noFill/>
        </p:spPr>
        <p:txBody>
          <a:bodyPr wrap="square" lIns="91440" tIns="45720" rIns="91440" bIns="45720" rtlCol="0" anchor="t">
            <a:spAutoFit/>
          </a:bodyPr>
          <a:lstStyle/>
          <a:p>
            <a:pPr marL="285750" indent="-285750" latinLnBrk="0">
              <a:buFont typeface="Arial" panose="020B0604020202020204" pitchFamily="34" charset="0"/>
              <a:buChar char="•"/>
            </a:pPr>
            <a:r>
              <a:rPr lang="en-GB" dirty="0">
                <a:solidFill>
                  <a:srgbClr val="242424"/>
                </a:solidFill>
              </a:rPr>
              <a:t>Gebruik slimme thermostaten: Bevorder energiebesparend gedrag: </a:t>
            </a:r>
            <a:r>
              <a:rPr lang="en-GB" dirty="0">
                <a:solidFill>
                  <a:srgbClr val="242424"/>
                </a:solidFill>
                <a:hlinkClick r:id="rId3"/>
              </a:rPr>
              <a:t>stel de thermostaat in </a:t>
            </a:r>
            <a:r>
              <a:rPr lang="en-GB" dirty="0">
                <a:solidFill>
                  <a:srgbClr val="242424"/>
                </a:solidFill>
              </a:rPr>
              <a:t>door CORGI </a:t>
            </a:r>
            <a:r>
              <a:rPr lang="en-GB" dirty="0" err="1">
                <a:solidFill>
                  <a:srgbClr val="242424"/>
                </a:solidFill>
              </a:rPr>
              <a:t>HomePlan </a:t>
            </a:r>
            <a:r>
              <a:rPr lang="en-GB" dirty="0">
                <a:solidFill>
                  <a:srgbClr val="242424"/>
                </a:solidFill>
              </a:rPr>
              <a:t>is gelicentieerd </a:t>
            </a:r>
            <a:r>
              <a:rPr lang="en-GB" noProof="0" dirty="0">
                <a:solidFill>
                  <a:schemeClr val="dk1"/>
                </a:solidFill>
                <a:ea typeface="Public Sans"/>
                <a:cs typeface="Public Sans"/>
                <a:sym typeface="Public Sans"/>
                <a:hlinkClick r:id="rId4"/>
              </a:rPr>
              <a:t>onder CC BY 2.0</a:t>
            </a:r>
            <a:r>
              <a:rPr lang="en-GB" noProof="0" dirty="0">
                <a:solidFill>
                  <a:schemeClr val="dk1"/>
                </a:solidFill>
                <a:ea typeface="Public Sans"/>
                <a:cs typeface="Public Sans"/>
                <a:sym typeface="Public Sans"/>
              </a:rPr>
              <a:t>.</a:t>
            </a:r>
          </a:p>
          <a:p>
            <a:pPr marL="285750" indent="-285750" latinLnBrk="0">
              <a:buFont typeface="Arial" panose="020B0604020202020204" pitchFamily="34" charset="0"/>
              <a:buChar char="•"/>
            </a:pPr>
            <a:r>
              <a:rPr lang="en-GB" dirty="0">
                <a:solidFill>
                  <a:schemeClr val="dk1"/>
                </a:solidFill>
                <a:sym typeface="Public Sans"/>
              </a:rPr>
              <a:t>Gebruik stekkerblokken: </a:t>
            </a:r>
            <a:r>
              <a:rPr lang="en-GB" dirty="0">
                <a:solidFill>
                  <a:schemeClr val="dk1"/>
                </a:solidFill>
                <a:sym typeface="Public Sans"/>
                <a:hlinkClick r:id="rId5"/>
              </a:rPr>
              <a:t>Stekkerblokken met verlengsnoer.jpg </a:t>
            </a:r>
            <a:r>
              <a:rPr lang="en-GB" dirty="0">
                <a:solidFill>
                  <a:schemeClr val="dk1"/>
                </a:solidFill>
                <a:sym typeface="Public Sans"/>
              </a:rPr>
              <a:t>door Dmitry Makeev is gelicentieerd onder </a:t>
            </a:r>
            <a:r>
              <a:rPr lang="en-GB" dirty="0">
                <a:solidFill>
                  <a:schemeClr val="dk1"/>
                </a:solidFill>
                <a:sym typeface="Public Sans"/>
                <a:hlinkClick r:id="rId6"/>
              </a:rPr>
              <a:t>CC BY-SA 4.0</a:t>
            </a:r>
            <a:r>
              <a:rPr lang="en-GB" dirty="0">
                <a:solidFill>
                  <a:schemeClr val="dk1"/>
                </a:solidFill>
                <a:sym typeface="Public Sans"/>
              </a:rPr>
              <a:t>.</a:t>
            </a:r>
            <a:endParaRPr lang="en-GB" dirty="0">
              <a:solidFill>
                <a:srgbClr val="242424"/>
              </a:solidFill>
            </a:endParaRPr>
          </a:p>
          <a:p>
            <a:pPr marL="285750" indent="-285750" latinLnBrk="0">
              <a:buFont typeface="Arial" panose="020B0604020202020204" pitchFamily="34" charset="0"/>
              <a:buChar char="•"/>
            </a:pPr>
            <a:r>
              <a:rPr lang="en-GB" dirty="0">
                <a:solidFill>
                  <a:srgbClr val="242424"/>
                </a:solidFill>
              </a:rPr>
              <a:t>Werk samen: De rol van energiegemeenschappen: </a:t>
            </a:r>
            <a:r>
              <a:rPr lang="en-GB" dirty="0">
                <a:solidFill>
                  <a:schemeClr val="dk1"/>
                </a:solidFill>
                <a:ea typeface="Public Sans"/>
                <a:cs typeface="Public Sans"/>
                <a:sym typeface="Public Sans"/>
                <a:hlinkClick r:id="rId7"/>
              </a:rPr>
              <a:t>Schone energie op het werk voor Earth Day! </a:t>
            </a:r>
            <a:r>
              <a:rPr lang="en-GB" dirty="0">
                <a:solidFill>
                  <a:schemeClr val="dk1"/>
                </a:solidFill>
                <a:ea typeface="Public Sans"/>
                <a:cs typeface="Public Sans"/>
                <a:sym typeface="Public Sans"/>
              </a:rPr>
              <a:t>door </a:t>
            </a:r>
            <a:r>
              <a:rPr lang="en-GB" dirty="0" err="1">
                <a:solidFill>
                  <a:schemeClr val="dk1"/>
                </a:solidFill>
                <a:ea typeface="Public Sans"/>
                <a:cs typeface="Public Sans"/>
                <a:sym typeface="Public Sans"/>
              </a:rPr>
              <a:t>naturalflow </a:t>
            </a:r>
            <a:r>
              <a:rPr lang="en-GB" dirty="0">
                <a:solidFill>
                  <a:schemeClr val="dk1"/>
                </a:solidFill>
                <a:ea typeface="Public Sans"/>
                <a:cs typeface="Public Sans"/>
                <a:sym typeface="Public Sans"/>
              </a:rPr>
              <a:t>is gelicentieerd </a:t>
            </a:r>
            <a:r>
              <a:rPr lang="en-US" dirty="0">
                <a:solidFill>
                  <a:schemeClr val="dk1"/>
                </a:solidFill>
                <a:ea typeface="Public Sans"/>
                <a:cs typeface="Public Sans"/>
                <a:sym typeface="Public Sans"/>
                <a:hlinkClick r:id="rId8"/>
              </a:rPr>
              <a:t>onder CC BY-SA 2.0</a:t>
            </a:r>
            <a:r>
              <a:rPr lang="en-US" dirty="0">
                <a:solidFill>
                  <a:schemeClr val="dk1"/>
                </a:solidFill>
                <a:ea typeface="Public Sans"/>
                <a:cs typeface="Public Sans"/>
                <a:sym typeface="Public Sans"/>
              </a:rPr>
              <a:t>.</a:t>
            </a:r>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Ontdek waar u ondersteuning kunt krijgen: </a:t>
            </a:r>
            <a:r>
              <a:rPr lang="en-US" dirty="0">
                <a:solidFill>
                  <a:schemeClr val="dk1"/>
                </a:solidFill>
                <a:ea typeface="Public Sans"/>
                <a:cs typeface="Public Sans"/>
                <a:sym typeface="Public Sans"/>
                <a:hlinkClick r:id="rId9"/>
              </a:rPr>
              <a:t>Mecktilda en Stefano - verkoopagenten voor Global Cycle Solutions zonne-energiesystemen </a:t>
            </a:r>
            <a:r>
              <a:rPr lang="en-US" dirty="0">
                <a:solidFill>
                  <a:schemeClr val="dk1"/>
                </a:solidFill>
                <a:ea typeface="Public Sans"/>
                <a:cs typeface="Public Sans"/>
                <a:sym typeface="Public Sans"/>
              </a:rPr>
              <a:t>door DIFD – Brits ministerie voor Internationale Ontwikkeling is </a:t>
            </a:r>
            <a:r>
              <a:rPr lang="en-GB" dirty="0">
                <a:solidFill>
                  <a:srgbClr val="242424"/>
                </a:solidFill>
              </a:rPr>
              <a:t>gelicentieerd </a:t>
            </a:r>
            <a:r>
              <a:rPr lang="en-GB" noProof="0" dirty="0">
                <a:solidFill>
                  <a:schemeClr val="dk1"/>
                </a:solidFill>
                <a:ea typeface="Public Sans"/>
                <a:cs typeface="Public Sans"/>
                <a:sym typeface="Public Sans"/>
                <a:hlinkClick r:id="rId4"/>
              </a:rPr>
              <a:t>onder CC BY 2.0</a:t>
            </a:r>
            <a:r>
              <a:rPr lang="en-GB" noProof="0" dirty="0">
                <a:solidFill>
                  <a:schemeClr val="dk1"/>
                </a:solidFill>
                <a:ea typeface="Public Sans"/>
                <a:cs typeface="Public Sans"/>
                <a:sym typeface="Public Sans"/>
              </a:rPr>
              <a:t>. Deze afbeelding is bijgesneden.</a:t>
            </a:r>
            <a:endParaRPr lang="en-US" dirty="0">
              <a:solidFill>
                <a:schemeClr val="dk1"/>
              </a:solidFill>
              <a:ea typeface="Public Sans"/>
              <a:cs typeface="Public Sans"/>
              <a:sym typeface="Public Sans"/>
            </a:endParaRPr>
          </a:p>
        </p:txBody>
      </p:sp>
    </p:spTree>
    <p:extLst>
      <p:ext uri="{BB962C8B-B14F-4D97-AF65-F5344CB8AC3E}">
        <p14:creationId xmlns:p14="http://schemas.microsoft.com/office/powerpoint/2010/main" val="22472358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265A24-158F-333C-F8AC-4929D63A1DE7}"/>
              </a:ext>
            </a:extLst>
          </p:cNvPr>
          <p:cNvSpPr>
            <a:spLocks noGrp="1"/>
          </p:cNvSpPr>
          <p:nvPr>
            <p:ph type="title" idx="4294967295"/>
          </p:nvPr>
        </p:nvSpPr>
        <p:spPr>
          <a:xfrm>
            <a:off x="4359728" y="2977697"/>
            <a:ext cx="3961312" cy="1325563"/>
          </a:xfrm>
          <a:prstGeom prst="rect">
            <a:avLst/>
          </a:prstGeom>
        </p:spPr>
        <p:txBody>
          <a:bodyPr/>
          <a:lstStyle/>
          <a:p>
            <a:pPr marL="0" marR="0" lvl="0" indent="0" algn="l" defTabSz="914400" rtl="0" eaLnBrk="1" fontAlgn="auto" latinLnBrk="1" hangingPunct="1">
              <a:lnSpc>
                <a:spcPct val="90000"/>
              </a:lnSpc>
              <a:spcBef>
                <a:spcPct val="0"/>
              </a:spcBef>
              <a:spcAft>
                <a:spcPts val="0"/>
              </a:spcAft>
              <a:buClrTx/>
              <a:buSzTx/>
              <a:buFontTx/>
              <a:buNone/>
              <a:tabLst/>
              <a:defRPr/>
            </a:pPr>
            <a:r>
              <a:rPr lang="nl-NL" sz="6000" b="0" kern="1200" noProof="1">
                <a:solidFill>
                  <a:schemeClr val="bg1"/>
                </a:solidFill>
                <a:effectLst/>
              </a:rPr>
              <a:t>Bedankt!</a:t>
            </a:r>
            <a:endParaRPr lang="nl-NL" sz="6000" noProof="1">
              <a:solidFill>
                <a:schemeClr val="bg1"/>
              </a:solidFill>
              <a:effectLst/>
            </a:endParaRPr>
          </a:p>
          <a:p>
            <a:endParaRPr lang="nl-NL" sz="6000" noProof="1">
              <a:solidFill>
                <a:schemeClr val="bg1"/>
              </a:solidFill>
            </a:endParaRPr>
          </a:p>
        </p:txBody>
      </p:sp>
    </p:spTree>
    <p:extLst>
      <p:ext uri="{BB962C8B-B14F-4D97-AF65-F5344CB8AC3E}">
        <p14:creationId xmlns:p14="http://schemas.microsoft.com/office/powerpoint/2010/main" val="38092419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A165D3-66A4-7667-AC58-4749B4B19BE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1142B5F-9C88-7421-8D82-C9889D0BEA31}"/>
              </a:ext>
            </a:extLst>
          </p:cNvPr>
          <p:cNvSpPr>
            <a:spLocks noGrp="1"/>
          </p:cNvSpPr>
          <p:nvPr>
            <p:ph type="title" idx="4294967295"/>
          </p:nvPr>
        </p:nvSpPr>
        <p:spPr>
          <a:xfrm>
            <a:off x="576943" y="691126"/>
            <a:ext cx="10515600" cy="1325563"/>
          </a:xfrm>
          <a:prstGeom prst="rect">
            <a:avLst/>
          </a:prstGeom>
        </p:spPr>
        <p:txBody>
          <a:bodyPr/>
          <a:lstStyle/>
          <a:p>
            <a:pPr rtl="0" eaLnBrk="1" latinLnBrk="1" hangingPunct="1"/>
            <a:r>
              <a:rPr lang="nl-NL" sz="2800" b="1" kern="1200" noProof="1">
                <a:solidFill>
                  <a:srgbClr val="FFFFFF"/>
                </a:solidFill>
                <a:effectLst/>
                <a:latin typeface="Calibri" panose="020F0502020204030204" pitchFamily="34" charset="0"/>
                <a:ea typeface="+mj-ea"/>
                <a:cs typeface="+mj-cs"/>
              </a:rPr>
              <a:t>Deze </a:t>
            </a:r>
            <a:r>
              <a:rPr lang="nl-NL" sz="2800" b="1" kern="1200" baseline="0" noProof="1">
                <a:solidFill>
                  <a:srgbClr val="FFFFFF"/>
                </a:solidFill>
                <a:effectLst/>
                <a:latin typeface="Calibri" panose="020F0502020204030204" pitchFamily="34" charset="0"/>
                <a:ea typeface="+mj-ea"/>
                <a:cs typeface="+mj-cs"/>
              </a:rPr>
              <a:t>presentatie</a:t>
            </a:r>
            <a:endParaRPr lang="nl-NL" noProof="1">
              <a:effectLst/>
            </a:endParaRPr>
          </a:p>
          <a:p>
            <a:endParaRPr lang="nl-NL" noProof="1"/>
          </a:p>
        </p:txBody>
      </p:sp>
      <p:sp>
        <p:nvSpPr>
          <p:cNvPr id="2" name="TextBox 1">
            <a:extLst>
              <a:ext uri="{FF2B5EF4-FFF2-40B4-BE49-F238E27FC236}">
                <a16:creationId xmlns:a16="http://schemas.microsoft.com/office/drawing/2014/main" id="{4D366B55-7ACA-91FD-62DA-6FBF6BEC8E01}"/>
              </a:ext>
            </a:extLst>
          </p:cNvPr>
          <p:cNvSpPr txBox="1"/>
          <p:nvPr/>
        </p:nvSpPr>
        <p:spPr>
          <a:xfrm>
            <a:off x="4511072" y="2197893"/>
            <a:ext cx="6944367" cy="2677656"/>
          </a:xfrm>
          <a:prstGeom prst="rect">
            <a:avLst/>
          </a:prstGeom>
          <a:noFill/>
        </p:spPr>
        <p:txBody>
          <a:bodyPr wrap="square" rtlCol="0">
            <a:spAutoFit/>
          </a:bodyPr>
          <a:lstStyle/>
          <a:p>
            <a:pPr latinLnBrk="0"/>
            <a:r>
              <a:rPr lang="en-GB" sz="2400" dirty="0">
                <a:solidFill>
                  <a:srgbClr val="2B2C30"/>
                </a:solidFill>
                <a:ea typeface="Public Sans"/>
                <a:cs typeface="Public Sans"/>
                <a:sym typeface="Public Sans"/>
              </a:rPr>
              <a:t>Onze verkenning van elke stap begint met een reflectieve vraag. Neem even de tijd om over elke vraag na te denken, voordat u naar de volgende dia gaat.</a:t>
            </a:r>
          </a:p>
          <a:p>
            <a:pPr latinLnBrk="0"/>
            <a:endParaRPr lang="en-GB" sz="2400" noProof="0" dirty="0">
              <a:solidFill>
                <a:srgbClr val="2B2C30"/>
              </a:solidFill>
              <a:sym typeface="Public Sans"/>
            </a:endParaRPr>
          </a:p>
          <a:p>
            <a:pPr latinLnBrk="0"/>
            <a:r>
              <a:rPr lang="en-GB" sz="2400" dirty="0">
                <a:solidFill>
                  <a:srgbClr val="2B2C30"/>
                </a:solidFill>
                <a:sym typeface="Public Sans"/>
              </a:rPr>
              <a:t>U kunt elke stap achtereenvolgens doorlopen. U kunt ook via het menu een bepaalde stap selecteren die u eerst wilt bekijken. </a:t>
            </a:r>
            <a:endParaRPr lang="en-GB" sz="2400" noProof="0" dirty="0"/>
          </a:p>
        </p:txBody>
      </p:sp>
      <p:pic>
        <p:nvPicPr>
          <p:cNvPr id="4" name="Picture 3">
            <a:extLst>
              <a:ext uri="{FF2B5EF4-FFF2-40B4-BE49-F238E27FC236}">
                <a16:creationId xmlns:a16="http://schemas.microsoft.com/office/drawing/2014/main" id="{6DCB2999-080F-8ABF-1BEF-700A8461BC05}"/>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016689"/>
            <a:ext cx="4029245" cy="3022705"/>
          </a:xfrm>
          <a:prstGeom prst="rect">
            <a:avLst/>
          </a:prstGeom>
        </p:spPr>
      </p:pic>
    </p:spTree>
    <p:extLst>
      <p:ext uri="{BB962C8B-B14F-4D97-AF65-F5344CB8AC3E}">
        <p14:creationId xmlns:p14="http://schemas.microsoft.com/office/powerpoint/2010/main" val="351199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1C27791-A2C9-75C8-3B91-943DC1C287E3}"/>
              </a:ext>
            </a:extLst>
          </p:cNvPr>
          <p:cNvSpPr>
            <a:spLocks noGrp="1"/>
          </p:cNvSpPr>
          <p:nvPr>
            <p:ph type="title" idx="4294967295"/>
          </p:nvPr>
        </p:nvSpPr>
        <p:spPr>
          <a:xfrm>
            <a:off x="384131" y="823456"/>
            <a:ext cx="10515600" cy="1325563"/>
          </a:xfrm>
          <a:prstGeom prst="rect">
            <a:avLst/>
          </a:prstGeom>
        </p:spPr>
        <p:txBody>
          <a:bodyPr/>
          <a:lstStyle/>
          <a:p>
            <a:pPr rtl="0" eaLnBrk="1" latinLnBrk="1" hangingPunct="1"/>
            <a:r>
              <a:rPr lang="nl-NL" sz="2800" b="1" kern="1200" noProof="1">
                <a:solidFill>
                  <a:srgbClr val="FFFFFF"/>
                </a:solidFill>
                <a:effectLst/>
                <a:latin typeface="Calibri" panose="020F0502020204030204" pitchFamily="34" charset="0"/>
                <a:ea typeface="Public Sans"/>
                <a:cs typeface="Public Sans"/>
              </a:rPr>
              <a:t>10 eenvoudige stappen die u vandaag nog kunt nemen </a:t>
            </a:r>
            <a:endParaRPr lang="nl-NL" noProof="1">
              <a:effectLst/>
            </a:endParaRPr>
          </a:p>
          <a:p>
            <a:endParaRPr lang="nl-NL" noProof="1"/>
          </a:p>
        </p:txBody>
      </p:sp>
      <p:sp>
        <p:nvSpPr>
          <p:cNvPr id="2" name="TextBox 1">
            <a:extLst>
              <a:ext uri="{FF2B5EF4-FFF2-40B4-BE49-F238E27FC236}">
                <a16:creationId xmlns:a16="http://schemas.microsoft.com/office/drawing/2014/main" id="{1013318B-F51A-DE9B-4143-B6140E6B757E}"/>
              </a:ext>
            </a:extLst>
          </p:cNvPr>
          <p:cNvSpPr txBox="1"/>
          <p:nvPr/>
        </p:nvSpPr>
        <p:spPr>
          <a:xfrm>
            <a:off x="384131" y="2149019"/>
            <a:ext cx="11423738" cy="4154984"/>
          </a:xfrm>
          <a:prstGeom prst="rect">
            <a:avLst/>
          </a:prstGeom>
          <a:noFill/>
        </p:spPr>
        <p:txBody>
          <a:bodyPr wrap="square" rtlCol="0">
            <a:spAutoFit/>
          </a:bodyPr>
          <a:lstStyle/>
          <a:p>
            <a:pPr marL="342900" indent="-342900" latinLnBrk="0">
              <a:buFont typeface="+mj-lt"/>
              <a:buAutoNum type="arabicPeriod"/>
            </a:pPr>
            <a:r>
              <a:rPr lang="en-GB" sz="2400" noProof="0" dirty="0">
                <a:ea typeface="Public Sans"/>
                <a:cs typeface="Public Sans"/>
                <a:sym typeface="Public Sans"/>
              </a:rPr>
              <a:t>Begrijp uw eigen energieverbruik.</a:t>
            </a:r>
          </a:p>
          <a:p>
            <a:pPr marL="342900" indent="-342900" latinLnBrk="0">
              <a:buFont typeface="+mj-lt"/>
              <a:buAutoNum type="arabicPeriod"/>
            </a:pPr>
            <a:r>
              <a:rPr lang="en-GB" sz="2400" dirty="0">
                <a:ea typeface="Public Sans"/>
                <a:cs typeface="Public Sans"/>
                <a:sym typeface="Public Sans"/>
              </a:rPr>
              <a:t>Kies een energiecontract.</a:t>
            </a:r>
          </a:p>
          <a:p>
            <a:pPr marL="342900" indent="-342900" latinLnBrk="0">
              <a:buFont typeface="+mj-lt"/>
              <a:buAutoNum type="arabicPeriod"/>
            </a:pPr>
            <a:r>
              <a:rPr lang="en-GB" sz="2400" noProof="0" dirty="0">
                <a:ea typeface="Public Sans"/>
                <a:cs typeface="Public Sans"/>
                <a:sym typeface="Public Sans"/>
              </a:rPr>
              <a:t>Verhoog de efficiëntie: investeer in witgoed.</a:t>
            </a:r>
          </a:p>
          <a:p>
            <a:pPr marL="342900" indent="-342900" latinLnBrk="0">
              <a:buFont typeface="+mj-lt"/>
              <a:buAutoNum type="arabicPeriod"/>
            </a:pPr>
            <a:r>
              <a:rPr lang="en-GB" sz="2400" dirty="0">
                <a:ea typeface="Public Sans"/>
                <a:cs typeface="Public Sans"/>
                <a:sym typeface="Public Sans"/>
              </a:rPr>
              <a:t>Ontdooi uw vriezer regelmatig.</a:t>
            </a:r>
          </a:p>
          <a:p>
            <a:pPr marL="342900" indent="-342900" latinLnBrk="0">
              <a:buFont typeface="+mj-lt"/>
              <a:buAutoNum type="arabicPeriod"/>
            </a:pPr>
            <a:r>
              <a:rPr lang="en-GB" sz="2400" dirty="0">
                <a:ea typeface="Public Sans"/>
                <a:cs typeface="Public Sans"/>
                <a:sym typeface="Public Sans"/>
              </a:rPr>
              <a:t>Haal de stekker van niet-gebruikte elektronische apparaten uit het stopcontact.</a:t>
            </a:r>
          </a:p>
          <a:p>
            <a:pPr marL="342900" indent="-342900" latinLnBrk="0">
              <a:buFont typeface="+mj-lt"/>
              <a:buAutoNum type="arabicPeriod"/>
            </a:pPr>
            <a:r>
              <a:rPr lang="en-GB" sz="2400" noProof="0" dirty="0">
                <a:ea typeface="Public Sans"/>
                <a:cs typeface="Public Sans"/>
                <a:sym typeface="Public Sans"/>
              </a:rPr>
              <a:t>Implementeer een slim huis.</a:t>
            </a:r>
          </a:p>
          <a:p>
            <a:pPr marL="342900" indent="-342900" latinLnBrk="0">
              <a:buFont typeface="+mj-lt"/>
              <a:buAutoNum type="arabicPeriod"/>
            </a:pPr>
            <a:r>
              <a:rPr lang="en-GB" sz="2400" noProof="0" dirty="0">
                <a:ea typeface="Public Sans"/>
                <a:cs typeface="Public Sans"/>
                <a:sym typeface="Public Sans"/>
              </a:rPr>
              <a:t>Gebruik slimme </a:t>
            </a:r>
            <a:r>
              <a:rPr lang="en-GB" sz="2400" dirty="0">
                <a:ea typeface="Public Sans"/>
                <a:cs typeface="Public Sans"/>
                <a:sym typeface="Public Sans"/>
              </a:rPr>
              <a:t>thermostaten.</a:t>
            </a:r>
          </a:p>
          <a:p>
            <a:pPr marL="342900" indent="-342900" latinLnBrk="0">
              <a:buFont typeface="+mj-lt"/>
              <a:buAutoNum type="arabicPeriod"/>
            </a:pPr>
            <a:r>
              <a:rPr lang="en-GB" sz="2400" noProof="0" dirty="0">
                <a:ea typeface="Public Sans"/>
                <a:cs typeface="Public Sans"/>
                <a:sym typeface="Public Sans"/>
              </a:rPr>
              <a:t>Gebruik </a:t>
            </a:r>
            <a:r>
              <a:rPr lang="en-GB" sz="2400" dirty="0">
                <a:ea typeface="Public Sans"/>
                <a:cs typeface="Public Sans"/>
                <a:sym typeface="Public Sans"/>
              </a:rPr>
              <a:t>stekkerdozen.</a:t>
            </a:r>
            <a:endParaRPr lang="en-GB" sz="2400" noProof="0" dirty="0">
              <a:ea typeface="Public Sans"/>
              <a:cs typeface="Public Sans"/>
              <a:sym typeface="Public Sans"/>
            </a:endParaRPr>
          </a:p>
          <a:p>
            <a:pPr marL="342900" indent="-342900" latinLnBrk="0">
              <a:buFont typeface="+mj-lt"/>
              <a:buAutoNum type="arabicPeriod"/>
            </a:pPr>
            <a:r>
              <a:rPr lang="en-GB" sz="2400" noProof="0" dirty="0">
                <a:ea typeface="Public Sans"/>
                <a:cs typeface="Public Sans"/>
                <a:sym typeface="Public Sans"/>
              </a:rPr>
              <a:t>Werk samen: de rol van energiegemeenschappen.</a:t>
            </a:r>
          </a:p>
          <a:p>
            <a:pPr marL="342900" indent="-342900" latinLnBrk="0">
              <a:buFont typeface="+mj-lt"/>
              <a:buAutoNum type="arabicPeriod"/>
            </a:pPr>
            <a:r>
              <a:rPr lang="en-GB" sz="2400" dirty="0">
                <a:ea typeface="Public Sans"/>
                <a:cs typeface="Public Sans"/>
                <a:sym typeface="Public Sans"/>
              </a:rPr>
              <a:t> Ontdek waar u ondersteuning kunt krijgen.</a:t>
            </a:r>
          </a:p>
          <a:p>
            <a:pPr marL="342900" indent="-342900" latinLnBrk="0">
              <a:buFont typeface="+mj-lt"/>
              <a:buAutoNum type="arabicPeriod"/>
            </a:pPr>
            <a:endParaRPr lang="en-GB" sz="2400" noProof="0" dirty="0">
              <a:ea typeface="Public Sans"/>
              <a:cs typeface="Public Sans"/>
              <a:sym typeface="Public Sans"/>
            </a:endParaRPr>
          </a:p>
        </p:txBody>
      </p:sp>
    </p:spTree>
    <p:extLst>
      <p:ext uri="{BB962C8B-B14F-4D97-AF65-F5344CB8AC3E}">
        <p14:creationId xmlns:p14="http://schemas.microsoft.com/office/powerpoint/2010/main" val="31717758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82A1E-C13D-D5FE-F008-35AF50F92142}"/>
              </a:ext>
            </a:extLst>
          </p:cNvPr>
          <p:cNvSpPr>
            <a:spLocks noGrp="1"/>
          </p:cNvSpPr>
          <p:nvPr>
            <p:ph type="title" idx="4294967295"/>
          </p:nvPr>
        </p:nvSpPr>
        <p:spPr>
          <a:xfrm>
            <a:off x="485503" y="730885"/>
            <a:ext cx="10515600" cy="1325563"/>
          </a:xfrm>
          <a:prstGeom prst="rect">
            <a:avLst/>
          </a:prstGeom>
        </p:spPr>
        <p:txBody>
          <a:bodyPr/>
          <a:lstStyle/>
          <a:p>
            <a:pPr rtl="0" eaLnBrk="1" latinLnBrk="1" hangingPunct="1"/>
            <a:r>
              <a:rPr lang="nl-NL" sz="2800" b="1" kern="1200" noProof="1">
                <a:solidFill>
                  <a:srgbClr val="FFFFFF"/>
                </a:solidFill>
                <a:effectLst/>
                <a:latin typeface="Calibri" panose="020F0502020204030204" pitchFamily="34" charset="0"/>
                <a:ea typeface="Public Sans"/>
                <a:cs typeface="Public Sans"/>
              </a:rPr>
              <a:t>1. Inzicht in uw eigen energieverbruik - Inleiding</a:t>
            </a:r>
            <a:endParaRPr lang="nl-NL" noProof="1">
              <a:effectLst/>
            </a:endParaRPr>
          </a:p>
          <a:p>
            <a:endParaRPr lang="nl-NL" noProof="1"/>
          </a:p>
        </p:txBody>
      </p:sp>
      <p:sp>
        <p:nvSpPr>
          <p:cNvPr id="4" name="TextBox 3">
            <a:extLst>
              <a:ext uri="{FF2B5EF4-FFF2-40B4-BE49-F238E27FC236}">
                <a16:creationId xmlns:a16="http://schemas.microsoft.com/office/drawing/2014/main" id="{3ECF41D1-D927-3D59-52A9-A0E9BBB94037}"/>
              </a:ext>
            </a:extLst>
          </p:cNvPr>
          <p:cNvSpPr txBox="1"/>
          <p:nvPr/>
        </p:nvSpPr>
        <p:spPr>
          <a:xfrm>
            <a:off x="377482" y="3303740"/>
            <a:ext cx="11437034" cy="2308324"/>
          </a:xfrm>
          <a:prstGeom prst="rect">
            <a:avLst/>
          </a:prstGeom>
          <a:noFill/>
        </p:spPr>
        <p:txBody>
          <a:bodyPr wrap="square" rtlCol="0">
            <a:spAutoFit/>
          </a:bodyPr>
          <a:lstStyle/>
          <a:p>
            <a:pPr algn="ctr" latinLnBrk="0"/>
            <a:r>
              <a:rPr lang="en-GB" sz="4800" i="1" noProof="0" dirty="0">
                <a:solidFill>
                  <a:schemeClr val="accent5"/>
                </a:solidFill>
              </a:rPr>
              <a:t>Hoe kan inzicht in uw energieverbruik helpen om energie te besparen en uw elektriciteitsrekening te verlagen?</a:t>
            </a:r>
          </a:p>
          <a:p>
            <a:pPr algn="ctr" latinLnBrk="0"/>
            <a:endParaRPr lang="en-GB" sz="4800" i="1" noProof="0" dirty="0">
              <a:solidFill>
                <a:schemeClr val="accent5"/>
              </a:solidFill>
            </a:endParaRPr>
          </a:p>
        </p:txBody>
      </p:sp>
    </p:spTree>
    <p:extLst>
      <p:ext uri="{BB962C8B-B14F-4D97-AF65-F5344CB8AC3E}">
        <p14:creationId xmlns:p14="http://schemas.microsoft.com/office/powerpoint/2010/main" val="17453207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4EC3C3-1BE7-2437-BBE9-6BB97A57151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833E00E-A43A-8486-4825-3F0C2F8306DF}"/>
              </a:ext>
            </a:extLst>
          </p:cNvPr>
          <p:cNvSpPr>
            <a:spLocks noGrp="1"/>
          </p:cNvSpPr>
          <p:nvPr>
            <p:ph type="title" idx="4294967295"/>
          </p:nvPr>
        </p:nvSpPr>
        <p:spPr>
          <a:xfrm>
            <a:off x="838200" y="365125"/>
            <a:ext cx="10515600" cy="1325563"/>
          </a:xfrm>
          <a:prstGeom prst="rect">
            <a:avLst/>
          </a:prstGeom>
        </p:spPr>
        <p:txBody>
          <a:bodyPr/>
          <a:lstStyle/>
          <a:p>
            <a:r>
              <a:rPr lang="nl-NL" sz="2800" b="1" kern="1200" noProof="1">
                <a:solidFill>
                  <a:srgbClr val="FFFFFF"/>
                </a:solidFill>
                <a:effectLst/>
                <a:latin typeface="Calibri" panose="020F0502020204030204" pitchFamily="34" charset="0"/>
                <a:ea typeface="Public Sans"/>
                <a:cs typeface="Public Sans"/>
              </a:rPr>
              <a:t>1. </a:t>
            </a:r>
            <a:r>
              <a:rPr lang="nl-NL" sz="2800" b="1" noProof="1">
                <a:solidFill>
                  <a:srgbClr val="FFFFFF"/>
                </a:solidFill>
                <a:latin typeface="Calibri" panose="020F0502020204030204" pitchFamily="34" charset="0"/>
                <a:ea typeface="Public Sans"/>
                <a:cs typeface="Public Sans"/>
              </a:rPr>
              <a:t>Inzicht in</a:t>
            </a:r>
            <a:r>
              <a:rPr lang="nl-NL" sz="2800" b="1" kern="1200" noProof="1">
                <a:solidFill>
                  <a:srgbClr val="FFFFFF"/>
                </a:solidFill>
                <a:effectLst/>
                <a:latin typeface="Calibri" panose="020F0502020204030204" pitchFamily="34" charset="0"/>
                <a:ea typeface="Public Sans"/>
                <a:cs typeface="Public Sans"/>
              </a:rPr>
              <a:t> uw eigen energieverbruik</a:t>
            </a:r>
            <a:endParaRPr lang="nl-NL" noProof="1">
              <a:effectLst/>
            </a:endParaRPr>
          </a:p>
          <a:p>
            <a:endParaRPr lang="nl-NL" noProof="1"/>
          </a:p>
        </p:txBody>
      </p:sp>
      <p:sp>
        <p:nvSpPr>
          <p:cNvPr id="4" name="TextBox 3">
            <a:extLst>
              <a:ext uri="{FF2B5EF4-FFF2-40B4-BE49-F238E27FC236}">
                <a16:creationId xmlns:a16="http://schemas.microsoft.com/office/drawing/2014/main" id="{CB33C395-3CC3-4B54-6421-D833B99114A3}"/>
              </a:ext>
            </a:extLst>
          </p:cNvPr>
          <p:cNvSpPr txBox="1"/>
          <p:nvPr/>
        </p:nvSpPr>
        <p:spPr>
          <a:xfrm>
            <a:off x="3908121" y="2279663"/>
            <a:ext cx="7906396" cy="3477875"/>
          </a:xfrm>
          <a:prstGeom prst="rect">
            <a:avLst/>
          </a:prstGeom>
          <a:noFill/>
        </p:spPr>
        <p:txBody>
          <a:bodyPr wrap="square" rtlCol="0">
            <a:spAutoFit/>
          </a:bodyPr>
          <a:lstStyle/>
          <a:p>
            <a:pPr marL="457200" indent="-457200" latinLnBrk="0">
              <a:buChar char="•"/>
            </a:pPr>
            <a:r>
              <a:rPr lang="en-GB" sz="2000" noProof="0" dirty="0">
                <a:solidFill>
                  <a:srgbClr val="2B2C30"/>
                </a:solidFill>
                <a:cs typeface="Segoe UI"/>
              </a:rPr>
              <a:t>Met een slimme meter kunnen u en uw energieleverancier uw energieverbruikspatronen in realtime volgen en analyseren. </a:t>
            </a:r>
          </a:p>
          <a:p>
            <a:pPr marL="457200" indent="-457200" latinLnBrk="0">
              <a:buFontTx/>
              <a:buChar char="•"/>
            </a:pPr>
            <a:r>
              <a:rPr lang="en-GB" sz="2000" dirty="0">
                <a:solidFill>
                  <a:srgbClr val="2B2C30"/>
                </a:solidFill>
                <a:cs typeface="Segoe UI"/>
              </a:rPr>
              <a:t>Controleer of u een slimme meter of een digitale (analoge) meter hebt.</a:t>
            </a:r>
          </a:p>
          <a:p>
            <a:pPr marL="457200" indent="-457200" latinLnBrk="0">
              <a:buFontTx/>
              <a:buChar char="•"/>
            </a:pPr>
            <a:r>
              <a:rPr lang="en-GB" sz="2000" noProof="0" dirty="0">
                <a:solidFill>
                  <a:srgbClr val="2B2C30"/>
                </a:solidFill>
                <a:cs typeface="Segoe UI"/>
              </a:rPr>
              <a:t>Als u een slimme meter heeft, kunt u uw energieverbruik op verschillende momenten van de dag controleren. Zo kunt u vaststellen op welke momenten van de dag u meer energie verbruikt. </a:t>
            </a:r>
          </a:p>
          <a:p>
            <a:pPr marL="457200" indent="-457200" latinLnBrk="0">
              <a:buChar char="•"/>
            </a:pPr>
            <a:r>
              <a:rPr lang="en-GB" sz="2000" dirty="0">
                <a:solidFill>
                  <a:srgbClr val="2B2C30"/>
                </a:solidFill>
                <a:cs typeface="Segoe UI"/>
              </a:rPr>
              <a:t>Zijn er momenten op de dag waarop u meer energie verbruikt? Zoek naar trends en mogelijkheden om </a:t>
            </a:r>
            <a:r>
              <a:rPr lang="en-GB" sz="2000" noProof="0" dirty="0">
                <a:solidFill>
                  <a:srgbClr val="2B2C30"/>
                </a:solidFill>
                <a:cs typeface="Segoe UI"/>
              </a:rPr>
              <a:t>uw verbruik te verminderen. Door bijvoorbeeld </a:t>
            </a:r>
            <a:r>
              <a:rPr lang="en-GB" sz="2000" noProof="0" dirty="0">
                <a:solidFill>
                  <a:srgbClr val="2B2C30"/>
                </a:solidFill>
                <a:cs typeface="Segoe UI"/>
                <a:hlinkClick r:id="rId3"/>
              </a:rPr>
              <a:t>apparaten die u niet gebruikt uit te schakelen in plaats van ze op stand-by te laten staan</a:t>
            </a:r>
            <a:r>
              <a:rPr lang="en-GB" sz="2000" noProof="0" dirty="0">
                <a:solidFill>
                  <a:srgbClr val="2B2C30"/>
                </a:solidFill>
                <a:cs typeface="Segoe UI"/>
              </a:rPr>
              <a:t>, vermindert u uw energieverbruik. </a:t>
            </a:r>
          </a:p>
        </p:txBody>
      </p:sp>
      <p:pic>
        <p:nvPicPr>
          <p:cNvPr id="7" name="Picture 6">
            <a:extLst>
              <a:ext uri="{FF2B5EF4-FFF2-40B4-BE49-F238E27FC236}">
                <a16:creationId xmlns:a16="http://schemas.microsoft.com/office/drawing/2014/main" id="{2BA414CB-E4FB-3249-B22D-6AE5311A8B65}"/>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8435" y="2119407"/>
            <a:ext cx="2803801" cy="4555012"/>
          </a:xfrm>
          <a:prstGeom prst="rect">
            <a:avLst/>
          </a:prstGeom>
        </p:spPr>
      </p:pic>
    </p:spTree>
    <p:extLst>
      <p:ext uri="{BB962C8B-B14F-4D97-AF65-F5344CB8AC3E}">
        <p14:creationId xmlns:p14="http://schemas.microsoft.com/office/powerpoint/2010/main" val="2542077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57F9A5-B6BE-2DCD-6B42-42A3DD8C711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F6ACF01-3D52-65FA-226E-49F21BB2F04E}"/>
              </a:ext>
            </a:extLst>
          </p:cNvPr>
          <p:cNvSpPr>
            <a:spLocks noGrp="1"/>
          </p:cNvSpPr>
          <p:nvPr>
            <p:ph type="title" idx="4294967295"/>
          </p:nvPr>
        </p:nvSpPr>
        <p:spPr>
          <a:xfrm>
            <a:off x="446315" y="717823"/>
            <a:ext cx="10515600" cy="1325563"/>
          </a:xfrm>
          <a:prstGeom prst="rect">
            <a:avLst/>
          </a:prstGeom>
        </p:spPr>
        <p:txBody>
          <a:bodyPr/>
          <a:lstStyle/>
          <a:p>
            <a:pPr rtl="0" eaLnBrk="1" latinLnBrk="0" hangingPunct="1"/>
            <a:r>
              <a:rPr lang="nl-NL" sz="2800" b="1" kern="1200" noProof="1">
                <a:solidFill>
                  <a:srgbClr val="FFFFFF"/>
                </a:solidFill>
                <a:effectLst/>
                <a:latin typeface="Calibri" panose="020F0502020204030204" pitchFamily="34" charset="0"/>
                <a:ea typeface="Public Sans"/>
                <a:cs typeface="Public Sans"/>
              </a:rPr>
              <a:t>2. Kies een energiecontract - Inleiding</a:t>
            </a:r>
            <a:endParaRPr lang="nl-NL" noProof="1">
              <a:effectLst/>
            </a:endParaRPr>
          </a:p>
          <a:p>
            <a:endParaRPr lang="nl-NL" noProof="1"/>
          </a:p>
        </p:txBody>
      </p:sp>
      <p:sp>
        <p:nvSpPr>
          <p:cNvPr id="4" name="TextBox 3">
            <a:extLst>
              <a:ext uri="{FF2B5EF4-FFF2-40B4-BE49-F238E27FC236}">
                <a16:creationId xmlns:a16="http://schemas.microsoft.com/office/drawing/2014/main" id="{B190F597-7B51-9EB6-1253-74AAF241D190}"/>
              </a:ext>
            </a:extLst>
          </p:cNvPr>
          <p:cNvSpPr txBox="1"/>
          <p:nvPr/>
        </p:nvSpPr>
        <p:spPr>
          <a:xfrm>
            <a:off x="553231" y="2768252"/>
            <a:ext cx="11085535" cy="2308324"/>
          </a:xfrm>
          <a:prstGeom prst="rect">
            <a:avLst/>
          </a:prstGeom>
          <a:noFill/>
        </p:spPr>
        <p:txBody>
          <a:bodyPr wrap="square" rtlCol="0">
            <a:spAutoFit/>
          </a:bodyPr>
          <a:lstStyle/>
          <a:p>
            <a:pPr algn="ctr" latinLnBrk="0"/>
            <a:r>
              <a:rPr lang="en-GB" sz="4800" i="1" noProof="0" dirty="0">
                <a:solidFill>
                  <a:schemeClr val="accent2"/>
                </a:solidFill>
              </a:rPr>
              <a:t>Hoe kunt u geld besparen en uw energieverbruik optimaliseren door over te stappen naar een ander energiecontract?</a:t>
            </a:r>
          </a:p>
        </p:txBody>
      </p:sp>
    </p:spTree>
    <p:extLst>
      <p:ext uri="{BB962C8B-B14F-4D97-AF65-F5344CB8AC3E}">
        <p14:creationId xmlns:p14="http://schemas.microsoft.com/office/powerpoint/2010/main" val="10832588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F2A0FC-3697-BA58-3181-7ABAA11BC90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FEF1249-E2F2-0249-3260-7E3CB78ADDA8}"/>
              </a:ext>
            </a:extLst>
          </p:cNvPr>
          <p:cNvSpPr>
            <a:spLocks noGrp="1"/>
          </p:cNvSpPr>
          <p:nvPr>
            <p:ph type="title" idx="4294967295"/>
          </p:nvPr>
        </p:nvSpPr>
        <p:spPr>
          <a:xfrm>
            <a:off x="583376" y="764667"/>
            <a:ext cx="10515600" cy="1325563"/>
          </a:xfrm>
          <a:prstGeom prst="rect">
            <a:avLst/>
          </a:prstGeom>
        </p:spPr>
        <p:txBody>
          <a:bodyPr/>
          <a:lstStyle/>
          <a:p>
            <a:pPr rtl="0" eaLnBrk="1" latinLnBrk="0" hangingPunct="1"/>
            <a:r>
              <a:rPr lang="nl-NL" sz="2800" b="1" kern="1200" noProof="1">
                <a:solidFill>
                  <a:srgbClr val="FFFFFF"/>
                </a:solidFill>
                <a:effectLst/>
                <a:latin typeface="Calibri" panose="020F0502020204030204" pitchFamily="34" charset="0"/>
                <a:ea typeface="Public Sans"/>
                <a:cs typeface="Public Sans"/>
              </a:rPr>
              <a:t>2. Kies een energiecontract </a:t>
            </a:r>
            <a:endParaRPr lang="nl-NL" noProof="1">
              <a:effectLst/>
            </a:endParaRPr>
          </a:p>
          <a:p>
            <a:endParaRPr lang="nl-NL" noProof="1"/>
          </a:p>
        </p:txBody>
      </p:sp>
      <p:sp>
        <p:nvSpPr>
          <p:cNvPr id="4" name="TextBox 3">
            <a:extLst>
              <a:ext uri="{FF2B5EF4-FFF2-40B4-BE49-F238E27FC236}">
                <a16:creationId xmlns:a16="http://schemas.microsoft.com/office/drawing/2014/main" id="{12E9D6D4-ADBC-D7EB-E231-9A2E3FFD7EF4}"/>
              </a:ext>
            </a:extLst>
          </p:cNvPr>
          <p:cNvSpPr txBox="1"/>
          <p:nvPr/>
        </p:nvSpPr>
        <p:spPr>
          <a:xfrm>
            <a:off x="4402325" y="2138284"/>
            <a:ext cx="7405886" cy="3416320"/>
          </a:xfrm>
          <a:prstGeom prst="rect">
            <a:avLst/>
          </a:prstGeom>
          <a:noFill/>
        </p:spPr>
        <p:txBody>
          <a:bodyPr wrap="square" rtlCol="0">
            <a:spAutoFit/>
          </a:bodyPr>
          <a:lstStyle/>
          <a:p>
            <a:pPr marL="457200" indent="-457200" latinLnBrk="0">
              <a:buChar char="•"/>
            </a:pPr>
            <a:r>
              <a:rPr lang="en-US" sz="2400" dirty="0">
                <a:solidFill>
                  <a:srgbClr val="2B2C30"/>
                </a:solidFill>
              </a:rPr>
              <a:t>Onderzoek en vergelijk verschillende energiecontracten die flexibiliteitsopties en dynamische prijzen bieden. Dynamische prijzen betekenen dat de prijs van uw energie fluctueert afhankelijk van de totale vraag. </a:t>
            </a:r>
          </a:p>
          <a:p>
            <a:pPr marL="457200" indent="-457200" latinLnBrk="0">
              <a:buChar char="•"/>
            </a:pPr>
            <a:r>
              <a:rPr lang="en-US" sz="2400" dirty="0">
                <a:solidFill>
                  <a:srgbClr val="2B2C30"/>
                </a:solidFill>
              </a:rPr>
              <a:t>Overweeg plannen waarmee u kunt profiteren van lagere tarieven tijdens daluren of die incentives bieden voor het verminderen van het verbruik tijdens piekuren. </a:t>
            </a:r>
            <a:endParaRPr lang="en-US" sz="2400" dirty="0"/>
          </a:p>
          <a:p>
            <a:pPr marL="457200" indent="-457200" latinLnBrk="0">
              <a:buChar char="•"/>
            </a:pPr>
            <a:r>
              <a:rPr lang="en-US" sz="2400" dirty="0">
                <a:solidFill>
                  <a:srgbClr val="2B2C30"/>
                </a:solidFill>
              </a:rPr>
              <a:t>Sommige contracttypes bieden mogelijk opties voor hernieuwbare energie of beloningen voor energiebesparend gedrag.</a:t>
            </a:r>
            <a:endParaRPr lang="en-US" sz="2400" dirty="0"/>
          </a:p>
        </p:txBody>
      </p:sp>
      <p:pic>
        <p:nvPicPr>
          <p:cNvPr id="5" name="Picture 4">
            <a:extLst>
              <a:ext uri="{FF2B5EF4-FFF2-40B4-BE49-F238E27FC236}">
                <a16:creationId xmlns:a16="http://schemas.microsoft.com/office/drawing/2014/main" id="{013F9013-B925-266E-9CF5-488DE2991845}"/>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3376" y="2090230"/>
            <a:ext cx="3249588" cy="4559734"/>
          </a:xfrm>
          <a:prstGeom prst="rect">
            <a:avLst/>
          </a:prstGeom>
        </p:spPr>
      </p:pic>
    </p:spTree>
    <p:extLst>
      <p:ext uri="{BB962C8B-B14F-4D97-AF65-F5344CB8AC3E}">
        <p14:creationId xmlns:p14="http://schemas.microsoft.com/office/powerpoint/2010/main" val="3310764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8B3927-D115-407C-E584-86BC989C72B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0F4DB7F-AD8A-51A4-5BD2-1A8B57D972B4}"/>
              </a:ext>
            </a:extLst>
          </p:cNvPr>
          <p:cNvSpPr>
            <a:spLocks noGrp="1"/>
          </p:cNvSpPr>
          <p:nvPr>
            <p:ph type="title" idx="4294967295"/>
          </p:nvPr>
        </p:nvSpPr>
        <p:spPr>
          <a:xfrm>
            <a:off x="550818" y="809263"/>
            <a:ext cx="10515600" cy="1325563"/>
          </a:xfrm>
          <a:prstGeom prst="rect">
            <a:avLst/>
          </a:prstGeom>
        </p:spPr>
        <p:txBody>
          <a:bodyPr/>
          <a:lstStyle/>
          <a:p>
            <a:pPr rtl="0" eaLnBrk="1" latinLnBrk="0" hangingPunct="1"/>
            <a:r>
              <a:rPr lang="nl-NL" sz="2800" b="1" kern="1200" noProof="1">
                <a:solidFill>
                  <a:srgbClr val="FFFFFF"/>
                </a:solidFill>
                <a:effectLst/>
                <a:latin typeface="Calibri" panose="020F0502020204030204" pitchFamily="34" charset="0"/>
                <a:ea typeface="Public Sans"/>
                <a:cs typeface="Public Sans"/>
              </a:rPr>
              <a:t>3. Verhoog de efficiëntie: investeren in witgoed - Inleiding</a:t>
            </a:r>
            <a:endParaRPr lang="nl-NL" noProof="1">
              <a:effectLst/>
            </a:endParaRPr>
          </a:p>
          <a:p>
            <a:endParaRPr lang="nl-NL" noProof="1"/>
          </a:p>
        </p:txBody>
      </p:sp>
      <p:sp>
        <p:nvSpPr>
          <p:cNvPr id="4" name="TextBox 3">
            <a:extLst>
              <a:ext uri="{FF2B5EF4-FFF2-40B4-BE49-F238E27FC236}">
                <a16:creationId xmlns:a16="http://schemas.microsoft.com/office/drawing/2014/main" id="{3578E889-170D-661A-C4C9-37B6BB6336A3}"/>
              </a:ext>
            </a:extLst>
          </p:cNvPr>
          <p:cNvSpPr txBox="1"/>
          <p:nvPr/>
        </p:nvSpPr>
        <p:spPr>
          <a:xfrm>
            <a:off x="885169" y="3429000"/>
            <a:ext cx="10421655" cy="2123658"/>
          </a:xfrm>
          <a:prstGeom prst="rect">
            <a:avLst/>
          </a:prstGeom>
          <a:noFill/>
        </p:spPr>
        <p:txBody>
          <a:bodyPr wrap="square" rtlCol="0">
            <a:spAutoFit/>
          </a:bodyPr>
          <a:lstStyle/>
          <a:p>
            <a:pPr algn="ctr" latinLnBrk="0"/>
            <a:r>
              <a:rPr lang="en-US" sz="4400" i="1" dirty="0">
                <a:solidFill>
                  <a:schemeClr val="accent5"/>
                </a:solidFill>
              </a:rPr>
              <a:t>Hoe kan investeren in witgoed leiden tot langdurige besparingen op uw energierekening?</a:t>
            </a:r>
          </a:p>
          <a:p>
            <a:pPr algn="ctr" latinLnBrk="0"/>
            <a:endParaRPr lang="en-US" sz="4400" i="1" dirty="0">
              <a:solidFill>
                <a:schemeClr val="accent5"/>
              </a:solidFill>
            </a:endParaRPr>
          </a:p>
        </p:txBody>
      </p:sp>
    </p:spTree>
    <p:extLst>
      <p:ext uri="{BB962C8B-B14F-4D97-AF65-F5344CB8AC3E}">
        <p14:creationId xmlns:p14="http://schemas.microsoft.com/office/powerpoint/2010/main" val="2651338207"/>
      </p:ext>
    </p:extLst>
  </p:cSld>
  <p:clrMapOvr>
    <a:masterClrMapping/>
  </p:clrMapOvr>
</p:sld>
</file>

<file path=ppt/theme/theme1.xml><?xml version="1.0" encoding="utf-8"?>
<a:theme xmlns:a="http://schemas.openxmlformats.org/drawingml/2006/main" name="Every1 slide master">
  <a:themeElements>
    <a:clrScheme name="0E3AF0">
      <a:dk1>
        <a:srgbClr val="231F20"/>
      </a:dk1>
      <a:lt1>
        <a:srgbClr val="FFFFFF"/>
      </a:lt1>
      <a:dk2>
        <a:srgbClr val="0E3AF0"/>
      </a:dk2>
      <a:lt2>
        <a:srgbClr val="D3D3D3"/>
      </a:lt2>
      <a:accent1>
        <a:srgbClr val="BDF03A"/>
      </a:accent1>
      <a:accent2>
        <a:srgbClr val="0E3AF0"/>
      </a:accent2>
      <a:accent3>
        <a:srgbClr val="A5A5A5"/>
      </a:accent3>
      <a:accent4>
        <a:srgbClr val="808080"/>
      </a:accent4>
      <a:accent5>
        <a:srgbClr val="0E3AF0"/>
      </a:accent5>
      <a:accent6>
        <a:srgbClr val="70AD47"/>
      </a:accent6>
      <a:hlink>
        <a:srgbClr val="0563C1"/>
      </a:hlink>
      <a:folHlink>
        <a:srgbClr val="954F72"/>
      </a:folHlink>
    </a:clrScheme>
    <a:fontScheme name="Office 2007 - 201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12838" cap="flat">
          <a:noFill/>
          <a:prstDash val="solid"/>
          <a:miter/>
        </a:ln>
        <a:effectLst/>
      </a:spPr>
      <a:bodyPr rtlCol="0" anchor="ctr"/>
      <a:lstStyle>
        <a:defPPr algn="ctr">
          <a:defRPr sz="2800" dirty="0" smtClean="0">
            <a:solidFill>
              <a:srgbClr val="1A1941"/>
            </a:solidFill>
            <a:latin typeface="+mj-lt"/>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59c2b11d-9272-4eed-95ac-95725493c81f" xsi:nil="true"/>
    <lcf76f155ced4ddcb4097134ff3c332f xmlns="c67c0ac7-78b5-4864-aca3-db9996adcf66">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FC0EDCDBA201B409A2395B9861151A1" ma:contentTypeVersion="15" ma:contentTypeDescription="Een nieuw document maken." ma:contentTypeScope="" ma:versionID="50c7f522389424b49c6918a8f642ccca">
  <xsd:schema xmlns:xsd="http://www.w3.org/2001/XMLSchema" xmlns:xs="http://www.w3.org/2001/XMLSchema" xmlns:p="http://schemas.microsoft.com/office/2006/metadata/properties" xmlns:ns2="c67c0ac7-78b5-4864-aca3-db9996adcf66" xmlns:ns3="59c2b11d-9272-4eed-95ac-95725493c81f" targetNamespace="http://schemas.microsoft.com/office/2006/metadata/properties" ma:root="true" ma:fieldsID="bb5fd8cc14943147fc1cd49a2979817f" ns2:_="" ns3:_="">
    <xsd:import namespace="c67c0ac7-78b5-4864-aca3-db9996adcf66"/>
    <xsd:import namespace="59c2b11d-9272-4eed-95ac-95725493c81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Location"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7c0ac7-78b5-4864-aca3-db9996adcf6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Afbeeldingtags" ma:readOnly="false" ma:fieldId="{5cf76f15-5ced-4ddc-b409-7134ff3c332f}" ma:taxonomyMulti="true" ma:sspId="59249fec-8619-4602-8705-1823ced1ad95" ma:termSetId="09814cd3-568e-fe90-9814-8d621ff8fb84" ma:anchorId="fba54fb3-c3e1-fe81-a776-ca4b69148c4d" ma:open="true" ma:isKeyword="false">
      <xsd:complexType>
        <xsd:sequence>
          <xsd:element ref="pc:Terms" minOccurs="0" maxOccurs="1"/>
        </xsd:sequence>
      </xsd:complexType>
    </xsd:element>
    <xsd:element name="MediaServiceLocation" ma:index="15" nillable="true" ma:displayName="Location" ma:indexed="true"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9c2b11d-9272-4eed-95ac-95725493c81f"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208e361e-f706-48d1-9f52-00535f2db59c}" ma:internalName="TaxCatchAll" ma:showField="CatchAllData" ma:web="59c2b11d-9272-4eed-95ac-95725493c81f">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3CA0DD0-504F-4EB9-B60E-59D0E157F7B9}">
  <ds:schemaRefs>
    <ds:schemaRef ds:uri="577805d4-8e47-4788-b8ec-5b1290b6ebfb"/>
    <ds:schemaRef ds:uri="59c2b11d-9272-4eed-95ac-95725493c81f"/>
    <ds:schemaRef ds:uri="75a85b04-3e87-4e6d-8e61-343b36998706"/>
    <ds:schemaRef ds:uri="c67c0ac7-78b5-4864-aca3-db9996adcf6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f45ef3b6-e1f8-4ba6-89ba-26b48c006428"/>
    <ds:schemaRef ds:uri="7b26517a-e12b-4b49-bcfd-51642f3fdde0"/>
  </ds:schemaRefs>
</ds:datastoreItem>
</file>

<file path=customXml/itemProps2.xml><?xml version="1.0" encoding="utf-8"?>
<ds:datastoreItem xmlns:ds="http://schemas.openxmlformats.org/officeDocument/2006/customXml" ds:itemID="{D770E3C4-A249-4995-96A4-80B8F1EF7BB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67c0ac7-78b5-4864-aca3-db9996adcf66"/>
    <ds:schemaRef ds:uri="59c2b11d-9272-4eed-95ac-95725493c81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E3774D8-BCA8-4A02-93E0-3307429344A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373</TotalTime>
  <Words>3309</Words>
  <Application>Microsoft Macintosh PowerPoint</Application>
  <PresentationFormat>Widescreen</PresentationFormat>
  <Paragraphs>264</Paragraphs>
  <Slides>28</Slides>
  <Notes>28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맑은 고딕</vt:lpstr>
      <vt:lpstr>Arial</vt:lpstr>
      <vt:lpstr>Calibri</vt:lpstr>
      <vt:lpstr>Public Sans</vt:lpstr>
      <vt:lpstr>Segoe UI</vt:lpstr>
      <vt:lpstr>Every1 slide master</vt:lpstr>
      <vt:lpstr>Doe mee aan de digitale energietransitie: 10 eenvoudige stappen die u vandaag nog kunt nemen!</vt:lpstr>
      <vt:lpstr>Inleiding </vt:lpstr>
      <vt:lpstr>Deze presentatie </vt:lpstr>
      <vt:lpstr>10 eenvoudige stappen die u vandaag nog kunt nemen  </vt:lpstr>
      <vt:lpstr>1. Inzicht in uw eigen energieverbruik - Inleiding </vt:lpstr>
      <vt:lpstr>1. Inzicht in uw eigen energieverbruik </vt:lpstr>
      <vt:lpstr>2. Kies een energiecontract - Inleiding </vt:lpstr>
      <vt:lpstr>2. Kies een energiecontract  </vt:lpstr>
      <vt:lpstr>3. Verhoog de efficiëntie: investeren in witgoed - Inleiding </vt:lpstr>
      <vt:lpstr>3. Verhoog de efficiëntie: investeer in witgoed </vt:lpstr>
      <vt:lpstr>4. Ontdooi uw vriezer regelmatig - Inleiding </vt:lpstr>
      <vt:lpstr>4. Ontdooi uw vriezer regelmatig </vt:lpstr>
      <vt:lpstr>5. Haal de stekker van niet-gebruikte elektronische apparaten uit het stopcontact - Inleiding </vt:lpstr>
      <vt:lpstr>5. Haal de stekker van niet-gebruikte elektronische apparaten uit het stopcontact  </vt:lpstr>
      <vt:lpstr>6. Een smart home implementeren - Inleiding </vt:lpstr>
      <vt:lpstr>6. Implementeer een smart home </vt:lpstr>
      <vt:lpstr>7. Gebruik slimme thermostaten - Inleiding </vt:lpstr>
      <vt:lpstr>7. Gebruik slimme thermostaten </vt:lpstr>
      <vt:lpstr>8. Gebruik stekkerdozen - Inleiding </vt:lpstr>
      <vt:lpstr>8. Gebruik stekkerdozen  </vt:lpstr>
      <vt:lpstr>9. Samenwerken: de rol van energiegemeenschappen - Inleiding </vt:lpstr>
      <vt:lpstr>9. Samenwerken: de rol van energiegemeenschappen  </vt:lpstr>
      <vt:lpstr>10. Ontdek waar u ondersteuning kunt krijgen - Inleiding </vt:lpstr>
      <vt:lpstr>10. Zoek uit waar u ondersteuning kunt krijgen  </vt:lpstr>
      <vt:lpstr>Volgende stappen </vt:lpstr>
      <vt:lpstr>Dankwoord 1 </vt:lpstr>
      <vt:lpstr>Dankwoord 2 </vt:lpstr>
      <vt:lpstr>Bedankt! </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Beck.Pitt</cp:lastModifiedBy>
  <cp:revision>49</cp:revision>
  <cp:lastPrinted>2025-03-21T11:31:47Z</cp:lastPrinted>
  <dcterms:created xsi:type="dcterms:W3CDTF">2019-04-06T05:20:47Z</dcterms:created>
  <dcterms:modified xsi:type="dcterms:W3CDTF">2026-03-15T14:30:38Z</dcterms:modified>
  <cp:category/>
</cp:coreProperties>
</file>