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6"/>
  </p:notesMasterIdLst>
  <p:sldIdLst>
    <p:sldId id="304" r:id="rId3"/>
    <p:sldId id="257" r:id="rId4"/>
    <p:sldId id="285" r:id="rId5"/>
    <p:sldId id="300" r:id="rId6"/>
    <p:sldId id="286" r:id="rId7"/>
    <p:sldId id="287" r:id="rId8"/>
    <p:sldId id="290" r:id="rId9"/>
    <p:sldId id="288" r:id="rId10"/>
    <p:sldId id="289" r:id="rId11"/>
    <p:sldId id="291" r:id="rId12"/>
    <p:sldId id="301" r:id="rId13"/>
    <p:sldId id="298" r:id="rId14"/>
    <p:sldId id="299"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ercommons.org/authoring/3930-an-oer-mashup-astronomy-redesign/vie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73" name="Google Shape;37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402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25" name="Google Shape;42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3240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13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40" name="Google Shape;44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18515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064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68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837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30" name="Google Shape;33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52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u="sng">
                <a:solidFill>
                  <a:schemeClr val="hlink"/>
                </a:solidFill>
                <a:hlinkClick r:id="rId3"/>
              </a:rPr>
              <a:t>https://www.oercommons.org/authoring/3930-an-oer-mashup-astronomy-redesign/view#</a:t>
            </a:r>
            <a:r>
              <a:rPr lang="en-US" sz="1200"/>
              <a:t>   </a:t>
            </a:r>
            <a:endParaRPr/>
          </a:p>
          <a:p>
            <a:pPr marL="457200" marR="0" lvl="0" indent="-228600" algn="l" rtl="0">
              <a:lnSpc>
                <a:spcPct val="100000"/>
              </a:lnSpc>
              <a:spcBef>
                <a:spcPts val="0"/>
              </a:spcBef>
              <a:spcAft>
                <a:spcPts val="0"/>
              </a:spcAft>
              <a:buSzPts val="1400"/>
              <a:buNone/>
            </a:pPr>
            <a:endParaRPr/>
          </a:p>
        </p:txBody>
      </p:sp>
      <p:sp>
        <p:nvSpPr>
          <p:cNvPr id="339" name="Google Shape;33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65062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dirty="0"/>
          </a:p>
        </p:txBody>
      </p:sp>
      <p:sp>
        <p:nvSpPr>
          <p:cNvPr id="366" name="Google Shape;36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771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349" name="Google Shape;34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659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https://</a:t>
            </a:r>
            <a:r>
              <a:rPr lang="en-US" dirty="0" err="1"/>
              <a:t>creativecommons.org</a:t>
            </a:r>
            <a:r>
              <a:rPr lang="en-US" dirty="0"/>
              <a:t>/</a:t>
            </a:r>
            <a:r>
              <a:rPr lang="en-US" dirty="0" err="1"/>
              <a:t>faq</a:t>
            </a:r>
            <a:r>
              <a:rPr lang="en-US" dirty="0"/>
              <a:t>/#what-is-creative-commons-and-what-do-you-do </a:t>
            </a:r>
            <a:endParaRPr dirty="0"/>
          </a:p>
          <a:p>
            <a:pPr marL="457200" marR="0" lvl="0" indent="-228600" algn="l" rtl="0">
              <a:lnSpc>
                <a:spcPct val="100000"/>
              </a:lnSpc>
              <a:spcBef>
                <a:spcPts val="0"/>
              </a:spcBef>
              <a:spcAft>
                <a:spcPts val="0"/>
              </a:spcAft>
              <a:buSzPts val="1400"/>
              <a:buNone/>
            </a:pPr>
            <a:endParaRPr dirty="0"/>
          </a:p>
        </p:txBody>
      </p:sp>
      <p:sp>
        <p:nvSpPr>
          <p:cNvPr id="358" name="Google Shape;35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742298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5"/>
        <p:cNvGrpSpPr/>
        <p:nvPr/>
      </p:nvGrpSpPr>
      <p:grpSpPr>
        <a:xfrm>
          <a:off x="0" y="0"/>
          <a:ext cx="0" cy="0"/>
          <a:chOff x="0" y="0"/>
          <a:chExt cx="0" cy="0"/>
        </a:xfrm>
      </p:grpSpPr>
      <p:sp>
        <p:nvSpPr>
          <p:cNvPr id="26" name="Google Shape;26;p5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2307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
        <p:cNvGrpSpPr/>
        <p:nvPr/>
      </p:nvGrpSpPr>
      <p:grpSpPr>
        <a:xfrm>
          <a:off x="0" y="0"/>
          <a:ext cx="0" cy="0"/>
          <a:chOff x="0" y="0"/>
          <a:chExt cx="0" cy="0"/>
        </a:xfrm>
      </p:grpSpPr>
      <p:sp>
        <p:nvSpPr>
          <p:cNvPr id="28" name="Google Shape;28;p5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6306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
        <p:cNvGrpSpPr/>
        <p:nvPr/>
      </p:nvGrpSpPr>
      <p:grpSpPr>
        <a:xfrm>
          <a:off x="0" y="0"/>
          <a:ext cx="0" cy="0"/>
          <a:chOff x="0" y="0"/>
          <a:chExt cx="0" cy="0"/>
        </a:xfrm>
      </p:grpSpPr>
      <p:sp>
        <p:nvSpPr>
          <p:cNvPr id="24" name="Google Shape;24;p4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0500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46"/>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706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4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7" name="Google Shape;17;p4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4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576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4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1" name="Google Shape;21;p48"/>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2" name="Google Shape;22;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4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flickr.com/photos/henrybloomfield/12680815144/"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ouisiana.libguides.com/oer/adapt-remix" TargetMode="External"/><Relationship Id="rId3" Type="http://schemas.openxmlformats.org/officeDocument/2006/relationships/hyperlink" Target="https://en.wikibooks.org/wiki/Open_Education_Handbook/Editor_tools_for_building_and_remixing_OERs" TargetMode="External"/><Relationship Id="rId7" Type="http://schemas.openxmlformats.org/officeDocument/2006/relationships/hyperlink" Target="https://opentextbc.ca/opentextbook/chapter/technical-platforms-format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libguides.broward.edu/OER/OERRemixTools" TargetMode="External"/><Relationship Id="rId11" Type="http://schemas.openxmlformats.org/officeDocument/2006/relationships/hyperlink" Target="https://www.gcu.ac.uk/library/servicesforstaff/copyright/reusingcontent/#Tab107844" TargetMode="External"/><Relationship Id="rId5" Type="http://schemas.openxmlformats.org/officeDocument/2006/relationships/hyperlink" Target="http://www.open.edu/openlearncreate/mod/oucontent/view.php?id=82520&amp;printable=1" TargetMode="External"/><Relationship Id="rId10" Type="http://schemas.openxmlformats.org/officeDocument/2006/relationships/hyperlink" Target="https://www.audacityteam.org/" TargetMode="External"/><Relationship Id="rId4" Type="http://schemas.openxmlformats.org/officeDocument/2006/relationships/hyperlink" Target="http://www.open.edu/openlearncreate/mod/oucontent/view.php?id=82520" TargetMode="External"/><Relationship Id="rId9" Type="http://schemas.openxmlformats.org/officeDocument/2006/relationships/hyperlink" Target="https://oedb.org/ilibrarian/80-oer-tool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time_continue=13&amp;v=Hkz4q2yuQU8" TargetMode="External"/><Relationship Id="rId3" Type="http://schemas.openxmlformats.org/officeDocument/2006/relationships/hyperlink" Target="https://opentextbc.ca/accessibilitytoolkit/" TargetMode="External"/><Relationship Id="rId7" Type="http://schemas.openxmlformats.org/officeDocument/2006/relationships/hyperlink" Target="https://creativecommons.org/about/program-areas/arts-culture/arts-culture-resources/legalmusicforremixing/" TargetMode="External"/><Relationship Id="rId12" Type="http://schemas.openxmlformats.org/officeDocument/2006/relationships/hyperlink" Target="https://openoregon.org/attribution-statements-for-remixed-oer-conten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opencontent.org/game/" TargetMode="External"/><Relationship Id="rId11" Type="http://schemas.openxmlformats.org/officeDocument/2006/relationships/hyperlink" Target="http://blog.coerll.utexas.edu/using-oer-to-rethink-teaching/" TargetMode="External"/><Relationship Id="rId5" Type="http://schemas.openxmlformats.org/officeDocument/2006/relationships/hyperlink" Target="https://creativecommons.org/share-your-work/" TargetMode="External"/><Relationship Id="rId10" Type="http://schemas.openxmlformats.org/officeDocument/2006/relationships/hyperlink" Target="https://www.cccoer.org/attributing-oer/" TargetMode="External"/><Relationship Id="rId4" Type="http://schemas.openxmlformats.org/officeDocument/2006/relationships/hyperlink" Target="http://www.open.edu/openlearncreate/course/view.php?id=3594" TargetMode="External"/><Relationship Id="rId9" Type="http://schemas.openxmlformats.org/officeDocument/2006/relationships/hyperlink" Target="https://open.lib.umn.edu/affordablecontent/chapter/valuing-open-textbooks-derivatives-adaptation-and-remix/"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creativecommons.org/licenses/by/4.0/" TargetMode="External"/><Relationship Id="rId7" Type="http://schemas.openxmlformats.org/officeDocument/2006/relationships/hyperlink" Target="https://www.flickr.com/photos/kalexanders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lickr.com/photos/kalexanderson/7176605114/in/faves-40959105@N00/"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www.flickr.com/photos/mikecogh/5135821856/in/faves-40959105@N00/"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slideshare.net/BeckPitt/cc-cert-unit-4-using-cc-licenses-and-cc-licensed-works" TargetMode="External"/><Relationship Id="rId5" Type="http://schemas.openxmlformats.org/officeDocument/2006/relationships/hyperlink" Target="https://creativecommons.org/licenses/by/3.0/" TargetMode="External"/><Relationship Id="rId4" Type="http://schemas.openxmlformats.org/officeDocument/2006/relationships/hyperlink" Target="https://www.oercommons.org/authoring/3930-an-oer-mashup-astronomy-redesign/vie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econsortium.org/2013/10/examples-of-oer-in-health-remixes-from-the-african-health-oer-network/"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open.lib.umn.edu/affordablecontent/chapter/valuing-open-textbooks-derivatives-adaptation-and-remix/" TargetMode="External"/><Relationship Id="rId4" Type="http://schemas.openxmlformats.org/officeDocument/2006/relationships/hyperlink" Target="https://opencontent.org/blog/archives/262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lideshare.net/BeckPitt/cc-cert-unit-4-using-cc-licenses-and-cc-licensed-work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open.edu/openlearncreate/mod/oucontent/view.php?id=82520&amp;section=2"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reativecommons.org/licenses/by/4.0/" TargetMode="External"/><Relationship Id="rId5" Type="http://schemas.openxmlformats.org/officeDocument/2006/relationships/hyperlink" Target="http://creativecommons.org/" TargetMode="External"/><Relationship Id="rId4" Type="http://schemas.openxmlformats.org/officeDocument/2006/relationships/hyperlink" Target="https://creativecommons.org/faq/#Can_I_combine_material_under_different_Creative_Commons_licenses_in_my_work.3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May 2020</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Adapting OER: </a:t>
            </a:r>
            <a:br>
              <a:rPr lang="en-US" sz="4000" dirty="0">
                <a:solidFill>
                  <a:schemeClr val="bg1"/>
                </a:solidFill>
              </a:rPr>
            </a:br>
            <a:r>
              <a:rPr lang="en-US" sz="4000" dirty="0">
                <a:solidFill>
                  <a:schemeClr val="bg1"/>
                </a:solidFill>
              </a:rPr>
              <a:t>Part 3 </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body" idx="1"/>
          </p:nvPr>
        </p:nvSpPr>
        <p:spPr>
          <a:xfrm>
            <a:off x="1011891" y="1480157"/>
            <a:ext cx="7886700" cy="3263504"/>
          </a:xfrm>
          <a:prstGeom prst="rect">
            <a:avLst/>
          </a:prstGeom>
          <a:noFill/>
          <a:ln>
            <a:noFill/>
          </a:ln>
        </p:spPr>
        <p:txBody>
          <a:bodyPr spcFirstLastPara="1" wrap="square" lIns="68569" tIns="34275" rIns="68569" bIns="34275" anchor="t" anchorCtr="0">
            <a:noAutofit/>
          </a:bodyPr>
          <a:lstStyle/>
          <a:p>
            <a:pPr marL="0" indent="0"/>
            <a:r>
              <a:rPr lang="en-US" sz="2475"/>
              <a:t>“If you wish to use the work in a manner that is </a:t>
            </a:r>
            <a:r>
              <a:rPr lang="en-US" sz="2475">
                <a:solidFill>
                  <a:srgbClr val="FF0000"/>
                </a:solidFill>
              </a:rPr>
              <a:t>not permitted by the license</a:t>
            </a:r>
            <a:r>
              <a:rPr lang="en-US" sz="2475"/>
              <a:t>, you should contact the rights holder (often the creator) to get permission first, or look for an alternative work that is licensed in a way that permits your anticipated use.” </a:t>
            </a:r>
            <a:endParaRPr/>
          </a:p>
          <a:p>
            <a:pPr marL="0" indent="0"/>
            <a:endParaRPr sz="2475"/>
          </a:p>
          <a:p>
            <a:pPr marL="0" indent="0"/>
            <a:endParaRPr sz="900"/>
          </a:p>
          <a:p>
            <a:pPr marL="0" indent="0"/>
            <a:r>
              <a:rPr lang="en-US" sz="900"/>
              <a:t>(What should I think about before using material offered under a Creative Commons license? Creative Commons: </a:t>
            </a:r>
            <a:r>
              <a:rPr lang="en-US" sz="900" u="sng">
                <a:solidFill>
                  <a:schemeClr val="hlink"/>
                </a:solidFill>
                <a:hlinkClick r:id="rId3"/>
              </a:rPr>
              <a:t>https://creativecommons.org/faq/#what-is-creative-commons-and-what-do-you-do</a:t>
            </a:r>
            <a:r>
              <a:rPr lang="en-US" sz="900"/>
              <a:t> (my highlights in red)</a:t>
            </a:r>
            <a:endParaRPr/>
          </a:p>
        </p:txBody>
      </p:sp>
      <p:sp>
        <p:nvSpPr>
          <p:cNvPr id="376" name="Google Shape;376;p36"/>
          <p:cNvSpPr txBox="1"/>
          <p:nvPr/>
        </p:nvSpPr>
        <p:spPr>
          <a:xfrm>
            <a:off x="377729" y="323498"/>
            <a:ext cx="4923452" cy="704009"/>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rPr>
              <a:t>What can I remix?</a:t>
            </a:r>
            <a:endParaRPr sz="1013" dirty="0"/>
          </a:p>
        </p:txBody>
      </p:sp>
    </p:spTree>
    <p:extLst>
      <p:ext uri="{BB962C8B-B14F-4D97-AF65-F5344CB8AC3E}">
        <p14:creationId xmlns:p14="http://schemas.microsoft.com/office/powerpoint/2010/main" val="67065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txBox="1"/>
          <p:nvPr/>
        </p:nvSpPr>
        <p:spPr>
          <a:xfrm>
            <a:off x="96543" y="1740753"/>
            <a:ext cx="4385290" cy="1592713"/>
          </a:xfrm>
          <a:prstGeom prst="rect">
            <a:avLst/>
          </a:prstGeom>
          <a:noFill/>
          <a:ln>
            <a:noFill/>
          </a:ln>
        </p:spPr>
        <p:txBody>
          <a:bodyPr spcFirstLastPara="1" wrap="square" lIns="68569" tIns="34275" rIns="68569" bIns="34275" anchor="t" anchorCtr="0">
            <a:spAutoFit/>
          </a:bodyPr>
          <a:lstStyle/>
          <a:p>
            <a:r>
              <a:rPr lang="en-US" sz="4950" b="1" dirty="0">
                <a:solidFill>
                  <a:srgbClr val="000000"/>
                </a:solidFill>
                <a:latin typeface="Arial"/>
                <a:ea typeface="Arial"/>
                <a:cs typeface="Arial"/>
                <a:sym typeface="Arial"/>
              </a:rPr>
              <a:t>Any Questions? </a:t>
            </a:r>
            <a:endParaRPr sz="1013" dirty="0"/>
          </a:p>
        </p:txBody>
      </p:sp>
      <p:pic>
        <p:nvPicPr>
          <p:cNvPr id="428" name="Google Shape;428;p42"/>
          <p:cNvPicPr preferRelativeResize="0"/>
          <p:nvPr/>
        </p:nvPicPr>
        <p:blipFill rotWithShape="1">
          <a:blip r:embed="rId3">
            <a:alphaModFix/>
          </a:blip>
          <a:srcRect/>
          <a:stretch/>
        </p:blipFill>
        <p:spPr>
          <a:xfrm>
            <a:off x="3657600" y="89452"/>
            <a:ext cx="4993105" cy="5054048"/>
          </a:xfrm>
          <a:prstGeom prst="rect">
            <a:avLst/>
          </a:prstGeom>
          <a:noFill/>
          <a:ln>
            <a:noFill/>
          </a:ln>
        </p:spPr>
      </p:pic>
      <p:sp>
        <p:nvSpPr>
          <p:cNvPr id="429" name="Google Shape;429;p42"/>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Question everything! by Henry… is licensed CC BY-NC-ND </a:t>
            </a:r>
            <a:r>
              <a:rPr lang="en-US" sz="600" u="sng">
                <a:solidFill>
                  <a:srgbClr val="000000"/>
                </a:solidFill>
                <a:latin typeface="Arial"/>
                <a:ea typeface="Arial"/>
                <a:cs typeface="Arial"/>
                <a:sym typeface="Arial"/>
                <a:hlinkClick r:id="rId4"/>
              </a:rPr>
              <a:t>https://www.flickr.com/photos/henrybloomfield/12680815144/</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167889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p:nvPr/>
        </p:nvSpPr>
        <p:spPr>
          <a:xfrm>
            <a:off x="309282" y="872004"/>
            <a:ext cx="8834718" cy="4131870"/>
          </a:xfrm>
          <a:prstGeom prst="rect">
            <a:avLst/>
          </a:prstGeom>
          <a:noFill/>
          <a:ln>
            <a:noFill/>
          </a:ln>
        </p:spPr>
        <p:txBody>
          <a:bodyPr spcFirstLastPara="1" wrap="square" lIns="68569" tIns="34275" rIns="68569" bIns="34275" anchor="t" anchorCtr="0">
            <a:spAutoFit/>
          </a:bodyPr>
          <a:lstStyle/>
          <a:p>
            <a:r>
              <a:rPr lang="en-US" sz="1200">
                <a:solidFill>
                  <a:srgbClr val="000000"/>
                </a:solidFill>
                <a:latin typeface="Arial"/>
                <a:ea typeface="Arial"/>
                <a:cs typeface="Arial"/>
                <a:sym typeface="Arial"/>
              </a:rPr>
              <a:t>Editor Tools for Building and Remixing OERs (Open Education Handbook): </a:t>
            </a:r>
            <a:r>
              <a:rPr lang="en-US" sz="1200" u="sng">
                <a:solidFill>
                  <a:srgbClr val="000000"/>
                </a:solidFill>
                <a:latin typeface="Arial"/>
                <a:ea typeface="Arial"/>
                <a:cs typeface="Arial"/>
                <a:sym typeface="Arial"/>
                <a:hlinkClick r:id="rId3"/>
              </a:rPr>
              <a:t>https://en.wikibooks.org/wiki/Open_Education_Handbook/Editor_tools_for_building_and_remixing_OERs</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How to create and remix OER (OEPS </a:t>
            </a:r>
            <a:r>
              <a:rPr lang="en-US" sz="1200" i="1">
                <a:solidFill>
                  <a:srgbClr val="000000"/>
                </a:solidFill>
                <a:latin typeface="Arial"/>
                <a:ea typeface="Arial"/>
                <a:cs typeface="Arial"/>
                <a:sym typeface="Arial"/>
              </a:rPr>
              <a:t>Becoming an Open Educator </a:t>
            </a:r>
            <a:r>
              <a:rPr lang="en-US" sz="1200">
                <a:solidFill>
                  <a:srgbClr val="000000"/>
                </a:solidFill>
                <a:latin typeface="Arial"/>
                <a:ea typeface="Arial"/>
                <a:cs typeface="Arial"/>
                <a:sym typeface="Arial"/>
              </a:rPr>
              <a:t>course): </a:t>
            </a:r>
            <a:r>
              <a:rPr lang="en-US" sz="1200" u="sng">
                <a:solidFill>
                  <a:srgbClr val="000000"/>
                </a:solidFill>
                <a:latin typeface="Arial"/>
                <a:ea typeface="Arial"/>
                <a:cs typeface="Arial"/>
                <a:sym typeface="Arial"/>
                <a:hlinkClick r:id="rId4"/>
              </a:rPr>
              <a:t>http://www.open.edu/openlearncreate/mod/oucontent/view.php?id=82520</a:t>
            </a:r>
            <a:r>
              <a:rPr lang="en-US" sz="1200">
                <a:solidFill>
                  <a:srgbClr val="000000"/>
                </a:solidFill>
                <a:latin typeface="Arial"/>
                <a:ea typeface="Arial"/>
                <a:cs typeface="Arial"/>
                <a:sym typeface="Arial"/>
              </a:rPr>
              <a:t> and </a:t>
            </a:r>
            <a:r>
              <a:rPr lang="en-US" sz="1200" u="sng">
                <a:solidFill>
                  <a:srgbClr val="000000"/>
                </a:solidFill>
                <a:latin typeface="Arial"/>
                <a:ea typeface="Arial"/>
                <a:cs typeface="Arial"/>
                <a:sym typeface="Arial"/>
                <a:hlinkClick r:id="rId5"/>
              </a:rPr>
              <a:t>http://www.open.edu/openlearncreate/mod/oucontent/view.php?id=82520&amp;printable=1</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Remix Tools (Broward College Libraries): </a:t>
            </a:r>
            <a:r>
              <a:rPr lang="en-US" sz="1200" u="sng">
                <a:solidFill>
                  <a:srgbClr val="000000"/>
                </a:solidFill>
                <a:latin typeface="Arial"/>
                <a:ea typeface="Arial"/>
                <a:cs typeface="Arial"/>
                <a:sym typeface="Arial"/>
                <a:hlinkClick r:id="rId6"/>
              </a:rPr>
              <a:t>https://libguides.broward.edu/OER/OERRemixTools</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Technical Platforms and Tools for Adapting (BC Open Textbook Authoring Guide): </a:t>
            </a:r>
            <a:r>
              <a:rPr lang="en-US" sz="1200" u="sng">
                <a:solidFill>
                  <a:srgbClr val="000000"/>
                </a:solidFill>
                <a:latin typeface="Arial"/>
                <a:ea typeface="Arial"/>
                <a:cs typeface="Arial"/>
                <a:sym typeface="Arial"/>
                <a:hlinkClick r:id="rId7"/>
              </a:rPr>
              <a:t>https://opentextbc.ca/opentextbook/chapter/technical-platforms-formats/</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OER Adoption Tools and Resources (University of Louisiana at LaFayette): </a:t>
            </a:r>
            <a:endParaRPr sz="1200" b="1">
              <a:solidFill>
                <a:srgbClr val="000000"/>
              </a:solidFill>
              <a:latin typeface="Arial"/>
              <a:ea typeface="Arial"/>
              <a:cs typeface="Arial"/>
              <a:sym typeface="Arial"/>
            </a:endParaRPr>
          </a:p>
          <a:p>
            <a:r>
              <a:rPr lang="en-US" sz="1200" b="1" u="sng">
                <a:solidFill>
                  <a:srgbClr val="000000"/>
                </a:solidFill>
                <a:latin typeface="Arial"/>
                <a:ea typeface="Arial"/>
                <a:cs typeface="Arial"/>
                <a:sym typeface="Arial"/>
                <a:hlinkClick r:id="rId8"/>
              </a:rPr>
              <a:t>https://louisiana.libguides.com/oer/adapt-remix</a:t>
            </a:r>
            <a:r>
              <a:rPr lang="en-US" sz="1200" b="1">
                <a:solidFill>
                  <a:srgbClr val="000000"/>
                </a:solidFill>
                <a:latin typeface="Arial"/>
                <a:ea typeface="Arial"/>
                <a:cs typeface="Arial"/>
                <a:sym typeface="Arial"/>
              </a:rPr>
              <a:t> </a:t>
            </a:r>
            <a:endParaRPr sz="1013"/>
          </a:p>
          <a:p>
            <a:endParaRPr sz="1200" b="1">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80 Open Education Resource (OER) Tools for Publishing and Development Initiatives </a:t>
            </a:r>
            <a:r>
              <a:rPr lang="en-US" sz="1200" u="sng">
                <a:solidFill>
                  <a:srgbClr val="000000"/>
                </a:solidFill>
                <a:latin typeface="Arial"/>
                <a:ea typeface="Arial"/>
                <a:cs typeface="Arial"/>
                <a:sym typeface="Arial"/>
                <a:hlinkClick r:id="rId9"/>
              </a:rPr>
              <a:t>https://oedb.org/ilibrarian/80-oer-tools/</a:t>
            </a:r>
            <a:r>
              <a:rPr lang="en-US" sz="1200">
                <a:solidFill>
                  <a:srgbClr val="000000"/>
                </a:solidFill>
                <a:latin typeface="Arial"/>
                <a:ea typeface="Arial"/>
                <a:cs typeface="Arial"/>
                <a:sym typeface="Arial"/>
              </a:rPr>
              <a:t> </a:t>
            </a:r>
            <a:endParaRPr sz="1013"/>
          </a:p>
          <a:p>
            <a:endParaRPr sz="1200" b="1">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Audacity (open source music editor): </a:t>
            </a:r>
            <a:r>
              <a:rPr lang="en-US" sz="1200" u="sng">
                <a:solidFill>
                  <a:srgbClr val="000000"/>
                </a:solidFill>
                <a:latin typeface="Arial"/>
                <a:ea typeface="Arial"/>
                <a:cs typeface="Arial"/>
                <a:sym typeface="Arial"/>
                <a:hlinkClick r:id="rId10"/>
              </a:rPr>
              <a:t>https://www.audacityteam.org</a:t>
            </a:r>
            <a:r>
              <a:rPr lang="en-US" sz="1200">
                <a:solidFill>
                  <a:srgbClr val="000000"/>
                </a:solidFill>
                <a:latin typeface="Arial"/>
                <a:ea typeface="Arial"/>
                <a:cs typeface="Arial"/>
                <a:sym typeface="Arial"/>
              </a:rPr>
              <a:t> </a:t>
            </a:r>
            <a:endParaRPr sz="1013"/>
          </a:p>
          <a:p>
            <a:endParaRPr sz="1200" b="1">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Finding Reusable Resources, Reusing Content, GCU Library: </a:t>
            </a:r>
            <a:r>
              <a:rPr lang="en-US" sz="1200" u="sng">
                <a:solidFill>
                  <a:srgbClr val="000000"/>
                </a:solidFill>
                <a:latin typeface="Arial"/>
                <a:ea typeface="Arial"/>
                <a:cs typeface="Arial"/>
                <a:sym typeface="Arial"/>
                <a:hlinkClick r:id="rId11"/>
              </a:rPr>
              <a:t>https://www.gcu.ac.uk/library/servicesforstaff/copyright/reusingcontent/#Tab107844</a:t>
            </a:r>
            <a:r>
              <a:rPr lang="en-US" sz="1200">
                <a:solidFill>
                  <a:srgbClr val="000000"/>
                </a:solidFill>
                <a:latin typeface="Arial"/>
                <a:ea typeface="Arial"/>
                <a:cs typeface="Arial"/>
                <a:sym typeface="Arial"/>
              </a:rPr>
              <a:t> </a:t>
            </a:r>
            <a:endParaRPr sz="1013"/>
          </a:p>
          <a:p>
            <a:r>
              <a:rPr lang="en-US" sz="1200">
                <a:solidFill>
                  <a:srgbClr val="000000"/>
                </a:solidFill>
                <a:latin typeface="Arial"/>
                <a:ea typeface="Arial"/>
                <a:cs typeface="Arial"/>
                <a:sym typeface="Arial"/>
              </a:rPr>
              <a:t>  </a:t>
            </a:r>
            <a:endParaRPr sz="1013"/>
          </a:p>
        </p:txBody>
      </p:sp>
      <p:sp>
        <p:nvSpPr>
          <p:cNvPr id="436" name="Google Shape;436;p43"/>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3300"/>
            </a:pPr>
            <a:r>
              <a:rPr lang="en-US" sz="2475" b="1">
                <a:solidFill>
                  <a:schemeClr val="dk1"/>
                </a:solidFill>
                <a:latin typeface="Calibri"/>
                <a:ea typeface="Calibri"/>
                <a:cs typeface="Calibri"/>
                <a:sym typeface="Calibri"/>
              </a:rPr>
              <a:t>Additional Tools, Resources &amp; Advice, Page 1 </a:t>
            </a:r>
            <a:endParaRPr sz="2475">
              <a:solidFill>
                <a:srgbClr val="000000"/>
              </a:solidFill>
              <a:latin typeface="Arial"/>
              <a:ea typeface="Arial"/>
              <a:cs typeface="Arial"/>
              <a:sym typeface="Arial"/>
            </a:endParaRPr>
          </a:p>
          <a:p>
            <a:pPr>
              <a:buClr>
                <a:srgbClr val="000000"/>
              </a:buClr>
              <a:buSzPts val="3300"/>
            </a:pPr>
            <a:endParaRPr sz="2475"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82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4"/>
          <p:cNvSpPr txBox="1">
            <a:spLocks noGrp="1"/>
          </p:cNvSpPr>
          <p:nvPr>
            <p:ph type="body" idx="1"/>
          </p:nvPr>
        </p:nvSpPr>
        <p:spPr>
          <a:xfrm>
            <a:off x="328433" y="932755"/>
            <a:ext cx="7920721" cy="3924140"/>
          </a:xfrm>
          <a:prstGeom prst="rect">
            <a:avLst/>
          </a:prstGeom>
          <a:noFill/>
          <a:ln>
            <a:noFill/>
          </a:ln>
        </p:spPr>
        <p:txBody>
          <a:bodyPr spcFirstLastPara="1" wrap="square" lIns="68569" tIns="34275" rIns="68569" bIns="34275" anchor="t" anchorCtr="0">
            <a:noAutofit/>
          </a:bodyPr>
          <a:lstStyle/>
          <a:p>
            <a:pPr marL="0" indent="0"/>
            <a:r>
              <a:rPr lang="en-US" sz="1125"/>
              <a:t>BC Campus Open Education Accessibility Toolkit 2</a:t>
            </a:r>
            <a:r>
              <a:rPr lang="en-US" sz="1125" baseline="30000"/>
              <a:t>nd</a:t>
            </a:r>
            <a:r>
              <a:rPr lang="en-US" sz="1125"/>
              <a:t> Edition </a:t>
            </a:r>
            <a:r>
              <a:rPr lang="en-US" sz="1125" u="sng">
                <a:solidFill>
                  <a:schemeClr val="hlink"/>
                </a:solidFill>
                <a:hlinkClick r:id="rId3"/>
              </a:rPr>
              <a:t>https://opentextbc.ca/accessibilitytoolkit/</a:t>
            </a:r>
            <a:r>
              <a:rPr lang="en-US" sz="1125"/>
              <a:t> </a:t>
            </a:r>
            <a:endParaRPr/>
          </a:p>
          <a:p>
            <a:pPr marL="0" indent="0"/>
            <a:endParaRPr sz="1125"/>
          </a:p>
          <a:p>
            <a:pPr marL="0" indent="0"/>
            <a:r>
              <a:rPr lang="en-US" sz="1125"/>
              <a:t>TIDE Open Licenses webinar: </a:t>
            </a:r>
            <a:r>
              <a:rPr lang="en-US" sz="1125" u="sng">
                <a:solidFill>
                  <a:schemeClr val="hlink"/>
                </a:solidFill>
                <a:hlinkClick r:id="rId4"/>
              </a:rPr>
              <a:t>http://www.open.edu/openlearncreate/course/view.php?id=3594</a:t>
            </a:r>
            <a:r>
              <a:rPr lang="en-US" sz="1125"/>
              <a:t> </a:t>
            </a:r>
            <a:endParaRPr/>
          </a:p>
          <a:p>
            <a:pPr marL="0" indent="0"/>
            <a:endParaRPr sz="1125"/>
          </a:p>
          <a:p>
            <a:pPr marL="0" indent="0"/>
            <a:r>
              <a:rPr lang="en-US" sz="1125"/>
              <a:t>Creative Commons: Choose a License: </a:t>
            </a:r>
            <a:r>
              <a:rPr lang="en-US" sz="1125" u="sng">
                <a:solidFill>
                  <a:schemeClr val="hlink"/>
                </a:solidFill>
                <a:hlinkClick r:id="rId5"/>
              </a:rPr>
              <a:t>https://creativecommons.org/share-your-work/</a:t>
            </a:r>
            <a:r>
              <a:rPr lang="en-US" sz="1125"/>
              <a:t> </a:t>
            </a:r>
            <a:endParaRPr/>
          </a:p>
          <a:p>
            <a:pPr marL="0" indent="0"/>
            <a:endParaRPr sz="1125"/>
          </a:p>
          <a:p>
            <a:pPr marL="0" indent="0"/>
            <a:r>
              <a:rPr lang="en-US" sz="1125"/>
              <a:t>The OER Remix Game: </a:t>
            </a:r>
            <a:r>
              <a:rPr lang="en-US" sz="1125" u="sng">
                <a:solidFill>
                  <a:schemeClr val="hlink"/>
                </a:solidFill>
                <a:hlinkClick r:id="rId6"/>
              </a:rPr>
              <a:t>http://www.opencontent.org/game/</a:t>
            </a:r>
            <a:endParaRPr sz="1125"/>
          </a:p>
          <a:p>
            <a:pPr marL="0" indent="0"/>
            <a:endParaRPr sz="1125"/>
          </a:p>
          <a:p>
            <a:pPr marL="0" indent="0"/>
            <a:r>
              <a:rPr lang="en-US" sz="1125"/>
              <a:t>Legal Music for Remixing and Sampling (Creative Commons): </a:t>
            </a:r>
            <a:r>
              <a:rPr lang="en-US" sz="1125" u="sng">
                <a:solidFill>
                  <a:schemeClr val="hlink"/>
                </a:solidFill>
                <a:hlinkClick r:id="rId7"/>
              </a:rPr>
              <a:t>https://creativecommons.org/about/program-areas/arts-culture/arts-culture-resources/legalmusicforremixing/</a:t>
            </a:r>
            <a:r>
              <a:rPr lang="en-US" sz="1125"/>
              <a:t> </a:t>
            </a:r>
            <a:endParaRPr/>
          </a:p>
          <a:p>
            <a:pPr marL="0" indent="0"/>
            <a:endParaRPr sz="1125"/>
          </a:p>
          <a:p>
            <a:pPr marL="0" indent="0"/>
            <a:r>
              <a:rPr lang="en-US" sz="1125"/>
              <a:t>Creating OER and Combining Licenses (video): </a:t>
            </a:r>
            <a:endParaRPr/>
          </a:p>
          <a:p>
            <a:pPr marL="0" indent="0"/>
            <a:r>
              <a:rPr lang="en-US" sz="1125" u="sng">
                <a:solidFill>
                  <a:schemeClr val="hlink"/>
                </a:solidFill>
                <a:hlinkClick r:id="rId8"/>
              </a:rPr>
              <a:t>https://www.youtube.com/watch?time_continue=13&amp;v=Hkz4q2yuQU8</a:t>
            </a:r>
            <a:r>
              <a:rPr lang="en-US" sz="1125"/>
              <a:t> </a:t>
            </a:r>
            <a:endParaRPr/>
          </a:p>
          <a:p>
            <a:pPr marL="0" indent="0"/>
            <a:endParaRPr sz="1125"/>
          </a:p>
          <a:p>
            <a:pPr marL="0" indent="0"/>
            <a:r>
              <a:rPr lang="en-US" sz="1125"/>
              <a:t>Chapter 23: Valuing Open Textbooks: Derivatives, Adaptation and Remix by Anita Walz </a:t>
            </a:r>
            <a:r>
              <a:rPr lang="en-US" sz="1125" u="sng">
                <a:solidFill>
                  <a:schemeClr val="hlink"/>
                </a:solidFill>
                <a:hlinkClick r:id="rId9"/>
              </a:rPr>
              <a:t>https://open.lib.umn.edu/affordablecontent/chapter/valuing-open-textbooks-derivatives-adaptation-and-remix/</a:t>
            </a:r>
            <a:r>
              <a:rPr lang="en-US" sz="1125"/>
              <a:t> </a:t>
            </a:r>
            <a:endParaRPr/>
          </a:p>
          <a:p>
            <a:pPr marL="0" indent="0"/>
            <a:endParaRPr sz="1125"/>
          </a:p>
          <a:p>
            <a:pPr marL="0" indent="0"/>
            <a:r>
              <a:rPr lang="en-US" sz="1125"/>
              <a:t>Attributing OER (CCCOER): </a:t>
            </a:r>
            <a:r>
              <a:rPr lang="en-US" sz="1125" u="sng">
                <a:solidFill>
                  <a:schemeClr val="hlink"/>
                </a:solidFill>
                <a:hlinkClick r:id="rId10"/>
              </a:rPr>
              <a:t>https://www.cccoer.org/attributing-oer/</a:t>
            </a:r>
            <a:r>
              <a:rPr lang="en-US" sz="1125"/>
              <a:t> </a:t>
            </a:r>
            <a:endParaRPr/>
          </a:p>
          <a:p>
            <a:pPr marL="0" indent="0"/>
            <a:endParaRPr sz="1125"/>
          </a:p>
          <a:p>
            <a:pPr marL="0" indent="0"/>
            <a:r>
              <a:rPr lang="en-US" sz="1125"/>
              <a:t>David Wiley’s Remix Hypothesis: using OER to rethink teaching: </a:t>
            </a:r>
            <a:r>
              <a:rPr lang="en-US" sz="1125" u="sng">
                <a:solidFill>
                  <a:schemeClr val="hlink"/>
                </a:solidFill>
                <a:hlinkClick r:id="rId11"/>
              </a:rPr>
              <a:t>http://blog.coerll.utexas.edu/using-oer-to-rethink-teaching/</a:t>
            </a:r>
            <a:r>
              <a:rPr lang="en-US" sz="1125"/>
              <a:t> </a:t>
            </a:r>
            <a:endParaRPr/>
          </a:p>
          <a:p>
            <a:pPr marL="0" indent="0"/>
            <a:endParaRPr sz="1125"/>
          </a:p>
          <a:p>
            <a:pPr marL="0" indent="0"/>
            <a:r>
              <a:rPr lang="en-US" sz="1125"/>
              <a:t>Open Oregon Educational Resources: Attribution Statements for Remixed OER Content: </a:t>
            </a:r>
            <a:r>
              <a:rPr lang="en-US" sz="1125" u="sng">
                <a:solidFill>
                  <a:schemeClr val="hlink"/>
                </a:solidFill>
                <a:hlinkClick r:id="rId12"/>
              </a:rPr>
              <a:t>https://openoregon.org/attribution-statements-for-remixed-oer-content/</a:t>
            </a:r>
            <a:r>
              <a:rPr lang="en-US" sz="1125"/>
              <a:t> </a:t>
            </a:r>
            <a:endParaRPr/>
          </a:p>
          <a:p>
            <a:pPr marL="0" indent="0"/>
            <a:endParaRPr sz="1125"/>
          </a:p>
          <a:p>
            <a:pPr marL="0" indent="0"/>
            <a:r>
              <a:rPr lang="en-US" sz="1125"/>
              <a:t>  </a:t>
            </a:r>
            <a:endParaRPr/>
          </a:p>
          <a:p>
            <a:pPr marL="0" indent="0"/>
            <a:endParaRPr sz="1125"/>
          </a:p>
          <a:p>
            <a:pPr marL="0" indent="0"/>
            <a:endParaRPr sz="1125"/>
          </a:p>
          <a:p>
            <a:pPr marL="0" indent="0"/>
            <a:endParaRPr sz="1125"/>
          </a:p>
          <a:p>
            <a:pPr marL="0" indent="0"/>
            <a:endParaRPr sz="1125"/>
          </a:p>
        </p:txBody>
      </p:sp>
      <p:sp>
        <p:nvSpPr>
          <p:cNvPr id="443" name="Google Shape;443;p44"/>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3300"/>
            </a:pPr>
            <a:r>
              <a:rPr lang="en-US" sz="2475" b="1">
                <a:solidFill>
                  <a:schemeClr val="dk1"/>
                </a:solidFill>
                <a:latin typeface="Calibri"/>
                <a:ea typeface="Calibri"/>
                <a:cs typeface="Calibri"/>
                <a:sym typeface="Calibri"/>
              </a:rPr>
              <a:t>Additional Tools, Resources &amp; Advice, Page 2</a:t>
            </a:r>
            <a:endParaRPr sz="2475">
              <a:solidFill>
                <a:srgbClr val="000000"/>
              </a:solidFill>
              <a:latin typeface="Arial"/>
              <a:ea typeface="Arial"/>
              <a:cs typeface="Arial"/>
              <a:sym typeface="Arial"/>
            </a:endParaRPr>
          </a:p>
          <a:p>
            <a:pPr>
              <a:buClr>
                <a:srgbClr val="000000"/>
              </a:buClr>
              <a:buSzPts val="3300"/>
            </a:pPr>
            <a:endParaRPr sz="2475"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70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dirty="0"/>
          </a:p>
          <a:p>
            <a:pPr marL="0" indent="0">
              <a:buSzPts val="7200"/>
              <a:buNone/>
            </a:pPr>
            <a:r>
              <a:rPr lang="en-US" sz="5400" b="1" dirty="0"/>
              <a:t>Adapting OER</a:t>
            </a:r>
            <a:endParaRPr dirty="0"/>
          </a:p>
          <a:p>
            <a:pPr marL="0" indent="0">
              <a:buNone/>
            </a:pPr>
            <a:r>
              <a:rPr lang="en-US" sz="2475" b="1" dirty="0"/>
              <a:t>Part Three: Remixing OER </a:t>
            </a:r>
          </a:p>
          <a:p>
            <a:pPr marL="0" indent="0">
              <a:buNone/>
            </a:pPr>
            <a:r>
              <a:rPr lang="en-US" b="1" dirty="0"/>
              <a:t>May 2020 </a:t>
            </a:r>
            <a:endParaRPr dirty="0"/>
          </a:p>
        </p:txBody>
      </p:sp>
      <p:pic>
        <p:nvPicPr>
          <p:cNvPr id="96" name="Google Shape;96;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97" name="Google Shape;97;p2"/>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dirty="0">
                <a:solidFill>
                  <a:srgbClr val="000000"/>
                </a:solidFill>
                <a:latin typeface="Calibri"/>
                <a:ea typeface="Calibri"/>
                <a:cs typeface="Calibri"/>
                <a:sym typeface="Calibri"/>
              </a:rPr>
              <a:t>This work was created by Beck Pitt as part of the TIDE project and is licensed under the </a:t>
            </a:r>
            <a:r>
              <a:rPr lang="en-US" sz="900" u="sng" dirty="0">
                <a:solidFill>
                  <a:schemeClr val="hlink"/>
                </a:solidFill>
                <a:latin typeface="Calibri"/>
                <a:ea typeface="Calibri"/>
                <a:cs typeface="Calibri"/>
                <a:sym typeface="Calibri"/>
                <a:hlinkClick r:id="rId3"/>
              </a:rPr>
              <a:t>Creative Commons Attribution 4.0 International License</a:t>
            </a:r>
            <a:r>
              <a:rPr lang="en-US" sz="900" dirty="0">
                <a:solidFill>
                  <a:srgbClr val="000000"/>
                </a:solidFill>
                <a:latin typeface="Calibri"/>
                <a:ea typeface="Calibri"/>
                <a:cs typeface="Calibri"/>
                <a:sym typeface="Calibri"/>
              </a:rPr>
              <a:t> unless otherwise stated. Minor amends were made to this slide deck in May 2021. </a:t>
            </a:r>
            <a:endParaRPr sz="900" dirty="0">
              <a:solidFill>
                <a:srgbClr val="000000"/>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a:stretch/>
        </p:blipFill>
        <p:spPr>
          <a:xfrm>
            <a:off x="5338690" y="45125"/>
            <a:ext cx="3805311" cy="2634771"/>
          </a:xfrm>
          <a:prstGeom prst="rect">
            <a:avLst/>
          </a:prstGeom>
          <a:noFill/>
          <a:ln>
            <a:noFill/>
          </a:ln>
        </p:spPr>
      </p:pic>
      <p:sp>
        <p:nvSpPr>
          <p:cNvPr id="99" name="Google Shape;99;p2"/>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a:solidFill>
                  <a:srgbClr val="000000"/>
                </a:solidFill>
                <a:latin typeface="Calibri"/>
                <a:ea typeface="Calibri"/>
                <a:cs typeface="Calibri"/>
                <a:sym typeface="Calibri"/>
              </a:rPr>
              <a:t>Picture Credit: </a:t>
            </a:r>
            <a:r>
              <a:rPr lang="en-US" sz="600" u="sng">
                <a:solidFill>
                  <a:schemeClr val="hlink"/>
                </a:solidFill>
                <a:latin typeface="Calibri"/>
                <a:ea typeface="Calibri"/>
                <a:cs typeface="Calibri"/>
                <a:sym typeface="Calibri"/>
                <a:hlinkClick r:id="rId6"/>
              </a:rPr>
              <a:t>Creative Commons – cc stickers</a:t>
            </a:r>
            <a:r>
              <a:rPr lang="en-US" sz="600">
                <a:solidFill>
                  <a:srgbClr val="000000"/>
                </a:solidFill>
                <a:latin typeface="Calibri"/>
                <a:ea typeface="Calibri"/>
                <a:cs typeface="Calibri"/>
                <a:sym typeface="Calibri"/>
              </a:rPr>
              <a:t> by </a:t>
            </a:r>
            <a:r>
              <a:rPr lang="en-US" sz="600" u="sng">
                <a:solidFill>
                  <a:schemeClr val="hlink"/>
                </a:solidFill>
                <a:latin typeface="Calibri"/>
                <a:ea typeface="Calibri"/>
                <a:cs typeface="Calibri"/>
                <a:sym typeface="Calibri"/>
                <a:hlinkClick r:id="rId7"/>
              </a:rPr>
              <a:t>Kristina Alexanderson</a:t>
            </a:r>
            <a:r>
              <a:rPr lang="en-US" sz="600">
                <a:solidFill>
                  <a:srgbClr val="000000"/>
                </a:solidFill>
                <a:latin typeface="Calibri"/>
                <a:ea typeface="Calibri"/>
                <a:cs typeface="Calibri"/>
                <a:sym typeface="Calibri"/>
              </a:rPr>
              <a:t> is licensed  </a:t>
            </a:r>
            <a:r>
              <a:rPr lang="en-US" sz="600" u="sng">
                <a:solidFill>
                  <a:schemeClr val="hlink"/>
                </a:solidFill>
                <a:latin typeface="Calibri"/>
                <a:ea typeface="Calibri"/>
                <a:cs typeface="Calibri"/>
                <a:sym typeface="Calibri"/>
                <a:hlinkClick r:id="rId8"/>
              </a:rPr>
              <a:t>CC BY 2.0</a:t>
            </a:r>
            <a:r>
              <a:rPr lang="en-US" sz="600">
                <a:solidFill>
                  <a:srgbClr val="000000"/>
                </a:solidFill>
                <a:latin typeface="Calibri"/>
                <a:ea typeface="Calibri"/>
                <a:cs typeface="Calibri"/>
                <a:sym typeface="Calibri"/>
              </a:rPr>
              <a:t>  </a:t>
            </a:r>
            <a:endParaRPr sz="6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420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a:p>
          <a:p>
            <a:pPr marL="0" indent="0">
              <a:buSzPts val="7200"/>
              <a:buNone/>
            </a:pPr>
            <a:r>
              <a:rPr lang="en-US" sz="5400" b="1"/>
              <a:t>Part Three: Remixing OER </a:t>
            </a:r>
            <a:endParaRPr/>
          </a:p>
        </p:txBody>
      </p:sp>
    </p:spTree>
    <p:extLst>
      <p:ext uri="{BB962C8B-B14F-4D97-AF65-F5344CB8AC3E}">
        <p14:creationId xmlns:p14="http://schemas.microsoft.com/office/powerpoint/2010/main" val="280601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SzPts val="3500"/>
              <a:buNone/>
            </a:pPr>
            <a:r>
              <a:rPr lang="en-US" sz="2250" dirty="0"/>
              <a:t>By the end of Part Three you will: </a:t>
            </a:r>
          </a:p>
          <a:p>
            <a:pPr marL="0" indent="0">
              <a:lnSpc>
                <a:spcPct val="100000"/>
              </a:lnSpc>
              <a:spcBef>
                <a:spcPts val="0"/>
              </a:spcBef>
              <a:buSzPts val="3500"/>
              <a:buNone/>
            </a:pPr>
            <a:endParaRPr sz="2250" dirty="0"/>
          </a:p>
          <a:p>
            <a:pPr indent="-342900">
              <a:buSzPts val="3500"/>
            </a:pPr>
            <a:r>
              <a:rPr lang="en-GB" sz="2250" dirty="0"/>
              <a:t>Understand what a remix is</a:t>
            </a:r>
          </a:p>
          <a:p>
            <a:pPr indent="-342900">
              <a:buSzPts val="3500"/>
            </a:pPr>
            <a:r>
              <a:rPr lang="en-GB" sz="2250" dirty="0"/>
              <a:t>Be able to identify remixed OER</a:t>
            </a:r>
          </a:p>
          <a:p>
            <a:pPr indent="-342900">
              <a:buSzPts val="3500"/>
            </a:pPr>
            <a:r>
              <a:rPr lang="en-GB" sz="2250" dirty="0"/>
              <a:t>Know how attribute a remix and what types of open license can be remixed</a:t>
            </a:r>
          </a:p>
        </p:txBody>
      </p:sp>
      <p:sp>
        <p:nvSpPr>
          <p:cNvPr id="105" name="Google Shape;105;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Learning Outcomes </a:t>
            </a:r>
            <a:endParaRPr sz="4950" b="1">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35E3D537-C92E-6A42-AD90-05E08CFC249B}"/>
              </a:ext>
            </a:extLst>
          </p:cNvPr>
          <p:cNvPicPr>
            <a:picLocks noChangeAspect="1"/>
          </p:cNvPicPr>
          <p:nvPr/>
        </p:nvPicPr>
        <p:blipFill>
          <a:blip r:embed="rId3"/>
          <a:stretch>
            <a:fillRect/>
          </a:stretch>
        </p:blipFill>
        <p:spPr>
          <a:xfrm>
            <a:off x="5460914" y="2040038"/>
            <a:ext cx="3257717" cy="2443287"/>
          </a:xfrm>
          <a:prstGeom prst="rect">
            <a:avLst/>
          </a:prstGeom>
        </p:spPr>
      </p:pic>
      <p:sp>
        <p:nvSpPr>
          <p:cNvPr id="7" name="TextBox 6">
            <a:extLst>
              <a:ext uri="{FF2B5EF4-FFF2-40B4-BE49-F238E27FC236}">
                <a16:creationId xmlns:a16="http://schemas.microsoft.com/office/drawing/2014/main" id="{531EB822-5942-604E-AE4C-7573FA3E6D9D}"/>
              </a:ext>
            </a:extLst>
          </p:cNvPr>
          <p:cNvSpPr txBox="1"/>
          <p:nvPr/>
        </p:nvSpPr>
        <p:spPr>
          <a:xfrm rot="16200000">
            <a:off x="7769121" y="3053152"/>
            <a:ext cx="2152937" cy="276999"/>
          </a:xfrm>
          <a:prstGeom prst="rect">
            <a:avLst/>
          </a:prstGeom>
          <a:noFill/>
        </p:spPr>
        <p:txBody>
          <a:bodyPr wrap="square" rtlCol="0">
            <a:spAutoFit/>
          </a:bodyPr>
          <a:lstStyle/>
          <a:p>
            <a:r>
              <a:rPr lang="en-US" sz="600" dirty="0"/>
              <a:t>Photo credit: </a:t>
            </a:r>
            <a:r>
              <a:rPr lang="en-US" sz="600" dirty="0">
                <a:hlinkClick r:id="rId4"/>
              </a:rPr>
              <a:t>Mobile on the circular train, Yangon, Myanmar II </a:t>
            </a:r>
            <a:r>
              <a:rPr lang="en-US" sz="600" dirty="0"/>
              <a:t>by Beck Pitt is licensed </a:t>
            </a:r>
            <a:r>
              <a:rPr lang="en-US" sz="600" dirty="0">
                <a:hlinkClick r:id="rId5"/>
              </a:rPr>
              <a:t>CC BY 2.0</a:t>
            </a:r>
            <a:r>
              <a:rPr lang="en-US" sz="600" dirty="0"/>
              <a:t> </a:t>
            </a:r>
          </a:p>
        </p:txBody>
      </p:sp>
    </p:spTree>
    <p:extLst>
      <p:ext uri="{BB962C8B-B14F-4D97-AF65-F5344CB8AC3E}">
        <p14:creationId xmlns:p14="http://schemas.microsoft.com/office/powerpoint/2010/main" val="345948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txBox="1"/>
          <p:nvPr/>
        </p:nvSpPr>
        <p:spPr>
          <a:xfrm>
            <a:off x="328433" y="2827181"/>
            <a:ext cx="7606145" cy="2054378"/>
          </a:xfrm>
          <a:prstGeom prst="rect">
            <a:avLst/>
          </a:prstGeom>
          <a:noFill/>
          <a:ln>
            <a:noFill/>
          </a:ln>
        </p:spPr>
        <p:txBody>
          <a:bodyPr spcFirstLastPara="1" wrap="square" lIns="68569" tIns="34275" rIns="68569" bIns="34275" anchor="t" anchorCtr="0">
            <a:spAutoFit/>
          </a:bodyPr>
          <a:lstStyle/>
          <a:p>
            <a:r>
              <a:rPr lang="en-US" sz="2700">
                <a:solidFill>
                  <a:srgbClr val="000000"/>
                </a:solidFill>
                <a:latin typeface="Arial"/>
                <a:ea typeface="Arial"/>
                <a:cs typeface="Arial"/>
                <a:sym typeface="Arial"/>
              </a:rPr>
              <a:t>“…to </a:t>
            </a:r>
            <a:r>
              <a:rPr lang="en-US" sz="2700">
                <a:solidFill>
                  <a:srgbClr val="FF0000"/>
                </a:solidFill>
                <a:latin typeface="Arial"/>
                <a:ea typeface="Arial"/>
                <a:cs typeface="Arial"/>
                <a:sym typeface="Arial"/>
              </a:rPr>
              <a:t>combine the original or revised content </a:t>
            </a:r>
            <a:r>
              <a:rPr lang="en-US" sz="2700" i="1">
                <a:solidFill>
                  <a:srgbClr val="FF0000"/>
                </a:solidFill>
                <a:latin typeface="Arial"/>
                <a:ea typeface="Arial"/>
                <a:cs typeface="Arial"/>
                <a:sym typeface="Arial"/>
              </a:rPr>
              <a:t>with</a:t>
            </a:r>
            <a:r>
              <a:rPr lang="en-US" sz="2700">
                <a:solidFill>
                  <a:srgbClr val="FF0000"/>
                </a:solidFill>
                <a:latin typeface="Arial"/>
                <a:ea typeface="Arial"/>
                <a:cs typeface="Arial"/>
                <a:sym typeface="Arial"/>
              </a:rPr>
              <a:t> other material</a:t>
            </a:r>
            <a:r>
              <a:rPr lang="en-US" sz="2700">
                <a:solidFill>
                  <a:srgbClr val="000000"/>
                </a:solidFill>
                <a:latin typeface="Arial"/>
                <a:ea typeface="Arial"/>
                <a:cs typeface="Arial"/>
                <a:sym typeface="Arial"/>
              </a:rPr>
              <a:t> to create something new (e.g., incorporate the content into a mashup)”</a:t>
            </a:r>
            <a:endParaRPr sz="1013"/>
          </a:p>
          <a:p>
            <a:endParaRPr sz="2100">
              <a:solidFill>
                <a:srgbClr val="000000"/>
              </a:solidFill>
              <a:latin typeface="Arial"/>
              <a:ea typeface="Arial"/>
              <a:cs typeface="Arial"/>
              <a:sym typeface="Arial"/>
            </a:endParaRPr>
          </a:p>
          <a:p>
            <a:r>
              <a:rPr lang="en-US" sz="900">
                <a:solidFill>
                  <a:srgbClr val="000000"/>
                </a:solidFill>
                <a:latin typeface="Arial"/>
                <a:ea typeface="Arial"/>
                <a:cs typeface="Arial"/>
                <a:sym typeface="Arial"/>
              </a:rPr>
              <a:t>David Wiley “Defining the “Open” in the Open Content and Open Educational Resources” </a:t>
            </a:r>
            <a:r>
              <a:rPr lang="en-US" sz="900" u="sng">
                <a:solidFill>
                  <a:srgbClr val="000000"/>
                </a:solidFill>
                <a:latin typeface="Arial"/>
                <a:ea typeface="Arial"/>
                <a:cs typeface="Arial"/>
                <a:sym typeface="Arial"/>
                <a:hlinkClick r:id="rId3"/>
              </a:rPr>
              <a:t>http://opencontent.org/definition/</a:t>
            </a:r>
            <a:r>
              <a:rPr lang="en-US" sz="900">
                <a:solidFill>
                  <a:srgbClr val="000000"/>
                </a:solidFill>
                <a:latin typeface="Arial"/>
                <a:ea typeface="Arial"/>
                <a:cs typeface="Arial"/>
                <a:sym typeface="Arial"/>
              </a:rPr>
              <a:t> (my italics and highlighted words) </a:t>
            </a:r>
            <a:endParaRPr sz="1013"/>
          </a:p>
          <a:p>
            <a:endParaRPr sz="900">
              <a:solidFill>
                <a:srgbClr val="000000"/>
              </a:solidFill>
              <a:latin typeface="Arial"/>
              <a:ea typeface="Arial"/>
              <a:cs typeface="Arial"/>
              <a:sym typeface="Arial"/>
            </a:endParaRPr>
          </a:p>
        </p:txBody>
      </p:sp>
      <p:sp>
        <p:nvSpPr>
          <p:cNvPr id="333" name="Google Shape;333;p3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What do we mean</a:t>
            </a:r>
            <a:endParaRPr sz="1013"/>
          </a:p>
          <a:p>
            <a:pPr>
              <a:buClr>
                <a:srgbClr val="000000"/>
              </a:buClr>
              <a:buSzPts val="6600"/>
            </a:pPr>
            <a:r>
              <a:rPr lang="en-US" sz="4950" b="1">
                <a:solidFill>
                  <a:schemeClr val="dk1"/>
                </a:solidFill>
                <a:latin typeface="Calibri"/>
                <a:ea typeface="Calibri"/>
                <a:cs typeface="Calibri"/>
                <a:sym typeface="Calibri"/>
              </a:rPr>
              <a:t>by remix? </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pic>
        <p:nvPicPr>
          <p:cNvPr id="334" name="Google Shape;334;p31"/>
          <p:cNvPicPr preferRelativeResize="0"/>
          <p:nvPr/>
        </p:nvPicPr>
        <p:blipFill rotWithShape="1">
          <a:blip r:embed="rId4">
            <a:alphaModFix/>
          </a:blip>
          <a:srcRect/>
          <a:stretch/>
        </p:blipFill>
        <p:spPr>
          <a:xfrm>
            <a:off x="5708073" y="202624"/>
            <a:ext cx="3138054" cy="2353541"/>
          </a:xfrm>
          <a:prstGeom prst="rect">
            <a:avLst/>
          </a:prstGeom>
          <a:noFill/>
          <a:ln>
            <a:noFill/>
          </a:ln>
        </p:spPr>
      </p:pic>
      <p:sp>
        <p:nvSpPr>
          <p:cNvPr id="335" name="Google Shape;335;p31"/>
          <p:cNvSpPr txBox="1"/>
          <p:nvPr/>
        </p:nvSpPr>
        <p:spPr>
          <a:xfrm rot="-5400000">
            <a:off x="6372083" y="2452568"/>
            <a:ext cx="5157968"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Remix by Michael Coghlan is licensed CC BY-SA 2.0 </a:t>
            </a:r>
            <a:r>
              <a:rPr lang="en-US" sz="600" u="sng">
                <a:solidFill>
                  <a:srgbClr val="000000"/>
                </a:solidFill>
                <a:latin typeface="Arial"/>
                <a:ea typeface="Arial"/>
                <a:cs typeface="Arial"/>
                <a:sym typeface="Arial"/>
                <a:hlinkClick r:id="rId5"/>
              </a:rPr>
              <a:t>https://www.flickr.com/photos/mikecogh/5135821856/in/faves-40959105@N00/</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364245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p:nvPr/>
        </p:nvSpPr>
        <p:spPr>
          <a:xfrm>
            <a:off x="328432" y="286605"/>
            <a:ext cx="8387462" cy="1592744"/>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b="1" dirty="0">
                <a:solidFill>
                  <a:schemeClr val="dk1"/>
                </a:solidFill>
                <a:latin typeface="Arial"/>
                <a:ea typeface="Arial"/>
                <a:cs typeface="Arial"/>
                <a:sym typeface="Arial"/>
              </a:rPr>
              <a:t>Example of a </a:t>
            </a:r>
            <a:r>
              <a:rPr lang="en-US" sz="3300" b="1" dirty="0">
                <a:solidFill>
                  <a:srgbClr val="FF0000"/>
                </a:solidFill>
                <a:latin typeface="Arial"/>
                <a:ea typeface="Arial"/>
                <a:cs typeface="Arial"/>
                <a:sym typeface="Arial"/>
              </a:rPr>
              <a:t>Remix</a:t>
            </a:r>
            <a:r>
              <a:rPr lang="en-US" sz="3300" b="1" dirty="0">
                <a:solidFill>
                  <a:schemeClr val="dk1"/>
                </a:solidFill>
                <a:latin typeface="Arial"/>
                <a:ea typeface="Arial"/>
                <a:cs typeface="Arial"/>
                <a:sym typeface="Arial"/>
              </a:rPr>
              <a:t>: </a:t>
            </a:r>
            <a:r>
              <a:rPr lang="en-US" sz="3300" b="1" i="1"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AST 1002 Descriptive Astronomy</a:t>
            </a:r>
            <a:r>
              <a:rPr lang="en-US" sz="3300" b="1" i="1" dirty="0">
                <a:solidFill>
                  <a:schemeClr val="dk1"/>
                </a:solidFill>
                <a:latin typeface="Arial"/>
                <a:ea typeface="Arial"/>
                <a:cs typeface="Arial"/>
                <a:sym typeface="Arial"/>
              </a:rPr>
              <a:t> </a:t>
            </a:r>
            <a:r>
              <a:rPr lang="en-US" sz="3300" b="1" dirty="0">
                <a:solidFill>
                  <a:schemeClr val="dk1"/>
                </a:solidFill>
                <a:latin typeface="Arial"/>
                <a:ea typeface="Arial"/>
                <a:cs typeface="Arial"/>
                <a:sym typeface="Arial"/>
              </a:rPr>
              <a:t>Course</a:t>
            </a:r>
            <a:r>
              <a:rPr lang="en-US" sz="3300" b="1" i="1" dirty="0">
                <a:solidFill>
                  <a:schemeClr val="dk1"/>
                </a:solidFill>
                <a:latin typeface="Arial"/>
                <a:ea typeface="Arial"/>
                <a:cs typeface="Arial"/>
                <a:sym typeface="Arial"/>
              </a:rPr>
              <a:t> </a:t>
            </a:r>
            <a:endParaRPr sz="3300" i="1" dirty="0">
              <a:solidFill>
                <a:srgbClr val="000000"/>
              </a:solidFill>
              <a:latin typeface="Arial"/>
              <a:ea typeface="Arial"/>
              <a:cs typeface="Arial"/>
              <a:sym typeface="Arial"/>
            </a:endParaRPr>
          </a:p>
          <a:p>
            <a:pPr>
              <a:buClr>
                <a:srgbClr val="000000"/>
              </a:buClr>
              <a:buSzPts val="4400"/>
            </a:pPr>
            <a:endParaRPr sz="3300" b="1" dirty="0">
              <a:solidFill>
                <a:schemeClr val="dk1"/>
              </a:solidFill>
              <a:latin typeface="Arial"/>
              <a:ea typeface="Arial"/>
              <a:cs typeface="Arial"/>
              <a:sym typeface="Arial"/>
            </a:endParaRPr>
          </a:p>
        </p:txBody>
      </p:sp>
      <p:pic>
        <p:nvPicPr>
          <p:cNvPr id="342" name="Google Shape;342;p32"/>
          <p:cNvPicPr preferRelativeResize="0"/>
          <p:nvPr/>
        </p:nvPicPr>
        <p:blipFill rotWithShape="1">
          <a:blip r:embed="rId3">
            <a:alphaModFix/>
          </a:blip>
          <a:srcRect/>
          <a:stretch/>
        </p:blipFill>
        <p:spPr>
          <a:xfrm>
            <a:off x="5000106" y="1619917"/>
            <a:ext cx="3715789" cy="2755400"/>
          </a:xfrm>
          <a:prstGeom prst="rect">
            <a:avLst/>
          </a:prstGeom>
          <a:noFill/>
          <a:ln>
            <a:noFill/>
          </a:ln>
        </p:spPr>
      </p:pic>
      <p:sp>
        <p:nvSpPr>
          <p:cNvPr id="343" name="Google Shape;343;p32"/>
          <p:cNvSpPr txBox="1"/>
          <p:nvPr/>
        </p:nvSpPr>
        <p:spPr>
          <a:xfrm>
            <a:off x="328432" y="1492543"/>
            <a:ext cx="4671674" cy="3456750"/>
          </a:xfrm>
          <a:prstGeom prst="rect">
            <a:avLst/>
          </a:prstGeom>
          <a:noFill/>
          <a:ln>
            <a:noFill/>
          </a:ln>
        </p:spPr>
        <p:txBody>
          <a:bodyPr spcFirstLastPara="1" wrap="square" lIns="68569" tIns="34275" rIns="68569" bIns="34275" anchor="t" anchorCtr="0">
            <a:spAutoFit/>
          </a:bodyPr>
          <a:lstStyle/>
          <a:p>
            <a:pPr>
              <a:buClr>
                <a:srgbClr val="000000"/>
              </a:buClr>
              <a:buSzPts val="2800"/>
            </a:pPr>
            <a:r>
              <a:rPr lang="en-US" sz="2100" dirty="0">
                <a:solidFill>
                  <a:srgbClr val="000000"/>
                </a:solidFill>
                <a:latin typeface="Arial"/>
                <a:ea typeface="Arial"/>
                <a:cs typeface="Arial"/>
                <a:sym typeface="Arial"/>
              </a:rPr>
              <a:t>This course </a:t>
            </a:r>
            <a:r>
              <a:rPr lang="en-US" sz="2100" dirty="0"/>
              <a:t>comprises of:  </a:t>
            </a:r>
          </a:p>
          <a:p>
            <a:pPr>
              <a:buClr>
                <a:srgbClr val="000000"/>
              </a:buClr>
              <a:buSzPts val="2800"/>
            </a:pPr>
            <a:endParaRPr lang="en-US" sz="2100" dirty="0"/>
          </a:p>
          <a:p>
            <a:pPr marL="342900" indent="-342900">
              <a:buClr>
                <a:srgbClr val="000000"/>
              </a:buClr>
              <a:buSzPts val="2800"/>
              <a:buFont typeface="Arial"/>
              <a:buChar char="•"/>
            </a:pPr>
            <a:r>
              <a:rPr lang="en-US" sz="2100" dirty="0"/>
              <a:t>An e</a:t>
            </a:r>
            <a:r>
              <a:rPr lang="en-US" sz="2100" dirty="0">
                <a:solidFill>
                  <a:srgbClr val="000000"/>
                </a:solidFill>
                <a:latin typeface="Arial"/>
                <a:ea typeface="Arial"/>
                <a:cs typeface="Arial"/>
                <a:sym typeface="Arial"/>
              </a:rPr>
              <a:t>xisting astronomy open textbook plus other OER. </a:t>
            </a:r>
            <a:endParaRPr sz="1013" dirty="0"/>
          </a:p>
          <a:p>
            <a:pPr marL="342900" indent="-342900">
              <a:buClr>
                <a:srgbClr val="000000"/>
              </a:buClr>
              <a:buSzPts val="2800"/>
              <a:buFont typeface="Arial"/>
              <a:buChar char="•"/>
            </a:pPr>
            <a:r>
              <a:rPr lang="en-US" sz="2100" dirty="0">
                <a:solidFill>
                  <a:srgbClr val="000000"/>
                </a:solidFill>
                <a:latin typeface="Arial"/>
                <a:ea typeface="Arial"/>
                <a:cs typeface="Arial"/>
                <a:sym typeface="Arial"/>
              </a:rPr>
              <a:t>Includes use of social media platforms such as Twitter.</a:t>
            </a:r>
            <a:endParaRPr sz="1013" dirty="0"/>
          </a:p>
          <a:p>
            <a:pPr marL="342900" indent="-342900">
              <a:buClr>
                <a:srgbClr val="000000"/>
              </a:buClr>
              <a:buSzPts val="2800"/>
              <a:buFont typeface="Arial"/>
              <a:buChar char="•"/>
            </a:pPr>
            <a:r>
              <a:rPr lang="en-US" sz="2100"/>
              <a:t>O</a:t>
            </a:r>
            <a:r>
              <a:rPr lang="en-US" sz="2100">
                <a:solidFill>
                  <a:srgbClr val="000000"/>
                </a:solidFill>
                <a:latin typeface="Arial"/>
                <a:ea typeface="Arial"/>
                <a:cs typeface="Arial"/>
                <a:sym typeface="Arial"/>
              </a:rPr>
              <a:t>riginal </a:t>
            </a:r>
            <a:r>
              <a:rPr lang="en-US" sz="2100" dirty="0">
                <a:solidFill>
                  <a:srgbClr val="000000"/>
                </a:solidFill>
                <a:latin typeface="Arial"/>
                <a:ea typeface="Arial"/>
                <a:cs typeface="Arial"/>
                <a:sym typeface="Arial"/>
              </a:rPr>
              <a:t>content such as assignments</a:t>
            </a:r>
            <a:r>
              <a:rPr lang="en-US" sz="2100" dirty="0"/>
              <a:t>.</a:t>
            </a:r>
            <a:endParaRPr lang="en-US" sz="2100" dirty="0">
              <a:solidFill>
                <a:srgbClr val="000000"/>
              </a:solidFill>
              <a:latin typeface="Arial"/>
              <a:ea typeface="Arial"/>
              <a:cs typeface="Arial"/>
              <a:sym typeface="Arial"/>
            </a:endParaRPr>
          </a:p>
          <a:p>
            <a:pPr>
              <a:buClr>
                <a:srgbClr val="000000"/>
              </a:buClr>
              <a:buSzPts val="2800"/>
            </a:pPr>
            <a:endParaRPr lang="en-US" sz="1013" dirty="0"/>
          </a:p>
          <a:p>
            <a:pPr>
              <a:buClr>
                <a:srgbClr val="000000"/>
              </a:buClr>
              <a:buSzPts val="2800"/>
            </a:pPr>
            <a:r>
              <a:rPr lang="en-US" sz="2100" dirty="0">
                <a:solidFill>
                  <a:srgbClr val="000000"/>
                </a:solidFill>
                <a:latin typeface="Arial"/>
                <a:ea typeface="Arial"/>
                <a:cs typeface="Arial"/>
                <a:sym typeface="Arial"/>
              </a:rPr>
              <a:t>All combined to make a new course called </a:t>
            </a:r>
            <a:r>
              <a:rPr lang="en-US" sz="2100" i="1" u="sng" dirty="0">
                <a:solidFill>
                  <a:srgbClr val="000000"/>
                </a:solidFill>
                <a:latin typeface="Arial"/>
                <a:ea typeface="Arial"/>
                <a:cs typeface="Arial"/>
                <a:sym typeface="Arial"/>
                <a:hlinkClick r:id="rId4"/>
              </a:rPr>
              <a:t>Descriptive Astronomy</a:t>
            </a:r>
            <a:endParaRPr sz="2100" i="1" dirty="0">
              <a:solidFill>
                <a:srgbClr val="000000"/>
              </a:solidFill>
              <a:latin typeface="Arial"/>
              <a:ea typeface="Arial"/>
              <a:cs typeface="Arial"/>
              <a:sym typeface="Arial"/>
            </a:endParaRPr>
          </a:p>
        </p:txBody>
      </p:sp>
      <p:sp>
        <p:nvSpPr>
          <p:cNvPr id="344" name="Google Shape;344;p32"/>
          <p:cNvSpPr txBox="1"/>
          <p:nvPr/>
        </p:nvSpPr>
        <p:spPr>
          <a:xfrm rot="-5400000">
            <a:off x="7434205" y="2501333"/>
            <a:ext cx="2909628" cy="346218"/>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Image Credit: This image is from </a:t>
            </a:r>
            <a:r>
              <a:rPr lang="en-US" sz="600" i="1" u="sng">
                <a:solidFill>
                  <a:srgbClr val="000000"/>
                </a:solidFill>
                <a:latin typeface="Arial"/>
                <a:ea typeface="Arial"/>
                <a:cs typeface="Arial"/>
                <a:sym typeface="Arial"/>
                <a:hlinkClick r:id="rId4"/>
              </a:rPr>
              <a:t>An OER Mashup: Astronomy Redesign</a:t>
            </a:r>
            <a:r>
              <a:rPr lang="en-US" sz="600" i="1">
                <a:solidFill>
                  <a:srgbClr val="000000"/>
                </a:solidFill>
                <a:latin typeface="Arial"/>
                <a:ea typeface="Arial"/>
                <a:cs typeface="Arial"/>
                <a:sym typeface="Arial"/>
              </a:rPr>
              <a:t> </a:t>
            </a:r>
            <a:r>
              <a:rPr lang="en-US" sz="600">
                <a:solidFill>
                  <a:srgbClr val="000000"/>
                </a:solidFill>
                <a:latin typeface="Arial"/>
                <a:ea typeface="Arial"/>
                <a:cs typeface="Arial"/>
                <a:sym typeface="Arial"/>
              </a:rPr>
              <a:t>by Erik Christensen. This case study is licensed </a:t>
            </a:r>
            <a:r>
              <a:rPr lang="en-US" sz="600" u="sng">
                <a:solidFill>
                  <a:srgbClr val="000000"/>
                </a:solidFill>
                <a:latin typeface="Arial"/>
                <a:ea typeface="Arial"/>
                <a:cs typeface="Arial"/>
                <a:sym typeface="Arial"/>
                <a:hlinkClick r:id="rId5"/>
              </a:rPr>
              <a:t>CC BY 3.0</a:t>
            </a:r>
            <a:endParaRPr sz="600">
              <a:solidFill>
                <a:srgbClr val="000000"/>
              </a:solidFill>
              <a:latin typeface="Arial"/>
              <a:ea typeface="Arial"/>
              <a:cs typeface="Arial"/>
              <a:sym typeface="Arial"/>
            </a:endParaRPr>
          </a:p>
          <a:p>
            <a:endParaRPr sz="600">
              <a:solidFill>
                <a:srgbClr val="000000"/>
              </a:solidFill>
              <a:latin typeface="Arial"/>
              <a:ea typeface="Arial"/>
              <a:cs typeface="Arial"/>
              <a:sym typeface="Arial"/>
            </a:endParaRPr>
          </a:p>
        </p:txBody>
      </p:sp>
      <p:sp>
        <p:nvSpPr>
          <p:cNvPr id="345" name="Google Shape;345;p32"/>
          <p:cNvSpPr txBox="1"/>
          <p:nvPr/>
        </p:nvSpPr>
        <p:spPr>
          <a:xfrm>
            <a:off x="5168347" y="4671391"/>
            <a:ext cx="4006346" cy="323135"/>
          </a:xfrm>
          <a:prstGeom prst="rect">
            <a:avLst/>
          </a:prstGeom>
          <a:noFill/>
          <a:ln>
            <a:noFill/>
          </a:ln>
        </p:spPr>
        <p:txBody>
          <a:bodyPr spcFirstLastPara="1" wrap="square" lIns="68569" tIns="34275" rIns="68569" bIns="34275" anchor="t" anchorCtr="0">
            <a:spAutoFit/>
          </a:bodyPr>
          <a:lstStyle/>
          <a:p>
            <a:r>
              <a:rPr lang="en-US" sz="825" dirty="0">
                <a:solidFill>
                  <a:srgbClr val="000000"/>
                </a:solidFill>
                <a:latin typeface="Arial"/>
                <a:ea typeface="Arial"/>
                <a:cs typeface="Arial"/>
                <a:sym typeface="Arial"/>
              </a:rPr>
              <a:t>This slide has been adapted from </a:t>
            </a:r>
            <a:r>
              <a:rPr lang="en-US" sz="825" i="1" u="sng" dirty="0">
                <a:solidFill>
                  <a:srgbClr val="000000"/>
                </a:solidFill>
                <a:latin typeface="Arial"/>
                <a:ea typeface="Arial"/>
                <a:cs typeface="Arial"/>
                <a:sym typeface="Arial"/>
                <a:hlinkClick r:id="rId6"/>
              </a:rPr>
              <a:t>Using CC Licenses and CC Licensed Works</a:t>
            </a:r>
            <a:r>
              <a:rPr lang="en-US" sz="825" i="1" dirty="0">
                <a:solidFill>
                  <a:srgbClr val="000000"/>
                </a:solidFill>
                <a:latin typeface="Arial"/>
                <a:ea typeface="Arial"/>
                <a:cs typeface="Arial"/>
                <a:sym typeface="Arial"/>
              </a:rPr>
              <a:t> </a:t>
            </a:r>
            <a:r>
              <a:rPr lang="en-US" sz="825" dirty="0">
                <a:solidFill>
                  <a:srgbClr val="000000"/>
                </a:solidFill>
                <a:latin typeface="Arial"/>
                <a:ea typeface="Arial"/>
                <a:cs typeface="Arial"/>
                <a:sym typeface="Arial"/>
              </a:rPr>
              <a:t>by Beck Pitt (CC BY 4.0)</a:t>
            </a:r>
            <a:endParaRPr sz="1013" dirty="0"/>
          </a:p>
        </p:txBody>
      </p:sp>
    </p:spTree>
    <p:extLst>
      <p:ext uri="{BB962C8B-B14F-4D97-AF65-F5344CB8AC3E}">
        <p14:creationId xmlns:p14="http://schemas.microsoft.com/office/powerpoint/2010/main" val="66893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5"/>
          <p:cNvSpPr txBox="1">
            <a:spLocks noGrp="1"/>
          </p:cNvSpPr>
          <p:nvPr>
            <p:ph type="body" idx="1"/>
          </p:nvPr>
        </p:nvSpPr>
        <p:spPr>
          <a:xfrm>
            <a:off x="328433" y="1593391"/>
            <a:ext cx="7886700" cy="3263504"/>
          </a:xfrm>
          <a:prstGeom prst="rect">
            <a:avLst/>
          </a:prstGeom>
          <a:noFill/>
          <a:ln>
            <a:noFill/>
          </a:ln>
        </p:spPr>
        <p:txBody>
          <a:bodyPr spcFirstLastPara="1" wrap="square" lIns="68569" tIns="34275" rIns="68569" bIns="34275" anchor="t" anchorCtr="0">
            <a:noAutofit/>
          </a:bodyPr>
          <a:lstStyle/>
          <a:p>
            <a:pPr marL="0" indent="0"/>
            <a:endParaRPr sz="1650"/>
          </a:p>
          <a:p>
            <a:pPr marL="0" indent="0"/>
            <a:r>
              <a:rPr lang="en-US" sz="1650"/>
              <a:t>Examples of OER in Health Remixes from the African Health OER Network: </a:t>
            </a:r>
            <a:endParaRPr/>
          </a:p>
          <a:p>
            <a:pPr marL="0" indent="0"/>
            <a:r>
              <a:rPr lang="en-US" sz="1650" u="sng">
                <a:solidFill>
                  <a:schemeClr val="hlink"/>
                </a:solidFill>
                <a:hlinkClick r:id="rId3"/>
              </a:rPr>
              <a:t>https://www.oeconsortium.org/2013/10/examples-of-oer-in-health-remixes-from-the-african-health-oer-network/</a:t>
            </a:r>
            <a:r>
              <a:rPr lang="en-US" sz="1650"/>
              <a:t> </a:t>
            </a:r>
            <a:endParaRPr/>
          </a:p>
          <a:p>
            <a:pPr marL="0" indent="0"/>
            <a:endParaRPr sz="1650"/>
          </a:p>
          <a:p>
            <a:pPr marL="0" indent="0"/>
            <a:r>
              <a:rPr lang="en-US" sz="1650"/>
              <a:t>The best OER Revise / Remix ever? </a:t>
            </a:r>
            <a:endParaRPr/>
          </a:p>
          <a:p>
            <a:pPr marL="0" indent="0"/>
            <a:r>
              <a:rPr lang="en-US" sz="1650" u="sng">
                <a:solidFill>
                  <a:schemeClr val="hlink"/>
                </a:solidFill>
                <a:hlinkClick r:id="rId4"/>
              </a:rPr>
              <a:t>https://opencontent.org/blog/archives/2629</a:t>
            </a:r>
            <a:r>
              <a:rPr lang="en-US" sz="1650"/>
              <a:t> </a:t>
            </a:r>
            <a:endParaRPr/>
          </a:p>
          <a:p>
            <a:pPr marL="0" indent="0"/>
            <a:endParaRPr sz="1650"/>
          </a:p>
          <a:p>
            <a:pPr marL="0" indent="0"/>
            <a:r>
              <a:rPr lang="en-US" sz="1650"/>
              <a:t>Chapter 23: Valuing Open Textbooks: Derivatives, Adaptation and Remix by Anita Walz </a:t>
            </a:r>
            <a:r>
              <a:rPr lang="en-US" sz="1650" u="sng">
                <a:solidFill>
                  <a:schemeClr val="hlink"/>
                </a:solidFill>
                <a:hlinkClick r:id="rId5"/>
              </a:rPr>
              <a:t>https://open.lib.umn.edu/affordablecontent/chapter/valuing-open-textbooks-derivatives-adaptation-and-remix/</a:t>
            </a:r>
            <a:r>
              <a:rPr lang="en-US" sz="1650"/>
              <a:t> </a:t>
            </a:r>
            <a:endParaRPr/>
          </a:p>
          <a:p>
            <a:pPr marL="0" indent="0"/>
            <a:endParaRPr sz="1650"/>
          </a:p>
        </p:txBody>
      </p:sp>
      <p:sp>
        <p:nvSpPr>
          <p:cNvPr id="369" name="Google Shape;369;p35"/>
          <p:cNvSpPr txBox="1"/>
          <p:nvPr/>
        </p:nvSpPr>
        <p:spPr>
          <a:xfrm>
            <a:off x="328433" y="286605"/>
            <a:ext cx="8112183" cy="762877"/>
          </a:xfrm>
          <a:prstGeom prst="rect">
            <a:avLst/>
          </a:prstGeom>
          <a:noFill/>
          <a:ln>
            <a:noFill/>
          </a:ln>
        </p:spPr>
        <p:txBody>
          <a:bodyPr spcFirstLastPara="1" wrap="square" lIns="68569" tIns="34275" rIns="68569" bIns="34275" anchor="t" anchorCtr="0">
            <a:noAutofit/>
          </a:bodyPr>
          <a:lstStyle/>
          <a:p>
            <a:pPr>
              <a:buClr>
                <a:srgbClr val="000000"/>
              </a:buClr>
              <a:buSzPts val="5800"/>
            </a:pPr>
            <a:r>
              <a:rPr lang="en-US" sz="4350" b="1" dirty="0">
                <a:solidFill>
                  <a:schemeClr val="dk1"/>
                </a:solidFill>
                <a:latin typeface="Calibri"/>
                <a:ea typeface="Calibri"/>
                <a:cs typeface="Calibri"/>
                <a:sym typeface="Calibri"/>
              </a:rPr>
              <a:t>Other Remix Examples </a:t>
            </a:r>
            <a:endParaRPr sz="435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3696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3"/>
          <p:cNvSpPr txBox="1"/>
          <p:nvPr/>
        </p:nvSpPr>
        <p:spPr>
          <a:xfrm>
            <a:off x="328433" y="1082977"/>
            <a:ext cx="8387462" cy="3263504"/>
          </a:xfrm>
          <a:prstGeom prst="rect">
            <a:avLst/>
          </a:prstGeom>
          <a:noFill/>
          <a:ln>
            <a:noFill/>
          </a:ln>
        </p:spPr>
        <p:txBody>
          <a:bodyPr spcFirstLastPara="1" wrap="square" lIns="68569" tIns="34275" rIns="68569" bIns="34275" anchor="t" anchorCtr="0">
            <a:noAutofit/>
          </a:bodyPr>
          <a:lstStyle/>
          <a:p>
            <a:pPr marL="171450" indent="-42863">
              <a:lnSpc>
                <a:spcPct val="90000"/>
              </a:lnSpc>
              <a:buClr>
                <a:srgbClr val="000000"/>
              </a:buClr>
              <a:buSzPts val="2700"/>
            </a:pPr>
            <a:endParaRPr sz="2025">
              <a:solidFill>
                <a:schemeClr val="dk1"/>
              </a:solidFill>
              <a:latin typeface="Arial"/>
              <a:ea typeface="Arial"/>
              <a:cs typeface="Arial"/>
              <a:sym typeface="Arial"/>
            </a:endParaRPr>
          </a:p>
        </p:txBody>
      </p:sp>
      <p:sp>
        <p:nvSpPr>
          <p:cNvPr id="352" name="Google Shape;352;p33"/>
          <p:cNvSpPr txBox="1"/>
          <p:nvPr/>
        </p:nvSpPr>
        <p:spPr>
          <a:xfrm>
            <a:off x="405265" y="1088689"/>
            <a:ext cx="8333470" cy="3670205"/>
          </a:xfrm>
          <a:prstGeom prst="rect">
            <a:avLst/>
          </a:prstGeom>
          <a:noFill/>
          <a:ln>
            <a:noFill/>
          </a:ln>
        </p:spPr>
        <p:txBody>
          <a:bodyPr spcFirstLastPara="1" wrap="square" lIns="68569" tIns="34275" rIns="68569" bIns="34275" anchor="t" anchorCtr="0">
            <a:spAutoFit/>
          </a:bodyPr>
          <a:lstStyle/>
          <a:p>
            <a:pPr marL="342900" indent="-342900">
              <a:buClr>
                <a:srgbClr val="000000"/>
              </a:buClr>
              <a:buSzPts val="2400"/>
              <a:buFont typeface="Arial"/>
              <a:buChar char="•"/>
            </a:pPr>
            <a:r>
              <a:rPr lang="en-US" sz="1800">
                <a:solidFill>
                  <a:srgbClr val="000000"/>
                </a:solidFill>
                <a:latin typeface="Arial"/>
                <a:ea typeface="Arial"/>
                <a:cs typeface="Arial"/>
                <a:sym typeface="Arial"/>
              </a:rPr>
              <a:t>Attribute what resources have been blended together in an </a:t>
            </a:r>
            <a:r>
              <a:rPr lang="en-US" sz="1800" i="1">
                <a:solidFill>
                  <a:srgbClr val="000000"/>
                </a:solidFill>
                <a:latin typeface="Arial"/>
                <a:ea typeface="Arial"/>
                <a:cs typeface="Arial"/>
                <a:sym typeface="Arial"/>
              </a:rPr>
              <a:t>Acknowledgements </a:t>
            </a:r>
            <a:r>
              <a:rPr lang="en-US" sz="1800">
                <a:solidFill>
                  <a:srgbClr val="000000"/>
                </a:solidFill>
                <a:latin typeface="Arial"/>
                <a:ea typeface="Arial"/>
                <a:cs typeface="Arial"/>
                <a:sym typeface="Arial"/>
              </a:rPr>
              <a:t>or </a:t>
            </a:r>
            <a:r>
              <a:rPr lang="en-US" sz="1800" i="1">
                <a:solidFill>
                  <a:srgbClr val="000000"/>
                </a:solidFill>
                <a:latin typeface="Arial"/>
                <a:ea typeface="Arial"/>
                <a:cs typeface="Arial"/>
                <a:sym typeface="Arial"/>
              </a:rPr>
              <a:t>Sources </a:t>
            </a:r>
            <a:r>
              <a:rPr lang="en-US" sz="1800">
                <a:solidFill>
                  <a:srgbClr val="000000"/>
                </a:solidFill>
                <a:latin typeface="Arial"/>
                <a:ea typeface="Arial"/>
                <a:cs typeface="Arial"/>
                <a:sym typeface="Arial"/>
              </a:rPr>
              <a:t>list.</a:t>
            </a:r>
            <a:endParaRPr sz="1013"/>
          </a:p>
          <a:p>
            <a:pPr marL="342900" indent="-342900">
              <a:buClr>
                <a:srgbClr val="000000"/>
              </a:buClr>
              <a:buSzPts val="2400"/>
              <a:buFont typeface="Arial"/>
              <a:buChar char="•"/>
            </a:pPr>
            <a:r>
              <a:rPr lang="en-US" sz="1800">
                <a:solidFill>
                  <a:srgbClr val="000000"/>
                </a:solidFill>
                <a:latin typeface="Arial"/>
                <a:ea typeface="Arial"/>
                <a:cs typeface="Arial"/>
                <a:sym typeface="Arial"/>
              </a:rPr>
              <a:t>The license which you can apply to the remix is dependent on the licenses of the resources you have combined.</a:t>
            </a:r>
            <a:endParaRPr sz="1013"/>
          </a:p>
          <a:p>
            <a:pPr marL="342900" indent="-342900">
              <a:buClr>
                <a:srgbClr val="000000"/>
              </a:buClr>
              <a:buSzPts val="2400"/>
              <a:buFont typeface="Arial"/>
              <a:buChar char="•"/>
            </a:pPr>
            <a:r>
              <a:rPr lang="en-US" sz="1800">
                <a:solidFill>
                  <a:srgbClr val="000000"/>
                </a:solidFill>
                <a:latin typeface="Arial"/>
                <a:ea typeface="Arial"/>
                <a:cs typeface="Arial"/>
                <a:sym typeface="Arial"/>
              </a:rPr>
              <a:t>You will not be able to use ND (no derivative) licensed materials in a remix that you want to publicly share.</a:t>
            </a:r>
            <a:endParaRPr sz="1013"/>
          </a:p>
          <a:p>
            <a:pPr marL="342900" indent="-342900">
              <a:buClr>
                <a:srgbClr val="000000"/>
              </a:buClr>
              <a:buSzPts val="2400"/>
              <a:buFont typeface="Arial"/>
              <a:buChar char="•"/>
            </a:pPr>
            <a:r>
              <a:rPr lang="en-US" sz="1800">
                <a:solidFill>
                  <a:srgbClr val="000000"/>
                </a:solidFill>
                <a:latin typeface="Arial"/>
                <a:ea typeface="Arial"/>
                <a:cs typeface="Arial"/>
                <a:sym typeface="Arial"/>
              </a:rPr>
              <a:t>You should acknowledge any NC (non-commercial) license requirements in your licensing of the adaptation/remix.</a:t>
            </a:r>
            <a:endParaRPr sz="1013"/>
          </a:p>
          <a:p>
            <a:pPr marL="342900" indent="-342900">
              <a:buClr>
                <a:srgbClr val="000000"/>
              </a:buClr>
              <a:buSzPts val="2400"/>
              <a:buFont typeface="Arial"/>
              <a:buChar char="•"/>
            </a:pPr>
            <a:r>
              <a:rPr lang="en-US" sz="1800">
                <a:solidFill>
                  <a:srgbClr val="000000"/>
                </a:solidFill>
                <a:latin typeface="Arial"/>
                <a:ea typeface="Arial"/>
                <a:cs typeface="Arial"/>
                <a:sym typeface="Arial"/>
              </a:rPr>
              <a:t>If someone has requested that you share any adaptations on the same license as the original (e.g. used the SA, share-alike license) you will need to abide by this requirement.</a:t>
            </a:r>
            <a:endParaRPr sz="1013"/>
          </a:p>
          <a:p>
            <a:pPr marL="342900" indent="-342900">
              <a:buClr>
                <a:srgbClr val="000000"/>
              </a:buClr>
              <a:buSzPts val="2400"/>
              <a:buFont typeface="Arial"/>
              <a:buChar char="•"/>
            </a:pPr>
            <a:r>
              <a:rPr lang="en-US" sz="1800">
                <a:solidFill>
                  <a:srgbClr val="000000"/>
                </a:solidFill>
                <a:latin typeface="Arial"/>
                <a:ea typeface="Arial"/>
                <a:cs typeface="Arial"/>
                <a:sym typeface="Arial"/>
              </a:rPr>
              <a:t>For maximum flexibility in licensing your remix or adaptation, look to combine resources which are on more liberal open licenses (such as CC BY). </a:t>
            </a:r>
            <a:endParaRPr sz="1013"/>
          </a:p>
        </p:txBody>
      </p:sp>
      <p:sp>
        <p:nvSpPr>
          <p:cNvPr id="353" name="Google Shape;353;p33"/>
          <p:cNvSpPr txBox="1"/>
          <p:nvPr/>
        </p:nvSpPr>
        <p:spPr>
          <a:xfrm>
            <a:off x="328432" y="286605"/>
            <a:ext cx="8387462" cy="1592744"/>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b="1">
                <a:solidFill>
                  <a:schemeClr val="dk1"/>
                </a:solidFill>
                <a:latin typeface="Arial"/>
                <a:ea typeface="Arial"/>
                <a:cs typeface="Arial"/>
                <a:sym typeface="Arial"/>
              </a:rPr>
              <a:t>How to Attribute a Remix</a:t>
            </a:r>
            <a:endParaRPr sz="3300" i="1">
              <a:solidFill>
                <a:srgbClr val="000000"/>
              </a:solidFill>
              <a:latin typeface="Arial"/>
              <a:ea typeface="Arial"/>
              <a:cs typeface="Arial"/>
              <a:sym typeface="Arial"/>
            </a:endParaRPr>
          </a:p>
          <a:p>
            <a:pPr>
              <a:buClr>
                <a:srgbClr val="000000"/>
              </a:buClr>
              <a:buSzPts val="4400"/>
            </a:pPr>
            <a:endParaRPr sz="3300" b="1">
              <a:solidFill>
                <a:schemeClr val="dk1"/>
              </a:solidFill>
              <a:latin typeface="Arial"/>
              <a:ea typeface="Arial"/>
              <a:cs typeface="Arial"/>
              <a:sym typeface="Arial"/>
            </a:endParaRPr>
          </a:p>
        </p:txBody>
      </p:sp>
      <p:sp>
        <p:nvSpPr>
          <p:cNvPr id="354" name="Google Shape;354;p33"/>
          <p:cNvSpPr txBox="1"/>
          <p:nvPr/>
        </p:nvSpPr>
        <p:spPr>
          <a:xfrm>
            <a:off x="4082189" y="4856895"/>
            <a:ext cx="5145258" cy="196177"/>
          </a:xfrm>
          <a:prstGeom prst="rect">
            <a:avLst/>
          </a:prstGeom>
          <a:noFill/>
          <a:ln>
            <a:noFill/>
          </a:ln>
        </p:spPr>
        <p:txBody>
          <a:bodyPr spcFirstLastPara="1" wrap="square" lIns="68569" tIns="34275" rIns="68569" bIns="34275" anchor="t" anchorCtr="0">
            <a:spAutoFit/>
          </a:bodyPr>
          <a:lstStyle/>
          <a:p>
            <a:r>
              <a:rPr lang="en-US" sz="825">
                <a:solidFill>
                  <a:srgbClr val="000000"/>
                </a:solidFill>
                <a:latin typeface="Arial"/>
                <a:ea typeface="Arial"/>
                <a:cs typeface="Arial"/>
                <a:sym typeface="Arial"/>
              </a:rPr>
              <a:t>This slide has been adapted from </a:t>
            </a:r>
            <a:r>
              <a:rPr lang="en-US" sz="825" i="1" u="sng">
                <a:solidFill>
                  <a:srgbClr val="000000"/>
                </a:solidFill>
                <a:latin typeface="Arial"/>
                <a:ea typeface="Arial"/>
                <a:cs typeface="Arial"/>
                <a:sym typeface="Arial"/>
                <a:hlinkClick r:id="rId3"/>
              </a:rPr>
              <a:t>Using CC Licenses and CC Licensed Works</a:t>
            </a:r>
            <a:r>
              <a:rPr lang="en-US" sz="825" i="1">
                <a:solidFill>
                  <a:srgbClr val="000000"/>
                </a:solidFill>
                <a:latin typeface="Arial"/>
                <a:ea typeface="Arial"/>
                <a:cs typeface="Arial"/>
                <a:sym typeface="Arial"/>
              </a:rPr>
              <a:t> </a:t>
            </a:r>
            <a:r>
              <a:rPr lang="en-US" sz="825">
                <a:solidFill>
                  <a:srgbClr val="000000"/>
                </a:solidFill>
                <a:latin typeface="Arial"/>
                <a:ea typeface="Arial"/>
                <a:cs typeface="Arial"/>
                <a:sym typeface="Arial"/>
              </a:rPr>
              <a:t>by Beck Pitt (CC BY 4.0)</a:t>
            </a:r>
            <a:endParaRPr sz="1013"/>
          </a:p>
        </p:txBody>
      </p:sp>
    </p:spTree>
    <p:extLst>
      <p:ext uri="{BB962C8B-B14F-4D97-AF65-F5344CB8AC3E}">
        <p14:creationId xmlns:p14="http://schemas.microsoft.com/office/powerpoint/2010/main" val="370322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34"/>
          <p:cNvSpPr txBox="1"/>
          <p:nvPr/>
        </p:nvSpPr>
        <p:spPr>
          <a:xfrm>
            <a:off x="659537" y="4693444"/>
            <a:ext cx="8219513" cy="300052"/>
          </a:xfrm>
          <a:prstGeom prst="rect">
            <a:avLst/>
          </a:prstGeom>
          <a:noFill/>
          <a:ln>
            <a:noFill/>
          </a:ln>
        </p:spPr>
        <p:txBody>
          <a:bodyPr spcFirstLastPara="1" wrap="square" lIns="68569" tIns="34275" rIns="68569" bIns="34275" anchor="t" anchorCtr="0">
            <a:spAutoFit/>
          </a:bodyPr>
          <a:lstStyle/>
          <a:p>
            <a:r>
              <a:rPr lang="en-GB" sz="750" dirty="0"/>
              <a:t>This table was reformatted as part of the OEPS course </a:t>
            </a:r>
            <a:r>
              <a:rPr lang="en-GB" sz="750" i="1" dirty="0">
                <a:hlinkClick r:id="rId3"/>
              </a:rPr>
              <a:t>Becoming an Open Educator</a:t>
            </a:r>
            <a:r>
              <a:rPr lang="en-GB" sz="750" i="1" dirty="0"/>
              <a:t> (Section 4.2: Remixing OER). </a:t>
            </a:r>
            <a:r>
              <a:rPr lang="en-GB" sz="750" dirty="0"/>
              <a:t>The original table is from </a:t>
            </a:r>
            <a:r>
              <a:rPr lang="en-GB" sz="750" u="sng" dirty="0">
                <a:hlinkClick r:id="rId4"/>
              </a:rPr>
              <a:t>Frequently Asked Questions</a:t>
            </a:r>
            <a:r>
              <a:rPr lang="en-GB" sz="750" dirty="0"/>
              <a:t> by </a:t>
            </a:r>
            <a:r>
              <a:rPr lang="en-GB" sz="750" u="sng" dirty="0">
                <a:hlinkClick r:id="rId5"/>
              </a:rPr>
              <a:t>Creative Commons</a:t>
            </a:r>
            <a:r>
              <a:rPr lang="en-GB" sz="750" dirty="0"/>
              <a:t> and licensed </a:t>
            </a:r>
            <a:r>
              <a:rPr lang="en-GB" sz="750" u="sng" dirty="0">
                <a:hlinkClick r:id="rId6"/>
              </a:rPr>
              <a:t>CC BY 4.0</a:t>
            </a:r>
            <a:endParaRPr sz="750" dirty="0"/>
          </a:p>
        </p:txBody>
      </p:sp>
      <p:sp>
        <p:nvSpPr>
          <p:cNvPr id="362" name="Google Shape;362;p34"/>
          <p:cNvSpPr txBox="1"/>
          <p:nvPr/>
        </p:nvSpPr>
        <p:spPr>
          <a:xfrm>
            <a:off x="659537" y="376198"/>
            <a:ext cx="7034282" cy="588592"/>
          </a:xfrm>
          <a:prstGeom prst="rect">
            <a:avLst/>
          </a:prstGeom>
          <a:noFill/>
          <a:ln>
            <a:noFill/>
          </a:ln>
        </p:spPr>
        <p:txBody>
          <a:bodyPr spcFirstLastPara="1" wrap="square" lIns="68569" tIns="34275" rIns="68569" bIns="34275" anchor="t" anchorCtr="0">
            <a:spAutoFit/>
          </a:bodyPr>
          <a:lstStyle/>
          <a:p>
            <a:r>
              <a:rPr lang="en-US" sz="3375" b="1" dirty="0">
                <a:solidFill>
                  <a:srgbClr val="000000"/>
                </a:solidFill>
                <a:latin typeface="Arial"/>
                <a:ea typeface="Arial"/>
                <a:cs typeface="Arial"/>
                <a:sym typeface="Arial"/>
              </a:rPr>
              <a:t>What </a:t>
            </a:r>
            <a:r>
              <a:rPr lang="en-US" sz="3375" b="1" dirty="0"/>
              <a:t>license types can</a:t>
            </a:r>
            <a:r>
              <a:rPr lang="en-US" sz="3375" b="1" dirty="0">
                <a:solidFill>
                  <a:srgbClr val="000000"/>
                </a:solidFill>
                <a:latin typeface="Arial"/>
                <a:ea typeface="Arial"/>
                <a:cs typeface="Arial"/>
                <a:sym typeface="Arial"/>
              </a:rPr>
              <a:t> I remix?</a:t>
            </a:r>
            <a:endParaRPr sz="3375" dirty="0"/>
          </a:p>
        </p:txBody>
      </p:sp>
      <p:graphicFrame>
        <p:nvGraphicFramePr>
          <p:cNvPr id="3" name="Table 2">
            <a:extLst>
              <a:ext uri="{FF2B5EF4-FFF2-40B4-BE49-F238E27FC236}">
                <a16:creationId xmlns:a16="http://schemas.microsoft.com/office/drawing/2014/main" id="{116466DC-5913-1842-A00C-EF1EC1493FC0}"/>
              </a:ext>
            </a:extLst>
          </p:cNvPr>
          <p:cNvGraphicFramePr>
            <a:graphicFrameLocks noGrp="1"/>
          </p:cNvGraphicFramePr>
          <p:nvPr/>
        </p:nvGraphicFramePr>
        <p:xfrm>
          <a:off x="659537" y="1049340"/>
          <a:ext cx="8015292" cy="3526236"/>
        </p:xfrm>
        <a:graphic>
          <a:graphicData uri="http://schemas.openxmlformats.org/drawingml/2006/table">
            <a:tbl>
              <a:tblPr>
                <a:tableStyleId>{5C22544A-7EE6-4342-B048-85BDC9FD1C3A}</a:tableStyleId>
              </a:tblPr>
              <a:tblGrid>
                <a:gridCol w="890588">
                  <a:extLst>
                    <a:ext uri="{9D8B030D-6E8A-4147-A177-3AD203B41FA5}">
                      <a16:colId xmlns:a16="http://schemas.microsoft.com/office/drawing/2014/main" val="3462856161"/>
                    </a:ext>
                  </a:extLst>
                </a:gridCol>
                <a:gridCol w="890588">
                  <a:extLst>
                    <a:ext uri="{9D8B030D-6E8A-4147-A177-3AD203B41FA5}">
                      <a16:colId xmlns:a16="http://schemas.microsoft.com/office/drawing/2014/main" val="3163167716"/>
                    </a:ext>
                  </a:extLst>
                </a:gridCol>
                <a:gridCol w="890588">
                  <a:extLst>
                    <a:ext uri="{9D8B030D-6E8A-4147-A177-3AD203B41FA5}">
                      <a16:colId xmlns:a16="http://schemas.microsoft.com/office/drawing/2014/main" val="727060622"/>
                    </a:ext>
                  </a:extLst>
                </a:gridCol>
                <a:gridCol w="890588">
                  <a:extLst>
                    <a:ext uri="{9D8B030D-6E8A-4147-A177-3AD203B41FA5}">
                      <a16:colId xmlns:a16="http://schemas.microsoft.com/office/drawing/2014/main" val="3740447011"/>
                    </a:ext>
                  </a:extLst>
                </a:gridCol>
                <a:gridCol w="890588">
                  <a:extLst>
                    <a:ext uri="{9D8B030D-6E8A-4147-A177-3AD203B41FA5}">
                      <a16:colId xmlns:a16="http://schemas.microsoft.com/office/drawing/2014/main" val="1003101801"/>
                    </a:ext>
                  </a:extLst>
                </a:gridCol>
                <a:gridCol w="890588">
                  <a:extLst>
                    <a:ext uri="{9D8B030D-6E8A-4147-A177-3AD203B41FA5}">
                      <a16:colId xmlns:a16="http://schemas.microsoft.com/office/drawing/2014/main" val="3534098697"/>
                    </a:ext>
                  </a:extLst>
                </a:gridCol>
                <a:gridCol w="890588">
                  <a:extLst>
                    <a:ext uri="{9D8B030D-6E8A-4147-A177-3AD203B41FA5}">
                      <a16:colId xmlns:a16="http://schemas.microsoft.com/office/drawing/2014/main" val="3332350997"/>
                    </a:ext>
                  </a:extLst>
                </a:gridCol>
                <a:gridCol w="890588">
                  <a:extLst>
                    <a:ext uri="{9D8B030D-6E8A-4147-A177-3AD203B41FA5}">
                      <a16:colId xmlns:a16="http://schemas.microsoft.com/office/drawing/2014/main" val="1337846179"/>
                    </a:ext>
                  </a:extLst>
                </a:gridCol>
                <a:gridCol w="890588">
                  <a:extLst>
                    <a:ext uri="{9D8B030D-6E8A-4147-A177-3AD203B41FA5}">
                      <a16:colId xmlns:a16="http://schemas.microsoft.com/office/drawing/2014/main" val="2962824340"/>
                    </a:ext>
                  </a:extLst>
                </a:gridCol>
              </a:tblGrid>
              <a:tr h="683722">
                <a:tc>
                  <a:txBody>
                    <a:bodyPr/>
                    <a:lstStyle/>
                    <a:p>
                      <a:pPr>
                        <a:lnSpc>
                          <a:spcPct val="150000"/>
                        </a:lnSpc>
                        <a:spcAft>
                          <a:spcPts val="0"/>
                        </a:spcAft>
                      </a:pPr>
                      <a:r>
                        <a:rPr lang="en-GB" sz="900">
                          <a:effectLst/>
                        </a:rPr>
                        <a:t> </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Public domain ‘no known copyright’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Public domain ‘no rights reserved’</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CC BY</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CC BY-SA</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CC BY-NC</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CC BY-ND</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CC BY-NC-SA</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CC BY-NC-ND</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2523622345"/>
                  </a:ext>
                </a:extLst>
              </a:tr>
              <a:tr h="683722">
                <a:tc>
                  <a:txBody>
                    <a:bodyPr/>
                    <a:lstStyle/>
                    <a:p>
                      <a:pPr>
                        <a:lnSpc>
                          <a:spcPct val="150000"/>
                        </a:lnSpc>
                        <a:spcAft>
                          <a:spcPts val="0"/>
                        </a:spcAft>
                      </a:pPr>
                      <a:r>
                        <a:rPr lang="en-GB" sz="900">
                          <a:effectLst/>
                        </a:rPr>
                        <a:t>Public domain ‘no known copyright’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2744011404"/>
                  </a:ext>
                </a:extLst>
              </a:tr>
              <a:tr h="683722">
                <a:tc>
                  <a:txBody>
                    <a:bodyPr/>
                    <a:lstStyle/>
                    <a:p>
                      <a:pPr>
                        <a:lnSpc>
                          <a:spcPct val="150000"/>
                        </a:lnSpc>
                        <a:spcAft>
                          <a:spcPts val="0"/>
                        </a:spcAft>
                      </a:pPr>
                      <a:r>
                        <a:rPr lang="en-GB" sz="900">
                          <a:effectLst/>
                        </a:rPr>
                        <a:t>Public domain ‘no rights reserved’</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100" dirty="0">
                          <a:effectLst/>
                        </a:rPr>
                        <a:t>✔</a:t>
                      </a:r>
                      <a:endParaRPr lang="en-GB" sz="1200" dirty="0">
                        <a:effectLst/>
                        <a:latin typeface="Arial" panose="020B0604020202020204" pitchFamily="34" charset="0"/>
                        <a:ea typeface="Times New Roman" panose="02020603050405020304" pitchFamily="18" charset="0"/>
                      </a:endParaRPr>
                    </a:p>
                    <a:p>
                      <a:pPr>
                        <a:lnSpc>
                          <a:spcPct val="150000"/>
                        </a:lnSpc>
                        <a:spcAft>
                          <a:spcPts val="0"/>
                        </a:spcAft>
                      </a:pPr>
                      <a:endParaRPr lang="en-GB" sz="1100" dirty="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2910379461"/>
                  </a:ext>
                </a:extLst>
              </a:tr>
              <a:tr h="247685">
                <a:tc>
                  <a:txBody>
                    <a:bodyPr/>
                    <a:lstStyle/>
                    <a:p>
                      <a:pPr>
                        <a:lnSpc>
                          <a:spcPct val="150000"/>
                        </a:lnSpc>
                        <a:spcAft>
                          <a:spcPts val="0"/>
                        </a:spcAft>
                      </a:pPr>
                      <a:r>
                        <a:rPr lang="en-GB" sz="900">
                          <a:effectLst/>
                        </a:rPr>
                        <a:t>CC BY</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3799178862"/>
                  </a:ext>
                </a:extLst>
              </a:tr>
              <a:tr h="247685">
                <a:tc>
                  <a:txBody>
                    <a:bodyPr/>
                    <a:lstStyle/>
                    <a:p>
                      <a:pPr>
                        <a:lnSpc>
                          <a:spcPct val="150000"/>
                        </a:lnSpc>
                        <a:spcAft>
                          <a:spcPts val="0"/>
                        </a:spcAft>
                      </a:pPr>
                      <a:r>
                        <a:rPr lang="en-GB" sz="900">
                          <a:effectLst/>
                        </a:rPr>
                        <a:t>CC BY-SA</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4089547059"/>
                  </a:ext>
                </a:extLst>
              </a:tr>
              <a:tr h="247685">
                <a:tc>
                  <a:txBody>
                    <a:bodyPr/>
                    <a:lstStyle/>
                    <a:p>
                      <a:pPr>
                        <a:lnSpc>
                          <a:spcPct val="150000"/>
                        </a:lnSpc>
                        <a:spcAft>
                          <a:spcPts val="0"/>
                        </a:spcAft>
                      </a:pPr>
                      <a:r>
                        <a:rPr lang="en-GB" sz="900">
                          <a:effectLst/>
                        </a:rPr>
                        <a:t>CC BY-NC</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53645638"/>
                  </a:ext>
                </a:extLst>
              </a:tr>
              <a:tr h="242165">
                <a:tc>
                  <a:txBody>
                    <a:bodyPr/>
                    <a:lstStyle/>
                    <a:p>
                      <a:pPr>
                        <a:lnSpc>
                          <a:spcPct val="150000"/>
                        </a:lnSpc>
                        <a:spcAft>
                          <a:spcPts val="0"/>
                        </a:spcAft>
                      </a:pPr>
                      <a:r>
                        <a:rPr lang="en-GB" sz="900">
                          <a:effectLst/>
                        </a:rPr>
                        <a:t>CC BY-ND</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3877937089"/>
                  </a:ext>
                </a:extLst>
              </a:tr>
              <a:tr h="247685">
                <a:tc>
                  <a:txBody>
                    <a:bodyPr/>
                    <a:lstStyle/>
                    <a:p>
                      <a:pPr>
                        <a:lnSpc>
                          <a:spcPct val="150000"/>
                        </a:lnSpc>
                        <a:spcAft>
                          <a:spcPts val="0"/>
                        </a:spcAft>
                      </a:pPr>
                      <a:r>
                        <a:rPr lang="en-GB" sz="900">
                          <a:effectLst/>
                        </a:rPr>
                        <a:t>CC BY-NC-SA</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4186527208"/>
                  </a:ext>
                </a:extLst>
              </a:tr>
              <a:tr h="242165">
                <a:tc>
                  <a:txBody>
                    <a:bodyPr/>
                    <a:lstStyle/>
                    <a:p>
                      <a:pPr>
                        <a:lnSpc>
                          <a:spcPct val="150000"/>
                        </a:lnSpc>
                        <a:spcAft>
                          <a:spcPts val="0"/>
                        </a:spcAft>
                      </a:pPr>
                      <a:r>
                        <a:rPr lang="en-GB" sz="900" dirty="0">
                          <a:effectLst/>
                        </a:rPr>
                        <a:t>CC BY-NC-ND</a:t>
                      </a:r>
                      <a:endParaRPr lang="en-GB" sz="1100" dirty="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62" marR="45362" marT="22681" marB="22681"/>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62" marR="45362" marT="22681" marB="22681"/>
                </a:tc>
                <a:extLst>
                  <a:ext uri="{0D108BD9-81ED-4DB2-BD59-A6C34878D82A}">
                    <a16:rowId xmlns:a16="http://schemas.microsoft.com/office/drawing/2014/main" val="1713486062"/>
                  </a:ext>
                </a:extLst>
              </a:tr>
            </a:tbl>
          </a:graphicData>
        </a:graphic>
      </p:graphicFrame>
      <p:sp>
        <p:nvSpPr>
          <p:cNvPr id="4" name="Rectangle 1">
            <a:extLst>
              <a:ext uri="{FF2B5EF4-FFF2-40B4-BE49-F238E27FC236}">
                <a16:creationId xmlns:a16="http://schemas.microsoft.com/office/drawing/2014/main" id="{A55E2695-34F9-AF4A-B788-7AD792D124E4}"/>
              </a:ext>
            </a:extLst>
          </p:cNvPr>
          <p:cNvSpPr>
            <a:spLocks noChangeArrowheads="1"/>
          </p:cNvSpPr>
          <p:nvPr/>
        </p:nvSpPr>
        <p:spPr bwMode="auto">
          <a:xfrm>
            <a:off x="659607" y="1107829"/>
            <a:ext cx="138564" cy="22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13"/>
          </a:p>
        </p:txBody>
      </p:sp>
    </p:spTree>
    <p:extLst>
      <p:ext uri="{BB962C8B-B14F-4D97-AF65-F5344CB8AC3E}">
        <p14:creationId xmlns:p14="http://schemas.microsoft.com/office/powerpoint/2010/main" val="294019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5519</TotalTime>
  <Words>1463</Words>
  <Application>Microsoft Macintosh PowerPoint</Application>
  <PresentationFormat>On-screen Show (16:9)</PresentationFormat>
  <Paragraphs>197</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Helvetica</vt:lpstr>
      <vt:lpstr>Lucida Grande</vt:lpstr>
      <vt:lpstr>Custom Design</vt:lpstr>
      <vt:lpstr>1_Office Theme</vt:lpstr>
      <vt:lpstr>Adapting OER:  Part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2021-05-25T11:38:19Z</dcterms:modified>
</cp:coreProperties>
</file>